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5.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8.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9.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0.xml" ContentType="application/vnd.openxmlformats-officedocument.presentationml.notesSlide+xml"/>
  <Override PartName="/ppt/comments/modernComment_10D_0.xml" ContentType="application/vnd.ms-powerpoint.comment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11.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4"/>
  </p:notesMasterIdLst>
  <p:sldIdLst>
    <p:sldId id="256" r:id="rId5"/>
    <p:sldId id="257" r:id="rId6"/>
    <p:sldId id="288" r:id="rId7"/>
    <p:sldId id="258" r:id="rId8"/>
    <p:sldId id="259" r:id="rId9"/>
    <p:sldId id="260" r:id="rId10"/>
    <p:sldId id="261" r:id="rId11"/>
    <p:sldId id="277" r:id="rId12"/>
    <p:sldId id="263" r:id="rId13"/>
    <p:sldId id="279" r:id="rId14"/>
    <p:sldId id="280" r:id="rId15"/>
    <p:sldId id="265" r:id="rId16"/>
    <p:sldId id="266" r:id="rId17"/>
    <p:sldId id="272" r:id="rId18"/>
    <p:sldId id="268" r:id="rId19"/>
    <p:sldId id="269" r:id="rId20"/>
    <p:sldId id="270" r:id="rId21"/>
    <p:sldId id="289" r:id="rId22"/>
    <p:sldId id="27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D937206-71DC-F602-8B4A-A4F525BCD085}" name="FOURNIER Catherine" initials="FC" userId="5ab476700106d4f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AC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874" autoAdjust="0"/>
    <p:restoredTop sz="94694"/>
  </p:normalViewPr>
  <p:slideViewPr>
    <p:cSldViewPr snapToGrid="0" snapToObjects="1">
      <p:cViewPr varScale="1">
        <p:scale>
          <a:sx n="75" d="100"/>
          <a:sy n="75" d="100"/>
        </p:scale>
        <p:origin x="62" y="43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comments/modernComment_10D_0.xml><?xml version="1.0" encoding="utf-8"?>
<p188:cmLst xmlns:a="http://schemas.openxmlformats.org/drawingml/2006/main" xmlns:r="http://schemas.openxmlformats.org/officeDocument/2006/relationships" xmlns:p188="http://schemas.microsoft.com/office/powerpoint/2018/8/main">
  <p188:cm id="{B5724313-335A-45C5-B77C-A4D7969A534B}" authorId="{6D937206-71DC-F602-8B4A-A4F525BCD085}" created="2022-09-09T14:35:35.738">
    <ac:deMkLst xmlns:ac="http://schemas.microsoft.com/office/drawing/2013/main/command">
      <pc:docMk xmlns:pc="http://schemas.microsoft.com/office/powerpoint/2013/main/command"/>
      <pc:sldMk xmlns:pc="http://schemas.microsoft.com/office/powerpoint/2013/main/command" cId="0" sldId="269"/>
      <ac:picMk id="212" creationId="{00000000-0000-0000-0000-000000000000}"/>
    </ac:deMkLst>
    <p188:txBody>
      <a:bodyPr/>
      <a:lstStyle/>
      <a:p>
        <a:r>
          <a:rPr lang="fr-FR"/>
          <a:t>Translator's note : please see FR translation of this figure in a separate file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EDBD40-84B1-2349-A508-11CBED669F65}" type="datetimeFigureOut">
              <a:rPr lang="en-GB" smtClean="0"/>
              <a:t>20/09/2022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7A6307-915A-134B-ACFB-C4EC86CF7165}" type="slidenum">
              <a:rPr lang="en-GB" smtClean="0"/>
              <a:t>‹#›</a:t>
            </a:fld>
            <a:endParaRPr lang="en-GB" dirty="0"/>
          </a:p>
        </p:txBody>
      </p:sp>
    </p:spTree>
    <p:extLst>
      <p:ext uri="{BB962C8B-B14F-4D97-AF65-F5344CB8AC3E}">
        <p14:creationId xmlns:p14="http://schemas.microsoft.com/office/powerpoint/2010/main" val="1794106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cdc487a438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gcdc487a438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 name="Google Shape;11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 name="Google Shape;15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1" name="Google Shape;18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BA0A1A0-4D4D-CE47-A67E-A9F4DBB197A3}"/>
              </a:ext>
            </a:extLst>
          </p:cNvPr>
          <p:cNvSpPr>
            <a:spLocks noGrp="1"/>
          </p:cNvSpPr>
          <p:nvPr>
            <p:ph type="dt" sz="half" idx="10"/>
          </p:nvPr>
        </p:nvSpPr>
        <p:spPr/>
        <p:txBody>
          <a:bodyPr/>
          <a:lstStyle/>
          <a:p>
            <a:fld id="{EA522B81-2778-5C41-B3B3-DFCBD4CA0C71}" type="datetime1">
              <a:rPr lang="en-GB" smtClean="0"/>
              <a:t>20/09/2022</a:t>
            </a:fld>
            <a:endParaRPr lang="en-GB" dirty="0"/>
          </a:p>
        </p:txBody>
      </p:sp>
      <p:sp>
        <p:nvSpPr>
          <p:cNvPr id="5" name="Footer Placeholder 4">
            <a:extLst>
              <a:ext uri="{FF2B5EF4-FFF2-40B4-BE49-F238E27FC236}">
                <a16:creationId xmlns:a16="http://schemas.microsoft.com/office/drawing/2014/main" id="{CF9E9A00-C2FB-0A47-AD17-4BC42A25DA12}"/>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EDE29F7-DCB0-094C-851F-A0968DD4F817}"/>
              </a:ext>
            </a:extLst>
          </p:cNvPr>
          <p:cNvSpPr>
            <a:spLocks noGrp="1"/>
          </p:cNvSpPr>
          <p:nvPr>
            <p:ph type="sldNum" sz="quarter" idx="12"/>
          </p:nvPr>
        </p:nvSpPr>
        <p:spPr/>
        <p:txBody>
          <a:bodyPr/>
          <a:lstStyle/>
          <a:p>
            <a:fld id="{42D34DE6-22C6-0E40-B20E-F2D718CBADB2}" type="slidenum">
              <a:rPr lang="en-GB" smtClean="0"/>
              <a:t>‹#›</a:t>
            </a:fld>
            <a:endParaRPr lang="en-GB" dirty="0"/>
          </a:p>
        </p:txBody>
      </p:sp>
      <p:sp>
        <p:nvSpPr>
          <p:cNvPr id="11" name="Freeform 10">
            <a:extLst>
              <a:ext uri="{FF2B5EF4-FFF2-40B4-BE49-F238E27FC236}">
                <a16:creationId xmlns:a16="http://schemas.microsoft.com/office/drawing/2014/main" id="{9BADA697-CC04-904E-A093-84FF3BFDB055}"/>
              </a:ext>
            </a:extLst>
          </p:cNvPr>
          <p:cNvSpPr/>
          <p:nvPr userDrawn="1"/>
        </p:nvSpPr>
        <p:spPr>
          <a:xfrm>
            <a:off x="0" y="1010155"/>
            <a:ext cx="6394174" cy="5036476"/>
          </a:xfrm>
          <a:custGeom>
            <a:avLst/>
            <a:gdLst>
              <a:gd name="connsiteX0" fmla="*/ 0 w 6394174"/>
              <a:gd name="connsiteY0" fmla="*/ 0 h 5036476"/>
              <a:gd name="connsiteX1" fmla="*/ 6394174 w 6394174"/>
              <a:gd name="connsiteY1" fmla="*/ 0 h 5036476"/>
              <a:gd name="connsiteX2" fmla="*/ 5135055 w 6394174"/>
              <a:gd name="connsiteY2" fmla="*/ 5036476 h 5036476"/>
              <a:gd name="connsiteX3" fmla="*/ 0 w 6394174"/>
              <a:gd name="connsiteY3" fmla="*/ 5036476 h 5036476"/>
            </a:gdLst>
            <a:ahLst/>
            <a:cxnLst>
              <a:cxn ang="0">
                <a:pos x="connsiteX0" y="connsiteY0"/>
              </a:cxn>
              <a:cxn ang="0">
                <a:pos x="connsiteX1" y="connsiteY1"/>
              </a:cxn>
              <a:cxn ang="0">
                <a:pos x="connsiteX2" y="connsiteY2"/>
              </a:cxn>
              <a:cxn ang="0">
                <a:pos x="connsiteX3" y="connsiteY3"/>
              </a:cxn>
            </a:cxnLst>
            <a:rect l="l" t="t" r="r" b="b"/>
            <a:pathLst>
              <a:path w="6394174" h="5036476">
                <a:moveTo>
                  <a:pt x="0" y="0"/>
                </a:moveTo>
                <a:lnTo>
                  <a:pt x="6394174" y="0"/>
                </a:lnTo>
                <a:lnTo>
                  <a:pt x="5135055" y="5036476"/>
                </a:lnTo>
                <a:lnTo>
                  <a:pt x="0" y="503647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E3B9F9C4-72BA-474A-85F1-51D0937124B8}"/>
              </a:ext>
            </a:extLst>
          </p:cNvPr>
          <p:cNvSpPr>
            <a:spLocks noGrp="1"/>
          </p:cNvSpPr>
          <p:nvPr>
            <p:ph type="ctrTitle"/>
          </p:nvPr>
        </p:nvSpPr>
        <p:spPr>
          <a:xfrm>
            <a:off x="838200" y="1122362"/>
            <a:ext cx="4588565" cy="2940351"/>
          </a:xfrm>
        </p:spPr>
        <p:txBody>
          <a:bodyPr lIns="0" tIns="0" rIns="0" bIns="0" anchor="b"/>
          <a:lstStyle>
            <a:lvl1pPr algn="l">
              <a:defRPr sz="4000">
                <a:solidFill>
                  <a:schemeClr val="bg1"/>
                </a:solidFill>
              </a:defRPr>
            </a:lvl1pPr>
          </a:lstStyle>
          <a:p>
            <a:r>
              <a:rPr lang="en-GB" dirty="0"/>
              <a:t>Click to edit Master title style</a:t>
            </a:r>
          </a:p>
        </p:txBody>
      </p:sp>
      <p:sp>
        <p:nvSpPr>
          <p:cNvPr id="3" name="Subtitle 2">
            <a:extLst>
              <a:ext uri="{FF2B5EF4-FFF2-40B4-BE49-F238E27FC236}">
                <a16:creationId xmlns:a16="http://schemas.microsoft.com/office/drawing/2014/main" id="{5EB50E9B-DD61-564D-A61F-AAAC18591A98}"/>
              </a:ext>
            </a:extLst>
          </p:cNvPr>
          <p:cNvSpPr>
            <a:spLocks noGrp="1"/>
          </p:cNvSpPr>
          <p:nvPr>
            <p:ph type="subTitle" idx="1"/>
          </p:nvPr>
        </p:nvSpPr>
        <p:spPr>
          <a:xfrm>
            <a:off x="838200" y="4213184"/>
            <a:ext cx="3992217" cy="1044615"/>
          </a:xfrm>
        </p:spPr>
        <p:txBody>
          <a:bodyPr lIns="0" tIns="0" rIns="0" bIns="0"/>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pic>
        <p:nvPicPr>
          <p:cNvPr id="8" name="Picture 7" descr="Shape&#10;&#10;Description automatically generated">
            <a:extLst>
              <a:ext uri="{FF2B5EF4-FFF2-40B4-BE49-F238E27FC236}">
                <a16:creationId xmlns:a16="http://schemas.microsoft.com/office/drawing/2014/main" id="{25CFCEBA-4F47-E044-A8AB-78F3D4F39AEA}"/>
              </a:ext>
            </a:extLst>
          </p:cNvPr>
          <p:cNvPicPr>
            <a:picLocks noChangeAspect="1"/>
          </p:cNvPicPr>
          <p:nvPr userDrawn="1"/>
        </p:nvPicPr>
        <p:blipFill>
          <a:blip r:embed="rId2"/>
          <a:stretch>
            <a:fillRect/>
          </a:stretch>
        </p:blipFill>
        <p:spPr>
          <a:xfrm>
            <a:off x="6506818" y="496956"/>
            <a:ext cx="5685182" cy="5685182"/>
          </a:xfrm>
          <a:prstGeom prst="rect">
            <a:avLst/>
          </a:prstGeom>
        </p:spPr>
      </p:pic>
    </p:spTree>
    <p:extLst>
      <p:ext uri="{BB962C8B-B14F-4D97-AF65-F5344CB8AC3E}">
        <p14:creationId xmlns:p14="http://schemas.microsoft.com/office/powerpoint/2010/main" val="2735490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954B2D-1D08-1F42-82CC-C7AF542F0459}"/>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8EB9826E-1933-D045-AF5A-BA3BD571F22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ABA51D4-D759-BF40-A039-E4FAA312765B}"/>
              </a:ext>
            </a:extLst>
          </p:cNvPr>
          <p:cNvSpPr>
            <a:spLocks noGrp="1"/>
          </p:cNvSpPr>
          <p:nvPr>
            <p:ph type="dt" sz="half" idx="10"/>
          </p:nvPr>
        </p:nvSpPr>
        <p:spPr/>
        <p:txBody>
          <a:bodyPr/>
          <a:lstStyle/>
          <a:p>
            <a:fld id="{5F64AD41-62B4-234C-9B02-C581AEEE8082}" type="datetime1">
              <a:rPr lang="en-GB" smtClean="0"/>
              <a:t>20/09/2022</a:t>
            </a:fld>
            <a:endParaRPr lang="en-GB" dirty="0"/>
          </a:p>
        </p:txBody>
      </p:sp>
      <p:sp>
        <p:nvSpPr>
          <p:cNvPr id="5" name="Footer Placeholder 4">
            <a:extLst>
              <a:ext uri="{FF2B5EF4-FFF2-40B4-BE49-F238E27FC236}">
                <a16:creationId xmlns:a16="http://schemas.microsoft.com/office/drawing/2014/main" id="{9772C1AD-DD21-8840-A024-D910B5ADD3D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6DDF021-28A2-0E47-939B-CB6C5AFF24DF}"/>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1152826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505180-52A3-D34D-9AA3-CB39D7876EE6}"/>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BA89CAB5-C205-214E-BF83-E135B9869C4E}"/>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F0D129C-15AC-1A4E-8785-88A1FA6D267B}"/>
              </a:ext>
            </a:extLst>
          </p:cNvPr>
          <p:cNvSpPr>
            <a:spLocks noGrp="1"/>
          </p:cNvSpPr>
          <p:nvPr>
            <p:ph type="dt" sz="half" idx="10"/>
          </p:nvPr>
        </p:nvSpPr>
        <p:spPr/>
        <p:txBody>
          <a:bodyPr/>
          <a:lstStyle/>
          <a:p>
            <a:fld id="{0B4AF139-AF18-F44B-BD06-58DDC85C1355}" type="datetime1">
              <a:rPr lang="en-GB" smtClean="0"/>
              <a:t>20/09/2022</a:t>
            </a:fld>
            <a:endParaRPr lang="en-GB" dirty="0"/>
          </a:p>
        </p:txBody>
      </p:sp>
      <p:sp>
        <p:nvSpPr>
          <p:cNvPr id="5" name="Footer Placeholder 4">
            <a:extLst>
              <a:ext uri="{FF2B5EF4-FFF2-40B4-BE49-F238E27FC236}">
                <a16:creationId xmlns:a16="http://schemas.microsoft.com/office/drawing/2014/main" id="{F9D5B4E7-1AB3-7F41-95D0-6BD052ED4B63}"/>
              </a:ext>
            </a:extLst>
          </p:cNvPr>
          <p:cNvSpPr>
            <a:spLocks noGrp="1"/>
          </p:cNvSpPr>
          <p:nvPr>
            <p:ph type="ftr" sz="quarter" idx="11"/>
          </p:nvPr>
        </p:nvSpPr>
        <p:spPr/>
        <p:txBody>
          <a:bodyPr/>
          <a:lstStyle/>
          <a:p>
            <a:r>
              <a:rPr lang="en-GB" dirty="0"/>
              <a:t>Conference     |     Presentation title</a:t>
            </a:r>
          </a:p>
        </p:txBody>
      </p:sp>
      <p:sp>
        <p:nvSpPr>
          <p:cNvPr id="6" name="Slide Number Placeholder 5">
            <a:extLst>
              <a:ext uri="{FF2B5EF4-FFF2-40B4-BE49-F238E27FC236}">
                <a16:creationId xmlns:a16="http://schemas.microsoft.com/office/drawing/2014/main" id="{C5D1B791-FCAC-4049-BD9A-ED3978986234}"/>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310253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ullet List">
    <p:spTree>
      <p:nvGrpSpPr>
        <p:cNvPr id="1" name=""/>
        <p:cNvGrpSpPr/>
        <p:nvPr/>
      </p:nvGrpSpPr>
      <p:grpSpPr>
        <a:xfrm>
          <a:off x="0" y="0"/>
          <a:ext cx="0" cy="0"/>
          <a:chOff x="0" y="0"/>
          <a:chExt cx="0" cy="0"/>
        </a:xfrm>
      </p:grpSpPr>
      <p:sp>
        <p:nvSpPr>
          <p:cNvPr id="53" name="Title Text"/>
          <p:cNvSpPr txBox="1">
            <a:spLocks noGrp="1"/>
          </p:cNvSpPr>
          <p:nvPr>
            <p:ph type="title"/>
          </p:nvPr>
        </p:nvSpPr>
        <p:spPr>
          <a:prstGeom prst="rect">
            <a:avLst/>
          </a:prstGeom>
        </p:spPr>
        <p:txBody>
          <a:bodyPr/>
          <a:lstStyle/>
          <a:p>
            <a:r>
              <a:rPr lang="en-GB"/>
              <a:t>Click to edit Master title style</a:t>
            </a:r>
            <a:endParaRPr/>
          </a:p>
        </p:txBody>
      </p:sp>
      <p:sp>
        <p:nvSpPr>
          <p:cNvPr id="54" name="Body Level One…"/>
          <p:cNvSpPr txBox="1">
            <a:spLocks noGrp="1"/>
          </p:cNvSpPr>
          <p:nvPr>
            <p:ph type="body" idx="1"/>
          </p:nvPr>
        </p:nvSpPr>
        <p:spPr>
          <a:prstGeom prst="rect">
            <a:avLst/>
          </a:prstGeom>
        </p:spPr>
        <p:txBody>
          <a:bodyPr numCol="1" spcCol="38100"/>
          <a:lstStyle>
            <a:lvl1pPr marL="381000" indent="-381000">
              <a:spcBef>
                <a:spcPts val="2100"/>
              </a:spcBef>
              <a:buSzPct val="50000"/>
              <a:buBlip>
                <a:blip r:embed="rId2"/>
              </a:buBlip>
              <a:defRPr sz="2100"/>
            </a:lvl1pPr>
            <a:lvl2pPr marL="381000" indent="-381000">
              <a:spcBef>
                <a:spcPts val="2100"/>
              </a:spcBef>
              <a:buSzPct val="50000"/>
              <a:buBlip>
                <a:blip r:embed="rId2"/>
              </a:buBlip>
              <a:defRPr sz="2100"/>
            </a:lvl2pPr>
            <a:lvl3pPr marL="381000" indent="-381000">
              <a:spcBef>
                <a:spcPts val="2100"/>
              </a:spcBef>
              <a:buSzPct val="50000"/>
              <a:buBlip>
                <a:blip r:embed="rId2"/>
              </a:buBlip>
              <a:defRPr sz="2100"/>
            </a:lvl3pPr>
            <a:lvl4pPr marL="381000" indent="-381000">
              <a:spcBef>
                <a:spcPts val="2100"/>
              </a:spcBef>
              <a:buSzPct val="50000"/>
              <a:buBlip>
                <a:blip r:embed="rId2"/>
              </a:buBlip>
              <a:defRPr sz="2100"/>
            </a:lvl4pPr>
            <a:lvl5pPr marL="381000" indent="-381000">
              <a:spcBef>
                <a:spcPts val="2100"/>
              </a:spcBef>
              <a:buSzPct val="50000"/>
              <a:buBlip>
                <a:blip r:embed="rId2"/>
              </a:buBlip>
              <a:defRPr sz="21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a:p>
        </p:txBody>
      </p:sp>
      <p:sp>
        <p:nvSpPr>
          <p:cNvPr id="55" name="Slide Number"/>
          <p:cNvSpPr txBox="1">
            <a:spLocks noGrp="1"/>
          </p:cNvSpPr>
          <p:nvPr>
            <p:ph type="sldNum" sz="quarter" idx="2"/>
          </p:nvPr>
        </p:nvSpPr>
        <p:spPr>
          <a:prstGeom prst="rect">
            <a:avLst/>
          </a:prstGeom>
        </p:spPr>
        <p:txBody>
          <a:bodyPr/>
          <a:lstStyle/>
          <a:p>
            <a:fld id="{8B709DE2-93F8-7E45-91D0-E19ACC3ADA42}" type="slidenum">
              <a:rPr lang="en-US" smtClean="0"/>
              <a:t>‹#›</a:t>
            </a:fld>
            <a:endParaRPr lang="en-US" dirty="0"/>
          </a:p>
        </p:txBody>
      </p:sp>
    </p:spTree>
    <p:extLst>
      <p:ext uri="{BB962C8B-B14F-4D97-AF65-F5344CB8AC3E}">
        <p14:creationId xmlns:p14="http://schemas.microsoft.com/office/powerpoint/2010/main" val="1730535582"/>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86BA4622-83E5-E847-BA04-456FB7316A72}"/>
              </a:ext>
            </a:extLst>
          </p:cNvPr>
          <p:cNvSpPr/>
          <p:nvPr userDrawn="1"/>
        </p:nvSpPr>
        <p:spPr>
          <a:xfrm>
            <a:off x="-1" y="6311900"/>
            <a:ext cx="11353800" cy="570346"/>
          </a:xfrm>
          <a:custGeom>
            <a:avLst/>
            <a:gdLst>
              <a:gd name="connsiteX0" fmla="*/ 0 w 11353800"/>
              <a:gd name="connsiteY0" fmla="*/ 0 h 570346"/>
              <a:gd name="connsiteX1" fmla="*/ 4419175 w 11353800"/>
              <a:gd name="connsiteY1" fmla="*/ 0 h 570346"/>
              <a:gd name="connsiteX2" fmla="*/ 6934625 w 11353800"/>
              <a:gd name="connsiteY2" fmla="*/ 0 h 570346"/>
              <a:gd name="connsiteX3" fmla="*/ 11353800 w 11353800"/>
              <a:gd name="connsiteY3" fmla="*/ 0 h 570346"/>
              <a:gd name="connsiteX4" fmla="*/ 11211214 w 11353800"/>
              <a:gd name="connsiteY4" fmla="*/ 570346 h 570346"/>
              <a:gd name="connsiteX5" fmla="*/ 6792039 w 11353800"/>
              <a:gd name="connsiteY5" fmla="*/ 570346 h 570346"/>
              <a:gd name="connsiteX6" fmla="*/ 4419175 w 11353800"/>
              <a:gd name="connsiteY6" fmla="*/ 570346 h 570346"/>
              <a:gd name="connsiteX7" fmla="*/ 0 w 11353800"/>
              <a:gd name="connsiteY7" fmla="*/ 570346 h 5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53800" h="570346">
                <a:moveTo>
                  <a:pt x="0" y="0"/>
                </a:moveTo>
                <a:lnTo>
                  <a:pt x="4419175" y="0"/>
                </a:lnTo>
                <a:lnTo>
                  <a:pt x="6934625" y="0"/>
                </a:lnTo>
                <a:lnTo>
                  <a:pt x="11353800" y="0"/>
                </a:lnTo>
                <a:lnTo>
                  <a:pt x="11211214" y="570346"/>
                </a:lnTo>
                <a:lnTo>
                  <a:pt x="6792039" y="570346"/>
                </a:lnTo>
                <a:lnTo>
                  <a:pt x="4419175" y="570346"/>
                </a:lnTo>
                <a:lnTo>
                  <a:pt x="0" y="57034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F102B227-2D66-E544-9105-EE5DA5C66C49}"/>
              </a:ext>
            </a:extLst>
          </p:cNvPr>
          <p:cNvSpPr>
            <a:spLocks noGrp="1"/>
          </p:cNvSpPr>
          <p:nvPr>
            <p:ph type="title"/>
          </p:nvPr>
        </p:nvSpPr>
        <p:spPr>
          <a:xfrm>
            <a:off x="838200" y="365126"/>
            <a:ext cx="10515600" cy="942814"/>
          </a:xfrm>
        </p:spPr>
        <p:txBody>
          <a:bodyPr lIns="0" tIns="0" rIns="0" bIns="0" anchor="b" anchorCtr="0">
            <a:noAutofit/>
          </a:bodyPr>
          <a:lstStyle>
            <a:lvl1pPr>
              <a:defRPr sz="3600">
                <a:solidFill>
                  <a:schemeClr val="accent1"/>
                </a:solidFill>
              </a:defRPr>
            </a:lvl1pPr>
          </a:lstStyle>
          <a:p>
            <a:r>
              <a:rPr lang="en-GB" dirty="0"/>
              <a:t>Click to edit Master title style</a:t>
            </a:r>
          </a:p>
        </p:txBody>
      </p:sp>
      <p:sp>
        <p:nvSpPr>
          <p:cNvPr id="3" name="Content Placeholder 2">
            <a:extLst>
              <a:ext uri="{FF2B5EF4-FFF2-40B4-BE49-F238E27FC236}">
                <a16:creationId xmlns:a16="http://schemas.microsoft.com/office/drawing/2014/main" id="{A45AB8C6-127C-3040-936B-39878DE50A70}"/>
              </a:ext>
            </a:extLst>
          </p:cNvPr>
          <p:cNvSpPr>
            <a:spLocks noGrp="1"/>
          </p:cNvSpPr>
          <p:nvPr>
            <p:ph idx="1"/>
          </p:nvPr>
        </p:nvSpPr>
        <p:spPr>
          <a:xfrm>
            <a:off x="838200" y="1736203"/>
            <a:ext cx="10515600" cy="4440760"/>
          </a:xfrm>
        </p:spPr>
        <p:txBody>
          <a:bodyPr/>
          <a:lstStyle>
            <a:lvl1pPr>
              <a:lnSpc>
                <a:spcPct val="100000"/>
              </a:lnSpc>
              <a:buClr>
                <a:schemeClr val="accent1"/>
              </a:buClr>
              <a:defRPr sz="2000"/>
            </a:lvl1pPr>
            <a:lvl2pPr>
              <a:lnSpc>
                <a:spcPct val="100000"/>
              </a:lnSpc>
              <a:buClr>
                <a:schemeClr val="accent1"/>
              </a:buClr>
              <a:defRPr sz="1800"/>
            </a:lvl2pPr>
            <a:lvl3pPr>
              <a:lnSpc>
                <a:spcPct val="100000"/>
              </a:lnSpc>
              <a:buClr>
                <a:schemeClr val="accent1"/>
              </a:buClr>
              <a:defRPr sz="1800"/>
            </a:lvl3pPr>
            <a:lvl4pPr>
              <a:lnSpc>
                <a:spcPct val="100000"/>
              </a:lnSpc>
              <a:buClr>
                <a:schemeClr val="accent1"/>
              </a:buClr>
              <a:defRPr sz="1800"/>
            </a:lvl4pPr>
            <a:lvl5pPr>
              <a:lnSpc>
                <a:spcPct val="100000"/>
              </a:lnSpc>
              <a:buClr>
                <a:schemeClr val="accent1"/>
              </a:buClr>
              <a:defRPr sz="18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Footer Placeholder 4">
            <a:extLst>
              <a:ext uri="{FF2B5EF4-FFF2-40B4-BE49-F238E27FC236}">
                <a16:creationId xmlns:a16="http://schemas.microsoft.com/office/drawing/2014/main" id="{1F56D4B9-1016-B343-8E4B-4618CD651481}"/>
              </a:ext>
            </a:extLst>
          </p:cNvPr>
          <p:cNvSpPr>
            <a:spLocks noGrp="1"/>
          </p:cNvSpPr>
          <p:nvPr>
            <p:ph type="ftr" sz="quarter" idx="11"/>
          </p:nvPr>
        </p:nvSpPr>
        <p:spPr>
          <a:xfrm>
            <a:off x="838200" y="6356350"/>
            <a:ext cx="7315200" cy="501650"/>
          </a:xfrm>
        </p:spPr>
        <p:txBody>
          <a:bodyPr lIns="0" tIns="0" rIns="0" bIns="0"/>
          <a:lstStyle>
            <a:lvl1pPr algn="l">
              <a:defRPr sz="1000" b="1" i="0" baseline="0">
                <a:solidFill>
                  <a:schemeClr val="bg1"/>
                </a:solidFill>
              </a:defRPr>
            </a:lvl1pPr>
          </a:lstStyle>
          <a:p>
            <a:pPr algn="l"/>
            <a:r>
              <a:rPr lang="en-GB" dirty="0"/>
              <a:t>Conference     |     Presentation title</a:t>
            </a:r>
          </a:p>
        </p:txBody>
      </p:sp>
      <p:sp>
        <p:nvSpPr>
          <p:cNvPr id="6" name="Slide Number Placeholder 5">
            <a:extLst>
              <a:ext uri="{FF2B5EF4-FFF2-40B4-BE49-F238E27FC236}">
                <a16:creationId xmlns:a16="http://schemas.microsoft.com/office/drawing/2014/main" id="{11302264-516E-964D-B79B-B9C1965FB830}"/>
              </a:ext>
            </a:extLst>
          </p:cNvPr>
          <p:cNvSpPr>
            <a:spLocks noGrp="1"/>
          </p:cNvSpPr>
          <p:nvPr>
            <p:ph type="sldNum" sz="quarter" idx="12"/>
          </p:nvPr>
        </p:nvSpPr>
        <p:spPr>
          <a:xfrm>
            <a:off x="11353799" y="6311900"/>
            <a:ext cx="510252" cy="575037"/>
          </a:xfrm>
        </p:spPr>
        <p:txBody>
          <a:bodyPr lIns="0" tIns="0" rIns="0" bIns="0"/>
          <a:lstStyle>
            <a:lvl1pPr>
              <a:defRPr sz="1000">
                <a:solidFill>
                  <a:schemeClr val="tx1"/>
                </a:solidFill>
              </a:defRPr>
            </a:lvl1pPr>
          </a:lstStyle>
          <a:p>
            <a:fld id="{42D34DE6-22C6-0E40-B20E-F2D718CBADB2}" type="slidenum">
              <a:rPr lang="en-GB" smtClean="0"/>
              <a:pPr/>
              <a:t>‹#›</a:t>
            </a:fld>
            <a:endParaRPr lang="en-GB" sz="1000" dirty="0"/>
          </a:p>
        </p:txBody>
      </p:sp>
    </p:spTree>
    <p:extLst>
      <p:ext uri="{BB962C8B-B14F-4D97-AF65-F5344CB8AC3E}">
        <p14:creationId xmlns:p14="http://schemas.microsoft.com/office/powerpoint/2010/main" val="2017221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7748E0C6-1E0E-0145-A42F-24A2CFE1B039}"/>
              </a:ext>
            </a:extLst>
          </p:cNvPr>
          <p:cNvSpPr/>
          <p:nvPr userDrawn="1"/>
        </p:nvSpPr>
        <p:spPr>
          <a:xfrm>
            <a:off x="0" y="0"/>
            <a:ext cx="5627866" cy="6858000"/>
          </a:xfrm>
          <a:custGeom>
            <a:avLst/>
            <a:gdLst>
              <a:gd name="connsiteX0" fmla="*/ 0 w 5627866"/>
              <a:gd name="connsiteY0" fmla="*/ 0 h 6858000"/>
              <a:gd name="connsiteX1" fmla="*/ 381000 w 5627866"/>
              <a:gd name="connsiteY1" fmla="*/ 0 h 6858000"/>
              <a:gd name="connsiteX2" fmla="*/ 5246866 w 5627866"/>
              <a:gd name="connsiteY2" fmla="*/ 0 h 6858000"/>
              <a:gd name="connsiteX3" fmla="*/ 5627866 w 5627866"/>
              <a:gd name="connsiteY3" fmla="*/ 0 h 6858000"/>
              <a:gd name="connsiteX4" fmla="*/ 3913366 w 5627866"/>
              <a:gd name="connsiteY4" fmla="*/ 6858000 h 6858000"/>
              <a:gd name="connsiteX5" fmla="*/ 3532366 w 5627866"/>
              <a:gd name="connsiteY5" fmla="*/ 6858000 h 6858000"/>
              <a:gd name="connsiteX6" fmla="*/ 381000 w 5627866"/>
              <a:gd name="connsiteY6" fmla="*/ 6858000 h 6858000"/>
              <a:gd name="connsiteX7" fmla="*/ 0 w 5627866"/>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27866" h="6858000">
                <a:moveTo>
                  <a:pt x="0" y="0"/>
                </a:moveTo>
                <a:lnTo>
                  <a:pt x="381000" y="0"/>
                </a:lnTo>
                <a:lnTo>
                  <a:pt x="5246866" y="0"/>
                </a:lnTo>
                <a:lnTo>
                  <a:pt x="5627866" y="0"/>
                </a:lnTo>
                <a:lnTo>
                  <a:pt x="3913366" y="6858000"/>
                </a:lnTo>
                <a:lnTo>
                  <a:pt x="3532366" y="6858000"/>
                </a:lnTo>
                <a:lnTo>
                  <a:pt x="381000"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2" name="Title 1">
            <a:extLst>
              <a:ext uri="{FF2B5EF4-FFF2-40B4-BE49-F238E27FC236}">
                <a16:creationId xmlns:a16="http://schemas.microsoft.com/office/drawing/2014/main" id="{BC97AFCD-3DCC-884C-BB69-FD42AF5FF706}"/>
              </a:ext>
            </a:extLst>
          </p:cNvPr>
          <p:cNvSpPr>
            <a:spLocks noGrp="1"/>
          </p:cNvSpPr>
          <p:nvPr>
            <p:ph type="title"/>
          </p:nvPr>
        </p:nvSpPr>
        <p:spPr>
          <a:xfrm>
            <a:off x="831850" y="0"/>
            <a:ext cx="3890621" cy="2257063"/>
          </a:xfrm>
        </p:spPr>
        <p:txBody>
          <a:bodyPr lIns="0" tIns="0" rIns="0" bIns="0" anchor="b" anchorCtr="0"/>
          <a:lstStyle>
            <a:lvl1pPr>
              <a:defRPr sz="3600">
                <a:solidFill>
                  <a:schemeClr val="bg1"/>
                </a:solidFill>
              </a:defRPr>
            </a:lvl1pPr>
          </a:lstStyle>
          <a:p>
            <a:r>
              <a:rPr lang="en-GB" dirty="0"/>
              <a:t>Click to edit Master title style</a:t>
            </a:r>
          </a:p>
        </p:txBody>
      </p:sp>
      <p:sp>
        <p:nvSpPr>
          <p:cNvPr id="3" name="Text Placeholder 2">
            <a:extLst>
              <a:ext uri="{FF2B5EF4-FFF2-40B4-BE49-F238E27FC236}">
                <a16:creationId xmlns:a16="http://schemas.microsoft.com/office/drawing/2014/main" id="{62AAC5F8-D261-4C47-A63E-7E1CC0500C1C}"/>
              </a:ext>
            </a:extLst>
          </p:cNvPr>
          <p:cNvSpPr>
            <a:spLocks noGrp="1"/>
          </p:cNvSpPr>
          <p:nvPr>
            <p:ph type="body" idx="1"/>
          </p:nvPr>
        </p:nvSpPr>
        <p:spPr>
          <a:xfrm>
            <a:off x="831850" y="2650603"/>
            <a:ext cx="3890621" cy="1660967"/>
          </a:xfrm>
        </p:spPr>
        <p:txBody>
          <a:bodyPr/>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pic>
        <p:nvPicPr>
          <p:cNvPr id="7" name="Picture 6" descr="A picture containing square&#10;&#10;Description automatically generated">
            <a:extLst>
              <a:ext uri="{FF2B5EF4-FFF2-40B4-BE49-F238E27FC236}">
                <a16:creationId xmlns:a16="http://schemas.microsoft.com/office/drawing/2014/main" id="{EDBB7E9E-5A62-B247-B27B-60DE021B8789}"/>
              </a:ext>
            </a:extLst>
          </p:cNvPr>
          <p:cNvPicPr>
            <a:picLocks noChangeAspect="1"/>
          </p:cNvPicPr>
          <p:nvPr userDrawn="1"/>
        </p:nvPicPr>
        <p:blipFill>
          <a:blip r:embed="rId2"/>
          <a:stretch>
            <a:fillRect/>
          </a:stretch>
        </p:blipFill>
        <p:spPr>
          <a:xfrm>
            <a:off x="5756744" y="420327"/>
            <a:ext cx="6017346" cy="6017346"/>
          </a:xfrm>
          <a:prstGeom prst="rect">
            <a:avLst/>
          </a:prstGeom>
        </p:spPr>
      </p:pic>
    </p:spTree>
    <p:extLst>
      <p:ext uri="{BB962C8B-B14F-4D97-AF65-F5344CB8AC3E}">
        <p14:creationId xmlns:p14="http://schemas.microsoft.com/office/powerpoint/2010/main" val="3353282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ECAD3-6446-D145-AF2B-16D7CE0C435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A2E767B6-2508-0149-AF8A-B9E9CEC560C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97839A89-3A8B-044B-A1D6-D9DA9D9834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C4E3B457-967E-6B42-884D-3B0448940C41}"/>
              </a:ext>
            </a:extLst>
          </p:cNvPr>
          <p:cNvSpPr>
            <a:spLocks noGrp="1"/>
          </p:cNvSpPr>
          <p:nvPr>
            <p:ph type="dt" sz="half" idx="10"/>
          </p:nvPr>
        </p:nvSpPr>
        <p:spPr/>
        <p:txBody>
          <a:bodyPr/>
          <a:lstStyle/>
          <a:p>
            <a:fld id="{16564661-BAA7-F149-B0AE-2834D6842173}" type="datetime1">
              <a:rPr lang="en-GB" smtClean="0"/>
              <a:t>20/09/2022</a:t>
            </a:fld>
            <a:endParaRPr lang="en-GB" dirty="0"/>
          </a:p>
        </p:txBody>
      </p:sp>
      <p:sp>
        <p:nvSpPr>
          <p:cNvPr id="6" name="Footer Placeholder 5">
            <a:extLst>
              <a:ext uri="{FF2B5EF4-FFF2-40B4-BE49-F238E27FC236}">
                <a16:creationId xmlns:a16="http://schemas.microsoft.com/office/drawing/2014/main" id="{F1FB79E8-17F4-3341-A65E-F5612BD492B3}"/>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87D46CE2-B782-A649-AAF6-4DDE7BB0EDA7}"/>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237651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3FBAE-EAA0-2F4D-988D-A34F73903E5C}"/>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10E0E640-9D76-AC4F-BDEF-8C44E712FD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9BB0BB9-5E42-954D-ABDF-3CCCB0BCD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9062C029-1033-264F-8D7E-7FCA997D55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A85DB44-4374-0A42-AEFD-64E65638CE0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D519BF20-25AE-AC4D-9A30-F6CE735F8FBE}"/>
              </a:ext>
            </a:extLst>
          </p:cNvPr>
          <p:cNvSpPr>
            <a:spLocks noGrp="1"/>
          </p:cNvSpPr>
          <p:nvPr>
            <p:ph type="dt" sz="half" idx="10"/>
          </p:nvPr>
        </p:nvSpPr>
        <p:spPr/>
        <p:txBody>
          <a:bodyPr/>
          <a:lstStyle/>
          <a:p>
            <a:fld id="{79D0FBA3-CBE1-834F-823B-F08B6CF2EF30}" type="datetime1">
              <a:rPr lang="en-GB" smtClean="0"/>
              <a:t>20/09/2022</a:t>
            </a:fld>
            <a:endParaRPr lang="en-GB" dirty="0"/>
          </a:p>
        </p:txBody>
      </p:sp>
      <p:sp>
        <p:nvSpPr>
          <p:cNvPr id="8" name="Footer Placeholder 7">
            <a:extLst>
              <a:ext uri="{FF2B5EF4-FFF2-40B4-BE49-F238E27FC236}">
                <a16:creationId xmlns:a16="http://schemas.microsoft.com/office/drawing/2014/main" id="{14C877BB-6513-5B42-ACD8-1EEC92877949}"/>
              </a:ext>
            </a:extLst>
          </p:cNvPr>
          <p:cNvSpPr>
            <a:spLocks noGrp="1"/>
          </p:cNvSpPr>
          <p:nvPr>
            <p:ph type="ftr" sz="quarter" idx="11"/>
          </p:nvPr>
        </p:nvSpPr>
        <p:spPr/>
        <p:txBody>
          <a:bodyPr/>
          <a:lstStyle/>
          <a:p>
            <a:r>
              <a:rPr lang="en-GB" dirty="0"/>
              <a:t>Conference     |     Presentation title</a:t>
            </a:r>
          </a:p>
        </p:txBody>
      </p:sp>
      <p:sp>
        <p:nvSpPr>
          <p:cNvPr id="9" name="Slide Number Placeholder 8">
            <a:extLst>
              <a:ext uri="{FF2B5EF4-FFF2-40B4-BE49-F238E27FC236}">
                <a16:creationId xmlns:a16="http://schemas.microsoft.com/office/drawing/2014/main" id="{93F6BAEB-8A97-A349-A792-18111CA8B10C}"/>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456326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DDAA7-E73C-334C-88FE-E0F9958AB3A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4A3E8015-A471-C143-8C19-C0EDA6291F04}"/>
              </a:ext>
            </a:extLst>
          </p:cNvPr>
          <p:cNvSpPr>
            <a:spLocks noGrp="1"/>
          </p:cNvSpPr>
          <p:nvPr>
            <p:ph type="dt" sz="half" idx="10"/>
          </p:nvPr>
        </p:nvSpPr>
        <p:spPr/>
        <p:txBody>
          <a:bodyPr/>
          <a:lstStyle/>
          <a:p>
            <a:fld id="{62F1B9B3-26BA-CE4B-AA8D-50468E00C9E9}" type="datetime1">
              <a:rPr lang="en-GB" smtClean="0"/>
              <a:t>20/09/2022</a:t>
            </a:fld>
            <a:endParaRPr lang="en-GB" dirty="0"/>
          </a:p>
        </p:txBody>
      </p:sp>
      <p:sp>
        <p:nvSpPr>
          <p:cNvPr id="4" name="Footer Placeholder 3">
            <a:extLst>
              <a:ext uri="{FF2B5EF4-FFF2-40B4-BE49-F238E27FC236}">
                <a16:creationId xmlns:a16="http://schemas.microsoft.com/office/drawing/2014/main" id="{1BEA3E89-4654-2143-9236-7D0F11AD91B3}"/>
              </a:ext>
            </a:extLst>
          </p:cNvPr>
          <p:cNvSpPr>
            <a:spLocks noGrp="1"/>
          </p:cNvSpPr>
          <p:nvPr>
            <p:ph type="ftr" sz="quarter" idx="11"/>
          </p:nvPr>
        </p:nvSpPr>
        <p:spPr/>
        <p:txBody>
          <a:bodyPr/>
          <a:lstStyle/>
          <a:p>
            <a:r>
              <a:rPr lang="en-GB" dirty="0"/>
              <a:t>Conference     |     Presentation title</a:t>
            </a:r>
          </a:p>
        </p:txBody>
      </p:sp>
      <p:sp>
        <p:nvSpPr>
          <p:cNvPr id="5" name="Slide Number Placeholder 4">
            <a:extLst>
              <a:ext uri="{FF2B5EF4-FFF2-40B4-BE49-F238E27FC236}">
                <a16:creationId xmlns:a16="http://schemas.microsoft.com/office/drawing/2014/main" id="{63115C60-0EF0-694E-A714-BD8EB7C07DD1}"/>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328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ED3233-3DEE-5A45-A6C6-D9FC972F8863}"/>
              </a:ext>
            </a:extLst>
          </p:cNvPr>
          <p:cNvSpPr>
            <a:spLocks noGrp="1"/>
          </p:cNvSpPr>
          <p:nvPr>
            <p:ph type="dt" sz="half" idx="10"/>
          </p:nvPr>
        </p:nvSpPr>
        <p:spPr/>
        <p:txBody>
          <a:bodyPr/>
          <a:lstStyle/>
          <a:p>
            <a:fld id="{764F39D2-B145-9744-A7CB-0ED55E6AD7CA}" type="datetime1">
              <a:rPr lang="en-GB" smtClean="0"/>
              <a:t>20/09/2022</a:t>
            </a:fld>
            <a:endParaRPr lang="en-GB" dirty="0"/>
          </a:p>
        </p:txBody>
      </p:sp>
      <p:sp>
        <p:nvSpPr>
          <p:cNvPr id="3" name="Footer Placeholder 2">
            <a:extLst>
              <a:ext uri="{FF2B5EF4-FFF2-40B4-BE49-F238E27FC236}">
                <a16:creationId xmlns:a16="http://schemas.microsoft.com/office/drawing/2014/main" id="{8C6C40E5-9D2B-AD4F-896A-6231FB8972D0}"/>
              </a:ext>
            </a:extLst>
          </p:cNvPr>
          <p:cNvSpPr>
            <a:spLocks noGrp="1"/>
          </p:cNvSpPr>
          <p:nvPr>
            <p:ph type="ftr" sz="quarter" idx="11"/>
          </p:nvPr>
        </p:nvSpPr>
        <p:spPr/>
        <p:txBody>
          <a:bodyPr/>
          <a:lstStyle/>
          <a:p>
            <a:r>
              <a:rPr lang="en-GB" dirty="0"/>
              <a:t>Conference     |     Presentation title</a:t>
            </a:r>
          </a:p>
        </p:txBody>
      </p:sp>
      <p:sp>
        <p:nvSpPr>
          <p:cNvPr id="4" name="Slide Number Placeholder 3">
            <a:extLst>
              <a:ext uri="{FF2B5EF4-FFF2-40B4-BE49-F238E27FC236}">
                <a16:creationId xmlns:a16="http://schemas.microsoft.com/office/drawing/2014/main" id="{14290E80-B698-1949-B3E4-6A7FFA04C3AF}"/>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1272957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8CF3E-6C35-5846-93E3-D451438928B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A429643A-5345-BC40-B12E-E0C1D2081AE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522AB1CD-EEAC-1642-9967-C87C60F3C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75E5DAF-15E6-0540-8E1C-C3441C749BD7}"/>
              </a:ext>
            </a:extLst>
          </p:cNvPr>
          <p:cNvSpPr>
            <a:spLocks noGrp="1"/>
          </p:cNvSpPr>
          <p:nvPr>
            <p:ph type="dt" sz="half" idx="10"/>
          </p:nvPr>
        </p:nvSpPr>
        <p:spPr/>
        <p:txBody>
          <a:bodyPr/>
          <a:lstStyle/>
          <a:p>
            <a:fld id="{BC6F7A66-22E5-284D-A669-21C8322AB884}" type="datetime1">
              <a:rPr lang="en-GB" smtClean="0"/>
              <a:t>20/09/2022</a:t>
            </a:fld>
            <a:endParaRPr lang="en-GB" dirty="0"/>
          </a:p>
        </p:txBody>
      </p:sp>
      <p:sp>
        <p:nvSpPr>
          <p:cNvPr id="6" name="Footer Placeholder 5">
            <a:extLst>
              <a:ext uri="{FF2B5EF4-FFF2-40B4-BE49-F238E27FC236}">
                <a16:creationId xmlns:a16="http://schemas.microsoft.com/office/drawing/2014/main" id="{585128F8-C557-474C-84AB-B7EDF4EC6D55}"/>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791CE386-E8FD-6545-A389-85C6830D0696}"/>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188492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8D352-66D6-9641-93B4-91BFA72B11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DD7A392A-D9F5-F445-8AE8-B638F21A62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E5DC4E67-8857-8741-9AD4-624EEA528B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C659789-AC40-3048-9292-15C98E267EAC}"/>
              </a:ext>
            </a:extLst>
          </p:cNvPr>
          <p:cNvSpPr>
            <a:spLocks noGrp="1"/>
          </p:cNvSpPr>
          <p:nvPr>
            <p:ph type="dt" sz="half" idx="10"/>
          </p:nvPr>
        </p:nvSpPr>
        <p:spPr/>
        <p:txBody>
          <a:bodyPr/>
          <a:lstStyle/>
          <a:p>
            <a:fld id="{35F42D7C-D06F-5A48-8287-7DB99DDE1A10}" type="datetime1">
              <a:rPr lang="en-GB" smtClean="0"/>
              <a:t>20/09/2022</a:t>
            </a:fld>
            <a:endParaRPr lang="en-GB" dirty="0"/>
          </a:p>
        </p:txBody>
      </p:sp>
      <p:sp>
        <p:nvSpPr>
          <p:cNvPr id="6" name="Footer Placeholder 5">
            <a:extLst>
              <a:ext uri="{FF2B5EF4-FFF2-40B4-BE49-F238E27FC236}">
                <a16:creationId xmlns:a16="http://schemas.microsoft.com/office/drawing/2014/main" id="{B7170A3F-D293-5D45-9AB1-FF61EDCD97EB}"/>
              </a:ext>
            </a:extLst>
          </p:cNvPr>
          <p:cNvSpPr>
            <a:spLocks noGrp="1"/>
          </p:cNvSpPr>
          <p:nvPr>
            <p:ph type="ftr" sz="quarter" idx="11"/>
          </p:nvPr>
        </p:nvSpPr>
        <p:spPr/>
        <p:txBody>
          <a:bodyPr/>
          <a:lstStyle/>
          <a:p>
            <a:r>
              <a:rPr lang="en-GB" dirty="0"/>
              <a:t>Conference     |     Presentation title</a:t>
            </a:r>
          </a:p>
        </p:txBody>
      </p:sp>
      <p:sp>
        <p:nvSpPr>
          <p:cNvPr id="7" name="Slide Number Placeholder 6">
            <a:extLst>
              <a:ext uri="{FF2B5EF4-FFF2-40B4-BE49-F238E27FC236}">
                <a16:creationId xmlns:a16="http://schemas.microsoft.com/office/drawing/2014/main" id="{CD2B310E-2310-DD45-8C82-2535B762B104}"/>
              </a:ext>
            </a:extLst>
          </p:cNvPr>
          <p:cNvSpPr>
            <a:spLocks noGrp="1"/>
          </p:cNvSpPr>
          <p:nvPr>
            <p:ph type="sldNum" sz="quarter" idx="12"/>
          </p:nvPr>
        </p:nvSpPr>
        <p:spPr/>
        <p:txBody>
          <a:bodyPr/>
          <a:lstStyle/>
          <a:p>
            <a:fld id="{42D34DE6-22C6-0E40-B20E-F2D718CBADB2}" type="slidenum">
              <a:rPr lang="en-GB" smtClean="0"/>
              <a:t>‹#›</a:t>
            </a:fld>
            <a:endParaRPr lang="en-GB" dirty="0"/>
          </a:p>
        </p:txBody>
      </p:sp>
    </p:spTree>
    <p:extLst>
      <p:ext uri="{BB962C8B-B14F-4D97-AF65-F5344CB8AC3E}">
        <p14:creationId xmlns:p14="http://schemas.microsoft.com/office/powerpoint/2010/main" val="95823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73A8CB-F6B3-BB43-A93A-688C17F15E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6A826407-3A76-AF48-8D65-CED9267E6A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39725CB-8A3D-F342-BC98-EE4E99D74E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7B58B-8C31-CE4B-8FCE-2DE0FE0DE13E}" type="datetime1">
              <a:rPr lang="en-GB" smtClean="0"/>
              <a:t>20/09/2022</a:t>
            </a:fld>
            <a:endParaRPr lang="en-GB" dirty="0"/>
          </a:p>
        </p:txBody>
      </p:sp>
      <p:sp>
        <p:nvSpPr>
          <p:cNvPr id="5" name="Footer Placeholder 4">
            <a:extLst>
              <a:ext uri="{FF2B5EF4-FFF2-40B4-BE49-F238E27FC236}">
                <a16:creationId xmlns:a16="http://schemas.microsoft.com/office/drawing/2014/main" id="{53B3676D-A92F-A047-99E3-6A01C4EBA4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Conference     |     Presentation title</a:t>
            </a:r>
          </a:p>
        </p:txBody>
      </p:sp>
      <p:sp>
        <p:nvSpPr>
          <p:cNvPr id="6" name="Slide Number Placeholder 5">
            <a:extLst>
              <a:ext uri="{FF2B5EF4-FFF2-40B4-BE49-F238E27FC236}">
                <a16:creationId xmlns:a16="http://schemas.microsoft.com/office/drawing/2014/main" id="{ADFBA815-ADFE-8B4B-B1C6-139AAE048F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D34DE6-22C6-0E40-B20E-F2D718CBADB2}" type="slidenum">
              <a:rPr lang="en-GB" smtClean="0"/>
              <a:t>‹#›</a:t>
            </a:fld>
            <a:endParaRPr lang="en-GB" dirty="0"/>
          </a:p>
        </p:txBody>
      </p:sp>
    </p:spTree>
    <p:extLst>
      <p:ext uri="{BB962C8B-B14F-4D97-AF65-F5344CB8AC3E}">
        <p14:creationId xmlns:p14="http://schemas.microsoft.com/office/powerpoint/2010/main" val="2230279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39.xml"/><Relationship Id="rId4" Type="http://schemas.openxmlformats.org/officeDocument/2006/relationships/image" Target="../media/image11.sv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image" Target="../media/image14.png"/><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notesSlide" Target="../notesSlides/notesSlide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2.xml"/><Relationship Id="rId5" Type="http://schemas.openxmlformats.org/officeDocument/2006/relationships/tags" Target="../tags/tag45.xml"/><Relationship Id="rId4" Type="http://schemas.openxmlformats.org/officeDocument/2006/relationships/tags" Target="../tags/tag44.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image" Target="../media/image15.png"/><Relationship Id="rId5" Type="http://schemas.openxmlformats.org/officeDocument/2006/relationships/tags" Target="../tags/tag50.xml"/><Relationship Id="rId10" Type="http://schemas.openxmlformats.org/officeDocument/2006/relationships/hyperlink" Target="https://www.youtube.com/watch?v=jh6Is9oPyyw&amp;ab_channel=WorldHealthOrganization%28WHO%29" TargetMode="External"/><Relationship Id="rId4" Type="http://schemas.openxmlformats.org/officeDocument/2006/relationships/tags" Target="../tags/tag49.xml"/><Relationship Id="rId9"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55.xml"/><Relationship Id="rId7"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hyperlink" Target="https://www.cdc.gov/csels/dls/locs/2020/transport_recommendations_for_covid-19_specimens.html" TargetMode="External"/></Relationships>
</file>

<file path=ppt/slides/_rels/slide16.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hyperlink" Target="http://www.unece.org/trans/danger/danger.html" TargetMode="External"/><Relationship Id="rId3" Type="http://schemas.openxmlformats.org/officeDocument/2006/relationships/tags" Target="../tags/tag61.xml"/><Relationship Id="rId7" Type="http://schemas.openxmlformats.org/officeDocument/2006/relationships/tags" Target="../tags/tag65.xml"/><Relationship Id="rId12" Type="http://schemas.microsoft.com/office/2018/10/relationships/comments" Target="../comments/modernComment_10D_0.xml"/><Relationship Id="rId2" Type="http://schemas.openxmlformats.org/officeDocument/2006/relationships/tags" Target="../tags/tag60.xml"/><Relationship Id="rId16" Type="http://schemas.openxmlformats.org/officeDocument/2006/relationships/image" Target="../media/image16.jpg"/><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notesSlide" Target="../notesSlides/notesSlide10.xml"/><Relationship Id="rId5" Type="http://schemas.openxmlformats.org/officeDocument/2006/relationships/tags" Target="../tags/tag63.xml"/><Relationship Id="rId15" Type="http://schemas.openxmlformats.org/officeDocument/2006/relationships/hyperlink" Target="https://www.who.int/fr/publications/i/item/9789240019720" TargetMode="External"/><Relationship Id="rId10" Type="http://schemas.openxmlformats.org/officeDocument/2006/relationships/slideLayout" Target="../slideLayouts/slideLayout2.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hyperlink" Target="http://www.icao.int/safety/DangerousGoods/Pages/technical-instructions.aspx" TargetMode="External"/></Relationships>
</file>

<file path=ppt/slides/_rels/slide17.xml.rels><?xml version="1.0" encoding="UTF-8" standalone="yes"?>
<Relationships xmlns="http://schemas.openxmlformats.org/package/2006/relationships"><Relationship Id="rId8" Type="http://schemas.openxmlformats.org/officeDocument/2006/relationships/tags" Target="../tags/tag75.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image" Target="../media/image6.pn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image" Target="../media/image17.png"/><Relationship Id="rId5" Type="http://schemas.openxmlformats.org/officeDocument/2006/relationships/tags" Target="../tags/tag72.xml"/><Relationship Id="rId10" Type="http://schemas.openxmlformats.org/officeDocument/2006/relationships/notesSlide" Target="../notesSlides/notesSlide11.xml"/><Relationship Id="rId4" Type="http://schemas.openxmlformats.org/officeDocument/2006/relationships/tags" Target="../tags/tag71.xml"/><Relationship Id="rId9"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tags" Target="../tags/tag83.xml"/><Relationship Id="rId3" Type="http://schemas.openxmlformats.org/officeDocument/2006/relationships/tags" Target="../tags/tag78.xml"/><Relationship Id="rId7" Type="http://schemas.openxmlformats.org/officeDocument/2006/relationships/tags" Target="../tags/tag82.xml"/><Relationship Id="rId12" Type="http://schemas.openxmlformats.org/officeDocument/2006/relationships/image" Target="../media/image6.png"/><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image" Target="../media/image17.png"/><Relationship Id="rId5" Type="http://schemas.openxmlformats.org/officeDocument/2006/relationships/tags" Target="../tags/tag80.xml"/><Relationship Id="rId10" Type="http://schemas.openxmlformats.org/officeDocument/2006/relationships/notesSlide" Target="../notesSlides/notesSlide12.xml"/><Relationship Id="rId4" Type="http://schemas.openxmlformats.org/officeDocument/2006/relationships/tags" Target="../tags/tag79.xml"/><Relationship Id="rId9"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5" Type="http://schemas.openxmlformats.org/officeDocument/2006/relationships/tags" Target="../tags/tag6.xml"/><Relationship Id="rId4"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notesSlide" Target="../notesSlides/notesSlide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2.xml"/><Relationship Id="rId5" Type="http://schemas.openxmlformats.org/officeDocument/2006/relationships/tags" Target="../tags/tag11.xml"/><Relationship Id="rId4" Type="http://schemas.openxmlformats.org/officeDocument/2006/relationships/tags" Target="../tags/tag10.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4.xml"/><Relationship Id="rId7" Type="http://schemas.openxmlformats.org/officeDocument/2006/relationships/tags" Target="../tags/tag18.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5" Type="http://schemas.openxmlformats.org/officeDocument/2006/relationships/tags" Target="../tags/tag16.xml"/><Relationship Id="rId10" Type="http://schemas.openxmlformats.org/officeDocument/2006/relationships/image" Target="../media/image6.png"/><Relationship Id="rId4" Type="http://schemas.openxmlformats.org/officeDocument/2006/relationships/tags" Target="../tags/tag15.xml"/><Relationship Id="rId9"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image" Target="../media/image9.svg"/><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image" Target="../media/image8.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image" Target="../media/image7.jpg"/><Relationship Id="rId5" Type="http://schemas.openxmlformats.org/officeDocument/2006/relationships/tags" Target="../tags/tag23.xml"/><Relationship Id="rId10" Type="http://schemas.openxmlformats.org/officeDocument/2006/relationships/notesSlide" Target="../notesSlides/notesSlide4.xml"/><Relationship Id="rId4" Type="http://schemas.openxmlformats.org/officeDocument/2006/relationships/tags" Target="../tags/tag22.xml"/><Relationship Id="rId9"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notesSlide" Target="../notesSlides/notesSlide5.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Layout" Target="../slideLayouts/slideLayout2.xml"/><Relationship Id="rId5" Type="http://schemas.openxmlformats.org/officeDocument/2006/relationships/tags" Target="../tags/tag31.xml"/><Relationship Id="rId4" Type="http://schemas.openxmlformats.org/officeDocument/2006/relationships/tags" Target="../tags/tag30.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32.xml"/><Relationship Id="rId4" Type="http://schemas.openxmlformats.org/officeDocument/2006/relationships/image" Target="../media/image11.sv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35.xml"/><Relationship Id="rId7"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10" Type="http://schemas.openxmlformats.org/officeDocument/2006/relationships/image" Target="../media/image9.svg"/><Relationship Id="rId4" Type="http://schemas.openxmlformats.org/officeDocument/2006/relationships/tags" Target="../tags/tag36.xml"/><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B4B2-1362-8E48-9BA4-CEEE750729F8}"/>
              </a:ext>
            </a:extLst>
          </p:cNvPr>
          <p:cNvSpPr>
            <a:spLocks noGrp="1"/>
          </p:cNvSpPr>
          <p:nvPr>
            <p:ph type="ctrTitle"/>
          </p:nvPr>
        </p:nvSpPr>
        <p:spPr/>
        <p:txBody>
          <a:bodyPr/>
          <a:lstStyle/>
          <a:p>
            <a:r>
              <a:rPr lang="en-GB" dirty="0"/>
              <a:t>06</a:t>
            </a:r>
          </a:p>
        </p:txBody>
      </p:sp>
      <p:sp>
        <p:nvSpPr>
          <p:cNvPr id="3" name="Subtitle 2">
            <a:extLst>
              <a:ext uri="{FF2B5EF4-FFF2-40B4-BE49-F238E27FC236}">
                <a16:creationId xmlns:a16="http://schemas.microsoft.com/office/drawing/2014/main" id="{BD7729C4-0A5B-5B46-AF7E-D455DC7D5FF9}"/>
              </a:ext>
            </a:extLst>
          </p:cNvPr>
          <p:cNvSpPr>
            <a:spLocks noGrp="1"/>
          </p:cNvSpPr>
          <p:nvPr>
            <p:ph type="subTitle" idx="1"/>
          </p:nvPr>
        </p:nvSpPr>
        <p:spPr/>
        <p:txBody>
          <a:bodyPr>
            <a:normAutofit/>
          </a:bodyPr>
          <a:lstStyle/>
          <a:p>
            <a:r>
              <a:rPr lang="en-GB" sz="3600" dirty="0" err="1"/>
              <a:t>Prélèvement</a:t>
            </a:r>
            <a:r>
              <a:rPr lang="en-GB" sz="3600" dirty="0"/>
              <a:t> </a:t>
            </a:r>
            <a:r>
              <a:rPr lang="en-GB" sz="3600" dirty="0" err="1"/>
              <a:t>d’échantillons</a:t>
            </a:r>
            <a:endParaRPr lang="en-GB" sz="3600" dirty="0"/>
          </a:p>
        </p:txBody>
      </p:sp>
      <p:pic>
        <p:nvPicPr>
          <p:cNvPr id="5" name="Picture 4">
            <a:extLst>
              <a:ext uri="{FF2B5EF4-FFF2-40B4-BE49-F238E27FC236}">
                <a16:creationId xmlns:a16="http://schemas.microsoft.com/office/drawing/2014/main" id="{38AE9446-494D-704E-983F-8EB1CCE2F1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7595" y="162817"/>
            <a:ext cx="2257794" cy="791235"/>
          </a:xfrm>
          <a:prstGeom prst="rect">
            <a:avLst/>
          </a:prstGeom>
        </p:spPr>
      </p:pic>
      <p:pic>
        <p:nvPicPr>
          <p:cNvPr id="6" name="Picture 5" descr="\\Wims\hq\GVA11\Home\cl-DGO\Dept-DGD\t-WPC\campanal\Desktop\OMS-bleu.jpg">
            <a:extLst>
              <a:ext uri="{FF2B5EF4-FFF2-40B4-BE49-F238E27FC236}">
                <a16:creationId xmlns:a16="http://schemas.microsoft.com/office/drawing/2014/main" id="{38E4C9CD-7A0A-451C-9566-2254B578FB6B}"/>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89587" y="137822"/>
            <a:ext cx="2842895" cy="715010"/>
          </a:xfrm>
          <a:prstGeom prst="rect">
            <a:avLst/>
          </a:prstGeom>
          <a:noFill/>
          <a:ln>
            <a:noFill/>
          </a:ln>
        </p:spPr>
      </p:pic>
    </p:spTree>
    <p:extLst>
      <p:ext uri="{BB962C8B-B14F-4D97-AF65-F5344CB8AC3E}">
        <p14:creationId xmlns:p14="http://schemas.microsoft.com/office/powerpoint/2010/main" val="2865038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20134" y="2143136"/>
            <a:ext cx="10515600" cy="4440760"/>
          </a:xfrm>
        </p:spPr>
        <p:txBody>
          <a:bodyPr>
            <a:normAutofit/>
          </a:bodyPr>
          <a:lstStyle/>
          <a:p>
            <a:endParaRPr lang="en-US" dirty="0"/>
          </a:p>
          <a:p>
            <a:r>
              <a:rPr lang="fr-FR" altLang="en-US" dirty="0"/>
              <a:t>Le test doit être effectué immédiatement après le prélèvement de l'échantillon. </a:t>
            </a:r>
          </a:p>
          <a:p>
            <a:r>
              <a:rPr lang="fr-FR" altLang="en-US" dirty="0"/>
              <a:t>Utilisez uniquement les matériaux et les réactifs (par exemple, le tampon d'extraction) fournis par le fabricant avec le test. </a:t>
            </a:r>
          </a:p>
          <a:p>
            <a:r>
              <a:rPr lang="fr-FR" altLang="en-US" dirty="0"/>
              <a:t>Si le test ne peut pas être effectué immédiatement après le prélèvement de l’échantillon, suivez les recommandations du fabricant pour son stockage. </a:t>
            </a:r>
          </a:p>
          <a:p>
            <a:r>
              <a:rPr lang="fr-FR" altLang="en-US" dirty="0"/>
              <a:t>Selon l'algorithme de votre pays, si un deuxième échantillon doit être prélevé pour le test moléculaire TAAN, assurez-vous que les matériaux et réactifs appropriés (par exemple, le milieu de transport viral) sont disponibles au poste de travail.</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10</a:t>
            </a:fld>
            <a:endParaRPr lang="en-GB" sz="1000" dirty="0"/>
          </a:p>
        </p:txBody>
      </p:sp>
      <p:sp>
        <p:nvSpPr>
          <p:cNvPr id="16" name="Title 1">
            <a:extLst>
              <a:ext uri="{FF2B5EF4-FFF2-40B4-BE49-F238E27FC236}">
                <a16:creationId xmlns:a16="http://schemas.microsoft.com/office/drawing/2014/main" id="{E4D59455-35D4-4E92-92F4-A4574F683F21}"/>
              </a:ext>
            </a:extLst>
          </p:cNvPr>
          <p:cNvSpPr txBox="1">
            <a:spLocks/>
          </p:cNvSpPr>
          <p:nvPr/>
        </p:nvSpPr>
        <p:spPr>
          <a:xfrm>
            <a:off x="838199" y="254514"/>
            <a:ext cx="10624127" cy="942814"/>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fr-FR" altLang="en-US" dirty="0"/>
              <a:t>Prélèvement d'échantillons : directives générales </a:t>
            </a:r>
            <a:r>
              <a:rPr lang="en-GB" dirty="0"/>
              <a:t>(3)</a:t>
            </a:r>
          </a:p>
        </p:txBody>
      </p:sp>
      <p:grpSp>
        <p:nvGrpSpPr>
          <p:cNvPr id="17" name="Group 16">
            <a:extLst>
              <a:ext uri="{FF2B5EF4-FFF2-40B4-BE49-F238E27FC236}">
                <a16:creationId xmlns:a16="http://schemas.microsoft.com/office/drawing/2014/main" id="{0A20019A-40B1-401E-B809-DDE58FC67FD2}"/>
              </a:ext>
            </a:extLst>
          </p:cNvPr>
          <p:cNvGrpSpPr/>
          <p:nvPr/>
        </p:nvGrpSpPr>
        <p:grpSpPr>
          <a:xfrm>
            <a:off x="7390200" y="1685448"/>
            <a:ext cx="4473851" cy="596348"/>
            <a:chOff x="7861998" y="1527451"/>
            <a:chExt cx="4194034" cy="596348"/>
          </a:xfrm>
        </p:grpSpPr>
        <p:sp>
          <p:nvSpPr>
            <p:cNvPr id="18" name="TextBox 17">
              <a:extLst>
                <a:ext uri="{FF2B5EF4-FFF2-40B4-BE49-F238E27FC236}">
                  <a16:creationId xmlns:a16="http://schemas.microsoft.com/office/drawing/2014/main" id="{4CC9C850-2259-40C2-AFBB-2F6A2FD31327}"/>
                </a:ext>
              </a:extLst>
            </p:cNvPr>
            <p:cNvSpPr txBox="1"/>
            <p:nvPr/>
          </p:nvSpPr>
          <p:spPr>
            <a:xfrm>
              <a:off x="8370275" y="1602459"/>
              <a:ext cx="3685757"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lignes directrices en vigueur dans votre pays</a:t>
              </a:r>
              <a:endParaRPr lang="en-US" altLang="en-US" sz="1100" u="sng" dirty="0">
                <a:solidFill>
                  <a:srgbClr val="FFFFFF"/>
                </a:solidFill>
                <a:ea typeface="Calibri" charset="0"/>
                <a:cs typeface="Calibri" charset="0"/>
              </a:endParaRPr>
            </a:p>
          </p:txBody>
        </p:sp>
        <p:sp>
          <p:nvSpPr>
            <p:cNvPr id="19" name="Oval 18">
              <a:extLst>
                <a:ext uri="{FF2B5EF4-FFF2-40B4-BE49-F238E27FC236}">
                  <a16:creationId xmlns:a16="http://schemas.microsoft.com/office/drawing/2014/main" id="{5DA1EC06-2A6E-47FF-9CE6-29522EBB009E}"/>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20" name="Graphic 19" descr="Pencil">
              <a:extLst>
                <a:ext uri="{FF2B5EF4-FFF2-40B4-BE49-F238E27FC236}">
                  <a16:creationId xmlns:a16="http://schemas.microsoft.com/office/drawing/2014/main" id="{DCB3F598-372A-478B-B7CA-A3706A13C0A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7" name="Rectangle 1">
            <a:extLst>
              <a:ext uri="{FF2B5EF4-FFF2-40B4-BE49-F238E27FC236}">
                <a16:creationId xmlns:a16="http://schemas.microsoft.com/office/drawing/2014/main" id="{FE47FFE1-AC0C-4555-9FB4-6D8B50F52CE1}"/>
              </a:ext>
            </a:extLst>
          </p:cNvPr>
          <p:cNvSpPr>
            <a:spLocks noChangeArrowheads="1"/>
          </p:cNvSpPr>
          <p:nvPr/>
        </p:nvSpPr>
        <p:spPr bwMode="auto">
          <a:xfrm>
            <a:off x="152399" y="-84114"/>
            <a:ext cx="11402292" cy="518743"/>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7457" rIns="0" bIns="-17457"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rgbClr val="202124"/>
                </a:solidFill>
                <a:effectLst/>
                <a:latin typeface="Arial" panose="020B0604020202020204" pitchFamily="34" charset="0"/>
                <a:cs typeface="Arial" panose="020B0604020202020204" pitchFamily="34" charset="0"/>
              </a:rPr>
            </a:br>
            <a:endParaRPr kumimoji="0" lang="en-US" altLang="en-US" sz="1800" b="0" i="0" u="none" strike="noStrike" cap="none" normalizeH="0" baseline="0" dirty="0">
              <a:ln>
                <a:noFill/>
              </a:ln>
              <a:solidFill>
                <a:schemeClr val="tx1"/>
              </a:solidFill>
              <a:effectLst/>
            </a:endParaRPr>
          </a:p>
        </p:txBody>
      </p:sp>
      <p:sp>
        <p:nvSpPr>
          <p:cNvPr id="2" name="Footer Placeholder 3">
            <a:extLst>
              <a:ext uri="{FF2B5EF4-FFF2-40B4-BE49-F238E27FC236}">
                <a16:creationId xmlns:a16="http://schemas.microsoft.com/office/drawing/2014/main" id="{C1E00982-E6F7-27B1-6B65-356EB80A4D6F}"/>
              </a:ext>
            </a:extLst>
          </p:cNvPr>
          <p:cNvSpPr>
            <a:spLocks noGrp="1"/>
          </p:cNvSpPr>
          <p:nvPr>
            <p:ph type="ftr" sz="quarter" idx="11"/>
            <p:custDataLst>
              <p:tags r:id="rId1"/>
            </p:custDataLst>
          </p:nvPr>
        </p:nvSpPr>
        <p:spPr>
          <a:xfrm>
            <a:off x="838200" y="6356350"/>
            <a:ext cx="7315200" cy="501650"/>
          </a:xfrm>
        </p:spPr>
        <p:txBody>
          <a:bodyPr/>
          <a:lstStyle/>
          <a:p>
            <a:r>
              <a:rPr lang="fr-FR" dirty="0"/>
              <a:t>Atelier de formation sur les tests de diagnostic rapide antigéniques du SARS-CoV-2 – v3.0 | Prélèvement d’échantillons</a:t>
            </a:r>
          </a:p>
        </p:txBody>
      </p:sp>
    </p:spTree>
    <p:extLst>
      <p:ext uri="{BB962C8B-B14F-4D97-AF65-F5344CB8AC3E}">
        <p14:creationId xmlns:p14="http://schemas.microsoft.com/office/powerpoint/2010/main" val="11668431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p:txBody>
          <a:bodyPr/>
          <a:lstStyle/>
          <a:p>
            <a:r>
              <a:rPr lang="fr-FR" altLang="en-US" dirty="0"/>
              <a:t>Prélever un écouvillon nasopharyngé </a:t>
            </a:r>
            <a:r>
              <a:rPr lang="en-US" altLang="en-US" dirty="0"/>
              <a:t>(1)</a:t>
            </a:r>
            <a:endParaRPr lang="en-GB" dirty="0"/>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1736203"/>
            <a:ext cx="6275664" cy="4204949"/>
          </a:xfrm>
        </p:spPr>
        <p:txBody>
          <a:bodyPr>
            <a:normAutofit/>
          </a:bodyPr>
          <a:lstStyle/>
          <a:p>
            <a:r>
              <a:rPr lang="fr-FR" altLang="en-US" sz="1800" dirty="0"/>
              <a:t>Insérez un écouvillon nasopharyngé stérile dans la cavité nasale du patient, atteignant la surface du nasopharynx postérieur.</a:t>
            </a:r>
            <a:endParaRPr lang="en-US" sz="1800" dirty="0"/>
          </a:p>
          <a:p>
            <a:pPr marL="0" indent="0">
              <a:buNone/>
            </a:pPr>
            <a:endParaRPr lang="en-US" sz="1800" dirty="0"/>
          </a:p>
          <a:p>
            <a:r>
              <a:rPr lang="fr-FR" altLang="en-US" sz="1800" dirty="0"/>
              <a:t>Écouvillonner la surface du nasopharynx postérieur, en tournant l'écouvillon 3 à 4 fois pour assurer un bon prélèvement. Laisser l'écouvillon dans la cavité nasale pendant quelques secondes assurera l'absorption des sécrétions nasales.</a:t>
            </a:r>
          </a:p>
          <a:p>
            <a:endParaRPr lang="fr-FR" altLang="en-US" sz="1800" dirty="0"/>
          </a:p>
          <a:p>
            <a:endParaRPr lang="fr-FR" altLang="en-US" sz="1800" dirty="0"/>
          </a:p>
          <a:p>
            <a:r>
              <a:rPr lang="fr-FR" altLang="en-US" sz="1800" dirty="0"/>
              <a:t>Retirez l'écouvillon stérile de la cavité nasale. </a:t>
            </a:r>
          </a:p>
          <a:p>
            <a:endParaRPr lang="en-US" sz="1800" dirty="0"/>
          </a:p>
          <a:p>
            <a:endParaRPr lang="en-GB" dirty="0"/>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11</a:t>
            </a:fld>
            <a:endParaRPr lang="en-GB" sz="1000" dirty="0"/>
          </a:p>
        </p:txBody>
      </p:sp>
      <p:sp>
        <p:nvSpPr>
          <p:cNvPr id="6" name="Right Arrow 5">
            <a:extLst>
              <a:ext uri="{FF2B5EF4-FFF2-40B4-BE49-F238E27FC236}">
                <a16:creationId xmlns:a16="http://schemas.microsoft.com/office/drawing/2014/main" id="{4813C9B1-F81B-D94A-B663-EBF338F2713D}"/>
              </a:ext>
            </a:extLst>
          </p:cNvPr>
          <p:cNvSpPr/>
          <p:nvPr/>
        </p:nvSpPr>
        <p:spPr>
          <a:xfrm>
            <a:off x="7541149" y="1861615"/>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7" name="Right Arrow 6">
            <a:extLst>
              <a:ext uri="{FF2B5EF4-FFF2-40B4-BE49-F238E27FC236}">
                <a16:creationId xmlns:a16="http://schemas.microsoft.com/office/drawing/2014/main" id="{C38E8AB3-C0B2-8A47-B994-09D2A491AE16}"/>
              </a:ext>
            </a:extLst>
          </p:cNvPr>
          <p:cNvSpPr/>
          <p:nvPr/>
        </p:nvSpPr>
        <p:spPr>
          <a:xfrm>
            <a:off x="7541147" y="3761776"/>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sp>
        <p:nvSpPr>
          <p:cNvPr id="8" name="Right Arrow 7">
            <a:extLst>
              <a:ext uri="{FF2B5EF4-FFF2-40B4-BE49-F238E27FC236}">
                <a16:creationId xmlns:a16="http://schemas.microsoft.com/office/drawing/2014/main" id="{31585488-1BD5-DE46-BCFA-EF5DFC0CB440}"/>
              </a:ext>
            </a:extLst>
          </p:cNvPr>
          <p:cNvSpPr/>
          <p:nvPr/>
        </p:nvSpPr>
        <p:spPr>
          <a:xfrm>
            <a:off x="7541147" y="5481198"/>
            <a:ext cx="1224501" cy="389614"/>
          </a:xfrm>
          <a:prstGeom prst="rightArrow">
            <a:avLst/>
          </a:prstGeom>
          <a:solidFill>
            <a:srgbClr val="009AC9"/>
          </a:solidFill>
          <a:ln w="254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6477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dirty="0">
              <a:ln>
                <a:noFill/>
              </a:ln>
              <a:solidFill>
                <a:srgbClr val="FFFFFF"/>
              </a:solidFill>
              <a:effectLst/>
              <a:uFillTx/>
              <a:latin typeface="+mn-lt"/>
              <a:ea typeface="+mn-ea"/>
              <a:cs typeface="+mn-cs"/>
              <a:sym typeface="Avenir Medium"/>
            </a:endParaRPr>
          </a:p>
        </p:txBody>
      </p:sp>
      <p:pic>
        <p:nvPicPr>
          <p:cNvPr id="10" name="Picture 9" descr="A picture containing shape&#10;&#10;Description automatically generated">
            <a:extLst>
              <a:ext uri="{FF2B5EF4-FFF2-40B4-BE49-F238E27FC236}">
                <a16:creationId xmlns:a16="http://schemas.microsoft.com/office/drawing/2014/main" id="{8C452006-5534-B94F-BE6A-90DE525BD4AC}"/>
              </a:ext>
            </a:extLst>
          </p:cNvPr>
          <p:cNvPicPr>
            <a:picLocks noChangeAspect="1"/>
          </p:cNvPicPr>
          <p:nvPr/>
        </p:nvPicPr>
        <p:blipFill>
          <a:blip r:embed="rId3"/>
          <a:stretch>
            <a:fillRect/>
          </a:stretch>
        </p:blipFill>
        <p:spPr>
          <a:xfrm>
            <a:off x="9294830" y="1161534"/>
            <a:ext cx="2058969" cy="1789775"/>
          </a:xfrm>
          <a:prstGeom prst="rect">
            <a:avLst/>
          </a:prstGeom>
        </p:spPr>
      </p:pic>
      <p:pic>
        <p:nvPicPr>
          <p:cNvPr id="12" name="Picture 11" descr="Logo&#10;&#10;Description automatically generated">
            <a:extLst>
              <a:ext uri="{FF2B5EF4-FFF2-40B4-BE49-F238E27FC236}">
                <a16:creationId xmlns:a16="http://schemas.microsoft.com/office/drawing/2014/main" id="{35BBB262-D85B-EF48-8A4B-072267256B1E}"/>
              </a:ext>
            </a:extLst>
          </p:cNvPr>
          <p:cNvPicPr>
            <a:picLocks noChangeAspect="1"/>
          </p:cNvPicPr>
          <p:nvPr/>
        </p:nvPicPr>
        <p:blipFill>
          <a:blip r:embed="rId4"/>
          <a:stretch>
            <a:fillRect/>
          </a:stretch>
        </p:blipFill>
        <p:spPr>
          <a:xfrm>
            <a:off x="9725943" y="2781009"/>
            <a:ext cx="2005836" cy="1764000"/>
          </a:xfrm>
          <a:prstGeom prst="rect">
            <a:avLst/>
          </a:prstGeom>
        </p:spPr>
      </p:pic>
      <p:pic>
        <p:nvPicPr>
          <p:cNvPr id="14" name="Picture 13" descr="A picture containing icon&#10;&#10;Description automatically generated">
            <a:extLst>
              <a:ext uri="{FF2B5EF4-FFF2-40B4-BE49-F238E27FC236}">
                <a16:creationId xmlns:a16="http://schemas.microsoft.com/office/drawing/2014/main" id="{2AD5E71B-FC03-754D-A6BE-84352A7BE867}"/>
              </a:ext>
            </a:extLst>
          </p:cNvPr>
          <p:cNvPicPr>
            <a:picLocks noChangeAspect="1"/>
          </p:cNvPicPr>
          <p:nvPr/>
        </p:nvPicPr>
        <p:blipFill>
          <a:blip r:embed="rId5"/>
          <a:stretch>
            <a:fillRect/>
          </a:stretch>
        </p:blipFill>
        <p:spPr>
          <a:xfrm>
            <a:off x="8944317" y="4547900"/>
            <a:ext cx="2664608" cy="1764000"/>
          </a:xfrm>
          <a:prstGeom prst="rect">
            <a:avLst/>
          </a:prstGeom>
        </p:spPr>
      </p:pic>
      <p:sp>
        <p:nvSpPr>
          <p:cNvPr id="4" name="Rectangle 1">
            <a:extLst>
              <a:ext uri="{FF2B5EF4-FFF2-40B4-BE49-F238E27FC236}">
                <a16:creationId xmlns:a16="http://schemas.microsoft.com/office/drawing/2014/main" id="{E4A4E0CC-2235-4C14-B4AD-0F0B79EF7391}"/>
              </a:ext>
            </a:extLst>
          </p:cNvPr>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9" name="Rectangle 2">
            <a:extLst>
              <a:ext uri="{FF2B5EF4-FFF2-40B4-BE49-F238E27FC236}">
                <a16:creationId xmlns:a16="http://schemas.microsoft.com/office/drawing/2014/main" id="{8FB45D2C-3A26-4856-9AE2-831E47B27348}"/>
              </a:ext>
            </a:extLst>
          </p:cNvPr>
          <p:cNvSpPr>
            <a:spLocks noChangeArrowheads="1"/>
          </p:cNvSpPr>
          <p:nvPr/>
        </p:nvSpPr>
        <p:spPr bwMode="auto">
          <a:xfrm>
            <a:off x="0" y="107728"/>
            <a:ext cx="1199089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1" name="Footer Placeholder 3">
            <a:extLst>
              <a:ext uri="{FF2B5EF4-FFF2-40B4-BE49-F238E27FC236}">
                <a16:creationId xmlns:a16="http://schemas.microsoft.com/office/drawing/2014/main" id="{EDD44386-E8AD-19E4-15A6-12D837004280}"/>
              </a:ext>
            </a:extLst>
          </p:cNvPr>
          <p:cNvSpPr>
            <a:spLocks noGrp="1"/>
          </p:cNvSpPr>
          <p:nvPr>
            <p:ph type="ftr" sz="quarter" idx="11"/>
            <p:custDataLst>
              <p:tags r:id="rId1"/>
            </p:custDataLst>
          </p:nvPr>
        </p:nvSpPr>
        <p:spPr>
          <a:xfrm>
            <a:off x="838200" y="6356350"/>
            <a:ext cx="7315200" cy="501650"/>
          </a:xfrm>
        </p:spPr>
        <p:txBody>
          <a:bodyPr/>
          <a:lstStyle/>
          <a:p>
            <a:r>
              <a:rPr lang="fr-FR" dirty="0"/>
              <a:t>Atelier de formation sur les tests de diagnostic rapide antigéniques du SARS-CoV-2 – v3.0 | Prélèvement d’échantillons</a:t>
            </a:r>
          </a:p>
        </p:txBody>
      </p:sp>
    </p:spTree>
    <p:extLst>
      <p:ext uri="{BB962C8B-B14F-4D97-AF65-F5344CB8AC3E}">
        <p14:creationId xmlns:p14="http://schemas.microsoft.com/office/powerpoint/2010/main" val="1166993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10"/>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Prélever un échantillon par écouvillonnage nasopharyngé (2)</a:t>
            </a:r>
            <a:endParaRPr lang="fr-FR" dirty="0"/>
          </a:p>
        </p:txBody>
      </p:sp>
      <p:sp>
        <p:nvSpPr>
          <p:cNvPr id="176" name="Google Shape;176;p10"/>
          <p:cNvSpPr txBox="1">
            <a:spLocks noGrp="1"/>
          </p:cNvSpPr>
          <p:nvPr>
            <p:ph type="body" idx="1"/>
            <p:custDataLst>
              <p:tags r:id="rId3"/>
            </p:custDataLst>
          </p:nvPr>
        </p:nvSpPr>
        <p:spPr>
          <a:xfrm>
            <a:off x="838200" y="1611765"/>
            <a:ext cx="10515599" cy="444076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00000"/>
              </a:lnSpc>
              <a:spcBef>
                <a:spcPts val="0"/>
              </a:spcBef>
              <a:spcAft>
                <a:spcPts val="0"/>
              </a:spcAft>
              <a:buClr>
                <a:schemeClr val="accent1"/>
              </a:buClr>
              <a:buSzPts val="2000"/>
              <a:buChar char="•"/>
            </a:pPr>
            <a:r>
              <a:rPr lang="fr-FR" dirty="0"/>
              <a:t>Si le prélèvement dans une narine échoue, prélevez un échantillon dans l’autre narine avec le même écouvillon.</a:t>
            </a:r>
          </a:p>
          <a:p>
            <a:pPr marL="228600" lvl="0" indent="-101600" algn="l" rtl="0">
              <a:lnSpc>
                <a:spcPct val="100000"/>
              </a:lnSpc>
              <a:spcBef>
                <a:spcPts val="1000"/>
              </a:spcBef>
              <a:spcAft>
                <a:spcPts val="0"/>
              </a:spcAft>
              <a:buClr>
                <a:schemeClr val="accent1"/>
              </a:buClr>
              <a:buSzPts val="2000"/>
              <a:buNone/>
            </a:pPr>
            <a:endParaRPr lang="fr-FR" dirty="0"/>
          </a:p>
          <a:p>
            <a:pPr marL="228600" lvl="0" indent="-228600" algn="l" rtl="0">
              <a:lnSpc>
                <a:spcPct val="100000"/>
              </a:lnSpc>
              <a:spcBef>
                <a:spcPts val="1000"/>
              </a:spcBef>
              <a:spcAft>
                <a:spcPts val="0"/>
              </a:spcAft>
              <a:buClr>
                <a:schemeClr val="accent1"/>
              </a:buClr>
              <a:buSzPts val="2000"/>
              <a:buChar char="•"/>
            </a:pPr>
            <a:r>
              <a:rPr lang="fr-FR" dirty="0"/>
              <a:t>Après avoir collecté l’échantillon, effectuez le TDR-Ag du SARS-CoV-2 selon les instructions du fabricant (voir Module 08 : Réalisation du TDR-Ag du SARS-CoV-2).</a:t>
            </a:r>
          </a:p>
          <a:p>
            <a:pPr marL="228600" lvl="0" indent="-101600" algn="l" rtl="0">
              <a:lnSpc>
                <a:spcPct val="100000"/>
              </a:lnSpc>
              <a:spcBef>
                <a:spcPts val="1000"/>
              </a:spcBef>
              <a:spcAft>
                <a:spcPts val="0"/>
              </a:spcAft>
              <a:buClr>
                <a:schemeClr val="accent1"/>
              </a:buClr>
              <a:buSzPts val="2000"/>
              <a:buNone/>
            </a:pPr>
            <a:endParaRPr lang="fr-FR" dirty="0"/>
          </a:p>
          <a:p>
            <a:pPr marL="228600" lvl="0" indent="-228600" algn="l" rtl="0">
              <a:lnSpc>
                <a:spcPct val="100000"/>
              </a:lnSpc>
              <a:spcBef>
                <a:spcPts val="1000"/>
              </a:spcBef>
              <a:spcAft>
                <a:spcPts val="0"/>
              </a:spcAft>
              <a:buClr>
                <a:schemeClr val="accent1"/>
              </a:buClr>
              <a:buSzPts val="2000"/>
              <a:buChar char="•"/>
            </a:pPr>
            <a:r>
              <a:rPr lang="fr-FR" dirty="0"/>
              <a:t>Au moment de placer les écouvillons dans un tube, si les écouvillons n’ont pas de point de cassure, désinfectez rapidement les ciseaux destinés à couper l’écouvillon, avant et après avoir coupé l’écouvillon.</a:t>
            </a:r>
          </a:p>
          <a:p>
            <a:pPr marL="228600" lvl="0" indent="-101600" algn="l" rtl="0">
              <a:lnSpc>
                <a:spcPct val="100000"/>
              </a:lnSpc>
              <a:spcBef>
                <a:spcPts val="1000"/>
              </a:spcBef>
              <a:spcAft>
                <a:spcPts val="0"/>
              </a:spcAft>
              <a:buClr>
                <a:schemeClr val="accent1"/>
              </a:buClr>
              <a:buSzPts val="2000"/>
              <a:buNone/>
            </a:pPr>
            <a:endParaRPr lang="fr-FR" dirty="0"/>
          </a:p>
          <a:p>
            <a:pPr marL="228600" lvl="0" indent="-228600" algn="l" rtl="0">
              <a:lnSpc>
                <a:spcPct val="100000"/>
              </a:lnSpc>
              <a:spcBef>
                <a:spcPts val="1000"/>
              </a:spcBef>
              <a:spcAft>
                <a:spcPts val="0"/>
              </a:spcAft>
              <a:buClr>
                <a:schemeClr val="accent1"/>
              </a:buClr>
              <a:buSzPts val="2000"/>
              <a:buChar char="•"/>
            </a:pPr>
            <a:r>
              <a:rPr lang="fr-FR" dirty="0"/>
              <a:t>Si un deuxième échantillon doit être prélevé pour un test moléculaire </a:t>
            </a:r>
            <a:r>
              <a:rPr lang="fr-FR" dirty="0" err="1"/>
              <a:t>TAAN</a:t>
            </a:r>
            <a:r>
              <a:rPr lang="fr-FR" dirty="0"/>
              <a:t> d’après l’algorithme de test de votre pays, faites-le immédiatement après avoir prélevé l’échantillon destiné au test TDR-Ag du SARS-CoV-2.</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77" name="Google Shape;177;p10"/>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12</a:t>
            </a:fld>
            <a:endParaRPr lang="fr-FR" sz="1000"/>
          </a:p>
        </p:txBody>
      </p:sp>
      <p:sp>
        <p:nvSpPr>
          <p:cNvPr id="6" name="Footer Placeholder 3">
            <a:extLst>
              <a:ext uri="{FF2B5EF4-FFF2-40B4-BE49-F238E27FC236}">
                <a16:creationId xmlns:a16="http://schemas.microsoft.com/office/drawing/2014/main" id="{B7AEBC34-6E8E-4557-AE5F-F7997D310AD7}"/>
              </a:ext>
            </a:extLst>
          </p:cNvPr>
          <p:cNvSpPr>
            <a:spLocks noGrp="1"/>
          </p:cNvSpPr>
          <p:nvPr>
            <p:ph type="ftr" sz="quarter" idx="11"/>
            <p:custDataLst>
              <p:tags r:id="rId5"/>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1"/>
          <p:cNvSpPr txBox="1">
            <a:spLocks noGrp="1"/>
          </p:cNvSpPr>
          <p:nvPr>
            <p:ph type="title"/>
            <p:custDataLst>
              <p:tags r:id="rId2"/>
            </p:custDataLst>
          </p:nvPr>
        </p:nvSpPr>
        <p:spPr>
          <a:xfrm>
            <a:off x="838200" y="336819"/>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Prélever un échantillon par écouvillonnage nasopharyngé (vidéo)</a:t>
            </a:r>
          </a:p>
        </p:txBody>
      </p:sp>
      <p:sp>
        <p:nvSpPr>
          <p:cNvPr id="184" name="Google Shape;184;p11"/>
          <p:cNvSpPr txBox="1">
            <a:spLocks noGrp="1"/>
          </p:cNvSpPr>
          <p:nvPr>
            <p:ph type="body" idx="1"/>
            <p:custDataLst>
              <p:tags r:id="rId3"/>
            </p:custDataLst>
          </p:nvPr>
        </p:nvSpPr>
        <p:spPr>
          <a:xfrm>
            <a:off x="838200" y="1736203"/>
            <a:ext cx="6275664" cy="444076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185" name="Google Shape;185;p11"/>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13</a:t>
            </a:fld>
            <a:endParaRPr lang="fr-FR" sz="1000"/>
          </a:p>
        </p:txBody>
      </p:sp>
      <p:sp>
        <p:nvSpPr>
          <p:cNvPr id="186" name="Google Shape;186;p11"/>
          <p:cNvSpPr/>
          <p:nvPr>
            <p:custDataLst>
              <p:tags r:id="rId5"/>
            </p:custDataLst>
          </p:nvPr>
        </p:nvSpPr>
        <p:spPr>
          <a:xfrm>
            <a:off x="838200" y="5680442"/>
            <a:ext cx="1051560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dirty="0">
                <a:solidFill>
                  <a:schemeClr val="dk1"/>
                </a:solidFill>
                <a:latin typeface="Arial"/>
                <a:sym typeface="Arial"/>
              </a:rPr>
              <a:t>Pour accéder à la vidéo : </a:t>
            </a:r>
            <a:r>
              <a:rPr lang="fr-FR" sz="1400" u="sng" dirty="0">
                <a:solidFill>
                  <a:schemeClr val="dk1"/>
                </a:solidFill>
                <a:latin typeface="Arial"/>
                <a:sym typeface="Arial"/>
                <a:hlinkClick r:id="rId10">
                  <a:extLst>
                    <a:ext uri="{A12FA001-AC4F-418D-AE19-62706E023703}">
                      <ahyp:hlinkClr xmlns:ahyp="http://schemas.microsoft.com/office/drawing/2018/hyperlinkcolor" val="tx"/>
                    </a:ext>
                  </a:extLst>
                </a:hlinkClick>
              </a:rPr>
              <a:t>How to collect oropharyngeal and nasopharyngeal specimens for the diagnosis of COVID-19</a:t>
            </a:r>
            <a:endParaRPr lang="fr-FR" sz="1400" dirty="0">
              <a:solidFill>
                <a:schemeClr val="dk1"/>
              </a:solidFill>
              <a:latin typeface="Arial"/>
              <a:ea typeface="Arial"/>
              <a:cs typeface="Arial"/>
              <a:sym typeface="Arial"/>
            </a:endParaRPr>
          </a:p>
        </p:txBody>
      </p:sp>
      <p:pic>
        <p:nvPicPr>
          <p:cNvPr id="188" name="Google Shape;188;p11">
            <a:hlinkClick r:id="rId10"/>
          </p:cNvPr>
          <p:cNvPicPr preferRelativeResize="0"/>
          <p:nvPr>
            <p:custDataLst>
              <p:tags r:id="rId6"/>
            </p:custDataLst>
          </p:nvPr>
        </p:nvPicPr>
        <p:blipFill rotWithShape="1">
          <a:blip r:embed="rId11">
            <a:alphaModFix/>
          </a:blip>
          <a:srcRect/>
          <a:stretch/>
        </p:blipFill>
        <p:spPr>
          <a:xfrm>
            <a:off x="2867954" y="1974978"/>
            <a:ext cx="5645385" cy="2908044"/>
          </a:xfrm>
          <a:prstGeom prst="rect">
            <a:avLst/>
          </a:prstGeom>
          <a:noFill/>
          <a:ln w="9525" cap="flat" cmpd="sng">
            <a:solidFill>
              <a:srgbClr val="7F7F7F"/>
            </a:solidFill>
            <a:prstDash val="solid"/>
            <a:round/>
            <a:headEnd type="none" w="sm" len="sm"/>
            <a:tailEnd type="none" w="sm" len="sm"/>
          </a:ln>
        </p:spPr>
      </p:pic>
      <p:sp>
        <p:nvSpPr>
          <p:cNvPr id="8" name="Footer Placeholder 3">
            <a:extLst>
              <a:ext uri="{FF2B5EF4-FFF2-40B4-BE49-F238E27FC236}">
                <a16:creationId xmlns:a16="http://schemas.microsoft.com/office/drawing/2014/main" id="{C8AF973C-B8B6-4A41-9B3F-EF3538E078F8}"/>
              </a:ext>
            </a:extLst>
          </p:cNvPr>
          <p:cNvSpPr>
            <a:spLocks noGrp="1"/>
          </p:cNvSpPr>
          <p:nvPr>
            <p:ph type="ftr" sz="quarter" idx="11"/>
            <p:custDataLst>
              <p:tags r:id="rId7"/>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0B71-4693-6241-AB98-F41A8A54DDE8}"/>
              </a:ext>
            </a:extLst>
          </p:cNvPr>
          <p:cNvSpPr>
            <a:spLocks noGrp="1"/>
          </p:cNvSpPr>
          <p:nvPr>
            <p:ph type="title"/>
          </p:nvPr>
        </p:nvSpPr>
        <p:spPr/>
        <p:txBody>
          <a:bodyPr>
            <a:normAutofit/>
          </a:bodyPr>
          <a:lstStyle/>
          <a:p>
            <a:r>
              <a:rPr lang="en-US" dirty="0"/>
              <a:t>Transport des </a:t>
            </a:r>
            <a:r>
              <a:rPr lang="en-US" dirty="0" err="1"/>
              <a:t>échantillons</a:t>
            </a:r>
            <a:r>
              <a:rPr lang="en-US" dirty="0"/>
              <a:t> au </a:t>
            </a:r>
            <a:r>
              <a:rPr lang="en-US" dirty="0" err="1"/>
              <a:t>laboratoire</a:t>
            </a:r>
            <a:endParaRPr lang="en-US" dirty="0"/>
          </a:p>
        </p:txBody>
      </p:sp>
    </p:spTree>
    <p:extLst>
      <p:ext uri="{BB962C8B-B14F-4D97-AF65-F5344CB8AC3E}">
        <p14:creationId xmlns:p14="http://schemas.microsoft.com/office/powerpoint/2010/main" val="35849486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3"/>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Éléments à prendre en compte lors de l’emballage des échantillons en vue de leur transport</a:t>
            </a:r>
            <a:r>
              <a:rPr lang="fr-FR" baseline="30000"/>
              <a:t>1,2</a:t>
            </a:r>
            <a:endParaRPr lang="fr-FR"/>
          </a:p>
        </p:txBody>
      </p:sp>
      <p:sp>
        <p:nvSpPr>
          <p:cNvPr id="199" name="Google Shape;199;p13"/>
          <p:cNvSpPr txBox="1">
            <a:spLocks noGrp="1"/>
          </p:cNvSpPr>
          <p:nvPr>
            <p:ph type="body" idx="1"/>
            <p:custDataLst>
              <p:tags r:id="rId3"/>
            </p:custDataLst>
          </p:nvPr>
        </p:nvSpPr>
        <p:spPr>
          <a:xfrm>
            <a:off x="838200" y="1447168"/>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fr-FR" b="1" dirty="0"/>
              <a:t>Savoir. </a:t>
            </a:r>
            <a:r>
              <a:rPr lang="fr-FR" sz="1800" dirty="0"/>
              <a:t>Il existe un risque d’exposition des personnes ou de l’environnement aux échantillons pendant le transport. </a:t>
            </a:r>
            <a:endParaRPr lang="fr-FR" dirty="0"/>
          </a:p>
          <a:p>
            <a:pPr marL="228600" lvl="0" indent="-101600" algn="l" rtl="0">
              <a:lnSpc>
                <a:spcPct val="100000"/>
              </a:lnSpc>
              <a:spcBef>
                <a:spcPts val="1000"/>
              </a:spcBef>
              <a:spcAft>
                <a:spcPts val="0"/>
              </a:spcAft>
              <a:buClr>
                <a:schemeClr val="accent1"/>
              </a:buClr>
              <a:buSzPts val="2000"/>
              <a:buNone/>
            </a:pPr>
            <a:endParaRPr lang="fr-FR" dirty="0"/>
          </a:p>
          <a:p>
            <a:pPr marL="228600" lvl="0" indent="-228600" algn="l" rtl="0">
              <a:lnSpc>
                <a:spcPct val="100000"/>
              </a:lnSpc>
              <a:spcBef>
                <a:spcPts val="1000"/>
              </a:spcBef>
              <a:spcAft>
                <a:spcPts val="0"/>
              </a:spcAft>
              <a:buClr>
                <a:schemeClr val="accent1"/>
              </a:buClr>
              <a:buSzPts val="2000"/>
              <a:buChar char="•"/>
            </a:pPr>
            <a:r>
              <a:rPr lang="fr-FR" b="1" dirty="0"/>
              <a:t>Faire attention.</a:t>
            </a:r>
            <a:r>
              <a:rPr lang="fr-FR" dirty="0"/>
              <a:t> </a:t>
            </a:r>
            <a:r>
              <a:rPr lang="fr-FR" sz="1800" dirty="0"/>
              <a:t>Les échantillons destinés aux tests du SARS-CoV-2 doivent être emballés avec un triple emballage. Le triple emballage protège l’échantillon contre la casse ou les fuites pendant le transport et empêche la contamination du courrier et de l’environnement en cas de casse / fuite. </a:t>
            </a:r>
          </a:p>
          <a:p>
            <a:pPr marL="228600" lvl="0" indent="-101600" algn="l" rtl="0">
              <a:lnSpc>
                <a:spcPct val="100000"/>
              </a:lnSpc>
              <a:spcBef>
                <a:spcPts val="1000"/>
              </a:spcBef>
              <a:spcAft>
                <a:spcPts val="0"/>
              </a:spcAft>
              <a:buClr>
                <a:schemeClr val="accent1"/>
              </a:buClr>
              <a:buSzPts val="2000"/>
              <a:buNone/>
            </a:pPr>
            <a:endParaRPr lang="fr-FR" dirty="0"/>
          </a:p>
          <a:p>
            <a:pPr marL="228600" lvl="0" indent="-228600" algn="l" rtl="0">
              <a:lnSpc>
                <a:spcPct val="100000"/>
              </a:lnSpc>
              <a:spcBef>
                <a:spcPts val="1000"/>
              </a:spcBef>
              <a:spcAft>
                <a:spcPts val="0"/>
              </a:spcAft>
              <a:buClr>
                <a:schemeClr val="accent1"/>
              </a:buClr>
              <a:buSzPts val="2000"/>
              <a:buChar char="•"/>
            </a:pPr>
            <a:r>
              <a:rPr lang="fr-FR" b="1" dirty="0"/>
              <a:t>Être proactif.</a:t>
            </a:r>
            <a:r>
              <a:rPr lang="fr-FR" dirty="0"/>
              <a:t> </a:t>
            </a:r>
            <a:r>
              <a:rPr lang="fr-FR" sz="1800" dirty="0"/>
              <a:t>Si vous n’avez pas de triple emballage commercial disponible, vous pouvez improviser à partir d’articles courants trouvés dans votre établissement s’ils respectent les principes du triple emballage (expliqués sur la diapositive suivante). Le transport des échantillons au sein de l’institution peut se faire à l’aide d’une boîte en plastique munie de couvercles ou d’une plaque.</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200" name="Google Shape;200;p13"/>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15</a:t>
            </a:fld>
            <a:endParaRPr lang="fr-FR" sz="1000"/>
          </a:p>
        </p:txBody>
      </p:sp>
      <p:sp>
        <p:nvSpPr>
          <p:cNvPr id="201" name="Google Shape;201;p13"/>
          <p:cNvSpPr txBox="1"/>
          <p:nvPr>
            <p:custDataLst>
              <p:tags r:id="rId5"/>
            </p:custDataLst>
          </p:nvPr>
        </p:nvSpPr>
        <p:spPr>
          <a:xfrm>
            <a:off x="838200" y="5469077"/>
            <a:ext cx="10428215"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000" baseline="30000" dirty="0">
                <a:solidFill>
                  <a:schemeClr val="dk1"/>
                </a:solidFill>
                <a:latin typeface="Arial"/>
                <a:sym typeface="Arial"/>
              </a:rPr>
              <a:t>1</a:t>
            </a:r>
            <a:r>
              <a:rPr lang="fr-FR" sz="1000" dirty="0">
                <a:solidFill>
                  <a:schemeClr val="dk1"/>
                </a:solidFill>
                <a:latin typeface="Arial"/>
                <a:sym typeface="Arial"/>
              </a:rPr>
              <a:t> Guidance on regulations for the transport of infectious substances 2021–2022 (Guide pratique sur l’application du Règlement relatif au Transport des matières infectieuses 2021-2022). Geneva: World Health Organization; 2021 (https://www.who.int/publications/i/item/9789240019720, accessed 13 April 2021).</a:t>
            </a:r>
            <a:endParaRPr lang="fr-FR" dirty="0"/>
          </a:p>
          <a:p>
            <a:pPr marL="0" marR="0" lvl="0" indent="0" algn="l" rtl="0">
              <a:spcBef>
                <a:spcPts val="0"/>
              </a:spcBef>
              <a:spcAft>
                <a:spcPts val="0"/>
              </a:spcAft>
              <a:buNone/>
            </a:pPr>
            <a:r>
              <a:rPr lang="fr-FR" sz="1000" baseline="30000" dirty="0">
                <a:solidFill>
                  <a:schemeClr val="dk1"/>
                </a:solidFill>
                <a:latin typeface="Arial"/>
                <a:sym typeface="Arial"/>
              </a:rPr>
              <a:t>2 </a:t>
            </a:r>
            <a:r>
              <a:rPr lang="fr-FR" sz="1000" dirty="0">
                <a:solidFill>
                  <a:schemeClr val="dk1"/>
                </a:solidFill>
                <a:latin typeface="Arial"/>
                <a:sym typeface="Arial"/>
              </a:rPr>
              <a:t>Guidance for use of pneumatic tube systems for transport of respiratory specimens from suspected or confirmed COVID-19 patients. Atlanta: Centers for Disease Control and Prevention; 2020 (</a:t>
            </a:r>
            <a:r>
              <a:rPr lang="fr-FR" sz="1000" u="sng" dirty="0">
                <a:solidFill>
                  <a:schemeClr val="dk1"/>
                </a:solidFill>
                <a:latin typeface="Arial"/>
                <a:sym typeface="Arial"/>
                <a:hlinkClick r:id="rId9">
                  <a:extLst>
                    <a:ext uri="{A12FA001-AC4F-418D-AE19-62706E023703}">
                      <ahyp:hlinkClr xmlns:ahyp="http://schemas.microsoft.com/office/drawing/2018/hyperlinkcolor" val="tx"/>
                    </a:ext>
                  </a:extLst>
                </a:hlinkClick>
              </a:rPr>
              <a:t>https://www.cdc.gov/csels/dls/locs/2020/transport_recommendations_for_covid-19_specimens.html</a:t>
            </a:r>
            <a:r>
              <a:rPr lang="fr-FR" sz="1000" dirty="0">
                <a:solidFill>
                  <a:schemeClr val="dk1"/>
                </a:solidFill>
                <a:latin typeface="Arial"/>
                <a:sym typeface="Arial"/>
              </a:rPr>
              <a:t>,accessed 28 October 2020).  </a:t>
            </a:r>
            <a:endParaRPr lang="fr-FR" dirty="0"/>
          </a:p>
        </p:txBody>
      </p:sp>
      <p:sp>
        <p:nvSpPr>
          <p:cNvPr id="7" name="Footer Placeholder 3">
            <a:extLst>
              <a:ext uri="{FF2B5EF4-FFF2-40B4-BE49-F238E27FC236}">
                <a16:creationId xmlns:a16="http://schemas.microsoft.com/office/drawing/2014/main" id="{5FF63A87-27B0-4D5C-9E62-DE249C2A4F69}"/>
              </a:ext>
            </a:extLst>
          </p:cNvPr>
          <p:cNvSpPr>
            <a:spLocks noGrp="1"/>
          </p:cNvSpPr>
          <p:nvPr>
            <p:ph type="ftr" sz="quarter" idx="11"/>
            <p:custDataLst>
              <p:tags r:id="rId6"/>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cdc487a438_1_0"/>
          <p:cNvSpPr txBox="1">
            <a:spLocks noGrp="1"/>
          </p:cNvSpPr>
          <p:nvPr>
            <p:ph type="title"/>
            <p:custDataLst>
              <p:tags r:id="rId2"/>
            </p:custDataLst>
          </p:nvPr>
        </p:nvSpPr>
        <p:spPr>
          <a:xfrm>
            <a:off x="838200" y="365126"/>
            <a:ext cx="10515600" cy="942900"/>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Exemples de triple emballage pour les échantillons de SARS-CoV-2</a:t>
            </a:r>
            <a:r>
              <a:rPr lang="fr-FR" baseline="30000"/>
              <a:t>1</a:t>
            </a:r>
            <a:endParaRPr lang="fr-FR"/>
          </a:p>
        </p:txBody>
      </p:sp>
      <p:sp>
        <p:nvSpPr>
          <p:cNvPr id="208" name="Google Shape;208;gcdc487a438_1_0"/>
          <p:cNvSpPr txBox="1">
            <a:spLocks noGrp="1"/>
          </p:cNvSpPr>
          <p:nvPr>
            <p:ph type="body" idx="1"/>
            <p:custDataLst>
              <p:tags r:id="rId3"/>
            </p:custDataLst>
          </p:nvPr>
        </p:nvSpPr>
        <p:spPr>
          <a:xfrm>
            <a:off x="838200" y="1736203"/>
            <a:ext cx="10515600" cy="4440900"/>
          </a:xfrm>
          <a:prstGeom prst="rect">
            <a:avLst/>
          </a:prstGeom>
          <a:noFill/>
          <a:ln>
            <a:noFill/>
          </a:ln>
        </p:spPr>
        <p:txBody>
          <a:bodyPr spcFirstLastPara="1" wrap="square" lIns="91425" tIns="45700" rIns="91425" bIns="45700" anchor="t" anchorCtr="0">
            <a:normAutofit/>
          </a:bodyPr>
          <a:lstStyle/>
          <a:p>
            <a:pPr marL="228600" lvl="0" indent="-101600" algn="l" rtl="0">
              <a:lnSpc>
                <a:spcPct val="100000"/>
              </a:lnSpc>
              <a:spcBef>
                <a:spcPts val="0"/>
              </a:spcBef>
              <a:spcAft>
                <a:spcPts val="0"/>
              </a:spcAft>
              <a:buClr>
                <a:schemeClr val="accent1"/>
              </a:buClr>
              <a:buSzPts val="2000"/>
              <a:buNone/>
            </a:pPr>
            <a:endParaRPr/>
          </a:p>
          <a:p>
            <a:pPr marL="228600" lvl="0" indent="-101600" algn="l" rtl="0">
              <a:lnSpc>
                <a:spcPct val="100000"/>
              </a:lnSpc>
              <a:spcBef>
                <a:spcPts val="1000"/>
              </a:spcBef>
              <a:spcAft>
                <a:spcPts val="0"/>
              </a:spcAft>
              <a:buClr>
                <a:schemeClr val="accent1"/>
              </a:buClr>
              <a:buSzPts val="2000"/>
              <a:buNone/>
            </a:pPr>
            <a:endParaRPr/>
          </a:p>
        </p:txBody>
      </p:sp>
      <p:sp>
        <p:nvSpPr>
          <p:cNvPr id="209" name="Google Shape;209;gcdc487a438_1_0"/>
          <p:cNvSpPr txBox="1">
            <a:spLocks noGrp="1"/>
          </p:cNvSpPr>
          <p:nvPr>
            <p:ph type="sldNum" idx="12"/>
            <p:custDataLst>
              <p:tags r:id="rId4"/>
            </p:custDataLst>
          </p:nvPr>
        </p:nvSpPr>
        <p:spPr>
          <a:xfrm>
            <a:off x="11353799" y="6311900"/>
            <a:ext cx="510300" cy="575100"/>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16</a:t>
            </a:fld>
            <a:endParaRPr lang="fr-FR" sz="1000"/>
          </a:p>
        </p:txBody>
      </p:sp>
      <p:sp>
        <p:nvSpPr>
          <p:cNvPr id="210" name="Google Shape;210;gcdc487a438_1_0"/>
          <p:cNvSpPr txBox="1"/>
          <p:nvPr>
            <p:custDataLst>
              <p:tags r:id="rId5"/>
            </p:custDataLst>
          </p:nvPr>
        </p:nvSpPr>
        <p:spPr>
          <a:xfrm>
            <a:off x="737000" y="1835075"/>
            <a:ext cx="8052300" cy="4146600"/>
          </a:xfrm>
          <a:prstGeom prst="rect">
            <a:avLst/>
          </a:prstGeom>
          <a:noFill/>
          <a:ln>
            <a:noFill/>
          </a:ln>
        </p:spPr>
        <p:txBody>
          <a:bodyPr spcFirstLastPara="1" wrap="square" lIns="91425" tIns="45700" rIns="91425" bIns="45700" anchor="t" anchorCtr="0">
            <a:normAutofit/>
          </a:bodyPr>
          <a:lstStyle/>
          <a:p>
            <a:pPr marL="228600" marR="0" lvl="0" indent="-228600" algn="l" rtl="0">
              <a:lnSpc>
                <a:spcPct val="100000"/>
              </a:lnSpc>
              <a:spcBef>
                <a:spcPts val="0"/>
              </a:spcBef>
              <a:spcAft>
                <a:spcPts val="0"/>
              </a:spcAft>
              <a:buClr>
                <a:schemeClr val="accent1"/>
              </a:buClr>
              <a:buSzPts val="2000"/>
              <a:buFont typeface="Arial"/>
              <a:buChar char="•"/>
            </a:pPr>
            <a:r>
              <a:rPr lang="fr-FR" sz="2000" dirty="0">
                <a:solidFill>
                  <a:schemeClr val="dk1"/>
                </a:solidFill>
                <a:latin typeface="Arial"/>
                <a:sym typeface="Arial"/>
              </a:rPr>
              <a:t>Les trois couches qui constituent le triple emballage comprennent le récipient primaire, l’emballage secondaire et l’emballage extérieur.</a:t>
            </a:r>
            <a:endParaRPr lang="fr-FR" dirty="0"/>
          </a:p>
          <a:p>
            <a:pPr marL="228600" marR="0" lvl="0" indent="-228600" algn="l" rtl="0">
              <a:lnSpc>
                <a:spcPct val="100000"/>
              </a:lnSpc>
              <a:spcBef>
                <a:spcPts val="1000"/>
              </a:spcBef>
              <a:spcAft>
                <a:spcPts val="0"/>
              </a:spcAft>
              <a:buClr>
                <a:schemeClr val="accent1"/>
              </a:buClr>
              <a:buSzPts val="2000"/>
              <a:buFont typeface="Arial"/>
              <a:buChar char="•"/>
            </a:pPr>
            <a:r>
              <a:rPr lang="fr-FR" sz="2000" dirty="0">
                <a:solidFill>
                  <a:schemeClr val="dk1"/>
                </a:solidFill>
                <a:latin typeface="Arial"/>
                <a:sym typeface="Arial"/>
              </a:rPr>
              <a:t>L’emballage extérieur est constitué d’une glacière avec couvercle et protège l’emballage secondaire, qui est en matériau étanche. </a:t>
            </a:r>
            <a:endParaRPr lang="fr-FR" dirty="0"/>
          </a:p>
          <a:p>
            <a:pPr marL="228600" marR="0" lvl="0" indent="-228600" algn="l" rtl="0">
              <a:lnSpc>
                <a:spcPct val="100000"/>
              </a:lnSpc>
              <a:spcBef>
                <a:spcPts val="1000"/>
              </a:spcBef>
              <a:spcAft>
                <a:spcPts val="0"/>
              </a:spcAft>
              <a:buClr>
                <a:schemeClr val="accent1"/>
              </a:buClr>
              <a:buSzPts val="2000"/>
              <a:buFont typeface="Arial"/>
              <a:buChar char="•"/>
            </a:pPr>
            <a:r>
              <a:rPr lang="fr-FR" sz="2000" dirty="0">
                <a:solidFill>
                  <a:schemeClr val="dk1"/>
                </a:solidFill>
                <a:latin typeface="Arial"/>
                <a:sym typeface="Arial"/>
              </a:rPr>
              <a:t>Le récipient primaire est placé dans l’emballage secondaire avec un matériau absorbant et de rembourrage supplémentaire.</a:t>
            </a:r>
            <a:endParaRPr lang="fr-FR" dirty="0"/>
          </a:p>
        </p:txBody>
      </p:sp>
      <p:sp>
        <p:nvSpPr>
          <p:cNvPr id="213" name="Google Shape;213;gcdc487a438_1_0"/>
          <p:cNvSpPr txBox="1"/>
          <p:nvPr>
            <p:custDataLst>
              <p:tags r:id="rId6"/>
            </p:custDataLst>
          </p:nvPr>
        </p:nvSpPr>
        <p:spPr>
          <a:xfrm>
            <a:off x="9227175" y="5740725"/>
            <a:ext cx="30000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FR" sz="1000">
                <a:solidFill>
                  <a:schemeClr val="dk1"/>
                </a:solidFill>
              </a:rPr>
              <a:t>Source : Laboratory biosafety manual. 4th edition. Geneva: World Health Organization; 2021</a:t>
            </a:r>
            <a:endParaRPr lang="fr-FR" sz="1000" baseline="30000">
              <a:solidFill>
                <a:schemeClr val="dk1"/>
              </a:solidFill>
            </a:endParaRPr>
          </a:p>
          <a:p>
            <a:pPr marL="0" lvl="0" indent="0" algn="l" rtl="0">
              <a:spcBef>
                <a:spcPts val="0"/>
              </a:spcBef>
              <a:spcAft>
                <a:spcPts val="0"/>
              </a:spcAft>
              <a:buNone/>
            </a:pPr>
            <a:endParaRPr lang="fr-FR" sz="1000">
              <a:solidFill>
                <a:schemeClr val="dk1"/>
              </a:solidFill>
            </a:endParaRPr>
          </a:p>
        </p:txBody>
      </p:sp>
      <p:sp>
        <p:nvSpPr>
          <p:cNvPr id="214" name="Google Shape;214;gcdc487a438_1_0"/>
          <p:cNvSpPr txBox="1"/>
          <p:nvPr>
            <p:custDataLst>
              <p:tags r:id="rId7"/>
            </p:custDataLst>
          </p:nvPr>
        </p:nvSpPr>
        <p:spPr>
          <a:xfrm>
            <a:off x="545700" y="5240772"/>
            <a:ext cx="8308200" cy="1179810"/>
          </a:xfrm>
          <a:prstGeom prst="rect">
            <a:avLst/>
          </a:prstGeom>
          <a:noFill/>
          <a:ln>
            <a:noFill/>
          </a:ln>
        </p:spPr>
        <p:txBody>
          <a:bodyPr spcFirstLastPara="1" wrap="square" lIns="50800" tIns="50800" rIns="50800" bIns="50800" anchor="ctr" anchorCtr="0">
            <a:spAutoFit/>
          </a:bodyPr>
          <a:lstStyle/>
          <a:p>
            <a:pPr marL="0" marR="0" lvl="0" indent="0" algn="l" rtl="0">
              <a:spcBef>
                <a:spcPts val="0"/>
              </a:spcBef>
              <a:spcAft>
                <a:spcPts val="0"/>
              </a:spcAft>
              <a:buNone/>
            </a:pPr>
            <a:r>
              <a:rPr lang="fr-FR" sz="1000" baseline="30000" dirty="0">
                <a:solidFill>
                  <a:schemeClr val="dk1"/>
                </a:solidFill>
                <a:latin typeface="Arial"/>
                <a:sym typeface="Arial"/>
              </a:rPr>
              <a:t>1</a:t>
            </a:r>
            <a:r>
              <a:rPr lang="fr-FR" sz="1000" dirty="0">
                <a:solidFill>
                  <a:schemeClr val="dk1"/>
                </a:solidFill>
                <a:latin typeface="Arial"/>
                <a:sym typeface="Arial"/>
              </a:rPr>
              <a:t> Si vous expédiez des échantillons à des laboratoires de référence de l’Organisation mondiale de la Santé ou à des centres collaborateurs en dehors du pays ou que vous expédiez des échantillons par voie aérienne, vous devez vous assurer du respect des Recommandations relatives au transport des marchandises dangereuses </a:t>
            </a:r>
            <a:r>
              <a:rPr lang="fr-FR" sz="1000" u="sng" dirty="0">
                <a:solidFill>
                  <a:schemeClr val="hlink"/>
                </a:solidFill>
                <a:sym typeface="Arial"/>
                <a:hlinkClick r:id="rId13">
                  <a:extLst>
                    <a:ext uri="{A12FA001-AC4F-418D-AE19-62706E023703}">
                      <ahyp:hlinkClr xmlns:ahyp="http://schemas.microsoft.com/office/drawing/2018/hyperlinkcolor" val="tx"/>
                    </a:ext>
                  </a:extLst>
                </a:hlinkClick>
              </a:rPr>
              <a:t>(Recommendations on the Transport of Dangerous Goods—Model Regulations (22nd revised edition, United Nation</a:t>
            </a:r>
            <a:r>
              <a:rPr lang="fr-FR" sz="1000" u="sng" dirty="0">
                <a:solidFill>
                  <a:schemeClr val="hlink"/>
                </a:solidFill>
                <a:hlinkClick r:id="rId13">
                  <a:extLst>
                    <a:ext uri="{A12FA001-AC4F-418D-AE19-62706E023703}">
                      <ahyp:hlinkClr xmlns:ahyp="http://schemas.microsoft.com/office/drawing/2018/hyperlinkcolor" val="tx"/>
                    </a:ext>
                  </a:extLst>
                </a:hlinkClick>
              </a:rPr>
              <a:t>s</a:t>
            </a:r>
            <a:r>
              <a:rPr lang="fr-FR" sz="1000" u="sng" dirty="0">
                <a:solidFill>
                  <a:schemeClr val="hlink"/>
                </a:solidFill>
                <a:sym typeface="Arial"/>
                <a:hlinkClick r:id="rId13">
                  <a:extLst>
                    <a:ext uri="{A12FA001-AC4F-418D-AE19-62706E023703}">
                      <ahyp:hlinkClr xmlns:ahyp="http://schemas.microsoft.com/office/drawing/2018/hyperlinkcolor" val="tx"/>
                    </a:ext>
                  </a:extLst>
                </a:hlinkClick>
              </a:rPr>
              <a:t>))</a:t>
            </a:r>
            <a:r>
              <a:rPr lang="fr-FR" sz="1000" dirty="0">
                <a:solidFill>
                  <a:schemeClr val="dk1"/>
                </a:solidFill>
                <a:latin typeface="Arial"/>
                <a:sym typeface="Arial"/>
              </a:rPr>
              <a:t> et des Instructions techniques pour la sécurité du transport aérien des marchandises dangereuses </a:t>
            </a:r>
            <a:r>
              <a:rPr lang="fr-FR" sz="1000" u="sng" dirty="0">
                <a:solidFill>
                  <a:schemeClr val="hlink"/>
                </a:solidFill>
                <a:latin typeface="Arial"/>
                <a:sym typeface="Arial"/>
                <a:hlinkClick r:id="rId14">
                  <a:extLst>
                    <a:ext uri="{A12FA001-AC4F-418D-AE19-62706E023703}">
                      <ahyp:hlinkClr xmlns:ahyp="http://schemas.microsoft.com/office/drawing/2018/hyperlinkcolor" val="tx"/>
                    </a:ext>
                  </a:extLst>
                </a:hlinkClick>
              </a:rPr>
              <a:t>(Technical Instructions for the Safe Transport of Dangerous Goods by Air)</a:t>
            </a:r>
            <a:r>
              <a:rPr lang="fr-FR" sz="1000" dirty="0">
                <a:solidFill>
                  <a:schemeClr val="dk1"/>
                </a:solidFill>
              </a:rPr>
              <a:t> (ICAO).</a:t>
            </a:r>
            <a:endParaRPr lang="fr-FR" sz="1000" dirty="0">
              <a:solidFill>
                <a:schemeClr val="dk1"/>
              </a:solidFill>
              <a:latin typeface="Arial"/>
              <a:ea typeface="Arial"/>
              <a:cs typeface="Arial"/>
            </a:endParaRPr>
          </a:p>
          <a:p>
            <a:r>
              <a:rPr lang="fr-FR" sz="1000" dirty="0">
                <a:solidFill>
                  <a:schemeClr val="dk1"/>
                </a:solidFill>
              </a:rPr>
              <a:t> </a:t>
            </a:r>
            <a:r>
              <a:rPr lang="fr-FR" sz="1000" u="sng" dirty="0">
                <a:solidFill>
                  <a:schemeClr val="hlink"/>
                </a:solidFill>
                <a:hlinkClick r:id="rId15">
                  <a:extLst>
                    <a:ext uri="{A12FA001-AC4F-418D-AE19-62706E023703}">
                      <ahyp:hlinkClr xmlns:ahyp="http://schemas.microsoft.com/office/drawing/2018/hyperlinkcolor" val="tx"/>
                    </a:ext>
                  </a:extLst>
                </a:hlinkClick>
              </a:rPr>
              <a:t>Guidance on regulations for the transport of infectious substances 2021–2022</a:t>
            </a:r>
            <a:r>
              <a:rPr lang="fr-FR" sz="1000" dirty="0">
                <a:solidFill>
                  <a:schemeClr val="dk1"/>
                </a:solidFill>
              </a:rPr>
              <a:t>. Geneva: World Health Organization; 2021 </a:t>
            </a:r>
          </a:p>
          <a:p>
            <a:pPr marL="0" marR="0" lvl="0" indent="0" algn="ctr" rtl="0">
              <a:lnSpc>
                <a:spcPct val="100000"/>
              </a:lnSpc>
              <a:spcBef>
                <a:spcPts val="0"/>
              </a:spcBef>
              <a:spcAft>
                <a:spcPts val="0"/>
              </a:spcAft>
              <a:buClr>
                <a:schemeClr val="dk1"/>
              </a:buClr>
              <a:buSzPts val="1000"/>
              <a:buFont typeface="Arial"/>
              <a:buNone/>
            </a:pPr>
            <a:endParaRPr lang="fr-FR" sz="1000" b="0" i="0" u="none" strike="noStrike" cap="none" dirty="0">
              <a:solidFill>
                <a:schemeClr val="dk1"/>
              </a:solidFill>
              <a:latin typeface="Avenir"/>
              <a:ea typeface="Avenir"/>
              <a:cs typeface="Avenir"/>
            </a:endParaRPr>
          </a:p>
        </p:txBody>
      </p:sp>
      <p:sp>
        <p:nvSpPr>
          <p:cNvPr id="10" name="Footer Placeholder 3">
            <a:extLst>
              <a:ext uri="{FF2B5EF4-FFF2-40B4-BE49-F238E27FC236}">
                <a16:creationId xmlns:a16="http://schemas.microsoft.com/office/drawing/2014/main" id="{703390A6-F9B3-46A0-9A17-E6ACE067CB9A}"/>
              </a:ext>
            </a:extLst>
          </p:cNvPr>
          <p:cNvSpPr>
            <a:spLocks noGrp="1"/>
          </p:cNvSpPr>
          <p:nvPr>
            <p:ph type="ftr" sz="quarter" idx="11"/>
            <p:custDataLst>
              <p:tags r:id="rId8"/>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grpSp>
        <p:nvGrpSpPr>
          <p:cNvPr id="5" name="Group 4">
            <a:extLst>
              <a:ext uri="{FF2B5EF4-FFF2-40B4-BE49-F238E27FC236}">
                <a16:creationId xmlns:a16="http://schemas.microsoft.com/office/drawing/2014/main" id="{C53EC437-9B58-C4E9-D1E7-23ED4B98240E}"/>
              </a:ext>
            </a:extLst>
          </p:cNvPr>
          <p:cNvGrpSpPr/>
          <p:nvPr/>
        </p:nvGrpSpPr>
        <p:grpSpPr>
          <a:xfrm>
            <a:off x="9066462" y="744702"/>
            <a:ext cx="2681881" cy="5067423"/>
            <a:chOff x="9045194" y="820604"/>
            <a:chExt cx="2681881" cy="5067423"/>
          </a:xfrm>
        </p:grpSpPr>
        <p:pic>
          <p:nvPicPr>
            <p:cNvPr id="212" name="Google Shape;212;gcdc487a438_1_0"/>
            <p:cNvPicPr preferRelativeResize="0"/>
            <p:nvPr>
              <p:custDataLst>
                <p:tags r:id="rId9"/>
              </p:custDataLst>
            </p:nvPr>
          </p:nvPicPr>
          <p:blipFill rotWithShape="1">
            <a:blip r:embed="rId16">
              <a:alphaModFix/>
            </a:blip>
            <a:srcRect l="29151" t="13339" r="29017" b="21809"/>
            <a:stretch/>
          </p:blipFill>
          <p:spPr>
            <a:xfrm>
              <a:off x="9227175" y="848350"/>
              <a:ext cx="2298349" cy="5039677"/>
            </a:xfrm>
            <a:prstGeom prst="rect">
              <a:avLst/>
            </a:prstGeom>
            <a:noFill/>
            <a:ln>
              <a:noFill/>
            </a:ln>
          </p:spPr>
        </p:pic>
        <p:sp>
          <p:nvSpPr>
            <p:cNvPr id="2" name="TextBox 1">
              <a:extLst>
                <a:ext uri="{FF2B5EF4-FFF2-40B4-BE49-F238E27FC236}">
                  <a16:creationId xmlns:a16="http://schemas.microsoft.com/office/drawing/2014/main" id="{B285ED14-4F2F-88C8-75F8-5E95D047B40D}"/>
                </a:ext>
              </a:extLst>
            </p:cNvPr>
            <p:cNvSpPr txBox="1"/>
            <p:nvPr/>
          </p:nvSpPr>
          <p:spPr>
            <a:xfrm>
              <a:off x="9057142" y="820604"/>
              <a:ext cx="2468382" cy="438582"/>
            </a:xfrm>
            <a:prstGeom prst="rect">
              <a:avLst/>
            </a:prstGeom>
            <a:solidFill>
              <a:schemeClr val="bg1"/>
            </a:solidFill>
          </p:spPr>
          <p:txBody>
            <a:bodyPr wrap="square" rtlCol="0">
              <a:spAutoFit/>
            </a:bodyPr>
            <a:lstStyle/>
            <a:p>
              <a:pPr algn="ctr"/>
              <a:r>
                <a:rPr lang="en-GB" sz="750" b="1" dirty="0" err="1">
                  <a:latin typeface="Calibri" panose="020F0502020204030204" pitchFamily="34" charset="0"/>
                  <a:cs typeface="Calibri" panose="020F0502020204030204" pitchFamily="34" charset="0"/>
                </a:rPr>
                <a:t>Récipient</a:t>
              </a:r>
              <a:r>
                <a:rPr lang="en-GB" sz="750" b="1" dirty="0">
                  <a:latin typeface="Calibri" panose="020F0502020204030204" pitchFamily="34" charset="0"/>
                  <a:cs typeface="Calibri" panose="020F0502020204030204" pitchFamily="34" charset="0"/>
                </a:rPr>
                <a:t> </a:t>
              </a:r>
              <a:r>
                <a:rPr lang="en-GB" sz="750" b="1" dirty="0" err="1">
                  <a:latin typeface="Calibri" panose="020F0502020204030204" pitchFamily="34" charset="0"/>
                  <a:cs typeface="Calibri" panose="020F0502020204030204" pitchFamily="34" charset="0"/>
                </a:rPr>
                <a:t>primaire</a:t>
              </a:r>
              <a:endParaRPr lang="en-GB" sz="750" b="1" dirty="0">
                <a:latin typeface="Calibri" panose="020F0502020204030204" pitchFamily="34" charset="0"/>
                <a:cs typeface="Calibri" panose="020F0502020204030204" pitchFamily="34" charset="0"/>
              </a:endParaRPr>
            </a:p>
            <a:p>
              <a:pPr algn="ctr"/>
              <a:r>
                <a:rPr lang="fr-FR" sz="750" b="0" i="0" dirty="0">
                  <a:solidFill>
                    <a:srgbClr val="000000"/>
                  </a:solidFill>
                  <a:effectLst/>
                  <a:latin typeface="Calibri" panose="020F0502020204030204" pitchFamily="34" charset="0"/>
                  <a:cs typeface="Calibri" panose="020F0502020204030204" pitchFamily="34" charset="0"/>
                </a:rPr>
                <a:t>Conteneur étanche à l’eau, à l’épreuve des fuites ou non tamisant, enveloppé dans un matériau absorbant </a:t>
              </a:r>
              <a:endParaRPr lang="en-GB" sz="75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C5C97494-7042-0FBB-15CE-D1222C1C1811}"/>
                </a:ext>
              </a:extLst>
            </p:cNvPr>
            <p:cNvSpPr txBox="1"/>
            <p:nvPr/>
          </p:nvSpPr>
          <p:spPr>
            <a:xfrm>
              <a:off x="9258693" y="2478694"/>
              <a:ext cx="2468382" cy="323165"/>
            </a:xfrm>
            <a:prstGeom prst="rect">
              <a:avLst/>
            </a:prstGeom>
            <a:solidFill>
              <a:schemeClr val="bg1"/>
            </a:solidFill>
          </p:spPr>
          <p:txBody>
            <a:bodyPr wrap="square" rtlCol="0">
              <a:spAutoFit/>
            </a:bodyPr>
            <a:lstStyle/>
            <a:p>
              <a:pPr algn="ctr"/>
              <a:r>
                <a:rPr lang="fr-FR" sz="750" b="1" i="0" dirty="0">
                  <a:solidFill>
                    <a:srgbClr val="000000"/>
                  </a:solidFill>
                  <a:effectLst/>
                  <a:latin typeface="Calibri" panose="020F0502020204030204" pitchFamily="34" charset="0"/>
                  <a:cs typeface="Calibri" panose="020F0502020204030204" pitchFamily="34" charset="0"/>
                </a:rPr>
                <a:t>Emballage secondaire</a:t>
              </a:r>
            </a:p>
            <a:p>
              <a:pPr algn="ctr"/>
              <a:r>
                <a:rPr lang="fr-FR" sz="750" b="0" i="0" dirty="0">
                  <a:solidFill>
                    <a:srgbClr val="000000"/>
                  </a:solidFill>
                  <a:effectLst/>
                  <a:latin typeface="Calibri" panose="020F0502020204030204" pitchFamily="34" charset="0"/>
                  <a:cs typeface="Calibri" panose="020F0502020204030204" pitchFamily="34" charset="0"/>
                </a:rPr>
                <a:t>Emballage étanche à l’eau, à l’épreuve des fuites </a:t>
              </a:r>
              <a:endParaRPr lang="en-GB" sz="75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4314C629-2761-C6C8-BC06-9239B8D7075D}"/>
                </a:ext>
              </a:extLst>
            </p:cNvPr>
            <p:cNvSpPr txBox="1"/>
            <p:nvPr/>
          </p:nvSpPr>
          <p:spPr>
            <a:xfrm>
              <a:off x="9045194" y="4175219"/>
              <a:ext cx="2468382" cy="323165"/>
            </a:xfrm>
            <a:prstGeom prst="rect">
              <a:avLst/>
            </a:prstGeom>
            <a:solidFill>
              <a:schemeClr val="bg1"/>
            </a:solidFill>
          </p:spPr>
          <p:txBody>
            <a:bodyPr wrap="square" rtlCol="0">
              <a:spAutoFit/>
            </a:bodyPr>
            <a:lstStyle/>
            <a:p>
              <a:pPr algn="ctr" rtl="0" fontAlgn="base"/>
              <a:r>
                <a:rPr lang="fr-FR" sz="750" b="1" i="0" dirty="0">
                  <a:solidFill>
                    <a:srgbClr val="000000"/>
                  </a:solidFill>
                  <a:effectLst/>
                  <a:latin typeface="Calibri" panose="020F0502020204030204" pitchFamily="34" charset="0"/>
                  <a:cs typeface="Calibri" panose="020F0502020204030204" pitchFamily="34" charset="0"/>
                </a:rPr>
                <a:t>Troisième couche</a:t>
              </a:r>
              <a:r>
                <a:rPr lang="fr-FR" sz="750" b="0" i="0" dirty="0">
                  <a:solidFill>
                    <a:srgbClr val="000000"/>
                  </a:solidFill>
                  <a:effectLst/>
                  <a:latin typeface="Calibri" panose="020F0502020204030204" pitchFamily="34" charset="0"/>
                  <a:cs typeface="Calibri" panose="020F0502020204030204" pitchFamily="34" charset="0"/>
                </a:rPr>
                <a:t> </a:t>
              </a:r>
            </a:p>
            <a:p>
              <a:pPr algn="ctr" rtl="0" fontAlgn="base"/>
              <a:r>
                <a:rPr lang="fr-FR" sz="750" b="0" i="0" dirty="0">
                  <a:solidFill>
                    <a:srgbClr val="000000"/>
                  </a:solidFill>
                  <a:effectLst/>
                  <a:latin typeface="Calibri" panose="020F0502020204030204" pitchFamily="34" charset="0"/>
                  <a:cs typeface="Calibri" panose="020F0502020204030204" pitchFamily="34" charset="0"/>
                </a:rPr>
                <a:t>Emballage extérieur de protection </a:t>
              </a:r>
            </a:p>
          </p:txBody>
        </p:sp>
      </p:grpSp>
    </p:spTree>
    <p:custDataLst>
      <p:tags r:id="rId1"/>
    </p:custDataLst>
  </p:cSld>
  <p:clrMapOvr>
    <a:masterClrMapping/>
  </p:clrMapOvr>
  <p:extLst>
    <p:ext uri="{6950BFC3-D8DA-4A85-94F7-54DA5524770B}">
      <p188:commentRel xmlns:p188="http://schemas.microsoft.com/office/powerpoint/2018/8/main" r:id="rId1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15"/>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17</a:t>
            </a:fld>
            <a:endParaRPr lang="fr-FR"/>
          </a:p>
        </p:txBody>
      </p:sp>
      <p:pic>
        <p:nvPicPr>
          <p:cNvPr id="220" name="Google Shape;220;p15"/>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21" name="Google Shape;221;p15"/>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22" name="Google Shape;222;p15"/>
          <p:cNvSpPr txBox="1"/>
          <p:nvPr>
            <p:custDataLst>
              <p:tags r:id="rId5"/>
            </p:custDataLst>
          </p:nvPr>
        </p:nvSpPr>
        <p:spPr>
          <a:xfrm>
            <a:off x="2858589" y="303656"/>
            <a:ext cx="5362302"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dirty="0">
                <a:solidFill>
                  <a:schemeClr val="lt1"/>
                </a:solidFill>
                <a:latin typeface="Arial"/>
                <a:sym typeface="Arial"/>
              </a:rPr>
              <a:t>Points essentiels (1)</a:t>
            </a:r>
            <a:endParaRPr lang="fr-FR" sz="4400" dirty="0">
              <a:solidFill>
                <a:schemeClr val="lt1"/>
              </a:solidFill>
            </a:endParaRPr>
          </a:p>
        </p:txBody>
      </p:sp>
      <p:sp>
        <p:nvSpPr>
          <p:cNvPr id="223" name="Google Shape;223;p15"/>
          <p:cNvSpPr txBox="1"/>
          <p:nvPr>
            <p:custDataLst>
              <p:tags r:id="rId6"/>
            </p:custDataLst>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a:solidFill>
                  <a:schemeClr val="lt1"/>
                </a:solidFill>
                <a:latin typeface="Arial"/>
                <a:sym typeface="Arial"/>
              </a:rPr>
              <a:t>Une collecte d’échantillons bien conduite est essentielle pour le diagnostic en laboratoire de la COVID-19.</a:t>
            </a:r>
            <a:endParaRPr lang="fr-FR"/>
          </a:p>
          <a:p>
            <a:pPr marL="228600" marR="0" lvl="0" indent="-101600" algn="l" rtl="0">
              <a:lnSpc>
                <a:spcPct val="90000"/>
              </a:lnSpc>
              <a:spcBef>
                <a:spcPts val="1000"/>
              </a:spcBef>
              <a:spcAft>
                <a:spcPts val="0"/>
              </a:spcAft>
              <a:buClr>
                <a:schemeClr val="dk1"/>
              </a:buClr>
              <a:buSzPts val="2000"/>
              <a:buFont typeface="Arial"/>
              <a:buNone/>
            </a:pPr>
            <a:endParaRPr lang="fr-F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a:solidFill>
                  <a:schemeClr val="lt1"/>
                </a:solidFill>
                <a:latin typeface="Arial"/>
                <a:sym typeface="Arial"/>
              </a:rPr>
              <a:t>Porter un EPI approprié qui doit inclure une protection respiratoire, autrement dit un masque médical, ainsi qu’une protection oculaire, une blouse, et des gants.</a:t>
            </a:r>
            <a:endParaRPr lang="fr-FR" sz="2000">
              <a:solidFill>
                <a:schemeClr val="lt1"/>
              </a:solidFill>
              <a:latin typeface="Arial"/>
              <a:ea typeface="Arial"/>
              <a:cs typeface="Arial"/>
              <a:sym typeface="Arial"/>
            </a:endParaRPr>
          </a:p>
          <a:p>
            <a:pPr marL="228600" marR="0" lvl="0" indent="-101600" algn="l" rtl="0">
              <a:lnSpc>
                <a:spcPct val="90000"/>
              </a:lnSpc>
              <a:spcBef>
                <a:spcPts val="1000"/>
              </a:spcBef>
              <a:spcAft>
                <a:spcPts val="0"/>
              </a:spcAft>
              <a:buClr>
                <a:schemeClr val="dk1"/>
              </a:buClr>
              <a:buSzPts val="2000"/>
              <a:buFont typeface="Arial"/>
              <a:buNone/>
            </a:pPr>
            <a:endParaRPr lang="fr-FR" sz="200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a:solidFill>
                  <a:schemeClr val="lt1"/>
                </a:solidFill>
                <a:latin typeface="Arial"/>
                <a:sym typeface="Arial"/>
              </a:rPr>
              <a:t>Prélever des échantillons aussitôt que possible après que la décision de réaliser un test a été prise.</a:t>
            </a:r>
            <a:endParaRPr lang="fr-FR"/>
          </a:p>
        </p:txBody>
      </p:sp>
      <p:pic>
        <p:nvPicPr>
          <p:cNvPr id="225" name="Google Shape;225;p15" descr="Shape&#10;&#10;Description automatically generated"/>
          <p:cNvPicPr preferRelativeResize="0"/>
          <p:nvPr>
            <p:custDataLst>
              <p:tags r:id="rId7"/>
            </p:custDataLst>
          </p:nvPr>
        </p:nvPicPr>
        <p:blipFill rotWithShape="1">
          <a:blip r:embed="rId12">
            <a:alphaModFix/>
          </a:blip>
          <a:srcRect/>
          <a:stretch/>
        </p:blipFill>
        <p:spPr>
          <a:xfrm>
            <a:off x="10549639" y="4835773"/>
            <a:ext cx="1520577" cy="1520577"/>
          </a:xfrm>
          <a:prstGeom prst="rect">
            <a:avLst/>
          </a:prstGeom>
          <a:noFill/>
          <a:ln>
            <a:noFill/>
          </a:ln>
        </p:spPr>
      </p:pic>
      <p:sp>
        <p:nvSpPr>
          <p:cNvPr id="9" name="Footer Placeholder 3">
            <a:extLst>
              <a:ext uri="{FF2B5EF4-FFF2-40B4-BE49-F238E27FC236}">
                <a16:creationId xmlns:a16="http://schemas.microsoft.com/office/drawing/2014/main" id="{FFEF8ADB-A563-43AA-A22C-72A89F095EC7}"/>
              </a:ext>
            </a:extLst>
          </p:cNvPr>
          <p:cNvSpPr>
            <a:spLocks noGrp="1"/>
          </p:cNvSpPr>
          <p:nvPr>
            <p:ph type="ftr" sz="quarter" idx="11"/>
            <p:custDataLst>
              <p:tags r:id="rId8"/>
            </p:custDataLst>
          </p:nvPr>
        </p:nvSpPr>
        <p:spPr>
          <a:xfrm>
            <a:off x="838200" y="6356350"/>
            <a:ext cx="7315200" cy="501650"/>
          </a:xfrm>
        </p:spPr>
        <p:txBody>
          <a:bodyPr/>
          <a:lstStyle/>
          <a:p>
            <a:r>
              <a:rPr lang="fr-FR" sz="1000" b="1" dirty="0">
                <a:solidFill>
                  <a:schemeClr val="bg1"/>
                </a:solidFill>
              </a:rPr>
              <a:t>Atelier de formation sur les tests de diagnostic rapide antigéniques du SARS-CoV-2 – v3.0 | Prélèvement d’échantillons</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6"/>
          <p:cNvSpPr txBox="1">
            <a:spLocks noGrp="1"/>
          </p:cNvSpPr>
          <p:nvPr>
            <p:ph type="sldNum" idx="12"/>
            <p:custDataLst>
              <p:tags r:id="rId2"/>
            </p:custDataLst>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18</a:t>
            </a:fld>
            <a:endParaRPr lang="fr-FR"/>
          </a:p>
        </p:txBody>
      </p:sp>
      <p:pic>
        <p:nvPicPr>
          <p:cNvPr id="231" name="Google Shape;231;p16"/>
          <p:cNvPicPr preferRelativeResize="0"/>
          <p:nvPr>
            <p:custDataLst>
              <p:tags r:id="rId3"/>
            </p:custDataLst>
          </p:nvPr>
        </p:nvPicPr>
        <p:blipFill rotWithShape="1">
          <a:blip r:embed="rId11">
            <a:alphaModFix/>
          </a:blip>
          <a:srcRect/>
          <a:stretch/>
        </p:blipFill>
        <p:spPr>
          <a:xfrm>
            <a:off x="1" y="0"/>
            <a:ext cx="1981364" cy="1550126"/>
          </a:xfrm>
          <a:prstGeom prst="rect">
            <a:avLst/>
          </a:prstGeom>
          <a:noFill/>
          <a:ln>
            <a:noFill/>
          </a:ln>
        </p:spPr>
      </p:pic>
      <p:sp>
        <p:nvSpPr>
          <p:cNvPr id="232" name="Google Shape;232;p16"/>
          <p:cNvSpPr/>
          <p:nvPr>
            <p:custDataLst>
              <p:tags r:id="rId4"/>
            </p:custDataLst>
          </p:nvPr>
        </p:nvSpPr>
        <p:spPr>
          <a:xfrm>
            <a:off x="0" y="0"/>
            <a:ext cx="12192000" cy="6858000"/>
          </a:xfrm>
          <a:prstGeom prst="flowChartInputOutput">
            <a:avLst/>
          </a:prstGeom>
          <a:solidFill>
            <a:schemeClr val="accent1"/>
          </a:solidFill>
          <a:ln w="12700" cap="flat" cmpd="sng">
            <a:solidFill>
              <a:srgbClr val="00628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33" name="Google Shape;233;p16"/>
          <p:cNvSpPr txBox="1"/>
          <p:nvPr>
            <p:custDataLst>
              <p:tags r:id="rId5"/>
            </p:custDataLst>
          </p:nvPr>
        </p:nvSpPr>
        <p:spPr>
          <a:xfrm>
            <a:off x="2858588" y="303656"/>
            <a:ext cx="5466805" cy="94281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lt1"/>
              </a:buClr>
              <a:buSzPts val="4400"/>
              <a:buFont typeface="Arial"/>
              <a:buNone/>
            </a:pPr>
            <a:r>
              <a:rPr lang="fr-FR" sz="4400" dirty="0">
                <a:solidFill>
                  <a:schemeClr val="lt1"/>
                </a:solidFill>
                <a:latin typeface="Arial"/>
                <a:sym typeface="Arial"/>
              </a:rPr>
              <a:t>Points essentiels (2)</a:t>
            </a:r>
            <a:endParaRPr lang="fr-FR" sz="4400" dirty="0">
              <a:solidFill>
                <a:schemeClr val="lt1"/>
              </a:solidFill>
            </a:endParaRPr>
          </a:p>
        </p:txBody>
      </p:sp>
      <p:sp>
        <p:nvSpPr>
          <p:cNvPr id="234" name="Google Shape;234;p16"/>
          <p:cNvSpPr txBox="1"/>
          <p:nvPr>
            <p:custDataLst>
              <p:tags r:id="rId6"/>
            </p:custDataLst>
          </p:nvPr>
        </p:nvSpPr>
        <p:spPr>
          <a:xfrm>
            <a:off x="2118360" y="1927496"/>
            <a:ext cx="8309495" cy="4440760"/>
          </a:xfrm>
          <a:prstGeom prst="rect">
            <a:avLst/>
          </a:prstGeom>
          <a:noFill/>
          <a:ln>
            <a:noFill/>
          </a:ln>
        </p:spPr>
        <p:txBody>
          <a:bodyPr spcFirstLastPara="1" wrap="square" lIns="91425" tIns="45700" rIns="91425" bIns="45700" anchor="t" anchorCtr="0">
            <a:noAutofit/>
          </a:bodyPr>
          <a:lstStyle/>
          <a:p>
            <a:pPr marL="228600" marR="0" lvl="0" indent="-228600" algn="l" rtl="0">
              <a:lnSpc>
                <a:spcPct val="90000"/>
              </a:lnSpc>
              <a:spcBef>
                <a:spcPts val="0"/>
              </a:spcBef>
              <a:spcAft>
                <a:spcPts val="0"/>
              </a:spcAft>
              <a:buClr>
                <a:schemeClr val="lt1"/>
              </a:buClr>
              <a:buSzPts val="2000"/>
              <a:buFont typeface="Arial"/>
              <a:buChar char="•"/>
            </a:pPr>
            <a:r>
              <a:rPr lang="fr-FR" sz="2000" dirty="0">
                <a:solidFill>
                  <a:schemeClr val="lt1"/>
                </a:solidFill>
                <a:latin typeface="Arial"/>
                <a:sym typeface="Arial"/>
              </a:rPr>
              <a:t>Le test doit être effectué immédiatement après le prélèvement de l’échantillon.</a:t>
            </a:r>
            <a:endParaRPr lang="fr-FR" dirty="0"/>
          </a:p>
          <a:p>
            <a:pPr marL="228600" marR="0" lvl="0" indent="-101600" algn="l" rtl="0">
              <a:lnSpc>
                <a:spcPct val="90000"/>
              </a:lnSpc>
              <a:spcBef>
                <a:spcPts val="1000"/>
              </a:spcBef>
              <a:spcAft>
                <a:spcPts val="0"/>
              </a:spcAft>
              <a:buClr>
                <a:schemeClr val="dk1"/>
              </a:buClr>
              <a:buSzPts val="2000"/>
              <a:buFont typeface="Arial"/>
              <a:buNone/>
            </a:pPr>
            <a:endParaRPr lang="fr-FR" sz="2000" dirty="0">
              <a:solidFill>
                <a:schemeClr val="lt1"/>
              </a:solidFill>
              <a:latin typeface="Arial"/>
              <a:ea typeface="Arial"/>
              <a:cs typeface="Arial"/>
              <a:sym typeface="Arial"/>
            </a:endParaRPr>
          </a:p>
          <a:p>
            <a:pPr marL="228600" marR="0" lvl="0" indent="-228600" algn="l" rtl="0">
              <a:lnSpc>
                <a:spcPct val="90000"/>
              </a:lnSpc>
              <a:spcBef>
                <a:spcPts val="1000"/>
              </a:spcBef>
              <a:spcAft>
                <a:spcPts val="0"/>
              </a:spcAft>
              <a:buClr>
                <a:schemeClr val="lt1"/>
              </a:buClr>
              <a:buSzPts val="2000"/>
              <a:buFont typeface="Arial"/>
              <a:buChar char="•"/>
            </a:pPr>
            <a:r>
              <a:rPr lang="fr-FR" sz="2000" dirty="0">
                <a:solidFill>
                  <a:schemeClr val="lt1"/>
                </a:solidFill>
                <a:latin typeface="Arial"/>
                <a:sym typeface="Arial"/>
              </a:rPr>
              <a:t>S’il est nécessaire de stocker et/ou d’expédier les échantillons avant le test, suivez les procédures appropriées. Les échantillons doivent notamment être conditionnés à l’aide d’un système de triple emballage.</a:t>
            </a:r>
            <a:endParaRPr lang="fr-FR" dirty="0"/>
          </a:p>
        </p:txBody>
      </p:sp>
      <p:pic>
        <p:nvPicPr>
          <p:cNvPr id="236" name="Google Shape;236;p16" descr="Shape&#10;&#10;Description automatically generated"/>
          <p:cNvPicPr preferRelativeResize="0"/>
          <p:nvPr>
            <p:custDataLst>
              <p:tags r:id="rId7"/>
            </p:custDataLst>
          </p:nvPr>
        </p:nvPicPr>
        <p:blipFill rotWithShape="1">
          <a:blip r:embed="rId12">
            <a:alphaModFix/>
          </a:blip>
          <a:srcRect/>
          <a:stretch/>
        </p:blipFill>
        <p:spPr>
          <a:xfrm>
            <a:off x="10549639" y="4835773"/>
            <a:ext cx="1520577" cy="1520577"/>
          </a:xfrm>
          <a:prstGeom prst="rect">
            <a:avLst/>
          </a:prstGeom>
          <a:noFill/>
          <a:ln>
            <a:noFill/>
          </a:ln>
        </p:spPr>
      </p:pic>
      <p:sp>
        <p:nvSpPr>
          <p:cNvPr id="9" name="Footer Placeholder 3">
            <a:extLst>
              <a:ext uri="{FF2B5EF4-FFF2-40B4-BE49-F238E27FC236}">
                <a16:creationId xmlns:a16="http://schemas.microsoft.com/office/drawing/2014/main" id="{6AB9DDB4-65AF-47CE-84AF-FF89FB9CC90D}"/>
              </a:ext>
            </a:extLst>
          </p:cNvPr>
          <p:cNvSpPr>
            <a:spLocks noGrp="1"/>
          </p:cNvSpPr>
          <p:nvPr>
            <p:ph type="ftr" sz="quarter" idx="11"/>
            <p:custDataLst>
              <p:tags r:id="rId8"/>
            </p:custDataLst>
          </p:nvPr>
        </p:nvSpPr>
        <p:spPr>
          <a:xfrm>
            <a:off x="838200" y="6356350"/>
            <a:ext cx="7315200" cy="501650"/>
          </a:xfrm>
        </p:spPr>
        <p:txBody>
          <a:bodyPr/>
          <a:lstStyle/>
          <a:p>
            <a:r>
              <a:rPr lang="fr-FR" sz="1000" b="1" dirty="0">
                <a:solidFill>
                  <a:schemeClr val="bg1"/>
                </a:solidFill>
              </a:rPr>
              <a:t>Atelier de formation sur les tests de diagnostic rapide antigéniques du SARS-CoV-2 – v3.0 | Prélèvement d’échantillons</a:t>
            </a: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3C16B9F-E4DF-0B4D-8F6D-CDAE169A5E2D}"/>
              </a:ext>
            </a:extLst>
          </p:cNvPr>
          <p:cNvSpPr>
            <a:spLocks noGrp="1"/>
          </p:cNvSpPr>
          <p:nvPr>
            <p:ph type="title"/>
          </p:nvPr>
        </p:nvSpPr>
        <p:spPr/>
        <p:txBody>
          <a:bodyPr/>
          <a:lstStyle/>
          <a:p>
            <a:r>
              <a:rPr lang="en-US" dirty="0"/>
              <a:t>Questions?</a:t>
            </a:r>
          </a:p>
        </p:txBody>
      </p:sp>
      <p:sp>
        <p:nvSpPr>
          <p:cNvPr id="4" name="Slide Number Placeholder 3">
            <a:extLst>
              <a:ext uri="{FF2B5EF4-FFF2-40B4-BE49-F238E27FC236}">
                <a16:creationId xmlns:a16="http://schemas.microsoft.com/office/drawing/2014/main" id="{ABDB6F39-695C-004B-B1C1-C240CDD05DD7}"/>
              </a:ext>
            </a:extLst>
          </p:cNvPr>
          <p:cNvSpPr>
            <a:spLocks noGrp="1"/>
          </p:cNvSpPr>
          <p:nvPr>
            <p:ph type="sldNum" sz="quarter" idx="4294967295"/>
          </p:nvPr>
        </p:nvSpPr>
        <p:spPr>
          <a:xfrm>
            <a:off x="9448800" y="6356350"/>
            <a:ext cx="2743200" cy="365125"/>
          </a:xfrm>
        </p:spPr>
        <p:txBody>
          <a:bodyPr/>
          <a:lstStyle/>
          <a:p>
            <a:fld id="{8B709DE2-93F8-7E45-91D0-E19ACC3ADA42}" type="slidenum">
              <a:rPr lang="en-US" smtClean="0"/>
              <a:t>19</a:t>
            </a:fld>
            <a:endParaRPr lang="en-US" dirty="0"/>
          </a:p>
        </p:txBody>
      </p:sp>
    </p:spTree>
    <p:extLst>
      <p:ext uri="{BB962C8B-B14F-4D97-AF65-F5344CB8AC3E}">
        <p14:creationId xmlns:p14="http://schemas.microsoft.com/office/powerpoint/2010/main" val="892677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2</a:t>
            </a:fld>
            <a:endParaRPr lang="en-GB" sz="1000" dirty="0"/>
          </a:p>
        </p:txBody>
      </p:sp>
      <p:sp>
        <p:nvSpPr>
          <p:cNvPr id="10" name="Title 1">
            <a:extLst>
              <a:ext uri="{FF2B5EF4-FFF2-40B4-BE49-F238E27FC236}">
                <a16:creationId xmlns:a16="http://schemas.microsoft.com/office/drawing/2014/main" id="{1492553D-9B34-4D30-AE4F-3175F4935C92}"/>
              </a:ext>
            </a:extLst>
          </p:cNvPr>
          <p:cNvSpPr>
            <a:spLocks noGrp="1"/>
          </p:cNvSpPr>
          <p:nvPr>
            <p:ph type="title"/>
          </p:nvPr>
        </p:nvSpPr>
        <p:spPr>
          <a:xfrm>
            <a:off x="764312" y="365126"/>
            <a:ext cx="10515600" cy="942814"/>
          </a:xfrm>
        </p:spPr>
        <p:txBody>
          <a:bodyPr rtlCol="0"/>
          <a:lstStyle/>
          <a:p>
            <a:pPr rtl="0"/>
            <a:r>
              <a:rPr lang="fr" dirty="0"/>
              <a:t>Clause de non-responsabilité</a:t>
            </a:r>
          </a:p>
        </p:txBody>
      </p:sp>
      <p:sp>
        <p:nvSpPr>
          <p:cNvPr id="11" name="Content Placeholder 2">
            <a:extLst>
              <a:ext uri="{FF2B5EF4-FFF2-40B4-BE49-F238E27FC236}">
                <a16:creationId xmlns:a16="http://schemas.microsoft.com/office/drawing/2014/main" id="{5695C94B-ADF1-4F4E-990E-EA3F553DE392}"/>
              </a:ext>
            </a:extLst>
          </p:cNvPr>
          <p:cNvSpPr>
            <a:spLocks noGrp="1"/>
          </p:cNvSpPr>
          <p:nvPr>
            <p:ph idx="1"/>
          </p:nvPr>
        </p:nvSpPr>
        <p:spPr>
          <a:xfrm>
            <a:off x="718277" y="1732081"/>
            <a:ext cx="10515600" cy="4440760"/>
          </a:xfrm>
        </p:spPr>
        <p:txBody>
          <a:bodyPr rtlCol="0">
            <a:noAutofit/>
          </a:bodyPr>
          <a:lstStyle/>
          <a:p>
            <a:pPr marL="0" indent="0">
              <a:buNone/>
              <a:defRPr/>
            </a:pPr>
            <a:r>
              <a:rPr lang="fr" sz="1600" b="1" dirty="0"/>
              <a:t>Plateforme d’</a:t>
            </a:r>
            <a:r>
              <a:rPr lang="en-US" sz="1600" b="1" dirty="0"/>
              <a:t>A</a:t>
            </a:r>
            <a:r>
              <a:rPr lang="fr" sz="1600" b="1" dirty="0"/>
              <a:t>pprentissage de </a:t>
            </a:r>
            <a:r>
              <a:rPr lang="en-US" sz="1600" b="1" dirty="0"/>
              <a:t>l’</a:t>
            </a:r>
            <a:r>
              <a:rPr lang="fr" sz="1600" b="1" dirty="0"/>
              <a:t>OMS sur la </a:t>
            </a:r>
            <a:r>
              <a:rPr lang="en-US" sz="1600" b="1" dirty="0"/>
              <a:t>S</a:t>
            </a:r>
            <a:r>
              <a:rPr lang="fr" sz="1600" b="1" dirty="0"/>
              <a:t>écurité Sanitaire - Matériels de formation</a:t>
            </a:r>
            <a:endParaRPr lang="en-US" sz="1600" dirty="0"/>
          </a:p>
          <a:p>
            <a:pPr rtl="0">
              <a:defRPr/>
            </a:pPr>
            <a:endParaRPr lang="en-US" sz="1600" dirty="0"/>
          </a:p>
          <a:p>
            <a:pPr marL="0" indent="0" rtl="0">
              <a:buNone/>
              <a:defRPr/>
            </a:pPr>
            <a:r>
              <a:rPr lang="fr" sz="1600" dirty="0"/>
              <a:t>Ces matériels de formation de l’OMS sont la propriété de © l’Organisation mondiale de la Santé (OMS) 2022. Tous droits réservés.</a:t>
            </a:r>
          </a:p>
          <a:p>
            <a:pPr marL="0" indent="0" rtl="0">
              <a:buNone/>
              <a:defRPr/>
            </a:pPr>
            <a:r>
              <a:rPr lang="fr" sz="1600" dirty="0"/>
              <a:t>Votre utilisation de ces matériels est soumise au respect des « </a:t>
            </a:r>
            <a:r>
              <a:rPr lang="fr" sz="1600" u="sng" dirty="0">
                <a:hlinkClick r:id="rId3"/>
              </a:rPr>
              <a:t>Conditions d’utilisation de la </a:t>
            </a:r>
            <a:r>
              <a:rPr lang="en-US" sz="1600" u="sng" dirty="0">
                <a:hlinkClick r:id="rId3"/>
              </a:rPr>
              <a:t>P</a:t>
            </a:r>
            <a:r>
              <a:rPr lang="fr" sz="1600" u="sng" dirty="0">
                <a:hlinkClick r:id="rId3"/>
              </a:rPr>
              <a:t>lateforme d’</a:t>
            </a:r>
            <a:r>
              <a:rPr lang="en-US" sz="1600" u="sng" dirty="0">
                <a:hlinkClick r:id="rId3"/>
              </a:rPr>
              <a:t>A</a:t>
            </a:r>
            <a:r>
              <a:rPr lang="fr" sz="1600" u="sng" dirty="0">
                <a:hlinkClick r:id="rId3"/>
              </a:rPr>
              <a:t>pprentissage sur la </a:t>
            </a:r>
            <a:r>
              <a:rPr lang="en-US" sz="1600" u="sng" dirty="0">
                <a:hlinkClick r:id="rId3"/>
              </a:rPr>
              <a:t>S</a:t>
            </a:r>
            <a:r>
              <a:rPr lang="fr" sz="1600" u="sng" dirty="0">
                <a:hlinkClick r:id="rId3"/>
              </a:rPr>
              <a:t>écurité Sanitaire de </a:t>
            </a:r>
            <a:r>
              <a:rPr lang="en-US" sz="1600" u="sng" dirty="0">
                <a:hlinkClick r:id="rId3"/>
              </a:rPr>
              <a:t>l’</a:t>
            </a:r>
            <a:r>
              <a:rPr lang="fr" sz="1600" u="sng" dirty="0">
                <a:hlinkClick r:id="rId3"/>
              </a:rPr>
              <a:t>OMS, matériels de formation</a:t>
            </a:r>
            <a:r>
              <a:rPr lang="fr" sz="1600" dirty="0"/>
              <a:t> », que vous avez acceptée</a:t>
            </a:r>
            <a:r>
              <a:rPr lang="en-US" sz="1600" dirty="0"/>
              <a:t>s</a:t>
            </a:r>
            <a:r>
              <a:rPr lang="fr" sz="1600" dirty="0"/>
              <a:t> en les téléchargeant et qui </a:t>
            </a:r>
            <a:r>
              <a:rPr lang="en-US" sz="1600" dirty="0" err="1"/>
              <a:t>sont</a:t>
            </a:r>
            <a:r>
              <a:rPr lang="fr" sz="1600" dirty="0"/>
              <a:t> disponible</a:t>
            </a:r>
            <a:r>
              <a:rPr lang="en-US" sz="1600" dirty="0"/>
              <a:t>s</a:t>
            </a:r>
            <a:r>
              <a:rPr lang="fr" sz="1600" dirty="0"/>
              <a:t> sur la Plateforme d’</a:t>
            </a:r>
            <a:r>
              <a:rPr lang="en-US" sz="1600" dirty="0"/>
              <a:t>A</a:t>
            </a:r>
            <a:r>
              <a:rPr lang="fr" sz="1600" dirty="0"/>
              <a:t>pprentissage sur la </a:t>
            </a:r>
            <a:r>
              <a:rPr lang="en-US" sz="1600" dirty="0"/>
              <a:t>S</a:t>
            </a:r>
            <a:r>
              <a:rPr lang="fr" sz="1600" dirty="0"/>
              <a:t>écurité </a:t>
            </a:r>
            <a:r>
              <a:rPr lang="en-US" sz="1600" dirty="0"/>
              <a:t>S</a:t>
            </a:r>
            <a:r>
              <a:rPr lang="fr" sz="1600" dirty="0"/>
              <a:t>anitaire, à l’adresse </a:t>
            </a:r>
            <a:r>
              <a:rPr lang="fr" sz="1600" u="sng" dirty="0">
                <a:hlinkClick r:id="rId4"/>
              </a:rPr>
              <a:t>https://extranet.who.int/hslp</a:t>
            </a:r>
            <a:r>
              <a:rPr lang="fr" sz="1600" dirty="0"/>
              <a:t>.  </a:t>
            </a:r>
          </a:p>
          <a:p>
            <a:pPr marL="0" indent="0" rtl="0">
              <a:buNone/>
              <a:defRPr/>
            </a:pPr>
            <a:r>
              <a:rPr lang="fr" sz="1600" dirty="0"/>
              <a:t>En cas d’adaptation, de modification, de traduction ou de révision de toute autre manière du contenu de ces matériels, vous ne devez pas laisser entendre que l’OMS est affiliée de quelque manière que ce soit à ces modifications et vous ne devez utiliser ni le nom ni l’emblème de l’OMS dans ces matériels modifiés.  </a:t>
            </a:r>
          </a:p>
          <a:p>
            <a:pPr marL="0" indent="0" rtl="0">
              <a:buNone/>
              <a:defRPr/>
            </a:pPr>
            <a:r>
              <a:rPr lang="fr" sz="1600" dirty="0"/>
              <a:t>En outre, veuillez informer l’OMS de toute modification de ces matériels que vous utilisez publiquement, à des fins d’archivage et de développement continu, en envoyant un courriel à l’adresse: </a:t>
            </a:r>
            <a:r>
              <a:rPr lang="fr" sz="1600" dirty="0">
                <a:hlinkClick r:id="rId5"/>
              </a:rPr>
              <a:t>ihrhrt@who.int</a:t>
            </a:r>
            <a:r>
              <a:rPr lang="fr" sz="1600" dirty="0"/>
              <a:t>.</a:t>
            </a:r>
          </a:p>
          <a:p>
            <a:pPr marL="0" indent="0" rtl="0">
              <a:buNone/>
              <a:defRPr/>
            </a:pPr>
            <a:r>
              <a:rPr lang="fr" sz="1600" dirty="0"/>
              <a:t> </a:t>
            </a:r>
          </a:p>
          <a:p>
            <a:pPr rtl="0"/>
            <a:endParaRPr lang="en-ZA" sz="1600" dirty="0"/>
          </a:p>
        </p:txBody>
      </p:sp>
      <p:sp>
        <p:nvSpPr>
          <p:cNvPr id="2" name="Footer Placeholder 3">
            <a:extLst>
              <a:ext uri="{FF2B5EF4-FFF2-40B4-BE49-F238E27FC236}">
                <a16:creationId xmlns:a16="http://schemas.microsoft.com/office/drawing/2014/main" id="{D12CD21F-A418-42B4-734C-56494EBAB3B6}"/>
              </a:ext>
            </a:extLst>
          </p:cNvPr>
          <p:cNvSpPr>
            <a:spLocks noGrp="1"/>
          </p:cNvSpPr>
          <p:nvPr>
            <p:ph type="ftr" sz="quarter" idx="11"/>
            <p:custDataLst>
              <p:tags r:id="rId1"/>
            </p:custDataLst>
          </p:nvPr>
        </p:nvSpPr>
        <p:spPr>
          <a:xfrm>
            <a:off x="838200" y="6356350"/>
            <a:ext cx="7315200" cy="501650"/>
          </a:xfrm>
        </p:spPr>
        <p:txBody>
          <a:bodyPr/>
          <a:lstStyle/>
          <a:p>
            <a:r>
              <a:rPr lang="fr-FR" dirty="0"/>
              <a:t>Atelier de formation sur les tests de diagnostic rapide antigéniques du SARS-CoV-2 – v3.0 | Prélèvement d’échantillons</a:t>
            </a:r>
          </a:p>
        </p:txBody>
      </p:sp>
    </p:spTree>
    <p:extLst>
      <p:ext uri="{BB962C8B-B14F-4D97-AF65-F5344CB8AC3E}">
        <p14:creationId xmlns:p14="http://schemas.microsoft.com/office/powerpoint/2010/main" val="3714475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Objectifs d’apprentissage</a:t>
            </a:r>
          </a:p>
        </p:txBody>
      </p:sp>
      <p:sp>
        <p:nvSpPr>
          <p:cNvPr id="102" name="Google Shape;102;p2"/>
          <p:cNvSpPr txBox="1">
            <a:spLocks noGrp="1"/>
          </p:cNvSpPr>
          <p:nvPr>
            <p:ph type="body" idx="1"/>
            <p:custDataLst>
              <p:tags r:id="rId3"/>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0" indent="0">
              <a:spcBef>
                <a:spcPts val="0"/>
              </a:spcBef>
              <a:buNone/>
            </a:pPr>
            <a:r>
              <a:rPr lang="fr-FR" dirty="0"/>
              <a:t>Au terme de ce module, vous serez à même de :   </a:t>
            </a:r>
          </a:p>
          <a:p>
            <a:pPr marL="228600" lvl="0" indent="-228600" algn="l" rtl="0">
              <a:lnSpc>
                <a:spcPct val="100000"/>
              </a:lnSpc>
              <a:spcBef>
                <a:spcPts val="1000"/>
              </a:spcBef>
              <a:spcAft>
                <a:spcPts val="0"/>
              </a:spcAft>
              <a:buSzPts val="2000"/>
              <a:buFont typeface="Arial"/>
              <a:buChar char="•"/>
            </a:pPr>
            <a:r>
              <a:rPr lang="fr-FR" dirty="0"/>
              <a:t>décrire l’équipement de protection individuelle (EPI) requis pour la collecte d’échantillons, </a:t>
            </a:r>
          </a:p>
          <a:p>
            <a:pPr marL="228600" indent="-228600"/>
            <a:r>
              <a:rPr lang="fr-FR" dirty="0"/>
              <a:t>savoir comment préparer votre espace et poste de travail,  </a:t>
            </a:r>
          </a:p>
          <a:p>
            <a:pPr marL="228600" indent="-228600"/>
            <a:r>
              <a:rPr lang="fr-FR" dirty="0"/>
              <a:t>décrire quels sont les échantillons recommandés pour les tests de détection du SARS-CoV-2,  </a:t>
            </a:r>
          </a:p>
          <a:p>
            <a:pPr marL="228600" lvl="0" indent="-228600" algn="l" rtl="0">
              <a:lnSpc>
                <a:spcPct val="100000"/>
              </a:lnSpc>
              <a:spcBef>
                <a:spcPts val="1000"/>
              </a:spcBef>
              <a:spcAft>
                <a:spcPts val="0"/>
              </a:spcAft>
              <a:buSzPts val="2000"/>
              <a:buFont typeface="Arial"/>
              <a:buChar char="•"/>
            </a:pPr>
            <a:r>
              <a:rPr lang="fr-FR" dirty="0"/>
              <a:t>décrire les précautions à prendre lors de la collecte d’échantillons destinés aux tests de détection du SARS-COV-2,</a:t>
            </a:r>
          </a:p>
          <a:p>
            <a:pPr marL="228600" lvl="0" indent="-228600" algn="l" rtl="0">
              <a:lnSpc>
                <a:spcPct val="100000"/>
              </a:lnSpc>
              <a:spcBef>
                <a:spcPts val="1000"/>
              </a:spcBef>
              <a:spcAft>
                <a:spcPts val="0"/>
              </a:spcAft>
              <a:buSzPts val="2000"/>
              <a:buFont typeface="Arial"/>
              <a:buChar char="•"/>
            </a:pPr>
            <a:r>
              <a:rPr lang="fr-FR" dirty="0"/>
              <a:t>décrire comment conditionner les échantillons en vue de leur transport. </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03" name="Google Shape;103;p2"/>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3</a:t>
            </a:fld>
            <a:endParaRPr lang="fr-FR" sz="1000"/>
          </a:p>
        </p:txBody>
      </p:sp>
      <p:sp>
        <p:nvSpPr>
          <p:cNvPr id="6" name="Footer Placeholder 3">
            <a:extLst>
              <a:ext uri="{FF2B5EF4-FFF2-40B4-BE49-F238E27FC236}">
                <a16:creationId xmlns:a16="http://schemas.microsoft.com/office/drawing/2014/main" id="{4374A31A-AC80-4053-9F57-FAF2BE0DF408}"/>
              </a:ext>
            </a:extLst>
          </p:cNvPr>
          <p:cNvSpPr>
            <a:spLocks noGrp="1"/>
          </p:cNvSpPr>
          <p:nvPr>
            <p:ph type="ftr" sz="quarter" idx="11"/>
            <p:custDataLst>
              <p:tags r:id="rId5"/>
            </p:custDataLst>
          </p:nvPr>
        </p:nvSpPr>
        <p:spPr>
          <a:xfrm>
            <a:off x="838200" y="6356350"/>
            <a:ext cx="7315200" cy="501650"/>
          </a:xfrm>
        </p:spPr>
        <p:txBody>
          <a:bodyPr/>
          <a:lstStyle/>
          <a:p>
            <a:r>
              <a:rPr lang="fr-FR" dirty="0"/>
              <a:t>Atelier de formation sur les tests de diagnostic rapide antigéniques du SARS-CoV-2 – v3.0 | Prélèvement d’échantillons</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3"/>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Introduction à la collecte d’échantillons</a:t>
            </a:r>
          </a:p>
        </p:txBody>
      </p:sp>
      <p:sp>
        <p:nvSpPr>
          <p:cNvPr id="110" name="Google Shape;110;p3"/>
          <p:cNvSpPr txBox="1">
            <a:spLocks noGrp="1"/>
          </p:cNvSpPr>
          <p:nvPr>
            <p:ph type="body" idx="1"/>
            <p:custDataLst>
              <p:tags r:id="rId3"/>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fr-FR" dirty="0"/>
              <a:t>Une collecte d’échantillons bien conduite est essentielle pour le diagnostic en laboratoire de la COVID-19.</a:t>
            </a:r>
          </a:p>
          <a:p>
            <a:pPr marL="228600" lvl="0" indent="-228600" algn="l" rtl="0">
              <a:lnSpc>
                <a:spcPct val="100000"/>
              </a:lnSpc>
              <a:spcBef>
                <a:spcPts val="1000"/>
              </a:spcBef>
              <a:spcAft>
                <a:spcPts val="0"/>
              </a:spcAft>
              <a:buClr>
                <a:schemeClr val="accent1"/>
              </a:buClr>
              <a:buSzPts val="2000"/>
              <a:buChar char="•"/>
            </a:pPr>
            <a:r>
              <a:rPr lang="fr-FR" dirty="0"/>
              <a:t>Le résultat de tout test de diagnostic dépend de la qualité de l’échantillon reçu.</a:t>
            </a:r>
          </a:p>
          <a:p>
            <a:pPr marL="228600" indent="-228600"/>
            <a:r>
              <a:rPr lang="fr-FR" dirty="0"/>
              <a:t>Un échantillon qui n’est pas prélevé correctement peut conduire à un résultat de test faussement négatif et pourrait amener une personne atteinte de la COVID-19 à ne pas s’isoler ou à ne pas recevoir les soins appropriés. </a:t>
            </a:r>
          </a:p>
          <a:p>
            <a:pPr marL="228600" indent="-228600"/>
            <a:r>
              <a:rPr lang="fr-FR" dirty="0"/>
              <a:t>Les écouvillons nasopharyngés sont souvent l’échantillon de choix pour les tests à l’aide des TDR-Ag du SARS-CoV-2. D’autres types d’échantillons sont également utilisés, tels que les prélèvements par écouvillonnage dans le nez ou dans la gorge (souvent pour les kits d’</a:t>
            </a:r>
            <a:r>
              <a:rPr lang="fr-FR" dirty="0" err="1"/>
              <a:t>autodépistage</a:t>
            </a:r>
            <a:r>
              <a:rPr lang="fr-FR" dirty="0"/>
              <a:t>). Reportez-vous toujours au mode d’emploi du kit qui spécifie le type d’échantillons à utiliser.</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11" name="Google Shape;111;p3"/>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4</a:t>
            </a:fld>
            <a:endParaRPr lang="fr-FR" sz="1000"/>
          </a:p>
        </p:txBody>
      </p:sp>
      <p:sp>
        <p:nvSpPr>
          <p:cNvPr id="6" name="Footer Placeholder 3">
            <a:extLst>
              <a:ext uri="{FF2B5EF4-FFF2-40B4-BE49-F238E27FC236}">
                <a16:creationId xmlns:a16="http://schemas.microsoft.com/office/drawing/2014/main" id="{E8418A43-4652-4063-86DC-59654426A28E}"/>
              </a:ext>
            </a:extLst>
          </p:cNvPr>
          <p:cNvSpPr>
            <a:spLocks noGrp="1"/>
          </p:cNvSpPr>
          <p:nvPr>
            <p:ph type="ftr" sz="quarter" idx="11"/>
            <p:custDataLst>
              <p:tags r:id="rId5"/>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4"/>
          <p:cNvSpPr txBox="1">
            <a:spLocks noGrp="1"/>
          </p:cNvSpPr>
          <p:nvPr>
            <p:ph type="title"/>
            <p:custDataLst>
              <p:tags r:id="rId2"/>
            </p:custDataLst>
          </p:nvPr>
        </p:nvSpPr>
        <p:spPr>
          <a:xfrm>
            <a:off x="838199" y="365126"/>
            <a:ext cx="11025852"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Poste de travail pour la collecte des échantillons</a:t>
            </a:r>
            <a:r>
              <a:rPr lang="fr-FR" baseline="30000" dirty="0"/>
              <a:t>1</a:t>
            </a:r>
            <a:endParaRPr lang="fr-FR" dirty="0"/>
          </a:p>
        </p:txBody>
      </p:sp>
      <p:sp>
        <p:nvSpPr>
          <p:cNvPr id="118" name="Google Shape;118;p4"/>
          <p:cNvSpPr txBox="1">
            <a:spLocks noGrp="1"/>
          </p:cNvSpPr>
          <p:nvPr>
            <p:ph type="body" idx="1"/>
            <p:custDataLst>
              <p:tags r:id="rId3"/>
            </p:custDataLst>
          </p:nvPr>
        </p:nvSpPr>
        <p:spPr>
          <a:xfrm>
            <a:off x="838200" y="1736203"/>
            <a:ext cx="7025640" cy="444076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100000"/>
              </a:lnSpc>
              <a:spcBef>
                <a:spcPts val="0"/>
              </a:spcBef>
              <a:spcAft>
                <a:spcPts val="0"/>
              </a:spcAft>
              <a:buClr>
                <a:schemeClr val="accent1"/>
              </a:buClr>
              <a:buSzPts val="2000"/>
              <a:buChar char="•"/>
            </a:pPr>
            <a:r>
              <a:rPr lang="fr-FR" dirty="0"/>
              <a:t>Prélevez les échantillons pour un test de détection du SARS-CoV-2 en portant l’EPI approprié (décrit plus loin dans ce module).</a:t>
            </a:r>
          </a:p>
          <a:p>
            <a:pPr marL="228600" lvl="0" indent="-228600" algn="l" rtl="0">
              <a:lnSpc>
                <a:spcPct val="100000"/>
              </a:lnSpc>
              <a:spcBef>
                <a:spcPts val="1000"/>
              </a:spcBef>
              <a:spcAft>
                <a:spcPts val="0"/>
              </a:spcAft>
              <a:buClr>
                <a:schemeClr val="accent1"/>
              </a:buClr>
              <a:buSzPts val="2000"/>
              <a:buChar char="•"/>
            </a:pPr>
            <a:r>
              <a:rPr lang="fr-FR" dirty="0"/>
              <a:t>Assurez-vous que toutes les fournitures sont disponibles avant d’effectuer le prélèvement d’échantillons.</a:t>
            </a:r>
          </a:p>
          <a:p>
            <a:pPr marL="228600" lvl="0" indent="-228600" algn="l" rtl="0">
              <a:lnSpc>
                <a:spcPct val="100000"/>
              </a:lnSpc>
              <a:spcBef>
                <a:spcPts val="1000"/>
              </a:spcBef>
              <a:spcAft>
                <a:spcPts val="0"/>
              </a:spcAft>
              <a:buClr>
                <a:schemeClr val="accent1"/>
              </a:buClr>
              <a:buSzPts val="2000"/>
              <a:buChar char="•"/>
            </a:pPr>
            <a:r>
              <a:rPr lang="fr-FR" dirty="0"/>
              <a:t>Prélevez l’échantillon dans une salle d’intervention normale avec la porte fermée.</a:t>
            </a:r>
          </a:p>
          <a:p>
            <a:pPr marL="228600" lvl="0" indent="-228600" algn="l" rtl="0">
              <a:lnSpc>
                <a:spcPct val="100000"/>
              </a:lnSpc>
              <a:spcBef>
                <a:spcPts val="1000"/>
              </a:spcBef>
              <a:spcAft>
                <a:spcPts val="0"/>
              </a:spcAft>
              <a:buClr>
                <a:schemeClr val="accent1"/>
              </a:buClr>
              <a:buSzPts val="2000"/>
              <a:buChar char="•"/>
            </a:pPr>
            <a:r>
              <a:rPr lang="fr-FR" dirty="0"/>
              <a:t>Limitez le nombre d’agents de santé présents pendant l’intervention à ceux qui sont essentiels à la prise en charge du patient et au déroulement de l’intervention.</a:t>
            </a:r>
          </a:p>
          <a:p>
            <a:pPr marL="228600" lvl="0" indent="-228600" algn="l" rtl="0">
              <a:lnSpc>
                <a:spcPct val="100000"/>
              </a:lnSpc>
              <a:spcBef>
                <a:spcPts val="1000"/>
              </a:spcBef>
              <a:spcAft>
                <a:spcPts val="0"/>
              </a:spcAft>
              <a:buClr>
                <a:schemeClr val="accent1"/>
              </a:buClr>
              <a:buSzPts val="2000"/>
              <a:buChar char="•"/>
            </a:pPr>
            <a:r>
              <a:rPr lang="fr-FR" dirty="0"/>
              <a:t>Aucune personne étrangère à la réalisation de l’intervention, notamment aucun visiteur, ne doit être présente lors du prélèvement d’échantillons.</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19" name="Google Shape;119;p4"/>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5</a:t>
            </a:fld>
            <a:endParaRPr lang="fr-FR" sz="1000"/>
          </a:p>
        </p:txBody>
      </p:sp>
      <p:sp>
        <p:nvSpPr>
          <p:cNvPr id="120" name="Google Shape;120;p4"/>
          <p:cNvSpPr txBox="1"/>
          <p:nvPr>
            <p:custDataLst>
              <p:tags r:id="rId5"/>
            </p:custDataLst>
          </p:nvPr>
        </p:nvSpPr>
        <p:spPr>
          <a:xfrm>
            <a:off x="838199" y="5977652"/>
            <a:ext cx="6921137" cy="24618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000" b="0" i="0" u="none" strike="noStrike" cap="none" baseline="30000" dirty="0">
                <a:solidFill>
                  <a:schemeClr val="dk1"/>
                </a:solidFill>
                <a:latin typeface="Arial"/>
                <a:sym typeface="Arial"/>
              </a:rPr>
              <a:t>1</a:t>
            </a:r>
            <a:r>
              <a:rPr lang="fr-FR" sz="1000" b="0" i="0" u="none" strike="noStrike" cap="none" dirty="0">
                <a:solidFill>
                  <a:schemeClr val="dk1"/>
                </a:solidFill>
                <a:latin typeface="Arial"/>
                <a:sym typeface="Arial"/>
              </a:rPr>
              <a:t> La configuration du poste de travail pourra être révisée si le prélèvement d’échantillons a lieu sur le terrain.</a:t>
            </a:r>
            <a:endParaRPr lang="fr-FR" dirty="0"/>
          </a:p>
        </p:txBody>
      </p:sp>
      <p:pic>
        <p:nvPicPr>
          <p:cNvPr id="122" name="Google Shape;122;p4" descr="Shape&#10;&#10;Description automatically generated"/>
          <p:cNvPicPr preferRelativeResize="0"/>
          <p:nvPr>
            <p:custDataLst>
              <p:tags r:id="rId6"/>
            </p:custDataLst>
          </p:nvPr>
        </p:nvPicPr>
        <p:blipFill rotWithShape="1">
          <a:blip r:embed="rId10">
            <a:alphaModFix/>
          </a:blip>
          <a:srcRect/>
          <a:stretch/>
        </p:blipFill>
        <p:spPr>
          <a:xfrm>
            <a:off x="7358743" y="1307940"/>
            <a:ext cx="4644904" cy="4379116"/>
          </a:xfrm>
          <a:prstGeom prst="rect">
            <a:avLst/>
          </a:prstGeom>
          <a:noFill/>
          <a:ln>
            <a:noFill/>
          </a:ln>
        </p:spPr>
      </p:pic>
      <p:sp>
        <p:nvSpPr>
          <p:cNvPr id="8" name="Footer Placeholder 3">
            <a:extLst>
              <a:ext uri="{FF2B5EF4-FFF2-40B4-BE49-F238E27FC236}">
                <a16:creationId xmlns:a16="http://schemas.microsoft.com/office/drawing/2014/main" id="{53484953-E2D1-435E-85E0-C54755A14DF2}"/>
              </a:ext>
            </a:extLst>
          </p:cNvPr>
          <p:cNvSpPr>
            <a:spLocks noGrp="1"/>
          </p:cNvSpPr>
          <p:nvPr>
            <p:ph type="ftr" sz="quarter" idx="11"/>
            <p:custDataLst>
              <p:tags r:id="rId7"/>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5"/>
          <p:cNvSpPr txBox="1">
            <a:spLocks noGrp="1"/>
          </p:cNvSpPr>
          <p:nvPr>
            <p:ph type="title"/>
            <p:custDataLst>
              <p:tags r:id="rId2"/>
            </p:custDataLst>
          </p:nvPr>
        </p:nvSpPr>
        <p:spPr>
          <a:xfrm>
            <a:off x="838199" y="190107"/>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Fournitures et matériel</a:t>
            </a:r>
          </a:p>
        </p:txBody>
      </p:sp>
      <p:sp>
        <p:nvSpPr>
          <p:cNvPr id="128" name="Google Shape;128;p5"/>
          <p:cNvSpPr txBox="1">
            <a:spLocks noGrp="1"/>
          </p:cNvSpPr>
          <p:nvPr>
            <p:ph type="body" idx="1"/>
            <p:custDataLst>
              <p:tags r:id="rId3"/>
            </p:custDataLst>
          </p:nvPr>
        </p:nvSpPr>
        <p:spPr>
          <a:xfrm>
            <a:off x="838199" y="1503075"/>
            <a:ext cx="7574280" cy="4440760"/>
          </a:xfrm>
          <a:prstGeom prst="rect">
            <a:avLst/>
          </a:prstGeom>
          <a:noFill/>
          <a:ln>
            <a:noFill/>
          </a:ln>
        </p:spPr>
        <p:txBody>
          <a:bodyPr spcFirstLastPara="1" wrap="square" lIns="91425" tIns="45700" rIns="91425" bIns="45700" anchor="t" anchorCtr="0">
            <a:normAutofit lnSpcReduction="10000"/>
          </a:bodyPr>
          <a:lstStyle/>
          <a:p>
            <a:pPr marL="457200" lvl="0" indent="-457200" algn="l" rtl="0">
              <a:lnSpc>
                <a:spcPct val="100000"/>
              </a:lnSpc>
              <a:spcBef>
                <a:spcPts val="0"/>
              </a:spcBef>
              <a:spcAft>
                <a:spcPts val="0"/>
              </a:spcAft>
              <a:buSzPts val="1800"/>
              <a:buChar char="•"/>
            </a:pPr>
            <a:r>
              <a:rPr lang="fr-FR" sz="1800" dirty="0"/>
              <a:t>Écouvillon nasopharyngé</a:t>
            </a:r>
            <a:r>
              <a:rPr lang="fr-FR" sz="1800" baseline="30000" dirty="0"/>
              <a:t>1</a:t>
            </a:r>
            <a:r>
              <a:rPr lang="fr-FR" sz="1800" dirty="0"/>
              <a:t> stérile neuf (non ouvert) emballé individuellement</a:t>
            </a:r>
          </a:p>
          <a:p>
            <a:pPr marL="457200" lvl="0" indent="-457200" algn="l" rtl="0">
              <a:lnSpc>
                <a:spcPct val="100000"/>
              </a:lnSpc>
              <a:spcBef>
                <a:spcPts val="1000"/>
              </a:spcBef>
              <a:spcAft>
                <a:spcPts val="0"/>
              </a:spcAft>
              <a:buSzPts val="1800"/>
              <a:buChar char="•"/>
            </a:pPr>
            <a:r>
              <a:rPr lang="fr-FR" sz="1800" dirty="0"/>
              <a:t>Récipient primairel (par exemple, milieu de transport viral ou tube avec tampon)</a:t>
            </a:r>
          </a:p>
          <a:p>
            <a:pPr marL="457200" lvl="0" indent="-457200" algn="l" rtl="0">
              <a:lnSpc>
                <a:spcPct val="100000"/>
              </a:lnSpc>
              <a:spcBef>
                <a:spcPts val="1000"/>
              </a:spcBef>
              <a:spcAft>
                <a:spcPts val="0"/>
              </a:spcAft>
              <a:buSzPts val="1800"/>
              <a:buChar char="•"/>
            </a:pPr>
            <a:r>
              <a:rPr lang="fr-FR" sz="1800" dirty="0"/>
              <a:t>EPI, incluant gants, blouse, protection oculaire (lunettes de protection ou écran facial), et masque médical </a:t>
            </a:r>
            <a:r>
              <a:rPr lang="fr-FR" sz="1800" baseline="30000" dirty="0"/>
              <a:t>2</a:t>
            </a:r>
            <a:endParaRPr lang="fr-FR" dirty="0"/>
          </a:p>
          <a:p>
            <a:pPr marL="457200" lvl="0" indent="-457200" algn="l" rtl="0">
              <a:lnSpc>
                <a:spcPct val="100000"/>
              </a:lnSpc>
              <a:spcBef>
                <a:spcPts val="1000"/>
              </a:spcBef>
              <a:spcAft>
                <a:spcPts val="0"/>
              </a:spcAft>
              <a:buSzPts val="1800"/>
              <a:buChar char="•"/>
            </a:pPr>
            <a:r>
              <a:rPr lang="fr-FR" sz="1800" dirty="0"/>
              <a:t>Stylo pour le marquage ou l’étiquetage</a:t>
            </a:r>
          </a:p>
          <a:p>
            <a:pPr marL="457200" lvl="0" indent="-457200" algn="l" rtl="0">
              <a:lnSpc>
                <a:spcPct val="100000"/>
              </a:lnSpc>
              <a:spcBef>
                <a:spcPts val="1000"/>
              </a:spcBef>
              <a:spcAft>
                <a:spcPts val="0"/>
              </a:spcAft>
              <a:buSzPts val="1800"/>
              <a:buChar char="•"/>
            </a:pPr>
            <a:r>
              <a:rPr lang="fr-FR" sz="1800" dirty="0"/>
              <a:t>Eau de javel, éthanol et serviettes en papier pour nettoyer le poste de travail</a:t>
            </a:r>
          </a:p>
          <a:p>
            <a:pPr marL="457200" lvl="0" indent="-457200" algn="l" rtl="0">
              <a:lnSpc>
                <a:spcPct val="100000"/>
              </a:lnSpc>
              <a:spcBef>
                <a:spcPts val="1000"/>
              </a:spcBef>
              <a:spcAft>
                <a:spcPts val="0"/>
              </a:spcAft>
              <a:buSzPts val="1800"/>
              <a:buChar char="•"/>
            </a:pPr>
            <a:r>
              <a:rPr lang="fr-FR" sz="1800" dirty="0"/>
              <a:t>Formulaire de prélèvement</a:t>
            </a:r>
          </a:p>
          <a:p>
            <a:pPr marL="457200" lvl="0" indent="-457200" algn="l" rtl="0">
              <a:lnSpc>
                <a:spcPct val="100000"/>
              </a:lnSpc>
              <a:spcBef>
                <a:spcPts val="1000"/>
              </a:spcBef>
              <a:spcAft>
                <a:spcPts val="0"/>
              </a:spcAft>
              <a:buSzPts val="1800"/>
              <a:buChar char="•"/>
            </a:pPr>
            <a:r>
              <a:rPr lang="fr-FR" sz="1800" dirty="0"/>
              <a:t>Savon pour le lavage des mains ou produit hydroalcoolique </a:t>
            </a:r>
            <a:endParaRPr lang="fr-FR" dirty="0"/>
          </a:p>
          <a:p>
            <a:pPr marL="457200" lvl="0" indent="-457200" algn="l" rtl="0">
              <a:lnSpc>
                <a:spcPct val="100000"/>
              </a:lnSpc>
              <a:spcBef>
                <a:spcPts val="1000"/>
              </a:spcBef>
              <a:spcAft>
                <a:spcPts val="0"/>
              </a:spcAft>
              <a:buSzPts val="1800"/>
              <a:buChar char="•"/>
            </a:pPr>
            <a:r>
              <a:rPr lang="fr-FR" sz="1800" dirty="0"/>
              <a:t>Sacs étanches pour déchets biologiques dangereux et poubelles pour le stockage ou le transport des déchets biologiques dangereux</a:t>
            </a:r>
          </a:p>
          <a:p>
            <a:pPr marL="457200" lvl="0" indent="-342900" algn="l" rtl="0">
              <a:lnSpc>
                <a:spcPct val="100000"/>
              </a:lnSpc>
              <a:spcBef>
                <a:spcPts val="1000"/>
              </a:spcBef>
              <a:spcAft>
                <a:spcPts val="0"/>
              </a:spcAft>
              <a:buSzPts val="1800"/>
              <a:buNone/>
            </a:pPr>
            <a:endParaRPr lang="fr-FR" sz="1800" dirty="0"/>
          </a:p>
          <a:p>
            <a:pPr marL="457200" lvl="0" indent="-342900" algn="l" rtl="0">
              <a:lnSpc>
                <a:spcPct val="100000"/>
              </a:lnSpc>
              <a:spcBef>
                <a:spcPts val="1000"/>
              </a:spcBef>
              <a:spcAft>
                <a:spcPts val="0"/>
              </a:spcAft>
              <a:buSzPts val="1800"/>
              <a:buNone/>
            </a:pPr>
            <a:endParaRPr lang="fr-FR" sz="1800" dirty="0"/>
          </a:p>
          <a:p>
            <a:pPr marL="457200" lvl="0" indent="-342900" algn="l" rtl="0">
              <a:lnSpc>
                <a:spcPct val="100000"/>
              </a:lnSpc>
              <a:spcBef>
                <a:spcPts val="1000"/>
              </a:spcBef>
              <a:spcAft>
                <a:spcPts val="0"/>
              </a:spcAft>
              <a:buSzPts val="1800"/>
              <a:buNone/>
            </a:pPr>
            <a:endParaRPr lang="fr-FR" sz="1800" dirty="0"/>
          </a:p>
          <a:p>
            <a:pPr marL="228600" lvl="0" indent="-114300" algn="l" rtl="0">
              <a:lnSpc>
                <a:spcPct val="100000"/>
              </a:lnSpc>
              <a:spcBef>
                <a:spcPts val="1000"/>
              </a:spcBef>
              <a:spcAft>
                <a:spcPts val="0"/>
              </a:spcAft>
              <a:buClr>
                <a:schemeClr val="accent1"/>
              </a:buClr>
              <a:buSzPts val="1800"/>
              <a:buNone/>
            </a:pPr>
            <a:endParaRPr lang="fr-FR" sz="1800" dirty="0"/>
          </a:p>
          <a:p>
            <a:pPr marL="228600" lvl="0" indent="-114300" algn="l" rtl="0">
              <a:lnSpc>
                <a:spcPct val="100000"/>
              </a:lnSpc>
              <a:spcBef>
                <a:spcPts val="1000"/>
              </a:spcBef>
              <a:spcAft>
                <a:spcPts val="0"/>
              </a:spcAft>
              <a:buClr>
                <a:schemeClr val="accent1"/>
              </a:buClr>
              <a:buSzPts val="1800"/>
              <a:buNone/>
            </a:pPr>
            <a:endParaRPr lang="fr-FR" sz="1800" dirty="0"/>
          </a:p>
        </p:txBody>
      </p:sp>
      <p:sp>
        <p:nvSpPr>
          <p:cNvPr id="129" name="Google Shape;129;p5"/>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6</a:t>
            </a:fld>
            <a:endParaRPr lang="fr-FR" sz="1000"/>
          </a:p>
        </p:txBody>
      </p:sp>
      <p:pic>
        <p:nvPicPr>
          <p:cNvPr id="130" name="Google Shape;130;p5" descr="A picture containing logo&#10;&#10;Description automatically generated"/>
          <p:cNvPicPr preferRelativeResize="0"/>
          <p:nvPr>
            <p:custDataLst>
              <p:tags r:id="rId5"/>
            </p:custDataLst>
          </p:nvPr>
        </p:nvPicPr>
        <p:blipFill rotWithShape="1">
          <a:blip r:embed="rId11">
            <a:alphaModFix/>
          </a:blip>
          <a:srcRect r="18345"/>
          <a:stretch/>
        </p:blipFill>
        <p:spPr>
          <a:xfrm>
            <a:off x="8412479" y="1676768"/>
            <a:ext cx="3531753" cy="4635132"/>
          </a:xfrm>
          <a:prstGeom prst="rect">
            <a:avLst/>
          </a:prstGeom>
          <a:noFill/>
          <a:ln>
            <a:noFill/>
          </a:ln>
        </p:spPr>
      </p:pic>
      <p:sp>
        <p:nvSpPr>
          <p:cNvPr id="131" name="Google Shape;131;p5"/>
          <p:cNvSpPr txBox="1"/>
          <p:nvPr>
            <p:custDataLst>
              <p:tags r:id="rId6"/>
            </p:custDataLst>
          </p:nvPr>
        </p:nvSpPr>
        <p:spPr>
          <a:xfrm>
            <a:off x="838200" y="5711130"/>
            <a:ext cx="10515599"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000" baseline="30000" dirty="0">
                <a:solidFill>
                  <a:schemeClr val="dk1"/>
                </a:solidFill>
                <a:latin typeface="Arial"/>
                <a:sym typeface="Arial"/>
              </a:rPr>
              <a:t>1</a:t>
            </a:r>
            <a:r>
              <a:rPr lang="fr-FR" sz="1000" dirty="0">
                <a:solidFill>
                  <a:schemeClr val="dk1"/>
                </a:solidFill>
                <a:latin typeface="Arial"/>
                <a:sym typeface="Arial"/>
              </a:rPr>
              <a:t> Au fur et à mesure que de nouveaux tests seront disponibles, d’autres types d’échantillons pourront être utilisés.</a:t>
            </a:r>
            <a:endParaRPr lang="fr-FR" dirty="0"/>
          </a:p>
          <a:p>
            <a:pPr marL="0" marR="0" lvl="0" indent="0" algn="l" rtl="0">
              <a:spcBef>
                <a:spcPts val="0"/>
              </a:spcBef>
              <a:spcAft>
                <a:spcPts val="0"/>
              </a:spcAft>
              <a:buNone/>
            </a:pPr>
            <a:r>
              <a:rPr lang="fr-FR" sz="1000" baseline="30000" dirty="0">
                <a:solidFill>
                  <a:schemeClr val="dk1"/>
                </a:solidFill>
                <a:latin typeface="Arial"/>
                <a:sym typeface="Arial"/>
              </a:rPr>
              <a:t>2</a:t>
            </a:r>
            <a:r>
              <a:rPr lang="fr-FR" sz="1000" dirty="0">
                <a:solidFill>
                  <a:schemeClr val="dk1"/>
                </a:solidFill>
                <a:latin typeface="Arial"/>
                <a:sym typeface="Arial"/>
              </a:rPr>
              <a:t> Les masques respiratoires sont recommandés dans les situations où des actes générant des aérosols sont pratiqués. En fonction des valeurs et des préférences et s’ils sont largement disponibles, les masques respiratoires pourront également être utilisés lors de la prestation de soins directs aux patients COVID-19 dans d’autres contextes. </a:t>
            </a:r>
            <a:endParaRPr lang="fr-FR" dirty="0"/>
          </a:p>
        </p:txBody>
      </p:sp>
      <p:sp>
        <p:nvSpPr>
          <p:cNvPr id="8" name="Footer Placeholder 3">
            <a:extLst>
              <a:ext uri="{FF2B5EF4-FFF2-40B4-BE49-F238E27FC236}">
                <a16:creationId xmlns:a16="http://schemas.microsoft.com/office/drawing/2014/main" id="{E79879D6-455D-44B6-BE58-142ACBA0461D}"/>
              </a:ext>
            </a:extLst>
          </p:cNvPr>
          <p:cNvSpPr>
            <a:spLocks noGrp="1"/>
          </p:cNvSpPr>
          <p:nvPr>
            <p:ph type="ftr" sz="quarter" idx="11"/>
            <p:custDataLst>
              <p:tags r:id="rId7"/>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grpSp>
        <p:nvGrpSpPr>
          <p:cNvPr id="9" name="Group 8">
            <a:extLst>
              <a:ext uri="{FF2B5EF4-FFF2-40B4-BE49-F238E27FC236}">
                <a16:creationId xmlns:a16="http://schemas.microsoft.com/office/drawing/2014/main" id="{1C3F73E3-3BEB-4792-A4D0-1B26E779F264}"/>
              </a:ext>
            </a:extLst>
          </p:cNvPr>
          <p:cNvGrpSpPr/>
          <p:nvPr>
            <p:custDataLst>
              <p:tags r:id="rId8"/>
            </p:custDataLst>
          </p:nvPr>
        </p:nvGrpSpPr>
        <p:grpSpPr>
          <a:xfrm>
            <a:off x="8020164" y="937448"/>
            <a:ext cx="3924069" cy="598256"/>
            <a:chOff x="7861998" y="1527451"/>
            <a:chExt cx="3924069" cy="598256"/>
          </a:xfrm>
        </p:grpSpPr>
        <p:sp>
          <p:nvSpPr>
            <p:cNvPr id="10" name="TextBox 9">
              <a:extLst>
                <a:ext uri="{FF2B5EF4-FFF2-40B4-BE49-F238E27FC236}">
                  <a16:creationId xmlns:a16="http://schemas.microsoft.com/office/drawing/2014/main" id="{B62490B9-EB51-45A9-A75F-82B4B7DCC4A0}"/>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11" name="Oval 10">
              <a:extLst>
                <a:ext uri="{FF2B5EF4-FFF2-40B4-BE49-F238E27FC236}">
                  <a16:creationId xmlns:a16="http://schemas.microsoft.com/office/drawing/2014/main" id="{C680FCBE-7081-42AC-8F77-0F1C2AD83B51}"/>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Graphic 11" descr="Pencil">
              <a:extLst>
                <a:ext uri="{FF2B5EF4-FFF2-40B4-BE49-F238E27FC236}">
                  <a16:creationId xmlns:a16="http://schemas.microsoft.com/office/drawing/2014/main" id="{7EBCCA03-9BF1-4DEB-A5B3-41574B7F3FDF}"/>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6"/>
          <p:cNvSpPr txBox="1">
            <a:spLocks noGrp="1"/>
          </p:cNvSpPr>
          <p:nvPr>
            <p:ph type="title"/>
            <p:custDataLst>
              <p:tags r:id="rId2"/>
            </p:custDataLst>
          </p:nvPr>
        </p:nvSpPr>
        <p:spPr>
          <a:xfrm>
            <a:off x="838200" y="365126"/>
            <a:ext cx="10515600"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a:t>Quel EPI est recommandé pour l’agent de santé pendant le prélèvement des échantillons ?</a:t>
            </a:r>
          </a:p>
        </p:txBody>
      </p:sp>
      <p:sp>
        <p:nvSpPr>
          <p:cNvPr id="138" name="Google Shape;138;p6"/>
          <p:cNvSpPr txBox="1">
            <a:spLocks noGrp="1"/>
          </p:cNvSpPr>
          <p:nvPr>
            <p:ph type="body" idx="1"/>
            <p:custDataLst>
              <p:tags r:id="rId3"/>
            </p:custDataLst>
          </p:nvPr>
        </p:nvSpPr>
        <p:spPr>
          <a:xfrm>
            <a:off x="838200" y="1736203"/>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fr-FR" dirty="0"/>
              <a:t>Robe d’isolement médicale à manches longues par dessus une tenue de bloc, qui couvre entièrement votre torse et va du cou aux genoux, et couvre vos bras jusqu’au bout des poignets</a:t>
            </a:r>
          </a:p>
          <a:p>
            <a:pPr marL="228600" lvl="0" indent="-228600" algn="l" rtl="0">
              <a:lnSpc>
                <a:spcPct val="100000"/>
              </a:lnSpc>
              <a:spcBef>
                <a:spcPts val="1000"/>
              </a:spcBef>
              <a:spcAft>
                <a:spcPts val="0"/>
              </a:spcAft>
              <a:buClr>
                <a:schemeClr val="accent1"/>
              </a:buClr>
              <a:buSzPts val="2000"/>
              <a:buChar char="•"/>
            </a:pPr>
            <a:r>
              <a:rPr lang="fr-FR" dirty="0"/>
              <a:t>Masque médical bien fixé et adapté à votre visage</a:t>
            </a:r>
          </a:p>
          <a:p>
            <a:pPr marL="228600" lvl="0" indent="-228600" algn="l" rtl="0">
              <a:lnSpc>
                <a:spcPct val="100000"/>
              </a:lnSpc>
              <a:spcBef>
                <a:spcPts val="1000"/>
              </a:spcBef>
              <a:spcAft>
                <a:spcPts val="0"/>
              </a:spcAft>
              <a:buClr>
                <a:schemeClr val="accent1"/>
              </a:buClr>
              <a:buSzPts val="2000"/>
              <a:buChar char="•"/>
            </a:pPr>
            <a:r>
              <a:rPr lang="fr-FR" dirty="0"/>
              <a:t>Protection des yeux (par exemple, des lunettes de protection ou un écran facial complet jetable) qui peut être ajustée pour s’adapter à votre visage et couvrir vos yeux, votre nez, votre bouche et votre menton</a:t>
            </a:r>
          </a:p>
          <a:p>
            <a:pPr marL="228600" lvl="0" indent="-228600" algn="l" rtl="0">
              <a:lnSpc>
                <a:spcPct val="100000"/>
              </a:lnSpc>
              <a:spcBef>
                <a:spcPts val="1000"/>
              </a:spcBef>
              <a:spcAft>
                <a:spcPts val="0"/>
              </a:spcAft>
              <a:buClr>
                <a:schemeClr val="accent1"/>
              </a:buClr>
              <a:buSzPts val="2000"/>
              <a:buChar char="•"/>
            </a:pPr>
            <a:r>
              <a:rPr lang="fr-FR" dirty="0"/>
              <a:t>Gants propres, non stériles et jetables qui couvrent la zone du poignet de votre robe d’isolement médicale</a:t>
            </a:r>
          </a:p>
          <a:p>
            <a:pPr marL="228600" lvl="0" indent="-101600" algn="l" rtl="0">
              <a:lnSpc>
                <a:spcPct val="100000"/>
              </a:lnSpc>
              <a:spcBef>
                <a:spcPts val="1000"/>
              </a:spcBef>
              <a:spcAft>
                <a:spcPts val="0"/>
              </a:spcAft>
              <a:buClr>
                <a:schemeClr val="accent1"/>
              </a:buClr>
              <a:buSzPts val="2000"/>
              <a:buNone/>
            </a:pPr>
            <a:endParaRPr lang="fr-FR" dirty="0"/>
          </a:p>
          <a:p>
            <a:pPr marL="228600" lvl="0" indent="-101600" algn="l" rtl="0">
              <a:lnSpc>
                <a:spcPct val="100000"/>
              </a:lnSpc>
              <a:spcBef>
                <a:spcPts val="1000"/>
              </a:spcBef>
              <a:spcAft>
                <a:spcPts val="0"/>
              </a:spcAft>
              <a:buClr>
                <a:schemeClr val="accent1"/>
              </a:buClr>
              <a:buSzPts val="2000"/>
              <a:buNone/>
            </a:pPr>
            <a:endParaRPr lang="fr-FR" dirty="0"/>
          </a:p>
        </p:txBody>
      </p:sp>
      <p:sp>
        <p:nvSpPr>
          <p:cNvPr id="139" name="Google Shape;139;p6"/>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7</a:t>
            </a:fld>
            <a:endParaRPr lang="fr-FR" sz="1000"/>
          </a:p>
        </p:txBody>
      </p:sp>
      <p:sp>
        <p:nvSpPr>
          <p:cNvPr id="6" name="Footer Placeholder 3">
            <a:extLst>
              <a:ext uri="{FF2B5EF4-FFF2-40B4-BE49-F238E27FC236}">
                <a16:creationId xmlns:a16="http://schemas.microsoft.com/office/drawing/2014/main" id="{E5184E93-B555-47EB-9967-FB5A8A3B7276}"/>
              </a:ext>
            </a:extLst>
          </p:cNvPr>
          <p:cNvSpPr>
            <a:spLocks noGrp="1"/>
          </p:cNvSpPr>
          <p:nvPr>
            <p:ph type="ftr" sz="quarter" idx="11"/>
            <p:custDataLst>
              <p:tags r:id="rId5"/>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00738-71C5-9249-96CA-36528ECCDFFD}"/>
              </a:ext>
            </a:extLst>
          </p:cNvPr>
          <p:cNvSpPr>
            <a:spLocks noGrp="1"/>
          </p:cNvSpPr>
          <p:nvPr>
            <p:ph type="title"/>
          </p:nvPr>
        </p:nvSpPr>
        <p:spPr>
          <a:xfrm>
            <a:off x="838199" y="365126"/>
            <a:ext cx="10624127" cy="942814"/>
          </a:xfrm>
        </p:spPr>
        <p:txBody>
          <a:bodyPr/>
          <a:lstStyle/>
          <a:p>
            <a:r>
              <a:rPr lang="fr-FR" altLang="en-US" dirty="0"/>
              <a:t>Prélèvement d'échantillons : directives générales </a:t>
            </a:r>
            <a:r>
              <a:rPr lang="en-GB" dirty="0"/>
              <a:t>(1)</a:t>
            </a:r>
          </a:p>
        </p:txBody>
      </p:sp>
      <p:sp>
        <p:nvSpPr>
          <p:cNvPr id="3" name="Content Placeholder 2">
            <a:extLst>
              <a:ext uri="{FF2B5EF4-FFF2-40B4-BE49-F238E27FC236}">
                <a16:creationId xmlns:a16="http://schemas.microsoft.com/office/drawing/2014/main" id="{9154FDA1-8167-5945-BD3B-C52398ED4E1E}"/>
              </a:ext>
            </a:extLst>
          </p:cNvPr>
          <p:cNvSpPr>
            <a:spLocks noGrp="1"/>
          </p:cNvSpPr>
          <p:nvPr>
            <p:ph idx="1"/>
          </p:nvPr>
        </p:nvSpPr>
        <p:spPr>
          <a:xfrm>
            <a:off x="838200" y="2313129"/>
            <a:ext cx="10515600" cy="4440760"/>
          </a:xfrm>
        </p:spPr>
        <p:txBody>
          <a:bodyPr>
            <a:normAutofit/>
          </a:bodyPr>
          <a:lstStyle/>
          <a:p>
            <a:endParaRPr lang="en-GB" dirty="0"/>
          </a:p>
          <a:p>
            <a:pPr lvl="0"/>
            <a:r>
              <a:rPr lang="fr-FR" altLang="en-US" dirty="0"/>
              <a:t>Lisez, comprenez et respectez strictement toutes les mesures de biosécurité applicables pour la collecte, la manipulation et la gestion des échantillons pour les tests SARS-CoV-2. </a:t>
            </a:r>
          </a:p>
          <a:p>
            <a:pPr lvl="0"/>
            <a:r>
              <a:rPr lang="fr-FR" altLang="en-US" dirty="0"/>
              <a:t>Prélevez l'échantillon dès que possible une fois qu'une décision a été prise de poursuivre le dépistage du SARS-CoV-2, quel que soit le moment d'apparition des symptômes. </a:t>
            </a:r>
          </a:p>
          <a:p>
            <a:pPr lvl="0"/>
            <a:r>
              <a:rPr lang="fr-FR" altLang="en-US" dirty="0"/>
              <a:t>Adhérez strictement aux procédures de prélèvement d'échantillons établies pour obtenir des échantillons de haute qualité.</a:t>
            </a:r>
          </a:p>
        </p:txBody>
      </p:sp>
      <p:sp>
        <p:nvSpPr>
          <p:cNvPr id="5" name="Slide Number Placeholder 4">
            <a:extLst>
              <a:ext uri="{FF2B5EF4-FFF2-40B4-BE49-F238E27FC236}">
                <a16:creationId xmlns:a16="http://schemas.microsoft.com/office/drawing/2014/main" id="{A0E33E1D-B2FF-4C4B-8017-665310052F06}"/>
              </a:ext>
            </a:extLst>
          </p:cNvPr>
          <p:cNvSpPr>
            <a:spLocks noGrp="1"/>
          </p:cNvSpPr>
          <p:nvPr>
            <p:ph type="sldNum" sz="quarter" idx="12"/>
          </p:nvPr>
        </p:nvSpPr>
        <p:spPr/>
        <p:txBody>
          <a:bodyPr/>
          <a:lstStyle/>
          <a:p>
            <a:fld id="{42D34DE6-22C6-0E40-B20E-F2D718CBADB2}" type="slidenum">
              <a:rPr lang="en-GB" smtClean="0"/>
              <a:pPr/>
              <a:t>8</a:t>
            </a:fld>
            <a:endParaRPr lang="en-GB" sz="1000" dirty="0"/>
          </a:p>
        </p:txBody>
      </p:sp>
      <p:sp>
        <p:nvSpPr>
          <p:cNvPr id="4" name="Rectangle 1">
            <a:extLst>
              <a:ext uri="{FF2B5EF4-FFF2-40B4-BE49-F238E27FC236}">
                <a16:creationId xmlns:a16="http://schemas.microsoft.com/office/drawing/2014/main" id="{9F58C4C1-7956-4B00-9EBF-F4401D75EFB7}"/>
              </a:ext>
            </a:extLst>
          </p:cNvPr>
          <p:cNvSpPr>
            <a:spLocks noChangeArrowheads="1"/>
          </p:cNvSpPr>
          <p:nvPr/>
        </p:nvSpPr>
        <p:spPr bwMode="auto">
          <a:xfrm>
            <a:off x="0" y="107728"/>
            <a:ext cx="65" cy="241744"/>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7457" rIns="0" bIns="-1745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6" name="Group 15">
            <a:extLst>
              <a:ext uri="{FF2B5EF4-FFF2-40B4-BE49-F238E27FC236}">
                <a16:creationId xmlns:a16="http://schemas.microsoft.com/office/drawing/2014/main" id="{31ED9848-C9B2-4A56-94F8-0998B4931BEE}"/>
              </a:ext>
            </a:extLst>
          </p:cNvPr>
          <p:cNvGrpSpPr/>
          <p:nvPr/>
        </p:nvGrpSpPr>
        <p:grpSpPr>
          <a:xfrm>
            <a:off x="7390200" y="1685448"/>
            <a:ext cx="4473851" cy="596348"/>
            <a:chOff x="7861998" y="1527451"/>
            <a:chExt cx="4194034" cy="596348"/>
          </a:xfrm>
        </p:grpSpPr>
        <p:sp>
          <p:nvSpPr>
            <p:cNvPr id="17" name="TextBox 16">
              <a:extLst>
                <a:ext uri="{FF2B5EF4-FFF2-40B4-BE49-F238E27FC236}">
                  <a16:creationId xmlns:a16="http://schemas.microsoft.com/office/drawing/2014/main" id="{534628D5-AA3D-4134-8B91-F194DB81B250}"/>
                </a:ext>
              </a:extLst>
            </p:cNvPr>
            <p:cNvSpPr txBox="1"/>
            <p:nvPr/>
          </p:nvSpPr>
          <p:spPr>
            <a:xfrm>
              <a:off x="8370275" y="1602459"/>
              <a:ext cx="3685757" cy="430887"/>
            </a:xfrm>
            <a:prstGeom prst="rect">
              <a:avLst/>
            </a:prstGeom>
            <a:solidFill>
              <a:schemeClr val="tx1"/>
            </a:solidFill>
          </p:spPr>
          <p:txBody>
            <a:bodyPr wrap="square" rtlCol="0">
              <a:spAutoFit/>
            </a:bodyPr>
            <a:lstStyle/>
            <a:p>
              <a:pPr rtl="0"/>
              <a:r>
                <a:rPr lang="fr" sz="1100" dirty="0">
                  <a:solidFill>
                    <a:srgbClr val="FFFFFF"/>
                  </a:solidFill>
                  <a:ea typeface="Calibri" charset="0"/>
                  <a:cs typeface="Calibri" charset="0"/>
                </a:rPr>
                <a:t>À adapter en fonction des lignes directrices en vigueur dans votre pays</a:t>
              </a:r>
              <a:endParaRPr lang="en-US" altLang="en-US" sz="1100" u="sng" dirty="0">
                <a:solidFill>
                  <a:srgbClr val="FFFFFF"/>
                </a:solidFill>
                <a:ea typeface="Calibri" charset="0"/>
                <a:cs typeface="Calibri" charset="0"/>
              </a:endParaRPr>
            </a:p>
          </p:txBody>
        </p:sp>
        <p:sp>
          <p:nvSpPr>
            <p:cNvPr id="18" name="Oval 17">
              <a:extLst>
                <a:ext uri="{FF2B5EF4-FFF2-40B4-BE49-F238E27FC236}">
                  <a16:creationId xmlns:a16="http://schemas.microsoft.com/office/drawing/2014/main" id="{BAB787EA-6AA5-4E78-A3AA-57C054F875A5}"/>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dirty="0"/>
            </a:p>
          </p:txBody>
        </p:sp>
        <p:pic>
          <p:nvPicPr>
            <p:cNvPr id="19" name="Graphic 18" descr="Pencil">
              <a:extLst>
                <a:ext uri="{FF2B5EF4-FFF2-40B4-BE49-F238E27FC236}">
                  <a16:creationId xmlns:a16="http://schemas.microsoft.com/office/drawing/2014/main" id="{7D7B9AFC-0477-4D58-BE45-85BD85F5D27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83941" y="1649394"/>
              <a:ext cx="352462" cy="352462"/>
            </a:xfrm>
            <a:prstGeom prst="rect">
              <a:avLst/>
            </a:prstGeom>
          </p:spPr>
        </p:pic>
      </p:grpSp>
      <p:sp>
        <p:nvSpPr>
          <p:cNvPr id="6" name="Footer Placeholder 3">
            <a:extLst>
              <a:ext uri="{FF2B5EF4-FFF2-40B4-BE49-F238E27FC236}">
                <a16:creationId xmlns:a16="http://schemas.microsoft.com/office/drawing/2014/main" id="{E538CE6A-0803-BF51-9314-D457A9515D4A}"/>
              </a:ext>
            </a:extLst>
          </p:cNvPr>
          <p:cNvSpPr>
            <a:spLocks noGrp="1"/>
          </p:cNvSpPr>
          <p:nvPr>
            <p:ph type="ftr" sz="quarter" idx="11"/>
            <p:custDataLst>
              <p:tags r:id="rId1"/>
            </p:custDataLst>
          </p:nvPr>
        </p:nvSpPr>
        <p:spPr>
          <a:xfrm>
            <a:off x="838200" y="6356350"/>
            <a:ext cx="7315200" cy="501650"/>
          </a:xfrm>
        </p:spPr>
        <p:txBody>
          <a:bodyPr/>
          <a:lstStyle/>
          <a:p>
            <a:r>
              <a:rPr lang="fr-FR" dirty="0"/>
              <a:t>Atelier de formation sur les tests de diagnostic rapide antigéniques du SARS-CoV-2 – v3.0 | Prélèvement d’échantillons</a:t>
            </a:r>
          </a:p>
        </p:txBody>
      </p:sp>
    </p:spTree>
    <p:extLst>
      <p:ext uri="{BB962C8B-B14F-4D97-AF65-F5344CB8AC3E}">
        <p14:creationId xmlns:p14="http://schemas.microsoft.com/office/powerpoint/2010/main" val="6594673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8"/>
          <p:cNvSpPr txBox="1">
            <a:spLocks noGrp="1"/>
          </p:cNvSpPr>
          <p:nvPr>
            <p:ph type="title"/>
            <p:custDataLst>
              <p:tags r:id="rId2"/>
            </p:custDataLst>
          </p:nvPr>
        </p:nvSpPr>
        <p:spPr>
          <a:xfrm>
            <a:off x="838200" y="188454"/>
            <a:ext cx="10831286" cy="942814"/>
          </a:xfrm>
          <a:prstGeom prst="rect">
            <a:avLst/>
          </a:prstGeom>
          <a:noFill/>
          <a:ln>
            <a:noFill/>
          </a:ln>
        </p:spPr>
        <p:txBody>
          <a:bodyPr spcFirstLastPara="1" wrap="square" lIns="0" tIns="0" rIns="0" bIns="0" anchor="b" anchorCtr="0">
            <a:noAutofit/>
          </a:bodyPr>
          <a:lstStyle/>
          <a:p>
            <a:pPr marL="0" lvl="0" indent="0" algn="l" rtl="0">
              <a:lnSpc>
                <a:spcPct val="90000"/>
              </a:lnSpc>
              <a:spcBef>
                <a:spcPts val="0"/>
              </a:spcBef>
              <a:spcAft>
                <a:spcPts val="0"/>
              </a:spcAft>
              <a:buClr>
                <a:schemeClr val="accent1"/>
              </a:buClr>
              <a:buSzPts val="3600"/>
              <a:buFont typeface="Arial"/>
              <a:buNone/>
            </a:pPr>
            <a:r>
              <a:rPr lang="fr-FR" dirty="0"/>
              <a:t>Prélèvement d’échantillons : directives générales (2)</a:t>
            </a:r>
          </a:p>
        </p:txBody>
      </p:sp>
      <p:sp>
        <p:nvSpPr>
          <p:cNvPr id="154" name="Google Shape;154;p8"/>
          <p:cNvSpPr txBox="1">
            <a:spLocks noGrp="1"/>
          </p:cNvSpPr>
          <p:nvPr>
            <p:ph type="body" idx="1"/>
            <p:custDataLst>
              <p:tags r:id="rId3"/>
            </p:custDataLst>
          </p:nvPr>
        </p:nvSpPr>
        <p:spPr>
          <a:xfrm>
            <a:off x="838200" y="2228786"/>
            <a:ext cx="10515600" cy="4440760"/>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accent1"/>
              </a:buClr>
              <a:buSzPts val="2000"/>
              <a:buChar char="•"/>
            </a:pPr>
            <a:r>
              <a:rPr lang="fr-FR" dirty="0"/>
              <a:t>Nettoyez et désinfectez rapidement les surfaces de la salle d’intervention avant et après le prélèvement d’échantillons en utilisant des désinfectants appropriés et le temps de contact recommandé pour le désinfectant concerné.</a:t>
            </a:r>
          </a:p>
          <a:p>
            <a:pPr marL="228600" lvl="0" indent="-101600" algn="l" rtl="0">
              <a:lnSpc>
                <a:spcPct val="100000"/>
              </a:lnSpc>
              <a:spcBef>
                <a:spcPts val="1000"/>
              </a:spcBef>
              <a:spcAft>
                <a:spcPts val="0"/>
              </a:spcAft>
              <a:buClr>
                <a:schemeClr val="accent1"/>
              </a:buClr>
              <a:buSzPts val="2000"/>
              <a:buNone/>
            </a:pPr>
            <a:endParaRPr lang="fr-FR" dirty="0"/>
          </a:p>
          <a:p>
            <a:pPr marL="228600" lvl="0" indent="-228600" algn="l" rtl="0">
              <a:lnSpc>
                <a:spcPct val="100000"/>
              </a:lnSpc>
              <a:spcBef>
                <a:spcPts val="1000"/>
              </a:spcBef>
              <a:spcAft>
                <a:spcPts val="0"/>
              </a:spcAft>
              <a:buSzPts val="2000"/>
              <a:buChar char="•"/>
            </a:pPr>
            <a:r>
              <a:rPr lang="fr-FR" dirty="0"/>
              <a:t>Étiquetez chaque échantillon avec le numéro d’identification (ID) unique du patient (p. ex., le numéro du dossier médical), l’ID unique de l’échantillon (par exemple, le numéro de demande du laboratoire), le type d’échantillon et la date et l’heure de prélèvement de l’échantillon.</a:t>
            </a:r>
          </a:p>
          <a:p>
            <a:pPr marL="228600" lvl="0" indent="-101600" algn="l" rtl="0">
              <a:lnSpc>
                <a:spcPct val="100000"/>
              </a:lnSpc>
              <a:spcBef>
                <a:spcPts val="1000"/>
              </a:spcBef>
              <a:spcAft>
                <a:spcPts val="0"/>
              </a:spcAft>
              <a:buSzPts val="2000"/>
              <a:buNone/>
            </a:pPr>
            <a:endParaRPr lang="fr-FR" dirty="0"/>
          </a:p>
          <a:p>
            <a:pPr marL="228600" lvl="0" indent="-228600" algn="l" rtl="0">
              <a:lnSpc>
                <a:spcPct val="100000"/>
              </a:lnSpc>
              <a:spcBef>
                <a:spcPts val="1000"/>
              </a:spcBef>
              <a:spcAft>
                <a:spcPts val="0"/>
              </a:spcAft>
              <a:buClr>
                <a:schemeClr val="accent1"/>
              </a:buClr>
              <a:buSzPts val="2000"/>
              <a:buChar char="•"/>
            </a:pPr>
            <a:r>
              <a:rPr lang="fr-FR" dirty="0"/>
              <a:t>Respectez strictement les mesures d’hygiène des mains et de sécurité biologique recommandées.</a:t>
            </a:r>
          </a:p>
          <a:p>
            <a:pPr marL="228600" lvl="0" indent="-101600" algn="l" rtl="0">
              <a:lnSpc>
                <a:spcPct val="100000"/>
              </a:lnSpc>
              <a:spcBef>
                <a:spcPts val="1000"/>
              </a:spcBef>
              <a:spcAft>
                <a:spcPts val="0"/>
              </a:spcAft>
              <a:buClr>
                <a:schemeClr val="accent1"/>
              </a:buClr>
              <a:buSzPts val="2000"/>
              <a:buNone/>
            </a:pPr>
            <a:endParaRPr lang="fr-FR" dirty="0"/>
          </a:p>
        </p:txBody>
      </p:sp>
      <p:sp>
        <p:nvSpPr>
          <p:cNvPr id="155" name="Google Shape;155;p8"/>
          <p:cNvSpPr txBox="1">
            <a:spLocks noGrp="1"/>
          </p:cNvSpPr>
          <p:nvPr>
            <p:ph type="sldNum" idx="12"/>
            <p:custDataLst>
              <p:tags r:id="rId4"/>
            </p:custDataLst>
          </p:nvPr>
        </p:nvSpPr>
        <p:spPr>
          <a:xfrm>
            <a:off x="11353799" y="6311900"/>
            <a:ext cx="510252" cy="575037"/>
          </a:xfrm>
          <a:prstGeom prst="rect">
            <a:avLst/>
          </a:prstGeom>
          <a:noFill/>
          <a:ln>
            <a:noFill/>
          </a:ln>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US"/>
              <a:t>9</a:t>
            </a:fld>
            <a:endParaRPr lang="fr-FR" sz="1000"/>
          </a:p>
        </p:txBody>
      </p:sp>
      <p:sp>
        <p:nvSpPr>
          <p:cNvPr id="6" name="Footer Placeholder 3">
            <a:extLst>
              <a:ext uri="{FF2B5EF4-FFF2-40B4-BE49-F238E27FC236}">
                <a16:creationId xmlns:a16="http://schemas.microsoft.com/office/drawing/2014/main" id="{B7017B9A-6A99-466F-B86D-D0712B52DB39}"/>
              </a:ext>
            </a:extLst>
          </p:cNvPr>
          <p:cNvSpPr>
            <a:spLocks noGrp="1"/>
          </p:cNvSpPr>
          <p:nvPr>
            <p:ph type="ftr" sz="quarter" idx="11"/>
            <p:custDataLst>
              <p:tags r:id="rId5"/>
            </p:custDataLst>
          </p:nvPr>
        </p:nvSpPr>
        <p:spPr>
          <a:xfrm>
            <a:off x="838200" y="6356350"/>
            <a:ext cx="7315200" cy="501650"/>
          </a:xfrm>
        </p:spPr>
        <p:txBody>
          <a:bodyPr/>
          <a:lstStyle/>
          <a:p>
            <a:r>
              <a:rPr lang="fr-FR"/>
              <a:t>Atelier de formation sur les tests de diagnostic rapide antigéniques du SARS-CoV-2 – v3.0 | Prélèvement d’échantillons</a:t>
            </a:r>
            <a:endParaRPr lang="fr-FR" dirty="0"/>
          </a:p>
        </p:txBody>
      </p:sp>
      <p:grpSp>
        <p:nvGrpSpPr>
          <p:cNvPr id="7" name="Group 6">
            <a:extLst>
              <a:ext uri="{FF2B5EF4-FFF2-40B4-BE49-F238E27FC236}">
                <a16:creationId xmlns:a16="http://schemas.microsoft.com/office/drawing/2014/main" id="{E8F074CE-E606-495F-88FE-E3B9F5555AAE}"/>
              </a:ext>
            </a:extLst>
          </p:cNvPr>
          <p:cNvGrpSpPr/>
          <p:nvPr>
            <p:custDataLst>
              <p:tags r:id="rId6"/>
            </p:custDataLst>
          </p:nvPr>
        </p:nvGrpSpPr>
        <p:grpSpPr>
          <a:xfrm>
            <a:off x="7950868" y="1337993"/>
            <a:ext cx="3924069" cy="598256"/>
            <a:chOff x="7861998" y="1527451"/>
            <a:chExt cx="3924069" cy="598256"/>
          </a:xfrm>
        </p:grpSpPr>
        <p:sp>
          <p:nvSpPr>
            <p:cNvPr id="8" name="TextBox 7">
              <a:extLst>
                <a:ext uri="{FF2B5EF4-FFF2-40B4-BE49-F238E27FC236}">
                  <a16:creationId xmlns:a16="http://schemas.microsoft.com/office/drawing/2014/main" id="{C6FD8475-D25D-4847-A7FF-318A07441C84}"/>
                </a:ext>
              </a:extLst>
            </p:cNvPr>
            <p:cNvSpPr txBox="1"/>
            <p:nvPr/>
          </p:nvSpPr>
          <p:spPr>
            <a:xfrm>
              <a:off x="8387592" y="1694820"/>
              <a:ext cx="3398475" cy="430887"/>
            </a:xfrm>
            <a:prstGeom prst="rect">
              <a:avLst/>
            </a:prstGeom>
            <a:solidFill>
              <a:schemeClr val="tx1"/>
            </a:solidFill>
          </p:spPr>
          <p:txBody>
            <a:bodyPr wrap="square" rtlCol="0">
              <a:spAutoFit/>
            </a:bodyPr>
            <a:lstStyle/>
            <a:p>
              <a:r>
                <a:rPr lang="fr-FR" altLang="en-US" sz="1100" dirty="0">
                  <a:solidFill>
                    <a:srgbClr val="FFFFFF"/>
                  </a:solidFill>
                </a:rPr>
                <a:t>À </a:t>
              </a:r>
              <a:r>
                <a:rPr lang="fr-FR" altLang="en-US" sz="1050" dirty="0">
                  <a:solidFill>
                    <a:srgbClr val="FFFFFF"/>
                  </a:solidFill>
                </a:rPr>
                <a:t>adapter</a:t>
              </a:r>
              <a:r>
                <a:rPr lang="fr-FR" altLang="en-US" sz="1100" dirty="0">
                  <a:solidFill>
                    <a:srgbClr val="FFFFFF"/>
                  </a:solidFill>
                </a:rPr>
                <a:t> en fonction des lignes directrices en vigueur dans votre pays</a:t>
              </a:r>
              <a:endParaRPr lang="fr-FR" altLang="en-US" sz="1100" u="sng" dirty="0">
                <a:solidFill>
                  <a:srgbClr val="FFFFFF"/>
                </a:solidFill>
                <a:ea typeface="Calibri" charset="0"/>
                <a:cs typeface="Calibri" charset="0"/>
              </a:endParaRPr>
            </a:p>
          </p:txBody>
        </p:sp>
        <p:sp>
          <p:nvSpPr>
            <p:cNvPr id="9" name="Oval 8">
              <a:extLst>
                <a:ext uri="{FF2B5EF4-FFF2-40B4-BE49-F238E27FC236}">
                  <a16:creationId xmlns:a16="http://schemas.microsoft.com/office/drawing/2014/main" id="{076324E1-4268-40D7-BB4C-B883A2F2B8F6}"/>
                </a:ext>
              </a:extLst>
            </p:cNvPr>
            <p:cNvSpPr/>
            <p:nvPr/>
          </p:nvSpPr>
          <p:spPr>
            <a:xfrm>
              <a:off x="7861998" y="1527451"/>
              <a:ext cx="596348" cy="59634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Graphic 9" descr="Pencil">
              <a:extLst>
                <a:ext uri="{FF2B5EF4-FFF2-40B4-BE49-F238E27FC236}">
                  <a16:creationId xmlns:a16="http://schemas.microsoft.com/office/drawing/2014/main" id="{48815D7B-AC06-4235-B48E-0C714FF9BEB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983941" y="1649394"/>
              <a:ext cx="352462" cy="352462"/>
            </a:xfrm>
            <a:prstGeom prst="rect">
              <a:avLst/>
            </a:prstGeom>
          </p:spPr>
        </p:pic>
      </p:gr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4"/>
</p:tagLst>
</file>

<file path=ppt/tags/tag17.xml><?xml version="1.0" encoding="utf-8"?>
<p:tagLst xmlns:a="http://schemas.openxmlformats.org/drawingml/2006/main" xmlns:r="http://schemas.openxmlformats.org/officeDocument/2006/relationships" xmlns:p="http://schemas.openxmlformats.org/presentationml/2006/main">
  <p:tag name="NUM" val="5"/>
</p:tagLst>
</file>

<file path=ppt/tags/tag18.xml><?xml version="1.0" encoding="utf-8"?>
<p:tagLst xmlns:a="http://schemas.openxmlformats.org/drawingml/2006/main" xmlns:r="http://schemas.openxmlformats.org/officeDocument/2006/relationships" xmlns:p="http://schemas.openxmlformats.org/presentationml/2006/main">
  <p:tag name="NUM" val="6"/>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NUM" val="1"/>
</p:tagLst>
</file>

<file path=ppt/tags/tag43.xml><?xml version="1.0" encoding="utf-8"?>
<p:tagLst xmlns:a="http://schemas.openxmlformats.org/drawingml/2006/main" xmlns:r="http://schemas.openxmlformats.org/officeDocument/2006/relationships" xmlns:p="http://schemas.openxmlformats.org/presentationml/2006/main">
  <p:tag name="NUM" val="2"/>
</p:tagLst>
</file>

<file path=ppt/tags/tag44.xml><?xml version="1.0" encoding="utf-8"?>
<p:tagLst xmlns:a="http://schemas.openxmlformats.org/drawingml/2006/main" xmlns:r="http://schemas.openxmlformats.org/officeDocument/2006/relationships" xmlns:p="http://schemas.openxmlformats.org/presentationml/2006/main">
  <p:tag name="NUM" val="3"/>
</p:tagLst>
</file>

<file path=ppt/tags/tag45.xml><?xml version="1.0" encoding="utf-8"?>
<p:tagLst xmlns:a="http://schemas.openxmlformats.org/drawingml/2006/main" xmlns:r="http://schemas.openxmlformats.org/officeDocument/2006/relationships" xmlns:p="http://schemas.openxmlformats.org/presentationml/2006/main">
  <p:tag name="NUM" val="4"/>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5"/>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NUM" val="1"/>
</p:tagLst>
</file>

<file path=ppt/tags/tag55.xml><?xml version="1.0" encoding="utf-8"?>
<p:tagLst xmlns:a="http://schemas.openxmlformats.org/drawingml/2006/main" xmlns:r="http://schemas.openxmlformats.org/officeDocument/2006/relationships" xmlns:p="http://schemas.openxmlformats.org/presentationml/2006/main">
  <p:tag name="NUM" val="2"/>
</p:tagLst>
</file>

<file path=ppt/tags/tag56.xml><?xml version="1.0" encoding="utf-8"?>
<p:tagLst xmlns:a="http://schemas.openxmlformats.org/drawingml/2006/main" xmlns:r="http://schemas.openxmlformats.org/officeDocument/2006/relationships" xmlns:p="http://schemas.openxmlformats.org/presentationml/2006/main">
  <p:tag name="NUM" val="3"/>
</p:tagLst>
</file>

<file path=ppt/tags/tag57.xml><?xml version="1.0" encoding="utf-8"?>
<p:tagLst xmlns:a="http://schemas.openxmlformats.org/drawingml/2006/main" xmlns:r="http://schemas.openxmlformats.org/officeDocument/2006/relationships" xmlns:p="http://schemas.openxmlformats.org/presentationml/2006/main">
  <p:tag name="NUM" val="4"/>
</p:tagLst>
</file>

<file path=ppt/tags/tag58.xml><?xml version="1.0" encoding="utf-8"?>
<p:tagLst xmlns:a="http://schemas.openxmlformats.org/drawingml/2006/main" xmlns:r="http://schemas.openxmlformats.org/officeDocument/2006/relationships" xmlns:p="http://schemas.openxmlformats.org/presentationml/2006/main">
  <p:tag name="NUM" val="5"/>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1"/>
</p:tagLst>
</file>

<file path=ppt/tags/tag61.xml><?xml version="1.0" encoding="utf-8"?>
<p:tagLst xmlns:a="http://schemas.openxmlformats.org/drawingml/2006/main" xmlns:r="http://schemas.openxmlformats.org/officeDocument/2006/relationships" xmlns:p="http://schemas.openxmlformats.org/presentationml/2006/main">
  <p:tag name="NUM" val="2"/>
</p:tagLst>
</file>

<file path=ppt/tags/tag62.xml><?xml version="1.0" encoding="utf-8"?>
<p:tagLst xmlns:a="http://schemas.openxmlformats.org/drawingml/2006/main" xmlns:r="http://schemas.openxmlformats.org/officeDocument/2006/relationships" xmlns:p="http://schemas.openxmlformats.org/presentationml/2006/main">
  <p:tag name="NUM" val="3"/>
</p:tagLst>
</file>

<file path=ppt/tags/tag63.xml><?xml version="1.0" encoding="utf-8"?>
<p:tagLst xmlns:a="http://schemas.openxmlformats.org/drawingml/2006/main" xmlns:r="http://schemas.openxmlformats.org/officeDocument/2006/relationships" xmlns:p="http://schemas.openxmlformats.org/presentationml/2006/main">
  <p:tag name="NUM" val="4"/>
</p:tagLst>
</file>

<file path=ppt/tags/tag64.xml><?xml version="1.0" encoding="utf-8"?>
<p:tagLst xmlns:a="http://schemas.openxmlformats.org/drawingml/2006/main" xmlns:r="http://schemas.openxmlformats.org/officeDocument/2006/relationships" xmlns:p="http://schemas.openxmlformats.org/presentationml/2006/main">
  <p:tag name="NUM" val="6"/>
</p:tagLst>
</file>

<file path=ppt/tags/tag65.xml><?xml version="1.0" encoding="utf-8"?>
<p:tagLst xmlns:a="http://schemas.openxmlformats.org/drawingml/2006/main" xmlns:r="http://schemas.openxmlformats.org/officeDocument/2006/relationships" xmlns:p="http://schemas.openxmlformats.org/presentationml/2006/main">
  <p:tag name="NUM" val="7"/>
</p:tagLst>
</file>

<file path=ppt/tags/tag66.xml><?xml version="1.0" encoding="utf-8"?>
<p:tagLst xmlns:a="http://schemas.openxmlformats.org/drawingml/2006/main" xmlns:r="http://schemas.openxmlformats.org/officeDocument/2006/relationships" xmlns:p="http://schemas.openxmlformats.org/presentationml/2006/main">
  <p:tag name="NUM" val="8"/>
</p:tagLst>
</file>

<file path=ppt/tags/tag67.xml><?xml version="1.0" encoding="utf-8"?>
<p:tagLst xmlns:a="http://schemas.openxmlformats.org/drawingml/2006/main" xmlns:r="http://schemas.openxmlformats.org/officeDocument/2006/relationships" xmlns:p="http://schemas.openxmlformats.org/presentationml/2006/main">
  <p:tag name="NUM" val="5"/>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NUM" val="2"/>
</p:tagLst>
</file>

<file path=ppt/tags/tag71.xml><?xml version="1.0" encoding="utf-8"?>
<p:tagLst xmlns:a="http://schemas.openxmlformats.org/drawingml/2006/main" xmlns:r="http://schemas.openxmlformats.org/officeDocument/2006/relationships" xmlns:p="http://schemas.openxmlformats.org/presentationml/2006/main">
  <p:tag name="NUM" val="3"/>
</p:tagLst>
</file>

<file path=ppt/tags/tag72.xml><?xml version="1.0" encoding="utf-8"?>
<p:tagLst xmlns:a="http://schemas.openxmlformats.org/drawingml/2006/main" xmlns:r="http://schemas.openxmlformats.org/officeDocument/2006/relationships" xmlns:p="http://schemas.openxmlformats.org/presentationml/2006/main">
  <p:tag name="NUM" val="4"/>
</p:tagLst>
</file>

<file path=ppt/tags/tag73.xml><?xml version="1.0" encoding="utf-8"?>
<p:tagLst xmlns:a="http://schemas.openxmlformats.org/drawingml/2006/main" xmlns:r="http://schemas.openxmlformats.org/officeDocument/2006/relationships" xmlns:p="http://schemas.openxmlformats.org/presentationml/2006/main">
  <p:tag name="NUM" val="5"/>
</p:tagLst>
</file>

<file path=ppt/tags/tag74.xml><?xml version="1.0" encoding="utf-8"?>
<p:tagLst xmlns:a="http://schemas.openxmlformats.org/drawingml/2006/main" xmlns:r="http://schemas.openxmlformats.org/officeDocument/2006/relationships" xmlns:p="http://schemas.openxmlformats.org/presentationml/2006/main">
  <p:tag name="NUM" val="6"/>
</p:tagLst>
</file>

<file path=ppt/tags/tag75.xml><?xml version="1.0" encoding="utf-8"?>
<p:tagLst xmlns:a="http://schemas.openxmlformats.org/drawingml/2006/main" xmlns:r="http://schemas.openxmlformats.org/officeDocument/2006/relationships" xmlns:p="http://schemas.openxmlformats.org/presentationml/2006/main">
  <p:tag name="NUM" val="7"/>
</p:tagLst>
</file>

<file path=ppt/tags/tag7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5"/>
</p:tagLst>
</file>

<file path=ppt/tags/tag82.xml><?xml version="1.0" encoding="utf-8"?>
<p:tagLst xmlns:a="http://schemas.openxmlformats.org/drawingml/2006/main" xmlns:r="http://schemas.openxmlformats.org/officeDocument/2006/relationships" xmlns:p="http://schemas.openxmlformats.org/presentationml/2006/main">
  <p:tag name="NUM" val="6"/>
</p:tagLst>
</file>

<file path=ppt/tags/tag83.xml><?xml version="1.0" encoding="utf-8"?>
<p:tagLst xmlns:a="http://schemas.openxmlformats.org/drawingml/2006/main" xmlns:r="http://schemas.openxmlformats.org/officeDocument/2006/relationships" xmlns:p="http://schemas.openxmlformats.org/presentationml/2006/main">
  <p:tag name="NUM" val="7"/>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theme1.xml><?xml version="1.0" encoding="utf-8"?>
<a:theme xmlns:a="http://schemas.openxmlformats.org/drawingml/2006/main" name="Office Theme">
  <a:themeElements>
    <a:clrScheme name="Custom 20">
      <a:dk1>
        <a:srgbClr val="424242"/>
      </a:dk1>
      <a:lt1>
        <a:srgbClr val="FFFFFF"/>
      </a:lt1>
      <a:dk2>
        <a:srgbClr val="44546A"/>
      </a:dk2>
      <a:lt2>
        <a:srgbClr val="E7E6E6"/>
      </a:lt2>
      <a:accent1>
        <a:srgbClr val="0087BC"/>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EB33F0B292F044865AC5360FB5C193" ma:contentTypeVersion="14" ma:contentTypeDescription="Create a new document." ma:contentTypeScope="" ma:versionID="ef83f3515a287d558e96ef8c0b76b1c7">
  <xsd:schema xmlns:xsd="http://www.w3.org/2001/XMLSchema" xmlns:xs="http://www.w3.org/2001/XMLSchema" xmlns:p="http://schemas.microsoft.com/office/2006/metadata/properties" xmlns:ns3="0b20a213-df17-4e56-abb9-25e675dfe243" xmlns:ns4="50abfce2-7de5-4274-91db-6f247c946576" targetNamespace="http://schemas.microsoft.com/office/2006/metadata/properties" ma:root="true" ma:fieldsID="70ab934d33325960dec458dfc000ef09" ns3:_="" ns4:_="">
    <xsd:import namespace="0b20a213-df17-4e56-abb9-25e675dfe243"/>
    <xsd:import namespace="50abfce2-7de5-4274-91db-6f247c946576"/>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20a213-df17-4e56-abb9-25e675dfe2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0abfce2-7de5-4274-91db-6f247c94657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2DCB7C-4FB8-4DC2-A8C3-BD5DE97DA102}">
  <ds:schemaRefs>
    <ds:schemaRef ds:uri="http://schemas.microsoft.com/sharepoint/v3/contenttype/forms"/>
  </ds:schemaRefs>
</ds:datastoreItem>
</file>

<file path=customXml/itemProps2.xml><?xml version="1.0" encoding="utf-8"?>
<ds:datastoreItem xmlns:ds="http://schemas.openxmlformats.org/officeDocument/2006/customXml" ds:itemID="{6B1E635B-6ABD-4186-94C6-A50E5BCD54E7}">
  <ds:schemaRefs>
    <ds:schemaRef ds:uri="http://www.w3.org/XML/1998/namespace"/>
    <ds:schemaRef ds:uri="http://purl.org/dc/terms/"/>
    <ds:schemaRef ds:uri="50abfce2-7de5-4274-91db-6f247c946576"/>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0b20a213-df17-4e56-abb9-25e675dfe243"/>
  </ds:schemaRefs>
</ds:datastoreItem>
</file>

<file path=customXml/itemProps3.xml><?xml version="1.0" encoding="utf-8"?>
<ds:datastoreItem xmlns:ds="http://schemas.openxmlformats.org/officeDocument/2006/customXml" ds:itemID="{0E505B45-2BD4-470D-A9BC-D28994C37D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20a213-df17-4e56-abb9-25e675dfe243"/>
    <ds:schemaRef ds:uri="50abfce2-7de5-4274-91db-6f247c9465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1909</TotalTime>
  <Words>2315</Words>
  <Application>Microsoft Office PowerPoint</Application>
  <PresentationFormat>Widescreen</PresentationFormat>
  <Paragraphs>156</Paragraphs>
  <Slides>19</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Avenir</vt:lpstr>
      <vt:lpstr>Calibri</vt:lpstr>
      <vt:lpstr>Office Theme</vt:lpstr>
      <vt:lpstr>06</vt:lpstr>
      <vt:lpstr>Clause de non-responsabilité</vt:lpstr>
      <vt:lpstr>Objectifs d’apprentissage</vt:lpstr>
      <vt:lpstr>Introduction à la collecte d’échantillons</vt:lpstr>
      <vt:lpstr>Poste de travail pour la collecte des échantillons1</vt:lpstr>
      <vt:lpstr>Fournitures et matériel</vt:lpstr>
      <vt:lpstr>Quel EPI est recommandé pour l’agent de santé pendant le prélèvement des échantillons ?</vt:lpstr>
      <vt:lpstr>Prélèvement d'échantillons : directives générales (1)</vt:lpstr>
      <vt:lpstr>Prélèvement d’échantillons : directives générales (2)</vt:lpstr>
      <vt:lpstr>PowerPoint Presentation</vt:lpstr>
      <vt:lpstr>Prélever un écouvillon nasopharyngé (1)</vt:lpstr>
      <vt:lpstr>Prélever un échantillon par écouvillonnage nasopharyngé (2)</vt:lpstr>
      <vt:lpstr>Prélever un échantillon par écouvillonnage nasopharyngé (vidéo)</vt:lpstr>
      <vt:lpstr>Transport des échantillons au laboratoire</vt:lpstr>
      <vt:lpstr>Éléments à prendre en compte lors de l’emballage des échantillons en vue de leur transport1,2</vt:lpstr>
      <vt:lpstr>Exemples de triple emballage pour les échantillons de SARS-CoV-21</vt:lpstr>
      <vt:lpstr>PowerPoint Presentation</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ROSS PAPA</dc:creator>
  <cp:lastModifiedBy>natacha milhano</cp:lastModifiedBy>
  <cp:revision>94</cp:revision>
  <dcterms:created xsi:type="dcterms:W3CDTF">2020-10-08T10:02:18Z</dcterms:created>
  <dcterms:modified xsi:type="dcterms:W3CDTF">2022-09-20T16:05:21Z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0x01010032EB33F0B292F044865AC5360FB5C193</vt:lpwstr>
  </property>
</Properties>
</file>