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5"/>
  </p:notesMasterIdLst>
  <p:handoutMasterIdLst>
    <p:handoutMasterId r:id="rId76"/>
  </p:handoutMasterIdLst>
  <p:sldIdLst>
    <p:sldId id="257" r:id="rId2"/>
    <p:sldId id="337" r:id="rId3"/>
    <p:sldId id="276" r:id="rId4"/>
    <p:sldId id="272" r:id="rId5"/>
    <p:sldId id="259" r:id="rId6"/>
    <p:sldId id="260" r:id="rId7"/>
    <p:sldId id="261" r:id="rId8"/>
    <p:sldId id="262" r:id="rId9"/>
    <p:sldId id="263" r:id="rId10"/>
    <p:sldId id="264" r:id="rId11"/>
    <p:sldId id="268" r:id="rId12"/>
    <p:sldId id="269" r:id="rId13"/>
    <p:sldId id="270" r:id="rId14"/>
    <p:sldId id="271" r:id="rId15"/>
    <p:sldId id="273"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 id="312" r:id="rId51"/>
    <p:sldId id="313" r:id="rId52"/>
    <p:sldId id="314" r:id="rId53"/>
    <p:sldId id="275"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34559" autoAdjust="0"/>
    <p:restoredTop sz="88428" autoAdjust="0"/>
  </p:normalViewPr>
  <p:slideViewPr>
    <p:cSldViewPr>
      <p:cViewPr varScale="1">
        <p:scale>
          <a:sx n="74" d="100"/>
          <a:sy n="74" d="100"/>
        </p:scale>
        <p:origin x="1668" y="60"/>
      </p:cViewPr>
      <p:guideLst>
        <p:guide orient="horz" pos="2160"/>
        <p:guide pos="2880"/>
      </p:guideLst>
    </p:cSldViewPr>
  </p:slideViewPr>
  <p:outlineViewPr>
    <p:cViewPr>
      <p:scale>
        <a:sx n="33" d="100"/>
        <a:sy n="33" d="100"/>
      </p:scale>
      <p:origin x="216" y="0"/>
    </p:cViewPr>
  </p:outlineViewPr>
  <p:notesTextViewPr>
    <p:cViewPr>
      <p:scale>
        <a:sx n="1" d="1"/>
        <a:sy n="1" d="1"/>
      </p:scale>
      <p:origin x="0" y="0"/>
    </p:cViewPr>
  </p:notesTextViewPr>
  <p:sorterViewPr>
    <p:cViewPr>
      <p:scale>
        <a:sx n="100" d="100"/>
        <a:sy n="100" d="100"/>
      </p:scale>
      <p:origin x="0" y="36462"/>
    </p:cViewPr>
  </p:sorterViewPr>
  <p:notesViewPr>
    <p:cSldViewPr>
      <p:cViewPr varScale="1">
        <p:scale>
          <a:sx n="51" d="100"/>
          <a:sy n="51" d="100"/>
        </p:scale>
        <p:origin x="-29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5A3B9B-D299-4250-A9BC-BFDB39D9C0F2}" type="datetimeFigureOut">
              <a:rPr lang="fr-FR" smtClean="0"/>
              <a:pPr/>
              <a:t>02/12/2014</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AC551C-07EA-4748-B435-E1A1B071A733}" type="slidenum">
              <a:rPr lang="fr-FR" smtClean="0"/>
              <a:pPr/>
              <a:t>‹N°›</a:t>
            </a:fld>
            <a:endParaRPr lang="fr-FR"/>
          </a:p>
        </p:txBody>
      </p:sp>
    </p:spTree>
    <p:extLst>
      <p:ext uri="{BB962C8B-B14F-4D97-AF65-F5344CB8AC3E}">
        <p14:creationId xmlns:p14="http://schemas.microsoft.com/office/powerpoint/2010/main" val="14638648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582E98E-6589-42E1-AA36-CA7F8F11E9BF}" type="datetimeFigureOut">
              <a:rPr lang="en-US"/>
              <a:pPr>
                <a:defRPr/>
              </a:pPr>
              <a:t>12/2/2014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FF3DB2F-43F3-4AE6-959E-6BA5AFE93C69}" type="slidenum">
              <a:rPr lang="en-US"/>
              <a:pPr>
                <a:defRPr/>
              </a:pPr>
              <a:t>‹N°›</a:t>
            </a:fld>
            <a:endParaRPr lang="en-US"/>
          </a:p>
        </p:txBody>
      </p:sp>
    </p:spTree>
    <p:extLst>
      <p:ext uri="{BB962C8B-B14F-4D97-AF65-F5344CB8AC3E}">
        <p14:creationId xmlns:p14="http://schemas.microsoft.com/office/powerpoint/2010/main" val="25727557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buSzPct val="100000"/>
              <a:defRPr/>
            </a:pPr>
            <a:fld id="{5F433B28-9CCF-486F-9EB1-0B5CC50839BC}" type="slidenum">
              <a:rPr lang="en-US">
                <a:solidFill>
                  <a:srgbClr val="000000"/>
                </a:solidFill>
                <a:latin typeface="Arial" charset="0"/>
              </a:rPr>
              <a:pPr fontAlgn="base">
                <a:spcBef>
                  <a:spcPct val="0"/>
                </a:spcBef>
                <a:spcAft>
                  <a:spcPct val="0"/>
                </a:spcAft>
                <a:buSzPct val="100000"/>
                <a:defRPr/>
              </a:pPr>
              <a:t>2</a:t>
            </a:fld>
            <a:endParaRPr lang="en-US">
              <a:solidFill>
                <a:srgbClr val="000000"/>
              </a:solidFill>
              <a:latin typeface="Arial" charset="0"/>
            </a:endParaRPr>
          </a:p>
        </p:txBody>
      </p:sp>
      <p:sp>
        <p:nvSpPr>
          <p:cNvPr id="901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01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4121869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buSzPct val="100000"/>
              <a:defRPr/>
            </a:pPr>
            <a:fld id="{AFFAB723-B4DA-4797-ABCD-EDEDB686A2D9}" type="slidenum">
              <a:rPr lang="en-US">
                <a:solidFill>
                  <a:srgbClr val="000000"/>
                </a:solidFill>
                <a:latin typeface="Arial" charset="0"/>
              </a:rPr>
              <a:pPr fontAlgn="base">
                <a:spcBef>
                  <a:spcPct val="0"/>
                </a:spcBef>
                <a:spcAft>
                  <a:spcPct val="0"/>
                </a:spcAft>
                <a:buSzPct val="100000"/>
                <a:defRPr/>
              </a:pPr>
              <a:t>16</a:t>
            </a:fld>
            <a:endParaRPr lang="en-US">
              <a:solidFill>
                <a:srgbClr val="000000"/>
              </a:solidFill>
              <a:latin typeface="Arial" charset="0"/>
            </a:endParaRPr>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1143977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buSzPct val="100000"/>
              <a:defRPr/>
            </a:pPr>
            <a:fld id="{5B9275F5-8327-4350-9CED-1D69A07D627A}" type="slidenum">
              <a:rPr lang="en-US">
                <a:solidFill>
                  <a:srgbClr val="000000"/>
                </a:solidFill>
                <a:latin typeface="Arial" charset="0"/>
              </a:rPr>
              <a:pPr fontAlgn="base">
                <a:spcBef>
                  <a:spcPct val="0"/>
                </a:spcBef>
                <a:spcAft>
                  <a:spcPct val="0"/>
                </a:spcAft>
                <a:buSzPct val="100000"/>
                <a:defRPr/>
              </a:pPr>
              <a:t>17</a:t>
            </a:fld>
            <a:endParaRPr lang="en-US">
              <a:solidFill>
                <a:srgbClr val="000000"/>
              </a:solidFill>
              <a:latin typeface="Arial" charset="0"/>
            </a:endParaRPr>
          </a:p>
        </p:txBody>
      </p:sp>
      <p:sp>
        <p:nvSpPr>
          <p:cNvPr id="921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21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2606691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931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buSzPct val="100000"/>
              <a:defRPr/>
            </a:pPr>
            <a:fld id="{CC715556-D7C8-4A73-ABA6-447B014A8A44}" type="slidenum">
              <a:rPr lang="en-US">
                <a:solidFill>
                  <a:srgbClr val="000000"/>
                </a:solidFill>
                <a:latin typeface="Arial" charset="0"/>
              </a:rPr>
              <a:pPr fontAlgn="base">
                <a:spcBef>
                  <a:spcPct val="0"/>
                </a:spcBef>
                <a:spcAft>
                  <a:spcPct val="0"/>
                </a:spcAft>
                <a:buSzPct val="100000"/>
                <a:defRPr/>
              </a:pPr>
              <a:t>26</a:t>
            </a:fld>
            <a:endParaRPr lang="en-US">
              <a:solidFill>
                <a:srgbClr val="000000"/>
              </a:solidFill>
              <a:latin typeface="Arial" charset="0"/>
            </a:endParaRPr>
          </a:p>
        </p:txBody>
      </p:sp>
    </p:spTree>
    <p:extLst>
      <p:ext uri="{BB962C8B-B14F-4D97-AF65-F5344CB8AC3E}">
        <p14:creationId xmlns:p14="http://schemas.microsoft.com/office/powerpoint/2010/main" val="1133626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942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buSzPct val="100000"/>
              <a:defRPr/>
            </a:pPr>
            <a:fld id="{857EEA09-3573-4EA4-AC4D-73388AA4DBF8}" type="slidenum">
              <a:rPr lang="en-US">
                <a:solidFill>
                  <a:srgbClr val="000000"/>
                </a:solidFill>
                <a:latin typeface="Arial" charset="0"/>
              </a:rPr>
              <a:pPr fontAlgn="base">
                <a:spcBef>
                  <a:spcPct val="0"/>
                </a:spcBef>
                <a:spcAft>
                  <a:spcPct val="0"/>
                </a:spcAft>
                <a:buSzPct val="100000"/>
                <a:defRPr/>
              </a:pPr>
              <a:t>27</a:t>
            </a:fld>
            <a:endParaRPr lang="en-US">
              <a:solidFill>
                <a:srgbClr val="000000"/>
              </a:solidFill>
              <a:latin typeface="Arial" charset="0"/>
            </a:endParaRPr>
          </a:p>
        </p:txBody>
      </p:sp>
    </p:spTree>
    <p:extLst>
      <p:ext uri="{BB962C8B-B14F-4D97-AF65-F5344CB8AC3E}">
        <p14:creationId xmlns:p14="http://schemas.microsoft.com/office/powerpoint/2010/main" val="300119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buSzPct val="100000"/>
              <a:defRPr/>
            </a:pPr>
            <a:fld id="{AB040F1F-158A-4DA7-AD64-1CCB3C2310D0}" type="slidenum">
              <a:rPr lang="en-US">
                <a:solidFill>
                  <a:srgbClr val="000000"/>
                </a:solidFill>
                <a:latin typeface="Arial" charset="0"/>
                <a:ea typeface="SimSun" pitchFamily="2" charset="-122"/>
              </a:rPr>
              <a:pPr fontAlgn="base">
                <a:spcBef>
                  <a:spcPct val="0"/>
                </a:spcBef>
                <a:spcAft>
                  <a:spcPct val="0"/>
                </a:spcAft>
                <a:buSzPct val="100000"/>
                <a:defRPr/>
              </a:pPr>
              <a:t>48</a:t>
            </a:fld>
            <a:endParaRPr lang="en-US">
              <a:solidFill>
                <a:srgbClr val="000000"/>
              </a:solidFill>
              <a:latin typeface="Arial" charset="0"/>
              <a:ea typeface="SimSun" pitchFamily="2" charset="-122"/>
            </a:endParaRPr>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873832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GB"/>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64CE287B-3EA6-49A4-86BA-1060430BAD42}" type="slidenum">
              <a:rPr lang="en-GB"/>
              <a:pPr>
                <a:defRPr/>
              </a:pPr>
              <a:t>‹N°›</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GB"/>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7EE4CB8-1401-4FA6-BD6F-757DCC6F0150}" type="slidenum">
              <a:rPr lang="en-GB"/>
              <a:pPr>
                <a:defRPr/>
              </a:pPr>
              <a:t>‹N°›</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GB"/>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48FDF536-43CE-42D1-ACBA-F53D67E9608A}" type="slidenum">
              <a:rPr lang="en-GB"/>
              <a:pPr>
                <a:defRPr/>
              </a:pPr>
              <a:t>‹N°›</a:t>
            </a:fld>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标题，文本与图表">
    <p:spTree>
      <p:nvGrpSpPr>
        <p:cNvPr id="1" name=""/>
        <p:cNvGrpSpPr/>
        <p:nvPr/>
      </p:nvGrpSpPr>
      <p:grpSpPr>
        <a:xfrm>
          <a:off x="0" y="0"/>
          <a:ext cx="0" cy="0"/>
          <a:chOff x="0" y="0"/>
          <a:chExt cx="0" cy="0"/>
        </a:xfrm>
      </p:grpSpPr>
      <p:sp>
        <p:nvSpPr>
          <p:cNvPr id="2" name="标题 1"/>
          <p:cNvSpPr>
            <a:spLocks noGrp="1"/>
          </p:cNvSpPr>
          <p:nvPr>
            <p:ph type="title"/>
          </p:nvPr>
        </p:nvSpPr>
        <p:spPr>
          <a:xfrm>
            <a:off x="457068" y="274505"/>
            <a:ext cx="8229864"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077" y="1600077"/>
            <a:ext cx="4099057" cy="452635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图表占位符 3"/>
          <p:cNvSpPr>
            <a:spLocks noGrp="1"/>
          </p:cNvSpPr>
          <p:nvPr>
            <p:ph type="chart" sz="half" idx="2"/>
          </p:nvPr>
        </p:nvSpPr>
        <p:spPr>
          <a:xfrm>
            <a:off x="4587885" y="1600077"/>
            <a:ext cx="4099057" cy="4526359"/>
          </a:xfrm>
        </p:spPr>
        <p:txBody>
          <a:bodyPr/>
          <a:lstStyle/>
          <a:p>
            <a:pPr lvl="0"/>
            <a:endParaRPr lang="zh-CN" altLang="en-US" noProof="0" smtClean="0"/>
          </a:p>
        </p:txBody>
      </p:sp>
      <p:sp>
        <p:nvSpPr>
          <p:cNvPr id="5" name="Rectangle 4"/>
          <p:cNvSpPr>
            <a:spLocks noGrp="1" noChangeArrowheads="1"/>
          </p:cNvSpPr>
          <p:nvPr>
            <p:ph type="dt" sz="half" idx="10"/>
          </p:nvPr>
        </p:nvSpPr>
        <p:spPr/>
        <p:txBody>
          <a:bodyPr/>
          <a:lstStyle>
            <a:lvl1pPr fontAlgn="auto">
              <a:spcBef>
                <a:spcPts val="0"/>
              </a:spcBef>
              <a:spcAft>
                <a:spcPts val="0"/>
              </a:spcAft>
              <a:defRPr>
                <a:solidFill>
                  <a:schemeClr val="tx1"/>
                </a:solidFill>
              </a:defRPr>
            </a:lvl1pPr>
          </a:lstStyle>
          <a:p>
            <a:pPr>
              <a:defRPr/>
            </a:pPr>
            <a:endParaRPr lang="en-US"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a:solidFill>
                  <a:schemeClr val="tx1"/>
                </a:solidFill>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solidFill>
                  <a:schemeClr val="tx1"/>
                </a:solidFill>
              </a:defRPr>
            </a:lvl1pPr>
          </a:lstStyle>
          <a:p>
            <a:pPr>
              <a:defRPr/>
            </a:pPr>
            <a:fld id="{93E5FB8B-4A11-4425-AF78-B0579ECF1CCA}" type="slidenum">
              <a:rPr lang="zh-CN" altLang="en-US"/>
              <a:pPr>
                <a:defRPr/>
              </a:pPr>
              <a:t>‹N°›</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GB" dirty="0"/>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90F5A00A-3C74-4470-ADA8-6DDF7181E774}" type="slidenum">
              <a:rPr lang="en-GB"/>
              <a:pPr>
                <a:defRPr/>
              </a:pPr>
              <a:t>‹N°›</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GB"/>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67D86D91-1D12-4486-A474-9A0CA38F6FE2}" type="slidenum">
              <a:rPr lang="en-GB"/>
              <a:pPr>
                <a:defRPr/>
              </a:pPr>
              <a:t>‹N°›</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GB"/>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CA2E75CE-9DFB-4717-8D77-1A9B32000F4A}" type="slidenum">
              <a:rPr lang="en-GB"/>
              <a:pPr>
                <a:defRPr/>
              </a:pPr>
              <a:t>‹N°›</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GB"/>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9115E98-2CC4-40FC-BD05-7B815633FA6A}" type="slidenum">
              <a:rPr lang="en-GB"/>
              <a:pPr>
                <a:defRPr/>
              </a:pPr>
              <a:t>‹N°›</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GB"/>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C89500B9-5C1B-4BBE-9C7E-A6C54032BF6A}" type="slidenum">
              <a:rPr lang="en-GB"/>
              <a:pPr>
                <a:defRPr/>
              </a:pPr>
              <a:t>‹N°›</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GB"/>
          </a:p>
        </p:txBody>
      </p:sp>
      <p:sp>
        <p:nvSpPr>
          <p:cNvPr id="4"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C0A8594-E697-43F6-B7DC-7561A2F4781F}" type="slidenum">
              <a:rPr lang="en-GB"/>
              <a:pPr>
                <a:defRPr/>
              </a:pPr>
              <a:t>‹N°›</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GB"/>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FF772A57-8573-4FB3-9CD0-40202F70BC07}" type="slidenum">
              <a:rPr lang="en-GB"/>
              <a:pPr>
                <a:defRPr/>
              </a:pPr>
              <a:t>‹N°›</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GB"/>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F3278693-8AFF-43F6-A1B8-C629BF54A9DA}" type="slidenum">
              <a:rPr lang="en-GB"/>
              <a:pPr>
                <a:defRPr/>
              </a:pPr>
              <a:t>‹N°›</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7064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solidFill>
                  <a:srgbClr val="000000"/>
                </a:solidFill>
                <a:latin typeface="Arial" charset="0"/>
                <a:cs typeface="+mn-cs"/>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Arial" charset="0"/>
                <a:cs typeface="+mn-cs"/>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solidFill>
                  <a:srgbClr val="000000"/>
                </a:solidFill>
                <a:latin typeface="Arial" charset="0"/>
                <a:cs typeface="+mn-cs"/>
              </a:defRPr>
            </a:lvl1pPr>
          </a:lstStyle>
          <a:p>
            <a:pPr>
              <a:defRPr/>
            </a:pPr>
            <a:fld id="{E94B0CCB-A620-49EC-85C6-810A0DA964E9}" type="slidenum">
              <a:rPr lang="en-GB"/>
              <a:pPr>
                <a:defRPr/>
              </a:pPr>
              <a:t>‹N°›</a:t>
            </a:fld>
            <a:endParaRPr lang="en-GB" dirty="0"/>
          </a:p>
        </p:txBody>
      </p:sp>
      <p:sp>
        <p:nvSpPr>
          <p:cNvPr id="1031" name="Line 14"/>
          <p:cNvSpPr>
            <a:spLocks noChangeShapeType="1"/>
          </p:cNvSpPr>
          <p:nvPr/>
        </p:nvSpPr>
        <p:spPr bwMode="auto">
          <a:xfrm>
            <a:off x="-36513" y="1052513"/>
            <a:ext cx="9180513" cy="0"/>
          </a:xfrm>
          <a:prstGeom prst="line">
            <a:avLst/>
          </a:prstGeom>
          <a:noFill/>
          <a:ln w="38100">
            <a:solidFill>
              <a:srgbClr val="1E7FB8"/>
            </a:solidFill>
            <a:round/>
            <a:headEnd/>
            <a:tailEnd/>
          </a:ln>
          <a:effectLst>
            <a:outerShdw dist="28398" dir="1593903" algn="ctr" rotWithShape="0">
              <a:schemeClr val="bg2"/>
            </a:outerShdw>
          </a:effectLst>
        </p:spPr>
        <p:txBody>
          <a:bodyPr/>
          <a:lstStyle/>
          <a:p>
            <a:pPr fontAlgn="auto">
              <a:spcBef>
                <a:spcPts val="0"/>
              </a:spcBef>
              <a:spcAft>
                <a:spcPts val="0"/>
              </a:spcAft>
              <a:defRPr/>
            </a:pPr>
            <a:endParaRPr lang="en-US">
              <a:cs typeface="+mn-cs"/>
            </a:endParaRPr>
          </a:p>
        </p:txBody>
      </p:sp>
      <p:sp>
        <p:nvSpPr>
          <p:cNvPr id="1032" name="Rectangle 15"/>
          <p:cNvSpPr>
            <a:spLocks noChangeArrowheads="1"/>
          </p:cNvSpPr>
          <p:nvPr/>
        </p:nvSpPr>
        <p:spPr bwMode="auto">
          <a:xfrm>
            <a:off x="1588" y="6165850"/>
            <a:ext cx="9142412" cy="763588"/>
          </a:xfrm>
          <a:prstGeom prst="rect">
            <a:avLst/>
          </a:prstGeom>
          <a:solidFill>
            <a:srgbClr val="1E7FB8"/>
          </a:solidFill>
          <a:ln>
            <a:noFill/>
          </a:ln>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ts val="0"/>
              </a:spcBef>
              <a:spcAft>
                <a:spcPts val="0"/>
              </a:spcAft>
              <a:defRPr/>
            </a:pPr>
            <a:endParaRPr lang="en-GB" altLang="en-US" smtClean="0">
              <a:cs typeface="+mn-cs"/>
            </a:endParaRPr>
          </a:p>
        </p:txBody>
      </p:sp>
      <p:sp>
        <p:nvSpPr>
          <p:cNvPr id="1034" name="Rectangle 17"/>
          <p:cNvSpPr>
            <a:spLocks noChangeArrowheads="1"/>
          </p:cNvSpPr>
          <p:nvPr/>
        </p:nvSpPr>
        <p:spPr bwMode="auto">
          <a:xfrm>
            <a:off x="250825" y="6381750"/>
            <a:ext cx="415925" cy="366713"/>
          </a:xfrm>
          <a:prstGeom prst="rect">
            <a:avLst/>
          </a:prstGeom>
          <a:noFill/>
          <a:ln>
            <a:noFill/>
          </a:ln>
          <a:extLst/>
        </p:spPr>
        <p:txBody>
          <a:bodyPr lIns="0" tIns="0" rIns="0" bIns="0"/>
          <a:lstStyle/>
          <a:p>
            <a:pPr algn="r" defTabSz="1042988">
              <a:buSzPct val="100000"/>
              <a:defRPr/>
            </a:pPr>
            <a:fld id="{40DEC3B5-8E71-43D7-A74E-EBD4C6275C91}" type="slidenum">
              <a:rPr lang="en-US" sz="1700" b="1">
                <a:solidFill>
                  <a:srgbClr val="72BBE8"/>
                </a:solidFill>
                <a:latin typeface="Arial Narrow" pitchFamily="34" charset="0"/>
              </a:rPr>
              <a:pPr algn="r" defTabSz="1042988">
                <a:buSzPct val="100000"/>
                <a:defRPr/>
              </a:pPr>
              <a:t>‹N°›</a:t>
            </a:fld>
            <a:r>
              <a:rPr lang="ar-SA" sz="1700" b="1">
                <a:solidFill>
                  <a:srgbClr val="72BBE8"/>
                </a:solidFill>
                <a:latin typeface="Arial Narrow" pitchFamily="34" charset="0"/>
              </a:rPr>
              <a:t> </a:t>
            </a:r>
            <a:r>
              <a:rPr lang="ar-SA" sz="2400" b="1" baseline="14000">
                <a:solidFill>
                  <a:srgbClr val="FFFFFF"/>
                </a:solidFill>
                <a:latin typeface="Arial Narrow" pitchFamily="34" charset="0"/>
              </a:rPr>
              <a:t>|</a:t>
            </a:r>
          </a:p>
        </p:txBody>
      </p:sp>
      <p:pic>
        <p:nvPicPr>
          <p:cNvPr id="2" name="Picture 7"/>
          <p:cNvPicPr>
            <a:picLocks noChangeAspect="1" noChangeArrowheads="1"/>
          </p:cNvPicPr>
          <p:nvPr/>
        </p:nvPicPr>
        <p:blipFill>
          <a:blip r:embed="rId14"/>
          <a:srcRect/>
          <a:stretch>
            <a:fillRect/>
          </a:stretch>
        </p:blipFill>
        <p:spPr bwMode="auto">
          <a:xfrm>
            <a:off x="7596188" y="6292850"/>
            <a:ext cx="1520825" cy="520700"/>
          </a:xfrm>
          <a:prstGeom prst="rect">
            <a:avLst/>
          </a:prstGeom>
          <a:noFill/>
          <a:ln w="9525">
            <a:noFill/>
            <a:miter lim="800000"/>
            <a:headEnd/>
            <a:tailEnd/>
          </a:ln>
        </p:spPr>
      </p:pic>
      <p:sp>
        <p:nvSpPr>
          <p:cNvPr id="12" name="Rectangle 16"/>
          <p:cNvSpPr>
            <a:spLocks noChangeArrowheads="1"/>
          </p:cNvSpPr>
          <p:nvPr/>
        </p:nvSpPr>
        <p:spPr bwMode="auto">
          <a:xfrm>
            <a:off x="755650" y="6388100"/>
            <a:ext cx="6673870" cy="469900"/>
          </a:xfrm>
          <a:prstGeom prst="rect">
            <a:avLst/>
          </a:prstGeom>
          <a:noFill/>
          <a:ln>
            <a:noFill/>
          </a:ln>
          <a:extLst/>
        </p:spPr>
        <p:txBody>
          <a:bodyPr lIns="0" tIns="0" rIns="0" bIns="0"/>
          <a:lstStyle/>
          <a:p>
            <a:pPr defTabSz="1042988">
              <a:buSzPct val="100000"/>
              <a:defRPr/>
            </a:pPr>
            <a:r>
              <a:rPr lang="en-US" sz="1200" b="1" dirty="0">
                <a:solidFill>
                  <a:srgbClr val="FFFFFF"/>
                </a:solidFill>
                <a:effectLst>
                  <a:outerShdw blurRad="38100" dist="38100" dir="2700000" algn="tl">
                    <a:srgbClr val="C0C0C0"/>
                  </a:outerShdw>
                </a:effectLst>
                <a:ea typeface="Verdana" pitchFamily="34" charset="0"/>
                <a:cs typeface="Verdana" pitchFamily="34" charset="0"/>
              </a:rPr>
              <a:t>TROUSSE DE FORMATION </a:t>
            </a:r>
            <a:r>
              <a:rPr lang="en-US" sz="1200" b="1" dirty="0" smtClean="0">
                <a:solidFill>
                  <a:srgbClr val="FFFFFF"/>
                </a:solidFill>
                <a:effectLst>
                  <a:outerShdw blurRad="38100" dist="38100" dir="2700000" algn="tl">
                    <a:srgbClr val="C0C0C0"/>
                  </a:outerShdw>
                </a:effectLst>
                <a:ea typeface="Verdana" pitchFamily="34" charset="0"/>
                <a:cs typeface="Verdana" pitchFamily="34" charset="0"/>
              </a:rPr>
              <a:t>POUR</a:t>
            </a:r>
            <a:r>
              <a:rPr lang="en-US" sz="1200" b="1" baseline="0" dirty="0" smtClean="0">
                <a:solidFill>
                  <a:srgbClr val="FFFFFF"/>
                </a:solidFill>
                <a:effectLst>
                  <a:outerShdw blurRad="38100" dist="38100" dir="2700000" algn="tl">
                    <a:srgbClr val="C0C0C0"/>
                  </a:outerShdw>
                </a:effectLst>
                <a:ea typeface="Verdana" pitchFamily="34" charset="0"/>
                <a:cs typeface="Verdana" pitchFamily="34" charset="0"/>
              </a:rPr>
              <a:t> LA </a:t>
            </a:r>
            <a:r>
              <a:rPr lang="en-US" sz="1200" b="1" dirty="0" smtClean="0">
                <a:solidFill>
                  <a:srgbClr val="FFFFFF"/>
                </a:solidFill>
                <a:effectLst>
                  <a:outerShdw blurRad="38100" dist="38100" dir="2700000" algn="tl">
                    <a:srgbClr val="C0C0C0"/>
                  </a:outerShdw>
                </a:effectLst>
                <a:ea typeface="Verdana" pitchFamily="34" charset="0"/>
                <a:cs typeface="Verdana" pitchFamily="34" charset="0"/>
              </a:rPr>
              <a:t>PRÉPARATION ET LA RÉPONSE</a:t>
            </a:r>
            <a:r>
              <a:rPr lang="en-US" sz="1200" b="1" baseline="0" dirty="0" smtClean="0">
                <a:solidFill>
                  <a:srgbClr val="FFFFFF"/>
                </a:solidFill>
                <a:effectLst>
                  <a:outerShdw blurRad="38100" dist="38100" dir="2700000" algn="tl">
                    <a:srgbClr val="C0C0C0"/>
                  </a:outerShdw>
                </a:effectLst>
                <a:ea typeface="Verdana" pitchFamily="34" charset="0"/>
                <a:cs typeface="Verdana" pitchFamily="34" charset="0"/>
              </a:rPr>
              <a:t> </a:t>
            </a:r>
            <a:r>
              <a:rPr lang="en-US" sz="1200" b="1" dirty="0" smtClean="0">
                <a:solidFill>
                  <a:srgbClr val="FFFFFF"/>
                </a:solidFill>
                <a:effectLst>
                  <a:outerShdw blurRad="38100" dist="38100" dir="2700000" algn="tl">
                    <a:srgbClr val="C0C0C0"/>
                  </a:outerShdw>
                </a:effectLst>
                <a:ea typeface="Verdana" pitchFamily="34" charset="0"/>
                <a:cs typeface="Verdana" pitchFamily="34" charset="0"/>
              </a:rPr>
              <a:t>À LA MVE</a:t>
            </a:r>
            <a:endParaRPr lang="en-US" sz="1200" b="1" dirty="0">
              <a:solidFill>
                <a:srgbClr val="FFFFFF"/>
              </a:solidFill>
              <a:effectLst>
                <a:outerShdw blurRad="38100" dist="38100" dir="2700000" algn="tl">
                  <a:srgbClr val="C0C0C0"/>
                </a:outerShdw>
              </a:effectLst>
              <a:ea typeface="Verdana" pitchFamily="34" charset="0"/>
              <a:cs typeface="Verdana" pitchFamily="34" charset="0"/>
            </a:endParaRPr>
          </a:p>
          <a:p>
            <a:pPr defTabSz="1042988">
              <a:buSzPct val="100000"/>
              <a:defRPr/>
            </a:pPr>
            <a:r>
              <a:rPr lang="en-US" sz="1200" b="1" dirty="0" err="1">
                <a:solidFill>
                  <a:srgbClr val="FFFFFF"/>
                </a:solidFill>
                <a:effectLst>
                  <a:outerShdw blurRad="38100" dist="38100" dir="2700000" algn="tl">
                    <a:srgbClr val="C0C0C0"/>
                  </a:outerShdw>
                </a:effectLst>
                <a:ea typeface="Verdana" pitchFamily="34" charset="0"/>
                <a:cs typeface="Verdana" pitchFamily="34" charset="0"/>
              </a:rPr>
              <a:t>Gestion</a:t>
            </a:r>
            <a:r>
              <a:rPr lang="en-US" sz="1200" b="1" dirty="0">
                <a:solidFill>
                  <a:srgbClr val="FFFFFF"/>
                </a:solidFill>
                <a:effectLst>
                  <a:outerShdw blurRad="38100" dist="38100" dir="2700000" algn="tl">
                    <a:srgbClr val="C0C0C0"/>
                  </a:outerShdw>
                </a:effectLst>
                <a:ea typeface="Verdana" pitchFamily="34" charset="0"/>
                <a:cs typeface="Verdana" pitchFamily="34" charset="0"/>
              </a:rPr>
              <a:t> des </a:t>
            </a:r>
            <a:r>
              <a:rPr lang="en-US" sz="1200" b="1" dirty="0" err="1">
                <a:solidFill>
                  <a:srgbClr val="FFFFFF"/>
                </a:solidFill>
                <a:effectLst>
                  <a:outerShdw blurRad="38100" dist="38100" dir="2700000" algn="tl">
                    <a:srgbClr val="C0C0C0"/>
                  </a:outerShdw>
                </a:effectLst>
                <a:ea typeface="Verdana" pitchFamily="34" charset="0"/>
                <a:cs typeface="Verdana" pitchFamily="34" charset="0"/>
              </a:rPr>
              <a:t>cas</a:t>
            </a:r>
            <a:endParaRPr lang="en-US" sz="1200" b="1" dirty="0">
              <a:solidFill>
                <a:srgbClr val="FFFFFF"/>
              </a:solidFill>
              <a:effectLst>
                <a:outerShdw blurRad="38100" dist="38100" dir="2700000" algn="tl">
                  <a:srgbClr val="C0C0C0"/>
                </a:outerShdw>
              </a:effectLst>
              <a:ea typeface="Verdana" pitchFamily="34" charset="0"/>
              <a:cs typeface="Verdana" pitchFamily="34" charset="0"/>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n-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cdc.gov/vhf/ebola/hcp/case-definition.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6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6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6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69.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5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39750" y="3789363"/>
            <a:ext cx="8208963" cy="2016125"/>
          </a:xfrm>
        </p:spPr>
        <p:txBody>
          <a:bodyPr/>
          <a:lstStyle/>
          <a:p>
            <a:pPr algn="l" eaLnBrk="1" hangingPunct="1">
              <a:defRPr/>
            </a:pPr>
            <a: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t>1- Organisation</a:t>
            </a:r>
            <a:b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br>
            <a: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t>2- Gestion clinique</a:t>
            </a:r>
            <a:b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br>
            <a: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t>3- EPI</a:t>
            </a:r>
          </a:p>
        </p:txBody>
      </p:sp>
      <p:sp>
        <p:nvSpPr>
          <p:cNvPr id="14339" name="Rectangle 3"/>
          <p:cNvSpPr txBox="1">
            <a:spLocks noChangeArrowheads="1"/>
          </p:cNvSpPr>
          <p:nvPr/>
        </p:nvSpPr>
        <p:spPr bwMode="auto">
          <a:xfrm>
            <a:off x="-1588" y="1916113"/>
            <a:ext cx="9144001" cy="1657350"/>
          </a:xfrm>
          <a:prstGeom prst="rect">
            <a:avLst/>
          </a:prstGeom>
          <a:solidFill>
            <a:srgbClr val="00B0F0"/>
          </a:solidFill>
          <a:ln w="9525">
            <a:noFill/>
            <a:miter lim="800000"/>
            <a:headEnd/>
            <a:tailEnd/>
          </a:ln>
        </p:spPr>
        <p:txBody>
          <a:bodyPr/>
          <a:lstStyle/>
          <a:p>
            <a:pPr algn="ctr">
              <a:lnSpc>
                <a:spcPct val="80000"/>
              </a:lnSpc>
              <a:spcBef>
                <a:spcPct val="20000"/>
              </a:spcBef>
              <a:buSzPct val="100000"/>
            </a:pPr>
            <a:r>
              <a:rPr lang="fr-FR" sz="4800" b="1" dirty="0" smtClean="0">
                <a:solidFill>
                  <a:srgbClr val="FFFFFF"/>
                </a:solidFill>
              </a:rPr>
              <a:t>Gestion des cas au Centre de traitement : </a:t>
            </a:r>
            <a:endParaRPr lang="fr-FR" sz="4800" b="1" dirty="0">
              <a:solidFill>
                <a:srgbClr val="FFFFFF"/>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buSzPct val="100000"/>
              <a:defRPr/>
            </a:pPr>
            <a: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t>Visiteurs </a:t>
            </a:r>
          </a:p>
        </p:txBody>
      </p:sp>
      <p:sp>
        <p:nvSpPr>
          <p:cNvPr id="23555" name="Content Placeholder 2"/>
          <p:cNvSpPr>
            <a:spLocks noGrp="1"/>
          </p:cNvSpPr>
          <p:nvPr>
            <p:ph idx="1"/>
          </p:nvPr>
        </p:nvSpPr>
        <p:spPr/>
        <p:txBody>
          <a:bodyPr/>
          <a:lstStyle/>
          <a:p>
            <a:pPr algn="just" eaLnBrk="1" hangingPunct="1"/>
            <a:r>
              <a:rPr lang="fr-FR" sz="2400" dirty="0" smtClean="0">
                <a:solidFill>
                  <a:srgbClr val="000000"/>
                </a:solidFill>
              </a:rPr>
              <a:t>Il est préférable de bloquer l’accès des visiteurs au patient, mais si cela n'est pas possible, il faudra limiter leur nombre afin de n'inclure que les visiteurs qui sont indispensables au bien-être et aux soins du patient, tels qu’un parent de l'enfant.</a:t>
            </a:r>
          </a:p>
          <a:p>
            <a:pPr algn="just" eaLnBrk="1" hangingPunct="1"/>
            <a:r>
              <a:rPr lang="fr-FR" sz="2400" dirty="0" smtClean="0">
                <a:solidFill>
                  <a:srgbClr val="000000"/>
                </a:solidFill>
              </a:rPr>
              <a:t>Ne pas permettre à d'autres visiteurs d'entrer dans les chambres/zones d'isolement et veiller à ce que tout visiteur désireux d'observer le patient le fasse à partir d'une distance appropriée (environ 15 m ou 50 pieds). </a:t>
            </a:r>
          </a:p>
          <a:p>
            <a:pPr algn="just" eaLnBrk="1" hangingPunct="1"/>
            <a:r>
              <a:rPr lang="fr-FR" sz="2400" dirty="0" smtClean="0">
                <a:solidFill>
                  <a:srgbClr val="000000"/>
                </a:solidFill>
              </a:rPr>
              <a:t>Procéder à un dépistage des visiteurs des patients HF pour vérifier la présence de signes et de symptômes de HF avant de les autoriser à entrer dans l’établissement de soins de santé</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188" y="180975"/>
            <a:ext cx="8229600" cy="890588"/>
          </a:xfrm>
        </p:spPr>
        <p:txBody>
          <a:bodyPr/>
          <a:lstStyle/>
          <a:p>
            <a:pPr marL="342900" indent="-342900" eaLnBrk="1" hangingPunct="1">
              <a:spcBef>
                <a:spcPct val="20000"/>
              </a:spcBef>
              <a:defRPr/>
            </a:pPr>
            <a:r>
              <a:rPr lang="fr-FR" sz="2000" b="1" dirty="0" smtClean="0">
                <a:solidFill>
                  <a:srgbClr val="000000"/>
                </a:solidFill>
                <a:effectLst>
                  <a:outerShdw blurRad="38100" dist="38100" dir="2700000" algn="tl">
                    <a:srgbClr val="C0C0C0"/>
                  </a:outerShdw>
                </a:effectLst>
                <a:ea typeface="Verdana" pitchFamily="34" charset="0"/>
                <a:cs typeface="Verdana" pitchFamily="34" charset="0"/>
              </a:rPr>
              <a:t>GESTION DE L'EXPOSITION AU VIRUS À TRAVERS LES LIQUIDES ORGANIQUES, NOTAMMENT LE SANG</a:t>
            </a:r>
          </a:p>
        </p:txBody>
      </p:sp>
      <p:sp>
        <p:nvSpPr>
          <p:cNvPr id="24579" name="Content Placeholder 2"/>
          <p:cNvSpPr>
            <a:spLocks noGrp="1"/>
          </p:cNvSpPr>
          <p:nvPr>
            <p:ph idx="1"/>
          </p:nvPr>
        </p:nvSpPr>
        <p:spPr>
          <a:xfrm>
            <a:off x="457200" y="1285875"/>
            <a:ext cx="8458200" cy="4357688"/>
          </a:xfrm>
        </p:spPr>
        <p:txBody>
          <a:bodyPr/>
          <a:lstStyle/>
          <a:p>
            <a:pPr algn="just" eaLnBrk="1" hangingPunct="1"/>
            <a:r>
              <a:rPr lang="fr-FR" sz="2000" dirty="0" smtClean="0">
                <a:solidFill>
                  <a:srgbClr val="000000"/>
                </a:solidFill>
              </a:rPr>
              <a:t>Les personnes, notamment les agents de soins de santé, qui ont été confrontées à une exposition percutanée ou </a:t>
            </a:r>
            <a:r>
              <a:rPr lang="fr-FR" sz="2000" dirty="0" err="1" smtClean="0">
                <a:solidFill>
                  <a:srgbClr val="000000"/>
                </a:solidFill>
              </a:rPr>
              <a:t>muco</a:t>
            </a:r>
            <a:r>
              <a:rPr lang="fr-FR" sz="2000" dirty="0" smtClean="0">
                <a:solidFill>
                  <a:srgbClr val="000000"/>
                </a:solidFill>
              </a:rPr>
              <a:t>-cutanée au sang, aux liquides organiques, aux sécrétions ou aux excrétions provenant de cas suspects ou confirmés de HF devraient </a:t>
            </a:r>
            <a:r>
              <a:rPr lang="fr-FR" sz="2000" i="1" dirty="0" smtClean="0">
                <a:solidFill>
                  <a:srgbClr val="000000"/>
                </a:solidFill>
              </a:rPr>
              <a:t>immédiatement et en toute sécurité arrêter toute tâche en cours, quitter la zone de soins aux patients et retirer en toute sécurité l’EPI. </a:t>
            </a:r>
          </a:p>
          <a:p>
            <a:pPr algn="just" eaLnBrk="1" hangingPunct="1"/>
            <a:r>
              <a:rPr lang="fr-FR" sz="2000" dirty="0" smtClean="0">
                <a:solidFill>
                  <a:srgbClr val="000000"/>
                </a:solidFill>
              </a:rPr>
              <a:t>Retirer soigneusement l’EPI parce que l'exposition pendant l’enlèvement de l’EPI peut être tout aussi dangereuse pour la transmission nosocomiale de la HF</a:t>
            </a:r>
            <a:r>
              <a:rPr lang="fr-FR" sz="2000" i="1" dirty="0" smtClean="0">
                <a:solidFill>
                  <a:srgbClr val="000000"/>
                </a:solidFill>
              </a:rPr>
              <a:t>.  </a:t>
            </a:r>
            <a:r>
              <a:rPr lang="fr-FR" sz="2000" dirty="0" smtClean="0">
                <a:solidFill>
                  <a:srgbClr val="000000"/>
                </a:solidFill>
              </a:rPr>
              <a:t>Immédiatement après avoir quitté la zone de soins aux patients, </a:t>
            </a:r>
            <a:r>
              <a:rPr lang="fr-FR" sz="2000" i="1" dirty="0" smtClean="0">
                <a:solidFill>
                  <a:srgbClr val="000000"/>
                </a:solidFill>
              </a:rPr>
              <a:t>laver</a:t>
            </a:r>
            <a:r>
              <a:rPr lang="fr-FR" sz="2000" dirty="0" smtClean="0">
                <a:solidFill>
                  <a:srgbClr val="000000"/>
                </a:solidFill>
              </a:rPr>
              <a:t> avec de l'eau et du savon les parties de la peau affectées ou l’endroit de la blessure percutanée. Il faut, en conséquence, irriguer les muqueuses (par exemple, la conjonctive) avec de grandes quantités d’eau ou avec une solution de rinçage oculaire et non avec des solutions de chlore ou d'autres désinfectants.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285750"/>
            <a:ext cx="8229600" cy="715963"/>
          </a:xfrm>
        </p:spPr>
        <p:txBody>
          <a:bodyPr/>
          <a:lstStyle/>
          <a:p>
            <a:pPr eaLnBrk="1" hangingPunct="1">
              <a:buSzPct val="100000"/>
              <a:defRPr/>
            </a:pPr>
            <a:r>
              <a:rPr lang="fr-FR" sz="2000" b="1" dirty="0" smtClean="0">
                <a:solidFill>
                  <a:srgbClr val="000000"/>
                </a:solidFill>
                <a:effectLst>
                  <a:outerShdw blurRad="38100" dist="38100" dir="2700000" algn="tl">
                    <a:srgbClr val="C0C0C0"/>
                  </a:outerShdw>
                </a:effectLst>
                <a:ea typeface="Verdana" pitchFamily="34" charset="0"/>
                <a:cs typeface="Verdana" pitchFamily="34" charset="0"/>
              </a:rPr>
              <a:t>GESTION DE L'EXPOSITION AU VIRUS À TRAVERS LES LIQUIDES ORGANIQUES, NOTAMMENT LE SANG - 2</a:t>
            </a:r>
          </a:p>
        </p:txBody>
      </p:sp>
      <p:sp>
        <p:nvSpPr>
          <p:cNvPr id="25603" name="Content Placeholder 2"/>
          <p:cNvSpPr>
            <a:spLocks noGrp="1"/>
          </p:cNvSpPr>
          <p:nvPr>
            <p:ph idx="1"/>
          </p:nvPr>
        </p:nvSpPr>
        <p:spPr>
          <a:xfrm>
            <a:off x="457200" y="1071563"/>
            <a:ext cx="8229600" cy="5000625"/>
          </a:xfrm>
        </p:spPr>
        <p:txBody>
          <a:bodyPr/>
          <a:lstStyle/>
          <a:p>
            <a:pPr algn="just" eaLnBrk="1" hangingPunct="1"/>
            <a:r>
              <a:rPr lang="fr-FR" sz="2400" dirty="0" smtClean="0">
                <a:solidFill>
                  <a:srgbClr val="000000"/>
                </a:solidFill>
              </a:rPr>
              <a:t>Signaler immédiatement l'incident au coordonnateur local. Il s’agit d’une tâche asservie au temps et elle devrait être exécutée dès que l’agent de soins de santé quitte l'unité de soins aux patients.</a:t>
            </a:r>
          </a:p>
          <a:p>
            <a:pPr algn="just" eaLnBrk="1" hangingPunct="1"/>
            <a:r>
              <a:rPr lang="fr-FR" sz="2400" dirty="0" smtClean="0">
                <a:solidFill>
                  <a:srgbClr val="000000"/>
                </a:solidFill>
              </a:rPr>
              <a:t>Les personnes exposées devraient être</a:t>
            </a:r>
            <a:r>
              <a:rPr lang="fr-FR" sz="2400" i="1" dirty="0" smtClean="0">
                <a:solidFill>
                  <a:srgbClr val="000000"/>
                </a:solidFill>
              </a:rPr>
              <a:t> médicalement évaluées, </a:t>
            </a:r>
            <a:r>
              <a:rPr lang="fr-FR" sz="2400" dirty="0" smtClean="0">
                <a:solidFill>
                  <a:srgbClr val="000000"/>
                </a:solidFill>
              </a:rPr>
              <a:t>y compris pour d’autres expositions potentielles (par exemple, le VIH, le VHC) et </a:t>
            </a:r>
            <a:r>
              <a:rPr lang="fr-FR" sz="2400" i="1" dirty="0" smtClean="0">
                <a:solidFill>
                  <a:srgbClr val="000000"/>
                </a:solidFill>
              </a:rPr>
              <a:t>bénéficier des soins de suivi</a:t>
            </a:r>
            <a:r>
              <a:rPr lang="fr-FR" sz="2400" dirty="0" smtClean="0">
                <a:solidFill>
                  <a:srgbClr val="000000"/>
                </a:solidFill>
              </a:rPr>
              <a:t>, y compris la surveillance de la fièvre, deux fois par jour pendant 21 jours après l'incident.</a:t>
            </a:r>
          </a:p>
          <a:p>
            <a:pPr algn="just" eaLnBrk="1" hangingPunct="1"/>
            <a:r>
              <a:rPr lang="fr-FR" sz="2400" dirty="0" smtClean="0">
                <a:solidFill>
                  <a:srgbClr val="000000"/>
                </a:solidFill>
              </a:rPr>
              <a:t>La consultation immédiate d’un expert en maladies infectieuses est recommandée pour toute personne exposée qui fait de la fièvre dans les 21 jours suivant l'exposition.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buSzPct val="100000"/>
              <a:defRPr/>
            </a:pPr>
            <a:r>
              <a:rPr lang="fr-FR" sz="2000" b="1" dirty="0" smtClean="0">
                <a:solidFill>
                  <a:srgbClr val="000000"/>
                </a:solidFill>
                <a:effectLst>
                  <a:outerShdw blurRad="38100" dist="38100" dir="2700000" algn="tl">
                    <a:srgbClr val="C0C0C0"/>
                  </a:outerShdw>
                </a:effectLst>
                <a:ea typeface="Verdana" pitchFamily="34" charset="0"/>
                <a:cs typeface="Verdana" pitchFamily="34" charset="0"/>
              </a:rPr>
              <a:t>GESTION DE L'EXPOSITION AU VIRUS À TRAVERS LES LIQUIDES ORGANIQUES, NOTAMMENT LE SANG - 3</a:t>
            </a:r>
          </a:p>
        </p:txBody>
      </p:sp>
      <p:sp>
        <p:nvSpPr>
          <p:cNvPr id="26627" name="Content Placeholder 2"/>
          <p:cNvSpPr>
            <a:spLocks noGrp="1"/>
          </p:cNvSpPr>
          <p:nvPr>
            <p:ph idx="1"/>
          </p:nvPr>
        </p:nvSpPr>
        <p:spPr/>
        <p:txBody>
          <a:bodyPr/>
          <a:lstStyle/>
          <a:p>
            <a:pPr algn="just" eaLnBrk="1" hangingPunct="1"/>
            <a:r>
              <a:rPr lang="fr-FR" sz="2400" dirty="0" smtClean="0">
                <a:solidFill>
                  <a:srgbClr val="000000"/>
                </a:solidFill>
              </a:rPr>
              <a:t>Les agents de soins de santé suspectés d'être infectés devraient être soignés/isolés et les mêmes recommandations décrites dans le présent document doivent être appliquées jusqu'à ce qu'un diagnostic contraire soit confirmé.</a:t>
            </a:r>
          </a:p>
          <a:p>
            <a:pPr algn="just" eaLnBrk="1" hangingPunct="1"/>
            <a:r>
              <a:rPr lang="fr-FR" sz="2400" dirty="0" smtClean="0">
                <a:solidFill>
                  <a:srgbClr val="000000"/>
                </a:solidFill>
              </a:rPr>
              <a:t>La recherche de contacts et le suivi des membres de la famille, des amis, des collègues et autres patients, qui pourraient avoir été exposés au virus Ébola par un contact étroit avec l’agent de soins de santé infecté sont essentiels.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buSzPct val="100000"/>
              <a:defRPr/>
            </a:pPr>
            <a:r>
              <a:rPr lang="fr-FR" sz="4000" b="1" dirty="0" smtClean="0">
                <a:solidFill>
                  <a:srgbClr val="000000"/>
                </a:solidFill>
                <a:effectLst>
                  <a:outerShdw blurRad="38100" dist="38100" dir="2700000" algn="tl">
                    <a:srgbClr val="C0C0C0"/>
                  </a:outerShdw>
                </a:effectLst>
                <a:ea typeface="Verdana" pitchFamily="34" charset="0"/>
                <a:cs typeface="Verdana" pitchFamily="34" charset="0"/>
              </a:rPr>
              <a:t>Références</a:t>
            </a:r>
          </a:p>
        </p:txBody>
      </p:sp>
      <p:sp>
        <p:nvSpPr>
          <p:cNvPr id="27651" name="Content Placeholder 2"/>
          <p:cNvSpPr>
            <a:spLocks noGrp="1"/>
          </p:cNvSpPr>
          <p:nvPr>
            <p:ph idx="1"/>
          </p:nvPr>
        </p:nvSpPr>
        <p:spPr/>
        <p:txBody>
          <a:bodyPr/>
          <a:lstStyle/>
          <a:p>
            <a:pPr algn="just" eaLnBrk="1" hangingPunct="1"/>
            <a:r>
              <a:rPr lang="fr-FR" sz="2400" dirty="0" smtClean="0">
                <a:solidFill>
                  <a:srgbClr val="000000"/>
                </a:solidFill>
              </a:rPr>
              <a:t>OMS : Gestion clinique des patients atteints de fièvre hémorragique virale : un guide de poche pour les travailleurs de la santé de première ligne (30 mars 2014)</a:t>
            </a:r>
          </a:p>
          <a:p>
            <a:pPr algn="just" eaLnBrk="1" hangingPunct="1"/>
            <a:r>
              <a:rPr lang="fr-FR" sz="2400" dirty="0" smtClean="0">
                <a:solidFill>
                  <a:srgbClr val="000000"/>
                </a:solidFill>
              </a:rPr>
              <a:t>Définition des cas de CDC :</a:t>
            </a:r>
          </a:p>
          <a:p>
            <a:pPr marL="400050" lvl="1" indent="0" algn="just" eaLnBrk="1" hangingPunct="1">
              <a:buFontTx/>
              <a:buNone/>
            </a:pPr>
            <a:r>
              <a:rPr lang="fr-FR" sz="2000" dirty="0" smtClean="0">
                <a:solidFill>
                  <a:srgbClr val="000000"/>
                </a:solidFill>
                <a:hlinkClick r:id="rId2"/>
              </a:rPr>
              <a:t>HTTP :// www.cdc.gov/vhf/ebola/hcp/case-definition.html </a:t>
            </a:r>
            <a:endParaRPr lang="fr-FR" sz="2000" dirty="0" smtClean="0">
              <a:solidFill>
                <a:srgbClr val="000000"/>
              </a:solidFill>
            </a:endParaRPr>
          </a:p>
          <a:p>
            <a:pPr algn="just" eaLnBrk="1" hangingPunct="1"/>
            <a:r>
              <a:rPr lang="fr-FR" sz="2400" dirty="0" smtClean="0">
                <a:solidFill>
                  <a:srgbClr val="000000"/>
                </a:solidFill>
              </a:rPr>
              <a:t>Documents de formation clinique dans le cadre de l’Ébola élaborés par l'OMS/IMAI-IMCI Alliance</a:t>
            </a:r>
          </a:p>
          <a:p>
            <a:pPr algn="just" eaLnBrk="1" hangingPunct="1"/>
            <a:r>
              <a:rPr lang="fr-FR" sz="2400" dirty="0" smtClean="0">
                <a:solidFill>
                  <a:srgbClr val="000000"/>
                </a:solidFill>
              </a:rPr>
              <a:t>OMS : Guide intérimaire pour la prévention et le contrôle de l’infection pour les soins aux cas suspects ou confirmés de fièvre hémorragique à </a:t>
            </a:r>
            <a:r>
              <a:rPr lang="fr-FR" sz="2400" dirty="0" err="1" smtClean="0"/>
              <a:t>filovirus</a:t>
            </a:r>
            <a:r>
              <a:rPr lang="fr-FR" sz="2400" dirty="0" smtClean="0"/>
              <a:t>  </a:t>
            </a:r>
            <a:r>
              <a:rPr lang="fr-FR" sz="2400" dirty="0" smtClean="0">
                <a:solidFill>
                  <a:srgbClr val="000000"/>
                </a:solidFill>
              </a:rPr>
              <a:t>dans les établissements de soins de santé, avec un accent particulier sur le virus Ébola (août 2014)</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bwMode="auto">
          <a:xfrm>
            <a:off x="827088" y="2133600"/>
            <a:ext cx="7489825" cy="2016125"/>
          </a:xfrm>
          <a:prstGeom prst="rect">
            <a:avLst/>
          </a:prstGeom>
          <a:noFill/>
          <a:ln w="9525">
            <a:noFill/>
            <a:miter lim="800000"/>
            <a:headEnd/>
            <a:tailEnd/>
          </a:ln>
        </p:spPr>
        <p:txBody>
          <a:bodyPr anchor="ctr"/>
          <a:lstStyle/>
          <a:p>
            <a:pPr algn="ctr">
              <a:buSzPct val="100000"/>
              <a:defRPr/>
            </a:pPr>
            <a:r>
              <a:rPr lang="en-US" sz="3200" b="1" dirty="0">
                <a:solidFill>
                  <a:srgbClr val="000000"/>
                </a:solidFill>
                <a:effectLst>
                  <a:outerShdw blurRad="38100" dist="38100" dir="2700000" algn="tl">
                    <a:srgbClr val="C0C0C0"/>
                  </a:outerShdw>
                </a:effectLst>
                <a:ea typeface="Verdana" pitchFamily="34" charset="0"/>
                <a:cs typeface="Verdana" pitchFamily="34" charset="0"/>
              </a:rPr>
              <a:t/>
            </a:r>
            <a:br>
              <a:rPr lang="en-US" sz="3200" b="1" dirty="0">
                <a:solidFill>
                  <a:srgbClr val="000000"/>
                </a:solidFill>
                <a:effectLst>
                  <a:outerShdw blurRad="38100" dist="38100" dir="2700000" algn="tl">
                    <a:srgbClr val="C0C0C0"/>
                  </a:outerShdw>
                </a:effectLst>
                <a:ea typeface="Verdana" pitchFamily="34" charset="0"/>
                <a:cs typeface="Verdana" pitchFamily="34" charset="0"/>
              </a:rPr>
            </a:br>
            <a:r>
              <a:rPr lang="en-US" sz="3200" b="1" dirty="0">
                <a:solidFill>
                  <a:srgbClr val="000000"/>
                </a:solidFill>
                <a:effectLst>
                  <a:outerShdw blurRad="38100" dist="38100" dir="2700000" algn="tl">
                    <a:srgbClr val="C0C0C0"/>
                  </a:outerShdw>
                </a:effectLst>
                <a:ea typeface="Verdana" pitchFamily="34" charset="0"/>
                <a:cs typeface="Verdana" pitchFamily="34" charset="0"/>
              </a:rPr>
              <a:t>2- </a:t>
            </a:r>
            <a:r>
              <a:rPr lang="en-US" sz="3200" b="1" dirty="0" err="1" smtClean="0">
                <a:solidFill>
                  <a:srgbClr val="000000"/>
                </a:solidFill>
                <a:effectLst>
                  <a:outerShdw blurRad="38100" dist="38100" dir="2700000" algn="tl">
                    <a:srgbClr val="C0C0C0"/>
                  </a:outerShdw>
                </a:effectLst>
                <a:ea typeface="Verdana" pitchFamily="34" charset="0"/>
                <a:cs typeface="Verdana" pitchFamily="34" charset="0"/>
              </a:rPr>
              <a:t>Gestion</a:t>
            </a:r>
            <a:r>
              <a:rPr lang="en-US" sz="3200" b="1" dirty="0" smtClean="0">
                <a:solidFill>
                  <a:srgbClr val="000000"/>
                </a:solidFill>
                <a:effectLst>
                  <a:outerShdw blurRad="38100" dist="38100" dir="2700000" algn="tl">
                    <a:srgbClr val="C0C0C0"/>
                  </a:outerShdw>
                </a:effectLst>
                <a:ea typeface="Verdana" pitchFamily="34" charset="0"/>
                <a:cs typeface="Verdana" pitchFamily="34" charset="0"/>
              </a:rPr>
              <a:t> </a:t>
            </a:r>
            <a:r>
              <a:rPr lang="en-US" sz="3200" b="1" dirty="0" err="1" smtClean="0">
                <a:solidFill>
                  <a:srgbClr val="000000"/>
                </a:solidFill>
                <a:effectLst>
                  <a:outerShdw blurRad="38100" dist="38100" dir="2700000" algn="tl">
                    <a:srgbClr val="C0C0C0"/>
                  </a:outerShdw>
                </a:effectLst>
                <a:ea typeface="Verdana" pitchFamily="34" charset="0"/>
                <a:cs typeface="Verdana" pitchFamily="34" charset="0"/>
              </a:rPr>
              <a:t>clinique</a:t>
            </a:r>
            <a:r>
              <a:rPr lang="en-US" sz="3200" b="1" dirty="0" smtClean="0">
                <a:solidFill>
                  <a:srgbClr val="000000"/>
                </a:solidFill>
                <a:effectLst>
                  <a:outerShdw blurRad="38100" dist="38100" dir="2700000" algn="tl">
                    <a:srgbClr val="C0C0C0"/>
                  </a:outerShdw>
                </a:effectLst>
                <a:ea typeface="Verdana" pitchFamily="34" charset="0"/>
                <a:cs typeface="Verdana" pitchFamily="34" charset="0"/>
              </a:rPr>
              <a:t> au Centre de </a:t>
            </a:r>
            <a:r>
              <a:rPr lang="en-US" sz="3200" b="1" dirty="0" err="1" smtClean="0">
                <a:solidFill>
                  <a:srgbClr val="000000"/>
                </a:solidFill>
                <a:effectLst>
                  <a:outerShdw blurRad="38100" dist="38100" dir="2700000" algn="tl">
                    <a:srgbClr val="C0C0C0"/>
                  </a:outerShdw>
                </a:effectLst>
                <a:ea typeface="Verdana" pitchFamily="34" charset="0"/>
                <a:cs typeface="Verdana" pitchFamily="34" charset="0"/>
              </a:rPr>
              <a:t>traitement</a:t>
            </a:r>
            <a:r>
              <a:rPr lang="en-US" sz="3200" b="1" dirty="0">
                <a:solidFill>
                  <a:srgbClr val="000000"/>
                </a:solidFill>
                <a:effectLst>
                  <a:outerShdw blurRad="38100" dist="38100" dir="2700000" algn="tl">
                    <a:srgbClr val="C0C0C0"/>
                  </a:outerShdw>
                </a:effectLst>
                <a:ea typeface="Verdana" pitchFamily="34" charset="0"/>
                <a:cs typeface="Verdana" pitchFamily="34" charset="0"/>
              </a:rPr>
              <a:t/>
            </a:r>
            <a:br>
              <a:rPr lang="en-US" sz="3200" b="1" dirty="0">
                <a:solidFill>
                  <a:srgbClr val="000000"/>
                </a:solidFill>
                <a:effectLst>
                  <a:outerShdw blurRad="38100" dist="38100" dir="2700000" algn="tl">
                    <a:srgbClr val="C0C0C0"/>
                  </a:outerShdw>
                </a:effectLst>
                <a:ea typeface="Verdana" pitchFamily="34" charset="0"/>
                <a:cs typeface="Verdana" pitchFamily="34" charset="0"/>
              </a:rPr>
            </a:br>
            <a:endParaRPr lang="en-US" sz="3200" b="1" dirty="0">
              <a:solidFill>
                <a:srgbClr val="000000"/>
              </a:solidFill>
              <a:effectLst>
                <a:outerShdw blurRad="38100" dist="38100" dir="2700000" algn="tl">
                  <a:srgbClr val="C0C0C0"/>
                </a:outerShdw>
              </a:effectLst>
              <a:ea typeface="Verdana" pitchFamily="34" charset="0"/>
              <a:cs typeface="Verdana"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0"/>
            <a:ext cx="9144000" cy="1052513"/>
          </a:xfrm>
        </p:spPr>
        <p:txBody>
          <a:bodyPr/>
          <a:lstStyle/>
          <a:p>
            <a:pPr eaLnBrk="1" hangingPunct="1">
              <a:buSzPct val="100000"/>
              <a:defRPr/>
            </a:pPr>
            <a:r>
              <a:rPr lang="fr-FR" sz="4200" b="1" dirty="0" smtClean="0">
                <a:solidFill>
                  <a:srgbClr val="000000"/>
                </a:solidFill>
                <a:effectLst>
                  <a:outerShdw blurRad="38100" dist="38100" dir="2700000" algn="tl">
                    <a:srgbClr val="C0C0C0"/>
                  </a:outerShdw>
                </a:effectLst>
              </a:rPr>
              <a:t>Objectifs de la session</a:t>
            </a:r>
          </a:p>
        </p:txBody>
      </p:sp>
      <p:sp>
        <p:nvSpPr>
          <p:cNvPr id="29699" name="Rectangle 3"/>
          <p:cNvSpPr>
            <a:spLocks noGrp="1" noChangeArrowheads="1"/>
          </p:cNvSpPr>
          <p:nvPr>
            <p:ph type="body" idx="1"/>
          </p:nvPr>
        </p:nvSpPr>
        <p:spPr>
          <a:xfrm>
            <a:off x="250825" y="1196975"/>
            <a:ext cx="8686800" cy="5040313"/>
          </a:xfrm>
        </p:spPr>
        <p:txBody>
          <a:bodyPr/>
          <a:lstStyle/>
          <a:p>
            <a:pPr lvl="1" eaLnBrk="1" hangingPunct="1">
              <a:lnSpc>
                <a:spcPct val="80000"/>
              </a:lnSpc>
            </a:pPr>
            <a:r>
              <a:rPr lang="fr-FR" dirty="0" smtClean="0">
                <a:solidFill>
                  <a:srgbClr val="000000"/>
                </a:solidFill>
              </a:rPr>
              <a:t>Orienter les participants sur les manifestations et la prise en charge cliniques d'un patient atteint de la Maladie à virus Ébola (MVE).</a:t>
            </a:r>
            <a:br>
              <a:rPr lang="fr-FR" dirty="0" smtClean="0">
                <a:solidFill>
                  <a:srgbClr val="000000"/>
                </a:solidFill>
              </a:rPr>
            </a:br>
            <a:endParaRPr lang="fr-FR" dirty="0" smtClean="0">
              <a:solidFill>
                <a:srgbClr val="000000"/>
              </a:solidFill>
            </a:endParaRPr>
          </a:p>
          <a:p>
            <a:pPr lvl="1" eaLnBrk="1" hangingPunct="1">
              <a:lnSpc>
                <a:spcPct val="80000"/>
              </a:lnSpc>
            </a:pPr>
            <a:r>
              <a:rPr lang="fr-FR" dirty="0" smtClean="0">
                <a:solidFill>
                  <a:srgbClr val="000000"/>
                </a:solidFill>
              </a:rPr>
              <a:t>Informer les participants sur les considérations particulières pour les femmes enceintes et allaitantes et leurs enfants.</a:t>
            </a:r>
          </a:p>
          <a:p>
            <a:pPr lvl="1" eaLnBrk="1" hangingPunct="1">
              <a:lnSpc>
                <a:spcPct val="80000"/>
              </a:lnSpc>
            </a:pPr>
            <a:endParaRPr lang="fr-FR" dirty="0" smtClean="0">
              <a:solidFill>
                <a:srgbClr val="000000"/>
              </a:solidFill>
            </a:endParaRPr>
          </a:p>
          <a:p>
            <a:pPr lvl="1" eaLnBrk="1" hangingPunct="1">
              <a:lnSpc>
                <a:spcPct val="80000"/>
              </a:lnSpc>
            </a:pPr>
            <a:r>
              <a:rPr lang="fr-FR" dirty="0" smtClean="0">
                <a:solidFill>
                  <a:srgbClr val="000000"/>
                </a:solidFill>
              </a:rPr>
              <a:t>Présenter les directives et outils actuellement recommandés pour la prise en charge de la MVE.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0"/>
            <a:ext cx="9144000" cy="1052513"/>
          </a:xfrm>
        </p:spPr>
        <p:txBody>
          <a:bodyPr/>
          <a:lstStyle/>
          <a:p>
            <a:pPr eaLnBrk="1" hangingPunct="1">
              <a:buSzPct val="100000"/>
              <a:defRPr/>
            </a:pPr>
            <a:r>
              <a:rPr lang="fr-FR" b="1" dirty="0" smtClean="0">
                <a:solidFill>
                  <a:srgbClr val="000000"/>
                </a:solidFill>
                <a:effectLst>
                  <a:outerShdw blurRad="38100" dist="38100" dir="2700000" algn="tl">
                    <a:srgbClr val="C0C0C0"/>
                  </a:outerShdw>
                </a:effectLst>
              </a:rPr>
              <a:t>Plan</a:t>
            </a:r>
          </a:p>
        </p:txBody>
      </p:sp>
      <p:sp>
        <p:nvSpPr>
          <p:cNvPr id="30723" name="Rectangle 3"/>
          <p:cNvSpPr>
            <a:spLocks noGrp="1" noChangeArrowheads="1"/>
          </p:cNvSpPr>
          <p:nvPr>
            <p:ph type="body" idx="1"/>
          </p:nvPr>
        </p:nvSpPr>
        <p:spPr>
          <a:xfrm>
            <a:off x="323850" y="1052513"/>
            <a:ext cx="8712200" cy="4897437"/>
          </a:xfrm>
        </p:spPr>
        <p:txBody>
          <a:bodyPr/>
          <a:lstStyle/>
          <a:p>
            <a:pPr marL="228600" indent="-228600" eaLnBrk="1" hangingPunct="1">
              <a:lnSpc>
                <a:spcPct val="90000"/>
              </a:lnSpc>
              <a:spcBef>
                <a:spcPts val="1013"/>
              </a:spcBef>
            </a:pPr>
            <a:r>
              <a:rPr lang="fr-FR" sz="2000" dirty="0" smtClean="0">
                <a:solidFill>
                  <a:srgbClr val="000000"/>
                </a:solidFill>
              </a:rPr>
              <a:t>Identification/détection des cas</a:t>
            </a:r>
          </a:p>
          <a:p>
            <a:pPr marL="228600" indent="-228600" eaLnBrk="1" hangingPunct="1">
              <a:lnSpc>
                <a:spcPct val="90000"/>
              </a:lnSpc>
              <a:spcBef>
                <a:spcPts val="1013"/>
              </a:spcBef>
            </a:pPr>
            <a:r>
              <a:rPr lang="fr-FR" sz="2000" dirty="0" smtClean="0">
                <a:solidFill>
                  <a:srgbClr val="000000"/>
                </a:solidFill>
              </a:rPr>
              <a:t>Transmission interhumaine</a:t>
            </a:r>
          </a:p>
          <a:p>
            <a:pPr marL="228600" indent="-228600" eaLnBrk="1" hangingPunct="1">
              <a:lnSpc>
                <a:spcPct val="90000"/>
              </a:lnSpc>
              <a:spcBef>
                <a:spcPts val="1013"/>
              </a:spcBef>
            </a:pPr>
            <a:r>
              <a:rPr lang="fr-FR" sz="2000" dirty="0" smtClean="0">
                <a:solidFill>
                  <a:srgbClr val="000000"/>
                </a:solidFill>
              </a:rPr>
              <a:t>Pathogenèse</a:t>
            </a:r>
          </a:p>
          <a:p>
            <a:pPr marL="228600" indent="-228600" eaLnBrk="1" hangingPunct="1">
              <a:lnSpc>
                <a:spcPct val="90000"/>
              </a:lnSpc>
              <a:spcBef>
                <a:spcPts val="1013"/>
              </a:spcBef>
            </a:pPr>
            <a:r>
              <a:rPr lang="fr-FR" sz="2000" dirty="0" smtClean="0">
                <a:solidFill>
                  <a:srgbClr val="000000"/>
                </a:solidFill>
              </a:rPr>
              <a:t>Caractéristiques cliniques courantes de la Maladie à virus Ébola</a:t>
            </a:r>
          </a:p>
          <a:p>
            <a:pPr marL="228600" indent="-228600" eaLnBrk="1" hangingPunct="1">
              <a:lnSpc>
                <a:spcPct val="90000"/>
              </a:lnSpc>
              <a:spcBef>
                <a:spcPts val="1013"/>
              </a:spcBef>
            </a:pPr>
            <a:r>
              <a:rPr lang="fr-FR" sz="2000" dirty="0" smtClean="0">
                <a:solidFill>
                  <a:srgbClr val="000000"/>
                </a:solidFill>
              </a:rPr>
              <a:t>Triage des patients </a:t>
            </a:r>
          </a:p>
          <a:p>
            <a:pPr marL="228600" indent="-228600" eaLnBrk="1" hangingPunct="1">
              <a:lnSpc>
                <a:spcPct val="90000"/>
              </a:lnSpc>
              <a:spcBef>
                <a:spcPts val="1013"/>
              </a:spcBef>
            </a:pPr>
            <a:r>
              <a:rPr lang="fr-FR" sz="2000" dirty="0" smtClean="0">
                <a:solidFill>
                  <a:srgbClr val="000000"/>
                </a:solidFill>
              </a:rPr>
              <a:t>Gestion clinique de la Maladie à virus Ébola</a:t>
            </a:r>
          </a:p>
          <a:p>
            <a:pPr marL="685800" lvl="1" indent="-228600" eaLnBrk="1" hangingPunct="1">
              <a:lnSpc>
                <a:spcPct val="90000"/>
              </a:lnSpc>
              <a:spcBef>
                <a:spcPts val="500"/>
              </a:spcBef>
              <a:buFont typeface="Arial" charset="0"/>
              <a:buChar char="•"/>
            </a:pPr>
            <a:r>
              <a:rPr lang="fr-FR" sz="1800" dirty="0" smtClean="0">
                <a:solidFill>
                  <a:srgbClr val="000000"/>
                </a:solidFill>
              </a:rPr>
              <a:t>Gestion d'un choc septique chez les adolescents et les adultes</a:t>
            </a:r>
          </a:p>
          <a:p>
            <a:pPr marL="685800" lvl="1" indent="-228600" eaLnBrk="1" hangingPunct="1">
              <a:lnSpc>
                <a:spcPct val="90000"/>
              </a:lnSpc>
              <a:spcBef>
                <a:spcPts val="500"/>
              </a:spcBef>
              <a:buFont typeface="Arial" charset="0"/>
              <a:buChar char="•"/>
            </a:pPr>
            <a:r>
              <a:rPr lang="fr-FR" sz="1800" dirty="0" smtClean="0">
                <a:solidFill>
                  <a:srgbClr val="000000"/>
                </a:solidFill>
              </a:rPr>
              <a:t>Gestion d'un choc septique chez les enfants</a:t>
            </a:r>
          </a:p>
          <a:p>
            <a:pPr marL="685800" lvl="1" indent="-228600" eaLnBrk="1" hangingPunct="1">
              <a:lnSpc>
                <a:spcPct val="90000"/>
              </a:lnSpc>
              <a:spcBef>
                <a:spcPts val="500"/>
              </a:spcBef>
              <a:buFont typeface="Arial" charset="0"/>
              <a:buChar char="•"/>
            </a:pPr>
            <a:r>
              <a:rPr lang="fr-FR" sz="1800" dirty="0" smtClean="0">
                <a:solidFill>
                  <a:srgbClr val="000000"/>
                </a:solidFill>
              </a:rPr>
              <a:t>Suivi des patients gravement malades</a:t>
            </a:r>
          </a:p>
          <a:p>
            <a:pPr marL="228600" indent="-228600" eaLnBrk="1" hangingPunct="1">
              <a:lnSpc>
                <a:spcPct val="90000"/>
              </a:lnSpc>
              <a:spcBef>
                <a:spcPts val="1013"/>
              </a:spcBef>
            </a:pPr>
            <a:r>
              <a:rPr lang="fr-FR" sz="2000" dirty="0" smtClean="0">
                <a:solidFill>
                  <a:srgbClr val="000000"/>
                </a:solidFill>
              </a:rPr>
              <a:t>Considérations spéciales pour les femmes enceintes et allaitantes et leurs enfants</a:t>
            </a:r>
          </a:p>
          <a:p>
            <a:pPr marL="228600" indent="-228600" eaLnBrk="1" hangingPunct="1">
              <a:lnSpc>
                <a:spcPct val="90000"/>
              </a:lnSpc>
              <a:spcBef>
                <a:spcPts val="1013"/>
              </a:spcBef>
            </a:pPr>
            <a:r>
              <a:rPr lang="fr-FR" sz="2000" dirty="0" smtClean="0">
                <a:solidFill>
                  <a:srgbClr val="000000"/>
                </a:solidFill>
              </a:rPr>
              <a:t>Principaux documents de référence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100013"/>
            <a:ext cx="8986838" cy="1325563"/>
          </a:xfrm>
        </p:spPr>
        <p:txBody>
          <a:bodyPr/>
          <a:lstStyle/>
          <a:p>
            <a:pPr eaLnBrk="1" hangingPunct="1"/>
            <a:r>
              <a:rPr lang="fr-FR" b="1" smtClean="0">
                <a:solidFill>
                  <a:srgbClr val="000000"/>
                </a:solidFill>
              </a:rPr>
              <a:t>Identification/détection des cas</a:t>
            </a:r>
          </a:p>
        </p:txBody>
      </p:sp>
      <p:sp>
        <p:nvSpPr>
          <p:cNvPr id="31747" name="Content Placeholder 2"/>
          <p:cNvSpPr>
            <a:spLocks noGrp="1"/>
          </p:cNvSpPr>
          <p:nvPr>
            <p:ph idx="1"/>
          </p:nvPr>
        </p:nvSpPr>
        <p:spPr>
          <a:xfrm>
            <a:off x="611188" y="1484313"/>
            <a:ext cx="8023225" cy="3311525"/>
          </a:xfrm>
        </p:spPr>
        <p:txBody>
          <a:bodyPr/>
          <a:lstStyle/>
          <a:p>
            <a:pPr marL="0" indent="0" eaLnBrk="1" hangingPunct="1">
              <a:buFontTx/>
              <a:buNone/>
            </a:pPr>
            <a:r>
              <a:rPr lang="fr-FR" sz="4000" dirty="0" smtClean="0">
                <a:solidFill>
                  <a:srgbClr val="000000"/>
                </a:solidFill>
              </a:rPr>
              <a:t>Le diagnostic de la fièvre hémorragique à virus Ébola est fondé sur :</a:t>
            </a:r>
          </a:p>
          <a:p>
            <a:pPr marL="971550" lvl="1" indent="-514350" eaLnBrk="1" hangingPunct="1">
              <a:buFontTx/>
              <a:buAutoNum type="arabicPeriod"/>
            </a:pPr>
            <a:r>
              <a:rPr lang="fr-FR" sz="3600" dirty="0" smtClean="0">
                <a:solidFill>
                  <a:srgbClr val="000000"/>
                </a:solidFill>
              </a:rPr>
              <a:t>les antécédents d’exposition</a:t>
            </a:r>
          </a:p>
          <a:p>
            <a:pPr marL="971550" lvl="1" indent="-514350" eaLnBrk="1" hangingPunct="1">
              <a:buFontTx/>
              <a:buAutoNum type="arabicPeriod"/>
            </a:pPr>
            <a:r>
              <a:rPr lang="fr-FR" sz="3600" dirty="0" smtClean="0">
                <a:solidFill>
                  <a:srgbClr val="000000"/>
                </a:solidFill>
              </a:rPr>
              <a:t>l’évaluation clinique détaillée</a:t>
            </a:r>
          </a:p>
          <a:p>
            <a:pPr marL="971550" lvl="1" indent="-514350" eaLnBrk="1" hangingPunct="1">
              <a:buFontTx/>
              <a:buAutoNum type="arabicPeriod"/>
            </a:pPr>
            <a:r>
              <a:rPr lang="fr-FR" sz="3600" dirty="0" smtClean="0">
                <a:solidFill>
                  <a:srgbClr val="000000"/>
                </a:solidFill>
              </a:rPr>
              <a:t>les tests de laboratoire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srcRect/>
          <a:stretch>
            <a:fillRect/>
          </a:stretch>
        </p:blipFill>
        <p:spPr bwMode="auto">
          <a:xfrm>
            <a:off x="69850" y="6083300"/>
            <a:ext cx="9004300" cy="781050"/>
          </a:xfrm>
          <a:prstGeom prst="rect">
            <a:avLst/>
          </a:prstGeom>
          <a:noFill/>
          <a:ln w="9525">
            <a:noFill/>
            <a:miter lim="800000"/>
            <a:headEnd/>
            <a:tailEnd/>
          </a:ln>
        </p:spPr>
      </p:pic>
      <p:graphicFrame>
        <p:nvGraphicFramePr>
          <p:cNvPr id="13" name="Content Placeholder 12"/>
          <p:cNvGraphicFramePr>
            <a:graphicFrameLocks noGrp="1"/>
          </p:cNvGraphicFramePr>
          <p:nvPr>
            <p:ph sz="half" idx="2"/>
          </p:nvPr>
        </p:nvGraphicFramePr>
        <p:xfrm>
          <a:off x="69850" y="-63500"/>
          <a:ext cx="9074150" cy="6457523"/>
        </p:xfrm>
        <a:graphic>
          <a:graphicData uri="http://schemas.openxmlformats.org/drawingml/2006/table">
            <a:tbl>
              <a:tblPr/>
              <a:tblGrid>
                <a:gridCol w="4767263"/>
                <a:gridCol w="4306887"/>
              </a:tblGrid>
              <a:tr h="710652">
                <a:tc gridSpan="2">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fr-FR" sz="3600" b="1" i="0" u="none" strike="noStrike" cap="none" normalizeH="0" baseline="0" noProof="0" dirty="0" smtClean="0">
                          <a:ln>
                            <a:noFill/>
                          </a:ln>
                          <a:solidFill>
                            <a:srgbClr val="000000"/>
                          </a:solidFill>
                          <a:effectLst/>
                          <a:latin typeface="Arial" charset="0"/>
                        </a:rPr>
                        <a:t>Définition des cas d’Ébola</a:t>
                      </a:r>
                    </a:p>
                  </a:txBody>
                  <a:tcPr marL="91452" marR="91452"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fr-FR"/>
                    </a:p>
                  </a:txBody>
                  <a:tcPr/>
                </a:tc>
              </a:tr>
              <a:tr h="1147398">
                <a:tc gridSpan="2">
                  <a:txBody>
                    <a:bodyPr/>
                    <a:lstStyle/>
                    <a:p>
                      <a:pPr marL="0" marR="0" lvl="0" indent="0" algn="l" defTabSz="914400" rtl="0" eaLnBrk="1" fontAlgn="base" latinLnBrk="0" hangingPunct="1">
                        <a:lnSpc>
                          <a:spcPct val="100000"/>
                        </a:lnSpc>
                        <a:spcBef>
                          <a:spcPct val="20000"/>
                        </a:spcBef>
                        <a:spcAft>
                          <a:spcPct val="0"/>
                        </a:spcAft>
                        <a:buClrTx/>
                        <a:buSzPct val="100000"/>
                        <a:buFontTx/>
                        <a:buNone/>
                        <a:tabLst/>
                      </a:pPr>
                      <a:r>
                        <a:rPr kumimoji="0" lang="fr-FR" sz="2400" b="1" i="0" u="sng" strike="noStrike" cap="none" normalizeH="0" baseline="0" noProof="0" dirty="0" smtClean="0">
                          <a:ln>
                            <a:noFill/>
                          </a:ln>
                          <a:solidFill>
                            <a:srgbClr val="000000"/>
                          </a:solidFill>
                          <a:effectLst/>
                          <a:latin typeface="Arial" charset="0"/>
                        </a:rPr>
                        <a:t>Un cas suspect est toute personne</a:t>
                      </a:r>
                      <a:r>
                        <a:rPr kumimoji="0" lang="fr-FR" sz="2400" b="0" i="0" u="none" strike="noStrike" cap="none" normalizeH="0" baseline="0" noProof="0" dirty="0" smtClean="0">
                          <a:ln>
                            <a:noFill/>
                          </a:ln>
                          <a:solidFill>
                            <a:srgbClr val="000000"/>
                          </a:solidFill>
                          <a:effectLst/>
                          <a:latin typeface="Arial" charset="0"/>
                        </a:rPr>
                        <a:t> :</a:t>
                      </a:r>
                    </a:p>
                    <a:p>
                      <a:pPr marL="361950" marR="0" lvl="0" indent="-361950" algn="l" defTabSz="914400" rtl="0" eaLnBrk="1" fontAlgn="base" latinLnBrk="0" hangingPunct="1">
                        <a:lnSpc>
                          <a:spcPct val="100000"/>
                        </a:lnSpc>
                        <a:spcBef>
                          <a:spcPct val="20000"/>
                        </a:spcBef>
                        <a:spcAft>
                          <a:spcPct val="0"/>
                        </a:spcAft>
                        <a:buClrTx/>
                        <a:buSzTx/>
                        <a:buFontTx/>
                        <a:buChar char="•"/>
                        <a:tabLst/>
                      </a:pPr>
                      <a:r>
                        <a:rPr kumimoji="0" lang="fr-FR" sz="2400" b="0" i="0" u="none" strike="noStrike" cap="none" normalizeH="0" baseline="0" noProof="0" dirty="0" smtClean="0">
                          <a:ln>
                            <a:noFill/>
                          </a:ln>
                          <a:solidFill>
                            <a:srgbClr val="000000"/>
                          </a:solidFill>
                          <a:effectLst/>
                          <a:latin typeface="Arial" charset="0"/>
                        </a:rPr>
                        <a:t>ayant un contact avec un cas clinique (confirmé par le test RT-PCR) ET</a:t>
                      </a:r>
                    </a:p>
                    <a:p>
                      <a:pPr marL="361950" marR="0" lvl="0" indent="-361950" algn="l" defTabSz="914400" rtl="0" eaLnBrk="1" fontAlgn="base" latinLnBrk="0" hangingPunct="1">
                        <a:lnSpc>
                          <a:spcPct val="100000"/>
                        </a:lnSpc>
                        <a:spcBef>
                          <a:spcPct val="20000"/>
                        </a:spcBef>
                        <a:spcAft>
                          <a:spcPct val="0"/>
                        </a:spcAft>
                        <a:buClrTx/>
                        <a:buSzTx/>
                        <a:buFontTx/>
                        <a:buChar char="•"/>
                        <a:tabLst/>
                      </a:pPr>
                      <a:r>
                        <a:rPr kumimoji="0" lang="fr-FR" sz="2400" b="0" i="0" u="none" strike="noStrike" cap="none" normalizeH="0" baseline="0" noProof="0" dirty="0" smtClean="0">
                          <a:ln>
                            <a:noFill/>
                          </a:ln>
                          <a:solidFill>
                            <a:srgbClr val="000000"/>
                          </a:solidFill>
                          <a:effectLst/>
                          <a:latin typeface="Arial" charset="0"/>
                        </a:rPr>
                        <a:t>présentant une fièvre aiguë (&gt;38°C) OU</a:t>
                      </a:r>
                    </a:p>
                  </a:txBody>
                  <a:tcPr marL="91452" marR="91452"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hMerge="1">
                  <a:txBody>
                    <a:bodyPr/>
                    <a:lstStyle/>
                    <a:p>
                      <a:endParaRPr lang="fr-FR"/>
                    </a:p>
                  </a:txBody>
                  <a:tcPr/>
                </a:tc>
              </a:tr>
              <a:tr h="932738">
                <a:tc gridSpan="2">
                  <a:txBody>
                    <a:bodyPr/>
                    <a:lstStyle/>
                    <a:p>
                      <a:pPr marL="361950" marR="0" lvl="0" indent="-361950" algn="l" defTabSz="914400" rtl="0" eaLnBrk="1" fontAlgn="base" latinLnBrk="0" hangingPunct="1">
                        <a:lnSpc>
                          <a:spcPct val="100000"/>
                        </a:lnSpc>
                        <a:spcBef>
                          <a:spcPct val="20000"/>
                        </a:spcBef>
                        <a:spcAft>
                          <a:spcPct val="0"/>
                        </a:spcAft>
                        <a:buClrTx/>
                        <a:buSzTx/>
                        <a:buFontTx/>
                        <a:buChar char="•"/>
                        <a:tabLst/>
                      </a:pPr>
                      <a:r>
                        <a:rPr kumimoji="0" lang="fr-FR" sz="2400" b="0" i="0" u="none" strike="noStrike" cap="none" normalizeH="0" baseline="0" noProof="0" dirty="0" smtClean="0">
                          <a:ln>
                            <a:noFill/>
                          </a:ln>
                          <a:solidFill>
                            <a:srgbClr val="000000"/>
                          </a:solidFill>
                          <a:effectLst/>
                          <a:latin typeface="Arial" charset="0"/>
                        </a:rPr>
                        <a:t>ayant eu un contact avec un cas clinique ET</a:t>
                      </a:r>
                    </a:p>
                    <a:p>
                      <a:pPr marL="361950" marR="0" lvl="0" indent="-361950" algn="l" defTabSz="914400" rtl="0" eaLnBrk="1" fontAlgn="base" latinLnBrk="0" hangingPunct="1">
                        <a:lnSpc>
                          <a:spcPct val="100000"/>
                        </a:lnSpc>
                        <a:spcBef>
                          <a:spcPct val="20000"/>
                        </a:spcBef>
                        <a:spcAft>
                          <a:spcPct val="0"/>
                        </a:spcAft>
                        <a:buClrTx/>
                        <a:buSzTx/>
                        <a:buFontTx/>
                        <a:buChar char="•"/>
                        <a:tabLst/>
                      </a:pPr>
                      <a:r>
                        <a:rPr kumimoji="0" lang="fr-FR" sz="2400" b="0" i="0" u="none" strike="noStrike" cap="none" normalizeH="0" baseline="0" noProof="0" dirty="0" smtClean="0">
                          <a:ln>
                            <a:noFill/>
                          </a:ln>
                          <a:solidFill>
                            <a:srgbClr val="000000"/>
                          </a:solidFill>
                          <a:effectLst/>
                          <a:latin typeface="Arial" charset="0"/>
                        </a:rPr>
                        <a:t>présentant 3 ou plusieurs des symptômes suivants :</a:t>
                      </a:r>
                    </a:p>
                  </a:txBody>
                  <a:tcPr marL="91452" marR="91452"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hMerge="1">
                  <a:txBody>
                    <a:bodyPr/>
                    <a:lstStyle/>
                    <a:p>
                      <a:endParaRPr lang="fr-FR"/>
                    </a:p>
                  </a:txBody>
                  <a:tcPr/>
                </a:tc>
              </a:tr>
              <a:tr h="1279180">
                <a:tc>
                  <a:txBody>
                    <a:bodyPr/>
                    <a:lstStyle/>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600" b="0" i="0" u="none" strike="noStrike" cap="none" normalizeH="0" baseline="0" noProof="0" dirty="0" smtClean="0">
                          <a:ln>
                            <a:noFill/>
                          </a:ln>
                          <a:solidFill>
                            <a:srgbClr val="000000"/>
                          </a:solidFill>
                          <a:effectLst/>
                          <a:latin typeface="Arial" charset="0"/>
                        </a:rPr>
                        <a:t>Céphalées</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600" b="0" i="0" u="none" strike="noStrike" cap="none" normalizeH="0" baseline="0" noProof="0" dirty="0" smtClean="0">
                          <a:ln>
                            <a:noFill/>
                          </a:ln>
                          <a:solidFill>
                            <a:srgbClr val="000000"/>
                          </a:solidFill>
                          <a:effectLst/>
                          <a:latin typeface="Arial" charset="0"/>
                        </a:rPr>
                        <a:t>Douleurs généralisées ou articulaires</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600" b="0" i="0" u="none" strike="noStrike" cap="none" normalizeH="0" baseline="0" noProof="0" dirty="0" smtClean="0">
                          <a:ln>
                            <a:noFill/>
                          </a:ln>
                          <a:solidFill>
                            <a:srgbClr val="000000"/>
                          </a:solidFill>
                          <a:effectLst/>
                          <a:latin typeface="Arial" charset="0"/>
                        </a:rPr>
                        <a:t>Fatigue intense </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600" b="0" i="0" u="none" strike="noStrike" cap="none" normalizeH="0" baseline="0" noProof="0" dirty="0" smtClean="0">
                          <a:ln>
                            <a:noFill/>
                          </a:ln>
                          <a:solidFill>
                            <a:srgbClr val="000000"/>
                          </a:solidFill>
                          <a:effectLst/>
                          <a:latin typeface="Arial" charset="0"/>
                        </a:rPr>
                        <a:t>Nausées ou vomissements </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600" b="0" i="0" u="none" strike="noStrike" cap="none" normalizeH="0" baseline="0" noProof="0" dirty="0" smtClean="0">
                          <a:ln>
                            <a:noFill/>
                          </a:ln>
                          <a:solidFill>
                            <a:srgbClr val="000000"/>
                          </a:solidFill>
                          <a:effectLst/>
                          <a:latin typeface="Arial" charset="0"/>
                        </a:rPr>
                        <a:t>Perte d'appétit</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600" b="0" i="0" u="none" strike="noStrike" cap="none" normalizeH="0" baseline="0" noProof="0" dirty="0" smtClean="0">
                          <a:ln>
                            <a:noFill/>
                          </a:ln>
                          <a:solidFill>
                            <a:srgbClr val="000000"/>
                          </a:solidFill>
                          <a:effectLst/>
                          <a:latin typeface="Arial" charset="0"/>
                        </a:rPr>
                        <a:t>Diarrhée</a:t>
                      </a:r>
                    </a:p>
                  </a:txBody>
                  <a:tcPr marL="91452" marR="91452"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800" b="0" i="0" u="none" strike="noStrike" cap="none" normalizeH="0" baseline="0" noProof="0" dirty="0" smtClean="0">
                          <a:ln>
                            <a:noFill/>
                          </a:ln>
                          <a:solidFill>
                            <a:srgbClr val="000000"/>
                          </a:solidFill>
                          <a:effectLst/>
                          <a:latin typeface="Arial" charset="0"/>
                        </a:rPr>
                        <a:t>Douleur abdominale</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800" b="0" i="0" u="none" strike="noStrike" cap="none" normalizeH="0" baseline="0" noProof="0" dirty="0" smtClean="0">
                          <a:ln>
                            <a:noFill/>
                          </a:ln>
                          <a:solidFill>
                            <a:srgbClr val="000000"/>
                          </a:solidFill>
                          <a:effectLst/>
                          <a:latin typeface="Arial" charset="0"/>
                        </a:rPr>
                        <a:t>Difficulté à avaler </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800" b="0" i="0" u="none" strike="noStrike" cap="none" normalizeH="0" baseline="0" noProof="0" dirty="0" smtClean="0">
                          <a:ln>
                            <a:noFill/>
                          </a:ln>
                          <a:solidFill>
                            <a:srgbClr val="000000"/>
                          </a:solidFill>
                          <a:effectLst/>
                          <a:latin typeface="Arial" charset="0"/>
                        </a:rPr>
                        <a:t>Difficulté à respirer</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800" b="0" i="0" u="none" strike="noStrike" cap="none" normalizeH="0" baseline="0" noProof="0" dirty="0" smtClean="0">
                          <a:ln>
                            <a:noFill/>
                          </a:ln>
                          <a:solidFill>
                            <a:srgbClr val="000000"/>
                          </a:solidFill>
                          <a:effectLst/>
                          <a:latin typeface="Arial" charset="0"/>
                        </a:rPr>
                        <a:t>Hoquets </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800" b="0" i="0" u="none" strike="noStrike" cap="none" normalizeH="0" baseline="0" noProof="0" dirty="0" smtClean="0">
                          <a:ln>
                            <a:noFill/>
                          </a:ln>
                          <a:solidFill>
                            <a:srgbClr val="000000"/>
                          </a:solidFill>
                          <a:effectLst/>
                          <a:latin typeface="Arial" charset="0"/>
                        </a:rPr>
                        <a:t>Fausse couche</a:t>
                      </a:r>
                    </a:p>
                  </a:txBody>
                  <a:tcPr marL="91452" marR="91452"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766912">
                <a:tc gridSpan="2">
                  <a:txBody>
                    <a:bodyPr/>
                    <a:lstStyle/>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2400" b="0" i="0" u="none" strike="noStrike" cap="none" normalizeH="0" baseline="0" noProof="0" dirty="0" smtClean="0">
                          <a:ln>
                            <a:noFill/>
                          </a:ln>
                          <a:solidFill>
                            <a:srgbClr val="000000"/>
                          </a:solidFill>
                          <a:effectLst/>
                          <a:latin typeface="Arial" charset="0"/>
                        </a:rPr>
                        <a:t>OU toute personne présentant des saignements ou ayant fait une fausse couche ou ayant été l’objet d’une mort soudaine de manière inexpliquée</a:t>
                      </a:r>
                    </a:p>
                  </a:txBody>
                  <a:tcPr marL="91452" marR="91452"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hMerge="1">
                  <a:txBody>
                    <a:bodyPr/>
                    <a:lstStyle/>
                    <a:p>
                      <a:endParaRPr lang="fr-FR"/>
                    </a:p>
                  </a:txBody>
                  <a:tcPr/>
                </a:tc>
              </a:tr>
              <a:tr h="370131">
                <a:tc gridSpan="2">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fr-FR" sz="1600" b="0" i="0" u="none" strike="noStrike" cap="none" normalizeH="0" baseline="0" noProof="0" dirty="0" smtClean="0">
                        <a:ln>
                          <a:noFill/>
                        </a:ln>
                        <a:solidFill>
                          <a:srgbClr val="003399"/>
                        </a:solidFill>
                        <a:effectLst/>
                        <a:latin typeface="Arial" charset="0"/>
                      </a:endParaRPr>
                    </a:p>
                  </a:txBody>
                  <a:tcPr marL="91452" marR="91452"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hMerge="1">
                  <a:txBody>
                    <a:bodyPr/>
                    <a:lstStyle/>
                    <a:p>
                      <a:endParaRPr lang="fr-FR"/>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07950" y="-26988"/>
            <a:ext cx="9144000" cy="1052513"/>
          </a:xfrm>
        </p:spPr>
        <p:txBody>
          <a:bodyPr/>
          <a:lstStyle/>
          <a:p>
            <a:pPr eaLnBrk="1" hangingPunct="1">
              <a:buSzPct val="100000"/>
              <a:defRPr/>
            </a:pPr>
            <a:r>
              <a:rPr lang="fr-FR" sz="2400" b="1" dirty="0" smtClean="0">
                <a:solidFill>
                  <a:srgbClr val="000000"/>
                </a:solidFill>
                <a:effectLst>
                  <a:outerShdw blurRad="38100" dist="38100" dir="2700000" algn="tl">
                    <a:srgbClr val="C0C0C0"/>
                  </a:outerShdw>
                </a:effectLst>
              </a:rPr>
              <a:t>Objectifs de la session</a:t>
            </a:r>
          </a:p>
        </p:txBody>
      </p:sp>
      <p:sp>
        <p:nvSpPr>
          <p:cNvPr id="15363" name="Rectangle 3"/>
          <p:cNvSpPr txBox="1">
            <a:spLocks noChangeArrowheads="1"/>
          </p:cNvSpPr>
          <p:nvPr/>
        </p:nvSpPr>
        <p:spPr bwMode="auto">
          <a:xfrm>
            <a:off x="215900" y="1484313"/>
            <a:ext cx="8928100" cy="5040312"/>
          </a:xfrm>
          <a:prstGeom prst="rect">
            <a:avLst/>
          </a:prstGeom>
          <a:noFill/>
          <a:ln w="9525">
            <a:noFill/>
            <a:miter lim="800000"/>
            <a:headEnd/>
            <a:tailEnd/>
          </a:ln>
        </p:spPr>
        <p:txBody>
          <a:bodyPr/>
          <a:lstStyle/>
          <a:p>
            <a:pPr lvl="1">
              <a:lnSpc>
                <a:spcPct val="80000"/>
              </a:lnSpc>
              <a:spcBef>
                <a:spcPct val="20000"/>
              </a:spcBef>
              <a:buSzPct val="100000"/>
            </a:pPr>
            <a:r>
              <a:rPr lang="fr-FR" sz="2000" b="1" dirty="0">
                <a:solidFill>
                  <a:srgbClr val="000000"/>
                </a:solidFill>
              </a:rPr>
              <a:t>Objectif général :</a:t>
            </a:r>
          </a:p>
          <a:p>
            <a:pPr lvl="1">
              <a:lnSpc>
                <a:spcPct val="80000"/>
              </a:lnSpc>
              <a:spcBef>
                <a:spcPct val="20000"/>
              </a:spcBef>
              <a:buSzPct val="100000"/>
            </a:pPr>
            <a:r>
              <a:rPr lang="fr-FR" sz="2000" dirty="0">
                <a:solidFill>
                  <a:srgbClr val="000000"/>
                </a:solidFill>
              </a:rPr>
              <a:t>Orienter les participants sur les exigences de base d'un centre de traitement, les principes clés du traitement et des soins des patients atteints de la </a:t>
            </a:r>
            <a:r>
              <a:rPr lang="fr-FR" sz="2000" dirty="0" smtClean="0">
                <a:solidFill>
                  <a:srgbClr val="000000"/>
                </a:solidFill>
              </a:rPr>
              <a:t>Maladie à virus Ébola (MVE) </a:t>
            </a:r>
            <a:r>
              <a:rPr lang="fr-FR" sz="2000" dirty="0">
                <a:solidFill>
                  <a:srgbClr val="000000"/>
                </a:solidFill>
              </a:rPr>
              <a:t>et l’équipement de protection individuelle (EPI) adéquat</a:t>
            </a:r>
          </a:p>
          <a:p>
            <a:pPr lvl="1">
              <a:lnSpc>
                <a:spcPct val="80000"/>
              </a:lnSpc>
              <a:spcBef>
                <a:spcPct val="20000"/>
              </a:spcBef>
              <a:buSzPct val="100000"/>
            </a:pPr>
            <a:endParaRPr lang="fr-FR" sz="2000" dirty="0">
              <a:solidFill>
                <a:srgbClr val="000000"/>
              </a:solidFill>
            </a:endParaRPr>
          </a:p>
          <a:p>
            <a:pPr lvl="1">
              <a:lnSpc>
                <a:spcPct val="80000"/>
              </a:lnSpc>
              <a:spcBef>
                <a:spcPct val="20000"/>
              </a:spcBef>
              <a:buSzPct val="100000"/>
            </a:pPr>
            <a:r>
              <a:rPr lang="fr-FR" sz="2000" b="1" dirty="0">
                <a:solidFill>
                  <a:srgbClr val="000000"/>
                </a:solidFill>
              </a:rPr>
              <a:t>Objectifs spécifiques : </a:t>
            </a:r>
            <a:r>
              <a:rPr lang="fr-FR" sz="2000" dirty="0">
                <a:solidFill>
                  <a:srgbClr val="000000"/>
                </a:solidFill>
              </a:rPr>
              <a:t>Les participants doivent comprendre :</a:t>
            </a:r>
          </a:p>
          <a:p>
            <a:pPr marL="342900" indent="171450">
              <a:spcBef>
                <a:spcPct val="20000"/>
              </a:spcBef>
              <a:buFontTx/>
              <a:buChar char="•"/>
            </a:pPr>
            <a:r>
              <a:rPr lang="fr-FR" sz="2000" dirty="0" smtClean="0">
                <a:solidFill>
                  <a:srgbClr val="000000"/>
                </a:solidFill>
              </a:rPr>
              <a:t>les exigences de base pour un centre de traitement</a:t>
            </a:r>
          </a:p>
          <a:p>
            <a:pPr marL="342900" indent="171450">
              <a:spcBef>
                <a:spcPct val="20000"/>
              </a:spcBef>
              <a:buFontTx/>
              <a:buChar char="•"/>
            </a:pPr>
            <a:r>
              <a:rPr lang="fr-FR" sz="2000" dirty="0" smtClean="0">
                <a:solidFill>
                  <a:srgbClr val="000000"/>
                </a:solidFill>
              </a:rPr>
              <a:t>les principes clés du traitement clinique et des soins aux patients</a:t>
            </a:r>
          </a:p>
          <a:p>
            <a:pPr marL="342900" indent="171450">
              <a:spcBef>
                <a:spcPct val="20000"/>
              </a:spcBef>
              <a:buFontTx/>
              <a:buChar char="•"/>
            </a:pPr>
            <a:r>
              <a:rPr lang="fr-FR" sz="2000" dirty="0" smtClean="0">
                <a:solidFill>
                  <a:srgbClr val="000000"/>
                </a:solidFill>
              </a:rPr>
              <a:t>ce qu’il faut faire en cas d’exposition des travailleurs de la santé au virus Ébola</a:t>
            </a:r>
          </a:p>
          <a:p>
            <a:pPr marL="342900" indent="171450">
              <a:spcBef>
                <a:spcPct val="20000"/>
              </a:spcBef>
              <a:buFontTx/>
              <a:buChar char="•"/>
            </a:pPr>
            <a:r>
              <a:rPr lang="fr-FR" sz="2000" dirty="0" smtClean="0">
                <a:solidFill>
                  <a:srgbClr val="000000"/>
                </a:solidFill>
              </a:rPr>
              <a:t>les </a:t>
            </a:r>
            <a:r>
              <a:rPr lang="fr-FR" sz="2000" dirty="0">
                <a:solidFill>
                  <a:srgbClr val="000000"/>
                </a:solidFill>
              </a:rPr>
              <a:t>éléments clés et les procédures </a:t>
            </a:r>
            <a:r>
              <a:rPr lang="fr-FR" sz="2000" dirty="0" smtClean="0">
                <a:solidFill>
                  <a:srgbClr val="000000"/>
                </a:solidFill>
              </a:rPr>
              <a:t>opérationnelles standard </a:t>
            </a:r>
            <a:r>
              <a:rPr lang="fr-FR" sz="2000" dirty="0">
                <a:solidFill>
                  <a:srgbClr val="000000"/>
                </a:solidFill>
              </a:rPr>
              <a:t>de l'EPI</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250825" y="274638"/>
            <a:ext cx="8713788" cy="706437"/>
          </a:xfrm>
        </p:spPr>
        <p:txBody>
          <a:bodyPr/>
          <a:lstStyle/>
          <a:p>
            <a:pPr eaLnBrk="1" hangingPunct="1"/>
            <a:r>
              <a:rPr lang="fr-FR" b="1" smtClean="0">
                <a:solidFill>
                  <a:srgbClr val="000000"/>
                </a:solidFill>
              </a:rPr>
              <a:t>Définition d'un cas probable</a:t>
            </a:r>
          </a:p>
        </p:txBody>
      </p:sp>
      <p:sp>
        <p:nvSpPr>
          <p:cNvPr id="33795" name="Content Placeholder 2"/>
          <p:cNvSpPr>
            <a:spLocks noGrp="1"/>
          </p:cNvSpPr>
          <p:nvPr>
            <p:ph idx="1"/>
          </p:nvPr>
        </p:nvSpPr>
        <p:spPr>
          <a:xfrm>
            <a:off x="250825" y="1196975"/>
            <a:ext cx="8713788" cy="4824413"/>
          </a:xfrm>
        </p:spPr>
        <p:txBody>
          <a:bodyPr/>
          <a:lstStyle/>
          <a:p>
            <a:pPr marL="0" indent="0" eaLnBrk="1" hangingPunct="1">
              <a:buFontTx/>
              <a:buNone/>
            </a:pPr>
            <a:r>
              <a:rPr lang="fr-FR" sz="4000" dirty="0" smtClean="0">
                <a:solidFill>
                  <a:srgbClr val="000000"/>
                </a:solidFill>
              </a:rPr>
              <a:t>Deux des définitions souvent utilisées sont les suivantes :</a:t>
            </a:r>
          </a:p>
          <a:p>
            <a:pPr marL="449263" indent="-449263" eaLnBrk="1" hangingPunct="1"/>
            <a:r>
              <a:rPr lang="fr-FR" dirty="0" smtClean="0">
                <a:solidFill>
                  <a:srgbClr val="000000"/>
                </a:solidFill>
              </a:rPr>
              <a:t>Un cas suspect qui est connu pour avoir été en contact avec un cas connu (suspect, probable ou confirmé)</a:t>
            </a:r>
          </a:p>
          <a:p>
            <a:pPr marL="0" indent="0" eaLnBrk="1" hangingPunct="1">
              <a:buFontTx/>
              <a:buNone/>
            </a:pPr>
            <a:r>
              <a:rPr lang="fr-FR" dirty="0" smtClean="0">
                <a:solidFill>
                  <a:srgbClr val="000000"/>
                </a:solidFill>
              </a:rPr>
              <a:t>         OU</a:t>
            </a:r>
          </a:p>
          <a:p>
            <a:pPr marL="449263" indent="-449263" eaLnBrk="1" hangingPunct="1"/>
            <a:r>
              <a:rPr lang="fr-FR" dirty="0" smtClean="0">
                <a:solidFill>
                  <a:srgbClr val="000000"/>
                </a:solidFill>
              </a:rPr>
              <a:t>Un patient qui est, sur des bases cliniques et/ou épidémiologiques, très susceptible d’avoir le virus Ébola</a:t>
            </a:r>
          </a:p>
          <a:p>
            <a:pPr marL="0" indent="0" eaLnBrk="1" hangingPunct="1"/>
            <a:endParaRPr lang="fr-FR" dirty="0" smtClean="0">
              <a:solidFill>
                <a:srgbClr val="00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fr-FR" smtClean="0">
                <a:solidFill>
                  <a:srgbClr val="000000"/>
                </a:solidFill>
              </a:rPr>
              <a:t>Transmission interhumaine</a:t>
            </a:r>
          </a:p>
        </p:txBody>
      </p:sp>
      <p:sp>
        <p:nvSpPr>
          <p:cNvPr id="34819" name="Content Placeholder 2"/>
          <p:cNvSpPr>
            <a:spLocks noGrp="1"/>
          </p:cNvSpPr>
          <p:nvPr>
            <p:ph idx="1"/>
          </p:nvPr>
        </p:nvSpPr>
        <p:spPr>
          <a:xfrm>
            <a:off x="250825" y="1196975"/>
            <a:ext cx="8642350" cy="4929188"/>
          </a:xfrm>
        </p:spPr>
        <p:txBody>
          <a:bodyPr/>
          <a:lstStyle/>
          <a:p>
            <a:pPr eaLnBrk="1" hangingPunct="1">
              <a:lnSpc>
                <a:spcPct val="90000"/>
              </a:lnSpc>
            </a:pPr>
            <a:r>
              <a:rPr lang="fr-FR" sz="2800" dirty="0" smtClean="0">
                <a:solidFill>
                  <a:srgbClr val="000000"/>
                </a:solidFill>
              </a:rPr>
              <a:t>Expositions à risque élevé</a:t>
            </a:r>
          </a:p>
          <a:p>
            <a:pPr lvl="1" eaLnBrk="1" hangingPunct="1"/>
            <a:r>
              <a:rPr lang="fr-FR" sz="2000" dirty="0" smtClean="0">
                <a:solidFill>
                  <a:srgbClr val="000000"/>
                </a:solidFill>
              </a:rPr>
              <a:t>Exposition percutanée, par exemple piqûre d’aiguille ou exposition des muqueuses aux liquides organiques d’un patient présentant les symptômes de la MVE</a:t>
            </a:r>
          </a:p>
          <a:p>
            <a:pPr lvl="1" eaLnBrk="1" hangingPunct="1"/>
            <a:r>
              <a:rPr lang="fr-FR" sz="2000" dirty="0" smtClean="0">
                <a:solidFill>
                  <a:srgbClr val="000000"/>
                </a:solidFill>
              </a:rPr>
              <a:t>Soins directs à un patient de la MVE ou exposition aux liquides organiques sans des précautions standard en matière de biosécurité</a:t>
            </a:r>
          </a:p>
          <a:p>
            <a:pPr lvl="1" eaLnBrk="1" hangingPunct="1"/>
            <a:r>
              <a:rPr lang="fr-FR" sz="2000" dirty="0" smtClean="0">
                <a:solidFill>
                  <a:srgbClr val="000000"/>
                </a:solidFill>
              </a:rPr>
              <a:t>Agent de laboratoire manipulant des liquides organiques de cas confirmés de MVE sans un EPI approprié ou des précautions standard en matière de biosécurité</a:t>
            </a:r>
          </a:p>
          <a:p>
            <a:pPr lvl="1" eaLnBrk="1" hangingPunct="1"/>
            <a:r>
              <a:rPr lang="fr-FR" sz="2000" dirty="0" smtClean="0">
                <a:solidFill>
                  <a:srgbClr val="000000"/>
                </a:solidFill>
              </a:rPr>
              <a:t>Participation sans un EPI approprié à des rites funéraires qui intègrent l'exposition directe aux restes humains dans la zone géographique où une épidémie se produit.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771525" y="120650"/>
            <a:ext cx="7886700" cy="752475"/>
          </a:xfrm>
        </p:spPr>
        <p:txBody>
          <a:bodyPr/>
          <a:lstStyle/>
          <a:p>
            <a:pPr eaLnBrk="1" hangingPunct="1"/>
            <a:r>
              <a:rPr lang="fr-FR" b="1" smtClean="0">
                <a:solidFill>
                  <a:srgbClr val="000000"/>
                </a:solidFill>
              </a:rPr>
              <a:t>Pathogenèse du virus Ébola</a:t>
            </a:r>
          </a:p>
        </p:txBody>
      </p:sp>
      <p:sp>
        <p:nvSpPr>
          <p:cNvPr id="3" name="Content Placeholder 2"/>
          <p:cNvSpPr>
            <a:spLocks noGrp="1"/>
          </p:cNvSpPr>
          <p:nvPr>
            <p:ph sz="half" idx="1"/>
          </p:nvPr>
        </p:nvSpPr>
        <p:spPr>
          <a:xfrm>
            <a:off x="66675" y="1074738"/>
            <a:ext cx="6362700" cy="2151062"/>
          </a:xfrm>
        </p:spPr>
        <p:txBody>
          <a:bodyPr/>
          <a:lstStyle/>
          <a:p>
            <a:pPr eaLnBrk="1" hangingPunct="1">
              <a:lnSpc>
                <a:spcPct val="80000"/>
              </a:lnSpc>
            </a:pPr>
            <a:r>
              <a:rPr lang="fr-FR" sz="1600" dirty="0" smtClean="0">
                <a:solidFill>
                  <a:srgbClr val="000000"/>
                </a:solidFill>
              </a:rPr>
              <a:t>Le virus pénètre par une lésion dans la peau ou la muqueuse</a:t>
            </a:r>
          </a:p>
          <a:p>
            <a:pPr eaLnBrk="1" hangingPunct="1">
              <a:lnSpc>
                <a:spcPct val="80000"/>
              </a:lnSpc>
            </a:pPr>
            <a:r>
              <a:rPr lang="fr-FR" sz="1600" dirty="0" smtClean="0">
                <a:solidFill>
                  <a:srgbClr val="000000"/>
                </a:solidFill>
              </a:rPr>
              <a:t>Après l'infection initiale, la propagation s’en suit dans pratiquement tous les organes :</a:t>
            </a:r>
          </a:p>
          <a:p>
            <a:pPr lvl="1" eaLnBrk="1" hangingPunct="1">
              <a:lnSpc>
                <a:spcPct val="80000"/>
              </a:lnSpc>
              <a:buFont typeface="Arial" charset="0"/>
              <a:buChar char="•"/>
            </a:pPr>
            <a:r>
              <a:rPr lang="fr-FR" sz="1600" dirty="0" smtClean="0">
                <a:solidFill>
                  <a:srgbClr val="000000"/>
                </a:solidFill>
              </a:rPr>
              <a:t>les premières cibles de réplication sont les cellules du système </a:t>
            </a:r>
            <a:r>
              <a:rPr lang="fr-FR" sz="1600" dirty="0" smtClean="0"/>
              <a:t>réticulo-endothélial</a:t>
            </a:r>
            <a:endParaRPr lang="fr-FR" sz="1600" dirty="0" smtClean="0">
              <a:solidFill>
                <a:srgbClr val="000000"/>
              </a:solidFill>
            </a:endParaRPr>
          </a:p>
          <a:p>
            <a:pPr lvl="1" eaLnBrk="1" hangingPunct="1">
              <a:lnSpc>
                <a:spcPct val="80000"/>
              </a:lnSpc>
              <a:buFont typeface="Arial" charset="0"/>
              <a:buChar char="•"/>
            </a:pPr>
            <a:r>
              <a:rPr lang="fr-FR" sz="1600" dirty="0" smtClean="0">
                <a:solidFill>
                  <a:srgbClr val="000000"/>
                </a:solidFill>
              </a:rPr>
              <a:t>des dégâts importants des tissus avec la plus grande nécrose dans le foie, la rate, les reins et les gonades</a:t>
            </a:r>
          </a:p>
          <a:p>
            <a:pPr lvl="1" eaLnBrk="1" hangingPunct="1">
              <a:lnSpc>
                <a:spcPct val="80000"/>
              </a:lnSpc>
              <a:buFont typeface="Arial" charset="0"/>
              <a:buChar char="•"/>
            </a:pPr>
            <a:r>
              <a:rPr lang="fr-FR" sz="1600" dirty="0" smtClean="0">
                <a:solidFill>
                  <a:srgbClr val="000000"/>
                </a:solidFill>
              </a:rPr>
              <a:t>des cytokines pro-inflammatoires </a:t>
            </a:r>
            <a:r>
              <a:rPr lang="en-US" sz="1600" dirty="0" smtClean="0">
                <a:sym typeface="Wingdings" pitchFamily="2" charset="2"/>
              </a:rPr>
              <a:t>  </a:t>
            </a:r>
            <a:r>
              <a:rPr lang="fr-FR" sz="1600" dirty="0" smtClean="0">
                <a:solidFill>
                  <a:srgbClr val="000000"/>
                </a:solidFill>
                <a:sym typeface="Wingdings" pitchFamily="2" charset="2"/>
              </a:rPr>
              <a:t>instabilité et choc vasculaires. </a:t>
            </a:r>
          </a:p>
        </p:txBody>
      </p:sp>
      <p:pic>
        <p:nvPicPr>
          <p:cNvPr id="5" name="Content Placeholder 4"/>
          <p:cNvPicPr>
            <a:picLocks noGrp="1" noChangeAspect="1"/>
          </p:cNvPicPr>
          <p:nvPr>
            <p:ph sz="half" idx="2"/>
          </p:nvPr>
        </p:nvPicPr>
        <p:blipFill>
          <a:blip r:embed="rId2"/>
          <a:srcRect/>
          <a:stretch>
            <a:fillRect/>
          </a:stretch>
        </p:blipFill>
        <p:spPr>
          <a:xfrm>
            <a:off x="250825" y="3068638"/>
            <a:ext cx="5327650" cy="3113087"/>
          </a:xfrm>
        </p:spPr>
      </p:pic>
      <p:pic>
        <p:nvPicPr>
          <p:cNvPr id="7" name="Picture 6"/>
          <p:cNvPicPr>
            <a:picLocks noChangeAspect="1"/>
          </p:cNvPicPr>
          <p:nvPr/>
        </p:nvPicPr>
        <p:blipFill>
          <a:blip r:embed="rId3"/>
          <a:srcRect/>
          <a:stretch>
            <a:fillRect/>
          </a:stretch>
        </p:blipFill>
        <p:spPr bwMode="auto">
          <a:xfrm>
            <a:off x="6203950" y="1074738"/>
            <a:ext cx="2940050" cy="50911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179388" y="-26988"/>
            <a:ext cx="8713787" cy="993776"/>
          </a:xfrm>
        </p:spPr>
        <p:txBody>
          <a:bodyPr/>
          <a:lstStyle/>
          <a:p>
            <a:pPr eaLnBrk="1" hangingPunct="1"/>
            <a:r>
              <a:rPr lang="fr-FR" sz="2800" b="1" smtClean="0">
                <a:solidFill>
                  <a:srgbClr val="000000"/>
                </a:solidFill>
              </a:rPr>
              <a:t>Caractéristiques cliniques courantes d’Ébola</a:t>
            </a:r>
          </a:p>
        </p:txBody>
      </p:sp>
      <p:sp>
        <p:nvSpPr>
          <p:cNvPr id="3" name="Content Placeholder 2"/>
          <p:cNvSpPr>
            <a:spLocks noGrp="1"/>
          </p:cNvSpPr>
          <p:nvPr>
            <p:ph idx="1"/>
          </p:nvPr>
        </p:nvSpPr>
        <p:spPr>
          <a:xfrm>
            <a:off x="5611813" y="1312863"/>
            <a:ext cx="3532187" cy="4697412"/>
          </a:xfrm>
        </p:spPr>
        <p:txBody>
          <a:bodyPr/>
          <a:lstStyle/>
          <a:p>
            <a:pPr eaLnBrk="1" hangingPunct="1">
              <a:spcBef>
                <a:spcPct val="0"/>
              </a:spcBef>
            </a:pPr>
            <a:r>
              <a:rPr lang="fr-FR" sz="1600" b="1" dirty="0" err="1" smtClean="0">
                <a:solidFill>
                  <a:srgbClr val="000000"/>
                </a:solidFill>
              </a:rPr>
              <a:t>DDx</a:t>
            </a:r>
            <a:r>
              <a:rPr lang="fr-FR" sz="1600" b="1" dirty="0" smtClean="0">
                <a:solidFill>
                  <a:srgbClr val="000000"/>
                </a:solidFill>
              </a:rPr>
              <a:t> :</a:t>
            </a:r>
            <a:r>
              <a:rPr lang="fr-FR" sz="1600" dirty="0" smtClean="0">
                <a:solidFill>
                  <a:srgbClr val="000000"/>
                </a:solidFill>
              </a:rPr>
              <a:t> devrait inclure</a:t>
            </a:r>
            <a:r>
              <a:rPr lang="fr-FR" sz="1600" dirty="0" smtClean="0">
                <a:solidFill>
                  <a:srgbClr val="000000"/>
                </a:solidFill>
                <a:cs typeface="Times New Roman" pitchFamily="18" charset="0"/>
              </a:rPr>
              <a:t> le paludisme, la fièvre typhoïde, la </a:t>
            </a:r>
            <a:r>
              <a:rPr lang="fr-FR" sz="1600" dirty="0" err="1" smtClean="0">
                <a:solidFill>
                  <a:srgbClr val="000000"/>
                </a:solidFill>
                <a:cs typeface="Times New Roman" pitchFamily="18" charset="0"/>
              </a:rPr>
              <a:t>shigellose</a:t>
            </a:r>
            <a:r>
              <a:rPr lang="fr-FR" sz="1600" dirty="0" smtClean="0">
                <a:solidFill>
                  <a:srgbClr val="000000"/>
                </a:solidFill>
                <a:cs typeface="Times New Roman" pitchFamily="18" charset="0"/>
              </a:rPr>
              <a:t>, le choléra, la leptospirose, la dengue hémorragique, les rickettsioses, la fièvre récurrente, la méningite, l'hépatite et d’autres fièvres hémorragiques virales</a:t>
            </a:r>
          </a:p>
          <a:p>
            <a:pPr eaLnBrk="1" hangingPunct="1">
              <a:spcBef>
                <a:spcPct val="0"/>
              </a:spcBef>
            </a:pPr>
            <a:endParaRPr lang="fr-FR" sz="1600" dirty="0" smtClean="0">
              <a:solidFill>
                <a:srgbClr val="000000"/>
              </a:solidFill>
              <a:cs typeface="Times New Roman" pitchFamily="18" charset="0"/>
            </a:endParaRPr>
          </a:p>
          <a:p>
            <a:pPr eaLnBrk="1" hangingPunct="1">
              <a:spcBef>
                <a:spcPct val="0"/>
              </a:spcBef>
            </a:pPr>
            <a:r>
              <a:rPr lang="fr-FR" sz="1600" b="1" dirty="0" smtClean="0">
                <a:solidFill>
                  <a:srgbClr val="000000"/>
                </a:solidFill>
                <a:cs typeface="Times New Roman" pitchFamily="18" charset="0"/>
              </a:rPr>
              <a:t>Caractéristiques des laboratoires : </a:t>
            </a:r>
            <a:r>
              <a:rPr lang="fr-FR" sz="1600" dirty="0" smtClean="0">
                <a:solidFill>
                  <a:srgbClr val="000000"/>
                </a:solidFill>
                <a:cs typeface="Times New Roman" pitchFamily="18" charset="0"/>
              </a:rPr>
              <a:t>anomalies électrolytiques (K+, Na+), leucopénie au début de l’infection, thrombopénie, </a:t>
            </a:r>
            <a:r>
              <a:rPr lang="fr-FR" sz="1600" dirty="0" smtClean="0"/>
              <a:t>taux élevés de transaminases</a:t>
            </a:r>
            <a:r>
              <a:rPr lang="fr-FR" sz="1600" dirty="0" smtClean="0">
                <a:solidFill>
                  <a:srgbClr val="000000"/>
                </a:solidFill>
                <a:cs typeface="Times New Roman" pitchFamily="18" charset="0"/>
              </a:rPr>
              <a:t>, DIC</a:t>
            </a:r>
          </a:p>
        </p:txBody>
      </p:sp>
      <p:pic>
        <p:nvPicPr>
          <p:cNvPr id="36868" name="Content Placeholder 3"/>
          <p:cNvPicPr>
            <a:picLocks noChangeAspect="1"/>
          </p:cNvPicPr>
          <p:nvPr/>
        </p:nvPicPr>
        <p:blipFill>
          <a:blip r:embed="rId2"/>
          <a:srcRect/>
          <a:stretch>
            <a:fillRect/>
          </a:stretch>
        </p:blipFill>
        <p:spPr bwMode="auto">
          <a:xfrm>
            <a:off x="128588" y="971550"/>
            <a:ext cx="5303837" cy="2986088"/>
          </a:xfrm>
          <a:prstGeom prst="rect">
            <a:avLst/>
          </a:prstGeom>
          <a:noFill/>
          <a:ln w="9525">
            <a:noFill/>
            <a:miter lim="800000"/>
            <a:headEnd/>
            <a:tailEnd/>
          </a:ln>
        </p:spPr>
      </p:pic>
      <p:sp>
        <p:nvSpPr>
          <p:cNvPr id="5" name="TextBox 4"/>
          <p:cNvSpPr txBox="1">
            <a:spLocks noChangeArrowheads="1"/>
          </p:cNvSpPr>
          <p:nvPr/>
        </p:nvSpPr>
        <p:spPr bwMode="auto">
          <a:xfrm>
            <a:off x="128588" y="3929063"/>
            <a:ext cx="5303837" cy="2308324"/>
          </a:xfrm>
          <a:prstGeom prst="rect">
            <a:avLst/>
          </a:prstGeom>
          <a:noFill/>
          <a:ln w="9525">
            <a:noFill/>
            <a:miter lim="800000"/>
            <a:headEnd/>
            <a:tailEnd/>
          </a:ln>
        </p:spPr>
        <p:txBody>
          <a:bodyPr>
            <a:spAutoFit/>
          </a:bodyPr>
          <a:lstStyle/>
          <a:p>
            <a:pPr marL="285750" indent="-285750">
              <a:buFont typeface="Arial" charset="0"/>
              <a:buChar char="•"/>
            </a:pPr>
            <a:r>
              <a:rPr lang="fr-FR" sz="1600" b="1" dirty="0">
                <a:solidFill>
                  <a:srgbClr val="000000"/>
                </a:solidFill>
              </a:rPr>
              <a:t>Hémorragie constatée chez moins de la moitié des patients atteints d’Ébola</a:t>
            </a:r>
            <a:r>
              <a:rPr lang="fr-FR" sz="1600" dirty="0">
                <a:solidFill>
                  <a:srgbClr val="000000"/>
                </a:solidFill>
              </a:rPr>
              <a:t> tellement importante pour connaître d'autres signes et symptômes, de sorte que les cas ne sont pas ignorés</a:t>
            </a:r>
          </a:p>
          <a:p>
            <a:pPr marL="285750" indent="-285750">
              <a:buSzPct val="100000"/>
            </a:pPr>
            <a:endParaRPr lang="fr-FR" sz="1600" dirty="0">
              <a:solidFill>
                <a:srgbClr val="000000"/>
              </a:solidFill>
            </a:endParaRPr>
          </a:p>
          <a:p>
            <a:pPr marL="285750" indent="-285750">
              <a:buFont typeface="Arial" charset="0"/>
              <a:buChar char="•"/>
            </a:pPr>
            <a:r>
              <a:rPr lang="fr-FR" sz="1600" dirty="0">
                <a:solidFill>
                  <a:srgbClr val="000000"/>
                </a:solidFill>
              </a:rPr>
              <a:t>Les premières manifestations cliniques sont non spécifiques et imitent de nombreuses infections communes </a:t>
            </a:r>
            <a:r>
              <a:rPr lang="fr-FR" sz="1600" dirty="0" smtClean="0">
                <a:solidFill>
                  <a:srgbClr val="000000"/>
                </a:solidFill>
              </a:rPr>
              <a:t>– </a:t>
            </a:r>
            <a:r>
              <a:rPr lang="fr-FR" sz="1600" b="1" dirty="0" smtClean="0">
                <a:solidFill>
                  <a:srgbClr val="000000"/>
                </a:solidFill>
              </a:rPr>
              <a:t>ce qui rend difficile </a:t>
            </a:r>
            <a:r>
              <a:rPr lang="fr-FR" sz="1600" b="1" dirty="0">
                <a:solidFill>
                  <a:srgbClr val="000000"/>
                </a:solidFill>
              </a:rPr>
              <a:t>le diagnostic précoce ! </a:t>
            </a:r>
          </a:p>
        </p:txBody>
      </p:sp>
      <p:sp>
        <p:nvSpPr>
          <p:cNvPr id="36870" name="TextBox 5"/>
          <p:cNvSpPr txBox="1">
            <a:spLocks noChangeArrowheads="1"/>
          </p:cNvSpPr>
          <p:nvPr/>
        </p:nvSpPr>
        <p:spPr bwMode="auto">
          <a:xfrm>
            <a:off x="2403475" y="984250"/>
            <a:ext cx="3028950" cy="307777"/>
          </a:xfrm>
          <a:prstGeom prst="rect">
            <a:avLst/>
          </a:prstGeom>
          <a:noFill/>
          <a:ln w="9525">
            <a:noFill/>
            <a:miter lim="800000"/>
            <a:headEnd/>
            <a:tailEnd/>
          </a:ln>
        </p:spPr>
        <p:txBody>
          <a:bodyPr>
            <a:spAutoFit/>
          </a:bodyPr>
          <a:lstStyle/>
          <a:p>
            <a:pPr>
              <a:buSzPct val="100000"/>
            </a:pPr>
            <a:r>
              <a:rPr lang="en-US" sz="1400" b="1" dirty="0" err="1">
                <a:solidFill>
                  <a:srgbClr val="FFFFFF"/>
                </a:solidFill>
                <a:latin typeface="Calibri" pitchFamily="34" charset="0"/>
              </a:rPr>
              <a:t>Période</a:t>
            </a:r>
            <a:r>
              <a:rPr lang="en-US" sz="1400" b="1" dirty="0">
                <a:solidFill>
                  <a:srgbClr val="FFFFFF"/>
                </a:solidFill>
                <a:latin typeface="Calibri" pitchFamily="34" charset="0"/>
              </a:rPr>
              <a:t> </a:t>
            </a:r>
            <a:r>
              <a:rPr lang="en-US" sz="1400" b="1" dirty="0" err="1">
                <a:solidFill>
                  <a:srgbClr val="FFFFFF"/>
                </a:solidFill>
                <a:latin typeface="Calibri" pitchFamily="34" charset="0"/>
              </a:rPr>
              <a:t>d'incubation</a:t>
            </a:r>
            <a:r>
              <a:rPr lang="en-US" sz="1400" b="1" dirty="0">
                <a:solidFill>
                  <a:srgbClr val="FFFFFF"/>
                </a:solidFill>
                <a:latin typeface="Calibri" pitchFamily="34" charset="0"/>
              </a:rPr>
              <a:t> : 2 à 21 </a:t>
            </a:r>
            <a:r>
              <a:rPr lang="en-US" sz="1400" b="1" dirty="0" err="1">
                <a:solidFill>
                  <a:srgbClr val="FFFFFF"/>
                </a:solidFill>
                <a:latin typeface="Calibri" pitchFamily="34" charset="0"/>
              </a:rPr>
              <a:t>jours</a:t>
            </a:r>
            <a:endParaRPr lang="en-US" sz="1400" b="1" dirty="0">
              <a:solidFill>
                <a:srgbClr val="FFFFFF"/>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srcRect/>
          <a:stretch>
            <a:fillRect/>
          </a:stretch>
        </p:blipFill>
        <p:spPr bwMode="auto">
          <a:xfrm>
            <a:off x="69850" y="6083300"/>
            <a:ext cx="9004300" cy="781050"/>
          </a:xfrm>
          <a:prstGeom prst="rect">
            <a:avLst/>
          </a:prstGeom>
          <a:noFill/>
          <a:ln w="9525">
            <a:noFill/>
            <a:miter lim="800000"/>
            <a:headEnd/>
            <a:tailEnd/>
          </a:ln>
        </p:spPr>
      </p:pic>
      <p:graphicFrame>
        <p:nvGraphicFramePr>
          <p:cNvPr id="13" name="Content Placeholder 12"/>
          <p:cNvGraphicFramePr>
            <a:graphicFrameLocks noGrp="1"/>
          </p:cNvGraphicFramePr>
          <p:nvPr>
            <p:ph sz="half" idx="2"/>
          </p:nvPr>
        </p:nvGraphicFramePr>
        <p:xfrm>
          <a:off x="34925" y="239713"/>
          <a:ext cx="9074150" cy="6625271"/>
        </p:xfrm>
        <a:graphic>
          <a:graphicData uri="http://schemas.openxmlformats.org/drawingml/2006/table">
            <a:tbl>
              <a:tblPr/>
              <a:tblGrid>
                <a:gridCol w="4767263"/>
                <a:gridCol w="4306887"/>
              </a:tblGrid>
              <a:tr h="906463">
                <a:tc gridSpan="2">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fr-FR" sz="2400" b="1" i="0" u="none" strike="noStrike" cap="none" normalizeH="0" baseline="0" noProof="0" dirty="0" smtClean="0">
                          <a:ln>
                            <a:noFill/>
                          </a:ln>
                          <a:solidFill>
                            <a:srgbClr val="000000"/>
                          </a:solidFill>
                          <a:effectLst/>
                          <a:latin typeface="Arial" charset="0"/>
                        </a:rPr>
                        <a:t>Caractéristiques cliniques en phase initiale et en phase terminale de l’infection par les virus Ébola/Marburg</a:t>
                      </a:r>
                    </a:p>
                  </a:txBody>
                  <a:tcPr marL="91452" marR="91452"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fr-FR"/>
                    </a:p>
                  </a:txBody>
                  <a:tcPr/>
                </a:tc>
              </a:tr>
              <a:tr h="704850">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fr-FR" sz="1900" b="1" i="0" u="none" strike="noStrike" cap="none" normalizeH="0" baseline="0" noProof="0" dirty="0" smtClean="0">
                          <a:ln>
                            <a:noFill/>
                          </a:ln>
                          <a:solidFill>
                            <a:srgbClr val="000000"/>
                          </a:solidFill>
                          <a:effectLst/>
                          <a:latin typeface="Arial" charset="0"/>
                        </a:rPr>
                        <a:t>Caractéristiques cliniques en phase initiale</a:t>
                      </a:r>
                    </a:p>
                  </a:txBody>
                  <a:tcPr marL="91452" marR="91452"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fr-FR" sz="1900" b="1" i="0" u="none" strike="noStrike" cap="none" normalizeH="0" baseline="0" noProof="0" dirty="0" smtClean="0">
                          <a:ln>
                            <a:noFill/>
                          </a:ln>
                          <a:solidFill>
                            <a:srgbClr val="000000"/>
                          </a:solidFill>
                          <a:effectLst/>
                          <a:latin typeface="Arial" charset="0"/>
                        </a:rPr>
                        <a:t>Caractéristiques cliniques en phase terminale</a:t>
                      </a:r>
                    </a:p>
                  </a:txBody>
                  <a:tcPr marL="91452" marR="91452"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5013325">
                <a:tc>
                  <a:txBody>
                    <a:bodyPr/>
                    <a:lstStyle/>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Intense fatigue, faiblesse, malaise</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Apparition soudaine de fièvre (définie comme &gt; 38,0°C de la température axillaire)</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Céphalées</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Myalgie (douleurs musculaires) </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Arthralgie (douleurs articulaires)</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Hoquets </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Conjonctivite </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Nausées et perte d'appétit</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Mal de gorge et difficulté à avaler</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Douleurs abdominales (*principalement épigastriques/RUQ)</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Diarrhée (peut être sanglante ou non sanglante)  </a:t>
                      </a:r>
                    </a:p>
                  </a:txBody>
                  <a:tcPr marL="91452" marR="91452"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Confusion et irritabilité</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Crises</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Douleur thoracique</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Diarrhée (aqueuse ou sanglante) </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Vomissements (aqueux ou sanglants)</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Irritation de la peau</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Saignement Interne et/ou externe </a:t>
                      </a:r>
                    </a:p>
                    <a:p>
                      <a:pPr marL="285750" marR="0" lvl="0" indent="-285750" algn="l" defTabSz="914400" rtl="0" eaLnBrk="1" fontAlgn="base" latinLnBrk="0" hangingPunct="1">
                        <a:lnSpc>
                          <a:spcPct val="100000"/>
                        </a:lnSpc>
                        <a:spcBef>
                          <a:spcPct val="0"/>
                        </a:spcBef>
                        <a:spcAft>
                          <a:spcPct val="0"/>
                        </a:spcAft>
                        <a:buClrTx/>
                        <a:buSzPct val="100000"/>
                        <a:buFontTx/>
                        <a:buNone/>
                        <a:tabLst/>
                      </a:pPr>
                      <a:r>
                        <a:rPr kumimoji="0" lang="fr-FR" sz="1900" b="0" i="0" u="none" strike="noStrike" cap="none" normalizeH="0" baseline="0" noProof="0" dirty="0" smtClean="0">
                          <a:ln>
                            <a:noFill/>
                          </a:ln>
                          <a:solidFill>
                            <a:srgbClr val="000000"/>
                          </a:solidFill>
                          <a:effectLst/>
                          <a:latin typeface="Arial" charset="0"/>
                        </a:rPr>
                        <a:t>       -suintement à l’endroit des ponctions</a:t>
                      </a:r>
                    </a:p>
                    <a:p>
                      <a:pPr marL="285750" marR="0" lvl="0" indent="-285750" algn="l" defTabSz="914400" rtl="0" eaLnBrk="1" fontAlgn="base" latinLnBrk="0" hangingPunct="1">
                        <a:lnSpc>
                          <a:spcPct val="100000"/>
                        </a:lnSpc>
                        <a:spcBef>
                          <a:spcPct val="0"/>
                        </a:spcBef>
                        <a:spcAft>
                          <a:spcPct val="0"/>
                        </a:spcAft>
                        <a:buClrTx/>
                        <a:buSzPct val="100000"/>
                        <a:buFontTx/>
                        <a:buNone/>
                        <a:tabLst/>
                      </a:pPr>
                      <a:r>
                        <a:rPr kumimoji="0" lang="fr-FR" sz="1900" b="0" i="0" u="none" strike="noStrike" cap="none" normalizeH="0" baseline="0" noProof="0" dirty="0" smtClean="0">
                          <a:ln>
                            <a:noFill/>
                          </a:ln>
                          <a:solidFill>
                            <a:srgbClr val="000000"/>
                          </a:solidFill>
                          <a:effectLst/>
                          <a:latin typeface="Arial" charset="0"/>
                        </a:rPr>
                        <a:t>       -saignements des gencives </a:t>
                      </a:r>
                    </a:p>
                    <a:p>
                      <a:pPr marL="285750" marR="0" lvl="0" indent="-285750" algn="l" defTabSz="914400" rtl="0" eaLnBrk="1" fontAlgn="base" latinLnBrk="0" hangingPunct="1">
                        <a:lnSpc>
                          <a:spcPct val="100000"/>
                        </a:lnSpc>
                        <a:spcBef>
                          <a:spcPct val="0"/>
                        </a:spcBef>
                        <a:spcAft>
                          <a:spcPct val="0"/>
                        </a:spcAft>
                        <a:buClrTx/>
                        <a:buSzPct val="100000"/>
                        <a:buFontTx/>
                        <a:buNone/>
                        <a:tabLst/>
                      </a:pPr>
                      <a:r>
                        <a:rPr kumimoji="0" lang="fr-FR" sz="1900" b="0" i="0" u="none" strike="noStrike" cap="none" normalizeH="0" baseline="0" noProof="0" dirty="0" smtClean="0">
                          <a:ln>
                            <a:noFill/>
                          </a:ln>
                          <a:solidFill>
                            <a:srgbClr val="000000"/>
                          </a:solidFill>
                          <a:effectLst/>
                          <a:latin typeface="Arial" charset="0"/>
                        </a:rPr>
                        <a:t>       - etc. </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Fausse couche</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Détresse respiratoire (*moins souvent vue dans cette épidémie)</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fr-FR" sz="1900" b="0" i="0" u="none" strike="noStrike" cap="none" normalizeH="0" baseline="0" noProof="0" dirty="0" smtClean="0">
                          <a:ln>
                            <a:noFill/>
                          </a:ln>
                          <a:solidFill>
                            <a:srgbClr val="000000"/>
                          </a:solidFill>
                          <a:effectLst/>
                          <a:latin typeface="Arial" charset="0"/>
                        </a:rPr>
                        <a:t>État de choc (septique/</a:t>
                      </a:r>
                      <a:r>
                        <a:rPr lang="fr-FR" sz="1800" b="0" i="0" kern="1200" dirty="0" err="1" smtClean="0">
                          <a:solidFill>
                            <a:schemeClr val="tx1"/>
                          </a:solidFill>
                          <a:latin typeface="+mn-lt"/>
                          <a:ea typeface="+mn-ea"/>
                          <a:cs typeface="+mn-cs"/>
                        </a:rPr>
                        <a:t>hypovolémique</a:t>
                      </a:r>
                      <a:r>
                        <a:rPr kumimoji="0" lang="fr-FR" sz="1900" b="0" i="0" u="none" strike="noStrike" cap="none" normalizeH="0" baseline="0" noProof="0" dirty="0" smtClean="0">
                          <a:ln>
                            <a:noFill/>
                          </a:ln>
                          <a:solidFill>
                            <a:srgbClr val="000000"/>
                          </a:solidFill>
                          <a:effectLst/>
                          <a:latin typeface="Arial" charset="0"/>
                        </a:rPr>
                        <a:t>)</a:t>
                      </a:r>
                    </a:p>
                  </a:txBody>
                  <a:tcPr marL="91452" marR="91452"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250825" y="274638"/>
            <a:ext cx="8713788" cy="706437"/>
          </a:xfrm>
        </p:spPr>
        <p:txBody>
          <a:bodyPr/>
          <a:lstStyle/>
          <a:p>
            <a:pPr eaLnBrk="1" hangingPunct="1"/>
            <a:r>
              <a:rPr lang="fr-FR" sz="2400" b="1" dirty="0" smtClean="0">
                <a:solidFill>
                  <a:srgbClr val="000000"/>
                </a:solidFill>
              </a:rPr>
              <a:t>Triage des patients gravement malades présentant des signes d'urgence par rapport à ceux n’en présentant pas</a:t>
            </a:r>
            <a:endParaRPr lang="fr-FR" sz="2400" b="1" dirty="0" smtClean="0">
              <a:solidFill>
                <a:srgbClr val="FF0000"/>
              </a:solidFill>
            </a:endParaRPr>
          </a:p>
        </p:txBody>
      </p:sp>
      <p:sp>
        <p:nvSpPr>
          <p:cNvPr id="38915" name="Content Placeholder 2"/>
          <p:cNvSpPr>
            <a:spLocks noGrp="1"/>
          </p:cNvSpPr>
          <p:nvPr>
            <p:ph idx="1"/>
          </p:nvPr>
        </p:nvSpPr>
        <p:spPr>
          <a:xfrm>
            <a:off x="250825" y="1125538"/>
            <a:ext cx="8713788" cy="5000625"/>
          </a:xfrm>
        </p:spPr>
        <p:txBody>
          <a:bodyPr/>
          <a:lstStyle/>
          <a:p>
            <a:pPr eaLnBrk="1" hangingPunct="1"/>
            <a:r>
              <a:rPr lang="fr-FR" sz="2800" dirty="0" smtClean="0">
                <a:solidFill>
                  <a:srgbClr val="000000"/>
                </a:solidFill>
              </a:rPr>
              <a:t>Utiliser le Tableau de triage du contrôle rapide (ou un autre système) afin d’identifier les signes d'urgence :</a:t>
            </a:r>
          </a:p>
          <a:p>
            <a:pPr eaLnBrk="1" hangingPunct="1">
              <a:buFontTx/>
              <a:buNone/>
            </a:pPr>
            <a:r>
              <a:rPr lang="fr-FR" sz="2800" dirty="0" smtClean="0">
                <a:solidFill>
                  <a:srgbClr val="000000"/>
                </a:solidFill>
              </a:rPr>
              <a:t>    - IMAI pour les adolescents et les adultes </a:t>
            </a:r>
            <a:r>
              <a:rPr lang="en-US" altLang="en-US" sz="2800" dirty="0" smtClean="0"/>
              <a:t>–</a:t>
            </a:r>
            <a:r>
              <a:rPr lang="fr-FR" sz="2800" dirty="0" smtClean="0">
                <a:solidFill>
                  <a:srgbClr val="000000"/>
                </a:solidFill>
              </a:rPr>
              <a:t> A, B, C</a:t>
            </a:r>
          </a:p>
          <a:p>
            <a:pPr lvl="1" eaLnBrk="1" hangingPunct="1"/>
            <a:r>
              <a:rPr lang="fr-FR" sz="2400" dirty="0" smtClean="0">
                <a:solidFill>
                  <a:srgbClr val="000000"/>
                </a:solidFill>
              </a:rPr>
              <a:t> Triage, évaluation et traitement d’urgence (TETU) pour les moins de 5 ans</a:t>
            </a:r>
          </a:p>
          <a:p>
            <a:pPr lvl="1" eaLnBrk="1" hangingPunct="1"/>
            <a:r>
              <a:rPr lang="fr-FR" sz="2400" dirty="0" smtClean="0">
                <a:solidFill>
                  <a:srgbClr val="000000"/>
                </a:solidFill>
              </a:rPr>
              <a:t>Répéter fréquemment le contrôle rapide</a:t>
            </a:r>
          </a:p>
          <a:p>
            <a:pPr lvl="1" eaLnBrk="1" hangingPunct="1">
              <a:buFontTx/>
              <a:buNone/>
            </a:pPr>
            <a:endParaRPr lang="fr-FR" sz="2400" dirty="0" smtClean="0">
              <a:solidFill>
                <a:srgbClr val="000000"/>
              </a:solidFill>
            </a:endParaRPr>
          </a:p>
          <a:p>
            <a:pPr eaLnBrk="1" hangingPunct="1"/>
            <a:r>
              <a:rPr lang="fr-FR" sz="2800" dirty="0" smtClean="0">
                <a:solidFill>
                  <a:srgbClr val="000000"/>
                </a:solidFill>
              </a:rPr>
              <a:t>Identifier les signes prioritaires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a:srcRect/>
          <a:stretch>
            <a:fillRect/>
          </a:stretch>
        </p:blipFill>
        <p:spPr bwMode="auto">
          <a:xfrm>
            <a:off x="5638800" y="60325"/>
            <a:ext cx="3505200" cy="6797675"/>
          </a:xfrm>
          <a:prstGeom prst="rect">
            <a:avLst/>
          </a:prstGeom>
          <a:noFill/>
          <a:ln w="9525">
            <a:noFill/>
            <a:miter lim="800000"/>
            <a:headEnd/>
            <a:tailEnd/>
          </a:ln>
        </p:spPr>
      </p:pic>
      <p:sp>
        <p:nvSpPr>
          <p:cNvPr id="39939" name="Title 4"/>
          <p:cNvSpPr>
            <a:spLocks noGrp="1"/>
          </p:cNvSpPr>
          <p:nvPr>
            <p:ph type="title"/>
          </p:nvPr>
        </p:nvSpPr>
        <p:spPr>
          <a:xfrm>
            <a:off x="157162" y="-26988"/>
            <a:ext cx="5414969" cy="793751"/>
          </a:xfrm>
        </p:spPr>
        <p:txBody>
          <a:bodyPr anchor="ctr"/>
          <a:lstStyle/>
          <a:p>
            <a:pPr algn="ctr" eaLnBrk="1" hangingPunct="1"/>
            <a:r>
              <a:rPr lang="fr-FR" sz="2400" dirty="0" smtClean="0">
                <a:solidFill>
                  <a:srgbClr val="000000"/>
                </a:solidFill>
              </a:rPr>
              <a:t>Tableau mural du contrôle rapide</a:t>
            </a:r>
          </a:p>
        </p:txBody>
      </p:sp>
      <p:sp>
        <p:nvSpPr>
          <p:cNvPr id="39940" name="Text Placeholder 6"/>
          <p:cNvSpPr>
            <a:spLocks noGrp="1"/>
          </p:cNvSpPr>
          <p:nvPr>
            <p:ph type="body" sz="half" idx="2"/>
          </p:nvPr>
        </p:nvSpPr>
        <p:spPr>
          <a:xfrm>
            <a:off x="157163" y="1214438"/>
            <a:ext cx="5351462" cy="4951412"/>
          </a:xfrm>
        </p:spPr>
        <p:txBody>
          <a:bodyPr/>
          <a:lstStyle/>
          <a:p>
            <a:pPr eaLnBrk="1" hangingPunct="1">
              <a:buFontTx/>
              <a:buChar char="•"/>
            </a:pPr>
            <a:r>
              <a:rPr lang="fr-FR" sz="2000" dirty="0" smtClean="0">
                <a:solidFill>
                  <a:srgbClr val="000000"/>
                </a:solidFill>
              </a:rPr>
              <a:t>Prend en charge le triage rapide</a:t>
            </a:r>
          </a:p>
          <a:p>
            <a:pPr lvl="1" eaLnBrk="1" hangingPunct="1">
              <a:buFont typeface="Arial" charset="0"/>
              <a:buChar char="•"/>
            </a:pPr>
            <a:r>
              <a:rPr lang="fr-FR" sz="2000" dirty="0" smtClean="0">
                <a:solidFill>
                  <a:srgbClr val="000000"/>
                </a:solidFill>
              </a:rPr>
              <a:t> Signes d'urgence : </a:t>
            </a:r>
            <a:r>
              <a:rPr lang="fr-FR" sz="2000" b="1" dirty="0" smtClean="0">
                <a:solidFill>
                  <a:srgbClr val="000000"/>
                </a:solidFill>
              </a:rPr>
              <a:t>rouge (rose)</a:t>
            </a:r>
            <a:endParaRPr lang="fr-FR" sz="2000" dirty="0" smtClean="0">
              <a:solidFill>
                <a:srgbClr val="000000"/>
              </a:solidFill>
            </a:endParaRPr>
          </a:p>
          <a:p>
            <a:pPr lvl="1" eaLnBrk="1" hangingPunct="1">
              <a:buFont typeface="Arial" charset="0"/>
              <a:buChar char="•"/>
            </a:pPr>
            <a:r>
              <a:rPr lang="fr-FR" sz="2000" dirty="0" smtClean="0">
                <a:solidFill>
                  <a:srgbClr val="000000"/>
                </a:solidFill>
              </a:rPr>
              <a:t> Signes prioritaires : jaune</a:t>
            </a:r>
          </a:p>
          <a:p>
            <a:pPr lvl="1" eaLnBrk="1" hangingPunct="1">
              <a:buFont typeface="Arial" charset="0"/>
              <a:buChar char="•"/>
            </a:pPr>
            <a:r>
              <a:rPr lang="fr-FR" sz="2000" dirty="0" smtClean="0">
                <a:solidFill>
                  <a:srgbClr val="000000"/>
                </a:solidFill>
              </a:rPr>
              <a:t> Aucune situation d'urgence ou de priorité : </a:t>
            </a:r>
            <a:r>
              <a:rPr lang="fr-FR" sz="2000" b="1" dirty="0" smtClean="0">
                <a:solidFill>
                  <a:srgbClr val="000000"/>
                </a:solidFill>
              </a:rPr>
              <a:t>vert</a:t>
            </a:r>
          </a:p>
          <a:p>
            <a:pPr eaLnBrk="1" hangingPunct="1">
              <a:buFontTx/>
              <a:buChar char="•"/>
            </a:pPr>
            <a:r>
              <a:rPr lang="fr-FR" sz="2000" dirty="0" smtClean="0">
                <a:solidFill>
                  <a:srgbClr val="000000"/>
                </a:solidFill>
              </a:rPr>
              <a:t> Vous aide à séparer et à hiérarchiser par priorité les patients présentant des signes d'urgence et exigeant une attention spéciale/des soins critiques</a:t>
            </a:r>
          </a:p>
          <a:p>
            <a:pPr eaLnBrk="1" hangingPunct="1">
              <a:buFontTx/>
              <a:buChar char="•"/>
            </a:pPr>
            <a:r>
              <a:rPr lang="fr-FR" sz="2000" dirty="0" smtClean="0">
                <a:solidFill>
                  <a:srgbClr val="000000"/>
                </a:solidFill>
              </a:rPr>
              <a:t> Traitements d’urgence de première ligne</a:t>
            </a:r>
          </a:p>
          <a:p>
            <a:pPr eaLnBrk="1" hangingPunct="1">
              <a:buFontTx/>
              <a:buChar char="•"/>
            </a:pPr>
            <a:r>
              <a:rPr lang="fr-FR" sz="2000" dirty="0" smtClean="0">
                <a:solidFill>
                  <a:srgbClr val="000000"/>
                </a:solidFill>
              </a:rPr>
              <a:t>Soins d'urgence en cours</a:t>
            </a:r>
          </a:p>
          <a:p>
            <a:pPr eaLnBrk="1" hangingPunct="1">
              <a:buFontTx/>
              <a:buChar char="•"/>
            </a:pPr>
            <a:r>
              <a:rPr lang="fr-FR" sz="2000" dirty="0" smtClean="0">
                <a:solidFill>
                  <a:srgbClr val="000000"/>
                </a:solidFill>
              </a:rPr>
              <a:t>Conditions médicales/saignements vaginaux (traumatisme également)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635000" y="-100013"/>
            <a:ext cx="7886700" cy="1325563"/>
          </a:xfrm>
        </p:spPr>
        <p:txBody>
          <a:bodyPr/>
          <a:lstStyle/>
          <a:p>
            <a:pPr eaLnBrk="1" hangingPunct="1"/>
            <a:r>
              <a:rPr lang="fr-FR" b="1" smtClean="0">
                <a:solidFill>
                  <a:srgbClr val="000000"/>
                </a:solidFill>
              </a:rPr>
              <a:t>Circulation</a:t>
            </a:r>
          </a:p>
        </p:txBody>
      </p:sp>
      <p:pic>
        <p:nvPicPr>
          <p:cNvPr id="40963" name="Content Placeholder 3"/>
          <p:cNvPicPr>
            <a:picLocks noGrp="1" noChangeAspect="1"/>
          </p:cNvPicPr>
          <p:nvPr>
            <p:ph idx="1"/>
          </p:nvPr>
        </p:nvPicPr>
        <p:blipFill>
          <a:blip r:embed="rId3"/>
          <a:srcRect/>
          <a:stretch>
            <a:fillRect/>
          </a:stretch>
        </p:blipFill>
        <p:spPr>
          <a:xfrm>
            <a:off x="0" y="1157288"/>
            <a:ext cx="9155113" cy="2541587"/>
          </a:xfrm>
        </p:spPr>
      </p:pic>
      <p:sp>
        <p:nvSpPr>
          <p:cNvPr id="40964" name="Content Placeholder 4"/>
          <p:cNvSpPr txBox="1">
            <a:spLocks/>
          </p:cNvSpPr>
          <p:nvPr/>
        </p:nvSpPr>
        <p:spPr bwMode="auto">
          <a:xfrm>
            <a:off x="1403350" y="3798907"/>
            <a:ext cx="7596188" cy="2344737"/>
          </a:xfrm>
          <a:prstGeom prst="rect">
            <a:avLst/>
          </a:prstGeom>
          <a:noFill/>
          <a:ln w="9525">
            <a:noFill/>
            <a:miter lim="800000"/>
            <a:headEnd/>
            <a:tailEnd/>
          </a:ln>
        </p:spPr>
        <p:txBody>
          <a:bodyPr lIns="0" tIns="0" rIns="0" bIns="0">
            <a:spAutoFit/>
          </a:bodyPr>
          <a:lstStyle/>
          <a:p>
            <a:pPr defTabSz="912813">
              <a:lnSpc>
                <a:spcPct val="90000"/>
              </a:lnSpc>
              <a:spcBef>
                <a:spcPct val="20000"/>
              </a:spcBef>
              <a:buSzPct val="100000"/>
            </a:pPr>
            <a:r>
              <a:rPr lang="fr-FR" sz="2800" b="1" dirty="0">
                <a:solidFill>
                  <a:srgbClr val="000000"/>
                </a:solidFill>
              </a:rPr>
              <a:t>Signes d'urgence :</a:t>
            </a:r>
          </a:p>
          <a:p>
            <a:pPr marL="914400" lvl="1" indent="-396875" defTabSz="912813">
              <a:lnSpc>
                <a:spcPct val="90000"/>
              </a:lnSpc>
              <a:spcBef>
                <a:spcPct val="20000"/>
              </a:spcBef>
              <a:buFontTx/>
              <a:buBlip>
                <a:blip r:embed="rId4"/>
              </a:buBlip>
            </a:pPr>
            <a:r>
              <a:rPr lang="fr-FR" sz="2400" dirty="0" smtClean="0">
                <a:solidFill>
                  <a:srgbClr val="000000"/>
                </a:solidFill>
              </a:rPr>
              <a:t>Pouls faible ou rapide</a:t>
            </a:r>
            <a:endParaRPr lang="fr-FR" sz="2400" dirty="0">
              <a:solidFill>
                <a:srgbClr val="000000"/>
              </a:solidFill>
            </a:endParaRPr>
          </a:p>
          <a:p>
            <a:pPr marL="914400" lvl="1" indent="-396875" defTabSz="912813">
              <a:lnSpc>
                <a:spcPct val="90000"/>
              </a:lnSpc>
              <a:spcBef>
                <a:spcPct val="20000"/>
              </a:spcBef>
              <a:buFontTx/>
              <a:buBlip>
                <a:blip r:embed="rId4"/>
              </a:buBlip>
            </a:pPr>
            <a:r>
              <a:rPr lang="fr-FR" sz="2400" dirty="0">
                <a:solidFill>
                  <a:srgbClr val="000000"/>
                </a:solidFill>
              </a:rPr>
              <a:t>Remplissage capillaire dans un délai de 3 secondes</a:t>
            </a:r>
          </a:p>
          <a:p>
            <a:pPr marL="914400" lvl="1" indent="-396875" defTabSz="912813">
              <a:lnSpc>
                <a:spcPct val="90000"/>
              </a:lnSpc>
              <a:spcBef>
                <a:spcPct val="20000"/>
              </a:spcBef>
              <a:buFontTx/>
              <a:buBlip>
                <a:blip r:embed="rId4"/>
              </a:buBlip>
            </a:pPr>
            <a:r>
              <a:rPr lang="fr-FR" sz="2400" dirty="0">
                <a:solidFill>
                  <a:srgbClr val="000000"/>
                </a:solidFill>
              </a:rPr>
              <a:t>Saignement excessif </a:t>
            </a:r>
            <a:r>
              <a:rPr lang="fr-FR" sz="2400" dirty="0" smtClean="0">
                <a:solidFill>
                  <a:srgbClr val="000000"/>
                </a:solidFill>
              </a:rPr>
              <a:t>– n'importe </a:t>
            </a:r>
            <a:r>
              <a:rPr lang="fr-FR" sz="2400" dirty="0">
                <a:solidFill>
                  <a:srgbClr val="000000"/>
                </a:solidFill>
              </a:rPr>
              <a:t>quel endroit.</a:t>
            </a:r>
          </a:p>
          <a:p>
            <a:pPr marL="914400" lvl="1" indent="-396875" defTabSz="912813">
              <a:lnSpc>
                <a:spcPct val="90000"/>
              </a:lnSpc>
              <a:spcBef>
                <a:spcPct val="20000"/>
              </a:spcBef>
              <a:buFontTx/>
              <a:buBlip>
                <a:blip r:embed="rId4"/>
              </a:buBlip>
            </a:pPr>
            <a:r>
              <a:rPr lang="fr-FR" sz="2400" dirty="0">
                <a:solidFill>
                  <a:srgbClr val="000000"/>
                </a:solidFill>
              </a:rPr>
              <a:t>Grave traumatisme</a:t>
            </a: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07950" y="-26988"/>
            <a:ext cx="9144000" cy="993776"/>
          </a:xfrm>
        </p:spPr>
        <p:txBody>
          <a:bodyPr/>
          <a:lstStyle/>
          <a:p>
            <a:pPr eaLnBrk="1" hangingPunct="1"/>
            <a:r>
              <a:rPr lang="fr-FR" sz="3200" b="1" dirty="0" smtClean="0">
                <a:solidFill>
                  <a:srgbClr val="000000"/>
                </a:solidFill>
              </a:rPr>
              <a:t>Gestion clinique d’Ébola : favorable mais agressive</a:t>
            </a:r>
          </a:p>
        </p:txBody>
      </p:sp>
      <p:sp>
        <p:nvSpPr>
          <p:cNvPr id="3" name="Content Placeholder 2"/>
          <p:cNvSpPr>
            <a:spLocks noGrp="1"/>
          </p:cNvSpPr>
          <p:nvPr>
            <p:ph idx="1"/>
          </p:nvPr>
        </p:nvSpPr>
        <p:spPr>
          <a:xfrm>
            <a:off x="4154488" y="1270000"/>
            <a:ext cx="4660900" cy="5318125"/>
          </a:xfrm>
        </p:spPr>
        <p:txBody>
          <a:bodyPr>
            <a:normAutofit/>
          </a:bodyPr>
          <a:lstStyle/>
          <a:p>
            <a:pPr eaLnBrk="1" hangingPunct="1">
              <a:lnSpc>
                <a:spcPct val="80000"/>
              </a:lnSpc>
              <a:defRPr/>
            </a:pPr>
            <a:r>
              <a:rPr lang="fr-FR" sz="1500" b="1" dirty="0" smtClean="0">
                <a:solidFill>
                  <a:srgbClr val="000000"/>
                </a:solidFill>
              </a:rPr>
              <a:t>Perte de sang GI </a:t>
            </a:r>
            <a:r>
              <a:rPr lang="fr-FR" sz="1500" dirty="0" smtClean="0">
                <a:solidFill>
                  <a:srgbClr val="000000"/>
                </a:solidFill>
              </a:rPr>
              <a:t>à cause de la diarrhée et des vomissements</a:t>
            </a:r>
            <a:r>
              <a:rPr lang="fr-FR" sz="1500" dirty="0" smtClean="0">
                <a:solidFill>
                  <a:srgbClr val="000000"/>
                </a:solidFill>
                <a:sym typeface="Wingdings" pitchFamily="2" charset="2"/>
              </a:rPr>
              <a:t> : </a:t>
            </a:r>
          </a:p>
          <a:p>
            <a:pPr lvl="1" eaLnBrk="1" hangingPunct="1">
              <a:lnSpc>
                <a:spcPct val="80000"/>
              </a:lnSpc>
              <a:buFont typeface="Arial" charset="0"/>
              <a:buChar char="•"/>
              <a:defRPr/>
            </a:pPr>
            <a:r>
              <a:rPr lang="fr-FR" sz="1500" dirty="0" smtClean="0">
                <a:solidFill>
                  <a:srgbClr val="000000"/>
                </a:solidFill>
                <a:sym typeface="Wingdings" pitchFamily="2" charset="2"/>
              </a:rPr>
              <a:t>Quantifier le contrôle à l’entrée et à la sortie</a:t>
            </a:r>
          </a:p>
          <a:p>
            <a:pPr lvl="1" eaLnBrk="1" hangingPunct="1">
              <a:lnSpc>
                <a:spcPct val="80000"/>
              </a:lnSpc>
              <a:buFont typeface="Arial" charset="0"/>
              <a:buChar char="•"/>
              <a:defRPr/>
            </a:pPr>
            <a:r>
              <a:rPr lang="fr-FR" sz="1500" dirty="0" smtClean="0">
                <a:solidFill>
                  <a:srgbClr val="000000"/>
                </a:solidFill>
                <a:sym typeface="Wingdings" pitchFamily="2" charset="2"/>
              </a:rPr>
              <a:t>Administrer des fluides de manière agressive afin de faire face aux pertes de sang</a:t>
            </a:r>
          </a:p>
          <a:p>
            <a:pPr eaLnBrk="1" hangingPunct="1">
              <a:lnSpc>
                <a:spcPct val="80000"/>
              </a:lnSpc>
              <a:defRPr/>
            </a:pPr>
            <a:r>
              <a:rPr lang="fr-FR" sz="1500" b="1" dirty="0" smtClean="0">
                <a:solidFill>
                  <a:srgbClr val="000000"/>
                </a:solidFill>
              </a:rPr>
              <a:t>Anomalies électrolytiques</a:t>
            </a:r>
            <a:r>
              <a:rPr lang="fr-FR" sz="1500" dirty="0" smtClean="0">
                <a:solidFill>
                  <a:srgbClr val="000000"/>
                </a:solidFill>
              </a:rPr>
              <a:t> (à cause des pertes de sang GI) :</a:t>
            </a:r>
          </a:p>
          <a:p>
            <a:pPr lvl="1" eaLnBrk="1" hangingPunct="1">
              <a:lnSpc>
                <a:spcPct val="80000"/>
              </a:lnSpc>
              <a:buFont typeface="Arial" charset="0"/>
              <a:buChar char="•"/>
              <a:defRPr/>
            </a:pPr>
            <a:r>
              <a:rPr lang="fr-FR" sz="1500" dirty="0" smtClean="0">
                <a:solidFill>
                  <a:srgbClr val="000000"/>
                </a:solidFill>
              </a:rPr>
              <a:t>Moniteur de chevet (par exemple, I-STAT)</a:t>
            </a:r>
          </a:p>
          <a:p>
            <a:pPr lvl="1" eaLnBrk="1" hangingPunct="1">
              <a:lnSpc>
                <a:spcPct val="80000"/>
              </a:lnSpc>
              <a:buFont typeface="Arial" charset="0"/>
              <a:buChar char="•"/>
              <a:defRPr/>
            </a:pPr>
            <a:r>
              <a:rPr lang="fr-FR" sz="1500" dirty="0" smtClean="0">
                <a:solidFill>
                  <a:srgbClr val="000000"/>
                </a:solidFill>
              </a:rPr>
              <a:t>Sels de réhydratation orale</a:t>
            </a:r>
          </a:p>
          <a:p>
            <a:pPr lvl="1" eaLnBrk="1" hangingPunct="1">
              <a:lnSpc>
                <a:spcPct val="80000"/>
              </a:lnSpc>
              <a:buFont typeface="Arial" charset="0"/>
              <a:buChar char="•"/>
              <a:defRPr/>
            </a:pPr>
            <a:r>
              <a:rPr lang="fr-FR" sz="1500" dirty="0" smtClean="0">
                <a:solidFill>
                  <a:srgbClr val="000000"/>
                </a:solidFill>
              </a:rPr>
              <a:t>K+, glucose, HCO3-</a:t>
            </a:r>
          </a:p>
          <a:p>
            <a:pPr lvl="1" eaLnBrk="1" hangingPunct="1">
              <a:lnSpc>
                <a:spcPct val="80000"/>
              </a:lnSpc>
              <a:buFont typeface="Arial" charset="0"/>
              <a:buChar char="•"/>
              <a:defRPr/>
            </a:pPr>
            <a:r>
              <a:rPr lang="fr-FR" sz="1500" dirty="0" smtClean="0">
                <a:solidFill>
                  <a:srgbClr val="000000"/>
                </a:solidFill>
              </a:rPr>
              <a:t>Pourrait être une cause immédiate de la mort (arythmie, arrêt cardiaque, crise)</a:t>
            </a:r>
          </a:p>
          <a:p>
            <a:pPr eaLnBrk="1" hangingPunct="1">
              <a:lnSpc>
                <a:spcPct val="80000"/>
              </a:lnSpc>
              <a:defRPr/>
            </a:pPr>
            <a:r>
              <a:rPr lang="fr-FR" sz="1500" b="1" dirty="0" smtClean="0">
                <a:solidFill>
                  <a:srgbClr val="000000"/>
                </a:solidFill>
              </a:rPr>
              <a:t>Physiologie des chocs septiques :</a:t>
            </a:r>
          </a:p>
          <a:p>
            <a:pPr lvl="1" eaLnBrk="1" hangingPunct="1">
              <a:lnSpc>
                <a:spcPct val="80000"/>
              </a:lnSpc>
              <a:buFont typeface="Arial" charset="0"/>
              <a:buChar char="•"/>
              <a:defRPr/>
            </a:pPr>
            <a:r>
              <a:rPr lang="fr-FR" sz="1500" dirty="0" smtClean="0">
                <a:solidFill>
                  <a:srgbClr val="000000"/>
                </a:solidFill>
              </a:rPr>
              <a:t>Liquides agressifs (mais surveiller la fuite vasculaire/l’œdème pulmonaire)</a:t>
            </a:r>
          </a:p>
          <a:p>
            <a:pPr lvl="1" eaLnBrk="1" hangingPunct="1">
              <a:lnSpc>
                <a:spcPct val="80000"/>
              </a:lnSpc>
              <a:buFont typeface="Arial" charset="0"/>
              <a:buChar char="•"/>
              <a:defRPr/>
            </a:pPr>
            <a:r>
              <a:rPr lang="fr-FR" sz="1500" dirty="0" smtClean="0">
                <a:solidFill>
                  <a:srgbClr val="000000"/>
                </a:solidFill>
              </a:rPr>
              <a:t>Vasopresseurs, si disponibles et peuvent surveiller en permanence</a:t>
            </a:r>
          </a:p>
          <a:p>
            <a:pPr eaLnBrk="1" hangingPunct="1">
              <a:lnSpc>
                <a:spcPct val="80000"/>
              </a:lnSpc>
              <a:defRPr/>
            </a:pPr>
            <a:r>
              <a:rPr lang="fr-FR" sz="1500" b="1" dirty="0" smtClean="0">
                <a:solidFill>
                  <a:srgbClr val="000000"/>
                </a:solidFill>
              </a:rPr>
              <a:t>Gestion symptomatique</a:t>
            </a:r>
            <a:r>
              <a:rPr lang="fr-FR" sz="1500" dirty="0" smtClean="0">
                <a:solidFill>
                  <a:srgbClr val="000000"/>
                </a:solidFill>
              </a:rPr>
              <a:t> des nausées, des vomissements, de la diarrhée, des convulsions, des myalgies, des douleurs abdominales</a:t>
            </a:r>
          </a:p>
          <a:p>
            <a:pPr eaLnBrk="1" hangingPunct="1">
              <a:lnSpc>
                <a:spcPct val="80000"/>
              </a:lnSpc>
              <a:defRPr/>
            </a:pPr>
            <a:r>
              <a:rPr lang="fr-FR" sz="1500" b="1" dirty="0" smtClean="0">
                <a:solidFill>
                  <a:srgbClr val="000000"/>
                </a:solidFill>
              </a:rPr>
              <a:t>Usage prophylactique des antibiotiques</a:t>
            </a:r>
            <a:r>
              <a:rPr lang="fr-FR" sz="1500" dirty="0" smtClean="0">
                <a:solidFill>
                  <a:srgbClr val="000000"/>
                </a:solidFill>
              </a:rPr>
              <a:t> pour une éventuelle infection de l'intestin</a:t>
            </a:r>
          </a:p>
        </p:txBody>
      </p:sp>
      <p:pic>
        <p:nvPicPr>
          <p:cNvPr id="41988" name="Picture 3"/>
          <p:cNvPicPr>
            <a:picLocks noChangeAspect="1"/>
          </p:cNvPicPr>
          <p:nvPr/>
        </p:nvPicPr>
        <p:blipFill>
          <a:blip r:embed="rId2"/>
          <a:srcRect/>
          <a:stretch>
            <a:fillRect/>
          </a:stretch>
        </p:blipFill>
        <p:spPr bwMode="auto">
          <a:xfrm>
            <a:off x="34925" y="908050"/>
            <a:ext cx="3792538" cy="5422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52400" y="457200"/>
          <a:ext cx="8915400" cy="7022021"/>
        </p:xfrm>
        <a:graphic>
          <a:graphicData uri="http://schemas.openxmlformats.org/drawingml/2006/table">
            <a:tbl>
              <a:tblPr/>
              <a:tblGrid>
                <a:gridCol w="4845050"/>
                <a:gridCol w="4070350"/>
              </a:tblGrid>
              <a:tr h="722313">
                <a:tc gridSpan="2">
                  <a:txBody>
                    <a:bodyPr/>
                    <a:lstStyle/>
                    <a:p>
                      <a:pPr marL="0" marR="0" lvl="0" indent="0" algn="l" defTabSz="914400" rtl="0" eaLnBrk="1" fontAlgn="base" latinLnBrk="0" hangingPunct="1">
                        <a:lnSpc>
                          <a:spcPct val="107000"/>
                        </a:lnSpc>
                        <a:spcBef>
                          <a:spcPct val="0"/>
                        </a:spcBef>
                        <a:spcAft>
                          <a:spcPct val="0"/>
                        </a:spcAft>
                        <a:buClrTx/>
                        <a:buSzPct val="100000"/>
                        <a:buFontTx/>
                        <a:buNone/>
                        <a:tabLst/>
                      </a:pPr>
                      <a:r>
                        <a:rPr kumimoji="0" lang="fr-FR" sz="3600" b="1" i="0" u="none" strike="noStrike" cap="none" normalizeH="0" baseline="0" noProof="0" dirty="0" smtClean="0">
                          <a:ln>
                            <a:noFill/>
                          </a:ln>
                          <a:solidFill>
                            <a:srgbClr val="000000"/>
                          </a:solidFill>
                          <a:effectLst/>
                          <a:latin typeface="Arial" charset="0"/>
                        </a:rPr>
                        <a:t>Gestion des chocs chez les patients d’Ébola </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fr-FR"/>
                    </a:p>
                  </a:txBody>
                  <a:tcPr/>
                </a:tc>
              </a:tr>
              <a:tr h="1955800">
                <a:tc>
                  <a:txBody>
                    <a:bodyPr/>
                    <a:lstStyle/>
                    <a:p>
                      <a:pPr marL="0" marR="0" lvl="0" indent="0" algn="l" defTabSz="914400" rtl="0" eaLnBrk="1" fontAlgn="base" latinLnBrk="0" hangingPunct="1">
                        <a:lnSpc>
                          <a:spcPct val="107000"/>
                        </a:lnSpc>
                        <a:spcBef>
                          <a:spcPct val="0"/>
                        </a:spcBef>
                        <a:spcAft>
                          <a:spcPct val="0"/>
                        </a:spcAft>
                        <a:buClrTx/>
                        <a:buSzPct val="100000"/>
                        <a:buFontTx/>
                        <a:buNone/>
                        <a:tabLst/>
                      </a:pPr>
                      <a:endParaRPr kumimoji="0" lang="fr-FR" sz="2400" b="1" i="0" u="none" strike="noStrike" cap="none" normalizeH="0" baseline="0" noProof="0" dirty="0" smtClean="0">
                        <a:ln>
                          <a:noFill/>
                        </a:ln>
                        <a:solidFill>
                          <a:srgbClr val="000000"/>
                        </a:solidFill>
                        <a:effectLst/>
                        <a:latin typeface="Arial" charset="0"/>
                      </a:endParaRPr>
                    </a:p>
                    <a:p>
                      <a:pPr marL="0" marR="0" lvl="0" indent="0" algn="l" defTabSz="914400" rtl="0" eaLnBrk="1" fontAlgn="base" latinLnBrk="0" hangingPunct="1">
                        <a:lnSpc>
                          <a:spcPct val="107000"/>
                        </a:lnSpc>
                        <a:spcBef>
                          <a:spcPct val="0"/>
                        </a:spcBef>
                        <a:spcAft>
                          <a:spcPct val="0"/>
                        </a:spcAft>
                        <a:buClrTx/>
                        <a:buSzPct val="100000"/>
                        <a:buFontTx/>
                        <a:buNone/>
                        <a:tabLst/>
                      </a:pPr>
                      <a:r>
                        <a:rPr kumimoji="0" lang="fr-FR" sz="2400" b="1" i="0" u="none" strike="noStrike" cap="none" normalizeH="0" baseline="0" noProof="0" dirty="0" smtClean="0">
                          <a:ln>
                            <a:noFill/>
                          </a:ln>
                          <a:solidFill>
                            <a:srgbClr val="000000"/>
                          </a:solidFill>
                          <a:effectLst/>
                          <a:latin typeface="Arial" charset="0"/>
                        </a:rPr>
                        <a:t>Importante perte de sang GI avec des signes de déshydratation : CHOC HYPOVOLÉMIQUE</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7000"/>
                        </a:lnSpc>
                        <a:spcBef>
                          <a:spcPct val="0"/>
                        </a:spcBef>
                        <a:spcAft>
                          <a:spcPct val="0"/>
                        </a:spcAft>
                        <a:buClrTx/>
                        <a:buSzPct val="100000"/>
                        <a:buFontTx/>
                        <a:buNone/>
                        <a:tabLst/>
                      </a:pPr>
                      <a:r>
                        <a:rPr kumimoji="0" lang="fr-FR" sz="2400" b="0" i="0" u="none" strike="noStrike" cap="none" normalizeH="0" baseline="0" noProof="0" dirty="0" smtClean="0">
                          <a:ln>
                            <a:noFill/>
                          </a:ln>
                          <a:solidFill>
                            <a:srgbClr val="000000"/>
                          </a:solidFill>
                          <a:effectLst/>
                          <a:latin typeface="Arial" charset="0"/>
                        </a:rPr>
                        <a:t>Utiliser le plan C pour la réhydratation dans le cadre des maladies diarrhéiques </a:t>
                      </a:r>
                    </a:p>
                    <a:p>
                      <a:pPr marL="0" marR="0" lvl="0" indent="0" algn="l" defTabSz="914400" rtl="0" eaLnBrk="1" fontAlgn="base" latinLnBrk="0" hangingPunct="1">
                        <a:lnSpc>
                          <a:spcPct val="107000"/>
                        </a:lnSpc>
                        <a:spcBef>
                          <a:spcPct val="0"/>
                        </a:spcBef>
                        <a:spcAft>
                          <a:spcPct val="0"/>
                        </a:spcAft>
                        <a:buClrTx/>
                        <a:buSzPct val="100000"/>
                        <a:buFontTx/>
                        <a:buNone/>
                        <a:tabLst/>
                      </a:pPr>
                      <a:r>
                        <a:rPr kumimoji="0" lang="fr-FR" sz="2400" b="0" i="0" u="none" strike="noStrike" cap="none" normalizeH="0" baseline="0" noProof="0" dirty="0" smtClean="0">
                          <a:ln>
                            <a:noFill/>
                          </a:ln>
                          <a:solidFill>
                            <a:srgbClr val="000000"/>
                          </a:solidFill>
                          <a:effectLst/>
                          <a:latin typeface="Arial" charset="0"/>
                        </a:rPr>
                        <a:t>(Guide de poche VHF, Annexe B) </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1565275">
                <a:tc>
                  <a:txBody>
                    <a:bodyPr/>
                    <a:lstStyle/>
                    <a:p>
                      <a:pPr marL="0" marR="0" lvl="0" indent="0" algn="l" defTabSz="914400" rtl="0" eaLnBrk="1" fontAlgn="base" latinLnBrk="0" hangingPunct="1">
                        <a:lnSpc>
                          <a:spcPct val="107000"/>
                        </a:lnSpc>
                        <a:spcBef>
                          <a:spcPct val="0"/>
                        </a:spcBef>
                        <a:spcAft>
                          <a:spcPct val="0"/>
                        </a:spcAft>
                        <a:buClrTx/>
                        <a:buSzPct val="100000"/>
                        <a:buFontTx/>
                        <a:buNone/>
                        <a:tabLst/>
                      </a:pPr>
                      <a:endParaRPr kumimoji="0" lang="fr-FR" sz="2400" b="1" i="0" u="none" strike="noStrike" cap="none" normalizeH="0" baseline="0" noProof="0" dirty="0" smtClean="0">
                        <a:ln>
                          <a:noFill/>
                        </a:ln>
                        <a:solidFill>
                          <a:srgbClr val="000000"/>
                        </a:solidFill>
                        <a:effectLst/>
                        <a:latin typeface="Arial" charset="0"/>
                      </a:endParaRPr>
                    </a:p>
                    <a:p>
                      <a:pPr marL="0" marR="0" lvl="0" indent="0" algn="l" defTabSz="914400" rtl="0" eaLnBrk="1" fontAlgn="base" latinLnBrk="0" hangingPunct="1">
                        <a:lnSpc>
                          <a:spcPct val="107000"/>
                        </a:lnSpc>
                        <a:spcBef>
                          <a:spcPct val="0"/>
                        </a:spcBef>
                        <a:spcAft>
                          <a:spcPct val="0"/>
                        </a:spcAft>
                        <a:buClrTx/>
                        <a:buSzPct val="100000"/>
                        <a:buFontTx/>
                        <a:buNone/>
                        <a:tabLst/>
                      </a:pPr>
                      <a:r>
                        <a:rPr kumimoji="0" lang="fr-FR" sz="2400" b="1" i="0" u="none" strike="noStrike" cap="none" normalizeH="0" baseline="0" noProof="0" dirty="0" smtClean="0">
                          <a:ln>
                            <a:noFill/>
                          </a:ln>
                          <a:solidFill>
                            <a:srgbClr val="000000"/>
                          </a:solidFill>
                          <a:effectLst/>
                          <a:latin typeface="Arial" charset="0"/>
                        </a:rPr>
                        <a:t>Choc non expliqué par les importantes pertes de sang GI ou par l’hémorragie : CHOC SEPTIQUE.</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7000"/>
                        </a:lnSpc>
                        <a:spcBef>
                          <a:spcPct val="0"/>
                        </a:spcBef>
                        <a:spcAft>
                          <a:spcPct val="0"/>
                        </a:spcAft>
                        <a:buClrTx/>
                        <a:buSzPct val="100000"/>
                        <a:buFontTx/>
                        <a:buNone/>
                        <a:tabLst/>
                      </a:pPr>
                      <a:endParaRPr kumimoji="0" lang="fr-FR" sz="2400" b="0" i="0" u="none" strike="noStrike" cap="none" normalizeH="0" baseline="0" noProof="0" dirty="0" smtClean="0">
                        <a:ln>
                          <a:noFill/>
                        </a:ln>
                        <a:solidFill>
                          <a:srgbClr val="000000"/>
                        </a:solidFill>
                        <a:effectLst/>
                        <a:latin typeface="Arial" charset="0"/>
                      </a:endParaRPr>
                    </a:p>
                    <a:p>
                      <a:pPr marL="0" marR="0" lvl="0" indent="0" algn="l" defTabSz="914400" rtl="0" eaLnBrk="1" fontAlgn="base" latinLnBrk="0" hangingPunct="1">
                        <a:lnSpc>
                          <a:spcPct val="107000"/>
                        </a:lnSpc>
                        <a:spcBef>
                          <a:spcPct val="0"/>
                        </a:spcBef>
                        <a:spcAft>
                          <a:spcPct val="0"/>
                        </a:spcAft>
                        <a:buClrTx/>
                        <a:buSzPct val="100000"/>
                        <a:buFontTx/>
                        <a:buNone/>
                        <a:tabLst/>
                      </a:pPr>
                      <a:r>
                        <a:rPr kumimoji="0" lang="fr-FR" sz="2400" b="0" i="0" u="none" strike="noStrike" cap="none" normalizeH="0" baseline="0" noProof="0" dirty="0" smtClean="0">
                          <a:ln>
                            <a:noFill/>
                          </a:ln>
                          <a:solidFill>
                            <a:srgbClr val="000000"/>
                          </a:solidFill>
                          <a:effectLst/>
                          <a:latin typeface="Arial" charset="0"/>
                        </a:rPr>
                        <a:t>Suivre les directives relatives aux chocs septiques (voir tableau mural, Guide de poche VHF, 4.2)</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1543050">
                <a:tc>
                  <a:txBody>
                    <a:bodyPr/>
                    <a:lstStyle/>
                    <a:p>
                      <a:pPr marL="0" marR="0" lvl="0" indent="0" algn="l" defTabSz="914400" rtl="0" eaLnBrk="1" fontAlgn="base" latinLnBrk="0" hangingPunct="1">
                        <a:lnSpc>
                          <a:spcPct val="107000"/>
                        </a:lnSpc>
                        <a:spcBef>
                          <a:spcPct val="0"/>
                        </a:spcBef>
                        <a:spcAft>
                          <a:spcPct val="0"/>
                        </a:spcAft>
                        <a:buClrTx/>
                        <a:buSzPct val="100000"/>
                        <a:buFontTx/>
                        <a:buNone/>
                        <a:tabLst/>
                      </a:pPr>
                      <a:endParaRPr kumimoji="0" lang="fr-FR" sz="2400" b="1" i="0" u="none" strike="noStrike" cap="none" normalizeH="0" baseline="0" noProof="0" dirty="0" smtClean="0">
                        <a:ln>
                          <a:noFill/>
                        </a:ln>
                        <a:solidFill>
                          <a:srgbClr val="000000"/>
                        </a:solidFill>
                        <a:effectLst/>
                        <a:latin typeface="Arial" charset="0"/>
                      </a:endParaRPr>
                    </a:p>
                    <a:p>
                      <a:pPr marL="0" marR="0" lvl="0" indent="0" algn="l" defTabSz="914400" rtl="0" eaLnBrk="1" fontAlgn="base" latinLnBrk="0" hangingPunct="1">
                        <a:lnSpc>
                          <a:spcPct val="107000"/>
                        </a:lnSpc>
                        <a:spcBef>
                          <a:spcPct val="0"/>
                        </a:spcBef>
                        <a:spcAft>
                          <a:spcPct val="0"/>
                        </a:spcAft>
                        <a:buClrTx/>
                        <a:buSzPct val="100000"/>
                        <a:buFontTx/>
                        <a:buNone/>
                        <a:tabLst/>
                      </a:pPr>
                      <a:r>
                        <a:rPr kumimoji="0" lang="fr-FR" sz="2400" b="1" i="0" u="none" strike="noStrike" cap="none" normalizeH="0" baseline="0" noProof="0" dirty="0" smtClean="0">
                          <a:ln>
                            <a:noFill/>
                          </a:ln>
                          <a:solidFill>
                            <a:srgbClr val="000000"/>
                          </a:solidFill>
                          <a:effectLst/>
                          <a:latin typeface="Arial" charset="0"/>
                        </a:rPr>
                        <a:t>Saignement important : CHOC HÉMORRAGIQUE</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7000"/>
                        </a:lnSpc>
                        <a:spcBef>
                          <a:spcPct val="0"/>
                        </a:spcBef>
                        <a:spcAft>
                          <a:spcPct val="0"/>
                        </a:spcAft>
                        <a:buClrTx/>
                        <a:buSzPct val="100000"/>
                        <a:buFontTx/>
                        <a:buNone/>
                        <a:tabLst/>
                      </a:pPr>
                      <a:endParaRPr kumimoji="0" lang="fr-FR" sz="2400" b="0" i="0" u="none" strike="noStrike" cap="none" normalizeH="0" baseline="0" noProof="0" dirty="0" smtClean="0">
                        <a:ln>
                          <a:noFill/>
                        </a:ln>
                        <a:solidFill>
                          <a:srgbClr val="000000"/>
                        </a:solidFill>
                        <a:effectLst/>
                        <a:latin typeface="Arial" charset="0"/>
                      </a:endParaRPr>
                    </a:p>
                    <a:p>
                      <a:pPr marL="0" marR="0" lvl="0" indent="0" algn="l" defTabSz="914400" rtl="0" eaLnBrk="1" fontAlgn="base" latinLnBrk="0" hangingPunct="1">
                        <a:lnSpc>
                          <a:spcPct val="107000"/>
                        </a:lnSpc>
                        <a:spcBef>
                          <a:spcPct val="0"/>
                        </a:spcBef>
                        <a:spcAft>
                          <a:spcPct val="0"/>
                        </a:spcAft>
                        <a:buClrTx/>
                        <a:buSzPct val="100000"/>
                        <a:buFontTx/>
                        <a:buNone/>
                        <a:tabLst/>
                      </a:pPr>
                      <a:r>
                        <a:rPr kumimoji="0" lang="fr-FR" sz="2400" b="0" i="0" u="none" strike="noStrike" cap="none" normalizeH="0" baseline="0" noProof="0" dirty="0" smtClean="0">
                          <a:ln>
                            <a:noFill/>
                          </a:ln>
                          <a:solidFill>
                            <a:srgbClr val="000000"/>
                          </a:solidFill>
                          <a:effectLst/>
                          <a:latin typeface="Arial" charset="0"/>
                        </a:rPr>
                        <a:t>Remplacer le sang – probablement pas réalisable</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bwMode="auto">
          <a:xfrm>
            <a:off x="528638" y="2276475"/>
            <a:ext cx="8208962" cy="2016125"/>
          </a:xfrm>
          <a:prstGeom prst="rect">
            <a:avLst/>
          </a:prstGeom>
          <a:noFill/>
          <a:ln w="9525">
            <a:noFill/>
            <a:miter lim="800000"/>
            <a:headEnd/>
            <a:tailEnd/>
          </a:ln>
        </p:spPr>
        <p:txBody>
          <a:bodyPr anchor="ctr"/>
          <a:lstStyle/>
          <a:p>
            <a:pPr>
              <a:buSzPct val="100000"/>
              <a:defRPr/>
            </a:pPr>
            <a:r>
              <a:rPr lang="en-US" sz="3200" b="1" dirty="0">
                <a:solidFill>
                  <a:srgbClr val="000000"/>
                </a:solidFill>
                <a:effectLst>
                  <a:outerShdw blurRad="38100" dist="38100" dir="2700000" algn="tl">
                    <a:srgbClr val="C0C0C0"/>
                  </a:outerShdw>
                </a:effectLst>
                <a:ea typeface="Verdana" pitchFamily="34" charset="0"/>
                <a:cs typeface="Verdana" pitchFamily="34" charset="0"/>
              </a:rPr>
              <a:t>1- </a:t>
            </a:r>
            <a:r>
              <a:rPr lang="en-US" sz="3200" b="1" dirty="0" err="1">
                <a:solidFill>
                  <a:srgbClr val="000000"/>
                </a:solidFill>
                <a:effectLst>
                  <a:outerShdw blurRad="38100" dist="38100" dir="2700000" algn="tl">
                    <a:srgbClr val="C0C0C0"/>
                  </a:outerShdw>
                </a:effectLst>
                <a:ea typeface="Verdana" pitchFamily="34" charset="0"/>
                <a:cs typeface="Verdana" pitchFamily="34" charset="0"/>
              </a:rPr>
              <a:t>Organisation</a:t>
            </a:r>
            <a:r>
              <a:rPr lang="en-US" sz="3200" b="1" dirty="0">
                <a:solidFill>
                  <a:srgbClr val="000000"/>
                </a:solidFill>
                <a:effectLst>
                  <a:outerShdw blurRad="38100" dist="38100" dir="2700000" algn="tl">
                    <a:srgbClr val="C0C0C0"/>
                  </a:outerShdw>
                </a:effectLst>
                <a:ea typeface="Verdana" pitchFamily="34" charset="0"/>
                <a:cs typeface="Verdana" pitchFamily="34" charset="0"/>
              </a:rPr>
              <a:t> au Centre de </a:t>
            </a:r>
            <a:r>
              <a:rPr lang="en-US" sz="3200" b="1" dirty="0" err="1">
                <a:solidFill>
                  <a:srgbClr val="000000"/>
                </a:solidFill>
                <a:effectLst>
                  <a:outerShdw blurRad="38100" dist="38100" dir="2700000" algn="tl">
                    <a:srgbClr val="C0C0C0"/>
                  </a:outerShdw>
                </a:effectLst>
                <a:ea typeface="Verdana" pitchFamily="34" charset="0"/>
                <a:cs typeface="Verdana" pitchFamily="34" charset="0"/>
              </a:rPr>
              <a:t>traitement</a:t>
            </a:r>
            <a:r>
              <a:rPr lang="en-US" sz="3200" b="1" dirty="0">
                <a:solidFill>
                  <a:srgbClr val="000000"/>
                </a:solidFill>
                <a:effectLst>
                  <a:outerShdw blurRad="38100" dist="38100" dir="2700000" algn="tl">
                    <a:srgbClr val="C0C0C0"/>
                  </a:outerShdw>
                </a:effectLst>
                <a:ea typeface="Verdana" pitchFamily="34" charset="0"/>
                <a:cs typeface="Verdana" pitchFamily="34" charset="0"/>
              </a:rPr>
              <a:t/>
            </a:r>
            <a:br>
              <a:rPr lang="en-US" sz="3200" b="1" dirty="0">
                <a:solidFill>
                  <a:srgbClr val="000000"/>
                </a:solidFill>
                <a:effectLst>
                  <a:outerShdw blurRad="38100" dist="38100" dir="2700000" algn="tl">
                    <a:srgbClr val="C0C0C0"/>
                  </a:outerShdw>
                </a:effectLst>
                <a:ea typeface="Verdana" pitchFamily="34" charset="0"/>
                <a:cs typeface="Verdana" pitchFamily="34" charset="0"/>
              </a:rPr>
            </a:br>
            <a:endParaRPr lang="en-US" sz="3200" b="1" dirty="0">
              <a:solidFill>
                <a:srgbClr val="000000"/>
              </a:solidFill>
              <a:effectLst>
                <a:outerShdw blurRad="38100" dist="38100" dir="2700000" algn="tl">
                  <a:srgbClr val="C0C0C0"/>
                </a:outerShdw>
              </a:effectLst>
              <a:ea typeface="Verdana" pitchFamily="34" charset="0"/>
              <a:cs typeface="Verdana"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a:srcRect/>
          <a:stretch>
            <a:fillRect/>
          </a:stretch>
        </p:blipFill>
        <p:spPr bwMode="auto">
          <a:xfrm>
            <a:off x="80963" y="115888"/>
            <a:ext cx="8982075" cy="655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0" y="274638"/>
            <a:ext cx="9144000" cy="706437"/>
          </a:xfrm>
        </p:spPr>
        <p:txBody>
          <a:bodyPr/>
          <a:lstStyle/>
          <a:p>
            <a:pPr eaLnBrk="1" hangingPunct="1"/>
            <a:r>
              <a:rPr lang="fr-FR" sz="3200" b="1" dirty="0" smtClean="0">
                <a:solidFill>
                  <a:srgbClr val="000000"/>
                </a:solidFill>
              </a:rPr>
              <a:t>Gérer le choc septique chez les adolescents et les adultes</a:t>
            </a:r>
          </a:p>
        </p:txBody>
      </p:sp>
      <p:sp>
        <p:nvSpPr>
          <p:cNvPr id="45059" name="Content Placeholder 2"/>
          <p:cNvSpPr>
            <a:spLocks noGrp="1"/>
          </p:cNvSpPr>
          <p:nvPr>
            <p:ph idx="1"/>
          </p:nvPr>
        </p:nvSpPr>
        <p:spPr/>
        <p:txBody>
          <a:bodyPr/>
          <a:lstStyle/>
          <a:p>
            <a:pPr marL="0" indent="0" eaLnBrk="1" hangingPunct="1">
              <a:buFontTx/>
              <a:buNone/>
            </a:pPr>
            <a:r>
              <a:rPr lang="fr-FR" dirty="0" smtClean="0">
                <a:solidFill>
                  <a:srgbClr val="000000"/>
                </a:solidFill>
              </a:rPr>
              <a:t>Diagnostic clinique des </a:t>
            </a:r>
            <a:r>
              <a:rPr lang="fr-FR" dirty="0" smtClean="0"/>
              <a:t>cas de septicémie sévère ou de choc septique :</a:t>
            </a:r>
            <a:endParaRPr lang="fr-FR" dirty="0" smtClean="0">
              <a:solidFill>
                <a:srgbClr val="000000"/>
              </a:solidFill>
            </a:endParaRPr>
          </a:p>
          <a:p>
            <a:pPr marL="0" indent="0" eaLnBrk="1" hangingPunct="1"/>
            <a:r>
              <a:rPr lang="fr-FR" dirty="0" smtClean="0">
                <a:solidFill>
                  <a:srgbClr val="000000"/>
                </a:solidFill>
              </a:rPr>
              <a:t>Infection suspectée, plus</a:t>
            </a:r>
          </a:p>
          <a:p>
            <a:pPr marL="0" indent="0" eaLnBrk="1" hangingPunct="1"/>
            <a:r>
              <a:rPr lang="fr-FR" dirty="0" smtClean="0">
                <a:solidFill>
                  <a:srgbClr val="000000"/>
                </a:solidFill>
              </a:rPr>
              <a:t>Hypotension (SBP&lt; 90mmHg) et un ou plusieurs des signes suivants :</a:t>
            </a:r>
          </a:p>
          <a:p>
            <a:pPr lvl="1" eaLnBrk="1" hangingPunct="1"/>
            <a:r>
              <a:rPr lang="fr-FR" dirty="0" smtClean="0">
                <a:solidFill>
                  <a:srgbClr val="000000"/>
                </a:solidFill>
              </a:rPr>
              <a:t>Pouls&gt;100 battements par minute ou</a:t>
            </a:r>
          </a:p>
          <a:p>
            <a:pPr lvl="1" eaLnBrk="1" hangingPunct="1"/>
            <a:r>
              <a:rPr lang="fr-FR" dirty="0" smtClean="0">
                <a:solidFill>
                  <a:srgbClr val="000000"/>
                </a:solidFill>
              </a:rPr>
              <a:t>Fréquence respiratoire &gt;24 respirations par minute ou </a:t>
            </a:r>
          </a:p>
          <a:p>
            <a:pPr lvl="1" eaLnBrk="1" hangingPunct="1"/>
            <a:r>
              <a:rPr lang="fr-FR" dirty="0" smtClean="0">
                <a:solidFill>
                  <a:srgbClr val="000000"/>
                </a:solidFill>
              </a:rPr>
              <a:t>Température anormale (&lt; 36°C ou &gt;38°C)</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srcRect/>
          <a:stretch>
            <a:fillRect/>
          </a:stretch>
        </p:blipFill>
        <p:spPr bwMode="auto">
          <a:xfrm>
            <a:off x="179388" y="200025"/>
            <a:ext cx="8785225" cy="6411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srcRect/>
          <a:stretch>
            <a:fillRect/>
          </a:stretch>
        </p:blipFill>
        <p:spPr bwMode="auto">
          <a:xfrm>
            <a:off x="0" y="93663"/>
            <a:ext cx="9144000" cy="6764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a:srcRect/>
          <a:stretch>
            <a:fillRect/>
          </a:stretch>
        </p:blipFill>
        <p:spPr bwMode="auto">
          <a:xfrm>
            <a:off x="141288" y="82550"/>
            <a:ext cx="8686800" cy="6681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179388" y="274638"/>
            <a:ext cx="8856662" cy="706437"/>
          </a:xfrm>
        </p:spPr>
        <p:txBody>
          <a:bodyPr/>
          <a:lstStyle/>
          <a:p>
            <a:pPr eaLnBrk="1" hangingPunct="1"/>
            <a:r>
              <a:rPr lang="fr-FR" sz="3600" b="1" dirty="0" smtClean="0">
                <a:solidFill>
                  <a:srgbClr val="000000"/>
                </a:solidFill>
              </a:rPr>
              <a:t>Gérer le choc septique chez les enfants</a:t>
            </a:r>
          </a:p>
        </p:txBody>
      </p:sp>
      <p:sp>
        <p:nvSpPr>
          <p:cNvPr id="49155" name="Content Placeholder 2"/>
          <p:cNvSpPr>
            <a:spLocks noGrp="1"/>
          </p:cNvSpPr>
          <p:nvPr>
            <p:ph idx="1"/>
          </p:nvPr>
        </p:nvSpPr>
        <p:spPr>
          <a:xfrm>
            <a:off x="457200" y="1052513"/>
            <a:ext cx="8435975" cy="5073650"/>
          </a:xfrm>
        </p:spPr>
        <p:txBody>
          <a:bodyPr/>
          <a:lstStyle/>
          <a:p>
            <a:pPr eaLnBrk="1" hangingPunct="1"/>
            <a:r>
              <a:rPr lang="fr-FR" sz="4000" dirty="0" smtClean="0">
                <a:solidFill>
                  <a:srgbClr val="000000"/>
                </a:solidFill>
              </a:rPr>
              <a:t>Signes du choc chez les enfants :</a:t>
            </a:r>
          </a:p>
          <a:p>
            <a:pPr lvl="1" eaLnBrk="1" hangingPunct="1"/>
            <a:r>
              <a:rPr lang="fr-FR" sz="3600" dirty="0" smtClean="0">
                <a:solidFill>
                  <a:srgbClr val="000000"/>
                </a:solidFill>
              </a:rPr>
              <a:t>Mains froides, plus</a:t>
            </a:r>
          </a:p>
          <a:p>
            <a:pPr lvl="1" eaLnBrk="1" hangingPunct="1"/>
            <a:r>
              <a:rPr lang="fr-FR" sz="3600" dirty="0" smtClean="0">
                <a:solidFill>
                  <a:srgbClr val="000000"/>
                </a:solidFill>
              </a:rPr>
              <a:t>Pouls faible ou absent et, soit </a:t>
            </a:r>
          </a:p>
          <a:p>
            <a:pPr lvl="2" eaLnBrk="1" hangingPunct="1"/>
            <a:r>
              <a:rPr lang="fr-FR" sz="3200" dirty="0" smtClean="0">
                <a:solidFill>
                  <a:srgbClr val="000000"/>
                </a:solidFill>
              </a:rPr>
              <a:t>temps de remplissage capillaire &gt;3 secondes, soit </a:t>
            </a:r>
          </a:p>
          <a:p>
            <a:pPr lvl="2" eaLnBrk="1" hangingPunct="1"/>
            <a:r>
              <a:rPr lang="fr-FR" sz="3200" dirty="0" smtClean="0">
                <a:solidFill>
                  <a:srgbClr val="000000"/>
                </a:solidFill>
              </a:rPr>
              <a:t>AVPU en dessous du niveau d'alerte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179388" y="0"/>
            <a:ext cx="8785225" cy="981075"/>
          </a:xfrm>
        </p:spPr>
        <p:txBody>
          <a:bodyPr/>
          <a:lstStyle/>
          <a:p>
            <a:pPr eaLnBrk="1" hangingPunct="1"/>
            <a:r>
              <a:rPr lang="fr-FR" sz="2800" b="1" dirty="0" smtClean="0">
                <a:solidFill>
                  <a:srgbClr val="000000"/>
                </a:solidFill>
              </a:rPr>
              <a:t>Principes généraux relatifs à la prise en charge des enfants présentant un choc septique.</a:t>
            </a:r>
          </a:p>
        </p:txBody>
      </p:sp>
      <p:sp>
        <p:nvSpPr>
          <p:cNvPr id="50179" name="Content Placeholder 2"/>
          <p:cNvSpPr>
            <a:spLocks noGrp="1"/>
          </p:cNvSpPr>
          <p:nvPr>
            <p:ph idx="1"/>
          </p:nvPr>
        </p:nvSpPr>
        <p:spPr>
          <a:xfrm>
            <a:off x="468313" y="1557338"/>
            <a:ext cx="8435975" cy="4352925"/>
          </a:xfrm>
        </p:spPr>
        <p:txBody>
          <a:bodyPr/>
          <a:lstStyle/>
          <a:p>
            <a:pPr eaLnBrk="1" hangingPunct="1"/>
            <a:r>
              <a:rPr lang="fr-FR" sz="2000" dirty="0" smtClean="0">
                <a:solidFill>
                  <a:srgbClr val="000000"/>
                </a:solidFill>
              </a:rPr>
              <a:t>Dégager les voies respiratoires</a:t>
            </a:r>
          </a:p>
          <a:p>
            <a:pPr eaLnBrk="1" hangingPunct="1"/>
            <a:r>
              <a:rPr lang="fr-FR" sz="2000" dirty="0" smtClean="0">
                <a:solidFill>
                  <a:srgbClr val="000000"/>
                </a:solidFill>
              </a:rPr>
              <a:t>Donner de l’O2 à l’aide de sondes nasales – 1 à 2 l/min avec pour objectif d’atteindre le niveau SpO2≥90 %.</a:t>
            </a:r>
          </a:p>
          <a:p>
            <a:pPr eaLnBrk="1" hangingPunct="1"/>
            <a:r>
              <a:rPr lang="fr-FR" sz="2000" dirty="0" smtClean="0">
                <a:solidFill>
                  <a:srgbClr val="000000"/>
                </a:solidFill>
              </a:rPr>
              <a:t>Donner un liquide par voie intraveineuse (VI) – au départ 20 ml/kg LR ou NS</a:t>
            </a:r>
          </a:p>
          <a:p>
            <a:pPr eaLnBrk="1" hangingPunct="1"/>
            <a:r>
              <a:rPr lang="fr-FR" sz="2000" dirty="0" smtClean="0">
                <a:solidFill>
                  <a:srgbClr val="000000"/>
                </a:solidFill>
              </a:rPr>
              <a:t>Traiter la cause sous-jacente :</a:t>
            </a:r>
          </a:p>
          <a:p>
            <a:pPr lvl="1" eaLnBrk="1" hangingPunct="1"/>
            <a:r>
              <a:rPr lang="fr-FR" sz="1800" dirty="0" smtClean="0">
                <a:solidFill>
                  <a:srgbClr val="000000"/>
                </a:solidFill>
              </a:rPr>
              <a:t>Traitement par antibiotiques empiriques (</a:t>
            </a:r>
            <a:r>
              <a:rPr lang="en-ZW" altLang="en-US" sz="1800" dirty="0" smtClean="0"/>
              <a:t>Ceftriaxone 80mg/kg </a:t>
            </a:r>
            <a:r>
              <a:rPr lang="fr-FR" sz="1800" dirty="0" smtClean="0">
                <a:solidFill>
                  <a:srgbClr val="000000"/>
                </a:solidFill>
              </a:rPr>
              <a:t>une fois par jour)</a:t>
            </a:r>
          </a:p>
          <a:p>
            <a:pPr lvl="1" eaLnBrk="1" hangingPunct="1"/>
            <a:r>
              <a:rPr lang="fr-FR" sz="1800" dirty="0" smtClean="0">
                <a:solidFill>
                  <a:srgbClr val="000000"/>
                </a:solidFill>
              </a:rPr>
              <a:t>Antipaludéens si RDE positif</a:t>
            </a:r>
          </a:p>
          <a:p>
            <a:pPr eaLnBrk="1" hangingPunct="1"/>
            <a:r>
              <a:rPr lang="fr-FR" sz="2000" dirty="0" smtClean="0">
                <a:solidFill>
                  <a:srgbClr val="000000"/>
                </a:solidFill>
              </a:rPr>
              <a:t>Envisager des </a:t>
            </a:r>
            <a:r>
              <a:rPr lang="fr-FR" sz="2000" dirty="0" smtClean="0">
                <a:solidFill>
                  <a:srgbClr val="FF0000"/>
                </a:solidFill>
              </a:rPr>
              <a:t>vasopresseurs</a:t>
            </a:r>
            <a:r>
              <a:rPr lang="fr-FR" sz="2000" dirty="0" smtClean="0">
                <a:solidFill>
                  <a:srgbClr val="000000"/>
                </a:solidFill>
              </a:rPr>
              <a:t> en cas de réaction négative aux liquides</a:t>
            </a:r>
          </a:p>
          <a:p>
            <a:pPr eaLnBrk="1" hangingPunct="1"/>
            <a:r>
              <a:rPr lang="fr-FR" sz="2000" dirty="0" smtClean="0">
                <a:solidFill>
                  <a:srgbClr val="000000"/>
                </a:solidFill>
              </a:rPr>
              <a:t>Surveiller – Enregistrer – Réagir</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179388" y="188913"/>
            <a:ext cx="8507412" cy="706437"/>
          </a:xfrm>
        </p:spPr>
        <p:txBody>
          <a:bodyPr/>
          <a:lstStyle/>
          <a:p>
            <a:pPr eaLnBrk="1" hangingPunct="1"/>
            <a:r>
              <a:rPr lang="fr-FR" sz="2400" b="1" dirty="0" smtClean="0">
                <a:solidFill>
                  <a:srgbClr val="000000"/>
                </a:solidFill>
              </a:rPr>
              <a:t>Réanimation liquidienne intraveineuse initiale pour les enfants présentant un choc (et non SAM)</a:t>
            </a:r>
          </a:p>
        </p:txBody>
      </p:sp>
      <p:sp>
        <p:nvSpPr>
          <p:cNvPr id="51203" name="Content Placeholder 2"/>
          <p:cNvSpPr>
            <a:spLocks noGrp="1"/>
          </p:cNvSpPr>
          <p:nvPr>
            <p:ph idx="1"/>
          </p:nvPr>
        </p:nvSpPr>
        <p:spPr>
          <a:xfrm>
            <a:off x="250825" y="1268413"/>
            <a:ext cx="8893175" cy="5073650"/>
          </a:xfrm>
        </p:spPr>
        <p:txBody>
          <a:bodyPr/>
          <a:lstStyle/>
          <a:p>
            <a:pPr eaLnBrk="1" hangingPunct="1"/>
            <a:r>
              <a:rPr lang="fr-FR" sz="2400" dirty="0" smtClean="0">
                <a:solidFill>
                  <a:srgbClr val="000000"/>
                </a:solidFill>
              </a:rPr>
              <a:t>Vérifier que l'enfant n'est pas gravement malnutri</a:t>
            </a:r>
          </a:p>
          <a:p>
            <a:pPr eaLnBrk="1" hangingPunct="1"/>
            <a:r>
              <a:rPr lang="fr-FR" sz="2400" dirty="0" smtClean="0">
                <a:solidFill>
                  <a:srgbClr val="000000"/>
                </a:solidFill>
              </a:rPr>
              <a:t>Installer une intraveineuse (prélever du sang pour le laboratoire).</a:t>
            </a:r>
          </a:p>
          <a:p>
            <a:pPr eaLnBrk="1" hangingPunct="1"/>
            <a:r>
              <a:rPr lang="fr-FR" sz="2400" dirty="0" smtClean="0">
                <a:solidFill>
                  <a:srgbClr val="000000"/>
                </a:solidFill>
              </a:rPr>
              <a:t>Donner du lactate de </a:t>
            </a:r>
            <a:r>
              <a:rPr lang="fr-FR" sz="2400" dirty="0" err="1" smtClean="0">
                <a:solidFill>
                  <a:srgbClr val="000000"/>
                </a:solidFill>
              </a:rPr>
              <a:t>Ringer</a:t>
            </a:r>
            <a:r>
              <a:rPr lang="fr-FR" sz="2400" dirty="0" smtClean="0">
                <a:solidFill>
                  <a:srgbClr val="000000"/>
                </a:solidFill>
              </a:rPr>
              <a:t> ou du sérum physiologique</a:t>
            </a:r>
          </a:p>
          <a:p>
            <a:pPr eaLnBrk="1" hangingPunct="1"/>
            <a:r>
              <a:rPr lang="fr-FR" sz="2400" dirty="0" smtClean="0">
                <a:solidFill>
                  <a:srgbClr val="000000"/>
                </a:solidFill>
              </a:rPr>
              <a:t>Injecter 20 ml/kg pour 1 heure, répéter l’opération avec un autre </a:t>
            </a:r>
            <a:r>
              <a:rPr lang="fr-FR" sz="2400" dirty="0" err="1" smtClean="0">
                <a:solidFill>
                  <a:srgbClr val="000000"/>
                </a:solidFill>
              </a:rPr>
              <a:t>bolus</a:t>
            </a:r>
            <a:endParaRPr lang="fr-FR" sz="2400" dirty="0" smtClean="0">
              <a:solidFill>
                <a:srgbClr val="000000"/>
              </a:solidFill>
            </a:endParaRPr>
          </a:p>
          <a:p>
            <a:pPr eaLnBrk="1" hangingPunct="1"/>
            <a:r>
              <a:rPr lang="fr-FR" sz="2400" dirty="0" smtClean="0">
                <a:solidFill>
                  <a:srgbClr val="000000"/>
                </a:solidFill>
              </a:rPr>
              <a:t>Donner 100 ml/kg pour 6 heures pour les nourrissons et pour 3 heures pour les nourrissons âgés de plus de 12 mois (Plan C).</a:t>
            </a:r>
          </a:p>
          <a:p>
            <a:pPr eaLnBrk="1" hangingPunct="1"/>
            <a:r>
              <a:rPr lang="fr-FR" sz="2400" dirty="0" smtClean="0">
                <a:solidFill>
                  <a:srgbClr val="000000"/>
                </a:solidFill>
              </a:rPr>
              <a:t>Plan B – 75 ml/kg</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1"/>
          <p:cNvSpPr txBox="1">
            <a:spLocks noChangeArrowheads="1"/>
          </p:cNvSpPr>
          <p:nvPr/>
        </p:nvSpPr>
        <p:spPr bwMode="auto">
          <a:xfrm>
            <a:off x="128588" y="844550"/>
            <a:ext cx="8745537" cy="368300"/>
          </a:xfrm>
          <a:prstGeom prst="rect">
            <a:avLst/>
          </a:prstGeom>
          <a:noFill/>
          <a:ln w="9525">
            <a:noFill/>
            <a:miter lim="800000"/>
            <a:headEnd/>
            <a:tailEnd/>
          </a:ln>
        </p:spPr>
        <p:txBody>
          <a:bodyPr>
            <a:spAutoFit/>
          </a:bodyPr>
          <a:lstStyle/>
          <a:p>
            <a:endParaRPr lang="en-ZW" altLang="en-US"/>
          </a:p>
        </p:txBody>
      </p:sp>
      <p:pic>
        <p:nvPicPr>
          <p:cNvPr id="52227" name="Picture 2"/>
          <p:cNvPicPr>
            <a:picLocks noChangeAspect="1" noChangeArrowheads="1"/>
          </p:cNvPicPr>
          <p:nvPr/>
        </p:nvPicPr>
        <p:blipFill>
          <a:blip r:embed="rId2"/>
          <a:srcRect/>
          <a:stretch>
            <a:fillRect/>
          </a:stretch>
        </p:blipFill>
        <p:spPr bwMode="auto">
          <a:xfrm>
            <a:off x="0" y="188913"/>
            <a:ext cx="9036050" cy="654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179388" y="274638"/>
            <a:ext cx="8785225" cy="706437"/>
          </a:xfrm>
        </p:spPr>
        <p:txBody>
          <a:bodyPr/>
          <a:lstStyle/>
          <a:p>
            <a:pPr eaLnBrk="1" hangingPunct="1"/>
            <a:r>
              <a:rPr lang="fr-FR" sz="3600" b="1" smtClean="0">
                <a:solidFill>
                  <a:srgbClr val="000000"/>
                </a:solidFill>
              </a:rPr>
              <a:t>Suivi des patients gravement malades</a:t>
            </a:r>
          </a:p>
        </p:txBody>
      </p:sp>
      <p:sp>
        <p:nvSpPr>
          <p:cNvPr id="53251" name="Content Placeholder 2"/>
          <p:cNvSpPr>
            <a:spLocks noGrp="1"/>
          </p:cNvSpPr>
          <p:nvPr>
            <p:ph idx="1"/>
          </p:nvPr>
        </p:nvSpPr>
        <p:spPr>
          <a:xfrm>
            <a:off x="323850" y="1196975"/>
            <a:ext cx="8640763" cy="4929188"/>
          </a:xfrm>
        </p:spPr>
        <p:txBody>
          <a:bodyPr/>
          <a:lstStyle/>
          <a:p>
            <a:pPr eaLnBrk="1" hangingPunct="1"/>
            <a:r>
              <a:rPr lang="fr-FR" sz="1800" dirty="0" smtClean="0">
                <a:solidFill>
                  <a:srgbClr val="000000"/>
                </a:solidFill>
              </a:rPr>
              <a:t>Il est important de surveiller régulièrement les principaux signes cliniques </a:t>
            </a:r>
          </a:p>
          <a:p>
            <a:pPr lvl="1" eaLnBrk="1" hangingPunct="1"/>
            <a:r>
              <a:rPr lang="fr-FR" sz="1800" dirty="0" smtClean="0">
                <a:solidFill>
                  <a:srgbClr val="000000"/>
                </a:solidFill>
              </a:rPr>
              <a:t>envisager un indice de gravité pour identifier l'état critique</a:t>
            </a:r>
          </a:p>
          <a:p>
            <a:pPr eaLnBrk="1" hangingPunct="1"/>
            <a:r>
              <a:rPr lang="fr-FR" sz="1800" dirty="0" smtClean="0">
                <a:solidFill>
                  <a:srgbClr val="000000"/>
                </a:solidFill>
              </a:rPr>
              <a:t>Il est important de surveiller le contrôle à l’entrée et à la sortie et d’enregistrer les résultats au chevet du patient</a:t>
            </a:r>
          </a:p>
          <a:p>
            <a:pPr lvl="1" eaLnBrk="1" hangingPunct="1"/>
            <a:r>
              <a:rPr lang="fr-FR" sz="1800" dirty="0" smtClean="0">
                <a:solidFill>
                  <a:srgbClr val="000000"/>
                </a:solidFill>
              </a:rPr>
              <a:t>le contrôle à la sortie pourrait être caractérisé par un mélange de vomissements, de diarrhée et d'urine dans un sceau placé au chevet</a:t>
            </a:r>
          </a:p>
          <a:p>
            <a:pPr eaLnBrk="1" hangingPunct="1"/>
            <a:r>
              <a:rPr lang="fr-FR" sz="1800" dirty="0" smtClean="0">
                <a:solidFill>
                  <a:srgbClr val="000000"/>
                </a:solidFill>
              </a:rPr>
              <a:t>Tests de laboratoire prioritaires (dans les cas graves uniquement) :</a:t>
            </a:r>
          </a:p>
          <a:p>
            <a:pPr lvl="1" eaLnBrk="1" hangingPunct="1"/>
            <a:r>
              <a:rPr lang="fr-FR" sz="1800" dirty="0" smtClean="0">
                <a:solidFill>
                  <a:srgbClr val="000000"/>
                </a:solidFill>
              </a:rPr>
              <a:t>électrolytes, en particulier le potassium, le glucose</a:t>
            </a:r>
          </a:p>
          <a:p>
            <a:pPr lvl="1" eaLnBrk="1" hangingPunct="1"/>
            <a:r>
              <a:rPr lang="fr-FR" sz="1800" dirty="0" smtClean="0">
                <a:solidFill>
                  <a:srgbClr val="000000"/>
                </a:solidFill>
              </a:rPr>
              <a:t>fonction rénale : créatinine</a:t>
            </a:r>
          </a:p>
          <a:p>
            <a:pPr lvl="1" eaLnBrk="1" hangingPunct="1"/>
            <a:r>
              <a:rPr lang="fr-FR" sz="1800" dirty="0" smtClean="0">
                <a:solidFill>
                  <a:srgbClr val="000000"/>
                </a:solidFill>
              </a:rPr>
              <a:t>hémoglobine ou hématocrite</a:t>
            </a:r>
          </a:p>
          <a:p>
            <a:pPr lvl="1" eaLnBrk="1" hangingPunct="1"/>
            <a:r>
              <a:rPr lang="fr-FR" sz="1800" dirty="0" smtClean="0">
                <a:solidFill>
                  <a:srgbClr val="000000"/>
                </a:solidFill>
              </a:rPr>
              <a:t>Lactate</a:t>
            </a:r>
          </a:p>
          <a:p>
            <a:pPr eaLnBrk="1" hangingPunct="1"/>
            <a:r>
              <a:rPr lang="fr-FR" sz="1800" dirty="0" smtClean="0"/>
              <a:t>Utilisation régulière et constante d’un formulaire de suivi du patient</a:t>
            </a:r>
          </a:p>
          <a:p>
            <a:pPr eaLnBrk="1" hangingPunct="1"/>
            <a:r>
              <a:rPr lang="fr-FR" sz="1800" dirty="0" smtClean="0"/>
              <a:t>Enregistrement sur un tableau blanc à l’extérieur du service après chaque changement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fr-FR" sz="3000" b="1" smtClean="0">
                <a:solidFill>
                  <a:srgbClr val="000000"/>
                </a:solidFill>
              </a:rPr>
              <a:t>Sélection du centre de traitement de la MVE</a:t>
            </a:r>
          </a:p>
        </p:txBody>
      </p:sp>
      <p:sp>
        <p:nvSpPr>
          <p:cNvPr id="3" name="Content Placeholder 2"/>
          <p:cNvSpPr>
            <a:spLocks noGrp="1"/>
          </p:cNvSpPr>
          <p:nvPr>
            <p:ph idx="1"/>
          </p:nvPr>
        </p:nvSpPr>
        <p:spPr/>
        <p:txBody>
          <a:bodyPr/>
          <a:lstStyle/>
          <a:p>
            <a:pPr marL="0" indent="0" eaLnBrk="1" hangingPunct="1">
              <a:buFontTx/>
              <a:buNone/>
              <a:defRPr/>
            </a:pPr>
            <a:r>
              <a:rPr lang="fr-FR" dirty="0" smtClean="0">
                <a:solidFill>
                  <a:srgbClr val="000000"/>
                </a:solidFill>
              </a:rPr>
              <a:t>L’établissement de santé pour l’implantation du centre de traitement de la MVE devrait se conformer aux exigences fondamentales suivantes :</a:t>
            </a:r>
          </a:p>
          <a:p>
            <a:pPr marL="441325" indent="-441325" eaLnBrk="1" hangingPunct="1">
              <a:tabLst>
                <a:tab pos="441325" algn="l"/>
              </a:tabLst>
              <a:defRPr/>
            </a:pPr>
            <a:r>
              <a:rPr lang="fr-FR" dirty="0" smtClean="0">
                <a:solidFill>
                  <a:srgbClr val="000000"/>
                </a:solidFill>
              </a:rPr>
              <a:t>espace suffisant</a:t>
            </a:r>
          </a:p>
          <a:p>
            <a:pPr marL="441325" indent="-441325" eaLnBrk="1" hangingPunct="1">
              <a:tabLst>
                <a:tab pos="441325" algn="l"/>
              </a:tabLst>
              <a:defRPr/>
            </a:pPr>
            <a:r>
              <a:rPr lang="fr-FR" dirty="0" smtClean="0">
                <a:solidFill>
                  <a:srgbClr val="000000"/>
                </a:solidFill>
              </a:rPr>
              <a:t>eau courante fiable</a:t>
            </a:r>
          </a:p>
          <a:p>
            <a:pPr marL="441325" indent="-441325" eaLnBrk="1" hangingPunct="1">
              <a:tabLst>
                <a:tab pos="441325" algn="l"/>
              </a:tabLst>
              <a:defRPr/>
            </a:pPr>
            <a:r>
              <a:rPr lang="fr-FR" dirty="0" smtClean="0">
                <a:solidFill>
                  <a:srgbClr val="000000"/>
                </a:solidFill>
              </a:rPr>
              <a:t>approvisionnement en électricité fiable (pour avoir au moins la lumière à tout moment de la journée)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eaLnBrk="1" hangingPunct="1"/>
            <a:endParaRPr lang="fr-FR" altLang="en-US" smtClean="0"/>
          </a:p>
        </p:txBody>
      </p:sp>
      <p:sp>
        <p:nvSpPr>
          <p:cNvPr id="54275" name="Content Placeholder 2"/>
          <p:cNvSpPr>
            <a:spLocks noGrp="1"/>
          </p:cNvSpPr>
          <p:nvPr>
            <p:ph idx="1"/>
          </p:nvPr>
        </p:nvSpPr>
        <p:spPr/>
        <p:txBody>
          <a:bodyPr/>
          <a:lstStyle/>
          <a:p>
            <a:pPr eaLnBrk="1" hangingPunct="1"/>
            <a:endParaRPr lang="en-ZW" altLang="en-US" smtClean="0"/>
          </a:p>
        </p:txBody>
      </p:sp>
      <p:pic>
        <p:nvPicPr>
          <p:cNvPr id="54276" name="Picture 2"/>
          <p:cNvPicPr>
            <a:picLocks noChangeAspect="1" noChangeArrowheads="1"/>
          </p:cNvPicPr>
          <p:nvPr/>
        </p:nvPicPr>
        <p:blipFill>
          <a:blip r:embed="rId2"/>
          <a:srcRect/>
          <a:stretch>
            <a:fillRect/>
          </a:stretch>
        </p:blipFill>
        <p:spPr bwMode="auto">
          <a:xfrm>
            <a:off x="0" y="141288"/>
            <a:ext cx="9251950" cy="6583362"/>
          </a:xfrm>
          <a:prstGeom prst="rect">
            <a:avLst/>
          </a:prstGeom>
          <a:noFill/>
          <a:ln w="9525">
            <a:noFill/>
            <a:miter lim="800000"/>
            <a:headEnd/>
            <a:tailEnd/>
          </a:ln>
        </p:spPr>
      </p:pic>
      <p:sp>
        <p:nvSpPr>
          <p:cNvPr id="54277" name="TextBox 3"/>
          <p:cNvSpPr txBox="1">
            <a:spLocks noChangeArrowheads="1"/>
          </p:cNvSpPr>
          <p:nvPr/>
        </p:nvSpPr>
        <p:spPr bwMode="auto">
          <a:xfrm>
            <a:off x="304800" y="166688"/>
            <a:ext cx="7104063" cy="369887"/>
          </a:xfrm>
          <a:prstGeom prst="rect">
            <a:avLst/>
          </a:prstGeom>
          <a:solidFill>
            <a:schemeClr val="tx1"/>
          </a:solidFill>
          <a:ln w="9525">
            <a:noFill/>
            <a:miter lim="800000"/>
            <a:headEnd/>
            <a:tailEnd/>
          </a:ln>
        </p:spPr>
        <p:txBody>
          <a:bodyPr>
            <a:spAutoFit/>
          </a:bodyPr>
          <a:lstStyle/>
          <a:p>
            <a:endParaRPr lang="en-ZW"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57200" y="-152400"/>
            <a:ext cx="8229600" cy="838200"/>
          </a:xfrm>
        </p:spPr>
        <p:txBody>
          <a:bodyPr/>
          <a:lstStyle/>
          <a:p>
            <a:pPr eaLnBrk="1" hangingPunct="1"/>
            <a:r>
              <a:rPr lang="fr-FR" sz="2800" b="1" smtClean="0">
                <a:solidFill>
                  <a:srgbClr val="000000"/>
                </a:solidFill>
              </a:rPr>
              <a:t>Exemple de tableau d’équilibre des liquides</a:t>
            </a:r>
          </a:p>
        </p:txBody>
      </p:sp>
      <p:graphicFrame>
        <p:nvGraphicFramePr>
          <p:cNvPr id="4" name="Content Placeholder 3"/>
          <p:cNvGraphicFramePr>
            <a:graphicFrameLocks noGrp="1"/>
          </p:cNvGraphicFramePr>
          <p:nvPr>
            <p:ph idx="1"/>
          </p:nvPr>
        </p:nvGraphicFramePr>
        <p:xfrm>
          <a:off x="467544" y="980728"/>
          <a:ext cx="8075240" cy="5123655"/>
        </p:xfrm>
        <a:graphic>
          <a:graphicData uri="http://schemas.openxmlformats.org/drawingml/2006/table">
            <a:tbl>
              <a:tblPr>
                <a:tableStyleId>{5940675A-B579-460E-94D1-54222C63F5DA}</a:tableStyleId>
              </a:tblPr>
              <a:tblGrid>
                <a:gridCol w="523395"/>
                <a:gridCol w="1794498"/>
                <a:gridCol w="2691747"/>
                <a:gridCol w="3065600"/>
              </a:tblGrid>
              <a:tr h="515092">
                <a:tc gridSpan="2">
                  <a:txBody>
                    <a:bodyPr/>
                    <a:lstStyle/>
                    <a:p>
                      <a:r>
                        <a:rPr lang="fr-FR" sz="1400" b="1" noProof="0" dirty="0" smtClean="0">
                          <a:solidFill>
                            <a:schemeClr val="tx1"/>
                          </a:solidFill>
                        </a:rPr>
                        <a:t>Date :</a:t>
                      </a:r>
                      <a:endParaRPr lang="fr-FR" sz="1400" b="1" noProof="0" dirty="0">
                        <a:solidFill>
                          <a:schemeClr val="tx1"/>
                        </a:solidFill>
                      </a:endParaRPr>
                    </a:p>
                  </a:txBody>
                  <a:tcPr>
                    <a:lnB w="28575" cap="flat" cmpd="sng" algn="ctr">
                      <a:solidFill>
                        <a:schemeClr val="tx1"/>
                      </a:solidFill>
                      <a:prstDash val="solid"/>
                      <a:round/>
                      <a:headEnd type="none" w="med" len="med"/>
                      <a:tailEnd type="none" w="med" len="med"/>
                    </a:lnB>
                  </a:tcPr>
                </a:tc>
                <a:tc hMerge="1">
                  <a:txBody>
                    <a:bodyPr/>
                    <a:lstStyle/>
                    <a:p>
                      <a:endParaRPr lang="en-US" dirty="0"/>
                    </a:p>
                  </a:txBody>
                  <a:tcPr/>
                </a:tc>
                <a:tc gridSpan="2">
                  <a:txBody>
                    <a:bodyPr/>
                    <a:lstStyle/>
                    <a:p>
                      <a:r>
                        <a:rPr lang="fr-FR" sz="1400" b="1" noProof="0" smtClean="0">
                          <a:solidFill>
                            <a:schemeClr val="tx1"/>
                          </a:solidFill>
                        </a:rPr>
                        <a:t>Nom :</a:t>
                      </a:r>
                      <a:endParaRPr lang="fr-FR" sz="1400" b="1" noProof="0">
                        <a:solidFill>
                          <a:schemeClr val="tx1"/>
                        </a:solidFill>
                      </a:endParaRPr>
                    </a:p>
                  </a:txBody>
                  <a:tcPr>
                    <a:lnB w="28575" cap="flat" cmpd="sng" algn="ctr">
                      <a:solidFill>
                        <a:schemeClr val="tx1"/>
                      </a:solidFill>
                      <a:prstDash val="solid"/>
                      <a:round/>
                      <a:headEnd type="none" w="med" len="med"/>
                      <a:tailEnd type="none" w="med" len="med"/>
                    </a:lnB>
                  </a:tcPr>
                </a:tc>
                <a:tc hMerge="1">
                  <a:txBody>
                    <a:bodyPr/>
                    <a:lstStyle/>
                    <a:p>
                      <a:endParaRPr lang="en-US" dirty="0"/>
                    </a:p>
                  </a:txBody>
                  <a:tcPr/>
                </a:tc>
              </a:tr>
              <a:tr h="386319">
                <a:tc gridSpan="2">
                  <a:txBody>
                    <a:bodyPr/>
                    <a:lstStyle/>
                    <a:p>
                      <a:r>
                        <a:rPr lang="fr-FR" sz="1400" b="1" noProof="0" smtClean="0">
                          <a:solidFill>
                            <a:schemeClr val="tx1"/>
                          </a:solidFill>
                        </a:rPr>
                        <a:t>Liquides</a:t>
                      </a:r>
                      <a:r>
                        <a:rPr lang="fr-FR" sz="1400" b="1" baseline="0" noProof="0" smtClean="0">
                          <a:solidFill>
                            <a:schemeClr val="tx1"/>
                          </a:solidFill>
                        </a:rPr>
                        <a:t> </a:t>
                      </a:r>
                      <a:endParaRPr lang="fr-FR" sz="1400" b="1" noProof="0">
                        <a:solidFill>
                          <a:schemeClr val="tx1"/>
                        </a:solidFill>
                      </a:endParaRPr>
                    </a:p>
                  </a:txBody>
                  <a:tcP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endParaRPr lang="en-US" b="1" dirty="0">
                        <a:solidFill>
                          <a:schemeClr val="accent1">
                            <a:lumMod val="50000"/>
                          </a:schemeClr>
                        </a:solidFill>
                      </a:endParaRPr>
                    </a:p>
                  </a:txBody>
                  <a:tcPr vert="wordArtVert"/>
                </a:tc>
                <a:tc>
                  <a:txBody>
                    <a:bodyPr/>
                    <a:lstStyle/>
                    <a:p>
                      <a:pPr algn="just"/>
                      <a:r>
                        <a:rPr lang="fr-FR" sz="1100" b="1" noProof="0" dirty="0" smtClean="0">
                          <a:solidFill>
                            <a:schemeClr val="tx1"/>
                          </a:solidFill>
                        </a:rPr>
                        <a:t>8h 00 – 20h 00</a:t>
                      </a:r>
                      <a:endParaRPr lang="fr-FR" sz="1100" b="1" noProof="0" dirty="0">
                        <a:solidFill>
                          <a:schemeClr val="tx1"/>
                        </a:solidFill>
                      </a:endParaRPr>
                    </a:p>
                  </a:txBody>
                  <a:tcP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just"/>
                      <a:r>
                        <a:rPr lang="fr-FR" sz="1100" b="1" noProof="0" dirty="0" smtClean="0">
                          <a:solidFill>
                            <a:schemeClr val="tx1"/>
                          </a:solidFill>
                        </a:rPr>
                        <a:t>20h 00 – 8h 00</a:t>
                      </a:r>
                      <a:endParaRPr lang="fr-FR" sz="1100" b="1" noProof="0" dirty="0">
                        <a:solidFill>
                          <a:schemeClr val="tx1"/>
                        </a:solidFill>
                      </a:endParaRPr>
                    </a:p>
                  </a:txBody>
                  <a:tcP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579479">
                <a:tc rowSpan="2">
                  <a:txBody>
                    <a:bodyPr/>
                    <a:lstStyle/>
                    <a:p>
                      <a:pPr algn="ctr"/>
                      <a:r>
                        <a:rPr lang="fr-FR" sz="1050" b="1" spc="0" baseline="0" noProof="0" dirty="0" smtClean="0">
                          <a:solidFill>
                            <a:schemeClr val="tx1"/>
                          </a:solidFill>
                          <a:latin typeface="Arial Narrow" pitchFamily="34" charset="0"/>
                        </a:rPr>
                        <a:t>ENTRÉE</a:t>
                      </a:r>
                      <a:endParaRPr lang="fr-FR" sz="1400" b="1" spc="0" baseline="0" noProof="0" dirty="0">
                        <a:solidFill>
                          <a:schemeClr val="tx1"/>
                        </a:solidFill>
                        <a:latin typeface="Arial Narrow" pitchFamily="34" charset="0"/>
                      </a:endParaRPr>
                    </a:p>
                  </a:txBody>
                  <a:tcPr vert="wordArtVert">
                    <a:lnT w="28575" cap="flat" cmpd="sng" algn="ctr">
                      <a:solidFill>
                        <a:schemeClr val="tx1"/>
                      </a:solidFill>
                      <a:prstDash val="solid"/>
                      <a:round/>
                      <a:headEnd type="none" w="med" len="med"/>
                      <a:tailEnd type="none" w="med" len="med"/>
                    </a:lnT>
                  </a:tcPr>
                </a:tc>
                <a:tc>
                  <a:txBody>
                    <a:bodyPr/>
                    <a:lstStyle/>
                    <a:p>
                      <a:r>
                        <a:rPr lang="fr-FR" sz="1400" i="1" spc="300" noProof="0" dirty="0" smtClean="0">
                          <a:latin typeface="+mn-lt"/>
                        </a:rPr>
                        <a:t>Par voie orale</a:t>
                      </a:r>
                      <a:endParaRPr lang="fr-FR" sz="1400" i="1" spc="300" noProof="0" dirty="0">
                        <a:latin typeface="+mn-lt"/>
                      </a:endParaRPr>
                    </a:p>
                  </a:txBody>
                  <a:tcPr anchor="ctr">
                    <a:lnT w="28575" cap="flat" cmpd="sng" algn="ctr">
                      <a:solidFill>
                        <a:schemeClr val="tx1"/>
                      </a:solidFill>
                      <a:prstDash val="solid"/>
                      <a:round/>
                      <a:headEnd type="none" w="med" len="med"/>
                      <a:tailEnd type="none" w="med" len="med"/>
                    </a:lnT>
                    <a:lnB w="9525" cap="flat" cmpd="sng" algn="ctr">
                      <a:solidFill>
                        <a:schemeClr val="tx1"/>
                      </a:solidFill>
                      <a:prstDash val="lgDash"/>
                      <a:round/>
                      <a:headEnd type="none" w="med" len="med"/>
                      <a:tailEnd type="none" w="med" len="med"/>
                    </a:lnB>
                  </a:tcPr>
                </a:tc>
                <a:tc>
                  <a:txBody>
                    <a:bodyPr/>
                    <a:lstStyle/>
                    <a:p>
                      <a:endParaRPr lang="fr-FR" sz="1400" noProof="0" dirty="0">
                        <a:solidFill>
                          <a:schemeClr val="tx1"/>
                        </a:solidFill>
                      </a:endParaRPr>
                    </a:p>
                  </a:txBody>
                  <a:tcPr>
                    <a:lnT w="28575" cap="flat" cmpd="sng" algn="ctr">
                      <a:solidFill>
                        <a:schemeClr val="tx1"/>
                      </a:solidFill>
                      <a:prstDash val="solid"/>
                      <a:round/>
                      <a:headEnd type="none" w="med" len="med"/>
                      <a:tailEnd type="none" w="med" len="med"/>
                    </a:lnT>
                    <a:lnB w="9525" cap="flat" cmpd="sng" algn="ctr">
                      <a:solidFill>
                        <a:schemeClr val="tx1"/>
                      </a:solidFill>
                      <a:prstDash val="lgDash"/>
                      <a:round/>
                      <a:headEnd type="none" w="med" len="med"/>
                      <a:tailEnd type="none" w="med" len="med"/>
                    </a:lnB>
                  </a:tcPr>
                </a:tc>
                <a:tc>
                  <a:txBody>
                    <a:bodyPr/>
                    <a:lstStyle/>
                    <a:p>
                      <a:endParaRPr lang="fr-FR" sz="1400" noProof="0">
                        <a:solidFill>
                          <a:schemeClr val="tx1"/>
                        </a:solidFill>
                      </a:endParaRPr>
                    </a:p>
                  </a:txBody>
                  <a:tcPr>
                    <a:lnT w="28575" cap="flat" cmpd="sng" algn="ctr">
                      <a:solidFill>
                        <a:schemeClr val="tx1"/>
                      </a:solidFill>
                      <a:prstDash val="solid"/>
                      <a:round/>
                      <a:headEnd type="none" w="med" len="med"/>
                      <a:tailEnd type="none" w="med" len="med"/>
                    </a:lnT>
                    <a:lnB w="9525" cap="flat" cmpd="sng" algn="ctr">
                      <a:solidFill>
                        <a:schemeClr val="tx1"/>
                      </a:solidFill>
                      <a:prstDash val="lgDash"/>
                      <a:round/>
                      <a:headEnd type="none" w="med" len="med"/>
                      <a:tailEnd type="none" w="med" len="med"/>
                    </a:lnB>
                  </a:tcPr>
                </a:tc>
              </a:tr>
              <a:tr h="579479">
                <a:tc vMerge="1">
                  <a:txBody>
                    <a:bodyPr/>
                    <a:lstStyle/>
                    <a:p>
                      <a:endParaRPr lang="en-US" dirty="0"/>
                    </a:p>
                  </a:txBody>
                  <a:tcPr/>
                </a:tc>
                <a:tc>
                  <a:txBody>
                    <a:bodyPr/>
                    <a:lstStyle/>
                    <a:p>
                      <a:r>
                        <a:rPr lang="fr-FR" sz="1400" i="1" spc="300" noProof="0" dirty="0" smtClean="0">
                          <a:latin typeface="+mn-lt"/>
                        </a:rPr>
                        <a:t>Intraveineuse</a:t>
                      </a:r>
                      <a:endParaRPr lang="fr-FR" sz="1400" i="1" spc="300" noProof="0" dirty="0">
                        <a:latin typeface="+mn-lt"/>
                      </a:endParaRPr>
                    </a:p>
                  </a:txBody>
                  <a:tcPr anchor="ctr">
                    <a:lnT w="9525" cap="flat" cmpd="sng" algn="ctr">
                      <a:solidFill>
                        <a:schemeClr val="tx1"/>
                      </a:solidFill>
                      <a:prstDash val="lgDash"/>
                      <a:round/>
                      <a:headEnd type="none" w="med" len="med"/>
                      <a:tailEnd type="none" w="med" len="med"/>
                    </a:lnT>
                  </a:tcPr>
                </a:tc>
                <a:tc>
                  <a:txBody>
                    <a:bodyPr/>
                    <a:lstStyle/>
                    <a:p>
                      <a:endParaRPr lang="fr-FR" sz="1400" noProof="0" dirty="0">
                        <a:solidFill>
                          <a:schemeClr val="tx1"/>
                        </a:solidFill>
                      </a:endParaRPr>
                    </a:p>
                  </a:txBody>
                  <a:tcPr>
                    <a:lnT w="9525" cap="flat" cmpd="sng" algn="ctr">
                      <a:solidFill>
                        <a:schemeClr val="tx1"/>
                      </a:solidFill>
                      <a:prstDash val="lgDash"/>
                      <a:round/>
                      <a:headEnd type="none" w="med" len="med"/>
                      <a:tailEnd type="none" w="med" len="med"/>
                    </a:lnT>
                  </a:tcPr>
                </a:tc>
                <a:tc>
                  <a:txBody>
                    <a:bodyPr/>
                    <a:lstStyle/>
                    <a:p>
                      <a:endParaRPr lang="fr-FR" sz="1400" noProof="0">
                        <a:solidFill>
                          <a:schemeClr val="tx1"/>
                        </a:solidFill>
                      </a:endParaRPr>
                    </a:p>
                  </a:txBody>
                  <a:tcPr>
                    <a:lnT w="9525" cap="flat" cmpd="sng" algn="ctr">
                      <a:solidFill>
                        <a:schemeClr val="tx1"/>
                      </a:solidFill>
                      <a:prstDash val="lgDash"/>
                      <a:round/>
                      <a:headEnd type="none" w="med" len="med"/>
                      <a:tailEnd type="none" w="med" len="med"/>
                    </a:lnT>
                  </a:tcPr>
                </a:tc>
              </a:tr>
              <a:tr h="470127">
                <a:tc rowSpan="5">
                  <a:txBody>
                    <a:bodyPr/>
                    <a:lstStyle/>
                    <a:p>
                      <a:pPr algn="ctr"/>
                      <a:r>
                        <a:rPr lang="fr-FR" sz="1050" b="1" kern="1200" spc="0" baseline="0" noProof="0" dirty="0" smtClean="0">
                          <a:solidFill>
                            <a:schemeClr val="tx1"/>
                          </a:solidFill>
                          <a:latin typeface="Arial Narrow" pitchFamily="34" charset="0"/>
                          <a:ea typeface="+mn-ea"/>
                          <a:cs typeface="+mn-cs"/>
                        </a:rPr>
                        <a:t>SORTIE</a:t>
                      </a:r>
                      <a:endParaRPr lang="fr-FR" sz="1050" b="1" kern="1200" spc="0" baseline="0" noProof="0" dirty="0">
                        <a:solidFill>
                          <a:schemeClr val="tx1"/>
                        </a:solidFill>
                        <a:latin typeface="Arial Narrow" pitchFamily="34" charset="0"/>
                        <a:ea typeface="+mn-ea"/>
                        <a:cs typeface="+mn-cs"/>
                      </a:endParaRPr>
                    </a:p>
                  </a:txBody>
                  <a:tcPr vert="wordArtVert">
                    <a:lnB w="28575" cap="flat" cmpd="sng" algn="ctr">
                      <a:solidFill>
                        <a:schemeClr val="tx1"/>
                      </a:solidFill>
                      <a:prstDash val="solid"/>
                      <a:round/>
                      <a:headEnd type="none" w="med" len="med"/>
                      <a:tailEnd type="none" w="med" len="med"/>
                    </a:lnB>
                  </a:tcPr>
                </a:tc>
                <a:tc>
                  <a:txBody>
                    <a:bodyPr/>
                    <a:lstStyle/>
                    <a:p>
                      <a:r>
                        <a:rPr lang="fr-FR" sz="1400" i="1" spc="300" noProof="0" dirty="0" smtClean="0">
                          <a:latin typeface="+mn-lt"/>
                        </a:rPr>
                        <a:t>Urine</a:t>
                      </a:r>
                      <a:endParaRPr lang="fr-FR" sz="1400" i="1" spc="300" noProof="0" dirty="0">
                        <a:latin typeface="+mn-lt"/>
                      </a:endParaRPr>
                    </a:p>
                  </a:txBody>
                  <a:tcPr anchor="ctr">
                    <a:lnB w="9525" cap="flat" cmpd="sng" algn="ctr">
                      <a:solidFill>
                        <a:schemeClr val="tx1"/>
                      </a:solidFill>
                      <a:prstDash val="lgDash"/>
                      <a:round/>
                      <a:headEnd type="none" w="med" len="med"/>
                      <a:tailEnd type="none" w="med" len="med"/>
                    </a:lnB>
                  </a:tcPr>
                </a:tc>
                <a:tc>
                  <a:txBody>
                    <a:bodyPr/>
                    <a:lstStyle/>
                    <a:p>
                      <a:endParaRPr lang="fr-FR" sz="1400" noProof="0">
                        <a:solidFill>
                          <a:schemeClr val="tx1"/>
                        </a:solidFill>
                      </a:endParaRPr>
                    </a:p>
                  </a:txBody>
                  <a:tcPr>
                    <a:lnB w="9525" cap="flat" cmpd="sng" algn="ctr">
                      <a:solidFill>
                        <a:schemeClr val="tx1"/>
                      </a:solidFill>
                      <a:prstDash val="lgDash"/>
                      <a:round/>
                      <a:headEnd type="none" w="med" len="med"/>
                      <a:tailEnd type="none" w="med" len="med"/>
                    </a:lnB>
                  </a:tcPr>
                </a:tc>
                <a:tc>
                  <a:txBody>
                    <a:bodyPr/>
                    <a:lstStyle/>
                    <a:p>
                      <a:endParaRPr lang="fr-FR" sz="1400" noProof="0">
                        <a:solidFill>
                          <a:schemeClr val="tx1"/>
                        </a:solidFill>
                      </a:endParaRPr>
                    </a:p>
                  </a:txBody>
                  <a:tcPr>
                    <a:lnB w="9525" cap="flat" cmpd="sng" algn="ctr">
                      <a:solidFill>
                        <a:schemeClr val="tx1"/>
                      </a:solidFill>
                      <a:prstDash val="lgDash"/>
                      <a:round/>
                      <a:headEnd type="none" w="med" len="med"/>
                      <a:tailEnd type="none" w="med" len="med"/>
                    </a:lnB>
                  </a:tcPr>
                </a:tc>
              </a:tr>
              <a:tr h="560057">
                <a:tc vMerge="1">
                  <a:txBody>
                    <a:bodyPr/>
                    <a:lstStyle/>
                    <a:p>
                      <a:endParaRPr lang="en-US" dirty="0"/>
                    </a:p>
                  </a:txBody>
                  <a:tcPr/>
                </a:tc>
                <a:tc>
                  <a:txBody>
                    <a:bodyPr/>
                    <a:lstStyle/>
                    <a:p>
                      <a:r>
                        <a:rPr lang="fr-FR" sz="1400" i="1" spc="300" noProof="0" dirty="0" smtClean="0">
                          <a:latin typeface="+mn-lt"/>
                        </a:rPr>
                        <a:t>Diarrhée</a:t>
                      </a:r>
                      <a:endParaRPr lang="fr-FR" sz="1400" i="1" spc="300" noProof="0" dirty="0">
                        <a:latin typeface="+mn-lt"/>
                      </a:endParaRPr>
                    </a:p>
                  </a:txBody>
                  <a:tcPr anchor="ctr">
                    <a:lnT w="9525" cap="flat" cmpd="sng" algn="ctr">
                      <a:solidFill>
                        <a:schemeClr val="tx1"/>
                      </a:solidFill>
                      <a:prstDash val="lgDash"/>
                      <a:round/>
                      <a:headEnd type="none" w="med" len="med"/>
                      <a:tailEnd type="none" w="med" len="med"/>
                    </a:lnT>
                    <a:lnB w="9525" cap="flat" cmpd="sng" algn="ctr">
                      <a:solidFill>
                        <a:schemeClr val="tx1"/>
                      </a:solidFill>
                      <a:prstDash val="lgDash"/>
                      <a:round/>
                      <a:headEnd type="none" w="med" len="med"/>
                      <a:tailEnd type="none" w="med" len="med"/>
                    </a:lnB>
                  </a:tcPr>
                </a:tc>
                <a:tc>
                  <a:txBody>
                    <a:bodyPr/>
                    <a:lstStyle/>
                    <a:p>
                      <a:endParaRPr lang="fr-FR" sz="1400" noProof="0">
                        <a:solidFill>
                          <a:schemeClr val="tx1"/>
                        </a:solidFill>
                      </a:endParaRPr>
                    </a:p>
                  </a:txBody>
                  <a:tcPr>
                    <a:lnT w="9525" cap="flat" cmpd="sng" algn="ctr">
                      <a:solidFill>
                        <a:schemeClr val="tx1"/>
                      </a:solidFill>
                      <a:prstDash val="lgDash"/>
                      <a:round/>
                      <a:headEnd type="none" w="med" len="med"/>
                      <a:tailEnd type="none" w="med" len="med"/>
                    </a:lnT>
                    <a:lnB w="9525" cap="flat" cmpd="sng" algn="ctr">
                      <a:solidFill>
                        <a:schemeClr val="tx1"/>
                      </a:solidFill>
                      <a:prstDash val="lgDash"/>
                      <a:round/>
                      <a:headEnd type="none" w="med" len="med"/>
                      <a:tailEnd type="none" w="med" len="med"/>
                    </a:lnB>
                  </a:tcPr>
                </a:tc>
                <a:tc>
                  <a:txBody>
                    <a:bodyPr/>
                    <a:lstStyle/>
                    <a:p>
                      <a:endParaRPr lang="fr-FR" sz="1400" noProof="0">
                        <a:solidFill>
                          <a:schemeClr val="tx1"/>
                        </a:solidFill>
                      </a:endParaRPr>
                    </a:p>
                  </a:txBody>
                  <a:tcPr>
                    <a:lnT w="9525" cap="flat" cmpd="sng" algn="ctr">
                      <a:solidFill>
                        <a:schemeClr val="tx1"/>
                      </a:solidFill>
                      <a:prstDash val="lgDash"/>
                      <a:round/>
                      <a:headEnd type="none" w="med" len="med"/>
                      <a:tailEnd type="none" w="med" len="med"/>
                    </a:lnT>
                    <a:lnB w="9525" cap="flat" cmpd="sng" algn="ctr">
                      <a:solidFill>
                        <a:schemeClr val="tx1"/>
                      </a:solidFill>
                      <a:prstDash val="lgDash"/>
                      <a:round/>
                      <a:headEnd type="none" w="med" len="med"/>
                      <a:tailEnd type="none" w="med" len="med"/>
                    </a:lnB>
                  </a:tcPr>
                </a:tc>
              </a:tr>
              <a:tr h="540636">
                <a:tc vMerge="1">
                  <a:txBody>
                    <a:bodyPr/>
                    <a:lstStyle/>
                    <a:p>
                      <a:endParaRPr lang="en-US" dirty="0"/>
                    </a:p>
                  </a:txBody>
                  <a:tcPr/>
                </a:tc>
                <a:tc>
                  <a:txBody>
                    <a:bodyPr/>
                    <a:lstStyle/>
                    <a:p>
                      <a:r>
                        <a:rPr lang="fr-FR" sz="1400" i="1" spc="300" noProof="0" dirty="0" smtClean="0">
                          <a:latin typeface="+mn-lt"/>
                        </a:rPr>
                        <a:t>Vomissement</a:t>
                      </a:r>
                      <a:endParaRPr lang="fr-FR" sz="1400" i="1" spc="300" noProof="0" dirty="0">
                        <a:latin typeface="+mn-lt"/>
                      </a:endParaRPr>
                    </a:p>
                  </a:txBody>
                  <a:tcPr anchor="ctr">
                    <a:lnT w="9525" cap="flat" cmpd="sng" algn="ctr">
                      <a:solidFill>
                        <a:schemeClr val="tx1"/>
                      </a:solidFill>
                      <a:prstDash val="lgDash"/>
                      <a:round/>
                      <a:headEnd type="none" w="med" len="med"/>
                      <a:tailEnd type="none" w="med" len="med"/>
                    </a:lnT>
                    <a:lnB w="9525" cap="flat" cmpd="sng" algn="ctr">
                      <a:solidFill>
                        <a:schemeClr val="tx1"/>
                      </a:solidFill>
                      <a:prstDash val="lgDash"/>
                      <a:round/>
                      <a:headEnd type="none" w="med" len="med"/>
                      <a:tailEnd type="none" w="med" len="med"/>
                    </a:lnB>
                  </a:tcPr>
                </a:tc>
                <a:tc>
                  <a:txBody>
                    <a:bodyPr/>
                    <a:lstStyle/>
                    <a:p>
                      <a:endParaRPr lang="fr-FR" sz="1400" noProof="0">
                        <a:solidFill>
                          <a:schemeClr val="tx1"/>
                        </a:solidFill>
                      </a:endParaRPr>
                    </a:p>
                  </a:txBody>
                  <a:tcPr>
                    <a:lnT w="9525" cap="flat" cmpd="sng" algn="ctr">
                      <a:solidFill>
                        <a:schemeClr val="tx1"/>
                      </a:solidFill>
                      <a:prstDash val="lgDash"/>
                      <a:round/>
                      <a:headEnd type="none" w="med" len="med"/>
                      <a:tailEnd type="none" w="med" len="med"/>
                    </a:lnT>
                    <a:lnB w="9525" cap="flat" cmpd="sng" algn="ctr">
                      <a:solidFill>
                        <a:schemeClr val="tx1"/>
                      </a:solidFill>
                      <a:prstDash val="lgDash"/>
                      <a:round/>
                      <a:headEnd type="none" w="med" len="med"/>
                      <a:tailEnd type="none" w="med" len="med"/>
                    </a:lnB>
                  </a:tcPr>
                </a:tc>
                <a:tc>
                  <a:txBody>
                    <a:bodyPr/>
                    <a:lstStyle/>
                    <a:p>
                      <a:endParaRPr lang="fr-FR" sz="1400" noProof="0">
                        <a:solidFill>
                          <a:schemeClr val="tx1"/>
                        </a:solidFill>
                      </a:endParaRPr>
                    </a:p>
                  </a:txBody>
                  <a:tcPr>
                    <a:lnT w="9525" cap="flat" cmpd="sng" algn="ctr">
                      <a:solidFill>
                        <a:schemeClr val="tx1"/>
                      </a:solidFill>
                      <a:prstDash val="lgDash"/>
                      <a:round/>
                      <a:headEnd type="none" w="med" len="med"/>
                      <a:tailEnd type="none" w="med" len="med"/>
                    </a:lnT>
                    <a:lnB w="9525" cap="flat" cmpd="sng" algn="ctr">
                      <a:solidFill>
                        <a:schemeClr val="tx1"/>
                      </a:solidFill>
                      <a:prstDash val="lgDash"/>
                      <a:round/>
                      <a:headEnd type="none" w="med" len="med"/>
                      <a:tailEnd type="none" w="med" len="med"/>
                    </a:lnB>
                  </a:tcPr>
                </a:tc>
              </a:tr>
              <a:tr h="537288">
                <a:tc vMerge="1">
                  <a:txBody>
                    <a:bodyPr/>
                    <a:lstStyle/>
                    <a:p>
                      <a:endParaRPr lang="en-US" dirty="0"/>
                    </a:p>
                  </a:txBody>
                  <a:tcPr/>
                </a:tc>
                <a:tc>
                  <a:txBody>
                    <a:bodyPr/>
                    <a:lstStyle/>
                    <a:p>
                      <a:r>
                        <a:rPr lang="fr-FR" sz="1400" i="1" spc="300" noProof="0" dirty="0" smtClean="0">
                          <a:latin typeface="+mn-lt"/>
                        </a:rPr>
                        <a:t>Mélange</a:t>
                      </a:r>
                      <a:endParaRPr lang="fr-FR" sz="1400" i="1" spc="300" noProof="0" dirty="0">
                        <a:latin typeface="+mn-lt"/>
                      </a:endParaRPr>
                    </a:p>
                  </a:txBody>
                  <a:tcPr anchor="ctr">
                    <a:lnT w="9525" cap="flat" cmpd="sng" algn="ctr">
                      <a:solidFill>
                        <a:schemeClr val="tx1"/>
                      </a:solidFill>
                      <a:prstDash val="lgDash"/>
                      <a:round/>
                      <a:headEnd type="none" w="med" len="med"/>
                      <a:tailEnd type="none" w="med" len="med"/>
                    </a:lnT>
                    <a:lnB w="9525" cap="flat" cmpd="sng" algn="ctr">
                      <a:solidFill>
                        <a:schemeClr val="tx1"/>
                      </a:solidFill>
                      <a:prstDash val="lgDash"/>
                      <a:round/>
                      <a:headEnd type="none" w="med" len="med"/>
                      <a:tailEnd type="none" w="med" len="med"/>
                    </a:lnB>
                  </a:tcPr>
                </a:tc>
                <a:tc>
                  <a:txBody>
                    <a:bodyPr/>
                    <a:lstStyle/>
                    <a:p>
                      <a:endParaRPr lang="fr-FR" sz="1400" noProof="0">
                        <a:solidFill>
                          <a:schemeClr val="tx1"/>
                        </a:solidFill>
                      </a:endParaRPr>
                    </a:p>
                  </a:txBody>
                  <a:tcPr>
                    <a:lnT w="9525" cap="flat" cmpd="sng" algn="ctr">
                      <a:solidFill>
                        <a:schemeClr val="tx1"/>
                      </a:solidFill>
                      <a:prstDash val="lgDash"/>
                      <a:round/>
                      <a:headEnd type="none" w="med" len="med"/>
                      <a:tailEnd type="none" w="med" len="med"/>
                    </a:lnT>
                    <a:lnB w="9525" cap="flat" cmpd="sng" algn="ctr">
                      <a:solidFill>
                        <a:schemeClr val="tx1"/>
                      </a:solidFill>
                      <a:prstDash val="lgDash"/>
                      <a:round/>
                      <a:headEnd type="none" w="med" len="med"/>
                      <a:tailEnd type="none" w="med" len="med"/>
                    </a:lnB>
                  </a:tcPr>
                </a:tc>
                <a:tc>
                  <a:txBody>
                    <a:bodyPr/>
                    <a:lstStyle/>
                    <a:p>
                      <a:endParaRPr lang="fr-FR" sz="1400" noProof="0">
                        <a:solidFill>
                          <a:schemeClr val="tx1"/>
                        </a:solidFill>
                      </a:endParaRPr>
                    </a:p>
                  </a:txBody>
                  <a:tcPr>
                    <a:lnT w="9525" cap="flat" cmpd="sng" algn="ctr">
                      <a:solidFill>
                        <a:schemeClr val="tx1"/>
                      </a:solidFill>
                      <a:prstDash val="lgDash"/>
                      <a:round/>
                      <a:headEnd type="none" w="med" len="med"/>
                      <a:tailEnd type="none" w="med" len="med"/>
                    </a:lnT>
                    <a:lnB w="9525" cap="flat" cmpd="sng" algn="ctr">
                      <a:solidFill>
                        <a:schemeClr val="tx1"/>
                      </a:solidFill>
                      <a:prstDash val="lgDash"/>
                      <a:round/>
                      <a:headEnd type="none" w="med" len="med"/>
                      <a:tailEnd type="none" w="med" len="med"/>
                    </a:lnB>
                  </a:tcPr>
                </a:tc>
              </a:tr>
              <a:tr h="402966">
                <a:tc vMerge="1">
                  <a:txBody>
                    <a:bodyPr/>
                    <a:lstStyle/>
                    <a:p>
                      <a:endParaRPr lang="en-US" dirty="0"/>
                    </a:p>
                  </a:txBody>
                  <a:tcPr/>
                </a:tc>
                <a:tc>
                  <a:txBody>
                    <a:bodyPr/>
                    <a:lstStyle/>
                    <a:p>
                      <a:r>
                        <a:rPr lang="fr-FR" sz="1400" i="1" spc="300" noProof="0" dirty="0" smtClean="0">
                          <a:latin typeface="+mn-lt"/>
                        </a:rPr>
                        <a:t>Sang</a:t>
                      </a:r>
                      <a:endParaRPr lang="fr-FR" sz="1400" i="1" spc="300" noProof="0" dirty="0">
                        <a:latin typeface="+mn-lt"/>
                      </a:endParaRPr>
                    </a:p>
                  </a:txBody>
                  <a:tcPr anchor="ctr">
                    <a:lnT w="9525" cap="flat" cmpd="sng" algn="ctr">
                      <a:solidFill>
                        <a:schemeClr val="tx1"/>
                      </a:solidFill>
                      <a:prstDash val="lgDash"/>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fr-FR" sz="1400" noProof="0">
                        <a:solidFill>
                          <a:schemeClr val="tx1"/>
                        </a:solidFill>
                      </a:endParaRPr>
                    </a:p>
                  </a:txBody>
                  <a:tcPr>
                    <a:lnT w="9525" cap="flat" cmpd="sng" algn="ctr">
                      <a:solidFill>
                        <a:schemeClr val="tx1"/>
                      </a:solidFill>
                      <a:prstDash val="lgDash"/>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fr-FR" sz="1400" noProof="0">
                        <a:solidFill>
                          <a:schemeClr val="tx1"/>
                        </a:solidFill>
                      </a:endParaRPr>
                    </a:p>
                  </a:txBody>
                  <a:tcPr>
                    <a:lnT w="9525" cap="flat" cmpd="sng" algn="ctr">
                      <a:solidFill>
                        <a:schemeClr val="tx1"/>
                      </a:solidFill>
                      <a:prstDash val="lgDash"/>
                      <a:round/>
                      <a:headEnd type="none" w="med" len="med"/>
                      <a:tailEnd type="none" w="med" len="med"/>
                    </a:lnT>
                    <a:lnB w="28575" cap="flat" cmpd="sng" algn="ctr">
                      <a:solidFill>
                        <a:schemeClr val="tx1"/>
                      </a:solidFill>
                      <a:prstDash val="solid"/>
                      <a:round/>
                      <a:headEnd type="none" w="med" len="med"/>
                      <a:tailEnd type="none" w="med" len="med"/>
                    </a:lnB>
                  </a:tcPr>
                </a:tc>
              </a:tr>
              <a:tr h="552212">
                <a:tc gridSpan="2">
                  <a:txBody>
                    <a:bodyPr/>
                    <a:lstStyle/>
                    <a:p>
                      <a:r>
                        <a:rPr lang="fr-FR" sz="1400" b="1" noProof="0" dirty="0" smtClean="0">
                          <a:solidFill>
                            <a:schemeClr val="tx1"/>
                          </a:solidFill>
                        </a:rPr>
                        <a:t>Commentaires</a:t>
                      </a:r>
                      <a:endParaRPr lang="fr-FR" sz="1400" b="1" noProof="0" dirty="0">
                        <a:solidFill>
                          <a:schemeClr val="tx1"/>
                        </a:solidFill>
                      </a:endParaRPr>
                    </a:p>
                  </a:txBody>
                  <a:tcPr>
                    <a:lnT w="28575" cap="flat" cmpd="sng" algn="ctr">
                      <a:solidFill>
                        <a:schemeClr val="tx1"/>
                      </a:solidFill>
                      <a:prstDash val="solid"/>
                      <a:round/>
                      <a:headEnd type="none" w="med" len="med"/>
                      <a:tailEnd type="none" w="med" len="med"/>
                    </a:lnT>
                  </a:tcPr>
                </a:tc>
                <a:tc hMerge="1">
                  <a:txBody>
                    <a:bodyPr/>
                    <a:lstStyle/>
                    <a:p>
                      <a:endParaRPr lang="en-US" dirty="0"/>
                    </a:p>
                  </a:txBody>
                  <a:tcPr/>
                </a:tc>
                <a:tc>
                  <a:txBody>
                    <a:bodyPr/>
                    <a:lstStyle/>
                    <a:p>
                      <a:endParaRPr lang="fr-FR" sz="1400" noProof="0">
                        <a:solidFill>
                          <a:schemeClr val="tx1"/>
                        </a:solidFill>
                      </a:endParaRPr>
                    </a:p>
                  </a:txBody>
                  <a:tcPr>
                    <a:lnT w="28575" cap="flat" cmpd="sng" algn="ctr">
                      <a:solidFill>
                        <a:schemeClr val="tx1"/>
                      </a:solidFill>
                      <a:prstDash val="solid"/>
                      <a:round/>
                      <a:headEnd type="none" w="med" len="med"/>
                      <a:tailEnd type="none" w="med" len="med"/>
                    </a:lnT>
                  </a:tcPr>
                </a:tc>
                <a:tc>
                  <a:txBody>
                    <a:bodyPr/>
                    <a:lstStyle/>
                    <a:p>
                      <a:endParaRPr lang="fr-FR" sz="1400" noProof="0" dirty="0">
                        <a:solidFill>
                          <a:schemeClr val="tx1"/>
                        </a:solidFill>
                      </a:endParaRPr>
                    </a:p>
                  </a:txBody>
                  <a:tcPr>
                    <a:lnT w="28575" cap="flat" cmpd="sng" algn="ctr">
                      <a:solidFill>
                        <a:schemeClr val="tx1"/>
                      </a:solidFill>
                      <a:prstDash val="solid"/>
                      <a:round/>
                      <a:headEnd type="none" w="med" len="med"/>
                      <a:tailEnd type="none" w="med" len="med"/>
                    </a:lnT>
                  </a:tcPr>
                </a:tc>
              </a:tr>
            </a:tbl>
          </a:graphicData>
        </a:graphic>
      </p:graphicFrame>
      <p:sp>
        <p:nvSpPr>
          <p:cNvPr id="5" name="Sun 4"/>
          <p:cNvSpPr/>
          <p:nvPr/>
        </p:nvSpPr>
        <p:spPr>
          <a:xfrm>
            <a:off x="3843338" y="1262063"/>
            <a:ext cx="271462" cy="261937"/>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Moon 5"/>
          <p:cNvSpPr/>
          <p:nvPr/>
        </p:nvSpPr>
        <p:spPr>
          <a:xfrm>
            <a:off x="6651625" y="1252538"/>
            <a:ext cx="206375" cy="271462"/>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138113" y="0"/>
            <a:ext cx="8539162" cy="1325563"/>
          </a:xfrm>
        </p:spPr>
        <p:txBody>
          <a:bodyPr/>
          <a:lstStyle/>
          <a:p>
            <a:pPr eaLnBrk="1" hangingPunct="1"/>
            <a:r>
              <a:rPr lang="fr-FR" sz="2400" b="1" dirty="0" smtClean="0">
                <a:solidFill>
                  <a:srgbClr val="000000"/>
                </a:solidFill>
              </a:rPr>
              <a:t>Solutions pour relever les défis liés à la gestion adéquate des liquides et à la fourniture d’un suivi régulier</a:t>
            </a:r>
          </a:p>
        </p:txBody>
      </p:sp>
      <p:sp>
        <p:nvSpPr>
          <p:cNvPr id="56323" name="Content Placeholder 2"/>
          <p:cNvSpPr>
            <a:spLocks noGrp="1"/>
          </p:cNvSpPr>
          <p:nvPr>
            <p:ph idx="1"/>
          </p:nvPr>
        </p:nvSpPr>
        <p:spPr>
          <a:xfrm>
            <a:off x="0" y="1201738"/>
            <a:ext cx="3994150" cy="2584450"/>
          </a:xfrm>
        </p:spPr>
        <p:txBody>
          <a:bodyPr/>
          <a:lstStyle/>
          <a:p>
            <a:pPr marL="514350" indent="-514350" eaLnBrk="1" hangingPunct="1">
              <a:buFontTx/>
              <a:buAutoNum type="arabicPeriod"/>
            </a:pPr>
            <a:r>
              <a:rPr lang="fr-FR" sz="2000" dirty="0" smtClean="0">
                <a:solidFill>
                  <a:srgbClr val="000000"/>
                </a:solidFill>
              </a:rPr>
              <a:t>Déplacements dédiés à travers les services pour remplir les sachets d’IV</a:t>
            </a:r>
          </a:p>
          <a:p>
            <a:pPr marL="514350" indent="-514350" eaLnBrk="1" hangingPunct="1">
              <a:buFontTx/>
              <a:buAutoNum type="arabicPeriod"/>
            </a:pPr>
            <a:r>
              <a:rPr lang="fr-FR" sz="2000" dirty="0" smtClean="0">
                <a:solidFill>
                  <a:srgbClr val="000000"/>
                </a:solidFill>
              </a:rPr>
              <a:t>Demander aux agents de nettoyage de mesurer le niveau du mélange d’urine/de la diarrhée dans le sceau  avant de le mettre au rebut – enregistrer le niveau sur un tableau blanc</a:t>
            </a:r>
          </a:p>
        </p:txBody>
      </p:sp>
      <p:pic>
        <p:nvPicPr>
          <p:cNvPr id="56324" name="Picture 3"/>
          <p:cNvPicPr>
            <a:picLocks noChangeAspect="1"/>
          </p:cNvPicPr>
          <p:nvPr/>
        </p:nvPicPr>
        <p:blipFill>
          <a:blip r:embed="rId2"/>
          <a:srcRect/>
          <a:stretch>
            <a:fillRect/>
          </a:stretch>
        </p:blipFill>
        <p:spPr bwMode="auto">
          <a:xfrm>
            <a:off x="7496175" y="2055813"/>
            <a:ext cx="1581150" cy="4616450"/>
          </a:xfrm>
          <a:prstGeom prst="rect">
            <a:avLst/>
          </a:prstGeom>
          <a:noFill/>
          <a:ln w="9525">
            <a:noFill/>
            <a:miter lim="800000"/>
            <a:headEnd/>
            <a:tailEnd/>
          </a:ln>
        </p:spPr>
      </p:pic>
      <p:pic>
        <p:nvPicPr>
          <p:cNvPr id="56325" name="Picture 4"/>
          <p:cNvPicPr>
            <a:picLocks noChangeAspect="1"/>
          </p:cNvPicPr>
          <p:nvPr/>
        </p:nvPicPr>
        <p:blipFill>
          <a:blip r:embed="rId3"/>
          <a:srcRect/>
          <a:stretch>
            <a:fillRect/>
          </a:stretch>
        </p:blipFill>
        <p:spPr bwMode="auto">
          <a:xfrm>
            <a:off x="6026150" y="2055813"/>
            <a:ext cx="1235075" cy="2125662"/>
          </a:xfrm>
          <a:prstGeom prst="rect">
            <a:avLst/>
          </a:prstGeom>
          <a:noFill/>
          <a:ln w="9525">
            <a:noFill/>
            <a:miter lim="800000"/>
            <a:headEnd/>
            <a:tailEnd/>
          </a:ln>
        </p:spPr>
      </p:pic>
      <p:sp>
        <p:nvSpPr>
          <p:cNvPr id="56326" name="TextBox 5"/>
          <p:cNvSpPr txBox="1">
            <a:spLocks noChangeArrowheads="1"/>
          </p:cNvSpPr>
          <p:nvPr/>
        </p:nvSpPr>
        <p:spPr bwMode="auto">
          <a:xfrm>
            <a:off x="0" y="4429125"/>
            <a:ext cx="3994150" cy="757238"/>
          </a:xfrm>
          <a:prstGeom prst="rect">
            <a:avLst/>
          </a:prstGeom>
          <a:noFill/>
          <a:ln w="9525">
            <a:noFill/>
            <a:miter lim="800000"/>
            <a:headEnd/>
            <a:tailEnd/>
          </a:ln>
        </p:spPr>
        <p:txBody>
          <a:bodyPr/>
          <a:lstStyle/>
          <a:p>
            <a:pPr marL="514350" indent="-514350">
              <a:lnSpc>
                <a:spcPct val="90000"/>
              </a:lnSpc>
              <a:spcBef>
                <a:spcPts val="1013"/>
              </a:spcBef>
              <a:buFontTx/>
              <a:buAutoNum type="arabicPeriod" startAt="3"/>
            </a:pPr>
            <a:r>
              <a:rPr lang="fr-FR" sz="2000" dirty="0">
                <a:solidFill>
                  <a:srgbClr val="000000"/>
                </a:solidFill>
              </a:rPr>
              <a:t>Options pour l’administration de liquides d’IV</a:t>
            </a:r>
          </a:p>
        </p:txBody>
      </p:sp>
      <p:sp>
        <p:nvSpPr>
          <p:cNvPr id="56327" name="TextBox 6"/>
          <p:cNvSpPr txBox="1">
            <a:spLocks noChangeArrowheads="1"/>
          </p:cNvSpPr>
          <p:nvPr/>
        </p:nvSpPr>
        <p:spPr bwMode="auto">
          <a:xfrm>
            <a:off x="4322763" y="2055813"/>
            <a:ext cx="1925637" cy="1200150"/>
          </a:xfrm>
          <a:prstGeom prst="rect">
            <a:avLst/>
          </a:prstGeom>
          <a:noFill/>
          <a:ln w="9525">
            <a:noFill/>
            <a:miter lim="800000"/>
            <a:headEnd/>
            <a:tailEnd/>
          </a:ln>
        </p:spPr>
        <p:txBody>
          <a:bodyPr>
            <a:spAutoFit/>
          </a:bodyPr>
          <a:lstStyle/>
          <a:p>
            <a:pPr>
              <a:buSzPct val="100000"/>
            </a:pPr>
            <a:r>
              <a:rPr lang="fr-FR" dirty="0">
                <a:solidFill>
                  <a:srgbClr val="000000"/>
                </a:solidFill>
              </a:rPr>
              <a:t>a) Cocher Cathéter pour perfusion rapide (RIC)</a:t>
            </a:r>
          </a:p>
        </p:txBody>
      </p:sp>
      <p:sp>
        <p:nvSpPr>
          <p:cNvPr id="56328" name="TextBox 7"/>
          <p:cNvSpPr txBox="1">
            <a:spLocks noChangeArrowheads="1"/>
          </p:cNvSpPr>
          <p:nvPr/>
        </p:nvSpPr>
        <p:spPr bwMode="auto">
          <a:xfrm>
            <a:off x="4322763" y="3717925"/>
            <a:ext cx="2319337" cy="646113"/>
          </a:xfrm>
          <a:prstGeom prst="rect">
            <a:avLst/>
          </a:prstGeom>
          <a:noFill/>
          <a:ln w="9525">
            <a:noFill/>
            <a:miter lim="800000"/>
            <a:headEnd/>
            <a:tailEnd/>
          </a:ln>
        </p:spPr>
        <p:txBody>
          <a:bodyPr>
            <a:spAutoFit/>
          </a:bodyPr>
          <a:lstStyle/>
          <a:p>
            <a:pPr>
              <a:buSzPct val="100000"/>
            </a:pPr>
            <a:r>
              <a:rPr lang="fr-FR" dirty="0">
                <a:solidFill>
                  <a:srgbClr val="000000"/>
                </a:solidFill>
              </a:rPr>
              <a:t>b) Ajouter perfusion avec un flexible Y</a:t>
            </a:r>
          </a:p>
        </p:txBody>
      </p:sp>
      <p:pic>
        <p:nvPicPr>
          <p:cNvPr id="56329" name="Picture 2" descr="ivdual.jpg"/>
          <p:cNvPicPr>
            <a:picLocks noChangeAspect="1" noChangeArrowheads="1"/>
          </p:cNvPicPr>
          <p:nvPr/>
        </p:nvPicPr>
        <p:blipFill>
          <a:blip r:embed="rId4"/>
          <a:srcRect/>
          <a:stretch>
            <a:fillRect/>
          </a:stretch>
        </p:blipFill>
        <p:spPr bwMode="auto">
          <a:xfrm>
            <a:off x="4408488" y="4364038"/>
            <a:ext cx="2035175" cy="1801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179388" y="188913"/>
            <a:ext cx="8507412" cy="706437"/>
          </a:xfrm>
        </p:spPr>
        <p:txBody>
          <a:bodyPr/>
          <a:lstStyle/>
          <a:p>
            <a:pPr eaLnBrk="1" hangingPunct="1"/>
            <a:r>
              <a:rPr lang="fr-FR" sz="3200" b="1" dirty="0" smtClean="0">
                <a:solidFill>
                  <a:srgbClr val="000000"/>
                </a:solidFill>
              </a:rPr>
              <a:t>Réanimation liquidienne excessive ne constituant pas encore un problème</a:t>
            </a:r>
          </a:p>
        </p:txBody>
      </p:sp>
      <p:sp>
        <p:nvSpPr>
          <p:cNvPr id="57347" name="Content Placeholder 2"/>
          <p:cNvSpPr>
            <a:spLocks noGrp="1"/>
          </p:cNvSpPr>
          <p:nvPr>
            <p:ph sz="half" idx="1"/>
          </p:nvPr>
        </p:nvSpPr>
        <p:spPr>
          <a:xfrm>
            <a:off x="363538" y="1412875"/>
            <a:ext cx="4422776" cy="4764088"/>
          </a:xfrm>
        </p:spPr>
        <p:txBody>
          <a:bodyPr/>
          <a:lstStyle/>
          <a:p>
            <a:pPr marL="112713" indent="0" eaLnBrk="1" hangingPunct="1">
              <a:buFontTx/>
              <a:buNone/>
            </a:pPr>
            <a:r>
              <a:rPr lang="fr-FR" sz="2400" dirty="0" smtClean="0">
                <a:solidFill>
                  <a:srgbClr val="000000"/>
                </a:solidFill>
              </a:rPr>
              <a:t>Avoir une saturation en oxygène par oxymétrie de pouls peut : </a:t>
            </a:r>
          </a:p>
          <a:p>
            <a:pPr marL="361950" indent="-249238" eaLnBrk="1" hangingPunct="1"/>
            <a:r>
              <a:rPr lang="fr-FR" sz="1800" dirty="0" smtClean="0">
                <a:solidFill>
                  <a:srgbClr val="000000"/>
                </a:solidFill>
              </a:rPr>
              <a:t>Donner de la confiance pour administrer plus de liquides sans se préoccuper de l’</a:t>
            </a:r>
            <a:r>
              <a:rPr lang="fr-FR" sz="1800" dirty="0" err="1" smtClean="0">
                <a:solidFill>
                  <a:srgbClr val="000000"/>
                </a:solidFill>
              </a:rPr>
              <a:t>oeème</a:t>
            </a:r>
            <a:r>
              <a:rPr lang="fr-FR" sz="1800" dirty="0" smtClean="0">
                <a:solidFill>
                  <a:srgbClr val="000000"/>
                </a:solidFill>
              </a:rPr>
              <a:t> pulmonaire</a:t>
            </a:r>
          </a:p>
          <a:p>
            <a:pPr marL="361950" indent="-249238" eaLnBrk="1" hangingPunct="1"/>
            <a:r>
              <a:rPr lang="fr-FR" sz="1800" dirty="0" smtClean="0">
                <a:solidFill>
                  <a:srgbClr val="000000"/>
                </a:solidFill>
              </a:rPr>
              <a:t>Aider à comprendre la raison de l’accélération du rythme respiratoire</a:t>
            </a:r>
          </a:p>
          <a:p>
            <a:pPr marL="361950" indent="-249238" eaLnBrk="1" hangingPunct="1"/>
            <a:r>
              <a:rPr lang="fr-FR" sz="1800" dirty="0" smtClean="0">
                <a:solidFill>
                  <a:srgbClr val="000000"/>
                </a:solidFill>
              </a:rPr>
              <a:t>Important chez les patients présentant d'autres conditions sévères dans le centre</a:t>
            </a:r>
          </a:p>
          <a:p>
            <a:pPr marL="361950" indent="-249238" eaLnBrk="1" hangingPunct="1"/>
            <a:r>
              <a:rPr lang="fr-FR" sz="1800" dirty="0" smtClean="0">
                <a:solidFill>
                  <a:srgbClr val="000000"/>
                </a:solidFill>
              </a:rPr>
              <a:t>Fournit également la fréquence cardiaque – gain de temps dans le cadre du comptage des pouls</a:t>
            </a:r>
          </a:p>
        </p:txBody>
      </p:sp>
      <p:sp>
        <p:nvSpPr>
          <p:cNvPr id="57348" name="Content Placeholder 3"/>
          <p:cNvSpPr>
            <a:spLocks noGrp="1"/>
          </p:cNvSpPr>
          <p:nvPr>
            <p:ph sz="half" idx="2"/>
          </p:nvPr>
        </p:nvSpPr>
        <p:spPr>
          <a:xfrm>
            <a:off x="4648200" y="1268413"/>
            <a:ext cx="4038600" cy="4857750"/>
          </a:xfrm>
          <a:solidFill>
            <a:schemeClr val="bg1"/>
          </a:solidFill>
        </p:spPr>
        <p:txBody>
          <a:bodyPr/>
          <a:lstStyle/>
          <a:p>
            <a:pPr marL="569913" indent="-455613" eaLnBrk="1" hangingPunct="1"/>
            <a:r>
              <a:rPr lang="fr-FR" sz="2400" dirty="0" smtClean="0">
                <a:solidFill>
                  <a:srgbClr val="000000"/>
                </a:solidFill>
              </a:rPr>
              <a:t>Mais il faut être clair quant : </a:t>
            </a:r>
          </a:p>
          <a:p>
            <a:pPr marL="969963" lvl="1" indent="-455613" eaLnBrk="1" hangingPunct="1"/>
            <a:r>
              <a:rPr lang="fr-FR" sz="2000" dirty="0" smtClean="0">
                <a:solidFill>
                  <a:srgbClr val="000000"/>
                </a:solidFill>
              </a:rPr>
              <a:t>au moment d’utiliser l’</a:t>
            </a:r>
            <a:r>
              <a:rPr lang="fr-FR" sz="2000" dirty="0" err="1" smtClean="0"/>
              <a:t>oxymètre</a:t>
            </a:r>
            <a:r>
              <a:rPr lang="fr-FR" sz="2000" dirty="0" smtClean="0"/>
              <a:t> de pouls </a:t>
            </a:r>
            <a:r>
              <a:rPr lang="fr-FR" sz="2000" dirty="0" smtClean="0">
                <a:solidFill>
                  <a:srgbClr val="000000"/>
                </a:solidFill>
              </a:rPr>
              <a:t>(pour les patients gravement malades uniquement) </a:t>
            </a:r>
          </a:p>
          <a:p>
            <a:pPr marL="969963" lvl="1" indent="-455613" eaLnBrk="1" hangingPunct="1"/>
            <a:r>
              <a:rPr lang="fr-FR" sz="2000" dirty="0" smtClean="0">
                <a:solidFill>
                  <a:srgbClr val="000000"/>
                </a:solidFill>
              </a:rPr>
              <a:t>à la manière de procéder à la désinfection</a:t>
            </a:r>
          </a:p>
          <a:p>
            <a:pPr marL="569913" indent="-455613" eaLnBrk="1" hangingPunct="1"/>
            <a:r>
              <a:rPr lang="fr-FR" sz="2400" dirty="0" smtClean="0">
                <a:solidFill>
                  <a:srgbClr val="000000"/>
                </a:solidFill>
              </a:rPr>
              <a:t>Besoin de pouvoir donner de l'oxygène  </a:t>
            </a:r>
          </a:p>
          <a:p>
            <a:pPr marL="1827213" lvl="4" indent="0" eaLnBrk="1" hangingPunct="1">
              <a:buFontTx/>
              <a:buNone/>
            </a:pPr>
            <a:endParaRPr lang="fr-FR" sz="2400" dirty="0" smtClean="0">
              <a:solidFill>
                <a:srgbClr val="000000"/>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684213" y="188913"/>
            <a:ext cx="8304212" cy="982662"/>
          </a:xfrm>
        </p:spPr>
        <p:txBody>
          <a:bodyPr/>
          <a:lstStyle/>
          <a:p>
            <a:pPr eaLnBrk="1" hangingPunct="1"/>
            <a:r>
              <a:rPr lang="fr-FR" sz="2800" b="1" smtClean="0">
                <a:solidFill>
                  <a:srgbClr val="000000"/>
                </a:solidFill>
              </a:rPr>
              <a:t>Considérations spéciales en cas de grossesse</a:t>
            </a:r>
          </a:p>
        </p:txBody>
      </p:sp>
      <p:sp>
        <p:nvSpPr>
          <p:cNvPr id="58371" name="Content Placeholder 2"/>
          <p:cNvSpPr>
            <a:spLocks noGrp="1"/>
          </p:cNvSpPr>
          <p:nvPr>
            <p:ph idx="1"/>
          </p:nvPr>
        </p:nvSpPr>
        <p:spPr>
          <a:xfrm>
            <a:off x="628650" y="1289050"/>
            <a:ext cx="8335963" cy="4887913"/>
          </a:xfrm>
        </p:spPr>
        <p:txBody>
          <a:bodyPr/>
          <a:lstStyle/>
          <a:p>
            <a:pPr eaLnBrk="1" hangingPunct="1"/>
            <a:r>
              <a:rPr lang="fr-FR" sz="2800" dirty="0" smtClean="0">
                <a:solidFill>
                  <a:srgbClr val="000000"/>
                </a:solidFill>
              </a:rPr>
              <a:t>Les accouchements à terme sont rares dans les cas d’Ébola/Marburg</a:t>
            </a:r>
          </a:p>
          <a:p>
            <a:pPr eaLnBrk="1" hangingPunct="1"/>
            <a:r>
              <a:rPr lang="fr-FR" sz="2800" dirty="0" smtClean="0">
                <a:solidFill>
                  <a:srgbClr val="000000"/>
                </a:solidFill>
              </a:rPr>
              <a:t>Des installations de base pour les accouchements et un espace privé pour gérer les fausses couches et les saignements vaginaux devraient être en place.</a:t>
            </a:r>
          </a:p>
          <a:p>
            <a:pPr eaLnBrk="1" hangingPunct="1"/>
            <a:r>
              <a:rPr lang="fr-FR" sz="2800" dirty="0" smtClean="0">
                <a:solidFill>
                  <a:srgbClr val="000000"/>
                </a:solidFill>
              </a:rPr>
              <a:t>Il y a des rapports d'amélioration clinique chez les femmes enceintes présentant la fièvre de </a:t>
            </a:r>
            <a:r>
              <a:rPr lang="fr-FR" sz="2800" dirty="0" err="1" smtClean="0">
                <a:solidFill>
                  <a:srgbClr val="000000"/>
                </a:solidFill>
              </a:rPr>
              <a:t>Lasa</a:t>
            </a:r>
            <a:r>
              <a:rPr lang="fr-FR" sz="2800" dirty="0" smtClean="0">
                <a:solidFill>
                  <a:srgbClr val="000000"/>
                </a:solidFill>
              </a:rPr>
              <a:t> après l’évacuation de l'utérus.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201613" y="20638"/>
            <a:ext cx="8964612" cy="1158875"/>
          </a:xfrm>
        </p:spPr>
        <p:txBody>
          <a:bodyPr/>
          <a:lstStyle/>
          <a:p>
            <a:pPr eaLnBrk="1" hangingPunct="1"/>
            <a:r>
              <a:rPr lang="fr-FR" sz="2800" b="1" smtClean="0">
                <a:solidFill>
                  <a:srgbClr val="000000"/>
                </a:solidFill>
              </a:rPr>
              <a:t>Considérations spéciales pour les femmes allaitantes</a:t>
            </a:r>
          </a:p>
        </p:txBody>
      </p:sp>
      <p:sp>
        <p:nvSpPr>
          <p:cNvPr id="3" name="Content Placeholder 2"/>
          <p:cNvSpPr>
            <a:spLocks noGrp="1"/>
          </p:cNvSpPr>
          <p:nvPr>
            <p:ph idx="1"/>
          </p:nvPr>
        </p:nvSpPr>
        <p:spPr>
          <a:xfrm>
            <a:off x="628650" y="1289050"/>
            <a:ext cx="8515350" cy="4887913"/>
          </a:xfrm>
        </p:spPr>
        <p:txBody>
          <a:bodyPr>
            <a:normAutofit fontScale="85000" lnSpcReduction="20000"/>
          </a:bodyPr>
          <a:lstStyle/>
          <a:p>
            <a:pPr eaLnBrk="1" hangingPunct="1">
              <a:lnSpc>
                <a:spcPct val="110000"/>
              </a:lnSpc>
              <a:defRPr/>
            </a:pPr>
            <a:r>
              <a:rPr lang="fr-FR" sz="2700" dirty="0" smtClean="0">
                <a:solidFill>
                  <a:srgbClr val="000000"/>
                </a:solidFill>
              </a:rPr>
              <a:t>Les virus Ébola et Marburg ont été trouvés dans le lait maternel.</a:t>
            </a:r>
          </a:p>
          <a:p>
            <a:pPr eaLnBrk="1" hangingPunct="1">
              <a:lnSpc>
                <a:spcPct val="110000"/>
              </a:lnSpc>
              <a:defRPr/>
            </a:pPr>
            <a:r>
              <a:rPr lang="fr-FR" sz="2700" dirty="0" smtClean="0">
                <a:solidFill>
                  <a:srgbClr val="000000"/>
                </a:solidFill>
              </a:rPr>
              <a:t>Étant donné le risque potentiel de transmission par l'allaitement au sein, une femme qui a été admise comme cas suspect d’Ébola pourrait avoir déjà infecté son enfant nourri au sein.</a:t>
            </a:r>
          </a:p>
          <a:p>
            <a:pPr eaLnBrk="1" hangingPunct="1">
              <a:lnSpc>
                <a:spcPct val="110000"/>
              </a:lnSpc>
              <a:defRPr/>
            </a:pPr>
            <a:r>
              <a:rPr lang="fr-FR" sz="2700" dirty="0" smtClean="0">
                <a:solidFill>
                  <a:srgbClr val="000000"/>
                </a:solidFill>
              </a:rPr>
              <a:t>Le nourrisson devrait également être admis et placé en isolement.</a:t>
            </a:r>
          </a:p>
          <a:p>
            <a:pPr eaLnBrk="1" hangingPunct="1">
              <a:lnSpc>
                <a:spcPct val="110000"/>
              </a:lnSpc>
              <a:defRPr/>
            </a:pPr>
            <a:r>
              <a:rPr lang="fr-FR" sz="2700" dirty="0" smtClean="0">
                <a:solidFill>
                  <a:srgbClr val="000000"/>
                </a:solidFill>
              </a:rPr>
              <a:t>Ne pas envoyer les enfants nourris au sein à la maison car ils pourraient être infectés et pourraient propager le virus.</a:t>
            </a:r>
          </a:p>
          <a:p>
            <a:pPr eaLnBrk="1" hangingPunct="1">
              <a:lnSpc>
                <a:spcPct val="110000"/>
              </a:lnSpc>
              <a:defRPr/>
            </a:pPr>
            <a:r>
              <a:rPr lang="fr-FR" sz="2700" dirty="0" smtClean="0">
                <a:solidFill>
                  <a:srgbClr val="000000"/>
                </a:solidFill>
              </a:rPr>
              <a:t>Conseils par défaut – Arrêter l'allaitement maternel et </a:t>
            </a:r>
            <a:r>
              <a:rPr lang="fr-FR" sz="2700" dirty="0" smtClean="0">
                <a:solidFill>
                  <a:srgbClr val="FF0000"/>
                </a:solidFill>
              </a:rPr>
              <a:t>fournir une alimentation </a:t>
            </a:r>
            <a:r>
              <a:rPr lang="fr-FR" sz="2700" dirty="0" err="1" smtClean="0">
                <a:solidFill>
                  <a:srgbClr val="FF0000"/>
                </a:solidFill>
              </a:rPr>
              <a:t>app</a:t>
            </a:r>
            <a:r>
              <a:rPr lang="fr-FR" sz="2700" dirty="0" smtClean="0">
                <a:solidFill>
                  <a:srgbClr val="FF0000"/>
                </a:solidFill>
              </a:rPr>
              <a:t> aux nourrissons</a:t>
            </a:r>
          </a:p>
          <a:p>
            <a:pPr eaLnBrk="1" hangingPunct="1">
              <a:lnSpc>
                <a:spcPct val="110000"/>
              </a:lnSpc>
              <a:defRPr/>
            </a:pPr>
            <a:r>
              <a:rPr lang="fr-FR" sz="2700" dirty="0" smtClean="0">
                <a:solidFill>
                  <a:srgbClr val="000000"/>
                </a:solidFill>
              </a:rPr>
              <a:t>La mère pourrait nécessiter un soutien psychologique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395288" y="260350"/>
            <a:ext cx="8580437" cy="982663"/>
          </a:xfrm>
        </p:spPr>
        <p:txBody>
          <a:bodyPr/>
          <a:lstStyle/>
          <a:p>
            <a:pPr eaLnBrk="1" hangingPunct="1"/>
            <a:r>
              <a:rPr lang="fr-FR" sz="3200" b="1" smtClean="0">
                <a:solidFill>
                  <a:srgbClr val="000000"/>
                </a:solidFill>
              </a:rPr>
              <a:t>Considérations spéciales pour les enfants</a:t>
            </a:r>
          </a:p>
        </p:txBody>
      </p:sp>
      <p:sp>
        <p:nvSpPr>
          <p:cNvPr id="60419" name="Content Placeholder 2"/>
          <p:cNvSpPr>
            <a:spLocks noGrp="1"/>
          </p:cNvSpPr>
          <p:nvPr>
            <p:ph idx="1"/>
          </p:nvPr>
        </p:nvSpPr>
        <p:spPr>
          <a:xfrm>
            <a:off x="628650" y="1382713"/>
            <a:ext cx="8245475" cy="4794250"/>
          </a:xfrm>
        </p:spPr>
        <p:txBody>
          <a:bodyPr/>
          <a:lstStyle/>
          <a:p>
            <a:pPr eaLnBrk="1" hangingPunct="1"/>
            <a:r>
              <a:rPr lang="fr-FR" sz="2800" dirty="0" smtClean="0">
                <a:solidFill>
                  <a:srgbClr val="000000"/>
                </a:solidFill>
              </a:rPr>
              <a:t>Si l'enfant tombe malade et que tant la mère que l’enfant sont testés positifs pour le virus Ébola, alors l'enfant peut être renvoyé à la mère.</a:t>
            </a:r>
          </a:p>
          <a:p>
            <a:pPr eaLnBrk="1" hangingPunct="1"/>
            <a:r>
              <a:rPr lang="fr-FR" sz="2800" dirty="0" smtClean="0">
                <a:solidFill>
                  <a:srgbClr val="000000"/>
                </a:solidFill>
              </a:rPr>
              <a:t>Si l'enfant est testé négatif, il/elle peut quitter l’isolement pédiatrique et être suivi de près </a:t>
            </a:r>
            <a:r>
              <a:rPr lang="fr-FR" sz="2800" dirty="0" smtClean="0">
                <a:solidFill>
                  <a:srgbClr val="FF0000"/>
                </a:solidFill>
              </a:rPr>
              <a:t>en tant que contact à haut risque </a:t>
            </a:r>
            <a:r>
              <a:rPr lang="fr-FR" sz="2800" dirty="0" smtClean="0">
                <a:solidFill>
                  <a:srgbClr val="000000"/>
                </a:solidFill>
              </a:rPr>
              <a:t>s’il y a un membre de la famille qui peut s'occuper de l'enfant en toute sécurité à la maison, mais tout en décourageant l’allaitement par une autre femme.</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0175"/>
            <a:ext cx="8686800" cy="706438"/>
          </a:xfrm>
        </p:spPr>
        <p:txBody>
          <a:bodyPr>
            <a:normAutofit fontScale="90000"/>
          </a:bodyPr>
          <a:lstStyle/>
          <a:p>
            <a:pPr eaLnBrk="1" hangingPunct="1">
              <a:buSzPct val="100000"/>
              <a:defRPr/>
            </a:pPr>
            <a:r>
              <a:rPr lang="fr-FR" sz="3600" b="1" dirty="0" smtClean="0">
                <a:solidFill>
                  <a:srgbClr val="000000"/>
                </a:solidFill>
              </a:rPr>
              <a:t>Rondes matinales, Hôpital de </a:t>
            </a:r>
            <a:r>
              <a:rPr lang="fr-FR" sz="3600" b="1" dirty="0" err="1" smtClean="0">
                <a:solidFill>
                  <a:srgbClr val="000000"/>
                </a:solidFill>
              </a:rPr>
              <a:t>Donka</a:t>
            </a:r>
            <a:r>
              <a:rPr lang="fr-FR" sz="3600" b="1" dirty="0" smtClean="0">
                <a:solidFill>
                  <a:srgbClr val="000000"/>
                </a:solidFill>
              </a:rPr>
              <a:t> – Conakry, Guinée</a:t>
            </a:r>
          </a:p>
        </p:txBody>
      </p:sp>
      <p:pic>
        <p:nvPicPr>
          <p:cNvPr id="61443" name="Content Placeholder 3"/>
          <p:cNvPicPr>
            <a:picLocks noGrp="1" noChangeAspect="1"/>
          </p:cNvPicPr>
          <p:nvPr>
            <p:ph idx="1"/>
          </p:nvPr>
        </p:nvPicPr>
        <p:blipFill>
          <a:blip r:embed="rId2"/>
          <a:srcRect/>
          <a:stretch>
            <a:fillRect/>
          </a:stretch>
        </p:blipFill>
        <p:spPr>
          <a:xfrm>
            <a:off x="1255713" y="2033588"/>
            <a:ext cx="6632575" cy="3730625"/>
          </a:xfr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e 25"/>
          <p:cNvGraphicFramePr>
            <a:graphicFrameLocks noGrp="1"/>
          </p:cNvGraphicFramePr>
          <p:nvPr/>
        </p:nvGraphicFramePr>
        <p:xfrm>
          <a:off x="39688" y="122238"/>
          <a:ext cx="9066212" cy="6851905"/>
        </p:xfrm>
        <a:graphic>
          <a:graphicData uri="http://schemas.openxmlformats.org/drawingml/2006/table">
            <a:tbl>
              <a:tblPr/>
              <a:tblGrid>
                <a:gridCol w="714375"/>
                <a:gridCol w="242887"/>
                <a:gridCol w="950913"/>
                <a:gridCol w="762000"/>
                <a:gridCol w="835025"/>
                <a:gridCol w="819150"/>
                <a:gridCol w="1265237"/>
                <a:gridCol w="1112838"/>
                <a:gridCol w="1360487"/>
                <a:gridCol w="1003300"/>
              </a:tblGrid>
              <a:tr h="652463">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dirty="0" smtClean="0">
                          <a:ln>
                            <a:noFill/>
                          </a:ln>
                          <a:solidFill>
                            <a:srgbClr val="000000"/>
                          </a:solidFill>
                          <a:effectLst/>
                          <a:latin typeface="Arial" charset="0"/>
                          <a:ea typeface="SimSun" pitchFamily="2" charset="-122"/>
                        </a:rPr>
                        <a:t>Date d'admission (JJ/MM)</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rPr>
                        <a:t>Lit #</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ea typeface="SimSun" pitchFamily="2" charset="-122"/>
                        </a:rPr>
                        <a:t>Nom</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ea typeface="SimSun" pitchFamily="2" charset="-122"/>
                        </a:rPr>
                        <a:t>-Âge</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ea typeface="SimSun" pitchFamily="2" charset="-122"/>
                        </a:rPr>
                        <a:t>-Sexe</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ea typeface="SimSun" pitchFamily="2" charset="-122"/>
                        </a:rPr>
                        <a:t>-Enceinte?</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ea typeface="SimSun" pitchFamily="2" charset="-122"/>
                        </a:rPr>
                        <a:t>Signes vitaux</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ea typeface="SimSun" pitchFamily="2" charset="-122"/>
                        </a:rPr>
                        <a:t>G. I</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ea typeface="SimSun" pitchFamily="2" charset="-122"/>
                        </a:rPr>
                        <a:t>Thérapie liquidienne</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ea typeface="SimSun" pitchFamily="2" charset="-122"/>
                        </a:rPr>
                        <a:t>Autres médicaments</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ea typeface="SimSun" pitchFamily="2" charset="-122"/>
                        </a:rPr>
                        <a:t>Résultats de Laboratoire et  Date :</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ea typeface="SimSun" pitchFamily="2" charset="-122"/>
                        </a:rPr>
                        <a:t>Commentaires et complications </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1000" b="1" i="0" u="none" strike="noStrike" cap="none" normalizeH="0" baseline="0" noProof="0" smtClean="0">
                          <a:ln>
                            <a:noFill/>
                          </a:ln>
                          <a:solidFill>
                            <a:srgbClr val="000000"/>
                          </a:solidFill>
                          <a:effectLst/>
                          <a:latin typeface="Arial" charset="0"/>
                          <a:ea typeface="SimSun" pitchFamily="2" charset="-122"/>
                        </a:rPr>
                        <a:t>Disposition</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028825">
                <a:tc>
                  <a:txBody>
                    <a:bodyPr/>
                    <a:lstStyle/>
                    <a:p>
                      <a:pPr marL="0" marR="0" lvl="0" indent="0" algn="l" defTabSz="912813" rtl="0" eaLnBrk="1" fontAlgn="base" latinLnBrk="0" hangingPunct="1">
                        <a:lnSpc>
                          <a:spcPct val="107000"/>
                        </a:lnSpc>
                        <a:spcBef>
                          <a:spcPct val="0"/>
                        </a:spcBef>
                        <a:spcAft>
                          <a:spcPct val="0"/>
                        </a:spcAft>
                        <a:buClrTx/>
                        <a:buSzTx/>
                        <a:buFontTx/>
                        <a:buNone/>
                        <a:tabLst/>
                      </a:pPr>
                      <a:endParaRPr kumimoji="0" lang="fr-FR" altLang="en-US" sz="1000" b="1" i="0" u="none" strike="noStrike" cap="none" normalizeH="0" baseline="0" noProof="0" smtClean="0">
                        <a:ln>
                          <a:noFill/>
                        </a:ln>
                        <a:solidFill>
                          <a:schemeClr val="tx1"/>
                        </a:solidFill>
                        <a:effectLst/>
                        <a:latin typeface="Arial" charset="0"/>
                        <a:ea typeface="SimSun" pitchFamily="2" charset="-122"/>
                      </a:endParaRP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noProof="0" smtClean="0">
                        <a:ln>
                          <a:noFill/>
                        </a:ln>
                        <a:solidFill>
                          <a:schemeClr val="tx1"/>
                        </a:solidFill>
                        <a:effectLst/>
                        <a:latin typeface="Arial" charset="0"/>
                      </a:endParaRP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Nom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Age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Sexe :</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Enceinte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O      [] 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La fièvre (ax &gt; 38C):</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HR: [] Faible [] Fort</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SBP &lt; 90 mmHg :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Oui [] Non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Indice AVPU : </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Vomissements?</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Diarrhée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Saignement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O        [] 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L (SORTIE) / shift: _______</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Liquide oral?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Fluide IV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L (ENTRÉE) /  shift: _______</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1.</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2.</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3.</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4.</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5.</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6.</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7.</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8.</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PCR Ébola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Pos     [] </a:t>
                      </a:r>
                      <a:r>
                        <a:rPr kumimoji="0" lang="fr-FR" sz="900" b="0" i="0" u="none" strike="noStrike" cap="none" normalizeH="0" baseline="0" noProof="0" dirty="0" err="1" smtClean="0">
                          <a:ln>
                            <a:noFill/>
                          </a:ln>
                          <a:solidFill>
                            <a:srgbClr val="000000"/>
                          </a:solidFill>
                          <a:effectLst/>
                          <a:latin typeface="Arial" charset="0"/>
                          <a:ea typeface="SimSun" pitchFamily="2" charset="-122"/>
                        </a:rPr>
                        <a:t>Nég</a:t>
                      </a: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(JJ/MM)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_____________</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Ébola Ab:</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Pos [] </a:t>
                      </a:r>
                      <a:r>
                        <a:rPr kumimoji="0" lang="fr-FR" sz="900" b="0" i="0" u="none" strike="noStrike" cap="none" normalizeH="0" baseline="0" noProof="0" dirty="0" err="1" smtClean="0">
                          <a:ln>
                            <a:noFill/>
                          </a:ln>
                          <a:solidFill>
                            <a:srgbClr val="000000"/>
                          </a:solidFill>
                          <a:effectLst/>
                          <a:latin typeface="Arial" charset="0"/>
                          <a:ea typeface="SimSun" pitchFamily="2" charset="-122"/>
                        </a:rPr>
                        <a:t>Nég</a:t>
                      </a:r>
                      <a:r>
                        <a:rPr kumimoji="0" lang="fr-FR" sz="900" b="0" i="0" u="none" strike="noStrike" cap="none" normalizeH="0" baseline="0" noProof="0" dirty="0" smtClean="0">
                          <a:ln>
                            <a:noFill/>
                          </a:ln>
                          <a:solidFill>
                            <a:srgbClr val="000000"/>
                          </a:solidFill>
                          <a:effectLst/>
                          <a:latin typeface="Arial" charset="0"/>
                          <a:ea typeface="SimSun" pitchFamily="2" charset="-122"/>
                        </a:rPr>
                        <a:t>.</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(JJ/MM)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_____________</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Le paludisme TDR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Pos [] </a:t>
                      </a:r>
                      <a:r>
                        <a:rPr kumimoji="0" lang="fr-FR" sz="900" b="0" i="0" u="none" strike="noStrike" cap="none" normalizeH="0" baseline="0" noProof="0" dirty="0" err="1" smtClean="0">
                          <a:ln>
                            <a:noFill/>
                          </a:ln>
                          <a:solidFill>
                            <a:srgbClr val="000000"/>
                          </a:solidFill>
                          <a:effectLst/>
                          <a:latin typeface="Arial" charset="0"/>
                          <a:ea typeface="SimSun" pitchFamily="2" charset="-122"/>
                        </a:rPr>
                        <a:t>Nég</a:t>
                      </a:r>
                      <a:r>
                        <a:rPr kumimoji="0" lang="fr-FR" sz="900" b="0" i="0" u="none" strike="noStrike" cap="none" normalizeH="0" baseline="0" noProof="0" dirty="0" smtClean="0">
                          <a:ln>
                            <a:noFill/>
                          </a:ln>
                          <a:solidFill>
                            <a:srgbClr val="000000"/>
                          </a:solidFill>
                          <a:effectLst/>
                          <a:latin typeface="Arial" charset="0"/>
                          <a:ea typeface="SimSun" pitchFamily="2" charset="-122"/>
                        </a:rPr>
                        <a:t>.</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(JJ/MM)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_____________</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Tx/>
                        <a:buFontTx/>
                        <a:buNone/>
                        <a:tabLst/>
                      </a:pPr>
                      <a:endParaRPr kumimoji="0" lang="fr-FR" altLang="en-US" sz="900" b="0" i="0" u="none" strike="noStrike" cap="none" normalizeH="0" baseline="0" noProof="0" smtClean="0">
                        <a:ln>
                          <a:noFill/>
                        </a:ln>
                        <a:solidFill>
                          <a:schemeClr val="tx1"/>
                        </a:solidFill>
                        <a:effectLst/>
                        <a:latin typeface="Arial" charset="0"/>
                        <a:ea typeface="SimSun" pitchFamily="2" charset="-122"/>
                      </a:endParaRP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du dernier symptôme:</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de la dernière PCR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Counseling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Oui / Non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Paquet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Oui / Non</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057400">
                <a:tc>
                  <a:txBody>
                    <a:bodyPr/>
                    <a:lstStyle/>
                    <a:p>
                      <a:pPr marL="0" marR="0" lvl="0" indent="0" algn="l" defTabSz="912813" rtl="0" eaLnBrk="1" fontAlgn="base" latinLnBrk="0" hangingPunct="1">
                        <a:lnSpc>
                          <a:spcPct val="107000"/>
                        </a:lnSpc>
                        <a:spcBef>
                          <a:spcPct val="0"/>
                        </a:spcBef>
                        <a:spcAft>
                          <a:spcPct val="0"/>
                        </a:spcAft>
                        <a:buClrTx/>
                        <a:buSzTx/>
                        <a:buFontTx/>
                        <a:buNone/>
                        <a:tabLst/>
                      </a:pPr>
                      <a:endParaRPr kumimoji="0" lang="fr-FR" altLang="en-US" sz="1000" b="1" i="0" u="none" strike="noStrike" cap="none" normalizeH="0" baseline="0" noProof="0" smtClean="0">
                        <a:ln>
                          <a:noFill/>
                        </a:ln>
                        <a:solidFill>
                          <a:schemeClr val="tx1"/>
                        </a:solidFill>
                        <a:effectLst/>
                        <a:latin typeface="Arial" charset="0"/>
                        <a:ea typeface="SimSun" pitchFamily="2" charset="-122"/>
                      </a:endParaRP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noProof="0" smtClean="0">
                        <a:ln>
                          <a:noFill/>
                        </a:ln>
                        <a:solidFill>
                          <a:schemeClr val="tx1"/>
                        </a:solidFill>
                        <a:effectLst/>
                        <a:latin typeface="Arial" charset="0"/>
                      </a:endParaRP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Nom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Age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Sexe :</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Enceinte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O      [] 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Fièvre (ax &gt; 38C):</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HR: [] Faible [] Fort</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SBP &lt; 90 mmHg :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Oui      [] Non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Indice AVPU : </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Vomissements?</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Diarrhée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Saignement ?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O        [] 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L (SORTIE) / shift: _______</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Fluide orale l?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Fluide IV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L (ENTRÉE) /  shift: _______</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dirty="0" smtClean="0">
                          <a:ln>
                            <a:noFill/>
                          </a:ln>
                          <a:solidFill>
                            <a:srgbClr val="000000"/>
                          </a:solidFill>
                          <a:effectLst/>
                          <a:latin typeface="Arial" charset="0"/>
                          <a:ea typeface="SimSun" pitchFamily="2" charset="-122"/>
                        </a:rPr>
                        <a:t>1.</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dirty="0" smtClean="0">
                          <a:ln>
                            <a:noFill/>
                          </a:ln>
                          <a:solidFill>
                            <a:srgbClr val="000000"/>
                          </a:solidFill>
                          <a:effectLst/>
                          <a:latin typeface="Arial" charset="0"/>
                          <a:ea typeface="SimSun" pitchFamily="2" charset="-122"/>
                        </a:rPr>
                        <a:t>2.</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dirty="0" smtClean="0">
                          <a:ln>
                            <a:noFill/>
                          </a:ln>
                          <a:solidFill>
                            <a:srgbClr val="000000"/>
                          </a:solidFill>
                          <a:effectLst/>
                          <a:latin typeface="Arial" charset="0"/>
                          <a:ea typeface="SimSun" pitchFamily="2" charset="-122"/>
                        </a:rPr>
                        <a:t>3.</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dirty="0" smtClean="0">
                          <a:ln>
                            <a:noFill/>
                          </a:ln>
                          <a:solidFill>
                            <a:srgbClr val="000000"/>
                          </a:solidFill>
                          <a:effectLst/>
                          <a:latin typeface="Arial" charset="0"/>
                          <a:ea typeface="SimSun" pitchFamily="2" charset="-122"/>
                        </a:rPr>
                        <a:t>4.</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dirty="0" smtClean="0">
                          <a:ln>
                            <a:noFill/>
                          </a:ln>
                          <a:solidFill>
                            <a:srgbClr val="000000"/>
                          </a:solidFill>
                          <a:effectLst/>
                          <a:latin typeface="Arial" charset="0"/>
                          <a:ea typeface="SimSun" pitchFamily="2" charset="-122"/>
                        </a:rPr>
                        <a:t>5.</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dirty="0" smtClean="0">
                          <a:ln>
                            <a:noFill/>
                          </a:ln>
                          <a:solidFill>
                            <a:srgbClr val="000000"/>
                          </a:solidFill>
                          <a:effectLst/>
                          <a:latin typeface="Arial" charset="0"/>
                          <a:ea typeface="SimSun" pitchFamily="2" charset="-122"/>
                        </a:rPr>
                        <a:t>6.</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dirty="0" smtClean="0">
                          <a:ln>
                            <a:noFill/>
                          </a:ln>
                          <a:solidFill>
                            <a:srgbClr val="000000"/>
                          </a:solidFill>
                          <a:effectLst/>
                          <a:latin typeface="Arial" charset="0"/>
                          <a:ea typeface="SimSun" pitchFamily="2" charset="-122"/>
                        </a:rPr>
                        <a:t>7.</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dirty="0" smtClean="0">
                          <a:ln>
                            <a:noFill/>
                          </a:ln>
                          <a:solidFill>
                            <a:srgbClr val="000000"/>
                          </a:solidFill>
                          <a:effectLst/>
                          <a:latin typeface="Arial" charset="0"/>
                          <a:ea typeface="SimSun" pitchFamily="2" charset="-122"/>
                        </a:rPr>
                        <a:t>8.</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PCR Ébola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Pos [] </a:t>
                      </a:r>
                      <a:r>
                        <a:rPr kumimoji="0" lang="fr-FR" sz="900" b="0" i="0" u="none" strike="noStrike" cap="none" normalizeH="0" baseline="0" noProof="0" dirty="0" err="1" smtClean="0">
                          <a:ln>
                            <a:noFill/>
                          </a:ln>
                          <a:solidFill>
                            <a:srgbClr val="000000"/>
                          </a:solidFill>
                          <a:effectLst/>
                          <a:latin typeface="Arial" charset="0"/>
                          <a:ea typeface="SimSun" pitchFamily="2" charset="-122"/>
                        </a:rPr>
                        <a:t>Nég</a:t>
                      </a:r>
                      <a:r>
                        <a:rPr kumimoji="0" lang="fr-FR" sz="900" b="0" i="0" u="none" strike="noStrike" cap="none" normalizeH="0" baseline="0" noProof="0" dirty="0" smtClean="0">
                          <a:ln>
                            <a:noFill/>
                          </a:ln>
                          <a:solidFill>
                            <a:srgbClr val="000000"/>
                          </a:solidFill>
                          <a:effectLst/>
                          <a:latin typeface="Arial" charset="0"/>
                          <a:ea typeface="SimSun" pitchFamily="2" charset="-122"/>
                        </a:rPr>
                        <a:t>.</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(JJ/MM)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_____________</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Ébola Ab:</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Pos     [] </a:t>
                      </a:r>
                      <a:r>
                        <a:rPr kumimoji="0" lang="fr-FR" sz="900" b="0" i="0" u="none" strike="noStrike" cap="none" normalizeH="0" baseline="0" noProof="0" dirty="0" err="1" smtClean="0">
                          <a:ln>
                            <a:noFill/>
                          </a:ln>
                          <a:solidFill>
                            <a:srgbClr val="000000"/>
                          </a:solidFill>
                          <a:effectLst/>
                          <a:latin typeface="Arial" charset="0"/>
                          <a:ea typeface="SimSun" pitchFamily="2" charset="-122"/>
                        </a:rPr>
                        <a:t>Nég</a:t>
                      </a: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(JJ/MM)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_____________</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Paludisme TDR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Pos     [] </a:t>
                      </a:r>
                      <a:r>
                        <a:rPr kumimoji="0" lang="fr-FR" sz="900" b="0" i="0" u="none" strike="noStrike" cap="none" normalizeH="0" baseline="0" noProof="0" dirty="0" err="1" smtClean="0">
                          <a:ln>
                            <a:noFill/>
                          </a:ln>
                          <a:solidFill>
                            <a:srgbClr val="000000"/>
                          </a:solidFill>
                          <a:effectLst/>
                          <a:latin typeface="Arial" charset="0"/>
                          <a:ea typeface="SimSun" pitchFamily="2" charset="-122"/>
                        </a:rPr>
                        <a:t>Nég</a:t>
                      </a: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(JJ/MM)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_____________</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Tx/>
                        <a:buFontTx/>
                        <a:buNone/>
                        <a:tabLst/>
                      </a:pPr>
                      <a:endParaRPr kumimoji="0" lang="fr-FR" altLang="en-US" sz="900" b="0" i="0" u="none" strike="noStrike" cap="none" normalizeH="0" baseline="0" noProof="0" smtClean="0">
                        <a:ln>
                          <a:noFill/>
                        </a:ln>
                        <a:solidFill>
                          <a:schemeClr val="tx1"/>
                        </a:solidFill>
                        <a:effectLst/>
                        <a:latin typeface="Arial" charset="0"/>
                        <a:ea typeface="SimSun" pitchFamily="2" charset="-122"/>
                      </a:endParaRP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Date du dernier symptôme:</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Date de la dernière PCR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Counseling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Oui/ Non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Paquet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Oui/ Non</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087563">
                <a:tc>
                  <a:txBody>
                    <a:bodyPr/>
                    <a:lstStyle/>
                    <a:p>
                      <a:pPr marL="0" marR="0" lvl="0" indent="0" algn="l" defTabSz="912813" rtl="0" eaLnBrk="1" fontAlgn="base" latinLnBrk="0" hangingPunct="1">
                        <a:lnSpc>
                          <a:spcPct val="107000"/>
                        </a:lnSpc>
                        <a:spcBef>
                          <a:spcPct val="0"/>
                        </a:spcBef>
                        <a:spcAft>
                          <a:spcPct val="0"/>
                        </a:spcAft>
                        <a:buClrTx/>
                        <a:buSzTx/>
                        <a:buFontTx/>
                        <a:buNone/>
                        <a:tabLst/>
                      </a:pPr>
                      <a:endParaRPr kumimoji="0" lang="fr-FR" altLang="en-US" sz="1000" b="1" i="0" u="none" strike="noStrike" cap="none" normalizeH="0" baseline="0" noProof="0" smtClean="0">
                        <a:ln>
                          <a:noFill/>
                        </a:ln>
                        <a:solidFill>
                          <a:schemeClr val="tx1"/>
                        </a:solidFill>
                        <a:effectLst/>
                        <a:latin typeface="Arial" charset="0"/>
                        <a:ea typeface="SimSun" pitchFamily="2" charset="-122"/>
                      </a:endParaRP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noProof="0" smtClean="0">
                        <a:ln>
                          <a:noFill/>
                        </a:ln>
                        <a:solidFill>
                          <a:schemeClr val="tx1"/>
                        </a:solidFill>
                        <a:effectLst/>
                        <a:latin typeface="Arial" charset="0"/>
                      </a:endParaRP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Nom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Age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Sexe :</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Enceinte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O      [] 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Fièvre (ax &gt; 38C):</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HR: [] Faible [] Fort</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SBP &lt; 90 mmHg :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 Oui      [] Non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smtClean="0">
                          <a:ln>
                            <a:noFill/>
                          </a:ln>
                          <a:solidFill>
                            <a:srgbClr val="000000"/>
                          </a:solidFill>
                          <a:effectLst/>
                          <a:latin typeface="Arial" charset="0"/>
                          <a:ea typeface="SimSun" pitchFamily="2" charset="-122"/>
                        </a:rPr>
                        <a:t>Indice AVPU : </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Vomissements?</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Diarrhée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Saignement?</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O        [] 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L (SORTIE) / </a:t>
                      </a:r>
                      <a:r>
                        <a:rPr kumimoji="0" lang="fr-FR" sz="900" b="0" i="0" u="none" strike="noStrike" cap="none" normalizeH="0" baseline="0" noProof="0" dirty="0" err="1" smtClean="0">
                          <a:ln>
                            <a:noFill/>
                          </a:ln>
                          <a:solidFill>
                            <a:srgbClr val="000000"/>
                          </a:solidFill>
                          <a:effectLst/>
                          <a:latin typeface="Arial" charset="0"/>
                          <a:ea typeface="SimSun" pitchFamily="2" charset="-122"/>
                        </a:rPr>
                        <a:t>maj</a:t>
                      </a:r>
                      <a:r>
                        <a:rPr kumimoji="0" lang="fr-FR" sz="900" b="0" i="0" u="none" strike="noStrike" cap="none" normalizeH="0" baseline="0" noProof="0" dirty="0" smtClean="0">
                          <a:ln>
                            <a:noFill/>
                          </a:ln>
                          <a:solidFill>
                            <a:srgbClr val="000000"/>
                          </a:solidFill>
                          <a:effectLst/>
                          <a:latin typeface="Arial" charset="0"/>
                          <a:ea typeface="SimSun" pitchFamily="2" charset="-122"/>
                        </a:rPr>
                        <a:t> : _______</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Fluide oral ?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Fluide IV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 O        [] N</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L (EN) / </a:t>
                      </a:r>
                      <a:r>
                        <a:rPr kumimoji="0" lang="fr-FR" sz="900" b="0" i="0" u="none" strike="noStrike" cap="none" normalizeH="0" baseline="0" noProof="0" dirty="0" err="1" smtClean="0">
                          <a:ln>
                            <a:noFill/>
                          </a:ln>
                          <a:solidFill>
                            <a:srgbClr val="000000"/>
                          </a:solidFill>
                          <a:effectLst/>
                          <a:latin typeface="Arial" charset="0"/>
                          <a:ea typeface="SimSun" pitchFamily="2" charset="-122"/>
                        </a:rPr>
                        <a:t>maj</a:t>
                      </a:r>
                      <a:r>
                        <a:rPr kumimoji="0" lang="fr-FR" sz="900" b="0" i="0" u="none" strike="noStrike" cap="none" normalizeH="0" baseline="0" noProof="0" dirty="0" smtClean="0">
                          <a:ln>
                            <a:noFill/>
                          </a:ln>
                          <a:solidFill>
                            <a:srgbClr val="000000"/>
                          </a:solidFill>
                          <a:effectLst/>
                          <a:latin typeface="Arial" charset="0"/>
                          <a:ea typeface="SimSun" pitchFamily="2" charset="-122"/>
                        </a:rPr>
                        <a:t> : _______</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1.</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2.</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3.</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4.</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5.</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6.</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7.</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800" b="0" i="0" u="none" strike="noStrike" cap="none" normalizeH="0" baseline="0" noProof="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800" b="0" i="0" u="none" strike="noStrike" cap="none" normalizeH="0" baseline="0" noProof="0" smtClean="0">
                          <a:ln>
                            <a:noFill/>
                          </a:ln>
                          <a:solidFill>
                            <a:srgbClr val="000000"/>
                          </a:solidFill>
                          <a:effectLst/>
                          <a:latin typeface="Arial" charset="0"/>
                          <a:ea typeface="SimSun" pitchFamily="2" charset="-122"/>
                        </a:rPr>
                        <a:t>8.</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PCR Ébola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Pos     [] </a:t>
                      </a:r>
                      <a:r>
                        <a:rPr kumimoji="0" lang="fr-FR" sz="900" b="0" i="0" u="none" strike="noStrike" cap="none" normalizeH="0" baseline="0" noProof="0" dirty="0" err="1" smtClean="0">
                          <a:ln>
                            <a:noFill/>
                          </a:ln>
                          <a:solidFill>
                            <a:srgbClr val="000000"/>
                          </a:solidFill>
                          <a:effectLst/>
                          <a:latin typeface="Arial" charset="0"/>
                          <a:ea typeface="SimSun" pitchFamily="2" charset="-122"/>
                        </a:rPr>
                        <a:t>Nég</a:t>
                      </a: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(JJ/MM)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_____________</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Ébola Ab:</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Pos     [] </a:t>
                      </a:r>
                      <a:r>
                        <a:rPr kumimoji="0" lang="fr-FR" sz="900" b="0" i="0" u="none" strike="noStrike" cap="none" normalizeH="0" baseline="0" noProof="0" dirty="0" err="1" smtClean="0">
                          <a:ln>
                            <a:noFill/>
                          </a:ln>
                          <a:solidFill>
                            <a:srgbClr val="000000"/>
                          </a:solidFill>
                          <a:effectLst/>
                          <a:latin typeface="Arial" charset="0"/>
                          <a:ea typeface="SimSun" pitchFamily="2" charset="-122"/>
                        </a:rPr>
                        <a:t>Nég</a:t>
                      </a: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(JJ/MM)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_____________</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Paludisme TDR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Pos     [] </a:t>
                      </a:r>
                      <a:r>
                        <a:rPr kumimoji="0" lang="fr-FR" sz="900" b="0" i="0" u="none" strike="noStrike" cap="none" normalizeH="0" baseline="0" noProof="0" dirty="0" err="1" smtClean="0">
                          <a:ln>
                            <a:noFill/>
                          </a:ln>
                          <a:solidFill>
                            <a:srgbClr val="000000"/>
                          </a:solidFill>
                          <a:effectLst/>
                          <a:latin typeface="Arial" charset="0"/>
                          <a:ea typeface="SimSun" pitchFamily="2" charset="-122"/>
                        </a:rPr>
                        <a:t>Nég</a:t>
                      </a: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(JJ/MM)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_____________</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Tx/>
                        <a:buFontTx/>
                        <a:buNone/>
                        <a:tabLst/>
                      </a:pPr>
                      <a:endParaRPr kumimoji="0" lang="fr-FR" altLang="en-US" sz="900" b="0" i="0" u="none" strike="noStrike" cap="none" normalizeH="0" baseline="0" noProof="0" smtClean="0">
                        <a:ln>
                          <a:noFill/>
                        </a:ln>
                        <a:solidFill>
                          <a:schemeClr val="tx1"/>
                        </a:solidFill>
                        <a:effectLst/>
                        <a:latin typeface="Arial" charset="0"/>
                        <a:ea typeface="SimSun" pitchFamily="2" charset="-122"/>
                      </a:endParaRP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du dernier symptôme:</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Date de la dernière PCR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Counseling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Oui/ Non</a:t>
                      </a: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endParaRPr kumimoji="0" lang="fr-FR" sz="900" b="0" i="0" u="none" strike="noStrike" cap="none" normalizeH="0" baseline="0" noProof="0" dirty="0" smtClean="0">
                        <a:ln>
                          <a:noFill/>
                        </a:ln>
                        <a:solidFill>
                          <a:srgbClr val="000000"/>
                        </a:solidFill>
                        <a:effectLst/>
                        <a:latin typeface="Arial" charset="0"/>
                        <a:ea typeface="SimSun" pitchFamily="2" charset="-122"/>
                      </a:endParaRP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Paquet :</a:t>
                      </a:r>
                    </a:p>
                    <a:p>
                      <a:pPr marL="0" marR="0" lvl="0" indent="0" algn="l" defTabSz="912813" rtl="0" eaLnBrk="1" fontAlgn="base" latinLnBrk="0" hangingPunct="1">
                        <a:lnSpc>
                          <a:spcPct val="107000"/>
                        </a:lnSpc>
                        <a:spcBef>
                          <a:spcPct val="0"/>
                        </a:spcBef>
                        <a:spcAft>
                          <a:spcPct val="0"/>
                        </a:spcAft>
                        <a:buClrTx/>
                        <a:buSzPct val="100000"/>
                        <a:buFontTx/>
                        <a:buNone/>
                        <a:tabLst/>
                      </a:pPr>
                      <a:r>
                        <a:rPr kumimoji="0" lang="fr-FR" sz="900" b="0" i="0" u="none" strike="noStrike" cap="none" normalizeH="0" baseline="0" noProof="0" dirty="0" smtClean="0">
                          <a:ln>
                            <a:noFill/>
                          </a:ln>
                          <a:solidFill>
                            <a:srgbClr val="000000"/>
                          </a:solidFill>
                          <a:effectLst/>
                          <a:latin typeface="Arial" charset="0"/>
                          <a:ea typeface="SimSun" pitchFamily="2" charset="-122"/>
                        </a:rPr>
                        <a:t>   Oui/ Non</a:t>
                      </a:r>
                    </a:p>
                  </a:txBody>
                  <a:tcPr marL="12246" marR="1224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250825" y="188913"/>
            <a:ext cx="8697913" cy="901700"/>
          </a:xfrm>
        </p:spPr>
        <p:txBody>
          <a:bodyPr/>
          <a:lstStyle/>
          <a:p>
            <a:pPr eaLnBrk="1" hangingPunct="1"/>
            <a:r>
              <a:rPr lang="fr-FR" sz="2800" b="1" dirty="0" smtClean="0">
                <a:solidFill>
                  <a:srgbClr val="000000"/>
                </a:solidFill>
              </a:rPr>
              <a:t>Autoriser les membres de la famille au Centre de traitement</a:t>
            </a:r>
          </a:p>
        </p:txBody>
      </p:sp>
      <p:sp>
        <p:nvSpPr>
          <p:cNvPr id="63491" name="Content Placeholder 2"/>
          <p:cNvSpPr>
            <a:spLocks noGrp="1"/>
          </p:cNvSpPr>
          <p:nvPr>
            <p:ph idx="1"/>
          </p:nvPr>
        </p:nvSpPr>
        <p:spPr>
          <a:xfrm>
            <a:off x="339725" y="1243013"/>
            <a:ext cx="8547100" cy="5064125"/>
          </a:xfrm>
        </p:spPr>
        <p:txBody>
          <a:bodyPr/>
          <a:lstStyle/>
          <a:p>
            <a:pPr eaLnBrk="1" hangingPunct="1">
              <a:lnSpc>
                <a:spcPct val="90000"/>
              </a:lnSpc>
            </a:pPr>
            <a:r>
              <a:rPr lang="fr-FR" sz="2200" dirty="0" smtClean="0">
                <a:solidFill>
                  <a:srgbClr val="000000"/>
                </a:solidFill>
              </a:rPr>
              <a:t>Définir une zone où les membres de la famille peuvent rester.</a:t>
            </a:r>
          </a:p>
          <a:p>
            <a:pPr eaLnBrk="1" hangingPunct="1">
              <a:lnSpc>
                <a:spcPct val="90000"/>
              </a:lnSpc>
            </a:pPr>
            <a:r>
              <a:rPr lang="fr-FR" sz="2200" dirty="0" smtClean="0">
                <a:solidFill>
                  <a:srgbClr val="000000"/>
                </a:solidFill>
              </a:rPr>
              <a:t>Expliquer clairement les règles à suivre à l’intérieur du Centre de traitement.</a:t>
            </a:r>
          </a:p>
          <a:p>
            <a:pPr eaLnBrk="1" hangingPunct="1">
              <a:lnSpc>
                <a:spcPct val="90000"/>
              </a:lnSpc>
            </a:pPr>
            <a:r>
              <a:rPr lang="fr-FR" sz="2200" dirty="0" smtClean="0">
                <a:solidFill>
                  <a:srgbClr val="000000"/>
                </a:solidFill>
              </a:rPr>
              <a:t>Informer régulièrement la famille et informer le patient que sa famille est aux alentours du centre. </a:t>
            </a:r>
          </a:p>
          <a:p>
            <a:pPr eaLnBrk="1" hangingPunct="1">
              <a:lnSpc>
                <a:spcPct val="90000"/>
              </a:lnSpc>
            </a:pPr>
            <a:r>
              <a:rPr lang="fr-FR" sz="2200" dirty="0" smtClean="0">
                <a:solidFill>
                  <a:srgbClr val="000000"/>
                </a:solidFill>
              </a:rPr>
              <a:t>Si possible*, permettre à un membre de la famille de rendre visite à ses enfants à l'intérieur du centre en portant l’EPI adéquat en vue de donner de la nourriture, encourager la prise des SRO et leur parler.</a:t>
            </a:r>
          </a:p>
          <a:p>
            <a:pPr marL="457200" lvl="1" indent="0" eaLnBrk="1" hangingPunct="1">
              <a:lnSpc>
                <a:spcPct val="90000"/>
              </a:lnSpc>
              <a:buFontTx/>
              <a:buNone/>
            </a:pPr>
            <a:r>
              <a:rPr lang="fr-FR" sz="1800" dirty="0" smtClean="0">
                <a:solidFill>
                  <a:srgbClr val="000000"/>
                </a:solidFill>
              </a:rPr>
              <a:t>* Cela peut ne pas être possible si le centre est surpeuplé, en sous-effectif, doté de mesures insuffisantes de PCI en place, etc</a:t>
            </a:r>
            <a:r>
              <a:rPr lang="fr-FR" sz="2200" dirty="0" smtClean="0">
                <a:solidFill>
                  <a:srgbClr val="000000"/>
                </a:solidFill>
              </a:rPr>
              <a:t>.</a:t>
            </a:r>
          </a:p>
          <a:p>
            <a:pPr eaLnBrk="1" hangingPunct="1">
              <a:lnSpc>
                <a:spcPct val="90000"/>
              </a:lnSpc>
            </a:pPr>
            <a:r>
              <a:rPr lang="fr-FR" sz="2200" dirty="0" smtClean="0">
                <a:solidFill>
                  <a:srgbClr val="000000"/>
                </a:solidFill>
              </a:rPr>
              <a:t>Encourager les patients dans un état stable à s'asseoir à l'extérieur pour communiquer avec leur famille à travers la clôture.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5363"/>
          </a:xfrm>
        </p:spPr>
        <p:txBody>
          <a:bodyPr>
            <a:noAutofit/>
          </a:bodyPr>
          <a:lstStyle/>
          <a:p>
            <a:pPr eaLnBrk="1" hangingPunct="1">
              <a:buSzPct val="100000"/>
              <a:defRPr/>
            </a:pPr>
            <a:r>
              <a:rPr lang="fr-FR" sz="2400" b="1" dirty="0" smtClean="0">
                <a:solidFill>
                  <a:srgbClr val="000000"/>
                </a:solidFill>
                <a:effectLst>
                  <a:outerShdw blurRad="38100" dist="38100" dir="2700000" algn="tl">
                    <a:srgbClr val="C0C0C0"/>
                  </a:outerShdw>
                </a:effectLst>
                <a:ea typeface="Verdana" pitchFamily="34" charset="0"/>
                <a:cs typeface="Verdana" pitchFamily="34" charset="0"/>
              </a:rPr>
              <a:t>Mesures de prévention et de contrôle des infections (PCI) pour le dépistage des cas suspects au Centre de traitement</a:t>
            </a:r>
          </a:p>
        </p:txBody>
      </p:sp>
      <p:sp>
        <p:nvSpPr>
          <p:cNvPr id="18435" name="Content Placeholder 2"/>
          <p:cNvSpPr>
            <a:spLocks noGrp="1"/>
          </p:cNvSpPr>
          <p:nvPr>
            <p:ph idx="1"/>
          </p:nvPr>
        </p:nvSpPr>
        <p:spPr>
          <a:xfrm>
            <a:off x="457200" y="1676400"/>
            <a:ext cx="8229600" cy="4114800"/>
          </a:xfrm>
        </p:spPr>
        <p:txBody>
          <a:bodyPr/>
          <a:lstStyle/>
          <a:p>
            <a:pPr eaLnBrk="1" hangingPunct="1"/>
            <a:r>
              <a:rPr lang="fr-FR" dirty="0" smtClean="0">
                <a:solidFill>
                  <a:srgbClr val="000000"/>
                </a:solidFill>
              </a:rPr>
              <a:t>Identifier une zone pour le dépistage présentant les caractéristiques suivantes :</a:t>
            </a:r>
          </a:p>
          <a:p>
            <a:pPr lvl="1" eaLnBrk="1" hangingPunct="1"/>
            <a:r>
              <a:rPr lang="fr-FR" dirty="0" smtClean="0">
                <a:solidFill>
                  <a:srgbClr val="000000"/>
                </a:solidFill>
              </a:rPr>
              <a:t>un accès direct à partir de l'extérieur pour les cas suspects</a:t>
            </a:r>
          </a:p>
          <a:p>
            <a:pPr lvl="1" eaLnBrk="1" hangingPunct="1"/>
            <a:r>
              <a:rPr lang="fr-FR" dirty="0" smtClean="0">
                <a:solidFill>
                  <a:srgbClr val="000000"/>
                </a:solidFill>
              </a:rPr>
              <a:t>et un accès facile à partir de l'intérieur pour les travailleurs de la santé </a:t>
            </a:r>
          </a:p>
          <a:p>
            <a:pPr lvl="1" eaLnBrk="1" hangingPunct="1"/>
            <a:r>
              <a:rPr lang="fr-FR" dirty="0" smtClean="0">
                <a:solidFill>
                  <a:srgbClr val="000000"/>
                </a:solidFill>
              </a:rPr>
              <a:t>une zone ouverte avec clôture basse pour préserver un minimum d’intimité</a:t>
            </a:r>
          </a:p>
          <a:p>
            <a:pPr eaLnBrk="1" hangingPunct="1">
              <a:buFontTx/>
              <a:buNone/>
            </a:pPr>
            <a:endParaRPr lang="fr-FR" sz="2800" dirty="0" smtClean="0">
              <a:solidFill>
                <a:srgbClr val="000000"/>
              </a:solidFill>
            </a:endParaRPr>
          </a:p>
          <a:p>
            <a:pPr eaLnBrk="1" hangingPunct="1"/>
            <a:endParaRPr lang="fr-FR" sz="2800" dirty="0" smtClean="0">
              <a:solidFill>
                <a:srgbClr val="00000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107950" y="188913"/>
            <a:ext cx="9036050" cy="706437"/>
          </a:xfrm>
        </p:spPr>
        <p:txBody>
          <a:bodyPr/>
          <a:lstStyle/>
          <a:p>
            <a:pPr eaLnBrk="1" hangingPunct="1"/>
            <a:r>
              <a:rPr lang="fr-FR" sz="3600" b="1" dirty="0" smtClean="0">
                <a:solidFill>
                  <a:srgbClr val="000000"/>
                </a:solidFill>
                <a:ea typeface="ＭＳ Ｐゴシック" pitchFamily="34" charset="-128"/>
              </a:rPr>
              <a:t>Sortie des patients présentant des cas confirmés ou suspects</a:t>
            </a:r>
          </a:p>
        </p:txBody>
      </p:sp>
      <p:sp>
        <p:nvSpPr>
          <p:cNvPr id="64515" name="Content Placeholder 2"/>
          <p:cNvSpPr>
            <a:spLocks noGrp="1"/>
          </p:cNvSpPr>
          <p:nvPr>
            <p:ph idx="1"/>
          </p:nvPr>
        </p:nvSpPr>
        <p:spPr/>
        <p:txBody>
          <a:bodyPr/>
          <a:lstStyle/>
          <a:p>
            <a:pPr eaLnBrk="1" hangingPunct="1"/>
            <a:r>
              <a:rPr lang="fr-FR" dirty="0" smtClean="0">
                <a:solidFill>
                  <a:srgbClr val="000000"/>
                </a:solidFill>
                <a:ea typeface="ＭＳ Ｐゴシック" pitchFamily="34" charset="-128"/>
              </a:rPr>
              <a:t>≥3 jours SANS fièvre ou symptômes (conjonctivite, diarrhée, vomissements, saignements, toux)</a:t>
            </a:r>
          </a:p>
          <a:p>
            <a:pPr eaLnBrk="1" hangingPunct="1"/>
            <a:r>
              <a:rPr lang="fr-FR" dirty="0" smtClean="0">
                <a:solidFill>
                  <a:srgbClr val="000000"/>
                </a:solidFill>
                <a:ea typeface="ＭＳ Ｐゴシック" pitchFamily="34" charset="-128"/>
              </a:rPr>
              <a:t>Cliniquement en bonne santé (peut marcher et faire des activités de la vie quotidienne (AVQ))</a:t>
            </a:r>
          </a:p>
          <a:p>
            <a:pPr eaLnBrk="1" hangingPunct="1"/>
            <a:r>
              <a:rPr lang="fr-FR" dirty="0" smtClean="0">
                <a:solidFill>
                  <a:srgbClr val="000000"/>
                </a:solidFill>
                <a:ea typeface="ＭＳ Ｐゴシック" pitchFamily="34" charset="-128"/>
              </a:rPr>
              <a:t>Test PCR négatif ≥3 jours après l'apparition des symptômes</a:t>
            </a:r>
          </a:p>
          <a:p>
            <a:pPr eaLnBrk="1" hangingPunct="1"/>
            <a:r>
              <a:rPr lang="fr-FR" dirty="0" smtClean="0">
                <a:solidFill>
                  <a:srgbClr val="000000"/>
                </a:solidFill>
                <a:ea typeface="ＭＳ Ｐゴシック" pitchFamily="34" charset="-128"/>
              </a:rPr>
              <a:t>Kit de décharge</a:t>
            </a:r>
          </a:p>
          <a:p>
            <a:pPr eaLnBrk="1" hangingPunct="1"/>
            <a:endParaRPr lang="fr-FR" dirty="0" smtClean="0">
              <a:solidFill>
                <a:srgbClr val="000000"/>
              </a:solidFill>
              <a:ea typeface="ＭＳ Ｐゴシック" pitchFamily="34" charset="-128"/>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454025" y="96838"/>
            <a:ext cx="7886700" cy="1325562"/>
          </a:xfrm>
        </p:spPr>
        <p:txBody>
          <a:bodyPr/>
          <a:lstStyle/>
          <a:p>
            <a:pPr eaLnBrk="1" hangingPunct="1"/>
            <a:r>
              <a:rPr lang="fr-FR" b="1" dirty="0" smtClean="0">
                <a:solidFill>
                  <a:srgbClr val="000000"/>
                </a:solidFill>
              </a:rPr>
              <a:t>Survivants </a:t>
            </a:r>
          </a:p>
        </p:txBody>
      </p:sp>
      <p:pic>
        <p:nvPicPr>
          <p:cNvPr id="65539" name="Content Placeholder 3"/>
          <p:cNvPicPr>
            <a:picLocks noGrp="1" noChangeAspect="1"/>
          </p:cNvPicPr>
          <p:nvPr>
            <p:ph idx="1"/>
          </p:nvPr>
        </p:nvPicPr>
        <p:blipFill>
          <a:blip r:embed="rId2"/>
          <a:srcRect/>
          <a:stretch>
            <a:fillRect/>
          </a:stretch>
        </p:blipFill>
        <p:spPr>
          <a:xfrm>
            <a:off x="120650" y="1301750"/>
            <a:ext cx="4532313" cy="2549525"/>
          </a:xfrm>
        </p:spPr>
      </p:pic>
      <p:pic>
        <p:nvPicPr>
          <p:cNvPr id="65540" name="Content Placeholder 3"/>
          <p:cNvPicPr>
            <a:picLocks noChangeAspect="1"/>
          </p:cNvPicPr>
          <p:nvPr/>
        </p:nvPicPr>
        <p:blipFill>
          <a:blip r:embed="rId3"/>
          <a:srcRect/>
          <a:stretch>
            <a:fillRect/>
          </a:stretch>
        </p:blipFill>
        <p:spPr bwMode="auto">
          <a:xfrm>
            <a:off x="4397375" y="4027488"/>
            <a:ext cx="4746625" cy="2670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422275" y="3175"/>
            <a:ext cx="8443913" cy="1325563"/>
          </a:xfrm>
        </p:spPr>
        <p:txBody>
          <a:bodyPr/>
          <a:lstStyle/>
          <a:p>
            <a:pPr eaLnBrk="1" hangingPunct="1"/>
            <a:r>
              <a:rPr lang="fr-FR" sz="3600" b="1" dirty="0" smtClean="0">
                <a:solidFill>
                  <a:srgbClr val="000000"/>
                </a:solidFill>
              </a:rPr>
              <a:t>Principaux documents de référence</a:t>
            </a:r>
          </a:p>
        </p:txBody>
      </p:sp>
      <p:pic>
        <p:nvPicPr>
          <p:cNvPr id="5" name="Picture 2"/>
          <p:cNvPicPr>
            <a:picLocks noChangeAspect="1" noChangeArrowheads="1"/>
          </p:cNvPicPr>
          <p:nvPr/>
        </p:nvPicPr>
        <p:blipFill>
          <a:blip r:embed="rId2"/>
          <a:srcRect/>
          <a:stretch>
            <a:fillRect/>
          </a:stretch>
        </p:blipFill>
        <p:spPr bwMode="auto">
          <a:xfrm>
            <a:off x="5073650" y="1557338"/>
            <a:ext cx="3505200" cy="4357687"/>
          </a:xfrm>
          <a:prstGeom prst="rect">
            <a:avLst/>
          </a:prstGeom>
          <a:noFill/>
          <a:ln w="9525">
            <a:noFill/>
            <a:miter lim="800000"/>
            <a:headEnd/>
            <a:tailEnd/>
          </a:ln>
        </p:spPr>
      </p:pic>
      <p:pic>
        <p:nvPicPr>
          <p:cNvPr id="66564" name="Picture 2"/>
          <p:cNvPicPr>
            <a:picLocks noGrp="1" noChangeAspect="1" noChangeArrowheads="1"/>
          </p:cNvPicPr>
          <p:nvPr>
            <p:ph idx="1"/>
          </p:nvPr>
        </p:nvPicPr>
        <p:blipFill>
          <a:blip r:embed="rId3"/>
          <a:srcRect/>
          <a:stretch>
            <a:fillRect/>
          </a:stretch>
        </p:blipFill>
        <p:spPr>
          <a:xfrm>
            <a:off x="900113" y="1563688"/>
            <a:ext cx="3938587" cy="4351337"/>
          </a:xfr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bwMode="auto">
          <a:xfrm>
            <a:off x="1042988" y="2133600"/>
            <a:ext cx="7489825" cy="2016125"/>
          </a:xfrm>
          <a:prstGeom prst="rect">
            <a:avLst/>
          </a:prstGeom>
          <a:noFill/>
          <a:ln w="9525">
            <a:noFill/>
            <a:miter lim="800000"/>
            <a:headEnd/>
            <a:tailEnd/>
          </a:ln>
        </p:spPr>
        <p:txBody>
          <a:bodyPr anchor="ctr"/>
          <a:lstStyle/>
          <a:p>
            <a:pPr algn="ctr">
              <a:buSzPct val="100000"/>
              <a:defRPr/>
            </a:pPr>
            <a: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t/>
            </a:r>
            <a:b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br>
            <a: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t>3- Équipement de protection individuelle (EPI)</a:t>
            </a:r>
            <a:b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br>
            <a:endParaRPr lang="fr-FR" sz="3200" b="1" dirty="0">
              <a:solidFill>
                <a:srgbClr val="000000"/>
              </a:solidFill>
              <a:effectLst>
                <a:outerShdw blurRad="38100" dist="38100" dir="2700000" algn="tl">
                  <a:srgbClr val="C0C0C0"/>
                </a:outerShdw>
              </a:effectLst>
              <a:ea typeface="Verdana" pitchFamily="34" charset="0"/>
              <a:cs typeface="Verdana"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object 4"/>
          <p:cNvSpPr txBox="1">
            <a:spLocks noChangeArrowheads="1"/>
          </p:cNvSpPr>
          <p:nvPr/>
        </p:nvSpPr>
        <p:spPr bwMode="auto">
          <a:xfrm>
            <a:off x="1917700" y="4887913"/>
            <a:ext cx="2308225" cy="554037"/>
          </a:xfrm>
          <a:prstGeom prst="rect">
            <a:avLst/>
          </a:prstGeom>
          <a:noFill/>
          <a:ln w="9525">
            <a:noFill/>
            <a:miter lim="800000"/>
            <a:headEnd/>
            <a:tailEnd/>
          </a:ln>
        </p:spPr>
        <p:txBody>
          <a:bodyPr lIns="0" tIns="0" rIns="0" bIns="0">
            <a:spAutoFit/>
          </a:bodyPr>
          <a:lstStyle/>
          <a:p>
            <a:pPr marL="11113">
              <a:buSzPct val="100000"/>
            </a:pPr>
            <a:r>
              <a:rPr lang="en-US">
                <a:solidFill>
                  <a:srgbClr val="000000"/>
                </a:solidFill>
              </a:rPr>
              <a:t>Lourdes EPI (comme utilisé en Ouganda)</a:t>
            </a:r>
          </a:p>
        </p:txBody>
      </p:sp>
      <p:sp>
        <p:nvSpPr>
          <p:cNvPr id="68611" name="object 6"/>
          <p:cNvSpPr txBox="1">
            <a:spLocks noChangeArrowheads="1"/>
          </p:cNvSpPr>
          <p:nvPr/>
        </p:nvSpPr>
        <p:spPr bwMode="auto">
          <a:xfrm>
            <a:off x="5524500" y="4948238"/>
            <a:ext cx="2265363" cy="277812"/>
          </a:xfrm>
          <a:prstGeom prst="rect">
            <a:avLst/>
          </a:prstGeom>
          <a:noFill/>
          <a:ln w="9525">
            <a:noFill/>
            <a:miter lim="800000"/>
            <a:headEnd/>
            <a:tailEnd/>
          </a:ln>
        </p:spPr>
        <p:txBody>
          <a:bodyPr lIns="0" tIns="0" rIns="0" bIns="0">
            <a:spAutoFit/>
          </a:bodyPr>
          <a:lstStyle/>
          <a:p>
            <a:pPr marL="11113">
              <a:buSzPct val="100000"/>
            </a:pPr>
            <a:r>
              <a:rPr lang="en-US">
                <a:solidFill>
                  <a:srgbClr val="000000"/>
                </a:solidFill>
              </a:rPr>
              <a:t>"Allégé" qui EPI</a:t>
            </a:r>
          </a:p>
        </p:txBody>
      </p:sp>
      <p:sp>
        <p:nvSpPr>
          <p:cNvPr id="68612" name="object 3"/>
          <p:cNvSpPr>
            <a:spLocks noChangeArrowheads="1"/>
          </p:cNvSpPr>
          <p:nvPr/>
        </p:nvSpPr>
        <p:spPr bwMode="auto">
          <a:xfrm>
            <a:off x="1042988" y="1412875"/>
            <a:ext cx="3843337" cy="3987800"/>
          </a:xfrm>
          <a:prstGeom prst="rect">
            <a:avLst/>
          </a:prstGeom>
          <a:blipFill dpi="0" rotWithShape="1">
            <a:blip r:embed="rId2"/>
            <a:srcRect/>
            <a:stretch>
              <a:fillRect/>
            </a:stretch>
          </a:blipFill>
          <a:ln w="9525">
            <a:noFill/>
            <a:miter lim="800000"/>
            <a:headEnd/>
            <a:tailEnd/>
          </a:ln>
        </p:spPr>
        <p:txBody>
          <a:bodyPr lIns="0" tIns="0" rIns="0" bIns="0">
            <a:spAutoFit/>
          </a:bodyPr>
          <a:lstStyle/>
          <a:p>
            <a:endParaRPr lang="fr-FR" altLang="fr-FR"/>
          </a:p>
        </p:txBody>
      </p:sp>
      <p:sp>
        <p:nvSpPr>
          <p:cNvPr id="68613" name="object 4"/>
          <p:cNvSpPr txBox="1">
            <a:spLocks noChangeArrowheads="1"/>
          </p:cNvSpPr>
          <p:nvPr/>
        </p:nvSpPr>
        <p:spPr bwMode="auto">
          <a:xfrm>
            <a:off x="1500166" y="5445125"/>
            <a:ext cx="3148034" cy="615553"/>
          </a:xfrm>
          <a:prstGeom prst="rect">
            <a:avLst/>
          </a:prstGeom>
          <a:noFill/>
          <a:ln w="9525">
            <a:noFill/>
            <a:miter lim="800000"/>
            <a:headEnd/>
            <a:tailEnd/>
          </a:ln>
        </p:spPr>
        <p:txBody>
          <a:bodyPr wrap="square" lIns="0" tIns="0" rIns="0" bIns="0">
            <a:spAutoFit/>
          </a:bodyPr>
          <a:lstStyle/>
          <a:p>
            <a:pPr marL="12700">
              <a:buSzPct val="100000"/>
            </a:pPr>
            <a:r>
              <a:rPr lang="en-US" sz="2000" dirty="0" smtClean="0">
                <a:solidFill>
                  <a:srgbClr val="000000"/>
                </a:solidFill>
              </a:rPr>
              <a:t>EPI </a:t>
            </a:r>
            <a:r>
              <a:rPr lang="en-US" sz="2000" dirty="0" err="1" smtClean="0">
                <a:solidFill>
                  <a:srgbClr val="000000"/>
                </a:solidFill>
              </a:rPr>
              <a:t>lourd</a:t>
            </a:r>
            <a:r>
              <a:rPr lang="en-US" sz="2000" dirty="0" smtClean="0">
                <a:solidFill>
                  <a:srgbClr val="000000"/>
                </a:solidFill>
              </a:rPr>
              <a:t> (</a:t>
            </a:r>
            <a:r>
              <a:rPr lang="en-US" sz="2000" dirty="0" err="1" smtClean="0">
                <a:solidFill>
                  <a:srgbClr val="000000"/>
                </a:solidFill>
              </a:rPr>
              <a:t>comme</a:t>
            </a:r>
            <a:r>
              <a:rPr lang="en-US" sz="2000" dirty="0" smtClean="0">
                <a:solidFill>
                  <a:srgbClr val="000000"/>
                </a:solidFill>
              </a:rPr>
              <a:t> </a:t>
            </a:r>
            <a:r>
              <a:rPr lang="en-US" sz="2000" dirty="0" err="1" smtClean="0">
                <a:solidFill>
                  <a:srgbClr val="000000"/>
                </a:solidFill>
              </a:rPr>
              <a:t>celui</a:t>
            </a:r>
            <a:r>
              <a:rPr lang="en-US" sz="2000" dirty="0" smtClean="0">
                <a:solidFill>
                  <a:srgbClr val="000000"/>
                </a:solidFill>
              </a:rPr>
              <a:t> </a:t>
            </a:r>
            <a:r>
              <a:rPr lang="en-US" sz="2000" dirty="0" err="1">
                <a:solidFill>
                  <a:srgbClr val="000000"/>
                </a:solidFill>
              </a:rPr>
              <a:t>utilisé</a:t>
            </a:r>
            <a:r>
              <a:rPr lang="en-US" sz="2000" dirty="0">
                <a:solidFill>
                  <a:srgbClr val="000000"/>
                </a:solidFill>
              </a:rPr>
              <a:t> en </a:t>
            </a:r>
            <a:r>
              <a:rPr lang="en-US" sz="2000" dirty="0" err="1">
                <a:solidFill>
                  <a:srgbClr val="000000"/>
                </a:solidFill>
              </a:rPr>
              <a:t>Ouganda</a:t>
            </a:r>
            <a:r>
              <a:rPr lang="en-US" sz="2000" dirty="0">
                <a:solidFill>
                  <a:srgbClr val="000000"/>
                </a:solidFill>
              </a:rPr>
              <a:t>)</a:t>
            </a:r>
          </a:p>
        </p:txBody>
      </p:sp>
      <p:sp>
        <p:nvSpPr>
          <p:cNvPr id="68614" name="object 5"/>
          <p:cNvSpPr>
            <a:spLocks noChangeArrowheads="1"/>
          </p:cNvSpPr>
          <p:nvPr/>
        </p:nvSpPr>
        <p:spPr bwMode="auto">
          <a:xfrm>
            <a:off x="5591175" y="1362075"/>
            <a:ext cx="3881438" cy="4035425"/>
          </a:xfrm>
          <a:prstGeom prst="rect">
            <a:avLst/>
          </a:prstGeom>
          <a:blipFill dpi="0" rotWithShape="1">
            <a:blip r:embed="rId3"/>
            <a:srcRect/>
            <a:stretch>
              <a:fillRect/>
            </a:stretch>
          </a:blipFill>
          <a:ln w="9525">
            <a:noFill/>
            <a:miter lim="800000"/>
            <a:headEnd/>
            <a:tailEnd/>
          </a:ln>
        </p:spPr>
        <p:txBody>
          <a:bodyPr lIns="0" tIns="0" rIns="0" bIns="0">
            <a:spAutoFit/>
          </a:bodyPr>
          <a:lstStyle/>
          <a:p>
            <a:endParaRPr lang="fr-FR" altLang="fr-FR"/>
          </a:p>
        </p:txBody>
      </p:sp>
      <p:sp>
        <p:nvSpPr>
          <p:cNvPr id="68615" name="object 6"/>
          <p:cNvSpPr txBox="1">
            <a:spLocks noChangeArrowheads="1"/>
          </p:cNvSpPr>
          <p:nvPr/>
        </p:nvSpPr>
        <p:spPr bwMode="auto">
          <a:xfrm>
            <a:off x="5857884" y="5461000"/>
            <a:ext cx="2711441" cy="307777"/>
          </a:xfrm>
          <a:prstGeom prst="rect">
            <a:avLst/>
          </a:prstGeom>
          <a:noFill/>
          <a:ln w="9525">
            <a:noFill/>
            <a:miter lim="800000"/>
            <a:headEnd/>
            <a:tailEnd/>
          </a:ln>
        </p:spPr>
        <p:txBody>
          <a:bodyPr wrap="square" lIns="0" tIns="0" rIns="0" bIns="0">
            <a:spAutoFit/>
          </a:bodyPr>
          <a:lstStyle/>
          <a:p>
            <a:pPr marL="12700">
              <a:buSzPct val="100000"/>
            </a:pPr>
            <a:r>
              <a:rPr lang="fr-FR" sz="2000" dirty="0">
                <a:solidFill>
                  <a:srgbClr val="000000"/>
                </a:solidFill>
              </a:rPr>
              <a:t>E</a:t>
            </a:r>
            <a:r>
              <a:rPr lang="fr-FR" sz="2000" dirty="0" smtClean="0">
                <a:solidFill>
                  <a:srgbClr val="000000"/>
                </a:solidFill>
              </a:rPr>
              <a:t>PI « allégé » de l’OMS</a:t>
            </a:r>
            <a:endParaRPr lang="fr-FR" sz="2000" dirty="0">
              <a:solidFill>
                <a:srgbClr val="000000"/>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p:cNvSpPr txBox="1"/>
          <p:nvPr/>
        </p:nvSpPr>
        <p:spPr>
          <a:xfrm>
            <a:off x="1435100" y="127000"/>
            <a:ext cx="6592888" cy="744538"/>
          </a:xfrm>
          <a:prstGeom prst="rect">
            <a:avLst/>
          </a:prstGeom>
        </p:spPr>
        <p:txBody>
          <a:bodyPr lIns="0" tIns="0" rIns="0" bIns="0">
            <a:spAutoFit/>
          </a:bodyPr>
          <a:lstStyle/>
          <a:p>
            <a:pPr marL="1312863" indent="-1301750">
              <a:lnSpc>
                <a:spcPts val="5813"/>
              </a:lnSpc>
              <a:buSzPct val="100000"/>
              <a:defRPr/>
            </a:pPr>
            <a:r>
              <a:rPr lang="en-US" sz="2800" b="1" dirty="0" err="1">
                <a:solidFill>
                  <a:srgbClr val="000000"/>
                </a:solidFill>
                <a:effectLst>
                  <a:outerShdw blurRad="38100" dist="38100" dir="2700000" algn="tl">
                    <a:srgbClr val="C0C0C0"/>
                  </a:outerShdw>
                </a:effectLst>
                <a:ea typeface="Verdana" pitchFamily="34" charset="0"/>
                <a:cs typeface="Verdana" pitchFamily="34" charset="0"/>
              </a:rPr>
              <a:t>Équipement</a:t>
            </a:r>
            <a:r>
              <a:rPr lang="en-US" sz="2800" b="1" dirty="0">
                <a:solidFill>
                  <a:srgbClr val="000000"/>
                </a:solidFill>
                <a:effectLst>
                  <a:outerShdw blurRad="38100" dist="38100" dir="2700000" algn="tl">
                    <a:srgbClr val="C0C0C0"/>
                  </a:outerShdw>
                </a:effectLst>
                <a:ea typeface="Verdana" pitchFamily="34" charset="0"/>
                <a:cs typeface="Verdana" pitchFamily="34" charset="0"/>
              </a:rPr>
              <a:t> de protection </a:t>
            </a:r>
            <a:r>
              <a:rPr lang="en-US" sz="2800" b="1" dirty="0" err="1">
                <a:solidFill>
                  <a:srgbClr val="000000"/>
                </a:solidFill>
                <a:effectLst>
                  <a:outerShdw blurRad="38100" dist="38100" dir="2700000" algn="tl">
                    <a:srgbClr val="C0C0C0"/>
                  </a:outerShdw>
                </a:effectLst>
                <a:ea typeface="Verdana" pitchFamily="34" charset="0"/>
                <a:cs typeface="Verdana" pitchFamily="34" charset="0"/>
              </a:rPr>
              <a:t>personnelle</a:t>
            </a:r>
            <a:endParaRPr lang="en-US" sz="2800" b="1" dirty="0">
              <a:solidFill>
                <a:srgbClr val="000000"/>
              </a:solidFill>
              <a:effectLst>
                <a:outerShdw blurRad="38100" dist="38100" dir="2700000" algn="tl">
                  <a:srgbClr val="C0C0C0"/>
                </a:outerShdw>
              </a:effectLst>
              <a:ea typeface="Verdana" pitchFamily="34" charset="0"/>
              <a:cs typeface="Verdana" pitchFamily="34" charset="0"/>
            </a:endParaRPr>
          </a:p>
        </p:txBody>
      </p:sp>
      <p:sp>
        <p:nvSpPr>
          <p:cNvPr id="69635" name="object 3"/>
          <p:cNvSpPr>
            <a:spLocks noChangeArrowheads="1"/>
          </p:cNvSpPr>
          <p:nvPr/>
        </p:nvSpPr>
        <p:spPr bwMode="auto">
          <a:xfrm>
            <a:off x="5318125" y="1700213"/>
            <a:ext cx="3124200" cy="5051425"/>
          </a:xfrm>
          <a:prstGeom prst="rect">
            <a:avLst/>
          </a:prstGeom>
          <a:blipFill dpi="0" rotWithShape="1">
            <a:blip r:embed="rId2"/>
            <a:srcRect/>
            <a:stretch>
              <a:fillRect/>
            </a:stretch>
          </a:blipFill>
          <a:ln w="9525">
            <a:noFill/>
            <a:miter lim="800000"/>
            <a:headEnd/>
            <a:tailEnd/>
          </a:ln>
        </p:spPr>
        <p:txBody>
          <a:bodyPr lIns="0" tIns="0" rIns="0" bIns="0">
            <a:spAutoFit/>
          </a:bodyPr>
          <a:lstStyle/>
          <a:p>
            <a:endParaRPr lang="fr-FR" altLang="fr-FR"/>
          </a:p>
        </p:txBody>
      </p:sp>
      <p:sp>
        <p:nvSpPr>
          <p:cNvPr id="69636" name="object 4"/>
          <p:cNvSpPr>
            <a:spLocks noChangeArrowheads="1"/>
          </p:cNvSpPr>
          <p:nvPr/>
        </p:nvSpPr>
        <p:spPr bwMode="auto">
          <a:xfrm>
            <a:off x="350838" y="2184400"/>
            <a:ext cx="4078287" cy="2633663"/>
          </a:xfrm>
          <a:prstGeom prst="rect">
            <a:avLst/>
          </a:prstGeom>
          <a:blipFill dpi="0" rotWithShape="1">
            <a:blip r:embed="rId3"/>
            <a:srcRect/>
            <a:stretch>
              <a:fillRect/>
            </a:stretch>
          </a:blipFill>
          <a:ln w="9525">
            <a:noFill/>
            <a:miter lim="800000"/>
            <a:headEnd/>
            <a:tailEnd/>
          </a:ln>
        </p:spPr>
        <p:txBody>
          <a:bodyPr lIns="0" tIns="0" rIns="0" bIns="0">
            <a:spAutoFit/>
          </a:bodyPr>
          <a:lstStyle/>
          <a:p>
            <a:endParaRPr lang="fr-FR" altLang="fr-F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00100" y="225425"/>
            <a:ext cx="7543800" cy="728663"/>
          </a:xfrm>
        </p:spPr>
        <p:txBody>
          <a:bodyPr lIns="0" tIns="61769" rIns="0" bIns="0">
            <a:spAutoFit/>
          </a:bodyPr>
          <a:lstStyle/>
          <a:p>
            <a:pPr marL="884238" eaLnBrk="1" hangingPunct="1">
              <a:lnSpc>
                <a:spcPts val="5175"/>
              </a:lnSpc>
              <a:defRPr/>
            </a:pPr>
            <a:r>
              <a:rPr lang="fr-FR" sz="2500" b="1" dirty="0" smtClean="0">
                <a:solidFill>
                  <a:srgbClr val="000000"/>
                </a:solidFill>
                <a:effectLst>
                  <a:outerShdw blurRad="38100" dist="38100" dir="2700000" algn="tl">
                    <a:srgbClr val="C0C0C0"/>
                  </a:outerShdw>
                </a:effectLst>
                <a:ea typeface="Verdana" pitchFamily="34" charset="0"/>
                <a:cs typeface="Verdana" pitchFamily="34" charset="0"/>
              </a:rPr>
              <a:t>Logique/principes de l'EPI</a:t>
            </a:r>
          </a:p>
        </p:txBody>
      </p:sp>
      <p:sp>
        <p:nvSpPr>
          <p:cNvPr id="70659" name="object 3"/>
          <p:cNvSpPr txBox="1">
            <a:spLocks noChangeArrowheads="1"/>
          </p:cNvSpPr>
          <p:nvPr/>
        </p:nvSpPr>
        <p:spPr bwMode="auto">
          <a:xfrm>
            <a:off x="536575" y="1320800"/>
            <a:ext cx="7707313" cy="4086247"/>
          </a:xfrm>
          <a:prstGeom prst="rect">
            <a:avLst/>
          </a:prstGeom>
          <a:noFill/>
          <a:ln w="9525">
            <a:noFill/>
            <a:miter lim="800000"/>
            <a:headEnd/>
            <a:tailEnd/>
          </a:ln>
        </p:spPr>
        <p:txBody>
          <a:bodyPr lIns="0" tIns="0" rIns="0" bIns="0">
            <a:spAutoFit/>
          </a:bodyPr>
          <a:lstStyle/>
          <a:p>
            <a:pPr marL="11113">
              <a:lnSpc>
                <a:spcPct val="101000"/>
              </a:lnSpc>
              <a:buSzPct val="100000"/>
              <a:tabLst>
                <a:tab pos="350838" algn="l"/>
              </a:tabLst>
            </a:pPr>
            <a:r>
              <a:rPr lang="fr-FR" sz="2800" b="1" dirty="0" smtClean="0">
                <a:solidFill>
                  <a:srgbClr val="000000"/>
                </a:solidFill>
              </a:rPr>
              <a:t>Garantir la sécurité des travailleurs de la santé :</a:t>
            </a:r>
          </a:p>
          <a:p>
            <a:pPr marL="11113">
              <a:lnSpc>
                <a:spcPct val="101000"/>
              </a:lnSpc>
              <a:buSzPct val="100000"/>
              <a:tabLst>
                <a:tab pos="350838" algn="l"/>
              </a:tabLst>
            </a:pPr>
            <a:endParaRPr lang="fr-FR" sz="2800" b="1" dirty="0" smtClean="0">
              <a:solidFill>
                <a:srgbClr val="000000"/>
              </a:solidFill>
            </a:endParaRPr>
          </a:p>
          <a:p>
            <a:pPr marL="361950" indent="-350838">
              <a:lnSpc>
                <a:spcPct val="101000"/>
              </a:lnSpc>
              <a:buFontTx/>
              <a:buChar char="•"/>
              <a:tabLst>
                <a:tab pos="350838" algn="l"/>
              </a:tabLst>
            </a:pPr>
            <a:r>
              <a:rPr lang="fr-FR" sz="2800" dirty="0" smtClean="0">
                <a:solidFill>
                  <a:srgbClr val="000000"/>
                </a:solidFill>
              </a:rPr>
              <a:t>Prévenez la contamination à partir des liquides organiques du patient</a:t>
            </a:r>
          </a:p>
          <a:p>
            <a:pPr marL="361950" indent="-350838">
              <a:spcBef>
                <a:spcPts val="775"/>
              </a:spcBef>
              <a:buFontTx/>
              <a:buChar char="•"/>
              <a:tabLst>
                <a:tab pos="350838" algn="l"/>
              </a:tabLst>
            </a:pPr>
            <a:r>
              <a:rPr lang="fr-FR" sz="2800" dirty="0" smtClean="0">
                <a:solidFill>
                  <a:srgbClr val="000000"/>
                </a:solidFill>
              </a:rPr>
              <a:t>Évitez que vos mains contaminées touchent votre bouche, votre nez ou vos yeux </a:t>
            </a:r>
          </a:p>
          <a:p>
            <a:pPr marL="361950" indent="-350838">
              <a:lnSpc>
                <a:spcPct val="101000"/>
              </a:lnSpc>
              <a:spcBef>
                <a:spcPts val="750"/>
              </a:spcBef>
              <a:buFontTx/>
              <a:buChar char="•"/>
              <a:tabLst>
                <a:tab pos="350838" algn="l"/>
              </a:tabLst>
            </a:pPr>
            <a:r>
              <a:rPr lang="fr-FR" sz="2800" dirty="0" smtClean="0">
                <a:solidFill>
                  <a:srgbClr val="000000"/>
                </a:solidFill>
              </a:rPr>
              <a:t>Évitez la contamination lorsque vous enlevez l’EPI</a:t>
            </a:r>
            <a:endParaRPr lang="fr-FR" sz="2800" dirty="0">
              <a:solidFill>
                <a:srgbClr val="000000"/>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03350" y="-77788"/>
            <a:ext cx="5788025" cy="884123"/>
          </a:xfrm>
        </p:spPr>
        <p:txBody>
          <a:bodyPr lIns="0" tIns="307945" rIns="0" bIns="0">
            <a:spAutoFit/>
          </a:bodyPr>
          <a:lstStyle/>
          <a:p>
            <a:pPr marL="2047875" algn="l" eaLnBrk="1" hangingPunct="1">
              <a:lnSpc>
                <a:spcPts val="5175"/>
              </a:lnSpc>
              <a:defRPr/>
            </a:pPr>
            <a:r>
              <a:rPr lang="fr-FR" sz="2500" b="1" dirty="0" smtClean="0">
                <a:solidFill>
                  <a:srgbClr val="000000"/>
                </a:solidFill>
                <a:effectLst>
                  <a:outerShdw blurRad="38100" dist="38100" dir="2700000" algn="tl">
                    <a:srgbClr val="C0C0C0"/>
                  </a:outerShdw>
                </a:effectLst>
                <a:ea typeface="Verdana" pitchFamily="34" charset="0"/>
                <a:cs typeface="Verdana" pitchFamily="34" charset="0"/>
              </a:rPr>
              <a:t>Différents types d’EPI</a:t>
            </a:r>
          </a:p>
        </p:txBody>
      </p:sp>
      <p:sp>
        <p:nvSpPr>
          <p:cNvPr id="71683" name="object 3"/>
          <p:cNvSpPr txBox="1">
            <a:spLocks noChangeArrowheads="1"/>
          </p:cNvSpPr>
          <p:nvPr/>
        </p:nvSpPr>
        <p:spPr bwMode="auto">
          <a:xfrm>
            <a:off x="536575" y="1697038"/>
            <a:ext cx="7761288" cy="4401654"/>
          </a:xfrm>
          <a:prstGeom prst="rect">
            <a:avLst/>
          </a:prstGeom>
          <a:noFill/>
          <a:ln w="9525">
            <a:noFill/>
            <a:miter lim="800000"/>
            <a:headEnd/>
            <a:tailEnd/>
          </a:ln>
        </p:spPr>
        <p:txBody>
          <a:bodyPr lIns="0" tIns="0" rIns="0" bIns="0">
            <a:spAutoFit/>
          </a:bodyPr>
          <a:lstStyle/>
          <a:p>
            <a:pPr marL="349250" indent="-338138">
              <a:buFontTx/>
              <a:buChar char="•"/>
              <a:tabLst>
                <a:tab pos="350838" algn="l"/>
                <a:tab pos="5451475" algn="l"/>
              </a:tabLst>
            </a:pPr>
            <a:r>
              <a:rPr lang="fr-FR" sz="2800" dirty="0" smtClean="0">
                <a:solidFill>
                  <a:srgbClr val="000000"/>
                </a:solidFill>
              </a:rPr>
              <a:t>Différents types d’EPI pour les cliniciens – différences entre l’équipement de MSF et celui de l’OMS en ce qui concerne le stress thermique/les limites de temps physiologiques (45 minutes contre 3 à 4 heures)</a:t>
            </a:r>
          </a:p>
          <a:p>
            <a:pPr marL="349250" indent="-338138">
              <a:buSzPct val="100000"/>
              <a:tabLst>
                <a:tab pos="350838" algn="l"/>
                <a:tab pos="5451475" algn="l"/>
              </a:tabLst>
            </a:pPr>
            <a:endParaRPr lang="fr-FR" sz="2800" dirty="0" smtClean="0">
              <a:solidFill>
                <a:srgbClr val="000000"/>
              </a:solidFill>
            </a:endParaRPr>
          </a:p>
          <a:p>
            <a:pPr marL="349250" indent="-338138">
              <a:lnSpc>
                <a:spcPct val="101000"/>
              </a:lnSpc>
              <a:spcBef>
                <a:spcPts val="750"/>
              </a:spcBef>
              <a:buFontTx/>
              <a:buChar char="•"/>
              <a:tabLst>
                <a:tab pos="350838" algn="l"/>
                <a:tab pos="5451475" algn="l"/>
              </a:tabLst>
            </a:pPr>
            <a:r>
              <a:rPr lang="fr-FR" sz="2800" dirty="0" smtClean="0">
                <a:solidFill>
                  <a:srgbClr val="000000"/>
                </a:solidFill>
              </a:rPr>
              <a:t>Risque stratifié – EPI pour les agents de nettoyage et pour les agents enlevant et préparant les cadavres (plus), les cliniciens, les </a:t>
            </a:r>
            <a:r>
              <a:rPr lang="fr-FR" sz="2800" dirty="0" smtClean="0"/>
              <a:t>scribes </a:t>
            </a:r>
            <a:r>
              <a:rPr lang="fr-FR" sz="2800" dirty="0" smtClean="0">
                <a:solidFill>
                  <a:srgbClr val="000000"/>
                </a:solidFill>
              </a:rPr>
              <a:t>(moins)</a:t>
            </a:r>
            <a:endParaRPr lang="fr-FR" sz="2800" dirty="0">
              <a:solidFill>
                <a:srgbClr val="000000"/>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07963" y="-71462"/>
            <a:ext cx="8797925" cy="552715"/>
          </a:xfrm>
          <a:prstGeom prst="rect">
            <a:avLst/>
          </a:prstGeom>
        </p:spPr>
        <p:txBody>
          <a:bodyPr lIns="0" tIns="0" rIns="0" bIns="0">
            <a:spAutoFit/>
          </a:bodyPr>
          <a:lstStyle/>
          <a:p>
            <a:pPr marL="735013" indent="-723900">
              <a:lnSpc>
                <a:spcPts val="5213"/>
              </a:lnSpc>
              <a:buSzPct val="100000"/>
              <a:defRPr/>
            </a:pPr>
            <a:r>
              <a:rPr lang="en-US" b="1" dirty="0" err="1">
                <a:solidFill>
                  <a:srgbClr val="000000"/>
                </a:solidFill>
                <a:effectLst>
                  <a:outerShdw blurRad="38100" dist="38100" dir="2700000" algn="tl">
                    <a:srgbClr val="C0C0C0"/>
                  </a:outerShdw>
                </a:effectLst>
                <a:ea typeface="Verdana" pitchFamily="34" charset="0"/>
                <a:cs typeface="Verdana" pitchFamily="34" charset="0"/>
              </a:rPr>
              <a:t>Quels</a:t>
            </a:r>
            <a:r>
              <a:rPr lang="en-US" b="1" dirty="0">
                <a:solidFill>
                  <a:srgbClr val="000000"/>
                </a:solidFill>
                <a:effectLst>
                  <a:outerShdw blurRad="38100" dist="38100" dir="2700000" algn="tl">
                    <a:srgbClr val="C0C0C0"/>
                  </a:outerShdw>
                </a:effectLst>
                <a:ea typeface="Verdana" pitchFamily="34" charset="0"/>
                <a:cs typeface="Verdana" pitchFamily="34" charset="0"/>
              </a:rPr>
              <a:t> </a:t>
            </a:r>
            <a:r>
              <a:rPr lang="en-US" b="1" dirty="0" err="1">
                <a:solidFill>
                  <a:srgbClr val="000000"/>
                </a:solidFill>
                <a:effectLst>
                  <a:outerShdw blurRad="38100" dist="38100" dir="2700000" algn="tl">
                    <a:srgbClr val="C0C0C0"/>
                  </a:outerShdw>
                </a:effectLst>
                <a:ea typeface="Verdana" pitchFamily="34" charset="0"/>
                <a:cs typeface="Verdana" pitchFamily="34" charset="0"/>
              </a:rPr>
              <a:t>sont</a:t>
            </a:r>
            <a:r>
              <a:rPr lang="en-US" b="1" dirty="0">
                <a:solidFill>
                  <a:srgbClr val="000000"/>
                </a:solidFill>
                <a:effectLst>
                  <a:outerShdw blurRad="38100" dist="38100" dir="2700000" algn="tl">
                    <a:srgbClr val="C0C0C0"/>
                  </a:outerShdw>
                </a:effectLst>
                <a:ea typeface="Verdana" pitchFamily="34" charset="0"/>
                <a:cs typeface="Verdana" pitchFamily="34" charset="0"/>
              </a:rPr>
              <a:t> </a:t>
            </a:r>
            <a:r>
              <a:rPr lang="en-US" b="1" dirty="0" smtClean="0">
                <a:solidFill>
                  <a:srgbClr val="000000"/>
                </a:solidFill>
                <a:effectLst>
                  <a:outerShdw blurRad="38100" dist="38100" dir="2700000" algn="tl">
                    <a:srgbClr val="C0C0C0"/>
                  </a:outerShdw>
                </a:effectLst>
                <a:ea typeface="Verdana" pitchFamily="34" charset="0"/>
                <a:cs typeface="Verdana" pitchFamily="34" charset="0"/>
              </a:rPr>
              <a:t>les </a:t>
            </a:r>
            <a:r>
              <a:rPr lang="en-US" b="1" dirty="0" err="1" smtClean="0">
                <a:solidFill>
                  <a:srgbClr val="000000"/>
                </a:solidFill>
                <a:effectLst>
                  <a:outerShdw blurRad="38100" dist="38100" dir="2700000" algn="tl">
                    <a:srgbClr val="C0C0C0"/>
                  </a:outerShdw>
                </a:effectLst>
                <a:ea typeface="Verdana" pitchFamily="34" charset="0"/>
                <a:cs typeface="Verdana" pitchFamily="34" charset="0"/>
              </a:rPr>
              <a:t>erreurs</a:t>
            </a:r>
            <a:r>
              <a:rPr lang="en-US" b="1" dirty="0" smtClean="0">
                <a:solidFill>
                  <a:srgbClr val="000000"/>
                </a:solidFill>
                <a:effectLst>
                  <a:outerShdw blurRad="38100" dist="38100" dir="2700000" algn="tl">
                    <a:srgbClr val="C0C0C0"/>
                  </a:outerShdw>
                </a:effectLst>
                <a:ea typeface="Verdana" pitchFamily="34" charset="0"/>
                <a:cs typeface="Verdana" pitchFamily="34" charset="0"/>
              </a:rPr>
              <a:t> et les dangers les </a:t>
            </a:r>
            <a:r>
              <a:rPr lang="en-US" b="1" dirty="0">
                <a:solidFill>
                  <a:srgbClr val="000000"/>
                </a:solidFill>
                <a:effectLst>
                  <a:outerShdw blurRad="38100" dist="38100" dir="2700000" algn="tl">
                    <a:srgbClr val="C0C0C0"/>
                  </a:outerShdw>
                </a:effectLst>
                <a:ea typeface="Verdana" pitchFamily="34" charset="0"/>
                <a:cs typeface="Verdana" pitchFamily="34" charset="0"/>
              </a:rPr>
              <a:t>plus </a:t>
            </a:r>
            <a:r>
              <a:rPr lang="en-US" b="1" dirty="0" err="1">
                <a:solidFill>
                  <a:srgbClr val="000000"/>
                </a:solidFill>
                <a:effectLst>
                  <a:outerShdw blurRad="38100" dist="38100" dir="2700000" algn="tl">
                    <a:srgbClr val="C0C0C0"/>
                  </a:outerShdw>
                </a:effectLst>
                <a:ea typeface="Verdana" pitchFamily="34" charset="0"/>
                <a:cs typeface="Verdana" pitchFamily="34" charset="0"/>
              </a:rPr>
              <a:t>courants</a:t>
            </a:r>
            <a:r>
              <a:rPr lang="en-US" b="1" dirty="0">
                <a:solidFill>
                  <a:srgbClr val="000000"/>
                </a:solidFill>
                <a:effectLst>
                  <a:outerShdw blurRad="38100" dist="38100" dir="2700000" algn="tl">
                    <a:srgbClr val="C0C0C0"/>
                  </a:outerShdw>
                </a:effectLst>
                <a:ea typeface="Verdana" pitchFamily="34" charset="0"/>
                <a:cs typeface="Verdana" pitchFamily="34" charset="0"/>
              </a:rPr>
              <a:t> </a:t>
            </a:r>
            <a:r>
              <a:rPr lang="en-US" b="1" dirty="0" smtClean="0">
                <a:solidFill>
                  <a:srgbClr val="000000"/>
                </a:solidFill>
                <a:effectLst>
                  <a:outerShdw blurRad="38100" dist="38100" dir="2700000" algn="tl">
                    <a:srgbClr val="C0C0C0"/>
                  </a:outerShdw>
                </a:effectLst>
                <a:ea typeface="Verdana" pitchFamily="34" charset="0"/>
                <a:cs typeface="Verdana" pitchFamily="34" charset="0"/>
              </a:rPr>
              <a:t>en </a:t>
            </a:r>
            <a:r>
              <a:rPr lang="en-US" b="1" dirty="0" err="1" smtClean="0">
                <a:solidFill>
                  <a:srgbClr val="000000"/>
                </a:solidFill>
                <a:effectLst>
                  <a:outerShdw blurRad="38100" dist="38100" dir="2700000" algn="tl">
                    <a:srgbClr val="C0C0C0"/>
                  </a:outerShdw>
                </a:effectLst>
                <a:ea typeface="Verdana" pitchFamily="34" charset="0"/>
                <a:cs typeface="Verdana" pitchFamily="34" charset="0"/>
              </a:rPr>
              <a:t>matière</a:t>
            </a:r>
            <a:r>
              <a:rPr lang="en-US" b="1" dirty="0" smtClean="0">
                <a:solidFill>
                  <a:srgbClr val="000000"/>
                </a:solidFill>
                <a:effectLst>
                  <a:outerShdw blurRad="38100" dist="38100" dir="2700000" algn="tl">
                    <a:srgbClr val="C0C0C0"/>
                  </a:outerShdw>
                </a:effectLst>
                <a:ea typeface="Verdana" pitchFamily="34" charset="0"/>
                <a:cs typeface="Verdana" pitchFamily="34" charset="0"/>
              </a:rPr>
              <a:t> </a:t>
            </a:r>
            <a:r>
              <a:rPr lang="en-US" b="1" dirty="0" err="1" smtClean="0">
                <a:solidFill>
                  <a:srgbClr val="000000"/>
                </a:solidFill>
                <a:effectLst>
                  <a:outerShdw blurRad="38100" dist="38100" dir="2700000" algn="tl">
                    <a:srgbClr val="C0C0C0"/>
                  </a:outerShdw>
                </a:effectLst>
                <a:ea typeface="Verdana" pitchFamily="34" charset="0"/>
                <a:cs typeface="Verdana" pitchFamily="34" charset="0"/>
              </a:rPr>
              <a:t>d’EPI</a:t>
            </a:r>
            <a:r>
              <a:rPr lang="en-US" b="1" dirty="0" smtClean="0">
                <a:solidFill>
                  <a:srgbClr val="000000"/>
                </a:solidFill>
                <a:effectLst>
                  <a:outerShdw blurRad="38100" dist="38100" dir="2700000" algn="tl">
                    <a:srgbClr val="C0C0C0"/>
                  </a:outerShdw>
                </a:effectLst>
                <a:ea typeface="Verdana" pitchFamily="34" charset="0"/>
                <a:cs typeface="Verdana" pitchFamily="34" charset="0"/>
              </a:rPr>
              <a:t> ?</a:t>
            </a:r>
            <a:endParaRPr lang="en-US" b="1" dirty="0">
              <a:solidFill>
                <a:srgbClr val="000000"/>
              </a:solidFill>
              <a:effectLst>
                <a:outerShdw blurRad="38100" dist="38100" dir="2700000" algn="tl">
                  <a:srgbClr val="C0C0C0"/>
                </a:outerShdw>
              </a:effectLst>
              <a:ea typeface="Verdana" pitchFamily="34" charset="0"/>
              <a:cs typeface="Verdana" pitchFamily="34" charset="0"/>
            </a:endParaRPr>
          </a:p>
        </p:txBody>
      </p:sp>
      <p:sp>
        <p:nvSpPr>
          <p:cNvPr id="72707" name="Content Placeholder 3"/>
          <p:cNvSpPr>
            <a:spLocks noGrp="1"/>
          </p:cNvSpPr>
          <p:nvPr>
            <p:ph sz="half" idx="2"/>
          </p:nvPr>
        </p:nvSpPr>
        <p:spPr>
          <a:xfrm>
            <a:off x="207963" y="1008063"/>
            <a:ext cx="8797925" cy="6300787"/>
          </a:xfrm>
        </p:spPr>
        <p:txBody>
          <a:bodyPr/>
          <a:lstStyle/>
          <a:p>
            <a:pPr marL="512763" indent="-512763" eaLnBrk="1" hangingPunct="1"/>
            <a:r>
              <a:rPr lang="fr-FR" sz="2400" dirty="0" smtClean="0">
                <a:solidFill>
                  <a:srgbClr val="000000"/>
                </a:solidFill>
              </a:rPr>
              <a:t>Poignets non couverts avec un large mouvement, en particulier chez les personnes de grande taille</a:t>
            </a:r>
          </a:p>
          <a:p>
            <a:pPr marL="922338" lvl="1" indent="-512763" eaLnBrk="1" hangingPunct="1">
              <a:buFont typeface="Arial" charset="0"/>
              <a:buChar char="•"/>
            </a:pPr>
            <a:r>
              <a:rPr lang="fr-FR" sz="2000" dirty="0" smtClean="0">
                <a:solidFill>
                  <a:srgbClr val="000000"/>
                </a:solidFill>
              </a:rPr>
              <a:t>Il est important de fixer à l’index la blouse avec un élastique (incorporé dans la combinaison </a:t>
            </a:r>
            <a:r>
              <a:rPr lang="fr-FR" sz="2000" dirty="0" err="1" smtClean="0">
                <a:solidFill>
                  <a:srgbClr val="000000"/>
                </a:solidFill>
              </a:rPr>
              <a:t>tyvex</a:t>
            </a:r>
            <a:r>
              <a:rPr lang="fr-FR" sz="2000" dirty="0" smtClean="0">
                <a:solidFill>
                  <a:srgbClr val="000000"/>
                </a:solidFill>
              </a:rPr>
              <a:t> jaune de MSF) ou à des gants adhésifs au-dessus de la blouse. </a:t>
            </a:r>
          </a:p>
          <a:p>
            <a:pPr marL="512763" indent="-512763" eaLnBrk="1" hangingPunct="1"/>
            <a:r>
              <a:rPr lang="fr-FR" sz="2400" dirty="0" smtClean="0">
                <a:solidFill>
                  <a:srgbClr val="000000"/>
                </a:solidFill>
              </a:rPr>
              <a:t>Lunettes :</a:t>
            </a:r>
          </a:p>
          <a:p>
            <a:pPr marL="1331913" lvl="2" indent="-512763" eaLnBrk="1" hangingPunct="1"/>
            <a:r>
              <a:rPr lang="fr-FR" dirty="0" smtClean="0">
                <a:solidFill>
                  <a:srgbClr val="000000"/>
                </a:solidFill>
              </a:rPr>
              <a:t>Le fait de toucher les lunettes afin de les ajuster avec des gants contaminés</a:t>
            </a:r>
          </a:p>
          <a:p>
            <a:pPr marL="1331913" lvl="2" indent="-512763" eaLnBrk="1" hangingPunct="1"/>
            <a:r>
              <a:rPr lang="fr-FR" dirty="0" smtClean="0">
                <a:solidFill>
                  <a:srgbClr val="000000"/>
                </a:solidFill>
              </a:rPr>
              <a:t>Mouches passant par les trous sur le côté des lunettes</a:t>
            </a:r>
          </a:p>
          <a:p>
            <a:pPr marL="1331913" lvl="2" indent="-512763" eaLnBrk="1" hangingPunct="1"/>
            <a:r>
              <a:rPr lang="fr-FR" dirty="0" smtClean="0">
                <a:solidFill>
                  <a:srgbClr val="000000"/>
                </a:solidFill>
              </a:rPr>
              <a:t>Suppression rapide lors de la procédure d’enlèvement qui accroît le risque de contamination rencontrée</a:t>
            </a:r>
          </a:p>
          <a:p>
            <a:pPr marL="1331913" lvl="2" indent="-512763" eaLnBrk="1" hangingPunct="1"/>
            <a:r>
              <a:rPr lang="fr-FR" dirty="0" smtClean="0">
                <a:solidFill>
                  <a:srgbClr val="000000"/>
                </a:solidFill>
              </a:rPr>
              <a:t>Pour les personnes portant des lunettes médicales, risque accru que les verres tombent au moment de l’enlèvement des lunettes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950" y="115888"/>
            <a:ext cx="8928100" cy="1071562"/>
          </a:xfrm>
        </p:spPr>
        <p:txBody>
          <a:bodyPr/>
          <a:lstStyle/>
          <a:p>
            <a:pPr eaLnBrk="1" hangingPunct="1">
              <a:buSzPct val="100000"/>
              <a:defRPr/>
            </a:pPr>
            <a:r>
              <a:rPr lang="fr-FR" sz="2000" b="1" dirty="0" smtClean="0">
                <a:solidFill>
                  <a:srgbClr val="000000"/>
                </a:solidFill>
                <a:effectLst>
                  <a:outerShdw blurRad="38100" dist="38100" dir="2700000" algn="tl">
                    <a:srgbClr val="C0C0C0"/>
                  </a:outerShdw>
                </a:effectLst>
                <a:ea typeface="Verdana" pitchFamily="34" charset="0"/>
                <a:cs typeface="Verdana" pitchFamily="34" charset="0"/>
              </a:rPr>
              <a:t>       </a:t>
            </a:r>
            <a:r>
              <a:rPr lang="en-US" sz="2000" b="1" dirty="0" err="1" smtClean="0">
                <a:solidFill>
                  <a:srgbClr val="000000"/>
                </a:solidFill>
                <a:effectLst>
                  <a:outerShdw blurRad="38100" dist="38100" dir="2700000" algn="tl">
                    <a:srgbClr val="C0C0C0"/>
                  </a:outerShdw>
                </a:effectLst>
                <a:ea typeface="Verdana" pitchFamily="34" charset="0"/>
                <a:cs typeface="Verdana" pitchFamily="34" charset="0"/>
              </a:rPr>
              <a:t>Quels</a:t>
            </a:r>
            <a:r>
              <a:rPr lang="en-US" sz="2000" b="1" dirty="0" smtClean="0">
                <a:solidFill>
                  <a:srgbClr val="000000"/>
                </a:solidFill>
                <a:effectLst>
                  <a:outerShdw blurRad="38100" dist="38100" dir="2700000" algn="tl">
                    <a:srgbClr val="C0C0C0"/>
                  </a:outerShdw>
                </a:effectLst>
                <a:ea typeface="Verdana" pitchFamily="34" charset="0"/>
                <a:cs typeface="Verdana" pitchFamily="34" charset="0"/>
              </a:rPr>
              <a:t> </a:t>
            </a:r>
            <a:r>
              <a:rPr lang="en-US" sz="2000" b="1" dirty="0" err="1" smtClean="0">
                <a:solidFill>
                  <a:srgbClr val="000000"/>
                </a:solidFill>
                <a:effectLst>
                  <a:outerShdw blurRad="38100" dist="38100" dir="2700000" algn="tl">
                    <a:srgbClr val="C0C0C0"/>
                  </a:outerShdw>
                </a:effectLst>
                <a:ea typeface="Verdana" pitchFamily="34" charset="0"/>
                <a:cs typeface="Verdana" pitchFamily="34" charset="0"/>
              </a:rPr>
              <a:t>sont</a:t>
            </a:r>
            <a:r>
              <a:rPr lang="en-US" sz="2000" b="1" dirty="0" smtClean="0">
                <a:solidFill>
                  <a:srgbClr val="000000"/>
                </a:solidFill>
                <a:effectLst>
                  <a:outerShdw blurRad="38100" dist="38100" dir="2700000" algn="tl">
                    <a:srgbClr val="C0C0C0"/>
                  </a:outerShdw>
                </a:effectLst>
                <a:ea typeface="Verdana" pitchFamily="34" charset="0"/>
                <a:cs typeface="Verdana" pitchFamily="34" charset="0"/>
              </a:rPr>
              <a:t> les </a:t>
            </a:r>
            <a:r>
              <a:rPr lang="en-US" sz="2000" b="1" dirty="0" err="1" smtClean="0">
                <a:solidFill>
                  <a:srgbClr val="000000"/>
                </a:solidFill>
                <a:effectLst>
                  <a:outerShdw blurRad="38100" dist="38100" dir="2700000" algn="tl">
                    <a:srgbClr val="C0C0C0"/>
                  </a:outerShdw>
                </a:effectLst>
                <a:ea typeface="Verdana" pitchFamily="34" charset="0"/>
                <a:cs typeface="Verdana" pitchFamily="34" charset="0"/>
              </a:rPr>
              <a:t>erreurs</a:t>
            </a:r>
            <a:r>
              <a:rPr lang="en-US" sz="2000" b="1" dirty="0" smtClean="0">
                <a:solidFill>
                  <a:srgbClr val="000000"/>
                </a:solidFill>
                <a:effectLst>
                  <a:outerShdw blurRad="38100" dist="38100" dir="2700000" algn="tl">
                    <a:srgbClr val="C0C0C0"/>
                  </a:outerShdw>
                </a:effectLst>
                <a:ea typeface="Verdana" pitchFamily="34" charset="0"/>
                <a:cs typeface="Verdana" pitchFamily="34" charset="0"/>
              </a:rPr>
              <a:t> et les dangers les plus </a:t>
            </a:r>
            <a:r>
              <a:rPr lang="en-US" sz="2000" b="1" dirty="0" err="1" smtClean="0">
                <a:solidFill>
                  <a:srgbClr val="000000"/>
                </a:solidFill>
                <a:effectLst>
                  <a:outerShdw blurRad="38100" dist="38100" dir="2700000" algn="tl">
                    <a:srgbClr val="C0C0C0"/>
                  </a:outerShdw>
                </a:effectLst>
                <a:ea typeface="Verdana" pitchFamily="34" charset="0"/>
                <a:cs typeface="Verdana" pitchFamily="34" charset="0"/>
              </a:rPr>
              <a:t>courants</a:t>
            </a:r>
            <a:r>
              <a:rPr lang="en-US" sz="2000" b="1" dirty="0" smtClean="0">
                <a:solidFill>
                  <a:srgbClr val="000000"/>
                </a:solidFill>
                <a:effectLst>
                  <a:outerShdw blurRad="38100" dist="38100" dir="2700000" algn="tl">
                    <a:srgbClr val="C0C0C0"/>
                  </a:outerShdw>
                </a:effectLst>
                <a:ea typeface="Verdana" pitchFamily="34" charset="0"/>
                <a:cs typeface="Verdana" pitchFamily="34" charset="0"/>
              </a:rPr>
              <a:t> en </a:t>
            </a:r>
            <a:r>
              <a:rPr lang="en-US" sz="2000" b="1" dirty="0" err="1" smtClean="0">
                <a:solidFill>
                  <a:srgbClr val="000000"/>
                </a:solidFill>
                <a:effectLst>
                  <a:outerShdw blurRad="38100" dist="38100" dir="2700000" algn="tl">
                    <a:srgbClr val="C0C0C0"/>
                  </a:outerShdw>
                </a:effectLst>
                <a:ea typeface="Verdana" pitchFamily="34" charset="0"/>
                <a:cs typeface="Verdana" pitchFamily="34" charset="0"/>
              </a:rPr>
              <a:t>matière</a:t>
            </a:r>
            <a:r>
              <a:rPr lang="en-US" sz="2000" b="1" dirty="0" smtClean="0">
                <a:solidFill>
                  <a:srgbClr val="000000"/>
                </a:solidFill>
                <a:effectLst>
                  <a:outerShdw blurRad="38100" dist="38100" dir="2700000" algn="tl">
                    <a:srgbClr val="C0C0C0"/>
                  </a:outerShdw>
                </a:effectLst>
                <a:ea typeface="Verdana" pitchFamily="34" charset="0"/>
                <a:cs typeface="Verdana" pitchFamily="34" charset="0"/>
              </a:rPr>
              <a:t> </a:t>
            </a:r>
            <a:r>
              <a:rPr lang="en-US" sz="2000" b="1" dirty="0" err="1" smtClean="0">
                <a:solidFill>
                  <a:srgbClr val="000000"/>
                </a:solidFill>
                <a:effectLst>
                  <a:outerShdw blurRad="38100" dist="38100" dir="2700000" algn="tl">
                    <a:srgbClr val="C0C0C0"/>
                  </a:outerShdw>
                </a:effectLst>
                <a:ea typeface="Verdana" pitchFamily="34" charset="0"/>
                <a:cs typeface="Verdana" pitchFamily="34" charset="0"/>
              </a:rPr>
              <a:t>d’EPI</a:t>
            </a:r>
            <a:r>
              <a:rPr lang="en-US" sz="2000" b="1" dirty="0" smtClean="0">
                <a:solidFill>
                  <a:srgbClr val="000000"/>
                </a:solidFill>
                <a:effectLst>
                  <a:outerShdw blurRad="38100" dist="38100" dir="2700000" algn="tl">
                    <a:srgbClr val="C0C0C0"/>
                  </a:outerShdw>
                </a:effectLst>
                <a:ea typeface="Verdana" pitchFamily="34" charset="0"/>
                <a:cs typeface="Verdana" pitchFamily="34" charset="0"/>
              </a:rPr>
              <a:t> ? (</a:t>
            </a:r>
            <a:r>
              <a:rPr lang="fr-FR" sz="2400" b="1" dirty="0" smtClean="0">
                <a:solidFill>
                  <a:srgbClr val="000000"/>
                </a:solidFill>
                <a:effectLst>
                  <a:outerShdw blurRad="38100" dist="38100" dir="2700000" algn="tl">
                    <a:srgbClr val="C0C0C0"/>
                  </a:outerShdw>
                </a:effectLst>
                <a:ea typeface="Verdana" pitchFamily="34" charset="0"/>
                <a:cs typeface="Verdana" pitchFamily="34" charset="0"/>
              </a:rPr>
              <a:t>suite)</a:t>
            </a:r>
            <a:r>
              <a:rPr lang="fr-FR" sz="2400" dirty="0" smtClean="0">
                <a:solidFill>
                  <a:srgbClr val="000000"/>
                </a:solidFill>
                <a:ea typeface="Verdana" pitchFamily="34" charset="0"/>
                <a:cs typeface="Verdana" pitchFamily="34" charset="0"/>
              </a:rPr>
              <a:t/>
            </a:r>
            <a:br>
              <a:rPr lang="fr-FR" sz="2400" dirty="0" smtClean="0">
                <a:solidFill>
                  <a:srgbClr val="000000"/>
                </a:solidFill>
                <a:ea typeface="Verdana" pitchFamily="34" charset="0"/>
                <a:cs typeface="Verdana" pitchFamily="34" charset="0"/>
              </a:rPr>
            </a:br>
            <a:endParaRPr lang="fr-FR" sz="2400" dirty="0" smtClean="0">
              <a:solidFill>
                <a:srgbClr val="000000"/>
              </a:solidFill>
              <a:ea typeface="Verdana" pitchFamily="34" charset="0"/>
              <a:cs typeface="Verdana" pitchFamily="34" charset="0"/>
            </a:endParaRPr>
          </a:p>
        </p:txBody>
      </p:sp>
      <p:sp>
        <p:nvSpPr>
          <p:cNvPr id="73731" name="Text Placeholder 2"/>
          <p:cNvSpPr>
            <a:spLocks noGrp="1"/>
          </p:cNvSpPr>
          <p:nvPr>
            <p:ph type="body" idx="1"/>
          </p:nvPr>
        </p:nvSpPr>
        <p:spPr>
          <a:xfrm>
            <a:off x="536575" y="1790700"/>
            <a:ext cx="8070850" cy="3286125"/>
          </a:xfrm>
        </p:spPr>
        <p:txBody>
          <a:bodyPr/>
          <a:lstStyle/>
          <a:p>
            <a:pPr marL="512763" lvl="1" indent="-512763" eaLnBrk="1" hangingPunct="1">
              <a:buFont typeface="Arial" charset="0"/>
              <a:buChar char="•"/>
            </a:pPr>
            <a:r>
              <a:rPr lang="fr-FR" sz="2000" dirty="0" smtClean="0">
                <a:solidFill>
                  <a:srgbClr val="000000"/>
                </a:solidFill>
              </a:rPr>
              <a:t>couvre-chaussures (bottes en caoutchouc préférées)</a:t>
            </a:r>
          </a:p>
          <a:p>
            <a:pPr marL="512763" lvl="1" indent="-512763" eaLnBrk="1" hangingPunct="1">
              <a:buFont typeface="Arial" charset="0"/>
              <a:buChar char="•"/>
            </a:pPr>
            <a:r>
              <a:rPr lang="fr-FR" sz="2000" dirty="0" smtClean="0">
                <a:solidFill>
                  <a:srgbClr val="000000"/>
                </a:solidFill>
              </a:rPr>
              <a:t>Trébucher sur les couvre-chaussures</a:t>
            </a:r>
          </a:p>
          <a:p>
            <a:pPr marL="512763" lvl="1" indent="-512763" eaLnBrk="1" hangingPunct="1">
              <a:buFont typeface="Arial" charset="0"/>
              <a:buChar char="•"/>
            </a:pPr>
            <a:r>
              <a:rPr lang="fr-FR" sz="2000" dirty="0" smtClean="0">
                <a:solidFill>
                  <a:srgbClr val="000000"/>
                </a:solidFill>
              </a:rPr>
              <a:t>Perdre les couvre-chaussures en marchant dans la boue</a:t>
            </a:r>
          </a:p>
          <a:p>
            <a:pPr marL="512763" indent="-512763" eaLnBrk="1" hangingPunct="1"/>
            <a:endParaRPr lang="fr-FR" sz="2000" dirty="0" smtClean="0">
              <a:solidFill>
                <a:srgbClr val="000000"/>
              </a:solidFill>
            </a:endParaRPr>
          </a:p>
          <a:p>
            <a:pPr marL="512763" indent="-512763" eaLnBrk="1" hangingPunct="1"/>
            <a:r>
              <a:rPr lang="fr-FR" sz="2000" dirty="0" smtClean="0">
                <a:solidFill>
                  <a:srgbClr val="000000"/>
                </a:solidFill>
              </a:rPr>
              <a:t>Objets coupants : risque lors de la manutention et de l'élimination des aiguilles</a:t>
            </a:r>
          </a:p>
          <a:p>
            <a:pPr marL="512763" lvl="1" indent="-512763" eaLnBrk="1" hangingPunct="1">
              <a:buFont typeface="Arial" charset="0"/>
              <a:buChar char="•"/>
            </a:pPr>
            <a:r>
              <a:rPr lang="fr-FR" sz="2000" dirty="0" smtClean="0">
                <a:solidFill>
                  <a:srgbClr val="000000"/>
                </a:solidFill>
              </a:rPr>
              <a:t>Replacer les capuchons des aiguilles</a:t>
            </a:r>
          </a:p>
          <a:p>
            <a:pPr marL="512763" lvl="1" indent="-512763" eaLnBrk="1" hangingPunct="1">
              <a:buFont typeface="Arial" charset="0"/>
              <a:buChar char="•"/>
            </a:pPr>
            <a:r>
              <a:rPr lang="fr-FR" sz="2000" dirty="0" smtClean="0">
                <a:solidFill>
                  <a:srgbClr val="000000"/>
                </a:solidFill>
              </a:rPr>
              <a:t>Mettre au rebut les conteneurs pour objets tranchants avant qu’ils ne se remplissent</a:t>
            </a:r>
          </a:p>
          <a:p>
            <a:pPr marL="512763" lvl="1" indent="-512763" eaLnBrk="1" hangingPunct="1">
              <a:buFont typeface="Arial" charset="0"/>
              <a:buChar char="•"/>
            </a:pPr>
            <a:r>
              <a:rPr lang="fr-FR" sz="2000" dirty="0" smtClean="0">
                <a:solidFill>
                  <a:srgbClr val="000000"/>
                </a:solidFill>
              </a:rPr>
              <a:t>Aiguilles sur le sol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normAutofit/>
          </a:bodyPr>
          <a:lstStyle/>
          <a:p>
            <a:pPr eaLnBrk="1" hangingPunct="1">
              <a:buSzPct val="100000"/>
              <a:defRPr/>
            </a:pPr>
            <a:r>
              <a:rPr lang="fr-FR" sz="3000" b="1" dirty="0" smtClean="0">
                <a:solidFill>
                  <a:srgbClr val="000000"/>
                </a:solidFill>
                <a:effectLst>
                  <a:outerShdw blurRad="38100" dist="38100" dir="2700000" algn="tl">
                    <a:srgbClr val="C0C0C0"/>
                  </a:outerShdw>
                </a:effectLst>
                <a:ea typeface="Verdana" pitchFamily="34" charset="0"/>
                <a:cs typeface="Verdana" pitchFamily="34" charset="0"/>
              </a:rPr>
              <a:t>Précautions à prendre au moment du dépistage</a:t>
            </a:r>
          </a:p>
        </p:txBody>
      </p:sp>
      <p:sp>
        <p:nvSpPr>
          <p:cNvPr id="19459" name="Content Placeholder 2"/>
          <p:cNvSpPr>
            <a:spLocks noGrp="1"/>
          </p:cNvSpPr>
          <p:nvPr>
            <p:ph idx="1"/>
          </p:nvPr>
        </p:nvSpPr>
        <p:spPr>
          <a:xfrm>
            <a:off x="533400" y="1143000"/>
            <a:ext cx="8229600" cy="5486400"/>
          </a:xfrm>
        </p:spPr>
        <p:txBody>
          <a:bodyPr/>
          <a:lstStyle/>
          <a:p>
            <a:pPr algn="just" eaLnBrk="1" hangingPunct="1"/>
            <a:r>
              <a:rPr lang="fr-FR" sz="2000" dirty="0" smtClean="0">
                <a:solidFill>
                  <a:srgbClr val="000000"/>
                </a:solidFill>
              </a:rPr>
              <a:t>Utiliser des masques et des gants </a:t>
            </a:r>
          </a:p>
          <a:p>
            <a:pPr algn="just" eaLnBrk="1" hangingPunct="1"/>
            <a:r>
              <a:rPr lang="fr-FR" sz="2000" dirty="0" smtClean="0">
                <a:solidFill>
                  <a:srgbClr val="000000"/>
                </a:solidFill>
              </a:rPr>
              <a:t>Respecter une distance de 1 m par rapport au patient à tout moment</a:t>
            </a:r>
          </a:p>
          <a:p>
            <a:pPr algn="just" eaLnBrk="1" hangingPunct="1"/>
            <a:r>
              <a:rPr lang="fr-FR" sz="2000" dirty="0" smtClean="0">
                <a:solidFill>
                  <a:srgbClr val="000000"/>
                </a:solidFill>
              </a:rPr>
              <a:t>Installer correctement le patient au moment de l’entretien</a:t>
            </a:r>
          </a:p>
          <a:p>
            <a:pPr algn="just" eaLnBrk="1" hangingPunct="1"/>
            <a:r>
              <a:rPr lang="fr-FR" sz="2000" dirty="0" smtClean="0">
                <a:solidFill>
                  <a:srgbClr val="000000"/>
                </a:solidFill>
              </a:rPr>
              <a:t>Insérer le thermomètre en se tenant </a:t>
            </a:r>
            <a:r>
              <a:rPr lang="fr-FR" sz="2000" dirty="0" smtClean="0"/>
              <a:t>à l’arrière du patient</a:t>
            </a:r>
          </a:p>
          <a:p>
            <a:pPr algn="just" eaLnBrk="1" hangingPunct="1"/>
            <a:r>
              <a:rPr lang="fr-FR" sz="2000" dirty="0" smtClean="0">
                <a:solidFill>
                  <a:srgbClr val="000000"/>
                </a:solidFill>
              </a:rPr>
              <a:t>Utiliser la définition de cas au niveau local</a:t>
            </a:r>
          </a:p>
          <a:p>
            <a:pPr algn="just" eaLnBrk="1" hangingPunct="1"/>
            <a:r>
              <a:rPr lang="fr-FR" sz="2000" dirty="0" smtClean="0">
                <a:solidFill>
                  <a:srgbClr val="000000"/>
                </a:solidFill>
              </a:rPr>
              <a:t>Ne pas procéder à un examen physique</a:t>
            </a:r>
          </a:p>
          <a:p>
            <a:pPr algn="just" eaLnBrk="1" hangingPunct="1"/>
            <a:r>
              <a:rPr lang="fr-FR" sz="2000" dirty="0" smtClean="0">
                <a:solidFill>
                  <a:srgbClr val="000000"/>
                </a:solidFill>
              </a:rPr>
              <a:t>Si le patient remplit les conditions pour une définition de cas :</a:t>
            </a:r>
          </a:p>
          <a:p>
            <a:pPr lvl="1" algn="just" eaLnBrk="1" hangingPunct="1"/>
            <a:r>
              <a:rPr lang="fr-FR" sz="2000" dirty="0" smtClean="0">
                <a:solidFill>
                  <a:srgbClr val="000000"/>
                </a:solidFill>
              </a:rPr>
              <a:t>Informer le patient de ce qui se passe et la raison de son isolement</a:t>
            </a:r>
          </a:p>
          <a:p>
            <a:pPr lvl="1" algn="just" eaLnBrk="1" hangingPunct="1"/>
            <a:r>
              <a:rPr lang="fr-FR" sz="2000" dirty="0" smtClean="0">
                <a:solidFill>
                  <a:srgbClr val="000000"/>
                </a:solidFill>
              </a:rPr>
              <a:t>Transférer le patient dans la zone des cas suspects où il sera examiné par l'équipe clinique (examen physique, dépistage de la MVE, test de diagnostic rapide (TDR) du paludisme)</a:t>
            </a:r>
          </a:p>
          <a:p>
            <a:pPr lvl="1" algn="just" eaLnBrk="1" hangingPunct="1"/>
            <a:r>
              <a:rPr lang="fr-FR" sz="2000" dirty="0" smtClean="0">
                <a:solidFill>
                  <a:srgbClr val="000000"/>
                </a:solidFill>
              </a:rPr>
              <a:t>Encourager la prise des Sels de réhydratation orale (SRO)</a:t>
            </a:r>
            <a:endParaRPr lang="fr-FR" sz="2000" dirty="0" smtClean="0">
              <a:solidFill>
                <a:srgbClr val="FF0000"/>
              </a:solidFill>
            </a:endParaRPr>
          </a:p>
          <a:p>
            <a:pPr algn="just" eaLnBrk="1" hangingPunct="1"/>
            <a:r>
              <a:rPr lang="fr-FR" sz="2000" dirty="0" smtClean="0">
                <a:solidFill>
                  <a:srgbClr val="000000"/>
                </a:solidFill>
              </a:rPr>
              <a:t>Nettoyer la surface et les chaises entre les patients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115888"/>
            <a:ext cx="7543800" cy="819150"/>
          </a:xfrm>
        </p:spPr>
        <p:txBody>
          <a:bodyPr/>
          <a:lstStyle/>
          <a:p>
            <a:pPr eaLnBrk="1" hangingPunct="1">
              <a:buSzPct val="100000"/>
              <a:defRPr/>
            </a:pPr>
            <a:r>
              <a:rPr lang="fr-FR" sz="2400" b="1" dirty="0" smtClean="0">
                <a:solidFill>
                  <a:srgbClr val="000000"/>
                </a:solidFill>
                <a:effectLst>
                  <a:outerShdw blurRad="38100" dist="38100" dir="2700000" algn="tl">
                    <a:srgbClr val="C0C0C0"/>
                  </a:outerShdw>
                </a:effectLst>
                <a:ea typeface="Verdana" pitchFamily="34" charset="0"/>
                <a:cs typeface="Verdana" pitchFamily="34" charset="0"/>
              </a:rPr>
              <a:t>Reconnaître les différents personnes au sein des agents dispensant les soins au centre de traitement</a:t>
            </a:r>
          </a:p>
        </p:txBody>
      </p:sp>
      <p:sp>
        <p:nvSpPr>
          <p:cNvPr id="74755" name="Text Placeholder 2"/>
          <p:cNvSpPr>
            <a:spLocks noGrp="1"/>
          </p:cNvSpPr>
          <p:nvPr>
            <p:ph type="body" idx="1"/>
          </p:nvPr>
        </p:nvSpPr>
        <p:spPr>
          <a:xfrm>
            <a:off x="4067175" y="1268413"/>
            <a:ext cx="4849813" cy="5024437"/>
          </a:xfrm>
        </p:spPr>
        <p:txBody>
          <a:bodyPr/>
          <a:lstStyle/>
          <a:p>
            <a:pPr marL="255588" indent="-255588" eaLnBrk="1" hangingPunct="1"/>
            <a:r>
              <a:rPr lang="fr-FR" sz="2800" dirty="0" smtClean="0">
                <a:solidFill>
                  <a:srgbClr val="000000"/>
                </a:solidFill>
                <a:cs typeface="Arial" charset="0"/>
              </a:rPr>
              <a:t>Ajouter le nom de la personne sur l’EPI afin de facilement reconnaître la personne à l'intérieur du centre de traitement</a:t>
            </a:r>
          </a:p>
          <a:p>
            <a:pPr marL="255588" indent="-255588" eaLnBrk="1" hangingPunct="1"/>
            <a:r>
              <a:rPr lang="fr-FR" sz="2800" dirty="0" smtClean="0">
                <a:solidFill>
                  <a:srgbClr val="000000"/>
                </a:solidFill>
                <a:cs typeface="Arial" charset="0"/>
              </a:rPr>
              <a:t>Important pour le système de surveillance mutuelle</a:t>
            </a:r>
          </a:p>
          <a:p>
            <a:pPr marL="255588" indent="-255588" eaLnBrk="1" hangingPunct="1"/>
            <a:r>
              <a:rPr lang="fr-FR" sz="2800" dirty="0" smtClean="0">
                <a:solidFill>
                  <a:srgbClr val="000000"/>
                </a:solidFill>
                <a:cs typeface="Arial" charset="0"/>
              </a:rPr>
              <a:t>Distinguer qui est clinicien, hygiéniste/agent de nettoyage, etc.</a:t>
            </a:r>
          </a:p>
          <a:p>
            <a:pPr marL="255588" indent="-255588" eaLnBrk="1" hangingPunct="1"/>
            <a:endParaRPr lang="fr-FR" sz="2800" dirty="0" smtClean="0">
              <a:solidFill>
                <a:srgbClr val="000000"/>
              </a:solidFill>
              <a:cs typeface="Arial" charset="0"/>
            </a:endParaRPr>
          </a:p>
        </p:txBody>
      </p:sp>
      <p:pic>
        <p:nvPicPr>
          <p:cNvPr id="74756" name="Picture 3"/>
          <p:cNvPicPr>
            <a:picLocks noChangeAspect="1"/>
          </p:cNvPicPr>
          <p:nvPr/>
        </p:nvPicPr>
        <p:blipFill>
          <a:blip r:embed="rId2"/>
          <a:srcRect/>
          <a:stretch>
            <a:fillRect/>
          </a:stretch>
        </p:blipFill>
        <p:spPr bwMode="auto">
          <a:xfrm>
            <a:off x="795338" y="1844675"/>
            <a:ext cx="2805112" cy="3630613"/>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57175" y="404813"/>
            <a:ext cx="8555038" cy="307777"/>
          </a:xfrm>
          <a:prstGeom prst="rect">
            <a:avLst/>
          </a:prstGeom>
        </p:spPr>
        <p:txBody>
          <a:bodyPr lIns="0" tIns="0" rIns="0" bIns="0">
            <a:spAutoFit/>
          </a:bodyPr>
          <a:lstStyle/>
          <a:p>
            <a:pPr marL="11113">
              <a:buSzPct val="100000"/>
              <a:defRPr/>
            </a:pPr>
            <a:r>
              <a:rPr lang="fr-FR" sz="2000" b="1" dirty="0" smtClean="0">
                <a:solidFill>
                  <a:srgbClr val="000000"/>
                </a:solidFill>
                <a:effectLst>
                  <a:outerShdw blurRad="38100" dist="38100" dir="2700000" algn="tl">
                    <a:srgbClr val="C0C0C0"/>
                  </a:outerShdw>
                </a:effectLst>
                <a:ea typeface="Verdana" pitchFamily="34" charset="0"/>
                <a:cs typeface="Verdana" pitchFamily="34" charset="0"/>
              </a:rPr>
              <a:t>Formation à la PCI et cours de renforcement après la formation</a:t>
            </a:r>
            <a:endParaRPr lang="fr-FR" sz="2000" b="1" dirty="0">
              <a:solidFill>
                <a:srgbClr val="000000"/>
              </a:solidFill>
              <a:effectLst>
                <a:outerShdw blurRad="38100" dist="38100" dir="2700000" algn="tl">
                  <a:srgbClr val="C0C0C0"/>
                </a:outerShdw>
              </a:effectLst>
              <a:ea typeface="Verdana" pitchFamily="34" charset="0"/>
              <a:cs typeface="Verdana" pitchFamily="34" charset="0"/>
            </a:endParaRPr>
          </a:p>
        </p:txBody>
      </p:sp>
      <p:sp>
        <p:nvSpPr>
          <p:cNvPr id="75779" name="object 3"/>
          <p:cNvSpPr txBox="1">
            <a:spLocks noChangeArrowheads="1"/>
          </p:cNvSpPr>
          <p:nvPr/>
        </p:nvSpPr>
        <p:spPr bwMode="auto">
          <a:xfrm>
            <a:off x="0" y="1250950"/>
            <a:ext cx="9143999" cy="4688976"/>
          </a:xfrm>
          <a:prstGeom prst="rect">
            <a:avLst/>
          </a:prstGeom>
          <a:noFill/>
          <a:ln w="9525">
            <a:noFill/>
            <a:miter lim="800000"/>
            <a:headEnd/>
            <a:tailEnd/>
          </a:ln>
        </p:spPr>
        <p:txBody>
          <a:bodyPr wrap="square" lIns="0" tIns="0" rIns="0" bIns="0">
            <a:spAutoFit/>
          </a:bodyPr>
          <a:lstStyle/>
          <a:p>
            <a:pPr marL="349250" indent="-338138">
              <a:buFontTx/>
              <a:buChar char="•"/>
              <a:tabLst>
                <a:tab pos="350838" algn="l"/>
              </a:tabLst>
            </a:pPr>
            <a:r>
              <a:rPr lang="fr-FR" sz="2400" dirty="0" smtClean="0">
                <a:solidFill>
                  <a:srgbClr val="000000"/>
                </a:solidFill>
              </a:rPr>
              <a:t>EPI – il faut avoir une compétence pour le porter et le retirer</a:t>
            </a:r>
          </a:p>
          <a:p>
            <a:pPr marL="742950" lvl="1" indent="-280988">
              <a:lnSpc>
                <a:spcPct val="101000"/>
              </a:lnSpc>
              <a:spcBef>
                <a:spcPts val="525"/>
              </a:spcBef>
              <a:buFontTx/>
              <a:buChar char="–"/>
              <a:tabLst>
                <a:tab pos="350838" algn="l"/>
              </a:tabLst>
            </a:pPr>
            <a:r>
              <a:rPr lang="fr-FR" sz="2000" dirty="0" smtClean="0">
                <a:solidFill>
                  <a:srgbClr val="000000"/>
                </a:solidFill>
              </a:rPr>
              <a:t>Ce n’est pas juste une connaissance que l’on peut transmettre par la démonstration</a:t>
            </a:r>
          </a:p>
          <a:p>
            <a:pPr marL="742950" lvl="1" indent="-280988">
              <a:spcBef>
                <a:spcPts val="575"/>
              </a:spcBef>
              <a:buFontTx/>
              <a:buChar char="–"/>
              <a:tabLst>
                <a:tab pos="350838" algn="l"/>
              </a:tabLst>
            </a:pPr>
            <a:r>
              <a:rPr lang="fr-FR" sz="2000" dirty="0" smtClean="0">
                <a:solidFill>
                  <a:srgbClr val="000000"/>
                </a:solidFill>
              </a:rPr>
              <a:t>Nécessite la pratique</a:t>
            </a:r>
          </a:p>
          <a:p>
            <a:pPr marL="742950" lvl="1" indent="-280988">
              <a:spcBef>
                <a:spcPts val="563"/>
              </a:spcBef>
              <a:buFontTx/>
              <a:buChar char="–"/>
              <a:tabLst>
                <a:tab pos="350838" algn="l"/>
              </a:tabLst>
            </a:pPr>
            <a:r>
              <a:rPr lang="fr-FR" sz="2000" dirty="0" smtClean="0">
                <a:solidFill>
                  <a:srgbClr val="000000"/>
                </a:solidFill>
              </a:rPr>
              <a:t>Nécessite une surveillance continue par le superviseur dédié</a:t>
            </a:r>
          </a:p>
          <a:p>
            <a:pPr marL="349250" indent="-338138">
              <a:lnSpc>
                <a:spcPct val="101000"/>
              </a:lnSpc>
              <a:spcBef>
                <a:spcPts val="650"/>
              </a:spcBef>
              <a:buFontTx/>
              <a:buChar char="•"/>
              <a:tabLst>
                <a:tab pos="350838" algn="l"/>
              </a:tabLst>
            </a:pPr>
            <a:r>
              <a:rPr lang="fr-FR" sz="2400" dirty="0" smtClean="0">
                <a:solidFill>
                  <a:srgbClr val="000000"/>
                </a:solidFill>
              </a:rPr>
              <a:t>Importance des précautions standard dans le cadre de l’ensemble des soins hospitaliers et ambulatoires</a:t>
            </a:r>
          </a:p>
          <a:p>
            <a:pPr marL="742950" lvl="1" indent="-280988">
              <a:lnSpc>
                <a:spcPts val="2850"/>
              </a:lnSpc>
              <a:spcBef>
                <a:spcPts val="663"/>
              </a:spcBef>
              <a:buFontTx/>
              <a:buChar char="–"/>
              <a:tabLst>
                <a:tab pos="350838" algn="l"/>
              </a:tabLst>
            </a:pPr>
            <a:r>
              <a:rPr lang="fr-FR" sz="2000" dirty="0" smtClean="0">
                <a:solidFill>
                  <a:srgbClr val="000000"/>
                </a:solidFill>
              </a:rPr>
              <a:t>Certaines infections des travailleurs de la santé découlent d’une mauvaise application des précautions, plutôt que de l’EPI dans le centre de traitement </a:t>
            </a:r>
          </a:p>
          <a:p>
            <a:pPr marL="349250" indent="-338138">
              <a:lnSpc>
                <a:spcPct val="101000"/>
              </a:lnSpc>
              <a:spcBef>
                <a:spcPts val="563"/>
              </a:spcBef>
              <a:buFontTx/>
              <a:buChar char="•"/>
              <a:tabLst>
                <a:tab pos="350838" algn="l"/>
              </a:tabLst>
            </a:pPr>
            <a:r>
              <a:rPr lang="fr-FR" sz="2400" dirty="0" smtClean="0"/>
              <a:t>Importance de la configuration en toute sécurité du travail et importance de pratiques sûres</a:t>
            </a:r>
            <a:endParaRPr lang="fr-FR" sz="24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2075" y="-100013"/>
            <a:ext cx="7543800" cy="916183"/>
          </a:xfrm>
        </p:spPr>
        <p:txBody>
          <a:bodyPr lIns="0" tIns="307945" rIns="0" bIns="0">
            <a:spAutoFit/>
          </a:bodyPr>
          <a:lstStyle/>
          <a:p>
            <a:pPr marL="1820863" eaLnBrk="1" hangingPunct="1">
              <a:lnSpc>
                <a:spcPts val="5175"/>
              </a:lnSpc>
              <a:defRPr/>
            </a:pPr>
            <a:r>
              <a:rPr lang="fr-FR" sz="3600" b="1" dirty="0" smtClean="0">
                <a:solidFill>
                  <a:srgbClr val="000000"/>
                </a:solidFill>
                <a:effectLst>
                  <a:outerShdw blurRad="38100" dist="38100" dir="2700000" algn="tl">
                    <a:srgbClr val="C0C0C0"/>
                  </a:outerShdw>
                </a:effectLst>
                <a:ea typeface="Verdana" pitchFamily="34" charset="0"/>
                <a:cs typeface="Verdana" pitchFamily="34" charset="0"/>
              </a:rPr>
              <a:t>Superviseur des EPI</a:t>
            </a:r>
          </a:p>
        </p:txBody>
      </p:sp>
      <p:sp>
        <p:nvSpPr>
          <p:cNvPr id="76803" name="object 3"/>
          <p:cNvSpPr txBox="1">
            <a:spLocks noChangeArrowheads="1"/>
          </p:cNvSpPr>
          <p:nvPr/>
        </p:nvSpPr>
        <p:spPr bwMode="auto">
          <a:xfrm>
            <a:off x="536575" y="1411288"/>
            <a:ext cx="8123238" cy="3307572"/>
          </a:xfrm>
          <a:prstGeom prst="rect">
            <a:avLst/>
          </a:prstGeom>
          <a:noFill/>
          <a:ln w="9525">
            <a:noFill/>
            <a:miter lim="800000"/>
            <a:headEnd/>
            <a:tailEnd/>
          </a:ln>
        </p:spPr>
        <p:txBody>
          <a:bodyPr lIns="0" tIns="0" rIns="0" bIns="0">
            <a:spAutoFit/>
          </a:bodyPr>
          <a:lstStyle/>
          <a:p>
            <a:pPr marL="349250" indent="-338138">
              <a:lnSpc>
                <a:spcPct val="101000"/>
              </a:lnSpc>
              <a:buFontTx/>
              <a:buChar char="•"/>
              <a:tabLst>
                <a:tab pos="350838" algn="l"/>
              </a:tabLst>
            </a:pPr>
            <a:r>
              <a:rPr lang="fr-FR" sz="2000" dirty="0" smtClean="0">
                <a:solidFill>
                  <a:srgbClr val="000000"/>
                </a:solidFill>
              </a:rPr>
              <a:t>Nouveaux membres du personnel formés par le personnel expérimenté.</a:t>
            </a:r>
          </a:p>
          <a:p>
            <a:pPr marL="349250" indent="-338138">
              <a:lnSpc>
                <a:spcPct val="101000"/>
              </a:lnSpc>
              <a:buFontTx/>
              <a:buChar char="•"/>
              <a:tabLst>
                <a:tab pos="350838" algn="l"/>
              </a:tabLst>
            </a:pPr>
            <a:r>
              <a:rPr lang="fr-FR" sz="2000" dirty="0" smtClean="0">
                <a:solidFill>
                  <a:srgbClr val="000000"/>
                </a:solidFill>
              </a:rPr>
              <a:t>Puis, les membres du personnel se supervisent mutuellement à chaque fois qu’ils entrent dans le centre de traitement.</a:t>
            </a:r>
          </a:p>
          <a:p>
            <a:pPr marL="349250" indent="-338138">
              <a:lnSpc>
                <a:spcPct val="101000"/>
              </a:lnSpc>
              <a:buFontTx/>
              <a:buChar char="•"/>
              <a:tabLst>
                <a:tab pos="350838" algn="l"/>
              </a:tabLst>
            </a:pPr>
            <a:r>
              <a:rPr lang="fr-FR" sz="2000" dirty="0" smtClean="0">
                <a:solidFill>
                  <a:srgbClr val="000000"/>
                </a:solidFill>
              </a:rPr>
              <a:t>En cas de doute, une personne ayant autorité devrait arrêter/corriger les cliniciens et autres membres du personnel</a:t>
            </a:r>
          </a:p>
          <a:p>
            <a:pPr marL="349250" indent="-338138">
              <a:spcBef>
                <a:spcPts val="775"/>
              </a:spcBef>
              <a:buFontTx/>
              <a:buChar char="•"/>
              <a:tabLst>
                <a:tab pos="350838" algn="l"/>
              </a:tabLst>
            </a:pPr>
            <a:r>
              <a:rPr lang="fr-FR" sz="2000" b="1" dirty="0" smtClean="0">
                <a:solidFill>
                  <a:srgbClr val="000000"/>
                </a:solidFill>
              </a:rPr>
              <a:t>Dédié, </a:t>
            </a:r>
            <a:r>
              <a:rPr lang="fr-FR" sz="2000" dirty="0" smtClean="0">
                <a:solidFill>
                  <a:srgbClr val="000000"/>
                </a:solidFill>
              </a:rPr>
              <a:t>une personne formée pour superviser le retrait qui répète chaque étape du retrait de la combinaison (24h/ 24h) </a:t>
            </a:r>
          </a:p>
          <a:p>
            <a:pPr marL="349250" indent="-338138">
              <a:lnSpc>
                <a:spcPct val="101000"/>
              </a:lnSpc>
              <a:spcBef>
                <a:spcPts val="750"/>
              </a:spcBef>
              <a:buFontTx/>
              <a:buChar char="•"/>
              <a:tabLst>
                <a:tab pos="350838" algn="l"/>
              </a:tabLst>
            </a:pPr>
            <a:r>
              <a:rPr lang="fr-FR" sz="2000" dirty="0" smtClean="0">
                <a:solidFill>
                  <a:srgbClr val="000000"/>
                </a:solidFill>
              </a:rPr>
              <a:t>Le superviseur devrait également vérifier périodiquement la manière dont l’EPI est adopté au sein du service d’isolement</a:t>
            </a:r>
            <a:endParaRPr lang="fr-FR" sz="2000" dirty="0">
              <a:solidFill>
                <a:srgbClr val="000000"/>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160338"/>
            <a:ext cx="7543800" cy="746125"/>
          </a:xfrm>
        </p:spPr>
        <p:txBody>
          <a:bodyPr lIns="0" tIns="190328" rIns="0" bIns="0">
            <a:spAutoFit/>
          </a:bodyPr>
          <a:lstStyle/>
          <a:p>
            <a:pPr marL="1808163" eaLnBrk="1" hangingPunct="1">
              <a:defRPr/>
            </a:pPr>
            <a:r>
              <a:rPr lang="fr-FR" sz="3600" b="1" dirty="0" smtClean="0">
                <a:solidFill>
                  <a:srgbClr val="000000"/>
                </a:solidFill>
                <a:effectLst>
                  <a:outerShdw blurRad="38100" dist="38100" dir="2700000" algn="tl">
                    <a:srgbClr val="C0C0C0"/>
                  </a:outerShdw>
                </a:effectLst>
                <a:ea typeface="Verdana" pitchFamily="34" charset="0"/>
                <a:cs typeface="Verdana" pitchFamily="34" charset="0"/>
              </a:rPr>
              <a:t>L’EPI pour l’Ébola</a:t>
            </a:r>
          </a:p>
        </p:txBody>
      </p:sp>
      <p:sp>
        <p:nvSpPr>
          <p:cNvPr id="77827" name="object 3"/>
          <p:cNvSpPr txBox="1">
            <a:spLocks noChangeArrowheads="1"/>
          </p:cNvSpPr>
          <p:nvPr/>
        </p:nvSpPr>
        <p:spPr bwMode="auto">
          <a:xfrm>
            <a:off x="214282" y="1409700"/>
            <a:ext cx="5214974" cy="4475071"/>
          </a:xfrm>
          <a:prstGeom prst="rect">
            <a:avLst/>
          </a:prstGeom>
          <a:noFill/>
          <a:ln w="9525">
            <a:noFill/>
            <a:miter lim="800000"/>
            <a:headEnd/>
            <a:tailEnd/>
          </a:ln>
        </p:spPr>
        <p:txBody>
          <a:bodyPr wrap="square" lIns="0" tIns="0" rIns="0" bIns="0">
            <a:spAutoFit/>
          </a:bodyPr>
          <a:lstStyle/>
          <a:p>
            <a:pPr marL="349250" indent="-338138">
              <a:buFontTx/>
              <a:buChar char="•"/>
              <a:tabLst>
                <a:tab pos="350838" algn="l"/>
              </a:tabLst>
            </a:pPr>
            <a:r>
              <a:rPr lang="fr-FR" sz="2200" dirty="0" smtClean="0">
                <a:solidFill>
                  <a:srgbClr val="000000"/>
                </a:solidFill>
              </a:rPr>
              <a:t>Gants</a:t>
            </a:r>
          </a:p>
          <a:p>
            <a:pPr marL="349250" indent="-338138">
              <a:lnSpc>
                <a:spcPts val="2088"/>
              </a:lnSpc>
              <a:spcBef>
                <a:spcPts val="500"/>
              </a:spcBef>
              <a:buFontTx/>
              <a:buChar char="•"/>
              <a:tabLst>
                <a:tab pos="350838" algn="l"/>
              </a:tabLst>
            </a:pPr>
            <a:r>
              <a:rPr lang="fr-FR" sz="2200" dirty="0" smtClean="0">
                <a:solidFill>
                  <a:srgbClr val="000000"/>
                </a:solidFill>
              </a:rPr>
              <a:t>Blouse jetable pour couvrir les vêtements et la peau exposée </a:t>
            </a:r>
          </a:p>
          <a:p>
            <a:pPr marL="349250" indent="-338138">
              <a:lnSpc>
                <a:spcPct val="80000"/>
              </a:lnSpc>
              <a:spcBef>
                <a:spcPts val="550"/>
              </a:spcBef>
              <a:buFontTx/>
              <a:buChar char="•"/>
              <a:tabLst>
                <a:tab pos="350838" algn="l"/>
              </a:tabLst>
            </a:pPr>
            <a:r>
              <a:rPr lang="fr-FR" sz="2200" dirty="0" smtClean="0">
                <a:solidFill>
                  <a:srgbClr val="000000"/>
                </a:solidFill>
              </a:rPr>
              <a:t>Tablier imperméable en cas de conduite d’une activité physique (par exemple, transporter un patient)</a:t>
            </a:r>
          </a:p>
          <a:p>
            <a:pPr marL="349250" indent="-338138">
              <a:lnSpc>
                <a:spcPts val="2088"/>
              </a:lnSpc>
              <a:spcBef>
                <a:spcPts val="500"/>
              </a:spcBef>
              <a:buFontTx/>
              <a:buChar char="•"/>
              <a:tabLst>
                <a:tab pos="350838" algn="l"/>
              </a:tabLst>
            </a:pPr>
            <a:r>
              <a:rPr lang="fr-FR" sz="2200" dirty="0" smtClean="0">
                <a:solidFill>
                  <a:srgbClr val="000000"/>
                </a:solidFill>
              </a:rPr>
              <a:t>Protection du visage pour éviter les éclaboussures sur le nez, la bouche et les yeux </a:t>
            </a:r>
          </a:p>
          <a:p>
            <a:pPr marL="742950" lvl="1" indent="-280988">
              <a:lnSpc>
                <a:spcPct val="80000"/>
              </a:lnSpc>
              <a:spcBef>
                <a:spcPts val="500"/>
              </a:spcBef>
              <a:buFontTx/>
              <a:buChar char="–"/>
              <a:tabLst>
                <a:tab pos="350838" algn="l"/>
              </a:tabLst>
            </a:pPr>
            <a:r>
              <a:rPr lang="fr-FR" sz="2000" dirty="0" smtClean="0">
                <a:solidFill>
                  <a:srgbClr val="000000"/>
                </a:solidFill>
              </a:rPr>
              <a:t>Visière de protection et masque médical (de préférence) ou </a:t>
            </a:r>
          </a:p>
          <a:p>
            <a:pPr marL="742950" lvl="1" indent="-280988">
              <a:lnSpc>
                <a:spcPts val="2125"/>
              </a:lnSpc>
              <a:buFontTx/>
              <a:buChar char="–"/>
              <a:tabLst>
                <a:tab pos="350838" algn="l"/>
              </a:tabLst>
            </a:pPr>
            <a:r>
              <a:rPr lang="fr-FR" sz="2000" dirty="0" smtClean="0">
                <a:solidFill>
                  <a:srgbClr val="000000"/>
                </a:solidFill>
              </a:rPr>
              <a:t>Masque médical et visière des yeux/lunettes</a:t>
            </a:r>
          </a:p>
          <a:p>
            <a:pPr marL="349250" indent="-338138">
              <a:buFontTx/>
              <a:buChar char="•"/>
              <a:tabLst>
                <a:tab pos="350838" algn="l"/>
              </a:tabLst>
            </a:pPr>
            <a:r>
              <a:rPr lang="fr-FR" sz="2200" dirty="0" smtClean="0">
                <a:solidFill>
                  <a:srgbClr val="000000"/>
                </a:solidFill>
              </a:rPr>
              <a:t>Bottes en caoutchouc (de préférence) ou couvre-chaussures  </a:t>
            </a:r>
            <a:endParaRPr lang="fr-FR" sz="2200" dirty="0">
              <a:solidFill>
                <a:srgbClr val="000000"/>
              </a:solidFill>
            </a:endParaRPr>
          </a:p>
        </p:txBody>
      </p:sp>
      <p:sp>
        <p:nvSpPr>
          <p:cNvPr id="77828" name="object 4"/>
          <p:cNvSpPr>
            <a:spLocks noChangeArrowheads="1"/>
          </p:cNvSpPr>
          <p:nvPr/>
        </p:nvSpPr>
        <p:spPr bwMode="auto">
          <a:xfrm>
            <a:off x="5521325" y="1379538"/>
            <a:ext cx="3035300" cy="4221162"/>
          </a:xfrm>
          <a:prstGeom prst="rect">
            <a:avLst/>
          </a:prstGeom>
          <a:blipFill dpi="0" rotWithShape="1">
            <a:blip r:embed="rId2"/>
            <a:srcRect/>
            <a:stretch>
              <a:fillRect/>
            </a:stretch>
          </a:blipFill>
          <a:ln w="9525">
            <a:noFill/>
            <a:miter lim="800000"/>
            <a:headEnd/>
            <a:tailEnd/>
          </a:ln>
        </p:spPr>
        <p:txBody>
          <a:bodyPr lIns="0" tIns="0" rIns="0" bIns="0">
            <a:spAutoFit/>
          </a:bodyPr>
          <a:lstStyle/>
          <a:p>
            <a:endParaRPr lang="fr-FR" altLang="fr-F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87338" y="549275"/>
            <a:ext cx="4725987" cy="5253506"/>
          </a:xfrm>
          <a:prstGeom prst="rect">
            <a:avLst/>
          </a:prstGeom>
          <a:noFill/>
        </p:spPr>
        <p:txBody>
          <a:bodyPr lIns="82058" tIns="41029" rIns="82058" bIns="41029">
            <a:spAutoFit/>
          </a:bodyPr>
          <a:lstStyle/>
          <a:p>
            <a:pPr>
              <a:buSzPct val="100000"/>
              <a:defRPr/>
            </a:pPr>
            <a:r>
              <a:rPr lang="fr-FR" sz="1600" b="1" dirty="0" smtClean="0">
                <a:solidFill>
                  <a:srgbClr val="000000"/>
                </a:solidFill>
                <a:effectLst>
                  <a:outerShdw blurRad="38100" dist="38100" dir="2700000" algn="tl">
                    <a:srgbClr val="C0C0C0"/>
                  </a:outerShdw>
                </a:effectLst>
                <a:latin typeface="Verdana" pitchFamily="34" charset="0"/>
                <a:ea typeface="Verdana" pitchFamily="34" charset="0"/>
                <a:cs typeface="Verdana" pitchFamily="34" charset="0"/>
              </a:rPr>
              <a:t>Étapes pour porter les éléments essentiels requis de l’EPI</a:t>
            </a:r>
          </a:p>
          <a:p>
            <a:pPr>
              <a:buSzPct val="100000"/>
              <a:defRPr/>
            </a:pPr>
            <a:endParaRPr lang="fr-FR" sz="1600" b="1" dirty="0" smtClean="0">
              <a:solidFill>
                <a:srgbClr val="000000"/>
              </a:solidFill>
              <a:effectLst>
                <a:outerShdw blurRad="38100" dist="38100" dir="2700000" algn="tl">
                  <a:srgbClr val="C0C0C0"/>
                </a:outerShdw>
              </a:effectLst>
              <a:latin typeface="Verdana" pitchFamily="34" charset="0"/>
              <a:ea typeface="Verdana" pitchFamily="34" charset="0"/>
              <a:cs typeface="Verdana" pitchFamily="34" charset="0"/>
            </a:endParaRPr>
          </a:p>
          <a:p>
            <a:pPr>
              <a:buSzPct val="100000"/>
              <a:defRPr/>
            </a:pPr>
            <a:r>
              <a:rPr lang="fr-FR" sz="1600" b="1" dirty="0" smtClean="0">
                <a:solidFill>
                  <a:srgbClr val="000000"/>
                </a:solidFill>
                <a:ea typeface="Verdana" pitchFamily="34" charset="0"/>
                <a:cs typeface="Verdana" pitchFamily="34" charset="0"/>
              </a:rPr>
              <a:t>1.   </a:t>
            </a:r>
            <a:r>
              <a:rPr lang="fr-FR" sz="1600" dirty="0" smtClean="0">
                <a:solidFill>
                  <a:srgbClr val="000000"/>
                </a:solidFill>
                <a:ea typeface="Verdana" pitchFamily="34" charset="0"/>
                <a:cs typeface="Verdana" pitchFamily="34" charset="0"/>
              </a:rPr>
              <a:t>Portez toujours les éléments essentiels requis de l’EPI lors de la prise en charge d’un cas de , qu’il soit suspect, probable ou confirmé de VHF. Rassemblez au préalable tous les éléments nécessaires de l'EPI. </a:t>
            </a:r>
          </a:p>
          <a:p>
            <a:pPr marL="342900" indent="-342900">
              <a:buSzPct val="100000"/>
              <a:buAutoNum type="arabicPeriod" startAt="2"/>
              <a:defRPr/>
            </a:pPr>
            <a:r>
              <a:rPr lang="fr-FR" sz="1600" dirty="0" smtClean="0">
                <a:solidFill>
                  <a:srgbClr val="000000"/>
                </a:solidFill>
                <a:ea typeface="Verdana" pitchFamily="34" charset="0"/>
                <a:cs typeface="Verdana" pitchFamily="34" charset="0"/>
              </a:rPr>
              <a:t>La méthode pour enfiler et enlever l’EPI devrait être affichée sur le mur de la salle servant à s’habiller et à se déshabiller. </a:t>
            </a:r>
          </a:p>
          <a:p>
            <a:pPr>
              <a:buSzPct val="100000"/>
              <a:defRPr/>
            </a:pPr>
            <a:endParaRPr lang="fr-FR" sz="1600" dirty="0" smtClean="0">
              <a:solidFill>
                <a:srgbClr val="000000"/>
              </a:solidFill>
              <a:ea typeface="Verdana" pitchFamily="34" charset="0"/>
              <a:cs typeface="Verdana" pitchFamily="34" charset="0"/>
            </a:endParaRPr>
          </a:p>
          <a:p>
            <a:pPr>
              <a:buSzPct val="100000"/>
              <a:defRPr/>
            </a:pPr>
            <a:r>
              <a:rPr lang="fr-FR" sz="1600" b="1" dirty="0" smtClean="0">
                <a:solidFill>
                  <a:srgbClr val="000000"/>
                </a:solidFill>
                <a:ea typeface="Verdana" pitchFamily="34" charset="0"/>
                <a:cs typeface="Verdana" pitchFamily="34" charset="0"/>
              </a:rPr>
              <a:t>3.  </a:t>
            </a:r>
            <a:r>
              <a:rPr lang="fr-FR" sz="1600" dirty="0" smtClean="0">
                <a:solidFill>
                  <a:srgbClr val="000000"/>
                </a:solidFill>
                <a:ea typeface="Verdana" pitchFamily="34" charset="0"/>
                <a:cs typeface="Verdana" pitchFamily="34" charset="0"/>
              </a:rPr>
              <a:t>Portez la combinaison de chirurgie dans le vestiaire de changement</a:t>
            </a:r>
          </a:p>
          <a:p>
            <a:pPr>
              <a:buSzPct val="100000"/>
              <a:defRPr/>
            </a:pPr>
            <a:endParaRPr lang="fr-FR" sz="1600" dirty="0" smtClean="0">
              <a:solidFill>
                <a:srgbClr val="000000"/>
              </a:solidFill>
              <a:ea typeface="Verdana" pitchFamily="34" charset="0"/>
              <a:cs typeface="Verdana" pitchFamily="34" charset="0"/>
            </a:endParaRPr>
          </a:p>
          <a:p>
            <a:pPr>
              <a:buSzPct val="100000"/>
              <a:defRPr/>
            </a:pPr>
            <a:r>
              <a:rPr lang="fr-FR" sz="1600" dirty="0" smtClean="0">
                <a:solidFill>
                  <a:srgbClr val="000000"/>
                </a:solidFill>
                <a:ea typeface="Verdana" pitchFamily="34" charset="0"/>
                <a:cs typeface="Verdana" pitchFamily="34" charset="0"/>
              </a:rPr>
              <a:t> </a:t>
            </a:r>
            <a:r>
              <a:rPr lang="fr-FR" sz="1600" b="1" dirty="0" smtClean="0">
                <a:solidFill>
                  <a:srgbClr val="000000"/>
                </a:solidFill>
                <a:ea typeface="Verdana" pitchFamily="34" charset="0"/>
                <a:cs typeface="Verdana" pitchFamily="34" charset="0"/>
              </a:rPr>
              <a:t>4.  </a:t>
            </a:r>
            <a:r>
              <a:rPr lang="fr-FR" sz="1600" dirty="0" smtClean="0">
                <a:solidFill>
                  <a:srgbClr val="000000"/>
                </a:solidFill>
                <a:ea typeface="Verdana" pitchFamily="34" charset="0"/>
                <a:cs typeface="Verdana" pitchFamily="34" charset="0"/>
              </a:rPr>
              <a:t>Portez les chaussures à enfiler avec des couvre-chaussures de protection.</a:t>
            </a:r>
          </a:p>
          <a:p>
            <a:pPr>
              <a:buSzPct val="100000"/>
              <a:defRPr/>
            </a:pPr>
            <a:r>
              <a:rPr lang="fr-FR" sz="1600" dirty="0" smtClean="0">
                <a:solidFill>
                  <a:srgbClr val="000000"/>
                </a:solidFill>
                <a:ea typeface="Verdana" pitchFamily="34" charset="0"/>
                <a:cs typeface="Verdana" pitchFamily="34" charset="0"/>
              </a:rPr>
              <a:t>     Si vous allez travailler dans des milieux humides avec des fluides corporels, de l’eau, du détergent, etc.,  utilisez plutôt des bottes en caoutchouc</a:t>
            </a:r>
            <a:endParaRPr lang="fr-FR" sz="1600" dirty="0">
              <a:solidFill>
                <a:srgbClr val="000000"/>
              </a:solidFill>
              <a:ea typeface="Verdana" pitchFamily="34" charset="0"/>
              <a:cs typeface="Verdana" pitchFamily="34" charset="0"/>
            </a:endParaRPr>
          </a:p>
        </p:txBody>
      </p:sp>
      <p:sp>
        <p:nvSpPr>
          <p:cNvPr id="78851" name="object 2"/>
          <p:cNvSpPr>
            <a:spLocks noChangeArrowheads="1"/>
          </p:cNvSpPr>
          <p:nvPr/>
        </p:nvSpPr>
        <p:spPr bwMode="auto">
          <a:xfrm>
            <a:off x="5184807" y="1484313"/>
            <a:ext cx="3887787" cy="2060575"/>
          </a:xfrm>
          <a:prstGeom prst="rect">
            <a:avLst/>
          </a:prstGeom>
          <a:blipFill dpi="0" rotWithShape="1">
            <a:blip r:embed="rId2"/>
            <a:srcRect/>
            <a:stretch>
              <a:fillRect/>
            </a:stretch>
          </a:blipFill>
          <a:ln w="9525">
            <a:noFill/>
            <a:miter lim="800000"/>
            <a:headEnd/>
            <a:tailEnd/>
          </a:ln>
        </p:spPr>
        <p:txBody>
          <a:bodyPr lIns="0" tIns="0" rIns="0" bIns="0">
            <a:spAutoFit/>
          </a:bodyPr>
          <a:lstStyle/>
          <a:p>
            <a:endParaRPr lang="fr-FR" altLang="fr-FR"/>
          </a:p>
        </p:txBody>
      </p:sp>
      <p:pic>
        <p:nvPicPr>
          <p:cNvPr id="78852" name="Picture 16"/>
          <p:cNvPicPr>
            <a:picLocks noChangeAspect="1"/>
          </p:cNvPicPr>
          <p:nvPr/>
        </p:nvPicPr>
        <p:blipFill>
          <a:blip r:embed="rId3"/>
          <a:srcRect/>
          <a:stretch>
            <a:fillRect/>
          </a:stretch>
        </p:blipFill>
        <p:spPr bwMode="auto">
          <a:xfrm>
            <a:off x="5561013" y="750888"/>
            <a:ext cx="1333500" cy="669925"/>
          </a:xfrm>
          <a:prstGeom prst="rect">
            <a:avLst/>
          </a:prstGeom>
          <a:noFill/>
          <a:ln w="9525">
            <a:noFill/>
            <a:miter lim="800000"/>
            <a:headEnd/>
            <a:tailEnd/>
          </a:ln>
        </p:spPr>
      </p:pic>
      <p:sp>
        <p:nvSpPr>
          <p:cNvPr id="78853" name="object 6"/>
          <p:cNvSpPr>
            <a:spLocks noChangeArrowheads="1"/>
          </p:cNvSpPr>
          <p:nvPr/>
        </p:nvSpPr>
        <p:spPr bwMode="auto">
          <a:xfrm>
            <a:off x="5021263" y="3703638"/>
            <a:ext cx="1828800" cy="1828800"/>
          </a:xfrm>
          <a:prstGeom prst="rect">
            <a:avLst/>
          </a:prstGeom>
          <a:blipFill dpi="0" rotWithShape="1">
            <a:blip r:embed="rId4"/>
            <a:srcRect/>
            <a:stretch>
              <a:fillRect/>
            </a:stretch>
          </a:blipFill>
          <a:ln w="9525">
            <a:noFill/>
            <a:miter lim="800000"/>
            <a:headEnd/>
            <a:tailEnd/>
          </a:ln>
        </p:spPr>
        <p:txBody>
          <a:bodyPr lIns="0" tIns="0" rIns="0" bIns="0">
            <a:spAutoFit/>
          </a:bodyPr>
          <a:lstStyle/>
          <a:p>
            <a:endParaRPr lang="fr-FR" altLang="fr-FR"/>
          </a:p>
        </p:txBody>
      </p:sp>
      <p:sp>
        <p:nvSpPr>
          <p:cNvPr id="78854" name="object 7"/>
          <p:cNvSpPr>
            <a:spLocks noChangeArrowheads="1"/>
          </p:cNvSpPr>
          <p:nvPr/>
        </p:nvSpPr>
        <p:spPr bwMode="auto">
          <a:xfrm>
            <a:off x="7373938" y="3703638"/>
            <a:ext cx="2138362" cy="1828800"/>
          </a:xfrm>
          <a:prstGeom prst="rect">
            <a:avLst/>
          </a:prstGeom>
          <a:blipFill dpi="0" rotWithShape="1">
            <a:blip r:embed="rId5"/>
            <a:srcRect/>
            <a:stretch>
              <a:fillRect/>
            </a:stretch>
          </a:blipFill>
          <a:ln w="9525">
            <a:noFill/>
            <a:miter lim="800000"/>
            <a:headEnd/>
            <a:tailEnd/>
          </a:ln>
        </p:spPr>
        <p:txBody>
          <a:bodyPr lIns="0" tIns="0" rIns="0" bIns="0">
            <a:spAutoFit/>
          </a:bodyPr>
          <a:lstStyle/>
          <a:p>
            <a:endParaRPr lang="fr-FR" altLang="fr-F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Box 13"/>
          <p:cNvSpPr txBox="1">
            <a:spLocks noChangeArrowheads="1"/>
          </p:cNvSpPr>
          <p:nvPr/>
        </p:nvSpPr>
        <p:spPr bwMode="auto">
          <a:xfrm>
            <a:off x="4138612" y="1201738"/>
            <a:ext cx="4648229" cy="913856"/>
          </a:xfrm>
          <a:prstGeom prst="rect">
            <a:avLst/>
          </a:prstGeom>
          <a:noFill/>
          <a:ln w="9525">
            <a:noFill/>
            <a:miter lim="800000"/>
            <a:headEnd/>
            <a:tailEnd/>
          </a:ln>
        </p:spPr>
        <p:txBody>
          <a:bodyPr wrap="square" lIns="82058" tIns="41029" rIns="82058" bIns="41029">
            <a:spAutoFit/>
          </a:bodyPr>
          <a:lstStyle/>
          <a:p>
            <a:pPr>
              <a:buSzPct val="100000"/>
            </a:pPr>
            <a:r>
              <a:rPr lang="fr-FR" b="1" dirty="0" smtClean="0">
                <a:solidFill>
                  <a:srgbClr val="000000"/>
                </a:solidFill>
              </a:rPr>
              <a:t>6. </a:t>
            </a:r>
            <a:r>
              <a:rPr lang="fr-FR" dirty="0" smtClean="0">
                <a:solidFill>
                  <a:srgbClr val="000000"/>
                </a:solidFill>
              </a:rPr>
              <a:t>Portez l’appareil de protection du visage :</a:t>
            </a:r>
          </a:p>
          <a:p>
            <a:pPr>
              <a:buSzPct val="100000"/>
            </a:pPr>
            <a:r>
              <a:rPr lang="fr-FR" b="1" dirty="0" smtClean="0">
                <a:solidFill>
                  <a:srgbClr val="000000"/>
                </a:solidFill>
              </a:rPr>
              <a:t>6a. </a:t>
            </a:r>
            <a:r>
              <a:rPr lang="fr-FR" dirty="0" smtClean="0">
                <a:solidFill>
                  <a:srgbClr val="000000"/>
                </a:solidFill>
              </a:rPr>
              <a:t>Portez un masque médical  et des lunettes</a:t>
            </a:r>
            <a:endParaRPr lang="fr-FR" dirty="0">
              <a:solidFill>
                <a:srgbClr val="000000"/>
              </a:solidFill>
            </a:endParaRPr>
          </a:p>
        </p:txBody>
      </p:sp>
      <p:pic>
        <p:nvPicPr>
          <p:cNvPr id="79875" name="Picture 14"/>
          <p:cNvPicPr>
            <a:picLocks noChangeAspect="1"/>
          </p:cNvPicPr>
          <p:nvPr/>
        </p:nvPicPr>
        <p:blipFill>
          <a:blip r:embed="rId2"/>
          <a:srcRect/>
          <a:stretch>
            <a:fillRect/>
          </a:stretch>
        </p:blipFill>
        <p:spPr bwMode="auto">
          <a:xfrm>
            <a:off x="1911350" y="1325563"/>
            <a:ext cx="1552575" cy="1889125"/>
          </a:xfrm>
          <a:prstGeom prst="rect">
            <a:avLst/>
          </a:prstGeom>
          <a:noFill/>
          <a:ln w="9525">
            <a:noFill/>
            <a:miter lim="800000"/>
            <a:headEnd/>
            <a:tailEnd/>
          </a:ln>
        </p:spPr>
      </p:pic>
      <p:sp>
        <p:nvSpPr>
          <p:cNvPr id="79876" name="TextBox 15"/>
          <p:cNvSpPr txBox="1">
            <a:spLocks noChangeArrowheads="1"/>
          </p:cNvSpPr>
          <p:nvPr/>
        </p:nvSpPr>
        <p:spPr bwMode="auto">
          <a:xfrm>
            <a:off x="214282" y="1373188"/>
            <a:ext cx="1689131" cy="1190855"/>
          </a:xfrm>
          <a:prstGeom prst="rect">
            <a:avLst/>
          </a:prstGeom>
          <a:noFill/>
          <a:ln w="9525">
            <a:noFill/>
            <a:miter lim="800000"/>
            <a:headEnd/>
            <a:tailEnd/>
          </a:ln>
        </p:spPr>
        <p:txBody>
          <a:bodyPr wrap="square" lIns="82058" tIns="41029" rIns="82058" bIns="41029">
            <a:spAutoFit/>
          </a:bodyPr>
          <a:lstStyle/>
          <a:p>
            <a:pPr>
              <a:buSzPct val="100000"/>
            </a:pPr>
            <a:r>
              <a:rPr lang="fr-FR" b="1" dirty="0" smtClean="0">
                <a:solidFill>
                  <a:srgbClr val="000000"/>
                </a:solidFill>
              </a:rPr>
              <a:t>5. </a:t>
            </a:r>
            <a:r>
              <a:rPr lang="fr-FR" dirty="0" smtClean="0">
                <a:solidFill>
                  <a:srgbClr val="000000"/>
                </a:solidFill>
              </a:rPr>
              <a:t>Placez la blouse sur la combinaison de chirurgie</a:t>
            </a:r>
            <a:endParaRPr lang="fr-FR" dirty="0">
              <a:solidFill>
                <a:srgbClr val="000000"/>
              </a:solidFill>
            </a:endParaRPr>
          </a:p>
        </p:txBody>
      </p:sp>
      <p:pic>
        <p:nvPicPr>
          <p:cNvPr id="79877" name="Picture 16"/>
          <p:cNvPicPr>
            <a:picLocks noChangeAspect="1"/>
          </p:cNvPicPr>
          <p:nvPr/>
        </p:nvPicPr>
        <p:blipFill>
          <a:blip r:embed="rId3"/>
          <a:srcRect/>
          <a:stretch>
            <a:fillRect/>
          </a:stretch>
        </p:blipFill>
        <p:spPr bwMode="auto">
          <a:xfrm>
            <a:off x="4138613" y="2033588"/>
            <a:ext cx="3551237" cy="1428750"/>
          </a:xfrm>
          <a:prstGeom prst="rect">
            <a:avLst/>
          </a:prstGeom>
          <a:noFill/>
          <a:ln w="9525">
            <a:noFill/>
            <a:miter lim="800000"/>
            <a:headEnd/>
            <a:tailEnd/>
          </a:ln>
        </p:spPr>
      </p:pic>
      <p:sp>
        <p:nvSpPr>
          <p:cNvPr id="79878" name="TextBox 17"/>
          <p:cNvSpPr txBox="1">
            <a:spLocks noChangeArrowheads="1"/>
          </p:cNvSpPr>
          <p:nvPr/>
        </p:nvSpPr>
        <p:spPr bwMode="auto">
          <a:xfrm>
            <a:off x="669925" y="3571876"/>
            <a:ext cx="4743450" cy="2575850"/>
          </a:xfrm>
          <a:prstGeom prst="rect">
            <a:avLst/>
          </a:prstGeom>
          <a:noFill/>
          <a:ln w="9525">
            <a:noFill/>
            <a:miter lim="800000"/>
            <a:headEnd/>
            <a:tailEnd/>
          </a:ln>
        </p:spPr>
        <p:txBody>
          <a:bodyPr lIns="82058" tIns="41029" rIns="82058" bIns="41029">
            <a:spAutoFit/>
          </a:bodyPr>
          <a:lstStyle/>
          <a:p>
            <a:pPr>
              <a:buSzPct val="100000"/>
            </a:pPr>
            <a:r>
              <a:rPr lang="fr-FR" b="1" dirty="0" smtClean="0">
                <a:solidFill>
                  <a:srgbClr val="000000"/>
                </a:solidFill>
              </a:rPr>
              <a:t>6b. </a:t>
            </a:r>
            <a:r>
              <a:rPr lang="fr-FR" dirty="0" smtClean="0">
                <a:solidFill>
                  <a:srgbClr val="000000"/>
                </a:solidFill>
              </a:rPr>
              <a:t>Portez une visière de protection (de préférence). Si le patient présente des symptômes respiratoires ou si la conception de la visière de protection ne vous empêche pas de vous toucher le visage (les yeux, le nez et la bouche), alors portez d’abord un masque médical et ensuite portez la visière de protection sur votre visage et le masque médical</a:t>
            </a:r>
            <a:endParaRPr lang="fr-FR" dirty="0">
              <a:solidFill>
                <a:srgbClr val="000000"/>
              </a:solidFill>
            </a:endParaRPr>
          </a:p>
        </p:txBody>
      </p:sp>
      <p:pic>
        <p:nvPicPr>
          <p:cNvPr id="79879" name="Picture 18"/>
          <p:cNvPicPr>
            <a:picLocks noChangeAspect="1"/>
          </p:cNvPicPr>
          <p:nvPr/>
        </p:nvPicPr>
        <p:blipFill>
          <a:blip r:embed="rId4"/>
          <a:srcRect/>
          <a:stretch>
            <a:fillRect/>
          </a:stretch>
        </p:blipFill>
        <p:spPr bwMode="auto">
          <a:xfrm>
            <a:off x="5611813" y="3854450"/>
            <a:ext cx="1503362" cy="146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Box 14"/>
          <p:cNvSpPr txBox="1">
            <a:spLocks noChangeArrowheads="1"/>
          </p:cNvSpPr>
          <p:nvPr/>
        </p:nvSpPr>
        <p:spPr bwMode="auto">
          <a:xfrm>
            <a:off x="357158" y="1096963"/>
            <a:ext cx="2122517" cy="2791293"/>
          </a:xfrm>
          <a:prstGeom prst="rect">
            <a:avLst/>
          </a:prstGeom>
          <a:noFill/>
          <a:ln w="9525">
            <a:noFill/>
            <a:miter lim="800000"/>
            <a:headEnd/>
            <a:tailEnd/>
          </a:ln>
        </p:spPr>
        <p:txBody>
          <a:bodyPr wrap="square" lIns="82058" tIns="41029" rIns="82058" bIns="41029">
            <a:spAutoFit/>
          </a:bodyPr>
          <a:lstStyle/>
          <a:p>
            <a:pPr>
              <a:buSzPct val="100000"/>
            </a:pPr>
            <a:r>
              <a:rPr lang="fr-FR" sz="1600" b="1" dirty="0" smtClean="0">
                <a:solidFill>
                  <a:srgbClr val="000000"/>
                </a:solidFill>
              </a:rPr>
              <a:t>7. </a:t>
            </a:r>
            <a:r>
              <a:rPr lang="fr-FR" sz="1600" dirty="0" smtClean="0">
                <a:solidFill>
                  <a:srgbClr val="000000"/>
                </a:solidFill>
              </a:rPr>
              <a:t>Si vous avez des écorchures sur votre cuir chevelu ou si vous avez une préoccupation concernant les projections de fluides, portez également  un bonnet de protection à ce moment. </a:t>
            </a:r>
            <a:endParaRPr lang="fr-FR" sz="1600" dirty="0">
              <a:solidFill>
                <a:srgbClr val="000000"/>
              </a:solidFill>
            </a:endParaRPr>
          </a:p>
        </p:txBody>
      </p:sp>
      <p:pic>
        <p:nvPicPr>
          <p:cNvPr id="80899" name="Picture 15"/>
          <p:cNvPicPr>
            <a:picLocks noChangeAspect="1"/>
          </p:cNvPicPr>
          <p:nvPr/>
        </p:nvPicPr>
        <p:blipFill>
          <a:blip r:embed="rId2"/>
          <a:srcRect/>
          <a:stretch>
            <a:fillRect/>
          </a:stretch>
        </p:blipFill>
        <p:spPr bwMode="auto">
          <a:xfrm>
            <a:off x="2701925" y="1008063"/>
            <a:ext cx="1752600" cy="2147887"/>
          </a:xfrm>
          <a:prstGeom prst="rect">
            <a:avLst/>
          </a:prstGeom>
          <a:noFill/>
          <a:ln w="9525">
            <a:noFill/>
            <a:miter lim="800000"/>
            <a:headEnd/>
            <a:tailEnd/>
          </a:ln>
        </p:spPr>
      </p:pic>
      <p:sp>
        <p:nvSpPr>
          <p:cNvPr id="80900" name="TextBox 16"/>
          <p:cNvSpPr txBox="1">
            <a:spLocks noChangeArrowheads="1"/>
          </p:cNvSpPr>
          <p:nvPr/>
        </p:nvSpPr>
        <p:spPr bwMode="auto">
          <a:xfrm>
            <a:off x="4779963" y="1209675"/>
            <a:ext cx="1524000" cy="1190855"/>
          </a:xfrm>
          <a:prstGeom prst="rect">
            <a:avLst/>
          </a:prstGeom>
          <a:noFill/>
          <a:ln w="9525">
            <a:noFill/>
            <a:miter lim="800000"/>
            <a:headEnd/>
            <a:tailEnd/>
          </a:ln>
        </p:spPr>
        <p:txBody>
          <a:bodyPr lIns="82058" tIns="41029" rIns="82058" bIns="41029">
            <a:spAutoFit/>
          </a:bodyPr>
          <a:lstStyle/>
          <a:p>
            <a:pPr>
              <a:buSzPct val="100000"/>
            </a:pPr>
            <a:r>
              <a:rPr lang="fr-FR" b="1" dirty="0" smtClean="0">
                <a:solidFill>
                  <a:srgbClr val="000000"/>
                </a:solidFill>
              </a:rPr>
              <a:t>8. </a:t>
            </a:r>
            <a:r>
              <a:rPr lang="fr-FR" dirty="0" smtClean="0">
                <a:solidFill>
                  <a:srgbClr val="000000"/>
                </a:solidFill>
              </a:rPr>
              <a:t>Portez des gants (par-dessus les poignets). </a:t>
            </a:r>
            <a:endParaRPr lang="fr-FR" dirty="0">
              <a:solidFill>
                <a:srgbClr val="000000"/>
              </a:solidFill>
            </a:endParaRPr>
          </a:p>
        </p:txBody>
      </p:sp>
      <p:pic>
        <p:nvPicPr>
          <p:cNvPr id="80901" name="Picture 17"/>
          <p:cNvPicPr>
            <a:picLocks noChangeAspect="1"/>
          </p:cNvPicPr>
          <p:nvPr/>
        </p:nvPicPr>
        <p:blipFill>
          <a:blip r:embed="rId3"/>
          <a:srcRect/>
          <a:stretch>
            <a:fillRect/>
          </a:stretch>
        </p:blipFill>
        <p:spPr bwMode="auto">
          <a:xfrm>
            <a:off x="6334125" y="1193800"/>
            <a:ext cx="1827213" cy="1773238"/>
          </a:xfrm>
          <a:prstGeom prst="rect">
            <a:avLst/>
          </a:prstGeom>
          <a:noFill/>
          <a:ln w="9525">
            <a:noFill/>
            <a:miter lim="800000"/>
            <a:headEnd/>
            <a:tailEnd/>
          </a:ln>
        </p:spPr>
      </p:pic>
      <p:sp>
        <p:nvSpPr>
          <p:cNvPr id="80902" name="TextBox 18"/>
          <p:cNvSpPr txBox="1">
            <a:spLocks noChangeArrowheads="1"/>
          </p:cNvSpPr>
          <p:nvPr/>
        </p:nvSpPr>
        <p:spPr bwMode="auto">
          <a:xfrm>
            <a:off x="285720" y="3998913"/>
            <a:ext cx="3313143" cy="1744853"/>
          </a:xfrm>
          <a:prstGeom prst="rect">
            <a:avLst/>
          </a:prstGeom>
          <a:noFill/>
          <a:ln w="9525">
            <a:noFill/>
            <a:miter lim="800000"/>
            <a:headEnd/>
            <a:tailEnd/>
          </a:ln>
        </p:spPr>
        <p:txBody>
          <a:bodyPr wrap="square" lIns="82058" tIns="41029" rIns="82058" bIns="41029">
            <a:spAutoFit/>
          </a:bodyPr>
          <a:lstStyle/>
          <a:p>
            <a:pPr>
              <a:buSzPct val="100000"/>
            </a:pPr>
            <a:r>
              <a:rPr lang="fr-FR" b="1" dirty="0" smtClean="0">
                <a:solidFill>
                  <a:srgbClr val="000000"/>
                </a:solidFill>
              </a:rPr>
              <a:t>9. </a:t>
            </a:r>
            <a:r>
              <a:rPr lang="fr-FR" dirty="0" smtClean="0">
                <a:solidFill>
                  <a:srgbClr val="000000"/>
                </a:solidFill>
              </a:rPr>
              <a:t>Si la blouse est perméable ou si vous vous attendez à une activité physique avec un patient exposé, portez un tablier imperméable en plastique sur la blouse. </a:t>
            </a:r>
            <a:endParaRPr lang="fr-FR" dirty="0">
              <a:solidFill>
                <a:srgbClr val="000000"/>
              </a:solidFill>
            </a:endParaRPr>
          </a:p>
        </p:txBody>
      </p:sp>
      <p:pic>
        <p:nvPicPr>
          <p:cNvPr id="80903" name="Picture 19"/>
          <p:cNvPicPr>
            <a:picLocks noChangeAspect="1"/>
          </p:cNvPicPr>
          <p:nvPr/>
        </p:nvPicPr>
        <p:blipFill>
          <a:blip r:embed="rId4"/>
          <a:srcRect/>
          <a:stretch>
            <a:fillRect/>
          </a:stretch>
        </p:blipFill>
        <p:spPr bwMode="auto">
          <a:xfrm>
            <a:off x="3684588" y="3805238"/>
            <a:ext cx="1857375" cy="2287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object 2"/>
          <p:cNvSpPr>
            <a:spLocks noChangeArrowheads="1"/>
          </p:cNvSpPr>
          <p:nvPr/>
        </p:nvSpPr>
        <p:spPr bwMode="auto">
          <a:xfrm>
            <a:off x="100013" y="6148388"/>
            <a:ext cx="382587" cy="276225"/>
          </a:xfrm>
          <a:prstGeom prst="rect">
            <a:avLst/>
          </a:prstGeom>
          <a:blipFill dpi="0" rotWithShape="1">
            <a:blip r:embed="rId2"/>
            <a:srcRect/>
            <a:stretch>
              <a:fillRect/>
            </a:stretch>
          </a:blipFill>
          <a:ln w="9525">
            <a:noFill/>
            <a:miter lim="800000"/>
            <a:headEnd/>
            <a:tailEnd/>
          </a:ln>
        </p:spPr>
        <p:txBody>
          <a:bodyPr lIns="0" tIns="0" rIns="0" bIns="0">
            <a:spAutoFit/>
          </a:bodyPr>
          <a:lstStyle/>
          <a:p>
            <a:endParaRPr lang="fr-FR" altLang="fr-FR"/>
          </a:p>
        </p:txBody>
      </p:sp>
      <p:sp>
        <p:nvSpPr>
          <p:cNvPr id="81923" name="object 4"/>
          <p:cNvSpPr>
            <a:spLocks noChangeArrowheads="1"/>
          </p:cNvSpPr>
          <p:nvPr/>
        </p:nvSpPr>
        <p:spPr bwMode="auto">
          <a:xfrm>
            <a:off x="798513" y="6002338"/>
            <a:ext cx="1112837" cy="277812"/>
          </a:xfrm>
          <a:prstGeom prst="rect">
            <a:avLst/>
          </a:prstGeom>
          <a:blipFill dpi="0" rotWithShape="1">
            <a:blip r:embed="rId3"/>
            <a:srcRect/>
            <a:stretch>
              <a:fillRect/>
            </a:stretch>
          </a:blipFill>
          <a:ln w="9525">
            <a:noFill/>
            <a:miter lim="800000"/>
            <a:headEnd/>
            <a:tailEnd/>
          </a:ln>
        </p:spPr>
        <p:txBody>
          <a:bodyPr lIns="0" tIns="0" rIns="0" bIns="0">
            <a:spAutoFit/>
          </a:bodyPr>
          <a:lstStyle/>
          <a:p>
            <a:endParaRPr lang="fr-FR" altLang="fr-FR"/>
          </a:p>
        </p:txBody>
      </p:sp>
      <p:sp>
        <p:nvSpPr>
          <p:cNvPr id="81924" name="object 5"/>
          <p:cNvSpPr>
            <a:spLocks noChangeArrowheads="1"/>
          </p:cNvSpPr>
          <p:nvPr/>
        </p:nvSpPr>
        <p:spPr bwMode="auto">
          <a:xfrm>
            <a:off x="7615238" y="6245225"/>
            <a:ext cx="481012" cy="276225"/>
          </a:xfrm>
          <a:prstGeom prst="rect">
            <a:avLst/>
          </a:prstGeom>
          <a:blipFill dpi="0" rotWithShape="1">
            <a:blip r:embed="rId4"/>
            <a:srcRect/>
            <a:stretch>
              <a:fillRect/>
            </a:stretch>
          </a:blipFill>
          <a:ln w="9525">
            <a:noFill/>
            <a:miter lim="800000"/>
            <a:headEnd/>
            <a:tailEnd/>
          </a:ln>
        </p:spPr>
        <p:txBody>
          <a:bodyPr lIns="0" tIns="0" rIns="0" bIns="0">
            <a:spAutoFit/>
          </a:bodyPr>
          <a:lstStyle/>
          <a:p>
            <a:endParaRPr lang="fr-FR" altLang="fr-FR"/>
          </a:p>
        </p:txBody>
      </p:sp>
      <p:sp>
        <p:nvSpPr>
          <p:cNvPr id="81925" name="object 6"/>
          <p:cNvSpPr>
            <a:spLocks/>
          </p:cNvSpPr>
          <p:nvPr/>
        </p:nvSpPr>
        <p:spPr bwMode="auto">
          <a:xfrm>
            <a:off x="282575" y="6022975"/>
            <a:ext cx="8782050" cy="276225"/>
          </a:xfrm>
          <a:custGeom>
            <a:avLst/>
            <a:gdLst>
              <a:gd name="T0" fmla="*/ 0 w 9660890"/>
              <a:gd name="T1" fmla="*/ 0 h 276999"/>
              <a:gd name="T2" fmla="*/ 7256745 w 9660890"/>
              <a:gd name="T3" fmla="*/ 0 h 276999"/>
              <a:gd name="T4" fmla="*/ 0 60000 65536"/>
              <a:gd name="T5" fmla="*/ 0 60000 65536"/>
              <a:gd name="T6" fmla="*/ 0 w 9660890"/>
              <a:gd name="T7" fmla="*/ 0 h 276999"/>
              <a:gd name="T8" fmla="*/ 9660890 w 9660890"/>
              <a:gd name="T9" fmla="*/ 276999 h 276999"/>
            </a:gdLst>
            <a:ahLst/>
            <a:cxnLst>
              <a:cxn ang="T4">
                <a:pos x="T0" y="T1"/>
              </a:cxn>
              <a:cxn ang="T5">
                <a:pos x="T2" y="T3"/>
              </a:cxn>
            </a:cxnLst>
            <a:rect l="T6" t="T7" r="T8" b="T9"/>
            <a:pathLst>
              <a:path w="9660890" h="276999">
                <a:moveTo>
                  <a:pt x="0" y="0"/>
                </a:moveTo>
                <a:lnTo>
                  <a:pt x="9660636" y="0"/>
                </a:lnTo>
              </a:path>
            </a:pathLst>
          </a:custGeom>
          <a:noFill/>
          <a:ln w="19050">
            <a:solidFill>
              <a:srgbClr val="000000"/>
            </a:solidFill>
            <a:round/>
            <a:headEnd/>
            <a:tailEnd/>
          </a:ln>
        </p:spPr>
        <p:txBody>
          <a:bodyPr lIns="0" tIns="0" rIns="0" bIns="0">
            <a:spAutoFit/>
          </a:bodyPr>
          <a:lstStyle/>
          <a:p>
            <a:endParaRPr lang="fr-FR"/>
          </a:p>
        </p:txBody>
      </p:sp>
      <p:sp>
        <p:nvSpPr>
          <p:cNvPr id="81926" name="object 7"/>
          <p:cNvSpPr txBox="1">
            <a:spLocks noChangeArrowheads="1"/>
          </p:cNvSpPr>
          <p:nvPr/>
        </p:nvSpPr>
        <p:spPr bwMode="auto">
          <a:xfrm>
            <a:off x="8110538" y="6313488"/>
            <a:ext cx="893762" cy="309562"/>
          </a:xfrm>
          <a:prstGeom prst="rect">
            <a:avLst/>
          </a:prstGeom>
          <a:noFill/>
          <a:ln w="9525">
            <a:noFill/>
            <a:miter lim="800000"/>
            <a:headEnd/>
            <a:tailEnd/>
          </a:ln>
        </p:spPr>
        <p:txBody>
          <a:bodyPr lIns="0" tIns="0" rIns="0" bIns="0">
            <a:spAutoFit/>
          </a:bodyPr>
          <a:lstStyle/>
          <a:p>
            <a:pPr marL="11113" indent="7938">
              <a:lnSpc>
                <a:spcPct val="67000"/>
              </a:lnSpc>
              <a:buSzPct val="100000"/>
            </a:pPr>
            <a:r>
              <a:rPr lang="en-US" sz="1500">
                <a:solidFill>
                  <a:srgbClr val="000000"/>
                </a:solidFill>
                <a:latin typeface="Times New Roman" pitchFamily="18" charset="0"/>
                <a:cs typeface="Times New Roman" pitchFamily="18" charset="0"/>
              </a:rPr>
              <a:t>Monde hea lth Organisation</a:t>
            </a:r>
          </a:p>
        </p:txBody>
      </p:sp>
      <p:sp>
        <p:nvSpPr>
          <p:cNvPr id="81927" name="object 8"/>
          <p:cNvSpPr txBox="1">
            <a:spLocks noChangeArrowheads="1"/>
          </p:cNvSpPr>
          <p:nvPr/>
        </p:nvSpPr>
        <p:spPr bwMode="auto">
          <a:xfrm>
            <a:off x="96838" y="6448425"/>
            <a:ext cx="388937" cy="185738"/>
          </a:xfrm>
          <a:prstGeom prst="rect">
            <a:avLst/>
          </a:prstGeom>
          <a:noFill/>
          <a:ln w="9525">
            <a:noFill/>
            <a:miter lim="800000"/>
            <a:headEnd/>
            <a:tailEnd/>
          </a:ln>
        </p:spPr>
        <p:txBody>
          <a:bodyPr lIns="0" tIns="0" rIns="0" bIns="0">
            <a:spAutoFit/>
          </a:bodyPr>
          <a:lstStyle/>
          <a:p>
            <a:pPr marL="60325" algn="ctr">
              <a:lnSpc>
                <a:spcPts val="725"/>
              </a:lnSpc>
              <a:buSzPct val="100000"/>
            </a:pPr>
            <a:r>
              <a:rPr lang="en-US" sz="600">
                <a:solidFill>
                  <a:srgbClr val="000000"/>
                </a:solidFill>
              </a:rPr>
              <a:t>II:F!t.ii!M!C</a:t>
            </a:r>
          </a:p>
          <a:p>
            <a:pPr marL="60325" algn="ctr">
              <a:lnSpc>
                <a:spcPts val="675"/>
              </a:lnSpc>
              <a:buSzPct val="100000"/>
            </a:pPr>
            <a:r>
              <a:rPr lang="en-US" sz="600">
                <a:solidFill>
                  <a:srgbClr val="000000"/>
                </a:solidFill>
                <a:latin typeface="Times New Roman" pitchFamily="18" charset="0"/>
                <a:cs typeface="Times New Roman" pitchFamily="18" charset="0"/>
              </a:rPr>
              <a:t>Fhst fl S ES</a:t>
            </a:r>
          </a:p>
        </p:txBody>
      </p:sp>
      <p:sp>
        <p:nvSpPr>
          <p:cNvPr id="9" name="TextBox 8"/>
          <p:cNvSpPr txBox="1"/>
          <p:nvPr/>
        </p:nvSpPr>
        <p:spPr>
          <a:xfrm>
            <a:off x="519113" y="2219325"/>
            <a:ext cx="8054975" cy="2775904"/>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lIns="82058" tIns="41029" rIns="82058" bIns="41029">
            <a:spAutoFit/>
          </a:bodyPr>
          <a:lstStyle/>
          <a:p>
            <a:pPr>
              <a:buSzPct val="100000"/>
              <a:defRPr/>
            </a:pPr>
            <a:r>
              <a:rPr lang="fr-FR" sz="2500" b="1" dirty="0" smtClean="0">
                <a:solidFill>
                  <a:srgbClr val="000000"/>
                </a:solidFill>
                <a:effectLst>
                  <a:outerShdw blurRad="38100" dist="38100" dir="2700000" algn="tl">
                    <a:srgbClr val="C0C0C0"/>
                  </a:outerShdw>
                </a:effectLst>
                <a:ea typeface="Verdana" pitchFamily="34" charset="0"/>
                <a:cs typeface="Verdana" pitchFamily="34" charset="0"/>
              </a:rPr>
              <a:t>Au moment du port de l’EPI :</a:t>
            </a:r>
          </a:p>
          <a:p>
            <a:pPr marL="665163" lvl="1" indent="-255588">
              <a:buFont typeface="Arial" charset="0"/>
              <a:buChar char="•"/>
              <a:defRPr/>
            </a:pPr>
            <a:r>
              <a:rPr lang="fr-FR" sz="2500" dirty="0" smtClean="0">
                <a:solidFill>
                  <a:srgbClr val="000000"/>
                </a:solidFill>
                <a:ea typeface="Verdana" pitchFamily="34" charset="0"/>
                <a:cs typeface="Verdana" pitchFamily="34" charset="0"/>
              </a:rPr>
              <a:t>Évitez de toucher ou d’ajuster l’EPI</a:t>
            </a:r>
          </a:p>
          <a:p>
            <a:pPr marL="665163" lvl="1" indent="-255588">
              <a:buFont typeface="Arial" charset="0"/>
              <a:buChar char="•"/>
              <a:defRPr/>
            </a:pPr>
            <a:r>
              <a:rPr lang="fr-FR" sz="2500" dirty="0" smtClean="0">
                <a:solidFill>
                  <a:srgbClr val="000000"/>
                </a:solidFill>
                <a:ea typeface="Verdana" pitchFamily="34" charset="0"/>
                <a:cs typeface="Verdana" pitchFamily="34" charset="0"/>
              </a:rPr>
              <a:t>Retirez les gants s’ils ont été déchirés ou endommagés</a:t>
            </a:r>
          </a:p>
          <a:p>
            <a:pPr marL="665163" lvl="1" indent="-255588">
              <a:buFont typeface="Arial" charset="0"/>
              <a:buChar char="•"/>
              <a:defRPr/>
            </a:pPr>
            <a:r>
              <a:rPr lang="fr-FR" sz="2500" dirty="0" smtClean="0">
                <a:solidFill>
                  <a:srgbClr val="000000"/>
                </a:solidFill>
                <a:ea typeface="Verdana" pitchFamily="34" charset="0"/>
                <a:cs typeface="Verdana" pitchFamily="34" charset="0"/>
              </a:rPr>
              <a:t>Changez de gants d’un patient à un autre</a:t>
            </a:r>
          </a:p>
          <a:p>
            <a:pPr marL="665163" lvl="1" indent="-255588">
              <a:buFont typeface="Arial" charset="0"/>
              <a:buChar char="•"/>
              <a:defRPr/>
            </a:pPr>
            <a:r>
              <a:rPr lang="fr-FR" sz="2500" dirty="0" smtClean="0">
                <a:solidFill>
                  <a:srgbClr val="000000"/>
                </a:solidFill>
                <a:ea typeface="Verdana" pitchFamily="34" charset="0"/>
                <a:cs typeface="Verdana" pitchFamily="34" charset="0"/>
              </a:rPr>
              <a:t>Lavez-vous les mains avant d’enfiler de nouveaux gants et après le retrait de gants usagés.</a:t>
            </a:r>
            <a:endParaRPr lang="fr-FR" sz="2500" dirty="0">
              <a:solidFill>
                <a:srgbClr val="000000"/>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1"/>
          <p:cNvPicPr>
            <a:picLocks noChangeAspect="1"/>
          </p:cNvPicPr>
          <p:nvPr/>
        </p:nvPicPr>
        <p:blipFill>
          <a:blip r:embed="rId2"/>
          <a:srcRect/>
          <a:stretch>
            <a:fillRect/>
          </a:stretch>
        </p:blipFill>
        <p:spPr bwMode="auto">
          <a:xfrm>
            <a:off x="2886075" y="1050925"/>
            <a:ext cx="1563688" cy="1925638"/>
          </a:xfrm>
          <a:prstGeom prst="rect">
            <a:avLst/>
          </a:prstGeom>
          <a:noFill/>
          <a:ln w="9525">
            <a:noFill/>
            <a:miter lim="800000"/>
            <a:headEnd/>
            <a:tailEnd/>
          </a:ln>
        </p:spPr>
      </p:pic>
      <p:sp>
        <p:nvSpPr>
          <p:cNvPr id="82947" name="TextBox 22"/>
          <p:cNvSpPr txBox="1">
            <a:spLocks noChangeArrowheads="1"/>
          </p:cNvSpPr>
          <p:nvPr/>
        </p:nvSpPr>
        <p:spPr bwMode="auto">
          <a:xfrm>
            <a:off x="214282" y="1117600"/>
            <a:ext cx="2643206" cy="1806408"/>
          </a:xfrm>
          <a:prstGeom prst="rect">
            <a:avLst/>
          </a:prstGeom>
          <a:noFill/>
          <a:ln w="9525">
            <a:noFill/>
            <a:miter lim="800000"/>
            <a:headEnd/>
            <a:tailEnd/>
          </a:ln>
        </p:spPr>
        <p:txBody>
          <a:bodyPr wrap="square" lIns="82058" tIns="41029" rIns="82058" bIns="41029">
            <a:spAutoFit/>
          </a:bodyPr>
          <a:lstStyle/>
          <a:p>
            <a:pPr>
              <a:buSzPct val="100000"/>
            </a:pPr>
            <a:r>
              <a:rPr lang="fr-FR" sz="1600" b="1" dirty="0" smtClean="0">
                <a:solidFill>
                  <a:srgbClr val="000000"/>
                </a:solidFill>
              </a:rPr>
              <a:t>1. </a:t>
            </a:r>
            <a:r>
              <a:rPr lang="fr-FR" sz="1600" dirty="0" smtClean="0">
                <a:solidFill>
                  <a:srgbClr val="000000"/>
                </a:solidFill>
              </a:rPr>
              <a:t>Détachez le tablier en plastique et s’en débarrasser sans risque, (si le tablier doit être réutilisé, le déposer dans un conteneur contenant du désinfectant)</a:t>
            </a:r>
            <a:endParaRPr lang="fr-FR" sz="1600" dirty="0">
              <a:solidFill>
                <a:srgbClr val="000000"/>
              </a:solidFill>
            </a:endParaRPr>
          </a:p>
        </p:txBody>
      </p:sp>
      <p:sp>
        <p:nvSpPr>
          <p:cNvPr id="24" name="TextBox 23"/>
          <p:cNvSpPr txBox="1"/>
          <p:nvPr/>
        </p:nvSpPr>
        <p:spPr>
          <a:xfrm>
            <a:off x="798513" y="204788"/>
            <a:ext cx="3807741" cy="467580"/>
          </a:xfrm>
          <a:prstGeom prst="rect">
            <a:avLst/>
          </a:prstGeom>
          <a:noFill/>
        </p:spPr>
        <p:txBody>
          <a:bodyPr wrap="none" lIns="82058" tIns="41029" rIns="82058" bIns="41029">
            <a:spAutoFit/>
          </a:bodyPr>
          <a:lstStyle/>
          <a:p>
            <a:pPr>
              <a:buSzPct val="100000"/>
              <a:defRPr/>
            </a:pPr>
            <a:r>
              <a:rPr lang="fr-FR" sz="2500" b="1" dirty="0" smtClean="0">
                <a:solidFill>
                  <a:srgbClr val="000000"/>
                </a:solidFill>
                <a:effectLst>
                  <a:outerShdw blurRad="38100" dist="38100" dir="2700000" algn="tl">
                    <a:srgbClr val="C0C0C0"/>
                  </a:outerShdw>
                </a:effectLst>
                <a:ea typeface="Verdana" pitchFamily="34" charset="0"/>
                <a:cs typeface="Verdana" pitchFamily="34" charset="0"/>
              </a:rPr>
              <a:t>Étapes pour retirer l’EPI</a:t>
            </a:r>
            <a:endParaRPr lang="fr-FR" sz="2500" b="1" dirty="0">
              <a:solidFill>
                <a:srgbClr val="000000"/>
              </a:solidFill>
              <a:effectLst>
                <a:outerShdw blurRad="38100" dist="38100" dir="2700000" algn="tl">
                  <a:srgbClr val="C0C0C0"/>
                </a:outerShdw>
              </a:effectLst>
              <a:ea typeface="Verdana" pitchFamily="34" charset="0"/>
              <a:cs typeface="Verdana" pitchFamily="34" charset="0"/>
            </a:endParaRPr>
          </a:p>
        </p:txBody>
      </p:sp>
      <p:sp>
        <p:nvSpPr>
          <p:cNvPr id="82949" name="TextBox 24"/>
          <p:cNvSpPr txBox="1">
            <a:spLocks noChangeArrowheads="1"/>
          </p:cNvSpPr>
          <p:nvPr/>
        </p:nvSpPr>
        <p:spPr bwMode="auto">
          <a:xfrm>
            <a:off x="4786314" y="1117600"/>
            <a:ext cx="2152649" cy="2298851"/>
          </a:xfrm>
          <a:prstGeom prst="rect">
            <a:avLst/>
          </a:prstGeom>
          <a:noFill/>
          <a:ln w="9525">
            <a:noFill/>
            <a:miter lim="800000"/>
            <a:headEnd/>
            <a:tailEnd/>
          </a:ln>
        </p:spPr>
        <p:txBody>
          <a:bodyPr wrap="square" lIns="82058" tIns="41029" rIns="82058" bIns="41029">
            <a:spAutoFit/>
          </a:bodyPr>
          <a:lstStyle/>
          <a:p>
            <a:pPr>
              <a:buSzPct val="100000"/>
            </a:pPr>
            <a:r>
              <a:rPr lang="fr-FR" sz="1600" b="1" dirty="0" smtClean="0">
                <a:solidFill>
                  <a:srgbClr val="000000"/>
                </a:solidFill>
              </a:rPr>
              <a:t>2. </a:t>
            </a:r>
            <a:r>
              <a:rPr lang="fr-FR" sz="1600" dirty="0" smtClean="0">
                <a:solidFill>
                  <a:srgbClr val="000000"/>
                </a:solidFill>
              </a:rPr>
              <a:t>Si vous portez des couvre-chaussure de protection, veuillez les retirer avec vos gants encore sur vous (si vous portez des bottes en caoutchouc, allez à l’étape 5). </a:t>
            </a:r>
            <a:endParaRPr lang="fr-FR" sz="1600" dirty="0">
              <a:solidFill>
                <a:srgbClr val="000000"/>
              </a:solidFill>
            </a:endParaRPr>
          </a:p>
        </p:txBody>
      </p:sp>
      <p:pic>
        <p:nvPicPr>
          <p:cNvPr id="82950" name="Picture 25"/>
          <p:cNvPicPr>
            <a:picLocks noChangeAspect="1"/>
          </p:cNvPicPr>
          <p:nvPr/>
        </p:nvPicPr>
        <p:blipFill>
          <a:blip r:embed="rId3"/>
          <a:srcRect/>
          <a:stretch>
            <a:fillRect/>
          </a:stretch>
        </p:blipFill>
        <p:spPr bwMode="auto">
          <a:xfrm>
            <a:off x="6948488" y="1309688"/>
            <a:ext cx="1814512" cy="1600200"/>
          </a:xfrm>
          <a:prstGeom prst="rect">
            <a:avLst/>
          </a:prstGeom>
          <a:noFill/>
          <a:ln w="9525">
            <a:noFill/>
            <a:miter lim="800000"/>
            <a:headEnd/>
            <a:tailEnd/>
          </a:ln>
        </p:spPr>
      </p:pic>
      <p:sp>
        <p:nvSpPr>
          <p:cNvPr id="82951" name="TextBox 26"/>
          <p:cNvSpPr txBox="1">
            <a:spLocks noChangeArrowheads="1"/>
          </p:cNvSpPr>
          <p:nvPr/>
        </p:nvSpPr>
        <p:spPr bwMode="auto">
          <a:xfrm>
            <a:off x="214282" y="2997200"/>
            <a:ext cx="2186018" cy="1560187"/>
          </a:xfrm>
          <a:prstGeom prst="rect">
            <a:avLst/>
          </a:prstGeom>
          <a:noFill/>
          <a:ln w="9525">
            <a:noFill/>
            <a:miter lim="800000"/>
            <a:headEnd/>
            <a:tailEnd/>
          </a:ln>
        </p:spPr>
        <p:txBody>
          <a:bodyPr wrap="square" lIns="82058" tIns="41029" rIns="82058" bIns="41029">
            <a:spAutoFit/>
          </a:bodyPr>
          <a:lstStyle/>
          <a:p>
            <a:pPr>
              <a:buSzPct val="100000"/>
            </a:pPr>
            <a:r>
              <a:rPr lang="fr-FR" sz="1600" b="1" dirty="0" smtClean="0">
                <a:solidFill>
                  <a:srgbClr val="000000"/>
                </a:solidFill>
              </a:rPr>
              <a:t>3. </a:t>
            </a:r>
            <a:r>
              <a:rPr lang="fr-FR" sz="1600" dirty="0" smtClean="0">
                <a:solidFill>
                  <a:srgbClr val="000000"/>
                </a:solidFill>
              </a:rPr>
              <a:t>Retirez la blouse et les gants et les enrouler de l’intérieur vers l’extérieur et s’en débarrasser sans risque. </a:t>
            </a:r>
            <a:endParaRPr lang="fr-FR" sz="1600" dirty="0">
              <a:solidFill>
                <a:srgbClr val="000000"/>
              </a:solidFill>
            </a:endParaRPr>
          </a:p>
        </p:txBody>
      </p:sp>
      <p:pic>
        <p:nvPicPr>
          <p:cNvPr id="82952" name="Picture 27"/>
          <p:cNvPicPr>
            <a:picLocks noChangeAspect="1"/>
          </p:cNvPicPr>
          <p:nvPr/>
        </p:nvPicPr>
        <p:blipFill>
          <a:blip r:embed="rId4"/>
          <a:srcRect/>
          <a:stretch>
            <a:fillRect/>
          </a:stretch>
        </p:blipFill>
        <p:spPr bwMode="auto">
          <a:xfrm>
            <a:off x="2593975" y="2997200"/>
            <a:ext cx="1512888" cy="1476375"/>
          </a:xfrm>
          <a:prstGeom prst="rect">
            <a:avLst/>
          </a:prstGeom>
          <a:noFill/>
          <a:ln w="9525">
            <a:noFill/>
            <a:miter lim="800000"/>
            <a:headEnd/>
            <a:tailEnd/>
          </a:ln>
        </p:spPr>
      </p:pic>
      <p:sp>
        <p:nvSpPr>
          <p:cNvPr id="82953" name="TextBox 28"/>
          <p:cNvSpPr txBox="1">
            <a:spLocks noChangeArrowheads="1"/>
          </p:cNvSpPr>
          <p:nvPr/>
        </p:nvSpPr>
        <p:spPr bwMode="auto">
          <a:xfrm>
            <a:off x="4857752" y="3586163"/>
            <a:ext cx="1992311" cy="575302"/>
          </a:xfrm>
          <a:prstGeom prst="rect">
            <a:avLst/>
          </a:prstGeom>
          <a:noFill/>
          <a:ln w="9525">
            <a:noFill/>
            <a:miter lim="800000"/>
            <a:headEnd/>
            <a:tailEnd/>
          </a:ln>
        </p:spPr>
        <p:txBody>
          <a:bodyPr wrap="square" lIns="82058" tIns="41029" rIns="82058" bIns="41029">
            <a:spAutoFit/>
          </a:bodyPr>
          <a:lstStyle/>
          <a:p>
            <a:pPr>
              <a:buSzPct val="100000"/>
            </a:pPr>
            <a:r>
              <a:rPr lang="fr-FR" sz="1600" b="1" dirty="0" smtClean="0">
                <a:solidFill>
                  <a:srgbClr val="000000"/>
                </a:solidFill>
              </a:rPr>
              <a:t>4. </a:t>
            </a:r>
            <a:r>
              <a:rPr lang="fr-FR" sz="1600" dirty="0" smtClean="0">
                <a:solidFill>
                  <a:srgbClr val="000000"/>
                </a:solidFill>
              </a:rPr>
              <a:t>Lavez-vous les mains</a:t>
            </a:r>
            <a:endParaRPr lang="fr-FR" sz="1600" dirty="0">
              <a:solidFill>
                <a:srgbClr val="000000"/>
              </a:solidFill>
            </a:endParaRPr>
          </a:p>
        </p:txBody>
      </p:sp>
      <p:pic>
        <p:nvPicPr>
          <p:cNvPr id="82954" name="Picture 29"/>
          <p:cNvPicPr>
            <a:picLocks noChangeAspect="1"/>
          </p:cNvPicPr>
          <p:nvPr/>
        </p:nvPicPr>
        <p:blipFill>
          <a:blip r:embed="rId5"/>
          <a:srcRect/>
          <a:stretch>
            <a:fillRect/>
          </a:stretch>
        </p:blipFill>
        <p:spPr bwMode="auto">
          <a:xfrm>
            <a:off x="6938963" y="3471863"/>
            <a:ext cx="1517650" cy="1482725"/>
          </a:xfrm>
          <a:prstGeom prst="rect">
            <a:avLst/>
          </a:prstGeom>
          <a:noFill/>
          <a:ln w="9525">
            <a:noFill/>
            <a:miter lim="800000"/>
            <a:headEnd/>
            <a:tailEnd/>
          </a:ln>
        </p:spPr>
      </p:pic>
      <p:sp>
        <p:nvSpPr>
          <p:cNvPr id="82955" name="TextBox 30"/>
          <p:cNvSpPr txBox="1">
            <a:spLocks noChangeArrowheads="1"/>
          </p:cNvSpPr>
          <p:nvPr/>
        </p:nvSpPr>
        <p:spPr bwMode="auto">
          <a:xfrm>
            <a:off x="214282" y="4724400"/>
            <a:ext cx="4413281" cy="1313966"/>
          </a:xfrm>
          <a:prstGeom prst="rect">
            <a:avLst/>
          </a:prstGeom>
          <a:noFill/>
          <a:ln w="9525">
            <a:noFill/>
            <a:miter lim="800000"/>
            <a:headEnd/>
            <a:tailEnd/>
          </a:ln>
        </p:spPr>
        <p:txBody>
          <a:bodyPr wrap="square" lIns="82058" tIns="41029" rIns="82058" bIns="41029">
            <a:spAutoFit/>
          </a:bodyPr>
          <a:lstStyle/>
          <a:p>
            <a:pPr>
              <a:buSzPct val="100000"/>
            </a:pPr>
            <a:r>
              <a:rPr lang="fr-FR" sz="1600" b="1" dirty="0" smtClean="0">
                <a:solidFill>
                  <a:srgbClr val="000000"/>
                </a:solidFill>
              </a:rPr>
              <a:t>5. </a:t>
            </a:r>
            <a:r>
              <a:rPr lang="fr-FR" sz="1600" dirty="0" smtClean="0">
                <a:solidFill>
                  <a:srgbClr val="000000"/>
                </a:solidFill>
              </a:rPr>
              <a:t>Si vous portez des bottes en caoutchouc, retirez-les (idéalement à l'aide d’un dispositif de retrait de bottes) sans les toucher avec vos mains. Placez les bottes retirées dans un conteneur contenant du désinfectant. </a:t>
            </a:r>
            <a:endParaRPr lang="fr-FR" sz="1600" dirty="0">
              <a:solidFill>
                <a:srgbClr val="000000"/>
              </a:solidFill>
            </a:endParaRPr>
          </a:p>
        </p:txBody>
      </p:sp>
      <p:pic>
        <p:nvPicPr>
          <p:cNvPr id="82956" name="Picture 31"/>
          <p:cNvPicPr>
            <a:picLocks noChangeAspect="1"/>
          </p:cNvPicPr>
          <p:nvPr/>
        </p:nvPicPr>
        <p:blipFill>
          <a:blip r:embed="rId6"/>
          <a:srcRect/>
          <a:stretch>
            <a:fillRect/>
          </a:stretch>
        </p:blipFill>
        <p:spPr bwMode="auto">
          <a:xfrm>
            <a:off x="4535488" y="4756150"/>
            <a:ext cx="1552575" cy="1071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813" y="277813"/>
            <a:ext cx="8866187" cy="760412"/>
          </a:xfrm>
        </p:spPr>
        <p:txBody>
          <a:bodyPr/>
          <a:lstStyle/>
          <a:p>
            <a:pPr eaLnBrk="1" hangingPunct="1">
              <a:buSzPct val="100000"/>
              <a:defRPr/>
            </a:pPr>
            <a:r>
              <a:rPr lang="fr-FR" sz="2500" b="1" dirty="0" smtClean="0">
                <a:solidFill>
                  <a:srgbClr val="000000"/>
                </a:solidFill>
                <a:effectLst>
                  <a:outerShdw blurRad="38100" dist="38100" dir="2700000" algn="tl">
                    <a:srgbClr val="C0C0C0"/>
                  </a:outerShdw>
                </a:effectLst>
                <a:ea typeface="Verdana" pitchFamily="34" charset="0"/>
                <a:cs typeface="Verdana" pitchFamily="34" charset="0"/>
              </a:rPr>
              <a:t>Détails importants sur la façon de retirer les gants et la blouse </a:t>
            </a:r>
          </a:p>
        </p:txBody>
      </p:sp>
      <p:pic>
        <p:nvPicPr>
          <p:cNvPr id="83971" name="Picture 2"/>
          <p:cNvPicPr>
            <a:picLocks noChangeAspect="1"/>
          </p:cNvPicPr>
          <p:nvPr/>
        </p:nvPicPr>
        <p:blipFill>
          <a:blip r:embed="rId2"/>
          <a:srcRect/>
          <a:stretch>
            <a:fillRect/>
          </a:stretch>
        </p:blipFill>
        <p:spPr bwMode="auto">
          <a:xfrm>
            <a:off x="900113" y="1816100"/>
            <a:ext cx="7204075" cy="46482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buSzPct val="100000"/>
              <a:defRPr/>
            </a:pPr>
            <a: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t>Installation des patients</a:t>
            </a:r>
          </a:p>
        </p:txBody>
      </p:sp>
      <p:sp>
        <p:nvSpPr>
          <p:cNvPr id="20483" name="Content Placeholder 2"/>
          <p:cNvSpPr>
            <a:spLocks noGrp="1"/>
          </p:cNvSpPr>
          <p:nvPr>
            <p:ph idx="1"/>
          </p:nvPr>
        </p:nvSpPr>
        <p:spPr/>
        <p:txBody>
          <a:bodyPr/>
          <a:lstStyle/>
          <a:p>
            <a:pPr algn="just" eaLnBrk="1" hangingPunct="1"/>
            <a:r>
              <a:rPr lang="fr-FR" sz="2800" dirty="0" smtClean="0">
                <a:solidFill>
                  <a:srgbClr val="000000"/>
                </a:solidFill>
              </a:rPr>
              <a:t>Placer les cas suspects ou confirmés dans des </a:t>
            </a:r>
            <a:r>
              <a:rPr lang="fr-FR" sz="2800" i="1" dirty="0" smtClean="0">
                <a:solidFill>
                  <a:srgbClr val="000000"/>
                </a:solidFill>
              </a:rPr>
              <a:t>chambres d'isolement </a:t>
            </a:r>
            <a:r>
              <a:rPr lang="fr-FR" sz="2800" dirty="0" smtClean="0">
                <a:solidFill>
                  <a:srgbClr val="000000"/>
                </a:solidFill>
              </a:rPr>
              <a:t>individuelles adjacentes à des toilettes ou des latrines qui leurs sont réservées, des douches, un lavabo équipé d'eau courante, du savon et des serviettes à usage unique, des </a:t>
            </a:r>
            <a:r>
              <a:rPr lang="fr-FR" sz="2800" dirty="0" smtClean="0"/>
              <a:t>distributeurs de rince-mains </a:t>
            </a:r>
            <a:r>
              <a:rPr lang="fr-FR" sz="2800" dirty="0" smtClean="0">
                <a:solidFill>
                  <a:srgbClr val="000000"/>
                </a:solidFill>
              </a:rPr>
              <a:t>à base d'alcool, des stocks d'équipements de protection individuelle (EPI), des stocks de médicaments, une bonne ventilation, des fenêtres recouvertes d’une moustiquaire, des portes fermées et un accès restreint.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p:cNvPicPr>
            <a:picLocks noChangeAspect="1"/>
          </p:cNvPicPr>
          <p:nvPr/>
        </p:nvPicPr>
        <p:blipFill>
          <a:blip r:embed="rId2"/>
          <a:srcRect/>
          <a:stretch>
            <a:fillRect/>
          </a:stretch>
        </p:blipFill>
        <p:spPr bwMode="auto">
          <a:xfrm>
            <a:off x="623888" y="469900"/>
            <a:ext cx="8104187" cy="5648325"/>
          </a:xfrm>
          <a:prstGeom prst="rect">
            <a:avLst/>
          </a:prstGeom>
          <a:noFill/>
          <a:ln w="9525">
            <a:noFill/>
            <a:miter lim="800000"/>
            <a:headEnd/>
            <a:tailEnd/>
          </a:ln>
        </p:spPr>
      </p:pic>
      <p:sp>
        <p:nvSpPr>
          <p:cNvPr id="3" name="ZoneTexte 2"/>
          <p:cNvSpPr txBox="1"/>
          <p:nvPr/>
        </p:nvSpPr>
        <p:spPr>
          <a:xfrm>
            <a:off x="500034" y="500042"/>
            <a:ext cx="7215238" cy="307777"/>
          </a:xfrm>
          <a:prstGeom prst="rect">
            <a:avLst/>
          </a:prstGeom>
          <a:solidFill>
            <a:schemeClr val="bg1"/>
          </a:solidFill>
        </p:spPr>
        <p:txBody>
          <a:bodyPr wrap="square" rtlCol="0">
            <a:spAutoFit/>
          </a:bodyPr>
          <a:lstStyle/>
          <a:p>
            <a:r>
              <a:rPr lang="fr-FR" sz="1400" b="1" dirty="0" smtClean="0"/>
              <a:t>Hygiène des mains</a:t>
            </a:r>
            <a:r>
              <a:rPr lang="fr-FR" sz="1400" dirty="0" smtClean="0"/>
              <a:t>. Durée de la procédures complète </a:t>
            </a:r>
            <a:r>
              <a:rPr lang="fr-FR" sz="1400" b="1" dirty="0" smtClean="0"/>
              <a:t>: 40 à 60 secondes </a:t>
            </a:r>
            <a:endParaRPr lang="fr-FR" sz="1400" b="1" dirty="0"/>
          </a:p>
        </p:txBody>
      </p:sp>
      <p:sp>
        <p:nvSpPr>
          <p:cNvPr id="4" name="ZoneTexte 3"/>
          <p:cNvSpPr txBox="1"/>
          <p:nvPr/>
        </p:nvSpPr>
        <p:spPr>
          <a:xfrm>
            <a:off x="500034" y="2643182"/>
            <a:ext cx="2000264" cy="1107996"/>
          </a:xfrm>
          <a:prstGeom prst="rect">
            <a:avLst/>
          </a:prstGeom>
          <a:solidFill>
            <a:schemeClr val="bg1"/>
          </a:solidFill>
        </p:spPr>
        <p:txBody>
          <a:bodyPr wrap="square" rtlCol="0">
            <a:spAutoFit/>
          </a:bodyPr>
          <a:lstStyle/>
          <a:p>
            <a:r>
              <a:rPr lang="fr-FR" sz="1100" b="1" dirty="0" smtClean="0"/>
              <a:t>Mouiller les mains abondamment avec de l’eau et du savon en quantité suffisante pour couvrir toutes les surface des mains</a:t>
            </a:r>
            <a:endParaRPr lang="fr-FR" sz="1100" b="1" dirty="0"/>
          </a:p>
        </p:txBody>
      </p:sp>
      <p:sp>
        <p:nvSpPr>
          <p:cNvPr id="5" name="ZoneTexte 4"/>
          <p:cNvSpPr txBox="1"/>
          <p:nvPr/>
        </p:nvSpPr>
        <p:spPr>
          <a:xfrm>
            <a:off x="2714612" y="2714620"/>
            <a:ext cx="1714512" cy="600164"/>
          </a:xfrm>
          <a:prstGeom prst="rect">
            <a:avLst/>
          </a:prstGeom>
          <a:solidFill>
            <a:schemeClr val="bg1"/>
          </a:solidFill>
        </p:spPr>
        <p:txBody>
          <a:bodyPr wrap="square" rtlCol="0">
            <a:spAutoFit/>
          </a:bodyPr>
          <a:lstStyle/>
          <a:p>
            <a:r>
              <a:rPr lang="fr-FR" sz="1100" b="1" dirty="0" smtClean="0"/>
              <a:t>Paume contre paume par mouvement de</a:t>
            </a:r>
          </a:p>
          <a:p>
            <a:r>
              <a:rPr lang="fr-FR" sz="1100" b="1" dirty="0" smtClean="0"/>
              <a:t>rotation </a:t>
            </a:r>
            <a:endParaRPr lang="fr-FR" sz="1100" b="1" dirty="0"/>
          </a:p>
        </p:txBody>
      </p:sp>
      <p:sp>
        <p:nvSpPr>
          <p:cNvPr id="6" name="ZoneTexte 5"/>
          <p:cNvSpPr txBox="1"/>
          <p:nvPr/>
        </p:nvSpPr>
        <p:spPr>
          <a:xfrm>
            <a:off x="4429124" y="2728906"/>
            <a:ext cx="2571768" cy="769441"/>
          </a:xfrm>
          <a:prstGeom prst="rect">
            <a:avLst/>
          </a:prstGeom>
          <a:solidFill>
            <a:schemeClr val="bg1"/>
          </a:solidFill>
        </p:spPr>
        <p:txBody>
          <a:bodyPr wrap="square" rtlCol="0">
            <a:spAutoFit/>
          </a:bodyPr>
          <a:lstStyle/>
          <a:p>
            <a:r>
              <a:rPr lang="fr-FR" sz="1100" b="1" dirty="0" smtClean="0"/>
              <a:t>Le dos de la main gauche avec un mouvement d’avant en arrière exercé par la paume de la main droite, et vice versa </a:t>
            </a:r>
            <a:endParaRPr lang="fr-FR" sz="1100" b="1" dirty="0"/>
          </a:p>
        </p:txBody>
      </p:sp>
      <p:sp>
        <p:nvSpPr>
          <p:cNvPr id="7" name="ZoneTexte 6"/>
          <p:cNvSpPr txBox="1"/>
          <p:nvPr/>
        </p:nvSpPr>
        <p:spPr>
          <a:xfrm>
            <a:off x="7000892" y="2714620"/>
            <a:ext cx="1714512" cy="600164"/>
          </a:xfrm>
          <a:prstGeom prst="rect">
            <a:avLst/>
          </a:prstGeom>
          <a:solidFill>
            <a:schemeClr val="bg1"/>
          </a:solidFill>
        </p:spPr>
        <p:txBody>
          <a:bodyPr wrap="square" rtlCol="0">
            <a:spAutoFit/>
          </a:bodyPr>
          <a:lstStyle/>
          <a:p>
            <a:r>
              <a:rPr lang="fr-FR" sz="1100" b="1" dirty="0" smtClean="0"/>
              <a:t>Paume contre</a:t>
            </a:r>
          </a:p>
          <a:p>
            <a:r>
              <a:rPr lang="fr-FR" sz="1100" b="1" dirty="0" smtClean="0"/>
              <a:t>paume et doigts entrelacés, </a:t>
            </a:r>
            <a:endParaRPr lang="fr-FR" sz="1100" b="1" dirty="0"/>
          </a:p>
        </p:txBody>
      </p:sp>
      <p:sp>
        <p:nvSpPr>
          <p:cNvPr id="8" name="ZoneTexte 7"/>
          <p:cNvSpPr txBox="1"/>
          <p:nvPr/>
        </p:nvSpPr>
        <p:spPr>
          <a:xfrm>
            <a:off x="642910" y="5072074"/>
            <a:ext cx="1714512" cy="938719"/>
          </a:xfrm>
          <a:prstGeom prst="rect">
            <a:avLst/>
          </a:prstGeom>
          <a:solidFill>
            <a:schemeClr val="bg1"/>
          </a:solidFill>
        </p:spPr>
        <p:txBody>
          <a:bodyPr wrap="square" rtlCol="0">
            <a:spAutoFit/>
          </a:bodyPr>
          <a:lstStyle/>
          <a:p>
            <a:r>
              <a:rPr lang="fr-FR" sz="1100" b="1" dirty="0" smtClean="0"/>
              <a:t>Le dos des doigts dans la paume de la</a:t>
            </a:r>
          </a:p>
          <a:p>
            <a:r>
              <a:rPr lang="fr-FR" sz="1100" b="1" dirty="0" smtClean="0"/>
              <a:t>main opposée, avec un mouvement</a:t>
            </a:r>
          </a:p>
          <a:p>
            <a:r>
              <a:rPr lang="fr-FR" sz="1100" b="1" dirty="0" smtClean="0"/>
              <a:t>d’aller-retour latéral </a:t>
            </a:r>
            <a:endParaRPr lang="fr-FR" sz="1100" b="1" dirty="0"/>
          </a:p>
        </p:txBody>
      </p:sp>
      <p:sp>
        <p:nvSpPr>
          <p:cNvPr id="9" name="ZoneTexte 8"/>
          <p:cNvSpPr txBox="1"/>
          <p:nvPr/>
        </p:nvSpPr>
        <p:spPr>
          <a:xfrm>
            <a:off x="2714612" y="5143512"/>
            <a:ext cx="1643074" cy="938719"/>
          </a:xfrm>
          <a:prstGeom prst="rect">
            <a:avLst/>
          </a:prstGeom>
          <a:solidFill>
            <a:schemeClr val="bg1"/>
          </a:solidFill>
        </p:spPr>
        <p:txBody>
          <a:bodyPr wrap="square" rtlCol="0">
            <a:spAutoFit/>
          </a:bodyPr>
          <a:lstStyle/>
          <a:p>
            <a:r>
              <a:rPr lang="fr-FR" sz="1100" b="1" dirty="0" smtClean="0"/>
              <a:t>Le pouce de la main gauche par rotation</a:t>
            </a:r>
          </a:p>
          <a:p>
            <a:r>
              <a:rPr lang="fr-FR" sz="1100" b="1" dirty="0" smtClean="0"/>
              <a:t>dans la main droite, et vice versa </a:t>
            </a:r>
          </a:p>
          <a:p>
            <a:endParaRPr lang="fr-FR" sz="1100" b="1" dirty="0"/>
          </a:p>
        </p:txBody>
      </p:sp>
      <p:sp>
        <p:nvSpPr>
          <p:cNvPr id="10" name="ZoneTexte 9"/>
          <p:cNvSpPr txBox="1"/>
          <p:nvPr/>
        </p:nvSpPr>
        <p:spPr>
          <a:xfrm>
            <a:off x="6572264" y="5143512"/>
            <a:ext cx="1643074" cy="430887"/>
          </a:xfrm>
          <a:prstGeom prst="rect">
            <a:avLst/>
          </a:prstGeom>
          <a:solidFill>
            <a:schemeClr val="bg1"/>
          </a:solidFill>
        </p:spPr>
        <p:txBody>
          <a:bodyPr wrap="square" rtlCol="0">
            <a:spAutoFit/>
          </a:bodyPr>
          <a:lstStyle/>
          <a:p>
            <a:r>
              <a:rPr lang="fr-FR" sz="1100" b="1" dirty="0" smtClean="0"/>
              <a:t>Rincer les mains à l’eau </a:t>
            </a:r>
            <a:endParaRPr lang="fr-FR" sz="1100" b="1"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Box 15"/>
          <p:cNvSpPr txBox="1">
            <a:spLocks noChangeArrowheads="1"/>
          </p:cNvSpPr>
          <p:nvPr/>
        </p:nvSpPr>
        <p:spPr bwMode="auto">
          <a:xfrm>
            <a:off x="0" y="1130300"/>
            <a:ext cx="2973389" cy="1744853"/>
          </a:xfrm>
          <a:prstGeom prst="rect">
            <a:avLst/>
          </a:prstGeom>
          <a:noFill/>
          <a:ln w="9525">
            <a:noFill/>
            <a:miter lim="800000"/>
            <a:headEnd/>
            <a:tailEnd/>
          </a:ln>
        </p:spPr>
        <p:txBody>
          <a:bodyPr wrap="square" lIns="82058" tIns="41029" rIns="82058" bIns="41029">
            <a:spAutoFit/>
          </a:bodyPr>
          <a:lstStyle/>
          <a:p>
            <a:pPr>
              <a:buSzPct val="100000"/>
            </a:pPr>
            <a:r>
              <a:rPr lang="fr-FR" b="1" dirty="0" smtClean="0">
                <a:solidFill>
                  <a:srgbClr val="000000"/>
                </a:solidFill>
              </a:rPr>
              <a:t>6. </a:t>
            </a:r>
            <a:r>
              <a:rPr lang="fr-FR" dirty="0" smtClean="0">
                <a:solidFill>
                  <a:srgbClr val="000000"/>
                </a:solidFill>
              </a:rPr>
              <a:t>Si vous portez un bonnet de protection, retirez-le à présent (à partir de l’arrière de la tête). Lavez-vous les mains si le bonnet de protection a été contaminé. </a:t>
            </a:r>
            <a:endParaRPr lang="fr-FR" dirty="0">
              <a:solidFill>
                <a:srgbClr val="000000"/>
              </a:solidFill>
            </a:endParaRPr>
          </a:p>
        </p:txBody>
      </p:sp>
      <p:pic>
        <p:nvPicPr>
          <p:cNvPr id="86019" name="Picture 16"/>
          <p:cNvPicPr>
            <a:picLocks noChangeAspect="1"/>
          </p:cNvPicPr>
          <p:nvPr/>
        </p:nvPicPr>
        <p:blipFill>
          <a:blip r:embed="rId2"/>
          <a:srcRect/>
          <a:stretch>
            <a:fillRect/>
          </a:stretch>
        </p:blipFill>
        <p:spPr bwMode="auto">
          <a:xfrm>
            <a:off x="2836863" y="1316038"/>
            <a:ext cx="1236662" cy="1433512"/>
          </a:xfrm>
          <a:prstGeom prst="rect">
            <a:avLst/>
          </a:prstGeom>
          <a:noFill/>
          <a:ln w="9525">
            <a:noFill/>
            <a:miter lim="800000"/>
            <a:headEnd/>
            <a:tailEnd/>
          </a:ln>
        </p:spPr>
      </p:pic>
      <p:sp>
        <p:nvSpPr>
          <p:cNvPr id="86020" name="TextBox 17"/>
          <p:cNvSpPr txBox="1">
            <a:spLocks noChangeArrowheads="1"/>
          </p:cNvSpPr>
          <p:nvPr/>
        </p:nvSpPr>
        <p:spPr bwMode="auto">
          <a:xfrm>
            <a:off x="4286249" y="1020763"/>
            <a:ext cx="2954340" cy="2575850"/>
          </a:xfrm>
          <a:prstGeom prst="rect">
            <a:avLst/>
          </a:prstGeom>
          <a:noFill/>
          <a:ln w="9525">
            <a:noFill/>
            <a:miter lim="800000"/>
            <a:headEnd/>
            <a:tailEnd/>
          </a:ln>
        </p:spPr>
        <p:txBody>
          <a:bodyPr wrap="square" lIns="82058" tIns="41029" rIns="82058" bIns="41029">
            <a:spAutoFit/>
          </a:bodyPr>
          <a:lstStyle/>
          <a:p>
            <a:pPr>
              <a:buSzPct val="100000"/>
            </a:pPr>
            <a:r>
              <a:rPr lang="fr-FR" b="1" dirty="0" smtClean="0">
                <a:solidFill>
                  <a:srgbClr val="000000"/>
                </a:solidFill>
              </a:rPr>
              <a:t>7. </a:t>
            </a:r>
            <a:r>
              <a:rPr lang="fr-FR" dirty="0" smtClean="0">
                <a:solidFill>
                  <a:srgbClr val="000000"/>
                </a:solidFill>
              </a:rPr>
              <a:t>Retirez la protection du visage :</a:t>
            </a:r>
          </a:p>
          <a:p>
            <a:pPr>
              <a:buSzPct val="100000"/>
            </a:pPr>
            <a:r>
              <a:rPr lang="fr-FR" b="1" dirty="0" smtClean="0">
                <a:solidFill>
                  <a:srgbClr val="000000"/>
                </a:solidFill>
              </a:rPr>
              <a:t>7a. </a:t>
            </a:r>
            <a:r>
              <a:rPr lang="fr-FR" dirty="0" smtClean="0">
                <a:solidFill>
                  <a:srgbClr val="000000"/>
                </a:solidFill>
              </a:rPr>
              <a:t>Retirez la visière de protection ou les lunettes (à partir de l’arrière de la tète) Déposez la protection des yeux dans un conteneur distinct pour un retraitement.     </a:t>
            </a:r>
            <a:r>
              <a:rPr lang="fr-FR" b="1" dirty="0" smtClean="0">
                <a:solidFill>
                  <a:srgbClr val="000000"/>
                </a:solidFill>
              </a:rPr>
              <a:t>OU</a:t>
            </a:r>
            <a:endParaRPr lang="fr-FR" b="1" dirty="0">
              <a:solidFill>
                <a:srgbClr val="000000"/>
              </a:solidFill>
            </a:endParaRPr>
          </a:p>
        </p:txBody>
      </p:sp>
      <p:pic>
        <p:nvPicPr>
          <p:cNvPr id="86021" name="Picture 18"/>
          <p:cNvPicPr>
            <a:picLocks noChangeAspect="1"/>
          </p:cNvPicPr>
          <p:nvPr/>
        </p:nvPicPr>
        <p:blipFill>
          <a:blip r:embed="rId3"/>
          <a:srcRect/>
          <a:stretch>
            <a:fillRect/>
          </a:stretch>
        </p:blipFill>
        <p:spPr bwMode="auto">
          <a:xfrm>
            <a:off x="7240588" y="1263650"/>
            <a:ext cx="1330325" cy="1476375"/>
          </a:xfrm>
          <a:prstGeom prst="rect">
            <a:avLst/>
          </a:prstGeom>
          <a:noFill/>
          <a:ln w="9525">
            <a:noFill/>
            <a:miter lim="800000"/>
            <a:headEnd/>
            <a:tailEnd/>
          </a:ln>
        </p:spPr>
      </p:pic>
      <p:sp>
        <p:nvSpPr>
          <p:cNvPr id="86022" name="TextBox 20"/>
          <p:cNvSpPr txBox="1">
            <a:spLocks noChangeArrowheads="1"/>
          </p:cNvSpPr>
          <p:nvPr/>
        </p:nvSpPr>
        <p:spPr bwMode="auto">
          <a:xfrm>
            <a:off x="0" y="3352800"/>
            <a:ext cx="3105150" cy="1744853"/>
          </a:xfrm>
          <a:prstGeom prst="rect">
            <a:avLst/>
          </a:prstGeom>
          <a:noFill/>
          <a:ln w="9525">
            <a:noFill/>
            <a:miter lim="800000"/>
            <a:headEnd/>
            <a:tailEnd/>
          </a:ln>
        </p:spPr>
        <p:txBody>
          <a:bodyPr wrap="square" lIns="82058" tIns="41029" rIns="82058" bIns="41029">
            <a:spAutoFit/>
          </a:bodyPr>
          <a:lstStyle/>
          <a:p>
            <a:pPr>
              <a:buSzPct val="100000"/>
            </a:pPr>
            <a:r>
              <a:rPr lang="fr-FR" b="1" dirty="0" smtClean="0">
                <a:solidFill>
                  <a:srgbClr val="000000"/>
                </a:solidFill>
              </a:rPr>
              <a:t>7B. </a:t>
            </a:r>
            <a:r>
              <a:rPr lang="fr-FR" dirty="0" smtClean="0">
                <a:solidFill>
                  <a:srgbClr val="000000"/>
                </a:solidFill>
              </a:rPr>
              <a:t>Retirez le masque à partir de l’arrière de la tète. Lors du retrait d’un masque, déliez d’abord les ficelles du bas et ensuite les ficelles du haut.</a:t>
            </a:r>
            <a:endParaRPr lang="fr-FR" dirty="0">
              <a:solidFill>
                <a:srgbClr val="000000"/>
              </a:solidFill>
            </a:endParaRPr>
          </a:p>
        </p:txBody>
      </p:sp>
      <p:pic>
        <p:nvPicPr>
          <p:cNvPr id="86023" name="Picture 21"/>
          <p:cNvPicPr>
            <a:picLocks noChangeAspect="1"/>
          </p:cNvPicPr>
          <p:nvPr/>
        </p:nvPicPr>
        <p:blipFill>
          <a:blip r:embed="rId4"/>
          <a:srcRect/>
          <a:stretch>
            <a:fillRect/>
          </a:stretch>
        </p:blipFill>
        <p:spPr bwMode="auto">
          <a:xfrm>
            <a:off x="3105150" y="3438525"/>
            <a:ext cx="1293813" cy="1468438"/>
          </a:xfrm>
          <a:prstGeom prst="rect">
            <a:avLst/>
          </a:prstGeom>
          <a:noFill/>
          <a:ln w="9525">
            <a:noFill/>
            <a:miter lim="800000"/>
            <a:headEnd/>
            <a:tailEnd/>
          </a:ln>
        </p:spPr>
      </p:pic>
      <p:sp>
        <p:nvSpPr>
          <p:cNvPr id="86024" name="TextBox 22"/>
          <p:cNvSpPr txBox="1">
            <a:spLocks noChangeArrowheads="1"/>
          </p:cNvSpPr>
          <p:nvPr/>
        </p:nvSpPr>
        <p:spPr bwMode="auto">
          <a:xfrm>
            <a:off x="4572000" y="4211638"/>
            <a:ext cx="2398713" cy="636857"/>
          </a:xfrm>
          <a:prstGeom prst="rect">
            <a:avLst/>
          </a:prstGeom>
          <a:noFill/>
          <a:ln w="9525">
            <a:noFill/>
            <a:miter lim="800000"/>
            <a:headEnd/>
            <a:tailEnd/>
          </a:ln>
        </p:spPr>
        <p:txBody>
          <a:bodyPr wrap="square" lIns="82058" tIns="41029" rIns="82058" bIns="41029">
            <a:spAutoFit/>
          </a:bodyPr>
          <a:lstStyle/>
          <a:p>
            <a:pPr>
              <a:buSzPct val="100000"/>
            </a:pPr>
            <a:r>
              <a:rPr lang="fr-FR" b="1" dirty="0" smtClean="0">
                <a:solidFill>
                  <a:srgbClr val="000000"/>
                </a:solidFill>
              </a:rPr>
              <a:t>8. </a:t>
            </a:r>
            <a:r>
              <a:rPr lang="fr-FR" dirty="0" smtClean="0">
                <a:solidFill>
                  <a:srgbClr val="000000"/>
                </a:solidFill>
              </a:rPr>
              <a:t>Lavez-vous les mains.</a:t>
            </a:r>
            <a:endParaRPr lang="fr-FR" dirty="0">
              <a:solidFill>
                <a:srgbClr val="000000"/>
              </a:solidFill>
            </a:endParaRPr>
          </a:p>
        </p:txBody>
      </p:sp>
      <p:pic>
        <p:nvPicPr>
          <p:cNvPr id="86025" name="Picture 23"/>
          <p:cNvPicPr>
            <a:picLocks noChangeAspect="1"/>
          </p:cNvPicPr>
          <p:nvPr/>
        </p:nvPicPr>
        <p:blipFill>
          <a:blip r:embed="rId5"/>
          <a:srcRect/>
          <a:stretch>
            <a:fillRect/>
          </a:stretch>
        </p:blipFill>
        <p:spPr bwMode="auto">
          <a:xfrm>
            <a:off x="6729413" y="4038600"/>
            <a:ext cx="1514475" cy="1477963"/>
          </a:xfrm>
          <a:prstGeom prst="rect">
            <a:avLst/>
          </a:prstGeom>
          <a:noFill/>
          <a:ln w="9525">
            <a:noFill/>
            <a:miter lim="800000"/>
            <a:headEnd/>
            <a:tailEnd/>
          </a:ln>
        </p:spPr>
      </p:pic>
      <p:sp>
        <p:nvSpPr>
          <p:cNvPr id="86026" name="TextBox 24"/>
          <p:cNvSpPr txBox="1">
            <a:spLocks noChangeArrowheads="1"/>
          </p:cNvSpPr>
          <p:nvPr/>
        </p:nvSpPr>
        <p:spPr bwMode="auto">
          <a:xfrm>
            <a:off x="500034" y="5373688"/>
            <a:ext cx="5908704" cy="636857"/>
          </a:xfrm>
          <a:prstGeom prst="rect">
            <a:avLst/>
          </a:prstGeom>
          <a:noFill/>
          <a:ln w="9525">
            <a:noFill/>
            <a:miter lim="800000"/>
            <a:headEnd/>
            <a:tailEnd/>
          </a:ln>
        </p:spPr>
        <p:txBody>
          <a:bodyPr wrap="square" lIns="82058" tIns="41029" rIns="82058" bIns="41029">
            <a:spAutoFit/>
          </a:bodyPr>
          <a:lstStyle/>
          <a:p>
            <a:pPr>
              <a:buSzPct val="100000"/>
            </a:pPr>
            <a:r>
              <a:rPr lang="fr-FR" b="1" dirty="0" smtClean="0">
                <a:solidFill>
                  <a:srgbClr val="000000"/>
                </a:solidFill>
              </a:rPr>
              <a:t>9. </a:t>
            </a:r>
            <a:r>
              <a:rPr lang="fr-FR" dirty="0" smtClean="0">
                <a:solidFill>
                  <a:srgbClr val="000000"/>
                </a:solidFill>
              </a:rPr>
              <a:t>Procédez au nettoyage de la zone de l'installation d'isolement.</a:t>
            </a:r>
            <a:endParaRPr lang="fr-FR" dirty="0">
              <a:solidFill>
                <a:srgbClr val="000000"/>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61988" y="260350"/>
            <a:ext cx="7948612" cy="615553"/>
          </a:xfrm>
          <a:prstGeom prst="rect">
            <a:avLst/>
          </a:prstGeom>
        </p:spPr>
        <p:txBody>
          <a:bodyPr lIns="0" tIns="0" rIns="0" bIns="0">
            <a:spAutoFit/>
          </a:bodyPr>
          <a:lstStyle/>
          <a:p>
            <a:pPr marL="11113" indent="190500" algn="ctr">
              <a:buSzPct val="100000"/>
              <a:defRPr/>
            </a:pPr>
            <a:r>
              <a:rPr lang="fr-FR" sz="2000" b="1" dirty="0" smtClean="0">
                <a:solidFill>
                  <a:srgbClr val="000000"/>
                </a:solidFill>
                <a:effectLst>
                  <a:outerShdw blurRad="38100" dist="38100" dir="2700000" algn="tl">
                    <a:srgbClr val="C0C0C0"/>
                  </a:outerShdw>
                </a:effectLst>
                <a:ea typeface="Verdana" pitchFamily="34" charset="0"/>
                <a:cs typeface="Verdana" pitchFamily="34" charset="0"/>
              </a:rPr>
              <a:t>Au moment du retrait de l’EPI – il est important de séparer l’équipement réutilisable de l’équipement jetable</a:t>
            </a:r>
            <a:endParaRPr lang="fr-FR" sz="2000" b="1" dirty="0">
              <a:solidFill>
                <a:srgbClr val="000000"/>
              </a:solidFill>
              <a:effectLst>
                <a:outerShdw blurRad="38100" dist="38100" dir="2700000" algn="tl">
                  <a:srgbClr val="C0C0C0"/>
                </a:outerShdw>
              </a:effectLst>
              <a:ea typeface="Verdana" pitchFamily="34" charset="0"/>
              <a:cs typeface="Verdana" pitchFamily="34" charset="0"/>
            </a:endParaRPr>
          </a:p>
        </p:txBody>
      </p:sp>
      <p:sp>
        <p:nvSpPr>
          <p:cNvPr id="87043" name="object 3"/>
          <p:cNvSpPr txBox="1">
            <a:spLocks noChangeArrowheads="1"/>
          </p:cNvSpPr>
          <p:nvPr/>
        </p:nvSpPr>
        <p:spPr bwMode="auto">
          <a:xfrm>
            <a:off x="536574" y="1196975"/>
            <a:ext cx="7393011" cy="359073"/>
          </a:xfrm>
          <a:prstGeom prst="rect">
            <a:avLst/>
          </a:prstGeom>
          <a:noFill/>
          <a:ln w="9525">
            <a:noFill/>
            <a:miter lim="800000"/>
            <a:headEnd/>
            <a:tailEnd/>
          </a:ln>
        </p:spPr>
        <p:txBody>
          <a:bodyPr wrap="square" lIns="0" tIns="0" rIns="0" bIns="0">
            <a:spAutoFit/>
          </a:bodyPr>
          <a:lstStyle/>
          <a:p>
            <a:pPr marL="11113">
              <a:lnSpc>
                <a:spcPts val="2825"/>
              </a:lnSpc>
              <a:buSzPct val="100000"/>
              <a:tabLst>
                <a:tab pos="4143375" algn="l"/>
              </a:tabLst>
            </a:pPr>
            <a:r>
              <a:rPr lang="fr-FR" sz="2400" b="1" dirty="0" smtClean="0">
                <a:solidFill>
                  <a:srgbClr val="000000"/>
                </a:solidFill>
              </a:rPr>
              <a:t>Équipement réutilisable	Équipement jetable</a:t>
            </a:r>
            <a:endParaRPr lang="fr-FR" sz="2400" b="1" dirty="0">
              <a:solidFill>
                <a:srgbClr val="000000"/>
              </a:solidFill>
            </a:endParaRPr>
          </a:p>
        </p:txBody>
      </p:sp>
      <p:sp>
        <p:nvSpPr>
          <p:cNvPr id="87044" name="object 4"/>
          <p:cNvSpPr txBox="1">
            <a:spLocks noChangeArrowheads="1"/>
          </p:cNvSpPr>
          <p:nvPr/>
        </p:nvSpPr>
        <p:spPr bwMode="auto">
          <a:xfrm>
            <a:off x="536574" y="1646238"/>
            <a:ext cx="3963988" cy="2915542"/>
          </a:xfrm>
          <a:prstGeom prst="rect">
            <a:avLst/>
          </a:prstGeom>
          <a:noFill/>
          <a:ln w="9525">
            <a:noFill/>
            <a:miter lim="800000"/>
            <a:headEnd/>
            <a:tailEnd/>
          </a:ln>
        </p:spPr>
        <p:txBody>
          <a:bodyPr wrap="square" lIns="0" tIns="0" rIns="0" bIns="0">
            <a:spAutoFit/>
          </a:bodyPr>
          <a:lstStyle/>
          <a:p>
            <a:pPr marL="349250" indent="-338138">
              <a:buFontTx/>
              <a:buChar char="•"/>
              <a:tabLst>
                <a:tab pos="350838" algn="l"/>
              </a:tabLst>
            </a:pPr>
            <a:r>
              <a:rPr lang="fr-FR" sz="2300" dirty="0" smtClean="0">
                <a:solidFill>
                  <a:srgbClr val="000000"/>
                </a:solidFill>
              </a:rPr>
              <a:t>Visière de protection</a:t>
            </a:r>
          </a:p>
          <a:p>
            <a:pPr marL="349250" indent="-338138">
              <a:spcBef>
                <a:spcPts val="563"/>
              </a:spcBef>
              <a:buSzPct val="98000"/>
              <a:buFontTx/>
              <a:buChar char="•"/>
              <a:tabLst>
                <a:tab pos="350838" algn="l"/>
              </a:tabLst>
            </a:pPr>
            <a:r>
              <a:rPr lang="fr-FR" sz="2400" dirty="0" smtClean="0">
                <a:solidFill>
                  <a:srgbClr val="000000"/>
                </a:solidFill>
              </a:rPr>
              <a:t>Lunettes</a:t>
            </a:r>
          </a:p>
          <a:p>
            <a:pPr marL="349250" indent="-338138">
              <a:spcBef>
                <a:spcPts val="575"/>
              </a:spcBef>
              <a:buSzPct val="98000"/>
              <a:buFontTx/>
              <a:buChar char="•"/>
              <a:tabLst>
                <a:tab pos="350838" algn="l"/>
              </a:tabLst>
            </a:pPr>
            <a:r>
              <a:rPr lang="fr-FR" sz="2400" dirty="0" smtClean="0">
                <a:solidFill>
                  <a:srgbClr val="000000"/>
                </a:solidFill>
              </a:rPr>
              <a:t>Tabliers- haute résistance</a:t>
            </a:r>
          </a:p>
          <a:p>
            <a:pPr marL="349250" indent="-338138">
              <a:spcBef>
                <a:spcPts val="588"/>
              </a:spcBef>
              <a:buFontTx/>
              <a:buChar char="•"/>
              <a:tabLst>
                <a:tab pos="350838" algn="l"/>
              </a:tabLst>
            </a:pPr>
            <a:r>
              <a:rPr lang="fr-FR" sz="2300" dirty="0" smtClean="0">
                <a:solidFill>
                  <a:srgbClr val="000000"/>
                </a:solidFill>
              </a:rPr>
              <a:t>Bottes en caoutchouc</a:t>
            </a:r>
          </a:p>
          <a:p>
            <a:pPr marL="349250" indent="-338138">
              <a:lnSpc>
                <a:spcPct val="101000"/>
              </a:lnSpc>
              <a:spcBef>
                <a:spcPts val="588"/>
              </a:spcBef>
              <a:buFontTx/>
              <a:buChar char="•"/>
              <a:tabLst>
                <a:tab pos="350838" algn="l"/>
              </a:tabLst>
            </a:pPr>
            <a:r>
              <a:rPr lang="fr-FR" sz="2300" dirty="0" smtClean="0">
                <a:solidFill>
                  <a:srgbClr val="000000"/>
                </a:solidFill>
              </a:rPr>
              <a:t>Blouses qui peuvent être lavées</a:t>
            </a:r>
          </a:p>
          <a:p>
            <a:pPr marL="349250" indent="-338138">
              <a:spcBef>
                <a:spcPts val="563"/>
              </a:spcBef>
              <a:buSzPct val="98000"/>
              <a:buFontTx/>
              <a:buChar char="•"/>
              <a:tabLst>
                <a:tab pos="350838" algn="l"/>
              </a:tabLst>
            </a:pPr>
            <a:r>
              <a:rPr lang="fr-FR" sz="2400" dirty="0" smtClean="0">
                <a:solidFill>
                  <a:srgbClr val="000000"/>
                </a:solidFill>
              </a:rPr>
              <a:t>Combinaisons de chirurgie</a:t>
            </a:r>
            <a:endParaRPr lang="fr-FR" sz="2400" dirty="0">
              <a:solidFill>
                <a:srgbClr val="000000"/>
              </a:solidFill>
            </a:endParaRPr>
          </a:p>
        </p:txBody>
      </p:sp>
      <p:sp>
        <p:nvSpPr>
          <p:cNvPr id="87045" name="object 5"/>
          <p:cNvSpPr txBox="1">
            <a:spLocks noChangeArrowheads="1"/>
          </p:cNvSpPr>
          <p:nvPr/>
        </p:nvSpPr>
        <p:spPr bwMode="auto">
          <a:xfrm>
            <a:off x="536574" y="4981575"/>
            <a:ext cx="5178433" cy="1103572"/>
          </a:xfrm>
          <a:prstGeom prst="rect">
            <a:avLst/>
          </a:prstGeom>
          <a:noFill/>
          <a:ln w="9525">
            <a:noFill/>
            <a:miter lim="800000"/>
            <a:headEnd/>
            <a:tailEnd/>
          </a:ln>
        </p:spPr>
        <p:txBody>
          <a:bodyPr wrap="square" lIns="0" tIns="0" rIns="0" bIns="0">
            <a:spAutoFit/>
          </a:bodyPr>
          <a:lstStyle/>
          <a:p>
            <a:pPr marL="11113">
              <a:lnSpc>
                <a:spcPct val="101000"/>
              </a:lnSpc>
              <a:buSzPct val="100000"/>
            </a:pPr>
            <a:r>
              <a:rPr lang="fr-FR" sz="2300" dirty="0" smtClean="0">
                <a:solidFill>
                  <a:srgbClr val="000000"/>
                </a:solidFill>
              </a:rPr>
              <a:t>Séparez dans des conteneurs, afin d’être lavés et désinfectés</a:t>
            </a:r>
            <a:r>
              <a:rPr lang="fr-FR" sz="2400" dirty="0" smtClean="0">
                <a:solidFill>
                  <a:srgbClr val="000000"/>
                </a:solidFill>
              </a:rPr>
              <a:t> avec une solution de chlore </a:t>
            </a:r>
            <a:endParaRPr lang="fr-FR" sz="2400" dirty="0">
              <a:solidFill>
                <a:srgbClr val="000000"/>
              </a:solidFill>
            </a:endParaRPr>
          </a:p>
        </p:txBody>
      </p:sp>
      <p:sp>
        <p:nvSpPr>
          <p:cNvPr id="87046" name="object 6"/>
          <p:cNvSpPr txBox="1">
            <a:spLocks noChangeArrowheads="1"/>
          </p:cNvSpPr>
          <p:nvPr/>
        </p:nvSpPr>
        <p:spPr bwMode="auto">
          <a:xfrm>
            <a:off x="4724400" y="1646238"/>
            <a:ext cx="2835275" cy="2800767"/>
          </a:xfrm>
          <a:prstGeom prst="rect">
            <a:avLst/>
          </a:prstGeom>
          <a:noFill/>
          <a:ln w="9525">
            <a:noFill/>
            <a:miter lim="800000"/>
            <a:headEnd/>
            <a:tailEnd/>
          </a:ln>
        </p:spPr>
        <p:txBody>
          <a:bodyPr lIns="0" tIns="0" rIns="0" bIns="0">
            <a:spAutoFit/>
          </a:bodyPr>
          <a:lstStyle/>
          <a:p>
            <a:pPr marL="349250" indent="-338138">
              <a:buFont typeface="Arial" charset="0"/>
              <a:buChar char="•"/>
              <a:tabLst>
                <a:tab pos="350838" algn="l"/>
              </a:tabLst>
            </a:pPr>
            <a:r>
              <a:rPr lang="fr-FR" sz="2300" dirty="0" smtClean="0">
                <a:solidFill>
                  <a:srgbClr val="000000"/>
                </a:solidFill>
              </a:rPr>
              <a:t>Gants</a:t>
            </a:r>
          </a:p>
          <a:p>
            <a:pPr marL="349250" indent="-338138">
              <a:spcBef>
                <a:spcPts val="563"/>
              </a:spcBef>
              <a:buSzPct val="98000"/>
              <a:buFont typeface="Arial" charset="0"/>
              <a:buChar char="•"/>
              <a:tabLst>
                <a:tab pos="350838" algn="l"/>
              </a:tabLst>
            </a:pPr>
            <a:r>
              <a:rPr lang="fr-FR" sz="2400" dirty="0" smtClean="0">
                <a:solidFill>
                  <a:srgbClr val="000000"/>
                </a:solidFill>
              </a:rPr>
              <a:t>Blouses jetables </a:t>
            </a:r>
          </a:p>
          <a:p>
            <a:pPr marL="349250" indent="-338138">
              <a:spcBef>
                <a:spcPts val="613"/>
              </a:spcBef>
              <a:buFont typeface="Arial" charset="0"/>
              <a:buChar char="•"/>
              <a:tabLst>
                <a:tab pos="350838" algn="l"/>
              </a:tabLst>
            </a:pPr>
            <a:r>
              <a:rPr lang="fr-FR" sz="2300" dirty="0" smtClean="0">
                <a:solidFill>
                  <a:srgbClr val="000000"/>
                </a:solidFill>
              </a:rPr>
              <a:t>Masques</a:t>
            </a:r>
          </a:p>
          <a:p>
            <a:pPr marL="349250" indent="-338138">
              <a:spcBef>
                <a:spcPts val="600"/>
              </a:spcBef>
              <a:buFont typeface="Arial" charset="0"/>
              <a:buChar char="•"/>
              <a:tabLst>
                <a:tab pos="350838" algn="l"/>
              </a:tabLst>
            </a:pPr>
            <a:r>
              <a:rPr lang="fr-FR" sz="2300" dirty="0" smtClean="0">
                <a:solidFill>
                  <a:srgbClr val="000000"/>
                </a:solidFill>
              </a:rPr>
              <a:t>Couvre-chaussures</a:t>
            </a:r>
          </a:p>
          <a:p>
            <a:pPr marL="349250" indent="-338138">
              <a:spcBef>
                <a:spcPts val="600"/>
              </a:spcBef>
              <a:buFont typeface="Arial" charset="0"/>
              <a:buChar char="•"/>
              <a:tabLst>
                <a:tab pos="350838" algn="l"/>
              </a:tabLst>
            </a:pPr>
            <a:r>
              <a:rPr lang="fr-FR" sz="2300" dirty="0" smtClean="0">
                <a:solidFill>
                  <a:srgbClr val="000000"/>
                </a:solidFill>
              </a:rPr>
              <a:t>Tabliers à usage unique</a:t>
            </a:r>
            <a:endParaRPr lang="fr-FR" sz="2300" dirty="0">
              <a:solidFill>
                <a:srgbClr val="000000"/>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74688" y="354013"/>
            <a:ext cx="8304212" cy="584775"/>
          </a:xfrm>
        </p:spPr>
        <p:txBody>
          <a:bodyPr lIns="0" tIns="0" rIns="0" bIns="0">
            <a:spAutoFit/>
          </a:bodyPr>
          <a:lstStyle/>
          <a:p>
            <a:pPr marL="3338513" indent="-3328988" eaLnBrk="1" hangingPunct="1">
              <a:lnSpc>
                <a:spcPts val="5213"/>
              </a:lnSpc>
              <a:defRPr/>
            </a:pPr>
            <a:r>
              <a:rPr lang="fr-FR" sz="2900" b="1" dirty="0" smtClean="0">
                <a:solidFill>
                  <a:srgbClr val="000000"/>
                </a:solidFill>
                <a:effectLst>
                  <a:outerShdw blurRad="38100" dist="38100" dir="2700000" algn="tl">
                    <a:srgbClr val="C0C0C0"/>
                  </a:outerShdw>
                </a:effectLst>
                <a:ea typeface="Verdana" pitchFamily="34" charset="0"/>
                <a:cs typeface="Verdana" pitchFamily="34" charset="0"/>
              </a:rPr>
              <a:t>L’efficacité de l'EPI repose sur :</a:t>
            </a:r>
          </a:p>
        </p:txBody>
      </p:sp>
      <p:sp>
        <p:nvSpPr>
          <p:cNvPr id="88067" name="object 3"/>
          <p:cNvSpPr txBox="1">
            <a:spLocks noChangeArrowheads="1"/>
          </p:cNvSpPr>
          <p:nvPr/>
        </p:nvSpPr>
        <p:spPr bwMode="auto">
          <a:xfrm>
            <a:off x="536574" y="1692275"/>
            <a:ext cx="8178830" cy="2608406"/>
          </a:xfrm>
          <a:prstGeom prst="rect">
            <a:avLst/>
          </a:prstGeom>
          <a:noFill/>
          <a:ln w="9525">
            <a:noFill/>
            <a:miter lim="800000"/>
            <a:headEnd/>
            <a:tailEnd/>
          </a:ln>
        </p:spPr>
        <p:txBody>
          <a:bodyPr wrap="square" lIns="0" tIns="0" rIns="0" bIns="0">
            <a:spAutoFit/>
          </a:bodyPr>
          <a:lstStyle/>
          <a:p>
            <a:pPr marL="349250" indent="-338138">
              <a:buFont typeface="Arial" charset="0"/>
              <a:buChar char="•"/>
              <a:tabLst>
                <a:tab pos="350838" algn="l"/>
              </a:tabLst>
            </a:pPr>
            <a:r>
              <a:rPr lang="fr-FR" sz="2800" dirty="0" smtClean="0">
                <a:solidFill>
                  <a:srgbClr val="000000"/>
                </a:solidFill>
              </a:rPr>
              <a:t>des approvisionnements adéquats et réguliers</a:t>
            </a:r>
          </a:p>
          <a:p>
            <a:pPr marL="349250" indent="-338138">
              <a:spcBef>
                <a:spcPts val="775"/>
              </a:spcBef>
              <a:buFont typeface="Arial" charset="0"/>
              <a:buChar char="•"/>
              <a:tabLst>
                <a:tab pos="350838" algn="l"/>
              </a:tabLst>
            </a:pPr>
            <a:r>
              <a:rPr lang="fr-FR" sz="2800" dirty="0" smtClean="0">
                <a:solidFill>
                  <a:srgbClr val="000000"/>
                </a:solidFill>
              </a:rPr>
              <a:t>Une formation adéquate du personnel</a:t>
            </a:r>
          </a:p>
          <a:p>
            <a:pPr marL="349250" indent="-338138">
              <a:spcBef>
                <a:spcPts val="775"/>
              </a:spcBef>
              <a:buFont typeface="Arial" charset="0"/>
              <a:buChar char="•"/>
              <a:tabLst>
                <a:tab pos="350838" algn="l"/>
              </a:tabLst>
            </a:pPr>
            <a:r>
              <a:rPr lang="fr-FR" sz="2800" dirty="0" smtClean="0">
                <a:solidFill>
                  <a:srgbClr val="000000"/>
                </a:solidFill>
              </a:rPr>
              <a:t>Une bonne hygiène des mains </a:t>
            </a:r>
          </a:p>
          <a:p>
            <a:pPr marL="349250" indent="-338138">
              <a:spcBef>
                <a:spcPts val="775"/>
              </a:spcBef>
              <a:buFont typeface="Arial" charset="0"/>
              <a:buChar char="•"/>
              <a:tabLst>
                <a:tab pos="350838" algn="l"/>
              </a:tabLst>
            </a:pPr>
            <a:r>
              <a:rPr lang="fr-FR" sz="2800" dirty="0" smtClean="0">
                <a:solidFill>
                  <a:srgbClr val="000000"/>
                </a:solidFill>
              </a:rPr>
              <a:t>Des comportements humains appropriés </a:t>
            </a:r>
          </a:p>
          <a:p>
            <a:pPr marL="349250" indent="-338138">
              <a:lnSpc>
                <a:spcPts val="3738"/>
              </a:lnSpc>
              <a:spcBef>
                <a:spcPts val="775"/>
              </a:spcBef>
              <a:buFont typeface="Arial" charset="0"/>
              <a:buChar char="•"/>
              <a:tabLst>
                <a:tab pos="350838" algn="l"/>
              </a:tabLst>
            </a:pPr>
            <a:r>
              <a:rPr lang="fr-FR" sz="2800" dirty="0" smtClean="0">
                <a:solidFill>
                  <a:srgbClr val="000000"/>
                </a:solidFill>
              </a:rPr>
              <a:t>Une supervision étroite et un soutien rapproché</a:t>
            </a:r>
            <a:endParaRPr lang="fr-FR" sz="2800" dirty="0">
              <a:solidFill>
                <a:srgbClr val="000000"/>
              </a:solidFill>
            </a:endParaRPr>
          </a:p>
        </p:txBody>
      </p:sp>
      <p:sp>
        <p:nvSpPr>
          <p:cNvPr id="88068" name="object 6"/>
          <p:cNvSpPr txBox="1">
            <a:spLocks noChangeArrowheads="1"/>
          </p:cNvSpPr>
          <p:nvPr/>
        </p:nvSpPr>
        <p:spPr bwMode="auto">
          <a:xfrm>
            <a:off x="1677988" y="5000625"/>
            <a:ext cx="5894408" cy="969496"/>
          </a:xfrm>
          <a:prstGeom prst="rect">
            <a:avLst/>
          </a:prstGeom>
          <a:noFill/>
          <a:ln w="9525">
            <a:noFill/>
            <a:miter lim="800000"/>
            <a:headEnd/>
            <a:tailEnd/>
          </a:ln>
        </p:spPr>
        <p:txBody>
          <a:bodyPr wrap="square" lIns="0" tIns="0" rIns="0" bIns="0">
            <a:spAutoFit/>
          </a:bodyPr>
          <a:lstStyle/>
          <a:p>
            <a:pPr marL="19050" indent="-7938">
              <a:buSzPct val="100000"/>
            </a:pPr>
            <a:r>
              <a:rPr lang="fr-FR" sz="2100" b="1" dirty="0" smtClean="0">
                <a:solidFill>
                  <a:srgbClr val="000000"/>
                </a:solidFill>
              </a:rPr>
              <a:t>Évitez de vous toucher les yeux, la bouche ou le visage avec des mains gantées ou non gantées.</a:t>
            </a:r>
            <a:endParaRPr lang="fr-FR" sz="2100" b="1" dirty="0">
              <a:solidFill>
                <a:srgbClr val="00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buSzPct val="100000"/>
              <a:defRPr/>
            </a:pPr>
            <a: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t>Installation des patients-2 </a:t>
            </a:r>
          </a:p>
        </p:txBody>
      </p:sp>
      <p:sp>
        <p:nvSpPr>
          <p:cNvPr id="21507" name="Content Placeholder 2"/>
          <p:cNvSpPr>
            <a:spLocks noGrp="1"/>
          </p:cNvSpPr>
          <p:nvPr>
            <p:ph idx="1"/>
          </p:nvPr>
        </p:nvSpPr>
        <p:spPr/>
        <p:txBody>
          <a:bodyPr/>
          <a:lstStyle/>
          <a:p>
            <a:pPr algn="just" eaLnBrk="1" hangingPunct="1"/>
            <a:r>
              <a:rPr lang="fr-FR" sz="2800" dirty="0" smtClean="0">
                <a:solidFill>
                  <a:srgbClr val="000000"/>
                </a:solidFill>
              </a:rPr>
              <a:t>Si des chambres d’isolement ne sont pas disponibles :</a:t>
            </a:r>
          </a:p>
          <a:p>
            <a:pPr lvl="1" algn="just" eaLnBrk="1" hangingPunct="1"/>
            <a:r>
              <a:rPr lang="fr-FR" sz="2400" i="1" dirty="0" smtClean="0">
                <a:solidFill>
                  <a:srgbClr val="000000"/>
                </a:solidFill>
              </a:rPr>
              <a:t>regrouper par cohorte </a:t>
            </a:r>
            <a:r>
              <a:rPr lang="fr-FR" sz="2400" dirty="0" smtClean="0">
                <a:solidFill>
                  <a:srgbClr val="000000"/>
                </a:solidFill>
              </a:rPr>
              <a:t>ces patients dans des zones confinées, tout en séparant de manière rigoureuse </a:t>
            </a:r>
            <a:r>
              <a:rPr lang="fr-FR" sz="2400" i="1" dirty="0" smtClean="0">
                <a:solidFill>
                  <a:srgbClr val="000000"/>
                </a:solidFill>
              </a:rPr>
              <a:t>les cas suspects et les cas confirmés </a:t>
            </a:r>
            <a:r>
              <a:rPr lang="fr-FR" sz="2400" dirty="0" smtClean="0">
                <a:solidFill>
                  <a:srgbClr val="000000"/>
                </a:solidFill>
              </a:rPr>
              <a:t>et s’assurer que les éléments énumérés ici pour les chambres d'isolement sont facilement disponibles ; et </a:t>
            </a:r>
          </a:p>
          <a:p>
            <a:pPr lvl="1" algn="just" eaLnBrk="1" hangingPunct="1"/>
            <a:r>
              <a:rPr lang="fr-FR" sz="2400" dirty="0" smtClean="0">
                <a:solidFill>
                  <a:srgbClr val="000000"/>
                </a:solidFill>
              </a:rPr>
              <a:t>veiller au respect d’une distance d’au moins 1 mètre (3 pieds) entre les lits des patients.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buSzPct val="100000"/>
              <a:defRPr/>
            </a:pPr>
            <a:r>
              <a:rPr lang="fr-FR" sz="3200" b="1" dirty="0" smtClean="0">
                <a:solidFill>
                  <a:srgbClr val="000000"/>
                </a:solidFill>
                <a:effectLst>
                  <a:outerShdw blurRad="38100" dist="38100" dir="2700000" algn="tl">
                    <a:srgbClr val="C0C0C0"/>
                  </a:outerShdw>
                </a:effectLst>
                <a:ea typeface="Verdana" pitchFamily="34" charset="0"/>
                <a:cs typeface="Verdana" pitchFamily="34" charset="0"/>
              </a:rPr>
              <a:t>Répartition du personnel-1 </a:t>
            </a:r>
          </a:p>
        </p:txBody>
      </p:sp>
      <p:sp>
        <p:nvSpPr>
          <p:cNvPr id="22531" name="Content Placeholder 2"/>
          <p:cNvSpPr>
            <a:spLocks noGrp="1"/>
          </p:cNvSpPr>
          <p:nvPr>
            <p:ph idx="1"/>
          </p:nvPr>
        </p:nvSpPr>
        <p:spPr/>
        <p:txBody>
          <a:bodyPr/>
          <a:lstStyle/>
          <a:p>
            <a:pPr marL="457200" lvl="1" indent="0" eaLnBrk="1" hangingPunct="1">
              <a:buFontTx/>
              <a:buNone/>
            </a:pPr>
            <a:endParaRPr lang="fr-FR" sz="2400" dirty="0" smtClean="0">
              <a:solidFill>
                <a:srgbClr val="000000"/>
              </a:solidFill>
            </a:endParaRPr>
          </a:p>
          <a:p>
            <a:pPr algn="just" eaLnBrk="1" hangingPunct="1"/>
            <a:r>
              <a:rPr lang="fr-FR" sz="2400" dirty="0" smtClean="0">
                <a:solidFill>
                  <a:srgbClr val="000000"/>
                </a:solidFill>
              </a:rPr>
              <a:t>S'assurer que les membres du personnel clinique et non clinique sont exclusivement affectés dans des zones de soins aux patients atteints de la fièvre hémorragique (HF) et que les membres du personnel ne se déplacent pas librement entre les zones d’isolement HF et d'autres zones cliniques au moment de l'épidémie. </a:t>
            </a:r>
          </a:p>
          <a:p>
            <a:pPr algn="just" eaLnBrk="1" hangingPunct="1"/>
            <a:r>
              <a:rPr lang="fr-FR" sz="2400" dirty="0" smtClean="0">
                <a:solidFill>
                  <a:srgbClr val="000000"/>
                </a:solidFill>
              </a:rPr>
              <a:t>Restreindre l’accès des membres du personnel non essentiel aux zones de soins aux patients atteints de la fièvre hémorragique.</a:t>
            </a:r>
          </a:p>
        </p:txBody>
      </p:sp>
    </p:spTree>
  </p:cSld>
  <p:clrMapOvr>
    <a:masterClrMapping/>
  </p:clrMapOvr>
</p:sld>
</file>

<file path=ppt/theme/theme1.xml><?xml version="1.0" encoding="utf-8"?>
<a:theme xmlns:a="http://schemas.openxmlformats.org/drawingml/2006/main" name="EVD Theme">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EVD Theme</Template>
  <TotalTime>1137</TotalTime>
  <Words>4904</Words>
  <Application>Microsoft Office PowerPoint</Application>
  <PresentationFormat>Affichage à l'écran (4:3)</PresentationFormat>
  <Paragraphs>700</Paragraphs>
  <Slides>73</Slides>
  <Notes>6</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73</vt:i4>
      </vt:variant>
    </vt:vector>
  </HeadingPairs>
  <TitlesOfParts>
    <vt:vector size="83" baseType="lpstr">
      <vt:lpstr>ＭＳ Ｐゴシック</vt:lpstr>
      <vt:lpstr>SimSun</vt:lpstr>
      <vt:lpstr>SimSun</vt:lpstr>
      <vt:lpstr>Arial</vt:lpstr>
      <vt:lpstr>Arial Narrow</vt:lpstr>
      <vt:lpstr>Calibri</vt:lpstr>
      <vt:lpstr>Times New Roman</vt:lpstr>
      <vt:lpstr>Verdana</vt:lpstr>
      <vt:lpstr>Wingdings</vt:lpstr>
      <vt:lpstr>EVD Theme</vt:lpstr>
      <vt:lpstr>1- Organisation 2- Gestion clinique 3- EPI</vt:lpstr>
      <vt:lpstr>Objectifs de la session</vt:lpstr>
      <vt:lpstr>Présentation PowerPoint</vt:lpstr>
      <vt:lpstr>Sélection du centre de traitement de la MVE</vt:lpstr>
      <vt:lpstr>Mesures de prévention et de contrôle des infections (PCI) pour le dépistage des cas suspects au Centre de traitement</vt:lpstr>
      <vt:lpstr>Précautions à prendre au moment du dépistage</vt:lpstr>
      <vt:lpstr>Installation des patients</vt:lpstr>
      <vt:lpstr>Installation des patients-2 </vt:lpstr>
      <vt:lpstr>Répartition du personnel-1 </vt:lpstr>
      <vt:lpstr>Visiteurs </vt:lpstr>
      <vt:lpstr>GESTION DE L'EXPOSITION AU VIRUS À TRAVERS LES LIQUIDES ORGANIQUES, NOTAMMENT LE SANG</vt:lpstr>
      <vt:lpstr>GESTION DE L'EXPOSITION AU VIRUS À TRAVERS LES LIQUIDES ORGANIQUES, NOTAMMENT LE SANG - 2</vt:lpstr>
      <vt:lpstr>GESTION DE L'EXPOSITION AU VIRUS À TRAVERS LES LIQUIDES ORGANIQUES, NOTAMMENT LE SANG - 3</vt:lpstr>
      <vt:lpstr>Références</vt:lpstr>
      <vt:lpstr>Présentation PowerPoint</vt:lpstr>
      <vt:lpstr>Objectifs de la session</vt:lpstr>
      <vt:lpstr>Plan</vt:lpstr>
      <vt:lpstr>Identification/détection des cas</vt:lpstr>
      <vt:lpstr>Présentation PowerPoint</vt:lpstr>
      <vt:lpstr>Définition d'un cas probable</vt:lpstr>
      <vt:lpstr>Transmission interhumaine</vt:lpstr>
      <vt:lpstr>Pathogenèse du virus Ébola</vt:lpstr>
      <vt:lpstr>Caractéristiques cliniques courantes d’Ébola</vt:lpstr>
      <vt:lpstr>Présentation PowerPoint</vt:lpstr>
      <vt:lpstr>Triage des patients gravement malades présentant des signes d'urgence par rapport à ceux n’en présentant pas</vt:lpstr>
      <vt:lpstr>Tableau mural du contrôle rapide</vt:lpstr>
      <vt:lpstr>Circulation</vt:lpstr>
      <vt:lpstr>Gestion clinique d’Ébola : favorable mais agressive</vt:lpstr>
      <vt:lpstr>Présentation PowerPoint</vt:lpstr>
      <vt:lpstr>Présentation PowerPoint</vt:lpstr>
      <vt:lpstr>Gérer le choc septique chez les adolescents et les adultes</vt:lpstr>
      <vt:lpstr>Présentation PowerPoint</vt:lpstr>
      <vt:lpstr>Présentation PowerPoint</vt:lpstr>
      <vt:lpstr>Présentation PowerPoint</vt:lpstr>
      <vt:lpstr>Gérer le choc septique chez les enfants</vt:lpstr>
      <vt:lpstr>Principes généraux relatifs à la prise en charge des enfants présentant un choc septique.</vt:lpstr>
      <vt:lpstr>Réanimation liquidienne intraveineuse initiale pour les enfants présentant un choc (et non SAM)</vt:lpstr>
      <vt:lpstr>Présentation PowerPoint</vt:lpstr>
      <vt:lpstr>Suivi des patients gravement malades</vt:lpstr>
      <vt:lpstr>Présentation PowerPoint</vt:lpstr>
      <vt:lpstr>Exemple de tableau d’équilibre des liquides</vt:lpstr>
      <vt:lpstr>Solutions pour relever les défis liés à la gestion adéquate des liquides et à la fourniture d’un suivi régulier</vt:lpstr>
      <vt:lpstr>Réanimation liquidienne excessive ne constituant pas encore un problème</vt:lpstr>
      <vt:lpstr>Considérations spéciales en cas de grossesse</vt:lpstr>
      <vt:lpstr>Considérations spéciales pour les femmes allaitantes</vt:lpstr>
      <vt:lpstr>Considérations spéciales pour les enfants</vt:lpstr>
      <vt:lpstr>Rondes matinales, Hôpital de Donka – Conakry, Guinée</vt:lpstr>
      <vt:lpstr>Présentation PowerPoint</vt:lpstr>
      <vt:lpstr>Autoriser les membres de la famille au Centre de traitement</vt:lpstr>
      <vt:lpstr>Sortie des patients présentant des cas confirmés ou suspects</vt:lpstr>
      <vt:lpstr>Survivants </vt:lpstr>
      <vt:lpstr>Principaux documents de référence</vt:lpstr>
      <vt:lpstr>Présentation PowerPoint</vt:lpstr>
      <vt:lpstr>Présentation PowerPoint</vt:lpstr>
      <vt:lpstr>Présentation PowerPoint</vt:lpstr>
      <vt:lpstr>Logique/principes de l'EPI</vt:lpstr>
      <vt:lpstr>Différents types d’EPI</vt:lpstr>
      <vt:lpstr>Présentation PowerPoint</vt:lpstr>
      <vt:lpstr>       Quels sont les erreurs et les dangers les plus courants en matière d’EPI ? (suite) </vt:lpstr>
      <vt:lpstr>Reconnaître les différents personnes au sein des agents dispensant les soins au centre de traitement</vt:lpstr>
      <vt:lpstr>Présentation PowerPoint</vt:lpstr>
      <vt:lpstr>Superviseur des EPI</vt:lpstr>
      <vt:lpstr>L’EPI pour l’Ébola</vt:lpstr>
      <vt:lpstr>Présentation PowerPoint</vt:lpstr>
      <vt:lpstr>Présentation PowerPoint</vt:lpstr>
      <vt:lpstr>Présentation PowerPoint</vt:lpstr>
      <vt:lpstr>Présentation PowerPoint</vt:lpstr>
      <vt:lpstr>Présentation PowerPoint</vt:lpstr>
      <vt:lpstr>Détails importants sur la façon de retirer les gants et la blouse </vt:lpstr>
      <vt:lpstr>Présentation PowerPoint</vt:lpstr>
      <vt:lpstr>Présentation PowerPoint</vt:lpstr>
      <vt:lpstr>Présentation PowerPoint</vt:lpstr>
      <vt:lpstr>L’efficacité de l'EPI repose sur :</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Organization at the Treatment Center</dc:title>
  <dc:creator>Adegboyega, Dr. Ayotunde Adenola - zw</dc:creator>
  <cp:lastModifiedBy>MANGLE NOUAMA, FRANCOISE MARIE</cp:lastModifiedBy>
  <cp:revision>158</cp:revision>
  <dcterms:created xsi:type="dcterms:W3CDTF">2014-08-24T12:55:13Z</dcterms:created>
  <dcterms:modified xsi:type="dcterms:W3CDTF">2014-12-02T19:26:52Z</dcterms:modified>
</cp:coreProperties>
</file>