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8"/>
  </p:notesMasterIdLst>
  <p:sldIdLst>
    <p:sldId id="275" r:id="rId3"/>
    <p:sldId id="276" r:id="rId4"/>
    <p:sldId id="278" r:id="rId5"/>
    <p:sldId id="279" r:id="rId6"/>
    <p:sldId id="280" r:id="rId7"/>
    <p:sldId id="306" r:id="rId8"/>
    <p:sldId id="281" r:id="rId9"/>
    <p:sldId id="282" r:id="rId10"/>
    <p:sldId id="283" r:id="rId11"/>
    <p:sldId id="284" r:id="rId12"/>
    <p:sldId id="285" r:id="rId13"/>
    <p:sldId id="286" r:id="rId14"/>
    <p:sldId id="287" r:id="rId15"/>
    <p:sldId id="288" r:id="rId16"/>
    <p:sldId id="289" r:id="rId17"/>
    <p:sldId id="290" r:id="rId18"/>
    <p:sldId id="307" r:id="rId19"/>
    <p:sldId id="298" r:id="rId20"/>
    <p:sldId id="299" r:id="rId21"/>
    <p:sldId id="300" r:id="rId22"/>
    <p:sldId id="301" r:id="rId23"/>
    <p:sldId id="302" r:id="rId24"/>
    <p:sldId id="303" r:id="rId25"/>
    <p:sldId id="304" r:id="rId26"/>
    <p:sldId id="308" r:id="rId27"/>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409" autoAdjust="0"/>
  </p:normalViewPr>
  <p:slideViewPr>
    <p:cSldViewPr>
      <p:cViewPr>
        <p:scale>
          <a:sx n="100" d="100"/>
          <a:sy n="100" d="100"/>
        </p:scale>
        <p:origin x="-516" y="15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pPr/>
              <a:t>25/11/2014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pPr/>
              <a:t>‹N°›</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wikipedia.org/wiki/Psychologists"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en.wikipedia.org/wiki/Ticker_symbols" TargetMode="External"/><Relationship Id="rId4" Type="http://schemas.openxmlformats.org/officeDocument/2006/relationships/hyperlink" Target="http://en.wikipedia.org/wiki/Capital_stock"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Memory"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en.wikipedia.org/wiki/Forgetting" TargetMode="External"/><Relationship Id="rId5" Type="http://schemas.openxmlformats.org/officeDocument/2006/relationships/hyperlink" Target="http://en.wikipedia.org/wiki/Graph_of_a_function" TargetMode="External"/><Relationship Id="rId4" Type="http://schemas.openxmlformats.org/officeDocument/2006/relationships/hyperlink" Target="http://en.wikipedia.org/wiki/Human_brai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xfrm>
            <a:off x="1143000" y="685800"/>
            <a:ext cx="4572000" cy="3429000"/>
          </a:xfrm>
          <a:ln/>
        </p:spPr>
      </p:sp>
      <p:sp>
        <p:nvSpPr>
          <p:cNvPr id="178179" name="Rectangle 3"/>
          <p:cNvSpPr>
            <a:spLocks noGrp="1" noChangeArrowheads="1"/>
          </p:cNvSpPr>
          <p:nvPr>
            <p:ph type="body" idx="1"/>
          </p:nvPr>
        </p:nvSpPr>
        <p:spPr>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a:lstStyle/>
          <a:p>
            <a:r>
              <a:rPr lang="fr-FR" altLang="sv-SE" dirty="0" smtClean="0">
                <a:latin typeface="Arial" charset="0"/>
              </a:rPr>
              <a:t>Ce graph montre le nombre d'informations qui peut être retenu par toute personne moyenne à travers différents activités d'apprentissage.  Envisagez de nouvelles approches aux efforts de communication.</a:t>
            </a:r>
            <a:endParaRPr lang="fr-FR" altLang="sv-SE"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 concept de primauté et de récence est un concept courant.  Les personnes ont tendance à se souvenir du premier élément et du dernier élément qu'elles ont entendu et oublient souvent la partie centrale du message.  Gardez ce fait en mémoire lors de la conception de vos messages.</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14</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475219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rPr>
              <a:t>La recherche fondamentale sur le traitement de la fluidité a été appliquée au marketing.  Examinez les différentes polices d'écriture du « Velouté de pommes de terre ».  Les effets psychologiques de la difficulté relative à la lecture du premier titre comparé au dernier titre donnent un sentiment d'exclusivité.  Par exemple, les </a:t>
            </a:r>
            <a:r>
              <a:rPr lang="fr-FR" sz="1200" b="0" i="0" u="none" strike="noStrike" kern="1200" dirty="0" smtClean="0">
                <a:solidFill>
                  <a:schemeClr val="tx1"/>
                </a:solidFill>
                <a:effectLst/>
                <a:latin typeface="+mn-lt"/>
                <a:hlinkClick r:id="rId3" tooltip="Psychologues"/>
              </a:rPr>
              <a:t>psychologues</a:t>
            </a:r>
            <a:r>
              <a:rPr lang="fr-FR" sz="1200" b="0" i="0" kern="1200" dirty="0" smtClean="0">
                <a:solidFill>
                  <a:schemeClr val="tx1"/>
                </a:solidFill>
                <a:effectLst/>
                <a:latin typeface="+mn-lt"/>
              </a:rPr>
              <a:t> ont déterminé que les </a:t>
            </a:r>
            <a:r>
              <a:rPr lang="fr-FR" sz="1200" b="0" i="0" u="none" strike="noStrike" kern="1200" dirty="0" smtClean="0">
                <a:solidFill>
                  <a:schemeClr val="tx1"/>
                </a:solidFill>
                <a:effectLst/>
                <a:latin typeface="+mn-lt"/>
                <a:hlinkClick r:id="rId4" tooltip="Capital-actions"/>
              </a:rPr>
              <a:t>actions</a:t>
            </a:r>
            <a:r>
              <a:rPr lang="fr-FR" dirty="0" smtClean="0"/>
              <a:t> </a:t>
            </a:r>
            <a:r>
              <a:rPr lang="fr-FR" sz="1200" b="0" i="0" kern="1200" dirty="0" smtClean="0">
                <a:solidFill>
                  <a:schemeClr val="tx1"/>
                </a:solidFill>
                <a:effectLst/>
                <a:latin typeface="+mn-lt"/>
              </a:rPr>
              <a:t>évoluent mieux au cours de la semaine suivant leur première émission publique lorsque leurs noms sont fluides et faciles à prononcer et lorsque leurs </a:t>
            </a:r>
            <a:r>
              <a:rPr lang="fr-FR" sz="1200" b="0" i="0" u="none" strike="noStrike" kern="1200" dirty="0" smtClean="0">
                <a:solidFill>
                  <a:schemeClr val="tx1"/>
                </a:solidFill>
                <a:effectLst/>
                <a:latin typeface="+mn-lt"/>
                <a:hlinkClick r:id="rId5" tooltip="Symboles"/>
              </a:rPr>
              <a:t>symboles</a:t>
            </a:r>
            <a:r>
              <a:rPr lang="fr-FR" sz="1200" b="0" i="0" kern="1200" dirty="0" smtClean="0">
                <a:solidFill>
                  <a:schemeClr val="tx1"/>
                </a:solidFill>
                <a:effectLst/>
                <a:latin typeface="+mn-lt"/>
              </a:rPr>
              <a:t> sont prononçables (par exemple KAG) comparé à quand ceux-ci sont imprononçables (par exemple KGH). Une expérience récente a démontré que l'effet fort longtemps connu de l'écriture illisible dans un essai sur la notation est influencé par un manque de traitement de la fluidité (et non, par exemple, des stéréotypes négatifs liés à l'écriture illisible).</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rPr>
              <a:t>Pour servir nos objectifs en tant que communicateurs, il est préférable d'avoir un message simple et facile à traiter.  Dans l'énonciation des recommandations importantes liées à la santé, il est inutile d'impressionner avec l'emploi d'un jargon, de termes complexes et de polices de caractères fantaisistes. </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15</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513992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Considérant la vitesse à laquelle les personnes traitent l'information : </a:t>
            </a:r>
          </a:p>
          <a:p>
            <a:endParaRPr lang="fr-FR" dirty="0" smtClean="0"/>
          </a:p>
          <a:p>
            <a:r>
              <a:rPr lang="fr-FR" altLang="sv-SE" sz="2100" dirty="0" smtClean="0"/>
              <a:t>Elocution - 125-150 mots par minute</a:t>
            </a:r>
          </a:p>
          <a:p>
            <a:r>
              <a:rPr lang="fr-FR" altLang="sv-SE" sz="2100" dirty="0" smtClean="0"/>
              <a:t>Ecoute -125-250 mots par minute </a:t>
            </a:r>
          </a:p>
          <a:p>
            <a:pPr lvl="1"/>
            <a:r>
              <a:rPr lang="fr-FR" altLang="sv-SE" sz="1800" dirty="0" smtClean="0"/>
              <a:t>(150-160 pour les livres audio)</a:t>
            </a:r>
          </a:p>
          <a:p>
            <a:r>
              <a:rPr lang="fr-FR" altLang="sv-SE" sz="2100" dirty="0" smtClean="0"/>
              <a:t>Lecture - 250-300 mots par minute</a:t>
            </a:r>
          </a:p>
          <a:p>
            <a:r>
              <a:rPr lang="fr-FR" altLang="sv-SE" sz="2100" dirty="0" smtClean="0"/>
              <a:t>Pensée - 1 000 à 3 000 mots par minute</a:t>
            </a:r>
          </a:p>
          <a:p>
            <a:endParaRPr lang="fr-FR" dirty="0" smtClean="0"/>
          </a:p>
          <a:p>
            <a:r>
              <a:rPr lang="fr-FR" dirty="0" smtClean="0"/>
              <a:t>Quelles sont les autres informations que traite votre public pendant que vous lui fournissez une information audio ou visuelle ?</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16</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94288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pPr/>
              <a:t>18</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512883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Entrevues réalisées dans des emplacements centraux et ayant un accès à la population cible (sur les sites urbains et ruraux).  Tels que :</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Les centres commerciaux </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Les salles d'attente d'hôpitaux</a:t>
            </a:r>
            <a:endParaRPr lang="fr-FR" altLang="en-US" sz="1200" kern="1200" dirty="0" smtClean="0">
              <a:solidFill>
                <a:schemeClr val="tx1"/>
              </a:solidFill>
              <a:latin typeface="+mn-lt"/>
              <a:ea typeface="+mn-ea"/>
              <a:cs typeface="+mn-cs"/>
            </a:endParaRP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Les institutions religieuses</a:t>
            </a:r>
            <a:endParaRPr lang="fr-FR" altLang="en-US" sz="1200" kern="1200" dirty="0" smtClean="0">
              <a:solidFill>
                <a:schemeClr val="tx1"/>
              </a:solidFill>
              <a:latin typeface="+mn-lt"/>
              <a:ea typeface="+mn-ea"/>
              <a:cs typeface="+mn-cs"/>
            </a:endParaRP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Les écoles</a:t>
            </a:r>
          </a:p>
          <a:p>
            <a:pPr marL="628489" lvl="1" indent="-171450" eaLnBrk="1" hangingPunct="1">
              <a:buFont typeface="Arial" panose="020B0604020202020204" pitchFamily="34" charset="0"/>
              <a:buChar char="•"/>
              <a:defRPr/>
            </a:pPr>
            <a:r>
              <a:rPr lang="fr-FR" altLang="zh-CN" sz="3200" kern="1200" dirty="0" smtClean="0">
                <a:solidFill>
                  <a:schemeClr val="tx1"/>
                </a:solidFill>
                <a:latin typeface="+mn-lt"/>
              </a:rPr>
              <a:t>Lieux de travail</a:t>
            </a:r>
          </a:p>
          <a:p>
            <a:pPr marL="628489" lvl="1" indent="-171450" eaLnBrk="1" hangingPunct="1">
              <a:buFont typeface="Arial" panose="020B0604020202020204" pitchFamily="34" charset="0"/>
              <a:buChar char="•"/>
              <a:defRPr/>
            </a:pPr>
            <a:r>
              <a:rPr lang="fr-FR" altLang="zh-CN" sz="3200" kern="1200" dirty="0" smtClean="0">
                <a:solidFill>
                  <a:schemeClr val="tx1"/>
                </a:solidFill>
                <a:latin typeface="+mn-lt"/>
              </a:rPr>
              <a:t>Gares ferroviaires</a:t>
            </a:r>
          </a:p>
          <a:p>
            <a:pPr marL="628489" lvl="1" indent="-171450" eaLnBrk="1" hangingPunct="1">
              <a:buFont typeface="Arial" panose="020B0604020202020204" pitchFamily="34" charset="0"/>
              <a:buChar char="•"/>
              <a:defRPr/>
            </a:pPr>
            <a:r>
              <a:rPr lang="fr-FR" altLang="zh-CN" sz="3200" kern="1200" dirty="0" smtClean="0">
                <a:solidFill>
                  <a:schemeClr val="tx1"/>
                </a:solidFill>
                <a:latin typeface="+mn-lt"/>
              </a:rPr>
              <a:t>Parcs publics</a:t>
            </a:r>
            <a:endParaRPr lang="fr-FR" altLang="en-US" sz="3200" kern="1200" dirty="0" smtClean="0">
              <a:solidFill>
                <a:schemeClr val="tx1"/>
              </a:solidFill>
              <a:latin typeface="+mn-lt"/>
              <a:ea typeface="+mn-ea"/>
              <a:cs typeface="+mn-cs"/>
            </a:endParaRPr>
          </a:p>
          <a:p>
            <a:pPr marL="628489" lvl="1" indent="-171450" eaLnBrk="1" hangingPunct="1">
              <a:buFont typeface="Arial" panose="020B0604020202020204" pitchFamily="34" charset="0"/>
              <a:buChar char="•"/>
              <a:defRPr/>
            </a:pPr>
            <a:endParaRPr lang="fr-FR" altLang="en-US"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Remarques enregistrées sur le Questionnaire de l'entrevue aléatoire.</a:t>
            </a:r>
            <a:r>
              <a:rPr lang="fr-FR" dirty="0" smtClean="0"/>
              <a:t> </a:t>
            </a: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Méthodologie choisie en raison de la vitesse à laquelle les données sont collectées et l'information obtenue.</a:t>
            </a: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Les questions doivent être révisées périodiquement pour s'assurer de leur pertinence.  De nouvelles questions devront être ajoutées selon les besoins (et les questions initiales supprimées selon le cas). </a:t>
            </a: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Les entrevues sont orales et principalement constituées de questions fermées (c'est-à-dire des questions auxquelles on répond par oui, non ou des réponses multiples). </a:t>
            </a: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Les réponses des participants aux questions sont enregistrées sur un formulaire d'entrevue. </a:t>
            </a:r>
          </a:p>
          <a:p>
            <a:pPr marL="171450" indent="-171450" eaLnBrk="1" hangingPunct="1">
              <a:lnSpc>
                <a:spcPct val="8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Les entrevues se font en paires, un intervieweur/enregistreur et un observateur. (Les entrevues durent ~10 - 20 minutes.) </a:t>
            </a:r>
          </a:p>
          <a:p>
            <a:pPr marL="171450" indent="-171450" eaLnBrk="1" hangingPunct="1">
              <a:lnSpc>
                <a:spcPct val="80000"/>
              </a:lnSpc>
              <a:buFont typeface="Arial" panose="020B0604020202020204" pitchFamily="34" charset="0"/>
              <a:buChar char="•"/>
              <a:defRPr/>
            </a:pPr>
            <a:r>
              <a:rPr lang="fr-FR" altLang="zh-CN" sz="1200" kern="1200" dirty="0" smtClean="0">
                <a:solidFill>
                  <a:schemeClr val="tx1"/>
                </a:solidFill>
                <a:latin typeface="+mn-lt"/>
              </a:rPr>
              <a:t>Il est recommandé que les chercheurs complètent 60-100 entrevues aléatoires par segment de public. (un nombre suffisant pour établir un schéma de réponse) Bien qu'en situation d'urgence, tout nombre d'interaction avec le public vaut mieux qu'aucune interaction.</a:t>
            </a:r>
            <a:endParaRPr lang="fr-FR" altLang="en-US" sz="1200" kern="1200" dirty="0" smtClean="0">
              <a:solidFill>
                <a:schemeClr val="tx1"/>
              </a:solidFill>
              <a:latin typeface="+mn-lt"/>
              <a:ea typeface="+mn-ea"/>
              <a:cs typeface="+mn-cs"/>
            </a:endParaRPr>
          </a:p>
          <a:p>
            <a:pPr eaLnBrk="1" hangingPunct="1">
              <a:lnSpc>
                <a:spcPct val="80000"/>
              </a:lnSpc>
              <a:defRPr/>
            </a:pPr>
            <a:endParaRPr lang="fr-FR" altLang="zh-CN" sz="1200" kern="1200" dirty="0" smtClean="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DF4B30B5-E1CB-48A1-864A-CD5B072D8A2E}" type="slidenum">
              <a:rPr lang="en-US" smtClean="0"/>
              <a:pPr/>
              <a:t>19</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344434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Les entrevues aléatoires doivent toujours être réalisées comme un contrôle rapide et économique de vos messages et sujets.  Elles ne doivent durer que quelques minutes et vous permettront d'obtenir de nombreuses informations.</a:t>
            </a:r>
            <a:endParaRPr lang="fr-FR" dirty="0"/>
          </a:p>
        </p:txBody>
      </p:sp>
      <p:sp>
        <p:nvSpPr>
          <p:cNvPr id="4" name="Slide Number Placeholder 3"/>
          <p:cNvSpPr>
            <a:spLocks noGrp="1"/>
          </p:cNvSpPr>
          <p:nvPr>
            <p:ph type="sldNum" sz="quarter" idx="10"/>
          </p:nvPr>
        </p:nvSpPr>
        <p:spPr/>
        <p:txBody>
          <a:bodyPr/>
          <a:lstStyle/>
          <a:p>
            <a:fld id="{DF4B30B5-E1CB-48A1-864A-CD5B072D8A2E}" type="slidenum">
              <a:rPr lang="en-US" smtClean="0"/>
              <a:pPr/>
              <a:t>20</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028320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Si vous réalisez une entrevue aléatoire à portée vaste et dans le but d'avoir de nombreux répondants, vous devez former les intervieweurs afin que vous obteniez des résultats valides lors des entrevues.</a:t>
            </a:r>
          </a:p>
          <a:p>
            <a:endParaRPr lang="fr-FR" baseline="0" dirty="0" smtClean="0"/>
          </a:p>
          <a:p>
            <a:r>
              <a:rPr lang="fr-FR" dirty="0" smtClean="0"/>
              <a:t>Les résultats que vous obtenez ne pourront être attribués à la population en général. Toutefois, dans l'optique de contrôle des messages, vous devez obtenir des informations de base qui vous permettront d'adapter vos documents de communication afin de répondre aux besoins d'information de votre public cible.</a:t>
            </a:r>
          </a:p>
          <a:p>
            <a:endParaRPr lang="fr-FR" baseline="0" dirty="0" smtClean="0"/>
          </a:p>
          <a:p>
            <a:r>
              <a:rPr lang="fr-FR" dirty="0" smtClean="0"/>
              <a:t>Vous ne devez pas utiliser les méthodes d'entrevue aléatoire lorsque le sujet de santé publique est sensible.</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21</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895764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eaLnBrk="1" hangingPunct="1">
              <a:buFont typeface="Arial" panose="020B0604020202020204" pitchFamily="34" charset="0"/>
              <a:buChar char="•"/>
              <a:defRPr/>
            </a:pPr>
            <a:r>
              <a:rPr lang="fr-FR" dirty="0" smtClean="0"/>
              <a:t> </a:t>
            </a:r>
            <a:r>
              <a:rPr lang="fr-FR" altLang="zh-CN" sz="3200" kern="1200" dirty="0" smtClean="0">
                <a:solidFill>
                  <a:schemeClr val="tx1"/>
                </a:solidFill>
                <a:latin typeface="+mn-lt"/>
              </a:rPr>
              <a:t>Un groupe de personnes </a:t>
            </a:r>
            <a:endParaRPr lang="fr-FR" altLang="en-US" sz="3200" kern="1200" dirty="0" smtClean="0">
              <a:solidFill>
                <a:schemeClr val="tx1"/>
              </a:solidFill>
              <a:latin typeface="+mn-lt"/>
              <a:ea typeface="+mn-ea"/>
              <a:cs typeface="+mn-cs"/>
            </a:endParaRPr>
          </a:p>
          <a:p>
            <a:pPr marL="1371277" lvl="2" indent="-457200" eaLnBrk="1" hangingPunct="1">
              <a:buFont typeface="Arial" panose="020B0604020202020204" pitchFamily="34" charset="0"/>
              <a:buChar char="•"/>
              <a:defRPr/>
            </a:pPr>
            <a:r>
              <a:rPr lang="fr-FR" altLang="zh-CN" sz="2800" kern="1200" dirty="0" smtClean="0">
                <a:solidFill>
                  <a:schemeClr val="tx1"/>
                </a:solidFill>
                <a:latin typeface="+mn-lt"/>
              </a:rPr>
              <a:t>Entre 8 et 10 personnes au maximum</a:t>
            </a:r>
            <a:endParaRPr lang="fr-FR" altLang="en-US" sz="2800" kern="1200" dirty="0" smtClean="0">
              <a:solidFill>
                <a:schemeClr val="tx1"/>
              </a:solidFill>
              <a:latin typeface="+mn-lt"/>
              <a:ea typeface="+mn-ea"/>
              <a:cs typeface="+mn-cs"/>
            </a:endParaRPr>
          </a:p>
          <a:p>
            <a:pPr marL="1371277" lvl="2" indent="-457200" eaLnBrk="1" hangingPunct="1">
              <a:buFont typeface="Arial" panose="020B0604020202020204" pitchFamily="34" charset="0"/>
              <a:buChar char="•"/>
              <a:defRPr/>
            </a:pPr>
            <a:r>
              <a:rPr lang="fr-FR" altLang="zh-CN" sz="2800" kern="1200" dirty="0" smtClean="0">
                <a:solidFill>
                  <a:schemeClr val="tx1"/>
                </a:solidFill>
                <a:latin typeface="+mn-lt"/>
              </a:rPr>
              <a:t>Entre 6 et 8 personnes en moyenne</a:t>
            </a:r>
            <a:endParaRPr lang="fr-FR" altLang="en-US" sz="28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Méthode de recherche </a:t>
            </a:r>
            <a:endParaRPr lang="fr-FR"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Efforts ciblés sur la collecte de données </a:t>
            </a: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Discussions de groupe </a:t>
            </a:r>
            <a:endParaRPr lang="fr-FR" altLang="en-US" sz="3200" kern="1200" dirty="0" smtClean="0">
              <a:solidFill>
                <a:schemeClr val="tx1"/>
              </a:solidFill>
              <a:latin typeface="+mn-lt"/>
              <a:ea typeface="+mn-ea"/>
              <a:cs typeface="+mn-cs"/>
            </a:endParaRPr>
          </a:p>
          <a:p>
            <a:pPr marL="457200" indent="-457200" eaLnBrk="1" hangingPunct="1">
              <a:buFont typeface="Arial" panose="020B0604020202020204" pitchFamily="34" charset="0"/>
              <a:buChar char="•"/>
              <a:defRPr/>
            </a:pPr>
            <a:endParaRPr lang="fr-FR" altLang="zh-CN" sz="3200" kern="1200" dirty="0" smtClean="0">
              <a:solidFill>
                <a:schemeClr val="tx1"/>
              </a:solidFill>
              <a:latin typeface="+mn-lt"/>
              <a:ea typeface="+mn-ea"/>
              <a:cs typeface="+mn-cs"/>
            </a:endParaRPr>
          </a:p>
          <a:p>
            <a:pPr marL="457200" indent="-457200" eaLnBrk="1" hangingPunct="1">
              <a:buFont typeface="Arial" panose="020B0604020202020204" pitchFamily="34" charset="0"/>
              <a:buChar char="•"/>
              <a:defRPr/>
            </a:pPr>
            <a:r>
              <a:rPr lang="fr-FR" altLang="zh-CN" sz="3200" kern="1200" dirty="0" smtClean="0">
                <a:solidFill>
                  <a:schemeClr val="tx1"/>
                </a:solidFill>
                <a:latin typeface="+mn-lt"/>
              </a:rPr>
              <a:t>Modes de recrutement</a:t>
            </a: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Liste préexistante</a:t>
            </a:r>
            <a:endParaRPr lang="fr-FR"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Recrutement à dada</a:t>
            </a: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Nominations</a:t>
            </a:r>
            <a:endParaRPr lang="fr-FR"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Boule de neige</a:t>
            </a:r>
            <a:endParaRPr lang="fr-FR"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Entrevue en personne </a:t>
            </a:r>
            <a:endParaRPr lang="fr-FR"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fr-FR" altLang="zh-CN" sz="3200" kern="1200" dirty="0" smtClean="0">
                <a:solidFill>
                  <a:schemeClr val="tx1"/>
                </a:solidFill>
                <a:latin typeface="+mn-lt"/>
              </a:rPr>
              <a:t>Appel téléphonique aléatoire </a:t>
            </a:r>
            <a:endParaRPr lang="fr-FR" altLang="en-US" sz="3200" kern="1200" dirty="0" smtClean="0">
              <a:solidFill>
                <a:schemeClr val="tx1"/>
              </a:solidFill>
              <a:latin typeface="+mn-lt"/>
              <a:ea typeface="+mn-ea"/>
              <a:cs typeface="+mn-cs"/>
            </a:endParaRPr>
          </a:p>
          <a:p>
            <a:pPr marL="171450" indent="-171450">
              <a:buFont typeface="Arial" panose="020B0604020202020204" pitchFamily="34" charset="0"/>
              <a:buChar char="•"/>
            </a:pPr>
            <a:endParaRPr lang="fr-FR" dirty="0"/>
          </a:p>
        </p:txBody>
      </p:sp>
      <p:sp>
        <p:nvSpPr>
          <p:cNvPr id="4" name="Slide Number Placeholder 3"/>
          <p:cNvSpPr>
            <a:spLocks noGrp="1"/>
          </p:cNvSpPr>
          <p:nvPr>
            <p:ph type="sldNum" sz="quarter" idx="10"/>
          </p:nvPr>
        </p:nvSpPr>
        <p:spPr/>
        <p:txBody>
          <a:bodyPr/>
          <a:lstStyle/>
          <a:p>
            <a:fld id="{DF4B30B5-E1CB-48A1-864A-CD5B072D8A2E}" type="slidenum">
              <a:rPr lang="en-US" smtClean="0"/>
              <a:pPr/>
              <a:t>22</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855685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4320" indent="-274320" eaLnBrk="1" fontAlgn="auto" hangingPunct="1">
              <a:lnSpc>
                <a:spcPct val="90000"/>
              </a:lnSpc>
              <a:spcAft>
                <a:spcPts val="0"/>
              </a:spcAft>
              <a:buClr>
                <a:schemeClr val="accent3"/>
              </a:buClr>
              <a:buFont typeface="Wingdings 2"/>
              <a:buChar char=""/>
              <a:defRPr/>
            </a:pPr>
            <a:r>
              <a:rPr lang="fr-FR" altLang="zh-CN" sz="1200" kern="1200" dirty="0" smtClean="0">
                <a:solidFill>
                  <a:schemeClr val="tx1"/>
                </a:solidFill>
                <a:latin typeface="+mn-lt"/>
              </a:rPr>
              <a:t>Permet d'identifier les problèmes qui doivent être résolus </a:t>
            </a:r>
            <a:endParaRPr lang="fr-FR"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1200" kern="1200" dirty="0" smtClean="0">
                <a:solidFill>
                  <a:schemeClr val="tx1"/>
                </a:solidFill>
                <a:latin typeface="+mn-lt"/>
              </a:rPr>
              <a:t>Permet d'évaluer les résultats d'un programme ou d'une intervention</a:t>
            </a:r>
          </a:p>
          <a:p>
            <a:pPr marL="274320" indent="-274320" eaLnBrk="1" fontAlgn="auto" hangingPunct="1">
              <a:lnSpc>
                <a:spcPct val="90000"/>
              </a:lnSpc>
              <a:spcAft>
                <a:spcPts val="0"/>
              </a:spcAft>
              <a:buClr>
                <a:schemeClr val="accent3"/>
              </a:buClr>
              <a:buFont typeface="Wingdings 2"/>
              <a:buChar char=""/>
              <a:defRPr/>
            </a:pPr>
            <a:r>
              <a:rPr lang="fr-FR" altLang="zh-CN" sz="1200" kern="1200" dirty="0" smtClean="0">
                <a:solidFill>
                  <a:schemeClr val="tx1"/>
                </a:solidFill>
                <a:latin typeface="+mn-lt"/>
              </a:rPr>
              <a:t>Permet de comprendre des attitudes et motivations complexes</a:t>
            </a:r>
            <a:endParaRPr lang="fr-FR"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1200" kern="1200" dirty="0" smtClean="0">
                <a:solidFill>
                  <a:schemeClr val="tx1"/>
                </a:solidFill>
                <a:latin typeface="+mn-lt"/>
              </a:rPr>
              <a:t>Sert de forum pour informer les personnes chargées de la conception de l'enquête</a:t>
            </a:r>
            <a:endParaRPr lang="fr-FR"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1200" kern="1200" dirty="0" smtClean="0">
                <a:solidFill>
                  <a:schemeClr val="tx1"/>
                </a:solidFill>
                <a:latin typeface="+mn-lt"/>
              </a:rPr>
              <a:t>Permet de recevoir un avis sur les supports, plans ou politiques</a:t>
            </a:r>
            <a:endParaRPr lang="fr-FR"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1200" kern="1200" dirty="0" smtClean="0">
                <a:solidFill>
                  <a:schemeClr val="tx1"/>
                </a:solidFill>
                <a:latin typeface="+mn-lt"/>
              </a:rPr>
              <a:t>Permet de mieux comprendre les données quantitatives</a:t>
            </a:r>
            <a:endParaRPr lang="fr-FR" dirty="0"/>
          </a:p>
        </p:txBody>
      </p:sp>
      <p:sp>
        <p:nvSpPr>
          <p:cNvPr id="4" name="Slide Number Placeholder 3"/>
          <p:cNvSpPr>
            <a:spLocks noGrp="1"/>
          </p:cNvSpPr>
          <p:nvPr>
            <p:ph type="sldNum" sz="quarter" idx="10"/>
          </p:nvPr>
        </p:nvSpPr>
        <p:spPr/>
        <p:txBody>
          <a:bodyPr/>
          <a:lstStyle/>
          <a:p>
            <a:fld id="{DF4B30B5-E1CB-48A1-864A-CD5B072D8A2E}" type="slidenum">
              <a:rPr lang="en-US" smtClean="0"/>
              <a:pPr/>
              <a:t>23</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45314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buFont typeface="Arial" panose="020B0604020202020204" pitchFamily="34" charset="0"/>
              <a:buChar char="•"/>
              <a:defRPr/>
            </a:pPr>
            <a:r>
              <a:rPr lang="fr-FR" altLang="zh-CN" sz="1200" b="1" kern="1200" dirty="0" smtClean="0">
                <a:solidFill>
                  <a:schemeClr val="tx1"/>
                </a:solidFill>
                <a:latin typeface="+mn-lt"/>
              </a:rPr>
              <a:t>Les groupes de consultation sont inappropriés dans les cas suivants : </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Vous ne pouvez pas prévoir les attitudes ou les points sensibles des membres du groupe de concertation</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Votre sujet portera sérieusement atteinte à la vie privée </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Vous avez besoin de données statistiques</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Le sujet est trop vaste ou le groupe trop large</a:t>
            </a:r>
          </a:p>
          <a:p>
            <a:pPr marL="628489" lvl="1" indent="-171450" eaLnBrk="1" hangingPunct="1">
              <a:buFont typeface="Arial" panose="020B0604020202020204" pitchFamily="34" charset="0"/>
              <a:buChar char="•"/>
              <a:defRPr/>
            </a:pPr>
            <a:r>
              <a:rPr lang="fr-FR" altLang="zh-CN" sz="1200" kern="1200" dirty="0" smtClean="0">
                <a:solidFill>
                  <a:schemeClr val="tx1"/>
                </a:solidFill>
                <a:latin typeface="+mn-lt"/>
              </a:rPr>
              <a:t>Votre principale motivation est d'économiser du temps et de l'argent</a:t>
            </a:r>
          </a:p>
          <a:p>
            <a:pPr marL="274320" indent="-274320" eaLnBrk="1" fontAlgn="auto" hangingPunct="1">
              <a:lnSpc>
                <a:spcPct val="90000"/>
              </a:lnSpc>
              <a:spcAft>
                <a:spcPts val="0"/>
              </a:spcAft>
              <a:buClr>
                <a:schemeClr val="accent3"/>
              </a:buClr>
              <a:buFont typeface="Wingdings 2"/>
              <a:buChar char=""/>
              <a:defRPr/>
            </a:pPr>
            <a:endParaRPr lang="fr-FR" altLang="zh-CN" sz="24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2400" kern="1200" dirty="0" smtClean="0">
                <a:solidFill>
                  <a:schemeClr val="tx1"/>
                </a:solidFill>
                <a:latin typeface="+mn-lt"/>
              </a:rPr>
              <a:t>Les groupes de concertation doivent être prudemment et systématiquement modérés par un modérateur expérimenté</a:t>
            </a:r>
            <a:endParaRPr lang="fr-FR" altLang="zh-CN" sz="24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2400" kern="1200" dirty="0" smtClean="0">
                <a:solidFill>
                  <a:schemeClr val="tx1"/>
                </a:solidFill>
                <a:latin typeface="+mn-lt"/>
              </a:rPr>
              <a:t>Rôle du modérateur</a:t>
            </a:r>
            <a:endParaRPr lang="fr-FR" altLang="en-US" sz="24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Fournir une rétroaction sur le guide du modérateur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Collecter les données</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Gérer les processus de groupe</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Prendre part au compte-rendu </a:t>
            </a:r>
          </a:p>
          <a:p>
            <a:pPr marL="640080" lvl="1" indent="-246888" eaLnBrk="1" fontAlgn="auto" hangingPunct="1">
              <a:lnSpc>
                <a:spcPct val="90000"/>
              </a:lnSpc>
              <a:spcAft>
                <a:spcPts val="0"/>
              </a:spcAft>
              <a:buFont typeface="Wingdings 2"/>
              <a:buChar char=""/>
              <a:defRPr/>
            </a:pPr>
            <a:endParaRPr lang="fr-FR" altLang="en-US" sz="20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fr-FR" altLang="zh-CN" sz="2400" kern="1200" dirty="0" smtClean="0">
                <a:solidFill>
                  <a:schemeClr val="tx1"/>
                </a:solidFill>
                <a:latin typeface="+mn-lt"/>
              </a:rPr>
              <a:t>Rôle du coordonnateur du groupe de concertation</a:t>
            </a:r>
            <a:endParaRPr lang="fr-FR" altLang="en-US" sz="24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Contribuer à la logistique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Observer les discussions et prendre des notes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Inscrire les participants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Distribuer les formulaires de consentement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Superviser les enregistrements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Aider les clients </a:t>
            </a:r>
            <a:endParaRPr lang="fr-FR"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fr-FR" altLang="zh-CN" sz="2000" kern="1200" dirty="0" smtClean="0">
                <a:solidFill>
                  <a:schemeClr val="tx1"/>
                </a:solidFill>
                <a:latin typeface="+mn-lt"/>
              </a:rPr>
              <a:t>Distribuer des incitations </a:t>
            </a:r>
          </a:p>
          <a:p>
            <a:pPr marL="640080" lvl="1" indent="-246888" eaLnBrk="1" fontAlgn="auto" hangingPunct="1">
              <a:lnSpc>
                <a:spcPct val="90000"/>
              </a:lnSpc>
              <a:spcAft>
                <a:spcPts val="0"/>
              </a:spcAft>
              <a:buFont typeface="Wingdings 2"/>
              <a:buChar char=""/>
              <a:defRPr/>
            </a:pPr>
            <a:endParaRPr lang="fr-FR" altLang="zh-CN" sz="2000" kern="1200" dirty="0" smtClean="0">
              <a:solidFill>
                <a:schemeClr val="tx1"/>
              </a:solidFill>
              <a:latin typeface="+mn-lt"/>
              <a:ea typeface="+mn-ea"/>
              <a:cs typeface="+mn-cs"/>
            </a:endParaRPr>
          </a:p>
          <a:p>
            <a:pPr marL="171450" indent="-171450" eaLnBrk="1" hangingPunct="1">
              <a:lnSpc>
                <a:spcPct val="90000"/>
              </a:lnSpc>
              <a:buFont typeface="Arial" panose="020B0604020202020204" pitchFamily="34" charset="0"/>
              <a:buChar char="•"/>
              <a:defRPr/>
            </a:pPr>
            <a:r>
              <a:rPr lang="fr-FR" altLang="zh-CN" sz="1200" b="1" kern="1200" dirty="0" smtClean="0">
                <a:solidFill>
                  <a:schemeClr val="tx1"/>
                </a:solidFill>
                <a:latin typeface="+mn-lt"/>
              </a:rPr>
              <a:t>Groupes de concertation et analyses de données</a:t>
            </a:r>
            <a:endParaRPr lang="fr-FR" altLang="zh-CN" sz="1200" b="1" kern="1200" baseline="0" dirty="0" smtClean="0">
              <a:solidFill>
                <a:schemeClr val="tx1"/>
              </a:solidFill>
              <a:latin typeface="+mn-lt"/>
              <a:ea typeface="+mn-ea"/>
              <a:cs typeface="+mn-cs"/>
            </a:endParaRPr>
          </a:p>
          <a:p>
            <a:pPr marL="171450"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Objectifs des analyses</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Identifier les thèmes qui se répètent et sont communs</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Refléter la variété et la diversité d'expériences ou de perceptions</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Identifier les opinions discordantes</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Identifier les points communs et les différences entre les groupes</a:t>
            </a:r>
          </a:p>
          <a:p>
            <a:pPr marL="171450"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Stratégies d'analyse</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Basée sur les transcriptions</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Transcription résumée des enregistrements</a:t>
            </a:r>
          </a:p>
          <a:p>
            <a:pPr marL="628489" lvl="1" indent="-171450" eaLnBrk="1" hangingPunct="1">
              <a:lnSpc>
                <a:spcPct val="90000"/>
              </a:lnSpc>
              <a:buFont typeface="Arial" panose="020B0604020202020204" pitchFamily="34" charset="0"/>
              <a:buChar char="•"/>
              <a:defRPr/>
            </a:pPr>
            <a:r>
              <a:rPr lang="fr-FR" altLang="zh-CN" sz="1200" kern="1200" dirty="0" smtClean="0">
                <a:solidFill>
                  <a:schemeClr val="tx1"/>
                </a:solidFill>
                <a:latin typeface="+mn-lt"/>
              </a:rPr>
              <a:t>Basée sur les notes</a:t>
            </a:r>
          </a:p>
          <a:p>
            <a:pPr marL="274320" indent="-274320" eaLnBrk="1" fontAlgn="auto" hangingPunct="1">
              <a:spcAft>
                <a:spcPts val="0"/>
              </a:spcAft>
              <a:buClr>
                <a:schemeClr val="accent3"/>
              </a:buClr>
              <a:buFont typeface="Wingdings 2"/>
              <a:buChar char=""/>
              <a:defRPr/>
            </a:pPr>
            <a:r>
              <a:rPr lang="fr-FR" altLang="zh-CN" sz="1200" kern="1200" dirty="0" smtClean="0">
                <a:solidFill>
                  <a:schemeClr val="tx1"/>
                </a:solidFill>
                <a:latin typeface="+mn-lt"/>
              </a:rPr>
              <a:t>Considérations analytiques</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Mots </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Contexte</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Cohérence interne</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Fréquence des commentaires</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Etendue des commentaires</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Intensité des commentaires</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Spécificité des réponses</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Ce qui n'a pas été dit</a:t>
            </a:r>
          </a:p>
          <a:p>
            <a:pPr marL="640080" lvl="1" indent="-246888" eaLnBrk="1" fontAlgn="auto" hangingPunct="1">
              <a:spcAft>
                <a:spcPts val="0"/>
              </a:spcAft>
              <a:buFont typeface="Wingdings 2"/>
              <a:buChar char=""/>
              <a:defRPr/>
            </a:pPr>
            <a:r>
              <a:rPr lang="fr-FR" altLang="zh-CN" sz="1200" kern="1200" dirty="0" smtClean="0">
                <a:solidFill>
                  <a:schemeClr val="tx1"/>
                </a:solidFill>
                <a:latin typeface="+mn-lt"/>
              </a:rPr>
              <a:t>Grandes idées</a:t>
            </a:r>
          </a:p>
          <a:p>
            <a:pPr marL="171450" lvl="0" indent="-171450" eaLnBrk="1" hangingPunct="1">
              <a:lnSpc>
                <a:spcPct val="90000"/>
              </a:lnSpc>
              <a:buFont typeface="Arial" panose="020B0604020202020204" pitchFamily="34" charset="0"/>
              <a:buChar char="•"/>
              <a:defRPr/>
            </a:pPr>
            <a:endParaRPr lang="fr-FR" altLang="zh-CN" sz="1200" kern="1200" dirty="0" smtClean="0">
              <a:solidFill>
                <a:schemeClr val="tx1"/>
              </a:solidFill>
              <a:latin typeface="+mn-lt"/>
              <a:ea typeface="+mn-ea"/>
              <a:cs typeface="+mn-cs"/>
            </a:endParaRPr>
          </a:p>
          <a:p>
            <a:pPr marL="183041" lvl="0" indent="-246888" eaLnBrk="1" fontAlgn="auto" hangingPunct="1">
              <a:lnSpc>
                <a:spcPct val="90000"/>
              </a:lnSpc>
              <a:spcAft>
                <a:spcPts val="0"/>
              </a:spcAft>
              <a:buFont typeface="Wingdings 2"/>
              <a:buChar char=""/>
              <a:defRPr/>
            </a:pPr>
            <a:endParaRPr lang="fr-FR" altLang="en-US" sz="2000" kern="1200" dirty="0" smtClean="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DF4B30B5-E1CB-48A1-864A-CD5B072D8A2E}" type="slidenum">
              <a:rPr lang="en-US" smtClean="0"/>
              <a:pPr/>
              <a:t>24</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857920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Il s'agit des principaux « C » de la Communication...</a:t>
            </a:r>
          </a:p>
          <a:p>
            <a:endParaRPr lang="fr-FR" dirty="0" smtClean="0"/>
          </a:p>
          <a:p>
            <a:r>
              <a:rPr lang="fr-FR" dirty="0" smtClean="0"/>
              <a:t>Avec chaque message et support conçu pour répondre à un risque dans une situation d'urgence liée à la santé publique, le communicateur doit se focaliser sur...</a:t>
            </a:r>
          </a:p>
          <a:p>
            <a:endParaRPr lang="fr-FR" baseline="0" dirty="0" smtClean="0"/>
          </a:p>
          <a:p>
            <a:r>
              <a:rPr lang="fr-FR" b="1" baseline="0" dirty="0" smtClean="0"/>
              <a:t>Le contenu </a:t>
            </a:r>
            <a:r>
              <a:rPr lang="fr-FR" b="0" baseline="0" dirty="0" smtClean="0"/>
              <a:t> - L'information est-elle claire ?  Les populations affectées peuvent-elles respecter ces recommandations ?  </a:t>
            </a:r>
            <a:r>
              <a:rPr lang="fr-FR" dirty="0" smtClean="0"/>
              <a:t>L'information est-elle exacte </a:t>
            </a:r>
            <a:r>
              <a:rPr lang="fr-FR" b="0" baseline="0" dirty="0" smtClean="0"/>
              <a:t>– </a:t>
            </a:r>
            <a:r>
              <a:rPr lang="fr-FR" b="1" baseline="0" dirty="0" smtClean="0"/>
              <a:t>bien qu'elle soit incertaine ?</a:t>
            </a:r>
            <a:endParaRPr lang="fr-FR" b="0" baseline="0" dirty="0" smtClean="0"/>
          </a:p>
          <a:p>
            <a:endParaRPr lang="fr-FR" b="0" baseline="0" dirty="0" smtClean="0"/>
          </a:p>
          <a:p>
            <a:r>
              <a:rPr lang="fr-FR" b="1" baseline="0" dirty="0" smtClean="0"/>
              <a:t>Le contexte </a:t>
            </a:r>
            <a:r>
              <a:rPr lang="fr-FR" b="0" baseline="0" dirty="0" smtClean="0"/>
              <a:t> - Un message ne captivera pas tout le monde.  Tenir compte des croyances culturelles, des formations antérieures ou de la compréhension d'une question précise, et des barrières existantes pour les populations affectées lors de la conception de vos messages qui contiennent des recommandations ?</a:t>
            </a:r>
          </a:p>
          <a:p>
            <a:endParaRPr lang="fr-FR" b="0" baseline="0" dirty="0" smtClean="0"/>
          </a:p>
          <a:p>
            <a:r>
              <a:rPr lang="fr-FR" b="1" baseline="0" dirty="0" smtClean="0"/>
              <a:t>La connexion - </a:t>
            </a:r>
            <a:r>
              <a:rPr lang="fr-FR" b="0" baseline="0" dirty="0" smtClean="0"/>
              <a:t> Il est important d'établir une relation avec le public qui déclare « Nous avons tous un rôle à jouer » et « alors que le situation est quelque peu incertaine, nous avons une longue expérience dans la matière.  Nous avons besoin de votre aide pour... ».  Etablir ce lien permettra davantage au public de comprendre la réponse, l'évolution de la situation et les modifications potentielles apportées aux recommandations.</a:t>
            </a:r>
            <a:endParaRPr lang="fr-FR" b="1"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4</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173255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E7B0B095-D60C-4B11-966F-EEC24F9D4B1C}" type="slidenum">
              <a:rPr lang="en-US" altLang="sv-SE" sz="1200" b="1" smtClean="0">
                <a:solidFill>
                  <a:prstClr val="black"/>
                </a:solidFill>
                <a:ea typeface="MS PGothic" pitchFamily="34" charset="-128"/>
              </a:rPr>
              <a:pPr eaLnBrk="1" hangingPunct="1"/>
              <a:t>5</a:t>
            </a:fld>
            <a:endParaRPr lang="fr-FR" altLang="sv-SE" sz="1200" b="1" dirty="0" smtClean="0">
              <a:solidFill>
                <a:prstClr val="black"/>
              </a:solidFill>
              <a:ea typeface="MS PGothic" pitchFamily="34" charset="-128"/>
            </a:endParaRPr>
          </a:p>
        </p:txBody>
      </p:sp>
      <p:sp>
        <p:nvSpPr>
          <p:cNvPr id="129027" name="Rectangle 2"/>
          <p:cNvSpPr>
            <a:spLocks noGrp="1" noRot="1" noChangeAspect="1" noChangeArrowheads="1" noTextEdit="1"/>
          </p:cNvSpPr>
          <p:nvPr>
            <p:ph type="sldImg"/>
          </p:nvPr>
        </p:nvSpPr>
        <p:spPr>
          <a:xfrm>
            <a:off x="1143000" y="685800"/>
            <a:ext cx="4572000" cy="3429000"/>
          </a:xfrm>
          <a:ln/>
        </p:spPr>
      </p:sp>
      <p:sp>
        <p:nvSpPr>
          <p:cNvPr id="129028" name="Rectangle 3"/>
          <p:cNvSpPr>
            <a:spLocks noGrp="1" noChangeArrowheads="1"/>
          </p:cNvSpPr>
          <p:nvPr>
            <p:ph type="body" idx="1"/>
          </p:nvPr>
        </p:nvSpPr>
        <p:spPr>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a:lstStyle/>
          <a:p>
            <a:pPr>
              <a:spcBef>
                <a:spcPct val="0"/>
              </a:spcBef>
            </a:pPr>
            <a:r>
              <a:rPr lang="fr-FR" altLang="sv-SE" dirty="0" smtClean="0">
                <a:latin typeface="Arial" charset="0"/>
              </a:rPr>
              <a:t>Les messages sont votre</a:t>
            </a:r>
            <a:r>
              <a:rPr lang="fr-FR" dirty="0" smtClean="0"/>
              <a:t> </a:t>
            </a:r>
            <a:r>
              <a:rPr lang="fr-FR" altLang="sv-SE" dirty="0" smtClean="0">
                <a:latin typeface="Arial" charset="0"/>
              </a:rPr>
              <a:t>unité de communication. </a:t>
            </a:r>
          </a:p>
          <a:p>
            <a:pPr>
              <a:spcBef>
                <a:spcPct val="0"/>
              </a:spcBef>
            </a:pPr>
            <a:r>
              <a:rPr lang="fr-FR" altLang="sv-SE" dirty="0" smtClean="0">
                <a:latin typeface="Arial" charset="0"/>
              </a:rPr>
              <a:t>Les messages</a:t>
            </a:r>
            <a:r>
              <a:rPr lang="fr-FR" dirty="0" smtClean="0"/>
              <a:t> </a:t>
            </a:r>
            <a:r>
              <a:rPr lang="fr-FR" altLang="sv-SE" dirty="0" smtClean="0">
                <a:latin typeface="Arial" charset="0"/>
              </a:rPr>
              <a:t>doivent être francs</a:t>
            </a:r>
            <a:r>
              <a:rPr lang="fr-FR" dirty="0" smtClean="0"/>
              <a:t> </a:t>
            </a:r>
            <a:r>
              <a:rPr lang="fr-FR" altLang="sv-SE" dirty="0" smtClean="0">
                <a:latin typeface="Arial" charset="0"/>
              </a:rPr>
              <a:t>par rapport</a:t>
            </a:r>
            <a:r>
              <a:rPr lang="fr-FR" dirty="0" smtClean="0"/>
              <a:t> </a:t>
            </a:r>
            <a:r>
              <a:rPr lang="fr-FR" altLang="sv-SE" dirty="0" smtClean="0">
                <a:latin typeface="Arial" charset="0"/>
              </a:rPr>
              <a:t>à</a:t>
            </a:r>
            <a:r>
              <a:rPr lang="fr-FR" dirty="0" smtClean="0"/>
              <a:t> </a:t>
            </a:r>
            <a:r>
              <a:rPr lang="fr-FR" altLang="sv-SE" dirty="0" smtClean="0">
                <a:latin typeface="Arial" charset="0"/>
              </a:rPr>
              <a:t>ce que</a:t>
            </a:r>
            <a:r>
              <a:rPr lang="fr-FR" dirty="0" smtClean="0"/>
              <a:t> </a:t>
            </a:r>
            <a:r>
              <a:rPr lang="fr-FR" altLang="sv-SE" dirty="0" smtClean="0">
                <a:latin typeface="Arial" charset="0"/>
              </a:rPr>
              <a:t>vous</a:t>
            </a:r>
            <a:r>
              <a:rPr lang="fr-FR" dirty="0" smtClean="0"/>
              <a:t> </a:t>
            </a:r>
            <a:r>
              <a:rPr lang="fr-FR" altLang="sv-SE" dirty="0" smtClean="0">
                <a:latin typeface="Arial" charset="0"/>
              </a:rPr>
              <a:t>connaissez et</a:t>
            </a:r>
            <a:r>
              <a:rPr lang="fr-FR" dirty="0" smtClean="0"/>
              <a:t> </a:t>
            </a:r>
            <a:r>
              <a:rPr lang="fr-FR" altLang="sv-SE" dirty="0" smtClean="0">
                <a:latin typeface="Arial" charset="0"/>
              </a:rPr>
              <a:t>ce que</a:t>
            </a:r>
            <a:r>
              <a:rPr lang="fr-FR" dirty="0" smtClean="0"/>
              <a:t> </a:t>
            </a:r>
            <a:r>
              <a:rPr lang="fr-FR" altLang="sv-SE" dirty="0" smtClean="0">
                <a:latin typeface="Arial" charset="0"/>
              </a:rPr>
              <a:t>vous</a:t>
            </a:r>
            <a:r>
              <a:rPr lang="fr-FR" dirty="0" smtClean="0"/>
              <a:t> </a:t>
            </a:r>
            <a:r>
              <a:rPr lang="fr-FR" altLang="sv-SE" dirty="0" smtClean="0">
                <a:latin typeface="Arial" charset="0"/>
              </a:rPr>
              <a:t>ne connaissez</a:t>
            </a:r>
            <a:r>
              <a:rPr lang="fr-FR" dirty="0" smtClean="0"/>
              <a:t> </a:t>
            </a:r>
            <a:r>
              <a:rPr lang="fr-FR" altLang="sv-SE" dirty="0" smtClean="0">
                <a:latin typeface="Arial" charset="0"/>
              </a:rPr>
              <a:t>pas.</a:t>
            </a:r>
          </a:p>
          <a:p>
            <a:pPr>
              <a:spcBef>
                <a:spcPct val="0"/>
              </a:spcBef>
            </a:pPr>
            <a:r>
              <a:rPr lang="fr-FR" altLang="sv-SE" dirty="0" smtClean="0">
                <a:latin typeface="Arial" charset="0"/>
              </a:rPr>
              <a:t>Ils</a:t>
            </a:r>
            <a:r>
              <a:rPr lang="fr-FR" dirty="0" smtClean="0"/>
              <a:t> </a:t>
            </a:r>
            <a:r>
              <a:rPr lang="fr-FR" altLang="sv-SE" dirty="0" smtClean="0">
                <a:latin typeface="Arial" charset="0"/>
              </a:rPr>
              <a:t>doivent</a:t>
            </a:r>
            <a:r>
              <a:rPr lang="fr-FR" dirty="0" smtClean="0"/>
              <a:t> </a:t>
            </a:r>
            <a:r>
              <a:rPr lang="fr-FR" altLang="sv-SE" dirty="0" smtClean="0">
                <a:latin typeface="Arial" charset="0"/>
              </a:rPr>
              <a:t>aborder</a:t>
            </a:r>
            <a:r>
              <a:rPr lang="fr-FR" dirty="0" smtClean="0"/>
              <a:t> </a:t>
            </a:r>
            <a:r>
              <a:rPr lang="fr-FR" altLang="sv-SE" dirty="0" smtClean="0">
                <a:latin typeface="Arial" charset="0"/>
              </a:rPr>
              <a:t>les faits et les inquiétudes</a:t>
            </a:r>
            <a:r>
              <a:rPr lang="fr-FR" dirty="0" smtClean="0"/>
              <a:t> </a:t>
            </a:r>
            <a:r>
              <a:rPr lang="fr-FR" altLang="sv-SE" dirty="0" smtClean="0">
                <a:latin typeface="Arial" charset="0"/>
              </a:rPr>
              <a:t>de la population.</a:t>
            </a:r>
          </a:p>
          <a:p>
            <a:pPr>
              <a:spcBef>
                <a:spcPct val="0"/>
              </a:spcBef>
            </a:pPr>
            <a:r>
              <a:rPr lang="fr-FR" altLang="sv-SE" dirty="0" smtClean="0">
                <a:latin typeface="Arial" charset="0"/>
              </a:rPr>
              <a:t>Ils</a:t>
            </a:r>
            <a:r>
              <a:rPr lang="fr-FR" dirty="0" smtClean="0"/>
              <a:t> </a:t>
            </a:r>
            <a:r>
              <a:rPr lang="fr-FR" altLang="sv-SE" dirty="0" smtClean="0">
                <a:latin typeface="Arial" charset="0"/>
              </a:rPr>
              <a:t>doivent faire preuve d'empathie et d'altruisme</a:t>
            </a:r>
            <a:endParaRPr lang="fr-FR" altLang="sv-SE" dirty="0"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E7B0B095-D60C-4B11-966F-EEC24F9D4B1C}" type="slidenum">
              <a:rPr lang="en-US" altLang="sv-SE" sz="1200" b="1" smtClean="0">
                <a:solidFill>
                  <a:prstClr val="black"/>
                </a:solidFill>
                <a:ea typeface="MS PGothic" pitchFamily="34" charset="-128"/>
              </a:rPr>
              <a:pPr eaLnBrk="1" hangingPunct="1"/>
              <a:t>6</a:t>
            </a:fld>
            <a:endParaRPr lang="fr-FR" altLang="sv-SE" sz="1200" b="1" smtClean="0">
              <a:solidFill>
                <a:prstClr val="black"/>
              </a:solidFill>
              <a:ea typeface="MS PGothic" pitchFamily="34" charset="-128"/>
            </a:endParaRPr>
          </a:p>
        </p:txBody>
      </p:sp>
      <p:sp>
        <p:nvSpPr>
          <p:cNvPr id="129027" name="Rectangle 2"/>
          <p:cNvSpPr>
            <a:spLocks noGrp="1" noRot="1" noChangeAspect="1" noChangeArrowheads="1" noTextEdit="1"/>
          </p:cNvSpPr>
          <p:nvPr>
            <p:ph type="sldImg"/>
          </p:nvPr>
        </p:nvSpPr>
        <p:spPr>
          <a:xfrm>
            <a:off x="1143000" y="685800"/>
            <a:ext cx="4572000" cy="3429000"/>
          </a:xfrm>
          <a:ln/>
        </p:spPr>
      </p:sp>
      <p:sp>
        <p:nvSpPr>
          <p:cNvPr id="129028" name="Rectangle 3"/>
          <p:cNvSpPr>
            <a:spLocks noGrp="1" noChangeArrowheads="1"/>
          </p:cNvSpPr>
          <p:nvPr>
            <p:ph type="body" idx="1"/>
          </p:nvPr>
        </p:nvSpPr>
        <p:spPr>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a:lstStyle/>
          <a:p>
            <a:pPr>
              <a:spcBef>
                <a:spcPct val="0"/>
              </a:spcBef>
            </a:pPr>
            <a:r>
              <a:rPr lang="fr-FR" altLang="sv-SE" dirty="0" smtClean="0">
                <a:latin typeface="Arial" charset="0"/>
              </a:rPr>
              <a:t>Ils</a:t>
            </a:r>
            <a:r>
              <a:rPr lang="fr-FR" dirty="0" smtClean="0"/>
              <a:t> </a:t>
            </a:r>
            <a:r>
              <a:rPr lang="fr-FR" altLang="sv-SE" dirty="0" smtClean="0">
                <a:latin typeface="Arial" charset="0"/>
              </a:rPr>
              <a:t>doivent</a:t>
            </a:r>
            <a:r>
              <a:rPr lang="fr-FR" dirty="0" smtClean="0"/>
              <a:t> </a:t>
            </a:r>
            <a:r>
              <a:rPr lang="fr-FR" altLang="sv-SE" dirty="0" smtClean="0">
                <a:latin typeface="Arial" charset="0"/>
              </a:rPr>
              <a:t>respecter</a:t>
            </a:r>
            <a:r>
              <a:rPr lang="fr-FR" dirty="0" smtClean="0"/>
              <a:t> </a:t>
            </a:r>
            <a:r>
              <a:rPr lang="fr-FR" altLang="sv-SE" dirty="0" smtClean="0">
                <a:latin typeface="Arial" charset="0"/>
              </a:rPr>
              <a:t>les valeurs culturelles</a:t>
            </a:r>
            <a:r>
              <a:rPr lang="fr-FR" dirty="0" smtClean="0"/>
              <a:t> </a:t>
            </a:r>
            <a:r>
              <a:rPr lang="fr-FR" altLang="sv-SE" dirty="0" smtClean="0">
                <a:latin typeface="Arial" charset="0"/>
              </a:rPr>
              <a:t>et les besoins</a:t>
            </a:r>
            <a:r>
              <a:rPr lang="fr-FR" dirty="0" smtClean="0"/>
              <a:t> </a:t>
            </a:r>
            <a:r>
              <a:rPr lang="fr-FR" altLang="sv-SE" dirty="0" smtClean="0">
                <a:latin typeface="Arial" charset="0"/>
              </a:rPr>
              <a:t>des populations. </a:t>
            </a:r>
          </a:p>
          <a:p>
            <a:pPr>
              <a:spcBef>
                <a:spcPct val="0"/>
              </a:spcBef>
            </a:pPr>
            <a:endParaRPr lang="fr-FR" altLang="sv-SE" dirty="0" smtClean="0">
              <a:latin typeface="Arial" charset="0"/>
              <a:cs typeface="Arial" charset="0"/>
            </a:endParaRPr>
          </a:p>
          <a:p>
            <a:pPr>
              <a:spcBef>
                <a:spcPct val="0"/>
              </a:spcBef>
            </a:pPr>
            <a:r>
              <a:rPr lang="fr-FR" altLang="sv-SE" dirty="0" smtClean="0">
                <a:latin typeface="Arial" charset="0"/>
              </a:rPr>
              <a:t>Font-ils</a:t>
            </a:r>
            <a:r>
              <a:rPr lang="fr-FR" dirty="0" smtClean="0"/>
              <a:t> </a:t>
            </a:r>
            <a:r>
              <a:rPr lang="fr-FR" altLang="sv-SE" dirty="0" smtClean="0">
                <a:latin typeface="Arial" charset="0"/>
              </a:rPr>
              <a:t>preuve d'empathie</a:t>
            </a:r>
            <a:r>
              <a:rPr lang="fr-FR" dirty="0" smtClean="0"/>
              <a:t> </a:t>
            </a:r>
            <a:r>
              <a:rPr lang="fr-FR" altLang="sv-SE" baseline="0" dirty="0" smtClean="0">
                <a:latin typeface="Arial" charset="0"/>
              </a:rPr>
              <a:t>pour les victimes</a:t>
            </a:r>
            <a:r>
              <a:rPr lang="fr-FR" dirty="0" smtClean="0"/>
              <a:t> </a:t>
            </a:r>
            <a:r>
              <a:rPr lang="fr-FR" altLang="sv-SE" baseline="0" dirty="0" smtClean="0">
                <a:latin typeface="Arial" charset="0"/>
              </a:rPr>
              <a:t>de manière convenable</a:t>
            </a:r>
            <a:r>
              <a:rPr lang="fr-FR" dirty="0" smtClean="0"/>
              <a:t> </a:t>
            </a:r>
            <a:r>
              <a:rPr lang="fr-FR" altLang="sv-SE" baseline="0" dirty="0" smtClean="0">
                <a:latin typeface="Arial" charset="0"/>
              </a:rPr>
              <a:t>et</a:t>
            </a:r>
            <a:r>
              <a:rPr lang="fr-FR" dirty="0" smtClean="0"/>
              <a:t> </a:t>
            </a:r>
            <a:r>
              <a:rPr lang="fr-FR" altLang="sv-SE" baseline="0" dirty="0" smtClean="0">
                <a:latin typeface="Arial" charset="0"/>
              </a:rPr>
              <a:t>avec respect ?  Les populations</a:t>
            </a:r>
            <a:r>
              <a:rPr lang="fr-FR" dirty="0" smtClean="0"/>
              <a:t> </a:t>
            </a:r>
            <a:r>
              <a:rPr lang="fr-FR" altLang="sv-SE" baseline="0" dirty="0" smtClean="0">
                <a:latin typeface="Arial" charset="0"/>
              </a:rPr>
              <a:t>doivent savoir</a:t>
            </a:r>
            <a:r>
              <a:rPr lang="fr-FR" dirty="0" smtClean="0"/>
              <a:t> </a:t>
            </a:r>
            <a:r>
              <a:rPr lang="fr-FR" altLang="sv-SE" baseline="0" dirty="0" smtClean="0">
                <a:latin typeface="Arial" charset="0"/>
              </a:rPr>
              <a:t>que</a:t>
            </a:r>
            <a:r>
              <a:rPr lang="fr-FR" dirty="0" smtClean="0"/>
              <a:t> </a:t>
            </a:r>
            <a:r>
              <a:rPr lang="fr-FR" altLang="sv-SE" baseline="0" dirty="0" smtClean="0">
                <a:latin typeface="Arial" charset="0"/>
              </a:rPr>
              <a:t>vous</a:t>
            </a:r>
            <a:r>
              <a:rPr lang="fr-FR" dirty="0" smtClean="0"/>
              <a:t> </a:t>
            </a:r>
            <a:r>
              <a:rPr lang="fr-FR" altLang="sv-SE" baseline="0" dirty="0" smtClean="0">
                <a:latin typeface="Arial" charset="0"/>
              </a:rPr>
              <a:t>tenez à elles.</a:t>
            </a:r>
          </a:p>
          <a:p>
            <a:pPr>
              <a:spcBef>
                <a:spcPct val="0"/>
              </a:spcBef>
            </a:pPr>
            <a:endParaRPr lang="fr-FR" altLang="sv-SE" baseline="0" dirty="0" smtClean="0">
              <a:latin typeface="Arial" charset="0"/>
              <a:cs typeface="Arial" charset="0"/>
            </a:endParaRPr>
          </a:p>
          <a:p>
            <a:pPr>
              <a:spcBef>
                <a:spcPct val="0"/>
              </a:spcBef>
            </a:pPr>
            <a:r>
              <a:rPr lang="fr-FR" altLang="sv-SE" baseline="0" dirty="0" smtClean="0">
                <a:latin typeface="Arial" charset="0"/>
              </a:rPr>
              <a:t>Vos</a:t>
            </a:r>
            <a:r>
              <a:rPr lang="fr-FR" dirty="0" smtClean="0"/>
              <a:t> </a:t>
            </a:r>
            <a:r>
              <a:rPr lang="fr-FR" altLang="sv-SE" baseline="0" dirty="0" smtClean="0">
                <a:latin typeface="Arial" charset="0"/>
              </a:rPr>
              <a:t>messages sont-ils courts et ciblés</a:t>
            </a:r>
            <a:r>
              <a:rPr lang="fr-FR" dirty="0" smtClean="0"/>
              <a:t> </a:t>
            </a:r>
            <a:r>
              <a:rPr lang="fr-FR" altLang="sv-SE" baseline="0" dirty="0" smtClean="0">
                <a:latin typeface="Arial" charset="0"/>
              </a:rPr>
              <a:t>et</a:t>
            </a:r>
            <a:r>
              <a:rPr lang="fr-FR" dirty="0" smtClean="0"/>
              <a:t> </a:t>
            </a:r>
            <a:r>
              <a:rPr lang="fr-FR" altLang="sv-SE" baseline="0" dirty="0" smtClean="0">
                <a:latin typeface="Arial" charset="0"/>
              </a:rPr>
              <a:t>ne</a:t>
            </a:r>
            <a:r>
              <a:rPr lang="fr-FR" dirty="0" smtClean="0"/>
              <a:t> </a:t>
            </a:r>
            <a:r>
              <a:rPr lang="fr-FR" altLang="sv-SE" baseline="0" dirty="0" smtClean="0">
                <a:latin typeface="Arial" charset="0"/>
              </a:rPr>
              <a:t>contiennent-ils</a:t>
            </a:r>
            <a:r>
              <a:rPr lang="fr-FR" dirty="0" smtClean="0"/>
              <a:t> </a:t>
            </a:r>
            <a:r>
              <a:rPr lang="fr-FR" altLang="sv-SE" baseline="0" dirty="0" smtClean="0">
                <a:latin typeface="Arial" charset="0"/>
              </a:rPr>
              <a:t>aucun</a:t>
            </a:r>
            <a:r>
              <a:rPr lang="fr-FR" dirty="0" smtClean="0"/>
              <a:t> </a:t>
            </a:r>
            <a:r>
              <a:rPr lang="fr-FR" altLang="sv-SE" baseline="0" dirty="0" smtClean="0">
                <a:latin typeface="Arial" charset="0"/>
              </a:rPr>
              <a:t>jargon ?  Imaginez que</a:t>
            </a:r>
            <a:r>
              <a:rPr lang="fr-FR" dirty="0" smtClean="0"/>
              <a:t> </a:t>
            </a:r>
            <a:r>
              <a:rPr lang="fr-FR" altLang="sv-SE" baseline="0" dirty="0" smtClean="0">
                <a:latin typeface="Arial" charset="0"/>
              </a:rPr>
              <a:t>votre message soit une manchette.  Quels</a:t>
            </a:r>
            <a:r>
              <a:rPr lang="fr-FR" dirty="0" smtClean="0"/>
              <a:t> </a:t>
            </a:r>
            <a:r>
              <a:rPr lang="fr-FR" altLang="sv-SE" baseline="0" dirty="0" smtClean="0">
                <a:latin typeface="Arial" charset="0"/>
              </a:rPr>
              <a:t>points essentiels</a:t>
            </a:r>
            <a:r>
              <a:rPr lang="fr-FR" dirty="0" smtClean="0"/>
              <a:t> </a:t>
            </a:r>
            <a:r>
              <a:rPr lang="fr-FR" altLang="sv-SE" baseline="0" dirty="0" smtClean="0">
                <a:latin typeface="Arial" charset="0"/>
              </a:rPr>
              <a:t>voulez-vous</a:t>
            </a:r>
            <a:r>
              <a:rPr lang="fr-FR" dirty="0" smtClean="0"/>
              <a:t> </a:t>
            </a:r>
            <a:r>
              <a:rPr lang="fr-FR" altLang="sv-SE" baseline="0" dirty="0" smtClean="0">
                <a:latin typeface="Arial" charset="0"/>
              </a:rPr>
              <a:t>transmettre</a:t>
            </a:r>
            <a:r>
              <a:rPr lang="fr-FR" dirty="0" smtClean="0"/>
              <a:t> </a:t>
            </a:r>
            <a:r>
              <a:rPr lang="fr-FR" altLang="sv-SE" baseline="0" dirty="0" smtClean="0">
                <a:latin typeface="Arial" charset="0"/>
              </a:rPr>
              <a:t>à votre</a:t>
            </a:r>
            <a:r>
              <a:rPr lang="fr-FR" dirty="0" smtClean="0"/>
              <a:t> </a:t>
            </a:r>
            <a:r>
              <a:rPr lang="fr-FR" altLang="sv-SE" baseline="0" dirty="0" smtClean="0">
                <a:latin typeface="Arial" charset="0"/>
              </a:rPr>
              <a:t>public ?</a:t>
            </a:r>
          </a:p>
          <a:p>
            <a:pPr>
              <a:spcBef>
                <a:spcPct val="0"/>
              </a:spcBef>
            </a:pPr>
            <a:endParaRPr lang="fr-FR" altLang="sv-SE" baseline="0" dirty="0" smtClean="0">
              <a:latin typeface="Arial" charset="0"/>
              <a:cs typeface="Arial" charset="0"/>
            </a:endParaRPr>
          </a:p>
          <a:p>
            <a:pPr>
              <a:spcBef>
                <a:spcPct val="0"/>
              </a:spcBef>
            </a:pPr>
            <a:r>
              <a:rPr lang="fr-FR" altLang="sv-SE" baseline="0" dirty="0" smtClean="0">
                <a:latin typeface="Arial" charset="0"/>
              </a:rPr>
              <a:t>Evitez</a:t>
            </a:r>
            <a:r>
              <a:rPr lang="fr-FR" dirty="0" smtClean="0"/>
              <a:t> </a:t>
            </a:r>
            <a:r>
              <a:rPr lang="fr-FR" altLang="sv-SE" baseline="0" dirty="0" smtClean="0">
                <a:latin typeface="Arial" charset="0"/>
              </a:rPr>
              <a:t>les termes</a:t>
            </a:r>
            <a:r>
              <a:rPr lang="fr-FR" dirty="0" smtClean="0"/>
              <a:t> </a:t>
            </a:r>
            <a:r>
              <a:rPr lang="fr-FR" altLang="sv-SE" baseline="0" dirty="0" smtClean="0">
                <a:latin typeface="Arial" charset="0"/>
              </a:rPr>
              <a:t>négatifs et</a:t>
            </a:r>
            <a:r>
              <a:rPr lang="fr-FR" dirty="0" smtClean="0"/>
              <a:t> </a:t>
            </a:r>
            <a:r>
              <a:rPr lang="fr-FR" altLang="sv-SE" baseline="0" dirty="0" smtClean="0">
                <a:latin typeface="Arial" charset="0"/>
              </a:rPr>
              <a:t>absolus.  Les personnes</a:t>
            </a:r>
            <a:r>
              <a:rPr lang="fr-FR" dirty="0" smtClean="0"/>
              <a:t> </a:t>
            </a:r>
            <a:r>
              <a:rPr lang="fr-FR" altLang="sv-SE" baseline="0" dirty="0" smtClean="0">
                <a:latin typeface="Arial" charset="0"/>
              </a:rPr>
              <a:t>ont tendance à se focaliser</a:t>
            </a:r>
            <a:r>
              <a:rPr lang="fr-FR" dirty="0" smtClean="0"/>
              <a:t> </a:t>
            </a:r>
            <a:r>
              <a:rPr lang="fr-FR" altLang="sv-SE" baseline="0" dirty="0" smtClean="0">
                <a:latin typeface="Arial" charset="0"/>
              </a:rPr>
              <a:t>sur</a:t>
            </a:r>
            <a:r>
              <a:rPr lang="fr-FR" dirty="0" smtClean="0"/>
              <a:t> </a:t>
            </a:r>
            <a:r>
              <a:rPr lang="fr-FR" altLang="sv-SE" baseline="0" dirty="0" smtClean="0">
                <a:latin typeface="Arial" charset="0"/>
              </a:rPr>
              <a:t>des mots</a:t>
            </a:r>
            <a:r>
              <a:rPr lang="fr-FR" dirty="0" smtClean="0"/>
              <a:t> </a:t>
            </a:r>
            <a:r>
              <a:rPr lang="fr-FR" altLang="sv-SE" baseline="0" dirty="0" smtClean="0">
                <a:latin typeface="Arial" charset="0"/>
              </a:rPr>
              <a:t>tels que « non » et « jamais » tout en</a:t>
            </a:r>
            <a:r>
              <a:rPr lang="fr-FR" dirty="0" smtClean="0"/>
              <a:t> </a:t>
            </a:r>
            <a:r>
              <a:rPr lang="fr-FR" altLang="sv-SE" baseline="0" dirty="0" smtClean="0">
                <a:latin typeface="Arial" charset="0"/>
              </a:rPr>
              <a:t>ignorant</a:t>
            </a:r>
            <a:r>
              <a:rPr lang="fr-FR" dirty="0" smtClean="0"/>
              <a:t> </a:t>
            </a:r>
            <a:r>
              <a:rPr lang="fr-FR" altLang="sv-SE" baseline="0" dirty="0" smtClean="0">
                <a:latin typeface="Arial" charset="0"/>
              </a:rPr>
              <a:t>potentiellement</a:t>
            </a:r>
            <a:r>
              <a:rPr lang="fr-FR" dirty="0" smtClean="0"/>
              <a:t> </a:t>
            </a:r>
            <a:r>
              <a:rPr lang="fr-FR" altLang="sv-SE" baseline="0" dirty="0" smtClean="0">
                <a:latin typeface="Arial" charset="0"/>
              </a:rPr>
              <a:t>toute autre</a:t>
            </a:r>
            <a:r>
              <a:rPr lang="fr-FR" dirty="0" smtClean="0"/>
              <a:t> </a:t>
            </a:r>
            <a:r>
              <a:rPr lang="fr-FR" altLang="sv-SE" baseline="0" dirty="0" smtClean="0">
                <a:latin typeface="Arial" charset="0"/>
              </a:rPr>
              <a:t>information.</a:t>
            </a:r>
          </a:p>
          <a:p>
            <a:pPr>
              <a:spcBef>
                <a:spcPct val="0"/>
              </a:spcBef>
            </a:pPr>
            <a:endParaRPr lang="fr-FR" altLang="sv-SE" baseline="0" dirty="0" smtClean="0">
              <a:latin typeface="Arial" charset="0"/>
              <a:cs typeface="Arial" charset="0"/>
            </a:endParaRPr>
          </a:p>
          <a:p>
            <a:pPr>
              <a:spcBef>
                <a:spcPct val="0"/>
              </a:spcBef>
            </a:pPr>
            <a:r>
              <a:rPr lang="fr-FR" altLang="sv-SE" b="1" baseline="0" dirty="0" smtClean="0">
                <a:latin typeface="Arial" charset="0"/>
              </a:rPr>
              <a:t>Assurez-vous que vous n'utilisez aucun terme</a:t>
            </a:r>
            <a:r>
              <a:rPr lang="fr-FR" dirty="0" smtClean="0"/>
              <a:t> </a:t>
            </a:r>
            <a:r>
              <a:rPr lang="fr-FR" altLang="sv-SE" b="1" baseline="0" dirty="0" smtClean="0">
                <a:latin typeface="Arial" charset="0"/>
              </a:rPr>
              <a:t>absolu.  </a:t>
            </a:r>
            <a:r>
              <a:rPr lang="fr-FR" altLang="sv-SE" b="0" baseline="0" dirty="0" smtClean="0">
                <a:latin typeface="Arial" charset="0"/>
              </a:rPr>
              <a:t>Si</a:t>
            </a:r>
            <a:r>
              <a:rPr lang="fr-FR" dirty="0" smtClean="0"/>
              <a:t> </a:t>
            </a:r>
            <a:r>
              <a:rPr lang="fr-FR" altLang="sv-SE" b="0" baseline="0" dirty="0" smtClean="0">
                <a:latin typeface="Arial" charset="0"/>
              </a:rPr>
              <a:t>la</a:t>
            </a:r>
            <a:r>
              <a:rPr lang="fr-FR" dirty="0" smtClean="0"/>
              <a:t> </a:t>
            </a:r>
            <a:r>
              <a:rPr lang="fr-FR" altLang="sv-SE" b="0" baseline="0" dirty="0" smtClean="0">
                <a:latin typeface="Arial" charset="0"/>
              </a:rPr>
              <a:t>situation</a:t>
            </a:r>
            <a:r>
              <a:rPr lang="fr-FR" dirty="0" smtClean="0"/>
              <a:t> </a:t>
            </a:r>
            <a:r>
              <a:rPr lang="fr-FR" altLang="sv-SE" b="0" baseline="0" dirty="0" smtClean="0">
                <a:latin typeface="Arial" charset="0"/>
              </a:rPr>
              <a:t>change</a:t>
            </a:r>
            <a:r>
              <a:rPr lang="fr-FR" dirty="0" smtClean="0"/>
              <a:t> </a:t>
            </a:r>
            <a:r>
              <a:rPr lang="fr-FR" altLang="sv-SE" b="0" baseline="0" dirty="0" smtClean="0">
                <a:latin typeface="Arial" charset="0"/>
              </a:rPr>
              <a:t>le</a:t>
            </a:r>
            <a:r>
              <a:rPr lang="fr-FR" dirty="0" smtClean="0"/>
              <a:t> </a:t>
            </a:r>
            <a:r>
              <a:rPr lang="fr-FR" altLang="sv-SE" b="0" baseline="0" dirty="0" smtClean="0">
                <a:latin typeface="Arial" charset="0"/>
              </a:rPr>
              <a:t>jour</a:t>
            </a:r>
            <a:r>
              <a:rPr lang="fr-FR" dirty="0" smtClean="0"/>
              <a:t> </a:t>
            </a:r>
            <a:r>
              <a:rPr lang="fr-FR" altLang="sv-SE" b="0" baseline="0" dirty="0" smtClean="0">
                <a:latin typeface="Arial" charset="0"/>
              </a:rPr>
              <a:t>suivant (ce</a:t>
            </a:r>
            <a:r>
              <a:rPr lang="fr-FR" dirty="0" smtClean="0"/>
              <a:t> </a:t>
            </a:r>
            <a:r>
              <a:rPr lang="fr-FR" altLang="sv-SE" b="0" baseline="0" dirty="0" smtClean="0">
                <a:latin typeface="Arial" charset="0"/>
              </a:rPr>
              <a:t>qui</a:t>
            </a:r>
            <a:r>
              <a:rPr lang="fr-FR" dirty="0" smtClean="0"/>
              <a:t> </a:t>
            </a:r>
            <a:r>
              <a:rPr lang="fr-FR" altLang="sv-SE" b="0" baseline="0" dirty="0" smtClean="0">
                <a:latin typeface="Arial" charset="0"/>
              </a:rPr>
              <a:t>est souvent</a:t>
            </a:r>
            <a:r>
              <a:rPr lang="fr-FR" dirty="0" smtClean="0"/>
              <a:t> </a:t>
            </a:r>
            <a:r>
              <a:rPr lang="fr-FR" altLang="sv-SE" b="0" baseline="0" dirty="0" smtClean="0">
                <a:latin typeface="Arial" charset="0"/>
              </a:rPr>
              <a:t>le cas) si</a:t>
            </a:r>
            <a:r>
              <a:rPr lang="fr-FR" dirty="0" smtClean="0"/>
              <a:t> </a:t>
            </a:r>
            <a:r>
              <a:rPr lang="fr-FR" altLang="sv-SE" b="0" baseline="0" dirty="0" smtClean="0">
                <a:latin typeface="Arial" charset="0"/>
              </a:rPr>
              <a:t>vous avez</a:t>
            </a:r>
            <a:r>
              <a:rPr lang="fr-FR" dirty="0" smtClean="0"/>
              <a:t> </a:t>
            </a:r>
            <a:r>
              <a:rPr lang="fr-FR" altLang="sv-SE" b="0" baseline="0" dirty="0" smtClean="0">
                <a:latin typeface="Arial" charset="0"/>
              </a:rPr>
              <a:t>eu davantage</a:t>
            </a:r>
            <a:r>
              <a:rPr lang="fr-FR" dirty="0" smtClean="0"/>
              <a:t> </a:t>
            </a:r>
            <a:r>
              <a:rPr lang="fr-FR" altLang="sv-SE" b="0" baseline="0" dirty="0" smtClean="0">
                <a:latin typeface="Arial" charset="0"/>
              </a:rPr>
              <a:t>de certitude</a:t>
            </a:r>
            <a:r>
              <a:rPr lang="fr-FR" dirty="0" smtClean="0"/>
              <a:t> </a:t>
            </a:r>
            <a:r>
              <a:rPr lang="fr-FR" altLang="sv-SE" b="0" baseline="0" dirty="0" smtClean="0">
                <a:latin typeface="Arial" charset="0"/>
              </a:rPr>
              <a:t>la</a:t>
            </a:r>
            <a:r>
              <a:rPr lang="fr-FR" dirty="0" smtClean="0"/>
              <a:t> </a:t>
            </a:r>
            <a:r>
              <a:rPr lang="fr-FR" altLang="sv-SE" b="0" baseline="0" dirty="0" smtClean="0">
                <a:latin typeface="Arial" charset="0"/>
              </a:rPr>
              <a:t>veille</a:t>
            </a:r>
            <a:r>
              <a:rPr lang="fr-FR" dirty="0" smtClean="0"/>
              <a:t> </a:t>
            </a:r>
            <a:r>
              <a:rPr lang="fr-FR" altLang="sv-SE" b="0" baseline="0" dirty="0" smtClean="0">
                <a:latin typeface="Arial" charset="0"/>
              </a:rPr>
              <a:t>, les populations</a:t>
            </a:r>
            <a:r>
              <a:rPr lang="fr-FR" dirty="0" smtClean="0"/>
              <a:t> </a:t>
            </a:r>
            <a:r>
              <a:rPr lang="fr-FR" altLang="sv-SE" b="0" baseline="0" dirty="0" smtClean="0">
                <a:latin typeface="Arial" charset="0"/>
              </a:rPr>
              <a:t>perdront confiance en vos</a:t>
            </a:r>
            <a:r>
              <a:rPr lang="fr-FR" dirty="0" smtClean="0"/>
              <a:t> </a:t>
            </a:r>
            <a:r>
              <a:rPr lang="fr-FR" altLang="sv-SE" b="0" baseline="0" dirty="0" smtClean="0">
                <a:latin typeface="Arial" charset="0"/>
              </a:rPr>
              <a:t>messages.</a:t>
            </a:r>
            <a:endParaRPr lang="fr-FR" altLang="sv-SE" b="1" dirty="0"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rPr>
              <a:t>Le modèle ACCS proposé par Russel H. Colley en 1961 est important pour le développement d'objectifs spécifiques de la publicité et l'évaluation de l'efficacité de la publicité. Au coeur de cette formule se trouve une définition du public qui passe par 4 étapes de l'attitude du consommateur. </a:t>
            </a:r>
            <a:r>
              <a:t/>
            </a:r>
            <a:br/>
            <a:r>
              <a:t/>
            </a:r>
            <a:br/>
            <a:r>
              <a:rPr lang="fr-FR" sz="1200" b="0" i="0" kern="1200" dirty="0" smtClean="0">
                <a:solidFill>
                  <a:schemeClr val="tx1"/>
                </a:solidFill>
                <a:effectLst/>
                <a:latin typeface="+mn-lt"/>
              </a:rPr>
              <a:t>L'outil peut être utilisé pour aider les communicateurs du domaine de la santé à planifier une approche de communication dans le cadre de l'adoption de certaines recommandations ou du changement d'attitude.</a:t>
            </a:r>
          </a:p>
          <a:p>
            <a:endParaRPr lang="fr-FR" sz="1200" b="0" i="0" kern="1200" baseline="0" dirty="0" smtClean="0">
              <a:solidFill>
                <a:schemeClr val="tx1"/>
              </a:solidFill>
              <a:effectLst/>
              <a:latin typeface="+mn-lt"/>
              <a:ea typeface="+mn-ea"/>
              <a:cs typeface="+mn-cs"/>
            </a:endParaRPr>
          </a:p>
          <a:p>
            <a:r>
              <a:rPr lang="fr-FR" sz="1200" b="0" i="0" kern="1200" baseline="0" dirty="0" smtClean="0">
                <a:solidFill>
                  <a:schemeClr val="tx1"/>
                </a:solidFill>
                <a:effectLst/>
                <a:latin typeface="+mn-lt"/>
              </a:rPr>
              <a:t>La première étape est la </a:t>
            </a:r>
            <a:r>
              <a:rPr lang="fr-FR" sz="1200" b="1" i="0" kern="1200" baseline="0" dirty="0" smtClean="0">
                <a:solidFill>
                  <a:schemeClr val="tx1"/>
                </a:solidFill>
                <a:effectLst/>
                <a:latin typeface="+mn-lt"/>
              </a:rPr>
              <a:t>Sensibilisation </a:t>
            </a:r>
            <a:r>
              <a:rPr lang="fr-FR" sz="1200" b="0" i="0" kern="1200" baseline="0" dirty="0" smtClean="0">
                <a:solidFill>
                  <a:schemeClr val="tx1"/>
                </a:solidFill>
                <a:effectLst/>
                <a:latin typeface="+mn-lt"/>
              </a:rPr>
              <a:t> d'une question de santé publique.  Ensuite, nous notons la </a:t>
            </a:r>
            <a:r>
              <a:rPr lang="fr-FR" sz="1200" b="1" i="0" kern="1200" baseline="0" dirty="0" smtClean="0">
                <a:solidFill>
                  <a:schemeClr val="tx1"/>
                </a:solidFill>
                <a:effectLst/>
                <a:latin typeface="+mn-lt"/>
              </a:rPr>
              <a:t>Compréhension </a:t>
            </a:r>
            <a:r>
              <a:rPr lang="fr-FR" sz="1200" b="0" i="0" kern="1200" baseline="0" dirty="0" smtClean="0">
                <a:solidFill>
                  <a:schemeClr val="tx1"/>
                </a:solidFill>
                <a:effectLst/>
                <a:latin typeface="+mn-lt"/>
              </a:rPr>
              <a:t>du lien qui pourrait exister entre la question et la vie de votre public.  Puis, le public doit avoir la </a:t>
            </a:r>
            <a:r>
              <a:rPr lang="fr-FR" sz="1200" b="1" i="0" kern="1200" baseline="0" dirty="0" smtClean="0">
                <a:solidFill>
                  <a:schemeClr val="tx1"/>
                </a:solidFill>
                <a:effectLst/>
                <a:latin typeface="+mn-lt"/>
              </a:rPr>
              <a:t>Conviction</a:t>
            </a:r>
            <a:r>
              <a:rPr lang="fr-FR" sz="1200" b="0" i="0" kern="1200" baseline="0" dirty="0" smtClean="0">
                <a:solidFill>
                  <a:schemeClr val="tx1"/>
                </a:solidFill>
                <a:effectLst/>
                <a:latin typeface="+mn-lt"/>
              </a:rPr>
              <a:t> qu'un changement d'attitude ou l'adoption d'une recommandation liée à la santé aura des retombées positives pour leurs vies.  Enfin viennent les </a:t>
            </a:r>
            <a:r>
              <a:rPr lang="fr-FR" sz="1200" b="1" i="0" kern="1200" baseline="0" dirty="0" smtClean="0">
                <a:solidFill>
                  <a:schemeClr val="tx1"/>
                </a:solidFill>
                <a:effectLst/>
                <a:latin typeface="+mn-lt"/>
              </a:rPr>
              <a:t>Mesures</a:t>
            </a:r>
            <a:r>
              <a:rPr lang="fr-FR" sz="1200" b="0" i="0" kern="1200" baseline="0" dirty="0" smtClean="0">
                <a:solidFill>
                  <a:schemeClr val="tx1"/>
                </a:solidFill>
                <a:effectLst/>
                <a:latin typeface="+mn-lt"/>
              </a:rPr>
              <a:t> qu'ils prendront pour adopter les recommandations liées à la santé.</a:t>
            </a:r>
          </a:p>
          <a:p>
            <a:endParaRPr lang="fr-FR" sz="1200" b="0" i="0" kern="1200" baseline="0" dirty="0" smtClean="0">
              <a:solidFill>
                <a:schemeClr val="tx1"/>
              </a:solidFill>
              <a:effectLst/>
              <a:latin typeface="+mn-lt"/>
              <a:ea typeface="+mn-ea"/>
              <a:cs typeface="+mn-cs"/>
            </a:endParaRPr>
          </a:p>
          <a:p>
            <a:r>
              <a:rPr lang="fr-FR" sz="1200" b="1" i="0" kern="1200" baseline="0" dirty="0" smtClean="0">
                <a:solidFill>
                  <a:schemeClr val="tx1"/>
                </a:solidFill>
                <a:effectLst/>
                <a:latin typeface="+mn-lt"/>
              </a:rPr>
              <a:t>Pouvez-vous (participants) partager certains exemples ?</a:t>
            </a:r>
            <a:endParaRPr lang="fr-FR" b="1"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7</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635106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Lors de la conception des messages, il est important de garder en mémoire </a:t>
            </a:r>
            <a:r>
              <a:rPr lang="fr-FR" b="1" dirty="0" smtClean="0"/>
              <a:t>pourquoi</a:t>
            </a:r>
            <a:r>
              <a:rPr lang="fr-FR" dirty="0" smtClean="0"/>
              <a:t> la question est importante pour le public.</a:t>
            </a:r>
            <a:r>
              <a:rPr lang="fr-FR" b="0" baseline="0" dirty="0" smtClean="0"/>
              <a:t>  </a:t>
            </a:r>
            <a:r>
              <a:rPr lang="fr-FR" dirty="0" smtClean="0"/>
              <a:t>Il est très fréquent de commencer par l'objet (</a:t>
            </a:r>
            <a:r>
              <a:rPr lang="fr-FR" b="1" dirty="0" smtClean="0"/>
              <a:t>quoi</a:t>
            </a:r>
            <a:r>
              <a:rPr lang="fr-FR" dirty="0" smtClean="0"/>
              <a:t>) et la raison (</a:t>
            </a:r>
            <a:r>
              <a:rPr lang="fr-FR" b="1" dirty="0" smtClean="0"/>
              <a:t>comment</a:t>
            </a:r>
            <a:r>
              <a:rPr lang="fr-FR" dirty="0" smtClean="0"/>
              <a:t> cela s'est produit).</a:t>
            </a:r>
            <a:r>
              <a:rPr lang="fr-FR" b="0" baseline="0" dirty="0" smtClean="0"/>
              <a:t>  Toutefois, la vie de notre public cible est complexe ; par conséquent, le public pourrait ne pas saisir pourquoi un problème de santé publique pourrait le toucher.  </a:t>
            </a:r>
            <a:r>
              <a:rPr lang="fr-FR" dirty="0" smtClean="0"/>
              <a:t>Si vous commencez votre message en évoquant </a:t>
            </a:r>
            <a:r>
              <a:rPr lang="fr-FR" b="1" dirty="0" smtClean="0"/>
              <a:t>ce qui s'est produit</a:t>
            </a:r>
            <a:r>
              <a:rPr lang="fr-FR" dirty="0" smtClean="0"/>
              <a:t> et </a:t>
            </a:r>
            <a:r>
              <a:rPr lang="fr-FR" b="1" dirty="0" smtClean="0"/>
              <a:t>comment cela s'est produit</a:t>
            </a:r>
            <a:r>
              <a:rPr lang="fr-FR" dirty="0" smtClean="0"/>
              <a:t>, il est fort probable que votre public n'attende pas pour découvrir </a:t>
            </a:r>
            <a:r>
              <a:rPr lang="fr-FR" b="1" dirty="0" smtClean="0"/>
              <a:t>pourquoi le sujet leur est important</a:t>
            </a:r>
            <a:r>
              <a:rPr lang="fr-FR" dirty="0" smtClean="0"/>
              <a:t>.</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9</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575329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143000" y="685800"/>
            <a:ext cx="4572000" cy="3429000"/>
          </a:xfrm>
          <a:ln/>
        </p:spPr>
      </p:sp>
      <p:sp>
        <p:nvSpPr>
          <p:cNvPr id="177155" name="Rectangle 3"/>
          <p:cNvSpPr>
            <a:spLocks noGrp="1" noChangeArrowheads="1"/>
          </p:cNvSpPr>
          <p:nvPr>
            <p:ph type="body" idx="1"/>
          </p:nvPr>
        </p:nvSpPr>
        <p:spPr>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a:lstStyle/>
          <a:p>
            <a:pPr algn="l"/>
            <a:r>
              <a:rPr lang="fr-FR" altLang="sv-SE" smtClean="0">
                <a:latin typeface="Arial" charset="0"/>
              </a:rPr>
              <a:t>Il existe de nombreux éléments :</a:t>
            </a:r>
          </a:p>
          <a:p>
            <a:pPr lvl="1" algn="l"/>
            <a:r>
              <a:rPr lang="fr-FR" altLang="sv-SE" smtClean="0">
                <a:latin typeface="Arial" charset="0"/>
              </a:rPr>
              <a:t>informations</a:t>
            </a:r>
          </a:p>
          <a:p>
            <a:pPr lvl="1" algn="l"/>
            <a:r>
              <a:rPr lang="fr-FR" altLang="sv-SE" smtClean="0">
                <a:latin typeface="Arial" charset="0"/>
              </a:rPr>
              <a:t>sources</a:t>
            </a:r>
          </a:p>
          <a:p>
            <a:pPr lvl="1" algn="l"/>
            <a:r>
              <a:rPr lang="fr-FR" altLang="sv-SE" smtClean="0">
                <a:latin typeface="Arial" charset="0"/>
              </a:rPr>
              <a:t>contradictions</a:t>
            </a:r>
          </a:p>
          <a:p>
            <a:pPr lvl="1" algn="l"/>
            <a:r>
              <a:rPr lang="fr-FR" altLang="sv-SE" smtClean="0">
                <a:latin typeface="Arial" charset="0"/>
              </a:rPr>
              <a:t>distractions</a:t>
            </a:r>
          </a:p>
          <a:p>
            <a:pPr algn="l"/>
            <a:endParaRPr lang="fr-FR" altLang="sv-SE" smtClean="0">
              <a:latin typeface="Arial" charset="0"/>
              <a:cs typeface="Arial" charset="0"/>
            </a:endParaRPr>
          </a:p>
          <a:p>
            <a:pPr algn="l"/>
            <a:r>
              <a:rPr lang="fr-FR" altLang="sv-SE" smtClean="0">
                <a:latin typeface="Arial" charset="0"/>
              </a:rPr>
              <a:t>Amplificateurs :</a:t>
            </a:r>
          </a:p>
          <a:p>
            <a:pPr algn="l"/>
            <a:r>
              <a:rPr lang="fr-FR" altLang="sv-SE" smtClean="0">
                <a:latin typeface="Arial" charset="0"/>
              </a:rPr>
              <a:t>média</a:t>
            </a:r>
          </a:p>
          <a:p>
            <a:pPr lvl="1" algn="l"/>
            <a:r>
              <a:rPr lang="fr-FR" altLang="sv-SE" smtClean="0">
                <a:latin typeface="Arial" charset="0"/>
              </a:rPr>
              <a:t>figures politiques</a:t>
            </a:r>
          </a:p>
          <a:p>
            <a:pPr lvl="1" algn="l"/>
            <a:r>
              <a:rPr lang="fr-FR" altLang="sv-SE" smtClean="0">
                <a:latin typeface="Arial" charset="0"/>
              </a:rPr>
              <a:t>lobbyistes</a:t>
            </a:r>
          </a:p>
          <a:p>
            <a:pPr lvl="1" algn="l"/>
            <a:r>
              <a:rPr lang="fr-FR" altLang="sv-SE" smtClean="0">
                <a:latin typeface="Arial" charset="0"/>
              </a:rPr>
              <a:t>secteur privé</a:t>
            </a:r>
          </a:p>
          <a:p>
            <a:pPr algn="l"/>
            <a:endParaRPr lang="fr-FR" altLang="sv-SE" smtClean="0">
              <a:latin typeface="Arial" charset="0"/>
              <a:cs typeface="Arial" charset="0"/>
            </a:endParaRPr>
          </a:p>
          <a:p>
            <a:pPr algn="l"/>
            <a:r>
              <a:rPr lang="fr-FR" altLang="sv-SE" smtClean="0">
                <a:latin typeface="Arial" charset="0"/>
              </a:rPr>
              <a:t>Erosion de la confiance</a:t>
            </a:r>
          </a:p>
          <a:p>
            <a:pPr lvl="1" algn="l"/>
            <a:r>
              <a:rPr lang="fr-FR" altLang="sv-SE" smtClean="0">
                <a:latin typeface="Arial" charset="0"/>
              </a:rPr>
              <a:t>Experts de la santé</a:t>
            </a:r>
          </a:p>
          <a:p>
            <a:pPr lvl="1" algn="l"/>
            <a:r>
              <a:rPr lang="fr-FR" altLang="sv-SE" smtClean="0">
                <a:latin typeface="Arial" charset="0"/>
              </a:rPr>
              <a:t>Institutions</a:t>
            </a:r>
          </a:p>
          <a:p>
            <a:pPr lvl="1" algn="l"/>
            <a:r>
              <a:rPr lang="fr-FR" altLang="sv-SE" smtClean="0">
                <a:latin typeface="Arial" charset="0"/>
              </a:rPr>
              <a:t>Gouvernements</a:t>
            </a:r>
          </a:p>
          <a:p>
            <a:pPr lvl="1"/>
            <a:endParaRPr lang="fr-FR" altLang="sv-SE" smtClean="0">
              <a:latin typeface="Arial" charset="0"/>
              <a:cs typeface="Arial" charset="0"/>
            </a:endParaRPr>
          </a:p>
          <a:p>
            <a:endParaRPr lang="fr-FR" altLang="sv-SE" smtClean="0">
              <a:latin typeface="Arial" charset="0"/>
              <a:cs typeface="Arial" charset="0"/>
            </a:endParaRPr>
          </a:p>
          <a:p>
            <a:endParaRPr lang="fr-FR" altLang="sv-SE"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rPr>
              <a:t>La </a:t>
            </a:r>
            <a:r>
              <a:rPr lang="fr-FR" sz="1200" b="1" i="0" kern="1200" dirty="0" smtClean="0">
                <a:solidFill>
                  <a:schemeClr val="tx1"/>
                </a:solidFill>
                <a:effectLst/>
                <a:latin typeface="+mn-lt"/>
              </a:rPr>
              <a:t>courbe d'oubli d'Ebbinghaus</a:t>
            </a:r>
            <a:r>
              <a:rPr lang="fr-FR" sz="1200" b="0" i="0" kern="1200" dirty="0" smtClean="0">
                <a:solidFill>
                  <a:schemeClr val="tx1"/>
                </a:solidFill>
                <a:effectLst/>
                <a:latin typeface="+mn-lt"/>
              </a:rPr>
              <a:t> émet l'hypothèse du déclin de la mémoire de rétention avec le temps. Cette courbe montre comment l'information est perdue au fil du temps lorsqu'il n'existe aucune tentative de rétention. Un autre concept apparenté est la </a:t>
            </a:r>
            <a:r>
              <a:rPr lang="fr-FR" sz="1200" b="1" i="0" kern="1200" dirty="0" smtClean="0">
                <a:solidFill>
                  <a:schemeClr val="tx1"/>
                </a:solidFill>
                <a:effectLst/>
                <a:latin typeface="+mn-lt"/>
              </a:rPr>
              <a:t>force de la mémoire</a:t>
            </a:r>
            <a:r>
              <a:rPr lang="fr-FR" sz="1200" b="0" i="0" kern="1200" dirty="0" smtClean="0">
                <a:solidFill>
                  <a:schemeClr val="tx1"/>
                </a:solidFill>
                <a:effectLst/>
                <a:latin typeface="+mn-lt"/>
              </a:rPr>
              <a:t> qui renvoie à la durabilité que crée la </a:t>
            </a:r>
            <a:r>
              <a:rPr lang="fr-FR" sz="1200" b="0" i="0" u="none" strike="noStrike" kern="1200" dirty="0" smtClean="0">
                <a:solidFill>
                  <a:schemeClr val="tx1"/>
                </a:solidFill>
                <a:effectLst/>
                <a:latin typeface="+mn-lt"/>
                <a:hlinkClick r:id="rId3" tooltip="Mémoire"/>
              </a:rPr>
              <a:t>mémoire</a:t>
            </a:r>
            <a:r>
              <a:rPr lang="fr-FR" dirty="0" smtClean="0"/>
              <a:t> </a:t>
            </a:r>
            <a:r>
              <a:rPr lang="fr-FR" sz="1200" b="0" i="0" kern="1200" dirty="0" smtClean="0">
                <a:solidFill>
                  <a:schemeClr val="tx1"/>
                </a:solidFill>
                <a:effectLst/>
                <a:latin typeface="+mn-lt"/>
              </a:rPr>
              <a:t>dans le </a:t>
            </a:r>
            <a:r>
              <a:rPr lang="fr-FR" sz="1200" b="0" i="0" u="none" strike="noStrike" kern="1200" dirty="0" smtClean="0">
                <a:solidFill>
                  <a:schemeClr val="tx1"/>
                </a:solidFill>
                <a:effectLst/>
                <a:latin typeface="+mn-lt"/>
                <a:hlinkClick r:id="rId4" tooltip="Cerveau humain"/>
              </a:rPr>
              <a:t>cerveau</a:t>
            </a:r>
            <a:r>
              <a:rPr lang="fr-FR" sz="1200" b="0" i="0" kern="1200" dirty="0" smtClean="0">
                <a:solidFill>
                  <a:schemeClr val="tx1"/>
                </a:solidFill>
                <a:effectLst/>
                <a:latin typeface="+mn-lt"/>
              </a:rPr>
              <a:t>. Plus la mémoire est forte, plus longue est la période dont une personne est capable de se souvenir. Un exemple type de </a:t>
            </a:r>
            <a:r>
              <a:rPr lang="fr-FR" sz="1200" b="0" i="0" u="none" strike="noStrike" kern="1200" dirty="0" smtClean="0">
                <a:solidFill>
                  <a:schemeClr val="tx1"/>
                </a:solidFill>
                <a:effectLst/>
                <a:latin typeface="+mn-lt"/>
                <a:hlinkClick r:id="rId5" tooltip="Graphe d'une fonction"/>
              </a:rPr>
              <a:t>graphe</a:t>
            </a:r>
            <a:r>
              <a:rPr lang="fr-FR" sz="1200" b="0" i="0" kern="1200" dirty="0" smtClean="0">
                <a:solidFill>
                  <a:schemeClr val="tx1"/>
                </a:solidFill>
                <a:effectLst/>
                <a:latin typeface="+mn-lt"/>
              </a:rPr>
              <a:t> de la courbe d' </a:t>
            </a:r>
            <a:r>
              <a:rPr lang="fr-FR" sz="1200" b="0" i="0" u="none" strike="noStrike" kern="1200" dirty="0" smtClean="0">
                <a:solidFill>
                  <a:schemeClr val="tx1"/>
                </a:solidFill>
                <a:effectLst/>
                <a:latin typeface="+mn-lt"/>
                <a:hlinkClick r:id="rId6" tooltip="Oubli"/>
              </a:rPr>
              <a:t>oubli</a:t>
            </a:r>
            <a:r>
              <a:rPr lang="fr-FR" sz="1200" b="0" i="0" kern="1200" dirty="0" smtClean="0">
                <a:solidFill>
                  <a:schemeClr val="tx1"/>
                </a:solidFill>
                <a:effectLst/>
                <a:latin typeface="+mn-lt"/>
              </a:rPr>
              <a:t> démontre que les êtres humains ont tendance à partager à moitié leur mémoire de nouvelles connaissances acquises en termes de jours ou de semaines à moins qu'ils n'aient consciemment revu l'élément acquis.</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rPr>
              <a:t>Avoir de l' </a:t>
            </a:r>
            <a:r>
              <a:rPr lang="fr-FR" sz="1200" b="1" i="0" kern="1200" dirty="0" smtClean="0">
                <a:solidFill>
                  <a:schemeClr val="tx1"/>
                </a:solidFill>
                <a:effectLst/>
                <a:latin typeface="+mn-lt"/>
              </a:rPr>
              <a:t>expérience en matière d'apprentissage mutlisensoriel </a:t>
            </a:r>
            <a:r>
              <a:rPr lang="fr-FR" sz="1200" b="0" i="0" kern="1200" dirty="0" smtClean="0">
                <a:solidFill>
                  <a:schemeClr val="tx1"/>
                </a:solidFill>
                <a:effectLst/>
                <a:latin typeface="+mn-lt"/>
              </a:rPr>
              <a:t>(écoute, lecture, vision, action) permettra à l'apprenant de mieux retenir l'information.</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pPr/>
              <a:t>12</a:t>
            </a:fld>
            <a:endParaRPr lang="fr-F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737694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fr-FR" sz="1200" b="1" dirty="0" smtClean="0">
                <a:solidFill>
                  <a:schemeClr val="bg1"/>
                </a:solidFill>
                <a:effectLst>
                  <a:outerShdw blurRad="38100" dist="38100" dir="2700000" algn="tl">
                    <a:srgbClr val="000000">
                      <a:alpha val="43137"/>
                    </a:srgbClr>
                  </a:outerShdw>
                </a:effectLst>
              </a:rPr>
              <a:t>PROGRAMME DE FORMATION EN MATIERE DE PREPARATION ET DE RIPOSTE A LA MALADIE A VIRUS EBOLA (MVE)</a:t>
            </a:r>
          </a:p>
          <a:p>
            <a:pPr eaLnBrk="1" hangingPunct="1">
              <a:defRPr/>
            </a:pPr>
            <a:r>
              <a:rPr lang="fr-FR" sz="1200" b="1" dirty="0" smtClean="0">
                <a:solidFill>
                  <a:schemeClr val="bg1"/>
                </a:solidFill>
                <a:effectLst>
                  <a:outerShdw blurRad="38100" dist="38100" dir="2700000" algn="tl">
                    <a:srgbClr val="000000">
                      <a:alpha val="43137"/>
                    </a:srgbClr>
                  </a:outerShdw>
                </a:effectLst>
              </a:rPr>
              <a:t>Sensibilisation du public et Mobilisation communautaire – Divulgation des risques &amp; Média</a:t>
            </a:r>
          </a:p>
          <a:p>
            <a:pPr eaLnBrk="1" hangingPunct="1">
              <a:defRPr/>
            </a:pPr>
            <a:endParaRPr lang="fr-FR" altLang="en-US" sz="1200" b="1" dirty="0" smtClean="0">
              <a:solidFill>
                <a:srgbClr val="BADDE1"/>
              </a:solidFill>
              <a:latin typeface="Arial Narrow" pitchFamily="34" charset="0"/>
              <a:cs typeface="Arial" charset="0"/>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dirty="0" smtClean="0"/>
              <a:t>Click to edit Master text styles</a:t>
            </a:r>
          </a:p>
          <a:p>
            <a:pPr lvl="1"/>
            <a:r>
              <a:rPr lang="en-GB" altLang="sv-SE" dirty="0" smtClean="0"/>
              <a:t>Second level</a:t>
            </a:r>
          </a:p>
          <a:p>
            <a:pPr lvl="2"/>
            <a:r>
              <a:rPr lang="en-GB" altLang="sv-SE" dirty="0" smtClean="0"/>
              <a:t>Third level</a:t>
            </a:r>
          </a:p>
          <a:p>
            <a:pPr lvl="3"/>
            <a:r>
              <a:rPr lang="en-GB" altLang="sv-SE" dirty="0" smtClean="0"/>
              <a:t>Fourth level</a:t>
            </a:r>
          </a:p>
          <a:p>
            <a:pPr lvl="4"/>
            <a:r>
              <a:rPr lang="en-GB" altLang="sv-SE" dirty="0"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‹N°›</a:t>
            </a:fld>
            <a:r>
              <a:rPr lang="fr-FR" dirty="0" smtClean="0"/>
              <a:t> </a:t>
            </a:r>
            <a:r>
              <a:rPr lang="fr-FR" sz="2100" b="1" baseline="14000">
                <a:solidFill>
                  <a:srgbClr val="FFFFFF"/>
                </a:solidFill>
                <a:latin typeface="Arial Narrow" pitchFamily="34" charset="0"/>
              </a:rPr>
              <a:t>|</a:t>
            </a:r>
          </a:p>
        </p:txBody>
      </p:sp>
      <p:pic>
        <p:nvPicPr>
          <p:cNvPr id="1031" name="Picture 17" descr="WHO-FR-white-H"/>
          <p:cNvPicPr>
            <a:picLocks noChangeAspect="1" noChangeArrowheads="1"/>
          </p:cNvPicPr>
          <p:nvPr/>
        </p:nvPicPr>
        <p:blipFill>
          <a:blip r:embed="rId16"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pic>
      <p:sp>
        <p:nvSpPr>
          <p:cNvPr id="8"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fr-FR" sz="1200" b="1" dirty="0" smtClean="0">
                <a:solidFill>
                  <a:schemeClr val="bg1"/>
                </a:solidFill>
                <a:effectLst>
                  <a:outerShdw blurRad="38100" dist="38100" dir="2700000" algn="tl">
                    <a:srgbClr val="000000">
                      <a:alpha val="43137"/>
                    </a:srgbClr>
                  </a:outerShdw>
                </a:effectLst>
              </a:rPr>
              <a:t>PROGRAMME DE FORMATION EN MATIERE DE PREPARATION ET DE RIPOSTE A LA MALADIE A VIRUS EBOLA (MVE)</a:t>
            </a:r>
          </a:p>
          <a:p>
            <a:pPr eaLnBrk="1" hangingPunct="1">
              <a:defRPr/>
            </a:pPr>
            <a:r>
              <a:rPr lang="fr-FR" sz="1200" b="1" dirty="0" smtClean="0">
                <a:solidFill>
                  <a:schemeClr val="bg1"/>
                </a:solidFill>
                <a:effectLst>
                  <a:outerShdw blurRad="38100" dist="38100" dir="2700000" algn="tl">
                    <a:srgbClr val="000000">
                      <a:alpha val="43137"/>
                    </a:srgbClr>
                  </a:outerShdw>
                </a:effectLst>
              </a:rPr>
              <a:t>Sensibilisation du public et Mobilisation communautaire – Divulgation des risques &amp; Média</a:t>
            </a:r>
          </a:p>
          <a:p>
            <a:pPr eaLnBrk="1" hangingPunct="1">
              <a:defRPr/>
            </a:pPr>
            <a:endParaRPr lang="fr-FR" altLang="en-US" sz="1200" b="1" dirty="0" smtClean="0">
              <a:solidFill>
                <a:srgbClr val="BADDE1"/>
              </a:solidFill>
              <a:latin typeface="Arial Narrow" pitchFamily="34" charset="0"/>
              <a:cs typeface="Arial" charset="0"/>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chemeClr val="tx1"/>
          </a:solidFill>
          <a:latin typeface="+mn-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chemeClr val="tx1"/>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chemeClr val="tx1"/>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chemeClr val="tx1"/>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chemeClr val="tx1"/>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chemeClr val="tx1"/>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‹N°›</a:t>
            </a:fld>
            <a:r>
              <a:rPr lang="fr-FR" dirty="0" smtClean="0"/>
              <a:t> </a:t>
            </a:r>
            <a:r>
              <a:rPr lang="fr-FR" sz="2100" b="1" baseline="14000">
                <a:solidFill>
                  <a:srgbClr val="FFFFFF"/>
                </a:solidFill>
                <a:latin typeface="Arial Narrow" pitchFamily="34" charset="0"/>
              </a:rPr>
              <a:t>|</a:t>
            </a:r>
          </a:p>
        </p:txBody>
      </p:sp>
      <p:pic>
        <p:nvPicPr>
          <p:cNvPr id="1031" name="Picture 17" descr="WHO-FR-white-H"/>
          <p:cNvPicPr>
            <a:picLocks noChangeAspect="1" noChangeArrowheads="1"/>
          </p:cNvPicPr>
          <p:nvPr/>
        </p:nvPicPr>
        <p:blipFill>
          <a:blip r:embed="rId16"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683568" y="1526867"/>
            <a:ext cx="7772943" cy="1470085"/>
          </a:xfrm>
        </p:spPr>
        <p:txBody>
          <a:bodyPr/>
          <a:lstStyle/>
          <a:p>
            <a:pPr eaLnBrk="1" hangingPunct="1"/>
            <a:r>
              <a:rPr lang="fr-FR" sz="4400" dirty="0" smtClean="0">
                <a:solidFill>
                  <a:schemeClr val="bg1"/>
                </a:solidFill>
              </a:rPr>
              <a:t>Conception de messages à l'attention de votre public</a:t>
            </a:r>
            <a:r>
              <a:rPr dirty="0"/>
              <a:t/>
            </a:r>
            <a:br>
              <a:rPr dirty="0"/>
            </a:br>
            <a:endParaRPr lang="fr-FR" sz="4000" i="1" dirty="0">
              <a:solidFill>
                <a:schemeClr val="bg1"/>
              </a:solidFill>
            </a:endParaRPr>
          </a:p>
        </p:txBody>
      </p:sp>
      <p:pic>
        <p:nvPicPr>
          <p:cNvPr id="3075" name="Picture 6" descr="WHO-FR-white-H"/>
          <p:cNvPicPr>
            <a:picLocks noGrp="1" noChangeAspect="1" noChangeArrowheads="1"/>
          </p:cNvPicPr>
          <p:nvPr>
            <p:ph type="subTitle" idx="4294967295"/>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a:xfrm>
            <a:off x="2629444" y="4129487"/>
            <a:ext cx="4627656" cy="1508961"/>
          </a:xfrm>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350202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noChangeArrowheads="1"/>
          </p:cNvSpPr>
          <p:nvPr>
            <p:ph type="title"/>
          </p:nvPr>
        </p:nvSpPr>
        <p:spPr/>
        <p:txBody>
          <a:bodyPr/>
          <a:lstStyle/>
          <a:p>
            <a:r>
              <a:rPr lang="fr-FR" dirty="0" smtClean="0"/>
              <a:t>Une nouvelle ère</a:t>
            </a:r>
            <a:endParaRPr lang="fr-FR" smtClean="0"/>
          </a:p>
        </p:txBody>
      </p:sp>
      <p:sp>
        <p:nvSpPr>
          <p:cNvPr id="75779" name="Text Box 6"/>
          <p:cNvSpPr txBox="1">
            <a:spLocks noChangeArrowheads="1"/>
          </p:cNvSpPr>
          <p:nvPr/>
        </p:nvSpPr>
        <p:spPr bwMode="auto">
          <a:xfrm>
            <a:off x="362449" y="1560798"/>
            <a:ext cx="8320008" cy="1107996"/>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Char char="l"/>
            </a:pPr>
            <a:r>
              <a:rPr lang="en-US" dirty="0" smtClean="0"/>
              <a:t>	</a:t>
            </a:r>
            <a:r>
              <a:rPr lang="fr-FR" altLang="sv-SE" sz="2200" b="1" dirty="0">
                <a:solidFill>
                  <a:srgbClr val="000000"/>
                </a:solidFill>
              </a:rPr>
              <a:t>De nos jours, une personne reçoit plus d'informations en une journée qu'une personne au Moyen Âge durant toute sa vie !</a:t>
            </a:r>
          </a:p>
        </p:txBody>
      </p:sp>
      <p:pic>
        <p:nvPicPr>
          <p:cNvPr id="75780" name="Picture 7"/>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2195736" y="2636912"/>
            <a:ext cx="4638516" cy="3356287"/>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24111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1868924"/>
            <a:ext cx="9144000" cy="1238270"/>
          </a:xfrm>
        </p:spPr>
        <p:txBody>
          <a:bodyPr/>
          <a:lstStyle/>
          <a:p>
            <a:r>
              <a:rPr lang="fr-FR" dirty="0" smtClean="0"/>
              <a:t>Comprendre ne veut pas dire se souvenir</a:t>
            </a:r>
            <a:endParaRPr lang="fr-FR" smtClean="0"/>
          </a:p>
        </p:txBody>
      </p:sp>
      <p:sp>
        <p:nvSpPr>
          <p:cNvPr id="76803" name="Content Placeholder 1"/>
          <p:cNvSpPr>
            <a:spLocks noGrp="1"/>
          </p:cNvSpPr>
          <p:nvPr>
            <p:ph idx="1"/>
          </p:nvPr>
        </p:nvSpPr>
        <p:spPr>
          <a:xfrm>
            <a:off x="0" y="215979"/>
            <a:ext cx="9144000" cy="4611836"/>
          </a:xfrm>
          <a:solidFill>
            <a:schemeClr val="bg1"/>
          </a:solidFill>
        </p:spPr>
        <p:txBody>
          <a:bodyPr/>
          <a:lstStyle/>
          <a:p>
            <a:pPr marL="0" indent="0">
              <a:buNone/>
            </a:pPr>
            <a:endParaRPr lang="en-GB" altLang="sv-SE" smtClean="0"/>
          </a:p>
          <a:p>
            <a:pPr marL="0" indent="0">
              <a:buNone/>
            </a:pPr>
            <a:endParaRPr lang="en-GB" altLang="sv-SE" smtClean="0"/>
          </a:p>
          <a:p>
            <a:pPr marL="0" indent="0">
              <a:buNone/>
            </a:pPr>
            <a:endParaRPr lang="en-GB" altLang="sv-SE" smtClean="0"/>
          </a:p>
          <a:p>
            <a:pPr marL="0" indent="0">
              <a:buNone/>
            </a:pPr>
            <a:endParaRPr lang="en-GB" altLang="sv-SE" smtClean="0"/>
          </a:p>
        </p:txBody>
      </p:sp>
      <p:sp>
        <p:nvSpPr>
          <p:cNvPr id="76804" name="Rectangle 2"/>
          <p:cNvSpPr txBox="1">
            <a:spLocks noChangeArrowheads="1"/>
          </p:cNvSpPr>
          <p:nvPr/>
        </p:nvSpPr>
        <p:spPr bwMode="auto">
          <a:xfrm>
            <a:off x="1384632" y="2394470"/>
            <a:ext cx="6434466" cy="503947"/>
          </a:xfrm>
          <a:prstGeom prst="rect">
            <a:avLst/>
          </a:prstGeom>
          <a:noFill/>
          <a:ln>
            <a:noFill/>
          </a:ln>
          <a:effectLst>
            <a:outerShdw dist="17961" dir="2700000" algn="ctr" rotWithShape="0">
              <a:srgbClr val="96CCEE"/>
            </a:outerShdw>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0" tIns="0" rIns="0" bIns="0" anchor="ctr"/>
          <a:lstStyle>
            <a:lvl1pPr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Char char="l"/>
            </a:pPr>
            <a:r>
              <a:rPr lang="fr-FR" sz="4200" b="1" dirty="0">
                <a:solidFill>
                  <a:schemeClr val="tx1"/>
                </a:solidFill>
              </a:rPr>
              <a:t>Nous sommes voués </a:t>
            </a:r>
            <a:endParaRPr lang="fr-FR" sz="4200" b="1" dirty="0" smtClean="0">
              <a:solidFill>
                <a:schemeClr val="tx1"/>
              </a:solidFill>
            </a:endParaRPr>
          </a:p>
          <a:p>
            <a:pPr algn="ctr" eaLnBrk="1" fontAlgn="base" hangingPunct="1">
              <a:spcBef>
                <a:spcPct val="0"/>
              </a:spcBef>
              <a:spcAft>
                <a:spcPct val="0"/>
              </a:spcAft>
              <a:buClr>
                <a:srgbClr val="1E7FB8"/>
              </a:buClr>
            </a:pPr>
            <a:r>
              <a:rPr lang="fr-FR" sz="4200" b="1" dirty="0" smtClean="0">
                <a:solidFill>
                  <a:schemeClr val="tx1"/>
                </a:solidFill>
              </a:rPr>
              <a:t>à </a:t>
            </a:r>
            <a:r>
              <a:rPr lang="fr-FR" sz="4200" b="1" dirty="0">
                <a:solidFill>
                  <a:schemeClr val="tx1"/>
                </a:solidFill>
              </a:rPr>
              <a:t>l'oubli !</a:t>
            </a: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10446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fr-FR" dirty="0" smtClean="0"/>
              <a:t>Psychologie de la mémoire</a:t>
            </a:r>
            <a:endParaRPr lang="fr-FR" smtClean="0"/>
          </a:p>
        </p:txBody>
      </p:sp>
      <p:sp>
        <p:nvSpPr>
          <p:cNvPr id="77827" name="Rectangle 3"/>
          <p:cNvSpPr>
            <a:spLocks noGrp="1" noChangeArrowheads="1"/>
          </p:cNvSpPr>
          <p:nvPr>
            <p:ph type="body" idx="1"/>
          </p:nvPr>
        </p:nvSpPr>
        <p:spPr>
          <a:xfrm>
            <a:off x="408604" y="1429770"/>
            <a:ext cx="8291501" cy="4611835"/>
          </a:xfrm>
        </p:spPr>
        <p:txBody>
          <a:bodyPr/>
          <a:lstStyle/>
          <a:p>
            <a:pPr>
              <a:buFont typeface="Wingdings" pitchFamily="2" charset="2"/>
              <a:buNone/>
            </a:pPr>
            <a:r>
              <a:rPr lang="fr-FR" altLang="sv-SE" dirty="0" smtClean="0">
                <a:solidFill>
                  <a:srgbClr val="0070C0"/>
                </a:solidFill>
              </a:rPr>
              <a:t>Courbe d'oubli d'Ebbinghaus </a:t>
            </a:r>
            <a:r>
              <a:rPr lang="fr-FR" altLang="sv-SE" dirty="0" smtClean="0"/>
              <a:t>: </a:t>
            </a:r>
          </a:p>
        </p:txBody>
      </p:sp>
      <p:cxnSp>
        <p:nvCxnSpPr>
          <p:cNvPr id="77828" name="Straight Connector 2"/>
          <p:cNvCxnSpPr>
            <a:cxnSpLocks noChangeShapeType="1"/>
          </p:cNvCxnSpPr>
          <p:nvPr/>
        </p:nvCxnSpPr>
        <p:spPr bwMode="auto">
          <a:xfrm>
            <a:off x="1085986" y="3045280"/>
            <a:ext cx="23078" cy="2388709"/>
          </a:xfrm>
          <a:prstGeom prst="line">
            <a:avLst/>
          </a:prstGeom>
          <a:noFill/>
          <a:ln w="38100" algn="ctr">
            <a:solidFill>
              <a:srgbClr val="002060"/>
            </a:solidFill>
            <a:round/>
            <a:headEnd/>
            <a:tailEn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noFill/>
              </a14:hiddenFill>
            </a:ext>
          </a:extLst>
        </p:spPr>
      </p:cxnSp>
      <p:cxnSp>
        <p:nvCxnSpPr>
          <p:cNvPr id="77829" name="Straight Connector 5"/>
          <p:cNvCxnSpPr>
            <a:cxnSpLocks noChangeShapeType="1"/>
          </p:cNvCxnSpPr>
          <p:nvPr/>
        </p:nvCxnSpPr>
        <p:spPr bwMode="auto">
          <a:xfrm flipH="1">
            <a:off x="1119923" y="5433989"/>
            <a:ext cx="5098703" cy="0"/>
          </a:xfrm>
          <a:prstGeom prst="line">
            <a:avLst/>
          </a:prstGeom>
          <a:noFill/>
          <a:ln w="38100" algn="ctr">
            <a:solidFill>
              <a:srgbClr val="002060"/>
            </a:solidFill>
            <a:round/>
            <a:headEnd/>
            <a:tailEn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noFill/>
              </a14:hiddenFill>
            </a:ext>
          </a:extLst>
        </p:spPr>
      </p:cxnSp>
      <p:sp>
        <p:nvSpPr>
          <p:cNvPr id="77830" name="Freeform 6"/>
          <p:cNvSpPr>
            <a:spLocks/>
          </p:cNvSpPr>
          <p:nvPr/>
        </p:nvSpPr>
        <p:spPr bwMode="auto">
          <a:xfrm>
            <a:off x="1148431" y="3138872"/>
            <a:ext cx="5041689" cy="2295119"/>
          </a:xfrm>
          <a:custGeom>
            <a:avLst/>
            <a:gdLst>
              <a:gd name="T0" fmla="*/ 0 w 5895833"/>
              <a:gd name="T1" fmla="*/ 2514946 h 2531217"/>
              <a:gd name="T2" fmla="*/ 710057 w 5895833"/>
              <a:gd name="T3" fmla="*/ 6337 h 2531217"/>
              <a:gd name="T4" fmla="*/ 1979981 w 5895833"/>
              <a:gd name="T5" fmla="*/ 1809825 h 2531217"/>
              <a:gd name="T6" fmla="*/ 5844341 w 5895833"/>
              <a:gd name="T7" fmla="*/ 2230186 h 2531217"/>
              <a:gd name="T8" fmla="*/ 5844341 w 5895833"/>
              <a:gd name="T9" fmla="*/ 2230186 h 2531217"/>
              <a:gd name="T10" fmla="*/ 5898949 w 5895833"/>
              <a:gd name="T11" fmla="*/ 2230186 h 2531217"/>
              <a:gd name="T12" fmla="*/ 0 60000 65536"/>
              <a:gd name="T13" fmla="*/ 0 60000 65536"/>
              <a:gd name="T14" fmla="*/ 0 60000 65536"/>
              <a:gd name="T15" fmla="*/ 0 60000 65536"/>
              <a:gd name="T16" fmla="*/ 0 60000 65536"/>
              <a:gd name="T17" fmla="*/ 0 60000 65536"/>
              <a:gd name="T18" fmla="*/ 0 w 5895833"/>
              <a:gd name="T19" fmla="*/ 0 h 2531217"/>
              <a:gd name="T20" fmla="*/ 5895833 w 5895833"/>
              <a:gd name="T21" fmla="*/ 2531217 h 2531217"/>
            </a:gdLst>
            <a:ahLst/>
            <a:cxnLst>
              <a:cxn ang="T12">
                <a:pos x="T0" y="T1"/>
              </a:cxn>
              <a:cxn ang="T13">
                <a:pos x="T2" y="T3"/>
              </a:cxn>
              <a:cxn ang="T14">
                <a:pos x="T4" y="T5"/>
              </a:cxn>
              <a:cxn ang="T15">
                <a:pos x="T6" y="T7"/>
              </a:cxn>
              <a:cxn ang="T16">
                <a:pos x="T8" y="T9"/>
              </a:cxn>
              <a:cxn ang="T17">
                <a:pos x="T10" y="T11"/>
              </a:cxn>
            </a:cxnLst>
            <a:rect l="T18" t="T19" r="T20" b="T21"/>
            <a:pathLst>
              <a:path w="5895833" h="2531217">
                <a:moveTo>
                  <a:pt x="0" y="2531217"/>
                </a:moveTo>
                <a:cubicBezTo>
                  <a:pt x="189931" y="1327939"/>
                  <a:pt x="379862" y="124662"/>
                  <a:pt x="709683" y="6381"/>
                </a:cubicBezTo>
                <a:cubicBezTo>
                  <a:pt x="1039504" y="-111900"/>
                  <a:pt x="1123665" y="1448494"/>
                  <a:pt x="1978925" y="1821533"/>
                </a:cubicBezTo>
                <a:cubicBezTo>
                  <a:pt x="2834185" y="2194572"/>
                  <a:pt x="5841242" y="2244614"/>
                  <a:pt x="5841242" y="2244614"/>
                </a:cubicBezTo>
                <a:lnTo>
                  <a:pt x="5895833" y="2244614"/>
                </a:lnTo>
              </a:path>
            </a:pathLst>
          </a:custGeom>
          <a:noFill/>
          <a:ln w="57150" algn="ctr">
            <a:solidFill>
              <a:schemeClr val="tx1"/>
            </a:solidFill>
            <a:round/>
            <a:headEnd/>
            <a:tailEn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txBody>
          <a:bodyPr lIns="0" tIns="0" rIns="0" bIns="0"/>
          <a:lstStyle/>
          <a:p>
            <a:pPr defTabSz="801472"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9" name="Freeform 8"/>
          <p:cNvSpPr>
            <a:spLocks/>
          </p:cNvSpPr>
          <p:nvPr/>
        </p:nvSpPr>
        <p:spPr bwMode="auto">
          <a:xfrm>
            <a:off x="1149788" y="3138870"/>
            <a:ext cx="4976530" cy="2270642"/>
          </a:xfrm>
          <a:custGeom>
            <a:avLst/>
            <a:gdLst>
              <a:gd name="T0" fmla="*/ 5829 w 5819776"/>
              <a:gd name="T1" fmla="*/ 2501077 h 2503603"/>
              <a:gd name="T2" fmla="*/ 101364 w 5819776"/>
              <a:gd name="T3" fmla="*/ 2023888 h 2503603"/>
              <a:gd name="T4" fmla="*/ 701865 w 5819776"/>
              <a:gd name="T5" fmla="*/ 6062 h 2503603"/>
              <a:gd name="T6" fmla="*/ 1793686 w 5819776"/>
              <a:gd name="T7" fmla="*/ 1410356 h 2503603"/>
              <a:gd name="T8" fmla="*/ 5819744 w 5819776"/>
              <a:gd name="T9" fmla="*/ 1710298 h 2503603"/>
              <a:gd name="T10" fmla="*/ 0 60000 65536"/>
              <a:gd name="T11" fmla="*/ 0 60000 65536"/>
              <a:gd name="T12" fmla="*/ 0 60000 65536"/>
              <a:gd name="T13" fmla="*/ 0 60000 65536"/>
              <a:gd name="T14" fmla="*/ 0 60000 65536"/>
              <a:gd name="T15" fmla="*/ 0 w 5819776"/>
              <a:gd name="T16" fmla="*/ 0 h 2503603"/>
              <a:gd name="T17" fmla="*/ 5819776 w 5819776"/>
              <a:gd name="T18" fmla="*/ 2503603 h 2503603"/>
            </a:gdLst>
            <a:ahLst/>
            <a:cxnLst>
              <a:cxn ang="T10">
                <a:pos x="T0" y="T1"/>
              </a:cxn>
              <a:cxn ang="T11">
                <a:pos x="T2" y="T3"/>
              </a:cxn>
              <a:cxn ang="T12">
                <a:pos x="T4" y="T5"/>
              </a:cxn>
              <a:cxn ang="T13">
                <a:pos x="T6" y="T7"/>
              </a:cxn>
              <a:cxn ang="T14">
                <a:pos x="T8" y="T9"/>
              </a:cxn>
            </a:cxnLst>
            <a:rect l="T15" t="T16" r="T17" b="T18"/>
            <a:pathLst>
              <a:path w="5819776" h="2503603">
                <a:moveTo>
                  <a:pt x="5829" y="2503603"/>
                </a:moveTo>
                <a:cubicBezTo>
                  <a:pt x="-4407" y="2472895"/>
                  <a:pt x="-14642" y="2442188"/>
                  <a:pt x="101364" y="2025931"/>
                </a:cubicBezTo>
                <a:cubicBezTo>
                  <a:pt x="217370" y="1609674"/>
                  <a:pt x="419811" y="108420"/>
                  <a:pt x="701865" y="6062"/>
                </a:cubicBezTo>
                <a:cubicBezTo>
                  <a:pt x="983919" y="-96296"/>
                  <a:pt x="940701" y="1127454"/>
                  <a:pt x="1793686" y="1411782"/>
                </a:cubicBezTo>
                <a:cubicBezTo>
                  <a:pt x="2646671" y="1696110"/>
                  <a:pt x="4233223" y="1704071"/>
                  <a:pt x="5819776" y="1712032"/>
                </a:cubicBezTo>
              </a:path>
            </a:pathLst>
          </a:custGeom>
          <a:noFill/>
          <a:ln w="57150" algn="ctr">
            <a:solidFill>
              <a:srgbClr val="FF0066"/>
            </a:solidFill>
            <a:round/>
            <a:headEnd/>
            <a:tailEn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txBody>
          <a:bodyPr lIns="0" tIns="0" rIns="0" bIns="0"/>
          <a:lstStyle/>
          <a:p>
            <a:pPr defTabSz="801472"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1" name="TextBox 10"/>
          <p:cNvSpPr txBox="1">
            <a:spLocks noChangeArrowheads="1"/>
          </p:cNvSpPr>
          <p:nvPr/>
        </p:nvSpPr>
        <p:spPr bwMode="auto">
          <a:xfrm>
            <a:off x="408604" y="2015789"/>
            <a:ext cx="5391919" cy="17182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fr-FR" altLang="sv-SE"/>
              <a:t>Augmentation par apprentissage multisensoriel</a:t>
            </a:r>
          </a:p>
          <a:p>
            <a:pPr defTabSz="801472" eaLnBrk="1" fontAlgn="base" hangingPunct="1">
              <a:spcBef>
                <a:spcPct val="80000"/>
              </a:spcBef>
              <a:spcAft>
                <a:spcPct val="0"/>
              </a:spcAft>
              <a:buClr>
                <a:srgbClr val="1E7FB8"/>
              </a:buClr>
            </a:pPr>
            <a:endParaRPr lang="fr-FR" altLang="sv-SE"/>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616636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wipe(left)">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0" tIns="0" rIns="0" bIns="0" anchor="ctr"/>
          <a:lstStyle/>
          <a:p>
            <a:pPr algn="ctr" defTabSz="912626" eaLnBrk="0" fontAlgn="base" hangingPunct="0">
              <a:spcBef>
                <a:spcPct val="0"/>
              </a:spcBef>
              <a:spcAft>
                <a:spcPct val="0"/>
              </a:spcAft>
              <a:buClr>
                <a:srgbClr val="1E7FB8"/>
              </a:buClr>
              <a:buFont typeface="Wingdings" pitchFamily="2" charset="2"/>
              <a:buChar char="l"/>
            </a:pPr>
            <a:r>
              <a:rPr lang="fr-FR" sz="3500" b="1" dirty="0"/>
              <a:t>Psychologie de la mémoire</a:t>
            </a:r>
          </a:p>
        </p:txBody>
      </p:sp>
      <p:sp>
        <p:nvSpPr>
          <p:cNvPr id="78851" name="Text Box 5"/>
          <p:cNvSpPr txBox="1">
            <a:spLocks noChangeArrowheads="1"/>
          </p:cNvSpPr>
          <p:nvPr/>
        </p:nvSpPr>
        <p:spPr bwMode="auto">
          <a:xfrm>
            <a:off x="1404994" y="4188521"/>
            <a:ext cx="2220841" cy="8617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fr-FR" altLang="sv-SE" b="1" dirty="0">
                <a:solidFill>
                  <a:srgbClr val="002060"/>
                </a:solidFill>
              </a:rPr>
              <a:t>30% </a:t>
            </a:r>
            <a:r>
              <a:rPr lang="fr-FR" altLang="sv-SE" b="1" dirty="0" err="1" smtClean="0">
                <a:solidFill>
                  <a:srgbClr val="002060"/>
                </a:solidFill>
              </a:rPr>
              <a:t>Ecoute</a:t>
            </a:r>
            <a:endParaRPr lang="fr-FR" altLang="sv-SE" b="1" dirty="0">
              <a:solidFill>
                <a:srgbClr val="002060"/>
              </a:solidFill>
            </a:endParaRPr>
          </a:p>
        </p:txBody>
      </p:sp>
      <p:sp>
        <p:nvSpPr>
          <p:cNvPr id="78852" name="Text Box 10"/>
          <p:cNvSpPr txBox="1">
            <a:spLocks noChangeArrowheads="1"/>
          </p:cNvSpPr>
          <p:nvPr/>
        </p:nvSpPr>
        <p:spPr bwMode="auto">
          <a:xfrm>
            <a:off x="544352" y="4871010"/>
            <a:ext cx="2220841" cy="8617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fr-FR" altLang="sv-SE" b="1" dirty="0">
                <a:solidFill>
                  <a:srgbClr val="0070C0"/>
                </a:solidFill>
              </a:rPr>
              <a:t>20% </a:t>
            </a:r>
            <a:r>
              <a:rPr lang="fr-FR" altLang="sv-SE" b="1" dirty="0" smtClean="0">
                <a:solidFill>
                  <a:srgbClr val="0070C0"/>
                </a:solidFill>
              </a:rPr>
              <a:t>Lecture</a:t>
            </a:r>
            <a:endParaRPr lang="fr-FR" altLang="sv-SE" b="1" dirty="0">
              <a:solidFill>
                <a:srgbClr val="0070C0"/>
              </a:solidFill>
            </a:endParaRPr>
          </a:p>
        </p:txBody>
      </p:sp>
      <p:sp>
        <p:nvSpPr>
          <p:cNvPr id="78853" name="Text Box 11"/>
          <p:cNvSpPr txBox="1">
            <a:spLocks noChangeArrowheads="1"/>
          </p:cNvSpPr>
          <p:nvPr/>
        </p:nvSpPr>
        <p:spPr bwMode="auto">
          <a:xfrm>
            <a:off x="2119031" y="3487315"/>
            <a:ext cx="2220841" cy="8617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fr-FR" altLang="sv-SE" b="1" dirty="0">
                <a:solidFill>
                  <a:srgbClr val="00B0F0"/>
                </a:solidFill>
              </a:rPr>
              <a:t>40% </a:t>
            </a:r>
            <a:r>
              <a:rPr lang="fr-FR" altLang="sv-SE" b="1" dirty="0" smtClean="0">
                <a:solidFill>
                  <a:srgbClr val="00B0F0"/>
                </a:solidFill>
              </a:rPr>
              <a:t>Vision</a:t>
            </a:r>
            <a:endParaRPr lang="fr-FR" altLang="sv-SE" b="1" dirty="0">
              <a:solidFill>
                <a:srgbClr val="00B0F0"/>
              </a:solidFill>
            </a:endParaRPr>
          </a:p>
        </p:txBody>
      </p:sp>
      <p:sp>
        <p:nvSpPr>
          <p:cNvPr id="78854" name="Text Box 12"/>
          <p:cNvSpPr txBox="1">
            <a:spLocks noChangeArrowheads="1"/>
          </p:cNvSpPr>
          <p:nvPr/>
        </p:nvSpPr>
        <p:spPr bwMode="auto">
          <a:xfrm>
            <a:off x="2932161" y="2884018"/>
            <a:ext cx="2220841" cy="8617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fr-FR" altLang="sv-SE" b="1" dirty="0">
                <a:solidFill>
                  <a:srgbClr val="0070C0"/>
                </a:solidFill>
              </a:rPr>
              <a:t>50% </a:t>
            </a:r>
            <a:r>
              <a:rPr lang="fr-FR" altLang="sv-SE" b="1" dirty="0" smtClean="0">
                <a:solidFill>
                  <a:srgbClr val="0070C0"/>
                </a:solidFill>
              </a:rPr>
              <a:t>Parole</a:t>
            </a:r>
            <a:endParaRPr lang="fr-FR" altLang="sv-SE" b="1" dirty="0">
              <a:solidFill>
                <a:srgbClr val="0070C0"/>
              </a:solidFill>
            </a:endParaRPr>
          </a:p>
        </p:txBody>
      </p:sp>
      <p:sp>
        <p:nvSpPr>
          <p:cNvPr id="78855" name="Text Box 13"/>
          <p:cNvSpPr txBox="1">
            <a:spLocks noChangeArrowheads="1"/>
          </p:cNvSpPr>
          <p:nvPr/>
        </p:nvSpPr>
        <p:spPr bwMode="auto">
          <a:xfrm>
            <a:off x="3734435" y="2210169"/>
            <a:ext cx="2220841" cy="8617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fr-FR" altLang="sv-SE" b="1" dirty="0"/>
              <a:t>60% </a:t>
            </a:r>
            <a:r>
              <a:rPr lang="fr-FR" altLang="sv-SE" b="1" dirty="0" smtClean="0"/>
              <a:t>Action</a:t>
            </a:r>
            <a:endParaRPr lang="fr-FR" altLang="sv-SE" b="1" dirty="0"/>
          </a:p>
        </p:txBody>
      </p:sp>
      <p:sp>
        <p:nvSpPr>
          <p:cNvPr id="78856" name="Text Box 14"/>
          <p:cNvSpPr txBox="1">
            <a:spLocks noChangeArrowheads="1"/>
          </p:cNvSpPr>
          <p:nvPr/>
        </p:nvSpPr>
        <p:spPr bwMode="auto">
          <a:xfrm>
            <a:off x="4449828" y="1412776"/>
            <a:ext cx="4694173" cy="861774"/>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fr-FR" altLang="sv-SE" b="1" dirty="0">
                <a:solidFill>
                  <a:srgbClr val="FF0066"/>
                </a:solidFill>
              </a:rPr>
              <a:t>90% Combinaison multisensorielle</a:t>
            </a:r>
          </a:p>
        </p:txBody>
      </p:sp>
      <p:sp>
        <p:nvSpPr>
          <p:cNvPr id="10" name="Right Arrow 9"/>
          <p:cNvSpPr/>
          <p:nvPr/>
        </p:nvSpPr>
        <p:spPr bwMode="auto">
          <a:xfrm rot="18948821">
            <a:off x="1708959" y="4016678"/>
            <a:ext cx="4866271" cy="359598"/>
          </a:xfrm>
          <a:prstGeom prst="rightArrow">
            <a:avLst/>
          </a:prstGeom>
          <a:solidFill>
            <a:srgbClr val="72BBE8"/>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pic>
        <p:nvPicPr>
          <p:cNvPr id="78860" name="Picture 3" descr="5 senses 2.jpg"/>
          <p:cNvPicPr>
            <a:picLocks noChangeAspect="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5966136" y="3202224"/>
            <a:ext cx="2527632" cy="233255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6307932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fr-FR" dirty="0" smtClean="0"/>
              <a:t>Psychologie de la mémoire</a:t>
            </a:r>
            <a:endParaRPr lang="fr-FR" smtClean="0"/>
          </a:p>
        </p:txBody>
      </p:sp>
      <p:sp>
        <p:nvSpPr>
          <p:cNvPr id="79875" name="Rectangle 3"/>
          <p:cNvSpPr>
            <a:spLocks noGrp="1" noChangeArrowheads="1"/>
          </p:cNvSpPr>
          <p:nvPr>
            <p:ph type="body" idx="1"/>
          </p:nvPr>
        </p:nvSpPr>
        <p:spPr>
          <a:xfrm>
            <a:off x="728968" y="1380815"/>
            <a:ext cx="7551673" cy="4611835"/>
          </a:xfrm>
        </p:spPr>
        <p:txBody>
          <a:bodyPr/>
          <a:lstStyle/>
          <a:p>
            <a:pPr>
              <a:buFont typeface="Wingdings" pitchFamily="2" charset="2"/>
              <a:buNone/>
            </a:pPr>
            <a:r>
              <a:rPr lang="fr-FR" altLang="sv-SE" dirty="0" smtClean="0">
                <a:solidFill>
                  <a:srgbClr val="0070C0"/>
                </a:solidFill>
              </a:rPr>
              <a:t>Primauté et Récence</a:t>
            </a:r>
            <a:r>
              <a:rPr lang="fr-FR" altLang="sv-SE" dirty="0" smtClean="0"/>
              <a:t>:</a:t>
            </a:r>
          </a:p>
          <a:p>
            <a:pPr>
              <a:buFont typeface="Wingdings" pitchFamily="2" charset="2"/>
              <a:buNone/>
            </a:pPr>
            <a:r>
              <a:rPr lang="fr-FR" altLang="sv-SE" sz="2100" dirty="0"/>
              <a:t>L</a:t>
            </a:r>
            <a:r>
              <a:rPr lang="fr-FR" altLang="sv-SE" sz="2100" dirty="0" smtClean="0"/>
              <a:t>es </a:t>
            </a:r>
            <a:r>
              <a:rPr lang="fr-FR" altLang="sv-SE" sz="2100" dirty="0"/>
              <a:t>annonceurs, écrivains, animateurs et enseignants connaissent ce secret.</a:t>
            </a:r>
          </a:p>
        </p:txBody>
      </p:sp>
      <p:cxnSp>
        <p:nvCxnSpPr>
          <p:cNvPr id="3" name="Straight Connector 2"/>
          <p:cNvCxnSpPr/>
          <p:nvPr/>
        </p:nvCxnSpPr>
        <p:spPr bwMode="auto">
          <a:xfrm>
            <a:off x="969242" y="4270591"/>
            <a:ext cx="6430394" cy="0"/>
          </a:xfrm>
          <a:prstGeom prst="line">
            <a:avLst/>
          </a:prstGeom>
          <a:ln>
            <a:solidFill>
              <a:srgbClr val="72BBE8"/>
            </a:solidFill>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38917" name="Isosceles Triangle 3"/>
          <p:cNvSpPr>
            <a:spLocks noChangeArrowheads="1"/>
          </p:cNvSpPr>
          <p:nvPr/>
        </p:nvSpPr>
        <p:spPr bwMode="auto">
          <a:xfrm>
            <a:off x="969244" y="3552110"/>
            <a:ext cx="676026" cy="607616"/>
          </a:xfrm>
          <a:prstGeom prst="triangle">
            <a:avLst>
              <a:gd name="adj" fmla="val 5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79880" name="TextBox 4"/>
          <p:cNvSpPr txBox="1">
            <a:spLocks noChangeArrowheads="1"/>
          </p:cNvSpPr>
          <p:nvPr/>
        </p:nvSpPr>
        <p:spPr bwMode="auto">
          <a:xfrm>
            <a:off x="548424" y="4531204"/>
            <a:ext cx="1878755" cy="511790"/>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fr-FR" altLang="sv-SE"/>
              <a:t>Début</a:t>
            </a:r>
          </a:p>
        </p:txBody>
      </p:sp>
      <p:sp>
        <p:nvSpPr>
          <p:cNvPr id="79881" name="TextBox 9"/>
          <p:cNvSpPr txBox="1">
            <a:spLocks noChangeArrowheads="1"/>
          </p:cNvSpPr>
          <p:nvPr/>
        </p:nvSpPr>
        <p:spPr bwMode="auto">
          <a:xfrm>
            <a:off x="6722252" y="4531204"/>
            <a:ext cx="822634" cy="511790"/>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fr-FR" altLang="sv-SE"/>
              <a:t>Fin</a:t>
            </a:r>
          </a:p>
        </p:txBody>
      </p:sp>
      <p:sp>
        <p:nvSpPr>
          <p:cNvPr id="79882" name="TextBox 10"/>
          <p:cNvSpPr txBox="1">
            <a:spLocks noChangeArrowheads="1"/>
          </p:cNvSpPr>
          <p:nvPr/>
        </p:nvSpPr>
        <p:spPr bwMode="auto">
          <a:xfrm>
            <a:off x="2731254" y="5137381"/>
            <a:ext cx="3547101" cy="942677"/>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fr-FR" altLang="sv-SE"/>
              <a:t>Vaste terrain cognitif</a:t>
            </a:r>
          </a:p>
        </p:txBody>
      </p:sp>
      <p:sp>
        <p:nvSpPr>
          <p:cNvPr id="11" name="Isosceles Triangle 3"/>
          <p:cNvSpPr>
            <a:spLocks noChangeArrowheads="1"/>
          </p:cNvSpPr>
          <p:nvPr/>
        </p:nvSpPr>
        <p:spPr bwMode="auto">
          <a:xfrm>
            <a:off x="6643050" y="3578928"/>
            <a:ext cx="676026" cy="607616"/>
          </a:xfrm>
          <a:prstGeom prst="triangle">
            <a:avLst>
              <a:gd name="adj" fmla="val 5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2" name="Right Arrow 11"/>
          <p:cNvSpPr/>
          <p:nvPr/>
        </p:nvSpPr>
        <p:spPr bwMode="auto">
          <a:xfrm rot="16200000">
            <a:off x="3839780" y="4490744"/>
            <a:ext cx="689318" cy="339027"/>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4160003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fr-FR" dirty="0" smtClean="0"/>
              <a:t>L'effet de fluidité</a:t>
            </a:r>
          </a:p>
        </p:txBody>
      </p:sp>
      <p:sp>
        <p:nvSpPr>
          <p:cNvPr id="80899" name="Content Placeholder 2"/>
          <p:cNvSpPr>
            <a:spLocks noGrp="1"/>
          </p:cNvSpPr>
          <p:nvPr>
            <p:ph idx="1"/>
          </p:nvPr>
        </p:nvSpPr>
        <p:spPr/>
        <p:txBody>
          <a:bodyPr/>
          <a:lstStyle/>
          <a:p>
            <a:r>
              <a:rPr lang="fr-FR" altLang="sv-SE" sz="4800" b="1" i="1" dirty="0">
                <a:latin typeface="French Script MT" pitchFamily="66" charset="0"/>
              </a:rPr>
              <a:t>Velouté de pommes de terre</a:t>
            </a:r>
          </a:p>
          <a:p>
            <a:r>
              <a:rPr lang="fr-FR" altLang="sv-SE" sz="3600" dirty="0">
                <a:latin typeface="Agency FB" pitchFamily="34" charset="0"/>
              </a:rPr>
              <a:t>Velouté de pommes de terre</a:t>
            </a:r>
          </a:p>
          <a:p>
            <a:r>
              <a:rPr lang="fr-FR" altLang="sv-SE" sz="4000" dirty="0" smtClean="0">
                <a:latin typeface="Xingkai SC Light"/>
              </a:rPr>
              <a:t>Velouté de pommes de terre</a:t>
            </a:r>
            <a:endParaRPr lang="fr-FR" altLang="sv-SE" sz="4000" dirty="0">
              <a:latin typeface="Xingkai SC Light"/>
              <a:ea typeface="Dotum" pitchFamily="34" charset="-127"/>
              <a:cs typeface="Xingkai SC Light"/>
            </a:endParaRPr>
          </a:p>
          <a:p>
            <a:r>
              <a:rPr lang="fr-FR" altLang="sv-SE" sz="3200" dirty="0"/>
              <a:t>VELOUTE DE POMMES DE TERRE</a:t>
            </a:r>
          </a:p>
          <a:p>
            <a:r>
              <a:rPr lang="fr-FR" altLang="sv-SE" sz="3200" dirty="0">
                <a:latin typeface="Arial Rounded MT Bold" pitchFamily="34" charset="0"/>
              </a:rPr>
              <a:t>Velouté de pommes de terre</a:t>
            </a:r>
            <a:endParaRPr lang="fr-FR" altLang="sv-SE" sz="3200" dirty="0">
              <a:latin typeface="Arial Rounded MT Bold" pitchFamily="34" charset="0"/>
              <a:ea typeface="Dotum" pitchFamily="34" charset="-127"/>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5556105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fr-FR" dirty="0" smtClean="0"/>
              <a:t>Fonctionnement du cerveau</a:t>
            </a:r>
            <a:endParaRPr lang="fr-FR" smtClean="0"/>
          </a:p>
        </p:txBody>
      </p:sp>
      <p:sp>
        <p:nvSpPr>
          <p:cNvPr id="81923" name="Content Placeholder 6"/>
          <p:cNvSpPr>
            <a:spLocks noGrp="1"/>
          </p:cNvSpPr>
          <p:nvPr>
            <p:ph idx="1"/>
          </p:nvPr>
        </p:nvSpPr>
        <p:spPr/>
        <p:txBody>
          <a:bodyPr/>
          <a:lstStyle/>
          <a:p>
            <a:r>
              <a:rPr lang="fr-FR" altLang="sv-SE" sz="2100" dirty="0"/>
              <a:t>Elocution - 125-150 mots par minute</a:t>
            </a:r>
          </a:p>
          <a:p>
            <a:r>
              <a:rPr lang="fr-FR" altLang="sv-SE" sz="2100" dirty="0"/>
              <a:t>Ecoute -125-250 mots par minute </a:t>
            </a:r>
          </a:p>
          <a:p>
            <a:pPr lvl="1"/>
            <a:r>
              <a:rPr lang="fr-FR" altLang="sv-SE" sz="1800" dirty="0"/>
              <a:t>(150-160 pour les livres audio)</a:t>
            </a:r>
          </a:p>
          <a:p>
            <a:r>
              <a:rPr lang="fr-FR" altLang="sv-SE" sz="2100" dirty="0"/>
              <a:t>Lecture - 250-300 mots par minute</a:t>
            </a:r>
          </a:p>
          <a:p>
            <a:r>
              <a:rPr lang="fr-FR" altLang="sv-SE" sz="2100" dirty="0"/>
              <a:t>Pensée - 1 000 à 3 000 mots par minute</a:t>
            </a:r>
          </a:p>
        </p:txBody>
      </p:sp>
      <p:pic>
        <p:nvPicPr>
          <p:cNvPr id="81924" name="Picture 3" descr="C:\Users\gaya\AppData\Local\Microsoft\Windows\Temporary Internet Files\Content.IE5\KN3V1ZJN\MC900030438[1].wmf"/>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6676097" y="3979742"/>
            <a:ext cx="1831244" cy="1278586"/>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pic>
      <p:pic>
        <p:nvPicPr>
          <p:cNvPr id="81925" name="Picture 4" descr="C:\Users\gaya\AppData\Local\Microsoft\Windows\Temporary Internet Files\Content.IE5\NHSHYP6Y\MC900338002[1].wmf"/>
          <p:cNvPicPr>
            <a:picLocks noChangeAspect="1" noChangeArrowheads="1"/>
          </p:cNvPicPr>
          <p:nvPr/>
        </p:nvPicPr>
        <p:blipFill>
          <a:blip r:embed="rId4"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rot="1215013">
            <a:off x="882364" y="4025818"/>
            <a:ext cx="1171508" cy="871109"/>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rgbClr val="000000"/>
                </a:solidFill>
                <a:miter lim="800000"/>
                <a:headEnd/>
                <a:tailEnd/>
              </a14:hiddenLine>
            </a:ext>
          </a:extLst>
        </p:spPr>
      </p:pic>
      <p:sp>
        <p:nvSpPr>
          <p:cNvPr id="81926" name="Rectangle 4"/>
          <p:cNvSpPr>
            <a:spLocks noChangeArrowheads="1"/>
          </p:cNvSpPr>
          <p:nvPr/>
        </p:nvSpPr>
        <p:spPr bwMode="auto">
          <a:xfrm>
            <a:off x="866074" y="4755822"/>
            <a:ext cx="1085986" cy="465071"/>
          </a:xfrm>
          <a:prstGeom prst="rect">
            <a:avLst/>
          </a:prstGeom>
          <a:solidFill>
            <a:srgbClr val="FF0000"/>
          </a:solidFill>
          <a:ln w="19050" algn="ctr">
            <a:solidFill>
              <a:schemeClr val="tx1"/>
            </a:solidFill>
            <a:round/>
            <a:headEnd/>
            <a:tailEnd/>
          </a:ln>
        </p:spPr>
        <p:txBody>
          <a:bodyPr lIns="0" tIns="0" rIns="0" bIns="0"/>
          <a:lstStyle/>
          <a:p>
            <a:pPr marL="389535" indent="-389535" defTabSz="1042008" fontAlgn="base">
              <a:spcBef>
                <a:spcPct val="80000"/>
              </a:spcBef>
              <a:spcAft>
                <a:spcPct val="0"/>
              </a:spcAft>
              <a:buClr>
                <a:srgbClr val="1E7FB8"/>
              </a:buClr>
              <a:buFont typeface="Wingdings" pitchFamily="2" charset="2"/>
              <a:buChar char="l"/>
            </a:pPr>
            <a:endParaRPr lang="en-US" altLang="sv-SE" sz="2800">
              <a:solidFill>
                <a:srgbClr val="000066"/>
              </a:solidFill>
            </a:endParaRPr>
          </a:p>
        </p:txBody>
      </p:sp>
      <p:sp>
        <p:nvSpPr>
          <p:cNvPr id="81927" name="Rectangle 5"/>
          <p:cNvSpPr>
            <a:spLocks noChangeArrowheads="1"/>
          </p:cNvSpPr>
          <p:nvPr/>
        </p:nvSpPr>
        <p:spPr bwMode="auto">
          <a:xfrm>
            <a:off x="856571" y="5314483"/>
            <a:ext cx="7650770" cy="457872"/>
          </a:xfrm>
          <a:prstGeom prst="rect">
            <a:avLst/>
          </a:prstGeom>
          <a:solidFill>
            <a:srgbClr val="FF0000"/>
          </a:solidFill>
          <a:ln w="19050" algn="ctr">
            <a:solidFill>
              <a:schemeClr val="tx1"/>
            </a:solidFill>
            <a:round/>
            <a:headEnd/>
            <a:tailEnd/>
          </a:ln>
        </p:spPr>
        <p:txBody>
          <a:bodyPr lIns="0" tIns="0" rIns="0" bIns="0"/>
          <a:lstStyle/>
          <a:p>
            <a:pPr marL="389535" indent="-389535" defTabSz="1042008" fontAlgn="base">
              <a:spcBef>
                <a:spcPct val="80000"/>
              </a:spcBef>
              <a:spcAft>
                <a:spcPct val="0"/>
              </a:spcAft>
              <a:buClr>
                <a:srgbClr val="1E7FB8"/>
              </a:buClr>
              <a:buFont typeface="Wingdings" pitchFamily="2" charset="2"/>
              <a:buChar char="l"/>
            </a:pPr>
            <a:endParaRPr lang="en-US" altLang="sv-SE" sz="2800">
              <a:solidFill>
                <a:srgbClr val="000066"/>
              </a:solidFill>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5723204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548680"/>
            <a:ext cx="9144000" cy="1238270"/>
          </a:xfrm>
          <a:prstGeom prst="rect">
            <a:avLst/>
          </a:prstGeom>
        </p:spPr>
        <p:txBody>
          <a:bodyPr lIns="91408" tIns="45704" rIns="91408" bIns="45704"/>
          <a:lstStyle/>
          <a:p>
            <a:pPr algn="ctr" defTabSz="913856" fontAlgn="base">
              <a:spcBef>
                <a:spcPct val="0"/>
              </a:spcBef>
              <a:spcAft>
                <a:spcPct val="0"/>
              </a:spcAft>
              <a:defRPr/>
            </a:pPr>
            <a:r>
              <a:rPr lang="fr-FR" sz="4700" b="1" kern="0" dirty="0" smtClean="0">
                <a:solidFill>
                  <a:srgbClr val="FFFFFF"/>
                </a:solidFill>
              </a:rPr>
              <a:t>Tester les messages – </a:t>
            </a:r>
          </a:p>
          <a:p>
            <a:pPr algn="ctr" defTabSz="913856" fontAlgn="base">
              <a:spcBef>
                <a:spcPct val="0"/>
              </a:spcBef>
              <a:spcAft>
                <a:spcPct val="0"/>
              </a:spcAft>
              <a:defRPr/>
            </a:pPr>
            <a:r>
              <a:rPr lang="fr-FR" sz="4700" b="1" kern="0" dirty="0" smtClean="0">
                <a:solidFill>
                  <a:srgbClr val="FFFFFF"/>
                </a:solidFill>
              </a:rPr>
              <a:t>Une expérience édifiante !</a:t>
            </a:r>
            <a:endParaRPr lang="fr-FR" sz="4700" b="1" kern="0" dirty="0">
              <a:solidFill>
                <a:srgbClr val="FFFFFF"/>
              </a:solidFill>
              <a:ea typeface="+mj-ea"/>
            </a:endParaRPr>
          </a:p>
        </p:txBody>
      </p:sp>
      <p:pic>
        <p:nvPicPr>
          <p:cNvPr id="6147" name="Picture 3" descr="C:\Users\Jason\AppData\Local\Microsoft\Windows\Temporary Internet Files\Content.IE5\Y03VM7HZ\MC900031061[1].wmf"/>
          <p:cNvPicPr>
            <a:picLocks noChangeAspect="1" noChangeArrowheads="1"/>
          </p:cNvPicPr>
          <p:nvPr/>
        </p:nvPicPr>
        <p:blipFill>
          <a:blip r:embed="rId2"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3036265" y="2348880"/>
            <a:ext cx="3071470" cy="4687214"/>
          </a:xfrm>
          <a:prstGeom prst="rect">
            <a:avLst/>
          </a:prstGeom>
          <a:noFill/>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1691688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22178" y="240455"/>
            <a:ext cx="8442181" cy="758800"/>
          </a:xfrm>
        </p:spPr>
        <p:txBody>
          <a:bodyPr/>
          <a:lstStyle/>
          <a:p>
            <a:pPr eaLnBrk="1" hangingPunct="1"/>
            <a:r>
              <a:rPr lang="fr-FR" altLang="zh-CN" sz="3600" dirty="0"/>
              <a:t>Méthodes pour tester le </a:t>
            </a:r>
            <a:r>
              <a:rPr lang="fr-FR" altLang="zh-CN" sz="3600" dirty="0" smtClean="0"/>
              <a:t>support</a:t>
            </a:r>
            <a:br>
              <a:rPr lang="fr-FR" altLang="zh-CN" sz="3600" dirty="0" smtClean="0"/>
            </a:br>
            <a:r>
              <a:rPr lang="fr-FR" altLang="zh-CN" sz="3600" dirty="0" smtClean="0"/>
              <a:t> </a:t>
            </a:r>
            <a:r>
              <a:rPr lang="fr-FR" altLang="zh-CN" sz="3600" dirty="0"/>
              <a:t>et les messages </a:t>
            </a:r>
            <a:endParaRPr lang="fr-FR" altLang="en-US" sz="3600" dirty="0">
              <a:ea typeface="SimSun" pitchFamily="2" charset="-122"/>
            </a:endParaRPr>
          </a:p>
        </p:txBody>
      </p:sp>
      <p:pic>
        <p:nvPicPr>
          <p:cNvPr id="17412" name="Picture 5"/>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5049120" y="1556792"/>
            <a:ext cx="3409995" cy="2552852"/>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chemeClr val="accent1"/>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chemeClr val="tx1"/>
                </a:solidFill>
                <a:miter lim="800000"/>
                <a:headEnd/>
                <a:tailEnd/>
              </a14:hiddenLine>
            </a:ext>
          </a:extLst>
        </p:spPr>
      </p:pic>
      <p:sp>
        <p:nvSpPr>
          <p:cNvPr id="15363" name="Rectangle 3"/>
          <p:cNvSpPr>
            <a:spLocks noGrp="1" noChangeArrowheads="1"/>
          </p:cNvSpPr>
          <p:nvPr>
            <p:ph idx="1"/>
          </p:nvPr>
        </p:nvSpPr>
        <p:spPr>
          <a:xfrm>
            <a:off x="385525" y="1693263"/>
            <a:ext cx="6634747" cy="4525445"/>
          </a:xfrm>
        </p:spPr>
        <p:txBody>
          <a:bodyPr/>
          <a:lstStyle/>
          <a:p>
            <a:pPr eaLnBrk="1" hangingPunct="1">
              <a:defRPr/>
            </a:pPr>
            <a:r>
              <a:rPr lang="fr-FR" altLang="zh-CN" sz="2400" b="1" dirty="0">
                <a:latin typeface="+mj-lt"/>
              </a:rPr>
              <a:t>Entrevues aléatoires</a:t>
            </a:r>
          </a:p>
          <a:p>
            <a:pPr eaLnBrk="1" hangingPunct="1">
              <a:defRPr/>
            </a:pPr>
            <a:r>
              <a:rPr lang="fr-FR" altLang="zh-CN" sz="2400" b="1" dirty="0">
                <a:latin typeface="+mj-lt"/>
              </a:rPr>
              <a:t>Groupes de consultation</a:t>
            </a:r>
            <a:endParaRPr lang="fr-FR" altLang="en-US" sz="2400" b="1" dirty="0">
              <a:latin typeface="+mj-lt"/>
            </a:endParaRPr>
          </a:p>
          <a:p>
            <a:pPr eaLnBrk="1" hangingPunct="1">
              <a:defRPr/>
            </a:pPr>
            <a:r>
              <a:rPr lang="fr-FR" altLang="zh-CN" sz="2400" b="1" dirty="0" smtClean="0">
                <a:latin typeface="+mj-lt"/>
              </a:rPr>
              <a:t>Entrevues d'informateurs clé </a:t>
            </a:r>
            <a:endParaRPr lang="fr-FR" altLang="en-US" sz="2400" b="1" dirty="0">
              <a:latin typeface="+mj-lt"/>
            </a:endParaRPr>
          </a:p>
          <a:p>
            <a:pPr eaLnBrk="1" hangingPunct="1">
              <a:defRPr/>
            </a:pPr>
            <a:r>
              <a:rPr lang="fr-FR" altLang="zh-CN" sz="2400" b="1" dirty="0" smtClean="0">
                <a:latin typeface="+mj-lt"/>
              </a:rPr>
              <a:t>Sondage d'opinion publique</a:t>
            </a:r>
            <a:endParaRPr lang="fr-FR" altLang="en-US" sz="2400" b="1" dirty="0">
              <a:latin typeface="+mj-lt"/>
            </a:endParaRPr>
          </a:p>
          <a:p>
            <a:pPr eaLnBrk="1" hangingPunct="1">
              <a:defRPr/>
            </a:pPr>
            <a:r>
              <a:rPr lang="fr-FR" altLang="zh-CN" sz="2400" b="1" i="1" dirty="0">
                <a:latin typeface="+mj-lt"/>
              </a:rPr>
              <a:t>Les trois premières méthodes sont les meilleures lorsque vous ne disposez pas d'assez de temps. Cette étude s'appesantit sur ces méthodes-là.</a:t>
            </a:r>
            <a:endParaRPr lang="fr-FR" altLang="en-US" sz="2400" b="1" i="1" dirty="0">
              <a:latin typeface="+mj-lt"/>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9790254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686800" cy="1143000"/>
          </a:xfrm>
        </p:spPr>
        <p:txBody>
          <a:bodyPr/>
          <a:lstStyle/>
          <a:p>
            <a:pPr eaLnBrk="1" hangingPunct="1"/>
            <a:r>
              <a:rPr lang="fr-FR" altLang="zh-CN" sz="4000" b="1" dirty="0" smtClean="0"/>
              <a:t>Entrevues aléatoires</a:t>
            </a:r>
            <a:endParaRPr lang="fr-FR" altLang="zh-CN" sz="4000" dirty="0" smtClean="0">
              <a:ea typeface="SimSun" pitchFamily="2" charset="-122"/>
            </a:endParaRPr>
          </a:p>
        </p:txBody>
      </p:sp>
      <p:pic>
        <p:nvPicPr>
          <p:cNvPr id="2053" name="Picture 5" descr="C:\Users\Jason\AppData\Local\Microsoft\Windows\Temporary Internet Files\Content.IE5\OSFBR146\MP900341396[1].jpg"/>
          <p:cNvPicPr>
            <a:picLocks noChangeAspect="1" noChangeArrowheads="1"/>
          </p:cNvPicPr>
          <p:nvPr/>
        </p:nvPicPr>
        <p:blipFill rotWithShape="1">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t="9860" b="50000"/>
          <a:stretch/>
        </p:blipFill>
        <p:spPr bwMode="auto">
          <a:xfrm>
            <a:off x="5382784" y="3861048"/>
            <a:ext cx="3761216" cy="2116462"/>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
        <p:nvSpPr>
          <p:cNvPr id="18435" name="Rectangle 3"/>
          <p:cNvSpPr>
            <a:spLocks noGrp="1" noChangeArrowheads="1"/>
          </p:cNvSpPr>
          <p:nvPr>
            <p:ph idx="1"/>
          </p:nvPr>
        </p:nvSpPr>
        <p:spPr>
          <a:xfrm>
            <a:off x="228600" y="1412776"/>
            <a:ext cx="8735888" cy="4611835"/>
          </a:xfrm>
        </p:spPr>
        <p:txBody>
          <a:bodyPr/>
          <a:lstStyle/>
          <a:p>
            <a:pPr eaLnBrk="1" hangingPunct="1">
              <a:lnSpc>
                <a:spcPct val="80000"/>
              </a:lnSpc>
              <a:defRPr/>
            </a:pPr>
            <a:r>
              <a:rPr lang="fr-FR" altLang="zh-CN" sz="2400" dirty="0" smtClean="0">
                <a:latin typeface="+mj-lt"/>
              </a:rPr>
              <a:t>Entrevues réalisées dans des emplacements centraux et ayant un accès à la population cible.</a:t>
            </a:r>
            <a:endParaRPr lang="fr-FR" altLang="zh-CN" sz="2400" i="1" dirty="0" smtClean="0">
              <a:latin typeface="+mj-lt"/>
            </a:endParaRPr>
          </a:p>
          <a:p>
            <a:pPr eaLnBrk="1" hangingPunct="1">
              <a:lnSpc>
                <a:spcPct val="80000"/>
              </a:lnSpc>
              <a:defRPr/>
            </a:pPr>
            <a:r>
              <a:rPr lang="fr-FR" altLang="zh-CN" sz="2400" dirty="0"/>
              <a:t>Les entrevues sont orales et principalement constituées de questions fermées. </a:t>
            </a:r>
            <a:endParaRPr lang="fr-FR" altLang="zh-CN" sz="2400" dirty="0" smtClean="0"/>
          </a:p>
          <a:p>
            <a:pPr eaLnBrk="1" hangingPunct="1">
              <a:lnSpc>
                <a:spcPct val="80000"/>
              </a:lnSpc>
              <a:defRPr/>
            </a:pPr>
            <a:r>
              <a:rPr lang="fr-FR" altLang="zh-CN" sz="2400" dirty="0" smtClean="0"/>
              <a:t>Les réponses des participants aux questions sont enregistrées sur un formulaire d'entrevue. Les entrevues durent ~10 - 20 minutes. </a:t>
            </a:r>
          </a:p>
          <a:p>
            <a:pPr eaLnBrk="1" hangingPunct="1">
              <a:lnSpc>
                <a:spcPct val="80000"/>
              </a:lnSpc>
              <a:defRPr/>
            </a:pPr>
            <a:r>
              <a:rPr lang="fr-FR" altLang="zh-CN" sz="2400" dirty="0"/>
              <a:t>Il est recommandé que les chercheurs complètent un certain nombre d'entrevues afin d'établir un schéma de réponse.</a:t>
            </a:r>
            <a:endParaRPr lang="fr-FR" altLang="en-US" sz="2400" dirty="0"/>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26650693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fr-FR" dirty="0" smtClean="0">
                <a:solidFill>
                  <a:schemeClr val="tx1"/>
                </a:solidFill>
              </a:rPr>
              <a:t>Objectifs</a:t>
            </a:r>
          </a:p>
        </p:txBody>
      </p:sp>
      <p:sp>
        <p:nvSpPr>
          <p:cNvPr id="888835" name="Rectangle 3"/>
          <p:cNvSpPr>
            <a:spLocks noGrp="1" noChangeArrowheads="1"/>
          </p:cNvSpPr>
          <p:nvPr>
            <p:ph type="body" idx="1"/>
          </p:nvPr>
        </p:nvSpPr>
        <p:spPr>
          <a:xfrm>
            <a:off x="405888" y="2064743"/>
            <a:ext cx="8291501" cy="3036641"/>
          </a:xfrm>
        </p:spPr>
        <p:txBody>
          <a:bodyPr/>
          <a:lstStyle/>
          <a:p>
            <a:pPr marL="467525" indent="-467525" eaLnBrk="1" hangingPunct="1">
              <a:lnSpc>
                <a:spcPct val="80000"/>
              </a:lnSpc>
              <a:buFont typeface="Wingdings" pitchFamily="2" charset="2"/>
              <a:buAutoNum type="arabicPeriod"/>
              <a:defRPr/>
            </a:pPr>
            <a:r>
              <a:rPr lang="fr-FR" altLang="sv-SE" dirty="0" smtClean="0"/>
              <a:t>Concevoir </a:t>
            </a:r>
            <a:r>
              <a:rPr lang="fr-FR" altLang="sv-SE" b="1" dirty="0" smtClean="0">
                <a:solidFill>
                  <a:srgbClr val="C00000"/>
                </a:solidFill>
              </a:rPr>
              <a:t>des messages qui captiveront </a:t>
            </a:r>
            <a:r>
              <a:rPr lang="fr-FR" altLang="sv-SE" dirty="0" smtClean="0"/>
              <a:t>votre public cible</a:t>
            </a:r>
            <a:endParaRPr lang="fr-FR" altLang="sv-SE" b="1" dirty="0" smtClean="0">
              <a:solidFill>
                <a:srgbClr val="331DD3"/>
              </a:solidFill>
            </a:endParaRPr>
          </a:p>
          <a:p>
            <a:pPr marL="467525" indent="-467525" eaLnBrk="1" hangingPunct="1">
              <a:lnSpc>
                <a:spcPct val="80000"/>
              </a:lnSpc>
              <a:buFont typeface="Wingdings" pitchFamily="2" charset="2"/>
              <a:buAutoNum type="arabicPeriod"/>
              <a:defRPr/>
            </a:pPr>
            <a:r>
              <a:rPr lang="fr-FR" altLang="sv-SE" dirty="0" smtClean="0"/>
              <a:t>Utiliser des approches de communication </a:t>
            </a:r>
            <a:r>
              <a:rPr lang="fr-FR" altLang="sv-SE" b="1" dirty="0" smtClean="0">
                <a:solidFill>
                  <a:srgbClr val="C00000"/>
                </a:solidFill>
              </a:rPr>
              <a:t>qui permettront au mieux à votre public de retenir</a:t>
            </a:r>
            <a:r>
              <a:rPr lang="fr-FR" altLang="sv-SE" dirty="0" smtClean="0"/>
              <a:t> vos messages. </a:t>
            </a:r>
          </a:p>
          <a:p>
            <a:pPr marL="467525" indent="-467525" eaLnBrk="1" hangingPunct="1">
              <a:lnSpc>
                <a:spcPct val="80000"/>
              </a:lnSpc>
              <a:buFont typeface="Wingdings" pitchFamily="2" charset="2"/>
              <a:buAutoNum type="arabicPeriod"/>
              <a:defRPr/>
            </a:pPr>
            <a:r>
              <a:rPr lang="fr-FR" altLang="sv-SE" dirty="0" smtClean="0"/>
              <a:t>Tester les messages afin de </a:t>
            </a:r>
            <a:r>
              <a:rPr lang="fr-FR" altLang="sv-SE" b="1" dirty="0" smtClean="0">
                <a:solidFill>
                  <a:srgbClr val="C00000"/>
                </a:solidFill>
              </a:rPr>
              <a:t>s'assurer qu’ils ont été compris et qu'ils peuvent être mis en pratique</a:t>
            </a:r>
            <a:r>
              <a:rPr lang="fr-FR" altLang="sv-SE" dirty="0" smtClean="0"/>
              <a:t>. </a:t>
            </a:r>
          </a:p>
          <a:p>
            <a:pPr marL="0" indent="0" eaLnBrk="1" hangingPunct="1">
              <a:lnSpc>
                <a:spcPct val="80000"/>
              </a:lnSpc>
              <a:buNone/>
              <a:defRPr/>
            </a:pPr>
            <a:endParaRPr lang="fr-FR" altLang="sv-SE" b="1" dirty="0" smtClean="0">
              <a:solidFill>
                <a:srgbClr val="FF0000"/>
              </a:solidFill>
            </a:endParaRPr>
          </a:p>
          <a:p>
            <a:pPr marL="467525" indent="-467525" eaLnBrk="1" hangingPunct="1">
              <a:lnSpc>
                <a:spcPct val="80000"/>
              </a:lnSpc>
              <a:buFont typeface="Wingdings" pitchFamily="2" charset="2"/>
              <a:buAutoNum type="arabicPeriod"/>
              <a:defRPr/>
            </a:pPr>
            <a:endParaRPr lang="fr-FR" altLang="sv-SE" dirty="0" smtClean="0"/>
          </a:p>
          <a:p>
            <a:pPr marL="467525" indent="-467525" eaLnBrk="1" hangingPunct="1">
              <a:lnSpc>
                <a:spcPct val="80000"/>
              </a:lnSpc>
              <a:buFont typeface="Wingdings" pitchFamily="2" charset="2"/>
              <a:buAutoNum type="arabicPeriod"/>
              <a:defRPr/>
            </a:pPr>
            <a:endParaRPr lang="fr-FR" altLang="sv-SE" b="1" dirty="0">
              <a:solidFill>
                <a:srgbClr val="FF0000"/>
              </a:solidFill>
            </a:endParaRPr>
          </a:p>
          <a:p>
            <a:pPr marL="467525" indent="-467525" eaLnBrk="1" hangingPunct="1">
              <a:lnSpc>
                <a:spcPct val="80000"/>
              </a:lnSpc>
              <a:buNone/>
              <a:defRPr/>
            </a:pPr>
            <a:endParaRPr lang="fr-FR" altLang="sv-SE" dirty="0" smtClean="0"/>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0256970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442539" y="1380815"/>
            <a:ext cx="8320461" cy="4611835"/>
          </a:xfrm>
        </p:spPr>
        <p:txBody>
          <a:bodyPr/>
          <a:lstStyle/>
          <a:p>
            <a:pPr eaLnBrk="1" hangingPunct="1">
              <a:defRPr/>
            </a:pPr>
            <a:r>
              <a:rPr lang="fr-FR" altLang="zh-CN" sz="2800" dirty="0" smtClean="0">
                <a:latin typeface="+mj-lt"/>
              </a:rPr>
              <a:t>Vous pouvez communiquer avec des répondants difficile à atteindre dans des lieux qui leur conviennent et où ils se sentent à l'aide </a:t>
            </a:r>
          </a:p>
          <a:p>
            <a:pPr eaLnBrk="1" hangingPunct="1">
              <a:defRPr/>
            </a:pPr>
            <a:r>
              <a:rPr lang="fr-FR" altLang="zh-CN" sz="2800" dirty="0" smtClean="0">
                <a:latin typeface="+mj-lt"/>
              </a:rPr>
              <a:t>L'entrevue est rapide - elle dure environ 10-20minutes</a:t>
            </a:r>
            <a:endParaRPr lang="fr-FR" altLang="en-US" sz="2800" dirty="0" smtClean="0">
              <a:latin typeface="+mj-lt"/>
            </a:endParaRPr>
          </a:p>
          <a:p>
            <a:pPr eaLnBrk="1" hangingPunct="1">
              <a:defRPr/>
            </a:pPr>
            <a:r>
              <a:rPr lang="fr-FR" altLang="zh-CN" sz="2800" dirty="0" smtClean="0">
                <a:latin typeface="+mj-lt"/>
              </a:rPr>
              <a:t>L'entrevue est économique </a:t>
            </a:r>
            <a:endParaRPr lang="fr-FR" altLang="en-US" sz="2800" dirty="0" smtClean="0">
              <a:latin typeface="+mj-lt"/>
            </a:endParaRPr>
          </a:p>
          <a:p>
            <a:pPr eaLnBrk="1" hangingPunct="1">
              <a:buFont typeface="Wingdings" pitchFamily="2" charset="2"/>
              <a:buNone/>
              <a:defRPr/>
            </a:pPr>
            <a:endParaRPr lang="fr-FR" altLang="zh-CN" dirty="0" smtClean="0"/>
          </a:p>
        </p:txBody>
      </p:sp>
      <p:sp>
        <p:nvSpPr>
          <p:cNvPr id="26627" name="Rectangle 2"/>
          <p:cNvSpPr>
            <a:spLocks noGrp="1" noChangeArrowheads="1"/>
          </p:cNvSpPr>
          <p:nvPr>
            <p:ph type="title"/>
          </p:nvPr>
        </p:nvSpPr>
        <p:spPr>
          <a:xfrm>
            <a:off x="457200" y="0"/>
            <a:ext cx="8686800" cy="1143000"/>
          </a:xfrm>
        </p:spPr>
        <p:txBody>
          <a:bodyPr/>
          <a:lstStyle/>
          <a:p>
            <a:pPr eaLnBrk="1" hangingPunct="1"/>
            <a:r>
              <a:rPr lang="fr-FR" altLang="zh-CN" sz="3200" b="1" dirty="0" smtClean="0"/>
              <a:t>Entrevues aléatoires – </a:t>
            </a:r>
            <a:br>
              <a:rPr lang="fr-FR" altLang="zh-CN" sz="3200" b="1" dirty="0" smtClean="0"/>
            </a:br>
            <a:r>
              <a:rPr lang="fr-FR" altLang="zh-CN" sz="3200" b="1" dirty="0" smtClean="0"/>
              <a:t>points positifs</a:t>
            </a:r>
            <a:endParaRPr lang="fr-FR" altLang="zh-CN" sz="3200" dirty="0" smtClean="0">
              <a:ea typeface="SimSun" pitchFamily="2" charset="-122"/>
            </a:endParaRPr>
          </a:p>
        </p:txBody>
      </p:sp>
      <p:pic>
        <p:nvPicPr>
          <p:cNvPr id="7" name="Picture 5" descr="C:\Users\Jason\AppData\Local\Microsoft\Windows\Temporary Internet Files\Content.IE5\OSFBR146\MP900341396[1].jpg"/>
          <p:cNvPicPr>
            <a:picLocks noChangeAspect="1" noChangeArrowheads="1"/>
          </p:cNvPicPr>
          <p:nvPr/>
        </p:nvPicPr>
        <p:blipFill rotWithShape="1">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t="9860" b="50000"/>
          <a:stretch/>
        </p:blipFill>
        <p:spPr bwMode="auto">
          <a:xfrm>
            <a:off x="5382784" y="3861048"/>
            <a:ext cx="3761216" cy="2116462"/>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76724790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457200" y="1447800"/>
            <a:ext cx="8219256" cy="4389438"/>
          </a:xfrm>
        </p:spPr>
        <p:txBody>
          <a:bodyPr/>
          <a:lstStyle/>
          <a:p>
            <a:pPr eaLnBrk="1" hangingPunct="1">
              <a:defRPr/>
            </a:pPr>
            <a:r>
              <a:rPr lang="fr-FR" altLang="zh-CN" sz="2800" dirty="0" smtClean="0">
                <a:latin typeface="+mj-lt"/>
              </a:rPr>
              <a:t>Vous devez former les intervieweurs </a:t>
            </a:r>
          </a:p>
          <a:p>
            <a:pPr eaLnBrk="1" hangingPunct="1">
              <a:defRPr/>
            </a:pPr>
            <a:r>
              <a:rPr lang="fr-FR" altLang="zh-CN" sz="2800" dirty="0" smtClean="0">
                <a:latin typeface="+mj-lt"/>
              </a:rPr>
              <a:t>Vos résultats ne sont pas représentatifs ou généralisables</a:t>
            </a:r>
            <a:endParaRPr lang="fr-FR" altLang="en-US" sz="2800" dirty="0" smtClean="0">
              <a:latin typeface="+mj-lt"/>
            </a:endParaRPr>
          </a:p>
          <a:p>
            <a:pPr eaLnBrk="1" hangingPunct="1">
              <a:defRPr/>
            </a:pPr>
            <a:r>
              <a:rPr lang="fr-FR" altLang="zh-CN" sz="2800" dirty="0" smtClean="0">
                <a:latin typeface="+mj-lt"/>
              </a:rPr>
              <a:t>Les entrevues aléatoires ne sont pas appropriées pour des questions sensibles ou potentiellement menaçantes</a:t>
            </a:r>
            <a:endParaRPr lang="fr-FR" altLang="en-US" sz="2800" dirty="0" smtClean="0">
              <a:latin typeface="+mj-lt"/>
            </a:endParaRPr>
          </a:p>
          <a:p>
            <a:pPr eaLnBrk="1" hangingPunct="1">
              <a:buFont typeface="Wingdings" pitchFamily="2" charset="2"/>
              <a:buNone/>
              <a:defRPr/>
            </a:pPr>
            <a:endParaRPr lang="fr-FR" altLang="zh-CN" dirty="0" smtClean="0"/>
          </a:p>
          <a:p>
            <a:pPr eaLnBrk="1" hangingPunct="1">
              <a:defRPr/>
            </a:pPr>
            <a:endParaRPr lang="fr-FR" altLang="zh-CN" dirty="0" smtClean="0"/>
          </a:p>
        </p:txBody>
      </p:sp>
      <p:pic>
        <p:nvPicPr>
          <p:cNvPr id="6" name="Picture 5" descr="C:\Users\Jason\AppData\Local\Microsoft\Windows\Temporary Internet Files\Content.IE5\OSFBR146\MP900341396[1].jpg"/>
          <p:cNvPicPr>
            <a:picLocks noChangeAspect="1" noChangeArrowheads="1"/>
          </p:cNvPicPr>
          <p:nvPr/>
        </p:nvPicPr>
        <p:blipFill rotWithShape="1">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t="9860" b="50000"/>
          <a:stretch/>
        </p:blipFill>
        <p:spPr bwMode="auto">
          <a:xfrm>
            <a:off x="5796136" y="4221088"/>
            <a:ext cx="3347864" cy="1883866"/>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
        <p:nvSpPr>
          <p:cNvPr id="27651" name="Rectangle 2"/>
          <p:cNvSpPr>
            <a:spLocks noGrp="1" noChangeArrowheads="1"/>
          </p:cNvSpPr>
          <p:nvPr>
            <p:ph type="title"/>
          </p:nvPr>
        </p:nvSpPr>
        <p:spPr>
          <a:xfrm>
            <a:off x="457200" y="116632"/>
            <a:ext cx="8686800" cy="1143000"/>
          </a:xfrm>
        </p:spPr>
        <p:txBody>
          <a:bodyPr/>
          <a:lstStyle/>
          <a:p>
            <a:pPr eaLnBrk="1" hangingPunct="1"/>
            <a:r>
              <a:rPr lang="fr-FR" altLang="zh-CN" sz="3200" b="1" dirty="0" smtClean="0"/>
              <a:t>Entrevues aléatoires – </a:t>
            </a:r>
            <a:br>
              <a:rPr lang="fr-FR" altLang="zh-CN" sz="3200" b="1" dirty="0" smtClean="0"/>
            </a:br>
            <a:r>
              <a:rPr lang="fr-FR" altLang="zh-CN" sz="3200" b="1" dirty="0" smtClean="0"/>
              <a:t>points négatifs</a:t>
            </a:r>
            <a:endParaRPr lang="fr-FR" altLang="zh-CN" sz="3200" dirty="0" smtClean="0">
              <a:ea typeface="SimSun" pitchFamily="2" charset="-122"/>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56090939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152400" y="1295400"/>
            <a:ext cx="5139680" cy="4389438"/>
          </a:xfrm>
        </p:spPr>
        <p:txBody>
          <a:bodyPr/>
          <a:lstStyle/>
          <a:p>
            <a:pPr eaLnBrk="1" hangingPunct="1">
              <a:defRPr/>
            </a:pPr>
            <a:r>
              <a:rPr lang="fr-FR" dirty="0" smtClean="0"/>
              <a:t> </a:t>
            </a:r>
            <a:r>
              <a:rPr lang="fr-FR" altLang="zh-CN" sz="2800" dirty="0" smtClean="0">
                <a:latin typeface="+mj-lt"/>
              </a:rPr>
              <a:t>Un groupe de personnes </a:t>
            </a:r>
            <a:endParaRPr lang="fr-FR" altLang="en-US" sz="2800" dirty="0" smtClean="0">
              <a:latin typeface="+mj-lt"/>
            </a:endParaRPr>
          </a:p>
          <a:p>
            <a:pPr lvl="2" eaLnBrk="1" hangingPunct="1">
              <a:defRPr/>
            </a:pPr>
            <a:r>
              <a:rPr lang="fr-FR" altLang="zh-CN" sz="2400" dirty="0" smtClean="0">
                <a:latin typeface="+mj-lt"/>
              </a:rPr>
              <a:t>Entre 6 et 8 personnes en moyenne</a:t>
            </a:r>
            <a:endParaRPr lang="fr-FR" altLang="en-US" sz="2400" dirty="0" smtClean="0">
              <a:latin typeface="+mj-lt"/>
            </a:endParaRPr>
          </a:p>
          <a:p>
            <a:pPr lvl="1" eaLnBrk="1" hangingPunct="1">
              <a:defRPr/>
            </a:pPr>
            <a:r>
              <a:rPr lang="fr-FR" altLang="zh-CN" sz="2800" dirty="0" smtClean="0">
                <a:latin typeface="+mj-lt"/>
              </a:rPr>
              <a:t>Méthode de recherche </a:t>
            </a:r>
            <a:endParaRPr lang="fr-FR" altLang="en-US" sz="2800" dirty="0" smtClean="0">
              <a:latin typeface="+mj-lt"/>
            </a:endParaRPr>
          </a:p>
          <a:p>
            <a:pPr lvl="1" eaLnBrk="1" hangingPunct="1">
              <a:defRPr/>
            </a:pPr>
            <a:r>
              <a:rPr lang="fr-FR" altLang="zh-CN" sz="2800" dirty="0" smtClean="0">
                <a:latin typeface="+mj-lt"/>
              </a:rPr>
              <a:t>Efforts ciblés sur la collecte de données </a:t>
            </a:r>
          </a:p>
          <a:p>
            <a:pPr lvl="1" eaLnBrk="1" hangingPunct="1">
              <a:defRPr/>
            </a:pPr>
            <a:r>
              <a:rPr lang="fr-FR" altLang="zh-CN" sz="2800" dirty="0" smtClean="0">
                <a:latin typeface="+mj-lt"/>
              </a:rPr>
              <a:t>Discussions de groupe </a:t>
            </a:r>
          </a:p>
          <a:p>
            <a:pPr lvl="1" eaLnBrk="1" hangingPunct="1">
              <a:defRPr/>
            </a:pPr>
            <a:r>
              <a:rPr lang="fr-FR" altLang="zh-CN" sz="2800" dirty="0" smtClean="0">
                <a:latin typeface="+mj-lt"/>
              </a:rPr>
              <a:t>Recrutement par des voies diverses</a:t>
            </a:r>
            <a:endParaRPr lang="fr-FR" altLang="en-US" sz="2800" dirty="0" smtClean="0">
              <a:latin typeface="+mj-lt"/>
            </a:endParaRPr>
          </a:p>
        </p:txBody>
      </p:sp>
      <p:sp>
        <p:nvSpPr>
          <p:cNvPr id="29699" name="Rectangle 2"/>
          <p:cNvSpPr>
            <a:spLocks noGrp="1" noChangeArrowheads="1"/>
          </p:cNvSpPr>
          <p:nvPr>
            <p:ph type="title"/>
          </p:nvPr>
        </p:nvSpPr>
        <p:spPr>
          <a:xfrm>
            <a:off x="457200" y="274638"/>
            <a:ext cx="8686800" cy="1143000"/>
          </a:xfrm>
        </p:spPr>
        <p:txBody>
          <a:bodyPr/>
          <a:lstStyle/>
          <a:p>
            <a:pPr eaLnBrk="1" hangingPunct="1"/>
            <a:r>
              <a:rPr lang="fr-FR" altLang="zh-CN" sz="4000" b="1" dirty="0" smtClean="0"/>
              <a:t>Groupes de consultation</a:t>
            </a:r>
            <a:endParaRPr lang="fr-FR" altLang="zh-CN" sz="4000" dirty="0" smtClean="0">
              <a:ea typeface="SimSun" pitchFamily="2" charset="-122"/>
            </a:endParaRPr>
          </a:p>
        </p:txBody>
      </p:sp>
      <p:pic>
        <p:nvPicPr>
          <p:cNvPr id="4098" name="Picture 2" descr="C:\Users\Jason\AppData\Local\Microsoft\Windows\Temporary Internet Files\Content.IE5\5Y2U49YL\MP900422122[1].jpg"/>
          <p:cNvPicPr>
            <a:picLocks noChangeAspect="1" noChangeArrowheads="1"/>
          </p:cNvPicPr>
          <p:nvPr/>
        </p:nvPicPr>
        <p:blipFill>
          <a:blip r:embed="rId3" cstate="print">
            <a:extLst>
              <a:ext uri="{BEBA8EAE-BF5A-486C-A8C5-ECC9F3942E4B}">
                <a14:imgProps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14:imgLayer r:embed="rId4">
                    <a14:imgEffect>
                      <a14:artisticPaintStrokes/>
                    </a14:imgEffect>
                  </a14:imgLayer>
                </a14:imgProps>
              </a:ex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5508104" y="3717032"/>
            <a:ext cx="3697311" cy="2435026"/>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25844037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442539" y="1407965"/>
            <a:ext cx="5577261" cy="4611835"/>
          </a:xfrm>
        </p:spPr>
        <p:txBody>
          <a:bodyPr>
            <a:noAutofit/>
          </a:bodyPr>
          <a:lstStyle/>
          <a:p>
            <a:pPr eaLnBrk="1" fontAlgn="auto" hangingPunct="1">
              <a:lnSpc>
                <a:spcPct val="90000"/>
              </a:lnSpc>
              <a:spcAft>
                <a:spcPts val="0"/>
              </a:spcAft>
              <a:buClr>
                <a:srgbClr val="002060"/>
              </a:buClr>
              <a:defRPr/>
            </a:pPr>
            <a:r>
              <a:rPr lang="fr-FR" altLang="zh-CN" sz="2400" dirty="0" smtClean="0">
                <a:latin typeface="+mj-lt"/>
              </a:rPr>
              <a:t>Permet d'identifier les problèmes qui doivent être résolus </a:t>
            </a:r>
            <a:endParaRPr lang="fr-FR" altLang="en-US" sz="2400" dirty="0" smtClean="0">
              <a:latin typeface="+mj-lt"/>
            </a:endParaRPr>
          </a:p>
          <a:p>
            <a:pPr eaLnBrk="1" fontAlgn="auto" hangingPunct="1">
              <a:lnSpc>
                <a:spcPct val="90000"/>
              </a:lnSpc>
              <a:spcAft>
                <a:spcPts val="0"/>
              </a:spcAft>
              <a:buClr>
                <a:srgbClr val="002060"/>
              </a:buClr>
              <a:defRPr/>
            </a:pPr>
            <a:r>
              <a:rPr lang="fr-FR" altLang="zh-CN" sz="2400" dirty="0" smtClean="0">
                <a:latin typeface="+mj-lt"/>
              </a:rPr>
              <a:t>Permet d'évaluer les résultats d'un programme ou d'une intervention</a:t>
            </a:r>
          </a:p>
          <a:p>
            <a:pPr eaLnBrk="1" fontAlgn="auto" hangingPunct="1">
              <a:lnSpc>
                <a:spcPct val="90000"/>
              </a:lnSpc>
              <a:spcAft>
                <a:spcPts val="0"/>
              </a:spcAft>
              <a:buClr>
                <a:srgbClr val="002060"/>
              </a:buClr>
              <a:defRPr/>
            </a:pPr>
            <a:r>
              <a:rPr lang="fr-FR" altLang="zh-CN" sz="2400" dirty="0" smtClean="0">
                <a:latin typeface="+mj-lt"/>
              </a:rPr>
              <a:t>Permet de comprendre des attitudes et motivations complexes</a:t>
            </a:r>
            <a:endParaRPr lang="fr-FR" altLang="en-US" sz="2400" dirty="0" smtClean="0">
              <a:latin typeface="+mj-lt"/>
            </a:endParaRPr>
          </a:p>
          <a:p>
            <a:pPr eaLnBrk="1" fontAlgn="auto" hangingPunct="1">
              <a:lnSpc>
                <a:spcPct val="90000"/>
              </a:lnSpc>
              <a:spcAft>
                <a:spcPts val="0"/>
              </a:spcAft>
              <a:buClr>
                <a:srgbClr val="002060"/>
              </a:buClr>
              <a:defRPr/>
            </a:pPr>
            <a:r>
              <a:rPr lang="fr-FR" altLang="zh-CN" sz="2400" dirty="0" smtClean="0">
                <a:latin typeface="+mj-lt"/>
              </a:rPr>
              <a:t>Permet de recevoir un avis sur les supports, plans ou politiques et d'en informer les personnes chargées de la conception de l'enquête</a:t>
            </a:r>
            <a:endParaRPr lang="fr-FR" altLang="en-US" sz="2400" dirty="0" smtClean="0">
              <a:latin typeface="+mj-lt"/>
            </a:endParaRPr>
          </a:p>
        </p:txBody>
      </p:sp>
      <p:sp>
        <p:nvSpPr>
          <p:cNvPr id="30723" name="Rectangle 2"/>
          <p:cNvSpPr>
            <a:spLocks noGrp="1" noChangeArrowheads="1"/>
          </p:cNvSpPr>
          <p:nvPr>
            <p:ph type="title"/>
          </p:nvPr>
        </p:nvSpPr>
        <p:spPr>
          <a:xfrm>
            <a:off x="457200" y="116632"/>
            <a:ext cx="8686800" cy="1143000"/>
          </a:xfrm>
        </p:spPr>
        <p:txBody>
          <a:bodyPr/>
          <a:lstStyle/>
          <a:p>
            <a:pPr eaLnBrk="1" hangingPunct="1"/>
            <a:r>
              <a:rPr lang="fr-FR" altLang="zh-CN" sz="3200" b="1" dirty="0" smtClean="0"/>
              <a:t>Groupes de consultation – </a:t>
            </a:r>
            <a:br>
              <a:rPr lang="fr-FR" altLang="zh-CN" sz="3200" b="1" dirty="0" smtClean="0"/>
            </a:br>
            <a:r>
              <a:rPr lang="fr-FR" altLang="zh-CN" sz="3200" b="1" dirty="0" smtClean="0"/>
              <a:t>points positifs</a:t>
            </a:r>
            <a:endParaRPr lang="fr-FR" altLang="zh-CN" sz="3200" dirty="0" smtClean="0">
              <a:ea typeface="SimSun" pitchFamily="2" charset="-122"/>
            </a:endParaRPr>
          </a:p>
        </p:txBody>
      </p:sp>
      <p:pic>
        <p:nvPicPr>
          <p:cNvPr id="7" name="Picture 2" descr="C:\Users\Jason\AppData\Local\Microsoft\Windows\Temporary Internet Files\Content.IE5\5Y2U49YL\MP900422122[1].jpg"/>
          <p:cNvPicPr>
            <a:picLocks noChangeAspect="1" noChangeArrowheads="1"/>
          </p:cNvPicPr>
          <p:nvPr/>
        </p:nvPicPr>
        <p:blipFill>
          <a:blip r:embed="rId3" cstate="print">
            <a:extLst>
              <a:ext uri="{BEBA8EAE-BF5A-486C-A8C5-ECC9F3942E4B}">
                <a14:imgProps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14:imgLayer r:embed="rId4">
                    <a14:imgEffect>
                      <a14:artisticPaintStrokes/>
                    </a14:imgEffect>
                  </a14:imgLayer>
                </a14:imgProps>
              </a:ex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6022752" y="4005064"/>
            <a:ext cx="2931959" cy="1930970"/>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69964738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442540" y="1196752"/>
            <a:ext cx="4561508" cy="4611835"/>
          </a:xfrm>
        </p:spPr>
        <p:txBody>
          <a:bodyPr/>
          <a:lstStyle/>
          <a:p>
            <a:pPr eaLnBrk="1" hangingPunct="1">
              <a:defRPr/>
            </a:pPr>
            <a:r>
              <a:rPr lang="fr-FR" altLang="zh-CN" sz="2000" dirty="0" smtClean="0">
                <a:latin typeface="+mj-lt"/>
              </a:rPr>
              <a:t>Les groupes de consultation sont inappropriés dans les cas suivants : </a:t>
            </a:r>
          </a:p>
          <a:p>
            <a:pPr lvl="1" eaLnBrk="1" hangingPunct="1">
              <a:defRPr/>
            </a:pPr>
            <a:r>
              <a:rPr lang="fr-FR" altLang="zh-CN" sz="2000" dirty="0" smtClean="0">
                <a:latin typeface="+mj-lt"/>
              </a:rPr>
              <a:t>Le sujet est privé ou sensible</a:t>
            </a:r>
          </a:p>
          <a:p>
            <a:pPr lvl="1" eaLnBrk="1" hangingPunct="1">
              <a:defRPr/>
            </a:pPr>
            <a:r>
              <a:rPr lang="fr-FR" altLang="zh-CN" sz="2000" dirty="0" smtClean="0">
                <a:latin typeface="+mj-lt"/>
              </a:rPr>
              <a:t>Le sujet porte sur divers thèmes ou est assez vaste pour obtenir des réponses imprévisibles</a:t>
            </a:r>
          </a:p>
          <a:p>
            <a:pPr lvl="1" eaLnBrk="1" hangingPunct="1">
              <a:defRPr/>
            </a:pPr>
            <a:r>
              <a:rPr lang="fr-FR" altLang="zh-CN" sz="2000" dirty="0" smtClean="0">
                <a:latin typeface="+mj-lt"/>
              </a:rPr>
              <a:t>Le sujet est quantitatif et requiert des données statistiques</a:t>
            </a:r>
          </a:p>
          <a:p>
            <a:pPr eaLnBrk="1" hangingPunct="1">
              <a:defRPr/>
            </a:pPr>
            <a:r>
              <a:rPr lang="fr-FR" altLang="zh-CN" sz="2000" dirty="0" smtClean="0">
                <a:latin typeface="+mj-lt"/>
              </a:rPr>
              <a:t>Les groupes de concertation doivent être modérés</a:t>
            </a:r>
          </a:p>
          <a:p>
            <a:pPr eaLnBrk="1" hangingPunct="1">
              <a:defRPr/>
            </a:pPr>
            <a:r>
              <a:rPr lang="fr-FR" altLang="zh-CN" sz="2000" dirty="0" smtClean="0">
                <a:latin typeface="+mj-lt"/>
              </a:rPr>
              <a:t>Les groupes de concertation requièrent certaines analyses de données</a:t>
            </a:r>
            <a:endParaRPr lang="fr-FR" altLang="en-US" sz="2000" dirty="0" smtClean="0">
              <a:latin typeface="+mj-lt"/>
            </a:endParaRPr>
          </a:p>
        </p:txBody>
      </p:sp>
      <p:sp>
        <p:nvSpPr>
          <p:cNvPr id="31747" name="Rectangle 2"/>
          <p:cNvSpPr>
            <a:spLocks noGrp="1" noChangeArrowheads="1"/>
          </p:cNvSpPr>
          <p:nvPr>
            <p:ph type="title"/>
          </p:nvPr>
        </p:nvSpPr>
        <p:spPr>
          <a:xfrm>
            <a:off x="457200" y="116632"/>
            <a:ext cx="8686800" cy="1143000"/>
          </a:xfrm>
        </p:spPr>
        <p:txBody>
          <a:bodyPr/>
          <a:lstStyle/>
          <a:p>
            <a:pPr eaLnBrk="1" hangingPunct="1"/>
            <a:r>
              <a:rPr lang="fr-FR" altLang="zh-CN" sz="3200" b="1" dirty="0" smtClean="0"/>
              <a:t>Groupes de consultation – </a:t>
            </a:r>
            <a:br>
              <a:rPr lang="fr-FR" altLang="zh-CN" sz="3200" b="1" dirty="0" smtClean="0"/>
            </a:br>
            <a:r>
              <a:rPr lang="fr-FR" altLang="zh-CN" sz="3200" b="1" dirty="0" smtClean="0"/>
              <a:t>points négatifs</a:t>
            </a:r>
            <a:endParaRPr lang="fr-FR" altLang="zh-CN" sz="3200" dirty="0" smtClean="0">
              <a:ea typeface="SimSun" pitchFamily="2" charset="-122"/>
            </a:endParaRPr>
          </a:p>
        </p:txBody>
      </p:sp>
      <p:pic>
        <p:nvPicPr>
          <p:cNvPr id="6" name="Picture 2" descr="C:\Users\Jason\AppData\Local\Microsoft\Windows\Temporary Internet Files\Content.IE5\5Y2U49YL\MP900422122[1].jpg"/>
          <p:cNvPicPr>
            <a:picLocks noChangeAspect="1" noChangeArrowheads="1"/>
          </p:cNvPicPr>
          <p:nvPr/>
        </p:nvPicPr>
        <p:blipFill>
          <a:blip r:embed="rId3" cstate="print">
            <a:extLst>
              <a:ext uri="{BEBA8EAE-BF5A-486C-A8C5-ECC9F3942E4B}">
                <a14:imgProps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14:imgLayer r:embed="rId4">
                    <a14:imgEffect>
                      <a14:artisticPaintStrokes/>
                    </a14:imgEffect>
                  </a14:imgLayer>
                </a14:imgProps>
              </a:ex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5148064" y="3501008"/>
            <a:ext cx="3806647" cy="2507034"/>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24769501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Jason\AppData\Local\Microsoft\Windows\Temporary Internet Files\Content.IE5\5Y2U49YL\MC900383308[1].wmf"/>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1763688" y="1196752"/>
            <a:ext cx="5978543" cy="3816424"/>
          </a:xfrm>
          <a:prstGeom prst="rect">
            <a:avLst/>
          </a:prstGeom>
          <a:noFill/>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
        <p:nvSpPr>
          <p:cNvPr id="3" name="ZoneTexte 2"/>
          <p:cNvSpPr txBox="1"/>
          <p:nvPr/>
        </p:nvSpPr>
        <p:spPr>
          <a:xfrm>
            <a:off x="2483768" y="4005064"/>
            <a:ext cx="4464496" cy="461665"/>
          </a:xfrm>
          <a:prstGeom prst="rect">
            <a:avLst/>
          </a:prstGeom>
          <a:solidFill>
            <a:schemeClr val="accent1">
              <a:lumMod val="75000"/>
            </a:schemeClr>
          </a:solidFill>
        </p:spPr>
        <p:txBody>
          <a:bodyPr wrap="square" rtlCol="0">
            <a:spAutoFit/>
          </a:bodyPr>
          <a:lstStyle/>
          <a:p>
            <a:pPr lvl="2"/>
            <a:r>
              <a:rPr lang="fr-FR" sz="2400" b="1" dirty="0" smtClean="0"/>
              <a:t>Séance Questions</a:t>
            </a:r>
            <a:endParaRPr lang="fr-FR" sz="2400" b="1" dirty="0"/>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4264530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fr-FR" sz="4700" b="1" kern="0" dirty="0" smtClean="0">
                <a:solidFill>
                  <a:srgbClr val="FFFFFF"/>
                </a:solidFill>
              </a:rPr>
              <a:t>Les fondements des messages </a:t>
            </a:r>
            <a:endParaRPr lang="fr-FR" sz="4700" b="1" kern="0" dirty="0">
              <a:solidFill>
                <a:srgbClr val="FFFFFF"/>
              </a:solidFill>
              <a:ea typeface="+mj-ea"/>
            </a:endParaRPr>
          </a:p>
        </p:txBody>
      </p:sp>
      <p:pic>
        <p:nvPicPr>
          <p:cNvPr id="2051" name="Picture 3" descr="C:\Users\Jason\AppData\Local\Microsoft\Windows\Temporary Internet Files\Content.IE5\QBPXTRZJ\MC900078706[1].wmf"/>
          <p:cNvPicPr>
            <a:picLocks noChangeAspect="1" noChangeArrowheads="1"/>
          </p:cNvPicPr>
          <p:nvPr/>
        </p:nvPicPr>
        <p:blipFill>
          <a:blip r:embed="rId2"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2090398" y="3168806"/>
            <a:ext cx="4963204" cy="2924490"/>
          </a:xfrm>
          <a:prstGeom prst="rect">
            <a:avLst/>
          </a:prstGeom>
          <a:noFill/>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39927357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fr-FR" dirty="0" smtClean="0"/>
              <a:t>Les 3 C de la communication</a:t>
            </a:r>
          </a:p>
        </p:txBody>
      </p:sp>
      <p:sp>
        <p:nvSpPr>
          <p:cNvPr id="14339" name="Content Placeholder 2"/>
          <p:cNvSpPr>
            <a:spLocks noGrp="1"/>
          </p:cNvSpPr>
          <p:nvPr>
            <p:ph idx="1"/>
          </p:nvPr>
        </p:nvSpPr>
        <p:spPr/>
        <p:txBody>
          <a:bodyPr/>
          <a:lstStyle/>
          <a:p>
            <a:r>
              <a:rPr lang="fr-FR" dirty="0" smtClean="0"/>
              <a:t>Contenu</a:t>
            </a:r>
          </a:p>
          <a:p>
            <a:pPr lvl="1"/>
            <a:r>
              <a:rPr lang="fr-FR" dirty="0" smtClean="0"/>
              <a:t>Information explicite</a:t>
            </a:r>
          </a:p>
          <a:p>
            <a:pPr lvl="1"/>
            <a:r>
              <a:rPr lang="fr-FR" dirty="0" smtClean="0"/>
              <a:t>Exactitude    </a:t>
            </a:r>
          </a:p>
          <a:p>
            <a:r>
              <a:rPr lang="fr-FR" dirty="0" smtClean="0"/>
              <a:t>Contexte</a:t>
            </a:r>
          </a:p>
          <a:p>
            <a:pPr lvl="1"/>
            <a:r>
              <a:rPr lang="fr-FR" dirty="0" smtClean="0"/>
              <a:t>La culture, les croyances et les informations reçues aident à comprendre les messages </a:t>
            </a:r>
          </a:p>
          <a:p>
            <a:r>
              <a:rPr lang="fr-FR" dirty="0" smtClean="0"/>
              <a:t>Connexion (relation)</a:t>
            </a:r>
          </a:p>
          <a:p>
            <a:pPr lvl="1"/>
            <a:r>
              <a:rPr lang="fr-FR" dirty="0" smtClean="0"/>
              <a:t>respect &amp; altruisme</a:t>
            </a:r>
          </a:p>
          <a:p>
            <a:pPr lvl="1"/>
            <a:r>
              <a:rPr lang="fr-FR" dirty="0" smtClean="0"/>
              <a:t>pouvoir</a:t>
            </a:r>
          </a:p>
          <a:p>
            <a:pPr lvl="1"/>
            <a:r>
              <a:rPr lang="fr-FR" dirty="0" smtClean="0"/>
              <a:t>relation de travail en collaboration ---</a:t>
            </a:r>
          </a:p>
        </p:txBody>
      </p:sp>
      <p:pic>
        <p:nvPicPr>
          <p:cNvPr id="2050" name="Picture 2"/>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rot="989277">
            <a:off x="7020272" y="1340768"/>
            <a:ext cx="1791072" cy="1791072"/>
          </a:xfrm>
          <a:prstGeom prst="rect">
            <a:avLst/>
          </a:prstGeom>
          <a:noFill/>
          <a:ln>
            <a:noFill/>
          </a:ln>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chemeClr val="accent1"/>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9525">
                <a:solidFill>
                  <a:schemeClr val="tx1"/>
                </a:solidFill>
                <a:miter lim="800000"/>
                <a:headEnd/>
                <a:tailEnd/>
              </a14:hiddenLine>
            </a:ext>
            <a:ext uri="{AF507438-7753-43E0-B8FC-AC1667EBCBE1}">
              <a14:hiddenEffects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79765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99557" y="444917"/>
            <a:ext cx="8229057" cy="717045"/>
          </a:xfrm>
        </p:spPr>
        <p:txBody>
          <a:bodyPr anchor="t"/>
          <a:lstStyle/>
          <a:p>
            <a:pPr eaLnBrk="1" hangingPunct="1">
              <a:defRPr/>
            </a:pPr>
            <a:r>
              <a:rPr lang="fr-FR" dirty="0" smtClean="0">
                <a:effectLst>
                  <a:outerShdw blurRad="38100" dist="38100" dir="2700000" algn="tl">
                    <a:srgbClr val="C0C0C0"/>
                  </a:outerShdw>
                </a:effectLst>
              </a:rPr>
              <a:t>Aide-mémoire : Comment concevoir des messages </a:t>
            </a:r>
          </a:p>
        </p:txBody>
      </p:sp>
      <p:pic>
        <p:nvPicPr>
          <p:cNvPr id="4" name="Picture 5" descr="C:\Users\Jason\AppData\Local\Microsoft\Windows\Temporary Internet Files\Content.IE5\Y03VM7HZ\MP900442313[1].jpg"/>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5796136" y="3933056"/>
            <a:ext cx="2951820" cy="1967880"/>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
        <p:nvSpPr>
          <p:cNvPr id="15363" name="Rectangle 3"/>
          <p:cNvSpPr>
            <a:spLocks noGrp="1" noChangeArrowheads="1"/>
          </p:cNvSpPr>
          <p:nvPr>
            <p:ph type="body" sz="half" idx="2"/>
          </p:nvPr>
        </p:nvSpPr>
        <p:spPr>
          <a:xfrm>
            <a:off x="610867" y="1564848"/>
            <a:ext cx="7777016" cy="3952384"/>
          </a:xfrm>
        </p:spPr>
        <p:txBody>
          <a:bodyPr/>
          <a:lstStyle/>
          <a:p>
            <a:pPr marL="400525" indent="-400525" eaLnBrk="1" hangingPunct="1">
              <a:lnSpc>
                <a:spcPct val="80000"/>
              </a:lnSpc>
              <a:buFont typeface="Arial" charset="0"/>
              <a:buAutoNum type="arabicPeriod"/>
            </a:pPr>
            <a:r>
              <a:rPr lang="fr-FR" altLang="zh-CN" sz="2000" b="1" dirty="0">
                <a:solidFill>
                  <a:srgbClr val="002060"/>
                </a:solidFill>
              </a:rPr>
              <a:t>Les messages sont-ils compréhensibles ?</a:t>
            </a:r>
          </a:p>
          <a:p>
            <a:pPr marL="923430" lvl="1" indent="-400525" eaLnBrk="1" hangingPunct="1">
              <a:lnSpc>
                <a:spcPct val="80000"/>
              </a:lnSpc>
            </a:pPr>
            <a:r>
              <a:rPr lang="fr-FR" altLang="zh-CN" sz="2000" b="1" dirty="0">
                <a:solidFill>
                  <a:srgbClr val="002060"/>
                </a:solidFill>
              </a:rPr>
              <a:t>Eviter le jargon et le langage technique</a:t>
            </a:r>
          </a:p>
          <a:p>
            <a:pPr marL="400525" indent="-400525" eaLnBrk="1" hangingPunct="1">
              <a:lnSpc>
                <a:spcPct val="80000"/>
              </a:lnSpc>
              <a:buFont typeface="Arial" charset="0"/>
              <a:buAutoNum type="arabicPeriod"/>
            </a:pPr>
            <a:r>
              <a:rPr lang="fr-FR" altLang="zh-CN" sz="2000" b="1" dirty="0">
                <a:solidFill>
                  <a:srgbClr val="002060"/>
                </a:solidFill>
              </a:rPr>
              <a:t>Les messages sont-ils complets, francs et ouverts ?</a:t>
            </a:r>
          </a:p>
          <a:p>
            <a:pPr marL="923430" lvl="1" indent="-400525" eaLnBrk="1" hangingPunct="1">
              <a:lnSpc>
                <a:spcPct val="80000"/>
              </a:lnSpc>
            </a:pPr>
            <a:r>
              <a:rPr lang="fr-FR" altLang="zh-CN" sz="2000" b="1" dirty="0">
                <a:solidFill>
                  <a:srgbClr val="002060"/>
                </a:solidFill>
              </a:rPr>
              <a:t>Reconnaître l'incertitude</a:t>
            </a:r>
          </a:p>
          <a:p>
            <a:pPr marL="923430" lvl="1" indent="-400525" eaLnBrk="1" hangingPunct="1">
              <a:lnSpc>
                <a:spcPct val="80000"/>
              </a:lnSpc>
            </a:pPr>
            <a:r>
              <a:rPr lang="fr-FR" altLang="zh-CN" sz="2000" b="1" dirty="0">
                <a:solidFill>
                  <a:srgbClr val="002060"/>
                </a:solidFill>
              </a:rPr>
              <a:t>Reconnaître les erreurs</a:t>
            </a:r>
          </a:p>
          <a:p>
            <a:pPr marL="923430" lvl="1" indent="-400525" eaLnBrk="1" hangingPunct="1">
              <a:lnSpc>
                <a:spcPct val="80000"/>
              </a:lnSpc>
            </a:pPr>
            <a:r>
              <a:rPr lang="fr-FR" altLang="zh-CN" sz="2000" b="1" dirty="0">
                <a:solidFill>
                  <a:srgbClr val="002060"/>
                </a:solidFill>
              </a:rPr>
              <a:t>Reconnaître ce que vous ne connaissez pas</a:t>
            </a:r>
          </a:p>
          <a:p>
            <a:pPr marL="923430" lvl="1" indent="-400525" eaLnBrk="1" hangingPunct="1">
              <a:lnSpc>
                <a:spcPct val="80000"/>
              </a:lnSpc>
            </a:pPr>
            <a:r>
              <a:rPr lang="fr-FR" altLang="zh-CN" sz="2000" b="1" dirty="0">
                <a:solidFill>
                  <a:srgbClr val="002060"/>
                </a:solidFill>
              </a:rPr>
              <a:t>Ne pas spéculer</a:t>
            </a:r>
          </a:p>
          <a:p>
            <a:pPr marL="400525" indent="-400525" eaLnBrk="1" hangingPunct="1">
              <a:lnSpc>
                <a:spcPct val="80000"/>
              </a:lnSpc>
              <a:buFont typeface="Arial" charset="0"/>
              <a:buAutoNum type="arabicPeriod"/>
            </a:pPr>
            <a:r>
              <a:rPr lang="fr-FR" altLang="zh-CN" sz="2000" b="1" dirty="0">
                <a:solidFill>
                  <a:srgbClr val="002060"/>
                </a:solidFill>
              </a:rPr>
              <a:t>Les messages sont-ils respectueux des inquiétudes ?</a:t>
            </a:r>
          </a:p>
          <a:p>
            <a:pPr marL="923430" lvl="1" indent="-400525" eaLnBrk="1" hangingPunct="1">
              <a:lnSpc>
                <a:spcPct val="80000"/>
              </a:lnSpc>
            </a:pPr>
            <a:r>
              <a:rPr lang="fr-FR" altLang="zh-CN" sz="2000" b="1" dirty="0">
                <a:solidFill>
                  <a:srgbClr val="002060"/>
                </a:solidFill>
              </a:rPr>
              <a:t>Inquiétudes liées à la santé </a:t>
            </a:r>
          </a:p>
          <a:p>
            <a:pPr marL="923430" lvl="1" indent="-400525" eaLnBrk="1" hangingPunct="1">
              <a:lnSpc>
                <a:spcPct val="80000"/>
              </a:lnSpc>
            </a:pPr>
            <a:r>
              <a:rPr lang="fr-FR" altLang="zh-CN" sz="2000" b="1" dirty="0">
                <a:solidFill>
                  <a:srgbClr val="002060"/>
                </a:solidFill>
              </a:rPr>
              <a:t>Inquiétudes liées à l'impartialité</a:t>
            </a:r>
          </a:p>
          <a:p>
            <a:pPr marL="923430" lvl="1" indent="-400525" eaLnBrk="1" hangingPunct="1">
              <a:lnSpc>
                <a:spcPct val="80000"/>
              </a:lnSpc>
            </a:pPr>
            <a:r>
              <a:rPr lang="fr-FR" altLang="zh-CN" sz="2000" b="1" dirty="0">
                <a:solidFill>
                  <a:srgbClr val="002060"/>
                </a:solidFill>
              </a:rPr>
              <a:t>Inquiétudes liées à l'avenir</a:t>
            </a:r>
            <a:endParaRPr lang="fr-FR" altLang="zh-CN" sz="2000" b="1" dirty="0">
              <a:solidFill>
                <a:srgbClr val="002060"/>
              </a:solidFill>
              <a:ea typeface="SimSun" pitchFamily="2" charset="-122"/>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835864874"/>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539552" y="188640"/>
            <a:ext cx="8229057" cy="717045"/>
          </a:xfrm>
        </p:spPr>
        <p:txBody>
          <a:bodyPr anchor="t"/>
          <a:lstStyle/>
          <a:p>
            <a:pPr eaLnBrk="1" hangingPunct="1">
              <a:defRPr/>
            </a:pPr>
            <a:r>
              <a:rPr lang="fr-FR" dirty="0" smtClean="0">
                <a:effectLst>
                  <a:outerShdw blurRad="38100" dist="38100" dir="2700000" algn="tl">
                    <a:srgbClr val="C0C0C0"/>
                  </a:outerShdw>
                </a:effectLst>
              </a:rPr>
              <a:t>Aide-mémoire : </a:t>
            </a:r>
            <a:br>
              <a:rPr lang="fr-FR" dirty="0" smtClean="0">
                <a:effectLst>
                  <a:outerShdw blurRad="38100" dist="38100" dir="2700000" algn="tl">
                    <a:srgbClr val="C0C0C0"/>
                  </a:outerShdw>
                </a:effectLst>
              </a:rPr>
            </a:br>
            <a:r>
              <a:rPr lang="fr-FR" dirty="0" smtClean="0">
                <a:effectLst>
                  <a:outerShdw blurRad="38100" dist="38100" dir="2700000" algn="tl">
                    <a:srgbClr val="C0C0C0"/>
                  </a:outerShdw>
                </a:effectLst>
              </a:rPr>
              <a:t>Comment concevoir des messages </a:t>
            </a:r>
          </a:p>
        </p:txBody>
      </p:sp>
      <p:sp>
        <p:nvSpPr>
          <p:cNvPr id="15363" name="Rectangle 3"/>
          <p:cNvSpPr>
            <a:spLocks noGrp="1" noChangeArrowheads="1"/>
          </p:cNvSpPr>
          <p:nvPr>
            <p:ph type="body" sz="half" idx="2"/>
          </p:nvPr>
        </p:nvSpPr>
        <p:spPr>
          <a:xfrm>
            <a:off x="610867" y="1564848"/>
            <a:ext cx="7777016" cy="3952384"/>
          </a:xfrm>
        </p:spPr>
        <p:txBody>
          <a:bodyPr/>
          <a:lstStyle/>
          <a:p>
            <a:pPr marL="457200" indent="-457200" eaLnBrk="1" hangingPunct="1">
              <a:lnSpc>
                <a:spcPct val="80000"/>
              </a:lnSpc>
              <a:buFont typeface="+mj-lt"/>
              <a:buAutoNum type="arabicPeriod" startAt="4"/>
            </a:pPr>
            <a:r>
              <a:rPr lang="fr-FR" altLang="zh-CN" sz="2000" b="1" dirty="0" smtClean="0">
                <a:solidFill>
                  <a:srgbClr val="002060"/>
                </a:solidFill>
              </a:rPr>
              <a:t>Les messages sont-ils sensibles aux pratiques culturelles ?</a:t>
            </a:r>
          </a:p>
          <a:p>
            <a:pPr marL="457200" indent="-457200" eaLnBrk="1" hangingPunct="1">
              <a:lnSpc>
                <a:spcPct val="80000"/>
              </a:lnSpc>
              <a:buFont typeface="+mj-lt"/>
              <a:buAutoNum type="arabicPeriod" startAt="4"/>
            </a:pPr>
            <a:r>
              <a:rPr lang="fr-FR" altLang="zh-CN" sz="2000" b="1" dirty="0">
                <a:solidFill>
                  <a:srgbClr val="002060"/>
                </a:solidFill>
              </a:rPr>
              <a:t>Les messages expriment-ils de l'</a:t>
            </a:r>
            <a:r>
              <a:rPr lang="fr-FR" altLang="zh-CN" sz="2000" b="1" u="sng" dirty="0">
                <a:solidFill>
                  <a:srgbClr val="002060"/>
                </a:solidFill>
              </a:rPr>
              <a:t>empathie</a:t>
            </a:r>
            <a:r>
              <a:rPr lang="fr-FR" altLang="zh-CN" sz="2000" b="1" dirty="0">
                <a:solidFill>
                  <a:srgbClr val="002060"/>
                </a:solidFill>
              </a:rPr>
              <a:t> pour les victimes et les personnes affectées ? </a:t>
            </a:r>
          </a:p>
          <a:p>
            <a:pPr marL="457200" indent="-457200" eaLnBrk="1" hangingPunct="1">
              <a:lnSpc>
                <a:spcPct val="80000"/>
              </a:lnSpc>
              <a:buFont typeface="+mj-lt"/>
              <a:buAutoNum type="arabicPeriod" startAt="4"/>
            </a:pPr>
            <a:r>
              <a:rPr lang="fr-FR" altLang="sv-SE" sz="2000" b="1" dirty="0" smtClean="0">
                <a:solidFill>
                  <a:srgbClr val="002060"/>
                </a:solidFill>
                <a:sym typeface="Symbol" pitchFamily="18" charset="2"/>
              </a:rPr>
              <a:t>Sont-ils courts et ciblés ?</a:t>
            </a:r>
          </a:p>
          <a:p>
            <a:pPr marL="457200" indent="-457200" eaLnBrk="1" hangingPunct="1">
              <a:lnSpc>
                <a:spcPct val="80000"/>
              </a:lnSpc>
              <a:buFont typeface="+mj-lt"/>
              <a:buAutoNum type="arabicPeriod" startAt="4"/>
            </a:pPr>
            <a:r>
              <a:rPr lang="fr-FR" altLang="sv-SE" sz="2000" b="1" dirty="0" smtClean="0">
                <a:solidFill>
                  <a:srgbClr val="002060"/>
                </a:solidFill>
                <a:sym typeface="Symbol" pitchFamily="18" charset="2"/>
              </a:rPr>
              <a:t>Évitent-ils des termes négatifs (ne...pas, jamais,non...) ?</a:t>
            </a:r>
          </a:p>
          <a:p>
            <a:pPr marL="457200" indent="-457200" eaLnBrk="1" hangingPunct="1">
              <a:lnSpc>
                <a:spcPct val="80000"/>
              </a:lnSpc>
              <a:buFont typeface="+mj-lt"/>
              <a:buAutoNum type="arabicPeriod" startAt="4"/>
            </a:pPr>
            <a:r>
              <a:rPr lang="fr-FR" altLang="sv-SE" sz="2000" b="1" dirty="0" smtClean="0">
                <a:solidFill>
                  <a:srgbClr val="002060"/>
                </a:solidFill>
                <a:sym typeface="Symbol" pitchFamily="18" charset="2"/>
              </a:rPr>
              <a:t>Évitent-ils des termes absolus (toujours, jamais, absolument certain...) ?</a:t>
            </a:r>
            <a:endParaRPr lang="fr-FR" altLang="sv-SE" sz="2000" b="1" dirty="0">
              <a:solidFill>
                <a:srgbClr val="002060"/>
              </a:solidFill>
              <a:sym typeface="Symbol" pitchFamily="18" charset="2"/>
            </a:endParaRPr>
          </a:p>
        </p:txBody>
      </p:sp>
      <p:pic>
        <p:nvPicPr>
          <p:cNvPr id="8" name="Picture 5" descr="C:\Users\Jason\AppData\Local\Microsoft\Windows\Temporary Internet Files\Content.IE5\Y03VM7HZ\MP900442313[1].jpg"/>
          <p:cNvPicPr>
            <a:picLocks noChangeAspect="1" noChangeArrowheads="1"/>
          </p:cNvPicPr>
          <p:nvPr/>
        </p:nvPicPr>
        <p:blipFill>
          <a:blip r:embed="rId3" cstate="print">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5796136" y="3933056"/>
            <a:ext cx="2951820" cy="1967880"/>
          </a:xfrm>
          <a:prstGeom prst="rect">
            <a:avLst/>
          </a:prstGeom>
          <a:ln>
            <a:noFill/>
          </a:ln>
          <a:effectLst>
            <a:softEdge rad="112500"/>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197392576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fr-FR" dirty="0" smtClean="0"/>
              <a:t>Modèle MCCS</a:t>
            </a:r>
          </a:p>
        </p:txBody>
      </p:sp>
      <p:grpSp>
        <p:nvGrpSpPr>
          <p:cNvPr id="37891" name="Group 2"/>
          <p:cNvGrpSpPr>
            <a:grpSpLocks/>
          </p:cNvGrpSpPr>
          <p:nvPr/>
        </p:nvGrpSpPr>
        <p:grpSpPr bwMode="auto">
          <a:xfrm>
            <a:off x="195477" y="4869569"/>
            <a:ext cx="2998679" cy="819274"/>
            <a:chOff x="3873064" y="461633"/>
            <a:chExt cx="2997692" cy="819681"/>
          </a:xfrm>
        </p:grpSpPr>
        <p:sp>
          <p:nvSpPr>
            <p:cNvPr id="4" name="Rounded Rectangle 3"/>
            <p:cNvSpPr/>
            <p:nvPr/>
          </p:nvSpPr>
          <p:spPr>
            <a:xfrm>
              <a:off x="3873064" y="461633"/>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Rounded Rectangle 4"/>
            <p:cNvSpPr/>
            <p:nvPr/>
          </p:nvSpPr>
          <p:spPr>
            <a:xfrm>
              <a:off x="3912418" y="501969"/>
              <a:ext cx="2918983"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fr-FR" sz="2700" b="1" dirty="0">
                  <a:solidFill>
                    <a:srgbClr val="0070C0"/>
                  </a:solidFill>
                </a:rPr>
                <a:t>S</a:t>
              </a:r>
              <a:r>
                <a:rPr lang="fr-FR" sz="2700" dirty="0">
                  <a:solidFill>
                    <a:srgbClr val="000000">
                      <a:hueOff val="0"/>
                      <a:satOff val="0"/>
                      <a:lumOff val="0"/>
                      <a:alphaOff val="0"/>
                    </a:srgbClr>
                  </a:solidFill>
                </a:rPr>
                <a:t>ensibilité</a:t>
              </a:r>
            </a:p>
          </p:txBody>
        </p:sp>
      </p:grpSp>
      <p:grpSp>
        <p:nvGrpSpPr>
          <p:cNvPr id="37892" name="Group 5"/>
          <p:cNvGrpSpPr>
            <a:grpSpLocks/>
          </p:cNvGrpSpPr>
          <p:nvPr/>
        </p:nvGrpSpPr>
        <p:grpSpPr bwMode="auto">
          <a:xfrm>
            <a:off x="2681028" y="3933667"/>
            <a:ext cx="2997321" cy="819274"/>
            <a:chOff x="3873064" y="1383775"/>
            <a:chExt cx="2997692" cy="819681"/>
          </a:xfrm>
        </p:grpSpPr>
        <p:sp>
          <p:nvSpPr>
            <p:cNvPr id="7" name="Rounded Rectangle 6"/>
            <p:cNvSpPr/>
            <p:nvPr/>
          </p:nvSpPr>
          <p:spPr>
            <a:xfrm>
              <a:off x="3873064" y="1383775"/>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ounded Rectangle 4"/>
            <p:cNvSpPr/>
            <p:nvPr/>
          </p:nvSpPr>
          <p:spPr>
            <a:xfrm>
              <a:off x="3912435" y="1424111"/>
              <a:ext cx="2918948"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fr-FR" sz="2700" b="1" dirty="0">
                  <a:solidFill>
                    <a:srgbClr val="0070C0"/>
                  </a:solidFill>
                </a:rPr>
                <a:t>C</a:t>
              </a:r>
              <a:r>
                <a:rPr lang="fr-FR" sz="2700" dirty="0">
                  <a:solidFill>
                    <a:srgbClr val="000000">
                      <a:hueOff val="0"/>
                      <a:satOff val="0"/>
                      <a:lumOff val="0"/>
                      <a:alphaOff val="0"/>
                    </a:srgbClr>
                  </a:solidFill>
                </a:rPr>
                <a:t>ompréhension</a:t>
              </a:r>
            </a:p>
          </p:txBody>
        </p:sp>
      </p:grpSp>
      <p:grpSp>
        <p:nvGrpSpPr>
          <p:cNvPr id="37893" name="Group 8"/>
          <p:cNvGrpSpPr>
            <a:grpSpLocks/>
          </p:cNvGrpSpPr>
          <p:nvPr/>
        </p:nvGrpSpPr>
        <p:grpSpPr bwMode="auto">
          <a:xfrm>
            <a:off x="4132176" y="3019365"/>
            <a:ext cx="2997321" cy="819273"/>
            <a:chOff x="3873064" y="2305917"/>
            <a:chExt cx="2997692" cy="819681"/>
          </a:xfrm>
        </p:grpSpPr>
        <p:sp>
          <p:nvSpPr>
            <p:cNvPr id="10" name="Rounded Rectangle 9"/>
            <p:cNvSpPr/>
            <p:nvPr/>
          </p:nvSpPr>
          <p:spPr>
            <a:xfrm>
              <a:off x="3873064" y="2305917"/>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3912436" y="2346253"/>
              <a:ext cx="2918948"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fr-FR" sz="2700" b="1" dirty="0">
                  <a:solidFill>
                    <a:srgbClr val="0070C0"/>
                  </a:solidFill>
                </a:rPr>
                <a:t>C</a:t>
              </a:r>
              <a:r>
                <a:rPr lang="fr-FR" sz="2700" dirty="0">
                  <a:solidFill>
                    <a:srgbClr val="000000">
                      <a:hueOff val="0"/>
                      <a:satOff val="0"/>
                      <a:lumOff val="0"/>
                      <a:alphaOff val="0"/>
                    </a:srgbClr>
                  </a:solidFill>
                </a:rPr>
                <a:t>onviction</a:t>
              </a:r>
            </a:p>
          </p:txBody>
        </p:sp>
      </p:grpSp>
      <p:grpSp>
        <p:nvGrpSpPr>
          <p:cNvPr id="37894" name="Group 11"/>
          <p:cNvGrpSpPr>
            <a:grpSpLocks/>
          </p:cNvGrpSpPr>
          <p:nvPr/>
        </p:nvGrpSpPr>
        <p:grpSpPr bwMode="auto">
          <a:xfrm>
            <a:off x="5678350" y="1989871"/>
            <a:ext cx="2998678" cy="819274"/>
            <a:chOff x="3467708" y="3660615"/>
            <a:chExt cx="2997692" cy="819681"/>
          </a:xfrm>
        </p:grpSpPr>
        <p:sp>
          <p:nvSpPr>
            <p:cNvPr id="13" name="Rounded Rectangle 12"/>
            <p:cNvSpPr/>
            <p:nvPr/>
          </p:nvSpPr>
          <p:spPr>
            <a:xfrm>
              <a:off x="3467708" y="3660615"/>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3509776" y="3726881"/>
              <a:ext cx="2917627"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fr-FR" sz="2700" b="1" dirty="0">
                  <a:solidFill>
                    <a:srgbClr val="0070C0"/>
                  </a:solidFill>
                </a:rPr>
                <a:t>M</a:t>
              </a:r>
              <a:r>
                <a:rPr lang="fr-FR" sz="2700" dirty="0">
                  <a:solidFill>
                    <a:srgbClr val="000000">
                      <a:hueOff val="0"/>
                      <a:satOff val="0"/>
                      <a:lumOff val="0"/>
                      <a:alphaOff val="0"/>
                    </a:srgbClr>
                  </a:solidFill>
                </a:rPr>
                <a:t>esures</a:t>
              </a:r>
            </a:p>
          </p:txBody>
        </p:sp>
      </p:grpSp>
      <p:sp>
        <p:nvSpPr>
          <p:cNvPr id="16" name="Bent Arrow 15"/>
          <p:cNvSpPr/>
          <p:nvPr/>
        </p:nvSpPr>
        <p:spPr bwMode="auto">
          <a:xfrm>
            <a:off x="2123103" y="4437615"/>
            <a:ext cx="648876"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
        <p:nvSpPr>
          <p:cNvPr id="17" name="Bent Arrow 16"/>
          <p:cNvSpPr/>
          <p:nvPr/>
        </p:nvSpPr>
        <p:spPr bwMode="auto">
          <a:xfrm>
            <a:off x="5015898" y="2587408"/>
            <a:ext cx="647519"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
        <p:nvSpPr>
          <p:cNvPr id="18" name="Bent Arrow 17"/>
          <p:cNvSpPr/>
          <p:nvPr/>
        </p:nvSpPr>
        <p:spPr bwMode="auto">
          <a:xfrm>
            <a:off x="3476514" y="3493074"/>
            <a:ext cx="647519"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700294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fr-FR" sz="4700" b="1" kern="0" dirty="0">
                <a:solidFill>
                  <a:srgbClr val="FFFFFF"/>
                </a:solidFill>
              </a:rPr>
              <a:t>Messages mémorables</a:t>
            </a:r>
          </a:p>
        </p:txBody>
      </p:sp>
      <p:pic>
        <p:nvPicPr>
          <p:cNvPr id="1026" name="Picture 2" descr="C:\Users\Jason\AppData\Local\Microsoft\Windows\Temporary Internet Files\Content.IE5\5Y2U49YL\MC900221937[1].wmf"/>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val="0"/>
              </a:ext>
            </a:extLst>
          </a:blip>
          <a:srcRect/>
          <a:stretch>
            <a:fillRect/>
          </a:stretch>
        </p:blipFill>
        <p:spPr bwMode="auto">
          <a:xfrm>
            <a:off x="2771800" y="2976828"/>
            <a:ext cx="3044459" cy="3044459"/>
          </a:xfrm>
          <a:prstGeom prst="rect">
            <a:avLst/>
          </a:prstGeom>
          <a:noFill/>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Lst>
        </p:spPr>
      </p:pic>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881414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fr-FR" dirty="0" smtClean="0"/>
              <a:t>Stratégie de conception des messages : </a:t>
            </a:r>
            <a:r>
              <a:t/>
            </a:r>
            <a:br/>
            <a:r>
              <a:rPr lang="fr-FR" dirty="0" smtClean="0"/>
              <a:t>Commencer par l'essentiel</a:t>
            </a:r>
          </a:p>
        </p:txBody>
      </p:sp>
      <p:sp>
        <p:nvSpPr>
          <p:cNvPr id="38915" name="Oval 6"/>
          <p:cNvSpPr>
            <a:spLocks noChangeArrowheads="1"/>
          </p:cNvSpPr>
          <p:nvPr/>
        </p:nvSpPr>
        <p:spPr bwMode="auto">
          <a:xfrm>
            <a:off x="2461117" y="1452809"/>
            <a:ext cx="4113171" cy="4293629"/>
          </a:xfrm>
          <a:prstGeom prst="ellipse">
            <a:avLst/>
          </a:prstGeom>
          <a:solidFill>
            <a:srgbClr val="FFCC00"/>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6" name="Oval 7"/>
          <p:cNvSpPr>
            <a:spLocks noChangeArrowheads="1"/>
          </p:cNvSpPr>
          <p:nvPr/>
        </p:nvSpPr>
        <p:spPr bwMode="auto">
          <a:xfrm>
            <a:off x="3035330" y="2014350"/>
            <a:ext cx="3046190" cy="3231021"/>
          </a:xfrm>
          <a:prstGeom prst="ellipse">
            <a:avLst/>
          </a:prstGeom>
          <a:solidFill>
            <a:srgbClr val="CCECFF"/>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7" name="Oval 8"/>
          <p:cNvSpPr>
            <a:spLocks noChangeArrowheads="1"/>
          </p:cNvSpPr>
          <p:nvPr/>
        </p:nvSpPr>
        <p:spPr bwMode="auto">
          <a:xfrm>
            <a:off x="3688281" y="2652202"/>
            <a:ext cx="1827171" cy="1938036"/>
          </a:xfrm>
          <a:prstGeom prst="ellipse">
            <a:avLst/>
          </a:prstGeom>
          <a:solidFill>
            <a:srgbClr val="FFFFFF"/>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8" name="Text Box 9"/>
          <p:cNvSpPr txBox="1">
            <a:spLocks noChangeArrowheads="1"/>
          </p:cNvSpPr>
          <p:nvPr/>
        </p:nvSpPr>
        <p:spPr bwMode="auto">
          <a:xfrm rot="-2426403">
            <a:off x="3639048" y="3015221"/>
            <a:ext cx="1164253" cy="33404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fr-FR" altLang="sv-SE" sz="2100" dirty="0"/>
              <a:t>pourquoi</a:t>
            </a:r>
          </a:p>
        </p:txBody>
      </p:sp>
      <p:sp>
        <p:nvSpPr>
          <p:cNvPr id="38919" name="Text Box 10"/>
          <p:cNvSpPr txBox="1">
            <a:spLocks noChangeArrowheads="1"/>
          </p:cNvSpPr>
          <p:nvPr/>
        </p:nvSpPr>
        <p:spPr bwMode="auto">
          <a:xfrm rot="-2678910">
            <a:off x="3170787" y="2569537"/>
            <a:ext cx="1124132" cy="33404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fr-FR" altLang="sv-SE" sz="2100" dirty="0"/>
              <a:t>comment</a:t>
            </a:r>
          </a:p>
        </p:txBody>
      </p:sp>
      <p:sp>
        <p:nvSpPr>
          <p:cNvPr id="38920" name="Text Box 11"/>
          <p:cNvSpPr txBox="1">
            <a:spLocks noChangeArrowheads="1"/>
          </p:cNvSpPr>
          <p:nvPr/>
        </p:nvSpPr>
        <p:spPr bwMode="auto">
          <a:xfrm rot="-2594581">
            <a:off x="2728539" y="2174172"/>
            <a:ext cx="933948" cy="334045"/>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fr-FR" altLang="sv-SE" sz="2100"/>
              <a:t>quoi</a:t>
            </a:r>
          </a:p>
        </p:txBody>
      </p:sp>
      <p:sp>
        <p:nvSpPr>
          <p:cNvPr id="245773" name="Text Box 13"/>
          <p:cNvSpPr txBox="1">
            <a:spLocks noChangeArrowheads="1"/>
          </p:cNvSpPr>
          <p:nvPr/>
        </p:nvSpPr>
        <p:spPr bwMode="auto">
          <a:xfrm>
            <a:off x="7148503" y="2984807"/>
            <a:ext cx="1838031" cy="1107996"/>
          </a:xfrm>
          <a:prstGeom prst="rect">
            <a:avLst/>
          </a:prstGeom>
          <a:noFill/>
          <a:ln>
            <a:noFill/>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solidFill>
                  <a:srgbClr val="FFFFFF"/>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w="19050" algn="ctr">
                <a:solidFill>
                  <a:srgbClr val="000000"/>
                </a:solidFill>
                <a:miter lim="800000"/>
                <a:headEnd/>
                <a:tailEnd/>
              </a14:hiddenLine>
            </a:ext>
          </a:extLst>
        </p:spPr>
        <p:txBody>
          <a:bodyPr lIns="0" tIns="0" rIns="0" bIns="0">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pPr>
            <a:r>
              <a:rPr lang="fr-FR" altLang="sv-SE" sz="2400" b="1" dirty="0">
                <a:solidFill>
                  <a:srgbClr val="F71111"/>
                </a:solidFill>
              </a:rPr>
              <a:t>Commencez toujours par POURQUOI</a:t>
            </a:r>
          </a:p>
        </p:txBody>
      </p:sp>
      <p:cxnSp>
        <p:nvCxnSpPr>
          <p:cNvPr id="38922" name="Straight Arrow Connector 3"/>
          <p:cNvCxnSpPr>
            <a:cxnSpLocks noChangeShapeType="1"/>
          </p:cNvCxnSpPr>
          <p:nvPr/>
        </p:nvCxnSpPr>
        <p:spPr bwMode="auto">
          <a:xfrm>
            <a:off x="4517702" y="3621220"/>
            <a:ext cx="1563819" cy="1464326"/>
          </a:xfrm>
          <a:prstGeom prst="straightConnector1">
            <a:avLst/>
          </a:prstGeom>
          <a:noFill/>
          <a:ln w="76200" algn="ctr">
            <a:solidFill>
              <a:srgbClr val="FF0000"/>
            </a:solidFill>
            <a:round/>
            <a:headEnd/>
            <a:tailEnd type="arrow" w="med" len="med"/>
          </a:ln>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a:noFill/>
              </a14:hiddenFill>
            </a:ext>
          </a:extLst>
        </p:spPr>
      </p:cxnSp>
    </p:spTree>
    <p:extLst>
      <p:ext uri="{BB962C8B-B14F-4D97-AF65-F5344CB8AC3E}">
        <p14:creation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p14="http://schemas.microsoft.com/office/powerpoint/2010/main" val="219689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73"/>
                                        </p:tgtEl>
                                        <p:attrNameLst>
                                          <p:attrName>style.visibility</p:attrName>
                                        </p:attrNameLst>
                                      </p:cBhvr>
                                      <p:to>
                                        <p:strVal val="visible"/>
                                      </p:to>
                                    </p:set>
                                    <p:animEffect transition="in" filter="fade">
                                      <p:cBhvr>
                                        <p:cTn id="7" dur="2000"/>
                                        <p:tgtEl>
                                          <p:spTgt spid="245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3" grpId="0"/>
    </p:bld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2143</Words>
  <Application>Microsoft Office PowerPoint</Application>
  <PresentationFormat>Affichage à l'écran (4:3)</PresentationFormat>
  <Paragraphs>294</Paragraphs>
  <Slides>25</Slides>
  <Notes>21</Notes>
  <HiddenSlides>0</HiddenSlides>
  <MMClips>0</MMClips>
  <ScaleCrop>false</ScaleCrop>
  <HeadingPairs>
    <vt:vector size="4" baseType="variant">
      <vt:variant>
        <vt:lpstr>Thème</vt:lpstr>
      </vt:variant>
      <vt:variant>
        <vt:i4>2</vt:i4>
      </vt:variant>
      <vt:variant>
        <vt:lpstr>Titres des diapositives</vt:lpstr>
      </vt:variant>
      <vt:variant>
        <vt:i4>25</vt:i4>
      </vt:variant>
    </vt:vector>
  </HeadingPairs>
  <TitlesOfParts>
    <vt:vector size="27" baseType="lpstr">
      <vt:lpstr>master</vt:lpstr>
      <vt:lpstr>1_master</vt:lpstr>
      <vt:lpstr>Conception de messages à l'attention de votre public </vt:lpstr>
      <vt:lpstr>Objectifs</vt:lpstr>
      <vt:lpstr>Diapositive 3</vt:lpstr>
      <vt:lpstr>Les 3 C de la communication</vt:lpstr>
      <vt:lpstr>Aide-mémoire : Comment concevoir des messages </vt:lpstr>
      <vt:lpstr>Aide-mémoire :  Comment concevoir des messages </vt:lpstr>
      <vt:lpstr>Modèle MCCS</vt:lpstr>
      <vt:lpstr>Diapositive 8</vt:lpstr>
      <vt:lpstr>Stratégie de conception des messages :  Commencer par l'essentiel</vt:lpstr>
      <vt:lpstr>Une nouvelle ère</vt:lpstr>
      <vt:lpstr>Comprendre ne veut pas dire se souvenir</vt:lpstr>
      <vt:lpstr>Psychologie de la mémoire</vt:lpstr>
      <vt:lpstr>Diapositive 13</vt:lpstr>
      <vt:lpstr>Psychologie de la mémoire</vt:lpstr>
      <vt:lpstr>L'effet de fluidité</vt:lpstr>
      <vt:lpstr>Fonctionnement du cerveau</vt:lpstr>
      <vt:lpstr>Diapositive 17</vt:lpstr>
      <vt:lpstr>Méthodes pour tester le support  et les messages </vt:lpstr>
      <vt:lpstr>Entrevues aléatoires</vt:lpstr>
      <vt:lpstr>Entrevues aléatoires –  points positifs</vt:lpstr>
      <vt:lpstr>Entrevues aléatoires –  points négatifs</vt:lpstr>
      <vt:lpstr>Groupes de consultation</vt:lpstr>
      <vt:lpstr>Groupes de consultation –  points positifs</vt:lpstr>
      <vt:lpstr>Groupes de consultation –  points négatifs</vt:lpstr>
      <vt:lpstr>Diapositive 25</vt:lpstr>
    </vt:vector>
  </TitlesOfParts>
  <Company>WHO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ASMA MOUSSA</cp:lastModifiedBy>
  <cp:revision>37</cp:revision>
  <dcterms:created xsi:type="dcterms:W3CDTF">2014-07-31T14:26:31Z</dcterms:created>
  <dcterms:modified xsi:type="dcterms:W3CDTF">2014-11-25T11:56:56Z</dcterms:modified>
</cp:coreProperties>
</file>