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5" r:id="rId2"/>
    <p:sldMasterId id="2147483690" r:id="rId3"/>
  </p:sldMasterIdLst>
  <p:notesMasterIdLst>
    <p:notesMasterId r:id="rId35"/>
  </p:notesMasterIdLst>
  <p:sldIdLst>
    <p:sldId id="314" r:id="rId4"/>
    <p:sldId id="276" r:id="rId5"/>
    <p:sldId id="315" r:id="rId6"/>
    <p:sldId id="317" r:id="rId7"/>
    <p:sldId id="339" r:id="rId8"/>
    <p:sldId id="316" r:id="rId9"/>
    <p:sldId id="327" r:id="rId10"/>
    <p:sldId id="319" r:id="rId11"/>
    <p:sldId id="333" r:id="rId12"/>
    <p:sldId id="352" r:id="rId13"/>
    <p:sldId id="338" r:id="rId14"/>
    <p:sldId id="342" r:id="rId15"/>
    <p:sldId id="341" r:id="rId16"/>
    <p:sldId id="343" r:id="rId17"/>
    <p:sldId id="345" r:id="rId18"/>
    <p:sldId id="346" r:id="rId19"/>
    <p:sldId id="347" r:id="rId20"/>
    <p:sldId id="348" r:id="rId21"/>
    <p:sldId id="349" r:id="rId22"/>
    <p:sldId id="350" r:id="rId23"/>
    <p:sldId id="340" r:id="rId24"/>
    <p:sldId id="353" r:id="rId25"/>
    <p:sldId id="354" r:id="rId26"/>
    <p:sldId id="355" r:id="rId27"/>
    <p:sldId id="356" r:id="rId28"/>
    <p:sldId id="357" r:id="rId29"/>
    <p:sldId id="325" r:id="rId30"/>
    <p:sldId id="351" r:id="rId31"/>
    <p:sldId id="332" r:id="rId32"/>
    <p:sldId id="318" r:id="rId33"/>
    <p:sldId id="326" r:id="rId34"/>
  </p:sldIdLst>
  <p:sldSz cx="9144000" cy="6858000" type="screen4x3"/>
  <p:notesSz cx="6858000" cy="9144000"/>
  <p:defaultTextStyle>
    <a:defPPr>
      <a:defRPr lang="en-US"/>
    </a:defPPr>
    <a:lvl1pPr marL="0" algn="l" defTabSz="914239" rtl="0" eaLnBrk="1" latinLnBrk="0" hangingPunct="1">
      <a:defRPr sz="1800" kern="1200">
        <a:solidFill>
          <a:schemeClr val="tx1"/>
        </a:solidFill>
        <a:latin typeface="+mn-lt"/>
        <a:ea typeface="+mn-ea"/>
        <a:cs typeface="+mn-cs"/>
      </a:defRPr>
    </a:lvl1pPr>
    <a:lvl2pPr marL="457119" algn="l" defTabSz="914239" rtl="0" eaLnBrk="1" latinLnBrk="0" hangingPunct="1">
      <a:defRPr sz="1800" kern="1200">
        <a:solidFill>
          <a:schemeClr val="tx1"/>
        </a:solidFill>
        <a:latin typeface="+mn-lt"/>
        <a:ea typeface="+mn-ea"/>
        <a:cs typeface="+mn-cs"/>
      </a:defRPr>
    </a:lvl2pPr>
    <a:lvl3pPr marL="914239" algn="l" defTabSz="914239" rtl="0" eaLnBrk="1" latinLnBrk="0" hangingPunct="1">
      <a:defRPr sz="1800" kern="1200">
        <a:solidFill>
          <a:schemeClr val="tx1"/>
        </a:solidFill>
        <a:latin typeface="+mn-lt"/>
        <a:ea typeface="+mn-ea"/>
        <a:cs typeface="+mn-cs"/>
      </a:defRPr>
    </a:lvl3pPr>
    <a:lvl4pPr marL="1371358" algn="l" defTabSz="914239" rtl="0" eaLnBrk="1" latinLnBrk="0" hangingPunct="1">
      <a:defRPr sz="1800" kern="1200">
        <a:solidFill>
          <a:schemeClr val="tx1"/>
        </a:solidFill>
        <a:latin typeface="+mn-lt"/>
        <a:ea typeface="+mn-ea"/>
        <a:cs typeface="+mn-cs"/>
      </a:defRPr>
    </a:lvl4pPr>
    <a:lvl5pPr marL="1828477" algn="l" defTabSz="914239" rtl="0" eaLnBrk="1" latinLnBrk="0" hangingPunct="1">
      <a:defRPr sz="1800" kern="1200">
        <a:solidFill>
          <a:schemeClr val="tx1"/>
        </a:solidFill>
        <a:latin typeface="+mn-lt"/>
        <a:ea typeface="+mn-ea"/>
        <a:cs typeface="+mn-cs"/>
      </a:defRPr>
    </a:lvl5pPr>
    <a:lvl6pPr marL="2285596" algn="l" defTabSz="914239" rtl="0" eaLnBrk="1" latinLnBrk="0" hangingPunct="1">
      <a:defRPr sz="1800" kern="1200">
        <a:solidFill>
          <a:schemeClr val="tx1"/>
        </a:solidFill>
        <a:latin typeface="+mn-lt"/>
        <a:ea typeface="+mn-ea"/>
        <a:cs typeface="+mn-cs"/>
      </a:defRPr>
    </a:lvl6pPr>
    <a:lvl7pPr marL="2742716" algn="l" defTabSz="914239" rtl="0" eaLnBrk="1" latinLnBrk="0" hangingPunct="1">
      <a:defRPr sz="1800" kern="1200">
        <a:solidFill>
          <a:schemeClr val="tx1"/>
        </a:solidFill>
        <a:latin typeface="+mn-lt"/>
        <a:ea typeface="+mn-ea"/>
        <a:cs typeface="+mn-cs"/>
      </a:defRPr>
    </a:lvl7pPr>
    <a:lvl8pPr marL="3199835" algn="l" defTabSz="914239" rtl="0" eaLnBrk="1" latinLnBrk="0" hangingPunct="1">
      <a:defRPr sz="1800" kern="1200">
        <a:solidFill>
          <a:schemeClr val="tx1"/>
        </a:solidFill>
        <a:latin typeface="+mn-lt"/>
        <a:ea typeface="+mn-ea"/>
        <a:cs typeface="+mn-cs"/>
      </a:defRPr>
    </a:lvl8pPr>
    <a:lvl9pPr marL="3656954" algn="l" defTabSz="914239"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612" autoAdjust="0"/>
    <p:restoredTop sz="76759" autoAdjust="0"/>
  </p:normalViewPr>
  <p:slideViewPr>
    <p:cSldViewPr>
      <p:cViewPr>
        <p:scale>
          <a:sx n="42" d="100"/>
          <a:sy n="42" d="100"/>
        </p:scale>
        <p:origin x="-1229" y="-58"/>
      </p:cViewPr>
      <p:guideLst>
        <p:guide orient="horz" pos="2160"/>
        <p:guide pos="2880"/>
      </p:guideLst>
    </p:cSldViewPr>
  </p:slideViewPr>
  <p:outlineViewPr>
    <p:cViewPr>
      <p:scale>
        <a:sx n="33" d="100"/>
        <a:sy n="33" d="100"/>
      </p:scale>
      <p:origin x="43" y="4066"/>
    </p:cViewPr>
  </p:outlineViewPr>
  <p:notesTextViewPr>
    <p:cViewPr>
      <p:scale>
        <a:sx n="1" d="1"/>
        <a:sy n="1" d="1"/>
      </p:scale>
      <p:origin x="0" y="288"/>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35CF7C-3DE6-4E60-8B86-9BA08CD68743}" type="doc">
      <dgm:prSet loTypeId="urn:microsoft.com/office/officeart/2005/8/layout/default#1" loCatId="list" qsTypeId="urn:microsoft.com/office/officeart/2005/8/quickstyle/simple1" qsCatId="simple" csTypeId="urn:microsoft.com/office/officeart/2005/8/colors/accent1_2" csCatId="accent1" phldr="1"/>
      <dgm:spPr/>
      <dgm:t>
        <a:bodyPr/>
        <a:lstStyle/>
        <a:p>
          <a:endParaRPr lang="en-US"/>
        </a:p>
      </dgm:t>
    </dgm:pt>
    <dgm:pt modelId="{6C88F8EB-B7C2-4212-8853-1B338764D62E}">
      <dgm:prSet phldrT="[Text]"/>
      <dgm:spPr>
        <a:solidFill>
          <a:schemeClr val="accent5">
            <a:lumMod val="25000"/>
          </a:schemeClr>
        </a:solidFill>
      </dgm:spPr>
      <dgm:t>
        <a:bodyPr/>
        <a:lstStyle/>
        <a:p>
          <a:r>
            <a:t>Forte demande d'information</a:t>
          </a:r>
          <a:endParaRPr lang="fr-FR" dirty="0"/>
        </a:p>
      </dgm:t>
    </dgm:pt>
    <dgm:pt modelId="{B3F37760-C1DA-452C-A0C4-5DBA1566E395}" type="parTrans" cxnId="{B67763D0-E54E-4E99-9946-9E25E439BD95}">
      <dgm:prSet/>
      <dgm:spPr/>
      <dgm:t>
        <a:bodyPr/>
        <a:lstStyle/>
        <a:p>
          <a:endParaRPr lang="en-US"/>
        </a:p>
      </dgm:t>
    </dgm:pt>
    <dgm:pt modelId="{F7264CD9-F7B8-4C32-9A9A-F64B22F3AFB2}" type="sibTrans" cxnId="{B67763D0-E54E-4E99-9946-9E25E439BD95}">
      <dgm:prSet/>
      <dgm:spPr/>
      <dgm:t>
        <a:bodyPr/>
        <a:lstStyle/>
        <a:p>
          <a:endParaRPr lang="en-US"/>
        </a:p>
      </dgm:t>
    </dgm:pt>
    <dgm:pt modelId="{01ED1A73-031E-4924-9526-61B30FC44F01}">
      <dgm:prSet phldrT="[Text]"/>
      <dgm:spPr>
        <a:solidFill>
          <a:schemeClr val="accent6">
            <a:lumMod val="75000"/>
          </a:schemeClr>
        </a:solidFill>
      </dgm:spPr>
      <dgm:t>
        <a:bodyPr/>
        <a:lstStyle/>
        <a:p>
          <a:r>
            <a:t>Délai urgent</a:t>
          </a:r>
          <a:endParaRPr lang="fr-FR" dirty="0"/>
        </a:p>
      </dgm:t>
    </dgm:pt>
    <dgm:pt modelId="{FD2BC908-2E92-405F-ACF9-BBC7186889E6}" type="parTrans" cxnId="{D7FA8480-3C08-46B9-ACE7-EE03B9603344}">
      <dgm:prSet/>
      <dgm:spPr/>
      <dgm:t>
        <a:bodyPr/>
        <a:lstStyle/>
        <a:p>
          <a:endParaRPr lang="en-US"/>
        </a:p>
      </dgm:t>
    </dgm:pt>
    <dgm:pt modelId="{B59DF1C9-DCF4-417E-80ED-F64A1FE7FE99}" type="sibTrans" cxnId="{D7FA8480-3C08-46B9-ACE7-EE03B9603344}">
      <dgm:prSet/>
      <dgm:spPr/>
      <dgm:t>
        <a:bodyPr/>
        <a:lstStyle/>
        <a:p>
          <a:endParaRPr lang="en-US"/>
        </a:p>
      </dgm:t>
    </dgm:pt>
    <dgm:pt modelId="{BA883329-3D1F-4CB8-BA05-06C47E42E52E}">
      <dgm:prSet phldrT="[Text]"/>
      <dgm:spPr>
        <a:solidFill>
          <a:schemeClr val="accent1">
            <a:lumMod val="50000"/>
          </a:schemeClr>
        </a:solidFill>
      </dgm:spPr>
      <dgm:t>
        <a:bodyPr/>
        <a:lstStyle/>
        <a:p>
          <a:r>
            <a:t>Nécessite une diffusion rapide et efficace</a:t>
          </a:r>
          <a:endParaRPr lang="fr-FR" dirty="0"/>
        </a:p>
      </dgm:t>
    </dgm:pt>
    <dgm:pt modelId="{93D9E9E7-F133-47A2-BECB-E215382F1627}" type="parTrans" cxnId="{1F51A569-79A0-4AD6-B702-4853175914DA}">
      <dgm:prSet/>
      <dgm:spPr/>
      <dgm:t>
        <a:bodyPr/>
        <a:lstStyle/>
        <a:p>
          <a:endParaRPr lang="en-US"/>
        </a:p>
      </dgm:t>
    </dgm:pt>
    <dgm:pt modelId="{E93728D4-0615-4E2F-B76C-B7ABD1007566}" type="sibTrans" cxnId="{1F51A569-79A0-4AD6-B702-4853175914DA}">
      <dgm:prSet/>
      <dgm:spPr/>
      <dgm:t>
        <a:bodyPr/>
        <a:lstStyle/>
        <a:p>
          <a:endParaRPr lang="en-US"/>
        </a:p>
      </dgm:t>
    </dgm:pt>
    <dgm:pt modelId="{5F3EADBA-8BAB-41AB-B48F-185FDCE53559}">
      <dgm:prSet phldrT="[Text]"/>
      <dgm:spPr>
        <a:solidFill>
          <a:schemeClr val="accent5">
            <a:lumMod val="25000"/>
          </a:schemeClr>
        </a:solidFill>
      </dgm:spPr>
      <dgm:t>
        <a:bodyPr/>
        <a:lstStyle/>
        <a:p>
          <a:r>
            <a:t>Utilise les canaux privilégiés par les principales populations ciblées</a:t>
          </a:r>
          <a:endParaRPr lang="fr-FR" dirty="0"/>
        </a:p>
      </dgm:t>
    </dgm:pt>
    <dgm:pt modelId="{DC6C7EE3-2173-43D0-B441-85453D2401DF}" type="parTrans" cxnId="{05159BF0-4C72-440C-99C4-A651427F2B61}">
      <dgm:prSet/>
      <dgm:spPr/>
      <dgm:t>
        <a:bodyPr/>
        <a:lstStyle/>
        <a:p>
          <a:endParaRPr lang="en-US"/>
        </a:p>
      </dgm:t>
    </dgm:pt>
    <dgm:pt modelId="{DA6661E1-F6B2-438E-AD05-8C6A9A656C66}" type="sibTrans" cxnId="{05159BF0-4C72-440C-99C4-A651427F2B61}">
      <dgm:prSet/>
      <dgm:spPr/>
      <dgm:t>
        <a:bodyPr/>
        <a:lstStyle/>
        <a:p>
          <a:endParaRPr lang="en-US"/>
        </a:p>
      </dgm:t>
    </dgm:pt>
    <dgm:pt modelId="{A953A4AA-E3A9-4388-96EA-65A1FDA2055D}">
      <dgm:prSet phldrT="[Text]"/>
      <dgm:spPr>
        <a:solidFill>
          <a:schemeClr val="accent6">
            <a:lumMod val="75000"/>
          </a:schemeClr>
        </a:solidFill>
      </dgm:spPr>
      <dgm:t>
        <a:bodyPr/>
        <a:lstStyle/>
        <a:p>
          <a:r>
            <a:t>Réseaux d'échange d'information existants</a:t>
          </a:r>
          <a:endParaRPr lang="fr-FR" dirty="0"/>
        </a:p>
      </dgm:t>
    </dgm:pt>
    <dgm:pt modelId="{DC392E5D-7055-4B16-BFBA-9EE7ED6929E6}" type="parTrans" cxnId="{DD972C34-3E05-4C53-977E-84D60619B34C}">
      <dgm:prSet/>
      <dgm:spPr/>
      <dgm:t>
        <a:bodyPr/>
        <a:lstStyle/>
        <a:p>
          <a:endParaRPr lang="en-US"/>
        </a:p>
      </dgm:t>
    </dgm:pt>
    <dgm:pt modelId="{DE86E012-6BE3-410A-B423-F0198BDC93AC}" type="sibTrans" cxnId="{DD972C34-3E05-4C53-977E-84D60619B34C}">
      <dgm:prSet/>
      <dgm:spPr/>
      <dgm:t>
        <a:bodyPr/>
        <a:lstStyle/>
        <a:p>
          <a:endParaRPr lang="en-US"/>
        </a:p>
      </dgm:t>
    </dgm:pt>
    <dgm:pt modelId="{296EBE64-A230-4740-8FC6-7E0253364E73}">
      <dgm:prSet phldrT="[Text]"/>
      <dgm:spPr>
        <a:solidFill>
          <a:srgbClr val="C00000"/>
        </a:solidFill>
      </dgm:spPr>
      <dgm:t>
        <a:bodyPr/>
        <a:lstStyle/>
        <a:p>
          <a:r>
            <a:t>Rumeurs</a:t>
          </a:r>
          <a:endParaRPr lang="fr-FR" dirty="0"/>
        </a:p>
      </dgm:t>
    </dgm:pt>
    <dgm:pt modelId="{04DDF1E5-ECFD-442B-A485-C8B8DBD7C2AD}" type="parTrans" cxnId="{D171198B-5E24-45A7-9DBF-9F71E99DB437}">
      <dgm:prSet/>
      <dgm:spPr/>
      <dgm:t>
        <a:bodyPr/>
        <a:lstStyle/>
        <a:p>
          <a:endParaRPr lang="en-US"/>
        </a:p>
      </dgm:t>
    </dgm:pt>
    <dgm:pt modelId="{996F9136-1293-4CCF-9346-E628D6797926}" type="sibTrans" cxnId="{D171198B-5E24-45A7-9DBF-9F71E99DB437}">
      <dgm:prSet/>
      <dgm:spPr/>
      <dgm:t>
        <a:bodyPr/>
        <a:lstStyle/>
        <a:p>
          <a:endParaRPr lang="en-US"/>
        </a:p>
      </dgm:t>
    </dgm:pt>
    <dgm:pt modelId="{FAD82289-5186-4C07-AB91-88DDC5FD78D9}">
      <dgm:prSet phldrT="[Text]"/>
      <dgm:spPr>
        <a:solidFill>
          <a:srgbClr val="C00000"/>
        </a:solidFill>
      </dgm:spPr>
      <dgm:t>
        <a:bodyPr/>
        <a:lstStyle/>
        <a:p>
          <a:r>
            <a:t>Désinformation</a:t>
          </a:r>
          <a:endParaRPr lang="fr-FR" dirty="0"/>
        </a:p>
      </dgm:t>
    </dgm:pt>
    <dgm:pt modelId="{2C722A8B-B1B1-44DD-BA4F-26D8466EF40F}" type="parTrans" cxnId="{1098444F-02D0-41A3-8C32-4698E429CF70}">
      <dgm:prSet/>
      <dgm:spPr/>
      <dgm:t>
        <a:bodyPr/>
        <a:lstStyle/>
        <a:p>
          <a:endParaRPr lang="en-US"/>
        </a:p>
      </dgm:t>
    </dgm:pt>
    <dgm:pt modelId="{54ACFD6B-7388-4746-9332-15F89C00CF83}" type="sibTrans" cxnId="{1098444F-02D0-41A3-8C32-4698E429CF70}">
      <dgm:prSet/>
      <dgm:spPr/>
      <dgm:t>
        <a:bodyPr/>
        <a:lstStyle/>
        <a:p>
          <a:endParaRPr lang="en-US"/>
        </a:p>
      </dgm:t>
    </dgm:pt>
    <dgm:pt modelId="{DC69F04D-D860-4616-AF8B-91E2F7ADA58B}" type="pres">
      <dgm:prSet presAssocID="{D635CF7C-3DE6-4E60-8B86-9BA08CD68743}" presName="diagram" presStyleCnt="0">
        <dgm:presLayoutVars>
          <dgm:dir/>
          <dgm:resizeHandles val="exact"/>
        </dgm:presLayoutVars>
      </dgm:prSet>
      <dgm:spPr/>
      <dgm:t>
        <a:bodyPr/>
        <a:lstStyle/>
        <a:p>
          <a:endParaRPr lang="en-US"/>
        </a:p>
      </dgm:t>
    </dgm:pt>
    <dgm:pt modelId="{89B1B1F7-E0D8-4BFA-A52D-72B627EF18EE}" type="pres">
      <dgm:prSet presAssocID="{6C88F8EB-B7C2-4212-8853-1B338764D62E}" presName="node" presStyleLbl="node1" presStyleIdx="0" presStyleCnt="7" custLinFactNeighborX="402" custLinFactNeighborY="-45803">
        <dgm:presLayoutVars>
          <dgm:bulletEnabled val="1"/>
        </dgm:presLayoutVars>
      </dgm:prSet>
      <dgm:spPr/>
      <dgm:t>
        <a:bodyPr/>
        <a:lstStyle/>
        <a:p>
          <a:endParaRPr lang="en-US"/>
        </a:p>
      </dgm:t>
    </dgm:pt>
    <dgm:pt modelId="{46866C79-011B-49C9-A6CA-FCD1F2C57AA6}" type="pres">
      <dgm:prSet presAssocID="{F7264CD9-F7B8-4C32-9A9A-F64B22F3AFB2}" presName="sibTrans" presStyleCnt="0"/>
      <dgm:spPr/>
    </dgm:pt>
    <dgm:pt modelId="{9256733D-6F1C-40E3-87C0-A771FC4B65C8}" type="pres">
      <dgm:prSet presAssocID="{01ED1A73-031E-4924-9526-61B30FC44F01}" presName="node" presStyleLbl="node1" presStyleIdx="1" presStyleCnt="7" custLinFactNeighborX="-3199" custLinFactNeighborY="-41136">
        <dgm:presLayoutVars>
          <dgm:bulletEnabled val="1"/>
        </dgm:presLayoutVars>
      </dgm:prSet>
      <dgm:spPr/>
      <dgm:t>
        <a:bodyPr/>
        <a:lstStyle/>
        <a:p>
          <a:endParaRPr lang="en-US"/>
        </a:p>
      </dgm:t>
    </dgm:pt>
    <dgm:pt modelId="{134F846C-6B12-4A93-9920-E180D8221932}" type="pres">
      <dgm:prSet presAssocID="{B59DF1C9-DCF4-417E-80ED-F64A1FE7FE99}" presName="sibTrans" presStyleCnt="0"/>
      <dgm:spPr/>
    </dgm:pt>
    <dgm:pt modelId="{A120D170-677E-401E-8BA9-E299CD5878DA}" type="pres">
      <dgm:prSet presAssocID="{BA883329-3D1F-4CB8-BA05-06C47E42E52E}" presName="node" presStyleLbl="node1" presStyleIdx="2" presStyleCnt="7" custLinFactNeighborX="-7037" custLinFactNeighborY="-41136">
        <dgm:presLayoutVars>
          <dgm:bulletEnabled val="1"/>
        </dgm:presLayoutVars>
      </dgm:prSet>
      <dgm:spPr/>
      <dgm:t>
        <a:bodyPr/>
        <a:lstStyle/>
        <a:p>
          <a:endParaRPr lang="en-US"/>
        </a:p>
      </dgm:t>
    </dgm:pt>
    <dgm:pt modelId="{2703DF32-679A-42F8-A23C-4A4C0D5D60F7}" type="pres">
      <dgm:prSet presAssocID="{E93728D4-0615-4E2F-B76C-B7ABD1007566}" presName="sibTrans" presStyleCnt="0"/>
      <dgm:spPr/>
    </dgm:pt>
    <dgm:pt modelId="{FCD80387-3C6A-40C4-AC9A-2543FC3499D8}" type="pres">
      <dgm:prSet presAssocID="{5F3EADBA-8BAB-41AB-B48F-185FDCE53559}" presName="node" presStyleLbl="node1" presStyleIdx="3" presStyleCnt="7" custLinFactNeighborX="398" custLinFactNeighborY="-6089">
        <dgm:presLayoutVars>
          <dgm:bulletEnabled val="1"/>
        </dgm:presLayoutVars>
      </dgm:prSet>
      <dgm:spPr/>
      <dgm:t>
        <a:bodyPr/>
        <a:lstStyle/>
        <a:p>
          <a:endParaRPr lang="en-US"/>
        </a:p>
      </dgm:t>
    </dgm:pt>
    <dgm:pt modelId="{5ED6AED4-87D4-4F90-BA9E-3E7FA64D5264}" type="pres">
      <dgm:prSet presAssocID="{DA6661E1-F6B2-438E-AD05-8C6A9A656C66}" presName="sibTrans" presStyleCnt="0"/>
      <dgm:spPr/>
    </dgm:pt>
    <dgm:pt modelId="{05B2E317-1428-49C1-A66E-66F1109CFCA9}" type="pres">
      <dgm:prSet presAssocID="{A953A4AA-E3A9-4388-96EA-65A1FDA2055D}" presName="node" presStyleLbl="node1" presStyleIdx="4" presStyleCnt="7" custLinFactNeighborX="-1384" custLinFactNeighborY="-6089">
        <dgm:presLayoutVars>
          <dgm:bulletEnabled val="1"/>
        </dgm:presLayoutVars>
      </dgm:prSet>
      <dgm:spPr/>
      <dgm:t>
        <a:bodyPr/>
        <a:lstStyle/>
        <a:p>
          <a:endParaRPr lang="en-US"/>
        </a:p>
      </dgm:t>
    </dgm:pt>
    <dgm:pt modelId="{B78B1D48-D980-4512-85B3-DF50B5516B56}" type="pres">
      <dgm:prSet presAssocID="{DE86E012-6BE3-410A-B423-F0198BDC93AC}" presName="sibTrans" presStyleCnt="0"/>
      <dgm:spPr/>
    </dgm:pt>
    <dgm:pt modelId="{45F96211-84CD-4FF3-8F15-80042CA6CE6A}" type="pres">
      <dgm:prSet presAssocID="{296EBE64-A230-4740-8FC6-7E0253364E73}" presName="node" presStyleLbl="node1" presStyleIdx="5" presStyleCnt="7" custLinFactY="11026" custLinFactNeighborX="-54645" custLinFactNeighborY="100000">
        <dgm:presLayoutVars>
          <dgm:bulletEnabled val="1"/>
        </dgm:presLayoutVars>
      </dgm:prSet>
      <dgm:spPr/>
      <dgm:t>
        <a:bodyPr/>
        <a:lstStyle/>
        <a:p>
          <a:endParaRPr lang="en-US"/>
        </a:p>
      </dgm:t>
    </dgm:pt>
    <dgm:pt modelId="{009E610F-F1D0-46F2-812D-05BE925B8C5F}" type="pres">
      <dgm:prSet presAssocID="{996F9136-1293-4CCF-9346-E628D6797926}" presName="sibTrans" presStyleCnt="0"/>
      <dgm:spPr/>
    </dgm:pt>
    <dgm:pt modelId="{B58FF183-707A-4AD7-9726-E37B6E300F3A}" type="pres">
      <dgm:prSet presAssocID="{FAD82289-5186-4C07-AB91-88DDC5FD78D9}" presName="node" presStyleLbl="node1" presStyleIdx="6" presStyleCnt="7" custLinFactNeighborX="-53150" custLinFactNeighborY="-6325">
        <dgm:presLayoutVars>
          <dgm:bulletEnabled val="1"/>
        </dgm:presLayoutVars>
      </dgm:prSet>
      <dgm:spPr/>
      <dgm:t>
        <a:bodyPr/>
        <a:lstStyle/>
        <a:p>
          <a:endParaRPr lang="en-US"/>
        </a:p>
      </dgm:t>
    </dgm:pt>
  </dgm:ptLst>
  <dgm:cxnLst>
    <dgm:cxn modelId="{D7FA8480-3C08-46B9-ACE7-EE03B9603344}" srcId="{D635CF7C-3DE6-4E60-8B86-9BA08CD68743}" destId="{01ED1A73-031E-4924-9526-61B30FC44F01}" srcOrd="1" destOrd="0" parTransId="{FD2BC908-2E92-405F-ACF9-BBC7186889E6}" sibTransId="{B59DF1C9-DCF4-417E-80ED-F64A1FE7FE99}"/>
    <dgm:cxn modelId="{DD972C34-3E05-4C53-977E-84D60619B34C}" srcId="{D635CF7C-3DE6-4E60-8B86-9BA08CD68743}" destId="{A953A4AA-E3A9-4388-96EA-65A1FDA2055D}" srcOrd="4" destOrd="0" parTransId="{DC392E5D-7055-4B16-BFBA-9EE7ED6929E6}" sibTransId="{DE86E012-6BE3-410A-B423-F0198BDC93AC}"/>
    <dgm:cxn modelId="{A8463DF6-2494-49E9-854A-58EF60ED2FF3}" type="presOf" srcId="{FAD82289-5186-4C07-AB91-88DDC5FD78D9}" destId="{B58FF183-707A-4AD7-9726-E37B6E300F3A}" srcOrd="0" destOrd="0" presId="urn:microsoft.com/office/officeart/2005/8/layout/default#1"/>
    <dgm:cxn modelId="{0383C4F5-168B-4A75-A25D-C18F1CED5651}" type="presOf" srcId="{6C88F8EB-B7C2-4212-8853-1B338764D62E}" destId="{89B1B1F7-E0D8-4BFA-A52D-72B627EF18EE}" srcOrd="0" destOrd="0" presId="urn:microsoft.com/office/officeart/2005/8/layout/default#1"/>
    <dgm:cxn modelId="{E4D7D166-9FB2-48B8-8A08-2B3E4AEB5F0A}" type="presOf" srcId="{01ED1A73-031E-4924-9526-61B30FC44F01}" destId="{9256733D-6F1C-40E3-87C0-A771FC4B65C8}" srcOrd="0" destOrd="0" presId="urn:microsoft.com/office/officeart/2005/8/layout/default#1"/>
    <dgm:cxn modelId="{188922F1-9C7E-40DE-B80E-4B0298FD6AB3}" type="presOf" srcId="{A953A4AA-E3A9-4388-96EA-65A1FDA2055D}" destId="{05B2E317-1428-49C1-A66E-66F1109CFCA9}" srcOrd="0" destOrd="0" presId="urn:microsoft.com/office/officeart/2005/8/layout/default#1"/>
    <dgm:cxn modelId="{05159BF0-4C72-440C-99C4-A651427F2B61}" srcId="{D635CF7C-3DE6-4E60-8B86-9BA08CD68743}" destId="{5F3EADBA-8BAB-41AB-B48F-185FDCE53559}" srcOrd="3" destOrd="0" parTransId="{DC6C7EE3-2173-43D0-B441-85453D2401DF}" sibTransId="{DA6661E1-F6B2-438E-AD05-8C6A9A656C66}"/>
    <dgm:cxn modelId="{27649084-C0F0-4381-8899-40DE7F707BE5}" type="presOf" srcId="{D635CF7C-3DE6-4E60-8B86-9BA08CD68743}" destId="{DC69F04D-D860-4616-AF8B-91E2F7ADA58B}" srcOrd="0" destOrd="0" presId="urn:microsoft.com/office/officeart/2005/8/layout/default#1"/>
    <dgm:cxn modelId="{B67763D0-E54E-4E99-9946-9E25E439BD95}" srcId="{D635CF7C-3DE6-4E60-8B86-9BA08CD68743}" destId="{6C88F8EB-B7C2-4212-8853-1B338764D62E}" srcOrd="0" destOrd="0" parTransId="{B3F37760-C1DA-452C-A0C4-5DBA1566E395}" sibTransId="{F7264CD9-F7B8-4C32-9A9A-F64B22F3AFB2}"/>
    <dgm:cxn modelId="{1F51A569-79A0-4AD6-B702-4853175914DA}" srcId="{D635CF7C-3DE6-4E60-8B86-9BA08CD68743}" destId="{BA883329-3D1F-4CB8-BA05-06C47E42E52E}" srcOrd="2" destOrd="0" parTransId="{93D9E9E7-F133-47A2-BECB-E215382F1627}" sibTransId="{E93728D4-0615-4E2F-B76C-B7ABD1007566}"/>
    <dgm:cxn modelId="{95251349-9B5E-4BA3-AA48-6101668B44F8}" type="presOf" srcId="{BA883329-3D1F-4CB8-BA05-06C47E42E52E}" destId="{A120D170-677E-401E-8BA9-E299CD5878DA}" srcOrd="0" destOrd="0" presId="urn:microsoft.com/office/officeart/2005/8/layout/default#1"/>
    <dgm:cxn modelId="{D171198B-5E24-45A7-9DBF-9F71E99DB437}" srcId="{D635CF7C-3DE6-4E60-8B86-9BA08CD68743}" destId="{296EBE64-A230-4740-8FC6-7E0253364E73}" srcOrd="5" destOrd="0" parTransId="{04DDF1E5-ECFD-442B-A485-C8B8DBD7C2AD}" sibTransId="{996F9136-1293-4CCF-9346-E628D6797926}"/>
    <dgm:cxn modelId="{1098444F-02D0-41A3-8C32-4698E429CF70}" srcId="{D635CF7C-3DE6-4E60-8B86-9BA08CD68743}" destId="{FAD82289-5186-4C07-AB91-88DDC5FD78D9}" srcOrd="6" destOrd="0" parTransId="{2C722A8B-B1B1-44DD-BA4F-26D8466EF40F}" sibTransId="{54ACFD6B-7388-4746-9332-15F89C00CF83}"/>
    <dgm:cxn modelId="{13C4D1D4-2B1A-419E-AC33-1EB94BC68B1F}" type="presOf" srcId="{296EBE64-A230-4740-8FC6-7E0253364E73}" destId="{45F96211-84CD-4FF3-8F15-80042CA6CE6A}" srcOrd="0" destOrd="0" presId="urn:microsoft.com/office/officeart/2005/8/layout/default#1"/>
    <dgm:cxn modelId="{2FDD0D4B-CF60-4E75-80AC-FA533212B5B6}" type="presOf" srcId="{5F3EADBA-8BAB-41AB-B48F-185FDCE53559}" destId="{FCD80387-3C6A-40C4-AC9A-2543FC3499D8}" srcOrd="0" destOrd="0" presId="urn:microsoft.com/office/officeart/2005/8/layout/default#1"/>
    <dgm:cxn modelId="{72A8D890-60A9-4CC0-965E-5DE4D8671A93}" type="presParOf" srcId="{DC69F04D-D860-4616-AF8B-91E2F7ADA58B}" destId="{89B1B1F7-E0D8-4BFA-A52D-72B627EF18EE}" srcOrd="0" destOrd="0" presId="urn:microsoft.com/office/officeart/2005/8/layout/default#1"/>
    <dgm:cxn modelId="{52BEC66C-83EE-4596-9254-3FD699CB4CC5}" type="presParOf" srcId="{DC69F04D-D860-4616-AF8B-91E2F7ADA58B}" destId="{46866C79-011B-49C9-A6CA-FCD1F2C57AA6}" srcOrd="1" destOrd="0" presId="urn:microsoft.com/office/officeart/2005/8/layout/default#1"/>
    <dgm:cxn modelId="{3CD82535-7899-4C81-B85E-D678C504F986}" type="presParOf" srcId="{DC69F04D-D860-4616-AF8B-91E2F7ADA58B}" destId="{9256733D-6F1C-40E3-87C0-A771FC4B65C8}" srcOrd="2" destOrd="0" presId="urn:microsoft.com/office/officeart/2005/8/layout/default#1"/>
    <dgm:cxn modelId="{809F57EE-0BA9-40C7-9E5B-37A78047C282}" type="presParOf" srcId="{DC69F04D-D860-4616-AF8B-91E2F7ADA58B}" destId="{134F846C-6B12-4A93-9920-E180D8221932}" srcOrd="3" destOrd="0" presId="urn:microsoft.com/office/officeart/2005/8/layout/default#1"/>
    <dgm:cxn modelId="{9454DB9B-D021-4630-B899-299597647F27}" type="presParOf" srcId="{DC69F04D-D860-4616-AF8B-91E2F7ADA58B}" destId="{A120D170-677E-401E-8BA9-E299CD5878DA}" srcOrd="4" destOrd="0" presId="urn:microsoft.com/office/officeart/2005/8/layout/default#1"/>
    <dgm:cxn modelId="{E5DF80B3-D4EF-430B-BB66-63F3CE46E6DE}" type="presParOf" srcId="{DC69F04D-D860-4616-AF8B-91E2F7ADA58B}" destId="{2703DF32-679A-42F8-A23C-4A4C0D5D60F7}" srcOrd="5" destOrd="0" presId="urn:microsoft.com/office/officeart/2005/8/layout/default#1"/>
    <dgm:cxn modelId="{32F9E648-EB15-4C30-9B21-CDC5135EFB8F}" type="presParOf" srcId="{DC69F04D-D860-4616-AF8B-91E2F7ADA58B}" destId="{FCD80387-3C6A-40C4-AC9A-2543FC3499D8}" srcOrd="6" destOrd="0" presId="urn:microsoft.com/office/officeart/2005/8/layout/default#1"/>
    <dgm:cxn modelId="{4C5E9C68-DC02-4B2F-AEE2-7F9311974B3D}" type="presParOf" srcId="{DC69F04D-D860-4616-AF8B-91E2F7ADA58B}" destId="{5ED6AED4-87D4-4F90-BA9E-3E7FA64D5264}" srcOrd="7" destOrd="0" presId="urn:microsoft.com/office/officeart/2005/8/layout/default#1"/>
    <dgm:cxn modelId="{B61E7677-C4D7-41CA-8086-0F28F164CF5C}" type="presParOf" srcId="{DC69F04D-D860-4616-AF8B-91E2F7ADA58B}" destId="{05B2E317-1428-49C1-A66E-66F1109CFCA9}" srcOrd="8" destOrd="0" presId="urn:microsoft.com/office/officeart/2005/8/layout/default#1"/>
    <dgm:cxn modelId="{D13F51F3-BE9A-44E9-A236-E93A66D0BF26}" type="presParOf" srcId="{DC69F04D-D860-4616-AF8B-91E2F7ADA58B}" destId="{B78B1D48-D980-4512-85B3-DF50B5516B56}" srcOrd="9" destOrd="0" presId="urn:microsoft.com/office/officeart/2005/8/layout/default#1"/>
    <dgm:cxn modelId="{82C5B6BC-E0D2-47B5-B204-64320EB8CE15}" type="presParOf" srcId="{DC69F04D-D860-4616-AF8B-91E2F7ADA58B}" destId="{45F96211-84CD-4FF3-8F15-80042CA6CE6A}" srcOrd="10" destOrd="0" presId="urn:microsoft.com/office/officeart/2005/8/layout/default#1"/>
    <dgm:cxn modelId="{D5F76FC4-0185-4BEE-8535-953DF2639A94}" type="presParOf" srcId="{DC69F04D-D860-4616-AF8B-91E2F7ADA58B}" destId="{009E610F-F1D0-46F2-812D-05BE925B8C5F}" srcOrd="11" destOrd="0" presId="urn:microsoft.com/office/officeart/2005/8/layout/default#1"/>
    <dgm:cxn modelId="{40B4B4B4-9B4C-43D9-9671-C158283E0631}" type="presParOf" srcId="{DC69F04D-D860-4616-AF8B-91E2F7ADA58B}" destId="{B58FF183-707A-4AD7-9726-E37B6E300F3A}" srcOrd="12"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D4C1DEF-B6D8-4156-BE1A-9DE222837031}" type="doc">
      <dgm:prSet loTypeId="urn:microsoft.com/office/officeart/2005/8/layout/venn1" loCatId="relationship" qsTypeId="urn:microsoft.com/office/officeart/2005/8/quickstyle/simple1" qsCatId="simple" csTypeId="urn:microsoft.com/office/officeart/2005/8/colors/accent1_2" csCatId="accent1" phldr="1"/>
      <dgm:spPr/>
    </dgm:pt>
    <dgm:pt modelId="{DABE3375-468C-4445-A081-E460D36A8346}">
      <dgm:prSet phldrT="[Text]"/>
      <dgm:spPr>
        <a:solidFill>
          <a:srgbClr val="CCECFF"/>
        </a:solidFill>
      </dgm:spPr>
      <dgm:t>
        <a:bodyPr/>
        <a:lstStyle/>
        <a:p>
          <a:r>
            <a:rPr lang="en-US" b="1" dirty="0" smtClean="0">
              <a:solidFill>
                <a:srgbClr val="0070C0"/>
              </a:solidFill>
            </a:rPr>
            <a:t>Expertise</a:t>
          </a:r>
          <a:endParaRPr lang="fr-FR" b="1" dirty="0">
            <a:solidFill>
              <a:srgbClr val="0070C0"/>
            </a:solidFill>
          </a:endParaRPr>
        </a:p>
      </dgm:t>
    </dgm:pt>
    <dgm:pt modelId="{BCFDD3CA-C015-461F-AF77-DB8553DE96C3}" type="parTrans" cxnId="{95CA5FF2-1A64-40B7-83AD-F2F826ABABA9}">
      <dgm:prSet/>
      <dgm:spPr/>
      <dgm:t>
        <a:bodyPr/>
        <a:lstStyle/>
        <a:p>
          <a:endParaRPr lang="en-US"/>
        </a:p>
      </dgm:t>
    </dgm:pt>
    <dgm:pt modelId="{6E449FD5-E825-451D-8869-2A486C5D713A}" type="sibTrans" cxnId="{95CA5FF2-1A64-40B7-83AD-F2F826ABABA9}">
      <dgm:prSet/>
      <dgm:spPr/>
      <dgm:t>
        <a:bodyPr/>
        <a:lstStyle/>
        <a:p>
          <a:endParaRPr lang="en-US"/>
        </a:p>
      </dgm:t>
    </dgm:pt>
    <dgm:pt modelId="{CA80E2C1-25D1-459C-A560-0B49F71638C8}">
      <dgm:prSet phldrT="[Text]" custT="1"/>
      <dgm:spPr>
        <a:solidFill>
          <a:srgbClr val="92D050">
            <a:alpha val="50000"/>
          </a:srgbClr>
        </a:solidFill>
      </dgm:spPr>
      <dgm:t>
        <a:bodyPr/>
        <a:lstStyle/>
        <a:p>
          <a:r>
            <a:t>Bon caractère</a:t>
          </a:r>
          <a:endParaRPr lang="fr-FR" sz="1600" b="1" dirty="0">
            <a:solidFill>
              <a:srgbClr val="002060"/>
            </a:solidFill>
          </a:endParaRPr>
        </a:p>
      </dgm:t>
    </dgm:pt>
    <dgm:pt modelId="{C934977C-0DAA-4CAC-8617-5F5C3292F1CD}" type="parTrans" cxnId="{9F6E28C8-3935-4426-BD3D-B6246316604C}">
      <dgm:prSet/>
      <dgm:spPr/>
      <dgm:t>
        <a:bodyPr/>
        <a:lstStyle/>
        <a:p>
          <a:endParaRPr lang="en-US"/>
        </a:p>
      </dgm:t>
    </dgm:pt>
    <dgm:pt modelId="{24BEBAC0-91EC-4C18-9002-823020103056}" type="sibTrans" cxnId="{9F6E28C8-3935-4426-BD3D-B6246316604C}">
      <dgm:prSet/>
      <dgm:spPr/>
      <dgm:t>
        <a:bodyPr/>
        <a:lstStyle/>
        <a:p>
          <a:endParaRPr lang="en-US"/>
        </a:p>
      </dgm:t>
    </dgm:pt>
    <dgm:pt modelId="{A8653849-0344-4308-B379-D152944D47FB}">
      <dgm:prSet phldrT="[Text]"/>
      <dgm:spPr>
        <a:solidFill>
          <a:srgbClr val="CC99FF"/>
        </a:solidFill>
      </dgm:spPr>
      <dgm:t>
        <a:bodyPr/>
        <a:lstStyle/>
        <a:p>
          <a:r>
            <a:rPr lang="en-US" b="1" dirty="0" smtClean="0">
              <a:solidFill>
                <a:srgbClr val="7030A0"/>
              </a:solidFill>
            </a:rPr>
            <a:t>Altruisme </a:t>
          </a:r>
          <a:endParaRPr lang="fr-FR" b="1" dirty="0">
            <a:solidFill>
              <a:srgbClr val="7030A0"/>
            </a:solidFill>
          </a:endParaRPr>
        </a:p>
      </dgm:t>
    </dgm:pt>
    <dgm:pt modelId="{9996AD7B-EB05-4B57-839D-B3D0493C0DE2}" type="parTrans" cxnId="{5C41E23D-5D89-41CE-980F-A127D32035BF}">
      <dgm:prSet/>
      <dgm:spPr/>
      <dgm:t>
        <a:bodyPr/>
        <a:lstStyle/>
        <a:p>
          <a:endParaRPr lang="en-US"/>
        </a:p>
      </dgm:t>
    </dgm:pt>
    <dgm:pt modelId="{C600995F-4027-40D3-BFDD-5052D779B11E}" type="sibTrans" cxnId="{5C41E23D-5D89-41CE-980F-A127D32035BF}">
      <dgm:prSet/>
      <dgm:spPr/>
      <dgm:t>
        <a:bodyPr/>
        <a:lstStyle/>
        <a:p>
          <a:endParaRPr lang="en-US"/>
        </a:p>
      </dgm:t>
    </dgm:pt>
    <dgm:pt modelId="{5A0F5BD8-A57E-4535-89A2-770E1A2D993B}">
      <dgm:prSet/>
      <dgm:spPr>
        <a:solidFill>
          <a:schemeClr val="accent2">
            <a:lumMod val="60000"/>
            <a:lumOff val="40000"/>
            <a:alpha val="50000"/>
          </a:schemeClr>
        </a:solidFill>
      </dgm:spPr>
      <dgm:t>
        <a:bodyPr/>
        <a:lstStyle/>
        <a:p>
          <a:r>
            <a:rPr lang="en-US" b="1" dirty="0" smtClean="0">
              <a:solidFill>
                <a:srgbClr val="C00000"/>
              </a:solidFill>
            </a:rPr>
            <a:t>Identification</a:t>
          </a:r>
          <a:endParaRPr lang="fr-FR" b="1" dirty="0">
            <a:solidFill>
              <a:srgbClr val="C00000"/>
            </a:solidFill>
          </a:endParaRPr>
        </a:p>
      </dgm:t>
    </dgm:pt>
    <dgm:pt modelId="{9B18F600-C351-4C60-A42A-9F6A2E4F7BFF}" type="parTrans" cxnId="{91F7BA3C-F256-4544-8A82-2E18B3E3BB17}">
      <dgm:prSet/>
      <dgm:spPr/>
      <dgm:t>
        <a:bodyPr/>
        <a:lstStyle/>
        <a:p>
          <a:endParaRPr lang="en-US"/>
        </a:p>
      </dgm:t>
    </dgm:pt>
    <dgm:pt modelId="{59B3B026-C372-42F1-88B1-603D2CA013BD}" type="sibTrans" cxnId="{91F7BA3C-F256-4544-8A82-2E18B3E3BB17}">
      <dgm:prSet/>
      <dgm:spPr/>
      <dgm:t>
        <a:bodyPr/>
        <a:lstStyle/>
        <a:p>
          <a:endParaRPr lang="en-US"/>
        </a:p>
      </dgm:t>
    </dgm:pt>
    <dgm:pt modelId="{F484E1BD-457B-4783-9947-D02CBC277BC1}" type="pres">
      <dgm:prSet presAssocID="{4D4C1DEF-B6D8-4156-BE1A-9DE222837031}" presName="compositeShape" presStyleCnt="0">
        <dgm:presLayoutVars>
          <dgm:chMax val="7"/>
          <dgm:dir/>
          <dgm:resizeHandles val="exact"/>
        </dgm:presLayoutVars>
      </dgm:prSet>
      <dgm:spPr/>
    </dgm:pt>
    <dgm:pt modelId="{D042C8EE-EACC-4146-9844-6670BE733B39}" type="pres">
      <dgm:prSet presAssocID="{DABE3375-468C-4445-A081-E460D36A8346}" presName="circ1" presStyleLbl="vennNode1" presStyleIdx="0" presStyleCnt="4"/>
      <dgm:spPr/>
      <dgm:t>
        <a:bodyPr/>
        <a:lstStyle/>
        <a:p>
          <a:endParaRPr lang="en-US"/>
        </a:p>
      </dgm:t>
    </dgm:pt>
    <dgm:pt modelId="{DCD39726-62AF-4653-B442-C8BCE999165E}" type="pres">
      <dgm:prSet presAssocID="{DABE3375-468C-4445-A081-E460D36A8346}" presName="circ1Tx" presStyleLbl="revTx" presStyleIdx="0" presStyleCnt="0">
        <dgm:presLayoutVars>
          <dgm:chMax val="0"/>
          <dgm:chPref val="0"/>
          <dgm:bulletEnabled val="1"/>
        </dgm:presLayoutVars>
      </dgm:prSet>
      <dgm:spPr/>
      <dgm:t>
        <a:bodyPr/>
        <a:lstStyle/>
        <a:p>
          <a:endParaRPr lang="en-US"/>
        </a:p>
      </dgm:t>
    </dgm:pt>
    <dgm:pt modelId="{0E08B725-4DA2-403B-97C0-D41F28405328}" type="pres">
      <dgm:prSet presAssocID="{CA80E2C1-25D1-459C-A560-0B49F71638C8}" presName="circ2" presStyleLbl="vennNode1" presStyleIdx="1" presStyleCnt="4"/>
      <dgm:spPr/>
      <dgm:t>
        <a:bodyPr/>
        <a:lstStyle/>
        <a:p>
          <a:endParaRPr lang="en-US"/>
        </a:p>
      </dgm:t>
    </dgm:pt>
    <dgm:pt modelId="{8C796ED0-3A84-4BA5-94A5-7675C6295947}" type="pres">
      <dgm:prSet presAssocID="{CA80E2C1-25D1-459C-A560-0B49F71638C8}" presName="circ2Tx" presStyleLbl="revTx" presStyleIdx="0" presStyleCnt="0">
        <dgm:presLayoutVars>
          <dgm:chMax val="0"/>
          <dgm:chPref val="0"/>
          <dgm:bulletEnabled val="1"/>
        </dgm:presLayoutVars>
      </dgm:prSet>
      <dgm:spPr/>
      <dgm:t>
        <a:bodyPr/>
        <a:lstStyle/>
        <a:p>
          <a:endParaRPr lang="en-US"/>
        </a:p>
      </dgm:t>
    </dgm:pt>
    <dgm:pt modelId="{D39E74E9-6821-493F-8C98-3C6CE333CA82}" type="pres">
      <dgm:prSet presAssocID="{5A0F5BD8-A57E-4535-89A2-770E1A2D993B}" presName="circ3" presStyleLbl="vennNode1" presStyleIdx="2" presStyleCnt="4"/>
      <dgm:spPr/>
      <dgm:t>
        <a:bodyPr/>
        <a:lstStyle/>
        <a:p>
          <a:endParaRPr lang="en-US"/>
        </a:p>
      </dgm:t>
    </dgm:pt>
    <dgm:pt modelId="{17A420FB-BCEF-40E5-889C-16BF6DC8661E}" type="pres">
      <dgm:prSet presAssocID="{5A0F5BD8-A57E-4535-89A2-770E1A2D993B}" presName="circ3Tx" presStyleLbl="revTx" presStyleIdx="0" presStyleCnt="0">
        <dgm:presLayoutVars>
          <dgm:chMax val="0"/>
          <dgm:chPref val="0"/>
          <dgm:bulletEnabled val="1"/>
        </dgm:presLayoutVars>
      </dgm:prSet>
      <dgm:spPr/>
      <dgm:t>
        <a:bodyPr/>
        <a:lstStyle/>
        <a:p>
          <a:endParaRPr lang="en-US"/>
        </a:p>
      </dgm:t>
    </dgm:pt>
    <dgm:pt modelId="{CDF5A84D-CD10-4196-8C6D-D0869BA12223}" type="pres">
      <dgm:prSet presAssocID="{A8653849-0344-4308-B379-D152944D47FB}" presName="circ4" presStyleLbl="vennNode1" presStyleIdx="3" presStyleCnt="4"/>
      <dgm:spPr/>
      <dgm:t>
        <a:bodyPr/>
        <a:lstStyle/>
        <a:p>
          <a:endParaRPr lang="en-US"/>
        </a:p>
      </dgm:t>
    </dgm:pt>
    <dgm:pt modelId="{DF826B4A-50BC-4DBC-9A43-7A6E004C0DFE}" type="pres">
      <dgm:prSet presAssocID="{A8653849-0344-4308-B379-D152944D47FB}" presName="circ4Tx" presStyleLbl="revTx" presStyleIdx="0" presStyleCnt="0">
        <dgm:presLayoutVars>
          <dgm:chMax val="0"/>
          <dgm:chPref val="0"/>
          <dgm:bulletEnabled val="1"/>
        </dgm:presLayoutVars>
      </dgm:prSet>
      <dgm:spPr/>
      <dgm:t>
        <a:bodyPr/>
        <a:lstStyle/>
        <a:p>
          <a:endParaRPr lang="en-US"/>
        </a:p>
      </dgm:t>
    </dgm:pt>
  </dgm:ptLst>
  <dgm:cxnLst>
    <dgm:cxn modelId="{EE563A01-466F-4E40-9448-F4D2890A9B76}" type="presOf" srcId="{4D4C1DEF-B6D8-4156-BE1A-9DE222837031}" destId="{F484E1BD-457B-4783-9947-D02CBC277BC1}" srcOrd="0" destOrd="0" presId="urn:microsoft.com/office/officeart/2005/8/layout/venn1"/>
    <dgm:cxn modelId="{8079EE1E-FA82-4AA2-BF41-7C0890F40C68}" type="presOf" srcId="{DABE3375-468C-4445-A081-E460D36A8346}" destId="{DCD39726-62AF-4653-B442-C8BCE999165E}" srcOrd="1" destOrd="0" presId="urn:microsoft.com/office/officeart/2005/8/layout/venn1"/>
    <dgm:cxn modelId="{5E50C188-A152-4516-8E1D-1538928EFFF4}" type="presOf" srcId="{5A0F5BD8-A57E-4535-89A2-770E1A2D993B}" destId="{D39E74E9-6821-493F-8C98-3C6CE333CA82}" srcOrd="0" destOrd="0" presId="urn:microsoft.com/office/officeart/2005/8/layout/venn1"/>
    <dgm:cxn modelId="{95CA5FF2-1A64-40B7-83AD-F2F826ABABA9}" srcId="{4D4C1DEF-B6D8-4156-BE1A-9DE222837031}" destId="{DABE3375-468C-4445-A081-E460D36A8346}" srcOrd="0" destOrd="0" parTransId="{BCFDD3CA-C015-461F-AF77-DB8553DE96C3}" sibTransId="{6E449FD5-E825-451D-8869-2A486C5D713A}"/>
    <dgm:cxn modelId="{6AE7419B-04B9-429E-82A4-02FF577634CA}" type="presOf" srcId="{CA80E2C1-25D1-459C-A560-0B49F71638C8}" destId="{0E08B725-4DA2-403B-97C0-D41F28405328}" srcOrd="0" destOrd="0" presId="urn:microsoft.com/office/officeart/2005/8/layout/venn1"/>
    <dgm:cxn modelId="{9F6E28C8-3935-4426-BD3D-B6246316604C}" srcId="{4D4C1DEF-B6D8-4156-BE1A-9DE222837031}" destId="{CA80E2C1-25D1-459C-A560-0B49F71638C8}" srcOrd="1" destOrd="0" parTransId="{C934977C-0DAA-4CAC-8617-5F5C3292F1CD}" sibTransId="{24BEBAC0-91EC-4C18-9002-823020103056}"/>
    <dgm:cxn modelId="{2C39AE14-E96F-417F-AA95-BF105B0FDC4E}" type="presOf" srcId="{A8653849-0344-4308-B379-D152944D47FB}" destId="{CDF5A84D-CD10-4196-8C6D-D0869BA12223}" srcOrd="0" destOrd="0" presId="urn:microsoft.com/office/officeart/2005/8/layout/venn1"/>
    <dgm:cxn modelId="{758FEFB1-57B8-4F9B-BA0F-5BB16607BCFA}" type="presOf" srcId="{5A0F5BD8-A57E-4535-89A2-770E1A2D993B}" destId="{17A420FB-BCEF-40E5-889C-16BF6DC8661E}" srcOrd="1" destOrd="0" presId="urn:microsoft.com/office/officeart/2005/8/layout/venn1"/>
    <dgm:cxn modelId="{6A13299A-DFAF-43DE-9D4E-35497D05048C}" type="presOf" srcId="{DABE3375-468C-4445-A081-E460D36A8346}" destId="{D042C8EE-EACC-4146-9844-6670BE733B39}" srcOrd="0" destOrd="0" presId="urn:microsoft.com/office/officeart/2005/8/layout/venn1"/>
    <dgm:cxn modelId="{91F7BA3C-F256-4544-8A82-2E18B3E3BB17}" srcId="{4D4C1DEF-B6D8-4156-BE1A-9DE222837031}" destId="{5A0F5BD8-A57E-4535-89A2-770E1A2D993B}" srcOrd="2" destOrd="0" parTransId="{9B18F600-C351-4C60-A42A-9F6A2E4F7BFF}" sibTransId="{59B3B026-C372-42F1-88B1-603D2CA013BD}"/>
    <dgm:cxn modelId="{5C41E23D-5D89-41CE-980F-A127D32035BF}" srcId="{4D4C1DEF-B6D8-4156-BE1A-9DE222837031}" destId="{A8653849-0344-4308-B379-D152944D47FB}" srcOrd="3" destOrd="0" parTransId="{9996AD7B-EB05-4B57-839D-B3D0493C0DE2}" sibTransId="{C600995F-4027-40D3-BFDD-5052D779B11E}"/>
    <dgm:cxn modelId="{28F1CE17-BEB8-4FAE-81B1-A4C3984D3D40}" type="presOf" srcId="{CA80E2C1-25D1-459C-A560-0B49F71638C8}" destId="{8C796ED0-3A84-4BA5-94A5-7675C6295947}" srcOrd="1" destOrd="0" presId="urn:microsoft.com/office/officeart/2005/8/layout/venn1"/>
    <dgm:cxn modelId="{132F50A5-639B-40E8-B349-D3D02AF3E606}" type="presOf" srcId="{A8653849-0344-4308-B379-D152944D47FB}" destId="{DF826B4A-50BC-4DBC-9A43-7A6E004C0DFE}" srcOrd="1" destOrd="0" presId="urn:microsoft.com/office/officeart/2005/8/layout/venn1"/>
    <dgm:cxn modelId="{3768A12A-DE29-4C69-879A-18646562A896}" type="presParOf" srcId="{F484E1BD-457B-4783-9947-D02CBC277BC1}" destId="{D042C8EE-EACC-4146-9844-6670BE733B39}" srcOrd="0" destOrd="0" presId="urn:microsoft.com/office/officeart/2005/8/layout/venn1"/>
    <dgm:cxn modelId="{FCE15580-A8EB-44AE-98E1-07CD7954D493}" type="presParOf" srcId="{F484E1BD-457B-4783-9947-D02CBC277BC1}" destId="{DCD39726-62AF-4653-B442-C8BCE999165E}" srcOrd="1" destOrd="0" presId="urn:microsoft.com/office/officeart/2005/8/layout/venn1"/>
    <dgm:cxn modelId="{D0996FA0-2CDC-4377-838B-EB1ABF461898}" type="presParOf" srcId="{F484E1BD-457B-4783-9947-D02CBC277BC1}" destId="{0E08B725-4DA2-403B-97C0-D41F28405328}" srcOrd="2" destOrd="0" presId="urn:microsoft.com/office/officeart/2005/8/layout/venn1"/>
    <dgm:cxn modelId="{35F42393-A7E7-4948-98BA-C2B61DE74D3D}" type="presParOf" srcId="{F484E1BD-457B-4783-9947-D02CBC277BC1}" destId="{8C796ED0-3A84-4BA5-94A5-7675C6295947}" srcOrd="3" destOrd="0" presId="urn:microsoft.com/office/officeart/2005/8/layout/venn1"/>
    <dgm:cxn modelId="{AFA2F358-1352-4FAB-9AA5-2A897EF2AAC5}" type="presParOf" srcId="{F484E1BD-457B-4783-9947-D02CBC277BC1}" destId="{D39E74E9-6821-493F-8C98-3C6CE333CA82}" srcOrd="4" destOrd="0" presId="urn:microsoft.com/office/officeart/2005/8/layout/venn1"/>
    <dgm:cxn modelId="{3CF3A4E8-5A23-496A-93CC-B904D530ED07}" type="presParOf" srcId="{F484E1BD-457B-4783-9947-D02CBC277BC1}" destId="{17A420FB-BCEF-40E5-889C-16BF6DC8661E}" srcOrd="5" destOrd="0" presId="urn:microsoft.com/office/officeart/2005/8/layout/venn1"/>
    <dgm:cxn modelId="{C9EA79C7-215D-4718-966F-40CB0933EB69}" type="presParOf" srcId="{F484E1BD-457B-4783-9947-D02CBC277BC1}" destId="{CDF5A84D-CD10-4196-8C6D-D0869BA12223}" srcOrd="6" destOrd="0" presId="urn:microsoft.com/office/officeart/2005/8/layout/venn1"/>
    <dgm:cxn modelId="{EB54A18E-B9D0-4BC4-B1F8-E2C523FC75A7}" type="presParOf" srcId="{F484E1BD-457B-4783-9947-D02CBC277BC1}" destId="{DF826B4A-50BC-4DBC-9A43-7A6E004C0DFE}" srcOrd="7"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B1B1F7-E0D8-4BFA-A52D-72B627EF18EE}">
      <dsp:nvSpPr>
        <dsp:cNvPr id="0" name=""/>
        <dsp:cNvSpPr/>
      </dsp:nvSpPr>
      <dsp:spPr>
        <a:xfrm>
          <a:off x="504156" y="0"/>
          <a:ext cx="2262336" cy="1357401"/>
        </a:xfrm>
        <a:prstGeom prst="rect">
          <a:avLst/>
        </a:prstGeom>
        <a:solidFill>
          <a:schemeClr val="accent5">
            <a:lumMod val="2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sz="1900" kern="1200"/>
            <a:t>Forte demande d'information</a:t>
          </a:r>
          <a:endParaRPr lang="fr-FR" sz="1900" kern="1200" dirty="0"/>
        </a:p>
      </dsp:txBody>
      <dsp:txXfrm>
        <a:off x="504156" y="0"/>
        <a:ext cx="2262336" cy="1357401"/>
      </dsp:txXfrm>
    </dsp:sp>
    <dsp:sp modelId="{9256733D-6F1C-40E3-87C0-A771FC4B65C8}">
      <dsp:nvSpPr>
        <dsp:cNvPr id="0" name=""/>
        <dsp:cNvSpPr/>
      </dsp:nvSpPr>
      <dsp:spPr>
        <a:xfrm>
          <a:off x="2911259" y="0"/>
          <a:ext cx="2262336" cy="1357401"/>
        </a:xfrm>
        <a:prstGeom prst="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sz="1900" kern="1200"/>
            <a:t>Délai urgent</a:t>
          </a:r>
          <a:endParaRPr lang="fr-FR" sz="1900" kern="1200" dirty="0"/>
        </a:p>
      </dsp:txBody>
      <dsp:txXfrm>
        <a:off x="2911259" y="0"/>
        <a:ext cx="2262336" cy="1357401"/>
      </dsp:txXfrm>
    </dsp:sp>
    <dsp:sp modelId="{A120D170-677E-401E-8BA9-E299CD5878DA}">
      <dsp:nvSpPr>
        <dsp:cNvPr id="0" name=""/>
        <dsp:cNvSpPr/>
      </dsp:nvSpPr>
      <dsp:spPr>
        <a:xfrm>
          <a:off x="5313001" y="0"/>
          <a:ext cx="2262336" cy="1357401"/>
        </a:xfrm>
        <a:prstGeom prst="rect">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sz="1900" kern="1200"/>
            <a:t>Nécessite une diffusion rapide et efficace</a:t>
          </a:r>
          <a:endParaRPr lang="fr-FR" sz="1900" kern="1200" dirty="0"/>
        </a:p>
      </dsp:txBody>
      <dsp:txXfrm>
        <a:off x="5313001" y="0"/>
        <a:ext cx="2262336" cy="1357401"/>
      </dsp:txXfrm>
    </dsp:sp>
    <dsp:sp modelId="{FCD80387-3C6A-40C4-AC9A-2543FC3499D8}">
      <dsp:nvSpPr>
        <dsp:cNvPr id="0" name=""/>
        <dsp:cNvSpPr/>
      </dsp:nvSpPr>
      <dsp:spPr>
        <a:xfrm>
          <a:off x="504065" y="1501628"/>
          <a:ext cx="2262336" cy="1357401"/>
        </a:xfrm>
        <a:prstGeom prst="rect">
          <a:avLst/>
        </a:prstGeom>
        <a:solidFill>
          <a:schemeClr val="accent5">
            <a:lumMod val="2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sz="1900" kern="1200"/>
            <a:t>Utilise les canaux privilégiés par les principales populations ciblées</a:t>
          </a:r>
          <a:endParaRPr lang="fr-FR" sz="1900" kern="1200" dirty="0"/>
        </a:p>
      </dsp:txBody>
      <dsp:txXfrm>
        <a:off x="504065" y="1501628"/>
        <a:ext cx="2262336" cy="1357401"/>
      </dsp:txXfrm>
    </dsp:sp>
    <dsp:sp modelId="{05B2E317-1428-49C1-A66E-66F1109CFCA9}">
      <dsp:nvSpPr>
        <dsp:cNvPr id="0" name=""/>
        <dsp:cNvSpPr/>
      </dsp:nvSpPr>
      <dsp:spPr>
        <a:xfrm>
          <a:off x="2952321" y="1501628"/>
          <a:ext cx="2262336" cy="1357401"/>
        </a:xfrm>
        <a:prstGeom prst="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sz="1900" kern="1200"/>
            <a:t>Réseaux d'échange d'information existants</a:t>
          </a:r>
          <a:endParaRPr lang="fr-FR" sz="1900" kern="1200" dirty="0"/>
        </a:p>
      </dsp:txBody>
      <dsp:txXfrm>
        <a:off x="2952321" y="1501628"/>
        <a:ext cx="2262336" cy="1357401"/>
      </dsp:txXfrm>
    </dsp:sp>
    <dsp:sp modelId="{45F96211-84CD-4FF3-8F15-80042CA6CE6A}">
      <dsp:nvSpPr>
        <dsp:cNvPr id="0" name=""/>
        <dsp:cNvSpPr/>
      </dsp:nvSpPr>
      <dsp:spPr>
        <a:xfrm>
          <a:off x="4235948" y="3091349"/>
          <a:ext cx="2262336" cy="1357401"/>
        </a:xfrm>
        <a:prstGeom prst="rect">
          <a:avLst/>
        </a:prstGeom>
        <a:solidFill>
          <a:srgbClr val="C0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sz="1900" kern="1200"/>
            <a:t>Rumeurs</a:t>
          </a:r>
          <a:endParaRPr lang="fr-FR" sz="1900" kern="1200" dirty="0"/>
        </a:p>
      </dsp:txBody>
      <dsp:txXfrm>
        <a:off x="4235948" y="3091349"/>
        <a:ext cx="2262336" cy="1357401"/>
      </dsp:txXfrm>
    </dsp:sp>
    <dsp:sp modelId="{B58FF183-707A-4AD7-9726-E37B6E300F3A}">
      <dsp:nvSpPr>
        <dsp:cNvPr id="0" name=""/>
        <dsp:cNvSpPr/>
      </dsp:nvSpPr>
      <dsp:spPr>
        <a:xfrm>
          <a:off x="1781200" y="3082060"/>
          <a:ext cx="2262336" cy="1357401"/>
        </a:xfrm>
        <a:prstGeom prst="rect">
          <a:avLst/>
        </a:prstGeom>
        <a:solidFill>
          <a:srgbClr val="C0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sz="1900" kern="1200"/>
            <a:t>Désinformation</a:t>
          </a:r>
          <a:endParaRPr lang="fr-FR" sz="1900" kern="1200" dirty="0"/>
        </a:p>
      </dsp:txBody>
      <dsp:txXfrm>
        <a:off x="1781200" y="3082060"/>
        <a:ext cx="2262336" cy="13574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42C8EE-EACC-4146-9844-6670BE733B39}">
      <dsp:nvSpPr>
        <dsp:cNvPr id="0" name=""/>
        <dsp:cNvSpPr/>
      </dsp:nvSpPr>
      <dsp:spPr>
        <a:xfrm>
          <a:off x="2854452" y="41147"/>
          <a:ext cx="2139696" cy="2139696"/>
        </a:xfrm>
        <a:prstGeom prst="ellipse">
          <a:avLst/>
        </a:prstGeom>
        <a:solidFill>
          <a:srgbClr val="CCE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0070C0"/>
              </a:solidFill>
            </a:rPr>
            <a:t>Expertise</a:t>
          </a:r>
          <a:endParaRPr lang="fr-FR" sz="1400" b="1" kern="1200" dirty="0">
            <a:solidFill>
              <a:srgbClr val="0070C0"/>
            </a:solidFill>
          </a:endParaRPr>
        </a:p>
      </dsp:txBody>
      <dsp:txXfrm>
        <a:off x="3101340" y="329183"/>
        <a:ext cx="1645920" cy="678942"/>
      </dsp:txXfrm>
    </dsp:sp>
    <dsp:sp modelId="{0E08B725-4DA2-403B-97C0-D41F28405328}">
      <dsp:nvSpPr>
        <dsp:cNvPr id="0" name=""/>
        <dsp:cNvSpPr/>
      </dsp:nvSpPr>
      <dsp:spPr>
        <a:xfrm>
          <a:off x="3800856" y="987551"/>
          <a:ext cx="2139696" cy="2139696"/>
        </a:xfrm>
        <a:prstGeom prst="ellipse">
          <a:avLst/>
        </a:prstGeom>
        <a:solidFill>
          <a:srgbClr val="92D050">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kern="1200"/>
            <a:t>Bon caractère</a:t>
          </a:r>
          <a:endParaRPr lang="fr-FR" sz="1600" b="1" kern="1200" dirty="0">
            <a:solidFill>
              <a:srgbClr val="002060"/>
            </a:solidFill>
          </a:endParaRPr>
        </a:p>
      </dsp:txBody>
      <dsp:txXfrm>
        <a:off x="4953000" y="1234440"/>
        <a:ext cx="822960" cy="1645920"/>
      </dsp:txXfrm>
    </dsp:sp>
    <dsp:sp modelId="{D39E74E9-6821-493F-8C98-3C6CE333CA82}">
      <dsp:nvSpPr>
        <dsp:cNvPr id="0" name=""/>
        <dsp:cNvSpPr/>
      </dsp:nvSpPr>
      <dsp:spPr>
        <a:xfrm>
          <a:off x="2854452" y="1933956"/>
          <a:ext cx="2139696" cy="2139696"/>
        </a:xfrm>
        <a:prstGeom prst="ellipse">
          <a:avLst/>
        </a:prstGeom>
        <a:solidFill>
          <a:schemeClr val="accent2">
            <a:lumMod val="60000"/>
            <a:lumOff val="40000"/>
            <a:alpha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C00000"/>
              </a:solidFill>
            </a:rPr>
            <a:t>Identification</a:t>
          </a:r>
          <a:endParaRPr lang="fr-FR" sz="1400" b="1" kern="1200" dirty="0">
            <a:solidFill>
              <a:srgbClr val="C00000"/>
            </a:solidFill>
          </a:endParaRPr>
        </a:p>
      </dsp:txBody>
      <dsp:txXfrm>
        <a:off x="3101340" y="3106674"/>
        <a:ext cx="1645920" cy="678942"/>
      </dsp:txXfrm>
    </dsp:sp>
    <dsp:sp modelId="{CDF5A84D-CD10-4196-8C6D-D0869BA12223}">
      <dsp:nvSpPr>
        <dsp:cNvPr id="0" name=""/>
        <dsp:cNvSpPr/>
      </dsp:nvSpPr>
      <dsp:spPr>
        <a:xfrm>
          <a:off x="1908048" y="987551"/>
          <a:ext cx="2139696" cy="2139696"/>
        </a:xfrm>
        <a:prstGeom prst="ellipse">
          <a:avLst/>
        </a:prstGeom>
        <a:solidFill>
          <a:srgbClr val="CC99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7030A0"/>
              </a:solidFill>
            </a:rPr>
            <a:t>Altruisme </a:t>
          </a:r>
          <a:endParaRPr lang="fr-FR" sz="1400" b="1" kern="1200" dirty="0">
            <a:solidFill>
              <a:srgbClr val="7030A0"/>
            </a:solidFill>
          </a:endParaRPr>
        </a:p>
      </dsp:txBody>
      <dsp:txXfrm>
        <a:off x="2072640" y="1234440"/>
        <a:ext cx="822960" cy="1645920"/>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D09F9B-43D5-477B-B027-E7CF758D9120}" type="datetimeFigureOut">
              <a:rPr lang="en-GB" smtClean="0"/>
              <a:t>24/11/2014</a:t>
            </a:fld>
            <a:endParaRPr lang="fr-FR"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003C1D-A3BD-442B-A928-A2702CD40E4F}" type="slidenum">
              <a:rPr lang="en-GB" smtClean="0"/>
              <a:t>‹#›</a:t>
            </a:fld>
            <a:endParaRPr lang="fr-FR" dirty="0"/>
          </a:p>
        </p:txBody>
      </p:sp>
    </p:spTree>
    <p:extLst>
      <p:ext uri="{BB962C8B-B14F-4D97-AF65-F5344CB8AC3E}">
        <p14:creationId xmlns:p14="http://schemas.microsoft.com/office/powerpoint/2010/main" val="2232216714"/>
      </p:ext>
    </p:extLst>
  </p:cSld>
  <p:clrMap bg1="lt1" tx1="dk1" bg2="lt2" tx2="dk2" accent1="accent1" accent2="accent2" accent3="accent3" accent4="accent4" accent5="accent5" accent6="accent6" hlink="hlink" folHlink="folHlink"/>
  <p:notesStyle>
    <a:lvl1pPr marL="0" algn="l" defTabSz="914239" rtl="0" eaLnBrk="1" latinLnBrk="0" hangingPunct="1">
      <a:defRPr sz="1200" kern="1200">
        <a:solidFill>
          <a:schemeClr val="tx1"/>
        </a:solidFill>
        <a:latin typeface="+mn-lt"/>
        <a:ea typeface="+mn-ea"/>
        <a:cs typeface="+mn-cs"/>
      </a:defRPr>
    </a:lvl1pPr>
    <a:lvl2pPr marL="457119" algn="l" defTabSz="914239" rtl="0" eaLnBrk="1" latinLnBrk="0" hangingPunct="1">
      <a:defRPr sz="1200" kern="1200">
        <a:solidFill>
          <a:schemeClr val="tx1"/>
        </a:solidFill>
        <a:latin typeface="+mn-lt"/>
        <a:ea typeface="+mn-ea"/>
        <a:cs typeface="+mn-cs"/>
      </a:defRPr>
    </a:lvl2pPr>
    <a:lvl3pPr marL="914239" algn="l" defTabSz="914239" rtl="0" eaLnBrk="1" latinLnBrk="0" hangingPunct="1">
      <a:defRPr sz="1200" kern="1200">
        <a:solidFill>
          <a:schemeClr val="tx1"/>
        </a:solidFill>
        <a:latin typeface="+mn-lt"/>
        <a:ea typeface="+mn-ea"/>
        <a:cs typeface="+mn-cs"/>
      </a:defRPr>
    </a:lvl3pPr>
    <a:lvl4pPr marL="1371358" algn="l" defTabSz="914239" rtl="0" eaLnBrk="1" latinLnBrk="0" hangingPunct="1">
      <a:defRPr sz="1200" kern="1200">
        <a:solidFill>
          <a:schemeClr val="tx1"/>
        </a:solidFill>
        <a:latin typeface="+mn-lt"/>
        <a:ea typeface="+mn-ea"/>
        <a:cs typeface="+mn-cs"/>
      </a:defRPr>
    </a:lvl4pPr>
    <a:lvl5pPr marL="1828477" algn="l" defTabSz="914239" rtl="0" eaLnBrk="1" latinLnBrk="0" hangingPunct="1">
      <a:defRPr sz="1200" kern="1200">
        <a:solidFill>
          <a:schemeClr val="tx1"/>
        </a:solidFill>
        <a:latin typeface="+mn-lt"/>
        <a:ea typeface="+mn-ea"/>
        <a:cs typeface="+mn-cs"/>
      </a:defRPr>
    </a:lvl5pPr>
    <a:lvl6pPr marL="2285596" algn="l" defTabSz="914239" rtl="0" eaLnBrk="1" latinLnBrk="0" hangingPunct="1">
      <a:defRPr sz="1200" kern="1200">
        <a:solidFill>
          <a:schemeClr val="tx1"/>
        </a:solidFill>
        <a:latin typeface="+mn-lt"/>
        <a:ea typeface="+mn-ea"/>
        <a:cs typeface="+mn-cs"/>
      </a:defRPr>
    </a:lvl6pPr>
    <a:lvl7pPr marL="2742716" algn="l" defTabSz="914239" rtl="0" eaLnBrk="1" latinLnBrk="0" hangingPunct="1">
      <a:defRPr sz="1200" kern="1200">
        <a:solidFill>
          <a:schemeClr val="tx1"/>
        </a:solidFill>
        <a:latin typeface="+mn-lt"/>
        <a:ea typeface="+mn-ea"/>
        <a:cs typeface="+mn-cs"/>
      </a:defRPr>
    </a:lvl7pPr>
    <a:lvl8pPr marL="3199835" algn="l" defTabSz="914239" rtl="0" eaLnBrk="1" latinLnBrk="0" hangingPunct="1">
      <a:defRPr sz="1200" kern="1200">
        <a:solidFill>
          <a:schemeClr val="tx1"/>
        </a:solidFill>
        <a:latin typeface="+mn-lt"/>
        <a:ea typeface="+mn-ea"/>
        <a:cs typeface="+mn-cs"/>
      </a:defRPr>
    </a:lvl8pPr>
    <a:lvl9pPr marL="3656954" algn="l" defTabSz="91423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ChangeArrowheads="1" noTextEdit="1"/>
          </p:cNvSpPr>
          <p:nvPr>
            <p:ph type="sldImg"/>
          </p:nvPr>
        </p:nvSpPr>
        <p:spPr>
          <a:xfrm>
            <a:off x="1143000" y="685800"/>
            <a:ext cx="4572000" cy="3429000"/>
          </a:xfrm>
          <a:ln/>
        </p:spPr>
      </p:sp>
      <p:sp>
        <p:nvSpPr>
          <p:cNvPr id="1198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dirty="0" smtClean="0">
              <a:latin typeface="Arial" charset="0"/>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Rot="1" noChangeAspect="1" noChangeArrowheads="1" noTextEdit="1"/>
          </p:cNvSpPr>
          <p:nvPr>
            <p:ph type="sldImg"/>
          </p:nvPr>
        </p:nvSpPr>
        <p:spPr>
          <a:xfrm>
            <a:off x="1143000" y="685800"/>
            <a:ext cx="4572000" cy="3429000"/>
          </a:xfrm>
          <a:ln/>
        </p:spPr>
      </p:sp>
      <p:sp>
        <p:nvSpPr>
          <p:cNvPr id="1269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sz="1200" b="0" i="0" u="none" strike="noStrike" kern="1200" baseline="0" noProof="0" dirty="0" smtClean="0">
                <a:solidFill>
                  <a:schemeClr val="tx1"/>
                </a:solidFill>
                <a:latin typeface="+mn-lt"/>
              </a:rPr>
              <a:t>De nombreux experts pensent à tort qu'en étant transparents et précis, on pourra communiquer correctement sur les risques. Toutefois, si les informations techniques (faits et chiffres nécessaires pour étayer les messages clés), sont fondamentaux et essentiels à la communication sur les risques, elles sont loin de suffire. </a:t>
            </a:r>
          </a:p>
          <a:p>
            <a:endParaRPr lang="fr-FR" sz="1200" b="0" i="0" u="none" strike="noStrike" kern="1200" baseline="0" noProof="0" dirty="0" smtClean="0">
              <a:solidFill>
                <a:schemeClr val="tx1"/>
              </a:solidFill>
              <a:latin typeface="+mn-lt"/>
              <a:ea typeface="+mn-ea"/>
              <a:cs typeface="+mn-cs"/>
            </a:endParaRPr>
          </a:p>
          <a:p>
            <a:r>
              <a:rPr lang="fr-FR" sz="1200" b="0" i="0" u="none" strike="noStrike" kern="1200" baseline="0" noProof="0" dirty="0" smtClean="0">
                <a:solidFill>
                  <a:schemeClr val="tx1"/>
                </a:solidFill>
                <a:latin typeface="+mn-lt"/>
              </a:rPr>
              <a:t>Voici les blocs de construction de la communication sur les risques:</a:t>
            </a:r>
          </a:p>
          <a:p>
            <a:pPr marL="171450" marR="0" indent="-171450" algn="l" defTabSz="9140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i="0" u="none" strike="noStrike" kern="1200" baseline="0" noProof="0" dirty="0" smtClean="0">
                <a:solidFill>
                  <a:schemeClr val="tx1"/>
                </a:solidFill>
                <a:latin typeface="+mn-lt"/>
              </a:rPr>
              <a:t>Valeurs : il faut faire appel aux valeurs culturelles / des individus.</a:t>
            </a:r>
          </a:p>
          <a:p>
            <a:pPr marL="171450" marR="0" indent="-171450" algn="l" defTabSz="9140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i="0" u="none" strike="noStrike" kern="1200" baseline="0" noProof="0" dirty="0" smtClean="0">
                <a:solidFill>
                  <a:schemeClr val="tx1"/>
                </a:solidFill>
                <a:latin typeface="+mn-lt"/>
              </a:rPr>
              <a:t>Expression de l'intérêt / de l'empathie : les gens écouteront plus attentivement et prêteront davantage attention à votre message s'ils sentent que le messager se soucie de leur sort.</a:t>
            </a:r>
            <a:endParaRPr lang="fr-FR" altLang="en-US" noProof="0" dirty="0" smtClean="0"/>
          </a:p>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Informations techniques : il s'agit des faits et chiffres nécessaires pour étayer les messages clés.</a:t>
            </a:r>
          </a:p>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Crédibilité : du messager et de l'Organisation.</a:t>
            </a:r>
          </a:p>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Confiance : on doit avoir confiance dans les individus et les organisations qui transmettent le message (le plus important, et de loin!).</a:t>
            </a:r>
          </a:p>
          <a:p>
            <a:endParaRPr lang="fr-FR" altLang="sv-SE" noProof="0" dirty="0" smtClean="0">
              <a:latin typeface="Arial" charset="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a:xfrm>
            <a:off x="1143000" y="685800"/>
            <a:ext cx="4572000" cy="3429000"/>
          </a:xfrm>
          <a:ln/>
        </p:spPr>
      </p:sp>
      <p:sp>
        <p:nvSpPr>
          <p:cNvPr id="1259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altLang="sv-SE" smtClean="0">
                <a:latin typeface="Arial" charset="0"/>
              </a:rPr>
              <a:t>Soyez sûrs de vos informations, mais rappelez-vous aussi des autres blocs. La confiance dans les individus et les organisations est considérée comme de loin la composante la plus importante de la communication sur les risques.</a:t>
            </a:r>
          </a:p>
        </p:txBody>
      </p:sp>
      <p:sp>
        <p:nvSpPr>
          <p:cNvPr id="1259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6B5D9EBA-3B3B-49D4-8EB9-BAE2F36F7C9D}" type="slidenum">
              <a:rPr lang="en-US" altLang="sv-SE" sz="1200" b="1" smtClean="0">
                <a:solidFill>
                  <a:prstClr val="black"/>
                </a:solidFill>
              </a:rPr>
              <a:pPr eaLnBrk="1" hangingPunct="1"/>
              <a:t>13</a:t>
            </a:fld>
            <a:endParaRPr lang="fr-FR" altLang="sv-SE" sz="1200" b="1" smtClean="0">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a:xfrm>
            <a:off x="1143000" y="685800"/>
            <a:ext cx="4572000" cy="3429000"/>
          </a:xfrm>
          <a:ln/>
        </p:spPr>
      </p:sp>
      <p:sp>
        <p:nvSpPr>
          <p:cNvPr id="1280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noProof="0" dirty="0" smtClean="0">
                <a:latin typeface="Arial" charset="0"/>
              </a:rPr>
              <a:t>La bonne nouvelle c'est que ce volet crucial de la communication en situation d'urgence est étudié depuis plus de 2500 ans. Les études les plus anciennes sur le sujet ont été menées par Aristote qui désigne l'éthos (ou la crédibilité) comme le plus important des 3 éléments de persuasion : les deux autres étant la logique et l'émotion.</a:t>
            </a:r>
          </a:p>
          <a:p>
            <a:r>
              <a:rPr lang="fr-FR" noProof="0" dirty="0" smtClean="0">
                <a:latin typeface="Arial" charset="0"/>
              </a:rPr>
              <a:t>Ces concepts fusionnent pour former les 4 dimensions de la perception du public : vous, votre institution, vos porte-parole, et les autres représentants. (Cliquez sur)</a:t>
            </a:r>
          </a:p>
          <a:p>
            <a:r>
              <a:rPr lang="fr-FR" noProof="0" dirty="0" smtClean="0">
                <a:latin typeface="Arial" charset="0"/>
              </a:rPr>
              <a:t>Êtes-vous expert ? Votre institution sait-elle ce qu'elle fait, sait-elle comment régler le problème, êtes-vous d'accord avec d'autres experts et organismes reconnus ? De même pour la traduction (peut-on vous faire confiance compte tenu de vos connaissances). Perceptions sur la nature de la priorité que vous ou votre institution accorde à la véracité et à la fiabilité des informations ( non seulement vous devez être informé mais savoir aussi diffuser ce que vous savez aux populations affectées et aux autres parties prenantes. Ne pas mentir ne suffit pas, il ne faut pas non plus mentir par omission en me cachant la vérité. Et vous devez tenir vos promesses. Si vous avez promis des informations aujourd'hui à 12h, vous avez intérêt à nous tenir une conférence de presse. L'identification est essentielle et répond aux questions : puis-je vous faire confiance parce que vous êtes comme moi (on fait toujours plus confiance à ceux qui partagent nos valeurs, notre vécu qu'à ceux qui sont très différents de nous. Enfin êtes-vous sensible à la cause de ceux qui ont peur ou qui souffrent. Ils doivent sentir que vous êtes davantage mû par le souci d'améliorer leur sort que par votre intérêt personnel, et surtout que vous connaissez leurs préoccupations et cherchez à y répondre (ils faut qu'ils sachent que vous vous souciez d'eux avant de se soucier de ce que vous avez à leur dire). </a:t>
            </a:r>
          </a:p>
          <a:p>
            <a:r>
              <a:rPr lang="fr-FR" noProof="0" dirty="0" smtClean="0">
                <a:latin typeface="Arial" charset="0"/>
              </a:rPr>
              <a:t>Donc les protocoles, y compris l'empathie dont nous faisons preuve dans la communication renvoient au concept d'altruisme. Veiller à la cohérence avec les autres institutions est essentiel pour maintenir le sentiment que vous détenez l'expertise nécessaire. Si au fil du temps vous modifiez vos recommandations (comme ce fut le cas avec les médicaments contre l'anthrax) cela peut entrainer une perte de confiance car on pourrait penser que vous faites des erreurs ou que vous traitez les groupes de manière différente (remise en cause de votre expertise ou de votre altruisme). Même si bon nombre de ces mesures sont une seconde nature pour beaucoup d'entre vous dans cette salle. Les institutions et organisations les ignorent constamment. Jetons-y un coup d'œil. </a:t>
            </a:r>
            <a:endParaRPr lang="fr-FR" noProof="0" dirty="0" smtClean="0">
              <a:latin typeface="Arial" charset="0"/>
            </a:endParaRPr>
          </a:p>
        </p:txBody>
      </p:sp>
      <p:sp>
        <p:nvSpPr>
          <p:cNvPr id="1280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3057B1A3-26B8-43BB-9B8A-546DC3930401}" type="slidenum">
              <a:rPr lang="en-US" sz="1200" smtClean="0">
                <a:solidFill>
                  <a:prstClr val="black"/>
                </a:solidFill>
              </a:rPr>
              <a:pPr eaLnBrk="1" hangingPunct="1"/>
              <a:t>14</a:t>
            </a:fld>
            <a:endParaRPr lang="fr-FR" sz="1200" smtClean="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a:xfrm>
            <a:off x="1143000" y="685800"/>
            <a:ext cx="4572000" cy="3429000"/>
          </a:xfrm>
          <a:ln/>
        </p:spPr>
      </p:sp>
      <p:sp>
        <p:nvSpPr>
          <p:cNvPr id="3" name="Notes Placeholder 2"/>
          <p:cNvSpPr>
            <a:spLocks noGrp="1"/>
          </p:cNvSpPr>
          <p:nvPr>
            <p:ph type="body" idx="1"/>
          </p:nvPr>
        </p:nvSpPr>
        <p:spPr/>
        <p:txBody>
          <a:bodyPr/>
          <a:lstStyle/>
          <a:p>
            <a:pPr fontAlgn="auto">
              <a:spcBef>
                <a:spcPts val="0"/>
              </a:spcBef>
              <a:spcAft>
                <a:spcPts val="0"/>
              </a:spcAft>
              <a:defRPr/>
            </a:pPr>
            <a:r>
              <a:rPr dirty="0" smtClean="0"/>
              <a:t>Il est essentiel de se rappeler, surtout quand nous sommes sous pression pour faire face à une urgence, qu'il nous faut comprendre comment la population et les médias percevront un risque donné. Ceci </a:t>
            </a:r>
            <a:r>
              <a:rPr dirty="0" err="1" smtClean="0"/>
              <a:t>dépend</a:t>
            </a:r>
            <a:r>
              <a:rPr dirty="0" smtClean="0"/>
              <a:t> </a:t>
            </a:r>
            <a:r>
              <a:rPr dirty="0" smtClean="0"/>
              <a:t>de</a:t>
            </a:r>
            <a:r>
              <a:rPr lang="fr-FR" dirty="0" smtClean="0"/>
              <a:t> :</a:t>
            </a:r>
            <a:endParaRPr dirty="0" smtClean="0"/>
          </a:p>
          <a:p>
            <a:pPr marL="171450" indent="-171450" fontAlgn="auto">
              <a:spcBef>
                <a:spcPts val="0"/>
              </a:spcBef>
              <a:spcAft>
                <a:spcPts val="0"/>
              </a:spcAft>
              <a:buFont typeface="Arial" pitchFamily="34" charset="0"/>
              <a:buChar char="•"/>
              <a:defRPr/>
            </a:pPr>
            <a:r>
              <a:rPr dirty="0" smtClean="0"/>
              <a:t>La connaissance du risque</a:t>
            </a:r>
          </a:p>
          <a:p>
            <a:pPr marL="171450" indent="-171450" fontAlgn="auto">
              <a:spcBef>
                <a:spcPts val="0"/>
              </a:spcBef>
              <a:spcAft>
                <a:spcPts val="0"/>
              </a:spcAft>
              <a:buFont typeface="Arial" pitchFamily="34" charset="0"/>
              <a:buChar char="•"/>
              <a:defRPr/>
            </a:pPr>
            <a:r>
              <a:rPr dirty="0" smtClean="0"/>
              <a:t>Qu'il s'agisse d'un risque volontaire ou non</a:t>
            </a:r>
          </a:p>
          <a:p>
            <a:pPr marL="171450" indent="-171450" fontAlgn="auto">
              <a:spcBef>
                <a:spcPts val="0"/>
              </a:spcBef>
              <a:spcAft>
                <a:spcPts val="0"/>
              </a:spcAft>
              <a:buFont typeface="Arial" pitchFamily="34" charset="0"/>
              <a:buChar char="•"/>
              <a:defRPr/>
            </a:pPr>
            <a:r>
              <a:rPr dirty="0" smtClean="0"/>
              <a:t>De l'histoire et de l'expérience personnelle </a:t>
            </a:r>
          </a:p>
          <a:p>
            <a:pPr marL="171450" indent="-171450" fontAlgn="auto">
              <a:spcBef>
                <a:spcPts val="0"/>
              </a:spcBef>
              <a:spcAft>
                <a:spcPts val="0"/>
              </a:spcAft>
              <a:buFont typeface="Arial" pitchFamily="34" charset="0"/>
              <a:buChar char="•"/>
              <a:defRPr/>
            </a:pPr>
            <a:r>
              <a:rPr dirty="0" smtClean="0"/>
              <a:t>Des valeurs culturelles</a:t>
            </a:r>
          </a:p>
          <a:p>
            <a:pPr marL="171450" indent="-171450" fontAlgn="auto">
              <a:spcBef>
                <a:spcPts val="0"/>
              </a:spcBef>
              <a:spcAft>
                <a:spcPts val="0"/>
              </a:spcAft>
              <a:buFont typeface="Arial" pitchFamily="34" charset="0"/>
              <a:buChar char="•"/>
              <a:defRPr/>
            </a:pPr>
            <a:r>
              <a:rPr dirty="0" smtClean="0"/>
              <a:t>Si le risque est mortel ou pas</a:t>
            </a:r>
          </a:p>
          <a:p>
            <a:pPr marL="171450" indent="-171450" fontAlgn="auto">
              <a:spcBef>
                <a:spcPts val="0"/>
              </a:spcBef>
              <a:spcAft>
                <a:spcPts val="0"/>
              </a:spcAft>
              <a:buFont typeface="Arial" pitchFamily="34" charset="0"/>
              <a:buChar char="•"/>
              <a:defRPr/>
            </a:pPr>
            <a:r>
              <a:rPr dirty="0" smtClean="0"/>
              <a:t>Si le risque touche les enfants</a:t>
            </a:r>
          </a:p>
          <a:p>
            <a:pPr marL="171450" indent="-171450" fontAlgn="auto">
              <a:spcBef>
                <a:spcPts val="0"/>
              </a:spcBef>
              <a:spcAft>
                <a:spcPts val="0"/>
              </a:spcAft>
              <a:buFont typeface="Arial" pitchFamily="34" charset="0"/>
              <a:buChar char="•"/>
              <a:defRPr/>
            </a:pPr>
            <a:r>
              <a:rPr dirty="0" smtClean="0"/>
              <a:t>Leur réaction - indignation, peur, apathie?</a:t>
            </a:r>
          </a:p>
          <a:p>
            <a:pPr marL="171450" indent="-171450" fontAlgn="auto">
              <a:spcBef>
                <a:spcPts val="0"/>
              </a:spcBef>
              <a:spcAft>
                <a:spcPts val="0"/>
              </a:spcAft>
              <a:buFont typeface="Arial" pitchFamily="34" charset="0"/>
              <a:buChar char="•"/>
              <a:defRPr/>
            </a:pPr>
            <a:r>
              <a:rPr dirty="0" smtClean="0"/>
              <a:t>etc.</a:t>
            </a:r>
            <a:endParaRPr lang="fr-FR" dirty="0" smtClean="0"/>
          </a:p>
        </p:txBody>
      </p:sp>
      <p:sp>
        <p:nvSpPr>
          <p:cNvPr id="1310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AAF5B10D-1673-4797-9714-F9AD3822051B}" type="slidenum">
              <a:rPr lang="en-US" altLang="sv-SE" sz="1200" b="1" smtClean="0">
                <a:solidFill>
                  <a:prstClr val="black"/>
                </a:solidFill>
              </a:rPr>
              <a:pPr eaLnBrk="1" hangingPunct="1"/>
              <a:t>15</a:t>
            </a:fld>
            <a:endParaRPr lang="fr-FR" altLang="sv-SE" sz="1200" b="1" smtClean="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BED446F4-4FB1-4F8C-A7E8-4F136631E945}" type="slidenum">
              <a:rPr lang="en-US" sz="1200" smtClean="0">
                <a:solidFill>
                  <a:prstClr val="black"/>
                </a:solidFill>
              </a:rPr>
              <a:pPr eaLnBrk="1" hangingPunct="1"/>
              <a:t>16</a:t>
            </a:fld>
            <a:endParaRPr lang="fr-FR" sz="1200" smtClean="0">
              <a:solidFill>
                <a:prstClr val="black"/>
              </a:solidFill>
            </a:endParaRPr>
          </a:p>
        </p:txBody>
      </p:sp>
      <p:sp>
        <p:nvSpPr>
          <p:cNvPr id="132099" name="Rectangle 2"/>
          <p:cNvSpPr>
            <a:spLocks noGrp="1" noRot="1" noChangeAspect="1" noChangeArrowheads="1" noTextEdit="1"/>
          </p:cNvSpPr>
          <p:nvPr>
            <p:ph type="sldImg"/>
          </p:nvPr>
        </p:nvSpPr>
        <p:spPr>
          <a:xfrm>
            <a:off x="1144588" y="687388"/>
            <a:ext cx="4570412" cy="3427412"/>
          </a:xfrm>
          <a:ln/>
        </p:spPr>
      </p:sp>
      <p:sp>
        <p:nvSpPr>
          <p:cNvPr id="132100" name="Rectangle 3"/>
          <p:cNvSpPr>
            <a:spLocks noGrp="1" noChangeArrowheads="1"/>
          </p:cNvSpPr>
          <p:nvPr>
            <p:ph type="body" idx="1"/>
          </p:nvPr>
        </p:nvSpPr>
        <p:spPr>
          <a:xfrm>
            <a:off x="914183" y="4343326"/>
            <a:ext cx="5029635" cy="411316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Arial" charset="0"/>
              </a:rPr>
              <a:t>Ce modèle permet d'expliquer </a:t>
            </a:r>
            <a:r>
              <a:rPr lang="en-US" dirty="0" err="1" smtClean="0">
                <a:latin typeface="Arial" charset="0"/>
              </a:rPr>
              <a:t>pourquoi</a:t>
            </a:r>
            <a:r>
              <a:rPr lang="en-US" dirty="0" smtClean="0">
                <a:latin typeface="Arial" charset="0"/>
              </a:rPr>
              <a:t>. La base de données factuelles établie pour la communication en situation d'urgence s'inspire de modèles tels que </a:t>
            </a:r>
            <a:r>
              <a:rPr lang="en-US" dirty="0" err="1" smtClean="0">
                <a:latin typeface="Arial" charset="0"/>
              </a:rPr>
              <a:t>celui</a:t>
            </a:r>
            <a:r>
              <a:rPr lang="en-US" dirty="0" smtClean="0">
                <a:latin typeface="Arial" charset="0"/>
              </a:rPr>
              <a:t>-ci. Bien que le modèle de probabilité d'élaboration soit beaucoup plus complexe que cela, ce qu'il faut retenir c'est que lorsque les gens sont détendus et ne pas effrayés, ils sont en mesure de procéder à une analyse plus linéaire de l'information, de comparer les solutions alternatives, et soupeser les faits concrets par rapport aux mesure à prendre.</a:t>
            </a:r>
          </a:p>
          <a:p>
            <a:r>
              <a:rPr lang="en-US" dirty="0" smtClean="0">
                <a:latin typeface="Arial" charset="0"/>
              </a:rPr>
              <a:t>Cependant, quand les gens sont distraits, craintifs ou alors dans un </a:t>
            </a:r>
            <a:r>
              <a:rPr lang="en-US" dirty="0" err="1" smtClean="0">
                <a:latin typeface="Arial" charset="0"/>
              </a:rPr>
              <a:t>contexte</a:t>
            </a:r>
            <a:r>
              <a:rPr lang="en-US" dirty="0" smtClean="0">
                <a:latin typeface="Arial" charset="0"/>
              </a:rPr>
              <a:t> </a:t>
            </a:r>
            <a:r>
              <a:rPr lang="en-US" dirty="0" err="1" smtClean="0">
                <a:latin typeface="Arial" charset="0"/>
              </a:rPr>
              <a:t>défavorable</a:t>
            </a:r>
            <a:r>
              <a:rPr lang="en-US" dirty="0" smtClean="0">
                <a:latin typeface="Arial" charset="0"/>
              </a:rPr>
              <a:t>, </a:t>
            </a:r>
            <a:r>
              <a:rPr lang="en-US" dirty="0" smtClean="0">
                <a:latin typeface="Arial" charset="0"/>
              </a:rPr>
              <a:t>ils sont beaucoup moins susceptibles d'analyser l'information, moins en mesure de faire le tri parmi les informations contradictoires ou les incohérences pour prendre leurs propres décisions. Au contraire, </a:t>
            </a:r>
            <a:r>
              <a:rPr lang="fr-FR" noProof="0" dirty="0" smtClean="0">
                <a:latin typeface="Arial" charset="0"/>
              </a:rPr>
              <a:t>ils sont plus susceptibles de ne pas prendre de décision du tout s’ils jugent</a:t>
            </a:r>
            <a:r>
              <a:rPr lang="fr-FR" baseline="0" noProof="0" dirty="0" smtClean="0">
                <a:latin typeface="Arial" charset="0"/>
              </a:rPr>
              <a:t> la source digne de </a:t>
            </a:r>
            <a:r>
              <a:rPr lang="fr-FR" noProof="0" dirty="0" smtClean="0">
                <a:latin typeface="Arial" charset="0"/>
              </a:rPr>
              <a:t>confiance ou crédible</a:t>
            </a:r>
            <a:r>
              <a:rPr lang="en-US" dirty="0" smtClean="0">
                <a:latin typeface="Arial" charset="0"/>
              </a:rPr>
              <a:t>. </a:t>
            </a:r>
            <a:endParaRPr lang="en-US" dirty="0"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r>
              <a:rPr lang="en-GB" altLang="sv-SE" sz="1200" smtClean="0">
                <a:solidFill>
                  <a:prstClr val="black"/>
                </a:solidFill>
              </a:rPr>
              <a:t>Organisation mondiale de la Santé</a:t>
            </a:r>
          </a:p>
        </p:txBody>
      </p:sp>
      <p:sp>
        <p:nvSpPr>
          <p:cNvPr id="13312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2BBD1AB1-7B6D-4E78-ABB7-3B7146818788}" type="datetime3">
              <a:rPr lang="en-GB" altLang="sv-SE" sz="1200" smtClean="0">
                <a:solidFill>
                  <a:prstClr val="black"/>
                </a:solidFill>
              </a:rPr>
              <a:pPr eaLnBrk="1" hangingPunct="1"/>
              <a:t>24 November, 2014</a:t>
            </a:fld>
            <a:endParaRPr lang="fr-FR" altLang="sv-SE" sz="1200" smtClean="0">
              <a:solidFill>
                <a:prstClr val="black"/>
              </a:solidFill>
            </a:endParaRPr>
          </a:p>
        </p:txBody>
      </p:sp>
      <p:sp>
        <p:nvSpPr>
          <p:cNvPr id="13312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B9F14504-6202-443F-839E-D11EC4AD46DE}" type="slidenum">
              <a:rPr lang="en-GB" altLang="sv-SE" sz="1200" smtClean="0">
                <a:solidFill>
                  <a:prstClr val="black"/>
                </a:solidFill>
              </a:rPr>
              <a:pPr eaLnBrk="1" hangingPunct="1"/>
              <a:t>17</a:t>
            </a:fld>
            <a:endParaRPr lang="fr-FR" altLang="sv-SE" sz="1200" smtClean="0">
              <a:solidFill>
                <a:prstClr val="black"/>
              </a:solidFill>
            </a:endParaRPr>
          </a:p>
        </p:txBody>
      </p:sp>
      <p:sp>
        <p:nvSpPr>
          <p:cNvPr id="133125" name="Rectangle 2"/>
          <p:cNvSpPr>
            <a:spLocks noGrp="1" noRot="1" noChangeAspect="1" noChangeArrowheads="1" noTextEdit="1"/>
          </p:cNvSpPr>
          <p:nvPr>
            <p:ph type="sldImg"/>
          </p:nvPr>
        </p:nvSpPr>
        <p:spPr>
          <a:xfrm>
            <a:off x="1143000" y="685800"/>
            <a:ext cx="4572000" cy="3429000"/>
          </a:xfrm>
          <a:ln/>
        </p:spPr>
      </p:sp>
      <p:sp>
        <p:nvSpPr>
          <p:cNvPr id="133126" name="Rectangle 3"/>
          <p:cNvSpPr>
            <a:spLocks noGrp="1" noChangeArrowheads="1"/>
          </p:cNvSpPr>
          <p:nvPr>
            <p:ph type="body" idx="1"/>
          </p:nvPr>
        </p:nvSpPr>
        <p:spPr>
          <a:xfrm>
            <a:off x="915816" y="4343326"/>
            <a:ext cx="5026369" cy="41146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La perception ou l'évaluation du risque par un individu repose sur l'association des </a:t>
            </a:r>
            <a:r>
              <a:rPr lang="en-US" altLang="en-US" dirty="0" smtClean="0"/>
              <a:t>notions de </a:t>
            </a:r>
            <a:r>
              <a:rPr lang="en-US" altLang="en-US" dirty="0" smtClean="0"/>
              <a:t>danger et </a:t>
            </a:r>
            <a:r>
              <a:rPr lang="en-US" altLang="en-US" dirty="0" err="1" smtClean="0"/>
              <a:t>d'indignation</a:t>
            </a:r>
            <a:r>
              <a:rPr lang="en-US" altLang="en-US" dirty="0" smtClean="0"/>
              <a:t>. </a:t>
            </a:r>
            <a:r>
              <a:rPr lang="en-US" altLang="en-US" dirty="0" err="1" smtClean="0"/>
              <a:t>Lorsqu'il</a:t>
            </a:r>
            <a:r>
              <a:rPr lang="en-US" altLang="en-US" dirty="0" smtClean="0"/>
              <a:t> y a indignation, cette dernière a souvent de fortes connotations </a:t>
            </a:r>
            <a:r>
              <a:rPr lang="en-US" altLang="en-US" dirty="0" err="1" smtClean="0"/>
              <a:t>émotionnelles</a:t>
            </a:r>
            <a:r>
              <a:rPr lang="en-US" altLang="en-US" dirty="0" smtClean="0"/>
              <a:t>. Elle prédispose l'individu à réagir de façon </a:t>
            </a:r>
            <a:r>
              <a:rPr lang="en-US" altLang="en-US" dirty="0" err="1" smtClean="0"/>
              <a:t>émotionnelle</a:t>
            </a:r>
            <a:r>
              <a:rPr lang="en-US" altLang="en-US" dirty="0" smtClean="0"/>
              <a:t>. </a:t>
            </a:r>
            <a:r>
              <a:rPr lang="en-US" altLang="en-US" dirty="0" err="1" smtClean="0"/>
              <a:t>L'indignation</a:t>
            </a:r>
            <a:r>
              <a:rPr lang="en-US" altLang="en-US" dirty="0" smtClean="0"/>
              <a:t> tend aussi à fausser la perception du danger.</a:t>
            </a:r>
          </a:p>
          <a:p>
            <a:pPr eaLnBrk="1" hangingPunct="1"/>
            <a:endParaRPr lang="fr-FR" altLang="en-US" dirty="0" smtClean="0"/>
          </a:p>
          <a:p>
            <a:pPr marL="171450" indent="-171450">
              <a:buFont typeface="Arial" panose="020B0604020202020204" pitchFamily="34" charset="0"/>
              <a:buChar char="•"/>
            </a:pPr>
            <a:r>
              <a:rPr lang="en-US" sz="1200" b="0" i="0" u="none" strike="noStrike" kern="1200" baseline="0" dirty="0" smtClean="0">
                <a:solidFill>
                  <a:schemeClr val="tx1"/>
                </a:solidFill>
                <a:latin typeface="+mn-lt"/>
              </a:rPr>
              <a:t>La tâche du communicateur consiste à combler l'écart entre la façon dont les experts définissent le risque et la façon dont le </a:t>
            </a:r>
            <a:r>
              <a:rPr lang="en-US" sz="1200" b="0" i="0" u="none" strike="noStrike" kern="1200" baseline="0" dirty="0" smtClean="0">
                <a:solidFill>
                  <a:schemeClr val="tx1"/>
                </a:solidFill>
                <a:latin typeface="+mn-lt"/>
              </a:rPr>
              <a:t>public le </a:t>
            </a:r>
            <a:r>
              <a:rPr lang="en-US" sz="1200" b="0" i="0" u="none" strike="noStrike" kern="1200" baseline="0" dirty="0" smtClean="0">
                <a:solidFill>
                  <a:schemeClr val="tx1"/>
                </a:solidFill>
                <a:latin typeface="+mn-lt"/>
              </a:rPr>
              <a:t>perçoit.</a:t>
            </a:r>
          </a:p>
          <a:p>
            <a:endParaRPr lang="fr-FR" alt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rPr>
              <a:t>Donc:</a:t>
            </a:r>
          </a:p>
          <a:p>
            <a:r>
              <a:rPr lang="en-US" sz="1200" b="1" i="0" u="none" strike="noStrike" kern="1200" baseline="0" dirty="0" smtClean="0">
                <a:solidFill>
                  <a:schemeClr val="tx1"/>
                </a:solidFill>
                <a:latin typeface="+mn-lt"/>
              </a:rPr>
              <a:t>Risque = Danger + Indignation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a:xfrm>
            <a:off x="1143000" y="685800"/>
            <a:ext cx="4572000" cy="3429000"/>
          </a:xfrm>
          <a:ln/>
        </p:spPr>
      </p:sp>
      <p:sp>
        <p:nvSpPr>
          <p:cNvPr id="1341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charset="0"/>
              </a:rPr>
              <a:t>On peut analyser cette disparité sous un autre angle en admettant que la population et les scientifiques sont rarement mûs par une même compréhension des dangers pour la santé.</a:t>
            </a:r>
          </a:p>
        </p:txBody>
      </p:sp>
      <p:sp>
        <p:nvSpPr>
          <p:cNvPr id="1341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C853E640-9DE9-4563-80F9-129372104C14}" type="slidenum">
              <a:rPr lang="en-US" sz="1200" smtClean="0">
                <a:solidFill>
                  <a:prstClr val="black"/>
                </a:solidFill>
              </a:rPr>
              <a:pPr eaLnBrk="1" hangingPunct="1"/>
              <a:t>18</a:t>
            </a:fld>
            <a:endParaRPr lang="fr-FR" sz="1200" smtClean="0">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2E6DBA0A-40AB-4653-B317-A6C24AD185D9}" type="slidenum">
              <a:rPr lang="en-US" sz="1200" smtClean="0">
                <a:solidFill>
                  <a:prstClr val="black"/>
                </a:solidFill>
              </a:rPr>
              <a:pPr eaLnBrk="1" hangingPunct="1"/>
              <a:t>19</a:t>
            </a:fld>
            <a:endParaRPr lang="fr-FR" sz="1200" smtClean="0">
              <a:solidFill>
                <a:prstClr val="black"/>
              </a:solidFill>
            </a:endParaRPr>
          </a:p>
        </p:txBody>
      </p:sp>
      <p:sp>
        <p:nvSpPr>
          <p:cNvPr id="135171" name="Rectangle 2"/>
          <p:cNvSpPr>
            <a:spLocks noGrp="1" noRot="1" noChangeAspect="1" noChangeArrowheads="1" noTextEdit="1"/>
          </p:cNvSpPr>
          <p:nvPr>
            <p:ph type="sldImg"/>
          </p:nvPr>
        </p:nvSpPr>
        <p:spPr>
          <a:xfrm>
            <a:off x="1144588" y="687388"/>
            <a:ext cx="4572000" cy="3429000"/>
          </a:xfrm>
          <a:ln/>
        </p:spPr>
      </p:sp>
      <p:sp>
        <p:nvSpPr>
          <p:cNvPr id="135172" name="Rectangle 3"/>
          <p:cNvSpPr>
            <a:spLocks noGrp="1" noChangeArrowheads="1"/>
          </p:cNvSpPr>
          <p:nvPr>
            <p:ph type="body" idx="1"/>
          </p:nvPr>
        </p:nvSpPr>
        <p:spPr>
          <a:xfrm>
            <a:off x="914183" y="4343326"/>
            <a:ext cx="5029635" cy="411316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en-US" dirty="0" err="1" smtClean="0">
                <a:latin typeface="Arial" charset="0"/>
              </a:rPr>
              <a:t>Réels</a:t>
            </a:r>
            <a:r>
              <a:rPr lang="en-US" dirty="0" smtClean="0">
                <a:latin typeface="Arial" charset="0"/>
              </a:rPr>
              <a:t> ....</a:t>
            </a:r>
          </a:p>
          <a:p>
            <a:pPr>
              <a:lnSpc>
                <a:spcPct val="90000"/>
              </a:lnSpc>
            </a:pPr>
            <a:endParaRPr lang="fr-FR" dirty="0" smtClean="0">
              <a:latin typeface="Arial" charset="0"/>
              <a:cs typeface="Arial" charset="0"/>
            </a:endParaRPr>
          </a:p>
          <a:p>
            <a:pPr>
              <a:lnSpc>
                <a:spcPct val="90000"/>
              </a:lnSpc>
            </a:pPr>
            <a:r>
              <a:rPr lang="en-US" dirty="0" err="1" smtClean="0">
                <a:latin typeface="Arial" charset="0"/>
              </a:rPr>
              <a:t>Puis</a:t>
            </a:r>
            <a:r>
              <a:rPr lang="en-US" dirty="0" smtClean="0">
                <a:latin typeface="Arial" charset="0"/>
              </a:rPr>
              <a:t> </a:t>
            </a:r>
            <a:r>
              <a:rPr lang="en-US" dirty="0" err="1" smtClean="0">
                <a:latin typeface="Arial" charset="0"/>
              </a:rPr>
              <a:t>Slovic</a:t>
            </a:r>
            <a:r>
              <a:rPr lang="en-US" dirty="0" smtClean="0">
                <a:latin typeface="Arial" charset="0"/>
              </a:rPr>
              <a:t>, </a:t>
            </a:r>
            <a:r>
              <a:rPr lang="en-US" dirty="0" err="1" smtClean="0">
                <a:latin typeface="Arial" charset="0"/>
              </a:rPr>
              <a:t>Echecs</a:t>
            </a:r>
            <a:r>
              <a:rPr lang="en-US" dirty="0" smtClean="0">
                <a:latin typeface="Arial" charset="0"/>
              </a:rPr>
              <a:t>, et </a:t>
            </a:r>
            <a:r>
              <a:rPr lang="en-US" dirty="0" err="1" smtClean="0">
                <a:latin typeface="Arial" charset="0"/>
              </a:rPr>
              <a:t>Fischhoff</a:t>
            </a:r>
            <a:r>
              <a:rPr lang="en-US" dirty="0" smtClean="0">
                <a:latin typeface="Arial" charset="0"/>
              </a:rPr>
              <a:t> </a:t>
            </a:r>
            <a:r>
              <a:rPr lang="en-US" dirty="0" err="1" smtClean="0">
                <a:latin typeface="Arial" charset="0"/>
              </a:rPr>
              <a:t>sont</a:t>
            </a:r>
            <a:r>
              <a:rPr lang="en-US" dirty="0" smtClean="0">
                <a:latin typeface="Arial" charset="0"/>
              </a:rPr>
              <a:t> parvenus à </a:t>
            </a:r>
            <a:r>
              <a:rPr lang="en-US" dirty="0" err="1" smtClean="0">
                <a:latin typeface="Arial" charset="0"/>
              </a:rPr>
              <a:t>cette</a:t>
            </a:r>
            <a:r>
              <a:rPr lang="en-US" dirty="0" smtClean="0">
                <a:latin typeface="Arial" charset="0"/>
              </a:rPr>
              <a:t> conclusion après </a:t>
            </a:r>
            <a:r>
              <a:rPr lang="en-US" dirty="0" err="1" smtClean="0">
                <a:latin typeface="Arial" charset="0"/>
              </a:rPr>
              <a:t>avoir</a:t>
            </a:r>
            <a:r>
              <a:rPr lang="en-US" dirty="0" smtClean="0">
                <a:latin typeface="Arial" charset="0"/>
              </a:rPr>
              <a:t> </a:t>
            </a:r>
            <a:r>
              <a:rPr lang="en-US" dirty="0" err="1" smtClean="0">
                <a:latin typeface="Arial" charset="0"/>
              </a:rPr>
              <a:t>travaillé</a:t>
            </a:r>
            <a:r>
              <a:rPr lang="en-US" dirty="0" smtClean="0">
                <a:latin typeface="Arial" charset="0"/>
              </a:rPr>
              <a:t> avec les </a:t>
            </a:r>
            <a:r>
              <a:rPr lang="en-US" dirty="0" err="1" smtClean="0">
                <a:latin typeface="Arial" charset="0"/>
              </a:rPr>
              <a:t>communautés</a:t>
            </a:r>
            <a:r>
              <a:rPr lang="en-US" dirty="0" smtClean="0">
                <a:latin typeface="Arial" charset="0"/>
              </a:rPr>
              <a:t> à </a:t>
            </a:r>
            <a:r>
              <a:rPr lang="en-US" dirty="0" err="1" smtClean="0">
                <a:latin typeface="Arial" charset="0"/>
              </a:rPr>
              <a:t>risque</a:t>
            </a:r>
            <a:r>
              <a:rPr lang="en-US" dirty="0" smtClean="0">
                <a:latin typeface="Arial" charset="0"/>
              </a:rPr>
              <a:t> </a:t>
            </a:r>
            <a:r>
              <a:rPr lang="en-US" dirty="0" err="1" smtClean="0">
                <a:latin typeface="Arial" charset="0"/>
              </a:rPr>
              <a:t>dans</a:t>
            </a:r>
            <a:r>
              <a:rPr lang="en-US" dirty="0" smtClean="0">
                <a:latin typeface="Arial" charset="0"/>
              </a:rPr>
              <a:t> les zones de sites </a:t>
            </a:r>
            <a:r>
              <a:rPr lang="en-US" dirty="0" err="1" smtClean="0">
                <a:latin typeface="Arial" charset="0"/>
              </a:rPr>
              <a:t>contaminés</a:t>
            </a:r>
            <a:r>
              <a:rPr lang="en-US" dirty="0" smtClean="0">
                <a:latin typeface="Arial" charset="0"/>
              </a:rPr>
              <a:t>. </a:t>
            </a:r>
            <a:r>
              <a:rPr lang="en-US" dirty="0" err="1" smtClean="0">
                <a:latin typeface="Arial" charset="0"/>
              </a:rPr>
              <a:t>Leur</a:t>
            </a:r>
            <a:r>
              <a:rPr lang="en-US" dirty="0" smtClean="0">
                <a:latin typeface="Arial" charset="0"/>
              </a:rPr>
              <a:t> travail fait </a:t>
            </a:r>
            <a:r>
              <a:rPr lang="en-US" dirty="0" err="1" smtClean="0">
                <a:latin typeface="Arial" charset="0"/>
              </a:rPr>
              <a:t>partie</a:t>
            </a:r>
            <a:r>
              <a:rPr lang="en-US" dirty="0" smtClean="0">
                <a:latin typeface="Arial" charset="0"/>
              </a:rPr>
              <a:t> de la base de </a:t>
            </a:r>
            <a:r>
              <a:rPr lang="en-US" dirty="0" err="1" smtClean="0">
                <a:latin typeface="Arial" charset="0"/>
              </a:rPr>
              <a:t>données</a:t>
            </a:r>
            <a:r>
              <a:rPr lang="en-US" dirty="0" smtClean="0">
                <a:latin typeface="Arial" charset="0"/>
              </a:rPr>
              <a:t> </a:t>
            </a:r>
            <a:r>
              <a:rPr lang="en-US" dirty="0" err="1" smtClean="0">
                <a:latin typeface="Arial" charset="0"/>
              </a:rPr>
              <a:t>probantes</a:t>
            </a:r>
            <a:r>
              <a:rPr lang="en-US" dirty="0" smtClean="0">
                <a:latin typeface="Arial" charset="0"/>
              </a:rPr>
              <a:t> et </a:t>
            </a:r>
            <a:r>
              <a:rPr lang="en-US" dirty="0" err="1" smtClean="0">
                <a:latin typeface="Arial" charset="0"/>
              </a:rPr>
              <a:t>oriente</a:t>
            </a:r>
            <a:r>
              <a:rPr lang="en-US" dirty="0" smtClean="0">
                <a:latin typeface="Arial" charset="0"/>
              </a:rPr>
              <a:t> les </a:t>
            </a:r>
            <a:r>
              <a:rPr lang="en-US" dirty="0" err="1" smtClean="0">
                <a:latin typeface="Arial" charset="0"/>
              </a:rPr>
              <a:t>activités</a:t>
            </a:r>
            <a:r>
              <a:rPr lang="en-US" dirty="0" smtClean="0">
                <a:latin typeface="Arial" charset="0"/>
              </a:rPr>
              <a:t> de communication </a:t>
            </a:r>
            <a:r>
              <a:rPr lang="en-US" dirty="0" err="1" smtClean="0">
                <a:latin typeface="Arial" charset="0"/>
              </a:rPr>
              <a:t>efficace</a:t>
            </a:r>
            <a:r>
              <a:rPr lang="en-US" dirty="0" smtClean="0">
                <a:latin typeface="Arial" charset="0"/>
              </a:rPr>
              <a:t> </a:t>
            </a:r>
            <a:r>
              <a:rPr lang="en-US" dirty="0" err="1" smtClean="0">
                <a:latin typeface="Arial" charset="0"/>
              </a:rPr>
              <a:t>en</a:t>
            </a:r>
            <a:r>
              <a:rPr lang="en-US" dirty="0" smtClean="0">
                <a:latin typeface="Arial" charset="0"/>
              </a:rPr>
              <a:t> situation </a:t>
            </a:r>
            <a:r>
              <a:rPr lang="en-US" dirty="0" err="1" smtClean="0">
                <a:latin typeface="Arial" charset="0"/>
              </a:rPr>
              <a:t>d'urgence</a:t>
            </a:r>
            <a:r>
              <a:rPr lang="en-US" dirty="0" smtClean="0">
                <a:latin typeface="Arial" charset="0"/>
              </a:rPr>
              <a:t> .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smtClean="0"/>
              <a:t>La perception n'est pas toujours verbalisée et se trouve souvent ancrée dans la psyché des </a:t>
            </a:r>
            <a:r>
              <a:rPr dirty="0" err="1" smtClean="0"/>
              <a:t>individus</a:t>
            </a:r>
            <a:r>
              <a:rPr dirty="0" smtClean="0"/>
              <a:t>.</a:t>
            </a:r>
            <a:r>
              <a:rPr lang="fr-FR" dirty="0" smtClean="0"/>
              <a:t> </a:t>
            </a:r>
            <a:r>
              <a:rPr dirty="0" smtClean="0"/>
              <a:t>Ce n'est qu'à travers une communication bidirectionnelle constante et régulière et l'interaction avec les populations touchées que les communicateurs peuvent pleinement cerner les croyances, les malentendus et les questions du public cible.</a:t>
            </a:r>
            <a:endParaRPr lang="fr-FR" dirty="0"/>
          </a:p>
        </p:txBody>
      </p:sp>
      <p:sp>
        <p:nvSpPr>
          <p:cNvPr id="4" name="Slide Number Placeholder 3"/>
          <p:cNvSpPr>
            <a:spLocks noGrp="1"/>
          </p:cNvSpPr>
          <p:nvPr>
            <p:ph type="sldNum" sz="quarter" idx="10"/>
          </p:nvPr>
        </p:nvSpPr>
        <p:spPr/>
        <p:txBody>
          <a:bodyPr/>
          <a:lstStyle/>
          <a:p>
            <a:fld id="{5D003C1D-A3BD-442B-A928-A2702CD40E4F}" type="slidenum">
              <a:rPr lang="en-GB" smtClean="0"/>
              <a:t>20</a:t>
            </a:fld>
            <a:endParaRPr lang="fr-FR" dirty="0"/>
          </a:p>
        </p:txBody>
      </p:sp>
    </p:spTree>
    <p:extLst>
      <p:ext uri="{BB962C8B-B14F-4D97-AF65-F5344CB8AC3E}">
        <p14:creationId xmlns:p14="http://schemas.microsoft.com/office/powerpoint/2010/main" val="23377260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200" b="0" i="0" u="none" strike="noStrike" kern="1200" baseline="0" dirty="0" smtClean="0">
                <a:solidFill>
                  <a:schemeClr val="tx1"/>
                </a:solidFill>
                <a:latin typeface="+mn-lt"/>
              </a:rPr>
              <a:t>Ce modèle est proposé par Peter Sandman, imminent expert en communication sur les risques. Il analyse la perception du risque en se fondant sur:</a:t>
            </a:r>
          </a:p>
          <a:p>
            <a:pPr marL="171450" indent="-171450">
              <a:buFont typeface="Arial" panose="020B0604020202020204" pitchFamily="34" charset="0"/>
              <a:buChar char="•"/>
            </a:pPr>
            <a:r>
              <a:rPr lang="en-US" sz="1200" b="0" i="0" u="none" strike="noStrike" kern="1200" baseline="0" dirty="0" smtClean="0">
                <a:solidFill>
                  <a:schemeClr val="tx1"/>
                </a:solidFill>
                <a:latin typeface="+mn-lt"/>
              </a:rPr>
              <a:t>L'ampleur du risque tel que perçue par les experts de santé publique - placée sur l'axe des X (abscisse)</a:t>
            </a:r>
          </a:p>
          <a:p>
            <a:pPr marL="171450" indent="-171450">
              <a:buFont typeface="Arial" panose="020B0604020202020204" pitchFamily="34" charset="0"/>
              <a:buChar char="•"/>
            </a:pPr>
            <a:r>
              <a:rPr lang="en-US" sz="1200" b="0" i="0" u="none" strike="noStrike" kern="1200" baseline="0" dirty="0" smtClean="0">
                <a:solidFill>
                  <a:schemeClr val="tx1"/>
                </a:solidFill>
                <a:latin typeface="+mn-lt"/>
              </a:rPr>
              <a:t>Le degré d'émotion exprimée par la population affectée (peur, colère, </a:t>
            </a:r>
            <a:r>
              <a:rPr lang="en-US" sz="1200" b="0" i="0" u="none" strike="noStrike" kern="1200" baseline="0" dirty="0" err="1" smtClean="0">
                <a:solidFill>
                  <a:schemeClr val="tx1"/>
                </a:solidFill>
                <a:latin typeface="+mn-lt"/>
              </a:rPr>
              <a:t>inquiétude</a:t>
            </a:r>
            <a:r>
              <a:rPr lang="en-US" sz="1200" b="0" i="0" u="none" strike="noStrike" kern="1200" baseline="0" dirty="0" smtClean="0">
                <a:solidFill>
                  <a:schemeClr val="tx1"/>
                </a:solidFill>
                <a:latin typeface="+mn-lt"/>
              </a:rPr>
              <a:t>, </a:t>
            </a:r>
            <a:r>
              <a:rPr lang="en-US" sz="1200" b="0" i="0" u="none" strike="noStrike" kern="1200" baseline="0" dirty="0" smtClean="0">
                <a:solidFill>
                  <a:schemeClr val="tx1"/>
                </a:solidFill>
                <a:latin typeface="+mn-lt"/>
              </a:rPr>
              <a:t>indignation, autres émotions) - placé sur l'axe des Y (ordonnée)</a:t>
            </a:r>
          </a:p>
          <a:p>
            <a:endParaRPr lang="fr-FR"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rPr>
              <a:t>Après avoir établi où se situe la perception des risques dans la matrice suivante, vous appliquerez l'une des </a:t>
            </a:r>
            <a:r>
              <a:rPr lang="en-US" sz="1200" b="0" i="0" u="none" strike="noStrike" kern="1200" baseline="0" dirty="0" err="1" smtClean="0">
                <a:solidFill>
                  <a:schemeClr val="tx1"/>
                </a:solidFill>
                <a:latin typeface="+mn-lt"/>
              </a:rPr>
              <a:t>quatre</a:t>
            </a:r>
            <a:r>
              <a:rPr lang="en-US" sz="1200" b="0" i="0" u="none" strike="noStrike" kern="1200" baseline="0" dirty="0" smtClean="0">
                <a:solidFill>
                  <a:schemeClr val="tx1"/>
                </a:solidFill>
                <a:latin typeface="+mn-lt"/>
              </a:rPr>
              <a:t> </a:t>
            </a:r>
            <a:r>
              <a:rPr lang="en-US" sz="1200" b="0" i="0" u="none" strike="noStrike" kern="1200" baseline="0" dirty="0" err="1" smtClean="0">
                <a:solidFill>
                  <a:schemeClr val="tx1"/>
                </a:solidFill>
                <a:latin typeface="+mn-lt"/>
              </a:rPr>
              <a:t>stratégies</a:t>
            </a:r>
            <a:r>
              <a:rPr lang="en-US" sz="1200" b="0" i="0" u="none" strike="noStrike" kern="1200" baseline="0" dirty="0" smtClean="0">
                <a:solidFill>
                  <a:schemeClr val="tx1"/>
                </a:solidFill>
                <a:latin typeface="+mn-lt"/>
              </a:rPr>
              <a:t> </a:t>
            </a:r>
            <a:r>
              <a:rPr lang="en-US" sz="1200" b="0" i="0" u="none" strike="noStrike" kern="1200" baseline="0" dirty="0" smtClean="0">
                <a:solidFill>
                  <a:schemeClr val="tx1"/>
                </a:solidFill>
                <a:latin typeface="+mn-lt"/>
              </a:rPr>
              <a:t>de communication sur les risques décrites ici.</a:t>
            </a:r>
          </a:p>
          <a:p>
            <a:endParaRPr lang="fr-FR" alt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r>
              <a:rPr lang="en-US" altLang="en-US" sz="1200" b="0" i="0" u="none" strike="noStrike" kern="1200" baseline="0" dirty="0" smtClean="0">
                <a:solidFill>
                  <a:schemeClr val="tx1"/>
                </a:solidFill>
                <a:latin typeface="+mn-lt"/>
              </a:rPr>
              <a:t>Conseils de prudence</a:t>
            </a:r>
          </a:p>
          <a:p>
            <a:pPr marL="171450" indent="-171450">
              <a:buFont typeface="Arial" panose="020B0604020202020204" pitchFamily="34" charset="0"/>
              <a:buChar char="•"/>
            </a:pPr>
            <a:r>
              <a:rPr lang="en-US" altLang="en-US" sz="1200" b="0" i="0" u="none" strike="noStrike" kern="1200" baseline="0" dirty="0" smtClean="0">
                <a:solidFill>
                  <a:schemeClr val="tx1"/>
                </a:solidFill>
                <a:latin typeface="+mn-lt"/>
              </a:rPr>
              <a:t>Gestion de l'indignation</a:t>
            </a:r>
          </a:p>
          <a:p>
            <a:pPr marL="171450" indent="-171450">
              <a:buFont typeface="Arial" panose="020B0604020202020204" pitchFamily="34" charset="0"/>
              <a:buChar char="•"/>
            </a:pPr>
            <a:r>
              <a:rPr lang="en-US" altLang="en-US" sz="1200" b="0" i="0" u="none" strike="noStrike" kern="1200" baseline="0" dirty="0" smtClean="0">
                <a:solidFill>
                  <a:schemeClr val="tx1"/>
                </a:solidFill>
                <a:latin typeface="+mn-lt"/>
              </a:rPr>
              <a:t>Communication en situation de crise</a:t>
            </a:r>
          </a:p>
          <a:p>
            <a:pPr marL="171450" indent="-171450">
              <a:buFont typeface="Arial" panose="020B0604020202020204" pitchFamily="34" charset="0"/>
              <a:buChar char="•"/>
            </a:pPr>
            <a:r>
              <a:rPr lang="en-US" altLang="en-US" sz="1200" b="0" i="0" u="none" strike="noStrike" kern="1200" baseline="0" dirty="0" smtClean="0">
                <a:solidFill>
                  <a:schemeClr val="tx1"/>
                </a:solidFill>
                <a:latin typeface="+mn-lt"/>
              </a:rPr>
              <a:t>éducation à la santé et relations avec les parties prenantes</a:t>
            </a:r>
          </a:p>
          <a:p>
            <a:endParaRPr lang="fr-FR" dirty="0"/>
          </a:p>
        </p:txBody>
      </p:sp>
      <p:sp>
        <p:nvSpPr>
          <p:cNvPr id="4" name="Espace réservé du numéro de diapositive 3"/>
          <p:cNvSpPr>
            <a:spLocks noGrp="1"/>
          </p:cNvSpPr>
          <p:nvPr>
            <p:ph type="sldNum" sz="quarter" idx="10"/>
          </p:nvPr>
        </p:nvSpPr>
        <p:spPr/>
        <p:txBody>
          <a:bodyPr/>
          <a:lstStyle/>
          <a:p>
            <a:fld id="{ADD281F5-CA62-6543-9DA3-86BBE158C8C6}" type="slidenum">
              <a:rPr lang="fr-FR" smtClean="0">
                <a:solidFill>
                  <a:prstClr val="black"/>
                </a:solidFill>
              </a:rPr>
              <a:pPr/>
              <a:t>22</a:t>
            </a:fld>
            <a:endParaRPr lang="fr-FR">
              <a:solidFill>
                <a:prstClr val="black"/>
              </a:solidFill>
            </a:endParaRPr>
          </a:p>
        </p:txBody>
      </p:sp>
    </p:spTree>
    <p:extLst>
      <p:ext uri="{BB962C8B-B14F-4D97-AF65-F5344CB8AC3E}">
        <p14:creationId xmlns:p14="http://schemas.microsoft.com/office/powerpoint/2010/main" val="36944039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dirty="0" smtClean="0">
              <a:latin typeface="Arial" charset="0"/>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1" i="0" u="none" strike="noStrike" kern="1200" baseline="0" noProof="0" dirty="0" smtClean="0">
                <a:solidFill>
                  <a:schemeClr val="tx1"/>
                </a:solidFill>
                <a:latin typeface="+mn-lt"/>
              </a:rPr>
              <a:t>Stratégie de plaidoyer en faveur du principe de précaution : </a:t>
            </a:r>
            <a:r>
              <a:rPr lang="fr-FR" sz="1200" b="0" i="0" u="none" strike="noStrike" kern="1200" baseline="0" noProof="0" dirty="0" smtClean="0">
                <a:solidFill>
                  <a:schemeClr val="tx1"/>
                </a:solidFill>
                <a:latin typeface="+mn-lt"/>
              </a:rPr>
              <a:t>lorsque le danger est grand, mais que les populations ne sont pas très préoccupées ou indignées. Elles sont peut-être insensibles à ce problème.</a:t>
            </a:r>
          </a:p>
          <a:p>
            <a:endParaRPr lang="fr-FR" sz="1200" b="1" i="0" u="none" strike="noStrike" kern="1200" baseline="0" noProof="0" dirty="0" smtClean="0">
              <a:solidFill>
                <a:schemeClr val="tx1"/>
              </a:solidFill>
              <a:latin typeface="+mn-lt"/>
              <a:ea typeface="+mn-ea"/>
              <a:cs typeface="+mn-cs"/>
            </a:endParaRPr>
          </a:p>
          <a:p>
            <a:r>
              <a:rPr lang="fr-FR" sz="1200" b="1" i="0" u="none" strike="noStrike" kern="1200" baseline="0" noProof="0" dirty="0" smtClean="0">
                <a:solidFill>
                  <a:schemeClr val="tx1"/>
                </a:solidFill>
                <a:latin typeface="+mn-lt"/>
              </a:rPr>
              <a:t>But:</a:t>
            </a:r>
          </a:p>
          <a:p>
            <a:r>
              <a:rPr lang="fr-FR" sz="1200" b="0" i="0" u="none" strike="noStrike" kern="1200" baseline="0" noProof="0" dirty="0" smtClean="0">
                <a:solidFill>
                  <a:schemeClr val="tx1"/>
                </a:solidFill>
                <a:latin typeface="+mn-lt"/>
              </a:rPr>
              <a:t>Susciter des émotions - l'indignation des gens pour les amener à votre niveau de préoccupation (pas au-delà) afin qu'ils agissent.</a:t>
            </a:r>
          </a:p>
          <a:p>
            <a:endParaRPr lang="fr-FR" sz="1200" b="1" i="0" u="none" strike="noStrike" kern="1200" baseline="0" noProof="0" dirty="0" smtClean="0">
              <a:solidFill>
                <a:schemeClr val="tx1"/>
              </a:solidFill>
              <a:latin typeface="+mn-lt"/>
              <a:ea typeface="+mn-ea"/>
              <a:cs typeface="+mn-cs"/>
            </a:endParaRPr>
          </a:p>
          <a:p>
            <a:r>
              <a:rPr lang="fr-FR" sz="1200" b="1" i="0" u="none" strike="noStrike" kern="1200" baseline="0" noProof="0" dirty="0" smtClean="0">
                <a:solidFill>
                  <a:schemeClr val="tx1"/>
                </a:solidFill>
                <a:latin typeface="+mn-lt"/>
              </a:rPr>
              <a:t>Remarques:</a:t>
            </a:r>
          </a:p>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Il s'agit de la SEULE situation où vous souhaiterez faire monter d’un cran l'indignation de la population mais l’arrêter lorsqu'elle atteint le niveau de préoccupation de l'expert.</a:t>
            </a:r>
          </a:p>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Veiller à ne pas dramatiser. Pas de tactiques alarmistes. Être franc et transparent.</a:t>
            </a:r>
          </a:p>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Inciter les gens à prendre des mesures pour éviter une crise secondaire découlant de ce risque.</a:t>
            </a:r>
          </a:p>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Transmettre des messages fondés sur des preuves scientifiques solides mais dans un langage simple.</a:t>
            </a:r>
          </a:p>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La plupart des activités de santé publique entrent dans cette catégorie. Les problèmes de santé auxquels nous sommes confrontés constituent de graves périls mais notre public ne les prend pas suffisamment à </a:t>
            </a:r>
            <a:r>
              <a:rPr lang="fr-FR" sz="1200" b="0" i="0" u="none" strike="noStrike" kern="1200" baseline="0" noProof="0" dirty="0" err="1" smtClean="0">
                <a:solidFill>
                  <a:schemeClr val="tx1"/>
                </a:solidFill>
                <a:latin typeface="+mn-lt"/>
              </a:rPr>
              <a:t>coeur</a:t>
            </a:r>
            <a:r>
              <a:rPr lang="fr-FR" sz="1200" b="0" i="0" u="none" strike="noStrike" kern="1200" baseline="0" noProof="0" dirty="0" smtClean="0">
                <a:solidFill>
                  <a:schemeClr val="tx1"/>
                </a:solidFill>
                <a:latin typeface="+mn-lt"/>
              </a:rPr>
              <a:t> pour écouter nos conseils.</a:t>
            </a:r>
          </a:p>
          <a:p>
            <a:endParaRPr lang="fr-FR" sz="1200" b="1" i="0" u="none" strike="noStrike" kern="1200" baseline="0" noProof="0" dirty="0" smtClean="0">
              <a:solidFill>
                <a:schemeClr val="tx1"/>
              </a:solidFill>
              <a:latin typeface="+mn-lt"/>
              <a:ea typeface="+mn-ea"/>
              <a:cs typeface="+mn-cs"/>
            </a:endParaRPr>
          </a:p>
          <a:p>
            <a:r>
              <a:rPr lang="fr-FR" sz="1200" b="1" i="0" u="none" strike="noStrike" kern="1200" baseline="0" noProof="0" dirty="0" smtClean="0">
                <a:solidFill>
                  <a:schemeClr val="tx1"/>
                </a:solidFill>
                <a:latin typeface="+mn-lt"/>
              </a:rPr>
              <a:t>Exemples:</a:t>
            </a:r>
          </a:p>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La communication sur les pratiques sexuelles sans risque qui font le parallèle avec le port de la ceinture de sécurité au volant, ou les messages sur l'arrêt du tabagisme, etc.</a:t>
            </a:r>
          </a:p>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Les gens ne sont pas conscients qu'il existe un nouveau danger tel que celui de la propagation du choléra au sein des populations touchées par les inondations. Ils ont besoin d'informations pour comprendre l'ampleur du risque et savoir quelles sont les mesures à prendre pour s'en prémunir.</a:t>
            </a:r>
          </a:p>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Les taux de vaccination sont en baisse dans les pays développés. Les populations n'étant plus confrontées à des cas de rougeole elles ne se réalisent pas à quel point cette maladie est potentiellement dangereuse pour leurs enfants.</a:t>
            </a:r>
            <a:endParaRPr lang="fr-FR" altLang="en-US" noProof="0" dirty="0" smtClean="0"/>
          </a:p>
          <a:p>
            <a:endParaRPr lang="fr-FR" noProof="0" dirty="0"/>
          </a:p>
        </p:txBody>
      </p:sp>
      <p:sp>
        <p:nvSpPr>
          <p:cNvPr id="4" name="Espace réservé du numéro de diapositive 3"/>
          <p:cNvSpPr>
            <a:spLocks noGrp="1"/>
          </p:cNvSpPr>
          <p:nvPr>
            <p:ph type="sldNum" sz="quarter" idx="10"/>
          </p:nvPr>
        </p:nvSpPr>
        <p:spPr/>
        <p:txBody>
          <a:bodyPr/>
          <a:lstStyle/>
          <a:p>
            <a:fld id="{ADD281F5-CA62-6543-9DA3-86BBE158C8C6}" type="slidenum">
              <a:rPr lang="fr-FR" smtClean="0">
                <a:solidFill>
                  <a:prstClr val="black"/>
                </a:solidFill>
              </a:rPr>
              <a:pPr/>
              <a:t>23</a:t>
            </a:fld>
            <a:endParaRPr lang="fr-FR">
              <a:solidFill>
                <a:prstClr val="black"/>
              </a:solidFill>
            </a:endParaRPr>
          </a:p>
        </p:txBody>
      </p:sp>
    </p:spTree>
    <p:extLst>
      <p:ext uri="{BB962C8B-B14F-4D97-AF65-F5344CB8AC3E}">
        <p14:creationId xmlns:p14="http://schemas.microsoft.com/office/powerpoint/2010/main" val="36944039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1" i="0" u="none" strike="noStrike" kern="1200" baseline="0" noProof="0" dirty="0" smtClean="0">
                <a:solidFill>
                  <a:schemeClr val="tx1"/>
                </a:solidFill>
                <a:latin typeface="+mn-lt"/>
              </a:rPr>
              <a:t>Stratégie de gestion de l'indignation : </a:t>
            </a:r>
            <a:r>
              <a:rPr lang="fr-FR" sz="1200" b="0" i="0" u="none" strike="noStrike" kern="1200" baseline="0" noProof="0" dirty="0" smtClean="0">
                <a:solidFill>
                  <a:schemeClr val="tx1"/>
                </a:solidFill>
                <a:latin typeface="+mn-lt"/>
              </a:rPr>
              <a:t>s'applique lorsque le risque est minime (peu ou pas de réel danger) mais que la population est </a:t>
            </a:r>
            <a:r>
              <a:rPr lang="fr-FR" sz="1200" b="0" i="0" u="none" strike="noStrike" kern="1200" baseline="0" noProof="0" dirty="0" smtClean="0">
                <a:solidFill>
                  <a:schemeClr val="tx1"/>
                </a:solidFill>
                <a:latin typeface="+mn-lt"/>
              </a:rPr>
              <a:t>très indignée ou </a:t>
            </a:r>
            <a:r>
              <a:rPr lang="fr-FR" sz="1200" b="0" i="0" u="none" strike="noStrike" kern="1200" baseline="0" noProof="0" dirty="0" smtClean="0">
                <a:solidFill>
                  <a:schemeClr val="tx1"/>
                </a:solidFill>
                <a:latin typeface="+mn-lt"/>
              </a:rPr>
              <a:t>très contrariée, ou que sa réaction est disproportionnée par rapport au risque réel.</a:t>
            </a:r>
          </a:p>
          <a:p>
            <a:endParaRPr lang="fr-FR" sz="1200" b="1" i="0" u="none" strike="noStrike" kern="1200" baseline="0" noProof="0" dirty="0" smtClean="0">
              <a:solidFill>
                <a:schemeClr val="tx1"/>
              </a:solidFill>
              <a:latin typeface="+mn-lt"/>
              <a:ea typeface="+mn-ea"/>
              <a:cs typeface="+mn-cs"/>
            </a:endParaRPr>
          </a:p>
          <a:p>
            <a:r>
              <a:rPr lang="fr-FR" sz="1200" b="1" i="0" u="none" strike="noStrike" kern="1200" baseline="0" noProof="0" dirty="0" smtClean="0">
                <a:solidFill>
                  <a:schemeClr val="tx1"/>
                </a:solidFill>
                <a:latin typeface="+mn-lt"/>
              </a:rPr>
              <a:t>Buts:</a:t>
            </a:r>
          </a:p>
          <a:p>
            <a:pPr marL="171450" indent="-171450">
              <a:buFont typeface="Arial" panose="020B0604020202020204" pitchFamily="34" charset="0"/>
              <a:buChar char="•"/>
            </a:pPr>
            <a:r>
              <a:rPr lang="fr-FR" noProof="0" dirty="0" smtClean="0"/>
              <a:t> </a:t>
            </a:r>
            <a:r>
              <a:rPr lang="fr-FR" sz="1200" b="0" i="0" u="none" strike="noStrike" kern="1200" baseline="0" noProof="0" dirty="0" smtClean="0">
                <a:solidFill>
                  <a:schemeClr val="tx1"/>
                </a:solidFill>
                <a:latin typeface="+mn-lt"/>
              </a:rPr>
              <a:t>Calmer la population, respectueusement et raisonnablement.</a:t>
            </a:r>
          </a:p>
          <a:p>
            <a:pPr marL="628489" lvl="1" indent="-171450">
              <a:buFont typeface="Arial" panose="020B0604020202020204" pitchFamily="34" charset="0"/>
              <a:buChar char="•"/>
            </a:pPr>
            <a:r>
              <a:rPr lang="fr-FR" sz="1200" b="0" i="0" u="none" strike="noStrike" kern="1200" baseline="0" noProof="0" dirty="0" smtClean="0">
                <a:solidFill>
                  <a:schemeClr val="tx1"/>
                </a:solidFill>
                <a:latin typeface="+mn-lt"/>
              </a:rPr>
              <a:t>Écouter d'abord ses préoccupations.</a:t>
            </a:r>
          </a:p>
          <a:p>
            <a:pPr marL="628489" lvl="1" indent="-171450">
              <a:buFont typeface="Arial" panose="020B0604020202020204" pitchFamily="34" charset="0"/>
              <a:buChar char="•"/>
            </a:pPr>
            <a:r>
              <a:rPr lang="fr-FR" sz="1200" b="0" i="0" u="none" strike="noStrike" kern="1200" baseline="0" noProof="0" dirty="0" smtClean="0">
                <a:solidFill>
                  <a:schemeClr val="tx1"/>
                </a:solidFill>
                <a:latin typeface="+mn-lt"/>
              </a:rPr>
              <a:t>Présenter des excuses pour les erreurs commises par votre organisation si ce sont ces erreurs qui ont suscité leur l'indignation.</a:t>
            </a:r>
          </a:p>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Communiquer des faits et des données factuelles; accepter et respecter leur crainte et leur colère.</a:t>
            </a:r>
          </a:p>
          <a:p>
            <a:pPr marL="628489" lvl="1" indent="-171450">
              <a:buFont typeface="Arial" panose="020B0604020202020204" pitchFamily="34" charset="0"/>
              <a:buChar char="•"/>
            </a:pPr>
            <a:r>
              <a:rPr lang="fr-FR" sz="1200" b="0" i="0" u="none" strike="noStrike" kern="1200" baseline="0" noProof="0" dirty="0" smtClean="0">
                <a:solidFill>
                  <a:schemeClr val="tx1"/>
                </a:solidFill>
                <a:latin typeface="+mn-lt"/>
              </a:rPr>
              <a:t>Expliquer quel est le danger réel.</a:t>
            </a:r>
          </a:p>
          <a:p>
            <a:pPr marL="628489" lvl="1" indent="-171450">
              <a:buFont typeface="Arial" panose="020B0604020202020204" pitchFamily="34" charset="0"/>
              <a:buChar char="•"/>
            </a:pPr>
            <a:r>
              <a:rPr lang="fr-FR" sz="1200" b="0" i="0" u="none" strike="noStrike" kern="1200" baseline="0" noProof="0" dirty="0" smtClean="0">
                <a:solidFill>
                  <a:schemeClr val="tx1"/>
                </a:solidFill>
                <a:latin typeface="+mn-lt"/>
              </a:rPr>
              <a:t>Cité des tiers crédibles (experts, recherche scientifique, etc.).</a:t>
            </a:r>
          </a:p>
          <a:p>
            <a:pPr marL="628489" lvl="1" indent="-171450">
              <a:buFont typeface="Arial" panose="020B0604020202020204" pitchFamily="34" charset="0"/>
              <a:buChar char="•"/>
            </a:pPr>
            <a:r>
              <a:rPr lang="fr-FR" sz="1200" b="0" i="0" u="none" strike="noStrike" kern="1200" baseline="0" noProof="0" dirty="0" smtClean="0">
                <a:solidFill>
                  <a:schemeClr val="tx1"/>
                </a:solidFill>
                <a:latin typeface="+mn-lt"/>
              </a:rPr>
              <a:t>Corriger les désinformations.</a:t>
            </a:r>
          </a:p>
          <a:p>
            <a:pPr marL="628489" lvl="1" indent="-171450">
              <a:buFont typeface="Arial" panose="020B0604020202020204" pitchFamily="34" charset="0"/>
              <a:buChar char="•"/>
            </a:pPr>
            <a:r>
              <a:rPr lang="fr-FR" sz="1200" b="0" i="0" u="none" strike="noStrike" kern="1200" baseline="0" noProof="0" dirty="0" smtClean="0">
                <a:solidFill>
                  <a:schemeClr val="tx1"/>
                </a:solidFill>
                <a:latin typeface="+mn-lt"/>
              </a:rPr>
              <a:t>Mettre fin aux rumeurs.</a:t>
            </a:r>
          </a:p>
          <a:p>
            <a:endParaRPr lang="fr-FR" sz="1200" b="1" i="0" u="none" strike="noStrike" kern="1200" baseline="0" noProof="0" dirty="0" smtClean="0">
              <a:solidFill>
                <a:schemeClr val="tx1"/>
              </a:solidFill>
              <a:latin typeface="+mn-lt"/>
              <a:ea typeface="+mn-ea"/>
              <a:cs typeface="+mn-cs"/>
            </a:endParaRPr>
          </a:p>
          <a:p>
            <a:r>
              <a:rPr lang="fr-FR" sz="1200" b="1" i="0" u="none" strike="noStrike" kern="1200" baseline="0" noProof="0" dirty="0" smtClean="0">
                <a:solidFill>
                  <a:schemeClr val="tx1"/>
                </a:solidFill>
                <a:latin typeface="+mn-lt"/>
              </a:rPr>
              <a:t>Remarques:</a:t>
            </a:r>
          </a:p>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Agir : il faut communiquer vite, souvent et dans délais serrés.</a:t>
            </a:r>
          </a:p>
          <a:p>
            <a:endParaRPr lang="fr-FR" sz="1200" b="1" i="0" u="none" strike="noStrike" kern="1200" baseline="0" noProof="0" dirty="0" smtClean="0">
              <a:solidFill>
                <a:schemeClr val="tx1"/>
              </a:solidFill>
              <a:latin typeface="+mn-lt"/>
              <a:ea typeface="+mn-ea"/>
              <a:cs typeface="+mn-cs"/>
            </a:endParaRPr>
          </a:p>
          <a:p>
            <a:r>
              <a:rPr lang="fr-FR" sz="1200" b="1" i="0" u="none" strike="noStrike" kern="1200" baseline="0" noProof="0" dirty="0" smtClean="0">
                <a:solidFill>
                  <a:schemeClr val="tx1"/>
                </a:solidFill>
                <a:latin typeface="+mn-lt"/>
              </a:rPr>
              <a:t>Exemples:</a:t>
            </a:r>
          </a:p>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Le vaccin ROR et les craintes de la population autour du risque d'autisme.</a:t>
            </a:r>
          </a:p>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La colère suscitée par le fait que le vaccin contre la grippe pandémique H1N1 de 2009 n'était pas nécessaire.</a:t>
            </a:r>
          </a:p>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Les allégations selon lesquelles l'OMS est de connivence avec l'industrie privée.</a:t>
            </a:r>
            <a:endParaRPr lang="fr-FR" altLang="en-US" noProof="0" dirty="0" smtClean="0"/>
          </a:p>
          <a:p>
            <a:endParaRPr lang="fr-FR" noProof="0" dirty="0"/>
          </a:p>
        </p:txBody>
      </p:sp>
      <p:sp>
        <p:nvSpPr>
          <p:cNvPr id="4" name="Espace réservé du numéro de diapositive 3"/>
          <p:cNvSpPr>
            <a:spLocks noGrp="1"/>
          </p:cNvSpPr>
          <p:nvPr>
            <p:ph type="sldNum" sz="quarter" idx="10"/>
          </p:nvPr>
        </p:nvSpPr>
        <p:spPr/>
        <p:txBody>
          <a:bodyPr/>
          <a:lstStyle/>
          <a:p>
            <a:fld id="{ADD281F5-CA62-6543-9DA3-86BBE158C8C6}" type="slidenum">
              <a:rPr lang="fr-FR" smtClean="0">
                <a:solidFill>
                  <a:prstClr val="black"/>
                </a:solidFill>
              </a:rPr>
              <a:pPr/>
              <a:t>24</a:t>
            </a:fld>
            <a:endParaRPr lang="fr-FR">
              <a:solidFill>
                <a:prstClr val="black"/>
              </a:solidFill>
            </a:endParaRPr>
          </a:p>
        </p:txBody>
      </p:sp>
    </p:spTree>
    <p:extLst>
      <p:ext uri="{BB962C8B-B14F-4D97-AF65-F5344CB8AC3E}">
        <p14:creationId xmlns:p14="http://schemas.microsoft.com/office/powerpoint/2010/main" val="36944039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200" b="1" i="0" u="none" strike="noStrike" kern="1200" baseline="0" dirty="0" smtClean="0">
                <a:solidFill>
                  <a:schemeClr val="tx1"/>
                </a:solidFill>
                <a:latin typeface="+mn-lt"/>
              </a:rPr>
              <a:t>Stratégie de communication en situation de </a:t>
            </a:r>
            <a:r>
              <a:rPr lang="en-US" sz="1200" b="1" i="0" u="none" strike="noStrike" kern="1200" baseline="0" dirty="0" err="1" smtClean="0">
                <a:solidFill>
                  <a:schemeClr val="tx1"/>
                </a:solidFill>
                <a:latin typeface="+mn-lt"/>
              </a:rPr>
              <a:t>crise</a:t>
            </a:r>
            <a:r>
              <a:rPr lang="en-US" sz="1200" b="1" i="0" u="none" strike="noStrike" kern="1200" baseline="0" dirty="0" smtClean="0">
                <a:solidFill>
                  <a:schemeClr val="tx1"/>
                </a:solidFill>
                <a:latin typeface="+mn-lt"/>
              </a:rPr>
              <a:t> : </a:t>
            </a:r>
            <a:r>
              <a:rPr lang="en-US" sz="1200" b="0" i="0" u="none" strike="noStrike" kern="1200" baseline="0" dirty="0" err="1" smtClean="0">
                <a:solidFill>
                  <a:schemeClr val="tx1"/>
                </a:solidFill>
                <a:latin typeface="+mn-lt"/>
              </a:rPr>
              <a:t>lorsque</a:t>
            </a:r>
            <a:r>
              <a:rPr lang="en-US" sz="1200" b="0" i="0" u="none" strike="noStrike" kern="1200" baseline="0" dirty="0" smtClean="0">
                <a:solidFill>
                  <a:schemeClr val="tx1"/>
                </a:solidFill>
                <a:latin typeface="+mn-lt"/>
              </a:rPr>
              <a:t> le danger est grand ou imminent, et la peur tout aussi grande (à juste titre).</a:t>
            </a:r>
          </a:p>
          <a:p>
            <a:endParaRPr lang="fr-FR" sz="1200" b="1"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rPr>
              <a:t>Buts:</a:t>
            </a:r>
          </a:p>
          <a:p>
            <a:pPr marL="171450" indent="-171450">
              <a:buFont typeface="Arial" panose="020B0604020202020204" pitchFamily="34" charset="0"/>
              <a:buChar char="•"/>
            </a:pPr>
            <a:r>
              <a:rPr lang="en-US" sz="1200" b="0" i="0" u="none" strike="noStrike" kern="1200" baseline="0" dirty="0" smtClean="0">
                <a:solidFill>
                  <a:schemeClr val="tx1"/>
                </a:solidFill>
                <a:latin typeface="+mn-lt"/>
              </a:rPr>
              <a:t>Tout le monde est sur la même longueur d'onde en termes d'information.</a:t>
            </a:r>
          </a:p>
          <a:p>
            <a:pPr marL="628489" lvl="1" indent="-171450">
              <a:buFont typeface="Arial" panose="020B0604020202020204" pitchFamily="34" charset="0"/>
              <a:buChar char="•"/>
            </a:pPr>
            <a:r>
              <a:rPr lang="en-US" sz="1200" b="0" i="0" u="none" strike="noStrike" kern="1200" baseline="0" dirty="0" smtClean="0">
                <a:solidFill>
                  <a:schemeClr val="tx1"/>
                </a:solidFill>
                <a:latin typeface="+mn-lt"/>
              </a:rPr>
              <a:t>Expliquer ce qui se passe, expliquer dès le début et continuer à fournir fréquemment des informations.</a:t>
            </a:r>
          </a:p>
          <a:p>
            <a:pPr marL="628489" lvl="1" indent="-171450">
              <a:buFont typeface="Arial" panose="020B0604020202020204" pitchFamily="34" charset="0"/>
              <a:buChar char="•"/>
            </a:pPr>
            <a:r>
              <a:rPr lang="en-US" sz="1200" b="0" i="0" u="none" strike="noStrike" kern="1200" baseline="0" dirty="0" smtClean="0">
                <a:solidFill>
                  <a:schemeClr val="tx1"/>
                </a:solidFill>
                <a:latin typeface="+mn-lt"/>
              </a:rPr>
              <a:t>Dites aux gens ce que vous savez, les mesures prises et quand sera la prochaine fois que vous communiquerez.</a:t>
            </a:r>
          </a:p>
          <a:p>
            <a:pPr marL="628489" lvl="1" indent="-171450">
              <a:buFont typeface="Arial" panose="020B0604020202020204" pitchFamily="34" charset="0"/>
              <a:buChar char="•"/>
            </a:pPr>
            <a:r>
              <a:rPr lang="en-US" sz="1200" b="0" i="0" u="none" strike="noStrike" kern="1200" baseline="0" dirty="0" smtClean="0">
                <a:solidFill>
                  <a:schemeClr val="tx1"/>
                </a:solidFill>
                <a:latin typeface="+mn-lt"/>
              </a:rPr>
              <a:t>Corriger la désinformation et mettre fin aux rumeurs.</a:t>
            </a:r>
          </a:p>
          <a:p>
            <a:pPr marL="628489" lvl="1" indent="-171450">
              <a:buFont typeface="Arial" panose="020B0604020202020204" pitchFamily="34" charset="0"/>
              <a:buChar char="•"/>
            </a:pPr>
            <a:r>
              <a:rPr lang="en-US" sz="1200" b="0" i="0" u="none" strike="noStrike" kern="1200" baseline="0" dirty="0" smtClean="0">
                <a:solidFill>
                  <a:schemeClr val="tx1"/>
                </a:solidFill>
                <a:latin typeface="+mn-lt"/>
              </a:rPr>
              <a:t>Les messages seront probablement basés sur des faits scientifiques incertains.</a:t>
            </a:r>
          </a:p>
          <a:p>
            <a:pPr marL="628489" lvl="1" indent="-171450">
              <a:buFont typeface="Arial" panose="020B0604020202020204" pitchFamily="34" charset="0"/>
              <a:buChar char="•"/>
            </a:pPr>
            <a:r>
              <a:rPr lang="en-US" sz="1200" b="0" i="0" u="none" strike="noStrike" kern="1200" baseline="0" dirty="0" smtClean="0">
                <a:solidFill>
                  <a:schemeClr val="tx1"/>
                </a:solidFill>
                <a:latin typeface="+mn-lt"/>
              </a:rPr>
              <a:t>Soyez transparent; admettez que vous ne savez pas. En situation de crise, on manque souvent d'informations </a:t>
            </a:r>
          </a:p>
          <a:p>
            <a:pPr lvl="1"/>
            <a:r>
              <a:rPr lang="en-US" sz="1200" b="0" i="0" u="none" strike="noStrike" kern="1200" baseline="0" dirty="0" smtClean="0">
                <a:solidFill>
                  <a:schemeClr val="tx1"/>
                </a:solidFill>
                <a:latin typeface="+mn-lt"/>
              </a:rPr>
              <a:t>ou alors elles sont peu sûres au début.</a:t>
            </a:r>
          </a:p>
          <a:p>
            <a:pPr marL="171450" indent="-171450">
              <a:buFont typeface="Arial" panose="020B0604020202020204" pitchFamily="34" charset="0"/>
              <a:buChar char="•"/>
            </a:pPr>
            <a:r>
              <a:rPr lang="en-US" sz="1200" b="0" i="0" u="none" strike="noStrike" kern="1200" baseline="0" dirty="0" smtClean="0">
                <a:solidFill>
                  <a:schemeClr val="tx1"/>
                </a:solidFill>
                <a:latin typeface="+mn-lt"/>
              </a:rPr>
              <a:t>Modifier le comportement.</a:t>
            </a:r>
          </a:p>
          <a:p>
            <a:pPr marL="628489" lvl="1" indent="-171450">
              <a:buFont typeface="Arial" panose="020B0604020202020204" pitchFamily="34" charset="0"/>
              <a:buChar char="•"/>
            </a:pPr>
            <a:r>
              <a:rPr lang="en-US" sz="1200" b="0" i="0" u="none" strike="noStrike" kern="1200" baseline="0" dirty="0" smtClean="0">
                <a:solidFill>
                  <a:schemeClr val="tx1"/>
                </a:solidFill>
                <a:latin typeface="+mn-lt"/>
              </a:rPr>
              <a:t>Envoyer un message qui donne envie d'agir.</a:t>
            </a:r>
          </a:p>
          <a:p>
            <a:pPr marL="628489" lvl="1" indent="-171450">
              <a:buFont typeface="Arial" panose="020B0604020202020204" pitchFamily="34" charset="0"/>
              <a:buChar char="•"/>
            </a:pPr>
            <a:r>
              <a:rPr lang="en-US" sz="1200" b="0" i="0" u="none" strike="noStrike" kern="1200" baseline="0" dirty="0" smtClean="0">
                <a:solidFill>
                  <a:schemeClr val="tx1"/>
                </a:solidFill>
                <a:latin typeface="+mn-lt"/>
              </a:rPr>
              <a:t>Donner aux gens quelque chose à faire (ce qui donne l'impression que le risque est contrôlable).</a:t>
            </a:r>
          </a:p>
          <a:p>
            <a:pPr marL="171450" indent="-171450">
              <a:buFont typeface="Arial" panose="020B0604020202020204" pitchFamily="34" charset="0"/>
              <a:buChar char="•"/>
            </a:pPr>
            <a:r>
              <a:rPr lang="en-US" sz="1200" b="0" i="0" u="none" strike="noStrike" kern="1200" baseline="0" dirty="0" err="1" smtClean="0">
                <a:solidFill>
                  <a:schemeClr val="tx1"/>
                </a:solidFill>
                <a:latin typeface="+mn-lt"/>
              </a:rPr>
              <a:t>Agir</a:t>
            </a:r>
            <a:r>
              <a:rPr lang="en-US" sz="1200" b="0" i="0" u="none" strike="noStrike" kern="1200" baseline="0" dirty="0" smtClean="0">
                <a:solidFill>
                  <a:schemeClr val="tx1"/>
                </a:solidFill>
                <a:latin typeface="+mn-lt"/>
              </a:rPr>
              <a:t> : </a:t>
            </a:r>
            <a:r>
              <a:rPr lang="en-US" sz="1200" b="0" i="0" u="none" strike="noStrike" kern="1200" baseline="0" dirty="0" err="1" smtClean="0">
                <a:solidFill>
                  <a:schemeClr val="tx1"/>
                </a:solidFill>
                <a:latin typeface="+mn-lt"/>
              </a:rPr>
              <a:t>il</a:t>
            </a:r>
            <a:r>
              <a:rPr lang="en-US" sz="1200" b="0" i="0" u="none" strike="noStrike" kern="1200" baseline="0" dirty="0" smtClean="0">
                <a:solidFill>
                  <a:schemeClr val="tx1"/>
                </a:solidFill>
                <a:latin typeface="+mn-lt"/>
              </a:rPr>
              <a:t> faut communiquer vite, souvent et dans délais serrés.</a:t>
            </a:r>
          </a:p>
          <a:p>
            <a:pPr marL="628489" lvl="1" indent="-171450">
              <a:buFont typeface="Arial" panose="020B0604020202020204" pitchFamily="34" charset="0"/>
              <a:buChar char="•"/>
            </a:pPr>
            <a:r>
              <a:rPr lang="en-US" sz="1200" b="0" i="0" u="none" strike="noStrike" kern="1200" baseline="0" dirty="0" smtClean="0">
                <a:solidFill>
                  <a:schemeClr val="tx1"/>
                </a:solidFill>
                <a:latin typeface="+mn-lt"/>
              </a:rPr>
              <a:t>Gérer les émotions.</a:t>
            </a:r>
          </a:p>
          <a:p>
            <a:pPr marL="628489" lvl="1" indent="-171450">
              <a:buFont typeface="Arial" panose="020B0604020202020204" pitchFamily="34" charset="0"/>
              <a:buChar char="•"/>
            </a:pPr>
            <a:r>
              <a:rPr lang="en-US" sz="1200" b="0" i="0" u="none" strike="noStrike" kern="1200" baseline="0" dirty="0" smtClean="0">
                <a:solidFill>
                  <a:schemeClr val="tx1"/>
                </a:solidFill>
                <a:latin typeface="+mn-lt"/>
              </a:rPr>
              <a:t>Faire preuve d'empathie.</a:t>
            </a:r>
          </a:p>
          <a:p>
            <a:pPr marL="628489" lvl="1" indent="-171450">
              <a:buFont typeface="Arial" panose="020B0604020202020204" pitchFamily="34" charset="0"/>
              <a:buChar char="•"/>
            </a:pPr>
            <a:r>
              <a:rPr lang="en-US" sz="1200" b="0" i="0" u="none" strike="noStrike" kern="1200" baseline="0" dirty="0" smtClean="0">
                <a:solidFill>
                  <a:schemeClr val="tx1"/>
                </a:solidFill>
                <a:latin typeface="+mn-lt"/>
              </a:rPr>
              <a:t>Ne PAS rassurer outre-mesure.</a:t>
            </a:r>
          </a:p>
          <a:p>
            <a:endParaRPr lang="fr-FR" sz="1200" b="1"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rPr>
              <a:t>Remarques:</a:t>
            </a:r>
          </a:p>
          <a:p>
            <a:pPr marL="171450" indent="-171450">
              <a:buFont typeface="Arial" panose="020B0604020202020204" pitchFamily="34" charset="0"/>
              <a:buChar char="•"/>
            </a:pPr>
            <a:r>
              <a:rPr lang="en-US" sz="1200" b="0" i="0" u="none" strike="noStrike" kern="1200" baseline="0" dirty="0" smtClean="0">
                <a:solidFill>
                  <a:schemeClr val="tx1"/>
                </a:solidFill>
                <a:latin typeface="+mn-lt"/>
              </a:rPr>
              <a:t>Associer les </a:t>
            </a:r>
            <a:r>
              <a:rPr lang="en-US" sz="1200" b="0" i="0" u="none" strike="noStrike" kern="1200" baseline="0" dirty="0" err="1" smtClean="0">
                <a:solidFill>
                  <a:schemeClr val="tx1"/>
                </a:solidFill>
                <a:latin typeface="+mn-lt"/>
              </a:rPr>
              <a:t>méthodes</a:t>
            </a:r>
            <a:r>
              <a:rPr lang="en-US" sz="1200" b="0" i="0" u="none" strike="noStrike" kern="1200" baseline="0" dirty="0" smtClean="0">
                <a:solidFill>
                  <a:schemeClr val="tx1"/>
                </a:solidFill>
                <a:latin typeface="+mn-lt"/>
              </a:rPr>
              <a:t> : la mobilisation sociale, les médias sociaux, les médias, les porte-parole de confiance, etc.</a:t>
            </a:r>
          </a:p>
          <a:p>
            <a:pPr marL="171450" indent="-171450">
              <a:buFont typeface="Arial" panose="020B0604020202020204" pitchFamily="34" charset="0"/>
              <a:buChar char="•"/>
            </a:pPr>
            <a:r>
              <a:rPr lang="en-US" sz="1200" b="0" i="0" u="none" strike="noStrike" kern="1200" baseline="0" dirty="0" smtClean="0">
                <a:solidFill>
                  <a:schemeClr val="tx1"/>
                </a:solidFill>
                <a:latin typeface="+mn-lt"/>
              </a:rPr>
              <a:t>Actualiser quotidiennement les informations voire même plus souvent en phase aiguë.</a:t>
            </a:r>
          </a:p>
          <a:p>
            <a:pPr marL="171450" indent="-171450">
              <a:buFont typeface="Arial" panose="020B0604020202020204" pitchFamily="34" charset="0"/>
              <a:buChar char="•"/>
            </a:pPr>
            <a:r>
              <a:rPr lang="en-US" sz="1200" b="0" i="0" u="none" strike="noStrike" kern="1200" baseline="0" dirty="0" smtClean="0">
                <a:solidFill>
                  <a:schemeClr val="tx1"/>
                </a:solidFill>
                <a:latin typeface="+mn-lt"/>
              </a:rPr>
              <a:t>Écouter les préoccupations et y répondre de manière proactive.</a:t>
            </a:r>
          </a:p>
          <a:p>
            <a:pPr marL="628489" lvl="1" indent="-171450">
              <a:buFont typeface="Arial" panose="020B0604020202020204" pitchFamily="34" charset="0"/>
              <a:buChar char="•"/>
            </a:pPr>
            <a:r>
              <a:rPr lang="en-US" sz="1200" b="0" i="0" u="none" strike="noStrike" kern="1200" baseline="0" dirty="0" smtClean="0">
                <a:solidFill>
                  <a:schemeClr val="tx1"/>
                </a:solidFill>
                <a:latin typeface="+mn-lt"/>
              </a:rPr>
              <a:t>Un certain degré de peur / préoccupation est nécessaire pour pousser les gens à agir et à protéger leur santé.</a:t>
            </a:r>
          </a:p>
          <a:p>
            <a:pPr marL="628489" lvl="1" indent="-171450">
              <a:buFont typeface="Arial" panose="020B0604020202020204" pitchFamily="34" charset="0"/>
              <a:buChar char="•"/>
            </a:pPr>
            <a:r>
              <a:rPr lang="en-US" sz="1200" b="0" i="0" u="none" strike="noStrike" kern="1200" baseline="0" dirty="0" smtClean="0">
                <a:solidFill>
                  <a:schemeClr val="tx1"/>
                </a:solidFill>
                <a:latin typeface="+mn-lt"/>
              </a:rPr>
              <a:t>De fausses assurances qui s'avèrent non fondées par la suite ne font que miner la confiance.</a:t>
            </a:r>
          </a:p>
          <a:p>
            <a:pPr marL="171450" indent="-171450">
              <a:buFont typeface="Arial" panose="020B0604020202020204" pitchFamily="34" charset="0"/>
              <a:buChar char="•"/>
            </a:pPr>
            <a:r>
              <a:rPr dirty="0" smtClean="0"/>
              <a:t> </a:t>
            </a:r>
            <a:r>
              <a:rPr lang="en-US" sz="1200" b="0" i="0" u="none" strike="noStrike" kern="1200" baseline="0" dirty="0" smtClean="0">
                <a:solidFill>
                  <a:schemeClr val="tx1"/>
                </a:solidFill>
                <a:latin typeface="+mn-lt"/>
              </a:rPr>
              <a:t>Communiquer le sentiment que «nous sommes tous dans le même bateau».</a:t>
            </a:r>
          </a:p>
          <a:p>
            <a:endParaRPr lang="fr-FR" sz="1200" b="1"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rPr>
              <a:t>Exemples:</a:t>
            </a:r>
          </a:p>
          <a:p>
            <a:pPr marL="171450" indent="-171450">
              <a:buFont typeface="Arial" panose="020B0604020202020204" pitchFamily="34" charset="0"/>
              <a:buChar char="•"/>
            </a:pPr>
            <a:r>
              <a:rPr dirty="0" smtClean="0"/>
              <a:t> </a:t>
            </a:r>
            <a:r>
              <a:rPr lang="en-US" sz="1200" b="0" i="0" u="none" strike="noStrike" kern="1200" baseline="0" dirty="0" smtClean="0">
                <a:solidFill>
                  <a:schemeClr val="tx1"/>
                </a:solidFill>
                <a:latin typeface="+mn-lt"/>
              </a:rPr>
              <a:t>Tremblement de terre en Haïti; inondations au Pakistan</a:t>
            </a:r>
          </a:p>
          <a:p>
            <a:pPr marL="171450" indent="-171450">
              <a:buFont typeface="Arial" panose="020B0604020202020204" pitchFamily="34" charset="0"/>
              <a:buChar char="•"/>
            </a:pPr>
            <a:r>
              <a:rPr dirty="0" smtClean="0"/>
              <a:t> </a:t>
            </a:r>
            <a:r>
              <a:rPr lang="pt-BR" sz="1200" b="0" i="0" u="none" strike="noStrike" kern="1200" baseline="0" dirty="0" smtClean="0">
                <a:solidFill>
                  <a:schemeClr val="tx1"/>
                </a:solidFill>
                <a:latin typeface="+mn-lt"/>
              </a:rPr>
              <a:t>Épidémie d'Ebola en Ouganda, SRAS, grippe H1N1</a:t>
            </a:r>
          </a:p>
          <a:p>
            <a:pPr marL="171450" indent="-171450">
              <a:buFont typeface="Arial" panose="020B0604020202020204" pitchFamily="34" charset="0"/>
              <a:buChar char="•"/>
            </a:pPr>
            <a:r>
              <a:rPr dirty="0" smtClean="0"/>
              <a:t> </a:t>
            </a:r>
            <a:r>
              <a:rPr lang="en-US" sz="1200" b="0" i="0" u="none" strike="noStrike" kern="1200" baseline="0" dirty="0" smtClean="0">
                <a:solidFill>
                  <a:schemeClr val="tx1"/>
                </a:solidFill>
                <a:latin typeface="+mn-lt"/>
              </a:rPr>
              <a:t>Fuite radioactive d'un centrale nucléaire</a:t>
            </a:r>
            <a:endParaRPr lang="fr-FR" altLang="en-US" dirty="0" smtClean="0"/>
          </a:p>
          <a:p>
            <a:endParaRPr lang="fr-FR" dirty="0"/>
          </a:p>
        </p:txBody>
      </p:sp>
      <p:sp>
        <p:nvSpPr>
          <p:cNvPr id="4" name="Espace réservé du numéro de diapositive 3"/>
          <p:cNvSpPr>
            <a:spLocks noGrp="1"/>
          </p:cNvSpPr>
          <p:nvPr>
            <p:ph type="sldNum" sz="quarter" idx="10"/>
          </p:nvPr>
        </p:nvSpPr>
        <p:spPr/>
        <p:txBody>
          <a:bodyPr/>
          <a:lstStyle/>
          <a:p>
            <a:fld id="{ADD281F5-CA62-6543-9DA3-86BBE158C8C6}" type="slidenum">
              <a:rPr lang="fr-FR" smtClean="0">
                <a:solidFill>
                  <a:prstClr val="black"/>
                </a:solidFill>
              </a:rPr>
              <a:pPr/>
              <a:t>25</a:t>
            </a:fld>
            <a:endParaRPr lang="fr-FR">
              <a:solidFill>
                <a:prstClr val="black"/>
              </a:solidFill>
            </a:endParaRPr>
          </a:p>
        </p:txBody>
      </p:sp>
    </p:spTree>
    <p:extLst>
      <p:ext uri="{BB962C8B-B14F-4D97-AF65-F5344CB8AC3E}">
        <p14:creationId xmlns:p14="http://schemas.microsoft.com/office/powerpoint/2010/main" val="36944039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1" i="0" u="none" strike="noStrike" kern="1200" baseline="0" noProof="0" dirty="0" smtClean="0">
                <a:solidFill>
                  <a:schemeClr val="tx1"/>
                </a:solidFill>
                <a:latin typeface="+mn-lt"/>
              </a:rPr>
              <a:t>Stratégie d'éducation à la santé (et de relations avec les parties prenantes) : </a:t>
            </a:r>
            <a:r>
              <a:rPr lang="fr-FR" sz="1200" b="0" i="0" u="none" strike="noStrike" kern="1200" baseline="0" noProof="0" dirty="0" smtClean="0">
                <a:solidFill>
                  <a:schemeClr val="tx1"/>
                </a:solidFill>
                <a:latin typeface="+mn-lt"/>
              </a:rPr>
              <a:t>lorsque le risque est relativement </a:t>
            </a:r>
            <a:r>
              <a:rPr lang="fr-FR" sz="1200" b="0" i="0" u="none" strike="noStrike" kern="1200" baseline="0" noProof="0" dirty="0" smtClean="0">
                <a:solidFill>
                  <a:schemeClr val="tx1"/>
                </a:solidFill>
                <a:latin typeface="+mn-lt"/>
              </a:rPr>
              <a:t>minime, qu'il </a:t>
            </a:r>
            <a:r>
              <a:rPr lang="fr-FR" sz="1200" b="0" i="0" u="none" strike="noStrike" kern="1200" baseline="0" noProof="0" dirty="0" smtClean="0">
                <a:solidFill>
                  <a:schemeClr val="tx1"/>
                </a:solidFill>
                <a:latin typeface="+mn-lt"/>
              </a:rPr>
              <a:t>y a peu d'engagement émotionnel ou que les populations sont apathiques.</a:t>
            </a:r>
          </a:p>
          <a:p>
            <a:endParaRPr lang="fr-FR" sz="1200" b="1" i="0" u="none" strike="noStrike" kern="1200" baseline="0" noProof="0" dirty="0" smtClean="0">
              <a:solidFill>
                <a:schemeClr val="tx1"/>
              </a:solidFill>
              <a:latin typeface="+mn-lt"/>
              <a:ea typeface="+mn-ea"/>
              <a:cs typeface="+mn-cs"/>
            </a:endParaRPr>
          </a:p>
          <a:p>
            <a:r>
              <a:rPr lang="fr-FR" sz="1200" b="1" i="0" u="none" strike="noStrike" kern="1200" baseline="0" noProof="0" dirty="0" smtClean="0">
                <a:solidFill>
                  <a:schemeClr val="tx1"/>
                </a:solidFill>
                <a:latin typeface="+mn-lt"/>
              </a:rPr>
              <a:t>Buts:</a:t>
            </a:r>
          </a:p>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Contrôler la surveillance de la communication pour repérer et répondre très tôt l'indignation (avant que la situation ne dégénère en</a:t>
            </a:r>
          </a:p>
          <a:p>
            <a:pPr marL="0" indent="0">
              <a:buFont typeface="Arial" panose="020B0604020202020204" pitchFamily="34" charset="0"/>
              <a:buNone/>
            </a:pPr>
            <a:r>
              <a:rPr lang="fr-FR" sz="1200" b="0" i="0" u="none" strike="noStrike" kern="1200" baseline="0" noProof="0" dirty="0" smtClean="0">
                <a:solidFill>
                  <a:schemeClr val="tx1"/>
                </a:solidFill>
                <a:latin typeface="+mn-lt"/>
              </a:rPr>
              <a:t>gestion de l'indignation).</a:t>
            </a:r>
          </a:p>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Assurer la participation des populations et des parties prenantes aux projets en cours.</a:t>
            </a:r>
          </a:p>
          <a:p>
            <a:endParaRPr lang="fr-FR" sz="1200" b="1" i="0" u="none" strike="noStrike" kern="1200" baseline="0" noProof="0" dirty="0" smtClean="0">
              <a:solidFill>
                <a:schemeClr val="tx1"/>
              </a:solidFill>
              <a:latin typeface="+mn-lt"/>
              <a:ea typeface="+mn-ea"/>
              <a:cs typeface="+mn-cs"/>
            </a:endParaRPr>
          </a:p>
          <a:p>
            <a:r>
              <a:rPr lang="fr-FR" sz="1200" b="1" i="0" u="none" strike="noStrike" kern="1200" baseline="0" noProof="0" dirty="0" smtClean="0">
                <a:solidFill>
                  <a:schemeClr val="tx1"/>
                </a:solidFill>
                <a:latin typeface="+mn-lt"/>
              </a:rPr>
              <a:t>Remarques:</a:t>
            </a:r>
          </a:p>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Concevoir des messages basés sur des preuves scientifiques solides.</a:t>
            </a:r>
          </a:p>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Diffuser des information générales, ce qui est généralement suffisant, mais attention à régler les problèmes dès le début.</a:t>
            </a:r>
          </a:p>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Compter sur la propre motivation du public à rechercher et à utiliser les produits de communication.</a:t>
            </a:r>
          </a:p>
          <a:p>
            <a:pPr marL="171450" indent="-171450">
              <a:buFont typeface="Arial" panose="020B0604020202020204" pitchFamily="34" charset="0"/>
              <a:buChar char="•"/>
            </a:pPr>
            <a:r>
              <a:rPr lang="fr-FR" sz="1200" b="0" i="0" u="none" strike="noStrike" kern="1200" baseline="0" noProof="0" dirty="0" smtClean="0">
                <a:solidFill>
                  <a:schemeClr val="tx1"/>
                </a:solidFill>
                <a:latin typeface="+mn-lt"/>
              </a:rPr>
              <a:t>Comprendre qu'il est peu probable qu'il parvienne seul à des changements majeurs.</a:t>
            </a:r>
          </a:p>
          <a:p>
            <a:pPr marL="171450" indent="-171450">
              <a:buFont typeface="Arial" panose="020B0604020202020204" pitchFamily="34" charset="0"/>
              <a:buChar char="•"/>
            </a:pPr>
            <a:endParaRPr lang="fr-FR" altLang="en-US" sz="1200" b="0" i="0" u="none" strike="noStrike" kern="1200" baseline="0" noProof="0" dirty="0" smtClean="0">
              <a:solidFill>
                <a:schemeClr val="tx1"/>
              </a:solidFill>
              <a:latin typeface="+mn-lt"/>
              <a:ea typeface="+mn-ea"/>
              <a:cs typeface="+mn-cs"/>
            </a:endParaRPr>
          </a:p>
          <a:p>
            <a:r>
              <a:rPr lang="fr-FR" sz="1200" b="1" i="0" u="none" strike="noStrike" kern="1200" baseline="0" noProof="0" dirty="0" smtClean="0">
                <a:solidFill>
                  <a:schemeClr val="tx1"/>
                </a:solidFill>
                <a:latin typeface="+mn-lt"/>
              </a:rPr>
              <a:t>Exemples:</a:t>
            </a:r>
          </a:p>
          <a:p>
            <a:pPr marL="171450" indent="-171450">
              <a:buFont typeface="Arial" panose="020B0604020202020204" pitchFamily="34" charset="0"/>
              <a:buChar char="•"/>
            </a:pPr>
            <a:r>
              <a:rPr lang="fr-FR" noProof="0" dirty="0" smtClean="0"/>
              <a:t> </a:t>
            </a:r>
            <a:r>
              <a:rPr lang="fr-FR" sz="1200" b="0" i="0" u="none" strike="noStrike" kern="1200" baseline="0" noProof="0" dirty="0" smtClean="0">
                <a:solidFill>
                  <a:schemeClr val="tx1"/>
                </a:solidFill>
                <a:latin typeface="+mn-lt"/>
              </a:rPr>
              <a:t>Le recours à un site Web ou à une lettre d'information pour informer les parents sur la meilleure nutrition pour leurs bébés.</a:t>
            </a:r>
          </a:p>
          <a:p>
            <a:pPr marL="171450" indent="-171450">
              <a:buFont typeface="Arial" panose="020B0604020202020204" pitchFamily="34" charset="0"/>
              <a:buChar char="•"/>
            </a:pPr>
            <a:r>
              <a:rPr lang="fr-FR" noProof="0" dirty="0" smtClean="0"/>
              <a:t> </a:t>
            </a:r>
            <a:r>
              <a:rPr lang="fr-FR" sz="1200" b="0" i="0" u="none" strike="noStrike" kern="1200" baseline="0" noProof="0" dirty="0" smtClean="0">
                <a:solidFill>
                  <a:schemeClr val="tx1"/>
                </a:solidFill>
                <a:latin typeface="+mn-lt"/>
              </a:rPr>
              <a:t>Des dépliants sur la sécurité alimentaire, l'activité physique, le dépistage médical, etc.</a:t>
            </a:r>
            <a:endParaRPr lang="fr-FR" altLang="en-US" noProof="0" dirty="0" smtClean="0"/>
          </a:p>
          <a:p>
            <a:endParaRPr lang="fr-FR" noProof="0" dirty="0"/>
          </a:p>
        </p:txBody>
      </p:sp>
      <p:sp>
        <p:nvSpPr>
          <p:cNvPr id="4" name="Espace réservé du numéro de diapositive 3"/>
          <p:cNvSpPr>
            <a:spLocks noGrp="1"/>
          </p:cNvSpPr>
          <p:nvPr>
            <p:ph type="sldNum" sz="quarter" idx="10"/>
          </p:nvPr>
        </p:nvSpPr>
        <p:spPr/>
        <p:txBody>
          <a:bodyPr/>
          <a:lstStyle/>
          <a:p>
            <a:fld id="{ADD281F5-CA62-6543-9DA3-86BBE158C8C6}" type="slidenum">
              <a:rPr lang="fr-FR" smtClean="0">
                <a:solidFill>
                  <a:prstClr val="black"/>
                </a:solidFill>
              </a:rPr>
              <a:pPr/>
              <a:t>26</a:t>
            </a:fld>
            <a:endParaRPr lang="fr-FR">
              <a:solidFill>
                <a:prstClr val="black"/>
              </a:solidFill>
            </a:endParaRPr>
          </a:p>
        </p:txBody>
      </p:sp>
    </p:spTree>
    <p:extLst>
      <p:ext uri="{BB962C8B-B14F-4D97-AF65-F5344CB8AC3E}">
        <p14:creationId xmlns:p14="http://schemas.microsoft.com/office/powerpoint/2010/main" val="36944039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buFontTx/>
              <a:buChar char="•"/>
            </a:pPr>
            <a:r>
              <a:rPr lang="fr-FR" altLang="zh-CN" sz="1200" noProof="0" dirty="0" smtClean="0">
                <a:latin typeface="Arial" charset="0"/>
              </a:rPr>
              <a:t>Il est essentiel que votre institution de santé publique soit la première à se </a:t>
            </a:r>
            <a:r>
              <a:rPr lang="fr-FR" altLang="zh-CN" sz="1200" noProof="0" dirty="0" smtClean="0">
                <a:latin typeface="Arial" charset="0"/>
              </a:rPr>
              <a:t>faire </a:t>
            </a:r>
            <a:r>
              <a:rPr lang="fr-FR" altLang="zh-CN" sz="1200" noProof="0" dirty="0" smtClean="0">
                <a:latin typeface="Arial" charset="0"/>
              </a:rPr>
              <a:t>entendre en situation d'urgence. Si d'autres prennent la parole avant l'institution en charge de la santé, vous risquez de devoir réfuter des contrevérités et essayer de gagner la confiance du public.</a:t>
            </a:r>
          </a:p>
          <a:p>
            <a:pPr eaLnBrk="1" hangingPunct="1">
              <a:buFontTx/>
              <a:buChar char="•"/>
            </a:pPr>
            <a:endParaRPr lang="fr-FR" altLang="zh-CN" sz="1200" baseline="0" noProof="0" dirty="0" smtClean="0">
              <a:latin typeface="Arial" charset="0"/>
              <a:cs typeface="Times New Roman" pitchFamily="18" charset="0"/>
            </a:endParaRPr>
          </a:p>
          <a:p>
            <a:pPr eaLnBrk="1" hangingPunct="1">
              <a:buFontTx/>
              <a:buChar char="•"/>
            </a:pPr>
            <a:r>
              <a:rPr lang="fr-FR" altLang="zh-CN" sz="1200" baseline="0" noProof="0" dirty="0" smtClean="0">
                <a:latin typeface="Arial" charset="0"/>
              </a:rPr>
              <a:t>Vous n'aurez pas toutes les informations dont vous avez besoin au début d'une situation d'urgence. </a:t>
            </a:r>
            <a:r>
              <a:rPr lang="fr-FR" altLang="zh-CN" sz="1200" b="1" baseline="0" noProof="0" dirty="0" smtClean="0">
                <a:latin typeface="Arial" charset="0"/>
              </a:rPr>
              <a:t>Expliquer ce que l'on sait déjà, ce qui reste inconnu à ce sujet mais ce que votre organisme fait pour résoudre les problèmes ou en savoir davantage.</a:t>
            </a:r>
            <a:endParaRPr lang="fr-FR" altLang="zh-CN" sz="1200" b="1" noProof="0" dirty="0" smtClean="0">
              <a:latin typeface="Arial" charset="0"/>
              <a:cs typeface="Times New Roman" pitchFamily="18" charset="0"/>
            </a:endParaRPr>
          </a:p>
          <a:p>
            <a:pPr eaLnBrk="1" hangingPunct="1">
              <a:buFontTx/>
              <a:buChar char="•"/>
            </a:pPr>
            <a:endParaRPr lang="fr-FR" altLang="zh-CN" sz="1200" noProof="0" dirty="0" smtClean="0">
              <a:latin typeface="Arial" charset="0"/>
              <a:cs typeface="Times New Roman" pitchFamily="18" charset="0"/>
            </a:endParaRPr>
          </a:p>
          <a:p>
            <a:pPr eaLnBrk="1" hangingPunct="1">
              <a:buFontTx/>
              <a:buChar char="•"/>
            </a:pPr>
            <a:r>
              <a:rPr lang="fr-FR" altLang="zh-CN" sz="1200" noProof="0" dirty="0" smtClean="0">
                <a:latin typeface="Arial" charset="0"/>
              </a:rPr>
              <a:t>Il est normal de faire part de ses incertitudes. </a:t>
            </a:r>
          </a:p>
          <a:p>
            <a:pPr eaLnBrk="1" hangingPunct="1">
              <a:buFontTx/>
              <a:buChar char="•"/>
            </a:pPr>
            <a:endParaRPr lang="fr-FR" altLang="zh-CN" sz="1200" noProof="0" dirty="0" smtClean="0">
              <a:latin typeface="Arial" charset="0"/>
              <a:cs typeface="Times New Roman" pitchFamily="18" charset="0"/>
            </a:endParaRPr>
          </a:p>
          <a:p>
            <a:pPr eaLnBrk="1" hangingPunct="1">
              <a:buFontTx/>
              <a:buChar char="•"/>
            </a:pPr>
            <a:r>
              <a:rPr lang="fr-FR" altLang="zh-CN" sz="1200" noProof="0" dirty="0" smtClean="0">
                <a:latin typeface="Arial" charset="0"/>
              </a:rPr>
              <a:t>Les autorités de </a:t>
            </a:r>
            <a:r>
              <a:rPr lang="fr-FR" altLang="zh-CN" sz="1200" noProof="0" dirty="0" smtClean="0">
                <a:latin typeface="Arial" charset="0"/>
              </a:rPr>
              <a:t>santé </a:t>
            </a:r>
            <a:r>
              <a:rPr lang="fr-FR" altLang="zh-CN" sz="1200" noProof="0" dirty="0" smtClean="0">
                <a:latin typeface="Arial" charset="0"/>
              </a:rPr>
              <a:t>publique et les porte-parole qui font part de leur incertitude </a:t>
            </a:r>
            <a:r>
              <a:rPr lang="fr-FR" altLang="zh-CN" sz="1200" noProof="0" dirty="0" smtClean="0">
                <a:latin typeface="Arial" charset="0"/>
              </a:rPr>
              <a:t>considèrent </a:t>
            </a:r>
            <a:r>
              <a:rPr lang="fr-FR" altLang="zh-CN" sz="1200" noProof="0" dirty="0" smtClean="0">
                <a:latin typeface="Arial" charset="0"/>
              </a:rPr>
              <a:t>le public comme un </a:t>
            </a:r>
            <a:r>
              <a:rPr lang="fr-FR" altLang="zh-CN" sz="1200" noProof="0" dirty="0" smtClean="0">
                <a:latin typeface="Arial" charset="0"/>
              </a:rPr>
              <a:t>acteur avec </a:t>
            </a:r>
            <a:r>
              <a:rPr lang="fr-FR" altLang="zh-CN" sz="1200" noProof="0" dirty="0" smtClean="0">
                <a:latin typeface="Arial" charset="0"/>
              </a:rPr>
              <a:t>qui collaborer et sont plus efficaces quand ils disent comprendre également l'incertitude et la détresse de la population.</a:t>
            </a:r>
          </a:p>
          <a:p>
            <a:pPr eaLnBrk="1" hangingPunct="1">
              <a:buFontTx/>
              <a:buChar char="•"/>
            </a:pPr>
            <a:endParaRPr lang="fr-FR" altLang="zh-CN" sz="1200" noProof="0" dirty="0" smtClean="0">
              <a:latin typeface="Arial" charset="0"/>
              <a:cs typeface="Times New Roman" pitchFamily="18" charset="0"/>
            </a:endParaRPr>
          </a:p>
          <a:p>
            <a:pPr eaLnBrk="1" hangingPunct="1">
              <a:buFontTx/>
              <a:buChar char="•"/>
            </a:pPr>
            <a:r>
              <a:rPr lang="fr-FR" altLang="zh-CN" sz="1200" noProof="0" dirty="0" smtClean="0">
                <a:latin typeface="Arial" charset="0"/>
              </a:rPr>
              <a:t>Toutefois il faut que le public sache qu'un processus est en place pour répondre aux préoccupations, trouver et partager des informations et riposter de manière adéquate à la situation.</a:t>
            </a:r>
          </a:p>
        </p:txBody>
      </p:sp>
      <p:sp>
        <p:nvSpPr>
          <p:cNvPr id="4" name="Slide Number Placeholder 3"/>
          <p:cNvSpPr>
            <a:spLocks noGrp="1"/>
          </p:cNvSpPr>
          <p:nvPr>
            <p:ph type="sldNum" sz="quarter" idx="10"/>
          </p:nvPr>
        </p:nvSpPr>
        <p:spPr/>
        <p:txBody>
          <a:bodyPr/>
          <a:lstStyle/>
          <a:p>
            <a:fld id="{5D003C1D-A3BD-442B-A928-A2702CD40E4F}" type="slidenum">
              <a:rPr lang="en-GB" smtClean="0"/>
              <a:t>27</a:t>
            </a:fld>
            <a:endParaRPr lang="fr-FR" dirty="0"/>
          </a:p>
        </p:txBody>
      </p:sp>
    </p:spTree>
    <p:extLst>
      <p:ext uri="{BB962C8B-B14F-4D97-AF65-F5344CB8AC3E}">
        <p14:creationId xmlns:p14="http://schemas.microsoft.com/office/powerpoint/2010/main" val="9701597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buFontTx/>
              <a:buChar char="•"/>
            </a:pPr>
            <a:r>
              <a:rPr lang="fr-FR" altLang="zh-CN" sz="1200" noProof="0" dirty="0" smtClean="0">
                <a:latin typeface="Arial" charset="0"/>
              </a:rPr>
              <a:t>Montrer à la population que vous vous souciez de son sort. </a:t>
            </a:r>
            <a:r>
              <a:rPr lang="fr-FR" altLang="zh-CN" sz="1200" b="1" baseline="0" noProof="0" dirty="0" smtClean="0">
                <a:latin typeface="Arial" charset="0"/>
              </a:rPr>
              <a:t>Il faut que les gens sachent que vous vous intéressez à eux pour s'intéresser à ce que vous savez </a:t>
            </a:r>
            <a:endParaRPr lang="fr-FR" altLang="zh-CN" sz="1200" noProof="0" dirty="0" smtClean="0">
              <a:latin typeface="Arial" charset="0"/>
              <a:cs typeface="Times New Roman" pitchFamily="18" charset="0"/>
            </a:endParaRPr>
          </a:p>
          <a:p>
            <a:pPr eaLnBrk="1" hangingPunct="1">
              <a:buFontTx/>
              <a:buChar char="•"/>
            </a:pPr>
            <a:r>
              <a:rPr lang="fr-FR" altLang="zh-CN" sz="1200" noProof="0" dirty="0" smtClean="0">
                <a:latin typeface="Arial" charset="0"/>
              </a:rPr>
              <a:t>L'action atténue l'anxiété et donne souvent le sentiment de contrôler la situation.</a:t>
            </a:r>
          </a:p>
          <a:p>
            <a:pPr eaLnBrk="1" hangingPunct="1">
              <a:buFontTx/>
              <a:buChar char="•"/>
            </a:pPr>
            <a:endParaRPr lang="fr-FR" altLang="zh-CN" sz="1200" noProof="0" dirty="0" smtClean="0">
              <a:latin typeface="Arial" charset="0"/>
              <a:cs typeface="Times New Roman" pitchFamily="18" charset="0"/>
            </a:endParaRPr>
          </a:p>
          <a:p>
            <a:pPr eaLnBrk="1" hangingPunct="1">
              <a:buFontTx/>
              <a:buChar char="•"/>
            </a:pPr>
            <a:r>
              <a:rPr lang="fr-FR" altLang="zh-CN" sz="1200" noProof="0" dirty="0" smtClean="0">
                <a:latin typeface="Arial" charset="0"/>
              </a:rPr>
              <a:t>La panique est moins courante que vous ne le pensez. En situation de crise la plupart des personnes suivent les instructions des autorités publiques pour savoir eux-mêmes que faire. Souvent la panique qui se traduit par de l'anxiété ou de la peur arrive après coup; pendant la crise les gens paniquent davantage à cause des messages contradictoires que des mauvaises nouvelles. La phase précédent la crise permet d'anticiper les informations importantes à transmettre et de les expérimenter afin de vérifier leur adéquation sur le plan culturel et démographique.</a:t>
            </a:r>
          </a:p>
          <a:p>
            <a:pPr eaLnBrk="1" hangingPunct="1">
              <a:buFontTx/>
              <a:buChar char="•"/>
            </a:pPr>
            <a:endParaRPr lang="fr-FR" altLang="zh-CN" sz="1200" noProof="0" dirty="0" smtClean="0">
              <a:latin typeface="Arial" charset="0"/>
              <a:cs typeface="Times New Roman" pitchFamily="18" charset="0"/>
            </a:endParaRPr>
          </a:p>
          <a:p>
            <a:pPr eaLnBrk="1" hangingPunct="1">
              <a:buFontTx/>
              <a:buChar char="•"/>
            </a:pPr>
            <a:r>
              <a:rPr lang="fr-FR" altLang="zh-CN" sz="1200" noProof="0" dirty="0" smtClean="0">
                <a:latin typeface="Arial" charset="0"/>
              </a:rPr>
              <a:t>Répondre en fournissant des informations qui permettent aux gens de replacer ces craintes dans leur contexte.</a:t>
            </a:r>
          </a:p>
          <a:p>
            <a:pPr eaLnBrk="1" hangingPunct="1">
              <a:buFontTx/>
              <a:buChar char="•"/>
            </a:pPr>
            <a:endParaRPr lang="fr-FR" altLang="zh-CN" sz="1200" noProof="0" dirty="0" smtClean="0">
              <a:latin typeface="Arial" charset="0"/>
              <a:cs typeface="Times New Roman" pitchFamily="18" charset="0"/>
            </a:endParaRPr>
          </a:p>
          <a:p>
            <a:pPr eaLnBrk="1" hangingPunct="1">
              <a:buFontTx/>
              <a:buChar char="•"/>
            </a:pPr>
            <a:r>
              <a:rPr lang="fr-FR" altLang="zh-CN" sz="1200" noProof="0" dirty="0" smtClean="0">
                <a:latin typeface="Arial" charset="0"/>
              </a:rPr>
              <a:t>Coordonner les plans de communication et de messages avec les autres organismes d'intervention. Le public est plus anxieux lorsqu'il reçoivent des messages contradictoires de plusieurs experts.</a:t>
            </a:r>
            <a:endParaRPr lang="fr-FR" altLang="zh-CN" sz="1200" noProof="0" dirty="0" smtClean="0">
              <a:latin typeface="Arial" charset="0"/>
              <a:cs typeface="Times New Roman" pitchFamily="18" charset="0"/>
            </a:endParaRPr>
          </a:p>
          <a:p>
            <a:endParaRPr lang="fr-FR" noProof="0" dirty="0"/>
          </a:p>
        </p:txBody>
      </p:sp>
      <p:sp>
        <p:nvSpPr>
          <p:cNvPr id="4" name="Slide Number Placeholder 3"/>
          <p:cNvSpPr>
            <a:spLocks noGrp="1"/>
          </p:cNvSpPr>
          <p:nvPr>
            <p:ph type="sldNum" sz="quarter" idx="10"/>
          </p:nvPr>
        </p:nvSpPr>
        <p:spPr/>
        <p:txBody>
          <a:bodyPr/>
          <a:lstStyle/>
          <a:p>
            <a:fld id="{5D003C1D-A3BD-442B-A928-A2702CD40E4F}" type="slidenum">
              <a:rPr lang="en-GB" smtClean="0"/>
              <a:t>28</a:t>
            </a:fld>
            <a:endParaRPr lang="fr-FR" dirty="0"/>
          </a:p>
        </p:txBody>
      </p:sp>
    </p:spTree>
    <p:extLst>
      <p:ext uri="{BB962C8B-B14F-4D97-AF65-F5344CB8AC3E}">
        <p14:creationId xmlns:p14="http://schemas.microsoft.com/office/powerpoint/2010/main" val="37543893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01C5A31-913E-4DE2-AC9E-D25F3C1068A0}" type="slidenum">
              <a:rPr lang="en-GB" smtClean="0"/>
              <a:pPr/>
              <a:t>29</a:t>
            </a:fld>
            <a:endParaRPr lang="fr-FR" dirty="0" smtClean="0"/>
          </a:p>
        </p:txBody>
      </p:sp>
      <p:sp>
        <p:nvSpPr>
          <p:cNvPr id="20484" name="Notes Placeholder 4"/>
          <p:cNvSpPr>
            <a:spLocks noGrp="1"/>
          </p:cNvSpPr>
          <p:nvPr/>
        </p:nvSpPr>
        <p:spPr bwMode="auto">
          <a:xfrm>
            <a:off x="686116" y="4344030"/>
            <a:ext cx="5485772" cy="4114486"/>
          </a:xfrm>
          <a:prstGeom prst="rect">
            <a:avLst/>
          </a:prstGeom>
          <a:noFill/>
          <a:ln w="9525">
            <a:noFill/>
            <a:miter lim="800000"/>
            <a:headEnd/>
            <a:tailEnd/>
          </a:ln>
        </p:spPr>
        <p:txBody>
          <a:bodyPr/>
          <a:lstStyle/>
          <a:p>
            <a:pPr eaLnBrk="0" hangingPunct="0">
              <a:spcBef>
                <a:spcPct val="30000"/>
              </a:spcBef>
            </a:pPr>
            <a:endParaRPr lang="en-US" sz="1200" b="0" dirty="0">
              <a:latin typeface="Calibri" pitchFamily="34" charset="0"/>
            </a:endParaRPr>
          </a:p>
        </p:txBody>
      </p:sp>
      <p:sp>
        <p:nvSpPr>
          <p:cNvPr id="20485" name="Notes Placeholder 5"/>
          <p:cNvSpPr>
            <a:spLocks noGrp="1"/>
          </p:cNvSpPr>
          <p:nvPr/>
        </p:nvSpPr>
        <p:spPr bwMode="auto">
          <a:xfrm>
            <a:off x="686116" y="4344030"/>
            <a:ext cx="5485772" cy="4114486"/>
          </a:xfrm>
          <a:prstGeom prst="rect">
            <a:avLst/>
          </a:prstGeom>
          <a:noFill/>
          <a:ln w="9525">
            <a:noFill/>
            <a:miter lim="800000"/>
            <a:headEnd/>
            <a:tailEnd/>
          </a:ln>
        </p:spPr>
        <p:txBody>
          <a:bodyPr/>
          <a:lstStyle/>
          <a:p>
            <a:pPr indent="180975" algn="l">
              <a:spcBef>
                <a:spcPts val="300"/>
              </a:spcBef>
              <a:spcAft>
                <a:spcPts val="0"/>
              </a:spcAft>
              <a:buClr>
                <a:srgbClr val="000066"/>
              </a:buClr>
              <a:buFontTx/>
              <a:buChar char="•"/>
              <a:defRPr/>
            </a:pPr>
            <a:r>
              <a:rPr lang="en-US" altLang="zh-CN" sz="1100" kern="0" dirty="0"/>
              <a:t>Les médias sociaux</a:t>
            </a:r>
          </a:p>
          <a:p>
            <a:pPr lvl="0" indent="180975" algn="l">
              <a:spcBef>
                <a:spcPts val="300"/>
              </a:spcBef>
              <a:spcAft>
                <a:spcPts val="0"/>
              </a:spcAft>
              <a:buClr>
                <a:srgbClr val="000066"/>
              </a:buClr>
              <a:buFontTx/>
              <a:buChar char="•"/>
              <a:defRPr/>
            </a:pPr>
            <a:r>
              <a:rPr lang="en-US" altLang="zh-CN" sz="1100" kern="0" dirty="0"/>
              <a:t>SMS </a:t>
            </a:r>
          </a:p>
          <a:p>
            <a:pPr lvl="0" indent="180975" algn="l">
              <a:spcBef>
                <a:spcPts val="300"/>
              </a:spcBef>
              <a:spcAft>
                <a:spcPts val="0"/>
              </a:spcAft>
              <a:buClr>
                <a:srgbClr val="000066"/>
              </a:buClr>
              <a:buFontTx/>
              <a:buChar char="•"/>
              <a:defRPr/>
            </a:pPr>
            <a:r>
              <a:rPr lang="en-US" altLang="zh-CN" sz="1100" kern="0" dirty="0"/>
              <a:t>Internet</a:t>
            </a:r>
          </a:p>
          <a:p>
            <a:pPr lvl="0" indent="180975" algn="l">
              <a:spcBef>
                <a:spcPts val="300"/>
              </a:spcBef>
              <a:spcAft>
                <a:spcPts val="0"/>
              </a:spcAft>
              <a:buClr>
                <a:srgbClr val="000066"/>
              </a:buClr>
              <a:buFontTx/>
              <a:buChar char="•"/>
              <a:defRPr/>
            </a:pPr>
            <a:r>
              <a:rPr lang="en-US" altLang="zh-CN" sz="1100" kern="0" dirty="0"/>
              <a:t>Lignes de téléphone gratuites</a:t>
            </a:r>
          </a:p>
          <a:p>
            <a:pPr lvl="0" indent="180975" algn="l">
              <a:spcBef>
                <a:spcPts val="600"/>
              </a:spcBef>
              <a:spcAft>
                <a:spcPts val="0"/>
              </a:spcAft>
              <a:buClr>
                <a:srgbClr val="000066"/>
              </a:buClr>
              <a:buFont typeface="Arial" pitchFamily="34" charset="0"/>
              <a:buChar char="•"/>
              <a:defRPr/>
            </a:pPr>
            <a:r>
              <a:rPr lang="en-US" altLang="zh-CN" sz="1100" kern="0" dirty="0"/>
              <a:t>Agents de </a:t>
            </a:r>
            <a:r>
              <a:rPr lang="en-US" altLang="zh-CN" sz="1100" kern="0" dirty="0" smtClean="0"/>
              <a:t>santé </a:t>
            </a:r>
            <a:endParaRPr lang="en-US" altLang="zh-CN" sz="1100" kern="0" dirty="0"/>
          </a:p>
          <a:p>
            <a:pPr lvl="0" indent="180975" algn="l">
              <a:spcBef>
                <a:spcPts val="300"/>
              </a:spcBef>
              <a:spcAft>
                <a:spcPts val="0"/>
              </a:spcAft>
              <a:buClr>
                <a:srgbClr val="000066"/>
              </a:buClr>
              <a:buFontTx/>
              <a:buChar char="•"/>
              <a:defRPr/>
            </a:pPr>
            <a:r>
              <a:rPr lang="en-US" altLang="zh-CN" sz="1100" kern="0" dirty="0"/>
              <a:t>Chefs locaux et religieux</a:t>
            </a:r>
          </a:p>
          <a:p>
            <a:pPr lvl="0" indent="180975" algn="l">
              <a:spcBef>
                <a:spcPts val="300"/>
              </a:spcBef>
              <a:spcAft>
                <a:spcPts val="0"/>
              </a:spcAft>
              <a:buClr>
                <a:srgbClr val="000066"/>
              </a:buClr>
              <a:buFontTx/>
              <a:buChar char="•"/>
              <a:defRPr/>
            </a:pPr>
            <a:r>
              <a:rPr lang="en-US" altLang="zh-CN" sz="1100" kern="0" dirty="0"/>
              <a:t>Représentants des citoyens</a:t>
            </a:r>
          </a:p>
          <a:p>
            <a:pPr lvl="0" indent="180975" algn="l">
              <a:spcBef>
                <a:spcPts val="300"/>
              </a:spcBef>
              <a:spcAft>
                <a:spcPts val="0"/>
              </a:spcAft>
              <a:buClr>
                <a:srgbClr val="000066"/>
              </a:buClr>
              <a:buFontTx/>
              <a:buChar char="•"/>
              <a:defRPr/>
            </a:pPr>
            <a:r>
              <a:rPr lang="en-US" altLang="zh-CN" sz="1100" kern="0" dirty="0"/>
              <a:t>Écoles</a:t>
            </a:r>
          </a:p>
          <a:p>
            <a:pPr lvl="0" indent="180975" algn="l">
              <a:spcBef>
                <a:spcPts val="300"/>
              </a:spcBef>
              <a:spcAft>
                <a:spcPts val="0"/>
              </a:spcAft>
              <a:buClr>
                <a:srgbClr val="000066"/>
              </a:buClr>
              <a:buFontTx/>
              <a:buChar char="•"/>
              <a:defRPr/>
            </a:pPr>
            <a:r>
              <a:rPr lang="en-US" altLang="zh-CN" sz="1100" kern="0" dirty="0"/>
              <a:t>Témoignages</a:t>
            </a:r>
          </a:p>
        </p:txBody>
      </p:sp>
      <p:sp>
        <p:nvSpPr>
          <p:cNvPr id="2" name="Notes Placeholder 1"/>
          <p:cNvSpPr>
            <a:spLocks noGrp="1"/>
          </p:cNvSpPr>
          <p:nvPr>
            <p:ph type="body" idx="1"/>
          </p:nvPr>
        </p:nvSpPr>
        <p:spPr/>
        <p:txBody>
          <a:bodyPr/>
          <a:lstStyle/>
          <a:p>
            <a:r>
              <a:rPr lang="fr-FR" altLang="en-US" noProof="0" dirty="0" smtClean="0"/>
              <a:t>Il est extrêmement important de communiquer souvent en transmettant des messages cohérents via des canaux de communication divers, tout en veillant à utiliser les mêmes canaux de communication que son public. Si votre public est composé d'adolescents qui communiquent via les médias sociaux les plus récents - il faut les exploiter aussi. Si votre public est plus âgé et lit un quotidien tous les jours </a:t>
            </a:r>
            <a:r>
              <a:rPr lang="fr-FR" altLang="en-US" noProof="0" dirty="0" smtClean="0"/>
              <a:t>– il faudra communiquer </a:t>
            </a:r>
            <a:r>
              <a:rPr lang="fr-FR" altLang="en-US" noProof="0" dirty="0" smtClean="0"/>
              <a:t>à travers la presse.</a:t>
            </a:r>
          </a:p>
          <a:p>
            <a:endParaRPr lang="fr-FR" noProof="0"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xfrm>
            <a:off x="1143000" y="685800"/>
            <a:ext cx="4572000" cy="3429000"/>
          </a:xfrm>
          <a:ln/>
        </p:spPr>
      </p:sp>
      <p:sp>
        <p:nvSpPr>
          <p:cNvPr id="1382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fr-FR" altLang="sv-SE" noProof="0" dirty="0" smtClean="0">
                <a:latin typeface="Arial" charset="0"/>
              </a:rPr>
              <a:t>Dans la communication sur les risques, rappelez-vous l'existence des médias, des médias sociaux, des perceptions et des facteurs d'indignation de la population. Ignorer ce principe </a:t>
            </a:r>
            <a:r>
              <a:rPr lang="fr-FR" altLang="sv-SE" noProof="0" dirty="0" smtClean="0">
                <a:latin typeface="Arial" charset="0"/>
              </a:rPr>
              <a:t>pourrait</a:t>
            </a:r>
            <a:r>
              <a:rPr lang="fr-FR" altLang="sv-SE" baseline="0" noProof="0" dirty="0" smtClean="0">
                <a:latin typeface="Arial" charset="0"/>
              </a:rPr>
              <a:t> </a:t>
            </a:r>
            <a:r>
              <a:rPr lang="fr-FR" altLang="sv-SE" noProof="0" dirty="0" smtClean="0">
                <a:latin typeface="Arial" charset="0"/>
              </a:rPr>
              <a:t>vous coûter </a:t>
            </a:r>
            <a:r>
              <a:rPr lang="fr-FR" altLang="sv-SE" noProof="0" dirty="0" smtClean="0">
                <a:latin typeface="Arial" charset="0"/>
              </a:rPr>
              <a:t>cher.</a:t>
            </a:r>
          </a:p>
        </p:txBody>
      </p:sp>
      <p:sp>
        <p:nvSpPr>
          <p:cNvPr id="1382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B6DDCEEF-E9A2-4179-99A6-37A4382DAE84}" type="slidenum">
              <a:rPr lang="en-US" altLang="sv-SE" sz="1200" b="1" smtClean="0">
                <a:solidFill>
                  <a:prstClr val="black"/>
                </a:solidFill>
              </a:rPr>
              <a:pPr eaLnBrk="1" hangingPunct="1"/>
              <a:t>30</a:t>
            </a:fld>
            <a:endParaRPr lang="fr-FR" altLang="sv-SE" sz="1200" b="1" dirty="0" smtClean="0">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Folienbildplatzhalter 1"/>
          <p:cNvSpPr>
            <a:spLocks noGrp="1" noRot="1" noChangeAspect="1" noTextEdit="1"/>
          </p:cNvSpPr>
          <p:nvPr>
            <p:ph type="sldImg"/>
          </p:nvPr>
        </p:nvSpPr>
        <p:spPr>
          <a:xfrm>
            <a:off x="1143000" y="685800"/>
            <a:ext cx="4572000" cy="3429000"/>
          </a:xfrm>
          <a:ln/>
        </p:spPr>
      </p:sp>
      <p:sp>
        <p:nvSpPr>
          <p:cNvPr id="14745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fr-FR" altLang="sv-SE" noProof="0" dirty="0" smtClean="0">
                <a:latin typeface="Arial" charset="0"/>
              </a:rPr>
              <a:t>Pour </a:t>
            </a:r>
            <a:r>
              <a:rPr lang="fr-FR" altLang="sv-SE" noProof="0" dirty="0" smtClean="0">
                <a:latin typeface="Arial" charset="0"/>
              </a:rPr>
              <a:t>récapituler:</a:t>
            </a:r>
            <a:endParaRPr lang="fr-FR" altLang="sv-SE" noProof="0" dirty="0" smtClean="0">
              <a:latin typeface="Arial" charset="0"/>
            </a:endParaRPr>
          </a:p>
          <a:p>
            <a:pPr>
              <a:spcBef>
                <a:spcPct val="0"/>
              </a:spcBef>
            </a:pPr>
            <a:r>
              <a:rPr lang="fr-FR" altLang="sv-SE" noProof="0" dirty="0" smtClean="0">
                <a:latin typeface="Arial" charset="0"/>
              </a:rPr>
              <a:t>La perception c'est la réalité pour la communication sur les risques</a:t>
            </a:r>
          </a:p>
          <a:p>
            <a:pPr>
              <a:spcBef>
                <a:spcPct val="0"/>
              </a:spcBef>
            </a:pPr>
            <a:r>
              <a:rPr lang="fr-FR" altLang="sv-SE" noProof="0" dirty="0" smtClean="0">
                <a:latin typeface="Arial" charset="0"/>
              </a:rPr>
              <a:t>Faire participer le public et ne pas se contenter de lui </a:t>
            </a:r>
            <a:r>
              <a:rPr lang="fr-FR" altLang="sv-SE" noProof="0" dirty="0" smtClean="0">
                <a:latin typeface="Arial" charset="0"/>
              </a:rPr>
              <a:t>transmettre des </a:t>
            </a:r>
            <a:r>
              <a:rPr lang="fr-FR" altLang="sv-SE" noProof="0" dirty="0" smtClean="0">
                <a:latin typeface="Arial" charset="0"/>
              </a:rPr>
              <a:t>informations de façon unidirectionnelle</a:t>
            </a:r>
          </a:p>
          <a:p>
            <a:pPr>
              <a:spcBef>
                <a:spcPct val="0"/>
              </a:spcBef>
            </a:pPr>
            <a:r>
              <a:rPr lang="fr-FR" altLang="sv-SE" noProof="0" dirty="0" smtClean="0">
                <a:latin typeface="Arial" charset="0"/>
              </a:rPr>
              <a:t>Exploiter les structures que les gens utilisent déjà.</a:t>
            </a:r>
          </a:p>
          <a:p>
            <a:pPr>
              <a:spcBef>
                <a:spcPct val="0"/>
              </a:spcBef>
            </a:pPr>
            <a:r>
              <a:rPr lang="fr-FR" altLang="sv-SE" noProof="0" dirty="0" smtClean="0">
                <a:latin typeface="Arial" charset="0"/>
              </a:rPr>
              <a:t>Être cohérent</a:t>
            </a:r>
          </a:p>
          <a:p>
            <a:pPr>
              <a:spcBef>
                <a:spcPct val="0"/>
              </a:spcBef>
            </a:pPr>
            <a:r>
              <a:rPr lang="fr-FR" altLang="sv-SE" noProof="0" dirty="0" smtClean="0">
                <a:latin typeface="Arial" charset="0"/>
              </a:rPr>
              <a:t>Écouter activement </a:t>
            </a:r>
            <a:r>
              <a:rPr lang="fr-FR" altLang="sv-SE" noProof="0" dirty="0" smtClean="0">
                <a:latin typeface="Arial" charset="0"/>
              </a:rPr>
              <a:t>le</a:t>
            </a:r>
            <a:r>
              <a:rPr lang="fr-FR" altLang="sv-SE" baseline="0" noProof="0" dirty="0" smtClean="0">
                <a:latin typeface="Arial" charset="0"/>
              </a:rPr>
              <a:t> public cible </a:t>
            </a:r>
            <a:r>
              <a:rPr lang="fr-FR" altLang="sv-SE" noProof="0" dirty="0" smtClean="0">
                <a:latin typeface="Arial" charset="0"/>
              </a:rPr>
              <a:t>et lui montrer </a:t>
            </a:r>
            <a:r>
              <a:rPr lang="fr-FR" altLang="sv-SE" noProof="0" dirty="0" smtClean="0">
                <a:latin typeface="Arial" charset="0"/>
              </a:rPr>
              <a:t>que </a:t>
            </a:r>
            <a:r>
              <a:rPr lang="fr-FR" altLang="sv-SE" noProof="0" smtClean="0">
                <a:latin typeface="Arial" charset="0"/>
              </a:rPr>
              <a:t>l’on se soucie </a:t>
            </a:r>
            <a:r>
              <a:rPr lang="fr-FR" altLang="sv-SE" noProof="0" dirty="0" smtClean="0">
                <a:latin typeface="Arial" charset="0"/>
              </a:rPr>
              <a:t>de </a:t>
            </a:r>
            <a:r>
              <a:rPr lang="fr-FR" altLang="sv-SE" noProof="0" dirty="0" smtClean="0">
                <a:latin typeface="Arial" charset="0"/>
              </a:rPr>
              <a:t>son sort</a:t>
            </a:r>
            <a:r>
              <a:rPr lang="fr-FR" altLang="sv-SE" noProof="0" dirty="0" smtClean="0">
                <a:latin typeface="Arial" charset="0"/>
              </a:rPr>
              <a:t>.</a:t>
            </a:r>
          </a:p>
          <a:p>
            <a:pPr>
              <a:spcBef>
                <a:spcPct val="0"/>
              </a:spcBef>
            </a:pPr>
            <a:endParaRPr lang="fr-FR" altLang="sv-SE" noProof="0" dirty="0" smtClean="0">
              <a:latin typeface="Arial" charset="0"/>
              <a:cs typeface="Arial" charset="0"/>
            </a:endParaRPr>
          </a:p>
        </p:txBody>
      </p:sp>
      <p:sp>
        <p:nvSpPr>
          <p:cNvPr id="147460" name="Kopfzeilenplatzhalt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r>
              <a:rPr lang="en-US" altLang="sv-SE" sz="1200" b="1" dirty="0" smtClean="0">
                <a:solidFill>
                  <a:prstClr val="black"/>
                </a:solidFill>
              </a:rPr>
              <a:t>Organisation mondiale de la Santé</a:t>
            </a:r>
          </a:p>
        </p:txBody>
      </p:sp>
      <p:sp>
        <p:nvSpPr>
          <p:cNvPr id="147461" name="Datumsplatzhalt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3561D0D9-DC09-4061-A069-1539AE9B8391}" type="datetime3">
              <a:rPr lang="en-US" altLang="sv-SE" sz="1200" smtClean="0">
                <a:solidFill>
                  <a:prstClr val="black"/>
                </a:solidFill>
                <a:ea typeface="MS PGothic" pitchFamily="34" charset="-128"/>
              </a:rPr>
              <a:pPr eaLnBrk="1" hangingPunct="1"/>
              <a:t>24 November 2014</a:t>
            </a:fld>
            <a:endParaRPr lang="fr-FR" altLang="sv-SE" sz="1200" dirty="0" smtClean="0">
              <a:solidFill>
                <a:prstClr val="black"/>
              </a:solidFill>
              <a:ea typeface="MS PGothic" pitchFamily="34" charset="-128"/>
            </a:endParaRPr>
          </a:p>
        </p:txBody>
      </p:sp>
      <p:sp>
        <p:nvSpPr>
          <p:cNvPr id="147462" name="Foliennummernplatzhalt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88E68181-B84F-4EAF-9732-535C31045E04}" type="slidenum">
              <a:rPr lang="en-US" altLang="sv-SE" sz="1200" smtClean="0">
                <a:solidFill>
                  <a:prstClr val="black"/>
                </a:solidFill>
                <a:ea typeface="MS PGothic" pitchFamily="34" charset="-128"/>
              </a:rPr>
              <a:pPr eaLnBrk="1" hangingPunct="1"/>
              <a:t>31</a:t>
            </a:fld>
            <a:endParaRPr lang="fr-FR" altLang="sv-SE" sz="1200" dirty="0" smtClean="0">
              <a:solidFill>
                <a:prstClr val="black"/>
              </a:solidFill>
              <a:ea typeface="MS PGothic"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fr-FR" noProof="0" dirty="0" smtClean="0"/>
              <a:t>QUESTION DE l'ANIMATEUR AUX </a:t>
            </a:r>
            <a:r>
              <a:rPr lang="fr-FR" noProof="0" dirty="0" smtClean="0"/>
              <a:t>PARTICIPANTS ? </a:t>
            </a:r>
            <a:r>
              <a:rPr lang="fr-FR" noProof="0" dirty="0" smtClean="0"/>
              <a:t>- Quelles sont les menaces de santé publique </a:t>
            </a:r>
            <a:r>
              <a:rPr lang="fr-FR" noProof="0" dirty="0" smtClean="0"/>
              <a:t>auxquelles </a:t>
            </a:r>
            <a:r>
              <a:rPr lang="fr-FR" noProof="0" dirty="0" smtClean="0"/>
              <a:t>le pays ou la région est </a:t>
            </a:r>
            <a:r>
              <a:rPr lang="fr-FR" noProof="0" dirty="0" smtClean="0"/>
              <a:t>confrontée ? </a:t>
            </a:r>
            <a:r>
              <a:rPr lang="fr-FR" noProof="0" dirty="0" smtClean="0"/>
              <a:t>(ORIENTER VERS D'AUTRES RÉPONSES - </a:t>
            </a:r>
            <a:r>
              <a:rPr lang="fr-FR" noProof="0" dirty="0" smtClean="0"/>
              <a:t>Ébola, </a:t>
            </a:r>
            <a:r>
              <a:rPr lang="fr-FR" noProof="0" dirty="0" smtClean="0"/>
              <a:t>sécurité alimentaire, interface humain-animal, risques radiologiques / nucléaires, etc.)</a:t>
            </a:r>
          </a:p>
          <a:p>
            <a:pPr algn="l"/>
            <a:endParaRPr lang="fr-FR" baseline="0" noProof="0" dirty="0" smtClean="0"/>
          </a:p>
          <a:p>
            <a:pPr algn="l"/>
            <a:r>
              <a:rPr lang="fr-FR" noProof="0" dirty="0" smtClean="0"/>
              <a:t>Toutes ces menaces de santé publique ont un point commun - elles</a:t>
            </a:r>
            <a:r>
              <a:rPr lang="fr-FR" altLang="en-US" sz="1200" noProof="0" dirty="0" smtClean="0"/>
              <a:t> sont de nature à imposer d'énormes pressions sur les systèmes de santé à savoir le personnel, les équipes, les organisations et les ressources qui composent ce système </a:t>
            </a:r>
          </a:p>
          <a:p>
            <a:pPr algn="l"/>
            <a:endParaRPr lang="fr-FR" altLang="en-US" sz="1200" noProof="0" dirty="0" smtClean="0"/>
          </a:p>
          <a:p>
            <a:pPr marL="171450" indent="-171450" eaLnBrk="1" hangingPunct="1">
              <a:buFont typeface="Arial" panose="020B0604020202020204" pitchFamily="34" charset="0"/>
              <a:buChar char="•"/>
            </a:pPr>
            <a:r>
              <a:rPr lang="fr-FR" altLang="en-US" sz="1200" noProof="0" dirty="0" smtClean="0"/>
              <a:t>Les capacités de communication des systèmes de santé nationaux peuvent être sérieusement </a:t>
            </a:r>
            <a:r>
              <a:rPr lang="fr-FR" altLang="en-US" sz="1200" noProof="0" dirty="0" smtClean="0"/>
              <a:t>mises à l’épreuve en </a:t>
            </a:r>
            <a:r>
              <a:rPr lang="fr-FR" altLang="en-US" sz="1200" noProof="0" dirty="0" smtClean="0"/>
              <a:t>raison de la nature même </a:t>
            </a:r>
            <a:r>
              <a:rPr lang="fr-FR" altLang="en-US" sz="1200" noProof="0" dirty="0" smtClean="0"/>
              <a:t>la </a:t>
            </a:r>
            <a:r>
              <a:rPr lang="fr-FR" altLang="en-US" sz="1200" noProof="0" dirty="0" smtClean="0"/>
              <a:t>communication humaine </a:t>
            </a:r>
            <a:r>
              <a:rPr lang="fr-FR" altLang="en-US" sz="1200" noProof="0" dirty="0" smtClean="0"/>
              <a:t>et de la manière dont elle fonctionne dans </a:t>
            </a:r>
            <a:r>
              <a:rPr lang="fr-FR" altLang="en-US" sz="1200" noProof="0" dirty="0" smtClean="0"/>
              <a:t>les situations d'urgence</a:t>
            </a:r>
          </a:p>
          <a:p>
            <a:pPr marL="171450" indent="-171450" eaLnBrk="1" hangingPunct="1">
              <a:buFont typeface="Arial" panose="020B0604020202020204" pitchFamily="34" charset="0"/>
              <a:buChar char="•"/>
            </a:pPr>
            <a:r>
              <a:rPr lang="fr-FR" altLang="en-US" sz="1200" noProof="0" dirty="0" smtClean="0"/>
              <a:t>La gestion de la phase aiguë des </a:t>
            </a:r>
            <a:r>
              <a:rPr lang="fr-FR" altLang="en-US" sz="1200" noProof="0" dirty="0" smtClean="0"/>
              <a:t>crises de </a:t>
            </a:r>
            <a:r>
              <a:rPr lang="fr-FR" altLang="en-US" sz="1200" noProof="0" dirty="0" smtClean="0"/>
              <a:t>santé publique repose sur la coordination de l'action des individus, des groupes et des organisations à tous les niveaux</a:t>
            </a:r>
          </a:p>
          <a:p>
            <a:pPr marL="171450" indent="-171450" eaLnBrk="1" hangingPunct="1">
              <a:buFont typeface="Arial" panose="020B0604020202020204" pitchFamily="34" charset="0"/>
              <a:buChar char="•"/>
            </a:pPr>
            <a:r>
              <a:rPr lang="fr-FR" altLang="en-US" sz="1200" noProof="0" dirty="0" smtClean="0"/>
              <a:t>Les décisions et les mesures sont souvent prises lorsque les informations sont rares et l'incertitude et l'anxiété </a:t>
            </a:r>
            <a:r>
              <a:rPr lang="fr-FR" altLang="en-US" sz="1200" noProof="0" dirty="0" smtClean="0"/>
              <a:t>sont à </a:t>
            </a:r>
            <a:r>
              <a:rPr lang="fr-FR" altLang="en-US" sz="1200" noProof="0" dirty="0" smtClean="0"/>
              <a:t>leur paroxysme</a:t>
            </a:r>
          </a:p>
          <a:p>
            <a:pPr marL="171450" indent="-171450" eaLnBrk="1" hangingPunct="1">
              <a:buFont typeface="Arial" panose="020B0604020202020204" pitchFamily="34" charset="0"/>
              <a:buChar char="•"/>
            </a:pPr>
            <a:r>
              <a:rPr lang="fr-FR" altLang="en-US" sz="1200" noProof="0" dirty="0" smtClean="0"/>
              <a:t>La riposte opérationnelle réunit de nombreux intervenants qui communiquent entre eux et collaborent dans des situations difficiles, souvent avec très peu d'informations</a:t>
            </a:r>
          </a:p>
          <a:p>
            <a:pPr marL="0" indent="0" eaLnBrk="1" hangingPunct="1">
              <a:buFont typeface="Arial" panose="020B0604020202020204" pitchFamily="34" charset="0"/>
              <a:buNone/>
            </a:pPr>
            <a:endParaRPr lang="fr-FR" altLang="en-US" sz="1200" noProof="0" dirty="0" smtClean="0"/>
          </a:p>
          <a:p>
            <a:pPr marL="0" indent="0" eaLnBrk="1" hangingPunct="1">
              <a:buFont typeface="Arial" panose="020B0604020202020204" pitchFamily="34" charset="0"/>
              <a:buNone/>
            </a:pPr>
            <a:r>
              <a:rPr lang="fr-FR" altLang="en-US" sz="1200" noProof="0" dirty="0" smtClean="0"/>
              <a:t>Inscrire les réponses et faire le lien avec la diapositive suivante.</a:t>
            </a:r>
          </a:p>
          <a:p>
            <a:endParaRPr lang="fr-FR" noProof="0" dirty="0"/>
          </a:p>
        </p:txBody>
      </p:sp>
      <p:sp>
        <p:nvSpPr>
          <p:cNvPr id="4" name="Slide Number Placeholder 3"/>
          <p:cNvSpPr>
            <a:spLocks noGrp="1"/>
          </p:cNvSpPr>
          <p:nvPr>
            <p:ph type="sldNum" sz="quarter" idx="10"/>
          </p:nvPr>
        </p:nvSpPr>
        <p:spPr/>
        <p:txBody>
          <a:bodyPr/>
          <a:lstStyle/>
          <a:p>
            <a:fld id="{5D003C1D-A3BD-442B-A928-A2702CD40E4F}" type="slidenum">
              <a:rPr lang="en-GB" smtClean="0"/>
              <a:t>3</a:t>
            </a:fld>
            <a:endParaRPr lang="fr-FR" dirty="0"/>
          </a:p>
        </p:txBody>
      </p:sp>
    </p:spTree>
    <p:extLst>
      <p:ext uri="{BB962C8B-B14F-4D97-AF65-F5344CB8AC3E}">
        <p14:creationId xmlns:p14="http://schemas.microsoft.com/office/powerpoint/2010/main" val="285156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a:xfrm>
            <a:off x="1143000" y="685800"/>
            <a:ext cx="4572000" cy="3429000"/>
          </a:xfrm>
          <a:ln/>
        </p:spPr>
      </p:sp>
      <p:sp>
        <p:nvSpPr>
          <p:cNvPr id="137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fr-FR" altLang="sv-SE" i="1" noProof="0" dirty="0" smtClean="0">
                <a:solidFill>
                  <a:srgbClr val="002060"/>
                </a:solidFill>
                <a:latin typeface="Arial" charset="0"/>
              </a:rPr>
              <a:t>La forte pression des délais liée à la situation d'urgence, la forte demande d'information et le rôle déterminant des conseils et des avertissements pour minimiser le danger rend cruciale la diffusion rapide et efficace d'informations lors de crises de santé publique graves. </a:t>
            </a:r>
          </a:p>
          <a:p>
            <a:pPr>
              <a:spcBef>
                <a:spcPct val="0"/>
              </a:spcBef>
            </a:pPr>
            <a:endParaRPr lang="fr-FR" altLang="sv-SE" i="1" noProof="0" dirty="0" smtClean="0">
              <a:solidFill>
                <a:srgbClr val="002060"/>
              </a:solidFill>
              <a:latin typeface="Arial" charset="0"/>
              <a:cs typeface="Arial" charset="0"/>
            </a:endParaRPr>
          </a:p>
          <a:p>
            <a:pPr>
              <a:spcBef>
                <a:spcPct val="0"/>
              </a:spcBef>
              <a:buFontTx/>
              <a:buChar char="•"/>
            </a:pPr>
            <a:r>
              <a:rPr lang="fr-FR" altLang="sv-SE" i="1" noProof="0" dirty="0" smtClean="0">
                <a:solidFill>
                  <a:srgbClr val="002060"/>
                </a:solidFill>
                <a:latin typeface="Arial" charset="0"/>
              </a:rPr>
              <a:t>Les relations avec les médias restent un pilier de la diffusion efficace de l'information,</a:t>
            </a:r>
          </a:p>
          <a:p>
            <a:pPr>
              <a:spcBef>
                <a:spcPct val="0"/>
              </a:spcBef>
              <a:buFontTx/>
              <a:buChar char="•"/>
            </a:pPr>
            <a:r>
              <a:rPr lang="fr-FR" altLang="sv-SE" i="1" noProof="0" dirty="0" smtClean="0">
                <a:solidFill>
                  <a:srgbClr val="002060"/>
                </a:solidFill>
                <a:latin typeface="Arial" charset="0"/>
              </a:rPr>
              <a:t>La radio acquiert une importance accrue en situation d'urgence</a:t>
            </a:r>
          </a:p>
          <a:p>
            <a:pPr>
              <a:spcBef>
                <a:spcPct val="0"/>
              </a:spcBef>
              <a:buFontTx/>
              <a:buChar char="•"/>
            </a:pPr>
            <a:r>
              <a:rPr lang="fr-FR" altLang="sv-SE" i="1" noProof="0" dirty="0" smtClean="0">
                <a:solidFill>
                  <a:srgbClr val="002060"/>
                </a:solidFill>
                <a:latin typeface="Arial" charset="0"/>
              </a:rPr>
              <a:t>Il est aussi plus important d'avoir accès à d'autres sources d'information fiables au sein du groupe de population à risque, ce qui inclut les nouveaux canaux médiatiques, les réseaux d'échange d'information existants</a:t>
            </a:r>
            <a:r>
              <a:rPr lang="fr-FR" altLang="sv-SE" i="1" baseline="0" noProof="0" dirty="0" smtClean="0">
                <a:solidFill>
                  <a:srgbClr val="002060"/>
                </a:solidFill>
                <a:latin typeface="Arial" charset="0"/>
              </a:rPr>
              <a:t> </a:t>
            </a:r>
            <a:r>
              <a:rPr lang="fr-FR" altLang="sv-SE" i="1" noProof="0" dirty="0" smtClean="0">
                <a:solidFill>
                  <a:srgbClr val="002060"/>
                </a:solidFill>
                <a:latin typeface="Arial" charset="0"/>
              </a:rPr>
              <a:t>et les médias non traditionnels. </a:t>
            </a:r>
          </a:p>
          <a:p>
            <a:pPr>
              <a:spcBef>
                <a:spcPct val="0"/>
              </a:spcBef>
              <a:buFontTx/>
              <a:buChar char="•"/>
            </a:pPr>
            <a:r>
              <a:rPr lang="fr-FR" altLang="sv-SE" i="1" noProof="0" dirty="0" smtClean="0">
                <a:solidFill>
                  <a:srgbClr val="002060"/>
                </a:solidFill>
                <a:latin typeface="Arial" charset="0"/>
              </a:rPr>
              <a:t>la mobilisation sociale est parfois le seul moyen à disposition</a:t>
            </a:r>
          </a:p>
          <a:p>
            <a:pPr>
              <a:spcBef>
                <a:spcPct val="0"/>
              </a:spcBef>
            </a:pPr>
            <a:endParaRPr lang="fr-FR" altLang="sv-SE" noProof="0" dirty="0" smtClean="0">
              <a:latin typeface="Arial" charset="0"/>
              <a:cs typeface="Arial" charset="0"/>
            </a:endParaRPr>
          </a:p>
        </p:txBody>
      </p:sp>
      <p:sp>
        <p:nvSpPr>
          <p:cNvPr id="1372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296910AD-40C4-4768-9CD5-16558BBB2701}" type="slidenum">
              <a:rPr lang="en-US" altLang="sv-SE" sz="1200" b="1" smtClean="0">
                <a:solidFill>
                  <a:prstClr val="black"/>
                </a:solidFill>
                <a:ea typeface="MS PGothic" pitchFamily="34" charset="-128"/>
              </a:rPr>
              <a:pPr eaLnBrk="1" hangingPunct="1"/>
              <a:t>4</a:t>
            </a:fld>
            <a:endParaRPr lang="fr-FR" altLang="sv-SE" sz="1200" b="1" smtClean="0">
              <a:solidFill>
                <a:prstClr val="black"/>
              </a:solidFill>
              <a:ea typeface="MS PGothic"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a:xfrm>
            <a:off x="1143000" y="685800"/>
            <a:ext cx="4572000" cy="3429000"/>
          </a:xfrm>
          <a:ln/>
        </p:spPr>
      </p:sp>
      <p:sp>
        <p:nvSpPr>
          <p:cNvPr id="1361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altLang="sv-SE" smtClean="0">
                <a:latin typeface="Arial" charset="0"/>
              </a:rPr>
              <a:t>Diffuser des informations est une activité qui va bien au delà de la simple émission d'informations. </a:t>
            </a:r>
          </a:p>
        </p:txBody>
      </p:sp>
      <p:sp>
        <p:nvSpPr>
          <p:cNvPr id="1361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27330E56-322E-4D5F-A531-1E2382C30EC8}" type="slidenum">
              <a:rPr lang="en-US" altLang="sv-SE" sz="1200" b="1" smtClean="0">
                <a:solidFill>
                  <a:prstClr val="black"/>
                </a:solidFill>
              </a:rPr>
              <a:pPr eaLnBrk="1" hangingPunct="1"/>
              <a:t>6</a:t>
            </a:fld>
            <a:endParaRPr lang="fr-FR" altLang="sv-SE" sz="1200" b="1" smtClean="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A990F55C-0828-4503-BDBF-329D154DCE75}" type="slidenum">
              <a:rPr lang="en-GB" smtClean="0">
                <a:cs typeface="Arial" charset="0"/>
              </a:rPr>
              <a:pPr/>
              <a:t>7</a:t>
            </a:fld>
            <a:endParaRPr lang="fr-FR" smtClean="0">
              <a:cs typeface="Arial" charset="0"/>
            </a:endParaRPr>
          </a:p>
        </p:txBody>
      </p:sp>
      <p:sp>
        <p:nvSpPr>
          <p:cNvPr id="13315" name="Rectangle 2"/>
          <p:cNvSpPr>
            <a:spLocks noGrp="1" noRot="1" noChangeAspect="1" noChangeArrowheads="1" noTextEdit="1"/>
          </p:cNvSpPr>
          <p:nvPr>
            <p:ph type="sldImg"/>
          </p:nvPr>
        </p:nvSpPr>
        <p:spPr bwMode="auto">
          <a:xfrm>
            <a:off x="1144588" y="685800"/>
            <a:ext cx="4570412" cy="3427413"/>
          </a:xfrm>
          <a:noFill/>
          <a:ln>
            <a:solidFill>
              <a:srgbClr val="000000"/>
            </a:solidFill>
            <a:miter lim="800000"/>
            <a:headEnd/>
            <a:tailEnd/>
          </a:ln>
        </p:spPr>
      </p:sp>
      <p:sp>
        <p:nvSpPr>
          <p:cNvPr id="54276" name="Rectangle 3"/>
          <p:cNvSpPr>
            <a:spLocks noGrp="1" noChangeArrowheads="1"/>
          </p:cNvSpPr>
          <p:nvPr>
            <p:ph type="body" idx="1"/>
          </p:nvPr>
        </p:nvSpPr>
        <p:spPr>
          <a:xfrm>
            <a:off x="687685" y="4344030"/>
            <a:ext cx="5482632" cy="4333023"/>
          </a:xfrm>
          <a:ln/>
        </p:spPr>
        <p:txBody>
          <a:bodyPr/>
          <a:lstStyle/>
          <a:p>
            <a:pPr marL="234950" indent="-234950">
              <a:spcBef>
                <a:spcPts val="0"/>
              </a:spcBef>
              <a:spcAft>
                <a:spcPts val="0"/>
              </a:spcAft>
              <a:buClr>
                <a:schemeClr val="accent2">
                  <a:lumMod val="75000"/>
                </a:schemeClr>
              </a:buClr>
              <a:defRPr/>
            </a:pPr>
            <a:r>
              <a:rPr lang="fr-FR" sz="1050" noProof="0" dirty="0" smtClean="0"/>
              <a:t>De nombreux travaux sur la communication ont été réalisés à l'OMS depuis l'épidémie de SRAS en 2003 et l'épidémie</a:t>
            </a:r>
            <a:r>
              <a:rPr lang="fr-FR" sz="1050" baseline="0" noProof="0" dirty="0" smtClean="0"/>
              <a:t> </a:t>
            </a:r>
            <a:r>
              <a:rPr lang="fr-FR" sz="1050" noProof="0" dirty="0" smtClean="0"/>
              <a:t>de grippe aviaire en 2004</a:t>
            </a:r>
          </a:p>
          <a:p>
            <a:pPr marL="234950" indent="-234950">
              <a:spcBef>
                <a:spcPts val="0"/>
              </a:spcBef>
              <a:spcAft>
                <a:spcPts val="0"/>
              </a:spcAft>
              <a:buClr>
                <a:schemeClr val="accent2">
                  <a:lumMod val="75000"/>
                </a:schemeClr>
              </a:buClr>
              <a:defRPr/>
            </a:pPr>
            <a:endParaRPr lang="fr-FR" sz="1050" noProof="0" dirty="0" smtClean="0">
              <a:cs typeface="Arial" charset="0"/>
            </a:endParaRPr>
          </a:p>
          <a:p>
            <a:pPr marL="234950" marR="0" indent="-234950" algn="l" defTabSz="914239" rtl="0" eaLnBrk="1" fontAlgn="auto" latinLnBrk="0" hangingPunct="1">
              <a:lnSpc>
                <a:spcPct val="100000"/>
              </a:lnSpc>
              <a:spcBef>
                <a:spcPts val="0"/>
              </a:spcBef>
              <a:spcAft>
                <a:spcPts val="0"/>
              </a:spcAft>
              <a:buClr>
                <a:schemeClr val="accent2">
                  <a:lumMod val="75000"/>
                </a:schemeClr>
              </a:buClr>
              <a:buSzTx/>
              <a:buFontTx/>
              <a:buNone/>
              <a:tabLst/>
              <a:defRPr/>
            </a:pPr>
            <a:r>
              <a:rPr lang="fr-FR" altLang="en-US" sz="1050" noProof="0" dirty="0" smtClean="0"/>
              <a:t>Dans le cadre des exigences du RSI en matière de renforcement des capacités pour la surveillance et la riposte, la communication sur les risques pour les urgences de santé publique englobe toute la gamme de capacités de communication nécessaires pour couvrir les phases de préparation, d'intervention et de relèvement d'un grave événement de santé publique afin de favoriser la prise de décisions éclairées, le changement de comportement positif et la confiance.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Rot="1" noChangeAspect="1" noChangeArrowheads="1" noTextEdit="1"/>
          </p:cNvSpPr>
          <p:nvPr>
            <p:ph type="sldImg"/>
          </p:nvPr>
        </p:nvSpPr>
        <p:spPr>
          <a:xfrm>
            <a:off x="1143000" y="685800"/>
            <a:ext cx="4572000" cy="3429000"/>
          </a:xfrm>
          <a:ln/>
        </p:spPr>
      </p:sp>
      <p:sp>
        <p:nvSpPr>
          <p:cNvPr id="140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239" rtl="0" eaLnBrk="1" fontAlgn="auto" latinLnBrk="0" hangingPunct="1">
              <a:lnSpc>
                <a:spcPct val="100000"/>
              </a:lnSpc>
              <a:spcBef>
                <a:spcPts val="0"/>
              </a:spcBef>
              <a:spcAft>
                <a:spcPts val="0"/>
              </a:spcAft>
              <a:buClrTx/>
              <a:buSzTx/>
              <a:buFontTx/>
              <a:buNone/>
              <a:tabLst/>
              <a:defRPr/>
            </a:pPr>
            <a:r>
              <a:rPr lang="fr-FR" altLang="zh-CN" noProof="0" dirty="0" smtClean="0"/>
              <a:t>Garder ces principes à l'esprit lors de la préparation des activités de communication. Commencer d'ores et déjà en planifiant les mesures à prendre pour faire face aux menaces potentielles et pour une intervention de communication en respectant les principes d'annonce précoce, de transparence, d'écoute et de participation de la population. Appliquer ces principes avant, pendant et après une crise permettra de jouir de la confiance de la population dans l'institution de santé publique.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1" y="4343401"/>
            <a:ext cx="5486400" cy="4275082"/>
          </a:xfrm>
        </p:spPr>
        <p:txBody>
          <a:bodyPr/>
          <a:lstStyle/>
          <a:p>
            <a:r>
              <a:rPr lang="fr-FR" sz="1200" kern="1200" dirty="0" smtClean="0">
                <a:solidFill>
                  <a:schemeClr val="tx1"/>
                </a:solidFill>
                <a:effectLst/>
                <a:latin typeface="+mn-lt"/>
                <a:ea typeface="+mn-ea"/>
                <a:cs typeface="+mn-cs"/>
              </a:rPr>
              <a:t>S'il est difficile de prévoir la survenue</a:t>
            </a:r>
            <a:r>
              <a:rPr lang="fr-FR" sz="1200" kern="1200" baseline="0" dirty="0" smtClean="0">
                <a:solidFill>
                  <a:schemeClr val="tx1"/>
                </a:solidFill>
                <a:effectLst/>
                <a:latin typeface="+mn-lt"/>
                <a:ea typeface="+mn-ea"/>
                <a:cs typeface="+mn-cs"/>
              </a:rPr>
              <a:t> d’</a:t>
            </a:r>
            <a:r>
              <a:rPr lang="fr-FR" sz="1200" kern="1200" dirty="0" smtClean="0">
                <a:solidFill>
                  <a:schemeClr val="tx1"/>
                </a:solidFill>
                <a:effectLst/>
                <a:latin typeface="+mn-lt"/>
                <a:ea typeface="+mn-ea"/>
                <a:cs typeface="+mn-cs"/>
              </a:rPr>
              <a:t>une crise on peut en revanche planifier une stratégie de communication sur les risques</a:t>
            </a:r>
            <a:endParaRPr lang="fr-FR" sz="1400"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Avant la crise</a:t>
            </a:r>
            <a:endParaRPr lang="fr-FR" sz="1600" kern="1200" dirty="0" smtClean="0">
              <a:solidFill>
                <a:schemeClr val="tx1"/>
              </a:solidFill>
              <a:effectLst/>
              <a:latin typeface="+mn-lt"/>
              <a:ea typeface="+mn-ea"/>
              <a:cs typeface="+mn-cs"/>
            </a:endParaRPr>
          </a:p>
          <a:p>
            <a:pPr lvl="0"/>
            <a:r>
              <a:rPr lang="fr-FR" sz="1200" kern="1200" dirty="0" smtClean="0">
                <a:solidFill>
                  <a:schemeClr val="tx1"/>
                </a:solidFill>
                <a:effectLst/>
                <a:latin typeface="+mn-lt"/>
                <a:ea typeface="+mn-ea"/>
                <a:cs typeface="+mn-cs"/>
              </a:rPr>
              <a:t>Préparer</a:t>
            </a:r>
            <a:endParaRPr lang="fr-FR" sz="1600" kern="1200" dirty="0" smtClean="0">
              <a:solidFill>
                <a:schemeClr val="tx1"/>
              </a:solidFill>
              <a:effectLst/>
              <a:latin typeface="+mn-lt"/>
              <a:ea typeface="+mn-ea"/>
              <a:cs typeface="+mn-cs"/>
            </a:endParaRPr>
          </a:p>
          <a:p>
            <a:pPr lvl="0"/>
            <a:r>
              <a:rPr lang="fr-FR" sz="1200" kern="1200" dirty="0" smtClean="0">
                <a:solidFill>
                  <a:schemeClr val="tx1"/>
                </a:solidFill>
                <a:effectLst/>
                <a:latin typeface="+mn-lt"/>
                <a:ea typeface="+mn-ea"/>
                <a:cs typeface="+mn-cs"/>
              </a:rPr>
              <a:t>Nouer des alliances</a:t>
            </a:r>
            <a:endParaRPr lang="fr-FR" sz="1600" kern="1200" dirty="0" smtClean="0">
              <a:solidFill>
                <a:schemeClr val="tx1"/>
              </a:solidFill>
              <a:effectLst/>
              <a:latin typeface="+mn-lt"/>
              <a:ea typeface="+mn-ea"/>
              <a:cs typeface="+mn-cs"/>
            </a:endParaRPr>
          </a:p>
          <a:p>
            <a:pPr lvl="0"/>
            <a:r>
              <a:rPr lang="fr-FR" sz="1200" kern="1200" dirty="0" smtClean="0">
                <a:solidFill>
                  <a:schemeClr val="tx1"/>
                </a:solidFill>
                <a:effectLst/>
                <a:latin typeface="+mn-lt"/>
                <a:ea typeface="+mn-ea"/>
                <a:cs typeface="+mn-cs"/>
              </a:rPr>
              <a:t>S'entendre sur les recommandations</a:t>
            </a:r>
            <a:endParaRPr lang="fr-FR" sz="1600" kern="1200" dirty="0" smtClean="0">
              <a:solidFill>
                <a:schemeClr val="tx1"/>
              </a:solidFill>
              <a:effectLst/>
              <a:latin typeface="+mn-lt"/>
              <a:ea typeface="+mn-ea"/>
              <a:cs typeface="+mn-cs"/>
            </a:endParaRPr>
          </a:p>
          <a:p>
            <a:pPr lvl="0"/>
            <a:r>
              <a:rPr lang="fr-FR" sz="1200" kern="1200" dirty="0" smtClean="0">
                <a:solidFill>
                  <a:schemeClr val="tx1"/>
                </a:solidFill>
                <a:effectLst/>
                <a:latin typeface="+mn-lt"/>
                <a:ea typeface="+mn-ea"/>
                <a:cs typeface="+mn-cs"/>
              </a:rPr>
              <a:t>Expérimenter les messages</a:t>
            </a:r>
            <a:endParaRPr lang="fr-FR" sz="1600"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Au départ</a:t>
            </a:r>
            <a:endParaRPr lang="fr-FR" sz="1600" kern="1200" dirty="0" smtClean="0">
              <a:solidFill>
                <a:schemeClr val="tx1"/>
              </a:solidFill>
              <a:effectLst/>
              <a:latin typeface="+mn-lt"/>
              <a:ea typeface="+mn-ea"/>
              <a:cs typeface="+mn-cs"/>
            </a:endParaRPr>
          </a:p>
          <a:p>
            <a:pPr lvl="0"/>
            <a:r>
              <a:rPr lang="fr-FR" sz="1200" kern="1200" dirty="0" smtClean="0">
                <a:solidFill>
                  <a:schemeClr val="tx1"/>
                </a:solidFill>
                <a:effectLst/>
                <a:latin typeface="+mn-lt"/>
                <a:ea typeface="+mn-ea"/>
                <a:cs typeface="+mn-cs"/>
              </a:rPr>
              <a:t>Expliquer</a:t>
            </a:r>
            <a:endParaRPr lang="fr-FR" sz="1600" kern="1200" dirty="0" smtClean="0">
              <a:solidFill>
                <a:schemeClr val="tx1"/>
              </a:solidFill>
              <a:effectLst/>
              <a:latin typeface="+mn-lt"/>
              <a:ea typeface="+mn-ea"/>
              <a:cs typeface="+mn-cs"/>
            </a:endParaRPr>
          </a:p>
          <a:p>
            <a:pPr lvl="0"/>
            <a:r>
              <a:rPr lang="fr-FR" sz="1200" kern="1200" dirty="0" smtClean="0">
                <a:solidFill>
                  <a:schemeClr val="tx1"/>
                </a:solidFill>
                <a:effectLst/>
                <a:latin typeface="+mn-lt"/>
                <a:ea typeface="+mn-ea"/>
                <a:cs typeface="+mn-cs"/>
              </a:rPr>
              <a:t>Informer</a:t>
            </a:r>
            <a:endParaRPr lang="fr-FR" sz="1600" kern="1200" dirty="0" smtClean="0">
              <a:solidFill>
                <a:schemeClr val="tx1"/>
              </a:solidFill>
              <a:effectLst/>
              <a:latin typeface="+mn-lt"/>
              <a:ea typeface="+mn-ea"/>
              <a:cs typeface="+mn-cs"/>
            </a:endParaRPr>
          </a:p>
          <a:p>
            <a:pPr lvl="0"/>
            <a:r>
              <a:rPr lang="fr-FR" sz="1200" kern="1200" dirty="0" smtClean="0">
                <a:solidFill>
                  <a:schemeClr val="tx1"/>
                </a:solidFill>
                <a:effectLst/>
                <a:latin typeface="+mn-lt"/>
                <a:ea typeface="+mn-ea"/>
                <a:cs typeface="+mn-cs"/>
              </a:rPr>
              <a:t>Établir la crédibilité</a:t>
            </a:r>
            <a:endParaRPr lang="fr-FR" sz="1600" kern="1200" dirty="0" smtClean="0">
              <a:solidFill>
                <a:schemeClr val="tx1"/>
              </a:solidFill>
              <a:effectLst/>
              <a:latin typeface="+mn-lt"/>
              <a:ea typeface="+mn-ea"/>
              <a:cs typeface="+mn-cs"/>
            </a:endParaRPr>
          </a:p>
          <a:p>
            <a:pPr lvl="0"/>
            <a:r>
              <a:rPr lang="fr-FR" sz="1200" kern="1200" dirty="0" smtClean="0">
                <a:solidFill>
                  <a:schemeClr val="tx1"/>
                </a:solidFill>
                <a:effectLst/>
                <a:latin typeface="+mn-lt"/>
                <a:ea typeface="+mn-ea"/>
                <a:cs typeface="+mn-cs"/>
              </a:rPr>
              <a:t>Orienter l'action </a:t>
            </a:r>
            <a:endParaRPr lang="fr-FR" sz="1600" kern="1200" dirty="0" smtClean="0">
              <a:solidFill>
                <a:schemeClr val="tx1"/>
              </a:solidFill>
              <a:effectLst/>
              <a:latin typeface="+mn-lt"/>
              <a:ea typeface="+mn-ea"/>
              <a:cs typeface="+mn-cs"/>
            </a:endParaRPr>
          </a:p>
          <a:p>
            <a:pPr lvl="0"/>
            <a:r>
              <a:rPr lang="fr-FR" sz="1200" kern="1200" dirty="0" smtClean="0">
                <a:solidFill>
                  <a:schemeClr val="tx1"/>
                </a:solidFill>
                <a:effectLst/>
                <a:latin typeface="+mn-lt"/>
                <a:ea typeface="+mn-ea"/>
                <a:cs typeface="+mn-cs"/>
              </a:rPr>
              <a:t>S'engager à communiquer</a:t>
            </a:r>
            <a:endParaRPr lang="fr-FR" sz="1600"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Maintien</a:t>
            </a:r>
            <a:endParaRPr lang="fr-FR" sz="1600" kern="1200" dirty="0" smtClean="0">
              <a:solidFill>
                <a:schemeClr val="tx1"/>
              </a:solidFill>
              <a:effectLst/>
              <a:latin typeface="+mn-lt"/>
              <a:ea typeface="+mn-ea"/>
              <a:cs typeface="+mn-cs"/>
            </a:endParaRPr>
          </a:p>
          <a:p>
            <a:pPr lvl="0"/>
            <a:r>
              <a:rPr lang="fr-FR" sz="1200" kern="1200" dirty="0" smtClean="0">
                <a:solidFill>
                  <a:schemeClr val="tx1"/>
                </a:solidFill>
                <a:effectLst/>
                <a:latin typeface="+mn-lt"/>
                <a:ea typeface="+mn-ea"/>
                <a:cs typeface="+mn-cs"/>
              </a:rPr>
              <a:t>Favoriser la compréhension des risques</a:t>
            </a:r>
            <a:endParaRPr lang="fr-FR" sz="1600" kern="1200" dirty="0" smtClean="0">
              <a:solidFill>
                <a:schemeClr val="tx1"/>
              </a:solidFill>
              <a:effectLst/>
              <a:latin typeface="+mn-lt"/>
              <a:ea typeface="+mn-ea"/>
              <a:cs typeface="+mn-cs"/>
            </a:endParaRPr>
          </a:p>
          <a:p>
            <a:pPr lvl="0"/>
            <a:r>
              <a:rPr lang="fr-FR" sz="1200" kern="1200" dirty="0" smtClean="0">
                <a:solidFill>
                  <a:schemeClr val="tx1"/>
                </a:solidFill>
                <a:effectLst/>
                <a:latin typeface="+mn-lt"/>
                <a:ea typeface="+mn-ea"/>
                <a:cs typeface="+mn-cs"/>
              </a:rPr>
              <a:t>Expliquer le contexte</a:t>
            </a:r>
            <a:endParaRPr lang="fr-FR" sz="1600" kern="1200" dirty="0" smtClean="0">
              <a:solidFill>
                <a:schemeClr val="tx1"/>
              </a:solidFill>
              <a:effectLst/>
              <a:latin typeface="+mn-lt"/>
              <a:ea typeface="+mn-ea"/>
              <a:cs typeface="+mn-cs"/>
            </a:endParaRPr>
          </a:p>
          <a:p>
            <a:pPr lvl="0"/>
            <a:r>
              <a:rPr lang="fr-FR" sz="1200" kern="1200" dirty="0" smtClean="0">
                <a:solidFill>
                  <a:schemeClr val="tx1"/>
                </a:solidFill>
                <a:effectLst/>
                <a:latin typeface="+mn-lt"/>
                <a:ea typeface="+mn-ea"/>
                <a:cs typeface="+mn-cs"/>
              </a:rPr>
              <a:t>Favoriser l'appui aux plans</a:t>
            </a:r>
            <a:endParaRPr lang="fr-FR" sz="1600" kern="1200" dirty="0" smtClean="0">
              <a:solidFill>
                <a:schemeClr val="tx1"/>
              </a:solidFill>
              <a:effectLst/>
              <a:latin typeface="+mn-lt"/>
              <a:ea typeface="+mn-ea"/>
              <a:cs typeface="+mn-cs"/>
            </a:endParaRPr>
          </a:p>
          <a:p>
            <a:pPr lvl="0"/>
            <a:r>
              <a:rPr lang="fr-FR" sz="1200" kern="1200" dirty="0" smtClean="0">
                <a:solidFill>
                  <a:schemeClr val="tx1"/>
                </a:solidFill>
                <a:effectLst/>
                <a:latin typeface="+mn-lt"/>
                <a:ea typeface="+mn-ea"/>
                <a:cs typeface="+mn-cs"/>
              </a:rPr>
              <a:t>Écouter</a:t>
            </a:r>
            <a:endParaRPr lang="fr-FR" sz="1600" kern="1200" dirty="0" smtClean="0">
              <a:solidFill>
                <a:schemeClr val="tx1"/>
              </a:solidFill>
              <a:effectLst/>
              <a:latin typeface="+mn-lt"/>
              <a:ea typeface="+mn-ea"/>
              <a:cs typeface="+mn-cs"/>
            </a:endParaRPr>
          </a:p>
          <a:p>
            <a:pPr lvl="0"/>
            <a:r>
              <a:rPr lang="fr-FR" sz="1200" kern="1200" dirty="0" smtClean="0">
                <a:solidFill>
                  <a:schemeClr val="tx1"/>
                </a:solidFill>
                <a:effectLst/>
                <a:latin typeface="+mn-lt"/>
                <a:ea typeface="+mn-ea"/>
                <a:cs typeface="+mn-cs"/>
              </a:rPr>
              <a:t>Habiliter</a:t>
            </a:r>
            <a:endParaRPr lang="fr-FR" sz="1600"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Résolution</a:t>
            </a:r>
            <a:endParaRPr lang="fr-FR" sz="1600" kern="1200" dirty="0" smtClean="0">
              <a:solidFill>
                <a:schemeClr val="tx1"/>
              </a:solidFill>
              <a:effectLst/>
              <a:latin typeface="+mn-lt"/>
              <a:ea typeface="+mn-ea"/>
              <a:cs typeface="+mn-cs"/>
            </a:endParaRPr>
          </a:p>
          <a:p>
            <a:pPr lvl="0"/>
            <a:r>
              <a:rPr lang="fr-FR" sz="1200" kern="1200" dirty="0" smtClean="0">
                <a:solidFill>
                  <a:schemeClr val="tx1"/>
                </a:solidFill>
                <a:effectLst/>
                <a:latin typeface="+mn-lt"/>
                <a:ea typeface="+mn-ea"/>
                <a:cs typeface="+mn-cs"/>
              </a:rPr>
              <a:t>Faire de la pédagogie en vue d'une riposte future</a:t>
            </a:r>
            <a:endParaRPr lang="fr-FR" sz="1600" kern="1200" dirty="0" smtClean="0">
              <a:solidFill>
                <a:schemeClr val="tx1"/>
              </a:solidFill>
              <a:effectLst/>
              <a:latin typeface="+mn-lt"/>
              <a:ea typeface="+mn-ea"/>
              <a:cs typeface="+mn-cs"/>
            </a:endParaRPr>
          </a:p>
          <a:p>
            <a:pPr lvl="1"/>
            <a:r>
              <a:rPr lang="fr-FR" sz="1200" kern="1200" dirty="0" smtClean="0">
                <a:solidFill>
                  <a:schemeClr val="tx1"/>
                </a:solidFill>
                <a:effectLst/>
                <a:latin typeface="+mn-lt"/>
                <a:ea typeface="+mn-ea"/>
                <a:cs typeface="+mn-cs"/>
              </a:rPr>
              <a:t>Action individuelle</a:t>
            </a:r>
            <a:endParaRPr lang="fr-FR" sz="1600" kern="1200" dirty="0" smtClean="0">
              <a:solidFill>
                <a:schemeClr val="tx1"/>
              </a:solidFill>
              <a:effectLst/>
              <a:latin typeface="+mn-lt"/>
              <a:ea typeface="+mn-ea"/>
              <a:cs typeface="+mn-cs"/>
            </a:endParaRPr>
          </a:p>
          <a:p>
            <a:pPr lvl="1"/>
            <a:r>
              <a:rPr lang="fr-FR" sz="1200" kern="1200" dirty="0" smtClean="0">
                <a:solidFill>
                  <a:schemeClr val="tx1"/>
                </a:solidFill>
                <a:effectLst/>
                <a:latin typeface="+mn-lt"/>
                <a:ea typeface="+mn-ea"/>
                <a:cs typeface="+mn-cs"/>
              </a:rPr>
              <a:t>Appui aux politiques pertinentes</a:t>
            </a:r>
            <a:endParaRPr lang="fr-FR" sz="1600" kern="1200" dirty="0" smtClean="0">
              <a:solidFill>
                <a:schemeClr val="tx1"/>
              </a:solidFill>
              <a:effectLst/>
              <a:latin typeface="+mn-lt"/>
              <a:ea typeface="+mn-ea"/>
              <a:cs typeface="+mn-cs"/>
            </a:endParaRPr>
          </a:p>
          <a:p>
            <a:pPr lvl="0"/>
            <a:r>
              <a:rPr lang="fr-FR" sz="1200" kern="1200" dirty="0" smtClean="0">
                <a:solidFill>
                  <a:schemeClr val="tx1"/>
                </a:solidFill>
                <a:effectLst/>
                <a:latin typeface="+mn-lt"/>
                <a:ea typeface="+mn-ea"/>
                <a:cs typeface="+mn-cs"/>
              </a:rPr>
              <a:t>Promouvoir les activités de l'institution</a:t>
            </a:r>
            <a:endParaRPr lang="fr-FR" sz="1600"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Évaluation</a:t>
            </a:r>
            <a:endParaRPr lang="fr-FR" sz="1600" kern="1200" dirty="0" smtClean="0">
              <a:solidFill>
                <a:schemeClr val="tx1"/>
              </a:solidFill>
              <a:effectLst/>
              <a:latin typeface="+mn-lt"/>
              <a:ea typeface="+mn-ea"/>
              <a:cs typeface="+mn-cs"/>
            </a:endParaRPr>
          </a:p>
          <a:p>
            <a:pPr lvl="0"/>
            <a:r>
              <a:rPr lang="fr-FR" sz="1200" kern="1200" dirty="0" smtClean="0">
                <a:solidFill>
                  <a:schemeClr val="tx1"/>
                </a:solidFill>
                <a:effectLst/>
                <a:latin typeface="+mn-lt"/>
                <a:ea typeface="+mn-ea"/>
                <a:cs typeface="+mn-cs"/>
              </a:rPr>
              <a:t>Évaluer le plan</a:t>
            </a:r>
            <a:endParaRPr lang="fr-FR" sz="1600" kern="1200" dirty="0" smtClean="0">
              <a:solidFill>
                <a:schemeClr val="tx1"/>
              </a:solidFill>
              <a:effectLst/>
              <a:latin typeface="+mn-lt"/>
              <a:ea typeface="+mn-ea"/>
              <a:cs typeface="+mn-cs"/>
            </a:endParaRPr>
          </a:p>
          <a:p>
            <a:pPr lvl="0"/>
            <a:r>
              <a:rPr lang="fr-FR" sz="1200" kern="1200" dirty="0" smtClean="0">
                <a:solidFill>
                  <a:schemeClr val="tx1"/>
                </a:solidFill>
                <a:effectLst/>
                <a:latin typeface="+mn-lt"/>
                <a:ea typeface="+mn-ea"/>
                <a:cs typeface="+mn-cs"/>
              </a:rPr>
              <a:t>Leçons apprises</a:t>
            </a:r>
            <a:endParaRPr lang="fr-FR" sz="1600" kern="1200" dirty="0" smtClean="0">
              <a:solidFill>
                <a:schemeClr val="tx1"/>
              </a:solidFill>
              <a:effectLst/>
              <a:latin typeface="+mn-lt"/>
              <a:ea typeface="+mn-ea"/>
              <a:cs typeface="+mn-cs"/>
            </a:endParaRPr>
          </a:p>
          <a:p>
            <a:pPr lvl="0"/>
            <a:r>
              <a:rPr lang="fr-FR" sz="1200" kern="1200" dirty="0" smtClean="0">
                <a:solidFill>
                  <a:schemeClr val="tx1"/>
                </a:solidFill>
                <a:effectLst/>
                <a:latin typeface="+mn-lt"/>
                <a:ea typeface="+mn-ea"/>
                <a:cs typeface="+mn-cs"/>
              </a:rPr>
              <a:t>Identifier les améliorations </a:t>
            </a:r>
            <a:endParaRPr lang="fr-FR" sz="16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 </a:t>
            </a:r>
            <a:endParaRPr lang="fr-FR"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9A33313-1C81-4AFD-9246-91A6606BC460}" type="slidenum">
              <a:rPr lang="en-US" smtClean="0"/>
              <a:pPr/>
              <a:t>9</a:t>
            </a:fld>
            <a:endParaRPr lang="en-US"/>
          </a:p>
        </p:txBody>
      </p:sp>
    </p:spTree>
    <p:extLst>
      <p:ext uri="{BB962C8B-B14F-4D97-AF65-F5344CB8AC3E}">
        <p14:creationId xmlns:p14="http://schemas.microsoft.com/office/powerpoint/2010/main" val="10252165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eaLnBrk="1" hangingPunct="1"/>
            <a:r>
              <a:rPr lang="fr-FR" altLang="en-US" noProof="0" dirty="0" smtClean="0"/>
              <a:t>Il faut savoir que la riposte en matière de communication DOIT débuter avant la situation d'urgence afin d'acquérir et de conserver la confiance de la population. </a:t>
            </a:r>
          </a:p>
          <a:p>
            <a:pPr algn="just" eaLnBrk="1" hangingPunct="1"/>
            <a:endParaRPr lang="fr-FR" altLang="en-US" baseline="0" noProof="0" dirty="0" smtClean="0"/>
          </a:p>
          <a:p>
            <a:pPr algn="just" eaLnBrk="1" hangingPunct="1"/>
            <a:r>
              <a:rPr lang="fr-FR" altLang="en-US" baseline="0" noProof="0" dirty="0" smtClean="0"/>
              <a:t>Voici quelques propositions de mesures à prendre pendant la planification des interventions d'urgence.</a:t>
            </a:r>
          </a:p>
          <a:p>
            <a:pPr algn="just" eaLnBrk="1" hangingPunct="1"/>
            <a:endParaRPr lang="fr-FR" altLang="en-US" baseline="0" noProof="0" dirty="0" smtClean="0"/>
          </a:p>
          <a:p>
            <a:pPr marL="228600" indent="-228600" algn="just" eaLnBrk="1" hangingPunct="1">
              <a:buAutoNum type="arabicPeriod"/>
            </a:pPr>
            <a:r>
              <a:rPr lang="fr-FR" altLang="en-US" baseline="0" noProof="0" dirty="0" smtClean="0"/>
              <a:t>Lors de la phase de préparation de la communication le personnel peut </a:t>
            </a:r>
          </a:p>
          <a:p>
            <a:pPr marL="228600" indent="-228600" algn="just" eaLnBrk="1" hangingPunct="1">
              <a:buFont typeface="Arial" panose="020B0604020202020204" pitchFamily="34" charset="0"/>
              <a:buChar char="•"/>
            </a:pPr>
            <a:r>
              <a:rPr lang="fr-FR" altLang="en-US" baseline="0" noProof="0" dirty="0" smtClean="0"/>
              <a:t>évaluer les canaux de communication afin de déterminer vers quel média le public cible se tourne pour obtenir des informations fiables</a:t>
            </a:r>
          </a:p>
          <a:p>
            <a:pPr marL="228600" indent="-228600" algn="just" eaLnBrk="1" hangingPunct="1">
              <a:buFont typeface="Arial" panose="020B0604020202020204" pitchFamily="34" charset="0"/>
              <a:buChar char="•"/>
            </a:pPr>
            <a:r>
              <a:rPr lang="fr-FR" altLang="en-US" baseline="0" noProof="0" dirty="0" smtClean="0"/>
              <a:t>Coordonner les plans de communication avec les partenaires et autres organismes d'intervention</a:t>
            </a:r>
          </a:p>
          <a:p>
            <a:pPr marL="228600" indent="-228600" algn="just" eaLnBrk="1" hangingPunct="1">
              <a:buFont typeface="Arial" panose="020B0604020202020204" pitchFamily="34" charset="0"/>
              <a:buChar char="•"/>
            </a:pPr>
            <a:r>
              <a:rPr lang="fr-FR" altLang="en-US" baseline="0" noProof="0" dirty="0" smtClean="0"/>
              <a:t>Élaborer ou perfectionner un plan médiatique et de crise (Remarque : les plans élaborés pour d'autres urgences de santé publique comme la grippe pandémique, peuvent souvent être adaptés à d'autres urgences de santé publique.)</a:t>
            </a:r>
          </a:p>
          <a:p>
            <a:pPr marL="228600" indent="-228600" algn="just" eaLnBrk="1" hangingPunct="1">
              <a:buFont typeface="Arial" panose="020B0604020202020204" pitchFamily="34" charset="0"/>
              <a:buChar char="•"/>
            </a:pPr>
            <a:r>
              <a:rPr lang="fr-FR" altLang="en-US" baseline="0" noProof="0" dirty="0" smtClean="0"/>
              <a:t>Multiplier les mécanismes d'écoute tels que les numéros verts, les liens avec les dirigeants communautaires, les médias sociaux, etc.</a:t>
            </a:r>
          </a:p>
          <a:p>
            <a:pPr marL="228600" indent="-228600" algn="just" eaLnBrk="1" hangingPunct="1">
              <a:buFont typeface="Arial" panose="020B0604020202020204" pitchFamily="34" charset="0"/>
              <a:buChar char="•"/>
            </a:pPr>
            <a:r>
              <a:rPr lang="fr-FR" altLang="en-US" baseline="0" noProof="0" dirty="0" smtClean="0"/>
              <a:t>Pré-élaborer des messages clés pour les menaces de santé publique que l'on anticipe et ÊTRE SÛR d'avoir testé à l'avance les messages auprès de membres du public cible.</a:t>
            </a:r>
          </a:p>
          <a:p>
            <a:pPr marL="228600" indent="-228600" algn="just" eaLnBrk="1" hangingPunct="1">
              <a:buFont typeface="Arial" panose="020B0604020202020204" pitchFamily="34" charset="0"/>
              <a:buChar char="•"/>
            </a:pPr>
            <a:r>
              <a:rPr lang="fr-FR" altLang="en-US" baseline="0" noProof="0" dirty="0" smtClean="0"/>
              <a:t>Dispenser une formation aux individus qui pourront se muer en communicateurs en situation d'urgence.</a:t>
            </a:r>
          </a:p>
          <a:p>
            <a:pPr marL="228600" indent="-228600" algn="just" eaLnBrk="1" hangingPunct="1">
              <a:buFont typeface="Arial" panose="020B0604020202020204" pitchFamily="34" charset="0"/>
              <a:buChar char="•"/>
            </a:pPr>
            <a:endParaRPr lang="fr-FR" altLang="en-US" baseline="0" noProof="0" dirty="0" smtClean="0"/>
          </a:p>
          <a:p>
            <a:pPr marL="0" indent="0" algn="just" eaLnBrk="1" hangingPunct="1">
              <a:buFont typeface="Arial" panose="020B0604020202020204" pitchFamily="34" charset="0"/>
              <a:buNone/>
            </a:pPr>
            <a:r>
              <a:rPr lang="fr-FR" altLang="en-US" baseline="0" noProof="0" dirty="0" smtClean="0"/>
              <a:t>2. Pendant les phases de riposte et de contrôle le personnel de la communication peut</a:t>
            </a:r>
          </a:p>
          <a:p>
            <a:pPr marL="171450" indent="-171450" algn="just" eaLnBrk="1" hangingPunct="1">
              <a:buFont typeface="Arial" panose="020B0604020202020204" pitchFamily="34" charset="0"/>
              <a:buChar char="•"/>
            </a:pPr>
            <a:r>
              <a:rPr lang="fr-FR" altLang="en-US" b="0" baseline="0" noProof="0" dirty="0" smtClean="0"/>
              <a:t>Mener des campagnes de mobilisation sociale auprès des communautés touchées (y compris des prestataires de soins de santé et des décideurs)</a:t>
            </a:r>
          </a:p>
          <a:p>
            <a:pPr marL="171450" indent="-171450" algn="just" eaLnBrk="1" hangingPunct="1">
              <a:buFont typeface="Arial" panose="020B0604020202020204" pitchFamily="34" charset="0"/>
              <a:buChar char="•"/>
            </a:pPr>
            <a:r>
              <a:rPr lang="fr-FR" altLang="en-US" b="0" baseline="0" noProof="0" dirty="0" smtClean="0"/>
              <a:t>Reprendre les messages pré-élaborés, les affiner et les expérimenter</a:t>
            </a:r>
          </a:p>
          <a:p>
            <a:pPr marL="171450" indent="-171450" algn="just" eaLnBrk="1" hangingPunct="1">
              <a:buFont typeface="Arial" panose="020B0604020202020204" pitchFamily="34" charset="0"/>
              <a:buChar char="•"/>
            </a:pPr>
            <a:endParaRPr lang="fr-FR" altLang="en-US" b="0" baseline="0" noProof="0" dirty="0" smtClean="0"/>
          </a:p>
          <a:p>
            <a:pPr marL="0" indent="0" algn="just" eaLnBrk="1" hangingPunct="1">
              <a:buFont typeface="Arial" panose="020B0604020202020204" pitchFamily="34" charset="0"/>
              <a:buNone/>
            </a:pPr>
            <a:r>
              <a:rPr lang="fr-FR" altLang="en-US" b="0" baseline="0" noProof="0" dirty="0" smtClean="0"/>
              <a:t>3. </a:t>
            </a:r>
            <a:r>
              <a:rPr lang="fr-FR" altLang="en-US" baseline="0" noProof="0" dirty="0" smtClean="0"/>
              <a:t>Pendant la phase de crise le personnel de la communication peut</a:t>
            </a:r>
          </a:p>
          <a:p>
            <a:pPr marL="171450" indent="-171450" algn="just" eaLnBrk="1" hangingPunct="1">
              <a:buFont typeface="Arial" panose="020B0604020202020204" pitchFamily="34" charset="0"/>
              <a:buChar char="•"/>
            </a:pPr>
            <a:r>
              <a:rPr lang="fr-FR" altLang="en-US" b="0" baseline="0" noProof="0" dirty="0" smtClean="0"/>
              <a:t>Activer le plan de crise </a:t>
            </a:r>
          </a:p>
          <a:p>
            <a:pPr marL="171450" indent="-171450" algn="just" eaLnBrk="1" hangingPunct="1">
              <a:buFont typeface="Arial" panose="020B0604020202020204" pitchFamily="34" charset="0"/>
              <a:buChar char="•"/>
            </a:pPr>
            <a:endParaRPr lang="fr-FR" altLang="en-US" b="0" baseline="0" noProof="0" dirty="0" smtClean="0"/>
          </a:p>
          <a:p>
            <a:pPr marL="0" indent="0" algn="just" eaLnBrk="1" hangingPunct="1">
              <a:buFont typeface="Arial" panose="020B0604020202020204" pitchFamily="34" charset="0"/>
              <a:buNone/>
            </a:pPr>
            <a:r>
              <a:rPr lang="fr-FR" altLang="en-US" b="0" baseline="0" noProof="0" dirty="0" smtClean="0"/>
              <a:t>4. </a:t>
            </a:r>
            <a:r>
              <a:rPr lang="fr-FR" altLang="en-US" baseline="0" noProof="0" dirty="0" smtClean="0"/>
              <a:t>Pendant la phase d'évaluation le personnel de la communication peut </a:t>
            </a:r>
          </a:p>
          <a:p>
            <a:pPr marL="171450" indent="-171450" algn="just" eaLnBrk="1" hangingPunct="1">
              <a:buFont typeface="Arial" panose="020B0604020202020204" pitchFamily="34" charset="0"/>
              <a:buChar char="•"/>
            </a:pPr>
            <a:r>
              <a:rPr lang="fr-FR" altLang="en-US" b="0" baseline="0" noProof="0" dirty="0" smtClean="0"/>
              <a:t>Examiner rétrospectivement les activités de riposte, analyser comment le plan de crise a été appliqué et y apporter les modifications nécessaires</a:t>
            </a:r>
          </a:p>
          <a:p>
            <a:pPr marL="171450" indent="-171450" algn="just" eaLnBrk="1" hangingPunct="1">
              <a:buFont typeface="Arial" panose="020B0604020202020204" pitchFamily="34" charset="0"/>
              <a:buChar char="•"/>
            </a:pPr>
            <a:r>
              <a:rPr lang="fr-FR" altLang="en-US" b="0" baseline="0" noProof="0" dirty="0" smtClean="0"/>
              <a:t>Consigner les modifications apportées et partager les leçons tirées </a:t>
            </a:r>
          </a:p>
          <a:p>
            <a:pPr marL="171450" indent="-171450" algn="just" eaLnBrk="1" hangingPunct="1">
              <a:buFont typeface="Arial" panose="020B0604020202020204" pitchFamily="34" charset="0"/>
              <a:buChar char="•"/>
            </a:pPr>
            <a:r>
              <a:rPr lang="fr-FR" altLang="en-US" b="0" baseline="0" noProof="0" dirty="0" smtClean="0"/>
              <a:t>Concevoir des canevas et produire des documents permettant d'accélérer les processus dans l'avenir</a:t>
            </a:r>
          </a:p>
          <a:p>
            <a:pPr marL="171450" indent="-171450" algn="just" eaLnBrk="1" hangingPunct="1">
              <a:buFont typeface="Arial" panose="020B0604020202020204" pitchFamily="34" charset="0"/>
              <a:buChar char="•"/>
            </a:pPr>
            <a:r>
              <a:rPr lang="fr-FR" altLang="en-US" b="0" baseline="0" noProof="0" dirty="0" smtClean="0"/>
              <a:t>(Remarque : l'évaluation de la riposte a pour but de déterminer ce qui a fonctionné dans une riposte et ce qu'il faut améliorer. Elle n'a pas pour objectif de sanctionner ou de mettre qui que ce soit sur la sellette, mais plutôt de rendre le processus de communication plus rapide, plus efficace et scientifiquement plus robuste pour affronter la prochaine situation d'urgence.)</a:t>
            </a:r>
          </a:p>
          <a:p>
            <a:endParaRPr lang="fr-FR" noProof="0" dirty="0"/>
          </a:p>
        </p:txBody>
      </p:sp>
      <p:sp>
        <p:nvSpPr>
          <p:cNvPr id="4" name="Espace réservé du numéro de diapositive 3"/>
          <p:cNvSpPr>
            <a:spLocks noGrp="1"/>
          </p:cNvSpPr>
          <p:nvPr>
            <p:ph type="sldNum" sz="quarter" idx="10"/>
          </p:nvPr>
        </p:nvSpPr>
        <p:spPr/>
        <p:txBody>
          <a:bodyPr/>
          <a:lstStyle/>
          <a:p>
            <a:fld id="{ADD281F5-CA62-6543-9DA3-86BBE158C8C6}" type="slidenum">
              <a:rPr lang="fr-FR" smtClean="0"/>
              <a:t>10</a:t>
            </a:fld>
            <a:endParaRPr lang="fr-FR"/>
          </a:p>
        </p:txBody>
      </p:sp>
    </p:spTree>
    <p:extLst>
      <p:ext uri="{BB962C8B-B14F-4D97-AF65-F5344CB8AC3E}">
        <p14:creationId xmlns:p14="http://schemas.microsoft.com/office/powerpoint/2010/main" val="36944039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072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80977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
            <a:ext cx="2286000" cy="59926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1"/>
            <a:ext cx="6727682" cy="59926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831771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42539" y="1380815"/>
            <a:ext cx="8291501" cy="4611835"/>
          </a:xfrm>
        </p:spPr>
        <p:txBody>
          <a:bodyPr/>
          <a:lstStyle/>
          <a:p>
            <a:pPr lvl="0"/>
            <a:endParaRPr lang="en-US" noProof="0" dirty="0" smtClean="0"/>
          </a:p>
        </p:txBody>
      </p:sp>
    </p:spTree>
    <p:extLst>
      <p:ext uri="{BB962C8B-B14F-4D97-AF65-F5344CB8AC3E}">
        <p14:creationId xmlns:p14="http://schemas.microsoft.com/office/powerpoint/2010/main" val="4396605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530" y="2130976"/>
            <a:ext cx="7772943" cy="1470086"/>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057" y="3886154"/>
            <a:ext cx="6401886" cy="1752295"/>
          </a:xfrm>
        </p:spPr>
        <p:txBody>
          <a:bodyPr/>
          <a:lstStyle>
            <a:lvl1pPr marL="0" indent="0" algn="ctr">
              <a:buNone/>
              <a:defRPr/>
            </a:lvl1pPr>
            <a:lvl2pPr marL="400666" indent="0" algn="ctr">
              <a:buNone/>
              <a:defRPr/>
            </a:lvl2pPr>
            <a:lvl3pPr marL="801330" indent="0" algn="ctr">
              <a:buNone/>
              <a:defRPr/>
            </a:lvl3pPr>
            <a:lvl4pPr marL="1201995" indent="0" algn="ctr">
              <a:buNone/>
              <a:defRPr/>
            </a:lvl4pPr>
            <a:lvl5pPr marL="1602660" indent="0" algn="ctr">
              <a:buNone/>
              <a:defRPr/>
            </a:lvl5pPr>
            <a:lvl6pPr marL="2003326" indent="0" algn="ctr">
              <a:buNone/>
              <a:defRPr/>
            </a:lvl6pPr>
            <a:lvl7pPr marL="2403991" indent="0" algn="ctr">
              <a:buNone/>
              <a:defRPr/>
            </a:lvl7pPr>
            <a:lvl8pPr marL="2804656" indent="0" algn="ctr">
              <a:buNone/>
              <a:defRPr/>
            </a:lvl8pPr>
            <a:lvl9pPr marL="3205320"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1294043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42541"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3450"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887218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56641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843576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1" y="4407378"/>
            <a:ext cx="7772943" cy="1362097"/>
          </a:xfrm>
        </p:spPr>
        <p:txBody>
          <a:bodyPr anchor="t"/>
          <a:lstStyle>
            <a:lvl1pPr algn="l">
              <a:defRPr sz="3500" b="1" cap="all"/>
            </a:lvl1pPr>
          </a:lstStyle>
          <a:p>
            <a:r>
              <a:rPr lang="en-US" smtClean="0"/>
              <a:t>Click to edit Master title style</a:t>
            </a:r>
            <a:endParaRPr lang="en-US"/>
          </a:p>
        </p:txBody>
      </p:sp>
      <p:sp>
        <p:nvSpPr>
          <p:cNvPr id="3" name="Text Placeholder 2"/>
          <p:cNvSpPr>
            <a:spLocks noGrp="1"/>
          </p:cNvSpPr>
          <p:nvPr>
            <p:ph type="body" idx="1"/>
          </p:nvPr>
        </p:nvSpPr>
        <p:spPr>
          <a:xfrm>
            <a:off x="722181" y="2907056"/>
            <a:ext cx="7772943" cy="1500322"/>
          </a:xfrm>
        </p:spPr>
        <p:txBody>
          <a:bodyPr anchor="b"/>
          <a:lstStyle>
            <a:lvl1pPr marL="0" indent="0">
              <a:buNone/>
              <a:defRPr sz="1800"/>
            </a:lvl1pPr>
            <a:lvl2pPr marL="400736" indent="0">
              <a:buNone/>
              <a:defRPr sz="1600"/>
            </a:lvl2pPr>
            <a:lvl3pPr marL="801472" indent="0">
              <a:buNone/>
              <a:defRPr sz="1400"/>
            </a:lvl3pPr>
            <a:lvl4pPr marL="1202207" indent="0">
              <a:buNone/>
              <a:defRPr sz="1200"/>
            </a:lvl4pPr>
            <a:lvl5pPr marL="1602943" indent="0">
              <a:buNone/>
              <a:defRPr sz="1200"/>
            </a:lvl5pPr>
            <a:lvl6pPr marL="2003679" indent="0">
              <a:buNone/>
              <a:defRPr sz="1200"/>
            </a:lvl6pPr>
            <a:lvl7pPr marL="2404415" indent="0">
              <a:buNone/>
              <a:defRPr sz="1200"/>
            </a:lvl7pPr>
            <a:lvl8pPr marL="2805151" indent="0">
              <a:buNone/>
              <a:defRPr sz="1200"/>
            </a:lvl8pPr>
            <a:lvl9pPr marL="3205886" indent="0">
              <a:buNone/>
              <a:defRPr sz="1200"/>
            </a:lvl9pPr>
          </a:lstStyle>
          <a:p>
            <a:pPr lvl="0"/>
            <a:r>
              <a:rPr lang="en-US" smtClean="0"/>
              <a:t>Click to edit Master text styles</a:t>
            </a:r>
          </a:p>
        </p:txBody>
      </p:sp>
    </p:spTree>
    <p:extLst>
      <p:ext uri="{BB962C8B-B14F-4D97-AF65-F5344CB8AC3E}">
        <p14:creationId xmlns:p14="http://schemas.microsoft.com/office/powerpoint/2010/main" val="22238078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42540"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3450"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438557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472" y="275012"/>
            <a:ext cx="8229057" cy="114324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472" y="1534879"/>
            <a:ext cx="4039867" cy="639293"/>
          </a:xfrm>
        </p:spPr>
        <p:txBody>
          <a:bodyPr anchor="b"/>
          <a:lstStyle>
            <a:lvl1pPr marL="0" indent="0">
              <a:buNone/>
              <a:defRPr sz="2100" b="1"/>
            </a:lvl1pPr>
            <a:lvl2pPr marL="400736" indent="0">
              <a:buNone/>
              <a:defRPr sz="1800" b="1"/>
            </a:lvl2pPr>
            <a:lvl3pPr marL="801472" indent="0">
              <a:buNone/>
              <a:defRPr sz="1600" b="1"/>
            </a:lvl3pPr>
            <a:lvl4pPr marL="1202207" indent="0">
              <a:buNone/>
              <a:defRPr sz="1400" b="1"/>
            </a:lvl4pPr>
            <a:lvl5pPr marL="1602943" indent="0">
              <a:buNone/>
              <a:defRPr sz="1400" b="1"/>
            </a:lvl5pPr>
            <a:lvl6pPr marL="2003679" indent="0">
              <a:buNone/>
              <a:defRPr sz="1400" b="1"/>
            </a:lvl6pPr>
            <a:lvl7pPr marL="2404415" indent="0">
              <a:buNone/>
              <a:defRPr sz="1400" b="1"/>
            </a:lvl7pPr>
            <a:lvl8pPr marL="2805151" indent="0">
              <a:buNone/>
              <a:defRPr sz="1400" b="1"/>
            </a:lvl8pPr>
            <a:lvl9pPr marL="3205886" indent="0">
              <a:buNone/>
              <a:defRPr sz="1400" b="1"/>
            </a:lvl9pPr>
          </a:lstStyle>
          <a:p>
            <a:pPr lvl="0"/>
            <a:r>
              <a:rPr lang="en-US" smtClean="0"/>
              <a:t>Click to edit Master text styles</a:t>
            </a:r>
          </a:p>
        </p:txBody>
      </p:sp>
      <p:sp>
        <p:nvSpPr>
          <p:cNvPr id="4" name="Content Placeholder 3"/>
          <p:cNvSpPr>
            <a:spLocks noGrp="1"/>
          </p:cNvSpPr>
          <p:nvPr>
            <p:ph sz="half" idx="2"/>
          </p:nvPr>
        </p:nvSpPr>
        <p:spPr>
          <a:xfrm>
            <a:off x="457472" y="2174172"/>
            <a:ext cx="4039867"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304" y="1534879"/>
            <a:ext cx="4041225" cy="639293"/>
          </a:xfrm>
        </p:spPr>
        <p:txBody>
          <a:bodyPr anchor="b"/>
          <a:lstStyle>
            <a:lvl1pPr marL="0" indent="0">
              <a:buNone/>
              <a:defRPr sz="2100" b="1"/>
            </a:lvl1pPr>
            <a:lvl2pPr marL="400736" indent="0">
              <a:buNone/>
              <a:defRPr sz="1800" b="1"/>
            </a:lvl2pPr>
            <a:lvl3pPr marL="801472" indent="0">
              <a:buNone/>
              <a:defRPr sz="1600" b="1"/>
            </a:lvl3pPr>
            <a:lvl4pPr marL="1202207" indent="0">
              <a:buNone/>
              <a:defRPr sz="1400" b="1"/>
            </a:lvl4pPr>
            <a:lvl5pPr marL="1602943" indent="0">
              <a:buNone/>
              <a:defRPr sz="1400" b="1"/>
            </a:lvl5pPr>
            <a:lvl6pPr marL="2003679" indent="0">
              <a:buNone/>
              <a:defRPr sz="1400" b="1"/>
            </a:lvl6pPr>
            <a:lvl7pPr marL="2404415" indent="0">
              <a:buNone/>
              <a:defRPr sz="1400" b="1"/>
            </a:lvl7pPr>
            <a:lvl8pPr marL="2805151" indent="0">
              <a:buNone/>
              <a:defRPr sz="1400" b="1"/>
            </a:lvl8pPr>
            <a:lvl9pPr marL="3205886" indent="0">
              <a:buNone/>
              <a:defRPr sz="1400" b="1"/>
            </a:lvl9pPr>
          </a:lstStyle>
          <a:p>
            <a:pPr lvl="0"/>
            <a:r>
              <a:rPr lang="en-US" smtClean="0"/>
              <a:t>Click to edit Master text styles</a:t>
            </a:r>
          </a:p>
        </p:txBody>
      </p:sp>
      <p:sp>
        <p:nvSpPr>
          <p:cNvPr id="6" name="Content Placeholder 5"/>
          <p:cNvSpPr>
            <a:spLocks noGrp="1"/>
          </p:cNvSpPr>
          <p:nvPr>
            <p:ph sz="quarter" idx="4"/>
          </p:nvPr>
        </p:nvSpPr>
        <p:spPr>
          <a:xfrm>
            <a:off x="4645304" y="2174172"/>
            <a:ext cx="4041225"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47906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736252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084010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41264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472" y="273572"/>
            <a:ext cx="3008181" cy="1161958"/>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608" y="273571"/>
            <a:ext cx="5110921" cy="5852986"/>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472" y="1435530"/>
            <a:ext cx="3008181" cy="4691027"/>
          </a:xfrm>
        </p:spPr>
        <p:txBody>
          <a:bodyPr/>
          <a:lstStyle>
            <a:lvl1pPr marL="0" indent="0">
              <a:buNone/>
              <a:defRPr sz="1200"/>
            </a:lvl1pPr>
            <a:lvl2pPr marL="400736" indent="0">
              <a:buNone/>
              <a:defRPr sz="1100"/>
            </a:lvl2pPr>
            <a:lvl3pPr marL="801472" indent="0">
              <a:buNone/>
              <a:defRPr sz="900"/>
            </a:lvl3pPr>
            <a:lvl4pPr marL="1202207" indent="0">
              <a:buNone/>
              <a:defRPr sz="800"/>
            </a:lvl4pPr>
            <a:lvl5pPr marL="1602943" indent="0">
              <a:buNone/>
              <a:defRPr sz="800"/>
            </a:lvl5pPr>
            <a:lvl6pPr marL="2003679" indent="0">
              <a:buNone/>
              <a:defRPr sz="800"/>
            </a:lvl6pPr>
            <a:lvl7pPr marL="2404415" indent="0">
              <a:buNone/>
              <a:defRPr sz="800"/>
            </a:lvl7pPr>
            <a:lvl8pPr marL="2805151" indent="0">
              <a:buNone/>
              <a:defRPr sz="800"/>
            </a:lvl8pPr>
            <a:lvl9pPr marL="3205886" indent="0">
              <a:buNone/>
              <a:defRPr sz="800"/>
            </a:lvl9pPr>
          </a:lstStyle>
          <a:p>
            <a:pPr lvl="0"/>
            <a:r>
              <a:rPr lang="en-US" smtClean="0"/>
              <a:t>Click to edit Master text styles</a:t>
            </a:r>
          </a:p>
        </p:txBody>
      </p:sp>
    </p:spTree>
    <p:extLst>
      <p:ext uri="{BB962C8B-B14F-4D97-AF65-F5344CB8AC3E}">
        <p14:creationId xmlns:p14="http://schemas.microsoft.com/office/powerpoint/2010/main" val="11175861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877" y="4800456"/>
            <a:ext cx="5486943" cy="56730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1877" y="613376"/>
            <a:ext cx="5486943" cy="4113648"/>
          </a:xfrm>
        </p:spPr>
        <p:txBody>
          <a:bodyPr/>
          <a:lstStyle>
            <a:lvl1pPr marL="0" indent="0">
              <a:buNone/>
              <a:defRPr sz="2800"/>
            </a:lvl1pPr>
            <a:lvl2pPr marL="400736" indent="0">
              <a:buNone/>
              <a:defRPr sz="2500"/>
            </a:lvl2pPr>
            <a:lvl3pPr marL="801472" indent="0">
              <a:buNone/>
              <a:defRPr sz="2100"/>
            </a:lvl3pPr>
            <a:lvl4pPr marL="1202207" indent="0">
              <a:buNone/>
              <a:defRPr sz="1800"/>
            </a:lvl4pPr>
            <a:lvl5pPr marL="1602943" indent="0">
              <a:buNone/>
              <a:defRPr sz="1800"/>
            </a:lvl5pPr>
            <a:lvl6pPr marL="2003679" indent="0">
              <a:buNone/>
              <a:defRPr sz="1800"/>
            </a:lvl6pPr>
            <a:lvl7pPr marL="2404415" indent="0">
              <a:buNone/>
              <a:defRPr sz="1800"/>
            </a:lvl7pPr>
            <a:lvl8pPr marL="2805151" indent="0">
              <a:buNone/>
              <a:defRPr sz="1800"/>
            </a:lvl8pPr>
            <a:lvl9pPr marL="3205886" indent="0">
              <a:buNone/>
              <a:defRPr sz="1800"/>
            </a:lvl9pPr>
          </a:lstStyle>
          <a:p>
            <a:pPr lvl="0"/>
            <a:endParaRPr lang="en-US" noProof="0" dirty="0" smtClean="0"/>
          </a:p>
        </p:txBody>
      </p:sp>
      <p:sp>
        <p:nvSpPr>
          <p:cNvPr id="4" name="Text Placeholder 3"/>
          <p:cNvSpPr>
            <a:spLocks noGrp="1"/>
          </p:cNvSpPr>
          <p:nvPr>
            <p:ph type="body" sz="half" idx="2"/>
          </p:nvPr>
        </p:nvSpPr>
        <p:spPr>
          <a:xfrm>
            <a:off x="1791877" y="5367757"/>
            <a:ext cx="5486943" cy="804876"/>
          </a:xfrm>
        </p:spPr>
        <p:txBody>
          <a:bodyPr/>
          <a:lstStyle>
            <a:lvl1pPr marL="0" indent="0">
              <a:buNone/>
              <a:defRPr sz="1200"/>
            </a:lvl1pPr>
            <a:lvl2pPr marL="400736" indent="0">
              <a:buNone/>
              <a:defRPr sz="1100"/>
            </a:lvl2pPr>
            <a:lvl3pPr marL="801472" indent="0">
              <a:buNone/>
              <a:defRPr sz="900"/>
            </a:lvl3pPr>
            <a:lvl4pPr marL="1202207" indent="0">
              <a:buNone/>
              <a:defRPr sz="800"/>
            </a:lvl4pPr>
            <a:lvl5pPr marL="1602943" indent="0">
              <a:buNone/>
              <a:defRPr sz="800"/>
            </a:lvl5pPr>
            <a:lvl6pPr marL="2003679" indent="0">
              <a:buNone/>
              <a:defRPr sz="800"/>
            </a:lvl6pPr>
            <a:lvl7pPr marL="2404415" indent="0">
              <a:buNone/>
              <a:defRPr sz="800"/>
            </a:lvl7pPr>
            <a:lvl8pPr marL="2805151" indent="0">
              <a:buNone/>
              <a:defRPr sz="800"/>
            </a:lvl8pPr>
            <a:lvl9pPr marL="3205886" indent="0">
              <a:buNone/>
              <a:defRPr sz="800"/>
            </a:lvl9pPr>
          </a:lstStyle>
          <a:p>
            <a:pPr lvl="0"/>
            <a:r>
              <a:rPr lang="en-US" smtClean="0"/>
              <a:t>Click to edit Master text styles</a:t>
            </a:r>
          </a:p>
        </p:txBody>
      </p:sp>
    </p:spTree>
    <p:extLst>
      <p:ext uri="{BB962C8B-B14F-4D97-AF65-F5344CB8AC3E}">
        <p14:creationId xmlns:p14="http://schemas.microsoft.com/office/powerpoint/2010/main" val="14407047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371315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
            <a:ext cx="2286000" cy="59926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1"/>
            <a:ext cx="6727682" cy="59926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73098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42539" y="1380815"/>
            <a:ext cx="8291501" cy="4611835"/>
          </a:xfrm>
        </p:spPr>
        <p:txBody>
          <a:bodyPr/>
          <a:lstStyle/>
          <a:p>
            <a:pPr lvl="0"/>
            <a:endParaRPr lang="en-US" noProof="0" dirty="0" smtClean="0"/>
          </a:p>
        </p:txBody>
      </p:sp>
    </p:spTree>
    <p:extLst>
      <p:ext uri="{BB962C8B-B14F-4D97-AF65-F5344CB8AC3E}">
        <p14:creationId xmlns:p14="http://schemas.microsoft.com/office/powerpoint/2010/main" val="30617610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529" y="2130976"/>
            <a:ext cx="7772943" cy="1470086"/>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057" y="3886153"/>
            <a:ext cx="6401886" cy="1752295"/>
          </a:xfrm>
        </p:spPr>
        <p:txBody>
          <a:bodyPr/>
          <a:lstStyle>
            <a:lvl1pPr marL="0" indent="0" algn="ctr">
              <a:buNone/>
              <a:defRPr/>
            </a:lvl1pPr>
            <a:lvl2pPr marL="400736" indent="0" algn="ctr">
              <a:buNone/>
              <a:defRPr/>
            </a:lvl2pPr>
            <a:lvl3pPr marL="801472" indent="0" algn="ctr">
              <a:buNone/>
              <a:defRPr/>
            </a:lvl3pPr>
            <a:lvl4pPr marL="1202207" indent="0" algn="ctr">
              <a:buNone/>
              <a:defRPr/>
            </a:lvl4pPr>
            <a:lvl5pPr marL="1602943" indent="0" algn="ctr">
              <a:buNone/>
              <a:defRPr/>
            </a:lvl5pPr>
            <a:lvl6pPr marL="2003679" indent="0" algn="ctr">
              <a:buNone/>
              <a:defRPr/>
            </a:lvl6pPr>
            <a:lvl7pPr marL="2404415" indent="0" algn="ctr">
              <a:buNone/>
              <a:defRPr/>
            </a:lvl7pPr>
            <a:lvl8pPr marL="2805151" indent="0" algn="ctr">
              <a:buNone/>
              <a:defRPr/>
            </a:lvl8pPr>
            <a:lvl9pPr marL="3205886"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86577773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42540"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3450"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2776764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et modifiez le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EACCFB02-EE38-F342-A597-7281FCC84226}" type="datetime1">
              <a:rPr lang="fr-FR" smtClean="0">
                <a:solidFill>
                  <a:prstClr val="black">
                    <a:tint val="75000"/>
                  </a:prstClr>
                </a:solidFill>
              </a:rPr>
              <a:pPr/>
              <a:t>24/11/2014</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r>
              <a:rPr lang="en-US" dirty="0" smtClean="0">
                <a:solidFill>
                  <a:prstClr val="black">
                    <a:tint val="75000"/>
                  </a:prstClr>
                </a:solidFill>
              </a:rPr>
              <a:t>WHO IHR Training </a:t>
            </a:r>
            <a:r>
              <a:rPr lang="en-US" dirty="0" smtClean="0">
                <a:solidFill>
                  <a:prstClr val="black">
                    <a:tint val="75000"/>
                  </a:prstClr>
                </a:solidFill>
              </a:rPr>
              <a:t>Toolkit   V001 </a:t>
            </a:r>
            <a:r>
              <a:rPr lang="en-US" dirty="0" smtClean="0">
                <a:solidFill>
                  <a:prstClr val="black">
                    <a:tint val="75000"/>
                  </a:prstClr>
                </a:solidFill>
              </a:rPr>
              <a:t>- 15/07/2014</a:t>
            </a:r>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345E1343-CD3C-6E47-93AA-0884335058D5}" type="slidenum">
              <a:rPr lang="fr-FR" smtClean="0">
                <a:solidFill>
                  <a:prstClr val="black">
                    <a:tint val="75000"/>
                  </a:prstClr>
                </a:solidFill>
              </a:rPr>
              <a:pPr/>
              <a:t>‹#›</a:t>
            </a:fld>
            <a:endParaRPr lang="fr-FR">
              <a:solidFill>
                <a:prstClr val="black">
                  <a:tint val="75000"/>
                </a:prstClr>
              </a:solidFill>
            </a:endParaRPr>
          </a:p>
        </p:txBody>
      </p:sp>
      <p:sp>
        <p:nvSpPr>
          <p:cNvPr id="7" name="Titre 1"/>
          <p:cNvSpPr txBox="1">
            <a:spLocks/>
          </p:cNvSpPr>
          <p:nvPr userDrawn="1"/>
        </p:nvSpPr>
        <p:spPr>
          <a:xfrm>
            <a:off x="0" y="0"/>
            <a:ext cx="9144000" cy="648000"/>
          </a:xfrm>
          <a:prstGeom prst="rect">
            <a:avLst/>
          </a:prstGeom>
          <a:solidFill>
            <a:schemeClr val="accent1"/>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fr-FR" sz="3600" dirty="0">
              <a:solidFill>
                <a:prstClr val="white"/>
              </a:solidFill>
            </a:endParaRPr>
          </a:p>
        </p:txBody>
      </p:sp>
      <p:sp>
        <p:nvSpPr>
          <p:cNvPr id="8" name="Bouton d'action : Précédent 5">
            <a:hlinkClick r:id="" action="ppaction://hlinkshowjump?jump=previousslide" highlightClick="1"/>
          </p:cNvPr>
          <p:cNvSpPr/>
          <p:nvPr userDrawn="1"/>
        </p:nvSpPr>
        <p:spPr>
          <a:xfrm>
            <a:off x="202934" y="5922527"/>
            <a:ext cx="538414" cy="538410"/>
          </a:xfrm>
          <a:prstGeom prst="actionButtonBackPrevious">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fr-FR">
              <a:solidFill>
                <a:prstClr val="black"/>
              </a:solidFill>
            </a:endParaRPr>
          </a:p>
        </p:txBody>
      </p:sp>
      <p:sp>
        <p:nvSpPr>
          <p:cNvPr id="9" name="Bouton d'action : Précédent 5">
            <a:hlinkClick r:id="" action="ppaction://hlinkshowjump?jump=previousslide" highlightClick="1"/>
          </p:cNvPr>
          <p:cNvSpPr/>
          <p:nvPr userDrawn="1"/>
        </p:nvSpPr>
        <p:spPr>
          <a:xfrm rot="10800000">
            <a:off x="8315995" y="5893857"/>
            <a:ext cx="538414" cy="538410"/>
          </a:xfrm>
          <a:prstGeom prst="actionButtonBackPrevious">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fr-FR">
              <a:solidFill>
                <a:prstClr val="black"/>
              </a:solidFill>
            </a:endParaRPr>
          </a:p>
        </p:txBody>
      </p:sp>
    </p:spTree>
    <p:extLst>
      <p:ext uri="{BB962C8B-B14F-4D97-AF65-F5344CB8AC3E}">
        <p14:creationId xmlns:p14="http://schemas.microsoft.com/office/powerpoint/2010/main" val="2321711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2" y="4407379"/>
            <a:ext cx="7772943" cy="1362097"/>
          </a:xfrm>
        </p:spPr>
        <p:txBody>
          <a:bodyPr anchor="t"/>
          <a:lstStyle>
            <a:lvl1pPr algn="l">
              <a:defRPr sz="3500" b="1" cap="all"/>
            </a:lvl1pPr>
          </a:lstStyle>
          <a:p>
            <a:r>
              <a:rPr lang="en-US" smtClean="0"/>
              <a:t>Click to edit Master title style</a:t>
            </a:r>
            <a:endParaRPr lang="en-US"/>
          </a:p>
        </p:txBody>
      </p:sp>
      <p:sp>
        <p:nvSpPr>
          <p:cNvPr id="3" name="Text Placeholder 2"/>
          <p:cNvSpPr>
            <a:spLocks noGrp="1"/>
          </p:cNvSpPr>
          <p:nvPr>
            <p:ph type="body" idx="1"/>
          </p:nvPr>
        </p:nvSpPr>
        <p:spPr>
          <a:xfrm>
            <a:off x="722182" y="2907057"/>
            <a:ext cx="7772943" cy="1500322"/>
          </a:xfrm>
        </p:spPr>
        <p:txBody>
          <a:bodyPr anchor="b"/>
          <a:lstStyle>
            <a:lvl1pPr marL="0" indent="0">
              <a:buNone/>
              <a:defRPr sz="1800"/>
            </a:lvl1pPr>
            <a:lvl2pPr marL="400666" indent="0">
              <a:buNone/>
              <a:defRPr sz="1600"/>
            </a:lvl2pPr>
            <a:lvl3pPr marL="801330" indent="0">
              <a:buNone/>
              <a:defRPr sz="1400"/>
            </a:lvl3pPr>
            <a:lvl4pPr marL="1201995" indent="0">
              <a:buNone/>
              <a:defRPr sz="1200"/>
            </a:lvl4pPr>
            <a:lvl5pPr marL="1602660" indent="0">
              <a:buNone/>
              <a:defRPr sz="1200"/>
            </a:lvl5pPr>
            <a:lvl6pPr marL="2003326" indent="0">
              <a:buNone/>
              <a:defRPr sz="1200"/>
            </a:lvl6pPr>
            <a:lvl7pPr marL="2403991" indent="0">
              <a:buNone/>
              <a:defRPr sz="1200"/>
            </a:lvl7pPr>
            <a:lvl8pPr marL="2804656" indent="0">
              <a:buNone/>
              <a:defRPr sz="1200"/>
            </a:lvl8pPr>
            <a:lvl9pPr marL="3205320" indent="0">
              <a:buNone/>
              <a:defRPr sz="1200"/>
            </a:lvl9pPr>
          </a:lstStyle>
          <a:p>
            <a:pPr lvl="0"/>
            <a:r>
              <a:rPr lang="en-US" smtClean="0"/>
              <a:t>Click to edit Master text styles</a:t>
            </a:r>
          </a:p>
        </p:txBody>
      </p:sp>
    </p:spTree>
    <p:extLst>
      <p:ext uri="{BB962C8B-B14F-4D97-AF65-F5344CB8AC3E}">
        <p14:creationId xmlns:p14="http://schemas.microsoft.com/office/powerpoint/2010/main" val="13974007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101FBD3-5B15-1D40-9668-867BCA83D215}" type="datetime1">
              <a:rPr lang="fr-FR" smtClean="0">
                <a:solidFill>
                  <a:prstClr val="black">
                    <a:tint val="75000"/>
                  </a:prstClr>
                </a:solidFill>
              </a:rPr>
              <a:pPr/>
              <a:t>24/11/2014</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r>
              <a:rPr lang="en-US" dirty="0" smtClean="0">
                <a:solidFill>
                  <a:prstClr val="black">
                    <a:tint val="75000"/>
                  </a:prstClr>
                </a:solidFill>
              </a:rPr>
              <a:t>WHO IHR Training </a:t>
            </a:r>
            <a:r>
              <a:rPr lang="en-US" dirty="0" smtClean="0">
                <a:solidFill>
                  <a:prstClr val="black">
                    <a:tint val="75000"/>
                  </a:prstClr>
                </a:solidFill>
              </a:rPr>
              <a:t>Toolkit   V001 </a:t>
            </a:r>
            <a:r>
              <a:rPr lang="en-US" dirty="0" smtClean="0">
                <a:solidFill>
                  <a:prstClr val="black">
                    <a:tint val="75000"/>
                  </a:prstClr>
                </a:solidFill>
              </a:rPr>
              <a:t>- 15/07/2014</a:t>
            </a:r>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345E1343-CD3C-6E47-93AA-0884335058D5}" type="slidenum">
              <a:rPr lang="fr-FR" smtClean="0">
                <a:solidFill>
                  <a:prstClr val="black">
                    <a:tint val="75000"/>
                  </a:prstClr>
                </a:solidFill>
              </a:rPr>
              <a:pPr/>
              <a:t>‹#›</a:t>
            </a:fld>
            <a:endParaRPr lang="fr-FR">
              <a:solidFill>
                <a:prstClr val="black">
                  <a:tint val="75000"/>
                </a:prstClr>
              </a:solidFill>
            </a:endParaRPr>
          </a:p>
        </p:txBody>
      </p:sp>
      <p:sp>
        <p:nvSpPr>
          <p:cNvPr id="7" name="Titre 1"/>
          <p:cNvSpPr txBox="1">
            <a:spLocks/>
          </p:cNvSpPr>
          <p:nvPr userDrawn="1"/>
        </p:nvSpPr>
        <p:spPr>
          <a:xfrm>
            <a:off x="0" y="0"/>
            <a:ext cx="9144000" cy="648000"/>
          </a:xfrm>
          <a:prstGeom prst="rect">
            <a:avLst/>
          </a:prstGeom>
          <a:solidFill>
            <a:schemeClr val="accent1"/>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fr-FR" sz="3600" dirty="0">
              <a:solidFill>
                <a:prstClr val="white"/>
              </a:solidFill>
            </a:endParaRPr>
          </a:p>
        </p:txBody>
      </p:sp>
      <p:sp>
        <p:nvSpPr>
          <p:cNvPr id="9" name="Bouton d'action : Précédent 5">
            <a:hlinkClick r:id="" action="ppaction://hlinkshowjump?jump=previousslide" highlightClick="1"/>
          </p:cNvPr>
          <p:cNvSpPr/>
          <p:nvPr userDrawn="1"/>
        </p:nvSpPr>
        <p:spPr>
          <a:xfrm>
            <a:off x="202934" y="5922527"/>
            <a:ext cx="538414" cy="538410"/>
          </a:xfrm>
          <a:prstGeom prst="actionButtonBackPrevious">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fr-FR">
              <a:solidFill>
                <a:prstClr val="black"/>
              </a:solidFill>
            </a:endParaRPr>
          </a:p>
        </p:txBody>
      </p:sp>
      <p:sp>
        <p:nvSpPr>
          <p:cNvPr id="11" name="Bouton d'action : Précédent 5">
            <a:hlinkClick r:id="" action="ppaction://hlinkshowjump?jump=previousslide" highlightClick="1"/>
          </p:cNvPr>
          <p:cNvSpPr/>
          <p:nvPr userDrawn="1"/>
        </p:nvSpPr>
        <p:spPr>
          <a:xfrm rot="10800000">
            <a:off x="8315995" y="5893857"/>
            <a:ext cx="538414" cy="538410"/>
          </a:xfrm>
          <a:prstGeom prst="actionButtonBackPrevious">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fr-FR">
              <a:solidFill>
                <a:prstClr val="black"/>
              </a:solidFill>
            </a:endParaRPr>
          </a:p>
        </p:txBody>
      </p:sp>
    </p:spTree>
    <p:extLst>
      <p:ext uri="{BB962C8B-B14F-4D97-AF65-F5344CB8AC3E}">
        <p14:creationId xmlns:p14="http://schemas.microsoft.com/office/powerpoint/2010/main" val="351744778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EE221965-F300-A844-A678-C0151CF4FB13}" type="datetime1">
              <a:rPr lang="fr-FR" smtClean="0">
                <a:solidFill>
                  <a:prstClr val="black">
                    <a:tint val="75000"/>
                  </a:prstClr>
                </a:solidFill>
              </a:rPr>
              <a:pPr/>
              <a:t>24/11/2014</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r>
              <a:rPr lang="en-US" dirty="0" smtClean="0">
                <a:solidFill>
                  <a:prstClr val="black">
                    <a:tint val="75000"/>
                  </a:prstClr>
                </a:solidFill>
              </a:rPr>
              <a:t>WHO IHR Training </a:t>
            </a:r>
            <a:r>
              <a:rPr lang="en-US" dirty="0" smtClean="0">
                <a:solidFill>
                  <a:prstClr val="black">
                    <a:tint val="75000"/>
                  </a:prstClr>
                </a:solidFill>
              </a:rPr>
              <a:t>Toolkit   V001 </a:t>
            </a:r>
            <a:r>
              <a:rPr lang="en-US" dirty="0" smtClean="0">
                <a:solidFill>
                  <a:prstClr val="black">
                    <a:tint val="75000"/>
                  </a:prstClr>
                </a:solidFill>
              </a:rPr>
              <a:t>- 15/07/2014</a:t>
            </a:r>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345E1343-CD3C-6E47-93AA-0884335058D5}" type="slidenum">
              <a:rPr lang="fr-FR" smtClean="0">
                <a:solidFill>
                  <a:prstClr val="black">
                    <a:tint val="75000"/>
                  </a:prstClr>
                </a:solidFill>
              </a:rPr>
              <a:pPr/>
              <a:t>‹#›</a:t>
            </a:fld>
            <a:endParaRPr lang="fr-FR">
              <a:solidFill>
                <a:prstClr val="black">
                  <a:tint val="75000"/>
                </a:prstClr>
              </a:solidFill>
            </a:endParaRPr>
          </a:p>
        </p:txBody>
      </p:sp>
      <p:sp>
        <p:nvSpPr>
          <p:cNvPr id="7" name="Titre 1"/>
          <p:cNvSpPr txBox="1">
            <a:spLocks/>
          </p:cNvSpPr>
          <p:nvPr userDrawn="1"/>
        </p:nvSpPr>
        <p:spPr>
          <a:xfrm>
            <a:off x="0" y="0"/>
            <a:ext cx="9144000" cy="648000"/>
          </a:xfrm>
          <a:prstGeom prst="rect">
            <a:avLst/>
          </a:prstGeom>
          <a:solidFill>
            <a:schemeClr val="accent1"/>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fr-FR" sz="3600" dirty="0">
              <a:solidFill>
                <a:prstClr val="white"/>
              </a:solidFill>
            </a:endParaRPr>
          </a:p>
        </p:txBody>
      </p:sp>
      <p:sp>
        <p:nvSpPr>
          <p:cNvPr id="8" name="Bouton d'action : Précédent 5">
            <a:hlinkClick r:id="" action="ppaction://hlinkshowjump?jump=previousslide" highlightClick="1"/>
          </p:cNvPr>
          <p:cNvSpPr/>
          <p:nvPr userDrawn="1"/>
        </p:nvSpPr>
        <p:spPr>
          <a:xfrm>
            <a:off x="202934" y="5922527"/>
            <a:ext cx="538414" cy="538410"/>
          </a:xfrm>
          <a:prstGeom prst="actionButtonBackPrevious">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fr-FR">
              <a:solidFill>
                <a:prstClr val="black"/>
              </a:solidFill>
            </a:endParaRPr>
          </a:p>
        </p:txBody>
      </p:sp>
      <p:sp>
        <p:nvSpPr>
          <p:cNvPr id="9" name="Bouton d'action : Précédent 5">
            <a:hlinkClick r:id="" action="ppaction://hlinkshowjump?jump=previousslide" highlightClick="1"/>
          </p:cNvPr>
          <p:cNvSpPr/>
          <p:nvPr userDrawn="1"/>
        </p:nvSpPr>
        <p:spPr>
          <a:xfrm rot="10800000">
            <a:off x="8315995" y="5893857"/>
            <a:ext cx="538414" cy="538410"/>
          </a:xfrm>
          <a:prstGeom prst="actionButtonBackPrevious">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fr-FR">
              <a:solidFill>
                <a:prstClr val="black"/>
              </a:solidFill>
            </a:endParaRPr>
          </a:p>
        </p:txBody>
      </p:sp>
    </p:spTree>
    <p:extLst>
      <p:ext uri="{BB962C8B-B14F-4D97-AF65-F5344CB8AC3E}">
        <p14:creationId xmlns:p14="http://schemas.microsoft.com/office/powerpoint/2010/main" val="157568822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D84D5ECC-0DB6-7C4F-8C47-37F26FF8D20F}" type="datetime1">
              <a:rPr lang="fr-FR" smtClean="0">
                <a:solidFill>
                  <a:prstClr val="black">
                    <a:tint val="75000"/>
                  </a:prstClr>
                </a:solidFill>
              </a:rPr>
              <a:pPr/>
              <a:t>24/11/2014</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r>
              <a:rPr lang="en-US" dirty="0" smtClean="0">
                <a:solidFill>
                  <a:prstClr val="black">
                    <a:tint val="75000"/>
                  </a:prstClr>
                </a:solidFill>
              </a:rPr>
              <a:t>WHO IHR Training </a:t>
            </a:r>
            <a:r>
              <a:rPr lang="en-US" dirty="0" smtClean="0">
                <a:solidFill>
                  <a:prstClr val="black">
                    <a:tint val="75000"/>
                  </a:prstClr>
                </a:solidFill>
              </a:rPr>
              <a:t>Toolkit   V001 </a:t>
            </a:r>
            <a:r>
              <a:rPr lang="en-US" dirty="0" smtClean="0">
                <a:solidFill>
                  <a:prstClr val="black">
                    <a:tint val="75000"/>
                  </a:prstClr>
                </a:solidFill>
              </a:rPr>
              <a:t>- 15/07/2014</a:t>
            </a:r>
            <a:endParaRPr lang="fr-FR" dirty="0">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345E1343-CD3C-6E47-93AA-0884335058D5}" type="slidenum">
              <a:rPr lang="fr-FR" smtClean="0">
                <a:solidFill>
                  <a:prstClr val="black">
                    <a:tint val="75000"/>
                  </a:prstClr>
                </a:solidFill>
              </a:rPr>
              <a:pPr/>
              <a:t>‹#›</a:t>
            </a:fld>
            <a:endParaRPr lang="fr-FR">
              <a:solidFill>
                <a:prstClr val="black">
                  <a:tint val="75000"/>
                </a:prstClr>
              </a:solidFill>
            </a:endParaRPr>
          </a:p>
        </p:txBody>
      </p:sp>
      <p:sp>
        <p:nvSpPr>
          <p:cNvPr id="8" name="Titre 1"/>
          <p:cNvSpPr txBox="1">
            <a:spLocks/>
          </p:cNvSpPr>
          <p:nvPr userDrawn="1"/>
        </p:nvSpPr>
        <p:spPr>
          <a:xfrm>
            <a:off x="0" y="0"/>
            <a:ext cx="9144000" cy="648000"/>
          </a:xfrm>
          <a:prstGeom prst="rect">
            <a:avLst/>
          </a:prstGeom>
          <a:solidFill>
            <a:schemeClr val="accent1"/>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fr-FR" sz="3600" dirty="0">
              <a:solidFill>
                <a:prstClr val="white"/>
              </a:solidFill>
            </a:endParaRPr>
          </a:p>
        </p:txBody>
      </p:sp>
      <p:sp>
        <p:nvSpPr>
          <p:cNvPr id="9" name="Bouton d'action : Précédent 5">
            <a:hlinkClick r:id="" action="ppaction://hlinkshowjump?jump=previousslide" highlightClick="1"/>
          </p:cNvPr>
          <p:cNvSpPr/>
          <p:nvPr userDrawn="1"/>
        </p:nvSpPr>
        <p:spPr>
          <a:xfrm>
            <a:off x="202934" y="5922527"/>
            <a:ext cx="538414" cy="538410"/>
          </a:xfrm>
          <a:prstGeom prst="actionButtonBackPrevious">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fr-FR">
              <a:solidFill>
                <a:prstClr val="black"/>
              </a:solidFill>
            </a:endParaRPr>
          </a:p>
        </p:txBody>
      </p:sp>
      <p:sp>
        <p:nvSpPr>
          <p:cNvPr id="10" name="Bouton d'action : Précédent 5">
            <a:hlinkClick r:id="" action="ppaction://hlinkshowjump?jump=previousslide" highlightClick="1"/>
          </p:cNvPr>
          <p:cNvSpPr/>
          <p:nvPr userDrawn="1"/>
        </p:nvSpPr>
        <p:spPr>
          <a:xfrm rot="10800000">
            <a:off x="8315995" y="5893857"/>
            <a:ext cx="538414" cy="538410"/>
          </a:xfrm>
          <a:prstGeom prst="actionButtonBackPrevious">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fr-FR">
              <a:solidFill>
                <a:prstClr val="black"/>
              </a:solidFill>
            </a:endParaRPr>
          </a:p>
        </p:txBody>
      </p:sp>
    </p:spTree>
    <p:extLst>
      <p:ext uri="{BB962C8B-B14F-4D97-AF65-F5344CB8AC3E}">
        <p14:creationId xmlns:p14="http://schemas.microsoft.com/office/powerpoint/2010/main" val="191359947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9AF388B7-39D6-4349-B7C1-5A9397B1C1B8}" type="datetime1">
              <a:rPr lang="fr-FR" smtClean="0">
                <a:solidFill>
                  <a:prstClr val="black">
                    <a:tint val="75000"/>
                  </a:prstClr>
                </a:solidFill>
              </a:rPr>
              <a:pPr/>
              <a:t>24/11/2014</a:t>
            </a:fld>
            <a:endParaRPr lang="fr-FR">
              <a:solidFill>
                <a:prstClr val="black">
                  <a:tint val="75000"/>
                </a:prstClr>
              </a:solidFill>
            </a:endParaRPr>
          </a:p>
        </p:txBody>
      </p:sp>
      <p:sp>
        <p:nvSpPr>
          <p:cNvPr id="8" name="Espace réservé du pied de page 7"/>
          <p:cNvSpPr>
            <a:spLocks noGrp="1"/>
          </p:cNvSpPr>
          <p:nvPr>
            <p:ph type="ftr" sz="quarter" idx="11"/>
          </p:nvPr>
        </p:nvSpPr>
        <p:spPr/>
        <p:txBody>
          <a:bodyPr/>
          <a:lstStyle/>
          <a:p>
            <a:r>
              <a:rPr lang="en-US" dirty="0" smtClean="0">
                <a:solidFill>
                  <a:prstClr val="black">
                    <a:tint val="75000"/>
                  </a:prstClr>
                </a:solidFill>
              </a:rPr>
              <a:t>WHO IHR Training </a:t>
            </a:r>
            <a:r>
              <a:rPr lang="en-US" dirty="0" smtClean="0">
                <a:solidFill>
                  <a:prstClr val="black">
                    <a:tint val="75000"/>
                  </a:prstClr>
                </a:solidFill>
              </a:rPr>
              <a:t>Toolkit   V001 </a:t>
            </a:r>
            <a:r>
              <a:rPr lang="en-US" dirty="0" smtClean="0">
                <a:solidFill>
                  <a:prstClr val="black">
                    <a:tint val="75000"/>
                  </a:prstClr>
                </a:solidFill>
              </a:rPr>
              <a:t>- 15/07/2014</a:t>
            </a:r>
            <a:endParaRPr lang="fr-FR" dirty="0">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fld id="{345E1343-CD3C-6E47-93AA-0884335058D5}" type="slidenum">
              <a:rPr lang="fr-FR" smtClean="0">
                <a:solidFill>
                  <a:prstClr val="black">
                    <a:tint val="75000"/>
                  </a:prstClr>
                </a:solidFill>
              </a:rPr>
              <a:pPr/>
              <a:t>‹#›</a:t>
            </a:fld>
            <a:endParaRPr lang="fr-FR">
              <a:solidFill>
                <a:prstClr val="black">
                  <a:tint val="75000"/>
                </a:prstClr>
              </a:solidFill>
            </a:endParaRPr>
          </a:p>
        </p:txBody>
      </p:sp>
      <p:sp>
        <p:nvSpPr>
          <p:cNvPr id="10" name="Titre 1"/>
          <p:cNvSpPr txBox="1">
            <a:spLocks/>
          </p:cNvSpPr>
          <p:nvPr userDrawn="1"/>
        </p:nvSpPr>
        <p:spPr>
          <a:xfrm>
            <a:off x="0" y="0"/>
            <a:ext cx="9144000" cy="648000"/>
          </a:xfrm>
          <a:prstGeom prst="rect">
            <a:avLst/>
          </a:prstGeom>
          <a:solidFill>
            <a:schemeClr val="accent1"/>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fr-FR" sz="3600" dirty="0">
              <a:solidFill>
                <a:prstClr val="white"/>
              </a:solidFill>
            </a:endParaRPr>
          </a:p>
        </p:txBody>
      </p:sp>
      <p:sp>
        <p:nvSpPr>
          <p:cNvPr id="11" name="Bouton d'action : Précédent 5">
            <a:hlinkClick r:id="" action="ppaction://hlinkshowjump?jump=previousslide" highlightClick="1"/>
          </p:cNvPr>
          <p:cNvSpPr/>
          <p:nvPr userDrawn="1"/>
        </p:nvSpPr>
        <p:spPr>
          <a:xfrm>
            <a:off x="202934" y="5922527"/>
            <a:ext cx="538414" cy="538410"/>
          </a:xfrm>
          <a:prstGeom prst="actionButtonBackPrevious">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fr-FR">
              <a:solidFill>
                <a:prstClr val="black"/>
              </a:solidFill>
            </a:endParaRPr>
          </a:p>
        </p:txBody>
      </p:sp>
      <p:sp>
        <p:nvSpPr>
          <p:cNvPr id="12" name="Bouton d'action : Précédent 5">
            <a:hlinkClick r:id="" action="ppaction://hlinkshowjump?jump=previousslide" highlightClick="1"/>
          </p:cNvPr>
          <p:cNvSpPr/>
          <p:nvPr userDrawn="1"/>
        </p:nvSpPr>
        <p:spPr>
          <a:xfrm rot="10800000">
            <a:off x="8315995" y="5893857"/>
            <a:ext cx="538414" cy="538410"/>
          </a:xfrm>
          <a:prstGeom prst="actionButtonBackPrevious">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fr-FR">
              <a:solidFill>
                <a:prstClr val="black"/>
              </a:solidFill>
            </a:endParaRPr>
          </a:p>
        </p:txBody>
      </p:sp>
    </p:spTree>
    <p:extLst>
      <p:ext uri="{BB962C8B-B14F-4D97-AF65-F5344CB8AC3E}">
        <p14:creationId xmlns:p14="http://schemas.microsoft.com/office/powerpoint/2010/main" val="42708222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e la date 2"/>
          <p:cNvSpPr>
            <a:spLocks noGrp="1"/>
          </p:cNvSpPr>
          <p:nvPr>
            <p:ph type="dt" sz="half" idx="10"/>
          </p:nvPr>
        </p:nvSpPr>
        <p:spPr/>
        <p:txBody>
          <a:bodyPr/>
          <a:lstStyle/>
          <a:p>
            <a:fld id="{ECE0DE58-E7CD-6544-A3C8-982832DEDDDA}" type="datetime1">
              <a:rPr lang="fr-FR" smtClean="0">
                <a:solidFill>
                  <a:prstClr val="black">
                    <a:tint val="75000"/>
                  </a:prstClr>
                </a:solidFill>
              </a:rPr>
              <a:pPr/>
              <a:t>24/11/2014</a:t>
            </a:fld>
            <a:endParaRPr lang="fr-FR">
              <a:solidFill>
                <a:prstClr val="black">
                  <a:tint val="75000"/>
                </a:prstClr>
              </a:solidFill>
            </a:endParaRPr>
          </a:p>
        </p:txBody>
      </p:sp>
      <p:sp>
        <p:nvSpPr>
          <p:cNvPr id="4" name="Espace réservé du pied de page 3"/>
          <p:cNvSpPr>
            <a:spLocks noGrp="1"/>
          </p:cNvSpPr>
          <p:nvPr>
            <p:ph type="ftr" sz="quarter" idx="11"/>
          </p:nvPr>
        </p:nvSpPr>
        <p:spPr/>
        <p:txBody>
          <a:bodyPr/>
          <a:lstStyle/>
          <a:p>
            <a:r>
              <a:rPr lang="en-US" dirty="0" smtClean="0">
                <a:solidFill>
                  <a:prstClr val="black">
                    <a:tint val="75000"/>
                  </a:prstClr>
                </a:solidFill>
              </a:rPr>
              <a:t>WHO IHR Training </a:t>
            </a:r>
            <a:r>
              <a:rPr lang="en-US" dirty="0" smtClean="0">
                <a:solidFill>
                  <a:prstClr val="black">
                    <a:tint val="75000"/>
                  </a:prstClr>
                </a:solidFill>
              </a:rPr>
              <a:t>Toolkit   V001 </a:t>
            </a:r>
            <a:r>
              <a:rPr lang="en-US" dirty="0" smtClean="0">
                <a:solidFill>
                  <a:prstClr val="black">
                    <a:tint val="75000"/>
                  </a:prstClr>
                </a:solidFill>
              </a:rPr>
              <a:t>- 15/07/2014</a:t>
            </a:r>
            <a:endParaRPr lang="fr-FR" dirty="0">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fld id="{345E1343-CD3C-6E47-93AA-0884335058D5}" type="slidenum">
              <a:rPr lang="fr-FR" smtClean="0">
                <a:solidFill>
                  <a:prstClr val="black">
                    <a:tint val="75000"/>
                  </a:prstClr>
                </a:solidFill>
              </a:rPr>
              <a:pPr/>
              <a:t>‹#›</a:t>
            </a:fld>
            <a:endParaRPr lang="fr-FR">
              <a:solidFill>
                <a:prstClr val="black">
                  <a:tint val="75000"/>
                </a:prstClr>
              </a:solidFill>
            </a:endParaRPr>
          </a:p>
        </p:txBody>
      </p:sp>
      <p:sp>
        <p:nvSpPr>
          <p:cNvPr id="6" name="Titre 1"/>
          <p:cNvSpPr txBox="1">
            <a:spLocks/>
          </p:cNvSpPr>
          <p:nvPr userDrawn="1"/>
        </p:nvSpPr>
        <p:spPr>
          <a:xfrm>
            <a:off x="0" y="0"/>
            <a:ext cx="9144000" cy="648000"/>
          </a:xfrm>
          <a:prstGeom prst="rect">
            <a:avLst/>
          </a:prstGeom>
          <a:solidFill>
            <a:schemeClr val="accent1"/>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fr-FR" sz="3600" dirty="0">
              <a:solidFill>
                <a:prstClr val="white"/>
              </a:solidFill>
            </a:endParaRPr>
          </a:p>
        </p:txBody>
      </p:sp>
      <p:sp>
        <p:nvSpPr>
          <p:cNvPr id="7" name="Bouton d'action : Précédent 5">
            <a:hlinkClick r:id="" action="ppaction://hlinkshowjump?jump=previousslide" highlightClick="1"/>
          </p:cNvPr>
          <p:cNvSpPr/>
          <p:nvPr userDrawn="1"/>
        </p:nvSpPr>
        <p:spPr>
          <a:xfrm>
            <a:off x="202934" y="5922527"/>
            <a:ext cx="538414" cy="538410"/>
          </a:xfrm>
          <a:prstGeom prst="actionButtonBackPrevious">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fr-FR">
              <a:solidFill>
                <a:prstClr val="black"/>
              </a:solidFill>
            </a:endParaRPr>
          </a:p>
        </p:txBody>
      </p:sp>
      <p:sp>
        <p:nvSpPr>
          <p:cNvPr id="8" name="Bouton d'action : Précédent 5">
            <a:hlinkClick r:id="" action="ppaction://hlinkshowjump?jump=previousslide" highlightClick="1"/>
          </p:cNvPr>
          <p:cNvSpPr/>
          <p:nvPr userDrawn="1"/>
        </p:nvSpPr>
        <p:spPr>
          <a:xfrm rot="10800000">
            <a:off x="8315995" y="5893857"/>
            <a:ext cx="538414" cy="538410"/>
          </a:xfrm>
          <a:prstGeom prst="actionButtonBackPrevious">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fr-FR">
              <a:solidFill>
                <a:prstClr val="black"/>
              </a:solidFill>
            </a:endParaRPr>
          </a:p>
        </p:txBody>
      </p:sp>
    </p:spTree>
    <p:extLst>
      <p:ext uri="{BB962C8B-B14F-4D97-AF65-F5344CB8AC3E}">
        <p14:creationId xmlns:p14="http://schemas.microsoft.com/office/powerpoint/2010/main" val="18072983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B20D10C-7C16-1D49-A500-09861FD95BC4}" type="datetime1">
              <a:rPr lang="fr-FR" smtClean="0">
                <a:solidFill>
                  <a:prstClr val="black">
                    <a:tint val="75000"/>
                  </a:prstClr>
                </a:solidFill>
              </a:rPr>
              <a:pPr/>
              <a:t>24/11/2014</a:t>
            </a:fld>
            <a:endParaRPr lang="fr-FR">
              <a:solidFill>
                <a:prstClr val="black">
                  <a:tint val="75000"/>
                </a:prstClr>
              </a:solidFill>
            </a:endParaRPr>
          </a:p>
        </p:txBody>
      </p:sp>
      <p:sp>
        <p:nvSpPr>
          <p:cNvPr id="3" name="Espace réservé du pied de page 2"/>
          <p:cNvSpPr>
            <a:spLocks noGrp="1"/>
          </p:cNvSpPr>
          <p:nvPr>
            <p:ph type="ftr" sz="quarter" idx="11"/>
          </p:nvPr>
        </p:nvSpPr>
        <p:spPr/>
        <p:txBody>
          <a:bodyPr/>
          <a:lstStyle/>
          <a:p>
            <a:r>
              <a:rPr lang="en-US" dirty="0" smtClean="0">
                <a:solidFill>
                  <a:prstClr val="black">
                    <a:tint val="75000"/>
                  </a:prstClr>
                </a:solidFill>
              </a:rPr>
              <a:t>WHO IHR Training </a:t>
            </a:r>
            <a:r>
              <a:rPr lang="en-US" dirty="0" smtClean="0">
                <a:solidFill>
                  <a:prstClr val="black">
                    <a:tint val="75000"/>
                  </a:prstClr>
                </a:solidFill>
              </a:rPr>
              <a:t>Toolkit   V001 </a:t>
            </a:r>
            <a:r>
              <a:rPr lang="en-US" dirty="0" smtClean="0">
                <a:solidFill>
                  <a:prstClr val="black">
                    <a:tint val="75000"/>
                  </a:prstClr>
                </a:solidFill>
              </a:rPr>
              <a:t>- 15/07/2014</a:t>
            </a:r>
            <a:endParaRPr lang="fr-FR" dirty="0">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345E1343-CD3C-6E47-93AA-0884335058D5}" type="slidenum">
              <a:rPr lang="fr-FR" smtClean="0">
                <a:solidFill>
                  <a:prstClr val="black">
                    <a:tint val="75000"/>
                  </a:prstClr>
                </a:solidFill>
              </a:rPr>
              <a:pPr/>
              <a:t>‹#›</a:t>
            </a:fld>
            <a:endParaRPr lang="fr-FR">
              <a:solidFill>
                <a:prstClr val="black">
                  <a:tint val="75000"/>
                </a:prstClr>
              </a:solidFill>
            </a:endParaRPr>
          </a:p>
        </p:txBody>
      </p:sp>
      <p:sp>
        <p:nvSpPr>
          <p:cNvPr id="5" name="Titre 1"/>
          <p:cNvSpPr txBox="1">
            <a:spLocks/>
          </p:cNvSpPr>
          <p:nvPr userDrawn="1"/>
        </p:nvSpPr>
        <p:spPr>
          <a:xfrm>
            <a:off x="0" y="0"/>
            <a:ext cx="9144000" cy="648000"/>
          </a:xfrm>
          <a:prstGeom prst="rect">
            <a:avLst/>
          </a:prstGeom>
          <a:solidFill>
            <a:schemeClr val="accent1"/>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fr-FR" sz="3600" dirty="0">
              <a:solidFill>
                <a:prstClr val="white"/>
              </a:solidFill>
            </a:endParaRPr>
          </a:p>
        </p:txBody>
      </p:sp>
      <p:sp>
        <p:nvSpPr>
          <p:cNvPr id="6" name="Bouton d'action : Précédent 5">
            <a:hlinkClick r:id="" action="ppaction://hlinkshowjump?jump=previousslide" highlightClick="1"/>
          </p:cNvPr>
          <p:cNvSpPr/>
          <p:nvPr userDrawn="1"/>
        </p:nvSpPr>
        <p:spPr>
          <a:xfrm>
            <a:off x="202934" y="5922527"/>
            <a:ext cx="538414" cy="538410"/>
          </a:xfrm>
          <a:prstGeom prst="actionButtonBackPrevious">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fr-FR">
              <a:solidFill>
                <a:prstClr val="black"/>
              </a:solidFill>
            </a:endParaRPr>
          </a:p>
        </p:txBody>
      </p:sp>
      <p:sp>
        <p:nvSpPr>
          <p:cNvPr id="7" name="Bouton d'action : Précédent 5">
            <a:hlinkClick r:id="" action="ppaction://hlinkshowjump?jump=previousslide" highlightClick="1"/>
          </p:cNvPr>
          <p:cNvSpPr/>
          <p:nvPr userDrawn="1"/>
        </p:nvSpPr>
        <p:spPr>
          <a:xfrm rot="10800000">
            <a:off x="8315995" y="5893857"/>
            <a:ext cx="538414" cy="538410"/>
          </a:xfrm>
          <a:prstGeom prst="actionButtonBackPrevious">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fr-FR">
              <a:solidFill>
                <a:prstClr val="black"/>
              </a:solidFill>
            </a:endParaRPr>
          </a:p>
        </p:txBody>
      </p:sp>
    </p:spTree>
    <p:extLst>
      <p:ext uri="{BB962C8B-B14F-4D97-AF65-F5344CB8AC3E}">
        <p14:creationId xmlns:p14="http://schemas.microsoft.com/office/powerpoint/2010/main" val="73245039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5B39FA6-9C33-9241-BF13-51942EC14A35}" type="datetime1">
              <a:rPr lang="fr-FR" smtClean="0">
                <a:solidFill>
                  <a:prstClr val="black">
                    <a:tint val="75000"/>
                  </a:prstClr>
                </a:solidFill>
              </a:rPr>
              <a:pPr/>
              <a:t>24/11/2014</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r>
              <a:rPr lang="en-US" dirty="0" smtClean="0">
                <a:solidFill>
                  <a:prstClr val="black">
                    <a:tint val="75000"/>
                  </a:prstClr>
                </a:solidFill>
              </a:rPr>
              <a:t>WHO IHR Training </a:t>
            </a:r>
            <a:r>
              <a:rPr lang="en-US" dirty="0" smtClean="0">
                <a:solidFill>
                  <a:prstClr val="black">
                    <a:tint val="75000"/>
                  </a:prstClr>
                </a:solidFill>
              </a:rPr>
              <a:t>Toolkit   V001 </a:t>
            </a:r>
            <a:r>
              <a:rPr lang="en-US" dirty="0" smtClean="0">
                <a:solidFill>
                  <a:prstClr val="black">
                    <a:tint val="75000"/>
                  </a:prstClr>
                </a:solidFill>
              </a:rPr>
              <a:t>- 15/07/2014</a:t>
            </a:r>
            <a:endParaRPr lang="fr-FR" dirty="0">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345E1343-CD3C-6E47-93AA-0884335058D5}" type="slidenum">
              <a:rPr lang="fr-FR" smtClean="0">
                <a:solidFill>
                  <a:prstClr val="black">
                    <a:tint val="75000"/>
                  </a:prstClr>
                </a:solidFill>
              </a:rPr>
              <a:pPr/>
              <a:t>‹#›</a:t>
            </a:fld>
            <a:endParaRPr lang="fr-FR">
              <a:solidFill>
                <a:prstClr val="black">
                  <a:tint val="75000"/>
                </a:prstClr>
              </a:solidFill>
            </a:endParaRPr>
          </a:p>
        </p:txBody>
      </p:sp>
      <p:sp>
        <p:nvSpPr>
          <p:cNvPr id="8" name="Titre 1"/>
          <p:cNvSpPr txBox="1">
            <a:spLocks/>
          </p:cNvSpPr>
          <p:nvPr userDrawn="1"/>
        </p:nvSpPr>
        <p:spPr>
          <a:xfrm>
            <a:off x="0" y="0"/>
            <a:ext cx="9144000" cy="648000"/>
          </a:xfrm>
          <a:prstGeom prst="rect">
            <a:avLst/>
          </a:prstGeom>
          <a:solidFill>
            <a:schemeClr val="accent1"/>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fr-FR" sz="3600" dirty="0">
              <a:solidFill>
                <a:prstClr val="white"/>
              </a:solidFill>
            </a:endParaRPr>
          </a:p>
        </p:txBody>
      </p:sp>
      <p:sp>
        <p:nvSpPr>
          <p:cNvPr id="9" name="Bouton d'action : Précédent 5">
            <a:hlinkClick r:id="" action="ppaction://hlinkshowjump?jump=previousslide" highlightClick="1"/>
          </p:cNvPr>
          <p:cNvSpPr/>
          <p:nvPr userDrawn="1"/>
        </p:nvSpPr>
        <p:spPr>
          <a:xfrm>
            <a:off x="202934" y="5922527"/>
            <a:ext cx="538414" cy="538410"/>
          </a:xfrm>
          <a:prstGeom prst="actionButtonBackPrevious">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fr-FR">
              <a:solidFill>
                <a:prstClr val="black"/>
              </a:solidFill>
            </a:endParaRPr>
          </a:p>
        </p:txBody>
      </p:sp>
      <p:sp>
        <p:nvSpPr>
          <p:cNvPr id="10" name="Bouton d'action : Précédent 5">
            <a:hlinkClick r:id="" action="ppaction://hlinkshowjump?jump=previousslide" highlightClick="1"/>
          </p:cNvPr>
          <p:cNvSpPr/>
          <p:nvPr userDrawn="1"/>
        </p:nvSpPr>
        <p:spPr>
          <a:xfrm rot="10800000">
            <a:off x="8315995" y="5893857"/>
            <a:ext cx="538414" cy="538410"/>
          </a:xfrm>
          <a:prstGeom prst="actionButtonBackPrevious">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fr-FR">
              <a:solidFill>
                <a:prstClr val="black"/>
              </a:solidFill>
            </a:endParaRPr>
          </a:p>
        </p:txBody>
      </p:sp>
    </p:spTree>
    <p:extLst>
      <p:ext uri="{BB962C8B-B14F-4D97-AF65-F5344CB8AC3E}">
        <p14:creationId xmlns:p14="http://schemas.microsoft.com/office/powerpoint/2010/main" val="220440526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C67227FE-3DCD-DA40-8DA1-6FF02CFBB0D1}" type="datetime1">
              <a:rPr lang="fr-FR" smtClean="0">
                <a:solidFill>
                  <a:prstClr val="black">
                    <a:tint val="75000"/>
                  </a:prstClr>
                </a:solidFill>
              </a:rPr>
              <a:pPr/>
              <a:t>24/11/2014</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r>
              <a:rPr lang="en-US" dirty="0" smtClean="0">
                <a:solidFill>
                  <a:prstClr val="black">
                    <a:tint val="75000"/>
                  </a:prstClr>
                </a:solidFill>
              </a:rPr>
              <a:t>WHO IHR Training </a:t>
            </a:r>
            <a:r>
              <a:rPr lang="en-US" dirty="0" smtClean="0">
                <a:solidFill>
                  <a:prstClr val="black">
                    <a:tint val="75000"/>
                  </a:prstClr>
                </a:solidFill>
              </a:rPr>
              <a:t>Toolkit   V001 </a:t>
            </a:r>
            <a:r>
              <a:rPr lang="en-US" dirty="0" smtClean="0">
                <a:solidFill>
                  <a:prstClr val="black">
                    <a:tint val="75000"/>
                  </a:prstClr>
                </a:solidFill>
              </a:rPr>
              <a:t>- 15/07/2014</a:t>
            </a:r>
            <a:endParaRPr lang="fr-FR" dirty="0">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345E1343-CD3C-6E47-93AA-0884335058D5}" type="slidenum">
              <a:rPr lang="fr-FR" smtClean="0">
                <a:solidFill>
                  <a:prstClr val="black">
                    <a:tint val="75000"/>
                  </a:prstClr>
                </a:solidFill>
              </a:rPr>
              <a:pPr/>
              <a:t>‹#›</a:t>
            </a:fld>
            <a:endParaRPr lang="fr-FR">
              <a:solidFill>
                <a:prstClr val="black">
                  <a:tint val="75000"/>
                </a:prstClr>
              </a:solidFill>
            </a:endParaRPr>
          </a:p>
        </p:txBody>
      </p:sp>
      <p:sp>
        <p:nvSpPr>
          <p:cNvPr id="8" name="Titre 1"/>
          <p:cNvSpPr txBox="1">
            <a:spLocks/>
          </p:cNvSpPr>
          <p:nvPr userDrawn="1"/>
        </p:nvSpPr>
        <p:spPr>
          <a:xfrm>
            <a:off x="0" y="0"/>
            <a:ext cx="9144000" cy="648000"/>
          </a:xfrm>
          <a:prstGeom prst="rect">
            <a:avLst/>
          </a:prstGeom>
          <a:solidFill>
            <a:schemeClr val="accent1"/>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fr-FR" sz="3600" dirty="0">
              <a:solidFill>
                <a:prstClr val="white"/>
              </a:solidFill>
            </a:endParaRPr>
          </a:p>
        </p:txBody>
      </p:sp>
      <p:sp>
        <p:nvSpPr>
          <p:cNvPr id="9" name="Bouton d'action : Précédent 5">
            <a:hlinkClick r:id="" action="ppaction://hlinkshowjump?jump=previousslide" highlightClick="1"/>
          </p:cNvPr>
          <p:cNvSpPr/>
          <p:nvPr userDrawn="1"/>
        </p:nvSpPr>
        <p:spPr>
          <a:xfrm>
            <a:off x="202934" y="5922527"/>
            <a:ext cx="538414" cy="538410"/>
          </a:xfrm>
          <a:prstGeom prst="actionButtonBackPrevious">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fr-FR">
              <a:solidFill>
                <a:prstClr val="black"/>
              </a:solidFill>
            </a:endParaRPr>
          </a:p>
        </p:txBody>
      </p:sp>
      <p:sp>
        <p:nvSpPr>
          <p:cNvPr id="10" name="Bouton d'action : Précédent 5">
            <a:hlinkClick r:id="" action="ppaction://hlinkshowjump?jump=previousslide" highlightClick="1"/>
          </p:cNvPr>
          <p:cNvSpPr/>
          <p:nvPr userDrawn="1"/>
        </p:nvSpPr>
        <p:spPr>
          <a:xfrm rot="10800000">
            <a:off x="8315995" y="5893857"/>
            <a:ext cx="538414" cy="538410"/>
          </a:xfrm>
          <a:prstGeom prst="actionButtonBackPrevious">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fr-FR">
              <a:solidFill>
                <a:prstClr val="black"/>
              </a:solidFill>
            </a:endParaRPr>
          </a:p>
        </p:txBody>
      </p:sp>
    </p:spTree>
    <p:extLst>
      <p:ext uri="{BB962C8B-B14F-4D97-AF65-F5344CB8AC3E}">
        <p14:creationId xmlns:p14="http://schemas.microsoft.com/office/powerpoint/2010/main" val="400382932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5C7FBEE-BA38-7F4F-879B-AC18997B63EA}" type="datetime1">
              <a:rPr lang="fr-FR" smtClean="0">
                <a:solidFill>
                  <a:prstClr val="black">
                    <a:tint val="75000"/>
                  </a:prstClr>
                </a:solidFill>
              </a:rPr>
              <a:pPr/>
              <a:t>24/11/2014</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r>
              <a:rPr lang="en-US" dirty="0" smtClean="0">
                <a:solidFill>
                  <a:prstClr val="black">
                    <a:tint val="75000"/>
                  </a:prstClr>
                </a:solidFill>
              </a:rPr>
              <a:t>WHO IHR Training </a:t>
            </a:r>
            <a:r>
              <a:rPr lang="en-US" dirty="0" smtClean="0">
                <a:solidFill>
                  <a:prstClr val="black">
                    <a:tint val="75000"/>
                  </a:prstClr>
                </a:solidFill>
              </a:rPr>
              <a:t>Toolkit   V001 </a:t>
            </a:r>
            <a:r>
              <a:rPr lang="en-US" dirty="0" smtClean="0">
                <a:solidFill>
                  <a:prstClr val="black">
                    <a:tint val="75000"/>
                  </a:prstClr>
                </a:solidFill>
              </a:rPr>
              <a:t>- 15/07/2014</a:t>
            </a:r>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345E1343-CD3C-6E47-93AA-0884335058D5}"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77217118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EF85BC2-B937-EE4B-B4B4-E5EF79E9FE3E}" type="datetime1">
              <a:rPr lang="fr-FR" smtClean="0">
                <a:solidFill>
                  <a:prstClr val="black">
                    <a:tint val="75000"/>
                  </a:prstClr>
                </a:solidFill>
              </a:rPr>
              <a:pPr/>
              <a:t>24/11/2014</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r>
              <a:rPr lang="en-US" dirty="0" smtClean="0">
                <a:solidFill>
                  <a:prstClr val="black">
                    <a:tint val="75000"/>
                  </a:prstClr>
                </a:solidFill>
              </a:rPr>
              <a:t>WHO IHR Training </a:t>
            </a:r>
            <a:r>
              <a:rPr lang="en-US" dirty="0" smtClean="0">
                <a:solidFill>
                  <a:prstClr val="black">
                    <a:tint val="75000"/>
                  </a:prstClr>
                </a:solidFill>
              </a:rPr>
              <a:t>Toolkit   V001 </a:t>
            </a:r>
            <a:r>
              <a:rPr lang="en-US" dirty="0" smtClean="0">
                <a:solidFill>
                  <a:prstClr val="black">
                    <a:tint val="75000"/>
                  </a:prstClr>
                </a:solidFill>
              </a:rPr>
              <a:t>- 15/07/2014</a:t>
            </a:r>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345E1343-CD3C-6E47-93AA-0884335058D5}"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4053520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42541"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3450"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43924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473" y="275013"/>
            <a:ext cx="8229057" cy="114324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473" y="1534880"/>
            <a:ext cx="4039867" cy="639293"/>
          </a:xfrm>
        </p:spPr>
        <p:txBody>
          <a:bodyPr anchor="b"/>
          <a:lstStyle>
            <a:lvl1pPr marL="0" indent="0">
              <a:buNone/>
              <a:defRPr sz="2100" b="1"/>
            </a:lvl1pPr>
            <a:lvl2pPr marL="400666" indent="0">
              <a:buNone/>
              <a:defRPr sz="1800" b="1"/>
            </a:lvl2pPr>
            <a:lvl3pPr marL="801330" indent="0">
              <a:buNone/>
              <a:defRPr sz="1600" b="1"/>
            </a:lvl3pPr>
            <a:lvl4pPr marL="1201995" indent="0">
              <a:buNone/>
              <a:defRPr sz="1400" b="1"/>
            </a:lvl4pPr>
            <a:lvl5pPr marL="1602660" indent="0">
              <a:buNone/>
              <a:defRPr sz="1400" b="1"/>
            </a:lvl5pPr>
            <a:lvl6pPr marL="2003326" indent="0">
              <a:buNone/>
              <a:defRPr sz="1400" b="1"/>
            </a:lvl6pPr>
            <a:lvl7pPr marL="2403991" indent="0">
              <a:buNone/>
              <a:defRPr sz="1400" b="1"/>
            </a:lvl7pPr>
            <a:lvl8pPr marL="2804656" indent="0">
              <a:buNone/>
              <a:defRPr sz="1400" b="1"/>
            </a:lvl8pPr>
            <a:lvl9pPr marL="3205320" indent="0">
              <a:buNone/>
              <a:defRPr sz="1400" b="1"/>
            </a:lvl9pPr>
          </a:lstStyle>
          <a:p>
            <a:pPr lvl="0"/>
            <a:r>
              <a:rPr lang="en-US" smtClean="0"/>
              <a:t>Click to edit Master text styles</a:t>
            </a:r>
          </a:p>
        </p:txBody>
      </p:sp>
      <p:sp>
        <p:nvSpPr>
          <p:cNvPr id="4" name="Content Placeholder 3"/>
          <p:cNvSpPr>
            <a:spLocks noGrp="1"/>
          </p:cNvSpPr>
          <p:nvPr>
            <p:ph sz="half" idx="2"/>
          </p:nvPr>
        </p:nvSpPr>
        <p:spPr>
          <a:xfrm>
            <a:off x="457473" y="2174173"/>
            <a:ext cx="4039867"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305" y="1534880"/>
            <a:ext cx="4041225" cy="639293"/>
          </a:xfrm>
        </p:spPr>
        <p:txBody>
          <a:bodyPr anchor="b"/>
          <a:lstStyle>
            <a:lvl1pPr marL="0" indent="0">
              <a:buNone/>
              <a:defRPr sz="2100" b="1"/>
            </a:lvl1pPr>
            <a:lvl2pPr marL="400666" indent="0">
              <a:buNone/>
              <a:defRPr sz="1800" b="1"/>
            </a:lvl2pPr>
            <a:lvl3pPr marL="801330" indent="0">
              <a:buNone/>
              <a:defRPr sz="1600" b="1"/>
            </a:lvl3pPr>
            <a:lvl4pPr marL="1201995" indent="0">
              <a:buNone/>
              <a:defRPr sz="1400" b="1"/>
            </a:lvl4pPr>
            <a:lvl5pPr marL="1602660" indent="0">
              <a:buNone/>
              <a:defRPr sz="1400" b="1"/>
            </a:lvl5pPr>
            <a:lvl6pPr marL="2003326" indent="0">
              <a:buNone/>
              <a:defRPr sz="1400" b="1"/>
            </a:lvl6pPr>
            <a:lvl7pPr marL="2403991" indent="0">
              <a:buNone/>
              <a:defRPr sz="1400" b="1"/>
            </a:lvl7pPr>
            <a:lvl8pPr marL="2804656" indent="0">
              <a:buNone/>
              <a:defRPr sz="1400" b="1"/>
            </a:lvl8pPr>
            <a:lvl9pPr marL="3205320" indent="0">
              <a:buNone/>
              <a:defRPr sz="1400" b="1"/>
            </a:lvl9pPr>
          </a:lstStyle>
          <a:p>
            <a:pPr lvl="0"/>
            <a:r>
              <a:rPr lang="en-US" smtClean="0"/>
              <a:t>Click to edit Master text styles</a:t>
            </a:r>
          </a:p>
        </p:txBody>
      </p:sp>
      <p:sp>
        <p:nvSpPr>
          <p:cNvPr id="6" name="Content Placeholder 5"/>
          <p:cNvSpPr>
            <a:spLocks noGrp="1"/>
          </p:cNvSpPr>
          <p:nvPr>
            <p:ph sz="quarter" idx="4"/>
          </p:nvPr>
        </p:nvSpPr>
        <p:spPr>
          <a:xfrm>
            <a:off x="4645305" y="2174173"/>
            <a:ext cx="4041225"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24906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14093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5029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473" y="273573"/>
            <a:ext cx="3008181" cy="1161958"/>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609" y="273571"/>
            <a:ext cx="5110921" cy="5852986"/>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473" y="1435531"/>
            <a:ext cx="3008181" cy="4691027"/>
          </a:xfrm>
        </p:spPr>
        <p:txBody>
          <a:bodyPr/>
          <a:lstStyle>
            <a:lvl1pPr marL="0" indent="0">
              <a:buNone/>
              <a:defRPr sz="1200"/>
            </a:lvl1pPr>
            <a:lvl2pPr marL="400666" indent="0">
              <a:buNone/>
              <a:defRPr sz="1100"/>
            </a:lvl2pPr>
            <a:lvl3pPr marL="801330" indent="0">
              <a:buNone/>
              <a:defRPr sz="900"/>
            </a:lvl3pPr>
            <a:lvl4pPr marL="1201995" indent="0">
              <a:buNone/>
              <a:defRPr sz="800"/>
            </a:lvl4pPr>
            <a:lvl5pPr marL="1602660" indent="0">
              <a:buNone/>
              <a:defRPr sz="800"/>
            </a:lvl5pPr>
            <a:lvl6pPr marL="2003326" indent="0">
              <a:buNone/>
              <a:defRPr sz="800"/>
            </a:lvl6pPr>
            <a:lvl7pPr marL="2403991" indent="0">
              <a:buNone/>
              <a:defRPr sz="800"/>
            </a:lvl7pPr>
            <a:lvl8pPr marL="2804656" indent="0">
              <a:buNone/>
              <a:defRPr sz="800"/>
            </a:lvl8pPr>
            <a:lvl9pPr marL="3205320" indent="0">
              <a:buNone/>
              <a:defRPr sz="800"/>
            </a:lvl9pPr>
          </a:lstStyle>
          <a:p>
            <a:pPr lvl="0"/>
            <a:r>
              <a:rPr lang="en-US" smtClean="0"/>
              <a:t>Click to edit Master text styles</a:t>
            </a:r>
          </a:p>
        </p:txBody>
      </p:sp>
    </p:spTree>
    <p:extLst>
      <p:ext uri="{BB962C8B-B14F-4D97-AF65-F5344CB8AC3E}">
        <p14:creationId xmlns:p14="http://schemas.microsoft.com/office/powerpoint/2010/main" val="3607632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878" y="4800456"/>
            <a:ext cx="5486943" cy="56730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1878" y="613376"/>
            <a:ext cx="5486943" cy="4113648"/>
          </a:xfrm>
        </p:spPr>
        <p:txBody>
          <a:bodyPr/>
          <a:lstStyle>
            <a:lvl1pPr marL="0" indent="0">
              <a:buNone/>
              <a:defRPr sz="2800"/>
            </a:lvl1pPr>
            <a:lvl2pPr marL="400666" indent="0">
              <a:buNone/>
              <a:defRPr sz="2500"/>
            </a:lvl2pPr>
            <a:lvl3pPr marL="801330" indent="0">
              <a:buNone/>
              <a:defRPr sz="2100"/>
            </a:lvl3pPr>
            <a:lvl4pPr marL="1201995" indent="0">
              <a:buNone/>
              <a:defRPr sz="1800"/>
            </a:lvl4pPr>
            <a:lvl5pPr marL="1602660" indent="0">
              <a:buNone/>
              <a:defRPr sz="1800"/>
            </a:lvl5pPr>
            <a:lvl6pPr marL="2003326" indent="0">
              <a:buNone/>
              <a:defRPr sz="1800"/>
            </a:lvl6pPr>
            <a:lvl7pPr marL="2403991" indent="0">
              <a:buNone/>
              <a:defRPr sz="1800"/>
            </a:lvl7pPr>
            <a:lvl8pPr marL="2804656" indent="0">
              <a:buNone/>
              <a:defRPr sz="1800"/>
            </a:lvl8pPr>
            <a:lvl9pPr marL="3205320" indent="0">
              <a:buNone/>
              <a:defRPr sz="1800"/>
            </a:lvl9pPr>
          </a:lstStyle>
          <a:p>
            <a:pPr lvl="0"/>
            <a:endParaRPr lang="en-US" noProof="0" dirty="0" smtClean="0"/>
          </a:p>
        </p:txBody>
      </p:sp>
      <p:sp>
        <p:nvSpPr>
          <p:cNvPr id="4" name="Text Placeholder 3"/>
          <p:cNvSpPr>
            <a:spLocks noGrp="1"/>
          </p:cNvSpPr>
          <p:nvPr>
            <p:ph type="body" sz="half" idx="2"/>
          </p:nvPr>
        </p:nvSpPr>
        <p:spPr>
          <a:xfrm>
            <a:off x="1791878" y="5367757"/>
            <a:ext cx="5486943" cy="804876"/>
          </a:xfrm>
        </p:spPr>
        <p:txBody>
          <a:bodyPr/>
          <a:lstStyle>
            <a:lvl1pPr marL="0" indent="0">
              <a:buNone/>
              <a:defRPr sz="1200"/>
            </a:lvl1pPr>
            <a:lvl2pPr marL="400666" indent="0">
              <a:buNone/>
              <a:defRPr sz="1100"/>
            </a:lvl2pPr>
            <a:lvl3pPr marL="801330" indent="0">
              <a:buNone/>
              <a:defRPr sz="900"/>
            </a:lvl3pPr>
            <a:lvl4pPr marL="1201995" indent="0">
              <a:buNone/>
              <a:defRPr sz="800"/>
            </a:lvl4pPr>
            <a:lvl5pPr marL="1602660" indent="0">
              <a:buNone/>
              <a:defRPr sz="800"/>
            </a:lvl5pPr>
            <a:lvl6pPr marL="2003326" indent="0">
              <a:buNone/>
              <a:defRPr sz="800"/>
            </a:lvl6pPr>
            <a:lvl7pPr marL="2403991" indent="0">
              <a:buNone/>
              <a:defRPr sz="800"/>
            </a:lvl7pPr>
            <a:lvl8pPr marL="2804656" indent="0">
              <a:buNone/>
              <a:defRPr sz="800"/>
            </a:lvl8pPr>
            <a:lvl9pPr marL="3205320" indent="0">
              <a:buNone/>
              <a:defRPr sz="800"/>
            </a:lvl9pPr>
          </a:lstStyle>
          <a:p>
            <a:pPr lvl="0"/>
            <a:r>
              <a:rPr lang="en-US" smtClean="0"/>
              <a:t>Click to edit Master text styles</a:t>
            </a:r>
          </a:p>
        </p:txBody>
      </p:sp>
    </p:spTree>
    <p:extLst>
      <p:ext uri="{BB962C8B-B14F-4D97-AF65-F5344CB8AC3E}">
        <p14:creationId xmlns:p14="http://schemas.microsoft.com/office/powerpoint/2010/main" val="963294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w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3.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1027" name="Rectangle 4"/>
          <p:cNvSpPr>
            <a:spLocks noGrp="1" noChangeArrowheads="1"/>
          </p:cNvSpPr>
          <p:nvPr>
            <p:ph type="body" idx="1"/>
          </p:nvPr>
        </p:nvSpPr>
        <p:spPr bwMode="auto">
          <a:xfrm>
            <a:off x="442539" y="1380815"/>
            <a:ext cx="8291501" cy="4611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sv-SE" smtClean="0"/>
              <a:t>Click to edit Master text styles</a:t>
            </a:r>
          </a:p>
          <a:p>
            <a:pPr lvl="1"/>
            <a:r>
              <a:rPr lang="en-GB" altLang="sv-SE" smtClean="0"/>
              <a:t>Second level</a:t>
            </a:r>
          </a:p>
          <a:p>
            <a:pPr lvl="2"/>
            <a:r>
              <a:rPr lang="en-GB" altLang="sv-SE" smtClean="0"/>
              <a:t>Third level</a:t>
            </a:r>
          </a:p>
          <a:p>
            <a:pPr lvl="3"/>
            <a:r>
              <a:rPr lang="en-GB" altLang="sv-SE" smtClean="0"/>
              <a:t>Fourth level</a:t>
            </a:r>
          </a:p>
          <a:p>
            <a:pPr lvl="4"/>
            <a:r>
              <a:rPr lang="en-GB" altLang="sv-SE" smtClean="0"/>
              <a:t>Fifth level</a:t>
            </a:r>
          </a:p>
        </p:txBody>
      </p:sp>
      <p:sp>
        <p:nvSpPr>
          <p:cNvPr id="1028" name="Line 6"/>
          <p:cNvSpPr>
            <a:spLocks noChangeShapeType="1"/>
          </p:cNvSpPr>
          <p:nvPr/>
        </p:nvSpPr>
        <p:spPr bwMode="auto">
          <a:xfrm>
            <a:off x="0" y="1246909"/>
            <a:ext cx="9144000" cy="0"/>
          </a:xfrm>
          <a:prstGeom prst="line">
            <a:avLst/>
          </a:prstGeom>
          <a:noFill/>
          <a:ln w="38100">
            <a:solidFill>
              <a:srgbClr val="1E7FB8"/>
            </a:solidFill>
            <a:round/>
            <a:headEnd/>
            <a:tailEnd/>
          </a:ln>
          <a:extLst>
            <a:ext uri="{909E8E84-426E-40DD-AFC4-6F175D3DCCD1}">
              <a14:hiddenFill xmlns:a14="http://schemas.microsoft.com/office/drawing/2010/main">
                <a:noFill/>
              </a14:hiddenFill>
            </a:ext>
          </a:extLst>
        </p:spPr>
        <p:txBody>
          <a:bodyPr lIns="80133" tIns="40067" rIns="80133" bIns="40067"/>
          <a:lstStyle/>
          <a:p>
            <a:pPr fontAlgn="base">
              <a:spcBef>
                <a:spcPct val="80000"/>
              </a:spcBef>
              <a:spcAft>
                <a:spcPct val="0"/>
              </a:spcAft>
              <a:buClr>
                <a:srgbClr val="1E7FB8"/>
              </a:buClr>
              <a:buFont typeface="Wingdings" pitchFamily="2" charset="2"/>
              <a:buChar char="l"/>
            </a:pPr>
            <a:endParaRPr lang="en-GB" sz="2500" dirty="0">
              <a:solidFill>
                <a:srgbClr val="000066"/>
              </a:solidFill>
            </a:endParaRPr>
          </a:p>
        </p:txBody>
      </p:sp>
      <p:sp>
        <p:nvSpPr>
          <p:cNvPr id="1029" name="Rectangle 12"/>
          <p:cNvSpPr>
            <a:spLocks noChangeArrowheads="1"/>
          </p:cNvSpPr>
          <p:nvPr/>
        </p:nvSpPr>
        <p:spPr bwMode="auto">
          <a:xfrm>
            <a:off x="1358" y="6015688"/>
            <a:ext cx="9144000" cy="842312"/>
          </a:xfrm>
          <a:prstGeom prst="rect">
            <a:avLst/>
          </a:prstGeom>
          <a:solidFill>
            <a:srgbClr val="1E7FB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0133" tIns="40067" rIns="80133" bIns="40067" anchor="ctr"/>
          <a:lstStyle/>
          <a:p>
            <a:pPr fontAlgn="base">
              <a:spcBef>
                <a:spcPct val="80000"/>
              </a:spcBef>
              <a:spcAft>
                <a:spcPct val="0"/>
              </a:spcAft>
              <a:buClr>
                <a:srgbClr val="1E7FB8"/>
              </a:buClr>
              <a:buFont typeface="Wingdings" pitchFamily="2" charset="2"/>
              <a:buChar char="l"/>
            </a:pPr>
            <a:endParaRPr lang="en-US" sz="2500" dirty="0">
              <a:solidFill>
                <a:srgbClr val="000066"/>
              </a:solidFill>
            </a:endParaRPr>
          </a:p>
        </p:txBody>
      </p:sp>
      <p:sp>
        <p:nvSpPr>
          <p:cNvPr id="1030" name="Rectangle 14"/>
          <p:cNvSpPr>
            <a:spLocks noChangeArrowheads="1"/>
          </p:cNvSpPr>
          <p:nvPr/>
        </p:nvSpPr>
        <p:spPr bwMode="auto">
          <a:xfrm>
            <a:off x="359735" y="6398688"/>
            <a:ext cx="355660" cy="332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r" defTabSz="914018" fontAlgn="base">
              <a:spcBef>
                <a:spcPct val="0"/>
              </a:spcBef>
              <a:spcAft>
                <a:spcPct val="0"/>
              </a:spcAft>
            </a:pPr>
            <a:fld id="{F679382E-ABC6-4CA0-930B-F668A6CCD16C}" type="slidenum">
              <a:rPr lang="x-none" sz="1500" b="1">
                <a:solidFill>
                  <a:srgbClr val="72BBE8"/>
                </a:solidFill>
                <a:latin typeface="Arial Narrow" pitchFamily="34" charset="0"/>
              </a:rPr>
              <a:pPr algn="r" defTabSz="914018" fontAlgn="base">
                <a:spcBef>
                  <a:spcPct val="0"/>
                </a:spcBef>
                <a:spcAft>
                  <a:spcPct val="0"/>
                </a:spcAft>
              </a:pPr>
              <a:t>‹#›</a:t>
            </a:fld>
            <a:r>
              <a:rPr dirty="0" smtClean="0"/>
              <a:t> </a:t>
            </a:r>
            <a:r>
              <a:rPr lang="en-US" sz="2100" b="1" baseline="14000" dirty="0">
                <a:solidFill>
                  <a:srgbClr val="FFFFFF"/>
                </a:solidFill>
                <a:latin typeface="Arial Narrow" pitchFamily="34" charset="0"/>
              </a:rPr>
              <a:t>|</a:t>
            </a:r>
          </a:p>
        </p:txBody>
      </p:sp>
      <p:pic>
        <p:nvPicPr>
          <p:cNvPr id="1031" name="Picture 17" descr="WHO-EN-white-H"/>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431751" y="6040167"/>
            <a:ext cx="2207266" cy="71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03892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914018" rtl="0" eaLnBrk="0" fontAlgn="base" hangingPunct="0">
        <a:spcBef>
          <a:spcPct val="0"/>
        </a:spcBef>
        <a:spcAft>
          <a:spcPct val="0"/>
        </a:spcAft>
        <a:defRPr sz="3500" b="1">
          <a:solidFill>
            <a:srgbClr val="000066"/>
          </a:solidFill>
          <a:latin typeface="+mj-lt"/>
          <a:ea typeface="+mj-ea"/>
          <a:cs typeface="+mj-cs"/>
        </a:defRPr>
      </a:lvl1pPr>
      <a:lvl2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2pPr>
      <a:lvl3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3pPr>
      <a:lvl4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4pPr>
      <a:lvl5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5pPr>
      <a:lvl6pPr marL="400666" algn="ctr" defTabSz="914018" rtl="0" fontAlgn="base">
        <a:spcBef>
          <a:spcPct val="0"/>
        </a:spcBef>
        <a:spcAft>
          <a:spcPct val="0"/>
        </a:spcAft>
        <a:defRPr sz="3500" b="1">
          <a:solidFill>
            <a:srgbClr val="000066"/>
          </a:solidFill>
          <a:latin typeface="Arial" pitchFamily="34" charset="0"/>
          <a:cs typeface="Arial" pitchFamily="34" charset="0"/>
        </a:defRPr>
      </a:lvl6pPr>
      <a:lvl7pPr marL="801330" algn="ctr" defTabSz="914018" rtl="0" fontAlgn="base">
        <a:spcBef>
          <a:spcPct val="0"/>
        </a:spcBef>
        <a:spcAft>
          <a:spcPct val="0"/>
        </a:spcAft>
        <a:defRPr sz="3500" b="1">
          <a:solidFill>
            <a:srgbClr val="000066"/>
          </a:solidFill>
          <a:latin typeface="Arial" pitchFamily="34" charset="0"/>
          <a:cs typeface="Arial" pitchFamily="34" charset="0"/>
        </a:defRPr>
      </a:lvl7pPr>
      <a:lvl8pPr marL="1201995" algn="ctr" defTabSz="914018" rtl="0" fontAlgn="base">
        <a:spcBef>
          <a:spcPct val="0"/>
        </a:spcBef>
        <a:spcAft>
          <a:spcPct val="0"/>
        </a:spcAft>
        <a:defRPr sz="3500" b="1">
          <a:solidFill>
            <a:srgbClr val="000066"/>
          </a:solidFill>
          <a:latin typeface="Arial" pitchFamily="34" charset="0"/>
          <a:cs typeface="Arial" pitchFamily="34" charset="0"/>
        </a:defRPr>
      </a:lvl8pPr>
      <a:lvl9pPr marL="1602660" algn="ctr" defTabSz="914018" rtl="0" fontAlgn="base">
        <a:spcBef>
          <a:spcPct val="0"/>
        </a:spcBef>
        <a:spcAft>
          <a:spcPct val="0"/>
        </a:spcAft>
        <a:defRPr sz="3500" b="1">
          <a:solidFill>
            <a:srgbClr val="000066"/>
          </a:solidFill>
          <a:latin typeface="Arial" pitchFamily="34" charset="0"/>
          <a:cs typeface="Arial" pitchFamily="34" charset="0"/>
        </a:defRPr>
      </a:lvl9pPr>
    </p:titleStyle>
    <p:bodyStyle>
      <a:lvl1pPr marL="342235" indent="-342235" algn="l" defTabSz="914018" rtl="0" eaLnBrk="0" fontAlgn="base" hangingPunct="0">
        <a:spcBef>
          <a:spcPct val="80000"/>
        </a:spcBef>
        <a:spcAft>
          <a:spcPct val="0"/>
        </a:spcAft>
        <a:buClr>
          <a:srgbClr val="1E7FB8"/>
        </a:buClr>
        <a:buFont typeface="Wingdings" pitchFamily="2" charset="2"/>
        <a:buChar char="l"/>
        <a:defRPr sz="2500">
          <a:solidFill>
            <a:srgbClr val="000066"/>
          </a:solidFill>
          <a:latin typeface="+mn-lt"/>
          <a:ea typeface="+mn-ea"/>
          <a:cs typeface="+mn-cs"/>
        </a:defRPr>
      </a:lvl1pPr>
      <a:lvl2pPr marL="805504" indent="-282414" algn="l" defTabSz="914018" rtl="0" eaLnBrk="0" fontAlgn="base" hangingPunct="0">
        <a:spcBef>
          <a:spcPct val="20000"/>
        </a:spcBef>
        <a:spcAft>
          <a:spcPct val="0"/>
        </a:spcAft>
        <a:buClr>
          <a:srgbClr val="1E7FB8"/>
        </a:buClr>
        <a:buFont typeface="Arial" charset="0"/>
        <a:buChar char="–"/>
        <a:defRPr sz="2100">
          <a:solidFill>
            <a:srgbClr val="000066"/>
          </a:solidFill>
          <a:latin typeface="+mn-lt"/>
          <a:cs typeface="+mn-cs"/>
        </a:defRPr>
      </a:lvl2pPr>
      <a:lvl3pPr marL="1256252" indent="-269893" algn="l" defTabSz="914018"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3pPr>
      <a:lvl4pPr marL="1663873" indent="-226766" algn="l" defTabSz="914018"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4pPr>
      <a:lvl5pPr marL="1988023" indent="-144685" algn="r" defTabSz="914018" rtl="1" eaLnBrk="0" fontAlgn="base" hangingPunct="0">
        <a:spcBef>
          <a:spcPct val="20000"/>
        </a:spcBef>
        <a:spcAft>
          <a:spcPct val="0"/>
        </a:spcAft>
        <a:buChar char="»"/>
        <a:defRPr sz="2000">
          <a:solidFill>
            <a:srgbClr val="000066"/>
          </a:solidFill>
          <a:latin typeface="+mn-lt"/>
          <a:cs typeface="+mn-cs"/>
        </a:defRPr>
      </a:lvl5pPr>
      <a:lvl6pPr marL="2388688" indent="-144685" algn="r" defTabSz="914018" rtl="1" fontAlgn="base">
        <a:spcBef>
          <a:spcPct val="20000"/>
        </a:spcBef>
        <a:spcAft>
          <a:spcPct val="0"/>
        </a:spcAft>
        <a:buChar char="»"/>
        <a:defRPr sz="2000">
          <a:solidFill>
            <a:srgbClr val="000066"/>
          </a:solidFill>
          <a:latin typeface="+mn-lt"/>
          <a:cs typeface="+mn-cs"/>
        </a:defRPr>
      </a:lvl6pPr>
      <a:lvl7pPr marL="2789353" indent="-144685" algn="r" defTabSz="914018" rtl="1" fontAlgn="base">
        <a:spcBef>
          <a:spcPct val="20000"/>
        </a:spcBef>
        <a:spcAft>
          <a:spcPct val="0"/>
        </a:spcAft>
        <a:buChar char="»"/>
        <a:defRPr sz="2000">
          <a:solidFill>
            <a:srgbClr val="000066"/>
          </a:solidFill>
          <a:latin typeface="+mn-lt"/>
          <a:cs typeface="+mn-cs"/>
        </a:defRPr>
      </a:lvl7pPr>
      <a:lvl8pPr marL="3190018" indent="-144685" algn="r" defTabSz="914018" rtl="1" fontAlgn="base">
        <a:spcBef>
          <a:spcPct val="20000"/>
        </a:spcBef>
        <a:spcAft>
          <a:spcPct val="0"/>
        </a:spcAft>
        <a:buChar char="»"/>
        <a:defRPr sz="2000">
          <a:solidFill>
            <a:srgbClr val="000066"/>
          </a:solidFill>
          <a:latin typeface="+mn-lt"/>
          <a:cs typeface="+mn-cs"/>
        </a:defRPr>
      </a:lvl8pPr>
      <a:lvl9pPr marL="3590683" indent="-144685" algn="r" defTabSz="914018" rtl="1" fontAlgn="base">
        <a:spcBef>
          <a:spcPct val="20000"/>
        </a:spcBef>
        <a:spcAft>
          <a:spcPct val="0"/>
        </a:spcAft>
        <a:buChar char="»"/>
        <a:defRPr sz="2000">
          <a:solidFill>
            <a:srgbClr val="000066"/>
          </a:solidFill>
          <a:latin typeface="+mn-lt"/>
          <a:cs typeface="+mn-cs"/>
        </a:defRPr>
      </a:lvl9pPr>
    </p:bodyStyle>
    <p:otherStyle>
      <a:defPPr>
        <a:defRPr lang="en-US"/>
      </a:defPPr>
      <a:lvl1pPr marL="0" algn="l" defTabSz="801330" rtl="0" eaLnBrk="1" latinLnBrk="0" hangingPunct="1">
        <a:defRPr sz="1600" kern="1200">
          <a:solidFill>
            <a:schemeClr val="tx1"/>
          </a:solidFill>
          <a:latin typeface="+mn-lt"/>
          <a:ea typeface="+mn-ea"/>
          <a:cs typeface="+mn-cs"/>
        </a:defRPr>
      </a:lvl1pPr>
      <a:lvl2pPr marL="400666" algn="l" defTabSz="801330" rtl="0" eaLnBrk="1" latinLnBrk="0" hangingPunct="1">
        <a:defRPr sz="1600" kern="1200">
          <a:solidFill>
            <a:schemeClr val="tx1"/>
          </a:solidFill>
          <a:latin typeface="+mn-lt"/>
          <a:ea typeface="+mn-ea"/>
          <a:cs typeface="+mn-cs"/>
        </a:defRPr>
      </a:lvl2pPr>
      <a:lvl3pPr marL="801330" algn="l" defTabSz="801330" rtl="0" eaLnBrk="1" latinLnBrk="0" hangingPunct="1">
        <a:defRPr sz="1600" kern="1200">
          <a:solidFill>
            <a:schemeClr val="tx1"/>
          </a:solidFill>
          <a:latin typeface="+mn-lt"/>
          <a:ea typeface="+mn-ea"/>
          <a:cs typeface="+mn-cs"/>
        </a:defRPr>
      </a:lvl3pPr>
      <a:lvl4pPr marL="1201995" algn="l" defTabSz="801330" rtl="0" eaLnBrk="1" latinLnBrk="0" hangingPunct="1">
        <a:defRPr sz="1600" kern="1200">
          <a:solidFill>
            <a:schemeClr val="tx1"/>
          </a:solidFill>
          <a:latin typeface="+mn-lt"/>
          <a:ea typeface="+mn-ea"/>
          <a:cs typeface="+mn-cs"/>
        </a:defRPr>
      </a:lvl4pPr>
      <a:lvl5pPr marL="1602660" algn="l" defTabSz="801330" rtl="0" eaLnBrk="1" latinLnBrk="0" hangingPunct="1">
        <a:defRPr sz="1600" kern="1200">
          <a:solidFill>
            <a:schemeClr val="tx1"/>
          </a:solidFill>
          <a:latin typeface="+mn-lt"/>
          <a:ea typeface="+mn-ea"/>
          <a:cs typeface="+mn-cs"/>
        </a:defRPr>
      </a:lvl5pPr>
      <a:lvl6pPr marL="2003326" algn="l" defTabSz="801330" rtl="0" eaLnBrk="1" latinLnBrk="0" hangingPunct="1">
        <a:defRPr sz="1600" kern="1200">
          <a:solidFill>
            <a:schemeClr val="tx1"/>
          </a:solidFill>
          <a:latin typeface="+mn-lt"/>
          <a:ea typeface="+mn-ea"/>
          <a:cs typeface="+mn-cs"/>
        </a:defRPr>
      </a:lvl6pPr>
      <a:lvl7pPr marL="2403991" algn="l" defTabSz="801330" rtl="0" eaLnBrk="1" latinLnBrk="0" hangingPunct="1">
        <a:defRPr sz="1600" kern="1200">
          <a:solidFill>
            <a:schemeClr val="tx1"/>
          </a:solidFill>
          <a:latin typeface="+mn-lt"/>
          <a:ea typeface="+mn-ea"/>
          <a:cs typeface="+mn-cs"/>
        </a:defRPr>
      </a:lvl7pPr>
      <a:lvl8pPr marL="2804656" algn="l" defTabSz="801330" rtl="0" eaLnBrk="1" latinLnBrk="0" hangingPunct="1">
        <a:defRPr sz="1600" kern="1200">
          <a:solidFill>
            <a:schemeClr val="tx1"/>
          </a:solidFill>
          <a:latin typeface="+mn-lt"/>
          <a:ea typeface="+mn-ea"/>
          <a:cs typeface="+mn-cs"/>
        </a:defRPr>
      </a:lvl8pPr>
      <a:lvl9pPr marL="3205320" algn="l" defTabSz="801330" rtl="0" eaLnBrk="1" latinLnBrk="0" hangingPunct="1">
        <a:defRPr sz="1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1027" name="Rectangle 4"/>
          <p:cNvSpPr>
            <a:spLocks noGrp="1" noChangeArrowheads="1"/>
          </p:cNvSpPr>
          <p:nvPr>
            <p:ph type="body" idx="1"/>
          </p:nvPr>
        </p:nvSpPr>
        <p:spPr bwMode="auto">
          <a:xfrm>
            <a:off x="442539" y="1380815"/>
            <a:ext cx="8291501" cy="4611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sv-SE" smtClean="0"/>
              <a:t>Click to edit Master text styles</a:t>
            </a:r>
          </a:p>
          <a:p>
            <a:pPr lvl="1"/>
            <a:r>
              <a:rPr lang="en-GB" altLang="sv-SE" smtClean="0"/>
              <a:t>Second level</a:t>
            </a:r>
          </a:p>
          <a:p>
            <a:pPr lvl="2"/>
            <a:r>
              <a:rPr lang="en-GB" altLang="sv-SE" smtClean="0"/>
              <a:t>Third level</a:t>
            </a:r>
          </a:p>
          <a:p>
            <a:pPr lvl="3"/>
            <a:r>
              <a:rPr lang="en-GB" altLang="sv-SE" smtClean="0"/>
              <a:t>Fourth level</a:t>
            </a:r>
          </a:p>
          <a:p>
            <a:pPr lvl="4"/>
            <a:r>
              <a:rPr lang="en-GB" altLang="sv-SE" smtClean="0"/>
              <a:t>Fifth level</a:t>
            </a:r>
          </a:p>
        </p:txBody>
      </p:sp>
      <p:sp>
        <p:nvSpPr>
          <p:cNvPr id="1028" name="Line 6"/>
          <p:cNvSpPr>
            <a:spLocks noChangeShapeType="1"/>
          </p:cNvSpPr>
          <p:nvPr/>
        </p:nvSpPr>
        <p:spPr bwMode="auto">
          <a:xfrm>
            <a:off x="0" y="1246909"/>
            <a:ext cx="9144000" cy="0"/>
          </a:xfrm>
          <a:prstGeom prst="line">
            <a:avLst/>
          </a:prstGeom>
          <a:noFill/>
          <a:ln w="38100">
            <a:solidFill>
              <a:srgbClr val="1E7FB8"/>
            </a:solidFill>
            <a:round/>
            <a:headEnd/>
            <a:tailEnd/>
          </a:ln>
          <a:extLst>
            <a:ext uri="{909E8E84-426E-40DD-AFC4-6F175D3DCCD1}">
              <a14:hiddenFill xmlns:a14="http://schemas.microsoft.com/office/drawing/2010/main">
                <a:noFill/>
              </a14:hiddenFill>
            </a:ext>
          </a:extLst>
        </p:spPr>
        <p:txBody>
          <a:bodyPr lIns="80147" tIns="40074" rIns="80147" bIns="40074"/>
          <a:lstStyle/>
          <a:p>
            <a:pPr defTabSz="914400" fontAlgn="base">
              <a:spcBef>
                <a:spcPct val="80000"/>
              </a:spcBef>
              <a:spcAft>
                <a:spcPct val="0"/>
              </a:spcAft>
              <a:buClr>
                <a:srgbClr val="1E7FB8"/>
              </a:buClr>
              <a:buFont typeface="Wingdings" pitchFamily="2" charset="2"/>
              <a:buChar char="l"/>
            </a:pPr>
            <a:endParaRPr lang="en-GB" sz="2500" dirty="0">
              <a:solidFill>
                <a:srgbClr val="000066"/>
              </a:solidFill>
            </a:endParaRPr>
          </a:p>
        </p:txBody>
      </p:sp>
      <p:sp>
        <p:nvSpPr>
          <p:cNvPr id="1029" name="Rectangle 12"/>
          <p:cNvSpPr>
            <a:spLocks noChangeArrowheads="1"/>
          </p:cNvSpPr>
          <p:nvPr/>
        </p:nvSpPr>
        <p:spPr bwMode="auto">
          <a:xfrm>
            <a:off x="1358" y="6015688"/>
            <a:ext cx="9144000" cy="842312"/>
          </a:xfrm>
          <a:prstGeom prst="rect">
            <a:avLst/>
          </a:prstGeom>
          <a:solidFill>
            <a:srgbClr val="1E7FB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0147" tIns="40074" rIns="80147" bIns="40074" anchor="ctr"/>
          <a:lstStyle/>
          <a:p>
            <a:pPr defTabSz="914400" fontAlgn="base">
              <a:spcBef>
                <a:spcPct val="80000"/>
              </a:spcBef>
              <a:spcAft>
                <a:spcPct val="0"/>
              </a:spcAft>
              <a:buClr>
                <a:srgbClr val="1E7FB8"/>
              </a:buClr>
              <a:buFont typeface="Wingdings" pitchFamily="2" charset="2"/>
              <a:buChar char="l"/>
            </a:pPr>
            <a:endParaRPr lang="en-US" sz="2500" dirty="0">
              <a:solidFill>
                <a:srgbClr val="000066"/>
              </a:solidFill>
            </a:endParaRPr>
          </a:p>
        </p:txBody>
      </p:sp>
      <p:sp>
        <p:nvSpPr>
          <p:cNvPr id="1030" name="Rectangle 14"/>
          <p:cNvSpPr>
            <a:spLocks noChangeArrowheads="1"/>
          </p:cNvSpPr>
          <p:nvPr/>
        </p:nvSpPr>
        <p:spPr bwMode="auto">
          <a:xfrm>
            <a:off x="359734" y="6398688"/>
            <a:ext cx="355660" cy="332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r" defTabSz="914179" fontAlgn="base">
              <a:spcBef>
                <a:spcPct val="0"/>
              </a:spcBef>
              <a:spcAft>
                <a:spcPct val="0"/>
              </a:spcAft>
            </a:pPr>
            <a:fld id="{F679382E-ABC6-4CA0-930B-F668A6CCD16C}" type="slidenum">
              <a:rPr lang="x-none" sz="1500" b="1">
                <a:solidFill>
                  <a:srgbClr val="72BBE8"/>
                </a:solidFill>
                <a:latin typeface="Arial Narrow" pitchFamily="34" charset="0"/>
              </a:rPr>
              <a:pPr algn="r" defTabSz="914179" fontAlgn="base">
                <a:spcBef>
                  <a:spcPct val="0"/>
                </a:spcBef>
                <a:spcAft>
                  <a:spcPct val="0"/>
                </a:spcAft>
              </a:pPr>
              <a:t>‹#›</a:t>
            </a:fld>
            <a:r>
              <a:rPr dirty="0" smtClean="0"/>
              <a:t> </a:t>
            </a:r>
            <a:r>
              <a:rPr lang="en-US" sz="2100" b="1" baseline="14000" dirty="0">
                <a:solidFill>
                  <a:srgbClr val="FFFFFF"/>
                </a:solidFill>
                <a:latin typeface="Arial Narrow" pitchFamily="34" charset="0"/>
              </a:rPr>
              <a:t>|</a:t>
            </a:r>
          </a:p>
        </p:txBody>
      </p:sp>
      <p:pic>
        <p:nvPicPr>
          <p:cNvPr id="1031" name="Picture 17" descr="WHO-EN-white-H"/>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431751" y="6040166"/>
            <a:ext cx="2207266" cy="71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4949500"/>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Lst>
  <p:txStyles>
    <p:titleStyle>
      <a:lvl1pPr algn="ctr" defTabSz="914179" rtl="0" eaLnBrk="0" fontAlgn="base" hangingPunct="0">
        <a:spcBef>
          <a:spcPct val="0"/>
        </a:spcBef>
        <a:spcAft>
          <a:spcPct val="0"/>
        </a:spcAft>
        <a:defRPr sz="3500" b="1">
          <a:solidFill>
            <a:srgbClr val="000066"/>
          </a:solidFill>
          <a:latin typeface="+mj-lt"/>
          <a:ea typeface="+mj-ea"/>
          <a:cs typeface="+mj-cs"/>
        </a:defRPr>
      </a:lvl1pPr>
      <a:lvl2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2pPr>
      <a:lvl3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3pPr>
      <a:lvl4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4pPr>
      <a:lvl5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5pPr>
      <a:lvl6pPr marL="400736" algn="ctr" defTabSz="914179" rtl="0" fontAlgn="base">
        <a:spcBef>
          <a:spcPct val="0"/>
        </a:spcBef>
        <a:spcAft>
          <a:spcPct val="0"/>
        </a:spcAft>
        <a:defRPr sz="3500" b="1">
          <a:solidFill>
            <a:srgbClr val="000066"/>
          </a:solidFill>
          <a:latin typeface="Arial" pitchFamily="34" charset="0"/>
          <a:cs typeface="Arial" pitchFamily="34" charset="0"/>
        </a:defRPr>
      </a:lvl6pPr>
      <a:lvl7pPr marL="801472" algn="ctr" defTabSz="914179" rtl="0" fontAlgn="base">
        <a:spcBef>
          <a:spcPct val="0"/>
        </a:spcBef>
        <a:spcAft>
          <a:spcPct val="0"/>
        </a:spcAft>
        <a:defRPr sz="3500" b="1">
          <a:solidFill>
            <a:srgbClr val="000066"/>
          </a:solidFill>
          <a:latin typeface="Arial" pitchFamily="34" charset="0"/>
          <a:cs typeface="Arial" pitchFamily="34" charset="0"/>
        </a:defRPr>
      </a:lvl7pPr>
      <a:lvl8pPr marL="1202207" algn="ctr" defTabSz="914179" rtl="0" fontAlgn="base">
        <a:spcBef>
          <a:spcPct val="0"/>
        </a:spcBef>
        <a:spcAft>
          <a:spcPct val="0"/>
        </a:spcAft>
        <a:defRPr sz="3500" b="1">
          <a:solidFill>
            <a:srgbClr val="000066"/>
          </a:solidFill>
          <a:latin typeface="Arial" pitchFamily="34" charset="0"/>
          <a:cs typeface="Arial" pitchFamily="34" charset="0"/>
        </a:defRPr>
      </a:lvl8pPr>
      <a:lvl9pPr marL="1602943" algn="ctr" defTabSz="914179" rtl="0" fontAlgn="base">
        <a:spcBef>
          <a:spcPct val="0"/>
        </a:spcBef>
        <a:spcAft>
          <a:spcPct val="0"/>
        </a:spcAft>
        <a:defRPr sz="3500" b="1">
          <a:solidFill>
            <a:srgbClr val="000066"/>
          </a:solidFill>
          <a:latin typeface="Arial" pitchFamily="34" charset="0"/>
          <a:cs typeface="Arial" pitchFamily="34" charset="0"/>
        </a:defRPr>
      </a:lvl9pPr>
    </p:titleStyle>
    <p:bodyStyle>
      <a:lvl1pPr marL="342295" indent="-342295" algn="l" defTabSz="914179" rtl="0" eaLnBrk="0" fontAlgn="base" hangingPunct="0">
        <a:spcBef>
          <a:spcPct val="80000"/>
        </a:spcBef>
        <a:spcAft>
          <a:spcPct val="0"/>
        </a:spcAft>
        <a:buClr>
          <a:srgbClr val="1E7FB8"/>
        </a:buClr>
        <a:buFont typeface="Wingdings" pitchFamily="2" charset="2"/>
        <a:buChar char="l"/>
        <a:defRPr sz="2500">
          <a:solidFill>
            <a:srgbClr val="000066"/>
          </a:solidFill>
          <a:latin typeface="+mn-lt"/>
          <a:ea typeface="+mn-ea"/>
          <a:cs typeface="+mn-cs"/>
        </a:defRPr>
      </a:lvl1pPr>
      <a:lvl2pPr marL="805646" indent="-282464" algn="l" defTabSz="914179" rtl="0" eaLnBrk="0" fontAlgn="base" hangingPunct="0">
        <a:spcBef>
          <a:spcPct val="20000"/>
        </a:spcBef>
        <a:spcAft>
          <a:spcPct val="0"/>
        </a:spcAft>
        <a:buClr>
          <a:srgbClr val="1E7FB8"/>
        </a:buClr>
        <a:buFont typeface="Arial" charset="0"/>
        <a:buChar char="–"/>
        <a:defRPr sz="2100">
          <a:solidFill>
            <a:srgbClr val="000066"/>
          </a:solidFill>
          <a:latin typeface="+mn-lt"/>
          <a:cs typeface="+mn-cs"/>
        </a:defRPr>
      </a:lvl2pPr>
      <a:lvl3pPr marL="1256474" indent="-269940" algn="l" defTabSz="914179"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3pPr>
      <a:lvl4pPr marL="1664167" indent="-226806" algn="l" defTabSz="914179"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4pPr>
      <a:lvl5pPr marL="1988374" indent="-144710" algn="r" defTabSz="914179" rtl="1" eaLnBrk="0" fontAlgn="base" hangingPunct="0">
        <a:spcBef>
          <a:spcPct val="20000"/>
        </a:spcBef>
        <a:spcAft>
          <a:spcPct val="0"/>
        </a:spcAft>
        <a:buChar char="»"/>
        <a:defRPr sz="2000">
          <a:solidFill>
            <a:srgbClr val="000066"/>
          </a:solidFill>
          <a:latin typeface="+mn-lt"/>
          <a:cs typeface="+mn-cs"/>
        </a:defRPr>
      </a:lvl5pPr>
      <a:lvl6pPr marL="2389109" indent="-144710" algn="r" defTabSz="914179" rtl="1" fontAlgn="base">
        <a:spcBef>
          <a:spcPct val="20000"/>
        </a:spcBef>
        <a:spcAft>
          <a:spcPct val="0"/>
        </a:spcAft>
        <a:buChar char="»"/>
        <a:defRPr sz="2000">
          <a:solidFill>
            <a:srgbClr val="000066"/>
          </a:solidFill>
          <a:latin typeface="+mn-lt"/>
          <a:cs typeface="+mn-cs"/>
        </a:defRPr>
      </a:lvl6pPr>
      <a:lvl7pPr marL="2789845" indent="-144710" algn="r" defTabSz="914179" rtl="1" fontAlgn="base">
        <a:spcBef>
          <a:spcPct val="20000"/>
        </a:spcBef>
        <a:spcAft>
          <a:spcPct val="0"/>
        </a:spcAft>
        <a:buChar char="»"/>
        <a:defRPr sz="2000">
          <a:solidFill>
            <a:srgbClr val="000066"/>
          </a:solidFill>
          <a:latin typeface="+mn-lt"/>
          <a:cs typeface="+mn-cs"/>
        </a:defRPr>
      </a:lvl7pPr>
      <a:lvl8pPr marL="3190581" indent="-144710" algn="r" defTabSz="914179" rtl="1" fontAlgn="base">
        <a:spcBef>
          <a:spcPct val="20000"/>
        </a:spcBef>
        <a:spcAft>
          <a:spcPct val="0"/>
        </a:spcAft>
        <a:buChar char="»"/>
        <a:defRPr sz="2000">
          <a:solidFill>
            <a:srgbClr val="000066"/>
          </a:solidFill>
          <a:latin typeface="+mn-lt"/>
          <a:cs typeface="+mn-cs"/>
        </a:defRPr>
      </a:lvl8pPr>
      <a:lvl9pPr marL="3591317" indent="-144710" algn="r" defTabSz="914179" rtl="1" fontAlgn="base">
        <a:spcBef>
          <a:spcPct val="20000"/>
        </a:spcBef>
        <a:spcAft>
          <a:spcPct val="0"/>
        </a:spcAft>
        <a:buChar char="»"/>
        <a:defRPr sz="2000">
          <a:solidFill>
            <a:srgbClr val="000066"/>
          </a:solidFill>
          <a:latin typeface="+mn-lt"/>
          <a:cs typeface="+mn-cs"/>
        </a:defRPr>
      </a:lvl9pPr>
    </p:bodyStyle>
    <p:otherStyle>
      <a:defPPr>
        <a:defRPr lang="en-US"/>
      </a:defPPr>
      <a:lvl1pPr marL="0" algn="l" defTabSz="801472" rtl="0" eaLnBrk="1" latinLnBrk="0" hangingPunct="1">
        <a:defRPr sz="1600" kern="1200">
          <a:solidFill>
            <a:schemeClr val="tx1"/>
          </a:solidFill>
          <a:latin typeface="+mn-lt"/>
          <a:ea typeface="+mn-ea"/>
          <a:cs typeface="+mn-cs"/>
        </a:defRPr>
      </a:lvl1pPr>
      <a:lvl2pPr marL="400736" algn="l" defTabSz="801472" rtl="0" eaLnBrk="1" latinLnBrk="0" hangingPunct="1">
        <a:defRPr sz="1600" kern="1200">
          <a:solidFill>
            <a:schemeClr val="tx1"/>
          </a:solidFill>
          <a:latin typeface="+mn-lt"/>
          <a:ea typeface="+mn-ea"/>
          <a:cs typeface="+mn-cs"/>
        </a:defRPr>
      </a:lvl2pPr>
      <a:lvl3pPr marL="801472" algn="l" defTabSz="801472" rtl="0" eaLnBrk="1" latinLnBrk="0" hangingPunct="1">
        <a:defRPr sz="1600" kern="1200">
          <a:solidFill>
            <a:schemeClr val="tx1"/>
          </a:solidFill>
          <a:latin typeface="+mn-lt"/>
          <a:ea typeface="+mn-ea"/>
          <a:cs typeface="+mn-cs"/>
        </a:defRPr>
      </a:lvl3pPr>
      <a:lvl4pPr marL="1202207" algn="l" defTabSz="801472" rtl="0" eaLnBrk="1" latinLnBrk="0" hangingPunct="1">
        <a:defRPr sz="1600" kern="1200">
          <a:solidFill>
            <a:schemeClr val="tx1"/>
          </a:solidFill>
          <a:latin typeface="+mn-lt"/>
          <a:ea typeface="+mn-ea"/>
          <a:cs typeface="+mn-cs"/>
        </a:defRPr>
      </a:lvl4pPr>
      <a:lvl5pPr marL="1602943" algn="l" defTabSz="801472" rtl="0" eaLnBrk="1" latinLnBrk="0" hangingPunct="1">
        <a:defRPr sz="1600" kern="1200">
          <a:solidFill>
            <a:schemeClr val="tx1"/>
          </a:solidFill>
          <a:latin typeface="+mn-lt"/>
          <a:ea typeface="+mn-ea"/>
          <a:cs typeface="+mn-cs"/>
        </a:defRPr>
      </a:lvl5pPr>
      <a:lvl6pPr marL="2003679" algn="l" defTabSz="801472" rtl="0" eaLnBrk="1" latinLnBrk="0" hangingPunct="1">
        <a:defRPr sz="1600" kern="1200">
          <a:solidFill>
            <a:schemeClr val="tx1"/>
          </a:solidFill>
          <a:latin typeface="+mn-lt"/>
          <a:ea typeface="+mn-ea"/>
          <a:cs typeface="+mn-cs"/>
        </a:defRPr>
      </a:lvl6pPr>
      <a:lvl7pPr marL="2404415" algn="l" defTabSz="801472" rtl="0" eaLnBrk="1" latinLnBrk="0" hangingPunct="1">
        <a:defRPr sz="1600" kern="1200">
          <a:solidFill>
            <a:schemeClr val="tx1"/>
          </a:solidFill>
          <a:latin typeface="+mn-lt"/>
          <a:ea typeface="+mn-ea"/>
          <a:cs typeface="+mn-cs"/>
        </a:defRPr>
      </a:lvl7pPr>
      <a:lvl8pPr marL="2805151" algn="l" defTabSz="801472" rtl="0" eaLnBrk="1" latinLnBrk="0" hangingPunct="1">
        <a:defRPr sz="1600" kern="1200">
          <a:solidFill>
            <a:schemeClr val="tx1"/>
          </a:solidFill>
          <a:latin typeface="+mn-lt"/>
          <a:ea typeface="+mn-ea"/>
          <a:cs typeface="+mn-cs"/>
        </a:defRPr>
      </a:lvl8pPr>
      <a:lvl9pPr marL="3205886" algn="l" defTabSz="801472" rtl="0" eaLnBrk="1" latinLnBrk="0" hangingPunct="1">
        <a:defRPr sz="1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et modifiez le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EB37D3AB-492D-204D-95F7-A78710DBCCE1}" type="datetime1">
              <a:rPr lang="fr-FR" smtClean="0">
                <a:solidFill>
                  <a:prstClr val="black">
                    <a:tint val="75000"/>
                  </a:prstClr>
                </a:solidFill>
              </a:rPr>
              <a:pPr defTabSz="457200"/>
              <a:t>24/11/2014</a:t>
            </a:fld>
            <a:endParaRPr lang="fr-FR">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dirty="0" smtClean="0">
                <a:solidFill>
                  <a:prstClr val="black">
                    <a:tint val="75000"/>
                  </a:prstClr>
                </a:solidFill>
              </a:rPr>
              <a:t>WHO IHR Training </a:t>
            </a:r>
            <a:r>
              <a:rPr lang="en-US" dirty="0" smtClean="0">
                <a:solidFill>
                  <a:prstClr val="black">
                    <a:tint val="75000"/>
                  </a:prstClr>
                </a:solidFill>
              </a:rPr>
              <a:t>Toolkit   V001 </a:t>
            </a:r>
            <a:r>
              <a:rPr lang="en-US" dirty="0" smtClean="0">
                <a:solidFill>
                  <a:prstClr val="black">
                    <a:tint val="75000"/>
                  </a:prstClr>
                </a:solidFill>
              </a:rPr>
              <a:t>- 15/07/2014</a:t>
            </a:r>
            <a:endParaRPr lang="fr-FR" dirty="0">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345E1343-CD3C-6E47-93AA-0884335058D5}" type="slidenum">
              <a:rPr lang="fr-FR" smtClean="0">
                <a:solidFill>
                  <a:prstClr val="black">
                    <a:tint val="75000"/>
                  </a:prstClr>
                </a:solidFill>
              </a:rPr>
              <a:pPr defTabSz="457200"/>
              <a:t>‹#›</a:t>
            </a:fld>
            <a:endParaRPr lang="fr-FR">
              <a:solidFill>
                <a:prstClr val="black">
                  <a:tint val="75000"/>
                </a:prstClr>
              </a:solidFill>
            </a:endParaRPr>
          </a:p>
        </p:txBody>
      </p:sp>
    </p:spTree>
    <p:extLst>
      <p:ext uri="{BB962C8B-B14F-4D97-AF65-F5344CB8AC3E}">
        <p14:creationId xmlns:p14="http://schemas.microsoft.com/office/powerpoint/2010/main" val="2288240259"/>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30.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30.xml"/><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30.xml"/><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30.xml"/><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30.xml"/><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6.xml"/><Relationship Id="rId1" Type="http://schemas.openxmlformats.org/officeDocument/2006/relationships/slideLayout" Target="../slideLayouts/slideLayout27.x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idx="4294967295"/>
          </p:nvPr>
        </p:nvSpPr>
        <p:spPr>
          <a:xfrm>
            <a:off x="611560" y="1988840"/>
            <a:ext cx="7844951" cy="1584176"/>
          </a:xfrm>
        </p:spPr>
        <p:txBody>
          <a:bodyPr/>
          <a:lstStyle/>
          <a:p>
            <a:pPr eaLnBrk="1" hangingPunct="1"/>
            <a:r>
              <a:rPr lang="fr-FR" sz="4000" noProof="0" dirty="0" smtClean="0">
                <a:solidFill>
                  <a:schemeClr val="bg1"/>
                </a:solidFill>
              </a:rPr>
              <a:t>Communication sur les risques en situation d'urgence	</a:t>
            </a:r>
            <a:br>
              <a:rPr lang="fr-FR" sz="4000" noProof="0" dirty="0" smtClean="0">
                <a:solidFill>
                  <a:schemeClr val="bg1"/>
                </a:solidFill>
              </a:rPr>
            </a:br>
            <a:r>
              <a:rPr lang="fr-FR" sz="4000" noProof="0" dirty="0" smtClean="0">
                <a:solidFill>
                  <a:schemeClr val="bg1"/>
                </a:solidFill>
              </a:rPr>
              <a:t>Principes et pratique</a:t>
            </a:r>
            <a:r>
              <a:rPr lang="fr-FR" noProof="0" dirty="0" smtClean="0"/>
              <a:t/>
            </a:r>
            <a:br>
              <a:rPr lang="fr-FR" noProof="0" dirty="0" smtClean="0"/>
            </a:br>
            <a:endParaRPr lang="fr-FR" sz="4000" i="1" noProof="0" dirty="0">
              <a:solidFill>
                <a:schemeClr val="bg1"/>
              </a:solidFill>
            </a:endParaRPr>
          </a:p>
        </p:txBody>
      </p:sp>
      <p:pic>
        <p:nvPicPr>
          <p:cNvPr id="3075" name="Picture 6" descr="WHO-EN-white-H"/>
          <p:cNvPicPr>
            <a:picLocks noGrp="1" noChangeAspect="1" noChangeArrowheads="1"/>
          </p:cNvPicPr>
          <p:nvPr>
            <p:ph type="subTitle" idx="4294967295"/>
          </p:nvPr>
        </p:nvPicPr>
        <p:blipFill>
          <a:blip r:embed="rId3" cstate="print">
            <a:extLst>
              <a:ext uri="{28A0092B-C50C-407E-A947-70E740481C1C}">
                <a14:useLocalDpi xmlns:a14="http://schemas.microsoft.com/office/drawing/2010/main" val="0"/>
              </a:ext>
            </a:extLst>
          </a:blip>
          <a:srcRect/>
          <a:stretch>
            <a:fillRect/>
          </a:stretch>
        </p:blipFill>
        <p:spPr>
          <a:xfrm>
            <a:off x="2629444" y="4129487"/>
            <a:ext cx="4627656" cy="1508961"/>
          </a:xfrm>
        </p:spPr>
      </p:pic>
    </p:spTree>
    <p:extLst>
      <p:ext uri="{BB962C8B-B14F-4D97-AF65-F5344CB8AC3E}">
        <p14:creationId xmlns:p14="http://schemas.microsoft.com/office/powerpoint/2010/main" val="11542808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outon d'action : Suivant ou Précédent 5">
            <a:hlinkClick r:id="" action="ppaction://hlinkshowjump?jump=nextslide" highlightClick="1"/>
          </p:cNvPr>
          <p:cNvSpPr/>
          <p:nvPr/>
        </p:nvSpPr>
        <p:spPr>
          <a:xfrm>
            <a:off x="8382077" y="5912294"/>
            <a:ext cx="538414" cy="538414"/>
          </a:xfrm>
          <a:prstGeom prst="actionButtonForwardNex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
        <p:nvSpPr>
          <p:cNvPr id="7" name="Bouton d'action : Précédent 6">
            <a:hlinkClick r:id="" action="ppaction://hlinkshowjump?jump=previousslide" highlightClick="1"/>
          </p:cNvPr>
          <p:cNvSpPr/>
          <p:nvPr/>
        </p:nvSpPr>
        <p:spPr>
          <a:xfrm>
            <a:off x="202934" y="5922527"/>
            <a:ext cx="538414" cy="538410"/>
          </a:xfrm>
          <a:prstGeom prst="actionButtonBackPrevious">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2" name="Espace réservé du pied de page 1"/>
          <p:cNvSpPr>
            <a:spLocks noGrp="1"/>
          </p:cNvSpPr>
          <p:nvPr>
            <p:ph type="ftr" sz="quarter" idx="4294967295"/>
          </p:nvPr>
        </p:nvSpPr>
        <p:spPr>
          <a:xfrm>
            <a:off x="3124200" y="6356350"/>
            <a:ext cx="2895600" cy="365125"/>
          </a:xfrm>
          <a:prstGeom prst="rect">
            <a:avLst/>
          </a:prstGeom>
        </p:spPr>
        <p:txBody>
          <a:bodyPr/>
          <a:lstStyle/>
          <a:p>
            <a:r>
              <a:rPr dirty="0" smtClean="0"/>
              <a:t>WHO IHR Training </a:t>
            </a:r>
            <a:r>
              <a:rPr dirty="0" smtClean="0"/>
              <a:t>Toolkit</a:t>
            </a:r>
            <a:r>
              <a:rPr lang="fr-FR" dirty="0" smtClean="0"/>
              <a:t>   </a:t>
            </a:r>
            <a:r>
              <a:rPr dirty="0" smtClean="0"/>
              <a:t>V001 </a:t>
            </a:r>
            <a:r>
              <a:rPr dirty="0" smtClean="0"/>
              <a:t>- 15/07/2014</a:t>
            </a:r>
            <a:endParaRPr lang="fr-FR" dirty="0"/>
          </a:p>
        </p:txBody>
      </p:sp>
      <p:sp>
        <p:nvSpPr>
          <p:cNvPr id="4" name="Espace réservé du numéro de diapositive 3"/>
          <p:cNvSpPr>
            <a:spLocks noGrp="1"/>
          </p:cNvSpPr>
          <p:nvPr>
            <p:ph type="sldNum" sz="quarter" idx="4294967295"/>
          </p:nvPr>
        </p:nvSpPr>
        <p:spPr>
          <a:xfrm>
            <a:off x="6553200" y="6356350"/>
            <a:ext cx="2133600" cy="365125"/>
          </a:xfrm>
          <a:prstGeom prst="rect">
            <a:avLst/>
          </a:prstGeom>
        </p:spPr>
        <p:txBody>
          <a:bodyPr/>
          <a:lstStyle/>
          <a:p>
            <a:fld id="{345E1343-CD3C-6E47-93AA-0884335058D5}" type="slidenum">
              <a:rPr lang="fr-FR" smtClean="0"/>
              <a:t>10</a:t>
            </a:fld>
            <a:endParaRPr lang="fr-FR"/>
          </a:p>
        </p:txBody>
      </p:sp>
      <p:sp>
        <p:nvSpPr>
          <p:cNvPr id="10" name="Espace réservé du contenu 9"/>
          <p:cNvSpPr>
            <a:spLocks noGrp="1"/>
          </p:cNvSpPr>
          <p:nvPr>
            <p:ph idx="1"/>
          </p:nvPr>
        </p:nvSpPr>
        <p:spPr/>
        <p:txBody>
          <a:bodyPr/>
          <a:lstStyle/>
          <a:p>
            <a:pPr marL="0" indent="0">
              <a:buNone/>
            </a:pPr>
            <a:endParaRPr lang="fr-FR" dirty="0"/>
          </a:p>
        </p:txBody>
      </p:sp>
      <p:sp>
        <p:nvSpPr>
          <p:cNvPr id="8" name="TextBox 1"/>
          <p:cNvSpPr txBox="1">
            <a:spLocks noChangeArrowheads="1"/>
          </p:cNvSpPr>
          <p:nvPr/>
        </p:nvSpPr>
        <p:spPr bwMode="auto">
          <a:xfrm>
            <a:off x="-13575" y="1484485"/>
            <a:ext cx="9279748" cy="352802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0147" tIns="40074" rIns="80147" bIns="40074">
            <a:spAutoFit/>
          </a:bodyPr>
          <a:lstStyle>
            <a:lvl1pPr eaLnBrk="0" hangingPunct="0">
              <a:defRPr sz="2800">
                <a:solidFill>
                  <a:srgbClr val="000066"/>
                </a:solidFill>
                <a:latin typeface="Arial" pitchFamily="34" charset="0"/>
                <a:cs typeface="Arial" pitchFamily="34" charset="0"/>
              </a:defRPr>
            </a:lvl1pPr>
            <a:lvl2pPr marL="742950" indent="-285750"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eaLnBrk="0" hangingPunct="0">
              <a:spcBef>
                <a:spcPct val="20000"/>
              </a:spcBef>
              <a:buChar char="•"/>
              <a:defRPr sz="2400">
                <a:solidFill>
                  <a:srgbClr val="000066"/>
                </a:solidFill>
                <a:latin typeface="Arial Narrow" pitchFamily="34" charset="0"/>
                <a:cs typeface="Arial" pitchFamily="34" charset="0"/>
              </a:defRPr>
            </a:lvl3pPr>
            <a:lvl4pPr marL="1600200" indent="-228600" eaLnBrk="0" hangingPunct="0">
              <a:spcBef>
                <a:spcPct val="20000"/>
              </a:spcBef>
              <a:buChar char="–"/>
              <a:defRPr sz="2400">
                <a:solidFill>
                  <a:srgbClr val="000066"/>
                </a:solidFill>
                <a:latin typeface="Arial Narrow" pitchFamily="34" charset="0"/>
                <a:cs typeface="Arial" pitchFamily="34" charset="0"/>
              </a:defRPr>
            </a:lvl4pPr>
            <a:lvl5pPr marL="2057400" indent="-228600" algn="r" rtl="1" eaLnBrk="0" hangingPunct="0">
              <a:spcBef>
                <a:spcPct val="20000"/>
              </a:spcBef>
              <a:buChar char="»"/>
              <a:defRPr sz="2300">
                <a:solidFill>
                  <a:srgbClr val="000066"/>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eaLnBrk="1" hangingPunct="1"/>
            <a:endParaRPr lang="en-GB" altLang="en-US"/>
          </a:p>
          <a:p>
            <a:pPr eaLnBrk="1" hangingPunct="1"/>
            <a:endParaRPr lang="en-GB" altLang="en-US"/>
          </a:p>
          <a:p>
            <a:pPr eaLnBrk="1" hangingPunct="1"/>
            <a:endParaRPr lang="en-GB" altLang="en-US"/>
          </a:p>
          <a:p>
            <a:pPr eaLnBrk="1" hangingPunct="1"/>
            <a:endParaRPr lang="en-GB" altLang="en-US"/>
          </a:p>
          <a:p>
            <a:pPr eaLnBrk="1" hangingPunct="1"/>
            <a:endParaRPr lang="en-GB" altLang="en-US"/>
          </a:p>
          <a:p>
            <a:pPr eaLnBrk="1" hangingPunct="1"/>
            <a:endParaRPr lang="en-GB" altLang="en-US"/>
          </a:p>
          <a:p>
            <a:pPr eaLnBrk="1" hangingPunct="1"/>
            <a:endParaRPr lang="en-GB" altLang="en-US"/>
          </a:p>
          <a:p>
            <a:pPr eaLnBrk="1" hangingPunct="1"/>
            <a:endParaRPr lang="en-GB" altLang="en-US"/>
          </a:p>
        </p:txBody>
      </p:sp>
      <p:sp>
        <p:nvSpPr>
          <p:cNvPr id="9" name="AutoShape 35"/>
          <p:cNvSpPr>
            <a:spLocks noChangeArrowheads="1"/>
          </p:cNvSpPr>
          <p:nvPr/>
        </p:nvSpPr>
        <p:spPr bwMode="auto">
          <a:xfrm>
            <a:off x="4888051" y="1248322"/>
            <a:ext cx="1295038" cy="898171"/>
          </a:xfrm>
          <a:prstGeom prst="irregularSeal2">
            <a:avLst/>
          </a:prstGeom>
          <a:solidFill>
            <a:srgbClr val="EF1956"/>
          </a:solidFill>
          <a:ln>
            <a:headEnd/>
            <a:tailEnd/>
          </a:ln>
        </p:spPr>
        <p:style>
          <a:lnRef idx="0">
            <a:schemeClr val="accent2"/>
          </a:lnRef>
          <a:fillRef idx="3">
            <a:schemeClr val="accent2"/>
          </a:fillRef>
          <a:effectRef idx="3">
            <a:schemeClr val="accent2"/>
          </a:effectRef>
          <a:fontRef idx="minor">
            <a:schemeClr val="lt1"/>
          </a:fontRef>
        </p:style>
        <p:txBody>
          <a:bodyPr wrap="none" lIns="87064" tIns="43531" rIns="87064" bIns="43531" anchor="ctr"/>
          <a:lstStyle/>
          <a:p>
            <a:pPr algn="ctr" defTabSz="869653" eaLnBrk="0" hangingPunct="0">
              <a:spcBef>
                <a:spcPct val="0"/>
              </a:spcBef>
              <a:defRPr/>
            </a:pPr>
            <a:r>
              <a:rPr lang="es-ES" sz="1500" b="1" dirty="0">
                <a:solidFill>
                  <a:schemeClr val="bg1"/>
                </a:solidFill>
                <a:latin typeface="Gill Sans" charset="0"/>
              </a:rPr>
              <a:t>CRISE</a:t>
            </a:r>
          </a:p>
        </p:txBody>
      </p:sp>
      <p:sp>
        <p:nvSpPr>
          <p:cNvPr id="11" name="AutoShape 11"/>
          <p:cNvSpPr>
            <a:spLocks/>
          </p:cNvSpPr>
          <p:nvPr/>
        </p:nvSpPr>
        <p:spPr bwMode="auto">
          <a:xfrm>
            <a:off x="7632370" y="1432775"/>
            <a:ext cx="1424750" cy="454992"/>
          </a:xfrm>
          <a:prstGeom prst="roundRect">
            <a:avLst>
              <a:gd name="adj" fmla="val 16667"/>
            </a:avLst>
          </a:prstGeom>
          <a:gradFill flip="none" rotWithShape="1">
            <a:gsLst>
              <a:gs pos="0">
                <a:srgbClr val="92D050">
                  <a:shade val="30000"/>
                  <a:satMod val="115000"/>
                </a:srgbClr>
              </a:gs>
              <a:gs pos="0">
                <a:srgbClr val="92D050">
                  <a:shade val="67500"/>
                  <a:satMod val="115000"/>
                </a:srgbClr>
              </a:gs>
              <a:gs pos="88000">
                <a:srgbClr val="92D050">
                  <a:shade val="100000"/>
                  <a:satMod val="115000"/>
                </a:srgbClr>
              </a:gs>
            </a:gsLst>
            <a:path path="circle">
              <a:fillToRect l="100000" t="100000"/>
            </a:path>
            <a:tileRect r="-100000" b="-100000"/>
          </a:gradFill>
          <a:ln>
            <a:headEnd/>
            <a:tailEnd/>
          </a:ln>
        </p:spPr>
        <p:style>
          <a:lnRef idx="0">
            <a:schemeClr val="accent2"/>
          </a:lnRef>
          <a:fillRef idx="3">
            <a:schemeClr val="accent2"/>
          </a:fillRef>
          <a:effectRef idx="3">
            <a:schemeClr val="accent2"/>
          </a:effectRef>
          <a:fontRef idx="minor">
            <a:schemeClr val="lt1"/>
          </a:fontRef>
        </p:style>
        <p:txBody>
          <a:bodyPr wrap="none" lIns="87064" tIns="43531" rIns="87064" bIns="43531" anchor="ctr"/>
          <a:lstStyle/>
          <a:p>
            <a:pPr algn="ctr" defTabSz="869653">
              <a:spcBef>
                <a:spcPct val="0"/>
              </a:spcBef>
              <a:defRPr/>
            </a:pPr>
            <a:r>
              <a:rPr lang="en-US" sz="1700" b="1" dirty="0">
                <a:solidFill>
                  <a:srgbClr val="1E7FB8"/>
                </a:solidFill>
                <a:latin typeface="Arial Narrow" pitchFamily="34" charset="0"/>
                <a:sym typeface="Gill Sans" charset="0"/>
              </a:rPr>
              <a:t>Évaluation</a:t>
            </a:r>
          </a:p>
        </p:txBody>
      </p:sp>
      <p:sp>
        <p:nvSpPr>
          <p:cNvPr id="12" name="AutoShape 13"/>
          <p:cNvSpPr>
            <a:spLocks/>
          </p:cNvSpPr>
          <p:nvPr/>
        </p:nvSpPr>
        <p:spPr bwMode="auto">
          <a:xfrm>
            <a:off x="2486277" y="1461152"/>
            <a:ext cx="2211242" cy="454992"/>
          </a:xfrm>
          <a:prstGeom prst="roundRect">
            <a:avLst>
              <a:gd name="adj" fmla="val 16667"/>
            </a:avLst>
          </a:prstGeom>
          <a:solidFill>
            <a:srgbClr val="FF9933"/>
          </a:solidFill>
          <a:ln>
            <a:headEnd/>
            <a:tailEnd/>
          </a:ln>
        </p:spPr>
        <p:style>
          <a:lnRef idx="0">
            <a:schemeClr val="accent2"/>
          </a:lnRef>
          <a:fillRef idx="3">
            <a:schemeClr val="accent2"/>
          </a:fillRef>
          <a:effectRef idx="3">
            <a:schemeClr val="accent2"/>
          </a:effectRef>
          <a:fontRef idx="minor">
            <a:schemeClr val="lt1"/>
          </a:fontRef>
        </p:style>
        <p:txBody>
          <a:bodyPr wrap="none" lIns="87064" tIns="43531" rIns="87064" bIns="43531" anchor="ctr"/>
          <a:lstStyle/>
          <a:p>
            <a:pPr algn="ctr" defTabSz="869653">
              <a:spcBef>
                <a:spcPct val="0"/>
              </a:spcBef>
              <a:defRPr/>
            </a:pPr>
            <a:r>
              <a:rPr lang="en-US" sz="1700" b="1" dirty="0">
                <a:solidFill>
                  <a:srgbClr val="1E7FB8"/>
                </a:solidFill>
                <a:latin typeface="Arial Narrow" pitchFamily="34" charset="0"/>
                <a:sym typeface="Gill Sans" charset="0"/>
              </a:rPr>
              <a:t>Riposte et contrôle</a:t>
            </a:r>
          </a:p>
        </p:txBody>
      </p:sp>
      <p:sp>
        <p:nvSpPr>
          <p:cNvPr id="13" name="AutoShape 14"/>
          <p:cNvSpPr>
            <a:spLocks/>
          </p:cNvSpPr>
          <p:nvPr/>
        </p:nvSpPr>
        <p:spPr bwMode="auto">
          <a:xfrm>
            <a:off x="99097" y="1469911"/>
            <a:ext cx="2267265" cy="454992"/>
          </a:xfrm>
          <a:prstGeom prst="roundRect">
            <a:avLst>
              <a:gd name="adj" fmla="val 16667"/>
            </a:avLst>
          </a:prstGeom>
          <a:solidFill>
            <a:srgbClr val="FFFF99"/>
          </a:solidFill>
          <a:ln>
            <a:headEnd/>
            <a:tailEnd/>
          </a:ln>
        </p:spPr>
        <p:style>
          <a:lnRef idx="0">
            <a:schemeClr val="accent2"/>
          </a:lnRef>
          <a:fillRef idx="3">
            <a:schemeClr val="accent2"/>
          </a:fillRef>
          <a:effectRef idx="3">
            <a:schemeClr val="accent2"/>
          </a:effectRef>
          <a:fontRef idx="minor">
            <a:schemeClr val="lt1"/>
          </a:fontRef>
        </p:style>
        <p:txBody>
          <a:bodyPr wrap="none" lIns="87064" tIns="43531" rIns="87064" bIns="43531" anchor="ctr"/>
          <a:lstStyle/>
          <a:p>
            <a:pPr algn="ctr" defTabSz="869653">
              <a:spcBef>
                <a:spcPct val="0"/>
              </a:spcBef>
              <a:defRPr/>
            </a:pPr>
            <a:r>
              <a:rPr lang="en-US" sz="1700" b="1" dirty="0">
                <a:solidFill>
                  <a:srgbClr val="1E7FB8"/>
                </a:solidFill>
                <a:latin typeface="Arial Narrow" pitchFamily="34" charset="0"/>
                <a:sym typeface="Gill Sans" charset="0"/>
              </a:rPr>
              <a:t>Préparation</a:t>
            </a:r>
          </a:p>
        </p:txBody>
      </p:sp>
      <p:sp>
        <p:nvSpPr>
          <p:cNvPr id="14" name="AutoShape 25"/>
          <p:cNvSpPr>
            <a:spLocks noChangeArrowheads="1"/>
          </p:cNvSpPr>
          <p:nvPr/>
        </p:nvSpPr>
        <p:spPr bwMode="auto">
          <a:xfrm>
            <a:off x="99097" y="4198599"/>
            <a:ext cx="2219483" cy="2659401"/>
          </a:xfrm>
          <a:prstGeom prst="upArrowCallout">
            <a:avLst>
              <a:gd name="adj1" fmla="val 41593"/>
              <a:gd name="adj2" fmla="val 29060"/>
              <a:gd name="adj3" fmla="val 17384"/>
              <a:gd name="adj4" fmla="val 74468"/>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24" tIns="45712" rIns="91424" bIns="45712" anchor="ctr"/>
          <a:lstStyle>
            <a:lvl1pPr marL="207963" indent="-207963"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eaLnBrk="1" hangingPunct="1">
              <a:spcBef>
                <a:spcPct val="20000"/>
              </a:spcBef>
              <a:buClr>
                <a:srgbClr val="000099"/>
              </a:buClr>
              <a:buSzPct val="60000"/>
              <a:buFont typeface="Wingdings" pitchFamily="2" charset="2"/>
              <a:buChar char="§"/>
            </a:pPr>
            <a:r>
              <a:rPr lang="en-US" altLang="en-US" sz="1400" b="1">
                <a:solidFill>
                  <a:srgbClr val="002060"/>
                </a:solidFill>
              </a:rPr>
              <a:t>Évaluation</a:t>
            </a:r>
          </a:p>
          <a:p>
            <a:pPr eaLnBrk="1" hangingPunct="1">
              <a:spcBef>
                <a:spcPct val="20000"/>
              </a:spcBef>
              <a:buClr>
                <a:srgbClr val="000099"/>
              </a:buClr>
              <a:buSzPct val="60000"/>
              <a:buFont typeface="Wingdings" pitchFamily="2" charset="2"/>
              <a:buChar char="§"/>
            </a:pPr>
            <a:r>
              <a:rPr lang="en-US" altLang="en-US" sz="1400" b="1">
                <a:solidFill>
                  <a:srgbClr val="002060"/>
                </a:solidFill>
              </a:rPr>
              <a:t>Comité de coordination </a:t>
            </a:r>
          </a:p>
          <a:p>
            <a:pPr eaLnBrk="1" hangingPunct="1">
              <a:spcBef>
                <a:spcPct val="20000"/>
              </a:spcBef>
              <a:buClr>
                <a:srgbClr val="000099"/>
              </a:buClr>
              <a:buSzPct val="60000"/>
              <a:buFont typeface="Wingdings" pitchFamily="2" charset="2"/>
              <a:buChar char="§"/>
            </a:pPr>
            <a:r>
              <a:rPr lang="en-US" altLang="en-US" sz="1400" b="1">
                <a:solidFill>
                  <a:srgbClr val="002060"/>
                </a:solidFill>
              </a:rPr>
              <a:t>Plan médiatique et de crise </a:t>
            </a:r>
          </a:p>
          <a:p>
            <a:pPr eaLnBrk="1" hangingPunct="1">
              <a:spcBef>
                <a:spcPct val="20000"/>
              </a:spcBef>
              <a:buClr>
                <a:srgbClr val="000099"/>
              </a:buClr>
              <a:buSzPct val="60000"/>
              <a:buFont typeface="Wingdings" pitchFamily="2" charset="2"/>
              <a:buChar char="§"/>
            </a:pPr>
            <a:r>
              <a:rPr lang="en-US" altLang="en-US" sz="1400" b="1">
                <a:solidFill>
                  <a:srgbClr val="002060"/>
                </a:solidFill>
              </a:rPr>
              <a:t>Mécanismes d'écoute</a:t>
            </a:r>
          </a:p>
          <a:p>
            <a:pPr eaLnBrk="1" hangingPunct="1">
              <a:spcBef>
                <a:spcPct val="20000"/>
              </a:spcBef>
              <a:buClr>
                <a:srgbClr val="000099"/>
              </a:buClr>
              <a:buSzPct val="60000"/>
              <a:buFont typeface="Wingdings" pitchFamily="2" charset="2"/>
              <a:buChar char="§"/>
            </a:pPr>
            <a:r>
              <a:rPr lang="en-US" altLang="en-US" sz="1400" b="1">
                <a:solidFill>
                  <a:srgbClr val="002060"/>
                </a:solidFill>
              </a:rPr>
              <a:t>Élaboration de messages</a:t>
            </a:r>
          </a:p>
          <a:p>
            <a:pPr eaLnBrk="1" hangingPunct="1">
              <a:spcBef>
                <a:spcPct val="20000"/>
              </a:spcBef>
              <a:buClr>
                <a:srgbClr val="000099"/>
              </a:buClr>
              <a:buSzPct val="60000"/>
              <a:buFont typeface="Wingdings" pitchFamily="2" charset="2"/>
              <a:buChar char="§"/>
            </a:pPr>
            <a:r>
              <a:rPr lang="en-US" altLang="en-US" sz="1400" b="1">
                <a:solidFill>
                  <a:srgbClr val="002060"/>
                </a:solidFill>
              </a:rPr>
              <a:t>Formation</a:t>
            </a:r>
          </a:p>
        </p:txBody>
      </p:sp>
      <p:sp>
        <p:nvSpPr>
          <p:cNvPr id="15" name="AutoShape 26"/>
          <p:cNvSpPr>
            <a:spLocks noChangeArrowheads="1"/>
          </p:cNvSpPr>
          <p:nvPr/>
        </p:nvSpPr>
        <p:spPr bwMode="auto">
          <a:xfrm>
            <a:off x="2486907" y="4300829"/>
            <a:ext cx="2275140" cy="2557171"/>
          </a:xfrm>
          <a:prstGeom prst="upArrowCallout">
            <a:avLst>
              <a:gd name="adj1" fmla="val 53289"/>
              <a:gd name="adj2" fmla="val 37234"/>
              <a:gd name="adj3" fmla="val 17380"/>
              <a:gd name="adj4" fmla="val 74468"/>
            </a:avLst>
          </a:prstGeom>
          <a:solidFill>
            <a:srgbClr val="FF9933"/>
          </a:solidFill>
          <a:ln>
            <a:noFill/>
          </a:ln>
          <a:extLst/>
        </p:spPr>
        <p:txBody>
          <a:bodyPr wrap="none" lIns="91424" tIns="45712" rIns="91424" bIns="45712" anchor="ctr"/>
          <a:lstStyle/>
          <a:p>
            <a:pPr marL="179497" indent="-160016" defTabSz="914179">
              <a:spcBef>
                <a:spcPct val="20000"/>
              </a:spcBef>
              <a:buClr>
                <a:srgbClr val="000099"/>
              </a:buClr>
              <a:buSzPct val="60000"/>
              <a:buFont typeface="Wingdings" pitchFamily="2" charset="2"/>
              <a:buChar char="§"/>
              <a:defRPr/>
            </a:pPr>
            <a:r>
              <a:rPr lang="en-US" sz="1400" b="1" dirty="0">
                <a:solidFill>
                  <a:srgbClr val="002060"/>
                </a:solidFill>
              </a:rPr>
              <a:t>La mobilisation sociale</a:t>
            </a:r>
          </a:p>
          <a:p>
            <a:pPr marL="179497" indent="-160016" defTabSz="914179">
              <a:spcBef>
                <a:spcPct val="20000"/>
              </a:spcBef>
              <a:buClr>
                <a:srgbClr val="000099"/>
              </a:buClr>
              <a:buSzPct val="60000"/>
              <a:buFont typeface="Wingdings" pitchFamily="2" charset="2"/>
              <a:buChar char="§"/>
              <a:defRPr/>
            </a:pPr>
            <a:r>
              <a:rPr lang="en-US" sz="1400" b="1" dirty="0">
                <a:solidFill>
                  <a:srgbClr val="002060"/>
                </a:solidFill>
              </a:rPr>
              <a:t>Ne pas </a:t>
            </a:r>
            <a:r>
              <a:rPr lang="en-US" sz="1400" b="1" dirty="0" err="1" smtClean="0">
                <a:solidFill>
                  <a:srgbClr val="002060"/>
                </a:solidFill>
              </a:rPr>
              <a:t>oublier</a:t>
            </a:r>
            <a:r>
              <a:rPr lang="en-US" sz="1400" b="1" dirty="0" smtClean="0">
                <a:solidFill>
                  <a:srgbClr val="002060"/>
                </a:solidFill>
              </a:rPr>
              <a:t> : les </a:t>
            </a:r>
            <a:r>
              <a:rPr lang="en-US" sz="1400" b="1" dirty="0">
                <a:solidFill>
                  <a:srgbClr val="002060"/>
                </a:solidFill>
              </a:rPr>
              <a:t>décideurs </a:t>
            </a:r>
          </a:p>
          <a:p>
            <a:pPr marL="19480" defTabSz="914179">
              <a:spcBef>
                <a:spcPct val="20000"/>
              </a:spcBef>
              <a:buClr>
                <a:srgbClr val="000099"/>
              </a:buClr>
              <a:buSzPct val="60000"/>
              <a:defRPr/>
            </a:pPr>
            <a:r>
              <a:rPr lang="fr-FR" dirty="0" smtClean="0"/>
              <a:t> </a:t>
            </a:r>
            <a:r>
              <a:rPr lang="en-US" sz="1400" b="1" dirty="0" smtClean="0">
                <a:solidFill>
                  <a:srgbClr val="002060"/>
                </a:solidFill>
              </a:rPr>
              <a:t>et </a:t>
            </a:r>
            <a:r>
              <a:rPr lang="en-US" sz="1400" b="1" dirty="0">
                <a:solidFill>
                  <a:srgbClr val="002060"/>
                </a:solidFill>
              </a:rPr>
              <a:t>les </a:t>
            </a:r>
            <a:r>
              <a:rPr lang="en-US" sz="1400" b="1" dirty="0" err="1" smtClean="0">
                <a:solidFill>
                  <a:srgbClr val="002060"/>
                </a:solidFill>
              </a:rPr>
              <a:t>professionnels</a:t>
            </a:r>
            <a:r>
              <a:rPr lang="en-US" sz="1400" b="1" dirty="0" smtClean="0">
                <a:solidFill>
                  <a:srgbClr val="002060"/>
                </a:solidFill>
              </a:rPr>
              <a:t> </a:t>
            </a:r>
            <a:endParaRPr lang="en-US" sz="1400" b="1" dirty="0">
              <a:solidFill>
                <a:srgbClr val="002060"/>
              </a:solidFill>
            </a:endParaRPr>
          </a:p>
          <a:p>
            <a:pPr marL="19480" defTabSz="914179">
              <a:spcBef>
                <a:spcPct val="20000"/>
              </a:spcBef>
              <a:buClr>
                <a:srgbClr val="000099"/>
              </a:buClr>
              <a:buSzPct val="60000"/>
              <a:defRPr/>
            </a:pPr>
            <a:r>
              <a:rPr lang="fr-FR" dirty="0" smtClean="0"/>
              <a:t> </a:t>
            </a:r>
            <a:r>
              <a:rPr lang="en-US" sz="1400" b="1" dirty="0" smtClean="0">
                <a:solidFill>
                  <a:srgbClr val="002060"/>
                </a:solidFill>
              </a:rPr>
              <a:t>de </a:t>
            </a:r>
            <a:r>
              <a:rPr lang="en-US" sz="1400" b="1" dirty="0">
                <a:solidFill>
                  <a:srgbClr val="002060"/>
                </a:solidFill>
              </a:rPr>
              <a:t>la santé</a:t>
            </a:r>
          </a:p>
          <a:p>
            <a:pPr marL="179497" indent="-160016" defTabSz="914179">
              <a:spcBef>
                <a:spcPct val="20000"/>
              </a:spcBef>
              <a:buClr>
                <a:srgbClr val="000099"/>
              </a:buClr>
              <a:buSzPct val="60000"/>
              <a:buFont typeface="Wingdings" pitchFamily="2" charset="2"/>
              <a:buChar char="§"/>
              <a:defRPr/>
            </a:pPr>
            <a:r>
              <a:rPr lang="en-US" sz="1400" b="1" dirty="0">
                <a:solidFill>
                  <a:srgbClr val="002060"/>
                </a:solidFill>
              </a:rPr>
              <a:t>Formulation des messages </a:t>
            </a:r>
          </a:p>
        </p:txBody>
      </p:sp>
      <p:pic>
        <p:nvPicPr>
          <p:cNvPr id="1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004" y="2162653"/>
            <a:ext cx="7819097" cy="2125217"/>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Line 2"/>
          <p:cNvSpPr>
            <a:spLocks noChangeShapeType="1"/>
          </p:cNvSpPr>
          <p:nvPr/>
        </p:nvSpPr>
        <p:spPr bwMode="auto">
          <a:xfrm>
            <a:off x="351589" y="4158283"/>
            <a:ext cx="7977922" cy="69113"/>
          </a:xfrm>
          <a:prstGeom prst="line">
            <a:avLst/>
          </a:prstGeom>
          <a:noFill/>
          <a:ln w="76200">
            <a:solidFill>
              <a:srgbClr val="002060"/>
            </a:solidFill>
            <a:round/>
            <a:headEnd/>
            <a:tailEnd type="triangle" w="med" len="med"/>
          </a:ln>
          <a:extLst>
            <a:ext uri="{909E8E84-426E-40DD-AFC4-6F175D3DCCD1}">
              <a14:hiddenFill xmlns:a14="http://schemas.microsoft.com/office/drawing/2010/main">
                <a:noFill/>
              </a14:hiddenFill>
            </a:ext>
          </a:extLst>
        </p:spPr>
        <p:txBody>
          <a:bodyPr lIns="80147" tIns="40074" rIns="80147" bIns="40074"/>
          <a:lstStyle/>
          <a:p>
            <a:endParaRPr lang="en-US"/>
          </a:p>
        </p:txBody>
      </p:sp>
      <p:sp>
        <p:nvSpPr>
          <p:cNvPr id="18" name="AutoShape 26"/>
          <p:cNvSpPr>
            <a:spLocks noChangeArrowheads="1"/>
          </p:cNvSpPr>
          <p:nvPr/>
        </p:nvSpPr>
        <p:spPr bwMode="auto">
          <a:xfrm>
            <a:off x="4800057" y="4279231"/>
            <a:ext cx="1373772" cy="2578770"/>
          </a:xfrm>
          <a:prstGeom prst="upArrowCallout">
            <a:avLst>
              <a:gd name="adj1" fmla="val 53287"/>
              <a:gd name="adj2" fmla="val 37236"/>
              <a:gd name="adj3" fmla="val 17378"/>
              <a:gd name="adj4" fmla="val 74468"/>
            </a:avLst>
          </a:prstGeom>
          <a:solidFill>
            <a:srgbClr val="EF195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24" tIns="45712" rIns="91424" bIns="45712" anchor="ctr"/>
          <a:lstStyle>
            <a:lvl1pPr marL="22225"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eaLnBrk="1" hangingPunct="1">
              <a:spcBef>
                <a:spcPct val="20000"/>
              </a:spcBef>
              <a:buClr>
                <a:srgbClr val="000099"/>
              </a:buClr>
              <a:buSzPct val="60000"/>
              <a:buFont typeface="Wingdings" pitchFamily="2" charset="2"/>
              <a:buNone/>
            </a:pPr>
            <a:r>
              <a:rPr lang="fr-FR" dirty="0" smtClean="0"/>
              <a:t> </a:t>
            </a:r>
            <a:r>
              <a:rPr lang="en-US" altLang="en-US" sz="1400" b="1" dirty="0" smtClean="0">
                <a:solidFill>
                  <a:srgbClr val="002060"/>
                </a:solidFill>
              </a:rPr>
              <a:t>Activation </a:t>
            </a:r>
            <a:r>
              <a:rPr lang="en-US" altLang="en-US" sz="1400" b="1" dirty="0">
                <a:solidFill>
                  <a:srgbClr val="002060"/>
                </a:solidFill>
              </a:rPr>
              <a:t>du</a:t>
            </a:r>
          </a:p>
          <a:p>
            <a:pPr eaLnBrk="1" hangingPunct="1">
              <a:spcBef>
                <a:spcPct val="20000"/>
              </a:spcBef>
              <a:buClr>
                <a:srgbClr val="000099"/>
              </a:buClr>
              <a:buSzPct val="60000"/>
              <a:buFont typeface="Wingdings" pitchFamily="2" charset="2"/>
              <a:buNone/>
            </a:pPr>
            <a:r>
              <a:rPr lang="fr-FR" dirty="0" smtClean="0"/>
              <a:t> </a:t>
            </a:r>
            <a:r>
              <a:rPr lang="en-US" altLang="en-US" sz="1400" b="1" dirty="0" smtClean="0">
                <a:solidFill>
                  <a:srgbClr val="002060"/>
                </a:solidFill>
              </a:rPr>
              <a:t>plan </a:t>
            </a:r>
            <a:r>
              <a:rPr lang="en-US" altLang="en-US" sz="1400" b="1" dirty="0">
                <a:solidFill>
                  <a:srgbClr val="002060"/>
                </a:solidFill>
              </a:rPr>
              <a:t>de </a:t>
            </a:r>
            <a:r>
              <a:rPr lang="en-US" altLang="en-US" sz="1400" b="1" dirty="0" err="1">
                <a:solidFill>
                  <a:srgbClr val="002060"/>
                </a:solidFill>
              </a:rPr>
              <a:t>crise</a:t>
            </a:r>
            <a:endParaRPr lang="en-US" altLang="en-US" sz="1400" b="1" dirty="0">
              <a:solidFill>
                <a:srgbClr val="002060"/>
              </a:solidFill>
            </a:endParaRPr>
          </a:p>
        </p:txBody>
      </p:sp>
      <p:sp>
        <p:nvSpPr>
          <p:cNvPr id="19" name="AutoShape 25"/>
          <p:cNvSpPr>
            <a:spLocks noChangeArrowheads="1"/>
          </p:cNvSpPr>
          <p:nvPr/>
        </p:nvSpPr>
        <p:spPr bwMode="auto">
          <a:xfrm>
            <a:off x="6724967" y="4300828"/>
            <a:ext cx="2332154" cy="2578769"/>
          </a:xfrm>
          <a:prstGeom prst="upArrowCallout">
            <a:avLst>
              <a:gd name="adj1" fmla="val 41593"/>
              <a:gd name="adj2" fmla="val 29060"/>
              <a:gd name="adj3" fmla="val 17380"/>
              <a:gd name="adj4" fmla="val 74468"/>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24" tIns="45712" rIns="91424" bIns="45712" anchor="ctr"/>
          <a:lstStyle>
            <a:lvl1pPr marL="207963" indent="-207963"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eaLnBrk="1" hangingPunct="1">
              <a:spcBef>
                <a:spcPct val="20000"/>
              </a:spcBef>
              <a:buClr>
                <a:srgbClr val="000099"/>
              </a:buClr>
              <a:buSzPct val="60000"/>
              <a:buFont typeface="Wingdings" pitchFamily="2" charset="2"/>
              <a:buChar char="§"/>
            </a:pPr>
            <a:endParaRPr lang="fr-FR" altLang="en-US" sz="1400" dirty="0">
              <a:solidFill>
                <a:schemeClr val="tx1"/>
              </a:solidFill>
            </a:endParaRPr>
          </a:p>
          <a:p>
            <a:pPr eaLnBrk="1" hangingPunct="1">
              <a:spcBef>
                <a:spcPct val="20000"/>
              </a:spcBef>
              <a:buClr>
                <a:srgbClr val="000099"/>
              </a:buClr>
              <a:buSzPct val="60000"/>
              <a:buFont typeface="Wingdings" pitchFamily="2" charset="2"/>
              <a:buChar char="§"/>
            </a:pPr>
            <a:r>
              <a:rPr lang="en-US" altLang="en-US" sz="1400" b="1" dirty="0" err="1">
                <a:solidFill>
                  <a:srgbClr val="002060"/>
                </a:solidFill>
              </a:rPr>
              <a:t>Évaluation</a:t>
            </a:r>
            <a:r>
              <a:rPr lang="en-US" altLang="en-US" sz="1400" b="1" dirty="0">
                <a:solidFill>
                  <a:srgbClr val="002060"/>
                </a:solidFill>
              </a:rPr>
              <a:t> de la </a:t>
            </a:r>
            <a:r>
              <a:rPr lang="en-US" altLang="en-US" sz="1400" b="1" dirty="0" err="1">
                <a:solidFill>
                  <a:srgbClr val="002060"/>
                </a:solidFill>
              </a:rPr>
              <a:t>stratégie</a:t>
            </a:r>
            <a:r>
              <a:rPr lang="en-US" altLang="en-US" sz="1400" b="1" dirty="0">
                <a:solidFill>
                  <a:srgbClr val="002060"/>
                </a:solidFill>
              </a:rPr>
              <a:t> et du plan</a:t>
            </a:r>
          </a:p>
          <a:p>
            <a:pPr eaLnBrk="1" hangingPunct="1">
              <a:spcBef>
                <a:spcPct val="20000"/>
              </a:spcBef>
              <a:buClr>
                <a:srgbClr val="000099"/>
              </a:buClr>
              <a:buSzPct val="60000"/>
              <a:buFont typeface="Wingdings" pitchFamily="2" charset="2"/>
              <a:buChar char="§"/>
            </a:pPr>
            <a:r>
              <a:rPr lang="en-US" altLang="en-US" sz="1400" b="1" dirty="0">
                <a:solidFill>
                  <a:srgbClr val="002060"/>
                </a:solidFill>
              </a:rPr>
              <a:t>Documentation et </a:t>
            </a:r>
            <a:r>
              <a:rPr lang="en-US" altLang="en-US" sz="1400" b="1" dirty="0" err="1">
                <a:solidFill>
                  <a:srgbClr val="002060"/>
                </a:solidFill>
              </a:rPr>
              <a:t>partage</a:t>
            </a:r>
            <a:r>
              <a:rPr lang="en-US" altLang="en-US" sz="1400" b="1" dirty="0">
                <a:solidFill>
                  <a:srgbClr val="002060"/>
                </a:solidFill>
              </a:rPr>
              <a:t> des </a:t>
            </a:r>
          </a:p>
          <a:p>
            <a:pPr eaLnBrk="1" hangingPunct="1">
              <a:spcBef>
                <a:spcPct val="20000"/>
              </a:spcBef>
              <a:buClr>
                <a:srgbClr val="000099"/>
              </a:buClr>
              <a:buSzPct val="60000"/>
              <a:buFont typeface="Wingdings" pitchFamily="2" charset="2"/>
              <a:buNone/>
            </a:pPr>
            <a:r>
              <a:rPr lang="fr-FR" dirty="0" smtClean="0"/>
              <a:t> </a:t>
            </a:r>
            <a:r>
              <a:rPr lang="en-US" altLang="en-US" sz="1400" b="1" dirty="0" err="1" smtClean="0">
                <a:solidFill>
                  <a:srgbClr val="002060"/>
                </a:solidFill>
              </a:rPr>
              <a:t>enseignements</a:t>
            </a:r>
            <a:r>
              <a:rPr lang="en-US" altLang="en-US" sz="1400" b="1" dirty="0" smtClean="0">
                <a:solidFill>
                  <a:srgbClr val="002060"/>
                </a:solidFill>
              </a:rPr>
              <a:t> </a:t>
            </a:r>
            <a:r>
              <a:rPr lang="en-US" altLang="en-US" sz="1400" b="1" dirty="0" err="1">
                <a:solidFill>
                  <a:srgbClr val="002060"/>
                </a:solidFill>
              </a:rPr>
              <a:t>tirés</a:t>
            </a:r>
            <a:endParaRPr lang="en-US" altLang="en-US" sz="1400" b="1" dirty="0">
              <a:solidFill>
                <a:srgbClr val="002060"/>
              </a:solidFill>
            </a:endParaRPr>
          </a:p>
          <a:p>
            <a:pPr eaLnBrk="1" hangingPunct="1">
              <a:spcBef>
                <a:spcPct val="20000"/>
              </a:spcBef>
              <a:buClr>
                <a:srgbClr val="000099"/>
              </a:buClr>
              <a:buSzPct val="60000"/>
              <a:buFont typeface="Wingdings" pitchFamily="2" charset="2"/>
              <a:buChar char="§"/>
            </a:pPr>
            <a:r>
              <a:rPr lang="en-US" altLang="en-US" sz="1400" b="1" dirty="0" err="1">
                <a:solidFill>
                  <a:srgbClr val="002060"/>
                </a:solidFill>
              </a:rPr>
              <a:t>Détermination</a:t>
            </a:r>
            <a:r>
              <a:rPr lang="en-US" altLang="en-US" sz="1400" b="1" dirty="0">
                <a:solidFill>
                  <a:srgbClr val="002060"/>
                </a:solidFill>
              </a:rPr>
              <a:t> des </a:t>
            </a:r>
            <a:r>
              <a:rPr lang="en-US" altLang="en-US" sz="1400" b="1" dirty="0" err="1">
                <a:solidFill>
                  <a:srgbClr val="002060"/>
                </a:solidFill>
              </a:rPr>
              <a:t>améliorations</a:t>
            </a:r>
            <a:r>
              <a:rPr lang="en-US" altLang="en-US" sz="1400" b="1" dirty="0">
                <a:solidFill>
                  <a:srgbClr val="002060"/>
                </a:solidFill>
              </a:rPr>
              <a:t> à la </a:t>
            </a:r>
            <a:r>
              <a:rPr lang="en-US" altLang="en-US" sz="1400" b="1" dirty="0" err="1">
                <a:solidFill>
                  <a:srgbClr val="002060"/>
                </a:solidFill>
              </a:rPr>
              <a:t>planification</a:t>
            </a:r>
            <a:endParaRPr lang="en-US" altLang="en-US" sz="1400" b="1" dirty="0">
              <a:solidFill>
                <a:srgbClr val="002060"/>
              </a:solidFill>
            </a:endParaRPr>
          </a:p>
          <a:p>
            <a:pPr eaLnBrk="1" hangingPunct="1">
              <a:spcBef>
                <a:spcPct val="20000"/>
              </a:spcBef>
              <a:buClr>
                <a:srgbClr val="000099"/>
              </a:buClr>
              <a:buSzPct val="60000"/>
              <a:buFont typeface="Wingdings" pitchFamily="2" charset="2"/>
              <a:buChar char="§"/>
            </a:pPr>
            <a:r>
              <a:rPr lang="en-US" altLang="en-US" sz="1400" b="1" dirty="0" err="1">
                <a:solidFill>
                  <a:srgbClr val="002060"/>
                </a:solidFill>
              </a:rPr>
              <a:t>Utilisation</a:t>
            </a:r>
            <a:r>
              <a:rPr lang="en-US" altLang="en-US" sz="1400" b="1" dirty="0">
                <a:solidFill>
                  <a:srgbClr val="002060"/>
                </a:solidFill>
              </a:rPr>
              <a:t> des documents </a:t>
            </a:r>
          </a:p>
          <a:p>
            <a:pPr eaLnBrk="1" hangingPunct="1">
              <a:spcBef>
                <a:spcPct val="20000"/>
              </a:spcBef>
              <a:buClr>
                <a:srgbClr val="000099"/>
              </a:buClr>
              <a:buSzPct val="60000"/>
              <a:buFont typeface="Wingdings" pitchFamily="2" charset="2"/>
              <a:buNone/>
            </a:pPr>
            <a:r>
              <a:rPr lang="fr-FR" dirty="0" smtClean="0"/>
              <a:t> </a:t>
            </a:r>
            <a:r>
              <a:rPr lang="en-US" altLang="en-US" sz="1400" b="1" dirty="0" err="1" smtClean="0">
                <a:solidFill>
                  <a:srgbClr val="002060"/>
                </a:solidFill>
              </a:rPr>
              <a:t>mis</a:t>
            </a:r>
            <a:r>
              <a:rPr lang="en-US" altLang="en-US" sz="1400" b="1" dirty="0" smtClean="0">
                <a:solidFill>
                  <a:srgbClr val="002060"/>
                </a:solidFill>
              </a:rPr>
              <a:t> </a:t>
            </a:r>
            <a:r>
              <a:rPr lang="en-US" altLang="en-US" sz="1400" b="1" dirty="0">
                <a:solidFill>
                  <a:srgbClr val="002060"/>
                </a:solidFill>
              </a:rPr>
              <a:t>au point </a:t>
            </a:r>
            <a:r>
              <a:rPr lang="en-US" altLang="en-US" sz="1400" b="1" dirty="0" err="1">
                <a:solidFill>
                  <a:srgbClr val="002060"/>
                </a:solidFill>
              </a:rPr>
              <a:t>comme</a:t>
            </a:r>
            <a:r>
              <a:rPr lang="en-US" altLang="en-US" sz="1400" b="1" dirty="0">
                <a:solidFill>
                  <a:srgbClr val="002060"/>
                </a:solidFill>
              </a:rPr>
              <a:t> </a:t>
            </a:r>
            <a:r>
              <a:rPr lang="en-US" altLang="en-US" sz="1400" b="1" dirty="0" err="1">
                <a:solidFill>
                  <a:srgbClr val="002060"/>
                </a:solidFill>
              </a:rPr>
              <a:t>modèles</a:t>
            </a:r>
            <a:r>
              <a:rPr lang="en-US" altLang="en-US" sz="1400" b="1" dirty="0">
                <a:solidFill>
                  <a:srgbClr val="002060"/>
                </a:solidFill>
              </a:rPr>
              <a:t> </a:t>
            </a:r>
          </a:p>
          <a:p>
            <a:pPr eaLnBrk="1" hangingPunct="1">
              <a:spcBef>
                <a:spcPct val="20000"/>
              </a:spcBef>
              <a:buClr>
                <a:srgbClr val="000099"/>
              </a:buClr>
              <a:buSzPct val="60000"/>
              <a:buFont typeface="Wingdings" pitchFamily="2" charset="2"/>
              <a:buNone/>
            </a:pPr>
            <a:r>
              <a:rPr lang="fr-FR" dirty="0" smtClean="0"/>
              <a:t> </a:t>
            </a:r>
            <a:r>
              <a:rPr lang="en-US" altLang="en-US" sz="1400" b="1" dirty="0" smtClean="0">
                <a:solidFill>
                  <a:srgbClr val="002060"/>
                </a:solidFill>
              </a:rPr>
              <a:t>pour </a:t>
            </a:r>
            <a:r>
              <a:rPr lang="en-US" altLang="en-US" sz="1400" b="1" dirty="0" err="1">
                <a:solidFill>
                  <a:srgbClr val="002060"/>
                </a:solidFill>
              </a:rPr>
              <a:t>l'avenir</a:t>
            </a:r>
            <a:endParaRPr lang="en-US" altLang="en-US" sz="1400" b="1" dirty="0">
              <a:solidFill>
                <a:srgbClr val="002060"/>
              </a:solidFill>
            </a:endParaRPr>
          </a:p>
          <a:p>
            <a:pPr eaLnBrk="1" hangingPunct="1">
              <a:spcBef>
                <a:spcPct val="20000"/>
              </a:spcBef>
              <a:buClr>
                <a:srgbClr val="000099"/>
              </a:buClr>
              <a:buSzPct val="60000"/>
              <a:buFont typeface="Wingdings" pitchFamily="2" charset="2"/>
              <a:buChar char="§"/>
            </a:pPr>
            <a:endParaRPr lang="fr-FR" altLang="en-US" sz="1400" dirty="0">
              <a:solidFill>
                <a:schemeClr val="tx1"/>
              </a:solidFill>
            </a:endParaRPr>
          </a:p>
        </p:txBody>
      </p:sp>
      <p:sp>
        <p:nvSpPr>
          <p:cNvPr id="20" name="AutoShape 13"/>
          <p:cNvSpPr>
            <a:spLocks/>
          </p:cNvSpPr>
          <p:nvPr/>
        </p:nvSpPr>
        <p:spPr bwMode="auto">
          <a:xfrm>
            <a:off x="3454905" y="2463846"/>
            <a:ext cx="1105621" cy="454992"/>
          </a:xfrm>
          <a:prstGeom prst="roundRect">
            <a:avLst>
              <a:gd name="adj" fmla="val 16667"/>
            </a:avLst>
          </a:prstGeom>
          <a:solidFill>
            <a:srgbClr val="FF9933"/>
          </a:solidFill>
          <a:ln>
            <a:headEnd/>
            <a:tailEnd/>
          </a:ln>
        </p:spPr>
        <p:style>
          <a:lnRef idx="0">
            <a:schemeClr val="accent2"/>
          </a:lnRef>
          <a:fillRef idx="3">
            <a:schemeClr val="accent2"/>
          </a:fillRef>
          <a:effectRef idx="3">
            <a:schemeClr val="accent2"/>
          </a:effectRef>
          <a:fontRef idx="minor">
            <a:schemeClr val="lt1"/>
          </a:fontRef>
        </p:style>
        <p:txBody>
          <a:bodyPr wrap="none" lIns="87064" tIns="43531" rIns="87064" bIns="43531" anchor="ctr"/>
          <a:lstStyle>
            <a:lvl1pPr defTabSz="992188" eaLnBrk="0" hangingPunct="0">
              <a:defRPr sz="2800">
                <a:solidFill>
                  <a:srgbClr val="000066"/>
                </a:solidFill>
                <a:latin typeface="Arial" charset="0"/>
                <a:cs typeface="Arial" charset="0"/>
              </a:defRPr>
            </a:lvl1pPr>
            <a:lvl2pPr marL="742950" indent="-285750" defTabSz="992188" eaLnBrk="0" hangingPunct="0">
              <a:defRPr sz="2800">
                <a:solidFill>
                  <a:srgbClr val="000066"/>
                </a:solidFill>
                <a:latin typeface="Arial" charset="0"/>
                <a:cs typeface="Arial" charset="0"/>
              </a:defRPr>
            </a:lvl2pPr>
            <a:lvl3pPr marL="1143000" indent="-228600" defTabSz="992188" eaLnBrk="0" hangingPunct="0">
              <a:defRPr sz="2800">
                <a:solidFill>
                  <a:srgbClr val="000066"/>
                </a:solidFill>
                <a:latin typeface="Arial" charset="0"/>
                <a:cs typeface="Arial" charset="0"/>
              </a:defRPr>
            </a:lvl3pPr>
            <a:lvl4pPr marL="1600200" indent="-228600" defTabSz="992188" eaLnBrk="0" hangingPunct="0">
              <a:defRPr sz="2800">
                <a:solidFill>
                  <a:srgbClr val="000066"/>
                </a:solidFill>
                <a:latin typeface="Arial" charset="0"/>
                <a:cs typeface="Arial" charset="0"/>
              </a:defRPr>
            </a:lvl4pPr>
            <a:lvl5pPr marL="2057400" indent="-228600" defTabSz="992188" eaLnBrk="0" hangingPunct="0">
              <a:defRPr sz="2800">
                <a:solidFill>
                  <a:srgbClr val="000066"/>
                </a:solidFill>
                <a:latin typeface="Arial" charset="0"/>
                <a:cs typeface="Arial" charset="0"/>
              </a:defRPr>
            </a:lvl5pPr>
            <a:lvl6pPr marL="2514600" indent="-228600" defTabSz="9921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921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921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921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hangingPunct="1">
              <a:spcBef>
                <a:spcPct val="0"/>
              </a:spcBef>
              <a:buClrTx/>
              <a:buFontTx/>
              <a:buNone/>
              <a:defRPr/>
            </a:pPr>
            <a:r>
              <a:rPr lang="en-US" altLang="en-US" sz="1400" b="1">
                <a:solidFill>
                  <a:schemeClr val="bg1"/>
                </a:solidFill>
                <a:latin typeface="Arial Narrow" pitchFamily="34" charset="0"/>
                <a:sym typeface="Gill Sans" charset="0"/>
              </a:rPr>
              <a:t>Opportunité </a:t>
            </a:r>
          </a:p>
          <a:p>
            <a:pPr algn="ctr" eaLnBrk="1" hangingPunct="1">
              <a:spcBef>
                <a:spcPct val="0"/>
              </a:spcBef>
              <a:buClrTx/>
              <a:buFontTx/>
              <a:buNone/>
              <a:defRPr/>
            </a:pPr>
            <a:r>
              <a:rPr lang="en-US" altLang="en-US" sz="1400" b="1">
                <a:solidFill>
                  <a:schemeClr val="bg1"/>
                </a:solidFill>
                <a:latin typeface="Arial Narrow" pitchFamily="34" charset="0"/>
                <a:sym typeface="Gill Sans" charset="0"/>
              </a:rPr>
              <a:t>pour le contrôle</a:t>
            </a:r>
            <a:endParaRPr lang="fr-FR" altLang="en-US" sz="2100" b="1">
              <a:solidFill>
                <a:schemeClr val="bg1"/>
              </a:solidFill>
              <a:latin typeface="Arial Narrow" pitchFamily="34" charset="0"/>
              <a:ea typeface="ヒラギノ角ゴ ProN W3" pitchFamily="-64" charset="-128"/>
              <a:sym typeface="Gill Sans" charset="0"/>
            </a:endParaRPr>
          </a:p>
        </p:txBody>
      </p:sp>
      <p:sp>
        <p:nvSpPr>
          <p:cNvPr id="21" name="Line 18"/>
          <p:cNvSpPr>
            <a:spLocks noChangeShapeType="1"/>
          </p:cNvSpPr>
          <p:nvPr/>
        </p:nvSpPr>
        <p:spPr bwMode="auto">
          <a:xfrm>
            <a:off x="3824028" y="2907056"/>
            <a:ext cx="85521" cy="819273"/>
          </a:xfrm>
          <a:prstGeom prst="line">
            <a:avLst/>
          </a:prstGeom>
          <a:noFill/>
          <a:ln w="57150">
            <a:solidFill>
              <a:srgbClr val="FB9037"/>
            </a:solidFill>
            <a:round/>
            <a:headEnd/>
            <a:tailEnd type="triangle" w="med" len="med"/>
          </a:ln>
          <a:extLst>
            <a:ext uri="{909E8E84-426E-40DD-AFC4-6F175D3DCCD1}">
              <a14:hiddenFill xmlns:a14="http://schemas.microsoft.com/office/drawing/2010/main">
                <a:noFill/>
              </a14:hiddenFill>
            </a:ext>
          </a:extLst>
        </p:spPr>
        <p:txBody>
          <a:bodyPr lIns="80147" tIns="40074" rIns="80147" bIns="40074"/>
          <a:lstStyle/>
          <a:p>
            <a:endParaRPr lang="en-US"/>
          </a:p>
        </p:txBody>
      </p:sp>
      <p:sp>
        <p:nvSpPr>
          <p:cNvPr id="22" name="AutoShape 11"/>
          <p:cNvSpPr>
            <a:spLocks/>
          </p:cNvSpPr>
          <p:nvPr/>
        </p:nvSpPr>
        <p:spPr bwMode="auto">
          <a:xfrm>
            <a:off x="6293242" y="1438325"/>
            <a:ext cx="1238277" cy="454992"/>
          </a:xfrm>
          <a:prstGeom prst="roundRect">
            <a:avLst>
              <a:gd name="adj" fmla="val 16667"/>
            </a:avLst>
          </a:prstGeom>
          <a:solidFill>
            <a:srgbClr val="7BD3DF"/>
          </a:solidFill>
          <a:ln>
            <a:headEnd/>
            <a:tailEnd/>
          </a:ln>
        </p:spPr>
        <p:style>
          <a:lnRef idx="0">
            <a:schemeClr val="accent2"/>
          </a:lnRef>
          <a:fillRef idx="3">
            <a:schemeClr val="accent2"/>
          </a:fillRef>
          <a:effectRef idx="3">
            <a:schemeClr val="accent2"/>
          </a:effectRef>
          <a:fontRef idx="minor">
            <a:schemeClr val="lt1"/>
          </a:fontRef>
        </p:style>
        <p:txBody>
          <a:bodyPr wrap="none" lIns="87064" tIns="43531" rIns="87064" bIns="43531" anchor="ctr"/>
          <a:lstStyle/>
          <a:p>
            <a:pPr algn="ctr" defTabSz="869653">
              <a:spcBef>
                <a:spcPct val="0"/>
              </a:spcBef>
              <a:defRPr/>
            </a:pPr>
            <a:r>
              <a:rPr lang="en-US" sz="1700" b="1" dirty="0">
                <a:solidFill>
                  <a:srgbClr val="1E7FB8"/>
                </a:solidFill>
                <a:latin typeface="Arial Narrow" pitchFamily="34" charset="0"/>
                <a:sym typeface="Gill Sans" charset="0"/>
              </a:rPr>
              <a:t>Relèvement</a:t>
            </a:r>
          </a:p>
        </p:txBody>
      </p:sp>
      <p:sp>
        <p:nvSpPr>
          <p:cNvPr id="23" name="Line 19"/>
          <p:cNvSpPr>
            <a:spLocks noChangeShapeType="1"/>
          </p:cNvSpPr>
          <p:nvPr/>
        </p:nvSpPr>
        <p:spPr bwMode="auto">
          <a:xfrm flipH="1">
            <a:off x="7832672" y="1894841"/>
            <a:ext cx="571500" cy="2080582"/>
          </a:xfrm>
          <a:prstGeom prst="line">
            <a:avLst/>
          </a:prstGeom>
          <a:ln>
            <a:solidFill>
              <a:srgbClr val="00B050"/>
            </a:solidFill>
            <a:headEnd/>
            <a:tailEnd type="triangle" w="med" len="med"/>
          </a:ln>
        </p:spPr>
        <p:style>
          <a:lnRef idx="3">
            <a:schemeClr val="accent3"/>
          </a:lnRef>
          <a:fillRef idx="0">
            <a:schemeClr val="accent3"/>
          </a:fillRef>
          <a:effectRef idx="2">
            <a:schemeClr val="accent3"/>
          </a:effectRef>
          <a:fontRef idx="minor">
            <a:schemeClr val="tx1"/>
          </a:fontRef>
        </p:style>
        <p:txBody>
          <a:bodyPr lIns="80147" tIns="40074" rIns="80147" bIns="40074"/>
          <a:lstStyle/>
          <a:p>
            <a:pPr>
              <a:defRPr/>
            </a:pPr>
            <a:endParaRPr lang="en-GB"/>
          </a:p>
        </p:txBody>
      </p:sp>
      <p:sp>
        <p:nvSpPr>
          <p:cNvPr id="24" name="Line 19"/>
          <p:cNvSpPr>
            <a:spLocks noChangeShapeType="1"/>
          </p:cNvSpPr>
          <p:nvPr/>
        </p:nvSpPr>
        <p:spPr bwMode="auto">
          <a:xfrm flipH="1">
            <a:off x="929876" y="1925079"/>
            <a:ext cx="0" cy="2018668"/>
          </a:xfrm>
          <a:prstGeom prst="line">
            <a:avLst/>
          </a:prstGeom>
          <a:ln>
            <a:solidFill>
              <a:srgbClr val="FFFF00"/>
            </a:solidFill>
            <a:headEnd/>
            <a:tailEnd type="triangle" w="med" len="med"/>
          </a:ln>
        </p:spPr>
        <p:style>
          <a:lnRef idx="3">
            <a:schemeClr val="accent3"/>
          </a:lnRef>
          <a:fillRef idx="0">
            <a:schemeClr val="accent3"/>
          </a:fillRef>
          <a:effectRef idx="2">
            <a:schemeClr val="accent3"/>
          </a:effectRef>
          <a:fontRef idx="minor">
            <a:schemeClr val="tx1"/>
          </a:fontRef>
        </p:style>
        <p:txBody>
          <a:bodyPr lIns="80147" tIns="40074" rIns="80147" bIns="40074"/>
          <a:lstStyle/>
          <a:p>
            <a:pPr>
              <a:defRPr/>
            </a:pPr>
            <a:endParaRPr lang="en-GB"/>
          </a:p>
        </p:txBody>
      </p:sp>
      <p:sp>
        <p:nvSpPr>
          <p:cNvPr id="25" name="Line 18"/>
          <p:cNvSpPr>
            <a:spLocks noChangeShapeType="1"/>
          </p:cNvSpPr>
          <p:nvPr/>
        </p:nvSpPr>
        <p:spPr bwMode="auto">
          <a:xfrm>
            <a:off x="3005466" y="2928653"/>
            <a:ext cx="344800" cy="1066928"/>
          </a:xfrm>
          <a:prstGeom prst="line">
            <a:avLst/>
          </a:prstGeom>
          <a:noFill/>
          <a:ln w="57150">
            <a:solidFill>
              <a:srgbClr val="FF3300"/>
            </a:solidFill>
            <a:round/>
            <a:headEnd/>
            <a:tailEnd type="triangle" w="med" len="med"/>
          </a:ln>
          <a:extLst>
            <a:ext uri="{909E8E84-426E-40DD-AFC4-6F175D3DCCD1}">
              <a14:hiddenFill xmlns:a14="http://schemas.microsoft.com/office/drawing/2010/main">
                <a:noFill/>
              </a14:hiddenFill>
            </a:ext>
          </a:extLst>
        </p:spPr>
        <p:txBody>
          <a:bodyPr lIns="80147" tIns="40074" rIns="80147" bIns="40074"/>
          <a:lstStyle/>
          <a:p>
            <a:endParaRPr lang="en-US"/>
          </a:p>
        </p:txBody>
      </p:sp>
      <p:sp>
        <p:nvSpPr>
          <p:cNvPr id="26" name="Freeform 16"/>
          <p:cNvSpPr>
            <a:spLocks/>
          </p:cNvSpPr>
          <p:nvPr/>
        </p:nvSpPr>
        <p:spPr bwMode="auto">
          <a:xfrm rot="21302818">
            <a:off x="3297325" y="3375006"/>
            <a:ext cx="1608616" cy="711285"/>
          </a:xfrm>
          <a:custGeom>
            <a:avLst/>
            <a:gdLst>
              <a:gd name="T0" fmla="*/ 0 w 1032"/>
              <a:gd name="T1" fmla="*/ 2147483647 h 312"/>
              <a:gd name="T2" fmla="*/ 2147483647 w 1032"/>
              <a:gd name="T3" fmla="*/ 2147483647 h 312"/>
              <a:gd name="T4" fmla="*/ 2147483647 w 1032"/>
              <a:gd name="T5" fmla="*/ 0 h 312"/>
              <a:gd name="T6" fmla="*/ 2147483647 w 1032"/>
              <a:gd name="T7" fmla="*/ 2147483647 h 312"/>
              <a:gd name="T8" fmla="*/ 2147483647 w 1032"/>
              <a:gd name="T9" fmla="*/ 2147483647 h 312"/>
              <a:gd name="T10" fmla="*/ 0 60000 65536"/>
              <a:gd name="T11" fmla="*/ 0 60000 65536"/>
              <a:gd name="T12" fmla="*/ 0 60000 65536"/>
              <a:gd name="T13" fmla="*/ 0 60000 65536"/>
              <a:gd name="T14" fmla="*/ 0 60000 65536"/>
              <a:gd name="T15" fmla="*/ 0 w 1032"/>
              <a:gd name="T16" fmla="*/ 0 h 312"/>
              <a:gd name="T17" fmla="*/ 1032 w 1032"/>
              <a:gd name="T18" fmla="*/ 312 h 312"/>
            </a:gdLst>
            <a:ahLst/>
            <a:cxnLst>
              <a:cxn ang="T10">
                <a:pos x="T0" y="T1"/>
              </a:cxn>
              <a:cxn ang="T11">
                <a:pos x="T2" y="T3"/>
              </a:cxn>
              <a:cxn ang="T12">
                <a:pos x="T4" y="T5"/>
              </a:cxn>
              <a:cxn ang="T13">
                <a:pos x="T6" y="T7"/>
              </a:cxn>
              <a:cxn ang="T14">
                <a:pos x="T8" y="T9"/>
              </a:cxn>
            </a:cxnLst>
            <a:rect l="T15" t="T16" r="T17" b="T18"/>
            <a:pathLst>
              <a:path w="1032" h="312">
                <a:moveTo>
                  <a:pt x="0" y="278"/>
                </a:moveTo>
                <a:cubicBezTo>
                  <a:pt x="64" y="258"/>
                  <a:pt x="271" y="206"/>
                  <a:pt x="384" y="160"/>
                </a:cubicBezTo>
                <a:cubicBezTo>
                  <a:pt x="497" y="114"/>
                  <a:pt x="611" y="0"/>
                  <a:pt x="680" y="0"/>
                </a:cubicBezTo>
                <a:cubicBezTo>
                  <a:pt x="749" y="0"/>
                  <a:pt x="741" y="108"/>
                  <a:pt x="800" y="160"/>
                </a:cubicBezTo>
                <a:cubicBezTo>
                  <a:pt x="859" y="212"/>
                  <a:pt x="984" y="280"/>
                  <a:pt x="1032" y="312"/>
                </a:cubicBezTo>
              </a:path>
            </a:pathLst>
          </a:custGeom>
          <a:solidFill>
            <a:srgbClr val="FF9933"/>
          </a:solidFill>
          <a:ln>
            <a:noFill/>
          </a:ln>
          <a:extLst>
            <a:ext uri="{91240B29-F687-4F45-9708-019B960494DF}">
              <a14:hiddenLine xmlns:a14="http://schemas.microsoft.com/office/drawing/2010/main" w="9525">
                <a:solidFill>
                  <a:srgbClr val="000000"/>
                </a:solidFill>
                <a:round/>
                <a:headEnd/>
                <a:tailEnd/>
              </a14:hiddenLine>
            </a:ext>
          </a:extLst>
        </p:spPr>
        <p:txBody>
          <a:bodyPr lIns="87064" tIns="43531" rIns="87064" bIns="43531"/>
          <a:lstStyle/>
          <a:p>
            <a:endParaRPr lang="en-US"/>
          </a:p>
        </p:txBody>
      </p:sp>
      <p:sp>
        <p:nvSpPr>
          <p:cNvPr id="27" name="Line 23"/>
          <p:cNvSpPr>
            <a:spLocks noChangeShapeType="1"/>
          </p:cNvSpPr>
          <p:nvPr/>
        </p:nvSpPr>
        <p:spPr bwMode="auto">
          <a:xfrm>
            <a:off x="2410888" y="1458567"/>
            <a:ext cx="10860" cy="5121542"/>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lIns="80147" tIns="40074" rIns="80147" bIns="40074"/>
          <a:lstStyle/>
          <a:p>
            <a:endParaRPr lang="en-US"/>
          </a:p>
        </p:txBody>
      </p:sp>
      <p:sp>
        <p:nvSpPr>
          <p:cNvPr id="28" name="Line 24"/>
          <p:cNvSpPr>
            <a:spLocks noChangeShapeType="1"/>
          </p:cNvSpPr>
          <p:nvPr/>
        </p:nvSpPr>
        <p:spPr bwMode="auto">
          <a:xfrm>
            <a:off x="6236273" y="1598232"/>
            <a:ext cx="12218" cy="5120102"/>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lIns="80147" tIns="40074" rIns="80147" bIns="40074"/>
          <a:lstStyle/>
          <a:p>
            <a:endParaRPr lang="en-US"/>
          </a:p>
        </p:txBody>
      </p:sp>
      <p:sp>
        <p:nvSpPr>
          <p:cNvPr id="29" name="Line 19"/>
          <p:cNvSpPr>
            <a:spLocks noChangeShapeType="1"/>
          </p:cNvSpPr>
          <p:nvPr/>
        </p:nvSpPr>
        <p:spPr bwMode="auto">
          <a:xfrm flipH="1">
            <a:off x="5978352" y="1887642"/>
            <a:ext cx="936663" cy="774639"/>
          </a:xfrm>
          <a:prstGeom prst="line">
            <a:avLst/>
          </a:prstGeom>
          <a:ln>
            <a:solidFill>
              <a:srgbClr val="7BD3DF"/>
            </a:solidFill>
            <a:headEnd/>
            <a:tailEnd type="triangle" w="med" len="med"/>
          </a:ln>
        </p:spPr>
        <p:style>
          <a:lnRef idx="3">
            <a:schemeClr val="accent3"/>
          </a:lnRef>
          <a:fillRef idx="0">
            <a:schemeClr val="accent3"/>
          </a:fillRef>
          <a:effectRef idx="2">
            <a:schemeClr val="accent3"/>
          </a:effectRef>
          <a:fontRef idx="minor">
            <a:schemeClr val="tx1"/>
          </a:fontRef>
        </p:style>
        <p:txBody>
          <a:bodyPr lIns="80147" tIns="40074" rIns="80147" bIns="40074"/>
          <a:lstStyle/>
          <a:p>
            <a:pPr>
              <a:defRPr/>
            </a:pPr>
            <a:endParaRPr lang="en-GB"/>
          </a:p>
        </p:txBody>
      </p:sp>
      <p:sp>
        <p:nvSpPr>
          <p:cNvPr id="30" name="AutoShape 12"/>
          <p:cNvSpPr>
            <a:spLocks/>
          </p:cNvSpPr>
          <p:nvPr/>
        </p:nvSpPr>
        <p:spPr bwMode="auto">
          <a:xfrm>
            <a:off x="1749795" y="2395909"/>
            <a:ext cx="1600471" cy="532744"/>
          </a:xfrm>
          <a:prstGeom prst="roundRect">
            <a:avLst>
              <a:gd name="adj" fmla="val 16667"/>
            </a:avLst>
          </a:prstGeom>
          <a:solidFill>
            <a:srgbClr val="FF3300"/>
          </a:solidFill>
          <a:ln>
            <a:headEnd/>
            <a:tailEnd/>
          </a:ln>
        </p:spPr>
        <p:style>
          <a:lnRef idx="0">
            <a:schemeClr val="accent2"/>
          </a:lnRef>
          <a:fillRef idx="3">
            <a:schemeClr val="accent2"/>
          </a:fillRef>
          <a:effectRef idx="3">
            <a:schemeClr val="accent2"/>
          </a:effectRef>
          <a:fontRef idx="minor">
            <a:schemeClr val="lt1"/>
          </a:fontRef>
        </p:style>
        <p:txBody>
          <a:bodyPr wrap="none" lIns="87064" tIns="43531" rIns="87064" bIns="43531" anchor="ctr"/>
          <a:lstStyle/>
          <a:p>
            <a:pPr algn="ctr" defTabSz="869653">
              <a:spcBef>
                <a:spcPct val="0"/>
              </a:spcBef>
              <a:defRPr/>
            </a:pPr>
            <a:r>
              <a:rPr lang="en-US" sz="1600" b="1" dirty="0">
                <a:solidFill>
                  <a:schemeClr val="bg1"/>
                </a:solidFill>
                <a:latin typeface="Arial Narrow" pitchFamily="34" charset="0"/>
                <a:sym typeface="Gill Sans" charset="0"/>
              </a:rPr>
              <a:t>Début de la situation d'urgence</a:t>
            </a:r>
          </a:p>
        </p:txBody>
      </p:sp>
      <p:sp>
        <p:nvSpPr>
          <p:cNvPr id="3" name="ZoneTexte 2"/>
          <p:cNvSpPr txBox="1"/>
          <p:nvPr/>
        </p:nvSpPr>
        <p:spPr>
          <a:xfrm>
            <a:off x="98270" y="332656"/>
            <a:ext cx="8890575" cy="523220"/>
          </a:xfrm>
          <a:prstGeom prst="rect">
            <a:avLst/>
          </a:prstGeom>
          <a:noFill/>
        </p:spPr>
        <p:txBody>
          <a:bodyPr wrap="none" rtlCol="0">
            <a:spAutoFit/>
          </a:bodyPr>
          <a:lstStyle/>
          <a:p>
            <a:r>
              <a:rPr lang="en-GB" altLang="en-US" sz="2800" b="1" dirty="0">
                <a:solidFill>
                  <a:srgbClr val="000090"/>
                </a:solidFill>
              </a:rPr>
              <a:t>Communication sur les risques en situation d'urgence de santé publique</a:t>
            </a:r>
            <a:endParaRPr lang="fr-FR" sz="2800" b="1" dirty="0">
              <a:solidFill>
                <a:srgbClr val="000090"/>
              </a:solidFill>
            </a:endParaRPr>
          </a:p>
        </p:txBody>
      </p:sp>
    </p:spTree>
    <p:extLst>
      <p:ext uri="{BB962C8B-B14F-4D97-AF65-F5344CB8AC3E}">
        <p14:creationId xmlns:p14="http://schemas.microsoft.com/office/powerpoint/2010/main" val="2463128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9"/>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22"/>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29"/>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11"/>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23"/>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8" grpId="0" animBg="1"/>
      <p:bldP spid="19" grpId="0" animBg="1"/>
      <p:bldP spid="21" grpId="0" animBg="1"/>
      <p:bldP spid="25" grpId="0" animBg="1"/>
      <p:bldP spid="2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2005710"/>
            <a:ext cx="9144000" cy="1238270"/>
          </a:xfrm>
          <a:prstGeom prst="rect">
            <a:avLst/>
          </a:prstGeom>
        </p:spPr>
        <p:txBody>
          <a:bodyPr lIns="91408" tIns="45704" rIns="91408" bIns="45704"/>
          <a:lstStyle/>
          <a:p>
            <a:pPr algn="ctr" defTabSz="913856" fontAlgn="base">
              <a:spcBef>
                <a:spcPct val="0"/>
              </a:spcBef>
              <a:spcAft>
                <a:spcPct val="0"/>
              </a:spcAft>
              <a:defRPr/>
            </a:pPr>
            <a:r>
              <a:rPr lang="en-US" sz="4700" b="1" kern="0" dirty="0" smtClean="0">
                <a:solidFill>
                  <a:srgbClr val="FFFFFF"/>
                </a:solidFill>
              </a:rPr>
              <a:t>Les chiffres ne sont pas tout:</a:t>
            </a:r>
          </a:p>
          <a:p>
            <a:pPr algn="ctr" defTabSz="913856" fontAlgn="base">
              <a:spcBef>
                <a:spcPct val="0"/>
              </a:spcBef>
              <a:spcAft>
                <a:spcPct val="0"/>
              </a:spcAft>
              <a:defRPr/>
            </a:pPr>
            <a:r>
              <a:rPr lang="en-US" sz="4700" b="1" kern="0" dirty="0" smtClean="0">
                <a:solidFill>
                  <a:srgbClr val="FFFFFF"/>
                </a:solidFill>
              </a:rPr>
              <a:t>Tout est dans la perception et la confiance</a:t>
            </a:r>
            <a:endParaRPr lang="fr-FR" sz="4700" b="1" kern="0" dirty="0">
              <a:solidFill>
                <a:srgbClr val="FFFFFF"/>
              </a:solidFill>
              <a:ea typeface="+mj-ea"/>
            </a:endParaRPr>
          </a:p>
        </p:txBody>
      </p:sp>
    </p:spTree>
    <p:extLst>
      <p:ext uri="{BB962C8B-B14F-4D97-AF65-F5344CB8AC3E}">
        <p14:creationId xmlns:p14="http://schemas.microsoft.com/office/powerpoint/2010/main" val="29018665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058" y="1583835"/>
            <a:ext cx="4324938" cy="4220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Rectangle 2"/>
          <p:cNvSpPr>
            <a:spLocks noGrp="1" noChangeArrowheads="1"/>
          </p:cNvSpPr>
          <p:nvPr>
            <p:ph type="title"/>
          </p:nvPr>
        </p:nvSpPr>
        <p:spPr/>
        <p:txBody>
          <a:bodyPr/>
          <a:lstStyle/>
          <a:p>
            <a:pPr eaLnBrk="1" hangingPunct="1"/>
            <a:r>
              <a:rPr lang="fr-FR" noProof="0" dirty="0" smtClean="0"/>
              <a:t>Blocs de construction de la communication sur les risques et les crises:</a:t>
            </a:r>
          </a:p>
        </p:txBody>
      </p:sp>
      <p:sp>
        <p:nvSpPr>
          <p:cNvPr id="51204" name="Text Box 19"/>
          <p:cNvSpPr txBox="1">
            <a:spLocks noChangeArrowheads="1"/>
          </p:cNvSpPr>
          <p:nvPr/>
        </p:nvSpPr>
        <p:spPr bwMode="auto">
          <a:xfrm>
            <a:off x="6885150" y="2813465"/>
            <a:ext cx="1949344" cy="1077218"/>
          </a:xfrm>
          <a:prstGeom prst="rect">
            <a:avLst/>
          </a:prstGeom>
          <a:solidFill>
            <a:srgbClr val="0070C0"/>
          </a:solidFill>
          <a:ln/>
        </p:spPr>
        <p:style>
          <a:lnRef idx="0">
            <a:schemeClr val="accent2"/>
          </a:lnRef>
          <a:fillRef idx="3">
            <a:schemeClr val="accent2"/>
          </a:fillRef>
          <a:effectRef idx="3">
            <a:schemeClr val="accent2"/>
          </a:effectRef>
          <a:fontRef idx="minor">
            <a:schemeClr val="lt1"/>
          </a:fontRef>
        </p:style>
        <p:txBody>
          <a:bodyPr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None/>
              <a:defRPr/>
            </a:pPr>
            <a:r>
              <a:rPr dirty="0" smtClean="0"/>
              <a:t> </a:t>
            </a:r>
            <a:r>
              <a:rPr lang="en-GB" b="1"/>
              <a:t>Crédibilité</a:t>
            </a:r>
          </a:p>
          <a:p>
            <a:pPr eaLnBrk="1" fontAlgn="base" hangingPunct="1">
              <a:spcBef>
                <a:spcPct val="50000"/>
              </a:spcBef>
              <a:spcAft>
                <a:spcPct val="0"/>
              </a:spcAft>
              <a:buClr>
                <a:srgbClr val="1E7FB8"/>
              </a:buClr>
              <a:buFont typeface="Wingdings" pitchFamily="2" charset="2"/>
              <a:buNone/>
              <a:defRPr/>
            </a:pPr>
            <a:endParaRPr lang="fr-FR" b="1"/>
          </a:p>
        </p:txBody>
      </p:sp>
      <p:sp>
        <p:nvSpPr>
          <p:cNvPr id="51205" name="Text Box 20"/>
          <p:cNvSpPr txBox="1">
            <a:spLocks noChangeArrowheads="1"/>
          </p:cNvSpPr>
          <p:nvPr/>
        </p:nvSpPr>
        <p:spPr bwMode="auto">
          <a:xfrm>
            <a:off x="6661167" y="1622710"/>
            <a:ext cx="2212696" cy="1077218"/>
          </a:xfrm>
          <a:prstGeom prst="rect">
            <a:avLst/>
          </a:prstGeom>
          <a:solidFill>
            <a:srgbClr val="FFCC00"/>
          </a:solidFill>
          <a:ln/>
        </p:spPr>
        <p:style>
          <a:lnRef idx="0">
            <a:schemeClr val="accent2"/>
          </a:lnRef>
          <a:fillRef idx="3">
            <a:schemeClr val="accent2"/>
          </a:fillRef>
          <a:effectRef idx="3">
            <a:schemeClr val="accent2"/>
          </a:effectRef>
          <a:fontRef idx="minor">
            <a:schemeClr val="lt1"/>
          </a:fontRef>
        </p:style>
        <p:txBody>
          <a:bodyPr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None/>
              <a:defRPr/>
            </a:pPr>
            <a:r>
              <a:rPr lang="en-GB" b="1"/>
              <a:t>Expression</a:t>
            </a:r>
          </a:p>
          <a:p>
            <a:pPr algn="ctr" eaLnBrk="1" fontAlgn="base" hangingPunct="1">
              <a:spcBef>
                <a:spcPct val="50000"/>
              </a:spcBef>
              <a:spcAft>
                <a:spcPct val="0"/>
              </a:spcAft>
              <a:buClr>
                <a:srgbClr val="1E7FB8"/>
              </a:buClr>
              <a:buFont typeface="Wingdings" pitchFamily="2" charset="2"/>
              <a:buNone/>
              <a:defRPr/>
            </a:pPr>
            <a:r>
              <a:rPr lang="en-GB" b="1"/>
              <a:t>d'empathie</a:t>
            </a:r>
            <a:endParaRPr lang="fr-FR" b="1"/>
          </a:p>
        </p:txBody>
      </p:sp>
      <p:sp>
        <p:nvSpPr>
          <p:cNvPr id="51206" name="Text Box 21"/>
          <p:cNvSpPr txBox="1">
            <a:spLocks noChangeArrowheads="1"/>
          </p:cNvSpPr>
          <p:nvPr/>
        </p:nvSpPr>
        <p:spPr bwMode="auto">
          <a:xfrm>
            <a:off x="4689960" y="1577266"/>
            <a:ext cx="1922195" cy="1077218"/>
          </a:xfrm>
          <a:prstGeom prst="rect">
            <a:avLst/>
          </a:prstGeom>
          <a:solidFill>
            <a:srgbClr val="008E40"/>
          </a:solidFill>
          <a:ln/>
        </p:spPr>
        <p:style>
          <a:lnRef idx="0">
            <a:schemeClr val="accent2"/>
          </a:lnRef>
          <a:fillRef idx="3">
            <a:schemeClr val="accent2"/>
          </a:fillRef>
          <a:effectRef idx="3">
            <a:schemeClr val="accent2"/>
          </a:effectRef>
          <a:fontRef idx="minor">
            <a:schemeClr val="lt1"/>
          </a:fontRef>
        </p:style>
        <p:txBody>
          <a:bodyPr lIns="0" tIns="0" rIns="0" bIns="0">
            <a:spAutoFit/>
          </a:bodyPr>
          <a:lstStyle>
            <a:lvl1pPr marL="390525" indent="-390525" defTabSz="1042988" eaLnBrk="0" hangingPunct="0">
              <a:defRPr sz="2800">
                <a:solidFill>
                  <a:srgbClr val="000066"/>
                </a:solidFill>
                <a:latin typeface="Arial" pitchFamily="34" charset="0"/>
                <a:cs typeface="Arial" pitchFamily="34" charset="0"/>
              </a:defRPr>
            </a:lvl1pPr>
            <a:lvl2pPr marL="742950" indent="-285750" defTabSz="1042988" eaLnBrk="0" hangingPunct="0">
              <a:defRPr sz="2800">
                <a:solidFill>
                  <a:srgbClr val="000066"/>
                </a:solidFill>
                <a:latin typeface="Arial" pitchFamily="34" charset="0"/>
                <a:cs typeface="Arial" pitchFamily="34" charset="0"/>
              </a:defRPr>
            </a:lvl2pPr>
            <a:lvl3pPr marL="1143000" indent="-228600" defTabSz="1042988" eaLnBrk="0" hangingPunct="0">
              <a:defRPr sz="2800">
                <a:solidFill>
                  <a:srgbClr val="000066"/>
                </a:solidFill>
                <a:latin typeface="Arial" pitchFamily="34" charset="0"/>
                <a:cs typeface="Arial" pitchFamily="34" charset="0"/>
              </a:defRPr>
            </a:lvl3pPr>
            <a:lvl4pPr marL="1600200" indent="-228600" defTabSz="1042988" eaLnBrk="0" hangingPunct="0">
              <a:defRPr sz="2800">
                <a:solidFill>
                  <a:srgbClr val="000066"/>
                </a:solidFill>
                <a:latin typeface="Arial" pitchFamily="34" charset="0"/>
                <a:cs typeface="Arial" pitchFamily="34" charset="0"/>
              </a:defRPr>
            </a:lvl4pPr>
            <a:lvl5pPr marL="2057400" indent="-228600" defTabSz="1042988" eaLnBrk="0" hangingPunct="0">
              <a:defRPr sz="2800">
                <a:solidFill>
                  <a:srgbClr val="000066"/>
                </a:solidFill>
                <a:latin typeface="Arial" pitchFamily="34" charset="0"/>
                <a:cs typeface="Arial" pitchFamily="34"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pitchFamily="34" charset="0"/>
                <a:cs typeface="Arial" pitchFamily="34"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pitchFamily="34" charset="0"/>
                <a:cs typeface="Arial" pitchFamily="34"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pitchFamily="34" charset="0"/>
                <a:cs typeface="Arial" pitchFamily="34"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pitchFamily="34" charset="0"/>
                <a:cs typeface="Arial" pitchFamily="34" charset="0"/>
              </a:defRPr>
            </a:lvl9pPr>
          </a:lstStyle>
          <a:p>
            <a:pPr algn="ctr" eaLnBrk="1" fontAlgn="base" hangingPunct="1">
              <a:spcBef>
                <a:spcPct val="50000"/>
              </a:spcBef>
              <a:spcAft>
                <a:spcPct val="0"/>
              </a:spcAft>
              <a:buClr>
                <a:srgbClr val="1E7FB8"/>
              </a:buClr>
              <a:buFont typeface="Wingdings" pitchFamily="2" charset="2"/>
              <a:buNone/>
              <a:defRPr/>
            </a:pPr>
            <a:r>
              <a:rPr lang="en-GB" b="1" dirty="0"/>
              <a:t>Valeurs </a:t>
            </a:r>
          </a:p>
          <a:p>
            <a:pPr algn="ctr" eaLnBrk="1" fontAlgn="base" hangingPunct="1">
              <a:spcBef>
                <a:spcPct val="50000"/>
              </a:spcBef>
              <a:spcAft>
                <a:spcPct val="0"/>
              </a:spcAft>
              <a:buClr>
                <a:srgbClr val="1E7FB8"/>
              </a:buClr>
              <a:buFont typeface="Wingdings" pitchFamily="2" charset="2"/>
              <a:buNone/>
              <a:defRPr/>
            </a:pPr>
            <a:r>
              <a:rPr lang="fr-FR" dirty="0" smtClean="0"/>
              <a:t>   </a:t>
            </a:r>
            <a:endParaRPr dirty="0" smtClean="0"/>
          </a:p>
        </p:txBody>
      </p:sp>
      <p:sp>
        <p:nvSpPr>
          <p:cNvPr id="51207" name="Text Box 10"/>
          <p:cNvSpPr txBox="1">
            <a:spLocks noChangeArrowheads="1"/>
          </p:cNvSpPr>
          <p:nvPr/>
        </p:nvSpPr>
        <p:spPr bwMode="auto">
          <a:xfrm>
            <a:off x="4355976" y="2699929"/>
            <a:ext cx="2429937" cy="1508105"/>
          </a:xfrm>
          <a:prstGeom prst="rect">
            <a:avLst/>
          </a:prstGeom>
          <a:ln/>
        </p:spPr>
        <p:style>
          <a:lnRef idx="0">
            <a:schemeClr val="accent3"/>
          </a:lnRef>
          <a:fillRef idx="3">
            <a:schemeClr val="accent3"/>
          </a:fillRef>
          <a:effectRef idx="3">
            <a:schemeClr val="accent3"/>
          </a:effectRef>
          <a:fontRef idx="minor">
            <a:schemeClr val="lt1"/>
          </a:fontRef>
        </p:style>
        <p:txBody>
          <a:bodyPr wrap="square"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None/>
              <a:defRPr/>
            </a:pPr>
            <a:r>
              <a:rPr lang="en-GB" b="1" dirty="0" err="1" smtClean="0"/>
              <a:t>Informations</a:t>
            </a:r>
            <a:r>
              <a:rPr lang="en-GB" b="1" dirty="0" smtClean="0"/>
              <a:t> Techniques</a:t>
            </a:r>
            <a:endParaRPr lang="en-GB" b="1" dirty="0"/>
          </a:p>
          <a:p>
            <a:pPr algn="ctr" eaLnBrk="1" fontAlgn="base" hangingPunct="1">
              <a:spcBef>
                <a:spcPct val="50000"/>
              </a:spcBef>
              <a:spcAft>
                <a:spcPct val="0"/>
              </a:spcAft>
              <a:buClr>
                <a:srgbClr val="1E7FB8"/>
              </a:buClr>
              <a:buFont typeface="Wingdings" pitchFamily="2" charset="2"/>
              <a:buNone/>
              <a:defRPr/>
            </a:pPr>
            <a:endParaRPr lang="fr-FR" b="1" dirty="0"/>
          </a:p>
        </p:txBody>
      </p:sp>
      <p:sp>
        <p:nvSpPr>
          <p:cNvPr id="51208" name="Text Box 15"/>
          <p:cNvSpPr txBox="1">
            <a:spLocks noChangeArrowheads="1"/>
          </p:cNvSpPr>
          <p:nvPr/>
        </p:nvSpPr>
        <p:spPr bwMode="auto">
          <a:xfrm>
            <a:off x="4648019" y="3989822"/>
            <a:ext cx="4170185" cy="1938992"/>
          </a:xfrm>
          <a:prstGeom prst="rect">
            <a:avLst/>
          </a:prstGeom>
          <a:solidFill>
            <a:srgbClr val="FF0505"/>
          </a:solidFill>
          <a:ln/>
        </p:spPr>
        <p:style>
          <a:lnRef idx="0">
            <a:schemeClr val="accent2"/>
          </a:lnRef>
          <a:fillRef idx="3">
            <a:schemeClr val="accent2"/>
          </a:fillRef>
          <a:effectRef idx="3">
            <a:schemeClr val="accent2"/>
          </a:effectRef>
          <a:fontRef idx="minor">
            <a:schemeClr val="lt1"/>
          </a:fontRef>
        </p:style>
        <p:txBody>
          <a:bodyPr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None/>
              <a:defRPr/>
            </a:pPr>
            <a:r>
              <a:rPr lang="en-GB" b="1"/>
              <a:t>La confiance </a:t>
            </a:r>
          </a:p>
          <a:p>
            <a:pPr algn="ctr" eaLnBrk="1" fontAlgn="base" hangingPunct="1">
              <a:spcBef>
                <a:spcPct val="50000"/>
              </a:spcBef>
              <a:spcAft>
                <a:spcPct val="0"/>
              </a:spcAft>
              <a:buClr>
                <a:srgbClr val="1E7FB8"/>
              </a:buClr>
              <a:buFont typeface="Wingdings" pitchFamily="2" charset="2"/>
              <a:buNone/>
              <a:defRPr/>
            </a:pPr>
            <a:r>
              <a:rPr lang="en-GB" smtClean="0">
                <a:solidFill>
                  <a:srgbClr val="FFFFFF"/>
                </a:solidFill>
              </a:rPr>
              <a:t>dans les individus et les organisations est de loin le facteur le plus important</a:t>
            </a:r>
            <a:endParaRPr lang="fr-FR" b="1">
              <a:solidFill>
                <a:srgbClr val="FFFFFF"/>
              </a:solidFill>
            </a:endParaRPr>
          </a:p>
        </p:txBody>
      </p:sp>
    </p:spTree>
    <p:extLst>
      <p:ext uri="{BB962C8B-B14F-4D97-AF65-F5344CB8AC3E}">
        <p14:creationId xmlns:p14="http://schemas.microsoft.com/office/powerpoint/2010/main" val="27707586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fr-FR" noProof="0" dirty="0" smtClean="0">
                <a:solidFill>
                  <a:srgbClr val="0070C0"/>
                </a:solidFill>
              </a:rPr>
              <a:t>La CONFIANCE est primordiale</a:t>
            </a:r>
          </a:p>
        </p:txBody>
      </p:sp>
      <p:sp>
        <p:nvSpPr>
          <p:cNvPr id="970755" name="Rectangle 3"/>
          <p:cNvSpPr>
            <a:spLocks noGrp="1" noChangeArrowheads="1"/>
          </p:cNvSpPr>
          <p:nvPr>
            <p:ph type="body" idx="1"/>
          </p:nvPr>
        </p:nvSpPr>
        <p:spPr/>
        <p:txBody>
          <a:bodyPr/>
          <a:lstStyle/>
          <a:p>
            <a:endParaRPr lang="fr-FR" altLang="sv-SE" sz="2100" noProof="0" dirty="0" smtClean="0"/>
          </a:p>
          <a:p>
            <a:pPr algn="ctr">
              <a:buFont typeface="Wingdings" pitchFamily="2" charset="2"/>
              <a:buNone/>
            </a:pPr>
            <a:r>
              <a:rPr lang="fr-FR" altLang="sv-SE" sz="2100" noProof="0" dirty="0" smtClean="0">
                <a:solidFill>
                  <a:schemeClr val="hlink"/>
                </a:solidFill>
              </a:rPr>
              <a:t> La confiance </a:t>
            </a:r>
            <a:r>
              <a:rPr lang="fr-FR" altLang="sv-SE" sz="2100" noProof="0" dirty="0" smtClean="0"/>
              <a:t>dans les individus et les organisations est de loin le facteur le plus important dans la communication sur les risques.</a:t>
            </a:r>
            <a:endParaRPr lang="fr-FR" altLang="sv-SE" sz="2100" noProof="0" dirty="0"/>
          </a:p>
        </p:txBody>
      </p:sp>
      <p:pic>
        <p:nvPicPr>
          <p:cNvPr id="11268" name="Picture 2" descr="http://recoveringyou.com/wp-content/uploads/2011/07/trust1_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8769" y="3354848"/>
            <a:ext cx="3154789" cy="252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36404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970755">
                                            <p:txEl>
                                              <p:pRg st="1" end="1"/>
                                            </p:txEl>
                                          </p:spTgt>
                                        </p:tgtEl>
                                        <p:attrNameLst>
                                          <p:attrName>style.visibility</p:attrName>
                                        </p:attrNameLst>
                                      </p:cBhvr>
                                      <p:to>
                                        <p:strVal val="visible"/>
                                      </p:to>
                                    </p:set>
                                    <p:anim calcmode="lin" valueType="num">
                                      <p:cBhvr additive="base">
                                        <p:cTn id="7" dur="500" fill="hold"/>
                                        <p:tgtEl>
                                          <p:spTgt spid="97075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7075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fr-FR" sz="3200" noProof="0" dirty="0" smtClean="0">
                <a:solidFill>
                  <a:schemeClr val="tx1"/>
                </a:solidFill>
                <a:latin typeface="+mn-lt"/>
              </a:rPr>
              <a:t>La confiance se bâtit à partir des perceptions du public</a:t>
            </a:r>
            <a:endParaRPr lang="fr-FR" sz="3200" noProof="0" dirty="0">
              <a:solidFill>
                <a:schemeClr val="tx1"/>
              </a:solidFill>
              <a:latin typeface="+mn-lt"/>
            </a:endParaRPr>
          </a:p>
        </p:txBody>
      </p:sp>
      <p:graphicFrame>
        <p:nvGraphicFramePr>
          <p:cNvPr id="4" name="Content Placeholder 3"/>
          <p:cNvGraphicFramePr>
            <a:graphicFrameLocks noGrp="1"/>
          </p:cNvGraphicFramePr>
          <p:nvPr>
            <p:ph idx="1"/>
          </p:nvPr>
        </p:nvGraphicFramePr>
        <p:xfrm>
          <a:off x="622968" y="1373995"/>
          <a:ext cx="78486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5285459" y="1265204"/>
            <a:ext cx="4768677" cy="1858938"/>
          </a:xfrm>
          <a:prstGeom prst="rect">
            <a:avLst/>
          </a:prstGeom>
          <a:noFill/>
        </p:spPr>
        <p:txBody>
          <a:bodyPr wrap="none" lIns="91408" tIns="45704" rIns="91408" bIns="45704">
            <a:spAutoFit/>
          </a:bodyPr>
          <a:lstStyle/>
          <a:p>
            <a:pPr fontAlgn="base">
              <a:spcBef>
                <a:spcPct val="80000"/>
              </a:spcBef>
              <a:spcAft>
                <a:spcPct val="0"/>
              </a:spcAft>
              <a:buClr>
                <a:srgbClr val="1E7FB8"/>
              </a:buClr>
              <a:buFont typeface="Wingdings" pitchFamily="2" charset="2"/>
              <a:buChar char="l"/>
              <a:defRPr/>
            </a:pPr>
            <a:r>
              <a:rPr lang="en-US" sz="1400" b="1" dirty="0">
                <a:solidFill>
                  <a:srgbClr val="0070C0"/>
                </a:solidFill>
              </a:rPr>
              <a:t>Vous savez de quoi vous parlez</a:t>
            </a:r>
          </a:p>
          <a:p>
            <a:pPr fontAlgn="base">
              <a:spcBef>
                <a:spcPct val="80000"/>
              </a:spcBef>
              <a:spcAft>
                <a:spcPct val="0"/>
              </a:spcAft>
              <a:buClr>
                <a:srgbClr val="1E7FB8"/>
              </a:buClr>
              <a:buFont typeface="Wingdings" pitchFamily="2" charset="2"/>
              <a:buChar char="l"/>
              <a:defRPr/>
            </a:pPr>
            <a:r>
              <a:rPr lang="fr-FR" dirty="0" smtClean="0"/>
              <a:t> </a:t>
            </a:r>
            <a:r>
              <a:rPr lang="en-US" sz="1400" b="1" dirty="0" err="1" smtClean="0">
                <a:solidFill>
                  <a:srgbClr val="0070C0"/>
                </a:solidFill>
              </a:rPr>
              <a:t>Vous</a:t>
            </a:r>
            <a:r>
              <a:rPr lang="en-US" sz="1400" b="1" dirty="0" smtClean="0">
                <a:solidFill>
                  <a:srgbClr val="0070C0"/>
                </a:solidFill>
              </a:rPr>
              <a:t> </a:t>
            </a:r>
            <a:r>
              <a:rPr lang="en-US" sz="1400" b="1" dirty="0">
                <a:solidFill>
                  <a:srgbClr val="0070C0"/>
                </a:solidFill>
              </a:rPr>
              <a:t>savez comment résoudre le problème</a:t>
            </a:r>
          </a:p>
          <a:p>
            <a:pPr fontAlgn="base">
              <a:spcBef>
                <a:spcPct val="80000"/>
              </a:spcBef>
              <a:spcAft>
                <a:spcPct val="0"/>
              </a:spcAft>
              <a:buClr>
                <a:srgbClr val="1E7FB8"/>
              </a:buClr>
              <a:buFont typeface="Wingdings" pitchFamily="2" charset="2"/>
              <a:buChar char="l"/>
              <a:defRPr/>
            </a:pPr>
            <a:r>
              <a:rPr lang="fr-FR" dirty="0" smtClean="0"/>
              <a:t> </a:t>
            </a:r>
            <a:r>
              <a:rPr lang="en-US" sz="1400" b="1" dirty="0" err="1" smtClean="0">
                <a:solidFill>
                  <a:srgbClr val="0070C0"/>
                </a:solidFill>
              </a:rPr>
              <a:t>Vous</a:t>
            </a:r>
            <a:r>
              <a:rPr lang="en-US" sz="1400" b="1" dirty="0" smtClean="0">
                <a:solidFill>
                  <a:srgbClr val="0070C0"/>
                </a:solidFill>
              </a:rPr>
              <a:t> </a:t>
            </a:r>
            <a:r>
              <a:rPr lang="en-US" sz="1400" b="1" dirty="0">
                <a:solidFill>
                  <a:srgbClr val="0070C0"/>
                </a:solidFill>
              </a:rPr>
              <a:t>êtes d'accord avec d'autres experts reconnus</a:t>
            </a:r>
          </a:p>
          <a:p>
            <a:pPr fontAlgn="base">
              <a:spcBef>
                <a:spcPct val="80000"/>
              </a:spcBef>
              <a:spcAft>
                <a:spcPct val="0"/>
              </a:spcAft>
              <a:buClr>
                <a:srgbClr val="1E7FB8"/>
              </a:buClr>
              <a:buFont typeface="Wingdings" pitchFamily="2" charset="2"/>
              <a:buChar char="l"/>
              <a:defRPr/>
            </a:pPr>
            <a:endParaRPr lang="fr-FR" sz="2000" dirty="0">
              <a:solidFill>
                <a:srgbClr val="000066"/>
              </a:solidFill>
            </a:endParaRPr>
          </a:p>
        </p:txBody>
      </p:sp>
      <p:sp>
        <p:nvSpPr>
          <p:cNvPr id="6" name="TextBox 5"/>
          <p:cNvSpPr txBox="1"/>
          <p:nvPr/>
        </p:nvSpPr>
        <p:spPr>
          <a:xfrm>
            <a:off x="6304149" y="3504592"/>
            <a:ext cx="2757047" cy="1581939"/>
          </a:xfrm>
          <a:prstGeom prst="rect">
            <a:avLst/>
          </a:prstGeom>
          <a:noFill/>
        </p:spPr>
        <p:txBody>
          <a:bodyPr lIns="91408" tIns="45704" rIns="91408" bIns="45704">
            <a:spAutoFit/>
          </a:bodyPr>
          <a:lstStyle/>
          <a:p>
            <a:pPr fontAlgn="base">
              <a:spcBef>
                <a:spcPct val="80000"/>
              </a:spcBef>
              <a:spcAft>
                <a:spcPct val="0"/>
              </a:spcAft>
              <a:buClr>
                <a:srgbClr val="1E7FB8"/>
              </a:buClr>
              <a:buFont typeface="Wingdings" pitchFamily="2" charset="2"/>
              <a:buChar char="l"/>
              <a:defRPr/>
            </a:pPr>
            <a:r>
              <a:rPr dirty="0" smtClean="0"/>
              <a:t> </a:t>
            </a:r>
            <a:r>
              <a:rPr lang="en-US" sz="1400" b="1" dirty="0">
                <a:solidFill>
                  <a:srgbClr val="002060"/>
                </a:solidFill>
              </a:rPr>
              <a:t>Vous me dites la vérité</a:t>
            </a:r>
          </a:p>
          <a:p>
            <a:pPr fontAlgn="base">
              <a:spcBef>
                <a:spcPct val="80000"/>
              </a:spcBef>
              <a:spcAft>
                <a:spcPct val="0"/>
              </a:spcAft>
              <a:buClr>
                <a:srgbClr val="1E7FB8"/>
              </a:buClr>
              <a:buFont typeface="Wingdings" pitchFamily="2" charset="2"/>
              <a:buChar char="l"/>
              <a:defRPr/>
            </a:pPr>
            <a:r>
              <a:rPr lang="fr-FR" dirty="0" smtClean="0"/>
              <a:t> </a:t>
            </a:r>
            <a:r>
              <a:rPr lang="en-US" sz="1400" b="1" dirty="0" err="1" smtClean="0">
                <a:solidFill>
                  <a:srgbClr val="002060"/>
                </a:solidFill>
              </a:rPr>
              <a:t>Vous</a:t>
            </a:r>
            <a:r>
              <a:rPr lang="en-US" sz="1400" b="1" dirty="0" smtClean="0">
                <a:solidFill>
                  <a:srgbClr val="002060"/>
                </a:solidFill>
              </a:rPr>
              <a:t> </a:t>
            </a:r>
            <a:r>
              <a:rPr lang="en-US" sz="1400" b="1" dirty="0">
                <a:solidFill>
                  <a:srgbClr val="002060"/>
                </a:solidFill>
              </a:rPr>
              <a:t>n'omettez pas d'informations </a:t>
            </a:r>
          </a:p>
          <a:p>
            <a:pPr fontAlgn="base">
              <a:spcBef>
                <a:spcPct val="80000"/>
              </a:spcBef>
              <a:spcAft>
                <a:spcPct val="0"/>
              </a:spcAft>
              <a:buClr>
                <a:srgbClr val="1E7FB8"/>
              </a:buClr>
              <a:buFont typeface="Wingdings" pitchFamily="2" charset="2"/>
              <a:buChar char="l"/>
              <a:defRPr/>
            </a:pPr>
            <a:r>
              <a:rPr dirty="0" smtClean="0"/>
              <a:t> </a:t>
            </a:r>
            <a:r>
              <a:rPr lang="en-US" sz="1400" b="1" dirty="0">
                <a:solidFill>
                  <a:srgbClr val="002060"/>
                </a:solidFill>
              </a:rPr>
              <a:t>Vous êtes fiable</a:t>
            </a:r>
          </a:p>
        </p:txBody>
      </p:sp>
      <p:sp>
        <p:nvSpPr>
          <p:cNvPr id="7" name="TextBox 6"/>
          <p:cNvSpPr txBox="1"/>
          <p:nvPr/>
        </p:nvSpPr>
        <p:spPr>
          <a:xfrm>
            <a:off x="2754333" y="5125861"/>
            <a:ext cx="3161576" cy="721365"/>
          </a:xfrm>
          <a:prstGeom prst="rect">
            <a:avLst/>
          </a:prstGeom>
          <a:noFill/>
        </p:spPr>
        <p:txBody>
          <a:bodyPr wrap="none" lIns="91408" tIns="45704" rIns="91408" bIns="45704">
            <a:spAutoFit/>
          </a:bodyPr>
          <a:lstStyle/>
          <a:p>
            <a:pPr fontAlgn="base">
              <a:spcBef>
                <a:spcPct val="80000"/>
              </a:spcBef>
              <a:spcAft>
                <a:spcPct val="0"/>
              </a:spcAft>
              <a:buClr>
                <a:srgbClr val="1E7FB8"/>
              </a:buClr>
              <a:buFont typeface="Wingdings" pitchFamily="2" charset="2"/>
              <a:buChar char="l"/>
              <a:defRPr/>
            </a:pPr>
            <a:r>
              <a:rPr lang="en-US" sz="1400" b="1" dirty="0">
                <a:solidFill>
                  <a:srgbClr val="C00000"/>
                </a:solidFill>
              </a:rPr>
              <a:t>Vous partagez mes valeurs, mon vécu</a:t>
            </a:r>
          </a:p>
          <a:p>
            <a:pPr fontAlgn="base">
              <a:spcBef>
                <a:spcPct val="80000"/>
              </a:spcBef>
              <a:spcAft>
                <a:spcPct val="0"/>
              </a:spcAft>
              <a:buClr>
                <a:srgbClr val="1E7FB8"/>
              </a:buClr>
              <a:buFont typeface="Wingdings" pitchFamily="2" charset="2"/>
              <a:buNone/>
              <a:defRPr/>
            </a:pPr>
            <a:r>
              <a:rPr lang="en-US" sz="1400" b="1" dirty="0">
                <a:solidFill>
                  <a:srgbClr val="C00000"/>
                </a:solidFill>
              </a:rPr>
              <a:t>et mon sort</a:t>
            </a:r>
          </a:p>
        </p:txBody>
      </p:sp>
      <p:sp>
        <p:nvSpPr>
          <p:cNvPr id="8" name="TextBox 7"/>
          <p:cNvSpPr txBox="1"/>
          <p:nvPr/>
        </p:nvSpPr>
        <p:spPr>
          <a:xfrm>
            <a:off x="403174" y="2166973"/>
            <a:ext cx="2303258" cy="1471140"/>
          </a:xfrm>
          <a:prstGeom prst="rect">
            <a:avLst/>
          </a:prstGeom>
          <a:noFill/>
        </p:spPr>
        <p:txBody>
          <a:bodyPr wrap="none" lIns="91408" tIns="45704" rIns="91408" bIns="45704">
            <a:spAutoFit/>
          </a:bodyPr>
          <a:lstStyle/>
          <a:p>
            <a:pPr fontAlgn="base">
              <a:spcBef>
                <a:spcPct val="80000"/>
              </a:spcBef>
              <a:spcAft>
                <a:spcPct val="0"/>
              </a:spcAft>
              <a:buClr>
                <a:srgbClr val="1E7FB8"/>
              </a:buClr>
              <a:buFont typeface="Wingdings" pitchFamily="2" charset="2"/>
              <a:buChar char="l"/>
              <a:defRPr/>
            </a:pPr>
            <a:r>
              <a:rPr lang="en-US" sz="1400" b="1" dirty="0">
                <a:solidFill>
                  <a:srgbClr val="7030A0"/>
                </a:solidFill>
              </a:rPr>
              <a:t>Vous vous souciez davantage de moi </a:t>
            </a:r>
          </a:p>
          <a:p>
            <a:pPr fontAlgn="base">
              <a:spcBef>
                <a:spcPct val="80000"/>
              </a:spcBef>
              <a:spcAft>
                <a:spcPct val="0"/>
              </a:spcAft>
              <a:buClr>
                <a:srgbClr val="1E7FB8"/>
              </a:buClr>
              <a:buFont typeface="Wingdings" pitchFamily="2" charset="2"/>
              <a:buNone/>
              <a:defRPr/>
            </a:pPr>
            <a:r>
              <a:rPr lang="en-US" sz="1400" b="1" dirty="0">
                <a:solidFill>
                  <a:srgbClr val="7030A0"/>
                </a:solidFill>
              </a:rPr>
              <a:t>que de vous-même</a:t>
            </a:r>
          </a:p>
          <a:p>
            <a:pPr fontAlgn="base">
              <a:spcBef>
                <a:spcPct val="80000"/>
              </a:spcBef>
              <a:spcAft>
                <a:spcPct val="0"/>
              </a:spcAft>
              <a:buClr>
                <a:srgbClr val="1E7FB8"/>
              </a:buClr>
              <a:buFont typeface="Wingdings" pitchFamily="2" charset="2"/>
              <a:buChar char="l"/>
              <a:defRPr/>
            </a:pPr>
            <a:r>
              <a:rPr lang="en-US" sz="1400" b="1" dirty="0">
                <a:solidFill>
                  <a:srgbClr val="7030A0"/>
                </a:solidFill>
              </a:rPr>
              <a:t>Vous connaissez mes préoccupations et </a:t>
            </a:r>
          </a:p>
          <a:p>
            <a:pPr fontAlgn="base">
              <a:spcBef>
                <a:spcPct val="80000"/>
              </a:spcBef>
              <a:spcAft>
                <a:spcPct val="0"/>
              </a:spcAft>
              <a:buClr>
                <a:srgbClr val="1E7FB8"/>
              </a:buClr>
              <a:buFont typeface="Wingdings" pitchFamily="2" charset="2"/>
              <a:buNone/>
              <a:defRPr/>
            </a:pPr>
            <a:r>
              <a:rPr lang="en-US" sz="1400" b="1" dirty="0">
                <a:solidFill>
                  <a:srgbClr val="7030A0"/>
                </a:solidFill>
              </a:rPr>
              <a:t>vous y répondez</a:t>
            </a:r>
          </a:p>
        </p:txBody>
      </p:sp>
    </p:spTree>
    <p:extLst>
      <p:ext uri="{BB962C8B-B14F-4D97-AF65-F5344CB8AC3E}">
        <p14:creationId xmlns:p14="http://schemas.microsoft.com/office/powerpoint/2010/main" val="17877564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fr-FR" noProof="0" dirty="0" smtClean="0">
                <a:solidFill>
                  <a:srgbClr val="0070C0"/>
                </a:solidFill>
              </a:rPr>
              <a:t>Tout est dans la perception</a:t>
            </a:r>
          </a:p>
        </p:txBody>
      </p:sp>
      <p:sp>
        <p:nvSpPr>
          <p:cNvPr id="17411" name="Content Placeholder 2"/>
          <p:cNvSpPr>
            <a:spLocks noGrp="1"/>
          </p:cNvSpPr>
          <p:nvPr>
            <p:ph sz="half" idx="1"/>
          </p:nvPr>
        </p:nvSpPr>
        <p:spPr>
          <a:xfrm>
            <a:off x="468332" y="1412493"/>
            <a:ext cx="3852534" cy="4714065"/>
          </a:xfrm>
        </p:spPr>
        <p:txBody>
          <a:bodyPr/>
          <a:lstStyle/>
          <a:p>
            <a:r>
              <a:rPr lang="fr-FR" altLang="sv-SE" sz="1600" noProof="0" dirty="0" smtClean="0">
                <a:solidFill>
                  <a:srgbClr val="002060"/>
                </a:solidFill>
              </a:rPr>
              <a:t>Les experts et les patients perçoivent les risques différemment.</a:t>
            </a:r>
          </a:p>
          <a:p>
            <a:r>
              <a:rPr lang="fr-FR" altLang="sv-SE" sz="1600" noProof="0" dirty="0" smtClean="0">
                <a:solidFill>
                  <a:srgbClr val="002060"/>
                </a:solidFill>
              </a:rPr>
              <a:t>Les croyances, les expériences, les valeurs et les opinions des patients jouent un rôle important dans leur perception du risque - les risques sanitaires et le risque potentiel lié à une intervention</a:t>
            </a:r>
          </a:p>
          <a:p>
            <a:r>
              <a:rPr lang="fr-FR" altLang="sv-SE" sz="1600" noProof="0" dirty="0" smtClean="0">
                <a:solidFill>
                  <a:srgbClr val="002060"/>
                </a:solidFill>
              </a:rPr>
              <a:t>Les groupes de pression organisés qui préconisent l'inverse de ce que vous conseillez, faussent encore plus la perception</a:t>
            </a:r>
          </a:p>
          <a:p>
            <a:r>
              <a:rPr lang="fr-FR" altLang="sv-SE" sz="1600" noProof="0" dirty="0" smtClean="0">
                <a:solidFill>
                  <a:srgbClr val="002060"/>
                </a:solidFill>
              </a:rPr>
              <a:t>La perception des patients doivent être reconnues et validées avant de commencer à les conseiller</a:t>
            </a:r>
          </a:p>
          <a:p>
            <a:r>
              <a:rPr lang="fr-FR" altLang="sv-SE" sz="1600" noProof="0" dirty="0" smtClean="0">
                <a:solidFill>
                  <a:srgbClr val="002060"/>
                </a:solidFill>
              </a:rPr>
              <a:t>Les médias, et les médias sociaux jouent un rôle important dans la perception du risque par les populations</a:t>
            </a:r>
          </a:p>
          <a:p>
            <a:endParaRPr lang="fr-FR" altLang="sv-SE" noProof="0" dirty="0" smtClean="0"/>
          </a:p>
        </p:txBody>
      </p:sp>
      <p:sp>
        <p:nvSpPr>
          <p:cNvPr id="17412" name="Inhaltsplatzhalter 3"/>
          <p:cNvSpPr>
            <a:spLocks noGrp="1"/>
          </p:cNvSpPr>
          <p:nvPr>
            <p:ph sz="half" idx="2"/>
          </p:nvPr>
        </p:nvSpPr>
        <p:spPr/>
        <p:txBody>
          <a:bodyPr/>
          <a:lstStyle/>
          <a:p>
            <a:endParaRPr lang="en-US" altLang="sv-SE" smtClean="0"/>
          </a:p>
        </p:txBody>
      </p:sp>
      <p:pic>
        <p:nvPicPr>
          <p:cNvPr id="1741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6161" y="1458567"/>
            <a:ext cx="4608652" cy="377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26137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84164" y="96472"/>
            <a:ext cx="8879291" cy="1143240"/>
          </a:xfrm>
        </p:spPr>
        <p:txBody>
          <a:bodyPr/>
          <a:lstStyle/>
          <a:p>
            <a:pPr>
              <a:defRPr/>
            </a:pPr>
            <a:r>
              <a:rPr lang="fr-FR" sz="3200" noProof="0" dirty="0" smtClean="0">
                <a:solidFill>
                  <a:schemeClr val="tx1"/>
                </a:solidFill>
                <a:latin typeface="+mn-lt"/>
              </a:rPr>
              <a:t>Modèle de probabilité d'élaboration : </a:t>
            </a:r>
            <a:r>
              <a:rPr lang="fr-FR" noProof="0" dirty="0" smtClean="0"/>
              <a:t/>
            </a:r>
            <a:br>
              <a:rPr lang="fr-FR" noProof="0" dirty="0" smtClean="0"/>
            </a:br>
            <a:r>
              <a:rPr lang="fr-FR" sz="2800" noProof="0" dirty="0" smtClean="0">
                <a:solidFill>
                  <a:schemeClr val="tx1"/>
                </a:solidFill>
                <a:latin typeface="+mn-lt"/>
              </a:rPr>
              <a:t>Défi de la communication avec des personnes en détresse</a:t>
            </a:r>
            <a:endParaRPr lang="fr-FR" sz="2800" noProof="0" dirty="0">
              <a:solidFill>
                <a:schemeClr val="tx1"/>
              </a:solidFill>
              <a:latin typeface="+mn-lt"/>
            </a:endParaRPr>
          </a:p>
        </p:txBody>
      </p:sp>
      <p:sp>
        <p:nvSpPr>
          <p:cNvPr id="18435" name="Rectangle 3"/>
          <p:cNvSpPr>
            <a:spLocks noGrp="1" noChangeArrowheads="1"/>
          </p:cNvSpPr>
          <p:nvPr>
            <p:ph type="body" idx="1"/>
          </p:nvPr>
        </p:nvSpPr>
        <p:spPr>
          <a:xfrm>
            <a:off x="490053" y="1487065"/>
            <a:ext cx="7848962" cy="3886151"/>
          </a:xfrm>
        </p:spPr>
        <p:txBody>
          <a:bodyPr/>
          <a:lstStyle/>
          <a:p>
            <a:pPr>
              <a:buFont typeface="Wingdings" pitchFamily="2" charset="2"/>
              <a:buNone/>
            </a:pPr>
            <a:r>
              <a:rPr lang="fr-FR" b="1" noProof="0" dirty="0" smtClean="0">
                <a:solidFill>
                  <a:srgbClr val="0070C0"/>
                </a:solidFill>
              </a:rPr>
              <a:t>En temps «normal» : </a:t>
            </a:r>
          </a:p>
          <a:p>
            <a:pPr>
              <a:buFont typeface="Wingdings" pitchFamily="2" charset="2"/>
              <a:buNone/>
            </a:pPr>
            <a:r>
              <a:rPr lang="fr-FR" noProof="0" dirty="0" smtClean="0">
                <a:solidFill>
                  <a:srgbClr val="0070C0"/>
                </a:solidFill>
              </a:rPr>
              <a:t>Motivé; capable de prêter attention</a:t>
            </a:r>
          </a:p>
          <a:p>
            <a:pPr>
              <a:buFont typeface="Wingdings" pitchFamily="2" charset="2"/>
              <a:buNone/>
            </a:pPr>
            <a:endParaRPr lang="fr-FR" noProof="0" dirty="0" smtClean="0">
              <a:solidFill>
                <a:schemeClr val="bg1"/>
              </a:solidFill>
            </a:endParaRPr>
          </a:p>
          <a:p>
            <a:pPr>
              <a:buFont typeface="Wingdings" pitchFamily="2" charset="2"/>
              <a:buNone/>
            </a:pPr>
            <a:endParaRPr lang="fr-FR" noProof="0" dirty="0" smtClean="0">
              <a:solidFill>
                <a:schemeClr val="bg1"/>
              </a:solidFill>
            </a:endParaRPr>
          </a:p>
          <a:p>
            <a:pPr>
              <a:buFont typeface="Wingdings" pitchFamily="2" charset="2"/>
              <a:buNone/>
            </a:pPr>
            <a:r>
              <a:rPr lang="fr-FR" b="1" noProof="0" dirty="0" smtClean="0">
                <a:solidFill>
                  <a:srgbClr val="FF0000"/>
                </a:solidFill>
              </a:rPr>
              <a:t>Urgences : Distrait,</a:t>
            </a:r>
          </a:p>
          <a:p>
            <a:pPr>
              <a:buFont typeface="Wingdings" pitchFamily="2" charset="2"/>
              <a:buNone/>
            </a:pPr>
            <a:r>
              <a:rPr lang="fr-FR" noProof="0" dirty="0" smtClean="0">
                <a:solidFill>
                  <a:srgbClr val="FF0000"/>
                </a:solidFill>
              </a:rPr>
              <a:t>Craintif, Négatif </a:t>
            </a:r>
          </a:p>
        </p:txBody>
      </p:sp>
      <p:sp>
        <p:nvSpPr>
          <p:cNvPr id="18436" name="AutoShape 4"/>
          <p:cNvSpPr>
            <a:spLocks noChangeArrowheads="1"/>
          </p:cNvSpPr>
          <p:nvPr/>
        </p:nvSpPr>
        <p:spPr bwMode="auto">
          <a:xfrm>
            <a:off x="4081949" y="1652946"/>
            <a:ext cx="1665630" cy="362842"/>
          </a:xfrm>
          <a:prstGeom prst="rightArrow">
            <a:avLst>
              <a:gd name="adj1" fmla="val 50000"/>
              <a:gd name="adj2" fmla="val 114761"/>
            </a:avLst>
          </a:prstGeom>
          <a:solidFill>
            <a:schemeClr val="accent1"/>
          </a:solidFill>
          <a:ln w="9525" algn="ctr">
            <a:solidFill>
              <a:schemeClr val="tx1"/>
            </a:solidFill>
            <a:miter lim="800000"/>
            <a:headEnd/>
            <a:tailEnd/>
          </a:ln>
        </p:spPr>
        <p:txBody>
          <a:bodyPr wrap="none" lIns="91408" tIns="45704" rIns="91408" bIns="45704" anchor="ctr"/>
          <a:lstStyle/>
          <a:p>
            <a:pPr fontAlgn="base">
              <a:spcBef>
                <a:spcPct val="80000"/>
              </a:spcBef>
              <a:spcAft>
                <a:spcPct val="0"/>
              </a:spcAft>
              <a:buClr>
                <a:srgbClr val="1E7FB8"/>
              </a:buClr>
              <a:buFont typeface="Wingdings" pitchFamily="2" charset="2"/>
              <a:buChar char="l"/>
            </a:pPr>
            <a:endParaRPr lang="en-US" sz="2500">
              <a:solidFill>
                <a:srgbClr val="000066"/>
              </a:solidFill>
            </a:endParaRPr>
          </a:p>
        </p:txBody>
      </p:sp>
      <p:sp>
        <p:nvSpPr>
          <p:cNvPr id="18437" name="AutoShape 5"/>
          <p:cNvSpPr>
            <a:spLocks noChangeArrowheads="1"/>
          </p:cNvSpPr>
          <p:nvPr/>
        </p:nvSpPr>
        <p:spPr bwMode="auto">
          <a:xfrm>
            <a:off x="3819955" y="4623356"/>
            <a:ext cx="1914050" cy="349883"/>
          </a:xfrm>
          <a:prstGeom prst="rightArrow">
            <a:avLst>
              <a:gd name="adj1" fmla="val 50000"/>
              <a:gd name="adj2" fmla="val 136761"/>
            </a:avLst>
          </a:prstGeom>
          <a:solidFill>
            <a:schemeClr val="accent1"/>
          </a:solidFill>
          <a:ln w="9525" algn="ctr">
            <a:solidFill>
              <a:schemeClr val="tx1"/>
            </a:solidFill>
            <a:miter lim="800000"/>
            <a:headEnd/>
            <a:tailEnd/>
          </a:ln>
        </p:spPr>
        <p:txBody>
          <a:bodyPr wrap="none" lIns="91408" tIns="45704" rIns="91408" bIns="45704" anchor="ctr"/>
          <a:lstStyle/>
          <a:p>
            <a:pPr fontAlgn="base">
              <a:spcBef>
                <a:spcPct val="80000"/>
              </a:spcBef>
              <a:spcAft>
                <a:spcPct val="0"/>
              </a:spcAft>
              <a:buClr>
                <a:srgbClr val="1E7FB8"/>
              </a:buClr>
              <a:buFont typeface="Wingdings" pitchFamily="2" charset="2"/>
              <a:buChar char="l"/>
            </a:pPr>
            <a:endParaRPr lang="en-US" sz="2500">
              <a:solidFill>
                <a:srgbClr val="000066"/>
              </a:solidFill>
            </a:endParaRPr>
          </a:p>
        </p:txBody>
      </p:sp>
      <p:sp>
        <p:nvSpPr>
          <p:cNvPr id="14342" name="Text Box 6"/>
          <p:cNvSpPr txBox="1">
            <a:spLocks noChangeArrowheads="1"/>
          </p:cNvSpPr>
          <p:nvPr/>
        </p:nvSpPr>
        <p:spPr bwMode="auto">
          <a:xfrm>
            <a:off x="6044797" y="1297305"/>
            <a:ext cx="3005886" cy="2557591"/>
          </a:xfrm>
          <a:prstGeom prst="rect">
            <a:avLst/>
          </a:prstGeom>
          <a:noFill/>
          <a:ln w="9525" algn="ctr">
            <a:noFill/>
            <a:miter lim="800000"/>
            <a:headEnd/>
            <a:tailEnd/>
          </a:ln>
        </p:spPr>
        <p:txBody>
          <a:bodyPr wrap="none" lIns="91408" tIns="45704" rIns="91408" bIns="45704">
            <a:spAutoFit/>
          </a:bodyPr>
          <a:lstStyle/>
          <a:p>
            <a:pPr fontAlgn="base">
              <a:spcBef>
                <a:spcPct val="80000"/>
              </a:spcBef>
              <a:spcAft>
                <a:spcPct val="0"/>
              </a:spcAft>
              <a:buClr>
                <a:srgbClr val="1E7FB8"/>
              </a:buClr>
              <a:buFont typeface="Wingdings" pitchFamily="2" charset="2"/>
              <a:buNone/>
              <a:defRPr/>
            </a:pPr>
            <a:r>
              <a:rPr lang="en-US" b="1" dirty="0">
                <a:solidFill>
                  <a:srgbClr val="0070C0"/>
                </a:solidFill>
              </a:rPr>
              <a:t>Voie centrale vers la décision</a:t>
            </a:r>
          </a:p>
          <a:p>
            <a:pPr fontAlgn="base">
              <a:spcBef>
                <a:spcPct val="80000"/>
              </a:spcBef>
              <a:spcAft>
                <a:spcPct val="0"/>
              </a:spcAft>
              <a:buClr>
                <a:srgbClr val="1E7FB8"/>
              </a:buClr>
              <a:buFont typeface="Wingdings" pitchFamily="2" charset="2"/>
              <a:buNone/>
              <a:defRPr/>
            </a:pPr>
            <a:r>
              <a:rPr lang="en-US" b="1" dirty="0">
                <a:solidFill>
                  <a:srgbClr val="0070C0"/>
                </a:solidFill>
              </a:rPr>
              <a:t>- effectuer :</a:t>
            </a:r>
          </a:p>
          <a:p>
            <a:pPr fontAlgn="base">
              <a:spcBef>
                <a:spcPct val="80000"/>
              </a:spcBef>
              <a:spcAft>
                <a:spcPct val="0"/>
              </a:spcAft>
              <a:buClr>
                <a:srgbClr val="1E7FB8"/>
              </a:buClr>
              <a:buFont typeface="Wingdings" pitchFamily="2" charset="2"/>
              <a:buNone/>
              <a:defRPr/>
            </a:pPr>
            <a:r>
              <a:rPr lang="en-US" b="1" i="1" dirty="0">
                <a:solidFill>
                  <a:srgbClr val="0070C0"/>
                </a:solidFill>
              </a:rPr>
              <a:t>Logique, Consciente </a:t>
            </a:r>
          </a:p>
          <a:p>
            <a:pPr fontAlgn="base">
              <a:spcBef>
                <a:spcPct val="80000"/>
              </a:spcBef>
              <a:spcAft>
                <a:spcPct val="0"/>
              </a:spcAft>
              <a:buClr>
                <a:srgbClr val="1E7FB8"/>
              </a:buClr>
              <a:buFont typeface="Wingdings" pitchFamily="2" charset="2"/>
              <a:buNone/>
              <a:defRPr/>
            </a:pPr>
            <a:r>
              <a:rPr lang="en-US" b="1" i="1" dirty="0">
                <a:solidFill>
                  <a:srgbClr val="0070C0"/>
                </a:solidFill>
              </a:rPr>
              <a:t>réflexion</a:t>
            </a:r>
          </a:p>
          <a:p>
            <a:pPr algn="ctr" fontAlgn="base">
              <a:spcBef>
                <a:spcPct val="80000"/>
              </a:spcBef>
              <a:spcAft>
                <a:spcPct val="0"/>
              </a:spcAft>
              <a:buClr>
                <a:srgbClr val="1E7FB8"/>
              </a:buClr>
              <a:buFont typeface="Wingdings" pitchFamily="2" charset="2"/>
              <a:buChar char="l"/>
              <a:defRPr/>
            </a:pPr>
            <a:endParaRPr lang="fr-FR" sz="2500" dirty="0">
              <a:solidFill>
                <a:srgbClr val="000066"/>
              </a:solidFill>
            </a:endParaRPr>
          </a:p>
        </p:txBody>
      </p:sp>
      <p:sp>
        <p:nvSpPr>
          <p:cNvPr id="14343" name="Text Box 7"/>
          <p:cNvSpPr txBox="1">
            <a:spLocks noChangeArrowheads="1"/>
          </p:cNvSpPr>
          <p:nvPr/>
        </p:nvSpPr>
        <p:spPr bwMode="auto">
          <a:xfrm>
            <a:off x="6248491" y="3670175"/>
            <a:ext cx="2617226" cy="2142093"/>
          </a:xfrm>
          <a:prstGeom prst="rect">
            <a:avLst/>
          </a:prstGeom>
          <a:noFill/>
          <a:ln w="9525" algn="ctr">
            <a:noFill/>
            <a:miter lim="800000"/>
            <a:headEnd/>
            <a:tailEnd/>
          </a:ln>
        </p:spPr>
        <p:txBody>
          <a:bodyPr lIns="91408" tIns="45704" rIns="91408" bIns="45704">
            <a:spAutoFit/>
          </a:bodyPr>
          <a:lstStyle/>
          <a:p>
            <a:pPr fontAlgn="base">
              <a:spcBef>
                <a:spcPct val="80000"/>
              </a:spcBef>
              <a:spcAft>
                <a:spcPct val="0"/>
              </a:spcAft>
              <a:buClr>
                <a:srgbClr val="1E7FB8"/>
              </a:buClr>
              <a:buFont typeface="Wingdings" pitchFamily="2" charset="2"/>
              <a:buNone/>
              <a:defRPr/>
            </a:pPr>
            <a:r>
              <a:rPr lang="en-US" b="1" dirty="0">
                <a:solidFill>
                  <a:srgbClr val="FF0000"/>
                </a:solidFill>
              </a:rPr>
              <a:t>Voie périphérique à la prise de décision</a:t>
            </a:r>
          </a:p>
          <a:p>
            <a:pPr fontAlgn="base">
              <a:spcBef>
                <a:spcPct val="80000"/>
              </a:spcBef>
              <a:spcAft>
                <a:spcPct val="0"/>
              </a:spcAft>
              <a:buClr>
                <a:srgbClr val="1E7FB8"/>
              </a:buClr>
              <a:buFont typeface="Wingdings" pitchFamily="2" charset="2"/>
              <a:buNone/>
              <a:defRPr/>
            </a:pPr>
            <a:r>
              <a:rPr lang="en-US" b="1" i="1" dirty="0">
                <a:solidFill>
                  <a:srgbClr val="FF0000"/>
                </a:solidFill>
              </a:rPr>
              <a:t>Voie court-circuitée; </a:t>
            </a:r>
          </a:p>
          <a:p>
            <a:pPr fontAlgn="base">
              <a:spcBef>
                <a:spcPct val="80000"/>
              </a:spcBef>
              <a:spcAft>
                <a:spcPct val="0"/>
              </a:spcAft>
              <a:buClr>
                <a:srgbClr val="1E7FB8"/>
              </a:buClr>
              <a:buFont typeface="Wingdings" pitchFamily="2" charset="2"/>
              <a:buNone/>
              <a:defRPr/>
            </a:pPr>
            <a:r>
              <a:rPr lang="en-US" b="1" i="1" dirty="0">
                <a:solidFill>
                  <a:srgbClr val="FF0000"/>
                </a:solidFill>
              </a:rPr>
              <a:t>Dépend de la confiance, </a:t>
            </a:r>
          </a:p>
          <a:p>
            <a:pPr fontAlgn="base">
              <a:spcBef>
                <a:spcPct val="80000"/>
              </a:spcBef>
              <a:spcAft>
                <a:spcPct val="0"/>
              </a:spcAft>
              <a:buClr>
                <a:srgbClr val="1E7FB8"/>
              </a:buClr>
              <a:buFont typeface="Wingdings" pitchFamily="2" charset="2"/>
              <a:buNone/>
              <a:defRPr/>
            </a:pPr>
            <a:r>
              <a:rPr lang="en-US" b="1" i="1" dirty="0">
                <a:solidFill>
                  <a:srgbClr val="FF0000"/>
                </a:solidFill>
              </a:rPr>
              <a:t>Réactions superficielles</a:t>
            </a:r>
          </a:p>
        </p:txBody>
      </p:sp>
      <p:sp>
        <p:nvSpPr>
          <p:cNvPr id="2" name="TextBox 1"/>
          <p:cNvSpPr txBox="1"/>
          <p:nvPr/>
        </p:nvSpPr>
        <p:spPr>
          <a:xfrm>
            <a:off x="206337" y="6060324"/>
            <a:ext cx="6192656" cy="369300"/>
          </a:xfrm>
          <a:prstGeom prst="rect">
            <a:avLst/>
          </a:prstGeom>
          <a:noFill/>
        </p:spPr>
        <p:txBody>
          <a:bodyPr wrap="none" lIns="91408" tIns="45704" rIns="91408" bIns="45704">
            <a:spAutoFit/>
          </a:bodyPr>
          <a:lstStyle/>
          <a:p>
            <a:pPr fontAlgn="base">
              <a:spcBef>
                <a:spcPct val="80000"/>
              </a:spcBef>
              <a:spcAft>
                <a:spcPct val="0"/>
              </a:spcAft>
              <a:buClr>
                <a:srgbClr val="1E7FB8"/>
              </a:buClr>
              <a:buFont typeface="Wingdings" pitchFamily="2" charset="2"/>
              <a:buChar char="l"/>
              <a:defRPr/>
            </a:pPr>
            <a:r>
              <a:rPr lang="en-US" dirty="0">
                <a:solidFill>
                  <a:srgbClr val="000066"/>
                </a:solidFill>
              </a:rPr>
              <a:t>Modèle de probabilité d'élaboration, Petty et Cacioppo (1979)</a:t>
            </a:r>
          </a:p>
        </p:txBody>
      </p:sp>
    </p:spTree>
    <p:extLst>
      <p:ext uri="{BB962C8B-B14F-4D97-AF65-F5344CB8AC3E}">
        <p14:creationId xmlns:p14="http://schemas.microsoft.com/office/powerpoint/2010/main" val="443171816"/>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AutoShape 2"/>
          <p:cNvSpPr>
            <a:spLocks noChangeArrowheads="1"/>
          </p:cNvSpPr>
          <p:nvPr/>
        </p:nvSpPr>
        <p:spPr bwMode="auto">
          <a:xfrm>
            <a:off x="221741" y="1412295"/>
            <a:ext cx="8793770" cy="4322426"/>
          </a:xfrm>
          <a:prstGeom prst="irregularSeal2">
            <a:avLst/>
          </a:prstGeom>
          <a:solidFill>
            <a:srgbClr val="FF6699"/>
          </a:solidFill>
          <a:ln>
            <a:headEnd/>
            <a:tailEnd/>
          </a:ln>
        </p:spPr>
        <p:style>
          <a:lnRef idx="0">
            <a:schemeClr val="accent3"/>
          </a:lnRef>
          <a:fillRef idx="3">
            <a:schemeClr val="accent3"/>
          </a:fillRef>
          <a:effectRef idx="3">
            <a:schemeClr val="accent3"/>
          </a:effectRef>
          <a:fontRef idx="minor">
            <a:schemeClr val="lt1"/>
          </a:fontRef>
        </p:style>
        <p:txBody>
          <a:bodyPr wrap="none" lIns="80133" tIns="40067" rIns="80133" bIns="40067" anchor="ctr"/>
          <a:lstStyle>
            <a:lvl1pPr eaLnBrk="0" hangingPunct="0">
              <a:defRPr sz="2800">
                <a:solidFill>
                  <a:srgbClr val="000066"/>
                </a:solidFill>
                <a:latin typeface="Arial" charset="0"/>
                <a:cs typeface="Arial" charset="0"/>
              </a:defRPr>
            </a:lvl1pPr>
            <a:lvl2pPr marL="742950" indent="-285750" eaLnBrk="0" hangingPunct="0">
              <a:defRPr sz="2800">
                <a:solidFill>
                  <a:srgbClr val="000066"/>
                </a:solidFill>
                <a:latin typeface="Arial" charset="0"/>
                <a:cs typeface="Arial" charset="0"/>
              </a:defRPr>
            </a:lvl2pPr>
            <a:lvl3pPr marL="1143000" indent="-228600" eaLnBrk="0" hangingPunct="0">
              <a:defRPr sz="2800">
                <a:solidFill>
                  <a:srgbClr val="000066"/>
                </a:solidFill>
                <a:latin typeface="Arial" charset="0"/>
                <a:cs typeface="Arial" charset="0"/>
              </a:defRPr>
            </a:lvl3pPr>
            <a:lvl4pPr marL="1600200" indent="-228600" eaLnBrk="0" hangingPunct="0">
              <a:defRPr sz="2800">
                <a:solidFill>
                  <a:srgbClr val="000066"/>
                </a:solidFill>
                <a:latin typeface="Arial" charset="0"/>
                <a:cs typeface="Arial" charset="0"/>
              </a:defRPr>
            </a:lvl4pPr>
            <a:lvl5pPr marL="2057400" indent="-228600" eaLnBrk="0" hangingPunct="0">
              <a:defRPr sz="2800">
                <a:solidFill>
                  <a:srgbClr val="000066"/>
                </a:solidFill>
                <a:latin typeface="Arial" charset="0"/>
                <a:cs typeface="Arial" charset="0"/>
              </a:defRPr>
            </a:lvl5pPr>
            <a:lvl6pPr marL="25146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80000"/>
              </a:spcBef>
              <a:spcAft>
                <a:spcPct val="0"/>
              </a:spcAft>
              <a:buClr>
                <a:srgbClr val="1E7FB8"/>
              </a:buClr>
              <a:buFont typeface="Wingdings" pitchFamily="2" charset="2"/>
              <a:buChar char="l"/>
              <a:defRPr/>
            </a:pPr>
            <a:endParaRPr lang="en-US" smtClean="0">
              <a:solidFill>
                <a:srgbClr val="FFFFFF"/>
              </a:solidFill>
            </a:endParaRPr>
          </a:p>
        </p:txBody>
      </p:sp>
      <p:sp>
        <p:nvSpPr>
          <p:cNvPr id="19461" name="Rectangle 3"/>
          <p:cNvSpPr>
            <a:spLocks noGrp="1" noChangeArrowheads="1"/>
          </p:cNvSpPr>
          <p:nvPr>
            <p:ph type="body" idx="1"/>
          </p:nvPr>
        </p:nvSpPr>
        <p:spPr>
          <a:xfrm>
            <a:off x="557926" y="1894841"/>
            <a:ext cx="8001000" cy="4115088"/>
          </a:xfrm>
        </p:spPr>
        <p:txBody>
          <a:bodyPr/>
          <a:lstStyle/>
          <a:p>
            <a:pPr eaLnBrk="1" hangingPunct="1">
              <a:lnSpc>
                <a:spcPct val="70000"/>
              </a:lnSpc>
            </a:pPr>
            <a:endParaRPr lang="fr-FR" altLang="sv-SE" sz="600" noProof="0" dirty="0" smtClean="0"/>
          </a:p>
          <a:p>
            <a:pPr eaLnBrk="1" hangingPunct="1">
              <a:lnSpc>
                <a:spcPct val="70000"/>
              </a:lnSpc>
            </a:pPr>
            <a:endParaRPr lang="fr-FR" altLang="sv-SE" sz="600" noProof="0" dirty="0" smtClean="0"/>
          </a:p>
          <a:p>
            <a:pPr eaLnBrk="1" hangingPunct="1">
              <a:lnSpc>
                <a:spcPct val="70000"/>
              </a:lnSpc>
              <a:buFont typeface="Wingdings" pitchFamily="2" charset="2"/>
              <a:buNone/>
            </a:pPr>
            <a:endParaRPr lang="fr-FR" altLang="sv-SE" sz="3900" b="1" noProof="0" dirty="0" smtClean="0"/>
          </a:p>
          <a:p>
            <a:pPr algn="ctr" eaLnBrk="1" hangingPunct="1">
              <a:lnSpc>
                <a:spcPct val="70000"/>
              </a:lnSpc>
              <a:buFont typeface="Wingdings" pitchFamily="2" charset="2"/>
              <a:buNone/>
            </a:pPr>
            <a:r>
              <a:rPr lang="fr-FR" altLang="sv-SE" sz="3200" noProof="0" dirty="0" smtClean="0"/>
              <a:t>Risque = Danger + Indignation </a:t>
            </a:r>
            <a:r>
              <a:rPr lang="fr-FR" altLang="sv-SE" sz="2100" noProof="0" dirty="0" smtClean="0"/>
              <a:t>(valeurs)</a:t>
            </a:r>
          </a:p>
          <a:p>
            <a:pPr eaLnBrk="1" hangingPunct="1">
              <a:lnSpc>
                <a:spcPct val="70000"/>
              </a:lnSpc>
              <a:buFont typeface="Wingdings" pitchFamily="2" charset="2"/>
              <a:buNone/>
            </a:pPr>
            <a:r>
              <a:rPr lang="fr-FR" noProof="0" dirty="0" smtClean="0"/>
              <a:t>		</a:t>
            </a:r>
          </a:p>
          <a:p>
            <a:pPr eaLnBrk="1" hangingPunct="1">
              <a:lnSpc>
                <a:spcPct val="70000"/>
              </a:lnSpc>
              <a:buFont typeface="Wingdings" pitchFamily="2" charset="2"/>
              <a:buNone/>
            </a:pPr>
            <a:endParaRPr lang="fr-FR" altLang="sv-SE" sz="900" noProof="0" dirty="0" smtClean="0">
              <a:solidFill>
                <a:schemeClr val="folHlink"/>
              </a:solidFill>
            </a:endParaRPr>
          </a:p>
          <a:p>
            <a:pPr eaLnBrk="1" hangingPunct="1">
              <a:lnSpc>
                <a:spcPct val="70000"/>
              </a:lnSpc>
              <a:buFont typeface="Wingdings" pitchFamily="2" charset="2"/>
              <a:buNone/>
            </a:pPr>
            <a:endParaRPr lang="fr-FR" altLang="sv-SE" sz="900" noProof="0" dirty="0" smtClean="0">
              <a:solidFill>
                <a:schemeClr val="folHlink"/>
              </a:solidFill>
            </a:endParaRPr>
          </a:p>
          <a:p>
            <a:pPr eaLnBrk="1" hangingPunct="1">
              <a:lnSpc>
                <a:spcPct val="70000"/>
              </a:lnSpc>
              <a:buFont typeface="Wingdings" pitchFamily="2" charset="2"/>
              <a:buNone/>
            </a:pPr>
            <a:endParaRPr lang="fr-FR" altLang="sv-SE" sz="900" noProof="0" dirty="0" smtClean="0">
              <a:solidFill>
                <a:schemeClr val="folHlink"/>
              </a:solidFill>
            </a:endParaRPr>
          </a:p>
          <a:p>
            <a:pPr eaLnBrk="1" hangingPunct="1">
              <a:lnSpc>
                <a:spcPct val="70000"/>
              </a:lnSpc>
              <a:buFont typeface="Wingdings" pitchFamily="2" charset="2"/>
              <a:buNone/>
            </a:pPr>
            <a:endParaRPr lang="fr-FR" altLang="sv-SE" sz="900" noProof="0" dirty="0" smtClean="0">
              <a:solidFill>
                <a:schemeClr val="folHlink"/>
              </a:solidFill>
            </a:endParaRPr>
          </a:p>
          <a:p>
            <a:pPr eaLnBrk="1" hangingPunct="1">
              <a:lnSpc>
                <a:spcPct val="70000"/>
              </a:lnSpc>
              <a:buFont typeface="Wingdings" pitchFamily="2" charset="2"/>
              <a:buNone/>
            </a:pPr>
            <a:endParaRPr lang="fr-FR" altLang="sv-SE" sz="900" noProof="0" dirty="0" smtClean="0">
              <a:solidFill>
                <a:schemeClr val="folHlink"/>
              </a:solidFill>
            </a:endParaRPr>
          </a:p>
          <a:p>
            <a:pPr eaLnBrk="1" hangingPunct="1">
              <a:lnSpc>
                <a:spcPct val="70000"/>
              </a:lnSpc>
              <a:buFont typeface="Wingdings" pitchFamily="2" charset="2"/>
              <a:buNone/>
            </a:pPr>
            <a:endParaRPr lang="fr-FR" altLang="sv-SE" sz="900" noProof="0" dirty="0" smtClean="0">
              <a:solidFill>
                <a:schemeClr val="folHlink"/>
              </a:solidFill>
            </a:endParaRPr>
          </a:p>
          <a:p>
            <a:pPr algn="r" eaLnBrk="1" hangingPunct="1">
              <a:lnSpc>
                <a:spcPct val="70000"/>
              </a:lnSpc>
              <a:buFont typeface="Wingdings" pitchFamily="2" charset="2"/>
              <a:buNone/>
            </a:pPr>
            <a:r>
              <a:rPr lang="fr-FR" noProof="0" dirty="0" smtClean="0"/>
              <a:t>	</a:t>
            </a:r>
            <a:r>
              <a:rPr lang="fr-FR" altLang="sv-SE" sz="1100" noProof="0" dirty="0" err="1" smtClean="0"/>
              <a:t>Covello</a:t>
            </a:r>
            <a:r>
              <a:rPr lang="fr-FR" altLang="sv-SE" sz="1100" noProof="0" dirty="0" smtClean="0"/>
              <a:t> et </a:t>
            </a:r>
            <a:r>
              <a:rPr lang="fr-FR" altLang="sv-SE" sz="1100" noProof="0" dirty="0" err="1" smtClean="0"/>
              <a:t>Sandman</a:t>
            </a:r>
            <a:r>
              <a:rPr lang="fr-FR" altLang="sv-SE" sz="1100" noProof="0" dirty="0" smtClean="0"/>
              <a:t> 2001</a:t>
            </a:r>
            <a:endParaRPr lang="fr-FR" altLang="sv-SE" sz="900" noProof="0" dirty="0">
              <a:solidFill>
                <a:schemeClr val="folHlink"/>
              </a:solidFill>
            </a:endParaRPr>
          </a:p>
        </p:txBody>
      </p:sp>
      <p:sp>
        <p:nvSpPr>
          <p:cNvPr id="19462" name="Rectangle 4"/>
          <p:cNvSpPr>
            <a:spLocks noGrp="1" noChangeArrowheads="1"/>
          </p:cNvSpPr>
          <p:nvPr>
            <p:ph type="title"/>
          </p:nvPr>
        </p:nvSpPr>
        <p:spPr/>
        <p:txBody>
          <a:bodyPr/>
          <a:lstStyle/>
          <a:p>
            <a:pPr eaLnBrk="1" hangingPunct="1"/>
            <a:r>
              <a:rPr lang="fr-FR" noProof="0" dirty="0" smtClean="0"/>
              <a:t>Pour les besoins de la communication sur les risques ...</a:t>
            </a:r>
          </a:p>
        </p:txBody>
      </p:sp>
    </p:spTree>
    <p:extLst>
      <p:ext uri="{BB962C8B-B14F-4D97-AF65-F5344CB8AC3E}">
        <p14:creationId xmlns:p14="http://schemas.microsoft.com/office/powerpoint/2010/main" val="629758232"/>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fr-FR" noProof="0" dirty="0" smtClean="0"/>
              <a:t>Perception du risque par les experts</a:t>
            </a:r>
          </a:p>
        </p:txBody>
      </p:sp>
      <p:pic>
        <p:nvPicPr>
          <p:cNvPr id="20483" name="Picture 4" descr="Médecin"/>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4724039" y="1523361"/>
            <a:ext cx="3297325" cy="4354103"/>
          </a:xfrm>
        </p:spPr>
      </p:pic>
      <p:sp>
        <p:nvSpPr>
          <p:cNvPr id="12292" name="Text Box 5"/>
          <p:cNvSpPr txBox="1">
            <a:spLocks noChangeArrowheads="1"/>
          </p:cNvSpPr>
          <p:nvPr/>
        </p:nvSpPr>
        <p:spPr bwMode="auto">
          <a:xfrm>
            <a:off x="381453" y="1448488"/>
            <a:ext cx="4114528" cy="4825904"/>
          </a:xfrm>
          <a:prstGeom prst="rect">
            <a:avLst/>
          </a:prstGeom>
          <a:noFill/>
          <a:ln w="76200">
            <a:noFill/>
            <a:miter lim="800000"/>
            <a:headEnd/>
            <a:tailEnd/>
          </a:ln>
        </p:spPr>
        <p:txBody>
          <a:bodyPr lIns="91408" tIns="45704" rIns="91408" bIns="45704">
            <a:spAutoFit/>
          </a:bodyPr>
          <a:lstStyle/>
          <a:p>
            <a:pPr fontAlgn="base">
              <a:spcBef>
                <a:spcPct val="80000"/>
              </a:spcBef>
              <a:spcAft>
                <a:spcPct val="0"/>
              </a:spcAft>
              <a:buClr>
                <a:srgbClr val="1E7FB8"/>
              </a:buClr>
              <a:buFont typeface="Wingdings" pitchFamily="2" charset="2"/>
              <a:buChar char="l"/>
              <a:defRPr/>
            </a:pPr>
            <a:r>
              <a:rPr lang="en-US" sz="2500" b="1" dirty="0">
                <a:solidFill>
                  <a:srgbClr val="000066"/>
                </a:solidFill>
              </a:rPr>
              <a:t>Risque élevé:</a:t>
            </a:r>
          </a:p>
          <a:p>
            <a:pPr marL="286447" indent="-342900" fontAlgn="base">
              <a:spcBef>
                <a:spcPct val="80000"/>
              </a:spcBef>
              <a:spcAft>
                <a:spcPct val="0"/>
              </a:spcAft>
              <a:buClr>
                <a:srgbClr val="1E7FB8"/>
              </a:buClr>
              <a:buFont typeface="Courier New" panose="02070309020205020404" pitchFamily="49" charset="0"/>
              <a:buChar char="o"/>
              <a:defRPr/>
            </a:pPr>
            <a:r>
              <a:rPr lang="en-US" sz="2400" b="1" dirty="0">
                <a:solidFill>
                  <a:srgbClr val="000066"/>
                </a:solidFill>
              </a:rPr>
              <a:t>Taux élevés de morbidité et de mortalité</a:t>
            </a:r>
            <a:endParaRPr lang="fr-FR" sz="2400" b="1" dirty="0">
              <a:solidFill>
                <a:srgbClr val="000066"/>
              </a:solidFill>
            </a:endParaRPr>
          </a:p>
          <a:p>
            <a:pPr marL="286447" indent="-342900" fontAlgn="base">
              <a:spcBef>
                <a:spcPct val="80000"/>
              </a:spcBef>
              <a:spcAft>
                <a:spcPct val="0"/>
              </a:spcAft>
              <a:buClr>
                <a:srgbClr val="1E7FB8"/>
              </a:buClr>
              <a:buFont typeface="Courier New" panose="02070309020205020404" pitchFamily="49" charset="0"/>
              <a:buChar char="o"/>
              <a:defRPr/>
            </a:pPr>
            <a:r>
              <a:rPr lang="en-US" sz="2400" b="1" dirty="0">
                <a:solidFill>
                  <a:srgbClr val="000066"/>
                </a:solidFill>
              </a:rPr>
              <a:t>Taux élevés de handicap</a:t>
            </a:r>
          </a:p>
          <a:p>
            <a:pPr marL="286447" indent="-342900" fontAlgn="base">
              <a:spcBef>
                <a:spcPct val="80000"/>
              </a:spcBef>
              <a:spcAft>
                <a:spcPct val="0"/>
              </a:spcAft>
              <a:buClr>
                <a:srgbClr val="1E7FB8"/>
              </a:buClr>
              <a:buFont typeface="Courier New" panose="02070309020205020404" pitchFamily="49" charset="0"/>
              <a:buChar char="o"/>
              <a:defRPr/>
            </a:pPr>
            <a:r>
              <a:rPr lang="en-US" sz="2400" b="1" dirty="0">
                <a:solidFill>
                  <a:srgbClr val="000066"/>
                </a:solidFill>
              </a:rPr>
              <a:t>Taux élevés de perte de biens</a:t>
            </a:r>
            <a:endParaRPr lang="fr-FR" sz="2400" b="1" dirty="0">
              <a:solidFill>
                <a:srgbClr val="000066"/>
              </a:solidFill>
            </a:endParaRPr>
          </a:p>
          <a:p>
            <a:pPr marL="286447" indent="-342900" fontAlgn="base">
              <a:spcBef>
                <a:spcPct val="80000"/>
              </a:spcBef>
              <a:spcAft>
                <a:spcPct val="0"/>
              </a:spcAft>
              <a:buClr>
                <a:srgbClr val="1E7FB8"/>
              </a:buClr>
              <a:buFont typeface="Courier New" panose="02070309020205020404" pitchFamily="49" charset="0"/>
              <a:buChar char="o"/>
              <a:defRPr/>
            </a:pPr>
            <a:r>
              <a:rPr lang="en-US" sz="2400" b="1" dirty="0">
                <a:solidFill>
                  <a:srgbClr val="000066"/>
                </a:solidFill>
              </a:rPr>
              <a:t>Taux élevés de pertes financières</a:t>
            </a:r>
          </a:p>
          <a:p>
            <a:pPr marL="400666" lvl="1" fontAlgn="base">
              <a:spcBef>
                <a:spcPct val="80000"/>
              </a:spcBef>
              <a:spcAft>
                <a:spcPct val="0"/>
              </a:spcAft>
              <a:buClr>
                <a:srgbClr val="1E7FB8"/>
              </a:buClr>
              <a:buFont typeface="Wingdings" pitchFamily="2" charset="2"/>
              <a:buChar char="l"/>
              <a:defRPr/>
            </a:pPr>
            <a:endParaRPr lang="fr-FR" sz="2100" dirty="0">
              <a:solidFill>
                <a:srgbClr val="000066"/>
              </a:solidFill>
            </a:endParaRPr>
          </a:p>
        </p:txBody>
      </p:sp>
    </p:spTree>
    <p:extLst>
      <p:ext uri="{BB962C8B-B14F-4D97-AF65-F5344CB8AC3E}">
        <p14:creationId xmlns:p14="http://schemas.microsoft.com/office/powerpoint/2010/main" val="13910118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fr-FR" sz="3600" noProof="0" dirty="0" smtClean="0">
                <a:solidFill>
                  <a:schemeClr val="tx1"/>
                </a:solidFill>
              </a:rPr>
              <a:t>Perception des risques par le public</a:t>
            </a:r>
            <a:r>
              <a:rPr lang="fr-FR" sz="3600" noProof="0" dirty="0" smtClean="0"/>
              <a:t>—</a:t>
            </a:r>
            <a:r>
              <a:rPr lang="fr-FR" sz="2000" noProof="0" dirty="0" err="1" smtClean="0"/>
              <a:t>Slovic</a:t>
            </a:r>
            <a:r>
              <a:rPr lang="fr-FR" sz="2000" noProof="0" dirty="0" smtClean="0"/>
              <a:t> et al</a:t>
            </a:r>
            <a:r>
              <a:rPr lang="fr-FR" noProof="0" dirty="0" smtClean="0"/>
              <a:t> </a:t>
            </a:r>
          </a:p>
        </p:txBody>
      </p:sp>
      <p:sp>
        <p:nvSpPr>
          <p:cNvPr id="21507" name="Rectangle 3"/>
          <p:cNvSpPr>
            <a:spLocks noGrp="1" noChangeArrowheads="1"/>
          </p:cNvSpPr>
          <p:nvPr>
            <p:ph sz="half" idx="1"/>
          </p:nvPr>
        </p:nvSpPr>
        <p:spPr/>
        <p:txBody>
          <a:bodyPr/>
          <a:lstStyle/>
          <a:p>
            <a:pPr>
              <a:spcBef>
                <a:spcPts val="0"/>
              </a:spcBef>
            </a:pPr>
            <a:r>
              <a:rPr lang="fr-FR" sz="2000" b="1" noProof="0" dirty="0" smtClean="0"/>
              <a:t>Moins préoccupés par les risques sanitaires qui sont:</a:t>
            </a:r>
          </a:p>
          <a:p>
            <a:pPr lvl="1"/>
            <a:r>
              <a:rPr lang="fr-FR" sz="2000" noProof="0" dirty="0" smtClean="0"/>
              <a:t>Volontaires</a:t>
            </a:r>
          </a:p>
          <a:p>
            <a:pPr lvl="1"/>
            <a:r>
              <a:rPr lang="fr-FR" sz="2000" noProof="0" dirty="0" smtClean="0"/>
              <a:t>Familiers</a:t>
            </a:r>
          </a:p>
          <a:p>
            <a:pPr lvl="1"/>
            <a:r>
              <a:rPr lang="fr-FR" sz="2000" noProof="0" dirty="0" smtClean="0"/>
              <a:t>Contrôlables</a:t>
            </a:r>
          </a:p>
          <a:p>
            <a:pPr lvl="1"/>
            <a:r>
              <a:rPr lang="fr-FR" sz="2000" noProof="0" dirty="0" err="1" smtClean="0"/>
              <a:t>Auto-contrôlés</a:t>
            </a:r>
            <a:endParaRPr lang="fr-FR" sz="2000" noProof="0" dirty="0" smtClean="0"/>
          </a:p>
          <a:p>
            <a:pPr lvl="1"/>
            <a:r>
              <a:rPr lang="fr-FR" sz="2000" noProof="0" dirty="0" smtClean="0"/>
              <a:t>Justes</a:t>
            </a:r>
          </a:p>
          <a:p>
            <a:pPr lvl="1"/>
            <a:r>
              <a:rPr lang="fr-FR" sz="2000" noProof="0" dirty="0" smtClean="0"/>
              <a:t>Chroniques</a:t>
            </a:r>
          </a:p>
          <a:p>
            <a:pPr lvl="1"/>
            <a:r>
              <a:rPr lang="fr-FR" sz="2000" noProof="0" dirty="0" smtClean="0"/>
              <a:t>Diffus</a:t>
            </a:r>
          </a:p>
          <a:p>
            <a:pPr lvl="1"/>
            <a:r>
              <a:rPr lang="fr-FR" sz="2000" noProof="0" dirty="0" smtClean="0"/>
              <a:t>Non mortels</a:t>
            </a:r>
          </a:p>
          <a:p>
            <a:pPr lvl="1">
              <a:buFont typeface="Wingdings" pitchFamily="2" charset="2"/>
              <a:buNone/>
            </a:pPr>
            <a:endParaRPr lang="fr-FR" noProof="0" dirty="0" smtClean="0">
              <a:solidFill>
                <a:schemeClr val="bg1"/>
              </a:solidFill>
            </a:endParaRPr>
          </a:p>
        </p:txBody>
      </p:sp>
      <p:sp>
        <p:nvSpPr>
          <p:cNvPr id="21508" name="Rectangle 4"/>
          <p:cNvSpPr>
            <a:spLocks noGrp="1" noChangeArrowheads="1"/>
          </p:cNvSpPr>
          <p:nvPr>
            <p:ph sz="half" idx="2"/>
          </p:nvPr>
        </p:nvSpPr>
        <p:spPr/>
        <p:txBody>
          <a:bodyPr/>
          <a:lstStyle/>
          <a:p>
            <a:r>
              <a:rPr lang="fr-FR" sz="2000" b="1" noProof="0" dirty="0" smtClean="0"/>
              <a:t>Plus préoccupés par les risques sanitaires qui sont : </a:t>
            </a:r>
          </a:p>
          <a:p>
            <a:pPr lvl="1"/>
            <a:r>
              <a:rPr lang="fr-FR" sz="2000" noProof="0" dirty="0" smtClean="0"/>
              <a:t>Involontaires</a:t>
            </a:r>
          </a:p>
          <a:p>
            <a:pPr lvl="1"/>
            <a:r>
              <a:rPr lang="fr-FR" sz="2000" noProof="0" dirty="0" smtClean="0"/>
              <a:t>Inconnus</a:t>
            </a:r>
          </a:p>
          <a:p>
            <a:pPr lvl="1"/>
            <a:r>
              <a:rPr lang="fr-FR" sz="2000" noProof="0" dirty="0" smtClean="0"/>
              <a:t>Incontrôlables</a:t>
            </a:r>
          </a:p>
          <a:p>
            <a:pPr lvl="1"/>
            <a:r>
              <a:rPr lang="fr-FR" sz="2000" noProof="0" dirty="0" smtClean="0"/>
              <a:t>Contrôlés par autrui</a:t>
            </a:r>
          </a:p>
          <a:p>
            <a:pPr lvl="1"/>
            <a:r>
              <a:rPr lang="fr-FR" sz="2000" noProof="0" dirty="0" smtClean="0"/>
              <a:t>Injustes</a:t>
            </a:r>
          </a:p>
          <a:p>
            <a:pPr lvl="1"/>
            <a:r>
              <a:rPr lang="fr-FR" sz="2000" noProof="0" dirty="0" smtClean="0"/>
              <a:t>Aigus</a:t>
            </a:r>
          </a:p>
          <a:p>
            <a:pPr lvl="1"/>
            <a:r>
              <a:rPr lang="fr-FR" sz="2000" noProof="0" dirty="0" smtClean="0"/>
              <a:t>Ciblés dans le </a:t>
            </a:r>
          </a:p>
          <a:p>
            <a:pPr lvl="1">
              <a:buFont typeface="Wingdings" pitchFamily="2" charset="2"/>
              <a:buNone/>
            </a:pPr>
            <a:r>
              <a:rPr lang="fr-FR" noProof="0" dirty="0" smtClean="0"/>
              <a:t> </a:t>
            </a:r>
            <a:r>
              <a:rPr lang="fr-FR" sz="2000" noProof="0" dirty="0" smtClean="0"/>
              <a:t>temps </a:t>
            </a:r>
            <a:r>
              <a:rPr lang="fr-FR" sz="2000" noProof="0" dirty="0" smtClean="0"/>
              <a:t>et l'espace</a:t>
            </a:r>
          </a:p>
          <a:p>
            <a:pPr lvl="1"/>
            <a:r>
              <a:rPr lang="fr-FR" sz="2000" noProof="0" dirty="0" smtClean="0"/>
              <a:t>Mortels</a:t>
            </a:r>
            <a:endParaRPr lang="fr-FR" sz="2000" noProof="0" dirty="0"/>
          </a:p>
        </p:txBody>
      </p:sp>
    </p:spTree>
    <p:extLst>
      <p:ext uri="{BB962C8B-B14F-4D97-AF65-F5344CB8AC3E}">
        <p14:creationId xmlns:p14="http://schemas.microsoft.com/office/powerpoint/2010/main" val="17981903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fr-FR" noProof="0" dirty="0" smtClean="0"/>
              <a:t>Objectifs</a:t>
            </a:r>
          </a:p>
        </p:txBody>
      </p:sp>
      <p:sp>
        <p:nvSpPr>
          <p:cNvPr id="888835" name="Rectangle 3"/>
          <p:cNvSpPr>
            <a:spLocks noGrp="1" noChangeArrowheads="1"/>
          </p:cNvSpPr>
          <p:nvPr>
            <p:ph type="body" idx="1"/>
          </p:nvPr>
        </p:nvSpPr>
        <p:spPr>
          <a:xfrm>
            <a:off x="405888" y="2064743"/>
            <a:ext cx="8291501" cy="3036641"/>
          </a:xfrm>
        </p:spPr>
        <p:txBody>
          <a:bodyPr/>
          <a:lstStyle/>
          <a:p>
            <a:pPr marL="467525" indent="-467525" eaLnBrk="1" hangingPunct="1">
              <a:lnSpc>
                <a:spcPct val="80000"/>
              </a:lnSpc>
              <a:buFont typeface="Wingdings" pitchFamily="2" charset="2"/>
              <a:buAutoNum type="arabicPeriod"/>
              <a:defRPr/>
            </a:pPr>
            <a:r>
              <a:rPr lang="fr-FR" altLang="sv-SE" b="1" i="1" noProof="0" dirty="0" smtClean="0">
                <a:solidFill>
                  <a:srgbClr val="C00000"/>
                </a:solidFill>
              </a:rPr>
              <a:t>Expliquer pourquoi la communication est nécessaire </a:t>
            </a:r>
            <a:r>
              <a:rPr lang="fr-FR" altLang="sv-SE" noProof="0" dirty="0" smtClean="0"/>
              <a:t>avant, pendant et après les situations d'urgence.</a:t>
            </a:r>
          </a:p>
          <a:p>
            <a:pPr marL="467525" indent="-467525" eaLnBrk="1" hangingPunct="1">
              <a:lnSpc>
                <a:spcPct val="80000"/>
              </a:lnSpc>
              <a:buFont typeface="Wingdings" pitchFamily="2" charset="2"/>
              <a:buAutoNum type="arabicPeriod"/>
              <a:defRPr/>
            </a:pPr>
            <a:r>
              <a:rPr lang="fr-FR" altLang="sv-SE" b="1" i="1" noProof="0" dirty="0" smtClean="0">
                <a:solidFill>
                  <a:srgbClr val="C00000"/>
                </a:solidFill>
              </a:rPr>
              <a:t>Appliquer les principes et les stratégies de communication </a:t>
            </a:r>
            <a:r>
              <a:rPr lang="fr-FR" altLang="sv-SE" noProof="0" dirty="0" smtClean="0"/>
              <a:t>sur les risques en situation d'urgence.</a:t>
            </a:r>
          </a:p>
          <a:p>
            <a:pPr marL="467525" indent="-467525" eaLnBrk="1" hangingPunct="1">
              <a:lnSpc>
                <a:spcPct val="80000"/>
              </a:lnSpc>
              <a:buFont typeface="Wingdings" pitchFamily="2" charset="2"/>
              <a:buAutoNum type="arabicPeriod"/>
              <a:defRPr/>
            </a:pPr>
            <a:r>
              <a:rPr lang="fr-FR" altLang="sv-SE" noProof="0" dirty="0" smtClean="0"/>
              <a:t>Faire le lien entre </a:t>
            </a:r>
            <a:r>
              <a:rPr lang="fr-FR" altLang="sv-SE" b="1" i="1" noProof="0" dirty="0" smtClean="0">
                <a:solidFill>
                  <a:srgbClr val="C00000"/>
                </a:solidFill>
              </a:rPr>
              <a:t>l'importance de la confiance et de la perception </a:t>
            </a:r>
            <a:r>
              <a:rPr lang="fr-FR" altLang="sv-SE" noProof="0" dirty="0" smtClean="0"/>
              <a:t>et la communication sur les risques en situation d'urgence</a:t>
            </a:r>
          </a:p>
          <a:p>
            <a:pPr marL="467525" indent="-467525" eaLnBrk="1" hangingPunct="1">
              <a:lnSpc>
                <a:spcPct val="80000"/>
              </a:lnSpc>
              <a:buFont typeface="Wingdings" pitchFamily="2" charset="2"/>
              <a:buAutoNum type="arabicPeriod"/>
              <a:defRPr/>
            </a:pPr>
            <a:endParaRPr lang="fr-FR" altLang="sv-SE" b="1" noProof="0" dirty="0" smtClean="0">
              <a:solidFill>
                <a:srgbClr val="331DD3"/>
              </a:solidFill>
            </a:endParaRPr>
          </a:p>
          <a:p>
            <a:pPr marL="467525" indent="-467525" eaLnBrk="1" hangingPunct="1">
              <a:lnSpc>
                <a:spcPct val="80000"/>
              </a:lnSpc>
              <a:buFont typeface="Wingdings" pitchFamily="2" charset="2"/>
              <a:buAutoNum type="arabicPeriod"/>
              <a:defRPr/>
            </a:pPr>
            <a:endParaRPr lang="fr-FR" altLang="sv-SE" b="1" noProof="0" dirty="0" smtClean="0">
              <a:solidFill>
                <a:srgbClr val="FF0000"/>
              </a:solidFill>
            </a:endParaRPr>
          </a:p>
          <a:p>
            <a:pPr marL="467525" indent="-467525" eaLnBrk="1" hangingPunct="1">
              <a:lnSpc>
                <a:spcPct val="80000"/>
              </a:lnSpc>
              <a:buFont typeface="Wingdings" pitchFamily="2" charset="2"/>
              <a:buAutoNum type="arabicPeriod" startAt="2"/>
              <a:defRPr/>
            </a:pPr>
            <a:endParaRPr lang="fr-FR" altLang="sv-SE" noProof="0" dirty="0" smtClean="0"/>
          </a:p>
          <a:p>
            <a:pPr marL="467525" indent="-467525" eaLnBrk="1" hangingPunct="1">
              <a:lnSpc>
                <a:spcPct val="80000"/>
              </a:lnSpc>
              <a:buNone/>
              <a:defRPr/>
            </a:pPr>
            <a:endParaRPr lang="fr-FR" altLang="sv-SE" noProof="0" dirty="0" smtClean="0"/>
          </a:p>
        </p:txBody>
      </p:sp>
    </p:spTree>
    <p:extLst>
      <p:ext uri="{BB962C8B-B14F-4D97-AF65-F5344CB8AC3E}">
        <p14:creationId xmlns:p14="http://schemas.microsoft.com/office/powerpoint/2010/main" val="10256970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88835">
                                            <p:txEl>
                                              <p:pRg st="0" end="0"/>
                                            </p:txEl>
                                          </p:spTgt>
                                        </p:tgtEl>
                                        <p:attrNameLst>
                                          <p:attrName>style.visibility</p:attrName>
                                        </p:attrNameLst>
                                      </p:cBhvr>
                                      <p:to>
                                        <p:strVal val="visible"/>
                                      </p:to>
                                    </p:set>
                                    <p:animEffect transition="in" filter="blinds(horizontal)">
                                      <p:cBhvr>
                                        <p:cTn id="7" dur="500"/>
                                        <p:tgtEl>
                                          <p:spTgt spid="8888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88835">
                                            <p:txEl>
                                              <p:pRg st="1" end="1"/>
                                            </p:txEl>
                                          </p:spTgt>
                                        </p:tgtEl>
                                        <p:attrNameLst>
                                          <p:attrName>style.visibility</p:attrName>
                                        </p:attrNameLst>
                                      </p:cBhvr>
                                      <p:to>
                                        <p:strVal val="visible"/>
                                      </p:to>
                                    </p:set>
                                    <p:animEffect transition="in" filter="blinds(horizontal)">
                                      <p:cBhvr>
                                        <p:cTn id="12" dur="500"/>
                                        <p:tgtEl>
                                          <p:spTgt spid="8888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88835">
                                            <p:txEl>
                                              <p:pRg st="2" end="2"/>
                                            </p:txEl>
                                          </p:spTgt>
                                        </p:tgtEl>
                                        <p:attrNameLst>
                                          <p:attrName>style.visibility</p:attrName>
                                        </p:attrNameLst>
                                      </p:cBhvr>
                                      <p:to>
                                        <p:strVal val="visible"/>
                                      </p:to>
                                    </p:set>
                                    <p:animEffect transition="in" filter="blinds(horizontal)">
                                      <p:cBhvr>
                                        <p:cTn id="17" dur="500"/>
                                        <p:tgtEl>
                                          <p:spTgt spid="88883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883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fr-FR" noProof="0" dirty="0" smtClean="0"/>
              <a:t>Perception</a:t>
            </a:r>
          </a:p>
        </p:txBody>
      </p:sp>
      <p:sp>
        <p:nvSpPr>
          <p:cNvPr id="22531" name="Content Placeholder 2"/>
          <p:cNvSpPr>
            <a:spLocks noGrp="1"/>
          </p:cNvSpPr>
          <p:nvPr>
            <p:ph idx="1"/>
          </p:nvPr>
        </p:nvSpPr>
        <p:spPr/>
        <p:txBody>
          <a:bodyPr/>
          <a:lstStyle/>
          <a:p>
            <a:r>
              <a:rPr lang="fr-FR" altLang="sv-SE" noProof="0" dirty="0" smtClean="0"/>
              <a:t>Ancrée dans le </a:t>
            </a:r>
            <a:r>
              <a:rPr lang="fr-FR" altLang="sv-SE" noProof="0" dirty="0" smtClean="0"/>
              <a:t>subconscient</a:t>
            </a:r>
            <a:endParaRPr lang="fr-FR" altLang="sv-SE" noProof="0" dirty="0" smtClean="0"/>
          </a:p>
          <a:p>
            <a:r>
              <a:rPr lang="fr-FR" altLang="sv-SE" noProof="0" dirty="0" smtClean="0"/>
              <a:t>Souvent illogique</a:t>
            </a:r>
          </a:p>
          <a:p>
            <a:r>
              <a:rPr lang="fr-FR" altLang="sv-SE" noProof="0" dirty="0" smtClean="0"/>
              <a:t>Influencée par la culture</a:t>
            </a:r>
          </a:p>
          <a:p>
            <a:r>
              <a:rPr lang="fr-FR" altLang="sv-SE" noProof="0" dirty="0" smtClean="0"/>
              <a:t>Altérée</a:t>
            </a:r>
            <a:r>
              <a:rPr lang="fr-FR" noProof="0" dirty="0" smtClean="0"/>
              <a:t> </a:t>
            </a:r>
            <a:r>
              <a:rPr lang="fr-FR" altLang="sv-SE" noProof="0" dirty="0" smtClean="0"/>
              <a:t>par les émotions</a:t>
            </a:r>
          </a:p>
          <a:p>
            <a:r>
              <a:rPr lang="fr-FR" altLang="sv-SE" noProof="0" dirty="0" smtClean="0"/>
              <a:t>Pas toujours exprimée verbalement</a:t>
            </a:r>
          </a:p>
          <a:p>
            <a:r>
              <a:rPr lang="fr-FR" altLang="sv-SE" noProof="0" dirty="0" smtClean="0"/>
              <a:t>Se traduit dans le comportement</a:t>
            </a:r>
          </a:p>
        </p:txBody>
      </p:sp>
      <p:pic>
        <p:nvPicPr>
          <p:cNvPr id="22532" name="Picture 4" descr="d:\Documents and Settings\Test\Local Settings\Temporary Internet Files\Content.IE5\F9ETLNNR\MP900438746[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87859" y="2179932"/>
            <a:ext cx="2305005" cy="3259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27496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2005710"/>
            <a:ext cx="9144000" cy="1238270"/>
          </a:xfrm>
          <a:prstGeom prst="rect">
            <a:avLst/>
          </a:prstGeom>
        </p:spPr>
        <p:txBody>
          <a:bodyPr lIns="91408" tIns="45704" rIns="91408" bIns="45704"/>
          <a:lstStyle/>
          <a:p>
            <a:pPr algn="ctr" defTabSz="913856" fontAlgn="base">
              <a:spcBef>
                <a:spcPct val="0"/>
              </a:spcBef>
              <a:spcAft>
                <a:spcPct val="0"/>
              </a:spcAft>
              <a:defRPr/>
            </a:pPr>
            <a:r>
              <a:rPr lang="en-US" sz="4700" b="1" kern="0" dirty="0" smtClean="0">
                <a:solidFill>
                  <a:srgbClr val="FFFFFF"/>
                </a:solidFill>
              </a:rPr>
              <a:t>Donc, comment appliquer les principes de communication sur les risques?</a:t>
            </a:r>
            <a:endParaRPr lang="fr-FR" sz="4700" b="1" kern="0" dirty="0">
              <a:solidFill>
                <a:srgbClr val="FFFFFF"/>
              </a:solidFill>
              <a:ea typeface="+mj-ea"/>
            </a:endParaRPr>
          </a:p>
        </p:txBody>
      </p:sp>
    </p:spTree>
    <p:extLst>
      <p:ext uri="{BB962C8B-B14F-4D97-AF65-F5344CB8AC3E}">
        <p14:creationId xmlns:p14="http://schemas.microsoft.com/office/powerpoint/2010/main" val="38530388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a:spLocks noGrp="1"/>
          </p:cNvSpPr>
          <p:nvPr>
            <p:ph type="title"/>
          </p:nvPr>
        </p:nvSpPr>
        <p:spPr>
          <a:xfrm>
            <a:off x="-18000" y="0"/>
            <a:ext cx="9180000" cy="648000"/>
          </a:xfrm>
          <a:solidFill>
            <a:schemeClr val="accent1"/>
          </a:solidFill>
        </p:spPr>
        <p:txBody>
          <a:bodyPr>
            <a:noAutofit/>
          </a:bodyPr>
          <a:lstStyle/>
          <a:p>
            <a:pPr algn="l"/>
            <a:r>
              <a:rPr lang="fr-FR" sz="3200" noProof="0" dirty="0" smtClean="0">
                <a:solidFill>
                  <a:srgbClr val="FFFFFF"/>
                </a:solidFill>
              </a:rPr>
              <a:t>5. STRATÉGIES DE COMMUNICATION SUR LES RISQUES</a:t>
            </a:r>
            <a:endParaRPr lang="fr-FR" sz="3200" noProof="0" dirty="0">
              <a:solidFill>
                <a:srgbClr val="FFFFFF"/>
              </a:solidFill>
            </a:endParaRPr>
          </a:p>
        </p:txBody>
      </p:sp>
      <p:sp>
        <p:nvSpPr>
          <p:cNvPr id="6" name="Bouton d'action : Suivant ou Précédent 5">
            <a:hlinkClick r:id="" action="ppaction://hlinkshowjump?jump=nextslide" highlightClick="1"/>
          </p:cNvPr>
          <p:cNvSpPr/>
          <p:nvPr/>
        </p:nvSpPr>
        <p:spPr>
          <a:xfrm>
            <a:off x="8382077" y="5912294"/>
            <a:ext cx="538414" cy="538414"/>
          </a:xfrm>
          <a:prstGeom prst="actionButtonForwardNex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457200"/>
            <a:endParaRPr lang="fr-FR">
              <a:solidFill>
                <a:prstClr val="black"/>
              </a:solidFill>
            </a:endParaRPr>
          </a:p>
        </p:txBody>
      </p:sp>
      <p:sp>
        <p:nvSpPr>
          <p:cNvPr id="7" name="Bouton d'action : Précédent 6">
            <a:hlinkClick r:id="" action="ppaction://hlinkshowjump?jump=previousslide" highlightClick="1"/>
          </p:cNvPr>
          <p:cNvSpPr/>
          <p:nvPr/>
        </p:nvSpPr>
        <p:spPr>
          <a:xfrm>
            <a:off x="202934" y="5922527"/>
            <a:ext cx="538414" cy="538410"/>
          </a:xfrm>
          <a:prstGeom prst="actionButtonBackPrevious">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fr-FR">
              <a:solidFill>
                <a:prstClr val="black"/>
              </a:solidFill>
            </a:endParaRPr>
          </a:p>
        </p:txBody>
      </p:sp>
      <p:sp>
        <p:nvSpPr>
          <p:cNvPr id="2" name="Espace réservé du pied de page 1"/>
          <p:cNvSpPr>
            <a:spLocks noGrp="1"/>
          </p:cNvSpPr>
          <p:nvPr>
            <p:ph type="ftr" sz="quarter" idx="11"/>
          </p:nvPr>
        </p:nvSpPr>
        <p:spPr/>
        <p:txBody>
          <a:bodyPr/>
          <a:lstStyle/>
          <a:p>
            <a:r>
              <a:rPr lang="en-US" dirty="0" smtClean="0">
                <a:solidFill>
                  <a:prstClr val="black">
                    <a:tint val="75000"/>
                  </a:prstClr>
                </a:solidFill>
              </a:rPr>
              <a:t>WHO IHR Training </a:t>
            </a:r>
            <a:r>
              <a:rPr lang="en-US" dirty="0" smtClean="0">
                <a:solidFill>
                  <a:prstClr val="black">
                    <a:tint val="75000"/>
                  </a:prstClr>
                </a:solidFill>
              </a:rPr>
              <a:t>Toolkit   V001 </a:t>
            </a:r>
            <a:r>
              <a:rPr lang="en-US" dirty="0" smtClean="0">
                <a:solidFill>
                  <a:prstClr val="black">
                    <a:tint val="75000"/>
                  </a:prstClr>
                </a:solidFill>
              </a:rPr>
              <a:t>- 15/07/2014</a:t>
            </a:r>
            <a:endParaRPr lang="fr-FR" dirty="0">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345E1343-CD3C-6E47-93AA-0884335058D5}" type="slidenum">
              <a:rPr lang="fr-FR" smtClean="0">
                <a:solidFill>
                  <a:prstClr val="black">
                    <a:tint val="75000"/>
                  </a:prstClr>
                </a:solidFill>
              </a:rPr>
              <a:pPr/>
              <a:t>22</a:t>
            </a:fld>
            <a:endParaRPr lang="fr-FR">
              <a:solidFill>
                <a:prstClr val="black">
                  <a:tint val="75000"/>
                </a:prstClr>
              </a:solidFill>
            </a:endParaRPr>
          </a:p>
        </p:txBody>
      </p:sp>
      <p:pic>
        <p:nvPicPr>
          <p:cNvPr id="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4435" r="-4435"/>
          <a:stretch>
            <a:fillRect/>
          </a:stretch>
        </p:blipFill>
        <p:spPr bwMode="auto">
          <a:xfrm>
            <a:off x="457200" y="1117600"/>
            <a:ext cx="8229600" cy="5008563"/>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71665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a:spLocks noGrp="1"/>
          </p:cNvSpPr>
          <p:nvPr>
            <p:ph type="title"/>
          </p:nvPr>
        </p:nvSpPr>
        <p:spPr>
          <a:xfrm>
            <a:off x="-18000" y="0"/>
            <a:ext cx="9180000" cy="648000"/>
          </a:xfrm>
          <a:solidFill>
            <a:schemeClr val="accent1"/>
          </a:solidFill>
        </p:spPr>
        <p:txBody>
          <a:bodyPr>
            <a:noAutofit/>
          </a:bodyPr>
          <a:lstStyle/>
          <a:p>
            <a:pPr algn="l"/>
            <a:r>
              <a:rPr lang="fr-FR" sz="3200" noProof="0" dirty="0" smtClean="0">
                <a:solidFill>
                  <a:srgbClr val="FFFFFF"/>
                </a:solidFill>
              </a:rPr>
              <a:t>5. STRATÉGIES DE COMMUNICATION SUR LES RISQUES </a:t>
            </a:r>
            <a:r>
              <a:rPr lang="fr-FR" altLang="en-US" sz="2400" noProof="0" dirty="0" smtClean="0">
                <a:solidFill>
                  <a:srgbClr val="FFFFFF"/>
                </a:solidFill>
              </a:rPr>
              <a:t>(1)</a:t>
            </a:r>
            <a:endParaRPr lang="fr-FR" sz="2400" noProof="0" dirty="0">
              <a:solidFill>
                <a:srgbClr val="FFFFFF"/>
              </a:solidFill>
            </a:endParaRPr>
          </a:p>
        </p:txBody>
      </p:sp>
      <p:sp>
        <p:nvSpPr>
          <p:cNvPr id="6" name="Bouton d'action : Suivant ou Précédent 5">
            <a:hlinkClick r:id="" action="ppaction://hlinkshowjump?jump=nextslide" highlightClick="1"/>
          </p:cNvPr>
          <p:cNvSpPr/>
          <p:nvPr/>
        </p:nvSpPr>
        <p:spPr>
          <a:xfrm>
            <a:off x="8382077" y="5912294"/>
            <a:ext cx="538414" cy="538414"/>
          </a:xfrm>
          <a:prstGeom prst="actionButtonForwardNex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457200"/>
            <a:endParaRPr lang="fr-FR">
              <a:solidFill>
                <a:prstClr val="black"/>
              </a:solidFill>
            </a:endParaRPr>
          </a:p>
        </p:txBody>
      </p:sp>
      <p:sp>
        <p:nvSpPr>
          <p:cNvPr id="7" name="Bouton d'action : Précédent 6">
            <a:hlinkClick r:id="" action="ppaction://hlinkshowjump?jump=previousslide" highlightClick="1"/>
          </p:cNvPr>
          <p:cNvSpPr/>
          <p:nvPr/>
        </p:nvSpPr>
        <p:spPr>
          <a:xfrm>
            <a:off x="202934" y="5922527"/>
            <a:ext cx="538414" cy="538410"/>
          </a:xfrm>
          <a:prstGeom prst="actionButtonBackPrevious">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fr-FR">
              <a:solidFill>
                <a:prstClr val="black"/>
              </a:solidFill>
            </a:endParaRPr>
          </a:p>
        </p:txBody>
      </p:sp>
      <p:sp>
        <p:nvSpPr>
          <p:cNvPr id="2" name="Espace réservé du pied de page 1"/>
          <p:cNvSpPr>
            <a:spLocks noGrp="1"/>
          </p:cNvSpPr>
          <p:nvPr>
            <p:ph type="ftr" sz="quarter" idx="11"/>
          </p:nvPr>
        </p:nvSpPr>
        <p:spPr/>
        <p:txBody>
          <a:bodyPr/>
          <a:lstStyle/>
          <a:p>
            <a:r>
              <a:rPr lang="en-US" dirty="0" smtClean="0">
                <a:solidFill>
                  <a:prstClr val="black">
                    <a:tint val="75000"/>
                  </a:prstClr>
                </a:solidFill>
              </a:rPr>
              <a:t>WHO IHR Training </a:t>
            </a:r>
            <a:r>
              <a:rPr lang="en-US" dirty="0" smtClean="0">
                <a:solidFill>
                  <a:prstClr val="black">
                    <a:tint val="75000"/>
                  </a:prstClr>
                </a:solidFill>
              </a:rPr>
              <a:t>Toolkit   V001 </a:t>
            </a:r>
            <a:r>
              <a:rPr lang="en-US" dirty="0" smtClean="0">
                <a:solidFill>
                  <a:prstClr val="black">
                    <a:tint val="75000"/>
                  </a:prstClr>
                </a:solidFill>
              </a:rPr>
              <a:t>- 15/07/2014</a:t>
            </a:r>
            <a:endParaRPr lang="fr-FR" dirty="0">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345E1343-CD3C-6E47-93AA-0884335058D5}" type="slidenum">
              <a:rPr lang="fr-FR" smtClean="0">
                <a:solidFill>
                  <a:prstClr val="black">
                    <a:tint val="75000"/>
                  </a:prstClr>
                </a:solidFill>
              </a:rPr>
              <a:pPr/>
              <a:t>23</a:t>
            </a:fld>
            <a:endParaRPr lang="fr-FR">
              <a:solidFill>
                <a:prstClr val="black">
                  <a:tint val="75000"/>
                </a:prstClr>
              </a:solidFill>
            </a:endParaRPr>
          </a:p>
        </p:txBody>
      </p:sp>
      <p:sp>
        <p:nvSpPr>
          <p:cNvPr id="3" name="Espace réservé du contenu 2"/>
          <p:cNvSpPr>
            <a:spLocks noGrp="1"/>
          </p:cNvSpPr>
          <p:nvPr>
            <p:ph idx="1"/>
          </p:nvPr>
        </p:nvSpPr>
        <p:spPr/>
        <p:txBody>
          <a:bodyPr/>
          <a:lstStyle/>
          <a:p>
            <a:endParaRPr lang="fr-FR" dirty="0"/>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6125" y="1485924"/>
            <a:ext cx="6134462" cy="4310907"/>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13153" y="2116578"/>
            <a:ext cx="2242561" cy="694007"/>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2473" y="1696142"/>
            <a:ext cx="4766120" cy="1945236"/>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02294" y="3517551"/>
            <a:ext cx="2393241" cy="1693262"/>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AutoShape 7"/>
          <p:cNvSpPr>
            <a:spLocks noChangeArrowheads="1"/>
          </p:cNvSpPr>
          <p:nvPr/>
        </p:nvSpPr>
        <p:spPr bwMode="auto">
          <a:xfrm>
            <a:off x="5617261" y="1995631"/>
            <a:ext cx="712679" cy="1645748"/>
          </a:xfrm>
          <a:prstGeom prst="upArrow">
            <a:avLst>
              <a:gd name="adj1" fmla="val 50000"/>
              <a:gd name="adj2" fmla="val 54429"/>
            </a:avLst>
          </a:prstGeom>
          <a:solidFill>
            <a:srgbClr val="FFFF00"/>
          </a:solidFill>
          <a:ln w="9525">
            <a:solidFill>
              <a:schemeClr val="tx1"/>
            </a:solidFill>
            <a:miter lim="800000"/>
            <a:headEnd/>
            <a:tailEnd/>
          </a:ln>
        </p:spPr>
        <p:txBody>
          <a:bodyPr vert="eaVert" wrap="none" lIns="80147" tIns="40074" rIns="80147" bIns="40074" anchor="ctr"/>
          <a:lstStyle>
            <a:lvl1pPr eaLnBrk="0" hangingPunct="0">
              <a:defRPr sz="2800">
                <a:solidFill>
                  <a:srgbClr val="000066"/>
                </a:solidFill>
                <a:latin typeface="Arial" pitchFamily="34" charset="0"/>
                <a:cs typeface="Arial" pitchFamily="34" charset="0"/>
              </a:defRPr>
            </a:lvl1pPr>
            <a:lvl2pPr marL="742950" indent="-285750"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eaLnBrk="0" hangingPunct="0">
              <a:spcBef>
                <a:spcPct val="20000"/>
              </a:spcBef>
              <a:buChar char="•"/>
              <a:defRPr sz="2400">
                <a:solidFill>
                  <a:srgbClr val="000066"/>
                </a:solidFill>
                <a:latin typeface="Arial Narrow" pitchFamily="34" charset="0"/>
                <a:cs typeface="Arial" pitchFamily="34" charset="0"/>
              </a:defRPr>
            </a:lvl3pPr>
            <a:lvl4pPr marL="1600200" indent="-228600" eaLnBrk="0" hangingPunct="0">
              <a:spcBef>
                <a:spcPct val="20000"/>
              </a:spcBef>
              <a:buChar char="–"/>
              <a:defRPr sz="2400">
                <a:solidFill>
                  <a:srgbClr val="000066"/>
                </a:solidFill>
                <a:latin typeface="Arial Narrow" pitchFamily="34" charset="0"/>
                <a:cs typeface="Arial" pitchFamily="34" charset="0"/>
              </a:defRPr>
            </a:lvl4pPr>
            <a:lvl5pPr marL="2057400" indent="-228600" algn="r" rtl="1" eaLnBrk="0" hangingPunct="0">
              <a:spcBef>
                <a:spcPct val="20000"/>
              </a:spcBef>
              <a:buChar char="»"/>
              <a:defRPr sz="2300">
                <a:solidFill>
                  <a:srgbClr val="000066"/>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defTabSz="457200" eaLnBrk="1" hangingPunct="1"/>
            <a:endParaRPr lang="en-US" altLang="en-US"/>
          </a:p>
        </p:txBody>
      </p:sp>
      <p:sp>
        <p:nvSpPr>
          <p:cNvPr id="14" name="Text Box 8"/>
          <p:cNvSpPr txBox="1">
            <a:spLocks noChangeArrowheads="1"/>
          </p:cNvSpPr>
          <p:nvPr/>
        </p:nvSpPr>
        <p:spPr bwMode="auto">
          <a:xfrm>
            <a:off x="2602294" y="1844446"/>
            <a:ext cx="2382381" cy="445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spAutoFit/>
          </a:bodyPr>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spcBef>
                <a:spcPct val="50000"/>
              </a:spcBef>
              <a:buFont typeface="Wingdings" pitchFamily="2" charset="2"/>
              <a:buNone/>
            </a:pPr>
            <a:r>
              <a:rPr lang="fr-FR" altLang="en-US" sz="2100" b="1" dirty="0" smtClean="0">
                <a:solidFill>
                  <a:srgbClr val="002060"/>
                </a:solidFill>
                <a:latin typeface="Arial Narrow" pitchFamily="34" charset="0"/>
              </a:rPr>
              <a:t>Amener les populations à être aussi indignées que vous êtes préoccupé afin qu’elles réagissent</a:t>
            </a:r>
          </a:p>
          <a:p>
            <a:pPr>
              <a:spcBef>
                <a:spcPct val="50000"/>
              </a:spcBef>
              <a:buFont typeface="Wingdings" pitchFamily="2" charset="2"/>
              <a:buNone/>
            </a:pPr>
            <a:r>
              <a:rPr lang="fr-FR" altLang="en-US" sz="2100" b="1" dirty="0" smtClean="0">
                <a:solidFill>
                  <a:srgbClr val="002060"/>
                </a:solidFill>
                <a:latin typeface="Arial Narrow" pitchFamily="34" charset="0"/>
              </a:rPr>
              <a:t>Susciter des émotions</a:t>
            </a:r>
          </a:p>
          <a:p>
            <a:pPr>
              <a:spcBef>
                <a:spcPct val="50000"/>
              </a:spcBef>
              <a:buFont typeface="Wingdings" pitchFamily="2" charset="2"/>
              <a:buNone/>
            </a:pPr>
            <a:r>
              <a:rPr lang="fr-FR" altLang="en-US" sz="2100" b="1" dirty="0" smtClean="0">
                <a:solidFill>
                  <a:srgbClr val="002060"/>
                </a:solidFill>
                <a:latin typeface="Arial Narrow" pitchFamily="34" charset="0"/>
              </a:rPr>
              <a:t>Nécessaire pour prévenir les crises secondaires</a:t>
            </a:r>
          </a:p>
          <a:p>
            <a:pPr>
              <a:spcBef>
                <a:spcPct val="50000"/>
              </a:spcBef>
            </a:pPr>
            <a:r>
              <a:rPr lang="fr-FR" altLang="en-US" sz="2100" b="1" dirty="0" smtClean="0">
                <a:solidFill>
                  <a:srgbClr val="002060"/>
                </a:solidFill>
                <a:latin typeface="Arial Narrow" pitchFamily="34" charset="0"/>
              </a:rPr>
              <a:t>«ATTENTION! »</a:t>
            </a:r>
            <a:endParaRPr lang="fr-FR" altLang="en-US" b="1" dirty="0">
              <a:solidFill>
                <a:srgbClr val="002060"/>
              </a:solidFill>
              <a:latin typeface="Arial Narrow" pitchFamily="34" charset="0"/>
            </a:endParaRPr>
          </a:p>
        </p:txBody>
      </p:sp>
    </p:spTree>
    <p:extLst>
      <p:ext uri="{BB962C8B-B14F-4D97-AF65-F5344CB8AC3E}">
        <p14:creationId xmlns:p14="http://schemas.microsoft.com/office/powerpoint/2010/main" val="2725155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par>
                                <p:cTn id="8" presetID="3" presetClass="entr" presetSubtype="10" fill="hold" nodeType="withEffect">
                                  <p:stCondLst>
                                    <p:cond delay="0"/>
                                  </p:stCondLst>
                                  <p:childTnLst>
                                    <p:set>
                                      <p:cBhvr>
                                        <p:cTn id="9" dur="1" fill="hold">
                                          <p:stCondLst>
                                            <p:cond delay="0"/>
                                          </p:stCondLst>
                                        </p:cTn>
                                        <p:tgtEl>
                                          <p:spTgt spid="14">
                                            <p:txEl>
                                              <p:pRg st="0" end="0"/>
                                            </p:txEl>
                                          </p:spTgt>
                                        </p:tgtEl>
                                        <p:attrNameLst>
                                          <p:attrName>style.visibility</p:attrName>
                                        </p:attrNameLst>
                                      </p:cBhvr>
                                      <p:to>
                                        <p:strVal val="visible"/>
                                      </p:to>
                                    </p:set>
                                    <p:animEffect transition="in" filter="blinds(horizontal)">
                                      <p:cBhvr>
                                        <p:cTn id="10" dur="500"/>
                                        <p:tgtEl>
                                          <p:spTgt spid="1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animEffect transition="in" filter="blinds(horizontal)">
                                      <p:cBhvr>
                                        <p:cTn id="15" dur="500"/>
                                        <p:tgtEl>
                                          <p:spTgt spid="14">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14">
                                            <p:txEl>
                                              <p:pRg st="2" end="2"/>
                                            </p:txEl>
                                          </p:spTgt>
                                        </p:tgtEl>
                                        <p:attrNameLst>
                                          <p:attrName>style.visibility</p:attrName>
                                        </p:attrNameLst>
                                      </p:cBhvr>
                                      <p:to>
                                        <p:strVal val="visible"/>
                                      </p:to>
                                    </p:set>
                                    <p:animEffect transition="in" filter="blinds(horizontal)">
                                      <p:cBhvr>
                                        <p:cTn id="20" dur="500"/>
                                        <p:tgtEl>
                                          <p:spTgt spid="14">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14">
                                            <p:txEl>
                                              <p:pRg st="3" end="3"/>
                                            </p:txEl>
                                          </p:spTgt>
                                        </p:tgtEl>
                                        <p:attrNameLst>
                                          <p:attrName>style.visibility</p:attrName>
                                        </p:attrNameLst>
                                      </p:cBhvr>
                                      <p:to>
                                        <p:strVal val="visible"/>
                                      </p:to>
                                    </p:set>
                                    <p:animEffect transition="in" filter="blinds(horizontal)">
                                      <p:cBhvr>
                                        <p:cTn id="25" dur="500"/>
                                        <p:tgtEl>
                                          <p:spTgt spid="1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a:spLocks noGrp="1"/>
          </p:cNvSpPr>
          <p:nvPr>
            <p:ph type="title"/>
          </p:nvPr>
        </p:nvSpPr>
        <p:spPr>
          <a:xfrm>
            <a:off x="-18000" y="0"/>
            <a:ext cx="9180000" cy="648000"/>
          </a:xfrm>
          <a:solidFill>
            <a:schemeClr val="accent1"/>
          </a:solidFill>
        </p:spPr>
        <p:txBody>
          <a:bodyPr>
            <a:noAutofit/>
          </a:bodyPr>
          <a:lstStyle/>
          <a:p>
            <a:pPr algn="l"/>
            <a:r>
              <a:rPr lang="fr-FR" sz="3200" noProof="0" dirty="0" smtClean="0">
                <a:solidFill>
                  <a:srgbClr val="FFFFFF"/>
                </a:solidFill>
              </a:rPr>
              <a:t>5. STRATÉGIES DE COMMUNICATION SUR LES RISQUES </a:t>
            </a:r>
            <a:r>
              <a:rPr lang="fr-FR" sz="2400" noProof="0" dirty="0" smtClean="0">
                <a:solidFill>
                  <a:srgbClr val="FFFFFF"/>
                </a:solidFill>
              </a:rPr>
              <a:t>(2)</a:t>
            </a:r>
            <a:endParaRPr lang="fr-FR" sz="2400" noProof="0" dirty="0">
              <a:solidFill>
                <a:srgbClr val="FFFFFF"/>
              </a:solidFill>
            </a:endParaRPr>
          </a:p>
        </p:txBody>
      </p:sp>
      <p:sp>
        <p:nvSpPr>
          <p:cNvPr id="6" name="Bouton d'action : Suivant ou Précédent 5">
            <a:hlinkClick r:id="" action="ppaction://hlinkshowjump?jump=nextslide" highlightClick="1"/>
          </p:cNvPr>
          <p:cNvSpPr/>
          <p:nvPr/>
        </p:nvSpPr>
        <p:spPr>
          <a:xfrm>
            <a:off x="8382077" y="5912294"/>
            <a:ext cx="538414" cy="538414"/>
          </a:xfrm>
          <a:prstGeom prst="actionButtonForwardNex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457200"/>
            <a:endParaRPr lang="fr-FR">
              <a:solidFill>
                <a:prstClr val="black"/>
              </a:solidFill>
            </a:endParaRPr>
          </a:p>
        </p:txBody>
      </p:sp>
      <p:sp>
        <p:nvSpPr>
          <p:cNvPr id="7" name="Bouton d'action : Précédent 6">
            <a:hlinkClick r:id="" action="ppaction://hlinkshowjump?jump=previousslide" highlightClick="1"/>
          </p:cNvPr>
          <p:cNvSpPr/>
          <p:nvPr/>
        </p:nvSpPr>
        <p:spPr>
          <a:xfrm>
            <a:off x="202934" y="5922527"/>
            <a:ext cx="538414" cy="538410"/>
          </a:xfrm>
          <a:prstGeom prst="actionButtonBackPrevious">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fr-FR">
              <a:solidFill>
                <a:prstClr val="black"/>
              </a:solidFill>
            </a:endParaRPr>
          </a:p>
        </p:txBody>
      </p:sp>
      <p:sp>
        <p:nvSpPr>
          <p:cNvPr id="2" name="Espace réservé du pied de page 1"/>
          <p:cNvSpPr>
            <a:spLocks noGrp="1"/>
          </p:cNvSpPr>
          <p:nvPr>
            <p:ph type="ftr" sz="quarter" idx="11"/>
          </p:nvPr>
        </p:nvSpPr>
        <p:spPr/>
        <p:txBody>
          <a:bodyPr/>
          <a:lstStyle/>
          <a:p>
            <a:r>
              <a:rPr lang="en-US" dirty="0" smtClean="0">
                <a:solidFill>
                  <a:prstClr val="black">
                    <a:tint val="75000"/>
                  </a:prstClr>
                </a:solidFill>
              </a:rPr>
              <a:t>WHO IHR Training </a:t>
            </a:r>
            <a:r>
              <a:rPr lang="en-US" dirty="0" smtClean="0">
                <a:solidFill>
                  <a:prstClr val="black">
                    <a:tint val="75000"/>
                  </a:prstClr>
                </a:solidFill>
              </a:rPr>
              <a:t>Toolkit   V001 </a:t>
            </a:r>
            <a:r>
              <a:rPr lang="en-US" dirty="0" smtClean="0">
                <a:solidFill>
                  <a:prstClr val="black">
                    <a:tint val="75000"/>
                  </a:prstClr>
                </a:solidFill>
              </a:rPr>
              <a:t>- 15/07/2014</a:t>
            </a:r>
            <a:endParaRPr lang="fr-FR" dirty="0">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345E1343-CD3C-6E47-93AA-0884335058D5}" type="slidenum">
              <a:rPr lang="fr-FR" smtClean="0">
                <a:solidFill>
                  <a:prstClr val="black">
                    <a:tint val="75000"/>
                  </a:prstClr>
                </a:solidFill>
              </a:rPr>
              <a:pPr/>
              <a:t>24</a:t>
            </a:fld>
            <a:endParaRPr lang="fr-FR">
              <a:solidFill>
                <a:prstClr val="black">
                  <a:tint val="75000"/>
                </a:prstClr>
              </a:solidFill>
            </a:endParaRPr>
          </a:p>
        </p:txBody>
      </p:sp>
      <p:sp>
        <p:nvSpPr>
          <p:cNvPr id="10" name="Espace réservé du contenu 9"/>
          <p:cNvSpPr>
            <a:spLocks noGrp="1"/>
          </p:cNvSpPr>
          <p:nvPr>
            <p:ph idx="1"/>
          </p:nvPr>
        </p:nvSpPr>
        <p:spPr/>
        <p:txBody>
          <a:bodyPr/>
          <a:lstStyle/>
          <a:p>
            <a:endParaRPr lang="fr-FR" dirty="0"/>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6125" y="1485924"/>
            <a:ext cx="6134462" cy="4310907"/>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1975" y="3022243"/>
            <a:ext cx="2383739" cy="1945235"/>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4580" y="1710540"/>
            <a:ext cx="2619941" cy="3513231"/>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 Box 8"/>
          <p:cNvSpPr txBox="1">
            <a:spLocks noChangeArrowheads="1"/>
          </p:cNvSpPr>
          <p:nvPr/>
        </p:nvSpPr>
        <p:spPr bwMode="auto">
          <a:xfrm>
            <a:off x="4737613" y="1894841"/>
            <a:ext cx="2636230" cy="3323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spAutoFit/>
          </a:bodyPr>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spcBef>
                <a:spcPct val="0"/>
              </a:spcBef>
              <a:buFont typeface="Wingdings" pitchFamily="2" charset="2"/>
              <a:buNone/>
            </a:pPr>
            <a:r>
              <a:rPr lang="fr-FR" altLang="en-US" sz="2100" b="1" dirty="0" smtClean="0">
                <a:solidFill>
                  <a:srgbClr val="002060"/>
                </a:solidFill>
                <a:latin typeface="Arial Narrow" pitchFamily="34" charset="0"/>
              </a:rPr>
              <a:t>Écouter et admettre la vérité</a:t>
            </a:r>
          </a:p>
          <a:p>
            <a:pPr>
              <a:spcBef>
                <a:spcPct val="0"/>
              </a:spcBef>
              <a:buFont typeface="Wingdings" pitchFamily="2" charset="2"/>
              <a:buNone/>
            </a:pPr>
            <a:endParaRPr lang="fr-FR" altLang="en-US" sz="2100" b="1" dirty="0" smtClean="0">
              <a:solidFill>
                <a:srgbClr val="002060"/>
              </a:solidFill>
              <a:latin typeface="Arial Narrow" pitchFamily="34" charset="0"/>
            </a:endParaRPr>
          </a:p>
          <a:p>
            <a:pPr>
              <a:spcBef>
                <a:spcPct val="0"/>
              </a:spcBef>
              <a:buFont typeface="Wingdings" pitchFamily="2" charset="2"/>
              <a:buNone/>
            </a:pPr>
            <a:r>
              <a:rPr lang="fr-FR" altLang="en-US" sz="2100" b="1" dirty="0" smtClean="0">
                <a:solidFill>
                  <a:srgbClr val="002060"/>
                </a:solidFill>
                <a:latin typeface="Arial Narrow" pitchFamily="34" charset="0"/>
              </a:rPr>
              <a:t>Expliquer, preuves factuelles, à l'appui pourquoi il n'y a pas de danger</a:t>
            </a:r>
          </a:p>
          <a:p>
            <a:pPr>
              <a:spcBef>
                <a:spcPct val="0"/>
              </a:spcBef>
              <a:buFont typeface="Wingdings" pitchFamily="2" charset="2"/>
              <a:buNone/>
            </a:pPr>
            <a:endParaRPr lang="fr-FR" altLang="en-US" sz="2100" b="1" dirty="0" smtClean="0">
              <a:solidFill>
                <a:srgbClr val="002060"/>
              </a:solidFill>
              <a:latin typeface="Arial Narrow" pitchFamily="34" charset="0"/>
            </a:endParaRPr>
          </a:p>
          <a:p>
            <a:pPr>
              <a:spcBef>
                <a:spcPct val="0"/>
              </a:spcBef>
              <a:buFont typeface="Wingdings" pitchFamily="2" charset="2"/>
              <a:buNone/>
            </a:pPr>
            <a:r>
              <a:rPr lang="fr-FR" altLang="en-US" sz="2100" b="1" dirty="0" smtClean="0">
                <a:solidFill>
                  <a:srgbClr val="002060"/>
                </a:solidFill>
                <a:latin typeface="Arial Narrow" pitchFamily="34" charset="0"/>
              </a:rPr>
              <a:t>«CALMEZ-VOUS»</a:t>
            </a:r>
          </a:p>
          <a:p>
            <a:pPr>
              <a:spcBef>
                <a:spcPct val="0"/>
              </a:spcBef>
              <a:buFont typeface="Wingdings" pitchFamily="2" charset="2"/>
              <a:buNone/>
            </a:pPr>
            <a:r>
              <a:rPr lang="fr-FR" altLang="en-US" sz="2100" b="1" dirty="0" smtClean="0">
                <a:solidFill>
                  <a:srgbClr val="002060"/>
                </a:solidFill>
                <a:latin typeface="Arial Narrow" pitchFamily="34" charset="0"/>
              </a:rPr>
              <a:t>(Respectueusement)</a:t>
            </a:r>
            <a:endParaRPr lang="fr-FR" altLang="en-US" b="1" dirty="0">
              <a:solidFill>
                <a:srgbClr val="002060"/>
              </a:solidFill>
              <a:latin typeface="Arial Narrow" pitchFamily="34" charset="0"/>
            </a:endParaRPr>
          </a:p>
        </p:txBody>
      </p:sp>
      <p:sp>
        <p:nvSpPr>
          <p:cNvPr id="13" name="AutoShape 7"/>
          <p:cNvSpPr>
            <a:spLocks noChangeArrowheads="1"/>
          </p:cNvSpPr>
          <p:nvPr/>
        </p:nvSpPr>
        <p:spPr bwMode="auto">
          <a:xfrm rot="10800000">
            <a:off x="3308185" y="2863859"/>
            <a:ext cx="712678" cy="1645747"/>
          </a:xfrm>
          <a:prstGeom prst="upArrow">
            <a:avLst>
              <a:gd name="adj1" fmla="val 50000"/>
              <a:gd name="adj2" fmla="val 54429"/>
            </a:avLst>
          </a:prstGeom>
          <a:solidFill>
            <a:srgbClr val="F01818"/>
          </a:solidFill>
          <a:ln w="9525">
            <a:solidFill>
              <a:schemeClr val="tx1"/>
            </a:solidFill>
            <a:miter lim="800000"/>
            <a:headEnd/>
            <a:tailEnd/>
          </a:ln>
        </p:spPr>
        <p:txBody>
          <a:bodyPr vert="eaVert" wrap="none" lIns="80147" tIns="40074" rIns="80147" bIns="40074" anchor="ctr"/>
          <a:lstStyle>
            <a:lvl1pPr eaLnBrk="0" hangingPunct="0">
              <a:defRPr sz="2800">
                <a:solidFill>
                  <a:srgbClr val="000066"/>
                </a:solidFill>
                <a:latin typeface="Arial" pitchFamily="34" charset="0"/>
                <a:cs typeface="Arial" pitchFamily="34" charset="0"/>
              </a:defRPr>
            </a:lvl1pPr>
            <a:lvl2pPr marL="742950" indent="-285750"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eaLnBrk="0" hangingPunct="0">
              <a:spcBef>
                <a:spcPct val="20000"/>
              </a:spcBef>
              <a:buChar char="•"/>
              <a:defRPr sz="2400">
                <a:solidFill>
                  <a:srgbClr val="000066"/>
                </a:solidFill>
                <a:latin typeface="Arial Narrow" pitchFamily="34" charset="0"/>
                <a:cs typeface="Arial" pitchFamily="34" charset="0"/>
              </a:defRPr>
            </a:lvl3pPr>
            <a:lvl4pPr marL="1600200" indent="-228600" eaLnBrk="0" hangingPunct="0">
              <a:spcBef>
                <a:spcPct val="20000"/>
              </a:spcBef>
              <a:buChar char="–"/>
              <a:defRPr sz="2400">
                <a:solidFill>
                  <a:srgbClr val="000066"/>
                </a:solidFill>
                <a:latin typeface="Arial Narrow" pitchFamily="34" charset="0"/>
                <a:cs typeface="Arial" pitchFamily="34" charset="0"/>
              </a:defRPr>
            </a:lvl4pPr>
            <a:lvl5pPr marL="2057400" indent="-228600" algn="r" rtl="1" eaLnBrk="0" hangingPunct="0">
              <a:spcBef>
                <a:spcPct val="20000"/>
              </a:spcBef>
              <a:buChar char="»"/>
              <a:defRPr sz="2300">
                <a:solidFill>
                  <a:srgbClr val="000066"/>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defTabSz="457200" eaLnBrk="1" hangingPunct="1"/>
            <a:endParaRPr lang="en-US" altLang="en-US">
              <a:solidFill>
                <a:srgbClr val="FF0000"/>
              </a:solidFill>
            </a:endParaRPr>
          </a:p>
        </p:txBody>
      </p:sp>
    </p:spTree>
    <p:extLst>
      <p:ext uri="{BB962C8B-B14F-4D97-AF65-F5344CB8AC3E}">
        <p14:creationId xmlns:p14="http://schemas.microsoft.com/office/powerpoint/2010/main" val="2804863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blinds(horizontal)">
                                      <p:cBhvr>
                                        <p:cTn id="12" dur="500"/>
                                        <p:tgtEl>
                                          <p:spTgt spid="1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animEffect transition="in" filter="blinds(horizontal)">
                                      <p:cBhvr>
                                        <p:cTn id="17" dur="500"/>
                                        <p:tgtEl>
                                          <p:spTgt spid="1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2">
                                            <p:txEl>
                                              <p:pRg st="4" end="4"/>
                                            </p:txEl>
                                          </p:spTgt>
                                        </p:tgtEl>
                                        <p:attrNameLst>
                                          <p:attrName>style.visibility</p:attrName>
                                        </p:attrNameLst>
                                      </p:cBhvr>
                                      <p:to>
                                        <p:strVal val="visible"/>
                                      </p:to>
                                    </p:set>
                                    <p:animEffect transition="in" filter="blinds(horizontal)">
                                      <p:cBhvr>
                                        <p:cTn id="22" dur="500"/>
                                        <p:tgtEl>
                                          <p:spTgt spid="1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2">
                                            <p:txEl>
                                              <p:pRg st="5" end="5"/>
                                            </p:txEl>
                                          </p:spTgt>
                                        </p:tgtEl>
                                        <p:attrNameLst>
                                          <p:attrName>style.visibility</p:attrName>
                                        </p:attrNameLst>
                                      </p:cBhvr>
                                      <p:to>
                                        <p:strVal val="visible"/>
                                      </p:to>
                                    </p:set>
                                    <p:animEffect transition="in" filter="blinds(horizontal)">
                                      <p:cBhvr>
                                        <p:cTn id="27" dur="500"/>
                                        <p:tgtEl>
                                          <p:spTgt spid="1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a:spLocks noGrp="1"/>
          </p:cNvSpPr>
          <p:nvPr>
            <p:ph type="title"/>
          </p:nvPr>
        </p:nvSpPr>
        <p:spPr>
          <a:xfrm>
            <a:off x="-18000" y="0"/>
            <a:ext cx="9180000" cy="648000"/>
          </a:xfrm>
          <a:solidFill>
            <a:schemeClr val="accent1"/>
          </a:solidFill>
        </p:spPr>
        <p:txBody>
          <a:bodyPr>
            <a:noAutofit/>
          </a:bodyPr>
          <a:lstStyle/>
          <a:p>
            <a:pPr algn="l"/>
            <a:r>
              <a:rPr lang="fr-FR" sz="3200" noProof="0" dirty="0" smtClean="0">
                <a:solidFill>
                  <a:srgbClr val="FFFFFF"/>
                </a:solidFill>
              </a:rPr>
              <a:t>5. STRATÉGIES DE COMMUNICATION SUR LES RISQUES </a:t>
            </a:r>
            <a:r>
              <a:rPr lang="fr-FR" sz="2400" noProof="0" dirty="0" smtClean="0">
                <a:solidFill>
                  <a:srgbClr val="FFFFFF"/>
                </a:solidFill>
              </a:rPr>
              <a:t>(3)</a:t>
            </a:r>
            <a:endParaRPr lang="fr-FR" sz="2400" noProof="0" dirty="0">
              <a:solidFill>
                <a:srgbClr val="FFFFFF"/>
              </a:solidFill>
            </a:endParaRPr>
          </a:p>
        </p:txBody>
      </p:sp>
      <p:sp>
        <p:nvSpPr>
          <p:cNvPr id="6" name="Bouton d'action : Suivant ou Précédent 5">
            <a:hlinkClick r:id="" action="ppaction://hlinkshowjump?jump=nextslide" highlightClick="1"/>
          </p:cNvPr>
          <p:cNvSpPr/>
          <p:nvPr/>
        </p:nvSpPr>
        <p:spPr>
          <a:xfrm>
            <a:off x="8382077" y="5912294"/>
            <a:ext cx="538414" cy="538414"/>
          </a:xfrm>
          <a:prstGeom prst="actionButtonForwardNex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457200"/>
            <a:endParaRPr lang="fr-FR">
              <a:solidFill>
                <a:prstClr val="black"/>
              </a:solidFill>
            </a:endParaRPr>
          </a:p>
        </p:txBody>
      </p:sp>
      <p:sp>
        <p:nvSpPr>
          <p:cNvPr id="7" name="Bouton d'action : Précédent 6">
            <a:hlinkClick r:id="" action="ppaction://hlinkshowjump?jump=previousslide" highlightClick="1"/>
          </p:cNvPr>
          <p:cNvSpPr/>
          <p:nvPr/>
        </p:nvSpPr>
        <p:spPr>
          <a:xfrm>
            <a:off x="202934" y="5922527"/>
            <a:ext cx="538414" cy="538410"/>
          </a:xfrm>
          <a:prstGeom prst="actionButtonBackPrevious">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fr-FR">
              <a:solidFill>
                <a:prstClr val="black"/>
              </a:solidFill>
            </a:endParaRPr>
          </a:p>
        </p:txBody>
      </p:sp>
      <p:sp>
        <p:nvSpPr>
          <p:cNvPr id="2" name="Espace réservé du pied de page 1"/>
          <p:cNvSpPr>
            <a:spLocks noGrp="1"/>
          </p:cNvSpPr>
          <p:nvPr>
            <p:ph type="ftr" sz="quarter" idx="11"/>
          </p:nvPr>
        </p:nvSpPr>
        <p:spPr/>
        <p:txBody>
          <a:bodyPr/>
          <a:lstStyle/>
          <a:p>
            <a:r>
              <a:rPr lang="en-US" dirty="0" smtClean="0">
                <a:solidFill>
                  <a:prstClr val="black">
                    <a:tint val="75000"/>
                  </a:prstClr>
                </a:solidFill>
              </a:rPr>
              <a:t>WHO IHR Training </a:t>
            </a:r>
            <a:r>
              <a:rPr lang="en-US" dirty="0" smtClean="0">
                <a:solidFill>
                  <a:prstClr val="black">
                    <a:tint val="75000"/>
                  </a:prstClr>
                </a:solidFill>
              </a:rPr>
              <a:t>Toolkit   V001 </a:t>
            </a:r>
            <a:r>
              <a:rPr lang="en-US" dirty="0" smtClean="0">
                <a:solidFill>
                  <a:prstClr val="black">
                    <a:tint val="75000"/>
                  </a:prstClr>
                </a:solidFill>
              </a:rPr>
              <a:t>- 15/07/2014</a:t>
            </a:r>
            <a:endParaRPr lang="fr-FR" dirty="0">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345E1343-CD3C-6E47-93AA-0884335058D5}" type="slidenum">
              <a:rPr lang="fr-FR" smtClean="0">
                <a:solidFill>
                  <a:prstClr val="black">
                    <a:tint val="75000"/>
                  </a:prstClr>
                </a:solidFill>
              </a:rPr>
              <a:pPr/>
              <a:t>25</a:t>
            </a:fld>
            <a:endParaRPr lang="fr-FR">
              <a:solidFill>
                <a:prstClr val="black">
                  <a:tint val="75000"/>
                </a:prstClr>
              </a:solidFill>
            </a:endParaRPr>
          </a:p>
        </p:txBody>
      </p:sp>
      <p:sp>
        <p:nvSpPr>
          <p:cNvPr id="10" name="Espace réservé du contenu 9"/>
          <p:cNvSpPr>
            <a:spLocks noGrp="1"/>
          </p:cNvSpPr>
          <p:nvPr>
            <p:ph idx="1"/>
          </p:nvPr>
        </p:nvSpPr>
        <p:spPr/>
        <p:txBody>
          <a:bodyPr/>
          <a:lstStyle/>
          <a:p>
            <a:endParaRPr lang="fr-FR" dirty="0"/>
          </a:p>
        </p:txBody>
      </p:sp>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6125" y="1485924"/>
            <a:ext cx="6134462" cy="4310907"/>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13153" y="2116578"/>
            <a:ext cx="2242561" cy="694007"/>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2473" y="1696142"/>
            <a:ext cx="2533062" cy="1945236"/>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02294" y="3314532"/>
            <a:ext cx="4622226" cy="1896281"/>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 Box 7"/>
          <p:cNvSpPr txBox="1">
            <a:spLocks noChangeArrowheads="1"/>
          </p:cNvSpPr>
          <p:nvPr/>
        </p:nvSpPr>
        <p:spPr bwMode="auto">
          <a:xfrm>
            <a:off x="2602294" y="2084901"/>
            <a:ext cx="2497767" cy="2677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spAutoFit/>
          </a:bodyPr>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spcBef>
                <a:spcPct val="50000"/>
              </a:spcBef>
              <a:buFont typeface="Wingdings" pitchFamily="2" charset="2"/>
              <a:buNone/>
            </a:pPr>
            <a:r>
              <a:rPr lang="fr-FR" altLang="en-US" sz="2400" b="1" dirty="0" smtClean="0">
                <a:solidFill>
                  <a:srgbClr val="002060"/>
                </a:solidFill>
                <a:latin typeface="Arial Narrow" pitchFamily="34" charset="0"/>
              </a:rPr>
              <a:t>Expliquer ce qui se passe</a:t>
            </a:r>
          </a:p>
          <a:p>
            <a:pPr>
              <a:spcBef>
                <a:spcPct val="50000"/>
              </a:spcBef>
              <a:buFont typeface="Wingdings" pitchFamily="2" charset="2"/>
              <a:buNone/>
            </a:pPr>
            <a:r>
              <a:rPr lang="fr-FR" altLang="en-US" sz="2400" b="1" dirty="0" smtClean="0">
                <a:solidFill>
                  <a:srgbClr val="002060"/>
                </a:solidFill>
                <a:latin typeface="Arial Narrow" pitchFamily="34" charset="0"/>
              </a:rPr>
              <a:t>Gérer les émotions</a:t>
            </a:r>
          </a:p>
          <a:p>
            <a:pPr>
              <a:spcBef>
                <a:spcPct val="50000"/>
              </a:spcBef>
              <a:buFont typeface="Wingdings" pitchFamily="2" charset="2"/>
              <a:buNone/>
            </a:pPr>
            <a:r>
              <a:rPr lang="fr-FR" altLang="en-US" sz="2400" b="1" dirty="0" smtClean="0">
                <a:solidFill>
                  <a:srgbClr val="002060"/>
                </a:solidFill>
                <a:latin typeface="Arial Narrow" pitchFamily="34" charset="0"/>
              </a:rPr>
              <a:t>«NOUS SOMMES TOUS DANS LE MÊME BATEAU» </a:t>
            </a:r>
            <a:endParaRPr lang="fr-FR" altLang="en-US" sz="2400" b="1" dirty="0">
              <a:solidFill>
                <a:srgbClr val="002060"/>
              </a:solidFill>
              <a:latin typeface="Arial Narrow" pitchFamily="34" charset="0"/>
            </a:endParaRPr>
          </a:p>
        </p:txBody>
      </p:sp>
    </p:spTree>
    <p:extLst>
      <p:ext uri="{BB962C8B-B14F-4D97-AF65-F5344CB8AC3E}">
        <p14:creationId xmlns:p14="http://schemas.microsoft.com/office/powerpoint/2010/main" val="1619151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blinds(horizontal)">
                                      <p:cBhvr>
                                        <p:cTn id="7" dur="500"/>
                                        <p:tgtEl>
                                          <p:spTgt spid="1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8">
                                            <p:txEl>
                                              <p:pRg st="1" end="1"/>
                                            </p:txEl>
                                          </p:spTgt>
                                        </p:tgtEl>
                                        <p:attrNameLst>
                                          <p:attrName>style.visibility</p:attrName>
                                        </p:attrNameLst>
                                      </p:cBhvr>
                                      <p:to>
                                        <p:strVal val="visible"/>
                                      </p:to>
                                    </p:set>
                                    <p:animEffect transition="in" filter="blinds(horizontal)">
                                      <p:cBhvr>
                                        <p:cTn id="12" dur="500"/>
                                        <p:tgtEl>
                                          <p:spTgt spid="1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8">
                                            <p:txEl>
                                              <p:pRg st="2" end="2"/>
                                            </p:txEl>
                                          </p:spTgt>
                                        </p:tgtEl>
                                        <p:attrNameLst>
                                          <p:attrName>style.visibility</p:attrName>
                                        </p:attrNameLst>
                                      </p:cBhvr>
                                      <p:to>
                                        <p:strVal val="visible"/>
                                      </p:to>
                                    </p:set>
                                    <p:animEffect transition="in" filter="blinds(horizontal)">
                                      <p:cBhvr>
                                        <p:cTn id="17" dur="500"/>
                                        <p:tgtEl>
                                          <p:spTgt spid="1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a:spLocks noGrp="1"/>
          </p:cNvSpPr>
          <p:nvPr>
            <p:ph type="title"/>
          </p:nvPr>
        </p:nvSpPr>
        <p:spPr>
          <a:xfrm>
            <a:off x="-18000" y="0"/>
            <a:ext cx="9180000" cy="648000"/>
          </a:xfrm>
          <a:solidFill>
            <a:schemeClr val="accent1"/>
          </a:solidFill>
        </p:spPr>
        <p:txBody>
          <a:bodyPr>
            <a:noAutofit/>
          </a:bodyPr>
          <a:lstStyle/>
          <a:p>
            <a:pPr algn="l"/>
            <a:r>
              <a:rPr lang="fr-FR" sz="3200" noProof="0" dirty="0" smtClean="0">
                <a:solidFill>
                  <a:srgbClr val="FFFFFF"/>
                </a:solidFill>
              </a:rPr>
              <a:t>5. STRATÉGIES DE COMMUNICATION SUR LES RISQUES </a:t>
            </a:r>
            <a:r>
              <a:rPr lang="fr-FR" sz="2400" noProof="0" dirty="0" smtClean="0">
                <a:solidFill>
                  <a:srgbClr val="FFFFFF"/>
                </a:solidFill>
              </a:rPr>
              <a:t>(4)</a:t>
            </a:r>
            <a:endParaRPr lang="fr-FR" sz="2400" noProof="0" dirty="0">
              <a:solidFill>
                <a:srgbClr val="FFFFFF"/>
              </a:solidFill>
            </a:endParaRPr>
          </a:p>
        </p:txBody>
      </p:sp>
      <p:sp>
        <p:nvSpPr>
          <p:cNvPr id="6" name="Bouton d'action : Suivant ou Précédent 5">
            <a:hlinkClick r:id="" action="ppaction://hlinkshowjump?jump=nextslide" highlightClick="1"/>
          </p:cNvPr>
          <p:cNvSpPr/>
          <p:nvPr/>
        </p:nvSpPr>
        <p:spPr>
          <a:xfrm>
            <a:off x="8382077" y="5912294"/>
            <a:ext cx="538414" cy="538414"/>
          </a:xfrm>
          <a:prstGeom prst="actionButtonForwardNex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457200"/>
            <a:endParaRPr lang="fr-FR">
              <a:solidFill>
                <a:prstClr val="black"/>
              </a:solidFill>
            </a:endParaRPr>
          </a:p>
        </p:txBody>
      </p:sp>
      <p:sp>
        <p:nvSpPr>
          <p:cNvPr id="7" name="Bouton d'action : Précédent 6">
            <a:hlinkClick r:id="" action="ppaction://hlinkshowjump?jump=previousslide" highlightClick="1"/>
          </p:cNvPr>
          <p:cNvSpPr/>
          <p:nvPr/>
        </p:nvSpPr>
        <p:spPr>
          <a:xfrm>
            <a:off x="202934" y="5922527"/>
            <a:ext cx="538414" cy="538410"/>
          </a:xfrm>
          <a:prstGeom prst="actionButtonBackPrevious">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fr-FR">
              <a:solidFill>
                <a:prstClr val="black"/>
              </a:solidFill>
            </a:endParaRPr>
          </a:p>
        </p:txBody>
      </p:sp>
      <p:sp>
        <p:nvSpPr>
          <p:cNvPr id="2" name="Espace réservé du pied de page 1"/>
          <p:cNvSpPr>
            <a:spLocks noGrp="1"/>
          </p:cNvSpPr>
          <p:nvPr>
            <p:ph type="ftr" sz="quarter" idx="11"/>
          </p:nvPr>
        </p:nvSpPr>
        <p:spPr/>
        <p:txBody>
          <a:bodyPr/>
          <a:lstStyle/>
          <a:p>
            <a:r>
              <a:rPr lang="en-US" dirty="0" smtClean="0">
                <a:solidFill>
                  <a:prstClr val="black">
                    <a:tint val="75000"/>
                  </a:prstClr>
                </a:solidFill>
              </a:rPr>
              <a:t>WHO IHR Training </a:t>
            </a:r>
            <a:r>
              <a:rPr lang="en-US" dirty="0" smtClean="0">
                <a:solidFill>
                  <a:prstClr val="black">
                    <a:tint val="75000"/>
                  </a:prstClr>
                </a:solidFill>
              </a:rPr>
              <a:t>Toolkit   V001 </a:t>
            </a:r>
            <a:r>
              <a:rPr lang="en-US" dirty="0" smtClean="0">
                <a:solidFill>
                  <a:prstClr val="black">
                    <a:tint val="75000"/>
                  </a:prstClr>
                </a:solidFill>
              </a:rPr>
              <a:t>- 15/07/2014</a:t>
            </a:r>
            <a:endParaRPr lang="fr-FR" dirty="0">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345E1343-CD3C-6E47-93AA-0884335058D5}" type="slidenum">
              <a:rPr lang="fr-FR" smtClean="0">
                <a:solidFill>
                  <a:prstClr val="black">
                    <a:tint val="75000"/>
                  </a:prstClr>
                </a:solidFill>
              </a:rPr>
              <a:pPr/>
              <a:t>26</a:t>
            </a:fld>
            <a:endParaRPr lang="fr-FR">
              <a:solidFill>
                <a:prstClr val="black">
                  <a:tint val="75000"/>
                </a:prstClr>
              </a:solidFill>
            </a:endParaRPr>
          </a:p>
        </p:txBody>
      </p:sp>
      <p:sp>
        <p:nvSpPr>
          <p:cNvPr id="10" name="Espace réservé du contenu 9"/>
          <p:cNvSpPr>
            <a:spLocks noGrp="1"/>
          </p:cNvSpPr>
          <p:nvPr>
            <p:ph idx="1"/>
          </p:nvPr>
        </p:nvSpPr>
        <p:spPr/>
        <p:txBody>
          <a:bodyPr/>
          <a:lstStyle/>
          <a:p>
            <a:endParaRPr lang="fr-FR" dirty="0"/>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6125" y="1485924"/>
            <a:ext cx="6134462" cy="4310907"/>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4691" y="1737898"/>
            <a:ext cx="2425820" cy="1945235"/>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4580" y="1710540"/>
            <a:ext cx="2619941" cy="3513231"/>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 Box 8"/>
          <p:cNvSpPr txBox="1">
            <a:spLocks noChangeArrowheads="1"/>
          </p:cNvSpPr>
          <p:nvPr/>
        </p:nvSpPr>
        <p:spPr bwMode="auto">
          <a:xfrm>
            <a:off x="4687387" y="1680304"/>
            <a:ext cx="2789625" cy="2677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spAutoFit/>
          </a:bodyPr>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spcBef>
                <a:spcPct val="50000"/>
              </a:spcBef>
              <a:buFont typeface="Wingdings" pitchFamily="2" charset="2"/>
              <a:buNone/>
            </a:pPr>
            <a:r>
              <a:rPr lang="fr-FR" altLang="en-US" sz="2400" b="1" dirty="0" smtClean="0">
                <a:solidFill>
                  <a:srgbClr val="002060"/>
                </a:solidFill>
                <a:latin typeface="Arial Narrow" pitchFamily="34" charset="0"/>
              </a:rPr>
              <a:t>Surveillance de la communication</a:t>
            </a:r>
          </a:p>
          <a:p>
            <a:pPr>
              <a:spcBef>
                <a:spcPct val="50000"/>
              </a:spcBef>
              <a:buFont typeface="Wingdings" pitchFamily="2" charset="2"/>
              <a:buNone/>
            </a:pPr>
            <a:r>
              <a:rPr lang="fr-FR" altLang="en-US" sz="2400" b="1" dirty="0" smtClean="0">
                <a:solidFill>
                  <a:srgbClr val="002060"/>
                </a:solidFill>
                <a:latin typeface="Arial Narrow" pitchFamily="34" charset="0"/>
              </a:rPr>
              <a:t>Identifier l'indignation et y répondre dès le début</a:t>
            </a:r>
          </a:p>
          <a:p>
            <a:pPr>
              <a:spcBef>
                <a:spcPct val="50000"/>
              </a:spcBef>
              <a:buFont typeface="Wingdings" pitchFamily="2" charset="2"/>
              <a:buNone/>
            </a:pPr>
            <a:endParaRPr lang="fr-FR" altLang="en-US" sz="2400" b="1" dirty="0">
              <a:solidFill>
                <a:srgbClr val="002060"/>
              </a:solidFill>
              <a:latin typeface="Arial Narrow" pitchFamily="34" charset="0"/>
            </a:endParaRPr>
          </a:p>
        </p:txBody>
      </p:sp>
    </p:spTree>
    <p:extLst>
      <p:ext uri="{BB962C8B-B14F-4D97-AF65-F5344CB8AC3E}">
        <p14:creationId xmlns:p14="http://schemas.microsoft.com/office/powerpoint/2010/main" val="2935603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blinds(horizontal)">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2">
                                            <p:txEl>
                                              <p:pRg st="1" end="1"/>
                                            </p:txEl>
                                          </p:spTgt>
                                        </p:tgtEl>
                                        <p:attrNameLst>
                                          <p:attrName>style.visibility</p:attrName>
                                        </p:attrNameLst>
                                      </p:cBhvr>
                                      <p:to>
                                        <p:strVal val="visible"/>
                                      </p:to>
                                    </p:set>
                                    <p:animEffect transition="in" filter="blinds(horizontal)">
                                      <p:cBhvr>
                                        <p:cTn id="12" dur="5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fr-FR" noProof="0" dirty="0" smtClean="0"/>
              <a:t>Liste de contrôle : Communication sur les crises</a:t>
            </a:r>
          </a:p>
        </p:txBody>
      </p:sp>
      <p:sp>
        <p:nvSpPr>
          <p:cNvPr id="33795" name="Content Placeholder 2"/>
          <p:cNvSpPr>
            <a:spLocks noGrp="1"/>
          </p:cNvSpPr>
          <p:nvPr>
            <p:ph sz="half" idx="1"/>
          </p:nvPr>
        </p:nvSpPr>
        <p:spPr>
          <a:xfrm>
            <a:off x="442539" y="1380815"/>
            <a:ext cx="5603686" cy="4611835"/>
          </a:xfrm>
        </p:spPr>
        <p:txBody>
          <a:bodyPr/>
          <a:lstStyle/>
          <a:p>
            <a:pPr>
              <a:buFont typeface="Arial" charset="0"/>
              <a:buAutoNum type="arabicPeriod"/>
            </a:pPr>
            <a:r>
              <a:rPr lang="fr-FR" sz="2400" b="1" noProof="0" dirty="0" smtClean="0"/>
              <a:t>Communiquer en premier, communiquer souvent, communiquer régulièrement</a:t>
            </a:r>
          </a:p>
          <a:p>
            <a:pPr lvl="1"/>
            <a:r>
              <a:rPr lang="fr-FR" sz="2000" b="1" noProof="0" dirty="0" smtClean="0"/>
              <a:t>Être le premier à formuler le problème... même quand l'information est incomplète</a:t>
            </a:r>
          </a:p>
          <a:p>
            <a:pPr>
              <a:buFont typeface="Arial" charset="0"/>
              <a:buAutoNum type="arabicPeriod"/>
            </a:pPr>
            <a:r>
              <a:rPr lang="fr-FR" sz="2400" b="1" noProof="0" dirty="0" smtClean="0"/>
              <a:t>Expliquer ce qui se passe</a:t>
            </a:r>
          </a:p>
          <a:p>
            <a:pPr lvl="1"/>
            <a:r>
              <a:rPr lang="fr-FR" sz="2000" b="1" noProof="0" dirty="0" smtClean="0"/>
              <a:t>Ce que vous savez, ce que vous ne savez pas</a:t>
            </a:r>
          </a:p>
          <a:p>
            <a:pPr lvl="1"/>
            <a:r>
              <a:rPr lang="fr-FR" sz="2000" b="1" noProof="0" dirty="0" smtClean="0"/>
              <a:t>Ce que vous faites pour aider</a:t>
            </a:r>
          </a:p>
          <a:p>
            <a:pPr lvl="1"/>
            <a:r>
              <a:rPr lang="fr-FR" sz="2000" b="1" noProof="0" dirty="0" smtClean="0"/>
              <a:t>Et ce que nous pouvons faire en se basant sur notre expérience antérieure et notre expertise</a:t>
            </a:r>
          </a:p>
          <a:p>
            <a:endParaRPr lang="fr-FR" sz="1600" noProof="0" dirty="0"/>
          </a:p>
        </p:txBody>
      </p:sp>
      <p:sp>
        <p:nvSpPr>
          <p:cNvPr id="33796" name="Content Placeholder 4"/>
          <p:cNvSpPr>
            <a:spLocks noGrp="1"/>
          </p:cNvSpPr>
          <p:nvPr>
            <p:ph sz="half" idx="2"/>
          </p:nvPr>
        </p:nvSpPr>
        <p:spPr>
          <a:xfrm>
            <a:off x="6164329" y="1380815"/>
            <a:ext cx="2569713" cy="4611835"/>
          </a:xfrm>
        </p:spPr>
        <p:txBody>
          <a:bodyPr/>
          <a:lstStyle/>
          <a:p>
            <a:endParaRPr lang="en-US" dirty="0" smtClean="0"/>
          </a:p>
        </p:txBody>
      </p:sp>
      <p:pic>
        <p:nvPicPr>
          <p:cNvPr id="33797" name="Picture 5" descr="d:\Documents and Settings\Test\Local Settings\Temporary Internet Files\Content.IE5\HIK7KF06\MP900390083[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9714" y="2202968"/>
            <a:ext cx="2592791" cy="2706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57318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fr-FR" noProof="0" dirty="0" smtClean="0"/>
              <a:t>Liste de contrôle : Communication sur les crises</a:t>
            </a:r>
          </a:p>
        </p:txBody>
      </p:sp>
      <p:sp>
        <p:nvSpPr>
          <p:cNvPr id="33795" name="Content Placeholder 2"/>
          <p:cNvSpPr>
            <a:spLocks noGrp="1"/>
          </p:cNvSpPr>
          <p:nvPr>
            <p:ph sz="half" idx="1"/>
          </p:nvPr>
        </p:nvSpPr>
        <p:spPr>
          <a:xfrm>
            <a:off x="442539" y="1380815"/>
            <a:ext cx="5603686" cy="4611835"/>
          </a:xfrm>
        </p:spPr>
        <p:txBody>
          <a:bodyPr/>
          <a:lstStyle/>
          <a:p>
            <a:pPr marL="342900" indent="-342900">
              <a:buFont typeface="+mj-lt"/>
              <a:buAutoNum type="arabicPeriod" startAt="3"/>
            </a:pPr>
            <a:r>
              <a:rPr lang="fr-FR" sz="2400" b="1" noProof="0" dirty="0" smtClean="0"/>
              <a:t>Gérer les émotions et être sincère</a:t>
            </a:r>
          </a:p>
          <a:p>
            <a:pPr lvl="1"/>
            <a:r>
              <a:rPr lang="fr-FR" sz="2000" b="1" noProof="0" dirty="0" smtClean="0"/>
              <a:t>Faire montre d'empathie, de compréhension et d'écoute</a:t>
            </a:r>
          </a:p>
          <a:p>
            <a:pPr lvl="1"/>
            <a:r>
              <a:rPr lang="fr-FR" sz="2000" b="1" noProof="0" dirty="0" smtClean="0"/>
              <a:t>Reconnaître et répondre aux craintes, à l'indignation, aux rumeurs et à la désinformation </a:t>
            </a:r>
          </a:p>
          <a:p>
            <a:pPr>
              <a:buFont typeface="Arial" charset="0"/>
              <a:buAutoNum type="arabicPeriod" startAt="3"/>
            </a:pPr>
            <a:r>
              <a:rPr lang="fr-FR" sz="2400" b="1" noProof="0" dirty="0" smtClean="0"/>
              <a:t>Donner aux gens quelque chose à faire</a:t>
            </a:r>
          </a:p>
          <a:p>
            <a:pPr>
              <a:buFont typeface="Arial" charset="0"/>
              <a:buAutoNum type="arabicPeriod" startAt="3"/>
            </a:pPr>
            <a:r>
              <a:rPr lang="fr-FR" sz="2400" b="1" noProof="0" dirty="0" smtClean="0"/>
              <a:t>«Nous sommes tous dans le même bateau.»</a:t>
            </a:r>
          </a:p>
          <a:p>
            <a:pPr>
              <a:buFont typeface="Arial" charset="0"/>
              <a:buAutoNum type="arabicPeriod" startAt="3"/>
            </a:pPr>
            <a:r>
              <a:rPr lang="fr-FR" sz="2400" b="1" noProof="0" dirty="0" smtClean="0"/>
              <a:t>Coordonner pour éviter toute confusion</a:t>
            </a:r>
            <a:r>
              <a:rPr lang="fr-FR" noProof="0" dirty="0" smtClean="0"/>
              <a:t> </a:t>
            </a:r>
            <a:endParaRPr lang="fr-FR" sz="2400" b="1" noProof="0" dirty="0" smtClean="0"/>
          </a:p>
          <a:p>
            <a:endParaRPr lang="fr-FR" sz="1600" noProof="0" dirty="0"/>
          </a:p>
        </p:txBody>
      </p:sp>
      <p:sp>
        <p:nvSpPr>
          <p:cNvPr id="33796" name="Content Placeholder 4"/>
          <p:cNvSpPr>
            <a:spLocks noGrp="1"/>
          </p:cNvSpPr>
          <p:nvPr>
            <p:ph sz="half" idx="2"/>
          </p:nvPr>
        </p:nvSpPr>
        <p:spPr>
          <a:xfrm>
            <a:off x="6164329" y="1380815"/>
            <a:ext cx="2569713" cy="4611835"/>
          </a:xfrm>
        </p:spPr>
        <p:txBody>
          <a:bodyPr/>
          <a:lstStyle/>
          <a:p>
            <a:endParaRPr lang="en-US" dirty="0" smtClean="0"/>
          </a:p>
        </p:txBody>
      </p:sp>
      <p:pic>
        <p:nvPicPr>
          <p:cNvPr id="33797" name="Picture 5" descr="d:\Documents and Settings\Test\Local Settings\Temporary Internet Files\Content.IE5\HIK7KF06\MP900390083[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9714" y="2202968"/>
            <a:ext cx="2592791" cy="2706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83062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12352581-press-and-mass-media-concepts.jpg"/>
          <p:cNvPicPr>
            <a:picLocks noChangeAspect="1"/>
          </p:cNvPicPr>
          <p:nvPr/>
        </p:nvPicPr>
        <p:blipFill>
          <a:blip r:embed="rId3" cstate="email"/>
          <a:srcRect/>
          <a:stretch>
            <a:fillRect/>
          </a:stretch>
        </p:blipFill>
        <p:spPr>
          <a:xfrm>
            <a:off x="5076056" y="1507087"/>
            <a:ext cx="3843418" cy="1965278"/>
          </a:xfrm>
          <a:prstGeom prst="rect">
            <a:avLst/>
          </a:prstGeom>
        </p:spPr>
      </p:pic>
      <p:sp>
        <p:nvSpPr>
          <p:cNvPr id="7" name="Rectangle 23"/>
          <p:cNvSpPr>
            <a:spLocks noGrp="1" noChangeArrowheads="1"/>
          </p:cNvSpPr>
          <p:nvPr>
            <p:ph type="title"/>
          </p:nvPr>
        </p:nvSpPr>
        <p:spPr bwMode="auto">
          <a:xfrm>
            <a:off x="191069" y="246253"/>
            <a:ext cx="8952931" cy="553998"/>
          </a:xfrm>
          <a:prstGeom prst="rect">
            <a:avLst/>
          </a:prstGeom>
          <a:noFill/>
          <a:ln w="9525">
            <a:noFill/>
            <a:miter lim="800000"/>
            <a:headEnd/>
            <a:tailEnd/>
          </a:ln>
        </p:spPr>
        <p:txBody>
          <a:bodyPr wrap="square">
            <a:spAutoFit/>
          </a:bodyPr>
          <a:lstStyle/>
          <a:p>
            <a:r>
              <a:rPr lang="fr-FR" altLang="zh-CN" sz="3600" noProof="0" dirty="0" smtClean="0">
                <a:solidFill>
                  <a:srgbClr val="0070C0"/>
                </a:solidFill>
                <a:effectLst>
                  <a:outerShdw blurRad="38100" dist="38100" dir="2700000" algn="tl">
                    <a:srgbClr val="C0C0C0"/>
                  </a:outerShdw>
                </a:effectLst>
                <a:latin typeface="+mj-lt"/>
              </a:rPr>
              <a:t>Atteindre votre public en allant sur son terrain</a:t>
            </a:r>
            <a:endParaRPr lang="fr-FR" altLang="zh-CN" sz="3600" noProof="0" dirty="0" smtClean="0">
              <a:solidFill>
                <a:srgbClr val="0070C0"/>
              </a:solidFill>
              <a:effectLst>
                <a:outerShdw blurRad="38100" dist="38100" dir="2700000" algn="tl">
                  <a:srgbClr val="C0C0C0"/>
                </a:outerShdw>
              </a:effectLst>
              <a:latin typeface="+mj-lt"/>
              <a:ea typeface="+mj-ea"/>
              <a:cs typeface="Arial" charset="0"/>
            </a:endParaRPr>
          </a:p>
        </p:txBody>
      </p:sp>
      <p:sp>
        <p:nvSpPr>
          <p:cNvPr id="10" name="Rectangle 9"/>
          <p:cNvSpPr/>
          <p:nvPr/>
        </p:nvSpPr>
        <p:spPr>
          <a:xfrm>
            <a:off x="328256" y="3472365"/>
            <a:ext cx="8815744" cy="3477875"/>
          </a:xfrm>
          <a:prstGeom prst="rect">
            <a:avLst/>
          </a:prstGeom>
        </p:spPr>
        <p:txBody>
          <a:bodyPr wrap="square">
            <a:spAutoFit/>
          </a:bodyPr>
          <a:lstStyle/>
          <a:p>
            <a:pPr marL="457200" indent="-457200" algn="l">
              <a:buFont typeface="Arial" panose="020B0604020202020204" pitchFamily="34" charset="0"/>
              <a:buChar char="•"/>
            </a:pPr>
            <a:r>
              <a:rPr lang="en-US" altLang="ja-JP" sz="2400" b="1" dirty="0">
                <a:solidFill>
                  <a:srgbClr val="000066"/>
                </a:solidFill>
              </a:rPr>
              <a:t>la télévision et la radio</a:t>
            </a:r>
            <a:r>
              <a:rPr lang="en-US" altLang="ja-JP" sz="2000" dirty="0">
                <a:solidFill>
                  <a:srgbClr val="000066"/>
                </a:solidFill>
              </a:rPr>
              <a:t>sont de puissants médias dans de nombreux pays</a:t>
            </a:r>
            <a:endParaRPr lang="fr-FR" altLang="ja-JP" sz="2000" dirty="0">
              <a:solidFill>
                <a:srgbClr val="000066"/>
              </a:solidFill>
              <a:ea typeface="ＭＳ Ｐゴシック" charset="-128"/>
            </a:endParaRPr>
          </a:p>
          <a:p>
            <a:pPr marL="457200" indent="-457200" algn="l">
              <a:buFont typeface="Arial" panose="020B0604020202020204" pitchFamily="34" charset="0"/>
              <a:buChar char="•"/>
            </a:pPr>
            <a:r>
              <a:rPr lang="en-US" altLang="ja-JP" sz="2400" b="1" dirty="0">
                <a:solidFill>
                  <a:srgbClr val="000066"/>
                </a:solidFill>
              </a:rPr>
              <a:t>Les médias sociaux se</a:t>
            </a:r>
            <a:r>
              <a:rPr lang="en-US" altLang="ja-JP" sz="2000" dirty="0">
                <a:solidFill>
                  <a:srgbClr val="000066"/>
                </a:solidFill>
              </a:rPr>
              <a:t> développent tandis que la presse écrite décline</a:t>
            </a:r>
            <a:endParaRPr lang="fr-FR" altLang="ja-JP" sz="2000" dirty="0">
              <a:solidFill>
                <a:srgbClr val="000066"/>
              </a:solidFill>
              <a:ea typeface="ＭＳ Ｐゴシック" charset="-128"/>
            </a:endParaRPr>
          </a:p>
          <a:p>
            <a:pPr marL="457200" indent="-457200" algn="l">
              <a:buFont typeface="Arial" panose="020B0604020202020204" pitchFamily="34" charset="0"/>
              <a:buChar char="•"/>
            </a:pPr>
            <a:r>
              <a:rPr lang="en-US" altLang="ja-JP" sz="2400" b="1" dirty="0">
                <a:solidFill>
                  <a:srgbClr val="000066"/>
                </a:solidFill>
              </a:rPr>
              <a:t>Les taux de pénétration du téléphone mobile</a:t>
            </a:r>
            <a:r>
              <a:rPr lang="en-US" altLang="ja-JP" sz="2000" dirty="0">
                <a:solidFill>
                  <a:srgbClr val="000066"/>
                </a:solidFill>
              </a:rPr>
              <a:t> sont très élevés</a:t>
            </a:r>
            <a:endParaRPr lang="fr-FR" altLang="ja-JP" sz="2000" dirty="0">
              <a:solidFill>
                <a:srgbClr val="000066"/>
              </a:solidFill>
              <a:ea typeface="ＭＳ Ｐゴシック" charset="-128"/>
            </a:endParaRPr>
          </a:p>
          <a:p>
            <a:pPr marL="457200" indent="-457200" algn="l">
              <a:buFont typeface="Arial" panose="020B0604020202020204" pitchFamily="34" charset="0"/>
              <a:buChar char="•"/>
            </a:pPr>
            <a:r>
              <a:rPr lang="en-US" altLang="ja-JP" sz="2400" b="1" dirty="0">
                <a:solidFill>
                  <a:srgbClr val="000066"/>
                </a:solidFill>
              </a:rPr>
              <a:t>Les </a:t>
            </a:r>
            <a:r>
              <a:rPr lang="en-US" altLang="ja-JP" sz="2400" b="1" dirty="0" err="1">
                <a:solidFill>
                  <a:srgbClr val="000066"/>
                </a:solidFill>
              </a:rPr>
              <a:t>permanences</a:t>
            </a:r>
            <a:r>
              <a:rPr lang="en-US" altLang="ja-JP" sz="2400" b="1" dirty="0">
                <a:solidFill>
                  <a:srgbClr val="000066"/>
                </a:solidFill>
              </a:rPr>
              <a:t> </a:t>
            </a:r>
            <a:r>
              <a:rPr lang="en-US" altLang="ja-JP" sz="2400" b="1" dirty="0" err="1" smtClean="0">
                <a:solidFill>
                  <a:srgbClr val="000066"/>
                </a:solidFill>
              </a:rPr>
              <a:t>téléphoniques</a:t>
            </a:r>
            <a:r>
              <a:rPr lang="en-US" altLang="ja-JP" sz="2400" b="1" dirty="0" smtClean="0">
                <a:solidFill>
                  <a:srgbClr val="000066"/>
                </a:solidFill>
              </a:rPr>
              <a:t> </a:t>
            </a:r>
            <a:r>
              <a:rPr lang="en-GB" sz="2000" dirty="0" err="1" smtClean="0">
                <a:solidFill>
                  <a:srgbClr val="000066"/>
                </a:solidFill>
              </a:rPr>
              <a:t>établissent</a:t>
            </a:r>
            <a:r>
              <a:rPr lang="en-GB" sz="2000" dirty="0" smtClean="0">
                <a:solidFill>
                  <a:srgbClr val="000066"/>
                </a:solidFill>
              </a:rPr>
              <a:t> un lien direct entre les intervenants et le public</a:t>
            </a:r>
            <a:endParaRPr lang="fr-FR" altLang="ja-JP" sz="2000" dirty="0">
              <a:solidFill>
                <a:srgbClr val="000066"/>
              </a:solidFill>
              <a:ea typeface="ＭＳ Ｐゴシック" charset="-128"/>
            </a:endParaRPr>
          </a:p>
          <a:p>
            <a:pPr marL="457200" indent="-457200" algn="l">
              <a:buFont typeface="Arial" panose="020B0604020202020204" pitchFamily="34" charset="0"/>
              <a:buChar char="•"/>
            </a:pPr>
            <a:r>
              <a:rPr lang="en-US" altLang="ja-JP" sz="2400" b="1" dirty="0">
                <a:solidFill>
                  <a:srgbClr val="000066"/>
                </a:solidFill>
              </a:rPr>
              <a:t>Les agents de santé </a:t>
            </a:r>
            <a:r>
              <a:rPr lang="en-US" altLang="ja-JP" sz="2000" dirty="0">
                <a:solidFill>
                  <a:srgbClr val="000066"/>
                </a:solidFill>
              </a:rPr>
              <a:t>sont des intervenants de confiance </a:t>
            </a:r>
            <a:r>
              <a:rPr lang="en-US" altLang="ja-JP" sz="2000" i="1" dirty="0">
                <a:solidFill>
                  <a:srgbClr val="000066"/>
                </a:solidFill>
              </a:rPr>
              <a:t>de première ligne</a:t>
            </a:r>
            <a:endParaRPr lang="fr-FR" altLang="ja-JP" sz="2000" dirty="0">
              <a:solidFill>
                <a:srgbClr val="000066"/>
              </a:solidFill>
              <a:ea typeface="ＭＳ Ｐゴシック" charset="-128"/>
            </a:endParaRPr>
          </a:p>
        </p:txBody>
      </p:sp>
      <p:sp>
        <p:nvSpPr>
          <p:cNvPr id="6" name="Rectangle 5"/>
          <p:cNvSpPr/>
          <p:nvPr/>
        </p:nvSpPr>
        <p:spPr>
          <a:xfrm>
            <a:off x="328256" y="1412776"/>
            <a:ext cx="4120915" cy="1754326"/>
          </a:xfrm>
          <a:prstGeom prst="rect">
            <a:avLst/>
          </a:prstGeom>
        </p:spPr>
        <p:txBody>
          <a:bodyPr wrap="square">
            <a:spAutoFit/>
          </a:bodyPr>
          <a:lstStyle/>
          <a:p>
            <a:r>
              <a:rPr lang="en-US" altLang="ja-JP" sz="2400" dirty="0">
                <a:solidFill>
                  <a:srgbClr val="993300"/>
                </a:solidFill>
                <a:effectLst>
                  <a:outerShdw blurRad="38100" dist="38100" dir="2700000" algn="tl">
                    <a:srgbClr val="C0C0C0"/>
                  </a:outerShdw>
                </a:effectLst>
                <a:latin typeface="+mj-lt"/>
              </a:rPr>
              <a:t>Utilisez les canaux que votre public utilise!</a:t>
            </a:r>
          </a:p>
          <a:p>
            <a:endParaRPr lang="fr-FR" altLang="zh-CN" sz="2400" dirty="0">
              <a:solidFill>
                <a:srgbClr val="993300"/>
              </a:solidFill>
              <a:effectLst>
                <a:outerShdw blurRad="38100" dist="38100" dir="2700000" algn="tl">
                  <a:srgbClr val="C0C0C0"/>
                </a:outerShdw>
              </a:effectLst>
              <a:latin typeface="+mj-lt"/>
              <a:ea typeface="+mj-ea"/>
              <a:cs typeface="Arial" charset="0"/>
            </a:endParaRPr>
          </a:p>
          <a:p>
            <a:r>
              <a:rPr lang="en-US" altLang="ja-JP" sz="3600" dirty="0" smtClean="0">
                <a:solidFill>
                  <a:srgbClr val="C00000"/>
                </a:solidFill>
              </a:rPr>
              <a:t>Non seulement</a:t>
            </a:r>
            <a:endParaRPr lang="fr-FR" altLang="ja-JP" sz="3600" dirty="0" smtClean="0">
              <a:solidFill>
                <a:srgbClr val="C00000"/>
              </a:solidFill>
              <a:ea typeface="ＭＳ Ｐゴシック" charset="-128"/>
            </a:endParaRPr>
          </a:p>
        </p:txBody>
      </p:sp>
    </p:spTree>
    <p:extLst>
      <p:ext uri="{BB962C8B-B14F-4D97-AF65-F5344CB8AC3E}">
        <p14:creationId xmlns:p14="http://schemas.microsoft.com/office/powerpoint/2010/main" val="3582900065"/>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2005710"/>
            <a:ext cx="9144000" cy="1238270"/>
          </a:xfrm>
          <a:prstGeom prst="rect">
            <a:avLst/>
          </a:prstGeom>
        </p:spPr>
        <p:txBody>
          <a:bodyPr lIns="91408" tIns="45704" rIns="91408" bIns="45704"/>
          <a:lstStyle/>
          <a:p>
            <a:pPr algn="ctr" defTabSz="913856" fontAlgn="base">
              <a:spcBef>
                <a:spcPct val="0"/>
              </a:spcBef>
              <a:spcAft>
                <a:spcPct val="0"/>
              </a:spcAft>
              <a:defRPr/>
            </a:pPr>
            <a:r>
              <a:rPr lang="en-US" sz="4700" b="1" kern="0" dirty="0" smtClean="0">
                <a:solidFill>
                  <a:srgbClr val="FFFFFF"/>
                </a:solidFill>
              </a:rPr>
              <a:t>Pourquoi la communication est-elle si importante en situation d'urgence?</a:t>
            </a:r>
            <a:endParaRPr lang="fr-FR" sz="4700" b="1" kern="0" dirty="0">
              <a:solidFill>
                <a:srgbClr val="FFFFFF"/>
              </a:solidFill>
              <a:ea typeface="+mj-ea"/>
            </a:endParaRPr>
          </a:p>
        </p:txBody>
      </p:sp>
    </p:spTree>
    <p:extLst>
      <p:ext uri="{BB962C8B-B14F-4D97-AF65-F5344CB8AC3E}">
        <p14:creationId xmlns:p14="http://schemas.microsoft.com/office/powerpoint/2010/main" val="2820404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el 1"/>
          <p:cNvSpPr>
            <a:spLocks noGrp="1"/>
          </p:cNvSpPr>
          <p:nvPr>
            <p:ph type="title"/>
          </p:nvPr>
        </p:nvSpPr>
        <p:spPr/>
        <p:txBody>
          <a:bodyPr/>
          <a:lstStyle/>
          <a:p>
            <a:r>
              <a:rPr lang="fr-FR" noProof="0" dirty="0" smtClean="0">
                <a:solidFill>
                  <a:srgbClr val="0070C0"/>
                </a:solidFill>
              </a:rPr>
              <a:t>Ignorez-les mais à vos risques et périls</a:t>
            </a:r>
          </a:p>
        </p:txBody>
      </p:sp>
      <p:sp>
        <p:nvSpPr>
          <p:cNvPr id="25603" name="Textplatzhalter 2"/>
          <p:cNvSpPr>
            <a:spLocks noGrp="1"/>
          </p:cNvSpPr>
          <p:nvPr>
            <p:ph type="body" idx="1"/>
          </p:nvPr>
        </p:nvSpPr>
        <p:spPr/>
        <p:txBody>
          <a:bodyPr/>
          <a:lstStyle/>
          <a:p>
            <a:endParaRPr lang="en-US" altLang="sv-SE" dirty="0" smtClean="0"/>
          </a:p>
        </p:txBody>
      </p:sp>
      <p:sp>
        <p:nvSpPr>
          <p:cNvPr id="25604" name="Inhaltsplatzhalter 5"/>
          <p:cNvSpPr>
            <a:spLocks noGrp="1"/>
          </p:cNvSpPr>
          <p:nvPr>
            <p:ph sz="quarter" idx="4"/>
          </p:nvPr>
        </p:nvSpPr>
        <p:spPr>
          <a:xfrm>
            <a:off x="4995534" y="1677424"/>
            <a:ext cx="4039867" cy="3552106"/>
          </a:xfrm>
        </p:spPr>
        <p:txBody>
          <a:bodyPr/>
          <a:lstStyle/>
          <a:p>
            <a:r>
              <a:rPr lang="fr-FR" altLang="sv-SE" sz="2800" noProof="0" dirty="0" smtClean="0">
                <a:solidFill>
                  <a:srgbClr val="002060"/>
                </a:solidFill>
              </a:rPr>
              <a:t>Les médias</a:t>
            </a:r>
          </a:p>
          <a:p>
            <a:r>
              <a:rPr lang="fr-FR" altLang="sv-SE" sz="2800" noProof="0" dirty="0" smtClean="0">
                <a:solidFill>
                  <a:srgbClr val="002060"/>
                </a:solidFill>
              </a:rPr>
              <a:t>Les médias sociaux</a:t>
            </a:r>
          </a:p>
          <a:p>
            <a:r>
              <a:rPr lang="fr-FR" altLang="sv-SE" sz="2800" noProof="0" dirty="0" smtClean="0">
                <a:solidFill>
                  <a:srgbClr val="002060"/>
                </a:solidFill>
              </a:rPr>
              <a:t>La perception du public - les peurs, la colère, l'indignation, les expériences, les croyances</a:t>
            </a:r>
          </a:p>
        </p:txBody>
      </p:sp>
      <p:pic>
        <p:nvPicPr>
          <p:cNvPr id="25605"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215840" y="1305945"/>
            <a:ext cx="4519058" cy="4459211"/>
          </a:xfrm>
          <a:noFill/>
        </p:spPr>
      </p:pic>
    </p:spTree>
    <p:extLst>
      <p:ext uri="{BB962C8B-B14F-4D97-AF65-F5344CB8AC3E}">
        <p14:creationId xmlns:p14="http://schemas.microsoft.com/office/powerpoint/2010/main" val="378785011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el 6"/>
          <p:cNvSpPr>
            <a:spLocks noGrp="1"/>
          </p:cNvSpPr>
          <p:nvPr>
            <p:ph type="title"/>
          </p:nvPr>
        </p:nvSpPr>
        <p:spPr>
          <a:xfrm>
            <a:off x="422179" y="103670"/>
            <a:ext cx="8229057" cy="1141801"/>
          </a:xfrm>
        </p:spPr>
        <p:txBody>
          <a:bodyPr/>
          <a:lstStyle/>
          <a:p>
            <a:r>
              <a:rPr lang="fr-FR" noProof="0" dirty="0" smtClean="0">
                <a:solidFill>
                  <a:srgbClr val="0070C0"/>
                </a:solidFill>
              </a:rPr>
              <a:t>Rappel</a:t>
            </a:r>
          </a:p>
        </p:txBody>
      </p:sp>
      <p:sp>
        <p:nvSpPr>
          <p:cNvPr id="35843" name="Inhaltsplatzhalter 8"/>
          <p:cNvSpPr>
            <a:spLocks noGrp="1"/>
          </p:cNvSpPr>
          <p:nvPr>
            <p:ph sz="half" idx="2"/>
          </p:nvPr>
        </p:nvSpPr>
        <p:spPr>
          <a:xfrm>
            <a:off x="376024" y="1459878"/>
            <a:ext cx="4039867" cy="4705426"/>
          </a:xfrm>
        </p:spPr>
        <p:txBody>
          <a:bodyPr/>
          <a:lstStyle/>
          <a:p>
            <a:r>
              <a:rPr lang="fr-FR" altLang="sv-SE" sz="2000" noProof="0" dirty="0" smtClean="0">
                <a:solidFill>
                  <a:srgbClr val="002060"/>
                </a:solidFill>
              </a:rPr>
              <a:t>La perception c'est la réalité pour la communication sur les risques</a:t>
            </a:r>
          </a:p>
          <a:p>
            <a:r>
              <a:rPr lang="fr-FR" altLang="sv-SE" sz="2000" noProof="0" dirty="0" smtClean="0">
                <a:solidFill>
                  <a:srgbClr val="002060"/>
                </a:solidFill>
              </a:rPr>
              <a:t>L'interaction est essentielle (pas de transmission unidirectionnelle de l'information!)</a:t>
            </a:r>
          </a:p>
          <a:p>
            <a:r>
              <a:rPr lang="fr-FR" altLang="sv-SE" sz="2000" noProof="0" dirty="0" smtClean="0">
                <a:solidFill>
                  <a:srgbClr val="002060"/>
                </a:solidFill>
              </a:rPr>
              <a:t>Exploiter les structures et les canaux que votre public utilise; utiliser plusieurs canaux </a:t>
            </a:r>
          </a:p>
          <a:p>
            <a:r>
              <a:rPr lang="fr-FR" altLang="sv-SE" sz="2000" noProof="0" dirty="0" smtClean="0">
                <a:solidFill>
                  <a:srgbClr val="002060"/>
                </a:solidFill>
              </a:rPr>
              <a:t>Être cohérent dans son message </a:t>
            </a:r>
          </a:p>
          <a:p>
            <a:r>
              <a:rPr lang="fr-FR" altLang="sv-SE" sz="2000" noProof="0" dirty="0" smtClean="0">
                <a:solidFill>
                  <a:srgbClr val="002060"/>
                </a:solidFill>
              </a:rPr>
              <a:t>Écouter, être sincère et montrer que vous vous souciez de leur sort</a:t>
            </a:r>
            <a:endParaRPr lang="fr-FR" altLang="sv-SE" sz="2000" noProof="0" dirty="0">
              <a:solidFill>
                <a:srgbClr val="002060"/>
              </a:solidFill>
            </a:endParaRPr>
          </a:p>
        </p:txBody>
      </p:sp>
      <p:sp>
        <p:nvSpPr>
          <p:cNvPr id="35844" name="Inhaltsplatzhalter 10"/>
          <p:cNvSpPr>
            <a:spLocks noGrp="1"/>
          </p:cNvSpPr>
          <p:nvPr>
            <p:ph sz="quarter" idx="4"/>
          </p:nvPr>
        </p:nvSpPr>
        <p:spPr>
          <a:xfrm>
            <a:off x="4645305" y="1458567"/>
            <a:ext cx="4041225" cy="4346903"/>
          </a:xfrm>
        </p:spPr>
        <p:txBody>
          <a:bodyPr/>
          <a:lstStyle/>
          <a:p>
            <a:endParaRPr lang="en-US" altLang="sv-SE" dirty="0" smtClean="0"/>
          </a:p>
        </p:txBody>
      </p:sp>
      <p:pic>
        <p:nvPicPr>
          <p:cNvPr id="3584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0237" y="1390895"/>
            <a:ext cx="3563390" cy="4125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25356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95028" y="197528"/>
            <a:ext cx="8230414" cy="1143240"/>
          </a:xfrm>
        </p:spPr>
        <p:txBody>
          <a:bodyPr anchor="t"/>
          <a:lstStyle/>
          <a:p>
            <a:r>
              <a:rPr lang="fr-FR" sz="3200" noProof="0" dirty="0" smtClean="0">
                <a:solidFill>
                  <a:srgbClr val="0070C0"/>
                </a:solidFill>
              </a:rPr>
              <a:t>Caractéristiques de l'information en situation d'urgence</a:t>
            </a:r>
            <a:endParaRPr lang="fr-FR" sz="3200" noProof="0" dirty="0">
              <a:solidFill>
                <a:srgbClr val="0070C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67144832"/>
              </p:ext>
            </p:extLst>
          </p:nvPr>
        </p:nvGraphicFramePr>
        <p:xfrm>
          <a:off x="467544" y="1423317"/>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292" name="TextBox 4"/>
          <p:cNvSpPr txBox="1">
            <a:spLocks noChangeArrowheads="1"/>
          </p:cNvSpPr>
          <p:nvPr/>
        </p:nvSpPr>
        <p:spPr bwMode="auto">
          <a:xfrm>
            <a:off x="5796136" y="2852937"/>
            <a:ext cx="2203235" cy="1508073"/>
          </a:xfrm>
          <a:prstGeom prst="rect">
            <a:avLst/>
          </a:prstGeom>
          <a:solidFill>
            <a:schemeClr val="accent1">
              <a:lumMod val="50000"/>
            </a:schemeClr>
          </a:solidFill>
          <a:ln>
            <a:noFill/>
          </a:ln>
        </p:spPr>
        <p:txBody>
          <a:bodyPr wrap="square" lIns="91408" tIns="45704" rIns="91408" bIns="45704">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marL="400666" lvl="1" indent="0" eaLnBrk="1" fontAlgn="base" hangingPunct="1">
              <a:spcBef>
                <a:spcPct val="80000"/>
              </a:spcBef>
              <a:spcAft>
                <a:spcPct val="0"/>
              </a:spcAft>
              <a:buClr>
                <a:srgbClr val="1E7FB8"/>
              </a:buClr>
              <a:defRPr/>
            </a:pPr>
            <a:r>
              <a:rPr lang="en-US" sz="2000" dirty="0">
                <a:solidFill>
                  <a:srgbClr val="FFFFFF"/>
                </a:solidFill>
              </a:rPr>
              <a:t>Nouveaux médias</a:t>
            </a:r>
          </a:p>
          <a:p>
            <a:pPr algn="ctr" eaLnBrk="1" fontAlgn="base" hangingPunct="1">
              <a:spcBef>
                <a:spcPct val="80000"/>
              </a:spcBef>
              <a:spcAft>
                <a:spcPct val="0"/>
              </a:spcAft>
              <a:buClr>
                <a:srgbClr val="1E7FB8"/>
              </a:buClr>
              <a:buFont typeface="Wingdings" pitchFamily="2" charset="2"/>
              <a:buNone/>
              <a:defRPr/>
            </a:pPr>
            <a:r>
              <a:rPr lang="en-US" sz="2000" dirty="0">
                <a:solidFill>
                  <a:srgbClr val="FFFFFF"/>
                </a:solidFill>
              </a:rPr>
              <a:t>Non traditionnels </a:t>
            </a:r>
          </a:p>
          <a:p>
            <a:pPr algn="ctr" eaLnBrk="1" fontAlgn="base" hangingPunct="1">
              <a:spcBef>
                <a:spcPct val="80000"/>
              </a:spcBef>
              <a:spcAft>
                <a:spcPct val="0"/>
              </a:spcAft>
              <a:buClr>
                <a:srgbClr val="1E7FB8"/>
              </a:buClr>
              <a:buFont typeface="Wingdings" pitchFamily="2" charset="2"/>
              <a:buNone/>
              <a:defRPr/>
            </a:pPr>
            <a:r>
              <a:rPr lang="en-US" sz="2000" dirty="0">
                <a:solidFill>
                  <a:srgbClr val="FFFFFF"/>
                </a:solidFill>
              </a:rPr>
              <a:t>médias</a:t>
            </a:r>
          </a:p>
        </p:txBody>
      </p:sp>
    </p:spTree>
    <p:extLst>
      <p:ext uri="{BB962C8B-B14F-4D97-AF65-F5344CB8AC3E}">
        <p14:creationId xmlns:p14="http://schemas.microsoft.com/office/powerpoint/2010/main" val="1596547260"/>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2005710"/>
            <a:ext cx="9144000" cy="1238270"/>
          </a:xfrm>
          <a:prstGeom prst="rect">
            <a:avLst/>
          </a:prstGeom>
        </p:spPr>
        <p:txBody>
          <a:bodyPr lIns="91408" tIns="45704" rIns="91408" bIns="45704"/>
          <a:lstStyle/>
          <a:p>
            <a:pPr algn="ctr" defTabSz="913856" fontAlgn="base">
              <a:spcBef>
                <a:spcPct val="0"/>
              </a:spcBef>
              <a:spcAft>
                <a:spcPct val="0"/>
              </a:spcAft>
              <a:defRPr/>
            </a:pPr>
            <a:r>
              <a:rPr lang="en-US" sz="4700" b="1" kern="0" dirty="0" smtClean="0">
                <a:solidFill>
                  <a:srgbClr val="FFFFFF"/>
                </a:solidFill>
              </a:rPr>
              <a:t>Qu'est-ce que la communication sur les risques?</a:t>
            </a:r>
            <a:endParaRPr lang="fr-FR" sz="4700" b="1" kern="0" dirty="0">
              <a:solidFill>
                <a:srgbClr val="FFFFFF"/>
              </a:solidFill>
              <a:ea typeface="+mj-ea"/>
            </a:endParaRPr>
          </a:p>
        </p:txBody>
      </p:sp>
    </p:spTree>
    <p:extLst>
      <p:ext uri="{BB962C8B-B14F-4D97-AF65-F5344CB8AC3E}">
        <p14:creationId xmlns:p14="http://schemas.microsoft.com/office/powerpoint/2010/main" val="22474699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540279" y="115188"/>
            <a:ext cx="8229057" cy="1143240"/>
          </a:xfrm>
        </p:spPr>
        <p:txBody>
          <a:bodyPr/>
          <a:lstStyle/>
          <a:p>
            <a:r>
              <a:rPr lang="fr-FR" noProof="0" dirty="0" smtClean="0">
                <a:solidFill>
                  <a:srgbClr val="0070C0"/>
                </a:solidFill>
              </a:rPr>
              <a:t>Communication sur les risques et les crises</a:t>
            </a:r>
          </a:p>
        </p:txBody>
      </p:sp>
      <p:sp>
        <p:nvSpPr>
          <p:cNvPr id="3" name="Content Placeholder 2"/>
          <p:cNvSpPr>
            <a:spLocks noGrp="1"/>
          </p:cNvSpPr>
          <p:nvPr>
            <p:ph sz="half" idx="1"/>
          </p:nvPr>
        </p:nvSpPr>
        <p:spPr/>
        <p:txBody>
          <a:bodyPr/>
          <a:lstStyle/>
          <a:p>
            <a:r>
              <a:rPr lang="fr-FR" altLang="sv-SE" sz="2000" noProof="0" dirty="0" smtClean="0">
                <a:solidFill>
                  <a:srgbClr val="0070C0"/>
                </a:solidFill>
              </a:rPr>
              <a:t>Assurer une communication bidirectionnelle </a:t>
            </a:r>
            <a:r>
              <a:rPr lang="fr-FR" altLang="sv-SE" sz="2000" noProof="0" dirty="0" smtClean="0">
                <a:solidFill>
                  <a:srgbClr val="002060"/>
                </a:solidFill>
              </a:rPr>
              <a:t>entre les experts et les personnes exposées aux risques d'un danger, de sorte qu‘elles soient en mesure de prendre </a:t>
            </a:r>
            <a:r>
              <a:rPr lang="fr-FR" altLang="sv-SE" sz="2000" noProof="0" dirty="0" smtClean="0">
                <a:solidFill>
                  <a:srgbClr val="0070C0"/>
                </a:solidFill>
              </a:rPr>
              <a:t>des décisions éclairées </a:t>
            </a:r>
            <a:r>
              <a:rPr lang="fr-FR" altLang="sv-SE" sz="2000" noProof="0" dirty="0" smtClean="0">
                <a:solidFill>
                  <a:srgbClr val="002060"/>
                </a:solidFill>
              </a:rPr>
              <a:t>pour se protéger.</a:t>
            </a:r>
          </a:p>
          <a:p>
            <a:endParaRPr lang="fr-FR" altLang="sv-SE" sz="2000" noProof="0" dirty="0" smtClean="0">
              <a:solidFill>
                <a:srgbClr val="002060"/>
              </a:solidFill>
              <a:ea typeface="MS PGothic" pitchFamily="34" charset="-128"/>
            </a:endParaRPr>
          </a:p>
          <a:p>
            <a:r>
              <a:rPr lang="fr-FR" altLang="sv-SE" sz="2000" noProof="0" dirty="0" smtClean="0">
                <a:solidFill>
                  <a:srgbClr val="002060"/>
                </a:solidFill>
              </a:rPr>
              <a:t>Se contenter de diffuser les informations </a:t>
            </a:r>
            <a:r>
              <a:rPr lang="fr-FR" altLang="sv-SE" sz="2000" noProof="0" dirty="0" smtClean="0">
                <a:solidFill>
                  <a:srgbClr val="0070C0"/>
                </a:solidFill>
              </a:rPr>
              <a:t>est inutile </a:t>
            </a:r>
            <a:r>
              <a:rPr lang="fr-FR" altLang="sv-SE" sz="2000" noProof="0" dirty="0" smtClean="0">
                <a:solidFill>
                  <a:srgbClr val="002060"/>
                </a:solidFill>
              </a:rPr>
              <a:t>et parfois </a:t>
            </a:r>
            <a:r>
              <a:rPr lang="fr-FR" altLang="sv-SE" sz="2000" noProof="0" dirty="0" smtClean="0">
                <a:solidFill>
                  <a:srgbClr val="0070C0"/>
                </a:solidFill>
              </a:rPr>
              <a:t>dangereux. </a:t>
            </a:r>
            <a:r>
              <a:rPr lang="fr-FR" altLang="sv-SE" sz="2000" noProof="0" dirty="0" smtClean="0">
                <a:solidFill>
                  <a:srgbClr val="002060"/>
                </a:solidFill>
              </a:rPr>
              <a:t>Nous devons </a:t>
            </a:r>
            <a:r>
              <a:rPr lang="fr-FR" altLang="sv-SE" sz="2000" noProof="0" dirty="0" smtClean="0">
                <a:solidFill>
                  <a:srgbClr val="0070C0"/>
                </a:solidFill>
              </a:rPr>
              <a:t>écouter</a:t>
            </a:r>
            <a:r>
              <a:rPr lang="fr-FR" altLang="sv-SE" sz="2000" noProof="0" dirty="0" smtClean="0">
                <a:solidFill>
                  <a:srgbClr val="002060"/>
                </a:solidFill>
              </a:rPr>
              <a:t> et constamment adapter nos messages pour répondre aux préoccupations de la population</a:t>
            </a:r>
            <a:endParaRPr lang="fr-FR" altLang="sv-SE" sz="2000" noProof="0" dirty="0">
              <a:solidFill>
                <a:srgbClr val="002060"/>
              </a:solidFill>
            </a:endParaRPr>
          </a:p>
        </p:txBody>
      </p:sp>
      <p:sp>
        <p:nvSpPr>
          <p:cNvPr id="23556" name="Content Placeholder 3"/>
          <p:cNvSpPr>
            <a:spLocks noGrp="1"/>
          </p:cNvSpPr>
          <p:nvPr>
            <p:ph sz="half" idx="2"/>
          </p:nvPr>
        </p:nvSpPr>
        <p:spPr>
          <a:xfrm>
            <a:off x="4653450" y="1380815"/>
            <a:ext cx="4490551" cy="4611835"/>
          </a:xfrm>
        </p:spPr>
        <p:txBody>
          <a:bodyPr/>
          <a:lstStyle/>
          <a:p>
            <a:endParaRPr lang="en-US" altLang="sv-SE" smtClean="0"/>
          </a:p>
        </p:txBody>
      </p:sp>
      <p:pic>
        <p:nvPicPr>
          <p:cNvPr id="1026" name="Picture 2" descr="http://www.dispatch.com/content/graphics/2014/08/05/ebola.jpg?__scale=w:660,h:480,t:1,c:ffffff,q:80,r: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1844824"/>
            <a:ext cx="4257473" cy="3096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86250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3126" name="Picture 6"/>
          <p:cNvPicPr>
            <a:picLocks noChangeAspect="1" noChangeArrowheads="1"/>
          </p:cNvPicPr>
          <p:nvPr/>
        </p:nvPicPr>
        <p:blipFill>
          <a:blip r:embed="rId3" cstate="email"/>
          <a:srcRect/>
          <a:stretch>
            <a:fillRect/>
          </a:stretch>
        </p:blipFill>
        <p:spPr bwMode="auto">
          <a:xfrm>
            <a:off x="6992063" y="205170"/>
            <a:ext cx="2039937" cy="2798763"/>
          </a:xfrm>
          <a:prstGeom prst="rect">
            <a:avLst/>
          </a:prstGeom>
          <a:noFill/>
          <a:ln w="9525">
            <a:noFill/>
            <a:miter lim="800000"/>
            <a:headEnd/>
            <a:tailEnd/>
          </a:ln>
          <a:effectLst>
            <a:outerShdw dist="107763" dir="2700000" algn="ctr" rotWithShape="0">
              <a:srgbClr val="808080">
                <a:alpha val="50000"/>
              </a:srgbClr>
            </a:outerShdw>
          </a:effectLst>
        </p:spPr>
      </p:pic>
      <p:sp>
        <p:nvSpPr>
          <p:cNvPr id="3074" name="Rectangle 3"/>
          <p:cNvSpPr>
            <a:spLocks noChangeArrowheads="1"/>
          </p:cNvSpPr>
          <p:nvPr/>
        </p:nvSpPr>
        <p:spPr bwMode="auto">
          <a:xfrm>
            <a:off x="353012" y="1435214"/>
            <a:ext cx="4735040" cy="3600986"/>
          </a:xfrm>
          <a:prstGeom prst="rect">
            <a:avLst/>
          </a:prstGeom>
          <a:noFill/>
          <a:ln w="9525">
            <a:noFill/>
            <a:miter lim="800000"/>
            <a:headEnd/>
            <a:tailEnd/>
          </a:ln>
        </p:spPr>
        <p:txBody>
          <a:bodyPr wrap="square">
            <a:spAutoFit/>
          </a:bodyPr>
          <a:lstStyle/>
          <a:p>
            <a:pPr marL="177800" indent="-177800" algn="l">
              <a:spcBef>
                <a:spcPts val="1200"/>
              </a:spcBef>
              <a:buClr>
                <a:srgbClr val="000066"/>
              </a:buClr>
              <a:buFontTx/>
              <a:buChar char="•"/>
            </a:pPr>
            <a:r>
              <a:rPr lang="en-GB" b="0" dirty="0" smtClean="0">
                <a:solidFill>
                  <a:srgbClr val="000066"/>
                </a:solidFill>
              </a:rPr>
              <a:t>Consultation d'experts sur la communication lors des flambées épidémiques (2004)</a:t>
            </a:r>
          </a:p>
          <a:p>
            <a:pPr marL="177800" indent="-177800" algn="l">
              <a:spcBef>
                <a:spcPts val="1200"/>
              </a:spcBef>
              <a:buClr>
                <a:srgbClr val="000066"/>
              </a:buClr>
              <a:buFontTx/>
              <a:buChar char="•"/>
            </a:pPr>
            <a:r>
              <a:rPr lang="en-GB" b="0" dirty="0">
                <a:solidFill>
                  <a:srgbClr val="000066"/>
                </a:solidFill>
              </a:rPr>
              <a:t>Guide de l'OMS sur la communication reposant sur des données probantes (2004)</a:t>
            </a:r>
          </a:p>
          <a:p>
            <a:pPr marL="177800" indent="-177800" algn="l">
              <a:spcBef>
                <a:spcPts val="1200"/>
              </a:spcBef>
              <a:buClr>
                <a:srgbClr val="000066"/>
              </a:buClr>
              <a:buFontTx/>
              <a:buChar char="•"/>
            </a:pPr>
            <a:r>
              <a:rPr lang="en-GB" b="0" dirty="0" smtClean="0">
                <a:solidFill>
                  <a:srgbClr val="000066"/>
                </a:solidFill>
              </a:rPr>
              <a:t>Guide de l'OMS sur la planification de la communication lors des flambées de maladies. (2008)</a:t>
            </a:r>
          </a:p>
          <a:p>
            <a:pPr marL="177800" indent="-177800" algn="l">
              <a:spcBef>
                <a:spcPts val="1200"/>
              </a:spcBef>
              <a:buClr>
                <a:srgbClr val="000066"/>
              </a:buClr>
              <a:buFontTx/>
              <a:buChar char="•"/>
            </a:pPr>
            <a:r>
              <a:rPr lang="en-GB" b="0" dirty="0">
                <a:solidFill>
                  <a:srgbClr val="000066"/>
                </a:solidFill>
              </a:rPr>
              <a:t>Communication pour un impact comportemental (COMBI) (2012)</a:t>
            </a:r>
            <a:endParaRPr lang="fr-FR" b="0" dirty="0">
              <a:solidFill>
                <a:srgbClr val="000066"/>
              </a:solidFill>
            </a:endParaRPr>
          </a:p>
        </p:txBody>
      </p:sp>
      <p:sp>
        <p:nvSpPr>
          <p:cNvPr id="7171" name="Rectangle 4"/>
          <p:cNvSpPr>
            <a:spLocks noChangeArrowheads="1"/>
          </p:cNvSpPr>
          <p:nvPr/>
        </p:nvSpPr>
        <p:spPr bwMode="auto">
          <a:xfrm>
            <a:off x="-22848" y="205170"/>
            <a:ext cx="8540742" cy="830997"/>
          </a:xfrm>
          <a:prstGeom prst="rect">
            <a:avLst/>
          </a:prstGeom>
          <a:noFill/>
          <a:ln w="9525">
            <a:noFill/>
            <a:miter lim="800000"/>
            <a:headEnd/>
            <a:tailEnd/>
          </a:ln>
        </p:spPr>
        <p:txBody>
          <a:bodyPr wrap="square">
            <a:spAutoFit/>
          </a:bodyPr>
          <a:lstStyle/>
          <a:p>
            <a:pPr algn="l">
              <a:defRPr/>
            </a:pPr>
            <a:r>
              <a:rPr lang="en-US" sz="2400" b="1" dirty="0">
                <a:solidFill>
                  <a:srgbClr val="0070C0"/>
                </a:solidFill>
                <a:effectLst>
                  <a:outerShdw blurRad="38100" dist="38100" dir="2700000" algn="tl">
                    <a:srgbClr val="C0C0C0"/>
                  </a:outerShdw>
                </a:effectLst>
                <a:latin typeface="+mj-lt"/>
              </a:rPr>
              <a:t>Les premières orientations de l'OMS en matière de communication sur les risques remontent à 2004</a:t>
            </a:r>
          </a:p>
        </p:txBody>
      </p:sp>
      <p:pic>
        <p:nvPicPr>
          <p:cNvPr id="6151" name="Picture 7" descr="N:\DCE\COM\CPH\IHR\IHR Luxembourg_26-27.2.13\COMBI.png"/>
          <p:cNvPicPr>
            <a:picLocks noChangeAspect="1" noChangeArrowheads="1"/>
          </p:cNvPicPr>
          <p:nvPr/>
        </p:nvPicPr>
        <p:blipFill>
          <a:blip r:embed="rId4" cstate="email"/>
          <a:srcRect/>
          <a:stretch>
            <a:fillRect/>
          </a:stretch>
        </p:blipFill>
        <p:spPr bwMode="auto">
          <a:xfrm>
            <a:off x="7190500" y="3235707"/>
            <a:ext cx="1841500" cy="2632075"/>
          </a:xfrm>
          <a:prstGeom prst="rect">
            <a:avLst/>
          </a:prstGeom>
          <a:noFill/>
          <a:effectLst>
            <a:outerShdw blurRad="88900" dist="38100" dir="2700000" sx="102000" sy="102000" algn="tl" rotWithShape="0">
              <a:prstClr val="black">
                <a:alpha val="40000"/>
              </a:prstClr>
            </a:outerShdw>
          </a:effectLst>
        </p:spPr>
      </p:pic>
      <p:pic>
        <p:nvPicPr>
          <p:cNvPr id="773127" name="Picture 7"/>
          <p:cNvPicPr>
            <a:picLocks noChangeAspect="1" noChangeArrowheads="1"/>
          </p:cNvPicPr>
          <p:nvPr/>
        </p:nvPicPr>
        <p:blipFill>
          <a:blip r:embed="rId5" cstate="email"/>
          <a:srcRect/>
          <a:stretch>
            <a:fillRect/>
          </a:stretch>
        </p:blipFill>
        <p:spPr bwMode="auto">
          <a:xfrm>
            <a:off x="5362435" y="1456120"/>
            <a:ext cx="2173288" cy="3095625"/>
          </a:xfrm>
          <a:prstGeom prst="rect">
            <a:avLst/>
          </a:prstGeom>
          <a:noFill/>
          <a:ln w="9525" algn="ctr">
            <a:noFill/>
            <a:miter lim="800000"/>
            <a:headEnd/>
            <a:tailEnd/>
          </a:ln>
          <a:effectLst>
            <a:outerShdw dist="89803" dir="2700000" algn="ctr" rotWithShape="0">
              <a:srgbClr val="808080">
                <a:alpha val="50000"/>
              </a:srgbClr>
            </a:outerShdw>
          </a:effectLst>
        </p:spPr>
      </p:pic>
      <p:sp>
        <p:nvSpPr>
          <p:cNvPr id="7" name="Content Placeholder 3"/>
          <p:cNvSpPr txBox="1">
            <a:spLocks/>
          </p:cNvSpPr>
          <p:nvPr/>
        </p:nvSpPr>
        <p:spPr bwMode="auto">
          <a:xfrm>
            <a:off x="1579393" y="5237018"/>
            <a:ext cx="4037617" cy="4750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20000"/>
              </a:spcBef>
              <a:spcAft>
                <a:spcPct val="15000"/>
              </a:spcAft>
              <a:buClrTx/>
              <a:buSzTx/>
              <a:buFontTx/>
              <a:buNone/>
              <a:tabLst/>
              <a:defRPr/>
            </a:pPr>
            <a:r>
              <a:rPr kumimoji="0" lang="en-GB" altLang="zh-CN" sz="2400" b="0" i="0" u="none" strike="noStrike" kern="1200" cap="none" spc="0" normalizeH="0" baseline="0" noProof="0" dirty="0" smtClean="0">
                <a:ln>
                  <a:noFill/>
                </a:ln>
                <a:solidFill>
                  <a:srgbClr val="993300"/>
                </a:solidFill>
                <a:effectLst>
                  <a:outerShdw blurRad="38100" dist="38100" dir="2700000" algn="tl">
                    <a:srgbClr val="C0C0C0"/>
                  </a:outerShdw>
                </a:effectLst>
                <a:uLnTx/>
                <a:uFillTx/>
                <a:latin typeface="+mj-lt"/>
              </a:rPr>
              <a:t>Littérature scientifique et expérience sur le terrain</a:t>
            </a:r>
            <a:endParaRPr kumimoji="0" lang="fr-FR" sz="2400" b="0" i="0" u="none" strike="noStrike" kern="1200" cap="none" spc="0" normalizeH="0" baseline="0" noProof="0" dirty="0" smtClean="0">
              <a:ln>
                <a:noFill/>
              </a:ln>
              <a:solidFill>
                <a:srgbClr val="993300"/>
              </a:solidFill>
              <a:effectLst>
                <a:outerShdw blurRad="38100" dist="38100" dir="2700000" algn="tl">
                  <a:srgbClr val="C0C0C0"/>
                </a:outerShdw>
              </a:effectLst>
              <a:uLnTx/>
              <a:uFillTx/>
              <a:latin typeface="+mj-lt"/>
              <a:ea typeface="+mj-ea"/>
              <a:cs typeface="Arial" charset="0"/>
            </a:endParaRPr>
          </a:p>
          <a:p>
            <a:pPr marL="0" marR="0" lvl="0" indent="0" algn="l" defTabSz="914400" rtl="0" eaLnBrk="0" fontAlgn="base" latinLnBrk="0" hangingPunct="0">
              <a:lnSpc>
                <a:spcPct val="100000"/>
              </a:lnSpc>
              <a:spcBef>
                <a:spcPct val="20000"/>
              </a:spcBef>
              <a:spcAft>
                <a:spcPct val="15000"/>
              </a:spcAft>
              <a:buClrTx/>
              <a:buSzTx/>
              <a:buFontTx/>
              <a:buNone/>
              <a:tabLst/>
              <a:defRPr/>
            </a:pPr>
            <a:endParaRPr kumimoji="0" lang="fr-FR" sz="2000" b="0" i="0" u="none" strike="noStrike" kern="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0" fontAlgn="base" latinLnBrk="0" hangingPunct="0">
              <a:lnSpc>
                <a:spcPct val="100000"/>
              </a:lnSpc>
              <a:spcBef>
                <a:spcPct val="20000"/>
              </a:spcBef>
              <a:spcAft>
                <a:spcPct val="15000"/>
              </a:spcAft>
              <a:buClrTx/>
              <a:buSzTx/>
              <a:buFontTx/>
              <a:buNone/>
              <a:tabLst/>
              <a:defRPr/>
            </a:pPr>
            <a:endParaRPr kumimoji="0" lang="fr-FR" sz="2000" b="0" i="0" u="none" strike="noStrike" kern="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0" fontAlgn="base" latinLnBrk="0" hangingPunct="0">
              <a:lnSpc>
                <a:spcPct val="100000"/>
              </a:lnSpc>
              <a:spcBef>
                <a:spcPct val="20000"/>
              </a:spcBef>
              <a:spcAft>
                <a:spcPct val="15000"/>
              </a:spcAft>
              <a:buClrTx/>
              <a:buSzTx/>
              <a:buFontTx/>
              <a:buNone/>
              <a:tabLst/>
              <a:defRPr/>
            </a:pPr>
            <a:endParaRPr kumimoji="0" lang="fr-FR" sz="2000" b="0" i="0" u="none" strike="noStrike" kern="0" cap="none" spc="0" normalizeH="0" baseline="0" noProof="0" dirty="0" smtClean="0">
              <a:ln>
                <a:noFill/>
              </a:ln>
              <a:solidFill>
                <a:schemeClr val="tx1"/>
              </a:solidFill>
              <a:effectLst/>
              <a:uLnTx/>
              <a:uFillTx/>
              <a:latin typeface="+mn-lt"/>
              <a:ea typeface="+mn-ea"/>
              <a:cs typeface="+mn-cs"/>
            </a:endParaRPr>
          </a:p>
        </p:txBody>
      </p:sp>
      <p:cxnSp>
        <p:nvCxnSpPr>
          <p:cNvPr id="9" name="Straight Arrow Connector 8"/>
          <p:cNvCxnSpPr/>
          <p:nvPr/>
        </p:nvCxnSpPr>
        <p:spPr bwMode="auto">
          <a:xfrm flipV="1">
            <a:off x="5616998" y="5474525"/>
            <a:ext cx="1318183" cy="11876"/>
          </a:xfrm>
          <a:prstGeom prst="straightConnector1">
            <a:avLst/>
          </a:prstGeom>
          <a:solidFill>
            <a:schemeClr val="accent1"/>
          </a:solidFill>
          <a:ln w="57150" cap="flat" cmpd="sng" algn="ctr">
            <a:solidFill>
              <a:srgbClr val="C00000"/>
            </a:solidFill>
            <a:prstDash val="solid"/>
            <a:round/>
            <a:headEnd type="none" w="med" len="med"/>
            <a:tailEnd type="arrow"/>
          </a:ln>
          <a:effectLst/>
        </p:spPr>
      </p:cxnSp>
      <p:cxnSp>
        <p:nvCxnSpPr>
          <p:cNvPr id="12" name="Straight Arrow Connector 11"/>
          <p:cNvCxnSpPr/>
          <p:nvPr/>
        </p:nvCxnSpPr>
        <p:spPr bwMode="auto">
          <a:xfrm flipH="1" flipV="1">
            <a:off x="59375" y="5462649"/>
            <a:ext cx="1460664" cy="11877"/>
          </a:xfrm>
          <a:prstGeom prst="straightConnector1">
            <a:avLst/>
          </a:prstGeom>
          <a:solidFill>
            <a:schemeClr val="accent1"/>
          </a:solidFill>
          <a:ln w="57150" cap="flat" cmpd="sng" algn="ctr">
            <a:solidFill>
              <a:srgbClr val="C00000"/>
            </a:solidFill>
            <a:prstDash val="solid"/>
            <a:round/>
            <a:headEnd type="none" w="med" len="med"/>
            <a:tailEnd type="arrow"/>
          </a:ln>
          <a:effectLst/>
        </p:spPr>
      </p:cxnSp>
    </p:spTree>
    <p:extLst>
      <p:ext uri="{BB962C8B-B14F-4D97-AF65-F5344CB8AC3E}">
        <p14:creationId xmlns:p14="http://schemas.microsoft.com/office/powerpoint/2010/main" val="97707621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3" descr="lma0022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6860" y="1331862"/>
            <a:ext cx="2932162" cy="2761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Rectangle 2"/>
          <p:cNvSpPr>
            <a:spLocks noGrp="1" noChangeArrowheads="1"/>
          </p:cNvSpPr>
          <p:nvPr>
            <p:ph type="body" idx="1"/>
          </p:nvPr>
        </p:nvSpPr>
        <p:spPr>
          <a:xfrm>
            <a:off x="192763" y="1553597"/>
            <a:ext cx="8291501" cy="4611835"/>
          </a:xfrm>
        </p:spPr>
        <p:txBody>
          <a:bodyPr/>
          <a:lstStyle/>
          <a:p>
            <a:pPr marL="417359" indent="-417359" defTabSz="801330" eaLnBrk="1" hangingPunct="1">
              <a:buFont typeface="Wingdings" pitchFamily="2" charset="2"/>
              <a:buAutoNum type="arabicPeriod"/>
            </a:pPr>
            <a:r>
              <a:rPr lang="fr-FR" altLang="sv-SE" sz="2800" b="1" noProof="0" dirty="0" smtClean="0">
                <a:solidFill>
                  <a:srgbClr val="000099"/>
                </a:solidFill>
              </a:rPr>
              <a:t>Confiance</a:t>
            </a:r>
          </a:p>
          <a:p>
            <a:pPr marL="417359" indent="-417359" defTabSz="801330" eaLnBrk="1" hangingPunct="1">
              <a:buFont typeface="Wingdings" pitchFamily="2" charset="2"/>
              <a:buAutoNum type="arabicPeriod"/>
            </a:pPr>
            <a:r>
              <a:rPr lang="fr-FR" altLang="sv-SE" sz="2800" b="1" noProof="0" dirty="0" smtClean="0">
                <a:solidFill>
                  <a:srgbClr val="72BBE8"/>
                </a:solidFill>
              </a:rPr>
              <a:t>Annonce précoce</a:t>
            </a:r>
          </a:p>
          <a:p>
            <a:pPr marL="417359" indent="-417359" defTabSz="801330" eaLnBrk="1" hangingPunct="1">
              <a:buFont typeface="Wingdings" pitchFamily="2" charset="2"/>
              <a:buAutoNum type="arabicPeriod"/>
            </a:pPr>
            <a:r>
              <a:rPr lang="fr-FR" altLang="sv-SE" sz="2800" b="1" noProof="0" dirty="0" smtClean="0">
                <a:solidFill>
                  <a:srgbClr val="000099"/>
                </a:solidFill>
              </a:rPr>
              <a:t>Transparence</a:t>
            </a:r>
          </a:p>
          <a:p>
            <a:pPr marL="417359" indent="-417359" defTabSz="801330" eaLnBrk="1" hangingPunct="1">
              <a:buFont typeface="Wingdings" pitchFamily="2" charset="2"/>
              <a:buAutoNum type="arabicPeriod"/>
            </a:pPr>
            <a:r>
              <a:rPr lang="fr-FR" altLang="sv-SE" sz="2800" b="1" noProof="0" dirty="0" smtClean="0">
                <a:solidFill>
                  <a:srgbClr val="72BBE8"/>
                </a:solidFill>
              </a:rPr>
              <a:t>Écoute (surveillance de la communication)</a:t>
            </a:r>
          </a:p>
          <a:p>
            <a:pPr marL="417359" indent="-417359" defTabSz="801330" eaLnBrk="1" hangingPunct="1">
              <a:buFont typeface="Wingdings" pitchFamily="2" charset="2"/>
              <a:buAutoNum type="arabicPeriod"/>
            </a:pPr>
            <a:r>
              <a:rPr lang="fr-FR" altLang="sv-SE" sz="2800" b="1" noProof="0" dirty="0" smtClean="0">
                <a:solidFill>
                  <a:srgbClr val="000099"/>
                </a:solidFill>
              </a:rPr>
              <a:t>Planification</a:t>
            </a:r>
          </a:p>
          <a:p>
            <a:pPr marL="417359" indent="-417359" defTabSz="801330" eaLnBrk="1" hangingPunct="1">
              <a:buNone/>
            </a:pPr>
            <a:endParaRPr lang="fr-FR" altLang="sv-SE" sz="3100" b="1" noProof="0" dirty="0" smtClean="0">
              <a:solidFill>
                <a:srgbClr val="000099"/>
              </a:solidFill>
            </a:endParaRPr>
          </a:p>
          <a:p>
            <a:pPr marL="417359" indent="-417359" defTabSz="801330" eaLnBrk="1" hangingPunct="1">
              <a:buFont typeface="Wingdings" pitchFamily="2" charset="2"/>
              <a:buAutoNum type="arabicPeriod"/>
            </a:pPr>
            <a:endParaRPr lang="fr-FR" altLang="sv-SE" sz="3300" b="1" noProof="0" dirty="0">
              <a:solidFill>
                <a:srgbClr val="000099"/>
              </a:solidFill>
              <a:latin typeface="Franklin Gothic Demi Cond" pitchFamily="34" charset="0"/>
            </a:endParaRPr>
          </a:p>
        </p:txBody>
      </p:sp>
      <p:sp>
        <p:nvSpPr>
          <p:cNvPr id="27652" name="Rectangle 2"/>
          <p:cNvSpPr txBox="1">
            <a:spLocks noChangeArrowheads="1"/>
          </p:cNvSpPr>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0"/>
              </a:spcBef>
              <a:spcAft>
                <a:spcPct val="0"/>
              </a:spcAft>
              <a:buClr>
                <a:srgbClr val="1E7FB8"/>
              </a:buClr>
              <a:buFont typeface="Wingdings" pitchFamily="2" charset="2"/>
              <a:buNone/>
            </a:pPr>
            <a:r>
              <a:rPr lang="fr-FR" sz="3500" b="1" dirty="0" smtClean="0"/>
              <a:t>Principes de la communication de l'OMS en situation de flambée épidémique </a:t>
            </a:r>
          </a:p>
          <a:p>
            <a:pPr algn="ctr" eaLnBrk="1" fontAlgn="base" hangingPunct="1">
              <a:spcBef>
                <a:spcPct val="0"/>
              </a:spcBef>
              <a:spcAft>
                <a:spcPct val="0"/>
              </a:spcAft>
              <a:buClr>
                <a:srgbClr val="1E7FB8"/>
              </a:buClr>
              <a:buFont typeface="Wingdings" pitchFamily="2" charset="2"/>
              <a:buNone/>
            </a:pPr>
            <a:endParaRPr lang="fr-FR" sz="3500" b="1" dirty="0"/>
          </a:p>
        </p:txBody>
      </p:sp>
    </p:spTree>
    <p:extLst>
      <p:ext uri="{BB962C8B-B14F-4D97-AF65-F5344CB8AC3E}">
        <p14:creationId xmlns:p14="http://schemas.microsoft.com/office/powerpoint/2010/main" val="21923059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716" t="19183" r="1679" b="3584"/>
          <a:stretch/>
        </p:blipFill>
        <p:spPr bwMode="auto">
          <a:xfrm>
            <a:off x="662479" y="1057275"/>
            <a:ext cx="7860508" cy="4724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23"/>
          <p:cNvSpPr>
            <a:spLocks noGrp="1" noChangeArrowheads="1"/>
          </p:cNvSpPr>
          <p:nvPr>
            <p:ph type="title"/>
          </p:nvPr>
        </p:nvSpPr>
        <p:spPr bwMode="auto">
          <a:xfrm>
            <a:off x="191069" y="-30746"/>
            <a:ext cx="8952931" cy="1107996"/>
          </a:xfrm>
          <a:prstGeom prst="rect">
            <a:avLst/>
          </a:prstGeom>
          <a:noFill/>
          <a:ln w="9525">
            <a:noFill/>
            <a:miter lim="800000"/>
            <a:headEnd/>
            <a:tailEnd/>
          </a:ln>
        </p:spPr>
        <p:txBody>
          <a:bodyPr wrap="square">
            <a:spAutoFit/>
          </a:bodyPr>
          <a:lstStyle/>
          <a:p>
            <a:pPr algn="l"/>
            <a:r>
              <a:rPr lang="fr-FR" altLang="ja-JP" sz="3600" noProof="0" dirty="0" smtClean="0">
                <a:solidFill>
                  <a:srgbClr val="993300"/>
                </a:solidFill>
                <a:effectLst>
                  <a:outerShdw blurRad="38100" dist="38100" dir="2700000" algn="tl">
                    <a:srgbClr val="C0C0C0"/>
                  </a:outerShdw>
                </a:effectLst>
                <a:latin typeface="+mj-lt"/>
                <a:ea typeface="+mj-ea"/>
                <a:cs typeface="Arial" charset="0"/>
              </a:rPr>
              <a:t>Cycle de la communication en situation de crise</a:t>
            </a:r>
            <a:endParaRPr lang="fr-FR" altLang="zh-CN" sz="3600" noProof="0" dirty="0" smtClean="0">
              <a:solidFill>
                <a:srgbClr val="993300"/>
              </a:solidFill>
              <a:effectLst>
                <a:outerShdw blurRad="38100" dist="38100" dir="2700000" algn="tl">
                  <a:srgbClr val="C0C0C0"/>
                </a:outerShdw>
              </a:effectLst>
              <a:latin typeface="+mj-lt"/>
              <a:ea typeface="+mj-ea"/>
              <a:cs typeface="Arial" charset="0"/>
            </a:endParaRPr>
          </a:p>
        </p:txBody>
      </p:sp>
    </p:spTree>
    <p:extLst>
      <p:ext uri="{BB962C8B-B14F-4D97-AF65-F5344CB8AC3E}">
        <p14:creationId xmlns:p14="http://schemas.microsoft.com/office/powerpoint/2010/main" val="3410505035"/>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433</TotalTime>
  <Words>5118</Words>
  <Application>Microsoft Office PowerPoint</Application>
  <PresentationFormat>On-screen Show (4:3)</PresentationFormat>
  <Paragraphs>500</Paragraphs>
  <Slides>31</Slides>
  <Notes>28</Notes>
  <HiddenSlides>1</HiddenSlides>
  <MMClips>0</MMClips>
  <ScaleCrop>false</ScaleCrop>
  <HeadingPairs>
    <vt:vector size="4" baseType="variant">
      <vt:variant>
        <vt:lpstr>Theme</vt:lpstr>
      </vt:variant>
      <vt:variant>
        <vt:i4>3</vt:i4>
      </vt:variant>
      <vt:variant>
        <vt:lpstr>Slide Titles</vt:lpstr>
      </vt:variant>
      <vt:variant>
        <vt:i4>31</vt:i4>
      </vt:variant>
    </vt:vector>
  </HeadingPairs>
  <TitlesOfParts>
    <vt:vector size="34" baseType="lpstr">
      <vt:lpstr>master</vt:lpstr>
      <vt:lpstr>1_master</vt:lpstr>
      <vt:lpstr>Thème Office</vt:lpstr>
      <vt:lpstr>Communication sur les risques en situation d'urgence  Principes et pratique </vt:lpstr>
      <vt:lpstr>Objectifs</vt:lpstr>
      <vt:lpstr>PowerPoint Presentation</vt:lpstr>
      <vt:lpstr>Caractéristiques de l'information en situation d'urgence</vt:lpstr>
      <vt:lpstr>PowerPoint Presentation</vt:lpstr>
      <vt:lpstr>Communication sur les risques et les crises</vt:lpstr>
      <vt:lpstr>PowerPoint Presentation</vt:lpstr>
      <vt:lpstr>PowerPoint Presentation</vt:lpstr>
      <vt:lpstr>Cycle de la communication en situation de crise</vt:lpstr>
      <vt:lpstr>PowerPoint Presentation</vt:lpstr>
      <vt:lpstr>PowerPoint Presentation</vt:lpstr>
      <vt:lpstr>Blocs de construction de la communication sur les risques et les crises:</vt:lpstr>
      <vt:lpstr>La CONFIANCE est primordiale</vt:lpstr>
      <vt:lpstr>La confiance se bâtit à partir des perceptions du public</vt:lpstr>
      <vt:lpstr>Tout est dans la perception</vt:lpstr>
      <vt:lpstr>Modèle de probabilité d'élaboration :  Défi de la communication avec des personnes en détresse</vt:lpstr>
      <vt:lpstr>Pour les besoins de la communication sur les risques ...</vt:lpstr>
      <vt:lpstr>Perception du risque par les experts</vt:lpstr>
      <vt:lpstr>Perception des risques par le public—Slovic et al </vt:lpstr>
      <vt:lpstr>Perception</vt:lpstr>
      <vt:lpstr>PowerPoint Presentation</vt:lpstr>
      <vt:lpstr>5. STRATÉGIES DE COMMUNICATION SUR LES RISQUES</vt:lpstr>
      <vt:lpstr>5. STRATÉGIES DE COMMUNICATION SUR LES RISQUES (1)</vt:lpstr>
      <vt:lpstr>5. STRATÉGIES DE COMMUNICATION SUR LES RISQUES (2)</vt:lpstr>
      <vt:lpstr>5. STRATÉGIES DE COMMUNICATION SUR LES RISQUES (3)</vt:lpstr>
      <vt:lpstr>5. STRATÉGIES DE COMMUNICATION SUR LES RISQUES (4)</vt:lpstr>
      <vt:lpstr>Liste de contrôle : Communication sur les crises</vt:lpstr>
      <vt:lpstr>Liste de contrôle : Communication sur les crises</vt:lpstr>
      <vt:lpstr>Atteindre votre public en allant sur son terrain</vt:lpstr>
      <vt:lpstr>Ignorez-les mais à vos risques et périls</vt:lpstr>
      <vt:lpstr>Rappel</vt:lpstr>
    </vt:vector>
  </TitlesOfParts>
  <Company>WHO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Emergency risk communications</dc:title>
  <dc:creator>GAMHEWAGE, Gaya Manori</dc:creator>
  <cp:lastModifiedBy>Utilisateur</cp:lastModifiedBy>
  <cp:revision>35</cp:revision>
  <dcterms:created xsi:type="dcterms:W3CDTF">2014-07-31T14:26:31Z</dcterms:created>
  <dcterms:modified xsi:type="dcterms:W3CDTF">2014-11-24T14:35:51Z</dcterms:modified>
</cp:coreProperties>
</file>