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60"/>
  </p:notesMasterIdLst>
  <p:sldIdLst>
    <p:sldId id="275" r:id="rId3"/>
    <p:sldId id="276" r:id="rId4"/>
    <p:sldId id="277"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3" autoAdjust="0"/>
    <p:restoredTop sz="81876" autoAdjust="0"/>
  </p:normalViewPr>
  <p:slideViewPr>
    <p:cSldViewPr>
      <p:cViewPr>
        <p:scale>
          <a:sx n="40" d="100"/>
          <a:sy n="40" d="100"/>
        </p:scale>
        <p:origin x="-1301" y="-72"/>
      </p:cViewPr>
      <p:guideLst>
        <p:guide orient="horz" pos="2160"/>
        <p:guide pos="2880"/>
      </p:guideLst>
    </p:cSldViewPr>
  </p:slideViewPr>
  <p:outlineViewPr>
    <p:cViewPr>
      <p:scale>
        <a:sx n="33" d="100"/>
        <a:sy n="33" d="100"/>
      </p:scale>
      <p:origin x="53" y="19507"/>
    </p:cViewPr>
  </p:outlineViewPr>
  <p:notesTextViewPr>
    <p:cViewPr>
      <p:scale>
        <a:sx n="1" d="1"/>
        <a:sy n="1" d="1"/>
      </p:scale>
      <p:origin x="0" y="0"/>
    </p:cViewPr>
  </p:notesTextViewPr>
  <p:sorterViewPr>
    <p:cViewPr>
      <p:scale>
        <a:sx n="100" d="100"/>
        <a:sy n="100" d="100"/>
      </p:scale>
      <p:origin x="0" y="198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C1DEF-B6D8-4156-BE1A-9DE222837031}" type="doc">
      <dgm:prSet loTypeId="urn:microsoft.com/office/officeart/2005/8/layout/venn1" loCatId="relationship" qsTypeId="urn:microsoft.com/office/officeart/2005/8/quickstyle/simple1" qsCatId="simple" csTypeId="urn:microsoft.com/office/officeart/2005/8/colors/accent1_2" csCatId="accent1" phldr="1"/>
      <dgm:spPr/>
    </dgm:pt>
    <dgm:pt modelId="{DABE3375-468C-4445-A081-E460D36A8346}">
      <dgm:prSet phldrT="[Text]"/>
      <dgm:spPr>
        <a:solidFill>
          <a:srgbClr val="CCECFF"/>
        </a:solidFill>
      </dgm:spPr>
      <dgm:t>
        <a:bodyPr/>
        <a:lstStyle/>
        <a:p>
          <a:r>
            <a:rPr lang="en-US" b="1" dirty="0" smtClean="0">
              <a:solidFill>
                <a:srgbClr val="0070C0"/>
              </a:solidFill>
            </a:rPr>
            <a:t>Expertise</a:t>
          </a:r>
          <a:endParaRPr lang="fr-FR" b="1" dirty="0">
            <a:solidFill>
              <a:srgbClr val="0070C0"/>
            </a:solidFill>
          </a:endParaRPr>
        </a:p>
      </dgm:t>
    </dgm:pt>
    <dgm:pt modelId="{BCFDD3CA-C015-461F-AF77-DB8553DE96C3}" type="parTrans" cxnId="{95CA5FF2-1A64-40B7-83AD-F2F826ABABA9}">
      <dgm:prSet/>
      <dgm:spPr/>
      <dgm:t>
        <a:bodyPr/>
        <a:lstStyle/>
        <a:p>
          <a:endParaRPr lang="en-US"/>
        </a:p>
      </dgm:t>
    </dgm:pt>
    <dgm:pt modelId="{6E449FD5-E825-451D-8869-2A486C5D713A}" type="sibTrans" cxnId="{95CA5FF2-1A64-40B7-83AD-F2F826ABABA9}">
      <dgm:prSet/>
      <dgm:spPr/>
      <dgm:t>
        <a:bodyPr/>
        <a:lstStyle/>
        <a:p>
          <a:endParaRPr lang="en-US"/>
        </a:p>
      </dgm:t>
    </dgm:pt>
    <dgm:pt modelId="{CA80E2C1-25D1-459C-A560-0B49F71638C8}">
      <dgm:prSet phldrT="[Text]" custT="1"/>
      <dgm:spPr>
        <a:solidFill>
          <a:srgbClr val="92D050">
            <a:alpha val="50000"/>
          </a:srgbClr>
        </a:solidFill>
      </dgm:spPr>
      <dgm:t>
        <a:bodyPr/>
        <a:lstStyle/>
        <a:p>
          <a:r>
            <a:rPr dirty="0"/>
            <a:t>Bon </a:t>
          </a:r>
          <a:r>
            <a:rPr dirty="0" err="1"/>
            <a:t>caractère</a:t>
          </a:r>
          <a:endParaRPr lang="fr-FR" sz="1600" b="1" dirty="0">
            <a:solidFill>
              <a:srgbClr val="002060"/>
            </a:solidFill>
          </a:endParaRPr>
        </a:p>
      </dgm:t>
    </dgm:pt>
    <dgm:pt modelId="{C934977C-0DAA-4CAC-8617-5F5C3292F1CD}" type="parTrans" cxnId="{9F6E28C8-3935-4426-BD3D-B6246316604C}">
      <dgm:prSet/>
      <dgm:spPr/>
      <dgm:t>
        <a:bodyPr/>
        <a:lstStyle/>
        <a:p>
          <a:endParaRPr lang="en-US"/>
        </a:p>
      </dgm:t>
    </dgm:pt>
    <dgm:pt modelId="{24BEBAC0-91EC-4C18-9002-823020103056}" type="sibTrans" cxnId="{9F6E28C8-3935-4426-BD3D-B6246316604C}">
      <dgm:prSet/>
      <dgm:spPr/>
      <dgm:t>
        <a:bodyPr/>
        <a:lstStyle/>
        <a:p>
          <a:endParaRPr lang="en-US"/>
        </a:p>
      </dgm:t>
    </dgm:pt>
    <dgm:pt modelId="{A8653849-0344-4308-B379-D152944D47FB}">
      <dgm:prSet phldrT="[Text]"/>
      <dgm:spPr>
        <a:solidFill>
          <a:srgbClr val="CC99FF"/>
        </a:solidFill>
      </dgm:spPr>
      <dgm:t>
        <a:bodyPr/>
        <a:lstStyle/>
        <a:p>
          <a:r>
            <a:rPr lang="en-US" b="1" dirty="0" smtClean="0">
              <a:solidFill>
                <a:srgbClr val="7030A0"/>
              </a:solidFill>
            </a:rPr>
            <a:t>Altruisme </a:t>
          </a:r>
          <a:endParaRPr lang="fr-FR" b="1" dirty="0">
            <a:solidFill>
              <a:srgbClr val="7030A0"/>
            </a:solidFill>
          </a:endParaRPr>
        </a:p>
      </dgm:t>
    </dgm:pt>
    <dgm:pt modelId="{9996AD7B-EB05-4B57-839D-B3D0493C0DE2}" type="parTrans" cxnId="{5C41E23D-5D89-41CE-980F-A127D32035BF}">
      <dgm:prSet/>
      <dgm:spPr/>
      <dgm:t>
        <a:bodyPr/>
        <a:lstStyle/>
        <a:p>
          <a:endParaRPr lang="en-US"/>
        </a:p>
      </dgm:t>
    </dgm:pt>
    <dgm:pt modelId="{C600995F-4027-40D3-BFDD-5052D779B11E}" type="sibTrans" cxnId="{5C41E23D-5D89-41CE-980F-A127D32035BF}">
      <dgm:prSet/>
      <dgm:spPr/>
      <dgm:t>
        <a:bodyPr/>
        <a:lstStyle/>
        <a:p>
          <a:endParaRPr lang="en-US"/>
        </a:p>
      </dgm:t>
    </dgm:pt>
    <dgm:pt modelId="{5A0F5BD8-A57E-4535-89A2-770E1A2D993B}">
      <dgm:prSet/>
      <dgm:spPr>
        <a:solidFill>
          <a:schemeClr val="accent2">
            <a:lumMod val="60000"/>
            <a:lumOff val="40000"/>
            <a:alpha val="50000"/>
          </a:schemeClr>
        </a:solidFill>
      </dgm:spPr>
      <dgm:t>
        <a:bodyPr/>
        <a:lstStyle/>
        <a:p>
          <a:r>
            <a:rPr lang="en-US" b="1" dirty="0" smtClean="0">
              <a:solidFill>
                <a:srgbClr val="C00000"/>
              </a:solidFill>
            </a:rPr>
            <a:t>Identification</a:t>
          </a:r>
          <a:endParaRPr lang="fr-FR" b="1" dirty="0">
            <a:solidFill>
              <a:srgbClr val="C00000"/>
            </a:solidFill>
          </a:endParaRPr>
        </a:p>
      </dgm:t>
    </dgm:pt>
    <dgm:pt modelId="{9B18F600-C351-4C60-A42A-9F6A2E4F7BFF}" type="parTrans" cxnId="{91F7BA3C-F256-4544-8A82-2E18B3E3BB17}">
      <dgm:prSet/>
      <dgm:spPr/>
      <dgm:t>
        <a:bodyPr/>
        <a:lstStyle/>
        <a:p>
          <a:endParaRPr lang="en-US"/>
        </a:p>
      </dgm:t>
    </dgm:pt>
    <dgm:pt modelId="{59B3B026-C372-42F1-88B1-603D2CA013BD}" type="sibTrans" cxnId="{91F7BA3C-F256-4544-8A82-2E18B3E3BB17}">
      <dgm:prSet/>
      <dgm:spPr/>
      <dgm:t>
        <a:bodyPr/>
        <a:lstStyle/>
        <a:p>
          <a:endParaRPr lang="en-US"/>
        </a:p>
      </dgm:t>
    </dgm:pt>
    <dgm:pt modelId="{F484E1BD-457B-4783-9947-D02CBC277BC1}" type="pres">
      <dgm:prSet presAssocID="{4D4C1DEF-B6D8-4156-BE1A-9DE222837031}" presName="compositeShape" presStyleCnt="0">
        <dgm:presLayoutVars>
          <dgm:chMax val="7"/>
          <dgm:dir/>
          <dgm:resizeHandles val="exact"/>
        </dgm:presLayoutVars>
      </dgm:prSet>
      <dgm:spPr/>
    </dgm:pt>
    <dgm:pt modelId="{D042C8EE-EACC-4146-9844-6670BE733B39}" type="pres">
      <dgm:prSet presAssocID="{DABE3375-468C-4445-A081-E460D36A8346}" presName="circ1" presStyleLbl="vennNode1" presStyleIdx="0" presStyleCnt="4"/>
      <dgm:spPr/>
      <dgm:t>
        <a:bodyPr/>
        <a:lstStyle/>
        <a:p>
          <a:endParaRPr lang="en-US"/>
        </a:p>
      </dgm:t>
    </dgm:pt>
    <dgm:pt modelId="{DCD39726-62AF-4653-B442-C8BCE999165E}" type="pres">
      <dgm:prSet presAssocID="{DABE3375-468C-4445-A081-E460D36A8346}" presName="circ1Tx" presStyleLbl="revTx" presStyleIdx="0" presStyleCnt="0">
        <dgm:presLayoutVars>
          <dgm:chMax val="0"/>
          <dgm:chPref val="0"/>
          <dgm:bulletEnabled val="1"/>
        </dgm:presLayoutVars>
      </dgm:prSet>
      <dgm:spPr/>
      <dgm:t>
        <a:bodyPr/>
        <a:lstStyle/>
        <a:p>
          <a:endParaRPr lang="en-US"/>
        </a:p>
      </dgm:t>
    </dgm:pt>
    <dgm:pt modelId="{0E08B725-4DA2-403B-97C0-D41F28405328}" type="pres">
      <dgm:prSet presAssocID="{CA80E2C1-25D1-459C-A560-0B49F71638C8}" presName="circ2" presStyleLbl="vennNode1" presStyleIdx="1" presStyleCnt="4" custScaleX="120290"/>
      <dgm:spPr/>
      <dgm:t>
        <a:bodyPr/>
        <a:lstStyle/>
        <a:p>
          <a:endParaRPr lang="en-US"/>
        </a:p>
      </dgm:t>
    </dgm:pt>
    <dgm:pt modelId="{8C796ED0-3A84-4BA5-94A5-7675C6295947}" type="pres">
      <dgm:prSet presAssocID="{CA80E2C1-25D1-459C-A560-0B49F71638C8}" presName="circ2Tx" presStyleLbl="revTx" presStyleIdx="0" presStyleCnt="0">
        <dgm:presLayoutVars>
          <dgm:chMax val="0"/>
          <dgm:chPref val="0"/>
          <dgm:bulletEnabled val="1"/>
        </dgm:presLayoutVars>
      </dgm:prSet>
      <dgm:spPr/>
      <dgm:t>
        <a:bodyPr/>
        <a:lstStyle/>
        <a:p>
          <a:endParaRPr lang="en-US"/>
        </a:p>
      </dgm:t>
    </dgm:pt>
    <dgm:pt modelId="{D39E74E9-6821-493F-8C98-3C6CE333CA82}" type="pres">
      <dgm:prSet presAssocID="{5A0F5BD8-A57E-4535-89A2-770E1A2D993B}" presName="circ3" presStyleLbl="vennNode1" presStyleIdx="2" presStyleCnt="4"/>
      <dgm:spPr/>
      <dgm:t>
        <a:bodyPr/>
        <a:lstStyle/>
        <a:p>
          <a:endParaRPr lang="en-US"/>
        </a:p>
      </dgm:t>
    </dgm:pt>
    <dgm:pt modelId="{17A420FB-BCEF-40E5-889C-16BF6DC8661E}" type="pres">
      <dgm:prSet presAssocID="{5A0F5BD8-A57E-4535-89A2-770E1A2D993B}" presName="circ3Tx" presStyleLbl="revTx" presStyleIdx="0" presStyleCnt="0">
        <dgm:presLayoutVars>
          <dgm:chMax val="0"/>
          <dgm:chPref val="0"/>
          <dgm:bulletEnabled val="1"/>
        </dgm:presLayoutVars>
      </dgm:prSet>
      <dgm:spPr/>
      <dgm:t>
        <a:bodyPr/>
        <a:lstStyle/>
        <a:p>
          <a:endParaRPr lang="en-US"/>
        </a:p>
      </dgm:t>
    </dgm:pt>
    <dgm:pt modelId="{CDF5A84D-CD10-4196-8C6D-D0869BA12223}" type="pres">
      <dgm:prSet presAssocID="{A8653849-0344-4308-B379-D152944D47FB}" presName="circ4" presStyleLbl="vennNode1" presStyleIdx="3" presStyleCnt="4"/>
      <dgm:spPr/>
      <dgm:t>
        <a:bodyPr/>
        <a:lstStyle/>
        <a:p>
          <a:endParaRPr lang="en-US"/>
        </a:p>
      </dgm:t>
    </dgm:pt>
    <dgm:pt modelId="{DF826B4A-50BC-4DBC-9A43-7A6E004C0DFE}" type="pres">
      <dgm:prSet presAssocID="{A8653849-0344-4308-B379-D152944D47FB}" presName="circ4Tx" presStyleLbl="revTx" presStyleIdx="0" presStyleCnt="0">
        <dgm:presLayoutVars>
          <dgm:chMax val="0"/>
          <dgm:chPref val="0"/>
          <dgm:bulletEnabled val="1"/>
        </dgm:presLayoutVars>
      </dgm:prSet>
      <dgm:spPr/>
      <dgm:t>
        <a:bodyPr/>
        <a:lstStyle/>
        <a:p>
          <a:endParaRPr lang="en-US"/>
        </a:p>
      </dgm:t>
    </dgm:pt>
  </dgm:ptLst>
  <dgm:cxnLst>
    <dgm:cxn modelId="{0B5C16F0-E33B-2F4B-8F56-DF200CB176B4}" type="presOf" srcId="{A8653849-0344-4308-B379-D152944D47FB}" destId="{DF826B4A-50BC-4DBC-9A43-7A6E004C0DFE}" srcOrd="1" destOrd="0" presId="urn:microsoft.com/office/officeart/2005/8/layout/venn1"/>
    <dgm:cxn modelId="{777CE28D-8920-A545-B992-D7154FCC6A74}" type="presOf" srcId="{A8653849-0344-4308-B379-D152944D47FB}" destId="{CDF5A84D-CD10-4196-8C6D-D0869BA12223}" srcOrd="0" destOrd="0" presId="urn:microsoft.com/office/officeart/2005/8/layout/venn1"/>
    <dgm:cxn modelId="{ED751BF7-B266-5F43-BE4F-8F6BD96E70EE}" type="presOf" srcId="{CA80E2C1-25D1-459C-A560-0B49F71638C8}" destId="{8C796ED0-3A84-4BA5-94A5-7675C6295947}" srcOrd="1" destOrd="0" presId="urn:microsoft.com/office/officeart/2005/8/layout/venn1"/>
    <dgm:cxn modelId="{95CA5FF2-1A64-40B7-83AD-F2F826ABABA9}" srcId="{4D4C1DEF-B6D8-4156-BE1A-9DE222837031}" destId="{DABE3375-468C-4445-A081-E460D36A8346}" srcOrd="0" destOrd="0" parTransId="{BCFDD3CA-C015-461F-AF77-DB8553DE96C3}" sibTransId="{6E449FD5-E825-451D-8869-2A486C5D713A}"/>
    <dgm:cxn modelId="{48ACE743-C024-D046-9215-BD1B339EC3D9}" type="presOf" srcId="{5A0F5BD8-A57E-4535-89A2-770E1A2D993B}" destId="{D39E74E9-6821-493F-8C98-3C6CE333CA82}" srcOrd="0" destOrd="0" presId="urn:microsoft.com/office/officeart/2005/8/layout/venn1"/>
    <dgm:cxn modelId="{9F6E28C8-3935-4426-BD3D-B6246316604C}" srcId="{4D4C1DEF-B6D8-4156-BE1A-9DE222837031}" destId="{CA80E2C1-25D1-459C-A560-0B49F71638C8}" srcOrd="1" destOrd="0" parTransId="{C934977C-0DAA-4CAC-8617-5F5C3292F1CD}" sibTransId="{24BEBAC0-91EC-4C18-9002-823020103056}"/>
    <dgm:cxn modelId="{B6CDB8FA-5183-D242-B1D6-08168467C1B3}" type="presOf" srcId="{DABE3375-468C-4445-A081-E460D36A8346}" destId="{DCD39726-62AF-4653-B442-C8BCE999165E}" srcOrd="1" destOrd="0" presId="urn:microsoft.com/office/officeart/2005/8/layout/venn1"/>
    <dgm:cxn modelId="{F563D14F-C8D2-5B4B-A13E-EF537FA6B44F}" type="presOf" srcId="{CA80E2C1-25D1-459C-A560-0B49F71638C8}" destId="{0E08B725-4DA2-403B-97C0-D41F28405328}" srcOrd="0" destOrd="0" presId="urn:microsoft.com/office/officeart/2005/8/layout/venn1"/>
    <dgm:cxn modelId="{91F7BA3C-F256-4544-8A82-2E18B3E3BB17}" srcId="{4D4C1DEF-B6D8-4156-BE1A-9DE222837031}" destId="{5A0F5BD8-A57E-4535-89A2-770E1A2D993B}" srcOrd="2" destOrd="0" parTransId="{9B18F600-C351-4C60-A42A-9F6A2E4F7BFF}" sibTransId="{59B3B026-C372-42F1-88B1-603D2CA013BD}"/>
    <dgm:cxn modelId="{9837012B-2F53-3B47-9AD2-6762DE40E58A}" type="presOf" srcId="{5A0F5BD8-A57E-4535-89A2-770E1A2D993B}" destId="{17A420FB-BCEF-40E5-889C-16BF6DC8661E}" srcOrd="1" destOrd="0" presId="urn:microsoft.com/office/officeart/2005/8/layout/venn1"/>
    <dgm:cxn modelId="{BCF8FC3F-64C8-0D45-BE22-0DBCB2029208}" type="presOf" srcId="{4D4C1DEF-B6D8-4156-BE1A-9DE222837031}" destId="{F484E1BD-457B-4783-9947-D02CBC277BC1}" srcOrd="0" destOrd="0" presId="urn:microsoft.com/office/officeart/2005/8/layout/venn1"/>
    <dgm:cxn modelId="{5C41E23D-5D89-41CE-980F-A127D32035BF}" srcId="{4D4C1DEF-B6D8-4156-BE1A-9DE222837031}" destId="{A8653849-0344-4308-B379-D152944D47FB}" srcOrd="3" destOrd="0" parTransId="{9996AD7B-EB05-4B57-839D-B3D0493C0DE2}" sibTransId="{C600995F-4027-40D3-BFDD-5052D779B11E}"/>
    <dgm:cxn modelId="{C519CEA5-0FA9-4346-84DD-2C19EE064058}" type="presOf" srcId="{DABE3375-468C-4445-A081-E460D36A8346}" destId="{D042C8EE-EACC-4146-9844-6670BE733B39}" srcOrd="0" destOrd="0" presId="urn:microsoft.com/office/officeart/2005/8/layout/venn1"/>
    <dgm:cxn modelId="{3C0D67DE-9FCA-7C42-A66C-B002CF9D9941}" type="presParOf" srcId="{F484E1BD-457B-4783-9947-D02CBC277BC1}" destId="{D042C8EE-EACC-4146-9844-6670BE733B39}" srcOrd="0" destOrd="0" presId="urn:microsoft.com/office/officeart/2005/8/layout/venn1"/>
    <dgm:cxn modelId="{6CD0495C-7DA4-9D4C-AFDC-637DA3219B98}" type="presParOf" srcId="{F484E1BD-457B-4783-9947-D02CBC277BC1}" destId="{DCD39726-62AF-4653-B442-C8BCE999165E}" srcOrd="1" destOrd="0" presId="urn:microsoft.com/office/officeart/2005/8/layout/venn1"/>
    <dgm:cxn modelId="{035493B6-E308-0848-A33C-AD5B98A13CA0}" type="presParOf" srcId="{F484E1BD-457B-4783-9947-D02CBC277BC1}" destId="{0E08B725-4DA2-403B-97C0-D41F28405328}" srcOrd="2" destOrd="0" presId="urn:microsoft.com/office/officeart/2005/8/layout/venn1"/>
    <dgm:cxn modelId="{D968F6A3-1C2A-5E41-B6FE-71D842CA5DB5}" type="presParOf" srcId="{F484E1BD-457B-4783-9947-D02CBC277BC1}" destId="{8C796ED0-3A84-4BA5-94A5-7675C6295947}" srcOrd="3" destOrd="0" presId="urn:microsoft.com/office/officeart/2005/8/layout/venn1"/>
    <dgm:cxn modelId="{DDEFA6C7-C2C2-E94C-8CF7-ABBEE75DF10B}" type="presParOf" srcId="{F484E1BD-457B-4783-9947-D02CBC277BC1}" destId="{D39E74E9-6821-493F-8C98-3C6CE333CA82}" srcOrd="4" destOrd="0" presId="urn:microsoft.com/office/officeart/2005/8/layout/venn1"/>
    <dgm:cxn modelId="{EF1A71CD-0CB7-9D4C-8395-D256A4CC207E}" type="presParOf" srcId="{F484E1BD-457B-4783-9947-D02CBC277BC1}" destId="{17A420FB-BCEF-40E5-889C-16BF6DC8661E}" srcOrd="5" destOrd="0" presId="urn:microsoft.com/office/officeart/2005/8/layout/venn1"/>
    <dgm:cxn modelId="{BFC4681A-E982-A443-8DDF-AF3BB65F2140}" type="presParOf" srcId="{F484E1BD-457B-4783-9947-D02CBC277BC1}" destId="{CDF5A84D-CD10-4196-8C6D-D0869BA12223}" srcOrd="6" destOrd="0" presId="urn:microsoft.com/office/officeart/2005/8/layout/venn1"/>
    <dgm:cxn modelId="{3C6D77AE-1EFB-0E44-A714-E4E1B36642A4}" type="presParOf" srcId="{F484E1BD-457B-4783-9947-D02CBC277BC1}" destId="{DF826B4A-50BC-4DBC-9A43-7A6E004C0DFE}"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35CF7C-3DE6-4E60-8B86-9BA08CD68743}"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6C88F8EB-B7C2-4212-8853-1B338764D62E}">
      <dgm:prSet phldrT="[Text]"/>
      <dgm:spPr>
        <a:solidFill>
          <a:schemeClr val="accent5">
            <a:lumMod val="90000"/>
          </a:schemeClr>
        </a:solidFill>
      </dgm:spPr>
      <dgm:t>
        <a:bodyPr/>
        <a:lstStyle/>
        <a:p>
          <a:r>
            <a:t>Forte demande d'information</a:t>
          </a:r>
          <a:endParaRPr lang="fr-FR" dirty="0"/>
        </a:p>
      </dgm:t>
    </dgm:pt>
    <dgm:pt modelId="{B3F37760-C1DA-452C-A0C4-5DBA1566E395}" type="parTrans" cxnId="{B67763D0-E54E-4E99-9946-9E25E439BD95}">
      <dgm:prSet/>
      <dgm:spPr/>
      <dgm:t>
        <a:bodyPr/>
        <a:lstStyle/>
        <a:p>
          <a:endParaRPr lang="en-US"/>
        </a:p>
      </dgm:t>
    </dgm:pt>
    <dgm:pt modelId="{F7264CD9-F7B8-4C32-9A9A-F64B22F3AFB2}" type="sibTrans" cxnId="{B67763D0-E54E-4E99-9946-9E25E439BD95}">
      <dgm:prSet/>
      <dgm:spPr/>
      <dgm:t>
        <a:bodyPr/>
        <a:lstStyle/>
        <a:p>
          <a:endParaRPr lang="en-US"/>
        </a:p>
      </dgm:t>
    </dgm:pt>
    <dgm:pt modelId="{01ED1A73-031E-4924-9526-61B30FC44F01}">
      <dgm:prSet phldrT="[Text]"/>
      <dgm:spPr>
        <a:solidFill>
          <a:schemeClr val="accent1">
            <a:lumMod val="75000"/>
          </a:schemeClr>
        </a:solidFill>
      </dgm:spPr>
      <dgm:t>
        <a:bodyPr/>
        <a:lstStyle/>
        <a:p>
          <a:r>
            <a:t>Délai urgent</a:t>
          </a:r>
          <a:endParaRPr lang="fr-FR" dirty="0"/>
        </a:p>
      </dgm:t>
    </dgm:pt>
    <dgm:pt modelId="{FD2BC908-2E92-405F-ACF9-BBC7186889E6}" type="parTrans" cxnId="{D7FA8480-3C08-46B9-ACE7-EE03B9603344}">
      <dgm:prSet/>
      <dgm:spPr/>
      <dgm:t>
        <a:bodyPr/>
        <a:lstStyle/>
        <a:p>
          <a:endParaRPr lang="en-US"/>
        </a:p>
      </dgm:t>
    </dgm:pt>
    <dgm:pt modelId="{B59DF1C9-DCF4-417E-80ED-F64A1FE7FE99}" type="sibTrans" cxnId="{D7FA8480-3C08-46B9-ACE7-EE03B9603344}">
      <dgm:prSet/>
      <dgm:spPr/>
      <dgm:t>
        <a:bodyPr/>
        <a:lstStyle/>
        <a:p>
          <a:endParaRPr lang="en-US"/>
        </a:p>
      </dgm:t>
    </dgm:pt>
    <dgm:pt modelId="{BA883329-3D1F-4CB8-BA05-06C47E42E52E}">
      <dgm:prSet phldrT="[Text]"/>
      <dgm:spPr>
        <a:solidFill>
          <a:schemeClr val="accent1">
            <a:lumMod val="50000"/>
          </a:schemeClr>
        </a:solidFill>
      </dgm:spPr>
      <dgm:t>
        <a:bodyPr/>
        <a:lstStyle/>
        <a:p>
          <a:r>
            <a:t>Nécessite une diffusion rapide et efficace</a:t>
          </a:r>
          <a:endParaRPr lang="fr-FR" dirty="0"/>
        </a:p>
      </dgm:t>
    </dgm:pt>
    <dgm:pt modelId="{93D9E9E7-F133-47A2-BECB-E215382F1627}" type="parTrans" cxnId="{1F51A569-79A0-4AD6-B702-4853175914DA}">
      <dgm:prSet/>
      <dgm:spPr/>
      <dgm:t>
        <a:bodyPr/>
        <a:lstStyle/>
        <a:p>
          <a:endParaRPr lang="en-US"/>
        </a:p>
      </dgm:t>
    </dgm:pt>
    <dgm:pt modelId="{E93728D4-0615-4E2F-B76C-B7ABD1007566}" type="sibTrans" cxnId="{1F51A569-79A0-4AD6-B702-4853175914DA}">
      <dgm:prSet/>
      <dgm:spPr/>
      <dgm:t>
        <a:bodyPr/>
        <a:lstStyle/>
        <a:p>
          <a:endParaRPr lang="en-US"/>
        </a:p>
      </dgm:t>
    </dgm:pt>
    <dgm:pt modelId="{5F3EADBA-8BAB-41AB-B48F-185FDCE53559}">
      <dgm:prSet phldrT="[Text]"/>
      <dgm:spPr>
        <a:solidFill>
          <a:schemeClr val="accent1">
            <a:lumMod val="90000"/>
          </a:schemeClr>
        </a:solidFill>
      </dgm:spPr>
      <dgm:t>
        <a:bodyPr/>
        <a:lstStyle/>
        <a:p>
          <a:r>
            <a:rPr lang="fr-FR" dirty="0" smtClean="0"/>
            <a:t>Passe par </a:t>
          </a:r>
          <a:r>
            <a:rPr dirty="0" smtClean="0"/>
            <a:t>les </a:t>
          </a:r>
          <a:r>
            <a:rPr dirty="0" err="1"/>
            <a:t>canaux</a:t>
          </a:r>
          <a:r>
            <a:rPr dirty="0"/>
            <a:t> </a:t>
          </a:r>
          <a:r>
            <a:rPr lang="fr-FR" dirty="0" smtClean="0"/>
            <a:t>qu’utilisent</a:t>
          </a:r>
          <a:r>
            <a:rPr dirty="0" smtClean="0"/>
            <a:t> </a:t>
          </a:r>
          <a:r>
            <a:rPr dirty="0"/>
            <a:t>les </a:t>
          </a:r>
          <a:r>
            <a:rPr dirty="0" err="1"/>
            <a:t>principales</a:t>
          </a:r>
          <a:r>
            <a:rPr dirty="0"/>
            <a:t> populations </a:t>
          </a:r>
          <a:r>
            <a:rPr dirty="0" err="1" smtClean="0"/>
            <a:t>cibles</a:t>
          </a:r>
          <a:endParaRPr lang="fr-FR" dirty="0"/>
        </a:p>
      </dgm:t>
    </dgm:pt>
    <dgm:pt modelId="{DC6C7EE3-2173-43D0-B441-85453D2401DF}" type="parTrans" cxnId="{05159BF0-4C72-440C-99C4-A651427F2B61}">
      <dgm:prSet/>
      <dgm:spPr/>
      <dgm:t>
        <a:bodyPr/>
        <a:lstStyle/>
        <a:p>
          <a:endParaRPr lang="en-US"/>
        </a:p>
      </dgm:t>
    </dgm:pt>
    <dgm:pt modelId="{DA6661E1-F6B2-438E-AD05-8C6A9A656C66}" type="sibTrans" cxnId="{05159BF0-4C72-440C-99C4-A651427F2B61}">
      <dgm:prSet/>
      <dgm:spPr/>
      <dgm:t>
        <a:bodyPr/>
        <a:lstStyle/>
        <a:p>
          <a:endParaRPr lang="en-US"/>
        </a:p>
      </dgm:t>
    </dgm:pt>
    <dgm:pt modelId="{A953A4AA-E3A9-4388-96EA-65A1FDA2055D}">
      <dgm:prSet phldrT="[Text]"/>
      <dgm:spPr>
        <a:solidFill>
          <a:schemeClr val="accent1">
            <a:lumMod val="75000"/>
          </a:schemeClr>
        </a:solidFill>
      </dgm:spPr>
      <dgm:t>
        <a:bodyPr/>
        <a:lstStyle/>
        <a:p>
          <a:r>
            <a:t>Réseaux d'échange d'information existants</a:t>
          </a:r>
          <a:endParaRPr lang="fr-FR" dirty="0"/>
        </a:p>
      </dgm:t>
    </dgm:pt>
    <dgm:pt modelId="{DC392E5D-7055-4B16-BFBA-9EE7ED6929E6}" type="parTrans" cxnId="{DD972C34-3E05-4C53-977E-84D60619B34C}">
      <dgm:prSet/>
      <dgm:spPr/>
      <dgm:t>
        <a:bodyPr/>
        <a:lstStyle/>
        <a:p>
          <a:endParaRPr lang="en-US"/>
        </a:p>
      </dgm:t>
    </dgm:pt>
    <dgm:pt modelId="{DE86E012-6BE3-410A-B423-F0198BDC93AC}" type="sibTrans" cxnId="{DD972C34-3E05-4C53-977E-84D60619B34C}">
      <dgm:prSet/>
      <dgm:spPr/>
      <dgm:t>
        <a:bodyPr/>
        <a:lstStyle/>
        <a:p>
          <a:endParaRPr lang="en-US"/>
        </a:p>
      </dgm:t>
    </dgm:pt>
    <dgm:pt modelId="{296EBE64-A230-4740-8FC6-7E0253364E73}">
      <dgm:prSet phldrT="[Text]"/>
      <dgm:spPr>
        <a:solidFill>
          <a:srgbClr val="C00000"/>
        </a:solidFill>
      </dgm:spPr>
      <dgm:t>
        <a:bodyPr/>
        <a:lstStyle/>
        <a:p>
          <a:r>
            <a:t>Rumeurs</a:t>
          </a:r>
          <a:endParaRPr lang="fr-FR" dirty="0"/>
        </a:p>
      </dgm:t>
    </dgm:pt>
    <dgm:pt modelId="{04DDF1E5-ECFD-442B-A485-C8B8DBD7C2AD}" type="parTrans" cxnId="{D171198B-5E24-45A7-9DBF-9F71E99DB437}">
      <dgm:prSet/>
      <dgm:spPr/>
      <dgm:t>
        <a:bodyPr/>
        <a:lstStyle/>
        <a:p>
          <a:endParaRPr lang="en-US"/>
        </a:p>
      </dgm:t>
    </dgm:pt>
    <dgm:pt modelId="{996F9136-1293-4CCF-9346-E628D6797926}" type="sibTrans" cxnId="{D171198B-5E24-45A7-9DBF-9F71E99DB437}">
      <dgm:prSet/>
      <dgm:spPr/>
      <dgm:t>
        <a:bodyPr/>
        <a:lstStyle/>
        <a:p>
          <a:endParaRPr lang="en-US"/>
        </a:p>
      </dgm:t>
    </dgm:pt>
    <dgm:pt modelId="{FAD82289-5186-4C07-AB91-88DDC5FD78D9}">
      <dgm:prSet phldrT="[Text]"/>
      <dgm:spPr>
        <a:solidFill>
          <a:srgbClr val="C00000"/>
        </a:solidFill>
      </dgm:spPr>
      <dgm:t>
        <a:bodyPr/>
        <a:lstStyle/>
        <a:p>
          <a:r>
            <a:t>Désinformation</a:t>
          </a:r>
          <a:endParaRPr lang="fr-FR" dirty="0"/>
        </a:p>
      </dgm:t>
    </dgm:pt>
    <dgm:pt modelId="{2C722A8B-B1B1-44DD-BA4F-26D8466EF40F}" type="parTrans" cxnId="{1098444F-02D0-41A3-8C32-4698E429CF70}">
      <dgm:prSet/>
      <dgm:spPr/>
      <dgm:t>
        <a:bodyPr/>
        <a:lstStyle/>
        <a:p>
          <a:endParaRPr lang="en-US"/>
        </a:p>
      </dgm:t>
    </dgm:pt>
    <dgm:pt modelId="{54ACFD6B-7388-4746-9332-15F89C00CF83}" type="sibTrans" cxnId="{1098444F-02D0-41A3-8C32-4698E429CF70}">
      <dgm:prSet/>
      <dgm:spPr/>
      <dgm:t>
        <a:bodyPr/>
        <a:lstStyle/>
        <a:p>
          <a:endParaRPr lang="en-US"/>
        </a:p>
      </dgm:t>
    </dgm:pt>
    <dgm:pt modelId="{DC69F04D-D860-4616-AF8B-91E2F7ADA58B}" type="pres">
      <dgm:prSet presAssocID="{D635CF7C-3DE6-4E60-8B86-9BA08CD68743}" presName="diagram" presStyleCnt="0">
        <dgm:presLayoutVars>
          <dgm:dir/>
          <dgm:resizeHandles val="exact"/>
        </dgm:presLayoutVars>
      </dgm:prSet>
      <dgm:spPr/>
      <dgm:t>
        <a:bodyPr/>
        <a:lstStyle/>
        <a:p>
          <a:endParaRPr lang="en-US"/>
        </a:p>
      </dgm:t>
    </dgm:pt>
    <dgm:pt modelId="{89B1B1F7-E0D8-4BFA-A52D-72B627EF18EE}" type="pres">
      <dgm:prSet presAssocID="{6C88F8EB-B7C2-4212-8853-1B338764D62E}" presName="node" presStyleLbl="node1" presStyleIdx="0" presStyleCnt="7" custLinFactNeighborX="402" custLinFactNeighborY="-45803">
        <dgm:presLayoutVars>
          <dgm:bulletEnabled val="1"/>
        </dgm:presLayoutVars>
      </dgm:prSet>
      <dgm:spPr/>
      <dgm:t>
        <a:bodyPr/>
        <a:lstStyle/>
        <a:p>
          <a:endParaRPr lang="en-US"/>
        </a:p>
      </dgm:t>
    </dgm:pt>
    <dgm:pt modelId="{46866C79-011B-49C9-A6CA-FCD1F2C57AA6}" type="pres">
      <dgm:prSet presAssocID="{F7264CD9-F7B8-4C32-9A9A-F64B22F3AFB2}" presName="sibTrans" presStyleCnt="0"/>
      <dgm:spPr/>
    </dgm:pt>
    <dgm:pt modelId="{9256733D-6F1C-40E3-87C0-A771FC4B65C8}" type="pres">
      <dgm:prSet presAssocID="{01ED1A73-031E-4924-9526-61B30FC44F01}" presName="node" presStyleLbl="node1" presStyleIdx="1" presStyleCnt="7" custLinFactNeighborX="-3199" custLinFactNeighborY="-41136">
        <dgm:presLayoutVars>
          <dgm:bulletEnabled val="1"/>
        </dgm:presLayoutVars>
      </dgm:prSet>
      <dgm:spPr/>
      <dgm:t>
        <a:bodyPr/>
        <a:lstStyle/>
        <a:p>
          <a:endParaRPr lang="en-US"/>
        </a:p>
      </dgm:t>
    </dgm:pt>
    <dgm:pt modelId="{134F846C-6B12-4A93-9920-E180D8221932}" type="pres">
      <dgm:prSet presAssocID="{B59DF1C9-DCF4-417E-80ED-F64A1FE7FE99}" presName="sibTrans" presStyleCnt="0"/>
      <dgm:spPr/>
    </dgm:pt>
    <dgm:pt modelId="{A120D170-677E-401E-8BA9-E299CD5878DA}" type="pres">
      <dgm:prSet presAssocID="{BA883329-3D1F-4CB8-BA05-06C47E42E52E}" presName="node" presStyleLbl="node1" presStyleIdx="2" presStyleCnt="7" custLinFactNeighborX="-7037" custLinFactNeighborY="-41136">
        <dgm:presLayoutVars>
          <dgm:bulletEnabled val="1"/>
        </dgm:presLayoutVars>
      </dgm:prSet>
      <dgm:spPr/>
      <dgm:t>
        <a:bodyPr/>
        <a:lstStyle/>
        <a:p>
          <a:endParaRPr lang="en-US"/>
        </a:p>
      </dgm:t>
    </dgm:pt>
    <dgm:pt modelId="{2703DF32-679A-42F8-A23C-4A4C0D5D60F7}" type="pres">
      <dgm:prSet presAssocID="{E93728D4-0615-4E2F-B76C-B7ABD1007566}" presName="sibTrans" presStyleCnt="0"/>
      <dgm:spPr/>
    </dgm:pt>
    <dgm:pt modelId="{FCD80387-3C6A-40C4-AC9A-2543FC3499D8}" type="pres">
      <dgm:prSet presAssocID="{5F3EADBA-8BAB-41AB-B48F-185FDCE53559}" presName="node" presStyleLbl="node1" presStyleIdx="3" presStyleCnt="7" custLinFactNeighborX="398" custLinFactNeighborY="-6089">
        <dgm:presLayoutVars>
          <dgm:bulletEnabled val="1"/>
        </dgm:presLayoutVars>
      </dgm:prSet>
      <dgm:spPr/>
      <dgm:t>
        <a:bodyPr/>
        <a:lstStyle/>
        <a:p>
          <a:endParaRPr lang="en-US"/>
        </a:p>
      </dgm:t>
    </dgm:pt>
    <dgm:pt modelId="{5ED6AED4-87D4-4F90-BA9E-3E7FA64D5264}" type="pres">
      <dgm:prSet presAssocID="{DA6661E1-F6B2-438E-AD05-8C6A9A656C66}" presName="sibTrans" presStyleCnt="0"/>
      <dgm:spPr/>
    </dgm:pt>
    <dgm:pt modelId="{05B2E317-1428-49C1-A66E-66F1109CFCA9}" type="pres">
      <dgm:prSet presAssocID="{A953A4AA-E3A9-4388-96EA-65A1FDA2055D}" presName="node" presStyleLbl="node1" presStyleIdx="4" presStyleCnt="7" custLinFactNeighborX="-1384" custLinFactNeighborY="-6089">
        <dgm:presLayoutVars>
          <dgm:bulletEnabled val="1"/>
        </dgm:presLayoutVars>
      </dgm:prSet>
      <dgm:spPr/>
      <dgm:t>
        <a:bodyPr/>
        <a:lstStyle/>
        <a:p>
          <a:endParaRPr lang="en-US"/>
        </a:p>
      </dgm:t>
    </dgm:pt>
    <dgm:pt modelId="{B78B1D48-D980-4512-85B3-DF50B5516B56}" type="pres">
      <dgm:prSet presAssocID="{DE86E012-6BE3-410A-B423-F0198BDC93AC}" presName="sibTrans" presStyleCnt="0"/>
      <dgm:spPr/>
    </dgm:pt>
    <dgm:pt modelId="{45F96211-84CD-4FF3-8F15-80042CA6CE6A}" type="pres">
      <dgm:prSet presAssocID="{296EBE64-A230-4740-8FC6-7E0253364E73}" presName="node" presStyleLbl="node1" presStyleIdx="5" presStyleCnt="7" custLinFactY="11026" custLinFactNeighborX="-54645" custLinFactNeighborY="100000">
        <dgm:presLayoutVars>
          <dgm:bulletEnabled val="1"/>
        </dgm:presLayoutVars>
      </dgm:prSet>
      <dgm:spPr/>
      <dgm:t>
        <a:bodyPr/>
        <a:lstStyle/>
        <a:p>
          <a:endParaRPr lang="en-US"/>
        </a:p>
      </dgm:t>
    </dgm:pt>
    <dgm:pt modelId="{009E610F-F1D0-46F2-812D-05BE925B8C5F}" type="pres">
      <dgm:prSet presAssocID="{996F9136-1293-4CCF-9346-E628D6797926}" presName="sibTrans" presStyleCnt="0"/>
      <dgm:spPr/>
    </dgm:pt>
    <dgm:pt modelId="{B58FF183-707A-4AD7-9726-E37B6E300F3A}" type="pres">
      <dgm:prSet presAssocID="{FAD82289-5186-4C07-AB91-88DDC5FD78D9}" presName="node" presStyleLbl="node1" presStyleIdx="6" presStyleCnt="7" custLinFactNeighborX="-53150" custLinFactNeighborY="-6325">
        <dgm:presLayoutVars>
          <dgm:bulletEnabled val="1"/>
        </dgm:presLayoutVars>
      </dgm:prSet>
      <dgm:spPr/>
      <dgm:t>
        <a:bodyPr/>
        <a:lstStyle/>
        <a:p>
          <a:endParaRPr lang="en-US"/>
        </a:p>
      </dgm:t>
    </dgm:pt>
  </dgm:ptLst>
  <dgm:cxnLst>
    <dgm:cxn modelId="{75DBCDB8-E407-5340-B973-4A3BB7C952A9}" type="presOf" srcId="{BA883329-3D1F-4CB8-BA05-06C47E42E52E}" destId="{A120D170-677E-401E-8BA9-E299CD5878DA}" srcOrd="0" destOrd="0" presId="urn:microsoft.com/office/officeart/2005/8/layout/default#1"/>
    <dgm:cxn modelId="{287719C2-0D6D-7142-A2C0-47517CDB2086}" type="presOf" srcId="{01ED1A73-031E-4924-9526-61B30FC44F01}" destId="{9256733D-6F1C-40E3-87C0-A771FC4B65C8}" srcOrd="0" destOrd="0" presId="urn:microsoft.com/office/officeart/2005/8/layout/default#1"/>
    <dgm:cxn modelId="{1098444F-02D0-41A3-8C32-4698E429CF70}" srcId="{D635CF7C-3DE6-4E60-8B86-9BA08CD68743}" destId="{FAD82289-5186-4C07-AB91-88DDC5FD78D9}" srcOrd="6" destOrd="0" parTransId="{2C722A8B-B1B1-44DD-BA4F-26D8466EF40F}" sibTransId="{54ACFD6B-7388-4746-9332-15F89C00CF83}"/>
    <dgm:cxn modelId="{3012AC41-35EF-A84D-A288-B0B0C443C3A8}" type="presOf" srcId="{296EBE64-A230-4740-8FC6-7E0253364E73}" destId="{45F96211-84CD-4FF3-8F15-80042CA6CE6A}" srcOrd="0" destOrd="0" presId="urn:microsoft.com/office/officeart/2005/8/layout/default#1"/>
    <dgm:cxn modelId="{4A788BE7-081C-6C4B-9829-B71D4228F930}" type="presOf" srcId="{6C88F8EB-B7C2-4212-8853-1B338764D62E}" destId="{89B1B1F7-E0D8-4BFA-A52D-72B627EF18EE}" srcOrd="0" destOrd="0" presId="urn:microsoft.com/office/officeart/2005/8/layout/default#1"/>
    <dgm:cxn modelId="{D171198B-5E24-45A7-9DBF-9F71E99DB437}" srcId="{D635CF7C-3DE6-4E60-8B86-9BA08CD68743}" destId="{296EBE64-A230-4740-8FC6-7E0253364E73}" srcOrd="5" destOrd="0" parTransId="{04DDF1E5-ECFD-442B-A485-C8B8DBD7C2AD}" sibTransId="{996F9136-1293-4CCF-9346-E628D6797926}"/>
    <dgm:cxn modelId="{1F51A569-79A0-4AD6-B702-4853175914DA}" srcId="{D635CF7C-3DE6-4E60-8B86-9BA08CD68743}" destId="{BA883329-3D1F-4CB8-BA05-06C47E42E52E}" srcOrd="2" destOrd="0" parTransId="{93D9E9E7-F133-47A2-BECB-E215382F1627}" sibTransId="{E93728D4-0615-4E2F-B76C-B7ABD1007566}"/>
    <dgm:cxn modelId="{FE85CA40-66FD-0B45-BF7A-F3D1316320AD}" type="presOf" srcId="{D635CF7C-3DE6-4E60-8B86-9BA08CD68743}" destId="{DC69F04D-D860-4616-AF8B-91E2F7ADA58B}" srcOrd="0" destOrd="0" presId="urn:microsoft.com/office/officeart/2005/8/layout/default#1"/>
    <dgm:cxn modelId="{DD972C34-3E05-4C53-977E-84D60619B34C}" srcId="{D635CF7C-3DE6-4E60-8B86-9BA08CD68743}" destId="{A953A4AA-E3A9-4388-96EA-65A1FDA2055D}" srcOrd="4" destOrd="0" parTransId="{DC392E5D-7055-4B16-BFBA-9EE7ED6929E6}" sibTransId="{DE86E012-6BE3-410A-B423-F0198BDC93AC}"/>
    <dgm:cxn modelId="{05159BF0-4C72-440C-99C4-A651427F2B61}" srcId="{D635CF7C-3DE6-4E60-8B86-9BA08CD68743}" destId="{5F3EADBA-8BAB-41AB-B48F-185FDCE53559}" srcOrd="3" destOrd="0" parTransId="{DC6C7EE3-2173-43D0-B441-85453D2401DF}" sibTransId="{DA6661E1-F6B2-438E-AD05-8C6A9A656C66}"/>
    <dgm:cxn modelId="{D3CB7443-D505-0A4C-9E7D-4A611BF4231F}" type="presOf" srcId="{FAD82289-5186-4C07-AB91-88DDC5FD78D9}" destId="{B58FF183-707A-4AD7-9726-E37B6E300F3A}" srcOrd="0" destOrd="0" presId="urn:microsoft.com/office/officeart/2005/8/layout/default#1"/>
    <dgm:cxn modelId="{20663775-E4CC-274D-BED5-062620C32C6A}" type="presOf" srcId="{A953A4AA-E3A9-4388-96EA-65A1FDA2055D}" destId="{05B2E317-1428-49C1-A66E-66F1109CFCA9}" srcOrd="0" destOrd="0" presId="urn:microsoft.com/office/officeart/2005/8/layout/default#1"/>
    <dgm:cxn modelId="{B67763D0-E54E-4E99-9946-9E25E439BD95}" srcId="{D635CF7C-3DE6-4E60-8B86-9BA08CD68743}" destId="{6C88F8EB-B7C2-4212-8853-1B338764D62E}" srcOrd="0" destOrd="0" parTransId="{B3F37760-C1DA-452C-A0C4-5DBA1566E395}" sibTransId="{F7264CD9-F7B8-4C32-9A9A-F64B22F3AFB2}"/>
    <dgm:cxn modelId="{0EEA7764-B3B3-7C43-B6AE-726CF48161CF}" type="presOf" srcId="{5F3EADBA-8BAB-41AB-B48F-185FDCE53559}" destId="{FCD80387-3C6A-40C4-AC9A-2543FC3499D8}" srcOrd="0" destOrd="0" presId="urn:microsoft.com/office/officeart/2005/8/layout/default#1"/>
    <dgm:cxn modelId="{D7FA8480-3C08-46B9-ACE7-EE03B9603344}" srcId="{D635CF7C-3DE6-4E60-8B86-9BA08CD68743}" destId="{01ED1A73-031E-4924-9526-61B30FC44F01}" srcOrd="1" destOrd="0" parTransId="{FD2BC908-2E92-405F-ACF9-BBC7186889E6}" sibTransId="{B59DF1C9-DCF4-417E-80ED-F64A1FE7FE99}"/>
    <dgm:cxn modelId="{E355502C-052D-6047-873D-537A4445ADD8}" type="presParOf" srcId="{DC69F04D-D860-4616-AF8B-91E2F7ADA58B}" destId="{89B1B1F7-E0D8-4BFA-A52D-72B627EF18EE}" srcOrd="0" destOrd="0" presId="urn:microsoft.com/office/officeart/2005/8/layout/default#1"/>
    <dgm:cxn modelId="{C4D1081E-1BE6-A24A-84BC-142AF86F14AD}" type="presParOf" srcId="{DC69F04D-D860-4616-AF8B-91E2F7ADA58B}" destId="{46866C79-011B-49C9-A6CA-FCD1F2C57AA6}" srcOrd="1" destOrd="0" presId="urn:microsoft.com/office/officeart/2005/8/layout/default#1"/>
    <dgm:cxn modelId="{223015D2-4E9C-BE49-8A92-5E9A7B12EC64}" type="presParOf" srcId="{DC69F04D-D860-4616-AF8B-91E2F7ADA58B}" destId="{9256733D-6F1C-40E3-87C0-A771FC4B65C8}" srcOrd="2" destOrd="0" presId="urn:microsoft.com/office/officeart/2005/8/layout/default#1"/>
    <dgm:cxn modelId="{72BEADEB-8D0C-024E-8ECB-C03EE49E3CF8}" type="presParOf" srcId="{DC69F04D-D860-4616-AF8B-91E2F7ADA58B}" destId="{134F846C-6B12-4A93-9920-E180D8221932}" srcOrd="3" destOrd="0" presId="urn:microsoft.com/office/officeart/2005/8/layout/default#1"/>
    <dgm:cxn modelId="{10ACD1A4-1D9D-AD40-AA13-9B086712753B}" type="presParOf" srcId="{DC69F04D-D860-4616-AF8B-91E2F7ADA58B}" destId="{A120D170-677E-401E-8BA9-E299CD5878DA}" srcOrd="4" destOrd="0" presId="urn:microsoft.com/office/officeart/2005/8/layout/default#1"/>
    <dgm:cxn modelId="{22E52702-E9EE-5145-8073-BFFDB5065251}" type="presParOf" srcId="{DC69F04D-D860-4616-AF8B-91E2F7ADA58B}" destId="{2703DF32-679A-42F8-A23C-4A4C0D5D60F7}" srcOrd="5" destOrd="0" presId="urn:microsoft.com/office/officeart/2005/8/layout/default#1"/>
    <dgm:cxn modelId="{7F7CD9FD-DF55-FA42-9B31-EA5DFFEFB1CE}" type="presParOf" srcId="{DC69F04D-D860-4616-AF8B-91E2F7ADA58B}" destId="{FCD80387-3C6A-40C4-AC9A-2543FC3499D8}" srcOrd="6" destOrd="0" presId="urn:microsoft.com/office/officeart/2005/8/layout/default#1"/>
    <dgm:cxn modelId="{ADDD43D9-90D3-C440-85D6-C74CC950194F}" type="presParOf" srcId="{DC69F04D-D860-4616-AF8B-91E2F7ADA58B}" destId="{5ED6AED4-87D4-4F90-BA9E-3E7FA64D5264}" srcOrd="7" destOrd="0" presId="urn:microsoft.com/office/officeart/2005/8/layout/default#1"/>
    <dgm:cxn modelId="{190CF5FB-8A3E-554D-B381-C77A6DE23D5F}" type="presParOf" srcId="{DC69F04D-D860-4616-AF8B-91E2F7ADA58B}" destId="{05B2E317-1428-49C1-A66E-66F1109CFCA9}" srcOrd="8" destOrd="0" presId="urn:microsoft.com/office/officeart/2005/8/layout/default#1"/>
    <dgm:cxn modelId="{DAB3122D-0A35-7546-B416-8051F02D3E0F}" type="presParOf" srcId="{DC69F04D-D860-4616-AF8B-91E2F7ADA58B}" destId="{B78B1D48-D980-4512-85B3-DF50B5516B56}" srcOrd="9" destOrd="0" presId="urn:microsoft.com/office/officeart/2005/8/layout/default#1"/>
    <dgm:cxn modelId="{DD7679E5-F6DB-5D4B-BDAF-A80055D9F696}" type="presParOf" srcId="{DC69F04D-D860-4616-AF8B-91E2F7ADA58B}" destId="{45F96211-84CD-4FF3-8F15-80042CA6CE6A}" srcOrd="10" destOrd="0" presId="urn:microsoft.com/office/officeart/2005/8/layout/default#1"/>
    <dgm:cxn modelId="{6EF924A4-7A24-824D-812D-DAF79B4CA5D5}" type="presParOf" srcId="{DC69F04D-D860-4616-AF8B-91E2F7ADA58B}" destId="{009E610F-F1D0-46F2-812D-05BE925B8C5F}" srcOrd="11" destOrd="0" presId="urn:microsoft.com/office/officeart/2005/8/layout/default#1"/>
    <dgm:cxn modelId="{A5576FC2-8AC2-D64F-B8CB-23E73204C303}" type="presParOf" srcId="{DC69F04D-D860-4616-AF8B-91E2F7ADA58B}" destId="{B58FF183-707A-4AD7-9726-E37B6E300F3A}"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2C8EE-EACC-4146-9844-6670BE733B39}">
      <dsp:nvSpPr>
        <dsp:cNvPr id="0" name=""/>
        <dsp:cNvSpPr/>
      </dsp:nvSpPr>
      <dsp:spPr>
        <a:xfrm>
          <a:off x="2745915" y="41147"/>
          <a:ext cx="2139696" cy="2139696"/>
        </a:xfrm>
        <a:prstGeom prst="ellipse">
          <a:avLst/>
        </a:prstGeom>
        <a:solidFill>
          <a:srgbClr val="CCE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0070C0"/>
              </a:solidFill>
            </a:rPr>
            <a:t>Expertise</a:t>
          </a:r>
          <a:endParaRPr lang="fr-FR" sz="1400" b="1" kern="1200" dirty="0">
            <a:solidFill>
              <a:srgbClr val="0070C0"/>
            </a:solidFill>
          </a:endParaRPr>
        </a:p>
      </dsp:txBody>
      <dsp:txXfrm>
        <a:off x="2992803" y="329183"/>
        <a:ext cx="1645920" cy="678942"/>
      </dsp:txXfrm>
    </dsp:sp>
    <dsp:sp modelId="{0E08B725-4DA2-403B-97C0-D41F28405328}">
      <dsp:nvSpPr>
        <dsp:cNvPr id="0" name=""/>
        <dsp:cNvSpPr/>
      </dsp:nvSpPr>
      <dsp:spPr>
        <a:xfrm>
          <a:off x="3475247" y="987551"/>
          <a:ext cx="2573840" cy="2139696"/>
        </a:xfrm>
        <a:prstGeom prst="ellipse">
          <a:avLst/>
        </a:prstGeom>
        <a:solidFill>
          <a:srgbClr val="92D05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kern="1200" dirty="0"/>
            <a:t>Bon </a:t>
          </a:r>
          <a:r>
            <a:rPr kern="1200" dirty="0" err="1"/>
            <a:t>caractère</a:t>
          </a:r>
          <a:endParaRPr lang="fr-FR" sz="1600" b="1" kern="1200" dirty="0">
            <a:solidFill>
              <a:srgbClr val="002060"/>
            </a:solidFill>
          </a:endParaRPr>
        </a:p>
      </dsp:txBody>
      <dsp:txXfrm>
        <a:off x="4861161" y="1234440"/>
        <a:ext cx="989938" cy="1645920"/>
      </dsp:txXfrm>
    </dsp:sp>
    <dsp:sp modelId="{D39E74E9-6821-493F-8C98-3C6CE333CA82}">
      <dsp:nvSpPr>
        <dsp:cNvPr id="0" name=""/>
        <dsp:cNvSpPr/>
      </dsp:nvSpPr>
      <dsp:spPr>
        <a:xfrm>
          <a:off x="2745915" y="1933956"/>
          <a:ext cx="2139696" cy="2139696"/>
        </a:xfrm>
        <a:prstGeom prst="ellipse">
          <a:avLst/>
        </a:prstGeom>
        <a:solidFill>
          <a:schemeClr val="accent2">
            <a:lumMod val="60000"/>
            <a:lumOff val="4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00000"/>
              </a:solidFill>
            </a:rPr>
            <a:t>Identification</a:t>
          </a:r>
          <a:endParaRPr lang="fr-FR" sz="1400" b="1" kern="1200" dirty="0">
            <a:solidFill>
              <a:srgbClr val="C00000"/>
            </a:solidFill>
          </a:endParaRPr>
        </a:p>
      </dsp:txBody>
      <dsp:txXfrm>
        <a:off x="2992803" y="3106674"/>
        <a:ext cx="1645920" cy="678942"/>
      </dsp:txXfrm>
    </dsp:sp>
    <dsp:sp modelId="{CDF5A84D-CD10-4196-8C6D-D0869BA12223}">
      <dsp:nvSpPr>
        <dsp:cNvPr id="0" name=""/>
        <dsp:cNvSpPr/>
      </dsp:nvSpPr>
      <dsp:spPr>
        <a:xfrm>
          <a:off x="1799511" y="987551"/>
          <a:ext cx="2139696" cy="2139696"/>
        </a:xfrm>
        <a:prstGeom prst="ellipse">
          <a:avLst/>
        </a:prstGeom>
        <a:solidFill>
          <a:srgbClr val="CC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7030A0"/>
              </a:solidFill>
            </a:rPr>
            <a:t>Altruisme </a:t>
          </a:r>
          <a:endParaRPr lang="fr-FR" sz="1400" b="1" kern="1200" dirty="0">
            <a:solidFill>
              <a:srgbClr val="7030A0"/>
            </a:solidFill>
          </a:endParaRPr>
        </a:p>
      </dsp:txBody>
      <dsp:txXfrm>
        <a:off x="1964103" y="1234440"/>
        <a:ext cx="822960" cy="1645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1B1F7-E0D8-4BFA-A52D-72B627EF18EE}">
      <dsp:nvSpPr>
        <dsp:cNvPr id="0" name=""/>
        <dsp:cNvSpPr/>
      </dsp:nvSpPr>
      <dsp:spPr>
        <a:xfrm>
          <a:off x="504156" y="0"/>
          <a:ext cx="2262336" cy="1357401"/>
        </a:xfrm>
        <a:prstGeom prst="rect">
          <a:avLst/>
        </a:prstGeom>
        <a:solidFill>
          <a:schemeClr val="accent5">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sz="2000" kern="1200"/>
            <a:t>Forte demande d'information</a:t>
          </a:r>
          <a:endParaRPr lang="fr-FR" sz="2000" kern="1200" dirty="0"/>
        </a:p>
      </dsp:txBody>
      <dsp:txXfrm>
        <a:off x="504156" y="0"/>
        <a:ext cx="2262336" cy="1357401"/>
      </dsp:txXfrm>
    </dsp:sp>
    <dsp:sp modelId="{9256733D-6F1C-40E3-87C0-A771FC4B65C8}">
      <dsp:nvSpPr>
        <dsp:cNvPr id="0" name=""/>
        <dsp:cNvSpPr/>
      </dsp:nvSpPr>
      <dsp:spPr>
        <a:xfrm>
          <a:off x="2911259" y="0"/>
          <a:ext cx="2262336" cy="1357401"/>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sz="2000" kern="1200"/>
            <a:t>Délai urgent</a:t>
          </a:r>
          <a:endParaRPr lang="fr-FR" sz="2000" kern="1200" dirty="0"/>
        </a:p>
      </dsp:txBody>
      <dsp:txXfrm>
        <a:off x="2911259" y="0"/>
        <a:ext cx="2262336" cy="1357401"/>
      </dsp:txXfrm>
    </dsp:sp>
    <dsp:sp modelId="{A120D170-677E-401E-8BA9-E299CD5878DA}">
      <dsp:nvSpPr>
        <dsp:cNvPr id="0" name=""/>
        <dsp:cNvSpPr/>
      </dsp:nvSpPr>
      <dsp:spPr>
        <a:xfrm>
          <a:off x="5313001" y="0"/>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sz="2000" kern="1200"/>
            <a:t>Nécessite une diffusion rapide et efficace</a:t>
          </a:r>
          <a:endParaRPr lang="fr-FR" sz="2000" kern="1200" dirty="0"/>
        </a:p>
      </dsp:txBody>
      <dsp:txXfrm>
        <a:off x="5313001" y="0"/>
        <a:ext cx="2262336" cy="1357401"/>
      </dsp:txXfrm>
    </dsp:sp>
    <dsp:sp modelId="{FCD80387-3C6A-40C4-AC9A-2543FC3499D8}">
      <dsp:nvSpPr>
        <dsp:cNvPr id="0" name=""/>
        <dsp:cNvSpPr/>
      </dsp:nvSpPr>
      <dsp:spPr>
        <a:xfrm>
          <a:off x="504065" y="1501628"/>
          <a:ext cx="2262336" cy="1357401"/>
        </a:xfrm>
        <a:prstGeom prst="rect">
          <a:avLst/>
        </a:prstGeom>
        <a:solidFill>
          <a:schemeClr val="accent1">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Passe par </a:t>
          </a:r>
          <a:r>
            <a:rPr sz="2000" kern="1200" dirty="0" smtClean="0"/>
            <a:t>les </a:t>
          </a:r>
          <a:r>
            <a:rPr sz="2000" kern="1200" dirty="0" err="1"/>
            <a:t>canaux</a:t>
          </a:r>
          <a:r>
            <a:rPr sz="2000" kern="1200" dirty="0"/>
            <a:t> </a:t>
          </a:r>
          <a:r>
            <a:rPr lang="fr-FR" sz="2000" kern="1200" dirty="0" smtClean="0"/>
            <a:t>qu’utilisent</a:t>
          </a:r>
          <a:r>
            <a:rPr sz="2000" kern="1200" dirty="0" smtClean="0"/>
            <a:t> </a:t>
          </a:r>
          <a:r>
            <a:rPr sz="2000" kern="1200" dirty="0"/>
            <a:t>les </a:t>
          </a:r>
          <a:r>
            <a:rPr sz="2000" kern="1200" dirty="0" err="1"/>
            <a:t>principales</a:t>
          </a:r>
          <a:r>
            <a:rPr sz="2000" kern="1200" dirty="0"/>
            <a:t> populations </a:t>
          </a:r>
          <a:r>
            <a:rPr sz="2000" kern="1200" dirty="0" err="1" smtClean="0"/>
            <a:t>cibles</a:t>
          </a:r>
          <a:endParaRPr lang="fr-FR" sz="2000" kern="1200" dirty="0"/>
        </a:p>
      </dsp:txBody>
      <dsp:txXfrm>
        <a:off x="504065" y="1501628"/>
        <a:ext cx="2262336" cy="1357401"/>
      </dsp:txXfrm>
    </dsp:sp>
    <dsp:sp modelId="{05B2E317-1428-49C1-A66E-66F1109CFCA9}">
      <dsp:nvSpPr>
        <dsp:cNvPr id="0" name=""/>
        <dsp:cNvSpPr/>
      </dsp:nvSpPr>
      <dsp:spPr>
        <a:xfrm>
          <a:off x="2952321" y="1501628"/>
          <a:ext cx="2262336" cy="1357401"/>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sz="2000" kern="1200"/>
            <a:t>Réseaux d'échange d'information existants</a:t>
          </a:r>
          <a:endParaRPr lang="fr-FR" sz="2000" kern="1200" dirty="0"/>
        </a:p>
      </dsp:txBody>
      <dsp:txXfrm>
        <a:off x="2952321" y="1501628"/>
        <a:ext cx="2262336" cy="1357401"/>
      </dsp:txXfrm>
    </dsp:sp>
    <dsp:sp modelId="{45F96211-84CD-4FF3-8F15-80042CA6CE6A}">
      <dsp:nvSpPr>
        <dsp:cNvPr id="0" name=""/>
        <dsp:cNvSpPr/>
      </dsp:nvSpPr>
      <dsp:spPr>
        <a:xfrm>
          <a:off x="4235948" y="3091349"/>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sz="2000" kern="1200"/>
            <a:t>Rumeurs</a:t>
          </a:r>
          <a:endParaRPr lang="fr-FR" sz="2000" kern="1200" dirty="0"/>
        </a:p>
      </dsp:txBody>
      <dsp:txXfrm>
        <a:off x="4235948" y="3091349"/>
        <a:ext cx="2262336" cy="1357401"/>
      </dsp:txXfrm>
    </dsp:sp>
    <dsp:sp modelId="{B58FF183-707A-4AD7-9726-E37B6E300F3A}">
      <dsp:nvSpPr>
        <dsp:cNvPr id="0" name=""/>
        <dsp:cNvSpPr/>
      </dsp:nvSpPr>
      <dsp:spPr>
        <a:xfrm>
          <a:off x="1781200" y="3082060"/>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sz="2000" kern="1200"/>
            <a:t>Désinformation</a:t>
          </a:r>
          <a:endParaRPr lang="fr-FR" sz="2000" kern="1200" dirty="0"/>
        </a:p>
      </dsp:txBody>
      <dsp:txXfrm>
        <a:off x="1781200" y="3082060"/>
        <a:ext cx="2262336" cy="135740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24/11/2014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fr-FR"/>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xfrm>
            <a:off x="1143000" y="685800"/>
            <a:ext cx="4572000" cy="3429000"/>
          </a:xfrm>
          <a:ln/>
        </p:spPr>
      </p:sp>
      <p:sp>
        <p:nvSpPr>
          <p:cNvPr id="171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GB" altLang="sv-SE" dirty="0" smtClean="0">
                <a:latin typeface="Arial" charset="0"/>
              </a:rPr>
              <a:t>Il y a trop de :</a:t>
            </a:r>
          </a:p>
          <a:p>
            <a:pPr lvl="1" algn="l"/>
            <a:r>
              <a:rPr lang="en-GB" altLang="sv-SE" dirty="0" smtClean="0">
                <a:latin typeface="Arial" charset="0"/>
              </a:rPr>
              <a:t>information</a:t>
            </a:r>
          </a:p>
          <a:p>
            <a:pPr lvl="1" algn="l"/>
            <a:r>
              <a:rPr lang="en-GB" altLang="sv-SE" dirty="0" smtClean="0">
                <a:latin typeface="Arial" charset="0"/>
              </a:rPr>
              <a:t>sources</a:t>
            </a:r>
          </a:p>
          <a:p>
            <a:pPr lvl="1" algn="l"/>
            <a:r>
              <a:rPr lang="en-GB" altLang="sv-SE" dirty="0" smtClean="0">
                <a:latin typeface="Arial" charset="0"/>
              </a:rPr>
              <a:t>contradictions</a:t>
            </a:r>
          </a:p>
          <a:p>
            <a:pPr lvl="1" algn="l"/>
            <a:r>
              <a:rPr lang="en-GB" altLang="sv-SE" dirty="0" smtClean="0">
                <a:latin typeface="Arial" charset="0"/>
              </a:rPr>
              <a:t>distractions</a:t>
            </a:r>
          </a:p>
          <a:p>
            <a:pPr algn="l"/>
            <a:endParaRPr lang="fr-FR" altLang="sv-SE" dirty="0" smtClean="0">
              <a:latin typeface="Arial" charset="0"/>
              <a:cs typeface="Arial" charset="0"/>
            </a:endParaRPr>
          </a:p>
          <a:p>
            <a:pPr algn="l"/>
            <a:r>
              <a:rPr lang="en-GB" altLang="sv-SE" dirty="0" err="1" smtClean="0">
                <a:latin typeface="Arial" charset="0"/>
              </a:rPr>
              <a:t>Amplificateurs</a:t>
            </a:r>
            <a:r>
              <a:rPr lang="en-GB" altLang="sv-SE" dirty="0" smtClean="0">
                <a:latin typeface="Arial" charset="0"/>
              </a:rPr>
              <a:t>:</a:t>
            </a:r>
          </a:p>
          <a:p>
            <a:pPr algn="l"/>
            <a:r>
              <a:rPr lang="en-GB" altLang="sv-SE" dirty="0" err="1" smtClean="0">
                <a:latin typeface="Arial" charset="0"/>
              </a:rPr>
              <a:t>médias</a:t>
            </a:r>
            <a:endParaRPr lang="en-GB" altLang="sv-SE" dirty="0" smtClean="0">
              <a:latin typeface="Arial" charset="0"/>
            </a:endParaRPr>
          </a:p>
          <a:p>
            <a:pPr lvl="1" algn="l"/>
            <a:r>
              <a:rPr lang="en-GB" altLang="sv-SE" dirty="0" err="1" smtClean="0">
                <a:latin typeface="Arial" charset="0"/>
              </a:rPr>
              <a:t>classe</a:t>
            </a:r>
            <a:r>
              <a:rPr lang="en-GB" altLang="sv-SE" dirty="0" smtClean="0">
                <a:latin typeface="Arial" charset="0"/>
              </a:rPr>
              <a:t> </a:t>
            </a:r>
            <a:r>
              <a:rPr lang="en-GB" altLang="sv-SE" dirty="0" err="1" smtClean="0">
                <a:latin typeface="Arial" charset="0"/>
              </a:rPr>
              <a:t>politique</a:t>
            </a:r>
            <a:endParaRPr lang="en-GB" altLang="sv-SE" dirty="0" smtClean="0">
              <a:latin typeface="Arial" charset="0"/>
            </a:endParaRPr>
          </a:p>
          <a:p>
            <a:pPr lvl="1" algn="l"/>
            <a:r>
              <a:rPr lang="en-GB" altLang="sv-SE" dirty="0" err="1" smtClean="0">
                <a:latin typeface="Arial" charset="0"/>
              </a:rPr>
              <a:t>groupes</a:t>
            </a:r>
            <a:r>
              <a:rPr lang="en-GB" altLang="sv-SE" dirty="0" smtClean="0">
                <a:latin typeface="Arial" charset="0"/>
              </a:rPr>
              <a:t> de </a:t>
            </a:r>
            <a:r>
              <a:rPr lang="en-GB" altLang="sv-SE" dirty="0" err="1" smtClean="0">
                <a:latin typeface="Arial" charset="0"/>
              </a:rPr>
              <a:t>pression</a:t>
            </a:r>
            <a:r>
              <a:rPr lang="en-GB" altLang="sv-SE" dirty="0" smtClean="0">
                <a:latin typeface="Arial" charset="0"/>
              </a:rPr>
              <a:t> </a:t>
            </a:r>
          </a:p>
          <a:p>
            <a:pPr lvl="1" algn="l"/>
            <a:r>
              <a:rPr lang="en-GB" altLang="sv-SE" dirty="0" err="1" smtClean="0">
                <a:latin typeface="Arial" charset="0"/>
              </a:rPr>
              <a:t>secteur</a:t>
            </a:r>
            <a:r>
              <a:rPr lang="en-GB" altLang="sv-SE" dirty="0" smtClean="0">
                <a:latin typeface="Arial" charset="0"/>
              </a:rPr>
              <a:t> </a:t>
            </a:r>
            <a:r>
              <a:rPr lang="en-GB" altLang="sv-SE" dirty="0" err="1" smtClean="0">
                <a:latin typeface="Arial" charset="0"/>
              </a:rPr>
              <a:t>privé</a:t>
            </a:r>
            <a:endParaRPr lang="en-GB" altLang="sv-SE" dirty="0" smtClean="0">
              <a:latin typeface="Arial" charset="0"/>
            </a:endParaRPr>
          </a:p>
          <a:p>
            <a:pPr algn="l"/>
            <a:endParaRPr lang="fr-FR" altLang="sv-SE" dirty="0" smtClean="0">
              <a:latin typeface="Arial" charset="0"/>
              <a:cs typeface="Arial" charset="0"/>
            </a:endParaRPr>
          </a:p>
          <a:p>
            <a:pPr algn="l"/>
            <a:r>
              <a:rPr lang="en-GB" altLang="sv-SE" dirty="0" err="1" smtClean="0">
                <a:latin typeface="Arial" charset="0"/>
              </a:rPr>
              <a:t>Érosion</a:t>
            </a:r>
            <a:r>
              <a:rPr lang="en-GB" altLang="sv-SE" dirty="0" smtClean="0">
                <a:latin typeface="Arial" charset="0"/>
              </a:rPr>
              <a:t> de la </a:t>
            </a:r>
            <a:r>
              <a:rPr lang="en-GB" altLang="sv-SE" dirty="0" err="1" smtClean="0">
                <a:latin typeface="Arial" charset="0"/>
              </a:rPr>
              <a:t>confiance</a:t>
            </a:r>
            <a:endParaRPr lang="en-GB" altLang="sv-SE" dirty="0" smtClean="0">
              <a:latin typeface="Arial" charset="0"/>
            </a:endParaRPr>
          </a:p>
          <a:p>
            <a:pPr lvl="1" algn="l"/>
            <a:r>
              <a:rPr lang="en-GB" altLang="sv-SE" dirty="0" smtClean="0">
                <a:latin typeface="Arial" charset="0"/>
              </a:rPr>
              <a:t>Experts </a:t>
            </a:r>
            <a:r>
              <a:rPr lang="en-GB" altLang="sv-SE" dirty="0" err="1" smtClean="0">
                <a:latin typeface="Arial" charset="0"/>
              </a:rPr>
              <a:t>en</a:t>
            </a:r>
            <a:r>
              <a:rPr lang="en-GB" altLang="sv-SE" dirty="0" smtClean="0">
                <a:latin typeface="Arial" charset="0"/>
              </a:rPr>
              <a:t> santé</a:t>
            </a:r>
          </a:p>
          <a:p>
            <a:pPr lvl="1" algn="l"/>
            <a:r>
              <a:rPr lang="en-GB" altLang="sv-SE" dirty="0" smtClean="0">
                <a:latin typeface="Arial" charset="0"/>
              </a:rPr>
              <a:t>Institutions</a:t>
            </a:r>
          </a:p>
          <a:p>
            <a:pPr lvl="1" algn="l"/>
            <a:r>
              <a:rPr lang="en-GB" altLang="sv-SE" dirty="0" err="1" smtClean="0">
                <a:latin typeface="Arial" charset="0"/>
              </a:rPr>
              <a:t>Gouvernements</a:t>
            </a:r>
            <a:endParaRPr lang="en-GB" altLang="sv-SE" dirty="0" smtClean="0">
              <a:latin typeface="Arial" charset="0"/>
            </a:endParaRPr>
          </a:p>
          <a:p>
            <a:pPr lvl="1"/>
            <a:endParaRPr lang="fr-FR" altLang="sv-SE" dirty="0" smtClean="0">
              <a:latin typeface="Arial" charset="0"/>
              <a:cs typeface="Arial" charset="0"/>
            </a:endParaRPr>
          </a:p>
          <a:p>
            <a:endParaRPr lang="fr-FR" altLang="sv-SE" dirty="0" smtClean="0">
              <a:latin typeface="Arial" charset="0"/>
              <a:cs typeface="Arial" charset="0"/>
            </a:endParaRPr>
          </a:p>
          <a:p>
            <a:endParaRPr lang="fr-FR" altLang="sv-SE"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rtl="1" eaLnBrk="1" fontAlgn="base" hangingPunct="1">
              <a:spcBef>
                <a:spcPct val="0"/>
              </a:spcBef>
              <a:spcAft>
                <a:spcPct val="0"/>
              </a:spcAft>
            </a:pPr>
            <a:r>
              <a:rPr lang="en-GB" altLang="sv-SE" sz="1200">
                <a:solidFill>
                  <a:prstClr val="black"/>
                </a:solidFill>
              </a:rPr>
              <a:t>Organisation mondiale de la Santé</a:t>
            </a:r>
          </a:p>
        </p:txBody>
      </p:sp>
      <p:sp>
        <p:nvSpPr>
          <p:cNvPr id="172035"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184C2BF3-D411-4A2D-B0FB-0681C275B021}" type="datetime3">
              <a:rPr lang="en-GB" altLang="sv-SE" sz="1200">
                <a:solidFill>
                  <a:prstClr val="black"/>
                </a:solidFill>
              </a:rPr>
              <a:pPr algn="r" rtl="1" eaLnBrk="1" fontAlgn="base" hangingPunct="1">
                <a:spcBef>
                  <a:spcPct val="0"/>
                </a:spcBef>
                <a:spcAft>
                  <a:spcPct val="0"/>
                </a:spcAft>
              </a:pPr>
              <a:t>24 November, 2014</a:t>
            </a:fld>
            <a:endParaRPr lang="fr-FR" altLang="sv-SE" sz="1200">
              <a:solidFill>
                <a:prstClr val="black"/>
              </a:solidFill>
            </a:endParaRPr>
          </a:p>
        </p:txBody>
      </p:sp>
      <p:sp>
        <p:nvSpPr>
          <p:cNvPr id="172036"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91E74DC2-A04F-4D9B-811A-F85A4DA3D783}" type="slidenum">
              <a:rPr lang="en-GB" altLang="sv-SE" sz="1200">
                <a:solidFill>
                  <a:prstClr val="black"/>
                </a:solidFill>
              </a:rPr>
              <a:pPr algn="r" rtl="1" eaLnBrk="1" fontAlgn="base" hangingPunct="1">
                <a:spcBef>
                  <a:spcPct val="0"/>
                </a:spcBef>
                <a:spcAft>
                  <a:spcPct val="0"/>
                </a:spcAft>
              </a:pPr>
              <a:t>17</a:t>
            </a:fld>
            <a:endParaRPr lang="fr-FR" altLang="sv-SE" sz="1200">
              <a:solidFill>
                <a:prstClr val="black"/>
              </a:solidFill>
            </a:endParaRPr>
          </a:p>
        </p:txBody>
      </p:sp>
      <p:sp>
        <p:nvSpPr>
          <p:cNvPr id="172037" name="Rectangle 2"/>
          <p:cNvSpPr>
            <a:spLocks noGrp="1" noRot="1" noChangeAspect="1" noChangeArrowheads="1" noTextEdit="1"/>
          </p:cNvSpPr>
          <p:nvPr>
            <p:ph type="sldImg"/>
          </p:nvPr>
        </p:nvSpPr>
        <p:spPr>
          <a:xfrm>
            <a:off x="1143000" y="685800"/>
            <a:ext cx="4572000" cy="3429000"/>
          </a:xfrm>
          <a:ln/>
        </p:spPr>
      </p:sp>
      <p:sp>
        <p:nvSpPr>
          <p:cNvPr id="172038"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v-SE"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rtl="1" eaLnBrk="1" fontAlgn="base" hangingPunct="1">
              <a:spcBef>
                <a:spcPct val="0"/>
              </a:spcBef>
              <a:spcAft>
                <a:spcPct val="0"/>
              </a:spcAft>
            </a:pPr>
            <a:r>
              <a:rPr lang="en-GB" altLang="sv-SE" sz="1200">
                <a:solidFill>
                  <a:prstClr val="black"/>
                </a:solidFill>
              </a:rPr>
              <a:t>Organisation mondiale de la Santé</a:t>
            </a:r>
          </a:p>
        </p:txBody>
      </p:sp>
      <p:sp>
        <p:nvSpPr>
          <p:cNvPr id="173059"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90F8B177-D0B7-4565-8FD2-67ACEB4879E5}" type="datetime3">
              <a:rPr lang="en-GB" altLang="sv-SE" sz="1200">
                <a:solidFill>
                  <a:prstClr val="black"/>
                </a:solidFill>
              </a:rPr>
              <a:pPr algn="r" rtl="1" eaLnBrk="1" fontAlgn="base" hangingPunct="1">
                <a:spcBef>
                  <a:spcPct val="0"/>
                </a:spcBef>
                <a:spcAft>
                  <a:spcPct val="0"/>
                </a:spcAft>
              </a:pPr>
              <a:t>24 November, 2014</a:t>
            </a:fld>
            <a:endParaRPr lang="fr-FR" altLang="sv-SE" sz="1200">
              <a:solidFill>
                <a:prstClr val="black"/>
              </a:solidFill>
            </a:endParaRPr>
          </a:p>
        </p:txBody>
      </p:sp>
      <p:sp>
        <p:nvSpPr>
          <p:cNvPr id="173060"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E6EF4316-D14E-4E90-9094-20A21ADBAF7C}" type="slidenum">
              <a:rPr lang="en-GB" altLang="sv-SE" sz="1200">
                <a:solidFill>
                  <a:prstClr val="black"/>
                </a:solidFill>
              </a:rPr>
              <a:pPr algn="r" rtl="1" eaLnBrk="1" fontAlgn="base" hangingPunct="1">
                <a:spcBef>
                  <a:spcPct val="0"/>
                </a:spcBef>
                <a:spcAft>
                  <a:spcPct val="0"/>
                </a:spcAft>
              </a:pPr>
              <a:t>18</a:t>
            </a:fld>
            <a:endParaRPr lang="fr-FR" altLang="sv-SE" sz="1200">
              <a:solidFill>
                <a:prstClr val="black"/>
              </a:solidFill>
            </a:endParaRPr>
          </a:p>
        </p:txBody>
      </p:sp>
      <p:sp>
        <p:nvSpPr>
          <p:cNvPr id="173061" name="Rectangle 2"/>
          <p:cNvSpPr>
            <a:spLocks noGrp="1" noRot="1" noChangeAspect="1" noChangeArrowheads="1" noTextEdit="1"/>
          </p:cNvSpPr>
          <p:nvPr>
            <p:ph type="sldImg"/>
          </p:nvPr>
        </p:nvSpPr>
        <p:spPr>
          <a:xfrm>
            <a:off x="1143000" y="685800"/>
            <a:ext cx="4572000" cy="3429000"/>
          </a:xfrm>
          <a:ln/>
        </p:spPr>
      </p:sp>
      <p:sp>
        <p:nvSpPr>
          <p:cNvPr id="173062"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v-SE"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rtl="1" eaLnBrk="1" fontAlgn="base" hangingPunct="1">
              <a:spcBef>
                <a:spcPct val="0"/>
              </a:spcBef>
              <a:spcAft>
                <a:spcPct val="0"/>
              </a:spcAft>
            </a:pPr>
            <a:r>
              <a:rPr lang="en-GB" altLang="sv-SE" sz="1200">
                <a:solidFill>
                  <a:prstClr val="black"/>
                </a:solidFill>
              </a:rPr>
              <a:t>Organisation mondiale de la Santé</a:t>
            </a:r>
          </a:p>
        </p:txBody>
      </p:sp>
      <p:sp>
        <p:nvSpPr>
          <p:cNvPr id="174083"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5661F582-399F-42C8-B573-C2CA1F98EAD9}" type="datetime3">
              <a:rPr lang="en-GB" altLang="sv-SE" sz="1200">
                <a:solidFill>
                  <a:prstClr val="black"/>
                </a:solidFill>
              </a:rPr>
              <a:pPr algn="r" rtl="1" eaLnBrk="1" fontAlgn="base" hangingPunct="1">
                <a:spcBef>
                  <a:spcPct val="0"/>
                </a:spcBef>
                <a:spcAft>
                  <a:spcPct val="0"/>
                </a:spcAft>
              </a:pPr>
              <a:t>24 November, 2014</a:t>
            </a:fld>
            <a:endParaRPr lang="fr-FR" altLang="sv-SE" sz="1200">
              <a:solidFill>
                <a:prstClr val="black"/>
              </a:solidFill>
            </a:endParaRPr>
          </a:p>
        </p:txBody>
      </p:sp>
      <p:sp>
        <p:nvSpPr>
          <p:cNvPr id="174084"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5CBF93FC-DEA4-4100-8D29-4D62FB1BD307}" type="slidenum">
              <a:rPr lang="en-GB" altLang="sv-SE" sz="1200">
                <a:solidFill>
                  <a:prstClr val="black"/>
                </a:solidFill>
              </a:rPr>
              <a:pPr algn="r" rtl="1" eaLnBrk="1" fontAlgn="base" hangingPunct="1">
                <a:spcBef>
                  <a:spcPct val="0"/>
                </a:spcBef>
                <a:spcAft>
                  <a:spcPct val="0"/>
                </a:spcAft>
              </a:pPr>
              <a:t>19</a:t>
            </a:fld>
            <a:endParaRPr lang="fr-FR" altLang="sv-SE" sz="1200">
              <a:solidFill>
                <a:prstClr val="black"/>
              </a:solidFill>
            </a:endParaRPr>
          </a:p>
        </p:txBody>
      </p:sp>
      <p:sp>
        <p:nvSpPr>
          <p:cNvPr id="174085" name="Rectangle 2"/>
          <p:cNvSpPr>
            <a:spLocks noGrp="1" noRot="1" noChangeAspect="1" noChangeArrowheads="1" noTextEdit="1"/>
          </p:cNvSpPr>
          <p:nvPr>
            <p:ph type="sldImg"/>
          </p:nvPr>
        </p:nvSpPr>
        <p:spPr>
          <a:xfrm>
            <a:off x="1143000" y="685800"/>
            <a:ext cx="4572000" cy="3429000"/>
          </a:xfrm>
          <a:ln/>
        </p:spPr>
      </p:sp>
      <p:sp>
        <p:nvSpPr>
          <p:cNvPr id="174086"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v-SE"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rtl="1" eaLnBrk="1" fontAlgn="base" hangingPunct="1">
              <a:spcBef>
                <a:spcPct val="0"/>
              </a:spcBef>
              <a:spcAft>
                <a:spcPct val="0"/>
              </a:spcAft>
            </a:pPr>
            <a:r>
              <a:rPr lang="en-GB" altLang="sv-SE" sz="1200">
                <a:solidFill>
                  <a:prstClr val="black"/>
                </a:solidFill>
              </a:rPr>
              <a:t>Organisation mondiale de la Santé</a:t>
            </a:r>
          </a:p>
        </p:txBody>
      </p:sp>
      <p:sp>
        <p:nvSpPr>
          <p:cNvPr id="175107"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D8C96B45-84FD-48A8-A244-550AC56EC696}" type="datetime3">
              <a:rPr lang="en-GB" altLang="sv-SE" sz="1200">
                <a:solidFill>
                  <a:prstClr val="black"/>
                </a:solidFill>
              </a:rPr>
              <a:pPr algn="r" rtl="1" eaLnBrk="1" fontAlgn="base" hangingPunct="1">
                <a:spcBef>
                  <a:spcPct val="0"/>
                </a:spcBef>
                <a:spcAft>
                  <a:spcPct val="0"/>
                </a:spcAft>
              </a:pPr>
              <a:t>24 November, 2014</a:t>
            </a:fld>
            <a:endParaRPr lang="fr-FR" altLang="sv-SE" sz="1200">
              <a:solidFill>
                <a:prstClr val="black"/>
              </a:solidFill>
            </a:endParaRPr>
          </a:p>
        </p:txBody>
      </p:sp>
      <p:sp>
        <p:nvSpPr>
          <p:cNvPr id="175108"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A6F09C7D-66A2-4BEA-8478-1703180014E2}" type="slidenum">
              <a:rPr lang="en-GB" altLang="sv-SE" sz="1200">
                <a:solidFill>
                  <a:prstClr val="black"/>
                </a:solidFill>
              </a:rPr>
              <a:pPr algn="r" rtl="1" eaLnBrk="1" fontAlgn="base" hangingPunct="1">
                <a:spcBef>
                  <a:spcPct val="0"/>
                </a:spcBef>
                <a:spcAft>
                  <a:spcPct val="0"/>
                </a:spcAft>
              </a:pPr>
              <a:t>20</a:t>
            </a:fld>
            <a:endParaRPr lang="fr-FR" altLang="sv-SE" sz="1200">
              <a:solidFill>
                <a:prstClr val="black"/>
              </a:solidFill>
            </a:endParaRPr>
          </a:p>
        </p:txBody>
      </p:sp>
      <p:sp>
        <p:nvSpPr>
          <p:cNvPr id="175109" name="Rectangle 2"/>
          <p:cNvSpPr>
            <a:spLocks noGrp="1" noRot="1" noChangeAspect="1" noChangeArrowheads="1" noTextEdit="1"/>
          </p:cNvSpPr>
          <p:nvPr>
            <p:ph type="sldImg"/>
          </p:nvPr>
        </p:nvSpPr>
        <p:spPr>
          <a:xfrm>
            <a:off x="1143000" y="685800"/>
            <a:ext cx="4572000" cy="3429000"/>
          </a:xfrm>
          <a:ln/>
        </p:spPr>
      </p:sp>
      <p:sp>
        <p:nvSpPr>
          <p:cNvPr id="175110"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v-SE"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rtl="1" eaLnBrk="1" fontAlgn="base" hangingPunct="1">
              <a:spcBef>
                <a:spcPct val="0"/>
              </a:spcBef>
              <a:spcAft>
                <a:spcPct val="0"/>
              </a:spcAft>
            </a:pPr>
            <a:r>
              <a:rPr lang="en-GB" altLang="sv-SE" sz="1200">
                <a:solidFill>
                  <a:prstClr val="black"/>
                </a:solidFill>
              </a:rPr>
              <a:t>Organisation mondiale de la Santé</a:t>
            </a:r>
          </a:p>
        </p:txBody>
      </p:sp>
      <p:sp>
        <p:nvSpPr>
          <p:cNvPr id="176131"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D2F142F1-2E0D-413F-87B4-0718EADDE9B7}" type="datetime3">
              <a:rPr lang="en-GB" altLang="sv-SE" sz="1200">
                <a:solidFill>
                  <a:prstClr val="black"/>
                </a:solidFill>
              </a:rPr>
              <a:pPr algn="r" rtl="1" eaLnBrk="1" fontAlgn="base" hangingPunct="1">
                <a:spcBef>
                  <a:spcPct val="0"/>
                </a:spcBef>
                <a:spcAft>
                  <a:spcPct val="0"/>
                </a:spcAft>
              </a:pPr>
              <a:t>24 November, 2014</a:t>
            </a:fld>
            <a:endParaRPr lang="fr-FR" altLang="sv-SE" sz="1200">
              <a:solidFill>
                <a:prstClr val="black"/>
              </a:solidFill>
            </a:endParaRPr>
          </a:p>
        </p:txBody>
      </p:sp>
      <p:sp>
        <p:nvSpPr>
          <p:cNvPr id="176132"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0"/>
              </a:spcBef>
              <a:spcAft>
                <a:spcPct val="0"/>
              </a:spcAft>
            </a:pPr>
            <a:fld id="{11BD3C19-E75E-44C8-BE14-DED08D8B1B06}" type="slidenum">
              <a:rPr lang="en-GB" altLang="sv-SE" sz="1200">
                <a:solidFill>
                  <a:prstClr val="black"/>
                </a:solidFill>
              </a:rPr>
              <a:pPr algn="r" rtl="1" eaLnBrk="1" fontAlgn="base" hangingPunct="1">
                <a:spcBef>
                  <a:spcPct val="0"/>
                </a:spcBef>
                <a:spcAft>
                  <a:spcPct val="0"/>
                </a:spcAft>
              </a:pPr>
              <a:t>21</a:t>
            </a:fld>
            <a:endParaRPr lang="fr-FR" altLang="sv-SE" sz="1200">
              <a:solidFill>
                <a:prstClr val="black"/>
              </a:solidFill>
            </a:endParaRPr>
          </a:p>
        </p:txBody>
      </p:sp>
      <p:sp>
        <p:nvSpPr>
          <p:cNvPr id="176133" name="Rectangle 2"/>
          <p:cNvSpPr>
            <a:spLocks noGrp="1" noRot="1" noChangeAspect="1" noChangeArrowheads="1" noTextEdit="1"/>
          </p:cNvSpPr>
          <p:nvPr>
            <p:ph type="sldImg"/>
          </p:nvPr>
        </p:nvSpPr>
        <p:spPr>
          <a:xfrm>
            <a:off x="1143000" y="685800"/>
            <a:ext cx="4572000" cy="3429000"/>
          </a:xfrm>
          <a:ln/>
        </p:spPr>
      </p:sp>
      <p:sp>
        <p:nvSpPr>
          <p:cNvPr id="176134"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v-SE"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E7B0B095-D60C-4B11-966F-EEC24F9D4B1C}" type="slidenum">
              <a:rPr lang="en-US" altLang="sv-SE" sz="1200" b="1" smtClean="0">
                <a:solidFill>
                  <a:prstClr val="black"/>
                </a:solidFill>
                <a:ea typeface="MS PGothic" pitchFamily="34" charset="-128"/>
              </a:rPr>
              <a:pPr eaLnBrk="1" hangingPunct="1"/>
              <a:t>24</a:t>
            </a:fld>
            <a:endParaRPr lang="fr-FR" altLang="sv-SE" sz="1200" b="1" smtClean="0">
              <a:solidFill>
                <a:prstClr val="black"/>
              </a:solidFill>
              <a:ea typeface="MS PGothic" pitchFamily="34" charset="-128"/>
            </a:endParaRPr>
          </a:p>
        </p:txBody>
      </p:sp>
      <p:sp>
        <p:nvSpPr>
          <p:cNvPr id="129027" name="Rectangle 2"/>
          <p:cNvSpPr>
            <a:spLocks noGrp="1" noRot="1" noChangeAspect="1" noChangeArrowheads="1" noTextEdit="1"/>
          </p:cNvSpPr>
          <p:nvPr>
            <p:ph type="sldImg"/>
          </p:nvPr>
        </p:nvSpPr>
        <p:spPr>
          <a:xfrm>
            <a:off x="1143000" y="685800"/>
            <a:ext cx="4572000" cy="3429000"/>
          </a:xfrm>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s-ES" altLang="sv-SE" smtClean="0">
                <a:latin typeface="Arial" charset="0"/>
              </a:rPr>
              <a:t>Les messages constituent votre unité de communication. </a:t>
            </a:r>
          </a:p>
          <a:p>
            <a:pPr>
              <a:spcBef>
                <a:spcPct val="0"/>
              </a:spcBef>
            </a:pPr>
            <a:r>
              <a:rPr lang="es-ES" altLang="sv-SE" smtClean="0">
                <a:latin typeface="Arial" charset="0"/>
              </a:rPr>
              <a:t>Les messages doivent être francs au sujet de ce que vous savez et de ce que vous ne savez pas.</a:t>
            </a:r>
          </a:p>
          <a:p>
            <a:pPr>
              <a:spcBef>
                <a:spcPct val="0"/>
              </a:spcBef>
            </a:pPr>
            <a:r>
              <a:rPr lang="es-ES" altLang="sv-SE" smtClean="0">
                <a:latin typeface="Arial" charset="0"/>
              </a:rPr>
              <a:t>Ils doivent porter sur des faits et répondre aux préoccupations des populations.</a:t>
            </a:r>
          </a:p>
          <a:p>
            <a:pPr>
              <a:spcBef>
                <a:spcPct val="0"/>
              </a:spcBef>
            </a:pPr>
            <a:r>
              <a:rPr lang="es-ES" altLang="sv-SE" smtClean="0">
                <a:latin typeface="Arial" charset="0"/>
              </a:rPr>
              <a:t>Ils doivent faire preuve d'empathie et de compassion</a:t>
            </a:r>
          </a:p>
          <a:p>
            <a:pPr>
              <a:spcBef>
                <a:spcPct val="0"/>
              </a:spcBef>
            </a:pPr>
            <a:r>
              <a:rPr lang="es-ES" altLang="sv-SE" smtClean="0">
                <a:latin typeface="Arial" charset="0"/>
              </a:rPr>
              <a:t>Ils doivent respecter les besoins et valeurs culturelles des populations. </a:t>
            </a:r>
          </a:p>
          <a:p>
            <a:pPr>
              <a:spcBef>
                <a:spcPct val="0"/>
              </a:spcBef>
            </a:pPr>
            <a:r>
              <a:rPr lang="es-ES" altLang="sv-SE" smtClean="0">
                <a:latin typeface="Arial" charset="0"/>
              </a:rPr>
              <a:t>Pas de jargon.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143000" y="685800"/>
            <a:ext cx="4572000" cy="3429000"/>
          </a:xfrm>
          <a:ln/>
        </p:spPr>
      </p:sp>
      <p:sp>
        <p:nvSpPr>
          <p:cNvPr id="177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GB" altLang="sv-SE" dirty="0" smtClean="0">
                <a:latin typeface="Arial" charset="0"/>
              </a:rPr>
              <a:t>Il y a trop de :</a:t>
            </a:r>
          </a:p>
          <a:p>
            <a:pPr lvl="1" algn="l"/>
            <a:r>
              <a:rPr lang="en-GB" altLang="sv-SE" dirty="0" smtClean="0">
                <a:latin typeface="Arial" charset="0"/>
              </a:rPr>
              <a:t>information</a:t>
            </a:r>
          </a:p>
          <a:p>
            <a:pPr lvl="1" algn="l"/>
            <a:r>
              <a:rPr lang="en-GB" altLang="sv-SE" dirty="0" smtClean="0">
                <a:latin typeface="Arial" charset="0"/>
              </a:rPr>
              <a:t>sources</a:t>
            </a:r>
          </a:p>
          <a:p>
            <a:pPr lvl="1" algn="l"/>
            <a:r>
              <a:rPr lang="en-GB" altLang="sv-SE" dirty="0" smtClean="0">
                <a:latin typeface="Arial" charset="0"/>
              </a:rPr>
              <a:t>contradictions</a:t>
            </a:r>
          </a:p>
          <a:p>
            <a:pPr lvl="1" algn="l"/>
            <a:r>
              <a:rPr lang="en-GB" altLang="sv-SE" dirty="0" smtClean="0">
                <a:latin typeface="Arial" charset="0"/>
              </a:rPr>
              <a:t>distractions</a:t>
            </a:r>
          </a:p>
          <a:p>
            <a:pPr algn="l"/>
            <a:endParaRPr lang="fr-FR" altLang="sv-SE" dirty="0" smtClean="0">
              <a:latin typeface="Arial" charset="0"/>
              <a:cs typeface="Arial" charset="0"/>
            </a:endParaRPr>
          </a:p>
          <a:p>
            <a:pPr algn="l"/>
            <a:r>
              <a:rPr lang="en-GB" altLang="sv-SE" dirty="0" err="1" smtClean="0">
                <a:latin typeface="Arial" charset="0"/>
              </a:rPr>
              <a:t>Amplificateurs</a:t>
            </a:r>
            <a:r>
              <a:rPr lang="en-GB" altLang="sv-SE" dirty="0" smtClean="0">
                <a:latin typeface="Arial" charset="0"/>
              </a:rPr>
              <a:t>:</a:t>
            </a:r>
          </a:p>
          <a:p>
            <a:pPr algn="l"/>
            <a:r>
              <a:rPr lang="en-GB" altLang="sv-SE" dirty="0" err="1" smtClean="0">
                <a:latin typeface="Arial" charset="0"/>
              </a:rPr>
              <a:t>médias</a:t>
            </a:r>
            <a:endParaRPr lang="en-GB" altLang="sv-SE" dirty="0" smtClean="0">
              <a:latin typeface="Arial" charset="0"/>
            </a:endParaRPr>
          </a:p>
          <a:p>
            <a:pPr lvl="1" algn="l"/>
            <a:r>
              <a:rPr lang="en-GB" altLang="sv-SE" dirty="0" err="1" smtClean="0">
                <a:latin typeface="Arial" charset="0"/>
              </a:rPr>
              <a:t>classe</a:t>
            </a:r>
            <a:r>
              <a:rPr lang="en-GB" altLang="sv-SE" dirty="0" smtClean="0">
                <a:latin typeface="Arial" charset="0"/>
              </a:rPr>
              <a:t> </a:t>
            </a:r>
            <a:r>
              <a:rPr lang="en-GB" altLang="sv-SE" dirty="0" err="1" smtClean="0">
                <a:latin typeface="Arial" charset="0"/>
              </a:rPr>
              <a:t>politique</a:t>
            </a:r>
            <a:endParaRPr lang="en-GB" altLang="sv-SE" dirty="0" smtClean="0">
              <a:latin typeface="Arial" charset="0"/>
            </a:endParaRPr>
          </a:p>
          <a:p>
            <a:pPr lvl="1" algn="l"/>
            <a:r>
              <a:rPr lang="en-GB" altLang="sv-SE" dirty="0" err="1" smtClean="0">
                <a:latin typeface="Arial" charset="0"/>
              </a:rPr>
              <a:t>groupes</a:t>
            </a:r>
            <a:r>
              <a:rPr lang="en-GB" altLang="sv-SE" dirty="0" smtClean="0">
                <a:latin typeface="Arial" charset="0"/>
              </a:rPr>
              <a:t> de </a:t>
            </a:r>
            <a:r>
              <a:rPr lang="en-GB" altLang="sv-SE" dirty="0" err="1" smtClean="0">
                <a:latin typeface="Arial" charset="0"/>
              </a:rPr>
              <a:t>pression</a:t>
            </a:r>
            <a:endParaRPr lang="en-GB" altLang="sv-SE" dirty="0" smtClean="0">
              <a:latin typeface="Arial" charset="0"/>
            </a:endParaRPr>
          </a:p>
          <a:p>
            <a:pPr lvl="1" algn="l"/>
            <a:r>
              <a:rPr lang="en-GB" altLang="sv-SE" dirty="0" err="1" smtClean="0">
                <a:latin typeface="Arial" charset="0"/>
              </a:rPr>
              <a:t>secteur</a:t>
            </a:r>
            <a:r>
              <a:rPr lang="en-GB" altLang="sv-SE" dirty="0" smtClean="0">
                <a:latin typeface="Arial" charset="0"/>
              </a:rPr>
              <a:t> </a:t>
            </a:r>
            <a:r>
              <a:rPr lang="en-GB" altLang="sv-SE" dirty="0" err="1" smtClean="0">
                <a:latin typeface="Arial" charset="0"/>
              </a:rPr>
              <a:t>privé</a:t>
            </a:r>
            <a:endParaRPr lang="en-GB" altLang="sv-SE" dirty="0" smtClean="0">
              <a:latin typeface="Arial" charset="0"/>
            </a:endParaRPr>
          </a:p>
          <a:p>
            <a:pPr algn="l"/>
            <a:endParaRPr lang="fr-FR" altLang="sv-SE" dirty="0" smtClean="0">
              <a:latin typeface="Arial" charset="0"/>
              <a:cs typeface="Arial" charset="0"/>
            </a:endParaRPr>
          </a:p>
          <a:p>
            <a:pPr algn="l"/>
            <a:r>
              <a:rPr lang="en-GB" altLang="sv-SE" dirty="0" err="1" smtClean="0">
                <a:latin typeface="Arial" charset="0"/>
              </a:rPr>
              <a:t>Érosion</a:t>
            </a:r>
            <a:r>
              <a:rPr lang="en-GB" altLang="sv-SE" dirty="0" smtClean="0">
                <a:latin typeface="Arial" charset="0"/>
              </a:rPr>
              <a:t> de la </a:t>
            </a:r>
            <a:r>
              <a:rPr lang="en-GB" altLang="sv-SE" dirty="0" err="1" smtClean="0">
                <a:latin typeface="Arial" charset="0"/>
              </a:rPr>
              <a:t>confiance</a:t>
            </a:r>
            <a:endParaRPr lang="en-GB" altLang="sv-SE" dirty="0" smtClean="0">
              <a:latin typeface="Arial" charset="0"/>
            </a:endParaRPr>
          </a:p>
          <a:p>
            <a:pPr lvl="1" algn="l"/>
            <a:r>
              <a:rPr lang="en-GB" altLang="sv-SE" dirty="0" smtClean="0">
                <a:latin typeface="Arial" charset="0"/>
              </a:rPr>
              <a:t>Experts </a:t>
            </a:r>
            <a:r>
              <a:rPr lang="en-GB" altLang="sv-SE" dirty="0" err="1" smtClean="0">
                <a:latin typeface="Arial" charset="0"/>
              </a:rPr>
              <a:t>en</a:t>
            </a:r>
            <a:r>
              <a:rPr lang="en-GB" altLang="sv-SE" dirty="0" smtClean="0">
                <a:latin typeface="Arial" charset="0"/>
              </a:rPr>
              <a:t> santé</a:t>
            </a:r>
          </a:p>
          <a:p>
            <a:pPr lvl="1" algn="l"/>
            <a:r>
              <a:rPr lang="en-GB" altLang="sv-SE" dirty="0" smtClean="0">
                <a:latin typeface="Arial" charset="0"/>
              </a:rPr>
              <a:t>Institutions</a:t>
            </a:r>
          </a:p>
          <a:p>
            <a:pPr lvl="1" algn="l"/>
            <a:r>
              <a:rPr lang="en-GB" altLang="sv-SE" dirty="0" err="1" smtClean="0">
                <a:latin typeface="Arial" charset="0"/>
              </a:rPr>
              <a:t>Gouvernements</a:t>
            </a:r>
            <a:endParaRPr lang="en-GB" altLang="sv-SE" dirty="0" smtClean="0">
              <a:latin typeface="Arial" charset="0"/>
            </a:endParaRPr>
          </a:p>
          <a:p>
            <a:pPr lvl="1"/>
            <a:endParaRPr lang="fr-FR" altLang="sv-SE" dirty="0" smtClean="0">
              <a:latin typeface="Arial" charset="0"/>
              <a:cs typeface="Arial" charset="0"/>
            </a:endParaRPr>
          </a:p>
          <a:p>
            <a:endParaRPr lang="fr-FR" altLang="sv-SE" dirty="0" smtClean="0">
              <a:latin typeface="Arial" charset="0"/>
              <a:cs typeface="Arial" charset="0"/>
            </a:endParaRPr>
          </a:p>
          <a:p>
            <a:endParaRPr lang="fr-FR" altLang="sv-SE" dirty="0"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xfrm>
            <a:off x="1143000" y="685800"/>
            <a:ext cx="4572000" cy="3429000"/>
          </a:xfrm>
          <a:ln/>
        </p:spPr>
      </p:sp>
      <p:sp>
        <p:nvSpPr>
          <p:cNvPr id="178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143000" y="685800"/>
            <a:ext cx="4572000" cy="3429000"/>
          </a:xfrm>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noProof="0" dirty="0" smtClean="0">
                <a:latin typeface="Arial" charset="0"/>
              </a:rPr>
              <a:t>Soyez sûrs de vos informations, mais rappelez-vous aussi les autres blocs. La confiance dans les individus et les organisations est considérée comme de loin la composante la plus importante de la communication sur les risques.</a:t>
            </a: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6B5D9EBA-3B3B-49D4-8EB9-BAE2F36F7C9D}" type="slidenum">
              <a:rPr lang="en-US" altLang="sv-SE" sz="1200" b="1" smtClean="0">
                <a:solidFill>
                  <a:prstClr val="black"/>
                </a:solidFill>
              </a:rPr>
              <a:pPr eaLnBrk="1" hangingPunct="1"/>
              <a:t>36</a:t>
            </a:fld>
            <a:endParaRPr lang="fr-FR" altLang="sv-SE" sz="1200" b="1"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xfrm>
            <a:off x="1143000" y="685800"/>
            <a:ext cx="4572000" cy="3429000"/>
          </a:xfrm>
          <a:ln/>
        </p:spPr>
      </p:sp>
      <p:sp>
        <p:nvSpPr>
          <p:cNvPr id="1269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143000" y="685800"/>
            <a:ext cx="4572000" cy="3429000"/>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noProof="0" dirty="0" smtClean="0">
                <a:latin typeface="Arial" charset="0"/>
              </a:rPr>
              <a:t>La bonne nouvelle c'est que ce volet crucial de la communication en situation d'urgence fait l’objet de recherches depuis plus de 2500 ans. Les études les plus anciennes sur le sujet ont été menées par Aristote qui désigne l'éthos (ou la crédibilité) comme le plus important des 3 éléments de persuasion: les deux autres étant la logique et l'émotion.</a:t>
            </a:r>
          </a:p>
          <a:p>
            <a:r>
              <a:rPr lang="fr-FR" noProof="0" dirty="0" smtClean="0">
                <a:latin typeface="Arial" charset="0"/>
              </a:rPr>
              <a:t>Ces concepts fusionnent pour former les 4 dimensions de la perception du public : vous, votre institution, vos porte-parole, et les autres représentants. (Cliquez sur)</a:t>
            </a:r>
          </a:p>
          <a:p>
            <a:r>
              <a:rPr lang="fr-FR" noProof="0" dirty="0" smtClean="0">
                <a:latin typeface="Arial" charset="0"/>
              </a:rPr>
              <a:t>Êtes-vous expert ? Votre institution sait-elle ce qu'elle fait, sait-elle comment régler le problème, êtes-vous d'accord avec d'autres experts et organismes reconnus ? De même pour la traduction (peut-on vous faire confiance compte tenu de vos connaissances). Perceptions sur la nature de la priorité que vous ou votre institution accorde à la véracité et à la fiabilité des informations ( non seulement vous devez être informé mais savoir aussi diffuser ce que vous savez aux populations affectées et aux autres parties prenantes. Ne pas mentir ne suffit pas, il ne faut pas non plus mentir par omission en me cachant la vérité. Et vous devez tenir vos promesses. Si vous avez promis des informations aujourd'hui à 12h, vous avez intérêt à nous tenir une conférence de presse. L'identification est essentielle et répond aux questions: puis-je vous faire confiance parce que vous êtes comme moi (on fait toujours plus confiance à ceux qui partagent nos valeurs, notre vécu qu'à ceux qui sont très différents de nous. Enfin êtes-vous sensible à la cause de ceux qui ont peur ou qui souffrent. Ils doivent sentir que vous êtes davantage mû par le souci d'améliorer leur sort que par votre intérêt personnel, et surtout que vous connaissez leurs préoccupations et cherchez à y répondre (Il faut qu'ils sachent que vous vous intéressez à eux pour s'intéresser à ce que vous avez à leur dire). </a:t>
            </a:r>
          </a:p>
          <a:p>
            <a:r>
              <a:rPr lang="fr-FR" noProof="0" dirty="0" smtClean="0">
                <a:latin typeface="Arial" charset="0"/>
              </a:rPr>
              <a:t>Donc les protocoles, y compris l'empathie dont nous faisons preuve dans la communication renvoient au concept d'altruisme. Veiller à la cohérence avec les autres institutions est essentiel pour maintenir le sentiment que vous détenez l'expertise nécessaire. Si au fil du temps vous modifiez vos recommandations (comme ce fut le cas avec les médicaments contre l'anthrax) cela peut entrainer une perte de confiance car on pourrait penser que vous faites des erreurs ou que vous traitez les groupes de manière différente (remise en cause de votre expertise ou de votre altruisme). Même si bon nombre de ces mesures sont une seconde nature pour beaucoup d'entre vous dans cette salle. Les institutions et organisations les ignorent constamment. Jetons-y un coup d'œil. </a:t>
            </a: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057B1A3-26B8-43BB-9B8A-546DC3930401}" type="slidenum">
              <a:rPr lang="en-US" sz="1200" smtClean="0">
                <a:solidFill>
                  <a:prstClr val="black"/>
                </a:solidFill>
              </a:rPr>
              <a:pPr eaLnBrk="1" hangingPunct="1"/>
              <a:t>38</a:t>
            </a:fld>
            <a:endParaRPr lang="fr-FR" sz="1200" smtClean="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eaLnBrk="0" hangingPunct="0">
              <a:defRPr sz="2800">
                <a:solidFill>
                  <a:srgbClr val="000066"/>
                </a:solidFill>
                <a:latin typeface="Arial" charset="0"/>
                <a:cs typeface="Arial" charset="0"/>
              </a:defRPr>
            </a:lvl1pPr>
            <a:lvl2pPr marL="742950" indent="-285750" defTabSz="927100" eaLnBrk="0" hangingPunct="0">
              <a:defRPr sz="2800">
                <a:solidFill>
                  <a:srgbClr val="000066"/>
                </a:solidFill>
                <a:latin typeface="Arial" charset="0"/>
                <a:cs typeface="Arial" charset="0"/>
              </a:defRPr>
            </a:lvl2pPr>
            <a:lvl3pPr marL="1143000" indent="-228600" defTabSz="927100" eaLnBrk="0" hangingPunct="0">
              <a:defRPr sz="2800">
                <a:solidFill>
                  <a:srgbClr val="000066"/>
                </a:solidFill>
                <a:latin typeface="Arial" charset="0"/>
                <a:cs typeface="Arial" charset="0"/>
              </a:defRPr>
            </a:lvl3pPr>
            <a:lvl4pPr marL="1600200" indent="-228600" defTabSz="927100" eaLnBrk="0" hangingPunct="0">
              <a:defRPr sz="2800">
                <a:solidFill>
                  <a:srgbClr val="000066"/>
                </a:solidFill>
                <a:latin typeface="Arial" charset="0"/>
                <a:cs typeface="Arial" charset="0"/>
              </a:defRPr>
            </a:lvl4pPr>
            <a:lvl5pPr marL="2057400" indent="-228600" defTabSz="927100" eaLnBrk="0" hangingPunct="0">
              <a:defRPr sz="2800">
                <a:solidFill>
                  <a:srgbClr val="000066"/>
                </a:solidFill>
                <a:latin typeface="Arial" charset="0"/>
                <a:cs typeface="Arial" charset="0"/>
              </a:defRPr>
            </a:lvl5pPr>
            <a:lvl6pPr marL="25146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271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fld id="{ABD4AEC9-3D4C-454C-837F-DAC9CF923EFC}" type="slidenum">
              <a:rPr lang="en-US" altLang="en-US" sz="1200" smtClean="0">
                <a:solidFill>
                  <a:prstClr val="black"/>
                </a:solidFill>
                <a:latin typeface="Times New Roman" pitchFamily="18" charset="0"/>
              </a:rPr>
              <a:pPr/>
              <a:t>39</a:t>
            </a:fld>
            <a:endParaRPr lang="fr-FR" altLang="en-US" sz="1200" smtClean="0">
              <a:solidFill>
                <a:prstClr val="black"/>
              </a:solidFill>
              <a:latin typeface="Times New Roman" pitchFamily="18" charset="0"/>
            </a:endParaRPr>
          </a:p>
        </p:txBody>
      </p:sp>
      <p:sp>
        <p:nvSpPr>
          <p:cNvPr id="130051" name="Rectangle 2"/>
          <p:cNvSpPr>
            <a:spLocks noGrp="1" noRot="1" noChangeAspect="1" noChangeArrowheads="1" noTextEdit="1"/>
          </p:cNvSpPr>
          <p:nvPr>
            <p:ph type="sldImg"/>
          </p:nvPr>
        </p:nvSpPr>
        <p:spPr>
          <a:xfrm>
            <a:off x="1143000" y="685800"/>
            <a:ext cx="4572000" cy="3429000"/>
          </a:xfrm>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z="1000" dirty="0" err="1" smtClean="0">
                <a:latin typeface="Arial" charset="0"/>
              </a:rPr>
              <a:t>Ceci</a:t>
            </a:r>
            <a:r>
              <a:rPr lang="en-US" altLang="en-US" sz="1000" dirty="0" smtClean="0">
                <a:latin typeface="Arial" charset="0"/>
              </a:rPr>
              <a:t> </a:t>
            </a:r>
            <a:r>
              <a:rPr lang="en-US" altLang="en-US" sz="1000" dirty="0" err="1" smtClean="0">
                <a:latin typeface="Arial" charset="0"/>
              </a:rPr>
              <a:t>est</a:t>
            </a:r>
            <a:r>
              <a:rPr lang="en-US" altLang="en-US" sz="1000" dirty="0" smtClean="0">
                <a:latin typeface="Arial" charset="0"/>
              </a:rPr>
              <a:t> </a:t>
            </a:r>
            <a:r>
              <a:rPr lang="en-US" altLang="en-US" sz="1000" dirty="0" err="1" smtClean="0">
                <a:latin typeface="Arial" charset="0"/>
              </a:rPr>
              <a:t>une</a:t>
            </a:r>
            <a:r>
              <a:rPr lang="en-US" altLang="en-US" sz="1000" dirty="0" smtClean="0">
                <a:latin typeface="Arial" charset="0"/>
              </a:rPr>
              <a:t> illustration </a:t>
            </a:r>
            <a:r>
              <a:rPr lang="en-US" altLang="en-US" sz="1000" dirty="0" err="1" smtClean="0">
                <a:latin typeface="Arial" charset="0"/>
              </a:rPr>
              <a:t>schématique</a:t>
            </a:r>
            <a:r>
              <a:rPr lang="en-US" altLang="en-US" sz="1000" dirty="0" smtClean="0">
                <a:latin typeface="Arial" charset="0"/>
              </a:rPr>
              <a:t> de </a:t>
            </a:r>
            <a:r>
              <a:rPr lang="en-US" altLang="en-US" sz="1000" dirty="0" err="1" smtClean="0">
                <a:latin typeface="Arial" charset="0"/>
              </a:rPr>
              <a:t>certains</a:t>
            </a:r>
            <a:r>
              <a:rPr lang="en-US" altLang="en-US" sz="1000" dirty="0" smtClean="0">
                <a:latin typeface="Arial" charset="0"/>
              </a:rPr>
              <a:t> </a:t>
            </a:r>
            <a:r>
              <a:rPr lang="en-US" altLang="en-US" sz="1000" dirty="0" err="1" smtClean="0">
                <a:latin typeface="Arial" charset="0"/>
              </a:rPr>
              <a:t>objectifs</a:t>
            </a:r>
            <a:r>
              <a:rPr lang="en-US" altLang="en-US" sz="1000" dirty="0" smtClean="0">
                <a:latin typeface="Arial" charset="0"/>
              </a:rPr>
              <a:t> de </a:t>
            </a:r>
            <a:r>
              <a:rPr lang="en-US" altLang="en-US" sz="1000" dirty="0" err="1" smtClean="0">
                <a:latin typeface="Arial" charset="0"/>
              </a:rPr>
              <a:t>changement</a:t>
            </a:r>
            <a:r>
              <a:rPr lang="en-US" altLang="en-US" sz="1000" dirty="0" smtClean="0">
                <a:latin typeface="Arial" charset="0"/>
              </a:rPr>
              <a:t> de </a:t>
            </a:r>
            <a:r>
              <a:rPr lang="en-US" altLang="en-US" sz="1000" dirty="0" err="1" smtClean="0">
                <a:latin typeface="Arial" charset="0"/>
              </a:rPr>
              <a:t>comportement</a:t>
            </a:r>
            <a:r>
              <a:rPr lang="en-US" altLang="en-US" sz="1000" dirty="0" smtClean="0">
                <a:latin typeface="Arial" charset="0"/>
              </a:rPr>
              <a:t>. </a:t>
            </a:r>
            <a:r>
              <a:rPr lang="en-US" altLang="en-US" sz="1000" dirty="0" err="1" smtClean="0">
                <a:latin typeface="Arial" charset="0"/>
              </a:rPr>
              <a:t>En</a:t>
            </a:r>
            <a:r>
              <a:rPr lang="en-US" altLang="en-US" sz="1000" dirty="0" smtClean="0">
                <a:latin typeface="Arial" charset="0"/>
              </a:rPr>
              <a:t> situation </a:t>
            </a:r>
            <a:r>
              <a:rPr lang="en-US" altLang="en-US" sz="1000" dirty="0" err="1" smtClean="0">
                <a:latin typeface="Arial" charset="0"/>
              </a:rPr>
              <a:t>d'urgence</a:t>
            </a:r>
            <a:r>
              <a:rPr lang="en-US" altLang="en-US" sz="1000" dirty="0" smtClean="0">
                <a:latin typeface="Arial" charset="0"/>
              </a:rPr>
              <a:t>, </a:t>
            </a:r>
            <a:r>
              <a:rPr lang="en-US" altLang="en-US" sz="1000" dirty="0" err="1" smtClean="0">
                <a:latin typeface="Arial" charset="0"/>
              </a:rPr>
              <a:t>vous</a:t>
            </a:r>
            <a:r>
              <a:rPr lang="en-US" altLang="en-US" sz="1000" dirty="0" smtClean="0">
                <a:latin typeface="Arial" charset="0"/>
              </a:rPr>
              <a:t> </a:t>
            </a:r>
            <a:r>
              <a:rPr lang="en-US" altLang="en-US" sz="1000" dirty="0" err="1" smtClean="0">
                <a:latin typeface="Arial" charset="0"/>
              </a:rPr>
              <a:t>pouvez</a:t>
            </a:r>
            <a:r>
              <a:rPr lang="en-US" altLang="en-US" sz="1000" dirty="0" smtClean="0">
                <a:latin typeface="Arial" charset="0"/>
              </a:rPr>
              <a:t> </a:t>
            </a:r>
            <a:r>
              <a:rPr lang="en-US" altLang="en-US" sz="1000" dirty="0" err="1" smtClean="0">
                <a:latin typeface="Arial" charset="0"/>
              </a:rPr>
              <a:t>probablement</a:t>
            </a:r>
            <a:r>
              <a:rPr lang="en-US" altLang="en-US" sz="1000" dirty="0" smtClean="0">
                <a:latin typeface="Arial" charset="0"/>
              </a:rPr>
              <a:t> </a:t>
            </a:r>
            <a:r>
              <a:rPr lang="en-US" altLang="en-US" sz="1000" dirty="0" err="1" smtClean="0">
                <a:latin typeface="Arial" charset="0"/>
              </a:rPr>
              <a:t>sauter</a:t>
            </a:r>
            <a:r>
              <a:rPr lang="en-US" altLang="en-US" sz="1000" dirty="0" smtClean="0">
                <a:latin typeface="Arial" charset="0"/>
              </a:rPr>
              <a:t> </a:t>
            </a:r>
            <a:r>
              <a:rPr lang="en-US" altLang="en-US" sz="1000" dirty="0" err="1" smtClean="0">
                <a:latin typeface="Arial" charset="0"/>
              </a:rPr>
              <a:t>l'étape</a:t>
            </a:r>
            <a:r>
              <a:rPr lang="en-US" altLang="en-US" sz="1000" dirty="0" smtClean="0">
                <a:latin typeface="Arial" charset="0"/>
              </a:rPr>
              <a:t> de la </a:t>
            </a:r>
            <a:r>
              <a:rPr lang="en-US" altLang="en-US" sz="1000" dirty="0" err="1" smtClean="0">
                <a:latin typeface="Arial" charset="0"/>
              </a:rPr>
              <a:t>sensibilisation</a:t>
            </a:r>
            <a:r>
              <a:rPr lang="en-US" altLang="en-US" sz="1000" dirty="0" smtClean="0">
                <a:latin typeface="Arial" charset="0"/>
              </a:rPr>
              <a:t> à la </a:t>
            </a:r>
            <a:r>
              <a:rPr lang="en-US" altLang="en-US" sz="1000" dirty="0" err="1" smtClean="0">
                <a:latin typeface="Arial" charset="0"/>
              </a:rPr>
              <a:t>susceptibilité</a:t>
            </a:r>
            <a:r>
              <a:rPr lang="en-US" altLang="en-US" sz="1000" dirty="0" smtClean="0">
                <a:latin typeface="Arial" charset="0"/>
              </a:rPr>
              <a:t> aux </a:t>
            </a:r>
            <a:r>
              <a:rPr lang="en-US" altLang="en-US" sz="1000" dirty="0" err="1" smtClean="0">
                <a:latin typeface="Arial" charset="0"/>
              </a:rPr>
              <a:t>risques</a:t>
            </a:r>
            <a:r>
              <a:rPr lang="en-US" altLang="en-US" sz="1000" dirty="0" smtClean="0">
                <a:latin typeface="Arial" charset="0"/>
              </a:rPr>
              <a:t> </a:t>
            </a:r>
            <a:r>
              <a:rPr lang="en-US" altLang="en-US" sz="1000" dirty="0" err="1" smtClean="0">
                <a:latin typeface="Arial" charset="0"/>
              </a:rPr>
              <a:t>sanitaires</a:t>
            </a:r>
            <a:r>
              <a:rPr lang="en-US" altLang="en-US" sz="1000" dirty="0" smtClean="0">
                <a:latin typeface="Arial" charset="0"/>
              </a:rPr>
              <a:t>, car </a:t>
            </a:r>
            <a:r>
              <a:rPr lang="en-US" altLang="en-US" sz="1000" dirty="0" err="1" smtClean="0">
                <a:latin typeface="Arial" charset="0"/>
              </a:rPr>
              <a:t>généralement</a:t>
            </a:r>
            <a:r>
              <a:rPr lang="en-US" altLang="en-US" sz="1000" dirty="0" smtClean="0">
                <a:latin typeface="Arial" charset="0"/>
              </a:rPr>
              <a:t> </a:t>
            </a:r>
            <a:r>
              <a:rPr lang="en-US" altLang="en-US" sz="1000" dirty="0" err="1" smtClean="0">
                <a:latin typeface="Arial" charset="0"/>
              </a:rPr>
              <a:t>en</a:t>
            </a:r>
            <a:r>
              <a:rPr lang="en-US" altLang="en-US" sz="1000" dirty="0" smtClean="0">
                <a:latin typeface="Arial" charset="0"/>
              </a:rPr>
              <a:t> situation </a:t>
            </a:r>
            <a:r>
              <a:rPr lang="en-US" altLang="en-US" sz="1000" dirty="0" err="1" smtClean="0">
                <a:latin typeface="Arial" charset="0"/>
              </a:rPr>
              <a:t>d'urgence</a:t>
            </a:r>
            <a:r>
              <a:rPr lang="en-US" altLang="en-US" sz="1000" dirty="0" smtClean="0">
                <a:latin typeface="Arial" charset="0"/>
              </a:rPr>
              <a:t>, les populations le </a:t>
            </a:r>
            <a:r>
              <a:rPr lang="en-US" altLang="en-US" sz="1000" dirty="0" err="1" smtClean="0">
                <a:latin typeface="Arial" charset="0"/>
              </a:rPr>
              <a:t>savent</a:t>
            </a:r>
            <a:r>
              <a:rPr lang="en-US" altLang="en-US" sz="1000" dirty="0" smtClean="0">
                <a:latin typeface="Arial" charset="0"/>
              </a:rPr>
              <a:t> déjà. Et </a:t>
            </a:r>
            <a:r>
              <a:rPr lang="en-US" altLang="en-US" sz="1000" dirty="0" err="1" smtClean="0">
                <a:latin typeface="Arial" charset="0"/>
              </a:rPr>
              <a:t>il</a:t>
            </a:r>
            <a:r>
              <a:rPr lang="en-US" altLang="en-US" sz="1000" dirty="0" smtClean="0">
                <a:latin typeface="Arial" charset="0"/>
              </a:rPr>
              <a:t> </a:t>
            </a:r>
            <a:r>
              <a:rPr lang="en-US" altLang="en-US" sz="1000" dirty="0" err="1" smtClean="0">
                <a:latin typeface="Arial" charset="0"/>
              </a:rPr>
              <a:t>n'est</a:t>
            </a:r>
            <a:r>
              <a:rPr lang="en-US" altLang="en-US" sz="1000" dirty="0" smtClean="0">
                <a:latin typeface="Arial" charset="0"/>
              </a:rPr>
              <a:t> pas </a:t>
            </a:r>
            <a:r>
              <a:rPr lang="en-US" altLang="en-US" sz="1000" dirty="0" err="1" smtClean="0">
                <a:latin typeface="Arial" charset="0"/>
              </a:rPr>
              <a:t>nécessaire</a:t>
            </a:r>
            <a:r>
              <a:rPr lang="en-US" altLang="en-US" sz="1000" dirty="0" smtClean="0">
                <a:latin typeface="Arial" charset="0"/>
              </a:rPr>
              <a:t> de </a:t>
            </a:r>
            <a:r>
              <a:rPr lang="en-US" altLang="en-US" sz="1000" dirty="0" err="1" smtClean="0">
                <a:latin typeface="Arial" charset="0"/>
              </a:rPr>
              <a:t>maintenir</a:t>
            </a:r>
            <a:r>
              <a:rPr lang="en-US" altLang="en-US" sz="1000" dirty="0" smtClean="0">
                <a:latin typeface="Arial" charset="0"/>
              </a:rPr>
              <a:t> les </a:t>
            </a:r>
            <a:r>
              <a:rPr lang="en-US" altLang="en-US" sz="1000" dirty="0" err="1" smtClean="0">
                <a:latin typeface="Arial" charset="0"/>
              </a:rPr>
              <a:t>activités</a:t>
            </a:r>
            <a:r>
              <a:rPr lang="en-US" altLang="en-US" sz="1000" dirty="0" smtClean="0">
                <a:latin typeface="Arial" charset="0"/>
              </a:rPr>
              <a:t> de </a:t>
            </a:r>
            <a:r>
              <a:rPr lang="en-US" altLang="en-US" sz="1000" dirty="0" err="1" smtClean="0">
                <a:latin typeface="Arial" charset="0"/>
              </a:rPr>
              <a:t>changement</a:t>
            </a:r>
            <a:r>
              <a:rPr lang="en-US" altLang="en-US" sz="1000" dirty="0" smtClean="0">
                <a:latin typeface="Arial" charset="0"/>
              </a:rPr>
              <a:t> de </a:t>
            </a:r>
            <a:r>
              <a:rPr lang="en-US" altLang="en-US" sz="1000" dirty="0" err="1" smtClean="0">
                <a:latin typeface="Arial" charset="0"/>
              </a:rPr>
              <a:t>comportement</a:t>
            </a:r>
            <a:r>
              <a:rPr lang="en-US" altLang="en-US" sz="1000" dirty="0" smtClean="0">
                <a:latin typeface="Arial" charset="0"/>
              </a:rPr>
              <a:t> car la </a:t>
            </a:r>
            <a:r>
              <a:rPr lang="en-US" altLang="en-US" sz="1000" dirty="0" err="1" smtClean="0">
                <a:latin typeface="Arial" charset="0"/>
              </a:rPr>
              <a:t>plupart</a:t>
            </a:r>
            <a:r>
              <a:rPr lang="en-US" altLang="en-US" sz="1000" dirty="0" smtClean="0">
                <a:latin typeface="Arial" charset="0"/>
              </a:rPr>
              <a:t> du temps, à la fin </a:t>
            </a:r>
            <a:r>
              <a:rPr lang="en-US" altLang="en-US" sz="1000" dirty="0" err="1" smtClean="0">
                <a:latin typeface="Arial" charset="0"/>
              </a:rPr>
              <a:t>d'une</a:t>
            </a:r>
            <a:r>
              <a:rPr lang="en-US" altLang="en-US" sz="1000" dirty="0" smtClean="0">
                <a:latin typeface="Arial" charset="0"/>
              </a:rPr>
              <a:t> situation </a:t>
            </a:r>
            <a:r>
              <a:rPr lang="en-US" altLang="en-US" sz="1000" dirty="0" err="1" smtClean="0">
                <a:latin typeface="Arial" charset="0"/>
              </a:rPr>
              <a:t>d'urgence</a:t>
            </a:r>
            <a:r>
              <a:rPr lang="en-US" altLang="en-US" sz="1000" dirty="0" smtClean="0">
                <a:latin typeface="Arial" charset="0"/>
              </a:rPr>
              <a:t>, on </a:t>
            </a:r>
            <a:r>
              <a:rPr lang="en-US" altLang="en-US" sz="1000" dirty="0" err="1" smtClean="0">
                <a:latin typeface="Arial" charset="0"/>
              </a:rPr>
              <a:t>peut</a:t>
            </a:r>
            <a:r>
              <a:rPr lang="en-US" altLang="en-US" sz="1000" dirty="0" smtClean="0">
                <a:latin typeface="Arial" charset="0"/>
              </a:rPr>
              <a:t> </a:t>
            </a:r>
            <a:r>
              <a:rPr lang="en-US" altLang="en-US" sz="1000" dirty="0" err="1" smtClean="0">
                <a:latin typeface="Arial" charset="0"/>
              </a:rPr>
              <a:t>probablement</a:t>
            </a:r>
            <a:r>
              <a:rPr lang="en-US" altLang="en-US" sz="1000" dirty="0" smtClean="0">
                <a:latin typeface="Arial" charset="0"/>
              </a:rPr>
              <a:t> </a:t>
            </a:r>
            <a:r>
              <a:rPr lang="en-US" altLang="en-US" sz="1000" dirty="0" err="1" smtClean="0">
                <a:latin typeface="Arial" charset="0"/>
              </a:rPr>
              <a:t>revenir</a:t>
            </a:r>
            <a:r>
              <a:rPr lang="en-US" altLang="en-US" sz="1000" dirty="0" smtClean="0">
                <a:latin typeface="Arial" charset="0"/>
              </a:rPr>
              <a:t> aux </a:t>
            </a:r>
            <a:r>
              <a:rPr lang="en-US" altLang="en-US" sz="1000" dirty="0" err="1" smtClean="0">
                <a:latin typeface="Arial" charset="0"/>
              </a:rPr>
              <a:t>activités</a:t>
            </a:r>
            <a:r>
              <a:rPr lang="en-US" altLang="en-US" sz="1000" dirty="0" smtClean="0">
                <a:latin typeface="Arial" charset="0"/>
              </a:rPr>
              <a:t> </a:t>
            </a:r>
            <a:r>
              <a:rPr lang="en-US" altLang="en-US" sz="1000" dirty="0" err="1" smtClean="0">
                <a:latin typeface="Arial" charset="0"/>
              </a:rPr>
              <a:t>précédent</a:t>
            </a:r>
            <a:r>
              <a:rPr lang="en-US" altLang="en-US" sz="1000" dirty="0" smtClean="0">
                <a:latin typeface="Arial" charset="0"/>
              </a:rPr>
              <a:t> </a:t>
            </a:r>
            <a:r>
              <a:rPr lang="en-US" altLang="en-US" sz="1000" dirty="0" err="1" smtClean="0">
                <a:latin typeface="Arial" charset="0"/>
              </a:rPr>
              <a:t>l'urgence</a:t>
            </a:r>
            <a:r>
              <a:rPr lang="en-US" altLang="en-US" sz="1000" dirty="0" smtClean="0">
                <a:latin typeface="Arial" charset="0"/>
              </a:rPr>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lstStyle/>
          <a:p>
            <a:pPr fontAlgn="auto">
              <a:spcBef>
                <a:spcPts val="0"/>
              </a:spcBef>
              <a:spcAft>
                <a:spcPts val="0"/>
              </a:spcAft>
              <a:defRPr/>
            </a:pPr>
            <a:r>
              <a:rPr lang="fr-FR" noProof="0" dirty="0" smtClean="0"/>
              <a:t>Il est essentiel de se rappeler, surtout quand nous sommes sous pression pour faire face à une urgence, qu'il nous faut comprendre comment la population et les médias percevront un risque donné. Ceci dépend de</a:t>
            </a:r>
          </a:p>
          <a:p>
            <a:pPr marL="171450" indent="-171450" fontAlgn="auto">
              <a:spcBef>
                <a:spcPts val="0"/>
              </a:spcBef>
              <a:spcAft>
                <a:spcPts val="0"/>
              </a:spcAft>
              <a:buFont typeface="Arial" pitchFamily="34" charset="0"/>
              <a:buChar char="•"/>
              <a:defRPr/>
            </a:pPr>
            <a:r>
              <a:rPr lang="fr-FR" noProof="0" dirty="0" smtClean="0"/>
              <a:t>La connaissance du risque</a:t>
            </a:r>
          </a:p>
          <a:p>
            <a:pPr marL="171450" indent="-171450" fontAlgn="auto">
              <a:spcBef>
                <a:spcPts val="0"/>
              </a:spcBef>
              <a:spcAft>
                <a:spcPts val="0"/>
              </a:spcAft>
              <a:buFont typeface="Arial" pitchFamily="34" charset="0"/>
              <a:buChar char="•"/>
              <a:defRPr/>
            </a:pPr>
            <a:r>
              <a:rPr lang="fr-FR" noProof="0" dirty="0" smtClean="0"/>
              <a:t>Qu'il s'agisse d'un risque volontaire ou non</a:t>
            </a:r>
          </a:p>
          <a:p>
            <a:pPr marL="171450" indent="-171450" fontAlgn="auto">
              <a:spcBef>
                <a:spcPts val="0"/>
              </a:spcBef>
              <a:spcAft>
                <a:spcPts val="0"/>
              </a:spcAft>
              <a:buFont typeface="Arial" pitchFamily="34" charset="0"/>
              <a:buChar char="•"/>
              <a:defRPr/>
            </a:pPr>
            <a:r>
              <a:rPr lang="fr-FR" noProof="0" dirty="0" smtClean="0"/>
              <a:t>De l'histoire et de l'expérience personnelle </a:t>
            </a:r>
          </a:p>
          <a:p>
            <a:pPr marL="171450" indent="-171450" fontAlgn="auto">
              <a:spcBef>
                <a:spcPts val="0"/>
              </a:spcBef>
              <a:spcAft>
                <a:spcPts val="0"/>
              </a:spcAft>
              <a:buFont typeface="Arial" pitchFamily="34" charset="0"/>
              <a:buChar char="•"/>
              <a:defRPr/>
            </a:pPr>
            <a:r>
              <a:rPr lang="fr-FR" noProof="0" dirty="0" smtClean="0"/>
              <a:t>Des valeurs culturelles</a:t>
            </a:r>
          </a:p>
          <a:p>
            <a:pPr marL="171450" indent="-171450" fontAlgn="auto">
              <a:spcBef>
                <a:spcPts val="0"/>
              </a:spcBef>
              <a:spcAft>
                <a:spcPts val="0"/>
              </a:spcAft>
              <a:buFont typeface="Arial" pitchFamily="34" charset="0"/>
              <a:buChar char="•"/>
              <a:defRPr/>
            </a:pPr>
            <a:r>
              <a:rPr lang="fr-FR" noProof="0" dirty="0" smtClean="0"/>
              <a:t>Si le risque est mortel ou pas</a:t>
            </a:r>
          </a:p>
          <a:p>
            <a:pPr marL="171450" indent="-171450" fontAlgn="auto">
              <a:spcBef>
                <a:spcPts val="0"/>
              </a:spcBef>
              <a:spcAft>
                <a:spcPts val="0"/>
              </a:spcAft>
              <a:buFont typeface="Arial" pitchFamily="34" charset="0"/>
              <a:buChar char="•"/>
              <a:defRPr/>
            </a:pPr>
            <a:r>
              <a:rPr lang="fr-FR" noProof="0" dirty="0" smtClean="0"/>
              <a:t>Si le risque touche les enfants</a:t>
            </a:r>
          </a:p>
          <a:p>
            <a:pPr marL="171450" indent="-171450" fontAlgn="auto">
              <a:spcBef>
                <a:spcPts val="0"/>
              </a:spcBef>
              <a:spcAft>
                <a:spcPts val="0"/>
              </a:spcAft>
              <a:buFont typeface="Arial" pitchFamily="34" charset="0"/>
              <a:buChar char="•"/>
              <a:defRPr/>
            </a:pPr>
            <a:r>
              <a:rPr lang="fr-FR" noProof="0" dirty="0" smtClean="0"/>
              <a:t>Leur réaction - l'indignation, la peur, l'apathie?</a:t>
            </a:r>
          </a:p>
          <a:p>
            <a:pPr marL="171450" indent="-171450" fontAlgn="auto">
              <a:spcBef>
                <a:spcPts val="0"/>
              </a:spcBef>
              <a:spcAft>
                <a:spcPts val="0"/>
              </a:spcAft>
              <a:buFont typeface="Arial" pitchFamily="34" charset="0"/>
              <a:buChar char="•"/>
              <a:defRPr/>
            </a:pPr>
            <a:r>
              <a:rPr lang="fr-FR" noProof="0" dirty="0" smtClean="0"/>
              <a:t>etc.</a:t>
            </a:r>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AAF5B10D-1673-4797-9714-F9AD3822051B}" type="slidenum">
              <a:rPr lang="en-US" altLang="sv-SE" sz="1200" b="1" smtClean="0">
                <a:solidFill>
                  <a:prstClr val="black"/>
                </a:solidFill>
              </a:rPr>
              <a:pPr eaLnBrk="1" hangingPunct="1"/>
              <a:t>40</a:t>
            </a:fld>
            <a:endParaRPr lang="fr-FR" altLang="sv-SE" sz="1200" b="1" smtClean="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ED446F4-4FB1-4F8C-A7E8-4F136631E945}" type="slidenum">
              <a:rPr lang="en-US" sz="1200" smtClean="0">
                <a:solidFill>
                  <a:prstClr val="black"/>
                </a:solidFill>
              </a:rPr>
              <a:pPr eaLnBrk="1" hangingPunct="1"/>
              <a:t>41</a:t>
            </a:fld>
            <a:endParaRPr lang="fr-FR" sz="1200" smtClean="0">
              <a:solidFill>
                <a:prstClr val="black"/>
              </a:solidFill>
            </a:endParaRPr>
          </a:p>
        </p:txBody>
      </p:sp>
      <p:sp>
        <p:nvSpPr>
          <p:cNvPr id="132099" name="Rectangle 2"/>
          <p:cNvSpPr>
            <a:spLocks noGrp="1" noRot="1" noChangeAspect="1" noChangeArrowheads="1" noTextEdit="1"/>
          </p:cNvSpPr>
          <p:nvPr>
            <p:ph type="sldImg"/>
          </p:nvPr>
        </p:nvSpPr>
        <p:spPr>
          <a:xfrm>
            <a:off x="1144588" y="687388"/>
            <a:ext cx="4570412" cy="3427412"/>
          </a:xfrm>
          <a:ln/>
        </p:spPr>
      </p:sp>
      <p:sp>
        <p:nvSpPr>
          <p:cNvPr id="132100"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noProof="0" dirty="0" smtClean="0">
                <a:latin typeface="Arial" charset="0"/>
              </a:rPr>
              <a:t>Ce modèle permet d'expliquer pourquoi. La base de données factuelles que le CDC a mise en place pour la communication en situation d'urgence s'inspire de modèles tels que celui-ci. Bien que le modèle de probabilité d'élaboration soit beaucoup plus complexe que cela, ce qu'il faut retenir c'est que lorsque les gens sont détendus et ne pas effrayés, ils sont en mesure de procéder à une analyse plus linéaire de l'information, de comparer les solutions alternatives, et soupeser les faits concrets par rapport aux mesure à prendre.</a:t>
            </a:r>
          </a:p>
          <a:p>
            <a:r>
              <a:rPr lang="fr-FR" noProof="0" dirty="0" smtClean="0">
                <a:latin typeface="Arial" charset="0"/>
              </a:rPr>
              <a:t>Cependant, quand les gens sont distraits, craintifs ou alors dans un contexte défavorable, ils sont beaucoup moins susceptibles d'analyser l'information, moins en mesure de faire le tri parmi les informations contradictoires ou les incohérences pour prendre leurs propres décisions. Au contraire, ils sont plus susceptibles de ne pas prendre de décision du tout s’ils jugent</a:t>
            </a:r>
            <a:r>
              <a:rPr lang="fr-FR" baseline="0" noProof="0" dirty="0" smtClean="0">
                <a:latin typeface="Arial" charset="0"/>
              </a:rPr>
              <a:t> la source digne de </a:t>
            </a:r>
            <a:r>
              <a:rPr lang="fr-FR" noProof="0" dirty="0" smtClean="0">
                <a:latin typeface="Arial" charset="0"/>
              </a:rPr>
              <a:t>confiance ou crédible.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GB" altLang="sv-SE" sz="1200" smtClean="0">
                <a:solidFill>
                  <a:prstClr val="black"/>
                </a:solidFill>
              </a:rPr>
              <a:t>Organisation mondiale de la Santé</a:t>
            </a:r>
          </a:p>
        </p:txBody>
      </p:sp>
      <p:sp>
        <p:nvSpPr>
          <p:cNvPr id="1331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BBD1AB1-7B6D-4E78-ABB7-3B7146818788}" type="datetime3">
              <a:rPr lang="en-GB" altLang="sv-SE" sz="1200" smtClean="0">
                <a:solidFill>
                  <a:prstClr val="black"/>
                </a:solidFill>
              </a:rPr>
              <a:pPr eaLnBrk="1" hangingPunct="1"/>
              <a:t>24 November, 2014</a:t>
            </a:fld>
            <a:endParaRPr lang="fr-FR" altLang="sv-SE" sz="1200" smtClean="0">
              <a:solidFill>
                <a:prstClr val="black"/>
              </a:solidFill>
            </a:endParaRPr>
          </a:p>
        </p:txBody>
      </p:sp>
      <p:sp>
        <p:nvSpPr>
          <p:cNvPr id="13312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9F14504-6202-443F-839E-D11EC4AD46DE}" type="slidenum">
              <a:rPr lang="en-GB" altLang="sv-SE" sz="1200" smtClean="0">
                <a:solidFill>
                  <a:prstClr val="black"/>
                </a:solidFill>
              </a:rPr>
              <a:pPr eaLnBrk="1" hangingPunct="1"/>
              <a:t>42</a:t>
            </a:fld>
            <a:endParaRPr lang="fr-FR" altLang="sv-SE" sz="1200" smtClean="0">
              <a:solidFill>
                <a:prstClr val="black"/>
              </a:solidFill>
            </a:endParaRPr>
          </a:p>
        </p:txBody>
      </p:sp>
      <p:sp>
        <p:nvSpPr>
          <p:cNvPr id="133125" name="Rectangle 2"/>
          <p:cNvSpPr>
            <a:spLocks noGrp="1" noRot="1" noChangeAspect="1" noChangeArrowheads="1" noTextEdit="1"/>
          </p:cNvSpPr>
          <p:nvPr>
            <p:ph type="sldImg"/>
          </p:nvPr>
        </p:nvSpPr>
        <p:spPr>
          <a:xfrm>
            <a:off x="1143000" y="685800"/>
            <a:ext cx="4572000" cy="3429000"/>
          </a:xfrm>
          <a:ln/>
        </p:spPr>
      </p:sp>
      <p:sp>
        <p:nvSpPr>
          <p:cNvPr id="133126" name="Rectangle 3"/>
          <p:cNvSpPr>
            <a:spLocks noGrp="1" noChangeArrowheads="1"/>
          </p:cNvSpPr>
          <p:nvPr>
            <p:ph type="body" idx="1"/>
          </p:nvPr>
        </p:nvSpPr>
        <p:spPr>
          <a:xfrm>
            <a:off x="915816" y="4343326"/>
            <a:ext cx="5026369"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sv-SE" noProof="0" dirty="0" smtClean="0">
                <a:latin typeface="Arial" charset="0"/>
              </a:rPr>
              <a:t>La perception ou l'évaluation du risque par un individu repose sur l'association des notions de danger et d'indignation. Lorsqu'il y a indignation, cette dernière a souvent de fortes connotations émotionnelles. Elle prédispose l'individu à réagir de façon émotionnelle. L'indignation tend aussi à fausser la perception du danger.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xfrm>
            <a:off x="1143000" y="685800"/>
            <a:ext cx="4572000" cy="3429000"/>
          </a:xfrm>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rPr>
              <a:t>On peut analyser cette disparité sous un autre angle en admettant que la population et les scientifiques sont rarement mûs par une même compréhension des dangers pour la santé.</a:t>
            </a:r>
          </a:p>
        </p:txBody>
      </p:sp>
      <p:sp>
        <p:nvSpPr>
          <p:cNvPr id="134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C853E640-9DE9-4563-80F9-129372104C14}" type="slidenum">
              <a:rPr lang="en-US" sz="1200" smtClean="0">
                <a:solidFill>
                  <a:prstClr val="black"/>
                </a:solidFill>
              </a:rPr>
              <a:pPr eaLnBrk="1" hangingPunct="1"/>
              <a:t>43</a:t>
            </a:fld>
            <a:endParaRPr lang="fr-FR" sz="1200" smtClean="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E6DBA0A-40AB-4653-B317-A6C24AD185D9}" type="slidenum">
              <a:rPr lang="en-US" sz="1200" smtClean="0">
                <a:solidFill>
                  <a:prstClr val="black"/>
                </a:solidFill>
              </a:rPr>
              <a:pPr eaLnBrk="1" hangingPunct="1"/>
              <a:t>44</a:t>
            </a:fld>
            <a:endParaRPr lang="fr-FR" sz="1200" smtClean="0">
              <a:solidFill>
                <a:prstClr val="black"/>
              </a:solidFill>
            </a:endParaRPr>
          </a:p>
        </p:txBody>
      </p:sp>
      <p:sp>
        <p:nvSpPr>
          <p:cNvPr id="135171" name="Rectangle 2"/>
          <p:cNvSpPr>
            <a:spLocks noGrp="1" noRot="1" noChangeAspect="1" noChangeArrowheads="1" noTextEdit="1"/>
          </p:cNvSpPr>
          <p:nvPr>
            <p:ph type="sldImg"/>
          </p:nvPr>
        </p:nvSpPr>
        <p:spPr>
          <a:xfrm>
            <a:off x="1144588" y="687388"/>
            <a:ext cx="4572000" cy="3429000"/>
          </a:xfrm>
          <a:ln/>
        </p:spPr>
      </p:sp>
      <p:sp>
        <p:nvSpPr>
          <p:cNvPr id="135172"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fr-FR" noProof="0" dirty="0" smtClean="0">
                <a:latin typeface="Arial" charset="0"/>
              </a:rPr>
              <a:t>Réels ....</a:t>
            </a:r>
          </a:p>
          <a:p>
            <a:pPr>
              <a:lnSpc>
                <a:spcPct val="90000"/>
              </a:lnSpc>
            </a:pPr>
            <a:endParaRPr lang="fr-FR" noProof="0" dirty="0" smtClean="0">
              <a:latin typeface="Arial" charset="0"/>
              <a:cs typeface="Arial" charset="0"/>
            </a:endParaRPr>
          </a:p>
          <a:p>
            <a:pPr>
              <a:lnSpc>
                <a:spcPct val="90000"/>
              </a:lnSpc>
            </a:pPr>
            <a:r>
              <a:rPr lang="fr-FR" noProof="0" dirty="0" smtClean="0">
                <a:latin typeface="Arial" charset="0"/>
              </a:rPr>
              <a:t>Puis </a:t>
            </a:r>
            <a:r>
              <a:rPr lang="fr-FR" noProof="0" dirty="0" err="1" smtClean="0">
                <a:latin typeface="Arial" charset="0"/>
              </a:rPr>
              <a:t>Slovic</a:t>
            </a:r>
            <a:r>
              <a:rPr lang="fr-FR" noProof="0" dirty="0" smtClean="0">
                <a:latin typeface="Arial" charset="0"/>
              </a:rPr>
              <a:t>, </a:t>
            </a:r>
            <a:r>
              <a:rPr lang="fr-FR" noProof="0" dirty="0" err="1" smtClean="0">
                <a:latin typeface="Arial" charset="0"/>
              </a:rPr>
              <a:t>Echecs</a:t>
            </a:r>
            <a:r>
              <a:rPr lang="fr-FR" noProof="0" dirty="0" smtClean="0">
                <a:latin typeface="Arial" charset="0"/>
              </a:rPr>
              <a:t>, et </a:t>
            </a:r>
            <a:r>
              <a:rPr lang="fr-FR" noProof="0" dirty="0" err="1" smtClean="0">
                <a:latin typeface="Arial" charset="0"/>
              </a:rPr>
              <a:t>Fischhoff</a:t>
            </a:r>
            <a:r>
              <a:rPr lang="fr-FR" noProof="0" dirty="0" smtClean="0">
                <a:latin typeface="Arial" charset="0"/>
              </a:rPr>
              <a:t> sont parvenus à cette conclusion après avoir travaillé avec les communautés à risque dans les zones de sites contaminés. Leur travail fait partie de la base de données probantes et oriente les activités de communication efficace en situation d'urgence .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xfrm>
            <a:off x="1143000" y="685800"/>
            <a:ext cx="4572000" cy="3429000"/>
          </a:xfrm>
          <a:ln/>
        </p:spPr>
      </p:sp>
      <p:sp>
        <p:nvSpPr>
          <p:cNvPr id="136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rPr>
              <a:t>Diffuser des informations est une activité qui va bien au delà de la simple émission d'informations. </a:t>
            </a:r>
          </a:p>
        </p:txBody>
      </p:sp>
      <p:sp>
        <p:nvSpPr>
          <p:cNvPr id="136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7330E56-322E-4D5F-A531-1E2382C30EC8}" type="slidenum">
              <a:rPr lang="en-US" altLang="sv-SE" sz="1200" b="1" smtClean="0">
                <a:solidFill>
                  <a:prstClr val="black"/>
                </a:solidFill>
              </a:rPr>
              <a:pPr eaLnBrk="1" hangingPunct="1"/>
              <a:t>47</a:t>
            </a:fld>
            <a:endParaRPr lang="fr-FR" altLang="sv-SE" sz="1200" b="1" smtClean="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xfrm>
            <a:off x="1143000" y="685800"/>
            <a:ext cx="4572000" cy="3429000"/>
          </a:xfrm>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i="1" noProof="0" dirty="0" smtClean="0">
                <a:solidFill>
                  <a:srgbClr val="002060"/>
                </a:solidFill>
                <a:latin typeface="Arial" charset="0"/>
              </a:rPr>
              <a:t>La forte pression des délais liée à la situation d'urgence, la forte demande d'information et le rôle déterminant des conseils et des avertissements pour minimiser le danger rend cruciale la diffusion rapide et efficace d'informations lors de crises de santé publique graves. </a:t>
            </a:r>
            <a:r>
              <a:rPr lang="fr-FR" altLang="sv-SE" i="1" noProof="0" dirty="0" smtClean="0">
                <a:solidFill>
                  <a:srgbClr val="002060"/>
                </a:solidFill>
                <a:latin typeface="Arial" charset="0"/>
              </a:rPr>
              <a:t>Les rumeurs et la désinformation doivent être détectées tôt et traitées de manière proactive.</a:t>
            </a:r>
          </a:p>
          <a:p>
            <a:pPr>
              <a:spcBef>
                <a:spcPct val="0"/>
              </a:spcBef>
            </a:pPr>
            <a:endParaRPr lang="fr-FR" altLang="sv-SE" i="1" noProof="0" dirty="0" smtClean="0">
              <a:solidFill>
                <a:srgbClr val="002060"/>
              </a:solidFill>
              <a:latin typeface="Arial" charset="0"/>
              <a:cs typeface="Arial" charset="0"/>
            </a:endParaRPr>
          </a:p>
          <a:p>
            <a:pPr>
              <a:spcBef>
                <a:spcPct val="0"/>
              </a:spcBef>
              <a:buFontTx/>
              <a:buChar char="•"/>
            </a:pPr>
            <a:r>
              <a:rPr lang="fr-FR" altLang="sv-SE" i="1" noProof="0" dirty="0" smtClean="0">
                <a:solidFill>
                  <a:srgbClr val="002060"/>
                </a:solidFill>
                <a:latin typeface="Arial" charset="0"/>
              </a:rPr>
              <a:t>Les relations avec les médias restent un pilier de la diffusion efficace de l'information,</a:t>
            </a:r>
          </a:p>
          <a:p>
            <a:pPr>
              <a:spcBef>
                <a:spcPct val="0"/>
              </a:spcBef>
              <a:buFontTx/>
              <a:buChar char="•"/>
            </a:pPr>
            <a:r>
              <a:rPr lang="fr-FR" altLang="sv-SE" i="1" noProof="0" dirty="0" smtClean="0">
                <a:solidFill>
                  <a:srgbClr val="002060"/>
                </a:solidFill>
                <a:latin typeface="Arial" charset="0"/>
              </a:rPr>
              <a:t>La radio acquiert une importance accrue en situation d'urgence</a:t>
            </a:r>
          </a:p>
          <a:p>
            <a:pPr>
              <a:spcBef>
                <a:spcPct val="0"/>
              </a:spcBef>
              <a:buFontTx/>
              <a:buChar char="•"/>
            </a:pPr>
            <a:r>
              <a:rPr lang="fr-FR" altLang="sv-SE" i="1" noProof="0" dirty="0" smtClean="0">
                <a:solidFill>
                  <a:srgbClr val="002060"/>
                </a:solidFill>
                <a:latin typeface="Arial" charset="0"/>
              </a:rPr>
              <a:t>Il est aussi plus important d'avoir accès à d'autres sources d'information fiable du groupe de population à risque, y compris les nouveaux canaux médiatiques, les réseaux existant d'échange d'information et les médias non traditionnels. </a:t>
            </a:r>
          </a:p>
          <a:p>
            <a:pPr>
              <a:spcBef>
                <a:spcPct val="0"/>
              </a:spcBef>
              <a:buFontTx/>
              <a:buChar char="•"/>
            </a:pPr>
            <a:r>
              <a:rPr lang="fr-FR" altLang="sv-SE" i="1" noProof="0" dirty="0" smtClean="0">
                <a:solidFill>
                  <a:srgbClr val="002060"/>
                </a:solidFill>
                <a:latin typeface="Arial" charset="0"/>
              </a:rPr>
              <a:t>la mobilisation sociale est parfois le seul moyen </a:t>
            </a:r>
            <a:r>
              <a:rPr lang="fr-FR" altLang="sv-SE" i="1" noProof="0" dirty="0" smtClean="0">
                <a:solidFill>
                  <a:srgbClr val="002060"/>
                </a:solidFill>
                <a:latin typeface="Arial" charset="0"/>
              </a:rPr>
              <a:t>à disposition</a:t>
            </a:r>
            <a:endParaRPr lang="fr-FR" altLang="sv-SE" i="1" noProof="0" dirty="0" smtClean="0">
              <a:solidFill>
                <a:srgbClr val="002060"/>
              </a:solidFill>
              <a:latin typeface="Arial" charset="0"/>
            </a:endParaRPr>
          </a:p>
          <a:p>
            <a:pPr>
              <a:spcBef>
                <a:spcPct val="0"/>
              </a:spcBef>
            </a:pPr>
            <a:endParaRPr lang="fr-FR" altLang="sv-SE" noProof="0" dirty="0" smtClean="0">
              <a:latin typeface="Arial" charset="0"/>
              <a:cs typeface="Arial"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96910AD-40C4-4768-9CD5-16558BBB2701}" type="slidenum">
              <a:rPr lang="en-US" altLang="sv-SE" sz="1200" b="1" smtClean="0">
                <a:solidFill>
                  <a:prstClr val="black"/>
                </a:solidFill>
                <a:ea typeface="MS PGothic" pitchFamily="34" charset="-128"/>
              </a:rPr>
              <a:pPr eaLnBrk="1" hangingPunct="1"/>
              <a:t>48</a:t>
            </a:fld>
            <a:endParaRPr lang="fr-FR" altLang="sv-SE" sz="1200" b="1" smtClean="0">
              <a:solidFill>
                <a:prstClr val="black"/>
              </a:solidFill>
              <a:ea typeface="MS PGothic"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xfrm>
            <a:off x="1143000" y="685800"/>
            <a:ext cx="4572000" cy="3429000"/>
          </a:xfrm>
          <a:ln/>
        </p:spPr>
      </p:sp>
      <p:sp>
        <p:nvSpPr>
          <p:cNvPr id="163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xfrm>
            <a:off x="1143000" y="685800"/>
            <a:ext cx="4572000" cy="3429000"/>
          </a:xfrm>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noProof="0" dirty="0" smtClean="0">
                <a:latin typeface="Arial" charset="0"/>
              </a:rPr>
              <a:t>Dans</a:t>
            </a:r>
            <a:r>
              <a:rPr lang="fr-FR" altLang="sv-SE" dirty="0" smtClean="0">
                <a:latin typeface="Arial" charset="0"/>
              </a:rPr>
              <a:t> la communication sur les risques, rappelez-vous l'existence des médias, des médias sociaux, des perceptions et des </a:t>
            </a:r>
            <a:r>
              <a:rPr lang="fr-FR" altLang="sv-SE" noProof="0" dirty="0" smtClean="0">
                <a:latin typeface="Arial" charset="0"/>
              </a:rPr>
              <a:t>facteurs</a:t>
            </a:r>
            <a:r>
              <a:rPr lang="fr-FR" altLang="sv-SE" dirty="0" smtClean="0">
                <a:latin typeface="Arial" charset="0"/>
              </a:rPr>
              <a:t> d'indignation de la population. Ignorer ce principe vous coûtera cher.</a:t>
            </a: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6DDCEEF-E9A2-4179-99A6-37A4382DAE84}" type="slidenum">
              <a:rPr lang="en-US" altLang="sv-SE" sz="1200" b="1" smtClean="0">
                <a:solidFill>
                  <a:prstClr val="black"/>
                </a:solidFill>
              </a:rPr>
              <a:pPr eaLnBrk="1" hangingPunct="1"/>
              <a:t>49</a:t>
            </a:fld>
            <a:endParaRPr lang="fr-FR" altLang="sv-SE" sz="1200" b="1" smtClean="0">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43000" y="685800"/>
            <a:ext cx="4572000" cy="3429000"/>
          </a:xfrm>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1143000" y="685800"/>
            <a:ext cx="4572000" cy="3429000"/>
          </a:xfrm>
          <a:ln/>
        </p:spPr>
      </p:sp>
      <p:sp>
        <p:nvSpPr>
          <p:cNvPr id="141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xfrm>
            <a:off x="1143000" y="685800"/>
            <a:ext cx="4572000" cy="3429000"/>
          </a:xfrm>
          <a:ln/>
        </p:spPr>
      </p:sp>
      <p:sp>
        <p:nvSpPr>
          <p:cNvPr id="142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1143000" y="685800"/>
            <a:ext cx="4572000" cy="3429000"/>
          </a:xfrm>
          <a:ln/>
        </p:spPr>
      </p:sp>
      <p:sp>
        <p:nvSpPr>
          <p:cNvPr id="143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xfrm>
            <a:off x="1143000" y="685800"/>
            <a:ext cx="4572000" cy="3429000"/>
          </a:xfrm>
          <a:ln/>
        </p:spPr>
      </p:sp>
      <p:sp>
        <p:nvSpPr>
          <p:cNvPr id="144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Folienbildplatzhalter 1"/>
          <p:cNvSpPr>
            <a:spLocks noGrp="1" noRot="1" noChangeAspect="1" noTextEdit="1"/>
          </p:cNvSpPr>
          <p:nvPr>
            <p:ph type="sldImg"/>
          </p:nvPr>
        </p:nvSpPr>
        <p:spPr>
          <a:xfrm>
            <a:off x="1143000" y="685800"/>
            <a:ext cx="4572000" cy="3429000"/>
          </a:xfrm>
          <a:ln/>
        </p:spPr>
      </p:sp>
      <p:sp>
        <p:nvSpPr>
          <p:cNvPr id="1474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sv-SE" noProof="0" dirty="0" smtClean="0">
                <a:latin typeface="Arial" charset="0"/>
              </a:rPr>
              <a:t>Pour récapituler:</a:t>
            </a:r>
          </a:p>
          <a:p>
            <a:pPr>
              <a:spcBef>
                <a:spcPct val="0"/>
              </a:spcBef>
            </a:pPr>
            <a:r>
              <a:rPr lang="fr-FR" altLang="sv-SE" noProof="0" dirty="0" smtClean="0">
                <a:latin typeface="Arial" charset="0"/>
              </a:rPr>
              <a:t>La perception c'est la réalité pour la communication sur les risques</a:t>
            </a:r>
          </a:p>
          <a:p>
            <a:pPr>
              <a:spcBef>
                <a:spcPct val="0"/>
              </a:spcBef>
            </a:pPr>
            <a:r>
              <a:rPr lang="fr-FR" altLang="sv-SE" noProof="0" dirty="0" smtClean="0">
                <a:latin typeface="Arial" charset="0"/>
              </a:rPr>
              <a:t>Faire participer le public et ne pas se contenter de lui transmettre des informations de façon unidirectionnelle</a:t>
            </a:r>
          </a:p>
          <a:p>
            <a:pPr>
              <a:spcBef>
                <a:spcPct val="0"/>
              </a:spcBef>
            </a:pPr>
            <a:r>
              <a:rPr lang="fr-FR" altLang="sv-SE" noProof="0" dirty="0" smtClean="0">
                <a:latin typeface="Arial" charset="0"/>
              </a:rPr>
              <a:t>Exploiter les structures que les gens utilisent déjà.</a:t>
            </a:r>
          </a:p>
          <a:p>
            <a:pPr>
              <a:spcBef>
                <a:spcPct val="0"/>
              </a:spcBef>
            </a:pPr>
            <a:r>
              <a:rPr lang="fr-FR" altLang="sv-SE" noProof="0" dirty="0" smtClean="0">
                <a:latin typeface="Arial" charset="0"/>
              </a:rPr>
              <a:t>Être cohérent</a:t>
            </a:r>
          </a:p>
          <a:p>
            <a:pPr>
              <a:spcBef>
                <a:spcPct val="0"/>
              </a:spcBef>
            </a:pPr>
            <a:r>
              <a:rPr lang="fr-FR" altLang="sv-SE" noProof="0" dirty="0" smtClean="0">
                <a:latin typeface="Arial" charset="0"/>
              </a:rPr>
              <a:t>Écouter activement le</a:t>
            </a:r>
            <a:r>
              <a:rPr lang="fr-FR" altLang="sv-SE" baseline="0" noProof="0" dirty="0" smtClean="0">
                <a:latin typeface="Arial" charset="0"/>
              </a:rPr>
              <a:t> public cible </a:t>
            </a:r>
            <a:r>
              <a:rPr lang="fr-FR" altLang="sv-SE" noProof="0" dirty="0" smtClean="0">
                <a:latin typeface="Arial" charset="0"/>
              </a:rPr>
              <a:t>et lui montrer que</a:t>
            </a:r>
            <a:r>
              <a:rPr lang="fr-FR" altLang="sv-SE" baseline="0" noProof="0" dirty="0" smtClean="0">
                <a:latin typeface="Arial" charset="0"/>
              </a:rPr>
              <a:t> l’on se</a:t>
            </a:r>
            <a:r>
              <a:rPr lang="fr-FR" altLang="sv-SE" noProof="0" dirty="0" smtClean="0">
                <a:latin typeface="Arial" charset="0"/>
              </a:rPr>
              <a:t> soucie de son sort.</a:t>
            </a:r>
            <a:endParaRPr lang="fr-FR" altLang="sv-SE" noProof="0" dirty="0" smtClean="0">
              <a:latin typeface="Arial" charset="0"/>
            </a:endParaRPr>
          </a:p>
          <a:p>
            <a:pPr>
              <a:spcBef>
                <a:spcPct val="0"/>
              </a:spcBef>
            </a:pPr>
            <a:endParaRPr lang="fr-FR" altLang="sv-SE" noProof="0" dirty="0" smtClean="0">
              <a:latin typeface="Arial" charset="0"/>
              <a:cs typeface="Arial" charset="0"/>
            </a:endParaRPr>
          </a:p>
        </p:txBody>
      </p:sp>
      <p:sp>
        <p:nvSpPr>
          <p:cNvPr id="147460" name="Kopfzeilenplatzhalt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US" altLang="sv-SE" sz="1200" b="1" smtClean="0">
                <a:solidFill>
                  <a:prstClr val="black"/>
                </a:solidFill>
              </a:rPr>
              <a:t>Organisation mondiale de la Santé</a:t>
            </a:r>
          </a:p>
        </p:txBody>
      </p:sp>
      <p:sp>
        <p:nvSpPr>
          <p:cNvPr id="147461" name="Datumsplatzhalt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561D0D9-DC09-4061-A069-1539AE9B8391}" type="datetime3">
              <a:rPr lang="en-US" altLang="sv-SE" sz="1200" smtClean="0">
                <a:solidFill>
                  <a:prstClr val="black"/>
                </a:solidFill>
                <a:ea typeface="MS PGothic" pitchFamily="34" charset="-128"/>
              </a:rPr>
              <a:pPr eaLnBrk="1" hangingPunct="1"/>
              <a:t>24 November 2014</a:t>
            </a:fld>
            <a:endParaRPr lang="fr-FR" altLang="sv-SE" sz="1200" smtClean="0">
              <a:solidFill>
                <a:prstClr val="black"/>
              </a:solidFill>
              <a:ea typeface="MS PGothic" pitchFamily="34" charset="-128"/>
            </a:endParaRPr>
          </a:p>
        </p:txBody>
      </p:sp>
      <p:sp>
        <p:nvSpPr>
          <p:cNvPr id="147462" name="Foliennummernplatzhalt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88E68181-B84F-4EAF-9732-535C31045E04}" type="slidenum">
              <a:rPr lang="en-US" altLang="sv-SE" sz="1200" smtClean="0">
                <a:solidFill>
                  <a:prstClr val="black"/>
                </a:solidFill>
                <a:ea typeface="MS PGothic" pitchFamily="34" charset="-128"/>
              </a:rPr>
              <a:pPr eaLnBrk="1" hangingPunct="1"/>
              <a:t>57</a:t>
            </a:fld>
            <a:endParaRPr lang="fr-FR" altLang="sv-SE" sz="1200" smtClean="0">
              <a:solidFill>
                <a:prstClr val="black"/>
              </a:solidFill>
              <a:ea typeface="MS PGothic"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xfrm>
            <a:off x="1143000" y="685800"/>
            <a:ext cx="4572000" cy="3429000"/>
          </a:xfrm>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43000" y="685800"/>
            <a:ext cx="4572000" cy="3429000"/>
          </a:xfrm>
          <a:ln/>
        </p:spPr>
      </p:sp>
      <p:sp>
        <p:nvSpPr>
          <p:cNvPr id="165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xfrm>
            <a:off x="1143000" y="685800"/>
            <a:ext cx="4572000" cy="3429000"/>
          </a:xfrm>
          <a:ln/>
        </p:spPr>
      </p:sp>
      <p:sp>
        <p:nvSpPr>
          <p:cNvPr id="166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xfrm>
            <a:off x="1143000" y="685800"/>
            <a:ext cx="4572000" cy="3429000"/>
          </a:xfrm>
          <a:ln/>
        </p:spPr>
      </p:sp>
      <p:sp>
        <p:nvSpPr>
          <p:cNvPr id="167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xfrm>
            <a:off x="1143000" y="685800"/>
            <a:ext cx="4572000" cy="3429000"/>
          </a:xfrm>
          <a:ln/>
        </p:spPr>
      </p:sp>
      <p:sp>
        <p:nvSpPr>
          <p:cNvPr id="168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xfrm>
            <a:off x="1143000" y="685800"/>
            <a:ext cx="4572000" cy="3429000"/>
          </a:xfrm>
          <a:ln/>
        </p:spPr>
      </p:sp>
      <p:sp>
        <p:nvSpPr>
          <p:cNvPr id="169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dirty="0" smtClean="0"/>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rgbClr val="000066"/>
          </a:solidFill>
          <a:latin typeface="+mj-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rgbClr val="000066"/>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dirty="0" smtClean="0"/>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671400" y="2268433"/>
            <a:ext cx="7772943" cy="1470085"/>
          </a:xfrm>
        </p:spPr>
        <p:txBody>
          <a:bodyPr/>
          <a:lstStyle/>
          <a:p>
            <a:pPr eaLnBrk="1" hangingPunct="1"/>
            <a:r>
              <a:rPr lang="fr-FR" sz="4000" dirty="0" smtClean="0">
                <a:solidFill>
                  <a:schemeClr val="bg1"/>
                </a:solidFill>
              </a:rPr>
              <a:t>Communication sur les risques en situation d'urgence</a:t>
            </a:r>
            <a:r>
              <a:rPr lang="fr-FR" dirty="0" smtClean="0"/>
              <a:t/>
            </a:r>
            <a:br>
              <a:rPr lang="fr-FR" dirty="0" smtClean="0"/>
            </a:br>
            <a:endParaRPr lang="fr-FR" sz="4000" i="1" dirty="0">
              <a:solidFill>
                <a:schemeClr val="bg1"/>
              </a:solidFill>
            </a:endParaRPr>
          </a:p>
        </p:txBody>
      </p:sp>
      <p:pic>
        <p:nvPicPr>
          <p:cNvPr id="3075" name="Picture 6" descr="WHO-EN-white-H"/>
          <p:cNvPicPr>
            <a:picLocks noGrp="1" noChangeAspect="1" noChangeArrowheads="1"/>
          </p:cNvPicPr>
          <p:nvPr>
            <p:ph type="subTitle" idx="4294967295"/>
          </p:nvPr>
        </p:nvPicPr>
        <p:blipFill>
          <a:blip r:embed="rId3" cstate="print">
            <a:extLst>
              <a:ext uri="{28A0092B-C50C-407E-A947-70E740481C1C}">
                <a14:useLocalDpi xmlns:a14="http://schemas.microsoft.com/office/drawing/2010/main" val="0"/>
              </a:ext>
            </a:extLst>
          </a:blip>
          <a:srcRect/>
          <a:stretch>
            <a:fillRect/>
          </a:stretch>
        </p:blipFill>
        <p:spPr>
          <a:xfrm>
            <a:off x="2629444" y="4129487"/>
            <a:ext cx="4627656" cy="1508961"/>
          </a:xfrm>
        </p:spPr>
      </p:pic>
      <p:sp>
        <p:nvSpPr>
          <p:cNvPr id="3076" name="Text Box 5"/>
          <p:cNvSpPr txBox="1">
            <a:spLocks noChangeArrowheads="1"/>
          </p:cNvSpPr>
          <p:nvPr/>
        </p:nvSpPr>
        <p:spPr bwMode="auto">
          <a:xfrm>
            <a:off x="3923928" y="3429000"/>
            <a:ext cx="12678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dirty="0">
                <a:solidFill>
                  <a:srgbClr val="FFFFFF"/>
                </a:solidFill>
              </a:rPr>
              <a:t>2014</a:t>
            </a:r>
            <a:endParaRPr lang="fr-FR" altLang="sv-SE" b="1" dirty="0">
              <a:solidFill>
                <a:srgbClr val="FFFFFF"/>
              </a:solidFill>
            </a:endParaRPr>
          </a:p>
        </p:txBody>
      </p:sp>
      <p:sp>
        <p:nvSpPr>
          <p:cNvPr id="3" name="Rectangle 2"/>
          <p:cNvSpPr/>
          <p:nvPr/>
        </p:nvSpPr>
        <p:spPr>
          <a:xfrm>
            <a:off x="1713556" y="404664"/>
            <a:ext cx="5688632" cy="1505027"/>
          </a:xfrm>
          <a:prstGeom prst="rect">
            <a:avLst/>
          </a:prstGeom>
        </p:spPr>
        <p:txBody>
          <a:bodyPr wrap="square">
            <a:spAutoFit/>
          </a:bodyPr>
          <a:lstStyle/>
          <a:p>
            <a:pPr lvl="0" algn="ctr" defTabSz="914400" eaLnBrk="0" fontAlgn="base" hangingPunct="0">
              <a:lnSpc>
                <a:spcPct val="80000"/>
              </a:lnSpc>
              <a:spcBef>
                <a:spcPts val="600"/>
              </a:spcBef>
              <a:defRPr/>
            </a:pPr>
            <a:r>
              <a:rPr lang="en-GB" sz="2400" kern="0" dirty="0">
                <a:solidFill>
                  <a:schemeClr val="bg1"/>
                </a:solidFill>
              </a:rPr>
              <a:t>Atelier de communication sur les risques </a:t>
            </a:r>
          </a:p>
          <a:p>
            <a:pPr lvl="0" algn="ctr" defTabSz="914400" eaLnBrk="0" fontAlgn="base" hangingPunct="0">
              <a:lnSpc>
                <a:spcPct val="80000"/>
              </a:lnSpc>
              <a:spcBef>
                <a:spcPts val="600"/>
              </a:spcBef>
              <a:defRPr/>
            </a:pPr>
            <a:r>
              <a:rPr lang="en-GB" sz="2400" kern="0" dirty="0">
                <a:solidFill>
                  <a:schemeClr val="bg1"/>
                </a:solidFill>
              </a:rPr>
              <a:t>en situation de crise sanitaire </a:t>
            </a:r>
          </a:p>
          <a:p>
            <a:pPr lvl="0" algn="ctr" defTabSz="914400" eaLnBrk="0" fontAlgn="base" hangingPunct="0">
              <a:lnSpc>
                <a:spcPct val="80000"/>
              </a:lnSpc>
              <a:spcBef>
                <a:spcPts val="600"/>
              </a:spcBef>
              <a:defRPr/>
            </a:pPr>
            <a:r>
              <a:rPr lang="en-GB" sz="2400" kern="0" dirty="0">
                <a:solidFill>
                  <a:schemeClr val="bg1"/>
                </a:solidFill>
              </a:rPr>
              <a:t>Belgrade, Serbie, 14-16 octobre 2014</a:t>
            </a:r>
          </a:p>
          <a:p>
            <a:pPr lvl="0" algn="ctr" defTabSz="914400" eaLnBrk="0" fontAlgn="base" hangingPunct="0">
              <a:lnSpc>
                <a:spcPct val="80000"/>
              </a:lnSpc>
              <a:spcBef>
                <a:spcPts val="600"/>
              </a:spcBef>
              <a:defRPr/>
            </a:pPr>
            <a:r>
              <a:rPr lang="en-GB" sz="2400" kern="0" dirty="0" smtClean="0">
                <a:solidFill>
                  <a:schemeClr val="bg1"/>
                </a:solidFill>
              </a:rPr>
              <a:t>Session 2</a:t>
            </a:r>
            <a:endParaRPr lang="fr-FR" sz="2400" dirty="0"/>
          </a:p>
        </p:txBody>
      </p:sp>
    </p:spTree>
    <p:extLst>
      <p:ext uri="{BB962C8B-B14F-4D97-AF65-F5344CB8AC3E}">
        <p14:creationId xmlns:p14="http://schemas.microsoft.com/office/powerpoint/2010/main" val="2350202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42" t="42873" r="34407" b="17291"/>
          <a:stretch/>
        </p:blipFill>
        <p:spPr bwMode="auto">
          <a:xfrm>
            <a:off x="607442" y="1636900"/>
            <a:ext cx="7698361" cy="341074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txBox="1">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a:lstStyle>
          <a:p>
            <a:pPr>
              <a:buClr>
                <a:srgbClr val="1E7FB8"/>
              </a:buClr>
              <a:buFont typeface="Wingdings" pitchFamily="2" charset="2"/>
              <a:buChar char="l"/>
            </a:pPr>
            <a:r>
              <a:rPr lang="en-GB" altLang="en-US" kern="0" dirty="0" smtClean="0"/>
              <a:t>Exemples</a:t>
            </a:r>
          </a:p>
        </p:txBody>
      </p:sp>
    </p:spTree>
    <p:extLst>
      <p:ext uri="{BB962C8B-B14F-4D97-AF65-F5344CB8AC3E}">
        <p14:creationId xmlns:p14="http://schemas.microsoft.com/office/powerpoint/2010/main" val="598198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body" idx="1"/>
          </p:nvPr>
        </p:nvSpPr>
        <p:spPr>
          <a:xfrm>
            <a:off x="471049" y="1710543"/>
            <a:ext cx="8291501" cy="4611836"/>
          </a:xfrm>
        </p:spPr>
        <p:txBody>
          <a:bodyPr/>
          <a:lstStyle/>
          <a:p>
            <a:pPr eaLnBrk="1" hangingPunct="1">
              <a:buFont typeface="Wingdings" pitchFamily="2" charset="2"/>
              <a:buNone/>
            </a:pPr>
            <a:r>
              <a:rPr lang="fr-FR" altLang="sv-SE" sz="2800" dirty="0" smtClean="0"/>
              <a:t>Les experts (y compris les experts en matière de santé) sont formés pour être:</a:t>
            </a:r>
          </a:p>
          <a:p>
            <a:pPr marL="650966" lvl="1" indent="-250372" eaLnBrk="1" hangingPunct="1"/>
            <a:r>
              <a:rPr lang="fr-FR" dirty="0" smtClean="0"/>
              <a:t> </a:t>
            </a:r>
            <a:r>
              <a:rPr lang="fr-FR" altLang="sv-SE" sz="2800" b="1" dirty="0" smtClean="0"/>
              <a:t>logiques</a:t>
            </a:r>
          </a:p>
          <a:p>
            <a:pPr marL="650966" lvl="1" indent="-250372" eaLnBrk="1" hangingPunct="1"/>
            <a:r>
              <a:rPr lang="fr-FR" altLang="sv-SE" sz="2800" b="1" dirty="0" smtClean="0"/>
              <a:t> complets</a:t>
            </a:r>
          </a:p>
          <a:p>
            <a:pPr marL="650966" lvl="1" indent="-250372" eaLnBrk="1" hangingPunct="1"/>
            <a:r>
              <a:rPr lang="fr-FR" altLang="sv-SE" sz="2800" b="1" dirty="0" smtClean="0"/>
              <a:t> précis</a:t>
            </a:r>
            <a:r>
              <a:rPr lang="fr-FR" dirty="0" smtClean="0"/>
              <a:t> </a:t>
            </a:r>
          </a:p>
          <a:p>
            <a:pPr marL="650966" lvl="1" indent="-250372" eaLnBrk="1" hangingPunct="1"/>
            <a:r>
              <a:rPr lang="fr-FR" altLang="sv-SE" sz="2800" b="1" dirty="0" smtClean="0"/>
              <a:t> craindre d'être mal compris</a:t>
            </a:r>
            <a:endParaRPr lang="fr-FR" altLang="sv-SE" sz="2800" b="1" dirty="0"/>
          </a:p>
        </p:txBody>
      </p:sp>
      <p:sp>
        <p:nvSpPr>
          <p:cNvPr id="63491" name="Rectangle 2"/>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913856" fontAlgn="base">
              <a:spcBef>
                <a:spcPct val="0"/>
              </a:spcBef>
              <a:spcAft>
                <a:spcPct val="0"/>
              </a:spcAft>
            </a:pPr>
            <a:r>
              <a:rPr lang="en-GB" sz="3500" b="1">
                <a:solidFill>
                  <a:srgbClr val="FF0066"/>
                </a:solidFill>
              </a:rPr>
              <a:t>Défi 2</a:t>
            </a:r>
            <a:endParaRPr lang="fr-FR" sz="3500" b="1">
              <a:solidFill>
                <a:srgbClr val="FF0066"/>
              </a:solidFill>
            </a:endParaRPr>
          </a:p>
        </p:txBody>
      </p:sp>
      <p:pic>
        <p:nvPicPr>
          <p:cNvPr id="63492" name="Picture 5" descr="\ Documents and Settings \ Test \ Local Settings \ Temporary Internet Files \ Content.IE5 \ F9ETLNNR \ MC900151493 [1] .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0619" y="2539893"/>
            <a:ext cx="2314507" cy="285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7386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fr-FR" dirty="0" smtClean="0"/>
              <a:t>C'est ainsi que les scientifiques et les experts parlent !</a:t>
            </a:r>
          </a:p>
        </p:txBody>
      </p:sp>
      <p:sp>
        <p:nvSpPr>
          <p:cNvPr id="64515" name="Text Box 5"/>
          <p:cNvSpPr txBox="1">
            <a:spLocks noChangeArrowheads="1"/>
          </p:cNvSpPr>
          <p:nvPr/>
        </p:nvSpPr>
        <p:spPr bwMode="auto">
          <a:xfrm>
            <a:off x="-248417" y="5290005"/>
            <a:ext cx="2883293" cy="94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05" tIns="40053" rIns="80105" bIns="40053">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50000"/>
              </a:spcBef>
              <a:spcAft>
                <a:spcPct val="0"/>
              </a:spcAft>
            </a:pPr>
            <a:r>
              <a:rPr lang="en-GB" altLang="sv-SE" b="1" dirty="0" smtClean="0"/>
              <a:t>Message Principal</a:t>
            </a:r>
            <a:endParaRPr lang="en-GB" altLang="sv-SE" b="1" dirty="0"/>
          </a:p>
        </p:txBody>
      </p:sp>
      <p:sp>
        <p:nvSpPr>
          <p:cNvPr id="2" name="Isosceles Triangle 1"/>
          <p:cNvSpPr/>
          <p:nvPr/>
        </p:nvSpPr>
        <p:spPr bwMode="auto">
          <a:xfrm rot="10800000">
            <a:off x="2427036" y="1572059"/>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sp>
        <p:nvSpPr>
          <p:cNvPr id="3" name="Right Arrow 2"/>
          <p:cNvSpPr/>
          <p:nvPr/>
        </p:nvSpPr>
        <p:spPr bwMode="auto">
          <a:xfrm>
            <a:off x="2763247" y="5451355"/>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spTree>
    <p:extLst>
      <p:ext uri="{BB962C8B-B14F-4D97-AF65-F5344CB8AC3E}">
        <p14:creationId xmlns:p14="http://schemas.microsoft.com/office/powerpoint/2010/main" val="2455842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fr-FR" dirty="0" smtClean="0"/>
              <a:t>Conseil 2: Aller droit au but!</a:t>
            </a:r>
          </a:p>
        </p:txBody>
      </p:sp>
      <p:sp>
        <p:nvSpPr>
          <p:cNvPr id="65539" name="Text Box 7"/>
          <p:cNvSpPr txBox="1">
            <a:spLocks noChangeArrowheads="1"/>
          </p:cNvSpPr>
          <p:nvPr/>
        </p:nvSpPr>
        <p:spPr bwMode="auto">
          <a:xfrm>
            <a:off x="93667" y="1461447"/>
            <a:ext cx="2742114" cy="51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05" tIns="40053" rIns="80105" bIns="40053">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r" rtl="1" eaLnBrk="1" fontAlgn="base" hangingPunct="1">
              <a:spcBef>
                <a:spcPct val="50000"/>
              </a:spcBef>
              <a:spcAft>
                <a:spcPct val="0"/>
              </a:spcAft>
            </a:pPr>
            <a:r>
              <a:rPr lang="en-GB" altLang="sv-SE" b="1"/>
              <a:t>Principal message</a:t>
            </a:r>
          </a:p>
        </p:txBody>
      </p:sp>
      <p:sp>
        <p:nvSpPr>
          <p:cNvPr id="8" name="Text Placeholder 7"/>
          <p:cNvSpPr>
            <a:spLocks noGrp="1"/>
          </p:cNvSpPr>
          <p:nvPr>
            <p:ph type="body" idx="1"/>
          </p:nvPr>
        </p:nvSpPr>
        <p:spPr>
          <a:xfrm>
            <a:off x="2396120" y="1452810"/>
            <a:ext cx="4944497" cy="4439311"/>
          </a:xfrm>
          <a:prstGeom prst="triangle">
            <a:avLst/>
          </a:prstGeom>
          <a:gradFill flip="none">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miter lim="800000"/>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a:noAutofit/>
          </a:bodyPr>
          <a:lstStyle>
            <a:lvl1pPr defTabSz="1042988" eaLnBrk="0" hangingPunct="0">
              <a:defRPr sz="2800">
                <a:solidFill>
                  <a:srgbClr val="000066"/>
                </a:solidFill>
                <a:latin typeface="Arial" charset="0"/>
                <a:cs typeface="Arial" charset="0"/>
              </a:defRPr>
            </a:lvl1pPr>
            <a:lvl2pPr marL="919163" indent="-322263" defTabSz="1042988" eaLnBrk="0" hangingPunct="0">
              <a:defRPr sz="2800">
                <a:solidFill>
                  <a:srgbClr val="000066"/>
                </a:solidFill>
                <a:latin typeface="Arial" charset="0"/>
                <a:cs typeface="Arial" charset="0"/>
              </a:defRPr>
            </a:lvl2pPr>
            <a:lvl3pPr marL="1433513" indent="-307975" defTabSz="1042988" eaLnBrk="0" hangingPunct="0">
              <a:defRPr sz="2800">
                <a:solidFill>
                  <a:srgbClr val="000066"/>
                </a:solidFill>
                <a:latin typeface="Arial" charset="0"/>
                <a:cs typeface="Arial" charset="0"/>
              </a:defRPr>
            </a:lvl3pPr>
            <a:lvl4pPr marL="1898650" indent="-258763" defTabSz="1042988" eaLnBrk="0" hangingPunct="0">
              <a:defRPr sz="2800">
                <a:solidFill>
                  <a:srgbClr val="000066"/>
                </a:solidFill>
                <a:latin typeface="Arial" charset="0"/>
                <a:cs typeface="Arial" charset="0"/>
              </a:defRPr>
            </a:lvl4pPr>
            <a:lvl5pPr marL="2268538" indent="-165100" defTabSz="1042988" eaLnBrk="0" hangingPunct="0">
              <a:defRPr sz="2800">
                <a:solidFill>
                  <a:srgbClr val="000066"/>
                </a:solidFill>
                <a:latin typeface="Arial" charset="0"/>
                <a:cs typeface="Arial" charset="0"/>
              </a:defRPr>
            </a:lvl5pPr>
            <a:lvl6pPr marL="2725738" indent="-1651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3182938" indent="-1651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640138" indent="-1651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4097338" indent="-1651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marL="0" indent="0">
              <a:buNone/>
              <a:defRPr/>
            </a:pPr>
            <a:endParaRPr lang="en-US" smtClean="0">
              <a:solidFill>
                <a:srgbClr val="FFFFFF"/>
              </a:solidFill>
            </a:endParaRPr>
          </a:p>
        </p:txBody>
      </p:sp>
      <p:sp>
        <p:nvSpPr>
          <p:cNvPr id="9" name="Right Arrow 8"/>
          <p:cNvSpPr/>
          <p:nvPr/>
        </p:nvSpPr>
        <p:spPr bwMode="auto">
          <a:xfrm>
            <a:off x="2835599" y="151922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spTree>
    <p:extLst>
      <p:ext uri="{BB962C8B-B14F-4D97-AF65-F5344CB8AC3E}">
        <p14:creationId xmlns:p14="http://schemas.microsoft.com/office/powerpoint/2010/main" val="327837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body" idx="1"/>
          </p:nvPr>
        </p:nvSpPr>
        <p:spPr/>
        <p:txBody>
          <a:bodyPr/>
          <a:lstStyle/>
          <a:p>
            <a:pPr algn="ctr" eaLnBrk="1" hangingPunct="1">
              <a:buFont typeface="Wingdings" pitchFamily="2" charset="2"/>
              <a:buNone/>
            </a:pPr>
            <a:endParaRPr lang="fr-FR" altLang="sv-SE" sz="3200" dirty="0" smtClean="0"/>
          </a:p>
          <a:p>
            <a:pPr algn="ctr" eaLnBrk="1" hangingPunct="1">
              <a:buFont typeface="Wingdings" pitchFamily="2" charset="2"/>
              <a:buNone/>
            </a:pPr>
            <a:r>
              <a:rPr lang="fr-FR" altLang="sv-SE" sz="3200" dirty="0" smtClean="0"/>
              <a:t>Nous avons tendance à nous focaliser sur ce que nous savons </a:t>
            </a:r>
          </a:p>
          <a:p>
            <a:pPr algn="ctr" eaLnBrk="1" hangingPunct="1">
              <a:buFont typeface="Wingdings" pitchFamily="2" charset="2"/>
              <a:buNone/>
            </a:pPr>
            <a:r>
              <a:rPr lang="fr-FR" altLang="sv-SE" sz="3200" dirty="0" smtClean="0"/>
              <a:t>Nous ne pensons pas toujours </a:t>
            </a:r>
            <a:r>
              <a:rPr lang="fr-FR" altLang="sv-SE" sz="3200" b="1" dirty="0" smtClean="0"/>
              <a:t>À LA RAISON POUR LAQUELLE</a:t>
            </a:r>
            <a:r>
              <a:rPr lang="fr-FR" dirty="0" smtClean="0"/>
              <a:t> </a:t>
            </a:r>
            <a:r>
              <a:rPr lang="fr-FR" altLang="sv-SE" sz="3900" b="1" dirty="0" smtClean="0"/>
              <a:t>notre message est important pour les auditeurs MAINTENANT</a:t>
            </a:r>
            <a:endParaRPr lang="fr-FR" altLang="sv-SE" sz="3900" b="1" dirty="0"/>
          </a:p>
        </p:txBody>
      </p:sp>
      <p:sp>
        <p:nvSpPr>
          <p:cNvPr id="66563" name="Rectangle 2"/>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913856" fontAlgn="base">
              <a:spcBef>
                <a:spcPct val="0"/>
              </a:spcBef>
              <a:spcAft>
                <a:spcPct val="0"/>
              </a:spcAft>
            </a:pPr>
            <a:r>
              <a:rPr lang="en-GB" sz="3500" b="1">
                <a:solidFill>
                  <a:srgbClr val="FF0066"/>
                </a:solidFill>
              </a:rPr>
              <a:t>Défi 3</a:t>
            </a:r>
            <a:endParaRPr lang="fr-FR" sz="3500" b="1">
              <a:solidFill>
                <a:srgbClr val="FF0066"/>
              </a:solidFill>
            </a:endParaRPr>
          </a:p>
        </p:txBody>
      </p:sp>
    </p:spTree>
    <p:extLst>
      <p:ext uri="{BB962C8B-B14F-4D97-AF65-F5344CB8AC3E}">
        <p14:creationId xmlns:p14="http://schemas.microsoft.com/office/powerpoint/2010/main" val="23877758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fr-FR" dirty="0" smtClean="0"/>
              <a:t>Conseil 3: Le public se dit toujours ...</a:t>
            </a:r>
          </a:p>
        </p:txBody>
      </p:sp>
      <p:sp>
        <p:nvSpPr>
          <p:cNvPr id="15" name="TextBox 14"/>
          <p:cNvSpPr txBox="1">
            <a:spLocks noChangeArrowheads="1"/>
          </p:cNvSpPr>
          <p:nvPr/>
        </p:nvSpPr>
        <p:spPr bwMode="auto">
          <a:xfrm>
            <a:off x="181903" y="1556477"/>
            <a:ext cx="7315472" cy="195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None/>
            </a:pPr>
            <a:r>
              <a:rPr lang="en-GB" altLang="sv-SE" sz="4200"/>
              <a:t>Pourquoi est-ce important pour moi?</a:t>
            </a:r>
          </a:p>
          <a:p>
            <a:pPr eaLnBrk="1" fontAlgn="base" hangingPunct="1">
              <a:spcBef>
                <a:spcPct val="80000"/>
              </a:spcBef>
              <a:spcAft>
                <a:spcPct val="0"/>
              </a:spcAft>
              <a:buClr>
                <a:srgbClr val="1E7FB8"/>
              </a:buClr>
              <a:buFont typeface="Wingdings" pitchFamily="2" charset="2"/>
              <a:buNone/>
            </a:pPr>
            <a:r>
              <a:rPr lang="en-GB" altLang="sv-SE" sz="4200"/>
              <a:t>Pourquoi dois-je m'y intéresser?</a:t>
            </a:r>
          </a:p>
        </p:txBody>
      </p:sp>
      <p:pic>
        <p:nvPicPr>
          <p:cNvPr id="67588" name="Picture 5" descr="D: \ Documents and Settings \ Test \ Local Settings \ Temporary Internet Files \ Content.IE5 \ HIK7KF06 \ MP900390083 [1] .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0786" y="2292241"/>
            <a:ext cx="3556603" cy="3711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64785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title"/>
          </p:nvPr>
        </p:nvSpPr>
        <p:spPr/>
        <p:txBody>
          <a:bodyPr/>
          <a:lstStyle/>
          <a:p>
            <a:r>
              <a:rPr lang="fr-FR" dirty="0" smtClean="0"/>
              <a:t>Une nouvelle ère</a:t>
            </a:r>
          </a:p>
        </p:txBody>
      </p:sp>
      <p:sp>
        <p:nvSpPr>
          <p:cNvPr id="68611" name="Text Box 6"/>
          <p:cNvSpPr txBox="1">
            <a:spLocks noChangeArrowheads="1"/>
          </p:cNvSpPr>
          <p:nvPr/>
        </p:nvSpPr>
        <p:spPr bwMode="auto">
          <a:xfrm>
            <a:off x="362449" y="1216997"/>
            <a:ext cx="832000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fr-FR" dirty="0" smtClean="0"/>
              <a:t>	</a:t>
            </a:r>
            <a:r>
              <a:rPr lang="fr-FR" altLang="sv-SE" dirty="0" smtClean="0"/>
              <a:t>De nos jours, on reçoit davantage d'informations en une journée que dans toute une vie au Moyen Âge!</a:t>
            </a:r>
            <a:endParaRPr lang="fr-FR" altLang="sv-SE" dirty="0"/>
          </a:p>
        </p:txBody>
      </p:sp>
      <p:pic>
        <p:nvPicPr>
          <p:cNvPr id="6861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195" y="2509659"/>
            <a:ext cx="4638516" cy="335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Tree>
    <p:extLst>
      <p:ext uri="{BB962C8B-B14F-4D97-AF65-F5344CB8AC3E}">
        <p14:creationId xmlns:p14="http://schemas.microsoft.com/office/powerpoint/2010/main" val="4255799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1384632" y="388762"/>
            <a:ext cx="6434466" cy="503947"/>
          </a:xfrm>
        </p:spPr>
        <p:txBody>
          <a:bodyPr/>
          <a:lstStyle/>
          <a:p>
            <a:pPr eaLnBrk="1" hangingPunct="1"/>
            <a:r>
              <a:rPr lang="fr-FR" sz="2800" dirty="0" smtClean="0"/>
              <a:t>Analyse du public ou des parties prenantes </a:t>
            </a:r>
            <a:endParaRPr lang="fr-FR" sz="2800" dirty="0"/>
          </a:p>
        </p:txBody>
      </p:sp>
      <p:pic>
        <p:nvPicPr>
          <p:cNvPr id="6963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6"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367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1384632" y="388762"/>
            <a:ext cx="6434466" cy="503947"/>
          </a:xfrm>
        </p:spPr>
        <p:txBody>
          <a:bodyPr/>
          <a:lstStyle/>
          <a:p>
            <a:pPr eaLnBrk="1" hangingPunct="1"/>
            <a:r>
              <a:rPr lang="fr-FR" sz="2800" dirty="0" smtClean="0"/>
              <a:t>Analyse du public ou des parties prenantes</a:t>
            </a:r>
            <a:endParaRPr lang="fr-FR" sz="2800" dirty="0"/>
          </a:p>
        </p:txBody>
      </p:sp>
      <p:pic>
        <p:nvPicPr>
          <p:cNvPr id="7065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6"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0"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FF0066"/>
                </a:solidFill>
                <a:latin typeface="Arial Narrow" pitchFamily="34" charset="0"/>
              </a:rPr>
              <a:t>Champions</a:t>
            </a:r>
          </a:p>
          <a:p>
            <a:pPr algn="ctr" eaLnBrk="1" fontAlgn="base" hangingPunct="1">
              <a:spcBef>
                <a:spcPct val="80000"/>
              </a:spcBef>
              <a:spcAft>
                <a:spcPts val="877"/>
              </a:spcAft>
              <a:buClr>
                <a:srgbClr val="1E7FB8"/>
              </a:buClr>
            </a:pPr>
            <a:r>
              <a:rPr lang="en-GB" sz="1600">
                <a:latin typeface="Arial Narrow" pitchFamily="34" charset="0"/>
              </a:rPr>
              <a:t>(partisans actifs)</a:t>
            </a:r>
            <a:endParaRPr lang="fr-FR" sz="3900"/>
          </a:p>
        </p:txBody>
      </p:sp>
    </p:spTree>
    <p:extLst>
      <p:ext uri="{BB962C8B-B14F-4D97-AF65-F5344CB8AC3E}">
        <p14:creationId xmlns:p14="http://schemas.microsoft.com/office/powerpoint/2010/main" val="10038171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1384632" y="388762"/>
            <a:ext cx="6434466" cy="503947"/>
          </a:xfrm>
        </p:spPr>
        <p:txBody>
          <a:bodyPr/>
          <a:lstStyle/>
          <a:p>
            <a:pPr eaLnBrk="1" hangingPunct="1"/>
            <a:r>
              <a:rPr lang="fr-FR" sz="2800" dirty="0" smtClean="0"/>
              <a:t>Analyse du public ou des parties prenantes</a:t>
            </a:r>
            <a:endParaRPr lang="fr-FR" sz="2800" dirty="0"/>
          </a:p>
        </p:txBody>
      </p:sp>
      <p:pic>
        <p:nvPicPr>
          <p:cNvPr id="7168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6"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4"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FF0066"/>
                </a:solidFill>
                <a:latin typeface="Arial Narrow" pitchFamily="34" charset="0"/>
              </a:rPr>
              <a:t>Champions</a:t>
            </a:r>
          </a:p>
          <a:p>
            <a:pPr algn="ctr" eaLnBrk="1" fontAlgn="base" hangingPunct="1">
              <a:spcBef>
                <a:spcPct val="80000"/>
              </a:spcBef>
              <a:spcAft>
                <a:spcPts val="877"/>
              </a:spcAft>
              <a:buClr>
                <a:srgbClr val="1E7FB8"/>
              </a:buClr>
            </a:pPr>
            <a:r>
              <a:rPr lang="en-GB" sz="1600">
                <a:latin typeface="Arial Narrow" pitchFamily="34" charset="0"/>
              </a:rPr>
              <a:t>(Partisans actifs)</a:t>
            </a:r>
            <a:endParaRPr lang="fr-FR" sz="3900"/>
          </a:p>
        </p:txBody>
      </p:sp>
      <p:sp>
        <p:nvSpPr>
          <p:cNvPr id="71685"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dirty="0" err="1" smtClean="0">
                <a:solidFill>
                  <a:srgbClr val="FFC000"/>
                </a:solidFill>
                <a:latin typeface="Arial Narrow" pitchFamily="34" charset="0"/>
              </a:rPr>
              <a:t>Promoteurs</a:t>
            </a:r>
            <a:r>
              <a:rPr lang="en-GB" sz="2100" b="1" dirty="0" smtClean="0">
                <a:solidFill>
                  <a:srgbClr val="FFC000"/>
                </a:solidFill>
                <a:latin typeface="Arial Narrow" pitchFamily="34" charset="0"/>
              </a:rPr>
              <a:t> </a:t>
            </a:r>
            <a:r>
              <a:rPr lang="en-GB" sz="2100" b="1" dirty="0" err="1" smtClean="0">
                <a:solidFill>
                  <a:srgbClr val="FFC000"/>
                </a:solidFill>
                <a:latin typeface="Arial Narrow" pitchFamily="34" charset="0"/>
              </a:rPr>
              <a:t>silencieux</a:t>
            </a:r>
            <a:endParaRPr lang="en-GB" sz="2100" b="1" dirty="0">
              <a:solidFill>
                <a:srgbClr val="FFC000"/>
              </a:solidFill>
              <a:latin typeface="Arial Narrow" pitchFamily="34" charset="0"/>
            </a:endParaRPr>
          </a:p>
          <a:p>
            <a:pPr algn="ctr" eaLnBrk="1" fontAlgn="base" hangingPunct="1">
              <a:spcBef>
                <a:spcPct val="80000"/>
              </a:spcBef>
              <a:spcAft>
                <a:spcPts val="877"/>
              </a:spcAft>
              <a:buClr>
                <a:srgbClr val="1E7FB8"/>
              </a:buClr>
            </a:pPr>
            <a:r>
              <a:rPr lang="en-GB" sz="1600" dirty="0">
                <a:latin typeface="Arial Narrow" pitchFamily="34" charset="0"/>
              </a:rPr>
              <a:t>(Partisans </a:t>
            </a:r>
            <a:r>
              <a:rPr lang="en-GB" sz="1600" dirty="0" err="1">
                <a:latin typeface="Arial Narrow" pitchFamily="34" charset="0"/>
              </a:rPr>
              <a:t>passifs</a:t>
            </a:r>
            <a:r>
              <a:rPr lang="en-GB" sz="1600" dirty="0">
                <a:latin typeface="Arial Narrow" pitchFamily="34" charset="0"/>
              </a:rPr>
              <a:t>)</a:t>
            </a:r>
            <a:endParaRPr lang="fr-FR" sz="3900" dirty="0"/>
          </a:p>
        </p:txBody>
      </p:sp>
    </p:spTree>
    <p:extLst>
      <p:ext uri="{BB962C8B-B14F-4D97-AF65-F5344CB8AC3E}">
        <p14:creationId xmlns:p14="http://schemas.microsoft.com/office/powerpoint/2010/main" val="3019318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fr-FR" dirty="0" smtClean="0"/>
              <a:t>Objectifs</a:t>
            </a:r>
          </a:p>
        </p:txBody>
      </p:sp>
      <p:sp>
        <p:nvSpPr>
          <p:cNvPr id="888835" name="Rectangle 3"/>
          <p:cNvSpPr>
            <a:spLocks noGrp="1" noChangeArrowheads="1"/>
          </p:cNvSpPr>
          <p:nvPr>
            <p:ph type="body" idx="1"/>
          </p:nvPr>
        </p:nvSpPr>
        <p:spPr>
          <a:xfrm>
            <a:off x="405888" y="2064743"/>
            <a:ext cx="8291501" cy="3036641"/>
          </a:xfrm>
        </p:spPr>
        <p:txBody>
          <a:bodyPr/>
          <a:lstStyle/>
          <a:p>
            <a:pPr marL="467525" indent="-467525" eaLnBrk="1" hangingPunct="1">
              <a:lnSpc>
                <a:spcPct val="80000"/>
              </a:lnSpc>
              <a:buFont typeface="Wingdings" pitchFamily="2" charset="2"/>
              <a:buAutoNum type="arabicPeriod"/>
              <a:defRPr/>
            </a:pPr>
            <a:r>
              <a:rPr lang="fr-FR" altLang="sv-SE" dirty="0" smtClean="0"/>
              <a:t>Rafraîchir la mémoire </a:t>
            </a:r>
            <a:r>
              <a:rPr lang="fr-FR" altLang="sv-SE" b="1" dirty="0" smtClean="0">
                <a:solidFill>
                  <a:srgbClr val="331DD3"/>
                </a:solidFill>
              </a:rPr>
              <a:t>en rappelant certains conseils de communication efficaces en situation d'urgence</a:t>
            </a:r>
          </a:p>
          <a:p>
            <a:pPr marL="467525" indent="-467525" eaLnBrk="1" hangingPunct="1">
              <a:lnSpc>
                <a:spcPct val="80000"/>
              </a:lnSpc>
              <a:buFont typeface="Wingdings" pitchFamily="2" charset="2"/>
              <a:buAutoNum type="arabicPeriod"/>
              <a:defRPr/>
            </a:pPr>
            <a:r>
              <a:rPr lang="fr-FR" altLang="sv-SE" dirty="0" smtClean="0"/>
              <a:t>Commencer à réfléchir à la </a:t>
            </a:r>
            <a:r>
              <a:rPr lang="fr-FR" altLang="sv-SE" noProof="0" dirty="0" smtClean="0"/>
              <a:t>façon</a:t>
            </a:r>
            <a:r>
              <a:rPr lang="fr-FR" altLang="sv-SE" dirty="0" smtClean="0"/>
              <a:t> </a:t>
            </a:r>
            <a:r>
              <a:rPr lang="fr-FR" altLang="sv-SE" dirty="0" smtClean="0">
                <a:solidFill>
                  <a:schemeClr val="tx1"/>
                </a:solidFill>
              </a:rPr>
              <a:t>d'améliorer sa propre </a:t>
            </a:r>
            <a:r>
              <a:rPr lang="fr-FR" altLang="sv-SE" b="1" dirty="0" smtClean="0">
                <a:solidFill>
                  <a:srgbClr val="FF0000"/>
                </a:solidFill>
              </a:rPr>
              <a:t>communication en situation d'urgence et de crise. </a:t>
            </a:r>
          </a:p>
          <a:p>
            <a:pPr marL="467525" indent="-467525" eaLnBrk="1" hangingPunct="1">
              <a:lnSpc>
                <a:spcPct val="80000"/>
              </a:lnSpc>
              <a:buFont typeface="Wingdings" pitchFamily="2" charset="2"/>
              <a:buAutoNum type="arabicPeriod"/>
              <a:defRPr/>
            </a:pPr>
            <a:endParaRPr lang="fr-FR" altLang="sv-SE" b="1" dirty="0" smtClean="0">
              <a:solidFill>
                <a:srgbClr val="FF0000"/>
              </a:solidFill>
            </a:endParaRPr>
          </a:p>
          <a:p>
            <a:pPr marL="467525" indent="-467525" eaLnBrk="1" hangingPunct="1">
              <a:lnSpc>
                <a:spcPct val="80000"/>
              </a:lnSpc>
              <a:buFont typeface="Wingdings" pitchFamily="2" charset="2"/>
              <a:buAutoNum type="arabicPeriod" startAt="2"/>
              <a:defRPr/>
            </a:pPr>
            <a:endParaRPr lang="fr-FR" altLang="sv-SE" dirty="0" smtClean="0"/>
          </a:p>
          <a:p>
            <a:pPr marL="467525" indent="-467525" eaLnBrk="1" hangingPunct="1">
              <a:lnSpc>
                <a:spcPct val="80000"/>
              </a:lnSpc>
              <a:buNone/>
              <a:defRPr/>
            </a:pPr>
            <a:endParaRPr lang="fr-FR" altLang="sv-SE" dirty="0" smtClean="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1384632" y="388762"/>
            <a:ext cx="6434466" cy="503947"/>
          </a:xfrm>
        </p:spPr>
        <p:txBody>
          <a:bodyPr/>
          <a:lstStyle/>
          <a:p>
            <a:pPr eaLnBrk="1" hangingPunct="1"/>
            <a:r>
              <a:rPr lang="fr-FR" sz="2800" dirty="0" smtClean="0"/>
              <a:t>Analyse du public ou des parties prenantes</a:t>
            </a:r>
            <a:endParaRPr lang="fr-FR" sz="2800" dirty="0"/>
          </a:p>
        </p:txBody>
      </p:sp>
      <p:pic>
        <p:nvPicPr>
          <p:cNvPr id="7270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6"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FF0066"/>
                </a:solidFill>
                <a:latin typeface="Arial Narrow" pitchFamily="34" charset="0"/>
              </a:rPr>
              <a:t>Champions</a:t>
            </a:r>
          </a:p>
          <a:p>
            <a:pPr algn="ctr" eaLnBrk="1" fontAlgn="base" hangingPunct="1">
              <a:spcBef>
                <a:spcPct val="80000"/>
              </a:spcBef>
              <a:spcAft>
                <a:spcPts val="877"/>
              </a:spcAft>
              <a:buClr>
                <a:srgbClr val="1E7FB8"/>
              </a:buClr>
            </a:pPr>
            <a:r>
              <a:rPr lang="en-GB" sz="1600">
                <a:latin typeface="Arial Narrow" pitchFamily="34" charset="0"/>
              </a:rPr>
              <a:t>(Partisans actifs)</a:t>
            </a:r>
            <a:endParaRPr lang="fr-FR" sz="3900"/>
          </a:p>
        </p:txBody>
      </p:sp>
      <p:sp>
        <p:nvSpPr>
          <p:cNvPr id="72709"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dirty="0" err="1" smtClean="0">
                <a:solidFill>
                  <a:srgbClr val="FFC000"/>
                </a:solidFill>
                <a:latin typeface="Arial Narrow" pitchFamily="34" charset="0"/>
              </a:rPr>
              <a:t>Promoteurs</a:t>
            </a:r>
            <a:r>
              <a:rPr lang="en-GB" sz="2100" b="1" dirty="0" smtClean="0">
                <a:solidFill>
                  <a:srgbClr val="FFC000"/>
                </a:solidFill>
                <a:latin typeface="Arial Narrow" pitchFamily="34" charset="0"/>
              </a:rPr>
              <a:t> </a:t>
            </a:r>
            <a:r>
              <a:rPr lang="en-GB" sz="2100" b="1" dirty="0" err="1" smtClean="0">
                <a:solidFill>
                  <a:srgbClr val="FFC000"/>
                </a:solidFill>
                <a:latin typeface="Arial Narrow" pitchFamily="34" charset="0"/>
              </a:rPr>
              <a:t>silencieux</a:t>
            </a:r>
            <a:endParaRPr lang="en-GB" sz="2100" b="1" dirty="0" smtClean="0">
              <a:solidFill>
                <a:srgbClr val="FFC000"/>
              </a:solidFill>
              <a:latin typeface="Arial Narrow" pitchFamily="34" charset="0"/>
            </a:endParaRPr>
          </a:p>
          <a:p>
            <a:pPr algn="ctr" eaLnBrk="1" fontAlgn="base" hangingPunct="1">
              <a:spcBef>
                <a:spcPct val="80000"/>
              </a:spcBef>
              <a:spcAft>
                <a:spcPts val="877"/>
              </a:spcAft>
              <a:buClr>
                <a:srgbClr val="1E7FB8"/>
              </a:buClr>
            </a:pPr>
            <a:r>
              <a:rPr lang="en-GB" sz="1600" dirty="0" smtClean="0">
                <a:latin typeface="Arial Narrow" pitchFamily="34" charset="0"/>
              </a:rPr>
              <a:t>(Partisans </a:t>
            </a:r>
            <a:r>
              <a:rPr lang="en-GB" sz="1600" dirty="0" err="1" smtClean="0">
                <a:latin typeface="Arial Narrow" pitchFamily="34" charset="0"/>
              </a:rPr>
              <a:t>passifs</a:t>
            </a:r>
            <a:r>
              <a:rPr lang="en-GB" sz="1600" dirty="0" smtClean="0">
                <a:latin typeface="Arial Narrow" pitchFamily="34" charset="0"/>
              </a:rPr>
              <a:t>)</a:t>
            </a:r>
            <a:endParaRPr lang="fr-FR" sz="3900" dirty="0"/>
          </a:p>
        </p:txBody>
      </p:sp>
      <p:sp>
        <p:nvSpPr>
          <p:cNvPr id="72710" name="Text Box 2"/>
          <p:cNvSpPr txBox="1">
            <a:spLocks noChangeArrowheads="1"/>
          </p:cNvSpPr>
          <p:nvPr/>
        </p:nvSpPr>
        <p:spPr bwMode="auto">
          <a:xfrm>
            <a:off x="2427180" y="3811280"/>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92D050"/>
                </a:solidFill>
                <a:latin typeface="Arial Narrow" pitchFamily="34" charset="0"/>
              </a:rPr>
              <a:t>Réfractaires</a:t>
            </a:r>
          </a:p>
          <a:p>
            <a:pPr algn="ctr" eaLnBrk="1" fontAlgn="base" hangingPunct="1">
              <a:spcBef>
                <a:spcPct val="80000"/>
              </a:spcBef>
              <a:spcAft>
                <a:spcPts val="877"/>
              </a:spcAft>
              <a:buClr>
                <a:srgbClr val="1E7FB8"/>
              </a:buClr>
            </a:pPr>
            <a:r>
              <a:rPr lang="en-GB" sz="1600">
                <a:latin typeface="Arial Narrow" pitchFamily="34" charset="0"/>
              </a:rPr>
              <a:t>(Opposants passifs)</a:t>
            </a:r>
            <a:endParaRPr lang="fr-FR" sz="3900"/>
          </a:p>
        </p:txBody>
      </p:sp>
    </p:spTree>
    <p:extLst>
      <p:ext uri="{BB962C8B-B14F-4D97-AF65-F5344CB8AC3E}">
        <p14:creationId xmlns:p14="http://schemas.microsoft.com/office/powerpoint/2010/main" val="39680330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1384632" y="388762"/>
            <a:ext cx="6434466" cy="503947"/>
          </a:xfrm>
        </p:spPr>
        <p:txBody>
          <a:bodyPr/>
          <a:lstStyle/>
          <a:p>
            <a:pPr eaLnBrk="1" hangingPunct="1"/>
            <a:r>
              <a:rPr lang="fr-FR" sz="2800" dirty="0" smtClean="0"/>
              <a:t>Analyse du public ou des parties prenantes</a:t>
            </a:r>
            <a:endParaRPr lang="fr-FR" sz="2800" dirty="0"/>
          </a:p>
        </p:txBody>
      </p:sp>
      <p:pic>
        <p:nvPicPr>
          <p:cNvPr id="7373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6"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2"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FF0066"/>
                </a:solidFill>
                <a:latin typeface="Arial Narrow" pitchFamily="34" charset="0"/>
              </a:rPr>
              <a:t>Champions</a:t>
            </a:r>
          </a:p>
          <a:p>
            <a:pPr algn="ctr" eaLnBrk="1" fontAlgn="base" hangingPunct="1">
              <a:spcBef>
                <a:spcPct val="80000"/>
              </a:spcBef>
              <a:spcAft>
                <a:spcPts val="877"/>
              </a:spcAft>
              <a:buClr>
                <a:srgbClr val="1E7FB8"/>
              </a:buClr>
            </a:pPr>
            <a:r>
              <a:rPr lang="en-GB" sz="1600">
                <a:latin typeface="Arial Narrow" pitchFamily="34" charset="0"/>
              </a:rPr>
              <a:t>(Partisans actifs)</a:t>
            </a:r>
            <a:endParaRPr lang="fr-FR" sz="3900"/>
          </a:p>
        </p:txBody>
      </p:sp>
      <p:sp>
        <p:nvSpPr>
          <p:cNvPr id="73733"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dirty="0" err="1" smtClean="0">
                <a:solidFill>
                  <a:srgbClr val="FFC000"/>
                </a:solidFill>
                <a:latin typeface="Arial Narrow" pitchFamily="34" charset="0"/>
              </a:rPr>
              <a:t>Promoteurs</a:t>
            </a:r>
            <a:r>
              <a:rPr lang="en-GB" sz="2100" b="1" dirty="0" smtClean="0">
                <a:solidFill>
                  <a:srgbClr val="FFC000"/>
                </a:solidFill>
                <a:latin typeface="Arial Narrow" pitchFamily="34" charset="0"/>
              </a:rPr>
              <a:t> </a:t>
            </a:r>
            <a:r>
              <a:rPr lang="en-GB" sz="2100" b="1" dirty="0" err="1">
                <a:solidFill>
                  <a:srgbClr val="FFC000"/>
                </a:solidFill>
                <a:latin typeface="Arial Narrow" pitchFamily="34" charset="0"/>
              </a:rPr>
              <a:t>silencieux</a:t>
            </a:r>
            <a:endParaRPr lang="en-GB" sz="2100" b="1" dirty="0">
              <a:solidFill>
                <a:srgbClr val="FFC000"/>
              </a:solidFill>
              <a:latin typeface="Arial Narrow" pitchFamily="34" charset="0"/>
            </a:endParaRPr>
          </a:p>
          <a:p>
            <a:pPr algn="ctr" eaLnBrk="1" fontAlgn="base" hangingPunct="1">
              <a:spcBef>
                <a:spcPct val="80000"/>
              </a:spcBef>
              <a:spcAft>
                <a:spcPts val="877"/>
              </a:spcAft>
              <a:buClr>
                <a:srgbClr val="1E7FB8"/>
              </a:buClr>
            </a:pPr>
            <a:r>
              <a:rPr lang="en-GB" sz="1600" dirty="0">
                <a:latin typeface="Arial Narrow" pitchFamily="34" charset="0"/>
              </a:rPr>
              <a:t>(Partisans </a:t>
            </a:r>
            <a:r>
              <a:rPr lang="en-GB" sz="1600" dirty="0" err="1">
                <a:latin typeface="Arial Narrow" pitchFamily="34" charset="0"/>
              </a:rPr>
              <a:t>passifs</a:t>
            </a:r>
            <a:r>
              <a:rPr lang="en-GB" sz="1600" dirty="0">
                <a:latin typeface="Arial Narrow" pitchFamily="34" charset="0"/>
              </a:rPr>
              <a:t>)</a:t>
            </a:r>
            <a:endParaRPr lang="fr-FR" sz="3900" dirty="0"/>
          </a:p>
        </p:txBody>
      </p:sp>
      <p:sp>
        <p:nvSpPr>
          <p:cNvPr id="73734" name="Text Box 2"/>
          <p:cNvSpPr txBox="1">
            <a:spLocks noChangeArrowheads="1"/>
          </p:cNvSpPr>
          <p:nvPr/>
        </p:nvSpPr>
        <p:spPr bwMode="auto">
          <a:xfrm>
            <a:off x="2427180" y="3811280"/>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92D050"/>
                </a:solidFill>
                <a:latin typeface="Arial Narrow" pitchFamily="34" charset="0"/>
              </a:rPr>
              <a:t>Réfractaires</a:t>
            </a:r>
          </a:p>
          <a:p>
            <a:pPr algn="ctr" eaLnBrk="1" fontAlgn="base" hangingPunct="1">
              <a:spcBef>
                <a:spcPct val="80000"/>
              </a:spcBef>
              <a:spcAft>
                <a:spcPts val="877"/>
              </a:spcAft>
              <a:buClr>
                <a:srgbClr val="1E7FB8"/>
              </a:buClr>
            </a:pPr>
            <a:r>
              <a:rPr lang="en-GB" sz="1600">
                <a:latin typeface="Arial Narrow" pitchFamily="34" charset="0"/>
              </a:rPr>
              <a:t>(Opposants passifs)</a:t>
            </a:r>
            <a:endParaRPr lang="fr-FR" sz="3900"/>
          </a:p>
        </p:txBody>
      </p:sp>
      <p:sp>
        <p:nvSpPr>
          <p:cNvPr id="73735" name="Text Box 2"/>
          <p:cNvSpPr txBox="1">
            <a:spLocks noChangeArrowheads="1"/>
          </p:cNvSpPr>
          <p:nvPr/>
        </p:nvSpPr>
        <p:spPr bwMode="auto">
          <a:xfrm>
            <a:off x="2427180" y="2276401"/>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19" tIns="40060" rIns="80119" bIns="40060"/>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80000"/>
              </a:spcBef>
              <a:spcAft>
                <a:spcPts val="877"/>
              </a:spcAft>
              <a:buClr>
                <a:srgbClr val="1E7FB8"/>
              </a:buClr>
            </a:pPr>
            <a:r>
              <a:rPr lang="en-GB" sz="2100" b="1">
                <a:solidFill>
                  <a:srgbClr val="00B0F0"/>
                </a:solidFill>
                <a:latin typeface="Arial Narrow" pitchFamily="34" charset="0"/>
              </a:rPr>
              <a:t>Saboteurs</a:t>
            </a:r>
          </a:p>
          <a:p>
            <a:pPr algn="ctr" eaLnBrk="1" fontAlgn="base" hangingPunct="1">
              <a:spcBef>
                <a:spcPct val="80000"/>
              </a:spcBef>
              <a:spcAft>
                <a:spcPts val="877"/>
              </a:spcAft>
              <a:buClr>
                <a:srgbClr val="1E7FB8"/>
              </a:buClr>
            </a:pPr>
            <a:r>
              <a:rPr lang="en-GB" sz="1600">
                <a:latin typeface="Arial Narrow" pitchFamily="34" charset="0"/>
              </a:rPr>
              <a:t>(Opposants actifs)</a:t>
            </a:r>
            <a:endParaRPr lang="fr-FR" sz="3900"/>
          </a:p>
        </p:txBody>
      </p:sp>
    </p:spTree>
    <p:extLst>
      <p:ext uri="{BB962C8B-B14F-4D97-AF65-F5344CB8AC3E}">
        <p14:creationId xmlns:p14="http://schemas.microsoft.com/office/powerpoint/2010/main" val="36659461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err="1" smtClean="0">
                <a:solidFill>
                  <a:srgbClr val="FFFFFF"/>
                </a:solidFill>
              </a:rPr>
              <a:t>Partie</a:t>
            </a:r>
            <a:r>
              <a:rPr lang="en-US" sz="4700" b="1" kern="0" dirty="0" smtClean="0">
                <a:solidFill>
                  <a:srgbClr val="FFFFFF"/>
                </a:solidFill>
              </a:rPr>
              <a:t> II: Messages et produits de communication</a:t>
            </a:r>
            <a:endParaRPr lang="fr-FR" sz="4700" b="1" kern="0" dirty="0">
              <a:solidFill>
                <a:srgbClr val="FFFFFF"/>
              </a:solidFill>
              <a:ea typeface="+mj-ea"/>
            </a:endParaRPr>
          </a:p>
        </p:txBody>
      </p:sp>
    </p:spTree>
    <p:extLst>
      <p:ext uri="{BB962C8B-B14F-4D97-AF65-F5344CB8AC3E}">
        <p14:creationId xmlns:p14="http://schemas.microsoft.com/office/powerpoint/2010/main" val="39927357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fr-FR" dirty="0" smtClean="0"/>
              <a:t>Liste de contrôle n ° 1: Les 3 C de la communication</a:t>
            </a:r>
          </a:p>
        </p:txBody>
      </p:sp>
      <p:sp>
        <p:nvSpPr>
          <p:cNvPr id="14339" name="Content Placeholder 2"/>
          <p:cNvSpPr>
            <a:spLocks noGrp="1"/>
          </p:cNvSpPr>
          <p:nvPr>
            <p:ph idx="1"/>
          </p:nvPr>
        </p:nvSpPr>
        <p:spPr/>
        <p:txBody>
          <a:bodyPr/>
          <a:lstStyle/>
          <a:p>
            <a:r>
              <a:rPr lang="fr-FR" dirty="0" smtClean="0"/>
              <a:t>Contenu</a:t>
            </a:r>
          </a:p>
          <a:p>
            <a:pPr lvl="1"/>
            <a:r>
              <a:rPr lang="fr-FR" dirty="0" smtClean="0"/>
              <a:t>Informations explicites</a:t>
            </a:r>
          </a:p>
          <a:p>
            <a:pPr lvl="1"/>
            <a:r>
              <a:rPr lang="fr-FR" dirty="0" smtClean="0"/>
              <a:t>Importance de la précision   </a:t>
            </a:r>
          </a:p>
          <a:p>
            <a:r>
              <a:rPr lang="fr-FR" dirty="0" smtClean="0"/>
              <a:t>Contexte</a:t>
            </a:r>
          </a:p>
          <a:p>
            <a:pPr lvl="1"/>
            <a:r>
              <a:rPr lang="fr-FR" dirty="0" smtClean="0"/>
              <a:t>La culture, les croyances, et les informations reçues précédemment déterminent la compréhension des messages </a:t>
            </a:r>
          </a:p>
          <a:p>
            <a:r>
              <a:rPr lang="fr-FR" dirty="0" smtClean="0"/>
              <a:t>Connexion (liens)</a:t>
            </a:r>
          </a:p>
          <a:p>
            <a:pPr lvl="1"/>
            <a:r>
              <a:rPr lang="fr-FR" dirty="0" smtClean="0"/>
              <a:t>Respect et empathie </a:t>
            </a:r>
          </a:p>
          <a:p>
            <a:pPr lvl="1"/>
            <a:r>
              <a:rPr lang="fr-FR" dirty="0" smtClean="0"/>
              <a:t>Pouvoir</a:t>
            </a:r>
          </a:p>
          <a:p>
            <a:pPr lvl="1"/>
            <a:r>
              <a:rPr lang="fr-FR" dirty="0" smtClean="0"/>
              <a:t>relation avec le travail d’équipe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89277">
            <a:off x="7020272" y="1340768"/>
            <a:ext cx="1791072" cy="179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7653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67544" y="188640"/>
            <a:ext cx="8229057" cy="717045"/>
          </a:xfrm>
        </p:spPr>
        <p:txBody>
          <a:bodyPr anchor="t"/>
          <a:lstStyle/>
          <a:p>
            <a:pPr eaLnBrk="1" hangingPunct="1">
              <a:defRPr/>
            </a:pPr>
            <a:r>
              <a:rPr lang="fr-FR" dirty="0" smtClean="0">
                <a:solidFill>
                  <a:srgbClr val="0070C0"/>
                </a:solidFill>
                <a:effectLst>
                  <a:outerShdw blurRad="38100" dist="38100" dir="2700000" algn="tl">
                    <a:srgbClr val="C0C0C0"/>
                  </a:outerShdw>
                </a:effectLst>
              </a:rPr>
              <a:t>Liste de contrôle: élaboration des messages </a:t>
            </a:r>
          </a:p>
        </p:txBody>
      </p:sp>
      <p:sp>
        <p:nvSpPr>
          <p:cNvPr id="15363" name="Rectangle 3"/>
          <p:cNvSpPr>
            <a:spLocks noGrp="1" noChangeArrowheads="1"/>
          </p:cNvSpPr>
          <p:nvPr>
            <p:ph type="body" sz="half" idx="2"/>
          </p:nvPr>
        </p:nvSpPr>
        <p:spPr>
          <a:xfrm>
            <a:off x="610867" y="1274267"/>
            <a:ext cx="7777016" cy="3952384"/>
          </a:xfrm>
        </p:spPr>
        <p:txBody>
          <a:bodyPr/>
          <a:lstStyle/>
          <a:p>
            <a:pPr marL="400525" indent="-400525" eaLnBrk="1" hangingPunct="1">
              <a:lnSpc>
                <a:spcPct val="80000"/>
              </a:lnSpc>
              <a:buFont typeface="Arial" charset="0"/>
              <a:buAutoNum type="arabicPeriod"/>
            </a:pPr>
            <a:r>
              <a:rPr lang="fr-FR" altLang="zh-CN" sz="1800" dirty="0" smtClean="0">
                <a:solidFill>
                  <a:srgbClr val="002060"/>
                </a:solidFill>
              </a:rPr>
              <a:t>Les messages sont-ils compréhensibles?</a:t>
            </a:r>
          </a:p>
          <a:p>
            <a:pPr marL="923430" lvl="1" indent="-400525" eaLnBrk="1" hangingPunct="1">
              <a:lnSpc>
                <a:spcPct val="80000"/>
              </a:lnSpc>
              <a:buFont typeface="Arial" charset="0"/>
              <a:buAutoNum type="arabicPeriod"/>
            </a:pPr>
            <a:r>
              <a:rPr lang="fr-FR" altLang="zh-CN" sz="1800" dirty="0" smtClean="0">
                <a:solidFill>
                  <a:srgbClr val="002060"/>
                </a:solidFill>
              </a:rPr>
              <a:t>Éviter le jargon et le langage technique</a:t>
            </a:r>
          </a:p>
          <a:p>
            <a:pPr marL="400525" indent="-400525" eaLnBrk="1" hangingPunct="1">
              <a:lnSpc>
                <a:spcPct val="80000"/>
              </a:lnSpc>
              <a:buFont typeface="Arial" charset="0"/>
              <a:buAutoNum type="arabicPeriod"/>
            </a:pPr>
            <a:r>
              <a:rPr lang="fr-FR" altLang="zh-CN" sz="1800" dirty="0" smtClean="0">
                <a:solidFill>
                  <a:srgbClr val="002060"/>
                </a:solidFill>
              </a:rPr>
              <a:t>Les messages sont-ils complets, directs et ouverts?</a:t>
            </a:r>
          </a:p>
          <a:p>
            <a:pPr marL="923430" lvl="1" indent="-400525" eaLnBrk="1" hangingPunct="1">
              <a:lnSpc>
                <a:spcPct val="80000"/>
              </a:lnSpc>
              <a:buFont typeface="Arial" charset="0"/>
              <a:buAutoNum type="arabicPeriod"/>
            </a:pPr>
            <a:r>
              <a:rPr lang="fr-FR" altLang="zh-CN" sz="1800" dirty="0" smtClean="0">
                <a:solidFill>
                  <a:srgbClr val="002060"/>
                </a:solidFill>
              </a:rPr>
              <a:t>Reconnaître l'incertitude</a:t>
            </a:r>
          </a:p>
          <a:p>
            <a:pPr marL="923430" lvl="1" indent="-400525" eaLnBrk="1" hangingPunct="1">
              <a:lnSpc>
                <a:spcPct val="80000"/>
              </a:lnSpc>
              <a:buFont typeface="Arial" charset="0"/>
              <a:buAutoNum type="arabicPeriod"/>
            </a:pPr>
            <a:r>
              <a:rPr lang="fr-FR" altLang="zh-CN" sz="1800" dirty="0" smtClean="0">
                <a:solidFill>
                  <a:srgbClr val="002060"/>
                </a:solidFill>
              </a:rPr>
              <a:t>Reconnaître les erreurs</a:t>
            </a:r>
          </a:p>
          <a:p>
            <a:pPr marL="923430" lvl="1" indent="-400525" eaLnBrk="1" hangingPunct="1">
              <a:lnSpc>
                <a:spcPct val="80000"/>
              </a:lnSpc>
              <a:buFont typeface="Arial" charset="0"/>
              <a:buAutoNum type="arabicPeriod"/>
            </a:pPr>
            <a:r>
              <a:rPr lang="fr-FR" altLang="zh-CN" sz="1800" dirty="0" smtClean="0">
                <a:solidFill>
                  <a:srgbClr val="002060"/>
                </a:solidFill>
              </a:rPr>
              <a:t>Reconnaitre ce que l'on ne sait pas</a:t>
            </a:r>
          </a:p>
          <a:p>
            <a:pPr marL="923430" lvl="1" indent="-400525" eaLnBrk="1" hangingPunct="1">
              <a:lnSpc>
                <a:spcPct val="80000"/>
              </a:lnSpc>
              <a:buFont typeface="Arial" charset="0"/>
              <a:buAutoNum type="arabicPeriod"/>
            </a:pPr>
            <a:r>
              <a:rPr lang="fr-FR" altLang="zh-CN" sz="1800" dirty="0" smtClean="0">
                <a:solidFill>
                  <a:srgbClr val="002060"/>
                </a:solidFill>
              </a:rPr>
              <a:t>Ne pas spéculer</a:t>
            </a:r>
          </a:p>
          <a:p>
            <a:pPr marL="400525" indent="-400525" eaLnBrk="1" hangingPunct="1">
              <a:lnSpc>
                <a:spcPct val="80000"/>
              </a:lnSpc>
              <a:buFont typeface="Arial" charset="0"/>
              <a:buAutoNum type="arabicPeriod"/>
            </a:pPr>
            <a:r>
              <a:rPr lang="fr-FR" altLang="zh-CN" sz="1800" dirty="0" smtClean="0">
                <a:solidFill>
                  <a:srgbClr val="002060"/>
                </a:solidFill>
              </a:rPr>
              <a:t>Les messages sont-ils soucieux des préoccupations?</a:t>
            </a:r>
          </a:p>
          <a:p>
            <a:pPr marL="923430" lvl="1" indent="-400525" eaLnBrk="1" hangingPunct="1">
              <a:lnSpc>
                <a:spcPct val="80000"/>
              </a:lnSpc>
              <a:buFont typeface="Arial" charset="0"/>
              <a:buAutoNum type="arabicPeriod"/>
            </a:pPr>
            <a:r>
              <a:rPr lang="fr-FR" altLang="zh-CN" sz="1800" dirty="0" smtClean="0">
                <a:solidFill>
                  <a:srgbClr val="002060"/>
                </a:solidFill>
              </a:rPr>
              <a:t>Préoccupations liées à la santé </a:t>
            </a:r>
          </a:p>
          <a:p>
            <a:pPr marL="923430" lvl="1" indent="-400525" eaLnBrk="1" hangingPunct="1">
              <a:lnSpc>
                <a:spcPct val="80000"/>
              </a:lnSpc>
              <a:buFont typeface="Arial" charset="0"/>
              <a:buAutoNum type="arabicPeriod"/>
            </a:pPr>
            <a:r>
              <a:rPr lang="fr-FR" altLang="zh-CN" sz="1800" dirty="0" smtClean="0">
                <a:solidFill>
                  <a:srgbClr val="002060"/>
                </a:solidFill>
              </a:rPr>
              <a:t>Préoccupations liées à l'équité</a:t>
            </a:r>
          </a:p>
          <a:p>
            <a:pPr marL="923430" lvl="1" indent="-400525" eaLnBrk="1" hangingPunct="1">
              <a:lnSpc>
                <a:spcPct val="80000"/>
              </a:lnSpc>
              <a:buFont typeface="Arial" charset="0"/>
              <a:buAutoNum type="arabicPeriod"/>
            </a:pPr>
            <a:r>
              <a:rPr lang="fr-FR" altLang="zh-CN" sz="1800" dirty="0" smtClean="0">
                <a:solidFill>
                  <a:srgbClr val="002060"/>
                </a:solidFill>
              </a:rPr>
              <a:t>Préoccupations liées à l'avenir</a:t>
            </a:r>
          </a:p>
          <a:p>
            <a:pPr marL="400525" indent="-400525" eaLnBrk="1" hangingPunct="1">
              <a:lnSpc>
                <a:spcPct val="80000"/>
              </a:lnSpc>
              <a:buFont typeface="Arial" charset="0"/>
              <a:buAutoNum type="arabicPeriod"/>
            </a:pPr>
            <a:r>
              <a:rPr lang="fr-FR" altLang="zh-CN" sz="1800" dirty="0" smtClean="0">
                <a:solidFill>
                  <a:srgbClr val="002060"/>
                </a:solidFill>
              </a:rPr>
              <a:t>Les messages sont-ils soucieux des traditions culturelles?</a:t>
            </a:r>
          </a:p>
          <a:p>
            <a:pPr marL="400525" indent="-400525" eaLnBrk="1" hangingPunct="1">
              <a:lnSpc>
                <a:spcPct val="80000"/>
              </a:lnSpc>
              <a:buFont typeface="Arial" charset="0"/>
              <a:buAutoNum type="arabicPeriod"/>
            </a:pPr>
            <a:r>
              <a:rPr lang="fr-FR" altLang="zh-CN" sz="1800" dirty="0" smtClean="0">
                <a:solidFill>
                  <a:srgbClr val="002060"/>
                </a:solidFill>
              </a:rPr>
              <a:t>Les messages </a:t>
            </a:r>
            <a:r>
              <a:rPr lang="fr-FR" altLang="zh-CN" sz="1800" dirty="0" err="1" smtClean="0">
                <a:solidFill>
                  <a:srgbClr val="002060"/>
                </a:solidFill>
              </a:rPr>
              <a:t>font-ils</a:t>
            </a:r>
            <a:r>
              <a:rPr lang="fr-FR" altLang="zh-CN" sz="1800" dirty="0" smtClean="0">
                <a:solidFill>
                  <a:srgbClr val="002060"/>
                </a:solidFill>
              </a:rPr>
              <a:t> preuve d'empathie envers les victimes et les personnes affectées?</a:t>
            </a:r>
            <a:endParaRPr lang="fr-FR" altLang="sv-SE" sz="1800" dirty="0">
              <a:solidFill>
                <a:srgbClr val="002060"/>
              </a:solidFill>
              <a:sym typeface="Symbol" pitchFamily="18" charset="2"/>
            </a:endParaRPr>
          </a:p>
        </p:txBody>
      </p:sp>
    </p:spTree>
    <p:extLst>
      <p:ext uri="{BB962C8B-B14F-4D97-AF65-F5344CB8AC3E}">
        <p14:creationId xmlns:p14="http://schemas.microsoft.com/office/powerpoint/2010/main" val="2835864874"/>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fr-FR" dirty="0" smtClean="0"/>
              <a:t>Le modèle ACCA</a:t>
            </a:r>
          </a:p>
        </p:txBody>
      </p:sp>
      <p:grpSp>
        <p:nvGrpSpPr>
          <p:cNvPr id="37891" name="Group 2"/>
          <p:cNvGrpSpPr>
            <a:grpSpLocks/>
          </p:cNvGrpSpPr>
          <p:nvPr/>
        </p:nvGrpSpPr>
        <p:grpSpPr bwMode="auto">
          <a:xfrm>
            <a:off x="195477" y="4869569"/>
            <a:ext cx="2998679" cy="819274"/>
            <a:chOff x="3873064" y="461633"/>
            <a:chExt cx="2997692" cy="819681"/>
          </a:xfrm>
        </p:grpSpPr>
        <p:sp>
          <p:nvSpPr>
            <p:cNvPr id="4" name="Rounded Rectangle 3"/>
            <p:cNvSpPr/>
            <p:nvPr/>
          </p:nvSpPr>
          <p:spPr>
            <a:xfrm>
              <a:off x="3873064" y="461633"/>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Rounded Rectangle 4"/>
            <p:cNvSpPr/>
            <p:nvPr/>
          </p:nvSpPr>
          <p:spPr>
            <a:xfrm>
              <a:off x="3912418" y="501969"/>
              <a:ext cx="2918983"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A</a:t>
              </a:r>
              <a:r>
                <a:rPr lang="en-GB" sz="2700" dirty="0">
                  <a:solidFill>
                    <a:srgbClr val="000000">
                      <a:hueOff val="0"/>
                      <a:satOff val="0"/>
                      <a:lumOff val="0"/>
                      <a:alphaOff val="0"/>
                    </a:srgbClr>
                  </a:solidFill>
                </a:rPr>
                <a:t>ctivité de sensibilisation</a:t>
              </a:r>
            </a:p>
          </p:txBody>
        </p:sp>
      </p:grpSp>
      <p:grpSp>
        <p:nvGrpSpPr>
          <p:cNvPr id="37892" name="Group 5"/>
          <p:cNvGrpSpPr>
            <a:grpSpLocks/>
          </p:cNvGrpSpPr>
          <p:nvPr/>
        </p:nvGrpSpPr>
        <p:grpSpPr bwMode="auto">
          <a:xfrm>
            <a:off x="2681028" y="3933667"/>
            <a:ext cx="2997321" cy="819274"/>
            <a:chOff x="3873064" y="1383775"/>
            <a:chExt cx="2997692" cy="819681"/>
          </a:xfrm>
        </p:grpSpPr>
        <p:sp>
          <p:nvSpPr>
            <p:cNvPr id="7" name="Rounded Rectangle 6"/>
            <p:cNvSpPr/>
            <p:nvPr/>
          </p:nvSpPr>
          <p:spPr>
            <a:xfrm>
              <a:off x="3873064" y="1383775"/>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ounded Rectangle 4"/>
            <p:cNvSpPr/>
            <p:nvPr/>
          </p:nvSpPr>
          <p:spPr>
            <a:xfrm>
              <a:off x="3912435" y="1424111"/>
              <a:ext cx="2918948"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C</a:t>
              </a:r>
              <a:r>
                <a:rPr lang="en-GB" sz="2700" dirty="0">
                  <a:solidFill>
                    <a:srgbClr val="000000">
                      <a:hueOff val="0"/>
                      <a:satOff val="0"/>
                      <a:lumOff val="0"/>
                      <a:alphaOff val="0"/>
                    </a:srgbClr>
                  </a:solidFill>
                </a:rPr>
                <a:t>ompréhension</a:t>
              </a:r>
            </a:p>
          </p:txBody>
        </p:sp>
      </p:grpSp>
      <p:grpSp>
        <p:nvGrpSpPr>
          <p:cNvPr id="37893" name="Group 8"/>
          <p:cNvGrpSpPr>
            <a:grpSpLocks/>
          </p:cNvGrpSpPr>
          <p:nvPr/>
        </p:nvGrpSpPr>
        <p:grpSpPr bwMode="auto">
          <a:xfrm>
            <a:off x="4132176" y="3019365"/>
            <a:ext cx="2997321" cy="819273"/>
            <a:chOff x="3873064" y="2305917"/>
            <a:chExt cx="2997692" cy="819681"/>
          </a:xfrm>
        </p:grpSpPr>
        <p:sp>
          <p:nvSpPr>
            <p:cNvPr id="10" name="Rounded Rectangle 9"/>
            <p:cNvSpPr/>
            <p:nvPr/>
          </p:nvSpPr>
          <p:spPr>
            <a:xfrm>
              <a:off x="3873064" y="2305917"/>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3912436" y="2346253"/>
              <a:ext cx="2918948"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C</a:t>
              </a:r>
              <a:r>
                <a:rPr lang="en-GB" sz="2700" dirty="0">
                  <a:solidFill>
                    <a:srgbClr val="000000">
                      <a:hueOff val="0"/>
                      <a:satOff val="0"/>
                      <a:lumOff val="0"/>
                      <a:alphaOff val="0"/>
                    </a:srgbClr>
                  </a:solidFill>
                </a:rPr>
                <a:t>onviction</a:t>
              </a:r>
            </a:p>
          </p:txBody>
        </p:sp>
      </p:grpSp>
      <p:grpSp>
        <p:nvGrpSpPr>
          <p:cNvPr id="37894" name="Group 11"/>
          <p:cNvGrpSpPr>
            <a:grpSpLocks/>
          </p:cNvGrpSpPr>
          <p:nvPr/>
        </p:nvGrpSpPr>
        <p:grpSpPr bwMode="auto">
          <a:xfrm>
            <a:off x="5678350" y="1989871"/>
            <a:ext cx="2998678" cy="819274"/>
            <a:chOff x="3467708" y="3660615"/>
            <a:chExt cx="2997692" cy="819681"/>
          </a:xfrm>
        </p:grpSpPr>
        <p:sp>
          <p:nvSpPr>
            <p:cNvPr id="13" name="Rounded Rectangle 12"/>
            <p:cNvSpPr/>
            <p:nvPr/>
          </p:nvSpPr>
          <p:spPr>
            <a:xfrm>
              <a:off x="3467708" y="3660615"/>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3509776" y="3726881"/>
              <a:ext cx="2917627"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A</a:t>
              </a:r>
              <a:r>
                <a:rPr lang="en-GB" sz="2700" dirty="0">
                  <a:solidFill>
                    <a:srgbClr val="000000">
                      <a:hueOff val="0"/>
                      <a:satOff val="0"/>
                      <a:lumOff val="0"/>
                      <a:alphaOff val="0"/>
                    </a:srgbClr>
                  </a:solidFill>
                </a:rPr>
                <a:t>ction</a:t>
              </a:r>
            </a:p>
          </p:txBody>
        </p:sp>
      </p:grpSp>
      <p:sp>
        <p:nvSpPr>
          <p:cNvPr id="16" name="Bent Arrow 15"/>
          <p:cNvSpPr/>
          <p:nvPr/>
        </p:nvSpPr>
        <p:spPr bwMode="auto">
          <a:xfrm>
            <a:off x="2123103" y="4437615"/>
            <a:ext cx="648876"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
        <p:nvSpPr>
          <p:cNvPr id="17" name="Bent Arrow 16"/>
          <p:cNvSpPr/>
          <p:nvPr/>
        </p:nvSpPr>
        <p:spPr bwMode="auto">
          <a:xfrm>
            <a:off x="5015898" y="2587408"/>
            <a:ext cx="647519"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
        <p:nvSpPr>
          <p:cNvPr id="18" name="Bent Arrow 17"/>
          <p:cNvSpPr/>
          <p:nvPr/>
        </p:nvSpPr>
        <p:spPr bwMode="auto">
          <a:xfrm>
            <a:off x="3476514" y="3493074"/>
            <a:ext cx="647519"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Tree>
    <p:extLst>
      <p:ext uri="{BB962C8B-B14F-4D97-AF65-F5344CB8AC3E}">
        <p14:creationId xmlns:p14="http://schemas.microsoft.com/office/powerpoint/2010/main" val="700294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a:solidFill>
                  <a:srgbClr val="FFFFFF"/>
                </a:solidFill>
              </a:rPr>
              <a:t>Messages aisément mémorisables </a:t>
            </a:r>
          </a:p>
        </p:txBody>
      </p:sp>
    </p:spTree>
    <p:extLst>
      <p:ext uri="{BB962C8B-B14F-4D97-AF65-F5344CB8AC3E}">
        <p14:creationId xmlns:p14="http://schemas.microsoft.com/office/powerpoint/2010/main" val="881414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fr-FR" dirty="0" smtClean="0"/>
              <a:t>Stratégie en matière de messages: Communiquer du centre vers la périphérie.</a:t>
            </a:r>
          </a:p>
        </p:txBody>
      </p:sp>
      <p:sp>
        <p:nvSpPr>
          <p:cNvPr id="38915" name="Oval 6"/>
          <p:cNvSpPr>
            <a:spLocks noChangeArrowheads="1"/>
          </p:cNvSpPr>
          <p:nvPr/>
        </p:nvSpPr>
        <p:spPr bwMode="auto">
          <a:xfrm>
            <a:off x="2461117" y="1452809"/>
            <a:ext cx="4113171" cy="4293629"/>
          </a:xfrm>
          <a:prstGeom prst="ellipse">
            <a:avLst/>
          </a:prstGeom>
          <a:solidFill>
            <a:srgbClr val="FFCC00"/>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6" name="Oval 7"/>
          <p:cNvSpPr>
            <a:spLocks noChangeArrowheads="1"/>
          </p:cNvSpPr>
          <p:nvPr/>
        </p:nvSpPr>
        <p:spPr bwMode="auto">
          <a:xfrm>
            <a:off x="3035330" y="2014350"/>
            <a:ext cx="3046190" cy="3231021"/>
          </a:xfrm>
          <a:prstGeom prst="ellipse">
            <a:avLst/>
          </a:prstGeom>
          <a:solidFill>
            <a:srgbClr val="CCECFF"/>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7" name="Oval 8"/>
          <p:cNvSpPr>
            <a:spLocks noChangeArrowheads="1"/>
          </p:cNvSpPr>
          <p:nvPr/>
        </p:nvSpPr>
        <p:spPr bwMode="auto">
          <a:xfrm>
            <a:off x="3688281" y="2652202"/>
            <a:ext cx="1827171" cy="1938036"/>
          </a:xfrm>
          <a:prstGeom prst="ellipse">
            <a:avLst/>
          </a:prstGeom>
          <a:solidFill>
            <a:srgbClr val="FFFFFF"/>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8" name="Text Box 9"/>
          <p:cNvSpPr txBox="1">
            <a:spLocks noChangeArrowheads="1"/>
          </p:cNvSpPr>
          <p:nvPr/>
        </p:nvSpPr>
        <p:spPr bwMode="auto">
          <a:xfrm rot="-2426403">
            <a:off x="3666700" y="3047183"/>
            <a:ext cx="11964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en-GB" altLang="sv-SE" sz="2100" dirty="0" err="1"/>
              <a:t>pourquoi</a:t>
            </a:r>
            <a:endParaRPr lang="fr-FR" altLang="sv-SE" sz="2100" dirty="0"/>
          </a:p>
        </p:txBody>
      </p:sp>
      <p:sp>
        <p:nvSpPr>
          <p:cNvPr id="38919" name="Text Box 10"/>
          <p:cNvSpPr txBox="1">
            <a:spLocks noChangeArrowheads="1"/>
          </p:cNvSpPr>
          <p:nvPr/>
        </p:nvSpPr>
        <p:spPr bwMode="auto">
          <a:xfrm rot="-2678910">
            <a:off x="3149521" y="2517330"/>
            <a:ext cx="1272540" cy="3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en-GB" altLang="sv-SE" sz="2100" dirty="0"/>
              <a:t>comment</a:t>
            </a:r>
            <a:endParaRPr lang="fr-FR" altLang="sv-SE" sz="2100" dirty="0"/>
          </a:p>
        </p:txBody>
      </p:sp>
      <p:sp>
        <p:nvSpPr>
          <p:cNvPr id="38920" name="Text Box 11"/>
          <p:cNvSpPr txBox="1">
            <a:spLocks noChangeArrowheads="1"/>
          </p:cNvSpPr>
          <p:nvPr/>
        </p:nvSpPr>
        <p:spPr bwMode="auto">
          <a:xfrm rot="-2594581">
            <a:off x="2728539" y="2174172"/>
            <a:ext cx="933948" cy="33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en-GB" altLang="sv-SE" sz="2100"/>
              <a:t>quoi</a:t>
            </a:r>
            <a:endParaRPr lang="fr-FR" altLang="sv-SE" sz="2100"/>
          </a:p>
        </p:txBody>
      </p:sp>
      <p:sp>
        <p:nvSpPr>
          <p:cNvPr id="245773" name="Text Box 13"/>
          <p:cNvSpPr txBox="1">
            <a:spLocks noChangeArrowheads="1"/>
          </p:cNvSpPr>
          <p:nvPr/>
        </p:nvSpPr>
        <p:spPr bwMode="auto">
          <a:xfrm>
            <a:off x="6876257" y="2984807"/>
            <a:ext cx="2110278"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pPr>
            <a:r>
              <a:rPr lang="en-GB" altLang="sv-SE" b="1" dirty="0" err="1">
                <a:solidFill>
                  <a:srgbClr val="F71111"/>
                </a:solidFill>
              </a:rPr>
              <a:t>Toujours</a:t>
            </a:r>
            <a:r>
              <a:rPr lang="en-GB" altLang="sv-SE" b="1" dirty="0">
                <a:solidFill>
                  <a:srgbClr val="F71111"/>
                </a:solidFill>
              </a:rPr>
              <a:t> commencer par le POURQUOI</a:t>
            </a:r>
            <a:endParaRPr lang="fr-FR" altLang="sv-SE" b="1" dirty="0">
              <a:solidFill>
                <a:srgbClr val="F71111"/>
              </a:solidFill>
            </a:endParaRPr>
          </a:p>
        </p:txBody>
      </p:sp>
      <p:cxnSp>
        <p:nvCxnSpPr>
          <p:cNvPr id="38922" name="Straight Arrow Connector 3"/>
          <p:cNvCxnSpPr>
            <a:cxnSpLocks noChangeShapeType="1"/>
          </p:cNvCxnSpPr>
          <p:nvPr/>
        </p:nvCxnSpPr>
        <p:spPr bwMode="auto">
          <a:xfrm>
            <a:off x="4517702" y="3621220"/>
            <a:ext cx="1563819" cy="1464326"/>
          </a:xfrm>
          <a:prstGeom prst="straightConnector1">
            <a:avLst/>
          </a:prstGeom>
          <a:noFill/>
          <a:ln w="76200"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9689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73"/>
                                        </p:tgtEl>
                                        <p:attrNameLst>
                                          <p:attrName>style.visibility</p:attrName>
                                        </p:attrNameLst>
                                      </p:cBhvr>
                                      <p:to>
                                        <p:strVal val="visible"/>
                                      </p:to>
                                    </p:set>
                                    <p:animEffect transition="in" filter="fade">
                                      <p:cBhvr>
                                        <p:cTn id="7" dur="2000"/>
                                        <p:tgtEl>
                                          <p:spTgt spid="245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noChangeArrowheads="1"/>
          </p:cNvSpPr>
          <p:nvPr>
            <p:ph type="title"/>
          </p:nvPr>
        </p:nvSpPr>
        <p:spPr/>
        <p:txBody>
          <a:bodyPr/>
          <a:lstStyle/>
          <a:p>
            <a:r>
              <a:rPr lang="fr-FR" dirty="0" smtClean="0"/>
              <a:t>Une nouvelle ère</a:t>
            </a:r>
          </a:p>
        </p:txBody>
      </p:sp>
      <p:sp>
        <p:nvSpPr>
          <p:cNvPr id="75779" name="Text Box 6"/>
          <p:cNvSpPr txBox="1">
            <a:spLocks noChangeArrowheads="1"/>
          </p:cNvSpPr>
          <p:nvPr/>
        </p:nvSpPr>
        <p:spPr bwMode="auto">
          <a:xfrm>
            <a:off x="362449" y="1560798"/>
            <a:ext cx="8320008"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Char char="l"/>
            </a:pPr>
            <a:r>
              <a:rPr lang="fr-FR" dirty="0" smtClean="0"/>
              <a:t>	</a:t>
            </a:r>
            <a:r>
              <a:rPr lang="fr-FR" altLang="sv-SE" sz="2400" b="1" dirty="0" smtClean="0">
                <a:solidFill>
                  <a:srgbClr val="000000"/>
                </a:solidFill>
              </a:rPr>
              <a:t>De nos jours on reçoit davantage d'informations en une journée que dans toute une vie au Moyen Age!</a:t>
            </a:r>
            <a:endParaRPr lang="fr-FR" altLang="sv-SE" sz="2400" b="1" dirty="0">
              <a:solidFill>
                <a:srgbClr val="000000"/>
              </a:solidFill>
            </a:endParaRPr>
          </a:p>
        </p:txBody>
      </p:sp>
      <p:pic>
        <p:nvPicPr>
          <p:cNvPr id="7578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195" y="2509658"/>
            <a:ext cx="4638516" cy="335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Tree>
    <p:extLst>
      <p:ext uri="{BB962C8B-B14F-4D97-AF65-F5344CB8AC3E}">
        <p14:creationId xmlns:p14="http://schemas.microsoft.com/office/powerpoint/2010/main" val="3241115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1868924"/>
            <a:ext cx="9144000" cy="1238270"/>
          </a:xfrm>
        </p:spPr>
        <p:txBody>
          <a:bodyPr/>
          <a:lstStyle/>
          <a:p>
            <a:r>
              <a:rPr lang="fr-FR" dirty="0" smtClean="0"/>
              <a:t>Comprendre ne veut pas dire se souvenir</a:t>
            </a:r>
          </a:p>
        </p:txBody>
      </p:sp>
      <p:sp>
        <p:nvSpPr>
          <p:cNvPr id="76803" name="Content Placeholder 1"/>
          <p:cNvSpPr>
            <a:spLocks noGrp="1"/>
          </p:cNvSpPr>
          <p:nvPr>
            <p:ph idx="1"/>
          </p:nvPr>
        </p:nvSpPr>
        <p:spPr>
          <a:xfrm>
            <a:off x="0" y="215979"/>
            <a:ext cx="9144000" cy="4611836"/>
          </a:xfrm>
          <a:solidFill>
            <a:schemeClr val="bg1"/>
          </a:solidFill>
        </p:spPr>
        <p:txBody>
          <a:bodyPr/>
          <a:lstStyle/>
          <a:p>
            <a:pPr marL="0" indent="0">
              <a:buNone/>
            </a:pPr>
            <a:endParaRPr lang="fr-FR" altLang="sv-SE" dirty="0" smtClean="0"/>
          </a:p>
          <a:p>
            <a:pPr marL="0" indent="0">
              <a:buNone/>
            </a:pPr>
            <a:endParaRPr lang="fr-FR" altLang="sv-SE" dirty="0" smtClean="0"/>
          </a:p>
          <a:p>
            <a:pPr marL="0" indent="0">
              <a:buNone/>
            </a:pPr>
            <a:endParaRPr lang="fr-FR" altLang="sv-SE" dirty="0" smtClean="0"/>
          </a:p>
          <a:p>
            <a:pPr marL="0" indent="0">
              <a:buNone/>
            </a:pPr>
            <a:endParaRPr lang="fr-FR" altLang="sv-SE" dirty="0" smtClean="0"/>
          </a:p>
        </p:txBody>
      </p:sp>
      <p:sp>
        <p:nvSpPr>
          <p:cNvPr id="76804" name="Rectangle 2"/>
          <p:cNvSpPr txBox="1">
            <a:spLocks noChangeArrowheads="1"/>
          </p:cNvSpPr>
          <p:nvPr/>
        </p:nvSpPr>
        <p:spPr bwMode="auto">
          <a:xfrm>
            <a:off x="1384632" y="2394470"/>
            <a:ext cx="6434466" cy="503947"/>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Char char="l"/>
            </a:pPr>
            <a:r>
              <a:rPr lang="en-US" sz="4200" b="1"/>
              <a:t>Nous sommes conçus pour oublier!</a:t>
            </a:r>
            <a:endParaRPr lang="fr-FR" sz="4200" b="1"/>
          </a:p>
        </p:txBody>
      </p:sp>
    </p:spTree>
    <p:extLst>
      <p:ext uri="{BB962C8B-B14F-4D97-AF65-F5344CB8AC3E}">
        <p14:creationId xmlns:p14="http://schemas.microsoft.com/office/powerpoint/2010/main" val="210446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4"/>
          <p:cNvSpPr>
            <a:spLocks noGrp="1"/>
          </p:cNvSpPr>
          <p:nvPr>
            <p:ph type="title"/>
          </p:nvPr>
        </p:nvSpPr>
        <p:spPr/>
        <p:txBody>
          <a:bodyPr/>
          <a:lstStyle/>
          <a:p>
            <a:r>
              <a:rPr lang="fr-FR" dirty="0" smtClean="0"/>
              <a:t>Exercice</a:t>
            </a:r>
          </a:p>
        </p:txBody>
      </p:sp>
      <p:sp>
        <p:nvSpPr>
          <p:cNvPr id="5124" name="Content Placeholder 5"/>
          <p:cNvSpPr>
            <a:spLocks noGrp="1"/>
          </p:cNvSpPr>
          <p:nvPr>
            <p:ph sz="half" idx="2"/>
          </p:nvPr>
        </p:nvSpPr>
        <p:spPr>
          <a:xfrm>
            <a:off x="509637" y="1710951"/>
            <a:ext cx="3667530" cy="3716867"/>
          </a:xfrm>
        </p:spPr>
        <p:txBody>
          <a:bodyPr/>
          <a:lstStyle/>
          <a:p>
            <a:pPr>
              <a:buFont typeface="Wingdings" pitchFamily="2" charset="2"/>
              <a:buNone/>
            </a:pPr>
            <a:r>
              <a:rPr lang="fr-FR" altLang="sv-SE" sz="1800" dirty="0" smtClean="0"/>
              <a:t>Vous avez été convié à participer à une émission de télévision sur BTN</a:t>
            </a:r>
            <a:r>
              <a:rPr lang="fr-FR" dirty="0" smtClean="0"/>
              <a:t> </a:t>
            </a:r>
            <a:r>
              <a:rPr lang="fr-FR" altLang="sv-SE" sz="1800" dirty="0" smtClean="0"/>
              <a:t>dans un nouveau programme consacré à l'actualité. Ce mois-ci, l'émission porte sur la santé publique</a:t>
            </a:r>
          </a:p>
          <a:p>
            <a:pPr>
              <a:buFont typeface="Wingdings" pitchFamily="2" charset="2"/>
              <a:buNone/>
            </a:pPr>
            <a:r>
              <a:rPr lang="fr-FR" altLang="sv-SE" sz="1800" dirty="0" smtClean="0"/>
              <a:t>Votre patron cous conseille d'accepter l'invitation pour pouvoir parler des risques sanitaires auxquels la population est exposée. </a:t>
            </a:r>
          </a:p>
          <a:p>
            <a:endParaRPr lang="fr-FR" altLang="sv-SE" dirty="0" smtClean="0"/>
          </a:p>
        </p:txBody>
      </p:sp>
      <p:sp>
        <p:nvSpPr>
          <p:cNvPr id="5125" name="Content Placeholder 11"/>
          <p:cNvSpPr>
            <a:spLocks noGrp="1"/>
          </p:cNvSpPr>
          <p:nvPr>
            <p:ph sz="quarter" idx="4"/>
          </p:nvPr>
        </p:nvSpPr>
        <p:spPr>
          <a:xfrm>
            <a:off x="4645304" y="2174172"/>
            <a:ext cx="4498696" cy="3563626"/>
          </a:xfrm>
        </p:spPr>
        <p:txBody>
          <a:bodyPr/>
          <a:lstStyle/>
          <a:p>
            <a:endParaRPr lang="fr-FR" altLang="sv-SE" dirty="0" smtClean="0"/>
          </a:p>
          <a:p>
            <a:endParaRPr lang="fr-FR" altLang="sv-SE" dirty="0" smtClean="0"/>
          </a:p>
          <a:p>
            <a:endParaRPr lang="fr-FR" altLang="sv-SE" dirty="0" smtClean="0"/>
          </a:p>
          <a:p>
            <a:endParaRPr lang="fr-FR" altLang="sv-SE" dirty="0" smtClean="0"/>
          </a:p>
          <a:p>
            <a:endParaRPr lang="fr-FR" altLang="sv-SE" dirty="0" smtClean="0"/>
          </a:p>
          <a:p>
            <a:r>
              <a:rPr lang="fr-FR" altLang="sv-SE" b="1" dirty="0" smtClean="0"/>
              <a:t>Quelles sont les 5 mesures que votre groupe prendra pour se préparer à cette émission de télévision?</a:t>
            </a:r>
          </a:p>
          <a:p>
            <a:endParaRPr lang="fr-FR" altLang="sv-SE" dirty="0" smtClean="0"/>
          </a:p>
        </p:txBody>
      </p:sp>
      <p:pic>
        <p:nvPicPr>
          <p:cNvPr id="512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1831" y="1466176"/>
            <a:ext cx="4279560" cy="3404420"/>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48486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fr-FR" dirty="0" smtClean="0"/>
              <a:t>Psychologie de la mémoire</a:t>
            </a:r>
          </a:p>
        </p:txBody>
      </p:sp>
      <p:sp>
        <p:nvSpPr>
          <p:cNvPr id="77827" name="Rectangle 3"/>
          <p:cNvSpPr>
            <a:spLocks noGrp="1" noChangeArrowheads="1"/>
          </p:cNvSpPr>
          <p:nvPr>
            <p:ph type="body" idx="1"/>
          </p:nvPr>
        </p:nvSpPr>
        <p:spPr>
          <a:xfrm>
            <a:off x="408604" y="1429770"/>
            <a:ext cx="8291501" cy="4611835"/>
          </a:xfrm>
        </p:spPr>
        <p:txBody>
          <a:bodyPr/>
          <a:lstStyle/>
          <a:p>
            <a:pPr>
              <a:buFont typeface="Wingdings" pitchFamily="2" charset="2"/>
              <a:buNone/>
            </a:pPr>
            <a:r>
              <a:rPr lang="fr-FR" altLang="sv-SE" dirty="0" smtClean="0">
                <a:solidFill>
                  <a:srgbClr val="0070C0"/>
                </a:solidFill>
              </a:rPr>
              <a:t>Courbe d'oubli d'</a:t>
            </a:r>
            <a:r>
              <a:rPr lang="fr-FR" altLang="sv-SE" dirty="0" err="1" smtClean="0">
                <a:solidFill>
                  <a:srgbClr val="0070C0"/>
                </a:solidFill>
              </a:rPr>
              <a:t>Ebbinghouse</a:t>
            </a:r>
            <a:r>
              <a:rPr lang="fr-FR" altLang="sv-SE" dirty="0" smtClean="0"/>
              <a:t>: </a:t>
            </a:r>
          </a:p>
        </p:txBody>
      </p:sp>
      <p:cxnSp>
        <p:nvCxnSpPr>
          <p:cNvPr id="77828" name="Straight Connector 2"/>
          <p:cNvCxnSpPr>
            <a:cxnSpLocks noChangeShapeType="1"/>
          </p:cNvCxnSpPr>
          <p:nvPr/>
        </p:nvCxnSpPr>
        <p:spPr bwMode="auto">
          <a:xfrm>
            <a:off x="1085986" y="3045280"/>
            <a:ext cx="23078" cy="2388709"/>
          </a:xfrm>
          <a:prstGeom prst="line">
            <a:avLst/>
          </a:prstGeom>
          <a:noFill/>
          <a:ln w="38100" algn="ctr">
            <a:solidFill>
              <a:srgbClr val="002060"/>
            </a:solidFill>
            <a:round/>
            <a:headEnd/>
            <a:tailEnd/>
          </a:ln>
          <a:extLst>
            <a:ext uri="{909E8E84-426E-40DD-AFC4-6F175D3DCCD1}">
              <a14:hiddenFill xmlns:a14="http://schemas.microsoft.com/office/drawing/2010/main">
                <a:noFill/>
              </a14:hiddenFill>
            </a:ext>
          </a:extLst>
        </p:spPr>
      </p:cxnSp>
      <p:cxnSp>
        <p:nvCxnSpPr>
          <p:cNvPr id="77829" name="Straight Connector 5"/>
          <p:cNvCxnSpPr>
            <a:cxnSpLocks noChangeShapeType="1"/>
          </p:cNvCxnSpPr>
          <p:nvPr/>
        </p:nvCxnSpPr>
        <p:spPr bwMode="auto">
          <a:xfrm flipH="1">
            <a:off x="1119923" y="5433989"/>
            <a:ext cx="5098703" cy="0"/>
          </a:xfrm>
          <a:prstGeom prst="line">
            <a:avLst/>
          </a:prstGeom>
          <a:noFill/>
          <a:ln w="38100" algn="ctr">
            <a:solidFill>
              <a:srgbClr val="002060"/>
            </a:solidFill>
            <a:round/>
            <a:headEnd/>
            <a:tailEnd/>
          </a:ln>
          <a:extLst>
            <a:ext uri="{909E8E84-426E-40DD-AFC4-6F175D3DCCD1}">
              <a14:hiddenFill xmlns:a14="http://schemas.microsoft.com/office/drawing/2010/main">
                <a:noFill/>
              </a14:hiddenFill>
            </a:ext>
          </a:extLst>
        </p:spPr>
      </p:cxnSp>
      <p:sp>
        <p:nvSpPr>
          <p:cNvPr id="77830" name="Freeform 6"/>
          <p:cNvSpPr>
            <a:spLocks/>
          </p:cNvSpPr>
          <p:nvPr/>
        </p:nvSpPr>
        <p:spPr bwMode="auto">
          <a:xfrm>
            <a:off x="1148431" y="3138872"/>
            <a:ext cx="5041689" cy="2295119"/>
          </a:xfrm>
          <a:custGeom>
            <a:avLst/>
            <a:gdLst>
              <a:gd name="T0" fmla="*/ 0 w 5895833"/>
              <a:gd name="T1" fmla="*/ 2514946 h 2531217"/>
              <a:gd name="T2" fmla="*/ 710057 w 5895833"/>
              <a:gd name="T3" fmla="*/ 6337 h 2531217"/>
              <a:gd name="T4" fmla="*/ 1979981 w 5895833"/>
              <a:gd name="T5" fmla="*/ 1809825 h 2531217"/>
              <a:gd name="T6" fmla="*/ 5844341 w 5895833"/>
              <a:gd name="T7" fmla="*/ 2230186 h 2531217"/>
              <a:gd name="T8" fmla="*/ 5844341 w 5895833"/>
              <a:gd name="T9" fmla="*/ 2230186 h 2531217"/>
              <a:gd name="T10" fmla="*/ 5898949 w 5895833"/>
              <a:gd name="T11" fmla="*/ 2230186 h 2531217"/>
              <a:gd name="T12" fmla="*/ 0 60000 65536"/>
              <a:gd name="T13" fmla="*/ 0 60000 65536"/>
              <a:gd name="T14" fmla="*/ 0 60000 65536"/>
              <a:gd name="T15" fmla="*/ 0 60000 65536"/>
              <a:gd name="T16" fmla="*/ 0 60000 65536"/>
              <a:gd name="T17" fmla="*/ 0 60000 65536"/>
              <a:gd name="T18" fmla="*/ 0 w 5895833"/>
              <a:gd name="T19" fmla="*/ 0 h 2531217"/>
              <a:gd name="T20" fmla="*/ 5895833 w 5895833"/>
              <a:gd name="T21" fmla="*/ 2531217 h 2531217"/>
            </a:gdLst>
            <a:ahLst/>
            <a:cxnLst>
              <a:cxn ang="T12">
                <a:pos x="T0" y="T1"/>
              </a:cxn>
              <a:cxn ang="T13">
                <a:pos x="T2" y="T3"/>
              </a:cxn>
              <a:cxn ang="T14">
                <a:pos x="T4" y="T5"/>
              </a:cxn>
              <a:cxn ang="T15">
                <a:pos x="T6" y="T7"/>
              </a:cxn>
              <a:cxn ang="T16">
                <a:pos x="T8" y="T9"/>
              </a:cxn>
              <a:cxn ang="T17">
                <a:pos x="T10" y="T11"/>
              </a:cxn>
            </a:cxnLst>
            <a:rect l="T18" t="T19" r="T20" b="T21"/>
            <a:pathLst>
              <a:path w="5895833" h="2531217">
                <a:moveTo>
                  <a:pt x="0" y="2531217"/>
                </a:moveTo>
                <a:cubicBezTo>
                  <a:pt x="189931" y="1327939"/>
                  <a:pt x="379862" y="124662"/>
                  <a:pt x="709683" y="6381"/>
                </a:cubicBezTo>
                <a:cubicBezTo>
                  <a:pt x="1039504" y="-111900"/>
                  <a:pt x="1123665" y="1448494"/>
                  <a:pt x="1978925" y="1821533"/>
                </a:cubicBezTo>
                <a:cubicBezTo>
                  <a:pt x="2834185" y="2194572"/>
                  <a:pt x="5841242" y="2244614"/>
                  <a:pt x="5841242" y="2244614"/>
                </a:cubicBezTo>
                <a:lnTo>
                  <a:pt x="5895833" y="2244614"/>
                </a:lnTo>
              </a:path>
            </a:pathLst>
          </a:custGeom>
          <a:noFill/>
          <a:ln w="571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defTabSz="801472"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9" name="Freeform 8"/>
          <p:cNvSpPr>
            <a:spLocks/>
          </p:cNvSpPr>
          <p:nvPr/>
        </p:nvSpPr>
        <p:spPr bwMode="auto">
          <a:xfrm>
            <a:off x="1149788" y="3138870"/>
            <a:ext cx="4976530" cy="2270642"/>
          </a:xfrm>
          <a:custGeom>
            <a:avLst/>
            <a:gdLst>
              <a:gd name="T0" fmla="*/ 5829 w 5819776"/>
              <a:gd name="T1" fmla="*/ 2501077 h 2503603"/>
              <a:gd name="T2" fmla="*/ 101364 w 5819776"/>
              <a:gd name="T3" fmla="*/ 2023888 h 2503603"/>
              <a:gd name="T4" fmla="*/ 701865 w 5819776"/>
              <a:gd name="T5" fmla="*/ 6062 h 2503603"/>
              <a:gd name="T6" fmla="*/ 1793686 w 5819776"/>
              <a:gd name="T7" fmla="*/ 1410356 h 2503603"/>
              <a:gd name="T8" fmla="*/ 5819744 w 5819776"/>
              <a:gd name="T9" fmla="*/ 1710298 h 2503603"/>
              <a:gd name="T10" fmla="*/ 0 60000 65536"/>
              <a:gd name="T11" fmla="*/ 0 60000 65536"/>
              <a:gd name="T12" fmla="*/ 0 60000 65536"/>
              <a:gd name="T13" fmla="*/ 0 60000 65536"/>
              <a:gd name="T14" fmla="*/ 0 60000 65536"/>
              <a:gd name="T15" fmla="*/ 0 w 5819776"/>
              <a:gd name="T16" fmla="*/ 0 h 2503603"/>
              <a:gd name="T17" fmla="*/ 5819776 w 5819776"/>
              <a:gd name="T18" fmla="*/ 2503603 h 2503603"/>
            </a:gdLst>
            <a:ahLst/>
            <a:cxnLst>
              <a:cxn ang="T10">
                <a:pos x="T0" y="T1"/>
              </a:cxn>
              <a:cxn ang="T11">
                <a:pos x="T2" y="T3"/>
              </a:cxn>
              <a:cxn ang="T12">
                <a:pos x="T4" y="T5"/>
              </a:cxn>
              <a:cxn ang="T13">
                <a:pos x="T6" y="T7"/>
              </a:cxn>
              <a:cxn ang="T14">
                <a:pos x="T8" y="T9"/>
              </a:cxn>
            </a:cxnLst>
            <a:rect l="T15" t="T16" r="T17" b="T18"/>
            <a:pathLst>
              <a:path w="5819776" h="2503603">
                <a:moveTo>
                  <a:pt x="5829" y="2503603"/>
                </a:moveTo>
                <a:cubicBezTo>
                  <a:pt x="-4407" y="2472895"/>
                  <a:pt x="-14642" y="2442188"/>
                  <a:pt x="101364" y="2025931"/>
                </a:cubicBezTo>
                <a:cubicBezTo>
                  <a:pt x="217370" y="1609674"/>
                  <a:pt x="419811" y="108420"/>
                  <a:pt x="701865" y="6062"/>
                </a:cubicBezTo>
                <a:cubicBezTo>
                  <a:pt x="983919" y="-96296"/>
                  <a:pt x="940701" y="1127454"/>
                  <a:pt x="1793686" y="1411782"/>
                </a:cubicBezTo>
                <a:cubicBezTo>
                  <a:pt x="2646671" y="1696110"/>
                  <a:pt x="4233223" y="1704071"/>
                  <a:pt x="5819776" y="1712032"/>
                </a:cubicBezTo>
              </a:path>
            </a:pathLst>
          </a:custGeom>
          <a:noFill/>
          <a:ln w="57150"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defTabSz="801472"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1" name="TextBox 10"/>
          <p:cNvSpPr txBox="1">
            <a:spLocks noChangeArrowheads="1"/>
          </p:cNvSpPr>
          <p:nvPr/>
        </p:nvSpPr>
        <p:spPr bwMode="auto">
          <a:xfrm>
            <a:off x="408604" y="2015789"/>
            <a:ext cx="5391919" cy="171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S'accroit grâce à l'apprentissage multisensoriel</a:t>
            </a:r>
          </a:p>
          <a:p>
            <a:pPr defTabSz="801472" eaLnBrk="1" fontAlgn="base" hangingPunct="1">
              <a:spcBef>
                <a:spcPct val="80000"/>
              </a:spcBef>
              <a:spcAft>
                <a:spcPct val="0"/>
              </a:spcAft>
              <a:buClr>
                <a:srgbClr val="1E7FB8"/>
              </a:buClr>
            </a:pPr>
            <a:endParaRPr lang="fr-FR" altLang="sv-SE"/>
          </a:p>
        </p:txBody>
      </p:sp>
    </p:spTree>
    <p:extLst>
      <p:ext uri="{BB962C8B-B14F-4D97-AF65-F5344CB8AC3E}">
        <p14:creationId xmlns:p14="http://schemas.microsoft.com/office/powerpoint/2010/main" val="2616636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wipe(left)">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912626" eaLnBrk="0" fontAlgn="base" hangingPunct="0">
              <a:spcBef>
                <a:spcPct val="0"/>
              </a:spcBef>
              <a:spcAft>
                <a:spcPct val="0"/>
              </a:spcAft>
              <a:buClr>
                <a:srgbClr val="1E7FB8"/>
              </a:buClr>
              <a:buFont typeface="Wingdings" pitchFamily="2" charset="2"/>
              <a:buChar char="l"/>
            </a:pPr>
            <a:r>
              <a:rPr lang="en-GB" sz="3500" b="1">
                <a:solidFill>
                  <a:srgbClr val="000066"/>
                </a:solidFill>
              </a:rPr>
              <a:t>Psychologie de la mémoire</a:t>
            </a:r>
            <a:endParaRPr lang="fr-FR" sz="3500" b="1">
              <a:solidFill>
                <a:srgbClr val="000066"/>
              </a:solidFill>
            </a:endParaRPr>
          </a:p>
        </p:txBody>
      </p:sp>
      <p:sp>
        <p:nvSpPr>
          <p:cNvPr id="78851" name="Text Box 5"/>
          <p:cNvSpPr txBox="1">
            <a:spLocks noChangeArrowheads="1"/>
          </p:cNvSpPr>
          <p:nvPr/>
        </p:nvSpPr>
        <p:spPr bwMode="auto">
          <a:xfrm>
            <a:off x="1404994" y="4188521"/>
            <a:ext cx="28048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dirty="0">
                <a:solidFill>
                  <a:srgbClr val="002060"/>
                </a:solidFill>
              </a:rPr>
              <a:t>30% Entendre</a:t>
            </a:r>
            <a:endParaRPr lang="fr-FR" altLang="sv-SE" b="1" dirty="0">
              <a:solidFill>
                <a:srgbClr val="002060"/>
              </a:solidFill>
            </a:endParaRPr>
          </a:p>
        </p:txBody>
      </p:sp>
      <p:sp>
        <p:nvSpPr>
          <p:cNvPr id="78852" name="Text Box 10"/>
          <p:cNvSpPr txBox="1">
            <a:spLocks noChangeArrowheads="1"/>
          </p:cNvSpPr>
          <p:nvPr/>
        </p:nvSpPr>
        <p:spPr bwMode="auto">
          <a:xfrm>
            <a:off x="544352" y="4871010"/>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70C0"/>
                </a:solidFill>
              </a:rPr>
              <a:t>20% Lire</a:t>
            </a:r>
            <a:endParaRPr lang="fr-FR" altLang="sv-SE" b="1">
              <a:solidFill>
                <a:srgbClr val="0070C0"/>
              </a:solidFill>
            </a:endParaRPr>
          </a:p>
        </p:txBody>
      </p:sp>
      <p:sp>
        <p:nvSpPr>
          <p:cNvPr id="78853" name="Text Box 11"/>
          <p:cNvSpPr txBox="1">
            <a:spLocks noChangeArrowheads="1"/>
          </p:cNvSpPr>
          <p:nvPr/>
        </p:nvSpPr>
        <p:spPr bwMode="auto">
          <a:xfrm>
            <a:off x="2119031" y="3487315"/>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B0F0"/>
                </a:solidFill>
              </a:rPr>
              <a:t>40% Voir</a:t>
            </a:r>
            <a:endParaRPr lang="fr-FR" altLang="sv-SE" b="1">
              <a:solidFill>
                <a:srgbClr val="00B0F0"/>
              </a:solidFill>
            </a:endParaRPr>
          </a:p>
        </p:txBody>
      </p:sp>
      <p:sp>
        <p:nvSpPr>
          <p:cNvPr id="78854" name="Text Box 12"/>
          <p:cNvSpPr txBox="1">
            <a:spLocks noChangeArrowheads="1"/>
          </p:cNvSpPr>
          <p:nvPr/>
        </p:nvSpPr>
        <p:spPr bwMode="auto">
          <a:xfrm>
            <a:off x="2932161" y="2884018"/>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70C0"/>
                </a:solidFill>
              </a:rPr>
              <a:t>50% Dire</a:t>
            </a:r>
            <a:endParaRPr lang="fr-FR" altLang="sv-SE" b="1">
              <a:solidFill>
                <a:srgbClr val="0070C0"/>
              </a:solidFill>
            </a:endParaRPr>
          </a:p>
        </p:txBody>
      </p:sp>
      <p:sp>
        <p:nvSpPr>
          <p:cNvPr id="78855" name="Text Box 13"/>
          <p:cNvSpPr txBox="1">
            <a:spLocks noChangeArrowheads="1"/>
          </p:cNvSpPr>
          <p:nvPr/>
        </p:nvSpPr>
        <p:spPr bwMode="auto">
          <a:xfrm>
            <a:off x="3734435" y="2210169"/>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dirty="0"/>
              <a:t>60% </a:t>
            </a:r>
            <a:r>
              <a:rPr lang="en-GB" altLang="sv-SE" b="1" dirty="0" err="1"/>
              <a:t>Agir</a:t>
            </a:r>
            <a:endParaRPr lang="fr-FR" altLang="sv-SE" b="1" dirty="0"/>
          </a:p>
        </p:txBody>
      </p:sp>
      <p:sp>
        <p:nvSpPr>
          <p:cNvPr id="78856" name="Text Box 14"/>
          <p:cNvSpPr txBox="1">
            <a:spLocks noChangeArrowheads="1"/>
          </p:cNvSpPr>
          <p:nvPr/>
        </p:nvSpPr>
        <p:spPr bwMode="auto">
          <a:xfrm>
            <a:off x="4449828" y="1530559"/>
            <a:ext cx="469417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FF0066"/>
                </a:solidFill>
              </a:rPr>
              <a:t>90% de combinaison multisensorielle</a:t>
            </a:r>
            <a:endParaRPr lang="fr-FR" altLang="sv-SE" b="1">
              <a:solidFill>
                <a:srgbClr val="FF0066"/>
              </a:solidFill>
            </a:endParaRPr>
          </a:p>
        </p:txBody>
      </p:sp>
      <p:sp>
        <p:nvSpPr>
          <p:cNvPr id="10" name="Right Arrow 9"/>
          <p:cNvSpPr/>
          <p:nvPr/>
        </p:nvSpPr>
        <p:spPr bwMode="auto">
          <a:xfrm rot="18948821">
            <a:off x="2016691" y="4188701"/>
            <a:ext cx="4866271" cy="359598"/>
          </a:xfrm>
          <a:prstGeom prst="rightArrow">
            <a:avLst/>
          </a:prstGeom>
          <a:solidFill>
            <a:srgbClr val="72BBE8"/>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pic>
        <p:nvPicPr>
          <p:cNvPr id="78860" name="Picture 3" descr="5 sens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66136" y="3202224"/>
            <a:ext cx="2527632" cy="23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07932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fr-FR" dirty="0" smtClean="0"/>
              <a:t>Psychologie de la mémoire</a:t>
            </a:r>
          </a:p>
        </p:txBody>
      </p:sp>
      <p:sp>
        <p:nvSpPr>
          <p:cNvPr id="79875" name="Rectangle 3"/>
          <p:cNvSpPr>
            <a:spLocks noGrp="1" noChangeArrowheads="1"/>
          </p:cNvSpPr>
          <p:nvPr>
            <p:ph type="body" idx="1"/>
          </p:nvPr>
        </p:nvSpPr>
        <p:spPr>
          <a:xfrm>
            <a:off x="728968" y="1380815"/>
            <a:ext cx="7551673" cy="4611835"/>
          </a:xfrm>
        </p:spPr>
        <p:txBody>
          <a:bodyPr/>
          <a:lstStyle/>
          <a:p>
            <a:pPr>
              <a:buFont typeface="Wingdings" pitchFamily="2" charset="2"/>
              <a:buNone/>
            </a:pPr>
            <a:r>
              <a:rPr lang="fr-FR" altLang="sv-SE" dirty="0" smtClean="0">
                <a:solidFill>
                  <a:srgbClr val="0070C0"/>
                </a:solidFill>
              </a:rPr>
              <a:t> Effets de primauté et de récence</a:t>
            </a:r>
            <a:r>
              <a:rPr lang="fr-FR" altLang="sv-SE" dirty="0" smtClean="0"/>
              <a:t>:</a:t>
            </a:r>
          </a:p>
          <a:p>
            <a:pPr>
              <a:buFont typeface="Wingdings" pitchFamily="2" charset="2"/>
              <a:buNone/>
            </a:pPr>
            <a:r>
              <a:rPr lang="fr-FR" altLang="sv-SE" sz="2100" dirty="0" smtClean="0"/>
              <a:t>Les annonceurs, les écrivains, les artistes et les enseignants connaissent bien ce secret.</a:t>
            </a:r>
            <a:endParaRPr lang="fr-FR" altLang="sv-SE" sz="2100" dirty="0"/>
          </a:p>
        </p:txBody>
      </p:sp>
      <p:cxnSp>
        <p:nvCxnSpPr>
          <p:cNvPr id="3" name="Straight Connector 2"/>
          <p:cNvCxnSpPr/>
          <p:nvPr/>
        </p:nvCxnSpPr>
        <p:spPr bwMode="auto">
          <a:xfrm>
            <a:off x="969242" y="4270591"/>
            <a:ext cx="6430394" cy="0"/>
          </a:xfrm>
          <a:prstGeom prst="line">
            <a:avLst/>
          </a:prstGeom>
          <a:ln>
            <a:solidFill>
              <a:srgbClr val="72BBE8"/>
            </a:solidFill>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38917" name="Isosceles Triangle 3"/>
          <p:cNvSpPr>
            <a:spLocks noChangeArrowheads="1"/>
          </p:cNvSpPr>
          <p:nvPr/>
        </p:nvSpPr>
        <p:spPr bwMode="auto">
          <a:xfrm>
            <a:off x="969244" y="3552110"/>
            <a:ext cx="676026" cy="607616"/>
          </a:xfrm>
          <a:prstGeom prst="triangle">
            <a:avLst>
              <a:gd name="adj" fmla="val 5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79880" name="TextBox 4"/>
          <p:cNvSpPr txBox="1">
            <a:spLocks noChangeArrowheads="1"/>
          </p:cNvSpPr>
          <p:nvPr/>
        </p:nvSpPr>
        <p:spPr bwMode="auto">
          <a:xfrm>
            <a:off x="548424" y="4531204"/>
            <a:ext cx="1878755" cy="51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Début</a:t>
            </a:r>
          </a:p>
        </p:txBody>
      </p:sp>
      <p:sp>
        <p:nvSpPr>
          <p:cNvPr id="79881" name="TextBox 9"/>
          <p:cNvSpPr txBox="1">
            <a:spLocks noChangeArrowheads="1"/>
          </p:cNvSpPr>
          <p:nvPr/>
        </p:nvSpPr>
        <p:spPr bwMode="auto">
          <a:xfrm>
            <a:off x="6722252" y="4531204"/>
            <a:ext cx="822634" cy="51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Fin</a:t>
            </a:r>
          </a:p>
        </p:txBody>
      </p:sp>
      <p:sp>
        <p:nvSpPr>
          <p:cNvPr id="79882" name="TextBox 10"/>
          <p:cNvSpPr txBox="1">
            <a:spLocks noChangeArrowheads="1"/>
          </p:cNvSpPr>
          <p:nvPr/>
        </p:nvSpPr>
        <p:spPr bwMode="auto">
          <a:xfrm>
            <a:off x="2731254" y="5137381"/>
            <a:ext cx="3547101" cy="94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Vaste désert cognitif </a:t>
            </a:r>
          </a:p>
        </p:txBody>
      </p:sp>
      <p:sp>
        <p:nvSpPr>
          <p:cNvPr id="11" name="Isosceles Triangle 3"/>
          <p:cNvSpPr>
            <a:spLocks noChangeArrowheads="1"/>
          </p:cNvSpPr>
          <p:nvPr/>
        </p:nvSpPr>
        <p:spPr bwMode="auto">
          <a:xfrm>
            <a:off x="6643050" y="3578928"/>
            <a:ext cx="676026" cy="607616"/>
          </a:xfrm>
          <a:prstGeom prst="triangle">
            <a:avLst>
              <a:gd name="adj" fmla="val 5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2" name="Right Arrow 11"/>
          <p:cNvSpPr/>
          <p:nvPr/>
        </p:nvSpPr>
        <p:spPr bwMode="auto">
          <a:xfrm rot="16200000">
            <a:off x="3839780" y="4490744"/>
            <a:ext cx="689318" cy="339027"/>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spTree>
    <p:extLst>
      <p:ext uri="{BB962C8B-B14F-4D97-AF65-F5344CB8AC3E}">
        <p14:creationId xmlns:p14="http://schemas.microsoft.com/office/powerpoint/2010/main" val="4160003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0" y="-171400"/>
            <a:ext cx="9144000" cy="1238270"/>
          </a:xfrm>
        </p:spPr>
        <p:txBody>
          <a:bodyPr/>
          <a:lstStyle/>
          <a:p>
            <a:r>
              <a:rPr lang="fr-FR" dirty="0" smtClean="0"/>
              <a:t>L'effet de fluidité</a:t>
            </a:r>
          </a:p>
        </p:txBody>
      </p:sp>
      <p:sp>
        <p:nvSpPr>
          <p:cNvPr id="80899" name="Content Placeholder 2"/>
          <p:cNvSpPr>
            <a:spLocks noGrp="1"/>
          </p:cNvSpPr>
          <p:nvPr>
            <p:ph idx="1"/>
          </p:nvPr>
        </p:nvSpPr>
        <p:spPr>
          <a:xfrm>
            <a:off x="467544" y="1052736"/>
            <a:ext cx="8291501" cy="5040560"/>
          </a:xfrm>
        </p:spPr>
        <p:txBody>
          <a:bodyPr/>
          <a:lstStyle/>
          <a:p>
            <a:r>
              <a:rPr lang="fr-FR" altLang="sv-SE" sz="4800" b="1" i="1" dirty="0" smtClean="0">
                <a:latin typeface="French Script MT" pitchFamily="66" charset="0"/>
              </a:rPr>
              <a:t>Purée de pommes de terre onctueuse</a:t>
            </a:r>
          </a:p>
          <a:p>
            <a:r>
              <a:rPr lang="fr-FR" altLang="sv-SE" sz="3600" dirty="0" smtClean="0">
                <a:latin typeface="Agency FB" pitchFamily="34" charset="0"/>
              </a:rPr>
              <a:t>Purée de pommes de terre onctueuse</a:t>
            </a:r>
          </a:p>
          <a:p>
            <a:r>
              <a:rPr lang="fr-FR" altLang="sv-SE" sz="4000" dirty="0" smtClean="0">
                <a:latin typeface="Xingkai SC Light"/>
              </a:rPr>
              <a:t>Purée de pommes de terre onctueuse</a:t>
            </a:r>
            <a:endParaRPr lang="fr-FR" altLang="sv-SE" sz="4000" dirty="0" smtClean="0">
              <a:latin typeface="Xingkai SC Light"/>
              <a:ea typeface="Dotum" pitchFamily="34" charset="-127"/>
              <a:cs typeface="Xingkai SC Light"/>
            </a:endParaRPr>
          </a:p>
          <a:p>
            <a:r>
              <a:rPr lang="fr-FR" altLang="sv-SE" sz="3200" dirty="0" smtClean="0"/>
              <a:t>Purée de pommes de terre onctueuse</a:t>
            </a:r>
          </a:p>
          <a:p>
            <a:r>
              <a:rPr lang="fr-FR" altLang="sv-SE" sz="3200" dirty="0" smtClean="0">
                <a:latin typeface="Arial Rounded MT Bold" pitchFamily="34" charset="0"/>
              </a:rPr>
              <a:t>Purée de pommes de terres onctueuse</a:t>
            </a:r>
            <a:endParaRPr lang="fr-FR" altLang="sv-SE" sz="3200" dirty="0">
              <a:latin typeface="Arial Rounded MT Bold" pitchFamily="34" charset="0"/>
              <a:ea typeface="Dotum" pitchFamily="34" charset="-127"/>
            </a:endParaRPr>
          </a:p>
        </p:txBody>
      </p:sp>
    </p:spTree>
    <p:extLst>
      <p:ext uri="{BB962C8B-B14F-4D97-AF65-F5344CB8AC3E}">
        <p14:creationId xmlns:p14="http://schemas.microsoft.com/office/powerpoint/2010/main" val="25556105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fr-FR" dirty="0" smtClean="0"/>
              <a:t>Quelques chiffres sur le cerveau </a:t>
            </a:r>
          </a:p>
        </p:txBody>
      </p:sp>
      <p:sp>
        <p:nvSpPr>
          <p:cNvPr id="81923" name="Content Placeholder 6"/>
          <p:cNvSpPr>
            <a:spLocks noGrp="1"/>
          </p:cNvSpPr>
          <p:nvPr>
            <p:ph idx="1"/>
          </p:nvPr>
        </p:nvSpPr>
        <p:spPr/>
        <p:txBody>
          <a:bodyPr/>
          <a:lstStyle/>
          <a:p>
            <a:r>
              <a:rPr lang="fr-FR" altLang="sv-SE" sz="2100" dirty="0" smtClean="0"/>
              <a:t>Parole - 125-150 mots par minute</a:t>
            </a:r>
          </a:p>
          <a:p>
            <a:r>
              <a:rPr lang="fr-FR" altLang="sv-SE" sz="2100" dirty="0" smtClean="0"/>
              <a:t>Écoute -125 -250 mots par minute </a:t>
            </a:r>
          </a:p>
          <a:p>
            <a:pPr lvl="1"/>
            <a:r>
              <a:rPr lang="fr-FR" altLang="sv-SE" sz="1800" dirty="0" smtClean="0"/>
              <a:t>(Les livres audio se situent à 150-160 mots par minute)</a:t>
            </a:r>
          </a:p>
          <a:p>
            <a:r>
              <a:rPr lang="fr-FR" altLang="sv-SE" sz="2100" dirty="0" smtClean="0"/>
              <a:t>Lecture - 250 -300 mots par minute</a:t>
            </a:r>
          </a:p>
          <a:p>
            <a:r>
              <a:rPr lang="fr-FR" altLang="sv-SE" sz="2100" dirty="0" smtClean="0"/>
              <a:t>Pensée - 1 000 à 3 000 mots par minute</a:t>
            </a:r>
            <a:endParaRPr lang="fr-FR" altLang="sv-SE" sz="2100" dirty="0"/>
          </a:p>
        </p:txBody>
      </p:sp>
      <p:pic>
        <p:nvPicPr>
          <p:cNvPr id="81924" name="Picture 3" descr="\ Users \ gaya \ AppData \ Local Internet Files \ Microsoft \ Windows \ Temporary \ Content.IE5 \ KN3V1ZJN \ MC900030438 [1] .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76097" y="3979742"/>
            <a:ext cx="1831244" cy="127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5" name="Picture 4" descr="\ Users \ gaya \ AppData \ Local Internet Files \ Microsoft \ Windows \ Temporary \ Content.IE5 \ KN3V1ZJN \ MC900030438 [1] .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215013">
            <a:off x="882364" y="4025818"/>
            <a:ext cx="1171508" cy="871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6" name="Rectangle 4"/>
          <p:cNvSpPr>
            <a:spLocks noChangeArrowheads="1"/>
          </p:cNvSpPr>
          <p:nvPr/>
        </p:nvSpPr>
        <p:spPr bwMode="auto">
          <a:xfrm>
            <a:off x="866074" y="4755822"/>
            <a:ext cx="1085986" cy="465071"/>
          </a:xfrm>
          <a:prstGeom prst="rect">
            <a:avLst/>
          </a:prstGeom>
          <a:solidFill>
            <a:srgbClr val="FF0000"/>
          </a:solidFill>
          <a:ln w="19050" algn="ctr">
            <a:solidFill>
              <a:schemeClr val="tx1"/>
            </a:solidFill>
            <a:round/>
            <a:headEnd/>
            <a:tailEnd/>
          </a:ln>
        </p:spPr>
        <p:txBody>
          <a:bodyPr lIns="0" tIns="0" rIns="0" bIns="0"/>
          <a:lstStyle/>
          <a:p>
            <a:pPr marL="389535" indent="-389535" defTabSz="1042008" fontAlgn="base">
              <a:spcBef>
                <a:spcPct val="80000"/>
              </a:spcBef>
              <a:spcAft>
                <a:spcPct val="0"/>
              </a:spcAft>
              <a:buClr>
                <a:srgbClr val="1E7FB8"/>
              </a:buClr>
              <a:buFont typeface="Wingdings" pitchFamily="2" charset="2"/>
              <a:buChar char="l"/>
            </a:pPr>
            <a:endParaRPr lang="en-US" altLang="sv-SE" sz="2800">
              <a:solidFill>
                <a:srgbClr val="000066"/>
              </a:solidFill>
            </a:endParaRPr>
          </a:p>
        </p:txBody>
      </p:sp>
      <p:sp>
        <p:nvSpPr>
          <p:cNvPr id="81927" name="Rectangle 5"/>
          <p:cNvSpPr>
            <a:spLocks noChangeArrowheads="1"/>
          </p:cNvSpPr>
          <p:nvPr/>
        </p:nvSpPr>
        <p:spPr bwMode="auto">
          <a:xfrm>
            <a:off x="856571" y="5314483"/>
            <a:ext cx="7650770" cy="457872"/>
          </a:xfrm>
          <a:prstGeom prst="rect">
            <a:avLst/>
          </a:prstGeom>
          <a:solidFill>
            <a:srgbClr val="FF0000"/>
          </a:solidFill>
          <a:ln w="19050" algn="ctr">
            <a:solidFill>
              <a:schemeClr val="tx1"/>
            </a:solidFill>
            <a:round/>
            <a:headEnd/>
            <a:tailEnd/>
          </a:ln>
        </p:spPr>
        <p:txBody>
          <a:bodyPr lIns="0" tIns="0" rIns="0" bIns="0"/>
          <a:lstStyle/>
          <a:p>
            <a:pPr marL="389535" indent="-389535" defTabSz="1042008" fontAlgn="base">
              <a:spcBef>
                <a:spcPct val="80000"/>
              </a:spcBef>
              <a:spcAft>
                <a:spcPct val="0"/>
              </a:spcAft>
              <a:buClr>
                <a:srgbClr val="1E7FB8"/>
              </a:buClr>
              <a:buFont typeface="Wingdings" pitchFamily="2" charset="2"/>
              <a:buChar char="l"/>
            </a:pPr>
            <a:endParaRPr lang="en-US" altLang="sv-SE" sz="2800">
              <a:solidFill>
                <a:srgbClr val="000066"/>
              </a:solidFill>
            </a:endParaRPr>
          </a:p>
        </p:txBody>
      </p:sp>
    </p:spTree>
    <p:extLst>
      <p:ext uri="{BB962C8B-B14F-4D97-AF65-F5344CB8AC3E}">
        <p14:creationId xmlns:p14="http://schemas.microsoft.com/office/powerpoint/2010/main" val="25723204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a:solidFill>
                  <a:srgbClr val="FFFFFF"/>
                </a:solidFill>
              </a:rPr>
              <a:t>2. Les chiffres ne sont pas tout:</a:t>
            </a:r>
          </a:p>
          <a:p>
            <a:pPr algn="ctr" defTabSz="913856" fontAlgn="base">
              <a:spcBef>
                <a:spcPct val="0"/>
              </a:spcBef>
              <a:spcAft>
                <a:spcPct val="0"/>
              </a:spcAft>
              <a:defRPr/>
            </a:pPr>
            <a:r>
              <a:rPr lang="en-US" sz="4700" b="1" kern="0" dirty="0">
                <a:solidFill>
                  <a:srgbClr val="FFFFFF"/>
                </a:solidFill>
              </a:rPr>
              <a:t>Perception et confiance</a:t>
            </a:r>
          </a:p>
        </p:txBody>
      </p:sp>
    </p:spTree>
    <p:extLst>
      <p:ext uri="{BB962C8B-B14F-4D97-AF65-F5344CB8AC3E}">
        <p14:creationId xmlns:p14="http://schemas.microsoft.com/office/powerpoint/2010/main" val="6105377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fr-FR" dirty="0" smtClean="0">
                <a:solidFill>
                  <a:srgbClr val="0070C0"/>
                </a:solidFill>
              </a:rPr>
              <a:t>La CONFIANCE est primordiale</a:t>
            </a:r>
          </a:p>
        </p:txBody>
      </p:sp>
      <p:sp>
        <p:nvSpPr>
          <p:cNvPr id="970755" name="Rectangle 3"/>
          <p:cNvSpPr>
            <a:spLocks noGrp="1" noChangeArrowheads="1"/>
          </p:cNvSpPr>
          <p:nvPr>
            <p:ph type="body" idx="1"/>
          </p:nvPr>
        </p:nvSpPr>
        <p:spPr/>
        <p:txBody>
          <a:bodyPr/>
          <a:lstStyle/>
          <a:p>
            <a:endParaRPr lang="fr-FR" altLang="sv-SE" sz="2100" dirty="0" smtClean="0"/>
          </a:p>
          <a:p>
            <a:pPr algn="ctr">
              <a:buFont typeface="Wingdings" pitchFamily="2" charset="2"/>
              <a:buNone/>
            </a:pPr>
            <a:r>
              <a:rPr lang="fr-FR" altLang="sv-SE" sz="2100" dirty="0" smtClean="0">
                <a:solidFill>
                  <a:schemeClr val="hlink"/>
                </a:solidFill>
              </a:rPr>
              <a:t> La confiance </a:t>
            </a:r>
            <a:r>
              <a:rPr lang="fr-FR" altLang="sv-SE" sz="2100" dirty="0" smtClean="0"/>
              <a:t>dans les individus et les organisations est de loin le facteur le plus important dans la communication sur les risques.</a:t>
            </a:r>
            <a:endParaRPr lang="fr-FR" altLang="sv-SE" sz="2100" dirty="0"/>
          </a:p>
        </p:txBody>
      </p:sp>
      <p:pic>
        <p:nvPicPr>
          <p:cNvPr id="11268" name="Picture 2" descr="http://recoveringyou.com/wp-content/uploads/2011/07/trust1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8769" y="3354848"/>
            <a:ext cx="3154789" cy="252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867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70755">
                                            <p:txEl>
                                              <p:pRg st="1" end="1"/>
                                            </p:txEl>
                                          </p:spTgt>
                                        </p:tgtEl>
                                        <p:attrNameLst>
                                          <p:attrName>style.visibility</p:attrName>
                                        </p:attrNameLst>
                                      </p:cBhvr>
                                      <p:to>
                                        <p:strVal val="visible"/>
                                      </p:to>
                                    </p:set>
                                    <p:anim calcmode="lin" valueType="num">
                                      <p:cBhvr additive="base">
                                        <p:cTn id="7" dur="500" fill="hold"/>
                                        <p:tgtEl>
                                          <p:spTgt spid="9707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07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58" y="1583835"/>
            <a:ext cx="4324938" cy="42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pPr eaLnBrk="1" hangingPunct="1"/>
            <a:r>
              <a:rPr lang="fr-FR" dirty="0" smtClean="0"/>
              <a:t>Blocs de construction de la communication sur les risques et les crises:</a:t>
            </a:r>
          </a:p>
        </p:txBody>
      </p:sp>
      <p:sp>
        <p:nvSpPr>
          <p:cNvPr id="51204" name="Text Box 19"/>
          <p:cNvSpPr txBox="1">
            <a:spLocks noChangeArrowheads="1"/>
          </p:cNvSpPr>
          <p:nvPr/>
        </p:nvSpPr>
        <p:spPr bwMode="auto">
          <a:xfrm>
            <a:off x="6885150" y="2813465"/>
            <a:ext cx="1949344" cy="1077218"/>
          </a:xfrm>
          <a:prstGeom prst="rect">
            <a:avLst/>
          </a:prstGeom>
          <a:solidFill>
            <a:srgbClr val="0070C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defRPr/>
            </a:pPr>
            <a:r>
              <a:rPr lang="en-GB" b="1" dirty="0"/>
              <a:t> </a:t>
            </a:r>
            <a:r>
              <a:rPr lang="en-GB" b="1" dirty="0" err="1"/>
              <a:t>Crédibilité</a:t>
            </a:r>
            <a:endParaRPr lang="en-GB" b="1" dirty="0"/>
          </a:p>
          <a:p>
            <a:pPr eaLnBrk="1" fontAlgn="base" hangingPunct="1">
              <a:spcBef>
                <a:spcPct val="50000"/>
              </a:spcBef>
              <a:spcAft>
                <a:spcPct val="0"/>
              </a:spcAft>
              <a:buClr>
                <a:srgbClr val="1E7FB8"/>
              </a:buClr>
              <a:buFont typeface="Wingdings" pitchFamily="2" charset="2"/>
              <a:buNone/>
              <a:defRPr/>
            </a:pPr>
            <a:endParaRPr lang="fr-FR" b="1" dirty="0"/>
          </a:p>
        </p:txBody>
      </p:sp>
      <p:sp>
        <p:nvSpPr>
          <p:cNvPr id="51205" name="Text Box 20"/>
          <p:cNvSpPr txBox="1">
            <a:spLocks noChangeArrowheads="1"/>
          </p:cNvSpPr>
          <p:nvPr/>
        </p:nvSpPr>
        <p:spPr bwMode="auto">
          <a:xfrm>
            <a:off x="6661167" y="1622710"/>
            <a:ext cx="2212696" cy="1077218"/>
          </a:xfrm>
          <a:prstGeom prst="rect">
            <a:avLst/>
          </a:prstGeom>
          <a:solidFill>
            <a:srgbClr val="FFCC0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Expression</a:t>
            </a:r>
          </a:p>
          <a:p>
            <a:pPr algn="ctr" eaLnBrk="1" fontAlgn="base" hangingPunct="1">
              <a:spcBef>
                <a:spcPct val="50000"/>
              </a:spcBef>
              <a:spcAft>
                <a:spcPct val="0"/>
              </a:spcAft>
              <a:buClr>
                <a:srgbClr val="1E7FB8"/>
              </a:buClr>
              <a:buFont typeface="Wingdings" pitchFamily="2" charset="2"/>
              <a:buNone/>
              <a:defRPr/>
            </a:pPr>
            <a:r>
              <a:rPr lang="en-GB" b="1" dirty="0" err="1" smtClean="0"/>
              <a:t>d'empathie</a:t>
            </a:r>
            <a:endParaRPr lang="fr-FR" b="1" dirty="0"/>
          </a:p>
        </p:txBody>
      </p:sp>
      <p:sp>
        <p:nvSpPr>
          <p:cNvPr id="51206" name="Text Box 21"/>
          <p:cNvSpPr txBox="1">
            <a:spLocks noChangeArrowheads="1"/>
          </p:cNvSpPr>
          <p:nvPr/>
        </p:nvSpPr>
        <p:spPr bwMode="auto">
          <a:xfrm>
            <a:off x="4689960" y="1577266"/>
            <a:ext cx="1922195" cy="1077218"/>
          </a:xfrm>
          <a:prstGeom prst="rect">
            <a:avLst/>
          </a:prstGeom>
          <a:solidFill>
            <a:srgbClr val="008E4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defRPr sz="2800">
                <a:solidFill>
                  <a:srgbClr val="000066"/>
                </a:solidFill>
                <a:latin typeface="Arial" pitchFamily="34" charset="0"/>
                <a:cs typeface="Arial" pitchFamily="34" charset="0"/>
              </a:defRPr>
            </a:lvl2pPr>
            <a:lvl3pPr marL="1143000" indent="-228600" defTabSz="1042988" eaLnBrk="0" hangingPunct="0">
              <a:defRPr sz="2800">
                <a:solidFill>
                  <a:srgbClr val="000066"/>
                </a:solidFill>
                <a:latin typeface="Arial" pitchFamily="34" charset="0"/>
                <a:cs typeface="Arial" pitchFamily="34" charset="0"/>
              </a:defRPr>
            </a:lvl3pPr>
            <a:lvl4pPr marL="1600200" indent="-228600" defTabSz="1042988" eaLnBrk="0" hangingPunct="0">
              <a:defRPr sz="2800">
                <a:solidFill>
                  <a:srgbClr val="000066"/>
                </a:solidFill>
                <a:latin typeface="Arial" pitchFamily="34" charset="0"/>
                <a:cs typeface="Arial" pitchFamily="34" charset="0"/>
              </a:defRPr>
            </a:lvl4pPr>
            <a:lvl5pPr marL="2057400" indent="-228600" defTabSz="1042988" eaLnBrk="0" hangingPunct="0">
              <a:defRPr sz="2800">
                <a:solidFill>
                  <a:srgbClr val="000066"/>
                </a:solidFill>
                <a:latin typeface="Arial" pitchFamily="34" charset="0"/>
                <a:cs typeface="Arial" pitchFamily="34"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Valeurs </a:t>
            </a:r>
          </a:p>
          <a:p>
            <a:pPr algn="ctr" eaLnBrk="1" fontAlgn="base" hangingPunct="1">
              <a:spcBef>
                <a:spcPct val="50000"/>
              </a:spcBef>
              <a:spcAft>
                <a:spcPct val="0"/>
              </a:spcAft>
              <a:buClr>
                <a:srgbClr val="1E7FB8"/>
              </a:buClr>
              <a:buFont typeface="Wingdings" pitchFamily="2" charset="2"/>
              <a:buNone/>
              <a:defRPr/>
            </a:pPr>
            <a:r>
              <a:rPr lang="fr-FR" dirty="0" smtClean="0"/>
              <a:t>                    </a:t>
            </a:r>
            <a:endParaRPr dirty="0" smtClean="0"/>
          </a:p>
        </p:txBody>
      </p:sp>
      <p:sp>
        <p:nvSpPr>
          <p:cNvPr id="51207" name="Text Box 10"/>
          <p:cNvSpPr txBox="1">
            <a:spLocks noChangeArrowheads="1"/>
          </p:cNvSpPr>
          <p:nvPr/>
        </p:nvSpPr>
        <p:spPr bwMode="auto">
          <a:xfrm>
            <a:off x="4386064" y="2813465"/>
            <a:ext cx="2529173" cy="1508105"/>
          </a:xfrm>
          <a:prstGeom prst="rect">
            <a:avLst/>
          </a:prstGeom>
          <a:ln/>
        </p:spPr>
        <p:style>
          <a:lnRef idx="0">
            <a:schemeClr val="accent3"/>
          </a:lnRef>
          <a:fillRef idx="3">
            <a:schemeClr val="accent3"/>
          </a:fillRef>
          <a:effectRef idx="3">
            <a:schemeClr val="accent3"/>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err="1" smtClean="0"/>
              <a:t>Informations</a:t>
            </a:r>
            <a:r>
              <a:rPr lang="en-GB" b="1" dirty="0" smtClean="0"/>
              <a:t> techniques</a:t>
            </a:r>
            <a:endParaRPr lang="en-GB" b="1" dirty="0"/>
          </a:p>
          <a:p>
            <a:pPr algn="ctr" eaLnBrk="1" fontAlgn="base" hangingPunct="1">
              <a:spcBef>
                <a:spcPct val="50000"/>
              </a:spcBef>
              <a:spcAft>
                <a:spcPct val="0"/>
              </a:spcAft>
              <a:buClr>
                <a:srgbClr val="1E7FB8"/>
              </a:buClr>
              <a:buFont typeface="Wingdings" pitchFamily="2" charset="2"/>
              <a:buNone/>
              <a:defRPr/>
            </a:pPr>
            <a:endParaRPr lang="fr-FR" b="1" dirty="0"/>
          </a:p>
        </p:txBody>
      </p:sp>
      <p:sp>
        <p:nvSpPr>
          <p:cNvPr id="51208" name="Text Box 15"/>
          <p:cNvSpPr txBox="1">
            <a:spLocks noChangeArrowheads="1"/>
          </p:cNvSpPr>
          <p:nvPr/>
        </p:nvSpPr>
        <p:spPr bwMode="auto">
          <a:xfrm>
            <a:off x="4648019" y="3989822"/>
            <a:ext cx="4170185" cy="2369880"/>
          </a:xfrm>
          <a:prstGeom prst="rect">
            <a:avLst/>
          </a:prstGeom>
          <a:solidFill>
            <a:srgbClr val="FF0505"/>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err="1" smtClean="0"/>
              <a:t>Confiance</a:t>
            </a:r>
            <a:r>
              <a:rPr lang="en-GB" b="1" dirty="0" smtClean="0"/>
              <a:t> </a:t>
            </a:r>
            <a:endParaRPr lang="en-GB" b="1" dirty="0"/>
          </a:p>
          <a:p>
            <a:pPr algn="ctr" eaLnBrk="1" fontAlgn="base" hangingPunct="1">
              <a:spcBef>
                <a:spcPct val="50000"/>
              </a:spcBef>
              <a:spcAft>
                <a:spcPct val="0"/>
              </a:spcAft>
              <a:buClr>
                <a:srgbClr val="1E7FB8"/>
              </a:buClr>
              <a:buFont typeface="Wingdings" pitchFamily="2" charset="2"/>
              <a:buNone/>
              <a:defRPr/>
            </a:pPr>
            <a:r>
              <a:rPr lang="en-GB" dirty="0" err="1" smtClean="0">
                <a:solidFill>
                  <a:srgbClr val="FFFFFF"/>
                </a:solidFill>
              </a:rPr>
              <a:t>dans</a:t>
            </a:r>
            <a:r>
              <a:rPr lang="en-GB" dirty="0" smtClean="0">
                <a:solidFill>
                  <a:srgbClr val="FFFFFF"/>
                </a:solidFill>
              </a:rPr>
              <a:t> les </a:t>
            </a:r>
            <a:r>
              <a:rPr lang="en-GB" dirty="0" err="1" smtClean="0">
                <a:solidFill>
                  <a:srgbClr val="FFFFFF"/>
                </a:solidFill>
              </a:rPr>
              <a:t>individus</a:t>
            </a:r>
            <a:r>
              <a:rPr lang="en-GB" dirty="0" smtClean="0">
                <a:solidFill>
                  <a:srgbClr val="FFFFFF"/>
                </a:solidFill>
              </a:rPr>
              <a:t> et les organisations </a:t>
            </a:r>
            <a:r>
              <a:rPr lang="en-GB" dirty="0" err="1" smtClean="0">
                <a:solidFill>
                  <a:srgbClr val="FFFFFF"/>
                </a:solidFill>
              </a:rPr>
              <a:t>est</a:t>
            </a:r>
            <a:r>
              <a:rPr lang="en-GB" dirty="0" smtClean="0">
                <a:solidFill>
                  <a:srgbClr val="FFFFFF"/>
                </a:solidFill>
              </a:rPr>
              <a:t> de loin le </a:t>
            </a:r>
            <a:r>
              <a:rPr lang="en-GB" dirty="0" err="1" smtClean="0">
                <a:solidFill>
                  <a:srgbClr val="FFFFFF"/>
                </a:solidFill>
              </a:rPr>
              <a:t>facteur</a:t>
            </a:r>
            <a:r>
              <a:rPr lang="en-GB" dirty="0" smtClean="0">
                <a:solidFill>
                  <a:srgbClr val="FFFFFF"/>
                </a:solidFill>
              </a:rPr>
              <a:t> le plus important</a:t>
            </a:r>
            <a:endParaRPr lang="fr-FR" b="1" dirty="0">
              <a:solidFill>
                <a:srgbClr val="FFFFFF"/>
              </a:solidFill>
            </a:endParaRPr>
          </a:p>
        </p:txBody>
      </p:sp>
    </p:spTree>
    <p:extLst>
      <p:ext uri="{BB962C8B-B14F-4D97-AF65-F5344CB8AC3E}">
        <p14:creationId xmlns:p14="http://schemas.microsoft.com/office/powerpoint/2010/main" val="35263421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200" dirty="0" smtClean="0">
                <a:solidFill>
                  <a:schemeClr val="tx1"/>
                </a:solidFill>
                <a:latin typeface="+mn-lt"/>
              </a:rPr>
              <a:t>La confiance se bâtit à partir des perceptions du public</a:t>
            </a:r>
            <a:endParaRPr lang="fr-FR" sz="3200" dirty="0">
              <a:solidFill>
                <a:schemeClr val="tx1"/>
              </a:solidFill>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2676757"/>
              </p:ext>
            </p:extLst>
          </p:nvPr>
        </p:nvGraphicFramePr>
        <p:xfrm>
          <a:off x="622968" y="1373995"/>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973816" y="1267067"/>
            <a:ext cx="6220421" cy="2058993"/>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fr-FR" b="1" dirty="0" smtClean="0">
                <a:solidFill>
                  <a:srgbClr val="0070C0"/>
                </a:solidFill>
              </a:rPr>
              <a:t>Vous savez de quoi vous parlez</a:t>
            </a:r>
          </a:p>
          <a:p>
            <a:pPr fontAlgn="base">
              <a:spcBef>
                <a:spcPct val="80000"/>
              </a:spcBef>
              <a:spcAft>
                <a:spcPct val="0"/>
              </a:spcAft>
              <a:buClr>
                <a:srgbClr val="1E7FB8"/>
              </a:buClr>
              <a:buFont typeface="Wingdings" pitchFamily="2" charset="2"/>
              <a:buChar char="l"/>
              <a:defRPr/>
            </a:pPr>
            <a:r>
              <a:rPr lang="fr-FR" b="1" dirty="0" smtClean="0">
                <a:solidFill>
                  <a:srgbClr val="0070C0"/>
                </a:solidFill>
              </a:rPr>
              <a:t>   Vous savez comment résoudre le problème</a:t>
            </a:r>
          </a:p>
          <a:p>
            <a:pPr fontAlgn="base">
              <a:spcBef>
                <a:spcPct val="80000"/>
              </a:spcBef>
              <a:spcAft>
                <a:spcPct val="0"/>
              </a:spcAft>
              <a:buClr>
                <a:srgbClr val="1E7FB8"/>
              </a:buClr>
              <a:buFont typeface="Wingdings" pitchFamily="2" charset="2"/>
              <a:buChar char="l"/>
              <a:defRPr/>
            </a:pPr>
            <a:r>
              <a:rPr lang="fr-FR" b="1" dirty="0" smtClean="0">
                <a:solidFill>
                  <a:srgbClr val="0070C0"/>
                </a:solidFill>
              </a:rPr>
              <a:t>    Vous êtes d'accord avec d'autres experts reconnus</a:t>
            </a:r>
          </a:p>
          <a:p>
            <a:pPr fontAlgn="base">
              <a:spcBef>
                <a:spcPct val="80000"/>
              </a:spcBef>
              <a:spcAft>
                <a:spcPct val="0"/>
              </a:spcAft>
              <a:buClr>
                <a:srgbClr val="1E7FB8"/>
              </a:buClr>
              <a:buFont typeface="Wingdings" pitchFamily="2" charset="2"/>
              <a:buChar char="l"/>
              <a:defRPr/>
            </a:pPr>
            <a:endParaRPr lang="fr-FR" sz="2500" dirty="0">
              <a:solidFill>
                <a:srgbClr val="000066"/>
              </a:solidFill>
            </a:endParaRPr>
          </a:p>
        </p:txBody>
      </p:sp>
      <p:sp>
        <p:nvSpPr>
          <p:cNvPr id="6" name="TextBox 5"/>
          <p:cNvSpPr txBox="1"/>
          <p:nvPr/>
        </p:nvSpPr>
        <p:spPr>
          <a:xfrm>
            <a:off x="6304149" y="3504592"/>
            <a:ext cx="2757047" cy="1373616"/>
          </a:xfrm>
          <a:prstGeom prst="rect">
            <a:avLst/>
          </a:prstGeom>
          <a:noFill/>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lang="fr-FR" dirty="0" smtClean="0"/>
              <a:t> </a:t>
            </a:r>
            <a:r>
              <a:rPr lang="fr-FR" sz="1400" b="1" dirty="0" smtClean="0">
                <a:solidFill>
                  <a:srgbClr val="002060"/>
                </a:solidFill>
              </a:rPr>
              <a:t>Vous me dites la vérité</a:t>
            </a:r>
          </a:p>
          <a:p>
            <a:pPr fontAlgn="base">
              <a:spcBef>
                <a:spcPct val="80000"/>
              </a:spcBef>
              <a:spcAft>
                <a:spcPct val="0"/>
              </a:spcAft>
              <a:buClr>
                <a:srgbClr val="1E7FB8"/>
              </a:buClr>
              <a:buFont typeface="Wingdings" pitchFamily="2" charset="2"/>
              <a:buChar char="l"/>
              <a:defRPr/>
            </a:pPr>
            <a:r>
              <a:rPr lang="fr-FR" sz="1400" b="1" dirty="0" smtClean="0">
                <a:solidFill>
                  <a:srgbClr val="002060"/>
                </a:solidFill>
              </a:rPr>
              <a:t> Vous n'omettez pas d'informations </a:t>
            </a:r>
          </a:p>
          <a:p>
            <a:pPr fontAlgn="base">
              <a:spcBef>
                <a:spcPct val="80000"/>
              </a:spcBef>
              <a:spcAft>
                <a:spcPct val="0"/>
              </a:spcAft>
              <a:buClr>
                <a:srgbClr val="1E7FB8"/>
              </a:buClr>
              <a:buFont typeface="Wingdings" pitchFamily="2" charset="2"/>
              <a:buChar char="l"/>
              <a:defRPr/>
            </a:pPr>
            <a:r>
              <a:rPr lang="fr-FR" sz="1400" b="1" dirty="0" smtClean="0">
                <a:solidFill>
                  <a:srgbClr val="002060"/>
                </a:solidFill>
              </a:rPr>
              <a:t> Vous êtes fiable</a:t>
            </a:r>
            <a:endParaRPr lang="fr-FR" sz="1400" b="1" dirty="0">
              <a:solidFill>
                <a:srgbClr val="002060"/>
              </a:solidFill>
            </a:endParaRPr>
          </a:p>
        </p:txBody>
      </p:sp>
      <p:sp>
        <p:nvSpPr>
          <p:cNvPr id="7" name="TextBox 6"/>
          <p:cNvSpPr txBox="1"/>
          <p:nvPr/>
        </p:nvSpPr>
        <p:spPr>
          <a:xfrm>
            <a:off x="2754333" y="5125861"/>
            <a:ext cx="3548792" cy="695543"/>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fr-FR" sz="1400" b="1" dirty="0" smtClean="0">
                <a:solidFill>
                  <a:srgbClr val="C00000"/>
                </a:solidFill>
              </a:rPr>
              <a:t>Vous partagez mes valeurs, mon vécu</a:t>
            </a:r>
          </a:p>
          <a:p>
            <a:pPr fontAlgn="base">
              <a:spcBef>
                <a:spcPct val="80000"/>
              </a:spcBef>
              <a:spcAft>
                <a:spcPct val="0"/>
              </a:spcAft>
              <a:buClr>
                <a:srgbClr val="1E7FB8"/>
              </a:buClr>
              <a:buFont typeface="Wingdings" pitchFamily="2" charset="2"/>
              <a:buNone/>
              <a:defRPr/>
            </a:pPr>
            <a:r>
              <a:rPr lang="fr-FR" sz="1400" b="1" dirty="0" smtClean="0">
                <a:solidFill>
                  <a:srgbClr val="C00000"/>
                </a:solidFill>
              </a:rPr>
              <a:t>et mon sort </a:t>
            </a:r>
            <a:endParaRPr lang="fr-FR" sz="1400" b="1" dirty="0">
              <a:solidFill>
                <a:srgbClr val="C00000"/>
              </a:solidFill>
            </a:endParaRPr>
          </a:p>
        </p:txBody>
      </p:sp>
      <p:sp>
        <p:nvSpPr>
          <p:cNvPr id="8" name="TextBox 7"/>
          <p:cNvSpPr txBox="1"/>
          <p:nvPr/>
        </p:nvSpPr>
        <p:spPr>
          <a:xfrm>
            <a:off x="403174" y="2166973"/>
            <a:ext cx="3803669" cy="1471140"/>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fr-FR" sz="1400" b="1" dirty="0" smtClean="0">
                <a:solidFill>
                  <a:srgbClr val="7030A0"/>
                </a:solidFill>
              </a:rPr>
              <a:t>Vous vous souciez davantage de moi </a:t>
            </a:r>
          </a:p>
          <a:p>
            <a:pPr fontAlgn="base">
              <a:spcBef>
                <a:spcPct val="80000"/>
              </a:spcBef>
              <a:spcAft>
                <a:spcPct val="0"/>
              </a:spcAft>
              <a:buClr>
                <a:srgbClr val="1E7FB8"/>
              </a:buClr>
              <a:buFont typeface="Wingdings" pitchFamily="2" charset="2"/>
              <a:buNone/>
              <a:defRPr/>
            </a:pPr>
            <a:r>
              <a:rPr lang="fr-FR" sz="1400" b="1" dirty="0" smtClean="0">
                <a:solidFill>
                  <a:srgbClr val="7030A0"/>
                </a:solidFill>
              </a:rPr>
              <a:t>que de vous-même</a:t>
            </a:r>
          </a:p>
          <a:p>
            <a:pPr fontAlgn="base">
              <a:spcBef>
                <a:spcPct val="80000"/>
              </a:spcBef>
              <a:spcAft>
                <a:spcPct val="0"/>
              </a:spcAft>
              <a:buClr>
                <a:srgbClr val="1E7FB8"/>
              </a:buClr>
              <a:buFont typeface="Wingdings" pitchFamily="2" charset="2"/>
              <a:buChar char="l"/>
              <a:defRPr/>
            </a:pPr>
            <a:r>
              <a:rPr lang="fr-FR" sz="1400" b="1" dirty="0" smtClean="0">
                <a:solidFill>
                  <a:srgbClr val="7030A0"/>
                </a:solidFill>
              </a:rPr>
              <a:t>Vous connaissez mes préoccupations et </a:t>
            </a:r>
          </a:p>
          <a:p>
            <a:pPr fontAlgn="base">
              <a:spcBef>
                <a:spcPct val="80000"/>
              </a:spcBef>
              <a:spcAft>
                <a:spcPct val="0"/>
              </a:spcAft>
              <a:buClr>
                <a:srgbClr val="1E7FB8"/>
              </a:buClr>
              <a:buFont typeface="Wingdings" pitchFamily="2" charset="2"/>
              <a:buNone/>
              <a:defRPr/>
            </a:pPr>
            <a:r>
              <a:rPr lang="fr-FR" sz="1400" b="1" dirty="0" smtClean="0">
                <a:solidFill>
                  <a:srgbClr val="7030A0"/>
                </a:solidFill>
              </a:rPr>
              <a:t>vous y répondez</a:t>
            </a:r>
            <a:endParaRPr lang="fr-FR" sz="1400" b="1" dirty="0">
              <a:solidFill>
                <a:srgbClr val="7030A0"/>
              </a:solidFill>
            </a:endParaRPr>
          </a:p>
        </p:txBody>
      </p:sp>
    </p:spTree>
    <p:extLst>
      <p:ext uri="{BB962C8B-B14F-4D97-AF65-F5344CB8AC3E}">
        <p14:creationId xmlns:p14="http://schemas.microsoft.com/office/powerpoint/2010/main" val="3447075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40"/>
          <p:cNvGrpSpPr>
            <a:grpSpLocks/>
          </p:cNvGrpSpPr>
          <p:nvPr/>
        </p:nvGrpSpPr>
        <p:grpSpPr bwMode="auto">
          <a:xfrm>
            <a:off x="288927" y="1674814"/>
            <a:ext cx="1260931" cy="2434927"/>
            <a:chOff x="300" y="1599"/>
            <a:chExt cx="1296" cy="896"/>
          </a:xfrm>
          <a:solidFill>
            <a:srgbClr val="CCECFF"/>
          </a:solidFill>
        </p:grpSpPr>
        <p:sp>
          <p:nvSpPr>
            <p:cNvPr id="8213" name="Rectangle 3"/>
            <p:cNvSpPr>
              <a:spLocks noChangeArrowheads="1"/>
            </p:cNvSpPr>
            <p:nvPr/>
          </p:nvSpPr>
          <p:spPr bwMode="auto">
            <a:xfrm>
              <a:off x="300" y="1599"/>
              <a:ext cx="1296" cy="896"/>
            </a:xfrm>
            <a:prstGeom prst="rect">
              <a:avLst/>
            </a:prstGeom>
            <a:grp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80000"/>
                </a:spcBef>
                <a:spcAft>
                  <a:spcPct val="0"/>
                </a:spcAft>
                <a:buClr>
                  <a:srgbClr val="1E7FB8"/>
                </a:buClr>
                <a:buFont typeface="Wingdings" pitchFamily="2" charset="2"/>
                <a:buChar char="l"/>
                <a:defRPr/>
              </a:pPr>
              <a:endParaRPr lang="en-US" altLang="en-US" dirty="0">
                <a:solidFill>
                  <a:srgbClr val="000000"/>
                </a:solidFill>
              </a:endParaRPr>
            </a:p>
          </p:txBody>
        </p:sp>
        <p:sp>
          <p:nvSpPr>
            <p:cNvPr id="8214" name="Text Box 6"/>
            <p:cNvSpPr txBox="1">
              <a:spLocks noChangeArrowheads="1"/>
            </p:cNvSpPr>
            <p:nvPr/>
          </p:nvSpPr>
          <p:spPr bwMode="auto">
            <a:xfrm>
              <a:off x="300" y="1695"/>
              <a:ext cx="1296" cy="3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50000"/>
                </a:spcBef>
                <a:spcAft>
                  <a:spcPct val="0"/>
                </a:spcAft>
                <a:buClr>
                  <a:srgbClr val="1E7FB8"/>
                </a:buClr>
                <a:buFont typeface="Wingdings" pitchFamily="2" charset="2"/>
                <a:buNone/>
                <a:defRPr/>
              </a:pPr>
              <a:r>
                <a:rPr lang="en-US" altLang="en-US" sz="1400" b="1" dirty="0">
                  <a:solidFill>
                    <a:srgbClr val="000000"/>
                  </a:solidFill>
                  <a:latin typeface="Arial" pitchFamily="34" charset="0"/>
                </a:rPr>
                <a:t>Changement individuel et interpersonnel</a:t>
              </a:r>
            </a:p>
          </p:txBody>
        </p:sp>
      </p:grpSp>
      <p:grpSp>
        <p:nvGrpSpPr>
          <p:cNvPr id="8195" name="Group 42"/>
          <p:cNvGrpSpPr>
            <a:grpSpLocks/>
          </p:cNvGrpSpPr>
          <p:nvPr/>
        </p:nvGrpSpPr>
        <p:grpSpPr bwMode="auto">
          <a:xfrm>
            <a:off x="1776893" y="1716882"/>
            <a:ext cx="1643772" cy="2392858"/>
            <a:chOff x="1157" y="1461"/>
            <a:chExt cx="1349" cy="1253"/>
          </a:xfrm>
          <a:solidFill>
            <a:srgbClr val="FFFF00"/>
          </a:solidFill>
        </p:grpSpPr>
        <p:sp>
          <p:nvSpPr>
            <p:cNvPr id="8211" name="Rectangle 10"/>
            <p:cNvSpPr>
              <a:spLocks noChangeArrowheads="1"/>
            </p:cNvSpPr>
            <p:nvPr/>
          </p:nvSpPr>
          <p:spPr bwMode="auto">
            <a:xfrm>
              <a:off x="1157" y="1461"/>
              <a:ext cx="1349" cy="1253"/>
            </a:xfrm>
            <a:prstGeom prst="rect">
              <a:avLst/>
            </a:prstGeom>
            <a:grp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80000"/>
                </a:spcBef>
                <a:spcAft>
                  <a:spcPct val="0"/>
                </a:spcAft>
                <a:buClr>
                  <a:srgbClr val="1E7FB8"/>
                </a:buClr>
                <a:buFont typeface="Wingdings" pitchFamily="2" charset="2"/>
                <a:buChar char="l"/>
                <a:defRPr/>
              </a:pPr>
              <a:endParaRPr lang="en-US" altLang="en-US" dirty="0">
                <a:solidFill>
                  <a:srgbClr val="000000"/>
                </a:solidFill>
              </a:endParaRPr>
            </a:p>
          </p:txBody>
        </p:sp>
        <p:sp>
          <p:nvSpPr>
            <p:cNvPr id="8212" name="Text Box 11"/>
            <p:cNvSpPr txBox="1">
              <a:spLocks noChangeArrowheads="1"/>
            </p:cNvSpPr>
            <p:nvPr/>
          </p:nvSpPr>
          <p:spPr bwMode="auto">
            <a:xfrm>
              <a:off x="1225" y="1553"/>
              <a:ext cx="1188" cy="9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50000"/>
                </a:spcBef>
                <a:spcAft>
                  <a:spcPct val="0"/>
                </a:spcAft>
                <a:buClr>
                  <a:srgbClr val="1E7FB8"/>
                </a:buClr>
                <a:buFont typeface="Wingdings" pitchFamily="2" charset="2"/>
                <a:buNone/>
                <a:defRPr/>
              </a:pPr>
              <a:r>
                <a:rPr lang="en-US" altLang="en-US" sz="1600" b="1" dirty="0">
                  <a:solidFill>
                    <a:srgbClr val="000000"/>
                  </a:solidFill>
                  <a:latin typeface="Arial" pitchFamily="34" charset="0"/>
                </a:rPr>
                <a:t>Intensifier la sensibilisation sur la susceptibilité et le caractère évitable de la maladie </a:t>
              </a:r>
            </a:p>
          </p:txBody>
        </p:sp>
      </p:grpSp>
      <p:grpSp>
        <p:nvGrpSpPr>
          <p:cNvPr id="16388" name="Group 43"/>
          <p:cNvGrpSpPr>
            <a:grpSpLocks/>
          </p:cNvGrpSpPr>
          <p:nvPr/>
        </p:nvGrpSpPr>
        <p:grpSpPr bwMode="auto">
          <a:xfrm>
            <a:off x="3591898" y="1773895"/>
            <a:ext cx="1232594" cy="2523441"/>
            <a:chOff x="2263" y="1160"/>
            <a:chExt cx="1233" cy="1467"/>
          </a:xfrm>
        </p:grpSpPr>
        <p:sp>
          <p:nvSpPr>
            <p:cNvPr id="16398" name="Rectangle 12"/>
            <p:cNvSpPr>
              <a:spLocks noChangeArrowheads="1"/>
            </p:cNvSpPr>
            <p:nvPr/>
          </p:nvSpPr>
          <p:spPr bwMode="auto">
            <a:xfrm>
              <a:off x="2263" y="1182"/>
              <a:ext cx="1169" cy="1336"/>
            </a:xfrm>
            <a:prstGeom prst="rect">
              <a:avLst/>
            </a:prstGeom>
            <a:solidFill>
              <a:srgbClr val="00CC00"/>
            </a:solidFill>
            <a:ln w="9525">
              <a:solidFill>
                <a:schemeClr val="tx1"/>
              </a:solidFill>
              <a:miter lim="800000"/>
              <a:headEnd/>
              <a:tailEnd/>
            </a:ln>
          </p:spPr>
          <p:txBody>
            <a:bodyPr wrap="none" anchor="ctr"/>
            <a:lstStyle/>
            <a:p>
              <a:pPr fontAlgn="base">
                <a:spcBef>
                  <a:spcPct val="80000"/>
                </a:spcBef>
                <a:spcAft>
                  <a:spcPct val="0"/>
                </a:spcAft>
                <a:buClr>
                  <a:srgbClr val="1E7FB8"/>
                </a:buClr>
                <a:buFont typeface="Wingdings" pitchFamily="2" charset="2"/>
                <a:buChar char="l"/>
              </a:pPr>
              <a:endParaRPr lang="en-US" altLang="en-US" sz="2100">
                <a:solidFill>
                  <a:srgbClr val="000000"/>
                </a:solidFill>
                <a:latin typeface="Times New Roman" pitchFamily="18" charset="0"/>
              </a:endParaRPr>
            </a:p>
          </p:txBody>
        </p:sp>
        <p:sp>
          <p:nvSpPr>
            <p:cNvPr id="16399" name="Text Box 13"/>
            <p:cNvSpPr txBox="1">
              <a:spLocks noChangeArrowheads="1"/>
            </p:cNvSpPr>
            <p:nvPr/>
          </p:nvSpPr>
          <p:spPr bwMode="auto">
            <a:xfrm>
              <a:off x="2263" y="1160"/>
              <a:ext cx="1233" cy="1467"/>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endParaRPr lang="fr-FR" altLang="en-US" sz="1800" b="1">
                <a:solidFill>
                  <a:srgbClr val="000000"/>
                </a:solidFill>
              </a:endParaRPr>
            </a:p>
            <a:p>
              <a:pPr eaLnBrk="1" fontAlgn="base" hangingPunct="1">
                <a:spcBef>
                  <a:spcPct val="50000"/>
                </a:spcBef>
                <a:spcAft>
                  <a:spcPct val="0"/>
                </a:spcAft>
                <a:buClr>
                  <a:srgbClr val="1E7FB8"/>
                </a:buClr>
                <a:buFont typeface="Wingdings" pitchFamily="2" charset="2"/>
                <a:buNone/>
              </a:pPr>
              <a:r>
                <a:rPr lang="en-US" altLang="en-US" sz="1400" b="1">
                  <a:solidFill>
                    <a:srgbClr val="000000"/>
                  </a:solidFill>
                </a:rPr>
                <a:t>Accroître la sensibilisation sur les comportements comme solutions pour réduire / lutter contre la maladie</a:t>
              </a:r>
            </a:p>
            <a:p>
              <a:pPr eaLnBrk="1" fontAlgn="base" hangingPunct="1">
                <a:spcBef>
                  <a:spcPct val="50000"/>
                </a:spcBef>
                <a:spcAft>
                  <a:spcPct val="0"/>
                </a:spcAft>
                <a:buClr>
                  <a:srgbClr val="1E7FB8"/>
                </a:buClr>
                <a:buFont typeface="Wingdings" pitchFamily="2" charset="2"/>
                <a:buNone/>
              </a:pPr>
              <a:endParaRPr lang="fr-FR" altLang="en-US" sz="1400" b="1">
                <a:solidFill>
                  <a:srgbClr val="000000"/>
                </a:solidFill>
              </a:endParaRPr>
            </a:p>
          </p:txBody>
        </p:sp>
      </p:grpSp>
      <p:sp>
        <p:nvSpPr>
          <p:cNvPr id="16389" name="Text Box 15"/>
          <p:cNvSpPr txBox="1">
            <a:spLocks noChangeArrowheads="1"/>
          </p:cNvSpPr>
          <p:nvPr/>
        </p:nvSpPr>
        <p:spPr bwMode="auto">
          <a:xfrm>
            <a:off x="4938520" y="1858845"/>
            <a:ext cx="1281463" cy="2204575"/>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pPr>
            <a:r>
              <a:rPr lang="en-US" altLang="en-US" sz="1200" b="1">
                <a:solidFill>
                  <a:srgbClr val="000000"/>
                </a:solidFill>
              </a:rPr>
              <a:t>Assurer les groupes à risque qu'ils peuvent changer de comportement et leur montrer comment</a:t>
            </a:r>
          </a:p>
          <a:p>
            <a:pPr eaLnBrk="1" fontAlgn="base" hangingPunct="1">
              <a:spcBef>
                <a:spcPct val="50000"/>
              </a:spcBef>
              <a:spcAft>
                <a:spcPct val="0"/>
              </a:spcAft>
              <a:buClr>
                <a:srgbClr val="1E7FB8"/>
              </a:buClr>
              <a:buFont typeface="Wingdings" pitchFamily="2" charset="2"/>
              <a:buNone/>
            </a:pPr>
            <a:endParaRPr lang="fr-FR" altLang="en-US" sz="1200" b="1">
              <a:solidFill>
                <a:srgbClr val="000000"/>
              </a:solidFill>
            </a:endParaRPr>
          </a:p>
          <a:p>
            <a:pPr eaLnBrk="1" fontAlgn="base" hangingPunct="1">
              <a:spcBef>
                <a:spcPct val="50000"/>
              </a:spcBef>
              <a:spcAft>
                <a:spcPct val="0"/>
              </a:spcAft>
              <a:buClr>
                <a:srgbClr val="1E7FB8"/>
              </a:buClr>
              <a:buFont typeface="Wingdings" pitchFamily="2" charset="2"/>
              <a:buNone/>
            </a:pPr>
            <a:endParaRPr lang="fr-FR" altLang="en-US" sz="1200" b="1">
              <a:solidFill>
                <a:srgbClr val="000000"/>
              </a:solidFill>
            </a:endParaRPr>
          </a:p>
          <a:p>
            <a:pPr eaLnBrk="1" fontAlgn="base" hangingPunct="1">
              <a:spcBef>
                <a:spcPct val="50000"/>
              </a:spcBef>
              <a:spcAft>
                <a:spcPct val="0"/>
              </a:spcAft>
              <a:buClr>
                <a:srgbClr val="1E7FB8"/>
              </a:buClr>
              <a:buFont typeface="Wingdings" pitchFamily="2" charset="2"/>
              <a:buNone/>
            </a:pPr>
            <a:endParaRPr lang="fr-FR" altLang="en-US" sz="1200" b="1">
              <a:solidFill>
                <a:srgbClr val="000000"/>
              </a:solidFill>
            </a:endParaRPr>
          </a:p>
        </p:txBody>
      </p:sp>
      <p:grpSp>
        <p:nvGrpSpPr>
          <p:cNvPr id="8198" name="Group 41"/>
          <p:cNvGrpSpPr>
            <a:grpSpLocks/>
          </p:cNvGrpSpPr>
          <p:nvPr/>
        </p:nvGrpSpPr>
        <p:grpSpPr bwMode="auto">
          <a:xfrm>
            <a:off x="6343651" y="1893890"/>
            <a:ext cx="1649412" cy="2265747"/>
            <a:chOff x="3996" y="1054"/>
            <a:chExt cx="1039" cy="1484"/>
          </a:xfrm>
          <a:solidFill>
            <a:srgbClr val="FFFF00"/>
          </a:solidFill>
        </p:grpSpPr>
        <p:sp>
          <p:nvSpPr>
            <p:cNvPr id="8205" name="Rectangle 16"/>
            <p:cNvSpPr>
              <a:spLocks noChangeArrowheads="1"/>
            </p:cNvSpPr>
            <p:nvPr/>
          </p:nvSpPr>
          <p:spPr bwMode="auto">
            <a:xfrm>
              <a:off x="3996" y="1054"/>
              <a:ext cx="1039" cy="1484"/>
            </a:xfrm>
            <a:prstGeom prst="rect">
              <a:avLst/>
            </a:prstGeom>
            <a:grp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80000"/>
                </a:spcBef>
                <a:spcAft>
                  <a:spcPct val="0"/>
                </a:spcAft>
                <a:buClr>
                  <a:srgbClr val="1E7FB8"/>
                </a:buClr>
                <a:buFont typeface="Wingdings" pitchFamily="2" charset="2"/>
                <a:buChar char="l"/>
                <a:defRPr/>
              </a:pPr>
              <a:endParaRPr lang="en-US" altLang="en-US" dirty="0">
                <a:solidFill>
                  <a:srgbClr val="000000"/>
                </a:solidFill>
              </a:endParaRPr>
            </a:p>
          </p:txBody>
        </p:sp>
        <p:sp>
          <p:nvSpPr>
            <p:cNvPr id="8206" name="Text Box 17"/>
            <p:cNvSpPr txBox="1">
              <a:spLocks noChangeArrowheads="1"/>
            </p:cNvSpPr>
            <p:nvPr/>
          </p:nvSpPr>
          <p:spPr bwMode="auto">
            <a:xfrm>
              <a:off x="4003" y="1246"/>
              <a:ext cx="1032" cy="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50000"/>
                </a:spcBef>
                <a:spcAft>
                  <a:spcPct val="0"/>
                </a:spcAft>
                <a:buClr>
                  <a:srgbClr val="1E7FB8"/>
                </a:buClr>
                <a:buFont typeface="Wingdings" pitchFamily="2" charset="2"/>
                <a:buNone/>
                <a:defRPr/>
              </a:pPr>
              <a:r>
                <a:rPr lang="en-US" altLang="en-US" sz="1200" b="1" dirty="0">
                  <a:solidFill>
                    <a:srgbClr val="000000"/>
                  </a:solidFill>
                  <a:latin typeface="Arial" pitchFamily="34" charset="0"/>
                </a:rPr>
                <a:t>Intensifier et maintenir la pratique de comportements sains</a:t>
              </a:r>
            </a:p>
            <a:p>
              <a:pPr eaLnBrk="1" fontAlgn="base" hangingPunct="1">
                <a:spcBef>
                  <a:spcPct val="50000"/>
                </a:spcBef>
                <a:spcAft>
                  <a:spcPct val="0"/>
                </a:spcAft>
                <a:buClr>
                  <a:srgbClr val="1E7FB8"/>
                </a:buClr>
                <a:buFont typeface="Wingdings" pitchFamily="2" charset="2"/>
                <a:buNone/>
                <a:defRPr/>
              </a:pPr>
              <a:endParaRPr lang="fr-FR" altLang="en-US" sz="1200" b="1" dirty="0">
                <a:solidFill>
                  <a:srgbClr val="000000"/>
                </a:solidFill>
                <a:latin typeface="Arial" pitchFamily="34" charset="0"/>
              </a:endParaRPr>
            </a:p>
            <a:p>
              <a:pPr eaLnBrk="1" fontAlgn="base" hangingPunct="1">
                <a:spcBef>
                  <a:spcPct val="50000"/>
                </a:spcBef>
                <a:spcAft>
                  <a:spcPct val="0"/>
                </a:spcAft>
                <a:buClr>
                  <a:srgbClr val="1E7FB8"/>
                </a:buClr>
                <a:buFont typeface="Wingdings" pitchFamily="2" charset="2"/>
                <a:buNone/>
                <a:defRPr/>
              </a:pPr>
              <a:endParaRPr lang="fr-FR" altLang="en-US" sz="1200" b="1" dirty="0">
                <a:solidFill>
                  <a:srgbClr val="000000"/>
                </a:solidFill>
                <a:latin typeface="Arial" pitchFamily="34" charset="0"/>
              </a:endParaRPr>
            </a:p>
            <a:p>
              <a:pPr eaLnBrk="1" fontAlgn="base" hangingPunct="1">
                <a:spcBef>
                  <a:spcPct val="50000"/>
                </a:spcBef>
                <a:spcAft>
                  <a:spcPct val="0"/>
                </a:spcAft>
                <a:buClr>
                  <a:srgbClr val="1E7FB8"/>
                </a:buClr>
                <a:buFont typeface="Wingdings" pitchFamily="2" charset="2"/>
                <a:buNone/>
                <a:defRPr/>
              </a:pPr>
              <a:endParaRPr lang="fr-FR" altLang="en-US" sz="1200" b="1" dirty="0">
                <a:solidFill>
                  <a:srgbClr val="000000"/>
                </a:solidFill>
                <a:latin typeface="Arial" pitchFamily="34" charset="0"/>
              </a:endParaRPr>
            </a:p>
          </p:txBody>
        </p:sp>
      </p:grpSp>
      <p:sp>
        <p:nvSpPr>
          <p:cNvPr id="16391" name="Oval 18"/>
          <p:cNvSpPr>
            <a:spLocks noChangeArrowheads="1"/>
          </p:cNvSpPr>
          <p:nvPr/>
        </p:nvSpPr>
        <p:spPr bwMode="auto">
          <a:xfrm>
            <a:off x="5860251" y="4568641"/>
            <a:ext cx="2767906" cy="1356338"/>
          </a:xfrm>
          <a:prstGeom prst="ellipse">
            <a:avLst/>
          </a:prstGeom>
          <a:solidFill>
            <a:srgbClr val="FF9900"/>
          </a:solidFill>
          <a:ln w="9525">
            <a:solidFill>
              <a:schemeClr val="tx1"/>
            </a:solidFill>
            <a:round/>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altLang="en-US" sz="2100">
              <a:solidFill>
                <a:srgbClr val="000000"/>
              </a:solidFill>
              <a:latin typeface="Times New Roman" pitchFamily="18" charset="0"/>
            </a:endParaRPr>
          </a:p>
        </p:txBody>
      </p:sp>
      <p:sp>
        <p:nvSpPr>
          <p:cNvPr id="16392" name="Text Box 19"/>
          <p:cNvSpPr txBox="1">
            <a:spLocks noChangeArrowheads="1"/>
          </p:cNvSpPr>
          <p:nvPr/>
        </p:nvSpPr>
        <p:spPr bwMode="auto">
          <a:xfrm>
            <a:off x="6024506" y="4758701"/>
            <a:ext cx="2439396" cy="1015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pPr>
            <a:r>
              <a:rPr lang="en-US" altLang="en-US" sz="1800" b="1" dirty="0" err="1">
                <a:solidFill>
                  <a:srgbClr val="000000"/>
                </a:solidFill>
              </a:rPr>
              <a:t>Objectifs</a:t>
            </a:r>
            <a:r>
              <a:rPr lang="en-US" altLang="en-US" sz="1800" b="1" dirty="0">
                <a:solidFill>
                  <a:srgbClr val="000000"/>
                </a:solidFill>
              </a:rPr>
              <a:t> </a:t>
            </a:r>
            <a:r>
              <a:rPr lang="en-US" altLang="en-US" sz="1800" b="1" dirty="0" err="1" smtClean="0">
                <a:solidFill>
                  <a:srgbClr val="000000"/>
                </a:solidFill>
              </a:rPr>
              <a:t>ultimes</a:t>
            </a:r>
            <a:r>
              <a:rPr lang="en-US" altLang="en-US" sz="1800" b="1" dirty="0" smtClean="0">
                <a:solidFill>
                  <a:srgbClr val="000000"/>
                </a:solidFill>
              </a:rPr>
              <a:t>: </a:t>
            </a:r>
            <a:r>
              <a:rPr lang="en-US" altLang="en-US" sz="1400" b="1" dirty="0" err="1" smtClean="0">
                <a:solidFill>
                  <a:srgbClr val="000000"/>
                </a:solidFill>
              </a:rPr>
              <a:t>Réduire</a:t>
            </a:r>
            <a:r>
              <a:rPr lang="en-US" altLang="en-US" sz="1400" b="1" dirty="0" smtClean="0">
                <a:solidFill>
                  <a:srgbClr val="000000"/>
                </a:solidFill>
              </a:rPr>
              <a:t> </a:t>
            </a:r>
            <a:r>
              <a:rPr lang="en-US" altLang="en-US" sz="1400" b="1" dirty="0">
                <a:solidFill>
                  <a:srgbClr val="000000"/>
                </a:solidFill>
              </a:rPr>
              <a:t>la </a:t>
            </a:r>
            <a:r>
              <a:rPr lang="en-US" altLang="en-US" sz="1400" b="1" dirty="0" err="1">
                <a:solidFill>
                  <a:srgbClr val="000000"/>
                </a:solidFill>
              </a:rPr>
              <a:t>morbidité</a:t>
            </a:r>
            <a:r>
              <a:rPr lang="en-US" altLang="en-US" sz="1400" b="1" dirty="0">
                <a:solidFill>
                  <a:srgbClr val="000000"/>
                </a:solidFill>
              </a:rPr>
              <a:t>, la </a:t>
            </a:r>
            <a:r>
              <a:rPr lang="en-US" altLang="en-US" sz="1400" b="1" dirty="0" err="1">
                <a:solidFill>
                  <a:srgbClr val="000000"/>
                </a:solidFill>
              </a:rPr>
              <a:t>mortalité</a:t>
            </a:r>
            <a:r>
              <a:rPr lang="en-US" altLang="en-US" sz="1400" b="1" dirty="0">
                <a:solidFill>
                  <a:srgbClr val="000000"/>
                </a:solidFill>
              </a:rPr>
              <a:t> et les </a:t>
            </a:r>
            <a:r>
              <a:rPr lang="en-US" altLang="en-US" sz="1400" b="1" dirty="0" err="1">
                <a:solidFill>
                  <a:srgbClr val="000000"/>
                </a:solidFill>
              </a:rPr>
              <a:t>traumatismes</a:t>
            </a:r>
            <a:endParaRPr lang="en-US" altLang="en-US" sz="1400" b="1" dirty="0">
              <a:solidFill>
                <a:srgbClr val="000000"/>
              </a:solidFill>
            </a:endParaRPr>
          </a:p>
        </p:txBody>
      </p:sp>
      <p:sp>
        <p:nvSpPr>
          <p:cNvPr id="16393" name="Rectangle 28"/>
          <p:cNvSpPr>
            <a:spLocks noChangeArrowheads="1"/>
          </p:cNvSpPr>
          <p:nvPr/>
        </p:nvSpPr>
        <p:spPr bwMode="auto">
          <a:xfrm>
            <a:off x="0" y="0"/>
            <a:ext cx="9144000" cy="1244029"/>
          </a:xfrm>
          <a:prstGeom prst="rect">
            <a:avLst/>
          </a:prstGeom>
          <a:solidFill>
            <a:schemeClr val="bg1"/>
          </a:solidFill>
          <a:ln w="9525">
            <a:solidFill>
              <a:schemeClr val="tx1"/>
            </a:solidFill>
            <a:miter lim="800000"/>
            <a:headEnd/>
            <a:tailEnd/>
          </a:ln>
        </p:spPr>
        <p:txBody>
          <a:bodyPr wrap="none" lIns="91408" tIns="45704" rIns="91408" bIns="45704" anchor="ctr"/>
          <a:lstStyle/>
          <a:p>
            <a:pPr algn="ctr" fontAlgn="base">
              <a:spcBef>
                <a:spcPct val="80000"/>
              </a:spcBef>
              <a:spcAft>
                <a:spcPct val="0"/>
              </a:spcAft>
              <a:buClr>
                <a:srgbClr val="1E7FB8"/>
              </a:buClr>
              <a:buFont typeface="Wingdings" pitchFamily="2" charset="2"/>
              <a:buNone/>
            </a:pPr>
            <a:r>
              <a:rPr lang="en-US" altLang="en-US" sz="2500" b="1" dirty="0" smtClean="0">
                <a:solidFill>
                  <a:srgbClr val="0070C0"/>
                </a:solidFill>
              </a:rPr>
              <a:t>Il </a:t>
            </a:r>
            <a:r>
              <a:rPr lang="en-US" altLang="en-US" sz="2500" b="1" dirty="0" err="1" smtClean="0">
                <a:solidFill>
                  <a:srgbClr val="0070C0"/>
                </a:solidFill>
              </a:rPr>
              <a:t>est</a:t>
            </a:r>
            <a:r>
              <a:rPr lang="en-US" altLang="en-US" sz="2500" b="1" dirty="0" smtClean="0">
                <a:solidFill>
                  <a:srgbClr val="0070C0"/>
                </a:solidFill>
              </a:rPr>
              <a:t> à la </a:t>
            </a:r>
            <a:r>
              <a:rPr lang="en-US" altLang="en-US" sz="2500" b="1" dirty="0" err="1" smtClean="0">
                <a:solidFill>
                  <a:srgbClr val="0070C0"/>
                </a:solidFill>
              </a:rPr>
              <a:t>fois</a:t>
            </a:r>
            <a:r>
              <a:rPr lang="en-US" altLang="en-US" sz="2500" b="1" dirty="0" smtClean="0">
                <a:solidFill>
                  <a:srgbClr val="0070C0"/>
                </a:solidFill>
              </a:rPr>
              <a:t> plus facile et plus difficile </a:t>
            </a:r>
            <a:r>
              <a:rPr lang="en-US" altLang="en-US" sz="2500" b="1" dirty="0" err="1" smtClean="0">
                <a:solidFill>
                  <a:srgbClr val="0070C0"/>
                </a:solidFill>
              </a:rPr>
              <a:t>d’obenir</a:t>
            </a:r>
            <a:r>
              <a:rPr lang="en-US" altLang="en-US" sz="2500" b="1" dirty="0" smtClean="0">
                <a:solidFill>
                  <a:srgbClr val="0070C0"/>
                </a:solidFill>
              </a:rPr>
              <a:t> un </a:t>
            </a:r>
            <a:r>
              <a:rPr lang="en-US" altLang="en-US" sz="2500" b="1" dirty="0" err="1" smtClean="0">
                <a:solidFill>
                  <a:srgbClr val="0070C0"/>
                </a:solidFill>
              </a:rPr>
              <a:t>changement</a:t>
            </a:r>
            <a:r>
              <a:rPr lang="en-US" altLang="en-US" sz="2500" b="1" dirty="0" smtClean="0">
                <a:solidFill>
                  <a:srgbClr val="0070C0"/>
                </a:solidFill>
              </a:rPr>
              <a:t> </a:t>
            </a:r>
          </a:p>
          <a:p>
            <a:pPr algn="ctr" fontAlgn="base">
              <a:spcBef>
                <a:spcPct val="80000"/>
              </a:spcBef>
              <a:spcAft>
                <a:spcPct val="0"/>
              </a:spcAft>
              <a:buClr>
                <a:srgbClr val="1E7FB8"/>
              </a:buClr>
              <a:buFont typeface="Wingdings" pitchFamily="2" charset="2"/>
              <a:buNone/>
            </a:pPr>
            <a:r>
              <a:rPr lang="en-US" altLang="en-US" sz="2500" b="1" dirty="0" smtClean="0">
                <a:solidFill>
                  <a:srgbClr val="0070C0"/>
                </a:solidFill>
              </a:rPr>
              <a:t>de </a:t>
            </a:r>
            <a:r>
              <a:rPr lang="en-US" altLang="en-US" sz="2500" b="1" dirty="0" err="1" smtClean="0">
                <a:solidFill>
                  <a:srgbClr val="0070C0"/>
                </a:solidFill>
              </a:rPr>
              <a:t>comportement</a:t>
            </a:r>
            <a:r>
              <a:rPr lang="en-US" altLang="en-US" sz="2500" b="1" dirty="0" smtClean="0">
                <a:solidFill>
                  <a:srgbClr val="0070C0"/>
                </a:solidFill>
              </a:rPr>
              <a:t> </a:t>
            </a:r>
            <a:r>
              <a:rPr lang="en-US" altLang="en-US" sz="2500" b="1" dirty="0" err="1" smtClean="0">
                <a:solidFill>
                  <a:srgbClr val="0070C0"/>
                </a:solidFill>
              </a:rPr>
              <a:t>quand</a:t>
            </a:r>
            <a:r>
              <a:rPr lang="en-US" altLang="en-US" sz="2500" b="1" dirty="0" smtClean="0">
                <a:solidFill>
                  <a:srgbClr val="0070C0"/>
                </a:solidFill>
              </a:rPr>
              <a:t> «</a:t>
            </a:r>
            <a:r>
              <a:rPr lang="en-US" altLang="en-US" sz="2500" b="1" dirty="0" err="1" smtClean="0">
                <a:solidFill>
                  <a:srgbClr val="0070C0"/>
                </a:solidFill>
              </a:rPr>
              <a:t>il</a:t>
            </a:r>
            <a:r>
              <a:rPr lang="en-US" altLang="en-US" sz="2500" b="1" dirty="0" smtClean="0">
                <a:solidFill>
                  <a:srgbClr val="0070C0"/>
                </a:solidFill>
              </a:rPr>
              <a:t> </a:t>
            </a:r>
            <a:r>
              <a:rPr lang="en-US" altLang="en-US" sz="2500" b="1" dirty="0" err="1" smtClean="0">
                <a:solidFill>
                  <a:srgbClr val="0070C0"/>
                </a:solidFill>
              </a:rPr>
              <a:t>n’y</a:t>
            </a:r>
            <a:r>
              <a:rPr lang="en-US" altLang="en-US" sz="2500" b="1" dirty="0" smtClean="0">
                <a:solidFill>
                  <a:srgbClr val="0070C0"/>
                </a:solidFill>
              </a:rPr>
              <a:t> a pas de situation </a:t>
            </a:r>
            <a:r>
              <a:rPr lang="en-US" altLang="en-US" sz="2500" b="1" dirty="0" err="1" smtClean="0">
                <a:solidFill>
                  <a:srgbClr val="0070C0"/>
                </a:solidFill>
              </a:rPr>
              <a:t>d’urgence</a:t>
            </a:r>
            <a:r>
              <a:rPr lang="en-US" altLang="en-US" sz="2500" b="1" dirty="0" smtClean="0">
                <a:solidFill>
                  <a:srgbClr val="0070C0"/>
                </a:solidFill>
              </a:rPr>
              <a:t>«. </a:t>
            </a:r>
            <a:endParaRPr lang="en-US" altLang="en-US" sz="2500" b="1" dirty="0">
              <a:solidFill>
                <a:srgbClr val="0070C0"/>
              </a:solidFill>
            </a:endParaRPr>
          </a:p>
        </p:txBody>
      </p:sp>
      <p:sp>
        <p:nvSpPr>
          <p:cNvPr id="16394" name="Line 45"/>
          <p:cNvSpPr>
            <a:spLocks noChangeShapeType="1"/>
          </p:cNvSpPr>
          <p:nvPr/>
        </p:nvSpPr>
        <p:spPr bwMode="auto">
          <a:xfrm flipV="1">
            <a:off x="677385" y="4250434"/>
            <a:ext cx="5486943" cy="17278"/>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6395" name="Line 46"/>
          <p:cNvSpPr>
            <a:spLocks noChangeShapeType="1"/>
          </p:cNvSpPr>
          <p:nvPr/>
        </p:nvSpPr>
        <p:spPr bwMode="auto">
          <a:xfrm>
            <a:off x="7244883" y="4159724"/>
            <a:ext cx="0" cy="423316"/>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cxnSp>
        <p:nvCxnSpPr>
          <p:cNvPr id="7" name="Straight Connector 6"/>
          <p:cNvCxnSpPr/>
          <p:nvPr/>
        </p:nvCxnSpPr>
        <p:spPr>
          <a:xfrm flipV="1">
            <a:off x="1859752" y="2103619"/>
            <a:ext cx="1345265" cy="1530559"/>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flipV="1">
            <a:off x="6354375" y="2345514"/>
            <a:ext cx="1362912" cy="1468646"/>
          </a:xfrm>
          <a:prstGeom prst="line">
            <a:avLst/>
          </a:prstGeom>
          <a:ln w="76200">
            <a:solidFill>
              <a:srgbClr val="EF195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86862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392" tIns="45696" rIns="91392" bIns="45696"/>
          <a:lstStyle/>
          <a:p>
            <a:pPr algn="ctr" defTabSz="913695" fontAlgn="base">
              <a:spcBef>
                <a:spcPct val="0"/>
              </a:spcBef>
              <a:spcAft>
                <a:spcPct val="0"/>
              </a:spcAft>
              <a:defRPr/>
            </a:pPr>
            <a:r>
              <a:rPr lang="en-US" sz="4700" b="1" kern="0" dirty="0" err="1" smtClean="0">
                <a:solidFill>
                  <a:srgbClr val="FFFFFF"/>
                </a:solidFill>
              </a:rPr>
              <a:t>Partie</a:t>
            </a:r>
            <a:r>
              <a:rPr lang="en-US" sz="4700" b="1" kern="0" dirty="0" smtClean="0">
                <a:solidFill>
                  <a:srgbClr val="FFFFFF"/>
                </a:solidFill>
              </a:rPr>
              <a:t> 1: Rappel sur la communication </a:t>
            </a:r>
            <a:endParaRPr lang="fr-FR" sz="4700" b="1" kern="0" dirty="0">
              <a:solidFill>
                <a:srgbClr val="FFFFFF"/>
              </a:solidFill>
              <a:ea typeface="+mj-ea"/>
            </a:endParaRPr>
          </a:p>
        </p:txBody>
      </p:sp>
    </p:spTree>
    <p:extLst>
      <p:ext uri="{BB962C8B-B14F-4D97-AF65-F5344CB8AC3E}">
        <p14:creationId xmlns:p14="http://schemas.microsoft.com/office/powerpoint/2010/main" val="2176609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fr-FR" dirty="0" smtClean="0">
                <a:solidFill>
                  <a:srgbClr val="0070C0"/>
                </a:solidFill>
              </a:rPr>
              <a:t>Tout est dans la perception</a:t>
            </a:r>
          </a:p>
        </p:txBody>
      </p:sp>
      <p:sp>
        <p:nvSpPr>
          <p:cNvPr id="17411" name="Content Placeholder 2"/>
          <p:cNvSpPr>
            <a:spLocks noGrp="1"/>
          </p:cNvSpPr>
          <p:nvPr>
            <p:ph sz="half" idx="1"/>
          </p:nvPr>
        </p:nvSpPr>
        <p:spPr>
          <a:xfrm>
            <a:off x="468332" y="1412493"/>
            <a:ext cx="3852534" cy="4714065"/>
          </a:xfrm>
        </p:spPr>
        <p:txBody>
          <a:bodyPr/>
          <a:lstStyle/>
          <a:p>
            <a:r>
              <a:rPr lang="fr-FR" altLang="sv-SE" sz="1400" dirty="0" smtClean="0">
                <a:solidFill>
                  <a:srgbClr val="002060"/>
                </a:solidFill>
              </a:rPr>
              <a:t>Les experts et les patients perçoivent les risques différemment.</a:t>
            </a:r>
          </a:p>
          <a:p>
            <a:r>
              <a:rPr lang="fr-FR" altLang="sv-SE" sz="1400" dirty="0" smtClean="0">
                <a:solidFill>
                  <a:srgbClr val="002060"/>
                </a:solidFill>
              </a:rPr>
              <a:t>Les croyances, les expériences, les valeurs et les opinions des patients jouent un rôle important dans leur perception du risque - le risque sanitaire et le risque potentiel associé à une intervention</a:t>
            </a:r>
          </a:p>
          <a:p>
            <a:r>
              <a:rPr lang="fr-FR" altLang="sv-SE" sz="1400" dirty="0" smtClean="0">
                <a:solidFill>
                  <a:srgbClr val="002060"/>
                </a:solidFill>
              </a:rPr>
              <a:t>Les groupes de pression organisés qui préconisent l'inverse de ce que vous recommandez, faussent encore plus cette perception </a:t>
            </a:r>
          </a:p>
          <a:p>
            <a:r>
              <a:rPr lang="fr-FR" altLang="sv-SE" sz="1400" dirty="0" smtClean="0">
                <a:solidFill>
                  <a:srgbClr val="002060"/>
                </a:solidFill>
              </a:rPr>
              <a:t>La perception des patients doit être reconnue et validée avant de commencer à leur conseiller quoi que ce soit</a:t>
            </a:r>
          </a:p>
          <a:p>
            <a:r>
              <a:rPr lang="fr-FR" altLang="sv-SE" sz="1400" dirty="0" smtClean="0">
                <a:solidFill>
                  <a:srgbClr val="002060"/>
                </a:solidFill>
              </a:rPr>
              <a:t>Les médias, et les médias sociaux jouent un rôle déterminant dans la perception du risque par les populations</a:t>
            </a:r>
          </a:p>
          <a:p>
            <a:endParaRPr lang="fr-FR" altLang="sv-SE" dirty="0" smtClean="0"/>
          </a:p>
        </p:txBody>
      </p:sp>
      <p:sp>
        <p:nvSpPr>
          <p:cNvPr id="17412" name="Inhaltsplatzhalter 3"/>
          <p:cNvSpPr>
            <a:spLocks noGrp="1"/>
          </p:cNvSpPr>
          <p:nvPr>
            <p:ph sz="half" idx="2"/>
          </p:nvPr>
        </p:nvSpPr>
        <p:spPr/>
        <p:txBody>
          <a:bodyPr/>
          <a:lstStyle/>
          <a:p>
            <a:endParaRPr lang="en-US" altLang="sv-SE" smtClean="0"/>
          </a:p>
        </p:txBody>
      </p:sp>
      <p:pic>
        <p:nvPicPr>
          <p:cNvPr id="174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61" y="1458567"/>
            <a:ext cx="4608652" cy="377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21926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4164" y="96472"/>
            <a:ext cx="8879291" cy="1143240"/>
          </a:xfrm>
        </p:spPr>
        <p:txBody>
          <a:bodyPr/>
          <a:lstStyle/>
          <a:p>
            <a:pPr>
              <a:defRPr/>
            </a:pPr>
            <a:r>
              <a:rPr lang="fr-FR" sz="3200" dirty="0" smtClean="0">
                <a:solidFill>
                  <a:schemeClr val="tx1"/>
                </a:solidFill>
                <a:latin typeface="+mn-lt"/>
              </a:rPr>
              <a:t>Modèle de probabilité d'élaboration : </a:t>
            </a:r>
            <a:r>
              <a:rPr lang="fr-FR" dirty="0" smtClean="0"/>
              <a:t/>
            </a:r>
            <a:br>
              <a:rPr lang="fr-FR" dirty="0" smtClean="0"/>
            </a:br>
            <a:r>
              <a:rPr lang="fr-FR" sz="2800" dirty="0" smtClean="0">
                <a:solidFill>
                  <a:schemeClr val="tx1"/>
                </a:solidFill>
                <a:latin typeface="+mn-lt"/>
              </a:rPr>
              <a:t>Défi de la communication avec les personnes en détresse</a:t>
            </a:r>
            <a:endParaRPr lang="fr-FR" sz="2800" dirty="0">
              <a:solidFill>
                <a:schemeClr val="tx1"/>
              </a:solidFill>
              <a:latin typeface="+mn-lt"/>
            </a:endParaRPr>
          </a:p>
        </p:txBody>
      </p:sp>
      <p:sp>
        <p:nvSpPr>
          <p:cNvPr id="18435" name="Rectangle 3"/>
          <p:cNvSpPr>
            <a:spLocks noGrp="1" noChangeArrowheads="1"/>
          </p:cNvSpPr>
          <p:nvPr>
            <p:ph type="body" idx="1"/>
          </p:nvPr>
        </p:nvSpPr>
        <p:spPr>
          <a:xfrm>
            <a:off x="490053" y="1297304"/>
            <a:ext cx="7848962" cy="3886151"/>
          </a:xfrm>
        </p:spPr>
        <p:txBody>
          <a:bodyPr/>
          <a:lstStyle/>
          <a:p>
            <a:pPr>
              <a:buFont typeface="Wingdings" pitchFamily="2" charset="2"/>
              <a:buNone/>
            </a:pPr>
            <a:r>
              <a:rPr lang="fr-FR" b="1" dirty="0" smtClean="0">
                <a:solidFill>
                  <a:srgbClr val="0070C0"/>
                </a:solidFill>
              </a:rPr>
              <a:t>En temps «normal»: </a:t>
            </a:r>
          </a:p>
          <a:p>
            <a:pPr>
              <a:buFont typeface="Wingdings" pitchFamily="2" charset="2"/>
              <a:buNone/>
            </a:pPr>
            <a:r>
              <a:rPr lang="fr-FR" dirty="0" smtClean="0">
                <a:solidFill>
                  <a:srgbClr val="0070C0"/>
                </a:solidFill>
              </a:rPr>
              <a:t>Motivé; capable de prêter attention</a:t>
            </a:r>
          </a:p>
          <a:p>
            <a:pPr>
              <a:buFont typeface="Wingdings" pitchFamily="2" charset="2"/>
              <a:buNone/>
            </a:pPr>
            <a:endParaRPr lang="fr-FR" dirty="0" smtClean="0">
              <a:solidFill>
                <a:schemeClr val="bg1"/>
              </a:solidFill>
            </a:endParaRPr>
          </a:p>
          <a:p>
            <a:pPr>
              <a:buFont typeface="Wingdings" pitchFamily="2" charset="2"/>
              <a:buNone/>
            </a:pPr>
            <a:endParaRPr lang="fr-FR" dirty="0" smtClean="0">
              <a:solidFill>
                <a:schemeClr val="bg1"/>
              </a:solidFill>
            </a:endParaRPr>
          </a:p>
          <a:p>
            <a:pPr>
              <a:buFont typeface="Wingdings" pitchFamily="2" charset="2"/>
              <a:buNone/>
            </a:pPr>
            <a:r>
              <a:rPr lang="fr-FR" b="1" dirty="0" smtClean="0">
                <a:solidFill>
                  <a:srgbClr val="FF0000"/>
                </a:solidFill>
              </a:rPr>
              <a:t>Urgences: Distrait,</a:t>
            </a:r>
          </a:p>
          <a:p>
            <a:pPr>
              <a:buFont typeface="Wingdings" pitchFamily="2" charset="2"/>
              <a:buNone/>
            </a:pPr>
            <a:r>
              <a:rPr lang="fr-FR" dirty="0" smtClean="0">
                <a:solidFill>
                  <a:srgbClr val="FF0000"/>
                </a:solidFill>
              </a:rPr>
              <a:t>Craintif, Négatif </a:t>
            </a:r>
          </a:p>
        </p:txBody>
      </p:sp>
      <p:sp>
        <p:nvSpPr>
          <p:cNvPr id="18436" name="AutoShape 4"/>
          <p:cNvSpPr>
            <a:spLocks noChangeArrowheads="1"/>
          </p:cNvSpPr>
          <p:nvPr/>
        </p:nvSpPr>
        <p:spPr bwMode="auto">
          <a:xfrm>
            <a:off x="4081949" y="1652946"/>
            <a:ext cx="1665630" cy="362842"/>
          </a:xfrm>
          <a:prstGeom prst="rightArrow">
            <a:avLst>
              <a:gd name="adj1" fmla="val 50000"/>
              <a:gd name="adj2" fmla="val 114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8437" name="AutoShape 5"/>
          <p:cNvSpPr>
            <a:spLocks noChangeArrowheads="1"/>
          </p:cNvSpPr>
          <p:nvPr/>
        </p:nvSpPr>
        <p:spPr bwMode="auto">
          <a:xfrm>
            <a:off x="3819955" y="4623356"/>
            <a:ext cx="1914050" cy="349883"/>
          </a:xfrm>
          <a:prstGeom prst="rightArrow">
            <a:avLst>
              <a:gd name="adj1" fmla="val 50000"/>
              <a:gd name="adj2" fmla="val 136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4342" name="Text Box 6"/>
          <p:cNvSpPr txBox="1">
            <a:spLocks noChangeArrowheads="1"/>
          </p:cNvSpPr>
          <p:nvPr/>
        </p:nvSpPr>
        <p:spPr bwMode="auto">
          <a:xfrm>
            <a:off x="5971337" y="1318260"/>
            <a:ext cx="3172663" cy="2557591"/>
          </a:xfrm>
          <a:prstGeom prst="rect">
            <a:avLst/>
          </a:prstGeom>
          <a:noFill/>
          <a:ln w="9525" algn="ctr">
            <a:noFill/>
            <a:miter lim="800000"/>
            <a:headEnd/>
            <a:tailEnd/>
          </a:ln>
        </p:spPr>
        <p:txBody>
          <a:bodyPr wrap="none" lIns="91408" tIns="45704" rIns="91408" bIns="45704">
            <a:spAutoFit/>
          </a:bodyPr>
          <a:lstStyle/>
          <a:p>
            <a:pPr fontAlgn="base">
              <a:spcBef>
                <a:spcPct val="80000"/>
              </a:spcBef>
              <a:spcAft>
                <a:spcPct val="0"/>
              </a:spcAft>
              <a:buClr>
                <a:srgbClr val="1E7FB8"/>
              </a:buClr>
              <a:buFont typeface="Wingdings" pitchFamily="2" charset="2"/>
              <a:buNone/>
              <a:defRPr/>
            </a:pPr>
            <a:r>
              <a:rPr lang="en-US" dirty="0">
                <a:solidFill>
                  <a:srgbClr val="0070C0"/>
                </a:solidFill>
              </a:rPr>
              <a:t>Voie centrale vers la décision</a:t>
            </a:r>
          </a:p>
          <a:p>
            <a:pPr fontAlgn="base">
              <a:spcBef>
                <a:spcPct val="80000"/>
              </a:spcBef>
              <a:spcAft>
                <a:spcPct val="0"/>
              </a:spcAft>
              <a:buClr>
                <a:srgbClr val="1E7FB8"/>
              </a:buClr>
              <a:buFont typeface="Wingdings" pitchFamily="2" charset="2"/>
              <a:buNone/>
              <a:defRPr/>
            </a:pPr>
            <a:r>
              <a:rPr lang="en-US" dirty="0">
                <a:solidFill>
                  <a:srgbClr val="0070C0"/>
                </a:solidFill>
              </a:rPr>
              <a:t>- </a:t>
            </a:r>
            <a:r>
              <a:rPr lang="en-US" dirty="0" err="1" smtClean="0">
                <a:solidFill>
                  <a:srgbClr val="0070C0"/>
                </a:solidFill>
              </a:rPr>
              <a:t>mener</a:t>
            </a:r>
            <a:r>
              <a:rPr lang="en-US" dirty="0" smtClean="0">
                <a:solidFill>
                  <a:srgbClr val="0070C0"/>
                </a:solidFill>
              </a:rPr>
              <a:t>:</a:t>
            </a:r>
            <a:endParaRPr lang="en-US" dirty="0">
              <a:solidFill>
                <a:srgbClr val="0070C0"/>
              </a:solidFill>
            </a:endParaRPr>
          </a:p>
          <a:p>
            <a:pPr fontAlgn="base">
              <a:spcBef>
                <a:spcPct val="80000"/>
              </a:spcBef>
              <a:spcAft>
                <a:spcPct val="0"/>
              </a:spcAft>
              <a:buClr>
                <a:srgbClr val="1E7FB8"/>
              </a:buClr>
              <a:defRPr/>
            </a:pPr>
            <a:r>
              <a:rPr lang="en-US" i="1" dirty="0" err="1">
                <a:solidFill>
                  <a:srgbClr val="0070C0"/>
                </a:solidFill>
              </a:rPr>
              <a:t>une</a:t>
            </a:r>
            <a:r>
              <a:rPr lang="en-US" i="1" dirty="0">
                <a:solidFill>
                  <a:srgbClr val="0070C0"/>
                </a:solidFill>
              </a:rPr>
              <a:t> </a:t>
            </a:r>
            <a:r>
              <a:rPr lang="en-US" i="1" dirty="0" err="1">
                <a:solidFill>
                  <a:srgbClr val="0070C0"/>
                </a:solidFill>
              </a:rPr>
              <a:t>réflexion</a:t>
            </a:r>
            <a:endParaRPr lang="en-US" i="1" dirty="0">
              <a:solidFill>
                <a:srgbClr val="0070C0"/>
              </a:solidFill>
            </a:endParaRPr>
          </a:p>
          <a:p>
            <a:pPr fontAlgn="base">
              <a:spcBef>
                <a:spcPct val="80000"/>
              </a:spcBef>
              <a:spcAft>
                <a:spcPct val="0"/>
              </a:spcAft>
              <a:buClr>
                <a:srgbClr val="1E7FB8"/>
              </a:buClr>
              <a:buFont typeface="Wingdings" pitchFamily="2" charset="2"/>
              <a:buNone/>
              <a:defRPr/>
            </a:pPr>
            <a:r>
              <a:rPr lang="en-US" i="1" dirty="0" err="1">
                <a:solidFill>
                  <a:srgbClr val="0070C0"/>
                </a:solidFill>
              </a:rPr>
              <a:t>l</a:t>
            </a:r>
            <a:r>
              <a:rPr lang="en-US" i="1" dirty="0" err="1" smtClean="0">
                <a:solidFill>
                  <a:srgbClr val="0070C0"/>
                </a:solidFill>
              </a:rPr>
              <a:t>ogique</a:t>
            </a:r>
            <a:r>
              <a:rPr lang="en-US" i="1" dirty="0">
                <a:solidFill>
                  <a:srgbClr val="0070C0"/>
                </a:solidFill>
              </a:rPr>
              <a:t>, </a:t>
            </a:r>
            <a:r>
              <a:rPr lang="en-US" i="1" dirty="0" err="1" smtClean="0">
                <a:solidFill>
                  <a:srgbClr val="0070C0"/>
                </a:solidFill>
              </a:rPr>
              <a:t>consciente</a:t>
            </a:r>
            <a:r>
              <a:rPr lang="en-US" i="1" dirty="0" smtClean="0">
                <a:solidFill>
                  <a:srgbClr val="0070C0"/>
                </a:solidFill>
              </a:rPr>
              <a:t> </a:t>
            </a:r>
            <a:endParaRPr lang="en-US" i="1" dirty="0">
              <a:solidFill>
                <a:srgbClr val="0070C0"/>
              </a:solidFill>
            </a:endParaRPr>
          </a:p>
          <a:p>
            <a:pPr algn="ctr" fontAlgn="base">
              <a:spcBef>
                <a:spcPct val="80000"/>
              </a:spcBef>
              <a:spcAft>
                <a:spcPct val="0"/>
              </a:spcAft>
              <a:buClr>
                <a:srgbClr val="1E7FB8"/>
              </a:buClr>
              <a:buFont typeface="Wingdings" pitchFamily="2" charset="2"/>
              <a:buChar char="l"/>
              <a:defRPr/>
            </a:pPr>
            <a:endParaRPr lang="fr-FR" sz="2500" dirty="0">
              <a:solidFill>
                <a:srgbClr val="000066"/>
              </a:solidFill>
            </a:endParaRPr>
          </a:p>
        </p:txBody>
      </p:sp>
      <p:sp>
        <p:nvSpPr>
          <p:cNvPr id="14343" name="Text Box 7"/>
          <p:cNvSpPr txBox="1">
            <a:spLocks noChangeArrowheads="1"/>
          </p:cNvSpPr>
          <p:nvPr/>
        </p:nvSpPr>
        <p:spPr bwMode="auto">
          <a:xfrm>
            <a:off x="6248491" y="3670175"/>
            <a:ext cx="2617226" cy="2419091"/>
          </a:xfrm>
          <a:prstGeom prst="rect">
            <a:avLst/>
          </a:prstGeom>
          <a:noFill/>
          <a:ln w="9525" algn="ctr">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None/>
              <a:defRPr/>
            </a:pPr>
            <a:r>
              <a:rPr lang="en-US" dirty="0">
                <a:solidFill>
                  <a:srgbClr val="FF0000"/>
                </a:solidFill>
              </a:rPr>
              <a:t>Voie </a:t>
            </a:r>
            <a:r>
              <a:rPr lang="en-US" dirty="0" err="1">
                <a:solidFill>
                  <a:srgbClr val="FF0000"/>
                </a:solidFill>
              </a:rPr>
              <a:t>périphérique</a:t>
            </a:r>
            <a:r>
              <a:rPr lang="en-US" dirty="0">
                <a:solidFill>
                  <a:srgbClr val="FF0000"/>
                </a:solidFill>
              </a:rPr>
              <a:t> </a:t>
            </a:r>
            <a:r>
              <a:rPr lang="en-US" dirty="0" err="1" smtClean="0">
                <a:solidFill>
                  <a:srgbClr val="FF0000"/>
                </a:solidFill>
              </a:rPr>
              <a:t>vers</a:t>
            </a:r>
            <a:r>
              <a:rPr lang="en-US" dirty="0" smtClean="0">
                <a:solidFill>
                  <a:srgbClr val="FF0000"/>
                </a:solidFill>
              </a:rPr>
              <a:t> </a:t>
            </a:r>
            <a:r>
              <a:rPr lang="en-US" dirty="0">
                <a:solidFill>
                  <a:srgbClr val="FF0000"/>
                </a:solidFill>
              </a:rPr>
              <a:t>la prise de décision</a:t>
            </a:r>
          </a:p>
          <a:p>
            <a:pPr fontAlgn="base">
              <a:spcBef>
                <a:spcPct val="80000"/>
              </a:spcBef>
              <a:spcAft>
                <a:spcPct val="0"/>
              </a:spcAft>
              <a:buClr>
                <a:srgbClr val="1E7FB8"/>
              </a:buClr>
              <a:buFont typeface="Wingdings" pitchFamily="2" charset="2"/>
              <a:buNone/>
              <a:defRPr/>
            </a:pPr>
            <a:r>
              <a:rPr lang="en-US" i="1" dirty="0">
                <a:solidFill>
                  <a:srgbClr val="FF0000"/>
                </a:solidFill>
              </a:rPr>
              <a:t>Voie court-circuitée; </a:t>
            </a:r>
          </a:p>
          <a:p>
            <a:pPr fontAlgn="base">
              <a:spcBef>
                <a:spcPct val="80000"/>
              </a:spcBef>
              <a:spcAft>
                <a:spcPct val="0"/>
              </a:spcAft>
              <a:buClr>
                <a:srgbClr val="1E7FB8"/>
              </a:buClr>
              <a:buFont typeface="Wingdings" pitchFamily="2" charset="2"/>
              <a:buNone/>
              <a:defRPr/>
            </a:pPr>
            <a:r>
              <a:rPr lang="en-US" i="1" dirty="0">
                <a:solidFill>
                  <a:srgbClr val="FF0000"/>
                </a:solidFill>
              </a:rPr>
              <a:t>Dépend de la confiance, </a:t>
            </a:r>
          </a:p>
          <a:p>
            <a:pPr fontAlgn="base">
              <a:spcBef>
                <a:spcPct val="80000"/>
              </a:spcBef>
              <a:spcAft>
                <a:spcPct val="0"/>
              </a:spcAft>
              <a:buClr>
                <a:srgbClr val="1E7FB8"/>
              </a:buClr>
              <a:buFont typeface="Wingdings" pitchFamily="2" charset="2"/>
              <a:buNone/>
              <a:defRPr/>
            </a:pPr>
            <a:r>
              <a:rPr lang="en-US" i="1" dirty="0">
                <a:solidFill>
                  <a:srgbClr val="FF0000"/>
                </a:solidFill>
              </a:rPr>
              <a:t>Réactions superficielles</a:t>
            </a:r>
          </a:p>
        </p:txBody>
      </p:sp>
      <p:sp>
        <p:nvSpPr>
          <p:cNvPr id="2" name="TextBox 1"/>
          <p:cNvSpPr txBox="1"/>
          <p:nvPr/>
        </p:nvSpPr>
        <p:spPr>
          <a:xfrm>
            <a:off x="206337" y="6060324"/>
            <a:ext cx="6192656" cy="369300"/>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dirty="0">
                <a:solidFill>
                  <a:srgbClr val="000066"/>
                </a:solidFill>
              </a:rPr>
              <a:t>Modèle de probabilité d'élaboration, Petty et Cacioppo (1979)</a:t>
            </a:r>
          </a:p>
        </p:txBody>
      </p:sp>
    </p:spTree>
    <p:extLst>
      <p:ext uri="{BB962C8B-B14F-4D97-AF65-F5344CB8AC3E}">
        <p14:creationId xmlns:p14="http://schemas.microsoft.com/office/powerpoint/2010/main" val="419367019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ChangeArrowheads="1"/>
          </p:cNvSpPr>
          <p:nvPr/>
        </p:nvSpPr>
        <p:spPr bwMode="auto">
          <a:xfrm>
            <a:off x="221741" y="1412295"/>
            <a:ext cx="8793770" cy="4322426"/>
          </a:xfrm>
          <a:prstGeom prst="irregularSeal2">
            <a:avLst/>
          </a:prstGeom>
          <a:solidFill>
            <a:srgbClr val="FF6699"/>
          </a:solidFill>
          <a:ln>
            <a:headEnd/>
            <a:tailEnd/>
          </a:ln>
        </p:spPr>
        <p:style>
          <a:lnRef idx="0">
            <a:schemeClr val="accent3"/>
          </a:lnRef>
          <a:fillRef idx="3">
            <a:schemeClr val="accent3"/>
          </a:fillRef>
          <a:effectRef idx="3">
            <a:schemeClr val="accent3"/>
          </a:effectRef>
          <a:fontRef idx="minor">
            <a:schemeClr val="lt1"/>
          </a:fontRef>
        </p:style>
        <p:txBody>
          <a:bodyPr wrap="none" lIns="80133" tIns="40067" rIns="80133" bIns="40067" anchor="ct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9461" name="Rectangle 3"/>
          <p:cNvSpPr>
            <a:spLocks noGrp="1" noChangeArrowheads="1"/>
          </p:cNvSpPr>
          <p:nvPr>
            <p:ph type="body" idx="1"/>
          </p:nvPr>
        </p:nvSpPr>
        <p:spPr>
          <a:xfrm>
            <a:off x="557926" y="1894841"/>
            <a:ext cx="8001000" cy="4115088"/>
          </a:xfrm>
        </p:spPr>
        <p:txBody>
          <a:bodyPr/>
          <a:lstStyle/>
          <a:p>
            <a:pPr eaLnBrk="1" hangingPunct="1">
              <a:lnSpc>
                <a:spcPct val="70000"/>
              </a:lnSpc>
            </a:pPr>
            <a:endParaRPr lang="fr-FR" altLang="sv-SE" sz="600" dirty="0" smtClean="0"/>
          </a:p>
          <a:p>
            <a:pPr eaLnBrk="1" hangingPunct="1">
              <a:lnSpc>
                <a:spcPct val="70000"/>
              </a:lnSpc>
            </a:pPr>
            <a:endParaRPr lang="fr-FR" altLang="sv-SE" sz="600" dirty="0" smtClean="0"/>
          </a:p>
          <a:p>
            <a:pPr eaLnBrk="1" hangingPunct="1">
              <a:lnSpc>
                <a:spcPct val="70000"/>
              </a:lnSpc>
              <a:buFont typeface="Wingdings" pitchFamily="2" charset="2"/>
              <a:buNone/>
            </a:pPr>
            <a:endParaRPr lang="fr-FR" altLang="sv-SE" sz="3900" b="1" dirty="0" smtClean="0"/>
          </a:p>
          <a:p>
            <a:pPr algn="ctr" eaLnBrk="1" hangingPunct="1">
              <a:lnSpc>
                <a:spcPct val="70000"/>
              </a:lnSpc>
              <a:buFont typeface="Wingdings" pitchFamily="2" charset="2"/>
              <a:buNone/>
            </a:pPr>
            <a:r>
              <a:rPr lang="fr-FR" altLang="sv-SE" sz="3200" dirty="0" smtClean="0"/>
              <a:t>Risque = Danger + Indignation </a:t>
            </a:r>
            <a:r>
              <a:rPr lang="fr-FR" altLang="sv-SE" sz="2100" dirty="0" smtClean="0"/>
              <a:t>(valeurs)</a:t>
            </a:r>
          </a:p>
          <a:p>
            <a:pPr eaLnBrk="1" hangingPunct="1">
              <a:lnSpc>
                <a:spcPct val="70000"/>
              </a:lnSpc>
              <a:buFont typeface="Wingdings" pitchFamily="2" charset="2"/>
              <a:buNone/>
            </a:pPr>
            <a:r>
              <a:rPr lang="fr-FR" dirty="0" smtClean="0"/>
              <a:t>		</a:t>
            </a:r>
          </a:p>
          <a:p>
            <a:pPr eaLnBrk="1" hangingPunct="1">
              <a:lnSpc>
                <a:spcPct val="70000"/>
              </a:lnSpc>
              <a:buFont typeface="Wingdings" pitchFamily="2" charset="2"/>
              <a:buNone/>
            </a:pPr>
            <a:endParaRPr lang="fr-FR" altLang="sv-SE" sz="900" dirty="0" smtClean="0">
              <a:solidFill>
                <a:schemeClr val="folHlink"/>
              </a:solidFill>
            </a:endParaRPr>
          </a:p>
          <a:p>
            <a:pPr eaLnBrk="1" hangingPunct="1">
              <a:lnSpc>
                <a:spcPct val="70000"/>
              </a:lnSpc>
              <a:buFont typeface="Wingdings" pitchFamily="2" charset="2"/>
              <a:buNone/>
            </a:pPr>
            <a:endParaRPr lang="fr-FR" altLang="sv-SE" sz="900" dirty="0" smtClean="0">
              <a:solidFill>
                <a:schemeClr val="folHlink"/>
              </a:solidFill>
            </a:endParaRPr>
          </a:p>
          <a:p>
            <a:pPr eaLnBrk="1" hangingPunct="1">
              <a:lnSpc>
                <a:spcPct val="70000"/>
              </a:lnSpc>
              <a:buFont typeface="Wingdings" pitchFamily="2" charset="2"/>
              <a:buNone/>
            </a:pPr>
            <a:endParaRPr lang="fr-FR" altLang="sv-SE" sz="900" dirty="0" smtClean="0">
              <a:solidFill>
                <a:schemeClr val="folHlink"/>
              </a:solidFill>
            </a:endParaRPr>
          </a:p>
          <a:p>
            <a:pPr eaLnBrk="1" hangingPunct="1">
              <a:lnSpc>
                <a:spcPct val="70000"/>
              </a:lnSpc>
              <a:buFont typeface="Wingdings" pitchFamily="2" charset="2"/>
              <a:buNone/>
            </a:pPr>
            <a:endParaRPr lang="fr-FR" altLang="sv-SE" sz="900" dirty="0" smtClean="0">
              <a:solidFill>
                <a:schemeClr val="folHlink"/>
              </a:solidFill>
            </a:endParaRPr>
          </a:p>
          <a:p>
            <a:pPr eaLnBrk="1" hangingPunct="1">
              <a:lnSpc>
                <a:spcPct val="70000"/>
              </a:lnSpc>
              <a:buFont typeface="Wingdings" pitchFamily="2" charset="2"/>
              <a:buNone/>
            </a:pPr>
            <a:endParaRPr lang="fr-FR" altLang="sv-SE" sz="900" dirty="0" smtClean="0">
              <a:solidFill>
                <a:schemeClr val="folHlink"/>
              </a:solidFill>
            </a:endParaRPr>
          </a:p>
          <a:p>
            <a:pPr eaLnBrk="1" hangingPunct="1">
              <a:lnSpc>
                <a:spcPct val="70000"/>
              </a:lnSpc>
              <a:buFont typeface="Wingdings" pitchFamily="2" charset="2"/>
              <a:buNone/>
            </a:pPr>
            <a:endParaRPr lang="fr-FR" altLang="sv-SE" sz="900" dirty="0" smtClean="0">
              <a:solidFill>
                <a:schemeClr val="folHlink"/>
              </a:solidFill>
            </a:endParaRPr>
          </a:p>
          <a:p>
            <a:pPr algn="r" eaLnBrk="1" hangingPunct="1">
              <a:lnSpc>
                <a:spcPct val="70000"/>
              </a:lnSpc>
              <a:buFont typeface="Wingdings" pitchFamily="2" charset="2"/>
              <a:buNone/>
            </a:pPr>
            <a:r>
              <a:rPr lang="fr-FR" dirty="0" smtClean="0"/>
              <a:t>	</a:t>
            </a:r>
            <a:r>
              <a:rPr lang="fr-FR" altLang="sv-SE" sz="1100" dirty="0" err="1" smtClean="0"/>
              <a:t>Covello</a:t>
            </a:r>
            <a:r>
              <a:rPr lang="fr-FR" altLang="sv-SE" sz="1100" dirty="0" smtClean="0"/>
              <a:t> et </a:t>
            </a:r>
            <a:r>
              <a:rPr lang="fr-FR" altLang="sv-SE" sz="1100" dirty="0" err="1" smtClean="0"/>
              <a:t>Sandman</a:t>
            </a:r>
            <a:r>
              <a:rPr lang="fr-FR" altLang="sv-SE" sz="1100" dirty="0" smtClean="0"/>
              <a:t> 2001</a:t>
            </a:r>
            <a:endParaRPr lang="fr-FR" altLang="sv-SE" sz="900" dirty="0">
              <a:solidFill>
                <a:schemeClr val="folHlink"/>
              </a:solidFill>
            </a:endParaRPr>
          </a:p>
        </p:txBody>
      </p:sp>
      <p:sp>
        <p:nvSpPr>
          <p:cNvPr id="19462" name="Rectangle 4"/>
          <p:cNvSpPr>
            <a:spLocks noGrp="1" noChangeArrowheads="1"/>
          </p:cNvSpPr>
          <p:nvPr>
            <p:ph type="title"/>
          </p:nvPr>
        </p:nvSpPr>
        <p:spPr/>
        <p:txBody>
          <a:bodyPr/>
          <a:lstStyle/>
          <a:p>
            <a:pPr eaLnBrk="1" hangingPunct="1"/>
            <a:r>
              <a:rPr lang="fr-FR" dirty="0" smtClean="0"/>
              <a:t>Pour les besoins de la communication sur les risques ...</a:t>
            </a:r>
          </a:p>
        </p:txBody>
      </p:sp>
    </p:spTree>
    <p:extLst>
      <p:ext uri="{BB962C8B-B14F-4D97-AF65-F5344CB8AC3E}">
        <p14:creationId xmlns:p14="http://schemas.microsoft.com/office/powerpoint/2010/main" val="19363499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fr-FR" dirty="0" smtClean="0"/>
              <a:t>Perception du risque par les experts</a:t>
            </a:r>
          </a:p>
        </p:txBody>
      </p:sp>
      <p:pic>
        <p:nvPicPr>
          <p:cNvPr id="20483" name="Picture 4" descr="Médecin"/>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4724039" y="1523361"/>
            <a:ext cx="3297325" cy="4354103"/>
          </a:xfrm>
        </p:spPr>
      </p:pic>
      <p:sp>
        <p:nvSpPr>
          <p:cNvPr id="12292" name="Text Box 5"/>
          <p:cNvSpPr txBox="1">
            <a:spLocks noChangeArrowheads="1"/>
          </p:cNvSpPr>
          <p:nvPr/>
        </p:nvSpPr>
        <p:spPr bwMode="auto">
          <a:xfrm>
            <a:off x="381453" y="1448488"/>
            <a:ext cx="4114528" cy="4355006"/>
          </a:xfrm>
          <a:prstGeom prst="rect">
            <a:avLst/>
          </a:prstGeom>
          <a:noFill/>
          <a:ln w="76200">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2500" b="1" dirty="0">
                <a:solidFill>
                  <a:srgbClr val="000066"/>
                </a:solidFill>
              </a:rPr>
              <a:t>Risque élevé:</a:t>
            </a:r>
          </a:p>
          <a:p>
            <a:pPr marL="400666" lvl="1" fontAlgn="base">
              <a:spcBef>
                <a:spcPct val="80000"/>
              </a:spcBef>
              <a:spcAft>
                <a:spcPct val="0"/>
              </a:spcAft>
              <a:buClr>
                <a:srgbClr val="1E7FB8"/>
              </a:buClr>
              <a:buFont typeface="Wingdings" pitchFamily="2" charset="2"/>
              <a:buChar char="l"/>
              <a:defRPr/>
            </a:pPr>
            <a:r>
              <a:rPr lang="en-US" sz="2100" dirty="0">
                <a:solidFill>
                  <a:srgbClr val="000066"/>
                </a:solidFill>
              </a:rPr>
              <a:t>Taux élevés de </a:t>
            </a:r>
            <a:r>
              <a:rPr lang="en-US" sz="2100" dirty="0" err="1" smtClean="0">
                <a:solidFill>
                  <a:srgbClr val="000066"/>
                </a:solidFill>
              </a:rPr>
              <a:t>morbidité</a:t>
            </a:r>
            <a:r>
              <a:rPr lang="en-US" sz="2100" dirty="0" smtClean="0">
                <a:solidFill>
                  <a:srgbClr val="000066"/>
                </a:solidFill>
              </a:rPr>
              <a:t>/</a:t>
            </a:r>
            <a:r>
              <a:rPr lang="en-US" sz="2100" dirty="0" err="1" smtClean="0">
                <a:solidFill>
                  <a:srgbClr val="000066"/>
                </a:solidFill>
              </a:rPr>
              <a:t>mortalité</a:t>
            </a:r>
            <a:r>
              <a:rPr lang="en-US" sz="2100" dirty="0" smtClean="0">
                <a:solidFill>
                  <a:srgbClr val="000066"/>
                </a:solidFill>
              </a:rPr>
              <a:t> </a:t>
            </a:r>
            <a:endParaRPr lang="en-US" sz="2100" dirty="0">
              <a:solidFill>
                <a:srgbClr val="000066"/>
              </a:solidFill>
            </a:endParaRPr>
          </a:p>
          <a:p>
            <a:pPr marL="400666" lvl="1" fontAlgn="base">
              <a:spcBef>
                <a:spcPct val="80000"/>
              </a:spcBef>
              <a:spcAft>
                <a:spcPct val="0"/>
              </a:spcAft>
              <a:buClr>
                <a:srgbClr val="1E7FB8"/>
              </a:buClr>
              <a:buFont typeface="Wingdings" pitchFamily="2" charset="2"/>
              <a:buChar char="l"/>
              <a:defRPr/>
            </a:pPr>
            <a:r>
              <a:rPr lang="en-US" sz="2100" dirty="0">
                <a:solidFill>
                  <a:srgbClr val="000066"/>
                </a:solidFill>
              </a:rPr>
              <a:t>Taux élevés de handicap</a:t>
            </a:r>
          </a:p>
          <a:p>
            <a:pPr marL="400666" lvl="1" fontAlgn="base">
              <a:spcBef>
                <a:spcPct val="80000"/>
              </a:spcBef>
              <a:spcAft>
                <a:spcPct val="0"/>
              </a:spcAft>
              <a:buClr>
                <a:srgbClr val="1E7FB8"/>
              </a:buClr>
              <a:buFont typeface="Wingdings" pitchFamily="2" charset="2"/>
              <a:buChar char="l"/>
              <a:defRPr/>
            </a:pPr>
            <a:r>
              <a:rPr lang="en-US" sz="2100" dirty="0">
                <a:solidFill>
                  <a:srgbClr val="000066"/>
                </a:solidFill>
              </a:rPr>
              <a:t>Taux élevés de </a:t>
            </a:r>
            <a:r>
              <a:rPr lang="en-US" sz="2100" dirty="0" err="1">
                <a:solidFill>
                  <a:srgbClr val="000066"/>
                </a:solidFill>
              </a:rPr>
              <a:t>perte</a:t>
            </a:r>
            <a:r>
              <a:rPr lang="en-US" sz="2100" dirty="0">
                <a:solidFill>
                  <a:srgbClr val="000066"/>
                </a:solidFill>
              </a:rPr>
              <a:t> </a:t>
            </a:r>
            <a:r>
              <a:rPr lang="en-US" sz="2100" dirty="0" smtClean="0">
                <a:solidFill>
                  <a:srgbClr val="000066"/>
                </a:solidFill>
              </a:rPr>
              <a:t>de </a:t>
            </a:r>
            <a:r>
              <a:rPr lang="en-US" sz="2100" dirty="0" err="1">
                <a:solidFill>
                  <a:srgbClr val="000066"/>
                </a:solidFill>
              </a:rPr>
              <a:t>b</a:t>
            </a:r>
            <a:r>
              <a:rPr lang="en-US" sz="2100" dirty="0" err="1" smtClean="0">
                <a:solidFill>
                  <a:srgbClr val="000066"/>
                </a:solidFill>
              </a:rPr>
              <a:t>iens</a:t>
            </a:r>
            <a:r>
              <a:rPr lang="en-US" sz="2100" dirty="0" smtClean="0">
                <a:solidFill>
                  <a:srgbClr val="000066"/>
                </a:solidFill>
              </a:rPr>
              <a:t> </a:t>
            </a:r>
            <a:endParaRPr lang="en-US" sz="2100" dirty="0">
              <a:solidFill>
                <a:srgbClr val="000066"/>
              </a:solidFill>
            </a:endParaRPr>
          </a:p>
          <a:p>
            <a:pPr marL="400666" lvl="1" fontAlgn="base">
              <a:spcBef>
                <a:spcPct val="80000"/>
              </a:spcBef>
              <a:spcAft>
                <a:spcPct val="0"/>
              </a:spcAft>
              <a:buClr>
                <a:srgbClr val="1E7FB8"/>
              </a:buClr>
              <a:buFont typeface="Wingdings" pitchFamily="2" charset="2"/>
              <a:buChar char="l"/>
              <a:defRPr/>
            </a:pPr>
            <a:r>
              <a:rPr lang="en-US" sz="2100" dirty="0">
                <a:solidFill>
                  <a:srgbClr val="000066"/>
                </a:solidFill>
              </a:rPr>
              <a:t>Taux élevés de pertes financières</a:t>
            </a:r>
          </a:p>
          <a:p>
            <a:pPr marL="400666" lvl="1" fontAlgn="base">
              <a:spcBef>
                <a:spcPct val="80000"/>
              </a:spcBef>
              <a:spcAft>
                <a:spcPct val="0"/>
              </a:spcAft>
              <a:buClr>
                <a:srgbClr val="1E7FB8"/>
              </a:buClr>
              <a:buFont typeface="Wingdings" pitchFamily="2" charset="2"/>
              <a:buChar char="l"/>
              <a:defRPr/>
            </a:pPr>
            <a:endParaRPr lang="fr-FR" sz="2100" dirty="0">
              <a:solidFill>
                <a:srgbClr val="000066"/>
              </a:solidFill>
            </a:endParaRPr>
          </a:p>
        </p:txBody>
      </p:sp>
    </p:spTree>
    <p:extLst>
      <p:ext uri="{BB962C8B-B14F-4D97-AF65-F5344CB8AC3E}">
        <p14:creationId xmlns:p14="http://schemas.microsoft.com/office/powerpoint/2010/main" val="34652742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fr-FR" dirty="0" smtClean="0"/>
              <a:t>Perception des risques par le public</a:t>
            </a:r>
            <a:r>
              <a:rPr lang="fr-FR" sz="3600" b="1" dirty="0" smtClean="0"/>
              <a:t>—</a:t>
            </a:r>
            <a:r>
              <a:rPr lang="fr-FR" sz="2000" b="1" dirty="0" err="1" smtClean="0"/>
              <a:t>Slovic</a:t>
            </a:r>
            <a:r>
              <a:rPr lang="fr-FR" sz="2000" b="1" dirty="0" smtClean="0"/>
              <a:t> et al</a:t>
            </a:r>
            <a:r>
              <a:rPr lang="fr-FR" dirty="0" smtClean="0"/>
              <a:t> </a:t>
            </a:r>
          </a:p>
        </p:txBody>
      </p:sp>
      <p:sp>
        <p:nvSpPr>
          <p:cNvPr id="21507" name="Rectangle 3"/>
          <p:cNvSpPr>
            <a:spLocks noGrp="1" noChangeArrowheads="1"/>
          </p:cNvSpPr>
          <p:nvPr>
            <p:ph sz="half" idx="1"/>
          </p:nvPr>
        </p:nvSpPr>
        <p:spPr/>
        <p:txBody>
          <a:bodyPr/>
          <a:lstStyle/>
          <a:p>
            <a:pPr marL="0" indent="0">
              <a:buNone/>
            </a:pPr>
            <a:r>
              <a:rPr lang="fr-FR" sz="2000" dirty="0" smtClean="0"/>
              <a:t>Moins préoccupé par les risques sanitaires qui sont:</a:t>
            </a:r>
          </a:p>
          <a:p>
            <a:pPr lvl="1"/>
            <a:r>
              <a:rPr lang="fr-FR" sz="2000" dirty="0" smtClean="0"/>
              <a:t>Volontaires</a:t>
            </a:r>
          </a:p>
          <a:p>
            <a:pPr lvl="1"/>
            <a:r>
              <a:rPr lang="fr-FR" sz="2000" dirty="0" smtClean="0"/>
              <a:t>Familiers</a:t>
            </a:r>
          </a:p>
          <a:p>
            <a:pPr lvl="1"/>
            <a:r>
              <a:rPr lang="fr-FR" sz="2000" dirty="0" smtClean="0"/>
              <a:t>Contrôlables</a:t>
            </a:r>
          </a:p>
          <a:p>
            <a:pPr lvl="1"/>
            <a:r>
              <a:rPr lang="fr-FR" sz="2000" dirty="0" err="1" smtClean="0"/>
              <a:t>Auto-contrôlés</a:t>
            </a:r>
            <a:endParaRPr lang="fr-FR" sz="2000" dirty="0" smtClean="0"/>
          </a:p>
          <a:p>
            <a:pPr lvl="1"/>
            <a:r>
              <a:rPr lang="fr-FR" sz="2000" dirty="0" smtClean="0"/>
              <a:t>Justes</a:t>
            </a:r>
          </a:p>
          <a:p>
            <a:pPr lvl="1"/>
            <a:r>
              <a:rPr lang="fr-FR" sz="2000" dirty="0" smtClean="0"/>
              <a:t>Chroniques</a:t>
            </a:r>
          </a:p>
          <a:p>
            <a:pPr lvl="1"/>
            <a:r>
              <a:rPr lang="fr-FR" sz="2000" dirty="0" smtClean="0"/>
              <a:t>Diffus</a:t>
            </a:r>
          </a:p>
          <a:p>
            <a:pPr lvl="1"/>
            <a:r>
              <a:rPr lang="fr-FR" sz="2000" dirty="0" smtClean="0"/>
              <a:t>Non mortels</a:t>
            </a:r>
          </a:p>
          <a:p>
            <a:pPr lvl="1">
              <a:buFont typeface="Wingdings" pitchFamily="2" charset="2"/>
              <a:buNone/>
            </a:pPr>
            <a:endParaRPr lang="fr-FR" dirty="0" smtClean="0">
              <a:solidFill>
                <a:schemeClr val="bg1"/>
              </a:solidFill>
            </a:endParaRPr>
          </a:p>
        </p:txBody>
      </p:sp>
      <p:sp>
        <p:nvSpPr>
          <p:cNvPr id="21508" name="Rectangle 4"/>
          <p:cNvSpPr>
            <a:spLocks noGrp="1" noChangeArrowheads="1"/>
          </p:cNvSpPr>
          <p:nvPr>
            <p:ph sz="half" idx="2"/>
          </p:nvPr>
        </p:nvSpPr>
        <p:spPr/>
        <p:txBody>
          <a:bodyPr/>
          <a:lstStyle/>
          <a:p>
            <a:r>
              <a:rPr lang="fr-FR" sz="2000" dirty="0" smtClean="0"/>
              <a:t>Plus préoccupé par les risques sanitaires qui sont: </a:t>
            </a:r>
          </a:p>
          <a:p>
            <a:pPr lvl="1"/>
            <a:r>
              <a:rPr lang="fr-FR" sz="2000" dirty="0" smtClean="0"/>
              <a:t>Involontaires</a:t>
            </a:r>
          </a:p>
          <a:p>
            <a:pPr lvl="1"/>
            <a:r>
              <a:rPr lang="fr-FR" sz="2000" dirty="0" smtClean="0"/>
              <a:t>Inconnus</a:t>
            </a:r>
          </a:p>
          <a:p>
            <a:pPr lvl="1"/>
            <a:r>
              <a:rPr lang="fr-FR" sz="2000" dirty="0" smtClean="0"/>
              <a:t>Incontrôlables</a:t>
            </a:r>
          </a:p>
          <a:p>
            <a:pPr lvl="1"/>
            <a:r>
              <a:rPr lang="fr-FR" sz="2000" dirty="0" smtClean="0"/>
              <a:t>Contrôlés par autrui</a:t>
            </a:r>
          </a:p>
          <a:p>
            <a:pPr lvl="1"/>
            <a:r>
              <a:rPr lang="fr-FR" sz="2000" dirty="0" smtClean="0"/>
              <a:t>Injustes</a:t>
            </a:r>
          </a:p>
          <a:p>
            <a:pPr lvl="1"/>
            <a:r>
              <a:rPr lang="fr-FR" sz="2000" dirty="0" smtClean="0"/>
              <a:t>Aigus</a:t>
            </a:r>
          </a:p>
          <a:p>
            <a:pPr lvl="1"/>
            <a:r>
              <a:rPr lang="fr-FR" sz="2000" dirty="0" smtClean="0"/>
              <a:t>Ciblés dans le </a:t>
            </a:r>
          </a:p>
          <a:p>
            <a:pPr lvl="1">
              <a:buFont typeface="Wingdings" pitchFamily="2" charset="2"/>
              <a:buNone/>
            </a:pPr>
            <a:r>
              <a:rPr lang="fr-FR" sz="2000" dirty="0" smtClean="0"/>
              <a:t>  temps et l'espace</a:t>
            </a:r>
          </a:p>
          <a:p>
            <a:pPr lvl="1"/>
            <a:r>
              <a:rPr lang="fr-FR" sz="2000" dirty="0" smtClean="0"/>
              <a:t>Mortels </a:t>
            </a:r>
            <a:endParaRPr lang="fr-FR" sz="2000" dirty="0"/>
          </a:p>
        </p:txBody>
      </p:sp>
    </p:spTree>
    <p:extLst>
      <p:ext uri="{BB962C8B-B14F-4D97-AF65-F5344CB8AC3E}">
        <p14:creationId xmlns:p14="http://schemas.microsoft.com/office/powerpoint/2010/main" val="995811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FR" dirty="0" smtClean="0"/>
              <a:t>Perception</a:t>
            </a:r>
          </a:p>
        </p:txBody>
      </p:sp>
      <p:sp>
        <p:nvSpPr>
          <p:cNvPr id="22531" name="Content Placeholder 2"/>
          <p:cNvSpPr>
            <a:spLocks noGrp="1"/>
          </p:cNvSpPr>
          <p:nvPr>
            <p:ph idx="1"/>
          </p:nvPr>
        </p:nvSpPr>
        <p:spPr/>
        <p:txBody>
          <a:bodyPr/>
          <a:lstStyle/>
          <a:p>
            <a:r>
              <a:rPr lang="fr-FR" altLang="sv-SE" dirty="0" smtClean="0"/>
              <a:t>Ancrée dans le subconscient</a:t>
            </a:r>
          </a:p>
          <a:p>
            <a:r>
              <a:rPr lang="fr-FR" altLang="sv-SE" dirty="0" smtClean="0"/>
              <a:t>Souvent illogique</a:t>
            </a:r>
          </a:p>
          <a:p>
            <a:r>
              <a:rPr lang="fr-FR" altLang="sv-SE" dirty="0" smtClean="0"/>
              <a:t>Influencée par la culture</a:t>
            </a:r>
          </a:p>
          <a:p>
            <a:r>
              <a:rPr lang="fr-FR" altLang="sv-SE" dirty="0" smtClean="0"/>
              <a:t>Altérée </a:t>
            </a:r>
            <a:r>
              <a:rPr lang="fr-FR" altLang="sv-SE" smtClean="0"/>
              <a:t>par les émotions</a:t>
            </a:r>
            <a:endParaRPr lang="fr-FR" altLang="sv-SE" dirty="0" smtClean="0"/>
          </a:p>
          <a:p>
            <a:r>
              <a:rPr lang="fr-FR" altLang="sv-SE" dirty="0" smtClean="0"/>
              <a:t>Pas toujours exprimée verbalement</a:t>
            </a:r>
          </a:p>
          <a:p>
            <a:r>
              <a:rPr lang="fr-FR" altLang="sv-SE" dirty="0" smtClean="0"/>
              <a:t>Se traduit dans le comportement </a:t>
            </a:r>
          </a:p>
        </p:txBody>
      </p:sp>
      <p:pic>
        <p:nvPicPr>
          <p:cNvPr id="22532" name="Picture 4" descr="d:\Documents and Settings\Test\Local Settings\Temporary Internet Files\Content.IE5\F9ETLNNR\MP90043874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7859" y="2179932"/>
            <a:ext cx="2305005" cy="325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79388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a:solidFill>
                  <a:srgbClr val="FFFFFF"/>
                </a:solidFill>
              </a:rPr>
              <a:t>Alors, qu'est-ce que la communication sur les risques?</a:t>
            </a:r>
          </a:p>
        </p:txBody>
      </p:sp>
    </p:spTree>
    <p:extLst>
      <p:ext uri="{BB962C8B-B14F-4D97-AF65-F5344CB8AC3E}">
        <p14:creationId xmlns:p14="http://schemas.microsoft.com/office/powerpoint/2010/main" val="27963147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40279" y="115188"/>
            <a:ext cx="8229057" cy="1143240"/>
          </a:xfrm>
        </p:spPr>
        <p:txBody>
          <a:bodyPr/>
          <a:lstStyle/>
          <a:p>
            <a:r>
              <a:rPr lang="fr-FR" dirty="0" smtClean="0">
                <a:solidFill>
                  <a:srgbClr val="0070C0"/>
                </a:solidFill>
              </a:rPr>
              <a:t>Communications sur les risques et les crises </a:t>
            </a:r>
          </a:p>
        </p:txBody>
      </p:sp>
      <p:sp>
        <p:nvSpPr>
          <p:cNvPr id="3" name="Content Placeholder 2"/>
          <p:cNvSpPr>
            <a:spLocks noGrp="1"/>
          </p:cNvSpPr>
          <p:nvPr>
            <p:ph sz="half" idx="1"/>
          </p:nvPr>
        </p:nvSpPr>
        <p:spPr/>
        <p:txBody>
          <a:bodyPr/>
          <a:lstStyle/>
          <a:p>
            <a:r>
              <a:rPr lang="fr-FR" altLang="sv-SE" sz="1800" dirty="0" smtClean="0">
                <a:solidFill>
                  <a:srgbClr val="0070C0"/>
                </a:solidFill>
              </a:rPr>
              <a:t>Communication bidirectionnelle </a:t>
            </a:r>
            <a:r>
              <a:rPr lang="fr-FR" altLang="sv-SE" sz="1800" dirty="0" smtClean="0">
                <a:solidFill>
                  <a:srgbClr val="002060"/>
                </a:solidFill>
              </a:rPr>
              <a:t>entre les experts et les personnes exposées aux risques d'un danger, de sorte qu'ils soient en mesure de prendre </a:t>
            </a:r>
            <a:r>
              <a:rPr lang="fr-FR" altLang="sv-SE" sz="1800" dirty="0" smtClean="0">
                <a:solidFill>
                  <a:srgbClr val="0070C0"/>
                </a:solidFill>
              </a:rPr>
              <a:t>des décisions éclairées </a:t>
            </a:r>
            <a:r>
              <a:rPr lang="fr-FR" altLang="sv-SE" sz="1800" dirty="0" smtClean="0">
                <a:solidFill>
                  <a:srgbClr val="002060"/>
                </a:solidFill>
              </a:rPr>
              <a:t>pour se protéger.</a:t>
            </a:r>
          </a:p>
          <a:p>
            <a:endParaRPr lang="fr-FR" altLang="sv-SE" sz="1800" dirty="0" smtClean="0">
              <a:solidFill>
                <a:srgbClr val="002060"/>
              </a:solidFill>
              <a:ea typeface="MS PGothic" pitchFamily="34" charset="-128"/>
            </a:endParaRPr>
          </a:p>
          <a:p>
            <a:r>
              <a:rPr lang="fr-FR" altLang="sv-SE" sz="1800" dirty="0" smtClean="0">
                <a:solidFill>
                  <a:srgbClr val="002060"/>
                </a:solidFill>
              </a:rPr>
              <a:t>Se contenter de diffuser les informations </a:t>
            </a:r>
            <a:r>
              <a:rPr lang="fr-FR" altLang="sv-SE" sz="1800" dirty="0" smtClean="0">
                <a:solidFill>
                  <a:srgbClr val="0070C0"/>
                </a:solidFill>
              </a:rPr>
              <a:t>est inutile </a:t>
            </a:r>
            <a:r>
              <a:rPr lang="fr-FR" altLang="sv-SE" sz="1800" dirty="0" smtClean="0">
                <a:solidFill>
                  <a:srgbClr val="002060"/>
                </a:solidFill>
              </a:rPr>
              <a:t>et parfois </a:t>
            </a:r>
            <a:r>
              <a:rPr lang="fr-FR" altLang="sv-SE" sz="1800" dirty="0" smtClean="0">
                <a:solidFill>
                  <a:srgbClr val="0070C0"/>
                </a:solidFill>
              </a:rPr>
              <a:t>dangereux. </a:t>
            </a:r>
            <a:r>
              <a:rPr lang="fr-FR" altLang="sv-SE" sz="1800" dirty="0" smtClean="0">
                <a:solidFill>
                  <a:srgbClr val="002060"/>
                </a:solidFill>
              </a:rPr>
              <a:t>Nous devons </a:t>
            </a:r>
            <a:r>
              <a:rPr lang="fr-FR" altLang="sv-SE" sz="1800" dirty="0" smtClean="0">
                <a:solidFill>
                  <a:srgbClr val="0070C0"/>
                </a:solidFill>
              </a:rPr>
              <a:t>écouter</a:t>
            </a:r>
            <a:r>
              <a:rPr lang="fr-FR" altLang="sv-SE" sz="1800" dirty="0" smtClean="0">
                <a:solidFill>
                  <a:srgbClr val="002060"/>
                </a:solidFill>
              </a:rPr>
              <a:t> et constamment adapter nos messages afin de répondre aux préoccupations de la population</a:t>
            </a:r>
            <a:endParaRPr lang="fr-FR" altLang="sv-SE" sz="1800" dirty="0">
              <a:solidFill>
                <a:srgbClr val="002060"/>
              </a:solidFill>
            </a:endParaRPr>
          </a:p>
        </p:txBody>
      </p:sp>
      <p:sp>
        <p:nvSpPr>
          <p:cNvPr id="23556" name="Content Placeholder 3"/>
          <p:cNvSpPr>
            <a:spLocks noGrp="1"/>
          </p:cNvSpPr>
          <p:nvPr>
            <p:ph sz="half" idx="2"/>
          </p:nvPr>
        </p:nvSpPr>
        <p:spPr>
          <a:xfrm>
            <a:off x="4653450" y="1380815"/>
            <a:ext cx="4490551" cy="4611835"/>
          </a:xfrm>
        </p:spPr>
        <p:txBody>
          <a:bodyPr/>
          <a:lstStyle/>
          <a:p>
            <a:endParaRPr lang="en-US" altLang="sv-SE" smtClean="0"/>
          </a:p>
        </p:txBody>
      </p:sp>
      <p:pic>
        <p:nvPicPr>
          <p:cNvPr id="23557" name="Picture 2" descr="http://img.chinasmack.com/www/wp-content/uploads/2013/04/h7n9-avian-influenza-virus-chinese-carto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47" y="1500323"/>
            <a:ext cx="4031722" cy="373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5893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95028" y="0"/>
            <a:ext cx="8230414" cy="1143240"/>
          </a:xfrm>
        </p:spPr>
        <p:txBody>
          <a:bodyPr anchor="t"/>
          <a:lstStyle/>
          <a:p>
            <a:r>
              <a:rPr lang="fr-FR" sz="3200" dirty="0" smtClean="0">
                <a:solidFill>
                  <a:srgbClr val="0070C0"/>
                </a:solidFill>
              </a:rPr>
              <a:t>Caractéristiques de l'information en situation d'urgence</a:t>
            </a:r>
            <a:endParaRPr lang="fr-FR" sz="3200"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86296464"/>
              </p:ext>
            </p:extLst>
          </p:nvPr>
        </p:nvGraphicFramePr>
        <p:xfrm>
          <a:off x="467544" y="1207293"/>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TextBox 4"/>
          <p:cNvSpPr txBox="1">
            <a:spLocks noChangeArrowheads="1"/>
          </p:cNvSpPr>
          <p:nvPr/>
        </p:nvSpPr>
        <p:spPr bwMode="auto">
          <a:xfrm>
            <a:off x="5796136" y="2708920"/>
            <a:ext cx="2232247" cy="1569628"/>
          </a:xfrm>
          <a:prstGeom prst="rect">
            <a:avLst/>
          </a:prstGeom>
          <a:solidFill>
            <a:schemeClr val="accent1">
              <a:lumMod val="50000"/>
            </a:schemeClr>
          </a:solidFill>
          <a:ln>
            <a:noFill/>
          </a:ln>
        </p:spPr>
        <p:txBody>
          <a:bodyPr wrap="square" lIns="91408" tIns="45704" rIns="91408" bIns="45704">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400666" lvl="1" indent="0" eaLnBrk="1" fontAlgn="base" hangingPunct="1">
              <a:spcBef>
                <a:spcPct val="80000"/>
              </a:spcBef>
              <a:spcAft>
                <a:spcPct val="0"/>
              </a:spcAft>
              <a:buClr>
                <a:srgbClr val="1E7FB8"/>
              </a:buClr>
              <a:defRPr/>
            </a:pPr>
            <a:r>
              <a:rPr lang="en-US" sz="2000" dirty="0">
                <a:solidFill>
                  <a:srgbClr val="FFFFFF"/>
                </a:solidFill>
              </a:rPr>
              <a:t>Nouveaux médias</a:t>
            </a:r>
          </a:p>
          <a:p>
            <a:pPr algn="ctr" eaLnBrk="1" fontAlgn="base" hangingPunct="1">
              <a:spcBef>
                <a:spcPct val="80000"/>
              </a:spcBef>
              <a:spcAft>
                <a:spcPct val="0"/>
              </a:spcAft>
              <a:buClr>
                <a:srgbClr val="1E7FB8"/>
              </a:buClr>
              <a:buFont typeface="Wingdings" pitchFamily="2" charset="2"/>
              <a:buNone/>
              <a:defRPr/>
            </a:pPr>
            <a:r>
              <a:rPr lang="en-US" sz="2000" dirty="0" err="1" smtClean="0">
                <a:solidFill>
                  <a:srgbClr val="FFFFFF"/>
                </a:solidFill>
              </a:rPr>
              <a:t>Médias</a:t>
            </a:r>
            <a:r>
              <a:rPr lang="en-US" sz="2000" dirty="0" smtClean="0">
                <a:solidFill>
                  <a:srgbClr val="FFFFFF"/>
                </a:solidFill>
              </a:rPr>
              <a:t> non </a:t>
            </a:r>
            <a:r>
              <a:rPr lang="en-US" sz="2000" dirty="0" err="1" smtClean="0">
                <a:solidFill>
                  <a:srgbClr val="FFFFFF"/>
                </a:solidFill>
              </a:rPr>
              <a:t>traditionnels</a:t>
            </a:r>
            <a:endParaRPr lang="en-US" sz="2000" dirty="0">
              <a:solidFill>
                <a:srgbClr val="FFFFFF"/>
              </a:solidFill>
            </a:endParaRPr>
          </a:p>
        </p:txBody>
      </p:sp>
    </p:spTree>
    <p:extLst>
      <p:ext uri="{BB962C8B-B14F-4D97-AF65-F5344CB8AC3E}">
        <p14:creationId xmlns:p14="http://schemas.microsoft.com/office/powerpoint/2010/main" val="3034678032"/>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a:xfrm>
            <a:off x="467544" y="116632"/>
            <a:ext cx="8229057" cy="1143240"/>
          </a:xfrm>
        </p:spPr>
        <p:txBody>
          <a:bodyPr/>
          <a:lstStyle/>
          <a:p>
            <a:r>
              <a:rPr lang="fr-FR" dirty="0" smtClean="0">
                <a:solidFill>
                  <a:srgbClr val="0070C0"/>
                </a:solidFill>
              </a:rPr>
              <a:t>Ignorez-les mais à vos risques et périls:</a:t>
            </a:r>
          </a:p>
        </p:txBody>
      </p:sp>
      <p:sp>
        <p:nvSpPr>
          <p:cNvPr id="25603" name="Textplatzhalter 2"/>
          <p:cNvSpPr>
            <a:spLocks noGrp="1"/>
          </p:cNvSpPr>
          <p:nvPr>
            <p:ph type="body" idx="1"/>
          </p:nvPr>
        </p:nvSpPr>
        <p:spPr/>
        <p:txBody>
          <a:bodyPr/>
          <a:lstStyle/>
          <a:p>
            <a:endParaRPr lang="en-US" altLang="sv-SE" smtClean="0"/>
          </a:p>
        </p:txBody>
      </p:sp>
      <p:sp>
        <p:nvSpPr>
          <p:cNvPr id="25604" name="Inhaltsplatzhalter 5"/>
          <p:cNvSpPr>
            <a:spLocks noGrp="1"/>
          </p:cNvSpPr>
          <p:nvPr>
            <p:ph sz="quarter" idx="4"/>
          </p:nvPr>
        </p:nvSpPr>
        <p:spPr>
          <a:xfrm>
            <a:off x="4995534" y="1677424"/>
            <a:ext cx="4039867" cy="3552106"/>
          </a:xfrm>
        </p:spPr>
        <p:txBody>
          <a:bodyPr/>
          <a:lstStyle/>
          <a:p>
            <a:r>
              <a:rPr lang="fr-FR" altLang="sv-SE" dirty="0" smtClean="0">
                <a:solidFill>
                  <a:srgbClr val="002060"/>
                </a:solidFill>
              </a:rPr>
              <a:t>Les médias</a:t>
            </a:r>
          </a:p>
          <a:p>
            <a:r>
              <a:rPr lang="fr-FR" altLang="sv-SE" dirty="0" smtClean="0">
                <a:solidFill>
                  <a:srgbClr val="002060"/>
                </a:solidFill>
              </a:rPr>
              <a:t>Les médias sociaux</a:t>
            </a:r>
          </a:p>
          <a:p>
            <a:r>
              <a:rPr lang="fr-FR" altLang="sv-SE" dirty="0" smtClean="0">
                <a:solidFill>
                  <a:srgbClr val="002060"/>
                </a:solidFill>
              </a:rPr>
              <a:t>La perception du public - les peurs, la colère, l'indignation, les expériences, les croyances</a:t>
            </a:r>
          </a:p>
        </p:txBody>
      </p:sp>
      <p:pic>
        <p:nvPicPr>
          <p:cNvPr id="2560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15840" y="1305945"/>
            <a:ext cx="4519058" cy="4459211"/>
          </a:xfrm>
          <a:noFill/>
        </p:spPr>
      </p:pic>
    </p:spTree>
    <p:extLst>
      <p:ext uri="{BB962C8B-B14F-4D97-AF65-F5344CB8AC3E}">
        <p14:creationId xmlns:p14="http://schemas.microsoft.com/office/powerpoint/2010/main" val="2841085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type="body" idx="4294967295"/>
          </p:nvPr>
        </p:nvSpPr>
        <p:spPr>
          <a:xfrm>
            <a:off x="442539" y="1380815"/>
            <a:ext cx="4747116" cy="4611835"/>
          </a:xfrm>
        </p:spPr>
        <p:txBody>
          <a:bodyPr/>
          <a:lstStyle/>
          <a:p>
            <a:pPr algn="ctr" eaLnBrk="1" hangingPunct="1">
              <a:buFont typeface="Wingdings" pitchFamily="2" charset="2"/>
              <a:buNone/>
            </a:pPr>
            <a:endParaRPr lang="fr-FR" altLang="sv-SE" sz="3200" dirty="0" smtClean="0"/>
          </a:p>
          <a:p>
            <a:pPr algn="ctr" eaLnBrk="1" hangingPunct="1">
              <a:buFont typeface="Wingdings" pitchFamily="2" charset="2"/>
              <a:buNone/>
            </a:pPr>
            <a:r>
              <a:rPr lang="fr-FR" altLang="sv-SE" sz="3200" dirty="0" smtClean="0"/>
              <a:t>Nous ne savons pas toujours avec certitude </a:t>
            </a:r>
            <a:r>
              <a:rPr lang="fr-FR" altLang="sv-SE" sz="5300" b="1" dirty="0" smtClean="0">
                <a:solidFill>
                  <a:srgbClr val="00B050"/>
                </a:solidFill>
              </a:rPr>
              <a:t>POURQUOI</a:t>
            </a:r>
            <a:r>
              <a:rPr lang="fr-FR" dirty="0" smtClean="0"/>
              <a:t> </a:t>
            </a:r>
            <a:r>
              <a:rPr lang="fr-FR" altLang="sv-SE" sz="3200" dirty="0" smtClean="0"/>
              <a:t>nous parlons, écrivons ou présentons un exposé.</a:t>
            </a:r>
            <a:endParaRPr lang="fr-FR" altLang="sv-SE" sz="3200" dirty="0"/>
          </a:p>
        </p:txBody>
      </p:sp>
      <p:sp>
        <p:nvSpPr>
          <p:cNvPr id="58371" name="Title 3"/>
          <p:cNvSpPr>
            <a:spLocks noGrp="1"/>
          </p:cNvSpPr>
          <p:nvPr>
            <p:ph type="title" idx="4294967295"/>
          </p:nvPr>
        </p:nvSpPr>
        <p:spPr/>
        <p:txBody>
          <a:bodyPr/>
          <a:lstStyle/>
          <a:p>
            <a:r>
              <a:rPr lang="fr-FR" dirty="0" smtClean="0"/>
              <a:t>Défi 1</a:t>
            </a:r>
          </a:p>
        </p:txBody>
      </p:sp>
      <p:pic>
        <p:nvPicPr>
          <p:cNvPr id="58372" name="Picture 4" descr="why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76085" y="1274267"/>
            <a:ext cx="3667917" cy="476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12555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lma0022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860" y="1331862"/>
            <a:ext cx="2932162" cy="276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body" idx="1"/>
          </p:nvPr>
        </p:nvSpPr>
        <p:spPr>
          <a:xfrm>
            <a:off x="192763" y="1553597"/>
            <a:ext cx="8291501" cy="4611835"/>
          </a:xfrm>
        </p:spPr>
        <p:txBody>
          <a:bodyPr/>
          <a:lstStyle/>
          <a:p>
            <a:pPr marL="417359" indent="-417359" defTabSz="801330" eaLnBrk="1" hangingPunct="1">
              <a:buFont typeface="Wingdings" pitchFamily="2" charset="2"/>
              <a:buAutoNum type="arabicPeriod"/>
            </a:pPr>
            <a:r>
              <a:rPr lang="fr-FR" altLang="sv-SE" sz="2800" b="1" dirty="0" smtClean="0">
                <a:solidFill>
                  <a:srgbClr val="000099"/>
                </a:solidFill>
              </a:rPr>
              <a:t>Confiance</a:t>
            </a:r>
          </a:p>
          <a:p>
            <a:pPr marL="417359" indent="-417359" defTabSz="801330" eaLnBrk="1" hangingPunct="1">
              <a:buFont typeface="Wingdings" pitchFamily="2" charset="2"/>
              <a:buAutoNum type="arabicPeriod"/>
            </a:pPr>
            <a:r>
              <a:rPr lang="fr-FR" altLang="sv-SE" sz="2800" b="1" dirty="0" smtClean="0">
                <a:solidFill>
                  <a:srgbClr val="72BBE8"/>
                </a:solidFill>
              </a:rPr>
              <a:t>Annonce précoce</a:t>
            </a:r>
          </a:p>
          <a:p>
            <a:pPr marL="417359" indent="-417359" defTabSz="801330" eaLnBrk="1" hangingPunct="1">
              <a:buFont typeface="Wingdings" pitchFamily="2" charset="2"/>
              <a:buAutoNum type="arabicPeriod"/>
            </a:pPr>
            <a:r>
              <a:rPr lang="fr-FR" altLang="sv-SE" sz="2800" b="1" dirty="0" smtClean="0">
                <a:solidFill>
                  <a:srgbClr val="000099"/>
                </a:solidFill>
              </a:rPr>
              <a:t>Transparence</a:t>
            </a:r>
          </a:p>
          <a:p>
            <a:pPr marL="417359" indent="-417359" defTabSz="801330" eaLnBrk="1" hangingPunct="1">
              <a:buFont typeface="Wingdings" pitchFamily="2" charset="2"/>
              <a:buAutoNum type="arabicPeriod"/>
            </a:pPr>
            <a:r>
              <a:rPr lang="fr-FR" altLang="sv-SE" sz="2800" b="1" dirty="0" smtClean="0">
                <a:solidFill>
                  <a:srgbClr val="72BBE8"/>
                </a:solidFill>
              </a:rPr>
              <a:t>Écoute (surveillance de la communication)</a:t>
            </a:r>
          </a:p>
          <a:p>
            <a:pPr marL="417359" indent="-417359" defTabSz="801330" eaLnBrk="1" hangingPunct="1">
              <a:buFont typeface="Wingdings" pitchFamily="2" charset="2"/>
              <a:buAutoNum type="arabicPeriod"/>
            </a:pPr>
            <a:r>
              <a:rPr lang="fr-FR" altLang="sv-SE" sz="2800" b="1" dirty="0" smtClean="0">
                <a:solidFill>
                  <a:srgbClr val="000099"/>
                </a:solidFill>
              </a:rPr>
              <a:t>Planification</a:t>
            </a:r>
          </a:p>
          <a:p>
            <a:pPr marL="417359" indent="-417359" defTabSz="801330" eaLnBrk="1" hangingPunct="1">
              <a:buNone/>
            </a:pPr>
            <a:endParaRPr lang="fr-FR" altLang="sv-SE" sz="3100" b="1" dirty="0" smtClean="0">
              <a:solidFill>
                <a:srgbClr val="000099"/>
              </a:solidFill>
            </a:endParaRPr>
          </a:p>
          <a:p>
            <a:pPr marL="417359" indent="-417359" defTabSz="801330" eaLnBrk="1" hangingPunct="1">
              <a:buFont typeface="Wingdings" pitchFamily="2" charset="2"/>
              <a:buAutoNum type="arabicPeriod"/>
            </a:pPr>
            <a:endParaRPr lang="fr-FR" altLang="sv-SE" sz="3300" b="1" dirty="0">
              <a:solidFill>
                <a:srgbClr val="000099"/>
              </a:solidFill>
              <a:latin typeface="Franklin Gothic Demi Cond" pitchFamily="34" charset="0"/>
            </a:endParaRPr>
          </a:p>
        </p:txBody>
      </p:sp>
      <p:sp>
        <p:nvSpPr>
          <p:cNvPr id="27652" name="Rectangle 2"/>
          <p:cNvSpPr txBox="1">
            <a:spLocks noChangeArrowheads="1"/>
          </p:cNvSpPr>
          <p:nvPr/>
        </p:nvSpPr>
        <p:spPr bwMode="auto">
          <a:xfrm>
            <a:off x="0" y="132229"/>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None/>
            </a:pPr>
            <a:r>
              <a:rPr lang="en-GB" sz="3500" b="1" dirty="0" err="1" smtClean="0"/>
              <a:t>Principes</a:t>
            </a:r>
            <a:r>
              <a:rPr lang="en-GB" sz="3500" b="1" dirty="0" smtClean="0"/>
              <a:t> de la communication </a:t>
            </a:r>
            <a:r>
              <a:rPr lang="en-GB" sz="3500" b="1" dirty="0"/>
              <a:t>de </a:t>
            </a:r>
            <a:r>
              <a:rPr lang="en-GB" sz="3500" b="1" dirty="0" err="1" smtClean="0"/>
              <a:t>l'OMS</a:t>
            </a:r>
            <a:r>
              <a:rPr lang="en-GB" sz="3500" b="1" dirty="0" smtClean="0"/>
              <a:t> </a:t>
            </a:r>
            <a:r>
              <a:rPr lang="en-GB" sz="3500" b="1" dirty="0" err="1" smtClean="0"/>
              <a:t>en</a:t>
            </a:r>
            <a:r>
              <a:rPr lang="en-GB" sz="3500" b="1" dirty="0" smtClean="0"/>
              <a:t> </a:t>
            </a:r>
            <a:r>
              <a:rPr lang="en-GB" sz="3500" b="1" dirty="0"/>
              <a:t>situation </a:t>
            </a:r>
            <a:r>
              <a:rPr lang="en-GB" sz="3500" b="1" dirty="0" err="1"/>
              <a:t>d'épidémie</a:t>
            </a:r>
            <a:r>
              <a:rPr lang="en-GB" sz="3500" b="1" dirty="0"/>
              <a:t> </a:t>
            </a:r>
          </a:p>
          <a:p>
            <a:pPr algn="ctr" eaLnBrk="1" fontAlgn="base" hangingPunct="1">
              <a:spcBef>
                <a:spcPct val="0"/>
              </a:spcBef>
              <a:spcAft>
                <a:spcPct val="0"/>
              </a:spcAft>
              <a:buClr>
                <a:srgbClr val="1E7FB8"/>
              </a:buClr>
              <a:buFont typeface="Wingdings" pitchFamily="2" charset="2"/>
              <a:buNone/>
            </a:pPr>
            <a:endParaRPr lang="fr-FR" sz="3500" b="1" dirty="0"/>
          </a:p>
        </p:txBody>
      </p:sp>
    </p:spTree>
    <p:extLst>
      <p:ext uri="{BB962C8B-B14F-4D97-AF65-F5344CB8AC3E}">
        <p14:creationId xmlns:p14="http://schemas.microsoft.com/office/powerpoint/2010/main" val="41126922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8675" name="Rectangle 2"/>
          <p:cNvSpPr>
            <a:spLocks noGrp="1" noChangeArrowheads="1"/>
          </p:cNvSpPr>
          <p:nvPr>
            <p:ph type="title"/>
          </p:nvPr>
        </p:nvSpPr>
        <p:spPr/>
        <p:txBody>
          <a:bodyPr/>
          <a:lstStyle/>
          <a:p>
            <a:pPr eaLnBrk="1" hangingPunct="1"/>
            <a:r>
              <a:rPr lang="fr-FR" dirty="0" smtClean="0"/>
              <a:t>Stratégies de communication sur les risques</a:t>
            </a:r>
          </a:p>
        </p:txBody>
      </p:sp>
    </p:spTree>
    <p:extLst>
      <p:ext uri="{BB962C8B-B14F-4D97-AF65-F5344CB8AC3E}">
        <p14:creationId xmlns:p14="http://schemas.microsoft.com/office/powerpoint/2010/main" val="11423960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9699" name="Rectangle 2"/>
          <p:cNvSpPr>
            <a:spLocks noGrp="1" noChangeArrowheads="1"/>
          </p:cNvSpPr>
          <p:nvPr>
            <p:ph type="title"/>
          </p:nvPr>
        </p:nvSpPr>
        <p:spPr/>
        <p:txBody>
          <a:bodyPr/>
          <a:lstStyle/>
          <a:p>
            <a:pPr eaLnBrk="1" hangingPunct="1"/>
            <a:r>
              <a:rPr lang="fr-FR" dirty="0" smtClean="0"/>
              <a:t>Stratégies de communication sur les risques</a:t>
            </a:r>
          </a:p>
        </p:txBody>
      </p:sp>
      <p:pic>
        <p:nvPicPr>
          <p:cNvPr id="2970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3" y="1696142"/>
            <a:ext cx="4766120"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517551"/>
            <a:ext cx="2393241" cy="169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7" name="AutoShape 7"/>
          <p:cNvSpPr>
            <a:spLocks noChangeArrowheads="1"/>
          </p:cNvSpPr>
          <p:nvPr/>
        </p:nvSpPr>
        <p:spPr bwMode="auto">
          <a:xfrm>
            <a:off x="5617262" y="1995631"/>
            <a:ext cx="712679" cy="1645748"/>
          </a:xfrm>
          <a:prstGeom prst="upArrow">
            <a:avLst>
              <a:gd name="adj1" fmla="val 50000"/>
              <a:gd name="adj2" fmla="val 54429"/>
            </a:avLst>
          </a:prstGeom>
          <a:solidFill>
            <a:srgbClr val="FFFF00"/>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8" name="Text Box 8"/>
          <p:cNvSpPr txBox="1">
            <a:spLocks noChangeArrowheads="1"/>
          </p:cNvSpPr>
          <p:nvPr/>
        </p:nvSpPr>
        <p:spPr bwMode="auto">
          <a:xfrm>
            <a:off x="2570628" y="1128451"/>
            <a:ext cx="2382381" cy="445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100" b="1" dirty="0" err="1" smtClean="0">
                <a:solidFill>
                  <a:srgbClr val="002060"/>
                </a:solidFill>
                <a:latin typeface="Arial Narrow" pitchFamily="34" charset="0"/>
              </a:rPr>
              <a:t>Amener</a:t>
            </a:r>
            <a:r>
              <a:rPr lang="en-GB" altLang="sv-SE" sz="2100" b="1" dirty="0" smtClean="0">
                <a:solidFill>
                  <a:srgbClr val="002060"/>
                </a:solidFill>
                <a:latin typeface="Arial Narrow" pitchFamily="34" charset="0"/>
              </a:rPr>
              <a:t> les populations à </a:t>
            </a:r>
            <a:r>
              <a:rPr lang="en-GB" altLang="sv-SE" sz="2100" b="1" dirty="0" err="1" smtClean="0">
                <a:solidFill>
                  <a:srgbClr val="002060"/>
                </a:solidFill>
                <a:latin typeface="Arial Narrow" pitchFamily="34" charset="0"/>
              </a:rPr>
              <a:t>être</a:t>
            </a:r>
            <a:r>
              <a:rPr lang="en-GB" altLang="sv-SE" sz="2100" b="1" dirty="0" smtClean="0">
                <a:solidFill>
                  <a:srgbClr val="002060"/>
                </a:solidFill>
                <a:latin typeface="Arial Narrow" pitchFamily="34" charset="0"/>
              </a:rPr>
              <a:t> </a:t>
            </a:r>
            <a:r>
              <a:rPr lang="en-GB" altLang="sv-SE" sz="2100" b="1" dirty="0" err="1" smtClean="0">
                <a:solidFill>
                  <a:srgbClr val="002060"/>
                </a:solidFill>
                <a:latin typeface="Arial Narrow" pitchFamily="34" charset="0"/>
              </a:rPr>
              <a:t>aussi</a:t>
            </a:r>
            <a:r>
              <a:rPr lang="en-GB" altLang="sv-SE" sz="2100" b="1" dirty="0" smtClean="0">
                <a:solidFill>
                  <a:srgbClr val="002060"/>
                </a:solidFill>
                <a:latin typeface="Arial Narrow" pitchFamily="34" charset="0"/>
              </a:rPr>
              <a:t> </a:t>
            </a:r>
            <a:r>
              <a:rPr lang="en-GB" altLang="sv-SE" sz="2100" b="1" dirty="0" err="1" smtClean="0">
                <a:solidFill>
                  <a:srgbClr val="002060"/>
                </a:solidFill>
                <a:latin typeface="Arial Narrow" pitchFamily="34" charset="0"/>
              </a:rPr>
              <a:t>indignées</a:t>
            </a:r>
            <a:r>
              <a:rPr lang="en-GB" altLang="sv-SE" sz="2100" b="1" dirty="0" smtClean="0">
                <a:solidFill>
                  <a:srgbClr val="002060"/>
                </a:solidFill>
                <a:latin typeface="Arial Narrow" pitchFamily="34" charset="0"/>
              </a:rPr>
              <a:t> </a:t>
            </a:r>
            <a:r>
              <a:rPr lang="en-GB" altLang="sv-SE" sz="2100" b="1" dirty="0" err="1" smtClean="0">
                <a:solidFill>
                  <a:srgbClr val="002060"/>
                </a:solidFill>
                <a:latin typeface="Arial Narrow" pitchFamily="34" charset="0"/>
              </a:rPr>
              <a:t>que</a:t>
            </a:r>
            <a:r>
              <a:rPr lang="en-GB" altLang="sv-SE" sz="2100" b="1" dirty="0" smtClean="0">
                <a:solidFill>
                  <a:srgbClr val="002060"/>
                </a:solidFill>
                <a:latin typeface="Arial Narrow" pitchFamily="34" charset="0"/>
              </a:rPr>
              <a:t> </a:t>
            </a:r>
            <a:r>
              <a:rPr lang="en-GB" altLang="sv-SE" sz="2100" b="1" dirty="0" err="1">
                <a:solidFill>
                  <a:srgbClr val="002060"/>
                </a:solidFill>
                <a:latin typeface="Arial Narrow" pitchFamily="34" charset="0"/>
              </a:rPr>
              <a:t>vous</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êtes</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préoccupé</a:t>
            </a:r>
            <a:r>
              <a:rPr lang="en-GB" altLang="sv-SE" sz="2100" b="1" dirty="0">
                <a:solidFill>
                  <a:srgbClr val="002060"/>
                </a:solidFill>
                <a:latin typeface="Arial Narrow" pitchFamily="34" charset="0"/>
              </a:rPr>
              <a:t> </a:t>
            </a:r>
            <a:r>
              <a:rPr lang="en-GB" altLang="sv-SE" sz="2100" b="1" dirty="0" err="1" smtClean="0">
                <a:solidFill>
                  <a:srgbClr val="002060"/>
                </a:solidFill>
                <a:latin typeface="Arial Narrow" pitchFamily="34" charset="0"/>
              </a:rPr>
              <a:t>afin</a:t>
            </a:r>
            <a:r>
              <a:rPr lang="en-GB" altLang="sv-SE" sz="2100" b="1" dirty="0" smtClean="0">
                <a:solidFill>
                  <a:srgbClr val="002060"/>
                </a:solidFill>
                <a:latin typeface="Arial Narrow" pitchFamily="34" charset="0"/>
              </a:rPr>
              <a:t> </a:t>
            </a:r>
            <a:r>
              <a:rPr lang="en-GB" altLang="sv-SE" sz="2100" b="1" dirty="0" err="1" smtClean="0">
                <a:solidFill>
                  <a:srgbClr val="002060"/>
                </a:solidFill>
                <a:latin typeface="Arial Narrow" pitchFamily="34" charset="0"/>
              </a:rPr>
              <a:t>qu’elles</a:t>
            </a:r>
            <a:r>
              <a:rPr lang="en-GB" altLang="sv-SE" sz="2100" b="1" dirty="0" smtClean="0">
                <a:solidFill>
                  <a:srgbClr val="002060"/>
                </a:solidFill>
                <a:latin typeface="Arial Narrow" pitchFamily="34" charset="0"/>
              </a:rPr>
              <a:t> </a:t>
            </a:r>
            <a:r>
              <a:rPr lang="en-GB" altLang="sv-SE" sz="2100" b="1" dirty="0" err="1" smtClean="0">
                <a:solidFill>
                  <a:srgbClr val="002060"/>
                </a:solidFill>
                <a:latin typeface="Arial Narrow" pitchFamily="34" charset="0"/>
              </a:rPr>
              <a:t>réagissent</a:t>
            </a:r>
            <a:endParaRPr lang="en-GB" altLang="sv-SE" sz="2100" b="1" dirty="0">
              <a:solidFill>
                <a:srgbClr val="002060"/>
              </a:solidFill>
              <a:latin typeface="Arial Narrow" pitchFamily="34" charset="0"/>
            </a:endParaRPr>
          </a:p>
          <a:p>
            <a:pPr fontAlgn="base">
              <a:spcBef>
                <a:spcPct val="50000"/>
              </a:spcBef>
              <a:spcAft>
                <a:spcPct val="0"/>
              </a:spcAft>
              <a:buFont typeface="Wingdings" pitchFamily="2" charset="2"/>
              <a:buNone/>
            </a:pPr>
            <a:r>
              <a:rPr lang="en-GB" altLang="sv-SE" sz="2100" b="1" dirty="0" err="1">
                <a:solidFill>
                  <a:srgbClr val="002060"/>
                </a:solidFill>
                <a:latin typeface="Arial Narrow" pitchFamily="34" charset="0"/>
              </a:rPr>
              <a:t>Susciter</a:t>
            </a:r>
            <a:r>
              <a:rPr lang="en-GB" altLang="sv-SE" sz="2100" b="1" dirty="0">
                <a:solidFill>
                  <a:srgbClr val="002060"/>
                </a:solidFill>
                <a:latin typeface="Arial Narrow" pitchFamily="34" charset="0"/>
              </a:rPr>
              <a:t> des </a:t>
            </a:r>
            <a:r>
              <a:rPr lang="en-GB" altLang="sv-SE" sz="2100" b="1" dirty="0" err="1">
                <a:solidFill>
                  <a:srgbClr val="002060"/>
                </a:solidFill>
                <a:latin typeface="Arial Narrow" pitchFamily="34" charset="0"/>
              </a:rPr>
              <a:t>émotions</a:t>
            </a:r>
            <a:endParaRPr lang="en-GB" altLang="sv-SE" sz="2100" b="1" dirty="0">
              <a:solidFill>
                <a:srgbClr val="002060"/>
              </a:solidFill>
              <a:latin typeface="Arial Narrow" pitchFamily="34" charset="0"/>
            </a:endParaRPr>
          </a:p>
          <a:p>
            <a:pPr fontAlgn="base">
              <a:spcBef>
                <a:spcPct val="50000"/>
              </a:spcBef>
              <a:spcAft>
                <a:spcPct val="0"/>
              </a:spcAft>
              <a:buFont typeface="Wingdings" pitchFamily="2" charset="2"/>
              <a:buNone/>
            </a:pPr>
            <a:r>
              <a:rPr lang="en-GB" altLang="sv-SE" sz="2100" b="1" dirty="0" err="1">
                <a:solidFill>
                  <a:srgbClr val="002060"/>
                </a:solidFill>
                <a:latin typeface="Arial Narrow" pitchFamily="34" charset="0"/>
              </a:rPr>
              <a:t>Nécessaire</a:t>
            </a:r>
            <a:r>
              <a:rPr lang="en-GB" altLang="sv-SE" sz="2100" b="1" dirty="0">
                <a:solidFill>
                  <a:srgbClr val="002060"/>
                </a:solidFill>
                <a:latin typeface="Arial Narrow" pitchFamily="34" charset="0"/>
              </a:rPr>
              <a:t> pour </a:t>
            </a:r>
            <a:r>
              <a:rPr lang="en-GB" altLang="sv-SE" sz="2100" b="1" dirty="0" err="1">
                <a:solidFill>
                  <a:srgbClr val="002060"/>
                </a:solidFill>
                <a:latin typeface="Arial Narrow" pitchFamily="34" charset="0"/>
              </a:rPr>
              <a:t>prévenir</a:t>
            </a:r>
            <a:r>
              <a:rPr lang="en-GB" altLang="sv-SE" sz="2100" b="1" dirty="0">
                <a:solidFill>
                  <a:srgbClr val="002060"/>
                </a:solidFill>
                <a:latin typeface="Arial Narrow" pitchFamily="34" charset="0"/>
              </a:rPr>
              <a:t> les crises </a:t>
            </a:r>
            <a:r>
              <a:rPr lang="en-GB" altLang="sv-SE" sz="2100" b="1" dirty="0" err="1">
                <a:solidFill>
                  <a:srgbClr val="002060"/>
                </a:solidFill>
                <a:latin typeface="Arial Narrow" pitchFamily="34" charset="0"/>
              </a:rPr>
              <a:t>secondaires</a:t>
            </a:r>
            <a:endParaRPr lang="en-GB" altLang="sv-SE" sz="2100" b="1" dirty="0">
              <a:solidFill>
                <a:srgbClr val="002060"/>
              </a:solidFill>
              <a:latin typeface="Arial Narrow" pitchFamily="34" charset="0"/>
            </a:endParaRPr>
          </a:p>
          <a:p>
            <a:pPr fontAlgn="base">
              <a:spcBef>
                <a:spcPct val="50000"/>
              </a:spcBef>
              <a:spcAft>
                <a:spcPct val="0"/>
              </a:spcAft>
            </a:pPr>
            <a:r>
              <a:rPr lang="en-GB" altLang="sv-SE" sz="2100" b="1" dirty="0" smtClean="0">
                <a:solidFill>
                  <a:srgbClr val="002060"/>
                </a:solidFill>
                <a:latin typeface="Arial Narrow" pitchFamily="34" charset="0"/>
              </a:rPr>
              <a:t>«ATTENTION!«</a:t>
            </a:r>
            <a:endParaRPr lang="fr-FR" altLang="sv-SE" b="1" dirty="0">
              <a:solidFill>
                <a:srgbClr val="002060"/>
              </a:solidFill>
              <a:latin typeface="Arial Narrow" pitchFamily="34" charset="0"/>
            </a:endParaRPr>
          </a:p>
        </p:txBody>
      </p:sp>
    </p:spTree>
    <p:extLst>
      <p:ext uri="{BB962C8B-B14F-4D97-AF65-F5344CB8AC3E}">
        <p14:creationId xmlns:p14="http://schemas.microsoft.com/office/powerpoint/2010/main" val="39467664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blinds(horizontal)">
                                      <p:cBhvr>
                                        <p:cTn id="15" dur="500"/>
                                        <p:tgtEl>
                                          <p:spTgt spid="8">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blinds(horizontal)">
                                      <p:cBhvr>
                                        <p:cTn id="20" dur="500"/>
                                        <p:tgtEl>
                                          <p:spTgt spid="8">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Effect transition="in" filter="blinds(horizontal)">
                                      <p:cBhvr>
                                        <p:cTn id="2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0723" name="Rectangle 2"/>
          <p:cNvSpPr>
            <a:spLocks noGrp="1" noChangeArrowheads="1"/>
          </p:cNvSpPr>
          <p:nvPr>
            <p:ph type="title"/>
          </p:nvPr>
        </p:nvSpPr>
        <p:spPr/>
        <p:txBody>
          <a:bodyPr/>
          <a:lstStyle/>
          <a:p>
            <a:pPr eaLnBrk="1" hangingPunct="1"/>
            <a:r>
              <a:rPr lang="fr-FR" dirty="0" smtClean="0"/>
              <a:t>Stratégies de communication sur les risques</a:t>
            </a:r>
          </a:p>
        </p:txBody>
      </p:sp>
      <p:pic>
        <p:nvPicPr>
          <p:cNvPr id="307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975" y="3022243"/>
            <a:ext cx="2383739"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07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8" name="Text Box 8"/>
          <p:cNvSpPr txBox="1">
            <a:spLocks noChangeArrowheads="1"/>
          </p:cNvSpPr>
          <p:nvPr/>
        </p:nvSpPr>
        <p:spPr bwMode="auto">
          <a:xfrm>
            <a:off x="4737613" y="1894841"/>
            <a:ext cx="2636230" cy="332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0"/>
              </a:spcBef>
              <a:spcAft>
                <a:spcPct val="0"/>
              </a:spcAft>
              <a:buFont typeface="Wingdings" pitchFamily="2" charset="2"/>
              <a:buNone/>
            </a:pPr>
            <a:r>
              <a:rPr lang="en-GB" altLang="sv-SE" sz="2100" b="1" dirty="0" err="1">
                <a:solidFill>
                  <a:srgbClr val="002060"/>
                </a:solidFill>
                <a:latin typeface="Arial Narrow" pitchFamily="34" charset="0"/>
              </a:rPr>
              <a:t>Écouter</a:t>
            </a:r>
            <a:r>
              <a:rPr lang="en-GB" altLang="sv-SE" sz="2100" b="1" dirty="0">
                <a:solidFill>
                  <a:srgbClr val="002060"/>
                </a:solidFill>
                <a:latin typeface="Arial Narrow" pitchFamily="34" charset="0"/>
              </a:rPr>
              <a:t> et </a:t>
            </a:r>
            <a:r>
              <a:rPr lang="en-GB" altLang="sv-SE" sz="2100" b="1" dirty="0" err="1" smtClean="0">
                <a:solidFill>
                  <a:srgbClr val="002060"/>
                </a:solidFill>
                <a:latin typeface="Arial Narrow" pitchFamily="34" charset="0"/>
              </a:rPr>
              <a:t>admettre</a:t>
            </a:r>
            <a:r>
              <a:rPr lang="en-GB" altLang="sv-SE" sz="2100" b="1" dirty="0" smtClean="0">
                <a:solidFill>
                  <a:srgbClr val="002060"/>
                </a:solidFill>
                <a:latin typeface="Arial Narrow" pitchFamily="34" charset="0"/>
              </a:rPr>
              <a:t> la </a:t>
            </a:r>
            <a:r>
              <a:rPr lang="en-GB" altLang="sv-SE" sz="2100" b="1" dirty="0" err="1">
                <a:solidFill>
                  <a:srgbClr val="002060"/>
                </a:solidFill>
                <a:latin typeface="Arial Narrow" pitchFamily="34" charset="0"/>
              </a:rPr>
              <a:t>vérité</a:t>
            </a:r>
            <a:endParaRPr lang="en-GB" altLang="sv-SE" sz="2100" b="1" dirty="0">
              <a:solidFill>
                <a:srgbClr val="002060"/>
              </a:solidFill>
              <a:latin typeface="Arial Narrow" pitchFamily="34" charset="0"/>
            </a:endParaRPr>
          </a:p>
          <a:p>
            <a:pPr fontAlgn="base">
              <a:spcBef>
                <a:spcPct val="0"/>
              </a:spcBef>
              <a:spcAft>
                <a:spcPct val="0"/>
              </a:spcAft>
              <a:buFont typeface="Wingdings" pitchFamily="2" charset="2"/>
              <a:buNone/>
            </a:pPr>
            <a:endParaRPr lang="fr-FR" altLang="sv-SE" sz="2100" b="1" dirty="0">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dirty="0" err="1">
                <a:solidFill>
                  <a:srgbClr val="002060"/>
                </a:solidFill>
                <a:latin typeface="Arial Narrow" pitchFamily="34" charset="0"/>
              </a:rPr>
              <a:t>Expliquer</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preuves</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factuelles</a:t>
            </a:r>
            <a:r>
              <a:rPr lang="en-GB" altLang="sv-SE" sz="2100" b="1" dirty="0">
                <a:solidFill>
                  <a:srgbClr val="002060"/>
                </a:solidFill>
                <a:latin typeface="Arial Narrow" pitchFamily="34" charset="0"/>
              </a:rPr>
              <a:t>, à </a:t>
            </a:r>
            <a:r>
              <a:rPr lang="en-GB" altLang="sv-SE" sz="2100" b="1" dirty="0" err="1">
                <a:solidFill>
                  <a:srgbClr val="002060"/>
                </a:solidFill>
                <a:latin typeface="Arial Narrow" pitchFamily="34" charset="0"/>
              </a:rPr>
              <a:t>l'appui</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pourquoi</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il</a:t>
            </a:r>
            <a:r>
              <a:rPr lang="en-GB" altLang="sv-SE" sz="2100" b="1" dirty="0">
                <a:solidFill>
                  <a:srgbClr val="002060"/>
                </a:solidFill>
                <a:latin typeface="Arial Narrow" pitchFamily="34" charset="0"/>
              </a:rPr>
              <a:t> </a:t>
            </a:r>
            <a:r>
              <a:rPr lang="en-GB" altLang="sv-SE" sz="2100" b="1" dirty="0" err="1">
                <a:solidFill>
                  <a:srgbClr val="002060"/>
                </a:solidFill>
                <a:latin typeface="Arial Narrow" pitchFamily="34" charset="0"/>
              </a:rPr>
              <a:t>n'y</a:t>
            </a:r>
            <a:r>
              <a:rPr lang="en-GB" altLang="sv-SE" sz="2100" b="1" dirty="0">
                <a:solidFill>
                  <a:srgbClr val="002060"/>
                </a:solidFill>
                <a:latin typeface="Arial Narrow" pitchFamily="34" charset="0"/>
              </a:rPr>
              <a:t> a pas de danger</a:t>
            </a:r>
          </a:p>
          <a:p>
            <a:pPr fontAlgn="base">
              <a:spcBef>
                <a:spcPct val="0"/>
              </a:spcBef>
              <a:spcAft>
                <a:spcPct val="0"/>
              </a:spcAft>
              <a:buFont typeface="Wingdings" pitchFamily="2" charset="2"/>
              <a:buNone/>
            </a:pPr>
            <a:endParaRPr lang="fr-FR" altLang="sv-SE" sz="2100" b="1" dirty="0">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dirty="0" smtClean="0">
                <a:solidFill>
                  <a:srgbClr val="002060"/>
                </a:solidFill>
                <a:latin typeface="Arial Narrow" pitchFamily="34" charset="0"/>
              </a:rPr>
              <a:t>«CALMEZ-VOUS«</a:t>
            </a:r>
            <a:endParaRPr lang="en-GB" altLang="sv-SE" sz="2100" b="1" dirty="0">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dirty="0">
                <a:solidFill>
                  <a:srgbClr val="002060"/>
                </a:solidFill>
                <a:latin typeface="Arial Narrow" pitchFamily="34" charset="0"/>
              </a:rPr>
              <a:t>(</a:t>
            </a:r>
            <a:r>
              <a:rPr lang="en-GB" altLang="sv-SE" sz="2100" b="1" dirty="0" err="1">
                <a:solidFill>
                  <a:srgbClr val="002060"/>
                </a:solidFill>
                <a:latin typeface="Arial Narrow" pitchFamily="34" charset="0"/>
              </a:rPr>
              <a:t>Respectueusement</a:t>
            </a:r>
            <a:r>
              <a:rPr lang="en-GB" altLang="sv-SE" sz="2100" b="1" dirty="0">
                <a:solidFill>
                  <a:srgbClr val="002060"/>
                </a:solidFill>
                <a:latin typeface="Arial Narrow" pitchFamily="34" charset="0"/>
              </a:rPr>
              <a:t>)</a:t>
            </a:r>
            <a:endParaRPr lang="fr-FR" altLang="sv-SE" b="1" dirty="0">
              <a:solidFill>
                <a:srgbClr val="002060"/>
              </a:solidFill>
              <a:latin typeface="Arial Narrow" pitchFamily="34" charset="0"/>
            </a:endParaRPr>
          </a:p>
        </p:txBody>
      </p:sp>
      <p:sp>
        <p:nvSpPr>
          <p:cNvPr id="9" name="AutoShape 7"/>
          <p:cNvSpPr>
            <a:spLocks noChangeArrowheads="1"/>
          </p:cNvSpPr>
          <p:nvPr/>
        </p:nvSpPr>
        <p:spPr bwMode="auto">
          <a:xfrm rot="10800000">
            <a:off x="3308186" y="2863859"/>
            <a:ext cx="712678" cy="1645747"/>
          </a:xfrm>
          <a:prstGeom prst="upArrow">
            <a:avLst>
              <a:gd name="adj1" fmla="val 50000"/>
              <a:gd name="adj2" fmla="val 54429"/>
            </a:avLst>
          </a:prstGeom>
          <a:solidFill>
            <a:srgbClr val="F01818"/>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FF0000"/>
              </a:solidFill>
            </a:endParaRPr>
          </a:p>
        </p:txBody>
      </p:sp>
    </p:spTree>
    <p:extLst>
      <p:ext uri="{BB962C8B-B14F-4D97-AF65-F5344CB8AC3E}">
        <p14:creationId xmlns:p14="http://schemas.microsoft.com/office/powerpoint/2010/main" val="37227574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linds(horizontal)">
                                      <p:cBhvr>
                                        <p:cTn id="22" dur="500"/>
                                        <p:tgtEl>
                                          <p:spTgt spid="8">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blinds(horizontal)">
                                      <p:cBhvr>
                                        <p:cTn id="27"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1747" name="Rectangle 2"/>
          <p:cNvSpPr>
            <a:spLocks noGrp="1" noChangeArrowheads="1"/>
          </p:cNvSpPr>
          <p:nvPr>
            <p:ph type="title"/>
          </p:nvPr>
        </p:nvSpPr>
        <p:spPr/>
        <p:txBody>
          <a:bodyPr/>
          <a:lstStyle/>
          <a:p>
            <a:pPr eaLnBrk="1" hangingPunct="1"/>
            <a:r>
              <a:rPr lang="fr-FR" dirty="0" smtClean="0"/>
              <a:t>Stratégies de communication sur les risques</a:t>
            </a:r>
          </a:p>
        </p:txBody>
      </p:sp>
      <p:pic>
        <p:nvPicPr>
          <p:cNvPr id="3174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4" y="1696142"/>
            <a:ext cx="2533062"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314533"/>
            <a:ext cx="4622226" cy="189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9" name="Text Box 7"/>
          <p:cNvSpPr txBox="1">
            <a:spLocks noChangeArrowheads="1"/>
          </p:cNvSpPr>
          <p:nvPr/>
        </p:nvSpPr>
        <p:spPr bwMode="auto">
          <a:xfrm>
            <a:off x="2602295" y="2084902"/>
            <a:ext cx="2497767" cy="267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dirty="0" err="1">
                <a:solidFill>
                  <a:srgbClr val="002060"/>
                </a:solidFill>
                <a:latin typeface="Arial Narrow" pitchFamily="34" charset="0"/>
              </a:rPr>
              <a:t>Expliquer</a:t>
            </a:r>
            <a:r>
              <a:rPr lang="en-GB" altLang="sv-SE" sz="2400" b="1" dirty="0">
                <a:solidFill>
                  <a:srgbClr val="002060"/>
                </a:solidFill>
                <a:latin typeface="Arial Narrow" pitchFamily="34" charset="0"/>
              </a:rPr>
              <a:t> </a:t>
            </a:r>
            <a:r>
              <a:rPr lang="en-GB" altLang="sv-SE" sz="2400" b="1" dirty="0" err="1">
                <a:solidFill>
                  <a:srgbClr val="002060"/>
                </a:solidFill>
                <a:latin typeface="Arial Narrow" pitchFamily="34" charset="0"/>
              </a:rPr>
              <a:t>ce</a:t>
            </a:r>
            <a:r>
              <a:rPr lang="en-GB" altLang="sv-SE" sz="2400" b="1" dirty="0">
                <a:solidFill>
                  <a:srgbClr val="002060"/>
                </a:solidFill>
                <a:latin typeface="Arial Narrow" pitchFamily="34" charset="0"/>
              </a:rPr>
              <a:t> qui se </a:t>
            </a:r>
            <a:r>
              <a:rPr lang="en-GB" altLang="sv-SE" sz="2400" b="1" dirty="0" err="1">
                <a:solidFill>
                  <a:srgbClr val="002060"/>
                </a:solidFill>
                <a:latin typeface="Arial Narrow" pitchFamily="34" charset="0"/>
              </a:rPr>
              <a:t>passe</a:t>
            </a:r>
            <a:endParaRPr lang="en-GB" altLang="sv-SE" sz="2400" b="1" dirty="0">
              <a:solidFill>
                <a:srgbClr val="002060"/>
              </a:solidFill>
              <a:latin typeface="Arial Narrow" pitchFamily="34" charset="0"/>
            </a:endParaRPr>
          </a:p>
          <a:p>
            <a:pPr fontAlgn="base">
              <a:spcBef>
                <a:spcPct val="50000"/>
              </a:spcBef>
              <a:spcAft>
                <a:spcPct val="0"/>
              </a:spcAft>
              <a:buFont typeface="Wingdings" pitchFamily="2" charset="2"/>
              <a:buNone/>
            </a:pPr>
            <a:r>
              <a:rPr lang="en-GB" altLang="sv-SE" sz="2400" b="1" dirty="0" err="1">
                <a:solidFill>
                  <a:srgbClr val="002060"/>
                </a:solidFill>
                <a:latin typeface="Arial Narrow" pitchFamily="34" charset="0"/>
              </a:rPr>
              <a:t>Gérer</a:t>
            </a:r>
            <a:r>
              <a:rPr lang="en-GB" altLang="sv-SE" sz="2400" b="1" dirty="0">
                <a:solidFill>
                  <a:srgbClr val="002060"/>
                </a:solidFill>
                <a:latin typeface="Arial Narrow" pitchFamily="34" charset="0"/>
              </a:rPr>
              <a:t> les </a:t>
            </a:r>
            <a:r>
              <a:rPr lang="en-GB" altLang="sv-SE" sz="2400" b="1" dirty="0" err="1">
                <a:solidFill>
                  <a:srgbClr val="002060"/>
                </a:solidFill>
                <a:latin typeface="Arial Narrow" pitchFamily="34" charset="0"/>
              </a:rPr>
              <a:t>émotions</a:t>
            </a:r>
            <a:endParaRPr lang="en-GB" altLang="sv-SE" sz="2400" b="1" dirty="0">
              <a:solidFill>
                <a:srgbClr val="002060"/>
              </a:solidFill>
              <a:latin typeface="Arial Narrow" pitchFamily="34" charset="0"/>
            </a:endParaRPr>
          </a:p>
          <a:p>
            <a:pPr fontAlgn="base">
              <a:spcBef>
                <a:spcPct val="50000"/>
              </a:spcBef>
              <a:spcAft>
                <a:spcPct val="0"/>
              </a:spcAft>
              <a:buFont typeface="Wingdings" pitchFamily="2" charset="2"/>
              <a:buNone/>
            </a:pPr>
            <a:r>
              <a:rPr lang="en-GB" altLang="sv-SE" sz="2400" b="1" dirty="0" smtClean="0">
                <a:solidFill>
                  <a:srgbClr val="002060"/>
                </a:solidFill>
                <a:latin typeface="Arial Narrow" pitchFamily="34" charset="0"/>
              </a:rPr>
              <a:t>«</a:t>
            </a:r>
            <a:r>
              <a:rPr lang="fr-CI" altLang="sv-SE" sz="2400" b="1" dirty="0" smtClean="0">
                <a:solidFill>
                  <a:srgbClr val="002060"/>
                </a:solidFill>
                <a:latin typeface="Arial Narrow" pitchFamily="34" charset="0"/>
              </a:rPr>
              <a:t>NOUS SOMMES TOUS DANS LE MÊME BATEAU» </a:t>
            </a:r>
            <a:endParaRPr lang="fr-CI" altLang="sv-SE" sz="2400" b="1" dirty="0">
              <a:solidFill>
                <a:srgbClr val="002060"/>
              </a:solidFill>
              <a:latin typeface="Arial Narrow" pitchFamily="34" charset="0"/>
            </a:endParaRPr>
          </a:p>
        </p:txBody>
      </p:sp>
    </p:spTree>
    <p:extLst>
      <p:ext uri="{BB962C8B-B14F-4D97-AF65-F5344CB8AC3E}">
        <p14:creationId xmlns:p14="http://schemas.microsoft.com/office/powerpoint/2010/main" val="1428305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blinds(horizontal)">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2771" name="Rectangle 2"/>
          <p:cNvSpPr>
            <a:spLocks noGrp="1" noChangeArrowheads="1"/>
          </p:cNvSpPr>
          <p:nvPr>
            <p:ph type="title"/>
          </p:nvPr>
        </p:nvSpPr>
        <p:spPr/>
        <p:txBody>
          <a:bodyPr/>
          <a:lstStyle/>
          <a:p>
            <a:pPr eaLnBrk="1" hangingPunct="1"/>
            <a:r>
              <a:rPr lang="fr-FR" dirty="0" smtClean="0"/>
              <a:t>Stratégies de communication sur les risques</a:t>
            </a:r>
          </a:p>
        </p:txBody>
      </p:sp>
      <p:pic>
        <p:nvPicPr>
          <p:cNvPr id="3277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691" y="1737899"/>
            <a:ext cx="2425820"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277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10" name="Text Box 8"/>
          <p:cNvSpPr txBox="1">
            <a:spLocks noChangeArrowheads="1"/>
          </p:cNvSpPr>
          <p:nvPr/>
        </p:nvSpPr>
        <p:spPr bwMode="auto">
          <a:xfrm>
            <a:off x="4687388" y="1680305"/>
            <a:ext cx="2789625" cy="267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dirty="0">
                <a:solidFill>
                  <a:srgbClr val="002060"/>
                </a:solidFill>
                <a:latin typeface="Arial Narrow" pitchFamily="34" charset="0"/>
              </a:rPr>
              <a:t>Surveillance de la communication</a:t>
            </a:r>
          </a:p>
          <a:p>
            <a:pPr fontAlgn="base">
              <a:spcBef>
                <a:spcPct val="50000"/>
              </a:spcBef>
              <a:spcAft>
                <a:spcPct val="0"/>
              </a:spcAft>
              <a:buFont typeface="Wingdings" pitchFamily="2" charset="2"/>
              <a:buNone/>
            </a:pPr>
            <a:r>
              <a:rPr lang="fr-FR" altLang="sv-SE" sz="2400" b="1" dirty="0" smtClean="0">
                <a:solidFill>
                  <a:srgbClr val="002060"/>
                </a:solidFill>
                <a:latin typeface="Arial Narrow" pitchFamily="34" charset="0"/>
              </a:rPr>
              <a:t>Repérer </a:t>
            </a:r>
            <a:r>
              <a:rPr lang="fr-FR" altLang="sv-SE" sz="2400" b="1" dirty="0">
                <a:solidFill>
                  <a:srgbClr val="002060"/>
                </a:solidFill>
                <a:latin typeface="Arial Narrow" pitchFamily="34" charset="0"/>
              </a:rPr>
              <a:t>l'indignation et y répondre dès le </a:t>
            </a:r>
            <a:r>
              <a:rPr lang="fr-FR" altLang="sv-SE" sz="2400" b="1" dirty="0" smtClean="0">
                <a:solidFill>
                  <a:srgbClr val="002060"/>
                </a:solidFill>
                <a:latin typeface="Arial Narrow" pitchFamily="34" charset="0"/>
              </a:rPr>
              <a:t>début</a:t>
            </a:r>
            <a:endParaRPr lang="en-GB" altLang="sv-SE" sz="2400" b="1" dirty="0">
              <a:solidFill>
                <a:srgbClr val="002060"/>
              </a:solidFill>
              <a:latin typeface="Arial Narrow" pitchFamily="34" charset="0"/>
            </a:endParaRPr>
          </a:p>
          <a:p>
            <a:pPr fontAlgn="base">
              <a:spcBef>
                <a:spcPct val="50000"/>
              </a:spcBef>
              <a:spcAft>
                <a:spcPct val="0"/>
              </a:spcAft>
              <a:buFont typeface="Wingdings" pitchFamily="2" charset="2"/>
              <a:buNone/>
            </a:pPr>
            <a:endParaRPr lang="fr-FR" altLang="sv-SE" sz="2400" b="1" dirty="0">
              <a:solidFill>
                <a:srgbClr val="002060"/>
              </a:solidFill>
              <a:latin typeface="Arial Narrow" pitchFamily="34" charset="0"/>
            </a:endParaRPr>
          </a:p>
        </p:txBody>
      </p:sp>
    </p:spTree>
    <p:extLst>
      <p:ext uri="{BB962C8B-B14F-4D97-AF65-F5344CB8AC3E}">
        <p14:creationId xmlns:p14="http://schemas.microsoft.com/office/powerpoint/2010/main" val="34672937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fr-FR" dirty="0" smtClean="0"/>
              <a:t>Liste de contrôle : Communication sur les crises</a:t>
            </a:r>
          </a:p>
        </p:txBody>
      </p:sp>
      <p:sp>
        <p:nvSpPr>
          <p:cNvPr id="33795" name="Content Placeholder 2"/>
          <p:cNvSpPr>
            <a:spLocks noGrp="1"/>
          </p:cNvSpPr>
          <p:nvPr>
            <p:ph sz="half" idx="1"/>
          </p:nvPr>
        </p:nvSpPr>
        <p:spPr>
          <a:xfrm>
            <a:off x="442539" y="1380815"/>
            <a:ext cx="5603686" cy="4611835"/>
          </a:xfrm>
        </p:spPr>
        <p:txBody>
          <a:bodyPr/>
          <a:lstStyle/>
          <a:p>
            <a:pPr>
              <a:buFont typeface="Arial" charset="0"/>
              <a:buAutoNum type="arabicPeriod"/>
            </a:pPr>
            <a:r>
              <a:rPr lang="fr-FR" sz="1600" dirty="0" smtClean="0"/>
              <a:t>Communiquer en premier, communiquer souvent, communiquer régulièrement</a:t>
            </a:r>
          </a:p>
          <a:p>
            <a:pPr lvl="1"/>
            <a:r>
              <a:rPr lang="fr-FR" sz="1400" dirty="0" smtClean="0"/>
              <a:t>Être le premier à énoncer le problème... même quand l'information est incomplète</a:t>
            </a:r>
          </a:p>
          <a:p>
            <a:pPr>
              <a:buFont typeface="Arial" charset="0"/>
              <a:buAutoNum type="arabicPeriod"/>
            </a:pPr>
            <a:r>
              <a:rPr lang="fr-FR" sz="1600" dirty="0" smtClean="0"/>
              <a:t>Expliquer ce qui se passe</a:t>
            </a:r>
          </a:p>
          <a:p>
            <a:pPr lvl="1"/>
            <a:r>
              <a:rPr lang="fr-FR" sz="1400" dirty="0" smtClean="0"/>
              <a:t>Ce que vous savez, ce que vous ne savez pas</a:t>
            </a:r>
          </a:p>
          <a:p>
            <a:pPr lvl="1"/>
            <a:r>
              <a:rPr lang="fr-FR" sz="1400" dirty="0" smtClean="0"/>
              <a:t>Ce que vous faites pour aider</a:t>
            </a:r>
          </a:p>
          <a:p>
            <a:pPr lvl="1"/>
            <a:r>
              <a:rPr lang="fr-FR" sz="1400" dirty="0"/>
              <a:t>Et ce que nous pouvons faire en se basant sur notre expérience antérieure et notre expertise</a:t>
            </a:r>
            <a:endParaRPr lang="fr-FR" sz="1400" dirty="0" smtClean="0"/>
          </a:p>
          <a:p>
            <a:pPr>
              <a:buFont typeface="Arial" charset="0"/>
              <a:buAutoNum type="arabicPeriod"/>
            </a:pPr>
            <a:r>
              <a:rPr lang="fr-FR" sz="1600" dirty="0"/>
              <a:t>Gérer </a:t>
            </a:r>
            <a:r>
              <a:rPr lang="fr-FR" sz="1600" dirty="0" smtClean="0"/>
              <a:t>les émotions et être sincère</a:t>
            </a:r>
          </a:p>
          <a:p>
            <a:pPr lvl="1"/>
            <a:r>
              <a:rPr lang="fr-FR" sz="1400" dirty="0" smtClean="0"/>
              <a:t>Faire montre d'empathie, de compréhension et d'écoute</a:t>
            </a:r>
          </a:p>
          <a:p>
            <a:pPr lvl="1"/>
            <a:r>
              <a:rPr lang="fr-FR" sz="1400" dirty="0" smtClean="0"/>
              <a:t>Reconnaître les craintes, l'indignation, les rumeurs et la </a:t>
            </a:r>
            <a:r>
              <a:rPr lang="fr-FR" sz="1400" dirty="0"/>
              <a:t>désinformation </a:t>
            </a:r>
            <a:r>
              <a:rPr lang="fr-FR" sz="1400" dirty="0" smtClean="0"/>
              <a:t>et y répondre </a:t>
            </a:r>
          </a:p>
          <a:p>
            <a:pPr>
              <a:buFont typeface="Arial" charset="0"/>
              <a:buAutoNum type="arabicPeriod"/>
            </a:pPr>
            <a:r>
              <a:rPr lang="fr-FR" sz="1600" dirty="0" smtClean="0"/>
              <a:t>Donner aux gens quelque chose à faire</a:t>
            </a:r>
          </a:p>
          <a:p>
            <a:pPr>
              <a:buFont typeface="Arial" charset="0"/>
              <a:buAutoNum type="arabicPeriod"/>
            </a:pPr>
            <a:r>
              <a:rPr lang="fr-FR" sz="1600" dirty="0" smtClean="0"/>
              <a:t>«Nous sommes tous dans le même bateau.» </a:t>
            </a:r>
          </a:p>
          <a:p>
            <a:endParaRPr lang="fr-FR" sz="1600" dirty="0"/>
          </a:p>
        </p:txBody>
      </p:sp>
      <p:sp>
        <p:nvSpPr>
          <p:cNvPr id="33796" name="Content Placeholder 4"/>
          <p:cNvSpPr>
            <a:spLocks noGrp="1"/>
          </p:cNvSpPr>
          <p:nvPr>
            <p:ph sz="half" idx="2"/>
          </p:nvPr>
        </p:nvSpPr>
        <p:spPr>
          <a:xfrm>
            <a:off x="6164329" y="1380815"/>
            <a:ext cx="2569713" cy="4611835"/>
          </a:xfrm>
        </p:spPr>
        <p:txBody>
          <a:bodyPr/>
          <a:lstStyle/>
          <a:p>
            <a:endParaRPr lang="en-US" smtClean="0"/>
          </a:p>
        </p:txBody>
      </p:sp>
      <p:pic>
        <p:nvPicPr>
          <p:cNvPr id="33797" name="Picture 5" descr="d:\Documents and Settings\Test\Local Settings\Temporary Internet Files\Content.IE5\HIK7KF06\MP90039008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9714" y="2202968"/>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58838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6"/>
          <p:cNvSpPr>
            <a:spLocks noGrp="1"/>
          </p:cNvSpPr>
          <p:nvPr>
            <p:ph type="title"/>
          </p:nvPr>
        </p:nvSpPr>
        <p:spPr>
          <a:xfrm>
            <a:off x="422179" y="103670"/>
            <a:ext cx="8229057" cy="1141801"/>
          </a:xfrm>
        </p:spPr>
        <p:txBody>
          <a:bodyPr/>
          <a:lstStyle/>
          <a:p>
            <a:r>
              <a:rPr lang="fr-FR" dirty="0" smtClean="0">
                <a:solidFill>
                  <a:srgbClr val="0070C0"/>
                </a:solidFill>
              </a:rPr>
              <a:t>Rappel</a:t>
            </a:r>
          </a:p>
        </p:txBody>
      </p:sp>
      <p:sp>
        <p:nvSpPr>
          <p:cNvPr id="35843" name="Inhaltsplatzhalter 8"/>
          <p:cNvSpPr>
            <a:spLocks noGrp="1"/>
          </p:cNvSpPr>
          <p:nvPr>
            <p:ph sz="half" idx="2"/>
          </p:nvPr>
        </p:nvSpPr>
        <p:spPr>
          <a:xfrm>
            <a:off x="376024" y="1219552"/>
            <a:ext cx="4039867" cy="4705426"/>
          </a:xfrm>
        </p:spPr>
        <p:txBody>
          <a:bodyPr/>
          <a:lstStyle/>
          <a:p>
            <a:r>
              <a:rPr lang="fr-FR" altLang="sv-SE" sz="2000" dirty="0" smtClean="0">
                <a:solidFill>
                  <a:srgbClr val="002060"/>
                </a:solidFill>
              </a:rPr>
              <a:t>La perception c'est la réalité pour la communication sur les risques</a:t>
            </a:r>
          </a:p>
          <a:p>
            <a:r>
              <a:rPr lang="fr-FR" altLang="sv-SE" sz="2000" dirty="0" smtClean="0">
                <a:solidFill>
                  <a:srgbClr val="002060"/>
                </a:solidFill>
              </a:rPr>
              <a:t>L'interaction est essentielle (pas de diffusion unidirectionnelle de l'information!)</a:t>
            </a:r>
          </a:p>
          <a:p>
            <a:r>
              <a:rPr lang="fr-FR" altLang="sv-SE" sz="2000" dirty="0" smtClean="0">
                <a:solidFill>
                  <a:srgbClr val="002060"/>
                </a:solidFill>
              </a:rPr>
              <a:t>Exploiter les structures et les canaux que votre public utilise; utiliser plusieurs canaux </a:t>
            </a:r>
          </a:p>
          <a:p>
            <a:r>
              <a:rPr lang="fr-FR" altLang="sv-SE" sz="2000" dirty="0" smtClean="0">
                <a:solidFill>
                  <a:srgbClr val="002060"/>
                </a:solidFill>
              </a:rPr>
              <a:t>Être cohérent dans son message </a:t>
            </a:r>
          </a:p>
          <a:p>
            <a:r>
              <a:rPr lang="fr-FR" altLang="sv-SE" sz="2000" dirty="0" smtClean="0">
                <a:solidFill>
                  <a:srgbClr val="002060"/>
                </a:solidFill>
              </a:rPr>
              <a:t>Écouter, être sincère et montrer que vous vous souciez de leur sort</a:t>
            </a:r>
            <a:endParaRPr lang="fr-FR" altLang="sv-SE" sz="2000" dirty="0">
              <a:solidFill>
                <a:srgbClr val="002060"/>
              </a:solidFill>
            </a:endParaRPr>
          </a:p>
        </p:txBody>
      </p:sp>
      <p:sp>
        <p:nvSpPr>
          <p:cNvPr id="35844" name="Inhaltsplatzhalter 10"/>
          <p:cNvSpPr>
            <a:spLocks noGrp="1"/>
          </p:cNvSpPr>
          <p:nvPr>
            <p:ph sz="quarter" idx="4"/>
          </p:nvPr>
        </p:nvSpPr>
        <p:spPr>
          <a:xfrm>
            <a:off x="4645305" y="1458567"/>
            <a:ext cx="4041225" cy="4346903"/>
          </a:xfrm>
        </p:spPr>
        <p:txBody>
          <a:bodyPr/>
          <a:lstStyle/>
          <a:p>
            <a:endParaRPr lang="en-US" altLang="sv-SE" smtClean="0"/>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237" y="1390895"/>
            <a:ext cx="3563390" cy="412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8424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fr-FR" dirty="0" smtClean="0"/>
              <a:t>Conseil 1: Établir un </a:t>
            </a:r>
            <a:r>
              <a:rPr lang="fr-FR" dirty="0" smtClean="0">
                <a:solidFill>
                  <a:srgbClr val="92D050"/>
                </a:solidFill>
              </a:rPr>
              <a:t>S</a:t>
            </a:r>
            <a:r>
              <a:rPr lang="fr-FR" dirty="0" smtClean="0">
                <a:solidFill>
                  <a:srgbClr val="FFC000"/>
                </a:solidFill>
              </a:rPr>
              <a:t>O</a:t>
            </a:r>
            <a:r>
              <a:rPr lang="fr-FR" dirty="0" smtClean="0">
                <a:solidFill>
                  <a:srgbClr val="72BBE8"/>
                </a:solidFill>
              </a:rPr>
              <a:t>C</a:t>
            </a:r>
            <a:r>
              <a:rPr lang="fr-FR" dirty="0" smtClean="0">
                <a:solidFill>
                  <a:srgbClr val="EC3889"/>
                </a:solidFill>
              </a:rPr>
              <a:t>O (Résultat Global Unique de Communication (</a:t>
            </a:r>
            <a:r>
              <a:rPr lang="fr-FR" dirty="0" smtClean="0">
                <a:solidFill>
                  <a:srgbClr val="EC3889"/>
                </a:solidFill>
              </a:rPr>
              <a:t>SOCO/RGUC</a:t>
            </a:r>
            <a:r>
              <a:rPr lang="fr-FR" dirty="0" smtClean="0">
                <a:solidFill>
                  <a:srgbClr val="EC3889"/>
                </a:solidFill>
              </a:rPr>
              <a:t>)</a:t>
            </a:r>
          </a:p>
        </p:txBody>
      </p:sp>
      <p:sp>
        <p:nvSpPr>
          <p:cNvPr id="59395" name="Rectangle 3"/>
          <p:cNvSpPr>
            <a:spLocks noGrp="1" noChangeArrowheads="1"/>
          </p:cNvSpPr>
          <p:nvPr>
            <p:ph type="body" idx="1"/>
          </p:nvPr>
        </p:nvSpPr>
        <p:spPr>
          <a:xfrm>
            <a:off x="468334" y="856713"/>
            <a:ext cx="8148965" cy="4351223"/>
          </a:xfrm>
        </p:spPr>
        <p:txBody>
          <a:bodyPr/>
          <a:lstStyle/>
          <a:p>
            <a:pPr algn="ctr" eaLnBrk="1" hangingPunct="1">
              <a:buFont typeface="Wingdings" pitchFamily="2" charset="2"/>
              <a:buNone/>
            </a:pPr>
            <a:endParaRPr lang="fr-FR" altLang="sv-SE" b="1" dirty="0" smtClean="0">
              <a:solidFill>
                <a:srgbClr val="333399"/>
              </a:solidFill>
            </a:endParaRPr>
          </a:p>
          <a:p>
            <a:pPr algn="ctr" eaLnBrk="1" hangingPunct="1">
              <a:buFont typeface="Wingdings" pitchFamily="2" charset="2"/>
              <a:buNone/>
            </a:pPr>
            <a:r>
              <a:rPr lang="fr-FR" altLang="sv-SE" sz="3200" b="1" dirty="0" smtClean="0">
                <a:solidFill>
                  <a:srgbClr val="92D050"/>
                </a:solidFill>
              </a:rPr>
              <a:t>S</a:t>
            </a:r>
            <a:r>
              <a:rPr lang="fr-FR" altLang="sv-SE" sz="3200" b="1" dirty="0" smtClean="0">
                <a:solidFill>
                  <a:srgbClr val="333399"/>
                </a:solidFill>
              </a:rPr>
              <a:t>ingle</a:t>
            </a:r>
          </a:p>
          <a:p>
            <a:pPr algn="ctr" eaLnBrk="1" hangingPunct="1">
              <a:buFont typeface="Wingdings" pitchFamily="2" charset="2"/>
              <a:buNone/>
            </a:pPr>
            <a:r>
              <a:rPr lang="fr-FR" altLang="sv-SE" sz="3200" b="1" dirty="0" err="1" smtClean="0">
                <a:solidFill>
                  <a:srgbClr val="FFC000"/>
                </a:solidFill>
              </a:rPr>
              <a:t>O</a:t>
            </a:r>
            <a:r>
              <a:rPr lang="fr-FR" altLang="sv-SE" sz="3200" b="1" dirty="0" err="1" smtClean="0">
                <a:solidFill>
                  <a:srgbClr val="333399"/>
                </a:solidFill>
              </a:rPr>
              <a:t>verarching</a:t>
            </a:r>
            <a:endParaRPr lang="fr-FR" altLang="sv-SE" sz="3200" b="1" dirty="0" smtClean="0">
              <a:solidFill>
                <a:srgbClr val="333399"/>
              </a:solidFill>
            </a:endParaRPr>
          </a:p>
          <a:p>
            <a:pPr algn="ctr" eaLnBrk="1" hangingPunct="1">
              <a:buFont typeface="Wingdings" pitchFamily="2" charset="2"/>
              <a:buNone/>
            </a:pPr>
            <a:r>
              <a:rPr lang="fr-FR" altLang="sv-SE" sz="3200" b="1" dirty="0" smtClean="0">
                <a:solidFill>
                  <a:srgbClr val="00B0F0"/>
                </a:solidFill>
              </a:rPr>
              <a:t>C</a:t>
            </a:r>
            <a:r>
              <a:rPr lang="fr-FR" altLang="sv-SE" sz="3200" b="1" dirty="0" smtClean="0">
                <a:solidFill>
                  <a:srgbClr val="333399"/>
                </a:solidFill>
              </a:rPr>
              <a:t>ommunication </a:t>
            </a:r>
          </a:p>
          <a:p>
            <a:pPr algn="ctr" eaLnBrk="1" hangingPunct="1">
              <a:buFont typeface="Wingdings" pitchFamily="2" charset="2"/>
              <a:buNone/>
            </a:pPr>
            <a:r>
              <a:rPr lang="fr-FR" altLang="sv-SE" sz="3200" b="1" dirty="0" err="1" smtClean="0">
                <a:solidFill>
                  <a:srgbClr val="EC3889"/>
                </a:solidFill>
              </a:rPr>
              <a:t>O</a:t>
            </a:r>
            <a:r>
              <a:rPr lang="fr-FR" altLang="sv-SE" sz="3200" b="1" dirty="0" err="1" smtClean="0">
                <a:solidFill>
                  <a:srgbClr val="333399"/>
                </a:solidFill>
              </a:rPr>
              <a:t>utcome</a:t>
            </a:r>
            <a:endParaRPr lang="fr-FR" altLang="sv-SE" sz="3200" b="1" dirty="0">
              <a:solidFill>
                <a:srgbClr val="333399"/>
              </a:solidFill>
            </a:endParaRPr>
          </a:p>
        </p:txBody>
      </p:sp>
    </p:spTree>
    <p:extLst>
      <p:ext uri="{BB962C8B-B14F-4D97-AF65-F5344CB8AC3E}">
        <p14:creationId xmlns:p14="http://schemas.microsoft.com/office/powerpoint/2010/main" val="396461158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r>
              <a:rPr lang="fr-FR" dirty="0" smtClean="0"/>
              <a:t/>
            </a:r>
            <a:br>
              <a:rPr lang="fr-FR" dirty="0" smtClean="0"/>
            </a:br>
            <a:r>
              <a:rPr lang="fr-FR" dirty="0" smtClean="0"/>
              <a:t>Le </a:t>
            </a:r>
            <a:r>
              <a:rPr lang="fr-FR" dirty="0" smtClean="0"/>
              <a:t>SOCO/RGUC </a:t>
            </a:r>
            <a:r>
              <a:rPr lang="fr-FR" dirty="0" smtClean="0"/>
              <a:t>est :</a:t>
            </a:r>
          </a:p>
        </p:txBody>
      </p:sp>
      <p:sp>
        <p:nvSpPr>
          <p:cNvPr id="60419" name="Rectangle 3"/>
          <p:cNvSpPr>
            <a:spLocks noGrp="1" noChangeArrowheads="1"/>
          </p:cNvSpPr>
          <p:nvPr>
            <p:ph type="body" idx="4294967295"/>
          </p:nvPr>
        </p:nvSpPr>
        <p:spPr>
          <a:xfrm>
            <a:off x="1278750" y="2237526"/>
            <a:ext cx="7073840" cy="3729208"/>
          </a:xfrm>
        </p:spPr>
        <p:txBody>
          <a:bodyPr/>
          <a:lstStyle/>
          <a:p>
            <a:r>
              <a:rPr lang="fr-FR" altLang="sv-SE" sz="2800" b="1" dirty="0" smtClean="0"/>
              <a:t>Le résultat ou </a:t>
            </a:r>
            <a:r>
              <a:rPr lang="fr-FR" altLang="sv-SE" sz="3900" b="1" dirty="0" smtClean="0"/>
              <a:t>le changement souhaité </a:t>
            </a:r>
            <a:r>
              <a:rPr lang="fr-FR" altLang="sv-SE" sz="2800" b="1" dirty="0" smtClean="0"/>
              <a:t>à l'issue des activités de communication</a:t>
            </a:r>
          </a:p>
          <a:p>
            <a:pPr>
              <a:buFont typeface="Wingdings" pitchFamily="2" charset="2"/>
              <a:buNone/>
            </a:pPr>
            <a:endParaRPr lang="fr-FR" altLang="sv-SE" dirty="0" smtClean="0"/>
          </a:p>
          <a:p>
            <a:pPr algn="ctr">
              <a:buFont typeface="Wingdings" pitchFamily="2" charset="2"/>
              <a:buNone/>
            </a:pPr>
            <a:r>
              <a:rPr lang="fr-FR" altLang="sv-SE" dirty="0" smtClean="0"/>
              <a:t>Le SOCO n'est pas votre message</a:t>
            </a:r>
          </a:p>
          <a:p>
            <a:pPr>
              <a:buFont typeface="Wingdings" pitchFamily="2" charset="2"/>
              <a:buNone/>
            </a:pPr>
            <a:endParaRPr lang="fr-FR" altLang="sv-SE" dirty="0" smtClean="0"/>
          </a:p>
          <a:p>
            <a:endParaRPr lang="fr-FR" altLang="sv-SE" dirty="0" smtClean="0"/>
          </a:p>
        </p:txBody>
      </p:sp>
    </p:spTree>
    <p:extLst>
      <p:ext uri="{BB962C8B-B14F-4D97-AF65-F5344CB8AC3E}">
        <p14:creationId xmlns:p14="http://schemas.microsoft.com/office/powerpoint/2010/main" val="3829780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fr-FR" dirty="0" smtClean="0"/>
              <a:t>Formuler un </a:t>
            </a:r>
            <a:r>
              <a:rPr lang="fr-FR" dirty="0" smtClean="0">
                <a:solidFill>
                  <a:srgbClr val="92D050"/>
                </a:solidFill>
              </a:rPr>
              <a:t>S</a:t>
            </a:r>
            <a:r>
              <a:rPr lang="fr-FR" dirty="0" smtClean="0">
                <a:solidFill>
                  <a:srgbClr val="FFC000"/>
                </a:solidFill>
              </a:rPr>
              <a:t>O</a:t>
            </a:r>
            <a:r>
              <a:rPr lang="fr-FR" dirty="0" smtClean="0">
                <a:solidFill>
                  <a:srgbClr val="00B0F0"/>
                </a:solidFill>
              </a:rPr>
              <a:t>C</a:t>
            </a:r>
            <a:r>
              <a:rPr lang="fr-FR" dirty="0" smtClean="0">
                <a:solidFill>
                  <a:srgbClr val="EF1956"/>
                </a:solidFill>
              </a:rPr>
              <a:t>O </a:t>
            </a:r>
            <a:r>
              <a:rPr lang="fr-FR" dirty="0" smtClean="0">
                <a:solidFill>
                  <a:srgbClr val="EF1956"/>
                </a:solidFill>
              </a:rPr>
              <a:t>(Résultat </a:t>
            </a:r>
            <a:r>
              <a:rPr lang="fr-FR" dirty="0" smtClean="0">
                <a:solidFill>
                  <a:srgbClr val="EF1956"/>
                </a:solidFill>
              </a:rPr>
              <a:t>global </a:t>
            </a:r>
            <a:r>
              <a:rPr lang="fr-FR" dirty="0" smtClean="0">
                <a:solidFill>
                  <a:srgbClr val="EF1956"/>
                </a:solidFill>
              </a:rPr>
              <a:t>u</a:t>
            </a:r>
            <a:r>
              <a:rPr lang="fr-FR" dirty="0" smtClean="0">
                <a:solidFill>
                  <a:srgbClr val="EF1956"/>
                </a:solidFill>
              </a:rPr>
              <a:t>nique </a:t>
            </a:r>
            <a:r>
              <a:rPr lang="fr-FR" dirty="0">
                <a:solidFill>
                  <a:srgbClr val="EF1956"/>
                </a:solidFill>
              </a:rPr>
              <a:t>de </a:t>
            </a:r>
            <a:r>
              <a:rPr lang="fr-FR" dirty="0" smtClean="0">
                <a:solidFill>
                  <a:srgbClr val="EF1956"/>
                </a:solidFill>
              </a:rPr>
              <a:t>communication)</a:t>
            </a:r>
            <a:endParaRPr lang="fr-FR" dirty="0" smtClean="0"/>
          </a:p>
        </p:txBody>
      </p:sp>
      <p:sp>
        <p:nvSpPr>
          <p:cNvPr id="61443" name="Rectangle 3"/>
          <p:cNvSpPr>
            <a:spLocks noGrp="1" noChangeArrowheads="1"/>
          </p:cNvSpPr>
          <p:nvPr>
            <p:ph type="body" idx="1"/>
          </p:nvPr>
        </p:nvSpPr>
        <p:spPr>
          <a:xfrm>
            <a:off x="652949" y="1367859"/>
            <a:ext cx="8018647" cy="4611836"/>
          </a:xfrm>
        </p:spPr>
        <p:txBody>
          <a:bodyPr/>
          <a:lstStyle/>
          <a:p>
            <a:pPr marL="467360" indent="-467360">
              <a:buNone/>
            </a:pPr>
            <a:endParaRPr lang="fr-FR" altLang="sv-SE" dirty="0" smtClean="0"/>
          </a:p>
          <a:p>
            <a:pPr marL="467360" indent="-467360"/>
            <a:r>
              <a:rPr lang="fr-FR" altLang="sv-SE" b="1" dirty="0" smtClean="0">
                <a:solidFill>
                  <a:srgbClr val="92D050"/>
                </a:solidFill>
              </a:rPr>
              <a:t>Quelle </a:t>
            </a:r>
            <a:r>
              <a:rPr lang="fr-FR" altLang="sv-SE" dirty="0" smtClean="0"/>
              <a:t>est la problématique?</a:t>
            </a:r>
          </a:p>
          <a:p>
            <a:pPr marL="467360" indent="-467360"/>
            <a:r>
              <a:rPr lang="fr-FR" altLang="sv-SE" dirty="0" smtClean="0"/>
              <a:t>Quel est le </a:t>
            </a:r>
            <a:r>
              <a:rPr lang="fr-FR" altLang="sv-SE" b="1" dirty="0" smtClean="0">
                <a:solidFill>
                  <a:srgbClr val="92D050"/>
                </a:solidFill>
              </a:rPr>
              <a:t>nouvel </a:t>
            </a:r>
            <a:r>
              <a:rPr lang="fr-FR" dirty="0" smtClean="0"/>
              <a:t> </a:t>
            </a:r>
            <a:r>
              <a:rPr lang="fr-FR" altLang="sv-SE" b="1" dirty="0" smtClean="0">
                <a:solidFill>
                  <a:srgbClr val="92D050"/>
                </a:solidFill>
              </a:rPr>
              <a:t>élément d'information</a:t>
            </a:r>
            <a:r>
              <a:rPr lang="fr-FR" altLang="sv-SE" dirty="0" smtClean="0"/>
              <a:t> qui sera pertinent pour votre public?</a:t>
            </a:r>
          </a:p>
          <a:p>
            <a:pPr marL="467360" indent="-467360"/>
            <a:r>
              <a:rPr lang="fr-FR" altLang="sv-SE" smtClean="0"/>
              <a:t>Que </a:t>
            </a:r>
            <a:r>
              <a:rPr lang="fr-FR" altLang="sv-SE" smtClean="0"/>
              <a:t>voulez-vous que </a:t>
            </a:r>
            <a:r>
              <a:rPr lang="fr-FR" altLang="sv-SE" dirty="0" smtClean="0"/>
              <a:t>votre public </a:t>
            </a:r>
            <a:r>
              <a:rPr lang="fr-FR" altLang="sv-SE" b="1" dirty="0" smtClean="0">
                <a:solidFill>
                  <a:srgbClr val="92D050"/>
                </a:solidFill>
              </a:rPr>
              <a:t>change</a:t>
            </a:r>
            <a:r>
              <a:rPr lang="fr-FR" dirty="0" smtClean="0"/>
              <a:t> </a:t>
            </a:r>
            <a:r>
              <a:rPr lang="fr-FR" altLang="sv-SE" dirty="0" smtClean="0"/>
              <a:t>après avoir entendu votre message?</a:t>
            </a:r>
          </a:p>
        </p:txBody>
      </p:sp>
    </p:spTree>
    <p:extLst>
      <p:ext uri="{BB962C8B-B14F-4D97-AF65-F5344CB8AC3E}">
        <p14:creationId xmlns:p14="http://schemas.microsoft.com/office/powerpoint/2010/main" val="1428826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p:txBody>
          <a:bodyPr/>
          <a:lstStyle/>
          <a:p>
            <a:r>
              <a:rPr lang="fr-FR" dirty="0" smtClean="0"/>
              <a:t>Compléter cette phrase ...</a:t>
            </a:r>
          </a:p>
        </p:txBody>
      </p:sp>
      <p:sp>
        <p:nvSpPr>
          <p:cNvPr id="62467" name="Rectangle 3"/>
          <p:cNvSpPr>
            <a:spLocks noGrp="1" noChangeArrowheads="1"/>
          </p:cNvSpPr>
          <p:nvPr>
            <p:ph type="body" idx="4294967295"/>
          </p:nvPr>
        </p:nvSpPr>
        <p:spPr>
          <a:xfrm>
            <a:off x="435752" y="1379377"/>
            <a:ext cx="8291501" cy="4777418"/>
          </a:xfrm>
        </p:spPr>
        <p:txBody>
          <a:bodyPr/>
          <a:lstStyle/>
          <a:p>
            <a:pPr>
              <a:buFont typeface="Wingdings" pitchFamily="2" charset="2"/>
              <a:buNone/>
            </a:pPr>
            <a:r>
              <a:rPr lang="fr-FR" altLang="sv-SE" sz="1800" dirty="0" smtClean="0"/>
              <a:t>Le changement que je souhaite voir est que mon public ___________________.</a:t>
            </a:r>
          </a:p>
          <a:p>
            <a:pPr>
              <a:buFont typeface="Wingdings" pitchFamily="2" charset="2"/>
              <a:buNone/>
            </a:pPr>
            <a:endParaRPr lang="fr-FR" altLang="sv-SE" sz="1800" dirty="0"/>
          </a:p>
        </p:txBody>
      </p:sp>
      <p:sp>
        <p:nvSpPr>
          <p:cNvPr id="62468" name="Text Box 4"/>
          <p:cNvSpPr txBox="1">
            <a:spLocks noChangeArrowheads="1"/>
          </p:cNvSpPr>
          <p:nvPr/>
        </p:nvSpPr>
        <p:spPr bwMode="auto">
          <a:xfrm>
            <a:off x="6518629" y="2603248"/>
            <a:ext cx="13954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None/>
            </a:pPr>
            <a:endParaRPr lang="en-US" altLang="sv-SE"/>
          </a:p>
        </p:txBody>
      </p:sp>
      <p:sp>
        <p:nvSpPr>
          <p:cNvPr id="62469" name="Text Box 5"/>
          <p:cNvSpPr txBox="1">
            <a:spLocks noChangeArrowheads="1"/>
          </p:cNvSpPr>
          <p:nvPr/>
        </p:nvSpPr>
        <p:spPr bwMode="auto">
          <a:xfrm>
            <a:off x="348875" y="5370636"/>
            <a:ext cx="81530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533400" indent="-533400"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None/>
            </a:pPr>
            <a:r>
              <a:rPr lang="en-GB" altLang="sv-SE" sz="1800" dirty="0" smtClean="0">
                <a:solidFill>
                  <a:srgbClr val="FF3300"/>
                </a:solidFill>
              </a:rPr>
              <a:t>	X</a:t>
            </a:r>
            <a:r>
              <a:rPr lang="en-GB" altLang="sv-SE" sz="1800" dirty="0" smtClean="0"/>
              <a:t> </a:t>
            </a:r>
            <a:r>
              <a:rPr lang="en-GB" altLang="sv-SE" sz="1800" dirty="0" err="1"/>
              <a:t>informé</a:t>
            </a:r>
            <a:r>
              <a:rPr lang="en-GB" altLang="sv-SE" sz="1800" dirty="0"/>
              <a:t> </a:t>
            </a:r>
            <a:r>
              <a:rPr lang="en-GB" altLang="sv-SE" sz="1800" dirty="0" smtClean="0"/>
              <a:t>		</a:t>
            </a:r>
            <a:r>
              <a:rPr lang="en-GB" altLang="sv-SE" sz="1800" dirty="0" smtClean="0">
                <a:solidFill>
                  <a:srgbClr val="FF3300"/>
                </a:solidFill>
              </a:rPr>
              <a:t>X</a:t>
            </a:r>
            <a:r>
              <a:rPr lang="en-GB" altLang="sv-SE" sz="1800" dirty="0" smtClean="0"/>
              <a:t> </a:t>
            </a:r>
            <a:r>
              <a:rPr lang="en-GB" altLang="sv-SE" sz="1800" dirty="0" err="1"/>
              <a:t>éclairé</a:t>
            </a:r>
            <a:r>
              <a:rPr lang="en-US" altLang="sv-SE" sz="1800" dirty="0"/>
              <a:t>			</a:t>
            </a:r>
            <a:r>
              <a:rPr lang="en-GB" altLang="sv-SE" sz="1800" dirty="0">
                <a:solidFill>
                  <a:srgbClr val="FF3300"/>
                </a:solidFill>
              </a:rPr>
              <a:t>X</a:t>
            </a:r>
            <a:r>
              <a:rPr lang="en-GB" altLang="sv-SE" sz="1800" dirty="0"/>
              <a:t> </a:t>
            </a:r>
            <a:r>
              <a:rPr lang="en-GB" altLang="sv-SE" sz="1800" dirty="0" err="1"/>
              <a:t>sensibilisé</a:t>
            </a:r>
            <a:endParaRPr lang="en-GB" altLang="sv-SE" sz="1800" dirty="0"/>
          </a:p>
        </p:txBody>
      </p:sp>
      <p:sp>
        <p:nvSpPr>
          <p:cNvPr id="62470" name="Text Box 6"/>
          <p:cNvSpPr txBox="1">
            <a:spLocks noChangeArrowheads="1"/>
          </p:cNvSpPr>
          <p:nvPr/>
        </p:nvSpPr>
        <p:spPr bwMode="auto">
          <a:xfrm>
            <a:off x="606795" y="2374313"/>
            <a:ext cx="4183760" cy="2566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marL="400596" lvl="1" eaLnBrk="1" fontAlgn="base" hangingPunct="1">
              <a:spcBef>
                <a:spcPct val="80000"/>
              </a:spcBef>
              <a:spcAft>
                <a:spcPct val="0"/>
              </a:spcAft>
              <a:buClr>
                <a:srgbClr val="1E7FB8"/>
              </a:buClr>
            </a:pPr>
            <a:r>
              <a:rPr lang="en-GB" altLang="sv-SE" sz="2100" b="1">
                <a:solidFill>
                  <a:srgbClr val="00B050"/>
                </a:solidFill>
              </a:rPr>
              <a:t>√</a:t>
            </a:r>
            <a:r>
              <a:rPr dirty="0" smtClean="0"/>
              <a:t> </a:t>
            </a:r>
            <a:r>
              <a:rPr lang="en-GB" altLang="sv-SE" sz="2100"/>
              <a:t>est influencé</a:t>
            </a:r>
          </a:p>
          <a:p>
            <a:pPr marL="400596" lvl="1" eaLnBrk="1" fontAlgn="base" hangingPunct="1">
              <a:spcBef>
                <a:spcPct val="80000"/>
              </a:spcBef>
              <a:spcAft>
                <a:spcPct val="0"/>
              </a:spcAft>
              <a:buClr>
                <a:srgbClr val="1E7FB8"/>
              </a:buClr>
            </a:pPr>
            <a:r>
              <a:rPr lang="en-GB" altLang="sv-SE" sz="2100" b="1">
                <a:solidFill>
                  <a:srgbClr val="00B050"/>
                </a:solidFill>
              </a:rPr>
              <a:t>√</a:t>
            </a:r>
            <a:r>
              <a:rPr dirty="0" smtClean="0"/>
              <a:t> </a:t>
            </a:r>
            <a:r>
              <a:rPr lang="en-GB" altLang="sv-SE" sz="2100"/>
              <a:t>bénéficie d'une prévention contre</a:t>
            </a:r>
          </a:p>
          <a:p>
            <a:pPr marL="400596" lvl="1" eaLnBrk="1" fontAlgn="base" hangingPunct="1">
              <a:spcBef>
                <a:spcPct val="80000"/>
              </a:spcBef>
              <a:spcAft>
                <a:spcPct val="0"/>
              </a:spcAft>
              <a:buClr>
                <a:srgbClr val="1E7FB8"/>
              </a:buClr>
            </a:pPr>
            <a:r>
              <a:rPr lang="en-GB" altLang="sv-SE" sz="2100" b="1">
                <a:solidFill>
                  <a:srgbClr val="00B050"/>
                </a:solidFill>
              </a:rPr>
              <a:t>√</a:t>
            </a:r>
            <a:r>
              <a:rPr lang="en-GB" altLang="sv-SE" sz="2100"/>
              <a:t> fait don de fonds</a:t>
            </a:r>
          </a:p>
          <a:p>
            <a:pPr marL="400596" lvl="1" eaLnBrk="1" fontAlgn="base" hangingPunct="1">
              <a:spcBef>
                <a:spcPct val="80000"/>
              </a:spcBef>
              <a:spcAft>
                <a:spcPct val="0"/>
              </a:spcAft>
              <a:buClr>
                <a:srgbClr val="1E7FB8"/>
              </a:buClr>
            </a:pPr>
            <a:r>
              <a:rPr lang="en-GB" altLang="sv-SE" sz="2100" b="1">
                <a:solidFill>
                  <a:srgbClr val="00B050"/>
                </a:solidFill>
              </a:rPr>
              <a:t>√ </a:t>
            </a:r>
            <a:r>
              <a:rPr lang="en-GB" altLang="sv-SE" sz="2100">
                <a:solidFill>
                  <a:srgbClr val="1E117D"/>
                </a:solidFill>
              </a:rPr>
              <a:t>est confiant </a:t>
            </a:r>
          </a:p>
          <a:p>
            <a:pPr eaLnBrk="1" fontAlgn="base" hangingPunct="1">
              <a:spcBef>
                <a:spcPct val="80000"/>
              </a:spcBef>
              <a:spcAft>
                <a:spcPct val="0"/>
              </a:spcAft>
              <a:buClr>
                <a:srgbClr val="1E7FB8"/>
              </a:buClr>
              <a:buFont typeface="Wingdings" pitchFamily="2" charset="2"/>
              <a:buChar char="l"/>
            </a:pPr>
            <a:endParaRPr lang="fr-FR" altLang="sv-SE" sz="1800">
              <a:solidFill>
                <a:srgbClr val="1E117D"/>
              </a:solidFill>
            </a:endParaRPr>
          </a:p>
        </p:txBody>
      </p:sp>
      <p:sp>
        <p:nvSpPr>
          <p:cNvPr id="62471" name="Text Box 8"/>
          <p:cNvSpPr txBox="1">
            <a:spLocks noChangeArrowheads="1"/>
          </p:cNvSpPr>
          <p:nvPr/>
        </p:nvSpPr>
        <p:spPr bwMode="auto">
          <a:xfrm>
            <a:off x="4737613" y="2237526"/>
            <a:ext cx="3566106" cy="314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marL="400596" lvl="1" eaLnBrk="1" fontAlgn="base" hangingPunct="1">
              <a:spcBef>
                <a:spcPct val="80000"/>
              </a:spcBef>
              <a:spcAft>
                <a:spcPct val="0"/>
              </a:spcAft>
              <a:buClr>
                <a:srgbClr val="1E7FB8"/>
              </a:buClr>
            </a:pPr>
            <a:r>
              <a:rPr lang="en-GB" altLang="sv-SE" sz="2100" b="1">
                <a:solidFill>
                  <a:srgbClr val="00B050"/>
                </a:solidFill>
              </a:rPr>
              <a:t>√</a:t>
            </a:r>
            <a:r>
              <a:rPr lang="en-GB" altLang="sv-SE" sz="2100"/>
              <a:t> est rassuré</a:t>
            </a:r>
          </a:p>
          <a:p>
            <a:pPr marL="400596" lvl="1" eaLnBrk="1" fontAlgn="base" hangingPunct="1">
              <a:spcBef>
                <a:spcPct val="80000"/>
              </a:spcBef>
              <a:spcAft>
                <a:spcPct val="0"/>
              </a:spcAft>
              <a:buClr>
                <a:srgbClr val="1E7FB8"/>
              </a:buClr>
            </a:pPr>
            <a:r>
              <a:rPr lang="en-GB" altLang="sv-SE" sz="2100" b="1">
                <a:solidFill>
                  <a:srgbClr val="00B050"/>
                </a:solidFill>
              </a:rPr>
              <a:t>√</a:t>
            </a:r>
            <a:r>
              <a:rPr lang="en-GB" altLang="sv-SE" sz="2100"/>
              <a:t> change de comportement</a:t>
            </a:r>
          </a:p>
          <a:p>
            <a:pPr marL="400596" lvl="1" eaLnBrk="1" fontAlgn="base" hangingPunct="1">
              <a:spcBef>
                <a:spcPct val="80000"/>
              </a:spcBef>
              <a:spcAft>
                <a:spcPct val="0"/>
              </a:spcAft>
              <a:buClr>
                <a:srgbClr val="1E7FB8"/>
              </a:buClr>
            </a:pPr>
            <a:r>
              <a:rPr lang="en-GB" altLang="sv-SE" sz="2100" b="1">
                <a:solidFill>
                  <a:srgbClr val="00B050"/>
                </a:solidFill>
              </a:rPr>
              <a:t>√</a:t>
            </a:r>
            <a:r>
              <a:rPr lang="en-GB" altLang="sv-SE" sz="2100"/>
              <a:t> est convaincu</a:t>
            </a:r>
          </a:p>
          <a:p>
            <a:pPr marL="400596" lvl="1" eaLnBrk="1" fontAlgn="base" hangingPunct="1">
              <a:spcBef>
                <a:spcPct val="80000"/>
              </a:spcBef>
              <a:spcAft>
                <a:spcPct val="0"/>
              </a:spcAft>
              <a:buClr>
                <a:srgbClr val="1E7FB8"/>
              </a:buClr>
            </a:pPr>
            <a:r>
              <a:rPr lang="en-GB" altLang="sv-SE" sz="2100" b="1">
                <a:solidFill>
                  <a:srgbClr val="00B050"/>
                </a:solidFill>
              </a:rPr>
              <a:t>√</a:t>
            </a:r>
            <a:r>
              <a:rPr lang="en-GB" altLang="sv-SE" sz="2100"/>
              <a:t> a changé</a:t>
            </a:r>
          </a:p>
          <a:p>
            <a:pPr marL="400596" lvl="1" eaLnBrk="1" fontAlgn="base" hangingPunct="1">
              <a:spcBef>
                <a:spcPct val="80000"/>
              </a:spcBef>
              <a:spcAft>
                <a:spcPct val="0"/>
              </a:spcAft>
              <a:buClr>
                <a:srgbClr val="1E7FB8"/>
              </a:buClr>
            </a:pPr>
            <a:r>
              <a:rPr lang="en-GB" altLang="sv-SE" sz="2100" b="1">
                <a:solidFill>
                  <a:srgbClr val="00B050"/>
                </a:solidFill>
              </a:rPr>
              <a:t>√</a:t>
            </a:r>
            <a:r>
              <a:rPr lang="en-GB" altLang="sv-SE" sz="2100"/>
              <a:t> accepte la nouvelle politique</a:t>
            </a:r>
          </a:p>
          <a:p>
            <a:pPr eaLnBrk="1" fontAlgn="base" hangingPunct="1">
              <a:spcBef>
                <a:spcPct val="80000"/>
              </a:spcBef>
              <a:spcAft>
                <a:spcPct val="0"/>
              </a:spcAft>
              <a:buClr>
                <a:srgbClr val="1E7FB8"/>
              </a:buClr>
              <a:buFont typeface="Wingdings" pitchFamily="2" charset="2"/>
              <a:buChar char="l"/>
            </a:pPr>
            <a:endParaRPr lang="fr-FR" altLang="sv-SE" sz="1800"/>
          </a:p>
        </p:txBody>
      </p:sp>
    </p:spTree>
    <p:extLst>
      <p:ext uri="{BB962C8B-B14F-4D97-AF65-F5344CB8AC3E}">
        <p14:creationId xmlns:p14="http://schemas.microsoft.com/office/powerpoint/2010/main" val="864916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1130</TotalTime>
  <Words>3180</Words>
  <Application>Microsoft Office PowerPoint</Application>
  <PresentationFormat>On-screen Show (4:3)</PresentationFormat>
  <Paragraphs>446</Paragraphs>
  <Slides>57</Slides>
  <Notes>37</Notes>
  <HiddenSlides>0</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master</vt:lpstr>
      <vt:lpstr>1_master</vt:lpstr>
      <vt:lpstr>Communication sur les risques en situation d'urgence </vt:lpstr>
      <vt:lpstr>Objectifs</vt:lpstr>
      <vt:lpstr>Exercice</vt:lpstr>
      <vt:lpstr>PowerPoint Presentation</vt:lpstr>
      <vt:lpstr>Défi 1</vt:lpstr>
      <vt:lpstr>Conseil 1: Établir un SOCO (Résultat Global Unique de Communication (SOCO/RGUC)</vt:lpstr>
      <vt:lpstr> Le SOCO/RGUC est :</vt:lpstr>
      <vt:lpstr>Formuler un SOCO (Résultat global unique de communication)</vt:lpstr>
      <vt:lpstr>Compléter cette phrase ...</vt:lpstr>
      <vt:lpstr>PowerPoint Presentation</vt:lpstr>
      <vt:lpstr>PowerPoint Presentation</vt:lpstr>
      <vt:lpstr>C'est ainsi que les scientifiques et les experts parlent !</vt:lpstr>
      <vt:lpstr>Conseil 2: Aller droit au but!</vt:lpstr>
      <vt:lpstr>PowerPoint Presentation</vt:lpstr>
      <vt:lpstr>Conseil 3: Le public se dit toujours ...</vt:lpstr>
      <vt:lpstr>Une nouvelle ère</vt:lpstr>
      <vt:lpstr>Analyse du public ou des parties prenantes </vt:lpstr>
      <vt:lpstr>Analyse du public ou des parties prenantes</vt:lpstr>
      <vt:lpstr>Analyse du public ou des parties prenantes</vt:lpstr>
      <vt:lpstr>Analyse du public ou des parties prenantes</vt:lpstr>
      <vt:lpstr>Analyse du public ou des parties prenantes</vt:lpstr>
      <vt:lpstr>PowerPoint Presentation</vt:lpstr>
      <vt:lpstr>Liste de contrôle n ° 1: Les 3 C de la communication</vt:lpstr>
      <vt:lpstr>Liste de contrôle: élaboration des messages </vt:lpstr>
      <vt:lpstr>Le modèle ACCA</vt:lpstr>
      <vt:lpstr>PowerPoint Presentation</vt:lpstr>
      <vt:lpstr>Stratégie en matière de messages: Communiquer du centre vers la périphérie.</vt:lpstr>
      <vt:lpstr>Une nouvelle ère</vt:lpstr>
      <vt:lpstr>Comprendre ne veut pas dire se souvenir</vt:lpstr>
      <vt:lpstr>Psychologie de la mémoire</vt:lpstr>
      <vt:lpstr>PowerPoint Presentation</vt:lpstr>
      <vt:lpstr>Psychologie de la mémoire</vt:lpstr>
      <vt:lpstr>L'effet de fluidité</vt:lpstr>
      <vt:lpstr>Quelques chiffres sur le cerveau </vt:lpstr>
      <vt:lpstr>PowerPoint Presentation</vt:lpstr>
      <vt:lpstr>La CONFIANCE est primordiale</vt:lpstr>
      <vt:lpstr>Blocs de construction de la communication sur les risques et les crises:</vt:lpstr>
      <vt:lpstr>La confiance se bâtit à partir des perceptions du public</vt:lpstr>
      <vt:lpstr>PowerPoint Presentation</vt:lpstr>
      <vt:lpstr>Tout est dans la perception</vt:lpstr>
      <vt:lpstr>Modèle de probabilité d'élaboration :  Défi de la communication avec les personnes en détresse</vt:lpstr>
      <vt:lpstr>Pour les besoins de la communication sur les risques ...</vt:lpstr>
      <vt:lpstr>Perception du risque par les experts</vt:lpstr>
      <vt:lpstr>Perception des risques par le public—Slovic et al </vt:lpstr>
      <vt:lpstr>Perception</vt:lpstr>
      <vt:lpstr>PowerPoint Presentation</vt:lpstr>
      <vt:lpstr>Communications sur les risques et les crises </vt:lpstr>
      <vt:lpstr>Caractéristiques de l'information en situation d'urgence</vt:lpstr>
      <vt:lpstr>Ignorez-les mais à vos risques et périls:</vt:lpstr>
      <vt:lpstr>PowerPoint Presentation</vt:lpstr>
      <vt:lpstr>Stratégies de communication sur les risques</vt:lpstr>
      <vt:lpstr>Stratégies de communication sur les risques</vt:lpstr>
      <vt:lpstr>Stratégies de communication sur les risques</vt:lpstr>
      <vt:lpstr>Stratégies de communication sur les risques</vt:lpstr>
      <vt:lpstr>Stratégies de communication sur les risques</vt:lpstr>
      <vt:lpstr>Liste de contrôle : Communication sur les crises</vt:lpstr>
      <vt:lpstr>Rappel</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Utilisateur</cp:lastModifiedBy>
  <cp:revision>31</cp:revision>
  <dcterms:created xsi:type="dcterms:W3CDTF">2014-07-31T14:26:31Z</dcterms:created>
  <dcterms:modified xsi:type="dcterms:W3CDTF">2014-11-24T14:43:18Z</dcterms:modified>
</cp:coreProperties>
</file>