
<file path=[Content_Types].xml><?xml version="1.0" encoding="utf-8"?>
<Types xmlns="http://schemas.openxmlformats.org/package/2006/content-types">
  <Default Extension="emf" ContentType="image/x-emf"/>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3"/>
  </p:notesMasterIdLst>
  <p:handoutMasterIdLst>
    <p:handoutMasterId r:id="rId44"/>
  </p:handoutMasterIdLst>
  <p:sldIdLst>
    <p:sldId id="269" r:id="rId2"/>
    <p:sldId id="270" r:id="rId3"/>
    <p:sldId id="271" r:id="rId4"/>
    <p:sldId id="272" r:id="rId5"/>
    <p:sldId id="273" r:id="rId6"/>
    <p:sldId id="274" r:id="rId7"/>
    <p:sldId id="275" r:id="rId8"/>
    <p:sldId id="276" r:id="rId9"/>
    <p:sldId id="277" r:id="rId10"/>
    <p:sldId id="278" r:id="rId11"/>
    <p:sldId id="279" r:id="rId12"/>
    <p:sldId id="280" r:id="rId13"/>
    <p:sldId id="281" r:id="rId14"/>
    <p:sldId id="282" r:id="rId15"/>
    <p:sldId id="283" r:id="rId16"/>
    <p:sldId id="284" r:id="rId17"/>
    <p:sldId id="285" r:id="rId18"/>
    <p:sldId id="286" r:id="rId19"/>
    <p:sldId id="287" r:id="rId20"/>
    <p:sldId id="288" r:id="rId21"/>
    <p:sldId id="289" r:id="rId22"/>
    <p:sldId id="290" r:id="rId23"/>
    <p:sldId id="291" r:id="rId24"/>
    <p:sldId id="292" r:id="rId25"/>
    <p:sldId id="293" r:id="rId26"/>
    <p:sldId id="294" r:id="rId27"/>
    <p:sldId id="295" r:id="rId28"/>
    <p:sldId id="296" r:id="rId29"/>
    <p:sldId id="297" r:id="rId30"/>
    <p:sldId id="298" r:id="rId31"/>
    <p:sldId id="299" r:id="rId32"/>
    <p:sldId id="300" r:id="rId33"/>
    <p:sldId id="301" r:id="rId34"/>
    <p:sldId id="302" r:id="rId35"/>
    <p:sldId id="303" r:id="rId36"/>
    <p:sldId id="304" r:id="rId37"/>
    <p:sldId id="305" r:id="rId38"/>
    <p:sldId id="306" r:id="rId39"/>
    <p:sldId id="307" r:id="rId40"/>
    <p:sldId id="308" r:id="rId41"/>
    <p:sldId id="357" r:id="rId42"/>
  </p:sldIdLst>
  <p:sldSz cx="9144000" cy="6858000" type="screen4x3"/>
  <p:notesSz cx="6805613" cy="9939338"/>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99"/>
    <a:srgbClr val="9999FF"/>
    <a:srgbClr val="6666FF"/>
    <a:srgbClr val="FF9966"/>
    <a:srgbClr val="FFCC99"/>
    <a:srgbClr val="1E7FB8"/>
    <a:srgbClr val="FF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outlineView">
  <p:normalViewPr showOutlineIcons="0">
    <p:restoredLeft sz="34570" autoAdjust="0"/>
    <p:restoredTop sz="86460" autoAdjust="0"/>
  </p:normalViewPr>
  <p:slideViewPr>
    <p:cSldViewPr>
      <p:cViewPr>
        <p:scale>
          <a:sx n="56" d="100"/>
          <a:sy n="56" d="100"/>
        </p:scale>
        <p:origin x="-461" y="350"/>
      </p:cViewPr>
      <p:guideLst>
        <p:guide orient="horz" pos="2160"/>
        <p:guide pos="2880"/>
      </p:guideLst>
    </p:cSldViewPr>
  </p:slideViewPr>
  <p:outlineViewPr>
    <p:cViewPr>
      <p:scale>
        <a:sx n="33" d="100"/>
        <a:sy n="33" d="100"/>
      </p:scale>
      <p:origin x="14" y="58886"/>
    </p:cViewPr>
  </p:outlineViewPr>
  <p:notesTextViewPr>
    <p:cViewPr>
      <p:scale>
        <a:sx n="100" d="100"/>
        <a:sy n="100" d="100"/>
      </p:scale>
      <p:origin x="0" y="0"/>
    </p:cViewPr>
  </p:notesTextViewPr>
  <p:sorterViewPr>
    <p:cViewPr>
      <p:scale>
        <a:sx n="100" d="100"/>
        <a:sy n="100" d="100"/>
      </p:scale>
      <p:origin x="0" y="1848"/>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notesMaster" Target="notesMasters/notesMaster1.xml"/><Relationship Id="rId48"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0178" name="Rectangle 2"/>
          <p:cNvSpPr>
            <a:spLocks noGrp="1" noChangeArrowheads="1"/>
          </p:cNvSpPr>
          <p:nvPr>
            <p:ph type="hdr" sz="quarter"/>
          </p:nvPr>
        </p:nvSpPr>
        <p:spPr bwMode="auto">
          <a:xfrm>
            <a:off x="0" y="0"/>
            <a:ext cx="2949575" cy="496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200">
                <a:latin typeface="Arial" charset="0"/>
              </a:defRPr>
            </a:lvl1pPr>
          </a:lstStyle>
          <a:p>
            <a:pPr>
              <a:defRPr/>
            </a:pPr>
            <a:endParaRPr lang="en-US"/>
          </a:p>
        </p:txBody>
      </p:sp>
      <p:sp>
        <p:nvSpPr>
          <p:cNvPr id="50179" name="Rectangle 3"/>
          <p:cNvSpPr>
            <a:spLocks noGrp="1" noChangeArrowheads="1"/>
          </p:cNvSpPr>
          <p:nvPr>
            <p:ph type="dt" sz="quarter" idx="1"/>
          </p:nvPr>
        </p:nvSpPr>
        <p:spPr bwMode="auto">
          <a:xfrm>
            <a:off x="3854450" y="0"/>
            <a:ext cx="2949575" cy="496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a:latin typeface="Arial" charset="0"/>
              </a:defRPr>
            </a:lvl1pPr>
          </a:lstStyle>
          <a:p>
            <a:pPr>
              <a:defRPr/>
            </a:pPr>
            <a:endParaRPr lang="en-US"/>
          </a:p>
        </p:txBody>
      </p:sp>
      <p:sp>
        <p:nvSpPr>
          <p:cNvPr id="50180" name="Rectangle 4"/>
          <p:cNvSpPr>
            <a:spLocks noGrp="1" noChangeArrowheads="1"/>
          </p:cNvSpPr>
          <p:nvPr>
            <p:ph type="ftr" sz="quarter" idx="2"/>
          </p:nvPr>
        </p:nvSpPr>
        <p:spPr bwMode="auto">
          <a:xfrm>
            <a:off x="0" y="9440863"/>
            <a:ext cx="2949575" cy="496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200">
                <a:latin typeface="Arial" charset="0"/>
              </a:defRPr>
            </a:lvl1pPr>
          </a:lstStyle>
          <a:p>
            <a:pPr>
              <a:defRPr/>
            </a:pPr>
            <a:endParaRPr lang="en-US"/>
          </a:p>
        </p:txBody>
      </p:sp>
      <p:sp>
        <p:nvSpPr>
          <p:cNvPr id="50181" name="Rectangle 5"/>
          <p:cNvSpPr>
            <a:spLocks noGrp="1" noChangeArrowheads="1"/>
          </p:cNvSpPr>
          <p:nvPr>
            <p:ph type="sldNum" sz="quarter" idx="3"/>
          </p:nvPr>
        </p:nvSpPr>
        <p:spPr bwMode="auto">
          <a:xfrm>
            <a:off x="3854450" y="9440863"/>
            <a:ext cx="2949575" cy="496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a:latin typeface="Arial" charset="0"/>
              </a:defRPr>
            </a:lvl1pPr>
          </a:lstStyle>
          <a:p>
            <a:pPr>
              <a:defRPr/>
            </a:pPr>
            <a:fld id="{6567C159-2BD4-4CE7-A1B9-0B06438B6FD4}" type="slidenum">
              <a:rPr lang="en-US"/>
              <a:pPr>
                <a:defRPr/>
              </a:pPr>
              <a:t>‹#›</a:t>
            </a:fld>
            <a:endParaRPr lang="en-US"/>
          </a:p>
        </p:txBody>
      </p:sp>
    </p:spTree>
    <p:extLst>
      <p:ext uri="{BB962C8B-B14F-4D97-AF65-F5344CB8AC3E}">
        <p14:creationId xmlns:p14="http://schemas.microsoft.com/office/powerpoint/2010/main" val="227802121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0" y="0"/>
            <a:ext cx="2949575" cy="496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200">
                <a:latin typeface="Arial" charset="0"/>
              </a:defRPr>
            </a:lvl1pPr>
          </a:lstStyle>
          <a:p>
            <a:pPr>
              <a:defRPr/>
            </a:pPr>
            <a:endParaRPr lang="en-US"/>
          </a:p>
        </p:txBody>
      </p:sp>
      <p:sp>
        <p:nvSpPr>
          <p:cNvPr id="4099" name="Rectangle 3"/>
          <p:cNvSpPr>
            <a:spLocks noGrp="1" noChangeArrowheads="1"/>
          </p:cNvSpPr>
          <p:nvPr>
            <p:ph type="dt" idx="1"/>
          </p:nvPr>
        </p:nvSpPr>
        <p:spPr bwMode="auto">
          <a:xfrm>
            <a:off x="3854450" y="0"/>
            <a:ext cx="2949575" cy="496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a:latin typeface="Arial" charset="0"/>
              </a:defRPr>
            </a:lvl1pPr>
          </a:lstStyle>
          <a:p>
            <a:pPr>
              <a:defRPr/>
            </a:pPr>
            <a:endParaRPr lang="en-US"/>
          </a:p>
        </p:txBody>
      </p:sp>
      <p:sp>
        <p:nvSpPr>
          <p:cNvPr id="44036" name="Rectangle 4"/>
          <p:cNvSpPr>
            <a:spLocks noGrp="1" noRot="1" noChangeAspect="1" noChangeArrowheads="1" noTextEdit="1"/>
          </p:cNvSpPr>
          <p:nvPr>
            <p:ph type="sldImg" idx="2"/>
          </p:nvPr>
        </p:nvSpPr>
        <p:spPr bwMode="auto">
          <a:xfrm>
            <a:off x="920750" y="746125"/>
            <a:ext cx="4965700" cy="3725863"/>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4101" name="Rectangle 5"/>
          <p:cNvSpPr>
            <a:spLocks noGrp="1" noChangeArrowheads="1"/>
          </p:cNvSpPr>
          <p:nvPr>
            <p:ph type="body" sz="quarter" idx="3"/>
          </p:nvPr>
        </p:nvSpPr>
        <p:spPr bwMode="auto">
          <a:xfrm>
            <a:off x="681038" y="4721225"/>
            <a:ext cx="5443537" cy="44719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4102" name="Rectangle 6"/>
          <p:cNvSpPr>
            <a:spLocks noGrp="1" noChangeArrowheads="1"/>
          </p:cNvSpPr>
          <p:nvPr>
            <p:ph type="ftr" sz="quarter" idx="4"/>
          </p:nvPr>
        </p:nvSpPr>
        <p:spPr bwMode="auto">
          <a:xfrm>
            <a:off x="0" y="9440863"/>
            <a:ext cx="2949575" cy="496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200">
                <a:latin typeface="Arial" charset="0"/>
              </a:defRPr>
            </a:lvl1pPr>
          </a:lstStyle>
          <a:p>
            <a:pPr>
              <a:defRPr/>
            </a:pPr>
            <a:endParaRPr lang="en-US"/>
          </a:p>
        </p:txBody>
      </p:sp>
      <p:sp>
        <p:nvSpPr>
          <p:cNvPr id="4103" name="Rectangle 7"/>
          <p:cNvSpPr>
            <a:spLocks noGrp="1" noChangeArrowheads="1"/>
          </p:cNvSpPr>
          <p:nvPr>
            <p:ph type="sldNum" sz="quarter" idx="5"/>
          </p:nvPr>
        </p:nvSpPr>
        <p:spPr bwMode="auto">
          <a:xfrm>
            <a:off x="3854450" y="9440863"/>
            <a:ext cx="2949575" cy="496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a:latin typeface="Arial" charset="0"/>
              </a:defRPr>
            </a:lvl1pPr>
          </a:lstStyle>
          <a:p>
            <a:pPr>
              <a:defRPr/>
            </a:pPr>
            <a:fld id="{41F87025-B070-405E-8F55-5CA67ABA4C09}" type="slidenum">
              <a:rPr lang="en-US"/>
              <a:pPr>
                <a:defRPr/>
              </a:pPr>
              <a:t>‹#›</a:t>
            </a:fld>
            <a:endParaRPr lang="en-US"/>
          </a:p>
        </p:txBody>
      </p:sp>
    </p:spTree>
    <p:extLst>
      <p:ext uri="{BB962C8B-B14F-4D97-AF65-F5344CB8AC3E}">
        <p14:creationId xmlns:p14="http://schemas.microsoft.com/office/powerpoint/2010/main" val="4249031403"/>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7"/>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Arial" charset="0"/>
              </a:defRPr>
            </a:lvl1pPr>
            <a:lvl2pPr marL="742950" indent="-285750" eaLnBrk="0" hangingPunct="0">
              <a:spcBef>
                <a:spcPct val="30000"/>
              </a:spcBef>
              <a:defRPr sz="1200">
                <a:solidFill>
                  <a:schemeClr val="tx1"/>
                </a:solidFill>
                <a:latin typeface="Arial" charset="0"/>
              </a:defRPr>
            </a:lvl2pPr>
            <a:lvl3pPr marL="1143000" indent="-228600" eaLnBrk="0" hangingPunct="0">
              <a:spcBef>
                <a:spcPct val="30000"/>
              </a:spcBef>
              <a:defRPr sz="1200">
                <a:solidFill>
                  <a:schemeClr val="tx1"/>
                </a:solidFill>
                <a:latin typeface="Arial" charset="0"/>
              </a:defRPr>
            </a:lvl3pPr>
            <a:lvl4pPr marL="1600200" indent="-228600" eaLnBrk="0" hangingPunct="0">
              <a:spcBef>
                <a:spcPct val="30000"/>
              </a:spcBef>
              <a:defRPr sz="1200">
                <a:solidFill>
                  <a:schemeClr val="tx1"/>
                </a:solidFill>
                <a:latin typeface="Arial" charset="0"/>
              </a:defRPr>
            </a:lvl4pPr>
            <a:lvl5pPr marL="2057400" indent="-228600" eaLnBrk="0" hangingPunct="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a:spcBef>
                <a:spcPct val="0"/>
              </a:spcBef>
            </a:pPr>
            <a:fld id="{03E4CB8E-D22C-42CD-AC52-58A9EC55A887}" type="slidenum">
              <a:rPr lang="en-US" altLang="fr-FR" smtClean="0">
                <a:solidFill>
                  <a:srgbClr val="000000"/>
                </a:solidFill>
              </a:rPr>
              <a:pPr>
                <a:spcBef>
                  <a:spcPct val="0"/>
                </a:spcBef>
              </a:pPr>
              <a:t>1</a:t>
            </a:fld>
            <a:endParaRPr lang="en-US" altLang="fr-FR" smtClean="0">
              <a:solidFill>
                <a:srgbClr val="000000"/>
              </a:solidFill>
            </a:endParaRPr>
          </a:p>
        </p:txBody>
      </p:sp>
      <p:sp>
        <p:nvSpPr>
          <p:cNvPr id="45059" name="Rectangle 2"/>
          <p:cNvSpPr>
            <a:spLocks noGrp="1" noRot="1" noChangeAspect="1" noChangeArrowheads="1" noTextEdit="1"/>
          </p:cNvSpPr>
          <p:nvPr>
            <p:ph type="sldImg"/>
          </p:nvPr>
        </p:nvSpPr>
        <p:spPr>
          <a:ln/>
        </p:spPr>
      </p:sp>
      <p:sp>
        <p:nvSpPr>
          <p:cNvPr id="45060"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7"/>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Arial" charset="0"/>
              </a:defRPr>
            </a:lvl1pPr>
            <a:lvl2pPr marL="742950" indent="-285750" eaLnBrk="0" hangingPunct="0">
              <a:spcBef>
                <a:spcPct val="30000"/>
              </a:spcBef>
              <a:defRPr sz="1200">
                <a:solidFill>
                  <a:schemeClr val="tx1"/>
                </a:solidFill>
                <a:latin typeface="Arial" charset="0"/>
              </a:defRPr>
            </a:lvl2pPr>
            <a:lvl3pPr marL="1143000" indent="-228600" eaLnBrk="0" hangingPunct="0">
              <a:spcBef>
                <a:spcPct val="30000"/>
              </a:spcBef>
              <a:defRPr sz="1200">
                <a:solidFill>
                  <a:schemeClr val="tx1"/>
                </a:solidFill>
                <a:latin typeface="Arial" charset="0"/>
              </a:defRPr>
            </a:lvl3pPr>
            <a:lvl4pPr marL="1600200" indent="-228600" eaLnBrk="0" hangingPunct="0">
              <a:spcBef>
                <a:spcPct val="30000"/>
              </a:spcBef>
              <a:defRPr sz="1200">
                <a:solidFill>
                  <a:schemeClr val="tx1"/>
                </a:solidFill>
                <a:latin typeface="Arial" charset="0"/>
              </a:defRPr>
            </a:lvl4pPr>
            <a:lvl5pPr marL="2057400" indent="-228600" eaLnBrk="0" hangingPunct="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a:spcBef>
                <a:spcPct val="0"/>
              </a:spcBef>
            </a:pPr>
            <a:fld id="{83AB816B-9196-4C9C-8A2F-2FEDF17C670B}" type="slidenum">
              <a:rPr lang="en-US" altLang="fr-FR" smtClean="0">
                <a:solidFill>
                  <a:srgbClr val="000000"/>
                </a:solidFill>
              </a:rPr>
              <a:pPr>
                <a:spcBef>
                  <a:spcPct val="0"/>
                </a:spcBef>
              </a:pPr>
              <a:t>2</a:t>
            </a:fld>
            <a:endParaRPr lang="en-US" altLang="fr-FR" smtClean="0">
              <a:solidFill>
                <a:srgbClr val="000000"/>
              </a:solidFill>
            </a:endParaRPr>
          </a:p>
        </p:txBody>
      </p:sp>
      <p:sp>
        <p:nvSpPr>
          <p:cNvPr id="46083" name="Rectangle 2"/>
          <p:cNvSpPr>
            <a:spLocks noGrp="1" noRot="1" noChangeAspect="1" noChangeArrowheads="1" noTextEdit="1"/>
          </p:cNvSpPr>
          <p:nvPr>
            <p:ph type="sldImg"/>
          </p:nvPr>
        </p:nvSpPr>
        <p:spPr>
          <a:ln/>
        </p:spPr>
      </p:sp>
      <p:sp>
        <p:nvSpPr>
          <p:cNvPr id="4608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Slide Image Placeholder 1"/>
          <p:cNvSpPr>
            <a:spLocks noGrp="1" noRot="1" noChangeAspect="1" noTextEdit="1"/>
          </p:cNvSpPr>
          <p:nvPr>
            <p:ph type="sldImg"/>
          </p:nvPr>
        </p:nvSpPr>
        <p:spPr>
          <a:ln/>
        </p:spPr>
      </p:sp>
      <p:sp>
        <p:nvSpPr>
          <p:cNvPr id="47107" name="Notes Placeholder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
        <p:nvSpPr>
          <p:cNvPr id="47108" name="Slide Number Placeholder 3"/>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Arial" charset="0"/>
              </a:defRPr>
            </a:lvl1pPr>
            <a:lvl2pPr marL="742950" indent="-285750" eaLnBrk="0" hangingPunct="0">
              <a:spcBef>
                <a:spcPct val="30000"/>
              </a:spcBef>
              <a:defRPr sz="1200">
                <a:solidFill>
                  <a:schemeClr val="tx1"/>
                </a:solidFill>
                <a:latin typeface="Arial" charset="0"/>
              </a:defRPr>
            </a:lvl2pPr>
            <a:lvl3pPr marL="1143000" indent="-228600" eaLnBrk="0" hangingPunct="0">
              <a:spcBef>
                <a:spcPct val="30000"/>
              </a:spcBef>
              <a:defRPr sz="1200">
                <a:solidFill>
                  <a:schemeClr val="tx1"/>
                </a:solidFill>
                <a:latin typeface="Arial" charset="0"/>
              </a:defRPr>
            </a:lvl3pPr>
            <a:lvl4pPr marL="1600200" indent="-228600" eaLnBrk="0" hangingPunct="0">
              <a:spcBef>
                <a:spcPct val="30000"/>
              </a:spcBef>
              <a:defRPr sz="1200">
                <a:solidFill>
                  <a:schemeClr val="tx1"/>
                </a:solidFill>
                <a:latin typeface="Arial" charset="0"/>
              </a:defRPr>
            </a:lvl4pPr>
            <a:lvl5pPr marL="2057400" indent="-228600" eaLnBrk="0" hangingPunct="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a:spcBef>
                <a:spcPct val="0"/>
              </a:spcBef>
            </a:pPr>
            <a:fld id="{A3393F74-7427-4280-8AF3-1E8BE938A954}" type="slidenum">
              <a:rPr lang="en-US" altLang="fr-FR" smtClean="0">
                <a:solidFill>
                  <a:srgbClr val="000000"/>
                </a:solidFill>
              </a:rPr>
              <a:pPr>
                <a:spcBef>
                  <a:spcPct val="0"/>
                </a:spcBef>
              </a:pPr>
              <a:t>40</a:t>
            </a:fld>
            <a:endParaRPr lang="en-US" altLang="fr-FR" smtClean="0">
              <a:solidFill>
                <a:srgbClr val="000000"/>
              </a:solidFill>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CA"/>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CA"/>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2635A2B0-711D-4E6D-9919-31A6645713FC}" type="slidenum">
              <a:rPr lang="en-US"/>
              <a:pPr>
                <a:defRPr/>
              </a:pPr>
              <a:t>‹#›</a:t>
            </a:fld>
            <a:endParaRPr lang="en-US"/>
          </a:p>
        </p:txBody>
      </p:sp>
    </p:spTree>
    <p:extLst>
      <p:ext uri="{BB962C8B-B14F-4D97-AF65-F5344CB8AC3E}">
        <p14:creationId xmlns:p14="http://schemas.microsoft.com/office/powerpoint/2010/main" val="287912125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BD7DCE53-A70D-443F-A57C-C2C43DAADD00}" type="slidenum">
              <a:rPr lang="en-US"/>
              <a:pPr>
                <a:defRPr/>
              </a:pPr>
              <a:t>‹#›</a:t>
            </a:fld>
            <a:endParaRPr lang="en-US"/>
          </a:p>
        </p:txBody>
      </p:sp>
    </p:spTree>
    <p:extLst>
      <p:ext uri="{BB962C8B-B14F-4D97-AF65-F5344CB8AC3E}">
        <p14:creationId xmlns:p14="http://schemas.microsoft.com/office/powerpoint/2010/main" val="132572674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CA"/>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77CA23BC-CEC1-4985-BE6E-BF819C8F4387}" type="slidenum">
              <a:rPr lang="en-US"/>
              <a:pPr>
                <a:defRPr/>
              </a:pPr>
              <a:t>‹#›</a:t>
            </a:fld>
            <a:endParaRPr lang="en-US"/>
          </a:p>
        </p:txBody>
      </p:sp>
    </p:spTree>
    <p:extLst>
      <p:ext uri="{BB962C8B-B14F-4D97-AF65-F5344CB8AC3E}">
        <p14:creationId xmlns:p14="http://schemas.microsoft.com/office/powerpoint/2010/main" val="283941550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723F18A6-4C1C-4340-BC22-897705E14561}" type="slidenum">
              <a:rPr lang="en-US"/>
              <a:pPr>
                <a:defRPr/>
              </a:pPr>
              <a:t>‹#›</a:t>
            </a:fld>
            <a:endParaRPr lang="en-US"/>
          </a:p>
        </p:txBody>
      </p:sp>
    </p:spTree>
    <p:extLst>
      <p:ext uri="{BB962C8B-B14F-4D97-AF65-F5344CB8AC3E}">
        <p14:creationId xmlns:p14="http://schemas.microsoft.com/office/powerpoint/2010/main" val="120679766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CA"/>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70AF4C98-D9E0-473E-9A68-9F871F9C5F38}" type="slidenum">
              <a:rPr lang="en-US"/>
              <a:pPr>
                <a:defRPr/>
              </a:pPr>
              <a:t>‹#›</a:t>
            </a:fld>
            <a:endParaRPr lang="en-US"/>
          </a:p>
        </p:txBody>
      </p:sp>
    </p:spTree>
    <p:extLst>
      <p:ext uri="{BB962C8B-B14F-4D97-AF65-F5344CB8AC3E}">
        <p14:creationId xmlns:p14="http://schemas.microsoft.com/office/powerpoint/2010/main" val="339543120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F87146CE-E294-4359-961D-8E6E26FBB41B}" type="slidenum">
              <a:rPr lang="en-US"/>
              <a:pPr>
                <a:defRPr/>
              </a:pPr>
              <a:t>‹#›</a:t>
            </a:fld>
            <a:endParaRPr lang="en-US"/>
          </a:p>
        </p:txBody>
      </p:sp>
    </p:spTree>
    <p:extLst>
      <p:ext uri="{BB962C8B-B14F-4D97-AF65-F5344CB8AC3E}">
        <p14:creationId xmlns:p14="http://schemas.microsoft.com/office/powerpoint/2010/main" val="53880009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CA"/>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85FB12F2-6CA8-4B1B-81F4-F9B969501996}" type="slidenum">
              <a:rPr lang="en-US"/>
              <a:pPr>
                <a:defRPr/>
              </a:pPr>
              <a:t>‹#›</a:t>
            </a:fld>
            <a:endParaRPr lang="en-US"/>
          </a:p>
        </p:txBody>
      </p:sp>
    </p:spTree>
    <p:extLst>
      <p:ext uri="{BB962C8B-B14F-4D97-AF65-F5344CB8AC3E}">
        <p14:creationId xmlns:p14="http://schemas.microsoft.com/office/powerpoint/2010/main" val="147612129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06BAB3D0-099F-4DAF-9C36-313C387F6FAB}" type="slidenum">
              <a:rPr lang="en-US"/>
              <a:pPr>
                <a:defRPr/>
              </a:pPr>
              <a:t>‹#›</a:t>
            </a:fld>
            <a:endParaRPr lang="en-US"/>
          </a:p>
        </p:txBody>
      </p:sp>
    </p:spTree>
    <p:extLst>
      <p:ext uri="{BB962C8B-B14F-4D97-AF65-F5344CB8AC3E}">
        <p14:creationId xmlns:p14="http://schemas.microsoft.com/office/powerpoint/2010/main" val="7305971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BDB7360A-3295-4403-81BA-0C91F88B6259}" type="slidenum">
              <a:rPr lang="en-US"/>
              <a:pPr>
                <a:defRPr/>
              </a:pPr>
              <a:t>‹#›</a:t>
            </a:fld>
            <a:endParaRPr lang="en-US"/>
          </a:p>
        </p:txBody>
      </p:sp>
    </p:spTree>
    <p:extLst>
      <p:ext uri="{BB962C8B-B14F-4D97-AF65-F5344CB8AC3E}">
        <p14:creationId xmlns:p14="http://schemas.microsoft.com/office/powerpoint/2010/main" val="26473321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CA"/>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DEBD3B0A-E905-40F2-9F89-D6297DAF0117}" type="slidenum">
              <a:rPr lang="en-US"/>
              <a:pPr>
                <a:defRPr/>
              </a:pPr>
              <a:t>‹#›</a:t>
            </a:fld>
            <a:endParaRPr lang="en-US"/>
          </a:p>
        </p:txBody>
      </p:sp>
    </p:spTree>
    <p:extLst>
      <p:ext uri="{BB962C8B-B14F-4D97-AF65-F5344CB8AC3E}">
        <p14:creationId xmlns:p14="http://schemas.microsoft.com/office/powerpoint/2010/main" val="269526644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CA"/>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CA"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85D269DF-090D-43A7-A069-CFE34204425C}" type="slidenum">
              <a:rPr lang="en-US"/>
              <a:pPr>
                <a:defRPr/>
              </a:pPr>
              <a:t>‹#›</a:t>
            </a:fld>
            <a:endParaRPr lang="en-US"/>
          </a:p>
        </p:txBody>
      </p:sp>
    </p:spTree>
    <p:extLst>
      <p:ext uri="{BB962C8B-B14F-4D97-AF65-F5344CB8AC3E}">
        <p14:creationId xmlns:p14="http://schemas.microsoft.com/office/powerpoint/2010/main" val="289851072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emf"/><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7064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altLang="en-US" smtClean="0"/>
              <a:t>Click to edit Master title style</a:t>
            </a:r>
          </a:p>
        </p:txBody>
      </p:sp>
      <p:sp>
        <p:nvSpPr>
          <p:cNvPr id="1027" name="Rectangle 3"/>
          <p:cNvSpPr>
            <a:spLocks noGrp="1" noChangeArrowheads="1"/>
          </p:cNvSpPr>
          <p:nvPr>
            <p:ph type="body" idx="1"/>
          </p:nvPr>
        </p:nvSpPr>
        <p:spPr bwMode="auto">
          <a:xfrm>
            <a:off x="457200" y="1196975"/>
            <a:ext cx="8229600" cy="49291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latin typeface="Arial" charset="0"/>
              </a:defRPr>
            </a:lvl1pPr>
          </a:lstStyle>
          <a:p>
            <a:pPr>
              <a:defRPr/>
            </a:pPr>
            <a:endParaRPr lang="en-US"/>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latin typeface="Arial" charset="0"/>
              </a:defRPr>
            </a:lvl1pPr>
          </a:lstStyle>
          <a:p>
            <a:pPr>
              <a:defRPr/>
            </a:pPr>
            <a:endParaRPr lang="en-US"/>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latin typeface="Arial" charset="0"/>
              </a:defRPr>
            </a:lvl1pPr>
          </a:lstStyle>
          <a:p>
            <a:pPr>
              <a:defRPr/>
            </a:pPr>
            <a:fld id="{50674C34-CDB3-4B95-9221-EEF4E25D167D}" type="slidenum">
              <a:rPr lang="en-US"/>
              <a:pPr>
                <a:defRPr/>
              </a:pPr>
              <a:t>‹#›</a:t>
            </a:fld>
            <a:endParaRPr lang="en-US"/>
          </a:p>
        </p:txBody>
      </p:sp>
      <p:sp>
        <p:nvSpPr>
          <p:cNvPr id="1031" name="Line 14"/>
          <p:cNvSpPr>
            <a:spLocks noChangeShapeType="1"/>
          </p:cNvSpPr>
          <p:nvPr userDrawn="1"/>
        </p:nvSpPr>
        <p:spPr bwMode="auto">
          <a:xfrm>
            <a:off x="-36513" y="1052513"/>
            <a:ext cx="9180513" cy="0"/>
          </a:xfrm>
          <a:prstGeom prst="line">
            <a:avLst/>
          </a:prstGeom>
          <a:noFill/>
          <a:ln w="38100">
            <a:solidFill>
              <a:srgbClr val="1E7FB8"/>
            </a:solidFill>
            <a:round/>
            <a:headEnd/>
            <a:tailEnd/>
          </a:ln>
          <a:effectLst>
            <a:outerShdw dist="28398" dir="1593903" algn="ctr" rotWithShape="0">
              <a:schemeClr val="bg2"/>
            </a:outerShdw>
          </a:effectLst>
          <a:extLst>
            <a:ext uri="{909E8E84-426E-40DD-AFC4-6F175D3DCCD1}">
              <a14:hiddenFill xmlns:a14="http://schemas.microsoft.com/office/drawing/2010/main">
                <a:noFill/>
              </a14:hiddenFill>
            </a:ext>
          </a:extLst>
        </p:spPr>
        <p:txBody>
          <a:bodyPr/>
          <a:lstStyle/>
          <a:p>
            <a:endParaRPr lang="fr-FR"/>
          </a:p>
        </p:txBody>
      </p:sp>
      <p:sp>
        <p:nvSpPr>
          <p:cNvPr id="1032" name="Rectangle 15"/>
          <p:cNvSpPr>
            <a:spLocks noChangeArrowheads="1"/>
          </p:cNvSpPr>
          <p:nvPr userDrawn="1"/>
        </p:nvSpPr>
        <p:spPr bwMode="auto">
          <a:xfrm>
            <a:off x="1588" y="6165850"/>
            <a:ext cx="9142412" cy="763588"/>
          </a:xfrm>
          <a:prstGeom prst="rect">
            <a:avLst/>
          </a:prstGeom>
          <a:solidFill>
            <a:srgbClr val="1E7FB8"/>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GB" altLang="en-US" smtClean="0">
              <a:solidFill>
                <a:schemeClr val="bg1"/>
              </a:solidFill>
            </a:endParaRPr>
          </a:p>
        </p:txBody>
      </p:sp>
      <p:sp>
        <p:nvSpPr>
          <p:cNvPr id="1034" name="Rectangle 17"/>
          <p:cNvSpPr>
            <a:spLocks noChangeArrowheads="1"/>
          </p:cNvSpPr>
          <p:nvPr userDrawn="1"/>
        </p:nvSpPr>
        <p:spPr bwMode="auto">
          <a:xfrm>
            <a:off x="250825" y="6381750"/>
            <a:ext cx="415925"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defTabSz="1042988" eaLnBrk="0" hangingPunct="0">
              <a:defRPr>
                <a:solidFill>
                  <a:schemeClr val="tx1"/>
                </a:solidFill>
                <a:latin typeface="Arial" charset="0"/>
              </a:defRPr>
            </a:lvl1pPr>
            <a:lvl2pPr marL="742950" indent="-285750" defTabSz="1042988" eaLnBrk="0" hangingPunct="0">
              <a:defRPr>
                <a:solidFill>
                  <a:schemeClr val="tx1"/>
                </a:solidFill>
                <a:latin typeface="Arial" charset="0"/>
              </a:defRPr>
            </a:lvl2pPr>
            <a:lvl3pPr marL="1143000" indent="-228600" defTabSz="1042988" eaLnBrk="0" hangingPunct="0">
              <a:defRPr>
                <a:solidFill>
                  <a:schemeClr val="tx1"/>
                </a:solidFill>
                <a:latin typeface="Arial" charset="0"/>
              </a:defRPr>
            </a:lvl3pPr>
            <a:lvl4pPr marL="1600200" indent="-228600" defTabSz="1042988" eaLnBrk="0" hangingPunct="0">
              <a:defRPr>
                <a:solidFill>
                  <a:schemeClr val="tx1"/>
                </a:solidFill>
                <a:latin typeface="Arial" charset="0"/>
              </a:defRPr>
            </a:lvl4pPr>
            <a:lvl5pPr marL="2057400" indent="-228600" defTabSz="1042988" eaLnBrk="0" hangingPunct="0">
              <a:defRPr>
                <a:solidFill>
                  <a:schemeClr val="tx1"/>
                </a:solidFill>
                <a:latin typeface="Arial" charset="0"/>
              </a:defRPr>
            </a:lvl5pPr>
            <a:lvl6pPr marL="2514600" indent="-228600" defTabSz="1042988" eaLnBrk="0" fontAlgn="base" hangingPunct="0">
              <a:spcBef>
                <a:spcPct val="0"/>
              </a:spcBef>
              <a:spcAft>
                <a:spcPct val="0"/>
              </a:spcAft>
              <a:defRPr>
                <a:solidFill>
                  <a:schemeClr val="tx1"/>
                </a:solidFill>
                <a:latin typeface="Arial" charset="0"/>
              </a:defRPr>
            </a:lvl6pPr>
            <a:lvl7pPr marL="2971800" indent="-228600" defTabSz="1042988" eaLnBrk="0" fontAlgn="base" hangingPunct="0">
              <a:spcBef>
                <a:spcPct val="0"/>
              </a:spcBef>
              <a:spcAft>
                <a:spcPct val="0"/>
              </a:spcAft>
              <a:defRPr>
                <a:solidFill>
                  <a:schemeClr val="tx1"/>
                </a:solidFill>
                <a:latin typeface="Arial" charset="0"/>
              </a:defRPr>
            </a:lvl7pPr>
            <a:lvl8pPr marL="3429000" indent="-228600" defTabSz="1042988" eaLnBrk="0" fontAlgn="base" hangingPunct="0">
              <a:spcBef>
                <a:spcPct val="0"/>
              </a:spcBef>
              <a:spcAft>
                <a:spcPct val="0"/>
              </a:spcAft>
              <a:defRPr>
                <a:solidFill>
                  <a:schemeClr val="tx1"/>
                </a:solidFill>
                <a:latin typeface="Arial" charset="0"/>
              </a:defRPr>
            </a:lvl8pPr>
            <a:lvl9pPr marL="3886200" indent="-228600" defTabSz="1042988" eaLnBrk="0" fontAlgn="base" hangingPunct="0">
              <a:spcBef>
                <a:spcPct val="0"/>
              </a:spcBef>
              <a:spcAft>
                <a:spcPct val="0"/>
              </a:spcAft>
              <a:defRPr>
                <a:solidFill>
                  <a:schemeClr val="tx1"/>
                </a:solidFill>
                <a:latin typeface="Arial" charset="0"/>
              </a:defRPr>
            </a:lvl9pPr>
          </a:lstStyle>
          <a:p>
            <a:pPr algn="r">
              <a:buSzPct val="100000"/>
            </a:pPr>
            <a:fld id="{3708928D-C10C-44DB-9E5F-972F6831BCC7}" type="slidenum">
              <a:rPr lang="en-US" altLang="fr-FR" sz="1700" b="1">
                <a:solidFill>
                  <a:srgbClr val="72BBE8"/>
                </a:solidFill>
                <a:latin typeface="Arial Narrow" pitchFamily="34" charset="0"/>
                <a:cs typeface="Arial" charset="0"/>
              </a:rPr>
              <a:pPr algn="r">
                <a:buSzPct val="100000"/>
              </a:pPr>
              <a:t>‹#›</a:t>
            </a:fld>
            <a:r>
              <a:rPr lang="ar-SA" altLang="fr-FR" sz="1700" b="1">
                <a:solidFill>
                  <a:srgbClr val="72BBE8"/>
                </a:solidFill>
                <a:latin typeface="Arial Narrow" pitchFamily="34" charset="0"/>
                <a:cs typeface="Arial" charset="0"/>
              </a:rPr>
              <a:t> </a:t>
            </a:r>
            <a:r>
              <a:rPr lang="ar-SA" altLang="fr-FR" sz="2400" b="1" baseline="14000">
                <a:solidFill>
                  <a:srgbClr val="FFFFFF"/>
                </a:solidFill>
                <a:latin typeface="Arial Narrow" pitchFamily="34" charset="0"/>
                <a:cs typeface="Arial" charset="0"/>
              </a:rPr>
              <a:t>|</a:t>
            </a:r>
          </a:p>
        </p:txBody>
      </p:sp>
      <p:pic>
        <p:nvPicPr>
          <p:cNvPr id="2" name="Picture 7"/>
          <p:cNvPicPr>
            <a:picLocks noChangeAspect="1" noChangeArrowheads="1"/>
          </p:cNvPicPr>
          <p:nvPr userDrawn="1"/>
        </p:nvPicPr>
        <p:blipFill>
          <a:blip r:embed="rId13" cstate="print">
            <a:extLst>
              <a:ext uri="{28A0092B-C50C-407E-A947-70E740481C1C}">
                <a14:useLocalDpi xmlns:a14="http://schemas.microsoft.com/office/drawing/2010/main" val="0"/>
              </a:ext>
            </a:extLst>
          </a:blip>
          <a:srcRect/>
          <a:stretch>
            <a:fillRect/>
          </a:stretch>
        </p:blipFill>
        <p:spPr bwMode="auto">
          <a:xfrm>
            <a:off x="7596188" y="6292850"/>
            <a:ext cx="1520825" cy="520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2" name="Rectangle 16"/>
          <p:cNvSpPr>
            <a:spLocks noChangeArrowheads="1"/>
          </p:cNvSpPr>
          <p:nvPr userDrawn="1"/>
        </p:nvSpPr>
        <p:spPr bwMode="auto">
          <a:xfrm>
            <a:off x="755650" y="6388100"/>
            <a:ext cx="676910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defTabSz="1042988" eaLnBrk="0" hangingPunct="0">
              <a:defRPr>
                <a:solidFill>
                  <a:schemeClr val="tx1"/>
                </a:solidFill>
                <a:latin typeface="Arial" charset="0"/>
              </a:defRPr>
            </a:lvl1pPr>
            <a:lvl2pPr marL="742950" indent="-285750" defTabSz="1042988" eaLnBrk="0" hangingPunct="0">
              <a:defRPr>
                <a:solidFill>
                  <a:schemeClr val="tx1"/>
                </a:solidFill>
                <a:latin typeface="Arial" charset="0"/>
              </a:defRPr>
            </a:lvl2pPr>
            <a:lvl3pPr marL="1143000" indent="-228600" defTabSz="1042988" eaLnBrk="0" hangingPunct="0">
              <a:defRPr>
                <a:solidFill>
                  <a:schemeClr val="tx1"/>
                </a:solidFill>
                <a:latin typeface="Arial" charset="0"/>
              </a:defRPr>
            </a:lvl3pPr>
            <a:lvl4pPr marL="1600200" indent="-228600" defTabSz="1042988" eaLnBrk="0" hangingPunct="0">
              <a:defRPr>
                <a:solidFill>
                  <a:schemeClr val="tx1"/>
                </a:solidFill>
                <a:latin typeface="Arial" charset="0"/>
              </a:defRPr>
            </a:lvl4pPr>
            <a:lvl5pPr marL="2057400" indent="-228600" defTabSz="1042988" eaLnBrk="0" hangingPunct="0">
              <a:defRPr>
                <a:solidFill>
                  <a:schemeClr val="tx1"/>
                </a:solidFill>
                <a:latin typeface="Arial" charset="0"/>
              </a:defRPr>
            </a:lvl5pPr>
            <a:lvl6pPr marL="2514600" indent="-228600" defTabSz="1042988" eaLnBrk="0" fontAlgn="base" hangingPunct="0">
              <a:spcBef>
                <a:spcPct val="0"/>
              </a:spcBef>
              <a:spcAft>
                <a:spcPct val="0"/>
              </a:spcAft>
              <a:defRPr>
                <a:solidFill>
                  <a:schemeClr val="tx1"/>
                </a:solidFill>
                <a:latin typeface="Arial" charset="0"/>
              </a:defRPr>
            </a:lvl6pPr>
            <a:lvl7pPr marL="2971800" indent="-228600" defTabSz="1042988" eaLnBrk="0" fontAlgn="base" hangingPunct="0">
              <a:spcBef>
                <a:spcPct val="0"/>
              </a:spcBef>
              <a:spcAft>
                <a:spcPct val="0"/>
              </a:spcAft>
              <a:defRPr>
                <a:solidFill>
                  <a:schemeClr val="tx1"/>
                </a:solidFill>
                <a:latin typeface="Arial" charset="0"/>
              </a:defRPr>
            </a:lvl7pPr>
            <a:lvl8pPr marL="3429000" indent="-228600" defTabSz="1042988" eaLnBrk="0" fontAlgn="base" hangingPunct="0">
              <a:spcBef>
                <a:spcPct val="0"/>
              </a:spcBef>
              <a:spcAft>
                <a:spcPct val="0"/>
              </a:spcAft>
              <a:defRPr>
                <a:solidFill>
                  <a:schemeClr val="tx1"/>
                </a:solidFill>
                <a:latin typeface="Arial" charset="0"/>
              </a:defRPr>
            </a:lvl8pPr>
            <a:lvl9pPr marL="3886200" indent="-228600" defTabSz="1042988" eaLnBrk="0" fontAlgn="base" hangingPunct="0">
              <a:spcBef>
                <a:spcPct val="0"/>
              </a:spcBef>
              <a:spcAft>
                <a:spcPct val="0"/>
              </a:spcAft>
              <a:defRPr>
                <a:solidFill>
                  <a:schemeClr val="tx1"/>
                </a:solidFill>
                <a:latin typeface="Arial" charset="0"/>
              </a:defRPr>
            </a:lvl9pPr>
          </a:lstStyle>
          <a:p>
            <a:pPr>
              <a:buSzPct val="100000"/>
            </a:pPr>
            <a:r>
              <a:rPr lang="en-US" altLang="fr-FR" sz="1200" b="1">
                <a:solidFill>
                  <a:srgbClr val="FFFFFF"/>
                </a:solidFill>
                <a:effectLst>
                  <a:outerShdw blurRad="38100" dist="38100" dir="2700000" algn="tl">
                    <a:srgbClr val="C0C0C0"/>
                  </a:outerShdw>
                </a:effectLst>
                <a:ea typeface="Verdana" pitchFamily="34" charset="0"/>
                <a:cs typeface="Verdana" pitchFamily="34" charset="0"/>
              </a:rPr>
              <a:t>MODULE DE FORMATION SUR LA MALADIE À VIRUS ÉBOLA : PRÉPARATION ET RIPOSTE </a:t>
            </a:r>
          </a:p>
          <a:p>
            <a:pPr>
              <a:buSzPct val="100000"/>
            </a:pPr>
            <a:r>
              <a:rPr lang="en-US" altLang="fr-FR" sz="1200" b="1">
                <a:solidFill>
                  <a:srgbClr val="FFFFFF"/>
                </a:solidFill>
                <a:effectLst>
                  <a:outerShdw blurRad="38100" dist="38100" dir="2700000" algn="tl">
                    <a:srgbClr val="C0C0C0"/>
                  </a:outerShdw>
                </a:effectLst>
                <a:ea typeface="Verdana" pitchFamily="34" charset="0"/>
                <a:cs typeface="Verdana" pitchFamily="34" charset="0"/>
              </a:rPr>
              <a:t>Sensibilisation et participation communautaire </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iming>
    <p:tnLst>
      <p:par>
        <p:cTn id="1" dur="indefinite" restart="never" nodeType="tmRoot"/>
      </p:par>
    </p:tnLst>
  </p:timing>
  <p:txStyles>
    <p:titleStyle>
      <a:lvl1pPr algn="ctr" rtl="0" eaLnBrk="0" fontAlgn="base" hangingPunct="0">
        <a:spcBef>
          <a:spcPct val="0"/>
        </a:spcBef>
        <a:spcAft>
          <a:spcPct val="0"/>
        </a:spcAft>
        <a:defRPr sz="4400">
          <a:solidFill>
            <a:schemeClr val="tx1"/>
          </a:solidFill>
          <a:latin typeface="+mn-lt"/>
          <a:ea typeface="+mj-ea"/>
          <a:cs typeface="+mj-cs"/>
        </a:defRPr>
      </a:lvl1pPr>
      <a:lvl2pPr algn="ctr" rtl="0" eaLnBrk="0" fontAlgn="base" hangingPunct="0">
        <a:spcBef>
          <a:spcPct val="0"/>
        </a:spcBef>
        <a:spcAft>
          <a:spcPct val="0"/>
        </a:spcAft>
        <a:defRPr sz="4400">
          <a:solidFill>
            <a:schemeClr val="tx1"/>
          </a:solidFill>
          <a:latin typeface="Arial" charset="0"/>
        </a:defRPr>
      </a:lvl2pPr>
      <a:lvl3pPr algn="ctr" rtl="0" eaLnBrk="0" fontAlgn="base" hangingPunct="0">
        <a:spcBef>
          <a:spcPct val="0"/>
        </a:spcBef>
        <a:spcAft>
          <a:spcPct val="0"/>
        </a:spcAft>
        <a:defRPr sz="4400">
          <a:solidFill>
            <a:schemeClr val="tx1"/>
          </a:solidFill>
          <a:latin typeface="Arial" charset="0"/>
        </a:defRPr>
      </a:lvl3pPr>
      <a:lvl4pPr algn="ctr" rtl="0" eaLnBrk="0" fontAlgn="base" hangingPunct="0">
        <a:spcBef>
          <a:spcPct val="0"/>
        </a:spcBef>
        <a:spcAft>
          <a:spcPct val="0"/>
        </a:spcAft>
        <a:defRPr sz="4400">
          <a:solidFill>
            <a:schemeClr val="tx1"/>
          </a:solidFill>
          <a:latin typeface="Arial" charset="0"/>
        </a:defRPr>
      </a:lvl4pPr>
      <a:lvl5pPr algn="ctr" rtl="0" eaLnBrk="0" fontAlgn="base" hangingPunct="0">
        <a:spcBef>
          <a:spcPct val="0"/>
        </a:spcBef>
        <a:spcAft>
          <a:spcPct val="0"/>
        </a:spcAft>
        <a:defRPr sz="4400">
          <a:solidFill>
            <a:schemeClr val="tx1"/>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2.wmf"/><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3.wmf"/><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41.xml.rels><?xml version="1.0" encoding="UTF-8" standalone="yes"?>
<Relationships xmlns="http://schemas.openxmlformats.org/package/2006/relationships"><Relationship Id="rId3" Type="http://schemas.openxmlformats.org/officeDocument/2006/relationships/hyperlink" Target="http://whqlibdoc.who.int/publications/2008/9789241580410_eng.pdf?ua=1" TargetMode="External"/><Relationship Id="rId2" Type="http://schemas.openxmlformats.org/officeDocument/2006/relationships/hyperlink" Target="http://spherehandbook.org/en/the-handbook-structure/" TargetMode="External"/><Relationship Id="rId1" Type="http://schemas.openxmlformats.org/officeDocument/2006/relationships/slideLayout" Target="../slideLayouts/slideLayout2.xml"/><Relationship Id="rId5" Type="http://schemas.openxmlformats.org/officeDocument/2006/relationships/hyperlink" Target="http://whqlibdoc.who.int/publications/2011/9789241548205_eng.pdf" TargetMode="External"/><Relationship Id="rId4" Type="http://schemas.openxmlformats.org/officeDocument/2006/relationships/hyperlink" Target="http://www.who.int/csr/disease/ebola/manual_EVD/en/" TargetMode="Externa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3"/>
          <p:cNvSpPr txBox="1">
            <a:spLocks/>
          </p:cNvSpPr>
          <p:nvPr/>
        </p:nvSpPr>
        <p:spPr bwMode="auto">
          <a:xfrm>
            <a:off x="0" y="1700213"/>
            <a:ext cx="9144000" cy="23764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a:spcBef>
                <a:spcPct val="0"/>
              </a:spcBef>
              <a:buFontTx/>
              <a:buNone/>
            </a:pPr>
            <a:r>
              <a:rPr lang="en-US" altLang="fr-FR" sz="4300" b="1">
                <a:solidFill>
                  <a:srgbClr val="000000"/>
                </a:solidFill>
                <a:ea typeface="Verdana" pitchFamily="34" charset="0"/>
                <a:cs typeface="Verdana" pitchFamily="34" charset="0"/>
              </a:rPr>
              <a:t>Mobilisation sociale de la population : </a:t>
            </a:r>
            <a:r>
              <a:rPr lang="en-US" altLang="fr-FR" sz="4300" b="1">
                <a:solidFill>
                  <a:srgbClr val="000000"/>
                </a:solidFill>
                <a:cs typeface="Times New Roman" pitchFamily="18" charset="0"/>
              </a:rPr>
              <a:t>Concepts, obstacles et opportunités</a:t>
            </a:r>
            <a:r>
              <a:rPr lang="en-US" altLang="fr-FR" sz="4300" b="1">
                <a:solidFill>
                  <a:srgbClr val="000000"/>
                </a:solidFill>
                <a:ea typeface="Verdana" pitchFamily="34" charset="0"/>
                <a:cs typeface="Verdana" pitchFamily="34" charset="0"/>
              </a:rPr>
              <a:t> </a:t>
            </a:r>
            <a:br>
              <a:rPr lang="en-US" altLang="fr-FR" sz="4300" b="1">
                <a:solidFill>
                  <a:srgbClr val="000000"/>
                </a:solidFill>
                <a:ea typeface="Verdana" pitchFamily="34" charset="0"/>
                <a:cs typeface="Verdana" pitchFamily="34" charset="0"/>
              </a:rPr>
            </a:br>
            <a:endParaRPr lang="en-US" altLang="fr-FR" sz="4300" b="1">
              <a:solidFill>
                <a:srgbClr val="000000"/>
              </a:solidFill>
              <a:ea typeface="Verdana" pitchFamily="34" charset="0"/>
              <a:cs typeface="Verdana" pitchFamily="34"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p:txBody>
          <a:bodyPr/>
          <a:lstStyle/>
          <a:p>
            <a:pPr>
              <a:buSzPct val="100000"/>
            </a:pPr>
            <a:r>
              <a:rPr lang="fr-FR" altLang="fr-FR" noProof="0" dirty="0" smtClean="0">
                <a:solidFill>
                  <a:srgbClr val="000000"/>
                </a:solidFill>
              </a:rPr>
              <a:t>Obstacles </a:t>
            </a:r>
          </a:p>
        </p:txBody>
      </p:sp>
      <p:sp>
        <p:nvSpPr>
          <p:cNvPr id="3" name="Content Placeholder 2"/>
          <p:cNvSpPr>
            <a:spLocks noGrp="1"/>
          </p:cNvSpPr>
          <p:nvPr>
            <p:ph idx="1"/>
          </p:nvPr>
        </p:nvSpPr>
        <p:spPr/>
        <p:txBody>
          <a:bodyPr/>
          <a:lstStyle/>
          <a:p>
            <a:pPr marL="469900" indent="-469900">
              <a:buFontTx/>
              <a:buNone/>
            </a:pPr>
            <a:r>
              <a:rPr lang="fr-FR" altLang="fr-FR" sz="2200" b="1" noProof="0" dirty="0" smtClean="0">
                <a:solidFill>
                  <a:srgbClr val="000000"/>
                </a:solidFill>
                <a:cs typeface="Arial" charset="0"/>
              </a:rPr>
              <a:t>PEUR RATIONNELLE ET PEUR IRRATIONNELLE </a:t>
            </a:r>
          </a:p>
          <a:p>
            <a:pPr marL="469900" indent="-469900">
              <a:buFontTx/>
              <a:buNone/>
            </a:pPr>
            <a:endParaRPr lang="fr-FR" altLang="fr-FR" sz="2200" b="1" noProof="0" dirty="0" smtClean="0">
              <a:solidFill>
                <a:srgbClr val="000000"/>
              </a:solidFill>
              <a:cs typeface="Arial" charset="0"/>
            </a:endParaRPr>
          </a:p>
          <a:p>
            <a:pPr marL="469900" indent="-469900">
              <a:buFont typeface="Wingdings" pitchFamily="2" charset="2"/>
              <a:buChar char="§"/>
            </a:pPr>
            <a:r>
              <a:rPr lang="fr-FR" altLang="fr-FR" sz="2200" b="1" noProof="0" dirty="0" smtClean="0">
                <a:solidFill>
                  <a:srgbClr val="000000"/>
                </a:solidFill>
                <a:cs typeface="Arial" charset="0"/>
              </a:rPr>
              <a:t>PEUR </a:t>
            </a:r>
            <a:r>
              <a:rPr lang="fr-FR" altLang="fr-FR" sz="2200" b="1" noProof="0" dirty="0" smtClean="0">
                <a:solidFill>
                  <a:srgbClr val="000000"/>
                </a:solidFill>
                <a:cs typeface="Arial" charset="0"/>
              </a:rPr>
              <a:t>– ON OUBLIE </a:t>
            </a:r>
            <a:r>
              <a:rPr lang="fr-FR" altLang="fr-FR" sz="2200" b="1" noProof="0" dirty="0" smtClean="0">
                <a:solidFill>
                  <a:srgbClr val="000000"/>
                </a:solidFill>
                <a:cs typeface="Arial" charset="0"/>
              </a:rPr>
              <a:t>TOUT ET </a:t>
            </a:r>
            <a:r>
              <a:rPr lang="fr-FR" altLang="fr-FR" sz="2200" b="1" noProof="0" dirty="0" smtClean="0">
                <a:solidFill>
                  <a:srgbClr val="000000"/>
                </a:solidFill>
                <a:cs typeface="Arial" charset="0"/>
              </a:rPr>
              <a:t>ON FUIT </a:t>
            </a:r>
            <a:r>
              <a:rPr lang="fr-FR" altLang="fr-FR" sz="2200" b="1" noProof="0" dirty="0" smtClean="0">
                <a:solidFill>
                  <a:srgbClr val="000000"/>
                </a:solidFill>
                <a:cs typeface="Arial" charset="0"/>
              </a:rPr>
              <a:t>!</a:t>
            </a:r>
          </a:p>
          <a:p>
            <a:pPr marL="469900" indent="-469900">
              <a:buFont typeface="Wingdings" pitchFamily="2" charset="2"/>
              <a:buChar char="§"/>
            </a:pPr>
            <a:endParaRPr lang="fr-FR" altLang="fr-FR" sz="2200" b="1" noProof="0" dirty="0" smtClean="0">
              <a:solidFill>
                <a:srgbClr val="000000"/>
              </a:solidFill>
              <a:cs typeface="Arial" charset="0"/>
            </a:endParaRPr>
          </a:p>
          <a:p>
            <a:pPr marL="469900" indent="-469900">
              <a:buFont typeface="Wingdings" pitchFamily="2" charset="2"/>
              <a:buChar char="§"/>
            </a:pPr>
            <a:r>
              <a:rPr lang="fr-FR" altLang="fr-FR" sz="2200" b="1" noProof="0" dirty="0" smtClean="0">
                <a:solidFill>
                  <a:srgbClr val="000000"/>
                </a:solidFill>
                <a:cs typeface="Arial" charset="0"/>
              </a:rPr>
              <a:t>PEUR - LES FAUSSES PREUVES PARAISSENT RÉELLES !</a:t>
            </a:r>
          </a:p>
          <a:p>
            <a:pPr marL="469900" indent="-469900">
              <a:buFont typeface="Wingdings" pitchFamily="2" charset="2"/>
              <a:buChar char="§"/>
            </a:pPr>
            <a:endParaRPr lang="fr-FR" altLang="fr-FR" sz="2200" b="1" noProof="0" dirty="0" smtClean="0">
              <a:solidFill>
                <a:srgbClr val="000000"/>
              </a:solidFill>
              <a:cs typeface="Arial" charset="0"/>
            </a:endParaRPr>
          </a:p>
          <a:p>
            <a:pPr marL="469900" indent="-469900">
              <a:buFont typeface="Wingdings" pitchFamily="2" charset="2"/>
              <a:buChar char="§"/>
            </a:pPr>
            <a:r>
              <a:rPr lang="fr-FR" altLang="fr-FR" sz="2200" b="1" noProof="0" dirty="0" smtClean="0">
                <a:solidFill>
                  <a:srgbClr val="000000"/>
                </a:solidFill>
                <a:cs typeface="Arial" charset="0"/>
              </a:rPr>
              <a:t>ÊTRE LIBRE DE S'EXPRIMER ET ÊTRE LIBRE APRÈS S'ÊTRE EXPRIMÉ!</a:t>
            </a:r>
          </a:p>
          <a:p>
            <a:pPr marL="469900" indent="-469900">
              <a:buFont typeface="Wingdings" pitchFamily="2" charset="2"/>
              <a:buChar char="§"/>
            </a:pPr>
            <a:endParaRPr lang="fr-FR" altLang="fr-FR" sz="2200" b="1" noProof="0" dirty="0" smtClean="0">
              <a:solidFill>
                <a:srgbClr val="000000"/>
              </a:solidFill>
              <a:cs typeface="Arial" charset="0"/>
            </a:endParaRPr>
          </a:p>
          <a:p>
            <a:pPr marL="469900" indent="-469900">
              <a:buFont typeface="Wingdings" pitchFamily="2" charset="2"/>
              <a:buChar char="§"/>
            </a:pPr>
            <a:r>
              <a:rPr lang="fr-FR" altLang="fr-FR" sz="2200" b="1" noProof="0" dirty="0" smtClean="0">
                <a:solidFill>
                  <a:srgbClr val="000000"/>
                </a:solidFill>
                <a:cs typeface="Arial" charset="0"/>
              </a:rPr>
              <a:t>ON POURRA OUBLIER CE QUE VOUS AVEZ DIT, MAIS JAMAIS CE QUE VOUS AVEZ FAIT RESSENTIR! (c'est toute la problématique de la raison contre l'émotion)</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p:txBody>
          <a:bodyPr/>
          <a:lstStyle/>
          <a:p>
            <a:pPr>
              <a:buSzPct val="100000"/>
            </a:pPr>
            <a:r>
              <a:rPr lang="fr-FR" altLang="fr-FR" sz="2800" b="1" noProof="0" dirty="0" smtClean="0">
                <a:solidFill>
                  <a:srgbClr val="000000"/>
                </a:solidFill>
                <a:cs typeface="Arial" charset="0"/>
              </a:rPr>
              <a:t>Comment </a:t>
            </a:r>
            <a:r>
              <a:rPr lang="fr-FR" altLang="fr-FR" sz="2800" b="1" noProof="0" dirty="0" smtClean="0">
                <a:solidFill>
                  <a:srgbClr val="000000"/>
                </a:solidFill>
                <a:cs typeface="Arial" charset="0"/>
              </a:rPr>
              <a:t>se génère une bonne </a:t>
            </a:r>
            <a:r>
              <a:rPr lang="fr-FR" altLang="fr-FR" sz="2800" b="1" noProof="0" dirty="0" smtClean="0">
                <a:solidFill>
                  <a:srgbClr val="000000"/>
                </a:solidFill>
                <a:cs typeface="Arial" charset="0"/>
              </a:rPr>
              <a:t>santé </a:t>
            </a:r>
          </a:p>
        </p:txBody>
      </p:sp>
      <p:sp>
        <p:nvSpPr>
          <p:cNvPr id="3" name="Content Placeholder 2"/>
          <p:cNvSpPr>
            <a:spLocks noGrp="1"/>
          </p:cNvSpPr>
          <p:nvPr>
            <p:ph idx="1"/>
          </p:nvPr>
        </p:nvSpPr>
        <p:spPr/>
        <p:txBody>
          <a:bodyPr/>
          <a:lstStyle/>
          <a:p>
            <a:pPr marL="469900" indent="-469900">
              <a:lnSpc>
                <a:spcPct val="90000"/>
              </a:lnSpc>
              <a:buFont typeface="Wingdings" pitchFamily="2" charset="2"/>
              <a:buChar char="§"/>
            </a:pPr>
            <a:r>
              <a:rPr lang="fr-FR" altLang="fr-FR" sz="2000" noProof="0" dirty="0" smtClean="0">
                <a:solidFill>
                  <a:srgbClr val="000000"/>
                </a:solidFill>
                <a:cs typeface="Arial" charset="0"/>
              </a:rPr>
              <a:t>LE FONCTIONNEMENT DE L'ORGANISME EST LE FRUIT DE L'INTERACTION ENTRE LE COMPORTEMENT ET L'ENVIRONNEMENT (personne - comportement - environnement);</a:t>
            </a:r>
          </a:p>
          <a:p>
            <a:pPr marL="469900" indent="-469900">
              <a:lnSpc>
                <a:spcPct val="90000"/>
              </a:lnSpc>
              <a:buFont typeface="Wingdings" pitchFamily="2" charset="2"/>
              <a:buChar char="§"/>
            </a:pPr>
            <a:endParaRPr lang="fr-FR" altLang="fr-FR" sz="2000" noProof="0" dirty="0" smtClean="0">
              <a:solidFill>
                <a:srgbClr val="000000"/>
              </a:solidFill>
              <a:cs typeface="Arial" charset="0"/>
            </a:endParaRPr>
          </a:p>
          <a:p>
            <a:pPr marL="469900" indent="-469900">
              <a:lnSpc>
                <a:spcPct val="90000"/>
              </a:lnSpc>
              <a:buFont typeface="Wingdings" pitchFamily="2" charset="2"/>
              <a:buChar char="§"/>
            </a:pPr>
            <a:r>
              <a:rPr lang="fr-FR" altLang="fr-FR" sz="2000" noProof="0" dirty="0" smtClean="0">
                <a:solidFill>
                  <a:srgbClr val="000000"/>
                </a:solidFill>
                <a:cs typeface="Arial" charset="0"/>
              </a:rPr>
              <a:t>L'IMPACT CONTEXTUEL (l'environnement définit largement les limites ou le contrôle sur le comportement);</a:t>
            </a:r>
          </a:p>
          <a:p>
            <a:pPr marL="469900" indent="-469900">
              <a:lnSpc>
                <a:spcPct val="90000"/>
              </a:lnSpc>
              <a:buFont typeface="Wingdings" pitchFamily="2" charset="2"/>
              <a:buChar char="§"/>
            </a:pPr>
            <a:endParaRPr lang="fr-FR" altLang="fr-FR" sz="2000" noProof="0" dirty="0" smtClean="0">
              <a:solidFill>
                <a:srgbClr val="000000"/>
              </a:solidFill>
              <a:cs typeface="Arial" charset="0"/>
            </a:endParaRPr>
          </a:p>
          <a:p>
            <a:pPr marL="469900" indent="-469900">
              <a:lnSpc>
                <a:spcPct val="90000"/>
              </a:lnSpc>
              <a:buFont typeface="Wingdings" pitchFamily="2" charset="2"/>
              <a:buChar char="§"/>
            </a:pPr>
            <a:r>
              <a:rPr lang="fr-FR" altLang="fr-FR" sz="2000" noProof="0" dirty="0" smtClean="0">
                <a:solidFill>
                  <a:srgbClr val="000000"/>
                </a:solidFill>
                <a:cs typeface="Arial" charset="0"/>
              </a:rPr>
              <a:t>LA SIGNIFICATION CULTURELLE DE LA SANTÉ, DE LA MALADIE ET DE LA MORT (continuité historique; personnelle par rapport à collective);</a:t>
            </a:r>
          </a:p>
          <a:p>
            <a:pPr marL="469900" indent="-469900">
              <a:lnSpc>
                <a:spcPct val="90000"/>
              </a:lnSpc>
              <a:buFont typeface="Wingdings" pitchFamily="2" charset="2"/>
              <a:buChar char="§"/>
            </a:pPr>
            <a:endParaRPr lang="fr-FR" altLang="fr-FR" sz="2000" noProof="0" dirty="0" smtClean="0">
              <a:solidFill>
                <a:srgbClr val="000000"/>
              </a:solidFill>
              <a:cs typeface="Arial" charset="0"/>
            </a:endParaRPr>
          </a:p>
          <a:p>
            <a:pPr marL="469900" indent="-469900">
              <a:lnSpc>
                <a:spcPct val="90000"/>
              </a:lnSpc>
              <a:buFont typeface="Wingdings" pitchFamily="2" charset="2"/>
              <a:buChar char="§"/>
            </a:pPr>
            <a:r>
              <a:rPr lang="fr-FR" altLang="fr-FR" sz="2000" noProof="0" dirty="0" smtClean="0">
                <a:solidFill>
                  <a:srgbClr val="000000"/>
                </a:solidFill>
                <a:cs typeface="Arial" charset="0"/>
              </a:rPr>
              <a:t>FACTEURS DE RISQUE POUR LA SANTÉ (</a:t>
            </a:r>
            <a:r>
              <a:rPr lang="fr-FR" altLang="fr-FR" sz="2000" noProof="0" dirty="0" err="1" smtClean="0">
                <a:solidFill>
                  <a:srgbClr val="000000"/>
                </a:solidFill>
                <a:cs typeface="Arial" charset="0"/>
              </a:rPr>
              <a:t>prédisposants</a:t>
            </a:r>
            <a:r>
              <a:rPr lang="fr-FR" altLang="fr-FR" sz="2000" noProof="0" dirty="0" smtClean="0">
                <a:solidFill>
                  <a:srgbClr val="000000"/>
                </a:solidFill>
                <a:cs typeface="Arial" charset="0"/>
              </a:rPr>
              <a:t>, favorisants) </a:t>
            </a:r>
          </a:p>
          <a:p>
            <a:pPr marL="469900" indent="-469900">
              <a:lnSpc>
                <a:spcPct val="90000"/>
              </a:lnSpc>
              <a:buFont typeface="Wingdings" pitchFamily="2" charset="2"/>
              <a:buChar char="§"/>
            </a:pPr>
            <a:endParaRPr lang="fr-FR" altLang="fr-FR" sz="2000" noProof="0" dirty="0" smtClean="0">
              <a:solidFill>
                <a:srgbClr val="000000"/>
              </a:solidFill>
              <a:cs typeface="Arial" charset="0"/>
            </a:endParaRPr>
          </a:p>
          <a:p>
            <a:pPr marL="469900" indent="-469900">
              <a:lnSpc>
                <a:spcPct val="90000"/>
              </a:lnSpc>
              <a:buFont typeface="Wingdings" pitchFamily="2" charset="2"/>
              <a:buChar char="§"/>
            </a:pPr>
            <a:r>
              <a:rPr lang="fr-FR" altLang="fr-FR" sz="2000" noProof="0" dirty="0" smtClean="0">
                <a:solidFill>
                  <a:srgbClr val="000000"/>
                </a:solidFill>
                <a:cs typeface="Arial" charset="0"/>
              </a:rPr>
              <a:t>DÉTERMINANTS DE LA SANTÉ (causes des causes; combler le fossé de l'équité en santé entre les groupes de population et au sein de ces derniers)</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p:txBody>
          <a:bodyPr/>
          <a:lstStyle/>
          <a:p>
            <a:pPr>
              <a:buSzPct val="100000"/>
            </a:pPr>
            <a:r>
              <a:rPr lang="fr-FR" altLang="fr-FR" sz="2600" b="1" noProof="0" dirty="0" smtClean="0">
                <a:solidFill>
                  <a:srgbClr val="000000"/>
                </a:solidFill>
                <a:cs typeface="Arial" charset="0"/>
              </a:rPr>
              <a:t>STRATÉGIES DE COMMUNICATION: OBSTACLES </a:t>
            </a:r>
          </a:p>
        </p:txBody>
      </p:sp>
      <p:sp>
        <p:nvSpPr>
          <p:cNvPr id="3" name="Content Placeholder 2"/>
          <p:cNvSpPr>
            <a:spLocks noGrp="1"/>
          </p:cNvSpPr>
          <p:nvPr>
            <p:ph idx="1"/>
          </p:nvPr>
        </p:nvSpPr>
        <p:spPr>
          <a:xfrm>
            <a:off x="539750" y="1484313"/>
            <a:ext cx="8229600" cy="3816350"/>
          </a:xfrm>
        </p:spPr>
        <p:txBody>
          <a:bodyPr/>
          <a:lstStyle/>
          <a:p>
            <a:r>
              <a:rPr lang="fr-FR" altLang="fr-FR" sz="2000" b="1" noProof="0" dirty="0" smtClean="0">
                <a:solidFill>
                  <a:srgbClr val="000000"/>
                </a:solidFill>
                <a:cs typeface="Arial" charset="0"/>
              </a:rPr>
              <a:t>AU NIVEAU DES ÉMETTEURS:</a:t>
            </a:r>
          </a:p>
          <a:p>
            <a:pPr>
              <a:buFont typeface="Wingdings" pitchFamily="2" charset="2"/>
              <a:buChar char="§"/>
            </a:pPr>
            <a:r>
              <a:rPr lang="fr-FR" altLang="fr-FR" sz="2000" b="1" noProof="0" dirty="0" smtClean="0">
                <a:solidFill>
                  <a:srgbClr val="000000"/>
                </a:solidFill>
                <a:cs typeface="Arial" charset="0"/>
              </a:rPr>
              <a:t>ANALYSE </a:t>
            </a:r>
            <a:r>
              <a:rPr lang="fr-FR" altLang="fr-FR" sz="2000" b="1" noProof="0" dirty="0" smtClean="0">
                <a:solidFill>
                  <a:srgbClr val="000000"/>
                </a:solidFill>
                <a:cs typeface="Arial" charset="0"/>
              </a:rPr>
              <a:t>DYSFONCTIONNELLE</a:t>
            </a:r>
            <a:r>
              <a:rPr lang="fr-FR" altLang="fr-FR" sz="2000" b="1" baseline="0" noProof="0" dirty="0" smtClean="0">
                <a:solidFill>
                  <a:srgbClr val="000000"/>
                </a:solidFill>
                <a:cs typeface="Arial" charset="0"/>
              </a:rPr>
              <a:t> </a:t>
            </a:r>
            <a:r>
              <a:rPr lang="fr-FR" altLang="fr-FR" sz="2000" b="1" noProof="0" dirty="0" smtClean="0">
                <a:solidFill>
                  <a:srgbClr val="000000"/>
                </a:solidFill>
                <a:cs typeface="Arial" charset="0"/>
              </a:rPr>
              <a:t>DU </a:t>
            </a:r>
            <a:r>
              <a:rPr lang="fr-FR" altLang="fr-FR" sz="2000" b="1" noProof="0" dirty="0" smtClean="0">
                <a:solidFill>
                  <a:srgbClr val="000000"/>
                </a:solidFill>
                <a:cs typeface="Arial" charset="0"/>
              </a:rPr>
              <a:t>PUBLIC ET DE LA COMMUNICATION;</a:t>
            </a:r>
          </a:p>
          <a:p>
            <a:pPr>
              <a:buFont typeface="Wingdings" pitchFamily="2" charset="2"/>
              <a:buChar char="§"/>
            </a:pPr>
            <a:r>
              <a:rPr lang="fr-FR" altLang="fr-FR" sz="2000" b="1" noProof="0" dirty="0" smtClean="0">
                <a:solidFill>
                  <a:srgbClr val="000000"/>
                </a:solidFill>
                <a:cs typeface="Arial" charset="0"/>
              </a:rPr>
              <a:t>PLANIFICATION DESCENDANTE DE LA COMMUNICATION;</a:t>
            </a:r>
          </a:p>
          <a:p>
            <a:pPr>
              <a:buFont typeface="Wingdings" pitchFamily="2" charset="2"/>
              <a:buChar char="§"/>
            </a:pPr>
            <a:r>
              <a:rPr lang="fr-FR" altLang="fr-FR" sz="2000" b="1" noProof="0" dirty="0" smtClean="0">
                <a:solidFill>
                  <a:srgbClr val="000000"/>
                </a:solidFill>
                <a:cs typeface="Arial" charset="0"/>
              </a:rPr>
              <a:t>NON-RESPECT DES NORMES SOCIALES; Y COMPRIS LA LANGUE ET LA CULTURE;</a:t>
            </a:r>
          </a:p>
          <a:p>
            <a:pPr>
              <a:buFont typeface="Wingdings" pitchFamily="2" charset="2"/>
              <a:buChar char="§"/>
            </a:pPr>
            <a:r>
              <a:rPr lang="fr-FR" altLang="fr-FR" sz="2000" b="1" noProof="0" dirty="0" smtClean="0">
                <a:solidFill>
                  <a:srgbClr val="000000"/>
                </a:solidFill>
                <a:cs typeface="Arial" charset="0"/>
              </a:rPr>
              <a:t>ABSENCE D'OBJECTIFS DE COMMUNICATION;</a:t>
            </a:r>
          </a:p>
          <a:p>
            <a:pPr>
              <a:buFont typeface="Wingdings" pitchFamily="2" charset="2"/>
              <a:buChar char="§"/>
            </a:pPr>
            <a:r>
              <a:rPr lang="fr-FR" altLang="fr-FR" sz="2000" b="1" noProof="0" dirty="0" smtClean="0">
                <a:solidFill>
                  <a:srgbClr val="000000"/>
                </a:solidFill>
                <a:cs typeface="Arial" charset="0"/>
              </a:rPr>
              <a:t>PAS</a:t>
            </a:r>
            <a:r>
              <a:rPr lang="fr-FR" altLang="fr-FR" sz="2000" b="1" baseline="0" noProof="0" dirty="0" smtClean="0">
                <a:solidFill>
                  <a:srgbClr val="000000"/>
                </a:solidFill>
                <a:cs typeface="Arial" charset="0"/>
              </a:rPr>
              <a:t> D’ATTENTION ACCORDÉE AU</a:t>
            </a:r>
            <a:r>
              <a:rPr lang="fr-FR" altLang="fr-FR" sz="2000" b="1" noProof="0" dirty="0" smtClean="0">
                <a:solidFill>
                  <a:srgbClr val="000000"/>
                </a:solidFill>
                <a:cs typeface="Arial" charset="0"/>
              </a:rPr>
              <a:t> RETOUR </a:t>
            </a:r>
            <a:r>
              <a:rPr lang="fr-FR" altLang="fr-FR" sz="2000" b="1" noProof="0" dirty="0" smtClean="0">
                <a:solidFill>
                  <a:srgbClr val="000000"/>
                </a:solidFill>
                <a:cs typeface="Arial" charset="0"/>
              </a:rPr>
              <a:t>D'INFORMATION;</a:t>
            </a:r>
          </a:p>
          <a:p>
            <a:pPr>
              <a:buFont typeface="Wingdings" pitchFamily="2" charset="2"/>
              <a:buChar char="§"/>
            </a:pPr>
            <a:r>
              <a:rPr lang="fr-FR" altLang="fr-FR" sz="2000" b="1" noProof="0" dirty="0" smtClean="0">
                <a:solidFill>
                  <a:srgbClr val="000000"/>
                </a:solidFill>
                <a:cs typeface="Arial" charset="0"/>
              </a:rPr>
              <a:t>MANQUE D'INFORMATIONS GÉNÉRALES SUR LE </a:t>
            </a:r>
            <a:r>
              <a:rPr lang="fr-FR" altLang="fr-FR" sz="2000" b="1" noProof="0" dirty="0" smtClean="0">
                <a:solidFill>
                  <a:srgbClr val="000000"/>
                </a:solidFill>
                <a:cs typeface="Arial" charset="0"/>
              </a:rPr>
              <a:t>FOND (CONTENU); </a:t>
            </a:r>
            <a:endParaRPr lang="fr-FR" altLang="fr-FR" sz="2000" b="1" noProof="0" dirty="0" smtClean="0">
              <a:solidFill>
                <a:srgbClr val="000000"/>
              </a:solidFill>
              <a:cs typeface="Arial" charset="0"/>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a:xfrm>
            <a:off x="457200" y="274638"/>
            <a:ext cx="8229600" cy="571500"/>
          </a:xfrm>
        </p:spPr>
        <p:txBody>
          <a:bodyPr/>
          <a:lstStyle/>
          <a:p>
            <a:pPr>
              <a:buSzPct val="100000"/>
            </a:pPr>
            <a:r>
              <a:rPr lang="fr-FR" altLang="fr-FR" sz="2600" b="1" noProof="0" dirty="0" smtClean="0">
                <a:solidFill>
                  <a:srgbClr val="000000"/>
                </a:solidFill>
                <a:cs typeface="Arial" charset="0"/>
              </a:rPr>
              <a:t>STRATÉGIES DE COMMUNICATION: OBSTACLES</a:t>
            </a:r>
          </a:p>
        </p:txBody>
      </p:sp>
      <p:sp>
        <p:nvSpPr>
          <p:cNvPr id="3" name="Content Placeholder 2"/>
          <p:cNvSpPr>
            <a:spLocks noGrp="1"/>
          </p:cNvSpPr>
          <p:nvPr>
            <p:ph idx="1"/>
          </p:nvPr>
        </p:nvSpPr>
        <p:spPr>
          <a:xfrm>
            <a:off x="755650" y="1484313"/>
            <a:ext cx="8229600" cy="3992562"/>
          </a:xfrm>
        </p:spPr>
        <p:txBody>
          <a:bodyPr/>
          <a:lstStyle/>
          <a:p>
            <a:pPr marL="469900" indent="-469900">
              <a:buFontTx/>
              <a:buNone/>
            </a:pPr>
            <a:r>
              <a:rPr lang="fr-FR" altLang="fr-FR" sz="2400" noProof="0" dirty="0" smtClean="0">
                <a:solidFill>
                  <a:srgbClr val="000000"/>
                </a:solidFill>
                <a:cs typeface="Arial" charset="0"/>
              </a:rPr>
              <a:t>Au niveau organisationnel:</a:t>
            </a:r>
          </a:p>
          <a:p>
            <a:pPr marL="469900" indent="-469900">
              <a:buFont typeface="Wingdings" pitchFamily="2" charset="2"/>
              <a:buChar char="§"/>
            </a:pPr>
            <a:r>
              <a:rPr lang="fr-FR" altLang="fr-FR" sz="2400" noProof="0" dirty="0" smtClean="0">
                <a:solidFill>
                  <a:srgbClr val="000000"/>
                </a:solidFill>
                <a:cs typeface="Arial" charset="0"/>
              </a:rPr>
              <a:t>MANQUE DE SOUTIEN INSTITUTIONNEL (POLITIQUES, STRATÉGIES OU DE SOUTIEN FINANCIER)</a:t>
            </a:r>
          </a:p>
          <a:p>
            <a:pPr marL="469900" indent="-469900">
              <a:buFont typeface="Wingdings" pitchFamily="2" charset="2"/>
              <a:buChar char="§"/>
            </a:pPr>
            <a:r>
              <a:rPr lang="fr-FR" altLang="fr-FR" sz="2400" noProof="0" dirty="0" smtClean="0">
                <a:solidFill>
                  <a:srgbClr val="000000"/>
                </a:solidFill>
                <a:cs typeface="Arial" charset="0"/>
              </a:rPr>
              <a:t>MANQUE DE PERSONNEL QUALIFIÉ;</a:t>
            </a:r>
          </a:p>
          <a:p>
            <a:pPr marL="469900" indent="-469900">
              <a:buFont typeface="Wingdings" pitchFamily="2" charset="2"/>
              <a:buChar char="§"/>
            </a:pPr>
            <a:r>
              <a:rPr lang="fr-FR" altLang="fr-FR" sz="2400" noProof="0" dirty="0" smtClean="0">
                <a:solidFill>
                  <a:srgbClr val="000000"/>
                </a:solidFill>
                <a:cs typeface="Arial" charset="0"/>
              </a:rPr>
              <a:t>ABSENCE D'ÉVALUATION DE L'IMPACT, DES PROCESSUS OU DES RÉSULTATS ;</a:t>
            </a:r>
          </a:p>
        </p:txBody>
      </p:sp>
      <p:sp>
        <p:nvSpPr>
          <p:cNvPr id="4" name="Rectangle 3"/>
          <p:cNvSpPr/>
          <p:nvPr/>
        </p:nvSpPr>
        <p:spPr>
          <a:xfrm>
            <a:off x="2286000" y="862013"/>
            <a:ext cx="4572000" cy="461962"/>
          </a:xfrm>
          <a:prstGeom prst="rect">
            <a:avLst/>
          </a:prstGeom>
        </p:spPr>
        <p:txBody>
          <a:bodyPr>
            <a:spAutoFit/>
          </a:bodyPr>
          <a:lstStyle/>
          <a:p>
            <a:pPr marL="469900" indent="-469900" eaLnBrk="0" hangingPunct="0">
              <a:spcBef>
                <a:spcPct val="20000"/>
              </a:spcBef>
              <a:buClr>
                <a:srgbClr val="CC0000"/>
              </a:buClr>
              <a:defRPr/>
            </a:pPr>
            <a:endParaRPr lang="en-US" sz="2400" b="1" kern="0" dirty="0">
              <a:solidFill>
                <a:srgbClr val="000000"/>
              </a:solidFill>
              <a:latin typeface="Tahoma"/>
              <a:cs typeface="Arial"/>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p:txBody>
          <a:bodyPr/>
          <a:lstStyle/>
          <a:p>
            <a:pPr>
              <a:buSzPct val="100000"/>
            </a:pPr>
            <a:r>
              <a:rPr lang="fr-FR" altLang="fr-FR" sz="3200" noProof="0" dirty="0" smtClean="0">
                <a:solidFill>
                  <a:srgbClr val="000000"/>
                </a:solidFill>
                <a:cs typeface="Arial" charset="0"/>
              </a:rPr>
              <a:t>ORIENTATIONS STRATÉGIQUES: BÂTIR DES PONTS</a:t>
            </a:r>
          </a:p>
        </p:txBody>
      </p:sp>
      <p:sp>
        <p:nvSpPr>
          <p:cNvPr id="15363" name="Content Placeholder 2"/>
          <p:cNvSpPr>
            <a:spLocks noGrp="1"/>
          </p:cNvSpPr>
          <p:nvPr>
            <p:ph idx="1"/>
          </p:nvPr>
        </p:nvSpPr>
        <p:spPr>
          <a:xfrm>
            <a:off x="468313" y="1412875"/>
            <a:ext cx="8229600" cy="4248150"/>
          </a:xfrm>
        </p:spPr>
        <p:txBody>
          <a:bodyPr/>
          <a:lstStyle/>
          <a:p>
            <a:pPr marL="469900" indent="-469900">
              <a:buFont typeface="Wingdings" pitchFamily="2" charset="2"/>
              <a:buChar char="§"/>
            </a:pPr>
            <a:r>
              <a:rPr lang="fr-FR" altLang="fr-FR" sz="2200" noProof="0" dirty="0" smtClean="0">
                <a:solidFill>
                  <a:srgbClr val="000000"/>
                </a:solidFill>
                <a:cs typeface="Arial" charset="0"/>
              </a:rPr>
              <a:t>Comprendre le problème - ANALYSE DE LA SITUATION (atouts et besoins; comprendre les stimuli de la communication </a:t>
            </a:r>
            <a:r>
              <a:rPr lang="fr-FR" altLang="fr-FR" sz="2200" noProof="0" dirty="0" smtClean="0">
                <a:solidFill>
                  <a:srgbClr val="000000"/>
                </a:solidFill>
                <a:cs typeface="Arial" charset="0"/>
              </a:rPr>
              <a:t>; </a:t>
            </a:r>
            <a:r>
              <a:rPr lang="fr-FR" altLang="fr-FR" sz="2200" noProof="0" dirty="0" smtClean="0">
                <a:solidFill>
                  <a:srgbClr val="000000"/>
                </a:solidFill>
                <a:cs typeface="Arial" charset="0"/>
              </a:rPr>
              <a:t>effectuer une analyse du public cible; établir un diagnostic de la communication);</a:t>
            </a:r>
          </a:p>
          <a:p>
            <a:pPr marL="469900" indent="-469900">
              <a:buFont typeface="Wingdings" pitchFamily="2" charset="2"/>
              <a:buChar char="§"/>
            </a:pPr>
            <a:r>
              <a:rPr lang="fr-FR" altLang="fr-FR" sz="2200" noProof="0" dirty="0" smtClean="0">
                <a:solidFill>
                  <a:srgbClr val="000000"/>
                </a:solidFill>
                <a:cs typeface="Arial" charset="0"/>
              </a:rPr>
              <a:t>Planification (ne pas planifier c'est planifier son échec);</a:t>
            </a:r>
          </a:p>
          <a:p>
            <a:pPr marL="469900" indent="-469900">
              <a:buFont typeface="Wingdings" pitchFamily="2" charset="2"/>
              <a:buChar char="§"/>
            </a:pPr>
            <a:r>
              <a:rPr lang="fr-FR" altLang="fr-FR" sz="2200" noProof="0" dirty="0" smtClean="0">
                <a:solidFill>
                  <a:srgbClr val="000000"/>
                </a:solidFill>
                <a:cs typeface="Arial" charset="0"/>
              </a:rPr>
              <a:t>Gouvernance: Cohérence des politiques et engagement politique;</a:t>
            </a:r>
          </a:p>
          <a:p>
            <a:pPr marL="469900" indent="-469900">
              <a:buFont typeface="Wingdings" pitchFamily="2" charset="2"/>
              <a:buChar char="§"/>
            </a:pPr>
            <a:r>
              <a:rPr lang="fr-FR" altLang="fr-FR" sz="2200" noProof="0" dirty="0" smtClean="0">
                <a:solidFill>
                  <a:srgbClr val="000000"/>
                </a:solidFill>
                <a:cs typeface="Arial" charset="0"/>
              </a:rPr>
              <a:t>Le renforcement des capacités à planifier, mettre en œuvre et gérer les activités;</a:t>
            </a:r>
          </a:p>
          <a:p>
            <a:pPr marL="469900" indent="-469900">
              <a:buFont typeface="Wingdings" pitchFamily="2" charset="2"/>
              <a:buChar char="§"/>
            </a:pPr>
            <a:r>
              <a:rPr lang="fr-FR" altLang="fr-FR" sz="2200" noProof="0" dirty="0" smtClean="0">
                <a:solidFill>
                  <a:srgbClr val="000000"/>
                </a:solidFill>
                <a:cs typeface="Arial" charset="0"/>
              </a:rPr>
              <a:t>Mobilisation sociale et communautaire;</a:t>
            </a:r>
          </a:p>
          <a:p>
            <a:pPr marL="469900" indent="-469900">
              <a:buFont typeface="Wingdings" pitchFamily="2" charset="2"/>
              <a:buChar char="§"/>
            </a:pPr>
            <a:r>
              <a:rPr lang="fr-FR" altLang="fr-FR" sz="2200" noProof="0" dirty="0" smtClean="0">
                <a:solidFill>
                  <a:srgbClr val="000000"/>
                </a:solidFill>
                <a:cs typeface="Arial" charset="0"/>
              </a:rPr>
              <a:t>Partenariats, alliances et réseaux;</a:t>
            </a:r>
          </a:p>
          <a:p>
            <a:pPr marL="469900" indent="-469900">
              <a:buFont typeface="Wingdings" pitchFamily="2" charset="2"/>
              <a:buChar char="§"/>
            </a:pPr>
            <a:r>
              <a:rPr lang="fr-FR" altLang="fr-FR" sz="2200" noProof="0" dirty="0" smtClean="0">
                <a:solidFill>
                  <a:srgbClr val="000000"/>
                </a:solidFill>
                <a:cs typeface="Arial" charset="0"/>
              </a:rPr>
              <a:t>Mobilisation de ressources</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a:xfrm>
            <a:off x="457200" y="188913"/>
            <a:ext cx="8229600" cy="706437"/>
          </a:xfrm>
        </p:spPr>
        <p:txBody>
          <a:bodyPr/>
          <a:lstStyle/>
          <a:p>
            <a:pPr>
              <a:buSzPct val="100000"/>
            </a:pPr>
            <a:r>
              <a:rPr lang="fr-FR" altLang="fr-FR" sz="3600" noProof="0" dirty="0" smtClean="0">
                <a:solidFill>
                  <a:srgbClr val="000000"/>
                </a:solidFill>
              </a:rPr>
              <a:t>Les pièges de la planification et de la mise en </a:t>
            </a:r>
            <a:r>
              <a:rPr lang="fr-FR" altLang="fr-FR" sz="3600" noProof="0" dirty="0" smtClean="0">
                <a:solidFill>
                  <a:srgbClr val="000000"/>
                </a:solidFill>
              </a:rPr>
              <a:t>œuvre +</a:t>
            </a:r>
            <a:endParaRPr lang="fr-FR" altLang="fr-FR" sz="3600" noProof="0" dirty="0" smtClean="0">
              <a:solidFill>
                <a:srgbClr val="000000"/>
              </a:solidFill>
            </a:endParaRPr>
          </a:p>
        </p:txBody>
      </p:sp>
      <p:sp>
        <p:nvSpPr>
          <p:cNvPr id="16387" name="Content Placeholder 2"/>
          <p:cNvSpPr>
            <a:spLocks noGrp="1"/>
          </p:cNvSpPr>
          <p:nvPr>
            <p:ph idx="1"/>
          </p:nvPr>
        </p:nvSpPr>
        <p:spPr>
          <a:xfrm>
            <a:off x="468313" y="1557338"/>
            <a:ext cx="8229600" cy="3671887"/>
          </a:xfrm>
        </p:spPr>
        <p:txBody>
          <a:bodyPr/>
          <a:lstStyle/>
          <a:p>
            <a:pPr>
              <a:spcBef>
                <a:spcPct val="10000"/>
              </a:spcBef>
              <a:spcAft>
                <a:spcPct val="20000"/>
              </a:spcAft>
              <a:buSzPct val="60000"/>
              <a:buFont typeface="Wingdings" pitchFamily="2" charset="2"/>
              <a:buChar char="S"/>
            </a:pPr>
            <a:r>
              <a:rPr lang="fr-FR" altLang="fr-FR" noProof="0" dirty="0" smtClean="0">
                <a:solidFill>
                  <a:srgbClr val="000000"/>
                </a:solidFill>
              </a:rPr>
              <a:t>la procrastination</a:t>
            </a:r>
          </a:p>
          <a:p>
            <a:pPr>
              <a:spcBef>
                <a:spcPct val="10000"/>
              </a:spcBef>
              <a:spcAft>
                <a:spcPct val="20000"/>
              </a:spcAft>
              <a:buSzPct val="60000"/>
              <a:buFont typeface="Wingdings" pitchFamily="2" charset="2"/>
              <a:buChar char="S"/>
            </a:pPr>
            <a:r>
              <a:rPr lang="fr-FR" altLang="fr-FR" noProof="0" dirty="0" smtClean="0">
                <a:solidFill>
                  <a:srgbClr val="000000"/>
                </a:solidFill>
              </a:rPr>
              <a:t>la simplification excessive</a:t>
            </a:r>
          </a:p>
          <a:p>
            <a:pPr>
              <a:spcBef>
                <a:spcPct val="10000"/>
              </a:spcBef>
              <a:spcAft>
                <a:spcPct val="20000"/>
              </a:spcAft>
              <a:buSzPct val="60000"/>
              <a:buFont typeface="Wingdings" pitchFamily="2" charset="2"/>
              <a:buChar char="S"/>
            </a:pPr>
            <a:r>
              <a:rPr lang="fr-FR" altLang="fr-FR" noProof="0" dirty="0" smtClean="0">
                <a:solidFill>
                  <a:srgbClr val="000000"/>
                </a:solidFill>
              </a:rPr>
              <a:t>le comportement irrationnel</a:t>
            </a:r>
          </a:p>
          <a:p>
            <a:pPr>
              <a:spcBef>
                <a:spcPct val="10000"/>
              </a:spcBef>
              <a:spcAft>
                <a:spcPct val="20000"/>
              </a:spcAft>
              <a:buSzPct val="60000"/>
              <a:buFont typeface="Wingdings" pitchFamily="2" charset="2"/>
              <a:buChar char="S"/>
            </a:pPr>
            <a:r>
              <a:rPr lang="fr-FR" altLang="fr-FR" noProof="0" dirty="0" smtClean="0">
                <a:solidFill>
                  <a:srgbClr val="000000"/>
                </a:solidFill>
              </a:rPr>
              <a:t>Les erreurs </a:t>
            </a:r>
            <a:r>
              <a:rPr lang="fr-FR" altLang="fr-FR" noProof="0" dirty="0" smtClean="0">
                <a:solidFill>
                  <a:srgbClr val="000000"/>
                </a:solidFill>
              </a:rPr>
              <a:t>qui entrainent </a:t>
            </a:r>
            <a:r>
              <a:rPr lang="fr-FR" altLang="fr-FR" noProof="0" dirty="0" smtClean="0">
                <a:solidFill>
                  <a:srgbClr val="000000"/>
                </a:solidFill>
              </a:rPr>
              <a:t>le découragement</a:t>
            </a:r>
          </a:p>
          <a:p>
            <a:pPr>
              <a:spcBef>
                <a:spcPct val="10000"/>
              </a:spcBef>
              <a:spcAft>
                <a:spcPct val="20000"/>
              </a:spcAft>
              <a:buSzPct val="60000"/>
              <a:buFont typeface="Wingdings" pitchFamily="2" charset="2"/>
              <a:buChar char="S"/>
            </a:pPr>
            <a:r>
              <a:rPr lang="fr-FR" altLang="fr-FR" noProof="0" dirty="0" smtClean="0">
                <a:solidFill>
                  <a:srgbClr val="000000"/>
                </a:solidFill>
              </a:rPr>
              <a:t>Ressources limitées et besoins concomitants </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title"/>
          </p:nvPr>
        </p:nvSpPr>
        <p:spPr/>
        <p:txBody>
          <a:bodyPr/>
          <a:lstStyle/>
          <a:p>
            <a:pPr>
              <a:buSzPct val="100000"/>
            </a:pPr>
            <a:r>
              <a:rPr lang="fr-FR" altLang="fr-FR" sz="3200" noProof="0" dirty="0" smtClean="0">
                <a:solidFill>
                  <a:srgbClr val="000000"/>
                </a:solidFill>
                <a:cs typeface="Arial" charset="0"/>
              </a:rPr>
              <a:t>ORIENTATIONS STRATÉGIQUES: BÂTIR DES PONTS</a:t>
            </a:r>
          </a:p>
        </p:txBody>
      </p:sp>
      <p:sp>
        <p:nvSpPr>
          <p:cNvPr id="3" name="Content Placeholder 2"/>
          <p:cNvSpPr>
            <a:spLocks noGrp="1"/>
          </p:cNvSpPr>
          <p:nvPr>
            <p:ph idx="1"/>
          </p:nvPr>
        </p:nvSpPr>
        <p:spPr>
          <a:xfrm>
            <a:off x="539750" y="1700213"/>
            <a:ext cx="8229600" cy="3960812"/>
          </a:xfrm>
        </p:spPr>
        <p:txBody>
          <a:bodyPr/>
          <a:lstStyle/>
          <a:p>
            <a:pPr marL="469900" indent="-469900">
              <a:buFont typeface="Wingdings" pitchFamily="2" charset="2"/>
              <a:buChar char="§"/>
            </a:pPr>
            <a:r>
              <a:rPr lang="fr-FR" altLang="fr-FR" sz="2600" noProof="0" dirty="0" smtClean="0">
                <a:solidFill>
                  <a:srgbClr val="000000"/>
                </a:solidFill>
                <a:cs typeface="Arial" charset="0"/>
              </a:rPr>
              <a:t>Suivi, évaluation et recherche</a:t>
            </a:r>
          </a:p>
          <a:p>
            <a:pPr marL="908050" lvl="1" indent="-436563">
              <a:buFont typeface="Wingdings" pitchFamily="2" charset="2"/>
              <a:buChar char="ü"/>
            </a:pPr>
            <a:r>
              <a:rPr lang="fr-FR" altLang="fr-FR" sz="2200" noProof="0" dirty="0" smtClean="0">
                <a:solidFill>
                  <a:srgbClr val="000000"/>
                </a:solidFill>
                <a:cs typeface="Arial" charset="0"/>
              </a:rPr>
              <a:t>Suivi - suivi systématique des progrès (documentation, contact face-à-face; </a:t>
            </a:r>
            <a:r>
              <a:rPr lang="fr-FR" altLang="fr-FR" sz="2200" noProof="0" dirty="0" smtClean="0">
                <a:solidFill>
                  <a:srgbClr val="000000"/>
                </a:solidFill>
                <a:cs typeface="Arial" charset="0"/>
              </a:rPr>
              <a:t>etc.)</a:t>
            </a:r>
            <a:endParaRPr lang="fr-FR" altLang="fr-FR" sz="2200" noProof="0" dirty="0" smtClean="0">
              <a:solidFill>
                <a:srgbClr val="000000"/>
              </a:solidFill>
              <a:cs typeface="Arial" charset="0"/>
            </a:endParaRPr>
          </a:p>
          <a:p>
            <a:pPr marL="908050" lvl="1" indent="-436563">
              <a:buFont typeface="Wingdings" pitchFamily="2" charset="2"/>
              <a:buChar char="ü"/>
            </a:pPr>
            <a:r>
              <a:rPr lang="fr-FR" altLang="fr-FR" sz="2200" noProof="0" dirty="0" smtClean="0">
                <a:solidFill>
                  <a:srgbClr val="000000"/>
                </a:solidFill>
                <a:cs typeface="Arial" charset="0"/>
              </a:rPr>
              <a:t>Évaluation - avons-nous atteint les objectifs (formatif, processus, résultat, impact) ?;</a:t>
            </a:r>
          </a:p>
          <a:p>
            <a:pPr marL="908050" lvl="1" indent="-436563">
              <a:buFont typeface="Wingdings" pitchFamily="2" charset="2"/>
              <a:buChar char="ü"/>
            </a:pPr>
            <a:r>
              <a:rPr lang="fr-FR" altLang="fr-FR" sz="2200" noProof="0" dirty="0" smtClean="0">
                <a:solidFill>
                  <a:srgbClr val="000000"/>
                </a:solidFill>
                <a:cs typeface="Arial" charset="0"/>
              </a:rPr>
              <a:t>Recherche - recherche opérationnelle sur les facteurs sociaux et culturels susceptibles d'entraver ou de favoriser l'adoption de bons comportements. Application de théories et de modèles pour expliquer le comportement en matière de prise de risque, de recherche de soins de santé; de recherche d'information, d'acquisition et d'utilisation des informations; </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p:txBody>
          <a:bodyPr/>
          <a:lstStyle/>
          <a:p>
            <a:pPr>
              <a:buSzPct val="100000"/>
            </a:pPr>
            <a:r>
              <a:rPr lang="fr-FR" altLang="fr-FR" sz="3600" b="1" noProof="0" dirty="0" smtClean="0">
                <a:solidFill>
                  <a:srgbClr val="000000"/>
                </a:solidFill>
              </a:rPr>
              <a:t>Obstacles et opportunités </a:t>
            </a:r>
          </a:p>
        </p:txBody>
      </p:sp>
      <p:sp>
        <p:nvSpPr>
          <p:cNvPr id="18435" name="Content Placeholder 2"/>
          <p:cNvSpPr>
            <a:spLocks noGrp="1"/>
          </p:cNvSpPr>
          <p:nvPr>
            <p:ph idx="1"/>
          </p:nvPr>
        </p:nvSpPr>
        <p:spPr>
          <a:xfrm>
            <a:off x="468313" y="1628775"/>
            <a:ext cx="8229600" cy="4103688"/>
          </a:xfrm>
        </p:spPr>
        <p:txBody>
          <a:bodyPr/>
          <a:lstStyle/>
          <a:p>
            <a:pPr>
              <a:lnSpc>
                <a:spcPct val="90000"/>
              </a:lnSpc>
              <a:spcBef>
                <a:spcPct val="50000"/>
              </a:spcBef>
              <a:spcAft>
                <a:spcPct val="20000"/>
              </a:spcAft>
              <a:buSzPct val="60000"/>
              <a:buFont typeface="Wingdings" pitchFamily="2" charset="2"/>
              <a:buChar char="S"/>
            </a:pPr>
            <a:r>
              <a:rPr lang="fr-FR" altLang="fr-FR" sz="2000" noProof="0" dirty="0" smtClean="0">
                <a:solidFill>
                  <a:srgbClr val="000000"/>
                </a:solidFill>
              </a:rPr>
              <a:t>ABSENCE D'APPROCHES MULTISECTORIELLES ET INTERDISCIPLINAIRES - IMPLICATION DES SECTEURS NON LIÉS À LA SANTÉ, DE LA SOCIÉTÉ CIVILE ET DE LA POPULATION;</a:t>
            </a:r>
          </a:p>
          <a:p>
            <a:pPr>
              <a:lnSpc>
                <a:spcPct val="90000"/>
              </a:lnSpc>
              <a:spcBef>
                <a:spcPct val="50000"/>
              </a:spcBef>
              <a:spcAft>
                <a:spcPct val="20000"/>
              </a:spcAft>
              <a:buSzPct val="60000"/>
              <a:buFont typeface="Wingdings" pitchFamily="2" charset="2"/>
              <a:buChar char="S"/>
            </a:pPr>
            <a:r>
              <a:rPr lang="fr-FR" altLang="fr-FR" sz="2000" noProof="0" dirty="0" smtClean="0">
                <a:solidFill>
                  <a:srgbClr val="000000"/>
                </a:solidFill>
              </a:rPr>
              <a:t>BESOINS CONCOMITANTS ET RESSOURCES LIMITÉES (IMPOSSIBILITÉ DE TROUVER D'AUTRES MÉCANISMES DE FINANCEMENT DURABLE POUR PROMOUVOIR LA SANTÉ)</a:t>
            </a:r>
          </a:p>
          <a:p>
            <a:pPr>
              <a:lnSpc>
                <a:spcPct val="90000"/>
              </a:lnSpc>
              <a:spcBef>
                <a:spcPct val="50000"/>
              </a:spcBef>
              <a:spcAft>
                <a:spcPct val="20000"/>
              </a:spcAft>
              <a:buSzPct val="60000"/>
              <a:buFont typeface="Wingdings" pitchFamily="2" charset="2"/>
              <a:buChar char="S"/>
            </a:pPr>
            <a:r>
              <a:rPr lang="fr-FR" altLang="fr-FR" sz="2000" noProof="0" dirty="0" smtClean="0">
                <a:solidFill>
                  <a:srgbClr val="000000"/>
                </a:solidFill>
              </a:rPr>
              <a:t>RÉSISTANCE ORGANISÉE (PROVENANT ESSENTIELLEMENT DE L'INTÉRIEUR DU SECTEUR DE LA SANTÉ); </a:t>
            </a:r>
          </a:p>
          <a:p>
            <a:pPr>
              <a:lnSpc>
                <a:spcPct val="90000"/>
              </a:lnSpc>
              <a:spcBef>
                <a:spcPct val="50000"/>
              </a:spcBef>
              <a:spcAft>
                <a:spcPct val="20000"/>
              </a:spcAft>
              <a:buSzPct val="60000"/>
              <a:buFont typeface="Wingdings" pitchFamily="2" charset="2"/>
              <a:buChar char="S"/>
            </a:pPr>
            <a:r>
              <a:rPr lang="fr-FR" altLang="fr-FR" sz="2000" noProof="0" dirty="0" smtClean="0">
                <a:solidFill>
                  <a:srgbClr val="000000"/>
                </a:solidFill>
              </a:rPr>
              <a:t>CRÉER UNE MASSE CRITIQUE DE VOLONTAIRES, DE MEMBRES DE LA SOCIÉTÉ CIVILE ET DE PROFESSIONNELS POUR CONDUIRE ET GÉRER LES INITIATIVES DE PROMOTION DE LA SANTÉ À TOUS LES NIVEAUX. </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p:txBody>
          <a:bodyPr/>
          <a:lstStyle/>
          <a:p>
            <a:pPr>
              <a:buSzPct val="100000"/>
            </a:pPr>
            <a:r>
              <a:rPr lang="fr-FR" altLang="fr-FR" sz="2600" b="1" noProof="0" dirty="0" smtClean="0">
                <a:solidFill>
                  <a:srgbClr val="000000"/>
                </a:solidFill>
                <a:cs typeface="Arial" charset="0"/>
              </a:rPr>
              <a:t>CONCLUSION</a:t>
            </a:r>
          </a:p>
        </p:txBody>
      </p:sp>
      <p:sp>
        <p:nvSpPr>
          <p:cNvPr id="3" name="Content Placeholder 2"/>
          <p:cNvSpPr>
            <a:spLocks noGrp="1"/>
          </p:cNvSpPr>
          <p:nvPr>
            <p:ph idx="1"/>
          </p:nvPr>
        </p:nvSpPr>
        <p:spPr>
          <a:xfrm>
            <a:off x="468313" y="1628775"/>
            <a:ext cx="8229600" cy="3671888"/>
          </a:xfrm>
        </p:spPr>
        <p:txBody>
          <a:bodyPr/>
          <a:lstStyle/>
          <a:p>
            <a:pPr marL="469900" indent="-469900">
              <a:lnSpc>
                <a:spcPct val="90000"/>
              </a:lnSpc>
              <a:buFont typeface="Wingdings" pitchFamily="2" charset="2"/>
              <a:buChar char="§"/>
            </a:pPr>
            <a:r>
              <a:rPr lang="fr-FR" altLang="fr-FR" sz="1800" noProof="0" dirty="0" smtClean="0">
                <a:solidFill>
                  <a:srgbClr val="000000"/>
                </a:solidFill>
                <a:cs typeface="Arial" charset="0"/>
              </a:rPr>
              <a:t>LE COMPORTEMENT HUMAIN EST COMPLEXE ET INFLUENCÉ PAR DE MULTIPLES FACTEURS SUR UNE LONGUE PÉRIODE DE TEMPS. IL NE PEUT ÊTRE MODIFIÉ DU JOUR AU LENDEMAIN;</a:t>
            </a:r>
          </a:p>
          <a:p>
            <a:pPr marL="469900" indent="-469900">
              <a:lnSpc>
                <a:spcPct val="90000"/>
              </a:lnSpc>
              <a:buFont typeface="Wingdings" pitchFamily="2" charset="2"/>
              <a:buChar char="§"/>
            </a:pPr>
            <a:r>
              <a:rPr lang="fr-FR" altLang="fr-FR" sz="1800" noProof="0" dirty="0" smtClean="0">
                <a:solidFill>
                  <a:srgbClr val="000000"/>
                </a:solidFill>
                <a:cs typeface="Arial" charset="0"/>
              </a:rPr>
              <a:t>AVOIR SIMPLEMENT ACCÈS À L'INFORMATION NE DÉBOUCHE PAS SUR L'ACTION;</a:t>
            </a:r>
          </a:p>
          <a:p>
            <a:pPr marL="469900" indent="-469900">
              <a:lnSpc>
                <a:spcPct val="90000"/>
              </a:lnSpc>
              <a:buFont typeface="Wingdings" pitchFamily="2" charset="2"/>
              <a:buChar char="§"/>
            </a:pPr>
            <a:r>
              <a:rPr lang="fr-FR" altLang="fr-FR" sz="1800" noProof="0" dirty="0" smtClean="0">
                <a:solidFill>
                  <a:srgbClr val="000000"/>
                </a:solidFill>
                <a:cs typeface="Arial" charset="0"/>
              </a:rPr>
              <a:t>LA PARTICIPATION DES BÉNÉFICIAIRES VISÉS ET D'AUTRES ACTEURS EST UNE CONDITION PRÉALABLE POUR ATTEINDRE LES RÉSULTATS SOUHAITÉS;</a:t>
            </a:r>
          </a:p>
          <a:p>
            <a:pPr marL="469900" indent="-469900">
              <a:lnSpc>
                <a:spcPct val="90000"/>
              </a:lnSpc>
              <a:buFont typeface="Wingdings" pitchFamily="2" charset="2"/>
              <a:buChar char="§"/>
            </a:pPr>
            <a:r>
              <a:rPr lang="fr-FR" altLang="fr-FR" sz="1800" noProof="0" dirty="0" smtClean="0">
                <a:solidFill>
                  <a:srgbClr val="000000"/>
                </a:solidFill>
                <a:cs typeface="Arial" charset="0"/>
              </a:rPr>
              <a:t>DES POLITIQUES, LÉGISLATIONS ET RÈGLEMENTS SONT INDISPENSABLES POUR RENFORCER LES MESURES STRATÉGIQUES DE COMMUNICATION ; </a:t>
            </a:r>
          </a:p>
          <a:p>
            <a:pPr marL="469900" indent="-469900">
              <a:lnSpc>
                <a:spcPct val="90000"/>
              </a:lnSpc>
              <a:buFont typeface="Wingdings" pitchFamily="2" charset="2"/>
              <a:buChar char="§"/>
            </a:pPr>
            <a:r>
              <a:rPr lang="fr-FR" altLang="fr-FR" sz="1800" noProof="0" dirty="0" smtClean="0">
                <a:solidFill>
                  <a:srgbClr val="000000"/>
                </a:solidFill>
                <a:cs typeface="Arial" charset="0"/>
              </a:rPr>
              <a:t>RENFORCER LE RÔLE MOTEUR (DE SERVICE) DU MINISTÈRE DE LA SANTÉ AU NIVEAU NATIONAL ET DU DISTRICT. </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a:xfrm>
            <a:off x="457200" y="115888"/>
            <a:ext cx="8229600" cy="706437"/>
          </a:xfrm>
        </p:spPr>
        <p:txBody>
          <a:bodyPr/>
          <a:lstStyle/>
          <a:p>
            <a:pPr>
              <a:buSzPct val="100000"/>
            </a:pPr>
            <a:r>
              <a:rPr lang="fr-FR" altLang="fr-FR" sz="3600" b="1" noProof="0" dirty="0" smtClean="0">
                <a:solidFill>
                  <a:srgbClr val="000000"/>
                </a:solidFill>
              </a:rPr>
              <a:t>ANALYSE DES BESOINS ET DES ATOUTS DE LA COMMUNAUTÉ</a:t>
            </a:r>
          </a:p>
        </p:txBody>
      </p:sp>
      <p:sp>
        <p:nvSpPr>
          <p:cNvPr id="20483" name="Content Placeholder 2"/>
          <p:cNvSpPr>
            <a:spLocks noGrp="1"/>
          </p:cNvSpPr>
          <p:nvPr>
            <p:ph idx="1"/>
          </p:nvPr>
        </p:nvSpPr>
        <p:spPr/>
        <p:txBody>
          <a:bodyPr/>
          <a:lstStyle/>
          <a:p>
            <a:pPr>
              <a:spcBef>
                <a:spcPct val="10000"/>
              </a:spcBef>
              <a:spcAft>
                <a:spcPct val="20000"/>
              </a:spcAft>
              <a:buSzPct val="60000"/>
              <a:buFont typeface="Wingdings" pitchFamily="2" charset="2"/>
              <a:buChar char="S"/>
            </a:pPr>
            <a:r>
              <a:rPr lang="fr-FR" altLang="fr-FR" noProof="0" dirty="0" smtClean="0">
                <a:solidFill>
                  <a:srgbClr val="000000"/>
                </a:solidFill>
              </a:rPr>
              <a:t>Qu'est-ce que l'analyse des besoins de la communauté?</a:t>
            </a:r>
          </a:p>
          <a:p>
            <a:pPr>
              <a:spcBef>
                <a:spcPct val="10000"/>
              </a:spcBef>
              <a:spcAft>
                <a:spcPct val="20000"/>
              </a:spcAft>
              <a:buSzPct val="60000"/>
              <a:buFont typeface="Wingdings" pitchFamily="2" charset="2"/>
              <a:buChar char="S"/>
            </a:pPr>
            <a:endParaRPr lang="fr-FR" altLang="fr-FR" noProof="0" dirty="0" smtClean="0">
              <a:solidFill>
                <a:srgbClr val="000000"/>
              </a:solidFill>
            </a:endParaRPr>
          </a:p>
          <a:p>
            <a:pPr>
              <a:spcBef>
                <a:spcPct val="10000"/>
              </a:spcBef>
              <a:spcAft>
                <a:spcPct val="20000"/>
              </a:spcAft>
              <a:buSzPct val="60000"/>
              <a:buFont typeface="Wingdings" pitchFamily="2" charset="2"/>
              <a:buChar char="S"/>
            </a:pPr>
            <a:r>
              <a:rPr lang="fr-FR" altLang="fr-FR" noProof="0" dirty="0" smtClean="0">
                <a:solidFill>
                  <a:srgbClr val="000000"/>
                </a:solidFill>
              </a:rPr>
              <a:t>Qu'est-ce que l'analyse des atouts de la communauté? </a:t>
            </a:r>
          </a:p>
          <a:p>
            <a:pPr>
              <a:spcBef>
                <a:spcPct val="10000"/>
              </a:spcBef>
              <a:spcAft>
                <a:spcPct val="20000"/>
              </a:spcAft>
              <a:buSzPct val="60000"/>
              <a:buFont typeface="Wingdings" pitchFamily="2" charset="2"/>
              <a:buChar char="S"/>
            </a:pPr>
            <a:endParaRPr lang="fr-FR" altLang="fr-FR" noProof="0" dirty="0" smtClean="0">
              <a:solidFill>
                <a:srgbClr val="000000"/>
              </a:solidFill>
            </a:endParaRPr>
          </a:p>
          <a:p>
            <a:pPr>
              <a:spcBef>
                <a:spcPct val="10000"/>
              </a:spcBef>
              <a:spcAft>
                <a:spcPct val="20000"/>
              </a:spcAft>
              <a:buSzPct val="60000"/>
              <a:buFont typeface="Wingdings" pitchFamily="2" charset="2"/>
              <a:buChar char="S"/>
            </a:pPr>
            <a:r>
              <a:rPr lang="fr-FR" altLang="fr-FR" noProof="0" dirty="0" smtClean="0">
                <a:solidFill>
                  <a:srgbClr val="000000"/>
                </a:solidFill>
              </a:rPr>
              <a:t>Comment ces besoins sont-ils analysés?</a:t>
            </a:r>
          </a:p>
          <a:p>
            <a:pPr>
              <a:spcBef>
                <a:spcPct val="10000"/>
              </a:spcBef>
              <a:spcAft>
                <a:spcPct val="20000"/>
              </a:spcAft>
              <a:buSzPct val="60000"/>
              <a:buFont typeface="Wingdings" pitchFamily="2" charset="2"/>
              <a:buChar char="S"/>
            </a:pPr>
            <a:r>
              <a:rPr lang="fr-FR" altLang="fr-FR" noProof="0" dirty="0" smtClean="0">
                <a:solidFill>
                  <a:srgbClr val="000000"/>
                </a:solidFill>
              </a:rPr>
              <a:t>Comment ces atouts sont-ils analysés?</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0" y="0"/>
            <a:ext cx="9144000" cy="1052513"/>
          </a:xfrm>
        </p:spPr>
        <p:txBody>
          <a:bodyPr/>
          <a:lstStyle/>
          <a:p>
            <a:pPr>
              <a:buSzPct val="100000"/>
            </a:pPr>
            <a:r>
              <a:rPr lang="fr-FR" altLang="fr-FR" b="1" noProof="0" dirty="0" smtClean="0">
                <a:solidFill>
                  <a:srgbClr val="000000"/>
                </a:solidFill>
              </a:rPr>
              <a:t>Plan de cours</a:t>
            </a:r>
          </a:p>
        </p:txBody>
      </p:sp>
      <p:sp>
        <p:nvSpPr>
          <p:cNvPr id="3075" name="Rectangle 3"/>
          <p:cNvSpPr>
            <a:spLocks noGrp="1" noChangeArrowheads="1"/>
          </p:cNvSpPr>
          <p:nvPr>
            <p:ph type="body" idx="1"/>
          </p:nvPr>
        </p:nvSpPr>
        <p:spPr>
          <a:xfrm>
            <a:off x="457200" y="1196975"/>
            <a:ext cx="8686800" cy="4929188"/>
          </a:xfrm>
        </p:spPr>
        <p:txBody>
          <a:bodyPr/>
          <a:lstStyle/>
          <a:p>
            <a:r>
              <a:rPr lang="fr-FR" altLang="fr-FR" b="1" noProof="0" dirty="0" smtClean="0">
                <a:solidFill>
                  <a:srgbClr val="000000"/>
                </a:solidFill>
              </a:rPr>
              <a:t>Objectifs </a:t>
            </a:r>
          </a:p>
          <a:p>
            <a:r>
              <a:rPr lang="fr-FR" altLang="fr-FR" b="1" noProof="0" dirty="0" smtClean="0">
                <a:solidFill>
                  <a:srgbClr val="000000"/>
                </a:solidFill>
              </a:rPr>
              <a:t>Introduction et contexte</a:t>
            </a:r>
          </a:p>
          <a:p>
            <a:r>
              <a:rPr lang="fr-FR" altLang="fr-FR" b="1" noProof="0" dirty="0" smtClean="0">
                <a:solidFill>
                  <a:srgbClr val="000000"/>
                </a:solidFill>
              </a:rPr>
              <a:t>Principes directeurs et obstacles à la mobilisation sociale</a:t>
            </a:r>
          </a:p>
          <a:p>
            <a:r>
              <a:rPr lang="fr-FR" altLang="fr-FR" b="1" noProof="0" dirty="0" smtClean="0">
                <a:solidFill>
                  <a:srgbClr val="000000"/>
                </a:solidFill>
              </a:rPr>
              <a:t>Analyse des besoins et des atouts pour organiser la mobilisation sociale</a:t>
            </a:r>
          </a:p>
          <a:p>
            <a:r>
              <a:rPr lang="fr-FR" altLang="fr-FR" b="1" noProof="0" dirty="0" smtClean="0">
                <a:solidFill>
                  <a:srgbClr val="000000"/>
                </a:solidFill>
              </a:rPr>
              <a:t>Suivi et évaluation</a:t>
            </a:r>
          </a:p>
          <a:p>
            <a:r>
              <a:rPr lang="fr-FR" altLang="fr-FR" b="1" noProof="0" dirty="0" smtClean="0">
                <a:solidFill>
                  <a:srgbClr val="000000"/>
                </a:solidFill>
              </a:rPr>
              <a:t>Activités de soutien psychosocial </a:t>
            </a:r>
          </a:p>
          <a:p>
            <a:r>
              <a:rPr lang="fr-FR" altLang="fr-FR" b="1" noProof="0" dirty="0" smtClean="0">
                <a:solidFill>
                  <a:srgbClr val="000000"/>
                </a:solidFill>
              </a:rPr>
              <a:t>Actions prioritaires</a:t>
            </a:r>
          </a:p>
          <a:p>
            <a:endParaRPr lang="fr-FR" altLang="fr-FR" b="1" noProof="0" dirty="0" smtClean="0">
              <a:solidFill>
                <a:srgbClr val="000000"/>
              </a:solidFill>
            </a:endParaRPr>
          </a:p>
          <a:p>
            <a:endParaRPr lang="fr-FR" altLang="fr-FR" b="1" noProof="0" dirty="0" smtClean="0">
              <a:solidFill>
                <a:srgbClr val="000000"/>
              </a:solidFill>
            </a:endParaRPr>
          </a:p>
          <a:p>
            <a:endParaRPr lang="fr-FR" altLang="fr-FR" b="1" noProof="0" dirty="0" smtClean="0">
              <a:solidFill>
                <a:srgbClr val="000000"/>
              </a:solidFill>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p:cNvSpPr>
            <a:spLocks noGrp="1"/>
          </p:cNvSpPr>
          <p:nvPr>
            <p:ph type="title"/>
          </p:nvPr>
        </p:nvSpPr>
        <p:spPr/>
        <p:txBody>
          <a:bodyPr/>
          <a:lstStyle/>
          <a:p>
            <a:pPr>
              <a:buSzPct val="100000"/>
            </a:pPr>
            <a:r>
              <a:rPr lang="fr-FR" altLang="fr-FR" sz="3200" b="1" noProof="0" dirty="0" smtClean="0">
                <a:solidFill>
                  <a:srgbClr val="000000"/>
                </a:solidFill>
              </a:rPr>
              <a:t>Analyse des besoins de la communauté</a:t>
            </a:r>
          </a:p>
        </p:txBody>
      </p:sp>
      <p:sp>
        <p:nvSpPr>
          <p:cNvPr id="21507" name="Content Placeholder 2"/>
          <p:cNvSpPr>
            <a:spLocks noGrp="1"/>
          </p:cNvSpPr>
          <p:nvPr>
            <p:ph idx="1"/>
          </p:nvPr>
        </p:nvSpPr>
        <p:spPr/>
        <p:txBody>
          <a:bodyPr/>
          <a:lstStyle/>
          <a:p>
            <a:pPr>
              <a:spcBef>
                <a:spcPct val="10000"/>
              </a:spcBef>
              <a:spcAft>
                <a:spcPct val="20000"/>
              </a:spcAft>
              <a:buSzPct val="60000"/>
              <a:buFont typeface="Wingdings" pitchFamily="2" charset="2"/>
              <a:buChar char="S"/>
            </a:pPr>
            <a:r>
              <a:rPr lang="fr-FR" altLang="fr-FR" sz="2200" b="1" noProof="0" dirty="0" smtClean="0">
                <a:solidFill>
                  <a:srgbClr val="000000"/>
                </a:solidFill>
              </a:rPr>
              <a:t>Collecte systématique et planifiée d'informations sur les problèmes et besoins des populations et </a:t>
            </a:r>
            <a:r>
              <a:rPr lang="fr-FR" altLang="fr-FR" sz="2200" b="1" noProof="0" dirty="0" smtClean="0">
                <a:solidFill>
                  <a:srgbClr val="000000"/>
                </a:solidFill>
              </a:rPr>
              <a:t>utilisation</a:t>
            </a:r>
            <a:r>
              <a:rPr lang="fr-FR" altLang="fr-FR" sz="2200" b="1" baseline="0" noProof="0" dirty="0" smtClean="0">
                <a:solidFill>
                  <a:srgbClr val="000000"/>
                </a:solidFill>
              </a:rPr>
              <a:t> de</a:t>
            </a:r>
            <a:r>
              <a:rPr lang="fr-FR" altLang="fr-FR" sz="2200" b="1" noProof="0" dirty="0" smtClean="0">
                <a:solidFill>
                  <a:srgbClr val="000000"/>
                </a:solidFill>
              </a:rPr>
              <a:t>s </a:t>
            </a:r>
            <a:r>
              <a:rPr lang="fr-FR" altLang="fr-FR" sz="2200" b="1" noProof="0" dirty="0" smtClean="0">
                <a:solidFill>
                  <a:srgbClr val="000000"/>
                </a:solidFill>
              </a:rPr>
              <a:t>informations ainsi recueillies pour concevoir des activités appropriées. </a:t>
            </a:r>
          </a:p>
          <a:p>
            <a:pPr>
              <a:spcBef>
                <a:spcPct val="10000"/>
              </a:spcBef>
              <a:spcAft>
                <a:spcPct val="20000"/>
              </a:spcAft>
              <a:buSzPct val="60000"/>
              <a:buFont typeface="Wingdings" pitchFamily="2" charset="2"/>
              <a:buChar char="S"/>
            </a:pPr>
            <a:r>
              <a:rPr lang="fr-FR" altLang="fr-FR" sz="2200" b="1" noProof="0" dirty="0" smtClean="0">
                <a:solidFill>
                  <a:srgbClr val="000000"/>
                </a:solidFill>
              </a:rPr>
              <a:t>Exemples de volets à analyser</a:t>
            </a:r>
          </a:p>
          <a:p>
            <a:pPr>
              <a:spcBef>
                <a:spcPct val="10000"/>
              </a:spcBef>
              <a:spcAft>
                <a:spcPct val="20000"/>
              </a:spcAft>
              <a:buSzPct val="60000"/>
              <a:buFont typeface="Wingdings" pitchFamily="2" charset="2"/>
              <a:buChar char="S"/>
            </a:pPr>
            <a:r>
              <a:rPr lang="fr-FR" altLang="fr-FR" sz="2200" b="1" noProof="0" dirty="0" smtClean="0">
                <a:solidFill>
                  <a:srgbClr val="000000"/>
                </a:solidFill>
              </a:rPr>
              <a:t>Problèmes </a:t>
            </a:r>
          </a:p>
          <a:p>
            <a:pPr lvl="1">
              <a:spcBef>
                <a:spcPct val="10000"/>
              </a:spcBef>
              <a:spcAft>
                <a:spcPct val="20000"/>
              </a:spcAft>
              <a:buSzPct val="60000"/>
              <a:buFont typeface="Wingdings" pitchFamily="2" charset="2"/>
              <a:buChar char="S"/>
            </a:pPr>
            <a:r>
              <a:rPr lang="fr-FR" altLang="fr-FR" b="1" noProof="0" dirty="0" smtClean="0">
                <a:solidFill>
                  <a:srgbClr val="000000"/>
                </a:solidFill>
              </a:rPr>
              <a:t>Sociaux (par exemple manque d'emplois, violence, toxicomanie,)</a:t>
            </a:r>
          </a:p>
          <a:p>
            <a:pPr lvl="1">
              <a:spcBef>
                <a:spcPct val="10000"/>
              </a:spcBef>
              <a:spcAft>
                <a:spcPct val="20000"/>
              </a:spcAft>
              <a:buSzPct val="60000"/>
              <a:buFont typeface="Wingdings" pitchFamily="2" charset="2"/>
              <a:buChar char="S"/>
            </a:pPr>
            <a:r>
              <a:rPr lang="fr-FR" altLang="fr-FR" b="1" noProof="0" dirty="0" smtClean="0">
                <a:solidFill>
                  <a:srgbClr val="000000"/>
                </a:solidFill>
              </a:rPr>
              <a:t>économiques (argent, accès aux prêts)</a:t>
            </a:r>
          </a:p>
          <a:p>
            <a:pPr lvl="1">
              <a:spcBef>
                <a:spcPct val="10000"/>
              </a:spcBef>
              <a:spcAft>
                <a:spcPct val="20000"/>
              </a:spcAft>
              <a:buSzPct val="60000"/>
              <a:buFont typeface="Wingdings" pitchFamily="2" charset="2"/>
              <a:buChar char="S"/>
            </a:pPr>
            <a:r>
              <a:rPr lang="fr-FR" altLang="fr-FR" b="1" noProof="0" dirty="0" smtClean="0">
                <a:solidFill>
                  <a:srgbClr val="000000"/>
                </a:solidFill>
              </a:rPr>
              <a:t>santé (maladies transmissibles et non transmissibles) </a:t>
            </a: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title"/>
          </p:nvPr>
        </p:nvSpPr>
        <p:spPr/>
        <p:txBody>
          <a:bodyPr/>
          <a:lstStyle/>
          <a:p>
            <a:pPr>
              <a:buSzPct val="100000"/>
            </a:pPr>
            <a:r>
              <a:rPr lang="fr-FR" altLang="fr-FR" sz="3600" b="1" noProof="0" dirty="0" smtClean="0">
                <a:solidFill>
                  <a:srgbClr val="000000"/>
                </a:solidFill>
              </a:rPr>
              <a:t>Analyse des atouts</a:t>
            </a:r>
          </a:p>
        </p:txBody>
      </p:sp>
      <p:sp>
        <p:nvSpPr>
          <p:cNvPr id="22531" name="Content Placeholder 2"/>
          <p:cNvSpPr>
            <a:spLocks noGrp="1"/>
          </p:cNvSpPr>
          <p:nvPr>
            <p:ph sz="half" idx="1"/>
          </p:nvPr>
        </p:nvSpPr>
        <p:spPr>
          <a:xfrm>
            <a:off x="323850" y="1350963"/>
            <a:ext cx="4038600" cy="4525962"/>
          </a:xfrm>
        </p:spPr>
        <p:txBody>
          <a:bodyPr/>
          <a:lstStyle/>
          <a:p>
            <a:pPr>
              <a:spcBef>
                <a:spcPct val="0"/>
              </a:spcBef>
              <a:buSzPct val="60000"/>
              <a:buFont typeface="Wingdings" pitchFamily="2" charset="2"/>
              <a:buChar char="S"/>
            </a:pPr>
            <a:r>
              <a:rPr lang="fr-FR" altLang="fr-FR" sz="1800" b="1" noProof="0" dirty="0" smtClean="0">
                <a:solidFill>
                  <a:srgbClr val="000000"/>
                </a:solidFill>
              </a:rPr>
              <a:t>Collecte systématique et planifiée d'informations sur les ressources dont les populations disposent ou non.</a:t>
            </a:r>
          </a:p>
          <a:p>
            <a:pPr>
              <a:spcBef>
                <a:spcPct val="0"/>
              </a:spcBef>
              <a:buSzPct val="60000"/>
              <a:buFont typeface="Wingdings" pitchFamily="2" charset="2"/>
              <a:buChar char="S"/>
            </a:pPr>
            <a:r>
              <a:rPr lang="fr-FR" altLang="fr-FR" sz="1800" b="1" noProof="0" dirty="0" smtClean="0">
                <a:solidFill>
                  <a:srgbClr val="000000"/>
                </a:solidFill>
              </a:rPr>
              <a:t>Exemples de volets à analyser</a:t>
            </a:r>
          </a:p>
          <a:p>
            <a:pPr lvl="1">
              <a:spcBef>
                <a:spcPct val="0"/>
              </a:spcBef>
              <a:buSzPct val="60000"/>
              <a:buFont typeface="Wingdings" pitchFamily="2" charset="2"/>
              <a:buChar char="S"/>
            </a:pPr>
            <a:r>
              <a:rPr lang="fr-FR" altLang="fr-FR" sz="1800" b="1" noProof="0" dirty="0" smtClean="0">
                <a:solidFill>
                  <a:srgbClr val="000000"/>
                </a:solidFill>
              </a:rPr>
              <a:t>Ressources financières</a:t>
            </a:r>
          </a:p>
          <a:p>
            <a:pPr lvl="1">
              <a:spcBef>
                <a:spcPct val="0"/>
              </a:spcBef>
              <a:buSzPct val="60000"/>
              <a:buFont typeface="Wingdings" pitchFamily="2" charset="2"/>
              <a:buChar char="S"/>
            </a:pPr>
            <a:r>
              <a:rPr lang="fr-FR" altLang="fr-FR" sz="1800" b="1" noProof="0" dirty="0" smtClean="0">
                <a:solidFill>
                  <a:srgbClr val="000000"/>
                </a:solidFill>
              </a:rPr>
              <a:t>Biens - Maisons/Véhicules/animaux/équipements</a:t>
            </a:r>
          </a:p>
          <a:p>
            <a:pPr lvl="1">
              <a:spcBef>
                <a:spcPct val="0"/>
              </a:spcBef>
              <a:buFontTx/>
              <a:buNone/>
            </a:pPr>
            <a:r>
              <a:rPr lang="fr-FR" altLang="fr-FR" sz="1800" b="1" noProof="0" dirty="0" smtClean="0">
                <a:solidFill>
                  <a:srgbClr val="000000"/>
                </a:solidFill>
              </a:rPr>
              <a:t>   /produits agricoles</a:t>
            </a:r>
          </a:p>
          <a:p>
            <a:pPr lvl="1">
              <a:spcBef>
                <a:spcPct val="0"/>
              </a:spcBef>
              <a:buSzPct val="60000"/>
              <a:buFont typeface="Wingdings" pitchFamily="2" charset="2"/>
              <a:buChar char="S"/>
            </a:pPr>
            <a:r>
              <a:rPr lang="fr-FR" altLang="fr-FR" sz="1800" b="1" noProof="0" dirty="0" smtClean="0">
                <a:solidFill>
                  <a:srgbClr val="000000"/>
                </a:solidFill>
              </a:rPr>
              <a:t>Sécurité alimentaire (disponibilité et accès)</a:t>
            </a:r>
          </a:p>
          <a:p>
            <a:pPr lvl="1">
              <a:spcBef>
                <a:spcPct val="0"/>
              </a:spcBef>
              <a:buSzPct val="60000"/>
              <a:buFont typeface="Wingdings" pitchFamily="2" charset="2"/>
              <a:buChar char="S"/>
            </a:pPr>
            <a:r>
              <a:rPr lang="fr-FR" altLang="fr-FR" sz="1800" b="1" noProof="0" dirty="0" smtClean="0">
                <a:solidFill>
                  <a:srgbClr val="000000"/>
                </a:solidFill>
              </a:rPr>
              <a:t>Travail</a:t>
            </a:r>
          </a:p>
          <a:p>
            <a:pPr lvl="1">
              <a:spcBef>
                <a:spcPct val="0"/>
              </a:spcBef>
              <a:buSzPct val="60000"/>
              <a:buFont typeface="Wingdings" pitchFamily="2" charset="2"/>
              <a:buChar char="S"/>
            </a:pPr>
            <a:r>
              <a:rPr lang="fr-FR" altLang="fr-FR" sz="1800" b="1" noProof="0" dirty="0" smtClean="0">
                <a:solidFill>
                  <a:srgbClr val="000000"/>
                </a:solidFill>
              </a:rPr>
              <a:t>Accès à l'information/au prêt</a:t>
            </a:r>
          </a:p>
          <a:p>
            <a:pPr lvl="1">
              <a:spcBef>
                <a:spcPct val="0"/>
              </a:spcBef>
              <a:buSzPct val="60000"/>
              <a:buFont typeface="Wingdings" pitchFamily="2" charset="2"/>
              <a:buChar char="S"/>
            </a:pPr>
            <a:r>
              <a:rPr lang="fr-FR" altLang="fr-FR" sz="1800" b="1" noProof="0" dirty="0" smtClean="0">
                <a:solidFill>
                  <a:srgbClr val="000000"/>
                </a:solidFill>
              </a:rPr>
              <a:t>Temps</a:t>
            </a:r>
          </a:p>
          <a:p>
            <a:pPr lvl="1">
              <a:spcBef>
                <a:spcPct val="0"/>
              </a:spcBef>
              <a:buSzPct val="60000"/>
              <a:buFont typeface="Wingdings" pitchFamily="2" charset="2"/>
              <a:buChar char="S"/>
            </a:pPr>
            <a:r>
              <a:rPr lang="fr-FR" altLang="fr-FR" sz="1800" b="1" noProof="0" dirty="0" smtClean="0">
                <a:solidFill>
                  <a:srgbClr val="000000"/>
                </a:solidFill>
              </a:rPr>
              <a:t>Espace</a:t>
            </a:r>
          </a:p>
        </p:txBody>
      </p:sp>
      <p:sp>
        <p:nvSpPr>
          <p:cNvPr id="22532" name="Content Placeholder 3"/>
          <p:cNvSpPr>
            <a:spLocks noGrp="1"/>
          </p:cNvSpPr>
          <p:nvPr>
            <p:ph sz="half" idx="2"/>
          </p:nvPr>
        </p:nvSpPr>
        <p:spPr>
          <a:xfrm>
            <a:off x="5092700" y="1350963"/>
            <a:ext cx="4038600" cy="4741862"/>
          </a:xfrm>
        </p:spPr>
        <p:txBody>
          <a:bodyPr/>
          <a:lstStyle/>
          <a:p>
            <a:pPr lvl="1">
              <a:spcBef>
                <a:spcPct val="10000"/>
              </a:spcBef>
              <a:spcAft>
                <a:spcPct val="20000"/>
              </a:spcAft>
              <a:buSzPct val="60000"/>
              <a:buFont typeface="Wingdings" pitchFamily="2" charset="2"/>
              <a:buChar char="S"/>
            </a:pPr>
            <a:r>
              <a:rPr lang="fr-FR" altLang="fr-FR" sz="1800" b="1" noProof="0" dirty="0" smtClean="0">
                <a:solidFill>
                  <a:srgbClr val="000000"/>
                </a:solidFill>
              </a:rPr>
              <a:t>Permet de révéler la nature et l'ampleur des problèmes des populations et leurs causes profondes. </a:t>
            </a:r>
          </a:p>
          <a:p>
            <a:pPr lvl="1">
              <a:spcBef>
                <a:spcPct val="10000"/>
              </a:spcBef>
              <a:spcAft>
                <a:spcPct val="20000"/>
              </a:spcAft>
              <a:buSzPct val="60000"/>
              <a:buFont typeface="Wingdings" pitchFamily="2" charset="2"/>
              <a:buChar char="S"/>
            </a:pPr>
            <a:r>
              <a:rPr lang="fr-FR" altLang="fr-FR" sz="1800" b="1" noProof="0" dirty="0" smtClean="0">
                <a:solidFill>
                  <a:srgbClr val="000000"/>
                </a:solidFill>
              </a:rPr>
              <a:t>Utile pour choisir les solutions appropriées aux problèmes prioritaires</a:t>
            </a:r>
          </a:p>
          <a:p>
            <a:pPr lvl="1">
              <a:spcBef>
                <a:spcPct val="10000"/>
              </a:spcBef>
              <a:spcAft>
                <a:spcPct val="20000"/>
              </a:spcAft>
              <a:buSzPct val="60000"/>
              <a:buFont typeface="Wingdings" pitchFamily="2" charset="2"/>
              <a:buChar char="S"/>
            </a:pPr>
            <a:r>
              <a:rPr lang="fr-FR" altLang="fr-FR" sz="1800" b="1" noProof="0" dirty="0" smtClean="0">
                <a:solidFill>
                  <a:srgbClr val="000000"/>
                </a:solidFill>
              </a:rPr>
              <a:t>Fournit des informations sur les ressources (ce que les gens ont ou </a:t>
            </a:r>
            <a:r>
              <a:rPr lang="fr-FR" altLang="fr-FR" sz="1800" b="1" noProof="0" dirty="0" smtClean="0">
                <a:solidFill>
                  <a:srgbClr val="000000"/>
                </a:solidFill>
              </a:rPr>
              <a:t>n’ont pas</a:t>
            </a:r>
            <a:endParaRPr lang="fr-FR" altLang="fr-FR" sz="1800" b="1" noProof="0" dirty="0" smtClean="0">
              <a:solidFill>
                <a:srgbClr val="000000"/>
              </a:solidFill>
            </a:endParaRPr>
          </a:p>
          <a:p>
            <a:pPr lvl="1">
              <a:spcBef>
                <a:spcPct val="10000"/>
              </a:spcBef>
              <a:spcAft>
                <a:spcPct val="20000"/>
              </a:spcAft>
              <a:buSzPct val="60000"/>
              <a:buFont typeface="Wingdings" pitchFamily="2" charset="2"/>
              <a:buChar char="S"/>
            </a:pPr>
            <a:r>
              <a:rPr lang="fr-FR" altLang="fr-FR" sz="1800" b="1" noProof="0" dirty="0" smtClean="0">
                <a:solidFill>
                  <a:srgbClr val="000000"/>
                </a:solidFill>
              </a:rPr>
              <a:t>Peut être utilisé pour définir le statut socioéconomique</a:t>
            </a:r>
          </a:p>
          <a:p>
            <a:pPr lvl="1">
              <a:spcBef>
                <a:spcPct val="10000"/>
              </a:spcBef>
              <a:spcAft>
                <a:spcPct val="20000"/>
              </a:spcAft>
              <a:buSzPct val="60000"/>
              <a:buFont typeface="Wingdings" pitchFamily="2" charset="2"/>
              <a:buChar char="S"/>
            </a:pPr>
            <a:r>
              <a:rPr lang="fr-FR" altLang="fr-FR" sz="1800" b="1" noProof="0" dirty="0" smtClean="0">
                <a:solidFill>
                  <a:srgbClr val="000000"/>
                </a:solidFill>
              </a:rPr>
              <a:t>Peut fournir une orientation sur les éléments que les populations peuvent exploiter pour faire face à leurs besoins </a:t>
            </a: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1"/>
          <p:cNvSpPr>
            <a:spLocks noGrp="1"/>
          </p:cNvSpPr>
          <p:nvPr>
            <p:ph type="title"/>
          </p:nvPr>
        </p:nvSpPr>
        <p:spPr/>
        <p:txBody>
          <a:bodyPr/>
          <a:lstStyle/>
          <a:p>
            <a:pPr>
              <a:buSzPct val="100000"/>
            </a:pPr>
            <a:r>
              <a:rPr lang="fr-FR" altLang="fr-FR" sz="3200" b="1" noProof="0" dirty="0" smtClean="0">
                <a:solidFill>
                  <a:srgbClr val="000000"/>
                </a:solidFill>
              </a:rPr>
              <a:t>Outils d'analyse </a:t>
            </a:r>
          </a:p>
        </p:txBody>
      </p:sp>
      <p:sp>
        <p:nvSpPr>
          <p:cNvPr id="23555" name="Content Placeholder 2"/>
          <p:cNvSpPr>
            <a:spLocks noGrp="1"/>
          </p:cNvSpPr>
          <p:nvPr>
            <p:ph idx="1"/>
          </p:nvPr>
        </p:nvSpPr>
        <p:spPr/>
        <p:txBody>
          <a:bodyPr/>
          <a:lstStyle/>
          <a:p>
            <a:pPr>
              <a:spcBef>
                <a:spcPct val="10000"/>
              </a:spcBef>
              <a:spcAft>
                <a:spcPct val="20000"/>
              </a:spcAft>
              <a:buSzPct val="60000"/>
              <a:buFont typeface="Wingdings" pitchFamily="2" charset="2"/>
              <a:buChar char="S"/>
            </a:pPr>
            <a:r>
              <a:rPr lang="fr-FR" altLang="fr-FR" sz="1800" b="1" noProof="0" dirty="0" smtClean="0">
                <a:solidFill>
                  <a:srgbClr val="000000"/>
                </a:solidFill>
              </a:rPr>
              <a:t>Diversité d'outils </a:t>
            </a:r>
          </a:p>
          <a:p>
            <a:pPr lvl="1">
              <a:spcBef>
                <a:spcPct val="10000"/>
              </a:spcBef>
              <a:spcAft>
                <a:spcPct val="20000"/>
              </a:spcAft>
              <a:buSzPct val="60000"/>
              <a:buFont typeface="Wingdings" pitchFamily="2" charset="2"/>
              <a:buChar char="S"/>
            </a:pPr>
            <a:r>
              <a:rPr lang="fr-FR" altLang="fr-FR" sz="1800" b="1" noProof="0" dirty="0" smtClean="0">
                <a:solidFill>
                  <a:srgbClr val="000000"/>
                </a:solidFill>
              </a:rPr>
              <a:t>Exemples</a:t>
            </a:r>
          </a:p>
          <a:p>
            <a:pPr lvl="2">
              <a:spcBef>
                <a:spcPct val="10000"/>
              </a:spcBef>
              <a:spcAft>
                <a:spcPct val="20000"/>
              </a:spcAft>
              <a:buSzPct val="60000"/>
              <a:buFont typeface="Wingdings" pitchFamily="2" charset="2"/>
              <a:buChar char="S"/>
            </a:pPr>
            <a:r>
              <a:rPr lang="fr-FR" altLang="fr-FR" sz="1800" b="1" noProof="0" dirty="0" smtClean="0">
                <a:solidFill>
                  <a:srgbClr val="000000"/>
                </a:solidFill>
              </a:rPr>
              <a:t>La cartographie sociale</a:t>
            </a:r>
          </a:p>
          <a:p>
            <a:pPr lvl="2">
              <a:spcBef>
                <a:spcPct val="10000"/>
              </a:spcBef>
              <a:spcAft>
                <a:spcPct val="20000"/>
              </a:spcAft>
              <a:buSzPct val="60000"/>
              <a:buFont typeface="Wingdings" pitchFamily="2" charset="2"/>
              <a:buChar char="S"/>
            </a:pPr>
            <a:r>
              <a:rPr lang="fr-FR" altLang="fr-FR" sz="1800" b="1" noProof="0" dirty="0" smtClean="0">
                <a:solidFill>
                  <a:srgbClr val="000000"/>
                </a:solidFill>
              </a:rPr>
              <a:t>Le classement des richesses</a:t>
            </a:r>
          </a:p>
          <a:p>
            <a:pPr lvl="2">
              <a:spcBef>
                <a:spcPct val="10000"/>
              </a:spcBef>
              <a:spcAft>
                <a:spcPct val="20000"/>
              </a:spcAft>
              <a:buSzPct val="60000"/>
              <a:buFont typeface="Wingdings" pitchFamily="2" charset="2"/>
              <a:buChar char="S"/>
            </a:pPr>
            <a:r>
              <a:rPr lang="fr-FR" altLang="fr-FR" sz="1800" b="1" noProof="0" dirty="0" smtClean="0">
                <a:solidFill>
                  <a:srgbClr val="000000"/>
                </a:solidFill>
              </a:rPr>
              <a:t>La cartographie des ressources naturelles</a:t>
            </a:r>
          </a:p>
          <a:p>
            <a:pPr lvl="2">
              <a:spcBef>
                <a:spcPct val="10000"/>
              </a:spcBef>
              <a:spcAft>
                <a:spcPct val="20000"/>
              </a:spcAft>
              <a:buSzPct val="60000"/>
              <a:buFont typeface="Wingdings" pitchFamily="2" charset="2"/>
              <a:buChar char="S"/>
            </a:pPr>
            <a:r>
              <a:rPr lang="fr-FR" altLang="fr-FR" sz="1800" b="1" noProof="0" dirty="0" smtClean="0">
                <a:solidFill>
                  <a:srgbClr val="000000"/>
                </a:solidFill>
              </a:rPr>
              <a:t>Analyse des moyens d'existence - Types (par exemple l'agriculture, la pêche, la foresterie, le travail salarié et une combinaison de ces derniers et autres </a:t>
            </a:r>
          </a:p>
          <a:p>
            <a:pPr lvl="2">
              <a:spcBef>
                <a:spcPct val="10000"/>
              </a:spcBef>
              <a:spcAft>
                <a:spcPct val="20000"/>
              </a:spcAft>
              <a:buSzPct val="60000"/>
              <a:buFont typeface="Wingdings" pitchFamily="2" charset="2"/>
              <a:buChar char="S"/>
            </a:pPr>
            <a:r>
              <a:rPr lang="fr-FR" altLang="fr-FR" sz="1800" b="1" noProof="0" dirty="0" smtClean="0">
                <a:solidFill>
                  <a:srgbClr val="000000"/>
                </a:solidFill>
              </a:rPr>
              <a:t>Cartographie de la mobilité/institutionnelle</a:t>
            </a:r>
          </a:p>
          <a:p>
            <a:pPr lvl="2">
              <a:spcBef>
                <a:spcPct val="10000"/>
              </a:spcBef>
              <a:spcAft>
                <a:spcPct val="20000"/>
              </a:spcAft>
              <a:buSzPct val="60000"/>
              <a:buFont typeface="Wingdings" pitchFamily="2" charset="2"/>
              <a:buChar char="S"/>
            </a:pPr>
            <a:r>
              <a:rPr lang="fr-FR" altLang="fr-FR" sz="1800" b="1" noProof="0" dirty="0" smtClean="0">
                <a:solidFill>
                  <a:srgbClr val="000000"/>
                </a:solidFill>
              </a:rPr>
              <a:t>Liste libre</a:t>
            </a:r>
            <a:endParaRPr lang="fr-FR" altLang="fr-FR" sz="1800" b="1" noProof="0" dirty="0" smtClean="0">
              <a:solidFill>
                <a:srgbClr val="000000"/>
              </a:solidFill>
            </a:endParaRPr>
          </a:p>
          <a:p>
            <a:pPr lvl="2">
              <a:spcBef>
                <a:spcPct val="10000"/>
              </a:spcBef>
              <a:spcAft>
                <a:spcPct val="20000"/>
              </a:spcAft>
              <a:buSzPct val="60000"/>
              <a:buFont typeface="Wingdings" pitchFamily="2" charset="2"/>
              <a:buChar char="S"/>
            </a:pPr>
            <a:r>
              <a:rPr lang="fr-FR" altLang="fr-FR" sz="1800" b="1" noProof="0" dirty="0" smtClean="0">
                <a:solidFill>
                  <a:srgbClr val="000000"/>
                </a:solidFill>
              </a:rPr>
              <a:t>Promenade de repérage transversal </a:t>
            </a:r>
          </a:p>
          <a:p>
            <a:pPr lvl="2">
              <a:spcBef>
                <a:spcPct val="10000"/>
              </a:spcBef>
              <a:spcAft>
                <a:spcPct val="20000"/>
              </a:spcAft>
              <a:buSzPct val="60000"/>
              <a:buFont typeface="Wingdings" pitchFamily="2" charset="2"/>
              <a:buChar char="S"/>
            </a:pPr>
            <a:r>
              <a:rPr lang="fr-FR" altLang="fr-FR" sz="1800" b="1" noProof="0" dirty="0" smtClean="0">
                <a:solidFill>
                  <a:srgbClr val="000000"/>
                </a:solidFill>
              </a:rPr>
              <a:t>Discussion thématique de groupe</a:t>
            </a:r>
          </a:p>
          <a:p>
            <a:pPr lvl="2">
              <a:spcBef>
                <a:spcPct val="10000"/>
              </a:spcBef>
              <a:spcAft>
                <a:spcPct val="20000"/>
              </a:spcAft>
              <a:buSzPct val="60000"/>
              <a:buFont typeface="Wingdings" pitchFamily="2" charset="2"/>
              <a:buChar char="S"/>
            </a:pPr>
            <a:r>
              <a:rPr lang="fr-FR" altLang="fr-FR" sz="1800" b="1" noProof="0" dirty="0" smtClean="0">
                <a:solidFill>
                  <a:srgbClr val="000000"/>
                </a:solidFill>
              </a:rPr>
              <a:t>Entretiens individuels</a:t>
            </a:r>
          </a:p>
          <a:p>
            <a:pPr lvl="2">
              <a:spcBef>
                <a:spcPct val="10000"/>
              </a:spcBef>
              <a:spcAft>
                <a:spcPct val="20000"/>
              </a:spcAft>
              <a:buSzPct val="60000"/>
              <a:buFont typeface="Wingdings" pitchFamily="2" charset="2"/>
              <a:buChar char="S"/>
            </a:pPr>
            <a:r>
              <a:rPr lang="fr-FR" altLang="fr-FR" sz="1800" b="1" noProof="0" dirty="0" smtClean="0">
                <a:solidFill>
                  <a:srgbClr val="000000"/>
                </a:solidFill>
              </a:rPr>
              <a:t>Observation</a:t>
            </a:r>
          </a:p>
          <a:p>
            <a:pPr lvl="2">
              <a:spcBef>
                <a:spcPct val="10000"/>
              </a:spcBef>
              <a:spcAft>
                <a:spcPct val="20000"/>
              </a:spcAft>
              <a:buSzPct val="60000"/>
              <a:buFont typeface="Wingdings" pitchFamily="2" charset="2"/>
              <a:buChar char="S"/>
            </a:pPr>
            <a:r>
              <a:rPr lang="fr-FR" altLang="fr-FR" sz="1800" b="1" noProof="0" dirty="0" smtClean="0">
                <a:solidFill>
                  <a:srgbClr val="000000"/>
                </a:solidFill>
              </a:rPr>
              <a:t>Examen des dossiers </a:t>
            </a: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1"/>
          <p:cNvSpPr>
            <a:spLocks noGrp="1"/>
          </p:cNvSpPr>
          <p:nvPr>
            <p:ph type="title"/>
          </p:nvPr>
        </p:nvSpPr>
        <p:spPr/>
        <p:txBody>
          <a:bodyPr/>
          <a:lstStyle/>
          <a:p>
            <a:pPr>
              <a:buSzPct val="100000"/>
            </a:pPr>
            <a:r>
              <a:rPr lang="fr-FR" altLang="fr-FR" sz="3600" b="1" noProof="0" dirty="0" smtClean="0">
                <a:solidFill>
                  <a:srgbClr val="000000"/>
                </a:solidFill>
              </a:rPr>
              <a:t>Méthodes de repérage transversal </a:t>
            </a:r>
          </a:p>
        </p:txBody>
      </p:sp>
      <p:sp>
        <p:nvSpPr>
          <p:cNvPr id="24579" name="Content Placeholder 2"/>
          <p:cNvSpPr>
            <a:spLocks noGrp="1"/>
          </p:cNvSpPr>
          <p:nvPr>
            <p:ph idx="1"/>
          </p:nvPr>
        </p:nvSpPr>
        <p:spPr/>
        <p:txBody>
          <a:bodyPr/>
          <a:lstStyle/>
          <a:p>
            <a:pPr>
              <a:lnSpc>
                <a:spcPct val="80000"/>
              </a:lnSpc>
              <a:spcBef>
                <a:spcPct val="10000"/>
              </a:spcBef>
              <a:spcAft>
                <a:spcPct val="20000"/>
              </a:spcAft>
              <a:buSzPct val="100000"/>
              <a:buFontTx/>
              <a:buNone/>
            </a:pPr>
            <a:r>
              <a:rPr lang="fr-FR" altLang="fr-FR" sz="2000" b="1" noProof="0" dirty="0" smtClean="0">
                <a:solidFill>
                  <a:srgbClr val="000000"/>
                </a:solidFill>
              </a:rPr>
              <a:t>Les marches de repérage transversal sont des promenades structurées menées dans certaines parties de la communauté parfois avec un guide local, afin d'observer les populations, l'environnement et les ressources à disposition.</a:t>
            </a:r>
          </a:p>
          <a:p>
            <a:pPr>
              <a:lnSpc>
                <a:spcPct val="80000"/>
              </a:lnSpc>
              <a:spcBef>
                <a:spcPct val="10000"/>
              </a:spcBef>
              <a:spcAft>
                <a:spcPct val="20000"/>
              </a:spcAft>
              <a:buSzPct val="60000"/>
              <a:buFont typeface="Wingdings" pitchFamily="2" charset="2"/>
              <a:buChar char="S"/>
            </a:pPr>
            <a:r>
              <a:rPr lang="fr-FR" altLang="fr-FR" sz="2000" b="1" noProof="0" dirty="0" smtClean="0">
                <a:solidFill>
                  <a:srgbClr val="000000"/>
                </a:solidFill>
              </a:rPr>
              <a:t> Les promenades de repérage transversal sont donc des outils spatiaux de collecte de données.</a:t>
            </a:r>
          </a:p>
          <a:p>
            <a:pPr>
              <a:lnSpc>
                <a:spcPct val="80000"/>
              </a:lnSpc>
              <a:spcBef>
                <a:spcPct val="10000"/>
              </a:spcBef>
              <a:spcAft>
                <a:spcPct val="20000"/>
              </a:spcAft>
              <a:buSzPct val="60000"/>
              <a:buFont typeface="Wingdings" pitchFamily="2" charset="2"/>
              <a:buChar char="S"/>
            </a:pPr>
            <a:r>
              <a:rPr lang="fr-FR" altLang="fr-FR" sz="2000" b="1" noProof="0" dirty="0" smtClean="0">
                <a:solidFill>
                  <a:srgbClr val="000000"/>
                </a:solidFill>
              </a:rPr>
              <a:t>La personne qui effectue la marche souhaite observer un certain nombre de points précis susceptibles de l'éclairer sur son sujet d'étude. </a:t>
            </a:r>
          </a:p>
          <a:p>
            <a:pPr>
              <a:lnSpc>
                <a:spcPct val="80000"/>
              </a:lnSpc>
              <a:spcBef>
                <a:spcPct val="10000"/>
              </a:spcBef>
              <a:spcAft>
                <a:spcPct val="20000"/>
              </a:spcAft>
              <a:buSzPct val="60000"/>
              <a:buFont typeface="Wingdings" pitchFamily="2" charset="2"/>
              <a:buChar char="S"/>
            </a:pPr>
            <a:r>
              <a:rPr lang="fr-FR" altLang="fr-FR" sz="2000" b="1" noProof="0" dirty="0" smtClean="0">
                <a:solidFill>
                  <a:srgbClr val="000000"/>
                </a:solidFill>
              </a:rPr>
              <a:t>Elle peut poser des questions d'éclaircissement.</a:t>
            </a:r>
          </a:p>
          <a:p>
            <a:pPr>
              <a:lnSpc>
                <a:spcPct val="80000"/>
              </a:lnSpc>
              <a:spcBef>
                <a:spcPct val="10000"/>
              </a:spcBef>
              <a:spcAft>
                <a:spcPct val="20000"/>
              </a:spcAft>
              <a:buSzPct val="60000"/>
              <a:buFont typeface="Wingdings" pitchFamily="2" charset="2"/>
              <a:buChar char="S"/>
            </a:pPr>
            <a:r>
              <a:rPr lang="fr-FR" altLang="fr-FR" sz="2000" b="1" noProof="0" dirty="0" smtClean="0">
                <a:solidFill>
                  <a:srgbClr val="000000"/>
                </a:solidFill>
              </a:rPr>
              <a:t>Les marches de repérage transversal doivent être effectuées après l'exercice de cartographie.</a:t>
            </a:r>
          </a:p>
          <a:p>
            <a:pPr>
              <a:lnSpc>
                <a:spcPct val="80000"/>
              </a:lnSpc>
              <a:spcBef>
                <a:spcPct val="10000"/>
              </a:spcBef>
              <a:spcAft>
                <a:spcPct val="20000"/>
              </a:spcAft>
              <a:buSzPct val="60000"/>
              <a:buFont typeface="Wingdings" pitchFamily="2" charset="2"/>
              <a:buChar char="S"/>
            </a:pPr>
            <a:r>
              <a:rPr lang="fr-FR" altLang="fr-FR" sz="2000" b="1" noProof="0" dirty="0" smtClean="0">
                <a:solidFill>
                  <a:srgbClr val="000000"/>
                </a:solidFill>
              </a:rPr>
              <a:t>Elles offrent une vue d'ensemble de la communauté et aident à identifier les questions susceptibles de faire l'objet d'une exploration plus poussée. </a:t>
            </a:r>
          </a:p>
          <a:p>
            <a:pPr>
              <a:lnSpc>
                <a:spcPct val="80000"/>
              </a:lnSpc>
              <a:spcBef>
                <a:spcPct val="10000"/>
              </a:spcBef>
              <a:spcAft>
                <a:spcPct val="20000"/>
              </a:spcAft>
              <a:buSzPct val="60000"/>
              <a:buFont typeface="Wingdings" pitchFamily="2" charset="2"/>
              <a:buChar char="S"/>
            </a:pPr>
            <a:r>
              <a:rPr lang="fr-FR" altLang="fr-FR" sz="2000" b="1" noProof="0" dirty="0" smtClean="0">
                <a:solidFill>
                  <a:srgbClr val="000000"/>
                </a:solidFill>
              </a:rPr>
              <a:t>Les marches de repérage transversal se préparent en traçant une </a:t>
            </a:r>
            <a:r>
              <a:rPr lang="fr-FR" altLang="fr-FR" sz="2000" b="1" noProof="0" dirty="0" smtClean="0">
                <a:solidFill>
                  <a:srgbClr val="000000"/>
                </a:solidFill>
              </a:rPr>
              <a:t>«ligne </a:t>
            </a:r>
            <a:r>
              <a:rPr lang="fr-FR" altLang="fr-FR" sz="2000" b="1" noProof="0" dirty="0" smtClean="0">
                <a:solidFill>
                  <a:srgbClr val="000000"/>
                </a:solidFill>
              </a:rPr>
              <a:t>de repérage </a:t>
            </a:r>
            <a:r>
              <a:rPr lang="fr-FR" altLang="fr-FR" sz="2000" b="1" noProof="0" dirty="0" smtClean="0">
                <a:solidFill>
                  <a:srgbClr val="000000"/>
                </a:solidFill>
              </a:rPr>
              <a:t>transversale» </a:t>
            </a:r>
            <a:r>
              <a:rPr lang="fr-FR" altLang="fr-FR" sz="2000" b="1" noProof="0" dirty="0" smtClean="0">
                <a:solidFill>
                  <a:srgbClr val="000000"/>
                </a:solidFill>
              </a:rPr>
              <a:t>sur une carte de la communauté. Cette ligne passe de façon </a:t>
            </a:r>
            <a:r>
              <a:rPr lang="fr-FR" altLang="fr-FR" sz="2000" b="1" noProof="0" dirty="0" smtClean="0">
                <a:solidFill>
                  <a:srgbClr val="000000"/>
                </a:solidFill>
              </a:rPr>
              <a:t>«transversale» </a:t>
            </a:r>
            <a:r>
              <a:rPr lang="fr-FR" altLang="fr-FR" sz="2000" b="1" noProof="0" dirty="0" smtClean="0">
                <a:solidFill>
                  <a:srgbClr val="000000"/>
                </a:solidFill>
              </a:rPr>
              <a:t>dans toutes les zones de la communauté afin d'en obtenir une vue représentative. </a:t>
            </a: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8313" y="549275"/>
            <a:ext cx="8229600" cy="706438"/>
          </a:xfrm>
        </p:spPr>
        <p:txBody>
          <a:bodyPr/>
          <a:lstStyle/>
          <a:p>
            <a:pPr>
              <a:lnSpc>
                <a:spcPct val="80000"/>
              </a:lnSpc>
              <a:buSzPct val="100000"/>
            </a:pPr>
            <a:r>
              <a:rPr lang="fr-FR" altLang="fr-FR" sz="2800" noProof="0" dirty="0" smtClean="0">
                <a:solidFill>
                  <a:srgbClr val="000000"/>
                </a:solidFill>
              </a:rPr>
              <a:t>Exemples d'éléments à observer lors d'un repérage transversal</a:t>
            </a:r>
            <a:br>
              <a:rPr lang="fr-FR" altLang="fr-FR" sz="2800" noProof="0" dirty="0" smtClean="0">
                <a:solidFill>
                  <a:srgbClr val="000000"/>
                </a:solidFill>
              </a:rPr>
            </a:br>
            <a:endParaRPr lang="fr-FR" altLang="fr-FR" sz="2800" noProof="0" dirty="0" smtClean="0">
              <a:solidFill>
                <a:srgbClr val="000000"/>
              </a:solidFill>
            </a:endParaRPr>
          </a:p>
        </p:txBody>
      </p:sp>
      <p:sp>
        <p:nvSpPr>
          <p:cNvPr id="25603" name="Content Placeholder 2"/>
          <p:cNvSpPr>
            <a:spLocks noGrp="1"/>
          </p:cNvSpPr>
          <p:nvPr>
            <p:ph idx="1"/>
          </p:nvPr>
        </p:nvSpPr>
        <p:spPr/>
        <p:txBody>
          <a:bodyPr/>
          <a:lstStyle/>
          <a:p>
            <a:pPr>
              <a:lnSpc>
                <a:spcPct val="80000"/>
              </a:lnSpc>
              <a:spcBef>
                <a:spcPct val="10000"/>
              </a:spcBef>
              <a:spcAft>
                <a:spcPct val="20000"/>
              </a:spcAft>
              <a:buSzPct val="60000"/>
              <a:buFont typeface="Wingdings" pitchFamily="2" charset="2"/>
              <a:buChar char="S"/>
            </a:pPr>
            <a:r>
              <a:rPr lang="fr-FR" altLang="fr-FR" sz="2400" noProof="0" dirty="0" smtClean="0">
                <a:solidFill>
                  <a:srgbClr val="000000"/>
                </a:solidFill>
              </a:rPr>
              <a:t>Les conditions de logement </a:t>
            </a:r>
          </a:p>
          <a:p>
            <a:pPr>
              <a:lnSpc>
                <a:spcPct val="80000"/>
              </a:lnSpc>
              <a:spcBef>
                <a:spcPct val="10000"/>
              </a:spcBef>
              <a:spcAft>
                <a:spcPct val="20000"/>
              </a:spcAft>
              <a:buSzPct val="60000"/>
              <a:buFont typeface="Wingdings" pitchFamily="2" charset="2"/>
              <a:buChar char="S"/>
            </a:pPr>
            <a:r>
              <a:rPr lang="fr-FR" altLang="fr-FR" sz="2400" noProof="0" dirty="0" smtClean="0">
                <a:solidFill>
                  <a:srgbClr val="000000"/>
                </a:solidFill>
              </a:rPr>
              <a:t>Les aliments vendus dans les marchés en plein air</a:t>
            </a:r>
          </a:p>
          <a:p>
            <a:pPr>
              <a:lnSpc>
                <a:spcPct val="80000"/>
              </a:lnSpc>
              <a:spcBef>
                <a:spcPct val="10000"/>
              </a:spcBef>
              <a:spcAft>
                <a:spcPct val="20000"/>
              </a:spcAft>
              <a:buSzPct val="60000"/>
              <a:buFont typeface="Wingdings" pitchFamily="2" charset="2"/>
              <a:buChar char="S"/>
            </a:pPr>
            <a:r>
              <a:rPr lang="fr-FR" altLang="fr-FR" sz="2400" noProof="0" dirty="0" smtClean="0">
                <a:solidFill>
                  <a:srgbClr val="000000"/>
                </a:solidFill>
              </a:rPr>
              <a:t>Les conditions sanitaires</a:t>
            </a:r>
          </a:p>
          <a:p>
            <a:pPr>
              <a:lnSpc>
                <a:spcPct val="80000"/>
              </a:lnSpc>
              <a:spcBef>
                <a:spcPct val="10000"/>
              </a:spcBef>
              <a:spcAft>
                <a:spcPct val="20000"/>
              </a:spcAft>
              <a:buSzPct val="60000"/>
              <a:buFont typeface="Wingdings" pitchFamily="2" charset="2"/>
              <a:buChar char="S"/>
            </a:pPr>
            <a:r>
              <a:rPr lang="fr-FR" altLang="fr-FR" sz="2400" noProof="0" dirty="0" smtClean="0">
                <a:solidFill>
                  <a:srgbClr val="000000"/>
                </a:solidFill>
              </a:rPr>
              <a:t>Le travail des enfants</a:t>
            </a:r>
          </a:p>
          <a:p>
            <a:pPr>
              <a:lnSpc>
                <a:spcPct val="80000"/>
              </a:lnSpc>
              <a:spcBef>
                <a:spcPct val="10000"/>
              </a:spcBef>
              <a:spcAft>
                <a:spcPct val="20000"/>
              </a:spcAft>
              <a:buSzPct val="60000"/>
              <a:buFont typeface="Wingdings" pitchFamily="2" charset="2"/>
              <a:buChar char="S"/>
            </a:pPr>
            <a:r>
              <a:rPr lang="fr-FR" altLang="fr-FR" sz="2400" noProof="0" dirty="0" smtClean="0">
                <a:solidFill>
                  <a:srgbClr val="000000"/>
                </a:solidFill>
              </a:rPr>
              <a:t>Disponibilité de transports publics </a:t>
            </a:r>
          </a:p>
          <a:p>
            <a:pPr>
              <a:lnSpc>
                <a:spcPct val="80000"/>
              </a:lnSpc>
              <a:spcBef>
                <a:spcPct val="10000"/>
              </a:spcBef>
              <a:spcAft>
                <a:spcPct val="20000"/>
              </a:spcAft>
              <a:buSzPct val="60000"/>
              <a:buFont typeface="Wingdings" pitchFamily="2" charset="2"/>
              <a:buChar char="S"/>
            </a:pPr>
            <a:r>
              <a:rPr lang="fr-FR" altLang="fr-FR" sz="2400" noProof="0" dirty="0" smtClean="0">
                <a:solidFill>
                  <a:srgbClr val="000000"/>
                </a:solidFill>
              </a:rPr>
              <a:t>Présence d'établissements de santé</a:t>
            </a:r>
          </a:p>
          <a:p>
            <a:pPr>
              <a:lnSpc>
                <a:spcPct val="80000"/>
              </a:lnSpc>
              <a:spcBef>
                <a:spcPct val="10000"/>
              </a:spcBef>
              <a:spcAft>
                <a:spcPct val="20000"/>
              </a:spcAft>
              <a:buSzPct val="60000"/>
              <a:buFont typeface="Wingdings" pitchFamily="2" charset="2"/>
              <a:buChar char="S"/>
            </a:pPr>
            <a:r>
              <a:rPr lang="fr-FR" altLang="fr-FR" sz="2400" noProof="0" dirty="0" smtClean="0">
                <a:solidFill>
                  <a:srgbClr val="000000"/>
                </a:solidFill>
              </a:rPr>
              <a:t>Types de magasins dans la communauté (par exemple, pharmacies, épiceries)</a:t>
            </a:r>
          </a:p>
          <a:p>
            <a:pPr>
              <a:lnSpc>
                <a:spcPct val="80000"/>
              </a:lnSpc>
              <a:spcBef>
                <a:spcPct val="10000"/>
              </a:spcBef>
              <a:spcAft>
                <a:spcPct val="20000"/>
              </a:spcAft>
              <a:buSzPct val="60000"/>
              <a:buFont typeface="Wingdings" pitchFamily="2" charset="2"/>
              <a:buChar char="S"/>
            </a:pPr>
            <a:r>
              <a:rPr lang="fr-FR" altLang="fr-FR" sz="2400" noProof="0" dirty="0" smtClean="0">
                <a:solidFill>
                  <a:srgbClr val="000000"/>
                </a:solidFill>
              </a:rPr>
              <a:t>Dans une équipe multidisciplinaire, chaque membre élabore son propre guide d'observation, en fonction de son secteur ou de sa spécialité. </a:t>
            </a: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1"/>
          <p:cNvSpPr>
            <a:spLocks noGrp="1"/>
          </p:cNvSpPr>
          <p:nvPr>
            <p:ph type="title"/>
          </p:nvPr>
        </p:nvSpPr>
        <p:spPr/>
        <p:txBody>
          <a:bodyPr/>
          <a:lstStyle/>
          <a:p>
            <a:pPr>
              <a:buSzPct val="100000"/>
            </a:pPr>
            <a:r>
              <a:rPr lang="fr-FR" altLang="fr-FR" sz="3600" b="1" noProof="0" dirty="0" smtClean="0">
                <a:solidFill>
                  <a:srgbClr val="000000"/>
                </a:solidFill>
              </a:rPr>
              <a:t>Méthodes de cartographie sociale</a:t>
            </a:r>
          </a:p>
        </p:txBody>
      </p:sp>
      <p:sp>
        <p:nvSpPr>
          <p:cNvPr id="26627" name="Content Placeholder 2"/>
          <p:cNvSpPr>
            <a:spLocks noGrp="1"/>
          </p:cNvSpPr>
          <p:nvPr>
            <p:ph sz="half" idx="1"/>
          </p:nvPr>
        </p:nvSpPr>
        <p:spPr>
          <a:xfrm>
            <a:off x="395536" y="1052736"/>
            <a:ext cx="3538537" cy="4525963"/>
          </a:xfrm>
        </p:spPr>
        <p:txBody>
          <a:bodyPr/>
          <a:lstStyle/>
          <a:p>
            <a:pPr>
              <a:lnSpc>
                <a:spcPct val="90000"/>
              </a:lnSpc>
              <a:spcBef>
                <a:spcPct val="10000"/>
              </a:spcBef>
              <a:spcAft>
                <a:spcPct val="20000"/>
              </a:spcAft>
              <a:buFontTx/>
              <a:buNone/>
            </a:pPr>
            <a:r>
              <a:rPr lang="fr-FR" altLang="fr-FR" sz="1800" noProof="0" dirty="0" smtClean="0">
                <a:solidFill>
                  <a:srgbClr val="000000"/>
                </a:solidFill>
              </a:rPr>
              <a:t>Cartographie sociale </a:t>
            </a:r>
          </a:p>
          <a:p>
            <a:pPr>
              <a:lnSpc>
                <a:spcPct val="90000"/>
              </a:lnSpc>
              <a:spcBef>
                <a:spcPct val="10000"/>
              </a:spcBef>
              <a:spcAft>
                <a:spcPct val="20000"/>
              </a:spcAft>
              <a:buSzPct val="60000"/>
              <a:buFont typeface="Wingdings" pitchFamily="2" charset="2"/>
              <a:buChar char="S"/>
            </a:pPr>
            <a:r>
              <a:rPr lang="fr-FR" altLang="fr-FR" sz="1800" b="1" noProof="0" dirty="0" smtClean="0">
                <a:solidFill>
                  <a:srgbClr val="000000"/>
                </a:solidFill>
              </a:rPr>
              <a:t>Une carte sociale est une représentation visuelle d'une zone résidentielle ou professionnelle. Elle indique les limites de l'implantation, les infrastructures sociales (routes, approvisionnement en eau, écoles, terrains de jeux, lieux de culte, les cliniques, et autres espaces publics), et le type d'habitation.  Toutes les </a:t>
            </a:r>
            <a:r>
              <a:rPr lang="fr-FR" altLang="fr-FR" sz="1800" b="1" noProof="0" dirty="0" smtClean="0">
                <a:solidFill>
                  <a:srgbClr val="000000"/>
                </a:solidFill>
              </a:rPr>
              <a:t>habitations </a:t>
            </a:r>
            <a:r>
              <a:rPr lang="fr-FR" altLang="fr-FR" sz="1800" b="1" noProof="0" dirty="0" smtClean="0">
                <a:solidFill>
                  <a:srgbClr val="000000"/>
                </a:solidFill>
              </a:rPr>
              <a:t>de la zone sont représentées sur la carte.</a:t>
            </a:r>
          </a:p>
        </p:txBody>
      </p:sp>
      <p:pic>
        <p:nvPicPr>
          <p:cNvPr id="26628" name="Picture 6"/>
          <p:cNvPicPr>
            <a:picLocks noGrp="1" noChangeAspect="1" noChangeArrowheads="1"/>
          </p:cNvPicPr>
          <p:nvPr>
            <p:ph sz="half" idx="2"/>
          </p:nvPr>
        </p:nvPicPr>
        <p:blipFill>
          <a:blip r:embed="rId2">
            <a:extLst>
              <a:ext uri="{28A0092B-C50C-407E-A947-70E740481C1C}">
                <a14:useLocalDpi xmlns:a14="http://schemas.microsoft.com/office/drawing/2010/main" val="0"/>
              </a:ext>
            </a:extLst>
          </a:blip>
          <a:srcRect/>
          <a:stretch>
            <a:fillRect/>
          </a:stretch>
        </p:blipFill>
        <p:spPr>
          <a:xfrm>
            <a:off x="3635375" y="1773238"/>
            <a:ext cx="5545138" cy="3817937"/>
          </a:xfrm>
          <a:noFill/>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le 1"/>
          <p:cNvSpPr>
            <a:spLocks noGrp="1"/>
          </p:cNvSpPr>
          <p:nvPr>
            <p:ph type="title"/>
          </p:nvPr>
        </p:nvSpPr>
        <p:spPr/>
        <p:txBody>
          <a:bodyPr/>
          <a:lstStyle/>
          <a:p>
            <a:pPr>
              <a:buSzPct val="100000"/>
            </a:pPr>
            <a:r>
              <a:rPr lang="fr-FR" altLang="fr-FR" sz="4000" b="1" noProof="0" dirty="0" smtClean="0">
                <a:solidFill>
                  <a:srgbClr val="000000"/>
                </a:solidFill>
              </a:rPr>
              <a:t>Liste libre </a:t>
            </a:r>
            <a:endParaRPr lang="fr-FR" altLang="fr-FR" sz="4000" b="1" noProof="0" dirty="0" smtClean="0">
              <a:solidFill>
                <a:srgbClr val="000000"/>
              </a:solidFill>
            </a:endParaRPr>
          </a:p>
        </p:txBody>
      </p:sp>
      <p:sp>
        <p:nvSpPr>
          <p:cNvPr id="27651" name="Content Placeholder 2"/>
          <p:cNvSpPr>
            <a:spLocks noGrp="1"/>
          </p:cNvSpPr>
          <p:nvPr>
            <p:ph idx="1"/>
          </p:nvPr>
        </p:nvSpPr>
        <p:spPr/>
        <p:txBody>
          <a:bodyPr/>
          <a:lstStyle/>
          <a:p>
            <a:pPr>
              <a:spcBef>
                <a:spcPct val="10000"/>
              </a:spcBef>
              <a:spcAft>
                <a:spcPct val="20000"/>
              </a:spcAft>
              <a:buSzPct val="60000"/>
              <a:buFont typeface="Wingdings" pitchFamily="2" charset="2"/>
              <a:buChar char="S"/>
            </a:pPr>
            <a:r>
              <a:rPr lang="fr-FR" altLang="fr-FR" sz="2200" noProof="0" dirty="0" smtClean="0">
                <a:solidFill>
                  <a:srgbClr val="000000"/>
                </a:solidFill>
              </a:rPr>
              <a:t>La technique de </a:t>
            </a:r>
            <a:r>
              <a:rPr lang="fr-FR" altLang="fr-FR" sz="2200" noProof="0" dirty="0" smtClean="0">
                <a:solidFill>
                  <a:srgbClr val="000000"/>
                </a:solidFill>
              </a:rPr>
              <a:t>l</a:t>
            </a:r>
            <a:r>
              <a:rPr lang="fr-FR" altLang="fr-FR" sz="2200" b="1" noProof="0" dirty="0" smtClean="0">
                <a:solidFill>
                  <a:srgbClr val="000000"/>
                </a:solidFill>
              </a:rPr>
              <a:t>iste libre </a:t>
            </a:r>
            <a:r>
              <a:rPr lang="fr-FR" altLang="fr-FR" sz="2200" b="1" noProof="0" dirty="0" smtClean="0">
                <a:solidFill>
                  <a:srgbClr val="000000"/>
                </a:solidFill>
              </a:rPr>
              <a:t>consiste à déterminer les termes utilisés pour désigner un sujet d'intérêt particulier. Elle s'applique aisément avec les groupes ou les individus et constitue souvent la première étape d'un processus d'analyse des termes locaux, de leur importance relative et de leurs </a:t>
            </a:r>
            <a:r>
              <a:rPr lang="fr-FR" altLang="fr-FR" sz="2200" b="1" noProof="0" dirty="0" smtClean="0">
                <a:solidFill>
                  <a:srgbClr val="000000"/>
                </a:solidFill>
              </a:rPr>
              <a:t>interrelations. </a:t>
            </a:r>
            <a:endParaRPr lang="fr-FR" altLang="fr-FR" sz="2200" b="1" noProof="0" dirty="0" smtClean="0">
              <a:solidFill>
                <a:srgbClr val="000000"/>
              </a:solidFill>
            </a:endParaRP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le 1"/>
          <p:cNvSpPr>
            <a:spLocks noGrp="1"/>
          </p:cNvSpPr>
          <p:nvPr>
            <p:ph type="title"/>
          </p:nvPr>
        </p:nvSpPr>
        <p:spPr/>
        <p:txBody>
          <a:bodyPr/>
          <a:lstStyle/>
          <a:p>
            <a:pPr>
              <a:buSzPct val="100000"/>
            </a:pPr>
            <a:r>
              <a:rPr lang="fr-FR" altLang="fr-FR" sz="3600" b="1" noProof="0" dirty="0" smtClean="0">
                <a:solidFill>
                  <a:srgbClr val="000000"/>
                </a:solidFill>
              </a:rPr>
              <a:t>Classement</a:t>
            </a:r>
          </a:p>
        </p:txBody>
      </p:sp>
      <p:sp>
        <p:nvSpPr>
          <p:cNvPr id="28675" name="Content Placeholder 2"/>
          <p:cNvSpPr>
            <a:spLocks noGrp="1"/>
          </p:cNvSpPr>
          <p:nvPr>
            <p:ph idx="1"/>
          </p:nvPr>
        </p:nvSpPr>
        <p:spPr/>
        <p:txBody>
          <a:bodyPr/>
          <a:lstStyle/>
          <a:p>
            <a:pPr>
              <a:lnSpc>
                <a:spcPct val="80000"/>
              </a:lnSpc>
              <a:spcBef>
                <a:spcPct val="10000"/>
              </a:spcBef>
              <a:spcAft>
                <a:spcPct val="20000"/>
              </a:spcAft>
              <a:buSzPct val="60000"/>
              <a:buFont typeface="Wingdings" pitchFamily="2" charset="2"/>
              <a:buChar char="q"/>
            </a:pPr>
            <a:r>
              <a:rPr lang="fr-FR" altLang="fr-FR" sz="1900" b="1" noProof="0" dirty="0" smtClean="0">
                <a:solidFill>
                  <a:srgbClr val="000000"/>
                </a:solidFill>
              </a:rPr>
              <a:t>Le classement permet d'organiser les informations obtenues à </a:t>
            </a:r>
            <a:r>
              <a:rPr lang="fr-FR" altLang="fr-FR" sz="1900" b="1" noProof="0" dirty="0" smtClean="0">
                <a:solidFill>
                  <a:srgbClr val="000000"/>
                </a:solidFill>
              </a:rPr>
              <a:t>partir </a:t>
            </a:r>
            <a:r>
              <a:rPr lang="fr-FR" altLang="fr-FR" sz="1900" b="1" noProof="0" dirty="0" smtClean="0">
                <a:solidFill>
                  <a:srgbClr val="000000"/>
                </a:solidFill>
              </a:rPr>
              <a:t>la </a:t>
            </a:r>
            <a:r>
              <a:rPr lang="fr-FR" altLang="fr-FR" sz="1900" b="1" noProof="0" dirty="0" smtClean="0">
                <a:solidFill>
                  <a:srgbClr val="000000"/>
                </a:solidFill>
              </a:rPr>
              <a:t>liste libre </a:t>
            </a:r>
            <a:r>
              <a:rPr lang="fr-FR" altLang="fr-FR" sz="1900" b="1" noProof="0" dirty="0" smtClean="0">
                <a:solidFill>
                  <a:srgbClr val="000000"/>
                </a:solidFill>
              </a:rPr>
              <a:t>en classant les options ou les critères selon leur importance relative.</a:t>
            </a:r>
          </a:p>
          <a:p>
            <a:pPr>
              <a:lnSpc>
                <a:spcPct val="80000"/>
              </a:lnSpc>
              <a:spcBef>
                <a:spcPct val="10000"/>
              </a:spcBef>
              <a:spcAft>
                <a:spcPct val="20000"/>
              </a:spcAft>
              <a:buSzPct val="60000"/>
              <a:buFont typeface="Wingdings" pitchFamily="2" charset="2"/>
              <a:buChar char="q"/>
            </a:pPr>
            <a:r>
              <a:rPr lang="fr-FR" altLang="fr-FR" sz="1900" b="1" noProof="0" dirty="0" smtClean="0">
                <a:solidFill>
                  <a:srgbClr val="000000"/>
                </a:solidFill>
              </a:rPr>
              <a:t>Il est aussi utile pour analyser les préférences, la prévalence, et le processus décisionnel.</a:t>
            </a:r>
          </a:p>
          <a:p>
            <a:pPr>
              <a:lnSpc>
                <a:spcPct val="80000"/>
              </a:lnSpc>
              <a:spcBef>
                <a:spcPct val="10000"/>
              </a:spcBef>
              <a:spcAft>
                <a:spcPct val="20000"/>
              </a:spcAft>
              <a:buSzPct val="60000"/>
              <a:buFont typeface="Wingdings" pitchFamily="2" charset="2"/>
              <a:buChar char="q"/>
            </a:pPr>
            <a:r>
              <a:rPr lang="fr-FR" altLang="fr-FR" sz="1900" b="1" noProof="0" dirty="0" smtClean="0">
                <a:solidFill>
                  <a:srgbClr val="000000"/>
                </a:solidFill>
              </a:rPr>
              <a:t>Les répondants évaluent les options, puis les classent dans l'ordre. Par exemple, les adolescents dresseront une liste décroissante des options préférées, de la plus prisée à la moins appréciée.</a:t>
            </a:r>
          </a:p>
          <a:p>
            <a:pPr>
              <a:lnSpc>
                <a:spcPct val="80000"/>
              </a:lnSpc>
              <a:spcBef>
                <a:spcPct val="10000"/>
              </a:spcBef>
              <a:spcAft>
                <a:spcPct val="20000"/>
              </a:spcAft>
              <a:buSzPct val="60000"/>
              <a:buFont typeface="Wingdings" pitchFamily="2" charset="2"/>
              <a:buChar char="q"/>
            </a:pPr>
            <a:endParaRPr lang="fr-FR" altLang="fr-FR" sz="1900" b="1" noProof="0" dirty="0" smtClean="0">
              <a:solidFill>
                <a:srgbClr val="000000"/>
              </a:solidFill>
            </a:endParaRPr>
          </a:p>
          <a:p>
            <a:pPr>
              <a:lnSpc>
                <a:spcPct val="80000"/>
              </a:lnSpc>
              <a:spcBef>
                <a:spcPct val="10000"/>
              </a:spcBef>
              <a:spcAft>
                <a:spcPct val="20000"/>
              </a:spcAft>
              <a:buSzPct val="60000"/>
              <a:buFont typeface="Wingdings" pitchFamily="2" charset="2"/>
              <a:buChar char="q"/>
            </a:pPr>
            <a:r>
              <a:rPr lang="fr-FR" altLang="fr-FR" sz="1900" b="1" noProof="0" dirty="0" smtClean="0">
                <a:solidFill>
                  <a:srgbClr val="000000"/>
                </a:solidFill>
              </a:rPr>
              <a:t>Cette technique est particulièrement utile pour analyser les attitudes et comportements sexuels des adolescents, notamment sur des sujets tels que:</a:t>
            </a:r>
          </a:p>
          <a:p>
            <a:pPr lvl="1">
              <a:lnSpc>
                <a:spcPct val="80000"/>
              </a:lnSpc>
              <a:spcBef>
                <a:spcPct val="10000"/>
              </a:spcBef>
              <a:spcAft>
                <a:spcPct val="20000"/>
              </a:spcAft>
              <a:buSzPct val="60000"/>
              <a:buFont typeface="Wingdings" pitchFamily="2" charset="2"/>
              <a:buChar char="S"/>
            </a:pPr>
            <a:r>
              <a:rPr lang="fr-FR" altLang="fr-FR" sz="1700" b="1" noProof="0" dirty="0" smtClean="0">
                <a:solidFill>
                  <a:srgbClr val="000000"/>
                </a:solidFill>
              </a:rPr>
              <a:t>Le </a:t>
            </a:r>
            <a:r>
              <a:rPr lang="fr-FR" altLang="fr-FR" sz="1700" b="1" noProof="0" dirty="0" smtClean="0">
                <a:solidFill>
                  <a:srgbClr val="000000"/>
                </a:solidFill>
              </a:rPr>
              <a:t>choix de partenaires sexuels,</a:t>
            </a:r>
          </a:p>
          <a:p>
            <a:pPr lvl="1">
              <a:lnSpc>
                <a:spcPct val="80000"/>
              </a:lnSpc>
              <a:spcBef>
                <a:spcPct val="10000"/>
              </a:spcBef>
              <a:spcAft>
                <a:spcPct val="20000"/>
              </a:spcAft>
              <a:buSzPct val="60000"/>
              <a:buFont typeface="Wingdings" pitchFamily="2" charset="2"/>
              <a:buChar char="S"/>
            </a:pPr>
            <a:r>
              <a:rPr lang="fr-FR" altLang="fr-FR" sz="1700" b="1" noProof="0" dirty="0" smtClean="0">
                <a:solidFill>
                  <a:srgbClr val="000000"/>
                </a:solidFill>
              </a:rPr>
              <a:t>Le </a:t>
            </a:r>
            <a:r>
              <a:rPr lang="fr-FR" altLang="fr-FR" sz="1700" b="1" noProof="0" dirty="0" smtClean="0">
                <a:solidFill>
                  <a:srgbClr val="000000"/>
                </a:solidFill>
              </a:rPr>
              <a:t>choix et la prévalence de la contraception</a:t>
            </a:r>
          </a:p>
          <a:p>
            <a:pPr lvl="1">
              <a:lnSpc>
                <a:spcPct val="80000"/>
              </a:lnSpc>
              <a:spcBef>
                <a:spcPct val="10000"/>
              </a:spcBef>
              <a:spcAft>
                <a:spcPct val="20000"/>
              </a:spcAft>
              <a:buSzPct val="60000"/>
              <a:buFont typeface="Wingdings" pitchFamily="2" charset="2"/>
              <a:buChar char="S"/>
            </a:pPr>
            <a:r>
              <a:rPr lang="fr-FR" altLang="fr-FR" sz="1700" b="1" noProof="0" dirty="0" smtClean="0">
                <a:solidFill>
                  <a:srgbClr val="000000"/>
                </a:solidFill>
              </a:rPr>
              <a:t>La prévalence des différentes IST,</a:t>
            </a:r>
          </a:p>
          <a:p>
            <a:pPr lvl="1">
              <a:lnSpc>
                <a:spcPct val="80000"/>
              </a:lnSpc>
              <a:spcBef>
                <a:spcPct val="10000"/>
              </a:spcBef>
              <a:spcAft>
                <a:spcPct val="20000"/>
              </a:spcAft>
              <a:buSzPct val="60000"/>
              <a:buFont typeface="Wingdings" pitchFamily="2" charset="2"/>
              <a:buChar char="S"/>
            </a:pPr>
            <a:r>
              <a:rPr lang="fr-FR" altLang="fr-FR" sz="1700" b="1" noProof="0" dirty="0" smtClean="0">
                <a:solidFill>
                  <a:srgbClr val="000000"/>
                </a:solidFill>
              </a:rPr>
              <a:t>L'analyse des problèmes rencontrés par les adolescents, et</a:t>
            </a:r>
          </a:p>
          <a:p>
            <a:pPr lvl="1">
              <a:lnSpc>
                <a:spcPct val="80000"/>
              </a:lnSpc>
              <a:spcBef>
                <a:spcPct val="10000"/>
              </a:spcBef>
              <a:spcAft>
                <a:spcPct val="20000"/>
              </a:spcAft>
              <a:buSzPct val="60000"/>
              <a:buFont typeface="Wingdings" pitchFamily="2" charset="2"/>
              <a:buChar char="S"/>
            </a:pPr>
            <a:r>
              <a:rPr lang="fr-FR" altLang="fr-FR" sz="1700" b="1" noProof="0" dirty="0" smtClean="0">
                <a:solidFill>
                  <a:srgbClr val="000000"/>
                </a:solidFill>
              </a:rPr>
              <a:t>Les sources d'information.</a:t>
            </a: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itle 1"/>
          <p:cNvSpPr>
            <a:spLocks noGrp="1"/>
          </p:cNvSpPr>
          <p:nvPr>
            <p:ph type="title"/>
          </p:nvPr>
        </p:nvSpPr>
        <p:spPr>
          <a:xfrm>
            <a:off x="468313" y="260350"/>
            <a:ext cx="8229600" cy="706438"/>
          </a:xfrm>
        </p:spPr>
        <p:txBody>
          <a:bodyPr/>
          <a:lstStyle/>
          <a:p>
            <a:pPr>
              <a:buSzPct val="100000"/>
            </a:pPr>
            <a:r>
              <a:rPr lang="fr-FR" altLang="fr-FR" sz="3600" b="1" noProof="0" dirty="0" smtClean="0">
                <a:solidFill>
                  <a:srgbClr val="000000"/>
                </a:solidFill>
              </a:rPr>
              <a:t>Classement des besoins essentiels </a:t>
            </a:r>
          </a:p>
        </p:txBody>
      </p:sp>
      <p:pic>
        <p:nvPicPr>
          <p:cNvPr id="29699" name="Picture 4"/>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a:xfrm>
            <a:off x="2051050" y="1412875"/>
            <a:ext cx="4157663" cy="4548188"/>
          </a:xfrm>
          <a:noFill/>
        </p:spPr>
      </p:pic>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itle 1"/>
          <p:cNvSpPr>
            <a:spLocks noGrp="1"/>
          </p:cNvSpPr>
          <p:nvPr>
            <p:ph type="title"/>
          </p:nvPr>
        </p:nvSpPr>
        <p:spPr/>
        <p:txBody>
          <a:bodyPr/>
          <a:lstStyle/>
          <a:p>
            <a:pPr>
              <a:buSzPct val="100000"/>
            </a:pPr>
            <a:r>
              <a:rPr lang="fr-FR" altLang="fr-FR" sz="3600" b="1" noProof="0" dirty="0" smtClean="0">
                <a:solidFill>
                  <a:srgbClr val="000000"/>
                </a:solidFill>
              </a:rPr>
              <a:t>Notation</a:t>
            </a:r>
          </a:p>
        </p:txBody>
      </p:sp>
      <p:sp>
        <p:nvSpPr>
          <p:cNvPr id="30723" name="Content Placeholder 2"/>
          <p:cNvSpPr>
            <a:spLocks noGrp="1"/>
          </p:cNvSpPr>
          <p:nvPr>
            <p:ph idx="1"/>
          </p:nvPr>
        </p:nvSpPr>
        <p:spPr/>
        <p:txBody>
          <a:bodyPr/>
          <a:lstStyle/>
          <a:p>
            <a:pPr>
              <a:lnSpc>
                <a:spcPct val="80000"/>
              </a:lnSpc>
              <a:spcBef>
                <a:spcPct val="10000"/>
              </a:spcBef>
              <a:spcAft>
                <a:spcPct val="20000"/>
              </a:spcAft>
              <a:buSzPct val="60000"/>
              <a:buFont typeface="Wingdings" pitchFamily="2" charset="2"/>
              <a:buChar char="q"/>
            </a:pPr>
            <a:r>
              <a:rPr lang="fr-FR" altLang="fr-FR" sz="2000" b="1" noProof="0" dirty="0" smtClean="0">
                <a:solidFill>
                  <a:srgbClr val="000000"/>
                </a:solidFill>
              </a:rPr>
              <a:t>La notation sert également à l'organisation des informations obtenues grâce à la </a:t>
            </a:r>
            <a:r>
              <a:rPr lang="fr-FR" altLang="fr-FR" sz="2000" b="1" noProof="0" dirty="0" smtClean="0">
                <a:solidFill>
                  <a:srgbClr val="000000"/>
                </a:solidFill>
              </a:rPr>
              <a:t>liste libre, </a:t>
            </a:r>
            <a:r>
              <a:rPr lang="fr-FR" altLang="fr-FR" sz="2000" b="1" noProof="0" dirty="0" smtClean="0">
                <a:solidFill>
                  <a:srgbClr val="000000"/>
                </a:solidFill>
              </a:rPr>
              <a:t>en assignant une note aux options en fonction de leur importance relative.</a:t>
            </a:r>
          </a:p>
          <a:p>
            <a:pPr>
              <a:lnSpc>
                <a:spcPct val="80000"/>
              </a:lnSpc>
              <a:spcBef>
                <a:spcPct val="10000"/>
              </a:spcBef>
              <a:spcAft>
                <a:spcPct val="20000"/>
              </a:spcAft>
              <a:buSzPct val="60000"/>
              <a:buFont typeface="Wingdings" pitchFamily="2" charset="2"/>
              <a:buChar char="q"/>
            </a:pPr>
            <a:endParaRPr lang="fr-FR" altLang="fr-FR" sz="2000" b="1" noProof="0" dirty="0" smtClean="0">
              <a:solidFill>
                <a:srgbClr val="000000"/>
              </a:solidFill>
            </a:endParaRPr>
          </a:p>
          <a:p>
            <a:pPr>
              <a:lnSpc>
                <a:spcPct val="80000"/>
              </a:lnSpc>
              <a:spcBef>
                <a:spcPct val="10000"/>
              </a:spcBef>
              <a:spcAft>
                <a:spcPct val="20000"/>
              </a:spcAft>
              <a:buSzPct val="60000"/>
              <a:buFont typeface="Wingdings" pitchFamily="2" charset="2"/>
              <a:buChar char="S"/>
            </a:pPr>
            <a:r>
              <a:rPr lang="fr-FR" altLang="fr-FR" sz="2000" b="1" noProof="0" dirty="0" smtClean="0">
                <a:solidFill>
                  <a:srgbClr val="000000"/>
                </a:solidFill>
              </a:rPr>
              <a:t>Les participants attribuent une note à chaque option plutôt que de les classer</a:t>
            </a:r>
          </a:p>
          <a:p>
            <a:pPr>
              <a:lnSpc>
                <a:spcPct val="80000"/>
              </a:lnSpc>
              <a:spcBef>
                <a:spcPct val="10000"/>
              </a:spcBef>
              <a:spcAft>
                <a:spcPct val="20000"/>
              </a:spcAft>
              <a:buSzPct val="100000"/>
              <a:buFontTx/>
              <a:buNone/>
            </a:pPr>
            <a:endParaRPr lang="fr-FR" altLang="fr-FR" sz="2000" b="1" noProof="0" dirty="0" smtClean="0">
              <a:solidFill>
                <a:srgbClr val="000000"/>
              </a:solidFill>
            </a:endParaRPr>
          </a:p>
          <a:p>
            <a:pPr>
              <a:lnSpc>
                <a:spcPct val="80000"/>
              </a:lnSpc>
              <a:spcBef>
                <a:spcPct val="10000"/>
              </a:spcBef>
              <a:spcAft>
                <a:spcPct val="20000"/>
              </a:spcAft>
              <a:buSzPct val="60000"/>
              <a:buFont typeface="Wingdings" pitchFamily="2" charset="2"/>
              <a:buChar char="S"/>
            </a:pPr>
            <a:r>
              <a:rPr lang="fr-FR" altLang="fr-FR" sz="2000" b="1" noProof="0" dirty="0" smtClean="0">
                <a:solidFill>
                  <a:srgbClr val="000000"/>
                </a:solidFill>
              </a:rPr>
              <a:t>La notation permet une analyse plus approfondie, car elle montre les différents poids de chaque option dans le classement.</a:t>
            </a:r>
          </a:p>
          <a:p>
            <a:pPr>
              <a:lnSpc>
                <a:spcPct val="80000"/>
              </a:lnSpc>
              <a:spcBef>
                <a:spcPct val="10000"/>
              </a:spcBef>
              <a:spcAft>
                <a:spcPct val="20000"/>
              </a:spcAft>
              <a:buSzPct val="60000"/>
              <a:buFont typeface="Wingdings" pitchFamily="2" charset="2"/>
              <a:buChar char="S"/>
            </a:pPr>
            <a:endParaRPr lang="fr-FR" altLang="fr-FR" sz="2000" b="1" noProof="0" dirty="0" smtClean="0">
              <a:solidFill>
                <a:srgbClr val="000000"/>
              </a:solidFill>
            </a:endParaRPr>
          </a:p>
          <a:p>
            <a:pPr>
              <a:lnSpc>
                <a:spcPct val="80000"/>
              </a:lnSpc>
              <a:spcBef>
                <a:spcPct val="10000"/>
              </a:spcBef>
              <a:spcAft>
                <a:spcPct val="20000"/>
              </a:spcAft>
              <a:buSzPct val="60000"/>
              <a:buFont typeface="Wingdings" pitchFamily="2" charset="2"/>
              <a:buChar char="S"/>
            </a:pPr>
            <a:r>
              <a:rPr lang="fr-FR" altLang="fr-FR" sz="2000" b="1" noProof="0" dirty="0" smtClean="0">
                <a:solidFill>
                  <a:srgbClr val="000000"/>
                </a:solidFill>
              </a:rPr>
              <a:t>Par exemple, les jeunes pourront noter chaque option de sources de traitement des infections sexuellement transmissibles au sein de la communauté afin de montrer quelle proportion de jeunes recherchera selon eux tel ou tel mode de traitement.</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p:txBody>
          <a:bodyPr/>
          <a:lstStyle/>
          <a:p>
            <a:pPr>
              <a:lnSpc>
                <a:spcPct val="80000"/>
              </a:lnSpc>
              <a:spcBef>
                <a:spcPct val="20000"/>
              </a:spcBef>
              <a:buSzPct val="100000"/>
            </a:pPr>
            <a:r>
              <a:rPr lang="fr-FR" altLang="fr-FR" sz="3200" b="1" noProof="0" dirty="0" smtClean="0">
                <a:solidFill>
                  <a:srgbClr val="000000"/>
                </a:solidFill>
              </a:rPr>
              <a:t>Objectifs </a:t>
            </a:r>
          </a:p>
        </p:txBody>
      </p:sp>
      <p:sp>
        <p:nvSpPr>
          <p:cNvPr id="4099" name="Content Placeholder 2"/>
          <p:cNvSpPr>
            <a:spLocks noGrp="1"/>
          </p:cNvSpPr>
          <p:nvPr>
            <p:ph idx="1"/>
          </p:nvPr>
        </p:nvSpPr>
        <p:spPr>
          <a:xfrm>
            <a:off x="467544" y="836712"/>
            <a:ext cx="8229600" cy="4929188"/>
          </a:xfrm>
        </p:spPr>
        <p:txBody>
          <a:bodyPr/>
          <a:lstStyle/>
          <a:p>
            <a:pPr marL="1009650" lvl="1" indent="-609600">
              <a:spcBef>
                <a:spcPct val="10000"/>
              </a:spcBef>
              <a:spcAft>
                <a:spcPct val="20000"/>
              </a:spcAft>
              <a:buSzPct val="60000"/>
              <a:buFont typeface="Wingdings" pitchFamily="2" charset="2"/>
              <a:buChar char="S"/>
            </a:pPr>
            <a:r>
              <a:rPr lang="fr-FR" altLang="fr-FR" sz="2200" b="1" noProof="0" dirty="0" smtClean="0">
                <a:solidFill>
                  <a:srgbClr val="000000"/>
                </a:solidFill>
              </a:rPr>
              <a:t>Expliquer le concept de mobilisation </a:t>
            </a:r>
            <a:r>
              <a:rPr lang="fr-FR" altLang="fr-FR" sz="2200" b="1" dirty="0" smtClean="0">
                <a:solidFill>
                  <a:srgbClr val="000000"/>
                </a:solidFill>
              </a:rPr>
              <a:t>sociale </a:t>
            </a:r>
            <a:r>
              <a:rPr lang="fr-FR" altLang="fr-FR" sz="2200" b="1" noProof="0" dirty="0" smtClean="0">
                <a:solidFill>
                  <a:srgbClr val="000000"/>
                </a:solidFill>
              </a:rPr>
              <a:t> et évaluer les besoins et </a:t>
            </a:r>
            <a:r>
              <a:rPr lang="fr-FR" altLang="fr-FR" sz="2200" b="1" dirty="0">
                <a:solidFill>
                  <a:srgbClr val="000000"/>
                </a:solidFill>
              </a:rPr>
              <a:t>les </a:t>
            </a:r>
            <a:r>
              <a:rPr lang="fr-FR" altLang="fr-FR" sz="2200" b="1" dirty="0" smtClean="0">
                <a:solidFill>
                  <a:srgbClr val="000000"/>
                </a:solidFill>
              </a:rPr>
              <a:t>atouts de </a:t>
            </a:r>
            <a:r>
              <a:rPr lang="fr-FR" altLang="fr-FR" sz="2200" b="1" dirty="0">
                <a:solidFill>
                  <a:srgbClr val="000000"/>
                </a:solidFill>
              </a:rPr>
              <a:t>la population.</a:t>
            </a:r>
            <a:endParaRPr lang="fr-FR" altLang="fr-FR" sz="2200" b="1" noProof="0" dirty="0" smtClean="0">
              <a:solidFill>
                <a:srgbClr val="000000"/>
              </a:solidFill>
            </a:endParaRPr>
          </a:p>
          <a:p>
            <a:pPr marL="1009650" lvl="1" indent="-609600">
              <a:spcBef>
                <a:spcPct val="10000"/>
              </a:spcBef>
              <a:spcAft>
                <a:spcPct val="20000"/>
              </a:spcAft>
              <a:buSzPct val="60000"/>
              <a:buFont typeface="Wingdings" pitchFamily="2" charset="2"/>
              <a:buChar char="S"/>
            </a:pPr>
            <a:r>
              <a:rPr lang="fr-FR" altLang="fr-FR" sz="2200" b="1" noProof="0" dirty="0" smtClean="0">
                <a:solidFill>
                  <a:srgbClr val="000000"/>
                </a:solidFill>
              </a:rPr>
              <a:t>Identifier les obstacles à la planification et à la mise en œuvre des activités de mobilisation sociale de la population ;</a:t>
            </a:r>
          </a:p>
          <a:p>
            <a:pPr marL="1009650" lvl="1" indent="-609600">
              <a:spcBef>
                <a:spcPct val="10000"/>
              </a:spcBef>
              <a:spcAft>
                <a:spcPct val="20000"/>
              </a:spcAft>
              <a:buSzPct val="60000"/>
              <a:buFont typeface="Wingdings" pitchFamily="2" charset="2"/>
              <a:buChar char="S"/>
            </a:pPr>
            <a:r>
              <a:rPr lang="fr-FR" altLang="fr-FR" sz="2200" b="1" noProof="0" dirty="0" smtClean="0">
                <a:solidFill>
                  <a:srgbClr val="000000"/>
                </a:solidFill>
              </a:rPr>
              <a:t>Décrire les méthodes utilisées pour effectuer une analyse des besoins et/ou des atouts en vue d'une mobilisation sociale de la population </a:t>
            </a:r>
          </a:p>
          <a:p>
            <a:pPr marL="1009650" lvl="1" indent="-609600">
              <a:spcBef>
                <a:spcPct val="10000"/>
              </a:spcBef>
              <a:spcAft>
                <a:spcPct val="20000"/>
              </a:spcAft>
              <a:buSzPct val="60000"/>
              <a:buFont typeface="Wingdings" pitchFamily="2" charset="2"/>
              <a:buChar char="S"/>
            </a:pPr>
            <a:r>
              <a:rPr lang="fr-FR" altLang="fr-FR" sz="2200" b="1" noProof="0" dirty="0" smtClean="0">
                <a:solidFill>
                  <a:srgbClr val="000000"/>
                </a:solidFill>
              </a:rPr>
              <a:t>Déterminer les lacunes des interventions de changement de comportement, les obstacles et les opportunités </a:t>
            </a:r>
          </a:p>
          <a:p>
            <a:pPr marL="1009650" lvl="1" indent="-609600">
              <a:spcBef>
                <a:spcPct val="10000"/>
              </a:spcBef>
              <a:spcAft>
                <a:spcPct val="20000"/>
              </a:spcAft>
              <a:buSzPct val="60000"/>
              <a:buFont typeface="Wingdings" pitchFamily="2" charset="2"/>
              <a:buChar char="S"/>
            </a:pPr>
            <a:r>
              <a:rPr lang="fr-FR" altLang="fr-FR" sz="2200" b="1" noProof="0" dirty="0" smtClean="0">
                <a:solidFill>
                  <a:srgbClr val="000000"/>
                </a:solidFill>
              </a:rPr>
              <a:t>Discuter des activités d'appui psychosocial lié à la maladie à virus Ébola </a:t>
            </a: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itle 1"/>
          <p:cNvSpPr>
            <a:spLocks noGrp="1"/>
          </p:cNvSpPr>
          <p:nvPr>
            <p:ph type="title"/>
          </p:nvPr>
        </p:nvSpPr>
        <p:spPr/>
        <p:txBody>
          <a:bodyPr/>
          <a:lstStyle/>
          <a:p>
            <a:pPr>
              <a:buSzPct val="100000"/>
            </a:pPr>
            <a:r>
              <a:rPr lang="fr-FR" altLang="fr-FR" sz="3600" b="1" noProof="0" dirty="0" smtClean="0">
                <a:solidFill>
                  <a:srgbClr val="000000"/>
                </a:solidFill>
              </a:rPr>
              <a:t>Les groupes de discussion thématique </a:t>
            </a:r>
          </a:p>
        </p:txBody>
      </p:sp>
      <p:sp>
        <p:nvSpPr>
          <p:cNvPr id="31747" name="Content Placeholder 2"/>
          <p:cNvSpPr>
            <a:spLocks noGrp="1"/>
          </p:cNvSpPr>
          <p:nvPr>
            <p:ph idx="1"/>
          </p:nvPr>
        </p:nvSpPr>
        <p:spPr/>
        <p:txBody>
          <a:bodyPr/>
          <a:lstStyle/>
          <a:p>
            <a:pPr>
              <a:spcBef>
                <a:spcPct val="10000"/>
              </a:spcBef>
              <a:spcAft>
                <a:spcPct val="20000"/>
              </a:spcAft>
              <a:buSzPct val="60000"/>
              <a:buFont typeface="Wingdings" pitchFamily="2" charset="2"/>
              <a:buChar char="S"/>
            </a:pPr>
            <a:r>
              <a:rPr lang="fr-FR" altLang="fr-FR" sz="2000" b="1" noProof="0" dirty="0" smtClean="0">
                <a:solidFill>
                  <a:srgbClr val="000000"/>
                </a:solidFill>
              </a:rPr>
              <a:t>Il s'agit d'une discussion soigneusement préparée à l'avance conçue pour recueillir des informations sur une question d'intérêt précis. </a:t>
            </a:r>
          </a:p>
          <a:p>
            <a:pPr>
              <a:spcBef>
                <a:spcPct val="10000"/>
              </a:spcBef>
              <a:spcAft>
                <a:spcPct val="20000"/>
              </a:spcAft>
              <a:buSzPct val="60000"/>
              <a:buFont typeface="Wingdings" pitchFamily="2" charset="2"/>
              <a:buChar char="S"/>
            </a:pPr>
            <a:r>
              <a:rPr lang="fr-FR" altLang="fr-FR" sz="2000" b="1" noProof="0" dirty="0" smtClean="0">
                <a:solidFill>
                  <a:srgbClr val="000000"/>
                </a:solidFill>
              </a:rPr>
              <a:t>La discussion est dirigée par un modérateur afin d'assurer un bon déroulement du débat et la pleine participation de tous</a:t>
            </a:r>
          </a:p>
          <a:p>
            <a:pPr>
              <a:spcBef>
                <a:spcPct val="10000"/>
              </a:spcBef>
              <a:spcAft>
                <a:spcPct val="20000"/>
              </a:spcAft>
              <a:buSzPct val="60000"/>
              <a:buFont typeface="Wingdings" pitchFamily="2" charset="2"/>
              <a:buChar char="S"/>
            </a:pPr>
            <a:r>
              <a:rPr lang="fr-FR" altLang="fr-FR" sz="2000" b="1" noProof="0" dirty="0" smtClean="0">
                <a:solidFill>
                  <a:srgbClr val="000000"/>
                </a:solidFill>
              </a:rPr>
              <a:t>Le groupe est composé de 6 à 8 participants assis en cercle ou en demi cercle afin d'assurer le contact visuel.</a:t>
            </a:r>
          </a:p>
          <a:p>
            <a:pPr>
              <a:spcBef>
                <a:spcPct val="10000"/>
              </a:spcBef>
              <a:spcAft>
                <a:spcPct val="20000"/>
              </a:spcAft>
              <a:buSzPct val="60000"/>
              <a:buFont typeface="Wingdings" pitchFamily="2" charset="2"/>
              <a:buChar char="S"/>
            </a:pPr>
            <a:r>
              <a:rPr lang="fr-FR" altLang="fr-FR" sz="2000" b="1" noProof="0" dirty="0" smtClean="0">
                <a:solidFill>
                  <a:srgbClr val="000000"/>
                </a:solidFill>
              </a:rPr>
              <a:t>La séance de groupe dure entre 45 à 60 minutes.</a:t>
            </a:r>
          </a:p>
          <a:p>
            <a:pPr>
              <a:spcBef>
                <a:spcPct val="10000"/>
              </a:spcBef>
              <a:spcAft>
                <a:spcPct val="20000"/>
              </a:spcAft>
              <a:buSzPct val="60000"/>
              <a:buFont typeface="Wingdings" pitchFamily="2" charset="2"/>
              <a:buChar char="S"/>
            </a:pPr>
            <a:r>
              <a:rPr lang="fr-FR" altLang="fr-FR" sz="2000" b="1" noProof="0" dirty="0" smtClean="0">
                <a:solidFill>
                  <a:srgbClr val="000000"/>
                </a:solidFill>
              </a:rPr>
              <a:t>Les séances des hommes et des femmes se tiennent séparément</a:t>
            </a:r>
          </a:p>
          <a:p>
            <a:pPr>
              <a:spcBef>
                <a:spcPct val="10000"/>
              </a:spcBef>
              <a:spcAft>
                <a:spcPct val="20000"/>
              </a:spcAft>
              <a:buSzPct val="60000"/>
              <a:buFont typeface="Wingdings" pitchFamily="2" charset="2"/>
              <a:buChar char="S"/>
            </a:pPr>
            <a:r>
              <a:rPr lang="fr-FR" altLang="fr-FR" sz="2000" b="1" noProof="0" dirty="0" smtClean="0">
                <a:solidFill>
                  <a:srgbClr val="000000"/>
                </a:solidFill>
              </a:rPr>
              <a:t>L'instrument utilisé est le guide des discussions thématiques </a:t>
            </a:r>
            <a:r>
              <a:rPr lang="fr-FR" altLang="fr-FR" sz="2000" b="1" noProof="0" dirty="0" smtClean="0">
                <a:solidFill>
                  <a:srgbClr val="000000"/>
                </a:solidFill>
              </a:rPr>
              <a:t>de groupe</a:t>
            </a:r>
            <a:endParaRPr lang="fr-FR" altLang="fr-FR" sz="2000" b="1" noProof="0" dirty="0" smtClean="0">
              <a:solidFill>
                <a:srgbClr val="000000"/>
              </a:solidFill>
            </a:endParaRPr>
          </a:p>
          <a:p>
            <a:pPr>
              <a:spcBef>
                <a:spcPct val="10000"/>
              </a:spcBef>
              <a:spcAft>
                <a:spcPct val="20000"/>
              </a:spcAft>
              <a:buSzPct val="60000"/>
              <a:buFont typeface="Wingdings" pitchFamily="2" charset="2"/>
              <a:buChar char="S"/>
            </a:pPr>
            <a:r>
              <a:rPr lang="fr-FR" altLang="fr-FR" sz="2000" b="1" noProof="0" dirty="0" smtClean="0">
                <a:solidFill>
                  <a:srgbClr val="000000"/>
                </a:solidFill>
              </a:rPr>
              <a:t>Le travaux des séances sont généralement enregistrés ou </a:t>
            </a:r>
            <a:r>
              <a:rPr lang="fr-FR" altLang="fr-FR" sz="2000" b="1" noProof="0" dirty="0" smtClean="0">
                <a:solidFill>
                  <a:srgbClr val="000000"/>
                </a:solidFill>
              </a:rPr>
              <a:t>retranscrits</a:t>
            </a:r>
            <a:endParaRPr lang="fr-FR" altLang="fr-FR" sz="2000" b="1" noProof="0" dirty="0" smtClean="0">
              <a:solidFill>
                <a:srgbClr val="000000"/>
              </a:solidFill>
            </a:endParaRP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Title 1"/>
          <p:cNvSpPr>
            <a:spLocks noGrp="1"/>
          </p:cNvSpPr>
          <p:nvPr>
            <p:ph type="title"/>
          </p:nvPr>
        </p:nvSpPr>
        <p:spPr/>
        <p:txBody>
          <a:bodyPr/>
          <a:lstStyle/>
          <a:p>
            <a:pPr>
              <a:buSzPct val="100000"/>
            </a:pPr>
            <a:r>
              <a:rPr lang="fr-FR" altLang="fr-FR" sz="4000" b="1" noProof="0" dirty="0" smtClean="0">
                <a:solidFill>
                  <a:srgbClr val="000000"/>
                </a:solidFill>
              </a:rPr>
              <a:t>Observation</a:t>
            </a:r>
          </a:p>
        </p:txBody>
      </p:sp>
      <p:sp>
        <p:nvSpPr>
          <p:cNvPr id="32771" name="Content Placeholder 2"/>
          <p:cNvSpPr>
            <a:spLocks noGrp="1"/>
          </p:cNvSpPr>
          <p:nvPr>
            <p:ph idx="1"/>
          </p:nvPr>
        </p:nvSpPr>
        <p:spPr/>
        <p:txBody>
          <a:bodyPr/>
          <a:lstStyle/>
          <a:p>
            <a:pPr>
              <a:spcBef>
                <a:spcPct val="10000"/>
              </a:spcBef>
              <a:spcAft>
                <a:spcPct val="20000"/>
              </a:spcAft>
              <a:buSzPct val="60000"/>
              <a:buFont typeface="Wingdings" pitchFamily="2" charset="2"/>
              <a:buChar char="S"/>
            </a:pPr>
            <a:r>
              <a:rPr lang="fr-FR" altLang="fr-FR" sz="2200" b="1" noProof="0" dirty="0" smtClean="0">
                <a:solidFill>
                  <a:srgbClr val="000000"/>
                </a:solidFill>
              </a:rPr>
              <a:t>Consiste à collecter des informations sur une situation ou un événement </a:t>
            </a:r>
          </a:p>
          <a:p>
            <a:pPr>
              <a:spcBef>
                <a:spcPct val="10000"/>
              </a:spcBef>
              <a:spcAft>
                <a:spcPct val="20000"/>
              </a:spcAft>
              <a:buSzPct val="60000"/>
              <a:buFont typeface="Wingdings" pitchFamily="2" charset="2"/>
              <a:buChar char="S"/>
            </a:pPr>
            <a:endParaRPr lang="fr-FR" altLang="fr-FR" sz="2200" b="1" noProof="0" dirty="0" smtClean="0">
              <a:solidFill>
                <a:srgbClr val="000000"/>
              </a:solidFill>
            </a:endParaRPr>
          </a:p>
          <a:p>
            <a:pPr>
              <a:lnSpc>
                <a:spcPct val="90000"/>
              </a:lnSpc>
              <a:spcBef>
                <a:spcPct val="10000"/>
              </a:spcBef>
              <a:spcAft>
                <a:spcPct val="20000"/>
              </a:spcAft>
              <a:buSzPct val="60000"/>
              <a:buFont typeface="Wingdings" pitchFamily="2" charset="2"/>
              <a:buChar char="S"/>
            </a:pPr>
            <a:r>
              <a:rPr lang="fr-FR" altLang="fr-FR" sz="2200" b="1" noProof="0" dirty="0" smtClean="0">
                <a:solidFill>
                  <a:srgbClr val="000000"/>
                </a:solidFill>
              </a:rPr>
              <a:t>L'observation fournit des informations fiables sur le comportement </a:t>
            </a:r>
            <a:r>
              <a:rPr lang="fr-FR" altLang="fr-FR" sz="2200" b="1" noProof="0" dirty="0" smtClean="0">
                <a:solidFill>
                  <a:srgbClr val="000000"/>
                </a:solidFill>
              </a:rPr>
              <a:t>réel des gens. </a:t>
            </a:r>
            <a:endParaRPr lang="fr-FR" altLang="fr-FR" sz="2200" b="1" noProof="0" dirty="0" smtClean="0">
              <a:solidFill>
                <a:srgbClr val="000000"/>
              </a:solidFill>
            </a:endParaRPr>
          </a:p>
          <a:p>
            <a:pPr>
              <a:lnSpc>
                <a:spcPct val="90000"/>
              </a:lnSpc>
              <a:spcBef>
                <a:spcPct val="10000"/>
              </a:spcBef>
              <a:spcAft>
                <a:spcPct val="20000"/>
              </a:spcAft>
              <a:buSzPct val="60000"/>
              <a:buFont typeface="Wingdings" pitchFamily="2" charset="2"/>
              <a:buChar char="S"/>
            </a:pPr>
            <a:endParaRPr lang="fr-FR" altLang="fr-FR" sz="2200" b="1" noProof="0" dirty="0" smtClean="0">
              <a:solidFill>
                <a:srgbClr val="000000"/>
              </a:solidFill>
            </a:endParaRPr>
          </a:p>
          <a:p>
            <a:pPr>
              <a:lnSpc>
                <a:spcPct val="90000"/>
              </a:lnSpc>
              <a:spcBef>
                <a:spcPct val="10000"/>
              </a:spcBef>
              <a:spcAft>
                <a:spcPct val="20000"/>
              </a:spcAft>
              <a:buSzPct val="60000"/>
              <a:buFont typeface="Wingdings" pitchFamily="2" charset="2"/>
              <a:buChar char="S"/>
            </a:pPr>
            <a:r>
              <a:rPr lang="fr-FR" altLang="fr-FR" sz="2200" b="1" noProof="0" dirty="0" smtClean="0">
                <a:solidFill>
                  <a:srgbClr val="000000"/>
                </a:solidFill>
              </a:rPr>
              <a:t>Les informations recueillies peuvent être documentées à l'aide d'une liste de contrôle.  </a:t>
            </a:r>
          </a:p>
          <a:p>
            <a:pPr lvl="1">
              <a:lnSpc>
                <a:spcPct val="90000"/>
              </a:lnSpc>
              <a:spcBef>
                <a:spcPct val="10000"/>
              </a:spcBef>
              <a:spcAft>
                <a:spcPct val="20000"/>
              </a:spcAft>
              <a:buSzPct val="60000"/>
              <a:buFont typeface="Wingdings" pitchFamily="2" charset="2"/>
              <a:buChar char="S"/>
            </a:pPr>
            <a:r>
              <a:rPr lang="fr-FR" altLang="fr-FR" sz="2000" b="1" noProof="0" dirty="0" smtClean="0">
                <a:solidFill>
                  <a:srgbClr val="000000"/>
                </a:solidFill>
              </a:rPr>
              <a:t>La liste de contrôle contient des variables ou des caractéristiques </a:t>
            </a:r>
            <a:r>
              <a:rPr lang="fr-FR" altLang="fr-FR" sz="2000" b="1" noProof="0" dirty="0" smtClean="0">
                <a:solidFill>
                  <a:srgbClr val="000000"/>
                </a:solidFill>
              </a:rPr>
              <a:t>que </a:t>
            </a:r>
            <a:r>
              <a:rPr lang="fr-FR" altLang="fr-FR" sz="2000" b="1" noProof="0" dirty="0" smtClean="0">
                <a:solidFill>
                  <a:srgbClr val="000000"/>
                </a:solidFill>
              </a:rPr>
              <a:t>l'observateur souhaite observer et documenter  </a:t>
            </a: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4213" y="260350"/>
            <a:ext cx="8229600" cy="706438"/>
          </a:xfrm>
          <a:solidFill>
            <a:schemeClr val="accent2"/>
          </a:solidFill>
        </p:spPr>
        <p:txBody>
          <a:bodyPr/>
          <a:lstStyle/>
          <a:p>
            <a:pPr>
              <a:buSzPct val="100000"/>
            </a:pPr>
            <a:r>
              <a:rPr lang="fr-FR" altLang="fr-FR" sz="3200" noProof="0" dirty="0" smtClean="0">
                <a:solidFill>
                  <a:srgbClr val="7575D1"/>
                </a:solidFill>
              </a:rPr>
              <a:t>Analyse des fiches d’information/documentation</a:t>
            </a:r>
            <a:endParaRPr lang="fr-FR" altLang="fr-FR" sz="3200" noProof="0" dirty="0" smtClean="0">
              <a:solidFill>
                <a:srgbClr val="7575D1"/>
              </a:solidFill>
            </a:endParaRPr>
          </a:p>
        </p:txBody>
      </p:sp>
      <p:sp>
        <p:nvSpPr>
          <p:cNvPr id="33795" name="Content Placeholder 2"/>
          <p:cNvSpPr>
            <a:spLocks noGrp="1"/>
          </p:cNvSpPr>
          <p:nvPr>
            <p:ph idx="1"/>
          </p:nvPr>
        </p:nvSpPr>
        <p:spPr>
          <a:xfrm>
            <a:off x="539750" y="1196975"/>
            <a:ext cx="8229600" cy="4929188"/>
          </a:xfrm>
        </p:spPr>
        <p:txBody>
          <a:bodyPr/>
          <a:lstStyle/>
          <a:p>
            <a:pPr>
              <a:spcBef>
                <a:spcPct val="10000"/>
              </a:spcBef>
              <a:spcAft>
                <a:spcPct val="20000"/>
              </a:spcAft>
              <a:buSzPct val="60000"/>
              <a:buFont typeface="Wingdings" pitchFamily="2" charset="2"/>
              <a:buChar char="S"/>
            </a:pPr>
            <a:r>
              <a:rPr lang="fr-FR" altLang="fr-FR" sz="2200" b="1" noProof="0" dirty="0" smtClean="0">
                <a:solidFill>
                  <a:srgbClr val="000000"/>
                </a:solidFill>
              </a:rPr>
              <a:t>La fiche d’information est un support écrit ou imprimé qui contient des informations </a:t>
            </a:r>
          </a:p>
          <a:p>
            <a:pPr>
              <a:spcBef>
                <a:spcPct val="10000"/>
              </a:spcBef>
              <a:spcAft>
                <a:spcPct val="20000"/>
              </a:spcAft>
              <a:buSzPct val="100000"/>
              <a:buFontTx/>
              <a:buNone/>
            </a:pPr>
            <a:endParaRPr lang="fr-FR" altLang="fr-FR" sz="2200" b="1" noProof="0" dirty="0" smtClean="0">
              <a:solidFill>
                <a:srgbClr val="000000"/>
              </a:solidFill>
            </a:endParaRPr>
          </a:p>
          <a:p>
            <a:pPr>
              <a:spcBef>
                <a:spcPct val="10000"/>
              </a:spcBef>
              <a:spcAft>
                <a:spcPct val="20000"/>
              </a:spcAft>
              <a:buSzPct val="60000"/>
              <a:buFont typeface="Wingdings" pitchFamily="2" charset="2"/>
              <a:buChar char="S"/>
            </a:pPr>
            <a:r>
              <a:rPr lang="fr-FR" altLang="fr-FR" sz="2200" b="1" noProof="0" dirty="0" smtClean="0">
                <a:solidFill>
                  <a:srgbClr val="000000"/>
                </a:solidFill>
              </a:rPr>
              <a:t>L'analyser permet de comprendre les problèmes antérieurs et les besoins des populations locales </a:t>
            </a:r>
          </a:p>
          <a:p>
            <a:pPr>
              <a:spcBef>
                <a:spcPct val="10000"/>
              </a:spcBef>
              <a:spcAft>
                <a:spcPct val="20000"/>
              </a:spcAft>
              <a:buSzPct val="100000"/>
              <a:buFontTx/>
              <a:buNone/>
            </a:pPr>
            <a:endParaRPr lang="fr-FR" altLang="fr-FR" sz="2200" b="1" noProof="0" dirty="0" smtClean="0">
              <a:solidFill>
                <a:srgbClr val="000000"/>
              </a:solidFill>
            </a:endParaRPr>
          </a:p>
          <a:p>
            <a:pPr>
              <a:spcBef>
                <a:spcPct val="10000"/>
              </a:spcBef>
              <a:spcAft>
                <a:spcPct val="20000"/>
              </a:spcAft>
              <a:buSzPct val="60000"/>
              <a:buFont typeface="Wingdings" pitchFamily="2" charset="2"/>
              <a:buChar char="S"/>
            </a:pPr>
            <a:r>
              <a:rPr lang="fr-FR" altLang="fr-FR" sz="2200" b="1" i="1" noProof="0" dirty="0" smtClean="0">
                <a:solidFill>
                  <a:srgbClr val="000000"/>
                </a:solidFill>
              </a:rPr>
              <a:t>Fournir des exemples de votre communauté</a:t>
            </a:r>
            <a:endParaRPr lang="fr-FR" altLang="fr-FR" sz="2200" b="1" i="1" noProof="0" dirty="0" smtClean="0">
              <a:solidFill>
                <a:srgbClr val="000000"/>
              </a:solidFill>
            </a:endParaRP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Title 1"/>
          <p:cNvSpPr>
            <a:spLocks noGrp="1"/>
          </p:cNvSpPr>
          <p:nvPr>
            <p:ph type="title"/>
          </p:nvPr>
        </p:nvSpPr>
        <p:spPr/>
        <p:txBody>
          <a:bodyPr/>
          <a:lstStyle/>
          <a:p>
            <a:pPr>
              <a:buSzPct val="100000"/>
            </a:pPr>
            <a:r>
              <a:rPr lang="fr-FR" altLang="fr-FR" sz="3600" b="1" noProof="0" dirty="0" smtClean="0">
                <a:solidFill>
                  <a:srgbClr val="000000"/>
                </a:solidFill>
              </a:rPr>
              <a:t>Entretiens</a:t>
            </a:r>
          </a:p>
        </p:txBody>
      </p:sp>
      <p:sp>
        <p:nvSpPr>
          <p:cNvPr id="34819" name="Content Placeholder 2"/>
          <p:cNvSpPr>
            <a:spLocks noGrp="1"/>
          </p:cNvSpPr>
          <p:nvPr>
            <p:ph idx="1"/>
          </p:nvPr>
        </p:nvSpPr>
        <p:spPr/>
        <p:txBody>
          <a:bodyPr/>
          <a:lstStyle/>
          <a:p>
            <a:pPr>
              <a:spcBef>
                <a:spcPct val="10000"/>
              </a:spcBef>
              <a:spcAft>
                <a:spcPct val="20000"/>
              </a:spcAft>
              <a:buSzPct val="60000"/>
              <a:buFont typeface="Wingdings" pitchFamily="2" charset="2"/>
              <a:buAutoNum type="alphaLcParenR"/>
            </a:pPr>
            <a:r>
              <a:rPr lang="fr-FR" altLang="fr-FR" sz="2200" b="1" noProof="0" dirty="0" smtClean="0">
                <a:solidFill>
                  <a:srgbClr val="000000"/>
                </a:solidFill>
              </a:rPr>
              <a:t>L'entretien </a:t>
            </a:r>
            <a:r>
              <a:rPr lang="fr-FR" altLang="fr-FR" sz="2200" b="1" noProof="0" dirty="0" smtClean="0">
                <a:solidFill>
                  <a:srgbClr val="000000"/>
                </a:solidFill>
              </a:rPr>
              <a:t>est basé sur un questionnaire</a:t>
            </a:r>
            <a:endParaRPr lang="fr-FR" altLang="fr-FR" sz="2200" b="1" noProof="0" dirty="0" smtClean="0">
              <a:solidFill>
                <a:srgbClr val="000000"/>
              </a:solidFill>
            </a:endParaRPr>
          </a:p>
          <a:p>
            <a:pPr>
              <a:spcBef>
                <a:spcPct val="10000"/>
              </a:spcBef>
              <a:spcAft>
                <a:spcPct val="20000"/>
              </a:spcAft>
              <a:buSzPct val="60000"/>
              <a:buFont typeface="Wingdings" pitchFamily="2" charset="2"/>
              <a:buAutoNum type="alphaLcParenR"/>
            </a:pPr>
            <a:r>
              <a:rPr lang="fr-FR" altLang="fr-FR" sz="2200" noProof="0" dirty="0" smtClean="0">
                <a:solidFill>
                  <a:srgbClr val="000000"/>
                </a:solidFill>
              </a:rPr>
              <a:t> </a:t>
            </a:r>
            <a:r>
              <a:rPr lang="fr-FR" altLang="fr-FR" sz="2200" b="1" noProof="0" dirty="0" smtClean="0">
                <a:solidFill>
                  <a:srgbClr val="000000"/>
                </a:solidFill>
              </a:rPr>
              <a:t>Entretien approfondi : il s'agit d'un entretien qui entre en profondeur et permet de recueillir des informations détaillées sur un sujet d'intérêt afin d'en approfondir la compréhension</a:t>
            </a:r>
          </a:p>
          <a:p>
            <a:pPr>
              <a:spcBef>
                <a:spcPct val="10000"/>
              </a:spcBef>
              <a:spcAft>
                <a:spcPct val="20000"/>
              </a:spcAft>
              <a:buSzPct val="60000"/>
              <a:buFont typeface="Wingdings" pitchFamily="2" charset="2"/>
              <a:buChar char="S"/>
            </a:pPr>
            <a:r>
              <a:rPr lang="fr-FR" altLang="fr-FR" sz="2200" b="1" noProof="0" dirty="0" smtClean="0">
                <a:solidFill>
                  <a:srgbClr val="000000"/>
                </a:solidFill>
              </a:rPr>
              <a:t>Souvent réalisé avec des personnes qui ont vécu le problème ou des personnes disposées à partager leur expérience. </a:t>
            </a:r>
          </a:p>
          <a:p>
            <a:pPr>
              <a:spcBef>
                <a:spcPct val="10000"/>
              </a:spcBef>
              <a:spcAft>
                <a:spcPct val="20000"/>
              </a:spcAft>
              <a:buSzPct val="60000"/>
              <a:buFont typeface="Wingdings" pitchFamily="2" charset="2"/>
              <a:buChar char="S"/>
            </a:pPr>
            <a:r>
              <a:rPr lang="fr-FR" altLang="fr-FR" sz="2200" b="1" noProof="0" dirty="0" smtClean="0">
                <a:solidFill>
                  <a:srgbClr val="000000"/>
                </a:solidFill>
              </a:rPr>
              <a:t>On se sert du Guide de l'entretien approfondi pour mener ce genre d'entretien </a:t>
            </a: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Title 1"/>
          <p:cNvSpPr>
            <a:spLocks noGrp="1"/>
          </p:cNvSpPr>
          <p:nvPr>
            <p:ph type="title"/>
          </p:nvPr>
        </p:nvSpPr>
        <p:spPr/>
        <p:txBody>
          <a:bodyPr/>
          <a:lstStyle/>
          <a:p>
            <a:pPr>
              <a:buSzPct val="100000"/>
            </a:pPr>
            <a:r>
              <a:rPr lang="fr-FR" altLang="fr-FR" sz="3600" noProof="0" dirty="0" smtClean="0">
                <a:solidFill>
                  <a:srgbClr val="000000"/>
                </a:solidFill>
              </a:rPr>
              <a:t>Données d'évaluation de l'analyse des besoins </a:t>
            </a:r>
          </a:p>
        </p:txBody>
      </p:sp>
      <p:sp>
        <p:nvSpPr>
          <p:cNvPr id="35843" name="Content Placeholder 2"/>
          <p:cNvSpPr>
            <a:spLocks noGrp="1"/>
          </p:cNvSpPr>
          <p:nvPr>
            <p:ph idx="1"/>
          </p:nvPr>
        </p:nvSpPr>
        <p:spPr/>
        <p:txBody>
          <a:bodyPr/>
          <a:lstStyle/>
          <a:p>
            <a:pPr>
              <a:lnSpc>
                <a:spcPct val="90000"/>
              </a:lnSpc>
              <a:spcBef>
                <a:spcPct val="10000"/>
              </a:spcBef>
              <a:spcAft>
                <a:spcPct val="20000"/>
              </a:spcAft>
              <a:buSzPct val="60000"/>
              <a:buFont typeface="Wingdings" pitchFamily="2" charset="2"/>
              <a:buChar char="S"/>
            </a:pPr>
            <a:r>
              <a:rPr lang="fr-FR" altLang="fr-FR" sz="2200" b="1" noProof="0" dirty="0" smtClean="0">
                <a:solidFill>
                  <a:srgbClr val="000000"/>
                </a:solidFill>
              </a:rPr>
              <a:t>Ceci consiste à réunir les informations recueillies pour en faciliter l'exploitation et l'interprétation. </a:t>
            </a:r>
          </a:p>
          <a:p>
            <a:pPr>
              <a:lnSpc>
                <a:spcPct val="90000"/>
              </a:lnSpc>
              <a:spcBef>
                <a:spcPct val="10000"/>
              </a:spcBef>
              <a:spcAft>
                <a:spcPct val="20000"/>
              </a:spcAft>
              <a:buSzPct val="60000"/>
              <a:buFont typeface="Wingdings" pitchFamily="2" charset="2"/>
              <a:buChar char="S"/>
            </a:pPr>
            <a:endParaRPr lang="fr-FR" altLang="fr-FR" sz="2200" b="1" noProof="0" dirty="0" smtClean="0">
              <a:solidFill>
                <a:srgbClr val="000000"/>
              </a:solidFill>
            </a:endParaRPr>
          </a:p>
          <a:p>
            <a:pPr>
              <a:lnSpc>
                <a:spcPct val="90000"/>
              </a:lnSpc>
              <a:spcBef>
                <a:spcPct val="10000"/>
              </a:spcBef>
              <a:spcAft>
                <a:spcPct val="20000"/>
              </a:spcAft>
              <a:buSzPct val="100000"/>
              <a:buFontTx/>
              <a:buNone/>
            </a:pPr>
            <a:r>
              <a:rPr lang="fr-FR" altLang="fr-FR" sz="2200" noProof="0" dirty="0" smtClean="0">
                <a:solidFill>
                  <a:srgbClr val="000000"/>
                </a:solidFill>
              </a:rPr>
              <a:t>a. Les données du questionnaire et de l'observation </a:t>
            </a:r>
          </a:p>
          <a:p>
            <a:pPr>
              <a:lnSpc>
                <a:spcPct val="90000"/>
              </a:lnSpc>
              <a:spcBef>
                <a:spcPct val="10000"/>
              </a:spcBef>
              <a:spcAft>
                <a:spcPct val="20000"/>
              </a:spcAft>
              <a:buSzPct val="60000"/>
              <a:buFont typeface="Wingdings" pitchFamily="2" charset="2"/>
              <a:buChar char="S"/>
            </a:pPr>
            <a:r>
              <a:rPr lang="fr-FR" altLang="fr-FR" sz="2200" b="1" noProof="0" dirty="0" smtClean="0">
                <a:solidFill>
                  <a:srgbClr val="000000"/>
                </a:solidFill>
              </a:rPr>
              <a:t>Synthèse manuelle ou informatisée des données</a:t>
            </a:r>
          </a:p>
          <a:p>
            <a:pPr>
              <a:lnSpc>
                <a:spcPct val="90000"/>
              </a:lnSpc>
              <a:spcBef>
                <a:spcPct val="10000"/>
              </a:spcBef>
              <a:spcAft>
                <a:spcPct val="20000"/>
              </a:spcAft>
              <a:buSzPct val="60000"/>
              <a:buFont typeface="Wingdings" pitchFamily="2" charset="2"/>
              <a:buChar char="S"/>
            </a:pPr>
            <a:r>
              <a:rPr lang="fr-FR" altLang="fr-FR" sz="2200" b="1" noProof="0" dirty="0" smtClean="0">
                <a:solidFill>
                  <a:srgbClr val="000000"/>
                </a:solidFill>
              </a:rPr>
              <a:t>Si vous avez du mal à effectuer une analyse </a:t>
            </a:r>
            <a:r>
              <a:rPr lang="fr-FR" altLang="fr-FR" sz="2200" b="1" noProof="0" dirty="0" smtClean="0">
                <a:solidFill>
                  <a:srgbClr val="000000"/>
                </a:solidFill>
              </a:rPr>
              <a:t>par</a:t>
            </a:r>
            <a:r>
              <a:rPr lang="fr-FR" altLang="fr-FR" sz="2200" b="1" baseline="0" noProof="0" dirty="0" smtClean="0">
                <a:solidFill>
                  <a:srgbClr val="000000"/>
                </a:solidFill>
              </a:rPr>
              <a:t> ordinateur</a:t>
            </a:r>
            <a:r>
              <a:rPr lang="fr-FR" altLang="fr-FR" sz="2200" b="1" noProof="0" dirty="0" smtClean="0">
                <a:solidFill>
                  <a:srgbClr val="000000"/>
                </a:solidFill>
              </a:rPr>
              <a:t>, </a:t>
            </a:r>
            <a:r>
              <a:rPr lang="fr-FR" altLang="fr-FR" sz="2200" b="1" noProof="0" dirty="0" smtClean="0">
                <a:solidFill>
                  <a:srgbClr val="000000"/>
                </a:solidFill>
              </a:rPr>
              <a:t>solliciter l'aide de centres de rechercher ou d'institutions universitaires les plus proches. </a:t>
            </a:r>
          </a:p>
          <a:p>
            <a:pPr>
              <a:lnSpc>
                <a:spcPct val="90000"/>
              </a:lnSpc>
              <a:spcBef>
                <a:spcPct val="10000"/>
              </a:spcBef>
              <a:spcAft>
                <a:spcPct val="20000"/>
              </a:spcAft>
              <a:buSzPct val="60000"/>
              <a:buFont typeface="Wingdings" pitchFamily="2" charset="2"/>
              <a:buChar char="S"/>
            </a:pPr>
            <a:r>
              <a:rPr lang="fr-FR" altLang="fr-FR" sz="2200" b="1" noProof="0" dirty="0" smtClean="0">
                <a:solidFill>
                  <a:srgbClr val="000000"/>
                </a:solidFill>
              </a:rPr>
              <a:t>Associer dès le départ ces centres ou institutions à la conception de votre outil. </a:t>
            </a:r>
          </a:p>
          <a:p>
            <a:pPr>
              <a:lnSpc>
                <a:spcPct val="90000"/>
              </a:lnSpc>
              <a:spcBef>
                <a:spcPct val="10000"/>
              </a:spcBef>
              <a:spcAft>
                <a:spcPct val="20000"/>
              </a:spcAft>
              <a:buSzPct val="60000"/>
              <a:buFont typeface="Wingdings" pitchFamily="2" charset="2"/>
              <a:buChar char="S"/>
            </a:pPr>
            <a:r>
              <a:rPr lang="fr-FR" altLang="fr-FR" sz="2200" b="1" noProof="0" dirty="0" smtClean="0">
                <a:solidFill>
                  <a:srgbClr val="000000"/>
                </a:solidFill>
              </a:rPr>
              <a:t>Étudier attentivement les données afin de les interpréter correctement</a:t>
            </a: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Title 1"/>
          <p:cNvSpPr>
            <a:spLocks noGrp="1"/>
          </p:cNvSpPr>
          <p:nvPr>
            <p:ph type="title"/>
          </p:nvPr>
        </p:nvSpPr>
        <p:spPr/>
        <p:txBody>
          <a:bodyPr/>
          <a:lstStyle/>
          <a:p>
            <a:pPr>
              <a:buSzPct val="100000"/>
            </a:pPr>
            <a:r>
              <a:rPr lang="fr-FR" altLang="fr-FR" sz="3200" b="1" noProof="0" dirty="0" smtClean="0">
                <a:solidFill>
                  <a:srgbClr val="000000"/>
                </a:solidFill>
              </a:rPr>
              <a:t>CADRE D'ÉVALUATION</a:t>
            </a:r>
          </a:p>
        </p:txBody>
      </p:sp>
      <p:sp>
        <p:nvSpPr>
          <p:cNvPr id="36867" name="Content Placeholder 2"/>
          <p:cNvSpPr>
            <a:spLocks noGrp="1"/>
          </p:cNvSpPr>
          <p:nvPr>
            <p:ph idx="1"/>
          </p:nvPr>
        </p:nvSpPr>
        <p:spPr/>
        <p:txBody>
          <a:bodyPr/>
          <a:lstStyle/>
          <a:p>
            <a:pPr>
              <a:spcBef>
                <a:spcPct val="10000"/>
              </a:spcBef>
              <a:spcAft>
                <a:spcPct val="20000"/>
              </a:spcAft>
              <a:buSzPct val="60000"/>
              <a:buFont typeface="Wingdings" pitchFamily="2" charset="2"/>
              <a:buChar char="S"/>
            </a:pPr>
            <a:r>
              <a:rPr lang="fr-FR" altLang="fr-FR" b="1" noProof="0" dirty="0" smtClean="0">
                <a:solidFill>
                  <a:srgbClr val="000000"/>
                </a:solidFill>
              </a:rPr>
              <a:t>QUAND?</a:t>
            </a:r>
          </a:p>
          <a:p>
            <a:pPr>
              <a:spcBef>
                <a:spcPct val="10000"/>
              </a:spcBef>
              <a:spcAft>
                <a:spcPct val="20000"/>
              </a:spcAft>
              <a:buSzPct val="60000"/>
              <a:buFont typeface="Wingdings" pitchFamily="2" charset="2"/>
              <a:buChar char="S"/>
            </a:pPr>
            <a:r>
              <a:rPr lang="fr-FR" altLang="fr-FR" b="1" noProof="0" dirty="0" smtClean="0">
                <a:solidFill>
                  <a:srgbClr val="000000"/>
                </a:solidFill>
              </a:rPr>
              <a:t>QUI,</a:t>
            </a:r>
          </a:p>
          <a:p>
            <a:pPr>
              <a:spcBef>
                <a:spcPct val="10000"/>
              </a:spcBef>
              <a:spcAft>
                <a:spcPct val="20000"/>
              </a:spcAft>
              <a:buSzPct val="60000"/>
              <a:buFont typeface="Wingdings" pitchFamily="2" charset="2"/>
              <a:buChar char="S"/>
            </a:pPr>
            <a:r>
              <a:rPr lang="fr-FR" altLang="fr-FR" b="1" noProof="0" dirty="0" smtClean="0">
                <a:solidFill>
                  <a:srgbClr val="000000"/>
                </a:solidFill>
              </a:rPr>
              <a:t>COMMENT?</a:t>
            </a:r>
          </a:p>
          <a:p>
            <a:pPr>
              <a:spcBef>
                <a:spcPct val="10000"/>
              </a:spcBef>
              <a:spcAft>
                <a:spcPct val="20000"/>
              </a:spcAft>
              <a:buSzPct val="60000"/>
              <a:buFont typeface="Wingdings" pitchFamily="2" charset="2"/>
              <a:buChar char="S"/>
            </a:pPr>
            <a:r>
              <a:rPr lang="fr-FR" altLang="fr-FR" b="1" noProof="0" dirty="0" smtClean="0">
                <a:solidFill>
                  <a:srgbClr val="000000"/>
                </a:solidFill>
              </a:rPr>
              <a:t>QUOI?</a:t>
            </a:r>
          </a:p>
          <a:p>
            <a:pPr>
              <a:spcBef>
                <a:spcPct val="10000"/>
              </a:spcBef>
              <a:spcAft>
                <a:spcPct val="20000"/>
              </a:spcAft>
              <a:buSzPct val="60000"/>
              <a:buFont typeface="Wingdings" pitchFamily="2" charset="2"/>
              <a:buChar char="S"/>
            </a:pPr>
            <a:r>
              <a:rPr lang="fr-FR" altLang="fr-FR" b="1" noProof="0" dirty="0" smtClean="0">
                <a:solidFill>
                  <a:srgbClr val="000000"/>
                </a:solidFill>
              </a:rPr>
              <a:t>POURQUOI?</a:t>
            </a: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1"/>
          <p:cNvSpPr>
            <a:spLocks noChangeArrowheads="1"/>
          </p:cNvSpPr>
          <p:nvPr/>
        </p:nvSpPr>
        <p:spPr bwMode="auto">
          <a:xfrm>
            <a:off x="611188" y="2447925"/>
            <a:ext cx="8270875" cy="522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spcBef>
                <a:spcPct val="0"/>
              </a:spcBef>
              <a:buFontTx/>
              <a:buNone/>
            </a:pPr>
            <a:r>
              <a:rPr lang="en-US" altLang="fr-FR" sz="2800" b="1">
                <a:solidFill>
                  <a:srgbClr val="000000"/>
                </a:solidFill>
              </a:rPr>
              <a:t> APPUI PSYCHOSOCIAL EN SITUATION D'URGENCE </a:t>
            </a: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Title 1"/>
          <p:cNvSpPr>
            <a:spLocks noGrp="1"/>
          </p:cNvSpPr>
          <p:nvPr>
            <p:ph type="title"/>
          </p:nvPr>
        </p:nvSpPr>
        <p:spPr/>
        <p:txBody>
          <a:bodyPr/>
          <a:lstStyle/>
          <a:p>
            <a:pPr>
              <a:buSzPct val="100000"/>
            </a:pPr>
            <a:r>
              <a:rPr lang="fr-FR" altLang="fr-FR" sz="3200" b="1" noProof="0" dirty="0" smtClean="0">
                <a:solidFill>
                  <a:srgbClr val="000000"/>
                </a:solidFill>
              </a:rPr>
              <a:t>Stress et facteurs de stress dans les situations d'urgence</a:t>
            </a:r>
          </a:p>
        </p:txBody>
      </p:sp>
      <p:sp>
        <p:nvSpPr>
          <p:cNvPr id="38915" name="Content Placeholder 2"/>
          <p:cNvSpPr>
            <a:spLocks noGrp="1"/>
          </p:cNvSpPr>
          <p:nvPr>
            <p:ph idx="1"/>
          </p:nvPr>
        </p:nvSpPr>
        <p:spPr>
          <a:xfrm>
            <a:off x="179388" y="1125538"/>
            <a:ext cx="8785225" cy="4927600"/>
          </a:xfrm>
        </p:spPr>
        <p:txBody>
          <a:bodyPr/>
          <a:lstStyle/>
          <a:p>
            <a:r>
              <a:rPr lang="fr-FR" altLang="fr-FR" sz="2400" noProof="0" dirty="0" smtClean="0">
                <a:solidFill>
                  <a:srgbClr val="000000"/>
                </a:solidFill>
              </a:rPr>
              <a:t>Les situations d'urgences telles que l'épidémie d'Ébola et la riposte y afférente sont sources de stress. Parmi les facteurs de stresse, citons:</a:t>
            </a:r>
          </a:p>
          <a:p>
            <a:pPr lvl="1"/>
            <a:r>
              <a:rPr lang="fr-FR" altLang="fr-FR" sz="2000" noProof="0" dirty="0" smtClean="0">
                <a:solidFill>
                  <a:srgbClr val="000000"/>
                </a:solidFill>
              </a:rPr>
              <a:t>Les mesures strictes de biosécurité </a:t>
            </a:r>
          </a:p>
          <a:p>
            <a:pPr lvl="2"/>
            <a:r>
              <a:rPr lang="fr-FR" altLang="fr-FR" sz="1800" noProof="0" dirty="0" smtClean="0">
                <a:solidFill>
                  <a:srgbClr val="000000"/>
                </a:solidFill>
              </a:rPr>
              <a:t>La contrainte physique </a:t>
            </a:r>
            <a:r>
              <a:rPr lang="fr-FR" altLang="fr-FR" sz="1800" noProof="0" dirty="0" smtClean="0">
                <a:solidFill>
                  <a:srgbClr val="000000"/>
                </a:solidFill>
              </a:rPr>
              <a:t>liée aux équipements </a:t>
            </a:r>
            <a:r>
              <a:rPr lang="fr-FR" altLang="fr-FR" sz="1800" noProof="0" dirty="0" smtClean="0">
                <a:solidFill>
                  <a:srgbClr val="000000"/>
                </a:solidFill>
              </a:rPr>
              <a:t>de protection</a:t>
            </a:r>
          </a:p>
          <a:p>
            <a:pPr lvl="2"/>
            <a:r>
              <a:rPr lang="fr-FR" altLang="fr-FR" sz="1800" noProof="0" dirty="0" smtClean="0">
                <a:solidFill>
                  <a:srgbClr val="000000"/>
                </a:solidFill>
              </a:rPr>
              <a:t>L'isolement physique (contact non autorisé avec autrui)</a:t>
            </a:r>
          </a:p>
          <a:p>
            <a:pPr lvl="2"/>
            <a:r>
              <a:rPr lang="fr-FR" altLang="fr-FR" sz="1800" noProof="0" dirty="0" smtClean="0">
                <a:solidFill>
                  <a:srgbClr val="000000"/>
                </a:solidFill>
              </a:rPr>
              <a:t>Sensibilisation et vigilance constantes indispensables</a:t>
            </a:r>
          </a:p>
          <a:p>
            <a:pPr lvl="2"/>
            <a:r>
              <a:rPr lang="fr-FR" altLang="fr-FR" sz="1800" noProof="0" dirty="0" smtClean="0">
                <a:solidFill>
                  <a:srgbClr val="000000"/>
                </a:solidFill>
              </a:rPr>
              <a:t>Pression des procédures strictes à respecter (manque de spontanéité)</a:t>
            </a:r>
          </a:p>
          <a:p>
            <a:pPr lvl="1"/>
            <a:r>
              <a:rPr lang="fr-FR" altLang="fr-FR" sz="2000" noProof="0" dirty="0" smtClean="0">
                <a:solidFill>
                  <a:srgbClr val="000000"/>
                </a:solidFill>
              </a:rPr>
              <a:t>Risque d'être contaminé ou de contaminer d'autres</a:t>
            </a:r>
          </a:p>
          <a:p>
            <a:pPr lvl="1"/>
            <a:r>
              <a:rPr lang="fr-FR" altLang="fr-FR" sz="2000" noProof="0" dirty="0" smtClean="0">
                <a:solidFill>
                  <a:srgbClr val="000000"/>
                </a:solidFill>
              </a:rPr>
              <a:t>Symptômes courants qui se confondent avec ceux de la maladie à Ébola </a:t>
            </a:r>
          </a:p>
          <a:p>
            <a:pPr lvl="1"/>
            <a:r>
              <a:rPr lang="fr-FR" altLang="fr-FR" sz="2000" noProof="0" dirty="0" smtClean="0">
                <a:solidFill>
                  <a:srgbClr val="000000"/>
                </a:solidFill>
              </a:rPr>
              <a:t>Taux de mortalité élevé</a:t>
            </a:r>
          </a:p>
          <a:p>
            <a:pPr lvl="1"/>
            <a:r>
              <a:rPr lang="fr-FR" altLang="fr-FR" sz="2000" noProof="0" dirty="0" smtClean="0">
                <a:solidFill>
                  <a:srgbClr val="000000"/>
                </a:solidFill>
              </a:rPr>
              <a:t>Symptômes de phase finale de la maladie à virus Ébola et rapide détérioration de l'état de santé</a:t>
            </a:r>
          </a:p>
          <a:p>
            <a:pPr lvl="1"/>
            <a:r>
              <a:rPr lang="fr-FR" altLang="fr-FR" sz="2000" noProof="0" dirty="0" smtClean="0">
                <a:solidFill>
                  <a:srgbClr val="000000"/>
                </a:solidFill>
              </a:rPr>
              <a:t>Tension entre les priorités de santé publique et les souhaits des patients</a:t>
            </a:r>
          </a:p>
          <a:p>
            <a:pPr lvl="1"/>
            <a:r>
              <a:rPr lang="fr-FR" altLang="fr-FR" sz="2000" noProof="0" dirty="0" smtClean="0">
                <a:solidFill>
                  <a:srgbClr val="000000"/>
                </a:solidFill>
              </a:rPr>
              <a:t>Stigmatisation</a:t>
            </a:r>
          </a:p>
          <a:p>
            <a:pPr lvl="1"/>
            <a:r>
              <a:rPr lang="fr-FR" altLang="fr-FR" sz="2000" noProof="0" dirty="0" smtClean="0">
                <a:solidFill>
                  <a:srgbClr val="000000"/>
                </a:solidFill>
              </a:rPr>
              <a:t>Répercussions de la flambée épidémique sur les communautés et les familles</a:t>
            </a:r>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Title 1"/>
          <p:cNvSpPr>
            <a:spLocks noGrp="1"/>
          </p:cNvSpPr>
          <p:nvPr>
            <p:ph type="title"/>
          </p:nvPr>
        </p:nvSpPr>
        <p:spPr>
          <a:xfrm>
            <a:off x="-107950" y="333375"/>
            <a:ext cx="8229600" cy="706438"/>
          </a:xfrm>
        </p:spPr>
        <p:txBody>
          <a:bodyPr/>
          <a:lstStyle/>
          <a:p>
            <a:pPr>
              <a:buSzPct val="100000"/>
            </a:pPr>
            <a:r>
              <a:rPr lang="fr-FR" altLang="fr-FR" sz="3200" b="1" noProof="0" dirty="0" smtClean="0">
                <a:solidFill>
                  <a:srgbClr val="000000"/>
                </a:solidFill>
              </a:rPr>
              <a:t>Stress et facteurs de stress dans les situations d'urgence</a:t>
            </a:r>
          </a:p>
        </p:txBody>
      </p:sp>
      <p:sp>
        <p:nvSpPr>
          <p:cNvPr id="39939" name="Content Placeholder 2"/>
          <p:cNvSpPr>
            <a:spLocks noGrp="1"/>
          </p:cNvSpPr>
          <p:nvPr>
            <p:ph idx="1"/>
          </p:nvPr>
        </p:nvSpPr>
        <p:spPr>
          <a:xfrm>
            <a:off x="179388" y="1125538"/>
            <a:ext cx="8785225" cy="1655762"/>
          </a:xfrm>
        </p:spPr>
        <p:txBody>
          <a:bodyPr/>
          <a:lstStyle/>
          <a:p>
            <a:r>
              <a:rPr lang="fr-FR" altLang="fr-FR" sz="2400" noProof="0" dirty="0" smtClean="0">
                <a:solidFill>
                  <a:srgbClr val="000000"/>
                </a:solidFill>
              </a:rPr>
              <a:t>Peur de l'infection</a:t>
            </a:r>
          </a:p>
          <a:p>
            <a:pPr lvl="1"/>
            <a:r>
              <a:rPr lang="fr-FR" altLang="fr-FR" sz="2000" noProof="0" dirty="0" smtClean="0">
                <a:solidFill>
                  <a:srgbClr val="000000"/>
                </a:solidFill>
              </a:rPr>
              <a:t>Similarité des symptômes d'Ébola avec d'autres affections bénignes</a:t>
            </a:r>
          </a:p>
          <a:p>
            <a:pPr lvl="1"/>
            <a:r>
              <a:rPr lang="fr-FR" altLang="fr-FR" sz="2000" noProof="0" dirty="0" smtClean="0">
                <a:solidFill>
                  <a:srgbClr val="000000"/>
                </a:solidFill>
              </a:rPr>
              <a:t>Stress psychologique de l'attente </a:t>
            </a:r>
            <a:r>
              <a:rPr lang="fr-FR" altLang="fr-FR" sz="2000" noProof="0" dirty="0" smtClean="0">
                <a:solidFill>
                  <a:srgbClr val="000000"/>
                </a:solidFill>
              </a:rPr>
              <a:t>de ses </a:t>
            </a:r>
            <a:r>
              <a:rPr lang="fr-FR" altLang="fr-FR" sz="2000" noProof="0" dirty="0" smtClean="0">
                <a:solidFill>
                  <a:srgbClr val="000000"/>
                </a:solidFill>
              </a:rPr>
              <a:t>résultats des analyses</a:t>
            </a:r>
          </a:p>
          <a:p>
            <a:r>
              <a:rPr lang="fr-FR" altLang="fr-FR" sz="2400" noProof="0" dirty="0" smtClean="0">
                <a:solidFill>
                  <a:srgbClr val="000000"/>
                </a:solidFill>
              </a:rPr>
              <a:t>Rumeurs autour du virus Ébola dans la population touchée</a:t>
            </a:r>
          </a:p>
        </p:txBody>
      </p:sp>
      <p:sp>
        <p:nvSpPr>
          <p:cNvPr id="5" name="TextBox 4"/>
          <p:cNvSpPr txBox="1">
            <a:spLocks noChangeArrowheads="1"/>
          </p:cNvSpPr>
          <p:nvPr/>
        </p:nvSpPr>
        <p:spPr bwMode="auto">
          <a:xfrm>
            <a:off x="611188" y="2738438"/>
            <a:ext cx="8193087" cy="3138487"/>
          </a:xfrm>
          <a:prstGeom prst="rect">
            <a:avLst/>
          </a:prstGeom>
          <a:noFill/>
          <a:ln w="9525">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wrap="none">
            <a:spAutoFit/>
          </a:bodyPr>
          <a:lstStyle>
            <a:lvl1pPr marL="285750" indent="-285750"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spcBef>
                <a:spcPct val="0"/>
              </a:spcBef>
            </a:pPr>
            <a:r>
              <a:rPr lang="en-US" altLang="fr-FR" sz="1800">
                <a:solidFill>
                  <a:srgbClr val="000000"/>
                </a:solidFill>
              </a:rPr>
              <a:t>Ébola est causé par la sorcellerie</a:t>
            </a:r>
          </a:p>
          <a:p>
            <a:pPr>
              <a:spcBef>
                <a:spcPct val="0"/>
              </a:spcBef>
            </a:pPr>
            <a:r>
              <a:rPr lang="en-US" altLang="fr-FR" sz="1800">
                <a:solidFill>
                  <a:srgbClr val="000000"/>
                </a:solidFill>
              </a:rPr>
              <a:t>Ébola est causé par un serpent qui mord les gens pour se venger</a:t>
            </a:r>
          </a:p>
          <a:p>
            <a:pPr>
              <a:spcBef>
                <a:spcPct val="0"/>
              </a:spcBef>
            </a:pPr>
            <a:r>
              <a:rPr lang="en-US" altLang="fr-FR" sz="1800">
                <a:solidFill>
                  <a:srgbClr val="000000"/>
                </a:solidFill>
              </a:rPr>
              <a:t>Ébola a été importé par les ONG internationales pour pouvoir prolonger leurs contrats</a:t>
            </a:r>
          </a:p>
          <a:p>
            <a:pPr>
              <a:spcBef>
                <a:spcPct val="0"/>
              </a:spcBef>
            </a:pPr>
            <a:r>
              <a:rPr lang="en-US" altLang="fr-FR" sz="1800">
                <a:solidFill>
                  <a:srgbClr val="000000"/>
                </a:solidFill>
              </a:rPr>
              <a:t>Ébola est prémédité (apporté avec les sacs mortuaires</a:t>
            </a:r>
          </a:p>
          <a:p>
            <a:pPr>
              <a:spcBef>
                <a:spcPct val="0"/>
              </a:spcBef>
            </a:pPr>
            <a:r>
              <a:rPr lang="en-US" altLang="fr-FR" sz="1800">
                <a:solidFill>
                  <a:srgbClr val="000000"/>
                </a:solidFill>
              </a:rPr>
              <a:t>Ébola a été introduit pour nuire à l'opposition </a:t>
            </a:r>
          </a:p>
          <a:p>
            <a:pPr>
              <a:spcBef>
                <a:spcPct val="0"/>
              </a:spcBef>
            </a:pPr>
            <a:r>
              <a:rPr lang="en-US" altLang="fr-FR" sz="1800">
                <a:solidFill>
                  <a:srgbClr val="000000"/>
                </a:solidFill>
              </a:rPr>
              <a:t>Ébola pénètre dans les habitations à la suite des pulvérisations</a:t>
            </a:r>
          </a:p>
          <a:p>
            <a:pPr>
              <a:spcBef>
                <a:spcPct val="0"/>
              </a:spcBef>
            </a:pPr>
            <a:r>
              <a:rPr lang="en-US" altLang="fr-FR" sz="1800">
                <a:solidFill>
                  <a:srgbClr val="000000"/>
                </a:solidFill>
              </a:rPr>
              <a:t>Les ambulances emportent les patients et ils ne reviennent jamais parce qu'on les tue</a:t>
            </a:r>
          </a:p>
          <a:p>
            <a:pPr>
              <a:spcBef>
                <a:spcPct val="0"/>
              </a:spcBef>
            </a:pPr>
            <a:r>
              <a:rPr lang="en-US" altLang="fr-FR" sz="1800">
                <a:solidFill>
                  <a:srgbClr val="000000"/>
                </a:solidFill>
              </a:rPr>
              <a:t>C'est un complot de l'homme blanc pour soutirer de l'argent des institutions</a:t>
            </a:r>
          </a:p>
          <a:p>
            <a:pPr>
              <a:spcBef>
                <a:spcPct val="0"/>
              </a:spcBef>
            </a:pPr>
            <a:r>
              <a:rPr lang="en-US" altLang="fr-FR" sz="1800">
                <a:solidFill>
                  <a:srgbClr val="000000"/>
                </a:solidFill>
              </a:rPr>
              <a:t>Les blancs collectent des organes pour la science</a:t>
            </a:r>
          </a:p>
          <a:p>
            <a:pPr>
              <a:spcBef>
                <a:spcPct val="0"/>
              </a:spcBef>
            </a:pPr>
            <a:r>
              <a:rPr lang="en-US" altLang="fr-FR" sz="1800">
                <a:solidFill>
                  <a:srgbClr val="000000"/>
                </a:solidFill>
              </a:rPr>
              <a:t>Les organisations humanitaires injectent la maladie pour tuer les gens et se faire de l'argent</a:t>
            </a:r>
          </a:p>
          <a:p>
            <a:pPr>
              <a:spcBef>
                <a:spcPct val="0"/>
              </a:spcBef>
            </a:pPr>
            <a:r>
              <a:rPr lang="en-US" altLang="fr-FR" sz="1800">
                <a:solidFill>
                  <a:srgbClr val="000000"/>
                </a:solidFill>
              </a:rPr>
              <a:t>Les bénévoles sont payés pour distribuer des médicaments</a:t>
            </a:r>
          </a:p>
        </p:txBody>
      </p:sp>
    </p:spTree>
  </p:cSld>
  <p:clrMapOvr>
    <a:masterClrMapping/>
  </p:clrMapOvr>
  <p:transition spd="slow"/>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Title 1"/>
          <p:cNvSpPr>
            <a:spLocks noGrp="1"/>
          </p:cNvSpPr>
          <p:nvPr>
            <p:ph type="title"/>
          </p:nvPr>
        </p:nvSpPr>
        <p:spPr/>
        <p:txBody>
          <a:bodyPr/>
          <a:lstStyle/>
          <a:p>
            <a:pPr>
              <a:buSzPct val="100000"/>
            </a:pPr>
            <a:r>
              <a:rPr lang="fr-FR" altLang="fr-FR" b="1" noProof="0" dirty="0" smtClean="0">
                <a:solidFill>
                  <a:srgbClr val="000000"/>
                </a:solidFill>
              </a:rPr>
              <a:t>Conséquences</a:t>
            </a:r>
          </a:p>
        </p:txBody>
      </p:sp>
      <p:sp>
        <p:nvSpPr>
          <p:cNvPr id="40963" name="Content Placeholder 2"/>
          <p:cNvSpPr>
            <a:spLocks noGrp="1"/>
          </p:cNvSpPr>
          <p:nvPr>
            <p:ph idx="1"/>
          </p:nvPr>
        </p:nvSpPr>
        <p:spPr/>
        <p:txBody>
          <a:bodyPr/>
          <a:lstStyle/>
          <a:p>
            <a:r>
              <a:rPr lang="fr-FR" altLang="fr-FR" sz="2000" noProof="0" dirty="0" smtClean="0">
                <a:solidFill>
                  <a:srgbClr val="000000"/>
                </a:solidFill>
              </a:rPr>
              <a:t>Peur d'être malade, de souffrir, de mourir</a:t>
            </a:r>
          </a:p>
          <a:p>
            <a:r>
              <a:rPr lang="fr-FR" altLang="fr-FR" sz="2000" noProof="0" dirty="0" smtClean="0">
                <a:solidFill>
                  <a:srgbClr val="000000"/>
                </a:solidFill>
              </a:rPr>
              <a:t>Peur de la maladie et des personnes malades</a:t>
            </a:r>
          </a:p>
          <a:p>
            <a:r>
              <a:rPr lang="fr-FR" altLang="fr-FR" sz="2000" noProof="0" dirty="0" smtClean="0">
                <a:solidFill>
                  <a:srgbClr val="000000"/>
                </a:solidFill>
              </a:rPr>
              <a:t>Peurs de symptômes et de maladies jusqu'ici facilement </a:t>
            </a:r>
            <a:r>
              <a:rPr lang="fr-FR" altLang="fr-FR" sz="2000" noProof="0" dirty="0" smtClean="0">
                <a:solidFill>
                  <a:srgbClr val="000000"/>
                </a:solidFill>
              </a:rPr>
              <a:t>traités</a:t>
            </a:r>
            <a:endParaRPr lang="fr-FR" altLang="fr-FR" sz="2000" noProof="0" dirty="0" smtClean="0">
              <a:solidFill>
                <a:srgbClr val="000000"/>
              </a:solidFill>
            </a:endParaRPr>
          </a:p>
          <a:p>
            <a:r>
              <a:rPr lang="fr-FR" altLang="fr-FR" sz="2000" noProof="0" dirty="0" smtClean="0">
                <a:solidFill>
                  <a:srgbClr val="000000"/>
                </a:solidFill>
              </a:rPr>
              <a:t>On évite les agents de santé et les établissements de santé</a:t>
            </a:r>
          </a:p>
          <a:p>
            <a:r>
              <a:rPr lang="fr-FR" altLang="fr-FR" sz="2000" noProof="0" dirty="0" smtClean="0">
                <a:solidFill>
                  <a:srgbClr val="000000"/>
                </a:solidFill>
              </a:rPr>
              <a:t>Peur de perdre ses moyens de subsistance</a:t>
            </a:r>
          </a:p>
          <a:p>
            <a:r>
              <a:rPr lang="fr-FR" altLang="fr-FR" sz="2000" noProof="0" dirty="0" smtClean="0">
                <a:solidFill>
                  <a:srgbClr val="000000"/>
                </a:solidFill>
              </a:rPr>
              <a:t>Peur </a:t>
            </a:r>
            <a:r>
              <a:rPr lang="fr-FR" altLang="fr-FR" sz="2000" noProof="0" dirty="0" smtClean="0">
                <a:solidFill>
                  <a:srgbClr val="000000"/>
                </a:solidFill>
              </a:rPr>
              <a:t>des prélèvements sanguins </a:t>
            </a:r>
            <a:endParaRPr lang="fr-FR" altLang="fr-FR" sz="2000" noProof="0" dirty="0" smtClean="0">
              <a:solidFill>
                <a:srgbClr val="000000"/>
              </a:solidFill>
            </a:endParaRPr>
          </a:p>
          <a:p>
            <a:r>
              <a:rPr lang="fr-FR" altLang="fr-FR" sz="2000" noProof="0" dirty="0" smtClean="0">
                <a:solidFill>
                  <a:srgbClr val="000000"/>
                </a:solidFill>
              </a:rPr>
              <a:t>Sentiment d'impuissance</a:t>
            </a:r>
          </a:p>
          <a:p>
            <a:r>
              <a:rPr lang="fr-FR" altLang="fr-FR" sz="2000" noProof="0" dirty="0" smtClean="0">
                <a:solidFill>
                  <a:srgbClr val="000000"/>
                </a:solidFill>
              </a:rPr>
              <a:t>Méfiance et colère envers toute personne associée à la maladie</a:t>
            </a:r>
          </a:p>
          <a:p>
            <a:r>
              <a:rPr lang="fr-FR" altLang="fr-FR" sz="2000" noProof="0" dirty="0" smtClean="0">
                <a:solidFill>
                  <a:srgbClr val="000000"/>
                </a:solidFill>
              </a:rPr>
              <a:t>Stigmatisation et crainte des patients et des agents de santé/des soignants</a:t>
            </a:r>
          </a:p>
          <a:p>
            <a:r>
              <a:rPr lang="fr-FR" altLang="fr-FR" sz="2000" noProof="0" dirty="0" smtClean="0">
                <a:solidFill>
                  <a:srgbClr val="000000"/>
                </a:solidFill>
              </a:rPr>
              <a:t>Croyance que la prière est la seule issue</a:t>
            </a:r>
          </a:p>
          <a:p>
            <a:r>
              <a:rPr lang="fr-FR" altLang="fr-FR" sz="2000" noProof="0" dirty="0" smtClean="0">
                <a:solidFill>
                  <a:srgbClr val="000000"/>
                </a:solidFill>
              </a:rPr>
              <a:t>Refus de s'occuper des orphelins</a:t>
            </a:r>
          </a:p>
          <a:p>
            <a:r>
              <a:rPr lang="fr-FR" altLang="fr-FR" sz="2000" noProof="0" dirty="0" smtClean="0">
                <a:solidFill>
                  <a:srgbClr val="000000"/>
                </a:solidFill>
              </a:rPr>
              <a:t>Fuite et refuge dans la brousse</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p:txBody>
          <a:bodyPr/>
          <a:lstStyle/>
          <a:p>
            <a:pPr>
              <a:buSzPct val="100000"/>
            </a:pPr>
            <a:r>
              <a:rPr lang="fr-FR" altLang="fr-FR" noProof="0" dirty="0" smtClean="0">
                <a:solidFill>
                  <a:srgbClr val="000000"/>
                </a:solidFill>
              </a:rPr>
              <a:t>Introduction et contexte </a:t>
            </a:r>
          </a:p>
        </p:txBody>
      </p:sp>
      <p:sp>
        <p:nvSpPr>
          <p:cNvPr id="3" name="Content Placeholder 2"/>
          <p:cNvSpPr>
            <a:spLocks noGrp="1"/>
          </p:cNvSpPr>
          <p:nvPr>
            <p:ph idx="1"/>
          </p:nvPr>
        </p:nvSpPr>
        <p:spPr/>
        <p:txBody>
          <a:bodyPr/>
          <a:lstStyle/>
          <a:p>
            <a:pPr marL="0" indent="0">
              <a:buFontTx/>
              <a:buNone/>
            </a:pPr>
            <a:r>
              <a:rPr lang="fr-FR" altLang="fr-FR" sz="2400" b="1" noProof="0" dirty="0" smtClean="0">
                <a:solidFill>
                  <a:srgbClr val="000000"/>
                </a:solidFill>
              </a:rPr>
              <a:t>Définition:</a:t>
            </a:r>
          </a:p>
          <a:p>
            <a:pPr marL="0" indent="0"/>
            <a:r>
              <a:rPr lang="fr-FR" altLang="fr-FR" sz="2400" noProof="0" dirty="0" smtClean="0">
                <a:solidFill>
                  <a:srgbClr val="000000"/>
                </a:solidFill>
              </a:rPr>
              <a:t>Processus consistant à réunir tous les alliés sociaux concrets et mobilisables au plan </a:t>
            </a:r>
            <a:r>
              <a:rPr lang="fr-FR" altLang="fr-FR" sz="2400" noProof="0" dirty="0" smtClean="0">
                <a:solidFill>
                  <a:srgbClr val="000000"/>
                </a:solidFill>
              </a:rPr>
              <a:t>intersectoriel </a:t>
            </a:r>
            <a:r>
              <a:rPr lang="fr-FR" altLang="fr-FR" sz="2400" noProof="0" dirty="0" smtClean="0">
                <a:solidFill>
                  <a:srgbClr val="000000"/>
                </a:solidFill>
              </a:rPr>
              <a:t>afin de sensibiliser les populations et accroître leur demande de services de prévention, de dépistage et de lutte contre la maladie à virus Ébola.</a:t>
            </a:r>
          </a:p>
          <a:p>
            <a:pPr marL="0" indent="0">
              <a:buFontTx/>
              <a:buNone/>
            </a:pPr>
            <a:r>
              <a:rPr lang="fr-FR" altLang="fr-FR" sz="2400" b="1" noProof="0" dirty="0" smtClean="0">
                <a:solidFill>
                  <a:srgbClr val="000000"/>
                </a:solidFill>
              </a:rPr>
              <a:t>Objectif :</a:t>
            </a:r>
          </a:p>
          <a:p>
            <a:pPr marL="0" indent="0"/>
            <a:r>
              <a:rPr lang="fr-FR" altLang="fr-FR" sz="2400" noProof="0" dirty="0" smtClean="0">
                <a:solidFill>
                  <a:srgbClr val="000000"/>
                </a:solidFill>
              </a:rPr>
              <a:t>L'objectif principal de la mobilisation sociale dans les initiatives de riposte à la flambée épidémique d'Ébola est d'écouter les préoccupations des populations et d'y répondre afin de promouvoir l'adoption rapide de pratiques appropriées à leur culture pour réduire le risque de transmission</a:t>
            </a: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Title 1"/>
          <p:cNvSpPr>
            <a:spLocks noGrp="1"/>
          </p:cNvSpPr>
          <p:nvPr>
            <p:ph type="title"/>
          </p:nvPr>
        </p:nvSpPr>
        <p:spPr/>
        <p:txBody>
          <a:bodyPr/>
          <a:lstStyle/>
          <a:p>
            <a:pPr>
              <a:buSzPct val="100000"/>
            </a:pPr>
            <a:r>
              <a:rPr lang="fr-FR" altLang="fr-FR" noProof="0" dirty="0" smtClean="0">
                <a:solidFill>
                  <a:srgbClr val="000000"/>
                </a:solidFill>
              </a:rPr>
              <a:t>Appui psychosocial </a:t>
            </a:r>
          </a:p>
        </p:txBody>
      </p:sp>
      <p:sp>
        <p:nvSpPr>
          <p:cNvPr id="41987" name="Text Placeholder 3"/>
          <p:cNvSpPr>
            <a:spLocks noGrp="1"/>
          </p:cNvSpPr>
          <p:nvPr>
            <p:ph type="body" idx="1"/>
          </p:nvPr>
        </p:nvSpPr>
        <p:spPr>
          <a:xfrm>
            <a:off x="395288" y="1412875"/>
            <a:ext cx="4040187" cy="454025"/>
          </a:xfrm>
        </p:spPr>
        <p:txBody>
          <a:bodyPr/>
          <a:lstStyle/>
          <a:p>
            <a:r>
              <a:rPr lang="fr-FR" altLang="fr-FR" noProof="0" dirty="0" smtClean="0">
                <a:solidFill>
                  <a:srgbClr val="000000"/>
                </a:solidFill>
              </a:rPr>
              <a:t>Peur de l'infection</a:t>
            </a:r>
          </a:p>
        </p:txBody>
      </p:sp>
      <p:sp>
        <p:nvSpPr>
          <p:cNvPr id="41988" name="Content Placeholder 2"/>
          <p:cNvSpPr>
            <a:spLocks noGrp="1"/>
          </p:cNvSpPr>
          <p:nvPr>
            <p:ph sz="half" idx="2"/>
          </p:nvPr>
        </p:nvSpPr>
        <p:spPr>
          <a:xfrm>
            <a:off x="250825" y="1989138"/>
            <a:ext cx="4040188" cy="3951287"/>
          </a:xfrm>
        </p:spPr>
        <p:txBody>
          <a:bodyPr/>
          <a:lstStyle/>
          <a:p>
            <a:r>
              <a:rPr lang="fr-FR" altLang="fr-FR" sz="2000" noProof="0" dirty="0" smtClean="0">
                <a:solidFill>
                  <a:srgbClr val="000000"/>
                </a:solidFill>
              </a:rPr>
              <a:t>Analyse des besoins de la communauté </a:t>
            </a:r>
          </a:p>
          <a:p>
            <a:r>
              <a:rPr lang="fr-FR" altLang="fr-FR" sz="2000" noProof="0" dirty="0" smtClean="0">
                <a:solidFill>
                  <a:srgbClr val="000000"/>
                </a:solidFill>
              </a:rPr>
              <a:t>Évaluation continue des risques</a:t>
            </a:r>
          </a:p>
          <a:p>
            <a:r>
              <a:rPr lang="fr-FR" altLang="fr-FR" sz="2000" noProof="0" dirty="0" smtClean="0">
                <a:solidFill>
                  <a:srgbClr val="000000"/>
                </a:solidFill>
              </a:rPr>
              <a:t>Appui aux autres secteurs de riposte aux épidémies</a:t>
            </a:r>
          </a:p>
          <a:p>
            <a:r>
              <a:rPr lang="fr-FR" altLang="fr-FR" sz="2000" noProof="0" dirty="0" smtClean="0">
                <a:solidFill>
                  <a:srgbClr val="000000"/>
                </a:solidFill>
              </a:rPr>
              <a:t>Appui par les pairs et sessions de prise en charge des cas</a:t>
            </a:r>
          </a:p>
          <a:p>
            <a:r>
              <a:rPr lang="fr-FR" altLang="fr-FR" sz="2000" noProof="0" dirty="0" smtClean="0">
                <a:solidFill>
                  <a:srgbClr val="000000"/>
                </a:solidFill>
              </a:rPr>
              <a:t>La formation de base en approche psychosociale et techniques d'appui psychosocial de base telles que les premiers secours psychologiques et la communication constructive	</a:t>
            </a:r>
          </a:p>
        </p:txBody>
      </p:sp>
      <p:sp>
        <p:nvSpPr>
          <p:cNvPr id="5" name="Text Placeholder 4"/>
          <p:cNvSpPr>
            <a:spLocks noGrp="1"/>
          </p:cNvSpPr>
          <p:nvPr>
            <p:ph type="body" sz="quarter" idx="3"/>
          </p:nvPr>
        </p:nvSpPr>
        <p:spPr>
          <a:xfrm>
            <a:off x="4645025" y="1412875"/>
            <a:ext cx="4041775" cy="454025"/>
          </a:xfrm>
        </p:spPr>
        <p:txBody>
          <a:bodyPr/>
          <a:lstStyle/>
          <a:p>
            <a:r>
              <a:rPr lang="fr-FR" altLang="fr-FR" b="0" noProof="0" dirty="0" smtClean="0">
                <a:solidFill>
                  <a:srgbClr val="000000"/>
                </a:solidFill>
              </a:rPr>
              <a:t>Pendant la période d'isolement </a:t>
            </a:r>
          </a:p>
        </p:txBody>
      </p:sp>
      <p:sp>
        <p:nvSpPr>
          <p:cNvPr id="6" name="Content Placeholder 5"/>
          <p:cNvSpPr>
            <a:spLocks noGrp="1"/>
          </p:cNvSpPr>
          <p:nvPr>
            <p:ph sz="quarter" idx="4"/>
          </p:nvPr>
        </p:nvSpPr>
        <p:spPr>
          <a:xfrm>
            <a:off x="4284663" y="1989138"/>
            <a:ext cx="4679950" cy="4176712"/>
          </a:xfrm>
        </p:spPr>
        <p:txBody>
          <a:bodyPr/>
          <a:lstStyle/>
          <a:p>
            <a:r>
              <a:rPr lang="fr-FR" altLang="fr-FR" sz="2000" noProof="0" dirty="0" smtClean="0">
                <a:solidFill>
                  <a:srgbClr val="000000"/>
                </a:solidFill>
              </a:rPr>
              <a:t>Fixer des objectifs réalistes </a:t>
            </a:r>
          </a:p>
          <a:p>
            <a:r>
              <a:rPr lang="fr-FR" altLang="fr-FR" sz="2000" noProof="0" dirty="0" smtClean="0">
                <a:solidFill>
                  <a:srgbClr val="000000"/>
                </a:solidFill>
              </a:rPr>
              <a:t>Garder </a:t>
            </a:r>
            <a:r>
              <a:rPr lang="fr-FR" altLang="fr-FR" sz="2000" noProof="0" dirty="0" smtClean="0">
                <a:solidFill>
                  <a:srgbClr val="000000"/>
                </a:solidFill>
              </a:rPr>
              <a:t>l'esprit </a:t>
            </a:r>
            <a:r>
              <a:rPr lang="fr-FR" altLang="fr-FR" sz="2000" noProof="0" dirty="0" smtClean="0">
                <a:solidFill>
                  <a:srgbClr val="000000"/>
                </a:solidFill>
              </a:rPr>
              <a:t>actif</a:t>
            </a:r>
          </a:p>
          <a:p>
            <a:r>
              <a:rPr lang="fr-FR" altLang="fr-FR" sz="2000" noProof="0" dirty="0" smtClean="0">
                <a:solidFill>
                  <a:srgbClr val="000000"/>
                </a:solidFill>
              </a:rPr>
              <a:t>Voir ou mettre de l'humour dans sa situation </a:t>
            </a:r>
          </a:p>
          <a:p>
            <a:r>
              <a:rPr lang="fr-FR" altLang="fr-FR" sz="2000" noProof="0" dirty="0" smtClean="0">
                <a:solidFill>
                  <a:srgbClr val="000000"/>
                </a:solidFill>
              </a:rPr>
              <a:t>Manger suffisamment et faire de l'exercice autant que possible</a:t>
            </a:r>
          </a:p>
          <a:p>
            <a:r>
              <a:rPr lang="fr-FR" altLang="fr-FR" sz="2000" noProof="0" dirty="0" smtClean="0">
                <a:solidFill>
                  <a:srgbClr val="000000"/>
                </a:solidFill>
              </a:rPr>
              <a:t>Garder espoir</a:t>
            </a:r>
          </a:p>
          <a:p>
            <a:r>
              <a:rPr lang="fr-FR" altLang="fr-FR" sz="2000" noProof="0" dirty="0" smtClean="0">
                <a:solidFill>
                  <a:srgbClr val="000000"/>
                </a:solidFill>
              </a:rPr>
              <a:t>Utiliser activement les techniques de gestion du stress</a:t>
            </a:r>
          </a:p>
          <a:p>
            <a:r>
              <a:rPr lang="fr-FR" altLang="fr-FR" sz="2000" noProof="0" dirty="0" smtClean="0">
                <a:solidFill>
                  <a:srgbClr val="000000"/>
                </a:solidFill>
              </a:rPr>
              <a:t>Accepter ses sentiments</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calcmode="lin" valueType="num">
                                      <p:cBhvr additive="base">
                                        <p:cTn id="7"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6">
                                            <p:txEl>
                                              <p:pRg st="0" end="0"/>
                                            </p:txEl>
                                          </p:spTgt>
                                        </p:tgtEl>
                                        <p:attrNameLst>
                                          <p:attrName>style.visibility</p:attrName>
                                        </p:attrNameLst>
                                      </p:cBhvr>
                                      <p:to>
                                        <p:strVal val="visible"/>
                                      </p:to>
                                    </p:set>
                                    <p:anim calcmode="lin" valueType="num">
                                      <p:cBhvr additive="base">
                                        <p:cTn id="13"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6">
                                            <p:txEl>
                                              <p:pRg st="1" end="1"/>
                                            </p:txEl>
                                          </p:spTgt>
                                        </p:tgtEl>
                                        <p:attrNameLst>
                                          <p:attrName>style.visibility</p:attrName>
                                        </p:attrNameLst>
                                      </p:cBhvr>
                                      <p:to>
                                        <p:strVal val="visible"/>
                                      </p:to>
                                    </p:set>
                                    <p:anim calcmode="lin" valueType="num">
                                      <p:cBhvr additive="base">
                                        <p:cTn id="19"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6">
                                            <p:txEl>
                                              <p:pRg st="2" end="2"/>
                                            </p:txEl>
                                          </p:spTgt>
                                        </p:tgtEl>
                                        <p:attrNameLst>
                                          <p:attrName>style.visibility</p:attrName>
                                        </p:attrNameLst>
                                      </p:cBhvr>
                                      <p:to>
                                        <p:strVal val="visible"/>
                                      </p:to>
                                    </p:set>
                                    <p:anim calcmode="lin" valueType="num">
                                      <p:cBhvr additive="base">
                                        <p:cTn id="25"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6">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6">
                                            <p:txEl>
                                              <p:pRg st="3" end="3"/>
                                            </p:txEl>
                                          </p:spTgt>
                                        </p:tgtEl>
                                        <p:attrNameLst>
                                          <p:attrName>style.visibility</p:attrName>
                                        </p:attrNameLst>
                                      </p:cBhvr>
                                      <p:to>
                                        <p:strVal val="visible"/>
                                      </p:to>
                                    </p:set>
                                    <p:anim calcmode="lin" valueType="num">
                                      <p:cBhvr additive="base">
                                        <p:cTn id="31" dur="500" fill="hold"/>
                                        <p:tgtEl>
                                          <p:spTgt spid="6">
                                            <p:txEl>
                                              <p:pRg st="3" end="3"/>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6">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3" fill="hold" nodeType="clickPar">
                      <p:stCondLst>
                        <p:cond delay="indefinite"/>
                      </p:stCondLst>
                      <p:childTnLst>
                        <p:par>
                          <p:cTn id="34" fill="hold" nodeType="withGroup">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6">
                                            <p:txEl>
                                              <p:pRg st="4" end="4"/>
                                            </p:txEl>
                                          </p:spTgt>
                                        </p:tgtEl>
                                        <p:attrNameLst>
                                          <p:attrName>style.visibility</p:attrName>
                                        </p:attrNameLst>
                                      </p:cBhvr>
                                      <p:to>
                                        <p:strVal val="visible"/>
                                      </p:to>
                                    </p:set>
                                    <p:anim calcmode="lin" valueType="num">
                                      <p:cBhvr additive="base">
                                        <p:cTn id="37" dur="500" fill="hold"/>
                                        <p:tgtEl>
                                          <p:spTgt spid="6">
                                            <p:txEl>
                                              <p:pRg st="4" end="4"/>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6">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9" fill="hold" nodeType="clickPar">
                      <p:stCondLst>
                        <p:cond delay="indefinite"/>
                      </p:stCondLst>
                      <p:childTnLst>
                        <p:par>
                          <p:cTn id="40" fill="hold" nodeType="withGroup">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6">
                                            <p:txEl>
                                              <p:pRg st="5" end="5"/>
                                            </p:txEl>
                                          </p:spTgt>
                                        </p:tgtEl>
                                        <p:attrNameLst>
                                          <p:attrName>style.visibility</p:attrName>
                                        </p:attrNameLst>
                                      </p:cBhvr>
                                      <p:to>
                                        <p:strVal val="visible"/>
                                      </p:to>
                                    </p:set>
                                    <p:anim calcmode="lin" valueType="num">
                                      <p:cBhvr additive="base">
                                        <p:cTn id="43" dur="500" fill="hold"/>
                                        <p:tgtEl>
                                          <p:spTgt spid="6">
                                            <p:txEl>
                                              <p:pRg st="5" end="5"/>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6">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45" fill="hold" nodeType="clickPar">
                      <p:stCondLst>
                        <p:cond delay="indefinite"/>
                      </p:stCondLst>
                      <p:childTnLst>
                        <p:par>
                          <p:cTn id="46" fill="hold" nodeType="withGroup">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6">
                                            <p:txEl>
                                              <p:pRg st="6" end="6"/>
                                            </p:txEl>
                                          </p:spTgt>
                                        </p:tgtEl>
                                        <p:attrNameLst>
                                          <p:attrName>style.visibility</p:attrName>
                                        </p:attrNameLst>
                                      </p:cBhvr>
                                      <p:to>
                                        <p:strVal val="visible"/>
                                      </p:to>
                                    </p:set>
                                    <p:anim calcmode="lin" valueType="num">
                                      <p:cBhvr additive="base">
                                        <p:cTn id="49" dur="500" fill="hold"/>
                                        <p:tgtEl>
                                          <p:spTgt spid="6">
                                            <p:txEl>
                                              <p:pRg st="6" end="6"/>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6">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P spid="6" grpId="0" build="p"/>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Title 1"/>
          <p:cNvSpPr>
            <a:spLocks noGrp="1"/>
          </p:cNvSpPr>
          <p:nvPr>
            <p:ph type="title"/>
          </p:nvPr>
        </p:nvSpPr>
        <p:spPr>
          <a:xfrm>
            <a:off x="0" y="11113"/>
            <a:ext cx="9144000" cy="1041400"/>
          </a:xfrm>
          <a:solidFill>
            <a:schemeClr val="accent2"/>
          </a:solidFill>
          <a:extLst>
            <a:ext uri="{91240B29-F687-4F45-9708-019B960494DF}">
              <a14:hiddenLine xmlns:a14="http://schemas.microsoft.com/office/drawing/2010/main" w="9525">
                <a:solidFill>
                  <a:srgbClr val="000000"/>
                </a:solidFill>
                <a:miter lim="800000"/>
                <a:headEnd/>
                <a:tailEnd/>
              </a14:hiddenLine>
            </a:ext>
          </a:extLst>
        </p:spPr>
        <p:txBody>
          <a:bodyPr/>
          <a:lstStyle/>
          <a:p>
            <a:pPr>
              <a:buSzPct val="100000"/>
            </a:pPr>
            <a:r>
              <a:rPr lang="fr-FR" altLang="fr-FR" b="1" noProof="0" dirty="0" smtClean="0">
                <a:solidFill>
                  <a:srgbClr val="FFFFFF"/>
                </a:solidFill>
              </a:rPr>
              <a:t>Références</a:t>
            </a:r>
          </a:p>
        </p:txBody>
      </p:sp>
      <p:sp>
        <p:nvSpPr>
          <p:cNvPr id="43011" name="Content Placeholder 2"/>
          <p:cNvSpPr>
            <a:spLocks noGrp="1"/>
          </p:cNvSpPr>
          <p:nvPr>
            <p:ph idx="1"/>
          </p:nvPr>
        </p:nvSpPr>
        <p:spPr>
          <a:xfrm>
            <a:off x="469900" y="1268413"/>
            <a:ext cx="8229600" cy="4824412"/>
          </a:xfrm>
        </p:spPr>
        <p:txBody>
          <a:bodyPr/>
          <a:lstStyle/>
          <a:p>
            <a:pPr>
              <a:buFont typeface="Wingdings" pitchFamily="2" charset="2"/>
              <a:buChar char="Ø"/>
            </a:pPr>
            <a:r>
              <a:rPr lang="fr-FR" altLang="fr-FR" sz="2400" noProof="0" dirty="0" err="1" smtClean="0">
                <a:solidFill>
                  <a:srgbClr val="000000"/>
                </a:solidFill>
              </a:rPr>
              <a:t>Humanitarian</a:t>
            </a:r>
            <a:r>
              <a:rPr lang="fr-FR" altLang="fr-FR" sz="2400" noProof="0" dirty="0" smtClean="0">
                <a:solidFill>
                  <a:srgbClr val="000000"/>
                </a:solidFill>
              </a:rPr>
              <a:t> Charter and Minimum Standards in </a:t>
            </a:r>
            <a:r>
              <a:rPr lang="fr-FR" altLang="fr-FR" sz="2400" noProof="0" dirty="0" err="1" smtClean="0">
                <a:solidFill>
                  <a:srgbClr val="000000"/>
                </a:solidFill>
              </a:rPr>
              <a:t>Humanitarian</a:t>
            </a:r>
            <a:r>
              <a:rPr lang="fr-FR" altLang="fr-FR" sz="2400" noProof="0" dirty="0" smtClean="0">
                <a:solidFill>
                  <a:srgbClr val="000000"/>
                </a:solidFill>
              </a:rPr>
              <a:t> </a:t>
            </a:r>
            <a:r>
              <a:rPr lang="fr-FR" altLang="fr-FR" sz="2400" noProof="0" dirty="0" err="1" smtClean="0">
                <a:solidFill>
                  <a:srgbClr val="000000"/>
                </a:solidFill>
              </a:rPr>
              <a:t>Response</a:t>
            </a:r>
            <a:r>
              <a:rPr lang="fr-FR" altLang="fr-FR" sz="2400" noProof="0" dirty="0" smtClean="0">
                <a:solidFill>
                  <a:srgbClr val="000000"/>
                </a:solidFill>
              </a:rPr>
              <a:t>. </a:t>
            </a:r>
            <a:r>
              <a:rPr lang="fr-FR" altLang="fr-FR" sz="2400" noProof="0" dirty="0" smtClean="0">
                <a:solidFill>
                  <a:srgbClr val="000000"/>
                </a:solidFill>
                <a:hlinkClick r:id="rId2"/>
              </a:rPr>
              <a:t>http://spherehandbook.org/en/the-handbook-structure/</a:t>
            </a:r>
            <a:endParaRPr lang="fr-FR" altLang="fr-FR" sz="2400" noProof="0" dirty="0" smtClean="0">
              <a:solidFill>
                <a:srgbClr val="000000"/>
              </a:solidFill>
            </a:endParaRPr>
          </a:p>
          <a:p>
            <a:pPr>
              <a:buFont typeface="Wingdings" pitchFamily="2" charset="2"/>
              <a:buChar char="Ø"/>
            </a:pPr>
            <a:r>
              <a:rPr lang="fr-FR" altLang="fr-FR" sz="2400" noProof="0" dirty="0" smtClean="0">
                <a:solidFill>
                  <a:srgbClr val="000000"/>
                </a:solidFill>
              </a:rPr>
              <a:t>International </a:t>
            </a:r>
            <a:r>
              <a:rPr lang="fr-FR" altLang="fr-FR" sz="2400" noProof="0" dirty="0" err="1" smtClean="0">
                <a:solidFill>
                  <a:srgbClr val="000000"/>
                </a:solidFill>
              </a:rPr>
              <a:t>Health</a:t>
            </a:r>
            <a:r>
              <a:rPr lang="fr-FR" altLang="fr-FR" sz="2400" noProof="0" dirty="0" smtClean="0">
                <a:solidFill>
                  <a:srgbClr val="000000"/>
                </a:solidFill>
              </a:rPr>
              <a:t> </a:t>
            </a:r>
            <a:r>
              <a:rPr lang="fr-FR" altLang="fr-FR" sz="2400" noProof="0" dirty="0" err="1" smtClean="0">
                <a:solidFill>
                  <a:srgbClr val="000000"/>
                </a:solidFill>
              </a:rPr>
              <a:t>Regulations</a:t>
            </a:r>
            <a:r>
              <a:rPr lang="fr-FR" altLang="fr-FR" sz="2400" noProof="0" dirty="0" smtClean="0">
                <a:solidFill>
                  <a:srgbClr val="000000"/>
                </a:solidFill>
              </a:rPr>
              <a:t> (IHR) 2005. </a:t>
            </a:r>
            <a:r>
              <a:rPr lang="fr-FR" altLang="fr-FR" sz="2400" noProof="0" dirty="0" smtClean="0">
                <a:solidFill>
                  <a:srgbClr val="000000"/>
                </a:solidFill>
                <a:hlinkClick r:id="rId3"/>
              </a:rPr>
              <a:t>http://whqlibdoc.who.int/publications/2008/9789241580410_eng.pdf?ua=1</a:t>
            </a:r>
            <a:endParaRPr lang="fr-FR" altLang="fr-FR" sz="2400" noProof="0" dirty="0" smtClean="0">
              <a:solidFill>
                <a:srgbClr val="000000"/>
              </a:solidFill>
            </a:endParaRPr>
          </a:p>
          <a:p>
            <a:pPr>
              <a:buFont typeface="Wingdings" pitchFamily="2" charset="2"/>
              <a:buChar char="Ø"/>
            </a:pPr>
            <a:r>
              <a:rPr lang="fr-FR" altLang="fr-FR" sz="2400" noProof="0" dirty="0" err="1" smtClean="0">
                <a:solidFill>
                  <a:srgbClr val="000000"/>
                </a:solidFill>
              </a:rPr>
              <a:t>Ebola</a:t>
            </a:r>
            <a:r>
              <a:rPr lang="fr-FR" altLang="fr-FR" sz="2400" noProof="0" dirty="0" smtClean="0">
                <a:solidFill>
                  <a:srgbClr val="000000"/>
                </a:solidFill>
              </a:rPr>
              <a:t> and Marburg virus </a:t>
            </a:r>
            <a:r>
              <a:rPr lang="fr-FR" altLang="fr-FR" sz="2400" noProof="0" dirty="0" err="1" smtClean="0">
                <a:solidFill>
                  <a:srgbClr val="000000"/>
                </a:solidFill>
              </a:rPr>
              <a:t>disease</a:t>
            </a:r>
            <a:r>
              <a:rPr lang="fr-FR" altLang="fr-FR" sz="2400" noProof="0" dirty="0" smtClean="0">
                <a:solidFill>
                  <a:srgbClr val="000000"/>
                </a:solidFill>
              </a:rPr>
              <a:t> </a:t>
            </a:r>
            <a:r>
              <a:rPr lang="fr-FR" altLang="fr-FR" sz="2400" noProof="0" dirty="0" err="1" smtClean="0">
                <a:solidFill>
                  <a:srgbClr val="000000"/>
                </a:solidFill>
              </a:rPr>
              <a:t>epidemics</a:t>
            </a:r>
            <a:r>
              <a:rPr lang="fr-FR" altLang="fr-FR" sz="2400" noProof="0" dirty="0" smtClean="0">
                <a:solidFill>
                  <a:srgbClr val="000000"/>
                </a:solidFill>
              </a:rPr>
              <a:t>: </a:t>
            </a:r>
            <a:r>
              <a:rPr lang="fr-FR" altLang="fr-FR" sz="2400" noProof="0" dirty="0" err="1" smtClean="0">
                <a:solidFill>
                  <a:srgbClr val="000000"/>
                </a:solidFill>
              </a:rPr>
              <a:t>preparedness</a:t>
            </a:r>
            <a:r>
              <a:rPr lang="fr-FR" altLang="fr-FR" sz="2400" noProof="0" dirty="0" smtClean="0">
                <a:solidFill>
                  <a:srgbClr val="000000"/>
                </a:solidFill>
              </a:rPr>
              <a:t>, </a:t>
            </a:r>
            <a:r>
              <a:rPr lang="fr-FR" altLang="fr-FR" sz="2400" noProof="0" dirty="0" err="1" smtClean="0">
                <a:solidFill>
                  <a:srgbClr val="000000"/>
                </a:solidFill>
              </a:rPr>
              <a:t>alert</a:t>
            </a:r>
            <a:r>
              <a:rPr lang="fr-FR" altLang="fr-FR" sz="2400" noProof="0" dirty="0" smtClean="0">
                <a:solidFill>
                  <a:srgbClr val="000000"/>
                </a:solidFill>
              </a:rPr>
              <a:t>, control, and </a:t>
            </a:r>
            <a:r>
              <a:rPr lang="fr-FR" altLang="fr-FR" sz="2400" noProof="0" dirty="0" err="1" smtClean="0">
                <a:solidFill>
                  <a:srgbClr val="000000"/>
                </a:solidFill>
              </a:rPr>
              <a:t>evaluation</a:t>
            </a:r>
            <a:r>
              <a:rPr lang="fr-FR" altLang="fr-FR" sz="2400" noProof="0" dirty="0" smtClean="0">
                <a:solidFill>
                  <a:srgbClr val="000000"/>
                </a:solidFill>
              </a:rPr>
              <a:t>. </a:t>
            </a:r>
            <a:r>
              <a:rPr lang="fr-FR" altLang="fr-FR" sz="2400" noProof="0" dirty="0" smtClean="0">
                <a:solidFill>
                  <a:srgbClr val="000000"/>
                </a:solidFill>
                <a:hlinkClick r:id="rId4"/>
              </a:rPr>
              <a:t>http://www.who.int/csr/disease/ebola/manual_EVD/en/</a:t>
            </a:r>
            <a:endParaRPr lang="fr-FR" altLang="fr-FR" sz="2400" noProof="0" dirty="0" smtClean="0">
              <a:solidFill>
                <a:srgbClr val="000000"/>
              </a:solidFill>
            </a:endParaRPr>
          </a:p>
          <a:p>
            <a:pPr>
              <a:buFont typeface="Wingdings" pitchFamily="2" charset="2"/>
              <a:buChar char="Ø"/>
            </a:pPr>
            <a:r>
              <a:rPr lang="fr-FR" altLang="fr-FR" sz="2400" i="1" noProof="0" dirty="0" err="1" smtClean="0">
                <a:solidFill>
                  <a:srgbClr val="000000"/>
                </a:solidFill>
              </a:rPr>
              <a:t>Psychological</a:t>
            </a:r>
            <a:r>
              <a:rPr lang="fr-FR" altLang="fr-FR" sz="2400" i="1" noProof="0" dirty="0" smtClean="0">
                <a:solidFill>
                  <a:srgbClr val="000000"/>
                </a:solidFill>
              </a:rPr>
              <a:t> first </a:t>
            </a:r>
            <a:r>
              <a:rPr lang="fr-FR" altLang="fr-FR" sz="2400" i="1" noProof="0" dirty="0" err="1" smtClean="0">
                <a:solidFill>
                  <a:srgbClr val="000000"/>
                </a:solidFill>
              </a:rPr>
              <a:t>aid</a:t>
            </a:r>
            <a:r>
              <a:rPr lang="fr-FR" altLang="fr-FR" sz="2400" i="1" noProof="0" dirty="0" smtClean="0">
                <a:solidFill>
                  <a:srgbClr val="000000"/>
                </a:solidFill>
              </a:rPr>
              <a:t>: </a:t>
            </a:r>
            <a:r>
              <a:rPr lang="fr-FR" altLang="fr-FR" sz="2400" noProof="0" dirty="0" smtClean="0">
                <a:solidFill>
                  <a:srgbClr val="000000"/>
                </a:solidFill>
              </a:rPr>
              <a:t>Guide for </a:t>
            </a:r>
            <a:r>
              <a:rPr lang="fr-FR" altLang="fr-FR" sz="2400" noProof="0" dirty="0" err="1" smtClean="0">
                <a:solidFill>
                  <a:srgbClr val="000000"/>
                </a:solidFill>
              </a:rPr>
              <a:t>field</a:t>
            </a:r>
            <a:r>
              <a:rPr lang="fr-FR" altLang="fr-FR" sz="2400" noProof="0" dirty="0" smtClean="0">
                <a:solidFill>
                  <a:srgbClr val="000000"/>
                </a:solidFill>
              </a:rPr>
              <a:t> </a:t>
            </a:r>
            <a:r>
              <a:rPr lang="fr-FR" altLang="fr-FR" sz="2400" noProof="0" dirty="0" err="1" smtClean="0">
                <a:solidFill>
                  <a:srgbClr val="000000"/>
                </a:solidFill>
              </a:rPr>
              <a:t>workers</a:t>
            </a:r>
            <a:r>
              <a:rPr lang="fr-FR" altLang="fr-FR" sz="2400" noProof="0" dirty="0" smtClean="0">
                <a:solidFill>
                  <a:srgbClr val="000000"/>
                </a:solidFill>
              </a:rPr>
              <a:t>. </a:t>
            </a:r>
            <a:r>
              <a:rPr lang="fr-FR" altLang="fr-FR" sz="2400" noProof="0" dirty="0" smtClean="0">
                <a:solidFill>
                  <a:srgbClr val="000000"/>
                </a:solidFill>
                <a:hlinkClick r:id="rId5"/>
              </a:rPr>
              <a:t>http://whqlibdoc.who.int/publications/2011/9789241548205_eng.pdf</a:t>
            </a:r>
            <a:endParaRPr lang="fr-FR" altLang="fr-FR" sz="2400" noProof="0" dirty="0" smtClean="0">
              <a:solidFill>
                <a:srgbClr val="000000"/>
              </a:solidFill>
            </a:endParaRPr>
          </a:p>
          <a:p>
            <a:pPr>
              <a:buFont typeface="Wingdings" pitchFamily="2" charset="2"/>
              <a:buChar char="Ø"/>
            </a:pPr>
            <a:endParaRPr lang="fr-FR" altLang="fr-FR" sz="2400" noProof="0" dirty="0" smtClean="0">
              <a:solidFill>
                <a:srgbClr val="000000"/>
              </a:solidFill>
            </a:endParaRPr>
          </a:p>
          <a:p>
            <a:pPr>
              <a:buFont typeface="Wingdings" pitchFamily="2" charset="2"/>
              <a:buChar char="Ø"/>
            </a:pPr>
            <a:endParaRPr lang="fr-FR" altLang="fr-FR" sz="2400" noProof="0" dirty="0" smtClean="0">
              <a:solidFill>
                <a:srgbClr val="000000"/>
              </a:solidFill>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p:nvPr>
        </p:nvSpPr>
        <p:spPr/>
        <p:txBody>
          <a:bodyPr/>
          <a:lstStyle/>
          <a:p>
            <a:pPr>
              <a:buSzPct val="100000"/>
            </a:pPr>
            <a:r>
              <a:rPr lang="fr-FR" altLang="fr-FR" noProof="0" dirty="0" smtClean="0">
                <a:solidFill>
                  <a:srgbClr val="000000"/>
                </a:solidFill>
              </a:rPr>
              <a:t>Contexte </a:t>
            </a:r>
          </a:p>
        </p:txBody>
      </p:sp>
      <p:sp>
        <p:nvSpPr>
          <p:cNvPr id="3" name="Content Placeholder 2"/>
          <p:cNvSpPr>
            <a:spLocks noGrp="1"/>
          </p:cNvSpPr>
          <p:nvPr>
            <p:ph idx="1"/>
          </p:nvPr>
        </p:nvSpPr>
        <p:spPr/>
        <p:txBody>
          <a:bodyPr/>
          <a:lstStyle/>
          <a:p>
            <a:pPr marL="0" indent="0">
              <a:buFontTx/>
              <a:buNone/>
            </a:pPr>
            <a:r>
              <a:rPr lang="fr-FR" altLang="fr-FR" noProof="0" dirty="0" smtClean="0">
                <a:solidFill>
                  <a:srgbClr val="000000"/>
                </a:solidFill>
              </a:rPr>
              <a:t>Contexte:</a:t>
            </a:r>
          </a:p>
          <a:p>
            <a:pPr marL="0" indent="0"/>
            <a:endParaRPr lang="fr-FR" altLang="fr-FR" noProof="0" dirty="0" smtClean="0">
              <a:solidFill>
                <a:srgbClr val="000000"/>
              </a:solidFill>
            </a:endParaRPr>
          </a:p>
          <a:p>
            <a:pPr marL="0" indent="0"/>
            <a:r>
              <a:rPr lang="fr-FR" altLang="fr-FR" sz="2400" noProof="0" dirty="0" smtClean="0">
                <a:solidFill>
                  <a:srgbClr val="000000"/>
                </a:solidFill>
              </a:rPr>
              <a:t>Étant </a:t>
            </a:r>
            <a:r>
              <a:rPr lang="fr-FR" altLang="fr-FR" sz="2400" noProof="0" dirty="0" smtClean="0">
                <a:solidFill>
                  <a:srgbClr val="000000"/>
                </a:solidFill>
              </a:rPr>
              <a:t>donné qu'il n'existe ni traitement ni vaccin efficace contre la maladie à virus Ébola, la seule façon de réduire le risque de flambée épidémique chez l'homme est d'établir un dialogue élargi avec tous les principaux acteurs à différents niveaux. </a:t>
            </a:r>
          </a:p>
          <a:p>
            <a:pPr marL="0" indent="0"/>
            <a:r>
              <a:rPr lang="fr-FR" altLang="fr-FR" sz="2400" noProof="0" dirty="0" smtClean="0">
                <a:solidFill>
                  <a:srgbClr val="000000"/>
                </a:solidFill>
              </a:rPr>
              <a:t>Communiquer sur les facteurs de risque et la nécessité de la prévention </a:t>
            </a:r>
          </a:p>
          <a:p>
            <a:pPr marL="0" indent="0"/>
            <a:r>
              <a:rPr lang="fr-FR" altLang="fr-FR" sz="2400" noProof="0" dirty="0" smtClean="0">
                <a:solidFill>
                  <a:srgbClr val="000000"/>
                </a:solidFill>
              </a:rPr>
              <a:t>Appliquer les </a:t>
            </a:r>
            <a:r>
              <a:rPr lang="fr-FR" altLang="fr-FR" sz="2400" noProof="0" dirty="0" smtClean="0">
                <a:solidFill>
                  <a:srgbClr val="000000"/>
                </a:solidFill>
              </a:rPr>
              <a:t>mesures qui permettent de réduire l'exposition et d'éviter toute nouvelle propagation de ce virus</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title"/>
          </p:nvPr>
        </p:nvSpPr>
        <p:spPr/>
        <p:txBody>
          <a:bodyPr/>
          <a:lstStyle/>
          <a:p>
            <a:pPr>
              <a:buSzPct val="100000"/>
            </a:pPr>
            <a:r>
              <a:rPr lang="fr-FR" altLang="fr-FR" noProof="0" dirty="0" smtClean="0">
                <a:solidFill>
                  <a:srgbClr val="000000"/>
                </a:solidFill>
              </a:rPr>
              <a:t>Contexte </a:t>
            </a:r>
          </a:p>
        </p:txBody>
      </p:sp>
      <p:sp>
        <p:nvSpPr>
          <p:cNvPr id="3" name="Content Placeholder 2"/>
          <p:cNvSpPr>
            <a:spLocks noGrp="1"/>
          </p:cNvSpPr>
          <p:nvPr>
            <p:ph idx="1"/>
          </p:nvPr>
        </p:nvSpPr>
        <p:spPr>
          <a:xfrm>
            <a:off x="467544" y="908720"/>
            <a:ext cx="8229600" cy="4929188"/>
          </a:xfrm>
        </p:spPr>
        <p:txBody>
          <a:bodyPr/>
          <a:lstStyle/>
          <a:p>
            <a:endParaRPr lang="fr-FR" altLang="fr-FR" sz="2200" noProof="0" dirty="0" smtClean="0">
              <a:solidFill>
                <a:srgbClr val="000000"/>
              </a:solidFill>
            </a:endParaRPr>
          </a:p>
          <a:p>
            <a:pPr>
              <a:buSzPct val="100000"/>
              <a:buFontTx/>
              <a:buNone/>
            </a:pPr>
            <a:r>
              <a:rPr lang="fr-FR" altLang="fr-FR" sz="2200" noProof="0" dirty="0" smtClean="0">
                <a:solidFill>
                  <a:srgbClr val="000000"/>
                </a:solidFill>
              </a:rPr>
              <a:t>Pourquoi la mobilisation sociale de la population est-elle essentielle </a:t>
            </a:r>
            <a:r>
              <a:rPr lang="fr-FR" altLang="fr-FR" sz="2200" noProof="0" dirty="0" smtClean="0">
                <a:solidFill>
                  <a:srgbClr val="000000"/>
                </a:solidFill>
              </a:rPr>
              <a:t>à la </a:t>
            </a:r>
            <a:r>
              <a:rPr lang="fr-FR" altLang="fr-FR" sz="2200" noProof="0" dirty="0" smtClean="0">
                <a:solidFill>
                  <a:srgbClr val="000000"/>
                </a:solidFill>
              </a:rPr>
              <a:t>prévention </a:t>
            </a:r>
            <a:r>
              <a:rPr lang="fr-FR" altLang="fr-FR" sz="2200" noProof="0" dirty="0" smtClean="0">
                <a:solidFill>
                  <a:srgbClr val="000000"/>
                </a:solidFill>
              </a:rPr>
              <a:t>et à </a:t>
            </a:r>
            <a:r>
              <a:rPr lang="fr-FR" altLang="fr-FR" sz="2200" noProof="0" dirty="0" smtClean="0">
                <a:solidFill>
                  <a:srgbClr val="000000"/>
                </a:solidFill>
              </a:rPr>
              <a:t>la lutte contre le virus Ébola</a:t>
            </a:r>
          </a:p>
          <a:p>
            <a:r>
              <a:rPr lang="fr-FR" altLang="fr-FR" sz="2200" noProof="0" dirty="0" smtClean="0">
                <a:solidFill>
                  <a:srgbClr val="000000"/>
                </a:solidFill>
              </a:rPr>
              <a:t>Améliorer la détection précoce des cas et encourager les patients à se faire traiter le plus tôt possible; </a:t>
            </a:r>
          </a:p>
          <a:p>
            <a:r>
              <a:rPr lang="fr-FR" altLang="fr-FR" sz="2200" noProof="0" dirty="0" smtClean="0">
                <a:solidFill>
                  <a:srgbClr val="000000"/>
                </a:solidFill>
              </a:rPr>
              <a:t>Améliorer le suivi et la rétention des contacts ;</a:t>
            </a:r>
          </a:p>
          <a:p>
            <a:r>
              <a:rPr lang="fr-FR" altLang="fr-FR" sz="2200" noProof="0" dirty="0" smtClean="0">
                <a:solidFill>
                  <a:srgbClr val="000000"/>
                </a:solidFill>
              </a:rPr>
              <a:t>Lutter contre la stigmatisation et la discrimination ;</a:t>
            </a:r>
          </a:p>
          <a:p>
            <a:r>
              <a:rPr lang="fr-FR" altLang="fr-FR" sz="2200" noProof="0" dirty="0" smtClean="0">
                <a:solidFill>
                  <a:srgbClr val="000000"/>
                </a:solidFill>
              </a:rPr>
              <a:t>Donner </a:t>
            </a:r>
            <a:r>
              <a:rPr lang="fr-FR" altLang="fr-FR" sz="2200" noProof="0" dirty="0" smtClean="0">
                <a:solidFill>
                  <a:srgbClr val="000000"/>
                </a:solidFill>
              </a:rPr>
              <a:t>des </a:t>
            </a:r>
            <a:r>
              <a:rPr lang="fr-FR" altLang="fr-FR" sz="2200" noProof="0" dirty="0" smtClean="0">
                <a:solidFill>
                  <a:srgbClr val="000000"/>
                </a:solidFill>
              </a:rPr>
              <a:t>moyens d'agir aux personnes touchées par le virus Ébola; </a:t>
            </a:r>
          </a:p>
          <a:p>
            <a:r>
              <a:rPr lang="fr-FR" altLang="fr-FR" sz="2200" noProof="0" dirty="0" smtClean="0">
                <a:solidFill>
                  <a:srgbClr val="000000"/>
                </a:solidFill>
              </a:rPr>
              <a:t>Mobiliser l'engagement politique et des ressources pour lutter contre Ébola.</a:t>
            </a:r>
          </a:p>
          <a:p>
            <a:r>
              <a:rPr lang="fr-FR" altLang="fr-FR" sz="2200" noProof="0" dirty="0" smtClean="0">
                <a:solidFill>
                  <a:srgbClr val="000000"/>
                </a:solidFill>
              </a:rPr>
              <a:t>S'occuper des problèmes auxquels sont confrontées les populations pour lutter efficacement contre Ébola </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8313" y="115888"/>
            <a:ext cx="8229600" cy="706437"/>
          </a:xfrm>
        </p:spPr>
        <p:txBody>
          <a:bodyPr/>
          <a:lstStyle/>
          <a:p>
            <a:pPr>
              <a:buSzPct val="100000"/>
            </a:pPr>
            <a:r>
              <a:rPr lang="fr-FR" altLang="fr-FR" sz="2800" b="1" noProof="0" dirty="0" smtClean="0">
                <a:solidFill>
                  <a:srgbClr val="000000"/>
                </a:solidFill>
              </a:rPr>
              <a:t>Principes directeurs et obstacles à la planification des activités de mobilisation sociale de la population </a:t>
            </a:r>
          </a:p>
        </p:txBody>
      </p:sp>
      <p:sp>
        <p:nvSpPr>
          <p:cNvPr id="3" name="Content Placeholder 2"/>
          <p:cNvSpPr>
            <a:spLocks noGrp="1"/>
          </p:cNvSpPr>
          <p:nvPr>
            <p:ph idx="1"/>
          </p:nvPr>
        </p:nvSpPr>
        <p:spPr>
          <a:xfrm>
            <a:off x="468313" y="1557338"/>
            <a:ext cx="8229600" cy="4464050"/>
          </a:xfrm>
        </p:spPr>
        <p:txBody>
          <a:bodyPr/>
          <a:lstStyle/>
          <a:p>
            <a:pPr marL="469900" indent="-469900">
              <a:buFont typeface="Wingdings" pitchFamily="2" charset="2"/>
              <a:buChar char="§"/>
            </a:pPr>
            <a:r>
              <a:rPr lang="fr-FR" altLang="fr-FR" sz="2400" b="1" noProof="0" dirty="0" smtClean="0">
                <a:solidFill>
                  <a:srgbClr val="000000"/>
                </a:solidFill>
                <a:cs typeface="Arial" charset="0"/>
              </a:rPr>
              <a:t>Il existe une forte corrélation entre la crédibilité de la source d'information et le changement de comportement des populations;</a:t>
            </a:r>
          </a:p>
          <a:p>
            <a:pPr marL="469900" indent="-469900">
              <a:buFont typeface="Wingdings" pitchFamily="2" charset="2"/>
              <a:buChar char="§"/>
            </a:pPr>
            <a:r>
              <a:rPr lang="fr-FR" altLang="fr-FR" sz="2400" b="1" noProof="0" dirty="0" smtClean="0">
                <a:solidFill>
                  <a:srgbClr val="000000"/>
                </a:solidFill>
                <a:cs typeface="Arial" charset="0"/>
              </a:rPr>
              <a:t>La communication nécessite un environnement contextuel qui la favorise et la renforce - des canaux de communication, des politiques, une législation et des partenariats bien définis;</a:t>
            </a:r>
          </a:p>
          <a:p>
            <a:pPr marL="469900" indent="-469900">
              <a:buFont typeface="Wingdings" pitchFamily="2" charset="2"/>
              <a:buChar char="§"/>
            </a:pPr>
            <a:r>
              <a:rPr lang="fr-FR" altLang="fr-FR" sz="2400" b="1" noProof="0" dirty="0" smtClean="0">
                <a:solidFill>
                  <a:srgbClr val="000000"/>
                </a:solidFill>
                <a:cs typeface="Arial" charset="0"/>
              </a:rPr>
              <a:t>Les canaux choisis pour transmettre les messages, interpersonnels ou via les médias, doivent être </a:t>
            </a:r>
            <a:r>
              <a:rPr lang="fr-FR" altLang="fr-FR" sz="2400" b="1" noProof="0" dirty="0" smtClean="0">
                <a:solidFill>
                  <a:srgbClr val="000000"/>
                </a:solidFill>
                <a:cs typeface="Arial" charset="0"/>
              </a:rPr>
              <a:t>adaptés au </a:t>
            </a:r>
            <a:r>
              <a:rPr lang="fr-FR" altLang="fr-FR" sz="2400" b="1" noProof="0" dirty="0" smtClean="0">
                <a:solidFill>
                  <a:srgbClr val="000000"/>
                </a:solidFill>
                <a:cs typeface="Arial" charset="0"/>
              </a:rPr>
              <a:t>public cible;</a:t>
            </a:r>
          </a:p>
          <a:p>
            <a:pPr marL="469900" indent="-469900">
              <a:buFont typeface="Wingdings" pitchFamily="2" charset="2"/>
              <a:buChar char="§"/>
            </a:pPr>
            <a:r>
              <a:rPr lang="fr-FR" altLang="fr-FR" sz="2400" b="1" noProof="0" dirty="0" smtClean="0">
                <a:solidFill>
                  <a:srgbClr val="000000"/>
                </a:solidFill>
                <a:cs typeface="Arial" charset="0"/>
              </a:rPr>
              <a:t>Suivre, évaluer et effectuer de la recherche opérationnelle afin de </a:t>
            </a:r>
            <a:r>
              <a:rPr lang="fr-FR" altLang="fr-FR" sz="2400" b="1" noProof="0" dirty="0" smtClean="0">
                <a:solidFill>
                  <a:srgbClr val="000000"/>
                </a:solidFill>
                <a:cs typeface="Arial" charset="0"/>
              </a:rPr>
              <a:t>bien cerner </a:t>
            </a:r>
            <a:r>
              <a:rPr lang="fr-FR" altLang="fr-FR" sz="2400" b="1" noProof="0" dirty="0" smtClean="0">
                <a:solidFill>
                  <a:srgbClr val="000000"/>
                </a:solidFill>
                <a:cs typeface="Arial" charset="0"/>
              </a:rPr>
              <a:t>le problème. </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p:nvPr>
        </p:nvSpPr>
        <p:spPr>
          <a:xfrm>
            <a:off x="323850" y="188913"/>
            <a:ext cx="8229600" cy="706437"/>
          </a:xfrm>
        </p:spPr>
        <p:txBody>
          <a:bodyPr/>
          <a:lstStyle/>
          <a:p>
            <a:pPr>
              <a:buSzPct val="100000"/>
            </a:pPr>
            <a:r>
              <a:rPr lang="fr-FR" altLang="fr-FR" sz="3200" b="1" noProof="0" dirty="0" smtClean="0">
                <a:solidFill>
                  <a:srgbClr val="000000"/>
                </a:solidFill>
                <a:cs typeface="Arial" charset="0"/>
              </a:rPr>
              <a:t>Principes directeurs de la mobilisation communautaire</a:t>
            </a:r>
          </a:p>
        </p:txBody>
      </p:sp>
      <p:sp>
        <p:nvSpPr>
          <p:cNvPr id="3" name="Content Placeholder 2"/>
          <p:cNvSpPr>
            <a:spLocks noGrp="1"/>
          </p:cNvSpPr>
          <p:nvPr>
            <p:ph idx="1"/>
          </p:nvPr>
        </p:nvSpPr>
        <p:spPr/>
        <p:txBody>
          <a:bodyPr/>
          <a:lstStyle/>
          <a:p>
            <a:pPr marL="469900" indent="-469900">
              <a:buFont typeface="Wingdings" pitchFamily="2" charset="2"/>
              <a:buChar char="§"/>
            </a:pPr>
            <a:r>
              <a:rPr lang="fr-FR" altLang="fr-FR" sz="2200" b="1" noProof="0" dirty="0" smtClean="0">
                <a:solidFill>
                  <a:srgbClr val="000000"/>
                </a:solidFill>
                <a:cs typeface="Arial" charset="0"/>
              </a:rPr>
              <a:t>S'asseoir avec les individus et les communautés afin de nouer le dialogue. Cela témoigne de votre empathie. Écouter attentivement les préoccupations et les craintes. Y répondre en toute franchise et sincérité, sans exagérer les côtés négatifs (ou positifs);</a:t>
            </a:r>
          </a:p>
          <a:p>
            <a:pPr marL="469900" indent="-469900">
              <a:buFont typeface="Wingdings" pitchFamily="2" charset="2"/>
              <a:buChar char="§"/>
            </a:pPr>
            <a:r>
              <a:rPr lang="fr-FR" altLang="fr-FR" sz="2200" b="1" noProof="0" dirty="0" smtClean="0">
                <a:solidFill>
                  <a:srgbClr val="000000"/>
                </a:solidFill>
                <a:cs typeface="Arial" charset="0"/>
              </a:rPr>
              <a:t>Respecter les valeurs culturelles, les croyances et les attitudes, en particulier celles qui sont liées à la santé et à la maladie, en mettant en relief les pratiques qui sont bénéfiques et celles qui sont nuisibles et inhabituelles; </a:t>
            </a:r>
          </a:p>
          <a:p>
            <a:pPr marL="469900" indent="-469900">
              <a:buFont typeface="Wingdings" pitchFamily="2" charset="2"/>
              <a:buChar char="§"/>
            </a:pPr>
            <a:r>
              <a:rPr lang="fr-FR" altLang="fr-FR" sz="2200" b="1" noProof="0" dirty="0" smtClean="0">
                <a:solidFill>
                  <a:srgbClr val="000000"/>
                </a:solidFill>
                <a:cs typeface="Arial" charset="0"/>
              </a:rPr>
              <a:t>Multiplier les campagnes pour veiller à ce que la communication sur les risques visant à réduire l'exposition humaine à Ébola soient intégrée dans les plans, les politiques et les programmes de l'État, notamment </a:t>
            </a:r>
            <a:r>
              <a:rPr lang="fr-FR" altLang="fr-FR" sz="2200" b="1" noProof="0" dirty="0" smtClean="0">
                <a:solidFill>
                  <a:srgbClr val="000000"/>
                </a:solidFill>
                <a:cs typeface="Arial" charset="0"/>
              </a:rPr>
              <a:t>ceux qui concernent le </a:t>
            </a:r>
            <a:r>
              <a:rPr lang="fr-FR" altLang="fr-FR" sz="2200" b="1" noProof="0" dirty="0" smtClean="0">
                <a:solidFill>
                  <a:srgbClr val="000000"/>
                </a:solidFill>
                <a:cs typeface="Arial" charset="0"/>
              </a:rPr>
              <a:t>renforcement des systèmes de santé.</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p:txBody>
          <a:bodyPr/>
          <a:lstStyle/>
          <a:p>
            <a:pPr>
              <a:buSzPct val="100000"/>
            </a:pPr>
            <a:r>
              <a:rPr lang="fr-FR" altLang="fr-FR" sz="2800" b="1" noProof="0" dirty="0" smtClean="0">
                <a:solidFill>
                  <a:srgbClr val="000000"/>
                </a:solidFill>
                <a:cs typeface="Arial" charset="0"/>
              </a:rPr>
              <a:t>Communication sur Ébola au niveau communautaire: Combler le déficit de mise en œuvre</a:t>
            </a:r>
          </a:p>
        </p:txBody>
      </p:sp>
      <p:sp>
        <p:nvSpPr>
          <p:cNvPr id="10243" name="Content Placeholder 2"/>
          <p:cNvSpPr>
            <a:spLocks noGrp="1"/>
          </p:cNvSpPr>
          <p:nvPr>
            <p:ph idx="1"/>
          </p:nvPr>
        </p:nvSpPr>
        <p:spPr/>
        <p:txBody>
          <a:bodyPr/>
          <a:lstStyle/>
          <a:p>
            <a:pPr>
              <a:buFont typeface="Wingdings" pitchFamily="2" charset="2"/>
              <a:buChar char="§"/>
            </a:pPr>
            <a:r>
              <a:rPr lang="fr-FR" altLang="fr-FR" sz="2600" noProof="0" dirty="0" smtClean="0">
                <a:solidFill>
                  <a:srgbClr val="000000"/>
                </a:solidFill>
                <a:cs typeface="Arial" charset="0"/>
              </a:rPr>
              <a:t>Quel est ce </a:t>
            </a:r>
            <a:r>
              <a:rPr lang="fr-FR" altLang="fr-FR" sz="2600" noProof="0" dirty="0" smtClean="0">
                <a:solidFill>
                  <a:srgbClr val="000000"/>
                </a:solidFill>
                <a:cs typeface="Arial" charset="0"/>
              </a:rPr>
              <a:t>«déficit ?» </a:t>
            </a:r>
            <a:r>
              <a:rPr lang="fr-FR" altLang="fr-FR" sz="2600" noProof="0" dirty="0" smtClean="0">
                <a:solidFill>
                  <a:srgbClr val="000000"/>
                </a:solidFill>
                <a:cs typeface="Arial" charset="0"/>
              </a:rPr>
              <a:t>- </a:t>
            </a:r>
          </a:p>
          <a:p>
            <a:pPr>
              <a:buFont typeface="Wingdings" pitchFamily="2" charset="2"/>
              <a:buChar char="§"/>
            </a:pPr>
            <a:r>
              <a:rPr lang="fr-FR" altLang="fr-FR" sz="2600" noProof="0" dirty="0" smtClean="0">
                <a:solidFill>
                  <a:srgbClr val="000000"/>
                </a:solidFill>
                <a:cs typeface="Arial" charset="0"/>
              </a:rPr>
              <a:t>Déficit en termes de contenu (connaissances) et de compétences;</a:t>
            </a:r>
          </a:p>
          <a:p>
            <a:pPr>
              <a:buFont typeface="Wingdings" pitchFamily="2" charset="2"/>
              <a:buChar char="§"/>
            </a:pPr>
            <a:r>
              <a:rPr lang="fr-FR" altLang="fr-FR" sz="2600" noProof="0" dirty="0" smtClean="0">
                <a:solidFill>
                  <a:srgbClr val="000000"/>
                </a:solidFill>
                <a:cs typeface="Arial" charset="0"/>
              </a:rPr>
              <a:t>Déficit en termes de ressources (financières, humaines, d'espace et de temps)</a:t>
            </a:r>
          </a:p>
          <a:p>
            <a:pPr>
              <a:buFont typeface="Wingdings" pitchFamily="2" charset="2"/>
              <a:buChar char="§"/>
            </a:pPr>
            <a:r>
              <a:rPr lang="fr-FR" altLang="fr-FR" sz="2600" noProof="0" dirty="0" smtClean="0">
                <a:solidFill>
                  <a:srgbClr val="000000"/>
                </a:solidFill>
                <a:cs typeface="Arial" charset="0"/>
              </a:rPr>
              <a:t>Déficit en termes de données probantes;</a:t>
            </a:r>
          </a:p>
          <a:p>
            <a:pPr>
              <a:buFont typeface="Wingdings" pitchFamily="2" charset="2"/>
              <a:buChar char="§"/>
            </a:pPr>
            <a:r>
              <a:rPr lang="fr-FR" altLang="fr-FR" sz="2600" noProof="0" dirty="0" smtClean="0">
                <a:solidFill>
                  <a:srgbClr val="000000"/>
                </a:solidFill>
                <a:cs typeface="Arial" charset="0"/>
              </a:rPr>
              <a:t>Déficit intersectoriel et multisectoriel;</a:t>
            </a:r>
          </a:p>
          <a:p>
            <a:pPr>
              <a:buFont typeface="Wingdings" pitchFamily="2" charset="2"/>
              <a:buChar char="§"/>
            </a:pPr>
            <a:r>
              <a:rPr lang="fr-FR" altLang="fr-FR" sz="2600" noProof="0" dirty="0" smtClean="0">
                <a:solidFill>
                  <a:srgbClr val="000000"/>
                </a:solidFill>
                <a:cs typeface="Arial" charset="0"/>
              </a:rPr>
              <a:t>Déficit en termes de capacités techniques (multidisciplinaires);</a:t>
            </a:r>
          </a:p>
          <a:p>
            <a:pPr>
              <a:buFont typeface="Wingdings" pitchFamily="2" charset="2"/>
              <a:buChar char="§"/>
            </a:pPr>
            <a:r>
              <a:rPr lang="fr-FR" altLang="fr-FR" sz="2600" noProof="0" dirty="0" smtClean="0">
                <a:solidFill>
                  <a:srgbClr val="000000"/>
                </a:solidFill>
                <a:cs typeface="Arial" charset="0"/>
              </a:rPr>
              <a:t>Déficit en termes de mesures politiques et législatives;</a:t>
            </a:r>
          </a:p>
          <a:p>
            <a:pPr>
              <a:buFont typeface="Wingdings" pitchFamily="2" charset="2"/>
              <a:buChar char="§"/>
            </a:pPr>
            <a:r>
              <a:rPr lang="fr-FR" altLang="fr-FR" sz="2600" noProof="0" dirty="0" smtClean="0">
                <a:solidFill>
                  <a:srgbClr val="000000"/>
                </a:solidFill>
                <a:cs typeface="Arial" charset="0"/>
              </a:rPr>
              <a:t>Déficit en termes de leadership </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1622</TotalTime>
  <Words>3152</Words>
  <Application>Microsoft Office PowerPoint</Application>
  <PresentationFormat>On-screen Show (4:3)</PresentationFormat>
  <Paragraphs>310</Paragraphs>
  <Slides>41</Slides>
  <Notes>3</Notes>
  <HiddenSlides>0</HiddenSlides>
  <MMClips>0</MMClips>
  <ScaleCrop>false</ScaleCrop>
  <HeadingPairs>
    <vt:vector size="4" baseType="variant">
      <vt:variant>
        <vt:lpstr>Theme</vt:lpstr>
      </vt:variant>
      <vt:variant>
        <vt:i4>1</vt:i4>
      </vt:variant>
      <vt:variant>
        <vt:lpstr>Slide Titles</vt:lpstr>
      </vt:variant>
      <vt:variant>
        <vt:i4>41</vt:i4>
      </vt:variant>
    </vt:vector>
  </HeadingPairs>
  <TitlesOfParts>
    <vt:vector size="42" baseType="lpstr">
      <vt:lpstr>Default Design</vt:lpstr>
      <vt:lpstr>PowerPoint Presentation</vt:lpstr>
      <vt:lpstr>Plan de cours</vt:lpstr>
      <vt:lpstr>Objectifs </vt:lpstr>
      <vt:lpstr>Introduction et contexte </vt:lpstr>
      <vt:lpstr>Contexte </vt:lpstr>
      <vt:lpstr>Contexte </vt:lpstr>
      <vt:lpstr>Principes directeurs et obstacles à la planification des activités de mobilisation sociale de la population </vt:lpstr>
      <vt:lpstr>Principes directeurs de la mobilisation communautaire</vt:lpstr>
      <vt:lpstr>Communication sur Ébola au niveau communautaire: Combler le déficit de mise en œuvre</vt:lpstr>
      <vt:lpstr>Obstacles </vt:lpstr>
      <vt:lpstr>Comment se génère une bonne santé </vt:lpstr>
      <vt:lpstr>STRATÉGIES DE COMMUNICATION: OBSTACLES </vt:lpstr>
      <vt:lpstr>STRATÉGIES DE COMMUNICATION: OBSTACLES</vt:lpstr>
      <vt:lpstr>ORIENTATIONS STRATÉGIQUES: BÂTIR DES PONTS</vt:lpstr>
      <vt:lpstr>Les pièges de la planification et de la mise en œuvre +</vt:lpstr>
      <vt:lpstr>ORIENTATIONS STRATÉGIQUES: BÂTIR DES PONTS</vt:lpstr>
      <vt:lpstr>Obstacles et opportunités </vt:lpstr>
      <vt:lpstr>CONCLUSION</vt:lpstr>
      <vt:lpstr>ANALYSE DES BESOINS ET DES ATOUTS DE LA COMMUNAUTÉ</vt:lpstr>
      <vt:lpstr>Analyse des besoins de la communauté</vt:lpstr>
      <vt:lpstr>Analyse des atouts</vt:lpstr>
      <vt:lpstr>Outils d'analyse </vt:lpstr>
      <vt:lpstr>Méthodes de repérage transversal </vt:lpstr>
      <vt:lpstr>Exemples d'éléments à observer lors d'un repérage transversal </vt:lpstr>
      <vt:lpstr>Méthodes de cartographie sociale</vt:lpstr>
      <vt:lpstr>Liste libre </vt:lpstr>
      <vt:lpstr>Classement</vt:lpstr>
      <vt:lpstr>Classement des besoins essentiels </vt:lpstr>
      <vt:lpstr>Notation</vt:lpstr>
      <vt:lpstr>Les groupes de discussion thématique </vt:lpstr>
      <vt:lpstr>Observation</vt:lpstr>
      <vt:lpstr>Analyse des fiches d’information/documentation</vt:lpstr>
      <vt:lpstr>Entretiens</vt:lpstr>
      <vt:lpstr>Données d'évaluation de l'analyse des besoins </vt:lpstr>
      <vt:lpstr>CADRE D'ÉVALUATION</vt:lpstr>
      <vt:lpstr>PowerPoint Presentation</vt:lpstr>
      <vt:lpstr>Stress et facteurs de stress dans les situations d'urgence</vt:lpstr>
      <vt:lpstr>Stress et facteurs de stress dans les situations d'urgence</vt:lpstr>
      <vt:lpstr>Conséquences</vt:lpstr>
      <vt:lpstr>Appui psychosocial </vt:lpstr>
      <vt:lpstr>Références</vt:lpstr>
    </vt:vector>
  </TitlesOfParts>
  <Company>WHO</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DPC Training and Technical Update</dc:title>
  <dc:creator>Etienne M Minkoulou</dc:creator>
  <cp:lastModifiedBy>Utilisateur</cp:lastModifiedBy>
  <cp:revision>157</cp:revision>
  <cp:lastPrinted>2013-10-01T07:19:12Z</cp:lastPrinted>
  <dcterms:created xsi:type="dcterms:W3CDTF">2006-12-04T14:06:57Z</dcterms:created>
  <dcterms:modified xsi:type="dcterms:W3CDTF">2014-11-30T11:16:17Z</dcterms:modified>
</cp:coreProperties>
</file>