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144000" cy="6858000" type="screen4x3"/>
  <p:notesSz cx="6858000" cy="9144000"/>
  <p:defaultTextStyle>
    <a:defPPr rtl="0"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  <a:srgbClr val="B9C6CF"/>
    <a:srgbClr val="12949F"/>
    <a:srgbClr val="4B1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3662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rtlCol="0"/>
          <a:lstStyle/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A44CD7F8-0159-4D59-9FF8-5FD87DDF5A33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6C8E3E22-D826-442A-94F3-80588561F87C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0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C87C9A9-4FD9-40A3-AB3F-7E708C87BD41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4D54B0A0-D4E1-404E-8F9B-D6915EE1B6BD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9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 rtlCol="0"/>
          <a:lstStyle/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rtlCol="0"/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264AF5A5-2F6F-4723-B9CB-4B3A8BED828D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25D4471-92F0-4983-9AAC-60E768C1E549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4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DC0C7EEA-BA01-43E9-A785-68EBDC9C85F3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BD1034F-2EBB-4D04-A455-6B4EF1CD3A36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8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827FD7D9-9556-42D7-863E-86BA414156CF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BC38472-6806-4DE0-920D-14830A72A5A5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6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8C8927DD-9260-4A6C-B87C-4F4292957481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D2C24815-A344-438A-B571-D75522C5A06F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9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8655A21D-D7FA-4A39-96B3-3D501B777E19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CBD0805-17C1-4BDC-ACE7-2F1C665AF470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0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ADE4A662-0B9D-43AB-915C-C7220A2E7B10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99218E2F-04F2-4526-B9DF-F853BD6439C4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1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7D87E7A-F999-4CC0-A152-9D43A1672B1B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8CF383F-03C3-44AC-B617-3D3F8B78CB41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1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19334917-41A5-4F5E-914F-5070D4A84235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17141063-4E69-4E0D-9969-C9C8AFE90BDE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7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 rt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9A9A6264-F9E2-40A1-A595-8D27502E8178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008EB77-26BF-4724-BD4E-FD4DFFE0B599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f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fld id="{CA4EAFCF-C579-4DFE-83EF-9B394A0060BE}" type="datetimeFigureOut">
              <a:rPr lang="en-US"/>
              <a:pPr rtl="0">
                <a:defRPr/>
              </a:pPr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fld id="{C385AD1C-ECDA-4539-92FE-19E58BF1223A}" type="slidenum">
              <a:rPr lang="en-US"/>
              <a:pPr rtl="0"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Line 6"/>
          <p:cNvSpPr>
            <a:spLocks noChangeShapeType="1"/>
          </p:cNvSpPr>
          <p:nvPr/>
        </p:nvSpPr>
        <p:spPr bwMode="auto">
          <a:xfrm>
            <a:off x="900113" y="5709805"/>
            <a:ext cx="2082800" cy="0"/>
          </a:xfrm>
          <a:prstGeom prst="line">
            <a:avLst/>
          </a:prstGeom>
          <a:noFill/>
          <a:ln w="6350">
            <a:solidFill>
              <a:srgbClr val="3333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5461000" y="5105400"/>
            <a:ext cx="3657600" cy="121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tlCol="0"/>
          <a:lstStyle/>
          <a:p>
            <a:pPr algn="ctr" rtl="0"/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56" name="Text Box 15"/>
          <p:cNvSpPr txBox="1">
            <a:spLocks noChangeArrowheads="1"/>
          </p:cNvSpPr>
          <p:nvPr/>
        </p:nvSpPr>
        <p:spPr bwMode="auto">
          <a:xfrm>
            <a:off x="832334" y="752991"/>
            <a:ext cx="7245350" cy="145680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rtlCol="0"/>
          <a:lstStyle>
            <a:lvl1pPr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/>
            <a:r>
              <a:rPr lang="fr" sz="3600">
                <a:solidFill>
                  <a:srgbClr val="009AC9"/>
                </a:solidFill>
                <a:latin typeface="Arial Rounded MT Bold"/>
                <a:cs typeface="Arial Rounded MT Bold"/>
              </a:rPr>
              <a:t>Certificat de fin de formation </a:t>
            </a:r>
          </a:p>
        </p:txBody>
      </p:sp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762794" y="5936456"/>
            <a:ext cx="24431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/>
            <a:r>
              <a:rPr lang="fr" sz="1400">
                <a:solidFill>
                  <a:srgbClr val="333333"/>
                </a:solidFill>
                <a:latin typeface="Arial"/>
                <a:cs typeface="Arial"/>
              </a:rPr>
              <a:t>Nom (1)</a:t>
            </a:r>
          </a:p>
        </p:txBody>
      </p:sp>
      <p:sp>
        <p:nvSpPr>
          <p:cNvPr id="2058" name="Text Box 3"/>
          <p:cNvSpPr txBox="1">
            <a:spLocks noChangeArrowheads="1"/>
          </p:cNvSpPr>
          <p:nvPr/>
        </p:nvSpPr>
        <p:spPr bwMode="auto">
          <a:xfrm>
            <a:off x="228600" y="3273729"/>
            <a:ext cx="8313738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Bef>
                <a:spcPct val="20000"/>
              </a:spcBef>
            </a:pPr>
            <a:r>
              <a:rPr lang="fr" sz="16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f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 </a:t>
            </a:r>
            <a:r>
              <a:rPr lang="fr" sz="1600" dirty="0">
                <a:latin typeface="Arial"/>
                <a:cs typeface="Arial"/>
              </a:rPr>
              <a:t>achevé avec succès </a:t>
            </a:r>
          </a:p>
          <a:p>
            <a:pPr algn="ctr" rtl="0" eaLnBrk="1" hangingPunct="1">
              <a:spcBef>
                <a:spcPct val="20000"/>
              </a:spcBef>
            </a:pPr>
            <a:endParaRPr lang="fr" sz="1600" b="1" dirty="0">
              <a:solidFill>
                <a:srgbClr val="009AC9"/>
              </a:solidFill>
              <a:latin typeface="Arial"/>
              <a:cs typeface="Arial"/>
            </a:endParaRPr>
          </a:p>
          <a:p>
            <a:pPr algn="ctr" rtl="0" eaLnBrk="1" hangingPunct="1">
              <a:spcBef>
                <a:spcPct val="20000"/>
              </a:spcBef>
            </a:pPr>
            <a:r>
              <a:rPr lang="fr" sz="1600" b="1" dirty="0">
                <a:solidFill>
                  <a:srgbClr val="009AC9"/>
                </a:solidFill>
                <a:latin typeface="Arial"/>
                <a:cs typeface="Arial"/>
              </a:rPr>
              <a:t>L’atelier de formation sur le</a:t>
            </a:r>
            <a:r>
              <a:rPr lang="en-US" sz="1600" b="1" dirty="0">
                <a:solidFill>
                  <a:srgbClr val="009AC9"/>
                </a:solidFill>
                <a:latin typeface="Arial"/>
                <a:cs typeface="Arial"/>
              </a:rPr>
              <a:t>s</a:t>
            </a:r>
            <a:r>
              <a:rPr lang="fr" sz="1600" b="1" dirty="0">
                <a:solidFill>
                  <a:srgbClr val="009AC9"/>
                </a:solidFill>
                <a:latin typeface="Arial"/>
                <a:cs typeface="Arial"/>
              </a:rPr>
              <a:t> test</a:t>
            </a:r>
            <a:r>
              <a:rPr lang="en-US" sz="1600" b="1" dirty="0">
                <a:solidFill>
                  <a:srgbClr val="009AC9"/>
                </a:solidFill>
                <a:latin typeface="Arial"/>
                <a:cs typeface="Arial"/>
              </a:rPr>
              <a:t>s</a:t>
            </a:r>
            <a:r>
              <a:rPr lang="fr" sz="1600" b="1" dirty="0">
                <a:solidFill>
                  <a:srgbClr val="009AC9"/>
                </a:solidFill>
                <a:latin typeface="Arial"/>
                <a:cs typeface="Arial"/>
              </a:rPr>
              <a:t> de diagnostic rapide de</a:t>
            </a:r>
            <a:r>
              <a:rPr lang="en-US" sz="1600" b="1" dirty="0">
                <a:solidFill>
                  <a:srgbClr val="009AC9"/>
                </a:solidFill>
                <a:latin typeface="Arial"/>
                <a:cs typeface="Arial"/>
              </a:rPr>
              <a:t>s</a:t>
            </a:r>
            <a:r>
              <a:rPr lang="fr" sz="1600" b="1" dirty="0">
                <a:solidFill>
                  <a:srgbClr val="009AC9"/>
                </a:solidFill>
                <a:latin typeface="Arial"/>
                <a:cs typeface="Arial"/>
              </a:rPr>
              <a:t> antigène</a:t>
            </a:r>
            <a:r>
              <a:rPr lang="en-US" sz="1600" b="1" dirty="0">
                <a:solidFill>
                  <a:srgbClr val="009AC9"/>
                </a:solidFill>
                <a:latin typeface="Arial"/>
                <a:cs typeface="Arial"/>
              </a:rPr>
              <a:t>s</a:t>
            </a:r>
            <a:r>
              <a:rPr lang="fr" sz="1600" b="1" dirty="0">
                <a:solidFill>
                  <a:srgbClr val="009AC9"/>
                </a:solidFill>
                <a:latin typeface="Arial"/>
                <a:cs typeface="Arial"/>
              </a:rPr>
              <a:t> </a:t>
            </a:r>
          </a:p>
          <a:p>
            <a:pPr algn="ctr" rtl="0" eaLnBrk="1" hangingPunct="1">
              <a:spcBef>
                <a:spcPct val="20000"/>
              </a:spcBef>
            </a:pPr>
            <a:r>
              <a:rPr lang="fr" sz="1600" b="1" dirty="0">
                <a:solidFill>
                  <a:srgbClr val="009AC9"/>
                </a:solidFill>
                <a:latin typeface="Arial"/>
                <a:cs typeface="Arial"/>
              </a:rPr>
              <a:t>du SARS-COV-2</a:t>
            </a:r>
          </a:p>
          <a:p>
            <a:pPr algn="ctr" rtl="0" eaLnBrk="1" hangingPunct="1">
              <a:spcBef>
                <a:spcPct val="20000"/>
              </a:spcBef>
            </a:pPr>
            <a:r>
              <a:rPr lang="fr" sz="1600" dirty="0">
                <a:latin typeface="Arial"/>
                <a:cs typeface="Arial"/>
              </a:rPr>
              <a:t>__________________ </a:t>
            </a:r>
          </a:p>
          <a:p>
            <a:pPr algn="ctr" rtl="0" eaLnBrk="1" hangingPunct="1">
              <a:spcBef>
                <a:spcPct val="20000"/>
              </a:spcBef>
            </a:pPr>
            <a:r>
              <a:rPr dirty="0"/>
              <a:t>(</a:t>
            </a:r>
            <a:r>
              <a:rPr lang="fr-CH" dirty="0"/>
              <a:t>indiquer '</a:t>
            </a:r>
            <a:r>
              <a:rPr lang="fr-CH" sz="1600" i="1" dirty="0">
                <a:latin typeface="Arial"/>
                <a:cs typeface="Arial"/>
              </a:rPr>
              <a:t>Formation des formateurs’ ou ‘Formation des utilisateurs’</a:t>
            </a:r>
            <a:r>
              <a:rPr lang="en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)</a:t>
            </a:r>
          </a:p>
          <a:p>
            <a:pPr algn="ctr" rtl="0" eaLnBrk="1" hangingPunct="1">
              <a:spcBef>
                <a:spcPct val="20000"/>
              </a:spcBef>
            </a:pPr>
            <a:endParaRPr lang="en-US" sz="400" dirty="0">
              <a:latin typeface="Arial"/>
              <a:cs typeface="Arial"/>
            </a:endParaRPr>
          </a:p>
          <a:p>
            <a:pPr algn="ctr" rtl="0" eaLnBrk="1" hangingPunct="1">
              <a:spcBef>
                <a:spcPct val="20000"/>
              </a:spcBef>
            </a:pPr>
            <a:r>
              <a:rPr lang="en" sz="1600" b="1" dirty="0">
                <a:latin typeface="Arial"/>
                <a:cs typeface="Arial"/>
              </a:rPr>
              <a:t>Date :</a:t>
            </a:r>
          </a:p>
          <a:p>
            <a:pPr algn="ctr" rtl="0" eaLnBrk="1" hangingPunct="1">
              <a:spcBef>
                <a:spcPct val="20000"/>
              </a:spcBef>
            </a:pPr>
            <a:r>
              <a:rPr lang="fr" sz="1600" b="1" dirty="0">
                <a:latin typeface="Arial"/>
                <a:cs typeface="Arial"/>
              </a:rPr>
              <a:t>Lieu :</a:t>
            </a:r>
          </a:p>
          <a:p>
            <a:pPr algn="ctr" rtl="0" eaLnBrk="1" hangingPunct="1">
              <a:spcBef>
                <a:spcPct val="20000"/>
              </a:spcBef>
            </a:pPr>
            <a:endParaRPr lang="fr" sz="1600" dirty="0">
              <a:latin typeface="Arial"/>
              <a:cs typeface="Arial"/>
            </a:endParaRPr>
          </a:p>
          <a:p>
            <a:pPr rtl="0"/>
            <a:endParaRPr lang="en-US" dirty="0"/>
          </a:p>
        </p:txBody>
      </p:sp>
      <p:sp>
        <p:nvSpPr>
          <p:cNvPr id="2063" name="Rectangle 24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 anchor="ctr">
            <a:spAutoFit/>
          </a:bodyPr>
          <a:lstStyle/>
          <a:p>
            <a:pPr rtl="0"/>
            <a:br>
              <a:rPr lang="en-US"/>
            </a:br>
            <a:endParaRPr lang="en-US" sz="2800">
              <a:solidFill>
                <a:srgbClr val="333333"/>
              </a:solidFill>
              <a:latin typeface="Garamond" pitchFamily="18" charset="0"/>
            </a:endParaRPr>
          </a:p>
          <a:p>
            <a:pPr rtl="0" eaLnBrk="0" hangingPunct="0"/>
            <a:endParaRPr lang="en-US"/>
          </a:p>
        </p:txBody>
      </p:sp>
      <p:sp>
        <p:nvSpPr>
          <p:cNvPr id="2064" name="Rectangle 25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 anchor="ctr">
            <a:spAutoFit/>
          </a:bodyPr>
          <a:lstStyle/>
          <a:p>
            <a:pPr rtl="0"/>
            <a:endParaRPr lang="en-US" sz="2800">
              <a:solidFill>
                <a:srgbClr val="333333"/>
              </a:solidFill>
              <a:latin typeface="Garamond" pitchFamily="18" charset="0"/>
            </a:endParaRPr>
          </a:p>
          <a:p>
            <a:pPr rtl="0" eaLnBrk="0" hangingPunct="0"/>
            <a:endParaRPr lang="en-US"/>
          </a:p>
        </p:txBody>
      </p:sp>
      <p:sp>
        <p:nvSpPr>
          <p:cNvPr id="2065" name="TextBox 24"/>
          <p:cNvSpPr txBox="1">
            <a:spLocks noChangeArrowheads="1"/>
          </p:cNvSpPr>
          <p:nvPr/>
        </p:nvSpPr>
        <p:spPr bwMode="auto">
          <a:xfrm>
            <a:off x="1828800" y="2003133"/>
            <a:ext cx="58678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0" eaLnBrk="1" hangingPunct="1"/>
            <a:r>
              <a:rPr lang="fr" dirty="0">
                <a:latin typeface="Calibri" pitchFamily="34" charset="0"/>
              </a:rPr>
              <a:t>     Le présent certificat est délivré afin d’attester que</a:t>
            </a:r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1235075" y="2219325"/>
            <a:ext cx="66897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988" tIns="40494" rIns="80988" bIns="40494" rtlCol="0"/>
          <a:lstStyle/>
          <a:p>
            <a:pPr algn="ctr" defTabSz="80962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" i="1" dirty="0">
                <a:latin typeface="Cambria" pitchFamily="18" charset="0"/>
              </a:rPr>
              <a:t>Mme/Mlle/M</a:t>
            </a:r>
            <a:r>
              <a:rPr lang="fr" sz="5000" i="1" dirty="0">
                <a:latin typeface="Cambria" pitchFamily="18" charset="0"/>
              </a:rPr>
              <a:t>._____________________</a:t>
            </a:r>
            <a:endParaRPr lang="en-US" sz="5000" i="1" dirty="0">
              <a:latin typeface="Cambria" pitchFamily="18" charset="0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0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144000" y="0"/>
            <a:ext cx="0" cy="6858000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0" y="1"/>
            <a:ext cx="0" cy="6857999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857999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ine 6"/>
          <p:cNvSpPr>
            <a:spLocks noChangeShapeType="1"/>
          </p:cNvSpPr>
          <p:nvPr/>
        </p:nvSpPr>
        <p:spPr bwMode="auto">
          <a:xfrm>
            <a:off x="6113844" y="5660891"/>
            <a:ext cx="2082800" cy="0"/>
          </a:xfrm>
          <a:prstGeom prst="line">
            <a:avLst/>
          </a:prstGeom>
          <a:noFill/>
          <a:ln w="6350">
            <a:solidFill>
              <a:srgbClr val="3333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5933662" y="5828159"/>
            <a:ext cx="24431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/>
            <a:r>
              <a:rPr lang="fr" sz="1400">
                <a:solidFill>
                  <a:srgbClr val="333333"/>
                </a:solidFill>
                <a:latin typeface="Arial"/>
                <a:cs typeface="Arial"/>
              </a:rPr>
              <a:t>Nom (2)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D168504F-087B-5F44-9EEF-3158933A9189}"/>
              </a:ext>
            </a:extLst>
          </p:cNvPr>
          <p:cNvSpPr/>
          <p:nvPr/>
        </p:nvSpPr>
        <p:spPr>
          <a:xfrm>
            <a:off x="228600" y="159564"/>
            <a:ext cx="838200" cy="495300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B41C04-2EA3-8643-99CA-8A7BAA3E15EF}"/>
              </a:ext>
            </a:extLst>
          </p:cNvPr>
          <p:cNvSpPr txBox="1"/>
          <p:nvPr/>
        </p:nvSpPr>
        <p:spPr>
          <a:xfrm>
            <a:off x="298886" y="20504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fr"/>
              <a:t>Logo</a:t>
            </a: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0BB409E7-D73C-8047-8778-5F2E58A47ACD}"/>
              </a:ext>
            </a:extLst>
          </p:cNvPr>
          <p:cNvSpPr/>
          <p:nvPr/>
        </p:nvSpPr>
        <p:spPr>
          <a:xfrm>
            <a:off x="8107016" y="131808"/>
            <a:ext cx="838200" cy="495300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FD096C-B794-2649-A0CC-6A6ED0F8F4AA}"/>
              </a:ext>
            </a:extLst>
          </p:cNvPr>
          <p:cNvSpPr txBox="1"/>
          <p:nvPr/>
        </p:nvSpPr>
        <p:spPr>
          <a:xfrm>
            <a:off x="8177302" y="1772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fr"/>
              <a:t>Logo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B33F0B292F044865AC5360FB5C193" ma:contentTypeVersion="13" ma:contentTypeDescription="Create a new document." ma:contentTypeScope="" ma:versionID="6da1ab3fdc7949a51a2bbbfd6a8e6a85">
  <xsd:schema xmlns:xsd="http://www.w3.org/2001/XMLSchema" xmlns:xs="http://www.w3.org/2001/XMLSchema" xmlns:p="http://schemas.microsoft.com/office/2006/metadata/properties" xmlns:ns3="0b20a213-df17-4e56-abb9-25e675dfe243" xmlns:ns4="50abfce2-7de5-4274-91db-6f247c946576" targetNamespace="http://schemas.microsoft.com/office/2006/metadata/properties" ma:root="true" ma:fieldsID="b285354fe15bfe8dace5d868a6344c63" ns3:_="" ns4:_="">
    <xsd:import namespace="0b20a213-df17-4e56-abb9-25e675dfe243"/>
    <xsd:import namespace="50abfce2-7de5-4274-91db-6f247c94657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0a213-df17-4e56-abb9-25e675dfe2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abfce2-7de5-4274-91db-6f247c94657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68E776-38DF-4BD0-9135-740D64570D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BCA374-18B2-48A9-BAC6-816328F5EC68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0abfce2-7de5-4274-91db-6f247c946576"/>
    <ds:schemaRef ds:uri="0b20a213-df17-4e56-abb9-25e675dfe243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A42C116-AC25-4F8B-B63D-BC21E003A4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20a213-df17-4e56-abb9-25e675dfe243"/>
    <ds:schemaRef ds:uri="50abfce2-7de5-4274-91db-6f247c9465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67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Rounded MT Bold</vt:lpstr>
      <vt:lpstr>Calibri</vt:lpstr>
      <vt:lpstr>Cambria</vt:lpstr>
      <vt:lpstr>Garamond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BARNADAS, Céline</cp:lastModifiedBy>
  <cp:revision>51</cp:revision>
  <cp:lastPrinted>2014-09-17T07:20:56Z</cp:lastPrinted>
  <dcterms:created xsi:type="dcterms:W3CDTF">2012-02-13T07:10:42Z</dcterms:created>
  <dcterms:modified xsi:type="dcterms:W3CDTF">2020-12-18T08:53:33Z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0x01010032EB33F0B292F044865AC5360FB5C193</vt:lpwstr>
  </property>
</Properties>
</file>