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256" r:id="rId5"/>
    <p:sldId id="289" r:id="rId6"/>
    <p:sldId id="257" r:id="rId7"/>
    <p:sldId id="276" r:id="rId8"/>
    <p:sldId id="259" r:id="rId9"/>
    <p:sldId id="260" r:id="rId10"/>
    <p:sldId id="261" r:id="rId11"/>
    <p:sldId id="277" r:id="rId12"/>
    <p:sldId id="272" r:id="rId13"/>
    <p:sldId id="278" r:id="rId14"/>
    <p:sldId id="279" r:id="rId15"/>
    <p:sldId id="280" r:id="rId16"/>
    <p:sldId id="281" r:id="rId17"/>
    <p:sldId id="282" r:id="rId18"/>
    <p:sldId id="283" r:id="rId19"/>
    <p:sldId id="284" r:id="rId20"/>
    <p:sldId id="290" r:id="rId21"/>
    <p:sldId id="287" r:id="rId22"/>
    <p:sldId id="288" r:id="rId23"/>
    <p:sldId id="274" r:id="rId24"/>
    <p:sldId id="271" r:id="rId2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ya Underwood" initials="TU" lastIdx="1" clrIdx="0">
    <p:extLst>
      <p:ext uri="{19B8F6BF-5375-455C-9EA6-DF929625EA0E}">
        <p15:presenceInfo xmlns:p15="http://schemas.microsoft.com/office/powerpoint/2012/main" userId="d1b78f39f2660855" providerId="Windows Live"/>
      </p:ext>
    </p:extLst>
  </p:cmAuthor>
  <p:cmAuthor id="2" name="Fiona Stewart" initials="FS" lastIdx="2" clrIdx="1">
    <p:extLst>
      <p:ext uri="{19B8F6BF-5375-455C-9EA6-DF929625EA0E}">
        <p15:presenceInfo xmlns:p15="http://schemas.microsoft.com/office/powerpoint/2012/main" userId="3a7b56f0cb2e9c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56E77-9123-44E2-92C0-95B6EE582B54}" v="3" dt="2020-10-28T20:47:07.569"/>
    <p1510:client id="{59B06627-8DD8-6FF8-880D-78773004EF45}" v="11" dt="2020-12-17T13:33:21.260"/>
    <p1510:client id="{EB99FA09-D9A8-6297-6A8F-6186FBA1F536}" v="16" dt="2020-10-29T10:56:48.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48" autoAdjust="0"/>
    <p:restoredTop sz="94696"/>
  </p:normalViewPr>
  <p:slideViewPr>
    <p:cSldViewPr snapToGrid="0" snapToObjects="1">
      <p:cViewPr varScale="1">
        <p:scale>
          <a:sx n="78" d="100"/>
          <a:sy n="78" d="100"/>
        </p:scale>
        <p:origin x="8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 Eliane" userId="S::rodrigueze@who.int::42784049-f925-40e3-8830-caa6ff057f70" providerId="AD" clId="Web-{59B06627-8DD8-6FF8-880D-78773004EF45}"/>
    <pc:docChg chg="modSld">
      <pc:chgData name="RODRIGUEZ, Eliane" userId="S::rodrigueze@who.int::42784049-f925-40e3-8830-caa6ff057f70" providerId="AD" clId="Web-{59B06627-8DD8-6FF8-880D-78773004EF45}" dt="2020-12-17T13:33:21.260" v="9" actId="20577"/>
      <pc:docMkLst>
        <pc:docMk/>
      </pc:docMkLst>
      <pc:sldChg chg="modSp">
        <pc:chgData name="RODRIGUEZ, Eliane" userId="S::rodrigueze@who.int::42784049-f925-40e3-8830-caa6ff057f70" providerId="AD" clId="Web-{59B06627-8DD8-6FF8-880D-78773004EF45}" dt="2020-12-17T13:30:37.899" v="2" actId="20577"/>
        <pc:sldMkLst>
          <pc:docMk/>
          <pc:sldMk cId="2865038571" sldId="256"/>
        </pc:sldMkLst>
        <pc:spChg chg="mod">
          <ac:chgData name="RODRIGUEZ, Eliane" userId="S::rodrigueze@who.int::42784049-f925-40e3-8830-caa6ff057f70" providerId="AD" clId="Web-{59B06627-8DD8-6FF8-880D-78773004EF45}" dt="2020-12-17T13:30:37.899" v="2" actId="20577"/>
          <ac:spMkLst>
            <pc:docMk/>
            <pc:sldMk cId="2865038571" sldId="256"/>
            <ac:spMk id="3" creationId="{BD7729C4-0A5B-5B46-AF7E-D455DC7D5FF9}"/>
          </ac:spMkLst>
        </pc:spChg>
      </pc:sldChg>
      <pc:sldChg chg="modSp">
        <pc:chgData name="RODRIGUEZ, Eliane" userId="S::rodrigueze@who.int::42784049-f925-40e3-8830-caa6ff057f70" providerId="AD" clId="Web-{59B06627-8DD8-6FF8-880D-78773004EF45}" dt="2020-12-17T13:33:21.260" v="8" actId="20577"/>
        <pc:sldMkLst>
          <pc:docMk/>
          <pc:sldMk cId="3099511238" sldId="283"/>
        </pc:sldMkLst>
        <pc:spChg chg="mod">
          <ac:chgData name="RODRIGUEZ, Eliane" userId="S::rodrigueze@who.int::42784049-f925-40e3-8830-caa6ff057f70" providerId="AD" clId="Web-{59B06627-8DD8-6FF8-880D-78773004EF45}" dt="2020-12-17T13:33:21.260" v="8" actId="20577"/>
          <ac:spMkLst>
            <pc:docMk/>
            <pc:sldMk cId="3099511238" sldId="283"/>
            <ac:spMk id="3" creationId="{9154FDA1-8167-5945-BD3B-C52398ED4E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EDBD40-84B1-2349-A508-11CBED669F65}" type="datetimeFigureOut">
              <a:rPr lang="en-GB" smtClean="0"/>
              <a:t>14/09/2022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6E645C01-F739-A347-9CD2-8D0E9C5D15A9}"/>
              </a:ext>
            </a:extLst>
          </p:cNvPr>
          <p:cNvPicPr>
            <a:picLocks noChangeAspect="1"/>
          </p:cNvPicPr>
          <p:nvPr userDrawn="1"/>
        </p:nvPicPr>
        <p:blipFill rotWithShape="1">
          <a:blip r:embed="rId2"/>
          <a:srcRect l="26821" t="6957" r="18233" b="11831"/>
          <a:stretch/>
        </p:blipFill>
        <p:spPr>
          <a:xfrm>
            <a:off x="5493026" y="811369"/>
            <a:ext cx="6698974" cy="5569553"/>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0"/>
          <a:lstStyle/>
          <a:p>
            <a:pPr rtl="0"/>
            <a:r>
              <a:rPr lang="en-GB"/>
              <a:t>12/11/2020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0" anchor="b"/>
          <a:lstStyle>
            <a:lvl1pPr algn="l">
              <a:defRPr sz="4000">
                <a:solidFill>
                  <a:schemeClr val="bg1"/>
                </a:solidFill>
              </a:defRPr>
            </a:lvl1pPr>
          </a:lstStyle>
          <a:p>
            <a:pPr rtl="0"/>
            <a:r>
              <a:rPr lang="f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0"/>
          <a:lstStyle/>
          <a:p>
            <a:pPr rtl="0"/>
            <a:r>
              <a:rPr lang="en-GB"/>
              <a:t>12/11/2020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0"/>
          <a:lstStyle/>
          <a:p>
            <a:pPr rtl="0"/>
            <a:r>
              <a:rPr lang="en-GB"/>
              <a:t>12/11/2020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0"/>
          <a:lstStyle/>
          <a:p>
            <a:pPr rtl="0"/>
            <a:r>
              <a:rPr lang="f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a:p>
        </p:txBody>
      </p:sp>
      <p:sp>
        <p:nvSpPr>
          <p:cNvPr id="55" name="Slide Number"/>
          <p:cNvSpPr txBox="1">
            <a:spLocks noGrp="1"/>
          </p:cNvSpPr>
          <p:nvPr>
            <p:ph type="sldNum" sz="quarter" idx="2"/>
          </p:nvPr>
        </p:nvSpPr>
        <p:spPr>
          <a:prstGeom prst="rect">
            <a:avLst/>
          </a:prstGeom>
        </p:spPr>
        <p:txBody>
          <a:bodyPr rtlCol="0"/>
          <a:lstStyle/>
          <a:p>
            <a:pPr rtl="0"/>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0" anchor="b" anchorCtr="0">
            <a:noAutofit/>
          </a:bodyPr>
          <a:lstStyle>
            <a:lvl1pPr>
              <a:defRPr sz="3600">
                <a:solidFill>
                  <a:schemeClr val="accent1"/>
                </a:solidFill>
              </a:defRPr>
            </a:lvl1pPr>
          </a:lstStyle>
          <a:p>
            <a:pPr rtl="0"/>
            <a:r>
              <a:rPr lang="f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0"/>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0"/>
          <a:lstStyle>
            <a:lvl1pPr algn="l">
              <a:defRPr sz="1000" b="1" i="0" baseline="0">
                <a:solidFill>
                  <a:schemeClr val="bg1"/>
                </a:solidFill>
              </a:defRPr>
            </a:lvl1pPr>
          </a:lstStyle>
          <a:p>
            <a:pPr algn="l" rtl="0"/>
            <a:r>
              <a:rPr lang="f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0"/>
          <a:lstStyle>
            <a:lvl1pPr>
              <a:defRPr sz="1000">
                <a:solidFill>
                  <a:schemeClr val="tx1"/>
                </a:solidFill>
              </a:defRPr>
            </a:lvl1pPr>
          </a:lstStyle>
          <a:p>
            <a:pPr rtl="0"/>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0" anchor="b" anchorCtr="0"/>
          <a:lstStyle>
            <a:lvl1pPr>
              <a:defRPr sz="3600">
                <a:solidFill>
                  <a:schemeClr val="bg1"/>
                </a:solidFill>
              </a:defRPr>
            </a:lvl1pPr>
          </a:lstStyle>
          <a:p>
            <a:pPr rtl="0"/>
            <a:r>
              <a:rPr lang="f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0"/>
          <a:lstStyle/>
          <a:p>
            <a:pPr rtl="0"/>
            <a:r>
              <a:rPr lang="en-GB"/>
              <a:t>12/11/2020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0"/>
          <a:lstStyle/>
          <a:p>
            <a:pPr rtl="0"/>
            <a:r>
              <a:rPr lang="en-GB"/>
              <a:t>12/11/2020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0"/>
          <a:lstStyle/>
          <a:p>
            <a:pPr rtl="0"/>
            <a:r>
              <a:rPr lang="f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0"/>
          <a:lstStyle/>
          <a:p>
            <a:pPr rtl="0"/>
            <a:r>
              <a:rPr lang="en-GB"/>
              <a:t>12/11/2020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0"/>
          <a:lstStyle/>
          <a:p>
            <a:pPr rtl="0"/>
            <a:r>
              <a:rPr lang="f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0"/>
          <a:lstStyle/>
          <a:p>
            <a:pPr rtl="0"/>
            <a:r>
              <a:rPr lang="en-GB"/>
              <a:t>12/11/2020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0"/>
          <a:lstStyle/>
          <a:p>
            <a:pPr rtl="0"/>
            <a:r>
              <a:rPr lang="f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0"/>
          <a:lstStyle/>
          <a:p>
            <a:pPr rtl="0"/>
            <a:r>
              <a:rPr lang="en-GB"/>
              <a:t>12/11/2020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0"/>
          <a:lstStyle/>
          <a:p>
            <a:pPr rtl="0"/>
            <a:r>
              <a:rPr lang="en-GB"/>
              <a:t>12/11/2020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12/11/2020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8.sv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1.jpg"/><Relationship Id="rId5" Type="http://schemas.openxmlformats.org/officeDocument/2006/relationships/tags" Target="../tags/tag40.xml"/><Relationship Id="rId10" Type="http://schemas.openxmlformats.org/officeDocument/2006/relationships/notesSlide" Target="../notesSlides/notesSlide5.xml"/><Relationship Id="rId4" Type="http://schemas.openxmlformats.org/officeDocument/2006/relationships/tags" Target="../tags/tag39.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1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2.png"/><Relationship Id="rId5" Type="http://schemas.openxmlformats.org/officeDocument/2006/relationships/tags" Target="../tags/tag50.xml"/><Relationship Id="rId10" Type="http://schemas.openxmlformats.org/officeDocument/2006/relationships/notesSlide" Target="../notesSlides/notesSlide6.xml"/><Relationship Id="rId4" Type="http://schemas.openxmlformats.org/officeDocument/2006/relationships/tags" Target="../tags/tag49.xml"/><Relationship Id="rId9"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8.sv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6.jpg"/><Relationship Id="rId5" Type="http://schemas.openxmlformats.org/officeDocument/2006/relationships/tags" Target="../tags/tag12.xml"/><Relationship Id="rId10" Type="http://schemas.openxmlformats.org/officeDocument/2006/relationships/notesSlide" Target="../notesSlides/notesSlide2.xml"/><Relationship Id="rId4" Type="http://schemas.openxmlformats.org/officeDocument/2006/relationships/tags" Target="../tags/tag11.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8.xml"/><Relationship Id="rId7"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image" Target="../media/image8.svg"/><Relationship Id="rId4" Type="http://schemas.openxmlformats.org/officeDocument/2006/relationships/tags" Target="../tags/tag19.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4.xml"/><Relationship Id="rId7"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8.svg"/><Relationship Id="rId4" Type="http://schemas.openxmlformats.org/officeDocument/2006/relationships/tags" Target="../tags/tag25.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0"/>
          <a:lstStyle/>
          <a:p>
            <a:pPr rtl="0"/>
            <a:r>
              <a:rPr lang="fr"/>
              <a:t>07</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a:xfrm>
            <a:off x="838200" y="4213184"/>
            <a:ext cx="4177145" cy="1522454"/>
          </a:xfrm>
        </p:spPr>
        <p:txBody>
          <a:bodyPr vert="horz" lIns="0" tIns="0" rIns="0" bIns="0" rtlCol="0" anchor="t">
            <a:normAutofit/>
          </a:bodyPr>
          <a:lstStyle/>
          <a:p>
            <a:r>
              <a:rPr lang="en-US" sz="3600" dirty="0"/>
              <a:t>Se </a:t>
            </a:r>
            <a:r>
              <a:rPr lang="en-US" sz="3600" dirty="0" err="1"/>
              <a:t>préparer</a:t>
            </a:r>
            <a:r>
              <a:rPr lang="en-US" sz="3600" dirty="0"/>
              <a:t> à tester : matériel </a:t>
            </a:r>
            <a:r>
              <a:rPr lang="en-US" sz="3600" dirty="0" err="1"/>
              <a:t>nécessaire</a:t>
            </a:r>
            <a:endParaRPr lang="fr" sz="3600" dirty="0"/>
          </a:p>
        </p:txBody>
      </p:sp>
      <p:pic>
        <p:nvPicPr>
          <p:cNvPr id="5" name="Picture 4">
            <a:extLst>
              <a:ext uri="{FF2B5EF4-FFF2-40B4-BE49-F238E27FC236}">
                <a16:creationId xmlns:a16="http://schemas.microsoft.com/office/drawing/2014/main" id="{64977C65-7767-A144-BBD5-49AAB1ABB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595" y="162817"/>
            <a:ext cx="2257794" cy="791235"/>
          </a:xfrm>
          <a:prstGeom prst="rect">
            <a:avLst/>
          </a:prstGeom>
        </p:spPr>
      </p:pic>
      <p:pic>
        <p:nvPicPr>
          <p:cNvPr id="6" name="Picture 5" descr="\\Wims\hq\GVA11\Home\cl-DGO\Dept-DGD\t-WPC\campanal\Desktop\OMS-bleu.jpg">
            <a:extLst>
              <a:ext uri="{FF2B5EF4-FFF2-40B4-BE49-F238E27FC236}">
                <a16:creationId xmlns:a16="http://schemas.microsoft.com/office/drawing/2014/main" id="{FB616FD5-6130-448D-9FB2-1D6BD7A9F2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9587" y="137822"/>
            <a:ext cx="2842895" cy="715010"/>
          </a:xfrm>
          <a:prstGeom prst="rect">
            <a:avLst/>
          </a:prstGeom>
          <a:noFill/>
          <a:ln>
            <a:noFill/>
          </a:ln>
        </p:spPr>
      </p:pic>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Bonne gestion des stocks = Service ininterrompu de tests</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r>
              <a:rPr lang="fr"/>
              <a:t>Garantit la disponibilité en temps voulu du matériel et des kits</a:t>
            </a:r>
          </a:p>
          <a:p>
            <a:pPr rtl="0"/>
            <a:r>
              <a:rPr lang="fr"/>
              <a:t>Évite l’utilisation de kits dont la date d’expiration est dépassée</a:t>
            </a:r>
          </a:p>
          <a:p>
            <a:pPr rtl="0"/>
            <a:r>
              <a:rPr lang="fr"/>
              <a:t>Réduit au maximum le gaspillage</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10</a:t>
            </a:fld>
            <a:endParaRPr lang="en-GB" sz="1000" dirty="0"/>
          </a:p>
        </p:txBody>
      </p:sp>
      <p:sp>
        <p:nvSpPr>
          <p:cNvPr id="4" name="Footer Placeholder 3">
            <a:extLst>
              <a:ext uri="{FF2B5EF4-FFF2-40B4-BE49-F238E27FC236}">
                <a16:creationId xmlns:a16="http://schemas.microsoft.com/office/drawing/2014/main" id="{DDA375DA-FCA8-B5A4-ADFE-DC1F77423A77}"/>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205388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199" y="43675"/>
            <a:ext cx="10515600" cy="942814"/>
          </a:xfrm>
        </p:spPr>
        <p:txBody>
          <a:bodyPr rtlCol="0"/>
          <a:lstStyle/>
          <a:p>
            <a:pPr rtl="0"/>
            <a:r>
              <a:rPr lang="fr" dirty="0"/>
              <a:t>La gestion des stocks implique de pouvoir savoir :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199" y="1524967"/>
            <a:ext cx="10515600" cy="4440760"/>
          </a:xfrm>
        </p:spPr>
        <p:txBody>
          <a:bodyPr rtlCol="0"/>
          <a:lstStyle/>
          <a:p>
            <a:pPr rtl="0"/>
            <a:r>
              <a:rPr lang="fr" dirty="0"/>
              <a:t>quelles sont les normes relatives aux fournitures et aux kits</a:t>
            </a:r>
            <a:r>
              <a:rPr lang="fr" baseline="30000" dirty="0"/>
              <a:t>1</a:t>
            </a:r>
            <a:endParaRPr lang="en-US" altLang="en-US" dirty="0"/>
          </a:p>
          <a:p>
            <a:pPr rtl="0"/>
            <a:r>
              <a:rPr lang="fr" dirty="0"/>
              <a:t>les fournitures/consommables en stock et leur quantité</a:t>
            </a:r>
          </a:p>
          <a:p>
            <a:pPr rtl="0"/>
            <a:r>
              <a:rPr lang="fr" dirty="0"/>
              <a:t>quelle quantité du stock reçu a déjà été consommée</a:t>
            </a:r>
          </a:p>
          <a:p>
            <a:pPr rtl="0"/>
            <a:r>
              <a:rPr lang="fr" dirty="0"/>
              <a:t>à quel moment passer une commande  </a:t>
            </a:r>
          </a:p>
          <a:p>
            <a:pPr rtl="0"/>
            <a:r>
              <a:rPr lang="fr" dirty="0"/>
              <a:t>qu’est-ce qui a été commandé et en quelle quantité</a:t>
            </a:r>
          </a:p>
          <a:p>
            <a:pPr rtl="0"/>
            <a:r>
              <a:rPr lang="fr" dirty="0"/>
              <a:t>la date à laquelle le stock a été commandé</a:t>
            </a:r>
          </a:p>
          <a:p>
            <a:pPr rtl="0"/>
            <a:r>
              <a:rPr lang="fr" dirty="0"/>
              <a:t>où entreposer les stocks</a:t>
            </a:r>
          </a:p>
          <a:p>
            <a:pPr rtl="0"/>
            <a:r>
              <a:rPr lang="fr" dirty="0"/>
              <a:t>la date de réception et la quantité du dernier stock, et qui l’a réceptionné.</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11</a:t>
            </a:fld>
            <a:endParaRPr lang="en-GB" sz="1000" dirty="0"/>
          </a:p>
        </p:txBody>
      </p:sp>
      <p:sp>
        <p:nvSpPr>
          <p:cNvPr id="7" name="TextBox 6">
            <a:extLst>
              <a:ext uri="{FF2B5EF4-FFF2-40B4-BE49-F238E27FC236}">
                <a16:creationId xmlns:a16="http://schemas.microsoft.com/office/drawing/2014/main" id="{143C3B48-DE67-204C-9893-5FC9B72651C0}"/>
              </a:ext>
            </a:extLst>
          </p:cNvPr>
          <p:cNvSpPr txBox="1"/>
          <p:nvPr/>
        </p:nvSpPr>
        <p:spPr>
          <a:xfrm>
            <a:off x="838199" y="5760542"/>
            <a:ext cx="1051559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a:r>
              <a:rPr lang="fr" sz="1000" baseline="30000" dirty="0"/>
              <a:t>1 </a:t>
            </a:r>
            <a:r>
              <a:rPr lang="fr" sz="1000" dirty="0"/>
              <a:t> N’utiliser que des tests approuvés dans votre pays. S’assurer du respect des exigences de votre pays en matière de prélèvements d’échantillons, de désinfectants et d’EPI. S’approvisionner uniquement auprès de fournisseurs reconnus.</a:t>
            </a:r>
            <a:endParaRPr kumimoji="0" lang="en-US" sz="1000" b="0" i="0" u="none" strike="noStrike" cap="none" spc="0" normalizeH="0" baseline="0" dirty="0">
              <a:ln>
                <a:noFill/>
              </a:ln>
              <a:solidFill>
                <a:srgbClr val="7A7A7A"/>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E217996F-A518-BEF6-5942-54E220D1CD7B}"/>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256504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La gestion des stocks implique :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marL="533400" indent="-533400" rtl="0"/>
            <a:r>
              <a:rPr lang="fr"/>
              <a:t>de procéder à la vérification quantitative du stock</a:t>
            </a:r>
          </a:p>
          <a:p>
            <a:pPr marL="533400" indent="-533400" rtl="0"/>
            <a:r>
              <a:rPr lang="fr"/>
              <a:t>de tenir un registre d’inventaire approprié</a:t>
            </a:r>
          </a:p>
          <a:p>
            <a:pPr marL="533400" indent="-533400" rtl="0"/>
            <a:r>
              <a:rPr lang="fr"/>
              <a:t>de savoir à quel moment passer une nouvelle commande</a:t>
            </a:r>
          </a:p>
          <a:p>
            <a:pPr marL="533400" indent="-533400" rtl="0"/>
            <a:r>
              <a:rPr lang="fr"/>
              <a:t>de savoir quelle quantité commander de nouveau</a:t>
            </a:r>
          </a:p>
          <a:p>
            <a:pPr marL="533400" indent="-533400" rtl="0"/>
            <a:r>
              <a:rPr lang="fr"/>
              <a:t>de passer correctement les commandes</a:t>
            </a:r>
          </a:p>
          <a:p>
            <a:pPr marL="533400" indent="-533400" rtl="0"/>
            <a:r>
              <a:rPr lang="fr"/>
              <a:t>de procéder à une inspection des fournitures avant leur réception</a:t>
            </a:r>
          </a:p>
          <a:p>
            <a:pPr marL="533400" indent="-533400" rtl="0"/>
            <a:r>
              <a:rPr lang="fr"/>
              <a:t>d’assurer un entreposage adéquat des stocks</a:t>
            </a:r>
          </a:p>
          <a:p>
            <a:pPr marL="533400" indent="-533400" rtl="0"/>
            <a:r>
              <a:rPr lang="fr"/>
              <a:t>de documenter les niveaux et les mouvements des stocks.</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12</a:t>
            </a:fld>
            <a:endParaRPr lang="en-GB" sz="1000" dirty="0"/>
          </a:p>
        </p:txBody>
      </p:sp>
      <p:sp>
        <p:nvSpPr>
          <p:cNvPr id="4" name="Footer Placeholder 3">
            <a:extLst>
              <a:ext uri="{FF2B5EF4-FFF2-40B4-BE49-F238E27FC236}">
                <a16:creationId xmlns:a16="http://schemas.microsoft.com/office/drawing/2014/main" id="{1ABEB877-ADF6-51F5-AFC8-12732AD32AB5}"/>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111626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Vérification quantitative du stock</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13</a:t>
            </a:fld>
            <a:endParaRPr lang="en-GB" sz="1000" dirty="0"/>
          </a:p>
        </p:txBody>
      </p:sp>
      <p:graphicFrame>
        <p:nvGraphicFramePr>
          <p:cNvPr id="6" name="Table 5">
            <a:extLst>
              <a:ext uri="{FF2B5EF4-FFF2-40B4-BE49-F238E27FC236}">
                <a16:creationId xmlns:a16="http://schemas.microsoft.com/office/drawing/2014/main" id="{226B48AC-0AF8-114C-95E6-151CD38A9B1E}"/>
              </a:ext>
            </a:extLst>
          </p:cNvPr>
          <p:cNvGraphicFramePr>
            <a:graphicFrameLocks noGrp="1"/>
          </p:cNvGraphicFramePr>
          <p:nvPr>
            <p:extLst>
              <p:ext uri="{D42A27DB-BD31-4B8C-83A1-F6EECF244321}">
                <p14:modId xmlns:p14="http://schemas.microsoft.com/office/powerpoint/2010/main" val="1791561446"/>
              </p:ext>
            </p:extLst>
          </p:nvPr>
        </p:nvGraphicFramePr>
        <p:xfrm>
          <a:off x="2031999" y="2411816"/>
          <a:ext cx="8128000" cy="179832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89805128"/>
                    </a:ext>
                  </a:extLst>
                </a:gridCol>
                <a:gridCol w="4064000">
                  <a:extLst>
                    <a:ext uri="{9D8B030D-6E8A-4147-A177-3AD203B41FA5}">
                      <a16:colId xmlns:a16="http://schemas.microsoft.com/office/drawing/2014/main" val="2802413377"/>
                    </a:ext>
                  </a:extLst>
                </a:gridCol>
              </a:tblGrid>
              <a:tr h="370840">
                <a:tc>
                  <a:txBody>
                    <a:bodyPr/>
                    <a:lstStyle/>
                    <a:p>
                      <a:pPr algn="l" rtl="0"/>
                      <a:r>
                        <a:rPr lang="fr" sz="2000"/>
                        <a:t>En quoi consiste-t-elle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412750" rtl="0" eaLnBrk="1" fontAlgn="auto" latinLnBrk="0" hangingPunct="1">
                        <a:lnSpc>
                          <a:spcPct val="100000"/>
                        </a:lnSpc>
                        <a:spcBef>
                          <a:spcPts val="0"/>
                        </a:spcBef>
                        <a:spcAft>
                          <a:spcPts val="0"/>
                        </a:spcAft>
                        <a:buClrTx/>
                        <a:buSzTx/>
                        <a:buFontTx/>
                        <a:buNone/>
                        <a:tabLst/>
                        <a:defRPr/>
                      </a:pPr>
                      <a:r>
                        <a:rPr lang="fr" sz="2000" b="0" i="0" u="none" strike="noStrike" cap="none" spc="0">
                          <a:ln>
                            <a:noFill/>
                          </a:ln>
                          <a:solidFill>
                            <a:schemeClr val="tx1"/>
                          </a:solidFill>
                          <a:uFillTx/>
                          <a:latin typeface="+mn-lt"/>
                          <a:ea typeface="+mn-ea"/>
                          <a:cs typeface="+mn-cs"/>
                          <a:sym typeface="Avenir Medium"/>
                        </a:rPr>
                        <a:t>Il s’agit du comptage physique de chaque produit du stock</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8674842"/>
                  </a:ext>
                </a:extLst>
              </a:tr>
              <a:tr h="370840">
                <a:tc>
                  <a:txBody>
                    <a:bodyPr/>
                    <a:lstStyle/>
                    <a:p>
                      <a:pPr algn="l" rtl="0"/>
                      <a:r>
                        <a:rPr lang="fr" sz="2000"/>
                        <a:t>Quand l’effectue-t-on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12750" rtl="0" eaLnBrk="1" fontAlgn="auto" latinLnBrk="0" hangingPunct="1">
                        <a:lnSpc>
                          <a:spcPct val="100000"/>
                        </a:lnSpc>
                        <a:spcBef>
                          <a:spcPts val="0"/>
                        </a:spcBef>
                        <a:spcAft>
                          <a:spcPts val="0"/>
                        </a:spcAft>
                        <a:buClrTx/>
                        <a:buSzTx/>
                        <a:buFontTx/>
                        <a:buNone/>
                        <a:tabLst/>
                        <a:defRPr/>
                      </a:pPr>
                      <a:r>
                        <a:rPr lang="fr" sz="2000" b="0" i="0" u="none" strike="noStrike" cap="none" spc="0">
                          <a:ln>
                            <a:noFill/>
                          </a:ln>
                          <a:solidFill>
                            <a:schemeClr val="tx1"/>
                          </a:solidFill>
                          <a:uFillTx/>
                          <a:latin typeface="+mn-lt"/>
                          <a:ea typeface="+mn-ea"/>
                          <a:cs typeface="+mn-cs"/>
                          <a:sym typeface="Avenir Medium"/>
                        </a:rPr>
                        <a:t>De préférence en début de chaque semaine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446873"/>
                  </a:ext>
                </a:extLst>
              </a:tr>
              <a:tr h="370840">
                <a:tc>
                  <a:txBody>
                    <a:bodyPr/>
                    <a:lstStyle/>
                    <a:p>
                      <a:pPr algn="l" rtl="0"/>
                      <a:r>
                        <a:rPr lang="fr" sz="2000"/>
                        <a:t>Qui s’en charge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412750" rtl="0" eaLnBrk="1" fontAlgn="auto" latinLnBrk="0" hangingPunct="1">
                        <a:lnSpc>
                          <a:spcPct val="100000"/>
                        </a:lnSpc>
                        <a:spcBef>
                          <a:spcPts val="0"/>
                        </a:spcBef>
                        <a:spcAft>
                          <a:spcPts val="0"/>
                        </a:spcAft>
                        <a:buClrTx/>
                        <a:buSzTx/>
                        <a:buFontTx/>
                        <a:buNone/>
                        <a:tabLst/>
                        <a:defRPr/>
                      </a:pPr>
                      <a:r>
                        <a:rPr lang="fr" sz="2000" b="0" i="0" u="none" strike="noStrike" cap="none" spc="0">
                          <a:ln>
                            <a:noFill/>
                          </a:ln>
                          <a:solidFill>
                            <a:schemeClr val="tx1"/>
                          </a:solidFill>
                          <a:uFillTx/>
                          <a:latin typeface="+mn-lt"/>
                          <a:ea typeface="+mn-ea"/>
                          <a:cs typeface="+mn-cs"/>
                          <a:sym typeface="Avenir Medium"/>
                        </a:rPr>
                        <a:t>Une personne désignée à cet effet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4116542"/>
                  </a:ext>
                </a:extLst>
              </a:tr>
            </a:tbl>
          </a:graphicData>
        </a:graphic>
      </p:graphicFrame>
      <p:sp>
        <p:nvSpPr>
          <p:cNvPr id="7" name="TextBox 6">
            <a:extLst>
              <a:ext uri="{FF2B5EF4-FFF2-40B4-BE49-F238E27FC236}">
                <a16:creationId xmlns:a16="http://schemas.microsoft.com/office/drawing/2014/main" id="{B3C75E3C-58D9-8748-98EA-3548BDF0161F}"/>
              </a:ext>
            </a:extLst>
          </p:cNvPr>
          <p:cNvSpPr txBox="1"/>
          <p:nvPr/>
        </p:nvSpPr>
        <p:spPr>
          <a:xfrm>
            <a:off x="838200" y="4944416"/>
            <a:ext cx="10515599" cy="964367"/>
          </a:xfrm>
          <a:prstGeom prst="rect">
            <a:avLst/>
          </a:prstGeom>
          <a:solidFill>
            <a:srgbClr val="009AC9"/>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rtl="0"/>
            <a:r>
              <a:rPr lang="fr" sz="2800">
                <a:solidFill>
                  <a:schemeClr val="bg1"/>
                </a:solidFill>
              </a:rPr>
              <a:t>Tous les produits doivent être comptés.  Toutes les  </a:t>
            </a:r>
          </a:p>
          <a:p>
            <a:pPr algn="ctr" rtl="0"/>
            <a:r>
              <a:rPr lang="fr" sz="2800">
                <a:solidFill>
                  <a:schemeClr val="bg1"/>
                </a:solidFill>
              </a:rPr>
              <a:t>entrées et les sorties doivent être consignées.</a:t>
            </a:r>
            <a:endParaRPr kumimoji="0" lang="en-US" sz="4400" b="0" i="0" u="none" strike="noStrike" cap="none" spc="0" normalizeH="0" baseline="0" dirty="0">
              <a:ln>
                <a:noFill/>
              </a:ln>
              <a:solidFill>
                <a:schemeClr val="bg1"/>
              </a:solidFill>
              <a:effectLst/>
              <a:uFillTx/>
              <a:latin typeface="Avenir Roman"/>
              <a:ea typeface="Avenir Roman"/>
              <a:cs typeface="Avenir Roman"/>
              <a:sym typeface="Avenir Roman"/>
            </a:endParaRPr>
          </a:p>
        </p:txBody>
      </p:sp>
      <p:sp>
        <p:nvSpPr>
          <p:cNvPr id="4" name="Footer Placeholder 3">
            <a:extLst>
              <a:ext uri="{FF2B5EF4-FFF2-40B4-BE49-F238E27FC236}">
                <a16:creationId xmlns:a16="http://schemas.microsoft.com/office/drawing/2014/main" id="{86A38155-13F1-E822-6EF1-9867083412F1}"/>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310656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Tenue d’un registre d’inventaire approprié</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a:xfrm>
            <a:off x="838200" y="1979658"/>
            <a:ext cx="10515600" cy="4440760"/>
          </a:xfrm>
        </p:spPr>
        <p:txBody>
          <a:bodyPr rtlCol="0"/>
          <a:lstStyle/>
          <a:p>
            <a:pPr rtl="0">
              <a:buFontTx/>
              <a:buNone/>
            </a:pPr>
            <a:r>
              <a:rPr lang="fr" b="1" u="sng" dirty="0"/>
              <a:t>Fiches des stocks</a:t>
            </a:r>
          </a:p>
          <a:p>
            <a:pPr rtl="0"/>
            <a:r>
              <a:rPr lang="fr" dirty="0"/>
              <a:t>Fiches simples en papier cartonné</a:t>
            </a:r>
          </a:p>
          <a:p>
            <a:pPr rtl="0"/>
            <a:r>
              <a:rPr lang="fr" dirty="0"/>
              <a:t>Une fiche correspond à chaque produit du stock</a:t>
            </a:r>
          </a:p>
          <a:p>
            <a:pPr rtl="0"/>
            <a:endParaRPr lang="en-US" altLang="en-US" dirty="0"/>
          </a:p>
          <a:p>
            <a:pPr marL="0" indent="0" rtl="0">
              <a:buNone/>
            </a:pPr>
            <a:r>
              <a:rPr lang="fr" b="1" u="sng" dirty="0"/>
              <a:t>Livre ou registre des stocks  </a:t>
            </a:r>
          </a:p>
          <a:p>
            <a:pPr rtl="0"/>
            <a:r>
              <a:rPr lang="fr" dirty="0"/>
              <a:t>Contient une liste de tous les produits en stock</a:t>
            </a:r>
          </a:p>
          <a:p>
            <a:pPr rtl="0"/>
            <a:r>
              <a:rPr lang="fr" dirty="0"/>
              <a:t>Peut être sur support papier ou électronique  </a:t>
            </a:r>
          </a:p>
          <a:p>
            <a:pPr rtl="0"/>
            <a:r>
              <a:rPr lang="fr" dirty="0"/>
              <a:t>À mettre à jour chaque semaine après un comptage physique sur la base des informations sur les fiches de stock</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14</a:t>
            </a:fld>
            <a:endParaRPr lang="en-GB" sz="1000" dirty="0"/>
          </a:p>
        </p:txBody>
      </p:sp>
      <p:grpSp>
        <p:nvGrpSpPr>
          <p:cNvPr id="10" name="Group 9">
            <a:extLst>
              <a:ext uri="{FF2B5EF4-FFF2-40B4-BE49-F238E27FC236}">
                <a16:creationId xmlns:a16="http://schemas.microsoft.com/office/drawing/2014/main" id="{DA091D67-176B-2F41-9954-004E43AC91A6}"/>
              </a:ext>
            </a:extLst>
          </p:cNvPr>
          <p:cNvGrpSpPr/>
          <p:nvPr/>
        </p:nvGrpSpPr>
        <p:grpSpPr>
          <a:xfrm>
            <a:off x="7819915" y="1513139"/>
            <a:ext cx="4178121" cy="596348"/>
            <a:chOff x="7861998" y="1527451"/>
            <a:chExt cx="3855871" cy="596348"/>
          </a:xfrm>
        </p:grpSpPr>
        <p:sp>
          <p:nvSpPr>
            <p:cNvPr id="11" name="TextBox 10">
              <a:extLst>
                <a:ext uri="{FF2B5EF4-FFF2-40B4-BE49-F238E27FC236}">
                  <a16:creationId xmlns:a16="http://schemas.microsoft.com/office/drawing/2014/main" id="{68A7A85F-E113-B044-AAD9-09CF34184439}"/>
                </a:ext>
              </a:extLst>
            </p:cNvPr>
            <p:cNvSpPr txBox="1"/>
            <p:nvPr/>
          </p:nvSpPr>
          <p:spPr>
            <a:xfrm>
              <a:off x="8387592" y="1610181"/>
              <a:ext cx="3330277" cy="430887"/>
            </a:xfrm>
            <a:prstGeom prst="rect">
              <a:avLst/>
            </a:prstGeom>
            <a:solidFill>
              <a:schemeClr val="tx1"/>
            </a:solidFill>
          </p:spPr>
          <p:txBody>
            <a:bodyPr wrap="square" rtlCol="0">
              <a:spAutoFit/>
            </a:bodyPr>
            <a:lstStyle/>
            <a:p>
              <a:pPr rtl="0"/>
              <a:r>
                <a:rPr lang="fr" sz="1100" dirty="0">
                  <a:solidFill>
                    <a:srgbClr val="FFFFFF"/>
                  </a:solidFill>
                  <a:ea typeface="Calibri" charset="0"/>
                  <a:cs typeface="Calibri" charset="0"/>
                </a:rPr>
                <a:t>À adapter en fonction des directives en vigueur dans votre pays</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F9876011-787D-1A48-8A61-7221FFEC4D0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3" name="Graphic 12" descr="Pencil">
              <a:extLst>
                <a:ext uri="{FF2B5EF4-FFF2-40B4-BE49-F238E27FC236}">
                  <a16:creationId xmlns:a16="http://schemas.microsoft.com/office/drawing/2014/main" id="{0E470B5C-0B16-3C44-988D-178142F853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41F4F04E-B3CB-F24F-FFF4-E160A4C521F1}"/>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127575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À quel moment passer une commande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vert="horz" lIns="91440" tIns="45720" rIns="91440" bIns="45720" rtlCol="0" anchor="t">
            <a:normAutofit lnSpcReduction="10000"/>
          </a:bodyPr>
          <a:lstStyle/>
          <a:p>
            <a:pPr rtl="0"/>
            <a:endParaRPr lang="en-GB" dirty="0"/>
          </a:p>
          <a:p>
            <a:pPr marL="0" lvl="0" indent="0" rtl="0">
              <a:buNone/>
            </a:pPr>
            <a:r>
              <a:rPr lang="fr" sz="1800" dirty="0"/>
              <a:t>Analyser les besoins du site de test en dressant une liste de tous les réactifs et fournitures nécessaires :</a:t>
            </a:r>
            <a:endParaRPr lang="en-ZA" sz="1800" dirty="0"/>
          </a:p>
          <a:p>
            <a:pPr lvl="1" rtl="0"/>
            <a:r>
              <a:rPr lang="fr" dirty="0"/>
              <a:t>une description détaillée de chaque produit utilisé pour le prélèvement et l’analyse des échantillons</a:t>
            </a:r>
            <a:endParaRPr lang="en-ZA" dirty="0"/>
          </a:p>
          <a:p>
            <a:pPr lvl="1" rtl="0"/>
            <a:r>
              <a:rPr lang="fr" dirty="0"/>
              <a:t>le nombre de conditionnements ou le nombre d'unités dans lesquelles le produit est fourni</a:t>
            </a:r>
            <a:endParaRPr lang="en-ZA" dirty="0"/>
          </a:p>
          <a:p>
            <a:pPr lvl="1"/>
            <a:r>
              <a:rPr lang="fr" dirty="0"/>
              <a:t>la consommation approximative par mois  </a:t>
            </a:r>
          </a:p>
          <a:p>
            <a:pPr lvl="1" rtl="0"/>
            <a:r>
              <a:rPr lang="fr" dirty="0"/>
              <a:t>le niveau de priorité ou d’importance du produit dans l’exécution des travaux du laboratoire - par exemple, est-il utilisé tous les jours ou seulement une fois par mois ?  </a:t>
            </a:r>
            <a:endParaRPr lang="en-ZA" dirty="0"/>
          </a:p>
          <a:p>
            <a:pPr lvl="1"/>
            <a:r>
              <a:rPr lang="fr" dirty="0"/>
              <a:t>le délai nécessaire pour qu’une commande soit livrée - la commande mettra-t-elle un jour, une semaine ou un mois pour être livrée ?  </a:t>
            </a:r>
            <a:endParaRPr lang="en-ZA" dirty="0"/>
          </a:p>
          <a:p>
            <a:pPr lvl="1" rtl="0"/>
            <a:r>
              <a:rPr lang="fr" dirty="0"/>
              <a:t>l’espace et les conditions d’entreposage - Une commande en très grande quantité occupera-t-elle trop d’espace d’entreposage ? Le produit nécessite-t-il d’être conservé dans un réfrigérateur ?</a:t>
            </a:r>
            <a:endParaRPr lang="en-ZA"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15</a:t>
            </a:fld>
            <a:endParaRPr lang="en-GB" sz="1000" dirty="0"/>
          </a:p>
        </p:txBody>
      </p:sp>
      <p:grpSp>
        <p:nvGrpSpPr>
          <p:cNvPr id="10" name="Group 9">
            <a:extLst>
              <a:ext uri="{FF2B5EF4-FFF2-40B4-BE49-F238E27FC236}">
                <a16:creationId xmlns:a16="http://schemas.microsoft.com/office/drawing/2014/main" id="{D858F482-AB15-AE4F-B53B-BB5CF2439B15}"/>
              </a:ext>
            </a:extLst>
          </p:cNvPr>
          <p:cNvGrpSpPr/>
          <p:nvPr/>
        </p:nvGrpSpPr>
        <p:grpSpPr>
          <a:xfrm>
            <a:off x="7990389" y="1255327"/>
            <a:ext cx="4016884" cy="596348"/>
            <a:chOff x="7861998" y="1527451"/>
            <a:chExt cx="4016884" cy="596348"/>
          </a:xfrm>
        </p:grpSpPr>
        <p:sp>
          <p:nvSpPr>
            <p:cNvPr id="11" name="TextBox 10">
              <a:extLst>
                <a:ext uri="{FF2B5EF4-FFF2-40B4-BE49-F238E27FC236}">
                  <a16:creationId xmlns:a16="http://schemas.microsoft.com/office/drawing/2014/main" id="{A8244B22-0333-B842-8922-3D444A3422EF}"/>
                </a:ext>
              </a:extLst>
            </p:cNvPr>
            <p:cNvSpPr txBox="1"/>
            <p:nvPr/>
          </p:nvSpPr>
          <p:spPr>
            <a:xfrm>
              <a:off x="8387592" y="1610181"/>
              <a:ext cx="3491290" cy="430887"/>
            </a:xfrm>
            <a:prstGeom prst="rect">
              <a:avLst/>
            </a:prstGeom>
            <a:solidFill>
              <a:schemeClr val="tx1"/>
            </a:solidFill>
          </p:spPr>
          <p:txBody>
            <a:bodyPr wrap="square" rtlCol="0">
              <a:spAutoFit/>
            </a:bodyPr>
            <a:lstStyle/>
            <a:p>
              <a:pPr rtl="0"/>
              <a:r>
                <a:rPr lang="fr" sz="1100" dirty="0">
                  <a:solidFill>
                    <a:srgbClr val="FFFFFF"/>
                  </a:solidFill>
                  <a:ea typeface="Calibri" charset="0"/>
                  <a:cs typeface="Calibri" charset="0"/>
                </a:rPr>
                <a:t>À adapter en fonction des directives en vigueur dans votre pays</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8F9C3C37-A576-904C-836A-ECDCF364112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3" name="Graphic 12" descr="Pencil">
              <a:extLst>
                <a:ext uri="{FF2B5EF4-FFF2-40B4-BE49-F238E27FC236}">
                  <a16:creationId xmlns:a16="http://schemas.microsoft.com/office/drawing/2014/main" id="{8F44DAF4-4867-4941-BE08-395102E34D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22A55A3E-34C2-EDD2-DC32-F7FD5A2260F6}"/>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309951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Comment passer une commande </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16</a:t>
            </a:fld>
            <a:endParaRPr lang="en-GB" sz="1000" dirty="0"/>
          </a:p>
        </p:txBody>
      </p:sp>
      <p:sp>
        <p:nvSpPr>
          <p:cNvPr id="10" name="Content Placeholder 2">
            <a:extLst>
              <a:ext uri="{FF2B5EF4-FFF2-40B4-BE49-F238E27FC236}">
                <a16:creationId xmlns:a16="http://schemas.microsoft.com/office/drawing/2014/main" id="{E679EEF2-0B59-EE4C-9DDD-A0318DCF5E2B}"/>
              </a:ext>
            </a:extLst>
          </p:cNvPr>
          <p:cNvSpPr txBox="1">
            <a:spLocks/>
          </p:cNvSpPr>
          <p:nvPr/>
        </p:nvSpPr>
        <p:spPr>
          <a:xfrm>
            <a:off x="952500" y="2000250"/>
            <a:ext cx="10287000" cy="414655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fr"/>
              <a:t>Dresser une liste des fournitures à commander.</a:t>
            </a:r>
            <a:endParaRPr lang="en-ZA" dirty="0"/>
          </a:p>
          <a:p>
            <a:pPr rtl="0"/>
            <a:r>
              <a:rPr lang="fr"/>
              <a:t>Remplir un bon de commande et le faire approuver selon la procédure prévue pour le site de tests.</a:t>
            </a:r>
          </a:p>
          <a:p>
            <a:pPr rtl="0"/>
            <a:r>
              <a:rPr lang="fr"/>
              <a:t>Transmettre le bon de commande au responsable des achats pour traitement et commande.  </a:t>
            </a:r>
            <a:endParaRPr lang="en-ZA" dirty="0"/>
          </a:p>
          <a:p>
            <a:pPr rtl="0"/>
            <a:r>
              <a:rPr lang="fr"/>
              <a:t>À la livraison, la commande doit être inspectée pour vérifier qu’elle est conforme et ne contient pas d’avaries.</a:t>
            </a:r>
            <a:endParaRPr lang="en-ZA" dirty="0"/>
          </a:p>
          <a:p>
            <a:pPr rtl="0"/>
            <a:r>
              <a:rPr lang="fr"/>
              <a:t>Intégrer ensuite les fournitures dans le stock en cours et les entreposer conformément aux instructions du fabricant.</a:t>
            </a:r>
            <a:endParaRPr lang="en-ZA" dirty="0"/>
          </a:p>
        </p:txBody>
      </p:sp>
      <p:grpSp>
        <p:nvGrpSpPr>
          <p:cNvPr id="11" name="Group 10">
            <a:extLst>
              <a:ext uri="{FF2B5EF4-FFF2-40B4-BE49-F238E27FC236}">
                <a16:creationId xmlns:a16="http://schemas.microsoft.com/office/drawing/2014/main" id="{8B756803-EFEE-3F46-A360-99D01EBDC370}"/>
              </a:ext>
            </a:extLst>
          </p:cNvPr>
          <p:cNvGrpSpPr/>
          <p:nvPr/>
        </p:nvGrpSpPr>
        <p:grpSpPr>
          <a:xfrm>
            <a:off x="7990389" y="1255327"/>
            <a:ext cx="3998411" cy="596348"/>
            <a:chOff x="7861998" y="1527451"/>
            <a:chExt cx="3998411" cy="596348"/>
          </a:xfrm>
        </p:grpSpPr>
        <p:sp>
          <p:nvSpPr>
            <p:cNvPr id="12" name="TextBox 11">
              <a:extLst>
                <a:ext uri="{FF2B5EF4-FFF2-40B4-BE49-F238E27FC236}">
                  <a16:creationId xmlns:a16="http://schemas.microsoft.com/office/drawing/2014/main" id="{7AD8B318-3412-1643-A41B-8DCA2D54CB32}"/>
                </a:ext>
              </a:extLst>
            </p:cNvPr>
            <p:cNvSpPr txBox="1"/>
            <p:nvPr/>
          </p:nvSpPr>
          <p:spPr>
            <a:xfrm>
              <a:off x="8387592" y="1611696"/>
              <a:ext cx="3472817" cy="430887"/>
            </a:xfrm>
            <a:prstGeom prst="rect">
              <a:avLst/>
            </a:prstGeom>
            <a:solidFill>
              <a:schemeClr val="tx1"/>
            </a:solidFill>
          </p:spPr>
          <p:txBody>
            <a:bodyPr wrap="square" rtlCol="0">
              <a:spAutoFit/>
            </a:bodyPr>
            <a:lstStyle/>
            <a:p>
              <a:pPr rtl="0"/>
              <a:r>
                <a:rPr lang="fr" sz="1100">
                  <a:solidFill>
                    <a:srgbClr val="FFFFFF"/>
                  </a:solidFill>
                  <a:ea typeface="Calibri" charset="0"/>
                  <a:cs typeface="Calibri" charset="0"/>
                </a:rPr>
                <a:t>À adapter en fonction des directives en vigueur dans votre pays</a:t>
              </a:r>
              <a:endParaRPr lang="en-US" altLang="en-US" sz="1100" u="sng" dirty="0">
                <a:solidFill>
                  <a:srgbClr val="FFFFFF"/>
                </a:solidFill>
                <a:ea typeface="Calibri" charset="0"/>
                <a:cs typeface="Calibri" charset="0"/>
              </a:endParaRPr>
            </a:p>
          </p:txBody>
        </p:sp>
        <p:sp>
          <p:nvSpPr>
            <p:cNvPr id="13" name="Oval 12">
              <a:extLst>
                <a:ext uri="{FF2B5EF4-FFF2-40B4-BE49-F238E27FC236}">
                  <a16:creationId xmlns:a16="http://schemas.microsoft.com/office/drawing/2014/main" id="{47A55E00-C09F-9E49-A5C8-215EDF3707A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4" name="Graphic 13" descr="Pencil">
              <a:extLst>
                <a:ext uri="{FF2B5EF4-FFF2-40B4-BE49-F238E27FC236}">
                  <a16:creationId xmlns:a16="http://schemas.microsoft.com/office/drawing/2014/main" id="{FFD07993-4F9C-0943-A0E8-8D66593059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0944F09B-AB43-5ACD-FE39-F6F9C18838D7}"/>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2283624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dirty="0"/>
              <a:t>Inspection de la livraison des nouvelles commandes</a:t>
            </a:r>
            <a:r>
              <a:rPr lang="fr-FR" baseline="30000" dirty="0"/>
              <a:t>1</a:t>
            </a:r>
            <a:endParaRPr lang="fr-FR" dirty="0"/>
          </a:p>
        </p:txBody>
      </p:sp>
      <p:sp>
        <p:nvSpPr>
          <p:cNvPr id="217" name="Google Shape;217;p16"/>
          <p:cNvSpPr txBox="1">
            <a:spLocks noGrp="1"/>
          </p:cNvSpPr>
          <p:nvPr>
            <p:ph type="body" idx="1"/>
            <p:custDataLst>
              <p:tags r:id="rId3"/>
            </p:custDataLst>
          </p:nvPr>
        </p:nvSpPr>
        <p:spPr>
          <a:xfrm>
            <a:off x="838200" y="1736203"/>
            <a:ext cx="7101782"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None/>
            </a:pPr>
            <a:r>
              <a:rPr lang="fr-FR" dirty="0"/>
              <a:t>À la réception :</a:t>
            </a:r>
          </a:p>
          <a:p>
            <a:pPr marL="228600" lvl="0" indent="-228600" algn="l" rtl="0">
              <a:lnSpc>
                <a:spcPct val="100000"/>
              </a:lnSpc>
              <a:spcBef>
                <a:spcPts val="1000"/>
              </a:spcBef>
              <a:spcAft>
                <a:spcPts val="0"/>
              </a:spcAft>
              <a:buClr>
                <a:schemeClr val="accent1"/>
              </a:buClr>
              <a:buSzPts val="2000"/>
              <a:buChar char="•"/>
            </a:pPr>
            <a:r>
              <a:rPr lang="fr-FR" dirty="0"/>
              <a:t>Vérifier le contenu de la livraison par rapport au bordereau de commande.</a:t>
            </a:r>
          </a:p>
          <a:p>
            <a:pPr marL="228600" lvl="0" indent="-228600" algn="l" rtl="0">
              <a:lnSpc>
                <a:spcPct val="100000"/>
              </a:lnSpc>
              <a:spcBef>
                <a:spcPts val="1000"/>
              </a:spcBef>
              <a:spcAft>
                <a:spcPts val="0"/>
              </a:spcAft>
              <a:buClr>
                <a:schemeClr val="accent1"/>
              </a:buClr>
              <a:buSzPts val="2000"/>
              <a:buChar char="•"/>
            </a:pPr>
            <a:r>
              <a:rPr lang="fr-FR" dirty="0"/>
              <a:t>Vérifier la qualité des fournitures reçues. </a:t>
            </a:r>
          </a:p>
          <a:p>
            <a:pPr marL="228600" lvl="0" indent="-228600" algn="l" rtl="0">
              <a:lnSpc>
                <a:spcPct val="100000"/>
              </a:lnSpc>
              <a:spcBef>
                <a:spcPts val="1000"/>
              </a:spcBef>
              <a:spcAft>
                <a:spcPts val="0"/>
              </a:spcAft>
              <a:buClr>
                <a:schemeClr val="accent1"/>
              </a:buClr>
              <a:buSzPts val="2000"/>
              <a:buChar char="•"/>
            </a:pPr>
            <a:r>
              <a:rPr lang="fr-FR" dirty="0"/>
              <a:t>Mentionner sur chaque produit sa date de réception.</a:t>
            </a:r>
          </a:p>
          <a:p>
            <a:pPr marL="228600" lvl="0" indent="-228600" algn="l" rtl="0">
              <a:lnSpc>
                <a:spcPct val="100000"/>
              </a:lnSpc>
              <a:spcBef>
                <a:spcPts val="1000"/>
              </a:spcBef>
              <a:spcAft>
                <a:spcPts val="0"/>
              </a:spcAft>
              <a:buClr>
                <a:schemeClr val="accent1"/>
              </a:buClr>
              <a:buSzPts val="2000"/>
              <a:buChar char="•"/>
            </a:pPr>
            <a:r>
              <a:rPr lang="fr-FR" dirty="0"/>
              <a:t>Relever les numéros de lots et leurs dates d’expiration.</a:t>
            </a:r>
          </a:p>
          <a:p>
            <a:pPr marL="228600" lvl="0" indent="-228600" algn="l" rtl="0">
              <a:lnSpc>
                <a:spcPct val="100000"/>
              </a:lnSpc>
              <a:spcBef>
                <a:spcPts val="1000"/>
              </a:spcBef>
              <a:spcAft>
                <a:spcPts val="0"/>
              </a:spcAft>
              <a:buClr>
                <a:schemeClr val="accent1"/>
              </a:buClr>
              <a:buSzPts val="2000"/>
              <a:buChar char="•"/>
            </a:pPr>
            <a:r>
              <a:rPr lang="fr-FR" dirty="0"/>
              <a:t>Ranger les produits dont la date d’expiration est plus lointaine derrière ceux dont la date d’expiration est plus proche.</a:t>
            </a:r>
          </a:p>
          <a:p>
            <a:pPr marL="228600" lvl="0" indent="-228600" algn="l" rtl="0">
              <a:lnSpc>
                <a:spcPct val="100000"/>
              </a:lnSpc>
              <a:spcBef>
                <a:spcPts val="1000"/>
              </a:spcBef>
              <a:spcAft>
                <a:spcPts val="0"/>
              </a:spcAft>
              <a:buClr>
                <a:schemeClr val="accent1"/>
              </a:buClr>
              <a:buSzPts val="2000"/>
              <a:buChar char="•"/>
            </a:pPr>
            <a:r>
              <a:rPr lang="fr-FR" dirty="0"/>
              <a:t>Créer ou mettre à jour les fiches d’inventaire.</a:t>
            </a:r>
          </a:p>
          <a:p>
            <a:pPr marL="228600" lvl="0" indent="-101600" algn="l" rtl="0">
              <a:lnSpc>
                <a:spcPct val="100000"/>
              </a:lnSpc>
              <a:spcBef>
                <a:spcPts val="1000"/>
              </a:spcBef>
              <a:spcAft>
                <a:spcPts val="0"/>
              </a:spcAft>
              <a:buClr>
                <a:schemeClr val="accent1"/>
              </a:buClr>
              <a:buSzPts val="2000"/>
              <a:buNone/>
            </a:pPr>
            <a:endParaRPr lang="fr-FR" dirty="0"/>
          </a:p>
          <a:p>
            <a:pPr marL="228600" lvl="0" indent="-101600" algn="l" rtl="0">
              <a:lnSpc>
                <a:spcPct val="100000"/>
              </a:lnSpc>
              <a:spcBef>
                <a:spcPts val="1000"/>
              </a:spcBef>
              <a:spcAft>
                <a:spcPts val="0"/>
              </a:spcAft>
              <a:buClr>
                <a:schemeClr val="accent1"/>
              </a:buClr>
              <a:buSzPts val="2000"/>
              <a:buNone/>
            </a:pPr>
            <a:endParaRPr lang="fr-FR" dirty="0"/>
          </a:p>
        </p:txBody>
      </p:sp>
      <p:sp>
        <p:nvSpPr>
          <p:cNvPr id="218" name="Google Shape;218;p16"/>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lang="fr-FR" sz="1000"/>
          </a:p>
        </p:txBody>
      </p:sp>
      <p:sp>
        <p:nvSpPr>
          <p:cNvPr id="219" name="Google Shape;219;p16"/>
          <p:cNvSpPr txBox="1"/>
          <p:nvPr>
            <p:custDataLst>
              <p:tags r:id="rId5"/>
            </p:custDataLst>
          </p:nvPr>
        </p:nvSpPr>
        <p:spPr>
          <a:xfrm>
            <a:off x="838200" y="5820846"/>
            <a:ext cx="10391274" cy="410369"/>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fr-FR" sz="1000" baseline="30000" dirty="0">
                <a:solidFill>
                  <a:schemeClr val="dk1"/>
                </a:solidFill>
                <a:latin typeface="Arial"/>
                <a:sym typeface="Arial"/>
              </a:rPr>
              <a:t>1</a:t>
            </a:r>
            <a:r>
              <a:rPr lang="fr-FR" sz="1000" b="0" i="0" u="none" strike="noStrike" cap="none" dirty="0">
                <a:solidFill>
                  <a:schemeClr val="dk1"/>
                </a:solidFill>
                <a:latin typeface="Arial"/>
                <a:sym typeface="Arial"/>
              </a:rPr>
              <a:t> Le mécanisme de réception des fournitures devra peut-être être adapté pour tenir compte des approvisionnements et des distributions centralisés. </a:t>
            </a:r>
            <a:r>
              <a:rPr lang="fr-FR" sz="1000" dirty="0">
                <a:solidFill>
                  <a:schemeClr val="dk1"/>
                </a:solidFill>
                <a:latin typeface="Arial"/>
                <a:sym typeface="Arial"/>
              </a:rPr>
              <a:t>Par exemple, informer le centre de supervision ou de coordination en cas de problème avec le stock reçu.</a:t>
            </a:r>
            <a:r>
              <a:rPr lang="fr-FR" sz="1000" dirty="0"/>
              <a:t> </a:t>
            </a:r>
          </a:p>
        </p:txBody>
      </p:sp>
      <p:grpSp>
        <p:nvGrpSpPr>
          <p:cNvPr id="221" name="Google Shape;221;p16"/>
          <p:cNvGrpSpPr/>
          <p:nvPr>
            <p:custDataLst>
              <p:tags r:id="rId6"/>
            </p:custDataLst>
          </p:nvPr>
        </p:nvGrpSpPr>
        <p:grpSpPr>
          <a:xfrm>
            <a:off x="8284307" y="2237873"/>
            <a:ext cx="3069492" cy="2832184"/>
            <a:chOff x="3026508" y="1736203"/>
            <a:chExt cx="6138983" cy="4440760"/>
          </a:xfrm>
        </p:grpSpPr>
        <p:pic>
          <p:nvPicPr>
            <p:cNvPr id="222" name="Google Shape;222;p16" descr="Text&#10;&#10;Description automatically generated"/>
            <p:cNvPicPr preferRelativeResize="0"/>
            <p:nvPr/>
          </p:nvPicPr>
          <p:blipFill rotWithShape="1">
            <a:blip r:embed="rId11">
              <a:alphaModFix/>
            </a:blip>
            <a:srcRect t="9644" b="18019"/>
            <a:stretch/>
          </p:blipFill>
          <p:spPr>
            <a:xfrm>
              <a:off x="3026508" y="1736203"/>
              <a:ext cx="6138983" cy="4440760"/>
            </a:xfrm>
            <a:prstGeom prst="rect">
              <a:avLst/>
            </a:prstGeom>
            <a:noFill/>
            <a:ln>
              <a:noFill/>
            </a:ln>
          </p:spPr>
        </p:pic>
        <p:sp>
          <p:nvSpPr>
            <p:cNvPr id="223" name="Google Shape;223;p16"/>
            <p:cNvSpPr txBox="1"/>
            <p:nvPr/>
          </p:nvSpPr>
          <p:spPr>
            <a:xfrm>
              <a:off x="4112820" y="2613169"/>
              <a:ext cx="3966357"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000" dirty="0">
                  <a:solidFill>
                    <a:schemeClr val="dk1"/>
                  </a:solidFill>
                  <a:latin typeface="Ayuthaya"/>
                  <a:sym typeface="Ayuthaya"/>
                </a:rPr>
                <a:t>TDR antigénique du SARS-CoV-2</a:t>
              </a:r>
              <a:endParaRPr lang="fr-FR" dirty="0"/>
            </a:p>
          </p:txBody>
        </p:sp>
      </p:grpSp>
      <p:grpSp>
        <p:nvGrpSpPr>
          <p:cNvPr id="11" name="Group 10">
            <a:extLst>
              <a:ext uri="{FF2B5EF4-FFF2-40B4-BE49-F238E27FC236}">
                <a16:creationId xmlns:a16="http://schemas.microsoft.com/office/drawing/2014/main" id="{84FDD655-F527-448A-8ED1-EA5947F10FA9}"/>
              </a:ext>
            </a:extLst>
          </p:cNvPr>
          <p:cNvGrpSpPr/>
          <p:nvPr>
            <p:custDataLst>
              <p:tags r:id="rId7"/>
            </p:custDataLst>
          </p:nvPr>
        </p:nvGrpSpPr>
        <p:grpSpPr>
          <a:xfrm>
            <a:off x="7939982" y="1374521"/>
            <a:ext cx="3924069" cy="598256"/>
            <a:chOff x="7861998" y="1527451"/>
            <a:chExt cx="3924069" cy="598256"/>
          </a:xfrm>
        </p:grpSpPr>
        <p:sp>
          <p:nvSpPr>
            <p:cNvPr id="12" name="TextBox 11">
              <a:extLst>
                <a:ext uri="{FF2B5EF4-FFF2-40B4-BE49-F238E27FC236}">
                  <a16:creationId xmlns:a16="http://schemas.microsoft.com/office/drawing/2014/main" id="{59CADBAF-A892-4143-990B-50F316E0F6EF}"/>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13" name="Oval 12">
              <a:extLst>
                <a:ext uri="{FF2B5EF4-FFF2-40B4-BE49-F238E27FC236}">
                  <a16:creationId xmlns:a16="http://schemas.microsoft.com/office/drawing/2014/main" id="{1547AA66-4A35-4D8F-8455-7287012A009D}"/>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Pencil">
              <a:extLst>
                <a:ext uri="{FF2B5EF4-FFF2-40B4-BE49-F238E27FC236}">
                  <a16:creationId xmlns:a16="http://schemas.microsoft.com/office/drawing/2014/main" id="{7C1DD7D2-D275-47B6-A5F0-DD3C8D36A8A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83941" y="1649394"/>
              <a:ext cx="352462" cy="352462"/>
            </a:xfrm>
            <a:prstGeom prst="rect">
              <a:avLst/>
            </a:prstGeom>
          </p:spPr>
        </p:pic>
      </p:grpSp>
      <p:sp>
        <p:nvSpPr>
          <p:cNvPr id="2" name="Footer Placeholder 3">
            <a:extLst>
              <a:ext uri="{FF2B5EF4-FFF2-40B4-BE49-F238E27FC236}">
                <a16:creationId xmlns:a16="http://schemas.microsoft.com/office/drawing/2014/main" id="{B0B1DC92-A771-3ECD-57B2-CEDFF286AA25}"/>
              </a:ext>
            </a:extLst>
          </p:cNvPr>
          <p:cNvSpPr>
            <a:spLocks noGrp="1"/>
          </p:cNvSpPr>
          <p:nvPr>
            <p:ph type="ftr" sz="quarter" idx="11"/>
            <p:custDataLst>
              <p:tags r:id="rId8"/>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Assurer un entreposage adéquat des fournitures</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rtl="0"/>
            <a:endParaRPr lang="en-US" altLang="en-US" dirty="0"/>
          </a:p>
          <a:p>
            <a:pPr rtl="0"/>
            <a:r>
              <a:rPr lang="fr"/>
              <a:t>Ranger les produits sur des étagères.</a:t>
            </a:r>
          </a:p>
          <a:p>
            <a:pPr rtl="0"/>
            <a:r>
              <a:rPr lang="fr"/>
              <a:t>Classer les lots déjà en stock et les nouveaux lots selon leur date d’expiration.</a:t>
            </a:r>
          </a:p>
          <a:p>
            <a:pPr rtl="0"/>
            <a:r>
              <a:rPr lang="fr"/>
              <a:t>Maintenir le local de stockage toujours propre, bien ordonné et fermé à clé.  </a:t>
            </a:r>
          </a:p>
          <a:p>
            <a:pPr rtl="0"/>
            <a:r>
              <a:rPr lang="fr"/>
              <a:t>Conserver les produits selon les instructions du fabricant (par exemple, 2–30</a:t>
            </a:r>
            <a:r>
              <a:rPr lang="fr">
                <a:latin typeface="Arial" panose="020B0604020202020204" pitchFamily="34" charset="0"/>
                <a:cs typeface="Arial" panose="020B0604020202020204" pitchFamily="34" charset="0"/>
              </a:rPr>
              <a:t>°</a:t>
            </a:r>
            <a:r>
              <a:rPr lang="fr"/>
              <a:t>C).</a:t>
            </a:r>
          </a:p>
          <a:p>
            <a:pPr rtl="0"/>
            <a:r>
              <a:rPr lang="fr"/>
              <a:t>Tenir un registre de relevé quotidien (ou bi-quotidien) de la température. </a:t>
            </a:r>
          </a:p>
          <a:p>
            <a:pPr rtl="0"/>
            <a:r>
              <a:rPr lang="fr"/>
              <a:t>Conserver les produits à l’abri de la lumière directe du soleil.</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18</a:t>
            </a:fld>
            <a:endParaRPr lang="en-GB" sz="1000" dirty="0"/>
          </a:p>
        </p:txBody>
      </p:sp>
      <p:grpSp>
        <p:nvGrpSpPr>
          <p:cNvPr id="10" name="Group 9">
            <a:extLst>
              <a:ext uri="{FF2B5EF4-FFF2-40B4-BE49-F238E27FC236}">
                <a16:creationId xmlns:a16="http://schemas.microsoft.com/office/drawing/2014/main" id="{C924BA88-A77D-FB43-A72A-11E45D0BCC67}"/>
              </a:ext>
            </a:extLst>
          </p:cNvPr>
          <p:cNvGrpSpPr/>
          <p:nvPr/>
        </p:nvGrpSpPr>
        <p:grpSpPr>
          <a:xfrm>
            <a:off x="7990389" y="1347687"/>
            <a:ext cx="3998411" cy="596348"/>
            <a:chOff x="7861998" y="1527451"/>
            <a:chExt cx="3998411" cy="596348"/>
          </a:xfrm>
        </p:grpSpPr>
        <p:sp>
          <p:nvSpPr>
            <p:cNvPr id="11" name="TextBox 10">
              <a:extLst>
                <a:ext uri="{FF2B5EF4-FFF2-40B4-BE49-F238E27FC236}">
                  <a16:creationId xmlns:a16="http://schemas.microsoft.com/office/drawing/2014/main" id="{6E283F9E-F1FA-1048-9380-E90272A7CCAB}"/>
                </a:ext>
              </a:extLst>
            </p:cNvPr>
            <p:cNvSpPr txBox="1"/>
            <p:nvPr/>
          </p:nvSpPr>
          <p:spPr>
            <a:xfrm>
              <a:off x="8387592" y="1611696"/>
              <a:ext cx="3472817" cy="430887"/>
            </a:xfrm>
            <a:prstGeom prst="rect">
              <a:avLst/>
            </a:prstGeom>
            <a:solidFill>
              <a:schemeClr val="tx1"/>
            </a:solidFill>
          </p:spPr>
          <p:txBody>
            <a:bodyPr wrap="square" rtlCol="0">
              <a:spAutoFit/>
            </a:bodyPr>
            <a:lstStyle/>
            <a:p>
              <a:pPr rtl="0"/>
              <a:r>
                <a:rPr lang="fr" sz="1100" dirty="0">
                  <a:solidFill>
                    <a:srgbClr val="FFFFFF"/>
                  </a:solidFill>
                  <a:ea typeface="Calibri" charset="0"/>
                  <a:cs typeface="Calibri" charset="0"/>
                </a:rPr>
                <a:t>À adapter en fonction des directives en vigueur dans votre pays</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A6697ED0-4F12-8949-9A8A-9BE195019BD2}"/>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3" name="Graphic 12" descr="Pencil">
              <a:extLst>
                <a:ext uri="{FF2B5EF4-FFF2-40B4-BE49-F238E27FC236}">
                  <a16:creationId xmlns:a16="http://schemas.microsoft.com/office/drawing/2014/main" id="{0DA16B5F-4384-7F4F-ADCA-057DBE46E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4DCBE9BE-C431-CA8A-AE19-54D8CEB1E39D}"/>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60332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Gestion des stocks</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lvl="0" rtl="0"/>
            <a:endParaRPr lang="en-US" dirty="0"/>
          </a:p>
          <a:p>
            <a:pPr lvl="0" rtl="0"/>
            <a:r>
              <a:rPr lang="en-US" dirty="0" err="1"/>
              <a:t>Indiquer</a:t>
            </a:r>
            <a:r>
              <a:rPr lang="en-US" dirty="0"/>
              <a:t> </a:t>
            </a:r>
            <a:r>
              <a:rPr lang="fr" dirty="0"/>
              <a:t>sur toutes les fournitures et les réactifs la date de réception et la date de la première ouverture. </a:t>
            </a:r>
          </a:p>
          <a:p>
            <a:pPr lvl="0" rtl="0"/>
            <a:r>
              <a:rPr lang="fr" dirty="0"/>
              <a:t>Décider des niveaux de stock en fonction des informations actuelles sur la disponibilité des produits et la fréquence de réapprovisionnement.</a:t>
            </a:r>
          </a:p>
          <a:p>
            <a:pPr lvl="0" rtl="0"/>
            <a:r>
              <a:rPr lang="fr" dirty="0"/>
              <a:t>Effectuer le roulement des stocks selon le principe du « premier expiré, premier sorti » pour s’assurer que les réactifs périmés ne soient pas utilisés.</a:t>
            </a:r>
          </a:p>
          <a:p>
            <a:pPr lvl="0" rtl="0"/>
            <a:r>
              <a:rPr lang="fr" dirty="0"/>
              <a:t>En cas de péremption de réactifs, ceux-ci doivent être mis à l’écart et marqués </a:t>
            </a:r>
            <a:r>
              <a:rPr lang="fr" b="1" dirty="0"/>
              <a:t>« Expiré - Ne pas utiliser »</a:t>
            </a:r>
            <a:r>
              <a:rPr lang="fr" dirty="0"/>
              <a:t>, puis jetés conformément aux instructions du fabricant.</a:t>
            </a:r>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19</a:t>
            </a:fld>
            <a:endParaRPr lang="en-GB" sz="1000" dirty="0"/>
          </a:p>
        </p:txBody>
      </p:sp>
      <p:grpSp>
        <p:nvGrpSpPr>
          <p:cNvPr id="10" name="Group 9">
            <a:extLst>
              <a:ext uri="{FF2B5EF4-FFF2-40B4-BE49-F238E27FC236}">
                <a16:creationId xmlns:a16="http://schemas.microsoft.com/office/drawing/2014/main" id="{F0210C0C-FB1A-124F-9DB1-979BD6C1F7EC}"/>
              </a:ext>
            </a:extLst>
          </p:cNvPr>
          <p:cNvGrpSpPr/>
          <p:nvPr/>
        </p:nvGrpSpPr>
        <p:grpSpPr>
          <a:xfrm>
            <a:off x="7990389" y="1255327"/>
            <a:ext cx="3979939" cy="596348"/>
            <a:chOff x="7861998" y="1527451"/>
            <a:chExt cx="3979939" cy="596348"/>
          </a:xfrm>
        </p:grpSpPr>
        <p:sp>
          <p:nvSpPr>
            <p:cNvPr id="11" name="TextBox 10">
              <a:extLst>
                <a:ext uri="{FF2B5EF4-FFF2-40B4-BE49-F238E27FC236}">
                  <a16:creationId xmlns:a16="http://schemas.microsoft.com/office/drawing/2014/main" id="{F663A997-D5E6-AE41-A2FB-5C69367BC364}"/>
                </a:ext>
              </a:extLst>
            </p:cNvPr>
            <p:cNvSpPr txBox="1"/>
            <p:nvPr/>
          </p:nvSpPr>
          <p:spPr>
            <a:xfrm>
              <a:off x="8378356" y="1611696"/>
              <a:ext cx="3463581" cy="430887"/>
            </a:xfrm>
            <a:prstGeom prst="rect">
              <a:avLst/>
            </a:prstGeom>
            <a:solidFill>
              <a:schemeClr val="tx1"/>
            </a:solidFill>
          </p:spPr>
          <p:txBody>
            <a:bodyPr wrap="square" rtlCol="0">
              <a:spAutoFit/>
            </a:bodyPr>
            <a:lstStyle/>
            <a:p>
              <a:pPr rtl="0"/>
              <a:r>
                <a:rPr lang="fr" sz="1100" dirty="0">
                  <a:solidFill>
                    <a:srgbClr val="FFFFFF"/>
                  </a:solidFill>
                  <a:ea typeface="Calibri" charset="0"/>
                  <a:cs typeface="Calibri" charset="0"/>
                </a:rPr>
                <a:t>À adapter en fonction des directives en vigueur dans votre pays</a:t>
              </a:r>
              <a:endParaRPr lang="en-US" altLang="en-US" sz="1100" u="sng" dirty="0">
                <a:solidFill>
                  <a:srgbClr val="FFFFFF"/>
                </a:solidFill>
                <a:ea typeface="Calibri" charset="0"/>
                <a:cs typeface="Calibri" charset="0"/>
              </a:endParaRPr>
            </a:p>
          </p:txBody>
        </p:sp>
        <p:sp>
          <p:nvSpPr>
            <p:cNvPr id="12" name="Oval 11">
              <a:extLst>
                <a:ext uri="{FF2B5EF4-FFF2-40B4-BE49-F238E27FC236}">
                  <a16:creationId xmlns:a16="http://schemas.microsoft.com/office/drawing/2014/main" id="{BCFA9385-8828-1547-A4EA-D69E25675B19}"/>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3" name="Graphic 12" descr="Pencil">
              <a:extLst>
                <a:ext uri="{FF2B5EF4-FFF2-40B4-BE49-F238E27FC236}">
                  <a16:creationId xmlns:a16="http://schemas.microsoft.com/office/drawing/2014/main" id="{AB910485-BB23-344B-8D60-4BD9A4708C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941" y="1649394"/>
              <a:ext cx="352462" cy="352462"/>
            </a:xfrm>
            <a:prstGeom prst="rect">
              <a:avLst/>
            </a:prstGeom>
          </p:spPr>
        </p:pic>
      </p:grpSp>
      <p:sp>
        <p:nvSpPr>
          <p:cNvPr id="4" name="Footer Placeholder 3">
            <a:extLst>
              <a:ext uri="{FF2B5EF4-FFF2-40B4-BE49-F238E27FC236}">
                <a16:creationId xmlns:a16="http://schemas.microsoft.com/office/drawing/2014/main" id="{8EECF354-F364-F2E6-52A0-11A7CAD9A0D5}"/>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318010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a:xfrm>
            <a:off x="838200" y="365126"/>
            <a:ext cx="11160760" cy="462574"/>
          </a:xfrm>
        </p:spPr>
        <p:txBody>
          <a:bodyPr rtlCol="0"/>
          <a:lstStyle/>
          <a:p>
            <a:pPr rtl="0"/>
            <a:r>
              <a:rPr lang="fr" dirty="0"/>
              <a:t>Clause de non-responsabilité</a:t>
            </a:r>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a:t>2</a:t>
            </a:fld>
            <a:endParaRPr lang="en-GB" sz="1000" dirty="0"/>
          </a:p>
        </p:txBody>
      </p:sp>
      <p:sp>
        <p:nvSpPr>
          <p:cNvPr id="8" name="Content Placeholder 2">
            <a:extLst>
              <a:ext uri="{FF2B5EF4-FFF2-40B4-BE49-F238E27FC236}">
                <a16:creationId xmlns:a16="http://schemas.microsoft.com/office/drawing/2014/main" id="{82D274EE-B4E2-4B4E-A3A9-2C37B7BADB48}"/>
              </a:ext>
            </a:extLst>
          </p:cNvPr>
          <p:cNvSpPr>
            <a:spLocks noGrp="1"/>
          </p:cNvSpPr>
          <p:nvPr>
            <p:ph idx="1"/>
          </p:nvPr>
        </p:nvSpPr>
        <p:spPr>
          <a:xfrm>
            <a:off x="718277" y="1732081"/>
            <a:ext cx="10515600" cy="4440760"/>
          </a:xfrm>
        </p:spPr>
        <p:txBody>
          <a:bodyPr rtlCol="0">
            <a:noAutofit/>
          </a:bodyPr>
          <a:lstStyle/>
          <a:p>
            <a:pPr marL="0" indent="0">
              <a:buNone/>
              <a:defRPr/>
            </a:pPr>
            <a:r>
              <a:rPr lang="fr" sz="1600" b="1" dirty="0"/>
              <a:t>Plateforme d’</a:t>
            </a:r>
            <a:r>
              <a:rPr lang="en-US" sz="1600" b="1" dirty="0"/>
              <a:t>A</a:t>
            </a:r>
            <a:r>
              <a:rPr lang="fr" sz="1600" b="1" dirty="0"/>
              <a:t>pprentissage de </a:t>
            </a:r>
            <a:r>
              <a:rPr lang="en-US" sz="1600" b="1" dirty="0"/>
              <a:t>l’</a:t>
            </a:r>
            <a:r>
              <a:rPr lang="fr" sz="1600" b="1" dirty="0"/>
              <a:t>OMS sur la </a:t>
            </a:r>
            <a:r>
              <a:rPr lang="en-US" sz="1600" b="1" dirty="0"/>
              <a:t>S</a:t>
            </a:r>
            <a:r>
              <a:rPr lang="fr" sz="1600" b="1" dirty="0"/>
              <a:t>écurité Sanitaire - Matériels de formation</a:t>
            </a:r>
            <a:endParaRPr lang="en-US" sz="1600" dirty="0"/>
          </a:p>
          <a:p>
            <a:pPr rtl="0">
              <a:defRPr/>
            </a:pPr>
            <a:endParaRPr lang="en-US" sz="1600" dirty="0"/>
          </a:p>
          <a:p>
            <a:pPr marL="0" indent="0" rtl="0">
              <a:buNone/>
              <a:defRPr/>
            </a:pPr>
            <a:r>
              <a:rPr lang="fr" sz="1600" dirty="0"/>
              <a:t>Ces matériels de formation de l’OMS sont la propriété de © l’Organisation mondiale de la Santé (OMS) 2022. Tous droits réservés.</a:t>
            </a:r>
          </a:p>
          <a:p>
            <a:pPr marL="0" indent="0" rtl="0">
              <a:buNone/>
              <a:defRPr/>
            </a:pPr>
            <a:r>
              <a:rPr lang="fr" sz="1600" dirty="0"/>
              <a:t>Votre utilisation de ces matériels est soumise au respect des « </a:t>
            </a:r>
            <a:r>
              <a:rPr lang="fr" sz="1600" u="sng" dirty="0">
                <a:hlinkClick r:id="rId3"/>
              </a:rPr>
              <a:t>Conditions d’utilisation de la </a:t>
            </a:r>
            <a:r>
              <a:rPr lang="en-US" sz="1600" u="sng" dirty="0">
                <a:hlinkClick r:id="rId3"/>
              </a:rPr>
              <a:t>P</a:t>
            </a:r>
            <a:r>
              <a:rPr lang="fr" sz="1600" u="sng" dirty="0">
                <a:hlinkClick r:id="rId3"/>
              </a:rPr>
              <a:t>lateforme d’</a:t>
            </a:r>
            <a:r>
              <a:rPr lang="en-US" sz="1600" u="sng" dirty="0">
                <a:hlinkClick r:id="rId3"/>
              </a:rPr>
              <a:t>A</a:t>
            </a:r>
            <a:r>
              <a:rPr lang="fr" sz="1600" u="sng" dirty="0">
                <a:hlinkClick r:id="rId3"/>
              </a:rPr>
              <a:t>pprentissage sur la </a:t>
            </a:r>
            <a:r>
              <a:rPr lang="en-US" sz="1600" u="sng" dirty="0">
                <a:hlinkClick r:id="rId3"/>
              </a:rPr>
              <a:t>S</a:t>
            </a:r>
            <a:r>
              <a:rPr lang="fr" sz="1600" u="sng" dirty="0">
                <a:hlinkClick r:id="rId3"/>
              </a:rPr>
              <a:t>écurité Sanitaire de </a:t>
            </a:r>
            <a:r>
              <a:rPr lang="en-US" sz="1600" u="sng" dirty="0">
                <a:hlinkClick r:id="rId3"/>
              </a:rPr>
              <a:t>l’</a:t>
            </a:r>
            <a:r>
              <a:rPr lang="fr" sz="1600" u="sng" dirty="0">
                <a:hlinkClick r:id="rId3"/>
              </a:rPr>
              <a:t>OMS, matériels de formation</a:t>
            </a:r>
            <a:r>
              <a:rPr lang="fr" sz="1600" dirty="0"/>
              <a:t> », que vous avez acceptée</a:t>
            </a:r>
            <a:r>
              <a:rPr lang="en-US" sz="1600" dirty="0"/>
              <a:t>s</a:t>
            </a:r>
            <a:r>
              <a:rPr lang="fr" sz="1600" dirty="0"/>
              <a:t> en les téléchargeant et qui </a:t>
            </a:r>
            <a:r>
              <a:rPr lang="en-US" sz="1600" dirty="0" err="1"/>
              <a:t>sont</a:t>
            </a:r>
            <a:r>
              <a:rPr lang="fr" sz="1600" dirty="0"/>
              <a:t> disponible</a:t>
            </a:r>
            <a:r>
              <a:rPr lang="en-US" sz="1600" dirty="0"/>
              <a:t>s</a:t>
            </a:r>
            <a:r>
              <a:rPr lang="fr" sz="1600" dirty="0"/>
              <a:t> sur la Plateforme d’</a:t>
            </a:r>
            <a:r>
              <a:rPr lang="en-US" sz="1600" dirty="0"/>
              <a:t>A</a:t>
            </a:r>
            <a:r>
              <a:rPr lang="fr" sz="1600" dirty="0"/>
              <a:t>pprentissage sur la </a:t>
            </a:r>
            <a:r>
              <a:rPr lang="en-US" sz="1600" dirty="0"/>
              <a:t>S</a:t>
            </a:r>
            <a:r>
              <a:rPr lang="fr" sz="1600" dirty="0"/>
              <a:t>écurité </a:t>
            </a:r>
            <a:r>
              <a:rPr lang="en-US" sz="1600" dirty="0"/>
              <a:t>S</a:t>
            </a:r>
            <a:r>
              <a:rPr lang="fr" sz="1600" dirty="0"/>
              <a:t>anitaire, à l’adresse </a:t>
            </a:r>
            <a:r>
              <a:rPr lang="fr" sz="1600" u="sng" dirty="0">
                <a:hlinkClick r:id="rId4"/>
              </a:rPr>
              <a:t>https://extranet.who.int/hslp</a:t>
            </a:r>
            <a:r>
              <a:rPr lang="fr" sz="1600" dirty="0"/>
              <a:t>.  </a:t>
            </a:r>
          </a:p>
          <a:p>
            <a:pPr marL="0" indent="0" rtl="0">
              <a:buNone/>
              <a:defRPr/>
            </a:pPr>
            <a:r>
              <a:rPr lang="fr" sz="1600" dirty="0"/>
              <a:t>En cas d’adaptation, de modification, de traduction ou de révision de toute autre manière du contenu de ces matériels, vous ne devez pas laisser entendre que l’OMS est affiliée de quelque manière que ce soit à ces modifications et vous ne devez utiliser ni le nom ni l’emblème de l’OMS dans ces matériels modifiés.  </a:t>
            </a:r>
          </a:p>
          <a:p>
            <a:pPr marL="0" indent="0" rtl="0">
              <a:buNone/>
              <a:defRPr/>
            </a:pPr>
            <a:r>
              <a:rPr lang="fr" sz="1600" dirty="0"/>
              <a:t>En outre, veuillez informer l’OMS de toute modification de ces matériels que vous utilisez publiquement, à des fins d’archivage et de développement continu, en envoyant un courriel à l’adresse: </a:t>
            </a:r>
            <a:r>
              <a:rPr lang="fr" sz="1600" dirty="0">
                <a:hlinkClick r:id="rId5"/>
              </a:rPr>
              <a:t>ihrhrt@who.int</a:t>
            </a:r>
            <a:r>
              <a:rPr lang="fr" sz="1600" dirty="0"/>
              <a:t>.</a:t>
            </a:r>
          </a:p>
          <a:p>
            <a:pPr marL="0" indent="0" rtl="0">
              <a:buNone/>
              <a:defRPr/>
            </a:pPr>
            <a:r>
              <a:rPr lang="fr" sz="1600" dirty="0"/>
              <a:t> </a:t>
            </a:r>
          </a:p>
          <a:p>
            <a:pPr rtl="0"/>
            <a:endParaRPr lang="en-ZA" sz="1600" dirty="0"/>
          </a:p>
        </p:txBody>
      </p:sp>
      <p:sp>
        <p:nvSpPr>
          <p:cNvPr id="3" name="Footer Placeholder 3">
            <a:extLst>
              <a:ext uri="{FF2B5EF4-FFF2-40B4-BE49-F238E27FC236}">
                <a16:creationId xmlns:a16="http://schemas.microsoft.com/office/drawing/2014/main" id="{CAE9A6E8-D770-E321-D718-81C567DB6F72}"/>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3272459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sldNum" idx="12"/>
            <p:custDataLst>
              <p:tags r:id="rId2"/>
            </p:custDataLst>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lang="fr-FR"/>
          </a:p>
        </p:txBody>
      </p:sp>
      <p:pic>
        <p:nvPicPr>
          <p:cNvPr id="245" name="Google Shape;245;p19"/>
          <p:cNvPicPr preferRelativeResize="0"/>
          <p:nvPr>
            <p:custDataLst>
              <p:tags r:id="rId3"/>
            </p:custDataLst>
          </p:nvPr>
        </p:nvPicPr>
        <p:blipFill rotWithShape="1">
          <a:blip r:embed="rId11">
            <a:alphaModFix/>
          </a:blip>
          <a:srcRect/>
          <a:stretch/>
        </p:blipFill>
        <p:spPr>
          <a:xfrm>
            <a:off x="1" y="0"/>
            <a:ext cx="1981364" cy="1550126"/>
          </a:xfrm>
          <a:prstGeom prst="rect">
            <a:avLst/>
          </a:prstGeom>
          <a:noFill/>
          <a:ln>
            <a:noFill/>
          </a:ln>
        </p:spPr>
      </p:pic>
      <p:sp>
        <p:nvSpPr>
          <p:cNvPr id="246" name="Google Shape;246;p19"/>
          <p:cNvSpPr/>
          <p:nvPr>
            <p:custDataLst>
              <p:tags r:id="rId4"/>
            </p:custDataLst>
          </p:nvPr>
        </p:nvSpPr>
        <p:spPr>
          <a:xfrm>
            <a:off x="0"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19"/>
          <p:cNvSpPr txBox="1"/>
          <p:nvPr>
            <p:custDataLst>
              <p:tags r:id="rId5"/>
            </p:custDataLst>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fr-FR" sz="4400">
                <a:solidFill>
                  <a:schemeClr val="lt1"/>
                </a:solidFill>
                <a:latin typeface="Arial"/>
                <a:sym typeface="Arial"/>
              </a:rPr>
              <a:t>Points essentiels</a:t>
            </a:r>
            <a:endParaRPr lang="fr-FR"/>
          </a:p>
        </p:txBody>
      </p:sp>
      <p:sp>
        <p:nvSpPr>
          <p:cNvPr id="248" name="Google Shape;248;p19"/>
          <p:cNvSpPr txBox="1"/>
          <p:nvPr>
            <p:custDataLst>
              <p:tags r:id="rId6"/>
            </p:custDataLst>
          </p:nvPr>
        </p:nvSpPr>
        <p:spPr>
          <a:xfrm>
            <a:off x="2118360" y="1927496"/>
            <a:ext cx="8166463" cy="444076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000"/>
              <a:buFont typeface="Arial"/>
              <a:buChar char="•"/>
            </a:pPr>
            <a:r>
              <a:rPr lang="fr-FR" sz="2000" dirty="0">
                <a:solidFill>
                  <a:schemeClr val="lt1"/>
                </a:solidFill>
                <a:latin typeface="Arial"/>
                <a:sym typeface="Arial"/>
              </a:rPr>
              <a:t>Bien connaître toutes les fournitures et tous les éléments compris dans les kits de test et qui sont nécessaires pour effectuer les tests.</a:t>
            </a:r>
            <a:endParaRPr lang="fr-FR" dirty="0"/>
          </a:p>
          <a:p>
            <a:pPr marL="228600" marR="0" lvl="0" indent="-228600" algn="l" rtl="0">
              <a:lnSpc>
                <a:spcPct val="90000"/>
              </a:lnSpc>
              <a:spcBef>
                <a:spcPts val="1000"/>
              </a:spcBef>
              <a:spcAft>
                <a:spcPts val="0"/>
              </a:spcAft>
              <a:buClr>
                <a:schemeClr val="lt1"/>
              </a:buClr>
              <a:buSzPts val="2000"/>
              <a:buFont typeface="Arial"/>
              <a:buChar char="•"/>
            </a:pPr>
            <a:r>
              <a:rPr lang="fr-FR" sz="2000" dirty="0">
                <a:solidFill>
                  <a:schemeClr val="lt1"/>
                </a:solidFill>
                <a:latin typeface="Arial"/>
                <a:sym typeface="Arial"/>
              </a:rPr>
              <a:t>Une bonne gestion du stock de fournitures est essentielle pour éviter l’interruption des tests. </a:t>
            </a:r>
            <a:endParaRPr lang="fr-FR" dirty="0"/>
          </a:p>
          <a:p>
            <a:pPr marL="228600" marR="0" lvl="0" indent="-228600" algn="l" rtl="0">
              <a:lnSpc>
                <a:spcPct val="90000"/>
              </a:lnSpc>
              <a:spcBef>
                <a:spcPts val="1000"/>
              </a:spcBef>
              <a:spcAft>
                <a:spcPts val="0"/>
              </a:spcAft>
              <a:buClr>
                <a:schemeClr val="lt1"/>
              </a:buClr>
              <a:buSzPts val="2000"/>
              <a:buFont typeface="Arial"/>
              <a:buChar char="•"/>
            </a:pPr>
            <a:r>
              <a:rPr lang="fr-FR" sz="2000" dirty="0">
                <a:solidFill>
                  <a:schemeClr val="lt1"/>
                </a:solidFill>
                <a:latin typeface="Arial"/>
                <a:sym typeface="Arial"/>
              </a:rPr>
              <a:t>S’assurer que des systèmes sont en place pour effectuer un comptage hebdomadaire des stocks, tenir un registre d’inventaire et veiller à ce que les réactifs ayant la durée de vie la plus courte soient utilisés en premier.</a:t>
            </a:r>
            <a:endParaRPr lang="fr-FR" dirty="0"/>
          </a:p>
          <a:p>
            <a:pPr marL="228600" marR="0" lvl="0" indent="-228600" algn="l" rtl="0">
              <a:lnSpc>
                <a:spcPct val="90000"/>
              </a:lnSpc>
              <a:spcBef>
                <a:spcPts val="1000"/>
              </a:spcBef>
              <a:spcAft>
                <a:spcPts val="0"/>
              </a:spcAft>
              <a:buClr>
                <a:schemeClr val="lt1"/>
              </a:buClr>
              <a:buSzPts val="2000"/>
              <a:buFont typeface="Arial"/>
              <a:buChar char="•"/>
            </a:pPr>
            <a:r>
              <a:rPr lang="fr-FR" sz="2000" dirty="0">
                <a:solidFill>
                  <a:schemeClr val="lt1"/>
                </a:solidFill>
                <a:latin typeface="Arial"/>
                <a:sym typeface="Arial"/>
              </a:rPr>
              <a:t>S’assurer que des systèmes sont en place pour passer des commandes en temps voulu, en tenant compte de la consommation des fournitures et en anticipant les éventuels retards de livraison.</a:t>
            </a:r>
            <a:endParaRPr lang="fr-FR" dirty="0"/>
          </a:p>
          <a:p>
            <a:pPr marL="228600" marR="0" lvl="0" indent="-228600" algn="l" rtl="0">
              <a:lnSpc>
                <a:spcPct val="90000"/>
              </a:lnSpc>
              <a:spcBef>
                <a:spcPts val="1000"/>
              </a:spcBef>
              <a:spcAft>
                <a:spcPts val="0"/>
              </a:spcAft>
              <a:buClr>
                <a:schemeClr val="lt1"/>
              </a:buClr>
              <a:buSzPts val="2000"/>
              <a:buFont typeface="Arial"/>
              <a:buChar char="•"/>
            </a:pPr>
            <a:r>
              <a:rPr lang="fr-FR" sz="2000" dirty="0">
                <a:solidFill>
                  <a:schemeClr val="lt1"/>
                </a:solidFill>
                <a:latin typeface="Arial"/>
                <a:sym typeface="Arial"/>
              </a:rPr>
              <a:t>Ne pas utiliser de réactifs périmés.</a:t>
            </a:r>
            <a:endParaRPr lang="fr-FR" sz="2000" dirty="0">
              <a:solidFill>
                <a:schemeClr val="lt1"/>
              </a:solidFill>
              <a:latin typeface="Arial"/>
              <a:ea typeface="Arial"/>
              <a:cs typeface="Arial"/>
              <a:sym typeface="Arial"/>
            </a:endParaRPr>
          </a:p>
        </p:txBody>
      </p:sp>
      <p:pic>
        <p:nvPicPr>
          <p:cNvPr id="249" name="Google Shape;249;p19"/>
          <p:cNvPicPr preferRelativeResize="0"/>
          <p:nvPr>
            <p:custDataLst>
              <p:tags r:id="rId7"/>
            </p:custDataLst>
          </p:nvPr>
        </p:nvPicPr>
        <p:blipFill rotWithShape="1">
          <a:blip r:embed="rId12">
            <a:alphaModFix/>
          </a:blip>
          <a:srcRect l="8243"/>
          <a:stretch/>
        </p:blipFill>
        <p:spPr>
          <a:xfrm>
            <a:off x="10566400" y="4708525"/>
            <a:ext cx="1625600" cy="1647825"/>
          </a:xfrm>
          <a:prstGeom prst="rect">
            <a:avLst/>
          </a:prstGeom>
          <a:noFill/>
          <a:ln>
            <a:noFill/>
          </a:ln>
        </p:spPr>
      </p:pic>
      <p:sp>
        <p:nvSpPr>
          <p:cNvPr id="9" name="Footer Placeholder 3">
            <a:extLst>
              <a:ext uri="{FF2B5EF4-FFF2-40B4-BE49-F238E27FC236}">
                <a16:creationId xmlns:a16="http://schemas.microsoft.com/office/drawing/2014/main" id="{AB5306BB-E5A8-4425-8E36-749CE7EE8EC5}"/>
              </a:ext>
            </a:extLst>
          </p:cNvPr>
          <p:cNvSpPr>
            <a:spLocks noGrp="1"/>
          </p:cNvSpPr>
          <p:nvPr>
            <p:ph type="ftr" sz="quarter" idx="11"/>
            <p:custDataLst>
              <p:tags r:id="rId8"/>
            </p:custDataLst>
          </p:nvPr>
        </p:nvSpPr>
        <p:spPr>
          <a:xfrm>
            <a:off x="78657" y="6356350"/>
            <a:ext cx="8937523" cy="501650"/>
          </a:xfrm>
        </p:spPr>
        <p:txBody>
          <a:bodyPr/>
          <a:lstStyle/>
          <a:p>
            <a:r>
              <a:rPr lang="fr-FR" sz="1000" b="1" dirty="0">
                <a:solidFill>
                  <a:schemeClr val="bg1"/>
                </a:solidFill>
              </a:rPr>
              <a:t>Atelier de formation sur les tests de diagnostic rapide antigéniques du SARS-CoV-2 – v3.0 | Se préparer à tester : matériel nécessaire</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Des questions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21</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Objectifs d’apprentissage</a:t>
            </a:r>
          </a:p>
        </p:txBody>
      </p:sp>
      <p:sp>
        <p:nvSpPr>
          <p:cNvPr id="102" name="Google Shape;102;p2"/>
          <p:cNvSpPr txBox="1">
            <a:spLocks noGrp="1"/>
          </p:cNvSpPr>
          <p:nvPr>
            <p:ph type="body" idx="1"/>
            <p:custDataLst>
              <p:tags r:id="rId3"/>
            </p:custDataLst>
          </p:nvPr>
        </p:nvSpPr>
        <p:spPr>
          <a:xfrm>
            <a:off x="838199" y="1736203"/>
            <a:ext cx="10849303"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000"/>
              <a:buFont typeface="Arial"/>
              <a:buChar char="•"/>
            </a:pPr>
            <a:r>
              <a:rPr lang="fr-FR" dirty="0"/>
              <a:t>Au terme de ce module, vous serez à même de :   </a:t>
            </a:r>
          </a:p>
          <a:p>
            <a:pPr marL="971550" lvl="1" indent="-285750" algn="l" rtl="0">
              <a:lnSpc>
                <a:spcPct val="100000"/>
              </a:lnSpc>
              <a:spcBef>
                <a:spcPts val="500"/>
              </a:spcBef>
              <a:spcAft>
                <a:spcPts val="0"/>
              </a:spcAft>
              <a:buSzPts val="1800"/>
              <a:buFont typeface="Arial"/>
              <a:buChar char="•"/>
            </a:pPr>
            <a:r>
              <a:rPr lang="fr-FR" dirty="0"/>
              <a:t>énumérer et identifier toutes les fournitures nécessaires aux tests TDR-Ag du SARS-CoV-2,  </a:t>
            </a:r>
          </a:p>
          <a:p>
            <a:pPr marL="971550" lvl="1" indent="-285750" algn="l" rtl="0">
              <a:lnSpc>
                <a:spcPct val="100000"/>
              </a:lnSpc>
              <a:spcBef>
                <a:spcPts val="500"/>
              </a:spcBef>
              <a:spcAft>
                <a:spcPts val="0"/>
              </a:spcAft>
              <a:buSzPts val="1800"/>
              <a:buFont typeface="Arial"/>
              <a:buChar char="•"/>
            </a:pPr>
            <a:r>
              <a:rPr lang="fr-FR" dirty="0"/>
              <a:t>énumérer et identifier tous les éléments constitutifs des kits de TDR-Ag du SARS-CoV-2,  </a:t>
            </a:r>
          </a:p>
          <a:p>
            <a:pPr marL="971550" lvl="1" indent="-285750" algn="l" rtl="0">
              <a:lnSpc>
                <a:spcPct val="100000"/>
              </a:lnSpc>
              <a:spcBef>
                <a:spcPts val="500"/>
              </a:spcBef>
              <a:spcAft>
                <a:spcPts val="0"/>
              </a:spcAft>
              <a:buSzPts val="1800"/>
              <a:buFont typeface="Arial"/>
              <a:buChar char="•"/>
            </a:pPr>
            <a:r>
              <a:rPr lang="fr-FR" dirty="0"/>
              <a:t>comprendre les principes de la gestion des stocks,  </a:t>
            </a:r>
          </a:p>
          <a:p>
            <a:pPr marL="971550" lvl="1" indent="-285750" algn="l" rtl="0">
              <a:lnSpc>
                <a:spcPct val="100000"/>
              </a:lnSpc>
              <a:spcBef>
                <a:spcPts val="500"/>
              </a:spcBef>
              <a:spcAft>
                <a:spcPts val="0"/>
              </a:spcAft>
              <a:buSzPts val="1800"/>
              <a:buFont typeface="Arial"/>
              <a:buChar char="•"/>
            </a:pPr>
            <a:r>
              <a:rPr lang="fr-FR" dirty="0"/>
              <a:t>savoir quand et comment commander des fournitures,  </a:t>
            </a:r>
          </a:p>
          <a:p>
            <a:pPr marL="971550" lvl="1" indent="-285750" algn="l" rtl="0">
              <a:lnSpc>
                <a:spcPct val="100000"/>
              </a:lnSpc>
              <a:spcBef>
                <a:spcPts val="500"/>
              </a:spcBef>
              <a:spcAft>
                <a:spcPts val="0"/>
              </a:spcAft>
              <a:buSzPts val="1800"/>
              <a:buFont typeface="Arial"/>
              <a:buChar char="•"/>
            </a:pPr>
            <a:r>
              <a:rPr lang="fr-FR" dirty="0"/>
              <a:t>savoir procéder à l’inspection des fournitures livrées avant de les réceptionner,  </a:t>
            </a:r>
          </a:p>
          <a:p>
            <a:pPr marL="971550" lvl="1" indent="-285750"/>
            <a:r>
              <a:rPr lang="fr-FR" dirty="0"/>
              <a:t>appliquer le principe « premier périmé, premier sorti »  en matière de gestion des consommables des TDR-Ag du SARS-CoV-2,   </a:t>
            </a:r>
          </a:p>
          <a:p>
            <a:pPr marL="971550" lvl="1" indent="-285750" algn="l" rtl="0">
              <a:lnSpc>
                <a:spcPct val="100000"/>
              </a:lnSpc>
              <a:spcBef>
                <a:spcPts val="500"/>
              </a:spcBef>
              <a:spcAft>
                <a:spcPts val="0"/>
              </a:spcAft>
              <a:buSzPts val="1800"/>
              <a:buFont typeface="Arial"/>
              <a:buChar char="•"/>
            </a:pPr>
            <a:r>
              <a:rPr lang="fr-FR" dirty="0"/>
              <a:t>savoir comment conserver les kits et les fournitures dans des conditions de stockage appropriées. </a:t>
            </a:r>
          </a:p>
        </p:txBody>
      </p:sp>
      <p:sp>
        <p:nvSpPr>
          <p:cNvPr id="103" name="Google Shape;103;p2"/>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lang="fr-FR" sz="1000"/>
          </a:p>
        </p:txBody>
      </p:sp>
      <p:sp>
        <p:nvSpPr>
          <p:cNvPr id="6" name="Footer Placeholder 3">
            <a:extLst>
              <a:ext uri="{FF2B5EF4-FFF2-40B4-BE49-F238E27FC236}">
                <a16:creationId xmlns:a16="http://schemas.microsoft.com/office/drawing/2014/main" id="{45280A75-B765-4DD3-92EF-1CBF5F423E1C}"/>
              </a:ext>
            </a:extLst>
          </p:cNvPr>
          <p:cNvSpPr>
            <a:spLocks noGrp="1"/>
          </p:cNvSpPr>
          <p:nvPr>
            <p:ph type="ftr" sz="quarter" idx="11"/>
            <p:custDataLst>
              <p:tags r:id="rId5"/>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dirty="0"/>
              <a:t>Contenu des kits de TDR-</a:t>
            </a:r>
            <a:r>
              <a:rPr lang="en-US" dirty="0"/>
              <a:t>Ag </a:t>
            </a:r>
            <a:r>
              <a:rPr lang="fr" dirty="0"/>
              <a:t>du SA</a:t>
            </a:r>
            <a:r>
              <a:rPr lang="en-US" dirty="0"/>
              <a:t>R</a:t>
            </a:r>
            <a:r>
              <a:rPr lang="fr" dirty="0"/>
              <a:t>S-CoV-2</a:t>
            </a:r>
            <a:endParaRPr lang="en-GB" dirty="0"/>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marL="0" indent="0">
              <a:buNone/>
            </a:pPr>
            <a:r>
              <a:rPr lang="fr" dirty="0"/>
              <a:t>Un kit standard de TDR-</a:t>
            </a:r>
            <a:r>
              <a:rPr lang="en-US" dirty="0"/>
              <a:t>Ag </a:t>
            </a:r>
            <a:r>
              <a:rPr lang="fr" dirty="0"/>
              <a:t>du S</a:t>
            </a:r>
            <a:r>
              <a:rPr lang="en-US" dirty="0"/>
              <a:t>AR</a:t>
            </a:r>
            <a:r>
              <a:rPr lang="fr" dirty="0"/>
              <a:t>S-CoV-2 contient :</a:t>
            </a:r>
          </a:p>
          <a:p>
            <a:pPr rtl="0"/>
            <a:r>
              <a:rPr lang="fr" dirty="0"/>
              <a:t>Dispositif de test (emballage individuel dans un sachet en aluminium avec absorbeur d’humidité)</a:t>
            </a:r>
          </a:p>
          <a:p>
            <a:pPr rtl="0"/>
            <a:r>
              <a:rPr lang="fr" dirty="0"/>
              <a:t>Tube contenant le tampon d’extraction</a:t>
            </a:r>
          </a:p>
          <a:p>
            <a:pPr rtl="0"/>
            <a:r>
              <a:rPr lang="fr" dirty="0"/>
              <a:t>Tampon</a:t>
            </a:r>
          </a:p>
          <a:p>
            <a:pPr rtl="0"/>
            <a:r>
              <a:rPr lang="fr" dirty="0"/>
              <a:t>Bouchon canule</a:t>
            </a:r>
          </a:p>
          <a:p>
            <a:pPr rtl="0"/>
            <a:r>
              <a:rPr lang="fr" dirty="0"/>
              <a:t>Support en papier pour stabiliser le tube contenant le tampon d’extraction</a:t>
            </a:r>
          </a:p>
          <a:p>
            <a:pPr rtl="0"/>
            <a:r>
              <a:rPr lang="fr" dirty="0"/>
              <a:t>Mode d’emploi (ME).</a:t>
            </a:r>
          </a:p>
          <a:p>
            <a:pPr rtl="0"/>
            <a:endParaRPr lang="en-GB" dirty="0"/>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4</a:t>
            </a:fld>
            <a:endParaRPr lang="en-GB" sz="1000" dirty="0"/>
          </a:p>
        </p:txBody>
      </p:sp>
      <p:sp>
        <p:nvSpPr>
          <p:cNvPr id="4" name="Footer Placeholder 3">
            <a:extLst>
              <a:ext uri="{FF2B5EF4-FFF2-40B4-BE49-F238E27FC236}">
                <a16:creationId xmlns:a16="http://schemas.microsoft.com/office/drawing/2014/main" id="{82B4A390-AF81-4C1B-2396-868192608FF2}"/>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2133578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Matériels de prélèvement d’échantillon</a:t>
            </a:r>
          </a:p>
        </p:txBody>
      </p:sp>
      <p:sp>
        <p:nvSpPr>
          <p:cNvPr id="118" name="Google Shape;118;p4"/>
          <p:cNvSpPr txBox="1">
            <a:spLocks noGrp="1"/>
          </p:cNvSpPr>
          <p:nvPr>
            <p:ph type="body" idx="1"/>
            <p:custDataLst>
              <p:tags r:id="rId3"/>
            </p:custDataLst>
          </p:nvPr>
        </p:nvSpPr>
        <p:spPr>
          <a:xfrm>
            <a:off x="838200" y="1562978"/>
            <a:ext cx="7152189" cy="407790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00000"/>
              </a:lnSpc>
              <a:spcBef>
                <a:spcPts val="0"/>
              </a:spcBef>
              <a:spcAft>
                <a:spcPts val="0"/>
              </a:spcAft>
              <a:buClr>
                <a:schemeClr val="accent1"/>
              </a:buClr>
              <a:buSzPct val="100000"/>
              <a:buChar char="•"/>
            </a:pPr>
            <a:r>
              <a:rPr lang="fr-FR" dirty="0"/>
              <a:t>Écouvillons nasopharyngés neufs (scellés) emballés individuellement et stériles (utiliser les écouvillons fournis dans le kit de TDR-Ag du SARS-CoV-2, sauf indication contraire dans le mode d’emploi)</a:t>
            </a:r>
          </a:p>
          <a:p>
            <a:pPr marL="228600" lvl="0" indent="-228600" algn="l" rtl="0">
              <a:lnSpc>
                <a:spcPct val="100000"/>
              </a:lnSpc>
              <a:spcBef>
                <a:spcPts val="1000"/>
              </a:spcBef>
              <a:spcAft>
                <a:spcPts val="0"/>
              </a:spcAft>
              <a:buClr>
                <a:schemeClr val="accent1"/>
              </a:buClr>
              <a:buSzPct val="100000"/>
              <a:buChar char="•"/>
            </a:pPr>
            <a:r>
              <a:rPr lang="fr-FR" dirty="0"/>
              <a:t>Récipient primaire (par exemple, milieu de transport viral ou tube avec tampon)</a:t>
            </a:r>
          </a:p>
          <a:p>
            <a:pPr marL="228600" lvl="0" indent="-228600" algn="l" rtl="0">
              <a:lnSpc>
                <a:spcPct val="100000"/>
              </a:lnSpc>
              <a:spcBef>
                <a:spcPts val="1000"/>
              </a:spcBef>
              <a:spcAft>
                <a:spcPts val="0"/>
              </a:spcAft>
              <a:buClr>
                <a:schemeClr val="accent1"/>
              </a:buClr>
              <a:buSzPct val="100000"/>
              <a:buChar char="•"/>
            </a:pPr>
            <a:r>
              <a:rPr lang="fr-FR" dirty="0"/>
              <a:t>Équipement de protection individuelle (EPI), incluant gants, blouse, protection oculaire (lunettes de protection ou écran facial), et masque médical </a:t>
            </a:r>
            <a:r>
              <a:rPr lang="fr-FR" baseline="30000" dirty="0"/>
              <a:t>1 </a:t>
            </a:r>
            <a:endParaRPr lang="fr-FR" dirty="0"/>
          </a:p>
          <a:p>
            <a:pPr marL="228600" lvl="0" indent="-228600" algn="l" rtl="0">
              <a:lnSpc>
                <a:spcPct val="100000"/>
              </a:lnSpc>
              <a:spcBef>
                <a:spcPts val="1000"/>
              </a:spcBef>
              <a:spcAft>
                <a:spcPts val="0"/>
              </a:spcAft>
              <a:buClr>
                <a:schemeClr val="accent1"/>
              </a:buClr>
              <a:buSzPct val="100000"/>
              <a:buChar char="•"/>
            </a:pPr>
            <a:r>
              <a:rPr lang="fr-FR" dirty="0"/>
              <a:t>Stylo pour le marquage ou l’étiquetage</a:t>
            </a:r>
          </a:p>
          <a:p>
            <a:pPr marL="228600" lvl="0" indent="-228600" algn="l" rtl="0">
              <a:lnSpc>
                <a:spcPct val="100000"/>
              </a:lnSpc>
              <a:spcBef>
                <a:spcPts val="1000"/>
              </a:spcBef>
              <a:spcAft>
                <a:spcPts val="0"/>
              </a:spcAft>
              <a:buClr>
                <a:schemeClr val="accent1"/>
              </a:buClr>
              <a:buSzPct val="100000"/>
              <a:buChar char="•"/>
            </a:pPr>
            <a:r>
              <a:rPr lang="fr-FR" dirty="0"/>
              <a:t>Eau de Javel, éthanol et serviettes en papier pour nettoyer le poste de travail</a:t>
            </a:r>
          </a:p>
          <a:p>
            <a:pPr marL="228600" lvl="0" indent="-228600" algn="l" rtl="0">
              <a:lnSpc>
                <a:spcPct val="100000"/>
              </a:lnSpc>
              <a:spcBef>
                <a:spcPts val="1000"/>
              </a:spcBef>
              <a:spcAft>
                <a:spcPts val="0"/>
              </a:spcAft>
              <a:buClr>
                <a:schemeClr val="accent1"/>
              </a:buClr>
              <a:buSzPct val="100000"/>
              <a:buChar char="•"/>
            </a:pPr>
            <a:r>
              <a:rPr lang="fr-FR" dirty="0"/>
              <a:t>Formulaire de prélèvement d’échantillon</a:t>
            </a:r>
          </a:p>
          <a:p>
            <a:pPr marL="228600" lvl="0" indent="-228600" algn="l" rtl="0">
              <a:lnSpc>
                <a:spcPct val="100000"/>
              </a:lnSpc>
              <a:spcBef>
                <a:spcPts val="1000"/>
              </a:spcBef>
              <a:spcAft>
                <a:spcPts val="0"/>
              </a:spcAft>
              <a:buClr>
                <a:schemeClr val="accent1"/>
              </a:buClr>
              <a:buSzPct val="100000"/>
              <a:buChar char="•"/>
            </a:pPr>
            <a:r>
              <a:rPr lang="fr-FR" dirty="0"/>
              <a:t>Savon pour le lavage des mains ou produit hydroalcoolique </a:t>
            </a:r>
          </a:p>
          <a:p>
            <a:pPr marL="228600" lvl="0" indent="-228600" algn="l" rtl="0">
              <a:lnSpc>
                <a:spcPct val="100000"/>
              </a:lnSpc>
              <a:spcBef>
                <a:spcPts val="1000"/>
              </a:spcBef>
              <a:spcAft>
                <a:spcPts val="0"/>
              </a:spcAft>
              <a:buClr>
                <a:schemeClr val="accent1"/>
              </a:buClr>
              <a:buSzPct val="100000"/>
              <a:buChar char="•"/>
            </a:pPr>
            <a:r>
              <a:rPr lang="fr-FR" dirty="0"/>
              <a:t>Sacs étanches pour déchets biologiques dangereux et poubelles pour le stockage ou le transport des déchets biologiques dangereux.</a:t>
            </a:r>
          </a:p>
        </p:txBody>
      </p:sp>
      <p:sp>
        <p:nvSpPr>
          <p:cNvPr id="119" name="Google Shape;119;p4"/>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lang="fr-FR" sz="1000"/>
          </a:p>
        </p:txBody>
      </p:sp>
      <p:pic>
        <p:nvPicPr>
          <p:cNvPr id="120" name="Google Shape;120;p4" descr="A picture containing logo&#10;&#10;Description automatically generated"/>
          <p:cNvPicPr preferRelativeResize="0"/>
          <p:nvPr>
            <p:custDataLst>
              <p:tags r:id="rId5"/>
            </p:custDataLst>
          </p:nvPr>
        </p:nvPicPr>
        <p:blipFill rotWithShape="1">
          <a:blip r:embed="rId11">
            <a:alphaModFix/>
          </a:blip>
          <a:srcRect r="18345"/>
          <a:stretch/>
        </p:blipFill>
        <p:spPr>
          <a:xfrm>
            <a:off x="8112331" y="1245325"/>
            <a:ext cx="3751719" cy="4513759"/>
          </a:xfrm>
          <a:prstGeom prst="rect">
            <a:avLst/>
          </a:prstGeom>
          <a:noFill/>
          <a:ln>
            <a:noFill/>
          </a:ln>
        </p:spPr>
      </p:pic>
      <p:sp>
        <p:nvSpPr>
          <p:cNvPr id="122" name="Google Shape;122;p4"/>
          <p:cNvSpPr/>
          <p:nvPr>
            <p:custDataLst>
              <p:tags r:id="rId6"/>
            </p:custDataLst>
          </p:nvPr>
        </p:nvSpPr>
        <p:spPr>
          <a:xfrm>
            <a:off x="282972" y="5488965"/>
            <a:ext cx="11631486"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baseline="30000" dirty="0">
                <a:solidFill>
                  <a:schemeClr val="dk1"/>
                </a:solidFill>
                <a:latin typeface="Arial"/>
                <a:sym typeface="Arial"/>
              </a:rPr>
              <a:t>1  </a:t>
            </a:r>
            <a:r>
              <a:rPr lang="fr-FR" sz="1000" dirty="0">
                <a:solidFill>
                  <a:schemeClr val="dk1"/>
                </a:solidFill>
                <a:latin typeface="Arial"/>
                <a:sym typeface="Arial"/>
              </a:rPr>
              <a:t>Advice on the use of masks in the context of COVID-19, Interim guidance, 23 December 2020 ; Utilisation rationnelle des équipements de protection individuelle contre la COVID-19 et éléments à considérer en cas de grave pénurie, Orientations provisoires, 23 décembre 2020. Genève : Organisation mondiale de la Santé ; 2020. Infection prevention and control during health care when coronavirus disease (</a:t>
            </a:r>
            <a:r>
              <a:rPr lang="en-US" sz="1000" dirty="0">
                <a:solidFill>
                  <a:schemeClr val="dk1"/>
                </a:solidFill>
                <a:latin typeface="Arial"/>
                <a:sym typeface="Arial"/>
              </a:rPr>
              <a:t>‎</a:t>
            </a:r>
            <a:r>
              <a:rPr lang="fr-FR" sz="1000" dirty="0">
                <a:solidFill>
                  <a:schemeClr val="dk1"/>
                </a:solidFill>
                <a:latin typeface="Arial"/>
                <a:sym typeface="Arial"/>
              </a:rPr>
              <a:t>COVID-19)</a:t>
            </a:r>
            <a:r>
              <a:rPr lang="en-US" sz="1000" dirty="0">
                <a:solidFill>
                  <a:schemeClr val="dk1"/>
                </a:solidFill>
                <a:latin typeface="Arial"/>
                <a:sym typeface="Arial"/>
              </a:rPr>
              <a:t>‎</a:t>
            </a:r>
            <a:r>
              <a:rPr lang="fr-FR" sz="1000" dirty="0">
                <a:solidFill>
                  <a:schemeClr val="dk1"/>
                </a:solidFill>
                <a:latin typeface="Arial"/>
                <a:sym typeface="Arial"/>
              </a:rPr>
              <a:t> is suspected or confirmed. Interim guidance, 12 July 2021</a:t>
            </a:r>
            <a:endParaRPr lang="fr-FR" sz="1000" dirty="0">
              <a:solidFill>
                <a:schemeClr val="dk1"/>
              </a:solidFill>
              <a:latin typeface="Arial"/>
              <a:ea typeface="Arial"/>
              <a:cs typeface="Arial"/>
            </a:endParaRPr>
          </a:p>
          <a:p>
            <a:pPr marL="0" marR="0" lvl="0" indent="0" algn="l" rtl="0">
              <a:spcBef>
                <a:spcPts val="0"/>
              </a:spcBef>
              <a:spcAft>
                <a:spcPts val="0"/>
              </a:spcAft>
              <a:buNone/>
            </a:pPr>
            <a:r>
              <a:rPr lang="fr-FR" sz="1000" dirty="0">
                <a:solidFill>
                  <a:schemeClr val="dk1"/>
                </a:solidFill>
                <a:latin typeface="Arial"/>
                <a:sym typeface="Arial"/>
              </a:rPr>
              <a:t>Les masques respiratoires sont recommandés dans les situations où des actes générant des aérosols sont pratiqués. En fonction des valeurs et des préférences et s’ils sont largement disponibles, les masques respiratoires pourront également être utilisés lors de la prestation de soins directs aux patients COVID-19 dans d’autres contextes.</a:t>
            </a:r>
            <a:endParaRPr lang="fr-FR" sz="1000" dirty="0">
              <a:solidFill>
                <a:schemeClr val="dk1"/>
              </a:solidFill>
              <a:latin typeface="Arial"/>
              <a:ea typeface="Arial"/>
              <a:cs typeface="Arial"/>
            </a:endParaRPr>
          </a:p>
        </p:txBody>
      </p:sp>
      <p:grpSp>
        <p:nvGrpSpPr>
          <p:cNvPr id="9" name="Group 8">
            <a:extLst>
              <a:ext uri="{FF2B5EF4-FFF2-40B4-BE49-F238E27FC236}">
                <a16:creationId xmlns:a16="http://schemas.microsoft.com/office/drawing/2014/main" id="{C94DF4A2-BE84-47A0-A1D6-11A85350F385}"/>
              </a:ext>
            </a:extLst>
          </p:cNvPr>
          <p:cNvGrpSpPr/>
          <p:nvPr>
            <p:custDataLst>
              <p:tags r:id="rId7"/>
            </p:custDataLst>
          </p:nvPr>
        </p:nvGrpSpPr>
        <p:grpSpPr>
          <a:xfrm>
            <a:off x="8267931" y="290397"/>
            <a:ext cx="3924069" cy="598256"/>
            <a:chOff x="7861998" y="1527451"/>
            <a:chExt cx="3924069" cy="598256"/>
          </a:xfrm>
        </p:grpSpPr>
        <p:sp>
          <p:nvSpPr>
            <p:cNvPr id="10" name="TextBox 9">
              <a:extLst>
                <a:ext uri="{FF2B5EF4-FFF2-40B4-BE49-F238E27FC236}">
                  <a16:creationId xmlns:a16="http://schemas.microsoft.com/office/drawing/2014/main" id="{25BF9A64-C2B1-4C63-A66E-F2EF62557234}"/>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11" name="Oval 10">
              <a:extLst>
                <a:ext uri="{FF2B5EF4-FFF2-40B4-BE49-F238E27FC236}">
                  <a16:creationId xmlns:a16="http://schemas.microsoft.com/office/drawing/2014/main" id="{A177B779-35F9-4A78-B456-6CF32C5CDE6A}"/>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Pencil">
              <a:extLst>
                <a:ext uri="{FF2B5EF4-FFF2-40B4-BE49-F238E27FC236}">
                  <a16:creationId xmlns:a16="http://schemas.microsoft.com/office/drawing/2014/main" id="{74FF91D7-4B65-4F3E-A50F-EB6E9ADD1FE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83941" y="1649394"/>
              <a:ext cx="352462" cy="352462"/>
            </a:xfrm>
            <a:prstGeom prst="rect">
              <a:avLst/>
            </a:prstGeom>
          </p:spPr>
        </p:pic>
      </p:grpSp>
      <p:sp>
        <p:nvSpPr>
          <p:cNvPr id="2" name="Footer Placeholder 3">
            <a:extLst>
              <a:ext uri="{FF2B5EF4-FFF2-40B4-BE49-F238E27FC236}">
                <a16:creationId xmlns:a16="http://schemas.microsoft.com/office/drawing/2014/main" id="{92BEB5F7-A130-B602-7CC2-C1A7A0DD5E1C}"/>
              </a:ext>
            </a:extLst>
          </p:cNvPr>
          <p:cNvSpPr>
            <a:spLocks noGrp="1"/>
          </p:cNvSpPr>
          <p:nvPr>
            <p:ph type="ftr" sz="quarter" idx="11"/>
            <p:custDataLst>
              <p:tags r:id="rId8"/>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Fournitures pour TDR-Ag du SARS-CoV-2 (1)</a:t>
            </a:r>
          </a:p>
        </p:txBody>
      </p:sp>
      <p:sp>
        <p:nvSpPr>
          <p:cNvPr id="128" name="Google Shape;128;p5"/>
          <p:cNvSpPr txBox="1">
            <a:spLocks noGrp="1"/>
          </p:cNvSpPr>
          <p:nvPr>
            <p:ph type="body" idx="1"/>
            <p:custDataLst>
              <p:tags r:id="rId3"/>
            </p:custDataLst>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fr-FR"/>
              <a:t>Kit de TDR antigénique du SARS-CoV-2</a:t>
            </a:r>
          </a:p>
          <a:p>
            <a:pPr marL="228600" lvl="0" indent="-228600" algn="l" rtl="0">
              <a:lnSpc>
                <a:spcPct val="100000"/>
              </a:lnSpc>
              <a:spcBef>
                <a:spcPts val="1000"/>
              </a:spcBef>
              <a:spcAft>
                <a:spcPts val="0"/>
              </a:spcAft>
              <a:buClr>
                <a:schemeClr val="accent1"/>
              </a:buClr>
              <a:buSzPts val="2000"/>
              <a:buChar char="•"/>
            </a:pPr>
            <a:r>
              <a:rPr lang="fr-FR"/>
              <a:t>Eau de Javel, éthanol et serviettes en papier pour nettoyer le poste de travail</a:t>
            </a:r>
          </a:p>
          <a:p>
            <a:pPr marL="228600" lvl="0" indent="-228600" algn="l" rtl="0">
              <a:lnSpc>
                <a:spcPct val="100000"/>
              </a:lnSpc>
              <a:spcBef>
                <a:spcPts val="1000"/>
              </a:spcBef>
              <a:spcAft>
                <a:spcPts val="0"/>
              </a:spcAft>
              <a:buClr>
                <a:schemeClr val="accent1"/>
              </a:buClr>
              <a:buSzPts val="2000"/>
              <a:buChar char="•"/>
            </a:pPr>
            <a:r>
              <a:rPr lang="fr-FR"/>
              <a:t>Savon pour le lavage des mains ou produit hydroalcoolique </a:t>
            </a:r>
          </a:p>
          <a:p>
            <a:pPr marL="228600" lvl="0" indent="-228600" algn="l" rtl="0">
              <a:lnSpc>
                <a:spcPct val="100000"/>
              </a:lnSpc>
              <a:spcBef>
                <a:spcPts val="1000"/>
              </a:spcBef>
              <a:spcAft>
                <a:spcPts val="0"/>
              </a:spcAft>
              <a:buSzPts val="2000"/>
              <a:buChar char="•"/>
            </a:pPr>
            <a:r>
              <a:rPr lang="fr-FR"/>
              <a:t>Sacs étanches pour le stockage ou le transport des déchets biologiques dangereux</a:t>
            </a:r>
          </a:p>
          <a:p>
            <a:pPr marL="228600" lvl="0" indent="-228600" algn="l" rtl="0">
              <a:lnSpc>
                <a:spcPct val="100000"/>
              </a:lnSpc>
              <a:spcBef>
                <a:spcPts val="1000"/>
              </a:spcBef>
              <a:spcAft>
                <a:spcPts val="0"/>
              </a:spcAft>
              <a:buSzPts val="2000"/>
              <a:buChar char="•"/>
            </a:pPr>
            <a:r>
              <a:rPr lang="fr-FR"/>
              <a:t>Poubelles pour sacs à déchets biologiques dangereux  </a:t>
            </a:r>
          </a:p>
          <a:p>
            <a:pPr marL="228600" lvl="0" indent="-228600" algn="l" rtl="0">
              <a:lnSpc>
                <a:spcPct val="100000"/>
              </a:lnSpc>
              <a:spcBef>
                <a:spcPts val="1000"/>
              </a:spcBef>
              <a:spcAft>
                <a:spcPts val="0"/>
              </a:spcAft>
              <a:buClr>
                <a:schemeClr val="accent1"/>
              </a:buClr>
              <a:buSzPts val="2000"/>
              <a:buChar char="•"/>
            </a:pPr>
            <a:r>
              <a:rPr lang="fr-FR"/>
              <a:t>Deux vaporisateurs (un pour l’eau de Javel, l’autre pour l’éthanol)</a:t>
            </a:r>
          </a:p>
          <a:p>
            <a:pPr marL="228600" lvl="0" indent="-228600" algn="l" rtl="0">
              <a:lnSpc>
                <a:spcPct val="100000"/>
              </a:lnSpc>
              <a:spcBef>
                <a:spcPts val="1000"/>
              </a:spcBef>
              <a:spcAft>
                <a:spcPts val="0"/>
              </a:spcAft>
              <a:buClr>
                <a:schemeClr val="accent1"/>
              </a:buClr>
              <a:buSzPts val="2000"/>
              <a:buChar char="•"/>
            </a:pPr>
            <a:r>
              <a:rPr lang="fr-FR"/>
              <a:t>Appareil de mesure pour la préparation de solutions d’eau de Javel ou d’alcool</a:t>
            </a:r>
          </a:p>
          <a:p>
            <a:pPr marL="228600" lvl="0" indent="-101600" algn="l" rtl="0">
              <a:lnSpc>
                <a:spcPct val="100000"/>
              </a:lnSpc>
              <a:spcBef>
                <a:spcPts val="1000"/>
              </a:spcBef>
              <a:spcAft>
                <a:spcPts val="0"/>
              </a:spcAft>
              <a:buClr>
                <a:schemeClr val="accent1"/>
              </a:buClr>
              <a:buSzPts val="2000"/>
              <a:buNone/>
            </a:pPr>
            <a:endParaRPr lang="fr-FR"/>
          </a:p>
          <a:p>
            <a:pPr marL="228600" lvl="0" indent="-101600" algn="l" rtl="0">
              <a:lnSpc>
                <a:spcPct val="100000"/>
              </a:lnSpc>
              <a:spcBef>
                <a:spcPts val="1000"/>
              </a:spcBef>
              <a:spcAft>
                <a:spcPts val="0"/>
              </a:spcAft>
              <a:buClr>
                <a:schemeClr val="accent1"/>
              </a:buClr>
              <a:buSzPts val="2000"/>
              <a:buNone/>
            </a:pPr>
            <a:endParaRPr lang="fr-FR"/>
          </a:p>
        </p:txBody>
      </p:sp>
      <p:sp>
        <p:nvSpPr>
          <p:cNvPr id="129" name="Google Shape;129;p5"/>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lang="fr-FR" sz="1000"/>
          </a:p>
        </p:txBody>
      </p:sp>
      <p:grpSp>
        <p:nvGrpSpPr>
          <p:cNvPr id="7" name="Group 6">
            <a:extLst>
              <a:ext uri="{FF2B5EF4-FFF2-40B4-BE49-F238E27FC236}">
                <a16:creationId xmlns:a16="http://schemas.microsoft.com/office/drawing/2014/main" id="{D38F7336-C007-460A-9898-49E7BFA5CDD7}"/>
              </a:ext>
            </a:extLst>
          </p:cNvPr>
          <p:cNvGrpSpPr/>
          <p:nvPr>
            <p:custDataLst>
              <p:tags r:id="rId5"/>
            </p:custDataLst>
          </p:nvPr>
        </p:nvGrpSpPr>
        <p:grpSpPr>
          <a:xfrm>
            <a:off x="7939982" y="1370561"/>
            <a:ext cx="3924069" cy="598256"/>
            <a:chOff x="7861998" y="1527451"/>
            <a:chExt cx="3924069" cy="598256"/>
          </a:xfrm>
        </p:grpSpPr>
        <p:sp>
          <p:nvSpPr>
            <p:cNvPr id="8" name="TextBox 7">
              <a:extLst>
                <a:ext uri="{FF2B5EF4-FFF2-40B4-BE49-F238E27FC236}">
                  <a16:creationId xmlns:a16="http://schemas.microsoft.com/office/drawing/2014/main" id="{F6A3054D-5B35-480A-8CE9-7C570D442F6E}"/>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F923B898-A480-4D95-BCC5-103D9DB00D4C}"/>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205727D0-D7E2-4281-9684-AFB4095D46D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83941" y="1649394"/>
              <a:ext cx="352462" cy="352462"/>
            </a:xfrm>
            <a:prstGeom prst="rect">
              <a:avLst/>
            </a:prstGeom>
          </p:spPr>
        </p:pic>
      </p:grpSp>
      <p:sp>
        <p:nvSpPr>
          <p:cNvPr id="2" name="Footer Placeholder 3">
            <a:extLst>
              <a:ext uri="{FF2B5EF4-FFF2-40B4-BE49-F238E27FC236}">
                <a16:creationId xmlns:a16="http://schemas.microsoft.com/office/drawing/2014/main" id="{B30CE163-2E7E-6479-FEB9-ACBE35223E4A}"/>
              </a:ext>
            </a:extLst>
          </p:cNvPr>
          <p:cNvSpPr>
            <a:spLocks noGrp="1"/>
          </p:cNvSpPr>
          <p:nvPr>
            <p:ph type="ftr" sz="quarter" idx="11"/>
            <p:custDataLst>
              <p:tags r:id="rId6"/>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custDataLst>
              <p:tags r:id="rId2"/>
            </p:custDataLst>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fr-FR"/>
              <a:t>Fournitures pour TDR-Ag du SARS-CoV-2 (2)</a:t>
            </a:r>
          </a:p>
        </p:txBody>
      </p:sp>
      <p:sp>
        <p:nvSpPr>
          <p:cNvPr id="136" name="Google Shape;136;p6"/>
          <p:cNvSpPr txBox="1">
            <a:spLocks noGrp="1"/>
          </p:cNvSpPr>
          <p:nvPr>
            <p:ph type="body" idx="1"/>
            <p:custDataLst>
              <p:tags r:id="rId3"/>
            </p:custDataLst>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accent1"/>
              </a:buClr>
              <a:buSzPts val="2000"/>
              <a:buChar char="•"/>
            </a:pPr>
            <a:r>
              <a:rPr lang="fr-FR"/>
              <a:t>Stylo pour le marquage ou l’étiquetage</a:t>
            </a:r>
          </a:p>
          <a:p>
            <a:pPr marL="228600" lvl="0" indent="-228600" algn="l" rtl="0">
              <a:lnSpc>
                <a:spcPct val="100000"/>
              </a:lnSpc>
              <a:spcBef>
                <a:spcPts val="1000"/>
              </a:spcBef>
              <a:spcAft>
                <a:spcPts val="0"/>
              </a:spcAft>
              <a:buClr>
                <a:schemeClr val="accent1"/>
              </a:buClr>
              <a:buSzPts val="2000"/>
              <a:buChar char="•"/>
            </a:pPr>
            <a:r>
              <a:rPr lang="fr-FR"/>
              <a:t>EPI, incluant gants non stériles, blouse, protection oculaire ou écran facial, et masque médical</a:t>
            </a:r>
          </a:p>
          <a:p>
            <a:pPr marL="228600" lvl="0" indent="-228600" algn="l" rtl="0">
              <a:lnSpc>
                <a:spcPct val="100000"/>
              </a:lnSpc>
              <a:spcBef>
                <a:spcPts val="1000"/>
              </a:spcBef>
              <a:spcAft>
                <a:spcPts val="0"/>
              </a:spcAft>
              <a:buClr>
                <a:schemeClr val="accent1"/>
              </a:buClr>
              <a:buSzPts val="2000"/>
              <a:buChar char="•"/>
            </a:pPr>
            <a:r>
              <a:rPr lang="fr-FR"/>
              <a:t>Minuteur</a:t>
            </a:r>
          </a:p>
          <a:p>
            <a:pPr marL="228600" lvl="0" indent="-228600" algn="l" rtl="0">
              <a:lnSpc>
                <a:spcPct val="100000"/>
              </a:lnSpc>
              <a:spcBef>
                <a:spcPts val="1000"/>
              </a:spcBef>
              <a:spcAft>
                <a:spcPts val="0"/>
              </a:spcAft>
              <a:buClr>
                <a:schemeClr val="accent1"/>
              </a:buClr>
              <a:buSzPts val="2000"/>
              <a:buChar char="•"/>
            </a:pPr>
            <a:r>
              <a:rPr lang="fr-FR"/>
              <a:t>Témoins positifs et négatifs (peuvent être inclus dans le kit de TDR-Ag du SARS-CoV-2, ou vendus séparément) </a:t>
            </a:r>
          </a:p>
          <a:p>
            <a:pPr marL="228600" lvl="0" indent="-228600" algn="l" rtl="0">
              <a:lnSpc>
                <a:spcPct val="100000"/>
              </a:lnSpc>
              <a:spcBef>
                <a:spcPts val="1000"/>
              </a:spcBef>
              <a:spcAft>
                <a:spcPts val="0"/>
              </a:spcAft>
              <a:buClr>
                <a:schemeClr val="accent1"/>
              </a:buClr>
              <a:buSzPts val="2000"/>
              <a:buChar char="•"/>
            </a:pPr>
            <a:r>
              <a:rPr lang="fr-FR"/>
              <a:t>Registre pour consigner les résultats du TDR-Ag du SARS-CoV-2 </a:t>
            </a:r>
          </a:p>
          <a:p>
            <a:pPr marL="228600" lvl="0" indent="-228600" algn="l" rtl="0">
              <a:lnSpc>
                <a:spcPct val="100000"/>
              </a:lnSpc>
              <a:spcBef>
                <a:spcPts val="1000"/>
              </a:spcBef>
              <a:spcAft>
                <a:spcPts val="0"/>
              </a:spcAft>
              <a:buClr>
                <a:schemeClr val="accent1"/>
              </a:buClr>
              <a:buSzPts val="2000"/>
              <a:buChar char="•"/>
            </a:pPr>
            <a:r>
              <a:rPr lang="fr-FR"/>
              <a:t>Document dans lequel sont décrits les modes opératoires normalisés (MON)</a:t>
            </a:r>
          </a:p>
          <a:p>
            <a:pPr marL="228600" lvl="0" indent="-228600" algn="l" rtl="0">
              <a:lnSpc>
                <a:spcPct val="100000"/>
              </a:lnSpc>
              <a:spcBef>
                <a:spcPts val="1000"/>
              </a:spcBef>
              <a:spcAft>
                <a:spcPts val="0"/>
              </a:spcAft>
              <a:buClr>
                <a:schemeClr val="accent1"/>
              </a:buClr>
              <a:buSzPts val="2000"/>
              <a:buChar char="•"/>
            </a:pPr>
            <a:r>
              <a:rPr lang="fr-FR"/>
              <a:t>Thermomètre  </a:t>
            </a:r>
          </a:p>
          <a:p>
            <a:pPr marL="228600" lvl="0" indent="-101600" algn="l" rtl="0">
              <a:lnSpc>
                <a:spcPct val="100000"/>
              </a:lnSpc>
              <a:spcBef>
                <a:spcPts val="1000"/>
              </a:spcBef>
              <a:spcAft>
                <a:spcPts val="0"/>
              </a:spcAft>
              <a:buClr>
                <a:schemeClr val="accent1"/>
              </a:buClr>
              <a:buSzPts val="2000"/>
              <a:buNone/>
            </a:pPr>
            <a:endParaRPr lang="fr-FR"/>
          </a:p>
          <a:p>
            <a:pPr marL="228600" lvl="0" indent="-101600" algn="l" rtl="0">
              <a:lnSpc>
                <a:spcPct val="100000"/>
              </a:lnSpc>
              <a:spcBef>
                <a:spcPts val="1000"/>
              </a:spcBef>
              <a:spcAft>
                <a:spcPts val="0"/>
              </a:spcAft>
              <a:buClr>
                <a:schemeClr val="accent1"/>
              </a:buClr>
              <a:buSzPts val="2000"/>
              <a:buNone/>
            </a:pPr>
            <a:endParaRPr lang="fr-FR"/>
          </a:p>
        </p:txBody>
      </p:sp>
      <p:sp>
        <p:nvSpPr>
          <p:cNvPr id="137" name="Google Shape;137;p6"/>
          <p:cNvSpPr txBox="1">
            <a:spLocks noGrp="1"/>
          </p:cNvSpPr>
          <p:nvPr>
            <p:ph type="sldNum" idx="12"/>
            <p:custDataLst>
              <p:tags r:id="rId4"/>
            </p:custDataLst>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lang="fr-FR" sz="1000"/>
          </a:p>
        </p:txBody>
      </p:sp>
      <p:grpSp>
        <p:nvGrpSpPr>
          <p:cNvPr id="7" name="Group 6">
            <a:extLst>
              <a:ext uri="{FF2B5EF4-FFF2-40B4-BE49-F238E27FC236}">
                <a16:creationId xmlns:a16="http://schemas.microsoft.com/office/drawing/2014/main" id="{C1319DC1-4A1D-4BE2-B245-923CE71A19F8}"/>
              </a:ext>
            </a:extLst>
          </p:cNvPr>
          <p:cNvGrpSpPr/>
          <p:nvPr>
            <p:custDataLst>
              <p:tags r:id="rId5"/>
            </p:custDataLst>
          </p:nvPr>
        </p:nvGrpSpPr>
        <p:grpSpPr>
          <a:xfrm>
            <a:off x="7939982" y="1370561"/>
            <a:ext cx="3924069" cy="598256"/>
            <a:chOff x="7861998" y="1527451"/>
            <a:chExt cx="3924069" cy="598256"/>
          </a:xfrm>
        </p:grpSpPr>
        <p:sp>
          <p:nvSpPr>
            <p:cNvPr id="8" name="TextBox 7">
              <a:extLst>
                <a:ext uri="{FF2B5EF4-FFF2-40B4-BE49-F238E27FC236}">
                  <a16:creationId xmlns:a16="http://schemas.microsoft.com/office/drawing/2014/main" id="{932268C5-70AC-4700-9885-3D5C69397B1C}"/>
                </a:ext>
              </a:extLst>
            </p:cNvPr>
            <p:cNvSpPr txBox="1"/>
            <p:nvPr/>
          </p:nvSpPr>
          <p:spPr>
            <a:xfrm>
              <a:off x="8387592" y="1694820"/>
              <a:ext cx="3398475" cy="430887"/>
            </a:xfrm>
            <a:prstGeom prst="rect">
              <a:avLst/>
            </a:prstGeom>
            <a:solidFill>
              <a:schemeClr val="tx1"/>
            </a:solidFill>
          </p:spPr>
          <p:txBody>
            <a:bodyPr wrap="square" rtlCol="0">
              <a:spAutoFit/>
            </a:bodyPr>
            <a:lstStyle/>
            <a:p>
              <a:r>
                <a:rPr lang="fr-FR" altLang="en-US" sz="1100" dirty="0">
                  <a:solidFill>
                    <a:srgbClr val="FFFFFF"/>
                  </a:solidFill>
                </a:rPr>
                <a:t>À </a:t>
              </a:r>
              <a:r>
                <a:rPr lang="fr-FR" altLang="en-US" sz="1050" dirty="0">
                  <a:solidFill>
                    <a:srgbClr val="FFFFFF"/>
                  </a:solidFill>
                </a:rPr>
                <a:t>adapter</a:t>
              </a:r>
              <a:r>
                <a:rPr lang="fr-FR" altLang="en-US" sz="1100" dirty="0">
                  <a:solidFill>
                    <a:srgbClr val="FFFFFF"/>
                  </a:solidFill>
                </a:rPr>
                <a:t> en fonction des lignes directrices en vigueur dans votre pays</a:t>
              </a:r>
              <a:endParaRPr lang="fr-FR"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8CE2FB05-A7BE-49F6-BEB5-F799CE625D9E}"/>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Pencil">
              <a:extLst>
                <a:ext uri="{FF2B5EF4-FFF2-40B4-BE49-F238E27FC236}">
                  <a16:creationId xmlns:a16="http://schemas.microsoft.com/office/drawing/2014/main" id="{035383A0-26CC-42BF-AC8B-9F2621C5257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83941" y="1649394"/>
              <a:ext cx="352462" cy="352462"/>
            </a:xfrm>
            <a:prstGeom prst="rect">
              <a:avLst/>
            </a:prstGeom>
          </p:spPr>
        </p:pic>
      </p:grpSp>
      <p:sp>
        <p:nvSpPr>
          <p:cNvPr id="2" name="Footer Placeholder 3">
            <a:extLst>
              <a:ext uri="{FF2B5EF4-FFF2-40B4-BE49-F238E27FC236}">
                <a16:creationId xmlns:a16="http://schemas.microsoft.com/office/drawing/2014/main" id="{1BEB5D58-0171-1B2B-27B4-3412F04C9C32}"/>
              </a:ext>
            </a:extLst>
          </p:cNvPr>
          <p:cNvSpPr>
            <a:spLocks noGrp="1"/>
          </p:cNvSpPr>
          <p:nvPr>
            <p:ph type="ftr" sz="quarter" idx="11"/>
            <p:custDataLst>
              <p:tags r:id="rId6"/>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738-71C5-9249-96CA-36528ECCDFFD}"/>
              </a:ext>
            </a:extLst>
          </p:cNvPr>
          <p:cNvSpPr>
            <a:spLocks noGrp="1"/>
          </p:cNvSpPr>
          <p:nvPr>
            <p:ph type="title"/>
          </p:nvPr>
        </p:nvSpPr>
        <p:spPr/>
        <p:txBody>
          <a:bodyPr rtlCol="0"/>
          <a:lstStyle/>
          <a:p>
            <a:pPr rtl="0"/>
            <a:r>
              <a:rPr lang="fr"/>
              <a:t>Inspection des kits de test</a:t>
            </a:r>
          </a:p>
        </p:txBody>
      </p:sp>
      <p:sp>
        <p:nvSpPr>
          <p:cNvPr id="3" name="Content Placeholder 2">
            <a:extLst>
              <a:ext uri="{FF2B5EF4-FFF2-40B4-BE49-F238E27FC236}">
                <a16:creationId xmlns:a16="http://schemas.microsoft.com/office/drawing/2014/main" id="{9154FDA1-8167-5945-BD3B-C52398ED4E1E}"/>
              </a:ext>
            </a:extLst>
          </p:cNvPr>
          <p:cNvSpPr>
            <a:spLocks noGrp="1"/>
          </p:cNvSpPr>
          <p:nvPr>
            <p:ph idx="1"/>
          </p:nvPr>
        </p:nvSpPr>
        <p:spPr/>
        <p:txBody>
          <a:bodyPr rtlCol="0"/>
          <a:lstStyle/>
          <a:p>
            <a:pPr marL="0" indent="0">
              <a:buNone/>
            </a:pPr>
            <a:r>
              <a:rPr lang="fr" dirty="0"/>
              <a:t>Vérifier les différents éléments constitutifs de chaque kit de TDR-</a:t>
            </a:r>
            <a:r>
              <a:rPr lang="en-US" dirty="0"/>
              <a:t>Ag </a:t>
            </a:r>
            <a:r>
              <a:rPr lang="fr" dirty="0"/>
              <a:t>du S</a:t>
            </a:r>
            <a:r>
              <a:rPr lang="en-US" dirty="0"/>
              <a:t>AR</a:t>
            </a:r>
            <a:r>
              <a:rPr lang="fr" dirty="0"/>
              <a:t>S-CoV-2</a:t>
            </a:r>
          </a:p>
          <a:p>
            <a:pPr marL="0" indent="0">
              <a:buNone/>
            </a:pPr>
            <a:r>
              <a:rPr lang="fr" dirty="0"/>
              <a:t> Absorbeur d’humidité :</a:t>
            </a:r>
          </a:p>
          <a:p>
            <a:pPr lvl="1" rtl="0"/>
            <a:r>
              <a:rPr lang="fr" dirty="0"/>
              <a:t>Ce produit n'est pas utilisé pour effectuer le test.  Il sert uniquement à maintenir à sec le contenu du sachet avant utilisation et doit être jeté une fois le test ouvert.  </a:t>
            </a:r>
          </a:p>
          <a:p>
            <a:pPr lvl="1" rtl="0"/>
            <a:r>
              <a:rPr lang="fr" dirty="0"/>
              <a:t>Si l’absorbeur d’humidité contient un indicateur, il convient de l’examiner. S’il suggère une exposition à l’humidité, jeter le test et en choisir un nouveau. </a:t>
            </a:r>
          </a:p>
          <a:p>
            <a:pPr rtl="0"/>
            <a:r>
              <a:rPr lang="fr" dirty="0"/>
              <a:t>Solution tampon</a:t>
            </a:r>
          </a:p>
          <a:p>
            <a:pPr lvl="1" rtl="0"/>
            <a:r>
              <a:rPr lang="fr" dirty="0"/>
              <a:t>Requise pour certains kits</a:t>
            </a:r>
          </a:p>
          <a:p>
            <a:pPr rtl="0"/>
            <a:endParaRPr lang="en-GB" dirty="0"/>
          </a:p>
        </p:txBody>
      </p:sp>
      <p:sp>
        <p:nvSpPr>
          <p:cNvPr id="5" name="Slide Number Placeholder 4">
            <a:extLst>
              <a:ext uri="{FF2B5EF4-FFF2-40B4-BE49-F238E27FC236}">
                <a16:creationId xmlns:a16="http://schemas.microsoft.com/office/drawing/2014/main" id="{A0E33E1D-B2FF-4C4B-8017-665310052F06}"/>
              </a:ext>
            </a:extLst>
          </p:cNvPr>
          <p:cNvSpPr>
            <a:spLocks noGrp="1"/>
          </p:cNvSpPr>
          <p:nvPr>
            <p:ph type="sldNum" sz="quarter" idx="12"/>
          </p:nvPr>
        </p:nvSpPr>
        <p:spPr/>
        <p:txBody>
          <a:bodyPr rtlCol="0"/>
          <a:lstStyle/>
          <a:p>
            <a:pPr rtl="0"/>
            <a:fld id="{42D34DE6-22C6-0E40-B20E-F2D718CBADB2}" type="slidenum">
              <a:rPr lang="en-GB" smtClean="0"/>
              <a:pPr rtl="0"/>
              <a:t>8</a:t>
            </a:fld>
            <a:endParaRPr lang="en-GB" sz="1000" dirty="0"/>
          </a:p>
        </p:txBody>
      </p:sp>
      <p:sp>
        <p:nvSpPr>
          <p:cNvPr id="4" name="Footer Placeholder 3">
            <a:extLst>
              <a:ext uri="{FF2B5EF4-FFF2-40B4-BE49-F238E27FC236}">
                <a16:creationId xmlns:a16="http://schemas.microsoft.com/office/drawing/2014/main" id="{CEE9869F-8CF7-4126-2A0E-0F3A044045AB}"/>
              </a:ext>
            </a:extLst>
          </p:cNvPr>
          <p:cNvSpPr>
            <a:spLocks noGrp="1"/>
          </p:cNvSpPr>
          <p:nvPr>
            <p:ph type="ftr" sz="quarter" idx="11"/>
            <p:custDataLst>
              <p:tags r:id="rId1"/>
            </p:custDataLst>
          </p:nvPr>
        </p:nvSpPr>
        <p:spPr>
          <a:xfrm>
            <a:off x="838200" y="6356350"/>
            <a:ext cx="8522110" cy="501650"/>
          </a:xfrm>
        </p:spPr>
        <p:txBody>
          <a:bodyPr/>
          <a:lstStyle/>
          <a:p>
            <a:r>
              <a:rPr lang="fr-FR" dirty="0"/>
              <a:t>Atelier de formation sur les tests de diagnostic rapide antigéniques du SARS-CoV-2 – v3.0 | Se préparer à tester : matériel nécessaire</a:t>
            </a:r>
          </a:p>
        </p:txBody>
      </p:sp>
    </p:spTree>
    <p:extLst>
      <p:ext uri="{BB962C8B-B14F-4D97-AF65-F5344CB8AC3E}">
        <p14:creationId xmlns:p14="http://schemas.microsoft.com/office/powerpoint/2010/main" val="153477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0B71-4693-6241-AB98-F41A8A54DDE8}"/>
              </a:ext>
            </a:extLst>
          </p:cNvPr>
          <p:cNvSpPr>
            <a:spLocks noGrp="1"/>
          </p:cNvSpPr>
          <p:nvPr>
            <p:ph type="title"/>
          </p:nvPr>
        </p:nvSpPr>
        <p:spPr/>
        <p:txBody>
          <a:bodyPr rtlCol="0"/>
          <a:lstStyle/>
          <a:p>
            <a:pPr rtl="0"/>
            <a:r>
              <a:rPr lang="fr"/>
              <a:t>Gestion des stocks</a:t>
            </a:r>
          </a:p>
        </p:txBody>
      </p:sp>
    </p:spTree>
    <p:extLst>
      <p:ext uri="{BB962C8B-B14F-4D97-AF65-F5344CB8AC3E}">
        <p14:creationId xmlns:p14="http://schemas.microsoft.com/office/powerpoint/2010/main" val="3584948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E428AC39C2174AA60E2B24655F8CA0" ma:contentTypeVersion="13" ma:contentTypeDescription="Create a new document." ma:contentTypeScope="" ma:versionID="62dc4ba41e2ac8dff66dff98482acf91">
  <xsd:schema xmlns:xsd="http://www.w3.org/2001/XMLSchema" xmlns:xs="http://www.w3.org/2001/XMLSchema" xmlns:p="http://schemas.microsoft.com/office/2006/metadata/properties" xmlns:ns3="95bab860-2d6b-4602-b166-24da51455eee" xmlns:ns4="cdf6d0ad-cdd5-4030-b89e-97d3a33d71ec" targetNamespace="http://schemas.microsoft.com/office/2006/metadata/properties" ma:root="true" ma:fieldsID="6819d03f2fd1c2bcc080d0781f6df30b" ns3:_="" ns4:_="">
    <xsd:import namespace="95bab860-2d6b-4602-b166-24da51455eee"/>
    <xsd:import namespace="cdf6d0ad-cdd5-4030-b89e-97d3a33d71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b860-2d6b-4602-b166-24da51455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f6d0ad-cdd5-4030-b89e-97d3a33d71e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5EACDA-D9C8-49BA-AD41-F162C249BD9C}">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cdf6d0ad-cdd5-4030-b89e-97d3a33d71ec"/>
    <ds:schemaRef ds:uri="95bab860-2d6b-4602-b166-24da51455eee"/>
    <ds:schemaRef ds:uri="http://www.w3.org/XML/1998/namespace"/>
    <ds:schemaRef ds:uri="http://purl.org/dc/dcmitype/"/>
  </ds:schemaRefs>
</ds:datastoreItem>
</file>

<file path=customXml/itemProps2.xml><?xml version="1.0" encoding="utf-8"?>
<ds:datastoreItem xmlns:ds="http://schemas.openxmlformats.org/officeDocument/2006/customXml" ds:itemID="{C288B264-B746-40E3-9E89-03A07EA19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b860-2d6b-4602-b166-24da51455eee"/>
    <ds:schemaRef ds:uri="cdf6d0ad-cdd5-4030-b89e-97d3a33d71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905263-E501-4B88-A11C-184BA2FF40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1558</TotalTime>
  <Words>2410</Words>
  <Application>Microsoft Office PowerPoint</Application>
  <PresentationFormat>Widescreen</PresentationFormat>
  <Paragraphs>195</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Roman</vt:lpstr>
      <vt:lpstr>Ayuthaya</vt:lpstr>
      <vt:lpstr>Calibri</vt:lpstr>
      <vt:lpstr>Office Theme</vt:lpstr>
      <vt:lpstr>07</vt:lpstr>
      <vt:lpstr>Clause de non-responsabilité</vt:lpstr>
      <vt:lpstr>Objectifs d’apprentissage</vt:lpstr>
      <vt:lpstr>Contenu des kits de TDR-Ag du SARS-CoV-2</vt:lpstr>
      <vt:lpstr>Matériels de prélèvement d’échantillon</vt:lpstr>
      <vt:lpstr>Fournitures pour TDR-Ag du SARS-CoV-2 (1)</vt:lpstr>
      <vt:lpstr>Fournitures pour TDR-Ag du SARS-CoV-2 (2)</vt:lpstr>
      <vt:lpstr>Inspection des kits de test</vt:lpstr>
      <vt:lpstr>Gestion des stocks</vt:lpstr>
      <vt:lpstr>Bonne gestion des stocks = Service ininterrompu de tests</vt:lpstr>
      <vt:lpstr>La gestion des stocks implique de pouvoir savoir : </vt:lpstr>
      <vt:lpstr>La gestion des stocks implique : </vt:lpstr>
      <vt:lpstr>Vérification quantitative du stock</vt:lpstr>
      <vt:lpstr>Tenue d’un registre d’inventaire approprié</vt:lpstr>
      <vt:lpstr>À quel moment passer une commande </vt:lpstr>
      <vt:lpstr>Comment passer une commande </vt:lpstr>
      <vt:lpstr>Inspection de la livraison des nouvelles commandes1</vt:lpstr>
      <vt:lpstr>Assurer un entreposage adéquat des fournitures</vt:lpstr>
      <vt:lpstr>Gestion des stocks</vt:lpstr>
      <vt:lpstr>PowerPoint Presentation</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81</cp:revision>
  <dcterms:created xsi:type="dcterms:W3CDTF">2020-10-08T10:02:18Z</dcterms:created>
  <dcterms:modified xsi:type="dcterms:W3CDTF">2022-09-14T16:34:25Z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0x010100EBE428AC39C2174AA60E2B24655F8CA0</vt:lpwstr>
  </property>
</Properties>
</file>