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5.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6.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7.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8.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9.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0.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11.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12.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13.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14.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1" r:id="rId5"/>
  </p:sldMasterIdLst>
  <p:notesMasterIdLst>
    <p:notesMasterId r:id="rId26"/>
  </p:notesMasterIdLst>
  <p:sldIdLst>
    <p:sldId id="256" r:id="rId6"/>
    <p:sldId id="274" r:id="rId7"/>
    <p:sldId id="257" r:id="rId8"/>
    <p:sldId id="258" r:id="rId9"/>
    <p:sldId id="315" r:id="rId10"/>
    <p:sldId id="316" r:id="rId11"/>
    <p:sldId id="259" r:id="rId12"/>
    <p:sldId id="302" r:id="rId13"/>
    <p:sldId id="314" r:id="rId14"/>
    <p:sldId id="300" r:id="rId15"/>
    <p:sldId id="330" r:id="rId16"/>
    <p:sldId id="328" r:id="rId17"/>
    <p:sldId id="333" r:id="rId18"/>
    <p:sldId id="285" r:id="rId19"/>
    <p:sldId id="310" r:id="rId20"/>
    <p:sldId id="321" r:id="rId21"/>
    <p:sldId id="322" r:id="rId22"/>
    <p:sldId id="262" r:id="rId23"/>
    <p:sldId id="267" r:id="rId24"/>
    <p:sldId id="271" r:id="rId25"/>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lya Underwood" initials="TU" lastIdx="1" clrIdx="0">
    <p:extLst>
      <p:ext uri="{19B8F6BF-5375-455C-9EA6-DF929625EA0E}">
        <p15:presenceInfo xmlns:p15="http://schemas.microsoft.com/office/powerpoint/2012/main" userId="d1b78f39f266085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466B65-8183-3FD6-3614-8CDA9CE5965D}" v="63" dt="2020-10-29T10:06:34.165"/>
    <p1510:client id="{95EFF659-82F1-584C-A668-5C7232F03DD5}" v="64" dt="2020-10-28T13:42:51.646"/>
    <p1510:client id="{A42D3567-265C-9DED-86F3-C5977F545420}" v="8" dt="2020-12-17T13:15:29.531"/>
    <p1510:client id="{F4F171C4-FB11-4D78-A46B-EF0E47FB0329}" v="2" dt="2020-10-28T18:27:54.4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70"/>
    <p:restoredTop sz="94674"/>
  </p:normalViewPr>
  <p:slideViewPr>
    <p:cSldViewPr snapToGrid="0" snapToObjects="1">
      <p:cViewPr varScale="1">
        <p:scale>
          <a:sx n="80" d="100"/>
          <a:sy n="80" d="100"/>
        </p:scale>
        <p:origin x="293"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DRIGUEZ, Eliane" userId="S::rodrigueze@who.int::42784049-f925-40e3-8830-caa6ff057f70" providerId="AD" clId="Web-{A42D3567-265C-9DED-86F3-C5977F545420}"/>
    <pc:docChg chg="modSld">
      <pc:chgData name="RODRIGUEZ, Eliane" userId="S::rodrigueze@who.int::42784049-f925-40e3-8830-caa6ff057f70" providerId="AD" clId="Web-{A42D3567-265C-9DED-86F3-C5977F545420}" dt="2020-12-17T13:15:29.531" v="7" actId="20577"/>
      <pc:docMkLst>
        <pc:docMk/>
      </pc:docMkLst>
      <pc:sldChg chg="modSp">
        <pc:chgData name="RODRIGUEZ, Eliane" userId="S::rodrigueze@who.int::42784049-f925-40e3-8830-caa6ff057f70" providerId="AD" clId="Web-{A42D3567-265C-9DED-86F3-C5977F545420}" dt="2020-12-17T13:15:29.531" v="6" actId="20577"/>
        <pc:sldMkLst>
          <pc:docMk/>
          <pc:sldMk cId="1808882568" sldId="278"/>
        </pc:sldMkLst>
        <pc:spChg chg="mod">
          <ac:chgData name="RODRIGUEZ, Eliane" userId="S::rodrigueze@who.int::42784049-f925-40e3-8830-caa6ff057f70" providerId="AD" clId="Web-{A42D3567-265C-9DED-86F3-C5977F545420}" dt="2020-12-17T13:15:29.531" v="6" actId="20577"/>
          <ac:spMkLst>
            <pc:docMk/>
            <pc:sldMk cId="1808882568" sldId="278"/>
            <ac:spMk id="3" creationId="{A037F04C-11D0-9943-B5EC-CFFD376A746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0BEDBD40-84B1-2349-A508-11CBED669F65}" type="datetimeFigureOut">
              <a:rPr lang="en-GB" smtClean="0"/>
              <a:t>04/10/2022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F7A6307-915A-134B-ACFB-C4EC86CF7165}" type="slidenum">
              <a:rPr lang="en-GB" smtClean="0"/>
              <a:t>‹#›</a:t>
            </a:fld>
            <a:endParaRPr lang="en-GB" dirty="0"/>
          </a:p>
        </p:txBody>
      </p:sp>
    </p:spTree>
    <p:extLst>
      <p:ext uri="{BB962C8B-B14F-4D97-AF65-F5344CB8AC3E}">
        <p14:creationId xmlns:p14="http://schemas.microsoft.com/office/powerpoint/2010/main" val="1794106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3873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7380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3828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2773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2752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a:spcBef>
                <a:spcPts val="0"/>
              </a:spcBef>
              <a:spcAft>
                <a:spcPts val="0"/>
              </a:spcAft>
              <a:buNone/>
            </a:pPr>
            <a:endParaRPr dirty="0"/>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0427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321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3829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6442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8597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BA0A1A0-4D4D-CE47-A67E-A9F4DBB197A3}"/>
              </a:ext>
            </a:extLst>
          </p:cNvPr>
          <p:cNvSpPr>
            <a:spLocks noGrp="1"/>
          </p:cNvSpPr>
          <p:nvPr>
            <p:ph type="dt" sz="half" idx="10"/>
          </p:nvPr>
        </p:nvSpPr>
        <p:spPr/>
        <p:txBody>
          <a:bodyPr rtlCol="0"/>
          <a:lstStyle/>
          <a:p>
            <a:pPr rtl="0"/>
            <a:r>
              <a:rPr lang="en-GB"/>
              <a:t>10/11/2020</a:t>
            </a:r>
            <a:endParaRPr lang="en-GB" dirty="0"/>
          </a:p>
        </p:txBody>
      </p:sp>
      <p:sp>
        <p:nvSpPr>
          <p:cNvPr id="5" name="Footer Placeholder 4">
            <a:extLst>
              <a:ext uri="{FF2B5EF4-FFF2-40B4-BE49-F238E27FC236}">
                <a16:creationId xmlns:a16="http://schemas.microsoft.com/office/drawing/2014/main" id="{CF9E9A00-C2FB-0A47-AD17-4BC42A25DA12}"/>
              </a:ext>
            </a:extLst>
          </p:cNvPr>
          <p:cNvSpPr>
            <a:spLocks noGrp="1"/>
          </p:cNvSpPr>
          <p:nvPr>
            <p:ph type="ftr" sz="quarter" idx="11"/>
          </p:nvPr>
        </p:nvSpPr>
        <p:spPr/>
        <p:txBody>
          <a:bodyPr rtlCol="0"/>
          <a:lstStyle/>
          <a:p>
            <a:pPr rtl="0"/>
            <a:r>
              <a:rPr lang="fr"/>
              <a:t>Conference     |     Presentation title</a:t>
            </a:r>
          </a:p>
        </p:txBody>
      </p:sp>
      <p:sp>
        <p:nvSpPr>
          <p:cNvPr id="6" name="Slide Number Placeholder 5">
            <a:extLst>
              <a:ext uri="{FF2B5EF4-FFF2-40B4-BE49-F238E27FC236}">
                <a16:creationId xmlns:a16="http://schemas.microsoft.com/office/drawing/2014/main" id="{CEDE29F7-DCB0-094C-851F-A0968DD4F817}"/>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
        <p:nvSpPr>
          <p:cNvPr id="11" name="Freeform 10">
            <a:extLst>
              <a:ext uri="{FF2B5EF4-FFF2-40B4-BE49-F238E27FC236}">
                <a16:creationId xmlns:a16="http://schemas.microsoft.com/office/drawing/2014/main" id="{9BADA697-CC04-904E-A093-84FF3BFDB055}"/>
              </a:ext>
            </a:extLst>
          </p:cNvPr>
          <p:cNvSpPr/>
          <p:nvPr userDrawn="1"/>
        </p:nvSpPr>
        <p:spPr>
          <a:xfrm>
            <a:off x="0" y="1010155"/>
            <a:ext cx="6394174" cy="5036476"/>
          </a:xfrm>
          <a:custGeom>
            <a:avLst/>
            <a:gdLst>
              <a:gd name="connsiteX0" fmla="*/ 0 w 6394174"/>
              <a:gd name="connsiteY0" fmla="*/ 0 h 5036476"/>
              <a:gd name="connsiteX1" fmla="*/ 6394174 w 6394174"/>
              <a:gd name="connsiteY1" fmla="*/ 0 h 5036476"/>
              <a:gd name="connsiteX2" fmla="*/ 5135055 w 6394174"/>
              <a:gd name="connsiteY2" fmla="*/ 5036476 h 5036476"/>
              <a:gd name="connsiteX3" fmla="*/ 0 w 6394174"/>
              <a:gd name="connsiteY3" fmla="*/ 5036476 h 5036476"/>
            </a:gdLst>
            <a:ahLst/>
            <a:cxnLst>
              <a:cxn ang="0">
                <a:pos x="connsiteX0" y="connsiteY0"/>
              </a:cxn>
              <a:cxn ang="0">
                <a:pos x="connsiteX1" y="connsiteY1"/>
              </a:cxn>
              <a:cxn ang="0">
                <a:pos x="connsiteX2" y="connsiteY2"/>
              </a:cxn>
              <a:cxn ang="0">
                <a:pos x="connsiteX3" y="connsiteY3"/>
              </a:cxn>
            </a:cxnLst>
            <a:rect l="l" t="t" r="r" b="b"/>
            <a:pathLst>
              <a:path w="6394174" h="5036476">
                <a:moveTo>
                  <a:pt x="0" y="0"/>
                </a:moveTo>
                <a:lnTo>
                  <a:pt x="6394174" y="0"/>
                </a:lnTo>
                <a:lnTo>
                  <a:pt x="5135055" y="5036476"/>
                </a:lnTo>
                <a:lnTo>
                  <a:pt x="0" y="50364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dirty="0"/>
          </a:p>
        </p:txBody>
      </p:sp>
      <p:sp>
        <p:nvSpPr>
          <p:cNvPr id="2" name="Title 1">
            <a:extLst>
              <a:ext uri="{FF2B5EF4-FFF2-40B4-BE49-F238E27FC236}">
                <a16:creationId xmlns:a16="http://schemas.microsoft.com/office/drawing/2014/main" id="{E3B9F9C4-72BA-474A-85F1-51D0937124B8}"/>
              </a:ext>
            </a:extLst>
          </p:cNvPr>
          <p:cNvSpPr>
            <a:spLocks noGrp="1"/>
          </p:cNvSpPr>
          <p:nvPr>
            <p:ph type="ctrTitle"/>
          </p:nvPr>
        </p:nvSpPr>
        <p:spPr>
          <a:xfrm>
            <a:off x="838200" y="1122362"/>
            <a:ext cx="4588565" cy="2940351"/>
          </a:xfrm>
        </p:spPr>
        <p:txBody>
          <a:bodyPr lIns="0" tIns="0" rIns="0" bIns="0" rtlCol="0" anchor="b"/>
          <a:lstStyle>
            <a:lvl1pPr algn="l">
              <a:defRPr sz="4000">
                <a:solidFill>
                  <a:schemeClr val="bg1"/>
                </a:solidFill>
              </a:defRPr>
            </a:lvl1pPr>
          </a:lstStyle>
          <a:p>
            <a:pPr rtl="0"/>
            <a:r>
              <a:rPr lang="fr"/>
              <a:t>Click to edit Master title style</a:t>
            </a:r>
          </a:p>
        </p:txBody>
      </p:sp>
      <p:sp>
        <p:nvSpPr>
          <p:cNvPr id="3" name="Subtitle 2">
            <a:extLst>
              <a:ext uri="{FF2B5EF4-FFF2-40B4-BE49-F238E27FC236}">
                <a16:creationId xmlns:a16="http://schemas.microsoft.com/office/drawing/2014/main" id="{5EB50E9B-DD61-564D-A61F-AAAC18591A98}"/>
              </a:ext>
            </a:extLst>
          </p:cNvPr>
          <p:cNvSpPr>
            <a:spLocks noGrp="1"/>
          </p:cNvSpPr>
          <p:nvPr>
            <p:ph type="subTitle" idx="1"/>
          </p:nvPr>
        </p:nvSpPr>
        <p:spPr>
          <a:xfrm>
            <a:off x="838200" y="4213184"/>
            <a:ext cx="3992217" cy="1044615"/>
          </a:xfrm>
        </p:spPr>
        <p:txBody>
          <a:bodyPr lIns="0" tIns="0" rIns="0" bIns="0" rtlCol="0"/>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edit Master subtitle style</a:t>
            </a:r>
          </a:p>
        </p:txBody>
      </p:sp>
      <p:pic>
        <p:nvPicPr>
          <p:cNvPr id="13" name="Picture 12" descr="Diagram&#10;&#10;Description automatically generated">
            <a:extLst>
              <a:ext uri="{FF2B5EF4-FFF2-40B4-BE49-F238E27FC236}">
                <a16:creationId xmlns:a16="http://schemas.microsoft.com/office/drawing/2014/main" id="{85CF142A-ECB8-8B40-82ED-7A961EBAC431}"/>
              </a:ext>
            </a:extLst>
          </p:cNvPr>
          <p:cNvPicPr>
            <a:picLocks noChangeAspect="1"/>
          </p:cNvPicPr>
          <p:nvPr userDrawn="1"/>
        </p:nvPicPr>
        <p:blipFill>
          <a:blip r:embed="rId2"/>
          <a:stretch>
            <a:fillRect/>
          </a:stretch>
        </p:blipFill>
        <p:spPr>
          <a:xfrm>
            <a:off x="7049429" y="1214515"/>
            <a:ext cx="4627756" cy="4627756"/>
          </a:xfrm>
          <a:prstGeom prst="rect">
            <a:avLst/>
          </a:prstGeom>
        </p:spPr>
      </p:pic>
    </p:spTree>
    <p:extLst>
      <p:ext uri="{BB962C8B-B14F-4D97-AF65-F5344CB8AC3E}">
        <p14:creationId xmlns:p14="http://schemas.microsoft.com/office/powerpoint/2010/main" val="2735490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54B2D-1D08-1F42-82CC-C7AF542F0459}"/>
              </a:ext>
            </a:extLst>
          </p:cNvPr>
          <p:cNvSpPr>
            <a:spLocks noGrp="1"/>
          </p:cNvSpPr>
          <p:nvPr>
            <p:ph type="title"/>
          </p:nvPr>
        </p:nvSpPr>
        <p:spPr/>
        <p:txBody>
          <a:bodyPr rtlCol="0"/>
          <a:lstStyle/>
          <a:p>
            <a:pPr rtl="0"/>
            <a:r>
              <a:rPr lang="fr"/>
              <a:t>Click to edit Master title style</a:t>
            </a:r>
          </a:p>
        </p:txBody>
      </p:sp>
      <p:sp>
        <p:nvSpPr>
          <p:cNvPr id="3" name="Vertical Text Placeholder 2">
            <a:extLst>
              <a:ext uri="{FF2B5EF4-FFF2-40B4-BE49-F238E27FC236}">
                <a16:creationId xmlns:a16="http://schemas.microsoft.com/office/drawing/2014/main" id="{8EB9826E-1933-D045-AF5A-BA3BD571F22E}"/>
              </a:ext>
            </a:extLst>
          </p:cNvPr>
          <p:cNvSpPr>
            <a:spLocks noGrp="1"/>
          </p:cNvSpPr>
          <p:nvPr>
            <p:ph type="body" orient="vert" idx="1"/>
          </p:nvPr>
        </p:nvSpPr>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a:extLst>
              <a:ext uri="{FF2B5EF4-FFF2-40B4-BE49-F238E27FC236}">
                <a16:creationId xmlns:a16="http://schemas.microsoft.com/office/drawing/2014/main" id="{1ABA51D4-D759-BF40-A039-E4FAA312765B}"/>
              </a:ext>
            </a:extLst>
          </p:cNvPr>
          <p:cNvSpPr>
            <a:spLocks noGrp="1"/>
          </p:cNvSpPr>
          <p:nvPr>
            <p:ph type="dt" sz="half" idx="10"/>
          </p:nvPr>
        </p:nvSpPr>
        <p:spPr/>
        <p:txBody>
          <a:bodyPr rtlCol="0"/>
          <a:lstStyle/>
          <a:p>
            <a:pPr rtl="0"/>
            <a:r>
              <a:rPr lang="en-GB"/>
              <a:t>10/11/2020</a:t>
            </a:r>
            <a:endParaRPr lang="en-GB" dirty="0"/>
          </a:p>
        </p:txBody>
      </p:sp>
      <p:sp>
        <p:nvSpPr>
          <p:cNvPr id="5" name="Footer Placeholder 4">
            <a:extLst>
              <a:ext uri="{FF2B5EF4-FFF2-40B4-BE49-F238E27FC236}">
                <a16:creationId xmlns:a16="http://schemas.microsoft.com/office/drawing/2014/main" id="{9772C1AD-DD21-8840-A024-D910B5ADD3D3}"/>
              </a:ext>
            </a:extLst>
          </p:cNvPr>
          <p:cNvSpPr>
            <a:spLocks noGrp="1"/>
          </p:cNvSpPr>
          <p:nvPr>
            <p:ph type="ftr" sz="quarter" idx="11"/>
          </p:nvPr>
        </p:nvSpPr>
        <p:spPr/>
        <p:txBody>
          <a:bodyPr rtlCol="0"/>
          <a:lstStyle/>
          <a:p>
            <a:pPr rtl="0"/>
            <a:r>
              <a:rPr lang="fr"/>
              <a:t>Conference     |     Presentation title</a:t>
            </a:r>
          </a:p>
        </p:txBody>
      </p:sp>
      <p:sp>
        <p:nvSpPr>
          <p:cNvPr id="6" name="Slide Number Placeholder 5">
            <a:extLst>
              <a:ext uri="{FF2B5EF4-FFF2-40B4-BE49-F238E27FC236}">
                <a16:creationId xmlns:a16="http://schemas.microsoft.com/office/drawing/2014/main" id="{C6DDF021-28A2-0E47-939B-CB6C5AFF24DF}"/>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1152826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505180-52A3-D34D-9AA3-CB39D7876EE6}"/>
              </a:ext>
            </a:extLst>
          </p:cNvPr>
          <p:cNvSpPr>
            <a:spLocks noGrp="1"/>
          </p:cNvSpPr>
          <p:nvPr>
            <p:ph type="title" orient="vert"/>
          </p:nvPr>
        </p:nvSpPr>
        <p:spPr>
          <a:xfrm>
            <a:off x="8724900" y="365125"/>
            <a:ext cx="2628900" cy="5811838"/>
          </a:xfrm>
        </p:spPr>
        <p:txBody>
          <a:bodyPr vert="eaVert" rtlCol="0"/>
          <a:lstStyle/>
          <a:p>
            <a:pPr rtl="0"/>
            <a:r>
              <a:rPr lang="fr"/>
              <a:t>Click to edit Master title style</a:t>
            </a:r>
          </a:p>
        </p:txBody>
      </p:sp>
      <p:sp>
        <p:nvSpPr>
          <p:cNvPr id="3" name="Vertical Text Placeholder 2">
            <a:extLst>
              <a:ext uri="{FF2B5EF4-FFF2-40B4-BE49-F238E27FC236}">
                <a16:creationId xmlns:a16="http://schemas.microsoft.com/office/drawing/2014/main" id="{BA89CAB5-C205-214E-BF83-E135B9869C4E}"/>
              </a:ext>
            </a:extLst>
          </p:cNvPr>
          <p:cNvSpPr>
            <a:spLocks noGrp="1"/>
          </p:cNvSpPr>
          <p:nvPr>
            <p:ph type="body" orient="vert" idx="1"/>
          </p:nvPr>
        </p:nvSpPr>
        <p:spPr>
          <a:xfrm>
            <a:off x="838200" y="365125"/>
            <a:ext cx="7734300" cy="5811838"/>
          </a:xfrm>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a:extLst>
              <a:ext uri="{FF2B5EF4-FFF2-40B4-BE49-F238E27FC236}">
                <a16:creationId xmlns:a16="http://schemas.microsoft.com/office/drawing/2014/main" id="{BF0D129C-15AC-1A4E-8785-88A1FA6D267B}"/>
              </a:ext>
            </a:extLst>
          </p:cNvPr>
          <p:cNvSpPr>
            <a:spLocks noGrp="1"/>
          </p:cNvSpPr>
          <p:nvPr>
            <p:ph type="dt" sz="half" idx="10"/>
          </p:nvPr>
        </p:nvSpPr>
        <p:spPr/>
        <p:txBody>
          <a:bodyPr rtlCol="0"/>
          <a:lstStyle/>
          <a:p>
            <a:pPr rtl="0"/>
            <a:r>
              <a:rPr lang="en-GB"/>
              <a:t>10/11/2020</a:t>
            </a:r>
            <a:endParaRPr lang="en-GB" dirty="0"/>
          </a:p>
        </p:txBody>
      </p:sp>
      <p:sp>
        <p:nvSpPr>
          <p:cNvPr id="5" name="Footer Placeholder 4">
            <a:extLst>
              <a:ext uri="{FF2B5EF4-FFF2-40B4-BE49-F238E27FC236}">
                <a16:creationId xmlns:a16="http://schemas.microsoft.com/office/drawing/2014/main" id="{F9D5B4E7-1AB3-7F41-95D0-6BD052ED4B63}"/>
              </a:ext>
            </a:extLst>
          </p:cNvPr>
          <p:cNvSpPr>
            <a:spLocks noGrp="1"/>
          </p:cNvSpPr>
          <p:nvPr>
            <p:ph type="ftr" sz="quarter" idx="11"/>
          </p:nvPr>
        </p:nvSpPr>
        <p:spPr/>
        <p:txBody>
          <a:bodyPr rtlCol="0"/>
          <a:lstStyle/>
          <a:p>
            <a:pPr rtl="0"/>
            <a:r>
              <a:rPr lang="fr"/>
              <a:t>Conference     |     Presentation title</a:t>
            </a:r>
          </a:p>
        </p:txBody>
      </p:sp>
      <p:sp>
        <p:nvSpPr>
          <p:cNvPr id="6" name="Slide Number Placeholder 5">
            <a:extLst>
              <a:ext uri="{FF2B5EF4-FFF2-40B4-BE49-F238E27FC236}">
                <a16:creationId xmlns:a16="http://schemas.microsoft.com/office/drawing/2014/main" id="{C5D1B791-FCAC-4049-BD9A-ED3978986234}"/>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3102539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ullet List">
    <p:spTree>
      <p:nvGrpSpPr>
        <p:cNvPr id="1" name=""/>
        <p:cNvGrpSpPr/>
        <p:nvPr/>
      </p:nvGrpSpPr>
      <p:grpSpPr>
        <a:xfrm>
          <a:off x="0" y="0"/>
          <a:ext cx="0" cy="0"/>
          <a:chOff x="0" y="0"/>
          <a:chExt cx="0" cy="0"/>
        </a:xfrm>
      </p:grpSpPr>
      <p:sp>
        <p:nvSpPr>
          <p:cNvPr id="53" name="Title Text"/>
          <p:cNvSpPr txBox="1">
            <a:spLocks noGrp="1"/>
          </p:cNvSpPr>
          <p:nvPr>
            <p:ph type="title"/>
          </p:nvPr>
        </p:nvSpPr>
        <p:spPr>
          <a:prstGeom prst="rect">
            <a:avLst/>
          </a:prstGeom>
        </p:spPr>
        <p:txBody>
          <a:bodyPr rtlCol="0"/>
          <a:lstStyle/>
          <a:p>
            <a:pPr rtl="0"/>
            <a:r>
              <a:rPr lang="fr"/>
              <a:t>Click to edit Master title style</a:t>
            </a:r>
            <a:endParaRPr/>
          </a:p>
        </p:txBody>
      </p:sp>
      <p:sp>
        <p:nvSpPr>
          <p:cNvPr id="54" name="Body Level One…"/>
          <p:cNvSpPr txBox="1">
            <a:spLocks noGrp="1"/>
          </p:cNvSpPr>
          <p:nvPr>
            <p:ph type="body" idx="1"/>
          </p:nvPr>
        </p:nvSpPr>
        <p:spPr>
          <a:prstGeom prst="rect">
            <a:avLst/>
          </a:prstGeom>
        </p:spPr>
        <p:txBody>
          <a:bodyPr numCol="1" spcCol="38100" rtlCol="0"/>
          <a:lstStyle>
            <a:lvl1pPr marL="381000" indent="-381000">
              <a:spcBef>
                <a:spcPts val="2100"/>
              </a:spcBef>
              <a:buSzPct val="50000"/>
              <a:buBlip>
                <a:blip r:embed="rId2"/>
              </a:buBlip>
              <a:defRPr sz="2100"/>
            </a:lvl1pPr>
            <a:lvl2pPr marL="381000" indent="-381000">
              <a:spcBef>
                <a:spcPts val="2100"/>
              </a:spcBef>
              <a:buSzPct val="50000"/>
              <a:buBlip>
                <a:blip r:embed="rId2"/>
              </a:buBlip>
              <a:defRPr sz="2100"/>
            </a:lvl2pPr>
            <a:lvl3pPr marL="381000" indent="-381000">
              <a:spcBef>
                <a:spcPts val="2100"/>
              </a:spcBef>
              <a:buSzPct val="50000"/>
              <a:buBlip>
                <a:blip r:embed="rId2"/>
              </a:buBlip>
              <a:defRPr sz="2100"/>
            </a:lvl3pPr>
            <a:lvl4pPr marL="381000" indent="-381000">
              <a:spcBef>
                <a:spcPts val="2100"/>
              </a:spcBef>
              <a:buSzPct val="50000"/>
              <a:buBlip>
                <a:blip r:embed="rId2"/>
              </a:buBlip>
              <a:defRPr sz="2100"/>
            </a:lvl4pPr>
            <a:lvl5pPr marL="381000" indent="-381000">
              <a:spcBef>
                <a:spcPts val="2100"/>
              </a:spcBef>
              <a:buSzPct val="50000"/>
              <a:buBlip>
                <a:blip r:embed="rId2"/>
              </a:buBlip>
              <a:defRPr sz="2100"/>
            </a:lvl5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a:p>
        </p:txBody>
      </p:sp>
      <p:sp>
        <p:nvSpPr>
          <p:cNvPr id="55" name="Slide Number"/>
          <p:cNvSpPr txBox="1">
            <a:spLocks noGrp="1"/>
          </p:cNvSpPr>
          <p:nvPr>
            <p:ph type="sldNum" sz="quarter" idx="2"/>
          </p:nvPr>
        </p:nvSpPr>
        <p:spPr>
          <a:prstGeom prst="rect">
            <a:avLst/>
          </a:prstGeom>
        </p:spPr>
        <p:txBody>
          <a:bodyPr rtlCol="0"/>
          <a:lstStyle/>
          <a:p>
            <a:pPr rtl="0"/>
            <a:fld id="{8B709DE2-93F8-7E45-91D0-E19ACC3ADA42}" type="slidenum">
              <a:rPr lang="en-US" smtClean="0"/>
              <a:t>‹#›</a:t>
            </a:fld>
            <a:endParaRPr lang="en-US" dirty="0"/>
          </a:p>
        </p:txBody>
      </p:sp>
    </p:spTree>
    <p:extLst>
      <p:ext uri="{BB962C8B-B14F-4D97-AF65-F5344CB8AC3E}">
        <p14:creationId xmlns:p14="http://schemas.microsoft.com/office/powerpoint/2010/main" val="173053558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18" name="Google Shape;1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 name="Google Shape;19;p14"/>
          <p:cNvSpPr/>
          <p:nvPr/>
        </p:nvSpPr>
        <p:spPr>
          <a:xfrm>
            <a:off x="0" y="1010155"/>
            <a:ext cx="6394174" cy="5036476"/>
          </a:xfrm>
          <a:custGeom>
            <a:avLst/>
            <a:gdLst/>
            <a:ahLst/>
            <a:cxnLst/>
            <a:rect l="l" t="t" r="r" b="b"/>
            <a:pathLst>
              <a:path w="6394174" h="5036476" extrusionOk="0">
                <a:moveTo>
                  <a:pt x="0" y="0"/>
                </a:moveTo>
                <a:lnTo>
                  <a:pt x="6394174" y="0"/>
                </a:lnTo>
                <a:lnTo>
                  <a:pt x="5135055" y="5036476"/>
                </a:lnTo>
                <a:lnTo>
                  <a:pt x="0" y="503647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 name="Google Shape;20;p14"/>
          <p:cNvSpPr txBox="1">
            <a:spLocks noGrp="1"/>
          </p:cNvSpPr>
          <p:nvPr>
            <p:ph type="ctrTitle"/>
          </p:nvPr>
        </p:nvSpPr>
        <p:spPr>
          <a:xfrm>
            <a:off x="838200" y="1122362"/>
            <a:ext cx="4588565" cy="294035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4"/>
          <p:cNvSpPr txBox="1">
            <a:spLocks noGrp="1"/>
          </p:cNvSpPr>
          <p:nvPr>
            <p:ph type="subTitle" idx="1"/>
          </p:nvPr>
        </p:nvSpPr>
        <p:spPr>
          <a:xfrm>
            <a:off x="838200" y="4213184"/>
            <a:ext cx="3992217" cy="1044615"/>
          </a:xfrm>
          <a:prstGeom prst="rect">
            <a:avLst/>
          </a:prstGeom>
          <a:noFill/>
          <a:ln>
            <a:noFill/>
          </a:ln>
        </p:spPr>
        <p:txBody>
          <a:bodyPr spcFirstLastPara="1" wrap="square" lIns="0" tIns="0" rIns="0" bIns="0" anchor="t" anchorCtr="0">
            <a:normAutofit/>
          </a:bodyPr>
          <a:lstStyle>
            <a:lvl1pPr lvl="0" algn="l">
              <a:lnSpc>
                <a:spcPct val="90000"/>
              </a:lnSpc>
              <a:spcBef>
                <a:spcPts val="1000"/>
              </a:spcBef>
              <a:spcAft>
                <a:spcPts val="0"/>
              </a:spcAft>
              <a:buClr>
                <a:schemeClr val="lt1"/>
              </a:buClr>
              <a:buSzPts val="1800"/>
              <a:buNone/>
              <a:defRPr sz="1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2" name="Google Shape;22;p14" descr="Diagram&#10;&#10;Description automatically generated"/>
          <p:cNvPicPr preferRelativeResize="0"/>
          <p:nvPr/>
        </p:nvPicPr>
        <p:blipFill rotWithShape="1">
          <a:blip r:embed="rId2">
            <a:alphaModFix/>
          </a:blip>
          <a:srcRect/>
          <a:stretch/>
        </p:blipFill>
        <p:spPr>
          <a:xfrm>
            <a:off x="7049429" y="1214515"/>
            <a:ext cx="4627756" cy="4627756"/>
          </a:xfrm>
          <a:prstGeom prst="rect">
            <a:avLst/>
          </a:prstGeom>
          <a:noFill/>
          <a:ln>
            <a:noFill/>
          </a:ln>
        </p:spPr>
      </p:pic>
    </p:spTree>
    <p:extLst>
      <p:ext uri="{BB962C8B-B14F-4D97-AF65-F5344CB8AC3E}">
        <p14:creationId xmlns:p14="http://schemas.microsoft.com/office/powerpoint/2010/main" val="813601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3"/>
        <p:cNvGrpSpPr/>
        <p:nvPr/>
      </p:nvGrpSpPr>
      <p:grpSpPr>
        <a:xfrm>
          <a:off x="0" y="0"/>
          <a:ext cx="0" cy="0"/>
          <a:chOff x="0" y="0"/>
          <a:chExt cx="0" cy="0"/>
        </a:xfrm>
      </p:grpSpPr>
      <p:sp>
        <p:nvSpPr>
          <p:cNvPr id="24" name="Google Shape;24;p15"/>
          <p:cNvSpPr/>
          <p:nvPr/>
        </p:nvSpPr>
        <p:spPr>
          <a:xfrm>
            <a:off x="-1" y="6311900"/>
            <a:ext cx="11353800" cy="570346"/>
          </a:xfrm>
          <a:custGeom>
            <a:avLst/>
            <a:gdLst/>
            <a:ahLst/>
            <a:cxnLst/>
            <a:rect l="l" t="t" r="r" b="b"/>
            <a:pathLst>
              <a:path w="11353800" h="570346" extrusionOk="0">
                <a:moveTo>
                  <a:pt x="0" y="0"/>
                </a:moveTo>
                <a:lnTo>
                  <a:pt x="4419175" y="0"/>
                </a:lnTo>
                <a:lnTo>
                  <a:pt x="6934625" y="0"/>
                </a:lnTo>
                <a:lnTo>
                  <a:pt x="11353800" y="0"/>
                </a:lnTo>
                <a:lnTo>
                  <a:pt x="11211214" y="570346"/>
                </a:lnTo>
                <a:lnTo>
                  <a:pt x="6792039" y="570346"/>
                </a:lnTo>
                <a:lnTo>
                  <a:pt x="4419175" y="570346"/>
                </a:lnTo>
                <a:lnTo>
                  <a:pt x="0" y="57034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 name="Google Shape;25;p15"/>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3600"/>
              <a:buFont typeface="Arial"/>
              <a:buNone/>
              <a:defRPr sz="3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5"/>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chemeClr val="accent1"/>
              </a:buClr>
              <a:buSzPts val="2000"/>
              <a:buChar char="•"/>
              <a:defRPr sz="2000"/>
            </a:lvl1pPr>
            <a:lvl2pPr marL="914400" lvl="1" indent="-342900" algn="l">
              <a:lnSpc>
                <a:spcPct val="100000"/>
              </a:lnSpc>
              <a:spcBef>
                <a:spcPts val="500"/>
              </a:spcBef>
              <a:spcAft>
                <a:spcPts val="0"/>
              </a:spcAft>
              <a:buClr>
                <a:schemeClr val="accent1"/>
              </a:buClr>
              <a:buSzPts val="1800"/>
              <a:buChar char="•"/>
              <a:defRPr sz="1800"/>
            </a:lvl2pPr>
            <a:lvl3pPr marL="1371600" lvl="2" indent="-342900" algn="l">
              <a:lnSpc>
                <a:spcPct val="100000"/>
              </a:lnSpc>
              <a:spcBef>
                <a:spcPts val="500"/>
              </a:spcBef>
              <a:spcAft>
                <a:spcPts val="0"/>
              </a:spcAft>
              <a:buClr>
                <a:schemeClr val="accent1"/>
              </a:buClr>
              <a:buSzPts val="1800"/>
              <a:buChar char="•"/>
              <a:defRPr sz="1800"/>
            </a:lvl3pPr>
            <a:lvl4pPr marL="1828800" lvl="3" indent="-342900" algn="l">
              <a:lnSpc>
                <a:spcPct val="100000"/>
              </a:lnSpc>
              <a:spcBef>
                <a:spcPts val="500"/>
              </a:spcBef>
              <a:spcAft>
                <a:spcPts val="0"/>
              </a:spcAft>
              <a:buClr>
                <a:schemeClr val="accent1"/>
              </a:buClr>
              <a:buSzPts val="1800"/>
              <a:buChar char="•"/>
              <a:defRPr sz="1800"/>
            </a:lvl4pPr>
            <a:lvl5pPr marL="2286000" lvl="4" indent="-342900" algn="l">
              <a:lnSpc>
                <a:spcPct val="100000"/>
              </a:lnSpc>
              <a:spcBef>
                <a:spcPts val="500"/>
              </a:spcBef>
              <a:spcAft>
                <a:spcPts val="0"/>
              </a:spcAft>
              <a:buClr>
                <a:schemeClr val="accent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5"/>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1000" b="1"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28" name="Google Shape;28;p1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lvl1pPr marL="0" lvl="0" indent="0" algn="r">
              <a:spcBef>
                <a:spcPts val="0"/>
              </a:spcBef>
              <a:buNone/>
              <a:defRPr sz="1000" b="0" i="0" u="none" strike="noStrike" cap="none">
                <a:solidFill>
                  <a:schemeClr val="dk1"/>
                </a:solidFill>
                <a:latin typeface="Arial"/>
                <a:ea typeface="Arial"/>
                <a:cs typeface="Arial"/>
                <a:sym typeface="Arial"/>
              </a:defRPr>
            </a:lvl1pPr>
            <a:lvl2pPr marL="0" lvl="1" indent="0" algn="r">
              <a:spcBef>
                <a:spcPts val="0"/>
              </a:spcBef>
              <a:buNone/>
              <a:defRPr sz="1000" b="0" i="0" u="none" strike="noStrike" cap="none">
                <a:solidFill>
                  <a:schemeClr val="dk1"/>
                </a:solidFill>
                <a:latin typeface="Arial"/>
                <a:ea typeface="Arial"/>
                <a:cs typeface="Arial"/>
                <a:sym typeface="Arial"/>
              </a:defRPr>
            </a:lvl2pPr>
            <a:lvl3pPr marL="0" lvl="2" indent="0" algn="r">
              <a:spcBef>
                <a:spcPts val="0"/>
              </a:spcBef>
              <a:buNone/>
              <a:defRPr sz="1000" b="0" i="0" u="none" strike="noStrike" cap="none">
                <a:solidFill>
                  <a:schemeClr val="dk1"/>
                </a:solidFill>
                <a:latin typeface="Arial"/>
                <a:ea typeface="Arial"/>
                <a:cs typeface="Arial"/>
                <a:sym typeface="Arial"/>
              </a:defRPr>
            </a:lvl3pPr>
            <a:lvl4pPr marL="0" lvl="3" indent="0" algn="r">
              <a:spcBef>
                <a:spcPts val="0"/>
              </a:spcBef>
              <a:buNone/>
              <a:defRPr sz="1000" b="0" i="0" u="none" strike="noStrike" cap="none">
                <a:solidFill>
                  <a:schemeClr val="dk1"/>
                </a:solidFill>
                <a:latin typeface="Arial"/>
                <a:ea typeface="Arial"/>
                <a:cs typeface="Arial"/>
                <a:sym typeface="Arial"/>
              </a:defRPr>
            </a:lvl4pPr>
            <a:lvl5pPr marL="0" lvl="4" indent="0" algn="r">
              <a:spcBef>
                <a:spcPts val="0"/>
              </a:spcBef>
              <a:buNone/>
              <a:defRPr sz="1000" b="0" i="0" u="none" strike="noStrike" cap="none">
                <a:solidFill>
                  <a:schemeClr val="dk1"/>
                </a:solidFill>
                <a:latin typeface="Arial"/>
                <a:ea typeface="Arial"/>
                <a:cs typeface="Arial"/>
                <a:sym typeface="Arial"/>
              </a:defRPr>
            </a:lvl5pPr>
            <a:lvl6pPr marL="0" lvl="5" indent="0" algn="r">
              <a:spcBef>
                <a:spcPts val="0"/>
              </a:spcBef>
              <a:buNone/>
              <a:defRPr sz="1000" b="0" i="0" u="none" strike="noStrike" cap="none">
                <a:solidFill>
                  <a:schemeClr val="dk1"/>
                </a:solidFill>
                <a:latin typeface="Arial"/>
                <a:ea typeface="Arial"/>
                <a:cs typeface="Arial"/>
                <a:sym typeface="Arial"/>
              </a:defRPr>
            </a:lvl6pPr>
            <a:lvl7pPr marL="0" lvl="6" indent="0" algn="r">
              <a:spcBef>
                <a:spcPts val="0"/>
              </a:spcBef>
              <a:buNone/>
              <a:defRPr sz="1000" b="0" i="0" u="none" strike="noStrike" cap="none">
                <a:solidFill>
                  <a:schemeClr val="dk1"/>
                </a:solidFill>
                <a:latin typeface="Arial"/>
                <a:ea typeface="Arial"/>
                <a:cs typeface="Arial"/>
                <a:sym typeface="Arial"/>
              </a:defRPr>
            </a:lvl7pPr>
            <a:lvl8pPr marL="0" lvl="7" indent="0" algn="r">
              <a:spcBef>
                <a:spcPts val="0"/>
              </a:spcBef>
              <a:buNone/>
              <a:defRPr sz="1000" b="0" i="0" u="none" strike="noStrike" cap="none">
                <a:solidFill>
                  <a:schemeClr val="dk1"/>
                </a:solidFill>
                <a:latin typeface="Arial"/>
                <a:ea typeface="Arial"/>
                <a:cs typeface="Arial"/>
                <a:sym typeface="Arial"/>
              </a:defRPr>
            </a:lvl8pPr>
            <a:lvl9pPr marL="0" lvl="8" indent="0" algn="r">
              <a:spcBef>
                <a:spcPts val="0"/>
              </a:spcBef>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7172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Google Shape;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32" name="Google Shape;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26173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8"/>
        <p:cNvGrpSpPr/>
        <p:nvPr/>
      </p:nvGrpSpPr>
      <p:grpSpPr>
        <a:xfrm>
          <a:off x="0" y="0"/>
          <a:ext cx="0" cy="0"/>
          <a:chOff x="0" y="0"/>
          <a:chExt cx="0" cy="0"/>
        </a:xfrm>
      </p:grpSpPr>
      <p:sp>
        <p:nvSpPr>
          <p:cNvPr id="39" name="Google Shape;3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44" name="Google Shape;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18002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33535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58" name="Google Shape;5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980012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9"/>
        <p:cNvGrpSpPr/>
        <p:nvPr/>
      </p:nvGrpSpPr>
      <p:grpSpPr>
        <a:xfrm>
          <a:off x="0" y="0"/>
          <a:ext cx="0" cy="0"/>
          <a:chOff x="0" y="0"/>
          <a:chExt cx="0" cy="0"/>
        </a:xfrm>
      </p:grpSpPr>
      <p:sp>
        <p:nvSpPr>
          <p:cNvPr id="60" name="Google Shape;60;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65" name="Google Shape;6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7624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86BA4622-83E5-E847-BA04-456FB7316A72}"/>
              </a:ext>
            </a:extLst>
          </p:cNvPr>
          <p:cNvSpPr/>
          <p:nvPr userDrawn="1"/>
        </p:nvSpPr>
        <p:spPr>
          <a:xfrm>
            <a:off x="-1" y="6311900"/>
            <a:ext cx="11353800" cy="570346"/>
          </a:xfrm>
          <a:custGeom>
            <a:avLst/>
            <a:gdLst>
              <a:gd name="connsiteX0" fmla="*/ 0 w 11353800"/>
              <a:gd name="connsiteY0" fmla="*/ 0 h 570346"/>
              <a:gd name="connsiteX1" fmla="*/ 4419175 w 11353800"/>
              <a:gd name="connsiteY1" fmla="*/ 0 h 570346"/>
              <a:gd name="connsiteX2" fmla="*/ 6934625 w 11353800"/>
              <a:gd name="connsiteY2" fmla="*/ 0 h 570346"/>
              <a:gd name="connsiteX3" fmla="*/ 11353800 w 11353800"/>
              <a:gd name="connsiteY3" fmla="*/ 0 h 570346"/>
              <a:gd name="connsiteX4" fmla="*/ 11211214 w 11353800"/>
              <a:gd name="connsiteY4" fmla="*/ 570346 h 570346"/>
              <a:gd name="connsiteX5" fmla="*/ 6792039 w 11353800"/>
              <a:gd name="connsiteY5" fmla="*/ 570346 h 570346"/>
              <a:gd name="connsiteX6" fmla="*/ 4419175 w 11353800"/>
              <a:gd name="connsiteY6" fmla="*/ 570346 h 570346"/>
              <a:gd name="connsiteX7" fmla="*/ 0 w 11353800"/>
              <a:gd name="connsiteY7" fmla="*/ 570346 h 5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53800" h="570346">
                <a:moveTo>
                  <a:pt x="0" y="0"/>
                </a:moveTo>
                <a:lnTo>
                  <a:pt x="4419175" y="0"/>
                </a:lnTo>
                <a:lnTo>
                  <a:pt x="6934625" y="0"/>
                </a:lnTo>
                <a:lnTo>
                  <a:pt x="11353800" y="0"/>
                </a:lnTo>
                <a:lnTo>
                  <a:pt x="11211214" y="570346"/>
                </a:lnTo>
                <a:lnTo>
                  <a:pt x="6792039" y="570346"/>
                </a:lnTo>
                <a:lnTo>
                  <a:pt x="4419175" y="570346"/>
                </a:lnTo>
                <a:lnTo>
                  <a:pt x="0" y="5703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dirty="0"/>
          </a:p>
        </p:txBody>
      </p:sp>
      <p:sp>
        <p:nvSpPr>
          <p:cNvPr id="2" name="Title 1">
            <a:extLst>
              <a:ext uri="{FF2B5EF4-FFF2-40B4-BE49-F238E27FC236}">
                <a16:creationId xmlns:a16="http://schemas.microsoft.com/office/drawing/2014/main" id="{F102B227-2D66-E544-9105-EE5DA5C66C49}"/>
              </a:ext>
            </a:extLst>
          </p:cNvPr>
          <p:cNvSpPr>
            <a:spLocks noGrp="1"/>
          </p:cNvSpPr>
          <p:nvPr>
            <p:ph type="title"/>
          </p:nvPr>
        </p:nvSpPr>
        <p:spPr>
          <a:xfrm>
            <a:off x="838200" y="365126"/>
            <a:ext cx="10515600" cy="942814"/>
          </a:xfrm>
        </p:spPr>
        <p:txBody>
          <a:bodyPr lIns="0" tIns="0" rIns="0" bIns="0" rtlCol="0" anchor="b" anchorCtr="0">
            <a:noAutofit/>
          </a:bodyPr>
          <a:lstStyle>
            <a:lvl1pPr>
              <a:defRPr sz="3600">
                <a:solidFill>
                  <a:schemeClr val="accent1"/>
                </a:solidFill>
              </a:defRPr>
            </a:lvl1pPr>
          </a:lstStyle>
          <a:p>
            <a:pPr rtl="0"/>
            <a:r>
              <a:rPr lang="fr"/>
              <a:t>Click to edit Master title style</a:t>
            </a:r>
          </a:p>
        </p:txBody>
      </p:sp>
      <p:sp>
        <p:nvSpPr>
          <p:cNvPr id="3" name="Content Placeholder 2">
            <a:extLst>
              <a:ext uri="{FF2B5EF4-FFF2-40B4-BE49-F238E27FC236}">
                <a16:creationId xmlns:a16="http://schemas.microsoft.com/office/drawing/2014/main" id="{A45AB8C6-127C-3040-936B-39878DE50A70}"/>
              </a:ext>
            </a:extLst>
          </p:cNvPr>
          <p:cNvSpPr>
            <a:spLocks noGrp="1"/>
          </p:cNvSpPr>
          <p:nvPr>
            <p:ph idx="1"/>
          </p:nvPr>
        </p:nvSpPr>
        <p:spPr>
          <a:xfrm>
            <a:off x="838200" y="1736203"/>
            <a:ext cx="10515600" cy="4440760"/>
          </a:xfrm>
        </p:spPr>
        <p:txBody>
          <a:bodyPr rtlCol="0"/>
          <a:lstStyle>
            <a:lvl1pPr>
              <a:lnSpc>
                <a:spcPct val="100000"/>
              </a:lnSpc>
              <a:buClr>
                <a:schemeClr val="accent1"/>
              </a:buClr>
              <a:defRPr sz="2000"/>
            </a:lvl1pPr>
            <a:lvl2pPr>
              <a:lnSpc>
                <a:spcPct val="100000"/>
              </a:lnSpc>
              <a:buClr>
                <a:schemeClr val="accent1"/>
              </a:buClr>
              <a:defRPr sz="1800"/>
            </a:lvl2pPr>
            <a:lvl3pPr>
              <a:lnSpc>
                <a:spcPct val="100000"/>
              </a:lnSpc>
              <a:buClr>
                <a:schemeClr val="accent1"/>
              </a:buClr>
              <a:defRPr sz="1800"/>
            </a:lvl3pPr>
            <a:lvl4pPr>
              <a:lnSpc>
                <a:spcPct val="100000"/>
              </a:lnSpc>
              <a:buClr>
                <a:schemeClr val="accent1"/>
              </a:buClr>
              <a:defRPr sz="1800"/>
            </a:lvl4pPr>
            <a:lvl5pPr>
              <a:lnSpc>
                <a:spcPct val="100000"/>
              </a:lnSpc>
              <a:buClr>
                <a:schemeClr val="accent1"/>
              </a:buClr>
              <a:defRPr sz="1800"/>
            </a:lvl5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Footer Placeholder 4">
            <a:extLst>
              <a:ext uri="{FF2B5EF4-FFF2-40B4-BE49-F238E27FC236}">
                <a16:creationId xmlns:a16="http://schemas.microsoft.com/office/drawing/2014/main" id="{1F56D4B9-1016-B343-8E4B-4618CD651481}"/>
              </a:ext>
            </a:extLst>
          </p:cNvPr>
          <p:cNvSpPr>
            <a:spLocks noGrp="1"/>
          </p:cNvSpPr>
          <p:nvPr>
            <p:ph type="ftr" sz="quarter" idx="11"/>
          </p:nvPr>
        </p:nvSpPr>
        <p:spPr>
          <a:xfrm>
            <a:off x="838200" y="6356350"/>
            <a:ext cx="7315200" cy="501650"/>
          </a:xfrm>
        </p:spPr>
        <p:txBody>
          <a:bodyPr lIns="0" tIns="0" rIns="0" bIns="0" rtlCol="0"/>
          <a:lstStyle>
            <a:lvl1pPr algn="l">
              <a:defRPr sz="1000" b="1" i="0" baseline="0">
                <a:solidFill>
                  <a:schemeClr val="bg1"/>
                </a:solidFill>
              </a:defRPr>
            </a:lvl1pPr>
          </a:lstStyle>
          <a:p>
            <a:pPr algn="l" rtl="0"/>
            <a:r>
              <a:rPr lang="fr"/>
              <a:t>Conference     |     Presentation title</a:t>
            </a:r>
          </a:p>
        </p:txBody>
      </p:sp>
      <p:sp>
        <p:nvSpPr>
          <p:cNvPr id="6" name="Slide Number Placeholder 5">
            <a:extLst>
              <a:ext uri="{FF2B5EF4-FFF2-40B4-BE49-F238E27FC236}">
                <a16:creationId xmlns:a16="http://schemas.microsoft.com/office/drawing/2014/main" id="{11302264-516E-964D-B79B-B9C1965FB830}"/>
              </a:ext>
            </a:extLst>
          </p:cNvPr>
          <p:cNvSpPr>
            <a:spLocks noGrp="1"/>
          </p:cNvSpPr>
          <p:nvPr>
            <p:ph type="sldNum" sz="quarter" idx="12"/>
          </p:nvPr>
        </p:nvSpPr>
        <p:spPr>
          <a:xfrm>
            <a:off x="11353799" y="6311900"/>
            <a:ext cx="510252" cy="575037"/>
          </a:xfrm>
        </p:spPr>
        <p:txBody>
          <a:bodyPr lIns="0" tIns="0" rIns="0" bIns="0" rtlCol="0"/>
          <a:lstStyle>
            <a:lvl1pPr>
              <a:defRPr sz="1000">
                <a:solidFill>
                  <a:schemeClr val="tx1"/>
                </a:solidFill>
              </a:defRPr>
            </a:lvl1pPr>
          </a:lstStyle>
          <a:p>
            <a:pPr rtl="0"/>
            <a:fld id="{42D34DE6-22C6-0E40-B20E-F2D718CBADB2}" type="slidenum">
              <a:rPr lang="en-GB" smtClean="0"/>
              <a:pPr/>
              <a:t>‹#›</a:t>
            </a:fld>
            <a:endParaRPr lang="en-GB" sz="1000" dirty="0"/>
          </a:p>
        </p:txBody>
      </p:sp>
    </p:spTree>
    <p:extLst>
      <p:ext uri="{BB962C8B-B14F-4D97-AF65-F5344CB8AC3E}">
        <p14:creationId xmlns:p14="http://schemas.microsoft.com/office/powerpoint/2010/main" val="2017221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6"/>
        <p:cNvGrpSpPr/>
        <p:nvPr/>
      </p:nvGrpSpPr>
      <p:grpSpPr>
        <a:xfrm>
          <a:off x="0" y="0"/>
          <a:ext cx="0" cy="0"/>
          <a:chOff x="0" y="0"/>
          <a:chExt cx="0" cy="0"/>
        </a:xfrm>
      </p:grpSpPr>
      <p:sp>
        <p:nvSpPr>
          <p:cNvPr id="67" name="Google Shape;67;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9" name="Google Shape;69;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72" name="Google Shape;7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02475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3"/>
        <p:cNvGrpSpPr/>
        <p:nvPr/>
      </p:nvGrpSpPr>
      <p:grpSpPr>
        <a:xfrm>
          <a:off x="0" y="0"/>
          <a:ext cx="0" cy="0"/>
          <a:chOff x="0" y="0"/>
          <a:chExt cx="0" cy="0"/>
        </a:xfrm>
      </p:grpSpPr>
      <p:sp>
        <p:nvSpPr>
          <p:cNvPr id="74" name="Google Shape;7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78" name="Google Shape;7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654404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9"/>
        <p:cNvGrpSpPr/>
        <p:nvPr/>
      </p:nvGrpSpPr>
      <p:grpSpPr>
        <a:xfrm>
          <a:off x="0" y="0"/>
          <a:ext cx="0" cy="0"/>
          <a:chOff x="0" y="0"/>
          <a:chExt cx="0" cy="0"/>
        </a:xfrm>
      </p:grpSpPr>
      <p:sp>
        <p:nvSpPr>
          <p:cNvPr id="80" name="Google Shape;80;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84" name="Google Shape;8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020702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Bullet List" type="tx">
  <p:cSld name="Bullet List">
    <p:spTree>
      <p:nvGrpSpPr>
        <p:cNvPr id="1" name="Shape 85"/>
        <p:cNvGrpSpPr/>
        <p:nvPr/>
      </p:nvGrpSpPr>
      <p:grpSpPr>
        <a:xfrm>
          <a:off x="0" y="0"/>
          <a:ext cx="0" cy="0"/>
          <a:chOff x="0" y="0"/>
          <a:chExt cx="0" cy="0"/>
        </a:xfrm>
      </p:grpSpPr>
      <p:sp>
        <p:nvSpPr>
          <p:cNvPr id="86" name="Google Shape;8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295275" algn="l">
              <a:lnSpc>
                <a:spcPct val="90000"/>
              </a:lnSpc>
              <a:spcBef>
                <a:spcPts val="2100"/>
              </a:spcBef>
              <a:spcAft>
                <a:spcPts val="0"/>
              </a:spcAft>
              <a:buClr>
                <a:schemeClr val="dk1"/>
              </a:buClr>
              <a:buSzPts val="1050"/>
              <a:buChar char="•"/>
              <a:defRPr sz="2100"/>
            </a:lvl1pPr>
            <a:lvl2pPr marL="914400" lvl="1" indent="-295275" algn="l">
              <a:lnSpc>
                <a:spcPct val="90000"/>
              </a:lnSpc>
              <a:spcBef>
                <a:spcPts val="2100"/>
              </a:spcBef>
              <a:spcAft>
                <a:spcPts val="0"/>
              </a:spcAft>
              <a:buClr>
                <a:schemeClr val="dk1"/>
              </a:buClr>
              <a:buSzPts val="1050"/>
              <a:buChar char="•"/>
              <a:defRPr sz="2100"/>
            </a:lvl2pPr>
            <a:lvl3pPr marL="1371600" lvl="2" indent="-295275" algn="l">
              <a:lnSpc>
                <a:spcPct val="90000"/>
              </a:lnSpc>
              <a:spcBef>
                <a:spcPts val="2100"/>
              </a:spcBef>
              <a:spcAft>
                <a:spcPts val="0"/>
              </a:spcAft>
              <a:buClr>
                <a:schemeClr val="dk1"/>
              </a:buClr>
              <a:buSzPts val="1050"/>
              <a:buChar char="•"/>
              <a:defRPr sz="2100"/>
            </a:lvl3pPr>
            <a:lvl4pPr marL="1828800" lvl="3" indent="-295275" algn="l">
              <a:lnSpc>
                <a:spcPct val="90000"/>
              </a:lnSpc>
              <a:spcBef>
                <a:spcPts val="2100"/>
              </a:spcBef>
              <a:spcAft>
                <a:spcPts val="0"/>
              </a:spcAft>
              <a:buClr>
                <a:schemeClr val="dk1"/>
              </a:buClr>
              <a:buSzPts val="1050"/>
              <a:buChar char="•"/>
              <a:defRPr sz="2100"/>
            </a:lvl4pPr>
            <a:lvl5pPr marL="2286000" lvl="4" indent="-295275" algn="l">
              <a:lnSpc>
                <a:spcPct val="90000"/>
              </a:lnSpc>
              <a:spcBef>
                <a:spcPts val="2100"/>
              </a:spcBef>
              <a:spcAft>
                <a:spcPts val="0"/>
              </a:spcAft>
              <a:buClr>
                <a:schemeClr val="dk1"/>
              </a:buClr>
              <a:buSzPts val="1050"/>
              <a:buChar char="•"/>
              <a:defRPr sz="2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27119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748E0C6-1E0E-0145-A42F-24A2CFE1B039}"/>
              </a:ext>
            </a:extLst>
          </p:cNvPr>
          <p:cNvSpPr/>
          <p:nvPr userDrawn="1"/>
        </p:nvSpPr>
        <p:spPr>
          <a:xfrm>
            <a:off x="0" y="0"/>
            <a:ext cx="5627866" cy="6858000"/>
          </a:xfrm>
          <a:custGeom>
            <a:avLst/>
            <a:gdLst>
              <a:gd name="connsiteX0" fmla="*/ 0 w 5627866"/>
              <a:gd name="connsiteY0" fmla="*/ 0 h 6858000"/>
              <a:gd name="connsiteX1" fmla="*/ 381000 w 5627866"/>
              <a:gd name="connsiteY1" fmla="*/ 0 h 6858000"/>
              <a:gd name="connsiteX2" fmla="*/ 5246866 w 5627866"/>
              <a:gd name="connsiteY2" fmla="*/ 0 h 6858000"/>
              <a:gd name="connsiteX3" fmla="*/ 5627866 w 5627866"/>
              <a:gd name="connsiteY3" fmla="*/ 0 h 6858000"/>
              <a:gd name="connsiteX4" fmla="*/ 3913366 w 5627866"/>
              <a:gd name="connsiteY4" fmla="*/ 6858000 h 6858000"/>
              <a:gd name="connsiteX5" fmla="*/ 3532366 w 5627866"/>
              <a:gd name="connsiteY5" fmla="*/ 6858000 h 6858000"/>
              <a:gd name="connsiteX6" fmla="*/ 381000 w 5627866"/>
              <a:gd name="connsiteY6" fmla="*/ 6858000 h 6858000"/>
              <a:gd name="connsiteX7" fmla="*/ 0 w 56278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7866" h="6858000">
                <a:moveTo>
                  <a:pt x="0" y="0"/>
                </a:moveTo>
                <a:lnTo>
                  <a:pt x="381000" y="0"/>
                </a:lnTo>
                <a:lnTo>
                  <a:pt x="5246866" y="0"/>
                </a:lnTo>
                <a:lnTo>
                  <a:pt x="5627866" y="0"/>
                </a:lnTo>
                <a:lnTo>
                  <a:pt x="3913366" y="6858000"/>
                </a:lnTo>
                <a:lnTo>
                  <a:pt x="3532366" y="6858000"/>
                </a:lnTo>
                <a:lnTo>
                  <a:pt x="381000"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dirty="0"/>
          </a:p>
        </p:txBody>
      </p:sp>
      <p:sp>
        <p:nvSpPr>
          <p:cNvPr id="2" name="Title 1">
            <a:extLst>
              <a:ext uri="{FF2B5EF4-FFF2-40B4-BE49-F238E27FC236}">
                <a16:creationId xmlns:a16="http://schemas.microsoft.com/office/drawing/2014/main" id="{BC97AFCD-3DCC-884C-BB69-FD42AF5FF706}"/>
              </a:ext>
            </a:extLst>
          </p:cNvPr>
          <p:cNvSpPr>
            <a:spLocks noGrp="1"/>
          </p:cNvSpPr>
          <p:nvPr>
            <p:ph type="title"/>
          </p:nvPr>
        </p:nvSpPr>
        <p:spPr>
          <a:xfrm>
            <a:off x="831850" y="0"/>
            <a:ext cx="3890621" cy="2257063"/>
          </a:xfrm>
        </p:spPr>
        <p:txBody>
          <a:bodyPr lIns="0" tIns="0" rIns="0" bIns="0" rtlCol="0" anchor="b" anchorCtr="0"/>
          <a:lstStyle>
            <a:lvl1pPr>
              <a:defRPr sz="3600">
                <a:solidFill>
                  <a:schemeClr val="bg1"/>
                </a:solidFill>
              </a:defRPr>
            </a:lvl1pPr>
          </a:lstStyle>
          <a:p>
            <a:pPr rtl="0"/>
            <a:r>
              <a:rPr lang="fr"/>
              <a:t>Click to edit Master title style</a:t>
            </a:r>
          </a:p>
        </p:txBody>
      </p:sp>
      <p:sp>
        <p:nvSpPr>
          <p:cNvPr id="3" name="Text Placeholder 2">
            <a:extLst>
              <a:ext uri="{FF2B5EF4-FFF2-40B4-BE49-F238E27FC236}">
                <a16:creationId xmlns:a16="http://schemas.microsoft.com/office/drawing/2014/main" id="{62AAC5F8-D261-4C47-A63E-7E1CC0500C1C}"/>
              </a:ext>
            </a:extLst>
          </p:cNvPr>
          <p:cNvSpPr>
            <a:spLocks noGrp="1"/>
          </p:cNvSpPr>
          <p:nvPr>
            <p:ph type="body" idx="1"/>
          </p:nvPr>
        </p:nvSpPr>
        <p:spPr>
          <a:xfrm>
            <a:off x="831850" y="2650603"/>
            <a:ext cx="3890621" cy="1660967"/>
          </a:xfrm>
        </p:spPr>
        <p:txBody>
          <a:bodyPr rtlCol="0"/>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
              <a:t>Click to edit Master text styles</a:t>
            </a:r>
          </a:p>
        </p:txBody>
      </p:sp>
      <p:pic>
        <p:nvPicPr>
          <p:cNvPr id="7" name="Picture 6" descr="A picture containing square&#10;&#10;Description automatically generated">
            <a:extLst>
              <a:ext uri="{FF2B5EF4-FFF2-40B4-BE49-F238E27FC236}">
                <a16:creationId xmlns:a16="http://schemas.microsoft.com/office/drawing/2014/main" id="{EDBB7E9E-5A62-B247-B27B-60DE021B8789}"/>
              </a:ext>
            </a:extLst>
          </p:cNvPr>
          <p:cNvPicPr>
            <a:picLocks noChangeAspect="1"/>
          </p:cNvPicPr>
          <p:nvPr userDrawn="1"/>
        </p:nvPicPr>
        <p:blipFill>
          <a:blip r:embed="rId2"/>
          <a:stretch>
            <a:fillRect/>
          </a:stretch>
        </p:blipFill>
        <p:spPr>
          <a:xfrm>
            <a:off x="5756744" y="420327"/>
            <a:ext cx="6017346" cy="6017346"/>
          </a:xfrm>
          <a:prstGeom prst="rect">
            <a:avLst/>
          </a:prstGeom>
        </p:spPr>
      </p:pic>
    </p:spTree>
    <p:extLst>
      <p:ext uri="{BB962C8B-B14F-4D97-AF65-F5344CB8AC3E}">
        <p14:creationId xmlns:p14="http://schemas.microsoft.com/office/powerpoint/2010/main" val="335328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ECAD3-6446-D145-AF2B-16D7CE0C4359}"/>
              </a:ext>
            </a:extLst>
          </p:cNvPr>
          <p:cNvSpPr>
            <a:spLocks noGrp="1"/>
          </p:cNvSpPr>
          <p:nvPr>
            <p:ph type="title"/>
          </p:nvPr>
        </p:nvSpPr>
        <p:spPr/>
        <p:txBody>
          <a:bodyPr rtlCol="0"/>
          <a:lstStyle/>
          <a:p>
            <a:pPr rtl="0"/>
            <a:r>
              <a:rPr lang="fr"/>
              <a:t>Click to edit Master title style</a:t>
            </a:r>
          </a:p>
        </p:txBody>
      </p:sp>
      <p:sp>
        <p:nvSpPr>
          <p:cNvPr id="3" name="Content Placeholder 2">
            <a:extLst>
              <a:ext uri="{FF2B5EF4-FFF2-40B4-BE49-F238E27FC236}">
                <a16:creationId xmlns:a16="http://schemas.microsoft.com/office/drawing/2014/main" id="{A2E767B6-2508-0149-AF8A-B9E9CEC560CB}"/>
              </a:ext>
            </a:extLst>
          </p:cNvPr>
          <p:cNvSpPr>
            <a:spLocks noGrp="1"/>
          </p:cNvSpPr>
          <p:nvPr>
            <p:ph sz="half" idx="1"/>
          </p:nvPr>
        </p:nvSpPr>
        <p:spPr>
          <a:xfrm>
            <a:off x="838200" y="1825625"/>
            <a:ext cx="5181600" cy="435133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Content Placeholder 3">
            <a:extLst>
              <a:ext uri="{FF2B5EF4-FFF2-40B4-BE49-F238E27FC236}">
                <a16:creationId xmlns:a16="http://schemas.microsoft.com/office/drawing/2014/main" id="{97839A89-3A8B-044B-A1D6-D9DA9D98345E}"/>
              </a:ext>
            </a:extLst>
          </p:cNvPr>
          <p:cNvSpPr>
            <a:spLocks noGrp="1"/>
          </p:cNvSpPr>
          <p:nvPr>
            <p:ph sz="half" idx="2"/>
          </p:nvPr>
        </p:nvSpPr>
        <p:spPr>
          <a:xfrm>
            <a:off x="6172200" y="1825625"/>
            <a:ext cx="5181600" cy="435133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Date Placeholder 4">
            <a:extLst>
              <a:ext uri="{FF2B5EF4-FFF2-40B4-BE49-F238E27FC236}">
                <a16:creationId xmlns:a16="http://schemas.microsoft.com/office/drawing/2014/main" id="{C4E3B457-967E-6B42-884D-3B0448940C41}"/>
              </a:ext>
            </a:extLst>
          </p:cNvPr>
          <p:cNvSpPr>
            <a:spLocks noGrp="1"/>
          </p:cNvSpPr>
          <p:nvPr>
            <p:ph type="dt" sz="half" idx="10"/>
          </p:nvPr>
        </p:nvSpPr>
        <p:spPr/>
        <p:txBody>
          <a:bodyPr rtlCol="0"/>
          <a:lstStyle/>
          <a:p>
            <a:pPr rtl="0"/>
            <a:r>
              <a:rPr lang="en-GB"/>
              <a:t>10/11/2020</a:t>
            </a:r>
            <a:endParaRPr lang="en-GB" dirty="0"/>
          </a:p>
        </p:txBody>
      </p:sp>
      <p:sp>
        <p:nvSpPr>
          <p:cNvPr id="6" name="Footer Placeholder 5">
            <a:extLst>
              <a:ext uri="{FF2B5EF4-FFF2-40B4-BE49-F238E27FC236}">
                <a16:creationId xmlns:a16="http://schemas.microsoft.com/office/drawing/2014/main" id="{F1FB79E8-17F4-3341-A65E-F5612BD492B3}"/>
              </a:ext>
            </a:extLst>
          </p:cNvPr>
          <p:cNvSpPr>
            <a:spLocks noGrp="1"/>
          </p:cNvSpPr>
          <p:nvPr>
            <p:ph type="ftr" sz="quarter" idx="11"/>
          </p:nvPr>
        </p:nvSpPr>
        <p:spPr/>
        <p:txBody>
          <a:bodyPr rtlCol="0"/>
          <a:lstStyle/>
          <a:p>
            <a:pPr rtl="0"/>
            <a:r>
              <a:rPr lang="fr"/>
              <a:t>Conference     |     Presentation title</a:t>
            </a:r>
          </a:p>
        </p:txBody>
      </p:sp>
      <p:sp>
        <p:nvSpPr>
          <p:cNvPr id="7" name="Slide Number Placeholder 6">
            <a:extLst>
              <a:ext uri="{FF2B5EF4-FFF2-40B4-BE49-F238E27FC236}">
                <a16:creationId xmlns:a16="http://schemas.microsoft.com/office/drawing/2014/main" id="{87D46CE2-B782-A649-AAF6-4DDE7BB0EDA7}"/>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23765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3FBAE-EAA0-2F4D-988D-A34F73903E5C}"/>
              </a:ext>
            </a:extLst>
          </p:cNvPr>
          <p:cNvSpPr>
            <a:spLocks noGrp="1"/>
          </p:cNvSpPr>
          <p:nvPr>
            <p:ph type="title"/>
          </p:nvPr>
        </p:nvSpPr>
        <p:spPr>
          <a:xfrm>
            <a:off x="839788" y="365125"/>
            <a:ext cx="10515600" cy="1325563"/>
          </a:xfrm>
        </p:spPr>
        <p:txBody>
          <a:bodyPr rtlCol="0"/>
          <a:lstStyle/>
          <a:p>
            <a:pPr rtl="0"/>
            <a:r>
              <a:rPr lang="fr"/>
              <a:t>Click to edit Master title style</a:t>
            </a:r>
          </a:p>
        </p:txBody>
      </p:sp>
      <p:sp>
        <p:nvSpPr>
          <p:cNvPr id="3" name="Text Placeholder 2">
            <a:extLst>
              <a:ext uri="{FF2B5EF4-FFF2-40B4-BE49-F238E27FC236}">
                <a16:creationId xmlns:a16="http://schemas.microsoft.com/office/drawing/2014/main" id="{10E0E640-9D76-AC4F-BDEF-8C44E712FD86}"/>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4" name="Content Placeholder 3">
            <a:extLst>
              <a:ext uri="{FF2B5EF4-FFF2-40B4-BE49-F238E27FC236}">
                <a16:creationId xmlns:a16="http://schemas.microsoft.com/office/drawing/2014/main" id="{C9BB0BB9-5E42-954D-ABDF-3CCCB0BCDE0C}"/>
              </a:ext>
            </a:extLst>
          </p:cNvPr>
          <p:cNvSpPr>
            <a:spLocks noGrp="1"/>
          </p:cNvSpPr>
          <p:nvPr>
            <p:ph sz="half" idx="2"/>
          </p:nvPr>
        </p:nvSpPr>
        <p:spPr>
          <a:xfrm>
            <a:off x="839788" y="2505075"/>
            <a:ext cx="5157787" cy="368458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Text Placeholder 4">
            <a:extLst>
              <a:ext uri="{FF2B5EF4-FFF2-40B4-BE49-F238E27FC236}">
                <a16:creationId xmlns:a16="http://schemas.microsoft.com/office/drawing/2014/main" id="{9062C029-1033-264F-8D7E-7FCA997D5538}"/>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6" name="Content Placeholder 5">
            <a:extLst>
              <a:ext uri="{FF2B5EF4-FFF2-40B4-BE49-F238E27FC236}">
                <a16:creationId xmlns:a16="http://schemas.microsoft.com/office/drawing/2014/main" id="{0A85DB44-4374-0A42-AEFD-64E65638CE08}"/>
              </a:ext>
            </a:extLst>
          </p:cNvPr>
          <p:cNvSpPr>
            <a:spLocks noGrp="1"/>
          </p:cNvSpPr>
          <p:nvPr>
            <p:ph sz="quarter" idx="4"/>
          </p:nvPr>
        </p:nvSpPr>
        <p:spPr>
          <a:xfrm>
            <a:off x="6172200" y="2505075"/>
            <a:ext cx="5183188" cy="368458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7" name="Date Placeholder 6">
            <a:extLst>
              <a:ext uri="{FF2B5EF4-FFF2-40B4-BE49-F238E27FC236}">
                <a16:creationId xmlns:a16="http://schemas.microsoft.com/office/drawing/2014/main" id="{D519BF20-25AE-AC4D-9A30-F6CE735F8FBE}"/>
              </a:ext>
            </a:extLst>
          </p:cNvPr>
          <p:cNvSpPr>
            <a:spLocks noGrp="1"/>
          </p:cNvSpPr>
          <p:nvPr>
            <p:ph type="dt" sz="half" idx="10"/>
          </p:nvPr>
        </p:nvSpPr>
        <p:spPr/>
        <p:txBody>
          <a:bodyPr rtlCol="0"/>
          <a:lstStyle/>
          <a:p>
            <a:pPr rtl="0"/>
            <a:r>
              <a:rPr lang="en-GB"/>
              <a:t>10/11/2020</a:t>
            </a:r>
            <a:endParaRPr lang="en-GB" dirty="0"/>
          </a:p>
        </p:txBody>
      </p:sp>
      <p:sp>
        <p:nvSpPr>
          <p:cNvPr id="8" name="Footer Placeholder 7">
            <a:extLst>
              <a:ext uri="{FF2B5EF4-FFF2-40B4-BE49-F238E27FC236}">
                <a16:creationId xmlns:a16="http://schemas.microsoft.com/office/drawing/2014/main" id="{14C877BB-6513-5B42-ACD8-1EEC92877949}"/>
              </a:ext>
            </a:extLst>
          </p:cNvPr>
          <p:cNvSpPr>
            <a:spLocks noGrp="1"/>
          </p:cNvSpPr>
          <p:nvPr>
            <p:ph type="ftr" sz="quarter" idx="11"/>
          </p:nvPr>
        </p:nvSpPr>
        <p:spPr/>
        <p:txBody>
          <a:bodyPr rtlCol="0"/>
          <a:lstStyle/>
          <a:p>
            <a:pPr rtl="0"/>
            <a:r>
              <a:rPr lang="fr"/>
              <a:t>Conference     |     Presentation title</a:t>
            </a:r>
          </a:p>
        </p:txBody>
      </p:sp>
      <p:sp>
        <p:nvSpPr>
          <p:cNvPr id="9" name="Slide Number Placeholder 8">
            <a:extLst>
              <a:ext uri="{FF2B5EF4-FFF2-40B4-BE49-F238E27FC236}">
                <a16:creationId xmlns:a16="http://schemas.microsoft.com/office/drawing/2014/main" id="{93F6BAEB-8A97-A349-A792-18111CA8B10C}"/>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456326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DAA7-E73C-334C-88FE-E0F9958AB3A5}"/>
              </a:ext>
            </a:extLst>
          </p:cNvPr>
          <p:cNvSpPr>
            <a:spLocks noGrp="1"/>
          </p:cNvSpPr>
          <p:nvPr>
            <p:ph type="title"/>
          </p:nvPr>
        </p:nvSpPr>
        <p:spPr/>
        <p:txBody>
          <a:bodyPr rtlCol="0"/>
          <a:lstStyle/>
          <a:p>
            <a:pPr rtl="0"/>
            <a:r>
              <a:rPr lang="fr"/>
              <a:t>Click to edit Master title style</a:t>
            </a:r>
          </a:p>
        </p:txBody>
      </p:sp>
      <p:sp>
        <p:nvSpPr>
          <p:cNvPr id="3" name="Date Placeholder 2">
            <a:extLst>
              <a:ext uri="{FF2B5EF4-FFF2-40B4-BE49-F238E27FC236}">
                <a16:creationId xmlns:a16="http://schemas.microsoft.com/office/drawing/2014/main" id="{4A3E8015-A471-C143-8C19-C0EDA6291F04}"/>
              </a:ext>
            </a:extLst>
          </p:cNvPr>
          <p:cNvSpPr>
            <a:spLocks noGrp="1"/>
          </p:cNvSpPr>
          <p:nvPr>
            <p:ph type="dt" sz="half" idx="10"/>
          </p:nvPr>
        </p:nvSpPr>
        <p:spPr/>
        <p:txBody>
          <a:bodyPr rtlCol="0"/>
          <a:lstStyle/>
          <a:p>
            <a:pPr rtl="0"/>
            <a:r>
              <a:rPr lang="en-GB"/>
              <a:t>10/11/2020</a:t>
            </a:r>
            <a:endParaRPr lang="en-GB" dirty="0"/>
          </a:p>
        </p:txBody>
      </p:sp>
      <p:sp>
        <p:nvSpPr>
          <p:cNvPr id="4" name="Footer Placeholder 3">
            <a:extLst>
              <a:ext uri="{FF2B5EF4-FFF2-40B4-BE49-F238E27FC236}">
                <a16:creationId xmlns:a16="http://schemas.microsoft.com/office/drawing/2014/main" id="{1BEA3E89-4654-2143-9236-7D0F11AD91B3}"/>
              </a:ext>
            </a:extLst>
          </p:cNvPr>
          <p:cNvSpPr>
            <a:spLocks noGrp="1"/>
          </p:cNvSpPr>
          <p:nvPr>
            <p:ph type="ftr" sz="quarter" idx="11"/>
          </p:nvPr>
        </p:nvSpPr>
        <p:spPr/>
        <p:txBody>
          <a:bodyPr rtlCol="0"/>
          <a:lstStyle/>
          <a:p>
            <a:pPr rtl="0"/>
            <a:r>
              <a:rPr lang="fr"/>
              <a:t>Conference     |     Presentation title</a:t>
            </a:r>
          </a:p>
        </p:txBody>
      </p:sp>
      <p:sp>
        <p:nvSpPr>
          <p:cNvPr id="5" name="Slide Number Placeholder 4">
            <a:extLst>
              <a:ext uri="{FF2B5EF4-FFF2-40B4-BE49-F238E27FC236}">
                <a16:creationId xmlns:a16="http://schemas.microsoft.com/office/drawing/2014/main" id="{63115C60-0EF0-694E-A714-BD8EB7C07DD1}"/>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3289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ED3233-3DEE-5A45-A6C6-D9FC972F8863}"/>
              </a:ext>
            </a:extLst>
          </p:cNvPr>
          <p:cNvSpPr>
            <a:spLocks noGrp="1"/>
          </p:cNvSpPr>
          <p:nvPr>
            <p:ph type="dt" sz="half" idx="10"/>
          </p:nvPr>
        </p:nvSpPr>
        <p:spPr/>
        <p:txBody>
          <a:bodyPr rtlCol="0"/>
          <a:lstStyle/>
          <a:p>
            <a:pPr rtl="0"/>
            <a:r>
              <a:rPr lang="en-GB"/>
              <a:t>10/11/2020</a:t>
            </a:r>
            <a:endParaRPr lang="en-GB" dirty="0"/>
          </a:p>
        </p:txBody>
      </p:sp>
      <p:sp>
        <p:nvSpPr>
          <p:cNvPr id="3" name="Footer Placeholder 2">
            <a:extLst>
              <a:ext uri="{FF2B5EF4-FFF2-40B4-BE49-F238E27FC236}">
                <a16:creationId xmlns:a16="http://schemas.microsoft.com/office/drawing/2014/main" id="{8C6C40E5-9D2B-AD4F-896A-6231FB8972D0}"/>
              </a:ext>
            </a:extLst>
          </p:cNvPr>
          <p:cNvSpPr>
            <a:spLocks noGrp="1"/>
          </p:cNvSpPr>
          <p:nvPr>
            <p:ph type="ftr" sz="quarter" idx="11"/>
          </p:nvPr>
        </p:nvSpPr>
        <p:spPr/>
        <p:txBody>
          <a:bodyPr rtlCol="0"/>
          <a:lstStyle/>
          <a:p>
            <a:pPr rtl="0"/>
            <a:r>
              <a:rPr lang="fr"/>
              <a:t>Conference     |     Presentation title</a:t>
            </a:r>
          </a:p>
        </p:txBody>
      </p:sp>
      <p:sp>
        <p:nvSpPr>
          <p:cNvPr id="4" name="Slide Number Placeholder 3">
            <a:extLst>
              <a:ext uri="{FF2B5EF4-FFF2-40B4-BE49-F238E27FC236}">
                <a16:creationId xmlns:a16="http://schemas.microsoft.com/office/drawing/2014/main" id="{14290E80-B698-1949-B3E4-6A7FFA04C3AF}"/>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1272957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8CF3E-6C35-5846-93E3-D451438928B4}"/>
              </a:ext>
            </a:extLst>
          </p:cNvPr>
          <p:cNvSpPr>
            <a:spLocks noGrp="1"/>
          </p:cNvSpPr>
          <p:nvPr>
            <p:ph type="title"/>
          </p:nvPr>
        </p:nvSpPr>
        <p:spPr>
          <a:xfrm>
            <a:off x="839788" y="457200"/>
            <a:ext cx="3932237" cy="1600200"/>
          </a:xfrm>
        </p:spPr>
        <p:txBody>
          <a:bodyPr rtlCol="0" anchor="b"/>
          <a:lstStyle>
            <a:lvl1pPr>
              <a:defRPr sz="3200"/>
            </a:lvl1pPr>
          </a:lstStyle>
          <a:p>
            <a:pPr rtl="0"/>
            <a:r>
              <a:rPr lang="fr"/>
              <a:t>Click to edit Master title style</a:t>
            </a:r>
          </a:p>
        </p:txBody>
      </p:sp>
      <p:sp>
        <p:nvSpPr>
          <p:cNvPr id="3" name="Content Placeholder 2">
            <a:extLst>
              <a:ext uri="{FF2B5EF4-FFF2-40B4-BE49-F238E27FC236}">
                <a16:creationId xmlns:a16="http://schemas.microsoft.com/office/drawing/2014/main" id="{A429643A-5345-BC40-B12E-E0C1D2081AEA}"/>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Text Placeholder 3">
            <a:extLst>
              <a:ext uri="{FF2B5EF4-FFF2-40B4-BE49-F238E27FC236}">
                <a16:creationId xmlns:a16="http://schemas.microsoft.com/office/drawing/2014/main" id="{522AB1CD-EEAC-1642-9967-C87C60F3C959}"/>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
              <a:t>Click to edit Master text styles</a:t>
            </a:r>
          </a:p>
        </p:txBody>
      </p:sp>
      <p:sp>
        <p:nvSpPr>
          <p:cNvPr id="5" name="Date Placeholder 4">
            <a:extLst>
              <a:ext uri="{FF2B5EF4-FFF2-40B4-BE49-F238E27FC236}">
                <a16:creationId xmlns:a16="http://schemas.microsoft.com/office/drawing/2014/main" id="{475E5DAF-15E6-0540-8E1C-C3441C749BD7}"/>
              </a:ext>
            </a:extLst>
          </p:cNvPr>
          <p:cNvSpPr>
            <a:spLocks noGrp="1"/>
          </p:cNvSpPr>
          <p:nvPr>
            <p:ph type="dt" sz="half" idx="10"/>
          </p:nvPr>
        </p:nvSpPr>
        <p:spPr/>
        <p:txBody>
          <a:bodyPr rtlCol="0"/>
          <a:lstStyle/>
          <a:p>
            <a:pPr rtl="0"/>
            <a:r>
              <a:rPr lang="en-GB"/>
              <a:t>10/11/2020</a:t>
            </a:r>
            <a:endParaRPr lang="en-GB" dirty="0"/>
          </a:p>
        </p:txBody>
      </p:sp>
      <p:sp>
        <p:nvSpPr>
          <p:cNvPr id="6" name="Footer Placeholder 5">
            <a:extLst>
              <a:ext uri="{FF2B5EF4-FFF2-40B4-BE49-F238E27FC236}">
                <a16:creationId xmlns:a16="http://schemas.microsoft.com/office/drawing/2014/main" id="{585128F8-C557-474C-84AB-B7EDF4EC6D55}"/>
              </a:ext>
            </a:extLst>
          </p:cNvPr>
          <p:cNvSpPr>
            <a:spLocks noGrp="1"/>
          </p:cNvSpPr>
          <p:nvPr>
            <p:ph type="ftr" sz="quarter" idx="11"/>
          </p:nvPr>
        </p:nvSpPr>
        <p:spPr/>
        <p:txBody>
          <a:bodyPr rtlCol="0"/>
          <a:lstStyle/>
          <a:p>
            <a:pPr rtl="0"/>
            <a:r>
              <a:rPr lang="fr"/>
              <a:t>Conference     |     Presentation title</a:t>
            </a:r>
          </a:p>
        </p:txBody>
      </p:sp>
      <p:sp>
        <p:nvSpPr>
          <p:cNvPr id="7" name="Slide Number Placeholder 6">
            <a:extLst>
              <a:ext uri="{FF2B5EF4-FFF2-40B4-BE49-F238E27FC236}">
                <a16:creationId xmlns:a16="http://schemas.microsoft.com/office/drawing/2014/main" id="{791CE386-E8FD-6545-A389-85C6830D0696}"/>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188492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D352-66D6-9641-93B4-91BFA72B11A5}"/>
              </a:ext>
            </a:extLst>
          </p:cNvPr>
          <p:cNvSpPr>
            <a:spLocks noGrp="1"/>
          </p:cNvSpPr>
          <p:nvPr>
            <p:ph type="title"/>
          </p:nvPr>
        </p:nvSpPr>
        <p:spPr>
          <a:xfrm>
            <a:off x="839788" y="457200"/>
            <a:ext cx="3932237" cy="1600200"/>
          </a:xfrm>
        </p:spPr>
        <p:txBody>
          <a:bodyPr rtlCol="0" anchor="b"/>
          <a:lstStyle>
            <a:lvl1pPr>
              <a:defRPr sz="3200"/>
            </a:lvl1pPr>
          </a:lstStyle>
          <a:p>
            <a:pPr rtl="0"/>
            <a:r>
              <a:rPr lang="fr"/>
              <a:t>Click to edit Master title style</a:t>
            </a:r>
          </a:p>
        </p:txBody>
      </p:sp>
      <p:sp>
        <p:nvSpPr>
          <p:cNvPr id="3" name="Picture Placeholder 2">
            <a:extLst>
              <a:ext uri="{FF2B5EF4-FFF2-40B4-BE49-F238E27FC236}">
                <a16:creationId xmlns:a16="http://schemas.microsoft.com/office/drawing/2014/main" id="{DD7A392A-D9F5-F445-8AE8-B638F21A62BB}"/>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dirty="0"/>
          </a:p>
        </p:txBody>
      </p:sp>
      <p:sp>
        <p:nvSpPr>
          <p:cNvPr id="4" name="Text Placeholder 3">
            <a:extLst>
              <a:ext uri="{FF2B5EF4-FFF2-40B4-BE49-F238E27FC236}">
                <a16:creationId xmlns:a16="http://schemas.microsoft.com/office/drawing/2014/main" id="{E5DC4E67-8857-8741-9AD4-624EEA528B00}"/>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
              <a:t>Click to edit Master text styles</a:t>
            </a:r>
          </a:p>
        </p:txBody>
      </p:sp>
      <p:sp>
        <p:nvSpPr>
          <p:cNvPr id="5" name="Date Placeholder 4">
            <a:extLst>
              <a:ext uri="{FF2B5EF4-FFF2-40B4-BE49-F238E27FC236}">
                <a16:creationId xmlns:a16="http://schemas.microsoft.com/office/drawing/2014/main" id="{1C659789-AC40-3048-9292-15C98E267EAC}"/>
              </a:ext>
            </a:extLst>
          </p:cNvPr>
          <p:cNvSpPr>
            <a:spLocks noGrp="1"/>
          </p:cNvSpPr>
          <p:nvPr>
            <p:ph type="dt" sz="half" idx="10"/>
          </p:nvPr>
        </p:nvSpPr>
        <p:spPr/>
        <p:txBody>
          <a:bodyPr rtlCol="0"/>
          <a:lstStyle/>
          <a:p>
            <a:pPr rtl="0"/>
            <a:r>
              <a:rPr lang="en-GB"/>
              <a:t>10/11/2020</a:t>
            </a:r>
            <a:endParaRPr lang="en-GB" dirty="0"/>
          </a:p>
        </p:txBody>
      </p:sp>
      <p:sp>
        <p:nvSpPr>
          <p:cNvPr id="6" name="Footer Placeholder 5">
            <a:extLst>
              <a:ext uri="{FF2B5EF4-FFF2-40B4-BE49-F238E27FC236}">
                <a16:creationId xmlns:a16="http://schemas.microsoft.com/office/drawing/2014/main" id="{B7170A3F-D293-5D45-9AB1-FF61EDCD97EB}"/>
              </a:ext>
            </a:extLst>
          </p:cNvPr>
          <p:cNvSpPr>
            <a:spLocks noGrp="1"/>
          </p:cNvSpPr>
          <p:nvPr>
            <p:ph type="ftr" sz="quarter" idx="11"/>
          </p:nvPr>
        </p:nvSpPr>
        <p:spPr/>
        <p:txBody>
          <a:bodyPr rtlCol="0"/>
          <a:lstStyle/>
          <a:p>
            <a:pPr rtl="0"/>
            <a:r>
              <a:rPr lang="fr"/>
              <a:t>Conference     |     Presentation title</a:t>
            </a:r>
          </a:p>
        </p:txBody>
      </p:sp>
      <p:sp>
        <p:nvSpPr>
          <p:cNvPr id="7" name="Slide Number Placeholder 6">
            <a:extLst>
              <a:ext uri="{FF2B5EF4-FFF2-40B4-BE49-F238E27FC236}">
                <a16:creationId xmlns:a16="http://schemas.microsoft.com/office/drawing/2014/main" id="{CD2B310E-2310-DD45-8C82-2535B762B104}"/>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95823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73A8CB-F6B3-BB43-A93A-688C17F15E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fr"/>
              <a:t>Click to edit Master title style</a:t>
            </a:r>
          </a:p>
        </p:txBody>
      </p:sp>
      <p:sp>
        <p:nvSpPr>
          <p:cNvPr id="3" name="Text Placeholder 2">
            <a:extLst>
              <a:ext uri="{FF2B5EF4-FFF2-40B4-BE49-F238E27FC236}">
                <a16:creationId xmlns:a16="http://schemas.microsoft.com/office/drawing/2014/main" id="{6A826407-3A76-AF48-8D65-CED9267E6A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a:extLst>
              <a:ext uri="{FF2B5EF4-FFF2-40B4-BE49-F238E27FC236}">
                <a16:creationId xmlns:a16="http://schemas.microsoft.com/office/drawing/2014/main" id="{439725CB-8A3D-F342-BC98-EE4E99D74E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en-GB"/>
              <a:t>10/11/2020</a:t>
            </a:r>
            <a:endParaRPr lang="en-GB" dirty="0"/>
          </a:p>
        </p:txBody>
      </p:sp>
      <p:sp>
        <p:nvSpPr>
          <p:cNvPr id="5" name="Footer Placeholder 4">
            <a:extLst>
              <a:ext uri="{FF2B5EF4-FFF2-40B4-BE49-F238E27FC236}">
                <a16:creationId xmlns:a16="http://schemas.microsoft.com/office/drawing/2014/main" id="{53B3676D-A92F-A047-99E3-6A01C4EBA4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fr"/>
              <a:t>Conference     |     Presentation title</a:t>
            </a:r>
          </a:p>
        </p:txBody>
      </p:sp>
      <p:sp>
        <p:nvSpPr>
          <p:cNvPr id="6" name="Slide Number Placeholder 5">
            <a:extLst>
              <a:ext uri="{FF2B5EF4-FFF2-40B4-BE49-F238E27FC236}">
                <a16:creationId xmlns:a16="http://schemas.microsoft.com/office/drawing/2014/main" id="{ADFBA815-ADFE-8B4B-B1C6-139AAE048F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2230279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91919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1919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en-US"/>
              <a:t>SARS-CoV-2 Antigen Rapid Diagnostic Test Training Workshop – v2.0 | SARS-CoV-2 testing strategies</a:t>
            </a:r>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19191"/>
                </a:solidFill>
                <a:latin typeface="Arial"/>
                <a:ea typeface="Arial"/>
                <a:cs typeface="Arial"/>
                <a:sym typeface="Arial"/>
              </a:defRPr>
            </a:lvl1pPr>
            <a:lvl2pPr marL="0" marR="0" lvl="1" indent="0" algn="r" rtl="0">
              <a:spcBef>
                <a:spcPts val="0"/>
              </a:spcBef>
              <a:buNone/>
              <a:defRPr sz="1200" b="0" i="0" u="none" strike="noStrike" cap="none">
                <a:solidFill>
                  <a:srgbClr val="919191"/>
                </a:solidFill>
                <a:latin typeface="Arial"/>
                <a:ea typeface="Arial"/>
                <a:cs typeface="Arial"/>
                <a:sym typeface="Arial"/>
              </a:defRPr>
            </a:lvl2pPr>
            <a:lvl3pPr marL="0" marR="0" lvl="2" indent="0" algn="r" rtl="0">
              <a:spcBef>
                <a:spcPts val="0"/>
              </a:spcBef>
              <a:buNone/>
              <a:defRPr sz="1200" b="0" i="0" u="none" strike="noStrike" cap="none">
                <a:solidFill>
                  <a:srgbClr val="919191"/>
                </a:solidFill>
                <a:latin typeface="Arial"/>
                <a:ea typeface="Arial"/>
                <a:cs typeface="Arial"/>
                <a:sym typeface="Arial"/>
              </a:defRPr>
            </a:lvl3pPr>
            <a:lvl4pPr marL="0" marR="0" lvl="3" indent="0" algn="r" rtl="0">
              <a:spcBef>
                <a:spcPts val="0"/>
              </a:spcBef>
              <a:buNone/>
              <a:defRPr sz="1200" b="0" i="0" u="none" strike="noStrike" cap="none">
                <a:solidFill>
                  <a:srgbClr val="919191"/>
                </a:solidFill>
                <a:latin typeface="Arial"/>
                <a:ea typeface="Arial"/>
                <a:cs typeface="Arial"/>
                <a:sym typeface="Arial"/>
              </a:defRPr>
            </a:lvl4pPr>
            <a:lvl5pPr marL="0" marR="0" lvl="4" indent="0" algn="r" rtl="0">
              <a:spcBef>
                <a:spcPts val="0"/>
              </a:spcBef>
              <a:buNone/>
              <a:defRPr sz="1200" b="0" i="0" u="none" strike="noStrike" cap="none">
                <a:solidFill>
                  <a:srgbClr val="919191"/>
                </a:solidFill>
                <a:latin typeface="Arial"/>
                <a:ea typeface="Arial"/>
                <a:cs typeface="Arial"/>
                <a:sym typeface="Arial"/>
              </a:defRPr>
            </a:lvl5pPr>
            <a:lvl6pPr marL="0" marR="0" lvl="5" indent="0" algn="r" rtl="0">
              <a:spcBef>
                <a:spcPts val="0"/>
              </a:spcBef>
              <a:buNone/>
              <a:defRPr sz="1200" b="0" i="0" u="none" strike="noStrike" cap="none">
                <a:solidFill>
                  <a:srgbClr val="919191"/>
                </a:solidFill>
                <a:latin typeface="Arial"/>
                <a:ea typeface="Arial"/>
                <a:cs typeface="Arial"/>
                <a:sym typeface="Arial"/>
              </a:defRPr>
            </a:lvl6pPr>
            <a:lvl7pPr marL="0" marR="0" lvl="6" indent="0" algn="r" rtl="0">
              <a:spcBef>
                <a:spcPts val="0"/>
              </a:spcBef>
              <a:buNone/>
              <a:defRPr sz="1200" b="0" i="0" u="none" strike="noStrike" cap="none">
                <a:solidFill>
                  <a:srgbClr val="919191"/>
                </a:solidFill>
                <a:latin typeface="Arial"/>
                <a:ea typeface="Arial"/>
                <a:cs typeface="Arial"/>
                <a:sym typeface="Arial"/>
              </a:defRPr>
            </a:lvl7pPr>
            <a:lvl8pPr marL="0" marR="0" lvl="7" indent="0" algn="r" rtl="0">
              <a:spcBef>
                <a:spcPts val="0"/>
              </a:spcBef>
              <a:buNone/>
              <a:defRPr sz="1200" b="0" i="0" u="none" strike="noStrike" cap="none">
                <a:solidFill>
                  <a:srgbClr val="919191"/>
                </a:solidFill>
                <a:latin typeface="Arial"/>
                <a:ea typeface="Arial"/>
                <a:cs typeface="Arial"/>
                <a:sym typeface="Arial"/>
              </a:defRPr>
            </a:lvl8pPr>
            <a:lvl9pPr marL="0" marR="0" lvl="8" indent="0" algn="r" rtl="0">
              <a:spcBef>
                <a:spcPts val="0"/>
              </a:spcBef>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24114642"/>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78.xml"/><Relationship Id="rId7"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5" Type="http://schemas.openxmlformats.org/officeDocument/2006/relationships/tags" Target="../tags/tag80.xml"/><Relationship Id="rId10" Type="http://schemas.openxmlformats.org/officeDocument/2006/relationships/hyperlink" Target="https://apps.who.int/iris/handle/10665/347019" TargetMode="External"/><Relationship Id="rId4" Type="http://schemas.openxmlformats.org/officeDocument/2006/relationships/tags" Target="../tags/tag79.xml"/><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84.xml"/><Relationship Id="rId7" Type="http://schemas.openxmlformats.org/officeDocument/2006/relationships/notesSlide" Target="../notesSlides/notesSlide9.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Layout" Target="../slideLayouts/slideLayout2.xml"/><Relationship Id="rId5" Type="http://schemas.openxmlformats.org/officeDocument/2006/relationships/tags" Target="../tags/tag86.xml"/><Relationship Id="rId4" Type="http://schemas.openxmlformats.org/officeDocument/2006/relationships/tags" Target="../tags/tag85.xml"/></Relationships>
</file>

<file path=ppt/slides/_rels/slide12.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notesSlide" Target="../notesSlides/notesSlide10.xml"/><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tags" Target="../tags/tag97.xml"/><Relationship Id="rId5" Type="http://schemas.openxmlformats.org/officeDocument/2006/relationships/tags" Target="../tags/tag91.xml"/><Relationship Id="rId10" Type="http://schemas.openxmlformats.org/officeDocument/2006/relationships/tags" Target="../tags/tag96.xml"/><Relationship Id="rId4" Type="http://schemas.openxmlformats.org/officeDocument/2006/relationships/tags" Target="../tags/tag90.xml"/><Relationship Id="rId9" Type="http://schemas.openxmlformats.org/officeDocument/2006/relationships/tags" Target="../tags/tag95.xml"/></Relationships>
</file>

<file path=ppt/slides/_rels/slide13.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tags" Target="../tags/tag110.xml"/><Relationship Id="rId18" Type="http://schemas.openxmlformats.org/officeDocument/2006/relationships/tags" Target="../tags/tag115.xml"/><Relationship Id="rId3" Type="http://schemas.openxmlformats.org/officeDocument/2006/relationships/tags" Target="../tags/tag100.xml"/><Relationship Id="rId21" Type="http://schemas.openxmlformats.org/officeDocument/2006/relationships/image" Target="../media/image12.png"/><Relationship Id="rId7" Type="http://schemas.openxmlformats.org/officeDocument/2006/relationships/tags" Target="../tags/tag104.xml"/><Relationship Id="rId12" Type="http://schemas.openxmlformats.org/officeDocument/2006/relationships/tags" Target="../tags/tag109.xml"/><Relationship Id="rId17" Type="http://schemas.openxmlformats.org/officeDocument/2006/relationships/tags" Target="../tags/tag114.xml"/><Relationship Id="rId2" Type="http://schemas.openxmlformats.org/officeDocument/2006/relationships/tags" Target="../tags/tag99.xml"/><Relationship Id="rId16" Type="http://schemas.openxmlformats.org/officeDocument/2006/relationships/tags" Target="../tags/tag113.xml"/><Relationship Id="rId20" Type="http://schemas.openxmlformats.org/officeDocument/2006/relationships/notesSlide" Target="../notesSlides/notesSlide11.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tags" Target="../tags/tag108.xml"/><Relationship Id="rId24" Type="http://schemas.openxmlformats.org/officeDocument/2006/relationships/image" Target="../media/image15.svg"/><Relationship Id="rId5" Type="http://schemas.openxmlformats.org/officeDocument/2006/relationships/tags" Target="../tags/tag102.xml"/><Relationship Id="rId15" Type="http://schemas.openxmlformats.org/officeDocument/2006/relationships/tags" Target="../tags/tag112.xml"/><Relationship Id="rId23" Type="http://schemas.openxmlformats.org/officeDocument/2006/relationships/image" Target="../media/image14.png"/><Relationship Id="rId10" Type="http://schemas.openxmlformats.org/officeDocument/2006/relationships/tags" Target="../tags/tag107.xml"/><Relationship Id="rId19" Type="http://schemas.openxmlformats.org/officeDocument/2006/relationships/slideLayout" Target="../slideLayouts/slideLayout14.xml"/><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tags" Target="../tags/tag111.xml"/><Relationship Id="rId22" Type="http://schemas.openxmlformats.org/officeDocument/2006/relationships/image" Target="../media/image13.svg"/></Relationships>
</file>

<file path=ppt/slides/_rels/slide14.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image" Target="../media/image16.png"/><Relationship Id="rId5" Type="http://schemas.openxmlformats.org/officeDocument/2006/relationships/hyperlink" Target="https://apps.who.int/iris/handle/10665/347019" TargetMode="Externa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121.xml"/><Relationship Id="rId7" Type="http://schemas.openxmlformats.org/officeDocument/2006/relationships/image" Target="../media/image18.svg"/><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image" Target="../media/image17.png"/><Relationship Id="rId5" Type="http://schemas.openxmlformats.org/officeDocument/2006/relationships/slideLayout" Target="../slideLayouts/slideLayout2.xml"/><Relationship Id="rId4" Type="http://schemas.openxmlformats.org/officeDocument/2006/relationships/tags" Target="../tags/tag122.xml"/></Relationships>
</file>

<file path=ppt/slides/_rels/slide16.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126.xml"/></Relationships>
</file>

<file path=ppt/slides/_rels/slide17.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130.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33.xml"/><Relationship Id="rId7" Type="http://schemas.openxmlformats.org/officeDocument/2006/relationships/tags" Target="../tags/tag137.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11" Type="http://schemas.openxmlformats.org/officeDocument/2006/relationships/hyperlink" Target="https://apps.who.int/iris/handle/10665/347019" TargetMode="External"/><Relationship Id="rId5" Type="http://schemas.openxmlformats.org/officeDocument/2006/relationships/tags" Target="../tags/tag135.xml"/><Relationship Id="rId10" Type="http://schemas.openxmlformats.org/officeDocument/2006/relationships/image" Target="../media/image19.jpeg"/><Relationship Id="rId4" Type="http://schemas.openxmlformats.org/officeDocument/2006/relationships/tags" Target="../tags/tag134.xml"/><Relationship Id="rId9"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40.xml"/><Relationship Id="rId7" Type="http://schemas.openxmlformats.org/officeDocument/2006/relationships/tags" Target="../tags/tag144.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tags" Target="../tags/tag143.xml"/><Relationship Id="rId11" Type="http://schemas.openxmlformats.org/officeDocument/2006/relationships/image" Target="../media/image21.png"/><Relationship Id="rId5" Type="http://schemas.openxmlformats.org/officeDocument/2006/relationships/tags" Target="../tags/tag142.xml"/><Relationship Id="rId10" Type="http://schemas.openxmlformats.org/officeDocument/2006/relationships/image" Target="../media/image20.png"/><Relationship Id="rId4" Type="http://schemas.openxmlformats.org/officeDocument/2006/relationships/tags" Target="../tags/tag141.xml"/><Relationship Id="rId9"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hyperlink" Target="https://extranet.who.int/hslp" TargetMode="External"/><Relationship Id="rId2" Type="http://schemas.openxmlformats.org/officeDocument/2006/relationships/hyperlink" Target="https://extranet.who.int/hslp/?q=content/terms-use" TargetMode="External"/><Relationship Id="rId1" Type="http://schemas.openxmlformats.org/officeDocument/2006/relationships/slideLayout" Target="../slideLayouts/slideLayout2.xml"/><Relationship Id="rId4" Type="http://schemas.openxmlformats.org/officeDocument/2006/relationships/hyperlink" Target="mailto:ihrhrt@who.in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4.xml.rels><?xml version="1.0" encoding="UTF-8" standalone="yes"?>
<Relationships xmlns="http://schemas.openxmlformats.org/package/2006/relationships"><Relationship Id="rId8" Type="http://schemas.openxmlformats.org/officeDocument/2006/relationships/tags" Target="../tags/tag12.xml"/><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image" Target="../media/image8.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image" Target="../media/image7.png"/><Relationship Id="rId5" Type="http://schemas.openxmlformats.org/officeDocument/2006/relationships/tags" Target="../tags/tag9.xml"/><Relationship Id="rId10" Type="http://schemas.openxmlformats.org/officeDocument/2006/relationships/notesSlide" Target="../notesSlides/notesSlide2.xml"/><Relationship Id="rId4" Type="http://schemas.openxmlformats.org/officeDocument/2006/relationships/tags" Target="../tags/tag8.xml"/><Relationship Id="rId9"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20.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hyperlink" Target="https://apps.who.int/iris/handle/10665/334409" TargetMode="Externa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hyperlink" Target="https://apps.who.int/iris/rest/bitstreams/1323285/retrieve" TargetMode="External"/><Relationship Id="rId5" Type="http://schemas.openxmlformats.org/officeDocument/2006/relationships/tags" Target="../tags/tag17.xml"/><Relationship Id="rId10" Type="http://schemas.openxmlformats.org/officeDocument/2006/relationships/notesSlide" Target="../notesSlides/notesSlide3.xml"/><Relationship Id="rId4" Type="http://schemas.openxmlformats.org/officeDocument/2006/relationships/tags" Target="../tags/tag16.xml"/><Relationship Id="rId9"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notesSlide" Target="../notesSlides/notesSlide4.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Layout" Target="../slideLayouts/slideLayout2.xml"/><Relationship Id="rId5" Type="http://schemas.openxmlformats.org/officeDocument/2006/relationships/tags" Target="../tags/tag25.xml"/><Relationship Id="rId4" Type="http://schemas.openxmlformats.org/officeDocument/2006/relationships/tags" Target="../tags/tag24.xml"/></Relationships>
</file>

<file path=ppt/slides/_rels/slide7.xml.rels><?xml version="1.0" encoding="UTF-8" standalone="yes"?>
<Relationships xmlns="http://schemas.openxmlformats.org/package/2006/relationships"><Relationship Id="rId13" Type="http://schemas.openxmlformats.org/officeDocument/2006/relationships/tags" Target="../tags/tag38.xml"/><Relationship Id="rId18" Type="http://schemas.openxmlformats.org/officeDocument/2006/relationships/tags" Target="../tags/tag43.xml"/><Relationship Id="rId26" Type="http://schemas.openxmlformats.org/officeDocument/2006/relationships/tags" Target="../tags/tag51.xml"/><Relationship Id="rId21" Type="http://schemas.openxmlformats.org/officeDocument/2006/relationships/tags" Target="../tags/tag46.xml"/><Relationship Id="rId34" Type="http://schemas.openxmlformats.org/officeDocument/2006/relationships/tags" Target="../tags/tag59.xml"/><Relationship Id="rId7" Type="http://schemas.openxmlformats.org/officeDocument/2006/relationships/tags" Target="../tags/tag32.xml"/><Relationship Id="rId12" Type="http://schemas.openxmlformats.org/officeDocument/2006/relationships/tags" Target="../tags/tag37.xml"/><Relationship Id="rId17" Type="http://schemas.openxmlformats.org/officeDocument/2006/relationships/tags" Target="../tags/tag42.xml"/><Relationship Id="rId25" Type="http://schemas.openxmlformats.org/officeDocument/2006/relationships/tags" Target="../tags/tag50.xml"/><Relationship Id="rId33" Type="http://schemas.openxmlformats.org/officeDocument/2006/relationships/tags" Target="../tags/tag58.xml"/><Relationship Id="rId2" Type="http://schemas.openxmlformats.org/officeDocument/2006/relationships/tags" Target="../tags/tag27.xml"/><Relationship Id="rId16" Type="http://schemas.openxmlformats.org/officeDocument/2006/relationships/tags" Target="../tags/tag41.xml"/><Relationship Id="rId20" Type="http://schemas.openxmlformats.org/officeDocument/2006/relationships/tags" Target="../tags/tag45.xml"/><Relationship Id="rId29" Type="http://schemas.openxmlformats.org/officeDocument/2006/relationships/tags" Target="../tags/tag54.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tags" Target="../tags/tag36.xml"/><Relationship Id="rId24" Type="http://schemas.openxmlformats.org/officeDocument/2006/relationships/tags" Target="../tags/tag49.xml"/><Relationship Id="rId32" Type="http://schemas.openxmlformats.org/officeDocument/2006/relationships/tags" Target="../tags/tag57.xml"/><Relationship Id="rId37" Type="http://schemas.openxmlformats.org/officeDocument/2006/relationships/notesSlide" Target="../notesSlides/notesSlide5.xml"/><Relationship Id="rId5" Type="http://schemas.openxmlformats.org/officeDocument/2006/relationships/tags" Target="../tags/tag30.xml"/><Relationship Id="rId15" Type="http://schemas.openxmlformats.org/officeDocument/2006/relationships/tags" Target="../tags/tag40.xml"/><Relationship Id="rId23" Type="http://schemas.openxmlformats.org/officeDocument/2006/relationships/tags" Target="../tags/tag48.xml"/><Relationship Id="rId28" Type="http://schemas.openxmlformats.org/officeDocument/2006/relationships/tags" Target="../tags/tag53.xml"/><Relationship Id="rId36" Type="http://schemas.openxmlformats.org/officeDocument/2006/relationships/slideLayout" Target="../slideLayouts/slideLayout2.xml"/><Relationship Id="rId10" Type="http://schemas.openxmlformats.org/officeDocument/2006/relationships/tags" Target="../tags/tag35.xml"/><Relationship Id="rId19" Type="http://schemas.openxmlformats.org/officeDocument/2006/relationships/tags" Target="../tags/tag44.xml"/><Relationship Id="rId31" Type="http://schemas.openxmlformats.org/officeDocument/2006/relationships/tags" Target="../tags/tag56.xml"/><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tags" Target="../tags/tag39.xml"/><Relationship Id="rId22" Type="http://schemas.openxmlformats.org/officeDocument/2006/relationships/tags" Target="../tags/tag47.xml"/><Relationship Id="rId27" Type="http://schemas.openxmlformats.org/officeDocument/2006/relationships/tags" Target="../tags/tag52.xml"/><Relationship Id="rId30" Type="http://schemas.openxmlformats.org/officeDocument/2006/relationships/tags" Target="../tags/tag55.xml"/><Relationship Id="rId35" Type="http://schemas.openxmlformats.org/officeDocument/2006/relationships/tags" Target="../tags/tag60.xml"/><Relationship Id="rId8" Type="http://schemas.openxmlformats.org/officeDocument/2006/relationships/tags" Target="../tags/tag33.xml"/><Relationship Id="rId3" Type="http://schemas.openxmlformats.org/officeDocument/2006/relationships/tags" Target="../tags/tag28.xml"/></Relationships>
</file>

<file path=ppt/slides/_rels/slide8.xml.rels><?xml version="1.0" encoding="UTF-8" standalone="yes"?>
<Relationships xmlns="http://schemas.openxmlformats.org/package/2006/relationships"><Relationship Id="rId8" Type="http://schemas.openxmlformats.org/officeDocument/2006/relationships/tags" Target="../tags/tag68.xml"/><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image" Target="../media/image9.pn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hyperlink" Target="https://apps.who.int/iris/handle/10665/347019" TargetMode="External"/><Relationship Id="rId5" Type="http://schemas.openxmlformats.org/officeDocument/2006/relationships/tags" Target="../tags/tag65.xml"/><Relationship Id="rId10" Type="http://schemas.openxmlformats.org/officeDocument/2006/relationships/notesSlide" Target="../notesSlides/notesSlide6.xml"/><Relationship Id="rId4" Type="http://schemas.openxmlformats.org/officeDocument/2006/relationships/tags" Target="../tags/tag64.xml"/><Relationship Id="rId9"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hyperlink" Target="https://www.mdpi.com/2075-4418/12/2/475/htm" TargetMode="External"/><Relationship Id="rId3" Type="http://schemas.openxmlformats.org/officeDocument/2006/relationships/tags" Target="../tags/tag71.xml"/><Relationship Id="rId7" Type="http://schemas.openxmlformats.org/officeDocument/2006/relationships/tags" Target="../tags/tag75.xml"/><Relationship Id="rId12" Type="http://schemas.openxmlformats.org/officeDocument/2006/relationships/hyperlink" Target="https://www.cochranelibrary.com/cdsr/doi/10.1002/14651858.CD013705.pub2/full#CD013705-sec-0008" TargetMode="Externa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hyperlink" Target="https://extranet.who.int/pqweb/vitro-diagnostics/coronavirus-disease-covid-19-pandemic-%E2%80%94-emergency-use-listing-procedure-eul-open" TargetMode="External"/><Relationship Id="rId5" Type="http://schemas.openxmlformats.org/officeDocument/2006/relationships/tags" Target="../tags/tag73.xml"/><Relationship Id="rId10" Type="http://schemas.openxmlformats.org/officeDocument/2006/relationships/hyperlink" Target="https://www.finddx.org/covid-19/pipeline" TargetMode="External"/><Relationship Id="rId4" Type="http://schemas.openxmlformats.org/officeDocument/2006/relationships/tags" Target="../tags/tag72.xml"/><Relationship Id="rId9"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7B4B2-1362-8E48-9BA4-CEEE750729F8}"/>
              </a:ext>
            </a:extLst>
          </p:cNvPr>
          <p:cNvSpPr>
            <a:spLocks noGrp="1"/>
          </p:cNvSpPr>
          <p:nvPr>
            <p:ph type="ctrTitle"/>
          </p:nvPr>
        </p:nvSpPr>
        <p:spPr/>
        <p:txBody>
          <a:bodyPr rtlCol="0"/>
          <a:lstStyle/>
          <a:p>
            <a:pPr rtl="0"/>
            <a:r>
              <a:rPr lang="fr"/>
              <a:t>03</a:t>
            </a:r>
          </a:p>
        </p:txBody>
      </p:sp>
      <p:sp>
        <p:nvSpPr>
          <p:cNvPr id="3" name="Subtitle 2">
            <a:extLst>
              <a:ext uri="{FF2B5EF4-FFF2-40B4-BE49-F238E27FC236}">
                <a16:creationId xmlns:a16="http://schemas.microsoft.com/office/drawing/2014/main" id="{BD7729C4-0A5B-5B46-AF7E-D455DC7D5FF9}"/>
              </a:ext>
            </a:extLst>
          </p:cNvPr>
          <p:cNvSpPr>
            <a:spLocks noGrp="1"/>
          </p:cNvSpPr>
          <p:nvPr>
            <p:ph type="subTitle" idx="1"/>
          </p:nvPr>
        </p:nvSpPr>
        <p:spPr/>
        <p:txBody>
          <a:bodyPr rtlCol="0">
            <a:normAutofit fontScale="85000" lnSpcReduction="20000"/>
          </a:bodyPr>
          <a:lstStyle/>
          <a:p>
            <a:pPr rtl="0"/>
            <a:r>
              <a:rPr lang="fr" sz="3600"/>
              <a:t>Stratégies de dépistage du SARS-CoV-2</a:t>
            </a:r>
          </a:p>
        </p:txBody>
      </p:sp>
      <p:pic>
        <p:nvPicPr>
          <p:cNvPr id="5" name="Picture 4">
            <a:extLst>
              <a:ext uri="{FF2B5EF4-FFF2-40B4-BE49-F238E27FC236}">
                <a16:creationId xmlns:a16="http://schemas.microsoft.com/office/drawing/2014/main" id="{9B2690B4-8652-4F4E-AE13-289B76898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2503" y="159407"/>
            <a:ext cx="1917098" cy="671840"/>
          </a:xfrm>
          <a:prstGeom prst="rect">
            <a:avLst/>
          </a:prstGeom>
        </p:spPr>
      </p:pic>
      <p:pic>
        <p:nvPicPr>
          <p:cNvPr id="6" name="Picture 5" descr="\\Wims\hq\GVA11\Home\cl-DGO\Dept-DGD\t-WPC\campanal\Desktop\OMS-bleu.jpg">
            <a:extLst>
              <a:ext uri="{FF2B5EF4-FFF2-40B4-BE49-F238E27FC236}">
                <a16:creationId xmlns:a16="http://schemas.microsoft.com/office/drawing/2014/main" id="{00F71775-7A57-4ED1-8146-347839430BF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9587" y="137822"/>
            <a:ext cx="2842895" cy="715010"/>
          </a:xfrm>
          <a:prstGeom prst="rect">
            <a:avLst/>
          </a:prstGeom>
          <a:noFill/>
          <a:ln>
            <a:noFill/>
          </a:ln>
        </p:spPr>
      </p:pic>
    </p:spTree>
    <p:extLst>
      <p:ext uri="{BB962C8B-B14F-4D97-AF65-F5344CB8AC3E}">
        <p14:creationId xmlns:p14="http://schemas.microsoft.com/office/powerpoint/2010/main" val="2865038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custDataLst>
              <p:tags r:id="rId2"/>
            </p:custDataLst>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fr-FR"/>
              <a:t>Recommandations générales pour l’utilisation des TDR-Ag du SARS-CoV-2 (2)</a:t>
            </a:r>
            <a:endParaRPr lang="fr-FR">
              <a:highlight>
                <a:srgbClr val="FFFF00"/>
              </a:highlight>
            </a:endParaRPr>
          </a:p>
        </p:txBody>
      </p:sp>
      <p:sp>
        <p:nvSpPr>
          <p:cNvPr id="162" name="Google Shape;162;p5"/>
          <p:cNvSpPr txBox="1">
            <a:spLocks noGrp="1"/>
          </p:cNvSpPr>
          <p:nvPr>
            <p:ph type="sldNum" idx="12"/>
            <p:custDataLst>
              <p:tags r:id="rId3"/>
            </p:custDataLst>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10</a:t>
            </a:fld>
            <a:endParaRPr lang="fr-FR" sz="1000"/>
          </a:p>
        </p:txBody>
      </p:sp>
      <p:sp>
        <p:nvSpPr>
          <p:cNvPr id="14" name="Google Shape;124;p4">
            <a:extLst>
              <a:ext uri="{FF2B5EF4-FFF2-40B4-BE49-F238E27FC236}">
                <a16:creationId xmlns:a16="http://schemas.microsoft.com/office/drawing/2014/main" id="{6F5B379C-3A06-416C-B290-0EEDE6793CF8}"/>
              </a:ext>
            </a:extLst>
          </p:cNvPr>
          <p:cNvSpPr txBox="1">
            <a:spLocks noGrp="1"/>
          </p:cNvSpPr>
          <p:nvPr>
            <p:ph type="body" idx="1"/>
            <p:custDataLst>
              <p:tags r:id="rId4"/>
            </p:custDataLst>
          </p:nvPr>
        </p:nvSpPr>
        <p:spPr>
          <a:xfrm>
            <a:off x="526730" y="1882302"/>
            <a:ext cx="8162686" cy="234795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990033"/>
              </a:buClr>
              <a:buSzPts val="2400"/>
              <a:buFont typeface="Noto Sans Symbols"/>
              <a:buChar char="▪"/>
            </a:pPr>
            <a:r>
              <a:rPr lang="fr-FR" sz="1800" dirty="0">
                <a:solidFill>
                  <a:srgbClr val="2E2D2D"/>
                </a:solidFill>
                <a:latin typeface="Arial"/>
                <a:sym typeface="Arial"/>
              </a:rPr>
              <a:t>Donnent les résultats les plus fiables dans les zones où une transmission communautaire</a:t>
            </a:r>
            <a:r>
              <a:rPr lang="fr-FR" sz="1800" dirty="0"/>
              <a:t> </a:t>
            </a:r>
            <a:r>
              <a:rPr lang="fr-FR" sz="1800" dirty="0">
                <a:solidFill>
                  <a:srgbClr val="2E2D2D"/>
                </a:solidFill>
                <a:latin typeface="Arial"/>
                <a:sym typeface="Arial"/>
              </a:rPr>
              <a:t>est en cours</a:t>
            </a:r>
            <a:r>
              <a:rPr lang="fr-FR" sz="1800" dirty="0"/>
              <a:t> </a:t>
            </a:r>
            <a:r>
              <a:rPr lang="fr-FR" sz="1800" dirty="0">
                <a:solidFill>
                  <a:srgbClr val="2E2D2D"/>
                </a:solidFill>
                <a:latin typeface="Arial"/>
                <a:sym typeface="Arial"/>
              </a:rPr>
              <a:t>(taux de positivité des tests ≥5 %). </a:t>
            </a:r>
            <a:endParaRPr lang="fr-FR" sz="1800" dirty="0">
              <a:solidFill>
                <a:srgbClr val="2E2D2D"/>
              </a:solidFill>
              <a:latin typeface="Arial"/>
              <a:ea typeface="Arial"/>
              <a:cs typeface="Arial"/>
            </a:endParaRPr>
          </a:p>
          <a:p>
            <a:pPr marL="228600" lvl="0" indent="-228600" algn="l" rtl="0">
              <a:lnSpc>
                <a:spcPct val="90000"/>
              </a:lnSpc>
              <a:spcBef>
                <a:spcPts val="0"/>
              </a:spcBef>
              <a:spcAft>
                <a:spcPts val="0"/>
              </a:spcAft>
              <a:buClr>
                <a:srgbClr val="990033"/>
              </a:buClr>
              <a:buSzPts val="2400"/>
              <a:buFont typeface="Noto Sans Symbols"/>
              <a:buChar char="▪"/>
            </a:pPr>
            <a:endParaRPr lang="fr-FR" sz="1800" dirty="0">
              <a:solidFill>
                <a:srgbClr val="2E2D2D"/>
              </a:solidFill>
            </a:endParaRPr>
          </a:p>
          <a:p>
            <a:pPr marL="228600" indent="-228600">
              <a:lnSpc>
                <a:spcPct val="90000"/>
              </a:lnSpc>
              <a:spcBef>
                <a:spcPts val="0"/>
              </a:spcBef>
              <a:buClr>
                <a:srgbClr val="990033"/>
              </a:buClr>
              <a:buSzPts val="2400"/>
              <a:buFont typeface="Noto Sans Symbols"/>
              <a:buChar char="▪"/>
            </a:pPr>
            <a:r>
              <a:rPr lang="fr-FR" sz="1800" dirty="0"/>
              <a:t>En l’absence de transmission, ou lorsque celle-ci est faible, la valeur prédictive positive (</a:t>
            </a:r>
            <a:r>
              <a:rPr lang="fr-FR" sz="1800" dirty="0" err="1"/>
              <a:t>VPP</a:t>
            </a:r>
            <a:r>
              <a:rPr lang="fr-FR" sz="1800" dirty="0"/>
              <a:t>*) des TDR-Ag sera faible, ce qui signifie qu’il y aura de nombreux cas faussement positifs détectés.</a:t>
            </a:r>
          </a:p>
          <a:p>
            <a:pPr marL="228600" lvl="0" indent="-228600" algn="l" rtl="0">
              <a:lnSpc>
                <a:spcPct val="90000"/>
              </a:lnSpc>
              <a:spcBef>
                <a:spcPts val="1000"/>
              </a:spcBef>
              <a:spcAft>
                <a:spcPts val="0"/>
              </a:spcAft>
              <a:buClr>
                <a:srgbClr val="990033"/>
              </a:buClr>
              <a:buSzPts val="2400"/>
              <a:buFont typeface="Noto Sans Symbols"/>
              <a:buChar char="▪"/>
            </a:pPr>
            <a:r>
              <a:rPr lang="fr-FR" sz="1800" dirty="0">
                <a:solidFill>
                  <a:srgbClr val="2E2D2D"/>
                </a:solidFill>
                <a:latin typeface="Arial"/>
                <a:sym typeface="Arial"/>
              </a:rPr>
              <a:t>Dans les zones enregistrant une</a:t>
            </a:r>
            <a:r>
              <a:rPr lang="fr-FR" sz="1800" dirty="0"/>
              <a:t> </a:t>
            </a:r>
            <a:r>
              <a:rPr lang="fr-FR" sz="1800" dirty="0">
                <a:solidFill>
                  <a:srgbClr val="2E2D2D"/>
                </a:solidFill>
                <a:latin typeface="Arial"/>
                <a:sym typeface="Arial"/>
              </a:rPr>
              <a:t>absence de transmission ou une transmission faible, il sera préférable de recourir à des TAAN en première</a:t>
            </a:r>
            <a:r>
              <a:rPr lang="fr-FR" sz="1800" dirty="0"/>
              <a:t> </a:t>
            </a:r>
            <a:r>
              <a:rPr lang="fr-FR" sz="1800" dirty="0">
                <a:solidFill>
                  <a:srgbClr val="2E2D2D"/>
                </a:solidFill>
                <a:latin typeface="Arial"/>
                <a:sym typeface="Arial"/>
              </a:rPr>
              <a:t>intention.</a:t>
            </a:r>
            <a:endParaRPr lang="fr-FR" sz="1800" dirty="0"/>
          </a:p>
          <a:p>
            <a:pPr marL="228600" indent="-228600">
              <a:lnSpc>
                <a:spcPct val="90000"/>
              </a:lnSpc>
              <a:buClr>
                <a:srgbClr val="990033"/>
              </a:buClr>
              <a:buSzPts val="2400"/>
              <a:buFont typeface="Noto Sans Symbols"/>
              <a:buChar char="▪"/>
            </a:pPr>
            <a:r>
              <a:rPr lang="fr-FR" sz="1800" dirty="0">
                <a:solidFill>
                  <a:srgbClr val="2E2D2D"/>
                </a:solidFill>
                <a:latin typeface="Arial"/>
                <a:sym typeface="Arial"/>
              </a:rPr>
              <a:t>Seuls des</a:t>
            </a:r>
            <a:r>
              <a:rPr lang="fr-FR" sz="1800" dirty="0"/>
              <a:t> </a:t>
            </a:r>
            <a:r>
              <a:rPr lang="fr-FR" sz="1800" dirty="0">
                <a:latin typeface="Arial"/>
                <a:sym typeface="Arial"/>
              </a:rPr>
              <a:t>TDR-Ag du SARS-CoV-2</a:t>
            </a:r>
            <a:r>
              <a:rPr lang="fr-FR" sz="1800" dirty="0"/>
              <a:t> </a:t>
            </a:r>
            <a:r>
              <a:rPr lang="fr-FR" sz="1800" dirty="0">
                <a:solidFill>
                  <a:srgbClr val="2E2D2D"/>
                </a:solidFill>
                <a:latin typeface="Arial"/>
                <a:sym typeface="Arial"/>
              </a:rPr>
              <a:t>qui</a:t>
            </a:r>
            <a:r>
              <a:rPr lang="fr-FR" sz="1800" dirty="0"/>
              <a:t> </a:t>
            </a:r>
            <a:r>
              <a:rPr lang="fr-FR" sz="1800" dirty="0">
                <a:solidFill>
                  <a:srgbClr val="2E2D2D"/>
                </a:solidFill>
                <a:latin typeface="Arial"/>
                <a:sym typeface="Arial"/>
              </a:rPr>
              <a:t>satisfont</a:t>
            </a:r>
            <a:r>
              <a:rPr lang="fr-FR" sz="1800" dirty="0"/>
              <a:t> </a:t>
            </a:r>
            <a:r>
              <a:rPr lang="fr-FR" sz="1800" dirty="0">
                <a:solidFill>
                  <a:srgbClr val="2E2D2D"/>
                </a:solidFill>
                <a:latin typeface="Arial"/>
                <a:sym typeface="Arial"/>
              </a:rPr>
              <a:t>aux critères de performance recommandés</a:t>
            </a:r>
            <a:r>
              <a:rPr lang="fr-FR" sz="1800" dirty="0">
                <a:solidFill>
                  <a:srgbClr val="2E2D2D"/>
                </a:solidFill>
              </a:rPr>
              <a:t> </a:t>
            </a:r>
            <a:r>
              <a:rPr lang="fr-FR" sz="1800" dirty="0">
                <a:solidFill>
                  <a:srgbClr val="2E2D2D"/>
                </a:solidFill>
                <a:latin typeface="Arial"/>
                <a:sym typeface="Arial"/>
              </a:rPr>
              <a:t>(sensibilité ≥80 % et spécificité ≥97 %) devraient</a:t>
            </a:r>
            <a:r>
              <a:rPr lang="fr-FR" sz="1800" dirty="0"/>
              <a:t> </a:t>
            </a:r>
            <a:r>
              <a:rPr lang="fr-FR" sz="1800" dirty="0">
                <a:solidFill>
                  <a:srgbClr val="2E2D2D"/>
                </a:solidFill>
                <a:latin typeface="Arial"/>
                <a:sym typeface="Arial"/>
              </a:rPr>
              <a:t>être</a:t>
            </a:r>
            <a:r>
              <a:rPr lang="fr-FR" sz="1800" dirty="0"/>
              <a:t> </a:t>
            </a:r>
            <a:r>
              <a:rPr lang="fr-FR" sz="1800" dirty="0">
                <a:solidFill>
                  <a:srgbClr val="2E2D2D"/>
                </a:solidFill>
                <a:latin typeface="Arial"/>
                <a:sym typeface="Arial"/>
              </a:rPr>
              <a:t>utilisés.</a:t>
            </a:r>
            <a:endParaRPr lang="fr-FR" sz="1800" u="sng" dirty="0">
              <a:solidFill>
                <a:srgbClr val="2E2D2D"/>
              </a:solidFill>
              <a:latin typeface="Arial"/>
              <a:ea typeface="Arial"/>
              <a:cs typeface="Arial"/>
            </a:endParaRPr>
          </a:p>
          <a:p>
            <a:pPr marL="0" indent="0">
              <a:lnSpc>
                <a:spcPct val="90000"/>
              </a:lnSpc>
              <a:buClr>
                <a:schemeClr val="dk1"/>
              </a:buClr>
              <a:buSzPts val="1800"/>
              <a:buNone/>
            </a:pPr>
            <a:r>
              <a:rPr lang="fr-FR" sz="1100" dirty="0"/>
              <a:t>*La VPP est la probabilité qu’une personne dont le résultat du test est positif soit effectivement atteinte de la maladie. </a:t>
            </a:r>
            <a:endParaRPr lang="fr-FR" sz="1100" dirty="0">
              <a:solidFill>
                <a:srgbClr val="000000"/>
              </a:solidFill>
            </a:endParaRPr>
          </a:p>
          <a:p>
            <a:pPr marL="0" lvl="0" indent="0" algn="l">
              <a:lnSpc>
                <a:spcPct val="90000"/>
              </a:lnSpc>
              <a:spcBef>
                <a:spcPts val="1000"/>
              </a:spcBef>
              <a:spcAft>
                <a:spcPts val="0"/>
              </a:spcAft>
              <a:buSzPts val="1800"/>
              <a:buNone/>
            </a:pPr>
            <a:endParaRPr lang="fr-FR" sz="1800" dirty="0">
              <a:solidFill>
                <a:srgbClr val="000000"/>
              </a:solidFill>
              <a:latin typeface="Arial"/>
              <a:ea typeface="Arial"/>
              <a:cs typeface="Arial"/>
            </a:endParaRPr>
          </a:p>
        </p:txBody>
      </p:sp>
      <p:pic>
        <p:nvPicPr>
          <p:cNvPr id="15" name="Google Shape;125;p4">
            <a:extLst>
              <a:ext uri="{FF2B5EF4-FFF2-40B4-BE49-F238E27FC236}">
                <a16:creationId xmlns:a16="http://schemas.microsoft.com/office/drawing/2014/main" id="{BA0F170C-649A-479B-B758-ACB93C7D9EC6}"/>
              </a:ext>
            </a:extLst>
          </p:cNvPr>
          <p:cNvPicPr preferRelativeResize="0"/>
          <p:nvPr>
            <p:custDataLst>
              <p:tags r:id="rId5"/>
            </p:custDataLst>
          </p:nvPr>
        </p:nvPicPr>
        <p:blipFill rotWithShape="1">
          <a:blip r:embed="rId9">
            <a:alphaModFix/>
          </a:blip>
          <a:srcRect/>
          <a:stretch/>
        </p:blipFill>
        <p:spPr>
          <a:xfrm>
            <a:off x="8934777" y="1887166"/>
            <a:ext cx="3065984" cy="3083668"/>
          </a:xfrm>
          <a:prstGeom prst="rect">
            <a:avLst/>
          </a:prstGeom>
          <a:noFill/>
          <a:ln>
            <a:noFill/>
          </a:ln>
        </p:spPr>
      </p:pic>
      <p:sp>
        <p:nvSpPr>
          <p:cNvPr id="16" name="Google Shape;129;p4">
            <a:extLst>
              <a:ext uri="{FF2B5EF4-FFF2-40B4-BE49-F238E27FC236}">
                <a16:creationId xmlns:a16="http://schemas.microsoft.com/office/drawing/2014/main" id="{C09675CC-07C1-4A53-AAEB-A4FC020415A9}"/>
              </a:ext>
            </a:extLst>
          </p:cNvPr>
          <p:cNvSpPr txBox="1"/>
          <p:nvPr>
            <p:custDataLst>
              <p:tags r:id="rId6"/>
            </p:custDataLst>
          </p:nvPr>
        </p:nvSpPr>
        <p:spPr>
          <a:xfrm>
            <a:off x="295276" y="5673562"/>
            <a:ext cx="11370128" cy="4693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050" dirty="0">
                <a:solidFill>
                  <a:schemeClr val="dk1"/>
                </a:solidFill>
                <a:latin typeface="Arial"/>
                <a:sym typeface="Arial"/>
              </a:rPr>
              <a:t>Détection des antigènes pour le diagnostic de l’infection à SARS-CoV-2. Orientations provisoires – 6 octobre 2021. Genève. Organisation mondiale</a:t>
            </a:r>
            <a:r>
              <a:rPr lang="fr-FR" dirty="0"/>
              <a:t> </a:t>
            </a:r>
            <a:r>
              <a:rPr lang="fr-FR" sz="1050" dirty="0">
                <a:solidFill>
                  <a:schemeClr val="dk1"/>
                </a:solidFill>
                <a:latin typeface="Arial"/>
                <a:sym typeface="Arial"/>
              </a:rPr>
              <a:t>de la Santé. </a:t>
            </a:r>
            <a:r>
              <a:rPr lang="fr-FR" sz="1050" u="sng" dirty="0">
                <a:solidFill>
                  <a:schemeClr val="dk1"/>
                </a:solidFill>
                <a:latin typeface="Arial"/>
                <a:sym typeface="Arial"/>
                <a:hlinkClick r:id="rId10">
                  <a:extLst>
                    <a:ext uri="{A12FA001-AC4F-418D-AE19-62706E023703}">
                      <ahyp:hlinkClr xmlns:ahyp="http://schemas.microsoft.com/office/drawing/2018/hyperlinkcolor" val="tx"/>
                    </a:ext>
                  </a:extLst>
                </a:hlinkClick>
              </a:rPr>
              <a:t>https://apps.who.int/iris/handle/10665/347019</a:t>
            </a:r>
            <a:endParaRPr lang="fr-FR" sz="1050" dirty="0">
              <a:solidFill>
                <a:schemeClr val="dk1"/>
              </a:solidFill>
              <a:latin typeface="Calibri"/>
              <a:ea typeface="Calibri"/>
              <a:cs typeface="Calibri"/>
              <a:sym typeface="Calibri"/>
            </a:endParaRPr>
          </a:p>
        </p:txBody>
      </p:sp>
      <p:sp>
        <p:nvSpPr>
          <p:cNvPr id="2" name="Footer Placeholder 3">
            <a:extLst>
              <a:ext uri="{FF2B5EF4-FFF2-40B4-BE49-F238E27FC236}">
                <a16:creationId xmlns:a16="http://schemas.microsoft.com/office/drawing/2014/main" id="{D9BDD3E4-B518-1093-3CEB-FDBCFBD06D90}"/>
              </a:ext>
            </a:extLst>
          </p:cNvPr>
          <p:cNvSpPr>
            <a:spLocks noGrp="1"/>
          </p:cNvSpPr>
          <p:nvPr>
            <p:ph type="ftr" sz="quarter" idx="11"/>
          </p:nvPr>
        </p:nvSpPr>
        <p:spPr>
          <a:xfrm>
            <a:off x="838200" y="6356350"/>
            <a:ext cx="8656782" cy="501650"/>
          </a:xfrm>
        </p:spPr>
        <p:txBody>
          <a:bodyPr rtlCol="0"/>
          <a:lstStyle/>
          <a:p>
            <a:r>
              <a:rPr lang="fr" dirty="0"/>
              <a:t>Atelier de formation sur le</a:t>
            </a:r>
            <a:r>
              <a:rPr lang="en-US" dirty="0"/>
              <a:t>s</a:t>
            </a:r>
            <a:r>
              <a:rPr lang="fr" dirty="0"/>
              <a:t> test</a:t>
            </a:r>
            <a:r>
              <a:rPr lang="en-US" dirty="0"/>
              <a:t>s </a:t>
            </a:r>
            <a:r>
              <a:rPr lang="fr" dirty="0"/>
              <a:t>de diagnostic rapide </a:t>
            </a:r>
            <a:r>
              <a:rPr lang="en-US" dirty="0"/>
              <a:t>des </a:t>
            </a:r>
            <a:r>
              <a:rPr lang="en-US" dirty="0" err="1"/>
              <a:t>antigènes</a:t>
            </a:r>
            <a:r>
              <a:rPr lang="en-US" dirty="0"/>
              <a:t> du S</a:t>
            </a:r>
            <a:r>
              <a:rPr lang="fr" dirty="0"/>
              <a:t>A</a:t>
            </a:r>
            <a:r>
              <a:rPr lang="en-US" dirty="0"/>
              <a:t>R</a:t>
            </a:r>
            <a:r>
              <a:rPr lang="fr" dirty="0"/>
              <a:t>S-CoV-2 – v3.0 | Stratégies de dépistage du SARS-CoV-2</a:t>
            </a:r>
          </a:p>
        </p:txBody>
      </p:sp>
    </p:spTree>
    <p:custDataLst>
      <p:tags r:id="rId1"/>
    </p:custDataLst>
    <p:extLst>
      <p:ext uri="{BB962C8B-B14F-4D97-AF65-F5344CB8AC3E}">
        <p14:creationId xmlns:p14="http://schemas.microsoft.com/office/powerpoint/2010/main" val="27919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custDataLst>
              <p:tags r:id="rId2"/>
            </p:custDataLst>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fr-FR"/>
              <a:t>Recommandations générales pour l’utilisation des TDR-Ag du SARS-CoV-2 (3)</a:t>
            </a:r>
            <a:endParaRPr lang="fr-FR" dirty="0">
              <a:highlight>
                <a:srgbClr val="FFFF00"/>
              </a:highlight>
            </a:endParaRPr>
          </a:p>
        </p:txBody>
      </p:sp>
      <p:sp>
        <p:nvSpPr>
          <p:cNvPr id="162" name="Google Shape;162;p5"/>
          <p:cNvSpPr txBox="1">
            <a:spLocks noGrp="1"/>
          </p:cNvSpPr>
          <p:nvPr>
            <p:ph type="sldNum" idx="12"/>
            <p:custDataLst>
              <p:tags r:id="rId3"/>
            </p:custDataLst>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11</a:t>
            </a:fld>
            <a:endParaRPr lang="fr-FR" sz="1000"/>
          </a:p>
        </p:txBody>
      </p:sp>
      <p:sp>
        <p:nvSpPr>
          <p:cNvPr id="14" name="Google Shape;124;p4">
            <a:extLst>
              <a:ext uri="{FF2B5EF4-FFF2-40B4-BE49-F238E27FC236}">
                <a16:creationId xmlns:a16="http://schemas.microsoft.com/office/drawing/2014/main" id="{6F5B379C-3A06-416C-B290-0EEDE6793CF8}"/>
              </a:ext>
            </a:extLst>
          </p:cNvPr>
          <p:cNvSpPr txBox="1">
            <a:spLocks noGrp="1"/>
          </p:cNvSpPr>
          <p:nvPr>
            <p:ph type="body" idx="1"/>
            <p:custDataLst>
              <p:tags r:id="rId4"/>
            </p:custDataLst>
          </p:nvPr>
        </p:nvSpPr>
        <p:spPr>
          <a:xfrm>
            <a:off x="111598" y="1620974"/>
            <a:ext cx="9311076" cy="4252950"/>
          </a:xfrm>
          <a:prstGeom prst="rect">
            <a:avLst/>
          </a:prstGeom>
          <a:noFill/>
          <a:ln>
            <a:noFill/>
          </a:ln>
        </p:spPr>
        <p:txBody>
          <a:bodyPr spcFirstLastPara="1" wrap="square" lIns="91425" tIns="45700" rIns="91425" bIns="45700" anchor="t" anchorCtr="0">
            <a:noAutofit/>
          </a:bodyPr>
          <a:lstStyle/>
          <a:p>
            <a:pPr marL="228600" indent="-228600">
              <a:lnSpc>
                <a:spcPct val="90000"/>
              </a:lnSpc>
              <a:spcBef>
                <a:spcPts val="0"/>
              </a:spcBef>
              <a:buClr>
                <a:srgbClr val="0087BC"/>
              </a:buClr>
              <a:buSzPts val="2400"/>
              <a:buFont typeface="Noto Sans Symbols,Sans-Serif"/>
              <a:buChar char="▪"/>
            </a:pPr>
            <a:r>
              <a:rPr lang="fr-FR" sz="1800" dirty="0"/>
              <a:t>Populations cibles :</a:t>
            </a:r>
          </a:p>
          <a:p>
            <a:pPr marL="800100" lvl="1">
              <a:lnSpc>
                <a:spcPct val="90000"/>
              </a:lnSpc>
              <a:buClr>
                <a:srgbClr val="0087BC"/>
              </a:buClr>
              <a:buSzPts val="2400"/>
            </a:pPr>
            <a:r>
              <a:rPr lang="fr-FR" sz="1600" dirty="0"/>
              <a:t>personnes symptomatiques, dans les 5 à 7 premiers jours suivant l’apparition des symptômes,</a:t>
            </a:r>
          </a:p>
          <a:p>
            <a:pPr marL="800100" lvl="1">
              <a:lnSpc>
                <a:spcPct val="90000"/>
              </a:lnSpc>
              <a:buClr>
                <a:srgbClr val="0087BC"/>
              </a:buClr>
              <a:buSzPts val="2400"/>
            </a:pPr>
            <a:r>
              <a:rPr lang="fr-FR" sz="1600" dirty="0"/>
              <a:t>personnes asymptomatiques : en se limitant aux contacts de cas ou aux cas probables, et aux agents de santé à risque,</a:t>
            </a:r>
          </a:p>
          <a:p>
            <a:pPr marL="800100" lvl="1">
              <a:lnSpc>
                <a:spcPct val="90000"/>
              </a:lnSpc>
              <a:buClr>
                <a:srgbClr val="0087BC"/>
              </a:buClr>
              <a:buSzPts val="2400"/>
            </a:pPr>
            <a:r>
              <a:rPr lang="fr-FR" sz="1600" dirty="0"/>
              <a:t>cas présumés de COVID-19 dans le cadre des enquêtes au cours des flambées.</a:t>
            </a:r>
          </a:p>
          <a:p>
            <a:pPr marL="457200" lvl="1" indent="0">
              <a:lnSpc>
                <a:spcPct val="90000"/>
              </a:lnSpc>
              <a:buClr>
                <a:srgbClr val="0087BC"/>
              </a:buClr>
              <a:buSzPts val="2400"/>
              <a:buNone/>
            </a:pPr>
            <a:endParaRPr lang="fr-FR" sz="1600" dirty="0"/>
          </a:p>
          <a:p>
            <a:pPr marL="228600" indent="-228600">
              <a:lnSpc>
                <a:spcPct val="90000"/>
              </a:lnSpc>
              <a:buClr>
                <a:srgbClr val="0087BC"/>
              </a:buClr>
              <a:buSzPts val="2400"/>
              <a:buFont typeface="Noto Sans Symbols,Sans-Serif"/>
              <a:buChar char="▪"/>
            </a:pPr>
            <a:r>
              <a:rPr lang="fr-FR" sz="1800" dirty="0"/>
              <a:t>Utilisation à réserver aux personnes ou opérateurs formés, dans le strict respect des instructions fournies par le fabricant.</a:t>
            </a:r>
          </a:p>
          <a:p>
            <a:pPr marL="228600" indent="-228600">
              <a:lnSpc>
                <a:spcPct val="90000"/>
              </a:lnSpc>
              <a:buClr>
                <a:srgbClr val="0087BC"/>
              </a:buClr>
              <a:buSzPts val="2400"/>
              <a:buFont typeface="Noto Sans Symbols,Sans-Serif"/>
              <a:buChar char="▪"/>
            </a:pPr>
            <a:r>
              <a:rPr lang="fr-FR" sz="1800" dirty="0"/>
              <a:t>Les TDR-Ag, s’ils sont réalisés et interprétés correctement, peuvent être offrir un meilleur rapport coût-efficacité que les </a:t>
            </a:r>
            <a:r>
              <a:rPr lang="fr-FR" sz="1800" dirty="0" err="1"/>
              <a:t>TAAN</a:t>
            </a:r>
            <a:r>
              <a:rPr lang="fr-FR" sz="1800" dirty="0"/>
              <a:t> dans les populations symptomatiques. </a:t>
            </a:r>
          </a:p>
          <a:p>
            <a:pPr marL="0" indent="0">
              <a:lnSpc>
                <a:spcPct val="90000"/>
              </a:lnSpc>
              <a:buClr>
                <a:srgbClr val="0087BC"/>
              </a:buClr>
              <a:buSzPts val="2400"/>
              <a:buNone/>
            </a:pPr>
            <a:endParaRPr lang="fr-FR" sz="1800" dirty="0"/>
          </a:p>
          <a:p>
            <a:pPr marL="228600" indent="-228600">
              <a:lnSpc>
                <a:spcPct val="90000"/>
              </a:lnSpc>
              <a:buClr>
                <a:srgbClr val="0087BC"/>
              </a:buClr>
              <a:buSzPts val="2400"/>
              <a:buFont typeface="Noto Sans Symbols,Sans-Serif"/>
              <a:buChar char="▪"/>
            </a:pPr>
            <a:r>
              <a:rPr lang="fr-FR" sz="1800" dirty="0"/>
              <a:t>Les TDR-Ag peuvent être déployés parallèlement aux tests de dépistage des maladies fébriles et pulmonaires dans le cadre de tests bidirectionnels.   </a:t>
            </a:r>
          </a:p>
          <a:p>
            <a:pPr marL="0" indent="0">
              <a:lnSpc>
                <a:spcPct val="90000"/>
              </a:lnSpc>
              <a:buClr>
                <a:srgbClr val="0087BC"/>
              </a:buClr>
              <a:buSzPts val="1800"/>
              <a:buNone/>
            </a:pPr>
            <a:endParaRPr lang="fr-FR" sz="1800" dirty="0">
              <a:solidFill>
                <a:srgbClr val="000000"/>
              </a:solidFill>
              <a:latin typeface="Arial"/>
              <a:ea typeface="Arial"/>
              <a:cs typeface="Arial"/>
            </a:endParaRPr>
          </a:p>
        </p:txBody>
      </p:sp>
      <p:pic>
        <p:nvPicPr>
          <p:cNvPr id="2" name="Picture 2">
            <a:extLst>
              <a:ext uri="{FF2B5EF4-FFF2-40B4-BE49-F238E27FC236}">
                <a16:creationId xmlns:a16="http://schemas.microsoft.com/office/drawing/2014/main" id="{AF7429D3-E4BF-2587-1935-C0C01F49FAA6}"/>
              </a:ext>
            </a:extLst>
          </p:cNvPr>
          <p:cNvPicPr>
            <a:picLocks noChangeAspect="1"/>
          </p:cNvPicPr>
          <p:nvPr>
            <p:custDataLst>
              <p:tags r:id="rId5"/>
            </p:custDataLst>
          </p:nvPr>
        </p:nvPicPr>
        <p:blipFill rotWithShape="1">
          <a:blip r:embed="rId8"/>
          <a:srcRect r="-281" b="28528"/>
          <a:stretch/>
        </p:blipFill>
        <p:spPr>
          <a:xfrm>
            <a:off x="9299445" y="1938507"/>
            <a:ext cx="2806534" cy="3696684"/>
          </a:xfrm>
          <a:prstGeom prst="rect">
            <a:avLst/>
          </a:prstGeom>
        </p:spPr>
      </p:pic>
      <p:sp>
        <p:nvSpPr>
          <p:cNvPr id="3" name="Footer Placeholder 3">
            <a:extLst>
              <a:ext uri="{FF2B5EF4-FFF2-40B4-BE49-F238E27FC236}">
                <a16:creationId xmlns:a16="http://schemas.microsoft.com/office/drawing/2014/main" id="{68C5F3FC-66F2-99EE-C0D5-2EFBCCB3AEA8}"/>
              </a:ext>
            </a:extLst>
          </p:cNvPr>
          <p:cNvSpPr>
            <a:spLocks noGrp="1"/>
          </p:cNvSpPr>
          <p:nvPr>
            <p:ph type="ftr" sz="quarter" idx="11"/>
          </p:nvPr>
        </p:nvSpPr>
        <p:spPr>
          <a:xfrm>
            <a:off x="838200" y="6356350"/>
            <a:ext cx="8656782" cy="501650"/>
          </a:xfrm>
        </p:spPr>
        <p:txBody>
          <a:bodyPr rtlCol="0"/>
          <a:lstStyle/>
          <a:p>
            <a:r>
              <a:rPr lang="fr" dirty="0"/>
              <a:t>Atelier de formation sur le</a:t>
            </a:r>
            <a:r>
              <a:rPr lang="en-US" dirty="0"/>
              <a:t>s</a:t>
            </a:r>
            <a:r>
              <a:rPr lang="fr" dirty="0"/>
              <a:t> test</a:t>
            </a:r>
            <a:r>
              <a:rPr lang="en-US" dirty="0"/>
              <a:t>s </a:t>
            </a:r>
            <a:r>
              <a:rPr lang="fr" dirty="0"/>
              <a:t>de diagnostic rapide </a:t>
            </a:r>
            <a:r>
              <a:rPr lang="en-US" dirty="0"/>
              <a:t>des </a:t>
            </a:r>
            <a:r>
              <a:rPr lang="en-US" dirty="0" err="1"/>
              <a:t>antigènes</a:t>
            </a:r>
            <a:r>
              <a:rPr lang="en-US" dirty="0"/>
              <a:t> du S</a:t>
            </a:r>
            <a:r>
              <a:rPr lang="fr" dirty="0"/>
              <a:t>A</a:t>
            </a:r>
            <a:r>
              <a:rPr lang="en-US" dirty="0"/>
              <a:t>R</a:t>
            </a:r>
            <a:r>
              <a:rPr lang="fr" dirty="0"/>
              <a:t>S-CoV-2 – v3.0 | Stratégies de dépistage du SARS-CoV-2</a:t>
            </a:r>
          </a:p>
        </p:txBody>
      </p:sp>
    </p:spTree>
    <p:custDataLst>
      <p:tags r:id="rId1"/>
    </p:custDataLst>
    <p:extLst>
      <p:ext uri="{BB962C8B-B14F-4D97-AF65-F5344CB8AC3E}">
        <p14:creationId xmlns:p14="http://schemas.microsoft.com/office/powerpoint/2010/main" val="879272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custDataLst>
              <p:tags r:id="rId2"/>
            </p:custDataLst>
          </p:nvPr>
        </p:nvSpPr>
        <p:spPr>
          <a:xfrm>
            <a:off x="737558" y="135088"/>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fr-FR" dirty="0"/>
              <a:t>Prenons quelques minutes pour réfléchir aux scénarios d’utilisation</a:t>
            </a:r>
          </a:p>
        </p:txBody>
      </p:sp>
      <p:sp>
        <p:nvSpPr>
          <p:cNvPr id="162" name="Google Shape;162;p5"/>
          <p:cNvSpPr txBox="1">
            <a:spLocks noGrp="1"/>
          </p:cNvSpPr>
          <p:nvPr>
            <p:ph type="sldNum" idx="12"/>
            <p:custDataLst>
              <p:tags r:id="rId3"/>
            </p:custDataLst>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12</a:t>
            </a:fld>
            <a:endParaRPr lang="fr-FR" sz="1000"/>
          </a:p>
        </p:txBody>
      </p:sp>
      <p:sp>
        <p:nvSpPr>
          <p:cNvPr id="13" name="TextBox 12">
            <a:extLst>
              <a:ext uri="{FF2B5EF4-FFF2-40B4-BE49-F238E27FC236}">
                <a16:creationId xmlns:a16="http://schemas.microsoft.com/office/drawing/2014/main" id="{C59C85A0-44E1-42EC-AB7B-7466B7A3DBCE}"/>
              </a:ext>
            </a:extLst>
          </p:cNvPr>
          <p:cNvSpPr txBox="1"/>
          <p:nvPr>
            <p:custDataLst>
              <p:tags r:id="rId4"/>
            </p:custDataLst>
          </p:nvPr>
        </p:nvSpPr>
        <p:spPr>
          <a:xfrm>
            <a:off x="737170" y="3275937"/>
            <a:ext cx="7988948" cy="1815882"/>
          </a:xfrm>
          <a:prstGeom prst="rect">
            <a:avLst/>
          </a:prstGeom>
          <a:noFill/>
        </p:spPr>
        <p:txBody>
          <a:bodyPr wrap="square" lIns="91440" tIns="45720" rIns="91440" bIns="45720" anchor="t">
            <a:spAutoFit/>
          </a:bodyPr>
          <a:lstStyle/>
          <a:p>
            <a:pPr algn="l" rtl="0" fontAlgn="base">
              <a:buFont typeface="+mj-lt"/>
              <a:buAutoNum type="arabicPeriod"/>
            </a:pPr>
            <a:endParaRPr lang="en-US" b="0" i="0" dirty="0">
              <a:solidFill>
                <a:srgbClr val="424242"/>
              </a:solidFill>
              <a:effectLst/>
            </a:endParaRPr>
          </a:p>
          <a:p>
            <a:pPr algn="l" rtl="0" fontAlgn="base">
              <a:buFont typeface="+mj-lt"/>
              <a:buAutoNum type="arabicPeriod"/>
            </a:pPr>
            <a:endParaRPr lang="en-US" b="0" i="0">
              <a:solidFill>
                <a:srgbClr val="424242"/>
              </a:solidFill>
              <a:effectLst/>
              <a:latin typeface="Arial" panose="020B0604020202020204" pitchFamily="34" charset="0"/>
            </a:endParaRPr>
          </a:p>
          <a:p>
            <a:pPr algn="l" rtl="0" fontAlgn="base">
              <a:buFont typeface="+mj-lt"/>
              <a:buAutoNum type="arabicPeriod"/>
            </a:pPr>
            <a:endParaRPr lang="en-US" b="0" i="0">
              <a:solidFill>
                <a:srgbClr val="424242"/>
              </a:solidFill>
              <a:effectLst/>
              <a:latin typeface="Arial" panose="020B0604020202020204" pitchFamily="34" charset="0"/>
            </a:endParaRPr>
          </a:p>
          <a:p>
            <a:pPr algn="l" rtl="0" fontAlgn="base">
              <a:buFont typeface="+mj-lt"/>
              <a:buAutoNum type="arabicPeriod"/>
            </a:pPr>
            <a:endParaRPr lang="en-US" b="0" i="0" dirty="0">
              <a:solidFill>
                <a:srgbClr val="424242"/>
              </a:solidFill>
              <a:effectLst/>
            </a:endParaRPr>
          </a:p>
          <a:p>
            <a:pPr algn="l" rtl="0" fontAlgn="base">
              <a:buFont typeface="+mj-lt"/>
              <a:buAutoNum type="arabicPeriod"/>
            </a:pPr>
            <a:endParaRPr lang="en-US" b="0" i="0">
              <a:solidFill>
                <a:srgbClr val="424242"/>
              </a:solidFill>
              <a:effectLst/>
              <a:latin typeface="Arial" panose="020B0604020202020204" pitchFamily="34" charset="0"/>
            </a:endParaRPr>
          </a:p>
          <a:p>
            <a:pPr algn="l" rtl="0" fontAlgn="base">
              <a:buFont typeface="+mj-lt"/>
              <a:buAutoNum type="arabicPeriod"/>
            </a:pPr>
            <a:endParaRPr lang="en-US" b="0" i="0">
              <a:solidFill>
                <a:srgbClr val="424242"/>
              </a:solidFill>
              <a:effectLst/>
              <a:latin typeface="Arial" panose="020B0604020202020204" pitchFamily="34" charset="0"/>
            </a:endParaRPr>
          </a:p>
          <a:p>
            <a:pPr>
              <a:buFont typeface="+mj-lt"/>
              <a:buAutoNum type="arabicPeriod"/>
            </a:pPr>
            <a:endParaRPr lang="en-US" dirty="0">
              <a:solidFill>
                <a:srgbClr val="424242"/>
              </a:solidFill>
            </a:endParaRPr>
          </a:p>
          <a:p>
            <a:pPr>
              <a:buAutoNum type="arabicPeriod"/>
            </a:pPr>
            <a:endParaRPr lang="en-US" dirty="0"/>
          </a:p>
        </p:txBody>
      </p:sp>
      <p:sp>
        <p:nvSpPr>
          <p:cNvPr id="2" name="TextBox 1">
            <a:extLst>
              <a:ext uri="{FF2B5EF4-FFF2-40B4-BE49-F238E27FC236}">
                <a16:creationId xmlns:a16="http://schemas.microsoft.com/office/drawing/2014/main" id="{AB491C75-8721-B5E1-38E9-29C33EB7AC3E}"/>
              </a:ext>
            </a:extLst>
          </p:cNvPr>
          <p:cNvSpPr txBox="1"/>
          <p:nvPr>
            <p:custDataLst>
              <p:tags r:id="rId5"/>
            </p:custDataLst>
          </p:nvPr>
        </p:nvSpPr>
        <p:spPr>
          <a:xfrm>
            <a:off x="641075" y="1552161"/>
            <a:ext cx="2776330"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solidFill>
                  <a:srgbClr val="424242"/>
                </a:solidFill>
              </a:rPr>
              <a:t>1. Flambées présumées dans des institutions ou des communautés semi-fermées où les TAAN ne sont pas disponibles</a:t>
            </a:r>
            <a:endParaRPr lang="fr-FR" dirty="0"/>
          </a:p>
        </p:txBody>
      </p:sp>
      <p:sp>
        <p:nvSpPr>
          <p:cNvPr id="3" name="TextBox 2">
            <a:extLst>
              <a:ext uri="{FF2B5EF4-FFF2-40B4-BE49-F238E27FC236}">
                <a16:creationId xmlns:a16="http://schemas.microsoft.com/office/drawing/2014/main" id="{F6F0F027-0132-3140-03F9-BD0022FD220C}"/>
              </a:ext>
            </a:extLst>
          </p:cNvPr>
          <p:cNvSpPr txBox="1"/>
          <p:nvPr>
            <p:custDataLst>
              <p:tags r:id="rId6"/>
            </p:custDataLst>
          </p:nvPr>
        </p:nvSpPr>
        <p:spPr>
          <a:xfrm>
            <a:off x="3970682" y="1552161"/>
            <a:ext cx="3322982"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solidFill>
                  <a:srgbClr val="424242"/>
                </a:solidFill>
              </a:rPr>
              <a:t>2. Enquêtes sur les flambées (par exemple dans des écoles, les maisons de soins, les lieux de travail, etc.)</a:t>
            </a:r>
            <a:endParaRPr lang="fr-FR" dirty="0"/>
          </a:p>
        </p:txBody>
      </p:sp>
      <p:sp>
        <p:nvSpPr>
          <p:cNvPr id="4" name="TextBox 3">
            <a:extLst>
              <a:ext uri="{FF2B5EF4-FFF2-40B4-BE49-F238E27FC236}">
                <a16:creationId xmlns:a16="http://schemas.microsoft.com/office/drawing/2014/main" id="{597195A1-CA3E-C164-2648-0D42B931CC82}"/>
              </a:ext>
            </a:extLst>
          </p:cNvPr>
          <p:cNvSpPr txBox="1"/>
          <p:nvPr>
            <p:custDataLst>
              <p:tags r:id="rId7"/>
            </p:custDataLst>
          </p:nvPr>
        </p:nvSpPr>
        <p:spPr>
          <a:xfrm>
            <a:off x="7788965" y="1552161"/>
            <a:ext cx="325672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solidFill>
                  <a:srgbClr val="424242"/>
                </a:solidFill>
              </a:rPr>
              <a:t>3. Pour surveiller l’évolution de l’incidence de la COVID-19 dans différentes communautés, en particulier parmi les travailleurs essentiels et les agents de santé</a:t>
            </a:r>
            <a:endParaRPr lang="fr-FR" dirty="0"/>
          </a:p>
        </p:txBody>
      </p:sp>
      <p:sp>
        <p:nvSpPr>
          <p:cNvPr id="5" name="TextBox 4">
            <a:extLst>
              <a:ext uri="{FF2B5EF4-FFF2-40B4-BE49-F238E27FC236}">
                <a16:creationId xmlns:a16="http://schemas.microsoft.com/office/drawing/2014/main" id="{C47266BA-B32B-0D02-F661-738ECA301ADE}"/>
              </a:ext>
            </a:extLst>
          </p:cNvPr>
          <p:cNvSpPr txBox="1"/>
          <p:nvPr>
            <p:custDataLst>
              <p:tags r:id="rId8"/>
            </p:custDataLst>
          </p:nvPr>
        </p:nvSpPr>
        <p:spPr>
          <a:xfrm>
            <a:off x="641074" y="3050834"/>
            <a:ext cx="274320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solidFill>
                  <a:srgbClr val="424242"/>
                </a:solidFill>
              </a:rPr>
              <a:t>4. Pour détecter des cas positifs dans les établissements de santé et en cas de transmission communautaire généralisée</a:t>
            </a:r>
            <a:endParaRPr lang="fr-FR" dirty="0"/>
          </a:p>
        </p:txBody>
      </p:sp>
      <p:sp>
        <p:nvSpPr>
          <p:cNvPr id="6" name="TextBox 5">
            <a:extLst>
              <a:ext uri="{FF2B5EF4-FFF2-40B4-BE49-F238E27FC236}">
                <a16:creationId xmlns:a16="http://schemas.microsoft.com/office/drawing/2014/main" id="{707AFFA4-6609-2884-BDDA-DFD5AAE4CAC1}"/>
              </a:ext>
            </a:extLst>
          </p:cNvPr>
          <p:cNvSpPr txBox="1"/>
          <p:nvPr>
            <p:custDataLst>
              <p:tags r:id="rId9"/>
            </p:custDataLst>
          </p:nvPr>
        </p:nvSpPr>
        <p:spPr>
          <a:xfrm>
            <a:off x="7788965" y="3482009"/>
            <a:ext cx="323187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solidFill>
                  <a:srgbClr val="424242"/>
                </a:solidFill>
              </a:rPr>
              <a:t>6. Pour dépister des contacts asymptomatiques, même si les TDR-Ag du SARS-CoV-2 ne sont pas spécifiquement approuvés à cet effet </a:t>
            </a:r>
          </a:p>
        </p:txBody>
      </p:sp>
      <p:sp>
        <p:nvSpPr>
          <p:cNvPr id="8" name="TextBox 7">
            <a:extLst>
              <a:ext uri="{FF2B5EF4-FFF2-40B4-BE49-F238E27FC236}">
                <a16:creationId xmlns:a16="http://schemas.microsoft.com/office/drawing/2014/main" id="{2E7F8D97-1FBD-D921-B980-2D837E8C10D7}"/>
              </a:ext>
            </a:extLst>
          </p:cNvPr>
          <p:cNvSpPr txBox="1"/>
          <p:nvPr>
            <p:custDataLst>
              <p:tags r:id="rId10"/>
            </p:custDataLst>
          </p:nvPr>
        </p:nvSpPr>
        <p:spPr>
          <a:xfrm>
            <a:off x="3970683" y="3482010"/>
            <a:ext cx="302480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solidFill>
                  <a:srgbClr val="212121"/>
                </a:solidFill>
              </a:rPr>
              <a:t>5. Dans les situations où le résultat de test n’aura pas d’incidence sur la prise en charge du patient </a:t>
            </a:r>
            <a:endParaRPr lang="fr-FR" dirty="0"/>
          </a:p>
        </p:txBody>
      </p:sp>
      <p:sp>
        <p:nvSpPr>
          <p:cNvPr id="9" name="TextBox 8">
            <a:extLst>
              <a:ext uri="{FF2B5EF4-FFF2-40B4-BE49-F238E27FC236}">
                <a16:creationId xmlns:a16="http://schemas.microsoft.com/office/drawing/2014/main" id="{9D8AAA72-0174-971F-7706-D6593B91F6A9}"/>
              </a:ext>
            </a:extLst>
          </p:cNvPr>
          <p:cNvSpPr txBox="1"/>
          <p:nvPr>
            <p:custDataLst>
              <p:tags r:id="rId11"/>
            </p:custDataLst>
          </p:nvPr>
        </p:nvSpPr>
        <p:spPr>
          <a:xfrm>
            <a:off x="644815" y="5094980"/>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solidFill>
                  <a:srgbClr val="212121"/>
                </a:solidFill>
              </a:rPr>
              <a:t>7. Pour le dépistage aux points d’entrée dans les aéroports et aux frontière</a:t>
            </a:r>
            <a:r>
              <a:rPr lang="fr-FR" dirty="0">
                <a:solidFill>
                  <a:srgbClr val="424242"/>
                </a:solidFill>
              </a:rPr>
              <a:t>s </a:t>
            </a:r>
          </a:p>
        </p:txBody>
      </p:sp>
      <p:sp>
        <p:nvSpPr>
          <p:cNvPr id="7" name="Footer Placeholder 3">
            <a:extLst>
              <a:ext uri="{FF2B5EF4-FFF2-40B4-BE49-F238E27FC236}">
                <a16:creationId xmlns:a16="http://schemas.microsoft.com/office/drawing/2014/main" id="{64A8614F-EB50-6B19-89A8-023E2E6B156D}"/>
              </a:ext>
            </a:extLst>
          </p:cNvPr>
          <p:cNvSpPr>
            <a:spLocks noGrp="1"/>
          </p:cNvSpPr>
          <p:nvPr>
            <p:ph type="ftr" sz="quarter" idx="11"/>
          </p:nvPr>
        </p:nvSpPr>
        <p:spPr>
          <a:xfrm>
            <a:off x="838200" y="6356350"/>
            <a:ext cx="8656782" cy="501650"/>
          </a:xfrm>
        </p:spPr>
        <p:txBody>
          <a:bodyPr rtlCol="0"/>
          <a:lstStyle/>
          <a:p>
            <a:r>
              <a:rPr lang="fr" dirty="0"/>
              <a:t>Atelier de formation sur le</a:t>
            </a:r>
            <a:r>
              <a:rPr lang="en-US" dirty="0"/>
              <a:t>s</a:t>
            </a:r>
            <a:r>
              <a:rPr lang="fr" dirty="0"/>
              <a:t> test</a:t>
            </a:r>
            <a:r>
              <a:rPr lang="en-US" dirty="0"/>
              <a:t>s </a:t>
            </a:r>
            <a:r>
              <a:rPr lang="fr" dirty="0"/>
              <a:t>de diagnostic rapide </a:t>
            </a:r>
            <a:r>
              <a:rPr lang="en-US" dirty="0"/>
              <a:t>des </a:t>
            </a:r>
            <a:r>
              <a:rPr lang="en-US" dirty="0" err="1"/>
              <a:t>antigènes</a:t>
            </a:r>
            <a:r>
              <a:rPr lang="en-US" dirty="0"/>
              <a:t> du S</a:t>
            </a:r>
            <a:r>
              <a:rPr lang="fr" dirty="0"/>
              <a:t>A</a:t>
            </a:r>
            <a:r>
              <a:rPr lang="en-US" dirty="0"/>
              <a:t>R</a:t>
            </a:r>
            <a:r>
              <a:rPr lang="fr" dirty="0"/>
              <a:t>S-CoV-2 – v3.0 | Stratégies de dépistage du SARS-CoV-2</a:t>
            </a:r>
          </a:p>
        </p:txBody>
      </p:sp>
    </p:spTree>
    <p:custDataLst>
      <p:tags r:id="rId1"/>
    </p:custDataLst>
    <p:extLst>
      <p:ext uri="{BB962C8B-B14F-4D97-AF65-F5344CB8AC3E}">
        <p14:creationId xmlns:p14="http://schemas.microsoft.com/office/powerpoint/2010/main" val="3508980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custDataLst>
              <p:tags r:id="rId2"/>
            </p:custDataLst>
          </p:nvPr>
        </p:nvSpPr>
        <p:spPr>
          <a:xfrm>
            <a:off x="737558" y="135088"/>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fr-FR" dirty="0"/>
              <a:t>Prenons quelques minutes pour réfléchir aux scénarios d’utilisation</a:t>
            </a:r>
          </a:p>
        </p:txBody>
      </p:sp>
      <p:sp>
        <p:nvSpPr>
          <p:cNvPr id="162" name="Google Shape;162;p5"/>
          <p:cNvSpPr txBox="1">
            <a:spLocks noGrp="1"/>
          </p:cNvSpPr>
          <p:nvPr>
            <p:ph type="sldNum" idx="12"/>
            <p:custDataLst>
              <p:tags r:id="rId3"/>
            </p:custDataLst>
          </p:nvPr>
        </p:nvSpPr>
        <p:spPr>
          <a:xfrm>
            <a:off x="11353799" y="6311900"/>
            <a:ext cx="510252" cy="575037"/>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424242"/>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fr-FR" sz="1000" b="0" i="0" u="none" strike="noStrike" kern="0" cap="none" spc="0" normalizeH="0" baseline="0" noProof="0">
              <a:ln>
                <a:noFill/>
              </a:ln>
              <a:solidFill>
                <a:srgbClr val="424242"/>
              </a:solidFill>
              <a:effectLst/>
              <a:uLnTx/>
              <a:uFillTx/>
              <a:latin typeface="Arial"/>
              <a:cs typeface="Arial"/>
              <a:sym typeface="Arial"/>
            </a:endParaRPr>
          </a:p>
        </p:txBody>
      </p:sp>
      <p:sp>
        <p:nvSpPr>
          <p:cNvPr id="13" name="TextBox 12">
            <a:extLst>
              <a:ext uri="{FF2B5EF4-FFF2-40B4-BE49-F238E27FC236}">
                <a16:creationId xmlns:a16="http://schemas.microsoft.com/office/drawing/2014/main" id="{C59C85A0-44E1-42EC-AB7B-7466B7A3DBCE}"/>
              </a:ext>
            </a:extLst>
          </p:cNvPr>
          <p:cNvSpPr txBox="1"/>
          <p:nvPr>
            <p:custDataLst>
              <p:tags r:id="rId4"/>
            </p:custDataLst>
          </p:nvPr>
        </p:nvSpPr>
        <p:spPr>
          <a:xfrm>
            <a:off x="737170" y="3275937"/>
            <a:ext cx="7988948" cy="1815882"/>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
                <a:srgbClr val="000000"/>
              </a:buClr>
              <a:buSzTx/>
              <a:buFont typeface="+mj-lt"/>
              <a:buAutoNum type="arabicPeriod"/>
              <a:tabLst/>
              <a:defRPr/>
            </a:pPr>
            <a:endParaRPr kumimoji="0" lang="en-US" sz="1400" b="0" i="0" u="none" strike="noStrike" kern="0" cap="none" spc="0" normalizeH="0" baseline="0" noProof="0" dirty="0">
              <a:ln>
                <a:noFill/>
              </a:ln>
              <a:solidFill>
                <a:srgbClr val="424242"/>
              </a:solidFill>
              <a:effectLst/>
              <a:uLnTx/>
              <a:uFillTx/>
              <a:latin typeface="Arial"/>
              <a:cs typeface="Arial"/>
              <a:sym typeface="Arial"/>
            </a:endParaRPr>
          </a:p>
          <a:p>
            <a:pPr marL="0" marR="0" lvl="0" indent="0" algn="l" defTabSz="914400" rtl="0" eaLnBrk="1" fontAlgn="base" latinLnBrk="0" hangingPunct="1">
              <a:lnSpc>
                <a:spcPct val="100000"/>
              </a:lnSpc>
              <a:spcBef>
                <a:spcPts val="0"/>
              </a:spcBef>
              <a:spcAft>
                <a:spcPts val="0"/>
              </a:spcAft>
              <a:buClr>
                <a:srgbClr val="000000"/>
              </a:buClr>
              <a:buSzTx/>
              <a:buFont typeface="+mj-lt"/>
              <a:buAutoNum type="arabicPeriod"/>
              <a:tabLst/>
              <a:defRPr/>
            </a:pPr>
            <a:endParaRPr kumimoji="0" lang="en-US" sz="1400" b="0" i="0" u="none" strike="noStrike" kern="0" cap="none" spc="0" normalizeH="0" baseline="0" noProof="0">
              <a:ln>
                <a:noFill/>
              </a:ln>
              <a:solidFill>
                <a:srgbClr val="424242"/>
              </a:solidFill>
              <a:effectLst/>
              <a:uLnTx/>
              <a:uFillTx/>
              <a:latin typeface="Arial" panose="020B0604020202020204" pitchFamily="34" charset="0"/>
              <a:cs typeface="Arial"/>
              <a:sym typeface="Arial"/>
            </a:endParaRPr>
          </a:p>
          <a:p>
            <a:pPr marL="0" marR="0" lvl="0" indent="0" algn="l" defTabSz="914400" rtl="0" eaLnBrk="1" fontAlgn="base" latinLnBrk="0" hangingPunct="1">
              <a:lnSpc>
                <a:spcPct val="100000"/>
              </a:lnSpc>
              <a:spcBef>
                <a:spcPts val="0"/>
              </a:spcBef>
              <a:spcAft>
                <a:spcPts val="0"/>
              </a:spcAft>
              <a:buClr>
                <a:srgbClr val="000000"/>
              </a:buClr>
              <a:buSzTx/>
              <a:buFont typeface="+mj-lt"/>
              <a:buAutoNum type="arabicPeriod"/>
              <a:tabLst/>
              <a:defRPr/>
            </a:pPr>
            <a:endParaRPr kumimoji="0" lang="en-US" sz="1400" b="0" i="0" u="none" strike="noStrike" kern="0" cap="none" spc="0" normalizeH="0" baseline="0" noProof="0">
              <a:ln>
                <a:noFill/>
              </a:ln>
              <a:solidFill>
                <a:srgbClr val="424242"/>
              </a:solidFill>
              <a:effectLst/>
              <a:uLnTx/>
              <a:uFillTx/>
              <a:latin typeface="Arial" panose="020B0604020202020204" pitchFamily="34" charset="0"/>
              <a:cs typeface="Arial"/>
              <a:sym typeface="Arial"/>
            </a:endParaRPr>
          </a:p>
          <a:p>
            <a:pPr marL="0" marR="0" lvl="0" indent="0" algn="l" defTabSz="914400" rtl="0" eaLnBrk="1" fontAlgn="base" latinLnBrk="0" hangingPunct="1">
              <a:lnSpc>
                <a:spcPct val="100000"/>
              </a:lnSpc>
              <a:spcBef>
                <a:spcPts val="0"/>
              </a:spcBef>
              <a:spcAft>
                <a:spcPts val="0"/>
              </a:spcAft>
              <a:buClr>
                <a:srgbClr val="000000"/>
              </a:buClr>
              <a:buSzTx/>
              <a:buFont typeface="+mj-lt"/>
              <a:buAutoNum type="arabicPeriod"/>
              <a:tabLst/>
              <a:defRPr/>
            </a:pPr>
            <a:endParaRPr kumimoji="0" lang="en-US" sz="1400" b="0" i="0" u="none" strike="noStrike" kern="0" cap="none" spc="0" normalizeH="0" baseline="0" noProof="0" dirty="0">
              <a:ln>
                <a:noFill/>
              </a:ln>
              <a:solidFill>
                <a:srgbClr val="424242"/>
              </a:solidFill>
              <a:effectLst/>
              <a:uLnTx/>
              <a:uFillTx/>
              <a:latin typeface="Arial"/>
              <a:cs typeface="Arial"/>
              <a:sym typeface="Arial"/>
            </a:endParaRPr>
          </a:p>
          <a:p>
            <a:pPr marL="0" marR="0" lvl="0" indent="0" algn="l" defTabSz="914400" rtl="0" eaLnBrk="1" fontAlgn="base" latinLnBrk="0" hangingPunct="1">
              <a:lnSpc>
                <a:spcPct val="100000"/>
              </a:lnSpc>
              <a:spcBef>
                <a:spcPts val="0"/>
              </a:spcBef>
              <a:spcAft>
                <a:spcPts val="0"/>
              </a:spcAft>
              <a:buClr>
                <a:srgbClr val="000000"/>
              </a:buClr>
              <a:buSzTx/>
              <a:buFont typeface="+mj-lt"/>
              <a:buAutoNum type="arabicPeriod"/>
              <a:tabLst/>
              <a:defRPr/>
            </a:pPr>
            <a:endParaRPr kumimoji="0" lang="en-US" sz="1400" b="0" i="0" u="none" strike="noStrike" kern="0" cap="none" spc="0" normalizeH="0" baseline="0" noProof="0">
              <a:ln>
                <a:noFill/>
              </a:ln>
              <a:solidFill>
                <a:srgbClr val="424242"/>
              </a:solidFill>
              <a:effectLst/>
              <a:uLnTx/>
              <a:uFillTx/>
              <a:latin typeface="Arial" panose="020B0604020202020204" pitchFamily="34" charset="0"/>
              <a:cs typeface="Arial"/>
              <a:sym typeface="Arial"/>
            </a:endParaRPr>
          </a:p>
          <a:p>
            <a:pPr marL="0" marR="0" lvl="0" indent="0" algn="l" defTabSz="914400" rtl="0" eaLnBrk="1" fontAlgn="base" latinLnBrk="0" hangingPunct="1">
              <a:lnSpc>
                <a:spcPct val="100000"/>
              </a:lnSpc>
              <a:spcBef>
                <a:spcPts val="0"/>
              </a:spcBef>
              <a:spcAft>
                <a:spcPts val="0"/>
              </a:spcAft>
              <a:buClr>
                <a:srgbClr val="000000"/>
              </a:buClr>
              <a:buSzTx/>
              <a:buFont typeface="+mj-lt"/>
              <a:buAutoNum type="arabicPeriod"/>
              <a:tabLst/>
              <a:defRPr/>
            </a:pPr>
            <a:endParaRPr kumimoji="0" lang="en-US" sz="1400" b="0" i="0" u="none" strike="noStrike" kern="0" cap="none" spc="0" normalizeH="0" baseline="0" noProof="0">
              <a:ln>
                <a:noFill/>
              </a:ln>
              <a:solidFill>
                <a:srgbClr val="424242"/>
              </a:solidFill>
              <a:effectLst/>
              <a:uLnTx/>
              <a:uFillTx/>
              <a:latin typeface="Arial" panose="020B060402020202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mj-lt"/>
              <a:buAutoNum type="arabicPeriod"/>
              <a:tabLst/>
              <a:defRPr/>
            </a:pPr>
            <a:endParaRPr kumimoji="0" lang="en-US" sz="1400" b="0" i="0" u="none" strike="noStrike" kern="0" cap="none" spc="0" normalizeH="0" baseline="0" noProof="0" dirty="0">
              <a:ln>
                <a:noFill/>
              </a:ln>
              <a:solidFill>
                <a:srgbClr val="424242"/>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AutoNum type="arabicPeriod"/>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AB491C75-8721-B5E1-38E9-29C33EB7AC3E}"/>
              </a:ext>
            </a:extLst>
          </p:cNvPr>
          <p:cNvSpPr txBox="1"/>
          <p:nvPr>
            <p:custDataLst>
              <p:tags r:id="rId5"/>
            </p:custDataLst>
          </p:nvPr>
        </p:nvSpPr>
        <p:spPr>
          <a:xfrm>
            <a:off x="641075" y="1552161"/>
            <a:ext cx="2776330"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0" i="0" u="none" strike="noStrike" kern="0" cap="none" spc="0" normalizeH="0" baseline="0" noProof="0" dirty="0">
                <a:ln>
                  <a:noFill/>
                </a:ln>
                <a:solidFill>
                  <a:srgbClr val="424242"/>
                </a:solidFill>
                <a:effectLst/>
                <a:uLnTx/>
                <a:uFillTx/>
                <a:latin typeface="Arial"/>
                <a:cs typeface="Arial"/>
                <a:sym typeface="Arial"/>
              </a:rPr>
              <a:t>1. Flambées présumées dans des institutions ou des communautés semi-fermées où les TAAN ne sont pas disponibles</a:t>
            </a: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 name="TextBox 2">
            <a:extLst>
              <a:ext uri="{FF2B5EF4-FFF2-40B4-BE49-F238E27FC236}">
                <a16:creationId xmlns:a16="http://schemas.microsoft.com/office/drawing/2014/main" id="{F6F0F027-0132-3140-03F9-BD0022FD220C}"/>
              </a:ext>
            </a:extLst>
          </p:cNvPr>
          <p:cNvSpPr txBox="1"/>
          <p:nvPr>
            <p:custDataLst>
              <p:tags r:id="rId6"/>
            </p:custDataLst>
          </p:nvPr>
        </p:nvSpPr>
        <p:spPr>
          <a:xfrm>
            <a:off x="3970682" y="1552161"/>
            <a:ext cx="3322982"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0" i="0" u="none" strike="noStrike" kern="0" cap="none" spc="0" normalizeH="0" baseline="0" noProof="0" dirty="0">
                <a:ln>
                  <a:noFill/>
                </a:ln>
                <a:solidFill>
                  <a:srgbClr val="424242"/>
                </a:solidFill>
                <a:effectLst/>
                <a:uLnTx/>
                <a:uFillTx/>
                <a:latin typeface="Arial"/>
                <a:cs typeface="Arial"/>
                <a:sym typeface="Arial"/>
              </a:rPr>
              <a:t>2. Enquêtes sur les flambées (par exemple dans des écoles, les maisons de soins, les lieux de travail, etc.)</a:t>
            </a: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 name="TextBox 3">
            <a:extLst>
              <a:ext uri="{FF2B5EF4-FFF2-40B4-BE49-F238E27FC236}">
                <a16:creationId xmlns:a16="http://schemas.microsoft.com/office/drawing/2014/main" id="{597195A1-CA3E-C164-2648-0D42B931CC82}"/>
              </a:ext>
            </a:extLst>
          </p:cNvPr>
          <p:cNvSpPr txBox="1"/>
          <p:nvPr>
            <p:custDataLst>
              <p:tags r:id="rId7"/>
            </p:custDataLst>
          </p:nvPr>
        </p:nvSpPr>
        <p:spPr>
          <a:xfrm>
            <a:off x="7788965" y="1552161"/>
            <a:ext cx="325672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0" i="0" u="none" strike="noStrike" kern="0" cap="none" spc="0" normalizeH="0" baseline="0" noProof="0" dirty="0">
                <a:ln>
                  <a:noFill/>
                </a:ln>
                <a:solidFill>
                  <a:srgbClr val="424242"/>
                </a:solidFill>
                <a:effectLst/>
                <a:uLnTx/>
                <a:uFillTx/>
                <a:latin typeface="Arial"/>
                <a:cs typeface="Arial"/>
                <a:sym typeface="Arial"/>
              </a:rPr>
              <a:t>3. Pour surveiller l’évolution de l’incidence de la COVID-19 dans différentes communautés, en particulier parmi les travailleurs essentiels et les agents de santé</a:t>
            </a: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TextBox 4">
            <a:extLst>
              <a:ext uri="{FF2B5EF4-FFF2-40B4-BE49-F238E27FC236}">
                <a16:creationId xmlns:a16="http://schemas.microsoft.com/office/drawing/2014/main" id="{C47266BA-B32B-0D02-F661-738ECA301ADE}"/>
              </a:ext>
            </a:extLst>
          </p:cNvPr>
          <p:cNvSpPr txBox="1"/>
          <p:nvPr>
            <p:custDataLst>
              <p:tags r:id="rId8"/>
            </p:custDataLst>
          </p:nvPr>
        </p:nvSpPr>
        <p:spPr>
          <a:xfrm>
            <a:off x="641074" y="3482008"/>
            <a:ext cx="274320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0" i="0" u="none" strike="noStrike" kern="0" cap="none" spc="0" normalizeH="0" baseline="0" noProof="0" dirty="0">
                <a:ln>
                  <a:noFill/>
                </a:ln>
                <a:solidFill>
                  <a:srgbClr val="424242"/>
                </a:solidFill>
                <a:effectLst/>
                <a:uLnTx/>
                <a:uFillTx/>
                <a:latin typeface="Arial"/>
                <a:cs typeface="Arial"/>
                <a:sym typeface="Arial"/>
              </a:rPr>
              <a:t>4. Pour détecter des cas positifs dans les établissements de santé et en cas de transmission communautaire généralisée</a:t>
            </a: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TextBox 5">
            <a:extLst>
              <a:ext uri="{FF2B5EF4-FFF2-40B4-BE49-F238E27FC236}">
                <a16:creationId xmlns:a16="http://schemas.microsoft.com/office/drawing/2014/main" id="{707AFFA4-6609-2884-BDDA-DFD5AAE4CAC1}"/>
              </a:ext>
            </a:extLst>
          </p:cNvPr>
          <p:cNvSpPr txBox="1"/>
          <p:nvPr>
            <p:custDataLst>
              <p:tags r:id="rId9"/>
            </p:custDataLst>
          </p:nvPr>
        </p:nvSpPr>
        <p:spPr>
          <a:xfrm>
            <a:off x="7788965" y="3482009"/>
            <a:ext cx="323187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0" i="0" u="none" strike="noStrike" kern="0" cap="none" spc="0" normalizeH="0" baseline="0" noProof="0" dirty="0">
                <a:ln>
                  <a:noFill/>
                </a:ln>
                <a:solidFill>
                  <a:srgbClr val="424242"/>
                </a:solidFill>
                <a:effectLst/>
                <a:uLnTx/>
                <a:uFillTx/>
                <a:latin typeface="Arial"/>
                <a:cs typeface="Arial"/>
                <a:sym typeface="Arial"/>
              </a:rPr>
              <a:t>6. Pour dépister des contacts asymptomatiques, même si les TDR-Ag du SARS-CoV-2 ne sont pas spécifiquement approuvés à cet effet </a:t>
            </a:r>
          </a:p>
        </p:txBody>
      </p:sp>
      <p:sp>
        <p:nvSpPr>
          <p:cNvPr id="8" name="TextBox 7">
            <a:extLst>
              <a:ext uri="{FF2B5EF4-FFF2-40B4-BE49-F238E27FC236}">
                <a16:creationId xmlns:a16="http://schemas.microsoft.com/office/drawing/2014/main" id="{2E7F8D97-1FBD-D921-B980-2D837E8C10D7}"/>
              </a:ext>
            </a:extLst>
          </p:cNvPr>
          <p:cNvSpPr txBox="1"/>
          <p:nvPr>
            <p:custDataLst>
              <p:tags r:id="rId10"/>
            </p:custDataLst>
          </p:nvPr>
        </p:nvSpPr>
        <p:spPr>
          <a:xfrm>
            <a:off x="3970683" y="3482010"/>
            <a:ext cx="302480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0" i="0" u="none" strike="noStrike" kern="0" cap="none" spc="0" normalizeH="0" baseline="0" noProof="0" dirty="0">
                <a:ln>
                  <a:noFill/>
                </a:ln>
                <a:solidFill>
                  <a:srgbClr val="212121"/>
                </a:solidFill>
                <a:effectLst/>
                <a:uLnTx/>
                <a:uFillTx/>
                <a:latin typeface="Arial"/>
                <a:cs typeface="Arial"/>
                <a:sym typeface="Arial"/>
              </a:rPr>
              <a:t>5. Dans les situations où le résultat du test n’aura pas d’incidence sur la prise en charge du patient </a:t>
            </a: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 name="TextBox 8">
            <a:extLst>
              <a:ext uri="{FF2B5EF4-FFF2-40B4-BE49-F238E27FC236}">
                <a16:creationId xmlns:a16="http://schemas.microsoft.com/office/drawing/2014/main" id="{9D8AAA72-0174-971F-7706-D6593B91F6A9}"/>
              </a:ext>
            </a:extLst>
          </p:cNvPr>
          <p:cNvSpPr txBox="1"/>
          <p:nvPr>
            <p:custDataLst>
              <p:tags r:id="rId11"/>
            </p:custDataLst>
          </p:nvPr>
        </p:nvSpPr>
        <p:spPr>
          <a:xfrm>
            <a:off x="644815" y="5094980"/>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0" i="0" u="none" strike="noStrike" kern="0" cap="none" spc="0" normalizeH="0" baseline="0" noProof="0" dirty="0">
                <a:ln>
                  <a:noFill/>
                </a:ln>
                <a:solidFill>
                  <a:srgbClr val="212121"/>
                </a:solidFill>
                <a:effectLst/>
                <a:uLnTx/>
                <a:uFillTx/>
                <a:latin typeface="Arial"/>
                <a:cs typeface="Arial"/>
                <a:sym typeface="Arial"/>
              </a:rPr>
              <a:t>7. Pour le dépistage aux points d’entrée dans les aéroports et aux frontière</a:t>
            </a:r>
            <a:r>
              <a:rPr kumimoji="0" lang="fr-FR" sz="1400" b="0" i="0" u="none" strike="noStrike" kern="0" cap="none" spc="0" normalizeH="0" baseline="0" noProof="0" dirty="0">
                <a:ln>
                  <a:noFill/>
                </a:ln>
                <a:solidFill>
                  <a:srgbClr val="424242"/>
                </a:solidFill>
                <a:effectLst/>
                <a:uLnTx/>
                <a:uFillTx/>
                <a:latin typeface="Arial"/>
                <a:cs typeface="Arial"/>
                <a:sym typeface="Arial"/>
              </a:rPr>
              <a:t>s </a:t>
            </a:r>
          </a:p>
        </p:txBody>
      </p:sp>
      <p:pic>
        <p:nvPicPr>
          <p:cNvPr id="10" name="Graphic 20" descr="Tick with solid fill">
            <a:extLst>
              <a:ext uri="{FF2B5EF4-FFF2-40B4-BE49-F238E27FC236}">
                <a16:creationId xmlns:a16="http://schemas.microsoft.com/office/drawing/2014/main" id="{647311B0-268A-338B-AA38-F87C982FEACE}"/>
              </a:ext>
            </a:extLst>
          </p:cNvPr>
          <p:cNvPicPr>
            <a:picLocks noChangeAspect="1"/>
          </p:cNvPicPr>
          <p:nvPr>
            <p:custDataLst>
              <p:tags r:id="rId12"/>
            </p:custDataLst>
          </p:nvPr>
        </p:nvPicPr>
        <p:blipFill>
          <a:blip r:embed="rId21">
            <a:extLst>
              <a:ext uri="{96DAC541-7B7A-43D3-8B79-37D633B846F1}">
                <asvg:svgBlip xmlns:asvg="http://schemas.microsoft.com/office/drawing/2016/SVG/main" r:embed="rId22"/>
              </a:ext>
            </a:extLst>
          </a:blip>
          <a:stretch>
            <a:fillRect/>
          </a:stretch>
        </p:blipFill>
        <p:spPr>
          <a:xfrm>
            <a:off x="1453401" y="2628581"/>
            <a:ext cx="650319" cy="644503"/>
          </a:xfrm>
          <a:prstGeom prst="rect">
            <a:avLst/>
          </a:prstGeom>
        </p:spPr>
      </p:pic>
      <p:pic>
        <p:nvPicPr>
          <p:cNvPr id="11" name="Graphic 20" descr="Tick with solid fill">
            <a:extLst>
              <a:ext uri="{FF2B5EF4-FFF2-40B4-BE49-F238E27FC236}">
                <a16:creationId xmlns:a16="http://schemas.microsoft.com/office/drawing/2014/main" id="{2AC81182-CE27-3E93-DFE9-0D53F8C7DC63}"/>
              </a:ext>
            </a:extLst>
          </p:cNvPr>
          <p:cNvPicPr>
            <a:picLocks noChangeAspect="1"/>
          </p:cNvPicPr>
          <p:nvPr>
            <p:custDataLst>
              <p:tags r:id="rId13"/>
            </p:custDataLst>
          </p:nvPr>
        </p:nvPicPr>
        <p:blipFill>
          <a:blip r:embed="rId21">
            <a:extLst>
              <a:ext uri="{96DAC541-7B7A-43D3-8B79-37D633B846F1}">
                <asvg:svgBlip xmlns:asvg="http://schemas.microsoft.com/office/drawing/2016/SVG/main" r:embed="rId22"/>
              </a:ext>
            </a:extLst>
          </a:blip>
          <a:stretch>
            <a:fillRect/>
          </a:stretch>
        </p:blipFill>
        <p:spPr>
          <a:xfrm>
            <a:off x="1453400" y="4443420"/>
            <a:ext cx="650319" cy="644503"/>
          </a:xfrm>
          <a:prstGeom prst="rect">
            <a:avLst/>
          </a:prstGeom>
        </p:spPr>
      </p:pic>
      <p:pic>
        <p:nvPicPr>
          <p:cNvPr id="12" name="Graphic 20" descr="Tick with solid fill">
            <a:extLst>
              <a:ext uri="{FF2B5EF4-FFF2-40B4-BE49-F238E27FC236}">
                <a16:creationId xmlns:a16="http://schemas.microsoft.com/office/drawing/2014/main" id="{5D20AAF6-F6CF-13E8-9260-45683060EC65}"/>
              </a:ext>
            </a:extLst>
          </p:cNvPr>
          <p:cNvPicPr>
            <a:picLocks noChangeAspect="1"/>
          </p:cNvPicPr>
          <p:nvPr>
            <p:custDataLst>
              <p:tags r:id="rId14"/>
            </p:custDataLst>
          </p:nvPr>
        </p:nvPicPr>
        <p:blipFill>
          <a:blip r:embed="rId21">
            <a:extLst>
              <a:ext uri="{96DAC541-7B7A-43D3-8B79-37D633B846F1}">
                <asvg:svgBlip xmlns:asvg="http://schemas.microsoft.com/office/drawing/2016/SVG/main" r:embed="rId22"/>
              </a:ext>
            </a:extLst>
          </a:blip>
          <a:stretch>
            <a:fillRect/>
          </a:stretch>
        </p:blipFill>
        <p:spPr>
          <a:xfrm>
            <a:off x="9090851" y="4449237"/>
            <a:ext cx="650319" cy="644503"/>
          </a:xfrm>
          <a:prstGeom prst="rect">
            <a:avLst/>
          </a:prstGeom>
        </p:spPr>
      </p:pic>
      <p:pic>
        <p:nvPicPr>
          <p:cNvPr id="14" name="Graphic 20" descr="Tick with solid fill">
            <a:extLst>
              <a:ext uri="{FF2B5EF4-FFF2-40B4-BE49-F238E27FC236}">
                <a16:creationId xmlns:a16="http://schemas.microsoft.com/office/drawing/2014/main" id="{95CE19FA-B88F-2860-01ED-76C806084C6F}"/>
              </a:ext>
            </a:extLst>
          </p:cNvPr>
          <p:cNvPicPr>
            <a:picLocks noChangeAspect="1"/>
          </p:cNvPicPr>
          <p:nvPr>
            <p:custDataLst>
              <p:tags r:id="rId15"/>
            </p:custDataLst>
          </p:nvPr>
        </p:nvPicPr>
        <p:blipFill>
          <a:blip r:embed="rId21">
            <a:extLst>
              <a:ext uri="{96DAC541-7B7A-43D3-8B79-37D633B846F1}">
                <asvg:svgBlip xmlns:asvg="http://schemas.microsoft.com/office/drawing/2016/SVG/main" r:embed="rId22"/>
              </a:ext>
            </a:extLst>
          </a:blip>
          <a:stretch>
            <a:fillRect/>
          </a:stretch>
        </p:blipFill>
        <p:spPr>
          <a:xfrm>
            <a:off x="5158698" y="2837985"/>
            <a:ext cx="650319" cy="644503"/>
          </a:xfrm>
          <a:prstGeom prst="rect">
            <a:avLst/>
          </a:prstGeom>
        </p:spPr>
      </p:pic>
      <p:pic>
        <p:nvPicPr>
          <p:cNvPr id="15" name="Graphic 20" descr="Tick with solid fill">
            <a:extLst>
              <a:ext uri="{FF2B5EF4-FFF2-40B4-BE49-F238E27FC236}">
                <a16:creationId xmlns:a16="http://schemas.microsoft.com/office/drawing/2014/main" id="{77308A8F-B83F-F52A-FC1B-17DF65CAD831}"/>
              </a:ext>
            </a:extLst>
          </p:cNvPr>
          <p:cNvPicPr>
            <a:picLocks noChangeAspect="1"/>
          </p:cNvPicPr>
          <p:nvPr>
            <p:custDataLst>
              <p:tags r:id="rId16"/>
            </p:custDataLst>
          </p:nvPr>
        </p:nvPicPr>
        <p:blipFill>
          <a:blip r:embed="rId21">
            <a:extLst>
              <a:ext uri="{96DAC541-7B7A-43D3-8B79-37D633B846F1}">
                <asvg:svgBlip xmlns:asvg="http://schemas.microsoft.com/office/drawing/2016/SVG/main" r:embed="rId22"/>
              </a:ext>
            </a:extLst>
          </a:blip>
          <a:stretch>
            <a:fillRect/>
          </a:stretch>
        </p:blipFill>
        <p:spPr>
          <a:xfrm>
            <a:off x="9079217" y="2657665"/>
            <a:ext cx="650319" cy="644503"/>
          </a:xfrm>
          <a:prstGeom prst="rect">
            <a:avLst/>
          </a:prstGeom>
        </p:spPr>
      </p:pic>
      <p:pic>
        <p:nvPicPr>
          <p:cNvPr id="17" name="Graphic 15" descr="Close with solid fill">
            <a:extLst>
              <a:ext uri="{FF2B5EF4-FFF2-40B4-BE49-F238E27FC236}">
                <a16:creationId xmlns:a16="http://schemas.microsoft.com/office/drawing/2014/main" id="{F7991B38-623A-9679-0E37-64564B28BCCA}"/>
              </a:ext>
            </a:extLst>
          </p:cNvPr>
          <p:cNvPicPr>
            <a:picLocks noChangeAspect="1"/>
          </p:cNvPicPr>
          <p:nvPr>
            <p:custDataLst>
              <p:tags r:id="rId17"/>
            </p:custDataLst>
          </p:nvPr>
        </p:nvPicPr>
        <p:blipFill>
          <a:blip r:embed="rId23">
            <a:extLst>
              <a:ext uri="{96DAC541-7B7A-43D3-8B79-37D633B846F1}">
                <asvg:svgBlip xmlns:asvg="http://schemas.microsoft.com/office/drawing/2016/SVG/main" r:embed="rId24"/>
              </a:ext>
            </a:extLst>
          </a:blip>
          <a:stretch>
            <a:fillRect/>
          </a:stretch>
        </p:blipFill>
        <p:spPr>
          <a:xfrm>
            <a:off x="5161306" y="4453768"/>
            <a:ext cx="644014" cy="644014"/>
          </a:xfrm>
          <a:prstGeom prst="rect">
            <a:avLst/>
          </a:prstGeom>
        </p:spPr>
      </p:pic>
      <p:pic>
        <p:nvPicPr>
          <p:cNvPr id="19" name="Graphic 15" descr="Close with solid fill">
            <a:extLst>
              <a:ext uri="{FF2B5EF4-FFF2-40B4-BE49-F238E27FC236}">
                <a16:creationId xmlns:a16="http://schemas.microsoft.com/office/drawing/2014/main" id="{21E5CE16-1105-5360-FD85-C0DB6CF2B8F3}"/>
              </a:ext>
            </a:extLst>
          </p:cNvPr>
          <p:cNvPicPr>
            <a:picLocks noChangeAspect="1"/>
          </p:cNvPicPr>
          <p:nvPr>
            <p:custDataLst>
              <p:tags r:id="rId18"/>
            </p:custDataLst>
          </p:nvPr>
        </p:nvPicPr>
        <p:blipFill>
          <a:blip r:embed="rId23">
            <a:extLst>
              <a:ext uri="{96DAC541-7B7A-43D3-8B79-37D633B846F1}">
                <asvg:svgBlip xmlns:asvg="http://schemas.microsoft.com/office/drawing/2016/SVG/main" r:embed="rId24"/>
              </a:ext>
            </a:extLst>
          </a:blip>
          <a:stretch>
            <a:fillRect/>
          </a:stretch>
        </p:blipFill>
        <p:spPr>
          <a:xfrm>
            <a:off x="1456008" y="5681111"/>
            <a:ext cx="644014" cy="644014"/>
          </a:xfrm>
          <a:prstGeom prst="rect">
            <a:avLst/>
          </a:prstGeom>
        </p:spPr>
      </p:pic>
      <p:sp>
        <p:nvSpPr>
          <p:cNvPr id="7" name="Footer Placeholder 3">
            <a:extLst>
              <a:ext uri="{FF2B5EF4-FFF2-40B4-BE49-F238E27FC236}">
                <a16:creationId xmlns:a16="http://schemas.microsoft.com/office/drawing/2014/main" id="{D49DD374-D119-79BC-3640-C622021084DB}"/>
              </a:ext>
            </a:extLst>
          </p:cNvPr>
          <p:cNvSpPr>
            <a:spLocks noGrp="1"/>
          </p:cNvSpPr>
          <p:nvPr>
            <p:ph type="ftr" sz="quarter" idx="11"/>
          </p:nvPr>
        </p:nvSpPr>
        <p:spPr>
          <a:xfrm>
            <a:off x="838200" y="6356350"/>
            <a:ext cx="8656782" cy="501650"/>
          </a:xfrm>
        </p:spPr>
        <p:txBody>
          <a:bodyPr rtlCol="0"/>
          <a:lstStyle/>
          <a:p>
            <a:r>
              <a:rPr lang="fr" dirty="0"/>
              <a:t>Atelier de formation sur le</a:t>
            </a:r>
            <a:r>
              <a:rPr lang="en-US" dirty="0"/>
              <a:t>s</a:t>
            </a:r>
            <a:r>
              <a:rPr lang="fr" dirty="0"/>
              <a:t> test</a:t>
            </a:r>
            <a:r>
              <a:rPr lang="en-US" dirty="0"/>
              <a:t>s </a:t>
            </a:r>
            <a:r>
              <a:rPr lang="fr" dirty="0"/>
              <a:t>de diagnostic rapide </a:t>
            </a:r>
            <a:r>
              <a:rPr lang="en-US" dirty="0"/>
              <a:t>des </a:t>
            </a:r>
            <a:r>
              <a:rPr lang="en-US" dirty="0" err="1"/>
              <a:t>antigènes</a:t>
            </a:r>
            <a:r>
              <a:rPr lang="en-US" dirty="0"/>
              <a:t> du S</a:t>
            </a:r>
            <a:r>
              <a:rPr lang="fr" dirty="0"/>
              <a:t>A</a:t>
            </a:r>
            <a:r>
              <a:rPr lang="en-US" dirty="0"/>
              <a:t>R</a:t>
            </a:r>
            <a:r>
              <a:rPr lang="fr" dirty="0"/>
              <a:t>S-CoV-2 – v3.0 | Stratégies de dépistage du SARS-CoV-2</a:t>
            </a:r>
          </a:p>
        </p:txBody>
      </p:sp>
    </p:spTree>
    <p:custDataLst>
      <p:tags r:id="rId1"/>
    </p:custDataLst>
    <p:extLst>
      <p:ext uri="{BB962C8B-B14F-4D97-AF65-F5344CB8AC3E}">
        <p14:creationId xmlns:p14="http://schemas.microsoft.com/office/powerpoint/2010/main" val="2817362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custDataLst>
              <p:tags r:id="rId1"/>
            </p:custDataLst>
          </p:nvPr>
        </p:nvSpPr>
        <p:spPr>
          <a:xfrm>
            <a:off x="838200" y="408142"/>
            <a:ext cx="10509455" cy="650896"/>
          </a:xfrm>
        </p:spPr>
        <p:txBody>
          <a:bodyPr/>
          <a:lstStyle/>
          <a:p>
            <a:r>
              <a:rPr lang="fr-FR"/>
              <a:t>Interprétation des résultats des TDR antigénique du SARS-CoV-2</a:t>
            </a:r>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custDataLst>
              <p:tags r:id="rId2"/>
            </p:custDataLst>
          </p:nvPr>
        </p:nvSpPr>
        <p:spPr/>
        <p:txBody>
          <a:bodyPr/>
          <a:lstStyle/>
          <a:p>
            <a:fld id="{42D34DE6-22C6-0E40-B20E-F2D718CBADB2}" type="slidenum">
              <a:rPr lang="en-GB" smtClean="0"/>
              <a:pPr/>
              <a:t>14</a:t>
            </a:fld>
            <a:endParaRPr lang="fr-FR" sz="1000"/>
          </a:p>
        </p:txBody>
      </p:sp>
      <p:sp>
        <p:nvSpPr>
          <p:cNvPr id="13" name="Google Shape;141;p5">
            <a:extLst>
              <a:ext uri="{FF2B5EF4-FFF2-40B4-BE49-F238E27FC236}">
                <a16:creationId xmlns:a16="http://schemas.microsoft.com/office/drawing/2014/main" id="{A8DB3D86-7C28-4628-8117-660A8803F84E}"/>
              </a:ext>
            </a:extLst>
          </p:cNvPr>
          <p:cNvSpPr txBox="1"/>
          <p:nvPr>
            <p:custDataLst>
              <p:tags r:id="rId3"/>
            </p:custDataLst>
          </p:nvPr>
        </p:nvSpPr>
        <p:spPr>
          <a:xfrm>
            <a:off x="268061" y="5653150"/>
            <a:ext cx="11655878" cy="469319"/>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50" b="0" i="0" u="none" strike="noStrike" kern="0" cap="none" spc="0" normalizeH="0" baseline="0" noProof="0" dirty="0">
                <a:ln>
                  <a:noFill/>
                </a:ln>
                <a:solidFill>
                  <a:sysClr val="windowText" lastClr="000000"/>
                </a:solidFill>
                <a:effectLst/>
                <a:uLnTx/>
                <a:uFillTx/>
              </a:rPr>
              <a:t>Détection des antigènes pour le diagnostic de l’infection à SARS-CoV-2. Orientations provisoires – 6 octobre 2021. Genève. Organisation mondiale</a:t>
            </a:r>
            <a:r>
              <a:rPr lang="fr-FR" dirty="0"/>
              <a:t> </a:t>
            </a:r>
            <a:r>
              <a:rPr kumimoji="0" lang="fr-FR" sz="1050" b="0" i="0" u="none" strike="noStrike" kern="0" cap="none" spc="0" normalizeH="0" baseline="0" noProof="0" dirty="0">
                <a:ln>
                  <a:noFill/>
                </a:ln>
                <a:solidFill>
                  <a:sysClr val="windowText" lastClr="000000"/>
                </a:solidFill>
                <a:effectLst/>
                <a:uLnTx/>
                <a:uFillTx/>
              </a:rPr>
              <a:t>de la Santé. </a:t>
            </a:r>
            <a:r>
              <a:rPr kumimoji="0" lang="fr-FR" sz="1050" b="0" i="0" u="sng" strike="noStrike" kern="0" cap="none" spc="0" normalizeH="0" baseline="0" noProof="0" dirty="0">
                <a:ln>
                  <a:noFill/>
                </a:ln>
                <a:solidFill>
                  <a:sysClr val="windowText" lastClr="000000"/>
                </a:solidFill>
                <a:effectLst/>
                <a:uLnTx/>
                <a:uFillTx/>
                <a:hlinkClick r:id="rId5">
                  <a:extLst>
                    <a:ext uri="{A12FA001-AC4F-418D-AE19-62706E023703}">
                      <ahyp:hlinkClr xmlns:ahyp="http://schemas.microsoft.com/office/drawing/2018/hyperlinkcolor" val="tx"/>
                    </a:ext>
                  </a:extLst>
                </a:hlinkClick>
              </a:rPr>
              <a:t>https://apps.who.int/iris/handle/10665/347019</a:t>
            </a:r>
            <a:endParaRPr kumimoji="0" lang="fr-FR" sz="1050" b="0" i="0" u="none" strike="noStrike" kern="0" cap="none" spc="0" normalizeH="0" baseline="0" noProof="0" dirty="0">
              <a:ln>
                <a:noFill/>
              </a:ln>
              <a:solidFill>
                <a:sysClr val="windowText" lastClr="000000"/>
              </a:solidFill>
              <a:effectLst/>
              <a:uLnTx/>
              <a:uFillTx/>
              <a:latin typeface="Calibri"/>
              <a:ea typeface="Calibri"/>
              <a:cs typeface="Calibri"/>
              <a:sym typeface="Calibri"/>
            </a:endParaRPr>
          </a:p>
        </p:txBody>
      </p:sp>
      <p:sp>
        <p:nvSpPr>
          <p:cNvPr id="4" name="Footer Placeholder 3">
            <a:extLst>
              <a:ext uri="{FF2B5EF4-FFF2-40B4-BE49-F238E27FC236}">
                <a16:creationId xmlns:a16="http://schemas.microsoft.com/office/drawing/2014/main" id="{40F524C0-FA54-9093-75CA-7054781EA291}"/>
              </a:ext>
            </a:extLst>
          </p:cNvPr>
          <p:cNvSpPr>
            <a:spLocks noGrp="1"/>
          </p:cNvSpPr>
          <p:nvPr>
            <p:ph type="ftr" sz="quarter" idx="11"/>
          </p:nvPr>
        </p:nvSpPr>
        <p:spPr>
          <a:xfrm>
            <a:off x="838200" y="6356350"/>
            <a:ext cx="8656782" cy="501650"/>
          </a:xfrm>
        </p:spPr>
        <p:txBody>
          <a:bodyPr rtlCol="0"/>
          <a:lstStyle/>
          <a:p>
            <a:r>
              <a:rPr lang="fr" dirty="0"/>
              <a:t>Atelier de formation sur le</a:t>
            </a:r>
            <a:r>
              <a:rPr lang="en-US" dirty="0"/>
              <a:t>s</a:t>
            </a:r>
            <a:r>
              <a:rPr lang="fr" dirty="0"/>
              <a:t> test</a:t>
            </a:r>
            <a:r>
              <a:rPr lang="en-US" dirty="0"/>
              <a:t>s </a:t>
            </a:r>
            <a:r>
              <a:rPr lang="fr" dirty="0"/>
              <a:t>de diagnostic rapide </a:t>
            </a:r>
            <a:r>
              <a:rPr lang="en-US" dirty="0"/>
              <a:t>des </a:t>
            </a:r>
            <a:r>
              <a:rPr lang="en-US" dirty="0" err="1"/>
              <a:t>antigènes</a:t>
            </a:r>
            <a:r>
              <a:rPr lang="en-US" dirty="0"/>
              <a:t> du S</a:t>
            </a:r>
            <a:r>
              <a:rPr lang="fr" dirty="0"/>
              <a:t>A</a:t>
            </a:r>
            <a:r>
              <a:rPr lang="en-US" dirty="0"/>
              <a:t>R</a:t>
            </a:r>
            <a:r>
              <a:rPr lang="fr" dirty="0"/>
              <a:t>S-CoV-2 – v3.0 | Stratégies de dépistage du SARS-CoV-2</a:t>
            </a:r>
          </a:p>
        </p:txBody>
      </p:sp>
      <p:pic>
        <p:nvPicPr>
          <p:cNvPr id="7" name="Picture 6">
            <a:extLst>
              <a:ext uri="{FF2B5EF4-FFF2-40B4-BE49-F238E27FC236}">
                <a16:creationId xmlns:a16="http://schemas.microsoft.com/office/drawing/2014/main" id="{FEEFA89A-FE73-533A-5D73-CF0EACF2333B}"/>
              </a:ext>
            </a:extLst>
          </p:cNvPr>
          <p:cNvPicPr>
            <a:picLocks noChangeAspect="1"/>
          </p:cNvPicPr>
          <p:nvPr/>
        </p:nvPicPr>
        <p:blipFill>
          <a:blip r:embed="rId6"/>
          <a:stretch>
            <a:fillRect/>
          </a:stretch>
        </p:blipFill>
        <p:spPr>
          <a:xfrm>
            <a:off x="1449215" y="1103080"/>
            <a:ext cx="8667108" cy="4467997"/>
          </a:xfrm>
          <a:prstGeom prst="rect">
            <a:avLst/>
          </a:prstGeom>
        </p:spPr>
      </p:pic>
    </p:spTree>
    <p:extLst>
      <p:ext uri="{BB962C8B-B14F-4D97-AF65-F5344CB8AC3E}">
        <p14:creationId xmlns:p14="http://schemas.microsoft.com/office/powerpoint/2010/main" val="1675647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custDataLst>
              <p:tags r:id="rId1"/>
            </p:custDataLst>
          </p:nvPr>
        </p:nvSpPr>
        <p:spPr/>
        <p:txBody>
          <a:bodyPr/>
          <a:lstStyle/>
          <a:p>
            <a:r>
              <a:rPr lang="fr-FR" dirty="0"/>
              <a:t>Algorithme du pays</a:t>
            </a:r>
          </a:p>
        </p:txBody>
      </p:sp>
      <p:sp>
        <p:nvSpPr>
          <p:cNvPr id="3" name="Content Placeholder 2">
            <a:extLst>
              <a:ext uri="{FF2B5EF4-FFF2-40B4-BE49-F238E27FC236}">
                <a16:creationId xmlns:a16="http://schemas.microsoft.com/office/drawing/2014/main" id="{A037F04C-11D0-9943-B5EC-CFFD376A7461}"/>
              </a:ext>
            </a:extLst>
          </p:cNvPr>
          <p:cNvSpPr>
            <a:spLocks noGrp="1"/>
          </p:cNvSpPr>
          <p:nvPr>
            <p:ph idx="1"/>
            <p:custDataLst>
              <p:tags r:id="rId2"/>
            </p:custDataLst>
          </p:nvPr>
        </p:nvSpPr>
        <p:spPr/>
        <p:txBody>
          <a:bodyPr/>
          <a:lstStyle/>
          <a:p>
            <a:pPr marL="457200" indent="-457200">
              <a:buFont typeface="+mj-lt"/>
              <a:buAutoNum type="arabicPeriod" startAt="4"/>
            </a:pPr>
            <a:endParaRPr lang="fr-FR" dirty="0"/>
          </a:p>
          <a:p>
            <a:r>
              <a:rPr lang="fr-FR" dirty="0"/>
              <a:t>Veuillez insérer l’algorithme du pays relatif au TDR-Ag du SARS-CoV-2 ici</a:t>
            </a:r>
            <a:br>
              <a:rPr dirty="0"/>
            </a:br>
            <a:r>
              <a:rPr lang="fr-FR" dirty="0"/>
              <a:t> </a:t>
            </a:r>
          </a:p>
          <a:p>
            <a:endParaRPr lang="fr-FR" dirty="0"/>
          </a:p>
          <a:p>
            <a:endParaRPr lang="fr-FR" dirty="0"/>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custDataLst>
              <p:tags r:id="rId3"/>
            </p:custDataLst>
          </p:nvPr>
        </p:nvSpPr>
        <p:spPr/>
        <p:txBody>
          <a:bodyPr/>
          <a:lstStyle/>
          <a:p>
            <a:fld id="{42D34DE6-22C6-0E40-B20E-F2D718CBADB2}" type="slidenum">
              <a:rPr lang="en-GB" smtClean="0"/>
              <a:pPr/>
              <a:t>15</a:t>
            </a:fld>
            <a:endParaRPr lang="fr-FR" sz="1000"/>
          </a:p>
        </p:txBody>
      </p:sp>
      <p:grpSp>
        <p:nvGrpSpPr>
          <p:cNvPr id="6" name="Group 5">
            <a:extLst>
              <a:ext uri="{FF2B5EF4-FFF2-40B4-BE49-F238E27FC236}">
                <a16:creationId xmlns:a16="http://schemas.microsoft.com/office/drawing/2014/main" id="{9347A7E2-3483-4E4F-9F5D-C059D5319663}"/>
              </a:ext>
            </a:extLst>
          </p:cNvPr>
          <p:cNvGrpSpPr/>
          <p:nvPr>
            <p:custDataLst>
              <p:tags r:id="rId4"/>
            </p:custDataLst>
          </p:nvPr>
        </p:nvGrpSpPr>
        <p:grpSpPr>
          <a:xfrm>
            <a:off x="8020164" y="1411853"/>
            <a:ext cx="3924069" cy="598256"/>
            <a:chOff x="7861998" y="1527451"/>
            <a:chExt cx="3924069" cy="598256"/>
          </a:xfrm>
        </p:grpSpPr>
        <p:sp>
          <p:nvSpPr>
            <p:cNvPr id="8" name="TextBox 7">
              <a:extLst>
                <a:ext uri="{FF2B5EF4-FFF2-40B4-BE49-F238E27FC236}">
                  <a16:creationId xmlns:a16="http://schemas.microsoft.com/office/drawing/2014/main" id="{A32FBB74-A386-8B4D-A043-BC5F620657C9}"/>
                </a:ext>
              </a:extLst>
            </p:cNvPr>
            <p:cNvSpPr txBox="1"/>
            <p:nvPr/>
          </p:nvSpPr>
          <p:spPr>
            <a:xfrm>
              <a:off x="8387592" y="1694820"/>
              <a:ext cx="3398475" cy="430887"/>
            </a:xfrm>
            <a:prstGeom prst="rect">
              <a:avLst/>
            </a:prstGeom>
            <a:solidFill>
              <a:schemeClr val="tx1"/>
            </a:solidFill>
          </p:spPr>
          <p:txBody>
            <a:bodyPr wrap="square" rtlCol="0">
              <a:spAutoFit/>
            </a:bodyPr>
            <a:lstStyle/>
            <a:p>
              <a:r>
                <a:rPr lang="fr-FR" altLang="en-US" sz="1100" dirty="0">
                  <a:solidFill>
                    <a:srgbClr val="FFFFFF"/>
                  </a:solidFill>
                </a:rPr>
                <a:t>À </a:t>
              </a:r>
              <a:r>
                <a:rPr lang="fr-FR" altLang="en-US" sz="1050" dirty="0">
                  <a:solidFill>
                    <a:srgbClr val="FFFFFF"/>
                  </a:solidFill>
                </a:rPr>
                <a:t>adapter</a:t>
              </a:r>
              <a:r>
                <a:rPr lang="fr-FR" altLang="en-US" sz="1100" dirty="0">
                  <a:solidFill>
                    <a:srgbClr val="FFFFFF"/>
                  </a:solidFill>
                </a:rPr>
                <a:t> en fonction des lignes directrices en vigueur dans votre pays</a:t>
              </a:r>
              <a:endParaRPr lang="fr-FR" altLang="en-US" sz="1100" u="sng" dirty="0">
                <a:solidFill>
                  <a:srgbClr val="FFFFFF"/>
                </a:solidFill>
                <a:ea typeface="Calibri" charset="0"/>
                <a:cs typeface="Calibri" charset="0"/>
              </a:endParaRPr>
            </a:p>
          </p:txBody>
        </p:sp>
        <p:sp>
          <p:nvSpPr>
            <p:cNvPr id="9" name="Oval 8">
              <a:extLst>
                <a:ext uri="{FF2B5EF4-FFF2-40B4-BE49-F238E27FC236}">
                  <a16:creationId xmlns:a16="http://schemas.microsoft.com/office/drawing/2014/main" id="{392E2639-5704-1747-A8D5-665BCAAC2C86}"/>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pic>
          <p:nvPicPr>
            <p:cNvPr id="10" name="Graphic 9" descr="Pencil">
              <a:extLst>
                <a:ext uri="{FF2B5EF4-FFF2-40B4-BE49-F238E27FC236}">
                  <a16:creationId xmlns:a16="http://schemas.microsoft.com/office/drawing/2014/main" id="{BDA53B61-631B-CA43-A8BF-AFA3863AE96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83941" y="1649394"/>
              <a:ext cx="352462" cy="352462"/>
            </a:xfrm>
            <a:prstGeom prst="rect">
              <a:avLst/>
            </a:prstGeom>
          </p:spPr>
        </p:pic>
      </p:grpSp>
      <p:sp>
        <p:nvSpPr>
          <p:cNvPr id="4" name="Footer Placeholder 3">
            <a:extLst>
              <a:ext uri="{FF2B5EF4-FFF2-40B4-BE49-F238E27FC236}">
                <a16:creationId xmlns:a16="http://schemas.microsoft.com/office/drawing/2014/main" id="{491A628E-0122-A5E6-1681-4197A0512FDB}"/>
              </a:ext>
            </a:extLst>
          </p:cNvPr>
          <p:cNvSpPr>
            <a:spLocks noGrp="1"/>
          </p:cNvSpPr>
          <p:nvPr>
            <p:ph type="ftr" sz="quarter" idx="11"/>
          </p:nvPr>
        </p:nvSpPr>
        <p:spPr>
          <a:xfrm>
            <a:off x="838200" y="6356350"/>
            <a:ext cx="8656782" cy="501650"/>
          </a:xfrm>
        </p:spPr>
        <p:txBody>
          <a:bodyPr rtlCol="0"/>
          <a:lstStyle/>
          <a:p>
            <a:r>
              <a:rPr lang="fr" dirty="0"/>
              <a:t>Atelier de formation sur le</a:t>
            </a:r>
            <a:r>
              <a:rPr lang="en-US" dirty="0"/>
              <a:t>s</a:t>
            </a:r>
            <a:r>
              <a:rPr lang="fr" dirty="0"/>
              <a:t> test</a:t>
            </a:r>
            <a:r>
              <a:rPr lang="en-US" dirty="0"/>
              <a:t>s </a:t>
            </a:r>
            <a:r>
              <a:rPr lang="fr" dirty="0"/>
              <a:t>de diagnostic rapide </a:t>
            </a:r>
            <a:r>
              <a:rPr lang="en-US" dirty="0"/>
              <a:t>des </a:t>
            </a:r>
            <a:r>
              <a:rPr lang="en-US" dirty="0" err="1"/>
              <a:t>antigènes</a:t>
            </a:r>
            <a:r>
              <a:rPr lang="en-US" dirty="0"/>
              <a:t> du S</a:t>
            </a:r>
            <a:r>
              <a:rPr lang="fr" dirty="0"/>
              <a:t>A</a:t>
            </a:r>
            <a:r>
              <a:rPr lang="en-US" dirty="0"/>
              <a:t>R</a:t>
            </a:r>
            <a:r>
              <a:rPr lang="fr" dirty="0"/>
              <a:t>S-CoV-2 – v3.0 | Stratégies de dépistage du SARS-CoV-2</a:t>
            </a:r>
          </a:p>
        </p:txBody>
      </p:sp>
    </p:spTree>
    <p:extLst>
      <p:ext uri="{BB962C8B-B14F-4D97-AF65-F5344CB8AC3E}">
        <p14:creationId xmlns:p14="http://schemas.microsoft.com/office/powerpoint/2010/main" val="3584680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custDataLst>
              <p:tags r:id="rId2"/>
            </p:custDataLst>
          </p:nvPr>
        </p:nvSpPr>
        <p:spPr>
          <a:xfrm>
            <a:off x="838200" y="365126"/>
            <a:ext cx="10515600" cy="942814"/>
          </a:xfrm>
          <a:prstGeom prst="rect">
            <a:avLst/>
          </a:prstGeom>
          <a:noFill/>
          <a:ln>
            <a:noFill/>
          </a:ln>
        </p:spPr>
        <p:txBody>
          <a:bodyPr spcFirstLastPara="1" wrap="square" lIns="0" tIns="0" rIns="0" bIns="0" anchor="b" anchorCtr="0">
            <a:noAutofit/>
          </a:bodyPr>
          <a:lstStyle/>
          <a:p>
            <a:r>
              <a:rPr lang="fr-FR"/>
              <a:t>Interprétation des résultats des tests</a:t>
            </a:r>
            <a:br/>
            <a:endParaRPr lang="fr-FR"/>
          </a:p>
        </p:txBody>
      </p:sp>
      <p:sp>
        <p:nvSpPr>
          <p:cNvPr id="162" name="Google Shape;162;p5"/>
          <p:cNvSpPr txBox="1">
            <a:spLocks noGrp="1"/>
          </p:cNvSpPr>
          <p:nvPr>
            <p:ph type="sldNum" idx="12"/>
            <p:custDataLst>
              <p:tags r:id="rId3"/>
            </p:custDataLst>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16</a:t>
            </a:fld>
            <a:endParaRPr lang="fr-FR" sz="1000"/>
          </a:p>
        </p:txBody>
      </p:sp>
      <p:sp>
        <p:nvSpPr>
          <p:cNvPr id="9" name="Google Shape;443;p14">
            <a:extLst>
              <a:ext uri="{FF2B5EF4-FFF2-40B4-BE49-F238E27FC236}">
                <a16:creationId xmlns:a16="http://schemas.microsoft.com/office/drawing/2014/main" id="{B5FC418B-CDDD-4CD8-8228-BA67BE4B05DB}"/>
              </a:ext>
            </a:extLst>
          </p:cNvPr>
          <p:cNvSpPr txBox="1">
            <a:spLocks noGrp="1"/>
          </p:cNvSpPr>
          <p:nvPr>
            <p:ph type="body" idx="1"/>
            <p:custDataLst>
              <p:tags r:id="rId4"/>
            </p:custDataLst>
          </p:nvPr>
        </p:nvSpPr>
        <p:spPr>
          <a:xfrm>
            <a:off x="609600" y="836533"/>
            <a:ext cx="10972800" cy="5039656"/>
          </a:xfrm>
          <a:prstGeom prst="rect">
            <a:avLst/>
          </a:prstGeom>
          <a:noFill/>
          <a:ln>
            <a:noFill/>
          </a:ln>
        </p:spPr>
        <p:txBody>
          <a:bodyPr spcFirstLastPara="1" wrap="square" lIns="91425" tIns="45700" rIns="91425" bIns="45700" anchor="t" anchorCtr="0">
            <a:noAutofit/>
          </a:bodyPr>
          <a:lstStyle/>
          <a:p>
            <a:pPr marL="482600" lvl="0" indent="-342900" algn="l" rtl="0">
              <a:lnSpc>
                <a:spcPct val="90000"/>
              </a:lnSpc>
              <a:spcBef>
                <a:spcPts val="0"/>
              </a:spcBef>
              <a:spcAft>
                <a:spcPts val="0"/>
              </a:spcAft>
              <a:buClr>
                <a:srgbClr val="0070C0"/>
              </a:buClr>
              <a:buSzPts val="2200"/>
              <a:buFont typeface="Arial" panose="020B0604020202020204" pitchFamily="34" charset="0"/>
              <a:buChar char="•"/>
            </a:pPr>
            <a:endParaRPr lang="fr-FR" b="0" i="0" u="none" strike="noStrike" dirty="0">
              <a:latin typeface="Arial"/>
              <a:ea typeface="Arial"/>
              <a:cs typeface="Arial"/>
              <a:sym typeface="Arial"/>
            </a:endParaRPr>
          </a:p>
          <a:p>
            <a:pPr marL="342900" lvl="0" indent="-342900" algn="l" rtl="0">
              <a:lnSpc>
                <a:spcPct val="90000"/>
              </a:lnSpc>
              <a:spcBef>
                <a:spcPts val="1000"/>
              </a:spcBef>
              <a:spcAft>
                <a:spcPts val="0"/>
              </a:spcAft>
              <a:buClr>
                <a:srgbClr val="0070C0"/>
              </a:buClr>
              <a:buSzPts val="2200"/>
              <a:buFont typeface="Arial" panose="020B0604020202020204" pitchFamily="34" charset="0"/>
              <a:buChar char="•"/>
            </a:pPr>
            <a:r>
              <a:rPr lang="fr-FR" dirty="0">
                <a:latin typeface="Arial"/>
                <a:sym typeface="Arial"/>
              </a:rPr>
              <a:t>Un résultat de TDR-Ag négatif</a:t>
            </a:r>
            <a:r>
              <a:rPr lang="fr-FR" dirty="0"/>
              <a:t> </a:t>
            </a:r>
            <a:r>
              <a:rPr lang="fr-FR" b="0" i="0" u="none" strike="noStrike" dirty="0">
                <a:latin typeface="Arial"/>
                <a:sym typeface="Arial"/>
              </a:rPr>
              <a:t>ne permet pas</a:t>
            </a:r>
            <a:r>
              <a:rPr lang="fr-FR" dirty="0"/>
              <a:t> </a:t>
            </a:r>
            <a:r>
              <a:rPr lang="fr-FR" b="0" i="0" u="none" strike="noStrike" dirty="0">
                <a:latin typeface="Arial"/>
                <a:sym typeface="Arial"/>
              </a:rPr>
              <a:t>d’exclure avec certitude</a:t>
            </a:r>
            <a:r>
              <a:rPr lang="fr-FR" dirty="0"/>
              <a:t> </a:t>
            </a:r>
            <a:r>
              <a:rPr lang="fr-FR" b="0" i="0" u="none" strike="noStrike" dirty="0">
                <a:latin typeface="Arial"/>
                <a:sym typeface="Arial"/>
              </a:rPr>
              <a:t>une infection active par le virus de la COVID-19. Il convient do</a:t>
            </a:r>
            <a:r>
              <a:rPr lang="fr-FR" dirty="0">
                <a:latin typeface="Arial"/>
                <a:sym typeface="Arial"/>
              </a:rPr>
              <a:t>nc de répéter</a:t>
            </a:r>
            <a:r>
              <a:rPr lang="fr-FR" dirty="0"/>
              <a:t> </a:t>
            </a:r>
            <a:r>
              <a:rPr lang="fr-FR" b="0" i="0" u="none" strike="noStrike" dirty="0">
                <a:latin typeface="Arial"/>
                <a:sym typeface="Arial"/>
              </a:rPr>
              <a:t>le test ou, de préférence,</a:t>
            </a:r>
            <a:r>
              <a:rPr lang="fr-FR" dirty="0"/>
              <a:t> </a:t>
            </a:r>
            <a:r>
              <a:rPr lang="fr-FR" b="0" i="0" u="none" strike="noStrike" dirty="0">
                <a:latin typeface="Arial"/>
                <a:sym typeface="Arial"/>
              </a:rPr>
              <a:t>d’effectuer</a:t>
            </a:r>
            <a:r>
              <a:rPr lang="fr-FR" dirty="0"/>
              <a:t> </a:t>
            </a:r>
            <a:r>
              <a:rPr lang="fr-FR" b="0" i="0" u="none" strike="noStrike" dirty="0">
                <a:latin typeface="Arial"/>
                <a:sym typeface="Arial"/>
              </a:rPr>
              <a:t>un test </a:t>
            </a:r>
            <a:r>
              <a:rPr lang="fr-FR" b="0" i="0" u="none" strike="noStrike" dirty="0" err="1">
                <a:latin typeface="Arial"/>
                <a:sym typeface="Arial"/>
              </a:rPr>
              <a:t>TAAN</a:t>
            </a:r>
            <a:r>
              <a:rPr lang="fr-FR" dirty="0"/>
              <a:t> </a:t>
            </a:r>
            <a:r>
              <a:rPr lang="fr-FR" b="0" i="0" u="none" strike="noStrike" dirty="0">
                <a:latin typeface="Arial"/>
                <a:sym typeface="Arial"/>
              </a:rPr>
              <a:t>de confirmation</a:t>
            </a:r>
            <a:r>
              <a:rPr lang="fr-FR" dirty="0"/>
              <a:t> </a:t>
            </a:r>
            <a:r>
              <a:rPr lang="fr-FR" b="0" i="0" u="none" strike="noStrike" dirty="0">
                <a:latin typeface="Arial"/>
                <a:sym typeface="Arial"/>
              </a:rPr>
              <a:t>(dans la mesure du possible) en présence de symptômes de COVID-19.</a:t>
            </a:r>
            <a:r>
              <a:rPr lang="fr-FR" dirty="0">
                <a:latin typeface="Arial"/>
                <a:sym typeface="Arial"/>
              </a:rPr>
              <a:t> </a:t>
            </a:r>
            <a:endParaRPr lang="fr-FR" dirty="0"/>
          </a:p>
          <a:p>
            <a:pPr lvl="0" indent="-342900" algn="l" rtl="0">
              <a:lnSpc>
                <a:spcPct val="90000"/>
              </a:lnSpc>
              <a:spcBef>
                <a:spcPts val="1000"/>
              </a:spcBef>
              <a:spcAft>
                <a:spcPts val="0"/>
              </a:spcAft>
              <a:buClr>
                <a:srgbClr val="0070C0"/>
              </a:buClr>
              <a:buSzPts val="1800"/>
              <a:buFont typeface="Arial" panose="020B0604020202020204" pitchFamily="34" charset="0"/>
              <a:buChar char="•"/>
            </a:pPr>
            <a:endParaRPr lang="fr-FR" dirty="0">
              <a:latin typeface="Arial"/>
              <a:ea typeface="Arial"/>
              <a:cs typeface="Arial"/>
              <a:sym typeface="Arial"/>
            </a:endParaRPr>
          </a:p>
          <a:p>
            <a:pPr marL="342900" indent="-342900">
              <a:lnSpc>
                <a:spcPct val="90000"/>
              </a:lnSpc>
              <a:buClr>
                <a:srgbClr val="0070C0"/>
              </a:buClr>
              <a:buSzPts val="2200"/>
              <a:buFont typeface="Arial" panose="020B0604020202020204" pitchFamily="34" charset="0"/>
              <a:buChar char="•"/>
            </a:pPr>
            <a:r>
              <a:rPr lang="fr-FR" dirty="0">
                <a:latin typeface="Arial"/>
                <a:sym typeface="Arial"/>
              </a:rPr>
              <a:t>Des résultats de TDR-Ag négatifs</a:t>
            </a:r>
            <a:r>
              <a:rPr lang="fr-FR" dirty="0"/>
              <a:t> </a:t>
            </a:r>
            <a:r>
              <a:rPr lang="fr-FR" b="0" i="0" u="none" strike="noStrike" dirty="0">
                <a:latin typeface="Arial"/>
                <a:sym typeface="Arial"/>
              </a:rPr>
              <a:t>ne justifient pas de soustraire</a:t>
            </a:r>
            <a:r>
              <a:rPr lang="fr-FR" dirty="0"/>
              <a:t> </a:t>
            </a:r>
            <a:r>
              <a:rPr lang="fr-FR" b="0" i="0" u="none" strike="noStrike" dirty="0">
                <a:latin typeface="Arial"/>
                <a:sym typeface="Arial"/>
              </a:rPr>
              <a:t>les contacts symptomatiques ou asymptomatiques d’un cas</a:t>
            </a:r>
            <a:r>
              <a:rPr lang="fr-FR" dirty="0"/>
              <a:t> </a:t>
            </a:r>
            <a:r>
              <a:rPr lang="fr-FR" b="0" i="0" u="none" strike="noStrike" dirty="0">
                <a:latin typeface="Arial"/>
                <a:sym typeface="Arial"/>
              </a:rPr>
              <a:t>aux prescriptions</a:t>
            </a:r>
            <a:r>
              <a:rPr lang="fr-FR" dirty="0"/>
              <a:t> </a:t>
            </a:r>
            <a:r>
              <a:rPr lang="fr-FR" b="0" i="0" u="none" strike="noStrike" dirty="0">
                <a:latin typeface="Arial"/>
                <a:sym typeface="Arial"/>
              </a:rPr>
              <a:t>de quarantaine.</a:t>
            </a:r>
            <a:r>
              <a:rPr lang="fr-FR" dirty="0"/>
              <a:t> </a:t>
            </a:r>
          </a:p>
          <a:p>
            <a:pPr lvl="0" indent="-342900" algn="l" rtl="0">
              <a:lnSpc>
                <a:spcPct val="90000"/>
              </a:lnSpc>
              <a:spcBef>
                <a:spcPts val="1000"/>
              </a:spcBef>
              <a:spcAft>
                <a:spcPts val="0"/>
              </a:spcAft>
              <a:buClr>
                <a:srgbClr val="0070C0"/>
              </a:buClr>
              <a:buSzPts val="1800"/>
              <a:buFont typeface="Arial" panose="020B0604020202020204" pitchFamily="34" charset="0"/>
              <a:buChar char="•"/>
            </a:pPr>
            <a:endParaRPr lang="fr-FR" dirty="0">
              <a:latin typeface="Arial"/>
              <a:ea typeface="Arial"/>
              <a:cs typeface="Arial"/>
              <a:sym typeface="Arial"/>
            </a:endParaRPr>
          </a:p>
          <a:p>
            <a:pPr marL="342900" lvl="0" indent="-342900" algn="l" rtl="0">
              <a:lnSpc>
                <a:spcPct val="90000"/>
              </a:lnSpc>
              <a:spcBef>
                <a:spcPts val="1000"/>
              </a:spcBef>
              <a:spcAft>
                <a:spcPts val="0"/>
              </a:spcAft>
              <a:buClr>
                <a:srgbClr val="0070C0"/>
              </a:buClr>
              <a:buSzPts val="2200"/>
              <a:buFont typeface="Arial" panose="020B0604020202020204" pitchFamily="34" charset="0"/>
              <a:buChar char="•"/>
            </a:pPr>
            <a:r>
              <a:rPr lang="fr-FR" b="0" i="0" u="none" strike="noStrike" dirty="0">
                <a:latin typeface="Arial"/>
                <a:sym typeface="Arial"/>
              </a:rPr>
              <a:t>Des résultats de TDR-Ag positifs chez des contacts asymptomatiques peuvent être</a:t>
            </a:r>
            <a:r>
              <a:rPr lang="fr-FR" dirty="0"/>
              <a:t> </a:t>
            </a:r>
            <a:r>
              <a:rPr lang="fr-FR" b="0" i="0" u="none" strike="noStrike" dirty="0">
                <a:latin typeface="Arial"/>
                <a:sym typeface="Arial"/>
              </a:rPr>
              <a:t>utiles pour élargir rapidement</a:t>
            </a:r>
            <a:r>
              <a:rPr lang="fr-FR" dirty="0"/>
              <a:t> </a:t>
            </a:r>
            <a:r>
              <a:rPr lang="fr-FR" b="0" i="0" u="none" strike="noStrike" dirty="0">
                <a:latin typeface="Arial"/>
                <a:sym typeface="Arial"/>
              </a:rPr>
              <a:t>la recherche des contacts.</a:t>
            </a:r>
            <a:endParaRPr lang="fr-FR" dirty="0"/>
          </a:p>
          <a:p>
            <a:pPr lvl="0" indent="-342900" algn="l" rtl="0">
              <a:lnSpc>
                <a:spcPct val="90000"/>
              </a:lnSpc>
              <a:spcBef>
                <a:spcPts val="1000"/>
              </a:spcBef>
              <a:spcAft>
                <a:spcPts val="0"/>
              </a:spcAft>
              <a:buClr>
                <a:srgbClr val="0070C0"/>
              </a:buClr>
              <a:buSzPts val="1800"/>
              <a:buFont typeface="Arial" panose="020B0604020202020204" pitchFamily="34" charset="0"/>
              <a:buChar char="•"/>
            </a:pPr>
            <a:endParaRPr lang="fr-FR" b="0" i="0" u="none" strike="noStrike" dirty="0">
              <a:latin typeface="Arial"/>
              <a:ea typeface="Arial"/>
              <a:cs typeface="Arial"/>
              <a:sym typeface="Arial"/>
            </a:endParaRPr>
          </a:p>
          <a:p>
            <a:pPr marL="342900" indent="-342900">
              <a:lnSpc>
                <a:spcPct val="90000"/>
              </a:lnSpc>
              <a:buClr>
                <a:srgbClr val="0070C0"/>
              </a:buClr>
              <a:buSzPts val="2200"/>
              <a:buFont typeface="Arial" panose="020B0604020202020204" pitchFamily="34" charset="0"/>
              <a:buChar char="•"/>
            </a:pPr>
            <a:r>
              <a:rPr lang="fr-FR" b="0" i="0" u="none" strike="noStrike" dirty="0">
                <a:latin typeface="Arial"/>
                <a:sym typeface="Arial"/>
              </a:rPr>
              <a:t>Pour les TDR-Ag</a:t>
            </a:r>
            <a:r>
              <a:rPr lang="fr-FR" dirty="0"/>
              <a:t> </a:t>
            </a:r>
            <a:r>
              <a:rPr lang="fr-FR" b="0" i="0" u="none" strike="noStrike" dirty="0">
                <a:latin typeface="Arial"/>
                <a:sym typeface="Arial"/>
              </a:rPr>
              <a:t>qui</a:t>
            </a:r>
            <a:r>
              <a:rPr lang="fr-FR" dirty="0"/>
              <a:t> </a:t>
            </a:r>
            <a:r>
              <a:rPr lang="fr-FR" b="0" i="0" u="none" strike="noStrike" dirty="0">
                <a:latin typeface="Arial"/>
                <a:sym typeface="Arial"/>
              </a:rPr>
              <a:t>répondent aux critères de performance minimaux fixés par </a:t>
            </a:r>
            <a:r>
              <a:rPr lang="fr-FR" dirty="0"/>
              <a:t>l’OMS, des résultats </a:t>
            </a:r>
            <a:r>
              <a:rPr lang="fr-FR" b="0" i="0" u="none" strike="noStrike" dirty="0">
                <a:latin typeface="Arial"/>
                <a:sym typeface="Arial"/>
              </a:rPr>
              <a:t>positifs</a:t>
            </a:r>
            <a:r>
              <a:rPr lang="fr-FR" dirty="0"/>
              <a:t> </a:t>
            </a:r>
            <a:r>
              <a:rPr lang="fr-FR" b="0" i="0" u="none" strike="noStrike" dirty="0">
                <a:latin typeface="Arial"/>
                <a:sym typeface="Arial"/>
              </a:rPr>
              <a:t>révèlent une infection active à SARS-CoV-2 dans le cas où ils sont</a:t>
            </a:r>
            <a:r>
              <a:rPr lang="fr-FR" dirty="0"/>
              <a:t> </a:t>
            </a:r>
            <a:r>
              <a:rPr lang="fr-FR" b="0" i="0" u="none" strike="noStrike" dirty="0">
                <a:latin typeface="Arial"/>
                <a:sym typeface="Arial"/>
              </a:rPr>
              <a:t>utilisés dans des environnements où ce virus est</a:t>
            </a:r>
            <a:r>
              <a:rPr lang="fr-FR" dirty="0"/>
              <a:t> </a:t>
            </a:r>
            <a:r>
              <a:rPr lang="fr-FR" b="0" i="0" u="none" strike="noStrike" dirty="0">
                <a:latin typeface="Arial"/>
                <a:sym typeface="Arial"/>
              </a:rPr>
              <a:t>courant.</a:t>
            </a:r>
            <a:r>
              <a:rPr lang="fr-FR" dirty="0">
                <a:latin typeface="Arial"/>
                <a:sym typeface="Arial"/>
              </a:rPr>
              <a:t> </a:t>
            </a:r>
            <a:endParaRPr lang="fr-FR" dirty="0"/>
          </a:p>
          <a:p>
            <a:pPr marL="469900" lvl="0" indent="-342900" algn="l" rtl="0">
              <a:lnSpc>
                <a:spcPct val="90000"/>
              </a:lnSpc>
              <a:spcBef>
                <a:spcPts val="1000"/>
              </a:spcBef>
              <a:spcAft>
                <a:spcPts val="0"/>
              </a:spcAft>
              <a:buClr>
                <a:srgbClr val="0070C0"/>
              </a:buClr>
              <a:buSzPts val="2000"/>
              <a:buFont typeface="Arial" panose="020B0604020202020204" pitchFamily="34" charset="0"/>
              <a:buChar char="•"/>
            </a:pPr>
            <a:endParaRPr lang="fr-FR" b="0" i="0" u="none" strike="noStrike" dirty="0">
              <a:latin typeface="Arial"/>
              <a:ea typeface="Arial"/>
              <a:cs typeface="Arial"/>
              <a:sym typeface="Arial"/>
            </a:endParaRPr>
          </a:p>
        </p:txBody>
      </p:sp>
      <p:sp>
        <p:nvSpPr>
          <p:cNvPr id="2" name="Footer Placeholder 3">
            <a:extLst>
              <a:ext uri="{FF2B5EF4-FFF2-40B4-BE49-F238E27FC236}">
                <a16:creationId xmlns:a16="http://schemas.microsoft.com/office/drawing/2014/main" id="{AAF4DA8C-1389-CC20-9597-F225F44D9614}"/>
              </a:ext>
            </a:extLst>
          </p:cNvPr>
          <p:cNvSpPr>
            <a:spLocks noGrp="1"/>
          </p:cNvSpPr>
          <p:nvPr>
            <p:ph type="ftr" sz="quarter" idx="11"/>
          </p:nvPr>
        </p:nvSpPr>
        <p:spPr>
          <a:xfrm>
            <a:off x="838200" y="6356350"/>
            <a:ext cx="8656782" cy="501650"/>
          </a:xfrm>
        </p:spPr>
        <p:txBody>
          <a:bodyPr rtlCol="0"/>
          <a:lstStyle/>
          <a:p>
            <a:r>
              <a:rPr lang="fr" dirty="0"/>
              <a:t>Atelier de formation sur le</a:t>
            </a:r>
            <a:r>
              <a:rPr lang="en-US" dirty="0"/>
              <a:t>s</a:t>
            </a:r>
            <a:r>
              <a:rPr lang="fr" dirty="0"/>
              <a:t> test</a:t>
            </a:r>
            <a:r>
              <a:rPr lang="en-US" dirty="0"/>
              <a:t>s </a:t>
            </a:r>
            <a:r>
              <a:rPr lang="fr" dirty="0"/>
              <a:t>de diagnostic rapide </a:t>
            </a:r>
            <a:r>
              <a:rPr lang="en-US" dirty="0"/>
              <a:t>des </a:t>
            </a:r>
            <a:r>
              <a:rPr lang="en-US" dirty="0" err="1"/>
              <a:t>antigènes</a:t>
            </a:r>
            <a:r>
              <a:rPr lang="en-US" dirty="0"/>
              <a:t> du S</a:t>
            </a:r>
            <a:r>
              <a:rPr lang="fr" dirty="0"/>
              <a:t>A</a:t>
            </a:r>
            <a:r>
              <a:rPr lang="en-US" dirty="0"/>
              <a:t>R</a:t>
            </a:r>
            <a:r>
              <a:rPr lang="fr" dirty="0"/>
              <a:t>S-CoV-2 – v3.0 | Stratégies de dépistage du SARS-CoV-2</a:t>
            </a:r>
          </a:p>
        </p:txBody>
      </p:sp>
    </p:spTree>
    <p:custDataLst>
      <p:tags r:id="rId1"/>
    </p:custDataLst>
    <p:extLst>
      <p:ext uri="{BB962C8B-B14F-4D97-AF65-F5344CB8AC3E}">
        <p14:creationId xmlns:p14="http://schemas.microsoft.com/office/powerpoint/2010/main" val="2574061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2" name="Google Shape;162;p5"/>
          <p:cNvSpPr txBox="1">
            <a:spLocks noGrp="1"/>
          </p:cNvSpPr>
          <p:nvPr>
            <p:ph type="sldNum" idx="12"/>
            <p:custDataLst>
              <p:tags r:id="rId2"/>
            </p:custDataLst>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17</a:t>
            </a:fld>
            <a:endParaRPr lang="fr-FR" sz="1000"/>
          </a:p>
        </p:txBody>
      </p:sp>
      <p:sp>
        <p:nvSpPr>
          <p:cNvPr id="3" name="Title 2">
            <a:extLst>
              <a:ext uri="{FF2B5EF4-FFF2-40B4-BE49-F238E27FC236}">
                <a16:creationId xmlns:a16="http://schemas.microsoft.com/office/drawing/2014/main" id="{EF0EE786-E5AD-4A20-A0E6-332F2BE3D967}"/>
              </a:ext>
            </a:extLst>
          </p:cNvPr>
          <p:cNvSpPr>
            <a:spLocks noGrp="1"/>
          </p:cNvSpPr>
          <p:nvPr>
            <p:ph type="title"/>
            <p:custDataLst>
              <p:tags r:id="rId3"/>
            </p:custDataLst>
          </p:nvPr>
        </p:nvSpPr>
        <p:spPr>
          <a:xfrm>
            <a:off x="838200" y="121241"/>
            <a:ext cx="10515600" cy="942814"/>
          </a:xfrm>
        </p:spPr>
        <p:txBody>
          <a:bodyPr/>
          <a:lstStyle/>
          <a:p>
            <a:r>
              <a:rPr lang="fr-FR" dirty="0"/>
              <a:t>Caractéristiques de performance des TDR-Ag du SARS-CoV-2</a:t>
            </a:r>
          </a:p>
        </p:txBody>
      </p:sp>
      <p:sp>
        <p:nvSpPr>
          <p:cNvPr id="10" name="Google Shape;457;p15">
            <a:extLst>
              <a:ext uri="{FF2B5EF4-FFF2-40B4-BE49-F238E27FC236}">
                <a16:creationId xmlns:a16="http://schemas.microsoft.com/office/drawing/2014/main" id="{9DB37596-B77B-42EC-AEDB-7B691EBBF864}"/>
              </a:ext>
            </a:extLst>
          </p:cNvPr>
          <p:cNvSpPr txBox="1">
            <a:spLocks noGrp="1"/>
          </p:cNvSpPr>
          <p:nvPr>
            <p:ph type="body" idx="1"/>
            <p:custDataLst>
              <p:tags r:id="rId4"/>
            </p:custDataLst>
          </p:nvPr>
        </p:nvSpPr>
        <p:spPr>
          <a:xfrm>
            <a:off x="748145" y="1262171"/>
            <a:ext cx="10515600" cy="46071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70C0"/>
              </a:buClr>
              <a:buSzPts val="2400"/>
              <a:buNone/>
            </a:pPr>
            <a:r>
              <a:rPr lang="fr-FR" dirty="0">
                <a:latin typeface="Arial"/>
                <a:sym typeface="Arial"/>
              </a:rPr>
              <a:t>Facteurs</a:t>
            </a:r>
            <a:r>
              <a:rPr lang="fr-FR" dirty="0"/>
              <a:t> </a:t>
            </a:r>
            <a:r>
              <a:rPr lang="fr-FR" dirty="0">
                <a:latin typeface="Arial"/>
                <a:sym typeface="Arial"/>
              </a:rPr>
              <a:t>influant sur la performance des tests :</a:t>
            </a:r>
            <a:endParaRPr lang="fr-FR" dirty="0"/>
          </a:p>
          <a:p>
            <a:pPr marL="342900" lvl="0" indent="-342900" algn="l" rtl="0">
              <a:lnSpc>
                <a:spcPct val="90000"/>
              </a:lnSpc>
              <a:spcBef>
                <a:spcPts val="1000"/>
              </a:spcBef>
              <a:spcAft>
                <a:spcPts val="0"/>
              </a:spcAft>
              <a:buClr>
                <a:srgbClr val="0070C0"/>
              </a:buClr>
              <a:buSzPts val="2400"/>
              <a:buFont typeface="Arial" panose="020B0604020202020204" pitchFamily="34" charset="0"/>
              <a:buChar char="•"/>
            </a:pPr>
            <a:r>
              <a:rPr lang="fr-FR" b="1" dirty="0">
                <a:latin typeface="Arial"/>
                <a:sym typeface="Arial"/>
              </a:rPr>
              <a:t>Facteurs liés au patient</a:t>
            </a:r>
            <a:endParaRPr lang="fr-FR" b="1" dirty="0"/>
          </a:p>
          <a:p>
            <a:pPr marL="800100" lvl="1" algn="l" rtl="0">
              <a:lnSpc>
                <a:spcPct val="90000"/>
              </a:lnSpc>
              <a:spcBef>
                <a:spcPts val="500"/>
              </a:spcBef>
              <a:spcAft>
                <a:spcPts val="0"/>
              </a:spcAft>
              <a:buClr>
                <a:srgbClr val="0070C0"/>
              </a:buClr>
              <a:buSzPts val="1800"/>
              <a:buFont typeface="Wingdings" panose="05000000000000000000" pitchFamily="2" charset="2"/>
              <a:buChar char="Ø"/>
            </a:pPr>
            <a:r>
              <a:rPr lang="fr-FR" dirty="0">
                <a:latin typeface="Arial"/>
                <a:sym typeface="Arial"/>
              </a:rPr>
              <a:t>Temps écoulé depuis</a:t>
            </a:r>
            <a:r>
              <a:rPr lang="fr-FR" dirty="0"/>
              <a:t> </a:t>
            </a:r>
            <a:r>
              <a:rPr lang="fr-FR" dirty="0">
                <a:latin typeface="Arial"/>
                <a:sym typeface="Arial"/>
              </a:rPr>
              <a:t>le début de</a:t>
            </a:r>
            <a:r>
              <a:rPr lang="fr-FR" dirty="0"/>
              <a:t> </a:t>
            </a:r>
            <a:r>
              <a:rPr lang="fr-FR" dirty="0">
                <a:latin typeface="Arial"/>
                <a:sym typeface="Arial"/>
              </a:rPr>
              <a:t>la maladie</a:t>
            </a:r>
            <a:endParaRPr lang="fr-FR" dirty="0"/>
          </a:p>
          <a:p>
            <a:pPr marL="800100" lvl="1">
              <a:lnSpc>
                <a:spcPct val="90000"/>
              </a:lnSpc>
              <a:buClr>
                <a:srgbClr val="0070C0"/>
              </a:buClr>
              <a:buFont typeface="Wingdings" panose="05000000000000000000" pitchFamily="2" charset="2"/>
              <a:buChar char="Ø"/>
            </a:pPr>
            <a:r>
              <a:rPr lang="fr-FR" dirty="0">
                <a:latin typeface="Arial"/>
                <a:sym typeface="Arial"/>
              </a:rPr>
              <a:t>Symptômes</a:t>
            </a:r>
            <a:r>
              <a:rPr lang="fr-FR" dirty="0"/>
              <a:t> </a:t>
            </a:r>
          </a:p>
          <a:p>
            <a:pPr marL="800100" lvl="1" algn="l" rtl="0">
              <a:lnSpc>
                <a:spcPct val="90000"/>
              </a:lnSpc>
              <a:spcBef>
                <a:spcPts val="500"/>
              </a:spcBef>
              <a:spcAft>
                <a:spcPts val="0"/>
              </a:spcAft>
              <a:buClr>
                <a:srgbClr val="0070C0"/>
              </a:buClr>
              <a:buSzPts val="1800"/>
              <a:buFont typeface="Wingdings" panose="05000000000000000000" pitchFamily="2" charset="2"/>
              <a:buChar char="Ø"/>
            </a:pPr>
            <a:r>
              <a:rPr lang="fr-FR" dirty="0">
                <a:latin typeface="Arial"/>
                <a:sym typeface="Arial"/>
              </a:rPr>
              <a:t>Statut immunitaire</a:t>
            </a:r>
            <a:endParaRPr lang="fr-FR" dirty="0"/>
          </a:p>
          <a:p>
            <a:pPr marL="342900" indent="-342900">
              <a:lnSpc>
                <a:spcPct val="90000"/>
              </a:lnSpc>
              <a:buClr>
                <a:srgbClr val="0070C0"/>
              </a:buClr>
              <a:buSzPts val="2400"/>
              <a:buFont typeface="Arial" panose="020B0604020202020204" pitchFamily="34" charset="0"/>
              <a:buChar char="•"/>
            </a:pPr>
            <a:r>
              <a:rPr lang="fr-FR" b="1" dirty="0">
                <a:latin typeface="Arial"/>
                <a:sym typeface="Arial"/>
              </a:rPr>
              <a:t>Facteurs viraux</a:t>
            </a:r>
            <a:r>
              <a:rPr lang="fr-FR" dirty="0"/>
              <a:t> </a:t>
            </a:r>
          </a:p>
          <a:p>
            <a:pPr marL="800100" lvl="1" algn="l" rtl="0">
              <a:lnSpc>
                <a:spcPct val="90000"/>
              </a:lnSpc>
              <a:spcBef>
                <a:spcPts val="500"/>
              </a:spcBef>
              <a:spcAft>
                <a:spcPts val="0"/>
              </a:spcAft>
              <a:buClr>
                <a:srgbClr val="0070C0"/>
              </a:buClr>
              <a:buSzPts val="1800"/>
              <a:buFont typeface="Wingdings" panose="05000000000000000000" pitchFamily="2" charset="2"/>
              <a:buChar char="Ø"/>
            </a:pPr>
            <a:r>
              <a:rPr lang="fr-FR" dirty="0">
                <a:latin typeface="Arial"/>
                <a:sym typeface="Arial"/>
              </a:rPr>
              <a:t>Concentration</a:t>
            </a:r>
            <a:endParaRPr lang="fr-FR" dirty="0"/>
          </a:p>
          <a:p>
            <a:pPr marL="800100" lvl="1" algn="l" rtl="0">
              <a:lnSpc>
                <a:spcPct val="90000"/>
              </a:lnSpc>
              <a:spcBef>
                <a:spcPts val="500"/>
              </a:spcBef>
              <a:spcAft>
                <a:spcPts val="0"/>
              </a:spcAft>
              <a:buClr>
                <a:srgbClr val="0070C0"/>
              </a:buClr>
              <a:buSzPts val="1800"/>
              <a:buFont typeface="Wingdings" panose="05000000000000000000" pitchFamily="2" charset="2"/>
              <a:buChar char="Ø"/>
            </a:pPr>
            <a:r>
              <a:rPr lang="fr-FR" dirty="0">
                <a:latin typeface="Arial"/>
                <a:sym typeface="Arial"/>
              </a:rPr>
              <a:t>Durée de</a:t>
            </a:r>
            <a:r>
              <a:rPr lang="fr-FR" dirty="0"/>
              <a:t> </a:t>
            </a:r>
            <a:r>
              <a:rPr lang="fr-FR" dirty="0">
                <a:latin typeface="Arial"/>
                <a:sym typeface="Arial"/>
              </a:rPr>
              <a:t>l’excrétion de l’antigène viral</a:t>
            </a:r>
            <a:endParaRPr lang="fr-FR" dirty="0"/>
          </a:p>
          <a:p>
            <a:pPr marL="800100" lvl="1" algn="l" rtl="0">
              <a:lnSpc>
                <a:spcPct val="90000"/>
              </a:lnSpc>
              <a:spcBef>
                <a:spcPts val="500"/>
              </a:spcBef>
              <a:spcAft>
                <a:spcPts val="0"/>
              </a:spcAft>
              <a:buClr>
                <a:srgbClr val="0070C0"/>
              </a:buClr>
              <a:buSzPts val="1800"/>
              <a:buFont typeface="Wingdings" panose="05000000000000000000" pitchFamily="2" charset="2"/>
              <a:buChar char="Ø"/>
            </a:pPr>
            <a:r>
              <a:rPr lang="fr-FR" dirty="0">
                <a:latin typeface="Arial"/>
                <a:sym typeface="Arial"/>
              </a:rPr>
              <a:t>Variation structurelle de</a:t>
            </a:r>
            <a:r>
              <a:rPr lang="fr-FR" dirty="0"/>
              <a:t> </a:t>
            </a:r>
            <a:r>
              <a:rPr lang="fr-FR" dirty="0">
                <a:latin typeface="Arial"/>
                <a:sym typeface="Arial"/>
              </a:rPr>
              <a:t>l’antigène cible</a:t>
            </a:r>
            <a:endParaRPr lang="fr-FR" dirty="0"/>
          </a:p>
          <a:p>
            <a:pPr marL="342900" lvl="0" indent="-342900" algn="l" rtl="0">
              <a:lnSpc>
                <a:spcPct val="90000"/>
              </a:lnSpc>
              <a:spcBef>
                <a:spcPts val="1000"/>
              </a:spcBef>
              <a:spcAft>
                <a:spcPts val="0"/>
              </a:spcAft>
              <a:buClr>
                <a:srgbClr val="0070C0"/>
              </a:buClr>
              <a:buSzPts val="2400"/>
              <a:buFont typeface="Arial" panose="020B0604020202020204" pitchFamily="34" charset="0"/>
              <a:buChar char="•"/>
            </a:pPr>
            <a:r>
              <a:rPr lang="fr-FR" dirty="0">
                <a:latin typeface="Arial"/>
                <a:sym typeface="Arial"/>
              </a:rPr>
              <a:t>Type d’échantillon, qualité et traitement des échantillons</a:t>
            </a:r>
            <a:endParaRPr lang="fr-FR" dirty="0"/>
          </a:p>
          <a:p>
            <a:pPr marL="342900" lvl="0" indent="-342900" algn="l" rtl="0">
              <a:lnSpc>
                <a:spcPct val="90000"/>
              </a:lnSpc>
              <a:spcBef>
                <a:spcPts val="1000"/>
              </a:spcBef>
              <a:spcAft>
                <a:spcPts val="0"/>
              </a:spcAft>
              <a:buClr>
                <a:srgbClr val="0070C0"/>
              </a:buClr>
              <a:buSzPts val="2400"/>
              <a:buFont typeface="Arial" panose="020B0604020202020204" pitchFamily="34" charset="0"/>
              <a:buChar char="•"/>
            </a:pPr>
            <a:r>
              <a:rPr lang="fr-FR" dirty="0">
                <a:latin typeface="Arial"/>
                <a:sym typeface="Arial"/>
              </a:rPr>
              <a:t>Mauvaises conditions de transport et/ou de stockage </a:t>
            </a:r>
            <a:endParaRPr lang="fr-FR" dirty="0"/>
          </a:p>
          <a:p>
            <a:pPr marL="342900" lvl="0" indent="-342900" algn="l" rtl="0">
              <a:lnSpc>
                <a:spcPct val="90000"/>
              </a:lnSpc>
              <a:spcBef>
                <a:spcPts val="1000"/>
              </a:spcBef>
              <a:spcAft>
                <a:spcPts val="0"/>
              </a:spcAft>
              <a:buClr>
                <a:srgbClr val="0070C0"/>
              </a:buClr>
              <a:buSzPts val="2400"/>
              <a:buFont typeface="Arial" panose="020B0604020202020204" pitchFamily="34" charset="0"/>
              <a:buChar char="•"/>
            </a:pPr>
            <a:r>
              <a:rPr lang="fr-FR" dirty="0">
                <a:latin typeface="Arial"/>
                <a:sym typeface="Arial"/>
              </a:rPr>
              <a:t>Cible</a:t>
            </a:r>
            <a:r>
              <a:rPr lang="fr-FR" dirty="0"/>
              <a:t> </a:t>
            </a:r>
            <a:r>
              <a:rPr lang="fr-FR" dirty="0">
                <a:latin typeface="Arial"/>
                <a:sym typeface="Arial"/>
              </a:rPr>
              <a:t>protéique</a:t>
            </a:r>
            <a:r>
              <a:rPr lang="fr-FR" dirty="0"/>
              <a:t> </a:t>
            </a:r>
            <a:r>
              <a:rPr lang="fr-FR" dirty="0">
                <a:latin typeface="Arial"/>
                <a:sym typeface="Arial"/>
              </a:rPr>
              <a:t>spécifiquement</a:t>
            </a:r>
            <a:r>
              <a:rPr lang="fr-FR" dirty="0"/>
              <a:t> </a:t>
            </a:r>
            <a:r>
              <a:rPr lang="fr-FR" dirty="0">
                <a:latin typeface="Arial"/>
                <a:sym typeface="Arial"/>
              </a:rPr>
              <a:t>détectée dans le test</a:t>
            </a:r>
            <a:endParaRPr lang="fr-FR" dirty="0"/>
          </a:p>
          <a:p>
            <a:pPr marL="342900" lvl="0" indent="-342900" algn="l" rtl="0">
              <a:lnSpc>
                <a:spcPct val="90000"/>
              </a:lnSpc>
              <a:spcBef>
                <a:spcPts val="1000"/>
              </a:spcBef>
              <a:spcAft>
                <a:spcPts val="0"/>
              </a:spcAft>
              <a:buClr>
                <a:srgbClr val="0070C0"/>
              </a:buClr>
              <a:buSzPts val="2400"/>
              <a:buFont typeface="Arial" panose="020B0604020202020204" pitchFamily="34" charset="0"/>
              <a:buChar char="•"/>
            </a:pPr>
            <a:r>
              <a:rPr lang="fr-FR" dirty="0">
                <a:latin typeface="Arial"/>
                <a:sym typeface="Arial"/>
              </a:rPr>
              <a:t>Formation inadéquate de l’opérateur</a:t>
            </a:r>
            <a:endParaRPr lang="fr-FR" dirty="0"/>
          </a:p>
          <a:p>
            <a:pPr marL="0" lvl="0" indent="0" algn="l" rtl="0">
              <a:lnSpc>
                <a:spcPct val="90000"/>
              </a:lnSpc>
              <a:spcBef>
                <a:spcPts val="1000"/>
              </a:spcBef>
              <a:spcAft>
                <a:spcPts val="0"/>
              </a:spcAft>
              <a:buClr>
                <a:srgbClr val="0070C0"/>
              </a:buClr>
              <a:buSzPts val="2000"/>
              <a:buNone/>
            </a:pPr>
            <a:br>
              <a:rPr lang="fr-CH" dirty="0"/>
            </a:br>
            <a:endParaRPr lang="fr-FR" dirty="0"/>
          </a:p>
        </p:txBody>
      </p:sp>
      <p:sp>
        <p:nvSpPr>
          <p:cNvPr id="2" name="Footer Placeholder 3">
            <a:extLst>
              <a:ext uri="{FF2B5EF4-FFF2-40B4-BE49-F238E27FC236}">
                <a16:creationId xmlns:a16="http://schemas.microsoft.com/office/drawing/2014/main" id="{F87B03C7-6DF2-3A48-B7DB-F872BE2304FD}"/>
              </a:ext>
            </a:extLst>
          </p:cNvPr>
          <p:cNvSpPr>
            <a:spLocks noGrp="1"/>
          </p:cNvSpPr>
          <p:nvPr>
            <p:ph type="ftr" sz="quarter" idx="11"/>
          </p:nvPr>
        </p:nvSpPr>
        <p:spPr>
          <a:xfrm>
            <a:off x="838200" y="6356350"/>
            <a:ext cx="8656782" cy="501650"/>
          </a:xfrm>
        </p:spPr>
        <p:txBody>
          <a:bodyPr rtlCol="0"/>
          <a:lstStyle/>
          <a:p>
            <a:r>
              <a:rPr lang="fr" dirty="0"/>
              <a:t>Atelier de formation sur le</a:t>
            </a:r>
            <a:r>
              <a:rPr lang="en-US" dirty="0"/>
              <a:t>s</a:t>
            </a:r>
            <a:r>
              <a:rPr lang="fr" dirty="0"/>
              <a:t> test</a:t>
            </a:r>
            <a:r>
              <a:rPr lang="en-US" dirty="0"/>
              <a:t>s </a:t>
            </a:r>
            <a:r>
              <a:rPr lang="fr" dirty="0"/>
              <a:t>de diagnostic rapide </a:t>
            </a:r>
            <a:r>
              <a:rPr lang="en-US" dirty="0"/>
              <a:t>des </a:t>
            </a:r>
            <a:r>
              <a:rPr lang="en-US" dirty="0" err="1"/>
              <a:t>antigènes</a:t>
            </a:r>
            <a:r>
              <a:rPr lang="en-US" dirty="0"/>
              <a:t> du S</a:t>
            </a:r>
            <a:r>
              <a:rPr lang="fr" dirty="0"/>
              <a:t>A</a:t>
            </a:r>
            <a:r>
              <a:rPr lang="en-US" dirty="0"/>
              <a:t>R</a:t>
            </a:r>
            <a:r>
              <a:rPr lang="fr" dirty="0"/>
              <a:t>S-CoV-2 – v3.0 | Stratégies de dépistage du SARS-CoV-2</a:t>
            </a:r>
          </a:p>
        </p:txBody>
      </p:sp>
    </p:spTree>
    <p:custDataLst>
      <p:tags r:id="rId1"/>
    </p:custDataLst>
    <p:extLst>
      <p:ext uri="{BB962C8B-B14F-4D97-AF65-F5344CB8AC3E}">
        <p14:creationId xmlns:p14="http://schemas.microsoft.com/office/powerpoint/2010/main" val="896756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7"/>
          <p:cNvSpPr txBox="1">
            <a:spLocks noGrp="1"/>
          </p:cNvSpPr>
          <p:nvPr>
            <p:ph type="title"/>
            <p:custDataLst>
              <p:tags r:id="rId2"/>
            </p:custDataLst>
          </p:nvPr>
        </p:nvSpPr>
        <p:spPr>
          <a:xfrm>
            <a:off x="838200" y="365126"/>
            <a:ext cx="10515600" cy="942814"/>
          </a:xfrm>
          <a:prstGeom prst="rect">
            <a:avLst/>
          </a:prstGeom>
          <a:noFill/>
          <a:ln>
            <a:noFill/>
          </a:ln>
        </p:spPr>
        <p:txBody>
          <a:bodyPr spcFirstLastPara="1" wrap="square" lIns="0" tIns="0" rIns="0" bIns="0" anchor="b" anchorCtr="0">
            <a:noAutofit/>
          </a:bodyPr>
          <a:lstStyle/>
          <a:p>
            <a:r>
              <a:rPr lang="fr-FR"/>
              <a:t>Introduction des TDR antigéniques du SARS-CoV-2 dans la pratique clinique </a:t>
            </a:r>
          </a:p>
        </p:txBody>
      </p:sp>
      <p:sp>
        <p:nvSpPr>
          <p:cNvPr id="184" name="Google Shape;184;p7"/>
          <p:cNvSpPr txBox="1">
            <a:spLocks noGrp="1"/>
          </p:cNvSpPr>
          <p:nvPr>
            <p:ph type="body" idx="1"/>
            <p:custDataLst>
              <p:tags r:id="rId3"/>
            </p:custDataLst>
          </p:nvPr>
        </p:nvSpPr>
        <p:spPr>
          <a:xfrm>
            <a:off x="838200" y="1736203"/>
            <a:ext cx="7252683" cy="44407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r>
              <a:rPr lang="fr-FR"/>
              <a:t>Il convient de sélectionner dans un premier temps des endroits disposant d’un accès à des tests moléculaires de confirmation afin de :</a:t>
            </a:r>
            <a:r>
              <a:rPr lang="fr-FR" baseline="30000"/>
              <a:t>1</a:t>
            </a:r>
          </a:p>
          <a:p>
            <a:pPr marL="457200" lvl="0" indent="-457200" algn="l" rtl="0">
              <a:lnSpc>
                <a:spcPct val="100000"/>
              </a:lnSpc>
              <a:spcBef>
                <a:spcPts val="1000"/>
              </a:spcBef>
              <a:spcAft>
                <a:spcPts val="0"/>
              </a:spcAft>
              <a:buSzPts val="2000"/>
              <a:buFont typeface="Arial"/>
              <a:buAutoNum type="arabicPeriod"/>
            </a:pPr>
            <a:r>
              <a:rPr lang="fr-FR"/>
              <a:t>Permettre au personnel de développer sa confiance dans les TDR-Ag du SARS-CoV-2</a:t>
            </a:r>
          </a:p>
          <a:p>
            <a:pPr marL="457200" lvl="0" indent="-457200" algn="l" rtl="0">
              <a:lnSpc>
                <a:spcPct val="100000"/>
              </a:lnSpc>
              <a:spcBef>
                <a:spcPts val="1000"/>
              </a:spcBef>
              <a:spcAft>
                <a:spcPts val="0"/>
              </a:spcAft>
              <a:buSzPts val="2000"/>
              <a:buFont typeface="Arial"/>
              <a:buAutoNum type="arabicPeriod"/>
            </a:pPr>
            <a:r>
              <a:rPr lang="fr-FR"/>
              <a:t>Confirmer les performances des TDR-Ag du SARS-CoV-2</a:t>
            </a:r>
          </a:p>
          <a:p>
            <a:pPr marL="457200" lvl="0" indent="-457200" algn="l" rtl="0">
              <a:lnSpc>
                <a:spcPct val="100000"/>
              </a:lnSpc>
              <a:spcBef>
                <a:spcPts val="1000"/>
              </a:spcBef>
              <a:spcAft>
                <a:spcPts val="0"/>
              </a:spcAft>
              <a:buSzPts val="2000"/>
              <a:buFont typeface="Arial"/>
              <a:buAutoNum type="arabicPeriod"/>
            </a:pPr>
            <a:r>
              <a:rPr lang="fr-FR"/>
              <a:t>Résoudre les problèmes éventuellement rencontrés lors de la mise en œuvre</a:t>
            </a:r>
          </a:p>
          <a:p>
            <a:pPr marL="228600" lvl="0" indent="-101600" algn="l" rtl="0">
              <a:lnSpc>
                <a:spcPct val="100000"/>
              </a:lnSpc>
              <a:spcBef>
                <a:spcPts val="1000"/>
              </a:spcBef>
              <a:spcAft>
                <a:spcPts val="0"/>
              </a:spcAft>
              <a:buClr>
                <a:schemeClr val="accent1"/>
              </a:buClr>
              <a:buSzPts val="2000"/>
              <a:buNone/>
            </a:pPr>
            <a:endParaRPr lang="fr-FR"/>
          </a:p>
          <a:p>
            <a:pPr marL="0" lvl="0" indent="0" algn="l" rtl="0">
              <a:lnSpc>
                <a:spcPct val="100000"/>
              </a:lnSpc>
              <a:spcBef>
                <a:spcPts val="1000"/>
              </a:spcBef>
              <a:spcAft>
                <a:spcPts val="0"/>
              </a:spcAft>
              <a:buSzPts val="2000"/>
              <a:buNone/>
            </a:pPr>
            <a:endParaRPr lang="fr-FR"/>
          </a:p>
        </p:txBody>
      </p:sp>
      <p:sp>
        <p:nvSpPr>
          <p:cNvPr id="185" name="Google Shape;185;p7"/>
          <p:cNvSpPr txBox="1">
            <a:spLocks noGrp="1"/>
          </p:cNvSpPr>
          <p:nvPr>
            <p:ph type="sldNum" idx="12"/>
            <p:custDataLst>
              <p:tags r:id="rId4"/>
            </p:custDataLst>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18</a:t>
            </a:fld>
            <a:endParaRPr lang="fr-FR" sz="1000"/>
          </a:p>
        </p:txBody>
      </p:sp>
      <p:pic>
        <p:nvPicPr>
          <p:cNvPr id="188" name="Google Shape;188;p7" descr="Shape&#10;&#10;Description automatically generated"/>
          <p:cNvPicPr preferRelativeResize="0"/>
          <p:nvPr>
            <p:custDataLst>
              <p:tags r:id="rId5"/>
            </p:custDataLst>
          </p:nvPr>
        </p:nvPicPr>
        <p:blipFill rotWithShape="1">
          <a:blip r:embed="rId10">
            <a:alphaModFix/>
          </a:blip>
          <a:srcRect/>
          <a:stretch/>
        </p:blipFill>
        <p:spPr>
          <a:xfrm>
            <a:off x="8790132" y="1090905"/>
            <a:ext cx="2621567" cy="2665308"/>
          </a:xfrm>
          <a:prstGeom prst="rect">
            <a:avLst/>
          </a:prstGeom>
          <a:noFill/>
          <a:ln>
            <a:noFill/>
          </a:ln>
        </p:spPr>
      </p:pic>
      <p:sp>
        <p:nvSpPr>
          <p:cNvPr id="10" name="Google Shape;129;p4">
            <a:extLst>
              <a:ext uri="{FF2B5EF4-FFF2-40B4-BE49-F238E27FC236}">
                <a16:creationId xmlns:a16="http://schemas.microsoft.com/office/drawing/2014/main" id="{6154A436-762E-4938-BFA7-302751C02CF3}"/>
              </a:ext>
            </a:extLst>
          </p:cNvPr>
          <p:cNvSpPr txBox="1"/>
          <p:nvPr>
            <p:custDataLst>
              <p:tags r:id="rId6"/>
            </p:custDataLst>
          </p:nvPr>
        </p:nvSpPr>
        <p:spPr>
          <a:xfrm>
            <a:off x="303650" y="5322068"/>
            <a:ext cx="11370128" cy="6309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050" dirty="0">
                <a:solidFill>
                  <a:schemeClr val="dk1"/>
                </a:solidFill>
                <a:latin typeface="Arial"/>
                <a:sym typeface="Arial"/>
              </a:rPr>
              <a:t>Détection des antigènes pour le diagnostic de l’infection à SARS-CoV-2. Orientations provisoires – 6 octobre 2021. Genève. Organisation mondiale</a:t>
            </a:r>
            <a:r>
              <a:rPr lang="fr-FR" dirty="0"/>
              <a:t> </a:t>
            </a:r>
            <a:r>
              <a:rPr lang="fr-FR" sz="1050" dirty="0">
                <a:solidFill>
                  <a:schemeClr val="dk1"/>
                </a:solidFill>
                <a:latin typeface="Arial"/>
                <a:sym typeface="Arial"/>
              </a:rPr>
              <a:t>de la Santé. </a:t>
            </a:r>
            <a:r>
              <a:rPr lang="fr-FR" sz="1050" u="sng" dirty="0">
                <a:solidFill>
                  <a:schemeClr val="dk1"/>
                </a:solidFill>
                <a:latin typeface="Arial"/>
                <a:sym typeface="Arial"/>
                <a:hlinkClick r:id="rId11">
                  <a:extLst>
                    <a:ext uri="{A12FA001-AC4F-418D-AE19-62706E023703}">
                      <ahyp:hlinkClr xmlns:ahyp="http://schemas.microsoft.com/office/drawing/2018/hyperlinkcolor" val="tx"/>
                    </a:ext>
                  </a:extLst>
                </a:hlinkClick>
              </a:rPr>
              <a:t>https://apps.who.int/iris/handle/10665/347019</a:t>
            </a:r>
            <a:endParaRPr lang="fr-FR" sz="1050" dirty="0">
              <a:solidFill>
                <a:schemeClr val="dk1"/>
              </a:solidFill>
              <a:latin typeface="Calibri"/>
              <a:cs typeface="Calibri"/>
            </a:endParaRPr>
          </a:p>
          <a:p>
            <a:r>
              <a:rPr lang="fr-FR" sz="1050" dirty="0"/>
              <a:t>Note : les échantillons pour les deux tests (TDR antigénique et TAAN) doivent être prélevés au même moment, ou à moins de deux jours d’intervalle</a:t>
            </a:r>
            <a:endParaRPr lang="fr-FR" dirty="0"/>
          </a:p>
        </p:txBody>
      </p:sp>
      <p:sp>
        <p:nvSpPr>
          <p:cNvPr id="3" name="TextBox 2">
            <a:extLst>
              <a:ext uri="{FF2B5EF4-FFF2-40B4-BE49-F238E27FC236}">
                <a16:creationId xmlns:a16="http://schemas.microsoft.com/office/drawing/2014/main" id="{180046FD-C00D-7EAD-720F-2D8D4B0F3998}"/>
              </a:ext>
            </a:extLst>
          </p:cNvPr>
          <p:cNvSpPr txBox="1"/>
          <p:nvPr>
            <p:custDataLst>
              <p:tags r:id="rId7"/>
            </p:custDataLst>
          </p:nvPr>
        </p:nvSpPr>
        <p:spPr>
          <a:xfrm>
            <a:off x="925947" y="4331854"/>
            <a:ext cx="894310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dirty="0"/>
          </a:p>
        </p:txBody>
      </p:sp>
      <p:sp>
        <p:nvSpPr>
          <p:cNvPr id="2" name="Footer Placeholder 3">
            <a:extLst>
              <a:ext uri="{FF2B5EF4-FFF2-40B4-BE49-F238E27FC236}">
                <a16:creationId xmlns:a16="http://schemas.microsoft.com/office/drawing/2014/main" id="{702D4D29-5C19-643B-51FE-749F7D234AAF}"/>
              </a:ext>
            </a:extLst>
          </p:cNvPr>
          <p:cNvSpPr>
            <a:spLocks noGrp="1"/>
          </p:cNvSpPr>
          <p:nvPr>
            <p:ph type="ftr" sz="quarter" idx="11"/>
          </p:nvPr>
        </p:nvSpPr>
        <p:spPr>
          <a:xfrm>
            <a:off x="838200" y="6356350"/>
            <a:ext cx="8656782" cy="501650"/>
          </a:xfrm>
        </p:spPr>
        <p:txBody>
          <a:bodyPr rtlCol="0"/>
          <a:lstStyle/>
          <a:p>
            <a:r>
              <a:rPr lang="fr" dirty="0"/>
              <a:t>Atelier de formation sur le</a:t>
            </a:r>
            <a:r>
              <a:rPr lang="en-US" dirty="0"/>
              <a:t>s</a:t>
            </a:r>
            <a:r>
              <a:rPr lang="fr" dirty="0"/>
              <a:t> test</a:t>
            </a:r>
            <a:r>
              <a:rPr lang="en-US" dirty="0"/>
              <a:t>s </a:t>
            </a:r>
            <a:r>
              <a:rPr lang="fr" dirty="0"/>
              <a:t>de diagnostic rapide </a:t>
            </a:r>
            <a:r>
              <a:rPr lang="en-US" dirty="0"/>
              <a:t>des </a:t>
            </a:r>
            <a:r>
              <a:rPr lang="en-US" dirty="0" err="1"/>
              <a:t>antigènes</a:t>
            </a:r>
            <a:r>
              <a:rPr lang="en-US" dirty="0"/>
              <a:t> du S</a:t>
            </a:r>
            <a:r>
              <a:rPr lang="fr" dirty="0"/>
              <a:t>A</a:t>
            </a:r>
            <a:r>
              <a:rPr lang="en-US" dirty="0"/>
              <a:t>R</a:t>
            </a:r>
            <a:r>
              <a:rPr lang="fr" dirty="0"/>
              <a:t>S-CoV-2 – v3.0 | Stratégies de dépistage du SARS-CoV-2</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2"/>
          <p:cNvSpPr txBox="1">
            <a:spLocks noGrp="1"/>
          </p:cNvSpPr>
          <p:nvPr>
            <p:ph type="sldNum" idx="12"/>
            <p:custDataLst>
              <p:tags r:id="rId2"/>
            </p:custDataLst>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lang="fr-FR"/>
          </a:p>
        </p:txBody>
      </p:sp>
      <p:pic>
        <p:nvPicPr>
          <p:cNvPr id="230" name="Google Shape;230;p12"/>
          <p:cNvPicPr preferRelativeResize="0"/>
          <p:nvPr>
            <p:custDataLst>
              <p:tags r:id="rId3"/>
            </p:custDataLst>
          </p:nvPr>
        </p:nvPicPr>
        <p:blipFill rotWithShape="1">
          <a:blip r:embed="rId10">
            <a:alphaModFix/>
          </a:blip>
          <a:srcRect/>
          <a:stretch/>
        </p:blipFill>
        <p:spPr>
          <a:xfrm>
            <a:off x="1" y="0"/>
            <a:ext cx="1981364" cy="1550126"/>
          </a:xfrm>
          <a:prstGeom prst="rect">
            <a:avLst/>
          </a:prstGeom>
          <a:noFill/>
          <a:ln>
            <a:noFill/>
          </a:ln>
        </p:spPr>
      </p:pic>
      <p:pic>
        <p:nvPicPr>
          <p:cNvPr id="231" name="Google Shape;231;p12"/>
          <p:cNvPicPr preferRelativeResize="0"/>
          <p:nvPr>
            <p:custDataLst>
              <p:tags r:id="rId4"/>
            </p:custDataLst>
          </p:nvPr>
        </p:nvPicPr>
        <p:blipFill rotWithShape="1">
          <a:blip r:embed="rId11">
            <a:alphaModFix/>
          </a:blip>
          <a:srcRect/>
          <a:stretch/>
        </p:blipFill>
        <p:spPr>
          <a:xfrm>
            <a:off x="10403175" y="4572755"/>
            <a:ext cx="1788826" cy="1917801"/>
          </a:xfrm>
          <a:prstGeom prst="rect">
            <a:avLst/>
          </a:prstGeom>
          <a:noFill/>
          <a:ln>
            <a:noFill/>
          </a:ln>
        </p:spPr>
      </p:pic>
      <p:sp>
        <p:nvSpPr>
          <p:cNvPr id="232" name="Google Shape;232;p12"/>
          <p:cNvSpPr/>
          <p:nvPr>
            <p:custDataLst>
              <p:tags r:id="rId5"/>
            </p:custDataLst>
          </p:nvPr>
        </p:nvSpPr>
        <p:spPr>
          <a:xfrm>
            <a:off x="0" y="0"/>
            <a:ext cx="12192000" cy="6858000"/>
          </a:xfrm>
          <a:prstGeom prst="flowChartInputOutput">
            <a:avLst/>
          </a:prstGeom>
          <a:solidFill>
            <a:schemeClr val="accent1"/>
          </a:solidFill>
          <a:ln w="12700" cap="flat" cmpd="sng">
            <a:solidFill>
              <a:srgbClr val="0062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dirty="0">
              <a:solidFill>
                <a:schemeClr val="lt1"/>
              </a:solidFill>
              <a:latin typeface="Arial"/>
              <a:ea typeface="Arial"/>
              <a:cs typeface="Arial"/>
              <a:sym typeface="Arial"/>
            </a:endParaRPr>
          </a:p>
        </p:txBody>
      </p:sp>
      <p:sp>
        <p:nvSpPr>
          <p:cNvPr id="233" name="Google Shape;233;p12"/>
          <p:cNvSpPr txBox="1"/>
          <p:nvPr>
            <p:custDataLst>
              <p:tags r:id="rId6"/>
            </p:custDataLst>
          </p:nvPr>
        </p:nvSpPr>
        <p:spPr>
          <a:xfrm>
            <a:off x="2858589" y="303656"/>
            <a:ext cx="4674326" cy="94281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Arial"/>
              <a:buNone/>
            </a:pPr>
            <a:r>
              <a:rPr lang="fr-FR" sz="4400">
                <a:solidFill>
                  <a:schemeClr val="lt1"/>
                </a:solidFill>
                <a:latin typeface="Arial"/>
                <a:sym typeface="Arial"/>
              </a:rPr>
              <a:t>Points essentiels</a:t>
            </a:r>
            <a:endParaRPr lang="fr-FR"/>
          </a:p>
        </p:txBody>
      </p:sp>
      <p:sp>
        <p:nvSpPr>
          <p:cNvPr id="234" name="Google Shape;234;p12"/>
          <p:cNvSpPr txBox="1"/>
          <p:nvPr>
            <p:custDataLst>
              <p:tags r:id="rId7"/>
            </p:custDataLst>
          </p:nvPr>
        </p:nvSpPr>
        <p:spPr>
          <a:xfrm>
            <a:off x="1906389" y="1983763"/>
            <a:ext cx="8343600" cy="400398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000"/>
              <a:buFont typeface="Arial" panose="020B0604020202020204" pitchFamily="34" charset="0"/>
              <a:buChar char="•"/>
            </a:pPr>
            <a:r>
              <a:rPr lang="fr-FR" sz="2000" dirty="0">
                <a:solidFill>
                  <a:schemeClr val="lt1"/>
                </a:solidFill>
                <a:latin typeface="Arial"/>
                <a:sym typeface="Arial"/>
              </a:rPr>
              <a:t>Les TDR du SARS-CoV-2 doivent répondre à des critères de performance minimaux, à savoir une sensibilité ≥80 % et une spécificité ≥97 % par rapport à un TAAN approuvé.</a:t>
            </a:r>
            <a:endParaRPr lang="fr-FR" sz="2800" dirty="0">
              <a:solidFill>
                <a:schemeClr val="lt1"/>
              </a:solidFill>
              <a:latin typeface="Arial"/>
              <a:ea typeface="Arial"/>
              <a:cs typeface="Arial"/>
              <a:sym typeface="Arial"/>
            </a:endParaRPr>
          </a:p>
          <a:p>
            <a:pPr marL="342900" marR="0" lvl="0" indent="-342900" algn="l" rtl="0">
              <a:spcBef>
                <a:spcPts val="1000"/>
              </a:spcBef>
              <a:spcAft>
                <a:spcPts val="0"/>
              </a:spcAft>
              <a:buClr>
                <a:schemeClr val="lt1"/>
              </a:buClr>
              <a:buSzPts val="2000"/>
              <a:buFont typeface="Arial" panose="020B0604020202020204" pitchFamily="34" charset="0"/>
              <a:buChar char="•"/>
            </a:pPr>
            <a:r>
              <a:rPr lang="fr-FR" sz="2000" dirty="0">
                <a:solidFill>
                  <a:schemeClr val="lt1"/>
                </a:solidFill>
                <a:latin typeface="Arial"/>
                <a:sym typeface="Arial"/>
              </a:rPr>
              <a:t>Les populations cibles pour un TDR-Ag incluent les personnes symptomatiques répondant aux critères de la définition des cas présumés atteints de COVID-19, les personnes asymptomatiques à haut risque de COVID-19, et les cas suspects de COVID-19 détectés lors des enquêtes sur les flambées.</a:t>
            </a:r>
            <a:endParaRPr lang="fr-FR" sz="2000" dirty="0">
              <a:solidFill>
                <a:schemeClr val="lt1"/>
              </a:solidFill>
              <a:latin typeface="Arial"/>
              <a:ea typeface="Arial"/>
              <a:cs typeface="Arial"/>
            </a:endParaRPr>
          </a:p>
          <a:p>
            <a:pPr marL="342900" marR="0" lvl="0" indent="-342900" algn="l" rtl="0">
              <a:spcBef>
                <a:spcPts val="1000"/>
              </a:spcBef>
              <a:spcAft>
                <a:spcPts val="0"/>
              </a:spcAft>
              <a:buClr>
                <a:schemeClr val="lt1"/>
              </a:buClr>
              <a:buSzPts val="2000"/>
              <a:buFont typeface="Arial" panose="020B0604020202020204" pitchFamily="34" charset="0"/>
              <a:buChar char="•"/>
            </a:pPr>
            <a:r>
              <a:rPr lang="fr-FR" sz="2000" dirty="0">
                <a:solidFill>
                  <a:schemeClr val="lt1"/>
                </a:solidFill>
                <a:latin typeface="Arial"/>
                <a:sym typeface="Arial"/>
              </a:rPr>
              <a:t>La performance d’un TDR-Ag est déterminée par sa sensibilité et sa spécificité pour la détection d’une infection à SARS-CoV-2 par rapport à un test de référence de type TAAN.</a:t>
            </a:r>
            <a:endParaRPr lang="fr-FR" sz="2000" dirty="0">
              <a:solidFill>
                <a:schemeClr val="lt1"/>
              </a:solidFill>
              <a:latin typeface="Arial"/>
              <a:ea typeface="Arial"/>
              <a:cs typeface="Arial"/>
            </a:endParaRPr>
          </a:p>
        </p:txBody>
      </p:sp>
      <p:sp>
        <p:nvSpPr>
          <p:cNvPr id="2" name="Footer Placeholder 3">
            <a:extLst>
              <a:ext uri="{FF2B5EF4-FFF2-40B4-BE49-F238E27FC236}">
                <a16:creationId xmlns:a16="http://schemas.microsoft.com/office/drawing/2014/main" id="{9E52EACD-B2A4-4BD2-3B34-27E2A2D1E878}"/>
              </a:ext>
            </a:extLst>
          </p:cNvPr>
          <p:cNvSpPr>
            <a:spLocks noGrp="1"/>
          </p:cNvSpPr>
          <p:nvPr>
            <p:ph type="ftr" sz="quarter" idx="11"/>
          </p:nvPr>
        </p:nvSpPr>
        <p:spPr>
          <a:xfrm>
            <a:off x="838200" y="6356350"/>
            <a:ext cx="8656782" cy="501650"/>
          </a:xfrm>
        </p:spPr>
        <p:txBody>
          <a:bodyPr rtlCol="0"/>
          <a:lstStyle/>
          <a:p>
            <a:r>
              <a:rPr lang="fr" sz="1000" dirty="0">
                <a:solidFill>
                  <a:schemeClr val="bg1"/>
                </a:solidFill>
              </a:rPr>
              <a:t>Atelier de formation sur le</a:t>
            </a:r>
            <a:r>
              <a:rPr lang="en-US" sz="1000" dirty="0">
                <a:solidFill>
                  <a:schemeClr val="bg1"/>
                </a:solidFill>
              </a:rPr>
              <a:t>s</a:t>
            </a:r>
            <a:r>
              <a:rPr lang="fr" sz="1000" dirty="0">
                <a:solidFill>
                  <a:schemeClr val="bg1"/>
                </a:solidFill>
              </a:rPr>
              <a:t> test</a:t>
            </a:r>
            <a:r>
              <a:rPr lang="en-US" sz="1000" dirty="0">
                <a:solidFill>
                  <a:schemeClr val="bg1"/>
                </a:solidFill>
              </a:rPr>
              <a:t>s </a:t>
            </a:r>
            <a:r>
              <a:rPr lang="fr" sz="1000" dirty="0">
                <a:solidFill>
                  <a:schemeClr val="bg1"/>
                </a:solidFill>
              </a:rPr>
              <a:t>de diagnostic rapide </a:t>
            </a:r>
            <a:r>
              <a:rPr lang="en-US" sz="1000" dirty="0">
                <a:solidFill>
                  <a:schemeClr val="bg1"/>
                </a:solidFill>
              </a:rPr>
              <a:t>des </a:t>
            </a:r>
            <a:r>
              <a:rPr lang="en-US" sz="1000" dirty="0" err="1">
                <a:solidFill>
                  <a:schemeClr val="bg1"/>
                </a:solidFill>
              </a:rPr>
              <a:t>antigènes</a:t>
            </a:r>
            <a:r>
              <a:rPr lang="en-US" sz="1000" dirty="0">
                <a:solidFill>
                  <a:schemeClr val="bg1"/>
                </a:solidFill>
              </a:rPr>
              <a:t> du S</a:t>
            </a:r>
            <a:r>
              <a:rPr lang="fr" sz="1000" dirty="0">
                <a:solidFill>
                  <a:schemeClr val="bg1"/>
                </a:solidFill>
              </a:rPr>
              <a:t>A</a:t>
            </a:r>
            <a:r>
              <a:rPr lang="en-US" sz="1000" dirty="0">
                <a:solidFill>
                  <a:schemeClr val="bg1"/>
                </a:solidFill>
              </a:rPr>
              <a:t>R</a:t>
            </a:r>
            <a:r>
              <a:rPr lang="fr" sz="1000" dirty="0">
                <a:solidFill>
                  <a:schemeClr val="bg1"/>
                </a:solidFill>
              </a:rPr>
              <a:t>S-CoV-2 – v3.0 | Stratégies de dépistage du SARS-CoV-2</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p:txBody>
          <a:bodyPr rtlCol="0"/>
          <a:lstStyle/>
          <a:p>
            <a:pPr rtl="0"/>
            <a:r>
              <a:rPr lang="fr"/>
              <a:t>Clause de non-responsabilité</a:t>
            </a:r>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rtlCol="0"/>
          <a:lstStyle/>
          <a:p>
            <a:pPr rtl="0"/>
            <a:fld id="{42D34DE6-22C6-0E40-B20E-F2D718CBADB2}" type="slidenum">
              <a:rPr lang="en-GB" smtClean="0"/>
              <a:pPr/>
              <a:t>2</a:t>
            </a:fld>
            <a:endParaRPr lang="en-GB" sz="1000" dirty="0"/>
          </a:p>
        </p:txBody>
      </p:sp>
      <p:sp>
        <p:nvSpPr>
          <p:cNvPr id="8" name="Content Placeholder 2">
            <a:extLst>
              <a:ext uri="{FF2B5EF4-FFF2-40B4-BE49-F238E27FC236}">
                <a16:creationId xmlns:a16="http://schemas.microsoft.com/office/drawing/2014/main" id="{CEF567A6-0525-43F9-A474-1A0D3FDA1ACA}"/>
              </a:ext>
            </a:extLst>
          </p:cNvPr>
          <p:cNvSpPr>
            <a:spLocks noGrp="1"/>
          </p:cNvSpPr>
          <p:nvPr>
            <p:ph idx="1"/>
          </p:nvPr>
        </p:nvSpPr>
        <p:spPr>
          <a:xfrm>
            <a:off x="718277" y="1732081"/>
            <a:ext cx="10515600" cy="4440760"/>
          </a:xfrm>
        </p:spPr>
        <p:txBody>
          <a:bodyPr rtlCol="0">
            <a:noAutofit/>
          </a:bodyPr>
          <a:lstStyle/>
          <a:p>
            <a:pPr marL="0" indent="0">
              <a:buNone/>
              <a:defRPr/>
            </a:pPr>
            <a:r>
              <a:rPr lang="fr" sz="1600" b="1" dirty="0"/>
              <a:t>Plateforme d’</a:t>
            </a:r>
            <a:r>
              <a:rPr lang="en-US" sz="1600" b="1" dirty="0"/>
              <a:t>A</a:t>
            </a:r>
            <a:r>
              <a:rPr lang="fr" sz="1600" b="1" dirty="0"/>
              <a:t>pprentissage de </a:t>
            </a:r>
            <a:r>
              <a:rPr lang="en-US" sz="1600" b="1" dirty="0"/>
              <a:t>l’</a:t>
            </a:r>
            <a:r>
              <a:rPr lang="fr" sz="1600" b="1" dirty="0"/>
              <a:t>OMS sur la </a:t>
            </a:r>
            <a:r>
              <a:rPr lang="en-US" sz="1600" b="1" dirty="0"/>
              <a:t>S</a:t>
            </a:r>
            <a:r>
              <a:rPr lang="fr" sz="1600" b="1" dirty="0"/>
              <a:t>écurité Sanitaire - Matériels de formation</a:t>
            </a:r>
            <a:endParaRPr lang="en-US" sz="1600" dirty="0"/>
          </a:p>
          <a:p>
            <a:pPr rtl="0">
              <a:defRPr/>
            </a:pPr>
            <a:endParaRPr lang="en-US" sz="1600" dirty="0"/>
          </a:p>
          <a:p>
            <a:pPr marL="0" indent="0" rtl="0">
              <a:buNone/>
              <a:defRPr/>
            </a:pPr>
            <a:r>
              <a:rPr lang="fr" sz="1600" dirty="0"/>
              <a:t>Ces matériels de formation de l’OMS sont la propriété de © l’Organisation mondiale de la Santé (OMS) 2022. Tous droits réservés.</a:t>
            </a:r>
          </a:p>
          <a:p>
            <a:pPr marL="0" indent="0" rtl="0">
              <a:buNone/>
              <a:defRPr/>
            </a:pPr>
            <a:r>
              <a:rPr lang="fr" sz="1600" dirty="0"/>
              <a:t>Votre utilisation de ces matériels est soumise au respect des « </a:t>
            </a:r>
            <a:r>
              <a:rPr lang="fr" sz="1600" u="sng" dirty="0">
                <a:hlinkClick r:id="rId2"/>
              </a:rPr>
              <a:t>Conditions d’utilisation de la </a:t>
            </a:r>
            <a:r>
              <a:rPr lang="en-US" sz="1600" u="sng" dirty="0">
                <a:hlinkClick r:id="rId2"/>
              </a:rPr>
              <a:t>P</a:t>
            </a:r>
            <a:r>
              <a:rPr lang="fr" sz="1600" u="sng" dirty="0">
                <a:hlinkClick r:id="rId2"/>
              </a:rPr>
              <a:t>lateforme d’</a:t>
            </a:r>
            <a:r>
              <a:rPr lang="en-US" sz="1600" u="sng" dirty="0">
                <a:hlinkClick r:id="rId2"/>
              </a:rPr>
              <a:t>A</a:t>
            </a:r>
            <a:r>
              <a:rPr lang="fr" sz="1600" u="sng" dirty="0">
                <a:hlinkClick r:id="rId2"/>
              </a:rPr>
              <a:t>pprentissage sur la </a:t>
            </a:r>
            <a:r>
              <a:rPr lang="en-US" sz="1600" u="sng" dirty="0">
                <a:hlinkClick r:id="rId2"/>
              </a:rPr>
              <a:t>S</a:t>
            </a:r>
            <a:r>
              <a:rPr lang="fr" sz="1600" u="sng" dirty="0">
                <a:hlinkClick r:id="rId2"/>
              </a:rPr>
              <a:t>écurité Sanitaire de </a:t>
            </a:r>
            <a:r>
              <a:rPr lang="en-US" sz="1600" u="sng" dirty="0">
                <a:hlinkClick r:id="rId2"/>
              </a:rPr>
              <a:t>l’</a:t>
            </a:r>
            <a:r>
              <a:rPr lang="fr" sz="1600" u="sng" dirty="0">
                <a:hlinkClick r:id="rId2"/>
              </a:rPr>
              <a:t>OMS, matériels de formation</a:t>
            </a:r>
            <a:r>
              <a:rPr lang="fr" sz="1600" dirty="0"/>
              <a:t> », que vous avez acceptée</a:t>
            </a:r>
            <a:r>
              <a:rPr lang="en-US" sz="1600" dirty="0"/>
              <a:t>s</a:t>
            </a:r>
            <a:r>
              <a:rPr lang="fr" sz="1600" dirty="0"/>
              <a:t> en les téléchargeant et qui </a:t>
            </a:r>
            <a:r>
              <a:rPr lang="en-US" sz="1600" dirty="0" err="1"/>
              <a:t>sont</a:t>
            </a:r>
            <a:r>
              <a:rPr lang="fr" sz="1600" dirty="0"/>
              <a:t> disponible</a:t>
            </a:r>
            <a:r>
              <a:rPr lang="en-US" sz="1600" dirty="0"/>
              <a:t>s</a:t>
            </a:r>
            <a:r>
              <a:rPr lang="fr" sz="1600" dirty="0"/>
              <a:t> sur la Plateforme d’</a:t>
            </a:r>
            <a:r>
              <a:rPr lang="en-US" sz="1600" dirty="0"/>
              <a:t>A</a:t>
            </a:r>
            <a:r>
              <a:rPr lang="fr" sz="1600" dirty="0"/>
              <a:t>pprentissage sur la </a:t>
            </a:r>
            <a:r>
              <a:rPr lang="en-US" sz="1600" dirty="0"/>
              <a:t>S</a:t>
            </a:r>
            <a:r>
              <a:rPr lang="fr" sz="1600" dirty="0"/>
              <a:t>écurité </a:t>
            </a:r>
            <a:r>
              <a:rPr lang="en-US" sz="1600" dirty="0"/>
              <a:t>S</a:t>
            </a:r>
            <a:r>
              <a:rPr lang="fr" sz="1600" dirty="0"/>
              <a:t>anitaire, à l’adresse </a:t>
            </a:r>
            <a:r>
              <a:rPr lang="fr" sz="1600" u="sng" dirty="0">
                <a:hlinkClick r:id="rId3"/>
              </a:rPr>
              <a:t>https://extranet.who.int/hslp</a:t>
            </a:r>
            <a:r>
              <a:rPr lang="fr" sz="1600" dirty="0"/>
              <a:t>.  </a:t>
            </a:r>
          </a:p>
          <a:p>
            <a:pPr marL="0" indent="0" rtl="0">
              <a:buNone/>
              <a:defRPr/>
            </a:pPr>
            <a:r>
              <a:rPr lang="fr" sz="1600" dirty="0"/>
              <a:t>En cas d’adaptation, de modification, de traduction ou de révision de toute autre manière du contenu de ces matériels, vous ne devez pas laisser entendre que l’OMS est affiliée de quelque manière que ce soit à ces modifications et vous ne devez utiliser ni le nom ni l’emblème de l’OMS dans ces matériels modifiés.  </a:t>
            </a:r>
          </a:p>
          <a:p>
            <a:pPr marL="0" indent="0" rtl="0">
              <a:buNone/>
              <a:defRPr/>
            </a:pPr>
            <a:r>
              <a:rPr lang="fr" sz="1600" dirty="0"/>
              <a:t>En outre, veuillez informer l’OMS de toute modification de ces matériels que vous utilisez publiquement, à des fins d’archivage et de développement continu, en envoyant un courriel à l’adresse: </a:t>
            </a:r>
            <a:r>
              <a:rPr lang="fr" sz="1600" dirty="0">
                <a:hlinkClick r:id="rId4"/>
              </a:rPr>
              <a:t>ihrhrt@who.int</a:t>
            </a:r>
            <a:r>
              <a:rPr lang="fr" sz="1600" dirty="0"/>
              <a:t>.</a:t>
            </a:r>
          </a:p>
          <a:p>
            <a:pPr marL="0" indent="0" rtl="0">
              <a:buNone/>
              <a:defRPr/>
            </a:pPr>
            <a:r>
              <a:rPr lang="fr" sz="1600" dirty="0"/>
              <a:t> </a:t>
            </a:r>
          </a:p>
          <a:p>
            <a:pPr rtl="0"/>
            <a:endParaRPr lang="en-ZA" sz="1600" dirty="0"/>
          </a:p>
        </p:txBody>
      </p:sp>
      <p:sp>
        <p:nvSpPr>
          <p:cNvPr id="9" name="Footer Placeholder 3">
            <a:extLst>
              <a:ext uri="{FF2B5EF4-FFF2-40B4-BE49-F238E27FC236}">
                <a16:creationId xmlns:a16="http://schemas.microsoft.com/office/drawing/2014/main" id="{8F9E66A8-F318-42AF-A845-56D841F61E0F}"/>
              </a:ext>
            </a:extLst>
          </p:cNvPr>
          <p:cNvSpPr>
            <a:spLocks noGrp="1"/>
          </p:cNvSpPr>
          <p:nvPr>
            <p:ph type="ftr" sz="quarter" idx="11"/>
          </p:nvPr>
        </p:nvSpPr>
        <p:spPr>
          <a:xfrm>
            <a:off x="838200" y="6356350"/>
            <a:ext cx="8656782" cy="501650"/>
          </a:xfrm>
        </p:spPr>
        <p:txBody>
          <a:bodyPr rtlCol="0"/>
          <a:lstStyle/>
          <a:p>
            <a:r>
              <a:rPr lang="fr" dirty="0"/>
              <a:t>Atelier de formation sur le</a:t>
            </a:r>
            <a:r>
              <a:rPr lang="en-US" dirty="0"/>
              <a:t>s</a:t>
            </a:r>
            <a:r>
              <a:rPr lang="fr" dirty="0"/>
              <a:t> test</a:t>
            </a:r>
            <a:r>
              <a:rPr lang="en-US" dirty="0"/>
              <a:t>s </a:t>
            </a:r>
            <a:r>
              <a:rPr lang="fr" dirty="0"/>
              <a:t>de diagnostic rapide </a:t>
            </a:r>
            <a:r>
              <a:rPr lang="en-US" dirty="0"/>
              <a:t>des </a:t>
            </a:r>
            <a:r>
              <a:rPr lang="en-US" dirty="0" err="1"/>
              <a:t>antigènes</a:t>
            </a:r>
            <a:r>
              <a:rPr lang="en-US" dirty="0"/>
              <a:t> du S</a:t>
            </a:r>
            <a:r>
              <a:rPr lang="fr" dirty="0"/>
              <a:t>A</a:t>
            </a:r>
            <a:r>
              <a:rPr lang="en-US" dirty="0"/>
              <a:t>R</a:t>
            </a:r>
            <a:r>
              <a:rPr lang="fr" dirty="0"/>
              <a:t>S-CoV-2 – v3.0 | Stratégies de dépistage du SARS-CoV-2</a:t>
            </a:r>
          </a:p>
        </p:txBody>
      </p:sp>
    </p:spTree>
    <p:extLst>
      <p:ext uri="{BB962C8B-B14F-4D97-AF65-F5344CB8AC3E}">
        <p14:creationId xmlns:p14="http://schemas.microsoft.com/office/powerpoint/2010/main" val="2311984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rtlCol="0"/>
          <a:lstStyle/>
          <a:p>
            <a:pPr rtl="0"/>
            <a:r>
              <a:rPr lang="fr"/>
              <a:t>Des questions ?</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rtlCol="0"/>
          <a:lstStyle/>
          <a:p>
            <a:pPr rtl="0"/>
            <a:fld id="{8B709DE2-93F8-7E45-91D0-E19ACC3ADA42}" type="slidenum">
              <a:rPr lang="en-US" smtClean="0"/>
              <a:t>20</a:t>
            </a:fld>
            <a:endParaRPr lang="en-US" dirty="0"/>
          </a:p>
        </p:txBody>
      </p:sp>
    </p:spTree>
    <p:extLst>
      <p:ext uri="{BB962C8B-B14F-4D97-AF65-F5344CB8AC3E}">
        <p14:creationId xmlns:p14="http://schemas.microsoft.com/office/powerpoint/2010/main" val="892677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custDataLst>
              <p:tags r:id="rId2"/>
            </p:custDataLst>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fr-FR"/>
              <a:t>Objectifs d’apprentissage</a:t>
            </a:r>
          </a:p>
        </p:txBody>
      </p:sp>
      <p:sp>
        <p:nvSpPr>
          <p:cNvPr id="102" name="Google Shape;102;p2"/>
          <p:cNvSpPr txBox="1">
            <a:spLocks noGrp="1"/>
          </p:cNvSpPr>
          <p:nvPr>
            <p:ph type="body" idx="1"/>
            <p:custDataLst>
              <p:tags r:id="rId3"/>
            </p:custDataLst>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r>
              <a:rPr lang="fr-FR" dirty="0"/>
              <a:t>Au terme de ce module, vous serez à même de : </a:t>
            </a:r>
          </a:p>
          <a:p>
            <a:pPr marL="228600" indent="-228600"/>
            <a:r>
              <a:rPr lang="fr-FR" dirty="0"/>
              <a:t>comprendre la façon dont la sensibilité et la spécificité influent sur la performance des TDR-Ag du SARS-CoV-2 dans différents contextes,</a:t>
            </a:r>
          </a:p>
          <a:p>
            <a:pPr marL="228600" lvl="0" indent="-228600" algn="l">
              <a:lnSpc>
                <a:spcPct val="100000"/>
              </a:lnSpc>
              <a:spcBef>
                <a:spcPts val="1000"/>
              </a:spcBef>
              <a:spcAft>
                <a:spcPts val="0"/>
              </a:spcAft>
              <a:buClr>
                <a:schemeClr val="accent1"/>
              </a:buClr>
              <a:buSzPts val="2000"/>
              <a:buChar char="•"/>
            </a:pPr>
            <a:r>
              <a:rPr lang="fr-FR" dirty="0"/>
              <a:t>expliquer les principales recommandations pour l’utilisation des TDR-Ag du SARS-CoV-2,</a:t>
            </a:r>
          </a:p>
          <a:p>
            <a:pPr marL="228600" lvl="0" indent="-228600" algn="l" rtl="0">
              <a:lnSpc>
                <a:spcPct val="100000"/>
              </a:lnSpc>
              <a:spcBef>
                <a:spcPts val="1000"/>
              </a:spcBef>
              <a:spcAft>
                <a:spcPts val="0"/>
              </a:spcAft>
              <a:buClr>
                <a:schemeClr val="accent1"/>
              </a:buClr>
              <a:buSzPts val="2000"/>
              <a:buChar char="•"/>
            </a:pPr>
            <a:r>
              <a:rPr lang="fr-FR" dirty="0"/>
              <a:t>décrire les facteurs qui affectent la performance des tests.</a:t>
            </a:r>
          </a:p>
          <a:p>
            <a:pPr marL="0" indent="0">
              <a:buNone/>
            </a:pPr>
            <a:endParaRPr lang="fr-FR" dirty="0"/>
          </a:p>
          <a:p>
            <a:pPr marL="228600" lvl="0" indent="-101600" algn="l" rtl="0">
              <a:lnSpc>
                <a:spcPct val="100000"/>
              </a:lnSpc>
              <a:spcBef>
                <a:spcPts val="1000"/>
              </a:spcBef>
              <a:spcAft>
                <a:spcPts val="0"/>
              </a:spcAft>
              <a:buClr>
                <a:schemeClr val="accent1"/>
              </a:buClr>
              <a:buSzPts val="2000"/>
              <a:buNone/>
            </a:pPr>
            <a:endParaRPr lang="fr-FR" dirty="0"/>
          </a:p>
          <a:p>
            <a:pPr marL="228600" lvl="0" indent="-101600" algn="l" rtl="0">
              <a:lnSpc>
                <a:spcPct val="100000"/>
              </a:lnSpc>
              <a:spcBef>
                <a:spcPts val="1000"/>
              </a:spcBef>
              <a:spcAft>
                <a:spcPts val="0"/>
              </a:spcAft>
              <a:buClr>
                <a:schemeClr val="accent1"/>
              </a:buClr>
              <a:buSzPts val="2000"/>
              <a:buNone/>
            </a:pPr>
            <a:endParaRPr lang="fr-FR" dirty="0"/>
          </a:p>
        </p:txBody>
      </p:sp>
      <p:sp>
        <p:nvSpPr>
          <p:cNvPr id="103" name="Google Shape;103;p2"/>
          <p:cNvSpPr txBox="1">
            <a:spLocks noGrp="1"/>
          </p:cNvSpPr>
          <p:nvPr>
            <p:ph type="sldNum" idx="12"/>
            <p:custDataLst>
              <p:tags r:id="rId4"/>
            </p:custDataLst>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3</a:t>
            </a:fld>
            <a:endParaRPr lang="fr-FR" sz="1000"/>
          </a:p>
        </p:txBody>
      </p:sp>
      <p:sp>
        <p:nvSpPr>
          <p:cNvPr id="2" name="Footer Placeholder 3">
            <a:extLst>
              <a:ext uri="{FF2B5EF4-FFF2-40B4-BE49-F238E27FC236}">
                <a16:creationId xmlns:a16="http://schemas.microsoft.com/office/drawing/2014/main" id="{6CD2F9EC-A118-B447-4B2F-978ED60F9049}"/>
              </a:ext>
            </a:extLst>
          </p:cNvPr>
          <p:cNvSpPr>
            <a:spLocks noGrp="1"/>
          </p:cNvSpPr>
          <p:nvPr>
            <p:ph type="ftr" sz="quarter" idx="11"/>
          </p:nvPr>
        </p:nvSpPr>
        <p:spPr>
          <a:xfrm>
            <a:off x="838200" y="6356350"/>
            <a:ext cx="8656782" cy="501650"/>
          </a:xfrm>
        </p:spPr>
        <p:txBody>
          <a:bodyPr rtlCol="0"/>
          <a:lstStyle/>
          <a:p>
            <a:r>
              <a:rPr lang="fr" dirty="0"/>
              <a:t>Atelier de formation sur le</a:t>
            </a:r>
            <a:r>
              <a:rPr lang="en-US" dirty="0"/>
              <a:t>s</a:t>
            </a:r>
            <a:r>
              <a:rPr lang="fr" dirty="0"/>
              <a:t> test</a:t>
            </a:r>
            <a:r>
              <a:rPr lang="en-US" dirty="0"/>
              <a:t>s </a:t>
            </a:r>
            <a:r>
              <a:rPr lang="fr" dirty="0"/>
              <a:t>de diagnostic rapide </a:t>
            </a:r>
            <a:r>
              <a:rPr lang="en-US" dirty="0"/>
              <a:t>des </a:t>
            </a:r>
            <a:r>
              <a:rPr lang="en-US" dirty="0" err="1"/>
              <a:t>antigènes</a:t>
            </a:r>
            <a:r>
              <a:rPr lang="en-US" dirty="0"/>
              <a:t> du S</a:t>
            </a:r>
            <a:r>
              <a:rPr lang="fr" dirty="0"/>
              <a:t>A</a:t>
            </a:r>
            <a:r>
              <a:rPr lang="en-US" dirty="0"/>
              <a:t>R</a:t>
            </a:r>
            <a:r>
              <a:rPr lang="fr" dirty="0"/>
              <a:t>S-CoV-2 – v3.0 | Stratégies de dépistage du SARS-CoV-2</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custDataLst>
              <p:tags r:id="rId2"/>
            </p:custDataLst>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fr-FR"/>
              <a:t>Orientations mondiales</a:t>
            </a:r>
          </a:p>
        </p:txBody>
      </p:sp>
      <p:sp>
        <p:nvSpPr>
          <p:cNvPr id="110" name="Google Shape;110;p3"/>
          <p:cNvSpPr txBox="1">
            <a:spLocks noGrp="1"/>
          </p:cNvSpPr>
          <p:nvPr>
            <p:ph type="body" idx="1"/>
            <p:custDataLst>
              <p:tags r:id="rId3"/>
            </p:custDataLst>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228600" lvl="0" indent="-101600" algn="l" rtl="0">
              <a:lnSpc>
                <a:spcPct val="100000"/>
              </a:lnSpc>
              <a:spcBef>
                <a:spcPts val="0"/>
              </a:spcBef>
              <a:spcAft>
                <a:spcPts val="0"/>
              </a:spcAft>
              <a:buClr>
                <a:schemeClr val="accent1"/>
              </a:buClr>
              <a:buSzPts val="2000"/>
              <a:buNone/>
            </a:pPr>
            <a:endParaRPr/>
          </a:p>
          <a:p>
            <a:pPr marL="228600" lvl="0" indent="-101600" algn="l" rtl="0">
              <a:lnSpc>
                <a:spcPct val="100000"/>
              </a:lnSpc>
              <a:spcBef>
                <a:spcPts val="1000"/>
              </a:spcBef>
              <a:spcAft>
                <a:spcPts val="0"/>
              </a:spcAft>
              <a:buClr>
                <a:schemeClr val="accent1"/>
              </a:buClr>
              <a:buSzPts val="2000"/>
              <a:buNone/>
            </a:pPr>
            <a:endParaRPr/>
          </a:p>
        </p:txBody>
      </p:sp>
      <p:sp>
        <p:nvSpPr>
          <p:cNvPr id="111" name="Google Shape;111;p3"/>
          <p:cNvSpPr txBox="1">
            <a:spLocks noGrp="1"/>
          </p:cNvSpPr>
          <p:nvPr>
            <p:ph type="sldNum" idx="12"/>
            <p:custDataLst>
              <p:tags r:id="rId4"/>
            </p:custDataLst>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4</a:t>
            </a:fld>
            <a:endParaRPr lang="fr-FR" sz="1000"/>
          </a:p>
        </p:txBody>
      </p:sp>
      <p:sp>
        <p:nvSpPr>
          <p:cNvPr id="113" name="Google Shape;113;p3"/>
          <p:cNvSpPr txBox="1"/>
          <p:nvPr>
            <p:custDataLst>
              <p:tags r:id="rId5"/>
            </p:custDataLst>
          </p:nvPr>
        </p:nvSpPr>
        <p:spPr>
          <a:xfrm>
            <a:off x="838199" y="1643997"/>
            <a:ext cx="6342777" cy="12926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b="0" i="0" u="none" strike="noStrike" cap="none" dirty="0">
                <a:solidFill>
                  <a:schemeClr val="dk1"/>
                </a:solidFill>
                <a:latin typeface="Arial"/>
                <a:sym typeface="Arial"/>
              </a:rPr>
              <a:t>L’OMS a publié des orientations provisoires relatives à l’utilisation des TDR-Ag du SARS-CoV-2 :</a:t>
            </a:r>
            <a:endParaRPr lang="fr-FR" dirty="0"/>
          </a:p>
          <a:p>
            <a:pPr marL="0" marR="0" lvl="0" indent="0" algn="l" rtl="0">
              <a:spcBef>
                <a:spcPts val="0"/>
              </a:spcBef>
              <a:spcAft>
                <a:spcPts val="0"/>
              </a:spcAft>
              <a:buNone/>
            </a:pPr>
            <a:endParaRPr lang="fr-FR" sz="2000" dirty="0">
              <a:solidFill>
                <a:schemeClr val="dk1"/>
              </a:solidFill>
              <a:latin typeface="Arial"/>
              <a:ea typeface="Arial"/>
              <a:cs typeface="Arial"/>
              <a:sym typeface="Arial"/>
            </a:endParaRPr>
          </a:p>
          <a:p>
            <a:pPr marL="0" marR="0" lvl="0" indent="0" algn="l" rtl="0">
              <a:spcBef>
                <a:spcPts val="0"/>
              </a:spcBef>
              <a:spcAft>
                <a:spcPts val="0"/>
              </a:spcAft>
              <a:buNone/>
            </a:pPr>
            <a:endParaRPr lang="fr-FR" sz="1800" dirty="0">
              <a:solidFill>
                <a:schemeClr val="dk1"/>
              </a:solidFill>
              <a:latin typeface="Arial"/>
              <a:ea typeface="Arial"/>
              <a:cs typeface="Arial"/>
              <a:sym typeface="Arial"/>
            </a:endParaRPr>
          </a:p>
        </p:txBody>
      </p:sp>
      <p:sp>
        <p:nvSpPr>
          <p:cNvPr id="11" name="TextBox 10">
            <a:extLst>
              <a:ext uri="{FF2B5EF4-FFF2-40B4-BE49-F238E27FC236}">
                <a16:creationId xmlns:a16="http://schemas.microsoft.com/office/drawing/2014/main" id="{A2E307CD-33C7-46A7-95EE-BF49D1D83478}"/>
              </a:ext>
            </a:extLst>
          </p:cNvPr>
          <p:cNvSpPr txBox="1"/>
          <p:nvPr>
            <p:custDataLst>
              <p:tags r:id="rId6"/>
            </p:custDataLst>
          </p:nvPr>
        </p:nvSpPr>
        <p:spPr>
          <a:xfrm>
            <a:off x="838198" y="2707492"/>
            <a:ext cx="6064626" cy="3416320"/>
          </a:xfrm>
          <a:prstGeom prst="rect">
            <a:avLst/>
          </a:prstGeom>
          <a:noFill/>
        </p:spPr>
        <p:txBody>
          <a:bodyPr wrap="square">
            <a:spAutoFit/>
          </a:bodyPr>
          <a:lstStyle/>
          <a:p>
            <a:pPr marL="285750" indent="-285750">
              <a:buFont typeface="Arial" panose="020B0604020202020204" pitchFamily="34" charset="0"/>
              <a:buChar char="•"/>
            </a:pPr>
            <a:r>
              <a:rPr lang="fr-FR" sz="1800" dirty="0"/>
              <a:t>Détection des antigènes pour le diagnostic de l’infection à SARS-CoV-2. Orientations provisoires – 6 octobre 2021. Genève. Organisation mondiale de la Santé. https://apps.who.int/iris/handle/10665/347019</a:t>
            </a:r>
          </a:p>
          <a:p>
            <a:pPr marL="285750" indent="-285750">
              <a:buFont typeface="Arial" panose="020B0604020202020204" pitchFamily="34" charset="0"/>
              <a:buChar char="•"/>
            </a:pPr>
            <a:endParaRPr lang="fr-FR" sz="1800" dirty="0"/>
          </a:p>
          <a:p>
            <a:pPr marL="285750" indent="-285750">
              <a:buFont typeface="Arial" panose="020B0604020202020204" pitchFamily="34" charset="0"/>
              <a:buChar char="•"/>
            </a:pPr>
            <a:r>
              <a:rPr lang="fr-FR" sz="1800" dirty="0"/>
              <a:t>Utilisation des tests de diagnostic rapide antigéniques du SARS-CoV-2 pour l’</a:t>
            </a:r>
            <a:r>
              <a:rPr lang="fr-FR" sz="1800" dirty="0" err="1"/>
              <a:t>autodépistage</a:t>
            </a:r>
            <a:r>
              <a:rPr lang="fr-FR" sz="1800" dirty="0"/>
              <a:t> de la COVID-19. Orientations provisoires – 9 mars 2022. Genève. Organisation mondiale de la Santé. https://apps.who.int/iris/bitstream/handle/10665/352843/WHO-2019-nCoV-Ag-RDTs-Self-testing-2022.1-fre.pdf</a:t>
            </a:r>
          </a:p>
        </p:txBody>
      </p:sp>
      <p:pic>
        <p:nvPicPr>
          <p:cNvPr id="5" name="Image 4">
            <a:extLst>
              <a:ext uri="{FF2B5EF4-FFF2-40B4-BE49-F238E27FC236}">
                <a16:creationId xmlns:a16="http://schemas.microsoft.com/office/drawing/2014/main" id="{2FA07564-D4D1-F21D-7C6F-9D30BC3CD1B2}"/>
              </a:ext>
            </a:extLst>
          </p:cNvPr>
          <p:cNvPicPr>
            <a:picLocks noChangeAspect="1"/>
          </p:cNvPicPr>
          <p:nvPr>
            <p:custDataLst>
              <p:tags r:id="rId7"/>
            </p:custDataLst>
          </p:nvPr>
        </p:nvPicPr>
        <p:blipFill>
          <a:blip r:embed="rId11"/>
          <a:stretch>
            <a:fillRect/>
          </a:stretch>
        </p:blipFill>
        <p:spPr>
          <a:xfrm>
            <a:off x="7290547" y="3988554"/>
            <a:ext cx="3953682" cy="2082586"/>
          </a:xfrm>
          <a:prstGeom prst="rect">
            <a:avLst/>
          </a:prstGeom>
        </p:spPr>
      </p:pic>
      <p:pic>
        <p:nvPicPr>
          <p:cNvPr id="7" name="Image 6">
            <a:extLst>
              <a:ext uri="{FF2B5EF4-FFF2-40B4-BE49-F238E27FC236}">
                <a16:creationId xmlns:a16="http://schemas.microsoft.com/office/drawing/2014/main" id="{4250F93B-BB9A-60DE-8B03-C160346ECAF5}"/>
              </a:ext>
            </a:extLst>
          </p:cNvPr>
          <p:cNvPicPr>
            <a:picLocks noChangeAspect="1"/>
          </p:cNvPicPr>
          <p:nvPr>
            <p:custDataLst>
              <p:tags r:id="rId8"/>
            </p:custDataLst>
          </p:nvPr>
        </p:nvPicPr>
        <p:blipFill>
          <a:blip r:embed="rId12"/>
          <a:stretch>
            <a:fillRect/>
          </a:stretch>
        </p:blipFill>
        <p:spPr>
          <a:xfrm>
            <a:off x="7290547" y="1221451"/>
            <a:ext cx="3953682" cy="2338840"/>
          </a:xfrm>
          <a:prstGeom prst="rect">
            <a:avLst/>
          </a:prstGeom>
        </p:spPr>
      </p:pic>
      <p:sp>
        <p:nvSpPr>
          <p:cNvPr id="2" name="Footer Placeholder 3">
            <a:extLst>
              <a:ext uri="{FF2B5EF4-FFF2-40B4-BE49-F238E27FC236}">
                <a16:creationId xmlns:a16="http://schemas.microsoft.com/office/drawing/2014/main" id="{32F9D08B-B9DC-2F2B-B2D3-04E81ABA063D}"/>
              </a:ext>
            </a:extLst>
          </p:cNvPr>
          <p:cNvSpPr>
            <a:spLocks noGrp="1"/>
          </p:cNvSpPr>
          <p:nvPr>
            <p:ph type="ftr" sz="quarter" idx="11"/>
          </p:nvPr>
        </p:nvSpPr>
        <p:spPr>
          <a:xfrm>
            <a:off x="838200" y="6356350"/>
            <a:ext cx="8656782" cy="501650"/>
          </a:xfrm>
        </p:spPr>
        <p:txBody>
          <a:bodyPr rtlCol="0"/>
          <a:lstStyle/>
          <a:p>
            <a:r>
              <a:rPr lang="fr" dirty="0"/>
              <a:t>Atelier de formation sur le</a:t>
            </a:r>
            <a:r>
              <a:rPr lang="en-US" dirty="0"/>
              <a:t>s</a:t>
            </a:r>
            <a:r>
              <a:rPr lang="fr" dirty="0"/>
              <a:t> test</a:t>
            </a:r>
            <a:r>
              <a:rPr lang="en-US" dirty="0"/>
              <a:t>s </a:t>
            </a:r>
            <a:r>
              <a:rPr lang="fr" dirty="0"/>
              <a:t>de diagnostic rapide </a:t>
            </a:r>
            <a:r>
              <a:rPr lang="en-US" dirty="0"/>
              <a:t>des </a:t>
            </a:r>
            <a:r>
              <a:rPr lang="en-US" dirty="0" err="1"/>
              <a:t>antigènes</a:t>
            </a:r>
            <a:r>
              <a:rPr lang="en-US" dirty="0"/>
              <a:t> du S</a:t>
            </a:r>
            <a:r>
              <a:rPr lang="fr" dirty="0"/>
              <a:t>A</a:t>
            </a:r>
            <a:r>
              <a:rPr lang="en-US" dirty="0"/>
              <a:t>R</a:t>
            </a:r>
            <a:r>
              <a:rPr lang="fr" dirty="0"/>
              <a:t>S-CoV-2 – v3.0 | Stratégies de dépistage du SARS-CoV-2</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custDataLst>
              <p:tags r:id="rId2"/>
            </p:custDataLst>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fr-FR"/>
              <a:t>Caractéristiques des tests de diagnostic</a:t>
            </a:r>
          </a:p>
        </p:txBody>
      </p:sp>
      <p:sp>
        <p:nvSpPr>
          <p:cNvPr id="162" name="Google Shape;162;p5"/>
          <p:cNvSpPr txBox="1">
            <a:spLocks noGrp="1"/>
          </p:cNvSpPr>
          <p:nvPr>
            <p:ph type="sldNum" idx="12"/>
            <p:custDataLst>
              <p:tags r:id="rId3"/>
            </p:custDataLst>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5</a:t>
            </a:fld>
            <a:endParaRPr lang="fr-FR" sz="1000"/>
          </a:p>
        </p:txBody>
      </p:sp>
      <p:sp>
        <p:nvSpPr>
          <p:cNvPr id="8" name="Google Shape;169;p8">
            <a:extLst>
              <a:ext uri="{FF2B5EF4-FFF2-40B4-BE49-F238E27FC236}">
                <a16:creationId xmlns:a16="http://schemas.microsoft.com/office/drawing/2014/main" id="{2A2E0238-C3C0-4FAF-B7D6-3154A105DFDC}"/>
              </a:ext>
            </a:extLst>
          </p:cNvPr>
          <p:cNvSpPr txBox="1"/>
          <p:nvPr>
            <p:custDataLst>
              <p:tags r:id="rId4"/>
            </p:custDataLst>
          </p:nvPr>
        </p:nvSpPr>
        <p:spPr>
          <a:xfrm>
            <a:off x="196849" y="5443423"/>
            <a:ext cx="11160011"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000" dirty="0">
                <a:solidFill>
                  <a:srgbClr val="2E2D2D"/>
                </a:solidFill>
                <a:latin typeface="Arial"/>
                <a:sym typeface="Arial"/>
              </a:rPr>
              <a:t>Note : des informations supplémentaires sur l’interprétation des TDR-Ag du SARS-CoV-2 et des définitions de la sensibilité, de la spécificité, de la valeur prédictive positive et de la valeur prédictive négative sont</a:t>
            </a:r>
            <a:r>
              <a:rPr lang="fr-FR" sz="1000" dirty="0"/>
              <a:t> </a:t>
            </a:r>
            <a:r>
              <a:rPr lang="fr-FR" sz="1000" dirty="0">
                <a:solidFill>
                  <a:srgbClr val="2E2D2D"/>
                </a:solidFill>
                <a:latin typeface="Arial"/>
                <a:sym typeface="Arial"/>
              </a:rPr>
              <a:t>disponibles dans la section 5 </a:t>
            </a:r>
            <a:r>
              <a:rPr lang="fr-FR" sz="1000" b="0" i="0" u="none" strike="noStrike" dirty="0">
                <a:solidFill>
                  <a:srgbClr val="2E2D2D"/>
                </a:solidFill>
                <a:latin typeface="Arial"/>
                <a:sym typeface="Arial"/>
              </a:rPr>
              <a:t>du guide de mise en œuvre de l’OMS intitulé </a:t>
            </a:r>
            <a:r>
              <a:rPr lang="fr-FR" sz="1000" b="1" i="0" u="sng" strike="noStrike" dirty="0">
                <a:solidFill>
                  <a:srgbClr val="2E2D2D"/>
                </a:solidFill>
                <a:latin typeface="Arial"/>
                <a:sym typeface="Arial"/>
                <a:hlinkClick r:id="rId11">
                  <a:extLst>
                    <a:ext uri="{A12FA001-AC4F-418D-AE19-62706E023703}">
                      <ahyp:hlinkClr xmlns:ahyp="http://schemas.microsoft.com/office/drawing/2018/hyperlinkcolor" val="tx"/>
                    </a:ext>
                  </a:extLst>
                </a:hlinkClick>
              </a:rPr>
              <a:t>WHO SARS-CoV-2 antigen-detecting rapid diagnostic tests: An implementation guide</a:t>
            </a:r>
            <a:endParaRPr lang="fr-FR" sz="1000" b="1" i="0" u="none" strike="noStrike" dirty="0">
              <a:solidFill>
                <a:srgbClr val="2E2D2D"/>
              </a:solidFill>
              <a:latin typeface="Arial"/>
              <a:ea typeface="Arial"/>
              <a:cs typeface="Arial"/>
              <a:sym typeface="Arial"/>
            </a:endParaRPr>
          </a:p>
          <a:p>
            <a:pPr marL="0" marR="0" lvl="0" indent="0" algn="l" rtl="0">
              <a:spcBef>
                <a:spcPts val="0"/>
              </a:spcBef>
              <a:spcAft>
                <a:spcPts val="0"/>
              </a:spcAft>
              <a:buNone/>
            </a:pPr>
            <a:r>
              <a:rPr lang="fr-FR" sz="1000" u="none" strike="noStrike" dirty="0">
                <a:solidFill>
                  <a:srgbClr val="2E2D2D"/>
                </a:solidFill>
                <a:latin typeface="Arial"/>
                <a:sym typeface="Arial"/>
              </a:rPr>
              <a:t>On trouvera d’autres informations sur la manière dont les valeurs prédictives</a:t>
            </a:r>
            <a:r>
              <a:rPr lang="fr-FR" sz="1000" dirty="0"/>
              <a:t> </a:t>
            </a:r>
            <a:r>
              <a:rPr lang="fr-FR" sz="1000" u="none" strike="noStrike" dirty="0">
                <a:solidFill>
                  <a:srgbClr val="2E2D2D"/>
                </a:solidFill>
                <a:latin typeface="Arial"/>
                <a:sym typeface="Arial"/>
              </a:rPr>
              <a:t>positives et négatives peuvent affecter l’interprétation des résultats des tests TDR-Ag</a:t>
            </a:r>
            <a:r>
              <a:rPr lang="fr-FR" sz="1000" dirty="0"/>
              <a:t> </a:t>
            </a:r>
            <a:r>
              <a:rPr lang="fr-FR" sz="1000" u="none" strike="noStrike" dirty="0">
                <a:solidFill>
                  <a:srgbClr val="2E2D2D"/>
                </a:solidFill>
                <a:latin typeface="Arial"/>
                <a:sym typeface="Arial"/>
              </a:rPr>
              <a:t>dans </a:t>
            </a:r>
            <a:r>
              <a:rPr lang="fr-FR" sz="1000" dirty="0">
                <a:solidFill>
                  <a:srgbClr val="2E2D2D"/>
                </a:solidFill>
                <a:latin typeface="Arial"/>
                <a:sym typeface="Arial"/>
              </a:rPr>
              <a:t>la section Annexe du document intitulé </a:t>
            </a:r>
            <a:r>
              <a:rPr lang="fr-FR" sz="1000" dirty="0">
                <a:solidFill>
                  <a:schemeClr val="dk1"/>
                </a:solidFill>
                <a:latin typeface="Arial"/>
                <a:sym typeface="Arial"/>
              </a:rPr>
              <a:t>Détection des antigènes</a:t>
            </a:r>
            <a:r>
              <a:rPr lang="fr-FR" sz="1000" dirty="0"/>
              <a:t> </a:t>
            </a:r>
            <a:r>
              <a:rPr lang="fr-FR" sz="1000" u="none" strike="noStrike" dirty="0">
                <a:solidFill>
                  <a:schemeClr val="dk1"/>
                </a:solidFill>
                <a:latin typeface="Arial"/>
                <a:sym typeface="Arial"/>
              </a:rPr>
              <a:t>pour le diagnostic de l’infection à SARS-CoV-2</a:t>
            </a:r>
            <a:r>
              <a:rPr lang="fr-FR" sz="1000" dirty="0">
                <a:solidFill>
                  <a:schemeClr val="dk1"/>
                </a:solidFill>
                <a:latin typeface="Arial"/>
                <a:sym typeface="Arial"/>
              </a:rPr>
              <a:t>. Orientations provisoires – 6 octobre 2021. Genève. Organisation mondiale</a:t>
            </a:r>
            <a:r>
              <a:rPr lang="fr-FR" sz="1000" dirty="0"/>
              <a:t> </a:t>
            </a:r>
            <a:r>
              <a:rPr lang="fr-FR" sz="1000" dirty="0">
                <a:solidFill>
                  <a:schemeClr val="dk1"/>
                </a:solidFill>
                <a:latin typeface="Arial"/>
                <a:sym typeface="Arial"/>
              </a:rPr>
              <a:t>de la Santé. </a:t>
            </a:r>
            <a:r>
              <a:rPr lang="fr-FR" sz="1000" u="sng" dirty="0">
                <a:solidFill>
                  <a:schemeClr val="dk1"/>
                </a:solidFill>
                <a:latin typeface="Arial"/>
                <a:sym typeface="Arial"/>
                <a:hlinkClick r:id="rId12">
                  <a:extLst>
                    <a:ext uri="{A12FA001-AC4F-418D-AE19-62706E023703}">
                      <ahyp:hlinkClr xmlns:ahyp="http://schemas.microsoft.com/office/drawing/2018/hyperlinkcolor" val="tx"/>
                    </a:ext>
                  </a:extLst>
                </a:hlinkClick>
              </a:rPr>
              <a:t>https://apps.who.int/iris/handle/10665/334409</a:t>
            </a:r>
            <a:endParaRPr lang="fr-FR" sz="1000" dirty="0">
              <a:solidFill>
                <a:schemeClr val="dk1"/>
              </a:solidFill>
              <a:latin typeface="Arial"/>
              <a:ea typeface="Arial"/>
              <a:cs typeface="Arial"/>
              <a:sym typeface="Arial"/>
            </a:endParaRPr>
          </a:p>
          <a:p>
            <a:pPr marL="0" marR="0" lvl="0" indent="0" algn="l" rtl="0">
              <a:spcBef>
                <a:spcPts val="0"/>
              </a:spcBef>
              <a:spcAft>
                <a:spcPts val="0"/>
              </a:spcAft>
              <a:buNone/>
            </a:pPr>
            <a:endParaRPr lang="fr-FR" sz="1000" u="none" strike="noStrike" dirty="0">
              <a:solidFill>
                <a:srgbClr val="2E2D2D"/>
              </a:solidFill>
              <a:latin typeface="Arial"/>
              <a:ea typeface="Arial"/>
              <a:cs typeface="Arial"/>
              <a:sym typeface="Arial"/>
            </a:endParaRPr>
          </a:p>
        </p:txBody>
      </p:sp>
      <p:sp>
        <p:nvSpPr>
          <p:cNvPr id="9" name="Google Shape;170;p8">
            <a:extLst>
              <a:ext uri="{FF2B5EF4-FFF2-40B4-BE49-F238E27FC236}">
                <a16:creationId xmlns:a16="http://schemas.microsoft.com/office/drawing/2014/main" id="{8DA24A88-BB8E-4EDD-8539-08321442BEEC}"/>
              </a:ext>
            </a:extLst>
          </p:cNvPr>
          <p:cNvSpPr/>
          <p:nvPr>
            <p:custDataLst>
              <p:tags r:id="rId5"/>
            </p:custDataLst>
          </p:nvPr>
        </p:nvSpPr>
        <p:spPr>
          <a:xfrm>
            <a:off x="456907" y="1781475"/>
            <a:ext cx="10896892" cy="2862282"/>
          </a:xfrm>
          <a:prstGeom prst="rect">
            <a:avLst/>
          </a:prstGeom>
          <a:noFill/>
          <a:ln>
            <a:noFill/>
          </a:ln>
        </p:spPr>
        <p:txBody>
          <a:bodyPr spcFirstLastPara="1" wrap="square" lIns="91425" tIns="45700" rIns="91425" bIns="45700" anchor="t" anchorCtr="0">
            <a:spAutoFit/>
          </a:bodyPr>
          <a:lstStyle/>
          <a:p>
            <a:pPr marL="342900" marR="0" lvl="1" indent="-342900" algn="l" rtl="0">
              <a:spcBef>
                <a:spcPts val="0"/>
              </a:spcBef>
              <a:spcAft>
                <a:spcPts val="0"/>
              </a:spcAft>
              <a:buClr>
                <a:srgbClr val="0070C0"/>
              </a:buClr>
              <a:buSzPts val="2400"/>
              <a:buFont typeface="Arial" panose="020B0604020202020204" pitchFamily="34" charset="0"/>
              <a:buChar char="•"/>
            </a:pPr>
            <a:r>
              <a:rPr lang="fr-FR" sz="2000" b="0" i="0" u="none" strike="noStrike" cap="none" dirty="0">
                <a:solidFill>
                  <a:schemeClr val="dk1"/>
                </a:solidFill>
                <a:latin typeface="Arial"/>
                <a:sym typeface="Arial"/>
              </a:rPr>
              <a:t>La sensibilité</a:t>
            </a:r>
            <a:r>
              <a:rPr lang="fr-FR" dirty="0"/>
              <a:t> </a:t>
            </a:r>
            <a:r>
              <a:rPr lang="fr-FR" sz="2000" b="0" i="0" u="none" strike="noStrike" cap="none" dirty="0">
                <a:solidFill>
                  <a:schemeClr val="dk1"/>
                </a:solidFill>
                <a:latin typeface="Arial"/>
                <a:sym typeface="Arial"/>
              </a:rPr>
              <a:t>correspond au pourcentage de patients infectés par le SARS-CoV-2 qui sont correctement</a:t>
            </a:r>
            <a:r>
              <a:rPr lang="fr-FR" sz="2000" b="0" i="0" u="none" strike="noStrike" cap="none" baseline="30000" dirty="0">
                <a:solidFill>
                  <a:schemeClr val="dk1"/>
                </a:solidFill>
                <a:latin typeface="Arial"/>
                <a:sym typeface="Arial"/>
              </a:rPr>
              <a:t>1</a:t>
            </a:r>
            <a:r>
              <a:rPr lang="fr-FR" dirty="0"/>
              <a:t> </a:t>
            </a:r>
            <a:r>
              <a:rPr lang="fr-FR" sz="2000" b="0" i="0" u="none" strike="noStrike" cap="none" dirty="0">
                <a:solidFill>
                  <a:schemeClr val="dk1"/>
                </a:solidFill>
                <a:latin typeface="Arial"/>
                <a:sym typeface="Arial"/>
              </a:rPr>
              <a:t>détectés comme positifs à l’infection à SARS-CoV-2.</a:t>
            </a:r>
            <a:endParaRPr lang="fr-FR" sz="2000" dirty="0">
              <a:solidFill>
                <a:schemeClr val="dk1"/>
              </a:solidFill>
            </a:endParaRPr>
          </a:p>
          <a:p>
            <a:pPr marL="342900" lvl="1" indent="-342900">
              <a:buClr>
                <a:srgbClr val="0070C0"/>
              </a:buClr>
              <a:buSzPts val="2400"/>
              <a:buFont typeface="Arial" panose="020B0604020202020204" pitchFamily="34" charset="0"/>
              <a:buChar char="•"/>
            </a:pPr>
            <a:endParaRPr lang="fr-FR" sz="2000" dirty="0">
              <a:solidFill>
                <a:schemeClr val="dk1"/>
              </a:solidFill>
            </a:endParaRPr>
          </a:p>
          <a:p>
            <a:pPr marL="1257300" lvl="5" indent="-342900">
              <a:buClr>
                <a:srgbClr val="0070C0"/>
              </a:buClr>
              <a:buSzPts val="2400"/>
              <a:buFont typeface="Arial" panose="020B0604020202020204" pitchFamily="34" charset="0"/>
              <a:buChar char="•"/>
            </a:pPr>
            <a:r>
              <a:rPr lang="fr-FR" sz="2000" dirty="0">
                <a:solidFill>
                  <a:schemeClr val="dk1"/>
                </a:solidFill>
              </a:rPr>
              <a:t> </a:t>
            </a:r>
            <a:r>
              <a:rPr lang="fr-FR" sz="2000" b="0" i="0" u="none" strike="noStrike" cap="none" dirty="0">
                <a:solidFill>
                  <a:schemeClr val="dk1"/>
                </a:solidFill>
                <a:latin typeface="Arial"/>
                <a:sym typeface="Arial"/>
              </a:rPr>
              <a:t>Forte sensibilité</a:t>
            </a:r>
            <a:r>
              <a:rPr lang="en-US" dirty="0"/>
              <a:t>	</a:t>
            </a:r>
            <a:r>
              <a:rPr lang="fr-FR" sz="2000" dirty="0">
                <a:solidFill>
                  <a:schemeClr val="dk1"/>
                </a:solidFill>
              </a:rPr>
              <a:t>                   </a:t>
            </a:r>
            <a:r>
              <a:rPr lang="fr-FR" sz="2000" b="0" i="0" u="none" strike="noStrike" cap="none" dirty="0">
                <a:solidFill>
                  <a:schemeClr val="dk1"/>
                </a:solidFill>
                <a:latin typeface="Arial"/>
                <a:sym typeface="Arial"/>
              </a:rPr>
              <a:t> peu de résultats</a:t>
            </a:r>
            <a:r>
              <a:rPr lang="fr-FR" dirty="0"/>
              <a:t> </a:t>
            </a:r>
            <a:r>
              <a:rPr lang="fr-FR" sz="2000" b="0" i="0" u="none" strike="noStrike" cap="none" dirty="0">
                <a:solidFill>
                  <a:schemeClr val="dk1"/>
                </a:solidFill>
                <a:latin typeface="Arial"/>
                <a:sym typeface="Arial"/>
              </a:rPr>
              <a:t>faux négatifs</a:t>
            </a:r>
            <a:endParaRPr lang="fr-FR" sz="2000" dirty="0">
              <a:solidFill>
                <a:schemeClr val="dk1"/>
              </a:solidFill>
            </a:endParaRPr>
          </a:p>
          <a:p>
            <a:pPr marL="800100" marR="0" lvl="1" indent="-342900" algn="l" rtl="0">
              <a:spcBef>
                <a:spcPts val="0"/>
              </a:spcBef>
              <a:spcAft>
                <a:spcPts val="0"/>
              </a:spcAft>
              <a:buClr>
                <a:srgbClr val="0070C0"/>
              </a:buClr>
              <a:buFont typeface="Arial" panose="020B0604020202020204" pitchFamily="34" charset="0"/>
              <a:buChar char="•"/>
            </a:pPr>
            <a:endParaRPr lang="fr-FR" sz="2000" b="0" i="0" u="none" strike="noStrike" cap="none" dirty="0">
              <a:solidFill>
                <a:schemeClr val="dk1"/>
              </a:solidFill>
              <a:latin typeface="Arial"/>
              <a:ea typeface="Arial"/>
              <a:cs typeface="Arial"/>
              <a:sym typeface="Arial"/>
            </a:endParaRPr>
          </a:p>
          <a:p>
            <a:pPr marL="342900" marR="0" lvl="1" indent="-342900" algn="l" rtl="0">
              <a:spcBef>
                <a:spcPts val="0"/>
              </a:spcBef>
              <a:spcAft>
                <a:spcPts val="0"/>
              </a:spcAft>
              <a:buClr>
                <a:srgbClr val="0070C0"/>
              </a:buClr>
              <a:buSzPts val="2400"/>
              <a:buFont typeface="Arial" panose="020B0604020202020204" pitchFamily="34" charset="0"/>
              <a:buChar char="•"/>
            </a:pPr>
            <a:r>
              <a:rPr lang="fr-FR" sz="2000" b="0" i="0" u="none" strike="noStrike" cap="none" dirty="0">
                <a:solidFill>
                  <a:schemeClr val="dk1"/>
                </a:solidFill>
                <a:latin typeface="Arial"/>
                <a:sym typeface="Arial"/>
              </a:rPr>
              <a:t>La spécificité</a:t>
            </a:r>
            <a:r>
              <a:rPr lang="fr-FR" dirty="0"/>
              <a:t> </a:t>
            </a:r>
            <a:r>
              <a:rPr lang="fr-FR" sz="2000" b="0" i="0" u="none" strike="noStrike" cap="none" dirty="0">
                <a:solidFill>
                  <a:schemeClr val="dk1"/>
                </a:solidFill>
                <a:latin typeface="Arial"/>
                <a:sym typeface="Arial"/>
              </a:rPr>
              <a:t>correspond au pourcentage de personnes non infectées qui sont correctement</a:t>
            </a:r>
            <a:r>
              <a:rPr lang="fr-FR" sz="2000" b="0" i="0" u="none" strike="noStrike" cap="none" baseline="30000" dirty="0">
                <a:solidFill>
                  <a:schemeClr val="dk1"/>
                </a:solidFill>
                <a:latin typeface="Arial"/>
                <a:sym typeface="Arial"/>
              </a:rPr>
              <a:t>1</a:t>
            </a:r>
            <a:r>
              <a:rPr lang="fr-FR" dirty="0"/>
              <a:t> </a:t>
            </a:r>
            <a:r>
              <a:rPr lang="fr-FR" sz="2000" b="0" i="0" u="none" strike="noStrike" cap="none" dirty="0">
                <a:solidFill>
                  <a:schemeClr val="dk1"/>
                </a:solidFill>
                <a:latin typeface="Arial"/>
                <a:sym typeface="Arial"/>
              </a:rPr>
              <a:t>détectées comme négatives à l’infection à SARS-CoV-2.</a:t>
            </a:r>
            <a:endParaRPr lang="fr-FR" sz="2000" dirty="0">
              <a:solidFill>
                <a:schemeClr val="dk1"/>
              </a:solidFill>
            </a:endParaRPr>
          </a:p>
          <a:p>
            <a:pPr marL="342900" lvl="1" indent="-342900">
              <a:buClr>
                <a:srgbClr val="0070C0"/>
              </a:buClr>
              <a:buSzPts val="2400"/>
              <a:buFont typeface="Arial" panose="020B0604020202020204" pitchFamily="34" charset="0"/>
              <a:buChar char="•"/>
            </a:pPr>
            <a:endParaRPr lang="fr-FR" sz="2000" dirty="0">
              <a:solidFill>
                <a:schemeClr val="dk1"/>
              </a:solidFill>
            </a:endParaRPr>
          </a:p>
          <a:p>
            <a:pPr marL="1257300" lvl="5" indent="-342900">
              <a:buClr>
                <a:srgbClr val="0070C0"/>
              </a:buClr>
              <a:buSzPts val="2400"/>
              <a:buFont typeface="Arial" panose="020B0604020202020204" pitchFamily="34" charset="0"/>
              <a:buChar char="•"/>
            </a:pPr>
            <a:r>
              <a:rPr lang="fr-FR" sz="2000" dirty="0">
                <a:solidFill>
                  <a:schemeClr val="dk1"/>
                </a:solidFill>
              </a:rPr>
              <a:t> </a:t>
            </a:r>
            <a:r>
              <a:rPr lang="fr-FR" sz="2000" b="0" i="0" u="none" strike="noStrike" cap="none" dirty="0">
                <a:solidFill>
                  <a:schemeClr val="dk1"/>
                </a:solidFill>
                <a:latin typeface="Arial"/>
                <a:sym typeface="Arial"/>
              </a:rPr>
              <a:t>Forte spécificité</a:t>
            </a:r>
            <a:r>
              <a:rPr lang="en-US" dirty="0"/>
              <a:t>	</a:t>
            </a:r>
            <a:r>
              <a:rPr lang="fr-FR" sz="2000" dirty="0">
                <a:solidFill>
                  <a:schemeClr val="dk1"/>
                </a:solidFill>
              </a:rPr>
              <a:t>                   </a:t>
            </a:r>
            <a:r>
              <a:rPr lang="fr-FR" sz="2000" b="0" i="0" u="none" strike="noStrike" cap="none" dirty="0">
                <a:solidFill>
                  <a:schemeClr val="dk1"/>
                </a:solidFill>
                <a:latin typeface="Arial"/>
                <a:sym typeface="Arial"/>
              </a:rPr>
              <a:t> peu de résultats faux positifs</a:t>
            </a:r>
            <a:r>
              <a:rPr lang="fr-FR" sz="2000" dirty="0">
                <a:solidFill>
                  <a:schemeClr val="dk1"/>
                </a:solidFill>
              </a:rPr>
              <a:t> </a:t>
            </a:r>
            <a:endParaRPr lang="fr-FR" sz="2000" dirty="0"/>
          </a:p>
        </p:txBody>
      </p:sp>
      <p:sp>
        <p:nvSpPr>
          <p:cNvPr id="10" name="Google Shape;172;p8">
            <a:extLst>
              <a:ext uri="{FF2B5EF4-FFF2-40B4-BE49-F238E27FC236}">
                <a16:creationId xmlns:a16="http://schemas.microsoft.com/office/drawing/2014/main" id="{9B989A21-89DF-4BCB-B7C0-C76C51E3FD37}"/>
              </a:ext>
            </a:extLst>
          </p:cNvPr>
          <p:cNvSpPr txBox="1"/>
          <p:nvPr>
            <p:custDataLst>
              <p:tags r:id="rId6"/>
            </p:custDataLst>
          </p:nvPr>
        </p:nvSpPr>
        <p:spPr>
          <a:xfrm>
            <a:off x="196849" y="5187759"/>
            <a:ext cx="8389802"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000" baseline="30000" dirty="0">
                <a:solidFill>
                  <a:schemeClr val="dk1"/>
                </a:solidFill>
                <a:latin typeface="Arial"/>
                <a:sym typeface="Arial"/>
              </a:rPr>
              <a:t>1</a:t>
            </a:r>
            <a:r>
              <a:rPr lang="fr-FR" sz="1000" dirty="0">
                <a:solidFill>
                  <a:schemeClr val="dk1"/>
                </a:solidFill>
                <a:latin typeface="Arial"/>
                <a:sym typeface="Arial"/>
              </a:rPr>
              <a:t> Dans ce cas, le test de référence utilisé</a:t>
            </a:r>
            <a:r>
              <a:rPr lang="fr-FR" dirty="0"/>
              <a:t> </a:t>
            </a:r>
            <a:r>
              <a:rPr lang="fr-FR" sz="1000" dirty="0">
                <a:solidFill>
                  <a:schemeClr val="dk1"/>
                </a:solidFill>
                <a:latin typeface="Arial"/>
                <a:sym typeface="Arial"/>
              </a:rPr>
              <a:t>est le test d’amplification des acides nucléiques (</a:t>
            </a:r>
            <a:r>
              <a:rPr lang="fr-FR" sz="1000" dirty="0" err="1">
                <a:solidFill>
                  <a:schemeClr val="dk1"/>
                </a:solidFill>
                <a:latin typeface="Arial"/>
                <a:sym typeface="Arial"/>
              </a:rPr>
              <a:t>TAAN</a:t>
            </a:r>
            <a:r>
              <a:rPr lang="fr-FR" sz="1000" dirty="0">
                <a:solidFill>
                  <a:schemeClr val="dk1"/>
                </a:solidFill>
                <a:latin typeface="Arial"/>
                <a:sym typeface="Arial"/>
              </a:rPr>
              <a:t>)</a:t>
            </a:r>
            <a:endParaRPr lang="fr-FR" sz="1000" dirty="0">
              <a:solidFill>
                <a:schemeClr val="dk1"/>
              </a:solidFill>
              <a:latin typeface="Arial"/>
              <a:ea typeface="Arial"/>
              <a:cs typeface="Arial"/>
              <a:sym typeface="Arial"/>
            </a:endParaRPr>
          </a:p>
        </p:txBody>
      </p:sp>
      <p:sp>
        <p:nvSpPr>
          <p:cNvPr id="11" name="Google Shape;171;p8">
            <a:extLst>
              <a:ext uri="{FF2B5EF4-FFF2-40B4-BE49-F238E27FC236}">
                <a16:creationId xmlns:a16="http://schemas.microsoft.com/office/drawing/2014/main" id="{EE1C43A5-DD69-427E-8156-F9A21E0912BC}"/>
              </a:ext>
            </a:extLst>
          </p:cNvPr>
          <p:cNvSpPr/>
          <p:nvPr>
            <p:custDataLst>
              <p:tags r:id="rId7"/>
            </p:custDataLst>
          </p:nvPr>
        </p:nvSpPr>
        <p:spPr>
          <a:xfrm>
            <a:off x="3781018" y="2737763"/>
            <a:ext cx="1650711" cy="296991"/>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171;p8">
            <a:extLst>
              <a:ext uri="{FF2B5EF4-FFF2-40B4-BE49-F238E27FC236}">
                <a16:creationId xmlns:a16="http://schemas.microsoft.com/office/drawing/2014/main" id="{7A745B3A-D3D4-4805-AADD-A0B004845F5F}"/>
              </a:ext>
            </a:extLst>
          </p:cNvPr>
          <p:cNvSpPr/>
          <p:nvPr>
            <p:custDataLst>
              <p:tags r:id="rId8"/>
            </p:custDataLst>
          </p:nvPr>
        </p:nvSpPr>
        <p:spPr>
          <a:xfrm>
            <a:off x="3781018" y="4223867"/>
            <a:ext cx="1650711" cy="296991"/>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Footer Placeholder 3">
            <a:extLst>
              <a:ext uri="{FF2B5EF4-FFF2-40B4-BE49-F238E27FC236}">
                <a16:creationId xmlns:a16="http://schemas.microsoft.com/office/drawing/2014/main" id="{3F34F56A-2009-8DE4-9623-9BD0D2986287}"/>
              </a:ext>
            </a:extLst>
          </p:cNvPr>
          <p:cNvSpPr>
            <a:spLocks noGrp="1"/>
          </p:cNvSpPr>
          <p:nvPr>
            <p:ph type="ftr" sz="quarter" idx="11"/>
          </p:nvPr>
        </p:nvSpPr>
        <p:spPr>
          <a:xfrm>
            <a:off x="838200" y="6356350"/>
            <a:ext cx="8656782" cy="501650"/>
          </a:xfrm>
        </p:spPr>
        <p:txBody>
          <a:bodyPr rtlCol="0"/>
          <a:lstStyle/>
          <a:p>
            <a:r>
              <a:rPr lang="fr" dirty="0"/>
              <a:t>Atelier de formation sur le</a:t>
            </a:r>
            <a:r>
              <a:rPr lang="en-US" dirty="0"/>
              <a:t>s</a:t>
            </a:r>
            <a:r>
              <a:rPr lang="fr" dirty="0"/>
              <a:t> test</a:t>
            </a:r>
            <a:r>
              <a:rPr lang="en-US" dirty="0"/>
              <a:t>s </a:t>
            </a:r>
            <a:r>
              <a:rPr lang="fr" dirty="0"/>
              <a:t>de diagnostic rapide </a:t>
            </a:r>
            <a:r>
              <a:rPr lang="en-US" dirty="0"/>
              <a:t>des </a:t>
            </a:r>
            <a:r>
              <a:rPr lang="en-US" dirty="0" err="1"/>
              <a:t>antigènes</a:t>
            </a:r>
            <a:r>
              <a:rPr lang="en-US" dirty="0"/>
              <a:t> du S</a:t>
            </a:r>
            <a:r>
              <a:rPr lang="fr" dirty="0"/>
              <a:t>A</a:t>
            </a:r>
            <a:r>
              <a:rPr lang="en-US" dirty="0"/>
              <a:t>R</a:t>
            </a:r>
            <a:r>
              <a:rPr lang="fr" dirty="0"/>
              <a:t>S-CoV-2 – v3.0 | Stratégies de dépistage du SARS-CoV-2</a:t>
            </a:r>
          </a:p>
        </p:txBody>
      </p:sp>
    </p:spTree>
    <p:custDataLst>
      <p:tags r:id="rId1"/>
    </p:custDataLst>
    <p:extLst>
      <p:ext uri="{BB962C8B-B14F-4D97-AF65-F5344CB8AC3E}">
        <p14:creationId xmlns:p14="http://schemas.microsoft.com/office/powerpoint/2010/main" val="1884975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custDataLst>
              <p:tags r:id="rId2"/>
            </p:custDataLst>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fr-FR"/>
              <a:t>Prévalence de la maladie</a:t>
            </a:r>
            <a:br/>
            <a:endParaRPr lang="fr-FR"/>
          </a:p>
        </p:txBody>
      </p:sp>
      <p:sp>
        <p:nvSpPr>
          <p:cNvPr id="162" name="Google Shape;162;p5"/>
          <p:cNvSpPr txBox="1">
            <a:spLocks noGrp="1"/>
          </p:cNvSpPr>
          <p:nvPr>
            <p:ph type="sldNum" idx="12"/>
            <p:custDataLst>
              <p:tags r:id="rId3"/>
            </p:custDataLst>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6</a:t>
            </a:fld>
            <a:endParaRPr lang="fr-FR" sz="1000"/>
          </a:p>
        </p:txBody>
      </p:sp>
      <p:sp>
        <p:nvSpPr>
          <p:cNvPr id="8" name="Google Shape;183;p9">
            <a:extLst>
              <a:ext uri="{FF2B5EF4-FFF2-40B4-BE49-F238E27FC236}">
                <a16:creationId xmlns:a16="http://schemas.microsoft.com/office/drawing/2014/main" id="{0C5941FF-69AA-4093-B41B-94FCBF8DC610}"/>
              </a:ext>
            </a:extLst>
          </p:cNvPr>
          <p:cNvSpPr txBox="1">
            <a:spLocks noGrp="1"/>
          </p:cNvSpPr>
          <p:nvPr>
            <p:ph type="body" idx="1"/>
            <p:custDataLst>
              <p:tags r:id="rId4"/>
            </p:custDataLst>
          </p:nvPr>
        </p:nvSpPr>
        <p:spPr>
          <a:xfrm>
            <a:off x="384056" y="1408635"/>
            <a:ext cx="10957395" cy="1448186"/>
          </a:xfrm>
          <a:prstGeom prst="rect">
            <a:avLst/>
          </a:prstGeom>
          <a:noFill/>
          <a:ln>
            <a:noFill/>
          </a:ln>
        </p:spPr>
        <p:txBody>
          <a:bodyPr spcFirstLastPara="1" wrap="square" lIns="91425" tIns="45700" rIns="91425" bIns="45700" anchor="t" anchorCtr="0">
            <a:noAutofit/>
          </a:bodyPr>
          <a:lstStyle/>
          <a:p>
            <a:pPr marL="342900" indent="-342900">
              <a:lnSpc>
                <a:spcPct val="90000"/>
              </a:lnSpc>
              <a:spcBef>
                <a:spcPts val="0"/>
              </a:spcBef>
              <a:buClr>
                <a:srgbClr val="0070C0"/>
              </a:buClr>
              <a:buSzPts val="2800"/>
              <a:buFont typeface="Arial" panose="020B0604020202020204" pitchFamily="34" charset="0"/>
              <a:buChar char="•"/>
            </a:pPr>
            <a:r>
              <a:rPr lang="fr-FR" dirty="0">
                <a:solidFill>
                  <a:srgbClr val="2E2D2D"/>
                </a:solidFill>
                <a:latin typeface="Arial"/>
                <a:sym typeface="Arial"/>
              </a:rPr>
              <a:t>La prévalence de la maladie dans la communauté</a:t>
            </a:r>
            <a:r>
              <a:rPr lang="fr-FR" dirty="0"/>
              <a:t> </a:t>
            </a:r>
            <a:r>
              <a:rPr lang="fr-FR" dirty="0">
                <a:solidFill>
                  <a:srgbClr val="2E2D2D"/>
                </a:solidFill>
                <a:latin typeface="Arial"/>
                <a:sym typeface="Arial"/>
              </a:rPr>
              <a:t>testée</a:t>
            </a:r>
            <a:r>
              <a:rPr lang="fr-FR" dirty="0"/>
              <a:t> </a:t>
            </a:r>
            <a:r>
              <a:rPr lang="fr-FR" dirty="0">
                <a:solidFill>
                  <a:srgbClr val="2E2D2D"/>
                </a:solidFill>
                <a:latin typeface="Arial"/>
                <a:sym typeface="Arial"/>
              </a:rPr>
              <a:t>influe fortement</a:t>
            </a:r>
            <a:r>
              <a:rPr lang="fr-FR" dirty="0"/>
              <a:t> </a:t>
            </a:r>
            <a:r>
              <a:rPr lang="fr-FR" dirty="0">
                <a:solidFill>
                  <a:srgbClr val="2E2D2D"/>
                </a:solidFill>
                <a:latin typeface="Arial"/>
                <a:sym typeface="Arial"/>
              </a:rPr>
              <a:t>sur la</a:t>
            </a:r>
            <a:r>
              <a:rPr lang="fr-FR" dirty="0"/>
              <a:t> </a:t>
            </a:r>
            <a:r>
              <a:rPr lang="fr-FR" dirty="0">
                <a:solidFill>
                  <a:srgbClr val="2E2D2D"/>
                </a:solidFill>
                <a:latin typeface="Arial"/>
                <a:sym typeface="Arial"/>
              </a:rPr>
              <a:t>valeur prédictive du test en termes de </a:t>
            </a:r>
            <a:r>
              <a:rPr lang="fr-FR" b="1" dirty="0">
                <a:solidFill>
                  <a:srgbClr val="2E2D2D"/>
                </a:solidFill>
                <a:latin typeface="Arial"/>
                <a:sym typeface="Arial"/>
              </a:rPr>
              <a:t>valeur prédictive positive (VPP)</a:t>
            </a:r>
            <a:r>
              <a:rPr lang="fr-FR" dirty="0">
                <a:solidFill>
                  <a:srgbClr val="2E2D2D"/>
                </a:solidFill>
                <a:latin typeface="Arial"/>
                <a:sym typeface="Arial"/>
              </a:rPr>
              <a:t> et de </a:t>
            </a:r>
            <a:r>
              <a:rPr lang="fr-FR" b="1" dirty="0">
                <a:solidFill>
                  <a:srgbClr val="2E2D2D"/>
                </a:solidFill>
                <a:latin typeface="Arial"/>
                <a:sym typeface="Arial"/>
              </a:rPr>
              <a:t>valeur prédictive négative</a:t>
            </a:r>
            <a:r>
              <a:rPr lang="fr-FR" dirty="0"/>
              <a:t> </a:t>
            </a:r>
            <a:r>
              <a:rPr lang="fr-FR" b="1" dirty="0">
                <a:solidFill>
                  <a:srgbClr val="2E2D2D"/>
                </a:solidFill>
                <a:latin typeface="Arial"/>
                <a:sym typeface="Arial"/>
              </a:rPr>
              <a:t>(VPN</a:t>
            </a:r>
            <a:r>
              <a:rPr lang="fr-FR" b="1" dirty="0">
                <a:solidFill>
                  <a:srgbClr val="2E2D2D"/>
                </a:solidFill>
              </a:rPr>
              <a:t>)</a:t>
            </a:r>
            <a:r>
              <a:rPr lang="fr-FR" dirty="0">
                <a:solidFill>
                  <a:srgbClr val="2E2D2D"/>
                </a:solidFill>
              </a:rPr>
              <a:t>*. </a:t>
            </a:r>
            <a:endParaRPr lang="fr-FR" dirty="0">
              <a:solidFill>
                <a:schemeClr val="accent1"/>
              </a:solidFill>
            </a:endParaRPr>
          </a:p>
          <a:p>
            <a:pPr marL="0" indent="0">
              <a:lnSpc>
                <a:spcPct val="90000"/>
              </a:lnSpc>
              <a:spcBef>
                <a:spcPts val="0"/>
              </a:spcBef>
              <a:buClr>
                <a:srgbClr val="0070C0"/>
              </a:buClr>
              <a:buSzPts val="2800"/>
              <a:buNone/>
            </a:pPr>
            <a:endParaRPr lang="fr-FR" dirty="0">
              <a:solidFill>
                <a:srgbClr val="2E2D2D"/>
              </a:solidFill>
            </a:endParaRPr>
          </a:p>
          <a:p>
            <a:pPr marL="342900" indent="-342900">
              <a:lnSpc>
                <a:spcPct val="90000"/>
              </a:lnSpc>
              <a:spcBef>
                <a:spcPts val="0"/>
              </a:spcBef>
              <a:buClr>
                <a:srgbClr val="0070C0"/>
              </a:buClr>
              <a:buSzPts val="2800"/>
              <a:buFont typeface="Arial" panose="020B0604020202020204" pitchFamily="34" charset="0"/>
              <a:buChar char="•"/>
            </a:pPr>
            <a:r>
              <a:rPr lang="fr-FR" sz="2000" b="0" u="none" strike="noStrike" dirty="0">
                <a:solidFill>
                  <a:schemeClr val="tx1"/>
                </a:solidFill>
                <a:latin typeface="Arial"/>
                <a:sym typeface="Arial"/>
              </a:rPr>
              <a:t>La prévalence</a:t>
            </a:r>
            <a:r>
              <a:rPr lang="fr-FR" dirty="0"/>
              <a:t> </a:t>
            </a:r>
            <a:r>
              <a:rPr lang="fr-FR" sz="2000" b="0" u="none" strike="noStrike" dirty="0">
                <a:solidFill>
                  <a:schemeClr val="tx1"/>
                </a:solidFill>
                <a:latin typeface="Arial"/>
                <a:sym typeface="Arial"/>
              </a:rPr>
              <a:t>affectera les chances d’observer le résultat « correct » </a:t>
            </a:r>
            <a:r>
              <a:rPr lang="fr-FR" sz="2000" dirty="0">
                <a:solidFill>
                  <a:schemeClr val="tx1"/>
                </a:solidFill>
              </a:rPr>
              <a:t>:</a:t>
            </a:r>
          </a:p>
          <a:p>
            <a:pPr marL="520700" indent="-342900">
              <a:lnSpc>
                <a:spcPct val="90000"/>
              </a:lnSpc>
              <a:buClr>
                <a:srgbClr val="0070C0"/>
              </a:buClr>
              <a:buSzPts val="2800"/>
              <a:buFont typeface="Arial" panose="020B0604020202020204" pitchFamily="34" charset="0"/>
              <a:buChar char="•"/>
            </a:pPr>
            <a:endParaRPr lang="fr-FR" dirty="0">
              <a:solidFill>
                <a:srgbClr val="2E2D2D"/>
              </a:solidFill>
              <a:latin typeface="Arial"/>
              <a:ea typeface="Arial"/>
              <a:cs typeface="Arial"/>
              <a:sym typeface="Arial"/>
            </a:endParaRPr>
          </a:p>
          <a:p>
            <a:pPr marL="800100" lvl="1">
              <a:lnSpc>
                <a:spcPct val="90000"/>
              </a:lnSpc>
              <a:buClr>
                <a:srgbClr val="0087BC"/>
              </a:buClr>
              <a:buSzPts val="2000"/>
              <a:buFont typeface="Wingdings" panose="020B0604020202020204" pitchFamily="34" charset="0"/>
              <a:buChar char="Ø"/>
            </a:pPr>
            <a:r>
              <a:rPr lang="fr-FR" sz="2000" dirty="0"/>
              <a:t>Quand la prévalence diminue, la VPP diminue aussi, ce qui signifie qu’il est moins probable qu’un résultat positif soit un vrai positif dans les environnements à faible prévalence (risque d’obtenir plus de faux positifs).</a:t>
            </a:r>
          </a:p>
          <a:p>
            <a:pPr marL="800100" lvl="1">
              <a:lnSpc>
                <a:spcPct val="90000"/>
              </a:lnSpc>
              <a:buClr>
                <a:srgbClr val="0087BC"/>
              </a:buClr>
              <a:buSzPts val="2000"/>
              <a:buFont typeface="Wingdings" panose="020B0604020202020204" pitchFamily="34" charset="0"/>
              <a:buChar char="Ø"/>
            </a:pPr>
            <a:endParaRPr lang="fr-FR" sz="2000" dirty="0"/>
          </a:p>
          <a:p>
            <a:pPr marL="800100" lvl="1">
              <a:lnSpc>
                <a:spcPct val="90000"/>
              </a:lnSpc>
              <a:buClr>
                <a:srgbClr val="0087BC"/>
              </a:buClr>
              <a:buSzPts val="2000"/>
              <a:buFont typeface="Wingdings" panose="020B0604020202020204" pitchFamily="34" charset="0"/>
              <a:buChar char="Ø"/>
            </a:pPr>
            <a:r>
              <a:rPr lang="fr-FR" dirty="0"/>
              <a:t>Dans les environnements à faible prévalence, la VPN est élevée, ce qui signifie qu’il y a une très forte probabilité que les patients dont le résultat du test est négatif ne soient pas atteints de la COVID-19.</a:t>
            </a:r>
          </a:p>
          <a:p>
            <a:pPr marL="800100" lvl="1">
              <a:lnSpc>
                <a:spcPct val="90000"/>
              </a:lnSpc>
              <a:buClr>
                <a:srgbClr val="0070C0"/>
              </a:buClr>
              <a:buSzPts val="2000"/>
              <a:buFont typeface="Arial" panose="020B0604020202020204" pitchFamily="34" charset="0"/>
              <a:buChar char="•"/>
            </a:pPr>
            <a:endParaRPr lang="fr-FR" sz="2000" dirty="0">
              <a:solidFill>
                <a:srgbClr val="2E2D2D"/>
              </a:solidFill>
              <a:latin typeface="Arial"/>
              <a:ea typeface="Arial"/>
              <a:cs typeface="Arial"/>
            </a:endParaRPr>
          </a:p>
        </p:txBody>
      </p:sp>
      <p:sp>
        <p:nvSpPr>
          <p:cNvPr id="2" name="TextBox 1">
            <a:extLst>
              <a:ext uri="{FF2B5EF4-FFF2-40B4-BE49-F238E27FC236}">
                <a16:creationId xmlns:a16="http://schemas.microsoft.com/office/drawing/2014/main" id="{79EC601F-5FDC-2A5C-3A04-18C386D4F9D8}"/>
              </a:ext>
            </a:extLst>
          </p:cNvPr>
          <p:cNvSpPr txBox="1"/>
          <p:nvPr>
            <p:custDataLst>
              <p:tags r:id="rId5"/>
            </p:custDataLst>
          </p:nvPr>
        </p:nvSpPr>
        <p:spPr>
          <a:xfrm>
            <a:off x="385783" y="5704114"/>
            <a:ext cx="990774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solidFill>
                  <a:srgbClr val="2E2D2D"/>
                </a:solidFill>
              </a:rPr>
              <a:t>*La VPN est la probabilité qu’une personne dont le résultat du test est négatif soit effectivement atteinte de la maladie.</a:t>
            </a:r>
          </a:p>
          <a:p>
            <a:pPr algn="l"/>
            <a:endParaRPr lang="fr-FR" dirty="0"/>
          </a:p>
        </p:txBody>
      </p:sp>
      <p:sp>
        <p:nvSpPr>
          <p:cNvPr id="3" name="Footer Placeholder 3">
            <a:extLst>
              <a:ext uri="{FF2B5EF4-FFF2-40B4-BE49-F238E27FC236}">
                <a16:creationId xmlns:a16="http://schemas.microsoft.com/office/drawing/2014/main" id="{EE30D963-0B05-7724-31D2-FA68D38D88B5}"/>
              </a:ext>
            </a:extLst>
          </p:cNvPr>
          <p:cNvSpPr>
            <a:spLocks noGrp="1"/>
          </p:cNvSpPr>
          <p:nvPr>
            <p:ph type="ftr" sz="quarter" idx="11"/>
          </p:nvPr>
        </p:nvSpPr>
        <p:spPr>
          <a:xfrm>
            <a:off x="838200" y="6356350"/>
            <a:ext cx="8656782" cy="501650"/>
          </a:xfrm>
        </p:spPr>
        <p:txBody>
          <a:bodyPr rtlCol="0"/>
          <a:lstStyle/>
          <a:p>
            <a:r>
              <a:rPr lang="fr" dirty="0"/>
              <a:t>Atelier de formation sur le</a:t>
            </a:r>
            <a:r>
              <a:rPr lang="en-US" dirty="0"/>
              <a:t>s</a:t>
            </a:r>
            <a:r>
              <a:rPr lang="fr" dirty="0"/>
              <a:t> test</a:t>
            </a:r>
            <a:r>
              <a:rPr lang="en-US" dirty="0"/>
              <a:t>s </a:t>
            </a:r>
            <a:r>
              <a:rPr lang="fr" dirty="0"/>
              <a:t>de diagnostic rapide </a:t>
            </a:r>
            <a:r>
              <a:rPr lang="en-US" dirty="0"/>
              <a:t>des </a:t>
            </a:r>
            <a:r>
              <a:rPr lang="en-US" dirty="0" err="1"/>
              <a:t>antigènes</a:t>
            </a:r>
            <a:r>
              <a:rPr lang="en-US" dirty="0"/>
              <a:t> du S</a:t>
            </a:r>
            <a:r>
              <a:rPr lang="fr" dirty="0"/>
              <a:t>A</a:t>
            </a:r>
            <a:r>
              <a:rPr lang="en-US" dirty="0"/>
              <a:t>R</a:t>
            </a:r>
            <a:r>
              <a:rPr lang="fr" dirty="0"/>
              <a:t>S-CoV-2 – v3.0 | Stratégies de dépistage du SARS-CoV-2</a:t>
            </a:r>
          </a:p>
        </p:txBody>
      </p:sp>
    </p:spTree>
    <p:custDataLst>
      <p:tags r:id="rId1"/>
    </p:custDataLst>
    <p:extLst>
      <p:ext uri="{BB962C8B-B14F-4D97-AF65-F5344CB8AC3E}">
        <p14:creationId xmlns:p14="http://schemas.microsoft.com/office/powerpoint/2010/main" val="4155402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a:spLocks noGrp="1"/>
          </p:cNvSpPr>
          <p:nvPr>
            <p:ph type="title"/>
            <p:custDataLst>
              <p:tags r:id="rId2"/>
            </p:custDataLst>
          </p:nvPr>
        </p:nvSpPr>
        <p:spPr>
          <a:xfrm>
            <a:off x="666791" y="192485"/>
            <a:ext cx="1104617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fr-FR"/>
              <a:t>Qui peut être détecté avec les TDR-Ag du SARS-CoV-2 ? </a:t>
            </a:r>
          </a:p>
        </p:txBody>
      </p:sp>
      <p:sp>
        <p:nvSpPr>
          <p:cNvPr id="120" name="Google Shape;120;p4"/>
          <p:cNvSpPr txBox="1">
            <a:spLocks noGrp="1"/>
          </p:cNvSpPr>
          <p:nvPr>
            <p:ph type="sldNum" idx="12"/>
            <p:custDataLst>
              <p:tags r:id="rId3"/>
            </p:custDataLst>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7</a:t>
            </a:fld>
            <a:endParaRPr lang="fr-FR" sz="1000"/>
          </a:p>
        </p:txBody>
      </p:sp>
      <p:cxnSp>
        <p:nvCxnSpPr>
          <p:cNvPr id="121" name="Google Shape;121;p4"/>
          <p:cNvCxnSpPr/>
          <p:nvPr>
            <p:custDataLst>
              <p:tags r:id="rId4"/>
            </p:custDataLst>
          </p:nvPr>
        </p:nvCxnSpPr>
        <p:spPr>
          <a:xfrm>
            <a:off x="861386" y="5346472"/>
            <a:ext cx="9790044" cy="0"/>
          </a:xfrm>
          <a:prstGeom prst="straightConnector1">
            <a:avLst/>
          </a:prstGeom>
          <a:noFill/>
          <a:ln w="28575" cap="flat" cmpd="sng">
            <a:solidFill>
              <a:srgbClr val="7F7F7F"/>
            </a:solidFill>
            <a:prstDash val="solid"/>
            <a:miter lim="800000"/>
            <a:headEnd type="none" w="sm" len="sm"/>
            <a:tailEnd type="triangle" w="med" len="med"/>
          </a:ln>
        </p:spPr>
      </p:cxnSp>
      <p:sp>
        <p:nvSpPr>
          <p:cNvPr id="122" name="Google Shape;122;p4"/>
          <p:cNvSpPr txBox="1"/>
          <p:nvPr>
            <p:custDataLst>
              <p:tags r:id="rId5"/>
            </p:custDataLst>
          </p:nvPr>
        </p:nvSpPr>
        <p:spPr>
          <a:xfrm>
            <a:off x="10379735" y="5389786"/>
            <a:ext cx="180892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Arial"/>
                <a:sym typeface="Arial"/>
              </a:rPr>
              <a:t>Temps (en jours)</a:t>
            </a:r>
            <a:endParaRPr lang="fr-FR"/>
          </a:p>
        </p:txBody>
      </p:sp>
      <p:sp>
        <p:nvSpPr>
          <p:cNvPr id="123" name="Google Shape;123;p4"/>
          <p:cNvSpPr/>
          <p:nvPr>
            <p:custDataLst>
              <p:tags r:id="rId6"/>
            </p:custDataLst>
          </p:nvPr>
        </p:nvSpPr>
        <p:spPr>
          <a:xfrm>
            <a:off x="1734706" y="1529407"/>
            <a:ext cx="7393060" cy="3603705"/>
          </a:xfrm>
          <a:custGeom>
            <a:avLst/>
            <a:gdLst/>
            <a:ahLst/>
            <a:cxnLst/>
            <a:rect l="l" t="t" r="r" b="b"/>
            <a:pathLst>
              <a:path w="7429475" h="3647019" extrusionOk="0">
                <a:moveTo>
                  <a:pt x="0" y="3593766"/>
                </a:moveTo>
                <a:cubicBezTo>
                  <a:pt x="300658" y="2241216"/>
                  <a:pt x="601317" y="888666"/>
                  <a:pt x="874643" y="333731"/>
                </a:cubicBezTo>
                <a:cubicBezTo>
                  <a:pt x="1147969" y="-221204"/>
                  <a:pt x="1268895" y="32244"/>
                  <a:pt x="1639956" y="264157"/>
                </a:cubicBezTo>
                <a:cubicBezTo>
                  <a:pt x="2011017" y="496070"/>
                  <a:pt x="2554356" y="1312735"/>
                  <a:pt x="3101008" y="1725209"/>
                </a:cubicBezTo>
                <a:cubicBezTo>
                  <a:pt x="3647660" y="2137683"/>
                  <a:pt x="4222473" y="2427574"/>
                  <a:pt x="4919869" y="2739000"/>
                </a:cubicBezTo>
                <a:cubicBezTo>
                  <a:pt x="5617265" y="3050426"/>
                  <a:pt x="6944139" y="3469527"/>
                  <a:pt x="7285382" y="3593766"/>
                </a:cubicBezTo>
                <a:cubicBezTo>
                  <a:pt x="7626625" y="3718005"/>
                  <a:pt x="7296977" y="3601220"/>
                  <a:pt x="6967330" y="3484435"/>
                </a:cubicBezTo>
              </a:path>
            </a:pathLst>
          </a:custGeom>
          <a:solidFill>
            <a:schemeClr val="lt1"/>
          </a:solidFill>
          <a:ln w="1905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4" name="Google Shape;124;p4"/>
          <p:cNvSpPr/>
          <p:nvPr>
            <p:custDataLst>
              <p:tags r:id="rId7"/>
            </p:custDataLst>
          </p:nvPr>
        </p:nvSpPr>
        <p:spPr>
          <a:xfrm rot="-5400000">
            <a:off x="2140951" y="5760089"/>
            <a:ext cx="225469" cy="139105"/>
          </a:xfrm>
          <a:prstGeom prst="rightArrow">
            <a:avLst>
              <a:gd name="adj1" fmla="val 50000"/>
              <a:gd name="adj2" fmla="val 50000"/>
            </a:avLst>
          </a:prstGeom>
          <a:solidFill>
            <a:srgbClr val="00B05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548135"/>
              </a:solidFill>
              <a:latin typeface="Arial"/>
              <a:ea typeface="Arial"/>
              <a:cs typeface="Arial"/>
              <a:sym typeface="Arial"/>
            </a:endParaRPr>
          </a:p>
        </p:txBody>
      </p:sp>
      <p:sp>
        <p:nvSpPr>
          <p:cNvPr id="125" name="Google Shape;125;p4"/>
          <p:cNvSpPr txBox="1"/>
          <p:nvPr>
            <p:custDataLst>
              <p:tags r:id="rId8"/>
            </p:custDataLst>
          </p:nvPr>
        </p:nvSpPr>
        <p:spPr>
          <a:xfrm>
            <a:off x="1309455" y="5913871"/>
            <a:ext cx="314062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dirty="0">
                <a:solidFill>
                  <a:srgbClr val="00B050"/>
                </a:solidFill>
                <a:latin typeface="Arial"/>
                <a:sym typeface="Arial"/>
              </a:rPr>
              <a:t>Apparition des symptômes</a:t>
            </a:r>
            <a:endParaRPr lang="fr-FR" dirty="0"/>
          </a:p>
        </p:txBody>
      </p:sp>
      <p:sp>
        <p:nvSpPr>
          <p:cNvPr id="126" name="Google Shape;126;p4"/>
          <p:cNvSpPr txBox="1"/>
          <p:nvPr>
            <p:custDataLst>
              <p:tags r:id="rId9"/>
            </p:custDataLst>
          </p:nvPr>
        </p:nvSpPr>
        <p:spPr>
          <a:xfrm>
            <a:off x="3192120" y="5356823"/>
            <a:ext cx="2683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Arial"/>
                <a:sym typeface="Arial"/>
              </a:rPr>
              <a:t>4</a:t>
            </a:r>
            <a:endParaRPr lang="fr-FR"/>
          </a:p>
        </p:txBody>
      </p:sp>
      <p:sp>
        <p:nvSpPr>
          <p:cNvPr id="127" name="Google Shape;127;p4"/>
          <p:cNvSpPr txBox="1"/>
          <p:nvPr>
            <p:custDataLst>
              <p:tags r:id="rId10"/>
            </p:custDataLst>
          </p:nvPr>
        </p:nvSpPr>
        <p:spPr>
          <a:xfrm>
            <a:off x="2693501" y="5356823"/>
            <a:ext cx="2683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Arial"/>
                <a:sym typeface="Arial"/>
              </a:rPr>
              <a:t>2</a:t>
            </a:r>
            <a:endParaRPr lang="fr-FR"/>
          </a:p>
        </p:txBody>
      </p:sp>
      <p:sp>
        <p:nvSpPr>
          <p:cNvPr id="128" name="Google Shape;128;p4"/>
          <p:cNvSpPr txBox="1"/>
          <p:nvPr>
            <p:custDataLst>
              <p:tags r:id="rId11"/>
            </p:custDataLst>
          </p:nvPr>
        </p:nvSpPr>
        <p:spPr>
          <a:xfrm>
            <a:off x="2090519" y="5356823"/>
            <a:ext cx="2683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Arial"/>
                <a:sym typeface="Arial"/>
              </a:rPr>
              <a:t>0</a:t>
            </a:r>
            <a:endParaRPr lang="fr-FR"/>
          </a:p>
        </p:txBody>
      </p:sp>
      <p:sp>
        <p:nvSpPr>
          <p:cNvPr id="129" name="Google Shape;129;p4"/>
          <p:cNvSpPr txBox="1"/>
          <p:nvPr>
            <p:custDataLst>
              <p:tags r:id="rId12"/>
            </p:custDataLst>
          </p:nvPr>
        </p:nvSpPr>
        <p:spPr>
          <a:xfrm>
            <a:off x="1263957" y="5356823"/>
            <a:ext cx="4604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Arial"/>
                <a:sym typeface="Arial"/>
              </a:rPr>
              <a:t>-2</a:t>
            </a:r>
            <a:endParaRPr lang="fr-FR"/>
          </a:p>
        </p:txBody>
      </p:sp>
      <p:sp>
        <p:nvSpPr>
          <p:cNvPr id="130" name="Google Shape;130;p4"/>
          <p:cNvSpPr txBox="1"/>
          <p:nvPr>
            <p:custDataLst>
              <p:tags r:id="rId13"/>
            </p:custDataLst>
          </p:nvPr>
        </p:nvSpPr>
        <p:spPr>
          <a:xfrm>
            <a:off x="3732136" y="5356823"/>
            <a:ext cx="268356" cy="369291"/>
          </a:xfrm>
          <a:prstGeom prst="rect">
            <a:avLst/>
          </a:prstGeom>
          <a:noFill/>
          <a:ln>
            <a:noFill/>
          </a:ln>
        </p:spPr>
        <p:txBody>
          <a:bodyPr spcFirstLastPara="1" wrap="square" lIns="91425" tIns="45700" rIns="91425" bIns="45700" anchor="t" anchorCtr="0">
            <a:spAutoFit/>
          </a:bodyPr>
          <a:lstStyle/>
          <a:p>
            <a:r>
              <a:rPr lang="fr-FR" sz="1800" dirty="0">
                <a:solidFill>
                  <a:schemeClr val="dk1"/>
                </a:solidFill>
                <a:latin typeface="Arial"/>
                <a:sym typeface="Arial"/>
              </a:rPr>
              <a:t>6</a:t>
            </a:r>
            <a:endParaRPr lang="fr-FR" dirty="0">
              <a:solidFill>
                <a:schemeClr val="dk1"/>
              </a:solidFill>
            </a:endParaRPr>
          </a:p>
        </p:txBody>
      </p:sp>
      <p:sp>
        <p:nvSpPr>
          <p:cNvPr id="131" name="Google Shape;131;p4"/>
          <p:cNvSpPr txBox="1"/>
          <p:nvPr>
            <p:custDataLst>
              <p:tags r:id="rId14"/>
            </p:custDataLst>
          </p:nvPr>
        </p:nvSpPr>
        <p:spPr>
          <a:xfrm>
            <a:off x="8595677" y="5373392"/>
            <a:ext cx="59634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Arial"/>
                <a:sym typeface="Arial"/>
              </a:rPr>
              <a:t>20</a:t>
            </a:r>
            <a:endParaRPr lang="fr-FR"/>
          </a:p>
        </p:txBody>
      </p:sp>
      <p:cxnSp>
        <p:nvCxnSpPr>
          <p:cNvPr id="132" name="Google Shape;132;p4"/>
          <p:cNvCxnSpPr/>
          <p:nvPr>
            <p:custDataLst>
              <p:tags r:id="rId15"/>
            </p:custDataLst>
          </p:nvPr>
        </p:nvCxnSpPr>
        <p:spPr>
          <a:xfrm>
            <a:off x="892767" y="2589176"/>
            <a:ext cx="7734292" cy="0"/>
          </a:xfrm>
          <a:prstGeom prst="straightConnector1">
            <a:avLst/>
          </a:prstGeom>
          <a:noFill/>
          <a:ln w="9525" cap="flat" cmpd="sng">
            <a:solidFill>
              <a:schemeClr val="accent1"/>
            </a:solidFill>
            <a:prstDash val="solid"/>
            <a:miter lim="800000"/>
            <a:headEnd type="none" w="sm" len="sm"/>
            <a:tailEnd type="none" w="sm" len="sm"/>
          </a:ln>
        </p:spPr>
      </p:cxnSp>
      <p:sp>
        <p:nvSpPr>
          <p:cNvPr id="133" name="Google Shape;133;p4"/>
          <p:cNvSpPr txBox="1"/>
          <p:nvPr>
            <p:custDataLst>
              <p:tags r:id="rId16"/>
            </p:custDataLst>
          </p:nvPr>
        </p:nvSpPr>
        <p:spPr>
          <a:xfrm>
            <a:off x="8849220" y="2349695"/>
            <a:ext cx="3133774"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600" dirty="0">
                <a:solidFill>
                  <a:srgbClr val="0070C0"/>
                </a:solidFill>
                <a:latin typeface="Arial"/>
                <a:sym typeface="Arial"/>
              </a:rPr>
              <a:t>Seuil de détection des TDR-Ag</a:t>
            </a:r>
            <a:endParaRPr lang="fr-FR" sz="1200" dirty="0"/>
          </a:p>
        </p:txBody>
      </p:sp>
      <p:sp>
        <p:nvSpPr>
          <p:cNvPr id="134" name="Google Shape;134;p4"/>
          <p:cNvSpPr txBox="1"/>
          <p:nvPr>
            <p:custDataLst>
              <p:tags r:id="rId17"/>
            </p:custDataLst>
          </p:nvPr>
        </p:nvSpPr>
        <p:spPr>
          <a:xfrm>
            <a:off x="8801072" y="4409742"/>
            <a:ext cx="3062979"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600" dirty="0">
                <a:solidFill>
                  <a:srgbClr val="7030A0"/>
                </a:solidFill>
                <a:latin typeface="Arial"/>
                <a:sym typeface="Arial"/>
              </a:rPr>
              <a:t>Seuil de détection de la PCR</a:t>
            </a:r>
            <a:endParaRPr lang="fr-FR" sz="1200" dirty="0"/>
          </a:p>
        </p:txBody>
      </p:sp>
      <p:cxnSp>
        <p:nvCxnSpPr>
          <p:cNvPr id="135" name="Google Shape;135;p4"/>
          <p:cNvCxnSpPr/>
          <p:nvPr>
            <p:custDataLst>
              <p:tags r:id="rId18"/>
            </p:custDataLst>
          </p:nvPr>
        </p:nvCxnSpPr>
        <p:spPr>
          <a:xfrm>
            <a:off x="922359" y="4592059"/>
            <a:ext cx="7734292" cy="0"/>
          </a:xfrm>
          <a:prstGeom prst="straightConnector1">
            <a:avLst/>
          </a:prstGeom>
          <a:noFill/>
          <a:ln w="9525" cap="flat" cmpd="sng">
            <a:solidFill>
              <a:srgbClr val="7030A0"/>
            </a:solidFill>
            <a:prstDash val="solid"/>
            <a:miter lim="800000"/>
            <a:headEnd type="none" w="sm" len="sm"/>
            <a:tailEnd type="none" w="sm" len="sm"/>
          </a:ln>
        </p:spPr>
      </p:cxnSp>
      <p:sp>
        <p:nvSpPr>
          <p:cNvPr id="136" name="Google Shape;136;p4"/>
          <p:cNvSpPr txBox="1"/>
          <p:nvPr>
            <p:custDataLst>
              <p:tags r:id="rId19"/>
            </p:custDataLst>
          </p:nvPr>
        </p:nvSpPr>
        <p:spPr>
          <a:xfrm>
            <a:off x="111112" y="1452729"/>
            <a:ext cx="971791"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600" dirty="0">
                <a:solidFill>
                  <a:schemeClr val="dk1"/>
                </a:solidFill>
                <a:latin typeface="Arial"/>
                <a:sym typeface="Arial"/>
              </a:rPr>
              <a:t>Charge virale</a:t>
            </a:r>
            <a:endParaRPr lang="fr-FR" sz="1600" dirty="0"/>
          </a:p>
        </p:txBody>
      </p:sp>
      <p:sp>
        <p:nvSpPr>
          <p:cNvPr id="138" name="Google Shape;138;p4"/>
          <p:cNvSpPr txBox="1"/>
          <p:nvPr>
            <p:custDataLst>
              <p:tags r:id="rId20"/>
            </p:custDataLst>
          </p:nvPr>
        </p:nvSpPr>
        <p:spPr>
          <a:xfrm>
            <a:off x="3834943" y="1352853"/>
            <a:ext cx="253857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rgbClr val="0070C0"/>
                </a:solidFill>
                <a:latin typeface="Arial"/>
                <a:sym typeface="Arial"/>
              </a:rPr>
              <a:t>Les personnes les plus contagieuses</a:t>
            </a:r>
            <a:endParaRPr lang="fr-FR"/>
          </a:p>
        </p:txBody>
      </p:sp>
      <p:cxnSp>
        <p:nvCxnSpPr>
          <p:cNvPr id="139" name="Google Shape;139;p4"/>
          <p:cNvCxnSpPr/>
          <p:nvPr>
            <p:custDataLst>
              <p:tags r:id="rId21"/>
            </p:custDataLst>
          </p:nvPr>
        </p:nvCxnSpPr>
        <p:spPr>
          <a:xfrm>
            <a:off x="919352" y="3159876"/>
            <a:ext cx="7734292" cy="0"/>
          </a:xfrm>
          <a:prstGeom prst="straightConnector1">
            <a:avLst/>
          </a:prstGeom>
          <a:noFill/>
          <a:ln w="9525" cap="flat" cmpd="sng">
            <a:solidFill>
              <a:srgbClr val="F4B081"/>
            </a:solidFill>
            <a:prstDash val="solid"/>
            <a:miter lim="800000"/>
            <a:headEnd type="none" w="sm" len="sm"/>
            <a:tailEnd type="none" w="sm" len="sm"/>
          </a:ln>
        </p:spPr>
      </p:cxnSp>
      <p:sp>
        <p:nvSpPr>
          <p:cNvPr id="140" name="Google Shape;140;p4"/>
          <p:cNvSpPr txBox="1"/>
          <p:nvPr>
            <p:custDataLst>
              <p:tags r:id="rId22"/>
            </p:custDataLst>
          </p:nvPr>
        </p:nvSpPr>
        <p:spPr>
          <a:xfrm>
            <a:off x="8826561" y="2976101"/>
            <a:ext cx="2651336"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600" dirty="0">
                <a:solidFill>
                  <a:schemeClr val="accent2"/>
                </a:solidFill>
                <a:latin typeface="Arial"/>
                <a:sym typeface="Arial"/>
              </a:rPr>
              <a:t>Seuil de la culture virale</a:t>
            </a:r>
            <a:endParaRPr lang="fr-FR" sz="1200" dirty="0"/>
          </a:p>
        </p:txBody>
      </p:sp>
      <p:cxnSp>
        <p:nvCxnSpPr>
          <p:cNvPr id="142" name="Google Shape;142;p4"/>
          <p:cNvCxnSpPr/>
          <p:nvPr>
            <p:custDataLst>
              <p:tags r:id="rId23"/>
            </p:custDataLst>
          </p:nvPr>
        </p:nvCxnSpPr>
        <p:spPr>
          <a:xfrm flipH="1" flipV="1">
            <a:off x="888355" y="1201613"/>
            <a:ext cx="10161" cy="4155211"/>
          </a:xfrm>
          <a:prstGeom prst="straightConnector1">
            <a:avLst/>
          </a:prstGeom>
          <a:noFill/>
          <a:ln w="34925" cap="flat" cmpd="sng">
            <a:solidFill>
              <a:srgbClr val="7F7F7F"/>
            </a:solidFill>
            <a:prstDash val="solid"/>
            <a:miter lim="800000"/>
            <a:headEnd type="none" w="sm" len="sm"/>
            <a:tailEnd type="triangle" w="med" len="med"/>
          </a:ln>
        </p:spPr>
      </p:cxnSp>
      <p:cxnSp>
        <p:nvCxnSpPr>
          <p:cNvPr id="143" name="Google Shape;143;p4"/>
          <p:cNvCxnSpPr/>
          <p:nvPr>
            <p:custDataLst>
              <p:tags r:id="rId24"/>
            </p:custDataLst>
          </p:nvPr>
        </p:nvCxnSpPr>
        <p:spPr>
          <a:xfrm flipH="1">
            <a:off x="2481976" y="1744824"/>
            <a:ext cx="178830" cy="831179"/>
          </a:xfrm>
          <a:prstGeom prst="straightConnector1">
            <a:avLst/>
          </a:prstGeom>
          <a:noFill/>
          <a:ln w="9525" cap="flat" cmpd="sng">
            <a:solidFill>
              <a:schemeClr val="accent1"/>
            </a:solidFill>
            <a:prstDash val="solid"/>
            <a:miter lim="800000"/>
            <a:headEnd type="none" w="sm" len="sm"/>
            <a:tailEnd type="none" w="sm" len="sm"/>
          </a:ln>
        </p:spPr>
      </p:cxnSp>
      <p:cxnSp>
        <p:nvCxnSpPr>
          <p:cNvPr id="144" name="Google Shape;144;p4"/>
          <p:cNvCxnSpPr/>
          <p:nvPr>
            <p:custDataLst>
              <p:tags r:id="rId25"/>
            </p:custDataLst>
          </p:nvPr>
        </p:nvCxnSpPr>
        <p:spPr>
          <a:xfrm flipH="1">
            <a:off x="2603897" y="1742946"/>
            <a:ext cx="203104" cy="804193"/>
          </a:xfrm>
          <a:prstGeom prst="straightConnector1">
            <a:avLst/>
          </a:prstGeom>
          <a:noFill/>
          <a:ln w="9525" cap="flat" cmpd="sng">
            <a:solidFill>
              <a:schemeClr val="accent1"/>
            </a:solidFill>
            <a:prstDash val="solid"/>
            <a:miter lim="800000"/>
            <a:headEnd type="none" w="sm" len="sm"/>
            <a:tailEnd type="none" w="sm" len="sm"/>
          </a:ln>
        </p:spPr>
      </p:cxnSp>
      <p:cxnSp>
        <p:nvCxnSpPr>
          <p:cNvPr id="145" name="Google Shape;145;p4"/>
          <p:cNvCxnSpPr/>
          <p:nvPr>
            <p:custDataLst>
              <p:tags r:id="rId26"/>
            </p:custDataLst>
          </p:nvPr>
        </p:nvCxnSpPr>
        <p:spPr>
          <a:xfrm flipH="1">
            <a:off x="2746136" y="1729608"/>
            <a:ext cx="223519" cy="850060"/>
          </a:xfrm>
          <a:prstGeom prst="straightConnector1">
            <a:avLst/>
          </a:prstGeom>
          <a:noFill/>
          <a:ln w="9525" cap="flat" cmpd="sng">
            <a:solidFill>
              <a:schemeClr val="accent1"/>
            </a:solidFill>
            <a:prstDash val="solid"/>
            <a:miter lim="800000"/>
            <a:headEnd type="none" w="sm" len="sm"/>
            <a:tailEnd type="none" w="sm" len="sm"/>
          </a:ln>
        </p:spPr>
      </p:cxnSp>
      <p:cxnSp>
        <p:nvCxnSpPr>
          <p:cNvPr id="146" name="Google Shape;146;p4"/>
          <p:cNvCxnSpPr/>
          <p:nvPr>
            <p:custDataLst>
              <p:tags r:id="rId27"/>
            </p:custDataLst>
          </p:nvPr>
        </p:nvCxnSpPr>
        <p:spPr>
          <a:xfrm flipH="1">
            <a:off x="3030616" y="1930448"/>
            <a:ext cx="194052" cy="652466"/>
          </a:xfrm>
          <a:prstGeom prst="straightConnector1">
            <a:avLst/>
          </a:prstGeom>
          <a:noFill/>
          <a:ln w="9525" cap="flat" cmpd="sng">
            <a:solidFill>
              <a:schemeClr val="accent1"/>
            </a:solidFill>
            <a:prstDash val="solid"/>
            <a:miter lim="800000"/>
            <a:headEnd type="none" w="sm" len="sm"/>
            <a:tailEnd type="none" w="sm" len="sm"/>
          </a:ln>
        </p:spPr>
      </p:cxnSp>
      <p:cxnSp>
        <p:nvCxnSpPr>
          <p:cNvPr id="147" name="Google Shape;147;p4"/>
          <p:cNvCxnSpPr/>
          <p:nvPr>
            <p:custDataLst>
              <p:tags r:id="rId28"/>
            </p:custDataLst>
          </p:nvPr>
        </p:nvCxnSpPr>
        <p:spPr>
          <a:xfrm flipH="1">
            <a:off x="3193176" y="1937189"/>
            <a:ext cx="183315" cy="657506"/>
          </a:xfrm>
          <a:prstGeom prst="straightConnector1">
            <a:avLst/>
          </a:prstGeom>
          <a:noFill/>
          <a:ln w="9525" cap="flat" cmpd="sng">
            <a:solidFill>
              <a:schemeClr val="accent1"/>
            </a:solidFill>
            <a:prstDash val="solid"/>
            <a:miter lim="800000"/>
            <a:headEnd type="none" w="sm" len="sm"/>
            <a:tailEnd type="none" w="sm" len="sm"/>
          </a:ln>
        </p:spPr>
      </p:cxnSp>
      <p:cxnSp>
        <p:nvCxnSpPr>
          <p:cNvPr id="148" name="Google Shape;148;p4"/>
          <p:cNvCxnSpPr/>
          <p:nvPr>
            <p:custDataLst>
              <p:tags r:id="rId29"/>
            </p:custDataLst>
          </p:nvPr>
        </p:nvCxnSpPr>
        <p:spPr>
          <a:xfrm flipH="1">
            <a:off x="3345576" y="2116506"/>
            <a:ext cx="143589" cy="474945"/>
          </a:xfrm>
          <a:prstGeom prst="straightConnector1">
            <a:avLst/>
          </a:prstGeom>
          <a:noFill/>
          <a:ln w="9525" cap="flat" cmpd="sng">
            <a:solidFill>
              <a:schemeClr val="accent1"/>
            </a:solidFill>
            <a:prstDash val="solid"/>
            <a:miter lim="800000"/>
            <a:headEnd type="none" w="sm" len="sm"/>
            <a:tailEnd type="none" w="sm" len="sm"/>
          </a:ln>
        </p:spPr>
      </p:cxnSp>
      <p:cxnSp>
        <p:nvCxnSpPr>
          <p:cNvPr id="149" name="Google Shape;149;p4"/>
          <p:cNvCxnSpPr/>
          <p:nvPr>
            <p:custDataLst>
              <p:tags r:id="rId30"/>
            </p:custDataLst>
          </p:nvPr>
        </p:nvCxnSpPr>
        <p:spPr>
          <a:xfrm flipH="1">
            <a:off x="3497976" y="2184063"/>
            <a:ext cx="142239" cy="388688"/>
          </a:xfrm>
          <a:prstGeom prst="straightConnector1">
            <a:avLst/>
          </a:prstGeom>
          <a:noFill/>
          <a:ln w="9525" cap="flat" cmpd="sng">
            <a:solidFill>
              <a:schemeClr val="accent1"/>
            </a:solidFill>
            <a:prstDash val="solid"/>
            <a:miter lim="800000"/>
            <a:headEnd type="none" w="sm" len="sm"/>
            <a:tailEnd type="none" w="sm" len="sm"/>
          </a:ln>
        </p:spPr>
      </p:cxnSp>
      <p:cxnSp>
        <p:nvCxnSpPr>
          <p:cNvPr id="150" name="Google Shape;150;p4"/>
          <p:cNvCxnSpPr/>
          <p:nvPr>
            <p:custDataLst>
              <p:tags r:id="rId31"/>
            </p:custDataLst>
          </p:nvPr>
        </p:nvCxnSpPr>
        <p:spPr>
          <a:xfrm flipH="1">
            <a:off x="3650376" y="2321391"/>
            <a:ext cx="62647" cy="252982"/>
          </a:xfrm>
          <a:prstGeom prst="straightConnector1">
            <a:avLst/>
          </a:prstGeom>
          <a:noFill/>
          <a:ln w="9525" cap="flat" cmpd="sng">
            <a:solidFill>
              <a:schemeClr val="accent1"/>
            </a:solidFill>
            <a:prstDash val="solid"/>
            <a:miter lim="800000"/>
            <a:headEnd type="none" w="sm" len="sm"/>
            <a:tailEnd type="none" w="sm" len="sm"/>
          </a:ln>
        </p:spPr>
      </p:cxnSp>
      <p:cxnSp>
        <p:nvCxnSpPr>
          <p:cNvPr id="151" name="Google Shape;151;p4"/>
          <p:cNvCxnSpPr/>
          <p:nvPr>
            <p:custDataLst>
              <p:tags r:id="rId32"/>
            </p:custDataLst>
          </p:nvPr>
        </p:nvCxnSpPr>
        <p:spPr>
          <a:xfrm flipH="1">
            <a:off x="3772297" y="2400495"/>
            <a:ext cx="61439" cy="175501"/>
          </a:xfrm>
          <a:prstGeom prst="straightConnector1">
            <a:avLst/>
          </a:prstGeom>
          <a:noFill/>
          <a:ln w="9525" cap="flat" cmpd="sng">
            <a:solidFill>
              <a:schemeClr val="accent1"/>
            </a:solidFill>
            <a:prstDash val="solid"/>
            <a:miter lim="800000"/>
            <a:headEnd type="none" w="sm" len="sm"/>
            <a:tailEnd type="none" w="sm" len="sm"/>
          </a:ln>
        </p:spPr>
      </p:cxnSp>
      <p:cxnSp>
        <p:nvCxnSpPr>
          <p:cNvPr id="154" name="Google Shape;154;p4"/>
          <p:cNvCxnSpPr>
            <a:cxnSpLocks/>
          </p:cNvCxnSpPr>
          <p:nvPr>
            <p:custDataLst>
              <p:tags r:id="rId33"/>
            </p:custDataLst>
          </p:nvPr>
        </p:nvCxnSpPr>
        <p:spPr>
          <a:xfrm flipH="1">
            <a:off x="2854104" y="1769861"/>
            <a:ext cx="268680" cy="821280"/>
          </a:xfrm>
          <a:prstGeom prst="straightConnector1">
            <a:avLst/>
          </a:prstGeom>
          <a:noFill/>
          <a:ln w="9525" cap="flat" cmpd="sng">
            <a:solidFill>
              <a:schemeClr val="accent1"/>
            </a:solidFill>
            <a:prstDash val="solid"/>
            <a:miter lim="800000"/>
            <a:headEnd type="none" w="sm" len="sm"/>
            <a:tailEnd type="none" w="sm" len="sm"/>
          </a:ln>
        </p:spPr>
      </p:cxnSp>
      <p:sp>
        <p:nvSpPr>
          <p:cNvPr id="155" name="Google Shape;155;p4"/>
          <p:cNvSpPr/>
          <p:nvPr>
            <p:custDataLst>
              <p:tags r:id="rId34"/>
            </p:custDataLst>
          </p:nvPr>
        </p:nvSpPr>
        <p:spPr>
          <a:xfrm rot="8977541">
            <a:off x="3571594" y="1644914"/>
            <a:ext cx="235629" cy="230545"/>
          </a:xfrm>
          <a:prstGeom prst="rightArrow">
            <a:avLst>
              <a:gd name="adj1" fmla="val 50000"/>
              <a:gd name="adj2" fmla="val 50000"/>
            </a:avLst>
          </a:prstGeom>
          <a:solidFill>
            <a:schemeClr val="accent1"/>
          </a:solidFill>
          <a:ln w="12700" cap="flat" cmpd="sng">
            <a:solidFill>
              <a:srgbClr val="0062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7" name="Google Shape;151;p4">
            <a:extLst>
              <a:ext uri="{FF2B5EF4-FFF2-40B4-BE49-F238E27FC236}">
                <a16:creationId xmlns:a16="http://schemas.microsoft.com/office/drawing/2014/main" id="{66DB5A39-2382-3BA9-24F0-41F04C573F2C}"/>
              </a:ext>
            </a:extLst>
          </p:cNvPr>
          <p:cNvCxnSpPr>
            <a:cxnSpLocks/>
          </p:cNvCxnSpPr>
          <p:nvPr>
            <p:custDataLst>
              <p:tags r:id="rId35"/>
            </p:custDataLst>
          </p:nvPr>
        </p:nvCxnSpPr>
        <p:spPr>
          <a:xfrm flipH="1">
            <a:off x="3884056" y="2410654"/>
            <a:ext cx="61439" cy="175501"/>
          </a:xfrm>
          <a:prstGeom prst="straightConnector1">
            <a:avLst/>
          </a:prstGeom>
          <a:noFill/>
          <a:ln w="9525" cap="flat" cmpd="sng">
            <a:solidFill>
              <a:schemeClr val="accent1"/>
            </a:solidFill>
            <a:prstDash val="solid"/>
            <a:miter lim="800000"/>
            <a:headEnd type="none" w="sm" len="sm"/>
            <a:tailEnd type="none" w="sm" len="sm"/>
          </a:ln>
        </p:spPr>
      </p:cxnSp>
      <p:sp>
        <p:nvSpPr>
          <p:cNvPr id="2" name="Footer Placeholder 3">
            <a:extLst>
              <a:ext uri="{FF2B5EF4-FFF2-40B4-BE49-F238E27FC236}">
                <a16:creationId xmlns:a16="http://schemas.microsoft.com/office/drawing/2014/main" id="{A6BBB591-D475-D123-02CE-B80B2849A513}"/>
              </a:ext>
            </a:extLst>
          </p:cNvPr>
          <p:cNvSpPr>
            <a:spLocks noGrp="1"/>
          </p:cNvSpPr>
          <p:nvPr>
            <p:ph type="ftr" sz="quarter" idx="11"/>
          </p:nvPr>
        </p:nvSpPr>
        <p:spPr>
          <a:xfrm>
            <a:off x="838200" y="6356350"/>
            <a:ext cx="8656782" cy="501650"/>
          </a:xfrm>
        </p:spPr>
        <p:txBody>
          <a:bodyPr rtlCol="0"/>
          <a:lstStyle/>
          <a:p>
            <a:r>
              <a:rPr lang="fr" dirty="0"/>
              <a:t>Atelier de formation sur le</a:t>
            </a:r>
            <a:r>
              <a:rPr lang="en-US" dirty="0"/>
              <a:t>s</a:t>
            </a:r>
            <a:r>
              <a:rPr lang="fr" dirty="0"/>
              <a:t> test</a:t>
            </a:r>
            <a:r>
              <a:rPr lang="en-US" dirty="0"/>
              <a:t>s </a:t>
            </a:r>
            <a:r>
              <a:rPr lang="fr" dirty="0"/>
              <a:t>de diagnostic rapide </a:t>
            </a:r>
            <a:r>
              <a:rPr lang="en-US" dirty="0"/>
              <a:t>des </a:t>
            </a:r>
            <a:r>
              <a:rPr lang="en-US" dirty="0" err="1"/>
              <a:t>antigènes</a:t>
            </a:r>
            <a:r>
              <a:rPr lang="en-US" dirty="0"/>
              <a:t> du S</a:t>
            </a:r>
            <a:r>
              <a:rPr lang="fr" dirty="0"/>
              <a:t>A</a:t>
            </a:r>
            <a:r>
              <a:rPr lang="en-US" dirty="0"/>
              <a:t>R</a:t>
            </a:r>
            <a:r>
              <a:rPr lang="fr" dirty="0"/>
              <a:t>S-CoV-2 – v3.0 | Stratégies de dépistage du SARS-CoV-2</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custDataLst>
              <p:tags r:id="rId2"/>
            </p:custDataLst>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fr-FR"/>
              <a:t>Recommandations générales pour l’utilisation des TDR-Ag du SARS-CoV-2 (1)</a:t>
            </a:r>
          </a:p>
        </p:txBody>
      </p:sp>
      <p:sp>
        <p:nvSpPr>
          <p:cNvPr id="161" name="Google Shape;161;p5"/>
          <p:cNvSpPr txBox="1">
            <a:spLocks noGrp="1"/>
          </p:cNvSpPr>
          <p:nvPr>
            <p:ph type="body" idx="1"/>
            <p:custDataLst>
              <p:tags r:id="rId3"/>
            </p:custDataLst>
          </p:nvPr>
        </p:nvSpPr>
        <p:spPr>
          <a:xfrm>
            <a:off x="719958" y="1501808"/>
            <a:ext cx="11049876" cy="4086036"/>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1000"/>
              </a:spcBef>
              <a:spcAft>
                <a:spcPts val="0"/>
              </a:spcAft>
              <a:buClr>
                <a:schemeClr val="accent1"/>
              </a:buClr>
              <a:buSzPts val="1800"/>
              <a:buChar char="•"/>
            </a:pPr>
            <a:r>
              <a:rPr lang="fr-FR" sz="1800" dirty="0"/>
              <a:t>Étant donné qu’ils sont faciles à utiliser et donnent un résultat rapidement, les TDR-Ag du SARS-CoV-2 peuvent contribuer à élargir l’accès aux tests et à réduire les délais de diagnostic en permettant un dépistage décentralisé.</a:t>
            </a:r>
          </a:p>
        </p:txBody>
      </p:sp>
      <p:sp>
        <p:nvSpPr>
          <p:cNvPr id="162" name="Google Shape;162;p5"/>
          <p:cNvSpPr txBox="1">
            <a:spLocks noGrp="1"/>
          </p:cNvSpPr>
          <p:nvPr>
            <p:ph type="sldNum" idx="12"/>
            <p:custDataLst>
              <p:tags r:id="rId4"/>
            </p:custDataLst>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8</a:t>
            </a:fld>
            <a:endParaRPr lang="fr-FR" sz="1000"/>
          </a:p>
        </p:txBody>
      </p:sp>
      <p:sp>
        <p:nvSpPr>
          <p:cNvPr id="163" name="Google Shape;163;p5"/>
          <p:cNvSpPr txBox="1"/>
          <p:nvPr>
            <p:custDataLst>
              <p:tags r:id="rId5"/>
            </p:custDataLst>
          </p:nvPr>
        </p:nvSpPr>
        <p:spPr>
          <a:xfrm>
            <a:off x="838200" y="5586848"/>
            <a:ext cx="10515599" cy="7232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900" baseline="30000" dirty="0">
                <a:solidFill>
                  <a:schemeClr val="dk1"/>
                </a:solidFill>
                <a:latin typeface="Arial"/>
                <a:sym typeface="Arial"/>
              </a:rPr>
              <a:t>1</a:t>
            </a:r>
            <a:r>
              <a:rPr lang="fr-FR" dirty="0"/>
              <a:t> </a:t>
            </a:r>
            <a:r>
              <a:rPr lang="fr-FR" sz="900" dirty="0">
                <a:solidFill>
                  <a:schemeClr val="dk1"/>
                </a:solidFill>
                <a:latin typeface="Arial"/>
                <a:sym typeface="Arial"/>
              </a:rPr>
              <a:t>Détection des antigènes pour le diagnostic de l’infection à SARS-CoV-2. Orientations provisoires – 6 octobre 2021. Genève. Organisation mondiale de la Santé. </a:t>
            </a:r>
            <a:r>
              <a:rPr lang="fr-FR" sz="900" u="sng" dirty="0">
                <a:solidFill>
                  <a:schemeClr val="dk1"/>
                </a:solidFill>
                <a:latin typeface="Arial"/>
                <a:sym typeface="Arial"/>
                <a:hlinkClick r:id="rId11">
                  <a:extLst>
                    <a:ext uri="{A12FA001-AC4F-418D-AE19-62706E023703}">
                      <ahyp:hlinkClr xmlns:ahyp="http://schemas.microsoft.com/office/drawing/2018/hyperlinkcolor" val="tx"/>
                    </a:ext>
                  </a:extLst>
                </a:hlinkClick>
              </a:rPr>
              <a:t>https://apps.who.int/iris/handle/10665/347019</a:t>
            </a:r>
            <a:endParaRPr lang="fr-FR" sz="90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900" baseline="30000" dirty="0">
                <a:solidFill>
                  <a:schemeClr val="dk1"/>
                </a:solidFill>
                <a:latin typeface="Arial"/>
                <a:sym typeface="Arial"/>
              </a:rPr>
              <a:t>2</a:t>
            </a:r>
            <a:r>
              <a:rPr lang="fr-FR" sz="900" dirty="0">
                <a:solidFill>
                  <a:schemeClr val="dk1"/>
                </a:solidFill>
                <a:latin typeface="Arial"/>
                <a:sym typeface="Arial"/>
              </a:rPr>
              <a:t> La sensibilité correspond au pourcentage de patients infectés par le SARS-CoV-2 qui sont correctement détectés comme positifs à l’infection à SARS-CoV-2.</a:t>
            </a:r>
            <a:endParaRPr lang="fr-FR" dirty="0"/>
          </a:p>
          <a:p>
            <a:pPr marL="0" marR="0" lvl="0" indent="0" algn="l" rtl="0">
              <a:spcBef>
                <a:spcPts val="0"/>
              </a:spcBef>
              <a:spcAft>
                <a:spcPts val="0"/>
              </a:spcAft>
              <a:buNone/>
            </a:pPr>
            <a:r>
              <a:rPr lang="fr-FR" sz="900" baseline="30000" dirty="0">
                <a:solidFill>
                  <a:schemeClr val="dk1"/>
                </a:solidFill>
                <a:latin typeface="Arial"/>
                <a:sym typeface="Arial"/>
              </a:rPr>
              <a:t>3</a:t>
            </a:r>
            <a:r>
              <a:rPr lang="fr-FR" sz="900" dirty="0">
                <a:solidFill>
                  <a:schemeClr val="dk1"/>
                </a:solidFill>
                <a:latin typeface="Arial"/>
                <a:sym typeface="Arial"/>
              </a:rPr>
              <a:t> La spécificité correspond au pourcentage de personnes non infectées qui sont correctement détectées comme négatives à l’infection à SARS-CoV-2.</a:t>
            </a:r>
            <a:endParaRPr lang="fr-FR" dirty="0"/>
          </a:p>
        </p:txBody>
      </p:sp>
      <p:sp>
        <p:nvSpPr>
          <p:cNvPr id="164" name="Google Shape;164;p5"/>
          <p:cNvSpPr txBox="1"/>
          <p:nvPr>
            <p:custDataLst>
              <p:tags r:id="rId6"/>
            </p:custDataLst>
          </p:nvPr>
        </p:nvSpPr>
        <p:spPr>
          <a:xfrm>
            <a:off x="838200" y="2601054"/>
            <a:ext cx="5322000" cy="9234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9AC9"/>
              </a:buClr>
              <a:buSzPts val="1800"/>
              <a:buFont typeface="Arial"/>
              <a:buChar char="•"/>
            </a:pPr>
            <a:r>
              <a:rPr lang="fr-FR" sz="1800">
                <a:solidFill>
                  <a:schemeClr val="dk1"/>
                </a:solidFill>
                <a:latin typeface="Arial"/>
                <a:sym typeface="Arial"/>
              </a:rPr>
              <a:t>La simplicité d’emploi des TDR-Ag a toutefois une contrepartie : ces tests sont moins sensibles que les tests moléculaires TAAN.</a:t>
            </a:r>
            <a:endParaRPr lang="fr-FR"/>
          </a:p>
          <a:p>
            <a:pPr marL="0" marR="0" lvl="0" indent="0" algn="l" rtl="0">
              <a:spcBef>
                <a:spcPts val="0"/>
              </a:spcBef>
              <a:spcAft>
                <a:spcPts val="0"/>
              </a:spcAft>
              <a:buNone/>
            </a:pPr>
            <a:endParaRPr lang="fr-FR" sz="1800">
              <a:solidFill>
                <a:schemeClr val="dk1"/>
              </a:solidFill>
              <a:latin typeface="Arial"/>
              <a:ea typeface="Arial"/>
              <a:cs typeface="Arial"/>
              <a:sym typeface="Arial"/>
            </a:endParaRPr>
          </a:p>
        </p:txBody>
      </p:sp>
      <p:grpSp>
        <p:nvGrpSpPr>
          <p:cNvPr id="166" name="Google Shape;166;p5"/>
          <p:cNvGrpSpPr/>
          <p:nvPr>
            <p:custDataLst>
              <p:tags r:id="rId7"/>
            </p:custDataLst>
          </p:nvPr>
        </p:nvGrpSpPr>
        <p:grpSpPr>
          <a:xfrm>
            <a:off x="2543605" y="3544826"/>
            <a:ext cx="3904389" cy="1467958"/>
            <a:chOff x="2780190" y="4034220"/>
            <a:chExt cx="4784835" cy="1467958"/>
          </a:xfrm>
        </p:grpSpPr>
        <p:sp>
          <p:nvSpPr>
            <p:cNvPr id="167" name="Google Shape;167;p5"/>
            <p:cNvSpPr/>
            <p:nvPr/>
          </p:nvSpPr>
          <p:spPr>
            <a:xfrm rot="5400000">
              <a:off x="4717145" y="2097265"/>
              <a:ext cx="910925" cy="4784835"/>
            </a:xfrm>
            <a:prstGeom prst="bentUpArrow">
              <a:avLst>
                <a:gd name="adj1" fmla="val 43461"/>
                <a:gd name="adj2" fmla="val 42176"/>
                <a:gd name="adj3" fmla="val 39616"/>
              </a:avLst>
            </a:prstGeom>
            <a:solidFill>
              <a:schemeClr val="accent1"/>
            </a:solidFill>
            <a:ln w="12700" cap="flat" cmpd="sng">
              <a:solidFill>
                <a:srgbClr val="0062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8" name="Google Shape;168;p5"/>
            <p:cNvSpPr txBox="1"/>
            <p:nvPr/>
          </p:nvSpPr>
          <p:spPr>
            <a:xfrm>
              <a:off x="3234421" y="4855888"/>
              <a:ext cx="319103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100" b="1" dirty="0">
                  <a:solidFill>
                    <a:srgbClr val="009AC9"/>
                  </a:solidFill>
                  <a:latin typeface="Arial"/>
                  <a:sym typeface="Arial"/>
                </a:rPr>
                <a:t>Ces cas pourraient ne pas être détectés</a:t>
              </a:r>
              <a:r>
                <a:rPr lang="fr-FR" dirty="0"/>
                <a:t> </a:t>
              </a:r>
              <a:r>
                <a:rPr lang="fr-FR" sz="1100" b="1" dirty="0">
                  <a:solidFill>
                    <a:srgbClr val="009AC9"/>
                  </a:solidFill>
                  <a:latin typeface="Arial"/>
                  <a:sym typeface="Arial"/>
                </a:rPr>
                <a:t>si seul un TDR antigénique du SARS-CoV-2 est réalisé.   </a:t>
              </a:r>
              <a:endParaRPr lang="fr-FR" dirty="0"/>
            </a:p>
          </p:txBody>
        </p:sp>
      </p:grpSp>
      <p:pic>
        <p:nvPicPr>
          <p:cNvPr id="4" name="Image 3">
            <a:extLst>
              <a:ext uri="{FF2B5EF4-FFF2-40B4-BE49-F238E27FC236}">
                <a16:creationId xmlns:a16="http://schemas.microsoft.com/office/drawing/2014/main" id="{7CEF1B37-F9B4-5097-492A-D9C7EADC8CAF}"/>
              </a:ext>
            </a:extLst>
          </p:cNvPr>
          <p:cNvPicPr>
            <a:picLocks noChangeAspect="1"/>
          </p:cNvPicPr>
          <p:nvPr>
            <p:custDataLst>
              <p:tags r:id="rId8"/>
            </p:custDataLst>
          </p:nvPr>
        </p:nvPicPr>
        <p:blipFill>
          <a:blip r:embed="rId12"/>
          <a:stretch>
            <a:fillRect/>
          </a:stretch>
        </p:blipFill>
        <p:spPr>
          <a:xfrm>
            <a:off x="6460345" y="2995352"/>
            <a:ext cx="4839173" cy="2152720"/>
          </a:xfrm>
          <a:prstGeom prst="rect">
            <a:avLst/>
          </a:prstGeom>
        </p:spPr>
      </p:pic>
      <p:sp>
        <p:nvSpPr>
          <p:cNvPr id="2" name="Footer Placeholder 3">
            <a:extLst>
              <a:ext uri="{FF2B5EF4-FFF2-40B4-BE49-F238E27FC236}">
                <a16:creationId xmlns:a16="http://schemas.microsoft.com/office/drawing/2014/main" id="{F71D317F-71D7-0698-9C51-B557B62D15E5}"/>
              </a:ext>
            </a:extLst>
          </p:cNvPr>
          <p:cNvSpPr>
            <a:spLocks noGrp="1"/>
          </p:cNvSpPr>
          <p:nvPr>
            <p:ph type="ftr" sz="quarter" idx="11"/>
          </p:nvPr>
        </p:nvSpPr>
        <p:spPr>
          <a:xfrm>
            <a:off x="838200" y="6356350"/>
            <a:ext cx="8656782" cy="501650"/>
          </a:xfrm>
        </p:spPr>
        <p:txBody>
          <a:bodyPr rtlCol="0"/>
          <a:lstStyle/>
          <a:p>
            <a:r>
              <a:rPr lang="fr" dirty="0"/>
              <a:t>Atelier de formation sur le</a:t>
            </a:r>
            <a:r>
              <a:rPr lang="en-US" dirty="0"/>
              <a:t>s</a:t>
            </a:r>
            <a:r>
              <a:rPr lang="fr" dirty="0"/>
              <a:t> test</a:t>
            </a:r>
            <a:r>
              <a:rPr lang="en-US" dirty="0"/>
              <a:t>s </a:t>
            </a:r>
            <a:r>
              <a:rPr lang="fr" dirty="0"/>
              <a:t>de diagnostic rapide </a:t>
            </a:r>
            <a:r>
              <a:rPr lang="en-US" dirty="0"/>
              <a:t>des </a:t>
            </a:r>
            <a:r>
              <a:rPr lang="en-US" dirty="0" err="1"/>
              <a:t>antigènes</a:t>
            </a:r>
            <a:r>
              <a:rPr lang="en-US" dirty="0"/>
              <a:t> du S</a:t>
            </a:r>
            <a:r>
              <a:rPr lang="fr" dirty="0"/>
              <a:t>A</a:t>
            </a:r>
            <a:r>
              <a:rPr lang="en-US" dirty="0"/>
              <a:t>R</a:t>
            </a:r>
            <a:r>
              <a:rPr lang="fr" dirty="0"/>
              <a:t>S-CoV-2 – v3.0 | Stratégies de dépistage du SARS-CoV-2</a:t>
            </a:r>
          </a:p>
        </p:txBody>
      </p:sp>
    </p:spTree>
    <p:custDataLst>
      <p:tags r:id="rId1"/>
    </p:custDataLst>
    <p:extLst>
      <p:ext uri="{BB962C8B-B14F-4D97-AF65-F5344CB8AC3E}">
        <p14:creationId xmlns:p14="http://schemas.microsoft.com/office/powerpoint/2010/main" val="408617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custDataLst>
              <p:tags r:id="rId2"/>
            </p:custDataLst>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fr-FR" dirty="0"/>
              <a:t>Performances attendues pour les TDR-Ag du SARS-CoV-2</a:t>
            </a:r>
          </a:p>
        </p:txBody>
      </p:sp>
      <p:sp>
        <p:nvSpPr>
          <p:cNvPr id="162" name="Google Shape;162;p5"/>
          <p:cNvSpPr txBox="1">
            <a:spLocks noGrp="1"/>
          </p:cNvSpPr>
          <p:nvPr>
            <p:ph type="sldNum" idx="12"/>
            <p:custDataLst>
              <p:tags r:id="rId3"/>
            </p:custDataLst>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9</a:t>
            </a:fld>
            <a:endParaRPr lang="fr-FR" sz="1000"/>
          </a:p>
        </p:txBody>
      </p:sp>
      <p:sp>
        <p:nvSpPr>
          <p:cNvPr id="8" name="Google Shape;157;p7">
            <a:extLst>
              <a:ext uri="{FF2B5EF4-FFF2-40B4-BE49-F238E27FC236}">
                <a16:creationId xmlns:a16="http://schemas.microsoft.com/office/drawing/2014/main" id="{047898D3-DD4D-4E86-A8DB-3F4322ABAC65}"/>
              </a:ext>
            </a:extLst>
          </p:cNvPr>
          <p:cNvSpPr txBox="1">
            <a:spLocks/>
          </p:cNvSpPr>
          <p:nvPr>
            <p:custDataLst>
              <p:tags r:id="rId4"/>
            </p:custDataLst>
          </p:nvPr>
        </p:nvSpPr>
        <p:spPr>
          <a:xfrm>
            <a:off x="358196" y="1676275"/>
            <a:ext cx="6062745" cy="30797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10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100000"/>
              </a:lnSpc>
              <a:spcBef>
                <a:spcPts val="5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5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342900" indent="-342900">
              <a:lnSpc>
                <a:spcPct val="90000"/>
              </a:lnSpc>
              <a:spcBef>
                <a:spcPts val="0"/>
              </a:spcBef>
              <a:buClr>
                <a:srgbClr val="0070C0"/>
              </a:buClr>
              <a:buSzPts val="2400"/>
              <a:buFont typeface="Arial" panose="020B0604020202020204" pitchFamily="34" charset="0"/>
              <a:buChar char="•"/>
            </a:pPr>
            <a:r>
              <a:rPr lang="fr-FR" dirty="0">
                <a:latin typeface="+mj-lt"/>
              </a:rPr>
              <a:t>Critères de performance minimaux : sensibilité ≥80 % et spécificité ≥97 %</a:t>
            </a:r>
            <a:r>
              <a:rPr lang="fr-FR" baseline="30000" dirty="0">
                <a:latin typeface="+mj-lt"/>
              </a:rPr>
              <a:t>1</a:t>
            </a:r>
            <a:endParaRPr lang="fr-FR" dirty="0">
              <a:latin typeface="+mj-lt"/>
            </a:endParaRPr>
          </a:p>
          <a:p>
            <a:pPr marL="342900" indent="-342900">
              <a:lnSpc>
                <a:spcPct val="90000"/>
              </a:lnSpc>
              <a:buClr>
                <a:srgbClr val="0070C0"/>
              </a:buClr>
              <a:buSzPts val="2400"/>
              <a:buFont typeface="Arial" panose="020B0604020202020204" pitchFamily="34" charset="0"/>
              <a:buChar char="•"/>
            </a:pPr>
            <a:r>
              <a:rPr lang="fr-FR" dirty="0"/>
              <a:t>Plusieurs TDR-Ag du SARS-CoV-2 ont été commercialisés.</a:t>
            </a:r>
            <a:r>
              <a:rPr lang="fr-FR" baseline="30000" dirty="0">
                <a:latin typeface="+mj-lt"/>
              </a:rPr>
              <a:t>2, 3</a:t>
            </a:r>
            <a:endParaRPr lang="fr-FR" dirty="0">
              <a:latin typeface="+mj-lt"/>
            </a:endParaRPr>
          </a:p>
          <a:p>
            <a:pPr marL="342900" indent="-342900">
              <a:lnSpc>
                <a:spcPct val="90000"/>
              </a:lnSpc>
              <a:buClr>
                <a:srgbClr val="0070C0"/>
              </a:buClr>
              <a:buSzPts val="2400"/>
              <a:buFont typeface="Arial" panose="020B0604020202020204" pitchFamily="34" charset="0"/>
              <a:buChar char="•"/>
            </a:pPr>
            <a:r>
              <a:rPr lang="fr-FR" dirty="0">
                <a:latin typeface="+mj-lt"/>
              </a:rPr>
              <a:t>Il existe une très forte variabilité de la performance en fonction de la population (</a:t>
            </a:r>
            <a:r>
              <a:rPr lang="fr-FR" b="1" dirty="0">
                <a:latin typeface="+mj-lt"/>
              </a:rPr>
              <a:t>asymptomatique </a:t>
            </a:r>
            <a:r>
              <a:rPr lang="fr-FR" dirty="0">
                <a:latin typeface="+mj-lt"/>
              </a:rPr>
              <a:t>vs</a:t>
            </a:r>
            <a:r>
              <a:rPr lang="fr-FR" b="1" dirty="0">
                <a:latin typeface="+mj-lt"/>
              </a:rPr>
              <a:t> symptomatique</a:t>
            </a:r>
            <a:r>
              <a:rPr lang="fr-FR" dirty="0">
                <a:latin typeface="+mj-lt"/>
              </a:rPr>
              <a:t>) testée et de la marque des TDR-Ag commercialisés.</a:t>
            </a:r>
            <a:r>
              <a:rPr lang="fr-FR" baseline="30000" dirty="0">
                <a:latin typeface="+mj-lt"/>
              </a:rPr>
              <a:t>4,5</a:t>
            </a:r>
            <a:endParaRPr lang="fr-FR" dirty="0">
              <a:latin typeface="+mj-lt"/>
            </a:endParaRPr>
          </a:p>
          <a:p>
            <a:pPr marL="482600" indent="-342900">
              <a:lnSpc>
                <a:spcPct val="90000"/>
              </a:lnSpc>
              <a:buClr>
                <a:srgbClr val="0070C0"/>
              </a:buClr>
              <a:buSzPts val="2200"/>
              <a:buFont typeface="Arial" panose="020B0604020202020204" pitchFamily="34" charset="0"/>
              <a:buChar char="•"/>
            </a:pPr>
            <a:endParaRPr lang="fr-FR" baseline="30000" dirty="0">
              <a:latin typeface="+mj-lt"/>
              <a:ea typeface="Calibri"/>
              <a:cs typeface="Calibri"/>
              <a:sym typeface="Calibri"/>
            </a:endParaRPr>
          </a:p>
          <a:p>
            <a:pPr marL="939800" lvl="1">
              <a:lnSpc>
                <a:spcPct val="90000"/>
              </a:lnSpc>
              <a:buClr>
                <a:srgbClr val="0070C0"/>
              </a:buClr>
              <a:buSzPts val="2200"/>
              <a:buFont typeface="Arial" panose="020B0604020202020204" pitchFamily="34" charset="0"/>
              <a:buChar char="•"/>
            </a:pPr>
            <a:endParaRPr lang="fr-FR" sz="2000" i="1" dirty="0">
              <a:latin typeface="+mj-lt"/>
              <a:ea typeface="Calibri"/>
              <a:cs typeface="Calibri"/>
              <a:sym typeface="Calibri"/>
            </a:endParaRPr>
          </a:p>
          <a:p>
            <a:pPr marL="800100" lvl="1">
              <a:lnSpc>
                <a:spcPct val="90000"/>
              </a:lnSpc>
              <a:buClr>
                <a:srgbClr val="0070C0"/>
              </a:buClr>
              <a:buSzPts val="2200"/>
              <a:buFont typeface="Arial" panose="020B0604020202020204" pitchFamily="34" charset="0"/>
              <a:buChar char="•"/>
            </a:pPr>
            <a:endParaRPr lang="fr-FR" sz="2000" dirty="0">
              <a:latin typeface="+mj-lt"/>
              <a:ea typeface="Calibri"/>
              <a:cs typeface="Calibri"/>
              <a:sym typeface="Calibri"/>
            </a:endParaRPr>
          </a:p>
          <a:p>
            <a:pPr marL="342900" indent="-342900">
              <a:lnSpc>
                <a:spcPct val="90000"/>
              </a:lnSpc>
              <a:buClr>
                <a:srgbClr val="0070C0"/>
              </a:buClr>
              <a:buSzPts val="2200"/>
              <a:buFont typeface="Arial" panose="020B0604020202020204" pitchFamily="34" charset="0"/>
              <a:buChar char="•"/>
            </a:pPr>
            <a:endParaRPr lang="fr-FR" dirty="0">
              <a:highlight>
                <a:srgbClr val="FFFF00"/>
              </a:highlight>
              <a:latin typeface="+mj-lt"/>
              <a:ea typeface="Calibri"/>
              <a:cs typeface="Calibri"/>
              <a:sym typeface="Calibri"/>
            </a:endParaRPr>
          </a:p>
          <a:p>
            <a:pPr marL="800100" lvl="1">
              <a:lnSpc>
                <a:spcPct val="90000"/>
              </a:lnSpc>
              <a:buClr>
                <a:srgbClr val="0070C0"/>
              </a:buClr>
              <a:buSzPts val="2200"/>
              <a:buFont typeface="Arial" panose="020B0604020202020204" pitchFamily="34" charset="0"/>
              <a:buChar char="•"/>
            </a:pPr>
            <a:endParaRPr lang="fr-FR" dirty="0">
              <a:latin typeface="+mj-lt"/>
              <a:ea typeface="Calibri"/>
              <a:cs typeface="Calibri"/>
            </a:endParaRPr>
          </a:p>
        </p:txBody>
      </p:sp>
      <p:sp>
        <p:nvSpPr>
          <p:cNvPr id="9" name="Google Shape;158;p7">
            <a:extLst>
              <a:ext uri="{FF2B5EF4-FFF2-40B4-BE49-F238E27FC236}">
                <a16:creationId xmlns:a16="http://schemas.microsoft.com/office/drawing/2014/main" id="{BE7CB32B-C623-4A64-A257-186B1985A11A}"/>
              </a:ext>
            </a:extLst>
          </p:cNvPr>
          <p:cNvSpPr txBox="1"/>
          <p:nvPr>
            <p:custDataLst>
              <p:tags r:id="rId5"/>
            </p:custDataLst>
          </p:nvPr>
        </p:nvSpPr>
        <p:spPr>
          <a:xfrm>
            <a:off x="303578" y="5080016"/>
            <a:ext cx="11818119"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100" dirty="0">
                <a:solidFill>
                  <a:schemeClr val="dk1"/>
                </a:solidFill>
                <a:latin typeface="Calibri"/>
                <a:sym typeface="Calibri"/>
              </a:rPr>
              <a:t>1 Le test de référence utilisé</a:t>
            </a:r>
            <a:r>
              <a:rPr lang="fr-FR" dirty="0"/>
              <a:t> </a:t>
            </a:r>
            <a:r>
              <a:rPr lang="fr-FR" sz="1100" dirty="0">
                <a:solidFill>
                  <a:schemeClr val="dk1"/>
                </a:solidFill>
                <a:latin typeface="Calibri"/>
                <a:sym typeface="Calibri"/>
              </a:rPr>
              <a:t>est le test moléculaire TAAN (test d’amplification des acides nucléiques)</a:t>
            </a:r>
            <a:endParaRPr lang="fr-F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100" dirty="0">
                <a:solidFill>
                  <a:schemeClr val="dk1"/>
                </a:solidFill>
                <a:latin typeface="Calibri"/>
                <a:sym typeface="Calibri"/>
              </a:rPr>
              <a:t>2 Pipeline de diagnostic du SARS-CoV-2 de la Fondation FIND : </a:t>
            </a:r>
            <a:r>
              <a:rPr lang="fr-FR" sz="1100" i="1" u="sng" dirty="0">
                <a:solidFill>
                  <a:schemeClr val="dk1"/>
                </a:solidFill>
                <a:latin typeface="Calibri"/>
                <a:sym typeface="Calibri"/>
                <a:hlinkClick r:id="rId10">
                  <a:extLst>
                    <a:ext uri="{A12FA001-AC4F-418D-AE19-62706E023703}">
                      <ahyp:hlinkClr xmlns:ahyp="http://schemas.microsoft.com/office/drawing/2018/hyperlinkcolor" val="tx"/>
                    </a:ext>
                  </a:extLst>
                </a:hlinkClick>
              </a:rPr>
              <a:t>https://www.finddx.org/covid-19/pipeline</a:t>
            </a:r>
            <a:endParaRPr lang="fr-F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100" dirty="0">
                <a:solidFill>
                  <a:schemeClr val="dk1"/>
                </a:solidFill>
                <a:latin typeface="Calibri"/>
                <a:sym typeface="Calibri"/>
              </a:rPr>
              <a:t>3 Procédure d’inscription sur la liste d’utilisation d’urgence (EUL) de l’OMS : </a:t>
            </a:r>
            <a:r>
              <a:rPr lang="fr-FR" sz="1100" u="sng" dirty="0">
                <a:solidFill>
                  <a:schemeClr val="dk1"/>
                </a:solidFill>
                <a:latin typeface="Calibri"/>
                <a:sym typeface="Calibri"/>
                <a:hlinkClick r:id="rId11">
                  <a:extLst>
                    <a:ext uri="{A12FA001-AC4F-418D-AE19-62706E023703}">
                      <ahyp:hlinkClr xmlns:ahyp="http://schemas.microsoft.com/office/drawing/2018/hyperlinkcolor" val="tx"/>
                    </a:ext>
                  </a:extLst>
                </a:hlinkClick>
              </a:rPr>
              <a:t>https://extranet.who.int/pqweb/vitro-diagnostics/coronavirus-disease-covid-19-pandemic-%E2%80%94-emergency-use-listing-procedure-eul-open</a:t>
            </a:r>
            <a:endParaRPr lang="fr-FR" sz="1100" i="1" dirty="0">
              <a:solidFill>
                <a:schemeClr val="dk1"/>
              </a:solidFill>
              <a:latin typeface="Calibri"/>
              <a:ea typeface="Calibri"/>
              <a:cs typeface="Calibri"/>
              <a:sym typeface="Calibri"/>
            </a:endParaRPr>
          </a:p>
          <a:p>
            <a:pPr marL="0" marR="0" lvl="0" indent="0" algn="l" rtl="0">
              <a:spcBef>
                <a:spcPts val="0"/>
              </a:spcBef>
              <a:spcAft>
                <a:spcPts val="0"/>
              </a:spcAft>
              <a:buNone/>
            </a:pPr>
            <a:r>
              <a:rPr lang="fr-FR" sz="1100" dirty="0">
                <a:solidFill>
                  <a:schemeClr val="dk1"/>
                </a:solidFill>
                <a:latin typeface="Calibri"/>
                <a:sym typeface="Calibri"/>
              </a:rPr>
              <a:t>4 Dinnes J </a:t>
            </a:r>
            <a:r>
              <a:rPr lang="fr-FR" sz="1100" i="1" dirty="0">
                <a:solidFill>
                  <a:schemeClr val="dk1"/>
                </a:solidFill>
                <a:latin typeface="Calibri"/>
                <a:sym typeface="Calibri"/>
              </a:rPr>
              <a:t>et al.</a:t>
            </a:r>
            <a:r>
              <a:rPr lang="fr-FR" sz="1100" dirty="0">
                <a:solidFill>
                  <a:schemeClr val="dk1"/>
                </a:solidFill>
                <a:latin typeface="Calibri"/>
                <a:sym typeface="Calibri"/>
              </a:rPr>
              <a:t> (2021) </a:t>
            </a:r>
            <a:r>
              <a:rPr lang="fr-FR" sz="1100" u="sng" dirty="0">
                <a:solidFill>
                  <a:schemeClr val="dk1"/>
                </a:solidFill>
                <a:latin typeface="Calibri"/>
                <a:sym typeface="Calibri"/>
                <a:hlinkClick r:id="rId12">
                  <a:extLst>
                    <a:ext uri="{A12FA001-AC4F-418D-AE19-62706E023703}">
                      <ahyp:hlinkClr xmlns:ahyp="http://schemas.microsoft.com/office/drawing/2018/hyperlinkcolor" val="tx"/>
                    </a:ext>
                  </a:extLst>
                </a:hlinkClick>
              </a:rPr>
              <a:t>https://www.cochranelibrary.com/cdsr/doi/10.1002/14651858.CD013705.pub2/full#CD013705-sec-0008</a:t>
            </a:r>
            <a:r>
              <a:rPr lang="fr-FR" sz="1100" dirty="0">
                <a:solidFill>
                  <a:schemeClr val="dk1"/>
                </a:solidFill>
                <a:latin typeface="Calibri"/>
                <a:sym typeface="Calibri"/>
              </a:rPr>
              <a:t> </a:t>
            </a:r>
            <a:endParaRPr lang="fr-FR" sz="1100" dirty="0">
              <a:solidFill>
                <a:schemeClr val="dk1"/>
              </a:solidFill>
              <a:latin typeface="Calibri"/>
              <a:ea typeface="Calibri"/>
              <a:cs typeface="Calibri"/>
            </a:endParaRPr>
          </a:p>
          <a:p>
            <a:r>
              <a:rPr lang="fr-FR" sz="1100" dirty="0">
                <a:solidFill>
                  <a:schemeClr val="dk1"/>
                </a:solidFill>
                <a:latin typeface="Calibri"/>
              </a:rPr>
              <a:t>5 Sitoe N </a:t>
            </a:r>
            <a:r>
              <a:rPr lang="fr-FR" sz="1100" i="1" dirty="0">
                <a:solidFill>
                  <a:schemeClr val="dk1"/>
                </a:solidFill>
                <a:latin typeface="Calibri"/>
              </a:rPr>
              <a:t>et al</a:t>
            </a:r>
            <a:r>
              <a:rPr lang="fr-FR" sz="1100" dirty="0">
                <a:solidFill>
                  <a:schemeClr val="dk1"/>
                </a:solidFill>
                <a:latin typeface="Calibri"/>
              </a:rPr>
              <a:t> (2022) </a:t>
            </a:r>
            <a:r>
              <a:rPr lang="fr-FR" sz="1100" dirty="0">
                <a:hlinkClick r:id="rId13"/>
              </a:rPr>
              <a:t>https://www.mdpi.com/2075-4418/12/2/475/htm</a:t>
            </a:r>
            <a:endParaRPr lang="fr-FR" sz="1100" dirty="0">
              <a:solidFill>
                <a:schemeClr val="dk1"/>
              </a:solidFill>
              <a:latin typeface="Calibri"/>
              <a:ea typeface="Calibri"/>
              <a:cs typeface="Calibri"/>
            </a:endParaRPr>
          </a:p>
          <a:p>
            <a:endParaRPr lang="fr-FR" sz="1100" dirty="0">
              <a:ea typeface="Calibri"/>
            </a:endParaRPr>
          </a:p>
        </p:txBody>
      </p:sp>
      <p:graphicFrame>
        <p:nvGraphicFramePr>
          <p:cNvPr id="10" name="Google Shape;163;p7">
            <a:extLst>
              <a:ext uri="{FF2B5EF4-FFF2-40B4-BE49-F238E27FC236}">
                <a16:creationId xmlns:a16="http://schemas.microsoft.com/office/drawing/2014/main" id="{832BDDDE-1FFE-4C8F-A2B9-ABE4B8046DC4}"/>
              </a:ext>
            </a:extLst>
          </p:cNvPr>
          <p:cNvGraphicFramePr/>
          <p:nvPr>
            <p:custDataLst>
              <p:tags r:id="rId6"/>
            </p:custDataLst>
            <p:extLst>
              <p:ext uri="{D42A27DB-BD31-4B8C-83A1-F6EECF244321}">
                <p14:modId xmlns:p14="http://schemas.microsoft.com/office/powerpoint/2010/main" val="198886688"/>
              </p:ext>
            </p:extLst>
          </p:nvPr>
        </p:nvGraphicFramePr>
        <p:xfrm>
          <a:off x="6614100" y="1754302"/>
          <a:ext cx="5492350" cy="2384850"/>
        </p:xfrm>
        <a:graphic>
          <a:graphicData uri="http://schemas.openxmlformats.org/drawingml/2006/table">
            <a:tbl>
              <a:tblPr firstRow="1" firstCol="1" bandRow="1">
                <a:tableStyleId>{EB344D84-9AFB-497E-A393-DC336BA19D2E}</a:tableStyleId>
              </a:tblPr>
              <a:tblGrid>
                <a:gridCol w="1794575">
                  <a:extLst>
                    <a:ext uri="{9D8B030D-6E8A-4147-A177-3AD203B41FA5}">
                      <a16:colId xmlns:a16="http://schemas.microsoft.com/office/drawing/2014/main" val="20000"/>
                    </a:ext>
                  </a:extLst>
                </a:gridCol>
                <a:gridCol w="1751975">
                  <a:extLst>
                    <a:ext uri="{9D8B030D-6E8A-4147-A177-3AD203B41FA5}">
                      <a16:colId xmlns:a16="http://schemas.microsoft.com/office/drawing/2014/main" val="20001"/>
                    </a:ext>
                  </a:extLst>
                </a:gridCol>
                <a:gridCol w="1945800">
                  <a:extLst>
                    <a:ext uri="{9D8B030D-6E8A-4147-A177-3AD203B41FA5}">
                      <a16:colId xmlns:a16="http://schemas.microsoft.com/office/drawing/2014/main" val="20002"/>
                    </a:ext>
                  </a:extLst>
                </a:gridCol>
              </a:tblGrid>
              <a:tr h="730200">
                <a:tc>
                  <a:txBody>
                    <a:bodyPr/>
                    <a:lstStyle/>
                    <a:p>
                      <a:pPr marL="0" marR="0" lvl="0" indent="0" algn="ctr" rtl="0">
                        <a:spcBef>
                          <a:spcPts val="0"/>
                        </a:spcBef>
                        <a:spcAft>
                          <a:spcPts val="0"/>
                        </a:spcAft>
                        <a:buNone/>
                      </a:pPr>
                      <a:r>
                        <a:rPr lang="fr-CH" sz="1600" u="none" strike="noStrike" cap="none" dirty="0">
                          <a:sym typeface="Arial"/>
                        </a:rPr>
                        <a:t>Population</a:t>
                      </a:r>
                      <a:endParaRPr lang="fr-FR" sz="1600" dirty="0"/>
                    </a:p>
                  </a:txBody>
                  <a:tcPr marL="68575" marR="68575" marT="0" marB="0" anchor="ctr">
                    <a:solidFill>
                      <a:schemeClr val="accent1"/>
                    </a:solidFill>
                  </a:tcPr>
                </a:tc>
                <a:tc>
                  <a:txBody>
                    <a:bodyPr/>
                    <a:lstStyle/>
                    <a:p>
                      <a:pPr marL="0" marR="0" lvl="0" indent="0" algn="ctr" rtl="0">
                        <a:spcBef>
                          <a:spcPts val="0"/>
                        </a:spcBef>
                        <a:spcAft>
                          <a:spcPts val="0"/>
                        </a:spcAft>
                        <a:buNone/>
                      </a:pPr>
                      <a:r>
                        <a:rPr lang="fr-CH" sz="1600" u="none" strike="noStrike" cap="none" dirty="0">
                          <a:sym typeface="Arial"/>
                        </a:rPr>
                        <a:t>Sensibilité</a:t>
                      </a:r>
                    </a:p>
                    <a:p>
                      <a:pPr marL="0" marR="0" lvl="0" indent="0" algn="ctr" rtl="0">
                        <a:spcBef>
                          <a:spcPts val="0"/>
                        </a:spcBef>
                        <a:spcAft>
                          <a:spcPts val="0"/>
                        </a:spcAft>
                        <a:buNone/>
                      </a:pPr>
                      <a:r>
                        <a:rPr lang="fr-CH" sz="1600" u="none" strike="noStrike" cap="none" dirty="0">
                          <a:sym typeface="Arial"/>
                        </a:rPr>
                        <a:t>(IC à 95 %)</a:t>
                      </a:r>
                      <a:endParaRPr lang="fr-FR" sz="1600" dirty="0"/>
                    </a:p>
                  </a:txBody>
                  <a:tcPr marL="68575" marR="68575" marT="0" marB="0" anchor="ctr">
                    <a:solidFill>
                      <a:schemeClr val="accent1"/>
                    </a:solidFill>
                  </a:tcPr>
                </a:tc>
                <a:tc>
                  <a:txBody>
                    <a:bodyPr/>
                    <a:lstStyle/>
                    <a:p>
                      <a:pPr marL="0" marR="0" lvl="0" indent="0" algn="ctr" rtl="0">
                        <a:spcBef>
                          <a:spcPts val="0"/>
                        </a:spcBef>
                        <a:spcAft>
                          <a:spcPts val="0"/>
                        </a:spcAft>
                        <a:buNone/>
                      </a:pPr>
                      <a:r>
                        <a:rPr lang="fr-CH" sz="1600" u="none" strike="noStrike" cap="none" dirty="0">
                          <a:sym typeface="Arial"/>
                        </a:rPr>
                        <a:t>Spécificité</a:t>
                      </a:r>
                    </a:p>
                    <a:p>
                      <a:pPr marL="0" marR="0" lvl="0" indent="0" algn="ctr" rtl="0">
                        <a:spcBef>
                          <a:spcPts val="0"/>
                        </a:spcBef>
                        <a:spcAft>
                          <a:spcPts val="0"/>
                        </a:spcAft>
                        <a:buNone/>
                      </a:pPr>
                      <a:r>
                        <a:rPr lang="fr-CH" sz="1600" u="none" strike="noStrike" cap="none" dirty="0">
                          <a:sym typeface="Arial"/>
                        </a:rPr>
                        <a:t>(IC à 95 %)</a:t>
                      </a:r>
                      <a:endParaRPr lang="fr-FR" sz="1600" dirty="0"/>
                    </a:p>
                  </a:txBody>
                  <a:tcPr marL="68575" marR="68575" marT="0" marB="0" anchor="ctr">
                    <a:solidFill>
                      <a:schemeClr val="accent1"/>
                    </a:solidFill>
                  </a:tcPr>
                </a:tc>
                <a:extLst>
                  <a:ext uri="{0D108BD9-81ED-4DB2-BD59-A6C34878D82A}">
                    <a16:rowId xmlns:a16="http://schemas.microsoft.com/office/drawing/2014/main" val="10000"/>
                  </a:ext>
                </a:extLst>
              </a:tr>
              <a:tr h="827325">
                <a:tc>
                  <a:txBody>
                    <a:bodyPr/>
                    <a:lstStyle/>
                    <a:p>
                      <a:pPr marL="0" marR="0" lvl="0" indent="0" algn="ctr" rtl="0">
                        <a:spcBef>
                          <a:spcPts val="0"/>
                        </a:spcBef>
                        <a:spcAft>
                          <a:spcPts val="0"/>
                        </a:spcAft>
                        <a:buNone/>
                      </a:pPr>
                      <a:r>
                        <a:rPr lang="fr-CH" sz="1600" u="none" strike="noStrike" cap="none">
                          <a:sym typeface="Arial"/>
                        </a:rPr>
                        <a:t>Symptomatique</a:t>
                      </a:r>
                      <a:endParaRPr lang="fr-FR" sz="1600"/>
                    </a:p>
                  </a:txBody>
                  <a:tcPr marL="68575" marR="68575" marT="0" marB="0" anchor="ctr">
                    <a:solidFill>
                      <a:schemeClr val="accent3"/>
                    </a:solidFill>
                  </a:tcPr>
                </a:tc>
                <a:tc>
                  <a:txBody>
                    <a:bodyPr/>
                    <a:lstStyle/>
                    <a:p>
                      <a:pPr marL="0" marR="0" lvl="0" indent="0" algn="ctr" rtl="0">
                        <a:spcBef>
                          <a:spcPts val="0"/>
                        </a:spcBef>
                        <a:spcAft>
                          <a:spcPts val="0"/>
                        </a:spcAft>
                        <a:buNone/>
                      </a:pPr>
                      <a:r>
                        <a:rPr lang="fr-CH" sz="1600" b="1" u="none" strike="noStrike" cap="none" dirty="0">
                          <a:sym typeface="Arial"/>
                        </a:rPr>
                        <a:t>75,1 %  </a:t>
                      </a:r>
                      <a:r>
                        <a:rPr lang="fr-CH" sz="1600" u="none" strike="noStrike" cap="none" dirty="0">
                          <a:sym typeface="Arial"/>
                        </a:rPr>
                        <a:t>       </a:t>
                      </a:r>
                      <a:endParaRPr lang="fr-FR" sz="1600" u="none" strike="noStrike" cap="none" dirty="0">
                        <a:sym typeface="Arial"/>
                      </a:endParaRPr>
                    </a:p>
                    <a:p>
                      <a:pPr marL="0" marR="0" lvl="0" indent="0" algn="ctr" rtl="0">
                        <a:spcBef>
                          <a:spcPts val="0"/>
                        </a:spcBef>
                        <a:spcAft>
                          <a:spcPts val="0"/>
                        </a:spcAft>
                        <a:buClr>
                          <a:schemeClr val="dk1"/>
                        </a:buClr>
                        <a:buSzPts val="1800"/>
                        <a:buFont typeface="Arial"/>
                        <a:buNone/>
                      </a:pPr>
                      <a:r>
                        <a:rPr lang="fr-CH" sz="1600" u="none" strike="noStrike" cap="none" dirty="0">
                          <a:sym typeface="Arial"/>
                        </a:rPr>
                        <a:t>(57,3 % – 87,1 %)</a:t>
                      </a:r>
                      <a:endParaRPr lang="fr-FR" sz="1600" dirty="0"/>
                    </a:p>
                  </a:txBody>
                  <a:tcPr marL="68575" marR="68575" marT="0" marB="0" anchor="ctr">
                    <a:solidFill>
                      <a:schemeClr val="accent3"/>
                    </a:solidFill>
                  </a:tcPr>
                </a:tc>
                <a:tc>
                  <a:txBody>
                    <a:bodyPr/>
                    <a:lstStyle/>
                    <a:p>
                      <a:pPr marL="0" marR="0" lvl="0" indent="0" algn="ctr" rtl="0">
                        <a:spcBef>
                          <a:spcPts val="0"/>
                        </a:spcBef>
                        <a:spcAft>
                          <a:spcPts val="0"/>
                        </a:spcAft>
                        <a:buNone/>
                      </a:pPr>
                      <a:r>
                        <a:rPr lang="fr-CH" sz="1600" u="none" strike="noStrike" cap="none" dirty="0">
                          <a:sym typeface="Arial"/>
                        </a:rPr>
                        <a:t>99,5 %       </a:t>
                      </a:r>
                      <a:endParaRPr lang="fr-FR" sz="1600" u="none" strike="noStrike" cap="none" dirty="0">
                        <a:sym typeface="Arial"/>
                      </a:endParaRPr>
                    </a:p>
                    <a:p>
                      <a:pPr marL="0" marR="0" lvl="0" indent="0" algn="ctr" rtl="0">
                        <a:spcBef>
                          <a:spcPts val="0"/>
                        </a:spcBef>
                        <a:spcAft>
                          <a:spcPts val="0"/>
                        </a:spcAft>
                        <a:buClr>
                          <a:schemeClr val="dk1"/>
                        </a:buClr>
                        <a:buSzPts val="1800"/>
                        <a:buFont typeface="Arial"/>
                        <a:buNone/>
                      </a:pPr>
                      <a:r>
                        <a:rPr lang="fr-CH" sz="1600" u="none" strike="noStrike" cap="none" dirty="0">
                          <a:sym typeface="Arial"/>
                        </a:rPr>
                        <a:t>(98,7 % – 99,8 %)</a:t>
                      </a:r>
                      <a:endParaRPr lang="fr-FR" sz="1600" dirty="0"/>
                    </a:p>
                  </a:txBody>
                  <a:tcPr marL="68575" marR="68575" marT="0" marB="0" anchor="ctr">
                    <a:solidFill>
                      <a:schemeClr val="accent3"/>
                    </a:solidFill>
                  </a:tcPr>
                </a:tc>
                <a:extLst>
                  <a:ext uri="{0D108BD9-81ED-4DB2-BD59-A6C34878D82A}">
                    <a16:rowId xmlns:a16="http://schemas.microsoft.com/office/drawing/2014/main" val="10002"/>
                  </a:ext>
                </a:extLst>
              </a:tr>
              <a:tr h="827325">
                <a:tc>
                  <a:txBody>
                    <a:bodyPr/>
                    <a:lstStyle/>
                    <a:p>
                      <a:pPr marL="0" marR="0" lvl="0" indent="0" algn="ctr" rtl="0">
                        <a:spcBef>
                          <a:spcPts val="0"/>
                        </a:spcBef>
                        <a:spcAft>
                          <a:spcPts val="0"/>
                        </a:spcAft>
                        <a:buNone/>
                      </a:pPr>
                      <a:r>
                        <a:rPr lang="fr-CH" sz="1600" u="none" strike="noStrike" cap="none" dirty="0">
                          <a:solidFill>
                            <a:schemeClr val="bg1"/>
                          </a:solidFill>
                          <a:sym typeface="Arial"/>
                        </a:rPr>
                        <a:t>Asymptomatique</a:t>
                      </a:r>
                      <a:endParaRPr lang="fr-FR" sz="1600" dirty="0">
                        <a:solidFill>
                          <a:schemeClr val="bg1"/>
                        </a:solidFill>
                      </a:endParaRPr>
                    </a:p>
                  </a:txBody>
                  <a:tcPr marL="68575" marR="68575" marT="0" marB="0" anchor="ctr">
                    <a:solidFill>
                      <a:schemeClr val="bg1">
                        <a:lumMod val="85000"/>
                      </a:schemeClr>
                    </a:solidFill>
                  </a:tcPr>
                </a:tc>
                <a:tc>
                  <a:txBody>
                    <a:bodyPr/>
                    <a:lstStyle/>
                    <a:p>
                      <a:pPr marL="0" marR="0" lvl="0" indent="0" algn="ctr" rtl="0">
                        <a:spcBef>
                          <a:spcPts val="0"/>
                        </a:spcBef>
                        <a:spcAft>
                          <a:spcPts val="0"/>
                        </a:spcAft>
                        <a:buNone/>
                      </a:pPr>
                      <a:r>
                        <a:rPr lang="fr-CH" sz="1600" b="1" u="none" strike="noStrike" cap="none" dirty="0">
                          <a:sym typeface="Arial"/>
                        </a:rPr>
                        <a:t>48,9 % </a:t>
                      </a:r>
                      <a:r>
                        <a:rPr lang="fr-CH" sz="1600" u="none" strike="noStrike" cap="none" dirty="0">
                          <a:sym typeface="Arial"/>
                        </a:rPr>
                        <a:t>   </a:t>
                      </a:r>
                      <a:endParaRPr lang="fr-FR" sz="1600" u="none" strike="noStrike" cap="none" dirty="0">
                        <a:sym typeface="Arial"/>
                      </a:endParaRPr>
                    </a:p>
                    <a:p>
                      <a:pPr marL="0" marR="0" lvl="0" indent="0" algn="ctr" rtl="0">
                        <a:spcBef>
                          <a:spcPts val="0"/>
                        </a:spcBef>
                        <a:spcAft>
                          <a:spcPts val="0"/>
                        </a:spcAft>
                        <a:buClr>
                          <a:schemeClr val="dk1"/>
                        </a:buClr>
                        <a:buSzPts val="1800"/>
                        <a:buFont typeface="Arial"/>
                        <a:buNone/>
                      </a:pPr>
                      <a:r>
                        <a:rPr lang="fr-CH" sz="1600" u="none" strike="noStrike" cap="none" dirty="0">
                          <a:sym typeface="Arial"/>
                        </a:rPr>
                        <a:t>(35,1 % – 62,9 %)</a:t>
                      </a:r>
                      <a:endParaRPr lang="fr-FR" sz="1600" dirty="0"/>
                    </a:p>
                  </a:txBody>
                  <a:tcPr marL="68575" marR="68575" marT="0" marB="0" anchor="ctr">
                    <a:solidFill>
                      <a:schemeClr val="bg1">
                        <a:lumMod val="85000"/>
                      </a:schemeClr>
                    </a:solidFill>
                  </a:tcPr>
                </a:tc>
                <a:tc>
                  <a:txBody>
                    <a:bodyPr/>
                    <a:lstStyle/>
                    <a:p>
                      <a:pPr marL="0" marR="0" lvl="0" indent="0" algn="ctr" rtl="0">
                        <a:spcBef>
                          <a:spcPts val="0"/>
                        </a:spcBef>
                        <a:spcAft>
                          <a:spcPts val="0"/>
                        </a:spcAft>
                        <a:buNone/>
                      </a:pPr>
                      <a:r>
                        <a:rPr lang="fr-CH" sz="1600" u="none" strike="noStrike" cap="none" dirty="0">
                          <a:sym typeface="Arial"/>
                        </a:rPr>
                        <a:t>98,1 % </a:t>
                      </a:r>
                      <a:endParaRPr lang="fr-FR" sz="1600" u="none" strike="noStrike" cap="none" dirty="0">
                        <a:sym typeface="Arial"/>
                      </a:endParaRPr>
                    </a:p>
                    <a:p>
                      <a:pPr marL="0" marR="0" lvl="0" indent="0" algn="ctr" rtl="0">
                        <a:spcBef>
                          <a:spcPts val="0"/>
                        </a:spcBef>
                        <a:spcAft>
                          <a:spcPts val="0"/>
                        </a:spcAft>
                        <a:buClr>
                          <a:schemeClr val="dk1"/>
                        </a:buClr>
                        <a:buSzPts val="1800"/>
                        <a:buFont typeface="Arial"/>
                        <a:buNone/>
                      </a:pPr>
                      <a:r>
                        <a:rPr lang="fr-CH" sz="1600" u="none" strike="noStrike" cap="none" dirty="0">
                          <a:sym typeface="Arial"/>
                        </a:rPr>
                        <a:t>(96,3 % – 99,1 %)</a:t>
                      </a:r>
                      <a:endParaRPr lang="fr-FR" sz="1600" dirty="0"/>
                    </a:p>
                  </a:txBody>
                  <a:tcPr marL="68575" marR="68575" marT="0" marB="0" anchor="ctr">
                    <a:solidFill>
                      <a:schemeClr val="bg1">
                        <a:lumMod val="85000"/>
                      </a:schemeClr>
                    </a:solidFill>
                  </a:tcPr>
                </a:tc>
                <a:extLst>
                  <a:ext uri="{0D108BD9-81ED-4DB2-BD59-A6C34878D82A}">
                    <a16:rowId xmlns:a16="http://schemas.microsoft.com/office/drawing/2014/main" val="10003"/>
                  </a:ext>
                </a:extLst>
              </a:tr>
            </a:tbl>
          </a:graphicData>
        </a:graphic>
      </p:graphicFrame>
      <p:sp>
        <p:nvSpPr>
          <p:cNvPr id="11" name="Google Shape;164;p7">
            <a:extLst>
              <a:ext uri="{FF2B5EF4-FFF2-40B4-BE49-F238E27FC236}">
                <a16:creationId xmlns:a16="http://schemas.microsoft.com/office/drawing/2014/main" id="{C0619D4E-9EB5-4A45-94AC-DFEBF244F577}"/>
              </a:ext>
            </a:extLst>
          </p:cNvPr>
          <p:cNvSpPr txBox="1"/>
          <p:nvPr>
            <p:custDataLst>
              <p:tags r:id="rId7"/>
            </p:custDataLst>
          </p:nvPr>
        </p:nvSpPr>
        <p:spPr>
          <a:xfrm>
            <a:off x="6538165" y="4170061"/>
            <a:ext cx="4923582" cy="276959"/>
          </a:xfrm>
          <a:prstGeom prst="rect">
            <a:avLst/>
          </a:prstGeom>
          <a:noFill/>
          <a:ln>
            <a:noFill/>
          </a:ln>
        </p:spPr>
        <p:txBody>
          <a:bodyPr spcFirstLastPara="1" wrap="square" lIns="91425" tIns="45700" rIns="91425" bIns="45700" anchor="t" anchorCtr="0">
            <a:spAutoFit/>
          </a:bodyPr>
          <a:lstStyle/>
          <a:p>
            <a:r>
              <a:rPr lang="fr-FR" sz="1200" dirty="0">
                <a:solidFill>
                  <a:schemeClr val="dk1"/>
                </a:solidFill>
              </a:rPr>
              <a:t>Adapté de</a:t>
            </a:r>
            <a:r>
              <a:rPr lang="fr-FR"/>
              <a:t> </a:t>
            </a:r>
            <a:r>
              <a:rPr lang="fr-FR" sz="1200" dirty="0">
                <a:solidFill>
                  <a:schemeClr val="dk1"/>
                </a:solidFill>
                <a:hlinkClick r:id="rId12">
                  <a:extLst>
                    <a:ext uri="{A12FA001-AC4F-418D-AE19-62706E023703}">
                      <ahyp:hlinkClr xmlns:ahyp="http://schemas.microsoft.com/office/drawing/2018/hyperlinkcolor" val="tx"/>
                    </a:ext>
                  </a:extLst>
                </a:hlinkClick>
              </a:rPr>
              <a:t>Dinnes </a:t>
            </a:r>
            <a:r>
              <a:rPr lang="fr-FR" sz="1200" i="1" dirty="0">
                <a:solidFill>
                  <a:schemeClr val="dk1"/>
                </a:solidFill>
                <a:hlinkClick r:id="rId12">
                  <a:extLst>
                    <a:ext uri="{A12FA001-AC4F-418D-AE19-62706E023703}">
                      <ahyp:hlinkClr xmlns:ahyp="http://schemas.microsoft.com/office/drawing/2018/hyperlinkcolor" val="tx"/>
                    </a:ext>
                  </a:extLst>
                </a:hlinkClick>
              </a:rPr>
              <a:t>et al.</a:t>
            </a:r>
            <a:r>
              <a:rPr lang="fr-FR" sz="1200" dirty="0">
                <a:solidFill>
                  <a:schemeClr val="dk1"/>
                </a:solidFill>
                <a:hlinkClick r:id="rId12">
                  <a:extLst>
                    <a:ext uri="{A12FA001-AC4F-418D-AE19-62706E023703}">
                      <ahyp:hlinkClr xmlns:ahyp="http://schemas.microsoft.com/office/drawing/2018/hyperlinkcolor" val="tx"/>
                    </a:ext>
                  </a:extLst>
                </a:hlinkClick>
              </a:rPr>
              <a:t> 2021</a:t>
            </a:r>
            <a:endParaRPr lang="fr-FR" sz="1200" dirty="0">
              <a:solidFill>
                <a:schemeClr val="dk1"/>
              </a:solidFill>
            </a:endParaRPr>
          </a:p>
        </p:txBody>
      </p:sp>
      <p:sp>
        <p:nvSpPr>
          <p:cNvPr id="2" name="Footer Placeholder 3">
            <a:extLst>
              <a:ext uri="{FF2B5EF4-FFF2-40B4-BE49-F238E27FC236}">
                <a16:creationId xmlns:a16="http://schemas.microsoft.com/office/drawing/2014/main" id="{FD47223D-59A3-2445-F2A7-76E707E73600}"/>
              </a:ext>
            </a:extLst>
          </p:cNvPr>
          <p:cNvSpPr>
            <a:spLocks noGrp="1"/>
          </p:cNvSpPr>
          <p:nvPr>
            <p:ph type="ftr" sz="quarter" idx="11"/>
          </p:nvPr>
        </p:nvSpPr>
        <p:spPr>
          <a:xfrm>
            <a:off x="838200" y="6356350"/>
            <a:ext cx="8656782" cy="501650"/>
          </a:xfrm>
        </p:spPr>
        <p:txBody>
          <a:bodyPr rtlCol="0"/>
          <a:lstStyle/>
          <a:p>
            <a:r>
              <a:rPr lang="fr" dirty="0"/>
              <a:t>Atelier de formation sur le</a:t>
            </a:r>
            <a:r>
              <a:rPr lang="en-US" dirty="0"/>
              <a:t>s</a:t>
            </a:r>
            <a:r>
              <a:rPr lang="fr" dirty="0"/>
              <a:t> test</a:t>
            </a:r>
            <a:r>
              <a:rPr lang="en-US" dirty="0"/>
              <a:t>s </a:t>
            </a:r>
            <a:r>
              <a:rPr lang="fr" dirty="0"/>
              <a:t>de diagnostic rapide </a:t>
            </a:r>
            <a:r>
              <a:rPr lang="en-US" dirty="0"/>
              <a:t>des </a:t>
            </a:r>
            <a:r>
              <a:rPr lang="en-US" dirty="0" err="1"/>
              <a:t>antigènes</a:t>
            </a:r>
            <a:r>
              <a:rPr lang="en-US" dirty="0"/>
              <a:t> du S</a:t>
            </a:r>
            <a:r>
              <a:rPr lang="fr" dirty="0"/>
              <a:t>A</a:t>
            </a:r>
            <a:r>
              <a:rPr lang="en-US" dirty="0"/>
              <a:t>R</a:t>
            </a:r>
            <a:r>
              <a:rPr lang="fr" dirty="0"/>
              <a:t>S-CoV-2 – v3.0 | Stratégies de dépistage du SARS-CoV-2</a:t>
            </a:r>
          </a:p>
        </p:txBody>
      </p:sp>
    </p:spTree>
    <p:custDataLst>
      <p:tags r:id="rId1"/>
    </p:custDataLst>
    <p:extLst>
      <p:ext uri="{BB962C8B-B14F-4D97-AF65-F5344CB8AC3E}">
        <p14:creationId xmlns:p14="http://schemas.microsoft.com/office/powerpoint/2010/main" val="25437069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NUM" val="6"/>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4"/>
</p:tagLst>
</file>

<file path=ppt/tags/tag102.xml><?xml version="1.0" encoding="utf-8"?>
<p:tagLst xmlns:a="http://schemas.openxmlformats.org/drawingml/2006/main" xmlns:r="http://schemas.openxmlformats.org/officeDocument/2006/relationships" xmlns:p="http://schemas.openxmlformats.org/presentationml/2006/main">
  <p:tag name="NUM" val="5"/>
</p:tagLst>
</file>

<file path=ppt/tags/tag103.xml><?xml version="1.0" encoding="utf-8"?>
<p:tagLst xmlns:a="http://schemas.openxmlformats.org/drawingml/2006/main" xmlns:r="http://schemas.openxmlformats.org/officeDocument/2006/relationships" xmlns:p="http://schemas.openxmlformats.org/presentationml/2006/main">
  <p:tag name="NUM" val="6"/>
</p:tagLst>
</file>

<file path=ppt/tags/tag104.xml><?xml version="1.0" encoding="utf-8"?>
<p:tagLst xmlns:a="http://schemas.openxmlformats.org/drawingml/2006/main" xmlns:r="http://schemas.openxmlformats.org/officeDocument/2006/relationships" xmlns:p="http://schemas.openxmlformats.org/presentationml/2006/main">
  <p:tag name="NUM" val="7"/>
</p:tagLst>
</file>

<file path=ppt/tags/tag105.xml><?xml version="1.0" encoding="utf-8"?>
<p:tagLst xmlns:a="http://schemas.openxmlformats.org/drawingml/2006/main" xmlns:r="http://schemas.openxmlformats.org/officeDocument/2006/relationships" xmlns:p="http://schemas.openxmlformats.org/presentationml/2006/main">
  <p:tag name="NUM" val="8"/>
</p:tagLst>
</file>

<file path=ppt/tags/tag106.xml><?xml version="1.0" encoding="utf-8"?>
<p:tagLst xmlns:a="http://schemas.openxmlformats.org/drawingml/2006/main" xmlns:r="http://schemas.openxmlformats.org/officeDocument/2006/relationships" xmlns:p="http://schemas.openxmlformats.org/presentationml/2006/main">
  <p:tag name="NUM" val="9"/>
</p:tagLst>
</file>

<file path=ppt/tags/tag107.xml><?xml version="1.0" encoding="utf-8"?>
<p:tagLst xmlns:a="http://schemas.openxmlformats.org/drawingml/2006/main" xmlns:r="http://schemas.openxmlformats.org/officeDocument/2006/relationships" xmlns:p="http://schemas.openxmlformats.org/presentationml/2006/main">
  <p:tag name="NUM" val="10"/>
</p:tagLst>
</file>

<file path=ppt/tags/tag108.xml><?xml version="1.0" encoding="utf-8"?>
<p:tagLst xmlns:a="http://schemas.openxmlformats.org/drawingml/2006/main" xmlns:r="http://schemas.openxmlformats.org/officeDocument/2006/relationships" xmlns:p="http://schemas.openxmlformats.org/presentationml/2006/main">
  <p:tag name="NUM" val="11"/>
</p:tagLst>
</file>

<file path=ppt/tags/tag109.xml><?xml version="1.0" encoding="utf-8"?>
<p:tagLst xmlns:a="http://schemas.openxmlformats.org/drawingml/2006/main" xmlns:r="http://schemas.openxmlformats.org/officeDocument/2006/relationships" xmlns:p="http://schemas.openxmlformats.org/presentationml/2006/main">
  <p:tag name="NUM" val="12"/>
</p:tagLst>
</file>

<file path=ppt/tags/tag11.xml><?xml version="1.0" encoding="utf-8"?>
<p:tagLst xmlns:a="http://schemas.openxmlformats.org/drawingml/2006/main" xmlns:r="http://schemas.openxmlformats.org/officeDocument/2006/relationships" xmlns:p="http://schemas.openxmlformats.org/presentationml/2006/main">
  <p:tag name="NUM" val="7"/>
</p:tagLst>
</file>

<file path=ppt/tags/tag110.xml><?xml version="1.0" encoding="utf-8"?>
<p:tagLst xmlns:a="http://schemas.openxmlformats.org/drawingml/2006/main" xmlns:r="http://schemas.openxmlformats.org/officeDocument/2006/relationships" xmlns:p="http://schemas.openxmlformats.org/presentationml/2006/main">
  <p:tag name="NUM" val="13"/>
</p:tagLst>
</file>

<file path=ppt/tags/tag111.xml><?xml version="1.0" encoding="utf-8"?>
<p:tagLst xmlns:a="http://schemas.openxmlformats.org/drawingml/2006/main" xmlns:r="http://schemas.openxmlformats.org/officeDocument/2006/relationships" xmlns:p="http://schemas.openxmlformats.org/presentationml/2006/main">
  <p:tag name="NUM" val="14"/>
</p:tagLst>
</file>

<file path=ppt/tags/tag112.xml><?xml version="1.0" encoding="utf-8"?>
<p:tagLst xmlns:a="http://schemas.openxmlformats.org/drawingml/2006/main" xmlns:r="http://schemas.openxmlformats.org/officeDocument/2006/relationships" xmlns:p="http://schemas.openxmlformats.org/presentationml/2006/main">
  <p:tag name="NUM" val="15"/>
</p:tagLst>
</file>

<file path=ppt/tags/tag113.xml><?xml version="1.0" encoding="utf-8"?>
<p:tagLst xmlns:a="http://schemas.openxmlformats.org/drawingml/2006/main" xmlns:r="http://schemas.openxmlformats.org/officeDocument/2006/relationships" xmlns:p="http://schemas.openxmlformats.org/presentationml/2006/main">
  <p:tag name="NUM" val="16"/>
</p:tagLst>
</file>

<file path=ppt/tags/tag114.xml><?xml version="1.0" encoding="utf-8"?>
<p:tagLst xmlns:a="http://schemas.openxmlformats.org/drawingml/2006/main" xmlns:r="http://schemas.openxmlformats.org/officeDocument/2006/relationships" xmlns:p="http://schemas.openxmlformats.org/presentationml/2006/main">
  <p:tag name="NUM" val="17"/>
</p:tagLst>
</file>

<file path=ppt/tags/tag115.xml><?xml version="1.0" encoding="utf-8"?>
<p:tagLst xmlns:a="http://schemas.openxmlformats.org/drawingml/2006/main" xmlns:r="http://schemas.openxmlformats.org/officeDocument/2006/relationships" xmlns:p="http://schemas.openxmlformats.org/presentationml/2006/main">
  <p:tag name="NUM" val="18"/>
</p:tagLst>
</file>

<file path=ppt/tags/tag116.xml><?xml version="1.0" encoding="utf-8"?>
<p:tagLst xmlns:a="http://schemas.openxmlformats.org/drawingml/2006/main" xmlns:r="http://schemas.openxmlformats.org/officeDocument/2006/relationships" xmlns:p="http://schemas.openxmlformats.org/presentationml/2006/main">
  <p:tag name="NUM" val="1"/>
</p:tagLst>
</file>

<file path=ppt/tags/tag117.xml><?xml version="1.0" encoding="utf-8"?>
<p:tagLst xmlns:a="http://schemas.openxmlformats.org/drawingml/2006/main" xmlns:r="http://schemas.openxmlformats.org/officeDocument/2006/relationships" xmlns:p="http://schemas.openxmlformats.org/presentationml/2006/main">
  <p:tag name="NUM" val="2"/>
</p:tagLst>
</file>

<file path=ppt/tags/tag118.xml><?xml version="1.0" encoding="utf-8"?>
<p:tagLst xmlns:a="http://schemas.openxmlformats.org/drawingml/2006/main" xmlns:r="http://schemas.openxmlformats.org/officeDocument/2006/relationships" xmlns:p="http://schemas.openxmlformats.org/presentationml/2006/main">
  <p:tag name="NUM" val="4"/>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8"/>
</p:tagLst>
</file>

<file path=ppt/tags/tag120.xml><?xml version="1.0" encoding="utf-8"?>
<p:tagLst xmlns:a="http://schemas.openxmlformats.org/drawingml/2006/main" xmlns:r="http://schemas.openxmlformats.org/officeDocument/2006/relationships" xmlns:p="http://schemas.openxmlformats.org/presentationml/2006/main">
  <p:tag name="NUM" val="2"/>
</p:tagLst>
</file>

<file path=ppt/tags/tag121.xml><?xml version="1.0" encoding="utf-8"?>
<p:tagLst xmlns:a="http://schemas.openxmlformats.org/drawingml/2006/main" xmlns:r="http://schemas.openxmlformats.org/officeDocument/2006/relationships" xmlns:p="http://schemas.openxmlformats.org/presentationml/2006/main">
  <p:tag name="NUM" val="3"/>
</p:tagLst>
</file>

<file path=ppt/tags/tag122.xml><?xml version="1.0" encoding="utf-8"?>
<p:tagLst xmlns:a="http://schemas.openxmlformats.org/drawingml/2006/main" xmlns:r="http://schemas.openxmlformats.org/officeDocument/2006/relationships" xmlns:p="http://schemas.openxmlformats.org/presentationml/2006/main">
  <p:tag name="NUM" val="4"/>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2"/>
</p:tagLst>
</file>

<file path=ppt/tags/tag126.xml><?xml version="1.0" encoding="utf-8"?>
<p:tagLst xmlns:a="http://schemas.openxmlformats.org/drawingml/2006/main" xmlns:r="http://schemas.openxmlformats.org/officeDocument/2006/relationships" xmlns:p="http://schemas.openxmlformats.org/presentationml/2006/main">
  <p:tag name="NUM" val="4"/>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NUM" val="4"/>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3"/>
</p:tagLst>
</file>

<file path=ppt/tags/tag135.xml><?xml version="1.0" encoding="utf-8"?>
<p:tagLst xmlns:a="http://schemas.openxmlformats.org/drawingml/2006/main" xmlns:r="http://schemas.openxmlformats.org/officeDocument/2006/relationships" xmlns:p="http://schemas.openxmlformats.org/presentationml/2006/main">
  <p:tag name="NUM" val="5"/>
</p:tagLst>
</file>

<file path=ppt/tags/tag136.xml><?xml version="1.0" encoding="utf-8"?>
<p:tagLst xmlns:a="http://schemas.openxmlformats.org/drawingml/2006/main" xmlns:r="http://schemas.openxmlformats.org/officeDocument/2006/relationships" xmlns:p="http://schemas.openxmlformats.org/presentationml/2006/main">
  <p:tag name="NUM" val="6"/>
</p:tagLst>
</file>

<file path=ppt/tags/tag137.xml><?xml version="1.0" encoding="utf-8"?>
<p:tagLst xmlns:a="http://schemas.openxmlformats.org/drawingml/2006/main" xmlns:r="http://schemas.openxmlformats.org/officeDocument/2006/relationships" xmlns:p="http://schemas.openxmlformats.org/presentationml/2006/main">
  <p:tag name="NUM" val="7"/>
</p:tagLst>
</file>

<file path=ppt/tags/tag1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40.xml><?xml version="1.0" encoding="utf-8"?>
<p:tagLst xmlns:a="http://schemas.openxmlformats.org/drawingml/2006/main" xmlns:r="http://schemas.openxmlformats.org/officeDocument/2006/relationships" xmlns:p="http://schemas.openxmlformats.org/presentationml/2006/main">
  <p:tag name="NUM" val="2"/>
</p:tagLst>
</file>

<file path=ppt/tags/tag141.xml><?xml version="1.0" encoding="utf-8"?>
<p:tagLst xmlns:a="http://schemas.openxmlformats.org/drawingml/2006/main" xmlns:r="http://schemas.openxmlformats.org/officeDocument/2006/relationships" xmlns:p="http://schemas.openxmlformats.org/presentationml/2006/main">
  <p:tag name="NUM" val="3"/>
</p:tagLst>
</file>

<file path=ppt/tags/tag142.xml><?xml version="1.0" encoding="utf-8"?>
<p:tagLst xmlns:a="http://schemas.openxmlformats.org/drawingml/2006/main" xmlns:r="http://schemas.openxmlformats.org/officeDocument/2006/relationships" xmlns:p="http://schemas.openxmlformats.org/presentationml/2006/main">
  <p:tag name="NUM" val="4"/>
</p:tagLst>
</file>

<file path=ppt/tags/tag143.xml><?xml version="1.0" encoding="utf-8"?>
<p:tagLst xmlns:a="http://schemas.openxmlformats.org/drawingml/2006/main" xmlns:r="http://schemas.openxmlformats.org/officeDocument/2006/relationships" xmlns:p="http://schemas.openxmlformats.org/presentationml/2006/main">
  <p:tag name="NUM" val="5"/>
</p:tagLst>
</file>

<file path=ppt/tags/tag144.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6"/>
</p:tagLst>
</file>

<file path=ppt/tags/tag19.xml><?xml version="1.0" encoding="utf-8"?>
<p:tagLst xmlns:a="http://schemas.openxmlformats.org/drawingml/2006/main" xmlns:r="http://schemas.openxmlformats.org/officeDocument/2006/relationships" xmlns:p="http://schemas.openxmlformats.org/presentationml/2006/main">
  <p:tag name="NUM" val="7"/>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8"/>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6"/>
</p:tagLst>
</file>

<file path=ppt/tags/tag33.xml><?xml version="1.0" encoding="utf-8"?>
<p:tagLst xmlns:a="http://schemas.openxmlformats.org/drawingml/2006/main" xmlns:r="http://schemas.openxmlformats.org/officeDocument/2006/relationships" xmlns:p="http://schemas.openxmlformats.org/presentationml/2006/main">
  <p:tag name="NUM" val="7"/>
</p:tagLst>
</file>

<file path=ppt/tags/tag34.xml><?xml version="1.0" encoding="utf-8"?>
<p:tagLst xmlns:a="http://schemas.openxmlformats.org/drawingml/2006/main" xmlns:r="http://schemas.openxmlformats.org/officeDocument/2006/relationships" xmlns:p="http://schemas.openxmlformats.org/presentationml/2006/main">
  <p:tag name="NUM" val="8"/>
</p:tagLst>
</file>

<file path=ppt/tags/tag35.xml><?xml version="1.0" encoding="utf-8"?>
<p:tagLst xmlns:a="http://schemas.openxmlformats.org/drawingml/2006/main" xmlns:r="http://schemas.openxmlformats.org/officeDocument/2006/relationships" xmlns:p="http://schemas.openxmlformats.org/presentationml/2006/main">
  <p:tag name="NUM" val="9"/>
</p:tagLst>
</file>

<file path=ppt/tags/tag36.xml><?xml version="1.0" encoding="utf-8"?>
<p:tagLst xmlns:a="http://schemas.openxmlformats.org/drawingml/2006/main" xmlns:r="http://schemas.openxmlformats.org/officeDocument/2006/relationships" xmlns:p="http://schemas.openxmlformats.org/presentationml/2006/main">
  <p:tag name="NUM" val="10"/>
</p:tagLst>
</file>

<file path=ppt/tags/tag37.xml><?xml version="1.0" encoding="utf-8"?>
<p:tagLst xmlns:a="http://schemas.openxmlformats.org/drawingml/2006/main" xmlns:r="http://schemas.openxmlformats.org/officeDocument/2006/relationships" xmlns:p="http://schemas.openxmlformats.org/presentationml/2006/main">
  <p:tag name="NUM" val="11"/>
</p:tagLst>
</file>

<file path=ppt/tags/tag38.xml><?xml version="1.0" encoding="utf-8"?>
<p:tagLst xmlns:a="http://schemas.openxmlformats.org/drawingml/2006/main" xmlns:r="http://schemas.openxmlformats.org/officeDocument/2006/relationships" xmlns:p="http://schemas.openxmlformats.org/presentationml/2006/main">
  <p:tag name="NUM" val="12"/>
</p:tagLst>
</file>

<file path=ppt/tags/tag39.xml><?xml version="1.0" encoding="utf-8"?>
<p:tagLst xmlns:a="http://schemas.openxmlformats.org/drawingml/2006/main" xmlns:r="http://schemas.openxmlformats.org/officeDocument/2006/relationships" xmlns:p="http://schemas.openxmlformats.org/presentationml/2006/main">
  <p:tag name="NUM" val="13"/>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14"/>
</p:tagLst>
</file>

<file path=ppt/tags/tag41.xml><?xml version="1.0" encoding="utf-8"?>
<p:tagLst xmlns:a="http://schemas.openxmlformats.org/drawingml/2006/main" xmlns:r="http://schemas.openxmlformats.org/officeDocument/2006/relationships" xmlns:p="http://schemas.openxmlformats.org/presentationml/2006/main">
  <p:tag name="NUM" val="15"/>
</p:tagLst>
</file>

<file path=ppt/tags/tag42.xml><?xml version="1.0" encoding="utf-8"?>
<p:tagLst xmlns:a="http://schemas.openxmlformats.org/drawingml/2006/main" xmlns:r="http://schemas.openxmlformats.org/officeDocument/2006/relationships" xmlns:p="http://schemas.openxmlformats.org/presentationml/2006/main">
  <p:tag name="NUM" val="16"/>
</p:tagLst>
</file>

<file path=ppt/tags/tag43.xml><?xml version="1.0" encoding="utf-8"?>
<p:tagLst xmlns:a="http://schemas.openxmlformats.org/drawingml/2006/main" xmlns:r="http://schemas.openxmlformats.org/officeDocument/2006/relationships" xmlns:p="http://schemas.openxmlformats.org/presentationml/2006/main">
  <p:tag name="NUM" val="17"/>
</p:tagLst>
</file>

<file path=ppt/tags/tag44.xml><?xml version="1.0" encoding="utf-8"?>
<p:tagLst xmlns:a="http://schemas.openxmlformats.org/drawingml/2006/main" xmlns:r="http://schemas.openxmlformats.org/officeDocument/2006/relationships" xmlns:p="http://schemas.openxmlformats.org/presentationml/2006/main">
  <p:tag name="NUM" val="18"/>
</p:tagLst>
</file>

<file path=ppt/tags/tag45.xml><?xml version="1.0" encoding="utf-8"?>
<p:tagLst xmlns:a="http://schemas.openxmlformats.org/drawingml/2006/main" xmlns:r="http://schemas.openxmlformats.org/officeDocument/2006/relationships" xmlns:p="http://schemas.openxmlformats.org/presentationml/2006/main">
  <p:tag name="NUM" val="19"/>
</p:tagLst>
</file>

<file path=ppt/tags/tag46.xml><?xml version="1.0" encoding="utf-8"?>
<p:tagLst xmlns:a="http://schemas.openxmlformats.org/drawingml/2006/main" xmlns:r="http://schemas.openxmlformats.org/officeDocument/2006/relationships" xmlns:p="http://schemas.openxmlformats.org/presentationml/2006/main">
  <p:tag name="NUM" val="20"/>
</p:tagLst>
</file>

<file path=ppt/tags/tag47.xml><?xml version="1.0" encoding="utf-8"?>
<p:tagLst xmlns:a="http://schemas.openxmlformats.org/drawingml/2006/main" xmlns:r="http://schemas.openxmlformats.org/officeDocument/2006/relationships" xmlns:p="http://schemas.openxmlformats.org/presentationml/2006/main">
  <p:tag name="NUM" val="21"/>
</p:tagLst>
</file>

<file path=ppt/tags/tag48.xml><?xml version="1.0" encoding="utf-8"?>
<p:tagLst xmlns:a="http://schemas.openxmlformats.org/drawingml/2006/main" xmlns:r="http://schemas.openxmlformats.org/officeDocument/2006/relationships" xmlns:p="http://schemas.openxmlformats.org/presentationml/2006/main">
  <p:tag name="NUM" val="23"/>
</p:tagLst>
</file>

<file path=ppt/tags/tag49.xml><?xml version="1.0" encoding="utf-8"?>
<p:tagLst xmlns:a="http://schemas.openxmlformats.org/drawingml/2006/main" xmlns:r="http://schemas.openxmlformats.org/officeDocument/2006/relationships" xmlns:p="http://schemas.openxmlformats.org/presentationml/2006/main">
  <p:tag name="NUM" val="24"/>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NUM" val="25"/>
</p:tagLst>
</file>

<file path=ppt/tags/tag51.xml><?xml version="1.0" encoding="utf-8"?>
<p:tagLst xmlns:a="http://schemas.openxmlformats.org/drawingml/2006/main" xmlns:r="http://schemas.openxmlformats.org/officeDocument/2006/relationships" xmlns:p="http://schemas.openxmlformats.org/presentationml/2006/main">
  <p:tag name="NUM" val="26"/>
</p:tagLst>
</file>

<file path=ppt/tags/tag52.xml><?xml version="1.0" encoding="utf-8"?>
<p:tagLst xmlns:a="http://schemas.openxmlformats.org/drawingml/2006/main" xmlns:r="http://schemas.openxmlformats.org/officeDocument/2006/relationships" xmlns:p="http://schemas.openxmlformats.org/presentationml/2006/main">
  <p:tag name="NUM" val="27"/>
</p:tagLst>
</file>

<file path=ppt/tags/tag53.xml><?xml version="1.0" encoding="utf-8"?>
<p:tagLst xmlns:a="http://schemas.openxmlformats.org/drawingml/2006/main" xmlns:r="http://schemas.openxmlformats.org/officeDocument/2006/relationships" xmlns:p="http://schemas.openxmlformats.org/presentationml/2006/main">
  <p:tag name="NUM" val="28"/>
</p:tagLst>
</file>

<file path=ppt/tags/tag54.xml><?xml version="1.0" encoding="utf-8"?>
<p:tagLst xmlns:a="http://schemas.openxmlformats.org/drawingml/2006/main" xmlns:r="http://schemas.openxmlformats.org/officeDocument/2006/relationships" xmlns:p="http://schemas.openxmlformats.org/presentationml/2006/main">
  <p:tag name="NUM" val="29"/>
</p:tagLst>
</file>

<file path=ppt/tags/tag55.xml><?xml version="1.0" encoding="utf-8"?>
<p:tagLst xmlns:a="http://schemas.openxmlformats.org/drawingml/2006/main" xmlns:r="http://schemas.openxmlformats.org/officeDocument/2006/relationships" xmlns:p="http://schemas.openxmlformats.org/presentationml/2006/main">
  <p:tag name="NUM" val="30"/>
</p:tagLst>
</file>

<file path=ppt/tags/tag56.xml><?xml version="1.0" encoding="utf-8"?>
<p:tagLst xmlns:a="http://schemas.openxmlformats.org/drawingml/2006/main" xmlns:r="http://schemas.openxmlformats.org/officeDocument/2006/relationships" xmlns:p="http://schemas.openxmlformats.org/presentationml/2006/main">
  <p:tag name="NUM" val="31"/>
</p:tagLst>
</file>

<file path=ppt/tags/tag57.xml><?xml version="1.0" encoding="utf-8"?>
<p:tagLst xmlns:a="http://schemas.openxmlformats.org/drawingml/2006/main" xmlns:r="http://schemas.openxmlformats.org/officeDocument/2006/relationships" xmlns:p="http://schemas.openxmlformats.org/presentationml/2006/main">
  <p:tag name="NUM" val="32"/>
</p:tagLst>
</file>

<file path=ppt/tags/tag58.xml><?xml version="1.0" encoding="utf-8"?>
<p:tagLst xmlns:a="http://schemas.openxmlformats.org/drawingml/2006/main" xmlns:r="http://schemas.openxmlformats.org/officeDocument/2006/relationships" xmlns:p="http://schemas.openxmlformats.org/presentationml/2006/main">
  <p:tag name="NUM" val="33"/>
</p:tagLst>
</file>

<file path=ppt/tags/tag59.xml><?xml version="1.0" encoding="utf-8"?>
<p:tagLst xmlns:a="http://schemas.openxmlformats.org/drawingml/2006/main" xmlns:r="http://schemas.openxmlformats.org/officeDocument/2006/relationships" xmlns:p="http://schemas.openxmlformats.org/presentationml/2006/main">
  <p:tag name="NUM" val="34"/>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35"/>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7"/>
</p:tagLst>
</file>

<file path=ppt/tags/tag68.xml><?xml version="1.0" encoding="utf-8"?>
<p:tagLst xmlns:a="http://schemas.openxmlformats.org/drawingml/2006/main" xmlns:r="http://schemas.openxmlformats.org/officeDocument/2006/relationships" xmlns:p="http://schemas.openxmlformats.org/presentationml/2006/main">
  <p:tag name="NUM" val="8"/>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5"/>
</p:tagLst>
</file>

<file path=ppt/tags/tag75.xml><?xml version="1.0" encoding="utf-8"?>
<p:tagLst xmlns:a="http://schemas.openxmlformats.org/drawingml/2006/main" xmlns:r="http://schemas.openxmlformats.org/officeDocument/2006/relationships" xmlns:p="http://schemas.openxmlformats.org/presentationml/2006/main">
  <p:tag name="NUM" val="6"/>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5"/>
</p:tagLst>
</file>

<file path=ppt/tags/tag81.xml><?xml version="1.0" encoding="utf-8"?>
<p:tagLst xmlns:a="http://schemas.openxmlformats.org/drawingml/2006/main" xmlns:r="http://schemas.openxmlformats.org/officeDocument/2006/relationships" xmlns:p="http://schemas.openxmlformats.org/presentationml/2006/main">
  <p:tag name="NUM" val="6"/>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4"/>
</p:tagLst>
</file>

<file path=ppt/tags/tag86.xml><?xml version="1.0" encoding="utf-8"?>
<p:tagLst xmlns:a="http://schemas.openxmlformats.org/drawingml/2006/main" xmlns:r="http://schemas.openxmlformats.org/officeDocument/2006/relationships" xmlns:p="http://schemas.openxmlformats.org/presentationml/2006/main">
  <p:tag name="NUM" val="5"/>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4"/>
</p:tagLst>
</file>

<file path=ppt/tags/tag91.xml><?xml version="1.0" encoding="utf-8"?>
<p:tagLst xmlns:a="http://schemas.openxmlformats.org/drawingml/2006/main" xmlns:r="http://schemas.openxmlformats.org/officeDocument/2006/relationships" xmlns:p="http://schemas.openxmlformats.org/presentationml/2006/main">
  <p:tag name="NUM" val="5"/>
</p:tagLst>
</file>

<file path=ppt/tags/tag92.xml><?xml version="1.0" encoding="utf-8"?>
<p:tagLst xmlns:a="http://schemas.openxmlformats.org/drawingml/2006/main" xmlns:r="http://schemas.openxmlformats.org/officeDocument/2006/relationships" xmlns:p="http://schemas.openxmlformats.org/presentationml/2006/main">
  <p:tag name="NUM" val="6"/>
</p:tagLst>
</file>

<file path=ppt/tags/tag93.xml><?xml version="1.0" encoding="utf-8"?>
<p:tagLst xmlns:a="http://schemas.openxmlformats.org/drawingml/2006/main" xmlns:r="http://schemas.openxmlformats.org/officeDocument/2006/relationships" xmlns:p="http://schemas.openxmlformats.org/presentationml/2006/main">
  <p:tag name="NUM" val="7"/>
</p:tagLst>
</file>

<file path=ppt/tags/tag94.xml><?xml version="1.0" encoding="utf-8"?>
<p:tagLst xmlns:a="http://schemas.openxmlformats.org/drawingml/2006/main" xmlns:r="http://schemas.openxmlformats.org/officeDocument/2006/relationships" xmlns:p="http://schemas.openxmlformats.org/presentationml/2006/main">
  <p:tag name="NUM" val="8"/>
</p:tagLst>
</file>

<file path=ppt/tags/tag95.xml><?xml version="1.0" encoding="utf-8"?>
<p:tagLst xmlns:a="http://schemas.openxmlformats.org/drawingml/2006/main" xmlns:r="http://schemas.openxmlformats.org/officeDocument/2006/relationships" xmlns:p="http://schemas.openxmlformats.org/presentationml/2006/main">
  <p:tag name="NUM" val="9"/>
</p:tagLst>
</file>

<file path=ppt/tags/tag96.xml><?xml version="1.0" encoding="utf-8"?>
<p:tagLst xmlns:a="http://schemas.openxmlformats.org/drawingml/2006/main" xmlns:r="http://schemas.openxmlformats.org/officeDocument/2006/relationships" xmlns:p="http://schemas.openxmlformats.org/presentationml/2006/main">
  <p:tag name="NUM" val="10"/>
</p:tagLst>
</file>

<file path=ppt/tags/tag97.xml><?xml version="1.0" encoding="utf-8"?>
<p:tagLst xmlns:a="http://schemas.openxmlformats.org/drawingml/2006/main" xmlns:r="http://schemas.openxmlformats.org/officeDocument/2006/relationships" xmlns:p="http://schemas.openxmlformats.org/presentationml/2006/main">
  <p:tag name="NUM" val="1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Custom 20">
      <a:dk1>
        <a:srgbClr val="424242"/>
      </a:dk1>
      <a:lt1>
        <a:srgbClr val="FFFFFF"/>
      </a:lt1>
      <a:dk2>
        <a:srgbClr val="44546A"/>
      </a:dk2>
      <a:lt2>
        <a:srgbClr val="E7E6E6"/>
      </a:lt2>
      <a:accent1>
        <a:srgbClr val="0087B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20">
      <a:dk1>
        <a:srgbClr val="424242"/>
      </a:dk1>
      <a:lt1>
        <a:srgbClr val="FFFFFF"/>
      </a:lt1>
      <a:dk2>
        <a:srgbClr val="44546A"/>
      </a:dk2>
      <a:lt2>
        <a:srgbClr val="E7E6E6"/>
      </a:lt2>
      <a:accent1>
        <a:srgbClr val="0087B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BE428AC39C2174AA60E2B24655F8CA0" ma:contentTypeVersion="13" ma:contentTypeDescription="Create a new document." ma:contentTypeScope="" ma:versionID="62dc4ba41e2ac8dff66dff98482acf91">
  <xsd:schema xmlns:xsd="http://www.w3.org/2001/XMLSchema" xmlns:xs="http://www.w3.org/2001/XMLSchema" xmlns:p="http://schemas.microsoft.com/office/2006/metadata/properties" xmlns:ns3="95bab860-2d6b-4602-b166-24da51455eee" xmlns:ns4="cdf6d0ad-cdd5-4030-b89e-97d3a33d71ec" targetNamespace="http://schemas.microsoft.com/office/2006/metadata/properties" ma:root="true" ma:fieldsID="6819d03f2fd1c2bcc080d0781f6df30b" ns3:_="" ns4:_="">
    <xsd:import namespace="95bab860-2d6b-4602-b166-24da51455eee"/>
    <xsd:import namespace="cdf6d0ad-cdd5-4030-b89e-97d3a33d71e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bab860-2d6b-4602-b166-24da51455e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f6d0ad-cdd5-4030-b89e-97d3a33d71e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D158BF-5BAE-40E3-8CE4-3A67293EFED8}">
  <ds:schemaRefs>
    <ds:schemaRef ds:uri="http://schemas.microsoft.com/sharepoint/v3/contenttype/forms"/>
  </ds:schemaRefs>
</ds:datastoreItem>
</file>

<file path=customXml/itemProps2.xml><?xml version="1.0" encoding="utf-8"?>
<ds:datastoreItem xmlns:ds="http://schemas.openxmlformats.org/officeDocument/2006/customXml" ds:itemID="{0426552F-E250-4549-A392-75C230A7FF39}">
  <ds:schemaRefs>
    <ds:schemaRef ds:uri="http://purl.org/dc/elements/1.1/"/>
    <ds:schemaRef ds:uri="http://schemas.microsoft.com/office/2006/metadata/properties"/>
    <ds:schemaRef ds:uri="http://schemas.microsoft.com/office/infopath/2007/PartnerControls"/>
    <ds:schemaRef ds:uri="cdf6d0ad-cdd5-4030-b89e-97d3a33d71ec"/>
    <ds:schemaRef ds:uri="http://purl.org/dc/terms/"/>
    <ds:schemaRef ds:uri="http://schemas.microsoft.com/office/2006/documentManagement/types"/>
    <ds:schemaRef ds:uri="http://schemas.openxmlformats.org/package/2006/metadata/core-properties"/>
    <ds:schemaRef ds:uri="95bab860-2d6b-4602-b166-24da51455eee"/>
    <ds:schemaRef ds:uri="http://www.w3.org/XML/1998/namespace"/>
    <ds:schemaRef ds:uri="http://purl.org/dc/dcmitype/"/>
  </ds:schemaRefs>
</ds:datastoreItem>
</file>

<file path=customXml/itemProps3.xml><?xml version="1.0" encoding="utf-8"?>
<ds:datastoreItem xmlns:ds="http://schemas.openxmlformats.org/officeDocument/2006/customXml" ds:itemID="{420B5DB2-0434-4B59-8102-EACA972F3D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bab860-2d6b-4602-b166-24da51455eee"/>
    <ds:schemaRef ds:uri="cdf6d0ad-cdd5-4030-b89e-97d3a33d71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2885</TotalTime>
  <Words>2833</Words>
  <Application>Microsoft Office PowerPoint</Application>
  <PresentationFormat>Widescreen</PresentationFormat>
  <Paragraphs>215</Paragraphs>
  <Slides>20</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Noto Sans Symbols</vt:lpstr>
      <vt:lpstr>Noto Sans Symbols,Sans-Serif</vt:lpstr>
      <vt:lpstr>Wingdings</vt:lpstr>
      <vt:lpstr>Office Theme</vt:lpstr>
      <vt:lpstr>1_Office Theme</vt:lpstr>
      <vt:lpstr>03</vt:lpstr>
      <vt:lpstr>Clause de non-responsabilité</vt:lpstr>
      <vt:lpstr>Objectifs d’apprentissage</vt:lpstr>
      <vt:lpstr>Orientations mondiales</vt:lpstr>
      <vt:lpstr>Caractéristiques des tests de diagnostic</vt:lpstr>
      <vt:lpstr>Prévalence de la maladie </vt:lpstr>
      <vt:lpstr>Qui peut être détecté avec les TDR-Ag du SARS-CoV-2 ? </vt:lpstr>
      <vt:lpstr>Recommandations générales pour l’utilisation des TDR-Ag du SARS-CoV-2 (1)</vt:lpstr>
      <vt:lpstr>Performances attendues pour les TDR-Ag du SARS-CoV-2</vt:lpstr>
      <vt:lpstr>Recommandations générales pour l’utilisation des TDR-Ag du SARS-CoV-2 (2)</vt:lpstr>
      <vt:lpstr>Recommandations générales pour l’utilisation des TDR-Ag du SARS-CoV-2 (3)</vt:lpstr>
      <vt:lpstr>Prenons quelques minutes pour réfléchir aux scénarios d’utilisation</vt:lpstr>
      <vt:lpstr>Prenons quelques minutes pour réfléchir aux scénarios d’utilisation</vt:lpstr>
      <vt:lpstr>Interprétation des résultats des TDR antigénique du SARS-CoV-2</vt:lpstr>
      <vt:lpstr>Algorithme du pays</vt:lpstr>
      <vt:lpstr>Interprétation des résultats des tests </vt:lpstr>
      <vt:lpstr>Caractéristiques de performance des TDR-Ag du SARS-CoV-2</vt:lpstr>
      <vt:lpstr>Introduction des TDR antigéniques du SARS-CoV-2 dans la pratique clinique </vt:lpstr>
      <vt:lpstr>PowerPoint Presentation</vt:lpstr>
      <vt:lpstr>Des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ROSS PAPA</dc:creator>
  <cp:lastModifiedBy>natacha milhano</cp:lastModifiedBy>
  <cp:revision>106</cp:revision>
  <cp:lastPrinted>2020-10-28T13:26:40Z</cp:lastPrinted>
  <dcterms:created xsi:type="dcterms:W3CDTF">2020-10-08T10:02:18Z</dcterms:created>
  <dcterms:modified xsi:type="dcterms:W3CDTF">2022-10-04T10:02:24Z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0x010100EBE428AC39C2174AA60E2B24655F8CA0</vt:lpwstr>
  </property>
</Properties>
</file>