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6" r:id="rId5"/>
    <p:sldId id="257" r:id="rId6"/>
    <p:sldId id="288" r:id="rId7"/>
    <p:sldId id="258" r:id="rId8"/>
    <p:sldId id="259" r:id="rId9"/>
    <p:sldId id="278" r:id="rId10"/>
    <p:sldId id="261" r:id="rId11"/>
    <p:sldId id="262" r:id="rId12"/>
    <p:sldId id="263" r:id="rId13"/>
    <p:sldId id="298" r:id="rId14"/>
    <p:sldId id="264" r:id="rId15"/>
    <p:sldId id="271" r:id="rId1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27"/>
    <p:restoredTop sz="97030"/>
  </p:normalViewPr>
  <p:slideViewPr>
    <p:cSldViewPr snapToGrid="0" snapToObjects="1">
      <p:cViewPr varScale="1">
        <p:scale>
          <a:sx n="85" d="100"/>
          <a:sy n="85" d="100"/>
        </p:scale>
        <p:origin x="1051" y="5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04/10/2022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7DABE13-9BE3-1F40-9613-B5F5F8F48AEF}"/>
              </a:ext>
            </a:extLst>
          </p:cNvPr>
          <p:cNvPicPr>
            <a:picLocks noChangeAspect="1"/>
          </p:cNvPicPr>
          <p:nvPr userDrawn="1"/>
        </p:nvPicPr>
        <p:blipFill rotWithShape="1">
          <a:blip r:embed="rId2"/>
          <a:srcRect l="17780" t="21339" r="19134" b="19932"/>
          <a:stretch/>
        </p:blipFill>
        <p:spPr>
          <a:xfrm>
            <a:off x="6515100" y="1278462"/>
            <a:ext cx="4840356" cy="4506112"/>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0.png"/><Relationship Id="rId5" Type="http://schemas.openxmlformats.org/officeDocument/2006/relationships/tags" Target="../tags/tag42.xml"/><Relationship Id="rId10" Type="http://schemas.openxmlformats.org/officeDocument/2006/relationships/image" Target="../media/image9.png"/><Relationship Id="rId4" Type="http://schemas.openxmlformats.org/officeDocument/2006/relationships/tags" Target="../tags/tag41.xml"/><Relationship Id="rId9"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hyperlink" Target="https://covid19.who.int/"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2.xm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hyperlink" Target="https://www.who.int/publications/i/item/advice-on-the-use-of-point-of-care-immunodiagnostic-tests-for-covid-19-scientific-brief"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7.png"/><Relationship Id="rId2" Type="http://schemas.openxmlformats.org/officeDocument/2006/relationships/tags" Target="../tags/tag17.xml"/><Relationship Id="rId16" Type="http://schemas.openxmlformats.org/officeDocument/2006/relationships/image" Target="../media/image6.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notesSlide" Target="../notesSlides/notesSlide4.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02</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rtlCol="0">
            <a:normAutofit/>
          </a:bodyPr>
          <a:lstStyle/>
          <a:p>
            <a:pPr rtl="0"/>
            <a:r>
              <a:rPr lang="fr" sz="3600" dirty="0"/>
              <a:t>Aperçu d</a:t>
            </a:r>
            <a:r>
              <a:rPr lang="en-US" sz="3600" dirty="0"/>
              <a:t>es </a:t>
            </a:r>
            <a:r>
              <a:rPr lang="fr" sz="3600" dirty="0"/>
              <a:t> </a:t>
            </a:r>
            <a:br>
              <a:rPr lang="en-GB" sz="3600" dirty="0"/>
            </a:br>
            <a:r>
              <a:rPr lang="fr" sz="3600" dirty="0"/>
              <a:t>tests SA</a:t>
            </a:r>
            <a:r>
              <a:rPr lang="en-US" sz="3600" dirty="0"/>
              <a:t>R</a:t>
            </a:r>
            <a:r>
              <a:rPr lang="fr" sz="3600" dirty="0"/>
              <a:t>S-CoV-2</a:t>
            </a:r>
          </a:p>
        </p:txBody>
      </p:sp>
      <p:pic>
        <p:nvPicPr>
          <p:cNvPr id="5" name="Picture 4">
            <a:extLst>
              <a:ext uri="{FF2B5EF4-FFF2-40B4-BE49-F238E27FC236}">
                <a16:creationId xmlns:a16="http://schemas.microsoft.com/office/drawing/2014/main" id="{C3AE9282-ED83-CA42-88B6-5B0AC8E50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6" name="Picture 5" descr="\\Wims\hq\GVA11\Home\cl-DGO\Dept-DGD\t-WPC\campanal\Desktop\OMS-bleu.jpg">
            <a:extLst>
              <a:ext uri="{FF2B5EF4-FFF2-40B4-BE49-F238E27FC236}">
                <a16:creationId xmlns:a16="http://schemas.microsoft.com/office/drawing/2014/main" id="{67F9DB66-F99B-4E58-B7C7-D3CC36E28E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60B1-EC31-47D6-9CB2-C27945F66C9E}"/>
              </a:ext>
            </a:extLst>
          </p:cNvPr>
          <p:cNvSpPr>
            <a:spLocks noGrp="1"/>
          </p:cNvSpPr>
          <p:nvPr>
            <p:ph type="title"/>
            <p:custDataLst>
              <p:tags r:id="rId1"/>
            </p:custDataLst>
          </p:nvPr>
        </p:nvSpPr>
        <p:spPr/>
        <p:txBody>
          <a:bodyPr/>
          <a:lstStyle/>
          <a:p>
            <a:r>
              <a:rPr lang="fr-FR"/>
              <a:t>TDR antigénique du SARS-CoV-2</a:t>
            </a:r>
          </a:p>
        </p:txBody>
      </p:sp>
      <p:sp>
        <p:nvSpPr>
          <p:cNvPr id="3" name="Text Placeholder 2">
            <a:extLst>
              <a:ext uri="{FF2B5EF4-FFF2-40B4-BE49-F238E27FC236}">
                <a16:creationId xmlns:a16="http://schemas.microsoft.com/office/drawing/2014/main" id="{6E7575CC-5FDB-4446-BD14-8F67EA0A5929}"/>
              </a:ext>
            </a:extLst>
          </p:cNvPr>
          <p:cNvSpPr>
            <a:spLocks noGrp="1"/>
          </p:cNvSpPr>
          <p:nvPr>
            <p:ph type="body" idx="1"/>
            <p:custDataLst>
              <p:tags r:id="rId2"/>
            </p:custDataLst>
          </p:nvPr>
        </p:nvSpPr>
        <p:spPr>
          <a:xfrm>
            <a:off x="973160" y="2513205"/>
            <a:ext cx="7467601" cy="2744040"/>
          </a:xfrm>
        </p:spPr>
        <p:txBody>
          <a:bodyPr>
            <a:normAutofit/>
          </a:bodyPr>
          <a:lstStyle/>
          <a:p>
            <a:r>
              <a:rPr lang="fr-FR" dirty="0"/>
              <a:t>Simple à réaliser et donne un résultat rapidement.</a:t>
            </a:r>
          </a:p>
          <a:p>
            <a:r>
              <a:rPr lang="fr-FR" dirty="0"/>
              <a:t>Utilisation à réserver aux personnes ou opérateurs formés,</a:t>
            </a:r>
            <a:br>
              <a:rPr dirty="0"/>
            </a:br>
            <a:r>
              <a:rPr lang="fr-FR" dirty="0"/>
              <a:t>dans le strict respect des instructions fournies par le fabricant.</a:t>
            </a:r>
          </a:p>
          <a:p>
            <a:r>
              <a:rPr lang="fr-FR" dirty="0"/>
              <a:t>Il est important de bien suivre le mode d’emploi propre au test spécifiquement utilisé, car les réactifs et les protocoles, notamment les temps d’incubation, peuvent varier d’un test à l’autre.</a:t>
            </a:r>
          </a:p>
          <a:p>
            <a:endParaRPr lang="fr-FR" dirty="0"/>
          </a:p>
        </p:txBody>
      </p:sp>
      <p:sp>
        <p:nvSpPr>
          <p:cNvPr id="5" name="Slide Number Placeholder 4">
            <a:extLst>
              <a:ext uri="{FF2B5EF4-FFF2-40B4-BE49-F238E27FC236}">
                <a16:creationId xmlns:a16="http://schemas.microsoft.com/office/drawing/2014/main" id="{290204D0-6376-4873-B062-167345DF904B}"/>
              </a:ext>
            </a:extLst>
          </p:cNvPr>
          <p:cNvSpPr>
            <a:spLocks noGrp="1"/>
          </p:cNvSpPr>
          <p:nvPr>
            <p:ph type="sldNum" idx="12"/>
            <p:custDataLst>
              <p:tags r:id="rId3"/>
            </p:custDataLst>
          </p:nvPr>
        </p:nvSpPr>
        <p:spPr/>
        <p:txBody>
          <a:bodyPr/>
          <a:lstStyle/>
          <a:p>
            <a:pPr marL="0" lvl="0" indent="0" algn="r" rtl="0">
              <a:spcBef>
                <a:spcPts val="0"/>
              </a:spcBef>
              <a:spcAft>
                <a:spcPts val="0"/>
              </a:spcAft>
              <a:buNone/>
            </a:pPr>
            <a:fld id="{00000000-1234-1234-1234-123412341234}" type="slidenum">
              <a:rPr lang="en-US" smtClean="0"/>
              <a:t>10</a:t>
            </a:fld>
            <a:endParaRPr lang="fr-FR"/>
          </a:p>
        </p:txBody>
      </p:sp>
      <p:pic>
        <p:nvPicPr>
          <p:cNvPr id="6" name="Picture 7">
            <a:extLst>
              <a:ext uri="{FF2B5EF4-FFF2-40B4-BE49-F238E27FC236}">
                <a16:creationId xmlns:a16="http://schemas.microsoft.com/office/drawing/2014/main" id="{772B4E91-13BE-ABE0-6108-F9821CF87561}"/>
              </a:ext>
            </a:extLst>
          </p:cNvPr>
          <p:cNvPicPr>
            <a:picLocks noChangeAspect="1"/>
          </p:cNvPicPr>
          <p:nvPr>
            <p:custDataLst>
              <p:tags r:id="rId4"/>
            </p:custDataLst>
          </p:nvPr>
        </p:nvPicPr>
        <p:blipFill>
          <a:blip r:embed="rId6"/>
          <a:stretch>
            <a:fillRect/>
          </a:stretch>
        </p:blipFill>
        <p:spPr>
          <a:xfrm>
            <a:off x="9778026" y="1464669"/>
            <a:ext cx="1151734" cy="4114800"/>
          </a:xfrm>
          <a:prstGeom prst="rect">
            <a:avLst/>
          </a:prstGeom>
        </p:spPr>
      </p:pic>
      <p:sp>
        <p:nvSpPr>
          <p:cNvPr id="7" name="Footer Placeholder 3">
            <a:extLst>
              <a:ext uri="{FF2B5EF4-FFF2-40B4-BE49-F238E27FC236}">
                <a16:creationId xmlns:a16="http://schemas.microsoft.com/office/drawing/2014/main" id="{535CCAD5-0850-88CD-D5AF-D5E37F43529C}"/>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extLst>
      <p:ext uri="{BB962C8B-B14F-4D97-AF65-F5344CB8AC3E}">
        <p14:creationId xmlns:p14="http://schemas.microsoft.com/office/powerpoint/2010/main" val="209604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lang="fr-FR"/>
          </a:p>
        </p:txBody>
      </p:sp>
      <p:pic>
        <p:nvPicPr>
          <p:cNvPr id="244" name="Google Shape;244;p9"/>
          <p:cNvPicPr preferRelativeResize="0"/>
          <p:nvPr>
            <p:custDataLst>
              <p:tags r:id="rId3"/>
            </p:custDataLst>
          </p:nvPr>
        </p:nvPicPr>
        <p:blipFill rotWithShape="1">
          <a:blip r:embed="rId10">
            <a:alphaModFix/>
          </a:blip>
          <a:srcRect/>
          <a:stretch/>
        </p:blipFill>
        <p:spPr>
          <a:xfrm>
            <a:off x="1" y="0"/>
            <a:ext cx="1981364" cy="1550126"/>
          </a:xfrm>
          <a:prstGeom prst="rect">
            <a:avLst/>
          </a:prstGeom>
          <a:noFill/>
          <a:ln>
            <a:noFill/>
          </a:ln>
        </p:spPr>
      </p:pic>
      <p:pic>
        <p:nvPicPr>
          <p:cNvPr id="245" name="Google Shape;245;p9"/>
          <p:cNvPicPr preferRelativeResize="0"/>
          <p:nvPr>
            <p:custDataLst>
              <p:tags r:id="rId4"/>
            </p:custDataLst>
          </p:nvPr>
        </p:nvPicPr>
        <p:blipFill rotWithShape="1">
          <a:blip r:embed="rId11">
            <a:alphaModFix/>
          </a:blip>
          <a:srcRect/>
          <a:stretch/>
        </p:blipFill>
        <p:spPr>
          <a:xfrm>
            <a:off x="10526056" y="4661898"/>
            <a:ext cx="1655488" cy="1557927"/>
          </a:xfrm>
          <a:prstGeom prst="rect">
            <a:avLst/>
          </a:prstGeom>
          <a:noFill/>
          <a:ln>
            <a:noFill/>
          </a:ln>
        </p:spPr>
      </p:pic>
      <p:sp>
        <p:nvSpPr>
          <p:cNvPr id="246" name="Google Shape;246;p9"/>
          <p:cNvSpPr/>
          <p:nvPr>
            <p:custDataLst>
              <p:tags r:id="rId5"/>
            </p:custDataLst>
          </p:nvPr>
        </p:nvSpPr>
        <p:spPr>
          <a:xfrm>
            <a:off x="0" y="-2998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9"/>
          <p:cNvSpPr txBox="1"/>
          <p:nvPr>
            <p:custDataLst>
              <p:tags r:id="rId6"/>
            </p:custDataLst>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fr-FR" sz="4400">
                <a:solidFill>
                  <a:schemeClr val="lt1"/>
                </a:solidFill>
                <a:latin typeface="Arial"/>
                <a:sym typeface="Arial"/>
              </a:rPr>
              <a:t>Points essentiels</a:t>
            </a:r>
            <a:endParaRPr lang="fr-FR"/>
          </a:p>
        </p:txBody>
      </p:sp>
      <p:sp>
        <p:nvSpPr>
          <p:cNvPr id="248" name="Google Shape;248;p9"/>
          <p:cNvSpPr txBox="1"/>
          <p:nvPr>
            <p:custDataLst>
              <p:tags r:id="rId7"/>
            </p:custDataLst>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fr-FR" sz="2000" dirty="0">
                <a:solidFill>
                  <a:schemeClr val="lt1"/>
                </a:solidFill>
                <a:latin typeface="Arial"/>
                <a:sym typeface="Arial"/>
              </a:rPr>
              <a:t>Les tests de diagnostic sont essentiels pour confirmer le diagnostic de COVID-19 et pour dépister les personnes-contacts asymptomatiques de cas confirmés ou probables de COVID-19.</a:t>
            </a:r>
            <a:endParaRPr lang="fr-FR" dirty="0">
              <a:solidFill>
                <a:schemeClr val="lt1"/>
              </a:solidFill>
            </a:endParaRPr>
          </a:p>
          <a:p>
            <a:pPr marL="228600" marR="0" lvl="0" indent="-50800" algn="l" rtl="0">
              <a:lnSpc>
                <a:spcPct val="90000"/>
              </a:lnSpc>
              <a:spcBef>
                <a:spcPts val="1000"/>
              </a:spcBef>
              <a:spcAft>
                <a:spcPts val="0"/>
              </a:spcAft>
              <a:buClr>
                <a:schemeClr val="dk1"/>
              </a:buClr>
              <a:buSzPts val="2800"/>
              <a:buFont typeface="Arial"/>
              <a:buNone/>
            </a:pPr>
            <a:endParaRPr lang="fr-FR" sz="28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Les tests de diagnostic rapide antigéniques (TDR-Ag) du SARS-CoV-2 sont utilisés pour détecter les protéines virales et donc les infections en cours par le SARS-CoV-2.</a:t>
            </a:r>
            <a:endParaRPr lang="fr-FR" dirty="0">
              <a:solidFill>
                <a:schemeClr val="lt1"/>
              </a:solidFill>
            </a:endParaRPr>
          </a:p>
          <a:p>
            <a:pPr marL="228600" marR="0" lvl="0" indent="-101600" algn="l" rtl="0">
              <a:lnSpc>
                <a:spcPct val="90000"/>
              </a:lnSpc>
              <a:spcBef>
                <a:spcPts val="1000"/>
              </a:spcBef>
              <a:spcAft>
                <a:spcPts val="0"/>
              </a:spcAft>
              <a:buClr>
                <a:schemeClr val="dk1"/>
              </a:buClr>
              <a:buSzPts val="2000"/>
              <a:buFont typeface="Arial"/>
              <a:buNone/>
            </a:pPr>
            <a:endParaRPr lang="fr-FR" sz="2000" dirty="0">
              <a:solidFill>
                <a:schemeClr val="lt1"/>
              </a:solidFill>
              <a:latin typeface="Arial"/>
              <a:ea typeface="Arial"/>
              <a:cs typeface="Arial"/>
            </a:endParaRPr>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Les TDR-Ag du SARS-CoV-2 peuvent être utilisés sur le lieu de soins avec peu de matériel.</a:t>
            </a:r>
            <a:endParaRPr lang="fr-FR" dirty="0">
              <a:solidFill>
                <a:schemeClr val="lt1"/>
              </a:solidFill>
            </a:endParaRPr>
          </a:p>
        </p:txBody>
      </p:sp>
      <p:sp>
        <p:nvSpPr>
          <p:cNvPr id="2" name="Footer Placeholder 3">
            <a:extLst>
              <a:ext uri="{FF2B5EF4-FFF2-40B4-BE49-F238E27FC236}">
                <a16:creationId xmlns:a16="http://schemas.microsoft.com/office/drawing/2014/main" id="{1DE84CBD-0586-F0CC-CC7A-BEF0941EF80C}"/>
              </a:ext>
            </a:extLst>
          </p:cNvPr>
          <p:cNvSpPr>
            <a:spLocks noGrp="1"/>
          </p:cNvSpPr>
          <p:nvPr>
            <p:ph type="ftr" sz="quarter" idx="11"/>
          </p:nvPr>
        </p:nvSpPr>
        <p:spPr>
          <a:xfrm>
            <a:off x="838199" y="6356350"/>
            <a:ext cx="8935387" cy="501650"/>
          </a:xfrm>
        </p:spPr>
        <p:txBody>
          <a:bodyPr rtlCol="0"/>
          <a:lstStyle/>
          <a:p>
            <a:pPr rtl="0"/>
            <a:r>
              <a:rPr lang="fr" sz="1000" b="1" dirty="0">
                <a:solidFill>
                  <a:schemeClr val="bg1"/>
                </a:solidFill>
              </a:rPr>
              <a:t>Atelier de formation sur le</a:t>
            </a:r>
            <a:r>
              <a:rPr lang="en-US" sz="1000" b="1" dirty="0">
                <a:solidFill>
                  <a:schemeClr val="bg1"/>
                </a:solidFill>
              </a:rPr>
              <a:t>s</a:t>
            </a:r>
            <a:r>
              <a:rPr lang="fr" sz="1000" b="1" dirty="0">
                <a:solidFill>
                  <a:schemeClr val="bg1"/>
                </a:solidFill>
              </a:rPr>
              <a:t> test</a:t>
            </a:r>
            <a:r>
              <a:rPr lang="en-US" sz="1000" b="1" dirty="0">
                <a:solidFill>
                  <a:schemeClr val="bg1"/>
                </a:solidFill>
              </a:rPr>
              <a:t>s </a:t>
            </a:r>
            <a:r>
              <a:rPr lang="fr" sz="1000" b="1" dirty="0">
                <a:solidFill>
                  <a:schemeClr val="bg1"/>
                </a:solidFill>
              </a:rPr>
              <a:t>de diagnostic rapide </a:t>
            </a:r>
            <a:r>
              <a:rPr lang="en-US" sz="1000" b="1" dirty="0">
                <a:solidFill>
                  <a:schemeClr val="bg1"/>
                </a:solidFill>
              </a:rPr>
              <a:t>des </a:t>
            </a:r>
            <a:r>
              <a:rPr lang="en-US" sz="1000" b="1" dirty="0" err="1">
                <a:solidFill>
                  <a:schemeClr val="bg1"/>
                </a:solidFill>
              </a:rPr>
              <a:t>antigènes</a:t>
            </a:r>
            <a:r>
              <a:rPr lang="en-US" sz="1000" b="1" dirty="0">
                <a:solidFill>
                  <a:schemeClr val="bg1"/>
                </a:solidFill>
              </a:rPr>
              <a:t> du S</a:t>
            </a:r>
            <a:r>
              <a:rPr lang="fr" sz="1000" b="1" dirty="0">
                <a:solidFill>
                  <a:schemeClr val="bg1"/>
                </a:solidFill>
              </a:rPr>
              <a:t>A</a:t>
            </a:r>
            <a:r>
              <a:rPr lang="en-US" sz="1000" b="1" dirty="0">
                <a:solidFill>
                  <a:schemeClr val="bg1"/>
                </a:solidFill>
              </a:rPr>
              <a:t>R</a:t>
            </a:r>
            <a:r>
              <a:rPr lang="fr" sz="1000" b="1" dirty="0">
                <a:solidFill>
                  <a:schemeClr val="bg1"/>
                </a:solidFill>
              </a:rPr>
              <a:t>S-CoV-2 – v3.0 | Aperçu d</a:t>
            </a:r>
            <a:r>
              <a:rPr lang="en-US" sz="1000" b="1" dirty="0">
                <a:solidFill>
                  <a:schemeClr val="bg1"/>
                </a:solidFill>
              </a:rPr>
              <a:t>es</a:t>
            </a:r>
            <a:r>
              <a:rPr lang="fr" sz="1000" b="1" dirty="0">
                <a:solidFill>
                  <a:schemeClr val="bg1"/>
                </a:solidFill>
              </a:rPr>
              <a:t> test</a:t>
            </a:r>
            <a:r>
              <a:rPr lang="en-US" sz="1000" b="1" dirty="0">
                <a:solidFill>
                  <a:schemeClr val="bg1"/>
                </a:solidFill>
              </a:rPr>
              <a:t>s</a:t>
            </a:r>
            <a:r>
              <a:rPr lang="fr" sz="1000" b="1" dirty="0">
                <a:solidFill>
                  <a:schemeClr val="bg1"/>
                </a:solidFill>
              </a:rPr>
              <a:t> SA</a:t>
            </a:r>
            <a:r>
              <a:rPr lang="en-US" sz="1000" b="1" dirty="0">
                <a:solidFill>
                  <a:schemeClr val="bg1"/>
                </a:solidFill>
              </a:rPr>
              <a:t>R</a:t>
            </a:r>
            <a:r>
              <a:rPr lang="fr" sz="1000" b="1" dirty="0">
                <a:solidFill>
                  <a:schemeClr val="bg1"/>
                </a:solidFill>
              </a:rPr>
              <a:t>S-CoV-2</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12</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solidFill>
                  <a:srgbClr val="009AC9"/>
                </a:solidFill>
              </a:rPr>
              <a:t>Clause de non-responsabilité</a:t>
            </a: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
        <p:nvSpPr>
          <p:cNvPr id="8" name="Content Placeholder 2">
            <a:extLst>
              <a:ext uri="{FF2B5EF4-FFF2-40B4-BE49-F238E27FC236}">
                <a16:creationId xmlns:a16="http://schemas.microsoft.com/office/drawing/2014/main" id="{0625CADC-4523-4B1F-BDD2-7E6E7DC3E07F}"/>
              </a:ext>
            </a:extLst>
          </p:cNvPr>
          <p:cNvSpPr>
            <a:spLocks noGrp="1"/>
          </p:cNvSpPr>
          <p:nvPr>
            <p:ph idx="1"/>
          </p:nvPr>
        </p:nvSpPr>
        <p:spPr>
          <a:xfrm>
            <a:off x="718277" y="1732081"/>
            <a:ext cx="10515600" cy="4440760"/>
          </a:xfrm>
        </p:spPr>
        <p:txBody>
          <a:bodyPr rtlCol="0">
            <a:noAutofit/>
          </a:bodyPr>
          <a:lstStyle/>
          <a:p>
            <a:pPr marL="0" inden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rtl="0">
              <a:defRPr/>
            </a:pPr>
            <a:endParaRPr lang="en-US" sz="1600" dirty="0"/>
          </a:p>
          <a:p>
            <a:pPr marL="0" indent="0" rtl="0">
              <a:buNone/>
              <a:defRPr/>
            </a:pPr>
            <a:r>
              <a:rPr lang="fr" sz="1600" dirty="0"/>
              <a:t>Ces matériels de formation de l’OMS sont la propriété de © l’Organisation mondiale de la Santé (OMS) 2022. Tous droits réservés.</a:t>
            </a:r>
          </a:p>
          <a:p>
            <a:pPr marL="0" indent="0" rtl="0">
              <a:buNone/>
              <a:defRPr/>
            </a:pPr>
            <a:r>
              <a:rPr lang="fr" sz="1600" dirty="0"/>
              <a:t>Votre utilisation de ces matériels est soumise au respect des « </a:t>
            </a:r>
            <a:r>
              <a:rPr lang="fr" sz="1600" u="sng" dirty="0">
                <a:hlinkClick r:id="rId2"/>
              </a:rPr>
              <a:t>Conditions d’utilisation de la </a:t>
            </a:r>
            <a:r>
              <a:rPr lang="en-US" sz="1600" u="sng" dirty="0">
                <a:hlinkClick r:id="rId2"/>
              </a:rPr>
              <a:t>P</a:t>
            </a:r>
            <a:r>
              <a:rPr lang="fr" sz="1600" u="sng" dirty="0">
                <a:hlinkClick r:id="rId2"/>
              </a:rPr>
              <a:t>lateforme d’</a:t>
            </a:r>
            <a:r>
              <a:rPr lang="en-US" sz="1600" u="sng" dirty="0">
                <a:hlinkClick r:id="rId2"/>
              </a:rPr>
              <a:t>A</a:t>
            </a:r>
            <a:r>
              <a:rPr lang="fr" sz="1600" u="sng" dirty="0">
                <a:hlinkClick r:id="rId2"/>
              </a:rPr>
              <a:t>pprentissage sur la </a:t>
            </a:r>
            <a:r>
              <a:rPr lang="en-US" sz="1600" u="sng" dirty="0">
                <a:hlinkClick r:id="rId2"/>
              </a:rPr>
              <a:t>S</a:t>
            </a:r>
            <a:r>
              <a:rPr lang="fr" sz="1600" u="sng" dirty="0">
                <a:hlinkClick r:id="rId2"/>
              </a:rPr>
              <a:t>écurité Sanitaire de </a:t>
            </a:r>
            <a:r>
              <a:rPr lang="en-US" sz="1600" u="sng" dirty="0">
                <a:hlinkClick r:id="rId2"/>
              </a:rPr>
              <a:t>l’</a:t>
            </a:r>
            <a:r>
              <a:rPr lang="fr" sz="1600" u="sng" dirty="0">
                <a:hlinkClick r:id="rId2"/>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3"/>
              </a:rPr>
              <a:t>https://extranet.who.int/hslp</a:t>
            </a:r>
            <a:r>
              <a:rPr lang="fr" sz="1600" dirty="0"/>
              <a:t>.  </a:t>
            </a:r>
          </a:p>
          <a:p>
            <a:pPr marL="0" indent="0" rtl="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rtl="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4"/>
              </a:rPr>
              <a:t>ihrhrt@who.int</a:t>
            </a:r>
            <a:r>
              <a:rPr lang="fr" sz="1600" dirty="0"/>
              <a:t>.</a:t>
            </a:r>
          </a:p>
          <a:p>
            <a:pPr marL="0" indent="0" rtl="0">
              <a:buNone/>
              <a:defRPr/>
            </a:pPr>
            <a:r>
              <a:rPr lang="fr" sz="1600" dirty="0"/>
              <a:t> </a:t>
            </a:r>
          </a:p>
          <a:p>
            <a:pPr rtl="0"/>
            <a:endParaRPr lang="en-ZA" sz="1600" dirty="0"/>
          </a:p>
        </p:txBody>
      </p:sp>
      <p:sp>
        <p:nvSpPr>
          <p:cNvPr id="6" name="Footer Placeholder 3">
            <a:extLst>
              <a:ext uri="{FF2B5EF4-FFF2-40B4-BE49-F238E27FC236}">
                <a16:creationId xmlns:a16="http://schemas.microsoft.com/office/drawing/2014/main" id="{42418218-DA54-4646-BFE6-56256BC6E6E8}"/>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extLst>
      <p:ext uri="{BB962C8B-B14F-4D97-AF65-F5344CB8AC3E}">
        <p14:creationId xmlns:p14="http://schemas.microsoft.com/office/powerpoint/2010/main" val="371447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solidFill>
                  <a:srgbClr val="009AC9"/>
                </a:solidFill>
              </a:rPr>
              <a:t>Objectifs d’apprentissage</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rtl="0">
              <a:spcAft>
                <a:spcPts val="0"/>
              </a:spcAft>
              <a:buFont typeface="Arial" panose="020B0604020202020204" pitchFamily="34" charset="0"/>
              <a:buNone/>
            </a:pPr>
            <a:r>
              <a:rPr lang="fr" dirty="0"/>
              <a:t>Au terme de ce module, vous serez en mesure : </a:t>
            </a:r>
            <a:endParaRPr lang="en-ZA" dirty="0"/>
          </a:p>
          <a:p>
            <a:pPr marL="381000" indent="-381000" rtl="0">
              <a:spcAft>
                <a:spcPts val="0"/>
              </a:spcAft>
            </a:pPr>
            <a:r>
              <a:rPr lang="en-US" dirty="0">
                <a:sym typeface="Avenir Roman"/>
              </a:rPr>
              <a:t>d’</a:t>
            </a:r>
            <a:r>
              <a:rPr lang="fr" dirty="0">
                <a:sym typeface="Avenir Roman"/>
              </a:rPr>
              <a:t>expliquer le rôle des </a:t>
            </a:r>
            <a:r>
              <a:rPr lang="en-US" dirty="0">
                <a:sym typeface="Avenir Roman"/>
              </a:rPr>
              <a:t>tests </a:t>
            </a:r>
            <a:r>
              <a:rPr lang="fr" dirty="0">
                <a:sym typeface="Avenir Roman"/>
              </a:rPr>
              <a:t>diagnosti</a:t>
            </a:r>
            <a:r>
              <a:rPr lang="en-US" dirty="0">
                <a:sym typeface="Avenir Roman"/>
              </a:rPr>
              <a:t>ques</a:t>
            </a:r>
            <a:r>
              <a:rPr lang="fr" dirty="0">
                <a:sym typeface="Avenir Roman"/>
              </a:rPr>
              <a:t> dans la prise en charge des patients atteints de la COVID-19</a:t>
            </a:r>
          </a:p>
          <a:p>
            <a:pPr marL="381000" indent="-381000" rtl="0">
              <a:spcAft>
                <a:spcPts val="0"/>
              </a:spcAft>
            </a:pPr>
            <a:r>
              <a:rPr lang="en-US" dirty="0">
                <a:sym typeface="Avenir Roman"/>
              </a:rPr>
              <a:t>de </a:t>
            </a:r>
            <a:r>
              <a:rPr lang="fr" dirty="0">
                <a:sym typeface="Avenir Roman"/>
              </a:rPr>
              <a:t>présenter les différents </a:t>
            </a:r>
            <a:r>
              <a:rPr lang="en-US" dirty="0">
                <a:sym typeface="Avenir Roman"/>
              </a:rPr>
              <a:t>tests </a:t>
            </a:r>
            <a:r>
              <a:rPr lang="fr" dirty="0">
                <a:sym typeface="Avenir Roman"/>
              </a:rPr>
              <a:t>diagnosti</a:t>
            </a:r>
            <a:r>
              <a:rPr lang="en-US" dirty="0">
                <a:sym typeface="Avenir Roman"/>
              </a:rPr>
              <a:t>ques</a:t>
            </a:r>
            <a:r>
              <a:rPr lang="fr" dirty="0">
                <a:sym typeface="Avenir Roman"/>
              </a:rPr>
              <a:t> relatifs à la COVID-19 et les </a:t>
            </a:r>
            <a:r>
              <a:rPr lang="en-US" dirty="0" err="1">
                <a:sym typeface="Avenir Roman"/>
              </a:rPr>
              <a:t>contextes</a:t>
            </a:r>
            <a:r>
              <a:rPr lang="en-US" dirty="0">
                <a:sym typeface="Avenir Roman"/>
              </a:rPr>
              <a:t> dans </a:t>
            </a:r>
            <a:r>
              <a:rPr lang="en-US" dirty="0" err="1">
                <a:sym typeface="Avenir Roman"/>
              </a:rPr>
              <a:t>lesquels</a:t>
            </a:r>
            <a:r>
              <a:rPr lang="fr" dirty="0">
                <a:sym typeface="Avenir Roman"/>
              </a:rPr>
              <a:t> ils peuvent être utilisés.</a:t>
            </a:r>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a:t>3</a:t>
            </a:fld>
            <a:endParaRPr lang="en-GB" sz="1000" dirty="0"/>
          </a:p>
        </p:txBody>
      </p:sp>
      <p:sp>
        <p:nvSpPr>
          <p:cNvPr id="4" name="Footer Placeholder 3">
            <a:extLst>
              <a:ext uri="{FF2B5EF4-FFF2-40B4-BE49-F238E27FC236}">
                <a16:creationId xmlns:a16="http://schemas.microsoft.com/office/drawing/2014/main" id="{636EC1F9-590C-F346-828D-E8847265CB83}"/>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extLst>
      <p:ext uri="{BB962C8B-B14F-4D97-AF65-F5344CB8AC3E}">
        <p14:creationId xmlns:p14="http://schemas.microsoft.com/office/powerpoint/2010/main" val="2843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 descr="Shape, circle&#10;&#10;Description automatically generated"/>
          <p:cNvPicPr preferRelativeResize="0"/>
          <p:nvPr>
            <p:custDataLst>
              <p:tags r:id="rId2"/>
            </p:custDataLst>
          </p:nvPr>
        </p:nvPicPr>
        <p:blipFill rotWithShape="1">
          <a:blip r:embed="rId8">
            <a:alphaModFix/>
          </a:blip>
          <a:srcRect/>
          <a:stretch/>
        </p:blipFill>
        <p:spPr>
          <a:xfrm>
            <a:off x="6580314" y="1080356"/>
            <a:ext cx="4919341" cy="4919341"/>
          </a:xfrm>
          <a:prstGeom prst="rect">
            <a:avLst/>
          </a:prstGeom>
          <a:noFill/>
          <a:ln>
            <a:noFill/>
          </a:ln>
        </p:spPr>
      </p:pic>
      <p:sp>
        <p:nvSpPr>
          <p:cNvPr id="182" name="Google Shape;182;p3"/>
          <p:cNvSpPr txBox="1">
            <a:spLocks noGrp="1"/>
          </p:cNvSpPr>
          <p:nvPr>
            <p:ph type="title"/>
            <p:custDataLst>
              <p:tags r:id="rId3"/>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fr-FR">
                <a:solidFill>
                  <a:srgbClr val="009AC9"/>
                </a:solidFill>
              </a:rPr>
              <a:t>Analyse de la situation de la COVID-19 </a:t>
            </a:r>
            <a:endParaRPr lang="fr-FR"/>
          </a:p>
        </p:txBody>
      </p:sp>
      <p:sp>
        <p:nvSpPr>
          <p:cNvPr id="183" name="Google Shape;183;p3"/>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lang="fr-FR" sz="1000"/>
          </a:p>
        </p:txBody>
      </p:sp>
      <p:sp>
        <p:nvSpPr>
          <p:cNvPr id="184" name="Google Shape;184;p3"/>
          <p:cNvSpPr txBox="1">
            <a:spLocks noGrp="1"/>
          </p:cNvSpPr>
          <p:nvPr>
            <p:ph type="body" idx="1"/>
            <p:custDataLst>
              <p:tags r:id="rId5"/>
            </p:custDataLst>
          </p:nvPr>
        </p:nvSpPr>
        <p:spPr>
          <a:xfrm>
            <a:off x="838201" y="1736203"/>
            <a:ext cx="6301154" cy="4440760"/>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fr-FR" dirty="0"/>
              <a:t>L’analyse de la situation peut être consultée sur le tableau de bord de l’OMS sur la maladie à coronavirus 2019 (COVID-19) : </a:t>
            </a:r>
            <a:r>
              <a:rPr lang="fr-FR" u="sng" dirty="0">
                <a:solidFill>
                  <a:srgbClr val="009AC9"/>
                </a:solidFill>
                <a:hlinkClick r:id="rId9">
                  <a:extLst>
                    <a:ext uri="{A12FA001-AC4F-418D-AE19-62706E023703}">
                      <ahyp:hlinkClr xmlns:ahyp="http://schemas.microsoft.com/office/drawing/2018/hyperlinkcolor" val="tx"/>
                    </a:ext>
                  </a:extLst>
                </a:hlinkClick>
              </a:rPr>
              <a:t>https://covid19.who.int</a:t>
            </a:r>
            <a:r>
              <a:rPr lang="fr-FR" dirty="0"/>
              <a:t>.</a:t>
            </a:r>
            <a:r>
              <a:rPr lang="fr-FR" dirty="0">
                <a:solidFill>
                  <a:srgbClr val="009AC9"/>
                </a:solidFill>
              </a:rPr>
              <a:t>  </a:t>
            </a:r>
            <a:endParaRPr lang="fr-FR" dirty="0"/>
          </a:p>
          <a:p>
            <a:pPr marL="228600" lvl="0" indent="-101600" algn="l" rtl="0">
              <a:lnSpc>
                <a:spcPct val="100000"/>
              </a:lnSpc>
              <a:spcBef>
                <a:spcPts val="1000"/>
              </a:spcBef>
              <a:spcAft>
                <a:spcPts val="0"/>
              </a:spcAft>
              <a:buClr>
                <a:schemeClr val="accent1"/>
              </a:buClr>
              <a:buSzPts val="2000"/>
              <a:buNone/>
            </a:pPr>
            <a:endParaRPr lang="fr-FR" dirty="0">
              <a:solidFill>
                <a:srgbClr val="009AC9"/>
              </a:solidFill>
            </a:endParaRPr>
          </a:p>
          <a:p>
            <a:pPr marL="342900" lvl="0" indent="-342900" algn="l" rtl="0">
              <a:lnSpc>
                <a:spcPct val="100000"/>
              </a:lnSpc>
              <a:spcBef>
                <a:spcPts val="1000"/>
              </a:spcBef>
              <a:spcAft>
                <a:spcPts val="0"/>
              </a:spcAft>
              <a:buClr>
                <a:schemeClr val="accent1"/>
              </a:buClr>
              <a:buSzPts val="2000"/>
              <a:buFont typeface="Arial" panose="020B0604020202020204" pitchFamily="34" charset="0"/>
              <a:buChar char="•"/>
            </a:pPr>
            <a:r>
              <a:rPr lang="fr-FR" dirty="0"/>
              <a:t>Alors que la pandémie continue à se développer avec l’émergence et la propagation de nouveaux variants, les tests diagnostiques restent un outil essentiel contre la COVID-19.</a:t>
            </a:r>
          </a:p>
          <a:p>
            <a:pPr marL="342900" lvl="0" indent="-342900" algn="l" rtl="0">
              <a:lnSpc>
                <a:spcPct val="100000"/>
              </a:lnSpc>
              <a:spcBef>
                <a:spcPts val="1000"/>
              </a:spcBef>
              <a:spcAft>
                <a:spcPts val="0"/>
              </a:spcAft>
              <a:buSzPts val="2000"/>
              <a:buFont typeface="Arial" panose="020B0604020202020204" pitchFamily="34" charset="0"/>
              <a:buChar char="•"/>
            </a:pPr>
            <a:endParaRPr lang="fr-FR" dirty="0"/>
          </a:p>
        </p:txBody>
      </p:sp>
      <p:sp>
        <p:nvSpPr>
          <p:cNvPr id="2" name="Footer Placeholder 3">
            <a:extLst>
              <a:ext uri="{FF2B5EF4-FFF2-40B4-BE49-F238E27FC236}">
                <a16:creationId xmlns:a16="http://schemas.microsoft.com/office/drawing/2014/main" id="{4A3E8B3B-71A1-FB37-5B4D-EEDFBE1C7C07}"/>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fr-FR">
                <a:solidFill>
                  <a:srgbClr val="009AC9"/>
                </a:solidFill>
              </a:rPr>
              <a:t>Tests diagnostiques dans la riposte à la COVID-19</a:t>
            </a:r>
            <a:endParaRPr lang="fr-FR"/>
          </a:p>
        </p:txBody>
      </p:sp>
      <p:sp>
        <p:nvSpPr>
          <p:cNvPr id="191" name="Google Shape;191;p4"/>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lang="fr-FR" sz="1000"/>
          </a:p>
        </p:txBody>
      </p:sp>
      <p:sp>
        <p:nvSpPr>
          <p:cNvPr id="192" name="Google Shape;192;p4"/>
          <p:cNvSpPr txBox="1">
            <a:spLocks noGrp="1"/>
          </p:cNvSpPr>
          <p:nvPr>
            <p:ph type="body" idx="1"/>
            <p:custDataLst>
              <p:tags r:id="rId4"/>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fr-FR" dirty="0"/>
              <a:t>Les tests de diagnostic sont un élément essentiel de la riposte à la COVID-19, car ils peuvent être utilisés pour :</a:t>
            </a:r>
          </a:p>
          <a:p>
            <a:pPr marL="228600" lvl="0" indent="-228600" algn="l" rtl="0">
              <a:lnSpc>
                <a:spcPct val="100000"/>
              </a:lnSpc>
              <a:spcBef>
                <a:spcPts val="1000"/>
              </a:spcBef>
              <a:spcAft>
                <a:spcPts val="0"/>
              </a:spcAft>
              <a:buClr>
                <a:schemeClr val="accent1"/>
              </a:buClr>
              <a:buSzPts val="2000"/>
              <a:buChar char="•"/>
            </a:pPr>
            <a:r>
              <a:rPr lang="fr-FR" dirty="0"/>
              <a:t>confirmer l’infection chez les patients qui répondent aux critères cliniques de la COVID-19,</a:t>
            </a:r>
          </a:p>
          <a:p>
            <a:pPr marL="228600" indent="-228600"/>
            <a:r>
              <a:rPr lang="fr-FR" dirty="0"/>
              <a:t>dépister l’infection chez les personnes asymptomatiques présentant un risque élevé d’infection, notamment les contacts (de cas confirmés ou probables) et les agents de santé,</a:t>
            </a:r>
          </a:p>
          <a:p>
            <a:pPr marL="228600" indent="-228600"/>
            <a:r>
              <a:rPr lang="fr-FR" dirty="0"/>
              <a:t>réaliser un dépistage rapide au sein des cas suspects (en particulier en milieu communautaire),</a:t>
            </a:r>
          </a:p>
          <a:p>
            <a:pPr marL="228600" lvl="0" indent="-228600" algn="l" rtl="0">
              <a:lnSpc>
                <a:spcPct val="100000"/>
              </a:lnSpc>
              <a:spcBef>
                <a:spcPts val="1000"/>
              </a:spcBef>
              <a:spcAft>
                <a:spcPts val="0"/>
              </a:spcAft>
              <a:buClr>
                <a:schemeClr val="accent1"/>
              </a:buClr>
              <a:buSzPts val="2000"/>
              <a:buChar char="•"/>
            </a:pPr>
            <a:r>
              <a:rPr lang="fr-FR" dirty="0"/>
              <a:t>déterminer une exposition (actuelle et passée) au virus afin de comprendre la véritable ampleur de la flambée épidémique, de cartographier la pandémie dans les différents pays et de suivre les tendances.</a:t>
            </a:r>
          </a:p>
          <a:p>
            <a:pPr marL="0" lvl="0" indent="0" algn="l" rtl="0">
              <a:lnSpc>
                <a:spcPct val="100000"/>
              </a:lnSpc>
              <a:spcBef>
                <a:spcPts val="1000"/>
              </a:spcBef>
              <a:spcAft>
                <a:spcPts val="0"/>
              </a:spcAft>
              <a:buSzPts val="2000"/>
              <a:buNone/>
            </a:pPr>
            <a:endParaRPr lang="fr-FR" dirty="0"/>
          </a:p>
        </p:txBody>
      </p:sp>
      <p:sp>
        <p:nvSpPr>
          <p:cNvPr id="2" name="Footer Placeholder 3">
            <a:extLst>
              <a:ext uri="{FF2B5EF4-FFF2-40B4-BE49-F238E27FC236}">
                <a16:creationId xmlns:a16="http://schemas.microsoft.com/office/drawing/2014/main" id="{BBF289EA-8857-9E09-5B63-025BC83D472F}"/>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numCol="2" spcCol="180000" rtlCol="0"/>
          <a:lstStyle/>
          <a:p>
            <a:pPr rtl="0"/>
            <a:r>
              <a:rPr lang="en-US" dirty="0">
                <a:solidFill>
                  <a:srgbClr val="009AC9"/>
                </a:solidFill>
              </a:rPr>
              <a:t>Rappel </a:t>
            </a:r>
            <a:r>
              <a:rPr lang="en-US" dirty="0" err="1">
                <a:solidFill>
                  <a:srgbClr val="009AC9"/>
                </a:solidFill>
              </a:rPr>
              <a:t>termes</a:t>
            </a:r>
            <a:r>
              <a:rPr lang="en-US" dirty="0">
                <a:solidFill>
                  <a:srgbClr val="009AC9"/>
                </a:solidFill>
              </a:rPr>
              <a:t> </a:t>
            </a:r>
            <a:r>
              <a:rPr lang="en-US" dirty="0" err="1">
                <a:solidFill>
                  <a:srgbClr val="009AC9"/>
                </a:solidFill>
              </a:rPr>
              <a:t>utilisés</a:t>
            </a:r>
            <a:endParaRPr lang="fr" dirty="0">
              <a:solidFill>
                <a:srgbClr val="009AC9"/>
              </a:solidFill>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6</a:t>
            </a:fld>
            <a:endParaRPr lang="en-GB" sz="1000" dirty="0"/>
          </a:p>
        </p:txBody>
      </p:sp>
      <p:sp>
        <p:nvSpPr>
          <p:cNvPr id="6" name="Rectangle 5">
            <a:extLst>
              <a:ext uri="{FF2B5EF4-FFF2-40B4-BE49-F238E27FC236}">
                <a16:creationId xmlns:a16="http://schemas.microsoft.com/office/drawing/2014/main" id="{6D438A86-9DEA-1944-99F7-D44F7FB133D9}"/>
              </a:ext>
            </a:extLst>
          </p:cNvPr>
          <p:cNvSpPr/>
          <p:nvPr/>
        </p:nvSpPr>
        <p:spPr>
          <a:xfrm>
            <a:off x="838200" y="2824486"/>
            <a:ext cx="4964400" cy="282920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1066800" rtl="0">
              <a:lnSpc>
                <a:spcPct val="90000"/>
              </a:lnSpc>
              <a:spcBef>
                <a:spcPct val="0"/>
              </a:spcBef>
              <a:spcAft>
                <a:spcPct val="35000"/>
              </a:spcAft>
            </a:pPr>
            <a:r>
              <a:rPr lang="fr" sz="2400">
                <a:solidFill>
                  <a:srgbClr val="44546A">
                    <a:hueOff val="0"/>
                    <a:satOff val="0"/>
                    <a:lumOff val="0"/>
                    <a:alphaOff val="0"/>
                  </a:srgbClr>
                </a:solidFill>
              </a:rPr>
              <a:t>Les antigènes sont des structures moléculaires étrangères qui peuvent déclencher une réponse immunitaire.</a:t>
            </a:r>
          </a:p>
        </p:txBody>
      </p:sp>
      <p:sp>
        <p:nvSpPr>
          <p:cNvPr id="8" name="Rectangle 7">
            <a:extLst>
              <a:ext uri="{FF2B5EF4-FFF2-40B4-BE49-F238E27FC236}">
                <a16:creationId xmlns:a16="http://schemas.microsoft.com/office/drawing/2014/main" id="{77772DD0-E229-9446-80CE-400B63325CA1}"/>
              </a:ext>
            </a:extLst>
          </p:cNvPr>
          <p:cNvSpPr/>
          <p:nvPr/>
        </p:nvSpPr>
        <p:spPr>
          <a:xfrm>
            <a:off x="838200" y="2010602"/>
            <a:ext cx="4964401"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rtl="0"/>
            <a:r>
              <a:rPr lang="fr" sz="2800">
                <a:solidFill>
                  <a:schemeClr val="bg1"/>
                </a:solidFill>
                <a:cs typeface="Arial" pitchFamily="34" charset="0"/>
              </a:rPr>
              <a:t>Antigène</a:t>
            </a:r>
            <a:endParaRPr lang="en-US" sz="2800" dirty="0">
              <a:solidFill>
                <a:schemeClr val="bg1"/>
              </a:solidFill>
              <a:cs typeface="Arial" pitchFamily="34" charset="0"/>
            </a:endParaRPr>
          </a:p>
        </p:txBody>
      </p:sp>
      <p:sp>
        <p:nvSpPr>
          <p:cNvPr id="9" name="Rectangle 8">
            <a:extLst>
              <a:ext uri="{FF2B5EF4-FFF2-40B4-BE49-F238E27FC236}">
                <a16:creationId xmlns:a16="http://schemas.microsoft.com/office/drawing/2014/main" id="{7C396584-8133-9449-9F73-CF3805C69ABB}"/>
              </a:ext>
            </a:extLst>
          </p:cNvPr>
          <p:cNvSpPr/>
          <p:nvPr/>
        </p:nvSpPr>
        <p:spPr>
          <a:xfrm>
            <a:off x="6389913" y="2010603"/>
            <a:ext cx="4963886" cy="813885"/>
          </a:xfrm>
          <a:prstGeom prst="rect">
            <a:avLst/>
          </a:prstGeom>
          <a:solidFill>
            <a:srgbClr val="009AC9"/>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rtl="0"/>
            <a:r>
              <a:rPr lang="fr" sz="2800">
                <a:solidFill>
                  <a:schemeClr val="bg1"/>
                </a:solidFill>
                <a:cs typeface="Arial" pitchFamily="34" charset="0"/>
              </a:rPr>
              <a:t>Anticorps</a:t>
            </a:r>
            <a:endParaRPr lang="en-US" sz="2800" dirty="0">
              <a:solidFill>
                <a:schemeClr val="bg1"/>
              </a:solidFill>
              <a:cs typeface="Arial" pitchFamily="34" charset="0"/>
            </a:endParaRPr>
          </a:p>
        </p:txBody>
      </p:sp>
      <p:sp>
        <p:nvSpPr>
          <p:cNvPr id="10" name="Rectangle 9">
            <a:extLst>
              <a:ext uri="{FF2B5EF4-FFF2-40B4-BE49-F238E27FC236}">
                <a16:creationId xmlns:a16="http://schemas.microsoft.com/office/drawing/2014/main" id="{F3E85841-BC3C-E24E-BEEF-4D0971BA285B}"/>
              </a:ext>
            </a:extLst>
          </p:cNvPr>
          <p:cNvSpPr/>
          <p:nvPr/>
        </p:nvSpPr>
        <p:spPr>
          <a:xfrm>
            <a:off x="6389913" y="2824487"/>
            <a:ext cx="4963886" cy="2829201"/>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0" algn="ctr" defTabSz="1066800" rtl="0">
              <a:lnSpc>
                <a:spcPct val="90000"/>
              </a:lnSpc>
              <a:spcBef>
                <a:spcPct val="0"/>
              </a:spcBef>
              <a:spcAft>
                <a:spcPct val="35000"/>
              </a:spcAft>
            </a:pPr>
            <a:r>
              <a:rPr lang="fr" sz="2400" dirty="0">
                <a:solidFill>
                  <a:srgbClr val="44546A">
                    <a:hueOff val="0"/>
                    <a:satOff val="0"/>
                    <a:lumOff val="0"/>
                    <a:alphaOff val="0"/>
                  </a:srgbClr>
                </a:solidFill>
              </a:rPr>
              <a:t> Un anticorps est une protéine (également appelée immunoglobuline) produite par le système immunitaire de l’organisme qui peut reconnaître et cibler un antigène afin de le détruire.</a:t>
            </a:r>
            <a:endParaRPr lang="en-US" sz="2400" dirty="0">
              <a:solidFill>
                <a:srgbClr val="44546A">
                  <a:hueOff val="0"/>
                  <a:satOff val="0"/>
                  <a:lumOff val="0"/>
                  <a:alphaOff val="0"/>
                </a:srgbClr>
              </a:solidFill>
            </a:endParaRPr>
          </a:p>
        </p:txBody>
      </p:sp>
      <p:sp>
        <p:nvSpPr>
          <p:cNvPr id="3" name="Footer Placeholder 3">
            <a:extLst>
              <a:ext uri="{FF2B5EF4-FFF2-40B4-BE49-F238E27FC236}">
                <a16:creationId xmlns:a16="http://schemas.microsoft.com/office/drawing/2014/main" id="{039290C1-200A-51C9-4718-DEB74DD4FCE8}"/>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extLst>
      <p:ext uri="{BB962C8B-B14F-4D97-AF65-F5344CB8AC3E}">
        <p14:creationId xmlns:p14="http://schemas.microsoft.com/office/powerpoint/2010/main" val="328535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custDataLst>
              <p:tags r:id="rId2"/>
            </p:custDataLst>
          </p:nvPr>
        </p:nvSpPr>
        <p:spPr>
          <a:xfrm>
            <a:off x="218661" y="32386"/>
            <a:ext cx="11469756"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fr-FR" dirty="0">
                <a:solidFill>
                  <a:srgbClr val="009AC9"/>
                </a:solidFill>
              </a:rPr>
              <a:t>Types de tests utilisés dans la riposte à la COVID-19 (1)</a:t>
            </a:r>
            <a:endParaRPr lang="fr-FR" dirty="0"/>
          </a:p>
        </p:txBody>
      </p:sp>
      <p:sp>
        <p:nvSpPr>
          <p:cNvPr id="210" name="Google Shape;210;p6"/>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fr-FR" sz="1000"/>
          </a:p>
        </p:txBody>
      </p:sp>
      <p:graphicFrame>
        <p:nvGraphicFramePr>
          <p:cNvPr id="211" name="Google Shape;211;p6"/>
          <p:cNvGraphicFramePr/>
          <p:nvPr>
            <p:custDataLst>
              <p:tags r:id="rId4"/>
            </p:custDataLst>
            <p:extLst>
              <p:ext uri="{D42A27DB-BD31-4B8C-83A1-F6EECF244321}">
                <p14:modId xmlns:p14="http://schemas.microsoft.com/office/powerpoint/2010/main" val="3245270031"/>
              </p:ext>
            </p:extLst>
          </p:nvPr>
        </p:nvGraphicFramePr>
        <p:xfrm>
          <a:off x="549088" y="1030941"/>
          <a:ext cx="10344198" cy="3845600"/>
        </p:xfrm>
        <a:graphic>
          <a:graphicData uri="http://schemas.openxmlformats.org/drawingml/2006/table">
            <a:tbl>
              <a:tblPr firstRow="1" bandRow="1">
                <a:tableStyleId>{7DF18680-E054-41AD-8BC1-D1AEF772440D}</a:tableStyleId>
              </a:tblPr>
              <a:tblGrid>
                <a:gridCol w="1719095">
                  <a:extLst>
                    <a:ext uri="{9D8B030D-6E8A-4147-A177-3AD203B41FA5}">
                      <a16:colId xmlns:a16="http://schemas.microsoft.com/office/drawing/2014/main" val="20000"/>
                    </a:ext>
                  </a:extLst>
                </a:gridCol>
                <a:gridCol w="2137579">
                  <a:extLst>
                    <a:ext uri="{9D8B030D-6E8A-4147-A177-3AD203B41FA5}">
                      <a16:colId xmlns:a16="http://schemas.microsoft.com/office/drawing/2014/main" val="20001"/>
                    </a:ext>
                  </a:extLst>
                </a:gridCol>
                <a:gridCol w="2357086">
                  <a:extLst>
                    <a:ext uri="{9D8B030D-6E8A-4147-A177-3AD203B41FA5}">
                      <a16:colId xmlns:a16="http://schemas.microsoft.com/office/drawing/2014/main" val="20002"/>
                    </a:ext>
                  </a:extLst>
                </a:gridCol>
                <a:gridCol w="2361274">
                  <a:extLst>
                    <a:ext uri="{9D8B030D-6E8A-4147-A177-3AD203B41FA5}">
                      <a16:colId xmlns:a16="http://schemas.microsoft.com/office/drawing/2014/main" val="20003"/>
                    </a:ext>
                  </a:extLst>
                </a:gridCol>
                <a:gridCol w="1769164">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u="none" strike="noStrike" cap="none" dirty="0"/>
                        <a:t>Type</a:t>
                      </a:r>
                      <a:endParaRPr lang="fr-FR"/>
                    </a:p>
                  </a:txBody>
                  <a:tcPr marL="91450" marR="91450" marT="45725" marB="45725"/>
                </a:tc>
                <a:tc>
                  <a:txBody>
                    <a:bodyPr/>
                    <a:lstStyle/>
                    <a:p>
                      <a:pPr marL="0" marR="0" lvl="0" indent="0" algn="l" rtl="0">
                        <a:spcBef>
                          <a:spcPts val="0"/>
                        </a:spcBef>
                        <a:spcAft>
                          <a:spcPts val="0"/>
                        </a:spcAft>
                        <a:buNone/>
                      </a:pPr>
                      <a:r>
                        <a:rPr lang="en-US" sz="1600" dirty="0"/>
                        <a:t>Cible</a:t>
                      </a:r>
                      <a:endParaRPr lang="fr-FR"/>
                    </a:p>
                  </a:txBody>
                  <a:tcPr marL="91450" marR="91450" marT="45725" marB="45725"/>
                </a:tc>
                <a:tc>
                  <a:txBody>
                    <a:bodyPr/>
                    <a:lstStyle/>
                    <a:p>
                      <a:pPr marL="0" marR="0" lvl="0" indent="0" algn="l" rtl="0">
                        <a:spcBef>
                          <a:spcPts val="0"/>
                        </a:spcBef>
                        <a:spcAft>
                          <a:spcPts val="0"/>
                        </a:spcAft>
                        <a:buNone/>
                      </a:pPr>
                      <a:r>
                        <a:rPr lang="en-US" sz="1600" dirty="0"/>
                        <a:t>Utilisation</a:t>
                      </a:r>
                      <a:endParaRPr lang="fr-FR" dirty="0"/>
                    </a:p>
                  </a:txBody>
                  <a:tcPr marL="91450" marR="91450" marT="45725" marB="45725"/>
                </a:tc>
                <a:tc>
                  <a:txBody>
                    <a:bodyPr/>
                    <a:lstStyle/>
                    <a:p>
                      <a:pPr marL="0" marR="0" lvl="0" indent="0" algn="l" rtl="0">
                        <a:spcBef>
                          <a:spcPts val="0"/>
                        </a:spcBef>
                        <a:spcAft>
                          <a:spcPts val="0"/>
                        </a:spcAft>
                        <a:buNone/>
                      </a:pPr>
                      <a:r>
                        <a:rPr lang="en-US" sz="1600" dirty="0"/>
                        <a:t>Méthode</a:t>
                      </a:r>
                      <a:endParaRPr lang="fr-FR" dirty="0"/>
                    </a:p>
                  </a:txBody>
                  <a:tcPr marL="91450" marR="91450" marT="45725" marB="45725"/>
                </a:tc>
                <a:tc>
                  <a:txBody>
                    <a:bodyPr/>
                    <a:lstStyle/>
                    <a:p>
                      <a:pPr marL="0" marR="0" lvl="0" indent="0" algn="l" rtl="0">
                        <a:spcBef>
                          <a:spcPts val="0"/>
                        </a:spcBef>
                        <a:spcAft>
                          <a:spcPts val="0"/>
                        </a:spcAft>
                        <a:buNone/>
                      </a:pPr>
                      <a:r>
                        <a:rPr lang="en-US" sz="1600" dirty="0"/>
                        <a:t>Lieu</a:t>
                      </a:r>
                      <a:endParaRPr lang="fr-F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t>Test</a:t>
                      </a:r>
                      <a:r>
                        <a:rPr lang="fr-FR" sz="1400" dirty="0">
                          <a:solidFill>
                            <a:schemeClr val="dk1"/>
                          </a:solidFill>
                          <a:sym typeface="Arial"/>
                        </a:rPr>
                        <a:t>s moléculaires (analyses par PCR)</a:t>
                      </a:r>
                      <a:endParaRPr lang="fr-FR" sz="1200" dirty="0"/>
                    </a:p>
                  </a:txBody>
                  <a:tcPr marL="91450" marR="91450" marT="45725" marB="45725"/>
                </a:tc>
                <a:tc>
                  <a:txBody>
                    <a:bodyPr/>
                    <a:lstStyle/>
                    <a:p>
                      <a:pPr marL="0" marR="0" lvl="0" indent="0" algn="l" rtl="0">
                        <a:spcBef>
                          <a:spcPts val="0"/>
                        </a:spcBef>
                        <a:spcAft>
                          <a:spcPts val="0"/>
                        </a:spcAft>
                        <a:buNone/>
                      </a:pPr>
                      <a:r>
                        <a:rPr lang="en-US" sz="1400" dirty="0"/>
                        <a:t>Matériel génétique viral </a:t>
                      </a:r>
                      <a:endParaRPr lang="fr-FR" sz="1200" dirty="0"/>
                    </a:p>
                  </a:txBody>
                  <a:tcPr marL="91450" marR="91450" marT="45725" marB="45725"/>
                </a:tc>
                <a:tc>
                  <a:txBody>
                    <a:bodyPr/>
                    <a:lstStyle/>
                    <a:p>
                      <a:pPr marL="0" marR="0" lvl="0" indent="0" algn="l" rtl="0">
                        <a:spcBef>
                          <a:spcPts val="0"/>
                        </a:spcBef>
                        <a:spcAft>
                          <a:spcPts val="0"/>
                        </a:spcAft>
                        <a:buNone/>
                      </a:pPr>
                      <a:r>
                        <a:rPr lang="en-US" sz="1400" dirty="0"/>
                        <a:t>Détection d’une infection active par le SARS-CoV-2*</a:t>
                      </a:r>
                      <a:endParaRPr lang="fr-FR"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Amplification de petites quantités du génome viral (ARN) jusqu’à atteindre des niveaux détectables</a:t>
                      </a:r>
                      <a:endParaRPr lang="fr-FR" sz="1200" dirty="0"/>
                    </a:p>
                  </a:txBody>
                  <a:tcPr marL="91450" marR="91450" marT="45725" marB="45725"/>
                </a:tc>
                <a:tc>
                  <a:txBody>
                    <a:bodyPr/>
                    <a:lstStyle/>
                    <a:p>
                      <a:pPr marL="0" marR="0" lvl="0" indent="0" algn="l" rtl="0">
                        <a:spcBef>
                          <a:spcPts val="0"/>
                        </a:spcBef>
                        <a:spcAft>
                          <a:spcPts val="0"/>
                        </a:spcAft>
                        <a:buNone/>
                      </a:pPr>
                      <a:r>
                        <a:rPr lang="en-US" sz="1400" dirty="0"/>
                        <a:t>Laboratoire ou à proximité du patient</a:t>
                      </a:r>
                      <a:endParaRPr lang="fr-FR" sz="12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dirty="0"/>
                        <a:t>Tests antigéniques</a:t>
                      </a:r>
                      <a:endParaRPr lang="fr-FR" sz="1200"/>
                    </a:p>
                  </a:txBody>
                  <a:tcPr marL="91450" marR="91450" marT="45725" marB="45725"/>
                </a:tc>
                <a:tc>
                  <a:txBody>
                    <a:bodyPr/>
                    <a:lstStyle/>
                    <a:p>
                      <a:pPr marL="0" marR="0" lvl="0" indent="0" algn="l" rtl="0">
                        <a:spcBef>
                          <a:spcPts val="0"/>
                        </a:spcBef>
                        <a:spcAft>
                          <a:spcPts val="0"/>
                        </a:spcAft>
                        <a:buNone/>
                      </a:pPr>
                      <a:r>
                        <a:rPr lang="en-US" sz="1400" dirty="0"/>
                        <a:t>Protéines virales</a:t>
                      </a:r>
                      <a:endParaRPr lang="fr-FR" sz="12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Détection d’une infection active par le SARS-CoV-2 </a:t>
                      </a:r>
                      <a:endParaRPr lang="fr-FR" sz="1200" dirty="0"/>
                    </a:p>
                  </a:txBody>
                  <a:tcPr marL="91450" marR="91450" marT="45725" marB="45725"/>
                </a:tc>
                <a:tc>
                  <a:txBody>
                    <a:bodyPr/>
                    <a:lstStyle/>
                    <a:p>
                      <a:pPr marL="0" marR="0" lvl="0" indent="0" algn="l" rtl="0">
                        <a:spcBef>
                          <a:spcPts val="0"/>
                        </a:spcBef>
                        <a:spcAft>
                          <a:spcPts val="0"/>
                        </a:spcAft>
                        <a:buNone/>
                      </a:pPr>
                      <a:r>
                        <a:rPr lang="en-US" sz="1400" dirty="0"/>
                        <a:t>Capture d’antigènes sur une bandelette de test provoquant un changement de couleur (p. ex., le TDR pour le paludisme)</a:t>
                      </a:r>
                      <a:endParaRPr lang="fr-FR" sz="1200" dirty="0"/>
                    </a:p>
                  </a:txBody>
                  <a:tcPr marL="91450" marR="91450" marT="45725" marB="45725"/>
                </a:tc>
                <a:tc>
                  <a:txBody>
                    <a:bodyPr/>
                    <a:lstStyle/>
                    <a:p>
                      <a:pPr marL="0" marR="0" lvl="0" indent="0" algn="l" rtl="0">
                        <a:spcBef>
                          <a:spcPts val="0"/>
                        </a:spcBef>
                        <a:spcAft>
                          <a:spcPts val="0"/>
                        </a:spcAft>
                        <a:buNone/>
                      </a:pPr>
                      <a:r>
                        <a:rPr lang="en-US" sz="1400" dirty="0"/>
                        <a:t>Lieu de soins </a:t>
                      </a:r>
                      <a:endParaRPr lang="fr-FR" sz="1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dirty="0"/>
                        <a:t>Tests sérologiques de détection d’anticorps</a:t>
                      </a:r>
                      <a:endParaRPr lang="fr-FR" sz="1200"/>
                    </a:p>
                  </a:txBody>
                  <a:tcPr marL="91450" marR="91450" marT="45725" marB="45725"/>
                </a:tc>
                <a:tc>
                  <a:txBody>
                    <a:bodyPr/>
                    <a:lstStyle/>
                    <a:p>
                      <a:pPr marL="0" marR="0" lvl="0" indent="0" algn="l" rtl="0">
                        <a:spcBef>
                          <a:spcPts val="0"/>
                        </a:spcBef>
                        <a:spcAft>
                          <a:spcPts val="0"/>
                        </a:spcAft>
                        <a:buNone/>
                      </a:pPr>
                      <a:r>
                        <a:rPr lang="en-US" sz="1400" dirty="0"/>
                        <a:t>Anticorps que les patients développent en réponse à l’infection</a:t>
                      </a:r>
                      <a:endParaRPr lang="fr-FR" sz="1200"/>
                    </a:p>
                  </a:txBody>
                  <a:tcPr marL="91450" marR="91450" marT="45725" marB="45725"/>
                </a:tc>
                <a:tc>
                  <a:txBody>
                    <a:bodyPr/>
                    <a:lstStyle/>
                    <a:p>
                      <a:pPr marL="0" marR="0" lvl="0" indent="0" algn="l" rtl="0">
                        <a:spcBef>
                          <a:spcPts val="0"/>
                        </a:spcBef>
                        <a:spcAft>
                          <a:spcPts val="0"/>
                        </a:spcAft>
                        <a:buNone/>
                      </a:pPr>
                      <a:r>
                        <a:rPr lang="fr-FR" sz="1400" b="0" u="none" strike="noStrike" dirty="0">
                          <a:solidFill>
                            <a:schemeClr val="dk1"/>
                          </a:solidFill>
                          <a:sym typeface="Arial"/>
                        </a:rPr>
                        <a:t>Évaluation des infections passées</a:t>
                      </a:r>
                      <a:endParaRPr lang="fr-FR" sz="14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Capture d’anticorps sur une bandelette de test</a:t>
                      </a:r>
                      <a:r>
                        <a:rPr lang="en-US" sz="1400" baseline="30000" dirty="0"/>
                        <a:t>1</a:t>
                      </a:r>
                      <a:r>
                        <a:rPr lang="en-US" sz="1400" dirty="0"/>
                        <a:t> ou dans un puits de test provoquant un changement de couleur, avec lecture manuelle ou à l’aide d’un instrument</a:t>
                      </a:r>
                      <a:endParaRPr lang="fr-FR"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400" dirty="0"/>
                        <a:t>Laboratoire ou lieu de soins</a:t>
                      </a:r>
                      <a:r>
                        <a:rPr lang="fr-FR" sz="1400" b="0" u="none" strike="noStrike" baseline="30000" noProof="0" dirty="0"/>
                        <a:t>§</a:t>
                      </a:r>
                      <a:endParaRPr lang="fr-FR" sz="1200" baseline="30000" dirty="0"/>
                    </a:p>
                    <a:p>
                      <a:pPr marL="0" marR="0" lvl="0" indent="0" algn="l" rtl="0">
                        <a:spcBef>
                          <a:spcPts val="0"/>
                        </a:spcBef>
                        <a:spcAft>
                          <a:spcPts val="0"/>
                        </a:spcAft>
                        <a:buNone/>
                      </a:pPr>
                      <a:endParaRPr lang="fr-FR" sz="1400" dirty="0"/>
                    </a:p>
                  </a:txBody>
                  <a:tcPr marL="91450" marR="91450" marT="45725" marB="45725"/>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B243B09B-07C9-400E-BFE0-9C51067CA374}"/>
              </a:ext>
            </a:extLst>
          </p:cNvPr>
          <p:cNvSpPr txBox="1"/>
          <p:nvPr>
            <p:custDataLst>
              <p:tags r:id="rId5"/>
            </p:custDataLst>
          </p:nvPr>
        </p:nvSpPr>
        <p:spPr>
          <a:xfrm>
            <a:off x="578874" y="5535682"/>
            <a:ext cx="10499622" cy="775586"/>
          </a:xfrm>
          <a:prstGeom prst="rect">
            <a:avLst/>
          </a:prstGeom>
          <a:noFill/>
        </p:spPr>
        <p:txBody>
          <a:bodyPr wrap="square" lIns="91440" tIns="45720" rIns="91440" bIns="45720" rtlCol="0" anchor="t">
            <a:spAutoFit/>
          </a:bodyPr>
          <a:lstStyle/>
          <a:p>
            <a:r>
              <a:rPr lang="fr-FR" sz="1100" baseline="30000" dirty="0"/>
              <a:t>§</a:t>
            </a:r>
            <a:r>
              <a:rPr lang="fr-FR" sz="1100" dirty="0"/>
              <a:t> Sur la base des données probantes actuelles, l’OMS recommande l’utilisation de ces nouveaux tests immunodiagnostiques au point de service, pour la recherche uniquement. Ils ne doivent pas être utilisés dans d’autres contextes, y compris pour la prise de décision clinique, jusqu’à ce que l’on dispose de preuves justifiant leur utilisation pour des indications spécifiques. Organisation mondiale de la Santé. Advice on the use of point-of-care immunodiagnostic tests for COVID-19. Consultable (en anglais) à l’adresse : </a:t>
            </a:r>
            <a:r>
              <a:rPr lang="fr-FR" sz="1100" u="sng" dirty="0">
                <a:hlinkClick r:id="rId9"/>
              </a:rPr>
              <a:t>https://www.who.int/publications/i/item/advice-on-the-use-of-point-of-care-immunodiagnostic-tests-for-covid-19-scientific-brief</a:t>
            </a:r>
            <a:r>
              <a:rPr lang="fr-FR" sz="1100" u="sng" dirty="0"/>
              <a:t> </a:t>
            </a:r>
            <a:endParaRPr lang="fr-FR" sz="1100" dirty="0"/>
          </a:p>
        </p:txBody>
      </p:sp>
      <p:sp>
        <p:nvSpPr>
          <p:cNvPr id="2" name="TextBox 1">
            <a:extLst>
              <a:ext uri="{FF2B5EF4-FFF2-40B4-BE49-F238E27FC236}">
                <a16:creationId xmlns:a16="http://schemas.microsoft.com/office/drawing/2014/main" id="{D15756F1-5172-42CF-BB5A-6D831154BACE}"/>
              </a:ext>
            </a:extLst>
          </p:cNvPr>
          <p:cNvSpPr txBox="1"/>
          <p:nvPr>
            <p:custDataLst>
              <p:tags r:id="rId6"/>
            </p:custDataLst>
          </p:nvPr>
        </p:nvSpPr>
        <p:spPr>
          <a:xfrm>
            <a:off x="579408" y="5141615"/>
            <a:ext cx="10499827" cy="430887"/>
          </a:xfrm>
          <a:prstGeom prst="rect">
            <a:avLst/>
          </a:prstGeom>
          <a:noFill/>
        </p:spPr>
        <p:txBody>
          <a:bodyPr wrap="square" lIns="91440" tIns="45720" rIns="91440" bIns="45720" rtlCol="0" anchor="t">
            <a:spAutoFit/>
          </a:bodyPr>
          <a:lstStyle/>
          <a:p>
            <a:r>
              <a:rPr lang="fr-FR" sz="1100" dirty="0"/>
              <a:t>* Certains tests sont également conçus pour détecter des mutations bien précises du virus et pour identifier des variants. Il ne s’agit pas de tests de diagnostic, mais ils peuvent être utiles pour surveiller les variants dans le cadre de la stratégie de surveillance des variants d’un pays. </a:t>
            </a:r>
          </a:p>
        </p:txBody>
      </p:sp>
      <p:sp>
        <p:nvSpPr>
          <p:cNvPr id="3" name="Footer Placeholder 3">
            <a:extLst>
              <a:ext uri="{FF2B5EF4-FFF2-40B4-BE49-F238E27FC236}">
                <a16:creationId xmlns:a16="http://schemas.microsoft.com/office/drawing/2014/main" id="{906DB2BB-863F-4B48-315F-9A7739A5FB72}"/>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custDataLst>
              <p:tags r:id="rId2"/>
            </p:custDataLst>
          </p:nvPr>
        </p:nvSpPr>
        <p:spPr>
          <a:xfrm>
            <a:off x="347870" y="32386"/>
            <a:ext cx="11516181"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009AC9"/>
              </a:buClr>
              <a:buSzPts val="3600"/>
              <a:buFont typeface="Arial"/>
              <a:buNone/>
            </a:pPr>
            <a:r>
              <a:rPr lang="fr-FR" dirty="0">
                <a:solidFill>
                  <a:srgbClr val="009AC9"/>
                </a:solidFill>
              </a:rPr>
              <a:t>Types de tests utilisés dans la riposte à la COVID-19 (2)</a:t>
            </a:r>
            <a:endParaRPr lang="fr-FR" dirty="0"/>
          </a:p>
        </p:txBody>
      </p:sp>
      <p:sp>
        <p:nvSpPr>
          <p:cNvPr id="218" name="Google Shape;218;p7"/>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lang="fr-FR" sz="1000"/>
          </a:p>
        </p:txBody>
      </p:sp>
      <p:sp>
        <p:nvSpPr>
          <p:cNvPr id="220" name="Google Shape;220;p7"/>
          <p:cNvSpPr txBox="1"/>
          <p:nvPr>
            <p:custDataLst>
              <p:tags r:id="rId4"/>
            </p:custDataLst>
          </p:nvPr>
        </p:nvSpPr>
        <p:spPr>
          <a:xfrm>
            <a:off x="837828" y="1455557"/>
            <a:ext cx="10170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i="0" u="none" strike="noStrike" cap="none">
                <a:solidFill>
                  <a:schemeClr val="dk1"/>
                </a:solidFill>
                <a:latin typeface="Arial"/>
                <a:sym typeface="Arial"/>
              </a:rPr>
              <a:t>Représentation schématique simplifiée des anticorps humains, et des protéines du SARS-CoV-2 détectées par les TDR-Ag</a:t>
            </a:r>
            <a:endParaRPr lang="fr-FR" sz="2000" b="1">
              <a:solidFill>
                <a:schemeClr val="dk1"/>
              </a:solidFill>
              <a:latin typeface="Arial"/>
              <a:ea typeface="Arial"/>
              <a:cs typeface="Arial"/>
              <a:sym typeface="Arial"/>
            </a:endParaRPr>
          </a:p>
        </p:txBody>
      </p:sp>
      <p:sp>
        <p:nvSpPr>
          <p:cNvPr id="221" name="Google Shape;221;p7"/>
          <p:cNvSpPr txBox="1"/>
          <p:nvPr>
            <p:custDataLst>
              <p:tags r:id="rId5"/>
            </p:custDataLst>
          </p:nvPr>
        </p:nvSpPr>
        <p:spPr>
          <a:xfrm>
            <a:off x="1211493" y="4378620"/>
            <a:ext cx="26435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Arial"/>
                <a:sym typeface="Arial"/>
              </a:rPr>
              <a:t>Antigènes viraux du SARS-CoV-2</a:t>
            </a:r>
            <a:endParaRPr lang="fr-FR" sz="1600" dirty="0">
              <a:solidFill>
                <a:schemeClr val="dk1"/>
              </a:solidFill>
              <a:latin typeface="Arial"/>
              <a:ea typeface="Arial"/>
              <a:cs typeface="Arial"/>
              <a:sym typeface="Arial"/>
            </a:endParaRPr>
          </a:p>
        </p:txBody>
      </p:sp>
      <p:sp>
        <p:nvSpPr>
          <p:cNvPr id="222" name="Google Shape;222;p7"/>
          <p:cNvSpPr txBox="1"/>
          <p:nvPr>
            <p:custDataLst>
              <p:tags r:id="rId6"/>
            </p:custDataLst>
          </p:nvPr>
        </p:nvSpPr>
        <p:spPr>
          <a:xfrm>
            <a:off x="1211493" y="5043770"/>
            <a:ext cx="18357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Arial"/>
                <a:sym typeface="Arial"/>
              </a:rPr>
              <a:t>Anticorps humains</a:t>
            </a:r>
            <a:endParaRPr lang="fr-FR" sz="1600" dirty="0">
              <a:solidFill>
                <a:schemeClr val="dk1"/>
              </a:solidFill>
              <a:latin typeface="Arial"/>
              <a:ea typeface="Arial"/>
              <a:cs typeface="Arial"/>
              <a:sym typeface="Arial"/>
            </a:endParaRPr>
          </a:p>
        </p:txBody>
      </p:sp>
      <p:sp>
        <p:nvSpPr>
          <p:cNvPr id="223" name="Google Shape;223;p7"/>
          <p:cNvSpPr txBox="1"/>
          <p:nvPr>
            <p:custDataLst>
              <p:tags r:id="rId7"/>
            </p:custDataLst>
          </p:nvPr>
        </p:nvSpPr>
        <p:spPr>
          <a:xfrm>
            <a:off x="8200862" y="4223264"/>
            <a:ext cx="24937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dk1"/>
                </a:solidFill>
                <a:latin typeface="Arial"/>
                <a:sym typeface="Arial"/>
              </a:rPr>
              <a:t>Protéines virales détectées par les tests antigéniques (TDR-Ag)</a:t>
            </a:r>
            <a:endParaRPr lang="fr-FR" sz="1600" dirty="0">
              <a:solidFill>
                <a:schemeClr val="dk1"/>
              </a:solidFill>
              <a:latin typeface="Arial"/>
              <a:ea typeface="Arial"/>
              <a:cs typeface="Arial"/>
              <a:sym typeface="Arial"/>
            </a:endParaRPr>
          </a:p>
        </p:txBody>
      </p:sp>
      <p:sp>
        <p:nvSpPr>
          <p:cNvPr id="224" name="Google Shape;224;p7"/>
          <p:cNvSpPr txBox="1"/>
          <p:nvPr>
            <p:custDataLst>
              <p:tags r:id="rId8"/>
            </p:custDataLst>
          </p:nvPr>
        </p:nvSpPr>
        <p:spPr>
          <a:xfrm>
            <a:off x="8200862" y="3070263"/>
            <a:ext cx="2620727" cy="830956"/>
          </a:xfrm>
          <a:prstGeom prst="rect">
            <a:avLst/>
          </a:prstGeom>
          <a:noFill/>
          <a:ln>
            <a:noFill/>
          </a:ln>
        </p:spPr>
        <p:txBody>
          <a:bodyPr spcFirstLastPara="1" wrap="square" lIns="91425" tIns="45700" rIns="91425" bIns="45700" anchor="t" anchorCtr="0">
            <a:spAutoFit/>
          </a:bodyPr>
          <a:lstStyle/>
          <a:p>
            <a:pPr lvl="0"/>
            <a:r>
              <a:rPr lang="fr-FR" sz="1600" dirty="0"/>
              <a:t>Anticorps humains spécifiques du virus d</a:t>
            </a:r>
            <a:r>
              <a:rPr lang="fr-FR" sz="1600" dirty="0">
                <a:solidFill>
                  <a:schemeClr val="dk1"/>
                </a:solidFill>
                <a:latin typeface="Arial"/>
                <a:sym typeface="Arial"/>
              </a:rPr>
              <a:t>étectés par les tests sérologiques</a:t>
            </a:r>
            <a:endParaRPr lang="fr-FR" sz="1600" dirty="0">
              <a:solidFill>
                <a:schemeClr val="dk1"/>
              </a:solidFill>
              <a:latin typeface="Arial"/>
              <a:ea typeface="Arial"/>
              <a:cs typeface="Arial"/>
              <a:sym typeface="Arial"/>
            </a:endParaRPr>
          </a:p>
        </p:txBody>
      </p:sp>
      <p:cxnSp>
        <p:nvCxnSpPr>
          <p:cNvPr id="225" name="Google Shape;225;p7"/>
          <p:cNvCxnSpPr/>
          <p:nvPr>
            <p:custDataLst>
              <p:tags r:id="rId9"/>
            </p:custDataLst>
          </p:nvPr>
        </p:nvCxnSpPr>
        <p:spPr>
          <a:xfrm rot="10800000">
            <a:off x="7637353" y="3549254"/>
            <a:ext cx="563509" cy="0"/>
          </a:xfrm>
          <a:prstGeom prst="straightConnector1">
            <a:avLst/>
          </a:prstGeom>
          <a:noFill/>
          <a:ln w="57150" cap="flat" cmpd="sng">
            <a:solidFill>
              <a:srgbClr val="7030A0"/>
            </a:solidFill>
            <a:prstDash val="solid"/>
            <a:miter lim="800000"/>
            <a:headEnd type="none" w="sm" len="sm"/>
            <a:tailEnd type="triangle" w="med" len="med"/>
          </a:ln>
        </p:spPr>
      </p:cxnSp>
      <p:pic>
        <p:nvPicPr>
          <p:cNvPr id="226" name="Google Shape;226;p7" descr="Shape, circle&#10;&#10;Description automatically generated"/>
          <p:cNvPicPr preferRelativeResize="0"/>
          <p:nvPr>
            <p:custDataLst>
              <p:tags r:id="rId10"/>
            </p:custDataLst>
          </p:nvPr>
        </p:nvPicPr>
        <p:blipFill rotWithShape="1">
          <a:blip r:embed="rId16">
            <a:alphaModFix/>
          </a:blip>
          <a:srcRect/>
          <a:stretch/>
        </p:blipFill>
        <p:spPr>
          <a:xfrm>
            <a:off x="4359238" y="2606225"/>
            <a:ext cx="3596746" cy="3295526"/>
          </a:xfrm>
          <a:prstGeom prst="rect">
            <a:avLst/>
          </a:prstGeom>
          <a:noFill/>
          <a:ln>
            <a:noFill/>
          </a:ln>
        </p:spPr>
      </p:pic>
      <p:pic>
        <p:nvPicPr>
          <p:cNvPr id="227" name="Google Shape;227;p7" descr="Icon&#10;&#10;Description automatically generated"/>
          <p:cNvPicPr preferRelativeResize="0"/>
          <p:nvPr>
            <p:custDataLst>
              <p:tags r:id="rId11"/>
            </p:custDataLst>
          </p:nvPr>
        </p:nvPicPr>
        <p:blipFill rotWithShape="1">
          <a:blip r:embed="rId17">
            <a:alphaModFix/>
          </a:blip>
          <a:srcRect t="30111"/>
          <a:stretch/>
        </p:blipFill>
        <p:spPr>
          <a:xfrm>
            <a:off x="860813" y="4981255"/>
            <a:ext cx="333743" cy="553133"/>
          </a:xfrm>
          <a:prstGeom prst="rect">
            <a:avLst/>
          </a:prstGeom>
          <a:noFill/>
          <a:ln>
            <a:noFill/>
          </a:ln>
        </p:spPr>
      </p:pic>
      <p:pic>
        <p:nvPicPr>
          <p:cNvPr id="228" name="Google Shape;228;p7" descr="Icon&#10;&#10;Description automatically generated"/>
          <p:cNvPicPr preferRelativeResize="0"/>
          <p:nvPr>
            <p:custDataLst>
              <p:tags r:id="rId12"/>
            </p:custDataLst>
          </p:nvPr>
        </p:nvPicPr>
        <p:blipFill rotWithShape="1">
          <a:blip r:embed="rId17">
            <a:alphaModFix/>
          </a:blip>
          <a:srcRect l="28570" r="30061" b="70979"/>
          <a:stretch/>
        </p:blipFill>
        <p:spPr>
          <a:xfrm>
            <a:off x="860813" y="4378620"/>
            <a:ext cx="354496" cy="589762"/>
          </a:xfrm>
          <a:prstGeom prst="rect">
            <a:avLst/>
          </a:prstGeom>
          <a:noFill/>
          <a:ln>
            <a:noFill/>
          </a:ln>
        </p:spPr>
      </p:pic>
      <p:cxnSp>
        <p:nvCxnSpPr>
          <p:cNvPr id="229" name="Google Shape;229;p7"/>
          <p:cNvCxnSpPr>
            <a:stCxn id="223" idx="1"/>
          </p:cNvCxnSpPr>
          <p:nvPr>
            <p:custDataLst>
              <p:tags r:id="rId13"/>
            </p:custDataLst>
          </p:nvPr>
        </p:nvCxnSpPr>
        <p:spPr>
          <a:xfrm rot="10800000">
            <a:off x="7120862" y="4515651"/>
            <a:ext cx="1080000" cy="0"/>
          </a:xfrm>
          <a:prstGeom prst="straightConnector1">
            <a:avLst/>
          </a:prstGeom>
          <a:noFill/>
          <a:ln w="57150" cap="flat" cmpd="sng">
            <a:solidFill>
              <a:srgbClr val="7030A0"/>
            </a:solidFill>
            <a:prstDash val="solid"/>
            <a:miter lim="800000"/>
            <a:headEnd type="none" w="sm" len="sm"/>
            <a:tailEnd type="triangle" w="med" len="med"/>
          </a:ln>
        </p:spPr>
      </p:cxnSp>
      <p:sp>
        <p:nvSpPr>
          <p:cNvPr id="2" name="Footer Placeholder 3">
            <a:extLst>
              <a:ext uri="{FF2B5EF4-FFF2-40B4-BE49-F238E27FC236}">
                <a16:creationId xmlns:a16="http://schemas.microsoft.com/office/drawing/2014/main" id="{0D149A3E-1DDD-1CA0-91B5-B56C1DCE176C}"/>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8"/>
          <p:cNvSpPr txBox="1">
            <a:spLocks noGrp="1"/>
          </p:cNvSpPr>
          <p:nvPr>
            <p:ph type="title"/>
            <p:custDataLst>
              <p:tags r:id="rId2"/>
            </p:custDataLst>
          </p:nvPr>
        </p:nvSpPr>
        <p:spPr>
          <a:xfrm>
            <a:off x="377687" y="32386"/>
            <a:ext cx="11486364" cy="942814"/>
          </a:xfrm>
          <a:prstGeom prst="rect">
            <a:avLst/>
          </a:prstGeom>
          <a:noFill/>
          <a:ln>
            <a:noFill/>
          </a:ln>
        </p:spPr>
        <p:txBody>
          <a:bodyPr spcFirstLastPara="1" wrap="square" lIns="0" tIns="0" rIns="0" bIns="0" anchor="b" anchorCtr="0">
            <a:noAutofit/>
          </a:bodyPr>
          <a:lstStyle/>
          <a:p>
            <a:pPr>
              <a:buClr>
                <a:srgbClr val="009AC9"/>
              </a:buClr>
            </a:pPr>
            <a:r>
              <a:rPr lang="fr-FR" dirty="0">
                <a:solidFill>
                  <a:srgbClr val="009AC9"/>
                </a:solidFill>
              </a:rPr>
              <a:t>Types de tests utilisés dans la riposte à la COVID-19 (3)</a:t>
            </a:r>
            <a:endParaRPr lang="fr-FR" sz="2200" dirty="0">
              <a:solidFill>
                <a:srgbClr val="009AC9"/>
              </a:solidFill>
            </a:endParaRPr>
          </a:p>
        </p:txBody>
      </p:sp>
      <p:sp>
        <p:nvSpPr>
          <p:cNvPr id="235" name="Google Shape;235;p8"/>
          <p:cNvSpPr txBox="1">
            <a:spLocks noGrp="1"/>
          </p:cNvSpPr>
          <p:nvPr>
            <p:ph type="sldNum" idx="12"/>
            <p:custDataLst>
              <p:tags r:id="rId3"/>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lang="fr-FR" sz="1000"/>
          </a:p>
        </p:txBody>
      </p:sp>
      <p:sp>
        <p:nvSpPr>
          <p:cNvPr id="237" name="Google Shape;237;p8"/>
          <p:cNvSpPr txBox="1">
            <a:spLocks noGrp="1"/>
          </p:cNvSpPr>
          <p:nvPr>
            <p:ph type="body" idx="1"/>
            <p:custDataLst>
              <p:tags r:id="rId4"/>
            </p:custDataLst>
          </p:nvPr>
        </p:nvSpPr>
        <p:spPr>
          <a:xfrm>
            <a:off x="838200" y="1433730"/>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fr-FR"/>
              <a:t>Autres types de tests :</a:t>
            </a:r>
          </a:p>
          <a:p>
            <a:pPr marL="685800" lvl="1" indent="-114300" algn="l" rtl="0">
              <a:lnSpc>
                <a:spcPct val="100000"/>
              </a:lnSpc>
              <a:spcBef>
                <a:spcPts val="500"/>
              </a:spcBef>
              <a:spcAft>
                <a:spcPts val="0"/>
              </a:spcAft>
              <a:buSzPts val="1800"/>
              <a:buNone/>
            </a:pPr>
            <a:endParaRPr lang="fr-FR"/>
          </a:p>
        </p:txBody>
      </p:sp>
      <p:graphicFrame>
        <p:nvGraphicFramePr>
          <p:cNvPr id="238" name="Google Shape;238;p8"/>
          <p:cNvGraphicFramePr/>
          <p:nvPr>
            <p:custDataLst>
              <p:tags r:id="rId5"/>
            </p:custDataLst>
            <p:extLst>
              <p:ext uri="{D42A27DB-BD31-4B8C-83A1-F6EECF244321}">
                <p14:modId xmlns:p14="http://schemas.microsoft.com/office/powerpoint/2010/main" val="2264214755"/>
              </p:ext>
            </p:extLst>
          </p:nvPr>
        </p:nvGraphicFramePr>
        <p:xfrm>
          <a:off x="844017" y="2070946"/>
          <a:ext cx="10515600" cy="3479830"/>
        </p:xfrm>
        <a:graphic>
          <a:graphicData uri="http://schemas.openxmlformats.org/drawingml/2006/table">
            <a:tbl>
              <a:tblPr firstRow="1" bandRow="1">
                <a:tableStyleId>{7DF18680-E054-41AD-8BC1-D1AEF772440D}</a:tableStyleId>
              </a:tblPr>
              <a:tblGrid>
                <a:gridCol w="17308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246800">
                  <a:extLst>
                    <a:ext uri="{9D8B030D-6E8A-4147-A177-3AD203B41FA5}">
                      <a16:colId xmlns:a16="http://schemas.microsoft.com/office/drawing/2014/main" val="20002"/>
                    </a:ext>
                  </a:extLst>
                </a:gridCol>
                <a:gridCol w="2257700">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1600"/>
                        <a:t>Type</a:t>
                      </a:r>
                      <a:endParaRPr lang="fr-FR"/>
                    </a:p>
                  </a:txBody>
                  <a:tcPr marL="91450" marR="91450" marT="45725" marB="45725"/>
                </a:tc>
                <a:tc>
                  <a:txBody>
                    <a:bodyPr/>
                    <a:lstStyle/>
                    <a:p>
                      <a:pPr marL="0" marR="0" lvl="0" indent="0" algn="l" rtl="0">
                        <a:spcBef>
                          <a:spcPts val="0"/>
                        </a:spcBef>
                        <a:spcAft>
                          <a:spcPts val="0"/>
                        </a:spcAft>
                        <a:buNone/>
                      </a:pPr>
                      <a:r>
                        <a:rPr lang="en-US" sz="1600"/>
                        <a:t>Cible</a:t>
                      </a:r>
                      <a:endParaRPr lang="fr-FR"/>
                    </a:p>
                  </a:txBody>
                  <a:tcPr marL="91450" marR="91450" marT="45725" marB="45725"/>
                </a:tc>
                <a:tc>
                  <a:txBody>
                    <a:bodyPr/>
                    <a:lstStyle/>
                    <a:p>
                      <a:pPr marL="0" marR="0" lvl="0" indent="0" algn="l" rtl="0">
                        <a:spcBef>
                          <a:spcPts val="0"/>
                        </a:spcBef>
                        <a:spcAft>
                          <a:spcPts val="0"/>
                        </a:spcAft>
                        <a:buNone/>
                      </a:pPr>
                      <a:r>
                        <a:rPr lang="en-US" sz="1600"/>
                        <a:t>Utilisation</a:t>
                      </a:r>
                      <a:endParaRPr lang="fr-FR"/>
                    </a:p>
                  </a:txBody>
                  <a:tcPr marL="91450" marR="91450" marT="45725" marB="45725"/>
                </a:tc>
                <a:tc>
                  <a:txBody>
                    <a:bodyPr/>
                    <a:lstStyle/>
                    <a:p>
                      <a:pPr marL="0" marR="0" lvl="0" indent="0" algn="l" rtl="0">
                        <a:spcBef>
                          <a:spcPts val="0"/>
                        </a:spcBef>
                        <a:spcAft>
                          <a:spcPts val="0"/>
                        </a:spcAft>
                        <a:buNone/>
                      </a:pPr>
                      <a:r>
                        <a:rPr lang="en-US" sz="1600"/>
                        <a:t>Méthode</a:t>
                      </a:r>
                      <a:endParaRPr lang="fr-FR"/>
                    </a:p>
                  </a:txBody>
                  <a:tcPr marL="91450" marR="91450" marT="45725" marB="45725"/>
                </a:tc>
                <a:tc>
                  <a:txBody>
                    <a:bodyPr/>
                    <a:lstStyle/>
                    <a:p>
                      <a:pPr marL="0" marR="0" lvl="0" indent="0" algn="l" rtl="0">
                        <a:spcBef>
                          <a:spcPts val="0"/>
                        </a:spcBef>
                        <a:spcAft>
                          <a:spcPts val="0"/>
                        </a:spcAft>
                        <a:buNone/>
                      </a:pPr>
                      <a:r>
                        <a:rPr lang="en-US" sz="1600"/>
                        <a:t>Lieu</a:t>
                      </a:r>
                      <a:endParaRPr lang="fr-F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Séquençage</a:t>
                      </a:r>
                      <a:endParaRPr lang="fr-FR" sz="160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600"/>
                        <a:t>Matériel génétique viral </a:t>
                      </a:r>
                      <a:endParaRPr lang="fr-FR"/>
                    </a:p>
                  </a:txBody>
                  <a:tcPr marL="91450" marR="91450" marT="45725" marB="45725"/>
                </a:tc>
                <a:tc>
                  <a:txBody>
                    <a:bodyPr/>
                    <a:lstStyle/>
                    <a:p>
                      <a:pPr marL="0" marR="0" lvl="0" indent="0" algn="l" rtl="0">
                        <a:spcBef>
                          <a:spcPts val="0"/>
                        </a:spcBef>
                        <a:spcAft>
                          <a:spcPts val="0"/>
                        </a:spcAft>
                        <a:buNone/>
                      </a:pPr>
                      <a:r>
                        <a:rPr lang="en-US" sz="1600" dirty="0"/>
                        <a:t>Identification de variants : </a:t>
                      </a:r>
                      <a:r>
                        <a:rPr lang="en-US" sz="1600" dirty="0" err="1"/>
                        <a:t>détection</a:t>
                      </a:r>
                      <a:r>
                        <a:rPr lang="en-US" sz="1600" dirty="0"/>
                        <a:t> de mutations du virus dans des </a:t>
                      </a:r>
                      <a:r>
                        <a:rPr lang="en-US" sz="1600" dirty="0" err="1"/>
                        <a:t>échantillons</a:t>
                      </a:r>
                      <a:r>
                        <a:rPr lang="en-US" sz="1600" dirty="0"/>
                        <a:t> </a:t>
                      </a:r>
                      <a:r>
                        <a:rPr lang="en-US" sz="1600" dirty="0" err="1"/>
                        <a:t>positifs</a:t>
                      </a:r>
                      <a:r>
                        <a:rPr lang="en-US" sz="1600" dirty="0"/>
                        <a:t> pour le SARS-CoV-2 </a:t>
                      </a:r>
                      <a:endParaRPr lang="fr-F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Amplification et séquençage d’une partie ou de la totalité du génome viral (ARN) pour déterminer sa composition (séquence d’ARN)</a:t>
                      </a:r>
                      <a:endParaRPr lang="fr-FR"/>
                    </a:p>
                  </a:txBody>
                  <a:tcPr marL="91450" marR="91450" marT="45725" marB="45725"/>
                </a:tc>
                <a:tc>
                  <a:txBody>
                    <a:bodyPr/>
                    <a:lstStyle/>
                    <a:p>
                      <a:pPr marL="0" marR="0" lvl="0" indent="0" algn="l" rtl="0">
                        <a:spcBef>
                          <a:spcPts val="0"/>
                        </a:spcBef>
                        <a:spcAft>
                          <a:spcPts val="0"/>
                        </a:spcAft>
                        <a:buNone/>
                      </a:pPr>
                      <a:r>
                        <a:rPr lang="en-US" sz="1600"/>
                        <a:t>Laboratoire spécialisé</a:t>
                      </a:r>
                      <a:endParaRPr lang="fr-F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Culture</a:t>
                      </a:r>
                      <a:endParaRPr lang="fr-FR"/>
                    </a:p>
                  </a:txBody>
                  <a:tcPr marL="91450" marR="91450" marT="45725" marB="45725"/>
                </a:tc>
                <a:tc>
                  <a:txBody>
                    <a:bodyPr/>
                    <a:lstStyle/>
                    <a:p>
                      <a:pPr marL="0" marR="0" lvl="0" indent="0" algn="l" rtl="0">
                        <a:spcBef>
                          <a:spcPts val="0"/>
                        </a:spcBef>
                        <a:spcAft>
                          <a:spcPts val="0"/>
                        </a:spcAft>
                        <a:buNone/>
                      </a:pPr>
                      <a:r>
                        <a:rPr lang="en-US" sz="1600"/>
                        <a:t>Virus</a:t>
                      </a:r>
                      <a:endParaRPr lang="fr-F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Évaluation de l’effet de médicaments ou d’anticorps sur la multiplication du virus</a:t>
                      </a:r>
                      <a:endParaRPr lang="fr-FR"/>
                    </a:p>
                  </a:txBody>
                  <a:tcPr marL="91450" marR="91450" marT="45725" marB="45725"/>
                </a:tc>
                <a:tc>
                  <a:txBody>
                    <a:bodyPr/>
                    <a:lstStyle/>
                    <a:p>
                      <a:pPr marL="0" marR="0" lvl="0" indent="0" algn="l" rtl="0">
                        <a:spcBef>
                          <a:spcPts val="0"/>
                        </a:spcBef>
                        <a:spcAft>
                          <a:spcPts val="0"/>
                        </a:spcAft>
                        <a:buNone/>
                      </a:pPr>
                      <a:r>
                        <a:rPr lang="en-US" sz="1600"/>
                        <a:t>Culture du virus afin de réaliser des tests spécialisés (réaction contre des anticorps par exemple)</a:t>
                      </a:r>
                      <a:endParaRPr lang="fr-FR"/>
                    </a:p>
                  </a:txBody>
                  <a:tcPr marL="91450" marR="91450" marT="45725" marB="45725"/>
                </a:tc>
                <a:tc>
                  <a:txBody>
                    <a:bodyPr/>
                    <a:lstStyle/>
                    <a:p>
                      <a:pPr marL="0" marR="0" lvl="0" indent="0" algn="l" rtl="0">
                        <a:spcBef>
                          <a:spcPts val="0"/>
                        </a:spcBef>
                        <a:spcAft>
                          <a:spcPts val="0"/>
                        </a:spcAft>
                        <a:buNone/>
                      </a:pPr>
                      <a:r>
                        <a:rPr lang="en-US" sz="1600" dirty="0" err="1"/>
                        <a:t>Laboratoire</a:t>
                      </a:r>
                      <a:r>
                        <a:rPr lang="en-US" sz="1600" dirty="0"/>
                        <a:t> </a:t>
                      </a:r>
                      <a:r>
                        <a:rPr lang="en-US" sz="1600" dirty="0" err="1"/>
                        <a:t>spécialisé</a:t>
                      </a:r>
                      <a:endParaRPr lang="fr-FR" dirty="0"/>
                    </a:p>
                  </a:txBody>
                  <a:tcPr marL="91450" marR="91450" marT="45725" marB="45725"/>
                </a:tc>
                <a:extLst>
                  <a:ext uri="{0D108BD9-81ED-4DB2-BD59-A6C34878D82A}">
                    <a16:rowId xmlns:a16="http://schemas.microsoft.com/office/drawing/2014/main" val="10002"/>
                  </a:ext>
                </a:extLst>
              </a:tr>
            </a:tbl>
          </a:graphicData>
        </a:graphic>
      </p:graphicFrame>
      <p:sp>
        <p:nvSpPr>
          <p:cNvPr id="2" name="Footer Placeholder 3">
            <a:extLst>
              <a:ext uri="{FF2B5EF4-FFF2-40B4-BE49-F238E27FC236}">
                <a16:creationId xmlns:a16="http://schemas.microsoft.com/office/drawing/2014/main" id="{371E190A-5C81-18F5-5FA1-EEEBD4EA885F}"/>
              </a:ext>
            </a:extLst>
          </p:cNvPr>
          <p:cNvSpPr>
            <a:spLocks noGrp="1"/>
          </p:cNvSpPr>
          <p:nvPr>
            <p:ph type="ftr" sz="quarter" idx="11"/>
          </p:nvPr>
        </p:nvSpPr>
        <p:spPr>
          <a:xfrm>
            <a:off x="838200" y="6356350"/>
            <a:ext cx="7574280" cy="501650"/>
          </a:xfrm>
        </p:spPr>
        <p:txBody>
          <a:bodyPr rtlCol="0"/>
          <a:lstStyle/>
          <a:p>
            <a:pPr rtl="0"/>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Aperçu d</a:t>
            </a:r>
            <a:r>
              <a:rPr lang="en-US" dirty="0"/>
              <a:t>es</a:t>
            </a:r>
            <a:r>
              <a:rPr lang="fr" dirty="0"/>
              <a:t> test</a:t>
            </a:r>
            <a:r>
              <a:rPr lang="en-US" dirty="0"/>
              <a:t>s</a:t>
            </a:r>
            <a:r>
              <a:rPr lang="fr" dirty="0"/>
              <a:t> SA</a:t>
            </a:r>
            <a:r>
              <a:rPr lang="en-US" dirty="0"/>
              <a:t>R</a:t>
            </a:r>
            <a:r>
              <a:rPr lang="fr" dirty="0"/>
              <a:t>S-CoV-2</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E428AC39C2174AA60E2B24655F8CA0" ma:contentTypeVersion="13" ma:contentTypeDescription="Create a new document." ma:contentTypeScope="" ma:versionID="62dc4ba41e2ac8dff66dff98482acf91">
  <xsd:schema xmlns:xsd="http://www.w3.org/2001/XMLSchema" xmlns:xs="http://www.w3.org/2001/XMLSchema" xmlns:p="http://schemas.microsoft.com/office/2006/metadata/properties" xmlns:ns3="95bab860-2d6b-4602-b166-24da51455eee" xmlns:ns4="cdf6d0ad-cdd5-4030-b89e-97d3a33d71ec" targetNamespace="http://schemas.microsoft.com/office/2006/metadata/properties" ma:root="true" ma:fieldsID="6819d03f2fd1c2bcc080d0781f6df30b" ns3:_="" ns4:_="">
    <xsd:import namespace="95bab860-2d6b-4602-b166-24da51455eee"/>
    <xsd:import namespace="cdf6d0ad-cdd5-4030-b89e-97d3a33d71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b860-2d6b-4602-b166-24da51455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f6d0ad-cdd5-4030-b89e-97d3a33d71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84ABCD-9984-425A-8A4A-B21592E2F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b860-2d6b-4602-b166-24da51455eee"/>
    <ds:schemaRef ds:uri="cdf6d0ad-cdd5-4030-b89e-97d3a33d7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A13D55-8E5F-4F0D-9D28-BA9946D709E8}">
  <ds:schemaRefs>
    <ds:schemaRef ds:uri="http://schemas.microsoft.com/sharepoint/v3/contenttype/forms"/>
  </ds:schemaRefs>
</ds:datastoreItem>
</file>

<file path=customXml/itemProps3.xml><?xml version="1.0" encoding="utf-8"?>
<ds:datastoreItem xmlns:ds="http://schemas.openxmlformats.org/officeDocument/2006/customXml" ds:itemID="{9AF1E6F0-CFB0-440B-AE55-4C7BD5D32AF4}">
  <ds:schemaRefs>
    <ds:schemaRef ds:uri="http://schemas.microsoft.com/office/infopath/2007/PartnerControls"/>
    <ds:schemaRef ds:uri="http://purl.org/dc/elements/1.1/"/>
    <ds:schemaRef ds:uri="http://schemas.microsoft.com/office/2006/metadata/properties"/>
    <ds:schemaRef ds:uri="cdf6d0ad-cdd5-4030-b89e-97d3a33d71ec"/>
    <ds:schemaRef ds:uri="http://purl.org/dc/terms/"/>
    <ds:schemaRef ds:uri="http://schemas.openxmlformats.org/package/2006/metadata/core-properties"/>
    <ds:schemaRef ds:uri="http://schemas.microsoft.com/office/2006/documentManagement/types"/>
    <ds:schemaRef ds:uri="95bab860-2d6b-4602-b166-24da51455e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3854</TotalTime>
  <Words>1412</Words>
  <Application>Microsoft Office PowerPoint</Application>
  <PresentationFormat>Widescreen</PresentationFormat>
  <Paragraphs>107</Paragraphs>
  <Slides>12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02</vt:lpstr>
      <vt:lpstr>Clause de non-responsabilité</vt:lpstr>
      <vt:lpstr>Objectifs d’apprentissage</vt:lpstr>
      <vt:lpstr>Analyse de la situation de la COVID-19 </vt:lpstr>
      <vt:lpstr>Tests diagnostiques dans la riposte à la COVID-19</vt:lpstr>
      <vt:lpstr>Rappel termes utilisés</vt:lpstr>
      <vt:lpstr>Types de tests utilisés dans la riposte à la COVID-19 (1)</vt:lpstr>
      <vt:lpstr>Types de tests utilisés dans la riposte à la COVID-19 (2)</vt:lpstr>
      <vt:lpstr>Types de tests utilisés dans la riposte à la COVID-19 (3)</vt:lpstr>
      <vt:lpstr>TDR antigénique du SARS-CoV-2</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76</cp:revision>
  <dcterms:created xsi:type="dcterms:W3CDTF">2020-10-08T10:02:18Z</dcterms:created>
  <dcterms:modified xsi:type="dcterms:W3CDTF">2022-10-04T10:00:47Z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0x010100EBE428AC39C2174AA60E2B24655F8CA0</vt:lpwstr>
  </property>
</Properties>
</file>