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256" r:id="rId5"/>
    <p:sldId id="257" r:id="rId6"/>
    <p:sldId id="355" r:id="rId7"/>
    <p:sldId id="324" r:id="rId8"/>
    <p:sldId id="325" r:id="rId9"/>
    <p:sldId id="326" r:id="rId10"/>
    <p:sldId id="327" r:id="rId11"/>
    <p:sldId id="328" r:id="rId12"/>
    <p:sldId id="333" r:id="rId13"/>
    <p:sldId id="354" r:id="rId14"/>
    <p:sldId id="329" r:id="rId15"/>
    <p:sldId id="330" r:id="rId16"/>
    <p:sldId id="334" r:id="rId17"/>
    <p:sldId id="331" r:id="rId18"/>
    <p:sldId id="332" r:id="rId19"/>
    <p:sldId id="335" r:id="rId20"/>
    <p:sldId id="338" r:id="rId21"/>
    <p:sldId id="339" r:id="rId22"/>
    <p:sldId id="336" r:id="rId23"/>
    <p:sldId id="346" r:id="rId24"/>
    <p:sldId id="347" r:id="rId25"/>
    <p:sldId id="337" r:id="rId26"/>
    <p:sldId id="343" r:id="rId27"/>
    <p:sldId id="340" r:id="rId28"/>
    <p:sldId id="341" r:id="rId29"/>
    <p:sldId id="342" r:id="rId30"/>
    <p:sldId id="353" r:id="rId31"/>
    <p:sldId id="345" r:id="rId32"/>
    <p:sldId id="352" r:id="rId33"/>
    <p:sldId id="349" r:id="rId34"/>
    <p:sldId id="350" r:id="rId35"/>
    <p:sldId id="351" r:id="rId36"/>
    <p:sldId id="271" r:id="rId3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5"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597" autoAdjust="0"/>
    <p:restoredTop sz="94615"/>
  </p:normalViewPr>
  <p:slideViewPr>
    <p:cSldViewPr snapToGrid="0" snapToObjects="1">
      <p:cViewPr varScale="1">
        <p:scale>
          <a:sx n="53" d="100"/>
          <a:sy n="53" d="100"/>
        </p:scale>
        <p:origin x="58" y="65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6E85-D1AB-41D3-B551-75A2C12179CF}" type="doc">
      <dgm:prSet loTypeId="urn:microsoft.com/office/officeart/2005/8/layout/hList3" loCatId="list" qsTypeId="urn:microsoft.com/office/officeart/2005/8/quickstyle/simple1" qsCatId="simple" csTypeId="urn:microsoft.com/office/officeart/2005/8/colors/accent0_2" csCatId="mainScheme" phldr="1"/>
      <dgm:spPr/>
      <dgm:t>
        <a:bodyPr rtlCol="0"/>
        <a:lstStyle/>
        <a:p>
          <a:pPr rtl="0"/>
          <a:endParaRPr lang="en-US"/>
        </a:p>
      </dgm:t>
    </dgm:pt>
    <dgm:pt modelId="{01D2B47E-EF75-4EAD-B942-72625A577A37}">
      <dgm:prSet phldrT="[Text]" custT="1"/>
      <dgm:spPr>
        <a:solidFill>
          <a:srgbClr val="009AC9"/>
        </a:solidFill>
      </dgm:spPr>
      <dgm:t>
        <a:bodyPr rtlCol="0"/>
        <a:lstStyle/>
        <a:p>
          <a:pPr rtl="0"/>
          <a:r>
            <a:rPr lang="fr" sz="2000">
              <a:solidFill>
                <a:srgbClr val="FFFFFF"/>
              </a:solidFill>
            </a:rPr>
            <a:t>Le fait de connaître votre publique vous aide </a:t>
          </a:r>
          <a:r>
            <a:rPr lang="fr" sz="2000">
              <a:solidFill>
                <a:schemeClr val="bg1"/>
              </a:solidFill>
            </a:rPr>
            <a:t>à ... </a:t>
          </a:r>
        </a:p>
      </dgm:t>
    </dgm:pt>
    <dgm:pt modelId="{9620A8DB-E4FA-4541-BF85-C79C1B8CF4D1}" type="parTrans" cxnId="{FD7886E9-0E3B-496D-9105-004CAE62FECC}">
      <dgm:prSet/>
      <dgm:spPr/>
      <dgm:t>
        <a:bodyPr rtlCol="0"/>
        <a:lstStyle/>
        <a:p>
          <a:pPr rtl="0"/>
          <a:endParaRPr lang="en-US" sz="2000"/>
        </a:p>
      </dgm:t>
    </dgm:pt>
    <dgm:pt modelId="{F8B150F1-5297-4F61-8DB7-8FB0BBA76C57}" type="sibTrans" cxnId="{FD7886E9-0E3B-496D-9105-004CAE62FECC}">
      <dgm:prSet/>
      <dgm:spPr/>
      <dgm:t>
        <a:bodyPr rtlCol="0"/>
        <a:lstStyle/>
        <a:p>
          <a:pPr rtl="0"/>
          <a:endParaRPr lang="en-US" sz="2000"/>
        </a:p>
      </dgm:t>
    </dgm:pt>
    <dgm:pt modelId="{C66F4817-490D-4950-AE99-526369539764}">
      <dgm:prSet phldrT="[Text]" custT="1"/>
      <dgm:spPr/>
      <dgm:t>
        <a:bodyPr rtlCol="0"/>
        <a:lstStyle/>
        <a:p>
          <a:pPr rtl="0"/>
          <a:r>
            <a:rPr lang="fr" sz="2000" kern="1200">
              <a:solidFill>
                <a:srgbClr val="44546A">
                  <a:hueOff val="0"/>
                  <a:satOff val="0"/>
                  <a:lumOff val="0"/>
                  <a:alphaOff val="0"/>
                </a:srgbClr>
              </a:solidFill>
              <a:latin typeface="Arial" panose="020B0604020202020204"/>
              <a:ea typeface="+mn-ea"/>
              <a:cs typeface="+mn-cs"/>
            </a:rPr>
            <a:t>Concevoir et adapter votre </a:t>
          </a:r>
          <a:r>
            <a:rPr lang="fr" sz="2000" kern="1200"/>
            <a:t>formation</a:t>
          </a:r>
          <a:endParaRPr lang="en-US" sz="2000" kern="1200" dirty="0"/>
        </a:p>
      </dgm:t>
    </dgm:pt>
    <dgm:pt modelId="{5366ED27-D684-4481-A8A4-6F012D74BDF7}" type="parTrans" cxnId="{75608801-D2BB-46D7-A3E7-3172261DB193}">
      <dgm:prSet/>
      <dgm:spPr/>
      <dgm:t>
        <a:bodyPr rtlCol="0"/>
        <a:lstStyle/>
        <a:p>
          <a:pPr rtl="0"/>
          <a:endParaRPr lang="en-US" sz="2000"/>
        </a:p>
      </dgm:t>
    </dgm:pt>
    <dgm:pt modelId="{D9A43DA2-36B8-4890-B86A-6DEAE6DA1235}" type="sibTrans" cxnId="{75608801-D2BB-46D7-A3E7-3172261DB193}">
      <dgm:prSet/>
      <dgm:spPr/>
      <dgm:t>
        <a:bodyPr rtlCol="0"/>
        <a:lstStyle/>
        <a:p>
          <a:pPr rtl="0"/>
          <a:endParaRPr lang="en-US" sz="2000"/>
        </a:p>
      </dgm:t>
    </dgm:pt>
    <dgm:pt modelId="{39FD8F97-AB75-4CDB-8ACF-DD00FC185460}">
      <dgm:prSet phldrT="[Text]" custT="1"/>
      <dgm:spPr/>
      <dgm:t>
        <a:bodyPr rtlCol="0"/>
        <a:lstStyle/>
        <a:p>
          <a:pPr rtl="0"/>
          <a:r>
            <a:rPr lang="fr" sz="2000" kern="1200">
              <a:solidFill>
                <a:srgbClr val="44546A">
                  <a:hueOff val="0"/>
                  <a:satOff val="0"/>
                  <a:lumOff val="0"/>
                  <a:alphaOff val="0"/>
                </a:srgbClr>
              </a:solidFill>
              <a:latin typeface="Arial" panose="020B0604020202020204"/>
              <a:ea typeface="+mn-ea"/>
              <a:cs typeface="+mn-cs"/>
            </a:rPr>
            <a:t>Sélectionner les bons</a:t>
          </a:r>
          <a:r>
            <a:rPr lang="fr" sz="2000" kern="1200"/>
            <a:t> participants pour la formation</a:t>
          </a:r>
        </a:p>
      </dgm:t>
    </dgm:pt>
    <dgm:pt modelId="{632999A0-6776-43A8-A589-32D766131427}" type="parTrans" cxnId="{F9EBC656-88E5-4B8C-8555-8CED496EA96A}">
      <dgm:prSet/>
      <dgm:spPr/>
      <dgm:t>
        <a:bodyPr rtlCol="0"/>
        <a:lstStyle/>
        <a:p>
          <a:pPr rtl="0"/>
          <a:endParaRPr lang="en-US" sz="2000"/>
        </a:p>
      </dgm:t>
    </dgm:pt>
    <dgm:pt modelId="{D82B09B5-022D-4540-A4CA-A3D887E8F5C7}" type="sibTrans" cxnId="{F9EBC656-88E5-4B8C-8555-8CED496EA96A}">
      <dgm:prSet/>
      <dgm:spPr/>
      <dgm:t>
        <a:bodyPr rtlCol="0"/>
        <a:lstStyle/>
        <a:p>
          <a:pPr rtl="0"/>
          <a:endParaRPr lang="en-US" sz="2000"/>
        </a:p>
      </dgm:t>
    </dgm:pt>
    <dgm:pt modelId="{664323FD-A7D2-47CC-9DC5-59535DB7D2E3}">
      <dgm:prSet phldrT="[Text]" custT="1"/>
      <dgm:spPr/>
      <dgm:t>
        <a:bodyPr rtlCol="0"/>
        <a:lstStyle/>
        <a:p>
          <a:pPr rtl="0"/>
          <a:r>
            <a:rPr lang="fr" sz="2000" kern="1200">
              <a:solidFill>
                <a:srgbClr val="44546A">
                  <a:hueOff val="0"/>
                  <a:satOff val="0"/>
                  <a:lumOff val="0"/>
                  <a:alphaOff val="0"/>
                </a:srgbClr>
              </a:solidFill>
              <a:latin typeface="Arial" panose="020B0604020202020204"/>
              <a:ea typeface="+mn-ea"/>
              <a:cs typeface="+mn-cs"/>
            </a:rPr>
            <a:t>Eliminer le contenu </a:t>
          </a:r>
          <a:r>
            <a:rPr lang="fr" sz="2000" kern="1200"/>
            <a:t>inutile</a:t>
          </a:r>
        </a:p>
      </dgm:t>
    </dgm:pt>
    <dgm:pt modelId="{2FBE5AA6-443C-40BB-AE73-2213948A6EB1}" type="parTrans" cxnId="{61252B18-3892-48F2-AAE0-C1CC848ACE07}">
      <dgm:prSet/>
      <dgm:spPr/>
      <dgm:t>
        <a:bodyPr rtlCol="0"/>
        <a:lstStyle/>
        <a:p>
          <a:pPr rtl="0"/>
          <a:endParaRPr lang="en-US" sz="2000"/>
        </a:p>
      </dgm:t>
    </dgm:pt>
    <dgm:pt modelId="{6CB4D1DF-382D-4748-8D2F-9911B267272F}" type="sibTrans" cxnId="{61252B18-3892-48F2-AAE0-C1CC848ACE07}">
      <dgm:prSet/>
      <dgm:spPr/>
      <dgm:t>
        <a:bodyPr rtlCol="0"/>
        <a:lstStyle/>
        <a:p>
          <a:pPr rtl="0"/>
          <a:endParaRPr lang="en-US" sz="2000"/>
        </a:p>
      </dgm:t>
    </dgm:pt>
    <dgm:pt modelId="{479B4217-D46A-408D-A38E-EFCCBF890F50}" type="pres">
      <dgm:prSet presAssocID="{EB176E85-D1AB-41D3-B551-75A2C12179CF}" presName="composite" presStyleCnt="0">
        <dgm:presLayoutVars>
          <dgm:chMax val="1"/>
          <dgm:dir/>
          <dgm:resizeHandles val="exact"/>
        </dgm:presLayoutVars>
      </dgm:prSet>
      <dgm:spPr/>
    </dgm:pt>
    <dgm:pt modelId="{03BBE677-C1CE-4C0E-AD2C-C3492999947A}" type="pres">
      <dgm:prSet presAssocID="{01D2B47E-EF75-4EAD-B942-72625A577A37}" presName="roof" presStyleLbl="dkBgShp" presStyleIdx="0" presStyleCnt="2"/>
      <dgm:spPr/>
    </dgm:pt>
    <dgm:pt modelId="{001DBA61-CDEA-4E8E-B3F2-47082CF3F398}" type="pres">
      <dgm:prSet presAssocID="{01D2B47E-EF75-4EAD-B942-72625A577A37}" presName="pillars" presStyleCnt="0"/>
      <dgm:spPr/>
    </dgm:pt>
    <dgm:pt modelId="{D7BBD076-3A11-482D-B94D-2496BFEBA340}" type="pres">
      <dgm:prSet presAssocID="{01D2B47E-EF75-4EAD-B942-72625A577A37}" presName="pillar1" presStyleLbl="node1" presStyleIdx="0" presStyleCnt="3">
        <dgm:presLayoutVars>
          <dgm:bulletEnabled val="1"/>
        </dgm:presLayoutVars>
      </dgm:prSet>
      <dgm:spPr/>
    </dgm:pt>
    <dgm:pt modelId="{DA5C794C-65EB-4C3E-B7D4-F64268DC24FE}" type="pres">
      <dgm:prSet presAssocID="{39FD8F97-AB75-4CDB-8ACF-DD00FC185460}" presName="pillarX" presStyleLbl="node1" presStyleIdx="1" presStyleCnt="3">
        <dgm:presLayoutVars>
          <dgm:bulletEnabled val="1"/>
        </dgm:presLayoutVars>
      </dgm:prSet>
      <dgm:spPr/>
    </dgm:pt>
    <dgm:pt modelId="{A7CF7055-36FC-4703-8748-7CECE08157EE}" type="pres">
      <dgm:prSet presAssocID="{664323FD-A7D2-47CC-9DC5-59535DB7D2E3}" presName="pillarX" presStyleLbl="node1" presStyleIdx="2" presStyleCnt="3">
        <dgm:presLayoutVars>
          <dgm:bulletEnabled val="1"/>
        </dgm:presLayoutVars>
      </dgm:prSet>
      <dgm:spPr/>
    </dgm:pt>
    <dgm:pt modelId="{BF2BD952-B88F-4959-A907-2587D54F14D2}" type="pres">
      <dgm:prSet presAssocID="{01D2B47E-EF75-4EAD-B942-72625A577A37}" presName="base" presStyleLbl="dkBgShp" presStyleIdx="1" presStyleCnt="2"/>
      <dgm:spPr>
        <a:solidFill>
          <a:srgbClr val="009AC9"/>
        </a:solidFill>
      </dgm:spPr>
    </dgm:pt>
  </dgm:ptLst>
  <dgm:cxnLst>
    <dgm:cxn modelId="{75608801-D2BB-46D7-A3E7-3172261DB193}" srcId="{01D2B47E-EF75-4EAD-B942-72625A577A37}" destId="{C66F4817-490D-4950-AE99-526369539764}" srcOrd="0" destOrd="0" parTransId="{5366ED27-D684-4481-A8A4-6F012D74BDF7}" sibTransId="{D9A43DA2-36B8-4890-B86A-6DEAE6DA1235}"/>
    <dgm:cxn modelId="{61252B18-3892-48F2-AAE0-C1CC848ACE07}" srcId="{01D2B47E-EF75-4EAD-B942-72625A577A37}" destId="{664323FD-A7D2-47CC-9DC5-59535DB7D2E3}" srcOrd="2" destOrd="0" parTransId="{2FBE5AA6-443C-40BB-AE73-2213948A6EB1}" sibTransId="{6CB4D1DF-382D-4748-8D2F-9911B267272F}"/>
    <dgm:cxn modelId="{23F77632-9D46-4F10-879F-393212E365B0}" type="presOf" srcId="{39FD8F97-AB75-4CDB-8ACF-DD00FC185460}" destId="{DA5C794C-65EB-4C3E-B7D4-F64268DC24FE}" srcOrd="0" destOrd="0" presId="urn:microsoft.com/office/officeart/2005/8/layout/hList3"/>
    <dgm:cxn modelId="{F9EBC656-88E5-4B8C-8555-8CED496EA96A}" srcId="{01D2B47E-EF75-4EAD-B942-72625A577A37}" destId="{39FD8F97-AB75-4CDB-8ACF-DD00FC185460}" srcOrd="1" destOrd="0" parTransId="{632999A0-6776-43A8-A589-32D766131427}" sibTransId="{D82B09B5-022D-4540-A4CA-A3D887E8F5C7}"/>
    <dgm:cxn modelId="{E94E428C-0AE4-4C47-B21B-687718E589DC}" type="presOf" srcId="{01D2B47E-EF75-4EAD-B942-72625A577A37}" destId="{03BBE677-C1CE-4C0E-AD2C-C3492999947A}" srcOrd="0" destOrd="0" presId="urn:microsoft.com/office/officeart/2005/8/layout/hList3"/>
    <dgm:cxn modelId="{B5C0C79D-D9F9-4813-9907-C4FC393ADC0E}" type="presOf" srcId="{664323FD-A7D2-47CC-9DC5-59535DB7D2E3}" destId="{A7CF7055-36FC-4703-8748-7CECE08157EE}" srcOrd="0" destOrd="0" presId="urn:microsoft.com/office/officeart/2005/8/layout/hList3"/>
    <dgm:cxn modelId="{286751A9-92DE-4BFF-9CA0-B73BCBACEC09}" type="presOf" srcId="{EB176E85-D1AB-41D3-B551-75A2C12179CF}" destId="{479B4217-D46A-408D-A38E-EFCCBF890F50}" srcOrd="0" destOrd="0" presId="urn:microsoft.com/office/officeart/2005/8/layout/hList3"/>
    <dgm:cxn modelId="{498652B0-9285-4A82-A1A8-B7547792C7B4}" type="presOf" srcId="{C66F4817-490D-4950-AE99-526369539764}" destId="{D7BBD076-3A11-482D-B94D-2496BFEBA340}" srcOrd="0" destOrd="0" presId="urn:microsoft.com/office/officeart/2005/8/layout/hList3"/>
    <dgm:cxn modelId="{FD7886E9-0E3B-496D-9105-004CAE62FECC}" srcId="{EB176E85-D1AB-41D3-B551-75A2C12179CF}" destId="{01D2B47E-EF75-4EAD-B942-72625A577A37}" srcOrd="0" destOrd="0" parTransId="{9620A8DB-E4FA-4541-BF85-C79C1B8CF4D1}" sibTransId="{F8B150F1-5297-4F61-8DB7-8FB0BBA76C57}"/>
    <dgm:cxn modelId="{116B566B-6B1E-491D-B431-8013271E03AE}" type="presParOf" srcId="{479B4217-D46A-408D-A38E-EFCCBF890F50}" destId="{03BBE677-C1CE-4C0E-AD2C-C3492999947A}" srcOrd="0" destOrd="0" presId="urn:microsoft.com/office/officeart/2005/8/layout/hList3"/>
    <dgm:cxn modelId="{FB296A91-7FE5-4416-AAB7-94528985A7DF}" type="presParOf" srcId="{479B4217-D46A-408D-A38E-EFCCBF890F50}" destId="{001DBA61-CDEA-4E8E-B3F2-47082CF3F398}" srcOrd="1" destOrd="0" presId="urn:microsoft.com/office/officeart/2005/8/layout/hList3"/>
    <dgm:cxn modelId="{E60724CB-DF5B-4C9D-8801-77EBCFA70B8B}" type="presParOf" srcId="{001DBA61-CDEA-4E8E-B3F2-47082CF3F398}" destId="{D7BBD076-3A11-482D-B94D-2496BFEBA340}" srcOrd="0" destOrd="0" presId="urn:microsoft.com/office/officeart/2005/8/layout/hList3"/>
    <dgm:cxn modelId="{8B79C47B-B450-41C2-BEB5-D7FD8148167D}" type="presParOf" srcId="{001DBA61-CDEA-4E8E-B3F2-47082CF3F398}" destId="{DA5C794C-65EB-4C3E-B7D4-F64268DC24FE}" srcOrd="1" destOrd="0" presId="urn:microsoft.com/office/officeart/2005/8/layout/hList3"/>
    <dgm:cxn modelId="{F21354C0-4A15-4DC8-BD05-B5B481028F00}" type="presParOf" srcId="{001DBA61-CDEA-4E8E-B3F2-47082CF3F398}" destId="{A7CF7055-36FC-4703-8748-7CECE08157EE}" srcOrd="2" destOrd="0" presId="urn:microsoft.com/office/officeart/2005/8/layout/hList3"/>
    <dgm:cxn modelId="{D34F9D26-CB1B-4AEE-9A1B-A3433D594D68}" type="presParOf" srcId="{479B4217-D46A-408D-A38E-EFCCBF890F50}" destId="{BF2BD952-B88F-4959-A907-2587D54F14D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E9556-6E70-4D50-BEEB-9717A9B596BD}" type="doc">
      <dgm:prSet loTypeId="urn:microsoft.com/office/officeart/2008/layout/VerticalCurvedList" loCatId="list" qsTypeId="urn:microsoft.com/office/officeart/2005/8/quickstyle/simple2" qsCatId="simple" csTypeId="urn:microsoft.com/office/officeart/2005/8/colors/accent0_1" csCatId="mainScheme" phldr="1"/>
      <dgm:spPr/>
      <dgm:t>
        <a:bodyPr rtlCol="0"/>
        <a:lstStyle/>
        <a:p>
          <a:pPr rtl="0"/>
          <a:endParaRPr lang="en-US"/>
        </a:p>
      </dgm:t>
    </dgm:pt>
    <dgm:pt modelId="{2F86CD01-108C-4353-83CD-09D900A46AB9}">
      <dgm:prSet phldrT="[Text]" custT="1"/>
      <dgm:spPr>
        <a:solidFill>
          <a:srgbClr val="009AC9"/>
        </a:solidFill>
      </dgm:spPr>
      <dgm:t>
        <a:bodyPr rtlCol="0"/>
        <a:lstStyle/>
        <a:p>
          <a:pPr rtl="0"/>
          <a:r>
            <a:rPr lang="fr" sz="2000">
              <a:solidFill>
                <a:srgbClr val="FFFFFF"/>
              </a:solidFill>
            </a:rPr>
            <a:t>Gardez le silence délibérément  </a:t>
          </a:r>
          <a:endParaRPr lang="en-US" sz="2000" dirty="0">
            <a:solidFill>
              <a:srgbClr val="FFFFFF"/>
            </a:solidFill>
          </a:endParaRPr>
        </a:p>
      </dgm:t>
    </dgm:pt>
    <dgm:pt modelId="{0950A75F-E4F6-4572-8937-C3A97A7527F4}" type="parTrans" cxnId="{46453A43-59A0-48B8-86E6-A238ABF8FE92}">
      <dgm:prSet/>
      <dgm:spPr/>
      <dgm:t>
        <a:bodyPr rtlCol="0"/>
        <a:lstStyle/>
        <a:p>
          <a:pPr rtl="0"/>
          <a:endParaRPr lang="en-US" sz="2000"/>
        </a:p>
      </dgm:t>
    </dgm:pt>
    <dgm:pt modelId="{8EAC3DD9-7680-4D39-ABAA-BDD23C0D5C55}" type="sibTrans" cxnId="{46453A43-59A0-48B8-86E6-A238ABF8FE92}">
      <dgm:prSet/>
      <dgm:spPr/>
      <dgm:t>
        <a:bodyPr rtlCol="0"/>
        <a:lstStyle/>
        <a:p>
          <a:pPr rtl="0"/>
          <a:endParaRPr lang="en-US" sz="2000"/>
        </a:p>
      </dgm:t>
    </dgm:pt>
    <dgm:pt modelId="{85163D4B-39EB-4F65-9C1D-6ABEA4DBDA34}">
      <dgm:prSet phldrT="[Text]" custT="1"/>
      <dgm:spPr>
        <a:solidFill>
          <a:srgbClr val="009AC9"/>
        </a:solidFill>
      </dgm:spPr>
      <dgm:t>
        <a:bodyPr rtlCol="0"/>
        <a:lstStyle/>
        <a:p>
          <a:pPr rtl="0"/>
          <a:r>
            <a:rPr lang="fr" sz="2000">
              <a:solidFill>
                <a:srgbClr val="FFFFFF"/>
              </a:solidFill>
            </a:rPr>
            <a:t>Répétez ou reformulez la question </a:t>
          </a:r>
          <a:endParaRPr lang="en-US" sz="2000" dirty="0">
            <a:solidFill>
              <a:srgbClr val="FFFFFF"/>
            </a:solidFill>
          </a:endParaRPr>
        </a:p>
      </dgm:t>
    </dgm:pt>
    <dgm:pt modelId="{813A415E-906B-4751-BC85-2ECD38C6E8D0}" type="parTrans" cxnId="{067B7A4F-D666-4628-80D0-64D922F685EB}">
      <dgm:prSet/>
      <dgm:spPr/>
      <dgm:t>
        <a:bodyPr rtlCol="0"/>
        <a:lstStyle/>
        <a:p>
          <a:pPr rtl="0"/>
          <a:endParaRPr lang="en-US" sz="2000"/>
        </a:p>
      </dgm:t>
    </dgm:pt>
    <dgm:pt modelId="{13B81174-9FC4-4B14-8B4E-A67EA2B7A384}" type="sibTrans" cxnId="{067B7A4F-D666-4628-80D0-64D922F685EB}">
      <dgm:prSet/>
      <dgm:spPr/>
      <dgm:t>
        <a:bodyPr rtlCol="0"/>
        <a:lstStyle/>
        <a:p>
          <a:pPr rtl="0"/>
          <a:endParaRPr lang="en-US" sz="2000"/>
        </a:p>
      </dgm:t>
    </dgm:pt>
    <dgm:pt modelId="{9A74ED0F-F027-4C0F-8C68-7A2CE1BBA90E}">
      <dgm:prSet phldrT="[Text]" custT="1"/>
      <dgm:spPr>
        <a:solidFill>
          <a:srgbClr val="009AC9"/>
        </a:solidFill>
      </dgm:spPr>
      <dgm:t>
        <a:bodyPr rtlCol="0"/>
        <a:lstStyle/>
        <a:p>
          <a:pPr rtl="0"/>
          <a:r>
            <a:rPr lang="fr" sz="2000">
              <a:solidFill>
                <a:srgbClr val="FFFFFF"/>
              </a:solidFill>
            </a:rPr>
            <a:t>Utilisez le langage / contact corporel</a:t>
          </a:r>
          <a:endParaRPr lang="en-US" sz="2000" dirty="0">
            <a:solidFill>
              <a:srgbClr val="FFFFFF"/>
            </a:solidFill>
          </a:endParaRPr>
        </a:p>
      </dgm:t>
    </dgm:pt>
    <dgm:pt modelId="{28CD9764-9C3A-434C-9936-839816CE7CF6}" type="parTrans" cxnId="{40C14BA0-00F1-411F-AB73-EBDBAABA3B36}">
      <dgm:prSet/>
      <dgm:spPr/>
      <dgm:t>
        <a:bodyPr rtlCol="0"/>
        <a:lstStyle/>
        <a:p>
          <a:pPr rtl="0"/>
          <a:endParaRPr lang="en-US" sz="2000"/>
        </a:p>
      </dgm:t>
    </dgm:pt>
    <dgm:pt modelId="{C71AD055-6C5B-4E3F-9F5D-7F3B9673DD65}" type="sibTrans" cxnId="{40C14BA0-00F1-411F-AB73-EBDBAABA3B36}">
      <dgm:prSet/>
      <dgm:spPr/>
      <dgm:t>
        <a:bodyPr rtlCol="0"/>
        <a:lstStyle/>
        <a:p>
          <a:pPr rtl="0"/>
          <a:endParaRPr lang="en-US" sz="2000"/>
        </a:p>
      </dgm:t>
    </dgm:pt>
    <dgm:pt modelId="{A37A0AC4-6D6C-4819-98CE-49CF1F4844AD}">
      <dgm:prSet phldrT="[Text]" custT="1"/>
      <dgm:spPr>
        <a:solidFill>
          <a:srgbClr val="009AC9"/>
        </a:solidFill>
      </dgm:spPr>
      <dgm:t>
        <a:bodyPr rtlCol="0"/>
        <a:lstStyle/>
        <a:p>
          <a:pPr rtl="0"/>
          <a:r>
            <a:rPr lang="fr" sz="2000">
              <a:solidFill>
                <a:srgbClr val="FFFFFF"/>
              </a:solidFill>
            </a:rPr>
            <a:t>Encouragez les réponses   </a:t>
          </a:r>
          <a:endParaRPr lang="en-US" sz="2000" dirty="0">
            <a:solidFill>
              <a:srgbClr val="FFFFFF"/>
            </a:solidFill>
          </a:endParaRPr>
        </a:p>
      </dgm:t>
    </dgm:pt>
    <dgm:pt modelId="{F8E3C22A-2C1E-4950-971B-971E4F5F3D9A}" type="parTrans" cxnId="{8EADAD88-E774-4B88-8290-824D0E921852}">
      <dgm:prSet/>
      <dgm:spPr/>
      <dgm:t>
        <a:bodyPr rtlCol="0"/>
        <a:lstStyle/>
        <a:p>
          <a:pPr rtl="0"/>
          <a:endParaRPr lang="en-US" sz="2000"/>
        </a:p>
      </dgm:t>
    </dgm:pt>
    <dgm:pt modelId="{29B8D11C-FA1E-4078-9429-D33FFF316ED9}" type="sibTrans" cxnId="{8EADAD88-E774-4B88-8290-824D0E921852}">
      <dgm:prSet/>
      <dgm:spPr/>
      <dgm:t>
        <a:bodyPr rtlCol="0"/>
        <a:lstStyle/>
        <a:p>
          <a:pPr rtl="0"/>
          <a:endParaRPr lang="en-US" sz="2000"/>
        </a:p>
      </dgm:t>
    </dgm:pt>
    <dgm:pt modelId="{B5715EA8-A53F-4C9C-97ED-7BDA9B2741F7}">
      <dgm:prSet phldrT="[Text]" custT="1"/>
      <dgm:spPr>
        <a:solidFill>
          <a:srgbClr val="009AC9"/>
        </a:solidFill>
      </dgm:spPr>
      <dgm:t>
        <a:bodyPr rtlCol="0"/>
        <a:lstStyle/>
        <a:p>
          <a:pPr rtl="0"/>
          <a:r>
            <a:rPr lang="fr" sz="2000">
              <a:solidFill>
                <a:srgbClr val="FFFFFF"/>
              </a:solidFill>
            </a:rPr>
            <a:t>Citez un exemple</a:t>
          </a:r>
          <a:endParaRPr lang="en-US" sz="2000" dirty="0">
            <a:solidFill>
              <a:srgbClr val="FFFFFF"/>
            </a:solidFill>
          </a:endParaRPr>
        </a:p>
      </dgm:t>
    </dgm:pt>
    <dgm:pt modelId="{7112146A-DE31-41B4-9C84-331C61935074}" type="parTrans" cxnId="{07067943-A988-47BF-8714-CE449DCD222E}">
      <dgm:prSet/>
      <dgm:spPr/>
      <dgm:t>
        <a:bodyPr rtlCol="0"/>
        <a:lstStyle/>
        <a:p>
          <a:pPr rtl="0"/>
          <a:endParaRPr lang="en-US" sz="2000"/>
        </a:p>
      </dgm:t>
    </dgm:pt>
    <dgm:pt modelId="{2139DE87-88CC-4F2C-B4F1-8A1043E3C478}" type="sibTrans" cxnId="{07067943-A988-47BF-8714-CE449DCD222E}">
      <dgm:prSet/>
      <dgm:spPr/>
      <dgm:t>
        <a:bodyPr rtlCol="0"/>
        <a:lstStyle/>
        <a:p>
          <a:pPr rtl="0"/>
          <a:endParaRPr lang="en-US" sz="2000"/>
        </a:p>
      </dgm:t>
    </dgm:pt>
    <dgm:pt modelId="{71D55ED0-F759-4F13-ABC3-D73A135BCCF0}">
      <dgm:prSet phldrT="[Text]" custT="1"/>
      <dgm:spPr>
        <a:solidFill>
          <a:srgbClr val="009AC9"/>
        </a:solidFill>
      </dgm:spPr>
      <dgm:t>
        <a:bodyPr rtlCol="0"/>
        <a:lstStyle/>
        <a:p>
          <a:pPr rtl="0"/>
          <a:r>
            <a:rPr lang="fr" sz="2000">
              <a:solidFill>
                <a:srgbClr val="FFFFFF"/>
              </a:solidFill>
            </a:rPr>
            <a:t>Répondez à la question vous-même</a:t>
          </a:r>
          <a:endParaRPr lang="en-US" sz="2000" dirty="0">
            <a:solidFill>
              <a:srgbClr val="FFFFFF"/>
            </a:solidFill>
          </a:endParaRPr>
        </a:p>
      </dgm:t>
    </dgm:pt>
    <dgm:pt modelId="{3AD7938E-789C-48AE-9076-E88613FE72F6}" type="parTrans" cxnId="{574552BD-FB79-4290-99EC-D2834FC86CB0}">
      <dgm:prSet/>
      <dgm:spPr/>
      <dgm:t>
        <a:bodyPr rtlCol="0"/>
        <a:lstStyle/>
        <a:p>
          <a:pPr rtl="0"/>
          <a:endParaRPr lang="en-US" sz="2000"/>
        </a:p>
      </dgm:t>
    </dgm:pt>
    <dgm:pt modelId="{2C947446-F0D1-4C36-A373-875F2F93DAE9}" type="sibTrans" cxnId="{574552BD-FB79-4290-99EC-D2834FC86CB0}">
      <dgm:prSet/>
      <dgm:spPr/>
      <dgm:t>
        <a:bodyPr rtlCol="0"/>
        <a:lstStyle/>
        <a:p>
          <a:pPr rtl="0"/>
          <a:endParaRPr lang="en-US" sz="2000"/>
        </a:p>
      </dgm:t>
    </dgm:pt>
    <dgm:pt modelId="{4169E350-B564-45E9-8434-D467614F1D2E}" type="pres">
      <dgm:prSet presAssocID="{A6FE9556-6E70-4D50-BEEB-9717A9B596BD}" presName="Name0" presStyleCnt="0">
        <dgm:presLayoutVars>
          <dgm:chMax val="7"/>
          <dgm:chPref val="7"/>
          <dgm:dir/>
        </dgm:presLayoutVars>
      </dgm:prSet>
      <dgm:spPr/>
    </dgm:pt>
    <dgm:pt modelId="{34B9B219-01D9-4E8A-B89E-8D1643771049}" type="pres">
      <dgm:prSet presAssocID="{A6FE9556-6E70-4D50-BEEB-9717A9B596BD}" presName="Name1" presStyleCnt="0"/>
      <dgm:spPr/>
    </dgm:pt>
    <dgm:pt modelId="{3AB7BA05-7CCC-42EE-9BAD-A344BE4B0AC7}" type="pres">
      <dgm:prSet presAssocID="{A6FE9556-6E70-4D50-BEEB-9717A9B596BD}" presName="cycle" presStyleCnt="0"/>
      <dgm:spPr/>
    </dgm:pt>
    <dgm:pt modelId="{317594E0-0377-4F7F-9F34-6A2AF341A5B4}" type="pres">
      <dgm:prSet presAssocID="{A6FE9556-6E70-4D50-BEEB-9717A9B596BD}" presName="srcNode" presStyleLbl="node1" presStyleIdx="0" presStyleCnt="6"/>
      <dgm:spPr/>
    </dgm:pt>
    <dgm:pt modelId="{C81DD3E9-4AD0-4031-BBE5-4B7F41497DBA}" type="pres">
      <dgm:prSet presAssocID="{A6FE9556-6E70-4D50-BEEB-9717A9B596BD}" presName="conn" presStyleLbl="parChTrans1D2" presStyleIdx="0" presStyleCnt="1"/>
      <dgm:spPr/>
    </dgm:pt>
    <dgm:pt modelId="{BD1F6CBE-D19F-44EE-8511-C52E01779C6D}" type="pres">
      <dgm:prSet presAssocID="{A6FE9556-6E70-4D50-BEEB-9717A9B596BD}" presName="extraNode" presStyleLbl="node1" presStyleIdx="0" presStyleCnt="6"/>
      <dgm:spPr/>
    </dgm:pt>
    <dgm:pt modelId="{E61F7D52-AA05-447C-9245-09C3D20DA796}" type="pres">
      <dgm:prSet presAssocID="{A6FE9556-6E70-4D50-BEEB-9717A9B596BD}" presName="dstNode" presStyleLbl="node1" presStyleIdx="0" presStyleCnt="6"/>
      <dgm:spPr/>
    </dgm:pt>
    <dgm:pt modelId="{7EF7DD5E-9635-4D20-BF6E-9EC901F0AF40}" type="pres">
      <dgm:prSet presAssocID="{2F86CD01-108C-4353-83CD-09D900A46AB9}" presName="text_1" presStyleLbl="node1" presStyleIdx="0" presStyleCnt="6">
        <dgm:presLayoutVars>
          <dgm:bulletEnabled val="1"/>
        </dgm:presLayoutVars>
      </dgm:prSet>
      <dgm:spPr/>
    </dgm:pt>
    <dgm:pt modelId="{21E095B0-D5BE-4848-ADBB-F02668B80E3B}" type="pres">
      <dgm:prSet presAssocID="{2F86CD01-108C-4353-83CD-09D900A46AB9}" presName="accent_1" presStyleCnt="0"/>
      <dgm:spPr/>
    </dgm:pt>
    <dgm:pt modelId="{FDB4870F-0F8E-470D-8C49-E50251B1964C}" type="pres">
      <dgm:prSet presAssocID="{2F86CD01-108C-4353-83CD-09D900A46AB9}" presName="accentRepeatNode" presStyleLbl="solidFgAcc1" presStyleIdx="0" presStyleCnt="6"/>
      <dgm:spPr/>
    </dgm:pt>
    <dgm:pt modelId="{A21A984A-7316-45DF-8934-230974D76A55}" type="pres">
      <dgm:prSet presAssocID="{85163D4B-39EB-4F65-9C1D-6ABEA4DBDA34}" presName="text_2" presStyleLbl="node1" presStyleIdx="1" presStyleCnt="6">
        <dgm:presLayoutVars>
          <dgm:bulletEnabled val="1"/>
        </dgm:presLayoutVars>
      </dgm:prSet>
      <dgm:spPr/>
    </dgm:pt>
    <dgm:pt modelId="{7BD6BCBB-0CD1-4B47-A55D-CF62C96B8180}" type="pres">
      <dgm:prSet presAssocID="{85163D4B-39EB-4F65-9C1D-6ABEA4DBDA34}" presName="accent_2" presStyleCnt="0"/>
      <dgm:spPr/>
    </dgm:pt>
    <dgm:pt modelId="{B47007AE-9A72-4653-B836-094FC0F5C25D}" type="pres">
      <dgm:prSet presAssocID="{85163D4B-39EB-4F65-9C1D-6ABEA4DBDA34}" presName="accentRepeatNode" presStyleLbl="solidFgAcc1" presStyleIdx="1" presStyleCnt="6"/>
      <dgm:spPr/>
    </dgm:pt>
    <dgm:pt modelId="{BC7CB4AD-FA38-4445-8852-3C6E63626AC7}" type="pres">
      <dgm:prSet presAssocID="{9A74ED0F-F027-4C0F-8C68-7A2CE1BBA90E}" presName="text_3" presStyleLbl="node1" presStyleIdx="2" presStyleCnt="6">
        <dgm:presLayoutVars>
          <dgm:bulletEnabled val="1"/>
        </dgm:presLayoutVars>
      </dgm:prSet>
      <dgm:spPr/>
    </dgm:pt>
    <dgm:pt modelId="{F4D724A9-CF09-4FAE-B10C-F332135BF13F}" type="pres">
      <dgm:prSet presAssocID="{9A74ED0F-F027-4C0F-8C68-7A2CE1BBA90E}" presName="accent_3" presStyleCnt="0"/>
      <dgm:spPr/>
    </dgm:pt>
    <dgm:pt modelId="{8B6DEBC0-832C-4F28-B14E-45BFEC80D2BC}" type="pres">
      <dgm:prSet presAssocID="{9A74ED0F-F027-4C0F-8C68-7A2CE1BBA90E}" presName="accentRepeatNode" presStyleLbl="solidFgAcc1" presStyleIdx="2" presStyleCnt="6"/>
      <dgm:spPr/>
    </dgm:pt>
    <dgm:pt modelId="{DAF559F3-CDEA-4662-94A6-918CD2E58E6B}" type="pres">
      <dgm:prSet presAssocID="{A37A0AC4-6D6C-4819-98CE-49CF1F4844AD}" presName="text_4" presStyleLbl="node1" presStyleIdx="3" presStyleCnt="6">
        <dgm:presLayoutVars>
          <dgm:bulletEnabled val="1"/>
        </dgm:presLayoutVars>
      </dgm:prSet>
      <dgm:spPr/>
    </dgm:pt>
    <dgm:pt modelId="{7C32AEE2-F143-483A-8BD0-A83CDF033146}" type="pres">
      <dgm:prSet presAssocID="{A37A0AC4-6D6C-4819-98CE-49CF1F4844AD}" presName="accent_4" presStyleCnt="0"/>
      <dgm:spPr/>
    </dgm:pt>
    <dgm:pt modelId="{07CEB03F-5CCD-419E-A320-25AA927D5E2E}" type="pres">
      <dgm:prSet presAssocID="{A37A0AC4-6D6C-4819-98CE-49CF1F4844AD}" presName="accentRepeatNode" presStyleLbl="solidFgAcc1" presStyleIdx="3" presStyleCnt="6"/>
      <dgm:spPr/>
    </dgm:pt>
    <dgm:pt modelId="{71B1E669-BAA1-48C9-A0AE-6D4D05C213D9}" type="pres">
      <dgm:prSet presAssocID="{B5715EA8-A53F-4C9C-97ED-7BDA9B2741F7}" presName="text_5" presStyleLbl="node1" presStyleIdx="4" presStyleCnt="6">
        <dgm:presLayoutVars>
          <dgm:bulletEnabled val="1"/>
        </dgm:presLayoutVars>
      </dgm:prSet>
      <dgm:spPr/>
    </dgm:pt>
    <dgm:pt modelId="{9ED26776-FD79-4D80-AB84-9C0E9D11F241}" type="pres">
      <dgm:prSet presAssocID="{B5715EA8-A53F-4C9C-97ED-7BDA9B2741F7}" presName="accent_5" presStyleCnt="0"/>
      <dgm:spPr/>
    </dgm:pt>
    <dgm:pt modelId="{830A177C-F982-4563-AC3E-33470B579535}" type="pres">
      <dgm:prSet presAssocID="{B5715EA8-A53F-4C9C-97ED-7BDA9B2741F7}" presName="accentRepeatNode" presStyleLbl="solidFgAcc1" presStyleIdx="4" presStyleCnt="6"/>
      <dgm:spPr/>
    </dgm:pt>
    <dgm:pt modelId="{0870BADE-0929-4B98-8EF6-98750E0EB4F3}" type="pres">
      <dgm:prSet presAssocID="{71D55ED0-F759-4F13-ABC3-D73A135BCCF0}" presName="text_6" presStyleLbl="node1" presStyleIdx="5" presStyleCnt="6">
        <dgm:presLayoutVars>
          <dgm:bulletEnabled val="1"/>
        </dgm:presLayoutVars>
      </dgm:prSet>
      <dgm:spPr/>
    </dgm:pt>
    <dgm:pt modelId="{294A688A-C679-461C-9076-767AE909B8AA}" type="pres">
      <dgm:prSet presAssocID="{71D55ED0-F759-4F13-ABC3-D73A135BCCF0}" presName="accent_6" presStyleCnt="0"/>
      <dgm:spPr/>
    </dgm:pt>
    <dgm:pt modelId="{AE0484EE-E7D2-455C-93C8-20B3BCAB4553}" type="pres">
      <dgm:prSet presAssocID="{71D55ED0-F759-4F13-ABC3-D73A135BCCF0}" presName="accentRepeatNode" presStyleLbl="solidFgAcc1" presStyleIdx="5" presStyleCnt="6"/>
      <dgm:spPr/>
    </dgm:pt>
  </dgm:ptLst>
  <dgm:cxnLst>
    <dgm:cxn modelId="{46453A43-59A0-48B8-86E6-A238ABF8FE92}" srcId="{A6FE9556-6E70-4D50-BEEB-9717A9B596BD}" destId="{2F86CD01-108C-4353-83CD-09D900A46AB9}" srcOrd="0" destOrd="0" parTransId="{0950A75F-E4F6-4572-8937-C3A97A7527F4}" sibTransId="{8EAC3DD9-7680-4D39-ABAA-BDD23C0D5C55}"/>
    <dgm:cxn modelId="{07067943-A988-47BF-8714-CE449DCD222E}" srcId="{A6FE9556-6E70-4D50-BEEB-9717A9B596BD}" destId="{B5715EA8-A53F-4C9C-97ED-7BDA9B2741F7}" srcOrd="4" destOrd="0" parTransId="{7112146A-DE31-41B4-9C84-331C61935074}" sibTransId="{2139DE87-88CC-4F2C-B4F1-8A1043E3C478}"/>
    <dgm:cxn modelId="{18E8964B-D715-49A2-B612-64C6EB9555A6}" type="presOf" srcId="{A37A0AC4-6D6C-4819-98CE-49CF1F4844AD}" destId="{DAF559F3-CDEA-4662-94A6-918CD2E58E6B}" srcOrd="0" destOrd="0" presId="urn:microsoft.com/office/officeart/2008/layout/VerticalCurvedList"/>
    <dgm:cxn modelId="{067B7A4F-D666-4628-80D0-64D922F685EB}" srcId="{A6FE9556-6E70-4D50-BEEB-9717A9B596BD}" destId="{85163D4B-39EB-4F65-9C1D-6ABEA4DBDA34}" srcOrd="1" destOrd="0" parTransId="{813A415E-906B-4751-BC85-2ECD38C6E8D0}" sibTransId="{13B81174-9FC4-4B14-8B4E-A67EA2B7A384}"/>
    <dgm:cxn modelId="{B8F98482-0A06-4F28-BF1F-19B59F821B3A}" type="presOf" srcId="{85163D4B-39EB-4F65-9C1D-6ABEA4DBDA34}" destId="{A21A984A-7316-45DF-8934-230974D76A55}" srcOrd="0" destOrd="0" presId="urn:microsoft.com/office/officeart/2008/layout/VerticalCurvedList"/>
    <dgm:cxn modelId="{8EADAD88-E774-4B88-8290-824D0E921852}" srcId="{A6FE9556-6E70-4D50-BEEB-9717A9B596BD}" destId="{A37A0AC4-6D6C-4819-98CE-49CF1F4844AD}" srcOrd="3" destOrd="0" parTransId="{F8E3C22A-2C1E-4950-971B-971E4F5F3D9A}" sibTransId="{29B8D11C-FA1E-4078-9429-D33FFF316ED9}"/>
    <dgm:cxn modelId="{61B0B48E-4A4E-46A7-ACAC-A2D164EBF301}" type="presOf" srcId="{9A74ED0F-F027-4C0F-8C68-7A2CE1BBA90E}" destId="{BC7CB4AD-FA38-4445-8852-3C6E63626AC7}" srcOrd="0" destOrd="0" presId="urn:microsoft.com/office/officeart/2008/layout/VerticalCurvedList"/>
    <dgm:cxn modelId="{40C14BA0-00F1-411F-AB73-EBDBAABA3B36}" srcId="{A6FE9556-6E70-4D50-BEEB-9717A9B596BD}" destId="{9A74ED0F-F027-4C0F-8C68-7A2CE1BBA90E}" srcOrd="2" destOrd="0" parTransId="{28CD9764-9C3A-434C-9936-839816CE7CF6}" sibTransId="{C71AD055-6C5B-4E3F-9F5D-7F3B9673DD65}"/>
    <dgm:cxn modelId="{C3898BA8-F0C1-40B0-9A78-741624000D08}" type="presOf" srcId="{2F86CD01-108C-4353-83CD-09D900A46AB9}" destId="{7EF7DD5E-9635-4D20-BF6E-9EC901F0AF40}" srcOrd="0" destOrd="0" presId="urn:microsoft.com/office/officeart/2008/layout/VerticalCurvedList"/>
    <dgm:cxn modelId="{D380B4B6-8A51-41B0-83F5-A81A4BB812B7}" type="presOf" srcId="{71D55ED0-F759-4F13-ABC3-D73A135BCCF0}" destId="{0870BADE-0929-4B98-8EF6-98750E0EB4F3}" srcOrd="0" destOrd="0" presId="urn:microsoft.com/office/officeart/2008/layout/VerticalCurvedList"/>
    <dgm:cxn modelId="{574552BD-FB79-4290-99EC-D2834FC86CB0}" srcId="{A6FE9556-6E70-4D50-BEEB-9717A9B596BD}" destId="{71D55ED0-F759-4F13-ABC3-D73A135BCCF0}" srcOrd="5" destOrd="0" parTransId="{3AD7938E-789C-48AE-9076-E88613FE72F6}" sibTransId="{2C947446-F0D1-4C36-A373-875F2F93DAE9}"/>
    <dgm:cxn modelId="{CA7E07C0-F5BD-4111-BD67-FA9CBACE98D9}" type="presOf" srcId="{B5715EA8-A53F-4C9C-97ED-7BDA9B2741F7}" destId="{71B1E669-BAA1-48C9-A0AE-6D4D05C213D9}" srcOrd="0" destOrd="0" presId="urn:microsoft.com/office/officeart/2008/layout/VerticalCurvedList"/>
    <dgm:cxn modelId="{A628FAC6-6F06-4117-ADDC-9F02EA1FDC7B}" type="presOf" srcId="{A6FE9556-6E70-4D50-BEEB-9717A9B596BD}" destId="{4169E350-B564-45E9-8434-D467614F1D2E}" srcOrd="0" destOrd="0" presId="urn:microsoft.com/office/officeart/2008/layout/VerticalCurvedList"/>
    <dgm:cxn modelId="{147481F1-AC22-4095-914D-EDD6681FA738}" type="presOf" srcId="{8EAC3DD9-7680-4D39-ABAA-BDD23C0D5C55}" destId="{C81DD3E9-4AD0-4031-BBE5-4B7F41497DBA}" srcOrd="0" destOrd="0" presId="urn:microsoft.com/office/officeart/2008/layout/VerticalCurvedList"/>
    <dgm:cxn modelId="{2C855C64-4CA3-4FCE-A04A-311C9B85284C}" type="presParOf" srcId="{4169E350-B564-45E9-8434-D467614F1D2E}" destId="{34B9B219-01D9-4E8A-B89E-8D1643771049}" srcOrd="0" destOrd="0" presId="urn:microsoft.com/office/officeart/2008/layout/VerticalCurvedList"/>
    <dgm:cxn modelId="{872EE2A8-DC8F-45C5-B6EC-2DFB15BFAFC9}" type="presParOf" srcId="{34B9B219-01D9-4E8A-B89E-8D1643771049}" destId="{3AB7BA05-7CCC-42EE-9BAD-A344BE4B0AC7}" srcOrd="0" destOrd="0" presId="urn:microsoft.com/office/officeart/2008/layout/VerticalCurvedList"/>
    <dgm:cxn modelId="{B84500D7-14B1-4E22-9092-B72519A2F9DB}" type="presParOf" srcId="{3AB7BA05-7CCC-42EE-9BAD-A344BE4B0AC7}" destId="{317594E0-0377-4F7F-9F34-6A2AF341A5B4}" srcOrd="0" destOrd="0" presId="urn:microsoft.com/office/officeart/2008/layout/VerticalCurvedList"/>
    <dgm:cxn modelId="{456B3494-1803-4228-86D9-F16B4B71DC64}" type="presParOf" srcId="{3AB7BA05-7CCC-42EE-9BAD-A344BE4B0AC7}" destId="{C81DD3E9-4AD0-4031-BBE5-4B7F41497DBA}" srcOrd="1" destOrd="0" presId="urn:microsoft.com/office/officeart/2008/layout/VerticalCurvedList"/>
    <dgm:cxn modelId="{BB409BAC-03B7-4B83-8E71-E8B11A154119}" type="presParOf" srcId="{3AB7BA05-7CCC-42EE-9BAD-A344BE4B0AC7}" destId="{BD1F6CBE-D19F-44EE-8511-C52E01779C6D}" srcOrd="2" destOrd="0" presId="urn:microsoft.com/office/officeart/2008/layout/VerticalCurvedList"/>
    <dgm:cxn modelId="{6D2DD05A-D393-4347-B68C-26C8859A1B73}" type="presParOf" srcId="{3AB7BA05-7CCC-42EE-9BAD-A344BE4B0AC7}" destId="{E61F7D52-AA05-447C-9245-09C3D20DA796}" srcOrd="3" destOrd="0" presId="urn:microsoft.com/office/officeart/2008/layout/VerticalCurvedList"/>
    <dgm:cxn modelId="{526C4FC9-439D-40EE-8D33-DD51D2CFCF59}" type="presParOf" srcId="{34B9B219-01D9-4E8A-B89E-8D1643771049}" destId="{7EF7DD5E-9635-4D20-BF6E-9EC901F0AF40}" srcOrd="1" destOrd="0" presId="urn:microsoft.com/office/officeart/2008/layout/VerticalCurvedList"/>
    <dgm:cxn modelId="{80DEC803-F481-4545-AB76-0C74522D1F87}" type="presParOf" srcId="{34B9B219-01D9-4E8A-B89E-8D1643771049}" destId="{21E095B0-D5BE-4848-ADBB-F02668B80E3B}" srcOrd="2" destOrd="0" presId="urn:microsoft.com/office/officeart/2008/layout/VerticalCurvedList"/>
    <dgm:cxn modelId="{569DD8A4-A349-4053-9258-A284359CBE2F}" type="presParOf" srcId="{21E095B0-D5BE-4848-ADBB-F02668B80E3B}" destId="{FDB4870F-0F8E-470D-8C49-E50251B1964C}" srcOrd="0" destOrd="0" presId="urn:microsoft.com/office/officeart/2008/layout/VerticalCurvedList"/>
    <dgm:cxn modelId="{B75C1A96-6C71-4DF2-AACA-53992E9FC9D6}" type="presParOf" srcId="{34B9B219-01D9-4E8A-B89E-8D1643771049}" destId="{A21A984A-7316-45DF-8934-230974D76A55}" srcOrd="3" destOrd="0" presId="urn:microsoft.com/office/officeart/2008/layout/VerticalCurvedList"/>
    <dgm:cxn modelId="{1BE91409-BDB1-4BD2-B982-3392923B0FB3}" type="presParOf" srcId="{34B9B219-01D9-4E8A-B89E-8D1643771049}" destId="{7BD6BCBB-0CD1-4B47-A55D-CF62C96B8180}" srcOrd="4" destOrd="0" presId="urn:microsoft.com/office/officeart/2008/layout/VerticalCurvedList"/>
    <dgm:cxn modelId="{87E38CAE-7D98-48C6-9BB9-63CB8C635463}" type="presParOf" srcId="{7BD6BCBB-0CD1-4B47-A55D-CF62C96B8180}" destId="{B47007AE-9A72-4653-B836-094FC0F5C25D}" srcOrd="0" destOrd="0" presId="urn:microsoft.com/office/officeart/2008/layout/VerticalCurvedList"/>
    <dgm:cxn modelId="{EEF786D7-D0BD-45C6-BB25-AD309DB585B7}" type="presParOf" srcId="{34B9B219-01D9-4E8A-B89E-8D1643771049}" destId="{BC7CB4AD-FA38-4445-8852-3C6E63626AC7}" srcOrd="5" destOrd="0" presId="urn:microsoft.com/office/officeart/2008/layout/VerticalCurvedList"/>
    <dgm:cxn modelId="{78047C44-D003-49A2-AA84-9B2DB64ED14E}" type="presParOf" srcId="{34B9B219-01D9-4E8A-B89E-8D1643771049}" destId="{F4D724A9-CF09-4FAE-B10C-F332135BF13F}" srcOrd="6" destOrd="0" presId="urn:microsoft.com/office/officeart/2008/layout/VerticalCurvedList"/>
    <dgm:cxn modelId="{EFA5ACCE-2C71-4232-98B8-A69C63300B39}" type="presParOf" srcId="{F4D724A9-CF09-4FAE-B10C-F332135BF13F}" destId="{8B6DEBC0-832C-4F28-B14E-45BFEC80D2BC}" srcOrd="0" destOrd="0" presId="urn:microsoft.com/office/officeart/2008/layout/VerticalCurvedList"/>
    <dgm:cxn modelId="{5F801536-8DAD-43B9-9131-EA8DEA48F39B}" type="presParOf" srcId="{34B9B219-01D9-4E8A-B89E-8D1643771049}" destId="{DAF559F3-CDEA-4662-94A6-918CD2E58E6B}" srcOrd="7" destOrd="0" presId="urn:microsoft.com/office/officeart/2008/layout/VerticalCurvedList"/>
    <dgm:cxn modelId="{5F1BB330-6F68-445C-AAC4-0D5337EBF457}" type="presParOf" srcId="{34B9B219-01D9-4E8A-B89E-8D1643771049}" destId="{7C32AEE2-F143-483A-8BD0-A83CDF033146}" srcOrd="8" destOrd="0" presId="urn:microsoft.com/office/officeart/2008/layout/VerticalCurvedList"/>
    <dgm:cxn modelId="{57F2DB28-95D1-4AC5-8C80-3F931606CEFC}" type="presParOf" srcId="{7C32AEE2-F143-483A-8BD0-A83CDF033146}" destId="{07CEB03F-5CCD-419E-A320-25AA927D5E2E}" srcOrd="0" destOrd="0" presId="urn:microsoft.com/office/officeart/2008/layout/VerticalCurvedList"/>
    <dgm:cxn modelId="{5B29B1D0-2F24-4E66-8477-99E35B9C1F00}" type="presParOf" srcId="{34B9B219-01D9-4E8A-B89E-8D1643771049}" destId="{71B1E669-BAA1-48C9-A0AE-6D4D05C213D9}" srcOrd="9" destOrd="0" presId="urn:microsoft.com/office/officeart/2008/layout/VerticalCurvedList"/>
    <dgm:cxn modelId="{A1A6D5F9-AE93-45AF-A321-1E4385512C2D}" type="presParOf" srcId="{34B9B219-01D9-4E8A-B89E-8D1643771049}" destId="{9ED26776-FD79-4D80-AB84-9C0E9D11F241}" srcOrd="10" destOrd="0" presId="urn:microsoft.com/office/officeart/2008/layout/VerticalCurvedList"/>
    <dgm:cxn modelId="{EEB46C33-4CEE-4495-9A9F-02913330DC83}" type="presParOf" srcId="{9ED26776-FD79-4D80-AB84-9C0E9D11F241}" destId="{830A177C-F982-4563-AC3E-33470B579535}" srcOrd="0" destOrd="0" presId="urn:microsoft.com/office/officeart/2008/layout/VerticalCurvedList"/>
    <dgm:cxn modelId="{C6B3FAF4-A4BD-45DD-8080-CF8E6E6AC32A}" type="presParOf" srcId="{34B9B219-01D9-4E8A-B89E-8D1643771049}" destId="{0870BADE-0929-4B98-8EF6-98750E0EB4F3}" srcOrd="11" destOrd="0" presId="urn:microsoft.com/office/officeart/2008/layout/VerticalCurvedList"/>
    <dgm:cxn modelId="{0ACF9A00-18F3-4B34-ABD8-FAC351FB9AF2}" type="presParOf" srcId="{34B9B219-01D9-4E8A-B89E-8D1643771049}" destId="{294A688A-C679-461C-9076-767AE909B8AA}" srcOrd="12" destOrd="0" presId="urn:microsoft.com/office/officeart/2008/layout/VerticalCurvedList"/>
    <dgm:cxn modelId="{1E0C2D9B-B7D4-4901-962B-AFAD57749977}" type="presParOf" srcId="{294A688A-C679-461C-9076-767AE909B8AA}" destId="{AE0484EE-E7D2-455C-93C8-20B3BCAB4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E677-C1CE-4C0E-AD2C-C3492999947A}">
      <dsp:nvSpPr>
        <dsp:cNvPr id="0" name=""/>
        <dsp:cNvSpPr/>
      </dsp:nvSpPr>
      <dsp:spPr>
        <a:xfrm>
          <a:off x="0" y="0"/>
          <a:ext cx="10286998" cy="121920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ctr" defTabSz="889000" rtl="0">
            <a:lnSpc>
              <a:spcPct val="90000"/>
            </a:lnSpc>
            <a:spcBef>
              <a:spcPct val="0"/>
            </a:spcBef>
            <a:spcAft>
              <a:spcPct val="35000"/>
            </a:spcAft>
            <a:buNone/>
          </a:pPr>
          <a:r>
            <a:rPr lang="fr" sz="2000" kern="1200">
              <a:solidFill>
                <a:srgbClr val="FFFFFF"/>
              </a:solidFill>
            </a:rPr>
            <a:t>Le fait de connaître votre publique vous aide </a:t>
          </a:r>
          <a:r>
            <a:rPr lang="fr" sz="2000" kern="1200">
              <a:solidFill>
                <a:schemeClr val="bg1"/>
              </a:solidFill>
            </a:rPr>
            <a:t>à ... </a:t>
          </a:r>
        </a:p>
      </dsp:txBody>
      <dsp:txXfrm>
        <a:off x="0" y="0"/>
        <a:ext cx="10286998" cy="1219200"/>
      </dsp:txXfrm>
    </dsp:sp>
    <dsp:sp modelId="{D7BBD076-3A11-482D-B94D-2496BFEBA340}">
      <dsp:nvSpPr>
        <dsp:cNvPr id="0" name=""/>
        <dsp:cNvSpPr/>
      </dsp:nvSpPr>
      <dsp:spPr>
        <a:xfrm>
          <a:off x="5022"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889000" rtl="0">
            <a:lnSpc>
              <a:spcPct val="90000"/>
            </a:lnSpc>
            <a:spcBef>
              <a:spcPct val="0"/>
            </a:spcBef>
            <a:spcAft>
              <a:spcPct val="35000"/>
            </a:spcAft>
            <a:buNone/>
          </a:pPr>
          <a:r>
            <a:rPr lang="fr" sz="2000" kern="1200">
              <a:solidFill>
                <a:srgbClr val="44546A">
                  <a:hueOff val="0"/>
                  <a:satOff val="0"/>
                  <a:lumOff val="0"/>
                  <a:alphaOff val="0"/>
                </a:srgbClr>
              </a:solidFill>
              <a:latin typeface="Arial" panose="020B0604020202020204"/>
              <a:ea typeface="+mn-ea"/>
              <a:cs typeface="+mn-cs"/>
            </a:rPr>
            <a:t>Concevoir et adapter votre </a:t>
          </a:r>
          <a:r>
            <a:rPr lang="fr" sz="2000" kern="1200"/>
            <a:t>formation</a:t>
          </a:r>
          <a:endParaRPr lang="en-US" sz="2000" kern="1200" dirty="0"/>
        </a:p>
      </dsp:txBody>
      <dsp:txXfrm>
        <a:off x="5022" y="1219200"/>
        <a:ext cx="3425651" cy="2560320"/>
      </dsp:txXfrm>
    </dsp:sp>
    <dsp:sp modelId="{DA5C794C-65EB-4C3E-B7D4-F64268DC24FE}">
      <dsp:nvSpPr>
        <dsp:cNvPr id="0" name=""/>
        <dsp:cNvSpPr/>
      </dsp:nvSpPr>
      <dsp:spPr>
        <a:xfrm>
          <a:off x="3430673"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889000" rtl="0">
            <a:lnSpc>
              <a:spcPct val="90000"/>
            </a:lnSpc>
            <a:spcBef>
              <a:spcPct val="0"/>
            </a:spcBef>
            <a:spcAft>
              <a:spcPct val="35000"/>
            </a:spcAft>
            <a:buNone/>
          </a:pPr>
          <a:r>
            <a:rPr lang="fr" sz="2000" kern="1200">
              <a:solidFill>
                <a:srgbClr val="44546A">
                  <a:hueOff val="0"/>
                  <a:satOff val="0"/>
                  <a:lumOff val="0"/>
                  <a:alphaOff val="0"/>
                </a:srgbClr>
              </a:solidFill>
              <a:latin typeface="Arial" panose="020B0604020202020204"/>
              <a:ea typeface="+mn-ea"/>
              <a:cs typeface="+mn-cs"/>
            </a:rPr>
            <a:t>Sélectionner les bons</a:t>
          </a:r>
          <a:r>
            <a:rPr lang="fr" sz="2000" kern="1200"/>
            <a:t> participants pour la formation</a:t>
          </a:r>
        </a:p>
      </dsp:txBody>
      <dsp:txXfrm>
        <a:off x="3430673" y="1219200"/>
        <a:ext cx="3425651" cy="2560320"/>
      </dsp:txXfrm>
    </dsp:sp>
    <dsp:sp modelId="{A7CF7055-36FC-4703-8748-7CECE08157EE}">
      <dsp:nvSpPr>
        <dsp:cNvPr id="0" name=""/>
        <dsp:cNvSpPr/>
      </dsp:nvSpPr>
      <dsp:spPr>
        <a:xfrm>
          <a:off x="6856325"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889000" rtl="0">
            <a:lnSpc>
              <a:spcPct val="90000"/>
            </a:lnSpc>
            <a:spcBef>
              <a:spcPct val="0"/>
            </a:spcBef>
            <a:spcAft>
              <a:spcPct val="35000"/>
            </a:spcAft>
            <a:buNone/>
          </a:pPr>
          <a:r>
            <a:rPr lang="fr" sz="2000" kern="1200">
              <a:solidFill>
                <a:srgbClr val="44546A">
                  <a:hueOff val="0"/>
                  <a:satOff val="0"/>
                  <a:lumOff val="0"/>
                  <a:alphaOff val="0"/>
                </a:srgbClr>
              </a:solidFill>
              <a:latin typeface="Arial" panose="020B0604020202020204"/>
              <a:ea typeface="+mn-ea"/>
              <a:cs typeface="+mn-cs"/>
            </a:rPr>
            <a:t>Eliminer le contenu </a:t>
          </a:r>
          <a:r>
            <a:rPr lang="fr" sz="2000" kern="1200"/>
            <a:t>inutile</a:t>
          </a:r>
        </a:p>
      </dsp:txBody>
      <dsp:txXfrm>
        <a:off x="6856325" y="1219200"/>
        <a:ext cx="3425651" cy="2560320"/>
      </dsp:txXfrm>
    </dsp:sp>
    <dsp:sp modelId="{BF2BD952-B88F-4959-A907-2587D54F14D2}">
      <dsp:nvSpPr>
        <dsp:cNvPr id="0" name=""/>
        <dsp:cNvSpPr/>
      </dsp:nvSpPr>
      <dsp:spPr>
        <a:xfrm>
          <a:off x="0" y="3779520"/>
          <a:ext cx="10286998" cy="28448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D3E9-4AD0-4031-BBE5-4B7F41497DBA}">
      <dsp:nvSpPr>
        <dsp:cNvPr id="0" name=""/>
        <dsp:cNvSpPr/>
      </dsp:nvSpPr>
      <dsp:spPr>
        <a:xfrm>
          <a:off x="-5111603" y="-783046"/>
          <a:ext cx="6087292" cy="6087292"/>
        </a:xfrm>
        <a:prstGeom prst="blockArc">
          <a:avLst>
            <a:gd name="adj1" fmla="val 18900000"/>
            <a:gd name="adj2" fmla="val 2700000"/>
            <a:gd name="adj3" fmla="val 35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7DD5E-9635-4D20-BF6E-9EC901F0AF40}">
      <dsp:nvSpPr>
        <dsp:cNvPr id="0" name=""/>
        <dsp:cNvSpPr/>
      </dsp:nvSpPr>
      <dsp:spPr>
        <a:xfrm>
          <a:off x="363941" y="238086"/>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Gardez le silence délibérément  </a:t>
          </a:r>
          <a:endParaRPr lang="en-US" sz="2000" kern="1200" dirty="0">
            <a:solidFill>
              <a:srgbClr val="FFFFFF"/>
            </a:solidFill>
          </a:endParaRPr>
        </a:p>
      </dsp:txBody>
      <dsp:txXfrm>
        <a:off x="363941" y="238086"/>
        <a:ext cx="5974450" cy="475991"/>
      </dsp:txXfrm>
    </dsp:sp>
    <dsp:sp modelId="{FDB4870F-0F8E-470D-8C49-E50251B1964C}">
      <dsp:nvSpPr>
        <dsp:cNvPr id="0" name=""/>
        <dsp:cNvSpPr/>
      </dsp:nvSpPr>
      <dsp:spPr>
        <a:xfrm>
          <a:off x="66446" y="17858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984A-7316-45DF-8934-230974D76A55}">
      <dsp:nvSpPr>
        <dsp:cNvPr id="0" name=""/>
        <dsp:cNvSpPr/>
      </dsp:nvSpPr>
      <dsp:spPr>
        <a:xfrm>
          <a:off x="755477" y="951983"/>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Répétez ou reformulez la question </a:t>
          </a:r>
          <a:endParaRPr lang="en-US" sz="2000" kern="1200" dirty="0">
            <a:solidFill>
              <a:srgbClr val="FFFFFF"/>
            </a:solidFill>
          </a:endParaRPr>
        </a:p>
      </dsp:txBody>
      <dsp:txXfrm>
        <a:off x="755477" y="951983"/>
        <a:ext cx="5582914" cy="475991"/>
      </dsp:txXfrm>
    </dsp:sp>
    <dsp:sp modelId="{B47007AE-9A72-4653-B836-094FC0F5C25D}">
      <dsp:nvSpPr>
        <dsp:cNvPr id="0" name=""/>
        <dsp:cNvSpPr/>
      </dsp:nvSpPr>
      <dsp:spPr>
        <a:xfrm>
          <a:off x="457982" y="892484"/>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CB4AD-FA38-4445-8852-3C6E63626AC7}">
      <dsp:nvSpPr>
        <dsp:cNvPr id="0" name=""/>
        <dsp:cNvSpPr/>
      </dsp:nvSpPr>
      <dsp:spPr>
        <a:xfrm>
          <a:off x="934517" y="1665881"/>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Utilisez le langage / contact corporel</a:t>
          </a:r>
          <a:endParaRPr lang="en-US" sz="2000" kern="1200" dirty="0">
            <a:solidFill>
              <a:srgbClr val="FFFFFF"/>
            </a:solidFill>
          </a:endParaRPr>
        </a:p>
      </dsp:txBody>
      <dsp:txXfrm>
        <a:off x="934517" y="1665881"/>
        <a:ext cx="5403875" cy="475991"/>
      </dsp:txXfrm>
    </dsp:sp>
    <dsp:sp modelId="{8B6DEBC0-832C-4F28-B14E-45BFEC80D2BC}">
      <dsp:nvSpPr>
        <dsp:cNvPr id="0" name=""/>
        <dsp:cNvSpPr/>
      </dsp:nvSpPr>
      <dsp:spPr>
        <a:xfrm>
          <a:off x="637022" y="160638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559F3-CDEA-4662-94A6-918CD2E58E6B}">
      <dsp:nvSpPr>
        <dsp:cNvPr id="0" name=""/>
        <dsp:cNvSpPr/>
      </dsp:nvSpPr>
      <dsp:spPr>
        <a:xfrm>
          <a:off x="934517" y="2379326"/>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Encouragez les réponses   </a:t>
          </a:r>
          <a:endParaRPr lang="en-US" sz="2000" kern="1200" dirty="0">
            <a:solidFill>
              <a:srgbClr val="FFFFFF"/>
            </a:solidFill>
          </a:endParaRPr>
        </a:p>
      </dsp:txBody>
      <dsp:txXfrm>
        <a:off x="934517" y="2379326"/>
        <a:ext cx="5403875" cy="475991"/>
      </dsp:txXfrm>
    </dsp:sp>
    <dsp:sp modelId="{07CEB03F-5CCD-419E-A320-25AA927D5E2E}">
      <dsp:nvSpPr>
        <dsp:cNvPr id="0" name=""/>
        <dsp:cNvSpPr/>
      </dsp:nvSpPr>
      <dsp:spPr>
        <a:xfrm>
          <a:off x="637022" y="231982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E669-BAA1-48C9-A0AE-6D4D05C213D9}">
      <dsp:nvSpPr>
        <dsp:cNvPr id="0" name=""/>
        <dsp:cNvSpPr/>
      </dsp:nvSpPr>
      <dsp:spPr>
        <a:xfrm>
          <a:off x="755477" y="3093224"/>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Citez un exemple</a:t>
          </a:r>
          <a:endParaRPr lang="en-US" sz="2000" kern="1200" dirty="0">
            <a:solidFill>
              <a:srgbClr val="FFFFFF"/>
            </a:solidFill>
          </a:endParaRPr>
        </a:p>
      </dsp:txBody>
      <dsp:txXfrm>
        <a:off x="755477" y="3093224"/>
        <a:ext cx="5582914" cy="475991"/>
      </dsp:txXfrm>
    </dsp:sp>
    <dsp:sp modelId="{830A177C-F982-4563-AC3E-33470B579535}">
      <dsp:nvSpPr>
        <dsp:cNvPr id="0" name=""/>
        <dsp:cNvSpPr/>
      </dsp:nvSpPr>
      <dsp:spPr>
        <a:xfrm>
          <a:off x="457982" y="3033725"/>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0BADE-0929-4B98-8EF6-98750E0EB4F3}">
      <dsp:nvSpPr>
        <dsp:cNvPr id="0" name=""/>
        <dsp:cNvSpPr/>
      </dsp:nvSpPr>
      <dsp:spPr>
        <a:xfrm>
          <a:off x="363941" y="3807121"/>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0" anchor="ctr" anchorCtr="0">
          <a:noAutofit/>
        </a:bodyPr>
        <a:lstStyle/>
        <a:p>
          <a:pPr marL="0" lvl="0" indent="0" algn="l" defTabSz="889000" rtl="0">
            <a:lnSpc>
              <a:spcPct val="90000"/>
            </a:lnSpc>
            <a:spcBef>
              <a:spcPct val="0"/>
            </a:spcBef>
            <a:spcAft>
              <a:spcPct val="35000"/>
            </a:spcAft>
            <a:buNone/>
          </a:pPr>
          <a:r>
            <a:rPr lang="fr" sz="2000" kern="1200">
              <a:solidFill>
                <a:srgbClr val="FFFFFF"/>
              </a:solidFill>
            </a:rPr>
            <a:t>Répondez à la question vous-même</a:t>
          </a:r>
          <a:endParaRPr lang="en-US" sz="2000" kern="1200" dirty="0">
            <a:solidFill>
              <a:srgbClr val="FFFFFF"/>
            </a:solidFill>
          </a:endParaRPr>
        </a:p>
      </dsp:txBody>
      <dsp:txXfrm>
        <a:off x="363941" y="3807121"/>
        <a:ext cx="5974450" cy="475991"/>
      </dsp:txXfrm>
    </dsp:sp>
    <dsp:sp modelId="{AE0484EE-E7D2-455C-93C8-20B3BCAB4553}">
      <dsp:nvSpPr>
        <dsp:cNvPr id="0" name=""/>
        <dsp:cNvSpPr/>
      </dsp:nvSpPr>
      <dsp:spPr>
        <a:xfrm>
          <a:off x="66446" y="374762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04/10/2022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E89AAE4-92F7-6E4A-9788-585B2963BB3C}"/>
              </a:ext>
            </a:extLst>
          </p:cNvPr>
          <p:cNvPicPr>
            <a:picLocks noChangeAspect="1"/>
          </p:cNvPicPr>
          <p:nvPr userDrawn="1"/>
        </p:nvPicPr>
        <p:blipFill>
          <a:blip r:embed="rId2"/>
          <a:stretch>
            <a:fillRect/>
          </a:stretch>
        </p:blipFill>
        <p:spPr>
          <a:xfrm>
            <a:off x="6179714" y="567744"/>
            <a:ext cx="5921298" cy="5921298"/>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11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vert="horz" lIns="0" tIns="0" rIns="0" bIns="0" rtlCol="0" anchor="t">
            <a:normAutofit/>
          </a:bodyPr>
          <a:lstStyle/>
          <a:p>
            <a:pPr rtl="0"/>
            <a:r>
              <a:rPr lang="fr" sz="3600"/>
              <a:t>Formation des utilisateurs</a:t>
            </a:r>
          </a:p>
        </p:txBody>
      </p:sp>
      <p:pic>
        <p:nvPicPr>
          <p:cNvPr id="5" name="Picture 4">
            <a:extLst>
              <a:ext uri="{FF2B5EF4-FFF2-40B4-BE49-F238E27FC236}">
                <a16:creationId xmlns:a16="http://schemas.microsoft.com/office/drawing/2014/main" id="{EB3C6269-B9F7-BE41-83CF-FE5F5A832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pic>
        <p:nvPicPr>
          <p:cNvPr id="6" name="Picture 5" descr="\\Wims\hq\GVA11\Home\cl-DGO\Dept-DGD\t-WPC\campanal\Desktop\OMS-bleu.jpg">
            <a:extLst>
              <a:ext uri="{FF2B5EF4-FFF2-40B4-BE49-F238E27FC236}">
                <a16:creationId xmlns:a16="http://schemas.microsoft.com/office/drawing/2014/main" id="{17AC956F-F2C7-4A73-B55D-9EC1734857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Apprenants adultes par rapport aux enfants </a:t>
            </a:r>
            <a:r>
              <a:rPr lang="fr" baseline="30000"/>
              <a:t>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a:t>Les adultes sont autonomes et autogérés. Ils doivent être libres de s’autogérer.</a:t>
            </a:r>
          </a:p>
          <a:p>
            <a:pPr rtl="0"/>
            <a:r>
              <a:rPr lang="fr"/>
              <a:t>Les adultes ont accumulé des expériences de vie et des connaissances étendues. Ils doivent associer l'apprentissage à cette base de connaissances et d'expériences.</a:t>
            </a:r>
          </a:p>
          <a:p>
            <a:pPr rtl="0"/>
            <a:r>
              <a:rPr lang="fr"/>
              <a:t>Les adultes ciblent leur objectif. Ils savent généralement quel objectif ils souhaitent atteindre et évaluent si le programme de formation leur permet de l’atteindre.</a:t>
            </a:r>
          </a:p>
          <a:p>
            <a:pPr rtl="0"/>
            <a:r>
              <a:rPr lang="fr"/>
              <a:t>Les adultes ciblent la pertinence.  Ils doivent s’assurer que l'apprentissage s’applique à leur travail ou à d'autres responsabilités.</a:t>
            </a:r>
          </a:p>
          <a:p>
            <a:pPr rtl="0"/>
            <a:r>
              <a:rPr lang="fr"/>
              <a:t>Les adultes sont pratiques. Ils se concentrent sur les aspects de la formation qui leur sont les plus utiles dans leur travail et sont susceptibles de ne pas être intéressés par les connaissances en soi.</a:t>
            </a: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10</a:t>
            </a:fld>
            <a:endParaRPr lang="en-GB" sz="1000" dirty="0"/>
          </a:p>
        </p:txBody>
      </p:sp>
      <p:sp>
        <p:nvSpPr>
          <p:cNvPr id="6" name="TextBox 5">
            <a:extLst>
              <a:ext uri="{FF2B5EF4-FFF2-40B4-BE49-F238E27FC236}">
                <a16:creationId xmlns:a16="http://schemas.microsoft.com/office/drawing/2014/main" id="{C433C322-C507-974B-A69B-0BE88A992A9C}"/>
              </a:ext>
            </a:extLst>
          </p:cNvPr>
          <p:cNvSpPr txBox="1"/>
          <p:nvPr/>
        </p:nvSpPr>
        <p:spPr>
          <a:xfrm>
            <a:off x="838200" y="5884426"/>
            <a:ext cx="44810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a:r>
              <a:rPr lang="fr" sz="1200" kern="1200" baseline="30000"/>
              <a:t>1 </a:t>
            </a:r>
            <a:r>
              <a:rPr lang="fr" sz="1200"/>
              <a:t> Adapté de : Stephen Lieb, </a:t>
            </a:r>
            <a:r>
              <a:rPr lang="fr" sz="1200" i="1"/>
              <a:t>Principles of adult learning, </a:t>
            </a:r>
            <a:r>
              <a:rPr lang="fr" sz="1200"/>
              <a:t>1991.</a:t>
            </a:r>
            <a:endParaRPr lang="en-US" sz="1200" kern="1200" dirty="0"/>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74D96CA3-477C-3A36-0D52-C996A134F4F1}"/>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422073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Conseils relatifs à la formation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rtl="0">
              <a:buNone/>
            </a:pPr>
            <a:r>
              <a:rPr lang="fr"/>
              <a:t>Les participants apprennent mieux lorsque :</a:t>
            </a:r>
            <a:endParaRPr lang="en-US" dirty="0"/>
          </a:p>
          <a:p>
            <a:pPr rtl="0"/>
            <a:r>
              <a:rPr lang="fr"/>
              <a:t>Ils sont soumis à un stress faible ou modéré ; si le stress est trop élevé, il devient un obstacle à l'apprentissage.</a:t>
            </a:r>
          </a:p>
          <a:p>
            <a:pPr rtl="0">
              <a:lnSpc>
                <a:spcPct val="150000"/>
              </a:lnSpc>
            </a:pPr>
            <a:r>
              <a:rPr lang="fr"/>
              <a:t>Ils jugent que les informations fournies et les tâches requises ont un sens.</a:t>
            </a:r>
          </a:p>
          <a:p>
            <a:pPr rtl="0">
              <a:lnSpc>
                <a:spcPct val="150000"/>
              </a:lnSpc>
            </a:pPr>
            <a:r>
              <a:rPr lang="fr"/>
              <a:t>Vous êtes à l'écoute de leurs besoins et faites preuve de souplesse dans votre planification.</a:t>
            </a:r>
          </a:p>
          <a:p>
            <a:pPr rtl="0"/>
            <a:r>
              <a:rPr lang="fr"/>
              <a:t>Vous modifiez votre approche si vos méthodes ne fonctionnent pas.</a:t>
            </a:r>
          </a:p>
          <a:p>
            <a:pPr rtl="0"/>
            <a:r>
              <a:rPr lang="fr"/>
              <a:t>Vous reconnaissez que les adultes apportent beaucoup d'expérience et de connaissances dans toute situation d'apprentissage ; utilisez- les pour améliorer leur apprentissage</a:t>
            </a:r>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11</a:t>
            </a:fld>
            <a:endParaRPr lang="en-GB" sz="1000" dirty="0"/>
          </a:p>
        </p:txBody>
      </p:sp>
      <p:sp>
        <p:nvSpPr>
          <p:cNvPr id="4" name="Footer Placeholder 3">
            <a:extLst>
              <a:ext uri="{FF2B5EF4-FFF2-40B4-BE49-F238E27FC236}">
                <a16:creationId xmlns:a16="http://schemas.microsoft.com/office/drawing/2014/main" id="{574929B8-F57D-6E79-32D7-44F61E56226D}"/>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3160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Soyez prêt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a:t>Pratiquez avant de vous former.</a:t>
            </a:r>
          </a:p>
          <a:p>
            <a:pPr rtl="0"/>
            <a:r>
              <a:rPr lang="fr"/>
              <a:t>Familiarisez-vous avec le matériel et sa structure.</a:t>
            </a:r>
          </a:p>
          <a:p>
            <a:pPr rtl="0"/>
            <a:r>
              <a:rPr lang="fr"/>
              <a:t>Utilisez vos compétences organisationnelles afin que la formation se déroule dans les délais impartis.</a:t>
            </a:r>
          </a:p>
          <a:p>
            <a:pPr rtl="0"/>
            <a:r>
              <a:rPr lang="fr"/>
              <a:t>Démontrez des compétences de communication efficaces.  Enseignez par l'exemple !  </a:t>
            </a:r>
          </a:p>
          <a:p>
            <a:pPr rtl="0"/>
            <a:r>
              <a:rPr lang="fr"/>
              <a:t>Utilisez les compétences que vous tentez de transmettre.</a:t>
            </a: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12</a:t>
            </a:fld>
            <a:endParaRPr lang="en-GB" sz="1000" dirty="0"/>
          </a:p>
        </p:txBody>
      </p:sp>
      <p:sp>
        <p:nvSpPr>
          <p:cNvPr id="4" name="Footer Placeholder 3">
            <a:extLst>
              <a:ext uri="{FF2B5EF4-FFF2-40B4-BE49-F238E27FC236}">
                <a16:creationId xmlns:a16="http://schemas.microsoft.com/office/drawing/2014/main" id="{9FA29B48-3027-5CA8-6833-32F26D6493A3}"/>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1522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Se préparer à la formation</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13</a:t>
            </a:fld>
            <a:endParaRPr lang="en-US" dirty="0"/>
          </a:p>
        </p:txBody>
      </p:sp>
    </p:spTree>
    <p:extLst>
      <p:ext uri="{BB962C8B-B14F-4D97-AF65-F5344CB8AC3E}">
        <p14:creationId xmlns:p14="http://schemas.microsoft.com/office/powerpoint/2010/main" val="60536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Préparez les salles de formation.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a:t>Vérifiez les salles préalablement à la journée de formation (dans la mesure du possible).</a:t>
            </a:r>
            <a:endParaRPr lang="en-US" dirty="0"/>
          </a:p>
          <a:p>
            <a:pPr rtl="0"/>
            <a:r>
              <a:rPr lang="fr"/>
              <a:t>Assurez-vous de la disponibilité du matériel, des fournitures et de l'équipement.</a:t>
            </a:r>
            <a:endParaRPr lang="en-US" dirty="0"/>
          </a:p>
          <a:p>
            <a:pPr rtl="0"/>
            <a:r>
              <a:rPr lang="fr"/>
              <a:t>Aménagez les salles de formation de manière à permettre les meilleures conditions d'apprentissage possibles.</a:t>
            </a:r>
          </a:p>
          <a:p>
            <a:pPr rtl="0"/>
            <a:r>
              <a:rPr lang="fr"/>
              <a:t>Tenez compte des exigences de distanciation sociale lors de la préparation du lieu de formation et envisagez d'organiser la formation en petits groupes.</a:t>
            </a:r>
          </a:p>
          <a:p>
            <a:pPr rtl="0"/>
            <a:r>
              <a:rPr lang="fr"/>
              <a:t>Arrivez tôt le jour de la formation.</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14</a:t>
            </a:fld>
            <a:endParaRPr lang="en-GB" sz="1000" dirty="0"/>
          </a:p>
        </p:txBody>
      </p:sp>
      <p:sp>
        <p:nvSpPr>
          <p:cNvPr id="4" name="Footer Placeholder 3">
            <a:extLst>
              <a:ext uri="{FF2B5EF4-FFF2-40B4-BE49-F238E27FC236}">
                <a16:creationId xmlns:a16="http://schemas.microsoft.com/office/drawing/2014/main" id="{4915AF7B-6C30-5B0D-0F0D-92CDD78E02EB}"/>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4930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custDataLst>
              <p:tags r:id="rId1"/>
            </p:custDataLst>
          </p:nvPr>
        </p:nvSpPr>
        <p:spPr/>
        <p:txBody>
          <a:bodyPr/>
          <a:lstStyle/>
          <a:p>
            <a:r>
              <a:rPr lang="fr-FR"/>
              <a:t>Structure de la formation des utilisateurs</a:t>
            </a:r>
            <a:endParaRPr lang="fr-FR"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custDataLst>
              <p:tags r:id="rId2"/>
            </p:custDataLst>
          </p:nvPr>
        </p:nvSpPr>
        <p:spPr/>
        <p:txBody>
          <a:bodyPr/>
          <a:lstStyle/>
          <a:p>
            <a:r>
              <a:rPr lang="fr-FR"/>
              <a:t>Accueil et présentation (Module 01)</a:t>
            </a:r>
          </a:p>
          <a:p>
            <a:r>
              <a:rPr lang="fr-FR" b="1" dirty="0"/>
              <a:t>Préparation aux tests (Modules 02-07)</a:t>
            </a:r>
          </a:p>
          <a:p>
            <a:r>
              <a:rPr lang="fr-FR" b="1" dirty="0"/>
              <a:t>Tests (Module 08)</a:t>
            </a:r>
          </a:p>
          <a:p>
            <a:r>
              <a:rPr lang="fr-FR"/>
              <a:t>    Démonstration concrète</a:t>
            </a:r>
          </a:p>
          <a:p>
            <a:r>
              <a:rPr lang="fr-FR"/>
              <a:t>    Pratique des utilisateurs</a:t>
            </a:r>
          </a:p>
          <a:p>
            <a:r>
              <a:rPr lang="fr-FR" b="1" dirty="0"/>
              <a:t>Contrôle des performances (Modules 09-10)</a:t>
            </a:r>
          </a:p>
          <a:p>
            <a:r>
              <a:rPr lang="fr-FR" b="1" dirty="0"/>
              <a:t>Autotests (Module S1, facultatif) </a:t>
            </a:r>
          </a:p>
          <a:p>
            <a:r>
              <a:rPr lang="fr-FR"/>
              <a:t>Évaluations des compétences</a:t>
            </a:r>
          </a:p>
          <a:p>
            <a:r>
              <a:rPr lang="fr-FR"/>
              <a:t>Remerciements et clôture</a:t>
            </a:r>
          </a:p>
          <a:p>
            <a:endParaRPr lang="fr-FR" dirty="0"/>
          </a:p>
          <a:p>
            <a:endParaRPr lang="fr-FR"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custDataLst>
              <p:tags r:id="rId3"/>
            </p:custDataLst>
          </p:nvPr>
        </p:nvSpPr>
        <p:spPr/>
        <p:txBody>
          <a:bodyPr/>
          <a:lstStyle/>
          <a:p>
            <a:fld id="{42D34DE6-22C6-0E40-B20E-F2D718CBADB2}" type="slidenum">
              <a:rPr lang="en-GB" smtClean="0"/>
              <a:pPr/>
              <a:t>15</a:t>
            </a:fld>
            <a:endParaRPr lang="fr-FR" sz="1000" dirty="0"/>
          </a:p>
        </p:txBody>
      </p:sp>
      <p:graphicFrame>
        <p:nvGraphicFramePr>
          <p:cNvPr id="8" name="Table 6">
            <a:extLst>
              <a:ext uri="{FF2B5EF4-FFF2-40B4-BE49-F238E27FC236}">
                <a16:creationId xmlns:a16="http://schemas.microsoft.com/office/drawing/2014/main" id="{26C121A4-65C6-4C60-B5F1-55033C6C19F5}"/>
              </a:ext>
            </a:extLst>
          </p:cNvPr>
          <p:cNvGraphicFramePr>
            <a:graphicFrameLocks noGrp="1"/>
          </p:cNvGraphicFramePr>
          <p:nvPr>
            <p:custDataLst>
              <p:tags r:id="rId4"/>
            </p:custDataLst>
          </p:nvPr>
        </p:nvGraphicFramePr>
        <p:xfrm>
          <a:off x="7301131" y="2003490"/>
          <a:ext cx="3930614" cy="2407920"/>
        </p:xfrm>
        <a:graphic>
          <a:graphicData uri="http://schemas.openxmlformats.org/drawingml/2006/table">
            <a:tbl>
              <a:tblPr firstRow="1" bandRow="1">
                <a:tableStyleId>{69012ECD-51FC-41F1-AA8D-1B2483CD663E}</a:tableStyleId>
              </a:tblPr>
              <a:tblGrid>
                <a:gridCol w="3930614">
                  <a:extLst>
                    <a:ext uri="{9D8B030D-6E8A-4147-A177-3AD203B41FA5}">
                      <a16:colId xmlns:a16="http://schemas.microsoft.com/office/drawing/2014/main" val="72829728"/>
                    </a:ext>
                  </a:extLst>
                </a:gridCol>
              </a:tblGrid>
              <a:tr h="381830">
                <a:tc>
                  <a:txBody>
                    <a:bodyPr/>
                    <a:lstStyle/>
                    <a:p>
                      <a:pPr algn="ctr"/>
                      <a:r>
                        <a:rPr lang="fr-FR" sz="2000" dirty="0">
                          <a:solidFill>
                            <a:srgbClr val="FFFFFF"/>
                          </a:solidFill>
                          <a:latin typeface="+mj-lt"/>
                        </a:rPr>
                        <a:t>Horaire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1975322">
                <a:tc>
                  <a:txBody>
                    <a:bodyPr/>
                    <a:lstStyle/>
                    <a:p>
                      <a:pPr algn="ctr"/>
                      <a:r>
                        <a:rPr lang="en-US" sz="1800" dirty="0"/>
                        <a:t>L’atelier sur la formation des utilisateurs des tests de diagnostic rapide antigéniques du SARS-CoV-2 doit </a:t>
                      </a:r>
                      <a:r>
                        <a:rPr lang="en-US" sz="1800" kern="1200" dirty="0"/>
                        <a:t>durer environ 5 heures (y compris les exercices pratiques) </a:t>
                      </a:r>
                      <a:r>
                        <a:rPr lang="en-US" sz="1800" kern="1200" dirty="0">
                          <a:solidFill>
                            <a:schemeClr val="tx1"/>
                          </a:solidFill>
                        </a:rPr>
                        <a:t>par groupe de 5−10 participants par formateur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313BC612-F57A-4932-B930-B0A11ECE64F7}"/>
              </a:ext>
            </a:extLst>
          </p:cNvPr>
          <p:cNvSpPr>
            <a:spLocks noGrp="1"/>
          </p:cNvSpPr>
          <p:nvPr>
            <p:ph type="ftr" sz="quarter" idx="11"/>
            <p:custDataLst>
              <p:tags r:id="rId5"/>
            </p:custDataLst>
          </p:nvPr>
        </p:nvSpPr>
        <p:spPr>
          <a:xfrm>
            <a:off x="838200" y="6356350"/>
            <a:ext cx="7315200" cy="501650"/>
          </a:xfrm>
        </p:spPr>
        <p:txBody>
          <a:bodyPr/>
          <a:lstStyle/>
          <a:p>
            <a:r>
              <a:rPr lang="fr-FR"/>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137107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200" y="209630"/>
            <a:ext cx="10515600" cy="471407"/>
          </a:xfrm>
        </p:spPr>
        <p:txBody>
          <a:bodyPr rtlCol="0"/>
          <a:lstStyle/>
          <a:p>
            <a:pPr rtl="0"/>
            <a:r>
              <a:rPr lang="fr" dirty="0"/>
              <a:t>Ce dont vous aurez besoin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848615"/>
            <a:ext cx="10515600" cy="4440760"/>
          </a:xfrm>
        </p:spPr>
        <p:txBody>
          <a:bodyPr rtlCol="0">
            <a:normAutofit lnSpcReduction="10000"/>
          </a:bodyPr>
          <a:lstStyle/>
          <a:p>
            <a:pPr marL="0" indent="0" rtl="0">
              <a:buNone/>
            </a:pPr>
            <a:r>
              <a:rPr lang="fr" b="1" dirty="0"/>
              <a:t>Pour mener à bien la formation des utilisateurs, vous aurez besoin des éléments suivants : </a:t>
            </a:r>
            <a:r>
              <a:rPr lang="fr" b="1" baseline="30000" dirty="0"/>
              <a:t>1</a:t>
            </a:r>
          </a:p>
          <a:p>
            <a:pPr rtl="0"/>
            <a:r>
              <a:rPr lang="fr" dirty="0"/>
              <a:t>Registre des présences</a:t>
            </a:r>
          </a:p>
          <a:p>
            <a:pPr rtl="0"/>
            <a:r>
              <a:rPr lang="fr" dirty="0"/>
              <a:t>Présentations de diapositives sur la formation des utilisateurs</a:t>
            </a:r>
          </a:p>
          <a:p>
            <a:pPr rtl="0"/>
            <a:r>
              <a:rPr lang="fr" dirty="0"/>
              <a:t>Fournitures de bureau pour les participants (par exemple, un jeu de stylos, du papier par participant)</a:t>
            </a:r>
          </a:p>
          <a:p>
            <a:pPr rtl="0"/>
            <a:r>
              <a:rPr lang="fr" dirty="0"/>
              <a:t>Documents imprimés : Évaluation des compétences sur le</a:t>
            </a:r>
            <a:r>
              <a:rPr lang="en-US" dirty="0"/>
              <a:t>s</a:t>
            </a:r>
            <a:r>
              <a:rPr lang="fr" dirty="0"/>
              <a:t> TDR de détection des antigène</a:t>
            </a:r>
            <a:r>
              <a:rPr lang="en-US" dirty="0"/>
              <a:t>s</a:t>
            </a:r>
            <a:r>
              <a:rPr lang="fr" dirty="0"/>
              <a:t> du SARS-CoV-2 (un par participant)</a:t>
            </a:r>
          </a:p>
          <a:p>
            <a:pPr rtl="0"/>
            <a:r>
              <a:rPr lang="fr" dirty="0"/>
              <a:t>Documents imprimés : Fiche d'enregistrement des résultats du TDR de détection des antigènes du SARS-CoV-2 (une par participant)    </a:t>
            </a:r>
          </a:p>
          <a:p>
            <a:r>
              <a:rPr lang="fr" dirty="0"/>
              <a:t>Documents imprimés : Fiche de lecture d</a:t>
            </a:r>
            <a:r>
              <a:rPr lang="en-US" dirty="0"/>
              <a:t>es</a:t>
            </a:r>
            <a:r>
              <a:rPr lang="fr" dirty="0"/>
              <a:t> TDR de détection des antigènes du SARS-CoV-2 (une par participant) </a:t>
            </a:r>
          </a:p>
          <a:p>
            <a:pPr marL="0" indent="0" rtl="0">
              <a:buNone/>
            </a:pPr>
            <a:endParaRPr lang="en-US" dirty="0"/>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16</a:t>
            </a:fld>
            <a:endParaRPr lang="en-GB" sz="1000" dirty="0"/>
          </a:p>
        </p:txBody>
      </p:sp>
      <p:sp>
        <p:nvSpPr>
          <p:cNvPr id="6" name="TextBox 5">
            <a:extLst>
              <a:ext uri="{FF2B5EF4-FFF2-40B4-BE49-F238E27FC236}">
                <a16:creationId xmlns:a16="http://schemas.microsoft.com/office/drawing/2014/main" id="{077C24A6-1D6F-F647-AFBC-ACA315E0DFB7}"/>
              </a:ext>
            </a:extLst>
          </p:cNvPr>
          <p:cNvSpPr txBox="1"/>
          <p:nvPr/>
        </p:nvSpPr>
        <p:spPr>
          <a:xfrm>
            <a:off x="838200" y="5884426"/>
            <a:ext cx="96127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a:r>
              <a:rPr lang="fr" sz="1200" kern="1200" baseline="30000" dirty="0"/>
              <a:t>1 </a:t>
            </a:r>
            <a:r>
              <a:rPr sz="1200" dirty="0" err="1"/>
              <a:t>Voir</a:t>
            </a:r>
            <a:r>
              <a:rPr sz="1200" dirty="0"/>
              <a:t> </a:t>
            </a:r>
            <a:r>
              <a:rPr lang="fr" sz="1200" dirty="0"/>
              <a:t>l'Atelier sur le</a:t>
            </a:r>
            <a:r>
              <a:rPr lang="en-US" sz="1200" dirty="0"/>
              <a:t>s</a:t>
            </a:r>
            <a:r>
              <a:rPr lang="fr" sz="1200" dirty="0"/>
              <a:t> TDR de détection des antigènes du SARS-C</a:t>
            </a:r>
            <a:r>
              <a:rPr lang="en-US" sz="1200" dirty="0"/>
              <a:t>o</a:t>
            </a:r>
            <a:r>
              <a:rPr lang="fr" sz="1200" dirty="0"/>
              <a:t>V-2 - Guide des formateurs et Liste de contrôle du matériel de formation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C56A4C12-50A5-9630-9ACA-72AFC2D5E9B8}"/>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591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custDataLst>
              <p:tags r:id="rId1"/>
            </p:custDataLst>
          </p:nvPr>
        </p:nvSpPr>
        <p:spPr/>
        <p:txBody>
          <a:bodyPr/>
          <a:lstStyle/>
          <a:p>
            <a:r>
              <a:rPr lang="fr-FR"/>
              <a:t>Ce dont vous aurez besoin (2)</a:t>
            </a:r>
            <a:endParaRPr lang="fr-FR"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custDataLst>
              <p:tags r:id="rId2"/>
            </p:custDataLst>
          </p:nvPr>
        </p:nvSpPr>
        <p:spPr/>
        <p:txBody>
          <a:bodyPr>
            <a:normAutofit/>
          </a:bodyPr>
          <a:lstStyle/>
          <a:p>
            <a:pPr marL="0" indent="0">
              <a:buNone/>
            </a:pPr>
            <a:r>
              <a:rPr lang="fr-FR" b="1" dirty="0"/>
              <a:t>Pour mener à bien la formation des utilisateurs, vous aurez besoin des éléments suivants :</a:t>
            </a:r>
            <a:r>
              <a:rPr lang="fr-FR" b="1" baseline="30000" dirty="0"/>
              <a:t>1</a:t>
            </a:r>
          </a:p>
          <a:p>
            <a:r>
              <a:rPr lang="fr-FR" dirty="0"/>
              <a:t>Équipement de protection individuelle (EPI), incluant gants, blouses, protection oculaire ou écrans faciaux</a:t>
            </a:r>
          </a:p>
          <a:p>
            <a:r>
              <a:rPr lang="fr-FR" dirty="0"/>
              <a:t>Stylos pour le marquage ou l’étiquetage</a:t>
            </a:r>
          </a:p>
          <a:p>
            <a:r>
              <a:rPr lang="fr-FR" dirty="0"/>
              <a:t>Eau de Javel, éthanol et serviettes en papier pour nettoyer le poste de travail</a:t>
            </a:r>
          </a:p>
          <a:p>
            <a:r>
              <a:rPr lang="fr-FR" dirty="0"/>
              <a:t>Du matériel en quantité suffisante (kits de test) pour que chaque participant puisse effectuer trois épreuves pratiques</a:t>
            </a:r>
          </a:p>
          <a:p>
            <a:r>
              <a:rPr lang="fr-FR" dirty="0"/>
              <a:t>Du matériel en quantité suffisante (kits de test) pour que chaque participant puisse effectuer deux épreuves relatives aux compétences (tests d’aptitude)</a:t>
            </a:r>
          </a:p>
          <a:p>
            <a:endParaRPr lang="fr-FR" dirty="0"/>
          </a:p>
          <a:p>
            <a:pPr marL="0" indent="0">
              <a:buNone/>
            </a:pPr>
            <a:endParaRPr lang="fr-FR" dirty="0"/>
          </a:p>
          <a:p>
            <a:endParaRPr lang="fr-FR" dirty="0"/>
          </a:p>
          <a:p>
            <a:endParaRPr lang="fr-FR"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custDataLst>
              <p:tags r:id="rId3"/>
            </p:custDataLst>
          </p:nvPr>
        </p:nvSpPr>
        <p:spPr/>
        <p:txBody>
          <a:bodyPr/>
          <a:lstStyle/>
          <a:p>
            <a:fld id="{42D34DE6-22C6-0E40-B20E-F2D718CBADB2}" type="slidenum">
              <a:rPr lang="en-GB" smtClean="0"/>
              <a:pPr/>
              <a:t>17</a:t>
            </a:fld>
            <a:endParaRPr lang="fr-FR" sz="1000" dirty="0"/>
          </a:p>
        </p:txBody>
      </p:sp>
      <p:sp>
        <p:nvSpPr>
          <p:cNvPr id="6" name="TextBox 5">
            <a:extLst>
              <a:ext uri="{FF2B5EF4-FFF2-40B4-BE49-F238E27FC236}">
                <a16:creationId xmlns:a16="http://schemas.microsoft.com/office/drawing/2014/main" id="{6E732DA2-40E8-E143-B5BB-4966423073DE}"/>
              </a:ext>
            </a:extLst>
          </p:cNvPr>
          <p:cNvSpPr txBox="1"/>
          <p:nvPr>
            <p:custDataLst>
              <p:tags r:id="rId4"/>
            </p:custDataLst>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sz="1200" kern="1200" baseline="30000" dirty="0"/>
              <a:t>1 </a:t>
            </a:r>
            <a:r>
              <a:rPr lang="fr-FR" sz="1200" kern="1200" dirty="0"/>
              <a:t>Voir </a:t>
            </a:r>
            <a:r>
              <a:rPr lang="fr-FR" sz="1200" dirty="0"/>
              <a:t>l’Atelier sur les TDR antigéniques du SARS-CoV-2 − Guide des formateurs </a:t>
            </a:r>
            <a:r>
              <a:rPr lang="fr-FR" sz="1200" kern="1200" dirty="0"/>
              <a:t>et la Liste de contrôle du matériel de formation </a:t>
            </a:r>
          </a:p>
          <a:p>
            <a:pPr marL="0" marR="0" indent="0" algn="ctr" defTabSz="825500" rtl="0" fontAlgn="auto" latinLnBrk="0" hangingPunct="0">
              <a:lnSpc>
                <a:spcPct val="100000"/>
              </a:lnSpc>
              <a:spcBef>
                <a:spcPts val="0"/>
              </a:spcBef>
              <a:spcAft>
                <a:spcPts val="0"/>
              </a:spcAft>
              <a:buClrTx/>
              <a:buSzTx/>
              <a:buFontTx/>
              <a:buNone/>
              <a:tabLst/>
            </a:pPr>
            <a:endParaRPr kumimoji="0" lang="fr-FR"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26593D96-D374-46D2-86D5-A9331B112B81}"/>
              </a:ext>
            </a:extLst>
          </p:cNvPr>
          <p:cNvSpPr>
            <a:spLocks noGrp="1"/>
          </p:cNvSpPr>
          <p:nvPr>
            <p:ph type="ftr" sz="quarter" idx="11"/>
            <p:custDataLst>
              <p:tags r:id="rId5"/>
            </p:custDataLst>
          </p:nvPr>
        </p:nvSpPr>
        <p:spPr>
          <a:xfrm>
            <a:off x="838200" y="6356350"/>
            <a:ext cx="7315200" cy="501650"/>
          </a:xfrm>
        </p:spPr>
        <p:txBody>
          <a:bodyPr/>
          <a:lstStyle/>
          <a:p>
            <a:r>
              <a:rPr lang="fr-FR"/>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795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custDataLst>
              <p:tags r:id="rId1"/>
            </p:custDataLst>
          </p:nvPr>
        </p:nvSpPr>
        <p:spPr/>
        <p:txBody>
          <a:bodyPr/>
          <a:lstStyle/>
          <a:p>
            <a:r>
              <a:rPr lang="fr-FR"/>
              <a:t>Ce dont vous aurez besoin (3)</a:t>
            </a:r>
            <a:endParaRPr lang="fr-FR"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custDataLst>
              <p:tags r:id="rId2"/>
            </p:custDataLst>
          </p:nvPr>
        </p:nvSpPr>
        <p:spPr>
          <a:xfrm>
            <a:off x="838199" y="1413014"/>
            <a:ext cx="10515600" cy="4440760"/>
          </a:xfrm>
        </p:spPr>
        <p:txBody>
          <a:bodyPr vert="horz" lIns="91440" tIns="45720" rIns="91440" bIns="45720" rtlCol="0" anchor="t">
            <a:normAutofit lnSpcReduction="10000"/>
          </a:bodyPr>
          <a:lstStyle/>
          <a:p>
            <a:pPr marL="0" indent="0">
              <a:buNone/>
            </a:pPr>
            <a:r>
              <a:rPr lang="fr-FR" b="1" dirty="0"/>
              <a:t>Pour mener à bien la formation des utilisateurs, vous aurez besoin des éléments suivants :</a:t>
            </a:r>
            <a:r>
              <a:rPr lang="fr-FR" b="1" baseline="30000" dirty="0"/>
              <a:t>1</a:t>
            </a:r>
          </a:p>
          <a:p>
            <a:pPr lvl="0"/>
            <a:r>
              <a:rPr lang="fr-FR" dirty="0"/>
              <a:t>Savon pour le lavage des mains</a:t>
            </a:r>
          </a:p>
          <a:p>
            <a:pPr lvl="0"/>
            <a:r>
              <a:rPr lang="fr-FR" dirty="0"/>
              <a:t>Sacs étanches pour le stockage ou le transport des déchets biologiques dangereux</a:t>
            </a:r>
          </a:p>
          <a:p>
            <a:pPr lvl="0"/>
            <a:r>
              <a:rPr lang="fr-FR" dirty="0"/>
              <a:t>Poubelles pour sacs à déchets biologiques dangereux  </a:t>
            </a:r>
          </a:p>
          <a:p>
            <a:pPr lvl="0"/>
            <a:r>
              <a:rPr lang="fr-FR" dirty="0"/>
              <a:t>Trois vaporisateurs (deux pour l’eau de Javel, un pour l’éthanol)</a:t>
            </a:r>
          </a:p>
          <a:p>
            <a:pPr lvl="0"/>
            <a:r>
              <a:rPr lang="fr-FR" dirty="0"/>
              <a:t>Appareils de mesure pour la préparation de solutions d’eau de Javel ou d’alcool</a:t>
            </a:r>
          </a:p>
          <a:p>
            <a:pPr lvl="0"/>
            <a:r>
              <a:rPr lang="fr-FR" dirty="0"/>
              <a:t>Minuteurs</a:t>
            </a:r>
          </a:p>
          <a:p>
            <a:pPr lvl="0"/>
            <a:r>
              <a:rPr lang="fr-FR" dirty="0"/>
              <a:t>Matériel destiné aux tests d’aptitude (témoins positifs et négatifs)   </a:t>
            </a:r>
          </a:p>
          <a:p>
            <a:pPr lvl="0"/>
            <a:r>
              <a:rPr lang="fr-FR" dirty="0"/>
              <a:t>Registres pour consigner les résultats des TDR-Ag du SARS-CoV-2 </a:t>
            </a:r>
          </a:p>
          <a:p>
            <a:pPr lvl="0"/>
            <a:r>
              <a:rPr lang="fr-FR" dirty="0"/>
              <a:t>Thermomètres  </a:t>
            </a:r>
          </a:p>
          <a:p>
            <a:endParaRPr lang="fr-FR" dirty="0"/>
          </a:p>
          <a:p>
            <a:pPr marL="0" indent="0">
              <a:buNone/>
            </a:pPr>
            <a:endParaRPr lang="fr-FR" dirty="0"/>
          </a:p>
          <a:p>
            <a:endParaRPr lang="fr-FR" dirty="0"/>
          </a:p>
          <a:p>
            <a:endParaRPr lang="fr-FR"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custDataLst>
              <p:tags r:id="rId3"/>
            </p:custDataLst>
          </p:nvPr>
        </p:nvSpPr>
        <p:spPr/>
        <p:txBody>
          <a:bodyPr/>
          <a:lstStyle/>
          <a:p>
            <a:fld id="{42D34DE6-22C6-0E40-B20E-F2D718CBADB2}" type="slidenum">
              <a:rPr lang="en-GB" smtClean="0"/>
              <a:pPr/>
              <a:t>18</a:t>
            </a:fld>
            <a:endParaRPr lang="fr-FR" sz="1000" dirty="0"/>
          </a:p>
        </p:txBody>
      </p:sp>
      <p:sp>
        <p:nvSpPr>
          <p:cNvPr id="6" name="TextBox 5">
            <a:extLst>
              <a:ext uri="{FF2B5EF4-FFF2-40B4-BE49-F238E27FC236}">
                <a16:creationId xmlns:a16="http://schemas.microsoft.com/office/drawing/2014/main" id="{41B5C848-4FFD-2D43-99D9-E3F70614634A}"/>
              </a:ext>
            </a:extLst>
          </p:cNvPr>
          <p:cNvSpPr txBox="1"/>
          <p:nvPr>
            <p:custDataLst>
              <p:tags r:id="rId4"/>
            </p:custDataLst>
          </p:nvPr>
        </p:nvSpPr>
        <p:spPr>
          <a:xfrm>
            <a:off x="838199" y="5958849"/>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sz="1200" kern="1200" baseline="30000" dirty="0"/>
              <a:t>1 </a:t>
            </a:r>
            <a:r>
              <a:rPr lang="fr-FR" sz="1200" kern="1200" dirty="0"/>
              <a:t>Voir </a:t>
            </a:r>
            <a:r>
              <a:rPr lang="fr-FR" sz="1200" dirty="0"/>
              <a:t>l’Atelier sur les TDR antigéniques du SARS-CoV-2 − Guide des formateurs </a:t>
            </a:r>
            <a:r>
              <a:rPr lang="fr-FR" sz="1200" kern="1200" dirty="0"/>
              <a:t>et la Liste de contrôle du matériel de formation </a:t>
            </a:r>
          </a:p>
          <a:p>
            <a:pPr marL="0" marR="0" indent="0" algn="ctr" defTabSz="825500" rtl="0" fontAlgn="auto" latinLnBrk="0" hangingPunct="0">
              <a:lnSpc>
                <a:spcPct val="100000"/>
              </a:lnSpc>
              <a:spcBef>
                <a:spcPts val="0"/>
              </a:spcBef>
              <a:spcAft>
                <a:spcPts val="0"/>
              </a:spcAft>
              <a:buClrTx/>
              <a:buSzTx/>
              <a:buFontTx/>
              <a:buNone/>
              <a:tabLst/>
            </a:pPr>
            <a:endParaRPr kumimoji="0" lang="fr-FR"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59CA91C5-0217-44D5-886E-BE87C9AFC77F}"/>
              </a:ext>
            </a:extLst>
          </p:cNvPr>
          <p:cNvSpPr>
            <a:spLocks noGrp="1"/>
          </p:cNvSpPr>
          <p:nvPr>
            <p:ph type="ftr" sz="quarter" idx="11"/>
            <p:custDataLst>
              <p:tags r:id="rId5"/>
            </p:custDataLst>
          </p:nvPr>
        </p:nvSpPr>
        <p:spPr>
          <a:xfrm>
            <a:off x="838200" y="6356350"/>
            <a:ext cx="7315200" cy="501650"/>
          </a:xfrm>
        </p:spPr>
        <p:txBody>
          <a:bodyPr/>
          <a:lstStyle/>
          <a:p>
            <a:r>
              <a:rPr lang="fr-FR"/>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4363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200" y="100966"/>
            <a:ext cx="10515600" cy="580071"/>
          </a:xfrm>
        </p:spPr>
        <p:txBody>
          <a:bodyPr rtlCol="0"/>
          <a:lstStyle/>
          <a:p>
            <a:pPr rtl="0"/>
            <a:r>
              <a:rPr lang="fr" dirty="0"/>
              <a:t>Contenu de la formation des utilisateurs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208620"/>
            <a:ext cx="10515600" cy="4440760"/>
          </a:xfrm>
        </p:spPr>
        <p:txBody>
          <a:bodyPr rtlCol="0">
            <a:normAutofit/>
          </a:bodyPr>
          <a:lstStyle/>
          <a:p>
            <a:pPr rtl="0"/>
            <a:r>
              <a:rPr lang="fr" dirty="0"/>
              <a:t>Reportez-vous à</a:t>
            </a:r>
            <a:r>
              <a:rPr lang="fr" b="1" dirty="0">
                <a:solidFill>
                  <a:srgbClr val="009AC9"/>
                </a:solidFill>
              </a:rPr>
              <a:t> l'Atelier de formation sur le</a:t>
            </a:r>
            <a:r>
              <a:rPr lang="en-US" b="1" dirty="0">
                <a:solidFill>
                  <a:srgbClr val="009AC9"/>
                </a:solidFill>
              </a:rPr>
              <a:t>s</a:t>
            </a:r>
            <a:r>
              <a:rPr lang="fr" b="1" dirty="0">
                <a:solidFill>
                  <a:srgbClr val="009AC9"/>
                </a:solidFill>
              </a:rPr>
              <a:t> test</a:t>
            </a:r>
            <a:r>
              <a:rPr lang="en-US" b="1" dirty="0">
                <a:solidFill>
                  <a:srgbClr val="009AC9"/>
                </a:solidFill>
              </a:rPr>
              <a:t>s</a:t>
            </a:r>
            <a:r>
              <a:rPr lang="fr" b="1" dirty="0">
                <a:solidFill>
                  <a:srgbClr val="009AC9"/>
                </a:solidFill>
              </a:rPr>
              <a:t> de diagnostic rapide de détection des antigènes du SARS-CoV-2 - Guide des formateurs</a:t>
            </a:r>
            <a:r>
              <a:rPr lang="fr" dirty="0"/>
              <a:t> pour savoir comment effectuer l</a:t>
            </a:r>
            <a:r>
              <a:rPr lang="en-US" dirty="0"/>
              <a:t>a formation</a:t>
            </a:r>
            <a:r>
              <a:rPr lang="fr" dirty="0"/>
              <a:t> des utilisateurs d</a:t>
            </a:r>
            <a:r>
              <a:rPr lang="en-US" dirty="0"/>
              <a:t>es</a:t>
            </a:r>
            <a:r>
              <a:rPr lang="fr" dirty="0"/>
              <a:t> TDR-</a:t>
            </a:r>
            <a:r>
              <a:rPr lang="en-US" dirty="0"/>
              <a:t>Ag d</a:t>
            </a:r>
            <a:r>
              <a:rPr lang="fr" dirty="0"/>
              <a:t>u SARS-CoV-2.       </a:t>
            </a:r>
            <a:endParaRPr lang="en-US" dirty="0"/>
          </a:p>
          <a:p>
            <a:pPr rtl="0"/>
            <a:r>
              <a:rPr lang="fr" dirty="0"/>
              <a:t>Exposez clairement les buts et objectifs de la formation. </a:t>
            </a:r>
          </a:p>
          <a:p>
            <a:pPr rtl="0"/>
            <a:r>
              <a:rPr lang="fr" dirty="0"/>
              <a:t>Avant de dispenser le contenu, communiquez aux participants les règles de base concernant la gestion de la formation (par exemple, les téléphones portables doivent être éteints, les participants doivent se donner la possibilité de participer, etc.)</a:t>
            </a:r>
          </a:p>
          <a:p>
            <a:pPr rtl="0"/>
            <a:r>
              <a:rPr lang="fr" dirty="0"/>
              <a:t>Communiquez clairement le contenu, en tenant compte des connaissances actuelles des participants sur le sujet.  </a:t>
            </a:r>
          </a:p>
          <a:p>
            <a:pPr rtl="0"/>
            <a:r>
              <a:rPr lang="fr" dirty="0"/>
              <a:t>Par souci de brièveté, les présentations doivent rester courtes. Pendant les présentations, notez les sujets supplémentaires et mettez-les de côté pour y revenir à la fin de la présentation.    </a:t>
            </a: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19</a:t>
            </a:fld>
            <a:endParaRPr lang="en-GB" sz="1000" dirty="0"/>
          </a:p>
        </p:txBody>
      </p:sp>
      <p:sp>
        <p:nvSpPr>
          <p:cNvPr id="4" name="Footer Placeholder 3">
            <a:extLst>
              <a:ext uri="{FF2B5EF4-FFF2-40B4-BE49-F238E27FC236}">
                <a16:creationId xmlns:a16="http://schemas.microsoft.com/office/drawing/2014/main" id="{930AE34B-596F-F093-60D6-FA0925FC955C}"/>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6152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200" y="203200"/>
            <a:ext cx="10515600" cy="624500"/>
          </a:xfrm>
        </p:spPr>
        <p:txBody>
          <a:bodyPr rtlCol="0"/>
          <a:lstStyle/>
          <a:p>
            <a:pPr rtl="0"/>
            <a:r>
              <a:rPr lang="fr" dirty="0"/>
              <a:t>Clause de non-responsabilité</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
        <p:nvSpPr>
          <p:cNvPr id="8" name="Content Placeholder 2">
            <a:extLst>
              <a:ext uri="{FF2B5EF4-FFF2-40B4-BE49-F238E27FC236}">
                <a16:creationId xmlns:a16="http://schemas.microsoft.com/office/drawing/2014/main" id="{4A209423-A1E4-435E-B3C4-6EDC3711464F}"/>
              </a:ext>
            </a:extLst>
          </p:cNvPr>
          <p:cNvSpPr txBox="1">
            <a:spLocks/>
          </p:cNvSpPr>
          <p:nvPr/>
        </p:nvSpPr>
        <p:spPr>
          <a:xfrm>
            <a:off x="718277" y="1732081"/>
            <a:ext cx="10515600" cy="4440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a:defRPr/>
            </a:pPr>
            <a:endParaRPr lang="en-US" sz="1600" dirty="0"/>
          </a:p>
          <a:p>
            <a:pPr marL="0" indent="0">
              <a:buFont typeface="Arial" panose="020B0604020202020204" pitchFamily="34" charset="0"/>
              <a:buNone/>
              <a:defRPr/>
            </a:pPr>
            <a:r>
              <a:rPr lang="fr" sz="1600" dirty="0"/>
              <a:t>Ces matériels de formation de l’OMS sont la propriété de © l’Organisation mondiale de la Santé(OMS) 2022. Tous droits réservés.</a:t>
            </a:r>
          </a:p>
          <a:p>
            <a:pPr marL="0" indent="0">
              <a:buFont typeface="Arial" panose="020B0604020202020204" pitchFamily="34" charset="0"/>
              <a:buNone/>
              <a:defRPr/>
            </a:pPr>
            <a:r>
              <a:rPr lang="fr" sz="1600" dirty="0"/>
              <a:t>Votre utilisation de ces matériels est soumise au respect des « </a:t>
            </a:r>
            <a:r>
              <a:rPr lang="fr" sz="1600" u="sng" dirty="0">
                <a:hlinkClick r:id="rId3"/>
              </a:rPr>
              <a:t>Conditions d’utilisation de la </a:t>
            </a:r>
            <a:r>
              <a:rPr lang="en-US" sz="1600" u="sng" dirty="0">
                <a:hlinkClick r:id="rId3"/>
              </a:rPr>
              <a:t>P</a:t>
            </a:r>
            <a:r>
              <a:rPr lang="fr" sz="1600" u="sng" dirty="0">
                <a:hlinkClick r:id="rId3"/>
              </a:rPr>
              <a:t>lateforme d’</a:t>
            </a:r>
            <a:r>
              <a:rPr lang="en-US" sz="1600" u="sng" dirty="0">
                <a:hlinkClick r:id="rId3"/>
              </a:rPr>
              <a:t>A</a:t>
            </a:r>
            <a:r>
              <a:rPr lang="fr" sz="1600" u="sng" dirty="0">
                <a:hlinkClick r:id="rId3"/>
              </a:rPr>
              <a:t>pprentissage sur la </a:t>
            </a:r>
            <a:r>
              <a:rPr lang="en-US" sz="1600" u="sng" dirty="0">
                <a:hlinkClick r:id="rId3"/>
              </a:rPr>
              <a:t>S</a:t>
            </a:r>
            <a:r>
              <a:rPr lang="fr" sz="1600" u="sng" dirty="0">
                <a:hlinkClick r:id="rId3"/>
              </a:rPr>
              <a:t>écurité Sanitaire de </a:t>
            </a:r>
            <a:r>
              <a:rPr lang="en-US" sz="1600" u="sng" dirty="0">
                <a:hlinkClick r:id="rId3"/>
              </a:rPr>
              <a:t>l’</a:t>
            </a:r>
            <a:r>
              <a:rPr lang="fr" sz="1600" u="sng" dirty="0">
                <a:hlinkClick r:id="rId3"/>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4"/>
              </a:rPr>
              <a:t>https://extranet.who.int/hslp</a:t>
            </a:r>
            <a:r>
              <a:rPr lang="fr" sz="1600" dirty="0"/>
              <a:t>.  </a:t>
            </a:r>
          </a:p>
          <a:p>
            <a:pPr marL="0" indent="0">
              <a:buFont typeface="Arial" panose="020B0604020202020204" pitchFamily="34" charset="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a:buFont typeface="Arial" panose="020B0604020202020204" pitchFamily="34" charset="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5"/>
              </a:rPr>
              <a:t>ihrhrt@who.int</a:t>
            </a:r>
            <a:r>
              <a:rPr lang="fr" sz="1600" dirty="0"/>
              <a:t>.</a:t>
            </a:r>
          </a:p>
          <a:p>
            <a:pPr marL="0" indent="0">
              <a:buFont typeface="Arial" panose="020B0604020202020204" pitchFamily="34" charset="0"/>
              <a:buNone/>
              <a:defRPr/>
            </a:pPr>
            <a:r>
              <a:rPr lang="fr" sz="1600" dirty="0"/>
              <a:t> </a:t>
            </a:r>
          </a:p>
          <a:p>
            <a:endParaRPr lang="en-ZA" sz="1600" dirty="0"/>
          </a:p>
        </p:txBody>
      </p:sp>
      <p:sp>
        <p:nvSpPr>
          <p:cNvPr id="3" name="Footer Placeholder 3">
            <a:extLst>
              <a:ext uri="{FF2B5EF4-FFF2-40B4-BE49-F238E27FC236}">
                <a16:creationId xmlns:a16="http://schemas.microsoft.com/office/drawing/2014/main" id="{7BEF54CF-965C-BFF4-4C9F-481A3E078B67}"/>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71447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Effectuer une évaluation des compétences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rtl="0">
              <a:buNone/>
            </a:pPr>
            <a:r>
              <a:rPr lang="fr" dirty="0"/>
              <a:t>L'objectif de l'évaluation des compétences (ou test des capacités) est de déterminer si les participants ont compris le contenu de la formation, s'ils peuvent effectuer le prélèvement d'échantillons nasopharyngés et le(s) TDR-</a:t>
            </a:r>
            <a:r>
              <a:rPr lang="en-US" dirty="0"/>
              <a:t>Ag</a:t>
            </a:r>
            <a:r>
              <a:rPr lang="fr" dirty="0"/>
              <a:t> du SARS-CoV-2, et s'ils peuvent interpréter le résultat du test :</a:t>
            </a:r>
            <a:endParaRPr lang="en-ZA" dirty="0"/>
          </a:p>
          <a:p>
            <a:pPr marL="457200" indent="-457200" rtl="0">
              <a:buSzPct val="100000"/>
              <a:buFont typeface="+mj-lt"/>
              <a:buAutoNum type="arabicPeriod"/>
            </a:pPr>
            <a:r>
              <a:rPr lang="fr" dirty="0"/>
              <a:t>Observez le participant prélever un échantillon nasopharyngé et effectuer un TDR-</a:t>
            </a:r>
            <a:r>
              <a:rPr lang="en-US" dirty="0"/>
              <a:t>Ag</a:t>
            </a:r>
            <a:r>
              <a:rPr lang="fr" dirty="0"/>
              <a:t> du SARS-CoV-2. Utilisez le Formulaire des compétences pour noter si les procédures sont effectuées correctement.</a:t>
            </a:r>
          </a:p>
          <a:p>
            <a:pPr marL="457200" indent="-457200" rtl="0">
              <a:buSzPct val="100000"/>
              <a:buFont typeface="+mj-lt"/>
              <a:buAutoNum type="arabicPeriod"/>
            </a:pPr>
            <a:r>
              <a:rPr lang="fr" dirty="0"/>
              <a:t>Posez au participant les questions théoriques, puis notez s'il a répondu correctement.</a:t>
            </a:r>
          </a:p>
          <a:p>
            <a:pPr marL="457200" indent="-457200" rtl="0">
              <a:buSzPct val="100000"/>
              <a:buFont typeface="+mj-lt"/>
              <a:buAutoNum type="arabicPeriod"/>
            </a:pPr>
            <a:r>
              <a:rPr lang="fr" dirty="0"/>
              <a:t>Remettez au participant la fiche de lecture du TDR-</a:t>
            </a:r>
            <a:r>
              <a:rPr lang="en-US" dirty="0"/>
              <a:t>Ag </a:t>
            </a:r>
            <a:r>
              <a:rPr lang="fr" dirty="0"/>
              <a:t>du SARS-CoV-2, puis notez son interprétation des résultats du test et sa compréhension de la manière de prendre en charge les patients dans son environnement.</a:t>
            </a:r>
          </a:p>
          <a:p>
            <a:pPr marL="457200" indent="-457200" rtl="0">
              <a:buSzPct val="100000"/>
              <a:buFont typeface="+mj-lt"/>
              <a:buAutoNum type="arabicPeriod"/>
            </a:pPr>
            <a:r>
              <a:rPr lang="fr" dirty="0"/>
              <a:t>Notez l'évaluation des compétences.   </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20</a:t>
            </a:fld>
            <a:endParaRPr lang="en-GB" sz="1000" dirty="0"/>
          </a:p>
        </p:txBody>
      </p:sp>
      <p:sp>
        <p:nvSpPr>
          <p:cNvPr id="4" name="Footer Placeholder 3">
            <a:extLst>
              <a:ext uri="{FF2B5EF4-FFF2-40B4-BE49-F238E27FC236}">
                <a16:creationId xmlns:a16="http://schemas.microsoft.com/office/drawing/2014/main" id="{2833F163-A301-55F5-A072-2884A7346EA9}"/>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3881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Effectuer une évaluation des compétences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dirty="0"/>
              <a:t>Si les participants réussissent l'évaluation des compétences, ils peuvent procéder aux tests.</a:t>
            </a:r>
          </a:p>
          <a:p>
            <a:pPr rtl="0"/>
            <a:r>
              <a:rPr lang="fr" dirty="0"/>
              <a:t>Si les participants ne réussissent pas l'évaluation des compétences, ils doivent suivre une nouvelle formation et il conviendra de recommencer l'évaluation des compétences.</a:t>
            </a:r>
          </a:p>
          <a:p>
            <a:pPr rtl="0"/>
            <a:r>
              <a:rPr lang="fr" dirty="0"/>
              <a:t>Surveillez les performances des testeurs sur le terrain :</a:t>
            </a:r>
          </a:p>
          <a:p>
            <a:pPr lvl="1" rtl="0"/>
            <a:r>
              <a:rPr lang="fr" dirty="0"/>
              <a:t>Une fois que les participants auront réussi l'évaluation des compétences et qu'ils auront commencé à tester des échantillons de patients de façon régulière, un système devra être mis en place pour surveiller leurs performances.</a:t>
            </a:r>
          </a:p>
          <a:p>
            <a:pPr lvl="1" rtl="0"/>
            <a:r>
              <a:rPr lang="fr" dirty="0"/>
              <a:t>Cette question est traitée dans le Module 09 :  Utilisation des données d</a:t>
            </a:r>
            <a:r>
              <a:rPr lang="en-US" dirty="0"/>
              <a:t>es TDR-Ag d</a:t>
            </a:r>
            <a:r>
              <a:rPr lang="fr" dirty="0"/>
              <a:t>u SARS-CoV-2 et Module 10 :  </a:t>
            </a:r>
            <a:r>
              <a:rPr lang="en-US" dirty="0"/>
              <a:t>Assurer des </a:t>
            </a:r>
            <a:r>
              <a:rPr lang="en-US" dirty="0" err="1"/>
              <a:t>résultats</a:t>
            </a:r>
            <a:r>
              <a:rPr lang="en-US" dirty="0"/>
              <a:t> de </a:t>
            </a:r>
            <a:r>
              <a:rPr lang="fr"/>
              <a:t>qualité.</a:t>
            </a:r>
            <a:endParaRPr lang="en-US" dirty="0"/>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21</a:t>
            </a:fld>
            <a:endParaRPr lang="en-GB" sz="1000" dirty="0"/>
          </a:p>
        </p:txBody>
      </p:sp>
      <p:sp>
        <p:nvSpPr>
          <p:cNvPr id="4" name="Footer Placeholder 3">
            <a:extLst>
              <a:ext uri="{FF2B5EF4-FFF2-40B4-BE49-F238E27FC236}">
                <a16:creationId xmlns:a16="http://schemas.microsoft.com/office/drawing/2014/main" id="{64F6C06E-4229-D30F-BF8D-4648FF0A5614}"/>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7211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Ayez un plan de secours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lnSpc>
                <a:spcPct val="150000"/>
              </a:lnSpc>
            </a:pPr>
            <a:r>
              <a:rPr lang="fr"/>
              <a:t>Soyez prêt à faire face à tout problème (et à tous les problèmes) en disposant d'un plan de secours.</a:t>
            </a:r>
          </a:p>
          <a:p>
            <a:pPr rtl="0">
              <a:lnSpc>
                <a:spcPct val="150000"/>
              </a:lnSpc>
            </a:pPr>
            <a:r>
              <a:rPr lang="fr"/>
              <a:t>Ayez des fournitures et du matériel supplémentaires.</a:t>
            </a:r>
          </a:p>
          <a:p>
            <a:pPr rtl="0">
              <a:lnSpc>
                <a:spcPct val="150000"/>
              </a:lnSpc>
            </a:pPr>
            <a:r>
              <a:rPr lang="fr"/>
              <a:t>Utilisez plusieurs formats (documents à distribuer, diapositives).  </a:t>
            </a:r>
          </a:p>
          <a:p>
            <a:pPr rtl="0">
              <a:lnSpc>
                <a:spcPct val="150000"/>
              </a:lnSpc>
            </a:pPr>
            <a:r>
              <a:rPr lang="fr"/>
              <a:t>Faites preuve de souplesse.</a:t>
            </a:r>
          </a:p>
          <a:p>
            <a:pPr rtl="0">
              <a:lnSpc>
                <a:spcPct val="150000"/>
              </a:lnSpc>
            </a:pPr>
            <a:r>
              <a:rPr lang="fr"/>
              <a:t>Transformez les situations négatives en situations positives (par exemple, si un participant échoue l'évaluation des compétences, transformez-la en une expérience d'enseignement).</a:t>
            </a: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22</a:t>
            </a:fld>
            <a:endParaRPr lang="en-GB" sz="1000" dirty="0"/>
          </a:p>
        </p:txBody>
      </p:sp>
      <p:sp>
        <p:nvSpPr>
          <p:cNvPr id="4" name="Footer Placeholder 3">
            <a:extLst>
              <a:ext uri="{FF2B5EF4-FFF2-40B4-BE49-F238E27FC236}">
                <a16:creationId xmlns:a16="http://schemas.microsoft.com/office/drawing/2014/main" id="{3ACFFDF0-13D8-DF11-B87F-0D3BD2CD00E0}"/>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54736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Gérer la formation</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23</a:t>
            </a:fld>
            <a:endParaRPr lang="en-US" dirty="0"/>
          </a:p>
        </p:txBody>
      </p:sp>
    </p:spTree>
    <p:extLst>
      <p:ext uri="{BB962C8B-B14F-4D97-AF65-F5344CB8AC3E}">
        <p14:creationId xmlns:p14="http://schemas.microsoft.com/office/powerpoint/2010/main" val="14523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Utilisez votre voix.</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169017" cy="4440760"/>
          </a:xfrm>
        </p:spPr>
        <p:txBody>
          <a:bodyPr rtlCol="0">
            <a:normAutofit/>
          </a:bodyPr>
          <a:lstStyle/>
          <a:p>
            <a:pPr rtl="0">
              <a:defRPr/>
            </a:pPr>
            <a:r>
              <a:rPr lang="fr"/>
              <a:t>Donnez le ton de la formation.</a:t>
            </a:r>
          </a:p>
          <a:p>
            <a:pPr rtl="0">
              <a:defRPr/>
            </a:pPr>
            <a:r>
              <a:rPr lang="fr"/>
              <a:t>Communiquez le contenu de la formation.</a:t>
            </a:r>
          </a:p>
          <a:p>
            <a:pPr rtl="0">
              <a:defRPr/>
            </a:pPr>
            <a:r>
              <a:rPr lang="fr"/>
              <a:t>Affichez de l’enthousiasme. </a:t>
            </a:r>
          </a:p>
          <a:p>
            <a:pPr rtl="0">
              <a:defRPr/>
            </a:pPr>
            <a:r>
              <a:rPr lang="fr"/>
              <a:t>Encouragez la participation.</a:t>
            </a:r>
          </a:p>
          <a:p>
            <a:pPr rtl="0">
              <a:defRPr/>
            </a:pPr>
            <a:r>
              <a:rPr lang="fr"/>
              <a:t>Apportez un renforcement positif.</a:t>
            </a:r>
          </a:p>
          <a:p>
            <a:pPr rtl="0"/>
            <a:r>
              <a:rPr lang="fr"/>
              <a:t>Projetez votre voix pour que tout le monde puisse vous entendre</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24</a:t>
            </a:fld>
            <a:endParaRPr lang="en-GB" sz="1000" dirty="0"/>
          </a:p>
        </p:txBody>
      </p:sp>
      <p:sp>
        <p:nvSpPr>
          <p:cNvPr id="6" name="Content Placeholder 2">
            <a:extLst>
              <a:ext uri="{FF2B5EF4-FFF2-40B4-BE49-F238E27FC236}">
                <a16:creationId xmlns:a16="http://schemas.microsoft.com/office/drawing/2014/main" id="{E872FA27-F98C-A94A-99F8-F1D35923504A}"/>
              </a:ext>
            </a:extLst>
          </p:cNvPr>
          <p:cNvSpPr txBox="1">
            <a:spLocks/>
          </p:cNvSpPr>
          <p:nvPr/>
        </p:nvSpPr>
        <p:spPr>
          <a:xfrm>
            <a:off x="5923328" y="1736203"/>
            <a:ext cx="5430471"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Variez votre discours.</a:t>
            </a:r>
          </a:p>
          <a:p>
            <a:pPr rtl="0"/>
            <a:r>
              <a:rPr lang="fr"/>
              <a:t>Utilisez un rythme confortable et varié.</a:t>
            </a:r>
          </a:p>
          <a:p>
            <a:pPr rtl="0"/>
            <a:r>
              <a:rPr lang="fr"/>
              <a:t>Parlez au niveau technique du public.</a:t>
            </a:r>
          </a:p>
          <a:p>
            <a:pPr rtl="0"/>
            <a:r>
              <a:rPr lang="fr"/>
              <a:t>Utilisez un ton amical.</a:t>
            </a:r>
          </a:p>
          <a:p>
            <a:pPr rtl="0"/>
            <a:r>
              <a:rPr lang="fr"/>
              <a:t>Utilisez un microphone si nécessaire.</a:t>
            </a:r>
          </a:p>
          <a:p>
            <a:pPr rtl="0"/>
            <a:endParaRPr lang="en-GB" dirty="0"/>
          </a:p>
          <a:p>
            <a:pPr rtl="0"/>
            <a:endParaRPr lang="en-GB" dirty="0"/>
          </a:p>
        </p:txBody>
      </p:sp>
      <p:sp>
        <p:nvSpPr>
          <p:cNvPr id="4" name="Footer Placeholder 3">
            <a:extLst>
              <a:ext uri="{FF2B5EF4-FFF2-40B4-BE49-F238E27FC236}">
                <a16:creationId xmlns:a16="http://schemas.microsoft.com/office/drawing/2014/main" id="{46FEA789-5015-4935-81C9-FE2F6CF7ECF0}"/>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40761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Observez et écouter </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25</a:t>
            </a:fld>
            <a:endParaRPr lang="en-GB" sz="1000" dirty="0"/>
          </a:p>
        </p:txBody>
      </p:sp>
      <p:graphicFrame>
        <p:nvGraphicFramePr>
          <p:cNvPr id="8" name="Table 6">
            <a:extLst>
              <a:ext uri="{FF2B5EF4-FFF2-40B4-BE49-F238E27FC236}">
                <a16:creationId xmlns:a16="http://schemas.microsoft.com/office/drawing/2014/main" id="{3884484E-DDFC-A341-A708-8E4C9ECD1C54}"/>
              </a:ext>
            </a:extLst>
          </p:cNvPr>
          <p:cNvGraphicFramePr>
            <a:graphicFrameLocks noGrp="1"/>
          </p:cNvGraphicFramePr>
          <p:nvPr>
            <p:extLst>
              <p:ext uri="{D42A27DB-BD31-4B8C-83A1-F6EECF244321}">
                <p14:modId xmlns:p14="http://schemas.microsoft.com/office/powerpoint/2010/main" val="2152991703"/>
              </p:ext>
            </p:extLst>
          </p:nvPr>
        </p:nvGraphicFramePr>
        <p:xfrm>
          <a:off x="952500" y="1891725"/>
          <a:ext cx="10287000" cy="3591079"/>
        </p:xfrm>
        <a:graphic>
          <a:graphicData uri="http://schemas.openxmlformats.org/drawingml/2006/table">
            <a:tbl>
              <a:tblPr firstRow="1" bandRow="1">
                <a:tableStyleId>{69012ECD-51FC-41F1-AA8D-1B2483CD663E}</a:tableStyleId>
              </a:tblPr>
              <a:tblGrid>
                <a:gridCol w="5143500">
                  <a:extLst>
                    <a:ext uri="{9D8B030D-6E8A-4147-A177-3AD203B41FA5}">
                      <a16:colId xmlns:a16="http://schemas.microsoft.com/office/drawing/2014/main" val="72829728"/>
                    </a:ext>
                  </a:extLst>
                </a:gridCol>
                <a:gridCol w="5143500">
                  <a:extLst>
                    <a:ext uri="{9D8B030D-6E8A-4147-A177-3AD203B41FA5}">
                      <a16:colId xmlns:a16="http://schemas.microsoft.com/office/drawing/2014/main" val="3899262812"/>
                    </a:ext>
                  </a:extLst>
                </a:gridCol>
              </a:tblGrid>
              <a:tr h="592229">
                <a:tc>
                  <a:txBody>
                    <a:bodyPr/>
                    <a:lstStyle/>
                    <a:p>
                      <a:pPr algn="l" rtl="0"/>
                      <a:r>
                        <a:rPr lang="fr" sz="2000">
                          <a:solidFill>
                            <a:srgbClr val="FFFFFF"/>
                          </a:solidFill>
                          <a:latin typeface="+mj-lt"/>
                        </a:rPr>
                        <a:t>Observez les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rtl="0"/>
                      <a:r>
                        <a:rPr lang="fr" sz="2000">
                          <a:solidFill>
                            <a:srgbClr val="FFFFFF"/>
                          </a:solidFill>
                          <a:latin typeface="+mj-lt"/>
                        </a:rPr>
                        <a:t>Utilisez vos compétences d’écoute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998850">
                <a:tc>
                  <a:txBody>
                    <a:bodyPr/>
                    <a:lstStyle/>
                    <a:p>
                      <a:pPr marL="285750" indent="-285750" algn="l" rtl="0">
                        <a:spcAft>
                          <a:spcPts val="1200"/>
                        </a:spcAft>
                        <a:buFont typeface="Arial" panose="020B0604020202020204" pitchFamily="34" charset="0"/>
                        <a:buChar char="•"/>
                      </a:pPr>
                      <a:r>
                        <a:rPr lang="fr" sz="2000">
                          <a:latin typeface="+mj-lt"/>
                        </a:rPr>
                        <a:t>Les participants s’impliquent-ils ?</a:t>
                      </a:r>
                    </a:p>
                    <a:p>
                      <a:pPr marL="285750" indent="-285750" algn="l" rtl="0">
                        <a:spcAft>
                          <a:spcPts val="1200"/>
                        </a:spcAft>
                        <a:buFont typeface="Arial" panose="020B0604020202020204" pitchFamily="34" charset="0"/>
                        <a:buChar char="•"/>
                      </a:pPr>
                      <a:r>
                        <a:rPr lang="fr" sz="2000">
                          <a:latin typeface="+mj-lt"/>
                        </a:rPr>
                        <a:t>Les participants comprennent-ils ?</a:t>
                      </a:r>
                    </a:p>
                    <a:p>
                      <a:pPr marL="285750" indent="-285750" algn="l" rtl="0">
                        <a:spcAft>
                          <a:spcPts val="1200"/>
                        </a:spcAft>
                        <a:buFont typeface="Arial" panose="020B0604020202020204" pitchFamily="34" charset="0"/>
                        <a:buChar char="•"/>
                      </a:pPr>
                      <a:r>
                        <a:rPr lang="fr" sz="2000">
                          <a:latin typeface="+mj-lt"/>
                        </a:rPr>
                        <a:t>Quel est le niveau de dynamisme ?</a:t>
                      </a:r>
                    </a:p>
                    <a:p>
                      <a:pPr marL="285750" indent="-285750" algn="l" rtl="0">
                        <a:spcAft>
                          <a:spcPts val="1200"/>
                        </a:spcAft>
                        <a:buFont typeface="Arial" panose="020B0604020202020204" pitchFamily="34" charset="0"/>
                        <a:buChar char="•"/>
                      </a:pPr>
                      <a:r>
                        <a:rPr lang="fr" sz="2000">
                          <a:latin typeface="+mj-lt"/>
                        </a:rPr>
                        <a:t>Quelle est la dynamique du groupe ?</a:t>
                      </a:r>
                    </a:p>
                    <a:p>
                      <a:pPr marL="285750" indent="-285750" algn="l" rtl="0">
                        <a:spcAft>
                          <a:spcPts val="1200"/>
                        </a:spcAft>
                        <a:buFont typeface="Arial" panose="020B0604020202020204" pitchFamily="34" charset="0"/>
                        <a:buChar char="•"/>
                      </a:pPr>
                      <a:r>
                        <a:rPr lang="fr" sz="2000">
                          <a:latin typeface="+mj-lt"/>
                        </a:rPr>
                        <a:t>Qui sont ceux qui ne participent pas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a:spcAft>
                          <a:spcPts val="1200"/>
                        </a:spcAft>
                        <a:buFont typeface="Arial" panose="020B0604020202020204" pitchFamily="34" charset="0"/>
                        <a:buChar char="•"/>
                      </a:pPr>
                      <a:r>
                        <a:rPr lang="fr" sz="2000">
                          <a:latin typeface="+mj-lt"/>
                        </a:rPr>
                        <a:t>Ecoutez ce que les participants ont à dire</a:t>
                      </a:r>
                    </a:p>
                    <a:p>
                      <a:pPr marL="285750" indent="-285750" algn="l" rtl="0">
                        <a:spcAft>
                          <a:spcPts val="1200"/>
                        </a:spcAft>
                        <a:buFont typeface="Arial" panose="020B0604020202020204" pitchFamily="34" charset="0"/>
                        <a:buChar char="•"/>
                      </a:pPr>
                      <a:r>
                        <a:rPr lang="fr" sz="2000">
                          <a:latin typeface="+mj-lt"/>
                        </a:rPr>
                        <a:t>Comprennent-ils ?</a:t>
                      </a:r>
                    </a:p>
                    <a:p>
                      <a:pPr marL="285750" indent="-285750" algn="l" rtl="0">
                        <a:spcAft>
                          <a:spcPts val="1200"/>
                        </a:spcAft>
                        <a:buFont typeface="Arial" panose="020B0604020202020204" pitchFamily="34" charset="0"/>
                        <a:buChar char="•"/>
                      </a:pPr>
                      <a:r>
                        <a:rPr lang="fr" sz="2000">
                          <a:latin typeface="+mj-lt"/>
                        </a:rPr>
                        <a:t>Quelles sont leurs préoccupations ?</a:t>
                      </a:r>
                    </a:p>
                    <a:p>
                      <a:pPr marL="285750" indent="-285750" algn="l" rtl="0">
                        <a:spcAft>
                          <a:spcPts val="1200"/>
                        </a:spcAft>
                        <a:buFont typeface="Arial" panose="020B0604020202020204" pitchFamily="34" charset="0"/>
                        <a:buChar char="•"/>
                      </a:pPr>
                      <a:r>
                        <a:rPr lang="fr" sz="2000">
                          <a:latin typeface="+mj-lt"/>
                        </a:rPr>
                        <a:t>Quel sont les besoins des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3" name="Footer Placeholder 3">
            <a:extLst>
              <a:ext uri="{FF2B5EF4-FFF2-40B4-BE49-F238E27FC236}">
                <a16:creationId xmlns:a16="http://schemas.microsoft.com/office/drawing/2014/main" id="{D2C4B3D8-75BC-E6B1-A0CE-9B95950B1A89}"/>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146230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Impliquez les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lnSpc>
                <a:spcPct val="150000"/>
              </a:lnSpc>
            </a:pPr>
            <a:r>
              <a:rPr lang="fr"/>
              <a:t>Utilisez des exemples qui se rapportent aux emplois/situations des participants.</a:t>
            </a:r>
          </a:p>
          <a:p>
            <a:pPr rtl="0">
              <a:lnSpc>
                <a:spcPct val="150000"/>
              </a:lnSpc>
            </a:pPr>
            <a:r>
              <a:rPr lang="fr"/>
              <a:t>Posez des questions pendant vos présentations.  </a:t>
            </a:r>
          </a:p>
          <a:p>
            <a:pPr rtl="0">
              <a:lnSpc>
                <a:spcPct val="150000"/>
              </a:lnSpc>
            </a:pPr>
            <a:r>
              <a:rPr lang="fr"/>
              <a:t>Encouragez les participants à contribuer et à partager leurs connaissances et leurs expériences.</a:t>
            </a:r>
          </a:p>
          <a:p>
            <a:pPr rtl="0">
              <a:lnSpc>
                <a:spcPct val="150000"/>
              </a:lnSpc>
            </a:pPr>
            <a:r>
              <a:rPr lang="fr"/>
              <a:t>Tenez compte des différences d'opinion.</a:t>
            </a:r>
          </a:p>
          <a:p>
            <a:pPr rtl="0">
              <a:lnSpc>
                <a:spcPct val="150000"/>
              </a:lnSpc>
            </a:pPr>
            <a:r>
              <a:rPr lang="fr"/>
              <a:t>Gardez les participants éveillés et engagés.  </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26</a:t>
            </a:fld>
            <a:endParaRPr lang="en-GB" sz="1000" dirty="0"/>
          </a:p>
        </p:txBody>
      </p:sp>
      <p:sp>
        <p:nvSpPr>
          <p:cNvPr id="4" name="Footer Placeholder 3">
            <a:extLst>
              <a:ext uri="{FF2B5EF4-FFF2-40B4-BE49-F238E27FC236}">
                <a16:creationId xmlns:a16="http://schemas.microsoft.com/office/drawing/2014/main" id="{264F1E3E-30B1-3252-DDFC-980CEDA3A886}"/>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12776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614002"/>
            <a:ext cx="10515600" cy="942814"/>
          </a:xfrm>
        </p:spPr>
        <p:txBody>
          <a:bodyPr rtlCol="0"/>
          <a:lstStyle/>
          <a:p>
            <a:pPr rtl="0"/>
            <a:r>
              <a:rPr lang="fr"/>
              <a:t>Poser des questions pour déterminer les connaissances et la compréhension des participants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1" y="1915590"/>
            <a:ext cx="10515598" cy="4440760"/>
          </a:xfrm>
        </p:spPr>
        <p:txBody>
          <a:bodyPr rtlCol="0"/>
          <a:lstStyle/>
          <a:p>
            <a:pPr marL="0" indent="0" rtl="0">
              <a:buNone/>
            </a:pPr>
            <a:r>
              <a:rPr lang="fr"/>
              <a:t>Demandez aux participants :</a:t>
            </a:r>
          </a:p>
          <a:p>
            <a:pPr rtl="0"/>
            <a:r>
              <a:rPr lang="fr"/>
              <a:t>d'expliquer des questions complexes</a:t>
            </a:r>
          </a:p>
          <a:p>
            <a:pPr rtl="0"/>
            <a:r>
              <a:rPr lang="fr"/>
              <a:t>de décrire comment ils appliqueraient ces informations à leur travail</a:t>
            </a:r>
          </a:p>
          <a:p>
            <a:pPr rtl="0"/>
            <a:r>
              <a:rPr lang="fr"/>
              <a:t>répéter le contenu clé pendant les examens.</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27</a:t>
            </a:fld>
            <a:endParaRPr lang="en-GB" sz="1000" dirty="0"/>
          </a:p>
        </p:txBody>
      </p:sp>
      <p:sp>
        <p:nvSpPr>
          <p:cNvPr id="4" name="Footer Placeholder 3">
            <a:extLst>
              <a:ext uri="{FF2B5EF4-FFF2-40B4-BE49-F238E27FC236}">
                <a16:creationId xmlns:a16="http://schemas.microsoft.com/office/drawing/2014/main" id="{E047C7AA-C476-855D-CE72-D56CF8D5F19C}"/>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5349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Trois types de questions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28</a:t>
            </a:fld>
            <a:endParaRPr lang="en-GB" sz="1000" dirty="0"/>
          </a:p>
        </p:txBody>
      </p:sp>
      <p:graphicFrame>
        <p:nvGraphicFramePr>
          <p:cNvPr id="6" name="Table 6">
            <a:extLst>
              <a:ext uri="{FF2B5EF4-FFF2-40B4-BE49-F238E27FC236}">
                <a16:creationId xmlns:a16="http://schemas.microsoft.com/office/drawing/2014/main" id="{D884BE1A-2A1F-B844-92EC-583E97A929E0}"/>
              </a:ext>
            </a:extLst>
          </p:cNvPr>
          <p:cNvGraphicFramePr>
            <a:graphicFrameLocks noGrp="1"/>
          </p:cNvGraphicFramePr>
          <p:nvPr>
            <p:extLst>
              <p:ext uri="{D42A27DB-BD31-4B8C-83A1-F6EECF244321}">
                <p14:modId xmlns:p14="http://schemas.microsoft.com/office/powerpoint/2010/main" val="4284611038"/>
              </p:ext>
            </p:extLst>
          </p:nvPr>
        </p:nvGraphicFramePr>
        <p:xfrm>
          <a:off x="952500" y="2025950"/>
          <a:ext cx="10287000" cy="3231843"/>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72829728"/>
                    </a:ext>
                  </a:extLst>
                </a:gridCol>
                <a:gridCol w="3429000">
                  <a:extLst>
                    <a:ext uri="{9D8B030D-6E8A-4147-A177-3AD203B41FA5}">
                      <a16:colId xmlns:a16="http://schemas.microsoft.com/office/drawing/2014/main" val="3899262812"/>
                    </a:ext>
                  </a:extLst>
                </a:gridCol>
                <a:gridCol w="3429000">
                  <a:extLst>
                    <a:ext uri="{9D8B030D-6E8A-4147-A177-3AD203B41FA5}">
                      <a16:colId xmlns:a16="http://schemas.microsoft.com/office/drawing/2014/main" val="567101638"/>
                    </a:ext>
                  </a:extLst>
                </a:gridCol>
              </a:tblGrid>
              <a:tr h="517664">
                <a:tc>
                  <a:txBody>
                    <a:bodyPr/>
                    <a:lstStyle/>
                    <a:p>
                      <a:pPr algn="l" rtl="0"/>
                      <a:r>
                        <a:rPr lang="fr" sz="2000">
                          <a:solidFill>
                            <a:srgbClr val="FFFFFF"/>
                          </a:solidFill>
                          <a:latin typeface="+mj-lt"/>
                        </a:rPr>
                        <a:t>Questions fermées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rtl="0"/>
                      <a:r>
                        <a:rPr lang="fr" sz="2000">
                          <a:solidFill>
                            <a:srgbClr val="FFFFFF"/>
                          </a:solidFill>
                          <a:latin typeface="+mj-lt"/>
                        </a:rPr>
                        <a:t>Questions ouvertes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rtl="0"/>
                      <a:r>
                        <a:rPr lang="fr" sz="2000">
                          <a:solidFill>
                            <a:srgbClr val="FFFFFF"/>
                          </a:solidFill>
                          <a:latin typeface="+mj-lt"/>
                        </a:rPr>
                        <a:t>Questions d’approfondissement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530803">
                <a:tc>
                  <a:txBody>
                    <a:bodyPr/>
                    <a:lstStyle/>
                    <a:p>
                      <a:pPr marL="285750" indent="-285750" algn="l" rtl="0">
                        <a:spcAft>
                          <a:spcPts val="1200"/>
                        </a:spcAft>
                        <a:buFont typeface="Arial" panose="020B0604020202020204" pitchFamily="34" charset="0"/>
                        <a:buChar char="•"/>
                      </a:pPr>
                      <a:r>
                        <a:rPr lang="fr" sz="2000">
                          <a:latin typeface="+mj-lt"/>
                        </a:rPr>
                        <a:t>Génèrent des réponses courtes (oui ou non)</a:t>
                      </a:r>
                    </a:p>
                    <a:p>
                      <a:pPr marL="285750" indent="-285750" algn="l" rtl="0">
                        <a:spcAft>
                          <a:spcPts val="1200"/>
                        </a:spcAft>
                        <a:buFont typeface="Arial" panose="020B0604020202020204" pitchFamily="34" charset="0"/>
                        <a:buChar char="•"/>
                      </a:pPr>
                      <a:r>
                        <a:rPr lang="fr" sz="2000">
                          <a:latin typeface="+mj-lt"/>
                        </a:rPr>
                        <a:t>N’encouragent pas la discussion</a:t>
                      </a:r>
                    </a:p>
                    <a:p>
                      <a:pPr marL="285750" indent="-285750" algn="l" rtl="0">
                        <a:spcAft>
                          <a:spcPts val="1200"/>
                        </a:spcAft>
                        <a:buFont typeface="Arial" panose="020B0604020202020204" pitchFamily="34" charset="0"/>
                        <a:buChar char="•"/>
                      </a:pPr>
                      <a:r>
                        <a:rPr lang="fr" sz="2000">
                          <a:latin typeface="+mj-lt"/>
                        </a:rPr>
                        <a:t>Limitent ce que les participants ont à dire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a:spcAft>
                          <a:spcPts val="1200"/>
                        </a:spcAft>
                        <a:buFont typeface="Arial" panose="020B0604020202020204" pitchFamily="34" charset="0"/>
                        <a:buChar char="•"/>
                      </a:pPr>
                      <a:r>
                        <a:rPr lang="fr" sz="2000">
                          <a:solidFill>
                            <a:schemeClr val="tx1"/>
                          </a:solidFill>
                          <a:latin typeface="+mj-lt"/>
                        </a:rPr>
                        <a:t>Encouragent les réponses </a:t>
                      </a:r>
                      <a:r>
                        <a:rPr lang="fr" sz="2000">
                          <a:latin typeface="+mj-lt"/>
                        </a:rPr>
                        <a:t>descriptives pour encourager la discussion</a:t>
                      </a:r>
                    </a:p>
                    <a:p>
                      <a:pPr marL="285750" indent="-285750" algn="l" rtl="0">
                        <a:spcAft>
                          <a:spcPts val="1200"/>
                        </a:spcAft>
                        <a:buFont typeface="Arial" panose="020B0604020202020204" pitchFamily="34" charset="0"/>
                        <a:buChar char="•"/>
                      </a:pPr>
                      <a:r>
                        <a:rPr lang="fr" sz="2000">
                          <a:latin typeface="+mj-lt"/>
                        </a:rPr>
                        <a:t>Encouragent la participation et le partage des connaissances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rtl="0">
                        <a:spcAft>
                          <a:spcPts val="1200"/>
                        </a:spcAft>
                        <a:buFont typeface="Arial" panose="020B0604020202020204" pitchFamily="34" charset="0"/>
                        <a:buChar char="•"/>
                      </a:pPr>
                      <a:r>
                        <a:rPr lang="fr" sz="2000">
                          <a:latin typeface="+mj-lt"/>
                        </a:rPr>
                        <a:t>Provoquent des discussions supplémentaires</a:t>
                      </a:r>
                    </a:p>
                    <a:p>
                      <a:pPr marL="285750" indent="-285750" algn="l" rtl="0">
                        <a:spcAft>
                          <a:spcPts val="1200"/>
                        </a:spcAft>
                        <a:buFont typeface="Arial" panose="020B0604020202020204" pitchFamily="34" charset="0"/>
                        <a:buChar char="•"/>
                      </a:pPr>
                      <a:r>
                        <a:rPr lang="fr" sz="2000">
                          <a:latin typeface="+mj-lt"/>
                        </a:rPr>
                        <a:t>Encouragent les participants à entrer dans les détails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4" name="Footer Placeholder 3">
            <a:extLst>
              <a:ext uri="{FF2B5EF4-FFF2-40B4-BE49-F238E27FC236}">
                <a16:creationId xmlns:a16="http://schemas.microsoft.com/office/drawing/2014/main" id="{6E72973E-7F04-AC5E-9C66-0F63AFDB7230}"/>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60979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Gérer les problèmes de formation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29</a:t>
            </a:fld>
            <a:endParaRPr lang="en-US" dirty="0"/>
          </a:p>
        </p:txBody>
      </p:sp>
    </p:spTree>
    <p:extLst>
      <p:ext uri="{BB962C8B-B14F-4D97-AF65-F5344CB8AC3E}">
        <p14:creationId xmlns:p14="http://schemas.microsoft.com/office/powerpoint/2010/main" val="441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custDataLst>
              <p:tags r:id="rId1"/>
            </p:custDataLst>
          </p:nvPr>
        </p:nvSpPr>
        <p:spPr/>
        <p:txBody>
          <a:bodyPr/>
          <a:lstStyle/>
          <a:p>
            <a:r>
              <a:rPr lang="fr-FR"/>
              <a:t>Objectifs d’apprentissage </a:t>
            </a:r>
            <a:endParaRPr lang="fr-FR"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custDataLst>
              <p:tags r:id="rId2"/>
            </p:custDataLst>
          </p:nvPr>
        </p:nvSpPr>
        <p:spPr/>
        <p:txBody>
          <a:bodyPr/>
          <a:lstStyle/>
          <a:p>
            <a:pPr marL="0" indent="0">
              <a:buNone/>
            </a:pPr>
            <a:r>
              <a:rPr lang="fr-FR"/>
              <a:t>Au terme de ce module, vous serez à même de : </a:t>
            </a:r>
            <a:endParaRPr lang="fr-FR" dirty="0"/>
          </a:p>
          <a:p>
            <a:r>
              <a:rPr lang="fr-FR"/>
              <a:t>appliquer à la formation les principes de base de l’apprentissage des adultes, </a:t>
            </a:r>
          </a:p>
          <a:p>
            <a:r>
              <a:rPr lang="fr-FR"/>
              <a:t>utiliser les méthodes de formation discutées dans cet atelier pour animer plus facilement un atelier de formation pour les utilisateurs des TDR antigéniques du SARS-CoV-2.</a:t>
            </a:r>
          </a:p>
          <a:p>
            <a:endParaRPr lang="fr-FR" dirty="0"/>
          </a:p>
          <a:p>
            <a:endParaRPr lang="fr-FR"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custDataLst>
              <p:tags r:id="rId3"/>
            </p:custDataLst>
          </p:nvPr>
        </p:nvSpPr>
        <p:spPr/>
        <p:txBody>
          <a:bodyPr/>
          <a:lstStyle/>
          <a:p>
            <a:fld id="{42D34DE6-22C6-0E40-B20E-F2D718CBADB2}" type="slidenum">
              <a:rPr lang="en-GB" smtClean="0"/>
              <a:pPr/>
              <a:t>3</a:t>
            </a:fld>
            <a:endParaRPr lang="fr-FR" sz="1000" dirty="0"/>
          </a:p>
        </p:txBody>
      </p:sp>
      <p:sp>
        <p:nvSpPr>
          <p:cNvPr id="6" name="Footer Placeholder 3">
            <a:extLst>
              <a:ext uri="{FF2B5EF4-FFF2-40B4-BE49-F238E27FC236}">
                <a16:creationId xmlns:a16="http://schemas.microsoft.com/office/drawing/2014/main" id="{CEEECAD9-2F95-4B65-BA94-9CCFB304A03F}"/>
              </a:ext>
            </a:extLst>
          </p:cNvPr>
          <p:cNvSpPr>
            <a:spLocks noGrp="1"/>
          </p:cNvSpPr>
          <p:nvPr>
            <p:ph type="ftr" sz="quarter" idx="11"/>
            <p:custDataLst>
              <p:tags r:id="rId4"/>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33104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Comment gérer les participants difficiles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257800" cy="4440760"/>
          </a:xfrm>
        </p:spPr>
        <p:txBody>
          <a:bodyPr rtlCol="0">
            <a:normAutofit/>
          </a:bodyPr>
          <a:lstStyle/>
          <a:p>
            <a:pPr rtl="0">
              <a:lnSpc>
                <a:spcPct val="150000"/>
              </a:lnSpc>
            </a:pPr>
            <a:r>
              <a:rPr lang="fr"/>
              <a:t>Contrôlez-vous.</a:t>
            </a:r>
          </a:p>
          <a:p>
            <a:pPr rtl="0">
              <a:lnSpc>
                <a:spcPct val="150000"/>
              </a:lnSpc>
            </a:pPr>
            <a:r>
              <a:rPr lang="fr"/>
              <a:t>Utilisez des indices verbaux.  </a:t>
            </a:r>
          </a:p>
          <a:p>
            <a:pPr rtl="0">
              <a:lnSpc>
                <a:spcPct val="150000"/>
              </a:lnSpc>
            </a:pPr>
            <a:r>
              <a:rPr lang="fr"/>
              <a:t>Utilisez le langage corporel</a:t>
            </a:r>
          </a:p>
          <a:p>
            <a:pPr rtl="0">
              <a:lnSpc>
                <a:spcPct val="150000"/>
              </a:lnSpc>
            </a:pPr>
            <a:r>
              <a:rPr lang="fr"/>
              <a:t>Se référer aux « principes de base» précédemment établies de la formation </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30</a:t>
            </a:fld>
            <a:endParaRPr lang="en-GB" sz="1000" dirty="0"/>
          </a:p>
        </p:txBody>
      </p:sp>
      <p:sp>
        <p:nvSpPr>
          <p:cNvPr id="6" name="Content Placeholder 2">
            <a:extLst>
              <a:ext uri="{FF2B5EF4-FFF2-40B4-BE49-F238E27FC236}">
                <a16:creationId xmlns:a16="http://schemas.microsoft.com/office/drawing/2014/main" id="{1E843358-3A58-F941-84AE-7F53C68D167B}"/>
              </a:ext>
            </a:extLst>
          </p:cNvPr>
          <p:cNvSpPr txBox="1">
            <a:spLocks/>
          </p:cNvSpPr>
          <p:nvPr/>
        </p:nvSpPr>
        <p:spPr>
          <a:xfrm>
            <a:off x="6096000" y="1628225"/>
            <a:ext cx="5257799" cy="44407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pPr>
            <a:r>
              <a:rPr lang="fr"/>
              <a:t>Utilisez les questions à mettre de côté et revenez-y pour y répondre à la fin de la formation.  </a:t>
            </a:r>
          </a:p>
          <a:p>
            <a:pPr rtl="0">
              <a:lnSpc>
                <a:spcPct val="150000"/>
              </a:lnSpc>
            </a:pPr>
            <a:r>
              <a:rPr lang="fr"/>
              <a:t>Attribuez à la personne une tâche spécifique.</a:t>
            </a:r>
          </a:p>
          <a:p>
            <a:pPr rtl="0">
              <a:lnSpc>
                <a:spcPct val="150000"/>
              </a:lnSpc>
            </a:pPr>
            <a:r>
              <a:rPr lang="fr"/>
              <a:t>Parlez à la personne en dehors de la salle de classe.</a:t>
            </a:r>
          </a:p>
          <a:p>
            <a:pPr rtl="0">
              <a:lnSpc>
                <a:spcPct val="150000"/>
              </a:lnSpc>
            </a:pPr>
            <a:r>
              <a:rPr lang="fr"/>
              <a:t>Ne perdez jamais votre « sang-froid» et ne soyez jamais impoli.</a:t>
            </a:r>
          </a:p>
          <a:p>
            <a:pPr rtl="0"/>
            <a:endParaRPr lang="en-GB" dirty="0"/>
          </a:p>
          <a:p>
            <a:pPr rtl="0"/>
            <a:endParaRPr lang="en-GB" dirty="0"/>
          </a:p>
        </p:txBody>
      </p:sp>
      <p:sp>
        <p:nvSpPr>
          <p:cNvPr id="4" name="Footer Placeholder 3">
            <a:extLst>
              <a:ext uri="{FF2B5EF4-FFF2-40B4-BE49-F238E27FC236}">
                <a16:creationId xmlns:a16="http://schemas.microsoft.com/office/drawing/2014/main" id="{13433FFD-6558-F120-05E3-F8170B5618E7}"/>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4863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Lorsque les participants ne répondent pas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31</a:t>
            </a:fld>
            <a:endParaRPr lang="en-GB" sz="1000" dirty="0"/>
          </a:p>
        </p:txBody>
      </p:sp>
      <p:graphicFrame>
        <p:nvGraphicFramePr>
          <p:cNvPr id="6" name="Diagram 5">
            <a:extLst>
              <a:ext uri="{FF2B5EF4-FFF2-40B4-BE49-F238E27FC236}">
                <a16:creationId xmlns:a16="http://schemas.microsoft.com/office/drawing/2014/main" id="{083529E1-0EE3-7D41-86D8-03809921826B}"/>
              </a:ext>
            </a:extLst>
          </p:cNvPr>
          <p:cNvGraphicFramePr/>
          <p:nvPr>
            <p:extLst>
              <p:ext uri="{D42A27DB-BD31-4B8C-83A1-F6EECF244321}">
                <p14:modId xmlns:p14="http://schemas.microsoft.com/office/powerpoint/2010/main" val="1400418139"/>
              </p:ext>
            </p:extLst>
          </p:nvPr>
        </p:nvGraphicFramePr>
        <p:xfrm>
          <a:off x="2642533" y="1487327"/>
          <a:ext cx="64008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17F5F8A-F100-992C-1649-D6E7A861FF61}"/>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8967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Faire un retour d’information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rtl="0">
              <a:buNone/>
            </a:pPr>
            <a:r>
              <a:rPr lang="fr"/>
              <a:t>La rétroaction basée sur la technique du sandwich consiste en critiques «prise en sandwich» entre deux commentaires positifs, comme suit : </a:t>
            </a:r>
          </a:p>
          <a:p>
            <a:pPr rtl="0"/>
            <a:r>
              <a:rPr lang="fr"/>
              <a:t>un commentaire positif spécifique</a:t>
            </a:r>
          </a:p>
          <a:p>
            <a:pPr rtl="0"/>
            <a:r>
              <a:rPr lang="fr"/>
              <a:t>une critique et ou suggestion d’amélioration</a:t>
            </a:r>
          </a:p>
          <a:p>
            <a:pPr rtl="0"/>
            <a:r>
              <a:rPr lang="fr"/>
              <a:t>un commentaire global positif </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32</a:t>
            </a:fld>
            <a:endParaRPr lang="en-GB" sz="1000" dirty="0"/>
          </a:p>
        </p:txBody>
      </p:sp>
      <p:sp>
        <p:nvSpPr>
          <p:cNvPr id="6" name="Bent Arrow 5">
            <a:extLst>
              <a:ext uri="{FF2B5EF4-FFF2-40B4-BE49-F238E27FC236}">
                <a16:creationId xmlns:a16="http://schemas.microsoft.com/office/drawing/2014/main" id="{3430D55B-AE4F-CC46-9EF8-2A1E91D7592C}"/>
              </a:ext>
            </a:extLst>
          </p:cNvPr>
          <p:cNvSpPr/>
          <p:nvPr/>
        </p:nvSpPr>
        <p:spPr>
          <a:xfrm flipV="1">
            <a:off x="5242014" y="3429000"/>
            <a:ext cx="2491991" cy="1275634"/>
          </a:xfrm>
          <a:prstGeom prst="bentArrow">
            <a:avLst/>
          </a:prstGeom>
          <a:solidFill>
            <a:srgbClr val="009AC9"/>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Avenir Medium"/>
            </a:endParaRPr>
          </a:p>
        </p:txBody>
      </p:sp>
      <p:pic>
        <p:nvPicPr>
          <p:cNvPr id="8" name="Picture 7" descr="A picture containing graphical user interface, diagram&#10;&#10;Description automatically generated">
            <a:extLst>
              <a:ext uri="{FF2B5EF4-FFF2-40B4-BE49-F238E27FC236}">
                <a16:creationId xmlns:a16="http://schemas.microsoft.com/office/drawing/2014/main" id="{7B26AA0C-D515-CB44-AE72-A61F8D984AED}"/>
              </a:ext>
            </a:extLst>
          </p:cNvPr>
          <p:cNvPicPr>
            <a:picLocks noChangeAspect="1"/>
          </p:cNvPicPr>
          <p:nvPr/>
        </p:nvPicPr>
        <p:blipFill>
          <a:blip r:embed="rId3"/>
          <a:stretch>
            <a:fillRect/>
          </a:stretch>
        </p:blipFill>
        <p:spPr>
          <a:xfrm>
            <a:off x="8153400" y="2378359"/>
            <a:ext cx="3888297" cy="3888297"/>
          </a:xfrm>
          <a:prstGeom prst="rect">
            <a:avLst/>
          </a:prstGeom>
        </p:spPr>
      </p:pic>
      <p:sp>
        <p:nvSpPr>
          <p:cNvPr id="4" name="Footer Placeholder 3">
            <a:extLst>
              <a:ext uri="{FF2B5EF4-FFF2-40B4-BE49-F238E27FC236}">
                <a16:creationId xmlns:a16="http://schemas.microsoft.com/office/drawing/2014/main" id="{9ED41A85-15BA-540D-A490-B032DED68110}"/>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231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Des 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33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Points clés pour animer une formation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4</a:t>
            </a:fld>
            <a:endParaRPr lang="en-GB" sz="1000" dirty="0"/>
          </a:p>
        </p:txBody>
      </p:sp>
      <p:sp>
        <p:nvSpPr>
          <p:cNvPr id="6" name="TextBox 5">
            <a:extLst>
              <a:ext uri="{FF2B5EF4-FFF2-40B4-BE49-F238E27FC236}">
                <a16:creationId xmlns:a16="http://schemas.microsoft.com/office/drawing/2014/main" id="{AD5E41D3-5DC7-0A49-BAD2-DA640D1E0916}"/>
              </a:ext>
            </a:extLst>
          </p:cNvPr>
          <p:cNvSpPr txBox="1"/>
          <p:nvPr/>
        </p:nvSpPr>
        <p:spPr>
          <a:xfrm>
            <a:off x="609600" y="1473634"/>
            <a:ext cx="10972800" cy="4534575"/>
          </a:xfrm>
          <a:prstGeom prst="rect">
            <a:avLst/>
          </a:prstGeom>
          <a:solidFill>
            <a:srgbClr val="009A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0">
              <a:spcAft>
                <a:spcPts val="1200"/>
              </a:spcAft>
            </a:pPr>
            <a:r>
              <a:rPr lang="fr" sz="3200" dirty="0">
                <a:solidFill>
                  <a:srgbClr val="FFFFFF"/>
                </a:solidFill>
              </a:rPr>
              <a:t>
</a:t>
            </a:r>
            <a:r>
              <a:rPr lang="fr" sz="2800" dirty="0">
                <a:solidFill>
                  <a:srgbClr val="FFFFFF"/>
                </a:solidFill>
              </a:rPr>
              <a:t>J’oublie ce que j'entends ... </a:t>
            </a:r>
          </a:p>
          <a:p>
            <a:pPr algn="ctr" rtl="0">
              <a:spcAft>
                <a:spcPts val="1200"/>
              </a:spcAft>
            </a:pPr>
            <a:r>
              <a:rPr lang="fr" sz="2800" dirty="0">
                <a:solidFill>
                  <a:srgbClr val="FFFFFF"/>
                </a:solidFill>
              </a:rPr>
              <a:t>Je me souviens peu de ce que j’entends et vois ... </a:t>
            </a:r>
          </a:p>
          <a:p>
            <a:pPr algn="ctr" rtl="0">
              <a:spcAft>
                <a:spcPts val="1200"/>
              </a:spcAft>
            </a:pPr>
            <a:r>
              <a:rPr lang="fr" sz="2800" dirty="0">
                <a:solidFill>
                  <a:srgbClr val="FFFFFF"/>
                </a:solidFill>
              </a:rPr>
              <a:t>Je commence à comprendre ce que j’entends, je vois et ce dont je discute ... </a:t>
            </a:r>
          </a:p>
          <a:p>
            <a:pPr algn="ctr" rtl="0">
              <a:spcAft>
                <a:spcPts val="1200"/>
              </a:spcAft>
            </a:pPr>
            <a:r>
              <a:rPr lang="fr" sz="2800" dirty="0">
                <a:solidFill>
                  <a:srgbClr val="FFFFFF"/>
                </a:solidFill>
              </a:rPr>
              <a:t>J'acquiers des connaissances et des compétences grâce à ce que j'entends, je vois et ce dont je discute et fait, ...</a:t>
            </a:r>
          </a:p>
          <a:p>
            <a:pPr algn="ctr" rtl="0">
              <a:spcAft>
                <a:spcPts val="1200"/>
              </a:spcAft>
            </a:pPr>
            <a:r>
              <a:rPr lang="fr" sz="2800" dirty="0">
                <a:solidFill>
                  <a:srgbClr val="FFFFFF"/>
                </a:solidFill>
              </a:rPr>
              <a:t>Je maîtrise ce que j'enseigne aux autres ... </a:t>
            </a:r>
            <a:endParaRPr kumimoji="0" lang="en-US" sz="4800" b="0" i="0" u="none" strike="noStrike" cap="none" spc="0" normalizeH="0" baseline="0" dirty="0">
              <a:ln>
                <a:noFill/>
              </a:ln>
              <a:solidFill>
                <a:srgbClr val="FFFFFF"/>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F8B17A45-A3C5-D0A6-3176-6C4FC5C7ED43}"/>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8787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Points clés à retenir pour former les autres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lnSpc>
                <a:spcPct val="150000"/>
              </a:lnSpc>
            </a:pPr>
            <a:r>
              <a:rPr lang="fr"/>
              <a:t>Vous en savez déjà beaucoup sur la formation et la santé.</a:t>
            </a:r>
          </a:p>
          <a:p>
            <a:pPr rtl="0">
              <a:lnSpc>
                <a:spcPct val="150000"/>
              </a:lnSpc>
            </a:pPr>
            <a:r>
              <a:rPr lang="fr"/>
              <a:t>Vous avez beaucoup à partager avec les autres.</a:t>
            </a:r>
          </a:p>
          <a:p>
            <a:pPr marL="0" indent="0" rtl="0">
              <a:buNone/>
            </a:pPr>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5</a:t>
            </a:fld>
            <a:endParaRPr lang="en-GB" sz="1000" dirty="0"/>
          </a:p>
        </p:txBody>
      </p:sp>
      <p:sp>
        <p:nvSpPr>
          <p:cNvPr id="4" name="Footer Placeholder 3">
            <a:extLst>
              <a:ext uri="{FF2B5EF4-FFF2-40B4-BE49-F238E27FC236}">
                <a16:creationId xmlns:a16="http://schemas.microsoft.com/office/drawing/2014/main" id="{B7F7B668-8447-A1D1-0F35-653EF1F5D8FC}"/>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3604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655320" y="0"/>
            <a:ext cx="5120114" cy="1692794"/>
          </a:xfrm>
        </p:spPr>
        <p:txBody>
          <a:bodyPr rtlCol="0">
            <a:normAutofit/>
          </a:bodyPr>
          <a:lstStyle/>
          <a:p>
            <a:pPr rtl="0"/>
            <a:r>
              <a:rPr lang="fr"/>
              <a:t>Principes de base de la formation </a:t>
            </a:r>
            <a:endParaRPr lang="en-GB"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55321" y="2575034"/>
            <a:ext cx="5120113" cy="3462228"/>
          </a:xfrm>
        </p:spPr>
        <p:txBody>
          <a:bodyPr rtlCol="0">
            <a:normAutofit/>
          </a:bodyPr>
          <a:lstStyle/>
          <a:p>
            <a:pPr rtl="0"/>
            <a:r>
              <a:rPr lang="fr" sz="1800"/>
              <a:t>Connaissez votre public.</a:t>
            </a:r>
          </a:p>
          <a:p>
            <a:pPr rtl="0"/>
            <a:r>
              <a:rPr lang="fr" sz="1800"/>
              <a:t>Utilisez les principes de la formation des adultes.</a:t>
            </a:r>
          </a:p>
          <a:p>
            <a:pPr rtl="0"/>
            <a:r>
              <a:rPr lang="fr" sz="1800"/>
              <a:t>Soyez prêt.</a:t>
            </a:r>
          </a:p>
          <a:p>
            <a:pPr rtl="0"/>
            <a:r>
              <a:rPr lang="fr" sz="1800"/>
              <a:t>Gérez la formation.</a:t>
            </a:r>
          </a:p>
          <a:p>
            <a:pPr rtl="0"/>
            <a:r>
              <a:rPr lang="fr" sz="1800"/>
              <a:t>Communiquez efficacement.</a:t>
            </a:r>
          </a:p>
          <a:p>
            <a:pPr rtl="0"/>
            <a:r>
              <a:rPr lang="fr" sz="1800"/>
              <a:t>Impliquez les participants</a:t>
            </a:r>
          </a:p>
          <a:p>
            <a:pPr rtl="0"/>
            <a:endParaRPr lang="en-GB" sz="1800" dirty="0"/>
          </a:p>
          <a:p>
            <a:pPr rtl="0"/>
            <a:endParaRPr lang="en-GB" sz="1800"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a:xfrm>
            <a:off x="6941820" y="6356350"/>
            <a:ext cx="1165860" cy="365125"/>
          </a:xfrm>
        </p:spPr>
        <p:txBody>
          <a:bodyPr rtlCol="0">
            <a:normAutofit/>
          </a:bodyPr>
          <a:lstStyle/>
          <a:p>
            <a:pPr rtl="0">
              <a:spcAft>
                <a:spcPts val="600"/>
              </a:spcAft>
            </a:pPr>
            <a:fld id="{42D34DE6-22C6-0E40-B20E-F2D718CBADB2}" type="slidenum">
              <a:rPr lang="en-GB" smtClean="0"/>
              <a:pPr rtl="0">
                <a:spcAft>
                  <a:spcPts val="600"/>
                </a:spcAft>
              </a:pPr>
              <a:t>6</a:t>
            </a:fld>
            <a:endParaRPr lang="en-GB" dirty="0"/>
          </a:p>
        </p:txBody>
      </p:sp>
      <p:pic>
        <p:nvPicPr>
          <p:cNvPr id="7" name="Picture 6" descr="A close up of a logo&#10;&#10;Description automatically generated">
            <a:extLst>
              <a:ext uri="{FF2B5EF4-FFF2-40B4-BE49-F238E27FC236}">
                <a16:creationId xmlns:a16="http://schemas.microsoft.com/office/drawing/2014/main" id="{D40D82F7-31E3-6345-ABDD-20229EE3AB44}"/>
              </a:ext>
            </a:extLst>
          </p:cNvPr>
          <p:cNvPicPr>
            <a:picLocks noChangeAspect="1"/>
          </p:cNvPicPr>
          <p:nvPr/>
        </p:nvPicPr>
        <p:blipFill rotWithShape="1">
          <a:blip r:embed="rId3"/>
          <a:srcRect l="7945"/>
          <a:stretch/>
        </p:blipFill>
        <p:spPr>
          <a:xfrm>
            <a:off x="5878850" y="67122"/>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Footer Placeholder 3">
            <a:extLst>
              <a:ext uri="{FF2B5EF4-FFF2-40B4-BE49-F238E27FC236}">
                <a16:creationId xmlns:a16="http://schemas.microsoft.com/office/drawing/2014/main" id="{10F83E90-DC41-E667-75BB-D08AB969BEC5}"/>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6508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Pourquoi faut-il connaître votre public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7</a:t>
            </a:fld>
            <a:endParaRPr lang="en-GB" sz="1000" dirty="0"/>
          </a:p>
        </p:txBody>
      </p:sp>
      <p:graphicFrame>
        <p:nvGraphicFramePr>
          <p:cNvPr id="6" name="Diagram 5">
            <a:extLst>
              <a:ext uri="{FF2B5EF4-FFF2-40B4-BE49-F238E27FC236}">
                <a16:creationId xmlns:a16="http://schemas.microsoft.com/office/drawing/2014/main" id="{D04FB85B-D01D-D24F-B5B1-2D6EE9BEC6DF}"/>
              </a:ext>
            </a:extLst>
          </p:cNvPr>
          <p:cNvGraphicFramePr/>
          <p:nvPr>
            <p:extLst>
              <p:ext uri="{D42A27DB-BD31-4B8C-83A1-F6EECF244321}">
                <p14:modId xmlns:p14="http://schemas.microsoft.com/office/powerpoint/2010/main" val="1832804732"/>
              </p:ext>
            </p:extLst>
          </p:nvPr>
        </p:nvGraphicFramePr>
        <p:xfrm>
          <a:off x="952500" y="1736203"/>
          <a:ext cx="102869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089F871-BCA6-B112-D53E-87FD3AA84915}"/>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1403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Apprendre à connaître les participants à la formation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a:t>Utilisez un exercice pour faire connaissance.</a:t>
            </a:r>
          </a:p>
          <a:p>
            <a:pPr rtl="0"/>
            <a:r>
              <a:rPr lang="fr"/>
              <a:t>Demandez aux participants de partager leurs attentes vis-à-vis de la formation.</a:t>
            </a:r>
          </a:p>
          <a:p>
            <a:pPr rtl="0"/>
            <a:r>
              <a:rPr lang="fr"/>
              <a:t>Discutez avec eux avant le début de la formation, pendant les pauses, etc.</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8</a:t>
            </a:fld>
            <a:endParaRPr lang="en-GB" sz="1000" dirty="0"/>
          </a:p>
        </p:txBody>
      </p:sp>
      <p:sp>
        <p:nvSpPr>
          <p:cNvPr id="4" name="Footer Placeholder 3">
            <a:extLst>
              <a:ext uri="{FF2B5EF4-FFF2-40B4-BE49-F238E27FC236}">
                <a16:creationId xmlns:a16="http://schemas.microsoft.com/office/drawing/2014/main" id="{802457E1-EAB7-D664-2E4A-392AC2CC73C3}"/>
              </a:ext>
            </a:extLst>
          </p:cNvPr>
          <p:cNvSpPr>
            <a:spLocks noGrp="1"/>
          </p:cNvSpPr>
          <p:nvPr>
            <p:ph type="ftr" sz="quarter" idx="11"/>
            <p:custDataLst>
              <p:tags r:id="rId1"/>
            </p:custDataLst>
          </p:nvPr>
        </p:nvSpPr>
        <p:spPr>
          <a:xfrm>
            <a:off x="838200" y="6356350"/>
            <a:ext cx="7315200" cy="501650"/>
          </a:xfrm>
        </p:spPr>
        <p:txBody>
          <a:bodyPr/>
          <a:lstStyle/>
          <a:p>
            <a:r>
              <a:rPr lang="fr-FR" dirty="0"/>
              <a:t>Atelier de formation sur les tests de diagnostic rapide antigéniques du SARS-CoV-2 – v3.0 | Formation des utilisateurs</a:t>
            </a:r>
            <a:endParaRPr lang="fr-FR" dirty="0">
              <a:ea typeface="+mn-lt"/>
              <a:cs typeface="+mn-lt"/>
            </a:endParaRPr>
          </a:p>
        </p:txBody>
      </p:sp>
    </p:spTree>
    <p:extLst>
      <p:ext uri="{BB962C8B-B14F-4D97-AF65-F5344CB8AC3E}">
        <p14:creationId xmlns:p14="http://schemas.microsoft.com/office/powerpoint/2010/main" val="311534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Former des adultes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9</a:t>
            </a:fld>
            <a:endParaRPr lang="en-US" dirty="0"/>
          </a:p>
        </p:txBody>
      </p:sp>
    </p:spTree>
    <p:extLst>
      <p:ext uri="{BB962C8B-B14F-4D97-AF65-F5344CB8AC3E}">
        <p14:creationId xmlns:p14="http://schemas.microsoft.com/office/powerpoint/2010/main" val="2898135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3" ma:contentTypeDescription="Create a new document." ma:contentTypeScope="" ma:versionID="6da1ab3fdc7949a51a2bbbfd6a8e6a85">
  <xsd:schema xmlns:xsd="http://www.w3.org/2001/XMLSchema" xmlns:xs="http://www.w3.org/2001/XMLSchema" xmlns:p="http://schemas.microsoft.com/office/2006/metadata/properties" xmlns:ns3="0b20a213-df17-4e56-abb9-25e675dfe243" xmlns:ns4="50abfce2-7de5-4274-91db-6f247c946576" targetNamespace="http://schemas.microsoft.com/office/2006/metadata/properties" ma:root="true" ma:fieldsID="b285354fe15bfe8dace5d868a6344c63" ns3:_="" ns4:_="">
    <xsd:import namespace="0b20a213-df17-4e56-abb9-25e675dfe243"/>
    <xsd:import namespace="50abfce2-7de5-4274-91db-6f247c9465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abfce2-7de5-4274-91db-6f247c9465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B0734-75A5-4FD5-B25B-CAA7C88F803F}">
  <ds:schemaRefs>
    <ds:schemaRef ds:uri="http://schemas.microsoft.com/office/2006/documentManagement/types"/>
    <ds:schemaRef ds:uri="http://purl.org/dc/elements/1.1/"/>
    <ds:schemaRef ds:uri="http://schemas.microsoft.com/office/2006/metadata/properties"/>
    <ds:schemaRef ds:uri="50abfce2-7de5-4274-91db-6f247c946576"/>
    <ds:schemaRef ds:uri="0b20a213-df17-4e56-abb9-25e675dfe243"/>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CC86643-4C2D-47C1-B6A2-E2A276759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50abfce2-7de5-4274-91db-6f247c946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6F8F62-495F-4D85-987D-E6524C9667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1577</TotalTime>
  <Words>2792</Words>
  <Application>Microsoft Office PowerPoint</Application>
  <PresentationFormat>Widescreen</PresentationFormat>
  <Paragraphs>266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Avenir Roman</vt:lpstr>
      <vt:lpstr>Calibri</vt:lpstr>
      <vt:lpstr>Office Theme</vt:lpstr>
      <vt:lpstr>11</vt:lpstr>
      <vt:lpstr>Clause de non-responsabilité</vt:lpstr>
      <vt:lpstr>Objectifs d’apprentissage </vt:lpstr>
      <vt:lpstr>Points clés pour animer une formation</vt:lpstr>
      <vt:lpstr>Points clés à retenir pour former les autres </vt:lpstr>
      <vt:lpstr>Principes de base de la formation </vt:lpstr>
      <vt:lpstr>Pourquoi faut-il connaître votre public ?</vt:lpstr>
      <vt:lpstr>Apprendre à connaître les participants à la formation </vt:lpstr>
      <vt:lpstr>Former des adultes </vt:lpstr>
      <vt:lpstr>Apprenants adultes par rapport aux enfants 1</vt:lpstr>
      <vt:lpstr>Conseils relatifs à la formation</vt:lpstr>
      <vt:lpstr>Soyez prêt !</vt:lpstr>
      <vt:lpstr>Se préparer à la formation</vt:lpstr>
      <vt:lpstr>Préparez les salles de formation.</vt:lpstr>
      <vt:lpstr>Structure de la formation des utilisateurs</vt:lpstr>
      <vt:lpstr>Ce dont vous aurez besoin (1)</vt:lpstr>
      <vt:lpstr>Ce dont vous aurez besoin (2)</vt:lpstr>
      <vt:lpstr>Ce dont vous aurez besoin (3)</vt:lpstr>
      <vt:lpstr>Contenu de la formation des utilisateurs </vt:lpstr>
      <vt:lpstr>Effectuer une évaluation des compétences (1)</vt:lpstr>
      <vt:lpstr>Effectuer une évaluation des compétences (2)</vt:lpstr>
      <vt:lpstr>Ayez un plan de secours</vt:lpstr>
      <vt:lpstr>Gérer la formation</vt:lpstr>
      <vt:lpstr>Utilisez votre voix.</vt:lpstr>
      <vt:lpstr>Observez et écouter </vt:lpstr>
      <vt:lpstr>Impliquez les participants</vt:lpstr>
      <vt:lpstr>Poser des questions pour déterminer les connaissances et la compréhension des participants  </vt:lpstr>
      <vt:lpstr>Trois types de questions</vt:lpstr>
      <vt:lpstr>Gérer les problèmes de formation </vt:lpstr>
      <vt:lpstr>Comment gérer les participants difficiles </vt:lpstr>
      <vt:lpstr>Lorsque les participants ne répondent pas</vt:lpstr>
      <vt:lpstr>Faire un retour d’information</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Andre Trollip</dc:creator>
  <cp:lastModifiedBy>natacha milhano</cp:lastModifiedBy>
  <cp:revision>94</cp:revision>
  <dcterms:created xsi:type="dcterms:W3CDTF">2020-10-08T12:31:05Z</dcterms:created>
  <dcterms:modified xsi:type="dcterms:W3CDTF">2022-10-04T10:14:03Z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