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5.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7"/>
  </p:notesMasterIdLst>
  <p:sldIdLst>
    <p:sldId id="256" r:id="rId5"/>
    <p:sldId id="297" r:id="rId6"/>
    <p:sldId id="257" r:id="rId7"/>
    <p:sldId id="323" r:id="rId8"/>
    <p:sldId id="258" r:id="rId9"/>
    <p:sldId id="331" r:id="rId10"/>
    <p:sldId id="734" r:id="rId11"/>
    <p:sldId id="726" r:id="rId12"/>
    <p:sldId id="333" r:id="rId13"/>
    <p:sldId id="727" r:id="rId14"/>
    <p:sldId id="728" r:id="rId15"/>
    <p:sldId id="337" r:id="rId16"/>
    <p:sldId id="724" r:id="rId17"/>
    <p:sldId id="725" r:id="rId18"/>
    <p:sldId id="338" r:id="rId19"/>
    <p:sldId id="335" r:id="rId20"/>
    <p:sldId id="731" r:id="rId21"/>
    <p:sldId id="339" r:id="rId22"/>
    <p:sldId id="732" r:id="rId23"/>
    <p:sldId id="730" r:id="rId24"/>
    <p:sldId id="733" r:id="rId25"/>
    <p:sldId id="294" r:id="rId26"/>
  </p:sldIdLst>
  <p:sldSz cx="12192000" cy="6858000"/>
  <p:notesSz cx="6858000" cy="9144000"/>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9" roundtripDataSignature="AMtx7mijbBPNSbIxIKvwa9r0ffzcNk6cC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854308-FC1F-8E00-65F5-74748D5A4575}" name="Andre Trollip" initials="AT" userId="S::andre.trollip@finddx.org::cd0d68e3-26a3-41f7-8684-42c7438015fc" providerId="AD"/>
  <p188:author id="{CA9C4430-3D65-94B9-1178-C8D3813D652B}" name="SACKS, Jilian" initials="SJ" userId="S::sacksj@who.int::0a0e16e2-2bc6-45a0-8650-13b9c6acd5f6" providerId="AD"/>
  <p188:author id="{32478439-2249-E1EC-A7AB-8851EB8D152A}" name="andre.trollip@finddx.org" initials="an" userId="S::urn:spo:guest#andre.trollip@finddx.org::" providerId="AD"/>
  <p188:author id="{881AC7BA-753C-13A7-423D-CD0DFB00631A}" name="BARNADAS, Céline" initials="BC" userId="S::barnadasc@who.int::35dfe63f-973a-4484-af2b-caa2b0e5656e" providerId="AD"/>
  <p188:author id="{A0BF55F1-DB94-4CBA-153D-88EB9840318B}" name="natacha milhano" initials="nm" userId="88c9fc77fb725f9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E1EE4-E58E-436B-8B5B-8B8D50FE0B50}" v="131" dt="2022-09-12T12:29:00.337"/>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p:restoredTop sz="96296" autoAdjust="0"/>
  </p:normalViewPr>
  <p:slideViewPr>
    <p:cSldViewPr snapToGrid="0">
      <p:cViewPr varScale="1">
        <p:scale>
          <a:sx n="97" d="100"/>
          <a:sy n="97" d="100"/>
        </p:scale>
        <p:origin x="384" y="86"/>
      </p:cViewPr>
      <p:guideLst/>
    </p:cSldViewPr>
  </p:slideViewPr>
  <p:notesTextViewPr>
    <p:cViewPr>
      <p:scale>
        <a:sx n="1" d="1"/>
        <a:sy n="1" d="1"/>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lang="fr-F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indent="-285750" algn="just">
              <a:lnSpc>
                <a:spcPct val="150000"/>
              </a:lnSpc>
              <a:buFont typeface="Arial" panose="020B0604020202020204" pitchFamily="34" charset="0"/>
              <a:buChar char="•"/>
            </a:pPr>
            <a:r>
              <a:rPr lang="en-GB" sz="1200" dirty="0"/>
              <a:t>Feasible- self-testers can reliably and accurately perform SARS-CoV-2 Ag-RDTs, as compared to trained testers</a:t>
            </a:r>
          </a:p>
          <a:p>
            <a:pPr marL="285750" indent="-285750" algn="just">
              <a:lnSpc>
                <a:spcPct val="150000"/>
              </a:lnSpc>
              <a:buFont typeface="Arial" panose="020B0604020202020204" pitchFamily="34" charset="0"/>
              <a:buChar char="•"/>
            </a:pPr>
            <a:r>
              <a:rPr lang="en-GB" sz="1200" dirty="0"/>
              <a:t>Acceptable and has the potential to achieve good uptake</a:t>
            </a:r>
          </a:p>
          <a:p>
            <a:pPr marL="285750" indent="-285750" algn="just">
              <a:lnSpc>
                <a:spcPct val="150000"/>
              </a:lnSpc>
              <a:buFont typeface="Arial" panose="020B0604020202020204" pitchFamily="34" charset="0"/>
              <a:buChar char="•"/>
            </a:pPr>
            <a:r>
              <a:rPr lang="en-GB" sz="1200" dirty="0"/>
              <a:t>Potential to enable timely diagnosis and prompt risk-based decisions and post-test actions</a:t>
            </a:r>
          </a:p>
          <a:p>
            <a:pPr marL="285750" indent="-285750" algn="just">
              <a:lnSpc>
                <a:spcPct val="150000"/>
              </a:lnSpc>
              <a:buFont typeface="Arial" panose="020B0604020202020204" pitchFamily="34" charset="0"/>
              <a:buChar char="•"/>
            </a:pPr>
            <a:r>
              <a:rPr lang="en-GB" sz="1200" dirty="0"/>
              <a:t>Potential to enable additional individual and social benefits</a:t>
            </a:r>
          </a:p>
          <a:p>
            <a:pPr marL="285750" indent="-285750" algn="just">
              <a:lnSpc>
                <a:spcPct val="150000"/>
              </a:lnSpc>
              <a:buFont typeface="Arial" panose="020B0604020202020204" pitchFamily="34" charset="0"/>
              <a:buChar char="•"/>
            </a:pPr>
            <a:r>
              <a:rPr lang="en-GB" sz="1200" dirty="0"/>
              <a:t>Costs and resource requirements are uncertain and variable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t>No specific harms identified or reported following COVID-19 self-testing, however beware of false sense of security with negative test results – crucial to include messages on result interpretation and possibility of re-testing can be used to help mitigate these challenges. </a:t>
            </a:r>
          </a:p>
          <a:p>
            <a:pPr marL="171450" lvl="0" indent="-171450" algn="l" rtl="0">
              <a:spcBef>
                <a:spcPts val="0"/>
              </a:spcBef>
              <a:spcAft>
                <a:spcPts val="0"/>
              </a:spcAft>
              <a:buFont typeface="Arial" panose="020B0604020202020204" pitchFamily="34" charset="0"/>
              <a:buChar char="•"/>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018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Examples of importance of clear messaging and correct interpretation of results in next slide</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74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869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7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983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11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7A6307-915A-134B-ACFB-C4EC86CF7165}" type="slidenum">
              <a:rPr lang="en-GB" smtClean="0"/>
              <a:t>22</a:t>
            </a:fld>
            <a:endParaRPr lang="en-GB"/>
          </a:p>
        </p:txBody>
      </p:sp>
    </p:spTree>
    <p:extLst>
      <p:ext uri="{BB962C8B-B14F-4D97-AF65-F5344CB8AC3E}">
        <p14:creationId xmlns:p14="http://schemas.microsoft.com/office/powerpoint/2010/main" val="12523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Policymakers and implementers need to consider reasons for testing and evolving epidemiology when COVID-19 self-testing is offered along with other testing approaches. Clear and up-to-date messaging will need to be provided to health workers, individuals and communities so that self-testers can understand the meaning of their test results and what actions to take post-test</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88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Considerations for successful implementation</a:t>
            </a:r>
          </a:p>
          <a:p>
            <a:pPr marL="0" lvl="0" indent="0" algn="l" rtl="0">
              <a:spcBef>
                <a:spcPts val="0"/>
              </a:spcBef>
              <a:spcAft>
                <a:spcPts val="0"/>
              </a:spcAft>
              <a:buNone/>
            </a:pPr>
            <a:r>
              <a:rPr lang="en-GB"/>
              <a:t>Last </a:t>
            </a:r>
            <a:r>
              <a:rPr lang="en-GB" err="1"/>
              <a:t>bulletpoint</a:t>
            </a:r>
            <a:r>
              <a:rPr lang="en-GB"/>
              <a:t> expansion- careful consideration of whether and how to adopt self-testing in different contexts, including the populations being prioritized; the disease prevalence in that population; and the impact on accessibility of testing, health care services and result reporting</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16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Considerations for successful implementation</a:t>
            </a:r>
          </a:p>
          <a:p>
            <a:pPr marL="0" lvl="0" indent="0" algn="l" rtl="0">
              <a:spcBef>
                <a:spcPts val="0"/>
              </a:spcBef>
              <a:spcAft>
                <a:spcPts val="0"/>
              </a:spcAft>
              <a:buNone/>
            </a:pPr>
            <a:r>
              <a:rPr lang="en-GB"/>
              <a:t>Last </a:t>
            </a:r>
            <a:r>
              <a:rPr lang="en-GB" err="1"/>
              <a:t>bulletpoint</a:t>
            </a:r>
            <a:r>
              <a:rPr lang="en-GB"/>
              <a:t> expansion- careful consideration of whether and how to adopt self-testing in different contexts, including the populations being prioritized; the disease prevalence in that population; and the impact on accessibility of testing, health care services and result reporting</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5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In a similar manner to ‘regular’/professional SARS-CoV-2 Ag- </a:t>
            </a:r>
            <a:r>
              <a:rPr lang="en-GB" dirty="0" err="1"/>
              <a:t>rdt</a:t>
            </a:r>
            <a:endParaRPr lang="en-GB" dirty="0"/>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bg2"/>
                </a:solidFill>
              </a:rPr>
              <a:t>Expands access to testing, enabling additional individual and social benefits.</a:t>
            </a:r>
          </a:p>
          <a:p>
            <a:pPr marL="0" lvl="0" indent="0" algn="l" rtl="0">
              <a:spcBef>
                <a:spcPts val="0"/>
              </a:spcBef>
              <a:spcAft>
                <a:spcPts val="0"/>
              </a:spcAft>
              <a:buNone/>
            </a:pPr>
            <a:endParaRPr dirty="0"/>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963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90000"/>
              </a:lnSpc>
              <a:buSzPct val="100000"/>
              <a:buFont typeface="Arial" panose="020B0604020202020204" pitchFamily="34" charset="0"/>
              <a:buChar char="•"/>
            </a:pPr>
            <a:r>
              <a:rPr lang="en-GB" b="1" dirty="0">
                <a:solidFill>
                  <a:schemeClr val="accent1"/>
                </a:solidFill>
              </a:rPr>
              <a:t>Diagnostic:</a:t>
            </a:r>
            <a:r>
              <a:rPr lang="en-GB" dirty="0">
                <a:solidFill>
                  <a:schemeClr val="accent1"/>
                </a:solidFill>
              </a:rPr>
              <a:t> </a:t>
            </a:r>
            <a:r>
              <a:rPr lang="en-GB" dirty="0"/>
              <a:t>in settings with ongoing community transmission and when used by symptomatic individuals or those who have been recently exposed to SARS-CoV-2</a:t>
            </a:r>
          </a:p>
          <a:p>
            <a:pPr marL="800100" lvl="1">
              <a:lnSpc>
                <a:spcPct val="90000"/>
              </a:lnSpc>
              <a:buSzPct val="100000"/>
              <a:buFont typeface="Arial" panose="020B0604020202020204" pitchFamily="34" charset="0"/>
              <a:buChar char="•"/>
            </a:pPr>
            <a:r>
              <a:rPr lang="en-GB" dirty="0"/>
              <a:t>ongoing community transmission</a:t>
            </a:r>
          </a:p>
          <a:p>
            <a:pPr marL="800100" lvl="1">
              <a:lnSpc>
                <a:spcPct val="90000"/>
              </a:lnSpc>
              <a:buSzPct val="100000"/>
              <a:buFont typeface="Arial" panose="020B0604020202020204" pitchFamily="34" charset="0"/>
              <a:buChar char="•"/>
            </a:pPr>
            <a:r>
              <a:rPr lang="en-GB" dirty="0"/>
              <a:t>testing in individuals with symptoms ≤ 7 days </a:t>
            </a:r>
          </a:p>
          <a:p>
            <a:pPr marL="800100" lvl="1">
              <a:lnSpc>
                <a:spcPct val="90000"/>
              </a:lnSpc>
              <a:buSzPct val="100000"/>
              <a:buFont typeface="Arial" panose="020B0604020202020204" pitchFamily="34" charset="0"/>
              <a:buChar char="•"/>
            </a:pPr>
            <a:r>
              <a:rPr lang="en-GB" dirty="0"/>
              <a:t>testing in individuals with recent exposures (such as close contacts and health and care workers) who are asymptomatic </a:t>
            </a:r>
          </a:p>
          <a:p>
            <a:pPr marL="800100" lvl="1">
              <a:lnSpc>
                <a:spcPct val="90000"/>
              </a:lnSpc>
              <a:buSzPct val="100000"/>
              <a:buFont typeface="Arial" panose="020B0604020202020204" pitchFamily="34" charset="0"/>
              <a:buChar char="•"/>
            </a:pPr>
            <a:r>
              <a:rPr lang="en-GB" dirty="0"/>
              <a:t>testing to detect and respond to suspected outbreaks.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51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90000"/>
              </a:lnSpc>
              <a:buClr>
                <a:schemeClr val="dk1"/>
              </a:buClr>
              <a:buNone/>
            </a:pPr>
            <a:endParaRPr lang="en-GB" dirty="0"/>
          </a:p>
          <a:p>
            <a:pPr marL="342900" lvl="0" indent="-342900">
              <a:lnSpc>
                <a:spcPct val="90000"/>
              </a:lnSpc>
              <a:buSzPct val="100000"/>
              <a:buFont typeface="Arial" panose="020B0604020202020204" pitchFamily="34" charset="0"/>
              <a:buChar char="•"/>
            </a:pPr>
            <a:r>
              <a:rPr lang="en-GB" b="1" dirty="0">
                <a:solidFill>
                  <a:schemeClr val="accent1"/>
                </a:solidFill>
              </a:rPr>
              <a:t>Screening:</a:t>
            </a:r>
            <a:r>
              <a:rPr lang="en-GB" dirty="0">
                <a:solidFill>
                  <a:schemeClr val="accent1"/>
                </a:solidFill>
              </a:rPr>
              <a:t> </a:t>
            </a:r>
            <a:r>
              <a:rPr lang="en-GB" dirty="0"/>
              <a:t>irrespective of the level of community transmission:</a:t>
            </a:r>
          </a:p>
          <a:p>
            <a:pPr marL="800100" lvl="1">
              <a:lnSpc>
                <a:spcPct val="90000"/>
              </a:lnSpc>
              <a:buSzPct val="100000"/>
              <a:buFont typeface="Arial" panose="020B0604020202020204" pitchFamily="34" charset="0"/>
              <a:buChar char="•"/>
            </a:pPr>
            <a:r>
              <a:rPr lang="en-GB" dirty="0"/>
              <a:t>testing in asymptomatic individuals with unknown or no known exposure who want increased confidence that they do not have a SARS-CoV-2 infection </a:t>
            </a:r>
            <a:endParaRPr lang="en-GB" dirty="0">
              <a:solidFill>
                <a:srgbClr val="000000"/>
              </a:solidFill>
            </a:endParaRPr>
          </a:p>
          <a:p>
            <a:pPr marL="800100" lvl="1">
              <a:lnSpc>
                <a:spcPct val="90000"/>
              </a:lnSpc>
              <a:buSzPct val="100000"/>
              <a:buFont typeface="Arial" panose="020B0604020202020204" pitchFamily="34" charset="0"/>
              <a:buChar char="•"/>
            </a:pPr>
            <a:r>
              <a:rPr lang="en-GB" dirty="0"/>
              <a:t>For screening purposes, a negative self-test result could enable participation in an activity, such as group activities or indoor gatherings, and confirmatory testing for positive results can be considered.</a:t>
            </a:r>
            <a:endParaRPr lang="en-GB" dirty="0">
              <a:solidFill>
                <a:srgbClr val="424242"/>
              </a:solidFill>
              <a:latin typeface="Arial"/>
              <a:ea typeface="Arial"/>
              <a:cs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7812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 name="Picture 3">
            <a:extLst>
              <a:ext uri="{FF2B5EF4-FFF2-40B4-BE49-F238E27FC236}">
                <a16:creationId xmlns:a16="http://schemas.microsoft.com/office/drawing/2014/main" id="{0419C3A0-4146-AC76-B7FF-6BB45F70AF3F}"/>
              </a:ext>
            </a:extLst>
          </p:cNvPr>
          <p:cNvPicPr>
            <a:picLocks noChangeAspect="1"/>
          </p:cNvPicPr>
          <p:nvPr userDrawn="1"/>
        </p:nvPicPr>
        <p:blipFill rotWithShape="1">
          <a:blip r:embed="rId2"/>
          <a:srcRect b="11708"/>
          <a:stretch/>
        </p:blipFill>
        <p:spPr>
          <a:xfrm>
            <a:off x="6023113" y="1010155"/>
            <a:ext cx="5748129" cy="5075125"/>
          </a:xfrm>
          <a:prstGeom prst="rect">
            <a:avLst/>
          </a:prstGeom>
        </p:spPr>
      </p:pic>
      <p:sp>
        <p:nvSpPr>
          <p:cNvPr id="19" name="Google Shape;19;p14"/>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14"/>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84" name="Google Shape;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ullet List" type="tx">
  <p:cSld name="TITLE_AND_BODY">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5"/>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28" name="Google Shape;28;p1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7"/>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17"/>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7" name="Google Shape;37;p17"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8" name="Google Shape;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8" name="Google Shape;7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SARS-CoV-2 testing strategies</a:t>
            </a:r>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4.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1.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12.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16.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notesSlide" Target="../notesSlides/notesSlide10.xml"/><Relationship Id="rId17" Type="http://schemas.openxmlformats.org/officeDocument/2006/relationships/hyperlink" Target="https://apps.who.int/iris/bitstream/handle/10665/352843/WHO-2019-nCoV-Ag-RDTs-Self-testing-2022.1-fre.pdf" TargetMode="External"/><Relationship Id="rId2" Type="http://schemas.openxmlformats.org/officeDocument/2006/relationships/tags" Target="../tags/tag65.xml"/><Relationship Id="rId16" Type="http://schemas.openxmlformats.org/officeDocument/2006/relationships/image" Target="../media/image19.sv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slideLayout" Target="../slideLayouts/slideLayout2.xml"/><Relationship Id="rId5" Type="http://schemas.openxmlformats.org/officeDocument/2006/relationships/tags" Target="../tags/tag68.xml"/><Relationship Id="rId15" Type="http://schemas.openxmlformats.org/officeDocument/2006/relationships/image" Target="../media/image18.png"/><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76.xml"/><Relationship Id="rId7"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22.jpg"/><Relationship Id="rId4" Type="http://schemas.openxmlformats.org/officeDocument/2006/relationships/tags" Target="../tags/tag77.xml"/><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tags" Target="../tags/tag82.xml"/><Relationship Id="rId7" Type="http://schemas.openxmlformats.org/officeDocument/2006/relationships/image" Target="../media/image20.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2.xml"/><Relationship Id="rId5" Type="http://schemas.openxmlformats.org/officeDocument/2006/relationships/tags" Target="../tags/tag84.xml"/><Relationship Id="rId4" Type="http://schemas.openxmlformats.org/officeDocument/2006/relationships/tags" Target="../tags/tag83.xml"/></Relationships>
</file>

<file path=ppt/slides/_rels/slide15.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image" Target="../media/image20.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hyperlink" Target="https://apps.who.int/iris/bitstream/handle/10665/352843/WHO-2019-nCoV-Ag-RDTs-Self-testing-2022.1-fre.pdf" TargetMode="Externa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notesSlide" Target="../notesSlides/notesSlide11.xml"/><Relationship Id="rId5" Type="http://schemas.openxmlformats.org/officeDocument/2006/relationships/tags" Target="../tags/tag89.xml"/><Relationship Id="rId10" Type="http://schemas.openxmlformats.org/officeDocument/2006/relationships/slideLayout" Target="../slideLayouts/slideLayout2.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image" Target="../media/image21.svg"/></Relationships>
</file>

<file path=ppt/slides/_rels/slide16.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notesSlide" Target="../notesSlides/notesSlide12.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slideLayout" Target="../slideLayouts/slideLayout2.xml"/><Relationship Id="rId2" Type="http://schemas.openxmlformats.org/officeDocument/2006/relationships/tags" Target="../tags/tag95.xml"/><Relationship Id="rId16" Type="http://schemas.openxmlformats.org/officeDocument/2006/relationships/image" Target="../media/image1.jp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image" Target="../media/image23.jpg"/><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hyperlink" Target="https://apps.who.int/iris/bitstream/handle/10665/352843/WHO-2019-nCoV-Ag-RDTs-Self-testing-2022.1-fre.pdf" TargetMode="External"/></Relationships>
</file>

<file path=ppt/slides/_rels/slide17.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notesSlide" Target="../notesSlides/notesSlide13.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slideLayout" Target="../slideLayouts/slideLayout2.xml"/><Relationship Id="rId2" Type="http://schemas.openxmlformats.org/officeDocument/2006/relationships/tags" Target="../tags/tag106.xml"/><Relationship Id="rId16" Type="http://schemas.openxmlformats.org/officeDocument/2006/relationships/image" Target="../media/image25.png"/><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image" Target="../media/image24.png"/><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hyperlink" Target="https://apps.who.int/iris/bitstream/handle/10665/352843/WHO-2019-nCoV-Ag-RDTs-Self-testing-2022.1-fre.pdf" TargetMode="External"/></Relationships>
</file>

<file path=ppt/slides/_rels/slide18.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image" Target="../media/image21.svg"/><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20.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26.jpg"/><Relationship Id="rId5" Type="http://schemas.openxmlformats.org/officeDocument/2006/relationships/tags" Target="../tags/tag120.xml"/><Relationship Id="rId10" Type="http://schemas.openxmlformats.org/officeDocument/2006/relationships/notesSlide" Target="../notesSlides/notesSlide14.xml"/><Relationship Id="rId4" Type="http://schemas.openxmlformats.org/officeDocument/2006/relationships/tags" Target="../tags/tag119.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26.xml"/><Relationship Id="rId7"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10" Type="http://schemas.openxmlformats.org/officeDocument/2006/relationships/image" Target="../media/image28.jpg"/><Relationship Id="rId4" Type="http://schemas.openxmlformats.org/officeDocument/2006/relationships/tags" Target="../tags/tag127.xml"/><Relationship Id="rId9" Type="http://schemas.openxmlformats.org/officeDocument/2006/relationships/image" Target="../media/image27.svg"/></Relationships>
</file>

<file path=ppt/slides/_rels/slide2.xml.rels><?xml version="1.0" encoding="UTF-8" standalone="yes"?>
<Relationships xmlns="http://schemas.openxmlformats.org/package/2006/relationships"><Relationship Id="rId8" Type="http://schemas.openxmlformats.org/officeDocument/2006/relationships/hyperlink" Target="https://extranet.who.int/hslp" TargetMode="External"/><Relationship Id="rId3" Type="http://schemas.openxmlformats.org/officeDocument/2006/relationships/tags" Target="../tags/tag9.xml"/><Relationship Id="rId7" Type="http://schemas.openxmlformats.org/officeDocument/2006/relationships/hyperlink" Target="https://extranet.who.int/hslp/?q=content/terms-use"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hyperlink" Target="mailto:ihrhrt@who.int"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who.int/fr/publications-detail/9789240015319" TargetMode="External"/><Relationship Id="rId3" Type="http://schemas.openxmlformats.org/officeDocument/2006/relationships/tags" Target="../tags/tag132.xml"/><Relationship Id="rId7" Type="http://schemas.openxmlformats.org/officeDocument/2006/relationships/hyperlink" Target="mailto:rapidalert@who.int" TargetMode="Externa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2.xml"/><Relationship Id="rId5" Type="http://schemas.openxmlformats.org/officeDocument/2006/relationships/tags" Target="../tags/tag134.xml"/><Relationship Id="rId4" Type="http://schemas.openxmlformats.org/officeDocument/2006/relationships/tags" Target="../tags/tag133.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37.xml"/><Relationship Id="rId7" Type="http://schemas.openxmlformats.org/officeDocument/2006/relationships/tags" Target="../tags/tag141.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10" Type="http://schemas.openxmlformats.org/officeDocument/2006/relationships/image" Target="../media/image29.png"/><Relationship Id="rId4" Type="http://schemas.openxmlformats.org/officeDocument/2006/relationships/tags" Target="../tags/tag138.xml"/><Relationship Id="rId9"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notesSlide" Target="../notesSlides/notesSlide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hyperlink" Target="https://apps.who.int/iris/bitstream/handle/10665/352843/WHO-2019-nCoV-Ag-RDTs-Self-testing-2022.1-fre.pdf" TargetMode="External"/><Relationship Id="rId18" Type="http://schemas.openxmlformats.org/officeDocument/2006/relationships/image" Target="../media/image9.png"/><Relationship Id="rId3" Type="http://schemas.openxmlformats.org/officeDocument/2006/relationships/tags" Target="../tags/tag19.xml"/><Relationship Id="rId21" Type="http://schemas.openxmlformats.org/officeDocument/2006/relationships/image" Target="../media/image12.svg"/><Relationship Id="rId7" Type="http://schemas.openxmlformats.org/officeDocument/2006/relationships/tags" Target="../tags/tag23.xml"/><Relationship Id="rId12" Type="http://schemas.openxmlformats.org/officeDocument/2006/relationships/notesSlide" Target="../notesSlides/notesSlide3.xml"/><Relationship Id="rId17" Type="http://schemas.openxmlformats.org/officeDocument/2006/relationships/image" Target="../media/image8.svg"/><Relationship Id="rId2" Type="http://schemas.openxmlformats.org/officeDocument/2006/relationships/tags" Target="../tags/tag18.xml"/><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slideLayout" Target="../slideLayouts/slideLayout2.xml"/><Relationship Id="rId5" Type="http://schemas.openxmlformats.org/officeDocument/2006/relationships/tags" Target="../tags/tag21.xml"/><Relationship Id="rId15" Type="http://schemas.openxmlformats.org/officeDocument/2006/relationships/image" Target="../media/image6.svg"/><Relationship Id="rId10" Type="http://schemas.openxmlformats.org/officeDocument/2006/relationships/tags" Target="../tags/tag26.xml"/><Relationship Id="rId19" Type="http://schemas.openxmlformats.org/officeDocument/2006/relationships/image" Target="../media/image10.sv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1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hyperlink" Target="https://apps.who.int/iris/bitstream/handle/10665/352843/WHO-2019-nCoV-Ag-RDTs-Self-testing-2022.1-fre.pdf" TargetMode="External"/><Relationship Id="rId5" Type="http://schemas.openxmlformats.org/officeDocument/2006/relationships/tags" Target="../tags/tag31.xml"/><Relationship Id="rId10" Type="http://schemas.openxmlformats.org/officeDocument/2006/relationships/notesSlide" Target="../notesSlides/notesSlide4.xml"/><Relationship Id="rId4" Type="http://schemas.openxmlformats.org/officeDocument/2006/relationships/tags" Target="../tags/tag30.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notesSlide" Target="../notesSlides/notesSlide5.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s>
</file>

<file path=ppt/slides/_rels/slide7.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notesSlide" Target="../notesSlides/notesSlide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s>
</file>

<file path=ppt/slides/_rels/slide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notesSlide" Target="../notesSlides/notesSlide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custDataLst>
              <p:tags r:id="rId2"/>
            </p:custDataLst>
          </p:nvPr>
        </p:nvSpPr>
        <p:spPr>
          <a:xfrm>
            <a:off x="838200" y="1122362"/>
            <a:ext cx="4588565" cy="294035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fr-FR"/>
              <a:t>S1</a:t>
            </a:r>
          </a:p>
        </p:txBody>
      </p:sp>
      <p:sp>
        <p:nvSpPr>
          <p:cNvPr id="94" name="Google Shape;94;p1"/>
          <p:cNvSpPr txBox="1">
            <a:spLocks noGrp="1"/>
          </p:cNvSpPr>
          <p:nvPr>
            <p:ph type="subTitle" idx="1"/>
            <p:custDataLst>
              <p:tags r:id="rId3"/>
            </p:custDataLst>
          </p:nvPr>
        </p:nvSpPr>
        <p:spPr>
          <a:xfrm>
            <a:off x="838200" y="4213184"/>
            <a:ext cx="4198405" cy="1456991"/>
          </a:xfrm>
          <a:prstGeom prst="rect">
            <a:avLst/>
          </a:prstGeom>
          <a:noFill/>
          <a:ln>
            <a:noFill/>
          </a:ln>
        </p:spPr>
        <p:txBody>
          <a:bodyPr spcFirstLastPara="1" wrap="square" lIns="0" tIns="0" rIns="0" bIns="0" anchor="t" anchorCtr="0">
            <a:normAutofit fontScale="92500" lnSpcReduction="20000"/>
          </a:bodyPr>
          <a:lstStyle/>
          <a:p>
            <a:pPr marL="0" indent="0">
              <a:spcBef>
                <a:spcPts val="0"/>
              </a:spcBef>
              <a:buSzPts val="3600"/>
            </a:pPr>
            <a:r>
              <a:rPr lang="fr-FR" sz="3600" dirty="0"/>
              <a:t>Utilisation des TDR-Ag du SARS-CoV-2 pour l’</a:t>
            </a:r>
            <a:r>
              <a:rPr lang="fr-FR" sz="3600" dirty="0" err="1"/>
              <a:t>autodépistage</a:t>
            </a:r>
            <a:r>
              <a:rPr lang="fr-FR" sz="3600" dirty="0"/>
              <a:t> de la COVID-19</a:t>
            </a:r>
            <a:endParaRPr lang="fr-FR" dirty="0"/>
          </a:p>
        </p:txBody>
      </p:sp>
      <p:pic>
        <p:nvPicPr>
          <p:cNvPr id="95" name="Google Shape;95;p1"/>
          <p:cNvPicPr preferRelativeResize="0"/>
          <p:nvPr>
            <p:custDataLst>
              <p:tags r:id="rId4"/>
            </p:custDataLst>
          </p:nvPr>
        </p:nvPicPr>
        <p:blipFill>
          <a:blip r:embed="rId8"/>
          <a:srcRect/>
          <a:stretch/>
        </p:blipFill>
        <p:spPr>
          <a:xfrm>
            <a:off x="164749" y="119118"/>
            <a:ext cx="2972151" cy="752417"/>
          </a:xfrm>
          <a:prstGeom prst="rect">
            <a:avLst/>
          </a:prstGeom>
          <a:noFill/>
          <a:ln>
            <a:noFill/>
          </a:ln>
        </p:spPr>
      </p:pic>
      <p:pic>
        <p:nvPicPr>
          <p:cNvPr id="96" name="Google Shape;96;p1"/>
          <p:cNvPicPr preferRelativeResize="0"/>
          <p:nvPr>
            <p:custDataLst>
              <p:tags r:id="rId5"/>
            </p:custDataLst>
          </p:nvPr>
        </p:nvPicPr>
        <p:blipFill rotWithShape="1">
          <a:blip r:embed="rId9">
            <a:alphaModFix/>
          </a:blip>
          <a:srcRect/>
          <a:stretch/>
        </p:blipFill>
        <p:spPr>
          <a:xfrm>
            <a:off x="3772503" y="159407"/>
            <a:ext cx="1917098" cy="671840"/>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0FCA-409C-D46B-F28F-ED513E7122A9}"/>
              </a:ext>
            </a:extLst>
          </p:cNvPr>
          <p:cNvSpPr>
            <a:spLocks noGrp="1"/>
          </p:cNvSpPr>
          <p:nvPr>
            <p:ph type="title"/>
            <p:custDataLst>
              <p:tags r:id="rId1"/>
            </p:custDataLst>
          </p:nvPr>
        </p:nvSpPr>
        <p:spPr/>
        <p:txBody>
          <a:bodyPr/>
          <a:lstStyle/>
          <a:p>
            <a:r>
              <a:rPr lang="fr-FR"/>
              <a:t>Les autotests peuvent faciliter le diagnostic</a:t>
            </a:r>
          </a:p>
        </p:txBody>
      </p:sp>
      <p:sp>
        <p:nvSpPr>
          <p:cNvPr id="3" name="Text Placeholder 2">
            <a:extLst>
              <a:ext uri="{FF2B5EF4-FFF2-40B4-BE49-F238E27FC236}">
                <a16:creationId xmlns:a16="http://schemas.microsoft.com/office/drawing/2014/main" id="{66119105-F2E2-5655-4E15-1F5034B46B15}"/>
              </a:ext>
            </a:extLst>
          </p:cNvPr>
          <p:cNvSpPr>
            <a:spLocks noGrp="1"/>
          </p:cNvSpPr>
          <p:nvPr>
            <p:ph type="body" idx="1"/>
            <p:custDataLst>
              <p:tags r:id="rId2"/>
            </p:custDataLst>
          </p:nvPr>
        </p:nvSpPr>
        <p:spPr>
          <a:xfrm>
            <a:off x="838201" y="1736203"/>
            <a:ext cx="4006932" cy="4440760"/>
          </a:xfrm>
        </p:spPr>
        <p:txBody>
          <a:bodyPr/>
          <a:lstStyle/>
          <a:p>
            <a:r>
              <a:rPr lang="fr-FR"/>
              <a:t>Les TDR-Ag, utilisés par des opérateurs formés (professionnels) ou pour l’autodépistage de la COVID19, peuvent être envisagés pour diagnostiquer une infection à SARS-CoV-2, sans qu’il soit besoin de pratiquer un test de confirmation.</a:t>
            </a:r>
          </a:p>
        </p:txBody>
      </p:sp>
      <p:sp>
        <p:nvSpPr>
          <p:cNvPr id="5" name="Slide Number Placeholder 4">
            <a:extLst>
              <a:ext uri="{FF2B5EF4-FFF2-40B4-BE49-F238E27FC236}">
                <a16:creationId xmlns:a16="http://schemas.microsoft.com/office/drawing/2014/main" id="{2D8A974D-DE3B-0790-D22D-AD713A1A1F68}"/>
              </a:ext>
            </a:extLst>
          </p:cNvPr>
          <p:cNvSpPr>
            <a:spLocks noGrp="1"/>
          </p:cNvSpPr>
          <p:nvPr>
            <p:ph type="sldNum" idx="12"/>
            <p:custDataLst>
              <p:tags r:id="rId3"/>
            </p:custDataLst>
          </p:nvPr>
        </p:nvSpPr>
        <p:spPr/>
        <p:txBody>
          <a:bodyPr/>
          <a:lstStyle/>
          <a:p>
            <a:pPr marL="0" lvl="0" indent="0" algn="r" rtl="0">
              <a:spcBef>
                <a:spcPts val="0"/>
              </a:spcBef>
              <a:spcAft>
                <a:spcPts val="0"/>
              </a:spcAft>
              <a:buNone/>
            </a:pPr>
            <a:fld id="{00000000-1234-1234-1234-123412341234}" type="slidenum">
              <a:rPr lang="en-US" smtClean="0"/>
              <a:t>10</a:t>
            </a:fld>
            <a:endParaRPr lang="fr-FR"/>
          </a:p>
        </p:txBody>
      </p:sp>
      <p:sp>
        <p:nvSpPr>
          <p:cNvPr id="7" name="Google Shape;104;p2">
            <a:extLst>
              <a:ext uri="{FF2B5EF4-FFF2-40B4-BE49-F238E27FC236}">
                <a16:creationId xmlns:a16="http://schemas.microsoft.com/office/drawing/2014/main" id="{48424C01-6EC0-EDD3-9D30-694AAD6DD68B}"/>
              </a:ext>
            </a:extLst>
          </p:cNvPr>
          <p:cNvSpPr txBox="1">
            <a:spLocks noGrp="1"/>
          </p:cNvSpPr>
          <p:nvPr>
            <p:ph type="ftr" idx="11"/>
            <p:custDataLst>
              <p:tags r:id="rId4"/>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pic>
        <p:nvPicPr>
          <p:cNvPr id="4" name="Picture 3">
            <a:extLst>
              <a:ext uri="{FF2B5EF4-FFF2-40B4-BE49-F238E27FC236}">
                <a16:creationId xmlns:a16="http://schemas.microsoft.com/office/drawing/2014/main" id="{77C1730F-2A4A-0462-89E9-288D2F818DE9}"/>
              </a:ext>
            </a:extLst>
          </p:cNvPr>
          <p:cNvPicPr>
            <a:picLocks noChangeAspect="1"/>
          </p:cNvPicPr>
          <p:nvPr/>
        </p:nvPicPr>
        <p:blipFill>
          <a:blip r:embed="rId7"/>
          <a:stretch>
            <a:fillRect/>
          </a:stretch>
        </p:blipFill>
        <p:spPr>
          <a:xfrm>
            <a:off x="4704899" y="1736203"/>
            <a:ext cx="7487101" cy="3890554"/>
          </a:xfrm>
          <a:prstGeom prst="rect">
            <a:avLst/>
          </a:prstGeom>
        </p:spPr>
      </p:pic>
    </p:spTree>
    <p:extLst>
      <p:ext uri="{BB962C8B-B14F-4D97-AF65-F5344CB8AC3E}">
        <p14:creationId xmlns:p14="http://schemas.microsoft.com/office/powerpoint/2010/main" val="306438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BD22-E074-7968-B1B1-944ECCE043FA}"/>
              </a:ext>
            </a:extLst>
          </p:cNvPr>
          <p:cNvSpPr>
            <a:spLocks noGrp="1"/>
          </p:cNvSpPr>
          <p:nvPr>
            <p:ph type="title"/>
            <p:custDataLst>
              <p:tags r:id="rId1"/>
            </p:custDataLst>
          </p:nvPr>
        </p:nvSpPr>
        <p:spPr/>
        <p:txBody>
          <a:bodyPr/>
          <a:lstStyle/>
          <a:p>
            <a:r>
              <a:rPr lang="fr-FR"/>
              <a:t>Les autotests peuvent faciliter le dépistage </a:t>
            </a:r>
          </a:p>
        </p:txBody>
      </p:sp>
      <p:sp>
        <p:nvSpPr>
          <p:cNvPr id="3" name="Text Placeholder 2">
            <a:extLst>
              <a:ext uri="{FF2B5EF4-FFF2-40B4-BE49-F238E27FC236}">
                <a16:creationId xmlns:a16="http://schemas.microsoft.com/office/drawing/2014/main" id="{A6C55B30-8A60-CB9A-D219-8934847CE7C2}"/>
              </a:ext>
            </a:extLst>
          </p:cNvPr>
          <p:cNvSpPr>
            <a:spLocks noGrp="1"/>
          </p:cNvSpPr>
          <p:nvPr>
            <p:ph type="body" idx="1"/>
            <p:custDataLst>
              <p:tags r:id="rId2"/>
            </p:custDataLst>
          </p:nvPr>
        </p:nvSpPr>
        <p:spPr>
          <a:xfrm>
            <a:off x="838200" y="1736203"/>
            <a:ext cx="6460671" cy="4440760"/>
          </a:xfrm>
        </p:spPr>
        <p:txBody>
          <a:bodyPr>
            <a:normAutofit/>
          </a:bodyPr>
          <a:lstStyle/>
          <a:p>
            <a:r>
              <a:rPr lang="fr-FR" dirty="0"/>
              <a:t>Les autotests de la COVID-19 peuvent être envisagés aux fins du dépistage pour les personnes asymptomatiques n’ayant pas eu d’exposition connue au virus</a:t>
            </a:r>
          </a:p>
          <a:p>
            <a:r>
              <a:rPr lang="fr-FR" dirty="0"/>
              <a:t>Le dépistage chez les personnes asymptomatiques peut les rassurer quant au fait qu’elles n’ont pas d’infection au SARS-CoV-2</a:t>
            </a:r>
          </a:p>
          <a:p>
            <a:r>
              <a:rPr lang="fr-FR" dirty="0"/>
              <a:t>Un résultat d’autotest négatif peut permettre la participation à une activité, telle que des activités de groupe ou des rassemblements en intérieur</a:t>
            </a:r>
          </a:p>
          <a:p>
            <a:r>
              <a:rPr lang="fr-FR" dirty="0"/>
              <a:t>Un test de confirmation peut être envisagé en cas de résultat d’autotest positif</a:t>
            </a:r>
          </a:p>
        </p:txBody>
      </p:sp>
      <p:sp>
        <p:nvSpPr>
          <p:cNvPr id="5" name="Slide Number Placeholder 4">
            <a:extLst>
              <a:ext uri="{FF2B5EF4-FFF2-40B4-BE49-F238E27FC236}">
                <a16:creationId xmlns:a16="http://schemas.microsoft.com/office/drawing/2014/main" id="{DB12981E-2256-BD84-224D-5CFAB2411413}"/>
              </a:ext>
            </a:extLst>
          </p:cNvPr>
          <p:cNvSpPr>
            <a:spLocks noGrp="1"/>
          </p:cNvSpPr>
          <p:nvPr>
            <p:ph type="sldNum" idx="12"/>
            <p:custDataLst>
              <p:tags r:id="rId3"/>
            </p:custDataLst>
          </p:nvPr>
        </p:nvSpPr>
        <p:spPr/>
        <p:txBody>
          <a:bodyPr/>
          <a:lstStyle/>
          <a:p>
            <a:pPr marL="0" lvl="0" indent="0" algn="r" rtl="0">
              <a:spcBef>
                <a:spcPts val="0"/>
              </a:spcBef>
              <a:spcAft>
                <a:spcPts val="0"/>
              </a:spcAft>
              <a:buNone/>
            </a:pPr>
            <a:fld id="{00000000-1234-1234-1234-123412341234}" type="slidenum">
              <a:rPr lang="en-US" smtClean="0"/>
              <a:t>11</a:t>
            </a:fld>
            <a:endParaRPr lang="fr-FR"/>
          </a:p>
        </p:txBody>
      </p:sp>
      <p:sp>
        <p:nvSpPr>
          <p:cNvPr id="8" name="Google Shape;104;p2">
            <a:extLst>
              <a:ext uri="{FF2B5EF4-FFF2-40B4-BE49-F238E27FC236}">
                <a16:creationId xmlns:a16="http://schemas.microsoft.com/office/drawing/2014/main" id="{71860B8B-AAEF-E447-CB9E-E7D1938CD243}"/>
              </a:ext>
            </a:extLst>
          </p:cNvPr>
          <p:cNvSpPr txBox="1">
            <a:spLocks noGrp="1"/>
          </p:cNvSpPr>
          <p:nvPr>
            <p:ph type="ftr" idx="11"/>
            <p:custDataLst>
              <p:tags r:id="rId4"/>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pic>
        <p:nvPicPr>
          <p:cNvPr id="4" name="Picture 3">
            <a:extLst>
              <a:ext uri="{FF2B5EF4-FFF2-40B4-BE49-F238E27FC236}">
                <a16:creationId xmlns:a16="http://schemas.microsoft.com/office/drawing/2014/main" id="{838E26BB-CF66-A398-E54B-91DD766E787C}"/>
              </a:ext>
            </a:extLst>
          </p:cNvPr>
          <p:cNvPicPr>
            <a:picLocks noChangeAspect="1"/>
          </p:cNvPicPr>
          <p:nvPr/>
        </p:nvPicPr>
        <p:blipFill>
          <a:blip r:embed="rId7"/>
          <a:stretch>
            <a:fillRect/>
          </a:stretch>
        </p:blipFill>
        <p:spPr>
          <a:xfrm>
            <a:off x="7098140" y="1736203"/>
            <a:ext cx="5216606" cy="3640133"/>
          </a:xfrm>
          <a:prstGeom prst="rect">
            <a:avLst/>
          </a:prstGeom>
        </p:spPr>
      </p:pic>
    </p:spTree>
    <p:extLst>
      <p:ext uri="{BB962C8B-B14F-4D97-AF65-F5344CB8AC3E}">
        <p14:creationId xmlns:p14="http://schemas.microsoft.com/office/powerpoint/2010/main" val="39813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3"/>
          <p:cNvSpPr txBox="1">
            <a:spLocks noGrp="1"/>
          </p:cNvSpPr>
          <p:nvPr>
            <p:ph type="body" idx="1"/>
            <p:custDataLst>
              <p:tags r:id="rId2"/>
            </p:custDataLst>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dirty="0"/>
          </a:p>
          <a:p>
            <a:pPr marL="228600" lvl="0" indent="-101600" algn="l" rtl="0">
              <a:lnSpc>
                <a:spcPct val="100000"/>
              </a:lnSpc>
              <a:spcBef>
                <a:spcPts val="1000"/>
              </a:spcBef>
              <a:spcAft>
                <a:spcPts val="0"/>
              </a:spcAft>
              <a:buClr>
                <a:schemeClr val="accent1"/>
              </a:buClr>
              <a:buSzPts val="2000"/>
              <a:buNone/>
            </a:pPr>
            <a:endParaRPr dirty="0"/>
          </a:p>
        </p:txBody>
      </p:sp>
      <p:sp>
        <p:nvSpPr>
          <p:cNvPr id="111" name="Google Shape;111;p3"/>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12</a:t>
            </a:fld>
            <a:endParaRPr lang="fr-FR" sz="1000"/>
          </a:p>
        </p:txBody>
      </p:sp>
      <p:sp>
        <p:nvSpPr>
          <p:cNvPr id="2" name="TextBox 1">
            <a:extLst>
              <a:ext uri="{FF2B5EF4-FFF2-40B4-BE49-F238E27FC236}">
                <a16:creationId xmlns:a16="http://schemas.microsoft.com/office/drawing/2014/main" id="{B0BFDE07-55AC-9F6A-2D67-9AFA803BA400}"/>
              </a:ext>
            </a:extLst>
          </p:cNvPr>
          <p:cNvSpPr txBox="1"/>
          <p:nvPr>
            <p:custDataLst>
              <p:tags r:id="rId4"/>
            </p:custDataLst>
          </p:nvPr>
        </p:nvSpPr>
        <p:spPr>
          <a:xfrm>
            <a:off x="1563778" y="1736203"/>
            <a:ext cx="10052965" cy="1323439"/>
          </a:xfrm>
          <a:prstGeom prst="rect">
            <a:avLst/>
          </a:prstGeom>
          <a:noFill/>
        </p:spPr>
        <p:txBody>
          <a:bodyPr wrap="square" rtlCol="0">
            <a:spAutoFit/>
          </a:bodyPr>
          <a:lstStyle/>
          <a:p>
            <a:pPr indent="-285750" algn="just">
              <a:buClr>
                <a:schemeClr val="accent1"/>
              </a:buClr>
              <a:buFont typeface="Arial" panose="020B0604020202020204" pitchFamily="34" charset="0"/>
              <a:buChar char="•"/>
            </a:pPr>
            <a:r>
              <a:rPr lang="fr-FR" sz="2000" dirty="0">
                <a:solidFill>
                  <a:schemeClr val="bg2"/>
                </a:solidFill>
              </a:rPr>
              <a:t>Faisable.</a:t>
            </a:r>
          </a:p>
          <a:p>
            <a:pPr indent="-285750" algn="just">
              <a:buClr>
                <a:schemeClr val="accent1"/>
              </a:buClr>
              <a:buFont typeface="Arial" panose="020B0604020202020204" pitchFamily="34" charset="0"/>
              <a:buChar char="•"/>
            </a:pPr>
            <a:r>
              <a:rPr lang="fr-FR" sz="2000" dirty="0">
                <a:solidFill>
                  <a:schemeClr val="bg2"/>
                </a:solidFill>
              </a:rPr>
              <a:t>Acceptable.</a:t>
            </a:r>
          </a:p>
          <a:p>
            <a:pPr indent="-285750" algn="just">
              <a:buClr>
                <a:schemeClr val="accent1"/>
              </a:buClr>
              <a:buFont typeface="Arial" panose="020B0604020202020204" pitchFamily="34" charset="0"/>
              <a:buChar char="•"/>
            </a:pPr>
            <a:r>
              <a:rPr lang="fr-FR" sz="2000" dirty="0">
                <a:solidFill>
                  <a:schemeClr val="bg2"/>
                </a:solidFill>
              </a:rPr>
              <a:t>Permet un diagnostic rapide, et donc de prendre rapidement des décisions basées sur le risque et des mesures après le test.</a:t>
            </a:r>
          </a:p>
          <a:p>
            <a:pPr indent="-285750" algn="just">
              <a:buClr>
                <a:schemeClr val="accent1"/>
              </a:buClr>
              <a:buFont typeface="Arial" panose="020B0604020202020204" pitchFamily="34" charset="0"/>
              <a:buChar char="•"/>
            </a:pPr>
            <a:r>
              <a:rPr lang="fr-FR" sz="2000" dirty="0">
                <a:solidFill>
                  <a:schemeClr val="bg2"/>
                </a:solidFill>
              </a:rPr>
              <a:t>Permet d’étendre l’accès au dépistage, en donnant des avantages additionnels pour la personne et la société.</a:t>
            </a:r>
          </a:p>
        </p:txBody>
      </p:sp>
      <p:sp>
        <p:nvSpPr>
          <p:cNvPr id="13" name="Google Shape;109;p3">
            <a:extLst>
              <a:ext uri="{FF2B5EF4-FFF2-40B4-BE49-F238E27FC236}">
                <a16:creationId xmlns:a16="http://schemas.microsoft.com/office/drawing/2014/main" id="{0DB39627-846E-C00C-C615-D8D9AAEBC2B4}"/>
              </a:ext>
            </a:extLst>
          </p:cNvPr>
          <p:cNvSpPr txBox="1">
            <a:spLocks noGrp="1"/>
          </p:cNvSpPr>
          <p:nvPr>
            <p:ph type="title"/>
            <p:custDataLst>
              <p:tags r:id="rId5"/>
            </p:custDataLst>
          </p:nvPr>
        </p:nvSpPr>
        <p:spPr>
          <a:xfrm>
            <a:off x="838199" y="365126"/>
            <a:ext cx="11025851" cy="942814"/>
          </a:xfrm>
          <a:prstGeom prst="rect">
            <a:avLst/>
          </a:prstGeom>
          <a:noFill/>
          <a:ln>
            <a:noFill/>
          </a:ln>
        </p:spPr>
        <p:txBody>
          <a:bodyPr spcFirstLastPara="1" wrap="square" lIns="0" tIns="0" rIns="0" bIns="0" anchor="b" anchorCtr="0">
            <a:noAutofit/>
          </a:bodyPr>
          <a:lstStyle/>
          <a:p>
            <a:r>
              <a:rPr lang="fr-FR" dirty="0"/>
              <a:t>En résumé, pourquoi faut-il proposer l’</a:t>
            </a:r>
            <a:r>
              <a:rPr lang="fr-FR" dirty="0" err="1"/>
              <a:t>autodépistage</a:t>
            </a:r>
            <a:r>
              <a:rPr lang="fr-FR" dirty="0"/>
              <a:t> ?</a:t>
            </a:r>
          </a:p>
        </p:txBody>
      </p:sp>
      <p:pic>
        <p:nvPicPr>
          <p:cNvPr id="14" name="Graphic 13" descr="Checkmark with solid fill">
            <a:extLst>
              <a:ext uri="{FF2B5EF4-FFF2-40B4-BE49-F238E27FC236}">
                <a16:creationId xmlns:a16="http://schemas.microsoft.com/office/drawing/2014/main" id="{6DD1171B-D8D1-42ED-C674-216B82063BF3}"/>
              </a:ext>
            </a:extLst>
          </p:cNvPr>
          <p:cNvPicPr>
            <a:picLocks noChangeAspect="1"/>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204536" y="2038986"/>
            <a:ext cx="914400" cy="914400"/>
          </a:xfrm>
          <a:prstGeom prst="rect">
            <a:avLst/>
          </a:prstGeom>
        </p:spPr>
      </p:pic>
      <p:sp>
        <p:nvSpPr>
          <p:cNvPr id="8" name="TextBox 7">
            <a:extLst>
              <a:ext uri="{FF2B5EF4-FFF2-40B4-BE49-F238E27FC236}">
                <a16:creationId xmlns:a16="http://schemas.microsoft.com/office/drawing/2014/main" id="{88908C2F-BBC9-C362-BB86-887FE4962CFF}"/>
              </a:ext>
            </a:extLst>
          </p:cNvPr>
          <p:cNvSpPr txBox="1"/>
          <p:nvPr>
            <p:custDataLst>
              <p:tags r:id="rId7"/>
            </p:custDataLst>
          </p:nvPr>
        </p:nvSpPr>
        <p:spPr>
          <a:xfrm>
            <a:off x="1602204" y="3854582"/>
            <a:ext cx="10014540" cy="1908215"/>
          </a:xfrm>
          <a:prstGeom prst="rect">
            <a:avLst/>
          </a:prstGeom>
          <a:noFill/>
        </p:spPr>
        <p:txBody>
          <a:bodyPr wrap="square" lIns="91440" tIns="45720" rIns="91440" bIns="45720" rtlCol="0" anchor="t">
            <a:spAutoFit/>
          </a:bodyPr>
          <a:lstStyle/>
          <a:p>
            <a:pPr indent="-285750" algn="just">
              <a:buFont typeface="Arial" panose="020B0604020202020204" pitchFamily="34" charset="0"/>
              <a:buChar char="•"/>
            </a:pPr>
            <a:endParaRPr lang="fr-FR" sz="1800" dirty="0"/>
          </a:p>
          <a:p>
            <a:pPr indent="-285750" algn="just">
              <a:buClr>
                <a:schemeClr val="accent1"/>
              </a:buClr>
              <a:buFont typeface="Arial" panose="020B0604020202020204" pitchFamily="34" charset="0"/>
              <a:buChar char="•"/>
            </a:pPr>
            <a:r>
              <a:rPr lang="fr-FR" sz="2000" dirty="0">
                <a:solidFill>
                  <a:schemeClr val="bg2"/>
                </a:solidFill>
              </a:rPr>
              <a:t>A un coût et des besoins en ressources incertains et variables.</a:t>
            </a:r>
          </a:p>
          <a:p>
            <a:pPr indent="-285750" algn="just">
              <a:buClr>
                <a:schemeClr val="accent1"/>
              </a:buClr>
              <a:buFont typeface="Arial" panose="020B0604020202020204" pitchFamily="34" charset="0"/>
              <a:buChar char="•"/>
            </a:pPr>
            <a:r>
              <a:rPr lang="fr-FR" sz="2000" dirty="0">
                <a:solidFill>
                  <a:schemeClr val="bg2"/>
                </a:solidFill>
              </a:rPr>
              <a:t>Des résultats négatifs peuvent donner un faux sentiment de sécurité ; il est crucial d’inclure des messages sur l’interprétation des résultats et sur la possibilité d’avoir besoin de se retester.</a:t>
            </a:r>
          </a:p>
          <a:p>
            <a:pPr algn="just"/>
            <a:endParaRPr lang="fr-FR" sz="2000" dirty="0">
              <a:solidFill>
                <a:schemeClr val="dk1"/>
              </a:solidFill>
            </a:endParaRPr>
          </a:p>
        </p:txBody>
      </p:sp>
      <p:pic>
        <p:nvPicPr>
          <p:cNvPr id="16" name="Graphic 15" descr="Exclamation mark with solid fill">
            <a:extLst>
              <a:ext uri="{FF2B5EF4-FFF2-40B4-BE49-F238E27FC236}">
                <a16:creationId xmlns:a16="http://schemas.microsoft.com/office/drawing/2014/main" id="{0E2B8285-AF41-0C29-4CAB-03BBC96CA258}"/>
              </a:ext>
            </a:extLst>
          </p:cNvPr>
          <p:cNvPicPr>
            <a:picLocks noChangeAspect="1"/>
          </p:cNvPicPr>
          <p:nvPr>
            <p:custDataLst>
              <p:tags r:id="rId8"/>
            </p:custDataLst>
          </p:nvPr>
        </p:nvPicPr>
        <p:blipFill>
          <a:blip r:embed="rId15">
            <a:extLst>
              <a:ext uri="{96DAC541-7B7A-43D3-8B79-37D633B846F1}">
                <asvg:svgBlip xmlns:asvg="http://schemas.microsoft.com/office/drawing/2016/SVG/main" r:embed="rId16"/>
              </a:ext>
            </a:extLst>
          </a:blip>
          <a:stretch>
            <a:fillRect/>
          </a:stretch>
        </p:blipFill>
        <p:spPr>
          <a:xfrm>
            <a:off x="215316" y="4345179"/>
            <a:ext cx="914400" cy="914400"/>
          </a:xfrm>
          <a:prstGeom prst="rect">
            <a:avLst/>
          </a:prstGeom>
        </p:spPr>
      </p:pic>
      <p:sp>
        <p:nvSpPr>
          <p:cNvPr id="15" name="TextBox 14">
            <a:extLst>
              <a:ext uri="{FF2B5EF4-FFF2-40B4-BE49-F238E27FC236}">
                <a16:creationId xmlns:a16="http://schemas.microsoft.com/office/drawing/2014/main" id="{C9E2BF0E-5AAD-4535-AA23-5EF6A4B39A5B}"/>
              </a:ext>
            </a:extLst>
          </p:cNvPr>
          <p:cNvSpPr txBox="1"/>
          <p:nvPr>
            <p:custDataLst>
              <p:tags r:id="rId9"/>
            </p:custDataLst>
          </p:nvPr>
        </p:nvSpPr>
        <p:spPr>
          <a:xfrm>
            <a:off x="490662" y="5601799"/>
            <a:ext cx="11602649" cy="738664"/>
          </a:xfrm>
          <a:prstGeom prst="rect">
            <a:avLst/>
          </a:prstGeom>
          <a:noFill/>
        </p:spPr>
        <p:txBody>
          <a:bodyPr wrap="square">
            <a:spAutoFit/>
          </a:bodyPr>
          <a:lstStyle/>
          <a:p>
            <a:r>
              <a:rPr lang="fr-FR" dirty="0">
                <a:solidFill>
                  <a:schemeClr val="bg2"/>
                </a:solidFill>
              </a:rPr>
              <a:t>D’après le document d’orientation : Utilisation des tests de diagnostic rapide antigéniques du SARS-CoV-2 pour l’autodépistage de la COVID-19. Orientations provisoires – 9 mars 2022 Genève. Organisation mondiale de la Santé. </a:t>
            </a:r>
            <a:r>
              <a:rPr lang="fr-FR" dirty="0">
                <a:solidFill>
                  <a:schemeClr val="accent1"/>
                </a:solidFill>
                <a:hlinkClick r:id="rId17">
                  <a:extLst>
                    <a:ext uri="{A12FA001-AC4F-418D-AE19-62706E023703}">
                      <ahyp:hlinkClr xmlns:ahyp="http://schemas.microsoft.com/office/drawing/2018/hyperlinkcolor" val="tx"/>
                    </a:ext>
                  </a:extLst>
                </a:hlinkClick>
              </a:rPr>
              <a:t>https://apps.who.int/iris/bitstream/handle/10665/352843/WHO-2019-nCoV-Ag-RDTs-Self-testing-2022.1-fre.pdf</a:t>
            </a:r>
            <a:endParaRPr lang="fr-FR" dirty="0"/>
          </a:p>
        </p:txBody>
      </p:sp>
      <p:sp>
        <p:nvSpPr>
          <p:cNvPr id="4" name="Google Shape;104;p2">
            <a:extLst>
              <a:ext uri="{FF2B5EF4-FFF2-40B4-BE49-F238E27FC236}">
                <a16:creationId xmlns:a16="http://schemas.microsoft.com/office/drawing/2014/main" id="{5E097A22-AC17-0558-90B8-00F384EC36B3}"/>
              </a:ext>
            </a:extLst>
          </p:cNvPr>
          <p:cNvSpPr txBox="1">
            <a:spLocks noGrp="1"/>
          </p:cNvSpPr>
          <p:nvPr>
            <p:ph type="ftr" idx="11"/>
            <p:custDataLst>
              <p:tags r:id="rId10"/>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custDataLst>
      <p:tags r:id="rId1"/>
    </p:custDataLst>
    <p:extLst>
      <p:ext uri="{BB962C8B-B14F-4D97-AF65-F5344CB8AC3E}">
        <p14:creationId xmlns:p14="http://schemas.microsoft.com/office/powerpoint/2010/main" val="179443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C2C-D581-43B3-3A68-03B205CF625A}"/>
              </a:ext>
            </a:extLst>
          </p:cNvPr>
          <p:cNvSpPr>
            <a:spLocks noGrp="1"/>
          </p:cNvSpPr>
          <p:nvPr>
            <p:ph type="title"/>
            <p:custDataLst>
              <p:tags r:id="rId1"/>
            </p:custDataLst>
          </p:nvPr>
        </p:nvSpPr>
        <p:spPr>
          <a:xfrm>
            <a:off x="838200" y="365126"/>
            <a:ext cx="10903226" cy="942814"/>
          </a:xfrm>
        </p:spPr>
        <p:txBody>
          <a:bodyPr/>
          <a:lstStyle/>
          <a:p>
            <a:r>
              <a:rPr lang="fr-FR" dirty="0"/>
              <a:t>Informations essentielles pour les agents de santé (1)</a:t>
            </a:r>
          </a:p>
        </p:txBody>
      </p:sp>
      <p:sp>
        <p:nvSpPr>
          <p:cNvPr id="4" name="Text Placeholder 3">
            <a:extLst>
              <a:ext uri="{FF2B5EF4-FFF2-40B4-BE49-F238E27FC236}">
                <a16:creationId xmlns:a16="http://schemas.microsoft.com/office/drawing/2014/main" id="{643CD02C-9829-6543-158A-8D97F609DBC9}"/>
              </a:ext>
            </a:extLst>
          </p:cNvPr>
          <p:cNvSpPr>
            <a:spLocks noGrp="1"/>
          </p:cNvSpPr>
          <p:nvPr>
            <p:ph type="body" idx="1"/>
            <p:custDataLst>
              <p:tags r:id="rId2"/>
            </p:custDataLst>
          </p:nvPr>
        </p:nvSpPr>
        <p:spPr>
          <a:xfrm>
            <a:off x="838201" y="1736203"/>
            <a:ext cx="5970104" cy="4440760"/>
          </a:xfrm>
        </p:spPr>
        <p:txBody>
          <a:bodyPr/>
          <a:lstStyle/>
          <a:p>
            <a:r>
              <a:rPr lang="fr-FR" dirty="0"/>
              <a:t>Assurez-vous que les TDR-Ag du SARS-CoV-2 fournis soient recommandés pour l’</a:t>
            </a:r>
            <a:r>
              <a:rPr lang="fr-FR" dirty="0" err="1"/>
              <a:t>autodépistage</a:t>
            </a:r>
            <a:r>
              <a:rPr lang="fr-FR" dirty="0"/>
              <a:t>.</a:t>
            </a:r>
          </a:p>
          <a:p>
            <a:r>
              <a:rPr lang="fr-FR" dirty="0"/>
              <a:t>Suivez les instructions du fabricant sur les conditions de stockage</a:t>
            </a:r>
          </a:p>
          <a:p>
            <a:r>
              <a:rPr lang="fr-FR" dirty="0"/>
              <a:t>Vérifiez les dates de péremption des tests, et veillez à ce que ceux qui ont la date de péremption la plus proche soient utilisés en premier</a:t>
            </a:r>
          </a:p>
          <a:p>
            <a:r>
              <a:rPr lang="fr-FR" dirty="0"/>
              <a:t>Ne fournissez pas de tests dont la date de péremption est dépassée</a:t>
            </a:r>
          </a:p>
          <a:p>
            <a:endParaRPr lang="fr-FR" dirty="0"/>
          </a:p>
        </p:txBody>
      </p:sp>
      <p:sp>
        <p:nvSpPr>
          <p:cNvPr id="6" name="Slide Number Placeholder 5">
            <a:extLst>
              <a:ext uri="{FF2B5EF4-FFF2-40B4-BE49-F238E27FC236}">
                <a16:creationId xmlns:a16="http://schemas.microsoft.com/office/drawing/2014/main" id="{AFB118C8-EF1F-1298-FF27-3C0EE59FA393}"/>
              </a:ext>
            </a:extLst>
          </p:cNvPr>
          <p:cNvSpPr>
            <a:spLocks noGrp="1"/>
          </p:cNvSpPr>
          <p:nvPr>
            <p:ph type="sldNum" idx="12"/>
            <p:custDataLst>
              <p:tags r:id="rId3"/>
            </p:custDataLst>
          </p:nvPr>
        </p:nvSpPr>
        <p:spPr/>
        <p:txBody>
          <a:bodyPr/>
          <a:lstStyle/>
          <a:p>
            <a:pPr marL="0" lvl="0" indent="0" algn="r" rtl="0">
              <a:spcBef>
                <a:spcPts val="0"/>
              </a:spcBef>
              <a:spcAft>
                <a:spcPts val="0"/>
              </a:spcAft>
              <a:buNone/>
            </a:pPr>
            <a:fld id="{00000000-1234-1234-1234-123412341234}" type="slidenum">
              <a:rPr lang="en-US"/>
              <a:t>13</a:t>
            </a:fld>
            <a:endParaRPr lang="fr-FR"/>
          </a:p>
        </p:txBody>
      </p:sp>
      <p:grpSp>
        <p:nvGrpSpPr>
          <p:cNvPr id="7" name="Group 6">
            <a:extLst>
              <a:ext uri="{FF2B5EF4-FFF2-40B4-BE49-F238E27FC236}">
                <a16:creationId xmlns:a16="http://schemas.microsoft.com/office/drawing/2014/main" id="{751E78A9-D3FB-724F-2A73-64A1C91FFD9E}"/>
              </a:ext>
            </a:extLst>
          </p:cNvPr>
          <p:cNvGrpSpPr/>
          <p:nvPr>
            <p:custDataLst>
              <p:tags r:id="rId4"/>
            </p:custDataLst>
          </p:nvPr>
        </p:nvGrpSpPr>
        <p:grpSpPr>
          <a:xfrm>
            <a:off x="7429730" y="1407800"/>
            <a:ext cx="3924069" cy="598256"/>
            <a:chOff x="7861998" y="1527451"/>
            <a:chExt cx="3924069" cy="598256"/>
          </a:xfrm>
        </p:grpSpPr>
        <p:sp>
          <p:nvSpPr>
            <p:cNvPr id="8" name="TextBox 7">
              <a:extLst>
                <a:ext uri="{FF2B5EF4-FFF2-40B4-BE49-F238E27FC236}">
                  <a16:creationId xmlns:a16="http://schemas.microsoft.com/office/drawing/2014/main" id="{158280A5-A1DC-D40A-5779-DBA0D6BE981C}"/>
                </a:ext>
              </a:extLst>
            </p:cNvPr>
            <p:cNvSpPr txBox="1"/>
            <p:nvPr/>
          </p:nvSpPr>
          <p:spPr>
            <a:xfrm>
              <a:off x="8387592" y="1694820"/>
              <a:ext cx="3398475" cy="430887"/>
            </a:xfrm>
            <a:prstGeom prst="rect">
              <a:avLst/>
            </a:prstGeom>
            <a:solidFill>
              <a:schemeClr val="tx1"/>
            </a:solidFill>
          </p:spPr>
          <p:txBody>
            <a:bodyPr wrap="square" rtlCol="0">
              <a:spAutoFit/>
            </a:bodyPr>
            <a:lstStyle/>
            <a:p>
              <a:r>
                <a:rPr lang="fr-FR" altLang="en-US" sz="1100" dirty="0">
                  <a:solidFill>
                    <a:srgbClr val="FFFFFF"/>
                  </a:solidFill>
                </a:rPr>
                <a:t>À </a:t>
              </a:r>
              <a:r>
                <a:rPr lang="fr-FR" altLang="en-US" sz="1050" dirty="0">
                  <a:solidFill>
                    <a:srgbClr val="FFFFFF"/>
                  </a:solidFill>
                </a:rPr>
                <a:t>adapter</a:t>
              </a:r>
              <a:r>
                <a:rPr lang="fr-FR" altLang="en-US" sz="1100" dirty="0">
                  <a:solidFill>
                    <a:srgbClr val="FFFFFF"/>
                  </a:solidFill>
                </a:rPr>
                <a:t> en fonction des lignes directrices en vigueur dans votre pays</a:t>
              </a:r>
              <a:endParaRPr lang="fr-FR"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6A147321-45CE-C330-F130-E4AEF83D82DF}"/>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encil">
              <a:extLst>
                <a:ext uri="{FF2B5EF4-FFF2-40B4-BE49-F238E27FC236}">
                  <a16:creationId xmlns:a16="http://schemas.microsoft.com/office/drawing/2014/main" id="{577E83B9-6DE7-B6C5-298D-A3C76CC3493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83941" y="1649394"/>
              <a:ext cx="352462" cy="352462"/>
            </a:xfrm>
            <a:prstGeom prst="rect">
              <a:avLst/>
            </a:prstGeom>
          </p:spPr>
        </p:pic>
      </p:grpSp>
      <p:sp>
        <p:nvSpPr>
          <p:cNvPr id="11" name="Google Shape;104;p2">
            <a:extLst>
              <a:ext uri="{FF2B5EF4-FFF2-40B4-BE49-F238E27FC236}">
                <a16:creationId xmlns:a16="http://schemas.microsoft.com/office/drawing/2014/main" id="{4BDF042F-0FA1-AFA9-C28D-AF92189C79FF}"/>
              </a:ext>
            </a:extLst>
          </p:cNvPr>
          <p:cNvSpPr txBox="1">
            <a:spLocks noGrp="1"/>
          </p:cNvSpPr>
          <p:nvPr>
            <p:ph type="ftr" idx="11"/>
            <p:custDataLst>
              <p:tags r:id="rId5"/>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pic>
        <p:nvPicPr>
          <p:cNvPr id="5" name="Picture 4">
            <a:extLst>
              <a:ext uri="{FF2B5EF4-FFF2-40B4-BE49-F238E27FC236}">
                <a16:creationId xmlns:a16="http://schemas.microsoft.com/office/drawing/2014/main" id="{3AA73329-4E36-6C12-F475-9496E188B9CB}"/>
              </a:ext>
            </a:extLst>
          </p:cNvPr>
          <p:cNvPicPr>
            <a:picLocks noChangeAspect="1"/>
          </p:cNvPicPr>
          <p:nvPr>
            <p:custDataLst>
              <p:tags r:id="rId6"/>
            </p:custDataLst>
          </p:nvPr>
        </p:nvPicPr>
        <p:blipFill rotWithShape="1">
          <a:blip r:embed="rId10"/>
          <a:srcRect t="22036"/>
          <a:stretch/>
        </p:blipFill>
        <p:spPr>
          <a:xfrm>
            <a:off x="6714353" y="2078337"/>
            <a:ext cx="5027073" cy="3919330"/>
          </a:xfrm>
          <a:prstGeom prst="rect">
            <a:avLst/>
          </a:prstGeom>
        </p:spPr>
      </p:pic>
    </p:spTree>
    <p:extLst>
      <p:ext uri="{BB962C8B-B14F-4D97-AF65-F5344CB8AC3E}">
        <p14:creationId xmlns:p14="http://schemas.microsoft.com/office/powerpoint/2010/main" val="343365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5A742-32B4-16FB-71D5-8C554B2D2FB8}"/>
              </a:ext>
            </a:extLst>
          </p:cNvPr>
          <p:cNvSpPr>
            <a:spLocks noGrp="1"/>
          </p:cNvSpPr>
          <p:nvPr>
            <p:ph type="title"/>
            <p:custDataLst>
              <p:tags r:id="rId1"/>
            </p:custDataLst>
          </p:nvPr>
        </p:nvSpPr>
        <p:spPr>
          <a:xfrm>
            <a:off x="838199" y="365126"/>
            <a:ext cx="11025851" cy="942814"/>
          </a:xfrm>
        </p:spPr>
        <p:txBody>
          <a:bodyPr/>
          <a:lstStyle/>
          <a:p>
            <a:r>
              <a:rPr lang="fr-FR" dirty="0"/>
              <a:t>Informations essentielles pour les agents de santé (2)</a:t>
            </a:r>
          </a:p>
        </p:txBody>
      </p:sp>
      <p:sp>
        <p:nvSpPr>
          <p:cNvPr id="3" name="Text Placeholder 2">
            <a:extLst>
              <a:ext uri="{FF2B5EF4-FFF2-40B4-BE49-F238E27FC236}">
                <a16:creationId xmlns:a16="http://schemas.microsoft.com/office/drawing/2014/main" id="{0856E7A6-8ADA-7DE6-3593-C82A1762437B}"/>
              </a:ext>
            </a:extLst>
          </p:cNvPr>
          <p:cNvSpPr>
            <a:spLocks noGrp="1"/>
          </p:cNvSpPr>
          <p:nvPr>
            <p:ph type="body" idx="1"/>
            <p:custDataLst>
              <p:tags r:id="rId2"/>
            </p:custDataLst>
          </p:nvPr>
        </p:nvSpPr>
        <p:spPr/>
        <p:txBody>
          <a:bodyPr>
            <a:normAutofit lnSpcReduction="10000"/>
          </a:bodyPr>
          <a:lstStyle/>
          <a:p>
            <a:r>
              <a:rPr lang="fr-FR" dirty="0"/>
              <a:t>Expliquez aux membres de la communauté la technique de prélèvement correcte pour l’autotest fourni. Il est important qu’ils utilisent la méthode de prélèvement (par exemple, un écouvillonnage nasal) pour laquelle le test est recommandé.</a:t>
            </a:r>
          </a:p>
          <a:p>
            <a:endParaRPr lang="fr-FR" dirty="0"/>
          </a:p>
          <a:p>
            <a:r>
              <a:rPr lang="fr-FR" dirty="0"/>
              <a:t>Expliquez aux membres de la communauté la technique de réalisation du test correcte pour l’autotest fourni. Il est important qu’ils suivent le mode d’emploi du test spécifiquement utilisé, car les réactifs et les protocoles, notamment les temps d’incubation, peuvent varier d’un test à l’autre.</a:t>
            </a:r>
          </a:p>
          <a:p>
            <a:endParaRPr lang="fr-FR" dirty="0"/>
          </a:p>
          <a:p>
            <a:r>
              <a:rPr lang="fr-FR" dirty="0"/>
              <a:t>Suivez les recommandations de votre pays concernant l’interprétation et la transmission des résultats de l’autotest. Ces recommandations peuvent inclure la confirmation des résultats du test, la mise en quarantaine et la réalisation d’un nouveau test au moyen d’un test PCR approuvé pour le SARS-CoV-2. </a:t>
            </a:r>
          </a:p>
          <a:p>
            <a:endParaRPr lang="fr-FR" dirty="0"/>
          </a:p>
        </p:txBody>
      </p:sp>
      <p:sp>
        <p:nvSpPr>
          <p:cNvPr id="5" name="Slide Number Placeholder 4">
            <a:extLst>
              <a:ext uri="{FF2B5EF4-FFF2-40B4-BE49-F238E27FC236}">
                <a16:creationId xmlns:a16="http://schemas.microsoft.com/office/drawing/2014/main" id="{3C0E9521-7AA6-3087-CEAE-27570F8653AE}"/>
              </a:ext>
            </a:extLst>
          </p:cNvPr>
          <p:cNvSpPr>
            <a:spLocks noGrp="1"/>
          </p:cNvSpPr>
          <p:nvPr>
            <p:ph type="sldNum" idx="12"/>
            <p:custDataLst>
              <p:tags r:id="rId3"/>
            </p:custDataLst>
          </p:nvPr>
        </p:nvSpPr>
        <p:spPr/>
        <p:txBody>
          <a:bodyPr/>
          <a:lstStyle/>
          <a:p>
            <a:pPr marL="0" lvl="0" indent="0" algn="r" rtl="0">
              <a:spcBef>
                <a:spcPts val="0"/>
              </a:spcBef>
              <a:spcAft>
                <a:spcPts val="0"/>
              </a:spcAft>
              <a:buNone/>
            </a:pPr>
            <a:fld id="{00000000-1234-1234-1234-123412341234}" type="slidenum">
              <a:rPr lang="en-US" dirty="0"/>
              <a:t>14</a:t>
            </a:fld>
            <a:endParaRPr lang="fr-FR" dirty="0"/>
          </a:p>
        </p:txBody>
      </p:sp>
      <p:grpSp>
        <p:nvGrpSpPr>
          <p:cNvPr id="6" name="Group 5">
            <a:extLst>
              <a:ext uri="{FF2B5EF4-FFF2-40B4-BE49-F238E27FC236}">
                <a16:creationId xmlns:a16="http://schemas.microsoft.com/office/drawing/2014/main" id="{D6D7F177-0959-BA8A-8227-547A653AD2D8}"/>
              </a:ext>
            </a:extLst>
          </p:cNvPr>
          <p:cNvGrpSpPr/>
          <p:nvPr>
            <p:custDataLst>
              <p:tags r:id="rId4"/>
            </p:custDataLst>
          </p:nvPr>
        </p:nvGrpSpPr>
        <p:grpSpPr>
          <a:xfrm>
            <a:off x="8060864" y="84689"/>
            <a:ext cx="3924069" cy="598256"/>
            <a:chOff x="7861998" y="1527451"/>
            <a:chExt cx="3924069" cy="598256"/>
          </a:xfrm>
        </p:grpSpPr>
        <p:sp>
          <p:nvSpPr>
            <p:cNvPr id="7" name="TextBox 6">
              <a:extLst>
                <a:ext uri="{FF2B5EF4-FFF2-40B4-BE49-F238E27FC236}">
                  <a16:creationId xmlns:a16="http://schemas.microsoft.com/office/drawing/2014/main" id="{0536A4C0-E8D0-E9FB-B1A3-396A24C6D0B5}"/>
                </a:ext>
              </a:extLst>
            </p:cNvPr>
            <p:cNvSpPr txBox="1"/>
            <p:nvPr/>
          </p:nvSpPr>
          <p:spPr>
            <a:xfrm>
              <a:off x="8387592" y="1694820"/>
              <a:ext cx="3398475" cy="430887"/>
            </a:xfrm>
            <a:prstGeom prst="rect">
              <a:avLst/>
            </a:prstGeom>
            <a:solidFill>
              <a:schemeClr val="tx1"/>
            </a:solidFill>
          </p:spPr>
          <p:txBody>
            <a:bodyPr wrap="square" rtlCol="0">
              <a:spAutoFit/>
            </a:bodyPr>
            <a:lstStyle/>
            <a:p>
              <a:r>
                <a:rPr lang="fr-FR" altLang="en-US" sz="1100" dirty="0">
                  <a:solidFill>
                    <a:srgbClr val="FFFFFF"/>
                  </a:solidFill>
                </a:rPr>
                <a:t>À </a:t>
              </a:r>
              <a:r>
                <a:rPr lang="fr-FR" altLang="en-US" sz="1050" dirty="0">
                  <a:solidFill>
                    <a:srgbClr val="FFFFFF"/>
                  </a:solidFill>
                </a:rPr>
                <a:t>adapter</a:t>
              </a:r>
              <a:r>
                <a:rPr lang="fr-FR" altLang="en-US" sz="1100" dirty="0">
                  <a:solidFill>
                    <a:srgbClr val="FFFFFF"/>
                  </a:solidFill>
                </a:rPr>
                <a:t> en fonction des lignes directrices en vigueur dans votre pays</a:t>
              </a:r>
              <a:endParaRPr lang="fr-FR" altLang="en-US" sz="1100" u="sng" dirty="0">
                <a:solidFill>
                  <a:srgbClr val="FFFFFF"/>
                </a:solidFill>
                <a:ea typeface="Calibri" charset="0"/>
                <a:cs typeface="Calibri" charset="0"/>
              </a:endParaRPr>
            </a:p>
          </p:txBody>
        </p:sp>
        <p:sp>
          <p:nvSpPr>
            <p:cNvPr id="8" name="Oval 7">
              <a:extLst>
                <a:ext uri="{FF2B5EF4-FFF2-40B4-BE49-F238E27FC236}">
                  <a16:creationId xmlns:a16="http://schemas.microsoft.com/office/drawing/2014/main" id="{120F1A00-3C5E-9C56-261A-F1533FA50D80}"/>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Pencil">
              <a:extLst>
                <a:ext uri="{FF2B5EF4-FFF2-40B4-BE49-F238E27FC236}">
                  <a16:creationId xmlns:a16="http://schemas.microsoft.com/office/drawing/2014/main" id="{7374D563-77E7-6AB9-593C-733CCA63A13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83941" y="1649394"/>
              <a:ext cx="352462" cy="352462"/>
            </a:xfrm>
            <a:prstGeom prst="rect">
              <a:avLst/>
            </a:prstGeom>
          </p:spPr>
        </p:pic>
      </p:grpSp>
      <p:sp>
        <p:nvSpPr>
          <p:cNvPr id="11" name="Google Shape;104;p2">
            <a:extLst>
              <a:ext uri="{FF2B5EF4-FFF2-40B4-BE49-F238E27FC236}">
                <a16:creationId xmlns:a16="http://schemas.microsoft.com/office/drawing/2014/main" id="{E9BD5978-1D96-0D77-007A-12B1C2C826AF}"/>
              </a:ext>
            </a:extLst>
          </p:cNvPr>
          <p:cNvSpPr txBox="1">
            <a:spLocks noGrp="1"/>
          </p:cNvSpPr>
          <p:nvPr>
            <p:ph type="ftr" idx="11"/>
            <p:custDataLst>
              <p:tags r:id="rId5"/>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extLst>
      <p:ext uri="{BB962C8B-B14F-4D97-AF65-F5344CB8AC3E}">
        <p14:creationId xmlns:p14="http://schemas.microsoft.com/office/powerpoint/2010/main" val="246695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838199" y="289689"/>
            <a:ext cx="11025852" cy="942814"/>
          </a:xfrm>
          <a:prstGeom prst="rect">
            <a:avLst/>
          </a:prstGeom>
          <a:noFill/>
          <a:ln>
            <a:noFill/>
          </a:ln>
        </p:spPr>
        <p:txBody>
          <a:bodyPr spcFirstLastPara="1" wrap="square" lIns="0" tIns="0" rIns="0" bIns="0" anchor="b" anchorCtr="0">
            <a:noAutofit/>
          </a:bodyPr>
          <a:lstStyle/>
          <a:p>
            <a:r>
              <a:rPr lang="fr-FR" dirty="0"/>
              <a:t>Informations essentielles à fournir aux utilisateurs (1)* </a:t>
            </a:r>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lang="fr-F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custDataLst>
              <p:tags r:id="rId4"/>
            </p:custDataLst>
          </p:nvPr>
        </p:nvSpPr>
        <p:spPr>
          <a:xfrm>
            <a:off x="581009" y="1714055"/>
            <a:ext cx="9208450" cy="2347950"/>
          </a:xfrm>
          <a:prstGeom prst="rect">
            <a:avLst/>
          </a:prstGeom>
          <a:noFill/>
          <a:ln>
            <a:noFill/>
          </a:ln>
        </p:spPr>
        <p:txBody>
          <a:bodyPr spcFirstLastPara="1" wrap="square" lIns="91425" tIns="45700" rIns="91425" bIns="45700" anchor="t" anchorCtr="0">
            <a:noAutofit/>
          </a:bodyPr>
          <a:lstStyle/>
          <a:p>
            <a:pPr marL="0" indent="0" algn="just">
              <a:lnSpc>
                <a:spcPct val="90000"/>
              </a:lnSpc>
              <a:buClr>
                <a:srgbClr val="0070C0"/>
              </a:buClr>
              <a:buSzPts val="1800"/>
              <a:buNone/>
            </a:pPr>
            <a:endParaRPr lang="en-GB">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lang="en-GB">
              <a:solidFill>
                <a:srgbClr val="000000"/>
              </a:solidFill>
              <a:latin typeface="Arial"/>
              <a:ea typeface="Arial"/>
              <a:cs typeface="Arial"/>
              <a:sym typeface="Arial"/>
            </a:endParaRPr>
          </a:p>
        </p:txBody>
      </p:sp>
      <p:sp>
        <p:nvSpPr>
          <p:cNvPr id="9" name="TextBox 8">
            <a:extLst>
              <a:ext uri="{FF2B5EF4-FFF2-40B4-BE49-F238E27FC236}">
                <a16:creationId xmlns:a16="http://schemas.microsoft.com/office/drawing/2014/main" id="{6E3A3E4E-4DDE-4CDA-81FA-C09B1EBCD968}"/>
              </a:ext>
            </a:extLst>
          </p:cNvPr>
          <p:cNvSpPr txBox="1"/>
          <p:nvPr>
            <p:custDataLst>
              <p:tags r:id="rId5"/>
            </p:custDataLst>
          </p:nvPr>
        </p:nvSpPr>
        <p:spPr>
          <a:xfrm>
            <a:off x="224118" y="5869959"/>
            <a:ext cx="10614212" cy="553998"/>
          </a:xfrm>
          <a:prstGeom prst="rect">
            <a:avLst/>
          </a:prstGeom>
          <a:noFill/>
        </p:spPr>
        <p:txBody>
          <a:bodyPr wrap="square">
            <a:spAutoFit/>
          </a:bodyPr>
          <a:lstStyle/>
          <a:p>
            <a:r>
              <a:rPr lang="fr-FR" sz="1000" dirty="0">
                <a:solidFill>
                  <a:schemeClr val="bg2"/>
                </a:solidFill>
              </a:rPr>
              <a:t>* Utilisation des tests de diagnostic rapide antigéniques du SARS-CoV-2 pour l’autodépistage de la COVID-19. Orientations provisoires – 9 mars 2022 Genève. Organisation mondiale de la Santé. </a:t>
            </a:r>
            <a:r>
              <a:rPr lang="fr-FR" sz="1000" dirty="0">
                <a:hlinkClick r:id="rId12"/>
              </a:rPr>
              <a:t>https://apps.who.int/iris/bitstream/handle/10665/352843/WHO-2019-nCoV-Ag-RDTs-Self-testing-2022.1-fre.pdf</a:t>
            </a:r>
            <a:endParaRPr lang="fr-FR" sz="1000" dirty="0"/>
          </a:p>
          <a:p>
            <a:endParaRPr lang="fr-FR" sz="1000" dirty="0"/>
          </a:p>
        </p:txBody>
      </p:sp>
      <p:sp>
        <p:nvSpPr>
          <p:cNvPr id="13" name="TextBox 12">
            <a:extLst>
              <a:ext uri="{FF2B5EF4-FFF2-40B4-BE49-F238E27FC236}">
                <a16:creationId xmlns:a16="http://schemas.microsoft.com/office/drawing/2014/main" id="{1C98005A-79F4-1520-CBC9-F81CCA29E519}"/>
              </a:ext>
            </a:extLst>
          </p:cNvPr>
          <p:cNvSpPr txBox="1"/>
          <p:nvPr>
            <p:custDataLst>
              <p:tags r:id="rId6"/>
            </p:custDataLst>
          </p:nvPr>
        </p:nvSpPr>
        <p:spPr>
          <a:xfrm>
            <a:off x="838199" y="1680007"/>
            <a:ext cx="10515600" cy="2416046"/>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100000"/>
              <a:buFont typeface="Arial"/>
              <a:buChar char="•"/>
            </a:pPr>
            <a:r>
              <a:rPr lang="fr-FR" sz="2000" dirty="0">
                <a:solidFill>
                  <a:schemeClr val="bg2"/>
                </a:solidFill>
              </a:rPr>
              <a:t>Le moment où il faut faire un autotest. </a:t>
            </a:r>
          </a:p>
          <a:p>
            <a:pPr marL="342900" indent="-342900">
              <a:lnSpc>
                <a:spcPct val="90000"/>
              </a:lnSpc>
              <a:spcBef>
                <a:spcPts val="1000"/>
              </a:spcBef>
              <a:buClr>
                <a:schemeClr val="accent1"/>
              </a:buClr>
              <a:buSzPct val="100000"/>
              <a:buFont typeface="Arial"/>
              <a:buChar char="•"/>
            </a:pPr>
            <a:r>
              <a:rPr lang="fr-FR" sz="2000" dirty="0">
                <a:solidFill>
                  <a:schemeClr val="bg2"/>
                </a:solidFill>
              </a:rPr>
              <a:t>L’interprétation d’un résultat positif ou négatif. </a:t>
            </a:r>
          </a:p>
          <a:p>
            <a:pPr marL="342900" indent="-342900">
              <a:lnSpc>
                <a:spcPct val="90000"/>
              </a:lnSpc>
              <a:spcBef>
                <a:spcPts val="1000"/>
              </a:spcBef>
              <a:buClr>
                <a:schemeClr val="accent1"/>
              </a:buClr>
              <a:buSzPct val="100000"/>
              <a:buFont typeface="Arial"/>
              <a:buChar char="•"/>
            </a:pPr>
            <a:r>
              <a:rPr lang="fr-FR" sz="2000" dirty="0">
                <a:solidFill>
                  <a:schemeClr val="bg2"/>
                </a:solidFill>
              </a:rPr>
              <a:t>Les mesures de suivi recommandées après l’autotest.</a:t>
            </a:r>
          </a:p>
          <a:p>
            <a:pPr marL="342900" indent="-342900">
              <a:lnSpc>
                <a:spcPct val="90000"/>
              </a:lnSpc>
              <a:spcBef>
                <a:spcPts val="1000"/>
              </a:spcBef>
              <a:buClr>
                <a:schemeClr val="accent1"/>
              </a:buClr>
              <a:buSzPct val="100000"/>
              <a:buFont typeface="Arial"/>
              <a:buChar char="•"/>
            </a:pPr>
            <a:r>
              <a:rPr lang="fr-FR" sz="2000" dirty="0">
                <a:solidFill>
                  <a:schemeClr val="bg2"/>
                </a:solidFill>
              </a:rPr>
              <a:t>Des informations sur la transmission des résultats, la quarantaine, la recherche des contacts, le moment où il faut demander un test de confirmation ou se retester, la disponibilité des services de traitement, les connaissances les plus récentes sur la lutte anti-infectieuse, le port du masque et la distanciation physique, et les mesures de santé publique et les mesures sociales.</a:t>
            </a:r>
          </a:p>
        </p:txBody>
      </p:sp>
      <p:sp>
        <p:nvSpPr>
          <p:cNvPr id="2" name="TextBox 1">
            <a:extLst>
              <a:ext uri="{FF2B5EF4-FFF2-40B4-BE49-F238E27FC236}">
                <a16:creationId xmlns:a16="http://schemas.microsoft.com/office/drawing/2014/main" id="{F5341F34-ED08-F4FB-49DC-BA4CD8D9F1B3}"/>
              </a:ext>
            </a:extLst>
          </p:cNvPr>
          <p:cNvSpPr txBox="1"/>
          <p:nvPr>
            <p:custDataLst>
              <p:tags r:id="rId7"/>
            </p:custDataLst>
          </p:nvPr>
        </p:nvSpPr>
        <p:spPr>
          <a:xfrm>
            <a:off x="709604" y="4681947"/>
            <a:ext cx="10728560" cy="1015663"/>
          </a:xfrm>
          <a:prstGeom prst="rect">
            <a:avLst/>
          </a:prstGeom>
          <a:solidFill>
            <a:schemeClr val="accent1"/>
          </a:solidFill>
          <a:ln>
            <a:solidFill>
              <a:schemeClr val="accent1"/>
            </a:solidFill>
          </a:ln>
        </p:spPr>
        <p:txBody>
          <a:bodyPr wrap="square" rtlCol="0">
            <a:spAutoFit/>
          </a:bodyPr>
          <a:lstStyle/>
          <a:p>
            <a:pPr algn="ctr"/>
            <a:r>
              <a:rPr lang="fr-FR" sz="2000" dirty="0">
                <a:solidFill>
                  <a:schemeClr val="bg1"/>
                </a:solidFill>
              </a:rPr>
              <a:t>Les personnes voudront peut-être faire un autotest pour s’assurer qu’elles n’ont pas d’infection au SARS-CoV-2 (p. ex. pour participer à des activités de groupe, des événements sociaux, etc.)</a:t>
            </a:r>
            <a:endParaRPr lang="fr-FR" sz="3200" dirty="0">
              <a:solidFill>
                <a:schemeClr val="bg1"/>
              </a:solidFill>
              <a:effectLst/>
            </a:endParaRPr>
          </a:p>
        </p:txBody>
      </p:sp>
      <p:grpSp>
        <p:nvGrpSpPr>
          <p:cNvPr id="11" name="Group 10">
            <a:extLst>
              <a:ext uri="{FF2B5EF4-FFF2-40B4-BE49-F238E27FC236}">
                <a16:creationId xmlns:a16="http://schemas.microsoft.com/office/drawing/2014/main" id="{1F4B1AE2-B1FA-D55F-1C0D-1E69F8AEDFA7}"/>
              </a:ext>
            </a:extLst>
          </p:cNvPr>
          <p:cNvGrpSpPr/>
          <p:nvPr>
            <p:custDataLst>
              <p:tags r:id="rId8"/>
            </p:custDataLst>
          </p:nvPr>
        </p:nvGrpSpPr>
        <p:grpSpPr>
          <a:xfrm>
            <a:off x="8100550" y="1685256"/>
            <a:ext cx="3924069" cy="598256"/>
            <a:chOff x="7861998" y="1527451"/>
            <a:chExt cx="3924069" cy="598256"/>
          </a:xfrm>
        </p:grpSpPr>
        <p:sp>
          <p:nvSpPr>
            <p:cNvPr id="12" name="TextBox 11">
              <a:extLst>
                <a:ext uri="{FF2B5EF4-FFF2-40B4-BE49-F238E27FC236}">
                  <a16:creationId xmlns:a16="http://schemas.microsoft.com/office/drawing/2014/main" id="{96906E3A-CCE7-0097-EC84-0672165BFA61}"/>
                </a:ext>
              </a:extLst>
            </p:cNvPr>
            <p:cNvSpPr txBox="1"/>
            <p:nvPr/>
          </p:nvSpPr>
          <p:spPr>
            <a:xfrm>
              <a:off x="8387592" y="1694820"/>
              <a:ext cx="3398475" cy="430887"/>
            </a:xfrm>
            <a:prstGeom prst="rect">
              <a:avLst/>
            </a:prstGeom>
            <a:solidFill>
              <a:schemeClr val="tx1"/>
            </a:solidFill>
          </p:spPr>
          <p:txBody>
            <a:bodyPr wrap="square" rtlCol="0">
              <a:spAutoFit/>
            </a:bodyPr>
            <a:lstStyle/>
            <a:p>
              <a:r>
                <a:rPr lang="fr-FR" altLang="en-US" sz="1100" dirty="0">
                  <a:solidFill>
                    <a:srgbClr val="FFFFFF"/>
                  </a:solidFill>
                </a:rPr>
                <a:t>À </a:t>
              </a:r>
              <a:r>
                <a:rPr lang="fr-FR" altLang="en-US" sz="1050" dirty="0">
                  <a:solidFill>
                    <a:srgbClr val="FFFFFF"/>
                  </a:solidFill>
                </a:rPr>
                <a:t>adapter</a:t>
              </a:r>
              <a:r>
                <a:rPr lang="fr-FR" altLang="en-US" sz="1100" dirty="0">
                  <a:solidFill>
                    <a:srgbClr val="FFFFFF"/>
                  </a:solidFill>
                </a:rPr>
                <a:t> en fonction des lignes directrices en vigueur dans votre pays</a:t>
              </a:r>
              <a:endParaRPr lang="fr-FR" altLang="en-US" sz="1100" u="sng" dirty="0">
                <a:solidFill>
                  <a:srgbClr val="FFFFFF"/>
                </a:solidFill>
                <a:ea typeface="Calibri" charset="0"/>
                <a:cs typeface="Calibri" charset="0"/>
              </a:endParaRPr>
            </a:p>
          </p:txBody>
        </p:sp>
        <p:sp>
          <p:nvSpPr>
            <p:cNvPr id="15" name="Oval 14">
              <a:extLst>
                <a:ext uri="{FF2B5EF4-FFF2-40B4-BE49-F238E27FC236}">
                  <a16:creationId xmlns:a16="http://schemas.microsoft.com/office/drawing/2014/main" id="{7821816D-2923-5E54-2701-FE3E3A0A4787}"/>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Pencil">
              <a:extLst>
                <a:ext uri="{FF2B5EF4-FFF2-40B4-BE49-F238E27FC236}">
                  <a16:creationId xmlns:a16="http://schemas.microsoft.com/office/drawing/2014/main" id="{44F00089-611C-42C0-1FBA-3268D3B7439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83941" y="1649394"/>
              <a:ext cx="352462" cy="352462"/>
            </a:xfrm>
            <a:prstGeom prst="rect">
              <a:avLst/>
            </a:prstGeom>
          </p:spPr>
        </p:pic>
      </p:grpSp>
      <p:sp>
        <p:nvSpPr>
          <p:cNvPr id="4" name="Google Shape;104;p2">
            <a:extLst>
              <a:ext uri="{FF2B5EF4-FFF2-40B4-BE49-F238E27FC236}">
                <a16:creationId xmlns:a16="http://schemas.microsoft.com/office/drawing/2014/main" id="{DAF81FDC-3E30-3A17-9F12-BCE4A934985C}"/>
              </a:ext>
            </a:extLst>
          </p:cNvPr>
          <p:cNvSpPr txBox="1">
            <a:spLocks noGrp="1"/>
          </p:cNvSpPr>
          <p:nvPr>
            <p:ph type="ftr" idx="11"/>
            <p:custDataLst>
              <p:tags r:id="rId9"/>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custDataLst>
      <p:tags r:id="rId1"/>
    </p:custDataLst>
    <p:extLst>
      <p:ext uri="{BB962C8B-B14F-4D97-AF65-F5344CB8AC3E}">
        <p14:creationId xmlns:p14="http://schemas.microsoft.com/office/powerpoint/2010/main" val="332504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custDataLst>
              <p:tags r:id="rId2"/>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lang="fr-FR" sz="1000"/>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custDataLst>
              <p:tags r:id="rId3"/>
            </p:custDataLst>
          </p:nvPr>
        </p:nvSpPr>
        <p:spPr>
          <a:xfrm>
            <a:off x="494005" y="198356"/>
            <a:ext cx="11505929" cy="942814"/>
          </a:xfrm>
          <a:prstGeom prst="rect">
            <a:avLst/>
          </a:prstGeom>
          <a:noFill/>
          <a:ln>
            <a:noFill/>
          </a:ln>
        </p:spPr>
        <p:txBody>
          <a:bodyPr spcFirstLastPara="1" wrap="square" lIns="0" tIns="0" rIns="0" bIns="0" anchor="b" anchorCtr="0">
            <a:noAutofit/>
          </a:bodyPr>
          <a:lstStyle/>
          <a:p>
            <a:pPr lvl="0"/>
            <a:r>
              <a:rPr lang="fr-FR" dirty="0"/>
              <a:t>Informations essentielles à fournir aux utilisateurs (1)*</a:t>
            </a:r>
            <a:br>
              <a:rPr dirty="0"/>
            </a:br>
            <a:r>
              <a:rPr lang="fr-FR" dirty="0"/>
              <a:t>Quand et comment utiliser les autotests du SARS-CoV-2</a:t>
            </a:r>
          </a:p>
        </p:txBody>
      </p:sp>
      <p:sp>
        <p:nvSpPr>
          <p:cNvPr id="9" name="TextBox 8">
            <a:extLst>
              <a:ext uri="{FF2B5EF4-FFF2-40B4-BE49-F238E27FC236}">
                <a16:creationId xmlns:a16="http://schemas.microsoft.com/office/drawing/2014/main" id="{EACBA6F9-C2EC-F7D1-DC84-52946DF7351A}"/>
              </a:ext>
            </a:extLst>
          </p:cNvPr>
          <p:cNvSpPr txBox="1"/>
          <p:nvPr>
            <p:custDataLst>
              <p:tags r:id="rId4"/>
            </p:custDataLst>
          </p:nvPr>
        </p:nvSpPr>
        <p:spPr>
          <a:xfrm>
            <a:off x="224118" y="5869959"/>
            <a:ext cx="10614212" cy="553998"/>
          </a:xfrm>
          <a:prstGeom prst="rect">
            <a:avLst/>
          </a:prstGeom>
          <a:noFill/>
        </p:spPr>
        <p:txBody>
          <a:bodyPr wrap="square">
            <a:spAutoFit/>
          </a:bodyPr>
          <a:lstStyle/>
          <a:p>
            <a:r>
              <a:rPr lang="fr-FR" sz="1000" dirty="0">
                <a:solidFill>
                  <a:schemeClr val="bg2"/>
                </a:solidFill>
              </a:rPr>
              <a:t>* Utilisation des tests de diagnostic rapide antigéniques du SARS-CoV-2 pour l’autodépistage de la COVID-19. Orientations provisoires – 9 mars 2022 Genève. Organisation mondiale de la Santé. </a:t>
            </a:r>
            <a:r>
              <a:rPr lang="fr-FR" sz="1000" dirty="0">
                <a:hlinkClick r:id="rId14"/>
              </a:rPr>
              <a:t>https://apps.who.int/iris/bitstream/handle/10665/352843/WHO-2019-nCoV-Ag-RDTs-Self-testing-2022.1-fre.pdf</a:t>
            </a:r>
            <a:endParaRPr lang="fr-FR" sz="1000" dirty="0"/>
          </a:p>
          <a:p>
            <a:endParaRPr lang="fr-FR" sz="1000" dirty="0"/>
          </a:p>
        </p:txBody>
      </p:sp>
      <p:sp>
        <p:nvSpPr>
          <p:cNvPr id="2" name="TextBox 1">
            <a:extLst>
              <a:ext uri="{FF2B5EF4-FFF2-40B4-BE49-F238E27FC236}">
                <a16:creationId xmlns:a16="http://schemas.microsoft.com/office/drawing/2014/main" id="{4AFE19C0-BED0-6414-6E40-2398E6A191E6}"/>
              </a:ext>
            </a:extLst>
          </p:cNvPr>
          <p:cNvSpPr txBox="1"/>
          <p:nvPr>
            <p:custDataLst>
              <p:tags r:id="rId5"/>
            </p:custDataLst>
          </p:nvPr>
        </p:nvSpPr>
        <p:spPr>
          <a:xfrm>
            <a:off x="796961" y="3160334"/>
            <a:ext cx="4893546" cy="2308324"/>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fr-FR" sz="1800" dirty="0">
                <a:solidFill>
                  <a:schemeClr val="bg2"/>
                </a:solidFill>
              </a:rPr>
              <a:t>Quand on ne se sent pas bien, avec des symptômes qui pourraient être ceux de la COVID-19</a:t>
            </a:r>
          </a:p>
          <a:p>
            <a:pPr marL="342900" indent="-342900">
              <a:buClr>
                <a:schemeClr val="accent1"/>
              </a:buClr>
              <a:buFont typeface="Arial" panose="020B0604020202020204" pitchFamily="34" charset="0"/>
              <a:buChar char="•"/>
            </a:pPr>
            <a:r>
              <a:rPr lang="fr-FR" sz="1800" dirty="0">
                <a:solidFill>
                  <a:schemeClr val="bg2"/>
                </a:solidFill>
              </a:rPr>
              <a:t>Quand on pense avoir été exposé à la COVID-19 dans les sept derniers jours.</a:t>
            </a:r>
          </a:p>
          <a:p>
            <a:pPr marL="342900" indent="-342900">
              <a:buClr>
                <a:schemeClr val="accent1"/>
              </a:buClr>
              <a:buFont typeface="Arial" panose="020B0604020202020204" pitchFamily="34" charset="0"/>
              <a:buChar char="•"/>
            </a:pPr>
            <a:r>
              <a:rPr lang="fr-FR" sz="1800" dirty="0">
                <a:solidFill>
                  <a:schemeClr val="bg2"/>
                </a:solidFill>
              </a:rPr>
              <a:t>Quand on veut vérifier que l’on est bien négatif juste avant de décider de participer à une activité sociale en intérieur</a:t>
            </a:r>
          </a:p>
        </p:txBody>
      </p:sp>
      <p:sp>
        <p:nvSpPr>
          <p:cNvPr id="3" name="TextBox 2">
            <a:extLst>
              <a:ext uri="{FF2B5EF4-FFF2-40B4-BE49-F238E27FC236}">
                <a16:creationId xmlns:a16="http://schemas.microsoft.com/office/drawing/2014/main" id="{BB4EC922-F543-E5B0-C72A-2A8FB11FEFEB}"/>
              </a:ext>
            </a:extLst>
          </p:cNvPr>
          <p:cNvSpPr txBox="1"/>
          <p:nvPr>
            <p:custDataLst>
              <p:tags r:id="rId6"/>
            </p:custDataLst>
          </p:nvPr>
        </p:nvSpPr>
        <p:spPr>
          <a:xfrm>
            <a:off x="2520376" y="1718639"/>
            <a:ext cx="1439818" cy="584775"/>
          </a:xfrm>
          <a:prstGeom prst="rect">
            <a:avLst/>
          </a:prstGeom>
          <a:noFill/>
        </p:spPr>
        <p:txBody>
          <a:bodyPr wrap="none" rtlCol="0">
            <a:spAutoFit/>
          </a:bodyPr>
          <a:lstStyle/>
          <a:p>
            <a:r>
              <a:rPr lang="fr-FR" sz="3200" b="1" dirty="0">
                <a:solidFill>
                  <a:schemeClr val="accent1"/>
                </a:solidFill>
              </a:rPr>
              <a:t>QUAND</a:t>
            </a:r>
          </a:p>
        </p:txBody>
      </p:sp>
      <p:sp>
        <p:nvSpPr>
          <p:cNvPr id="10" name="TextBox 9">
            <a:extLst>
              <a:ext uri="{FF2B5EF4-FFF2-40B4-BE49-F238E27FC236}">
                <a16:creationId xmlns:a16="http://schemas.microsoft.com/office/drawing/2014/main" id="{19597339-99D3-D4F4-E518-A024A97726C5}"/>
              </a:ext>
            </a:extLst>
          </p:cNvPr>
          <p:cNvSpPr txBox="1"/>
          <p:nvPr>
            <p:custDataLst>
              <p:tags r:id="rId7"/>
            </p:custDataLst>
          </p:nvPr>
        </p:nvSpPr>
        <p:spPr>
          <a:xfrm>
            <a:off x="7348335" y="1737667"/>
            <a:ext cx="1188146" cy="584775"/>
          </a:xfrm>
          <a:prstGeom prst="rect">
            <a:avLst/>
          </a:prstGeom>
          <a:noFill/>
        </p:spPr>
        <p:txBody>
          <a:bodyPr wrap="none" rtlCol="0">
            <a:spAutoFit/>
          </a:bodyPr>
          <a:lstStyle/>
          <a:p>
            <a:r>
              <a:rPr lang="fr-FR" sz="3200" b="1" dirty="0">
                <a:solidFill>
                  <a:schemeClr val="accent1"/>
                </a:solidFill>
              </a:rPr>
              <a:t>COMMENT</a:t>
            </a:r>
          </a:p>
        </p:txBody>
      </p:sp>
      <p:sp>
        <p:nvSpPr>
          <p:cNvPr id="4" name="TextBox 3">
            <a:extLst>
              <a:ext uri="{FF2B5EF4-FFF2-40B4-BE49-F238E27FC236}">
                <a16:creationId xmlns:a16="http://schemas.microsoft.com/office/drawing/2014/main" id="{8A5B09CF-5CB2-655D-1744-158CC3DFCC66}"/>
              </a:ext>
            </a:extLst>
          </p:cNvPr>
          <p:cNvSpPr txBox="1"/>
          <p:nvPr>
            <p:custDataLst>
              <p:tags r:id="rId8"/>
            </p:custDataLst>
          </p:nvPr>
        </p:nvSpPr>
        <p:spPr>
          <a:xfrm>
            <a:off x="6096000" y="2606336"/>
            <a:ext cx="5562599" cy="3139321"/>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fr-FR" sz="1800" dirty="0">
                <a:solidFill>
                  <a:schemeClr val="bg2"/>
                </a:solidFill>
              </a:rPr>
              <a:t>Toujours suivre les instructions figurant sur l’emballage du test que l’on utilise (celles-ci peuvent changer d’une marque à l’autre)</a:t>
            </a:r>
          </a:p>
          <a:p>
            <a:pPr marL="342900" indent="-342900">
              <a:buClr>
                <a:schemeClr val="accent1"/>
              </a:buClr>
              <a:buFont typeface="Arial" panose="020B0604020202020204" pitchFamily="34" charset="0"/>
              <a:buChar char="•"/>
            </a:pPr>
            <a:r>
              <a:rPr lang="fr-FR" sz="1800" dirty="0">
                <a:solidFill>
                  <a:schemeClr val="bg2"/>
                </a:solidFill>
              </a:rPr>
              <a:t>Bien se nettoyer les mains avant et après avoir utilisé le test</a:t>
            </a:r>
          </a:p>
          <a:p>
            <a:pPr marL="342900" indent="-342900">
              <a:buClr>
                <a:schemeClr val="accent1"/>
              </a:buClr>
              <a:buFont typeface="Arial" panose="020B0604020202020204" pitchFamily="34" charset="0"/>
              <a:buChar char="•"/>
            </a:pPr>
            <a:r>
              <a:rPr lang="fr-FR" sz="1800" dirty="0">
                <a:solidFill>
                  <a:schemeClr val="bg2"/>
                </a:solidFill>
              </a:rPr>
              <a:t>Prélever un échantillon dans le nez et/ou la gorge et réaliser le test en suivant les instructions</a:t>
            </a:r>
          </a:p>
          <a:p>
            <a:pPr marL="342900" indent="-342900">
              <a:buClr>
                <a:schemeClr val="accent1"/>
              </a:buClr>
              <a:buFont typeface="Arial" panose="020B0604020202020204" pitchFamily="34" charset="0"/>
              <a:buChar char="•"/>
            </a:pPr>
            <a:r>
              <a:rPr lang="fr-FR" sz="1800" dirty="0">
                <a:solidFill>
                  <a:schemeClr val="bg2"/>
                </a:solidFill>
              </a:rPr>
              <a:t>Interpréter les résultats après avoir attendu la durée recommandée</a:t>
            </a:r>
          </a:p>
          <a:p>
            <a:pPr marL="342900" indent="-342900">
              <a:buClr>
                <a:schemeClr val="accent1"/>
              </a:buClr>
              <a:buFont typeface="Arial" panose="020B0604020202020204" pitchFamily="34" charset="0"/>
              <a:buChar char="•"/>
            </a:pPr>
            <a:r>
              <a:rPr lang="fr-FR" sz="1800" dirty="0">
                <a:solidFill>
                  <a:schemeClr val="bg2"/>
                </a:solidFill>
              </a:rPr>
              <a:t>Se débarrasser du test conformément aux instructions sur l’emballage</a:t>
            </a:r>
          </a:p>
        </p:txBody>
      </p:sp>
      <p:pic>
        <p:nvPicPr>
          <p:cNvPr id="13" name="Picture 12" descr="A picture containing vector graphics&#10;&#10;Description automatically generated">
            <a:extLst>
              <a:ext uri="{FF2B5EF4-FFF2-40B4-BE49-F238E27FC236}">
                <a16:creationId xmlns:a16="http://schemas.microsoft.com/office/drawing/2014/main" id="{53245664-7517-E2EC-5B27-1F856D96F021}"/>
              </a:ext>
            </a:extLst>
          </p:cNvPr>
          <p:cNvPicPr>
            <a:picLocks noChangeAspect="1"/>
          </p:cNvPicPr>
          <p:nvPr>
            <p:custDataLst>
              <p:tags r:id="rId9"/>
            </p:custDataLst>
          </p:nvPr>
        </p:nvPicPr>
        <p:blipFill>
          <a:blip r:embed="rId15"/>
          <a:stretch>
            <a:fillRect/>
          </a:stretch>
        </p:blipFill>
        <p:spPr>
          <a:xfrm>
            <a:off x="796960" y="1538704"/>
            <a:ext cx="1466549" cy="1466549"/>
          </a:xfrm>
          <a:prstGeom prst="rect">
            <a:avLst/>
          </a:prstGeom>
        </p:spPr>
      </p:pic>
      <p:pic>
        <p:nvPicPr>
          <p:cNvPr id="15" name="Picture 14">
            <a:extLst>
              <a:ext uri="{FF2B5EF4-FFF2-40B4-BE49-F238E27FC236}">
                <a16:creationId xmlns:a16="http://schemas.microsoft.com/office/drawing/2014/main" id="{B74B3D0D-F1B9-A3D8-5D3D-644BDB5322ED}"/>
              </a:ext>
            </a:extLst>
          </p:cNvPr>
          <p:cNvPicPr>
            <a:picLocks noChangeAspect="1"/>
          </p:cNvPicPr>
          <p:nvPr>
            <p:custDataLst>
              <p:tags r:id="rId10"/>
            </p:custDataLst>
          </p:nvPr>
        </p:nvPicPr>
        <p:blipFill>
          <a:blip r:embed="rId16"/>
          <a:stretch>
            <a:fillRect/>
          </a:stretch>
        </p:blipFill>
        <p:spPr>
          <a:xfrm>
            <a:off x="10076636" y="1104367"/>
            <a:ext cx="1439818" cy="1439818"/>
          </a:xfrm>
          <a:prstGeom prst="rect">
            <a:avLst/>
          </a:prstGeom>
        </p:spPr>
      </p:pic>
      <p:sp>
        <p:nvSpPr>
          <p:cNvPr id="6" name="Google Shape;104;p2">
            <a:extLst>
              <a:ext uri="{FF2B5EF4-FFF2-40B4-BE49-F238E27FC236}">
                <a16:creationId xmlns:a16="http://schemas.microsoft.com/office/drawing/2014/main" id="{CFBB217D-0CB1-1438-8B44-F093F9340085}"/>
              </a:ext>
            </a:extLst>
          </p:cNvPr>
          <p:cNvSpPr txBox="1">
            <a:spLocks noGrp="1"/>
          </p:cNvSpPr>
          <p:nvPr>
            <p:ph type="ftr" idx="11"/>
            <p:custDataLst>
              <p:tags r:id="rId11"/>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custDataLst>
      <p:tags r:id="rId1"/>
    </p:custDataLst>
    <p:extLst>
      <p:ext uri="{BB962C8B-B14F-4D97-AF65-F5344CB8AC3E}">
        <p14:creationId xmlns:p14="http://schemas.microsoft.com/office/powerpoint/2010/main" val="340732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custDataLst>
              <p:tags r:id="rId2"/>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lang="fr-FR" sz="1000"/>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custDataLst>
              <p:tags r:id="rId3"/>
            </p:custDataLst>
          </p:nvPr>
        </p:nvSpPr>
        <p:spPr>
          <a:xfrm>
            <a:off x="560169" y="236689"/>
            <a:ext cx="11071662" cy="942814"/>
          </a:xfrm>
          <a:prstGeom prst="rect">
            <a:avLst/>
          </a:prstGeom>
          <a:noFill/>
          <a:ln>
            <a:noFill/>
          </a:ln>
        </p:spPr>
        <p:txBody>
          <a:bodyPr spcFirstLastPara="1" wrap="square" lIns="0" tIns="0" rIns="0" bIns="0" anchor="b" anchorCtr="0">
            <a:noAutofit/>
          </a:bodyPr>
          <a:lstStyle/>
          <a:p>
            <a:pPr lvl="0"/>
            <a:r>
              <a:rPr lang="fr-FR" dirty="0"/>
              <a:t>Informations essentielles à fournir aux utilisateurs (1)*</a:t>
            </a:r>
            <a:br>
              <a:rPr dirty="0"/>
            </a:br>
            <a:r>
              <a:rPr lang="fr-FR" dirty="0"/>
              <a:t>Résultats du test et mesures de suivi</a:t>
            </a:r>
          </a:p>
        </p:txBody>
      </p:sp>
      <p:sp>
        <p:nvSpPr>
          <p:cNvPr id="9" name="TextBox 8">
            <a:extLst>
              <a:ext uri="{FF2B5EF4-FFF2-40B4-BE49-F238E27FC236}">
                <a16:creationId xmlns:a16="http://schemas.microsoft.com/office/drawing/2014/main" id="{EACBA6F9-C2EC-F7D1-DC84-52946DF7351A}"/>
              </a:ext>
            </a:extLst>
          </p:cNvPr>
          <p:cNvSpPr txBox="1"/>
          <p:nvPr>
            <p:custDataLst>
              <p:tags r:id="rId4"/>
            </p:custDataLst>
          </p:nvPr>
        </p:nvSpPr>
        <p:spPr>
          <a:xfrm>
            <a:off x="224118" y="5869959"/>
            <a:ext cx="10614212" cy="553998"/>
          </a:xfrm>
          <a:prstGeom prst="rect">
            <a:avLst/>
          </a:prstGeom>
          <a:noFill/>
        </p:spPr>
        <p:txBody>
          <a:bodyPr wrap="square">
            <a:spAutoFit/>
          </a:bodyPr>
          <a:lstStyle/>
          <a:p>
            <a:r>
              <a:rPr lang="fr-FR" sz="1000" dirty="0">
                <a:solidFill>
                  <a:schemeClr val="bg2"/>
                </a:solidFill>
              </a:rPr>
              <a:t>* Utilisation des tests de diagnostic rapide antigéniques du SARS-CoV-2 pour l’autodépistage de la COVID-19. Orientations provisoires – 9 mars 2022 Genève. Organisation mondiale de la Santé. </a:t>
            </a:r>
            <a:r>
              <a:rPr lang="fr-FR" sz="1000" dirty="0">
                <a:hlinkClick r:id="rId14"/>
              </a:rPr>
              <a:t>https://apps.who.int/iris/bitstream/handle/10665/352843/WHO-2019-nCoV-Ag-RDTs-Self-testing-2022.1-fre.pdf</a:t>
            </a:r>
            <a:endParaRPr lang="fr-FR" sz="1000" dirty="0"/>
          </a:p>
          <a:p>
            <a:endParaRPr lang="fr-FR" sz="1000" dirty="0"/>
          </a:p>
        </p:txBody>
      </p:sp>
      <p:sp>
        <p:nvSpPr>
          <p:cNvPr id="2" name="TextBox 1">
            <a:extLst>
              <a:ext uri="{FF2B5EF4-FFF2-40B4-BE49-F238E27FC236}">
                <a16:creationId xmlns:a16="http://schemas.microsoft.com/office/drawing/2014/main" id="{4AFE19C0-BED0-6414-6E40-2398E6A191E6}"/>
              </a:ext>
            </a:extLst>
          </p:cNvPr>
          <p:cNvSpPr txBox="1"/>
          <p:nvPr>
            <p:custDataLst>
              <p:tags r:id="rId5"/>
            </p:custDataLst>
          </p:nvPr>
        </p:nvSpPr>
        <p:spPr>
          <a:xfrm>
            <a:off x="1838027" y="2297633"/>
            <a:ext cx="4954660" cy="3293209"/>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fr-FR" sz="1600" dirty="0">
                <a:solidFill>
                  <a:schemeClr val="bg2"/>
                </a:solidFill>
              </a:rPr>
              <a:t>Si vous avez des symptômes, demandez conseil à votre agent de santé pour savoir si vous avez besoin d’un traitement ou de soins, en particulier si vous êtes âgé, si vous souffrez actuellement d’un problème de santé, ou si vous n’avez pas été vacciné contre la COVID-19.</a:t>
            </a:r>
          </a:p>
          <a:p>
            <a:pPr marL="342900" indent="-342900">
              <a:buClr>
                <a:schemeClr val="accent1"/>
              </a:buClr>
              <a:buFont typeface="Arial" panose="020B0604020202020204" pitchFamily="34" charset="0"/>
              <a:buChar char="•"/>
            </a:pPr>
            <a:r>
              <a:rPr lang="fr-FR" sz="1600" dirty="0">
                <a:solidFill>
                  <a:schemeClr val="bg2"/>
                </a:solidFill>
              </a:rPr>
              <a:t>Consultez d’urgence un médecin en cas de douleurs thoraciques, de difficultés à respirer ou de vertiges.</a:t>
            </a:r>
          </a:p>
          <a:p>
            <a:pPr marL="342900" indent="-342900">
              <a:buClr>
                <a:schemeClr val="accent1"/>
              </a:buClr>
              <a:buFont typeface="Arial" panose="020B0604020202020204" pitchFamily="34" charset="0"/>
              <a:buChar char="•"/>
            </a:pPr>
            <a:r>
              <a:rPr lang="fr-FR" sz="1600" dirty="0">
                <a:solidFill>
                  <a:schemeClr val="bg2"/>
                </a:solidFill>
              </a:rPr>
              <a:t>Suivez les directives de votre pays pour savoir ce que vous devez faire ensuite pour communiquer les résultats de votre test, et pour savoir si vous êtes tenu de vous isoler.</a:t>
            </a:r>
          </a:p>
        </p:txBody>
      </p:sp>
      <p:sp>
        <p:nvSpPr>
          <p:cNvPr id="3" name="TextBox 2">
            <a:extLst>
              <a:ext uri="{FF2B5EF4-FFF2-40B4-BE49-F238E27FC236}">
                <a16:creationId xmlns:a16="http://schemas.microsoft.com/office/drawing/2014/main" id="{BB4EC922-F543-E5B0-C72A-2A8FB11FEFEB}"/>
              </a:ext>
            </a:extLst>
          </p:cNvPr>
          <p:cNvSpPr txBox="1"/>
          <p:nvPr>
            <p:custDataLst>
              <p:tags r:id="rId6"/>
            </p:custDataLst>
          </p:nvPr>
        </p:nvSpPr>
        <p:spPr>
          <a:xfrm>
            <a:off x="2123312" y="1634138"/>
            <a:ext cx="2077813" cy="584775"/>
          </a:xfrm>
          <a:prstGeom prst="rect">
            <a:avLst/>
          </a:prstGeom>
          <a:noFill/>
        </p:spPr>
        <p:txBody>
          <a:bodyPr wrap="none" rtlCol="0">
            <a:spAutoFit/>
          </a:bodyPr>
          <a:lstStyle/>
          <a:p>
            <a:r>
              <a:rPr lang="fr-FR" sz="3200" b="1" dirty="0">
                <a:solidFill>
                  <a:schemeClr val="accent1"/>
                </a:solidFill>
              </a:rPr>
              <a:t>POSITIF</a:t>
            </a:r>
          </a:p>
        </p:txBody>
      </p:sp>
      <p:sp>
        <p:nvSpPr>
          <p:cNvPr id="10" name="TextBox 9">
            <a:extLst>
              <a:ext uri="{FF2B5EF4-FFF2-40B4-BE49-F238E27FC236}">
                <a16:creationId xmlns:a16="http://schemas.microsoft.com/office/drawing/2014/main" id="{19597339-99D3-D4F4-E518-A024A97726C5}"/>
              </a:ext>
            </a:extLst>
          </p:cNvPr>
          <p:cNvSpPr txBox="1"/>
          <p:nvPr>
            <p:custDataLst>
              <p:tags r:id="rId7"/>
            </p:custDataLst>
          </p:nvPr>
        </p:nvSpPr>
        <p:spPr>
          <a:xfrm>
            <a:off x="7714523" y="1627560"/>
            <a:ext cx="2282997" cy="584775"/>
          </a:xfrm>
          <a:prstGeom prst="rect">
            <a:avLst/>
          </a:prstGeom>
          <a:noFill/>
        </p:spPr>
        <p:txBody>
          <a:bodyPr wrap="none" rtlCol="0">
            <a:spAutoFit/>
          </a:bodyPr>
          <a:lstStyle/>
          <a:p>
            <a:r>
              <a:rPr lang="fr-FR" sz="3200" b="1" dirty="0">
                <a:solidFill>
                  <a:schemeClr val="accent1"/>
                </a:solidFill>
              </a:rPr>
              <a:t>NÉGATIF</a:t>
            </a:r>
          </a:p>
        </p:txBody>
      </p:sp>
      <p:sp>
        <p:nvSpPr>
          <p:cNvPr id="11" name="TextBox 10">
            <a:extLst>
              <a:ext uri="{FF2B5EF4-FFF2-40B4-BE49-F238E27FC236}">
                <a16:creationId xmlns:a16="http://schemas.microsoft.com/office/drawing/2014/main" id="{47B1EBF3-B64A-2110-15D9-50CCB899F06D}"/>
              </a:ext>
            </a:extLst>
          </p:cNvPr>
          <p:cNvSpPr txBox="1"/>
          <p:nvPr>
            <p:custDataLst>
              <p:tags r:id="rId8"/>
            </p:custDataLst>
          </p:nvPr>
        </p:nvSpPr>
        <p:spPr>
          <a:xfrm>
            <a:off x="7071756" y="2399982"/>
            <a:ext cx="4635830" cy="304698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fr-FR" sz="1600" dirty="0">
                <a:solidFill>
                  <a:schemeClr val="bg2"/>
                </a:solidFill>
              </a:rPr>
              <a:t>Un résultat négatif vous permet d’être plus sûr que vous n’étiez pas infecté au moment où vous avez fait le test.</a:t>
            </a:r>
          </a:p>
          <a:p>
            <a:pPr marL="285750" indent="-285750">
              <a:buClr>
                <a:schemeClr val="accent1"/>
              </a:buClr>
              <a:buFont typeface="Arial" panose="020B0604020202020204" pitchFamily="34" charset="0"/>
              <a:buChar char="•"/>
            </a:pPr>
            <a:r>
              <a:rPr lang="fr-FR" sz="1600" dirty="0">
                <a:solidFill>
                  <a:schemeClr val="bg2"/>
                </a:solidFill>
              </a:rPr>
              <a:t>N’oubliez pas que des résultats faussement négatifs peuvent se produire, surtout si vous avez fait le test peu de temps après avoir été exposé.</a:t>
            </a:r>
          </a:p>
          <a:p>
            <a:pPr marL="285750" indent="-285750">
              <a:buClr>
                <a:schemeClr val="accent1"/>
              </a:buClr>
              <a:buFont typeface="Arial" panose="020B0604020202020204" pitchFamily="34" charset="0"/>
              <a:buChar char="•"/>
            </a:pPr>
            <a:r>
              <a:rPr lang="fr-FR" sz="1600" dirty="0">
                <a:solidFill>
                  <a:schemeClr val="bg2"/>
                </a:solidFill>
              </a:rPr>
              <a:t>Si vous êtes sûr d’avoir été exposé récemment, et/ou si vous avez des symptômes qui pourraient évoquer la COVID-19, faites un autre test 24 à 48 heures plus tard.</a:t>
            </a:r>
          </a:p>
        </p:txBody>
      </p:sp>
      <p:pic>
        <p:nvPicPr>
          <p:cNvPr id="13" name="Picture 12" descr="A picture containing icon&#10;&#10;Description automatically generated">
            <a:extLst>
              <a:ext uri="{FF2B5EF4-FFF2-40B4-BE49-F238E27FC236}">
                <a16:creationId xmlns:a16="http://schemas.microsoft.com/office/drawing/2014/main" id="{0ED0536F-D61B-54C3-DAB6-F799CAE702BC}"/>
              </a:ext>
            </a:extLst>
          </p:cNvPr>
          <p:cNvPicPr>
            <a:picLocks noChangeAspect="1"/>
          </p:cNvPicPr>
          <p:nvPr>
            <p:custDataLst>
              <p:tags r:id="rId9"/>
            </p:custDataLst>
          </p:nvPr>
        </p:nvPicPr>
        <p:blipFill>
          <a:blip r:embed="rId15"/>
          <a:stretch>
            <a:fillRect/>
          </a:stretch>
        </p:blipFill>
        <p:spPr>
          <a:xfrm>
            <a:off x="546693" y="1267158"/>
            <a:ext cx="1372427" cy="1998556"/>
          </a:xfrm>
          <a:prstGeom prst="rect">
            <a:avLst/>
          </a:prstGeom>
        </p:spPr>
      </p:pic>
      <p:pic>
        <p:nvPicPr>
          <p:cNvPr id="15" name="Picture 14" descr="Text, icon&#10;&#10;Description automatically generated with medium confidence">
            <a:extLst>
              <a:ext uri="{FF2B5EF4-FFF2-40B4-BE49-F238E27FC236}">
                <a16:creationId xmlns:a16="http://schemas.microsoft.com/office/drawing/2014/main" id="{10C3F5DB-A5DD-D85C-85D0-3F1CEC646259}"/>
              </a:ext>
            </a:extLst>
          </p:cNvPr>
          <p:cNvPicPr>
            <a:picLocks noChangeAspect="1"/>
          </p:cNvPicPr>
          <p:nvPr>
            <p:custDataLst>
              <p:tags r:id="rId10"/>
            </p:custDataLst>
          </p:nvPr>
        </p:nvPicPr>
        <p:blipFill>
          <a:blip r:embed="rId16"/>
          <a:stretch>
            <a:fillRect/>
          </a:stretch>
        </p:blipFill>
        <p:spPr>
          <a:xfrm>
            <a:off x="9829800" y="831577"/>
            <a:ext cx="1405073" cy="1694020"/>
          </a:xfrm>
          <a:prstGeom prst="rect">
            <a:avLst/>
          </a:prstGeom>
        </p:spPr>
      </p:pic>
      <p:sp>
        <p:nvSpPr>
          <p:cNvPr id="5" name="Google Shape;104;p2">
            <a:extLst>
              <a:ext uri="{FF2B5EF4-FFF2-40B4-BE49-F238E27FC236}">
                <a16:creationId xmlns:a16="http://schemas.microsoft.com/office/drawing/2014/main" id="{C6F5F05C-AC18-4921-7512-123E3C33646D}"/>
              </a:ext>
            </a:extLst>
          </p:cNvPr>
          <p:cNvSpPr txBox="1">
            <a:spLocks noGrp="1"/>
          </p:cNvSpPr>
          <p:nvPr>
            <p:ph type="ftr" idx="11"/>
            <p:custDataLst>
              <p:tags r:id="rId11"/>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custDataLst>
      <p:tags r:id="rId1"/>
    </p:custDataLst>
    <p:extLst>
      <p:ext uri="{BB962C8B-B14F-4D97-AF65-F5344CB8AC3E}">
        <p14:creationId xmlns:p14="http://schemas.microsoft.com/office/powerpoint/2010/main" val="404473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L’importance d’interpréter correctement les résultats du test</a:t>
            </a:r>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lang="fr-F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custDataLst>
              <p:tags r:id="rId4"/>
            </p:custDataLst>
          </p:nvPr>
        </p:nvSpPr>
        <p:spPr>
          <a:xfrm>
            <a:off x="581009" y="1714055"/>
            <a:ext cx="9208450" cy="2347950"/>
          </a:xfrm>
          <a:prstGeom prst="rect">
            <a:avLst/>
          </a:prstGeom>
          <a:noFill/>
          <a:ln>
            <a:noFill/>
          </a:ln>
        </p:spPr>
        <p:txBody>
          <a:bodyPr spcFirstLastPara="1" wrap="square" lIns="91425" tIns="45700" rIns="91425" bIns="45700" anchor="t" anchorCtr="0">
            <a:noAutofit/>
          </a:bodyPr>
          <a:lstStyle/>
          <a:p>
            <a:pPr marL="0" indent="0" algn="just">
              <a:lnSpc>
                <a:spcPct val="90000"/>
              </a:lnSpc>
              <a:buClr>
                <a:srgbClr val="0070C0"/>
              </a:buClr>
              <a:buSzPts val="1800"/>
              <a:buNone/>
            </a:pPr>
            <a:endParaRPr lang="en-GB" dirty="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lang="en-GB" dirty="0">
              <a:solidFill>
                <a:srgbClr val="000000"/>
              </a:solidFill>
              <a:latin typeface="Arial"/>
              <a:ea typeface="Arial"/>
              <a:cs typeface="Arial"/>
              <a:sym typeface="Arial"/>
            </a:endParaRPr>
          </a:p>
        </p:txBody>
      </p:sp>
      <p:sp>
        <p:nvSpPr>
          <p:cNvPr id="13" name="TextBox 12">
            <a:extLst>
              <a:ext uri="{FF2B5EF4-FFF2-40B4-BE49-F238E27FC236}">
                <a16:creationId xmlns:a16="http://schemas.microsoft.com/office/drawing/2014/main" id="{1C98005A-79F4-1520-CBC9-F81CCA29E519}"/>
              </a:ext>
            </a:extLst>
          </p:cNvPr>
          <p:cNvSpPr txBox="1"/>
          <p:nvPr>
            <p:custDataLst>
              <p:tags r:id="rId5"/>
            </p:custDataLst>
          </p:nvPr>
        </p:nvSpPr>
        <p:spPr>
          <a:xfrm>
            <a:off x="581009" y="1832092"/>
            <a:ext cx="6804529" cy="3672800"/>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100000"/>
              <a:buFont typeface="Arial"/>
              <a:buChar char="•"/>
            </a:pPr>
            <a:r>
              <a:rPr lang="fr-FR" sz="2000" dirty="0">
                <a:solidFill>
                  <a:schemeClr val="bg2"/>
                </a:solidFill>
              </a:rPr>
              <a:t>Un résultat positif à l’autotest indique probablement une infection active au SARS-CoV-2, mais les résultats positifs peuvent être plus susceptibles d’être des faux positifs quand les utilisateurs n’ont pas d’exposition connue ou se trouvent dans des milieux où la transmission communautaire est faible ou inexistante. </a:t>
            </a:r>
          </a:p>
          <a:p>
            <a:pPr marL="342900" indent="-342900">
              <a:lnSpc>
                <a:spcPct val="90000"/>
              </a:lnSpc>
              <a:spcBef>
                <a:spcPts val="1000"/>
              </a:spcBef>
              <a:buClr>
                <a:schemeClr val="accent1"/>
              </a:buClr>
              <a:buSzPct val="100000"/>
              <a:buFont typeface="Arial"/>
              <a:buChar char="•"/>
            </a:pPr>
            <a:endParaRPr lang="fr-FR" sz="2000" dirty="0">
              <a:solidFill>
                <a:schemeClr val="bg2"/>
              </a:solidFill>
            </a:endParaRPr>
          </a:p>
          <a:p>
            <a:pPr marL="342900" lvl="1" indent="-342900">
              <a:lnSpc>
                <a:spcPct val="90000"/>
              </a:lnSpc>
              <a:spcBef>
                <a:spcPts val="1000"/>
              </a:spcBef>
              <a:buClr>
                <a:schemeClr val="accent1"/>
              </a:buClr>
              <a:buSzPct val="100000"/>
              <a:buFont typeface="Arial"/>
              <a:buChar char="•"/>
            </a:pPr>
            <a:r>
              <a:rPr lang="fr-FR" sz="2000" dirty="0">
                <a:solidFill>
                  <a:schemeClr val="bg2"/>
                </a:solidFill>
              </a:rPr>
              <a:t>Un résultat négatif indique une plus faible probabilité d’infection au SARS-CoV-2 en cours, mais des faux négatifs peuvent se produire et seront plus probables chez des personnes faisant le test très tôt après avoir été infectées par ce virus.</a:t>
            </a:r>
          </a:p>
        </p:txBody>
      </p:sp>
      <p:sp>
        <p:nvSpPr>
          <p:cNvPr id="4" name="Google Shape;104;p2">
            <a:extLst>
              <a:ext uri="{FF2B5EF4-FFF2-40B4-BE49-F238E27FC236}">
                <a16:creationId xmlns:a16="http://schemas.microsoft.com/office/drawing/2014/main" id="{F8CD900C-F64B-E801-5F7C-6EB9EF99EEC1}"/>
              </a:ext>
            </a:extLst>
          </p:cNvPr>
          <p:cNvSpPr txBox="1">
            <a:spLocks noGrp="1"/>
          </p:cNvSpPr>
          <p:nvPr>
            <p:ph type="ftr" idx="11"/>
            <p:custDataLst>
              <p:tags r:id="rId6"/>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pic>
        <p:nvPicPr>
          <p:cNvPr id="5" name="Picture 4">
            <a:extLst>
              <a:ext uri="{FF2B5EF4-FFF2-40B4-BE49-F238E27FC236}">
                <a16:creationId xmlns:a16="http://schemas.microsoft.com/office/drawing/2014/main" id="{D85D611F-A3D2-0B13-FADD-F21016A2B41F}"/>
              </a:ext>
            </a:extLst>
          </p:cNvPr>
          <p:cNvPicPr>
            <a:picLocks noChangeAspect="1"/>
          </p:cNvPicPr>
          <p:nvPr>
            <p:custDataLst>
              <p:tags r:id="rId7"/>
            </p:custDataLst>
          </p:nvPr>
        </p:nvPicPr>
        <p:blipFill>
          <a:blip r:embed="rId11"/>
          <a:stretch>
            <a:fillRect/>
          </a:stretch>
        </p:blipFill>
        <p:spPr>
          <a:xfrm>
            <a:off x="7622265" y="1894811"/>
            <a:ext cx="4334387" cy="4334387"/>
          </a:xfrm>
          <a:prstGeom prst="rect">
            <a:avLst/>
          </a:prstGeom>
        </p:spPr>
      </p:pic>
      <p:grpSp>
        <p:nvGrpSpPr>
          <p:cNvPr id="7" name="Group 6">
            <a:extLst>
              <a:ext uri="{FF2B5EF4-FFF2-40B4-BE49-F238E27FC236}">
                <a16:creationId xmlns:a16="http://schemas.microsoft.com/office/drawing/2014/main" id="{D6D48420-316E-9E9F-D05C-12F7B1D0FA6B}"/>
              </a:ext>
            </a:extLst>
          </p:cNvPr>
          <p:cNvGrpSpPr/>
          <p:nvPr>
            <p:custDataLst>
              <p:tags r:id="rId8"/>
            </p:custDataLst>
          </p:nvPr>
        </p:nvGrpSpPr>
        <p:grpSpPr>
          <a:xfrm>
            <a:off x="8064151" y="1314757"/>
            <a:ext cx="3924069" cy="598256"/>
            <a:chOff x="7861998" y="1527451"/>
            <a:chExt cx="3924069" cy="598256"/>
          </a:xfrm>
        </p:grpSpPr>
        <p:sp>
          <p:nvSpPr>
            <p:cNvPr id="8" name="TextBox 7">
              <a:extLst>
                <a:ext uri="{FF2B5EF4-FFF2-40B4-BE49-F238E27FC236}">
                  <a16:creationId xmlns:a16="http://schemas.microsoft.com/office/drawing/2014/main" id="{60B77129-1FC1-74FF-C634-9329536FBD6F}"/>
                </a:ext>
              </a:extLst>
            </p:cNvPr>
            <p:cNvSpPr txBox="1"/>
            <p:nvPr/>
          </p:nvSpPr>
          <p:spPr>
            <a:xfrm>
              <a:off x="8387592" y="1694820"/>
              <a:ext cx="3398475" cy="430887"/>
            </a:xfrm>
            <a:prstGeom prst="rect">
              <a:avLst/>
            </a:prstGeom>
            <a:solidFill>
              <a:schemeClr val="tx1"/>
            </a:solidFill>
          </p:spPr>
          <p:txBody>
            <a:bodyPr wrap="square" rtlCol="0">
              <a:spAutoFit/>
            </a:bodyPr>
            <a:lstStyle/>
            <a:p>
              <a:r>
                <a:rPr lang="fr-FR" altLang="en-US" sz="1100" dirty="0">
                  <a:solidFill>
                    <a:srgbClr val="FFFFFF"/>
                  </a:solidFill>
                </a:rPr>
                <a:t>À </a:t>
              </a:r>
              <a:r>
                <a:rPr lang="fr-FR" altLang="en-US" sz="1050" dirty="0">
                  <a:solidFill>
                    <a:srgbClr val="FFFFFF"/>
                  </a:solidFill>
                </a:rPr>
                <a:t>adapter</a:t>
              </a:r>
              <a:r>
                <a:rPr lang="fr-FR" altLang="en-US" sz="1100" dirty="0">
                  <a:solidFill>
                    <a:srgbClr val="FFFFFF"/>
                  </a:solidFill>
                </a:rPr>
                <a:t> en fonction des lignes directrices en vigueur dans votre pays</a:t>
              </a:r>
              <a:endParaRPr lang="fr-FR"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7F7A1EE5-28CE-9EF1-DB64-A60A4FD69154}"/>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encil">
              <a:extLst>
                <a:ext uri="{FF2B5EF4-FFF2-40B4-BE49-F238E27FC236}">
                  <a16:creationId xmlns:a16="http://schemas.microsoft.com/office/drawing/2014/main" id="{63B71338-30CE-74F3-59D8-5AB9DC99615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83941" y="1649394"/>
              <a:ext cx="352462" cy="352462"/>
            </a:xfrm>
            <a:prstGeom prst="rect">
              <a:avLst/>
            </a:prstGeom>
          </p:spPr>
        </p:pic>
      </p:grpSp>
    </p:spTree>
    <p:custDataLst>
      <p:tags r:id="rId1"/>
    </p:custDataLst>
    <p:extLst>
      <p:ext uri="{BB962C8B-B14F-4D97-AF65-F5344CB8AC3E}">
        <p14:creationId xmlns:p14="http://schemas.microsoft.com/office/powerpoint/2010/main" val="66366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ED98-D2CF-468F-AE71-795ECED7C71F}"/>
              </a:ext>
            </a:extLst>
          </p:cNvPr>
          <p:cNvSpPr>
            <a:spLocks noGrp="1"/>
          </p:cNvSpPr>
          <p:nvPr>
            <p:ph type="title"/>
            <p:custDataLst>
              <p:tags r:id="rId1"/>
            </p:custDataLst>
          </p:nvPr>
        </p:nvSpPr>
        <p:spPr/>
        <p:txBody>
          <a:bodyPr/>
          <a:lstStyle/>
          <a:p>
            <a:r>
              <a:rPr lang="fr-FR"/>
              <a:t>Passons à la pratique</a:t>
            </a:r>
          </a:p>
        </p:txBody>
      </p:sp>
      <p:sp>
        <p:nvSpPr>
          <p:cNvPr id="3" name="Text Placeholder 2">
            <a:extLst>
              <a:ext uri="{FF2B5EF4-FFF2-40B4-BE49-F238E27FC236}">
                <a16:creationId xmlns:a16="http://schemas.microsoft.com/office/drawing/2014/main" id="{37B453FD-A175-4ED4-B110-C2D8CDA2CCC1}"/>
              </a:ext>
            </a:extLst>
          </p:cNvPr>
          <p:cNvSpPr>
            <a:spLocks noGrp="1"/>
          </p:cNvSpPr>
          <p:nvPr>
            <p:ph type="body" idx="1"/>
            <p:custDataLst>
              <p:tags r:id="rId2"/>
            </p:custDataLst>
          </p:nvPr>
        </p:nvSpPr>
        <p:spPr>
          <a:xfrm>
            <a:off x="838201" y="1655861"/>
            <a:ext cx="6064876" cy="4440760"/>
          </a:xfrm>
        </p:spPr>
        <p:txBody>
          <a:bodyPr>
            <a:normAutofit/>
          </a:bodyPr>
          <a:lstStyle/>
          <a:p>
            <a:r>
              <a:rPr lang="fr-FR" dirty="0"/>
              <a:t>Prenez quelques minutes pour vous entraîner sur des scénarios où un participant joue le rôle d’un agent de santé et un autre participant celui d’un membre de la communauté :</a:t>
            </a:r>
          </a:p>
          <a:p>
            <a:endParaRPr lang="fr-FR" dirty="0"/>
          </a:p>
          <a:p>
            <a:pPr lvl="1"/>
            <a:r>
              <a:rPr lang="fr-FR" sz="2000" dirty="0"/>
              <a:t>Demande d’autotests et d’informations sur la manière d’utiliser le test (prélèvement, réalisation du test)</a:t>
            </a:r>
          </a:p>
          <a:p>
            <a:pPr lvl="1"/>
            <a:r>
              <a:rPr lang="fr-FR" sz="2000" dirty="0"/>
              <a:t>Mesures de suivi après un résultat positif</a:t>
            </a:r>
          </a:p>
          <a:p>
            <a:pPr lvl="1"/>
            <a:r>
              <a:rPr lang="fr-FR" sz="2000" dirty="0"/>
              <a:t>Mesures de suivi après un résultat négatif</a:t>
            </a:r>
          </a:p>
          <a:p>
            <a:pPr lvl="1"/>
            <a:endParaRPr lang="fr-FR" sz="2000" dirty="0"/>
          </a:p>
        </p:txBody>
      </p:sp>
      <p:sp>
        <p:nvSpPr>
          <p:cNvPr id="5" name="Slide Number Placeholder 4">
            <a:extLst>
              <a:ext uri="{FF2B5EF4-FFF2-40B4-BE49-F238E27FC236}">
                <a16:creationId xmlns:a16="http://schemas.microsoft.com/office/drawing/2014/main" id="{7F74500E-2986-4EB2-BD32-90AAE300383A}"/>
              </a:ext>
            </a:extLst>
          </p:cNvPr>
          <p:cNvSpPr>
            <a:spLocks noGrp="1"/>
          </p:cNvSpPr>
          <p:nvPr>
            <p:ph type="sldNum" idx="12"/>
            <p:custDataLst>
              <p:tags r:id="rId3"/>
            </p:custDataLst>
          </p:nvPr>
        </p:nvSpPr>
        <p:spPr/>
        <p:txBody>
          <a:bodyPr/>
          <a:lstStyle/>
          <a:p>
            <a:pPr marL="0" lvl="0" indent="0" algn="r" rtl="0">
              <a:spcBef>
                <a:spcPts val="0"/>
              </a:spcBef>
              <a:spcAft>
                <a:spcPts val="0"/>
              </a:spcAft>
              <a:buNone/>
            </a:pPr>
            <a:fld id="{00000000-1234-1234-1234-123412341234}" type="slidenum">
              <a:rPr lang="en-US" smtClean="0"/>
              <a:t>19</a:t>
            </a:fld>
            <a:endParaRPr lang="fr-FR"/>
          </a:p>
        </p:txBody>
      </p:sp>
      <p:grpSp>
        <p:nvGrpSpPr>
          <p:cNvPr id="6" name="Group 5">
            <a:extLst>
              <a:ext uri="{FF2B5EF4-FFF2-40B4-BE49-F238E27FC236}">
                <a16:creationId xmlns:a16="http://schemas.microsoft.com/office/drawing/2014/main" id="{9E66E0D6-191C-496B-86D6-8E6C3FCC4F32}"/>
              </a:ext>
            </a:extLst>
          </p:cNvPr>
          <p:cNvGrpSpPr/>
          <p:nvPr>
            <p:custDataLst>
              <p:tags r:id="rId4"/>
            </p:custDataLst>
          </p:nvPr>
        </p:nvGrpSpPr>
        <p:grpSpPr>
          <a:xfrm>
            <a:off x="7939982" y="589616"/>
            <a:ext cx="3924069" cy="598256"/>
            <a:chOff x="7861998" y="1527451"/>
            <a:chExt cx="3924069" cy="598256"/>
          </a:xfrm>
        </p:grpSpPr>
        <p:sp>
          <p:nvSpPr>
            <p:cNvPr id="7" name="TextBox 6">
              <a:extLst>
                <a:ext uri="{FF2B5EF4-FFF2-40B4-BE49-F238E27FC236}">
                  <a16:creationId xmlns:a16="http://schemas.microsoft.com/office/drawing/2014/main" id="{3B1D393B-B45A-4E98-B32D-1186D4766695}"/>
                </a:ext>
              </a:extLst>
            </p:cNvPr>
            <p:cNvSpPr txBox="1"/>
            <p:nvPr/>
          </p:nvSpPr>
          <p:spPr>
            <a:xfrm>
              <a:off x="8387592" y="1694820"/>
              <a:ext cx="3398475" cy="430887"/>
            </a:xfrm>
            <a:prstGeom prst="rect">
              <a:avLst/>
            </a:prstGeom>
            <a:solidFill>
              <a:schemeClr val="tx1"/>
            </a:solidFill>
          </p:spPr>
          <p:txBody>
            <a:bodyPr wrap="square" rtlCol="0">
              <a:spAutoFit/>
            </a:bodyPr>
            <a:lstStyle/>
            <a:p>
              <a:r>
                <a:rPr lang="fr-FR" altLang="en-US" sz="1100" dirty="0">
                  <a:solidFill>
                    <a:srgbClr val="FFFFFF"/>
                  </a:solidFill>
                </a:rPr>
                <a:t>À </a:t>
              </a:r>
              <a:r>
                <a:rPr lang="fr-FR" altLang="en-US" sz="1050" dirty="0">
                  <a:solidFill>
                    <a:srgbClr val="FFFFFF"/>
                  </a:solidFill>
                </a:rPr>
                <a:t>adapter</a:t>
              </a:r>
              <a:r>
                <a:rPr lang="fr-FR" altLang="en-US" sz="1100" dirty="0">
                  <a:solidFill>
                    <a:srgbClr val="FFFFFF"/>
                  </a:solidFill>
                </a:rPr>
                <a:t> en fonction des lignes directrices en vigueur dans votre pays</a:t>
              </a:r>
              <a:endParaRPr lang="fr-FR" altLang="en-US" sz="1100" u="sng" dirty="0">
                <a:solidFill>
                  <a:srgbClr val="FFFFFF"/>
                </a:solidFill>
                <a:ea typeface="Calibri" charset="0"/>
                <a:cs typeface="Calibri" charset="0"/>
              </a:endParaRPr>
            </a:p>
          </p:txBody>
        </p:sp>
        <p:sp>
          <p:nvSpPr>
            <p:cNvPr id="8" name="Oval 7">
              <a:extLst>
                <a:ext uri="{FF2B5EF4-FFF2-40B4-BE49-F238E27FC236}">
                  <a16:creationId xmlns:a16="http://schemas.microsoft.com/office/drawing/2014/main" id="{DC890D95-8781-4AFC-9F08-F284CD5F585B}"/>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Pencil">
              <a:extLst>
                <a:ext uri="{FF2B5EF4-FFF2-40B4-BE49-F238E27FC236}">
                  <a16:creationId xmlns:a16="http://schemas.microsoft.com/office/drawing/2014/main" id="{4F609EEC-3CC7-40A0-90B1-3C8C5039372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83941" y="1649394"/>
              <a:ext cx="352462" cy="352462"/>
            </a:xfrm>
            <a:prstGeom prst="rect">
              <a:avLst/>
            </a:prstGeom>
          </p:spPr>
        </p:pic>
      </p:grpSp>
      <p:pic>
        <p:nvPicPr>
          <p:cNvPr id="11" name="Picture 10">
            <a:extLst>
              <a:ext uri="{FF2B5EF4-FFF2-40B4-BE49-F238E27FC236}">
                <a16:creationId xmlns:a16="http://schemas.microsoft.com/office/drawing/2014/main" id="{804ECE8A-BA52-F33F-5C03-FB256E6C4F4B}"/>
              </a:ext>
            </a:extLst>
          </p:cNvPr>
          <p:cNvPicPr>
            <a:picLocks noChangeAspect="1"/>
          </p:cNvPicPr>
          <p:nvPr>
            <p:custDataLst>
              <p:tags r:id="rId5"/>
            </p:custDataLst>
          </p:nvPr>
        </p:nvPicPr>
        <p:blipFill>
          <a:blip r:embed="rId10"/>
          <a:stretch>
            <a:fillRect/>
          </a:stretch>
        </p:blipFill>
        <p:spPr>
          <a:xfrm>
            <a:off x="7169702" y="1455880"/>
            <a:ext cx="4694349" cy="4694349"/>
          </a:xfrm>
          <a:prstGeom prst="rect">
            <a:avLst/>
          </a:prstGeom>
        </p:spPr>
      </p:pic>
      <p:sp>
        <p:nvSpPr>
          <p:cNvPr id="12" name="Google Shape;104;p2">
            <a:extLst>
              <a:ext uri="{FF2B5EF4-FFF2-40B4-BE49-F238E27FC236}">
                <a16:creationId xmlns:a16="http://schemas.microsoft.com/office/drawing/2014/main" id="{7D22A53E-28A1-7311-8252-A9D3DBA23C8A}"/>
              </a:ext>
            </a:extLst>
          </p:cNvPr>
          <p:cNvSpPr txBox="1">
            <a:spLocks noGrp="1"/>
          </p:cNvSpPr>
          <p:nvPr>
            <p:ph type="ftr" idx="11"/>
            <p:custDataLst>
              <p:tags r:id="rId6"/>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extLst>
      <p:ext uri="{BB962C8B-B14F-4D97-AF65-F5344CB8AC3E}">
        <p14:creationId xmlns:p14="http://schemas.microsoft.com/office/powerpoint/2010/main" val="311242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8277" y="365126"/>
            <a:ext cx="10515600" cy="942814"/>
          </a:xfrm>
        </p:spPr>
        <p:txBody>
          <a:bodyPr/>
          <a:lstStyle/>
          <a:p>
            <a:r>
              <a:rPr lang="fr-FR"/>
              <a:t>Clause de non-responsabilité</a:t>
            </a:r>
          </a:p>
        </p:txBody>
      </p:sp>
      <p:sp>
        <p:nvSpPr>
          <p:cNvPr id="3" name="Content Placeholder 2"/>
          <p:cNvSpPr>
            <a:spLocks noGrp="1"/>
          </p:cNvSpPr>
          <p:nvPr>
            <p:ph idx="1"/>
            <p:custDataLst>
              <p:tags r:id="rId3"/>
            </p:custDataLst>
          </p:nvPr>
        </p:nvSpPr>
        <p:spPr>
          <a:xfrm>
            <a:off x="718277" y="1521958"/>
            <a:ext cx="10515600" cy="4440760"/>
          </a:xfrm>
        </p:spPr>
        <p:txBody>
          <a:bodyPr>
            <a:normAutofit fontScale="77500" lnSpcReduction="20000"/>
          </a:bodyPr>
          <a:lstStyle/>
          <a:p>
            <a:pPr marL="0" indent="0">
              <a:buNone/>
              <a:defRPr/>
            </a:pPr>
            <a:r>
              <a:rPr lang="fr-FR" b="1" dirty="0"/>
              <a:t>Plateforme d’Apprentissage de l’OMS sur la Sécurité Sanitaire – Matériels de formation</a:t>
            </a:r>
            <a:endParaRPr lang="fr-FR" dirty="0"/>
          </a:p>
          <a:p>
            <a:pPr>
              <a:defRPr/>
            </a:pPr>
            <a:endParaRPr lang="fr-FR" dirty="0"/>
          </a:p>
          <a:p>
            <a:pPr marL="0" indent="0">
              <a:buNone/>
              <a:defRPr/>
            </a:pPr>
            <a:r>
              <a:rPr lang="fr-FR" dirty="0"/>
              <a:t>Ces matériels de formation de l’OMS sont la propriété de © l’Organisation mondiale de la Santé (OMS) 2022. Tous droits réservés.</a:t>
            </a:r>
          </a:p>
          <a:p>
            <a:pPr marL="0" indent="0">
              <a:buNone/>
              <a:defRPr/>
            </a:pPr>
            <a:endParaRPr lang="fr-FR" dirty="0"/>
          </a:p>
          <a:p>
            <a:pPr marL="0" indent="0">
              <a:buNone/>
              <a:defRPr/>
            </a:pPr>
            <a:r>
              <a:rPr lang="fr-FR" dirty="0"/>
              <a:t>Votre utilisation de ces matériels est soumise au respect des « </a:t>
            </a:r>
            <a:r>
              <a:rPr lang="fr-FR" u="sng" dirty="0">
                <a:hlinkClick r:id="rId7"/>
              </a:rPr>
              <a:t>Conditions d’utilisation de la Plateforme d’Apprentissage sur la Sécurité Sanitaire de l’OMS, matériels de formation</a:t>
            </a:r>
            <a:r>
              <a:rPr lang="fr-FR" dirty="0"/>
              <a:t> », que vous avez acceptées en les téléchargeant et qui sont disponibles sur la Plateforme d’Apprentissage sur la Sécurité Sanitaire, à l’adresse </a:t>
            </a:r>
            <a:r>
              <a:rPr lang="fr-FR" u="sng" dirty="0">
                <a:hlinkClick r:id="rId8"/>
              </a:rPr>
              <a:t>https://extranet.who.int/hslp</a:t>
            </a:r>
            <a:r>
              <a:rPr lang="fr-FR" dirty="0"/>
              <a:t>.  </a:t>
            </a:r>
          </a:p>
          <a:p>
            <a:pPr marL="0" indent="0">
              <a:buNone/>
              <a:defRPr/>
            </a:pPr>
            <a:endParaRPr lang="fr-FR" dirty="0"/>
          </a:p>
          <a:p>
            <a:pPr marL="0" indent="0">
              <a:buNone/>
              <a:defRPr/>
            </a:pPr>
            <a:r>
              <a:rPr lang="fr-FR" dirty="0"/>
              <a:t>En cas d’adaptation, de modification, de traduction ou de révision de toute autre manière du contenu de ces matériels, vous ne devez pas laisser entendre que l’OMS est affiliée de quelque manière que ce soit à ces modifications et vous ne devez utiliser ni le nom ni l’emblème de l’OMS dans ces matériels modifiés.  </a:t>
            </a:r>
          </a:p>
          <a:p>
            <a:pPr>
              <a:defRPr/>
            </a:pPr>
            <a:endParaRPr lang="fr-FR" dirty="0"/>
          </a:p>
          <a:p>
            <a:pPr marL="0" indent="0">
              <a:buNone/>
              <a:defRPr/>
            </a:pPr>
            <a:r>
              <a:rPr lang="fr-FR" dirty="0"/>
              <a:t>En outre, veuillez informer l’OMS de toute modification de ces matériels que vous utilisez publiquement, à des fins d’archivage et de développement continu, en envoyant un courriel à l’adresse </a:t>
            </a:r>
            <a:r>
              <a:rPr lang="fr-FR" u="sng" dirty="0">
                <a:hlinkClick r:id="rId9"/>
              </a:rPr>
              <a:t>ihrhrt@who.int</a:t>
            </a:r>
            <a:r>
              <a:rPr lang="fr-FR" dirty="0"/>
              <a:t>. </a:t>
            </a:r>
          </a:p>
          <a:p>
            <a:endParaRPr lang="fr-FR" dirty="0"/>
          </a:p>
        </p:txBody>
      </p:sp>
      <p:sp>
        <p:nvSpPr>
          <p:cNvPr id="5" name="Slide Number Placeholder 4"/>
          <p:cNvSpPr>
            <a:spLocks noGrp="1"/>
          </p:cNvSpPr>
          <p:nvPr>
            <p:ph type="sldNum" sz="quarter" idx="12"/>
            <p:custDataLst>
              <p:tags r:id="rId4"/>
            </p:custDataLst>
          </p:nvPr>
        </p:nvSpPr>
        <p:spPr/>
        <p:txBody>
          <a:bodyPr/>
          <a:lstStyle/>
          <a:p>
            <a:fld id="{42D34DE6-22C6-0E40-B20E-F2D718CBADB2}" type="slidenum">
              <a:rPr lang="en-GB" smtClean="0"/>
              <a:pPr/>
              <a:t>2</a:t>
            </a:fld>
            <a:endParaRPr lang="fr-FR" sz="1000"/>
          </a:p>
        </p:txBody>
      </p:sp>
      <p:sp>
        <p:nvSpPr>
          <p:cNvPr id="7" name="Google Shape;104;p2">
            <a:extLst>
              <a:ext uri="{FF2B5EF4-FFF2-40B4-BE49-F238E27FC236}">
                <a16:creationId xmlns:a16="http://schemas.microsoft.com/office/drawing/2014/main" id="{838DC33C-F669-1CC1-F600-3DB3AB745624}"/>
              </a:ext>
            </a:extLst>
          </p:cNvPr>
          <p:cNvSpPr txBox="1">
            <a:spLocks noGrp="1"/>
          </p:cNvSpPr>
          <p:nvPr>
            <p:ph type="ftr" idx="11"/>
            <p:custDataLst>
              <p:tags r:id="rId5"/>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C77E-3085-E52D-A079-735E84AC7A29}"/>
              </a:ext>
            </a:extLst>
          </p:cNvPr>
          <p:cNvSpPr>
            <a:spLocks noGrp="1"/>
          </p:cNvSpPr>
          <p:nvPr>
            <p:ph type="title"/>
            <p:custDataLst>
              <p:tags r:id="rId1"/>
            </p:custDataLst>
          </p:nvPr>
        </p:nvSpPr>
        <p:spPr/>
        <p:txBody>
          <a:bodyPr/>
          <a:lstStyle/>
          <a:p>
            <a:r>
              <a:rPr lang="fr-FR"/>
              <a:t>La surveillance postcommercialisation*</a:t>
            </a:r>
          </a:p>
        </p:txBody>
      </p:sp>
      <p:sp>
        <p:nvSpPr>
          <p:cNvPr id="3" name="Text Placeholder 2">
            <a:extLst>
              <a:ext uri="{FF2B5EF4-FFF2-40B4-BE49-F238E27FC236}">
                <a16:creationId xmlns:a16="http://schemas.microsoft.com/office/drawing/2014/main" id="{27D20738-135F-9622-6801-37E6572A1E1A}"/>
              </a:ext>
            </a:extLst>
          </p:cNvPr>
          <p:cNvSpPr>
            <a:spLocks noGrp="1"/>
          </p:cNvSpPr>
          <p:nvPr>
            <p:ph type="body" idx="1"/>
            <p:custDataLst>
              <p:tags r:id="rId2"/>
            </p:custDataLst>
          </p:nvPr>
        </p:nvSpPr>
        <p:spPr>
          <a:xfrm>
            <a:off x="838200" y="1483488"/>
            <a:ext cx="10770725" cy="4440760"/>
          </a:xfrm>
        </p:spPr>
        <p:txBody>
          <a:bodyPr/>
          <a:lstStyle/>
          <a:p>
            <a:pPr>
              <a:buClr>
                <a:srgbClr val="009AC9"/>
              </a:buClr>
            </a:pPr>
            <a:r>
              <a:rPr lang="fr-FR" dirty="0">
                <a:solidFill>
                  <a:schemeClr val="tx1"/>
                </a:solidFill>
              </a:rPr>
              <a:t>Tous les utilisateurs devraient contribuer à la surveillance postcommercialisation en </a:t>
            </a:r>
            <a:r>
              <a:rPr lang="fr-FR" b="1" dirty="0">
                <a:solidFill>
                  <a:schemeClr val="tx1"/>
                </a:solidFill>
              </a:rPr>
              <a:t>signalant immédiatement tout problème rencontré aux fabricants</a:t>
            </a:r>
            <a:r>
              <a:rPr lang="fr-FR" dirty="0">
                <a:solidFill>
                  <a:schemeClr val="tx1"/>
                </a:solidFill>
              </a:rPr>
              <a:t>.</a:t>
            </a:r>
          </a:p>
          <a:p>
            <a:pPr fontAlgn="base"/>
            <a:r>
              <a:rPr lang="fr-FR" b="1" dirty="0">
                <a:solidFill>
                  <a:schemeClr val="tx1"/>
                </a:solidFill>
              </a:rPr>
              <a:t>À qui faire remonter des observations d’utilisateur ?</a:t>
            </a:r>
            <a:r>
              <a:rPr lang="fr-FR" dirty="0">
                <a:solidFill>
                  <a:schemeClr val="tx1"/>
                </a:solidFill>
              </a:rPr>
              <a:t>  </a:t>
            </a:r>
          </a:p>
          <a:p>
            <a:pPr lvl="1" fontAlgn="base"/>
            <a:r>
              <a:rPr lang="fr-FR" dirty="0">
                <a:solidFill>
                  <a:schemeClr val="tx1"/>
                </a:solidFill>
              </a:rPr>
              <a:t>Notifiez le fabricant (ses coordonnées figurent dans le mode d’emploi) ou son représentant agréé dans votre pays.  </a:t>
            </a:r>
          </a:p>
          <a:p>
            <a:pPr lvl="1" fontAlgn="base"/>
            <a:r>
              <a:rPr lang="fr-FR" dirty="0">
                <a:solidFill>
                  <a:schemeClr val="tx1"/>
                </a:solidFill>
              </a:rPr>
              <a:t>Notifiez l’OMS, si le produit figure sur la liste d’utilisation d’urgence (EUL) de l’OMS </a:t>
            </a:r>
            <a:r>
              <a:rPr lang="fr-FR" u="sng" dirty="0">
                <a:solidFill>
                  <a:schemeClr val="accent1"/>
                </a:solidFill>
                <a:hlinkClick r:id="rId7">
                  <a:extLst>
                    <a:ext uri="{A12FA001-AC4F-418D-AE19-62706E023703}">
                      <ahyp:hlinkClr xmlns:ahyp="http://schemas.microsoft.com/office/drawing/2018/hyperlinkcolor" val="tx"/>
                    </a:ext>
                  </a:extLst>
                </a:hlinkClick>
              </a:rPr>
              <a:t>rapidalert@who.int</a:t>
            </a:r>
            <a:r>
              <a:rPr lang="fr-FR" dirty="0">
                <a:solidFill>
                  <a:schemeClr val="tx1"/>
                </a:solidFill>
              </a:rPr>
              <a:t>  </a:t>
            </a:r>
            <a:r>
              <a:rPr lang="fr-FR" sz="2000" dirty="0">
                <a:solidFill>
                  <a:schemeClr val="tx1"/>
                </a:solidFill>
              </a:rPr>
              <a:t>     </a:t>
            </a:r>
          </a:p>
          <a:p>
            <a:pPr fontAlgn="base"/>
            <a:r>
              <a:rPr lang="fr-FR" dirty="0">
                <a:solidFill>
                  <a:schemeClr val="tx1"/>
                </a:solidFill>
              </a:rPr>
              <a:t> </a:t>
            </a:r>
            <a:r>
              <a:rPr lang="fr-FR" b="1" dirty="0">
                <a:solidFill>
                  <a:schemeClr val="tx1"/>
                </a:solidFill>
              </a:rPr>
              <a:t>Quand faire remonter des observations d’utilisateur ?</a:t>
            </a:r>
            <a:r>
              <a:rPr lang="fr-FR" dirty="0">
                <a:solidFill>
                  <a:schemeClr val="tx1"/>
                </a:solidFill>
              </a:rPr>
              <a:t>  </a:t>
            </a:r>
          </a:p>
          <a:p>
            <a:pPr lvl="1" fontAlgn="base"/>
            <a:r>
              <a:rPr lang="fr-FR" u="sng" dirty="0">
                <a:solidFill>
                  <a:schemeClr val="tx1"/>
                </a:solidFill>
              </a:rPr>
              <a:t>Immédiatement</a:t>
            </a:r>
            <a:r>
              <a:rPr lang="fr-FR" dirty="0">
                <a:solidFill>
                  <a:schemeClr val="tx1"/>
                </a:solidFill>
              </a:rPr>
              <a:t> (ou dès que possible) </a:t>
            </a:r>
          </a:p>
          <a:p>
            <a:pPr lvl="1" fontAlgn="base"/>
            <a:r>
              <a:rPr lang="fr-FR" dirty="0">
                <a:solidFill>
                  <a:schemeClr val="tx1"/>
                </a:solidFill>
              </a:rPr>
              <a:t>Il est préférable de consigner par écrit les observations plutôt que d’enquêter  </a:t>
            </a:r>
          </a:p>
          <a:p>
            <a:pPr lvl="1" fontAlgn="base"/>
            <a:r>
              <a:rPr lang="fr-FR" dirty="0">
                <a:solidFill>
                  <a:schemeClr val="tx1"/>
                </a:solidFill>
              </a:rPr>
              <a:t>Vous n’êtes peut-être pas le seul utilisateur à rencontrer ce problème – vous pourrez éviter un préjudice à d’autres personnes.</a:t>
            </a:r>
          </a:p>
          <a:p>
            <a:endParaRPr lang="fr-FR" dirty="0"/>
          </a:p>
        </p:txBody>
      </p:sp>
      <p:sp>
        <p:nvSpPr>
          <p:cNvPr id="5" name="Slide Number Placeholder 4">
            <a:extLst>
              <a:ext uri="{FF2B5EF4-FFF2-40B4-BE49-F238E27FC236}">
                <a16:creationId xmlns:a16="http://schemas.microsoft.com/office/drawing/2014/main" id="{69A5DF84-97D6-A546-F1E9-B236319D772A}"/>
              </a:ext>
            </a:extLst>
          </p:cNvPr>
          <p:cNvSpPr>
            <a:spLocks noGrp="1"/>
          </p:cNvSpPr>
          <p:nvPr>
            <p:ph type="sldNum" idx="12"/>
            <p:custDataLst>
              <p:tags r:id="rId3"/>
            </p:custDataLst>
          </p:nvPr>
        </p:nvSpPr>
        <p:spPr/>
        <p:txBody>
          <a:bodyPr/>
          <a:lstStyle/>
          <a:p>
            <a:pPr marL="0" lvl="0" indent="0" algn="r" rtl="0">
              <a:spcBef>
                <a:spcPts val="0"/>
              </a:spcBef>
              <a:spcAft>
                <a:spcPts val="0"/>
              </a:spcAft>
              <a:buNone/>
            </a:pPr>
            <a:fld id="{00000000-1234-1234-1234-123412341234}" type="slidenum">
              <a:rPr lang="en-US" smtClean="0"/>
              <a:t>20</a:t>
            </a:fld>
            <a:endParaRPr lang="fr-FR"/>
          </a:p>
        </p:txBody>
      </p:sp>
      <p:sp>
        <p:nvSpPr>
          <p:cNvPr id="6" name="TextBox 5">
            <a:extLst>
              <a:ext uri="{FF2B5EF4-FFF2-40B4-BE49-F238E27FC236}">
                <a16:creationId xmlns:a16="http://schemas.microsoft.com/office/drawing/2014/main" id="{B29443C9-F7D8-37AF-5B6F-B920A3D71A20}"/>
              </a:ext>
            </a:extLst>
          </p:cNvPr>
          <p:cNvSpPr txBox="1"/>
          <p:nvPr>
            <p:custDataLst>
              <p:tags r:id="rId4"/>
            </p:custDataLst>
          </p:nvPr>
        </p:nvSpPr>
        <p:spPr>
          <a:xfrm>
            <a:off x="245600" y="5793443"/>
            <a:ext cx="11363325" cy="261610"/>
          </a:xfrm>
          <a:prstGeom prst="rect">
            <a:avLst/>
          </a:prstGeom>
          <a:noFill/>
        </p:spPr>
        <p:txBody>
          <a:bodyPr wrap="square" rtlCol="0">
            <a:spAutoFit/>
          </a:bodyPr>
          <a:lstStyle/>
          <a:p>
            <a:r>
              <a:rPr lang="fr-FR" sz="1100" dirty="0">
                <a:solidFill>
                  <a:schemeClr val="tx1"/>
                </a:solidFill>
              </a:rPr>
              <a:t>* Pour en savoir plus sur la surveillance après mise sur le marché : </a:t>
            </a:r>
            <a:r>
              <a:rPr lang="fr-FR" sz="1100" dirty="0">
                <a:solidFill>
                  <a:schemeClr val="accent1"/>
                </a:solidFill>
                <a:hlinkClick r:id="rId8">
                  <a:extLst>
                    <a:ext uri="{A12FA001-AC4F-418D-AE19-62706E023703}">
                      <ahyp:hlinkClr xmlns:ahyp="http://schemas.microsoft.com/office/drawing/2018/hyperlinkcolor" val="tx"/>
                    </a:ext>
                  </a:extLst>
                </a:hlinkClick>
              </a:rPr>
              <a:t>Recommandations pour la surveillance après mise sur le marché des dispositifs médicaux y compris des dispositifs de diagnostic in vitro et pour la surveillance du marché de ces dispositifs</a:t>
            </a:r>
            <a:r>
              <a:rPr lang="fr-FR" dirty="0"/>
              <a:t>.</a:t>
            </a:r>
            <a:r>
              <a:rPr lang="fr-FR" sz="1100" dirty="0">
                <a:solidFill>
                  <a:schemeClr val="accent1"/>
                </a:solidFill>
              </a:rPr>
              <a:t> </a:t>
            </a:r>
            <a:r>
              <a:rPr lang="fr-FR" sz="1100" dirty="0"/>
              <a:t>Juin 2021. </a:t>
            </a:r>
          </a:p>
        </p:txBody>
      </p:sp>
      <p:sp>
        <p:nvSpPr>
          <p:cNvPr id="8" name="Google Shape;104;p2">
            <a:extLst>
              <a:ext uri="{FF2B5EF4-FFF2-40B4-BE49-F238E27FC236}">
                <a16:creationId xmlns:a16="http://schemas.microsoft.com/office/drawing/2014/main" id="{AF43EDD6-030D-BD18-D1EA-63A9FD2A4884}"/>
              </a:ext>
            </a:extLst>
          </p:cNvPr>
          <p:cNvSpPr txBox="1">
            <a:spLocks noGrp="1"/>
          </p:cNvSpPr>
          <p:nvPr>
            <p:ph type="ftr" idx="11"/>
            <p:custDataLst>
              <p:tags r:id="rId5"/>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extLst>
      <p:ext uri="{BB962C8B-B14F-4D97-AF65-F5344CB8AC3E}">
        <p14:creationId xmlns:p14="http://schemas.microsoft.com/office/powerpoint/2010/main" val="193498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sldNum" idx="12"/>
            <p:custDataLst>
              <p:tags r:id="rId2"/>
            </p:custDataLst>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lang="fr-FR"/>
          </a:p>
        </p:txBody>
      </p:sp>
      <p:pic>
        <p:nvPicPr>
          <p:cNvPr id="230" name="Google Shape;230;p12"/>
          <p:cNvPicPr preferRelativeResize="0"/>
          <p:nvPr>
            <p:custDataLst>
              <p:tags r:id="rId3"/>
            </p:custDataLst>
          </p:nvPr>
        </p:nvPicPr>
        <p:blipFill rotWithShape="1">
          <a:blip r:embed="rId10">
            <a:alphaModFix/>
          </a:blip>
          <a:srcRect/>
          <a:stretch/>
        </p:blipFill>
        <p:spPr>
          <a:xfrm>
            <a:off x="1" y="0"/>
            <a:ext cx="1981364" cy="1550126"/>
          </a:xfrm>
          <a:prstGeom prst="rect">
            <a:avLst/>
          </a:prstGeom>
          <a:noFill/>
          <a:ln>
            <a:noFill/>
          </a:ln>
        </p:spPr>
      </p:pic>
      <p:sp>
        <p:nvSpPr>
          <p:cNvPr id="232" name="Google Shape;232;p12"/>
          <p:cNvSpPr/>
          <p:nvPr>
            <p:custDataLst>
              <p:tags r:id="rId4"/>
            </p:custDataLst>
          </p:nvPr>
        </p:nvSpPr>
        <p:spPr>
          <a:xfrm>
            <a:off x="258097"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 name="Google Shape;233;p12"/>
          <p:cNvSpPr txBox="1"/>
          <p:nvPr>
            <p:custDataLst>
              <p:tags r:id="rId5"/>
            </p:custDataLst>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fr-FR" sz="4400">
                <a:solidFill>
                  <a:schemeClr val="lt1"/>
                </a:solidFill>
                <a:latin typeface="Arial"/>
                <a:sym typeface="Arial"/>
              </a:rPr>
              <a:t>Points essentiels</a:t>
            </a:r>
            <a:endParaRPr lang="fr-FR"/>
          </a:p>
        </p:txBody>
      </p:sp>
      <p:sp>
        <p:nvSpPr>
          <p:cNvPr id="234" name="Google Shape;234;p12"/>
          <p:cNvSpPr txBox="1"/>
          <p:nvPr>
            <p:custDataLst>
              <p:tags r:id="rId6"/>
            </p:custDataLst>
          </p:nvPr>
        </p:nvSpPr>
        <p:spPr>
          <a:xfrm>
            <a:off x="2239461" y="1353531"/>
            <a:ext cx="8276139" cy="400398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1000"/>
              </a:spcBef>
              <a:spcAft>
                <a:spcPts val="0"/>
              </a:spcAft>
              <a:buClr>
                <a:schemeClr val="lt1"/>
              </a:buClr>
              <a:buSzPts val="2000"/>
              <a:buFont typeface="Arial" panose="020B0604020202020204" pitchFamily="34" charset="0"/>
              <a:buChar char="•"/>
            </a:pPr>
            <a:r>
              <a:rPr lang="fr-FR" sz="2000" dirty="0">
                <a:solidFill>
                  <a:schemeClr val="bg1"/>
                </a:solidFill>
                <a:latin typeface="Arial"/>
                <a:sym typeface="Arial"/>
              </a:rPr>
              <a:t>L’autodépistage au moyen des TDR-Ag du SARS-CoV-2 doit être proposé dans le cadre des services de dépistage du SARS-CoV-2.</a:t>
            </a:r>
          </a:p>
          <a:p>
            <a:pPr marL="342900" marR="0" lvl="0" indent="-342900" algn="l" rtl="0">
              <a:spcBef>
                <a:spcPts val="1000"/>
              </a:spcBef>
              <a:spcAft>
                <a:spcPts val="0"/>
              </a:spcAft>
              <a:buClr>
                <a:schemeClr val="lt1"/>
              </a:buClr>
              <a:buSzPts val="2000"/>
              <a:buFont typeface="Arial" panose="020B0604020202020204" pitchFamily="34" charset="0"/>
              <a:buChar char="•"/>
            </a:pPr>
            <a:r>
              <a:rPr lang="fr-FR" sz="2000" dirty="0">
                <a:solidFill>
                  <a:schemeClr val="bg1"/>
                </a:solidFill>
              </a:rPr>
              <a:t>Utiliser d</a:t>
            </a:r>
            <a:r>
              <a:rPr lang="fr-FR" sz="2000" dirty="0">
                <a:solidFill>
                  <a:schemeClr val="bg1"/>
                </a:solidFill>
                <a:latin typeface="Arial"/>
                <a:sym typeface="Arial"/>
              </a:rPr>
              <a:t>es TDR-Ag du SARS-CoV-2 disponibles en autotests de qualité garantie, répondant à des exigences minimales de performance, à savoir une sensbilité ≥80 % et une spécificité ≥97 %, et de préférence approuvés dans le cadre de la procédure d’utilisation d’urgence (EUL) de l’OMS.</a:t>
            </a:r>
          </a:p>
          <a:p>
            <a:pPr marL="342900" marR="0" lvl="0" indent="-342900" algn="l" rtl="0">
              <a:spcBef>
                <a:spcPts val="1000"/>
              </a:spcBef>
              <a:spcAft>
                <a:spcPts val="0"/>
              </a:spcAft>
              <a:buClr>
                <a:schemeClr val="lt1"/>
              </a:buClr>
              <a:buSzPts val="2000"/>
              <a:buFont typeface="Arial" panose="020B0604020202020204" pitchFamily="34" charset="0"/>
              <a:buChar char="•"/>
            </a:pPr>
            <a:r>
              <a:rPr lang="fr-FR" sz="2000" dirty="0">
                <a:solidFill>
                  <a:schemeClr val="bg1"/>
                </a:solidFill>
              </a:rPr>
              <a:t>L’autodépistage doit toujours être volontaire et ne jamais être obligatoire ou coercitif ; son coût ne devrait pas être à la charge des élèves ou des travailleurs.</a:t>
            </a:r>
          </a:p>
          <a:p>
            <a:pPr marL="342900" marR="0" lvl="0" indent="-342900" algn="l" rtl="0">
              <a:spcBef>
                <a:spcPts val="1000"/>
              </a:spcBef>
              <a:spcAft>
                <a:spcPts val="0"/>
              </a:spcAft>
              <a:buClr>
                <a:schemeClr val="lt1"/>
              </a:buClr>
              <a:buSzPts val="2000"/>
              <a:buFont typeface="Arial" panose="020B0604020202020204" pitchFamily="34" charset="0"/>
              <a:buChar char="•"/>
            </a:pPr>
            <a:r>
              <a:rPr lang="fr-FR" sz="2000" dirty="0">
                <a:solidFill>
                  <a:schemeClr val="bg1"/>
                </a:solidFill>
              </a:rPr>
              <a:t>À mesure que l’épidémiologie locale évolue, des informations sur l’autodépistage et sur les mesures à prendre en cas de résultat positif ou négatif qui soient spécifiques au contexte, correctes, claires, concises et adaptées à l’âge doivent être fournies.</a:t>
            </a:r>
          </a:p>
          <a:p>
            <a:pPr marL="342900" marR="0" lvl="0" indent="-342900" algn="l" rtl="0">
              <a:spcBef>
                <a:spcPts val="1000"/>
              </a:spcBef>
              <a:spcAft>
                <a:spcPts val="0"/>
              </a:spcAft>
              <a:buClr>
                <a:schemeClr val="lt1"/>
              </a:buClr>
              <a:buSzPts val="2000"/>
              <a:buFont typeface="Arial" panose="020B0604020202020204" pitchFamily="34" charset="0"/>
              <a:buChar char="•"/>
            </a:pPr>
            <a:endParaRPr lang="fr-FR" sz="2000" dirty="0">
              <a:solidFill>
                <a:schemeClr val="bg1"/>
              </a:solidFill>
            </a:endParaRPr>
          </a:p>
          <a:p>
            <a:pPr marL="342900" marR="0" lvl="0" indent="-342900" algn="l" rtl="0">
              <a:spcBef>
                <a:spcPts val="1000"/>
              </a:spcBef>
              <a:spcAft>
                <a:spcPts val="0"/>
              </a:spcAft>
              <a:buClr>
                <a:schemeClr val="lt1"/>
              </a:buClr>
              <a:buSzPts val="2000"/>
              <a:buFont typeface="Arial" panose="020B0604020202020204" pitchFamily="34" charset="0"/>
              <a:buChar char="•"/>
            </a:pPr>
            <a:endParaRPr lang="fr-FR" sz="2000" dirty="0">
              <a:solidFill>
                <a:schemeClr val="bg1"/>
              </a:solidFill>
              <a:latin typeface="Arial"/>
              <a:ea typeface="Arial"/>
              <a:cs typeface="Arial"/>
              <a:sym typeface="Arial"/>
            </a:endParaRPr>
          </a:p>
          <a:p>
            <a:pPr marL="469900" marR="0" lvl="0" indent="-342900" algn="l" rtl="0">
              <a:spcBef>
                <a:spcPts val="1000"/>
              </a:spcBef>
              <a:spcAft>
                <a:spcPts val="0"/>
              </a:spcAft>
              <a:buClr>
                <a:schemeClr val="dk1"/>
              </a:buClr>
              <a:buSzPts val="2000"/>
              <a:buFont typeface="Arial" panose="020B0604020202020204" pitchFamily="34" charset="0"/>
              <a:buChar char="•"/>
            </a:pPr>
            <a:endParaRPr lang="fr-FR" sz="2000" dirty="0">
              <a:solidFill>
                <a:schemeClr val="bg1"/>
              </a:solidFill>
              <a:latin typeface="Arial"/>
              <a:ea typeface="Arial"/>
              <a:cs typeface="Arial"/>
              <a:sym typeface="Arial"/>
            </a:endParaRPr>
          </a:p>
        </p:txBody>
      </p:sp>
      <p:sp>
        <p:nvSpPr>
          <p:cNvPr id="5" name="Google Shape;104;p2">
            <a:extLst>
              <a:ext uri="{FF2B5EF4-FFF2-40B4-BE49-F238E27FC236}">
                <a16:creationId xmlns:a16="http://schemas.microsoft.com/office/drawing/2014/main" id="{E55A63D7-22EF-1997-F910-688571E15898}"/>
              </a:ext>
            </a:extLst>
          </p:cNvPr>
          <p:cNvSpPr txBox="1">
            <a:spLocks noGrp="1"/>
          </p:cNvSpPr>
          <p:nvPr>
            <p:ph type="ftr" idx="11"/>
            <p:custDataLst>
              <p:tags r:id="rId7"/>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sz="1000" b="1" dirty="0">
                <a:solidFill>
                  <a:srgbClr val="FFFFFF"/>
                </a:solidFill>
              </a:rPr>
              <a:t>Atelier de formation sur les tests de diagnostic rapide antigéniques du SARS-CoV-2 – v3.0 | Utilisation des TDR-Ag du SARS-CoV-2 pour l’autodépistage de la COVID-19</a:t>
            </a:r>
          </a:p>
        </p:txBody>
      </p:sp>
    </p:spTree>
    <p:custDataLst>
      <p:tags r:id="rId1"/>
    </p:custDataLst>
    <p:extLst>
      <p:ext uri="{BB962C8B-B14F-4D97-AF65-F5344CB8AC3E}">
        <p14:creationId xmlns:p14="http://schemas.microsoft.com/office/powerpoint/2010/main" val="129547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custDataLst>
              <p:tags r:id="rId1"/>
            </p:custDataLst>
          </p:nvPr>
        </p:nvSpPr>
        <p:spPr/>
        <p:txBody>
          <a:bodyPr/>
          <a:lstStyle/>
          <a:p>
            <a:r>
              <a:rPr lang="fr-FR"/>
              <a:t>Des questions ?</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custDataLst>
              <p:tags r:id="rId2"/>
            </p:custDataLst>
          </p:nvPr>
        </p:nvSpPr>
        <p:spPr>
          <a:xfrm>
            <a:off x="9448800" y="6356350"/>
            <a:ext cx="2743200" cy="365125"/>
          </a:xfrm>
        </p:spPr>
        <p:txBody>
          <a:bodyPr/>
          <a:lstStyle/>
          <a:p>
            <a:fld id="{8B709DE2-93F8-7E45-91D0-E19ACC3ADA42}" type="slidenum">
              <a:rPr lang="en-US" smtClean="0"/>
              <a:t>22</a:t>
            </a:fld>
            <a:endParaRPr lang="fr-FR"/>
          </a:p>
        </p:txBody>
      </p:sp>
    </p:spTree>
    <p:extLst>
      <p:ext uri="{BB962C8B-B14F-4D97-AF65-F5344CB8AC3E}">
        <p14:creationId xmlns:p14="http://schemas.microsoft.com/office/powerpoint/2010/main" val="152764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Objectifs d’apprentissage</a:t>
            </a:r>
          </a:p>
        </p:txBody>
      </p:sp>
      <p:sp>
        <p:nvSpPr>
          <p:cNvPr id="102" name="Google Shape;102;p2"/>
          <p:cNvSpPr txBox="1">
            <a:spLocks noGrp="1"/>
          </p:cNvSpPr>
          <p:nvPr>
            <p:ph type="body" idx="1"/>
            <p:custDataLst>
              <p:tags r:id="rId3"/>
            </p:custDataLst>
          </p:nvPr>
        </p:nvSpPr>
        <p:spPr>
          <a:xfrm>
            <a:off x="838200" y="1684163"/>
            <a:ext cx="10515600" cy="444076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ts val="2000"/>
              <a:buNone/>
            </a:pPr>
            <a:r>
              <a:rPr lang="fr-FR" dirty="0">
                <a:solidFill>
                  <a:schemeClr val="tx1"/>
                </a:solidFill>
              </a:rPr>
              <a:t>Au terme de ce module, vous serez à même de : </a:t>
            </a:r>
          </a:p>
          <a:p>
            <a:pPr marL="228600" indent="-228600">
              <a:buFont typeface="Arial,Sans-Serif"/>
            </a:pPr>
            <a:r>
              <a:rPr lang="fr-FR" dirty="0">
                <a:solidFill>
                  <a:schemeClr val="tx1"/>
                </a:solidFill>
              </a:rPr>
              <a:t>comprendre le rôle de l’</a:t>
            </a:r>
            <a:r>
              <a:rPr lang="fr-FR" dirty="0" err="1">
                <a:solidFill>
                  <a:schemeClr val="tx1"/>
                </a:solidFill>
              </a:rPr>
              <a:t>autodépistage</a:t>
            </a:r>
            <a:r>
              <a:rPr lang="fr-FR" dirty="0">
                <a:solidFill>
                  <a:schemeClr val="tx1"/>
                </a:solidFill>
              </a:rPr>
              <a:t> en supplément du dépistage du SARS-CoV-2 réalisé par des professionnels,</a:t>
            </a:r>
          </a:p>
          <a:p>
            <a:pPr marL="228600" lvl="0" indent="-228600" algn="l">
              <a:lnSpc>
                <a:spcPct val="100000"/>
              </a:lnSpc>
              <a:spcBef>
                <a:spcPts val="1000"/>
              </a:spcBef>
              <a:spcAft>
                <a:spcPts val="0"/>
              </a:spcAft>
              <a:buClr>
                <a:schemeClr val="accent1"/>
              </a:buClr>
              <a:buSzPts val="2000"/>
              <a:buChar char="•"/>
            </a:pPr>
            <a:r>
              <a:rPr lang="fr-FR" dirty="0">
                <a:solidFill>
                  <a:schemeClr val="tx1"/>
                </a:solidFill>
              </a:rPr>
              <a:t>énumérer les recommandations relatives à la mise en œuvre de l’</a:t>
            </a:r>
            <a:r>
              <a:rPr lang="fr-FR" dirty="0" err="1">
                <a:solidFill>
                  <a:schemeClr val="tx1"/>
                </a:solidFill>
              </a:rPr>
              <a:t>autodépistage</a:t>
            </a:r>
            <a:r>
              <a:rPr lang="fr-FR" dirty="0">
                <a:solidFill>
                  <a:schemeClr val="tx1"/>
                </a:solidFill>
              </a:rPr>
              <a:t> par TDR-Ag du SARS-CoV-2,</a:t>
            </a:r>
          </a:p>
          <a:p>
            <a:pPr marL="228600" lvl="0" indent="-228600" algn="l" rtl="0">
              <a:lnSpc>
                <a:spcPct val="100000"/>
              </a:lnSpc>
              <a:spcBef>
                <a:spcPts val="1000"/>
              </a:spcBef>
              <a:spcAft>
                <a:spcPts val="0"/>
              </a:spcAft>
              <a:buClr>
                <a:schemeClr val="accent1"/>
              </a:buClr>
              <a:buSzPts val="2000"/>
              <a:buChar char="•"/>
            </a:pPr>
            <a:r>
              <a:rPr lang="fr-FR" dirty="0">
                <a:solidFill>
                  <a:schemeClr val="tx1"/>
                </a:solidFill>
              </a:rPr>
              <a:t>identifier les populations prioritaires pour l’</a:t>
            </a:r>
            <a:r>
              <a:rPr lang="fr-FR" dirty="0" err="1">
                <a:solidFill>
                  <a:schemeClr val="tx1"/>
                </a:solidFill>
              </a:rPr>
              <a:t>autodépistage</a:t>
            </a:r>
            <a:r>
              <a:rPr lang="fr-FR" dirty="0">
                <a:solidFill>
                  <a:schemeClr val="tx1"/>
                </a:solidFill>
              </a:rPr>
              <a:t>,</a:t>
            </a:r>
          </a:p>
          <a:p>
            <a:pPr marL="228600" lvl="0" indent="-228600" algn="l" rtl="0">
              <a:lnSpc>
                <a:spcPct val="100000"/>
              </a:lnSpc>
              <a:spcBef>
                <a:spcPts val="1000"/>
              </a:spcBef>
              <a:spcAft>
                <a:spcPts val="0"/>
              </a:spcAft>
              <a:buClr>
                <a:schemeClr val="accent1"/>
              </a:buClr>
              <a:buSzPts val="2000"/>
              <a:buChar char="•"/>
            </a:pPr>
            <a:r>
              <a:rPr lang="fr-FR" dirty="0">
                <a:solidFill>
                  <a:schemeClr val="tx1"/>
                </a:solidFill>
              </a:rPr>
              <a:t>comprendre et être capable de préciser quand et comment les membres de la communauté doivent faire un autotest,</a:t>
            </a:r>
          </a:p>
          <a:p>
            <a:pPr marL="228600" lvl="0" indent="-228600" algn="l" rtl="0">
              <a:lnSpc>
                <a:spcPct val="100000"/>
              </a:lnSpc>
              <a:spcBef>
                <a:spcPts val="1000"/>
              </a:spcBef>
              <a:spcAft>
                <a:spcPts val="0"/>
              </a:spcAft>
              <a:buClr>
                <a:schemeClr val="accent1"/>
              </a:buClr>
              <a:buSzPts val="2000"/>
              <a:buChar char="•"/>
            </a:pPr>
            <a:r>
              <a:rPr lang="fr-FR" dirty="0">
                <a:solidFill>
                  <a:schemeClr val="tx1"/>
                </a:solidFill>
              </a:rPr>
              <a:t>comprendre et être capable de préciser les mesures que les membres de la communauté devraient prendre en fonction des résultats de leur test.</a:t>
            </a:r>
          </a:p>
          <a:p>
            <a:pPr marL="0" lvl="0" indent="0" algn="l" rtl="0">
              <a:lnSpc>
                <a:spcPct val="100000"/>
              </a:lnSpc>
              <a:spcBef>
                <a:spcPts val="1000"/>
              </a:spcBef>
              <a:spcAft>
                <a:spcPts val="0"/>
              </a:spcAft>
              <a:buClr>
                <a:schemeClr val="accent1"/>
              </a:buClr>
              <a:buSzPts val="2000"/>
              <a:buNone/>
            </a:pPr>
            <a:endParaRPr lang="fr-FR" dirty="0">
              <a:highlight>
                <a:srgbClr val="FFFF00"/>
              </a:highlight>
            </a:endParaRPr>
          </a:p>
          <a:p>
            <a:pPr marL="228600" lvl="0" indent="-228600" algn="l" rtl="0">
              <a:lnSpc>
                <a:spcPct val="100000"/>
              </a:lnSpc>
              <a:spcBef>
                <a:spcPts val="1000"/>
              </a:spcBef>
              <a:spcAft>
                <a:spcPts val="0"/>
              </a:spcAft>
              <a:buClr>
                <a:schemeClr val="accent1"/>
              </a:buClr>
              <a:buSzPts val="2000"/>
              <a:buChar char="•"/>
            </a:pPr>
            <a:endParaRPr lang="fr-FR" dirty="0"/>
          </a:p>
          <a:p>
            <a:pPr marL="0" lvl="0" indent="0" algn="l" rtl="0">
              <a:lnSpc>
                <a:spcPct val="100000"/>
              </a:lnSpc>
              <a:spcBef>
                <a:spcPts val="1000"/>
              </a:spcBef>
              <a:spcAft>
                <a:spcPts val="0"/>
              </a:spcAft>
              <a:buClr>
                <a:schemeClr val="accent1"/>
              </a:buClr>
              <a:buSzPts val="2000"/>
              <a:buNone/>
            </a:pPr>
            <a:r>
              <a:rPr lang="fr-FR" dirty="0"/>
              <a:t> </a:t>
            </a:r>
          </a:p>
          <a:p>
            <a:pPr marL="228600" lvl="0" indent="-101600" algn="l" rtl="0">
              <a:lnSpc>
                <a:spcPct val="100000"/>
              </a:lnSpc>
              <a:spcBef>
                <a:spcPts val="1000"/>
              </a:spcBef>
              <a:spcAft>
                <a:spcPts val="0"/>
              </a:spcAft>
              <a:buClr>
                <a:schemeClr val="accent1"/>
              </a:buClr>
              <a:buSzPts val="2000"/>
              <a:buNone/>
            </a:pPr>
            <a:endParaRPr lang="fr-FR" dirty="0"/>
          </a:p>
          <a:p>
            <a:pPr marL="228600" lvl="0" indent="-101600" algn="l" rtl="0">
              <a:lnSpc>
                <a:spcPct val="100000"/>
              </a:lnSpc>
              <a:spcBef>
                <a:spcPts val="1000"/>
              </a:spcBef>
              <a:spcAft>
                <a:spcPts val="0"/>
              </a:spcAft>
              <a:buClr>
                <a:schemeClr val="accent1"/>
              </a:buClr>
              <a:buSzPts val="2000"/>
              <a:buNone/>
            </a:pPr>
            <a:endParaRPr lang="fr-FR" dirty="0"/>
          </a:p>
        </p:txBody>
      </p:sp>
      <p:sp>
        <p:nvSpPr>
          <p:cNvPr id="103" name="Google Shape;103;p2"/>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lang="fr-FR" sz="1000"/>
          </a:p>
        </p:txBody>
      </p:sp>
      <p:sp>
        <p:nvSpPr>
          <p:cNvPr id="104" name="Google Shape;104;p2"/>
          <p:cNvSpPr txBox="1">
            <a:spLocks noGrp="1"/>
          </p:cNvSpPr>
          <p:nvPr>
            <p:ph type="ftr" idx="11"/>
            <p:custDataLst>
              <p:tags r:id="rId5"/>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643601" y="320360"/>
            <a:ext cx="11220450" cy="942814"/>
          </a:xfrm>
          <a:prstGeom prst="rect">
            <a:avLst/>
          </a:prstGeom>
          <a:noFill/>
          <a:ln>
            <a:noFill/>
          </a:ln>
        </p:spPr>
        <p:txBody>
          <a:bodyPr spcFirstLastPara="1" wrap="square" lIns="0" tIns="0" rIns="0" bIns="0" anchor="b" anchorCtr="0">
            <a:noAutofit/>
          </a:bodyPr>
          <a:lstStyle/>
          <a:p>
            <a:r>
              <a:rPr lang="fr-FR" dirty="0"/>
              <a:t>L’</a:t>
            </a:r>
            <a:r>
              <a:rPr lang="fr-FR" dirty="0" err="1"/>
              <a:t>autodépistage</a:t>
            </a:r>
            <a:r>
              <a:rPr lang="fr-FR" dirty="0"/>
              <a:t> à l’aide des TDR-Ag du SARS-CoV-2 :</a:t>
            </a:r>
            <a:br>
              <a:rPr lang="fr-FR" dirty="0"/>
            </a:br>
            <a:r>
              <a:rPr lang="fr-FR" dirty="0"/>
              <a:t>Recommandations générales</a:t>
            </a:r>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lang="fr-F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custDataLst>
              <p:tags r:id="rId4"/>
            </p:custDataLst>
          </p:nvPr>
        </p:nvSpPr>
        <p:spPr>
          <a:xfrm>
            <a:off x="643601" y="1399794"/>
            <a:ext cx="9208450" cy="2347950"/>
          </a:xfrm>
          <a:prstGeom prst="rect">
            <a:avLst/>
          </a:prstGeom>
          <a:noFill/>
          <a:ln>
            <a:noFill/>
          </a:ln>
        </p:spPr>
        <p:txBody>
          <a:bodyPr spcFirstLastPara="1" wrap="square" lIns="91425" tIns="45700" rIns="91425" bIns="45700" anchor="t" anchorCtr="0">
            <a:noAutofit/>
          </a:bodyPr>
          <a:lstStyle/>
          <a:p>
            <a:pPr marL="342900" indent="-342900" algn="just">
              <a:lnSpc>
                <a:spcPct val="90000"/>
              </a:lnSpc>
              <a:buClr>
                <a:srgbClr val="0070C0"/>
              </a:buClr>
              <a:buSzPts val="1800"/>
            </a:pPr>
            <a:r>
              <a:rPr lang="fr-FR" sz="1800" dirty="0">
                <a:solidFill>
                  <a:schemeClr val="bg2"/>
                </a:solidFill>
              </a:rPr>
              <a:t>Le rôle spécifique et l’utilisation de l’autodépistage devront être adaptés pour se conformer aux priorités nationales, à l’épidémiologie, à la disponibilité des ressources, au contexte local et au système de santé.</a:t>
            </a:r>
          </a:p>
          <a:p>
            <a:pPr marL="342900" indent="-342900" algn="just">
              <a:lnSpc>
                <a:spcPct val="90000"/>
              </a:lnSpc>
              <a:buClr>
                <a:srgbClr val="0070C0"/>
              </a:buClr>
              <a:buSzPts val="1800"/>
            </a:pPr>
            <a:endParaRPr lang="fr-FR" sz="1800" dirty="0">
              <a:solidFill>
                <a:schemeClr val="bg2"/>
              </a:solidFill>
            </a:endParaRPr>
          </a:p>
          <a:p>
            <a:pPr marL="342900" indent="-342900" algn="just">
              <a:lnSpc>
                <a:spcPct val="90000"/>
              </a:lnSpc>
              <a:buClr>
                <a:srgbClr val="0070C0"/>
              </a:buClr>
              <a:buSzPts val="1800"/>
            </a:pPr>
            <a:r>
              <a:rPr lang="fr-FR" sz="1800" dirty="0">
                <a:solidFill>
                  <a:schemeClr val="bg2"/>
                </a:solidFill>
              </a:rPr>
              <a:t>Doit être proposé dans le cadre des services de dépistage du SARS-CoV-2, en supplément des services de tests offerts par des professionnels.</a:t>
            </a:r>
          </a:p>
          <a:p>
            <a:pPr marL="800100" lvl="1" algn="just">
              <a:lnSpc>
                <a:spcPct val="90000"/>
              </a:lnSpc>
              <a:buClr>
                <a:srgbClr val="0070C0"/>
              </a:buClr>
            </a:pPr>
            <a:r>
              <a:rPr lang="fr-FR" sz="1600" dirty="0">
                <a:solidFill>
                  <a:schemeClr val="bg2"/>
                </a:solidFill>
              </a:rPr>
              <a:t>Permet d’étendre l’accès au dépistage, en donnant des avantages additionnels pour la personne et la société.</a:t>
            </a:r>
          </a:p>
          <a:p>
            <a:pPr marL="0" indent="0" algn="just">
              <a:lnSpc>
                <a:spcPct val="90000"/>
              </a:lnSpc>
              <a:buClr>
                <a:srgbClr val="0070C0"/>
              </a:buClr>
              <a:buSzPts val="1800"/>
              <a:buNone/>
            </a:pPr>
            <a:endParaRPr lang="fr-FR" sz="1800" dirty="0">
              <a:solidFill>
                <a:schemeClr val="bg2"/>
              </a:solidFill>
            </a:endParaRPr>
          </a:p>
          <a:p>
            <a:pPr marL="342900" indent="-342900" algn="just">
              <a:lnSpc>
                <a:spcPct val="90000"/>
              </a:lnSpc>
              <a:buClr>
                <a:srgbClr val="0070C0"/>
              </a:buClr>
              <a:buSzPts val="1800"/>
            </a:pPr>
            <a:r>
              <a:rPr lang="fr-FR" sz="1800" dirty="0">
                <a:solidFill>
                  <a:schemeClr val="bg2"/>
                </a:solidFill>
              </a:rPr>
              <a:t>Doit toujours être volontaire et jamais obligatoire ou coercitif ; le coût des autotests ne devrait pas être à la charge des élèves ou des travailleurs.</a:t>
            </a:r>
          </a:p>
          <a:p>
            <a:pPr marL="342900" indent="-342900" algn="just">
              <a:lnSpc>
                <a:spcPct val="90000"/>
              </a:lnSpc>
              <a:buClr>
                <a:srgbClr val="0070C0"/>
              </a:buClr>
              <a:buSzPts val="1800"/>
            </a:pPr>
            <a:endParaRPr lang="fr-FR" sz="1800" dirty="0">
              <a:solidFill>
                <a:schemeClr val="bg2"/>
              </a:solidFill>
            </a:endParaRPr>
          </a:p>
          <a:p>
            <a:pPr marL="342900" indent="-342900" algn="just">
              <a:lnSpc>
                <a:spcPct val="90000"/>
              </a:lnSpc>
              <a:buClr>
                <a:srgbClr val="0070C0"/>
              </a:buClr>
              <a:buSzPts val="1800"/>
            </a:pPr>
            <a:r>
              <a:rPr lang="fr-FR" sz="1800" dirty="0">
                <a:solidFill>
                  <a:schemeClr val="bg2"/>
                </a:solidFill>
              </a:rPr>
              <a:t>Des informations sur l’autodépistage adaptées à l’âge, exactes et accessibles doivent être fournies.</a:t>
            </a:r>
            <a:endParaRPr lang="fr-FR" sz="1800" dirty="0">
              <a:solidFill>
                <a:schemeClr val="bg2"/>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lang="fr-FR" sz="1800" dirty="0">
              <a:solidFill>
                <a:srgbClr val="000000"/>
              </a:solidFill>
              <a:latin typeface="Arial"/>
              <a:ea typeface="Arial"/>
              <a:cs typeface="Arial"/>
              <a:sym typeface="Arial"/>
            </a:endParaRPr>
          </a:p>
        </p:txBody>
      </p:sp>
      <p:sp>
        <p:nvSpPr>
          <p:cNvPr id="9" name="TextBox 8">
            <a:extLst>
              <a:ext uri="{FF2B5EF4-FFF2-40B4-BE49-F238E27FC236}">
                <a16:creationId xmlns:a16="http://schemas.microsoft.com/office/drawing/2014/main" id="{6E3A3E4E-4DDE-4CDA-81FA-C09B1EBCD968}"/>
              </a:ext>
            </a:extLst>
          </p:cNvPr>
          <p:cNvSpPr txBox="1"/>
          <p:nvPr>
            <p:custDataLst>
              <p:tags r:id="rId5"/>
            </p:custDataLst>
          </p:nvPr>
        </p:nvSpPr>
        <p:spPr>
          <a:xfrm>
            <a:off x="224118" y="5869959"/>
            <a:ext cx="10614212" cy="553998"/>
          </a:xfrm>
          <a:prstGeom prst="rect">
            <a:avLst/>
          </a:prstGeom>
          <a:noFill/>
        </p:spPr>
        <p:txBody>
          <a:bodyPr wrap="square">
            <a:spAutoFit/>
          </a:bodyPr>
          <a:lstStyle/>
          <a:p>
            <a:r>
              <a:rPr lang="fr-FR" sz="1000" dirty="0"/>
              <a:t>Utilisation des tests de diagnostic rapide antigéniques du SARS-CoV-2 pour l’</a:t>
            </a:r>
            <a:r>
              <a:rPr lang="fr-FR" sz="1000" dirty="0" err="1"/>
              <a:t>autodépistage</a:t>
            </a:r>
            <a:r>
              <a:rPr lang="fr-FR" sz="1000" dirty="0"/>
              <a:t> de la COVID-19. Orientations provisoires – 9 mars 2022 Genève. Organisation mondiale de la Santé. </a:t>
            </a:r>
            <a:r>
              <a:rPr lang="fr-FR" sz="1000" dirty="0">
                <a:hlinkClick r:id="rId13"/>
              </a:rPr>
              <a:t>https://apps.who.int/iris/bitstream/handle/10665/352843/WHO-2019-nCoV-Ag-RDTs-Self-testing-2022.1-fre.pdf</a:t>
            </a:r>
            <a:endParaRPr lang="fr-FR" sz="1000" dirty="0"/>
          </a:p>
          <a:p>
            <a:endParaRPr lang="fr-FR" sz="1000" dirty="0"/>
          </a:p>
        </p:txBody>
      </p:sp>
      <p:pic>
        <p:nvPicPr>
          <p:cNvPr id="3" name="Graphic 2" descr="Subtitles with solid fill">
            <a:extLst>
              <a:ext uri="{FF2B5EF4-FFF2-40B4-BE49-F238E27FC236}">
                <a16:creationId xmlns:a16="http://schemas.microsoft.com/office/drawing/2014/main" id="{0ED65244-B1FB-8FEA-3AA7-5872174F325B}"/>
              </a:ext>
            </a:extLst>
          </p:cNvPr>
          <p:cNvPicPr>
            <a:picLocks noChangeAspect="1"/>
          </p:cNvPicPr>
          <p:nvPr>
            <p:custDataLst>
              <p:tags r:id="rId6"/>
            </p:custDataLst>
          </p:nvPr>
        </p:nvPicPr>
        <p:blipFill>
          <a:blip r:embed="rId14">
            <a:extLst>
              <a:ext uri="{96DAC541-7B7A-43D3-8B79-37D633B846F1}">
                <asvg:svgBlip xmlns:asvg="http://schemas.microsoft.com/office/drawing/2016/SVG/main" r:embed="rId15"/>
              </a:ext>
            </a:extLst>
          </a:blip>
          <a:stretch>
            <a:fillRect/>
          </a:stretch>
        </p:blipFill>
        <p:spPr>
          <a:xfrm>
            <a:off x="9980162" y="3747744"/>
            <a:ext cx="914400" cy="914400"/>
          </a:xfrm>
          <a:prstGeom prst="rect">
            <a:avLst/>
          </a:prstGeom>
        </p:spPr>
      </p:pic>
      <p:pic>
        <p:nvPicPr>
          <p:cNvPr id="5" name="Graphic 4" descr="Handshake with solid fill">
            <a:extLst>
              <a:ext uri="{FF2B5EF4-FFF2-40B4-BE49-F238E27FC236}">
                <a16:creationId xmlns:a16="http://schemas.microsoft.com/office/drawing/2014/main" id="{8847408C-1363-0862-C03D-7275B305C164}"/>
              </a:ext>
            </a:extLst>
          </p:cNvPr>
          <p:cNvPicPr>
            <a:picLocks noChangeAspect="1"/>
          </p:cNvPicPr>
          <p:nvPr>
            <p:custDataLst>
              <p:tags r:id="rId7"/>
            </p:custDataLst>
          </p:nvPr>
        </p:nvPicPr>
        <p:blipFill>
          <a:blip r:embed="rId16">
            <a:extLst>
              <a:ext uri="{96DAC541-7B7A-43D3-8B79-37D633B846F1}">
                <asvg:svgBlip xmlns:asvg="http://schemas.microsoft.com/office/drawing/2016/SVG/main" r:embed="rId17"/>
              </a:ext>
            </a:extLst>
          </a:blip>
          <a:stretch>
            <a:fillRect/>
          </a:stretch>
        </p:blipFill>
        <p:spPr>
          <a:xfrm>
            <a:off x="9981179" y="2629646"/>
            <a:ext cx="914400" cy="914400"/>
          </a:xfrm>
          <a:prstGeom prst="rect">
            <a:avLst/>
          </a:prstGeom>
        </p:spPr>
      </p:pic>
      <p:pic>
        <p:nvPicPr>
          <p:cNvPr id="10" name="Graphic 9" descr="Schoolhouse with solid fill">
            <a:extLst>
              <a:ext uri="{FF2B5EF4-FFF2-40B4-BE49-F238E27FC236}">
                <a16:creationId xmlns:a16="http://schemas.microsoft.com/office/drawing/2014/main" id="{6CD65E90-4814-B437-4724-59804891380B}"/>
              </a:ext>
            </a:extLst>
          </p:cNvPr>
          <p:cNvPicPr>
            <a:picLocks noChangeAspect="1"/>
          </p:cNvPicPr>
          <p:nvPr>
            <p:custDataLst>
              <p:tags r:id="rId8"/>
            </p:custDataLst>
          </p:nvPr>
        </p:nvPicPr>
        <p:blipFill>
          <a:blip r:embed="rId18">
            <a:extLst>
              <a:ext uri="{96DAC541-7B7A-43D3-8B79-37D633B846F1}">
                <asvg:svgBlip xmlns:asvg="http://schemas.microsoft.com/office/drawing/2016/SVG/main" r:embed="rId19"/>
              </a:ext>
            </a:extLst>
          </a:blip>
          <a:stretch>
            <a:fillRect/>
          </a:stretch>
        </p:blipFill>
        <p:spPr>
          <a:xfrm>
            <a:off x="9979771" y="1327033"/>
            <a:ext cx="914400" cy="914400"/>
          </a:xfrm>
          <a:prstGeom prst="rect">
            <a:avLst/>
          </a:prstGeom>
        </p:spPr>
      </p:pic>
      <p:pic>
        <p:nvPicPr>
          <p:cNvPr id="12" name="Graphic 11" descr="Test tubes with solid fill">
            <a:extLst>
              <a:ext uri="{FF2B5EF4-FFF2-40B4-BE49-F238E27FC236}">
                <a16:creationId xmlns:a16="http://schemas.microsoft.com/office/drawing/2014/main" id="{C9EEA24B-5CCA-84C8-27B6-02D69D8C83FC}"/>
              </a:ext>
            </a:extLst>
          </p:cNvPr>
          <p:cNvPicPr>
            <a:picLocks noChangeAspect="1"/>
          </p:cNvPicPr>
          <p:nvPr>
            <p:custDataLst>
              <p:tags r:id="rId9"/>
            </p:custDataLst>
          </p:nvPr>
        </p:nvPicPr>
        <p:blipFill>
          <a:blip r:embed="rId20">
            <a:extLst>
              <a:ext uri="{96DAC541-7B7A-43D3-8B79-37D633B846F1}">
                <asvg:svgBlip xmlns:asvg="http://schemas.microsoft.com/office/drawing/2016/SVG/main" r:embed="rId21"/>
              </a:ext>
            </a:extLst>
          </a:blip>
          <a:stretch>
            <a:fillRect/>
          </a:stretch>
        </p:blipFill>
        <p:spPr>
          <a:xfrm>
            <a:off x="9972029" y="4849286"/>
            <a:ext cx="914400" cy="914400"/>
          </a:xfrm>
          <a:prstGeom prst="rect">
            <a:avLst/>
          </a:prstGeom>
        </p:spPr>
      </p:pic>
      <p:sp>
        <p:nvSpPr>
          <p:cNvPr id="4" name="Google Shape;104;p2">
            <a:extLst>
              <a:ext uri="{FF2B5EF4-FFF2-40B4-BE49-F238E27FC236}">
                <a16:creationId xmlns:a16="http://schemas.microsoft.com/office/drawing/2014/main" id="{3D7ACDC5-9994-4637-DA0E-82AB866B1071}"/>
              </a:ext>
            </a:extLst>
          </p:cNvPr>
          <p:cNvSpPr txBox="1">
            <a:spLocks noGrp="1"/>
          </p:cNvSpPr>
          <p:nvPr>
            <p:ph type="ftr" idx="11"/>
            <p:custDataLst>
              <p:tags r:id="rId10"/>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custDataLst>
      <p:tags r:id="rId1"/>
    </p:custDataLst>
    <p:extLst>
      <p:ext uri="{BB962C8B-B14F-4D97-AF65-F5344CB8AC3E}">
        <p14:creationId xmlns:p14="http://schemas.microsoft.com/office/powerpoint/2010/main" val="353176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custDataLst>
              <p:tags r:id="rId2"/>
            </p:custDataLst>
          </p:nvPr>
        </p:nvSpPr>
        <p:spPr>
          <a:xfrm>
            <a:off x="838200" y="288853"/>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Orientations mondiales</a:t>
            </a:r>
            <a:endParaRPr lang="fr-FR" dirty="0"/>
          </a:p>
        </p:txBody>
      </p:sp>
      <p:sp>
        <p:nvSpPr>
          <p:cNvPr id="110" name="Google Shape;110;p3"/>
          <p:cNvSpPr txBox="1">
            <a:spLocks noGrp="1"/>
          </p:cNvSpPr>
          <p:nvPr>
            <p:ph type="body" idx="1"/>
            <p:custDataLst>
              <p:tags r:id="rId3"/>
            </p:custDataLst>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dirty="0"/>
          </a:p>
          <a:p>
            <a:pPr marL="228600" lvl="0" indent="-101600" algn="l" rtl="0">
              <a:lnSpc>
                <a:spcPct val="100000"/>
              </a:lnSpc>
              <a:spcBef>
                <a:spcPts val="1000"/>
              </a:spcBef>
              <a:spcAft>
                <a:spcPts val="0"/>
              </a:spcAft>
              <a:buClr>
                <a:schemeClr val="accent1"/>
              </a:buClr>
              <a:buSzPts val="2000"/>
              <a:buNone/>
            </a:pPr>
            <a:endParaRPr dirty="0"/>
          </a:p>
        </p:txBody>
      </p:sp>
      <p:sp>
        <p:nvSpPr>
          <p:cNvPr id="111" name="Google Shape;111;p3"/>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lang="fr-FR" sz="1000"/>
          </a:p>
        </p:txBody>
      </p:sp>
      <p:sp>
        <p:nvSpPr>
          <p:cNvPr id="113" name="Google Shape;113;p3"/>
          <p:cNvSpPr txBox="1"/>
          <p:nvPr>
            <p:custDataLst>
              <p:tags r:id="rId5"/>
            </p:custDataLst>
          </p:nvPr>
        </p:nvSpPr>
        <p:spPr>
          <a:xfrm>
            <a:off x="595638" y="1565159"/>
            <a:ext cx="11163679" cy="209284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1"/>
              </a:buClr>
              <a:buFont typeface="Arial" panose="020B0604020202020204" pitchFamily="34" charset="0"/>
              <a:buChar char="•"/>
            </a:pPr>
            <a:r>
              <a:rPr lang="fr-FR" sz="2000" b="0" i="0" u="none" strike="noStrike" cap="none" dirty="0">
                <a:solidFill>
                  <a:schemeClr val="bg2"/>
                </a:solidFill>
                <a:latin typeface="Arial"/>
                <a:sym typeface="Arial"/>
              </a:rPr>
              <a:t>L’OMS a publié le 9 mars 2022 les premières orientations provisoires relatives à l’utilisation des TDR antigéniques du SARS-CoV-2 pour l’autodépistage*</a:t>
            </a:r>
          </a:p>
          <a:p>
            <a:pPr marL="0" marR="0" lvl="0" indent="0" algn="l" rtl="0">
              <a:spcBef>
                <a:spcPts val="0"/>
              </a:spcBef>
              <a:spcAft>
                <a:spcPts val="0"/>
              </a:spcAft>
              <a:buNone/>
            </a:pPr>
            <a:endParaRPr lang="fr-FR" sz="2000" dirty="0">
              <a:solidFill>
                <a:schemeClr val="dk1"/>
              </a:solidFill>
            </a:endParaRPr>
          </a:p>
          <a:p>
            <a:endParaRPr lang="fr-FR" sz="1800" dirty="0"/>
          </a:p>
          <a:p>
            <a:pPr marL="0" marR="0" lvl="0" indent="0" algn="l" rtl="0">
              <a:spcBef>
                <a:spcPts val="0"/>
              </a:spcBef>
              <a:spcAft>
                <a:spcPts val="0"/>
              </a:spcAft>
              <a:buNone/>
            </a:pPr>
            <a:endParaRPr lang="fr-FR" dirty="0"/>
          </a:p>
          <a:p>
            <a:pPr marL="0" marR="0" lvl="0" indent="0" algn="l" rtl="0">
              <a:spcBef>
                <a:spcPts val="0"/>
              </a:spcBef>
              <a:spcAft>
                <a:spcPts val="0"/>
              </a:spcAft>
              <a:buNone/>
            </a:pPr>
            <a:endParaRPr lang="fr-FR" sz="2000" dirty="0">
              <a:solidFill>
                <a:schemeClr val="dk1"/>
              </a:solidFill>
              <a:latin typeface="Arial"/>
              <a:ea typeface="Arial"/>
              <a:cs typeface="Arial"/>
              <a:sym typeface="Arial"/>
            </a:endParaRPr>
          </a:p>
          <a:p>
            <a:pPr marL="0" marR="0" lvl="0" indent="0" algn="l" rtl="0">
              <a:spcBef>
                <a:spcPts val="0"/>
              </a:spcBef>
              <a:spcAft>
                <a:spcPts val="0"/>
              </a:spcAft>
              <a:buNone/>
            </a:pPr>
            <a:endParaRPr lang="fr-FR" sz="1800" dirty="0">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41999EF1-E9F4-84C8-E1EE-0C72F2788EB5}"/>
              </a:ext>
            </a:extLst>
          </p:cNvPr>
          <p:cNvSpPr txBox="1"/>
          <p:nvPr>
            <p:custDataLst>
              <p:tags r:id="rId6"/>
            </p:custDataLst>
          </p:nvPr>
        </p:nvSpPr>
        <p:spPr>
          <a:xfrm>
            <a:off x="327949" y="5609343"/>
            <a:ext cx="11320272" cy="954107"/>
          </a:xfrm>
          <a:prstGeom prst="rect">
            <a:avLst/>
          </a:prstGeom>
          <a:noFill/>
        </p:spPr>
        <p:txBody>
          <a:bodyPr wrap="square" rtlCol="0">
            <a:spAutoFit/>
          </a:bodyPr>
          <a:lstStyle/>
          <a:p>
            <a:r>
              <a:rPr lang="fr-FR" dirty="0">
                <a:solidFill>
                  <a:schemeClr val="bg2"/>
                </a:solidFill>
              </a:rPr>
              <a:t>* Utilisation des tests de diagnostic rapide antigéniques du SARS-CoV-2 pour l’autodépistage de la COVID-19. Orientations provisoires – 9 mars 2022 Genève. Organisation mondiale de la Santé. </a:t>
            </a:r>
            <a:r>
              <a:rPr lang="fr-FR" dirty="0">
                <a:solidFill>
                  <a:schemeClr val="accent1"/>
                </a:solidFill>
                <a:hlinkClick r:id="rId11">
                  <a:extLst>
                    <a:ext uri="{A12FA001-AC4F-418D-AE19-62706E023703}">
                      <ahyp:hlinkClr xmlns:ahyp="http://schemas.microsoft.com/office/drawing/2018/hyperlinkcolor" val="tx"/>
                    </a:ext>
                  </a:extLst>
                </a:hlinkClick>
              </a:rPr>
              <a:t>https://apps.who.int/iris/bitstream/handle/10665/352843/WHO-2019-nCoV-Ag-RDTs-Self-testing-2022.1-fre.pdf</a:t>
            </a:r>
            <a:endParaRPr lang="fr-FR" dirty="0">
              <a:solidFill>
                <a:schemeClr val="accent1"/>
              </a:solidFill>
            </a:endParaRPr>
          </a:p>
          <a:p>
            <a:endParaRPr lang="fr-FR" dirty="0"/>
          </a:p>
        </p:txBody>
      </p:sp>
      <p:sp>
        <p:nvSpPr>
          <p:cNvPr id="4" name="Google Shape;104;p2">
            <a:extLst>
              <a:ext uri="{FF2B5EF4-FFF2-40B4-BE49-F238E27FC236}">
                <a16:creationId xmlns:a16="http://schemas.microsoft.com/office/drawing/2014/main" id="{5CED50ED-8055-649B-35A5-8DFDC60C481C}"/>
              </a:ext>
            </a:extLst>
          </p:cNvPr>
          <p:cNvSpPr txBox="1">
            <a:spLocks noGrp="1"/>
          </p:cNvSpPr>
          <p:nvPr>
            <p:ph type="ftr" idx="11"/>
            <p:custDataLst>
              <p:tags r:id="rId7"/>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pic>
        <p:nvPicPr>
          <p:cNvPr id="6" name="Image 5">
            <a:extLst>
              <a:ext uri="{FF2B5EF4-FFF2-40B4-BE49-F238E27FC236}">
                <a16:creationId xmlns:a16="http://schemas.microsoft.com/office/drawing/2014/main" id="{F883C46C-E66A-4B0E-48BB-5232DA394499}"/>
              </a:ext>
            </a:extLst>
          </p:cNvPr>
          <p:cNvPicPr>
            <a:picLocks noChangeAspect="1"/>
          </p:cNvPicPr>
          <p:nvPr>
            <p:custDataLst>
              <p:tags r:id="rId8"/>
            </p:custDataLst>
          </p:nvPr>
        </p:nvPicPr>
        <p:blipFill>
          <a:blip r:embed="rId12"/>
          <a:stretch>
            <a:fillRect/>
          </a:stretch>
        </p:blipFill>
        <p:spPr>
          <a:xfrm>
            <a:off x="3535136" y="2478699"/>
            <a:ext cx="5769206" cy="2499701"/>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838200" y="283707"/>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Mise en œuvre de l’autodépistage du SARS-CoV-2</a:t>
            </a:r>
            <a:endParaRPr lang="fr-FR" dirty="0"/>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lang="fr-F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custDataLst>
              <p:tags r:id="rId4"/>
            </p:custDataLst>
          </p:nvPr>
        </p:nvSpPr>
        <p:spPr>
          <a:xfrm>
            <a:off x="533354" y="2253476"/>
            <a:ext cx="10990822" cy="2347950"/>
          </a:xfrm>
          <a:prstGeom prst="rect">
            <a:avLst/>
          </a:prstGeom>
          <a:noFill/>
          <a:ln>
            <a:noFill/>
          </a:ln>
        </p:spPr>
        <p:txBody>
          <a:bodyPr spcFirstLastPara="1" wrap="square" lIns="91425" tIns="45700" rIns="91425" bIns="45700" anchor="t" anchorCtr="0">
            <a:noAutofit/>
          </a:bodyPr>
          <a:lstStyle/>
          <a:p>
            <a:pPr marL="342900" indent="-342900">
              <a:lnSpc>
                <a:spcPct val="90000"/>
              </a:lnSpc>
              <a:buSzPts val="1800"/>
              <a:buFont typeface="Arial" panose="020B0604020202020204" pitchFamily="34" charset="0"/>
              <a:buChar char="•"/>
            </a:pPr>
            <a:r>
              <a:rPr lang="fr-FR" dirty="0">
                <a:solidFill>
                  <a:schemeClr val="bg2"/>
                </a:solidFill>
              </a:rPr>
              <a:t>L’autodépistage de la COVID-19, à l’aide des TDR-Ag du SARS-CoV-2, doit être proposé en supplément des services de tests offerts par des professionnels</a:t>
            </a:r>
          </a:p>
          <a:p>
            <a:pPr marL="342900" indent="-342900">
              <a:lnSpc>
                <a:spcPct val="90000"/>
              </a:lnSpc>
              <a:buSzPts val="1800"/>
              <a:buFont typeface="Arial" panose="020B0604020202020204" pitchFamily="34" charset="0"/>
              <a:buChar char="•"/>
            </a:pPr>
            <a:r>
              <a:rPr lang="fr-FR" dirty="0">
                <a:solidFill>
                  <a:schemeClr val="bg2"/>
                </a:solidFill>
              </a:rPr>
              <a:t>L’engagement des agents de santé et de la communauté est essentiel. </a:t>
            </a:r>
          </a:p>
          <a:p>
            <a:pPr marL="342900" indent="-342900">
              <a:lnSpc>
                <a:spcPct val="90000"/>
              </a:lnSpc>
              <a:buSzPts val="1800"/>
              <a:buFont typeface="Arial" panose="020B0604020202020204" pitchFamily="34" charset="0"/>
              <a:buChar char="•"/>
            </a:pPr>
            <a:r>
              <a:rPr lang="fr-FR" dirty="0">
                <a:solidFill>
                  <a:schemeClr val="bg2"/>
                </a:solidFill>
              </a:rPr>
              <a:t>Il faut sélectionner des TDR-Ag du SARS-CoV-2 d’un prix abordable, approuvés pour l’autodépistage et répondant aux exigences de performance minimales (sensibilité ≥80 % et spécificité ≥97 %).</a:t>
            </a:r>
          </a:p>
          <a:p>
            <a:pPr marL="800100" lvl="1" indent="-342900">
              <a:lnSpc>
                <a:spcPct val="90000"/>
              </a:lnSpc>
              <a:buSzPts val="1800"/>
              <a:buFont typeface="Arial" panose="020B0604020202020204" pitchFamily="34" charset="0"/>
              <a:buChar char="•"/>
            </a:pPr>
            <a:r>
              <a:rPr lang="fr-FR" dirty="0">
                <a:solidFill>
                  <a:schemeClr val="bg2"/>
                </a:solidFill>
              </a:rPr>
              <a:t>Utiliser des autotests de la COVID-19 approuvés dans le cadre de la procédure d’utilisation d’urgence (EUL) de l’OMS.</a:t>
            </a:r>
          </a:p>
          <a:p>
            <a:pPr marL="800100" lvl="1">
              <a:lnSpc>
                <a:spcPct val="90000"/>
              </a:lnSpc>
              <a:buFont typeface="Arial" panose="020B0604020202020204" pitchFamily="34" charset="0"/>
              <a:buChar char="•"/>
            </a:pPr>
            <a:r>
              <a:rPr lang="fr-FR" dirty="0">
                <a:solidFill>
                  <a:schemeClr val="bg2"/>
                </a:solidFill>
              </a:rPr>
              <a:t>Attention : les TDR-Ag du SARS-CoV-2 ne sont pas tous approuvés pour l’autodépistage.</a:t>
            </a:r>
          </a:p>
          <a:p>
            <a:pPr marL="0" indent="0">
              <a:lnSpc>
                <a:spcPct val="90000"/>
              </a:lnSpc>
              <a:buClr>
                <a:srgbClr val="424242"/>
              </a:buClr>
              <a:buSzPts val="1800"/>
              <a:buNone/>
            </a:pPr>
            <a:endParaRPr lang="fr-FR" dirty="0"/>
          </a:p>
        </p:txBody>
      </p:sp>
      <p:sp>
        <p:nvSpPr>
          <p:cNvPr id="3" name="Google Shape;104;p2">
            <a:extLst>
              <a:ext uri="{FF2B5EF4-FFF2-40B4-BE49-F238E27FC236}">
                <a16:creationId xmlns:a16="http://schemas.microsoft.com/office/drawing/2014/main" id="{FFDDD260-2979-35A7-5827-21786BB9C653}"/>
              </a:ext>
            </a:extLst>
          </p:cNvPr>
          <p:cNvSpPr txBox="1">
            <a:spLocks noGrp="1"/>
          </p:cNvSpPr>
          <p:nvPr>
            <p:ph type="ftr" idx="11"/>
            <p:custDataLst>
              <p:tags r:id="rId5"/>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custDataLst>
      <p:tags r:id="rId1"/>
    </p:custDataLst>
    <p:extLst>
      <p:ext uri="{BB962C8B-B14F-4D97-AF65-F5344CB8AC3E}">
        <p14:creationId xmlns:p14="http://schemas.microsoft.com/office/powerpoint/2010/main" val="125607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838200" y="283707"/>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Mise en œuvre de l’autodépistage du SARS-CoV-2</a:t>
            </a:r>
            <a:endParaRPr lang="fr-FR" dirty="0"/>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lang="fr-F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custDataLst>
              <p:tags r:id="rId4"/>
            </p:custDataLst>
          </p:nvPr>
        </p:nvSpPr>
        <p:spPr>
          <a:xfrm>
            <a:off x="600589" y="1861271"/>
            <a:ext cx="10990822" cy="2347950"/>
          </a:xfrm>
          <a:prstGeom prst="rect">
            <a:avLst/>
          </a:prstGeom>
          <a:noFill/>
          <a:ln>
            <a:noFill/>
          </a:ln>
        </p:spPr>
        <p:txBody>
          <a:bodyPr spcFirstLastPara="1" wrap="square" lIns="91425" tIns="45700" rIns="91425" bIns="45700" anchor="t" anchorCtr="0">
            <a:noAutofit/>
          </a:bodyPr>
          <a:lstStyle/>
          <a:p>
            <a:pPr marL="0" indent="0">
              <a:lnSpc>
                <a:spcPct val="90000"/>
              </a:lnSpc>
              <a:buSzPts val="1800"/>
              <a:buNone/>
            </a:pPr>
            <a:endParaRPr lang="fr-FR" dirty="0">
              <a:solidFill>
                <a:schemeClr val="bg2"/>
              </a:solidFill>
            </a:endParaRPr>
          </a:p>
          <a:p>
            <a:pPr marL="342900" indent="-342900">
              <a:lnSpc>
                <a:spcPct val="90000"/>
              </a:lnSpc>
              <a:buSzPts val="1800"/>
              <a:buFont typeface="Arial" panose="020B0604020202020204" pitchFamily="34" charset="0"/>
              <a:buChar char="•"/>
            </a:pPr>
            <a:r>
              <a:rPr lang="fr-FR" dirty="0">
                <a:solidFill>
                  <a:schemeClr val="bg2"/>
                </a:solidFill>
              </a:rPr>
              <a:t>La conservation et l’utilisation des kits d’autodépistage de la COVID-19 doivent se faire conformément au mode d’emploi : fourchette de température, type d’échantillon, volumes réactionnels, temps d’analyse, etc.</a:t>
            </a:r>
          </a:p>
          <a:p>
            <a:pPr marL="342900" lvl="0" indent="-342900">
              <a:lnSpc>
                <a:spcPct val="90000"/>
              </a:lnSpc>
              <a:buSzPts val="1800"/>
              <a:buFont typeface="Arial" panose="020B0604020202020204" pitchFamily="34" charset="0"/>
              <a:buChar char="•"/>
            </a:pPr>
            <a:r>
              <a:rPr lang="fr-FR" dirty="0">
                <a:solidFill>
                  <a:schemeClr val="bg2"/>
                </a:solidFill>
              </a:rPr>
              <a:t>Les procédures existantes d’assurance de la qualité doivent être adaptées pour inclure les kits d’autodépistage de la COVID-19, y compris les contrôles de lots et d’autres activités de surveillance postcommercialisation.</a:t>
            </a:r>
          </a:p>
          <a:p>
            <a:pPr marL="342900" lvl="0" indent="-342900">
              <a:lnSpc>
                <a:spcPct val="90000"/>
              </a:lnSpc>
              <a:buSzPts val="1800"/>
              <a:buFont typeface="Arial" panose="020B0604020202020204" pitchFamily="34" charset="0"/>
              <a:buChar char="•"/>
            </a:pPr>
            <a:r>
              <a:rPr lang="fr-FR" dirty="0">
                <a:solidFill>
                  <a:schemeClr val="bg2"/>
                </a:solidFill>
              </a:rPr>
              <a:t>Les programmes nationaux doivent examiner systématiquement le rôle de l’autodépistage de la COVID-19 ; alors que la pandémie se poursuit et que le virus évolue, des ajustements des politiques portant sur les approches et les services de dépistage du SARS-CoV-2, dont les autotests de la COVID-19, seront nécessaires.</a:t>
            </a:r>
          </a:p>
          <a:p>
            <a:pPr marL="0" indent="0">
              <a:lnSpc>
                <a:spcPct val="90000"/>
              </a:lnSpc>
              <a:buClr>
                <a:schemeClr val="dk1"/>
              </a:buClr>
              <a:buSzPts val="1800"/>
              <a:buNone/>
            </a:pPr>
            <a:endParaRPr lang="fr-FR" dirty="0"/>
          </a:p>
        </p:txBody>
      </p:sp>
      <p:sp>
        <p:nvSpPr>
          <p:cNvPr id="3" name="Google Shape;104;p2">
            <a:extLst>
              <a:ext uri="{FF2B5EF4-FFF2-40B4-BE49-F238E27FC236}">
                <a16:creationId xmlns:a16="http://schemas.microsoft.com/office/drawing/2014/main" id="{7B21C1C9-5D38-F2F2-E856-B0160BB7C133}"/>
              </a:ext>
            </a:extLst>
          </p:cNvPr>
          <p:cNvSpPr txBox="1">
            <a:spLocks noGrp="1"/>
          </p:cNvSpPr>
          <p:nvPr>
            <p:ph type="ftr" idx="11"/>
            <p:custDataLst>
              <p:tags r:id="rId5"/>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custDataLst>
      <p:tags r:id="rId1"/>
    </p:custDataLst>
    <p:extLst>
      <p:ext uri="{BB962C8B-B14F-4D97-AF65-F5344CB8AC3E}">
        <p14:creationId xmlns:p14="http://schemas.microsoft.com/office/powerpoint/2010/main" val="296675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9F19-744C-F2ED-8EEA-42284B02EA3E}"/>
              </a:ext>
            </a:extLst>
          </p:cNvPr>
          <p:cNvSpPr>
            <a:spLocks noGrp="1"/>
          </p:cNvSpPr>
          <p:nvPr>
            <p:ph type="title"/>
            <p:custDataLst>
              <p:tags r:id="rId1"/>
            </p:custDataLst>
          </p:nvPr>
        </p:nvSpPr>
        <p:spPr>
          <a:xfrm>
            <a:off x="838200" y="254514"/>
            <a:ext cx="10515600" cy="942814"/>
          </a:xfrm>
        </p:spPr>
        <p:txBody>
          <a:bodyPr/>
          <a:lstStyle/>
          <a:p>
            <a:r>
              <a:rPr lang="fr-FR"/>
              <a:t>Populations auxquelles donner la priorité pour l’autodépistage</a:t>
            </a:r>
          </a:p>
        </p:txBody>
      </p:sp>
      <p:sp>
        <p:nvSpPr>
          <p:cNvPr id="3" name="Text Placeholder 2">
            <a:extLst>
              <a:ext uri="{FF2B5EF4-FFF2-40B4-BE49-F238E27FC236}">
                <a16:creationId xmlns:a16="http://schemas.microsoft.com/office/drawing/2014/main" id="{1AEBB566-78D5-5A1F-B7F5-6366F68531B3}"/>
              </a:ext>
            </a:extLst>
          </p:cNvPr>
          <p:cNvSpPr>
            <a:spLocks noGrp="1"/>
          </p:cNvSpPr>
          <p:nvPr>
            <p:ph type="body" idx="1"/>
            <p:custDataLst>
              <p:tags r:id="rId2"/>
            </p:custDataLst>
          </p:nvPr>
        </p:nvSpPr>
        <p:spPr>
          <a:xfrm>
            <a:off x="838199" y="1512009"/>
            <a:ext cx="10515600" cy="4440760"/>
          </a:xfrm>
        </p:spPr>
        <p:txBody>
          <a:bodyPr/>
          <a:lstStyle/>
          <a:p>
            <a:pPr marL="342900" indent="-342900">
              <a:lnSpc>
                <a:spcPct val="90000"/>
              </a:lnSpc>
              <a:buSzPct val="100000"/>
            </a:pPr>
            <a:r>
              <a:rPr lang="fr-FR" dirty="0">
                <a:solidFill>
                  <a:schemeClr val="bg2"/>
                </a:solidFill>
              </a:rPr>
              <a:t>Travailleurs essentiels. </a:t>
            </a:r>
          </a:p>
          <a:p>
            <a:pPr marL="342900" indent="-342900">
              <a:lnSpc>
                <a:spcPct val="90000"/>
              </a:lnSpc>
              <a:buSzPct val="100000"/>
            </a:pPr>
            <a:r>
              <a:rPr lang="fr-FR" dirty="0">
                <a:solidFill>
                  <a:schemeClr val="bg2"/>
                </a:solidFill>
              </a:rPr>
              <a:t>Proches contacts de cas confirmés ou probables d’infection à SARS-CoV-2.</a:t>
            </a:r>
          </a:p>
          <a:p>
            <a:pPr marL="342900" indent="-342900">
              <a:lnSpc>
                <a:spcPct val="90000"/>
              </a:lnSpc>
              <a:buSzPct val="100000"/>
            </a:pPr>
            <a:r>
              <a:rPr lang="fr-FR" dirty="0">
                <a:solidFill>
                  <a:schemeClr val="bg2"/>
                </a:solidFill>
              </a:rPr>
              <a:t>Personnes les plus exposées au risque d’hospitalisation ou de COVID-19 sévère. </a:t>
            </a:r>
          </a:p>
          <a:p>
            <a:pPr marL="342900" indent="-342900">
              <a:lnSpc>
                <a:spcPct val="90000"/>
              </a:lnSpc>
              <a:buSzPct val="100000"/>
            </a:pPr>
            <a:r>
              <a:rPr lang="fr-FR" dirty="0">
                <a:solidFill>
                  <a:schemeClr val="bg2"/>
                </a:solidFill>
              </a:rPr>
              <a:t>Personnes ayant les plus grandes difficultés d’accès aux services de dépistage existants.</a:t>
            </a:r>
          </a:p>
          <a:p>
            <a:endParaRPr lang="fr-FR" dirty="0"/>
          </a:p>
          <a:p>
            <a:endParaRPr lang="fr-FR" dirty="0"/>
          </a:p>
        </p:txBody>
      </p:sp>
      <p:sp>
        <p:nvSpPr>
          <p:cNvPr id="5" name="Slide Number Placeholder 4">
            <a:extLst>
              <a:ext uri="{FF2B5EF4-FFF2-40B4-BE49-F238E27FC236}">
                <a16:creationId xmlns:a16="http://schemas.microsoft.com/office/drawing/2014/main" id="{3F69DC28-E344-D1D9-3EE0-F220AEB565D7}"/>
              </a:ext>
            </a:extLst>
          </p:cNvPr>
          <p:cNvSpPr>
            <a:spLocks noGrp="1"/>
          </p:cNvSpPr>
          <p:nvPr>
            <p:ph type="sldNum" idx="12"/>
            <p:custDataLst>
              <p:tags r:id="rId3"/>
            </p:custDataLst>
          </p:nvPr>
        </p:nvSpPr>
        <p:spPr/>
        <p:txBody>
          <a:bodyPr/>
          <a:lstStyle/>
          <a:p>
            <a:pPr marL="0" lvl="0" indent="0" algn="r" rtl="0">
              <a:spcBef>
                <a:spcPts val="0"/>
              </a:spcBef>
              <a:spcAft>
                <a:spcPts val="0"/>
              </a:spcAft>
              <a:buNone/>
            </a:pPr>
            <a:fld id="{00000000-1234-1234-1234-123412341234}" type="slidenum">
              <a:rPr lang="en-US" smtClean="0"/>
              <a:t>8</a:t>
            </a:fld>
            <a:endParaRPr lang="fr-FR"/>
          </a:p>
        </p:txBody>
      </p:sp>
      <p:sp>
        <p:nvSpPr>
          <p:cNvPr id="6" name="TextBox 5">
            <a:extLst>
              <a:ext uri="{FF2B5EF4-FFF2-40B4-BE49-F238E27FC236}">
                <a16:creationId xmlns:a16="http://schemas.microsoft.com/office/drawing/2014/main" id="{70D5421D-7C23-4D39-DDCC-BA285192E53F}"/>
              </a:ext>
            </a:extLst>
          </p:cNvPr>
          <p:cNvSpPr txBox="1"/>
          <p:nvPr>
            <p:custDataLst>
              <p:tags r:id="rId4"/>
            </p:custDataLst>
          </p:nvPr>
        </p:nvSpPr>
        <p:spPr>
          <a:xfrm>
            <a:off x="1437312" y="3823892"/>
            <a:ext cx="4181298" cy="22159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2000" dirty="0">
                <a:solidFill>
                  <a:schemeClr val="bg1"/>
                </a:solidFill>
              </a:rPr>
              <a:t>Le dépistage généralisé/systématique des personnes asymptomatiques qui n’ont pas eu d’exposition connue n’est </a:t>
            </a:r>
            <a:r>
              <a:rPr lang="fr-FR" sz="2000" b="1" dirty="0">
                <a:solidFill>
                  <a:schemeClr val="bg1"/>
                </a:solidFill>
              </a:rPr>
              <a:t>PAS</a:t>
            </a:r>
            <a:r>
              <a:rPr lang="fr-FR" sz="2000" dirty="0">
                <a:solidFill>
                  <a:schemeClr val="bg1"/>
                </a:solidFill>
              </a:rPr>
              <a:t> recommandé à ce jour.</a:t>
            </a:r>
          </a:p>
          <a:p>
            <a:pPr algn="ctr"/>
            <a:endParaRPr lang="fr-FR" sz="2000" dirty="0">
              <a:solidFill>
                <a:schemeClr val="bg1"/>
              </a:solidFill>
            </a:endParaRPr>
          </a:p>
          <a:p>
            <a:pPr algn="ctr"/>
            <a:endParaRPr lang="fr-FR" sz="2000" dirty="0">
              <a:solidFill>
                <a:schemeClr val="bg1"/>
              </a:solidFill>
            </a:endParaRPr>
          </a:p>
          <a:p>
            <a:pPr algn="ctr"/>
            <a:endParaRPr lang="fr-FR" sz="1800" dirty="0">
              <a:solidFill>
                <a:schemeClr val="bg1"/>
              </a:solidFill>
            </a:endParaRPr>
          </a:p>
        </p:txBody>
      </p:sp>
      <p:sp>
        <p:nvSpPr>
          <p:cNvPr id="7" name="TextBox 6">
            <a:extLst>
              <a:ext uri="{FF2B5EF4-FFF2-40B4-BE49-F238E27FC236}">
                <a16:creationId xmlns:a16="http://schemas.microsoft.com/office/drawing/2014/main" id="{F86EEEDD-D870-700F-7018-63BA9186E3C0}"/>
              </a:ext>
            </a:extLst>
          </p:cNvPr>
          <p:cNvSpPr txBox="1"/>
          <p:nvPr>
            <p:custDataLst>
              <p:tags r:id="rId5"/>
            </p:custDataLst>
          </p:nvPr>
        </p:nvSpPr>
        <p:spPr>
          <a:xfrm>
            <a:off x="6217722" y="3808502"/>
            <a:ext cx="4181298" cy="2246769"/>
          </a:xfrm>
          <a:prstGeom prst="rect">
            <a:avLst/>
          </a:prstGeom>
          <a:solidFill>
            <a:schemeClr val="accent1"/>
          </a:solidFill>
          <a:ln>
            <a:solidFill>
              <a:schemeClr val="accent1"/>
            </a:solidFill>
          </a:ln>
        </p:spPr>
        <p:txBody>
          <a:bodyPr wrap="square" rtlCol="0">
            <a:spAutoFit/>
          </a:bodyPr>
          <a:lstStyle/>
          <a:p>
            <a:pPr algn="ctr"/>
            <a:r>
              <a:rPr lang="fr-FR" sz="2000" dirty="0">
                <a:solidFill>
                  <a:schemeClr val="bg1"/>
                </a:solidFill>
              </a:rPr>
              <a:t>Les personnes voudront peut-être faire un autotest pour s’assurer qu’elles n’ont pas d’infection au SARS-CoV-2 (p. ex. pour participer à des activités de groupe, des événements sociaux, etc.)</a:t>
            </a:r>
          </a:p>
          <a:p>
            <a:pPr algn="ctr"/>
            <a:endParaRPr lang="fr-FR" sz="2000" dirty="0">
              <a:solidFill>
                <a:schemeClr val="bg1"/>
              </a:solidFill>
            </a:endParaRPr>
          </a:p>
        </p:txBody>
      </p:sp>
      <p:sp>
        <p:nvSpPr>
          <p:cNvPr id="9" name="Google Shape;104;p2">
            <a:extLst>
              <a:ext uri="{FF2B5EF4-FFF2-40B4-BE49-F238E27FC236}">
                <a16:creationId xmlns:a16="http://schemas.microsoft.com/office/drawing/2014/main" id="{1F724B8C-B88D-FBAB-937C-9BE59D91A598}"/>
              </a:ext>
            </a:extLst>
          </p:cNvPr>
          <p:cNvSpPr txBox="1">
            <a:spLocks noGrp="1"/>
          </p:cNvSpPr>
          <p:nvPr>
            <p:ph type="ftr" idx="11"/>
            <p:custDataLst>
              <p:tags r:id="rId6"/>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fr-FR"/>
              <a:t>Atelier de formation sur les tests de diagnostic rapide antigéniques du SARS-CoV-2 – v3.0 | Utilisation des TDR-Ag du SARS-CoV-2 pour l’autodépistage de la COVID-19</a:t>
            </a:r>
          </a:p>
        </p:txBody>
      </p:sp>
    </p:spTree>
    <p:extLst>
      <p:ext uri="{BB962C8B-B14F-4D97-AF65-F5344CB8AC3E}">
        <p14:creationId xmlns:p14="http://schemas.microsoft.com/office/powerpoint/2010/main" val="422060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2" name="Google Shape;162;p5"/>
          <p:cNvSpPr txBox="1">
            <a:spLocks noGrp="1"/>
          </p:cNvSpPr>
          <p:nvPr>
            <p:ph type="sldNum" idx="12"/>
            <p:custDataLst>
              <p:tags r:id="rId2"/>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custDataLst>
              <p:tags r:id="rId3"/>
            </p:custDataLst>
          </p:nvPr>
        </p:nvSpPr>
        <p:spPr>
          <a:xfrm>
            <a:off x="525285" y="1625127"/>
            <a:ext cx="10990822" cy="2347950"/>
          </a:xfrm>
          <a:prstGeom prst="rect">
            <a:avLst/>
          </a:prstGeom>
          <a:noFill/>
          <a:ln>
            <a:noFill/>
          </a:ln>
        </p:spPr>
        <p:txBody>
          <a:bodyPr spcFirstLastPara="1" wrap="square" lIns="91425" tIns="45700" rIns="91425" bIns="45700" anchor="t" anchorCtr="0">
            <a:noAutofit/>
          </a:bodyPr>
          <a:lstStyle/>
          <a:p>
            <a:pPr marL="342900" lvl="0" indent="-342900">
              <a:lnSpc>
                <a:spcPct val="90000"/>
              </a:lnSpc>
              <a:buSzPct val="100000"/>
              <a:buFont typeface="Arial" panose="020B0604020202020204" pitchFamily="34" charset="0"/>
              <a:buChar char="•"/>
            </a:pPr>
            <a:r>
              <a:rPr lang="en-GB" b="1" dirty="0">
                <a:solidFill>
                  <a:schemeClr val="accent1"/>
                </a:solidFill>
              </a:rPr>
              <a:t>Pour le diagnostic :</a:t>
            </a:r>
            <a:r>
              <a:rPr lang="en-GB" dirty="0">
                <a:solidFill>
                  <a:schemeClr val="accent1"/>
                </a:solidFill>
              </a:rPr>
              <a:t> </a:t>
            </a:r>
            <a:r>
              <a:rPr lang="en-GB" dirty="0" err="1"/>
              <a:t>en</a:t>
            </a:r>
            <a:r>
              <a:rPr lang="en-GB" dirty="0"/>
              <a:t> situation de transmission </a:t>
            </a:r>
            <a:r>
              <a:rPr lang="en-GB" dirty="0" err="1"/>
              <a:t>communautaire</a:t>
            </a:r>
            <a:r>
              <a:rPr lang="en-GB" dirty="0"/>
              <a:t> et </a:t>
            </a:r>
            <a:r>
              <a:rPr lang="en-GB" dirty="0" err="1"/>
              <a:t>lorsqu’ils</a:t>
            </a:r>
            <a:r>
              <a:rPr lang="en-GB" dirty="0"/>
              <a:t> </a:t>
            </a:r>
            <a:r>
              <a:rPr lang="en-GB" dirty="0" err="1"/>
              <a:t>sont</a:t>
            </a:r>
            <a:r>
              <a:rPr lang="en-GB" dirty="0"/>
              <a:t> </a:t>
            </a:r>
            <a:r>
              <a:rPr lang="en-GB" dirty="0" err="1"/>
              <a:t>utilisés</a:t>
            </a:r>
            <a:r>
              <a:rPr lang="en-GB" dirty="0"/>
              <a:t> par des </a:t>
            </a:r>
            <a:r>
              <a:rPr lang="en-GB" dirty="0" err="1"/>
              <a:t>sujets</a:t>
            </a:r>
            <a:r>
              <a:rPr lang="en-GB" dirty="0"/>
              <a:t> </a:t>
            </a:r>
            <a:r>
              <a:rPr lang="en-GB" dirty="0" err="1"/>
              <a:t>symptomatiques</a:t>
            </a:r>
            <a:r>
              <a:rPr lang="en-GB" dirty="0"/>
              <a:t> </a:t>
            </a:r>
            <a:r>
              <a:rPr lang="en-GB" dirty="0" err="1"/>
              <a:t>ou</a:t>
            </a:r>
            <a:r>
              <a:rPr lang="en-GB" dirty="0"/>
              <a:t> des </a:t>
            </a:r>
            <a:r>
              <a:rPr lang="en-GB" dirty="0" err="1"/>
              <a:t>personnes</a:t>
            </a:r>
            <a:r>
              <a:rPr lang="en-GB" dirty="0"/>
              <a:t> </a:t>
            </a:r>
            <a:r>
              <a:rPr lang="en-GB" dirty="0" err="1"/>
              <a:t>ayant</a:t>
            </a:r>
            <a:r>
              <a:rPr lang="en-GB" dirty="0"/>
              <a:t> </a:t>
            </a:r>
            <a:r>
              <a:rPr lang="en-GB" dirty="0" err="1"/>
              <a:t>été</a:t>
            </a:r>
            <a:r>
              <a:rPr lang="en-GB" dirty="0"/>
              <a:t> </a:t>
            </a:r>
            <a:r>
              <a:rPr lang="en-GB" dirty="0" err="1"/>
              <a:t>exposées</a:t>
            </a:r>
            <a:r>
              <a:rPr lang="en-GB" dirty="0"/>
              <a:t> </a:t>
            </a:r>
            <a:r>
              <a:rPr lang="en-GB" dirty="0" err="1"/>
              <a:t>récemment</a:t>
            </a:r>
            <a:r>
              <a:rPr lang="en-GB" dirty="0"/>
              <a:t> au SARS-CoV-2</a:t>
            </a:r>
          </a:p>
          <a:p>
            <a:pPr marL="800100" lvl="1">
              <a:lnSpc>
                <a:spcPct val="90000"/>
              </a:lnSpc>
              <a:buSzPct val="100000"/>
              <a:buFont typeface="Arial" panose="020B0604020202020204" pitchFamily="34" charset="0"/>
              <a:buChar char="•"/>
            </a:pPr>
            <a:r>
              <a:rPr lang="en-GB" dirty="0"/>
              <a:t>transmission </a:t>
            </a:r>
            <a:r>
              <a:rPr lang="en-GB" dirty="0" err="1"/>
              <a:t>communautaire</a:t>
            </a:r>
            <a:r>
              <a:rPr lang="en-GB" dirty="0"/>
              <a:t> </a:t>
            </a:r>
            <a:r>
              <a:rPr lang="en-GB" dirty="0" err="1"/>
              <a:t>en</a:t>
            </a:r>
            <a:r>
              <a:rPr lang="en-GB" dirty="0"/>
              <a:t> </a:t>
            </a:r>
            <a:r>
              <a:rPr lang="en-GB" dirty="0" err="1"/>
              <a:t>cours</a:t>
            </a:r>
            <a:endParaRPr lang="en-GB" dirty="0"/>
          </a:p>
          <a:p>
            <a:pPr marL="800100" lvl="1">
              <a:lnSpc>
                <a:spcPct val="90000"/>
              </a:lnSpc>
              <a:buSzPct val="100000"/>
              <a:buFont typeface="Arial" panose="020B0604020202020204" pitchFamily="34" charset="0"/>
              <a:buChar char="•"/>
            </a:pPr>
            <a:r>
              <a:rPr lang="fr-FR" dirty="0"/>
              <a:t>sujets présentant des symptômes depuis </a:t>
            </a:r>
            <a:r>
              <a:rPr lang="en-GB" dirty="0"/>
              <a:t>≤7jours </a:t>
            </a:r>
          </a:p>
          <a:p>
            <a:pPr marL="800100" lvl="1">
              <a:lnSpc>
                <a:spcPct val="90000"/>
              </a:lnSpc>
              <a:buSzPct val="100000"/>
              <a:buFont typeface="Arial" panose="020B0604020202020204" pitchFamily="34" charset="0"/>
              <a:buChar char="•"/>
            </a:pPr>
            <a:r>
              <a:rPr lang="en-GB" dirty="0" err="1"/>
              <a:t>personnes</a:t>
            </a:r>
            <a:r>
              <a:rPr lang="en-GB" dirty="0"/>
              <a:t> qui </a:t>
            </a:r>
            <a:r>
              <a:rPr lang="en-GB" dirty="0" err="1"/>
              <a:t>ont</a:t>
            </a:r>
            <a:r>
              <a:rPr lang="en-GB" dirty="0"/>
              <a:t> </a:t>
            </a:r>
            <a:r>
              <a:rPr lang="en-GB" dirty="0" err="1"/>
              <a:t>eu</a:t>
            </a:r>
            <a:r>
              <a:rPr lang="en-GB" dirty="0"/>
              <a:t> </a:t>
            </a:r>
            <a:r>
              <a:rPr lang="en-GB" dirty="0" err="1"/>
              <a:t>une</a:t>
            </a:r>
            <a:r>
              <a:rPr lang="en-GB" dirty="0"/>
              <a:t> exposition </a:t>
            </a:r>
            <a:r>
              <a:rPr lang="en-GB" dirty="0" err="1"/>
              <a:t>récente</a:t>
            </a:r>
            <a:r>
              <a:rPr lang="en-GB" dirty="0"/>
              <a:t> (contacts </a:t>
            </a:r>
            <a:r>
              <a:rPr lang="en-GB" dirty="0" err="1"/>
              <a:t>proches</a:t>
            </a:r>
            <a:r>
              <a:rPr lang="en-GB" dirty="0"/>
              <a:t>, agents de </a:t>
            </a:r>
            <a:r>
              <a:rPr lang="en-GB" dirty="0" err="1"/>
              <a:t>santé</a:t>
            </a:r>
            <a:r>
              <a:rPr lang="en-GB" dirty="0"/>
              <a:t> et </a:t>
            </a:r>
            <a:r>
              <a:rPr lang="en-GB" dirty="0" err="1"/>
              <a:t>soignants</a:t>
            </a:r>
            <a:r>
              <a:rPr lang="en-GB" dirty="0"/>
              <a:t>) et </a:t>
            </a:r>
            <a:r>
              <a:rPr lang="en-GB" dirty="0" err="1"/>
              <a:t>sont</a:t>
            </a:r>
            <a:r>
              <a:rPr lang="en-GB" dirty="0"/>
              <a:t> </a:t>
            </a:r>
            <a:r>
              <a:rPr lang="en-GB" dirty="0" err="1"/>
              <a:t>asymptomatiques</a:t>
            </a:r>
            <a:endParaRPr lang="en-GB" dirty="0"/>
          </a:p>
          <a:p>
            <a:pPr marL="800100" lvl="1">
              <a:lnSpc>
                <a:spcPct val="90000"/>
              </a:lnSpc>
              <a:buSzPct val="100000"/>
              <a:buFont typeface="Arial" panose="020B0604020202020204" pitchFamily="34" charset="0"/>
              <a:buChar char="•"/>
            </a:pPr>
            <a:r>
              <a:rPr lang="en-GB" dirty="0"/>
              <a:t>tests pour </a:t>
            </a:r>
            <a:r>
              <a:rPr lang="en-GB" dirty="0" err="1"/>
              <a:t>détecter</a:t>
            </a:r>
            <a:r>
              <a:rPr lang="en-GB" dirty="0"/>
              <a:t> des suspicions de </a:t>
            </a:r>
            <a:r>
              <a:rPr lang="en-GB" dirty="0" err="1"/>
              <a:t>flambées</a:t>
            </a:r>
            <a:r>
              <a:rPr lang="en-GB" dirty="0"/>
              <a:t> et y </a:t>
            </a:r>
            <a:r>
              <a:rPr lang="en-GB" dirty="0" err="1"/>
              <a:t>riposter</a:t>
            </a:r>
            <a:r>
              <a:rPr lang="en-GB" dirty="0"/>
              <a:t>.</a:t>
            </a:r>
          </a:p>
          <a:p>
            <a:pPr marL="457200" lvl="1" indent="0">
              <a:lnSpc>
                <a:spcPct val="90000"/>
              </a:lnSpc>
              <a:buClr>
                <a:schemeClr val="dk1"/>
              </a:buClr>
              <a:buNone/>
            </a:pPr>
            <a:endParaRPr lang="en-GB" sz="1200" dirty="0"/>
          </a:p>
          <a:p>
            <a:pPr marL="342900" lvl="0" indent="-342900">
              <a:lnSpc>
                <a:spcPct val="90000"/>
              </a:lnSpc>
              <a:buSzPct val="100000"/>
              <a:buFont typeface="Arial" panose="020B0604020202020204" pitchFamily="34" charset="0"/>
              <a:buChar char="•"/>
            </a:pPr>
            <a:r>
              <a:rPr lang="en-GB" b="1" dirty="0">
                <a:solidFill>
                  <a:schemeClr val="accent1"/>
                </a:solidFill>
              </a:rPr>
              <a:t>Pour le </a:t>
            </a:r>
            <a:r>
              <a:rPr lang="en-GB" b="1" dirty="0" err="1">
                <a:solidFill>
                  <a:schemeClr val="accent1"/>
                </a:solidFill>
              </a:rPr>
              <a:t>dépistage</a:t>
            </a:r>
            <a:r>
              <a:rPr lang="en-GB" b="1" dirty="0">
                <a:solidFill>
                  <a:schemeClr val="accent1"/>
                </a:solidFill>
              </a:rPr>
              <a:t> :</a:t>
            </a:r>
            <a:r>
              <a:rPr lang="en-GB" dirty="0">
                <a:solidFill>
                  <a:schemeClr val="accent1"/>
                </a:solidFill>
              </a:rPr>
              <a:t> </a:t>
            </a:r>
            <a:r>
              <a:rPr lang="en-GB" dirty="0" err="1"/>
              <a:t>quel</a:t>
            </a:r>
            <a:r>
              <a:rPr lang="en-GB" dirty="0"/>
              <a:t> que </a:t>
            </a:r>
            <a:r>
              <a:rPr lang="en-GB" dirty="0" err="1"/>
              <a:t>soit</a:t>
            </a:r>
            <a:r>
              <a:rPr lang="en-GB" dirty="0"/>
              <a:t> le </a:t>
            </a:r>
            <a:r>
              <a:rPr lang="en-GB" dirty="0" err="1"/>
              <a:t>niveau</a:t>
            </a:r>
            <a:r>
              <a:rPr lang="en-GB" dirty="0"/>
              <a:t> de transmission </a:t>
            </a:r>
            <a:r>
              <a:rPr lang="en-GB" dirty="0" err="1"/>
              <a:t>communautaire</a:t>
            </a:r>
            <a:r>
              <a:rPr lang="en-GB" dirty="0"/>
              <a:t> :</a:t>
            </a:r>
          </a:p>
          <a:p>
            <a:pPr marL="800100" lvl="1">
              <a:lnSpc>
                <a:spcPct val="90000"/>
              </a:lnSpc>
              <a:buSzPct val="100000"/>
              <a:buFont typeface="Arial" panose="020B0604020202020204" pitchFamily="34" charset="0"/>
              <a:buChar char="•"/>
            </a:pPr>
            <a:r>
              <a:rPr lang="en-GB" dirty="0"/>
              <a:t>Tests chez des </a:t>
            </a:r>
            <a:r>
              <a:rPr lang="en-GB" dirty="0" err="1"/>
              <a:t>personnes</a:t>
            </a:r>
            <a:r>
              <a:rPr lang="en-GB" dirty="0"/>
              <a:t> </a:t>
            </a:r>
            <a:r>
              <a:rPr lang="en-GB" dirty="0" err="1"/>
              <a:t>asymptomatiques</a:t>
            </a:r>
            <a:r>
              <a:rPr lang="en-GB" dirty="0"/>
              <a:t> qui </a:t>
            </a:r>
            <a:r>
              <a:rPr lang="en-GB" dirty="0" err="1"/>
              <a:t>n’ont</a:t>
            </a:r>
            <a:r>
              <a:rPr lang="en-GB" dirty="0"/>
              <a:t> pas </a:t>
            </a:r>
            <a:r>
              <a:rPr lang="en-GB" dirty="0" err="1"/>
              <a:t>eu</a:t>
            </a:r>
            <a:r>
              <a:rPr lang="en-GB" dirty="0"/>
              <a:t> </a:t>
            </a:r>
            <a:r>
              <a:rPr lang="en-GB" dirty="0" err="1"/>
              <a:t>d’exposition</a:t>
            </a:r>
            <a:r>
              <a:rPr lang="en-GB" dirty="0"/>
              <a:t> </a:t>
            </a:r>
            <a:r>
              <a:rPr lang="en-GB" dirty="0" err="1"/>
              <a:t>connue</a:t>
            </a:r>
            <a:r>
              <a:rPr lang="en-GB" dirty="0"/>
              <a:t> et qui </a:t>
            </a:r>
            <a:r>
              <a:rPr lang="en-GB" dirty="0" err="1"/>
              <a:t>veulent</a:t>
            </a:r>
            <a:r>
              <a:rPr lang="en-GB" dirty="0"/>
              <a:t> </a:t>
            </a:r>
            <a:r>
              <a:rPr lang="en-GB" dirty="0" err="1"/>
              <a:t>s’assurer</a:t>
            </a:r>
            <a:r>
              <a:rPr lang="en-GB" dirty="0"/>
              <a:t> </a:t>
            </a:r>
            <a:r>
              <a:rPr lang="en-GB" dirty="0" err="1"/>
              <a:t>qu’elles</a:t>
            </a:r>
            <a:r>
              <a:rPr lang="en-GB" dirty="0"/>
              <a:t> </a:t>
            </a:r>
            <a:r>
              <a:rPr lang="en-GB" dirty="0" err="1"/>
              <a:t>n’ont</a:t>
            </a:r>
            <a:r>
              <a:rPr lang="en-GB" dirty="0"/>
              <a:t> pas </a:t>
            </a:r>
            <a:r>
              <a:rPr lang="en-GB" dirty="0" err="1"/>
              <a:t>d’infection</a:t>
            </a:r>
            <a:r>
              <a:rPr lang="en-GB" dirty="0"/>
              <a:t> au SARS-CoV-2 </a:t>
            </a:r>
            <a:endParaRPr lang="en-GB" dirty="0">
              <a:solidFill>
                <a:srgbClr val="000000"/>
              </a:solidFill>
            </a:endParaRPr>
          </a:p>
          <a:p>
            <a:pPr marL="800100" lvl="1">
              <a:lnSpc>
                <a:spcPct val="90000"/>
              </a:lnSpc>
              <a:buSzPct val="100000"/>
              <a:buFont typeface="Arial" panose="020B0604020202020204" pitchFamily="34" charset="0"/>
              <a:buChar char="•"/>
            </a:pPr>
            <a:r>
              <a:rPr lang="en-GB" dirty="0"/>
              <a:t>Dans </a:t>
            </a:r>
            <a:r>
              <a:rPr lang="en-GB" dirty="0" err="1"/>
              <a:t>cette</a:t>
            </a:r>
            <a:r>
              <a:rPr lang="en-GB" dirty="0"/>
              <a:t> application, un </a:t>
            </a:r>
            <a:r>
              <a:rPr lang="en-GB" dirty="0" err="1"/>
              <a:t>autotest</a:t>
            </a:r>
            <a:r>
              <a:rPr lang="en-GB" dirty="0"/>
              <a:t> </a:t>
            </a:r>
            <a:r>
              <a:rPr lang="en-GB" dirty="0" err="1"/>
              <a:t>négatif</a:t>
            </a:r>
            <a:r>
              <a:rPr lang="en-GB" dirty="0"/>
              <a:t> </a:t>
            </a:r>
            <a:r>
              <a:rPr lang="en-GB" dirty="0" err="1"/>
              <a:t>peut</a:t>
            </a:r>
            <a:r>
              <a:rPr lang="en-GB" dirty="0"/>
              <a:t> </a:t>
            </a:r>
            <a:r>
              <a:rPr lang="en-GB" dirty="0" err="1"/>
              <a:t>permettre</a:t>
            </a:r>
            <a:r>
              <a:rPr lang="en-GB" dirty="0"/>
              <a:t> la participation à </a:t>
            </a:r>
            <a:r>
              <a:rPr lang="en-GB" dirty="0" err="1"/>
              <a:t>une</a:t>
            </a:r>
            <a:r>
              <a:rPr lang="en-GB" dirty="0"/>
              <a:t> </a:t>
            </a:r>
            <a:r>
              <a:rPr lang="en-GB" dirty="0" err="1"/>
              <a:t>activité</a:t>
            </a:r>
            <a:r>
              <a:rPr lang="en-GB" dirty="0"/>
              <a:t>, par </a:t>
            </a:r>
            <a:r>
              <a:rPr lang="en-GB" dirty="0" err="1"/>
              <a:t>exemple</a:t>
            </a:r>
            <a:r>
              <a:rPr lang="en-GB" dirty="0"/>
              <a:t> des </a:t>
            </a:r>
            <a:r>
              <a:rPr lang="en-GB" dirty="0" err="1"/>
              <a:t>activités</a:t>
            </a:r>
            <a:r>
              <a:rPr lang="en-GB" dirty="0"/>
              <a:t> de </a:t>
            </a:r>
            <a:r>
              <a:rPr lang="en-GB" dirty="0" err="1"/>
              <a:t>groupe</a:t>
            </a:r>
            <a:r>
              <a:rPr lang="en-GB" dirty="0"/>
              <a:t> </a:t>
            </a:r>
            <a:r>
              <a:rPr lang="en-GB" dirty="0" err="1"/>
              <a:t>ou</a:t>
            </a:r>
            <a:r>
              <a:rPr lang="en-GB" dirty="0"/>
              <a:t> des </a:t>
            </a:r>
            <a:r>
              <a:rPr lang="en-GB" dirty="0" err="1"/>
              <a:t>rassemblements</a:t>
            </a:r>
            <a:r>
              <a:rPr lang="en-GB" dirty="0"/>
              <a:t> </a:t>
            </a:r>
            <a:r>
              <a:rPr lang="en-GB" dirty="0" err="1"/>
              <a:t>en</a:t>
            </a:r>
            <a:r>
              <a:rPr lang="en-GB" dirty="0"/>
              <a:t> </a:t>
            </a:r>
            <a:r>
              <a:rPr lang="en-GB" dirty="0" err="1"/>
              <a:t>intérieur</a:t>
            </a:r>
            <a:r>
              <a:rPr lang="en-GB" dirty="0"/>
              <a:t>, et </a:t>
            </a:r>
            <a:r>
              <a:rPr lang="en-GB" dirty="0" err="1"/>
              <a:t>en</a:t>
            </a:r>
            <a:r>
              <a:rPr lang="en-GB" dirty="0"/>
              <a:t> </a:t>
            </a:r>
            <a:r>
              <a:rPr lang="en-GB" dirty="0" err="1"/>
              <a:t>cas</a:t>
            </a:r>
            <a:r>
              <a:rPr lang="en-GB" dirty="0"/>
              <a:t> </a:t>
            </a:r>
            <a:r>
              <a:rPr lang="en-GB" dirty="0" err="1"/>
              <a:t>d’autotest</a:t>
            </a:r>
            <a:r>
              <a:rPr lang="en-GB" dirty="0"/>
              <a:t> </a:t>
            </a:r>
            <a:r>
              <a:rPr lang="en-GB" dirty="0" err="1"/>
              <a:t>positif</a:t>
            </a:r>
            <a:r>
              <a:rPr lang="en-GB" dirty="0"/>
              <a:t>, il </a:t>
            </a:r>
            <a:r>
              <a:rPr lang="en-GB" dirty="0" err="1"/>
              <a:t>faudra</a:t>
            </a:r>
            <a:r>
              <a:rPr lang="en-GB" dirty="0"/>
              <a:t> </a:t>
            </a:r>
            <a:r>
              <a:rPr lang="en-GB" dirty="0" err="1"/>
              <a:t>envisager</a:t>
            </a:r>
            <a:r>
              <a:rPr lang="en-GB" dirty="0"/>
              <a:t> de demander un test de confirmation.</a:t>
            </a:r>
            <a:endParaRPr lang="en-GB" dirty="0">
              <a:solidFill>
                <a:srgbClr val="424242"/>
              </a:solidFill>
              <a:latin typeface="Arial"/>
              <a:ea typeface="Arial"/>
              <a:cs typeface="Arial"/>
            </a:endParaRPr>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custDataLst>
              <p:tags r:id="rId4"/>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dirty="0"/>
              <a:t>Les </a:t>
            </a:r>
            <a:r>
              <a:rPr lang="en-GB" dirty="0" err="1"/>
              <a:t>autotests</a:t>
            </a:r>
            <a:r>
              <a:rPr lang="en-GB" dirty="0"/>
              <a:t> du SARS-CoV-2</a:t>
            </a:r>
            <a:endParaRPr dirty="0"/>
          </a:p>
        </p:txBody>
      </p:sp>
      <p:sp>
        <p:nvSpPr>
          <p:cNvPr id="3" name="Google Shape;104;p2">
            <a:extLst>
              <a:ext uri="{FF2B5EF4-FFF2-40B4-BE49-F238E27FC236}">
                <a16:creationId xmlns:a16="http://schemas.microsoft.com/office/drawing/2014/main" id="{C817B165-2AEF-EF64-C8A6-70F38D25C2BD}"/>
              </a:ext>
            </a:extLst>
          </p:cNvPr>
          <p:cNvSpPr txBox="1">
            <a:spLocks noGrp="1"/>
          </p:cNvSpPr>
          <p:nvPr>
            <p:ph type="ftr" idx="11"/>
            <p:custDataLst>
              <p:tags r:id="rId5"/>
            </p:custDataLst>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extLst>
      <p:ext uri="{BB962C8B-B14F-4D97-AF65-F5344CB8AC3E}">
        <p14:creationId xmlns:p14="http://schemas.microsoft.com/office/powerpoint/2010/main" val="4278725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9"/>
</p:tagLst>
</file>

<file path=ppt/tags/tag104.xml><?xml version="1.0" encoding="utf-8"?>
<p:tagLst xmlns:a="http://schemas.openxmlformats.org/drawingml/2006/main" xmlns:r="http://schemas.openxmlformats.org/officeDocument/2006/relationships" xmlns:p="http://schemas.openxmlformats.org/presentationml/2006/main">
  <p:tag name="NUM" val="10"/>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5.xml><?xml version="1.0" encoding="utf-8"?>
<p:tagLst xmlns:a="http://schemas.openxmlformats.org/drawingml/2006/main" xmlns:r="http://schemas.openxmlformats.org/officeDocument/2006/relationships" xmlns:p="http://schemas.openxmlformats.org/presentationml/2006/main">
  <p:tag name="NUM" val="10"/>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6"/>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7"/>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9"/>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50f158c-397a-4a9d-b005-a44c92e0fccb">
      <UserInfo>
        <DisplayName>BARNADAS, Céline</DisplayName>
        <AccountId>27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2F18066C03F5499150099924B49185" ma:contentTypeVersion="13" ma:contentTypeDescription="Create a new document." ma:contentTypeScope="" ma:versionID="2315772953c8bd93a8996c238dcba93d">
  <xsd:schema xmlns:xsd="http://www.w3.org/2001/XMLSchema" xmlns:xs="http://www.w3.org/2001/XMLSchema" xmlns:p="http://schemas.microsoft.com/office/2006/metadata/properties" xmlns:ns2="759e0dc5-5fc7-4b1a-9988-0ec5a3af862d" xmlns:ns3="450f158c-397a-4a9d-b005-a44c92e0fccb" targetNamespace="http://schemas.microsoft.com/office/2006/metadata/properties" ma:root="true" ma:fieldsID="5d6c42228201fd9bf3b58f2a45ac1aa4" ns2:_="" ns3:_="">
    <xsd:import namespace="759e0dc5-5fc7-4b1a-9988-0ec5a3af862d"/>
    <xsd:import namespace="450f158c-397a-4a9d-b005-a44c92e0fc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e0dc5-5fc7-4b1a-9988-0ec5a3af8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0f158c-397a-4a9d-b005-a44c92e0fc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CF077F-73A2-4548-ABB8-B115369DC6DD}">
  <ds:schemaRefs>
    <ds:schemaRef ds:uri="http://schemas.microsoft.com/sharepoint/v3/contenttype/forms"/>
  </ds:schemaRefs>
</ds:datastoreItem>
</file>

<file path=customXml/itemProps2.xml><?xml version="1.0" encoding="utf-8"?>
<ds:datastoreItem xmlns:ds="http://schemas.openxmlformats.org/officeDocument/2006/customXml" ds:itemID="{45B9635E-1B7C-43A9-8B05-B2A007CE2875}">
  <ds:schemaRefs>
    <ds:schemaRef ds:uri="http://purl.org/dc/elements/1.1/"/>
    <ds:schemaRef ds:uri="450f158c-397a-4a9d-b005-a44c92e0fccb"/>
    <ds:schemaRef ds:uri="http://schemas.microsoft.com/office/2006/documentManagement/types"/>
    <ds:schemaRef ds:uri="759e0dc5-5fc7-4b1a-9988-0ec5a3af862d"/>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BAE6A0F8-F1CB-41E0-921E-03FCC6B7BB03}">
  <ds:schemaRefs>
    <ds:schemaRef ds:uri="450f158c-397a-4a9d-b005-a44c92e0fccb"/>
    <ds:schemaRef ds:uri="759e0dc5-5fc7-4b1a-9988-0ec5a3af86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220</TotalTime>
  <Words>3621</Words>
  <Application>Microsoft Office PowerPoint</Application>
  <PresentationFormat>Widescreen</PresentationFormat>
  <Paragraphs>223</Paragraphs>
  <Slides>22</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Arial,Sans-Serif</vt:lpstr>
      <vt:lpstr>Calibri</vt:lpstr>
      <vt:lpstr>Office Theme</vt:lpstr>
      <vt:lpstr>S1</vt:lpstr>
      <vt:lpstr>Clause de non-responsabilité</vt:lpstr>
      <vt:lpstr>Objectifs d’apprentissage</vt:lpstr>
      <vt:lpstr>L’autodépistage à l’aide des TDR-Ag du SARS-CoV-2 : Recommandations générales</vt:lpstr>
      <vt:lpstr>Orientations mondiales</vt:lpstr>
      <vt:lpstr>Mise en œuvre de l’autodépistage du SARS-CoV-2</vt:lpstr>
      <vt:lpstr>Mise en œuvre de l’autodépistage du SARS-CoV-2</vt:lpstr>
      <vt:lpstr>Populations auxquelles donner la priorité pour l’autodépistage</vt:lpstr>
      <vt:lpstr>Les autotests du SARS-CoV-2</vt:lpstr>
      <vt:lpstr>Les autotests peuvent faciliter le diagnostic</vt:lpstr>
      <vt:lpstr>Les autotests peuvent faciliter le dépistage </vt:lpstr>
      <vt:lpstr>En résumé, pourquoi faut-il proposer l’autodépistage ?</vt:lpstr>
      <vt:lpstr>Informations essentielles pour les agents de santé (1)</vt:lpstr>
      <vt:lpstr>Informations essentielles pour les agents de santé (2)</vt:lpstr>
      <vt:lpstr>Informations essentielles à fournir aux utilisateurs (1)* </vt:lpstr>
      <vt:lpstr>Informations essentielles à fournir aux utilisateurs (1)* Quand et comment utiliser les autotests du SARS-CoV-2</vt:lpstr>
      <vt:lpstr>Informations essentielles à fournir aux utilisateurs (1)* Résultats du test et mesures de suivi</vt:lpstr>
      <vt:lpstr>L’importance d’interpréter correctement les résultats du test</vt:lpstr>
      <vt:lpstr>Passons à la pratique</vt:lpstr>
      <vt:lpstr>La surveillance postcommercialisation*</vt:lpstr>
      <vt:lpstr>PowerPoint Presentation</vt:lpstr>
      <vt:lpstr>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JOHN ROSS PAPA</dc:creator>
  <cp:lastModifiedBy>natacha milhano</cp:lastModifiedBy>
  <cp:revision>94</cp:revision>
  <dcterms:created xsi:type="dcterms:W3CDTF">2020-10-08T10:02:18Z</dcterms:created>
  <dcterms:modified xsi:type="dcterms:W3CDTF">2022-09-22T10:34:11Z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DE4A125E-6A51-4914-9CAB-2C3A6913DC93</vt:lpwstr>
  </property>
  <property fmtid="{D5CDD505-2E9C-101B-9397-08002B2CF9AE}" pid="4" name="ArticulatePath">
    <vt:lpwstr>https://worldhealthorg-my.sharepoint.com/personal/traorez_who_int/Documents/Track changes_EN/3_SARS-CoV-2 RDT OpenWHO_03_Strategies_v1.0</vt:lpwstr>
  </property>
</Properties>
</file>