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  <p:sldMasterId id="2147483652" r:id="rId3"/>
    <p:sldMasterId id="2147484441" r:id="rId4"/>
    <p:sldMasterId id="2147484454" r:id="rId5"/>
    <p:sldMasterId id="2147483714" r:id="rId6"/>
    <p:sldMasterId id="2147483727" r:id="rId7"/>
    <p:sldMasterId id="2147483739" r:id="rId8"/>
    <p:sldMasterId id="2147483754" r:id="rId9"/>
  </p:sldMasterIdLst>
  <p:notesMasterIdLst>
    <p:notesMasterId r:id="rId32"/>
  </p:notesMasterIdLst>
  <p:handoutMasterIdLst>
    <p:handoutMasterId r:id="rId33"/>
  </p:handoutMasterIdLst>
  <p:sldIdLst>
    <p:sldId id="683" r:id="rId10"/>
    <p:sldId id="782" r:id="rId11"/>
    <p:sldId id="760" r:id="rId12"/>
    <p:sldId id="761" r:id="rId13"/>
    <p:sldId id="762" r:id="rId14"/>
    <p:sldId id="763" r:id="rId15"/>
    <p:sldId id="783" r:id="rId16"/>
    <p:sldId id="766" r:id="rId17"/>
    <p:sldId id="767" r:id="rId18"/>
    <p:sldId id="768" r:id="rId19"/>
    <p:sldId id="771" r:id="rId20"/>
    <p:sldId id="786" r:id="rId21"/>
    <p:sldId id="787" r:id="rId22"/>
    <p:sldId id="774" r:id="rId23"/>
    <p:sldId id="775" r:id="rId24"/>
    <p:sldId id="784" r:id="rId25"/>
    <p:sldId id="785" r:id="rId26"/>
    <p:sldId id="776" r:id="rId27"/>
    <p:sldId id="777" r:id="rId28"/>
    <p:sldId id="779" r:id="rId29"/>
    <p:sldId id="788" r:id="rId30"/>
    <p:sldId id="781" r:id="rId31"/>
  </p:sldIdLst>
  <p:sldSz cx="9144000" cy="6858000" type="screen4x3"/>
  <p:notesSz cx="6662738" cy="98329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700" b="1" kern="1200">
        <a:solidFill>
          <a:srgbClr val="000066"/>
        </a:solidFill>
        <a:latin typeface="Centaur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3700" b="1" kern="1200">
        <a:solidFill>
          <a:srgbClr val="000066"/>
        </a:solidFill>
        <a:latin typeface="Centaur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3700" b="1" kern="1200">
        <a:solidFill>
          <a:srgbClr val="000066"/>
        </a:solidFill>
        <a:latin typeface="Centaur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3700" b="1" kern="1200">
        <a:solidFill>
          <a:srgbClr val="000066"/>
        </a:solidFill>
        <a:latin typeface="Centaur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3700" b="1" kern="1200">
        <a:solidFill>
          <a:srgbClr val="000066"/>
        </a:solidFill>
        <a:latin typeface="Centaur" pitchFamily="18" charset="0"/>
        <a:ea typeface="+mn-ea"/>
        <a:cs typeface="Arial" charset="0"/>
      </a:defRPr>
    </a:lvl5pPr>
    <a:lvl6pPr marL="2286000" algn="l" defTabSz="914400" rtl="0" eaLnBrk="1" latinLnBrk="0" hangingPunct="1">
      <a:defRPr sz="3700" b="1" kern="1200">
        <a:solidFill>
          <a:srgbClr val="000066"/>
        </a:solidFill>
        <a:latin typeface="Centaur" pitchFamily="18" charset="0"/>
        <a:ea typeface="+mn-ea"/>
        <a:cs typeface="Arial" charset="0"/>
      </a:defRPr>
    </a:lvl6pPr>
    <a:lvl7pPr marL="2743200" algn="l" defTabSz="914400" rtl="0" eaLnBrk="1" latinLnBrk="0" hangingPunct="1">
      <a:defRPr sz="3700" b="1" kern="1200">
        <a:solidFill>
          <a:srgbClr val="000066"/>
        </a:solidFill>
        <a:latin typeface="Centaur" pitchFamily="18" charset="0"/>
        <a:ea typeface="+mn-ea"/>
        <a:cs typeface="Arial" charset="0"/>
      </a:defRPr>
    </a:lvl7pPr>
    <a:lvl8pPr marL="3200400" algn="l" defTabSz="914400" rtl="0" eaLnBrk="1" latinLnBrk="0" hangingPunct="1">
      <a:defRPr sz="3700" b="1" kern="1200">
        <a:solidFill>
          <a:srgbClr val="000066"/>
        </a:solidFill>
        <a:latin typeface="Centaur" pitchFamily="18" charset="0"/>
        <a:ea typeface="+mn-ea"/>
        <a:cs typeface="Arial" charset="0"/>
      </a:defRPr>
    </a:lvl8pPr>
    <a:lvl9pPr marL="3657600" algn="l" defTabSz="914400" rtl="0" eaLnBrk="1" latinLnBrk="0" hangingPunct="1">
      <a:defRPr sz="3700" b="1" kern="1200">
        <a:solidFill>
          <a:srgbClr val="000066"/>
        </a:solidFill>
        <a:latin typeface="Centaur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97">
          <p15:clr>
            <a:srgbClr val="A4A3A4"/>
          </p15:clr>
        </p15:guide>
        <p15:guide id="2" pos="209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CCEE"/>
    <a:srgbClr val="2290D4"/>
    <a:srgbClr val="000066"/>
    <a:srgbClr val="00FF00"/>
    <a:srgbClr val="EAEAEA"/>
    <a:srgbClr val="FFFF66"/>
    <a:srgbClr val="FFFF99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93" autoAdjust="0"/>
    <p:restoredTop sz="88632" autoAdjust="0"/>
  </p:normalViewPr>
  <p:slideViewPr>
    <p:cSldViewPr snapToGrid="0">
      <p:cViewPr varScale="1">
        <p:scale>
          <a:sx n="98" d="100"/>
          <a:sy n="98" d="100"/>
        </p:scale>
        <p:origin x="111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3852"/>
    </p:cViewPr>
  </p:sorterViewPr>
  <p:notesViewPr>
    <p:cSldViewPr snapToGrid="0">
      <p:cViewPr>
        <p:scale>
          <a:sx n="100" d="100"/>
          <a:sy n="100" d="100"/>
        </p:scale>
        <p:origin x="-1608" y="1728"/>
      </p:cViewPr>
      <p:guideLst>
        <p:guide orient="horz" pos="3097"/>
        <p:guide pos="209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handoutMaster" Target="handoutMasters/handoutMaster1.xml"/><Relationship Id="rId38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>
              <a:defRPr sz="1200" b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dirty="0"/>
              <a:t>World Health Organization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3488" y="0"/>
            <a:ext cx="288766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 b="0" smtClean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1619D658-A134-4114-A1AF-10B7E5FB3103}" type="datetime3">
              <a:rPr lang="en-US"/>
              <a:pPr>
                <a:defRPr/>
              </a:pPr>
              <a:t>13 June 2018</a:t>
            </a:fld>
            <a:endParaRPr lang="en-US" dirty="0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39263"/>
            <a:ext cx="288766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1">
              <a:defRPr sz="1200" b="0" smtClean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3488" y="9339263"/>
            <a:ext cx="288766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 b="0" smtClean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8DAF9D23-D2A2-4744-9831-6E9D91EDFE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1151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>
              <a:defRPr sz="1200" b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dirty="0"/>
              <a:t>World Health Organization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3488" y="0"/>
            <a:ext cx="288766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 b="0" smtClean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80631549-93B0-44B0-94C1-1368FB832879}" type="datetime3">
              <a:rPr lang="en-US"/>
              <a:pPr>
                <a:defRPr/>
              </a:pPr>
              <a:t>13 June 2018</a:t>
            </a:fld>
            <a:endParaRPr lang="en-US" dirty="0"/>
          </a:p>
        </p:txBody>
      </p:sp>
      <p:sp>
        <p:nvSpPr>
          <p:cNvPr id="747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25" y="738188"/>
            <a:ext cx="4916488" cy="36861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670425"/>
            <a:ext cx="5329238" cy="442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39263"/>
            <a:ext cx="288766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1">
              <a:defRPr sz="1200" b="0" smtClean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3488" y="9339263"/>
            <a:ext cx="288766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 b="0" smtClean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623E655A-A367-4454-8E44-0BFADDF51C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159681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nvestorwords.com/2885/long_term.html" TargetMode="External"/><Relationship Id="rId3" Type="http://schemas.openxmlformats.org/officeDocument/2006/relationships/hyperlink" Target="http://www.businessdictionary.com/definition/associated.html" TargetMode="External"/><Relationship Id="rId7" Type="http://schemas.openxmlformats.org/officeDocument/2006/relationships/hyperlink" Target="http://www.businessdictionary.com/definition/action.html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nvestorwords.com/9451/direct.html" TargetMode="External"/><Relationship Id="rId5" Type="http://schemas.openxmlformats.org/officeDocument/2006/relationships/hyperlink" Target="http://www.businessdictionary.com/definition/organization.html" TargetMode="External"/><Relationship Id="rId10" Type="http://schemas.openxmlformats.org/officeDocument/2006/relationships/hyperlink" Target="http://www.businessdictionary.com/definition/corporate-policy.html" TargetMode="External"/><Relationship Id="rId4" Type="http://schemas.openxmlformats.org/officeDocument/2006/relationships/hyperlink" Target="http://www.businessdictionary.com/definition/guideline.html" TargetMode="External"/><Relationship Id="rId9" Type="http://schemas.openxmlformats.org/officeDocument/2006/relationships/hyperlink" Target="http://www.businessdictionary.com/definition/goal.html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 dirty="0">
              <a:latin typeface="Arial" charset="0"/>
              <a:cs typeface="Arial" charset="0"/>
            </a:endParaRPr>
          </a:p>
        </p:txBody>
      </p:sp>
      <p:sp>
        <p:nvSpPr>
          <p:cNvPr id="75780" name="Header Placeholder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1pPr>
            <a:lvl2pPr marL="742950" indent="-285750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2pPr>
            <a:lvl3pPr marL="1143000" indent="-228600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3pPr>
            <a:lvl4pPr marL="1600200" indent="-228600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4pPr>
            <a:lvl5pPr marL="2057400" indent="-228600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 b="0" dirty="0">
                <a:solidFill>
                  <a:schemeClr val="tx1"/>
                </a:solidFill>
                <a:latin typeface="Arial" charset="0"/>
              </a:rPr>
              <a:t>Organisation mondiale de la santé</a:t>
            </a:r>
          </a:p>
        </p:txBody>
      </p:sp>
      <p:sp>
        <p:nvSpPr>
          <p:cNvPr id="75781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1pPr>
            <a:lvl2pPr marL="742950" indent="-285750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2pPr>
            <a:lvl3pPr marL="1143000" indent="-228600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3pPr>
            <a:lvl4pPr marL="1600200" indent="-228600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4pPr>
            <a:lvl5pPr marL="2057400" indent="-228600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9pPr>
          </a:lstStyle>
          <a:p>
            <a:pPr eaLnBrk="1" hangingPunct="1"/>
            <a:fld id="{C0F71CEA-729A-4E8C-948A-FD2582D4C064}" type="datetime3">
              <a:rPr lang="en-US" altLang="en-US" sz="1200" b="0">
                <a:solidFill>
                  <a:schemeClr val="tx1"/>
                </a:solidFill>
                <a:latin typeface="Arial" charset="0"/>
              </a:rPr>
              <a:pPr eaLnBrk="1" hangingPunct="1"/>
              <a:t>13 June 2018</a:t>
            </a:fld>
            <a:endParaRPr lang="en-US" altLang="en-US" sz="1200" b="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75782" name="Slide Number Placeholder 5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1pPr>
            <a:lvl2pPr marL="742950" indent="-285750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2pPr>
            <a:lvl3pPr marL="1143000" indent="-228600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3pPr>
            <a:lvl4pPr marL="1600200" indent="-228600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4pPr>
            <a:lvl5pPr marL="2057400" indent="-228600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9pPr>
          </a:lstStyle>
          <a:p>
            <a:pPr eaLnBrk="1" hangingPunct="1"/>
            <a:fld id="{29A63741-D3BD-460D-B82C-CF02234BD2BF}" type="slidenum">
              <a:rPr lang="en-US" altLang="en-US" sz="1200" b="0">
                <a:solidFill>
                  <a:schemeClr val="tx1"/>
                </a:solidFill>
                <a:latin typeface="Arial" charset="0"/>
              </a:rPr>
              <a:pPr eaLnBrk="1" hangingPunct="1"/>
              <a:t>1</a:t>
            </a:fld>
            <a:endParaRPr lang="en-US" altLang="en-US" sz="1200" b="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347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1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400" b="1" dirty="0">
                <a:solidFill>
                  <a:schemeClr val="accent6">
                    <a:lumMod val="75000"/>
                  </a:schemeClr>
                </a:solidFill>
              </a:rPr>
              <a:t>Pourquoi réaliser une évaluation des risques ? </a:t>
            </a:r>
            <a:endParaRPr lang="en-US" altLang="en-US" sz="1400" b="1" noProof="0" dirty="0">
              <a:solidFill>
                <a:schemeClr val="accent6">
                  <a:lumMod val="75000"/>
                </a:schemeClr>
              </a:solidFill>
            </a:endParaRPr>
          </a:p>
          <a:p>
            <a:pPr algn="l"/>
            <a:endParaRPr lang="en-US" b="1" noProof="0" dirty="0"/>
          </a:p>
          <a:p>
            <a:pPr algn="l"/>
            <a:r>
              <a:rPr lang="en-US" b="1" noProof="0" dirty="0"/>
              <a:t>Une prise de décisions légitime</a:t>
            </a:r>
          </a:p>
          <a:p>
            <a:pPr algn="l"/>
            <a:r>
              <a:rPr lang="en-US" noProof="0" dirty="0"/>
              <a:t>L'évaluation des risques prend en considération et documente toutes les informations pertinentes disponibles au moment de l'</a:t>
            </a:r>
            <a:r>
              <a:rPr lang="en-US" baseline="0" noProof="0" dirty="0"/>
              <a:t>év</a:t>
            </a:r>
            <a:r>
              <a:rPr lang="en-US" noProof="0" dirty="0"/>
              <a:t>aluation. Elle accompagne et oriente la prise de décisions.</a:t>
            </a:r>
          </a:p>
          <a:p>
            <a:pPr algn="l"/>
            <a:r>
              <a:rPr lang="en-US" sz="1200" b="1" i="0" u="none" strike="noStrike" kern="1200" baseline="0" noProof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L'adoption de mesures de contrôle adaptées et en temps utile</a:t>
            </a:r>
          </a:p>
          <a:p>
            <a:pPr algn="l"/>
            <a:r>
              <a:rPr lang="en-US" sz="1200" b="0" i="0" u="none" strike="noStrike" kern="1200" baseline="0" noProof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L'approche systématique de collecte et d'analyse des informations concernant le danger, les expositions et</a:t>
            </a:r>
          </a:p>
          <a:p>
            <a:pPr algn="l"/>
            <a:r>
              <a:rPr lang="en-US" sz="1200" b="0" i="0" u="none" strike="noStrike" kern="1200" baseline="0" noProof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le contexte de la survenue de l'événement contribue à :</a:t>
            </a:r>
          </a:p>
          <a:p>
            <a:pPr algn="l"/>
            <a:r>
              <a:rPr lang="en-US" sz="1200" b="0" i="0" u="none" strike="noStrike" kern="1200" baseline="0" noProof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• identifier des mesures de contrôle fondées sur les preuves ;</a:t>
            </a:r>
          </a:p>
          <a:p>
            <a:pPr algn="l"/>
            <a:r>
              <a:rPr lang="en-US" sz="1200" b="0" i="0" u="none" strike="noStrike" kern="1200" baseline="0" noProof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• classer la pertinence et la faisabilité des mesures de contrôle ;</a:t>
            </a:r>
          </a:p>
          <a:p>
            <a:pPr algn="l"/>
            <a:r>
              <a:rPr lang="en-US" sz="1200" b="0" i="0" u="none" strike="noStrike" kern="1200" baseline="0" noProof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• veiller à ce que les mesures de contrôle soient proportionnelles au risque pour la santé publique.</a:t>
            </a:r>
          </a:p>
          <a:p>
            <a:pPr algn="l"/>
            <a:r>
              <a:rPr lang="en-US" sz="1200" b="1" i="0" u="none" strike="noStrike" kern="1200" baseline="0" noProof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Une communication opérationnelle plus efficace</a:t>
            </a:r>
          </a:p>
          <a:p>
            <a:pPr algn="l"/>
            <a:r>
              <a:rPr lang="en-US" sz="1200" b="0" i="0" u="none" strike="noStrike" kern="1200" baseline="0" noProof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Le recours à une terminologie du risque commune peut considérablement améliorer la communication opérationnelle entre</a:t>
            </a:r>
          </a:p>
          <a:p>
            <a:pPr algn="l"/>
            <a:r>
              <a:rPr lang="en-US" sz="1200" b="0" i="0" u="none" strike="noStrike" kern="1200" baseline="0" noProof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les différents niveaux d'une organisation et avec d'autres secteurs et institutions participant à l'évaluation de l'événement et à l'intervention relative à celui-ci.</a:t>
            </a:r>
          </a:p>
          <a:p>
            <a:pPr algn="l"/>
            <a:r>
              <a:rPr lang="en-US" sz="1200" b="1" i="0" u="none" strike="noStrike" kern="1200" baseline="0" noProof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La promotion d'une communication efficace en matière de risque</a:t>
            </a:r>
            <a:r>
              <a:rPr lang="en-US" sz="1200" b="0" i="0" u="none" strike="noStrike" kern="1200" baseline="0" noProof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.</a:t>
            </a:r>
          </a:p>
          <a:p>
            <a:pPr algn="l"/>
            <a:r>
              <a:rPr lang="en-US" sz="1200" b="0" i="0" u="none" strike="noStrike" kern="1200" baseline="0" noProof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Une approche systématique de l'évaluation des événements de santé publique</a:t>
            </a:r>
          </a:p>
          <a:p>
            <a:pPr algn="l"/>
            <a:r>
              <a:rPr lang="en-US" sz="1200" b="0" i="0" u="none" strike="noStrike" kern="1200" baseline="0" noProof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graves contribue à une communication efficace sur le risque via la diffusion rapide de l'information et</a:t>
            </a:r>
          </a:p>
          <a:p>
            <a:pPr algn="l"/>
            <a:r>
              <a:rPr lang="en-US" sz="1200" b="0" i="0" u="none" strike="noStrike" kern="1200" baseline="0" noProof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l'identification de mesures clés en matière de prévention et d'atténuation ainsi que d'intervention relative à l'événement.</a:t>
            </a:r>
          </a:p>
          <a:p>
            <a:pPr algn="l"/>
            <a:r>
              <a:rPr lang="en-US" sz="1200" b="1" i="0" u="none" strike="noStrike" kern="1200" baseline="0" noProof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Une meilleure préparation</a:t>
            </a:r>
          </a:p>
          <a:p>
            <a:pPr algn="l"/>
            <a:r>
              <a:rPr lang="en-US" sz="1200" b="0" i="0" u="none" strike="noStrike" kern="1200" baseline="0" noProof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Afin de contribuer au planning de préparation, l'évaluation des risques peut permettre d'identifier les zones ou populations à risque, de hiérarchiser les activités de préparation et de mobiliser les partenaires clés sur le plan politique et opérationnel.</a:t>
            </a:r>
            <a:endParaRPr lang="en-US" noProof="0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Organisation mondiale de la santé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80631549-93B0-44B0-94C1-1368FB832879}" type="datetime3">
              <a:rPr lang="en-US" smtClean="0"/>
              <a:pPr>
                <a:defRPr/>
              </a:pPr>
              <a:t>13 June 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3E655A-A367-4454-8E44-0BFADDF51CAC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2736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en-GB" altLang="en-US" sz="1000" dirty="0"/>
              <a:t>Les méthodes et cadres contribuent à la préparation </a:t>
            </a:r>
          </a:p>
          <a:p>
            <a:pPr algn="l">
              <a:lnSpc>
                <a:spcPct val="150000"/>
              </a:lnSpc>
            </a:pPr>
            <a:r>
              <a:rPr lang="en-GB" altLang="en-US" sz="1000" dirty="0"/>
              <a:t>Les systèmes nationaux et internationaux (Règlement sanitaire international (2005)) contribuent aux moyens supplémentaires disponibles </a:t>
            </a:r>
            <a:endParaRPr lang="en-US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958098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4713" y="738188"/>
            <a:ext cx="4914900" cy="3686175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l"/>
            <a:r>
              <a:rPr lang="en-GB" altLang="en-US" dirty="0"/>
              <a:t>Législation - moyen d'action si nécessaire</a:t>
            </a:r>
          </a:p>
          <a:p>
            <a:pPr algn="l"/>
            <a:r>
              <a:rPr lang="en-GB" altLang="en-US" dirty="0"/>
              <a:t>Accords pour les rôles et responsabilités - qui est responsable de quoi et quand ; partage de données ; accords en matière de consultation et de prise de décisions ; comités de communication - permettent des conseils indépendants le cas échéant</a:t>
            </a:r>
          </a:p>
          <a:p>
            <a:pPr algn="l"/>
            <a:r>
              <a:rPr lang="en-GB" altLang="en-US" dirty="0"/>
              <a:t>Politique - L'ensemble des principes fondamentaux et des </a:t>
            </a:r>
            <a:r>
              <a:rPr lang="en-GB" altLang="en-US" dirty="0">
                <a:hlinkClick r:id="rId3"/>
              </a:rPr>
              <a:t>lignes directrices</a:t>
            </a:r>
            <a:r>
              <a:rPr lang="en-GB" altLang="en-US" dirty="0"/>
              <a:t> </a:t>
            </a:r>
            <a:r>
              <a:rPr lang="en-GB" altLang="en-US" dirty="0">
                <a:hlinkClick r:id="rId4"/>
              </a:rPr>
              <a:t> associées</a:t>
            </a:r>
            <a:r>
              <a:rPr lang="en-GB" altLang="en-US" dirty="0"/>
              <a:t> formulés et appliqués par l'organe directeur d'une </a:t>
            </a:r>
            <a:r>
              <a:rPr lang="en-GB" altLang="en-US" dirty="0">
                <a:hlinkClick r:id="rId5"/>
              </a:rPr>
              <a:t>organisation</a:t>
            </a:r>
            <a:r>
              <a:rPr lang="en-GB" altLang="en-US" dirty="0"/>
              <a:t> en vue d'</a:t>
            </a:r>
            <a:r>
              <a:rPr lang="en-GB" altLang="en-US" dirty="0">
                <a:hlinkClick r:id="rId6"/>
              </a:rPr>
              <a:t>orienter</a:t>
            </a:r>
            <a:r>
              <a:rPr lang="en-GB" altLang="en-US" dirty="0"/>
              <a:t> et de délimiter ses </a:t>
            </a:r>
            <a:r>
              <a:rPr lang="en-GB" altLang="en-US" dirty="0">
                <a:hlinkClick r:id="rId7"/>
              </a:rPr>
              <a:t>actions</a:t>
            </a:r>
            <a:r>
              <a:rPr lang="en-GB" altLang="en-US" dirty="0"/>
              <a:t> dans la poursuite </a:t>
            </a:r>
            <a:r>
              <a:rPr lang="en-GB" altLang="en-US" dirty="0">
                <a:hlinkClick r:id="rId8"/>
              </a:rPr>
              <a:t>d'objectifs</a:t>
            </a:r>
            <a:r>
              <a:rPr lang="en-GB" altLang="en-US" dirty="0"/>
              <a:t> </a:t>
            </a:r>
            <a:r>
              <a:rPr lang="en-GB" altLang="en-US" dirty="0">
                <a:hlinkClick r:id="rId9"/>
              </a:rPr>
              <a:t>à long terme</a:t>
            </a:r>
            <a:r>
              <a:rPr lang="en-GB" altLang="en-US" dirty="0"/>
              <a:t>. Voir aussi </a:t>
            </a:r>
            <a:r>
              <a:rPr lang="en-GB" altLang="en-US" dirty="0">
                <a:hlinkClick r:id="rId10"/>
              </a:rPr>
              <a:t>politique d'entreprise</a:t>
            </a:r>
            <a:r>
              <a:rPr lang="en-GB" altLang="en-US" dirty="0"/>
              <a:t>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62801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74713" y="738188"/>
            <a:ext cx="4914900" cy="3686175"/>
          </a:xfrm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 lIns="92830" tIns="46415" rIns="92830" bIns="46415"/>
          <a:lstStyle/>
          <a:p>
            <a:pPr algn="l"/>
            <a:r>
              <a:rPr lang="en-AU" altLang="zh-CN" dirty="0"/>
              <a:t>L'évaluation des risques dans le cadre de la planification de la préparation aux situations d'urgence doit également envisager le pire des scénarios ; par exemple, l'impact d'une catastrophe naturelle ayant de graves répercussions sur le taux de maladie. Quels moyens supplémentaires sont disponibles et accessibles ?</a:t>
            </a:r>
          </a:p>
        </p:txBody>
      </p:sp>
      <p:sp>
        <p:nvSpPr>
          <p:cNvPr id="29700" name="Header Placeholder 3"/>
          <p:cNvSpPr txBox="1">
            <a:spLocks noGrp="1"/>
          </p:cNvSpPr>
          <p:nvPr/>
        </p:nvSpPr>
        <p:spPr bwMode="auto">
          <a:xfrm>
            <a:off x="0" y="1"/>
            <a:ext cx="2887476" cy="490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30" tIns="46415" rIns="92830" bIns="46415"/>
          <a:lstStyle>
            <a:lvl1pPr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rtl="1" eaLnBrk="1" hangingPunct="1">
              <a:spcBef>
                <a:spcPct val="0"/>
              </a:spcBef>
            </a:pPr>
            <a:r>
              <a:rPr lang="en-US" altLang="zh-CN" b="0" dirty="0">
                <a:solidFill>
                  <a:prstClr val="black"/>
                </a:solidFill>
                <a:ea typeface="宋体"/>
              </a:rPr>
              <a:t>Organisation mondiale de la santé</a:t>
            </a:r>
          </a:p>
        </p:txBody>
      </p:sp>
      <p:sp>
        <p:nvSpPr>
          <p:cNvPr id="29701" name="Date Placeholder 4"/>
          <p:cNvSpPr txBox="1">
            <a:spLocks noGrp="1"/>
          </p:cNvSpPr>
          <p:nvPr/>
        </p:nvSpPr>
        <p:spPr bwMode="auto">
          <a:xfrm>
            <a:off x="3773816" y="1"/>
            <a:ext cx="2887476" cy="490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30" tIns="46415" rIns="92830" bIns="46415"/>
          <a:lstStyle>
            <a:lvl1pPr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spcBef>
                <a:spcPct val="0"/>
              </a:spcBef>
            </a:pPr>
            <a:fld id="{4F9E7AE1-4E26-4B2F-95BF-E04BB3A73A0F}" type="datetime3">
              <a:rPr lang="en-US" altLang="zh-CN" b="0" smtClean="0">
                <a:solidFill>
                  <a:prstClr val="black"/>
                </a:solidFill>
                <a:ea typeface="宋体"/>
              </a:rPr>
              <a:pPr algn="r" rtl="1" eaLnBrk="1" hangingPunct="1">
                <a:spcBef>
                  <a:spcPct val="0"/>
                </a:spcBef>
              </a:pPr>
              <a:t>13 June 2018</a:t>
            </a:fld>
            <a:endParaRPr lang="en-US" altLang="zh-CN" b="0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29702" name="Slide Number Placeholder 5"/>
          <p:cNvSpPr txBox="1">
            <a:spLocks noGrp="1"/>
          </p:cNvSpPr>
          <p:nvPr/>
        </p:nvSpPr>
        <p:spPr bwMode="auto">
          <a:xfrm>
            <a:off x="3773816" y="9340352"/>
            <a:ext cx="2887476" cy="490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30" tIns="46415" rIns="92830" bIns="46415" anchor="b"/>
          <a:lstStyle>
            <a:lvl1pPr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spcBef>
                <a:spcPct val="0"/>
              </a:spcBef>
            </a:pPr>
            <a:fld id="{9120CBFC-B9C9-48BD-8F8B-61792BA08368}" type="slidenum">
              <a:rPr lang="en-US" altLang="zh-CN" b="0" smtClean="0">
                <a:solidFill>
                  <a:prstClr val="black"/>
                </a:solidFill>
                <a:ea typeface="宋体"/>
              </a:rPr>
              <a:pPr algn="r" rtl="1" eaLnBrk="1" hangingPunct="1">
                <a:spcBef>
                  <a:spcPct val="0"/>
                </a:spcBef>
              </a:pPr>
              <a:t>8</a:t>
            </a:fld>
            <a:endParaRPr lang="en-US" altLang="zh-CN" b="0" dirty="0">
              <a:solidFill>
                <a:prstClr val="black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220807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Il devrait être noté que chacune des composantes peut avoir une importance et une priorité différentes.</a:t>
            </a:r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Organisation mondiale de la santé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80631549-93B0-44B0-94C1-1368FB832879}" type="datetime3">
              <a:rPr lang="en-US" smtClean="0"/>
              <a:pPr>
                <a:defRPr/>
              </a:pPr>
              <a:t>13 June 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3E655A-A367-4454-8E44-0BFADDF51CAC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3153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Soulignons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qu'une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évaluation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risques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avec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confiance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très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basse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basse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signifie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pas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l'évaluation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risques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mauvaise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;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cela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reflète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plutôt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informations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disponibles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lors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l'évaluation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risques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les limitations des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données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Il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important de faire figurer le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niveau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confiance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dans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toutes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les conclusions et les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recommandations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d'une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évaluation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2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risques</a:t>
            </a:r>
            <a:r>
              <a:rPr lang="en-US" sz="12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World Health Organization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80631549-93B0-44B0-94C1-1368FB832879}" type="datetime3">
              <a:rPr lang="en-US" smtClean="0"/>
              <a:pPr>
                <a:defRPr/>
              </a:pPr>
              <a:t>13 June 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3E655A-A367-4454-8E44-0BFADDF51CAC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383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rgbClr val="2290D4"/>
                </a:solidFill>
                <a:latin typeface="Arial Black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3" y="1524000"/>
            <a:ext cx="8289925" cy="4419600"/>
          </a:xfrm>
        </p:spPr>
        <p:txBody>
          <a:bodyPr/>
          <a:lstStyle>
            <a:lvl1pPr>
              <a:defRPr sz="3000" b="1" baseline="0"/>
            </a:lvl1pPr>
            <a:lvl2pPr>
              <a:defRPr sz="2800" b="1" baseline="0"/>
            </a:lvl2pPr>
            <a:lvl3pPr>
              <a:defRPr sz="2600" b="1" baseline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68494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977725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0593928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8947182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01173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806975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A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31515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6207919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5797550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579755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06270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319963" y="6211888"/>
            <a:ext cx="1824037" cy="431800"/>
          </a:xfrm>
        </p:spPr>
        <p:txBody>
          <a:bodyPr/>
          <a:lstStyle>
            <a:lvl1pPr rtl="1">
              <a:defRPr smtClean="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fld id="{2F28AA35-5488-42E8-AB83-65A35792ADD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3212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13AD88-9A71-4C2F-9BB7-7DD110847A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6000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D8F87-0C80-4350-83E4-0CCF13B59C7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5845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C1F0EF-CA81-460B-97EA-DB5E92C7F8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0363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1539875"/>
            <a:ext cx="4068762" cy="4311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4075" y="1539875"/>
            <a:ext cx="4068763" cy="4311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5A20D-1523-4B0D-8E71-D1DF5F8FA66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6515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E2A1A7-AEDB-4120-8D59-1C9B2CA9045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778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30F95-E47F-40EA-B045-6FACBB99DAB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3271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239280-F716-4703-92E9-BBA9D69E40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8471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CEC68A-1297-4E81-9653-A785ADA3E1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580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25658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269E2C-C57F-490F-BBFB-6BC70C4FC86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8756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D1BD7-5BBF-42FD-8B97-82DAB84E1E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7681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5851525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590BC-784A-460B-ABD8-2A3ED90D0A5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7290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pic>
        <p:nvPicPr>
          <p:cNvPr id="4" name="Picture 2" descr="C:\Documents and Settings\elhadaryk\Desktop\RC 59 footer\Presentation3 copy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77098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90000"/>
              <a:defRPr/>
            </a:lvl1pPr>
            <a:lvl2pPr>
              <a:defRPr sz="2800" baseline="0">
                <a:latin typeface="Calibri" pitchFamily="34" charset="0"/>
              </a:defRPr>
            </a:lvl2pPr>
            <a:lvl3pPr>
              <a:defRPr sz="2400" baseline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280683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99891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1539875"/>
            <a:ext cx="4068762" cy="4311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4075" y="1539875"/>
            <a:ext cx="4068763" cy="4311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50277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85555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72296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2707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1541463"/>
            <a:ext cx="4068762" cy="43100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4075" y="1541463"/>
            <a:ext cx="4068763" cy="43100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46674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19823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18560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820533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930102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38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42913" y="1539875"/>
            <a:ext cx="8289925" cy="4311650"/>
          </a:xfrm>
        </p:spPr>
        <p:txBody>
          <a:bodyPr/>
          <a:lstStyle/>
          <a:p>
            <a:pPr lvl="0"/>
            <a:endParaRPr lang="en-AU" noProof="0" dirty="0"/>
          </a:p>
        </p:txBody>
      </p:sp>
    </p:spTree>
    <p:extLst>
      <p:ext uri="{BB962C8B-B14F-4D97-AF65-F5344CB8AC3E}">
        <p14:creationId xmlns:p14="http://schemas.microsoft.com/office/powerpoint/2010/main" val="403306375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38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42913" y="1539875"/>
            <a:ext cx="8289925" cy="4311650"/>
          </a:xfrm>
        </p:spPr>
        <p:txBody>
          <a:bodyPr/>
          <a:lstStyle/>
          <a:p>
            <a:pPr lvl="0"/>
            <a:endParaRPr lang="en-AU" noProof="0" dirty="0"/>
          </a:p>
        </p:txBody>
      </p:sp>
    </p:spTree>
    <p:extLst>
      <p:ext uri="{BB962C8B-B14F-4D97-AF65-F5344CB8AC3E}">
        <p14:creationId xmlns:p14="http://schemas.microsoft.com/office/powerpoint/2010/main" val="16987499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0" y="0"/>
            <a:ext cx="91440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43631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48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 lang="en-US" sz="1400">
              <a:solidFill>
                <a:srgbClr val="FFFFFF"/>
              </a:solidFill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5" name="Group 147"/>
          <p:cNvGrpSpPr>
            <a:grpSpLocks noChangeAspect="1"/>
          </p:cNvGrpSpPr>
          <p:nvPr userDrawn="1"/>
        </p:nvGrpSpPr>
        <p:grpSpPr bwMode="auto">
          <a:xfrm>
            <a:off x="133350" y="6173788"/>
            <a:ext cx="1619250" cy="608012"/>
            <a:chOff x="0" y="0"/>
            <a:chExt cx="2838178" cy="923698"/>
          </a:xfrm>
        </p:grpSpPr>
        <p:sp>
          <p:nvSpPr>
            <p:cNvPr id="6" name="Shape 145"/>
            <p:cNvSpPr>
              <a:spLocks noChangeArrowheads="1"/>
            </p:cNvSpPr>
            <p:nvPr/>
          </p:nvSpPr>
          <p:spPr bwMode="auto">
            <a:xfrm>
              <a:off x="0" y="0"/>
              <a:ext cx="2838179" cy="92369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en-US">
                <a:cs typeface="Calibri" pitchFamily="34" charset="0"/>
                <a:sym typeface="Calibri" pitchFamily="34" charset="0"/>
              </a:endParaRPr>
            </a:p>
          </p:txBody>
        </p:sp>
        <p:pic>
          <p:nvPicPr>
            <p:cNvPr id="7" name="image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38179" cy="923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6176850"/>
            <a:ext cx="4267200" cy="304800"/>
          </a:xfrm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Calibri"/>
                <a:cs typeface="Calibri"/>
                <a:sym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Rapid Response Teams Training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E9A4883-64EB-4C5B-9D6C-EF4C822460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6636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458200" y="6481763"/>
            <a:ext cx="609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F2C9739-29E4-41C1-A1F0-E51BB5A7E6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3433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382000" y="6481763"/>
            <a:ext cx="609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593933-5760-4B91-9CB1-63B6333CF5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362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63030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BB832C7-3C82-4946-A30F-D7D7B8194E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1782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Rapid Response Teams Training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F5A30-8240-418B-BBB9-762AACD2B6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4920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8946A6-D8E6-4A9A-A64E-AB077D4652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230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95237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F4B5121-4964-4868-8A82-3D743F7990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7928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AE613DC-4583-468E-B11C-BFA6EEA834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30905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D93AD5C-A72B-493C-B2A3-A338E1E690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41533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5BAE9A-BD41-4178-8ADE-B4C4D20F9B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2418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0E46E6-2111-4765-A6A7-521FECD4B1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93281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41938-05B2-4537-9E64-E4146150EED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FA9BF-4FDA-46EC-9208-43793C52FA5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2214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951529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41938-05B2-4537-9E64-E4146150EED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FA9BF-4FDA-46EC-9208-43793C52FA5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117491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41938-05B2-4537-9E64-E4146150EED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FA9BF-4FDA-46EC-9208-43793C52FA5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1812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41938-05B2-4537-9E64-E4146150EED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FA9BF-4FDA-46EC-9208-43793C52FA5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400509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41938-05B2-4537-9E64-E4146150EED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FA9BF-4FDA-46EC-9208-43793C52FA5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1235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41938-05B2-4537-9E64-E4146150EED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FA9BF-4FDA-46EC-9208-43793C52FA5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39345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41938-05B2-4537-9E64-E4146150EED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FA9BF-4FDA-46EC-9208-43793C52FA5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738904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41938-05B2-4537-9E64-E4146150EED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FA9BF-4FDA-46EC-9208-43793C52FA5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945115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41938-05B2-4537-9E64-E4146150EED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FA9BF-4FDA-46EC-9208-43793C52FA5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357739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41938-05B2-4537-9E64-E4146150EED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FA9BF-4FDA-46EC-9208-43793C52FA5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492750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41938-05B2-4537-9E64-E4146150EED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FA9BF-4FDA-46EC-9208-43793C52FA5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8914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455869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4135608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66436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1541463"/>
            <a:ext cx="4068762" cy="43100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4075" y="1541463"/>
            <a:ext cx="4068763" cy="43100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7296368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3990448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3343538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693823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28325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A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522561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36747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5851525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41525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917819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0208791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16855A-2CF9-4722-A345-1298DA3E3DB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8128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AE13B-9E8B-48D8-91C0-083069746FF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01711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FDFFA4-914A-421B-89E1-BF1CA45EB4A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67815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1539875"/>
            <a:ext cx="4068762" cy="4311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4075" y="1539875"/>
            <a:ext cx="4068763" cy="4311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B88168-B804-4999-A0F5-54674BB0AF1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93710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7CC5E2-8362-4AE8-8353-99B8A55C35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5384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5BB80-45DD-4343-A163-4BA7D5CFABE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18288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09ED77-24B1-47F8-AE75-E3B9EE3235F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689099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3A95E-6850-400F-91A6-329D9C5D30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24569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A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12F5C-E3D7-4A02-9C57-769716CC72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567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996964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3059F-CC13-49EF-8448-794707A30E0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30184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5851525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393630-BB6B-479D-A38B-B23E17D108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2805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328468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90000"/>
              <a:defRPr/>
            </a:lvl1pPr>
            <a:lvl2pPr>
              <a:defRPr sz="2800" baseline="0">
                <a:latin typeface="Calibri" pitchFamily="34" charset="0"/>
              </a:defRPr>
            </a:lvl2pPr>
            <a:lvl3pPr>
              <a:defRPr sz="2400" baseline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9024861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163909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1539875"/>
            <a:ext cx="4068762" cy="4311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4075" y="1539875"/>
            <a:ext cx="4068763" cy="4311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156187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338836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027608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800314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8827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662457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A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233071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324906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558298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38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42913" y="1539875"/>
            <a:ext cx="8289925" cy="4311650"/>
          </a:xfrm>
        </p:spPr>
        <p:txBody>
          <a:bodyPr/>
          <a:lstStyle/>
          <a:p>
            <a:pPr lvl="0"/>
            <a:r>
              <a:rPr lang="en-US" noProof="0" dirty="0"/>
              <a:t>Click icon to add SmartArt graphic</a:t>
            </a:r>
            <a:endParaRPr lang="en-AU" noProof="0" dirty="0"/>
          </a:p>
        </p:txBody>
      </p:sp>
    </p:spTree>
    <p:extLst>
      <p:ext uri="{BB962C8B-B14F-4D97-AF65-F5344CB8AC3E}">
        <p14:creationId xmlns:p14="http://schemas.microsoft.com/office/powerpoint/2010/main" val="260508312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38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42913" y="1539875"/>
            <a:ext cx="8289925" cy="4311650"/>
          </a:xfrm>
        </p:spPr>
        <p:txBody>
          <a:bodyPr/>
          <a:lstStyle/>
          <a:p>
            <a:pPr lvl="0"/>
            <a:r>
              <a:rPr lang="en-US" noProof="0" dirty="0"/>
              <a:t>Click icon to add chart</a:t>
            </a:r>
            <a:endParaRPr lang="en-AU" noProof="0" dirty="0"/>
          </a:p>
        </p:txBody>
      </p:sp>
    </p:spTree>
    <p:extLst>
      <p:ext uri="{BB962C8B-B14F-4D97-AF65-F5344CB8AC3E}">
        <p14:creationId xmlns:p14="http://schemas.microsoft.com/office/powerpoint/2010/main" val="266500432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0" y="0"/>
            <a:ext cx="91440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547531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354448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6054160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180286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1490663"/>
            <a:ext cx="4068762" cy="43068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4075" y="1490663"/>
            <a:ext cx="4068763" cy="43068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12163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.wmf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5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image" Target="../media/image6.wmf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3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image" Target="../media/image6.wmf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4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17" Type="http://schemas.openxmlformats.org/officeDocument/2006/relationships/image" Target="../media/image6.wmf"/><Relationship Id="rId2" Type="http://schemas.openxmlformats.org/officeDocument/2006/relationships/slideLayout" Target="../slideLayouts/slideLayout83.xml"/><Relationship Id="rId16" Type="http://schemas.openxmlformats.org/officeDocument/2006/relationships/image" Target="../media/image1.wmf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slideLayout" Target="../slideLayouts/slideLayout9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Relationship Id="rId14" Type="http://schemas.openxmlformats.org/officeDocument/2006/relationships/image" Target="../media/image6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2913" y="1541463"/>
            <a:ext cx="8289925" cy="431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0" y="1277938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>
            <a:outerShdw dist="28398" dir="1593903" algn="ctr" rotWithShape="0">
              <a:schemeClr val="bg2"/>
            </a:outerShdw>
          </a:effectLst>
        </p:spPr>
        <p:txBody>
          <a:bodyPr/>
          <a:lstStyle/>
          <a:p>
            <a:pPr algn="r" rtl="1">
              <a:defRPr/>
            </a:pPr>
            <a:endParaRPr lang="en-A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6091238"/>
            <a:ext cx="586740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800" b="0" spc="-150" dirty="0">
                <a:solidFill>
                  <a:schemeClr val="bg1"/>
                </a:solidFill>
                <a:latin typeface="Blue Highway" pitchFamily="2" charset="0"/>
              </a:rPr>
              <a:t>Department of Global Capacities, Alert and Response</a:t>
            </a:r>
          </a:p>
        </p:txBody>
      </p:sp>
      <p:pic>
        <p:nvPicPr>
          <p:cNvPr id="1031" name="Picture 6" descr="WHO-EN-white-H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963" y="6040438"/>
            <a:ext cx="2208212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19963" y="6426200"/>
            <a:ext cx="18240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818" tIns="42909" rIns="85818" bIns="42909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FA593797-D927-430B-9F69-14808810D5B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" name="Content Placeholder 3"/>
          <p:cNvPicPr>
            <a:picLocks noGrp="1"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57"/>
          <a:stretch>
            <a:fillRect/>
          </a:stretch>
        </p:blipFill>
        <p:spPr bwMode="auto">
          <a:xfrm>
            <a:off x="0" y="5881688"/>
            <a:ext cx="9144000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26" r:id="rId1"/>
    <p:sldLayoutId id="2147484427" r:id="rId2"/>
    <p:sldLayoutId id="2147484428" r:id="rId3"/>
    <p:sldLayoutId id="2147484429" r:id="rId4"/>
    <p:sldLayoutId id="2147484430" r:id="rId5"/>
    <p:sldLayoutId id="2147484431" r:id="rId6"/>
    <p:sldLayoutId id="2147484432" r:id="rId7"/>
    <p:sldLayoutId id="2147484433" r:id="rId8"/>
    <p:sldLayoutId id="2147484434" r:id="rId9"/>
    <p:sldLayoutId id="2147484435" r:id="rId10"/>
    <p:sldLayoutId id="2147484436" r:id="rId11"/>
  </p:sldLayoutIdLst>
  <p:txStyles>
    <p:titleStyle>
      <a:lvl1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2290D4"/>
          </a:solidFill>
          <a:latin typeface="+mj-lt"/>
          <a:ea typeface="+mj-ea"/>
          <a:cs typeface="+mj-cs"/>
        </a:defRPr>
      </a:lvl1pPr>
      <a:lvl2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2290D4"/>
          </a:solidFill>
          <a:latin typeface="Calibri" pitchFamily="34" charset="0"/>
          <a:cs typeface="Arial" pitchFamily="34" charset="0"/>
        </a:defRPr>
      </a:lvl2pPr>
      <a:lvl3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2290D4"/>
          </a:solidFill>
          <a:latin typeface="Calibri" pitchFamily="34" charset="0"/>
          <a:cs typeface="Arial" pitchFamily="34" charset="0"/>
        </a:defRPr>
      </a:lvl3pPr>
      <a:lvl4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2290D4"/>
          </a:solidFill>
          <a:latin typeface="Calibri" pitchFamily="34" charset="0"/>
          <a:cs typeface="Arial" pitchFamily="34" charset="0"/>
        </a:defRPr>
      </a:lvl4pPr>
      <a:lvl5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2290D4"/>
          </a:solidFill>
          <a:latin typeface="Calibri" pitchFamily="34" charset="0"/>
          <a:cs typeface="Arial" pitchFamily="34" charset="0"/>
        </a:defRPr>
      </a:lvl5pPr>
      <a:lvl6pPr marL="457200" algn="ctr" defTabSz="979488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6pPr>
      <a:lvl7pPr marL="914400" algn="ctr" defTabSz="979488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7pPr>
      <a:lvl8pPr marL="1371600" algn="ctr" defTabSz="979488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8pPr>
      <a:lvl9pPr marL="1828800" algn="ctr" defTabSz="979488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9pPr>
    </p:titleStyle>
    <p:bodyStyle>
      <a:lvl1pPr marL="366713" indent="-366713" algn="l" defTabSz="979488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3200" b="1">
          <a:solidFill>
            <a:srgbClr val="000066"/>
          </a:solidFill>
          <a:latin typeface="+mn-lt"/>
          <a:ea typeface="+mn-ea"/>
          <a:cs typeface="+mn-cs"/>
        </a:defRPr>
      </a:lvl1pPr>
      <a:lvl2pPr marL="863600" indent="-303213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charset="0"/>
        <a:buChar char="–"/>
        <a:defRPr sz="2800" b="1">
          <a:solidFill>
            <a:srgbClr val="000066"/>
          </a:solidFill>
          <a:latin typeface="+mn-lt"/>
          <a:cs typeface="+mn-cs"/>
        </a:defRPr>
      </a:lvl2pPr>
      <a:lvl3pPr marL="1346200" indent="-288925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800" b="1">
          <a:solidFill>
            <a:srgbClr val="000066"/>
          </a:solidFill>
          <a:latin typeface="Arial Narrow" pitchFamily="34" charset="0"/>
          <a:cs typeface="+mn-cs"/>
        </a:defRPr>
      </a:lvl3pPr>
      <a:lvl4pPr marL="1782763" indent="-242888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800" b="1">
          <a:solidFill>
            <a:srgbClr val="000066"/>
          </a:solidFill>
          <a:latin typeface="Arial Narrow" pitchFamily="34" charset="0"/>
          <a:cs typeface="+mn-cs"/>
        </a:defRPr>
      </a:lvl4pPr>
      <a:lvl5pPr marL="2130425" indent="-155575" algn="r" defTabSz="979488" rtl="1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5pPr>
      <a:lvl6pPr marL="2587625" indent="-155575" algn="r" defTabSz="979488" rtl="1" fontAlgn="base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6pPr>
      <a:lvl7pPr marL="3044825" indent="-155575" algn="r" defTabSz="979488" rtl="1" fontAlgn="base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7pPr>
      <a:lvl8pPr marL="3502025" indent="-155575" algn="r" defTabSz="979488" rtl="1" fontAlgn="base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8pPr>
      <a:lvl9pPr marL="3959225" indent="-155575" algn="r" defTabSz="979488" rtl="1" fontAlgn="base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2913" y="1539875"/>
            <a:ext cx="8289925" cy="431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591876" name="Line 4"/>
          <p:cNvSpPr>
            <a:spLocks noChangeShapeType="1"/>
          </p:cNvSpPr>
          <p:nvPr/>
        </p:nvSpPr>
        <p:spPr bwMode="auto">
          <a:xfrm>
            <a:off x="0" y="1277938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>
            <a:outerShdw dist="28398" dir="1593903" algn="ctr" rotWithShape="0">
              <a:schemeClr val="bg2"/>
            </a:outerShdw>
          </a:effectLst>
        </p:spPr>
        <p:txBody>
          <a:bodyPr/>
          <a:lstStyle/>
          <a:p>
            <a:pPr algn="r" rtl="1">
              <a:defRPr/>
            </a:pPr>
            <a:endParaRPr lang="en-A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2054" name="Picture 6" descr="WHO-EN-white-H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963" y="6040438"/>
            <a:ext cx="2208212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18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19963" y="6211888"/>
            <a:ext cx="18240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818" tIns="42909" rIns="85818" bIns="42909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38C42FB6-503C-4A43-92F2-D205B03D81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2056" name="Picture 9" descr="who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863" y="6030913"/>
            <a:ext cx="1608137" cy="82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7" name="Rectangle 10"/>
          <p:cNvSpPr>
            <a:spLocks noChangeArrowheads="1"/>
          </p:cNvSpPr>
          <p:nvPr/>
        </p:nvSpPr>
        <p:spPr bwMode="auto">
          <a:xfrm>
            <a:off x="66675" y="6410325"/>
            <a:ext cx="356552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880" tIns="42940" rIns="85880" bIns="42940" anchor="ctr">
            <a:spAutoFit/>
          </a:bodyPr>
          <a:lstStyle>
            <a:lvl1pPr defTabSz="979488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1pPr>
            <a:lvl2pPr marL="742950" indent="-285750" defTabSz="979488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2pPr>
            <a:lvl3pPr marL="1143000" indent="-228600" defTabSz="979488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3pPr>
            <a:lvl4pPr marL="1600200" indent="-228600" defTabSz="979488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4pPr>
            <a:lvl5pPr marL="2057400" indent="-228600" defTabSz="979488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5pPr>
            <a:lvl6pPr marL="25146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6pPr>
            <a:lvl7pPr marL="29718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7pPr>
            <a:lvl8pPr marL="34290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8pPr>
            <a:lvl9pPr marL="38862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9pPr>
          </a:lstStyle>
          <a:p>
            <a:pPr rtl="1" eaLnBrk="1" hangingPunct="1"/>
            <a:r>
              <a:rPr lang="en-US" altLang="en-US" sz="2600" dirty="0">
                <a:solidFill>
                  <a:schemeClr val="bg1"/>
                </a:solidFill>
                <a:latin typeface="Arial Narrow" pitchFamily="34" charset="0"/>
              </a:rPr>
              <a:t>World Health Organization</a:t>
            </a:r>
            <a:endParaRPr lang="en-GB" altLang="en-US" sz="2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0" name="Content Placeholder 3"/>
          <p:cNvPicPr>
            <a:picLocks noGrp="1"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57"/>
          <a:stretch>
            <a:fillRect/>
          </a:stretch>
        </p:blipFill>
        <p:spPr bwMode="auto">
          <a:xfrm>
            <a:off x="0" y="5881688"/>
            <a:ext cx="9144000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21" r:id="rId1"/>
    <p:sldLayoutId id="2147484322" r:id="rId2"/>
    <p:sldLayoutId id="2147484323" r:id="rId3"/>
    <p:sldLayoutId id="2147484324" r:id="rId4"/>
    <p:sldLayoutId id="2147484325" r:id="rId5"/>
    <p:sldLayoutId id="2147484326" r:id="rId6"/>
    <p:sldLayoutId id="2147484327" r:id="rId7"/>
    <p:sldLayoutId id="2147484328" r:id="rId8"/>
    <p:sldLayoutId id="2147484329" r:id="rId9"/>
    <p:sldLayoutId id="2147484330" r:id="rId10"/>
    <p:sldLayoutId id="2147484331" r:id="rId11"/>
  </p:sldLayoutIdLst>
  <p:txStyles>
    <p:titleStyle>
      <a:lvl1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2pPr>
      <a:lvl3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3pPr>
      <a:lvl4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4pPr>
      <a:lvl5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5pPr>
      <a:lvl6pPr marL="457200" algn="ctr" defTabSz="979488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6pPr>
      <a:lvl7pPr marL="914400" algn="ctr" defTabSz="979488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7pPr>
      <a:lvl8pPr marL="1371600" algn="ctr" defTabSz="979488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8pPr>
      <a:lvl9pPr marL="1828800" algn="ctr" defTabSz="979488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9pPr>
    </p:titleStyle>
    <p:bodyStyle>
      <a:lvl1pPr marL="366713" indent="-366713" algn="l" defTabSz="979488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700">
          <a:solidFill>
            <a:srgbClr val="000066"/>
          </a:solidFill>
          <a:latin typeface="+mn-lt"/>
          <a:ea typeface="+mn-ea"/>
          <a:cs typeface="+mn-cs"/>
        </a:defRPr>
      </a:lvl1pPr>
      <a:lvl2pPr marL="863600" indent="-301625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charset="0"/>
        <a:buChar char="–"/>
        <a:defRPr sz="2300">
          <a:solidFill>
            <a:srgbClr val="000066"/>
          </a:solidFill>
          <a:latin typeface="+mn-lt"/>
          <a:cs typeface="+mn-cs"/>
        </a:defRPr>
      </a:lvl2pPr>
      <a:lvl3pPr marL="1344613" indent="-288925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300">
          <a:solidFill>
            <a:srgbClr val="000066"/>
          </a:solidFill>
          <a:latin typeface="Arial Narrow" pitchFamily="34" charset="0"/>
          <a:cs typeface="+mn-cs"/>
        </a:defRPr>
      </a:lvl3pPr>
      <a:lvl4pPr marL="1779588" indent="-241300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300">
          <a:solidFill>
            <a:srgbClr val="000066"/>
          </a:solidFill>
          <a:latin typeface="Arial Narrow" pitchFamily="34" charset="0"/>
          <a:cs typeface="+mn-cs"/>
        </a:defRPr>
      </a:lvl4pPr>
      <a:lvl5pPr marL="2130425" indent="-155575" algn="r" defTabSz="979488" rtl="1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5pPr>
      <a:lvl6pPr marL="2587625" indent="-155575" algn="r" defTabSz="979488" rtl="1" fontAlgn="base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6pPr>
      <a:lvl7pPr marL="3044825" indent="-155575" algn="r" defTabSz="979488" rtl="1" fontAlgn="base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7pPr>
      <a:lvl8pPr marL="3502025" indent="-155575" algn="r" defTabSz="979488" rtl="1" fontAlgn="base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8pPr>
      <a:lvl9pPr marL="3959225" indent="-155575" algn="r" defTabSz="979488" rtl="1" fontAlgn="base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2913" y="1539875"/>
            <a:ext cx="8289925" cy="431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593924" name="Line 4"/>
          <p:cNvSpPr>
            <a:spLocks noChangeShapeType="1"/>
          </p:cNvSpPr>
          <p:nvPr/>
        </p:nvSpPr>
        <p:spPr bwMode="auto">
          <a:xfrm>
            <a:off x="0" y="1277938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>
            <a:outerShdw dist="28398" dir="1593903" algn="ctr" rotWithShape="0">
              <a:schemeClr val="bg2"/>
            </a:outerShdw>
          </a:effectLst>
        </p:spPr>
        <p:txBody>
          <a:bodyPr/>
          <a:lstStyle/>
          <a:p>
            <a:pPr algn="r" rtl="1">
              <a:defRPr/>
            </a:pPr>
            <a:endParaRPr lang="en-A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3078" name="Picture 6" descr="WHO-EN-white-H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0" y="6040438"/>
            <a:ext cx="2208213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Content Placeholder 3"/>
          <p:cNvPicPr>
            <a:picLocks noGrp="1"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57"/>
          <a:stretch>
            <a:fillRect/>
          </a:stretch>
        </p:blipFill>
        <p:spPr bwMode="auto">
          <a:xfrm>
            <a:off x="0" y="5881688"/>
            <a:ext cx="9144000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32" r:id="rId1"/>
    <p:sldLayoutId id="2147484333" r:id="rId2"/>
    <p:sldLayoutId id="2147484334" r:id="rId3"/>
    <p:sldLayoutId id="2147484335" r:id="rId4"/>
    <p:sldLayoutId id="2147484336" r:id="rId5"/>
    <p:sldLayoutId id="2147484337" r:id="rId6"/>
    <p:sldLayoutId id="2147484338" r:id="rId7"/>
    <p:sldLayoutId id="2147484339" r:id="rId8"/>
    <p:sldLayoutId id="2147484340" r:id="rId9"/>
    <p:sldLayoutId id="2147484341" r:id="rId10"/>
    <p:sldLayoutId id="2147484342" r:id="rId11"/>
    <p:sldLayoutId id="2147484343" r:id="rId12"/>
    <p:sldLayoutId id="2147484344" r:id="rId13"/>
    <p:sldLayoutId id="2147484345" r:id="rId14"/>
  </p:sldLayoutIdLst>
  <p:txStyles>
    <p:titleStyle>
      <a:lvl1pPr algn="ctr" defTabSz="979488" rtl="0" eaLnBrk="0" fontAlgn="base" hangingPunct="0">
        <a:spcBef>
          <a:spcPct val="0"/>
        </a:spcBef>
        <a:spcAft>
          <a:spcPct val="0"/>
        </a:spcAft>
        <a:defRPr sz="3800">
          <a:solidFill>
            <a:srgbClr val="000066"/>
          </a:solidFill>
          <a:latin typeface="+mj-lt"/>
          <a:ea typeface="+mj-ea"/>
          <a:cs typeface="+mj-cs"/>
        </a:defRPr>
      </a:lvl1pPr>
      <a:lvl2pPr algn="ctr" defTabSz="979488" rtl="0" eaLnBrk="0" fontAlgn="base" hangingPunct="0">
        <a:spcBef>
          <a:spcPct val="0"/>
        </a:spcBef>
        <a:spcAft>
          <a:spcPct val="0"/>
        </a:spcAft>
        <a:defRPr sz="3800">
          <a:solidFill>
            <a:srgbClr val="000066"/>
          </a:solidFill>
          <a:latin typeface="Calibri" pitchFamily="34" charset="0"/>
          <a:cs typeface="Arial" pitchFamily="34" charset="0"/>
        </a:defRPr>
      </a:lvl2pPr>
      <a:lvl3pPr algn="ctr" defTabSz="979488" rtl="0" eaLnBrk="0" fontAlgn="base" hangingPunct="0">
        <a:spcBef>
          <a:spcPct val="0"/>
        </a:spcBef>
        <a:spcAft>
          <a:spcPct val="0"/>
        </a:spcAft>
        <a:defRPr sz="3800">
          <a:solidFill>
            <a:srgbClr val="000066"/>
          </a:solidFill>
          <a:latin typeface="Calibri" pitchFamily="34" charset="0"/>
          <a:cs typeface="Arial" pitchFamily="34" charset="0"/>
        </a:defRPr>
      </a:lvl3pPr>
      <a:lvl4pPr algn="ctr" defTabSz="979488" rtl="0" eaLnBrk="0" fontAlgn="base" hangingPunct="0">
        <a:spcBef>
          <a:spcPct val="0"/>
        </a:spcBef>
        <a:spcAft>
          <a:spcPct val="0"/>
        </a:spcAft>
        <a:defRPr sz="3800">
          <a:solidFill>
            <a:srgbClr val="000066"/>
          </a:solidFill>
          <a:latin typeface="Calibri" pitchFamily="34" charset="0"/>
          <a:cs typeface="Arial" pitchFamily="34" charset="0"/>
        </a:defRPr>
      </a:lvl4pPr>
      <a:lvl5pPr algn="ctr" defTabSz="979488" rtl="0" eaLnBrk="0" fontAlgn="base" hangingPunct="0">
        <a:spcBef>
          <a:spcPct val="0"/>
        </a:spcBef>
        <a:spcAft>
          <a:spcPct val="0"/>
        </a:spcAft>
        <a:defRPr sz="3800">
          <a:solidFill>
            <a:srgbClr val="000066"/>
          </a:solidFill>
          <a:latin typeface="Calibri" pitchFamily="34" charset="0"/>
          <a:cs typeface="Arial" pitchFamily="34" charset="0"/>
        </a:defRPr>
      </a:lvl5pPr>
      <a:lvl6pPr marL="457200" algn="ctr" defTabSz="979488" rtl="0" fontAlgn="base">
        <a:spcBef>
          <a:spcPct val="0"/>
        </a:spcBef>
        <a:spcAft>
          <a:spcPct val="0"/>
        </a:spcAft>
        <a:defRPr sz="3800">
          <a:solidFill>
            <a:srgbClr val="000066"/>
          </a:solidFill>
          <a:latin typeface="Arial Black" pitchFamily="34" charset="0"/>
          <a:cs typeface="Arial" pitchFamily="34" charset="0"/>
        </a:defRPr>
      </a:lvl6pPr>
      <a:lvl7pPr marL="914400" algn="ctr" defTabSz="979488" rtl="0" fontAlgn="base">
        <a:spcBef>
          <a:spcPct val="0"/>
        </a:spcBef>
        <a:spcAft>
          <a:spcPct val="0"/>
        </a:spcAft>
        <a:defRPr sz="3800">
          <a:solidFill>
            <a:srgbClr val="000066"/>
          </a:solidFill>
          <a:latin typeface="Arial Black" pitchFamily="34" charset="0"/>
          <a:cs typeface="Arial" pitchFamily="34" charset="0"/>
        </a:defRPr>
      </a:lvl7pPr>
      <a:lvl8pPr marL="1371600" algn="ctr" defTabSz="979488" rtl="0" fontAlgn="base">
        <a:spcBef>
          <a:spcPct val="0"/>
        </a:spcBef>
        <a:spcAft>
          <a:spcPct val="0"/>
        </a:spcAft>
        <a:defRPr sz="3800">
          <a:solidFill>
            <a:srgbClr val="000066"/>
          </a:solidFill>
          <a:latin typeface="Arial Black" pitchFamily="34" charset="0"/>
          <a:cs typeface="Arial" pitchFamily="34" charset="0"/>
        </a:defRPr>
      </a:lvl8pPr>
      <a:lvl9pPr marL="1828800" algn="ctr" defTabSz="979488" rtl="0" fontAlgn="base">
        <a:spcBef>
          <a:spcPct val="0"/>
        </a:spcBef>
        <a:spcAft>
          <a:spcPct val="0"/>
        </a:spcAft>
        <a:defRPr sz="3800">
          <a:solidFill>
            <a:srgbClr val="000066"/>
          </a:solidFill>
          <a:latin typeface="Arial Black" pitchFamily="34" charset="0"/>
          <a:cs typeface="Arial" pitchFamily="34" charset="0"/>
        </a:defRPr>
      </a:lvl9pPr>
    </p:titleStyle>
    <p:bodyStyle>
      <a:lvl1pPr marL="366713" indent="-366713" algn="l" defTabSz="979488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863600" indent="-301625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charset="0"/>
        <a:buChar char="–"/>
        <a:defRPr sz="2400">
          <a:solidFill>
            <a:srgbClr val="000066"/>
          </a:solidFill>
          <a:latin typeface="+mn-lt"/>
          <a:cs typeface="+mn-cs"/>
        </a:defRPr>
      </a:lvl2pPr>
      <a:lvl3pPr marL="1344613" indent="-288925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800">
          <a:solidFill>
            <a:srgbClr val="000066"/>
          </a:solidFill>
          <a:latin typeface="Arial Narrow" pitchFamily="34" charset="0"/>
          <a:cs typeface="+mn-cs"/>
        </a:defRPr>
      </a:lvl3pPr>
      <a:lvl4pPr marL="1779588" indent="-241300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300">
          <a:solidFill>
            <a:srgbClr val="000066"/>
          </a:solidFill>
          <a:latin typeface="Arial Narrow" pitchFamily="34" charset="0"/>
          <a:cs typeface="+mn-cs"/>
        </a:defRPr>
      </a:lvl4pPr>
      <a:lvl5pPr marL="2130425" indent="-155575" algn="r" defTabSz="979488" rtl="1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5pPr>
      <a:lvl6pPr marL="2587625" indent="-155575" algn="r" defTabSz="979488" rtl="1" fontAlgn="base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6pPr>
      <a:lvl7pPr marL="3044825" indent="-155575" algn="r" defTabSz="979488" rtl="1" fontAlgn="base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7pPr>
      <a:lvl8pPr marL="3502025" indent="-155575" algn="r" defTabSz="979488" rtl="1" fontAlgn="base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8pPr>
      <a:lvl9pPr marL="3959225" indent="-155575" algn="r" defTabSz="979488" rtl="1" fontAlgn="base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33600" y="6356350"/>
            <a:ext cx="4648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r>
              <a:rPr lang="en-US"/>
              <a:t>Rapid Response Teams Training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2650" y="6481763"/>
            <a:ext cx="609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023CA5C-6A36-4E00-B69B-20CF574ABB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2209800" y="6176963"/>
            <a:ext cx="4267200" cy="304800"/>
          </a:xfrm>
          <a:prstGeom prst="rect">
            <a:avLst/>
          </a:prstGeom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bg1"/>
                </a:solidFill>
                <a:latin typeface="Calibri"/>
                <a:ea typeface="+mn-ea"/>
                <a:cs typeface="Calibri"/>
                <a:sym typeface="Calibri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fr-FR" sz="1400">
                <a:solidFill>
                  <a:srgbClr val="FFFFFF"/>
                </a:solidFill>
                <a:ea typeface="Calibri"/>
              </a:rPr>
              <a:t>Rapid Response Teams Training</a:t>
            </a:r>
            <a:endParaRPr lang="fr-FR" sz="1400" dirty="0">
              <a:solidFill>
                <a:srgbClr val="FFFFFF"/>
              </a:solidFill>
              <a:ea typeface="Calibri"/>
            </a:endParaRPr>
          </a:p>
        </p:txBody>
      </p:sp>
      <p:sp>
        <p:nvSpPr>
          <p:cNvPr id="1031" name="Shape 148"/>
          <p:cNvSpPr>
            <a:spLocks noChangeArrowheads="1"/>
          </p:cNvSpPr>
          <p:nvPr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 lang="en-US" sz="1400">
              <a:solidFill>
                <a:srgbClr val="FFFFFF"/>
              </a:solidFill>
              <a:cs typeface="Calibri" pitchFamily="34" charset="0"/>
              <a:sym typeface="Calibri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8686800" y="6481763"/>
            <a:ext cx="609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fld id="{3BA5DFF5-C0B1-4D2F-814C-8D2D34D01946}" type="slidenum">
              <a:rPr lang="en-US" sz="16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grpSp>
        <p:nvGrpSpPr>
          <p:cNvPr id="1033" name="Group 147"/>
          <p:cNvGrpSpPr>
            <a:grpSpLocks noChangeAspect="1"/>
          </p:cNvGrpSpPr>
          <p:nvPr/>
        </p:nvGrpSpPr>
        <p:grpSpPr bwMode="auto">
          <a:xfrm>
            <a:off x="133350" y="6173788"/>
            <a:ext cx="1619250" cy="608012"/>
            <a:chOff x="0" y="0"/>
            <a:chExt cx="2838178" cy="923698"/>
          </a:xfrm>
        </p:grpSpPr>
        <p:sp>
          <p:nvSpPr>
            <p:cNvPr id="1035" name="Shape 145"/>
            <p:cNvSpPr>
              <a:spLocks noChangeArrowheads="1"/>
            </p:cNvSpPr>
            <p:nvPr/>
          </p:nvSpPr>
          <p:spPr bwMode="auto">
            <a:xfrm>
              <a:off x="0" y="0"/>
              <a:ext cx="2838179" cy="92369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en-US">
                <a:cs typeface="Calibri" pitchFamily="34" charset="0"/>
                <a:sym typeface="Calibri" pitchFamily="34" charset="0"/>
              </a:endParaRPr>
            </a:p>
          </p:txBody>
        </p:sp>
        <p:pic>
          <p:nvPicPr>
            <p:cNvPr id="1036" name="image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38179" cy="923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</p:grpSp>
      <p:sp>
        <p:nvSpPr>
          <p:cNvPr id="1034" name="TextBox 12"/>
          <p:cNvSpPr txBox="1">
            <a:spLocks noChangeArrowheads="1"/>
          </p:cNvSpPr>
          <p:nvPr/>
        </p:nvSpPr>
        <p:spPr bwMode="auto">
          <a:xfrm>
            <a:off x="2057400" y="6478588"/>
            <a:ext cx="290977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200">
                <a:solidFill>
                  <a:schemeClr val="bg1"/>
                </a:solidFill>
                <a:latin typeface="Arial Narrow" pitchFamily="34" charset="0"/>
              </a:rPr>
              <a:t>Formation des Équipes d’Intervention Rapide</a:t>
            </a:r>
            <a:endParaRPr lang="en-GB" sz="120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929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42" r:id="rId1"/>
    <p:sldLayoutId id="2147484443" r:id="rId2"/>
    <p:sldLayoutId id="2147484444" r:id="rId3"/>
    <p:sldLayoutId id="2147484445" r:id="rId4"/>
    <p:sldLayoutId id="2147484446" r:id="rId5"/>
    <p:sldLayoutId id="2147484447" r:id="rId6"/>
    <p:sldLayoutId id="2147484448" r:id="rId7"/>
    <p:sldLayoutId id="2147484449" r:id="rId8"/>
    <p:sldLayoutId id="2147484450" r:id="rId9"/>
    <p:sldLayoutId id="2147484451" r:id="rId10"/>
    <p:sldLayoutId id="2147484452" r:id="rId11"/>
    <p:sldLayoutId id="214748445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632523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41938-05B2-4537-9E64-E4146150EED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FA9BF-4FDA-46EC-9208-43793C52FA5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718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55" r:id="rId1"/>
    <p:sldLayoutId id="2147484456" r:id="rId2"/>
    <p:sldLayoutId id="2147484457" r:id="rId3"/>
    <p:sldLayoutId id="2147484458" r:id="rId4"/>
    <p:sldLayoutId id="2147484459" r:id="rId5"/>
    <p:sldLayoutId id="2147484460" r:id="rId6"/>
    <p:sldLayoutId id="2147484461" r:id="rId7"/>
    <p:sldLayoutId id="2147484462" r:id="rId8"/>
    <p:sldLayoutId id="2147484463" r:id="rId9"/>
    <p:sldLayoutId id="2147484464" r:id="rId10"/>
    <p:sldLayoutId id="214748446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17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2913" y="1541463"/>
            <a:ext cx="8289925" cy="431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0" y="1277938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>
            <a:outerShdw dist="28398" dir="1593903" algn="ctr" rotWithShape="0">
              <a:schemeClr val="bg2"/>
            </a:outerShdw>
          </a:effectLst>
        </p:spPr>
        <p:txBody>
          <a:bodyPr/>
          <a:lstStyle/>
          <a:p>
            <a:pPr algn="r" rtl="1">
              <a:defRPr/>
            </a:pPr>
            <a:endParaRPr lang="en-A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2" name="Picture 18" descr="EPAR whit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6065838"/>
            <a:ext cx="4264025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20" descr="who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863" y="6030913"/>
            <a:ext cx="1608137" cy="82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Rectangle 22"/>
          <p:cNvSpPr>
            <a:spLocks noChangeArrowheads="1"/>
          </p:cNvSpPr>
          <p:nvPr/>
        </p:nvSpPr>
        <p:spPr bwMode="auto">
          <a:xfrm>
            <a:off x="66675" y="6410325"/>
            <a:ext cx="356552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880" tIns="42940" rIns="85880" bIns="42940" anchor="ctr">
            <a:spAutoFit/>
          </a:bodyPr>
          <a:lstStyle>
            <a:lvl1pPr defTabSz="979488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1pPr>
            <a:lvl2pPr marL="742950" indent="-285750" defTabSz="979488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2pPr>
            <a:lvl3pPr marL="1143000" indent="-228600" defTabSz="979488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3pPr>
            <a:lvl4pPr marL="1600200" indent="-228600" defTabSz="979488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4pPr>
            <a:lvl5pPr marL="2057400" indent="-228600" defTabSz="979488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5pPr>
            <a:lvl6pPr marL="25146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6pPr>
            <a:lvl7pPr marL="29718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7pPr>
            <a:lvl8pPr marL="34290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8pPr>
            <a:lvl9pPr marL="38862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9pPr>
          </a:lstStyle>
          <a:p>
            <a:pPr rtl="1" eaLnBrk="1" hangingPunct="1"/>
            <a:r>
              <a:rPr lang="en-US" altLang="en-US" sz="2600" dirty="0">
                <a:solidFill>
                  <a:schemeClr val="bg1"/>
                </a:solidFill>
                <a:latin typeface="Arial Narrow" pitchFamily="34" charset="0"/>
              </a:rPr>
              <a:t>World Health Organization</a:t>
            </a:r>
            <a:endParaRPr lang="en-GB" altLang="en-US" sz="2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9" name="Content Placeholder 3"/>
          <p:cNvPicPr>
            <a:picLocks noGrp="1"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57"/>
          <a:stretch>
            <a:fillRect/>
          </a:stretch>
        </p:blipFill>
        <p:spPr bwMode="auto">
          <a:xfrm>
            <a:off x="0" y="5881688"/>
            <a:ext cx="9144000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79" r:id="rId1"/>
    <p:sldLayoutId id="2147484380" r:id="rId2"/>
    <p:sldLayoutId id="2147484381" r:id="rId3"/>
    <p:sldLayoutId id="2147484382" r:id="rId4"/>
    <p:sldLayoutId id="2147484383" r:id="rId5"/>
    <p:sldLayoutId id="2147484384" r:id="rId6"/>
    <p:sldLayoutId id="2147484385" r:id="rId7"/>
    <p:sldLayoutId id="2147484386" r:id="rId8"/>
    <p:sldLayoutId id="2147484387" r:id="rId9"/>
    <p:sldLayoutId id="2147484388" r:id="rId10"/>
    <p:sldLayoutId id="2147484389" r:id="rId11"/>
  </p:sldLayoutIdLst>
  <p:txStyles>
    <p:titleStyle>
      <a:lvl1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2pPr>
      <a:lvl3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3pPr>
      <a:lvl4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4pPr>
      <a:lvl5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5pPr>
      <a:lvl6pPr marL="457200" algn="ctr" defTabSz="979488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6pPr>
      <a:lvl7pPr marL="914400" algn="ctr" defTabSz="979488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7pPr>
      <a:lvl8pPr marL="1371600" algn="ctr" defTabSz="979488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8pPr>
      <a:lvl9pPr marL="1828800" algn="ctr" defTabSz="979488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9pPr>
    </p:titleStyle>
    <p:bodyStyle>
      <a:lvl1pPr marL="366713" indent="-366713" algn="l" defTabSz="979488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600">
          <a:solidFill>
            <a:srgbClr val="000066"/>
          </a:solidFill>
          <a:latin typeface="+mn-lt"/>
          <a:ea typeface="+mn-ea"/>
          <a:cs typeface="+mn-cs"/>
        </a:defRPr>
      </a:lvl1pPr>
      <a:lvl2pPr marL="863600" indent="-303213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charset="0"/>
        <a:buChar char="–"/>
        <a:defRPr sz="2300">
          <a:solidFill>
            <a:srgbClr val="000066"/>
          </a:solidFill>
          <a:latin typeface="+mn-lt"/>
          <a:cs typeface="+mn-cs"/>
        </a:defRPr>
      </a:lvl2pPr>
      <a:lvl3pPr marL="1346200" indent="-288925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300">
          <a:solidFill>
            <a:srgbClr val="000066"/>
          </a:solidFill>
          <a:latin typeface="Arial Narrow" pitchFamily="34" charset="0"/>
          <a:cs typeface="+mn-cs"/>
        </a:defRPr>
      </a:lvl3pPr>
      <a:lvl4pPr marL="1782763" indent="-242888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300">
          <a:solidFill>
            <a:srgbClr val="000066"/>
          </a:solidFill>
          <a:latin typeface="Arial Narrow" pitchFamily="34" charset="0"/>
          <a:cs typeface="+mn-cs"/>
        </a:defRPr>
      </a:lvl4pPr>
      <a:lvl5pPr marL="2130425" indent="-155575" algn="r" defTabSz="979488" rtl="1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5pPr>
      <a:lvl6pPr marL="2587625" indent="-155575" algn="r" defTabSz="979488" rtl="1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6pPr>
      <a:lvl7pPr marL="3044825" indent="-155575" algn="r" defTabSz="979488" rtl="1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7pPr>
      <a:lvl8pPr marL="3502025" indent="-155575" algn="r" defTabSz="979488" rtl="1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8pPr>
      <a:lvl9pPr marL="3959225" indent="-155575" algn="r" defTabSz="979488" rtl="1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2913" y="1539875"/>
            <a:ext cx="8289925" cy="431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591876" name="Line 4"/>
          <p:cNvSpPr>
            <a:spLocks noChangeShapeType="1"/>
          </p:cNvSpPr>
          <p:nvPr/>
        </p:nvSpPr>
        <p:spPr bwMode="auto">
          <a:xfrm>
            <a:off x="0" y="1277938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>
            <a:outerShdw dist="28398" dir="1593903" algn="ctr" rotWithShape="0">
              <a:schemeClr val="bg2"/>
            </a:outerShdw>
          </a:effectLst>
        </p:spPr>
        <p:txBody>
          <a:bodyPr/>
          <a:lstStyle/>
          <a:p>
            <a:pPr algn="r" rtl="1">
              <a:defRPr/>
            </a:pPr>
            <a:endParaRPr lang="en-A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8198" name="Picture 6" descr="WHO-EN-white-H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963" y="6040438"/>
            <a:ext cx="2208212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18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19963" y="6211888"/>
            <a:ext cx="18240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818" tIns="42909" rIns="85818" bIns="42909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36BCC7E1-7FBA-486B-BCDC-C3181890573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200" name="Picture 8" descr="EPAR whit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6065838"/>
            <a:ext cx="4264025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9" descr="who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863" y="6030913"/>
            <a:ext cx="1608137" cy="82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66675" y="6410325"/>
            <a:ext cx="356552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880" tIns="42940" rIns="85880" bIns="42940" anchor="ctr">
            <a:spAutoFit/>
          </a:bodyPr>
          <a:lstStyle>
            <a:lvl1pPr defTabSz="979488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1pPr>
            <a:lvl2pPr marL="742950" indent="-285750" defTabSz="979488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2pPr>
            <a:lvl3pPr marL="1143000" indent="-228600" defTabSz="979488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3pPr>
            <a:lvl4pPr marL="1600200" indent="-228600" defTabSz="979488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4pPr>
            <a:lvl5pPr marL="2057400" indent="-228600" defTabSz="979488" eaLnBrk="0" hangingPunct="0"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5pPr>
            <a:lvl6pPr marL="25146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6pPr>
            <a:lvl7pPr marL="29718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7pPr>
            <a:lvl8pPr marL="34290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8pPr>
            <a:lvl9pPr marL="38862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0066"/>
                </a:solidFill>
                <a:latin typeface="Centaur" pitchFamily="18" charset="0"/>
                <a:cs typeface="Arial" charset="0"/>
              </a:defRPr>
            </a:lvl9pPr>
          </a:lstStyle>
          <a:p>
            <a:pPr rtl="1" eaLnBrk="1" hangingPunct="1"/>
            <a:r>
              <a:rPr lang="en-US" altLang="en-US" sz="2600" dirty="0">
                <a:solidFill>
                  <a:schemeClr val="bg1"/>
                </a:solidFill>
                <a:latin typeface="Arial Narrow" pitchFamily="34" charset="0"/>
              </a:rPr>
              <a:t>World Health Organization</a:t>
            </a:r>
            <a:endParaRPr lang="en-GB" altLang="en-US" sz="2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1" name="Content Placeholder 3"/>
          <p:cNvPicPr>
            <a:picLocks noGrp="1"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57"/>
          <a:stretch>
            <a:fillRect/>
          </a:stretch>
        </p:blipFill>
        <p:spPr bwMode="auto">
          <a:xfrm>
            <a:off x="0" y="5881688"/>
            <a:ext cx="9144000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90" r:id="rId1"/>
    <p:sldLayoutId id="2147484391" r:id="rId2"/>
    <p:sldLayoutId id="2147484392" r:id="rId3"/>
    <p:sldLayoutId id="2147484393" r:id="rId4"/>
    <p:sldLayoutId id="2147484394" r:id="rId5"/>
    <p:sldLayoutId id="2147484395" r:id="rId6"/>
    <p:sldLayoutId id="2147484396" r:id="rId7"/>
    <p:sldLayoutId id="2147484397" r:id="rId8"/>
    <p:sldLayoutId id="2147484398" r:id="rId9"/>
    <p:sldLayoutId id="2147484399" r:id="rId10"/>
    <p:sldLayoutId id="2147484400" r:id="rId11"/>
  </p:sldLayoutIdLst>
  <p:txStyles>
    <p:titleStyle>
      <a:lvl1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2pPr>
      <a:lvl3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3pPr>
      <a:lvl4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4pPr>
      <a:lvl5pPr algn="ctr" defTabSz="979488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5pPr>
      <a:lvl6pPr marL="457200" algn="ctr" defTabSz="979488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6pPr>
      <a:lvl7pPr marL="914400" algn="ctr" defTabSz="979488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7pPr>
      <a:lvl8pPr marL="1371600" algn="ctr" defTabSz="979488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8pPr>
      <a:lvl9pPr marL="1828800" algn="ctr" defTabSz="979488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Arial" pitchFamily="34" charset="0"/>
          <a:cs typeface="Arial" pitchFamily="34" charset="0"/>
        </a:defRPr>
      </a:lvl9pPr>
    </p:titleStyle>
    <p:bodyStyle>
      <a:lvl1pPr marL="366713" indent="-366713" algn="l" defTabSz="979488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700">
          <a:solidFill>
            <a:srgbClr val="000066"/>
          </a:solidFill>
          <a:latin typeface="+mn-lt"/>
          <a:ea typeface="+mn-ea"/>
          <a:cs typeface="+mn-cs"/>
        </a:defRPr>
      </a:lvl1pPr>
      <a:lvl2pPr marL="863600" indent="-301625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charset="0"/>
        <a:buChar char="–"/>
        <a:defRPr sz="2300">
          <a:solidFill>
            <a:srgbClr val="000066"/>
          </a:solidFill>
          <a:latin typeface="+mn-lt"/>
          <a:cs typeface="+mn-cs"/>
        </a:defRPr>
      </a:lvl2pPr>
      <a:lvl3pPr marL="1344613" indent="-288925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300">
          <a:solidFill>
            <a:srgbClr val="000066"/>
          </a:solidFill>
          <a:latin typeface="Arial Narrow" pitchFamily="34" charset="0"/>
          <a:cs typeface="+mn-cs"/>
        </a:defRPr>
      </a:lvl3pPr>
      <a:lvl4pPr marL="1779588" indent="-241300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300">
          <a:solidFill>
            <a:srgbClr val="000066"/>
          </a:solidFill>
          <a:latin typeface="Arial Narrow" pitchFamily="34" charset="0"/>
          <a:cs typeface="+mn-cs"/>
        </a:defRPr>
      </a:lvl4pPr>
      <a:lvl5pPr marL="2130425" indent="-155575" algn="r" defTabSz="979488" rtl="1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5pPr>
      <a:lvl6pPr marL="2587625" indent="-155575" algn="r" defTabSz="979488" rtl="1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6pPr>
      <a:lvl7pPr marL="3044825" indent="-155575" algn="r" defTabSz="979488" rtl="1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7pPr>
      <a:lvl8pPr marL="3502025" indent="-155575" algn="r" defTabSz="979488" rtl="1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8pPr>
      <a:lvl9pPr marL="3959225" indent="-155575" algn="r" defTabSz="979488" rtl="1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2913" y="1539875"/>
            <a:ext cx="8289925" cy="431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593924" name="Line 4"/>
          <p:cNvSpPr>
            <a:spLocks noChangeShapeType="1"/>
          </p:cNvSpPr>
          <p:nvPr/>
        </p:nvSpPr>
        <p:spPr bwMode="auto">
          <a:xfrm>
            <a:off x="0" y="1277938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>
            <a:outerShdw dist="28398" dir="1593903" algn="ctr" rotWithShape="0">
              <a:schemeClr val="bg2"/>
            </a:outerShdw>
          </a:effectLst>
        </p:spPr>
        <p:txBody>
          <a:bodyPr/>
          <a:lstStyle/>
          <a:p>
            <a:pPr algn="r" rtl="1">
              <a:defRPr/>
            </a:pPr>
            <a:endParaRPr lang="en-A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9222" name="Picture 6" descr="WHO-EN-white-H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0" y="6040438"/>
            <a:ext cx="2208213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8" descr="EPAR white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6256338"/>
            <a:ext cx="4264025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Content Placeholder 3"/>
          <p:cNvPicPr>
            <a:picLocks noGrp="1"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57"/>
          <a:stretch>
            <a:fillRect/>
          </a:stretch>
        </p:blipFill>
        <p:spPr bwMode="auto">
          <a:xfrm>
            <a:off x="0" y="5881688"/>
            <a:ext cx="9144000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01" r:id="rId1"/>
    <p:sldLayoutId id="2147484402" r:id="rId2"/>
    <p:sldLayoutId id="2147484403" r:id="rId3"/>
    <p:sldLayoutId id="2147484404" r:id="rId4"/>
    <p:sldLayoutId id="2147484405" r:id="rId5"/>
    <p:sldLayoutId id="2147484406" r:id="rId6"/>
    <p:sldLayoutId id="2147484407" r:id="rId7"/>
    <p:sldLayoutId id="2147484408" r:id="rId8"/>
    <p:sldLayoutId id="2147484409" r:id="rId9"/>
    <p:sldLayoutId id="2147484410" r:id="rId10"/>
    <p:sldLayoutId id="2147484411" r:id="rId11"/>
    <p:sldLayoutId id="2147484412" r:id="rId12"/>
    <p:sldLayoutId id="2147484413" r:id="rId13"/>
    <p:sldLayoutId id="2147484414" r:id="rId14"/>
  </p:sldLayoutIdLst>
  <p:txStyles>
    <p:titleStyle>
      <a:lvl1pPr algn="ctr" defTabSz="979488" rtl="0" eaLnBrk="0" fontAlgn="base" hangingPunct="0">
        <a:spcBef>
          <a:spcPct val="0"/>
        </a:spcBef>
        <a:spcAft>
          <a:spcPct val="0"/>
        </a:spcAft>
        <a:defRPr sz="3800">
          <a:solidFill>
            <a:srgbClr val="000066"/>
          </a:solidFill>
          <a:latin typeface="+mj-lt"/>
          <a:ea typeface="+mj-ea"/>
          <a:cs typeface="+mj-cs"/>
        </a:defRPr>
      </a:lvl1pPr>
      <a:lvl2pPr algn="ctr" defTabSz="979488" rtl="0" eaLnBrk="0" fontAlgn="base" hangingPunct="0">
        <a:spcBef>
          <a:spcPct val="0"/>
        </a:spcBef>
        <a:spcAft>
          <a:spcPct val="0"/>
        </a:spcAft>
        <a:defRPr sz="3800">
          <a:solidFill>
            <a:srgbClr val="000066"/>
          </a:solidFill>
          <a:latin typeface="Calibri" pitchFamily="34" charset="0"/>
          <a:cs typeface="Arial" pitchFamily="34" charset="0"/>
        </a:defRPr>
      </a:lvl2pPr>
      <a:lvl3pPr algn="ctr" defTabSz="979488" rtl="0" eaLnBrk="0" fontAlgn="base" hangingPunct="0">
        <a:spcBef>
          <a:spcPct val="0"/>
        </a:spcBef>
        <a:spcAft>
          <a:spcPct val="0"/>
        </a:spcAft>
        <a:defRPr sz="3800">
          <a:solidFill>
            <a:srgbClr val="000066"/>
          </a:solidFill>
          <a:latin typeface="Calibri" pitchFamily="34" charset="0"/>
          <a:cs typeface="Arial" pitchFamily="34" charset="0"/>
        </a:defRPr>
      </a:lvl3pPr>
      <a:lvl4pPr algn="ctr" defTabSz="979488" rtl="0" eaLnBrk="0" fontAlgn="base" hangingPunct="0">
        <a:spcBef>
          <a:spcPct val="0"/>
        </a:spcBef>
        <a:spcAft>
          <a:spcPct val="0"/>
        </a:spcAft>
        <a:defRPr sz="3800">
          <a:solidFill>
            <a:srgbClr val="000066"/>
          </a:solidFill>
          <a:latin typeface="Calibri" pitchFamily="34" charset="0"/>
          <a:cs typeface="Arial" pitchFamily="34" charset="0"/>
        </a:defRPr>
      </a:lvl4pPr>
      <a:lvl5pPr algn="ctr" defTabSz="979488" rtl="0" eaLnBrk="0" fontAlgn="base" hangingPunct="0">
        <a:spcBef>
          <a:spcPct val="0"/>
        </a:spcBef>
        <a:spcAft>
          <a:spcPct val="0"/>
        </a:spcAft>
        <a:defRPr sz="3800">
          <a:solidFill>
            <a:srgbClr val="000066"/>
          </a:solidFill>
          <a:latin typeface="Calibri" pitchFamily="34" charset="0"/>
          <a:cs typeface="Arial" pitchFamily="34" charset="0"/>
        </a:defRPr>
      </a:lvl5pPr>
      <a:lvl6pPr marL="457200" algn="ctr" defTabSz="979488" rtl="0" eaLnBrk="1" fontAlgn="base" hangingPunct="1">
        <a:spcBef>
          <a:spcPct val="0"/>
        </a:spcBef>
        <a:spcAft>
          <a:spcPct val="0"/>
        </a:spcAft>
        <a:defRPr sz="3800">
          <a:solidFill>
            <a:srgbClr val="000066"/>
          </a:solidFill>
          <a:latin typeface="Arial Black" pitchFamily="34" charset="0"/>
          <a:cs typeface="Arial" pitchFamily="34" charset="0"/>
        </a:defRPr>
      </a:lvl6pPr>
      <a:lvl7pPr marL="914400" algn="ctr" defTabSz="979488" rtl="0" eaLnBrk="1" fontAlgn="base" hangingPunct="1">
        <a:spcBef>
          <a:spcPct val="0"/>
        </a:spcBef>
        <a:spcAft>
          <a:spcPct val="0"/>
        </a:spcAft>
        <a:defRPr sz="3800">
          <a:solidFill>
            <a:srgbClr val="000066"/>
          </a:solidFill>
          <a:latin typeface="Arial Black" pitchFamily="34" charset="0"/>
          <a:cs typeface="Arial" pitchFamily="34" charset="0"/>
        </a:defRPr>
      </a:lvl7pPr>
      <a:lvl8pPr marL="1371600" algn="ctr" defTabSz="979488" rtl="0" eaLnBrk="1" fontAlgn="base" hangingPunct="1">
        <a:spcBef>
          <a:spcPct val="0"/>
        </a:spcBef>
        <a:spcAft>
          <a:spcPct val="0"/>
        </a:spcAft>
        <a:defRPr sz="3800">
          <a:solidFill>
            <a:srgbClr val="000066"/>
          </a:solidFill>
          <a:latin typeface="Arial Black" pitchFamily="34" charset="0"/>
          <a:cs typeface="Arial" pitchFamily="34" charset="0"/>
        </a:defRPr>
      </a:lvl8pPr>
      <a:lvl9pPr marL="1828800" algn="ctr" defTabSz="979488" rtl="0" eaLnBrk="1" fontAlgn="base" hangingPunct="1">
        <a:spcBef>
          <a:spcPct val="0"/>
        </a:spcBef>
        <a:spcAft>
          <a:spcPct val="0"/>
        </a:spcAft>
        <a:defRPr sz="3800">
          <a:solidFill>
            <a:srgbClr val="000066"/>
          </a:solidFill>
          <a:latin typeface="Arial Black" pitchFamily="34" charset="0"/>
          <a:cs typeface="Arial" pitchFamily="34" charset="0"/>
        </a:defRPr>
      </a:lvl9pPr>
    </p:titleStyle>
    <p:bodyStyle>
      <a:lvl1pPr marL="366713" indent="-366713" algn="l" defTabSz="979488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863600" indent="-301625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charset="0"/>
        <a:buChar char="–"/>
        <a:defRPr sz="2400">
          <a:solidFill>
            <a:srgbClr val="000066"/>
          </a:solidFill>
          <a:latin typeface="+mn-lt"/>
          <a:cs typeface="+mn-cs"/>
        </a:defRPr>
      </a:lvl2pPr>
      <a:lvl3pPr marL="1344613" indent="-288925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800">
          <a:solidFill>
            <a:srgbClr val="000066"/>
          </a:solidFill>
          <a:latin typeface="Arial Narrow" pitchFamily="34" charset="0"/>
          <a:cs typeface="+mn-cs"/>
        </a:defRPr>
      </a:lvl3pPr>
      <a:lvl4pPr marL="1779588" indent="-241300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300">
          <a:solidFill>
            <a:srgbClr val="000066"/>
          </a:solidFill>
          <a:latin typeface="Arial Narrow" pitchFamily="34" charset="0"/>
          <a:cs typeface="+mn-cs"/>
        </a:defRPr>
      </a:lvl4pPr>
      <a:lvl5pPr marL="2130425" indent="-155575" algn="r" defTabSz="979488" rtl="1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5pPr>
      <a:lvl6pPr marL="2587625" indent="-155575" algn="r" defTabSz="979488" rtl="1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6pPr>
      <a:lvl7pPr marL="3044825" indent="-155575" algn="r" defTabSz="979488" rtl="1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7pPr>
      <a:lvl8pPr marL="3502025" indent="-155575" algn="r" defTabSz="979488" rtl="1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8pPr>
      <a:lvl9pPr marL="3959225" indent="-155575" algn="r" defTabSz="979488" rtl="1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2913" y="1490663"/>
            <a:ext cx="8289925" cy="430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595972" name="Line 4"/>
          <p:cNvSpPr>
            <a:spLocks noChangeShapeType="1"/>
          </p:cNvSpPr>
          <p:nvPr/>
        </p:nvSpPr>
        <p:spPr bwMode="auto">
          <a:xfrm>
            <a:off x="0" y="1174750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>
            <a:outerShdw dist="28398" dir="1593903" algn="ctr" rotWithShape="0">
              <a:schemeClr val="bg2"/>
            </a:outerShdw>
          </a:effectLst>
        </p:spPr>
        <p:txBody>
          <a:bodyPr/>
          <a:lstStyle/>
          <a:p>
            <a:pPr algn="r" rtl="1">
              <a:defRPr/>
            </a:pPr>
            <a:endParaRPr lang="en-A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10246" name="Picture 6" descr="WHO-EN-white-H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963" y="6040438"/>
            <a:ext cx="2208212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 descr="EPAR whit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6338888"/>
            <a:ext cx="4265613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Content Placeholder 3"/>
          <p:cNvPicPr>
            <a:picLocks noGrp="1"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57"/>
          <a:stretch>
            <a:fillRect/>
          </a:stretch>
        </p:blipFill>
        <p:spPr bwMode="auto">
          <a:xfrm>
            <a:off x="0" y="5881688"/>
            <a:ext cx="9144000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40" r:id="rId1"/>
    <p:sldLayoutId id="2147484415" r:id="rId2"/>
    <p:sldLayoutId id="2147484416" r:id="rId3"/>
    <p:sldLayoutId id="2147484417" r:id="rId4"/>
    <p:sldLayoutId id="2147484418" r:id="rId5"/>
    <p:sldLayoutId id="2147484419" r:id="rId6"/>
    <p:sldLayoutId id="2147484420" r:id="rId7"/>
    <p:sldLayoutId id="2147484421" r:id="rId8"/>
    <p:sldLayoutId id="2147484422" r:id="rId9"/>
    <p:sldLayoutId id="2147484423" r:id="rId10"/>
    <p:sldLayoutId id="2147484424" r:id="rId11"/>
  </p:sldLayoutIdLst>
  <p:txStyles>
    <p:titleStyle>
      <a:lvl1pPr algn="ctr" defTabSz="979488" rtl="0" eaLnBrk="0" fontAlgn="base" hangingPunct="0">
        <a:spcBef>
          <a:spcPct val="0"/>
        </a:spcBef>
        <a:spcAft>
          <a:spcPct val="0"/>
        </a:spcAft>
        <a:defRPr sz="3100" b="1">
          <a:solidFill>
            <a:srgbClr val="000066"/>
          </a:solidFill>
          <a:latin typeface="+mj-lt"/>
          <a:ea typeface="+mj-ea"/>
          <a:cs typeface="+mj-cs"/>
        </a:defRPr>
      </a:lvl1pPr>
      <a:lvl2pPr algn="ctr" defTabSz="979488" rtl="0" eaLnBrk="0" fontAlgn="base" hangingPunct="0">
        <a:spcBef>
          <a:spcPct val="0"/>
        </a:spcBef>
        <a:spcAft>
          <a:spcPct val="0"/>
        </a:spcAft>
        <a:defRPr sz="3100" b="1">
          <a:solidFill>
            <a:srgbClr val="000066"/>
          </a:solidFill>
          <a:latin typeface="Arial" pitchFamily="34" charset="0"/>
          <a:cs typeface="Arial" pitchFamily="34" charset="0"/>
        </a:defRPr>
      </a:lvl2pPr>
      <a:lvl3pPr algn="ctr" defTabSz="979488" rtl="0" eaLnBrk="0" fontAlgn="base" hangingPunct="0">
        <a:spcBef>
          <a:spcPct val="0"/>
        </a:spcBef>
        <a:spcAft>
          <a:spcPct val="0"/>
        </a:spcAft>
        <a:defRPr sz="3100" b="1">
          <a:solidFill>
            <a:srgbClr val="000066"/>
          </a:solidFill>
          <a:latin typeface="Arial" pitchFamily="34" charset="0"/>
          <a:cs typeface="Arial" pitchFamily="34" charset="0"/>
        </a:defRPr>
      </a:lvl3pPr>
      <a:lvl4pPr algn="ctr" defTabSz="979488" rtl="0" eaLnBrk="0" fontAlgn="base" hangingPunct="0">
        <a:spcBef>
          <a:spcPct val="0"/>
        </a:spcBef>
        <a:spcAft>
          <a:spcPct val="0"/>
        </a:spcAft>
        <a:defRPr sz="3100" b="1">
          <a:solidFill>
            <a:srgbClr val="000066"/>
          </a:solidFill>
          <a:latin typeface="Arial" pitchFamily="34" charset="0"/>
          <a:cs typeface="Arial" pitchFamily="34" charset="0"/>
        </a:defRPr>
      </a:lvl4pPr>
      <a:lvl5pPr algn="ctr" defTabSz="979488" rtl="0" eaLnBrk="0" fontAlgn="base" hangingPunct="0">
        <a:spcBef>
          <a:spcPct val="0"/>
        </a:spcBef>
        <a:spcAft>
          <a:spcPct val="0"/>
        </a:spcAft>
        <a:defRPr sz="3100" b="1">
          <a:solidFill>
            <a:srgbClr val="000066"/>
          </a:solidFill>
          <a:latin typeface="Arial" pitchFamily="34" charset="0"/>
          <a:cs typeface="Arial" pitchFamily="34" charset="0"/>
        </a:defRPr>
      </a:lvl5pPr>
      <a:lvl6pPr marL="457200" algn="ctr" defTabSz="979488" rtl="0" eaLnBrk="1" fontAlgn="base" hangingPunct="1">
        <a:spcBef>
          <a:spcPct val="0"/>
        </a:spcBef>
        <a:spcAft>
          <a:spcPct val="0"/>
        </a:spcAft>
        <a:defRPr sz="3100" b="1">
          <a:solidFill>
            <a:srgbClr val="000066"/>
          </a:solidFill>
          <a:latin typeface="Arial" pitchFamily="34" charset="0"/>
          <a:cs typeface="Arial" pitchFamily="34" charset="0"/>
        </a:defRPr>
      </a:lvl6pPr>
      <a:lvl7pPr marL="914400" algn="ctr" defTabSz="979488" rtl="0" eaLnBrk="1" fontAlgn="base" hangingPunct="1">
        <a:spcBef>
          <a:spcPct val="0"/>
        </a:spcBef>
        <a:spcAft>
          <a:spcPct val="0"/>
        </a:spcAft>
        <a:defRPr sz="3100" b="1">
          <a:solidFill>
            <a:srgbClr val="000066"/>
          </a:solidFill>
          <a:latin typeface="Arial" pitchFamily="34" charset="0"/>
          <a:cs typeface="Arial" pitchFamily="34" charset="0"/>
        </a:defRPr>
      </a:lvl7pPr>
      <a:lvl8pPr marL="1371600" algn="ctr" defTabSz="979488" rtl="0" eaLnBrk="1" fontAlgn="base" hangingPunct="1">
        <a:spcBef>
          <a:spcPct val="0"/>
        </a:spcBef>
        <a:spcAft>
          <a:spcPct val="0"/>
        </a:spcAft>
        <a:defRPr sz="3100" b="1">
          <a:solidFill>
            <a:srgbClr val="000066"/>
          </a:solidFill>
          <a:latin typeface="Arial" pitchFamily="34" charset="0"/>
          <a:cs typeface="Arial" pitchFamily="34" charset="0"/>
        </a:defRPr>
      </a:lvl8pPr>
      <a:lvl9pPr marL="1828800" algn="ctr" defTabSz="979488" rtl="0" eaLnBrk="1" fontAlgn="base" hangingPunct="1">
        <a:spcBef>
          <a:spcPct val="0"/>
        </a:spcBef>
        <a:spcAft>
          <a:spcPct val="0"/>
        </a:spcAft>
        <a:defRPr sz="3100" b="1">
          <a:solidFill>
            <a:srgbClr val="000066"/>
          </a:solidFill>
          <a:latin typeface="Arial" pitchFamily="34" charset="0"/>
          <a:cs typeface="Arial" pitchFamily="34" charset="0"/>
        </a:defRPr>
      </a:lvl9pPr>
    </p:titleStyle>
    <p:bodyStyle>
      <a:lvl1pPr marL="366713" indent="-366713" algn="l" defTabSz="979488" rtl="0" eaLnBrk="0" fontAlgn="base" hangingPunct="0">
        <a:spcBef>
          <a:spcPct val="40000"/>
        </a:spcBef>
        <a:spcAft>
          <a:spcPct val="0"/>
        </a:spcAft>
        <a:buClr>
          <a:srgbClr val="1E7FB8"/>
        </a:buClr>
        <a:buSzPct val="75000"/>
        <a:buFont typeface="Wingdings" pitchFamily="2" charset="2"/>
        <a:buChar char="l"/>
        <a:defRPr sz="2200">
          <a:solidFill>
            <a:srgbClr val="000066"/>
          </a:solidFill>
          <a:latin typeface="+mn-lt"/>
          <a:ea typeface="+mn-ea"/>
          <a:cs typeface="+mn-cs"/>
        </a:defRPr>
      </a:lvl1pPr>
      <a:lvl2pPr marL="863600" indent="-301625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SzPct val="75000"/>
        <a:buFont typeface="Arial" charset="0"/>
        <a:buChar char="–"/>
        <a:defRPr sz="2000">
          <a:solidFill>
            <a:srgbClr val="000066"/>
          </a:solidFill>
          <a:latin typeface="+mn-lt"/>
          <a:cs typeface="+mn-cs"/>
        </a:defRPr>
      </a:lvl2pPr>
      <a:lvl3pPr marL="1344613" indent="-288925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SzPct val="75000"/>
        <a:buChar char="•"/>
        <a:defRPr sz="2300">
          <a:solidFill>
            <a:srgbClr val="000066"/>
          </a:solidFill>
          <a:latin typeface="Arial Narrow" pitchFamily="34" charset="0"/>
          <a:cs typeface="+mn-cs"/>
        </a:defRPr>
      </a:lvl3pPr>
      <a:lvl4pPr marL="1779588" indent="-241300" algn="l" defTabSz="979488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SzPct val="75000"/>
        <a:buChar char="–"/>
        <a:defRPr sz="2300">
          <a:solidFill>
            <a:srgbClr val="000066"/>
          </a:solidFill>
          <a:latin typeface="Arial Narrow" pitchFamily="34" charset="0"/>
          <a:cs typeface="+mn-cs"/>
        </a:defRPr>
      </a:lvl4pPr>
      <a:lvl5pPr marL="2130425" indent="-155575" algn="r" defTabSz="979488" rtl="1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5pPr>
      <a:lvl6pPr marL="2587625" indent="-155575" algn="r" defTabSz="979488" rtl="1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6pPr>
      <a:lvl7pPr marL="3044825" indent="-155575" algn="r" defTabSz="979488" rtl="1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7pPr>
      <a:lvl8pPr marL="3502025" indent="-155575" algn="r" defTabSz="979488" rtl="1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8pPr>
      <a:lvl9pPr marL="3959225" indent="-155575" algn="r" defTabSz="979488" rtl="1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16.png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ihrhrt@who.int" TargetMode="External"/><Relationship Id="rId2" Type="http://schemas.openxmlformats.org/officeDocument/2006/relationships/hyperlink" Target="https://extranet.who.int/hslp" TargetMode="External"/><Relationship Id="rId1" Type="http://schemas.openxmlformats.org/officeDocument/2006/relationships/slideLayout" Target="../slideLayouts/slideLayout3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2192" y="4865727"/>
            <a:ext cx="8680704" cy="1033153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l" eaLnBrk="1" hangingPunct="1">
              <a:lnSpc>
                <a:spcPct val="110000"/>
              </a:lnSpc>
            </a:pPr>
            <a:r>
              <a:rPr lang="en-US" alt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B5.1 Évaluation rapide des </a:t>
            </a:r>
            <a:r>
              <a:rPr lang="en-US" alt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risques</a:t>
            </a:r>
            <a:r>
              <a:rPr lang="en-US" alt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lors</a:t>
            </a:r>
            <a:r>
              <a:rPr lang="en-US" alt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</a:t>
            </a:r>
            <a:r>
              <a:rPr lang="fr-CH" alt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la survenue d'</a:t>
            </a:r>
            <a:r>
              <a:rPr lang="en-US" alt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en-US" alt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évènement</a:t>
            </a:r>
            <a:r>
              <a:rPr lang="en-US" alt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santé </a:t>
            </a:r>
            <a:r>
              <a:rPr lang="en-US" alt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publique</a:t>
            </a:r>
            <a:endParaRPr lang="en-GB" alt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0172" name="Rectangle 12"/>
          <p:cNvSpPr>
            <a:spLocks noChangeArrowheads="1"/>
          </p:cNvSpPr>
          <p:nvPr/>
        </p:nvSpPr>
        <p:spPr bwMode="auto">
          <a:xfrm>
            <a:off x="215900" y="3790950"/>
            <a:ext cx="858837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96CCEE"/>
            </a:outerShdw>
          </a:effectLst>
        </p:spPr>
        <p:txBody>
          <a:bodyPr lIns="0" tIns="0" rIns="0" bIns="0" anchor="ctr"/>
          <a:lstStyle/>
          <a:p>
            <a:pPr algn="r" defTabSz="979488">
              <a:lnSpc>
                <a:spcPct val="90000"/>
              </a:lnSpc>
              <a:defRPr/>
            </a:pPr>
            <a:endParaRPr lang="en-GB" sz="2100" b="0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475656" y="84138"/>
            <a:ext cx="7668344" cy="1752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>
                <a:solidFill>
                  <a:srgbClr val="0070C0"/>
                </a:solidFill>
                <a:latin typeface="Arial" charset="0"/>
                <a:cs typeface="Arial" charset="0"/>
              </a:rPr>
              <a:t>Formation des</a:t>
            </a:r>
            <a:endParaRPr lang="en-US" sz="3200" kern="0" dirty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algn="r"/>
            <a:r>
              <a:rPr lang="en-US" sz="3200" kern="0" dirty="0" err="1">
                <a:solidFill>
                  <a:srgbClr val="002060"/>
                </a:solidFill>
                <a:latin typeface="Arial" charset="0"/>
                <a:cs typeface="Arial" charset="0"/>
              </a:rPr>
              <a:t>Équipes</a:t>
            </a:r>
            <a:r>
              <a:rPr lang="en-US" sz="3200" kern="0" dirty="0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  <a:r>
              <a:rPr lang="en-US" sz="3200" kern="0" dirty="0" err="1">
                <a:solidFill>
                  <a:srgbClr val="002060"/>
                </a:solidFill>
                <a:latin typeface="Arial" charset="0"/>
                <a:cs typeface="Arial" charset="0"/>
              </a:rPr>
              <a:t>d’Intervention</a:t>
            </a:r>
            <a:r>
              <a:rPr lang="en-US" sz="3200" kern="0" dirty="0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  <a:r>
              <a:rPr lang="en-US" sz="3200" kern="0" dirty="0" err="1">
                <a:solidFill>
                  <a:srgbClr val="002060"/>
                </a:solidFill>
                <a:latin typeface="Arial" charset="0"/>
                <a:cs typeface="Arial" charset="0"/>
              </a:rPr>
              <a:t>Rapide</a:t>
            </a:r>
            <a:r>
              <a:rPr lang="en-US" sz="3200" kern="0" dirty="0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B72B68-97B6-4BE9-B866-61160B04BF63}"/>
              </a:ext>
            </a:extLst>
          </p:cNvPr>
          <p:cNvSpPr txBox="1"/>
          <p:nvPr/>
        </p:nvSpPr>
        <p:spPr>
          <a:xfrm>
            <a:off x="68089" y="6429983"/>
            <a:ext cx="17940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0" dirty="0">
                <a:latin typeface="+mn-lt"/>
              </a:rPr>
              <a:t>Mise à jour: mai 2016</a:t>
            </a:r>
            <a:endParaRPr lang="en-US" sz="1400" b="0" dirty="0">
              <a:latin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>
          <a:xfrm>
            <a:off x="385762" y="13384"/>
            <a:ext cx="8658225" cy="1143000"/>
          </a:xfrm>
        </p:spPr>
        <p:txBody>
          <a:bodyPr/>
          <a:lstStyle/>
          <a:p>
            <a:br>
              <a:rPr lang="en-GB" altLang="zh-CN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zh-CN" sz="3600" b="1" dirty="0">
                <a:solidFill>
                  <a:srgbClr val="002060"/>
                </a:solidFill>
                <a:latin typeface="+mj-lt"/>
              </a:rPr>
              <a:t>Nos </a:t>
            </a:r>
            <a:r>
              <a:rPr lang="en-GB" altLang="zh-CN" sz="3600" b="1" dirty="0" err="1">
                <a:solidFill>
                  <a:srgbClr val="002060"/>
                </a:solidFill>
                <a:latin typeface="+mj-lt"/>
              </a:rPr>
              <a:t>objectifs</a:t>
            </a:r>
            <a:r>
              <a:rPr lang="en-GB" altLang="zh-CN" sz="3600" b="1" dirty="0">
                <a:solidFill>
                  <a:srgbClr val="002060"/>
                </a:solidFill>
                <a:latin typeface="+mj-lt"/>
              </a:rPr>
              <a:t> : </a:t>
            </a:r>
            <a:r>
              <a:rPr lang="en-US" sz="3600" b="1" dirty="0">
                <a:solidFill>
                  <a:srgbClr val="002060"/>
                </a:solidFill>
                <a:latin typeface="+mn-lt"/>
              </a:rPr>
              <a:t>simple, mesurable, réalisable, pertinent et limité dans le temps</a:t>
            </a:r>
            <a:endParaRPr lang="en-US" altLang="zh-CN" sz="36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3314" name="Rectangle 7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8502650" y="6481763"/>
            <a:ext cx="6096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099CC"/>
              </a:buClr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7973158-8591-42A8-9E13-BE7DCC6B5CBC}" type="slidenum">
              <a:rPr lang="en-GB" altLang="en-US" sz="1200">
                <a:solidFill>
                  <a:srgbClr val="FFFFFF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GB" altLang="en-US" sz="1200" dirty="0">
              <a:solidFill>
                <a:srgbClr val="FFFFFF"/>
              </a:solidFill>
            </a:endParaRPr>
          </a:p>
        </p:txBody>
      </p:sp>
      <p:sp>
        <p:nvSpPr>
          <p:cNvPr id="1331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" y="1671781"/>
            <a:ext cx="9630887" cy="3007097"/>
          </a:xfrm>
        </p:spPr>
        <p:txBody>
          <a:bodyPr/>
          <a:lstStyle/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zh-CN" sz="2000" b="0" dirty="0">
                <a:solidFill>
                  <a:schemeClr val="accent6">
                    <a:lumMod val="75000"/>
                  </a:schemeClr>
                </a:solidFill>
              </a:rPr>
              <a:t>Nombre minimum de méthodes </a:t>
            </a:r>
            <a:r>
              <a:rPr lang="en-GB" altLang="zh-CN" sz="2000" b="0" dirty="0">
                <a:solidFill>
                  <a:srgbClr val="002060"/>
                </a:solidFill>
              </a:rPr>
              <a:t>pour une compréhension commune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zh-CN" sz="2000" b="0" dirty="0">
                <a:solidFill>
                  <a:schemeClr val="accent6">
                    <a:lumMod val="75000"/>
                  </a:schemeClr>
                </a:solidFill>
              </a:rPr>
              <a:t>Simple</a:t>
            </a:r>
            <a:r>
              <a:rPr lang="en-GB" altLang="zh-CN" sz="2000" b="0" dirty="0"/>
              <a:t> </a:t>
            </a:r>
            <a:r>
              <a:rPr lang="en-GB" altLang="zh-CN" sz="2000" b="0" dirty="0">
                <a:solidFill>
                  <a:srgbClr val="002060"/>
                </a:solidFill>
              </a:rPr>
              <a:t>mais pas simpliste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zh-CN" sz="2000" b="0" dirty="0">
                <a:solidFill>
                  <a:schemeClr val="accent6">
                    <a:lumMod val="75000"/>
                  </a:schemeClr>
                </a:solidFill>
              </a:rPr>
              <a:t>Adapté aux personnes </a:t>
            </a:r>
            <a:r>
              <a:rPr lang="en-GB" altLang="zh-CN" sz="2000" b="0" dirty="0">
                <a:solidFill>
                  <a:srgbClr val="002060"/>
                </a:solidFill>
              </a:rPr>
              <a:t>qui réalisent l'évaluation des risques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zh-CN" sz="2000" b="0" dirty="0">
                <a:solidFill>
                  <a:schemeClr val="accent6">
                    <a:lumMod val="75000"/>
                  </a:schemeClr>
                </a:solidFill>
              </a:rPr>
              <a:t>Adapté aux délais </a:t>
            </a:r>
            <a:r>
              <a:rPr lang="en-GB" altLang="zh-CN" sz="2000" b="0" dirty="0">
                <a:solidFill>
                  <a:srgbClr val="002060"/>
                </a:solidFill>
              </a:rPr>
              <a:t>nécessaires à l'action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zh-CN" sz="2000" b="0" dirty="0">
                <a:solidFill>
                  <a:schemeClr val="accent6">
                    <a:lumMod val="75000"/>
                  </a:schemeClr>
                </a:solidFill>
              </a:rPr>
              <a:t>Quatre méthodes/outils </a:t>
            </a:r>
            <a:r>
              <a:rPr lang="en-GB" altLang="zh-CN" sz="2000" b="0" dirty="0">
                <a:solidFill>
                  <a:srgbClr val="002060"/>
                </a:solidFill>
              </a:rPr>
              <a:t>pour les événements de santé publique graves.</a:t>
            </a:r>
            <a:endParaRPr lang="en-US" altLang="zh-CN" sz="2000" b="0" dirty="0">
              <a:solidFill>
                <a:srgbClr val="002060"/>
              </a:solidFill>
            </a:endParaRPr>
          </a:p>
        </p:txBody>
      </p:sp>
      <p:sp>
        <p:nvSpPr>
          <p:cNvPr id="13315" name="Rectangle 7"/>
          <p:cNvSpPr txBox="1">
            <a:spLocks noGrp="1" noChangeArrowheads="1"/>
          </p:cNvSpPr>
          <p:nvPr/>
        </p:nvSpPr>
        <p:spPr bwMode="auto">
          <a:xfrm>
            <a:off x="8582025" y="6564313"/>
            <a:ext cx="461963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 eaLnBrk="0" hangingPunct="0">
              <a:spcBef>
                <a:spcPct val="20000"/>
              </a:spcBef>
              <a:buClr>
                <a:srgbClr val="0099CC"/>
              </a:buClr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fld id="{12E1C1FF-21A9-48D9-A9C0-A464A78BA3DF}" type="slidenum">
              <a:rPr lang="en-GB" altLang="zh-CN" sz="1200" b="0" smtClean="0">
                <a:solidFill>
                  <a:srgbClr val="FFFFFF"/>
                </a:solidFill>
                <a:cs typeface="+mn-cs"/>
              </a:rPr>
              <a:pPr algn="r"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GB" altLang="zh-CN" sz="1200" b="0" dirty="0">
              <a:solidFill>
                <a:srgbClr val="FFFFFF"/>
              </a:solidFill>
              <a:cs typeface="+mn-cs"/>
            </a:endParaRPr>
          </a:p>
        </p:txBody>
      </p:sp>
      <p:pic>
        <p:nvPicPr>
          <p:cNvPr id="1331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005263"/>
            <a:ext cx="2376488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4021900"/>
            <a:ext cx="2305050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0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4005263"/>
            <a:ext cx="2305050" cy="285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1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4008438"/>
            <a:ext cx="2263776" cy="287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22" name="Oval 9"/>
          <p:cNvSpPr>
            <a:spLocks noChangeArrowheads="1"/>
          </p:cNvSpPr>
          <p:nvPr/>
        </p:nvSpPr>
        <p:spPr bwMode="auto">
          <a:xfrm>
            <a:off x="7370763" y="5673725"/>
            <a:ext cx="1795462" cy="882650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99CC"/>
              </a:buClr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800" b="0" dirty="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052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Évaluation rapide des risques - flux</a:t>
            </a:r>
            <a:endParaRPr lang="en-US" alt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387" name="Picture 2" descr="MH9001979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600" y="4014424"/>
            <a:ext cx="1808507" cy="1808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371" y="1156492"/>
            <a:ext cx="1902992" cy="1902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47500" y="1631492"/>
            <a:ext cx="7523731" cy="4298314"/>
          </a:xfrm>
        </p:spPr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r>
              <a:rPr lang="en-US" sz="2200" b="0" dirty="0">
                <a:solidFill>
                  <a:srgbClr val="002060"/>
                </a:solidFill>
              </a:rPr>
              <a:t>Rassemblement de l'équipe d'évaluation des risques</a:t>
            </a:r>
            <a:endParaRPr lang="en-GB" sz="2200" b="0" dirty="0">
              <a:solidFill>
                <a:srgbClr val="002060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200" b="0" dirty="0">
                <a:solidFill>
                  <a:srgbClr val="002060"/>
                </a:solidFill>
              </a:rPr>
              <a:t>Formulation des questions relatives aux risques</a:t>
            </a:r>
            <a:endParaRPr lang="en-GB" sz="2200" b="0" dirty="0">
              <a:solidFill>
                <a:srgbClr val="002060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200" b="0" dirty="0">
                <a:solidFill>
                  <a:srgbClr val="002060"/>
                </a:solidFill>
              </a:rPr>
              <a:t>Réalisation de l'évaluation des risques (composantes)</a:t>
            </a:r>
            <a:endParaRPr lang="en-GB" sz="2200" b="0" dirty="0">
              <a:solidFill>
                <a:srgbClr val="002060"/>
              </a:solidFill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sz="2200" b="0" dirty="0">
                <a:solidFill>
                  <a:srgbClr val="002060"/>
                </a:solidFill>
              </a:rPr>
              <a:t>Évaluation du danger/menace</a:t>
            </a:r>
            <a:endParaRPr lang="en-GB" sz="2200" b="0" dirty="0">
              <a:solidFill>
                <a:srgbClr val="002060"/>
              </a:solidFill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sz="2200" b="0" dirty="0">
                <a:solidFill>
                  <a:srgbClr val="002060"/>
                </a:solidFill>
              </a:rPr>
              <a:t>Évaluation des expositions</a:t>
            </a:r>
            <a:endParaRPr lang="en-GB" sz="2200" b="0" dirty="0">
              <a:solidFill>
                <a:srgbClr val="002060"/>
              </a:solidFill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sz="2200" b="0" dirty="0">
                <a:solidFill>
                  <a:srgbClr val="002060"/>
                </a:solidFill>
              </a:rPr>
              <a:t>Évaluation du contexte (vulnérabilités et facteurs propres à la menace qui augmentent ou diminuent le risque)</a:t>
            </a:r>
            <a:endParaRPr lang="en-GB" sz="2200" b="0" dirty="0">
              <a:solidFill>
                <a:srgbClr val="002060"/>
              </a:solidFill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sz="2200" b="0" dirty="0">
                <a:solidFill>
                  <a:srgbClr val="002060"/>
                </a:solidFill>
              </a:rPr>
              <a:t>Affectation du </a:t>
            </a:r>
            <a:r>
              <a:rPr lang="en-US" sz="2200" b="0" dirty="0" err="1">
                <a:solidFill>
                  <a:srgbClr val="002060"/>
                </a:solidFill>
              </a:rPr>
              <a:t>niveau</a:t>
            </a:r>
            <a:r>
              <a:rPr lang="en-US" sz="2200" b="0" dirty="0">
                <a:solidFill>
                  <a:srgbClr val="002060"/>
                </a:solidFill>
              </a:rPr>
              <a:t> de risque ?</a:t>
            </a:r>
            <a:endParaRPr lang="en-GB" sz="2200" b="0" dirty="0">
              <a:solidFill>
                <a:srgbClr val="002060"/>
              </a:solidFill>
            </a:endParaRPr>
          </a:p>
          <a:p>
            <a:pPr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GB" altLang="en-US" sz="2200" b="0" dirty="0"/>
          </a:p>
        </p:txBody>
      </p:sp>
    </p:spTree>
    <p:extLst>
      <p:ext uri="{BB962C8B-B14F-4D97-AF65-F5344CB8AC3E}">
        <p14:creationId xmlns:p14="http://schemas.microsoft.com/office/powerpoint/2010/main" val="38779198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3600" b="1" dirty="0">
                <a:solidFill>
                  <a:srgbClr val="002060"/>
                </a:solidFill>
              </a:rPr>
              <a:t>Formulation des questions relatives aux </a:t>
            </a:r>
            <a:r>
              <a:rPr lang="en-US" sz="3600" b="1" dirty="0" err="1">
                <a:solidFill>
                  <a:srgbClr val="002060"/>
                </a:solidFill>
              </a:rPr>
              <a:t>risques</a:t>
            </a:r>
            <a:endParaRPr lang="en-GB" sz="36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Questions clés pour définir le périmètre de l’évaluation.</a:t>
            </a:r>
          </a:p>
          <a:p>
            <a:r>
              <a:rPr lang="fr-FR" dirty="0"/>
              <a:t>Question principale:</a:t>
            </a:r>
          </a:p>
          <a:p>
            <a:pPr lvl="1"/>
            <a:r>
              <a:rPr lang="fr-FR" dirty="0"/>
              <a:t>« Quel est le risque lié à l’exposition à un danger particulier, dans un lieu particulier, pour une population particulière à un moment particulier ? »</a:t>
            </a:r>
          </a:p>
        </p:txBody>
      </p:sp>
    </p:spTree>
    <p:extLst>
      <p:ext uri="{BB962C8B-B14F-4D97-AF65-F5344CB8AC3E}">
        <p14:creationId xmlns:p14="http://schemas.microsoft.com/office/powerpoint/2010/main" val="3261871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 err="1">
                <a:solidFill>
                  <a:srgbClr val="002060"/>
                </a:solidFill>
              </a:rPr>
              <a:t>Exemples</a:t>
            </a:r>
            <a:r>
              <a:rPr lang="en-GB" sz="3600" b="1" dirty="0">
                <a:solidFill>
                  <a:srgbClr val="002060"/>
                </a:solidFill>
              </a:rPr>
              <a:t> de questions </a:t>
            </a:r>
            <a:r>
              <a:rPr lang="en-GB" sz="3600" b="1" dirty="0" err="1">
                <a:solidFill>
                  <a:srgbClr val="002060"/>
                </a:solidFill>
              </a:rPr>
              <a:t>dans</a:t>
            </a:r>
            <a:r>
              <a:rPr lang="en-GB" sz="3600" b="1" dirty="0">
                <a:solidFill>
                  <a:srgbClr val="002060"/>
                </a:solidFill>
              </a:rPr>
              <a:t> des </a:t>
            </a:r>
            <a:r>
              <a:rPr lang="en-GB" sz="3600" b="1" dirty="0" err="1">
                <a:solidFill>
                  <a:srgbClr val="002060"/>
                </a:solidFill>
              </a:rPr>
              <a:t>contextes</a:t>
            </a:r>
            <a:r>
              <a:rPr lang="en-GB" sz="3600" b="1" dirty="0">
                <a:solidFill>
                  <a:srgbClr val="002060"/>
                </a:solidFill>
              </a:rPr>
              <a:t> </a:t>
            </a:r>
            <a:r>
              <a:rPr lang="en-GB" sz="3600" b="1" dirty="0" err="1">
                <a:solidFill>
                  <a:srgbClr val="002060"/>
                </a:solidFill>
              </a:rPr>
              <a:t>particuliers</a:t>
            </a:r>
            <a:r>
              <a:rPr lang="en-GB" sz="3600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/>
              <a:t>52 porcs sont retrouvés morts dans deux élevages voisins</a:t>
            </a:r>
          </a:p>
          <a:p>
            <a:pPr lvl="1"/>
            <a:r>
              <a:rPr lang="fr-FR" dirty="0"/>
              <a:t>« Pourrait-il y avoir un risque pour la santé humaine? »</a:t>
            </a:r>
          </a:p>
          <a:p>
            <a:r>
              <a:rPr lang="fr-FR" dirty="0"/>
              <a:t>2 décès et 16 cas suspects de choléra dans un quartier de la ville</a:t>
            </a:r>
          </a:p>
          <a:p>
            <a:pPr lvl="1"/>
            <a:r>
              <a:rPr lang="fr-FR" dirty="0"/>
              <a:t>« Quelle est la probabilité d’une propagation des cas ? »</a:t>
            </a:r>
          </a:p>
          <a:p>
            <a:pPr lvl="1"/>
            <a:r>
              <a:rPr lang="fr-FR" dirty="0"/>
              <a:t>« Quelles seraient les conséquences de santé publique d’une telle propagation ? »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383987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zh-CN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Évaluation des risques</a:t>
            </a:r>
            <a:br>
              <a:rPr lang="en-GB" altLang="zh-CN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zh-CN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Évaluation des composantes</a:t>
            </a:r>
            <a:endParaRPr lang="en-US" altLang="zh-CN" sz="28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460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76313" y="1652150"/>
            <a:ext cx="4163398" cy="40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Rectangle 21"/>
          <p:cNvSpPr>
            <a:spLocks noChangeArrowheads="1"/>
          </p:cNvSpPr>
          <p:nvPr/>
        </p:nvSpPr>
        <p:spPr bwMode="auto">
          <a:xfrm>
            <a:off x="322263" y="1560199"/>
            <a:ext cx="4831628" cy="42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0" hangingPunct="0">
              <a:lnSpc>
                <a:spcPts val="2200"/>
              </a:lnSpc>
              <a:spcBef>
                <a:spcPts val="0"/>
              </a:spcBef>
              <a:buClr>
                <a:srgbClr val="0099CC"/>
              </a:buClr>
              <a:defRPr/>
            </a:pPr>
            <a:r>
              <a:rPr lang="en-GB" altLang="zh-CN" sz="20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+mn-cs"/>
              </a:rPr>
              <a:t>Danger/Menace</a:t>
            </a:r>
          </a:p>
          <a:p>
            <a:pPr marL="742950" lvl="1" indent="-285750" eaLnBrk="0" hangingPunct="0">
              <a:lnSpc>
                <a:spcPts val="2200"/>
              </a:lnSpc>
              <a:spcBef>
                <a:spcPts val="0"/>
              </a:spcBef>
              <a:buClr>
                <a:srgbClr val="0099CC"/>
              </a:buClr>
              <a:buFontTx/>
              <a:buChar char="•"/>
              <a:defRPr/>
            </a:pPr>
            <a:r>
              <a:rPr lang="en-GB" altLang="zh-CN" sz="1800" b="0" dirty="0">
                <a:solidFill>
                  <a:srgbClr val="002060"/>
                </a:solidFill>
                <a:latin typeface="Calibri" pitchFamily="34" charset="0"/>
                <a:cs typeface="+mn-cs"/>
              </a:rPr>
              <a:t>Le danger peut être connu ou inconnu</a:t>
            </a:r>
          </a:p>
          <a:p>
            <a:pPr marL="742950" lvl="1" indent="-285750" eaLnBrk="0" hangingPunct="0">
              <a:lnSpc>
                <a:spcPts val="2200"/>
              </a:lnSpc>
              <a:spcBef>
                <a:spcPts val="0"/>
              </a:spcBef>
              <a:buClr>
                <a:srgbClr val="0099CC"/>
              </a:buClr>
              <a:buFontTx/>
              <a:buChar char="•"/>
              <a:defRPr/>
            </a:pPr>
            <a:r>
              <a:rPr lang="en-GB" altLang="zh-CN" sz="1800" b="0" dirty="0">
                <a:solidFill>
                  <a:srgbClr val="002060"/>
                </a:solidFill>
                <a:latin typeface="Calibri" pitchFamily="34" charset="0"/>
                <a:cs typeface="+mn-cs"/>
              </a:rPr>
              <a:t>S'il est inconnu, hiérarchiser les dangers potentiels</a:t>
            </a:r>
          </a:p>
          <a:p>
            <a:pPr eaLnBrk="0" hangingPunct="0">
              <a:lnSpc>
                <a:spcPts val="2200"/>
              </a:lnSpc>
              <a:spcBef>
                <a:spcPts val="0"/>
              </a:spcBef>
              <a:buClr>
                <a:srgbClr val="0099CC"/>
              </a:buClr>
              <a:defRPr/>
            </a:pPr>
            <a:r>
              <a:rPr lang="en-GB" altLang="zh-CN" sz="20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+mn-cs"/>
              </a:rPr>
              <a:t>Exposition </a:t>
            </a:r>
          </a:p>
          <a:p>
            <a:pPr marL="742950" lvl="1" indent="-285750" eaLnBrk="0" hangingPunct="0">
              <a:lnSpc>
                <a:spcPts val="2200"/>
              </a:lnSpc>
              <a:spcBef>
                <a:spcPts val="0"/>
              </a:spcBef>
              <a:buClr>
                <a:srgbClr val="0099CC"/>
              </a:buClr>
              <a:buFontTx/>
              <a:buChar char="•"/>
              <a:defRPr/>
            </a:pPr>
            <a:r>
              <a:rPr lang="en-GB" altLang="zh-CN" sz="1800" b="0" dirty="0">
                <a:solidFill>
                  <a:srgbClr val="002060"/>
                </a:solidFill>
                <a:latin typeface="Calibri" pitchFamily="34" charset="0"/>
                <a:cs typeface="+mn-cs"/>
              </a:rPr>
              <a:t>Nombre de personnes susceptibles d'avoir été exposées</a:t>
            </a:r>
          </a:p>
          <a:p>
            <a:pPr marL="742950" lvl="1" indent="-285750" eaLnBrk="0" hangingPunct="0">
              <a:lnSpc>
                <a:spcPts val="2200"/>
              </a:lnSpc>
              <a:spcBef>
                <a:spcPts val="0"/>
              </a:spcBef>
              <a:buClr>
                <a:srgbClr val="0099CC"/>
              </a:buClr>
              <a:buFontTx/>
              <a:buChar char="•"/>
              <a:defRPr/>
            </a:pPr>
            <a:r>
              <a:rPr lang="en-GB" altLang="zh-CN" sz="1800" b="0" dirty="0">
                <a:solidFill>
                  <a:srgbClr val="002060"/>
                </a:solidFill>
                <a:latin typeface="Calibri" pitchFamily="34" charset="0"/>
                <a:cs typeface="+mn-cs"/>
              </a:rPr>
              <a:t>Nombre d'exposés susceptibles d'être affectés</a:t>
            </a:r>
          </a:p>
          <a:p>
            <a:pPr eaLnBrk="0" hangingPunct="0">
              <a:lnSpc>
                <a:spcPts val="2200"/>
              </a:lnSpc>
              <a:spcBef>
                <a:spcPts val="0"/>
              </a:spcBef>
              <a:buClr>
                <a:srgbClr val="0099CC"/>
              </a:buClr>
              <a:defRPr/>
            </a:pPr>
            <a:r>
              <a:rPr lang="en-GB" altLang="zh-CN" sz="20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+mn-cs"/>
              </a:rPr>
              <a:t>Contexte (capacité et contrôle)</a:t>
            </a:r>
          </a:p>
          <a:p>
            <a:pPr marL="742950" lvl="1" indent="-285750" eaLnBrk="0" hangingPunct="0">
              <a:lnSpc>
                <a:spcPts val="2200"/>
              </a:lnSpc>
              <a:spcBef>
                <a:spcPts val="0"/>
              </a:spcBef>
              <a:buClr>
                <a:srgbClr val="0099CC"/>
              </a:buClr>
              <a:buFontTx/>
              <a:buChar char="•"/>
              <a:defRPr/>
            </a:pPr>
            <a:r>
              <a:rPr lang="en-GB" altLang="zh-CN" sz="1800" b="0" dirty="0">
                <a:solidFill>
                  <a:srgbClr val="002060"/>
                </a:solidFill>
                <a:latin typeface="Calibri" pitchFamily="34" charset="0"/>
                <a:cs typeface="+mn-cs"/>
              </a:rPr>
              <a:t>Facteurs associés au statut social, sanitaire et au comportement</a:t>
            </a:r>
          </a:p>
          <a:p>
            <a:pPr marL="1200150" lvl="2" indent="-285750" eaLnBrk="0" hangingPunct="0">
              <a:lnSpc>
                <a:spcPts val="2200"/>
              </a:lnSpc>
              <a:spcBef>
                <a:spcPts val="0"/>
              </a:spcBef>
              <a:buClr>
                <a:srgbClr val="0099CC"/>
              </a:buClr>
              <a:buFontTx/>
              <a:buChar char="•"/>
              <a:defRPr/>
            </a:pPr>
            <a:r>
              <a:rPr lang="en-GB" altLang="zh-CN" sz="1600" b="0" dirty="0">
                <a:solidFill>
                  <a:srgbClr val="002060"/>
                </a:solidFill>
                <a:latin typeface="Calibri" pitchFamily="34" charset="0"/>
                <a:cs typeface="+mn-cs"/>
              </a:rPr>
              <a:t>Communication en matière de risques</a:t>
            </a:r>
          </a:p>
          <a:p>
            <a:pPr marL="742950" lvl="1" indent="-285750" eaLnBrk="0" hangingPunct="0">
              <a:lnSpc>
                <a:spcPts val="2200"/>
              </a:lnSpc>
              <a:spcBef>
                <a:spcPts val="0"/>
              </a:spcBef>
              <a:buClr>
                <a:srgbClr val="0099CC"/>
              </a:buClr>
              <a:buFontTx/>
              <a:buChar char="•"/>
              <a:defRPr/>
            </a:pPr>
            <a:r>
              <a:rPr lang="en-GB" altLang="zh-CN" sz="1800" b="0" dirty="0">
                <a:solidFill>
                  <a:srgbClr val="002060"/>
                </a:solidFill>
                <a:latin typeface="Calibri" pitchFamily="34" charset="0"/>
                <a:cs typeface="+mn-cs"/>
              </a:rPr>
              <a:t>Facteurs associés au système sanitaire</a:t>
            </a:r>
          </a:p>
          <a:p>
            <a:pPr marL="1143000" lvl="2" indent="-228600" eaLnBrk="0" hangingPunct="0">
              <a:lnSpc>
                <a:spcPts val="2200"/>
              </a:lnSpc>
              <a:spcBef>
                <a:spcPts val="0"/>
              </a:spcBef>
              <a:buFontTx/>
              <a:buChar char="•"/>
              <a:defRPr/>
            </a:pPr>
            <a:r>
              <a:rPr lang="en-GB" altLang="zh-CN" sz="1600" b="0" dirty="0">
                <a:solidFill>
                  <a:srgbClr val="002060"/>
                </a:solidFill>
                <a:latin typeface="Calibri" pitchFamily="34" charset="0"/>
                <a:cs typeface="+mn-cs"/>
              </a:rPr>
              <a:t>Surveillance, diagnostic, traitement</a:t>
            </a:r>
          </a:p>
          <a:p>
            <a:pPr eaLnBrk="0" hangingPunct="0">
              <a:lnSpc>
                <a:spcPts val="2200"/>
              </a:lnSpc>
              <a:spcBef>
                <a:spcPts val="0"/>
              </a:spcBef>
              <a:buClr>
                <a:srgbClr val="0099CC"/>
              </a:buClr>
              <a:defRPr/>
            </a:pPr>
            <a:r>
              <a:rPr lang="en-GB" altLang="zh-CN" sz="20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+mn-cs"/>
              </a:rPr>
              <a:t>Preuves documentées</a:t>
            </a:r>
          </a:p>
        </p:txBody>
      </p:sp>
    </p:spTree>
    <p:extLst>
      <p:ext uri="{BB962C8B-B14F-4D97-AF65-F5344CB8AC3E}">
        <p14:creationId xmlns:p14="http://schemas.microsoft.com/office/powerpoint/2010/main" val="9262332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49" y="1136786"/>
            <a:ext cx="7515225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97" y="1551151"/>
            <a:ext cx="8167832" cy="3767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524" y="2213208"/>
            <a:ext cx="7914898" cy="3733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829" y="2842829"/>
            <a:ext cx="7875674" cy="3466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3999" cy="1143000"/>
          </a:xfrm>
        </p:spPr>
        <p:txBody>
          <a:bodyPr/>
          <a:lstStyle/>
          <a:p>
            <a:r>
              <a:rPr lang="en-GB" alt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Informations relatives au danger, à l'exposition, au </a:t>
            </a:r>
            <a:r>
              <a:rPr lang="en-GB" alt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contexte</a:t>
            </a:r>
            <a:r>
              <a:rPr lang="en-GB" alt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au contrôle</a:t>
            </a:r>
            <a:endParaRPr lang="en-US" alt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1460500" y="3568700"/>
            <a:ext cx="6921500" cy="1384995"/>
          </a:xfrm>
          <a:prstGeom prst="rect">
            <a:avLst/>
          </a:prstGeom>
          <a:solidFill>
            <a:schemeClr val="bg1"/>
          </a:solidFill>
          <a:ln w="25400">
            <a:solidFill>
              <a:srgbClr val="00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5600" indent="-355600" eaLnBrk="0" hangingPunct="0">
              <a:spcBef>
                <a:spcPct val="20000"/>
              </a:spcBef>
              <a:buClr>
                <a:srgbClr val="0099CC"/>
              </a:buClr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 marL="901700" indent="-366713" eaLnBrk="0" hangingPunct="0">
              <a:spcBef>
                <a:spcPct val="20000"/>
              </a:spcBef>
              <a:buClr>
                <a:srgbClr val="0099CC"/>
              </a:buClr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ClrTx/>
            </a:pPr>
            <a:r>
              <a:rPr lang="en-GB" altLang="en-US" b="0" dirty="0">
                <a:solidFill>
                  <a:srgbClr val="003366"/>
                </a:solidFill>
                <a:latin typeface="Myriad Pro" pitchFamily="34" charset="0"/>
                <a:cs typeface="+mn-cs"/>
              </a:rPr>
              <a:t>Informations structurées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ClrTx/>
            </a:pPr>
            <a:r>
              <a:rPr lang="en-GB" altLang="en-US" b="0" dirty="0">
                <a:solidFill>
                  <a:srgbClr val="003366"/>
                </a:solidFill>
                <a:latin typeface="Myriad Pro" pitchFamily="34" charset="0"/>
                <a:cs typeface="+mn-cs"/>
              </a:rPr>
              <a:t>Documentation de la source </a:t>
            </a:r>
            <a:r>
              <a:rPr lang="en-GB" altLang="en-US" b="0" dirty="0" err="1">
                <a:solidFill>
                  <a:srgbClr val="003366"/>
                </a:solidFill>
                <a:latin typeface="Myriad Pro" pitchFamily="34" charset="0"/>
                <a:cs typeface="+mn-cs"/>
              </a:rPr>
              <a:t>d’information</a:t>
            </a:r>
            <a:endParaRPr lang="en-US" altLang="en-US" b="0" dirty="0">
              <a:solidFill>
                <a:srgbClr val="003366"/>
              </a:solidFill>
              <a:latin typeface="Myriad Pro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311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GB" sz="3600" b="1" dirty="0" err="1">
                <a:solidFill>
                  <a:srgbClr val="002060"/>
                </a:solidFill>
                <a:latin typeface="Calibri"/>
              </a:rPr>
              <a:t>Caractériser</a:t>
            </a:r>
            <a:r>
              <a:rPr lang="en-GB" sz="3600" b="1" dirty="0">
                <a:solidFill>
                  <a:srgbClr val="002060"/>
                </a:solidFill>
                <a:latin typeface="Calibri"/>
              </a:rPr>
              <a:t> le </a:t>
            </a:r>
            <a:r>
              <a:rPr lang="en-GB" sz="3600" b="1" dirty="0" err="1">
                <a:solidFill>
                  <a:srgbClr val="002060"/>
                </a:solidFill>
                <a:latin typeface="Calibri"/>
              </a:rPr>
              <a:t>risque</a:t>
            </a:r>
            <a:r>
              <a:rPr lang="en-GB" sz="3600" b="1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GB" sz="3600" b="1" dirty="0" err="1">
                <a:solidFill>
                  <a:srgbClr val="002060"/>
                </a:solidFill>
                <a:latin typeface="Calibri"/>
              </a:rPr>
              <a:t>sur</a:t>
            </a:r>
            <a:r>
              <a:rPr lang="en-GB" sz="3600" b="1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GB" sz="3600" b="1" dirty="0" err="1">
                <a:solidFill>
                  <a:srgbClr val="002060"/>
                </a:solidFill>
                <a:latin typeface="Calibri"/>
              </a:rPr>
              <a:t>une</a:t>
            </a:r>
            <a:r>
              <a:rPr lang="en-GB" sz="3600" b="1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GB" sz="3600" b="1" dirty="0" err="1">
                <a:solidFill>
                  <a:srgbClr val="002060"/>
                </a:solidFill>
                <a:latin typeface="Calibri"/>
              </a:rPr>
              <a:t>matrice</a:t>
            </a:r>
            <a:endParaRPr lang="en-GB" sz="3600" dirty="0">
              <a:solidFill>
                <a:srgbClr val="00206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0661587"/>
              </p:ext>
            </p:extLst>
          </p:nvPr>
        </p:nvGraphicFramePr>
        <p:xfrm>
          <a:off x="1375798" y="1551886"/>
          <a:ext cx="6448360" cy="4531152"/>
        </p:xfrm>
        <a:graphic>
          <a:graphicData uri="http://schemas.openxmlformats.org/drawingml/2006/table">
            <a:tbl>
              <a:tblPr/>
              <a:tblGrid>
                <a:gridCol w="334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0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0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0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50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50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509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344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7889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3456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2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PROBABILITE</a:t>
                      </a:r>
                      <a:endParaRPr lang="en-GB" sz="2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56" marR="7156" marT="7156" marB="0" vert="vert27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Presque certain</a:t>
                      </a:r>
                    </a:p>
                    <a:p>
                      <a:pPr algn="ctr" fontAlgn="ctr"/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56" marR="7156" marT="7156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345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Très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probable</a:t>
                      </a:r>
                    </a:p>
                    <a:p>
                      <a:pPr algn="ctr" fontAlgn="ctr"/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56" marR="7156" marT="7156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345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Probable</a:t>
                      </a:r>
                    </a:p>
                    <a:p>
                      <a:pPr algn="ctr" fontAlgn="ctr"/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56" marR="7156" marT="7156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345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Peu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probable</a:t>
                      </a:r>
                    </a:p>
                  </a:txBody>
                  <a:tcPr marL="7156" marR="7156" marT="7156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345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Très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peu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probable</a:t>
                      </a:r>
                    </a:p>
                  </a:txBody>
                  <a:tcPr marL="7156" marR="7156" marT="7156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77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Minime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Mineur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Modéré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Majeur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Grave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GB" sz="2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CONSEQUENCES</a:t>
                      </a:r>
                      <a:endParaRPr lang="en-GB" sz="2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56" marR="7156" marT="71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56" marR="7156" marT="7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2605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65480"/>
            <a:ext cx="9144000" cy="1625414"/>
          </a:xfrm>
        </p:spPr>
        <p:txBody>
          <a:bodyPr/>
          <a:lstStyle/>
          <a:p>
            <a:r>
              <a:rPr lang="en-GB" altLang="zh-CN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Évaluation des risques - caractérisation du risque</a:t>
            </a:r>
            <a:endParaRPr lang="en-US" altLang="zh-CN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6" name="Text Box 4"/>
          <p:cNvSpPr txBox="1">
            <a:spLocks noChangeArrowheads="1"/>
          </p:cNvSpPr>
          <p:nvPr/>
        </p:nvSpPr>
        <p:spPr bwMode="auto">
          <a:xfrm>
            <a:off x="6659563" y="2206303"/>
            <a:ext cx="115252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99CC"/>
              </a:buClr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GB" altLang="zh-CN" sz="1300" dirty="0">
                <a:solidFill>
                  <a:srgbClr val="FFFFFF"/>
                </a:solidFill>
                <a:latin typeface="Arial" charset="0"/>
                <a:cs typeface="+mn-cs"/>
              </a:rPr>
              <a:t>/ résilience</a:t>
            </a:r>
            <a:endParaRPr lang="en-US" altLang="zh-CN" sz="1300" dirty="0">
              <a:solidFill>
                <a:srgbClr val="FFFFFF"/>
              </a:solidFill>
              <a:latin typeface="Arial" charset="0"/>
              <a:cs typeface="+mn-cs"/>
            </a:endParaRPr>
          </a:p>
        </p:txBody>
      </p:sp>
      <p:graphicFrame>
        <p:nvGraphicFramePr>
          <p:cNvPr id="70720" name="Group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113312"/>
              </p:ext>
            </p:extLst>
          </p:nvPr>
        </p:nvGraphicFramePr>
        <p:xfrm>
          <a:off x="319549" y="1811678"/>
          <a:ext cx="8523937" cy="4055723"/>
        </p:xfrm>
        <a:graphic>
          <a:graphicData uri="http://schemas.openxmlformats.org/drawingml/2006/table">
            <a:tbl>
              <a:tblPr/>
              <a:tblGrid>
                <a:gridCol w="12907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00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631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875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Niveau de risque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Quel niveau d'action entreprendre ?</a:t>
                      </a:r>
                      <a:endParaRPr kumimoji="0" lang="en-AU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741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Vert</a:t>
                      </a:r>
                    </a:p>
                  </a:txBody>
                  <a:tcPr marT="45732" marB="45732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Faible</a:t>
                      </a:r>
                    </a:p>
                  </a:txBody>
                  <a:tcPr marT="45732" marB="45732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Gestion à l'aide des procédures habituelles. </a:t>
                      </a:r>
                    </a:p>
                  </a:txBody>
                  <a:tcPr marT="45732" marB="45732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130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Jaune</a:t>
                      </a:r>
                    </a:p>
                  </a:txBody>
                  <a:tcPr marT="45732" marB="45732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Modéré</a:t>
                      </a:r>
                    </a:p>
                  </a:txBody>
                  <a:tcPr marT="45732" marB="45732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Les procédures habituelles peuvent ne pas être suffisantes. La responsabilité de la </a:t>
                      </a:r>
                      <a:r>
                        <a:rPr kumimoji="0" lang="en-AU" altLang="zh-CN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gestion</a:t>
                      </a:r>
                      <a:r>
                        <a:rPr kumimoji="0" lang="en-AU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 </a:t>
                      </a:r>
                      <a:r>
                        <a:rPr kumimoji="0" lang="en-AU" altLang="zh-CN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doit</a:t>
                      </a:r>
                      <a:r>
                        <a:rPr kumimoji="0" lang="en-AU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 être précisée ; surveillance ou procédures spécifiques nécessaires.</a:t>
                      </a:r>
                    </a:p>
                  </a:txBody>
                  <a:tcPr marT="45732" marB="45732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412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Orange</a:t>
                      </a:r>
                    </a:p>
                  </a:txBody>
                  <a:tcPr marT="45732" marB="45732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Élevé</a:t>
                      </a:r>
                    </a:p>
                  </a:txBody>
                  <a:tcPr marT="45732" marB="45732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Dépassement de la capacité locale qui requiert le niveau de direction supérieur et éventuellement une aide du gouvernement. Mise en place d'une structure de commande et de contrôle. </a:t>
                      </a:r>
                    </a:p>
                  </a:txBody>
                  <a:tcPr marT="45732" marB="45732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412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Rouge</a:t>
                      </a:r>
                    </a:p>
                  </a:txBody>
                  <a:tcPr marT="45732" marB="45732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Très élevé</a:t>
                      </a:r>
                    </a:p>
                  </a:txBody>
                  <a:tcPr marT="45732" marB="45732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Capacité locale complètement dépassée qui nécessite l'aide du niveau de direction et de gouvernement le plus </a:t>
                      </a:r>
                      <a:r>
                        <a:rPr kumimoji="0" lang="en-AU" altLang="zh-CN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élevé</a:t>
                      </a:r>
                      <a:r>
                        <a:rPr kumimoji="0" lang="en-AU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 (</a:t>
                      </a:r>
                      <a:r>
                        <a:rPr kumimoji="0" lang="en-AU" altLang="zh-CN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voire</a:t>
                      </a:r>
                      <a:r>
                        <a:rPr kumimoji="0" lang="en-AU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 international). Mise en service du centre des opérations </a:t>
                      </a:r>
                      <a:r>
                        <a:rPr kumimoji="0" lang="en-AU" altLang="zh-CN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d'urgence</a:t>
                      </a:r>
                      <a:r>
                        <a:rPr kumimoji="0" lang="en-AU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Times New Roman" pitchFamily="18" charset="0"/>
                        </a:rPr>
                        <a:t> (COU).</a:t>
                      </a:r>
                    </a:p>
                  </a:txBody>
                  <a:tcPr marT="45732" marB="45732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74450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Indiquer le risque et les limitations</a:t>
            </a:r>
            <a:endParaRPr lang="en-US" alt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0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84200" y="1387475"/>
            <a:ext cx="8559800" cy="4714875"/>
          </a:xfrm>
        </p:spPr>
        <p:txBody>
          <a:bodyPr/>
          <a:lstStyle/>
          <a:p>
            <a:pPr marL="0" indent="0">
              <a:lnSpc>
                <a:spcPts val="1900"/>
              </a:lnSpc>
              <a:spcBef>
                <a:spcPts val="0"/>
              </a:spcBef>
              <a:buNone/>
            </a:pPr>
            <a:r>
              <a:rPr lang="en-GB" altLang="en-US" sz="1800" dirty="0"/>
              <a:t>Déclaration du risque</a:t>
            </a:r>
          </a:p>
          <a:p>
            <a:pPr lvl="1">
              <a:lnSpc>
                <a:spcPts val="1900"/>
              </a:lnSpc>
              <a:spcBef>
                <a:spcPts val="0"/>
              </a:spcBef>
            </a:pPr>
            <a:r>
              <a:rPr lang="en-GB" altLang="en-US" sz="1800" b="0" dirty="0"/>
              <a:t>Effectuer une </a:t>
            </a:r>
            <a:r>
              <a:rPr lang="en-GB" altLang="en-US" sz="1800" b="0" dirty="0">
                <a:solidFill>
                  <a:schemeClr val="accent6">
                    <a:lumMod val="75000"/>
                  </a:schemeClr>
                </a:solidFill>
              </a:rPr>
              <a:t>déclaration succincte </a:t>
            </a:r>
            <a:r>
              <a:rPr lang="en-GB" altLang="en-US" sz="1800" b="0" dirty="0"/>
              <a:t>concernant le niveau de risque et donner des motifs fondés sur les preuves en utilisant des informations clés sur la </a:t>
            </a:r>
            <a:r>
              <a:rPr lang="en-GB" altLang="en-US" sz="1800" b="0" dirty="0">
                <a:solidFill>
                  <a:schemeClr val="accent6">
                    <a:lumMod val="75000"/>
                  </a:schemeClr>
                </a:solidFill>
              </a:rPr>
              <a:t>probabilité de survenue de l'événement </a:t>
            </a:r>
            <a:r>
              <a:rPr lang="en-GB" altLang="en-US" sz="1800" b="0" dirty="0"/>
              <a:t>et sur l'</a:t>
            </a:r>
            <a:r>
              <a:rPr lang="en-GB" altLang="en-US" sz="1800" b="0" dirty="0">
                <a:solidFill>
                  <a:schemeClr val="accent6">
                    <a:lumMod val="75000"/>
                  </a:schemeClr>
                </a:solidFill>
              </a:rPr>
              <a:t>impact </a:t>
            </a:r>
            <a:r>
              <a:rPr lang="en-GB" altLang="en-US" sz="1800" b="0" dirty="0"/>
              <a:t>que l'événement aura</a:t>
            </a:r>
          </a:p>
          <a:p>
            <a:pPr lvl="1">
              <a:lnSpc>
                <a:spcPts val="1900"/>
              </a:lnSpc>
              <a:spcBef>
                <a:spcPts val="0"/>
              </a:spcBef>
            </a:pPr>
            <a:r>
              <a:rPr lang="en-GB" altLang="en-US" sz="1800" b="0" dirty="0"/>
              <a:t>Il ne s'agit pas d'un compte rendu d'investigation de la flambée, mais cette étape </a:t>
            </a:r>
            <a:r>
              <a:rPr lang="en-GB" altLang="en-US" sz="1800" b="0" dirty="0">
                <a:solidFill>
                  <a:schemeClr val="accent6">
                    <a:lumMod val="75000"/>
                  </a:schemeClr>
                </a:solidFill>
              </a:rPr>
              <a:t>fournira un contexte permettant d'évaluer le niveau d'intervention </a:t>
            </a:r>
            <a:r>
              <a:rPr lang="en-GB" altLang="en-US" sz="1800" b="0" dirty="0"/>
              <a:t>à adopter.</a:t>
            </a:r>
          </a:p>
          <a:p>
            <a:pPr marL="0" indent="0">
              <a:lnSpc>
                <a:spcPts val="1900"/>
              </a:lnSpc>
              <a:spcBef>
                <a:spcPts val="0"/>
              </a:spcBef>
              <a:buNone/>
            </a:pPr>
            <a:r>
              <a:rPr lang="en-GB" altLang="en-US" sz="1800" dirty="0"/>
              <a:t>Limitations</a:t>
            </a:r>
          </a:p>
          <a:p>
            <a:pPr lvl="1">
              <a:lnSpc>
                <a:spcPts val="1900"/>
              </a:lnSpc>
              <a:spcBef>
                <a:spcPts val="0"/>
              </a:spcBef>
            </a:pPr>
            <a:r>
              <a:rPr lang="en-GB" altLang="en-US" sz="1800" b="0" dirty="0"/>
              <a:t>Effectuer une déclaration succincte </a:t>
            </a:r>
            <a:r>
              <a:rPr lang="en-GB" altLang="en-US" sz="1800" b="0" dirty="0">
                <a:solidFill>
                  <a:schemeClr val="accent6">
                    <a:lumMod val="75000"/>
                  </a:schemeClr>
                </a:solidFill>
              </a:rPr>
              <a:t>concernant les limitations </a:t>
            </a:r>
            <a:r>
              <a:rPr lang="en-GB" altLang="en-US" sz="1800" b="0" dirty="0"/>
              <a:t>de l'évaluation des risques</a:t>
            </a:r>
          </a:p>
          <a:p>
            <a:pPr lvl="1">
              <a:lnSpc>
                <a:spcPts val="1900"/>
              </a:lnSpc>
              <a:spcBef>
                <a:spcPts val="0"/>
              </a:spcBef>
            </a:pPr>
            <a:r>
              <a:rPr lang="en-GB" altLang="en-US" sz="1800" b="0" dirty="0"/>
              <a:t>Ces limitations doivent être </a:t>
            </a:r>
            <a:r>
              <a:rPr lang="en-GB" altLang="en-US" sz="1800" b="0" dirty="0">
                <a:solidFill>
                  <a:schemeClr val="accent6">
                    <a:lumMod val="75000"/>
                  </a:schemeClr>
                </a:solidFill>
              </a:rPr>
              <a:t>documentées</a:t>
            </a:r>
            <a:r>
              <a:rPr lang="en-GB" altLang="en-US" sz="1800" b="0" dirty="0"/>
              <a:t> car elles influenceront également les décisions et les actions de suivi</a:t>
            </a:r>
            <a:endParaRPr lang="en-US" altLang="en-US" sz="1800" b="0" dirty="0"/>
          </a:p>
          <a:p>
            <a:pPr marL="0" indent="0">
              <a:lnSpc>
                <a:spcPts val="1900"/>
              </a:lnSpc>
              <a:spcBef>
                <a:spcPts val="0"/>
              </a:spcBef>
              <a:buNone/>
            </a:pPr>
            <a:r>
              <a:rPr lang="en-US" altLang="en-US" sz="1800" dirty="0"/>
              <a:t>Recommandations</a:t>
            </a:r>
          </a:p>
          <a:p>
            <a:pPr lvl="1">
              <a:lnSpc>
                <a:spcPts val="1900"/>
              </a:lnSpc>
              <a:spcBef>
                <a:spcPts val="0"/>
              </a:spcBef>
            </a:pPr>
            <a:r>
              <a:rPr lang="en-US" altLang="en-US" sz="1800" b="0" dirty="0"/>
              <a:t>Communiquer régulièrement et en temps utile</a:t>
            </a:r>
          </a:p>
          <a:p>
            <a:pPr lvl="1">
              <a:lnSpc>
                <a:spcPts val="1900"/>
              </a:lnSpc>
              <a:spcBef>
                <a:spcPts val="0"/>
              </a:spcBef>
            </a:pPr>
            <a:r>
              <a:rPr lang="en-US" altLang="en-US" sz="1800" b="0" dirty="0"/>
              <a:t>Reconnaître les incertitudes</a:t>
            </a:r>
          </a:p>
          <a:p>
            <a:pPr lvl="1">
              <a:lnSpc>
                <a:spcPts val="1900"/>
              </a:lnSpc>
              <a:spcBef>
                <a:spcPts val="0"/>
              </a:spcBef>
            </a:pPr>
            <a:r>
              <a:rPr lang="en-US" altLang="en-US" sz="1800" b="0" dirty="0"/>
              <a:t>Comprendre le point de vue des parties prenantes</a:t>
            </a:r>
          </a:p>
          <a:p>
            <a:pPr lvl="1">
              <a:lnSpc>
                <a:spcPts val="1900"/>
              </a:lnSpc>
              <a:spcBef>
                <a:spcPts val="0"/>
              </a:spcBef>
            </a:pPr>
            <a:r>
              <a:rPr lang="en-US" altLang="en-US" sz="1800" b="0" dirty="0"/>
              <a:t>Traduire la science dans un langage accessible aux non-spécialistes</a:t>
            </a:r>
          </a:p>
          <a:p>
            <a:pPr lvl="1">
              <a:lnSpc>
                <a:spcPts val="1900"/>
              </a:lnSpc>
              <a:spcBef>
                <a:spcPts val="0"/>
              </a:spcBef>
            </a:pPr>
            <a:r>
              <a:rPr lang="en-US" altLang="en-US" sz="1800" b="0" dirty="0"/>
              <a:t>Différencier les canaux en fonction de la tâche</a:t>
            </a:r>
          </a:p>
          <a:p>
            <a:pPr lvl="1">
              <a:lnSpc>
                <a:spcPts val="1800"/>
              </a:lnSpc>
              <a:spcBef>
                <a:spcPts val="0"/>
              </a:spcBef>
            </a:pPr>
            <a:endParaRPr lang="en-GB" altLang="en-US" sz="1600" b="0" dirty="0"/>
          </a:p>
        </p:txBody>
      </p:sp>
    </p:spTree>
    <p:extLst>
      <p:ext uri="{BB962C8B-B14F-4D97-AF65-F5344CB8AC3E}">
        <p14:creationId xmlns:p14="http://schemas.microsoft.com/office/powerpoint/2010/main" val="30131163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Rectangle 2"/>
          <p:cNvSpPr>
            <a:spLocks noGrp="1" noChangeArrowheads="1"/>
          </p:cNvSpPr>
          <p:nvPr>
            <p:ph type="title"/>
          </p:nvPr>
        </p:nvSpPr>
        <p:spPr>
          <a:xfrm>
            <a:off x="420687" y="301046"/>
            <a:ext cx="8229600" cy="1143000"/>
          </a:xfrm>
        </p:spPr>
        <p:txBody>
          <a:bodyPr/>
          <a:lstStyle/>
          <a:p>
            <a:r>
              <a:rPr lang="en-GB" altLang="zh-CN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Limitations et niveau de confiance</a:t>
            </a:r>
            <a:endParaRPr lang="en-US" altLang="zh-CN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531" name="Rectangle 7"/>
          <p:cNvSpPr>
            <a:spLocks noChangeArrowheads="1"/>
          </p:cNvSpPr>
          <p:nvPr/>
        </p:nvSpPr>
        <p:spPr bwMode="auto">
          <a:xfrm>
            <a:off x="250825" y="1603176"/>
            <a:ext cx="8569325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eaLnBrk="0" hangingPunct="0">
              <a:spcBef>
                <a:spcPct val="20000"/>
              </a:spcBef>
              <a:buClr>
                <a:srgbClr val="0099CC"/>
              </a:buClr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ts val="2400"/>
              </a:lnSpc>
            </a:pPr>
            <a:r>
              <a:rPr lang="en-GB" altLang="zh-CN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informations incomplètes peuvent entraîner un manque de confiance dans le résultat. </a:t>
            </a:r>
          </a:p>
          <a:p>
            <a:pPr>
              <a:lnSpc>
                <a:spcPts val="2400"/>
              </a:lnSpc>
            </a:pPr>
            <a:endParaRPr lang="en-GB" altLang="zh-CN" b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400"/>
              </a:lnSpc>
              <a:buFontTx/>
              <a:buNone/>
            </a:pPr>
            <a:r>
              <a:rPr lang="en-GB" altLang="zh-CN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MAIS il est néanmoins nécessaire de prendre des décisions en </a:t>
            </a:r>
            <a:r>
              <a:rPr lang="en-GB" altLang="zh-CN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matière</a:t>
            </a:r>
            <a:r>
              <a:rPr lang="en-GB" altLang="zh-CN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d'intervention</a:t>
            </a:r>
            <a:endParaRPr lang="en-GB" altLang="zh-CN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400"/>
              </a:lnSpc>
              <a:buFontTx/>
              <a:buNone/>
            </a:pPr>
            <a:endParaRPr lang="en-GB" altLang="zh-CN" b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400"/>
              </a:lnSpc>
            </a:pPr>
            <a:r>
              <a:rPr lang="en-GB" altLang="zh-CN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L'amélioration des données donne lieu à une augmentation de la confiance</a:t>
            </a:r>
          </a:p>
          <a:p>
            <a:pPr>
              <a:lnSpc>
                <a:spcPts val="2400"/>
              </a:lnSpc>
            </a:pPr>
            <a:r>
              <a:rPr lang="en-GB" altLang="zh-CN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 tous les stades d'un événement, les données les plus fiables disponibles doivent être utilisées et les principales limitations doivent être documentées</a:t>
            </a:r>
          </a:p>
          <a:p>
            <a:pPr>
              <a:lnSpc>
                <a:spcPts val="2400"/>
              </a:lnSpc>
            </a:pPr>
            <a:r>
              <a:rPr lang="en-GB" altLang="zh-CN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s'agit d'un processus cyclique.</a:t>
            </a:r>
          </a:p>
          <a:p>
            <a:pPr>
              <a:lnSpc>
                <a:spcPts val="2400"/>
              </a:lnSpc>
              <a:buFontTx/>
              <a:buNone/>
            </a:pPr>
            <a:endParaRPr lang="en-GB" altLang="zh-CN" b="0" dirty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7371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Objectifs d'apprentissage</a:t>
            </a:r>
            <a:endParaRPr lang="en-US" altLang="en-US" sz="4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508375"/>
            <a:ext cx="8713788" cy="4240213"/>
          </a:xfrm>
        </p:spPr>
        <p:txBody>
          <a:bodyPr/>
          <a:lstStyle/>
          <a:p>
            <a:pPr>
              <a:spcBef>
                <a:spcPts val="600"/>
              </a:spcBef>
              <a:buFontTx/>
              <a:buNone/>
            </a:pPr>
            <a:r>
              <a:rPr lang="en-GB" altLang="en-US" sz="2400" dirty="0"/>
              <a:t>	</a:t>
            </a:r>
            <a:r>
              <a:rPr lang="en-GB" altLang="en-US" sz="2400" b="0" dirty="0">
                <a:solidFill>
                  <a:srgbClr val="002060"/>
                </a:solidFill>
              </a:rPr>
              <a:t>À la fin de cette session, vous devriez être en </a:t>
            </a:r>
            <a:r>
              <a:rPr lang="en-GB" altLang="en-US" sz="2400" b="0" dirty="0" err="1">
                <a:solidFill>
                  <a:srgbClr val="002060"/>
                </a:solidFill>
              </a:rPr>
              <a:t>mesure</a:t>
            </a:r>
            <a:r>
              <a:rPr lang="en-GB" altLang="en-US" sz="2400" b="0" dirty="0">
                <a:solidFill>
                  <a:srgbClr val="002060"/>
                </a:solidFill>
              </a:rPr>
              <a:t>: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b="0" dirty="0">
                <a:solidFill>
                  <a:srgbClr val="002060"/>
                </a:solidFill>
              </a:rPr>
              <a:t>De </a:t>
            </a:r>
            <a:r>
              <a:rPr lang="en-US" altLang="en-US" sz="2400" b="0" dirty="0" err="1">
                <a:solidFill>
                  <a:srgbClr val="002060"/>
                </a:solidFill>
              </a:rPr>
              <a:t>définir</a:t>
            </a:r>
            <a:r>
              <a:rPr lang="en-US" altLang="en-US" sz="2400" b="0" dirty="0">
                <a:solidFill>
                  <a:srgbClr val="002060"/>
                </a:solidFill>
              </a:rPr>
              <a:t> le risque et expliquer le concept d'évaluation des risques ;</a:t>
            </a:r>
            <a:endParaRPr lang="en-GB" altLang="en-US" sz="2400" b="0" dirty="0">
              <a:solidFill>
                <a:srgbClr val="002060"/>
              </a:solidFill>
            </a:endParaRP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sz="2400" b="0" dirty="0" err="1">
                <a:solidFill>
                  <a:srgbClr val="002060"/>
                </a:solidFill>
              </a:rPr>
              <a:t>D’identifier</a:t>
            </a:r>
            <a:r>
              <a:rPr lang="en-GB" altLang="en-US" sz="2400" b="0" dirty="0">
                <a:solidFill>
                  <a:srgbClr val="002060"/>
                </a:solidFill>
              </a:rPr>
              <a:t> les outils utilisés pour les différents renseignements saisis, résultats et délais associés à l'évaluation des risques pour les événements de santé publique graves ;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sz="2400" b="0" dirty="0" err="1">
                <a:solidFill>
                  <a:srgbClr val="002060"/>
                </a:solidFill>
              </a:rPr>
              <a:t>D’énumérer</a:t>
            </a:r>
            <a:r>
              <a:rPr lang="en-GB" altLang="en-US" sz="2400" b="0" dirty="0">
                <a:solidFill>
                  <a:srgbClr val="002060"/>
                </a:solidFill>
              </a:rPr>
              <a:t> les composantes intervenant dans l'évaluation des risques pour les événements de santé publique graves.</a:t>
            </a:r>
          </a:p>
        </p:txBody>
      </p:sp>
    </p:spTree>
    <p:extLst>
      <p:ext uri="{BB962C8B-B14F-4D97-AF65-F5344CB8AC3E}">
        <p14:creationId xmlns:p14="http://schemas.microsoft.com/office/powerpoint/2010/main" val="27801948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b="1" dirty="0">
                <a:solidFill>
                  <a:srgbClr val="002060"/>
                </a:solidFill>
              </a:rPr>
              <a:t>Messages importants</a:t>
            </a:r>
            <a:endParaRPr lang="en-US" altLang="en-US" sz="3600" b="1" dirty="0">
              <a:solidFill>
                <a:srgbClr val="002060"/>
              </a:solidFill>
            </a:endParaRPr>
          </a:p>
        </p:txBody>
      </p:sp>
      <p:sp>
        <p:nvSpPr>
          <p:cNvPr id="2458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6544" y="1388238"/>
            <a:ext cx="8526462" cy="468471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GB" altLang="en-US" sz="2400" b="0" dirty="0">
                <a:solidFill>
                  <a:srgbClr val="002060"/>
                </a:solidFill>
              </a:rPr>
              <a:t>L'évaluation des risques :</a:t>
            </a:r>
          </a:p>
          <a:p>
            <a:pPr marL="1017587" lvl="1" indent="-457200">
              <a:spcBef>
                <a:spcPts val="0"/>
              </a:spcBef>
              <a:buFont typeface="+mj-lt"/>
              <a:buAutoNum type="arabicPeriod"/>
            </a:pPr>
            <a:r>
              <a:rPr lang="en-GB" altLang="en-US" sz="2400" b="0" dirty="0">
                <a:solidFill>
                  <a:srgbClr val="002060"/>
                </a:solidFill>
              </a:rPr>
              <a:t>favorise une prise de décisions légitimes et proportionnées, notamment lorsque les informations sont limitées et le niveau d'incertitude élevé ;</a:t>
            </a:r>
          </a:p>
          <a:p>
            <a:pPr marL="1017587" lvl="1" indent="-457200">
              <a:spcBef>
                <a:spcPts val="0"/>
              </a:spcBef>
              <a:buFont typeface="+mj-lt"/>
              <a:buAutoNum type="arabicPeriod"/>
            </a:pPr>
            <a:r>
              <a:rPr lang="en-GB" altLang="en-US" sz="2400" b="0" dirty="0">
                <a:solidFill>
                  <a:srgbClr val="002060"/>
                </a:solidFill>
              </a:rPr>
              <a:t>est un processus continu et doit avoir lieu à plusieurs reprises au cours d'un événement ;</a:t>
            </a:r>
          </a:p>
          <a:p>
            <a:pPr marL="1017587" lvl="1" indent="-457200">
              <a:spcBef>
                <a:spcPts val="0"/>
              </a:spcBef>
              <a:buFont typeface="+mj-lt"/>
              <a:buAutoNum type="arabicPeriod"/>
            </a:pPr>
            <a:r>
              <a:rPr lang="en-GB" altLang="en-US" sz="2400" b="0" dirty="0">
                <a:solidFill>
                  <a:srgbClr val="002060"/>
                </a:solidFill>
              </a:rPr>
              <a:t>aide à prévoir, planifier et comprendre quels niveaux de risque sont acceptables ;</a:t>
            </a:r>
            <a:endParaRPr lang="en-US" altLang="en-US" sz="2400" b="0" dirty="0">
              <a:solidFill>
                <a:srgbClr val="002060"/>
              </a:solidFill>
            </a:endParaRPr>
          </a:p>
          <a:p>
            <a:pPr marL="1017587" lvl="1" indent="-457200">
              <a:spcBef>
                <a:spcPts val="0"/>
              </a:spcBef>
              <a:buFont typeface="+mj-lt"/>
              <a:buAutoNum type="arabicPeriod"/>
            </a:pPr>
            <a:r>
              <a:rPr lang="en-GB" altLang="en-US" sz="2400" b="0" dirty="0">
                <a:solidFill>
                  <a:srgbClr val="002060"/>
                </a:solidFill>
              </a:rPr>
              <a:t>aide à communiquer les niveaux de risque et le motif des décisions prises à un public technique et à un public plus large.</a:t>
            </a:r>
            <a:endParaRPr lang="en-US" altLang="en-US" sz="2400" b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3063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>
            <a:extLst>
              <a:ext uri="{FF2B5EF4-FFF2-40B4-BE49-F238E27FC236}">
                <a16:creationId xmlns:a16="http://schemas.microsoft.com/office/drawing/2014/main" id="{F5260726-2A4B-4BD0-B457-823C33C0A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z="3600" b="1">
                <a:solidFill>
                  <a:srgbClr val="002060"/>
                </a:solidFill>
              </a:rPr>
              <a:t>Clause de non-responsabilité</a:t>
            </a:r>
          </a:p>
        </p:txBody>
      </p:sp>
      <p:sp>
        <p:nvSpPr>
          <p:cNvPr id="101379" name="Content Placeholder 2">
            <a:extLst>
              <a:ext uri="{FF2B5EF4-FFF2-40B4-BE49-F238E27FC236}">
                <a16:creationId xmlns:a16="http://schemas.microsoft.com/office/drawing/2014/main" id="{92096D0F-4967-49F5-B8D5-BAAD3E8D2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525962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sz="1500" b="1"/>
              <a:t>WHO Health Security Learning Platform - </a:t>
            </a:r>
            <a:r>
              <a:rPr lang="en-US" altLang="en-US" sz="1400" b="1"/>
              <a:t>Training Materials</a:t>
            </a:r>
            <a:endParaRPr lang="en-US" altLang="en-US" sz="1500" b="1"/>
          </a:p>
          <a:p>
            <a:pPr marL="0" indent="0">
              <a:buFont typeface="Arial" panose="020B0604020202020204" pitchFamily="34" charset="0"/>
              <a:buNone/>
            </a:pPr>
            <a:r>
              <a:rPr lang="fr-FR" altLang="en-US" sz="1500" b="1"/>
              <a:t>Plateforme d’Apprentissage de l'OMS sur la Sécurité Sanitaire - Matériel de formation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altLang="en-US" sz="1500"/>
          </a:p>
          <a:p>
            <a:pPr marL="0" indent="0">
              <a:buFont typeface="Arial" panose="020B0604020202020204" pitchFamily="34" charset="0"/>
              <a:buNone/>
            </a:pPr>
            <a:r>
              <a:rPr lang="fr-FR" altLang="en-US" sz="1500"/>
              <a:t>Ces matériels de formation de l'OMS sont © Organisation mondiale de la Santé (OMS) 2018. Tous droits réservés.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altLang="en-US" sz="1500"/>
          </a:p>
          <a:p>
            <a:pPr marL="0" indent="0">
              <a:buFont typeface="Arial" panose="020B0604020202020204" pitchFamily="34" charset="0"/>
              <a:buNone/>
            </a:pPr>
            <a:r>
              <a:rPr lang="fr-FR" altLang="en-US" sz="1500"/>
              <a:t>Votre utilisation de ces matériels est soumise aux conditions d’utilisation de la "Plate-forme d'Apprentissage de la Sécurité Sanitaire de l’OMS, Matériel de Formation", que vous avez acceptés lors du téléchargement et qui sont disponibles sur la Plateforme d'Apprentissage de la Sécurité Sanitaire: </a:t>
            </a:r>
            <a:r>
              <a:rPr lang="en-US" altLang="en-US" sz="1500" u="sng">
                <a:hlinkClick r:id="rId2"/>
              </a:rPr>
              <a:t>https://extranet.who.int/hslp</a:t>
            </a:r>
            <a:endParaRPr lang="en-US" altLang="en-US" sz="1500" u="sng"/>
          </a:p>
          <a:p>
            <a:pPr marL="0" indent="0">
              <a:buFont typeface="Arial" panose="020B0604020202020204" pitchFamily="34" charset="0"/>
              <a:buNone/>
            </a:pPr>
            <a:endParaRPr lang="fr-FR" altLang="en-US" sz="1500"/>
          </a:p>
          <a:p>
            <a:pPr marL="0" indent="0">
              <a:buFont typeface="Arial" panose="020B0604020202020204" pitchFamily="34" charset="0"/>
              <a:buNone/>
            </a:pPr>
            <a:r>
              <a:rPr lang="fr-FR" altLang="en-US" sz="1500"/>
              <a:t>Si vous adaptez, modifiez, traduisez ou révisez de toute autre manière le contenu de ces documents, vous n'impliquerez pas que l'OMS soit affiliée à de telles modifications et n'utiliserez pas le nom ou l'emblème de l'OMS dans ces documents modifiés.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altLang="en-US" sz="1500"/>
          </a:p>
          <a:p>
            <a:pPr marL="0" indent="0">
              <a:buFont typeface="Arial" panose="020B0604020202020204" pitchFamily="34" charset="0"/>
              <a:buNone/>
            </a:pPr>
            <a:r>
              <a:rPr lang="fr-FR" altLang="en-US" sz="1500"/>
              <a:t>En outre, nous vous invitons à informer l'OMS de toute modification de ces documents que vous utilisez publiquement, à des fins d'archivage et de développement continu, en envoyant un courrier électronique à l'adresse suivante: </a:t>
            </a:r>
            <a:r>
              <a:rPr lang="fr-FR" altLang="en-US" sz="1500">
                <a:hlinkClick r:id="rId3"/>
              </a:rPr>
              <a:t>ihrhrt@who.int</a:t>
            </a:r>
            <a:r>
              <a:rPr lang="fr-FR" altLang="en-US" sz="1500"/>
              <a:t> </a:t>
            </a:r>
            <a:endParaRPr lang="en-US" altLang="en-US" sz="1500"/>
          </a:p>
        </p:txBody>
      </p:sp>
    </p:spTree>
    <p:extLst>
      <p:ext uri="{BB962C8B-B14F-4D97-AF65-F5344CB8AC3E}">
        <p14:creationId xmlns:p14="http://schemas.microsoft.com/office/powerpoint/2010/main" val="4943664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3"/>
          <p:cNvSpPr>
            <a:spLocks noGrp="1"/>
          </p:cNvSpPr>
          <p:nvPr>
            <p:ph type="title"/>
          </p:nvPr>
        </p:nvSpPr>
        <p:spPr>
          <a:xfrm>
            <a:off x="469076" y="2685329"/>
            <a:ext cx="8229600" cy="1143000"/>
          </a:xfrm>
        </p:spPr>
        <p:txBody>
          <a:bodyPr/>
          <a:lstStyle/>
          <a:p>
            <a:r>
              <a:rPr lang="en-ZW" altLang="en-US" sz="6000" b="1" i="1" dirty="0">
                <a:solidFill>
                  <a:srgbClr val="002060"/>
                </a:solidFill>
              </a:rPr>
              <a:t>Merci !</a:t>
            </a:r>
          </a:p>
        </p:txBody>
      </p:sp>
    </p:spTree>
    <p:extLst>
      <p:ext uri="{BB962C8B-B14F-4D97-AF65-F5344CB8AC3E}">
        <p14:creationId xmlns:p14="http://schemas.microsoft.com/office/powerpoint/2010/main" val="1420440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4638"/>
            <a:ext cx="8229600" cy="1143000"/>
          </a:xfrm>
        </p:spPr>
        <p:txBody>
          <a:bodyPr/>
          <a:lstStyle/>
          <a:p>
            <a:r>
              <a:rPr lang="en-GB" alt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Évaluation des risques</a:t>
            </a:r>
            <a:endParaRPr lang="en-US" altLang="en-US" sz="4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120575"/>
            <a:ext cx="8713788" cy="4525963"/>
          </a:xfrm>
        </p:spPr>
        <p:txBody>
          <a:bodyPr/>
          <a:lstStyle/>
          <a:p>
            <a:pPr marL="560387" lvl="1" indent="0">
              <a:spcBef>
                <a:spcPts val="0"/>
              </a:spcBef>
              <a:buNone/>
            </a:pPr>
            <a:r>
              <a:rPr lang="en-GB" altLang="en-US" b="0" dirty="0">
                <a:solidFill>
                  <a:schemeClr val="accent6">
                    <a:lumMod val="75000"/>
                  </a:schemeClr>
                </a:solidFill>
              </a:rPr>
              <a:t>Qu'est-ce que l'évaluation des risques ?</a:t>
            </a:r>
          </a:p>
          <a:p>
            <a:pPr marL="560387" lvl="1" indent="0">
              <a:spcBef>
                <a:spcPts val="0"/>
              </a:spcBef>
              <a:buNone/>
            </a:pPr>
            <a:r>
              <a:rPr lang="en-US" sz="2000" b="0" dirty="0">
                <a:solidFill>
                  <a:srgbClr val="002060"/>
                </a:solidFill>
              </a:rPr>
              <a:t>Un processus systématique de collecte, d'évaluation et de documentation visant à attribuer un niveau de risque. L'évaluation des risques inclut trois composantes : évaluation des dangers, évaluation de l'exposition et évaluation du contexte.</a:t>
            </a:r>
            <a:endParaRPr lang="en-GB" altLang="en-US" sz="2000" b="0" dirty="0">
              <a:solidFill>
                <a:srgbClr val="002060"/>
              </a:solidFill>
            </a:endParaRPr>
          </a:p>
          <a:p>
            <a:pPr marL="560387" lvl="1" indent="0">
              <a:spcBef>
                <a:spcPts val="0"/>
              </a:spcBef>
              <a:buNone/>
            </a:pPr>
            <a:r>
              <a:rPr lang="en-GB" altLang="en-US" b="0" dirty="0">
                <a:solidFill>
                  <a:schemeClr val="accent6">
                    <a:lumMod val="75000"/>
                  </a:schemeClr>
                </a:solidFill>
              </a:rPr>
              <a:t>Pourquoi réaliser une évaluation des risques ? </a:t>
            </a:r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rgbClr val="002060"/>
                </a:solidFill>
              </a:rPr>
              <a:t>Pour accompagner et orienter la prise de décisions.</a:t>
            </a:r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rgbClr val="002060"/>
                </a:solidFill>
              </a:rPr>
              <a:t>Pour prendre des mesures de contrôle adaptées et en temps utile.</a:t>
            </a:r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rgbClr val="002060"/>
                </a:solidFill>
              </a:rPr>
              <a:t>Pour renforcer l'efficacité de la communication opérationnelle.</a:t>
            </a:r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rgbClr val="002060"/>
                </a:solidFill>
              </a:rPr>
              <a:t>Pour promouvoir une communication efficace en matière de risque.</a:t>
            </a:r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rgbClr val="002060"/>
                </a:solidFill>
              </a:rPr>
              <a:t>Pour améliorer la préparation</a:t>
            </a:r>
            <a:r>
              <a:rPr lang="en-US" sz="2000" b="0" dirty="0"/>
              <a:t>.</a:t>
            </a:r>
          </a:p>
          <a:p>
            <a:pPr marL="560387" lvl="1" indent="0">
              <a:lnSpc>
                <a:spcPts val="2800"/>
              </a:lnSpc>
              <a:spcBef>
                <a:spcPts val="600"/>
              </a:spcBef>
              <a:buNone/>
            </a:pPr>
            <a:r>
              <a:rPr lang="en-US" b="0" dirty="0" err="1">
                <a:solidFill>
                  <a:schemeClr val="accent6">
                    <a:lumMod val="75000"/>
                  </a:schemeClr>
                </a:solidFill>
              </a:rPr>
              <a:t>L’évaluation</a:t>
            </a:r>
            <a:r>
              <a:rPr lang="en-US" b="0" dirty="0">
                <a:solidFill>
                  <a:schemeClr val="accent6">
                    <a:lumMod val="75000"/>
                  </a:schemeClr>
                </a:solidFill>
              </a:rPr>
              <a:t> des </a:t>
            </a:r>
            <a:r>
              <a:rPr lang="en-US" b="0" dirty="0" err="1">
                <a:solidFill>
                  <a:schemeClr val="accent6">
                    <a:lumMod val="75000"/>
                  </a:schemeClr>
                </a:solidFill>
              </a:rPr>
              <a:t>risques</a:t>
            </a:r>
            <a:r>
              <a:rPr lang="en-US" b="0" dirty="0">
                <a:solidFill>
                  <a:schemeClr val="accent6">
                    <a:lumMod val="75000"/>
                  </a:schemeClr>
                </a:solidFill>
              </a:rPr>
              <a:t> est interprétée différemment </a:t>
            </a:r>
            <a:r>
              <a:rPr lang="en-US" b="0" dirty="0">
                <a:solidFill>
                  <a:srgbClr val="002060"/>
                </a:solidFill>
              </a:rPr>
              <a:t>par </a:t>
            </a:r>
            <a:r>
              <a:rPr lang="en-US" b="0" dirty="0" err="1">
                <a:solidFill>
                  <a:srgbClr val="002060"/>
                </a:solidFill>
              </a:rPr>
              <a:t>d’autres</a:t>
            </a:r>
            <a:r>
              <a:rPr lang="en-US" b="0" dirty="0">
                <a:solidFill>
                  <a:srgbClr val="002060"/>
                </a:solidFill>
              </a:rPr>
              <a:t> </a:t>
            </a:r>
            <a:r>
              <a:rPr lang="en-US" b="0" dirty="0" err="1">
                <a:solidFill>
                  <a:srgbClr val="002060"/>
                </a:solidFill>
              </a:rPr>
              <a:t>secteurs</a:t>
            </a:r>
            <a:r>
              <a:rPr lang="en-US" b="0" dirty="0">
                <a:solidFill>
                  <a:srgbClr val="002060"/>
                </a:solidFill>
              </a:rPr>
              <a:t> (par </a:t>
            </a:r>
            <a:r>
              <a:rPr lang="en-US" b="0" dirty="0" err="1">
                <a:solidFill>
                  <a:srgbClr val="002060"/>
                </a:solidFill>
              </a:rPr>
              <a:t>exemple</a:t>
            </a:r>
            <a:r>
              <a:rPr lang="en-US" b="0" dirty="0">
                <a:solidFill>
                  <a:srgbClr val="002060"/>
                </a:solidFill>
              </a:rPr>
              <a:t> l'agriculture, la sécurité alimentaire, l'économie). </a:t>
            </a:r>
            <a:endParaRPr lang="en-GB" altLang="en-US" b="0" dirty="0">
              <a:solidFill>
                <a:srgbClr val="002060"/>
              </a:solidFill>
            </a:endParaRPr>
          </a:p>
          <a:p>
            <a:pPr marL="560387" lvl="1" indent="0">
              <a:spcBef>
                <a:spcPts val="600"/>
              </a:spcBef>
              <a:buNone/>
            </a:pPr>
            <a:endParaRPr lang="en-GB" altLang="en-US" b="0" dirty="0"/>
          </a:p>
        </p:txBody>
      </p:sp>
    </p:spTree>
    <p:extLst>
      <p:ext uri="{BB962C8B-B14F-4D97-AF65-F5344CB8AC3E}">
        <p14:creationId xmlns:p14="http://schemas.microsoft.com/office/powerpoint/2010/main" val="78674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875"/>
            <a:ext cx="9143999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Avons-nous besoin de gérer le risque relatif </a:t>
            </a:r>
            <a:br>
              <a:rPr lang="en-GB" alt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 la santé publique ?</a:t>
            </a:r>
            <a:endParaRPr lang="en-US" alt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303338"/>
            <a:ext cx="4606925" cy="3222625"/>
          </a:xfrm>
        </p:spPr>
        <p:txBody>
          <a:bodyPr/>
          <a:lstStyle/>
          <a:p>
            <a:pPr>
              <a:lnSpc>
                <a:spcPts val="2600"/>
              </a:lnSpc>
              <a:spcBef>
                <a:spcPts val="0"/>
              </a:spcBef>
              <a:buSzPct val="150000"/>
              <a:buFont typeface="Arial" panose="020B0604020202020204" pitchFamily="34" charset="0"/>
              <a:buChar char="•"/>
            </a:pPr>
            <a:r>
              <a:rPr lang="en-GB" altLang="en-US" sz="2400" b="0" dirty="0">
                <a:solidFill>
                  <a:srgbClr val="002060"/>
                </a:solidFill>
              </a:rPr>
              <a:t>Obligation de diminuer la morbidité et la mortalité</a:t>
            </a:r>
          </a:p>
          <a:p>
            <a:pPr>
              <a:lnSpc>
                <a:spcPts val="2600"/>
              </a:lnSpc>
              <a:spcBef>
                <a:spcPts val="0"/>
              </a:spcBef>
              <a:buSzPct val="150000"/>
              <a:buFont typeface="Arial" panose="020B0604020202020204" pitchFamily="34" charset="0"/>
              <a:buChar char="•"/>
            </a:pPr>
            <a:endParaRPr lang="en-GB" altLang="en-US" sz="2400" b="0" dirty="0">
              <a:solidFill>
                <a:srgbClr val="002060"/>
              </a:solidFill>
            </a:endParaRPr>
          </a:p>
          <a:p>
            <a:pPr>
              <a:lnSpc>
                <a:spcPts val="2600"/>
              </a:lnSpc>
              <a:spcBef>
                <a:spcPts val="0"/>
              </a:spcBef>
              <a:buSzPct val="150000"/>
              <a:buFont typeface="Arial" panose="020B0604020202020204" pitchFamily="34" charset="0"/>
              <a:buChar char="•"/>
            </a:pPr>
            <a:r>
              <a:rPr lang="en-GB" altLang="en-US" sz="2400" b="0" dirty="0">
                <a:solidFill>
                  <a:srgbClr val="002060"/>
                </a:solidFill>
              </a:rPr>
              <a:t>Exigence de gestion appropriée des ressources sanitaires</a:t>
            </a:r>
          </a:p>
          <a:p>
            <a:pPr>
              <a:lnSpc>
                <a:spcPts val="2600"/>
              </a:lnSpc>
              <a:spcBef>
                <a:spcPts val="0"/>
              </a:spcBef>
              <a:buSzPct val="150000"/>
              <a:buFont typeface="Arial" panose="020B0604020202020204" pitchFamily="34" charset="0"/>
              <a:buChar char="•"/>
            </a:pPr>
            <a:endParaRPr lang="en-GB" altLang="en-US" sz="2400" b="0" dirty="0">
              <a:solidFill>
                <a:srgbClr val="002060"/>
              </a:solidFill>
            </a:endParaRPr>
          </a:p>
          <a:p>
            <a:pPr>
              <a:lnSpc>
                <a:spcPts val="2600"/>
              </a:lnSpc>
              <a:spcBef>
                <a:spcPts val="0"/>
              </a:spcBef>
              <a:buSzPct val="150000"/>
              <a:buFont typeface="Arial" panose="020B0604020202020204" pitchFamily="34" charset="0"/>
              <a:buChar char="•"/>
            </a:pPr>
            <a:r>
              <a:rPr lang="en-GB" altLang="en-US" sz="2400" b="0" dirty="0">
                <a:solidFill>
                  <a:srgbClr val="002060"/>
                </a:solidFill>
              </a:rPr>
              <a:t>Nécessité de prévoir, planifier et comprendre quels niveaux de risque sont acceptables.</a:t>
            </a:r>
            <a:endParaRPr lang="en-US" altLang="en-US" sz="2400" b="0" dirty="0">
              <a:solidFill>
                <a:srgbClr val="002060"/>
              </a:solidFill>
            </a:endParaRPr>
          </a:p>
        </p:txBody>
      </p:sp>
      <p:grpSp>
        <p:nvGrpSpPr>
          <p:cNvPr id="6147" name="Group 18"/>
          <p:cNvGrpSpPr>
            <a:grpSpLocks/>
          </p:cNvGrpSpPr>
          <p:nvPr/>
        </p:nvGrpSpPr>
        <p:grpSpPr bwMode="auto">
          <a:xfrm>
            <a:off x="4815839" y="1447800"/>
            <a:ext cx="4205923" cy="4192588"/>
            <a:chOff x="2804" y="1194"/>
            <a:chExt cx="2970" cy="2834"/>
          </a:xfrm>
        </p:grpSpPr>
        <p:pic>
          <p:nvPicPr>
            <p:cNvPr id="6152" name="Picture 1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4" y="1194"/>
              <a:ext cx="2970" cy="28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153" name="Freeform 17"/>
            <p:cNvSpPr>
              <a:spLocks/>
            </p:cNvSpPr>
            <p:nvPr/>
          </p:nvSpPr>
          <p:spPr bwMode="auto">
            <a:xfrm>
              <a:off x="3632" y="3684"/>
              <a:ext cx="1019" cy="344"/>
            </a:xfrm>
            <a:custGeom>
              <a:avLst/>
              <a:gdLst>
                <a:gd name="T0" fmla="*/ 0 w 1019"/>
                <a:gd name="T1" fmla="*/ 1088 h 281"/>
                <a:gd name="T2" fmla="*/ 49 w 1019"/>
                <a:gd name="T3" fmla="*/ 537 h 281"/>
                <a:gd name="T4" fmla="*/ 98 w 1019"/>
                <a:gd name="T5" fmla="*/ 273 h 281"/>
                <a:gd name="T6" fmla="*/ 147 w 1019"/>
                <a:gd name="T7" fmla="*/ 44 h 281"/>
                <a:gd name="T8" fmla="*/ 196 w 1019"/>
                <a:gd name="T9" fmla="*/ 107 h 281"/>
                <a:gd name="T10" fmla="*/ 224 w 1019"/>
                <a:gd name="T11" fmla="*/ 362 h 281"/>
                <a:gd name="T12" fmla="*/ 302 w 1019"/>
                <a:gd name="T13" fmla="*/ 392 h 281"/>
                <a:gd name="T14" fmla="*/ 365 w 1019"/>
                <a:gd name="T15" fmla="*/ 566 h 281"/>
                <a:gd name="T16" fmla="*/ 562 w 1019"/>
                <a:gd name="T17" fmla="*/ 657 h 281"/>
                <a:gd name="T18" fmla="*/ 730 w 1019"/>
                <a:gd name="T19" fmla="*/ 657 h 281"/>
                <a:gd name="T20" fmla="*/ 779 w 1019"/>
                <a:gd name="T21" fmla="*/ 590 h 281"/>
                <a:gd name="T22" fmla="*/ 814 w 1019"/>
                <a:gd name="T23" fmla="*/ 449 h 281"/>
                <a:gd name="T24" fmla="*/ 927 w 1019"/>
                <a:gd name="T25" fmla="*/ 392 h 281"/>
                <a:gd name="T26" fmla="*/ 878 w 1019"/>
                <a:gd name="T27" fmla="*/ 362 h 281"/>
                <a:gd name="T28" fmla="*/ 892 w 1019"/>
                <a:gd name="T29" fmla="*/ 449 h 281"/>
                <a:gd name="T30" fmla="*/ 955 w 1019"/>
                <a:gd name="T31" fmla="*/ 537 h 281"/>
                <a:gd name="T32" fmla="*/ 976 w 1019"/>
                <a:gd name="T33" fmla="*/ 566 h 281"/>
                <a:gd name="T34" fmla="*/ 1004 w 1019"/>
                <a:gd name="T35" fmla="*/ 916 h 281"/>
                <a:gd name="T36" fmla="*/ 1018 w 1019"/>
                <a:gd name="T37" fmla="*/ 1115 h 281"/>
                <a:gd name="T38" fmla="*/ 0 w 1019"/>
                <a:gd name="T39" fmla="*/ 1088 h 28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019" h="281">
                  <a:moveTo>
                    <a:pt x="0" y="264"/>
                  </a:moveTo>
                  <a:cubicBezTo>
                    <a:pt x="37" y="227"/>
                    <a:pt x="33" y="179"/>
                    <a:pt x="49" y="130"/>
                  </a:cubicBezTo>
                  <a:cubicBezTo>
                    <a:pt x="59" y="99"/>
                    <a:pt x="78" y="89"/>
                    <a:pt x="98" y="67"/>
                  </a:cubicBezTo>
                  <a:cubicBezTo>
                    <a:pt x="157" y="0"/>
                    <a:pt x="99" y="43"/>
                    <a:pt x="147" y="11"/>
                  </a:cubicBezTo>
                  <a:cubicBezTo>
                    <a:pt x="163" y="15"/>
                    <a:pt x="186" y="11"/>
                    <a:pt x="196" y="25"/>
                  </a:cubicBezTo>
                  <a:cubicBezTo>
                    <a:pt x="209" y="44"/>
                    <a:pt x="211" y="69"/>
                    <a:pt x="224" y="88"/>
                  </a:cubicBezTo>
                  <a:cubicBezTo>
                    <a:pt x="257" y="80"/>
                    <a:pt x="269" y="87"/>
                    <a:pt x="302" y="95"/>
                  </a:cubicBezTo>
                  <a:cubicBezTo>
                    <a:pt x="323" y="109"/>
                    <a:pt x="344" y="123"/>
                    <a:pt x="365" y="137"/>
                  </a:cubicBezTo>
                  <a:cubicBezTo>
                    <a:pt x="380" y="147"/>
                    <a:pt x="539" y="157"/>
                    <a:pt x="562" y="159"/>
                  </a:cubicBezTo>
                  <a:cubicBezTo>
                    <a:pt x="620" y="178"/>
                    <a:pt x="667" y="164"/>
                    <a:pt x="730" y="159"/>
                  </a:cubicBezTo>
                  <a:cubicBezTo>
                    <a:pt x="733" y="158"/>
                    <a:pt x="774" y="149"/>
                    <a:pt x="779" y="144"/>
                  </a:cubicBezTo>
                  <a:cubicBezTo>
                    <a:pt x="820" y="102"/>
                    <a:pt x="736" y="142"/>
                    <a:pt x="814" y="109"/>
                  </a:cubicBezTo>
                  <a:cubicBezTo>
                    <a:pt x="851" y="93"/>
                    <a:pt x="884" y="98"/>
                    <a:pt x="927" y="95"/>
                  </a:cubicBezTo>
                  <a:cubicBezTo>
                    <a:pt x="919" y="89"/>
                    <a:pt x="890" y="63"/>
                    <a:pt x="878" y="88"/>
                  </a:cubicBezTo>
                  <a:cubicBezTo>
                    <a:pt x="874" y="96"/>
                    <a:pt x="885" y="105"/>
                    <a:pt x="892" y="109"/>
                  </a:cubicBezTo>
                  <a:cubicBezTo>
                    <a:pt x="911" y="120"/>
                    <a:pt x="934" y="123"/>
                    <a:pt x="955" y="130"/>
                  </a:cubicBezTo>
                  <a:cubicBezTo>
                    <a:pt x="962" y="132"/>
                    <a:pt x="976" y="137"/>
                    <a:pt x="976" y="137"/>
                  </a:cubicBezTo>
                  <a:cubicBezTo>
                    <a:pt x="1000" y="163"/>
                    <a:pt x="996" y="188"/>
                    <a:pt x="1004" y="222"/>
                  </a:cubicBezTo>
                  <a:cubicBezTo>
                    <a:pt x="1019" y="281"/>
                    <a:pt x="1018" y="247"/>
                    <a:pt x="1018" y="271"/>
                  </a:cubicBezTo>
                  <a:lnTo>
                    <a:pt x="0" y="2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800" b="0" dirty="0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</p:grpSp>
      <p:pic>
        <p:nvPicPr>
          <p:cNvPr id="6151" name="Picture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9883" y="4678878"/>
            <a:ext cx="1770041" cy="142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9776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385763" y="155885"/>
            <a:ext cx="8229600" cy="1143000"/>
          </a:xfrm>
        </p:spPr>
        <p:txBody>
          <a:bodyPr/>
          <a:lstStyle/>
          <a:p>
            <a:r>
              <a:rPr lang="en-GB" alt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 gérer les risques relatifs </a:t>
            </a:r>
            <a:br>
              <a:rPr lang="en-GB" alt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 la santé publique ?</a:t>
            </a:r>
            <a:endParaRPr lang="en-US" alt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400175"/>
            <a:ext cx="4264025" cy="4375150"/>
          </a:xfrm>
          <a:solidFill>
            <a:srgbClr val="CCFFFF"/>
          </a:solidFill>
        </p:spPr>
        <p:txBody>
          <a:bodyPr/>
          <a:lstStyle/>
          <a:p>
            <a:pPr marL="0" indent="0">
              <a:spcBef>
                <a:spcPts val="0"/>
              </a:spcBef>
              <a:buSzPct val="70000"/>
              <a:buNone/>
            </a:pPr>
            <a:r>
              <a:rPr lang="en-GB" altLang="en-US" sz="2000" dirty="0"/>
              <a:t>Législation</a:t>
            </a:r>
          </a:p>
          <a:p>
            <a:pPr lvl="1">
              <a:spcBef>
                <a:spcPts val="0"/>
              </a:spcBef>
              <a:buSzPct val="70000"/>
            </a:pPr>
            <a:r>
              <a:rPr lang="en-GB" altLang="en-US" sz="2000" b="0" dirty="0" err="1"/>
              <a:t>Internationale</a:t>
            </a:r>
            <a:r>
              <a:rPr lang="en-GB" altLang="en-US" sz="2000" b="0" dirty="0"/>
              <a:t> </a:t>
            </a:r>
            <a:r>
              <a:rPr lang="en-GB" altLang="en-US" sz="2000" dirty="0"/>
              <a:t> (</a:t>
            </a:r>
            <a:r>
              <a:rPr lang="en-GB" altLang="en-US" sz="2000" b="0" dirty="0" err="1"/>
              <a:t>Règlement</a:t>
            </a:r>
            <a:r>
              <a:rPr lang="en-GB" altLang="en-US" sz="2000" b="0" dirty="0"/>
              <a:t> sanitaire international (2005))</a:t>
            </a:r>
            <a:endParaRPr lang="en-US" altLang="en-US" sz="2000" b="0" dirty="0"/>
          </a:p>
          <a:p>
            <a:pPr lvl="1">
              <a:spcBef>
                <a:spcPts val="0"/>
              </a:spcBef>
              <a:buSzPct val="70000"/>
            </a:pPr>
            <a:r>
              <a:rPr lang="en-GB" altLang="en-US" sz="2000" b="0" dirty="0"/>
              <a:t>Législation nationale </a:t>
            </a:r>
          </a:p>
          <a:p>
            <a:pPr marL="560387" lvl="1" indent="0">
              <a:spcBef>
                <a:spcPts val="0"/>
              </a:spcBef>
              <a:buSzPct val="70000"/>
              <a:buNone/>
            </a:pPr>
            <a:endParaRPr lang="en-GB" altLang="en-US" sz="2000" b="0" dirty="0"/>
          </a:p>
          <a:p>
            <a:pPr marL="0" indent="0">
              <a:spcBef>
                <a:spcPts val="0"/>
              </a:spcBef>
              <a:buSzPct val="70000"/>
              <a:buNone/>
            </a:pPr>
            <a:r>
              <a:rPr lang="en-GB" altLang="en-US" sz="2000" dirty="0"/>
              <a:t>Accords</a:t>
            </a:r>
          </a:p>
          <a:p>
            <a:pPr lvl="1">
              <a:spcBef>
                <a:spcPts val="0"/>
              </a:spcBef>
              <a:buSzPct val="70000"/>
            </a:pPr>
            <a:r>
              <a:rPr lang="en-GB" altLang="en-US" sz="2000" b="0" dirty="0"/>
              <a:t>Entre différents ministères </a:t>
            </a:r>
          </a:p>
          <a:p>
            <a:pPr lvl="1">
              <a:spcBef>
                <a:spcPts val="0"/>
              </a:spcBef>
              <a:buSzPct val="70000"/>
            </a:pPr>
            <a:r>
              <a:rPr lang="en-GB" altLang="en-US" sz="2000" b="0" dirty="0"/>
              <a:t>Entre différents départements au sein du ministère</a:t>
            </a:r>
          </a:p>
          <a:p>
            <a:pPr marL="0" indent="0">
              <a:spcBef>
                <a:spcPts val="0"/>
              </a:spcBef>
              <a:buSzPct val="70000"/>
              <a:buNone/>
            </a:pPr>
            <a:endParaRPr lang="en-GB" altLang="en-US" sz="2000" dirty="0"/>
          </a:p>
          <a:p>
            <a:pPr marL="0" indent="0">
              <a:spcBef>
                <a:spcPts val="0"/>
              </a:spcBef>
              <a:buSzPct val="70000"/>
              <a:buNone/>
            </a:pPr>
            <a:r>
              <a:rPr lang="en-GB" altLang="en-US" sz="2000" dirty="0"/>
              <a:t>Comités</a:t>
            </a:r>
          </a:p>
          <a:p>
            <a:pPr lvl="1">
              <a:spcBef>
                <a:spcPts val="0"/>
              </a:spcBef>
              <a:buSzPct val="70000"/>
            </a:pPr>
            <a:r>
              <a:rPr lang="en-GB" altLang="en-US" sz="2000" b="0" dirty="0"/>
              <a:t>Décisions stratégiques</a:t>
            </a:r>
          </a:p>
          <a:p>
            <a:pPr lvl="1">
              <a:spcBef>
                <a:spcPts val="0"/>
              </a:spcBef>
              <a:buSzPct val="70000"/>
            </a:pPr>
            <a:r>
              <a:rPr lang="en-GB" altLang="en-US" sz="2000" b="0" dirty="0"/>
              <a:t>Décisions opérationnelles </a:t>
            </a:r>
          </a:p>
          <a:p>
            <a:pPr lvl="1">
              <a:spcBef>
                <a:spcPts val="0"/>
              </a:spcBef>
              <a:buSzPct val="70000"/>
            </a:pPr>
            <a:r>
              <a:rPr lang="en-GB" altLang="en-US" sz="2000" b="0" dirty="0"/>
              <a:t>Conseils d'experts</a:t>
            </a:r>
          </a:p>
        </p:txBody>
      </p:sp>
      <p:sp>
        <p:nvSpPr>
          <p:cNvPr id="7173" name="Rectangle 4"/>
          <p:cNvSpPr>
            <a:spLocks noChangeArrowheads="1"/>
          </p:cNvSpPr>
          <p:nvPr/>
        </p:nvSpPr>
        <p:spPr bwMode="auto">
          <a:xfrm>
            <a:off x="5076825" y="2452688"/>
            <a:ext cx="3924300" cy="2637472"/>
          </a:xfrm>
          <a:prstGeom prst="rect">
            <a:avLst/>
          </a:prstGeom>
          <a:solidFill>
            <a:schemeClr val="accent5">
              <a:lumMod val="90000"/>
            </a:schemeClr>
          </a:solidFill>
          <a:ln>
            <a:noFill/>
          </a:ln>
          <a:effectLst/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0099CC"/>
              </a:buClr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lnSpc>
                <a:spcPts val="2200"/>
              </a:lnSpc>
              <a:buSzPct val="70000"/>
              <a:buNone/>
            </a:pPr>
            <a:r>
              <a:rPr lang="en-GB" altLang="en-US" sz="2000" dirty="0">
                <a:solidFill>
                  <a:srgbClr val="000000"/>
                </a:solidFill>
                <a:cs typeface="+mn-cs"/>
              </a:rPr>
              <a:t>Politiques</a:t>
            </a:r>
          </a:p>
          <a:p>
            <a:pPr marL="457200" lvl="1" indent="0">
              <a:lnSpc>
                <a:spcPts val="2200"/>
              </a:lnSpc>
              <a:buSzPct val="70000"/>
              <a:buNone/>
            </a:pPr>
            <a:r>
              <a:rPr lang="en-GB" altLang="en-US" b="0" dirty="0">
                <a:solidFill>
                  <a:srgbClr val="000000"/>
                </a:solidFill>
                <a:cs typeface="+mn-cs"/>
              </a:rPr>
              <a:t>- Pour orienter les décisions et les actions</a:t>
            </a:r>
          </a:p>
          <a:p>
            <a:pPr marL="0" indent="0">
              <a:lnSpc>
                <a:spcPts val="2200"/>
              </a:lnSpc>
              <a:buSzPct val="70000"/>
              <a:buNone/>
            </a:pPr>
            <a:r>
              <a:rPr lang="en-GB" altLang="en-US" sz="2000" dirty="0">
                <a:solidFill>
                  <a:srgbClr val="000000"/>
                </a:solidFill>
                <a:cs typeface="+mn-cs"/>
              </a:rPr>
              <a:t>Procédures</a:t>
            </a:r>
          </a:p>
          <a:p>
            <a:pPr marL="457200" lvl="1" indent="0">
              <a:lnSpc>
                <a:spcPts val="2200"/>
              </a:lnSpc>
              <a:buSzPct val="70000"/>
              <a:buNone/>
            </a:pPr>
            <a:r>
              <a:rPr lang="en-GB" altLang="en-US" b="0" dirty="0">
                <a:solidFill>
                  <a:srgbClr val="000000"/>
                </a:solidFill>
                <a:cs typeface="+mn-cs"/>
              </a:rPr>
              <a:t>- Pour contribuer aux méthodes d'action</a:t>
            </a:r>
          </a:p>
          <a:p>
            <a:pPr marL="0" indent="0">
              <a:lnSpc>
                <a:spcPts val="2200"/>
              </a:lnSpc>
              <a:buSzPct val="70000"/>
              <a:buNone/>
            </a:pPr>
            <a:r>
              <a:rPr lang="en-GB" altLang="en-US" sz="2000" dirty="0">
                <a:solidFill>
                  <a:srgbClr val="000000"/>
                </a:solidFill>
                <a:cs typeface="+mn-cs"/>
              </a:rPr>
              <a:t>Personnes</a:t>
            </a:r>
          </a:p>
          <a:p>
            <a:pPr marL="457200" lvl="1" indent="0">
              <a:lnSpc>
                <a:spcPts val="2200"/>
              </a:lnSpc>
              <a:buSzPct val="70000"/>
              <a:buNone/>
            </a:pPr>
            <a:r>
              <a:rPr lang="en-GB" altLang="en-US" b="0" dirty="0">
                <a:solidFill>
                  <a:srgbClr val="000000"/>
                </a:solidFill>
                <a:cs typeface="+mn-cs"/>
              </a:rPr>
              <a:t>- Pour agir</a:t>
            </a:r>
          </a:p>
        </p:txBody>
      </p:sp>
      <p:sp>
        <p:nvSpPr>
          <p:cNvPr id="7174" name="AutoShape 5"/>
          <p:cNvSpPr>
            <a:spLocks/>
          </p:cNvSpPr>
          <p:nvPr/>
        </p:nvSpPr>
        <p:spPr bwMode="auto">
          <a:xfrm>
            <a:off x="4500563" y="1697355"/>
            <a:ext cx="358775" cy="3887788"/>
          </a:xfrm>
          <a:prstGeom prst="rightBrace">
            <a:avLst>
              <a:gd name="adj1" fmla="val 9030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99CC"/>
              </a:buClr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800" b="0" dirty="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7175" name="Oval 6"/>
          <p:cNvSpPr>
            <a:spLocks noChangeArrowheads="1"/>
          </p:cNvSpPr>
          <p:nvPr/>
        </p:nvSpPr>
        <p:spPr bwMode="auto">
          <a:xfrm>
            <a:off x="4637903" y="1869989"/>
            <a:ext cx="4474347" cy="3608173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99CC"/>
              </a:buClr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800" b="0" dirty="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5680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2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1065" y="1775637"/>
            <a:ext cx="2704167" cy="3422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itle 1"/>
          <p:cNvSpPr>
            <a:spLocks/>
          </p:cNvSpPr>
          <p:nvPr/>
        </p:nvSpPr>
        <p:spPr bwMode="auto">
          <a:xfrm>
            <a:off x="0" y="343663"/>
            <a:ext cx="914400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lr>
                <a:srgbClr val="0099CC"/>
              </a:buClr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Évaluation des risques relatifs à la santé publique ?</a:t>
            </a:r>
          </a:p>
        </p:txBody>
      </p:sp>
      <p:sp>
        <p:nvSpPr>
          <p:cNvPr id="168987" name="Oval 27"/>
          <p:cNvSpPr>
            <a:spLocks noChangeArrowheads="1"/>
          </p:cNvSpPr>
          <p:nvPr/>
        </p:nvSpPr>
        <p:spPr bwMode="auto">
          <a:xfrm>
            <a:off x="7005808" y="2544180"/>
            <a:ext cx="1566862" cy="831850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99CC"/>
              </a:buClr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2000" b="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1710" y="992024"/>
            <a:ext cx="6459538" cy="5053012"/>
          </a:xfrm>
        </p:spPr>
        <p:txBody>
          <a:bodyPr/>
          <a:lstStyle/>
          <a:p>
            <a:pPr>
              <a:lnSpc>
                <a:spcPts val="2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2000" b="0" dirty="0">
                <a:solidFill>
                  <a:schemeClr val="accent6">
                    <a:lumMod val="75000"/>
                  </a:schemeClr>
                </a:solidFill>
              </a:rPr>
              <a:t>Processus systématique </a:t>
            </a:r>
            <a:r>
              <a:rPr lang="en-GB" altLang="en-US" sz="2000" b="0" dirty="0">
                <a:solidFill>
                  <a:srgbClr val="002060"/>
                </a:solidFill>
              </a:rPr>
              <a:t>pour prendre des décisions fondées sur les preuves en vue de fournir une réponse proportionnée</a:t>
            </a:r>
          </a:p>
          <a:p>
            <a:pPr>
              <a:lnSpc>
                <a:spcPts val="2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altLang="en-US" sz="2000" b="0" dirty="0"/>
          </a:p>
          <a:p>
            <a:pPr>
              <a:lnSpc>
                <a:spcPts val="2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en-US" sz="2000" b="0" dirty="0">
                <a:solidFill>
                  <a:srgbClr val="002060"/>
                </a:solidFill>
              </a:rPr>
              <a:t>Évalue une</a:t>
            </a:r>
            <a:r>
              <a:rPr lang="en-US" altLang="en-US" sz="2000" b="0" dirty="0"/>
              <a:t> </a:t>
            </a:r>
            <a:r>
              <a:rPr lang="en-US" altLang="en-US" sz="2000" b="0" dirty="0">
                <a:solidFill>
                  <a:schemeClr val="accent6">
                    <a:lumMod val="75000"/>
                  </a:schemeClr>
                </a:solidFill>
              </a:rPr>
              <a:t>combinaison de la probabilité </a:t>
            </a:r>
            <a:r>
              <a:rPr lang="en-US" altLang="en-US" sz="2000" b="0" dirty="0">
                <a:solidFill>
                  <a:srgbClr val="002060"/>
                </a:solidFill>
              </a:rPr>
              <a:t>qu'un effet indésirable se produise à la suite de l'exposition à un danger, ainsi que des</a:t>
            </a:r>
            <a:r>
              <a:rPr lang="en-US" altLang="en-US" sz="2000" b="0" dirty="0"/>
              <a:t> </a:t>
            </a:r>
            <a:r>
              <a:rPr lang="en-US" altLang="en-US" sz="2000" b="0" dirty="0">
                <a:solidFill>
                  <a:schemeClr val="accent6">
                    <a:lumMod val="75000"/>
                  </a:schemeClr>
                </a:solidFill>
              </a:rPr>
              <a:t>conséquences éventuelles </a:t>
            </a:r>
            <a:r>
              <a:rPr lang="en-US" altLang="en-US" sz="2000" b="0" dirty="0">
                <a:solidFill>
                  <a:srgbClr val="002060"/>
                </a:solidFill>
              </a:rPr>
              <a:t>qui y sont associées</a:t>
            </a:r>
          </a:p>
          <a:p>
            <a:pPr>
              <a:lnSpc>
                <a:spcPts val="2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AU" altLang="en-GB" sz="2000" b="0" dirty="0"/>
          </a:p>
          <a:p>
            <a:pPr>
              <a:lnSpc>
                <a:spcPts val="2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altLang="en-GB" sz="2000" b="0" dirty="0">
                <a:solidFill>
                  <a:srgbClr val="002060"/>
                </a:solidFill>
              </a:rPr>
              <a:t>Peut nécessiter de tenir compte de la situation </a:t>
            </a:r>
            <a:r>
              <a:rPr lang="en-AU" altLang="en-GB" sz="2000" b="0" dirty="0">
                <a:solidFill>
                  <a:schemeClr val="accent6">
                    <a:lumMod val="75000"/>
                  </a:schemeClr>
                </a:solidFill>
              </a:rPr>
              <a:t>actuelle et à venir</a:t>
            </a:r>
          </a:p>
          <a:p>
            <a:pPr>
              <a:lnSpc>
                <a:spcPts val="2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AU" altLang="en-GB" sz="2000" b="0" dirty="0"/>
          </a:p>
          <a:p>
            <a:pPr>
              <a:lnSpc>
                <a:spcPts val="2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altLang="en-GB" sz="2000" dirty="0">
                <a:solidFill>
                  <a:schemeClr val="accent6">
                    <a:lumMod val="75000"/>
                  </a:schemeClr>
                </a:solidFill>
              </a:rPr>
              <a:t>Les </a:t>
            </a:r>
            <a:r>
              <a:rPr lang="en-AU" altLang="en-GB" sz="2000" dirty="0" err="1">
                <a:solidFill>
                  <a:schemeClr val="accent6">
                    <a:lumMod val="75000"/>
                  </a:schemeClr>
                </a:solidFill>
              </a:rPr>
              <a:t>M</a:t>
            </a:r>
            <a:r>
              <a:rPr lang="en-AU" altLang="en-GB" sz="2000" b="0" dirty="0" err="1">
                <a:solidFill>
                  <a:schemeClr val="accent6">
                    <a:lumMod val="75000"/>
                  </a:schemeClr>
                </a:solidFill>
              </a:rPr>
              <a:t>éthodes</a:t>
            </a:r>
            <a:r>
              <a:rPr lang="en-AU" altLang="en-GB" sz="2000" b="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AU" altLang="en-GB" sz="2000" b="0" dirty="0">
                <a:solidFill>
                  <a:srgbClr val="002060"/>
                </a:solidFill>
              </a:rPr>
              <a:t>peuvent être qualitatives, quantitatives ou une combinaison des deux</a:t>
            </a:r>
          </a:p>
          <a:p>
            <a:pPr>
              <a:lnSpc>
                <a:spcPts val="2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AU" altLang="en-GB" sz="2000" b="0" dirty="0"/>
          </a:p>
          <a:p>
            <a:pPr>
              <a:lnSpc>
                <a:spcPts val="2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2000" b="0" dirty="0">
                <a:solidFill>
                  <a:srgbClr val="002060"/>
                </a:solidFill>
              </a:rPr>
              <a:t>Nécessité de communiquer le niveau technique de risque et d'être </a:t>
            </a:r>
            <a:r>
              <a:rPr lang="en-GB" altLang="en-US" sz="2000" b="0" dirty="0">
                <a:solidFill>
                  <a:schemeClr val="accent6">
                    <a:lumMod val="75000"/>
                  </a:schemeClr>
                </a:solidFill>
              </a:rPr>
              <a:t>attentif à la façon dont la communauté et les personnalités politiques perçoivent </a:t>
            </a:r>
            <a:r>
              <a:rPr lang="en-GB" altLang="en-US" sz="2000" b="0" dirty="0">
                <a:solidFill>
                  <a:srgbClr val="002060"/>
                </a:solidFill>
              </a:rPr>
              <a:t>le niveau de risque.</a:t>
            </a:r>
            <a:endParaRPr lang="en-US" altLang="en-US" sz="2000" b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0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8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8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290950" y="215263"/>
            <a:ext cx="8686800" cy="1143000"/>
          </a:xfrm>
        </p:spPr>
        <p:txBody>
          <a:bodyPr/>
          <a:lstStyle/>
          <a:p>
            <a:r>
              <a:rPr lang="en-GB" alt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Risque = </a:t>
            </a:r>
            <a:r>
              <a:rPr lang="en-GB" alt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probabilité</a:t>
            </a:r>
            <a:r>
              <a:rPr lang="en-GB" alt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</a:t>
            </a:r>
            <a:r>
              <a:rPr lang="en-GB" alt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conséquences</a:t>
            </a:r>
            <a:endParaRPr lang="en-US" alt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17793" y="1345322"/>
            <a:ext cx="8108414" cy="4497866"/>
            <a:chOff x="495758" y="1090708"/>
            <a:chExt cx="8648242" cy="5291042"/>
          </a:xfrm>
        </p:grpSpPr>
        <p:pic>
          <p:nvPicPr>
            <p:cNvPr id="9220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758" y="1090708"/>
              <a:ext cx="8648241" cy="52910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0420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762" y="3657600"/>
              <a:ext cx="8645238" cy="2724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22260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 txBox="1">
            <a:spLocks noChangeArrowheads="1"/>
          </p:cNvSpPr>
          <p:nvPr/>
        </p:nvSpPr>
        <p:spPr bwMode="auto">
          <a:xfrm>
            <a:off x="0" y="107457"/>
            <a:ext cx="9144000" cy="1233889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79488" eaLnBrk="0" hangingPunct="0">
              <a:spcBef>
                <a:spcPct val="20000"/>
              </a:spcBef>
              <a:buClr>
                <a:srgbClr val="0099CC"/>
              </a:buClr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79488" eaLnBrk="0" hangingPunct="0">
              <a:spcBef>
                <a:spcPct val="20000"/>
              </a:spcBef>
              <a:buClr>
                <a:srgbClr val="0099CC"/>
              </a:buClr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79488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79488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79488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79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79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79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79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GB" altLang="en-GB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Intervention et surveillance</a:t>
            </a:r>
            <a:endParaRPr lang="en-US" altLang="en-GB" sz="3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925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469196"/>
              </p:ext>
            </p:extLst>
          </p:nvPr>
        </p:nvGraphicFramePr>
        <p:xfrm>
          <a:off x="424896" y="1463040"/>
          <a:ext cx="8517491" cy="4266632"/>
        </p:xfrm>
        <a:graphic>
          <a:graphicData uri="http://schemas.openxmlformats.org/drawingml/2006/table">
            <a:tbl>
              <a:tblPr/>
              <a:tblGrid>
                <a:gridCol w="1909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4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7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14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22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007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874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Probabilité</a:t>
                      </a:r>
                      <a:endParaRPr kumimoji="0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290D4"/>
                    </a:solidFill>
                  </a:tcPr>
                </a:tc>
                <a:tc grid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Conséquences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290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40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Minime</a:t>
                      </a:r>
                      <a:endParaRPr kumimoji="0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290D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Mineur</a:t>
                      </a:r>
                      <a:endParaRPr kumimoji="0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290D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Modéré</a:t>
                      </a:r>
                      <a:endParaRPr kumimoji="0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290D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Majeur</a:t>
                      </a:r>
                      <a:endParaRPr kumimoji="0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290D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Grave</a:t>
                      </a:r>
                      <a:endParaRPr kumimoji="0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290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70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Presque certain</a:t>
                      </a:r>
                      <a:endParaRPr kumimoji="0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290D4"/>
                    </a:solidFill>
                  </a:tcPr>
                </a:tc>
                <a:tc rowSpan="5" grid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altLang="zh-CN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SimSun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FF00"/>
                        </a:gs>
                        <a:gs pos="100000">
                          <a:srgbClr val="CC0000"/>
                        </a:gs>
                      </a:gsLst>
                      <a:lin ang="18900000" scaled="1"/>
                    </a:gradFill>
                  </a:tcPr>
                </a:tc>
                <a:tc rowSpan="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6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Très probable</a:t>
                      </a:r>
                      <a:endParaRPr kumimoji="0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290D4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6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Probable</a:t>
                      </a:r>
                      <a:endParaRPr kumimoji="0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290D4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6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Peu probable</a:t>
                      </a:r>
                      <a:endParaRPr kumimoji="0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290D4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96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99CC"/>
                        </a:buCl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Très peu probable</a:t>
                      </a:r>
                      <a:endParaRPr kumimoji="0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290D4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1283" name="Picture 52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315" y="2714405"/>
            <a:ext cx="6650449" cy="2992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Box 41"/>
          <p:cNvSpPr txBox="1">
            <a:spLocks noChangeArrowheads="1"/>
          </p:cNvSpPr>
          <p:nvPr/>
        </p:nvSpPr>
        <p:spPr bwMode="auto">
          <a:xfrm>
            <a:off x="4312657" y="4010599"/>
            <a:ext cx="12281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0099CC"/>
              </a:buClr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rtl="1" eaLnBrk="1" hangingPunct="1">
              <a:spcBef>
                <a:spcPct val="50000"/>
              </a:spcBef>
              <a:buClrTx/>
              <a:buFontTx/>
              <a:buNone/>
            </a:pPr>
            <a:r>
              <a:rPr lang="en-GB" altLang="zh-CN" sz="2000" dirty="0">
                <a:solidFill>
                  <a:srgbClr val="000000"/>
                </a:solidFill>
              </a:rPr>
              <a:t>Rougeole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179236" name="Text Box 39"/>
          <p:cNvSpPr txBox="1">
            <a:spLocks noChangeArrowheads="1"/>
          </p:cNvSpPr>
          <p:nvPr/>
        </p:nvSpPr>
        <p:spPr bwMode="auto">
          <a:xfrm>
            <a:off x="7409544" y="5234562"/>
            <a:ext cx="11486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0099CC"/>
              </a:buClr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rtl="1" eaLnBrk="1" hangingPunct="1">
              <a:spcBef>
                <a:spcPct val="50000"/>
              </a:spcBef>
              <a:buClrTx/>
              <a:buFontTx/>
              <a:buNone/>
            </a:pPr>
            <a:r>
              <a:rPr lang="en-GB" altLang="zh-CN" sz="2000" dirty="0">
                <a:solidFill>
                  <a:srgbClr val="000000"/>
                </a:solidFill>
              </a:rPr>
              <a:t>SRAS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5416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-0.22708 0.1076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54" y="5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0" dur="2000" fill="hold"/>
                                        <p:tgtEl>
                                          <p:spTgt spid="179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  <p:bldP spid="179236" grpId="0"/>
      <p:bldP spid="17923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91513"/>
            <a:ext cx="9144000" cy="1143000"/>
          </a:xfrm>
        </p:spPr>
        <p:txBody>
          <a:bodyPr/>
          <a:lstStyle/>
          <a:p>
            <a:r>
              <a:rPr lang="en-GB" altLang="zh-CN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Quand pouvons-nous utiliser la même méthode pour évaluer le risque ?</a:t>
            </a:r>
            <a:endParaRPr lang="en-US" altLang="zh-CN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436625"/>
            <a:ext cx="9144000" cy="4643542"/>
          </a:xfrm>
        </p:spPr>
        <p:txBody>
          <a:bodyPr/>
          <a:lstStyle/>
          <a:p>
            <a:pPr>
              <a:lnSpc>
                <a:spcPts val="28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altLang="zh-CN" sz="2000" b="0" dirty="0">
                <a:solidFill>
                  <a:srgbClr val="002060"/>
                </a:solidFill>
              </a:rPr>
              <a:t>Nous voulons être </a:t>
            </a:r>
            <a:r>
              <a:rPr lang="en-GB" altLang="zh-CN" sz="2000" b="0" dirty="0">
                <a:solidFill>
                  <a:schemeClr val="accent6">
                    <a:lumMod val="75000"/>
                  </a:schemeClr>
                </a:solidFill>
              </a:rPr>
              <a:t>systématiques</a:t>
            </a:r>
          </a:p>
          <a:p>
            <a:pPr>
              <a:lnSpc>
                <a:spcPts val="28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altLang="zh-CN" sz="2000" b="0" dirty="0">
                <a:solidFill>
                  <a:srgbClr val="002060"/>
                </a:solidFill>
              </a:rPr>
              <a:t>Nous voulons être capables de </a:t>
            </a:r>
            <a:r>
              <a:rPr lang="en-GB" altLang="zh-CN" sz="2000" b="0" dirty="0">
                <a:solidFill>
                  <a:schemeClr val="accent6">
                    <a:lumMod val="75000"/>
                  </a:schemeClr>
                </a:solidFill>
              </a:rPr>
              <a:t>reproduire et comparer les résultats</a:t>
            </a:r>
          </a:p>
          <a:p>
            <a:pPr>
              <a:lnSpc>
                <a:spcPts val="28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altLang="zh-CN" sz="2000" b="0" dirty="0">
                <a:solidFill>
                  <a:srgbClr val="002060"/>
                </a:solidFill>
              </a:rPr>
              <a:t>Nous voulons partager et être en mesure de </a:t>
            </a:r>
            <a:r>
              <a:rPr lang="en-GB" altLang="zh-CN" sz="2000" b="0" dirty="0">
                <a:solidFill>
                  <a:schemeClr val="accent6">
                    <a:lumMod val="75000"/>
                  </a:schemeClr>
                </a:solidFill>
              </a:rPr>
              <a:t>justifier nos décisions</a:t>
            </a:r>
          </a:p>
          <a:p>
            <a:pPr marL="0" indent="0" algn="ctr">
              <a:lnSpc>
                <a:spcPts val="2800"/>
              </a:lnSpc>
              <a:spcBef>
                <a:spcPts val="1200"/>
              </a:spcBef>
              <a:buNone/>
            </a:pPr>
            <a:r>
              <a:rPr lang="fr-FR" altLang="zh-CN" sz="2000" dirty="0">
                <a:solidFill>
                  <a:schemeClr val="accent6">
                    <a:lumMod val="75000"/>
                  </a:schemeClr>
                </a:solidFill>
              </a:rPr>
              <a:t>NOUS POUVONS Y ARRIVER SI :</a:t>
            </a:r>
            <a:endParaRPr lang="en-GB" altLang="zh-CN" sz="2000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ts val="28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altLang="zh-CN" sz="2000" b="0" dirty="0">
                <a:solidFill>
                  <a:srgbClr val="002060"/>
                </a:solidFill>
              </a:rPr>
              <a:t>nos objectifs sont toujours les mêmes ;</a:t>
            </a:r>
          </a:p>
          <a:p>
            <a:pPr>
              <a:lnSpc>
                <a:spcPts val="28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altLang="zh-CN" sz="2000" b="0" dirty="0">
                <a:solidFill>
                  <a:srgbClr val="002060"/>
                </a:solidFill>
              </a:rPr>
              <a:t>nos délais d'action sont les mêmes ;</a:t>
            </a:r>
          </a:p>
          <a:p>
            <a:pPr>
              <a:lnSpc>
                <a:spcPts val="28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altLang="zh-CN" sz="2000" b="0" dirty="0">
                <a:solidFill>
                  <a:srgbClr val="002060"/>
                </a:solidFill>
              </a:rPr>
              <a:t>les mêmes personnes interviennent toujours.</a:t>
            </a:r>
          </a:p>
          <a:p>
            <a:pPr marL="0" indent="0">
              <a:lnSpc>
                <a:spcPts val="2800"/>
              </a:lnSpc>
              <a:spcBef>
                <a:spcPts val="1200"/>
              </a:spcBef>
              <a:buNone/>
            </a:pPr>
            <a:endParaRPr lang="en-GB" altLang="zh-CN" sz="1000" b="0" dirty="0"/>
          </a:p>
          <a:p>
            <a:pPr marL="0" indent="0">
              <a:lnSpc>
                <a:spcPts val="2800"/>
              </a:lnSpc>
              <a:spcBef>
                <a:spcPts val="1200"/>
              </a:spcBef>
              <a:buNone/>
            </a:pPr>
            <a:r>
              <a:rPr lang="en-GB" altLang="zh-CN" sz="2400" b="0" i="1" dirty="0">
                <a:solidFill>
                  <a:schemeClr val="accent6">
                    <a:lumMod val="75000"/>
                  </a:schemeClr>
                </a:solidFill>
              </a:rPr>
              <a:t>Est-ce le danger ou l'événement qui entraîne l'évaluation ?</a:t>
            </a:r>
            <a:endParaRPr lang="en-US" altLang="zh-CN" sz="2400" b="0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282928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">
  <a:themeElements>
    <a:clrScheme name="master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794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7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aur" pitchFamily="18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794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7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aur" pitchFamily="18" charset="0"/>
            <a:cs typeface="Arial" pitchFamily="34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">
  <a:themeElements>
    <a:clrScheme name="default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794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7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aur" pitchFamily="18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794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7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aur" pitchFamily="18" charset="0"/>
            <a:cs typeface="Arial" pitchFamily="34" charset="0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fault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794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7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aur" pitchFamily="18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794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7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aur" pitchFamily="18" charset="0"/>
            <a:cs typeface="Arial" pitchFamily="34" charset="0"/>
          </a:defRPr>
        </a:defPPr>
      </a:lstStyle>
    </a:lnDef>
  </a:objectDefaults>
  <a:extraClrSchemeLst>
    <a:extraClrScheme>
      <a:clrScheme name="1_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RC 59 Template 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EPR theme">
  <a:themeElements>
    <a:clrScheme name="master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794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7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aur" pitchFamily="18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794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7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aur" pitchFamily="18" charset="0"/>
            <a:cs typeface="Arial" pitchFamily="34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default">
  <a:themeElements>
    <a:clrScheme name="default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794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7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aur" pitchFamily="18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794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7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aur" pitchFamily="18" charset="0"/>
            <a:cs typeface="Arial" pitchFamily="34" charset="0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default">
  <a:themeElements>
    <a:clrScheme name="1_default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794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7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aur" pitchFamily="18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794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7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aur" pitchFamily="18" charset="0"/>
            <a:cs typeface="Arial" pitchFamily="34" charset="0"/>
          </a:defRPr>
        </a:defPPr>
      </a:lstStyle>
    </a:lnDef>
  </a:objectDefaults>
  <a:extraClrSchemeLst>
    <a:extraClrScheme>
      <a:clrScheme name="1_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2_master">
  <a:themeElements>
    <a:clrScheme name="1_master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1_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794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7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aur" pitchFamily="18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794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7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aur" pitchFamily="18" charset="0"/>
            <a:cs typeface="Arial" pitchFamily="34" charset="0"/>
          </a:defRPr>
        </a:defPPr>
      </a:lstStyle>
    </a:lnDef>
  </a:objectDefaults>
  <a:extraClrSchemeLst>
    <a:extraClrScheme>
      <a:clrScheme name="1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6612</TotalTime>
  <Words>1207</Words>
  <Application>Microsoft Office PowerPoint</Application>
  <PresentationFormat>On-screen Show (4:3)</PresentationFormat>
  <Paragraphs>276</Paragraphs>
  <Slides>22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22</vt:i4>
      </vt:variant>
    </vt:vector>
  </HeadingPairs>
  <TitlesOfParts>
    <vt:vector size="43" baseType="lpstr">
      <vt:lpstr>宋体</vt:lpstr>
      <vt:lpstr>宋体</vt:lpstr>
      <vt:lpstr>Arial</vt:lpstr>
      <vt:lpstr>Arial Black</vt:lpstr>
      <vt:lpstr>Arial Narrow</vt:lpstr>
      <vt:lpstr>Blue Highway</vt:lpstr>
      <vt:lpstr>Calibri</vt:lpstr>
      <vt:lpstr>Centaur</vt:lpstr>
      <vt:lpstr>Myriad Pro</vt:lpstr>
      <vt:lpstr>黑体</vt:lpstr>
      <vt:lpstr>Times New Roman</vt:lpstr>
      <vt:lpstr>Wingdings</vt:lpstr>
      <vt:lpstr>master</vt:lpstr>
      <vt:lpstr>default</vt:lpstr>
      <vt:lpstr>1_default</vt:lpstr>
      <vt:lpstr>RC 59 Template EN</vt:lpstr>
      <vt:lpstr>Custom Design</vt:lpstr>
      <vt:lpstr>EPR theme</vt:lpstr>
      <vt:lpstr>2_default</vt:lpstr>
      <vt:lpstr>3_default</vt:lpstr>
      <vt:lpstr>2_master</vt:lpstr>
      <vt:lpstr>B5.1 Évaluation rapide des risques lors de la survenue d'un évènement de santé publique</vt:lpstr>
      <vt:lpstr>Objectifs d'apprentissage</vt:lpstr>
      <vt:lpstr>Évaluation des risques</vt:lpstr>
      <vt:lpstr>Avons-nous besoin de gérer le risque relatif  à la santé publique ?</vt:lpstr>
      <vt:lpstr>Comment gérer les risques relatifs  à la santé publique ?</vt:lpstr>
      <vt:lpstr>PowerPoint Presentation</vt:lpstr>
      <vt:lpstr>Risque = probabilité X conséquences</vt:lpstr>
      <vt:lpstr>PowerPoint Presentation</vt:lpstr>
      <vt:lpstr>Quand pouvons-nous utiliser la même méthode pour évaluer le risque ?</vt:lpstr>
      <vt:lpstr> Nos objectifs : simple, mesurable, réalisable, pertinent et limité dans le temps</vt:lpstr>
      <vt:lpstr>Évaluation rapide des risques - flux</vt:lpstr>
      <vt:lpstr>Formulation des questions relatives aux risques</vt:lpstr>
      <vt:lpstr>Exemples de questions dans des contextes particuliers </vt:lpstr>
      <vt:lpstr>Évaluation des risques Évaluation des composantes</vt:lpstr>
      <vt:lpstr>Informations relatives au danger, à l'exposition, au contexte et au contrôle</vt:lpstr>
      <vt:lpstr>Caractériser le risque sur une matrice</vt:lpstr>
      <vt:lpstr>Évaluation des risques - caractérisation du risque</vt:lpstr>
      <vt:lpstr>Indiquer le risque et les limitations</vt:lpstr>
      <vt:lpstr>Limitations et niveau de confiance</vt:lpstr>
      <vt:lpstr>Messages importants</vt:lpstr>
      <vt:lpstr>Clause de non-responsabilité</vt:lpstr>
      <vt:lpstr>Merci !</vt:lpstr>
    </vt:vector>
  </TitlesOfParts>
  <Company>World Health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Guidelines</dc:title>
  <dc:subject>WHO template and recommendations</dc:subject>
  <dc:creator>Angela Merianos</dc:creator>
  <cp:keywords>communication, photos, text</cp:keywords>
  <cp:lastModifiedBy>GOMEZ, Paula</cp:lastModifiedBy>
  <cp:revision>356</cp:revision>
  <dcterms:created xsi:type="dcterms:W3CDTF">2005-03-01T08:26:43Z</dcterms:created>
  <dcterms:modified xsi:type="dcterms:W3CDTF">2018-06-13T14:10:08Z</dcterms:modified>
  <cp:category>Guidelines</cp:category>
</cp:coreProperties>
</file>