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34" r:id="rId1"/>
    <p:sldMasterId id="2147483948" r:id="rId2"/>
  </p:sldMasterIdLst>
  <p:notesMasterIdLst>
    <p:notesMasterId r:id="rId10"/>
  </p:notesMasterIdLst>
  <p:handoutMasterIdLst>
    <p:handoutMasterId r:id="rId11"/>
  </p:handoutMasterIdLst>
  <p:sldIdLst>
    <p:sldId id="391" r:id="rId3"/>
    <p:sldId id="426" r:id="rId4"/>
    <p:sldId id="428" r:id="rId5"/>
    <p:sldId id="409" r:id="rId6"/>
    <p:sldId id="427" r:id="rId7"/>
    <p:sldId id="429" r:id="rId8"/>
    <p:sldId id="430" r:id="rId9"/>
  </p:sldIdLst>
  <p:sldSz cx="9144000" cy="6858000" type="screen4x3"/>
  <p:notesSz cx="6805613" cy="99393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1E7FB8"/>
    <a:srgbClr val="000099"/>
    <a:srgbClr val="9999FF"/>
    <a:srgbClr val="6666FF"/>
    <a:srgbClr val="FF9966"/>
    <a:srgbClr val="FFCC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5DA37D80-6434-44D0-A028-1B22A696006F}" styleName="Light Style 3 - Accent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273" autoAdjust="0"/>
    <p:restoredTop sz="89520" autoAdjust="0"/>
  </p:normalViewPr>
  <p:slideViewPr>
    <p:cSldViewPr>
      <p:cViewPr varScale="1">
        <p:scale>
          <a:sx n="99" d="100"/>
          <a:sy n="99" d="100"/>
        </p:scale>
        <p:origin x="150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445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018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018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445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fld id="{3E072A0C-A2E6-4C50-B864-7EBF183A47E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4153152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445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89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0750" y="746125"/>
            <a:ext cx="4965700" cy="37258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1225"/>
            <a:ext cx="5443537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445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fld id="{4148527E-B021-4B1F-B679-A8A83EF59C5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0248465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BBB059D1-56EA-4E5D-8895-84099915A816}" type="slidenum">
              <a:rPr lang="en-US" altLang="en-US" smtClean="0"/>
              <a:pPr eaLnBrk="1" hangingPunct="1">
                <a:spcBef>
                  <a:spcPct val="0"/>
                </a:spcBef>
              </a:pPr>
              <a:t>1</a:t>
            </a:fld>
            <a:endParaRPr lang="en-US" altLang="en-US" dirty="0"/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en-US" alt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grpSp>
        <p:nvGrpSpPr>
          <p:cNvPr id="5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6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7" name="image1.png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800" y="6176850"/>
            <a:ext cx="4267200" cy="304800"/>
          </a:xfrm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  <a:latin typeface="Calibri"/>
                <a:cs typeface="Calibri"/>
                <a:sym typeface="Calibri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Rapid Response Teams Training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41DA84D-6B13-4DF3-B65B-F09B8BB8C7B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94783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A7E39D-06B1-4D79-9212-016EF015538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5414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222C279-9B2E-4222-BA3D-98325B57B10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581852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92749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9A1650-9120-4C96-BED5-F20E40E936B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81061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002833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924244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6454862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735747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7780418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931744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84582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D6A613BE-47C0-4900-BDD3-FBF4F0FA465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98941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3736202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637907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4330592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9103977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81610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83820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A710C3AC-2753-431F-B300-29CC644D809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20748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189212E-7EEF-474E-BAD5-E690FB6C06C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3467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3DD2E3D-E5A4-4523-9208-FA5290DDA11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0593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9190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E9BC9DD-E369-4672-B478-B546514F65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94740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1718731-5FE6-492D-BD72-52B453B01C9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77475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5ABD8E-E64D-4F34-8682-13533209394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26800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.xml"/><Relationship Id="rId3" Type="http://schemas.openxmlformats.org/officeDocument/2006/relationships/slideLayout" Target="../slideLayouts/slideLayout16.xml"/><Relationship Id="rId7" Type="http://schemas.openxmlformats.org/officeDocument/2006/relationships/slideLayout" Target="../slideLayouts/slideLayout20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5.xml"/><Relationship Id="rId1" Type="http://schemas.openxmlformats.org/officeDocument/2006/relationships/slideLayout" Target="../slideLayouts/slideLayout14.xml"/><Relationship Id="rId6" Type="http://schemas.openxmlformats.org/officeDocument/2006/relationships/slideLayout" Target="../slideLayouts/slideLayout19.xml"/><Relationship Id="rId11" Type="http://schemas.openxmlformats.org/officeDocument/2006/relationships/slideLayout" Target="../slideLayouts/slideLayout24.xml"/><Relationship Id="rId5" Type="http://schemas.openxmlformats.org/officeDocument/2006/relationships/slideLayout" Target="../slideLayouts/slideLayout18.xml"/><Relationship Id="rId10" Type="http://schemas.openxmlformats.org/officeDocument/2006/relationships/slideLayout" Target="../slideLayouts/slideLayout23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33600" y="6356350"/>
            <a:ext cx="4648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r>
              <a:rPr lang="en-US"/>
              <a:t>Rapid Response Teams Training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02650" y="6481763"/>
            <a:ext cx="609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264479D6-E1AD-4E5B-A4F8-2E59461ED891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7" name="Subtitle 2"/>
          <p:cNvSpPr txBox="1">
            <a:spLocks/>
          </p:cNvSpPr>
          <p:nvPr userDrawn="1"/>
        </p:nvSpPr>
        <p:spPr>
          <a:xfrm>
            <a:off x="2209800" y="6176963"/>
            <a:ext cx="4267200" cy="304800"/>
          </a:xfrm>
          <a:prstGeom prst="rect">
            <a:avLst/>
          </a:prstGeom>
        </p:spPr>
        <p:txBody>
          <a:bodyPr/>
          <a:lstStyle>
            <a:lvl1pPr marL="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bg1"/>
                </a:solidFill>
                <a:latin typeface="Calibri"/>
                <a:ea typeface="+mn-ea"/>
                <a:cs typeface="Calibri"/>
                <a:sym typeface="Calibri"/>
              </a:defRPr>
            </a:lvl1pPr>
            <a:lvl2pPr marL="4572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1400">
                <a:solidFill>
                  <a:srgbClr val="FFFFFF"/>
                </a:solidFill>
                <a:ea typeface="Calibri"/>
              </a:rPr>
              <a:t>Rapid Response Teams Training</a:t>
            </a:r>
            <a:endParaRPr lang="fr-FR" sz="1400" dirty="0">
              <a:solidFill>
                <a:srgbClr val="FFFFFF"/>
              </a:solidFill>
              <a:ea typeface="Calibri"/>
            </a:endParaRPr>
          </a:p>
        </p:txBody>
      </p:sp>
      <p:sp>
        <p:nvSpPr>
          <p:cNvPr id="1031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8686800" y="6481763"/>
            <a:ext cx="609600" cy="365125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fld id="{450384FD-CC80-4B09-A768-218B646411B4}" type="slidenum">
              <a:rPr lang="en-US" sz="1600">
                <a:solidFill>
                  <a:schemeClr val="bg1"/>
                </a:solidFill>
              </a:rPr>
              <a:pPr eaLnBrk="1" hangingPunct="1"/>
              <a:t>‹#›</a:t>
            </a:fld>
            <a:endParaRPr lang="en-US" sz="1600">
              <a:solidFill>
                <a:schemeClr val="bg1"/>
              </a:solidFill>
            </a:endParaRPr>
          </a:p>
        </p:txBody>
      </p:sp>
      <p:grpSp>
        <p:nvGrpSpPr>
          <p:cNvPr id="1033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1035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1036" name="image1.png"/>
            <p:cNvPicPr>
              <a:picLocks noChangeAspect="1" noChangeArrowheads="1"/>
            </p:cNvPicPr>
            <p:nvPr/>
          </p:nvPicPr>
          <p:blipFill>
            <a:blip r:embed="rId15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1034" name="TextBox 12"/>
          <p:cNvSpPr txBox="1">
            <a:spLocks noChangeArrowheads="1"/>
          </p:cNvSpPr>
          <p:nvPr userDrawn="1"/>
        </p:nvSpPr>
        <p:spPr bwMode="auto">
          <a:xfrm>
            <a:off x="2057400" y="6478588"/>
            <a:ext cx="2008188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fr-FR" sz="1200">
                <a:solidFill>
                  <a:schemeClr val="bg1"/>
                </a:solidFill>
                <a:latin typeface="Arial Narrow" pitchFamily="34" charset="0"/>
              </a:rPr>
              <a:t>Rapid Response Teams Training</a:t>
            </a:r>
            <a:endParaRPr lang="en-GB" sz="120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45825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5" r:id="rId1"/>
    <p:sldLayoutId id="2147483936" r:id="rId2"/>
    <p:sldLayoutId id="2147483937" r:id="rId3"/>
    <p:sldLayoutId id="2147483938" r:id="rId4"/>
    <p:sldLayoutId id="2147483939" r:id="rId5"/>
    <p:sldLayoutId id="2147483940" r:id="rId6"/>
    <p:sldLayoutId id="2147483941" r:id="rId7"/>
    <p:sldLayoutId id="2147483942" r:id="rId8"/>
    <p:sldLayoutId id="2147483943" r:id="rId9"/>
    <p:sldLayoutId id="2147483944" r:id="rId10"/>
    <p:sldLayoutId id="2147483945" r:id="rId11"/>
    <p:sldLayoutId id="2147483946" r:id="rId12"/>
    <p:sldLayoutId id="2147483947" r:id="rId13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rgbClr val="632523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A9AAE0-E200-435C-A560-8015ACE753D6}" type="datetimeFigureOut">
              <a:rPr lang="en-GB" smtClean="0"/>
              <a:t>13/06/2018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D42B44-E639-470A-9E74-4EAB7F0B10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7883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9" r:id="rId1"/>
    <p:sldLayoutId id="2147483950" r:id="rId2"/>
    <p:sldLayoutId id="2147483951" r:id="rId3"/>
    <p:sldLayoutId id="2147483952" r:id="rId4"/>
    <p:sldLayoutId id="2147483953" r:id="rId5"/>
    <p:sldLayoutId id="2147483954" r:id="rId6"/>
    <p:sldLayoutId id="2147483955" r:id="rId7"/>
    <p:sldLayoutId id="2147483956" r:id="rId8"/>
    <p:sldLayoutId id="2147483957" r:id="rId9"/>
    <p:sldLayoutId id="2147483958" r:id="rId10"/>
    <p:sldLayoutId id="21474839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mailto:ihrhrt@who.int" TargetMode="External"/><Relationship Id="rId2" Type="http://schemas.openxmlformats.org/officeDocument/2006/relationships/hyperlink" Target="https://extranet.who.int/hslp" TargetMode="Externa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ctrTitle" idx="4294967295"/>
          </p:nvPr>
        </p:nvSpPr>
        <p:spPr>
          <a:xfrm>
            <a:off x="1979713" y="84138"/>
            <a:ext cx="7164288" cy="1752600"/>
          </a:xfrm>
        </p:spPr>
        <p:txBody>
          <a:bodyPr>
            <a:normAutofit/>
          </a:bodyPr>
          <a:lstStyle/>
          <a:p>
            <a:pPr algn="r" fontAlgn="auto">
              <a:spcAft>
                <a:spcPts val="0"/>
              </a:spcAft>
            </a:pPr>
            <a:r>
              <a:rPr lang="fr-FR" altLang="en-US" sz="3600" b="1" dirty="0">
                <a:solidFill>
                  <a:srgbClr val="0070C0"/>
                </a:solidFill>
                <a:latin typeface="Arial" charset="0"/>
                <a:cs typeface="Arial" charset="0"/>
              </a:rPr>
              <a:t>Formation des </a:t>
            </a:r>
            <a:br>
              <a:rPr lang="fr-FR" altLang="en-US" sz="3600" b="1" dirty="0">
                <a:solidFill>
                  <a:srgbClr val="0070C0"/>
                </a:solidFill>
                <a:latin typeface="Arial" charset="0"/>
                <a:cs typeface="Arial" charset="0"/>
              </a:rPr>
            </a:br>
            <a:r>
              <a:rPr lang="fr-FR" altLang="en-US" sz="3600" b="1" dirty="0">
                <a:solidFill>
                  <a:srgbClr val="002060"/>
                </a:solidFill>
                <a:latin typeface="Arial" charset="0"/>
                <a:cs typeface="Arial" charset="0"/>
              </a:rPr>
              <a:t>Equipes d’Intervention Rapide</a:t>
            </a:r>
            <a:br>
              <a:rPr lang="fr-FR" altLang="en-US" sz="3600" b="1" dirty="0">
                <a:solidFill>
                  <a:srgbClr val="002060"/>
                </a:solidFill>
                <a:latin typeface="Arial" charset="0"/>
                <a:cs typeface="Arial" charset="0"/>
              </a:rPr>
            </a:br>
            <a:endParaRPr lang="en-US" altLang="en-US" sz="3600" b="1" dirty="0">
              <a:solidFill>
                <a:srgbClr val="0070C0"/>
              </a:solidFill>
              <a:cs typeface="Arial" charset="0"/>
            </a:endParaRPr>
          </a:p>
        </p:txBody>
      </p:sp>
      <p:sp>
        <p:nvSpPr>
          <p:cNvPr id="15363" name="Subtitle 2"/>
          <p:cNvSpPr>
            <a:spLocks noGrp="1"/>
          </p:cNvSpPr>
          <p:nvPr>
            <p:ph type="subTitle" idx="4294967295"/>
          </p:nvPr>
        </p:nvSpPr>
        <p:spPr>
          <a:xfrm>
            <a:off x="0" y="4619600"/>
            <a:ext cx="9144000" cy="609600"/>
          </a:xfrm>
        </p:spPr>
        <p:txBody>
          <a:bodyPr>
            <a:noAutofit/>
          </a:bodyPr>
          <a:lstStyle/>
          <a:p>
            <a:pPr marL="0" indent="0" algn="l" eaLnBrk="1" hangingPunct="1">
              <a:buNone/>
            </a:pPr>
            <a:r>
              <a:rPr lang="en-US" altLang="en-US" b="1" dirty="0">
                <a:solidFill>
                  <a:srgbClr val="002060"/>
                </a:solidFill>
                <a:cs typeface="Arial" charset="0"/>
              </a:rPr>
              <a:t>B2.4 Exercise: Composition, </a:t>
            </a:r>
            <a:r>
              <a:rPr lang="en-US" altLang="en-US" b="1" dirty="0" err="1">
                <a:solidFill>
                  <a:srgbClr val="002060"/>
                </a:solidFill>
                <a:cs typeface="Arial" charset="0"/>
              </a:rPr>
              <a:t>rôles</a:t>
            </a:r>
            <a:r>
              <a:rPr lang="en-US" altLang="en-US" b="1" dirty="0">
                <a:solidFill>
                  <a:srgbClr val="002060"/>
                </a:solidFill>
                <a:cs typeface="Arial" charset="0"/>
              </a:rPr>
              <a:t> et </a:t>
            </a:r>
            <a:r>
              <a:rPr lang="en-US" altLang="en-US" b="1" dirty="0" err="1">
                <a:solidFill>
                  <a:srgbClr val="002060"/>
                </a:solidFill>
                <a:cs typeface="Arial" charset="0"/>
              </a:rPr>
              <a:t>difficultés</a:t>
            </a:r>
            <a:r>
              <a:rPr lang="en-US" altLang="en-US" b="1" dirty="0">
                <a:solidFill>
                  <a:srgbClr val="002060"/>
                </a:solidFill>
                <a:cs typeface="Arial" charset="0"/>
              </a:rPr>
              <a:t> </a:t>
            </a:r>
            <a:r>
              <a:rPr lang="en-US" altLang="en-US" b="1" dirty="0" err="1">
                <a:solidFill>
                  <a:srgbClr val="002060"/>
                </a:solidFill>
                <a:cs typeface="Arial" charset="0"/>
              </a:rPr>
              <a:t>d’une</a:t>
            </a:r>
            <a:r>
              <a:rPr lang="en-US" altLang="en-US" b="1" dirty="0">
                <a:solidFill>
                  <a:srgbClr val="002060"/>
                </a:solidFill>
                <a:cs typeface="Arial" charset="0"/>
              </a:rPr>
              <a:t> </a:t>
            </a:r>
            <a:r>
              <a:rPr lang="en-US" altLang="en-US" b="1" dirty="0" err="1">
                <a:solidFill>
                  <a:srgbClr val="002060"/>
                </a:solidFill>
                <a:cs typeface="Arial" charset="0"/>
              </a:rPr>
              <a:t>équipe</a:t>
            </a:r>
            <a:r>
              <a:rPr lang="en-US" altLang="en-US" b="1" dirty="0">
                <a:solidFill>
                  <a:srgbClr val="002060"/>
                </a:solidFill>
                <a:cs typeface="Arial" charset="0"/>
              </a:rPr>
              <a:t> de recherche de contacts</a:t>
            </a:r>
          </a:p>
          <a:p>
            <a:pPr marL="0" indent="0" algn="l" eaLnBrk="1" hangingPunct="1">
              <a:buNone/>
            </a:pPr>
            <a:r>
              <a:rPr lang="en-US" altLang="en-US" sz="2000" b="1" dirty="0" err="1">
                <a:solidFill>
                  <a:srgbClr val="002060"/>
                </a:solidFill>
                <a:cs typeface="Arial" charset="0"/>
              </a:rPr>
              <a:t>Durée</a:t>
            </a:r>
            <a:r>
              <a:rPr lang="en-US" altLang="en-US" sz="2000" b="1" dirty="0">
                <a:solidFill>
                  <a:srgbClr val="002060"/>
                </a:solidFill>
                <a:cs typeface="Arial" charset="0"/>
              </a:rPr>
              <a:t>: 45’</a:t>
            </a:r>
            <a:br>
              <a:rPr lang="en-US" altLang="en-US" b="1" dirty="0">
                <a:solidFill>
                  <a:srgbClr val="002060"/>
                </a:solidFill>
                <a:cs typeface="Arial" charset="0"/>
              </a:rPr>
            </a:br>
            <a:endParaRPr lang="en-US" altLang="en-US" b="1" dirty="0">
              <a:solidFill>
                <a:srgbClr val="002060"/>
              </a:solidFill>
              <a:cs typeface="Arial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0A5B359-DFD7-4C7D-8682-D0C8AD969C91}"/>
              </a:ext>
            </a:extLst>
          </p:cNvPr>
          <p:cNvSpPr txBox="1"/>
          <p:nvPr/>
        </p:nvSpPr>
        <p:spPr>
          <a:xfrm>
            <a:off x="35496" y="6453336"/>
            <a:ext cx="188545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>
                <a:solidFill>
                  <a:srgbClr val="002060"/>
                </a:solidFill>
              </a:rPr>
              <a:t>Mise à jour: juin 2016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 b="1" dirty="0" err="1">
                <a:solidFill>
                  <a:srgbClr val="002060"/>
                </a:solidFill>
                <a:cs typeface="Times New Roman" pitchFamily="18" charset="0"/>
              </a:rPr>
              <a:t>Objectifs</a:t>
            </a:r>
            <a:r>
              <a:rPr lang="en-US" altLang="en-US" sz="3600" b="1" dirty="0">
                <a:solidFill>
                  <a:srgbClr val="002060"/>
                </a:solidFill>
                <a:cs typeface="Times New Roman" pitchFamily="18" charset="0"/>
              </a:rPr>
              <a:t> </a:t>
            </a:r>
            <a:r>
              <a:rPr lang="en-US" altLang="en-US" sz="3600" b="1" dirty="0" err="1">
                <a:solidFill>
                  <a:srgbClr val="002060"/>
                </a:solidFill>
                <a:cs typeface="Times New Roman" pitchFamily="18" charset="0"/>
              </a:rPr>
              <a:t>d’apprentissage</a:t>
            </a:r>
            <a:endParaRPr lang="en-US" altLang="en-US" sz="3600" b="1" dirty="0">
              <a:solidFill>
                <a:srgbClr val="002060"/>
              </a:solidFill>
              <a:cs typeface="Times New Roman" pitchFamily="18" charset="0"/>
            </a:endParaRPr>
          </a:p>
        </p:txBody>
      </p:sp>
      <p:sp>
        <p:nvSpPr>
          <p:cNvPr id="33795" name="Content Placeholder 2"/>
          <p:cNvSpPr>
            <a:spLocks noGrp="1"/>
          </p:cNvSpPr>
          <p:nvPr>
            <p:ph idx="1"/>
          </p:nvPr>
        </p:nvSpPr>
        <p:spPr>
          <a:xfrm>
            <a:off x="457200" y="1783357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US" altLang="en-US" sz="2400" dirty="0"/>
              <a:t>A la fin de </a:t>
            </a:r>
            <a:r>
              <a:rPr lang="en-US" altLang="en-US" sz="2400" dirty="0" err="1"/>
              <a:t>cette</a:t>
            </a:r>
            <a:r>
              <a:rPr lang="en-US" altLang="en-US" sz="2400" dirty="0"/>
              <a:t> session </a:t>
            </a:r>
            <a:r>
              <a:rPr lang="en-US" altLang="en-US" sz="2400" dirty="0" err="1"/>
              <a:t>vous</a:t>
            </a:r>
            <a:r>
              <a:rPr lang="en-US" altLang="en-US" sz="2400" dirty="0"/>
              <a:t> </a:t>
            </a:r>
            <a:r>
              <a:rPr lang="en-US" altLang="en-US" sz="2400" dirty="0" err="1"/>
              <a:t>devriez</a:t>
            </a:r>
            <a:r>
              <a:rPr lang="en-US" altLang="en-US" sz="2400" dirty="0"/>
              <a:t> </a:t>
            </a:r>
            <a:r>
              <a:rPr lang="en-US" altLang="en-US" sz="2400" dirty="0" err="1"/>
              <a:t>être</a:t>
            </a:r>
            <a:r>
              <a:rPr lang="en-US" altLang="en-US" sz="2400" dirty="0"/>
              <a:t> </a:t>
            </a:r>
            <a:r>
              <a:rPr lang="en-US" altLang="en-US" sz="2400" dirty="0" err="1"/>
              <a:t>capables</a:t>
            </a:r>
            <a:r>
              <a:rPr lang="en-US" altLang="en-US" sz="2400" dirty="0"/>
              <a:t>:</a:t>
            </a:r>
          </a:p>
          <a:p>
            <a:pPr lvl="0"/>
            <a:r>
              <a:rPr lang="fr-FR" sz="2400" dirty="0"/>
              <a:t>De décrire la composition d’une équipe de recherche des contacts dans le contexte d’une épidémie potentielle de MVE</a:t>
            </a:r>
            <a:endParaRPr lang="en-GB" sz="2400" dirty="0"/>
          </a:p>
          <a:p>
            <a:pPr lvl="0"/>
            <a:r>
              <a:rPr lang="fr-FR" sz="2400" dirty="0"/>
              <a:t>De décrire le rôle spécifique de chaque membre composant l’équipe de recherche des contacts</a:t>
            </a:r>
            <a:endParaRPr lang="en-GB" sz="2400" dirty="0"/>
          </a:p>
          <a:p>
            <a:pPr lvl="0"/>
            <a:r>
              <a:rPr lang="fr-FR" sz="2400" dirty="0"/>
              <a:t>D’identifier les principaux défis à relever pour rechercher efficacement des contacts dans le contexte d’une épidémie potentielle de MVE</a:t>
            </a:r>
            <a:endParaRPr lang="en-GB" sz="2400" dirty="0"/>
          </a:p>
          <a:p>
            <a:pPr marL="0" indent="0">
              <a:buNone/>
            </a:pPr>
            <a:endParaRPr lang="en-ZA" altLang="en-US" sz="2400" dirty="0"/>
          </a:p>
        </p:txBody>
      </p:sp>
    </p:spTree>
    <p:extLst>
      <p:ext uri="{BB962C8B-B14F-4D97-AF65-F5344CB8AC3E}">
        <p14:creationId xmlns:p14="http://schemas.microsoft.com/office/powerpoint/2010/main" val="6542083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000" b="1" dirty="0">
                <a:solidFill>
                  <a:srgbClr val="002060"/>
                </a:solidFill>
                <a:cs typeface="Times New Roman" pitchFamily="18" charset="0"/>
              </a:rPr>
              <a:t>Instructions (1)</a:t>
            </a:r>
          </a:p>
        </p:txBody>
      </p:sp>
      <p:sp>
        <p:nvSpPr>
          <p:cNvPr id="34818" name="Content Placeholder 2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CA" altLang="en-US" sz="1800" b="1" u="sng" dirty="0" err="1"/>
              <a:t>Tâche</a:t>
            </a:r>
            <a:r>
              <a:rPr lang="en-CA" altLang="en-US" sz="1800" b="1" u="sng" dirty="0"/>
              <a:t> 1 (25’)</a:t>
            </a:r>
          </a:p>
          <a:p>
            <a:pPr marL="0" indent="0">
              <a:buNone/>
            </a:pPr>
            <a:endParaRPr lang="en-CA" altLang="en-US" sz="1800" b="1" u="sng" dirty="0"/>
          </a:p>
          <a:p>
            <a:r>
              <a:rPr lang="en-CA" altLang="en-US" sz="2000" dirty="0"/>
              <a:t>Les participants </a:t>
            </a:r>
            <a:r>
              <a:rPr lang="en-CA" altLang="en-US" sz="2000" dirty="0" err="1"/>
              <a:t>travailleront</a:t>
            </a:r>
            <a:r>
              <a:rPr lang="en-CA" altLang="en-US" sz="2000" dirty="0"/>
              <a:t> en </a:t>
            </a:r>
            <a:r>
              <a:rPr lang="en-CA" altLang="en-US" sz="2000" dirty="0" err="1"/>
              <a:t>groupes</a:t>
            </a:r>
            <a:r>
              <a:rPr lang="en-CA" altLang="en-US" sz="2000" dirty="0"/>
              <a:t>.</a:t>
            </a:r>
          </a:p>
          <a:p>
            <a:r>
              <a:rPr lang="fr-FR" sz="2000" dirty="0"/>
              <a:t>Chaque groupe reçoit des bandes de papier où sont inscrites les responsabilités des membres de l’équipe de recherche des contacts. </a:t>
            </a:r>
          </a:p>
          <a:p>
            <a:r>
              <a:rPr lang="fr-FR" sz="2000" dirty="0"/>
              <a:t>Les groupes utilisent un tableau de conférence séparé en 2 colonnes (voir modèle plus loin). Ils listent les professionnels qui composent une équipe de recherche des contacts (colonne 1), puis ils attribuent les différentes responsabilités à chaque membre, en collant les bandes de papier face à la personne correspondante (colonne 2).</a:t>
            </a:r>
          </a:p>
          <a:p>
            <a:r>
              <a:rPr lang="fr-FR" sz="2000" dirty="0"/>
              <a:t>Chaque groupe présente le résultat de ses réflexions en plénière.</a:t>
            </a:r>
            <a:endParaRPr lang="en-GB" sz="2000" dirty="0"/>
          </a:p>
        </p:txBody>
      </p:sp>
    </p:spTree>
    <p:extLst>
      <p:ext uri="{BB962C8B-B14F-4D97-AF65-F5344CB8AC3E}">
        <p14:creationId xmlns:p14="http://schemas.microsoft.com/office/powerpoint/2010/main" val="239859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000" b="1" dirty="0">
                <a:solidFill>
                  <a:srgbClr val="002060"/>
                </a:solidFill>
                <a:cs typeface="Times New Roman" pitchFamily="18" charset="0"/>
              </a:rPr>
              <a:t>Instructions (2)</a:t>
            </a:r>
          </a:p>
        </p:txBody>
      </p:sp>
      <p:sp>
        <p:nvSpPr>
          <p:cNvPr id="3584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400" b="1" u="sng" dirty="0" err="1"/>
              <a:t>Tâche</a:t>
            </a:r>
            <a:r>
              <a:rPr lang="en-US" sz="2400" b="1" u="sng" dirty="0"/>
              <a:t> 2 (10’ + 10’ </a:t>
            </a:r>
            <a:r>
              <a:rPr lang="en-US" sz="2400" b="1" u="sng" dirty="0" err="1"/>
              <a:t>débriefing</a:t>
            </a:r>
            <a:r>
              <a:rPr lang="en-US" sz="2400" b="1" u="sng" dirty="0"/>
              <a:t>): </a:t>
            </a:r>
          </a:p>
          <a:p>
            <a:pPr marL="0" indent="0">
              <a:buNone/>
            </a:pPr>
            <a:endParaRPr lang="en-US" sz="1000" u="sng" dirty="0"/>
          </a:p>
          <a:p>
            <a:pPr marL="0" indent="0">
              <a:buNone/>
            </a:pPr>
            <a:r>
              <a:rPr lang="en-US" sz="2400" dirty="0"/>
              <a:t>En </a:t>
            </a:r>
            <a:r>
              <a:rPr lang="en-US" sz="2400" dirty="0" err="1"/>
              <a:t>groupes</a:t>
            </a:r>
            <a:r>
              <a:rPr lang="en-US" sz="2400" dirty="0"/>
              <a:t>, les participants </a:t>
            </a:r>
            <a:r>
              <a:rPr lang="en-US" sz="2400" dirty="0" err="1"/>
              <a:t>vont</a:t>
            </a:r>
            <a:r>
              <a:rPr lang="en-US" sz="2400" dirty="0"/>
              <a:t> </a:t>
            </a:r>
            <a:r>
              <a:rPr lang="en-US" sz="2400" dirty="0" err="1"/>
              <a:t>discuter</a:t>
            </a:r>
            <a:r>
              <a:rPr lang="en-US" sz="2400" dirty="0"/>
              <a:t> et </a:t>
            </a:r>
            <a:r>
              <a:rPr lang="en-US" sz="2400" dirty="0" err="1"/>
              <a:t>lister</a:t>
            </a:r>
            <a:r>
              <a:rPr lang="en-US" sz="2400" dirty="0"/>
              <a:t> les 3 </a:t>
            </a:r>
            <a:r>
              <a:rPr lang="en-US" sz="2400" dirty="0" err="1"/>
              <a:t>principaux</a:t>
            </a:r>
            <a:r>
              <a:rPr lang="en-US" sz="2400" dirty="0"/>
              <a:t> challenges/</a:t>
            </a:r>
            <a:r>
              <a:rPr lang="en-US" sz="2400" dirty="0" err="1"/>
              <a:t>difficultés</a:t>
            </a:r>
            <a:r>
              <a:rPr lang="en-US" sz="2400" dirty="0"/>
              <a:t> qui </a:t>
            </a:r>
            <a:r>
              <a:rPr lang="en-US" sz="2400" dirty="0" err="1"/>
              <a:t>peuvent</a:t>
            </a:r>
            <a:r>
              <a:rPr lang="en-US" sz="2400" dirty="0"/>
              <a:t> </a:t>
            </a:r>
            <a:r>
              <a:rPr lang="en-US" sz="2400" dirty="0" err="1"/>
              <a:t>être</a:t>
            </a:r>
            <a:r>
              <a:rPr lang="en-US" sz="2400" dirty="0"/>
              <a:t> </a:t>
            </a:r>
            <a:r>
              <a:rPr lang="en-US" sz="2400" dirty="0" err="1"/>
              <a:t>rencontrés</a:t>
            </a:r>
            <a:r>
              <a:rPr lang="en-US" sz="2400" dirty="0"/>
              <a:t> par </a:t>
            </a:r>
            <a:r>
              <a:rPr lang="en-US" sz="2400" dirty="0" err="1"/>
              <a:t>une</a:t>
            </a:r>
            <a:r>
              <a:rPr lang="en-US" sz="2400" dirty="0"/>
              <a:t> </a:t>
            </a:r>
            <a:r>
              <a:rPr lang="en-US" sz="2400" dirty="0" err="1"/>
              <a:t>équipe</a:t>
            </a:r>
            <a:r>
              <a:rPr lang="en-US" sz="2400" dirty="0"/>
              <a:t> de </a:t>
            </a:r>
            <a:r>
              <a:rPr lang="en-US" sz="2400" dirty="0" err="1"/>
              <a:t>recherche</a:t>
            </a:r>
            <a:r>
              <a:rPr lang="en-US" sz="2400" dirty="0"/>
              <a:t> de contacts.</a:t>
            </a:r>
          </a:p>
          <a:p>
            <a:pPr marL="0" lvl="0" indent="0">
              <a:buNone/>
            </a:pPr>
            <a:endParaRPr lang="en-US" sz="2400" dirty="0"/>
          </a:p>
          <a:p>
            <a:pPr marL="0" lvl="0" indent="0">
              <a:buNone/>
            </a:pPr>
            <a:r>
              <a:rPr lang="en-US" sz="2400" dirty="0"/>
              <a:t>En </a:t>
            </a:r>
            <a:r>
              <a:rPr lang="en-US" sz="2400" dirty="0" err="1"/>
              <a:t>plénière</a:t>
            </a:r>
            <a:r>
              <a:rPr lang="en-US" sz="2400" dirty="0"/>
              <a:t>: brainstorming </a:t>
            </a:r>
            <a:r>
              <a:rPr lang="en-US" sz="2400" dirty="0" err="1"/>
              <a:t>afin</a:t>
            </a:r>
            <a:r>
              <a:rPr lang="en-US" sz="2400" dirty="0"/>
              <a:t> </a:t>
            </a:r>
            <a:r>
              <a:rPr lang="en-US" sz="2400" dirty="0" err="1"/>
              <a:t>d’identifier</a:t>
            </a:r>
            <a:r>
              <a:rPr lang="en-US" sz="2400" dirty="0"/>
              <a:t> des </a:t>
            </a:r>
            <a:r>
              <a:rPr lang="en-US" sz="2400" dirty="0" err="1"/>
              <a:t>façons</a:t>
            </a:r>
            <a:r>
              <a:rPr lang="en-US" sz="2400" dirty="0"/>
              <a:t> de </a:t>
            </a:r>
            <a:r>
              <a:rPr lang="en-US" sz="2400" dirty="0" err="1"/>
              <a:t>dépasser</a:t>
            </a:r>
            <a:r>
              <a:rPr lang="en-US" sz="2400" dirty="0"/>
              <a:t> </a:t>
            </a:r>
            <a:r>
              <a:rPr lang="en-US" sz="2400" dirty="0" err="1"/>
              <a:t>ces</a:t>
            </a:r>
            <a:r>
              <a:rPr lang="en-US" sz="2400" dirty="0"/>
              <a:t> </a:t>
            </a:r>
            <a:r>
              <a:rPr lang="en-US" sz="2400" dirty="0" err="1"/>
              <a:t>difficultés</a:t>
            </a:r>
            <a:r>
              <a:rPr lang="en-US" sz="2400" dirty="0"/>
              <a:t>.</a:t>
            </a:r>
          </a:p>
          <a:p>
            <a:pPr>
              <a:buFontTx/>
              <a:buNone/>
            </a:pPr>
            <a:endParaRPr lang="en-ZA" altLang="en-US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000" b="1" dirty="0">
                <a:solidFill>
                  <a:srgbClr val="002060"/>
                </a:solidFill>
                <a:cs typeface="Times New Roman" pitchFamily="18" charset="0"/>
              </a:rPr>
              <a:t>Instructions (3)</a:t>
            </a:r>
          </a:p>
        </p:txBody>
      </p:sp>
      <p:sp>
        <p:nvSpPr>
          <p:cNvPr id="35842" name="Content Placeholder 2"/>
          <p:cNvSpPr>
            <a:spLocks noGrp="1"/>
          </p:cNvSpPr>
          <p:nvPr>
            <p:ph idx="1"/>
          </p:nvPr>
        </p:nvSpPr>
        <p:spPr>
          <a:xfrm>
            <a:off x="467544" y="1196752"/>
            <a:ext cx="8229600" cy="4525963"/>
          </a:xfrm>
        </p:spPr>
        <p:txBody>
          <a:bodyPr/>
          <a:lstStyle/>
          <a:p>
            <a:pPr marL="0" indent="0">
              <a:buNone/>
            </a:pPr>
            <a:r>
              <a:rPr lang="en-CA" altLang="en-US" sz="2400" b="1" u="sng" dirty="0" err="1"/>
              <a:t>Modèle</a:t>
            </a:r>
            <a:r>
              <a:rPr lang="en-CA" altLang="en-US" sz="2400" b="1" u="sng" dirty="0"/>
              <a:t> pour la </a:t>
            </a:r>
            <a:r>
              <a:rPr lang="en-CA" altLang="en-US" sz="2400" b="1" u="sng" dirty="0" err="1"/>
              <a:t>présentation</a:t>
            </a:r>
            <a:r>
              <a:rPr lang="en-CA" altLang="en-US" sz="2400" b="1" u="sng" dirty="0"/>
              <a:t> et le </a:t>
            </a:r>
            <a:r>
              <a:rPr lang="en-CA" altLang="en-US" sz="2400" b="1" u="sng" dirty="0" err="1"/>
              <a:t>débriefing</a:t>
            </a:r>
            <a:endParaRPr lang="en-CA" altLang="en-US" sz="2400" b="1" u="sng" dirty="0"/>
          </a:p>
          <a:p>
            <a:pPr>
              <a:buFontTx/>
              <a:buNone/>
            </a:pPr>
            <a:endParaRPr lang="en-US" altLang="en-US" sz="2400" dirty="0"/>
          </a:p>
          <a:p>
            <a:pPr>
              <a:buFontTx/>
              <a:buNone/>
            </a:pPr>
            <a:endParaRPr lang="en-ZA" altLang="en-US" sz="2400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7092593"/>
              </p:ext>
            </p:extLst>
          </p:nvPr>
        </p:nvGraphicFramePr>
        <p:xfrm>
          <a:off x="539552" y="1988840"/>
          <a:ext cx="8064895" cy="3988147"/>
        </p:xfrm>
        <a:graphic>
          <a:graphicData uri="http://schemas.openxmlformats.org/drawingml/2006/table">
            <a:tbl>
              <a:tblPr firstRow="1" bandRow="1">
                <a:tableStyleId>{5DA37D80-6434-44D0-A028-1B22A696006F}</a:tableStyleId>
              </a:tblPr>
              <a:tblGrid>
                <a:gridCol w="259228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5232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2027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604867">
                <a:tc>
                  <a:txBody>
                    <a:bodyPr/>
                    <a:lstStyle/>
                    <a:p>
                      <a:pPr algn="ctr"/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Membres</a:t>
                      </a:r>
                      <a:r>
                        <a:rPr lang="fr-FR" baseline="0" dirty="0">
                          <a:solidFill>
                            <a:srgbClr val="002060"/>
                          </a:solidFill>
                        </a:rPr>
                        <a:t> de l’équipe de recherche de contacts</a:t>
                      </a:r>
                      <a:endParaRPr lang="en-GB" dirty="0">
                        <a:solidFill>
                          <a:srgbClr val="00206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Tâches</a:t>
                      </a:r>
                      <a:endParaRPr lang="en-GB" dirty="0">
                        <a:solidFill>
                          <a:srgbClr val="00206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3</a:t>
                      </a:r>
                      <a:r>
                        <a:rPr lang="fr-FR" baseline="0" dirty="0">
                          <a:solidFill>
                            <a:srgbClr val="002060"/>
                          </a:solidFill>
                        </a:rPr>
                        <a:t> principales difficultés</a:t>
                      </a:r>
                      <a:endParaRPr lang="en-GB" dirty="0">
                        <a:solidFill>
                          <a:srgbClr val="002060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04867">
                <a:tc>
                  <a:txBody>
                    <a:bodyPr/>
                    <a:lstStyle/>
                    <a:p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Membre</a:t>
                      </a:r>
                      <a:r>
                        <a:rPr lang="fr-FR" baseline="0" dirty="0">
                          <a:solidFill>
                            <a:srgbClr val="002060"/>
                          </a:solidFill>
                        </a:rPr>
                        <a:t> </a:t>
                      </a:r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1…</a:t>
                      </a:r>
                      <a:endParaRPr lang="en-GB" dirty="0">
                        <a:solidFill>
                          <a:srgbClr val="002060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75000"/>
                        <a:alpha val="2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fr-FR" dirty="0"/>
                        <a:t>-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fr-FR" dirty="0"/>
                        <a:t>-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fr-FR" dirty="0"/>
                        <a:t>-</a:t>
                      </a:r>
                    </a:p>
                  </a:txBody>
                  <a:tcPr>
                    <a:solidFill>
                      <a:schemeClr val="accent5">
                        <a:lumMod val="75000"/>
                        <a:alpha val="20000"/>
                      </a:schemeClr>
                    </a:solidFill>
                  </a:tcPr>
                </a:tc>
                <a:tc rowSpan="4"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1.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fr-FR" dirty="0">
                        <a:solidFill>
                          <a:srgbClr val="002060"/>
                        </a:solidFill>
                      </a:endParaRP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2.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fr-FR" dirty="0">
                        <a:solidFill>
                          <a:srgbClr val="002060"/>
                        </a:solidFill>
                      </a:endParaRP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3.</a:t>
                      </a:r>
                    </a:p>
                  </a:txBody>
                  <a:tcPr>
                    <a:solidFill>
                      <a:schemeClr val="accent5">
                        <a:lumMod val="75000"/>
                        <a:alpha val="2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0486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Membre</a:t>
                      </a:r>
                      <a:r>
                        <a:rPr lang="fr-FR" baseline="0" dirty="0">
                          <a:solidFill>
                            <a:srgbClr val="002060"/>
                          </a:solidFill>
                        </a:rPr>
                        <a:t> 2</a:t>
                      </a:r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…</a:t>
                      </a:r>
                      <a:endParaRPr lang="en-GB" dirty="0">
                        <a:solidFill>
                          <a:srgbClr val="002060"/>
                        </a:solidFill>
                      </a:endParaRPr>
                    </a:p>
                    <a:p>
                      <a:endParaRPr lang="en-GB" dirty="0">
                        <a:solidFill>
                          <a:srgbClr val="00206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/>
                        <a:t>-</a:t>
                      </a:r>
                    </a:p>
                    <a:p>
                      <a:r>
                        <a:rPr lang="fr-FR" dirty="0"/>
                        <a:t>-</a:t>
                      </a:r>
                    </a:p>
                    <a:p>
                      <a:r>
                        <a:rPr lang="fr-FR" dirty="0"/>
                        <a:t>-</a:t>
                      </a:r>
                      <a:endParaRPr lang="en-GB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0486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Membre</a:t>
                      </a:r>
                      <a:r>
                        <a:rPr lang="fr-FR" baseline="0" dirty="0">
                          <a:solidFill>
                            <a:srgbClr val="002060"/>
                          </a:solidFill>
                        </a:rPr>
                        <a:t> 3</a:t>
                      </a:r>
                      <a:r>
                        <a:rPr lang="fr-FR" dirty="0">
                          <a:solidFill>
                            <a:srgbClr val="002060"/>
                          </a:solidFill>
                        </a:rPr>
                        <a:t>…</a:t>
                      </a:r>
                      <a:endParaRPr lang="en-GB" dirty="0">
                        <a:solidFill>
                          <a:srgbClr val="002060"/>
                        </a:solidFill>
                      </a:endParaRPr>
                    </a:p>
                    <a:p>
                      <a:endParaRPr lang="en-GB" dirty="0">
                        <a:solidFill>
                          <a:srgbClr val="002060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75000"/>
                        <a:alpha val="2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fr-FR" dirty="0"/>
                        <a:t>-</a:t>
                      </a:r>
                    </a:p>
                    <a:p>
                      <a:r>
                        <a:rPr lang="fr-FR" dirty="0"/>
                        <a:t>-</a:t>
                      </a:r>
                    </a:p>
                    <a:p>
                      <a:r>
                        <a:rPr lang="fr-FR" dirty="0"/>
                        <a:t>-</a:t>
                      </a:r>
                      <a:endParaRPr lang="en-GB" dirty="0"/>
                    </a:p>
                  </a:txBody>
                  <a:tcPr>
                    <a:solidFill>
                      <a:schemeClr val="accent5">
                        <a:lumMod val="75000"/>
                        <a:alpha val="2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5">
                        <a:lumMod val="75000"/>
                        <a:alpha val="2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04867">
                <a:tc>
                  <a:txBody>
                    <a:bodyPr/>
                    <a:lstStyle/>
                    <a:p>
                      <a:r>
                        <a:rPr lang="en-GB" dirty="0" err="1">
                          <a:solidFill>
                            <a:srgbClr val="002060"/>
                          </a:solidFill>
                        </a:rPr>
                        <a:t>Membre</a:t>
                      </a:r>
                      <a:r>
                        <a:rPr lang="en-GB" dirty="0">
                          <a:solidFill>
                            <a:srgbClr val="002060"/>
                          </a:solidFill>
                        </a:rPr>
                        <a:t> 4…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067847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tle 1">
            <a:extLst>
              <a:ext uri="{FF2B5EF4-FFF2-40B4-BE49-F238E27FC236}">
                <a16:creationId xmlns:a16="http://schemas.microsoft.com/office/drawing/2014/main" id="{75A310CD-2EA6-4C4B-9A39-48B0109090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altLang="en-US" sz="3394" b="1">
                <a:solidFill>
                  <a:srgbClr val="002060"/>
                </a:solidFill>
              </a:rPr>
              <a:t>Clause de non-responsabilité</a:t>
            </a:r>
          </a:p>
        </p:txBody>
      </p:sp>
      <p:sp>
        <p:nvSpPr>
          <p:cNvPr id="46083" name="Content Placeholder 2">
            <a:extLst>
              <a:ext uri="{FF2B5EF4-FFF2-40B4-BE49-F238E27FC236}">
                <a16:creationId xmlns:a16="http://schemas.microsoft.com/office/drawing/2014/main" id="{A0EB7FF0-DE40-4487-80F0-493239C7D3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92588" y="1595559"/>
            <a:ext cx="7758825" cy="4267054"/>
          </a:xfrm>
        </p:spPr>
        <p:txBody>
          <a:bodyPr/>
          <a:lstStyle/>
          <a:p>
            <a:pPr marL="0" indent="0">
              <a:buNone/>
            </a:pPr>
            <a:r>
              <a:rPr lang="en-US" altLang="en-US" sz="1414" b="1"/>
              <a:t>WHO Health Security Learning Platform - </a:t>
            </a:r>
            <a:r>
              <a:rPr lang="en-US" altLang="en-US" sz="1320" b="1"/>
              <a:t>Training Materials</a:t>
            </a:r>
            <a:endParaRPr lang="en-US" altLang="en-US" sz="1414" b="1"/>
          </a:p>
          <a:p>
            <a:pPr marL="0" indent="0">
              <a:buNone/>
            </a:pPr>
            <a:r>
              <a:rPr lang="fr-FR" altLang="en-US" sz="1414" b="1"/>
              <a:t>Plateforme d’Apprentissage de l'OMS sur la Sécurité Sanitaire - Matériel de formation</a:t>
            </a:r>
          </a:p>
          <a:p>
            <a:pPr marL="0" indent="0">
              <a:buNone/>
            </a:pPr>
            <a:endParaRPr lang="fr-FR" altLang="en-US" sz="1414"/>
          </a:p>
          <a:p>
            <a:pPr marL="0" indent="0">
              <a:buNone/>
            </a:pPr>
            <a:r>
              <a:rPr lang="fr-FR" altLang="en-US" sz="1414"/>
              <a:t>Ces matériels de formation de l'OMS sont © Organisation mondiale de la Santé (OMS) 2018. Tous droits réservés.</a:t>
            </a:r>
          </a:p>
          <a:p>
            <a:pPr marL="0" indent="0">
              <a:buNone/>
            </a:pPr>
            <a:endParaRPr lang="fr-FR" altLang="en-US" sz="1414"/>
          </a:p>
          <a:p>
            <a:pPr marL="0" indent="0">
              <a:buNone/>
            </a:pPr>
            <a:r>
              <a:rPr lang="fr-FR" altLang="en-US" sz="1414"/>
              <a:t>Votre utilisation de ces matériels est soumise aux conditions d’utilisation de la "Plate-forme d'Apprentissage de la Sécurité Sanitaire de l’OMS, Matériel de Formation", que vous avez acceptés lors du téléchargement et qui sont disponibles sur la Plateforme d'Apprentissage de la Sécurité Sanitaire: </a:t>
            </a:r>
            <a:r>
              <a:rPr lang="en-US" altLang="en-US" sz="1414" u="sng">
                <a:hlinkClick r:id="rId2"/>
              </a:rPr>
              <a:t>https://extranet.who.int/hslp</a:t>
            </a:r>
            <a:endParaRPr lang="en-US" altLang="en-US" sz="1414" u="sng"/>
          </a:p>
          <a:p>
            <a:pPr marL="0" indent="0">
              <a:buNone/>
            </a:pPr>
            <a:endParaRPr lang="fr-FR" altLang="en-US" sz="1414"/>
          </a:p>
          <a:p>
            <a:pPr marL="0" indent="0">
              <a:buNone/>
            </a:pPr>
            <a:r>
              <a:rPr lang="fr-FR" altLang="en-US" sz="1414"/>
              <a:t>Si vous adaptez, modifiez, traduisez ou révisez de toute autre manière le contenu de ces documents, vous n'impliquerez pas que l'OMS soit affiliée à de telles modifications et n'utiliserez pas le nom ou l'emblème de l'OMS dans ces documents modifiés.</a:t>
            </a:r>
          </a:p>
          <a:p>
            <a:pPr marL="0" indent="0">
              <a:buNone/>
            </a:pPr>
            <a:endParaRPr lang="fr-FR" altLang="en-US" sz="1414"/>
          </a:p>
          <a:p>
            <a:pPr marL="0" indent="0">
              <a:buNone/>
            </a:pPr>
            <a:r>
              <a:rPr lang="fr-FR" altLang="en-US" sz="1414"/>
              <a:t>En outre, nous vous invitons à informer l'OMS de toute modification de ces documents que vous utilisez publiquement, à des fins d'archivage et de développement continu, en envoyant un courrier électronique à l'adresse suivante: </a:t>
            </a:r>
            <a:r>
              <a:rPr lang="fr-FR" altLang="en-US" sz="1414">
                <a:hlinkClick r:id="rId3"/>
              </a:rPr>
              <a:t>ihrhrt@who.int</a:t>
            </a:r>
            <a:r>
              <a:rPr lang="fr-FR" altLang="en-US" sz="1414"/>
              <a:t> </a:t>
            </a:r>
            <a:endParaRPr lang="en-US" altLang="en-US" sz="1414"/>
          </a:p>
        </p:txBody>
      </p:sp>
    </p:spTree>
    <p:extLst>
      <p:ext uri="{BB962C8B-B14F-4D97-AF65-F5344CB8AC3E}">
        <p14:creationId xmlns:p14="http://schemas.microsoft.com/office/powerpoint/2010/main" val="23016285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3"/>
          <p:cNvSpPr>
            <a:spLocks noGrp="1"/>
          </p:cNvSpPr>
          <p:nvPr>
            <p:ph type="title"/>
          </p:nvPr>
        </p:nvSpPr>
        <p:spPr>
          <a:xfrm>
            <a:off x="770229" y="2478557"/>
            <a:ext cx="7758825" cy="1077614"/>
          </a:xfrm>
        </p:spPr>
        <p:txBody>
          <a:bodyPr/>
          <a:lstStyle/>
          <a:p>
            <a:r>
              <a:rPr lang="en-ZW" altLang="en-US" sz="5656" b="1" i="1" dirty="0" err="1">
                <a:solidFill>
                  <a:srgbClr val="002060"/>
                </a:solidFill>
              </a:rPr>
              <a:t>Merci</a:t>
            </a:r>
            <a:r>
              <a:rPr lang="en-ZW" altLang="en-US" sz="5656" b="1" i="1" dirty="0">
                <a:solidFill>
                  <a:srgbClr val="002060"/>
                </a:solidFill>
              </a:rPr>
              <a:t> !</a:t>
            </a:r>
          </a:p>
        </p:txBody>
      </p:sp>
    </p:spTree>
    <p:extLst>
      <p:ext uri="{BB962C8B-B14F-4D97-AF65-F5344CB8AC3E}">
        <p14:creationId xmlns:p14="http://schemas.microsoft.com/office/powerpoint/2010/main" val="3643951947"/>
      </p:ext>
    </p:extLst>
  </p:cSld>
  <p:clrMapOvr>
    <a:masterClrMapping/>
  </p:clrMapOvr>
</p:sld>
</file>

<file path=ppt/theme/theme1.xml><?xml version="1.0" encoding="utf-8"?>
<a:theme xmlns:a="http://schemas.openxmlformats.org/drawingml/2006/main" name="RC 59 Template E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2746</TotalTime>
  <Words>488</Words>
  <Application>Microsoft Office PowerPoint</Application>
  <PresentationFormat>On-screen Show (4:3)</PresentationFormat>
  <Paragraphs>58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Arial Narrow</vt:lpstr>
      <vt:lpstr>Calibri</vt:lpstr>
      <vt:lpstr>Times New Roman</vt:lpstr>
      <vt:lpstr>RC 59 Template EN</vt:lpstr>
      <vt:lpstr>Custom Design</vt:lpstr>
      <vt:lpstr>Formation des  Equipes d’Intervention Rapide </vt:lpstr>
      <vt:lpstr>Objectifs d’apprentissage</vt:lpstr>
      <vt:lpstr>Instructions (1)</vt:lpstr>
      <vt:lpstr>Instructions (2)</vt:lpstr>
      <vt:lpstr>Instructions (3)</vt:lpstr>
      <vt:lpstr>Clause de non-responsabilité</vt:lpstr>
      <vt:lpstr>Merci !</vt:lpstr>
    </vt:vector>
  </TitlesOfParts>
  <Company>WHO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DPC Training and Technical Update</dc:title>
  <dc:creator>Etienne M Minkoulou</dc:creator>
  <cp:lastModifiedBy>GOMEZ, Paula</cp:lastModifiedBy>
  <cp:revision>205</cp:revision>
  <cp:lastPrinted>2013-10-01T07:19:12Z</cp:lastPrinted>
  <dcterms:created xsi:type="dcterms:W3CDTF">2006-12-04T14:06:57Z</dcterms:created>
  <dcterms:modified xsi:type="dcterms:W3CDTF">2018-06-13T13:55:12Z</dcterms:modified>
</cp:coreProperties>
</file>

<file path=docProps/thumbnail.jpeg>
</file>