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96" r:id="rId4"/>
    <p:sldId id="267" r:id="rId5"/>
    <p:sldId id="292" r:id="rId6"/>
    <p:sldId id="294" r:id="rId7"/>
    <p:sldId id="295" r:id="rId8"/>
    <p:sldId id="271" r:id="rId9"/>
    <p:sldId id="273" r:id="rId10"/>
    <p:sldId id="282" r:id="rId11"/>
    <p:sldId id="291" r:id="rId12"/>
    <p:sldId id="275" r:id="rId13"/>
    <p:sldId id="277" r:id="rId14"/>
    <p:sldId id="280" r:id="rId15"/>
    <p:sldId id="265" r:id="rId16"/>
    <p:sldId id="297" r:id="rId17"/>
    <p:sldId id="298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99EFE-4684-4CFC-8AB3-0B3A030F89DD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EBF9A-0934-4E84-90AB-00BCB63AFCC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1094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1F7D2-F465-44A2-8C60-3B686C6F8E13}" type="slidenum">
              <a:rPr lang="fr-CH" smtClean="0"/>
              <a:pPr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84009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07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6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7" name="image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6176850"/>
            <a:ext cx="4267200" cy="30480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"/>
                <a:cs typeface="Calibri"/>
                <a:sym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Rapid Response Teams Training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1DA84D-6B13-4DF3-B65B-F09B8BB8C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68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582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D6A613BE-47C0-4900-BDD3-FBF4F0FA46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39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3820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A710C3AC-2753-431F-B300-29CC644D80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50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89212E-7EEF-474E-BAD5-E690FB6C06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575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Rapid Response Teams Training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DD2E3D-E5A4-4523-9208-FA5290DDA1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97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D5047A-0E25-4095-99E5-D461DD111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9806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9BC9DD-E369-4672-B478-B546514F65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9916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718731-5FE6-492D-BD72-52B453B01C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9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5ABD8E-E64D-4F34-8682-13533209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71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A7E39D-06B1-4D79-9212-016EF01553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1125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22C279-9B2E-4222-BA3D-98325B57B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027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9A1650-9120-4C96-BED5-F20E40E93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47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995B6-D1D5-442D-ABC4-C200158A9066}" type="datetimeFigureOut">
              <a:rPr lang="fr-FR" smtClean="0"/>
              <a:pPr/>
              <a:t>13/06/2018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24916-6465-455D-8E95-30FB2C344C6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Rapid Response Teams Training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2650" y="6481763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64479D6-E1AD-4E5B-A4F8-2E59461ED89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209800" y="6176963"/>
            <a:ext cx="4267200" cy="304800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  <a:sym typeface="Calibri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fr-FR" sz="1400">
                <a:solidFill>
                  <a:srgbClr val="FFFFFF"/>
                </a:solidFill>
                <a:ea typeface="Calibri"/>
              </a:rPr>
              <a:t>Rapid Response Teams Training</a:t>
            </a:r>
            <a:endParaRPr lang="fr-FR" sz="1400" dirty="0">
              <a:solidFill>
                <a:srgbClr val="FFFFFF"/>
              </a:solidFill>
              <a:ea typeface="Calibri"/>
            </a:endParaRPr>
          </a:p>
        </p:txBody>
      </p:sp>
      <p:sp>
        <p:nvSpPr>
          <p:cNvPr id="1031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86800" y="6481763"/>
            <a:ext cx="609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50384FD-CC80-4B09-A768-218B646411B4}" type="slidenum">
              <a:rPr lang="en-US" sz="1600">
                <a:solidFill>
                  <a:schemeClr val="bg1"/>
                </a:solidFill>
              </a:rPr>
              <a:pPr eaLnBrk="1" hangingPunct="1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1033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1035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036" name="image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034" name="TextBox 12"/>
          <p:cNvSpPr txBox="1">
            <a:spLocks noChangeArrowheads="1"/>
          </p:cNvSpPr>
          <p:nvPr userDrawn="1"/>
        </p:nvSpPr>
        <p:spPr bwMode="auto">
          <a:xfrm>
            <a:off x="2057400" y="6478588"/>
            <a:ext cx="27142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chemeClr val="bg1"/>
                </a:solidFill>
                <a:latin typeface="Arial Narrow" pitchFamily="34" charset="0"/>
              </a:rPr>
              <a:t>Formation des Équipes d’Intervention Rapide</a:t>
            </a:r>
            <a:endParaRPr lang="en-GB" sz="120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98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3252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95736" y="544522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 </a:t>
            </a:r>
            <a:endParaRPr lang="fr-FR" sz="2400" dirty="0"/>
          </a:p>
        </p:txBody>
      </p:sp>
      <p:sp>
        <p:nvSpPr>
          <p:cNvPr id="8" name="ZoneTexte 7"/>
          <p:cNvSpPr txBox="1"/>
          <p:nvPr/>
        </p:nvSpPr>
        <p:spPr>
          <a:xfrm>
            <a:off x="1259632" y="5517232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                        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699792" y="84138"/>
            <a:ext cx="6410871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en-US"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Formation des </a:t>
            </a:r>
            <a:br>
              <a:rPr lang="en-US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Équipes d‘Intervention Rapide</a:t>
            </a:r>
            <a:endParaRPr lang="en-US" alt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07504" y="4698028"/>
            <a:ext cx="9036496" cy="108081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 eaLnBrk="1" hangingPunct="1"/>
            <a:r>
              <a:rPr lang="en-US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A3.4 </a:t>
            </a:r>
            <a:r>
              <a:rPr lang="en-US" altLang="en-U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Rôle</a:t>
            </a:r>
            <a:r>
              <a:rPr lang="en-US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importance de la </a:t>
            </a:r>
            <a:r>
              <a:rPr lang="en-US" altLang="en-U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logistique</a:t>
            </a:r>
            <a:r>
              <a:rPr lang="en-US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en-US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en-US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C781CC-0287-4B83-B760-4123E46CB7EC}"/>
              </a:ext>
            </a:extLst>
          </p:cNvPr>
          <p:cNvSpPr txBox="1"/>
          <p:nvPr/>
        </p:nvSpPr>
        <p:spPr>
          <a:xfrm>
            <a:off x="35496" y="6433591"/>
            <a:ext cx="18551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2060"/>
                </a:solidFill>
              </a:rPr>
              <a:t>Mise à jour: mars 2016</a:t>
            </a:r>
            <a:endParaRPr lang="en-US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6"/>
          <p:cNvSpPr>
            <a:spLocks noGrp="1"/>
          </p:cNvSpPr>
          <p:nvPr>
            <p:ph type="body" sz="half" idx="4294967295"/>
          </p:nvPr>
        </p:nvSpPr>
        <p:spPr>
          <a:xfrm>
            <a:off x="0" y="1484785"/>
            <a:ext cx="3707904" cy="3312368"/>
          </a:xfrm>
        </p:spPr>
        <p:txBody>
          <a:bodyPr>
            <a:normAutofit/>
          </a:bodyPr>
          <a:lstStyle/>
          <a:p>
            <a:pPr marL="18288">
              <a:lnSpc>
                <a:spcPct val="80000"/>
              </a:lnSpc>
              <a:defRPr/>
            </a:pPr>
            <a:endParaRPr lang="fr-CH" sz="3200" dirty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fr-CH" sz="3200" dirty="0"/>
              <a:t>Il met en place des moyens de télécommunication et forme le personnel de l’EIR à leur usage. </a:t>
            </a:r>
          </a:p>
          <a:p>
            <a:endParaRPr lang="fr-CH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90380"/>
            <a:ext cx="4694908" cy="355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79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179512" y="3645024"/>
            <a:ext cx="4176464" cy="24482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/>
              <a:t>Il aide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à la formation  du personnel à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l'usage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PPE.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692696"/>
            <a:ext cx="259228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4099538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824536" y="620688"/>
            <a:ext cx="4355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fr-FR" sz="2800" dirty="0"/>
              <a:t>Il aide à l’organisation et formation du personnel à la gestion de l'hygiène des zones d'isolement et gestion des déchets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073964"/>
              </p:ext>
            </p:extLst>
          </p:nvPr>
        </p:nvGraphicFramePr>
        <p:xfrm>
          <a:off x="2555776" y="692696"/>
          <a:ext cx="2232247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r:id="rId5" imgW="2048161" imgH="2723810" progId="">
                  <p:embed/>
                </p:oleObj>
              </mc:Choice>
              <mc:Fallback>
                <p:oleObj r:id="rId5" imgW="2048161" imgH="272381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692696"/>
                        <a:ext cx="2232247" cy="2304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67544" y="0"/>
            <a:ext cx="818388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3200" dirty="0">
                <a:latin typeface="+mj-lt"/>
                <a:ea typeface="+mj-ea"/>
                <a:cs typeface="+mj-cs"/>
              </a:rPr>
              <a:t>Il o</a:t>
            </a: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rganise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la logistique des échantillons …</a:t>
            </a:r>
          </a:p>
        </p:txBody>
      </p:sp>
      <p:pic>
        <p:nvPicPr>
          <p:cNvPr id="4" name="Picture 19" descr="050412Uigeprelev08cadavPF copi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4" y="1052735"/>
            <a:ext cx="3366502" cy="320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03-13-2006_drc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0" b="6686"/>
          <a:stretch/>
        </p:blipFill>
        <p:spPr bwMode="auto">
          <a:xfrm>
            <a:off x="4042912" y="908720"/>
            <a:ext cx="4608512" cy="249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56" y="3140968"/>
            <a:ext cx="4387416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>
          <a:xfrm>
            <a:off x="323528" y="1556792"/>
            <a:ext cx="3672408" cy="5040560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H" sz="2800" dirty="0"/>
              <a:t>Il aide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à la formation et organisation</a:t>
            </a:r>
            <a:r>
              <a:rPr kumimoji="0" lang="fr-CH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lang="fr-CH" sz="2800" dirty="0"/>
              <a:t>d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es équipes en charge des enterrements </a:t>
            </a:r>
            <a:r>
              <a:rPr lang="fr-CH" sz="2800" dirty="0"/>
              <a:t>sécurisés.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fr-CH" sz="2800" dirty="0"/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H" sz="2800" noProof="0" dirty="0"/>
              <a:t>Il m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et à disposition les moyens nécessaires à leurs déplacements.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CH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161" y="1556792"/>
            <a:ext cx="4724400" cy="354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>
                <a:solidFill>
                  <a:srgbClr val="002060"/>
                </a:solidFill>
              </a:rPr>
              <a:t>Message clé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323850" y="1412875"/>
            <a:ext cx="8820150" cy="3455988"/>
          </a:xfrm>
        </p:spPr>
        <p:txBody>
          <a:bodyPr>
            <a:noAutofit/>
          </a:bodyPr>
          <a:lstStyle/>
          <a:p>
            <a:r>
              <a:rPr lang="en-US" sz="3600" dirty="0"/>
              <a:t>Le </a:t>
            </a:r>
            <a:r>
              <a:rPr lang="en-US" sz="3600" dirty="0" err="1"/>
              <a:t>logisticien</a:t>
            </a:r>
            <a:r>
              <a:rPr lang="en-US" sz="3600" dirty="0"/>
              <a:t> a un role </a:t>
            </a:r>
            <a:r>
              <a:rPr lang="en-US" sz="3600" dirty="0" err="1"/>
              <a:t>déterminant</a:t>
            </a:r>
            <a:r>
              <a:rPr lang="en-US" sz="3600" dirty="0"/>
              <a:t> </a:t>
            </a:r>
            <a:r>
              <a:rPr lang="en-US" sz="3600" dirty="0" err="1"/>
              <a:t>dans</a:t>
            </a:r>
            <a:r>
              <a:rPr lang="en-US" sz="3600" dirty="0"/>
              <a:t> la riposte et </a:t>
            </a:r>
            <a:r>
              <a:rPr lang="en-US" sz="3600" dirty="0" err="1"/>
              <a:t>doit</a:t>
            </a:r>
            <a:r>
              <a:rPr lang="en-US" sz="3600" dirty="0"/>
              <a:t> </a:t>
            </a:r>
            <a:r>
              <a:rPr lang="en-US" sz="3600" dirty="0" err="1"/>
              <a:t>donc</a:t>
            </a:r>
            <a:r>
              <a:rPr lang="en-US" sz="3600" dirty="0"/>
              <a:t> </a:t>
            </a:r>
            <a:r>
              <a:rPr lang="en-US" sz="3600" dirty="0" err="1"/>
              <a:t>etre</a:t>
            </a:r>
            <a:r>
              <a:rPr lang="en-US" sz="3600" dirty="0"/>
              <a:t> </a:t>
            </a:r>
            <a:r>
              <a:rPr lang="en-US" sz="3600" dirty="0" err="1"/>
              <a:t>impliqué</a:t>
            </a:r>
            <a:r>
              <a:rPr lang="en-US" sz="3600" dirty="0"/>
              <a:t> à </a:t>
            </a:r>
            <a:r>
              <a:rPr lang="en-US" sz="3600" dirty="0" err="1"/>
              <a:t>tous</a:t>
            </a:r>
            <a:r>
              <a:rPr lang="en-US" sz="3600" dirty="0"/>
              <a:t> les </a:t>
            </a:r>
            <a:r>
              <a:rPr lang="en-US" sz="3600" dirty="0" err="1"/>
              <a:t>niveaux</a:t>
            </a:r>
            <a:r>
              <a:rPr lang="en-US" sz="3600" dirty="0"/>
              <a:t> du </a:t>
            </a:r>
            <a:r>
              <a:rPr lang="en-US" sz="3600" dirty="0" err="1"/>
              <a:t>processus</a:t>
            </a:r>
            <a:r>
              <a:rPr lang="en-US" sz="3600" dirty="0"/>
              <a:t>: </a:t>
            </a:r>
            <a:r>
              <a:rPr lang="en-US" sz="3600" dirty="0" err="1"/>
              <a:t>évaluation</a:t>
            </a:r>
            <a:r>
              <a:rPr lang="en-US" sz="3600" dirty="0"/>
              <a:t>, </a:t>
            </a:r>
            <a:r>
              <a:rPr lang="en-US" sz="3600" dirty="0" err="1"/>
              <a:t>élaboration</a:t>
            </a:r>
            <a:r>
              <a:rPr lang="en-US" sz="3600" dirty="0"/>
              <a:t> du plan </a:t>
            </a:r>
            <a:r>
              <a:rPr lang="en-US" sz="3600" dirty="0" err="1"/>
              <a:t>opérationel</a:t>
            </a:r>
            <a:r>
              <a:rPr lang="en-US" sz="3600" dirty="0"/>
              <a:t>, </a:t>
            </a:r>
            <a:r>
              <a:rPr lang="en-US" sz="3600" dirty="0" err="1"/>
              <a:t>réponse</a:t>
            </a:r>
            <a:r>
              <a:rPr lang="en-US" sz="3600" dirty="0"/>
              <a:t> et </a:t>
            </a:r>
            <a:r>
              <a:rPr lang="en-US" sz="3600" dirty="0" err="1"/>
              <a:t>évaluation</a:t>
            </a:r>
            <a:r>
              <a:rPr lang="en-US" sz="3600" dirty="0"/>
              <a:t> finale pour la </a:t>
            </a:r>
            <a:r>
              <a:rPr lang="en-US" sz="3600" dirty="0" err="1"/>
              <a:t>réussite</a:t>
            </a:r>
            <a:r>
              <a:rPr lang="en-US" sz="3600" dirty="0"/>
              <a:t>.</a:t>
            </a:r>
          </a:p>
          <a:p>
            <a:endParaRPr lang="fr-FR" sz="3200" dirty="0"/>
          </a:p>
          <a:p>
            <a:endParaRPr lang="en-US" dirty="0"/>
          </a:p>
          <a:p>
            <a:pPr>
              <a:buNone/>
            </a:pPr>
            <a:r>
              <a:rPr lang="pt-BR" dirty="0"/>
              <a:t> </a:t>
            </a:r>
          </a:p>
          <a:p>
            <a:endParaRPr lang="en-US" dirty="0"/>
          </a:p>
          <a:p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75A310CD-2EA6-4C4B-9A39-48B010909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600" b="1">
                <a:solidFill>
                  <a:srgbClr val="002060"/>
                </a:solidFill>
              </a:rPr>
              <a:t>Clause de non-responsabilité</a:t>
            </a:r>
          </a:p>
        </p:txBody>
      </p:sp>
      <p:sp>
        <p:nvSpPr>
          <p:cNvPr id="46083" name="Content Placeholder 2">
            <a:extLst>
              <a:ext uri="{FF2B5EF4-FFF2-40B4-BE49-F238E27FC236}">
                <a16:creationId xmlns:a16="http://schemas.microsoft.com/office/drawing/2014/main" id="{A0EB7FF0-DE40-4487-80F0-493239C7D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500" b="1"/>
              <a:t>WHO Health Security Learning Platform - </a:t>
            </a:r>
            <a:r>
              <a:rPr lang="en-US" altLang="en-US" sz="1400" b="1"/>
              <a:t>Training Materials</a:t>
            </a:r>
            <a:endParaRPr lang="en-US" altLang="en-US" sz="1500" b="1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 b="1"/>
              <a:t>Plateforme d’Apprentissage de l'OMS sur la Sécurité Sanitaire - Matériel de formation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Ces matériels de formation de l'OMS sont © Organisation mondiale de la Santé (OMS) 2018. Tous droits réservés.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Votre utilisation de ces matériels est soumise aux conditions d’utilisation de la "Plate-forme d'Apprentissage de la Sécurité Sanitaire de l’OMS, Matériel de Formation", que vous avez acceptés lors du téléchargement et qui sont disponibles sur la Plateforme d'Apprentissage de la Sécurité Sanitaire: </a:t>
            </a:r>
            <a:r>
              <a:rPr lang="en-US" altLang="en-US" sz="1500" u="sng">
                <a:hlinkClick r:id="rId2"/>
              </a:rPr>
              <a:t>https://extranet.who.int/hslp</a:t>
            </a:r>
            <a:endParaRPr lang="en-US" altLang="en-US" sz="1500" u="sng"/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Si vous adaptez, modifiez, traduisez ou révisez de toute autre manière le contenu de ces documents, vous n'impliquerez pas que l'OMS soit affiliée à de telles modifications et n'utiliserez pas le nom ou l'emblème de l'OMS dans ces documents modifiés.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altLang="en-US" sz="15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altLang="en-US" sz="1500"/>
              <a:t>En outre, nous vous invitons à informer l'OMS de toute modification de ces documents que vous utilisez publiquement, à des fins d'archivage et de développement continu, en envoyant un courrier électronique à l'adresse suivante: </a:t>
            </a:r>
            <a:r>
              <a:rPr lang="fr-FR" altLang="en-US" sz="1500">
                <a:hlinkClick r:id="rId3"/>
              </a:rPr>
              <a:t>ihrhrt@who.int</a:t>
            </a:r>
            <a:r>
              <a:rPr lang="fr-FR" altLang="en-US" sz="1500"/>
              <a:t> </a:t>
            </a:r>
            <a:endParaRPr lang="en-US" altLang="en-US" sz="1500"/>
          </a:p>
        </p:txBody>
      </p:sp>
    </p:spTree>
    <p:extLst>
      <p:ext uri="{BB962C8B-B14F-4D97-AF65-F5344CB8AC3E}">
        <p14:creationId xmlns:p14="http://schemas.microsoft.com/office/powerpoint/2010/main" val="2301628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/>
          <a:lstStyle/>
          <a:p>
            <a:r>
              <a:rPr lang="fr-FR" sz="6000" b="1" i="1" dirty="0" err="1">
                <a:solidFill>
                  <a:srgbClr val="002060"/>
                </a:solidFill>
              </a:rPr>
              <a:t>Merci</a:t>
            </a:r>
            <a:r>
              <a:rPr lang="fr-FR" sz="6000" b="1" i="1" dirty="0">
                <a:solidFill>
                  <a:srgbClr val="002060"/>
                </a:solidFill>
              </a:rPr>
              <a:t> </a:t>
            </a:r>
            <a:r>
              <a:rPr lang="fr-FR" sz="6000" b="1" i="1" dirty="0" err="1">
                <a:solidFill>
                  <a:srgbClr val="002060"/>
                </a:solidFill>
              </a:rPr>
              <a:t>!</a:t>
            </a:r>
            <a:endParaRPr lang="en-GB" sz="6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76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b="1" dirty="0">
                <a:solidFill>
                  <a:srgbClr val="002060"/>
                </a:solidFill>
              </a:rPr>
              <a:t>Objectifs d’apprentissage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schemeClr val="tx1"/>
                </a:solidFill>
              </a:rPr>
              <a:t>A la fin de cette session, le participant doit être capable :</a:t>
            </a:r>
          </a:p>
          <a:p>
            <a:r>
              <a:rPr lang="fr-FR" dirty="0">
                <a:solidFill>
                  <a:schemeClr val="tx1"/>
                </a:solidFill>
              </a:rPr>
              <a:t>De décrire le rôle du logisticien d’une EIR dans le cadre d’un évènement de santé publique.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0542" y="326265"/>
            <a:ext cx="8686800" cy="936104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fr-CA" sz="2800" dirty="0">
                <a:latin typeface="+mj-lt"/>
                <a:ea typeface="+mj-ea"/>
                <a:cs typeface="+mj-cs"/>
              </a:rPr>
              <a:t>L</a:t>
            </a:r>
            <a:r>
              <a:rPr kumimoji="0" lang="fr-CA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fonction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logistique</a:t>
            </a:r>
            <a:r>
              <a:rPr lang="en-US" sz="2800" noProof="0" dirty="0">
                <a:latin typeface="+mj-lt"/>
                <a:ea typeface="+mj-ea"/>
                <a:cs typeface="+mj-cs"/>
              </a:rPr>
              <a:t> </a:t>
            </a:r>
            <a:r>
              <a:rPr lang="en-US" sz="2800" noProof="0" dirty="0" err="1">
                <a:latin typeface="+mj-lt"/>
                <a:ea typeface="+mj-ea"/>
                <a:cs typeface="+mj-cs"/>
              </a:rPr>
              <a:t>permet</a:t>
            </a:r>
            <a:r>
              <a:rPr lang="en-US" sz="2800" dirty="0">
                <a:latin typeface="+mj-lt"/>
                <a:ea typeface="+mj-ea"/>
                <a:cs typeface="+mj-cs"/>
              </a:rPr>
              <a:t> d’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atteindre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800" dirty="0">
                <a:latin typeface="+mj-lt"/>
                <a:ea typeface="+mj-ea"/>
                <a:cs typeface="+mj-cs"/>
              </a:rPr>
              <a:t>l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populations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touchées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800" dirty="0"/>
              <a:t>et de </a:t>
            </a:r>
            <a:r>
              <a:rPr lang="en-US" sz="2800" dirty="0" err="1"/>
              <a:t>résoudre</a:t>
            </a:r>
            <a:r>
              <a:rPr lang="en-US" sz="2800" dirty="0"/>
              <a:t> les </a:t>
            </a:r>
            <a:r>
              <a:rPr lang="en-US" sz="2800" dirty="0" err="1"/>
              <a:t>problèmes</a:t>
            </a:r>
            <a:r>
              <a:rPr lang="en-US" sz="2800" dirty="0"/>
              <a:t>…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917954"/>
              </p:ext>
            </p:extLst>
          </p:nvPr>
        </p:nvGraphicFramePr>
        <p:xfrm>
          <a:off x="251520" y="1268760"/>
          <a:ext cx="3672408" cy="2407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Photo Editor Photo" r:id="rId3" imgW="6668431" imgH="4371429" progId="">
                  <p:embed/>
                </p:oleObj>
              </mc:Choice>
              <mc:Fallback>
                <p:oleObj name="Photo Editor Photo" r:id="rId3" imgW="6668431" imgH="437142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268760"/>
                        <a:ext cx="3672408" cy="24071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14400" y="187007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3851920" y="4564285"/>
            <a:ext cx="52920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dirty="0"/>
              <a:t>La </a:t>
            </a:r>
            <a:r>
              <a:rPr lang="en-US" sz="2800" dirty="0" err="1"/>
              <a:t>logistique</a:t>
            </a:r>
            <a:r>
              <a:rPr lang="en-US" sz="2800" dirty="0"/>
              <a:t> ne s’ improvise pas </a:t>
            </a:r>
            <a:r>
              <a:rPr lang="en-US" sz="2800" dirty="0" err="1"/>
              <a:t>lors</a:t>
            </a:r>
            <a:r>
              <a:rPr lang="en-US" sz="2800" dirty="0"/>
              <a:t> </a:t>
            </a:r>
            <a:r>
              <a:rPr lang="en-US" sz="2800" dirty="0" err="1"/>
              <a:t>d’une</a:t>
            </a:r>
            <a:r>
              <a:rPr lang="en-US" sz="2800" dirty="0"/>
              <a:t> </a:t>
            </a:r>
            <a:r>
              <a:rPr lang="en-US" sz="2800" dirty="0" err="1"/>
              <a:t>urgence</a:t>
            </a:r>
            <a:r>
              <a:rPr lang="en-US" sz="2800" dirty="0"/>
              <a:t> et n’ </a:t>
            </a:r>
            <a:r>
              <a:rPr lang="en-US" sz="2800" dirty="0" err="1"/>
              <a:t>accepte</a:t>
            </a:r>
            <a:r>
              <a:rPr lang="en-US" sz="2800" dirty="0"/>
              <a:t> pas la </a:t>
            </a:r>
            <a:r>
              <a:rPr lang="en-US" sz="2800" dirty="0" err="1"/>
              <a:t>débrouillardise</a:t>
            </a:r>
            <a:r>
              <a:rPr lang="en-US" sz="2800" dirty="0"/>
              <a:t>.</a:t>
            </a: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88024" y="1556792"/>
          <a:ext cx="3456384" cy="2462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Fotografía de Photo Editor" r:id="rId5" imgW="19123810" imgH="12514286" progId="">
                  <p:embed/>
                </p:oleObj>
              </mc:Choice>
              <mc:Fallback>
                <p:oleObj name="Fotografía de Photo Editor" r:id="rId5" imgW="19123810" imgH="1251428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556792"/>
                        <a:ext cx="3456384" cy="2462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E:\101_PANA\P1010049.JPG"/>
          <p:cNvPicPr>
            <a:picLocks noChangeAspect="1" noChangeArrowheads="1"/>
          </p:cNvPicPr>
          <p:nvPr/>
        </p:nvPicPr>
        <p:blipFill rotWithShape="1">
          <a:blip r:embed="rId7" cstate="print"/>
          <a:srcRect b="14883"/>
          <a:stretch/>
        </p:blipFill>
        <p:spPr bwMode="auto">
          <a:xfrm>
            <a:off x="251520" y="3768857"/>
            <a:ext cx="3528392" cy="2252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620688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3600" b="1" dirty="0">
                <a:solidFill>
                  <a:srgbClr val="002060"/>
                </a:solidFill>
              </a:rPr>
              <a:t>Préparation de l’urgence</a:t>
            </a:r>
          </a:p>
          <a:p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La logistique doit faire partir intégrante dans la préparation, réponse et évaluation de la réponse à l’épidémie.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C’est une fonction transversale  et  utilisée pour appuyer l’organisation et la mise en œuvre des actions de réponse. </a:t>
            </a:r>
          </a:p>
          <a:p>
            <a:pPr>
              <a:buFont typeface="Wingdings" pitchFamily="2" charset="2"/>
              <a:buChar char="Ø"/>
            </a:pPr>
            <a:endParaRPr lang="fr-FR" sz="2800" dirty="0"/>
          </a:p>
          <a:p>
            <a:pPr>
              <a:buFont typeface="Wingdings" pitchFamily="2" charset="2"/>
              <a:buChar char="Ø"/>
            </a:pPr>
            <a:endParaRPr lang="fr-FR" sz="2800" dirty="0"/>
          </a:p>
          <a:p>
            <a:endParaRPr lang="fr-FR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Déploiement de l’équipe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457200" y="1124744"/>
            <a:ext cx="8435280" cy="54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déploiement de l’équipe sur le terrain doit être bien planifié, il doit être basé sur: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800" dirty="0"/>
              <a:t>U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 bonne connaissance du contexte géographique, sociale, politique et physique de la région où se déroulera les opérations.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plan approprié de mise en œuvre doit être approuvé par tous ceux qui participent à l’opération.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L’équipe doit impérativement avoir le minimum pour la survie et la santé de l’équipe: kit survie, trousse de secours, devises, etc.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Evaluation des besoins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23528" y="980728"/>
            <a:ext cx="8496944" cy="54726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En collaboration avec les autres secteurs, le point focal logistique dans l’équipe assure l’évaluation: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Des capacités des infrastructures (</a:t>
            </a:r>
            <a:r>
              <a:rPr kumimoji="0" lang="fr-FR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port, aéroport</a:t>
            </a:r>
            <a:r>
              <a:rPr lang="fr-FR" sz="2400" dirty="0"/>
              <a:t>, stockage, etc…)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Transports et télécommunications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Besoins exprimés par les autres secteurs  en termes de santé, eau, abri et assainissement.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Ressources locales humaines et matérielles ainsi que les besoins des opérations.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Un outil d’évaluation rapide est utilisé à cet effet en vue de faciliter la collecte des données</a:t>
            </a:r>
            <a:r>
              <a:rPr lang="fr-FR" sz="2400" dirty="0"/>
              <a:t>.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67544" y="5589240"/>
            <a:ext cx="82192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CH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CH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8" descr="team droped in village zob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1124744"/>
            <a:ext cx="3672408" cy="275430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 descr="F:\JCA-DISK\photos\PHOTOS EBOLA ISIRO\SAM_14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02231"/>
            <a:ext cx="3857858" cy="275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27" descr="C:\A-datas\Alain Video\030227KLroute07pontrivie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3816424" cy="249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64750"/>
            <a:ext cx="3865739" cy="258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79512" y="18864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3600" dirty="0">
                <a:solidFill>
                  <a:srgbClr val="FF0000"/>
                </a:solidFill>
              </a:rPr>
              <a:t>            </a:t>
            </a:r>
          </a:p>
        </p:txBody>
      </p:sp>
      <p:sp>
        <p:nvSpPr>
          <p:cNvPr id="2" name="Rectangle 1"/>
          <p:cNvSpPr/>
          <p:nvPr/>
        </p:nvSpPr>
        <p:spPr>
          <a:xfrm>
            <a:off x="251520" y="-5765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sz="3200" dirty="0">
                <a:solidFill>
                  <a:prstClr val="black"/>
                </a:solidFill>
              </a:rPr>
              <a:t>Le logisticien organise le transport des équipes de réponse sur le terrain </a:t>
            </a:r>
            <a:endParaRPr lang="fr-FR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11560" y="620688"/>
            <a:ext cx="806489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3200" dirty="0">
                <a:latin typeface="+mj-lt"/>
                <a:ea typeface="+mj-ea"/>
                <a:cs typeface="+mj-cs"/>
              </a:rPr>
              <a:t>Il i</a:t>
            </a: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dentifie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et équipe</a:t>
            </a:r>
            <a:r>
              <a:rPr kumimoji="0" lang="fr-CH" sz="3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les espaces et infrastructures nécessaires aux activités des équipes (bureau de terrain) </a:t>
            </a:r>
            <a:br>
              <a:rPr kumimoji="0" lang="fr-CH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CH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D:\ARO LOG\1 ARO Log Management\9 maps and pictures\PHAC-WHO_DRC Mission photos\WHO_PHAC Lab DRC mission Feb_March 2011 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6"/>
            <a:ext cx="5400600" cy="405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947930" y="445840"/>
            <a:ext cx="4355976" cy="894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lang="fr-CH" sz="3200" dirty="0">
                <a:latin typeface="+mj-lt"/>
                <a:ea typeface="+mj-ea"/>
                <a:cs typeface="+mj-cs"/>
              </a:rPr>
              <a:t>Il o</a:t>
            </a: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rganise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un hébergement adéquat </a:t>
            </a:r>
            <a:r>
              <a:rPr lang="fr-CH" sz="3200" dirty="0">
                <a:latin typeface="+mj-lt"/>
                <a:ea typeface="+mj-ea"/>
                <a:cs typeface="+mj-cs"/>
              </a:rPr>
              <a:t>pour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l’équipe</a:t>
            </a:r>
            <a:b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CH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7" descr="RDC 0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692" y="109587"/>
            <a:ext cx="3932238" cy="29491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 descr="F:\PHAC-WHO_DRC Mission photos\WHO_PHAC Lab DRC mission Feb_March 2011 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68152"/>
            <a:ext cx="4187957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JCA-DISK\photos\rdc\RDC 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472" y="3010644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JCA-DISK\photos\rdc\RDC 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" y="2348880"/>
            <a:ext cx="4788024" cy="359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7191</TotalTime>
  <Words>610</Words>
  <Application>Microsoft Office PowerPoint</Application>
  <PresentationFormat>On-screen Show (4:3)</PresentationFormat>
  <Paragraphs>64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Narrow</vt:lpstr>
      <vt:lpstr>Calibri</vt:lpstr>
      <vt:lpstr>Wingdings</vt:lpstr>
      <vt:lpstr>Thème Office</vt:lpstr>
      <vt:lpstr>RC 59 Template EN</vt:lpstr>
      <vt:lpstr>Photo Editor Photo</vt:lpstr>
      <vt:lpstr>Fotografía de Photo Editor</vt:lpstr>
      <vt:lpstr>PowerPoint Presentation</vt:lpstr>
      <vt:lpstr>Objectifs d’apprentissage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Message clé</vt:lpstr>
      <vt:lpstr>Clause de non-responsabilité</vt:lpstr>
      <vt:lpstr>Merci 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LOGISTIQUE EN SITUATION D’URGENCE</dc:title>
  <dc:creator>USER</dc:creator>
  <cp:lastModifiedBy>GOMEZ, Paula</cp:lastModifiedBy>
  <cp:revision>80</cp:revision>
  <dcterms:created xsi:type="dcterms:W3CDTF">2013-06-22T04:23:34Z</dcterms:created>
  <dcterms:modified xsi:type="dcterms:W3CDTF">2018-06-13T13:46:37Z</dcterms:modified>
</cp:coreProperties>
</file>