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7" r:id="rId3"/>
    <p:sldId id="256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91" autoAdjust="0"/>
    <p:restoredTop sz="95501" autoAdjust="0"/>
  </p:normalViewPr>
  <p:slideViewPr>
    <p:cSldViewPr>
      <p:cViewPr varScale="1">
        <p:scale>
          <a:sx n="110" d="100"/>
          <a:sy n="110" d="100"/>
        </p:scale>
        <p:origin x="11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76623-C00C-4084-B5D0-9BA2D0A7D7C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4E936-5E28-4999-80A0-50BB2B712D9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531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96391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778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26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8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149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49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12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706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759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82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03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986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96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6154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90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159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0378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40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29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523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145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06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73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670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25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42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19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74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0" y="4907632"/>
            <a:ext cx="9036496" cy="6096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 eaLnBrk="1" hangingPunct="1"/>
            <a:r>
              <a:rPr lang="en-US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A3.2 </a:t>
            </a:r>
            <a:r>
              <a:rPr lang="en-US" alt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savoir avant de partir ?</a:t>
            </a:r>
          </a:p>
          <a:p>
            <a:pPr algn="l" eaLnBrk="1" hangingPunct="1"/>
            <a:r>
              <a:rPr lang="en-US" alt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Durée : 45 min</a:t>
            </a:r>
            <a:br>
              <a:rPr lang="en-US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75656" y="84138"/>
            <a:ext cx="7668344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dirty="0">
                <a:solidFill>
                  <a:srgbClr val="0070C0"/>
                </a:solidFill>
                <a:latin typeface="Arial" charset="0"/>
                <a:cs typeface="Arial" charset="0"/>
              </a:rPr>
              <a:t>Formation des</a:t>
            </a:r>
          </a:p>
          <a:p>
            <a:pPr algn="r"/>
            <a:r>
              <a:rPr lang="en-US" sz="32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Équipes</a:t>
            </a:r>
            <a: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d’Intervention</a:t>
            </a:r>
            <a: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Rapide</a:t>
            </a:r>
            <a: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F003D3-C5AD-41B8-AC3D-C0294C6A3B2D}"/>
              </a:ext>
            </a:extLst>
          </p:cNvPr>
          <p:cNvSpPr txBox="1"/>
          <p:nvPr/>
        </p:nvSpPr>
        <p:spPr>
          <a:xfrm>
            <a:off x="35496" y="6453336"/>
            <a:ext cx="1855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mars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930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GB" sz="3600" dirty="0"/>
            </a:br>
            <a:r>
              <a:rPr lang="en-GB" sz="3600" b="1" dirty="0">
                <a:solidFill>
                  <a:srgbClr val="002060"/>
                </a:solidFill>
              </a:rPr>
              <a:t>Objectifs d'apprentissage</a:t>
            </a:r>
            <a:br>
              <a:rPr lang="en-GB" sz="3600" b="1" dirty="0">
                <a:solidFill>
                  <a:srgbClr val="002060"/>
                </a:solidFill>
              </a:rPr>
            </a:b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23528" y="1052513"/>
            <a:ext cx="8245797" cy="56896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À la fin de cette activité, vous devriez être en </a:t>
            </a:r>
            <a:r>
              <a:rPr lang="en-GB" sz="2400" dirty="0" err="1"/>
              <a:t>mesure</a:t>
            </a:r>
            <a:r>
              <a:rPr lang="en-GB" sz="2400" dirty="0"/>
              <a:t>: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De </a:t>
            </a:r>
            <a:r>
              <a:rPr lang="en-GB" sz="2400" dirty="0" err="1"/>
              <a:t>repérer</a:t>
            </a:r>
            <a:r>
              <a:rPr lang="en-US" sz="2400" dirty="0"/>
              <a:t> les informations clés que les membres d'une EIR </a:t>
            </a:r>
            <a:r>
              <a:rPr lang="en-US" sz="2400" dirty="0" err="1"/>
              <a:t>doivent</a:t>
            </a:r>
            <a:r>
              <a:rPr lang="en-US" sz="2400" dirty="0"/>
              <a:t> </a:t>
            </a:r>
            <a:r>
              <a:rPr lang="en-US" sz="2400" dirty="0" err="1"/>
              <a:t>rassembler</a:t>
            </a:r>
            <a:r>
              <a:rPr lang="en-US" sz="2400" dirty="0"/>
              <a:t> et </a:t>
            </a:r>
            <a:r>
              <a:rPr lang="en-US" sz="2400" dirty="0" err="1"/>
              <a:t>assimiler</a:t>
            </a:r>
            <a:r>
              <a:rPr lang="en-US" sz="2400" dirty="0"/>
              <a:t> </a:t>
            </a:r>
            <a:r>
              <a:rPr lang="en-US" sz="2400" u="sng" dirty="0" err="1"/>
              <a:t>avant</a:t>
            </a:r>
            <a:r>
              <a:rPr lang="en-US" sz="2400" dirty="0"/>
              <a:t> tout </a:t>
            </a:r>
            <a:r>
              <a:rPr lang="en-US" sz="2400" dirty="0" err="1"/>
              <a:t>déploiement</a:t>
            </a:r>
            <a:r>
              <a:rPr lang="en-US" sz="2400" dirty="0"/>
              <a:t> pour </a:t>
            </a:r>
            <a:r>
              <a:rPr lang="fr-FR" sz="2400" dirty="0"/>
              <a:t>mener à bien leur mission de manière efficace et sure.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0708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08720"/>
          </a:xfrm>
        </p:spPr>
        <p:txBody>
          <a:bodyPr>
            <a:noAutofit/>
          </a:bodyPr>
          <a:lstStyle/>
          <a:p>
            <a:br>
              <a:rPr lang="en-GB" sz="3600" dirty="0"/>
            </a:br>
            <a:r>
              <a:rPr lang="en-GB" sz="3600" b="1" dirty="0">
                <a:solidFill>
                  <a:srgbClr val="002060"/>
                </a:solidFill>
              </a:rPr>
              <a:t>Instructions</a:t>
            </a:r>
            <a:br>
              <a:rPr lang="en-GB" sz="3600" b="1" dirty="0">
                <a:solidFill>
                  <a:srgbClr val="002060"/>
                </a:solidFill>
              </a:rPr>
            </a:b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23528" y="1556792"/>
            <a:ext cx="8496944" cy="3960440"/>
          </a:xfrm>
        </p:spPr>
        <p:txBody>
          <a:bodyPr>
            <a:noAutofit/>
          </a:bodyPr>
          <a:lstStyle/>
          <a:p>
            <a:pPr marL="0" indent="0">
              <a:lnSpc>
                <a:spcPts val="2000"/>
              </a:lnSpc>
              <a:buNone/>
            </a:pPr>
            <a:r>
              <a:rPr lang="fr-FR" sz="2000" dirty="0"/>
              <a:t>Dans un tableau à 3 colonnes, chaque groupe listera les éléments suivants:</a:t>
            </a:r>
          </a:p>
          <a:p>
            <a:pPr marL="0" indent="0">
              <a:lnSpc>
                <a:spcPts val="2000"/>
              </a:lnSpc>
              <a:buNone/>
            </a:pPr>
            <a:endParaRPr lang="fr-FR" sz="2000" dirty="0"/>
          </a:p>
          <a:p>
            <a:pPr marL="0" indent="0">
              <a:lnSpc>
                <a:spcPts val="2000"/>
              </a:lnSpc>
              <a:buNone/>
            </a:pPr>
            <a:r>
              <a:rPr lang="fr-FR" sz="2000" dirty="0"/>
              <a:t>1/ Les différents domaines dans lesquels les membres d’une EIR doivent avoir des connaissances pour mener à bien leur mission de manière efficace et sure dans un pays ou région donnée.</a:t>
            </a:r>
          </a:p>
          <a:p>
            <a:pPr marL="0" indent="0">
              <a:lnSpc>
                <a:spcPts val="2000"/>
              </a:lnSpc>
              <a:buNone/>
            </a:pPr>
            <a:endParaRPr lang="fr-FR" sz="2000" dirty="0"/>
          </a:p>
          <a:p>
            <a:pPr marL="0" indent="0">
              <a:lnSpc>
                <a:spcPts val="2000"/>
              </a:lnSpc>
              <a:buNone/>
            </a:pPr>
            <a:r>
              <a:rPr lang="fr-FR" sz="2000" dirty="0"/>
              <a:t>2/ Pourquoi (ou à quoi) les connaissances dans chacun de ces domaines seront nécessaires/utiles au cours de la mission.</a:t>
            </a:r>
          </a:p>
          <a:p>
            <a:pPr marL="0" indent="0">
              <a:lnSpc>
                <a:spcPts val="2000"/>
              </a:lnSpc>
              <a:buNone/>
            </a:pPr>
            <a:endParaRPr lang="fr-FR" sz="2000" dirty="0"/>
          </a:p>
          <a:p>
            <a:pPr marL="0" indent="0">
              <a:lnSpc>
                <a:spcPts val="2000"/>
              </a:lnSpc>
              <a:buNone/>
            </a:pPr>
            <a:r>
              <a:rPr lang="fr-FR" sz="2000" dirty="0"/>
              <a:t>3/ Les sources potentielles d’informations dans chacun de ces domaines.</a:t>
            </a:r>
          </a:p>
          <a:p>
            <a:pPr marL="0" indent="0">
              <a:lnSpc>
                <a:spcPts val="2000"/>
              </a:lnSpc>
              <a:buNone/>
            </a:pPr>
            <a:r>
              <a:rPr lang="en-GB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7296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Modèle de tableau</a:t>
            </a:r>
            <a:endParaRPr lang="en-GB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8896947"/>
              </p:ext>
            </p:extLst>
          </p:nvPr>
        </p:nvGraphicFramePr>
        <p:xfrm>
          <a:off x="457200" y="1600200"/>
          <a:ext cx="8229600" cy="3124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4989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Domaine de connaissances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Utilité</a:t>
                      </a:r>
                      <a:r>
                        <a:rPr lang="fr-FR" baseline="0" dirty="0"/>
                        <a:t> des connaissances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Sources d’information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98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98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98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498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746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Débriefing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396" y="1484784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Domaines clés dans lesquelles les EIR doivent avoir des connaissances avant tout déploiement, susceptibles d'impacter l'équipe sur le terrain:</a:t>
            </a:r>
          </a:p>
          <a:p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fr-FR" dirty="0"/>
              <a:t>Géographie - lieu (topographie, villes, services publics, climat)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fr-FR" dirty="0"/>
              <a:t>Démographie - pratiques socioculturelles, religions, coutumes, langues, groupes tribaux 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fr-FR" dirty="0"/>
              <a:t>Politique/sécurité - conflits au sein de la communauté, rassemblements/évènements (sociaux/politiques, festivals, etc.)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fr-FR" dirty="0"/>
              <a:t>Risques environnementaux - moustiques, eau…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fr-FR" dirty="0"/>
              <a:t>Logistique personnelle : ce qui est disponible sur place - nourriture, eau, abri, vêtements, protection contre les éléments. 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fr-FR" dirty="0"/>
              <a:t>Évènement de santé publique actuel (pour lequel l'équipe se prépare).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fr-FR" dirty="0"/>
              <a:t>Autres.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2545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75A310CD-2EA6-4C4B-9A39-48B01090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A0EB7FF0-DE40-4487-80F0-493239C7D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2301628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fr-FR" sz="6000" b="1" i="1" dirty="0" err="1">
                <a:solidFill>
                  <a:srgbClr val="002060"/>
                </a:solidFill>
              </a:rPr>
              <a:t>Merci</a:t>
            </a:r>
            <a:r>
              <a:rPr lang="fr-FR" sz="6000" b="1" i="1" dirty="0">
                <a:solidFill>
                  <a:srgbClr val="002060"/>
                </a:solidFill>
              </a:rPr>
              <a:t> </a:t>
            </a:r>
            <a:r>
              <a:rPr lang="fr-FR" sz="6000" b="1" i="1" dirty="0" err="1">
                <a:solidFill>
                  <a:srgbClr val="002060"/>
                </a:solidFill>
              </a:rPr>
              <a:t>!</a:t>
            </a:r>
            <a:endParaRPr lang="en-GB" sz="6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6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425</Words>
  <Application>Microsoft Office PowerPoint</Application>
  <PresentationFormat>On-screen Show (4:3)</PresentationFormat>
  <Paragraphs>46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Wingdings</vt:lpstr>
      <vt:lpstr>Office Theme</vt:lpstr>
      <vt:lpstr>RC 59 Template EN</vt:lpstr>
      <vt:lpstr>PowerPoint Presentation</vt:lpstr>
      <vt:lpstr> Objectifs d'apprentissage </vt:lpstr>
      <vt:lpstr> Instructions </vt:lpstr>
      <vt:lpstr>Modèle de tableau</vt:lpstr>
      <vt:lpstr>Débriefing</vt:lpstr>
      <vt:lpstr>Clause de non-responsabilité</vt:lpstr>
      <vt:lpstr>Merci 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A: Activity 2 (RRT)  Sub - Activity 5. Stakeholder mapping exercise.</dc:title>
  <dc:creator>SMALLWOOD, Catherine</dc:creator>
  <cp:lastModifiedBy>GOMEZ, Paula</cp:lastModifiedBy>
  <cp:revision>49</cp:revision>
  <dcterms:created xsi:type="dcterms:W3CDTF">2015-09-22T09:24:28Z</dcterms:created>
  <dcterms:modified xsi:type="dcterms:W3CDTF">2018-06-13T13:47:54Z</dcterms:modified>
</cp:coreProperties>
</file>