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9"/>
  </p:notesMasterIdLst>
  <p:sldIdLst>
    <p:sldId id="256" r:id="rId5"/>
    <p:sldId id="257" r:id="rId6"/>
    <p:sldId id="259" r:id="rId7"/>
    <p:sldId id="260"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13294B-8C59-4F5F-AFA7-8769E01E1625}" v="27" dt="2023-05-26T09:15:26.4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814" autoAdjust="0"/>
  </p:normalViewPr>
  <p:slideViewPr>
    <p:cSldViewPr snapToGrid="0">
      <p:cViewPr varScale="1">
        <p:scale>
          <a:sx n="63" d="100"/>
          <a:sy n="63"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84FBFA36-D835-4FEB-A096-7D6E54ED999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56907" y="150789"/>
            <a:ext cx="1188720" cy="1065749"/>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6A113773-B003-4670-9ABE-0F0DF3AABC9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70"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95B6B355-5B77-4EF9-9E55-E5BA4580B61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AFD062DF-0B5E-4E8D-83DD-11FB75A33ED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60F49A14-CB0C-471A-8C26-CC1E01DFC73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0B3EC661-EEAF-4E97-9649-35AE85339DC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7AF71564-C5AC-4044-8159-4D76214D530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DCD16035-AEA1-4B84-A790-B594DEE3300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2A7334D7-D348-4C8B-B0F6-B760CF9470B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371D9700-4238-485D-934E-9831808A3F2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A417211-6339-48E2-87B0-ACB53C8E63C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A7858177-3542-49D6-A6F6-582B8254674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0237B9DD-6C71-4E85-94AB-13BDC928B7B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FF410B64-7EB2-4A91-B1AB-F24B597542D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6764C4AB-CAEB-4AD0-A506-43ECA5CD6DC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36620C94-6B89-43DB-ADAF-0DACD37328C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D5E2881A-A86C-4264-A6BE-E87F60B2792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96336" y="150789"/>
            <a:ext cx="914400" cy="819805"/>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19E020F-41B9-415E-88FB-58BE5EC8621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F33F7021-D549-41A4-84AC-A88061C54A9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63899" y="128157"/>
            <a:ext cx="914400" cy="819805"/>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6EE3D27B-ED2E-482B-9621-D3F300FC3A8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6"/>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7"/>
          <a:stretch>
            <a:fillRect/>
          </a:stretch>
        </p:blipFill>
        <p:spPr>
          <a:xfrm>
            <a:off x="11358371" y="138176"/>
            <a:ext cx="685801" cy="711201"/>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6CF71F0-56FC-48DF-92AD-63C42D7CBD35}"/>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pPr algn="ctr"/>
            <a:r>
              <a:rPr lang="fr-FR" i="1" dirty="0">
                <a:highlight>
                  <a:srgbClr val="FFFF00"/>
                </a:highlight>
              </a:rPr>
              <a:t>Insérer les dates, le lieu et le pays de la formation</a:t>
            </a:r>
            <a:endParaRPr i="1" dirty="0">
              <a:highlight>
                <a:srgbClr val="FFFF00"/>
              </a:highlight>
            </a:endParaRPr>
          </a:p>
        </p:txBody>
      </p:sp>
      <p:sp>
        <p:nvSpPr>
          <p:cNvPr id="264" name="Title 1"/>
          <p:cNvSpPr txBox="1">
            <a:spLocks noGrp="1"/>
          </p:cNvSpPr>
          <p:nvPr>
            <p:ph type="title"/>
          </p:nvPr>
        </p:nvSpPr>
        <p:spPr>
          <a:xfrm>
            <a:off x="517797" y="1587568"/>
            <a:ext cx="4490140" cy="2410276"/>
          </a:xfrm>
          <a:prstGeom prst="rect">
            <a:avLst/>
          </a:prstGeom>
        </p:spPr>
        <p:txBody>
          <a:bodyPr/>
          <a:lstStyle/>
          <a:p>
            <a:r>
              <a:rPr lang="fr-FR" b="1" dirty="0"/>
              <a:t>E</a:t>
            </a:r>
            <a:r>
              <a:rPr b="1" dirty="0"/>
              <a:t>valuation</a:t>
            </a:r>
            <a:r>
              <a:rPr lang="fr-FR" b="1" dirty="0"/>
              <a:t> finale</a:t>
            </a:r>
            <a:r>
              <a:rPr b="1" dirty="0"/>
              <a:t>​</a:t>
            </a:r>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a:latin typeface="+mn-lt"/>
                <a:ea typeface="+mn-ea"/>
                <a:cs typeface="+mn-cs"/>
                <a:sym typeface="Source Sans Pro Regular"/>
              </a:defRPr>
            </a:lvl1pPr>
          </a:lstStyle>
          <a:p>
            <a:r>
              <a:rPr lang="fr-FR" dirty="0">
                <a:highlight>
                  <a:srgbClr val="FFFF00"/>
                </a:highlight>
              </a:rPr>
              <a:t>Insérez le </a:t>
            </a:r>
            <a:r>
              <a:rPr dirty="0">
                <a:highlight>
                  <a:srgbClr val="FFFF00"/>
                </a:highlight>
              </a:rPr>
              <a:t>logo</a:t>
            </a:r>
            <a:r>
              <a:rPr lang="fr-FR" dirty="0">
                <a:highlight>
                  <a:srgbClr val="FFFF00"/>
                </a:highlight>
              </a:rPr>
              <a:t> ou le drapeau du pays</a:t>
            </a:r>
            <a:endParaRPr lang="en-US" dirty="0">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412267" y="1556108"/>
            <a:ext cx="8457414" cy="2721252"/>
          </a:xfrm>
          <a:prstGeom prst="rect">
            <a:avLst/>
          </a:prstGeom>
        </p:spPr>
        <p:txBody>
          <a:bodyPr>
            <a:noAutofit/>
          </a:bodyPr>
          <a:lstStyle/>
          <a:p>
            <a:r>
              <a:rPr lang="fr-FR" sz="2800" b="1" dirty="0">
                <a:solidFill>
                  <a:schemeClr val="accent3"/>
                </a:solidFill>
              </a:rPr>
              <a:t>Objectifs</a:t>
            </a:r>
          </a:p>
          <a:p>
            <a:pPr marL="457200" indent="-457200">
              <a:buFont typeface="Arial" panose="020B0604020202020204" pitchFamily="34" charset="0"/>
              <a:buChar char="•"/>
            </a:pPr>
            <a:r>
              <a:rPr lang="fr-FR" sz="2800" dirty="0"/>
              <a:t>Mettre en évidence les points forts du Programme de formation avancée pour les EIR ainsi que les points à améliorer.​</a:t>
            </a:r>
          </a:p>
          <a:p>
            <a:pPr marL="457200" indent="-457200">
              <a:buFont typeface="Arial" panose="020B0604020202020204" pitchFamily="34" charset="0"/>
              <a:buChar char="•"/>
            </a:pPr>
            <a:endParaRPr lang="fr-FR" sz="2800" dirty="0"/>
          </a:p>
          <a:p>
            <a:pPr marL="457200" indent="-457200">
              <a:buFont typeface="Arial" panose="020B0604020202020204" pitchFamily="34" charset="0"/>
              <a:buChar char="•"/>
            </a:pPr>
            <a:r>
              <a:rPr lang="fr-FR" sz="2800" dirty="0"/>
              <a:t>Réviser les supports du Programme de formation avancée pour les EIR afin d’améliorer l’expérience d’apprentissage lors des éditions ultérieures.</a:t>
            </a:r>
          </a:p>
        </p:txBody>
      </p:sp>
      <p:sp>
        <p:nvSpPr>
          <p:cNvPr id="269" name="Rectangle 2"/>
          <p:cNvSpPr txBox="1">
            <a:spLocks noGrp="1"/>
          </p:cNvSpPr>
          <p:nvPr>
            <p:ph type="title"/>
          </p:nvPr>
        </p:nvSpPr>
        <p:spPr>
          <a:xfrm>
            <a:off x="256384" y="-20444"/>
            <a:ext cx="7718774" cy="646113"/>
          </a:xfrm>
          <a:prstGeom prst="rect">
            <a:avLst/>
          </a:prstGeom>
        </p:spPr>
        <p:txBody>
          <a:bodyPr>
            <a:normAutofit/>
          </a:bodyPr>
          <a:lstStyle>
            <a:lvl1pPr>
              <a:defRPr>
                <a:latin typeface="Source Sans Pro Bold"/>
                <a:ea typeface="Source Sans Pro Bold"/>
                <a:cs typeface="Source Sans Pro Bold"/>
                <a:sym typeface="Source Sans Pro Bold"/>
              </a:defRPr>
            </a:lvl1pPr>
          </a:lstStyle>
          <a:p>
            <a:r>
              <a:rPr b="1" dirty="0" err="1"/>
              <a:t>Objecti</a:t>
            </a:r>
            <a:r>
              <a:rPr lang="fr-FR" b="1" dirty="0" err="1"/>
              <a:t>fs</a:t>
            </a:r>
            <a:r>
              <a:rPr lang="fr-FR" b="1" dirty="0"/>
              <a:t> de l’évaluation finale</a:t>
            </a:r>
            <a:endParaRPr b="1" dirty="0"/>
          </a:p>
        </p:txBody>
      </p:sp>
      <p:sp>
        <p:nvSpPr>
          <p:cNvPr id="5" name="TextBox 4">
            <a:extLst>
              <a:ext uri="{FF2B5EF4-FFF2-40B4-BE49-F238E27FC236}">
                <a16:creationId xmlns:a16="http://schemas.microsoft.com/office/drawing/2014/main" id="{896B1910-55F9-4754-9025-BBCA6BB2A0B6}"/>
              </a:ext>
            </a:extLst>
          </p:cNvPr>
          <p:cNvSpPr txBox="1"/>
          <p:nvPr/>
        </p:nvSpPr>
        <p:spPr>
          <a:xfrm>
            <a:off x="412267" y="5053613"/>
            <a:ext cx="11005820" cy="1384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rtl="0" fontAlgn="base"/>
            <a:r>
              <a:rPr lang="fr-FR" sz="2800" b="1" i="0" u="none" strike="noStrike" dirty="0">
                <a:solidFill>
                  <a:schemeClr val="accent6"/>
                </a:solidFill>
                <a:effectLst/>
                <a:latin typeface="+mn-lt"/>
              </a:rPr>
              <a:t>Évaluation individuelle :</a:t>
            </a:r>
            <a:r>
              <a:rPr lang="en-US" sz="2800" b="0" i="0" dirty="0">
                <a:solidFill>
                  <a:schemeClr val="accent6"/>
                </a:solidFill>
                <a:effectLst/>
                <a:latin typeface="+mn-lt"/>
              </a:rPr>
              <a:t>​</a:t>
            </a:r>
          </a:p>
          <a:p>
            <a:pPr marL="457200" indent="-457200" algn="l" rtl="0" fontAlgn="base">
              <a:buFont typeface="Arial" panose="020B0604020202020204" pitchFamily="34" charset="0"/>
              <a:buChar char="•"/>
            </a:pPr>
            <a:r>
              <a:rPr lang="fr-FR" sz="2800" b="0" i="0" u="none" strike="noStrike" dirty="0">
                <a:solidFill>
                  <a:schemeClr val="tx1"/>
                </a:solidFill>
                <a:effectLst/>
                <a:latin typeface="+mn-lt"/>
              </a:rPr>
              <a:t>Évaluation finale, anonyme, à remplir en ligne : </a:t>
            </a:r>
            <a:r>
              <a:rPr lang="fr-FR" sz="2800" b="0" i="0" u="none" strike="noStrike" dirty="0">
                <a:solidFill>
                  <a:schemeClr val="tx1"/>
                </a:solidFill>
                <a:effectLst/>
                <a:highlight>
                  <a:srgbClr val="FFFF00"/>
                </a:highlight>
                <a:latin typeface="+mn-lt"/>
              </a:rPr>
              <a:t>insérer le lien</a:t>
            </a:r>
            <a:endParaRPr lang="en-US" sz="2800" b="0" i="0" dirty="0">
              <a:solidFill>
                <a:schemeClr val="tx1"/>
              </a:solidFill>
              <a:effectLst/>
              <a:highlight>
                <a:srgbClr val="FFFF00"/>
              </a:highlight>
              <a:latin typeface="+mn-lt"/>
            </a:endParaRPr>
          </a:p>
          <a:p>
            <a:endParaRPr lang="en-US" sz="2800" dirty="0">
              <a:solidFill>
                <a:schemeClr val="tx1"/>
              </a:solidFill>
            </a:endParaRPr>
          </a:p>
        </p:txBody>
      </p:sp>
      <p:sp>
        <p:nvSpPr>
          <p:cNvPr id="7" name="TextBox 6">
            <a:extLst>
              <a:ext uri="{FF2B5EF4-FFF2-40B4-BE49-F238E27FC236}">
                <a16:creationId xmlns:a16="http://schemas.microsoft.com/office/drawing/2014/main" id="{BCCC8567-505B-493C-A259-84B4B0FA9D4D}"/>
              </a:ext>
            </a:extLst>
          </p:cNvPr>
          <p:cNvSpPr txBox="1"/>
          <p:nvPr/>
        </p:nvSpPr>
        <p:spPr>
          <a:xfrm>
            <a:off x="9334500" y="2286000"/>
            <a:ext cx="2286000" cy="2286000"/>
          </a:xfrm>
          <a:prstGeom prst="rect">
            <a:avLst/>
          </a:prstGeom>
          <a:solidFill>
            <a:srgbClr val="FFFF0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b="0" i="0" dirty="0">
                <a:solidFill>
                  <a:srgbClr val="000000"/>
                </a:solidFill>
                <a:effectLst/>
                <a:highlight>
                  <a:srgbClr val="FFFF00"/>
                </a:highlight>
                <a:latin typeface="+mn-lt"/>
              </a:rPr>
              <a:t> </a:t>
            </a:r>
            <a:r>
              <a:rPr lang="en-US" b="0" i="0" dirty="0" err="1">
                <a:solidFill>
                  <a:srgbClr val="000000"/>
                </a:solidFill>
                <a:effectLst/>
                <a:highlight>
                  <a:srgbClr val="FFFF00"/>
                </a:highlight>
                <a:latin typeface="+mn-lt"/>
              </a:rPr>
              <a:t>Insérer</a:t>
            </a:r>
            <a:r>
              <a:rPr lang="en-US" b="0" i="0" dirty="0">
                <a:solidFill>
                  <a:srgbClr val="000000"/>
                </a:solidFill>
                <a:effectLst/>
                <a:highlight>
                  <a:srgbClr val="FFFF00"/>
                </a:highlight>
                <a:latin typeface="+mn-lt"/>
              </a:rPr>
              <a:t> le code QR</a:t>
            </a:r>
            <a:endParaRPr lang="en-US" dirty="0">
              <a:highlight>
                <a:srgbClr val="FFFF00"/>
              </a:highlight>
              <a:latin typeface="+mn-lt"/>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816761" y="924242"/>
            <a:ext cx="10045166" cy="5385118"/>
          </a:xfrm>
          <a:prstGeom prst="rect">
            <a:avLst/>
          </a:prstGeom>
        </p:spPr>
        <p:txBody>
          <a:bodyPr lIns="0" tIns="0" rIns="0" bIns="0">
            <a:normAutofit fontScale="92500" lnSpcReduction="10000"/>
          </a:bodyPr>
          <a:lstStyle/>
          <a:p>
            <a:pPr algn="l" rtl="0" fontAlgn="base"/>
            <a:r>
              <a:rPr lang="fr-FR" sz="1800" b="1" i="0" u="none" strike="noStrike" dirty="0">
                <a:solidFill>
                  <a:srgbClr val="10253F"/>
                </a:solidFill>
                <a:effectLst/>
              </a:rPr>
              <a:t>Plateforme d’apprentissage de l’OMS sur la sécurité sanitaire – Supports de formation</a:t>
            </a:r>
            <a:r>
              <a:rPr lang="en-US" sz="1800" b="0" i="0" dirty="0">
                <a:solidFill>
                  <a:srgbClr val="10253F"/>
                </a:solidFill>
                <a:effectLst/>
              </a:rPr>
              <a:t>​</a:t>
            </a:r>
            <a:endParaRPr lang="en-US" b="0" i="0" dirty="0">
              <a:solidFill>
                <a:srgbClr val="000000"/>
              </a:solidFill>
              <a:effectLst/>
            </a:endParaRPr>
          </a:p>
          <a:p>
            <a:pPr algn="l" rtl="0" fontAlgn="base"/>
            <a:endParaRPr lang="fr-FR" sz="1800" b="0" i="0" u="none" strike="noStrike" dirty="0">
              <a:solidFill>
                <a:srgbClr val="10253F"/>
              </a:solidFill>
              <a:effectLst/>
            </a:endParaRPr>
          </a:p>
          <a:p>
            <a:pPr algn="l" rtl="0" fontAlgn="base"/>
            <a:r>
              <a:rPr lang="fr-FR" sz="1800" b="0" i="0" u="none" strike="noStrike" dirty="0">
                <a:solidFill>
                  <a:srgbClr val="10253F"/>
                </a:solidFill>
                <a:effectLst/>
              </a:rPr>
              <a:t>Les présents supports de formation sont la propriété de © l’Organisation mondiale de la Santé (OMS) 2022. Tous droits réservés.</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Votre utilisation des présents supports est soumise aux conditions d’utilisation de la « </a:t>
            </a:r>
            <a:r>
              <a:rPr lang="fr-FR" sz="1800" b="0" i="0" u="sng" strike="noStrike" dirty="0">
                <a:solidFill>
                  <a:srgbClr val="0000FF"/>
                </a:solidFill>
                <a:effectLst/>
                <a:hlinkClick r:id="rId2"/>
              </a:rPr>
              <a:t>Plateforme d’apprentissage de l’OMS sur la sécurité sanitaire – Supports de formation</a:t>
            </a:r>
            <a:r>
              <a:rPr lang="fr-FR" sz="1800" b="0" i="0" u="none" strike="noStrike" dirty="0">
                <a:solidFill>
                  <a:srgbClr val="10253F"/>
                </a:solidFill>
                <a:effectLst/>
              </a:rPr>
              <a:t> », que vous avez acceptées en les téléchargeant, et qui sont disponibles sur la Plateforme d’apprentissage sur la sécurité sanitaire à l’adresse suivante : </a:t>
            </a:r>
            <a:r>
              <a:rPr lang="fr-FR" sz="1800" b="0" i="0" u="sng" strike="noStrike" dirty="0">
                <a:solidFill>
                  <a:srgbClr val="0000FF"/>
                </a:solidFill>
                <a:effectLst/>
                <a:hlinkClick r:id="rId3"/>
              </a:rPr>
              <a:t>https://extranet.who.int/hslp</a:t>
            </a:r>
            <a:r>
              <a:rPr lang="fr-FR" sz="1800" b="0" i="0" u="none" strike="noStrike" dirty="0">
                <a:solidFill>
                  <a:srgbClr val="10253F"/>
                </a:solidFill>
                <a:effectLst/>
              </a:rPr>
              <a:t>.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https://extranet.who.int/hslp/), lequel est la propriété de © l’Organisation mondiale de la Santé (OMS) 2022, et sont utilisés avec l’autorisation de l’OMS. L’OMS décline toute responsabilité en cas de modification ou de révision des documents de l’OMS protégés par le droit d’auteur. »  </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outre, nous vous invitons à informer l’OMS de toute modification de ces documents utilisés à des fins publiques, d’archivage ou de formation continue, en envoyant un courrier électronique à l’adresse suivante : </a:t>
            </a:r>
            <a:r>
              <a:rPr lang="fr-FR" sz="1800" b="0" i="0" u="sng" strike="noStrike" dirty="0">
                <a:solidFill>
                  <a:srgbClr val="0000FF"/>
                </a:solidFill>
                <a:effectLst/>
                <a:hlinkClick r:id="rId4"/>
              </a:rPr>
              <a:t>ihrhrt@who.int</a:t>
            </a:r>
            <a:r>
              <a:rPr lang="fr-FR" sz="1800" b="0" i="0" u="none" strike="noStrike" dirty="0">
                <a:solidFill>
                  <a:srgbClr val="10253F"/>
                </a:solidFill>
                <a:effectLst/>
              </a:rPr>
              <a:t>.</a:t>
            </a:r>
            <a:endParaRPr lang="en-US" b="0" i="0" dirty="0">
              <a:solidFill>
                <a:srgbClr val="000000"/>
              </a:solidFill>
              <a:effectLst/>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287D3A-F0F0-4EA2-91FC-248518C7237F}"/>
              </a:ext>
            </a:extLst>
          </p:cNvPr>
          <p:cNvSpPr>
            <a:spLocks noGrp="1"/>
          </p:cNvSpPr>
          <p:nvPr>
            <p:ph type="body" sz="half" idx="1"/>
          </p:nvPr>
        </p:nvSpPr>
        <p:spPr/>
        <p:txBody>
          <a:bodyPr>
            <a:normAutofit/>
          </a:bodyPr>
          <a:lstStyle/>
          <a:p>
            <a:r>
              <a:rPr lang="fr-FR" sz="4400" dirty="0"/>
              <a:t>Merci !</a:t>
            </a:r>
            <a:endParaRPr lang="en-US" sz="4400"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2.xml><?xml version="1.0" encoding="utf-8"?>
<ds:datastoreItem xmlns:ds="http://schemas.openxmlformats.org/officeDocument/2006/customXml" ds:itemID="{D061FFA0-CB4D-41F7-81BA-8D135047B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79A3BA7-48FC-4831-BFA3-0B6F6B493CA5}">
  <ds:schemaRefs>
    <ds:schemaRef ds:uri="http://schemas.openxmlformats.org/package/2006/metadata/core-properties"/>
    <ds:schemaRef ds:uri="http://purl.org/dc/terms/"/>
    <ds:schemaRef ds:uri="http://purl.org/dc/dcmitype/"/>
    <ds:schemaRef ds:uri="http://schemas.microsoft.com/office/2006/documentManagement/types"/>
    <ds:schemaRef ds:uri="http://schemas.microsoft.com/office/2006/metadata/properties"/>
    <ds:schemaRef ds:uri="http://purl.org/dc/elements/1.1/"/>
    <ds:schemaRef ds:uri="450f158c-397a-4a9d-b005-a44c92e0fccb"/>
    <ds:schemaRef ds:uri="http://schemas.microsoft.com/office/infopath/2007/PartnerControls"/>
    <ds:schemaRef ds:uri="e2a64997-203d-4655-a595-383c2eb1e86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38</TotalTime>
  <Words>417</Words>
  <Application>Microsoft Office PowerPoint</Application>
  <PresentationFormat>Widescreen</PresentationFormat>
  <Paragraphs>22</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Source Sans Pro Bold</vt:lpstr>
      <vt:lpstr>Source Sans Pro Regular</vt:lpstr>
      <vt:lpstr>RRT_Theme_v3</vt:lpstr>
      <vt:lpstr>Evaluation finale​</vt:lpstr>
      <vt:lpstr>Objectifs de l’évaluation finale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GOMEZ, Paula</cp:lastModifiedBy>
  <cp:revision>7</cp:revision>
  <dcterms:modified xsi:type="dcterms:W3CDTF">2023-05-26T09:22:37Z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