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2.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694" r:id="rId5"/>
  </p:sldMasterIdLst>
  <p:notesMasterIdLst>
    <p:notesMasterId r:id="rId59"/>
  </p:notesMasterIdLst>
  <p:sldIdLst>
    <p:sldId id="256" r:id="rId6"/>
    <p:sldId id="257" r:id="rId7"/>
    <p:sldId id="457" r:id="rId8"/>
    <p:sldId id="258" r:id="rId9"/>
    <p:sldId id="265" r:id="rId10"/>
    <p:sldId id="401" r:id="rId11"/>
    <p:sldId id="266" r:id="rId12"/>
    <p:sldId id="458" r:id="rId13"/>
    <p:sldId id="453" r:id="rId14"/>
    <p:sldId id="1713" r:id="rId15"/>
    <p:sldId id="439" r:id="rId16"/>
    <p:sldId id="447" r:id="rId17"/>
    <p:sldId id="1681" r:id="rId18"/>
    <p:sldId id="1682" r:id="rId19"/>
    <p:sldId id="1716" r:id="rId20"/>
    <p:sldId id="1717" r:id="rId21"/>
    <p:sldId id="1689" r:id="rId22"/>
    <p:sldId id="448" r:id="rId23"/>
    <p:sldId id="440" r:id="rId24"/>
    <p:sldId id="1705" r:id="rId25"/>
    <p:sldId id="449" r:id="rId26"/>
    <p:sldId id="1706" r:id="rId27"/>
    <p:sldId id="1686" r:id="rId28"/>
    <p:sldId id="1688" r:id="rId29"/>
    <p:sldId id="1714" r:id="rId30"/>
    <p:sldId id="455" r:id="rId31"/>
    <p:sldId id="460" r:id="rId32"/>
    <p:sldId id="441" r:id="rId33"/>
    <p:sldId id="451" r:id="rId34"/>
    <p:sldId id="442" r:id="rId35"/>
    <p:sldId id="443" r:id="rId36"/>
    <p:sldId id="444" r:id="rId37"/>
    <p:sldId id="478" r:id="rId38"/>
    <p:sldId id="445" r:id="rId39"/>
    <p:sldId id="446" r:id="rId40"/>
    <p:sldId id="1720" r:id="rId41"/>
    <p:sldId id="1696" r:id="rId42"/>
    <p:sldId id="1718" r:id="rId43"/>
    <p:sldId id="1719" r:id="rId44"/>
    <p:sldId id="468" r:id="rId45"/>
    <p:sldId id="469" r:id="rId46"/>
    <p:sldId id="470" r:id="rId47"/>
    <p:sldId id="476" r:id="rId48"/>
    <p:sldId id="474" r:id="rId49"/>
    <p:sldId id="471" r:id="rId50"/>
    <p:sldId id="473" r:id="rId51"/>
    <p:sldId id="477" r:id="rId52"/>
    <p:sldId id="450" r:id="rId53"/>
    <p:sldId id="362" r:id="rId54"/>
    <p:sldId id="363" r:id="rId55"/>
    <p:sldId id="368" r:id="rId56"/>
    <p:sldId id="361" r:id="rId57"/>
    <p:sldId id="452" r:id="rId5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1F495288-C242-B37A-B2F6-F8684AFE1751}" name="Hind" initials="H" userId="Hind" providerId="None"/>
  <p188:author id="{A25F1AC8-5954-6DFF-D869-F4E9641AFD23}" name="Medina, Emily (CDC/DDPHSIS/CGH/DGHP) (CTR)" initials="ME((" userId="S::uar6@cdc.gov::8a698838-2520-4271-a29d-c2cd48c8a7c8"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Hind" initials="H" lastIdx="10" clrIdx="0">
    <p:extLst>
      <p:ext uri="{19B8F6BF-5375-455C-9EA6-DF929625EA0E}">
        <p15:presenceInfo xmlns:p15="http://schemas.microsoft.com/office/powerpoint/2012/main" userId="Hind" providerId="None"/>
      </p:ext>
    </p:extLst>
  </p:cmAuthor>
  <p:cmAuthor id="2" name="EZZINE, Hind" initials="EH" lastIdx="16" clrIdx="1">
    <p:extLst>
      <p:ext uri="{19B8F6BF-5375-455C-9EA6-DF929625EA0E}">
        <p15:presenceInfo xmlns:p15="http://schemas.microsoft.com/office/powerpoint/2012/main" userId="S::ezzineh@who.int::edcab00f-6318-46e5-a4a9-188b01ee222f" providerId="AD"/>
      </p:ext>
    </p:extLst>
  </p:cmAuthor>
  <p:cmAuthor id="3" name="GOMEZ, Paula" initials="GP" lastIdx="2" clrIdx="2">
    <p:extLst>
      <p:ext uri="{19B8F6BF-5375-455C-9EA6-DF929625EA0E}">
        <p15:presenceInfo xmlns:p15="http://schemas.microsoft.com/office/powerpoint/2012/main" userId="S::gomezp@who.int::c93cf399-3ed7-4230-9282-8831e3fe5ae7" providerId="AD"/>
      </p:ext>
    </p:extLst>
  </p:cmAuthor>
  <p:cmAuthor id="4" name="phleduff" initials="p" lastIdx="3" clrIdx="3">
    <p:extLst>
      <p:ext uri="{19B8F6BF-5375-455C-9EA6-DF929625EA0E}">
        <p15:presenceInfo xmlns:p15="http://schemas.microsoft.com/office/powerpoint/2012/main" userId="20e635ec4fe25a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8A39"/>
    <a:srgbClr val="05E8D5"/>
    <a:srgbClr val="05F5E1"/>
    <a:srgbClr val="1CA9E1"/>
    <a:srgbClr val="65A000"/>
    <a:srgbClr val="A20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205912-FF6F-467C-A281-AE997790552D}" v="479" dt="2024-11-07T16:34:50.61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4459" autoAdjust="0"/>
  </p:normalViewPr>
  <p:slideViewPr>
    <p:cSldViewPr snapToGrid="0">
      <p:cViewPr varScale="1">
        <p:scale>
          <a:sx n="68" d="100"/>
          <a:sy n="68" d="100"/>
        </p:scale>
        <p:origin x="162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commentAuthors" Target="commentAuthors.xml"/><Relationship Id="rId65"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notesMaster" Target="notesMasters/notesMaster1.xml"/><Relationship Id="rId67" Type="http://schemas.microsoft.com/office/2018/10/relationships/authors" Target="author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89205912-FF6F-467C-A281-AE997790552D}"/>
    <pc:docChg chg="custSel addSld delSld modSld modMainMaster">
      <pc:chgData name="GOMEZ, Paula" userId="c93cf399-3ed7-4230-9282-8831e3fe5ae7" providerId="ADAL" clId="{89205912-FF6F-467C-A281-AE997790552D}" dt="2024-11-07T16:34:50.617" v="861"/>
      <pc:docMkLst>
        <pc:docMk/>
      </pc:docMkLst>
      <pc:sldChg chg="modSp mod">
        <pc:chgData name="GOMEZ, Paula" userId="c93cf399-3ed7-4230-9282-8831e3fe5ae7" providerId="ADAL" clId="{89205912-FF6F-467C-A281-AE997790552D}" dt="2024-11-07T16:08:35.741" v="8" actId="20577"/>
        <pc:sldMkLst>
          <pc:docMk/>
          <pc:sldMk cId="0" sldId="256"/>
        </pc:sldMkLst>
        <pc:spChg chg="mod">
          <ac:chgData name="GOMEZ, Paula" userId="c93cf399-3ed7-4230-9282-8831e3fe5ae7" providerId="ADAL" clId="{89205912-FF6F-467C-A281-AE997790552D}" dt="2024-11-07T16:08:35.741" v="8" actId="20577"/>
          <ac:spMkLst>
            <pc:docMk/>
            <pc:sldMk cId="0" sldId="256"/>
            <ac:spMk id="562" creationId="{00000000-0000-0000-0000-000000000000}"/>
          </ac:spMkLst>
        </pc:spChg>
      </pc:sldChg>
      <pc:sldChg chg="modSp mod">
        <pc:chgData name="GOMEZ, Paula" userId="c93cf399-3ed7-4230-9282-8831e3fe5ae7" providerId="ADAL" clId="{89205912-FF6F-467C-A281-AE997790552D}" dt="2024-11-07T16:10:14.877" v="47" actId="113"/>
        <pc:sldMkLst>
          <pc:docMk/>
          <pc:sldMk cId="0" sldId="257"/>
        </pc:sldMkLst>
        <pc:spChg chg="mod">
          <ac:chgData name="GOMEZ, Paula" userId="c93cf399-3ed7-4230-9282-8831e3fe5ae7" providerId="ADAL" clId="{89205912-FF6F-467C-A281-AE997790552D}" dt="2024-11-07T16:10:14.877" v="47" actId="113"/>
          <ac:spMkLst>
            <pc:docMk/>
            <pc:sldMk cId="0" sldId="257"/>
            <ac:spMk id="567" creationId="{00000000-0000-0000-0000-000000000000}"/>
          </ac:spMkLst>
        </pc:spChg>
      </pc:sldChg>
      <pc:sldChg chg="modSp mod">
        <pc:chgData name="GOMEZ, Paula" userId="c93cf399-3ed7-4230-9282-8831e3fe5ae7" providerId="ADAL" clId="{89205912-FF6F-467C-A281-AE997790552D}" dt="2024-11-07T16:10:37.135" v="51" actId="1076"/>
        <pc:sldMkLst>
          <pc:docMk/>
          <pc:sldMk cId="0" sldId="258"/>
        </pc:sldMkLst>
        <pc:spChg chg="mod">
          <ac:chgData name="GOMEZ, Paula" userId="c93cf399-3ed7-4230-9282-8831e3fe5ae7" providerId="ADAL" clId="{89205912-FF6F-467C-A281-AE997790552D}" dt="2024-11-07T16:10:37.135" v="51" actId="1076"/>
          <ac:spMkLst>
            <pc:docMk/>
            <pc:sldMk cId="0" sldId="258"/>
            <ac:spMk id="571" creationId="{00000000-0000-0000-0000-000000000000}"/>
          </ac:spMkLst>
        </pc:spChg>
      </pc:sldChg>
      <pc:sldChg chg="add">
        <pc:chgData name="GOMEZ, Paula" userId="c93cf399-3ed7-4230-9282-8831e3fe5ae7" providerId="ADAL" clId="{89205912-FF6F-467C-A281-AE997790552D}" dt="2024-11-07T16:34:50.617" v="861"/>
        <pc:sldMkLst>
          <pc:docMk/>
          <pc:sldMk cId="2210347919" sldId="368"/>
        </pc:sldMkLst>
      </pc:sldChg>
      <pc:sldChg chg="modSp mod">
        <pc:chgData name="GOMEZ, Paula" userId="c93cf399-3ed7-4230-9282-8831e3fe5ae7" providerId="ADAL" clId="{89205912-FF6F-467C-A281-AE997790552D}" dt="2024-11-07T16:13:08.234" v="64" actId="1076"/>
        <pc:sldMkLst>
          <pc:docMk/>
          <pc:sldMk cId="2517975207" sldId="440"/>
        </pc:sldMkLst>
        <pc:spChg chg="mod">
          <ac:chgData name="GOMEZ, Paula" userId="c93cf399-3ed7-4230-9282-8831e3fe5ae7" providerId="ADAL" clId="{89205912-FF6F-467C-A281-AE997790552D}" dt="2024-11-07T16:13:08.234" v="64" actId="1076"/>
          <ac:spMkLst>
            <pc:docMk/>
            <pc:sldMk cId="2517975207" sldId="440"/>
            <ac:spMk id="7" creationId="{00000000-0000-0000-0000-000000000000}"/>
          </ac:spMkLst>
        </pc:spChg>
      </pc:sldChg>
      <pc:sldChg chg="modSp mod">
        <pc:chgData name="GOMEZ, Paula" userId="c93cf399-3ed7-4230-9282-8831e3fe5ae7" providerId="ADAL" clId="{89205912-FF6F-467C-A281-AE997790552D}" dt="2024-11-07T16:13:30.035" v="65" actId="14100"/>
        <pc:sldMkLst>
          <pc:docMk/>
          <pc:sldMk cId="2827354116" sldId="443"/>
        </pc:sldMkLst>
        <pc:spChg chg="mod">
          <ac:chgData name="GOMEZ, Paula" userId="c93cf399-3ed7-4230-9282-8831e3fe5ae7" providerId="ADAL" clId="{89205912-FF6F-467C-A281-AE997790552D}" dt="2024-11-07T16:13:30.035" v="65" actId="14100"/>
          <ac:spMkLst>
            <pc:docMk/>
            <pc:sldMk cId="2827354116" sldId="443"/>
            <ac:spMk id="2" creationId="{47898287-D522-BE0F-A048-40C3A9827CCF}"/>
          </ac:spMkLst>
        </pc:spChg>
      </pc:sldChg>
      <pc:sldChg chg="modSp mod">
        <pc:chgData name="GOMEZ, Paula" userId="c93cf399-3ed7-4230-9282-8831e3fe5ae7" providerId="ADAL" clId="{89205912-FF6F-467C-A281-AE997790552D}" dt="2024-11-07T16:13:39.557" v="68" actId="1036"/>
        <pc:sldMkLst>
          <pc:docMk/>
          <pc:sldMk cId="140052983" sldId="444"/>
        </pc:sldMkLst>
        <pc:spChg chg="mod">
          <ac:chgData name="GOMEZ, Paula" userId="c93cf399-3ed7-4230-9282-8831e3fe5ae7" providerId="ADAL" clId="{89205912-FF6F-467C-A281-AE997790552D}" dt="2024-11-07T16:13:39.557" v="68" actId="1036"/>
          <ac:spMkLst>
            <pc:docMk/>
            <pc:sldMk cId="140052983" sldId="444"/>
            <ac:spMk id="4" creationId="{00000000-0000-0000-0000-000000000000}"/>
          </ac:spMkLst>
        </pc:spChg>
      </pc:sldChg>
      <pc:sldChg chg="modSp mod">
        <pc:chgData name="GOMEZ, Paula" userId="c93cf399-3ed7-4230-9282-8831e3fe5ae7" providerId="ADAL" clId="{89205912-FF6F-467C-A281-AE997790552D}" dt="2024-11-07T16:12:41.853" v="63" actId="255"/>
        <pc:sldMkLst>
          <pc:docMk/>
          <pc:sldMk cId="279550309" sldId="447"/>
        </pc:sldMkLst>
        <pc:spChg chg="mod">
          <ac:chgData name="GOMEZ, Paula" userId="c93cf399-3ed7-4230-9282-8831e3fe5ae7" providerId="ADAL" clId="{89205912-FF6F-467C-A281-AE997790552D}" dt="2024-11-07T16:12:41.853" v="63" actId="255"/>
          <ac:spMkLst>
            <pc:docMk/>
            <pc:sldMk cId="279550309" sldId="447"/>
            <ac:spMk id="4" creationId="{00000000-0000-0000-0000-000000000000}"/>
          </ac:spMkLst>
        </pc:spChg>
      </pc:sldChg>
      <pc:sldChg chg="addSp delSp modSp mod">
        <pc:chgData name="GOMEZ, Paula" userId="c93cf399-3ed7-4230-9282-8831e3fe5ae7" providerId="ADAL" clId="{89205912-FF6F-467C-A281-AE997790552D}" dt="2024-11-07T16:12:18.302" v="60" actId="1036"/>
        <pc:sldMkLst>
          <pc:docMk/>
          <pc:sldMk cId="3117842991" sldId="453"/>
        </pc:sldMkLst>
        <pc:spChg chg="mod">
          <ac:chgData name="GOMEZ, Paula" userId="c93cf399-3ed7-4230-9282-8831e3fe5ae7" providerId="ADAL" clId="{89205912-FF6F-467C-A281-AE997790552D}" dt="2024-11-07T16:11:39.191" v="53" actId="1076"/>
          <ac:spMkLst>
            <pc:docMk/>
            <pc:sldMk cId="3117842991" sldId="453"/>
            <ac:spMk id="4" creationId="{AA70F2E2-05F7-4932-9CE5-85236B7AE9CE}"/>
          </ac:spMkLst>
        </pc:spChg>
        <pc:picChg chg="del">
          <ac:chgData name="GOMEZ, Paula" userId="c93cf399-3ed7-4230-9282-8831e3fe5ae7" providerId="ADAL" clId="{89205912-FF6F-467C-A281-AE997790552D}" dt="2024-11-07T16:11:45.153" v="54" actId="478"/>
          <ac:picMkLst>
            <pc:docMk/>
            <pc:sldMk cId="3117842991" sldId="453"/>
            <ac:picMk id="2" creationId="{00000000-0000-0000-0000-000000000000}"/>
          </ac:picMkLst>
        </pc:picChg>
        <pc:picChg chg="add mod">
          <ac:chgData name="GOMEZ, Paula" userId="c93cf399-3ed7-4230-9282-8831e3fe5ae7" providerId="ADAL" clId="{89205912-FF6F-467C-A281-AE997790552D}" dt="2024-11-07T16:12:18.302" v="60" actId="1036"/>
          <ac:picMkLst>
            <pc:docMk/>
            <pc:sldMk cId="3117842991" sldId="453"/>
            <ac:picMk id="1026" creationId="{C53482C7-6392-5D75-DE06-130C4BC9DB26}"/>
          </ac:picMkLst>
        </pc:picChg>
      </pc:sldChg>
      <pc:sldChg chg="del">
        <pc:chgData name="GOMEZ, Paula" userId="c93cf399-3ed7-4230-9282-8831e3fe5ae7" providerId="ADAL" clId="{89205912-FF6F-467C-A281-AE997790552D}" dt="2024-11-07T16:27:55.728" v="595" actId="2696"/>
        <pc:sldMkLst>
          <pc:docMk/>
          <pc:sldMk cId="25245303" sldId="456"/>
        </pc:sldMkLst>
      </pc:sldChg>
      <pc:sldChg chg="modSp mod">
        <pc:chgData name="GOMEZ, Paula" userId="c93cf399-3ed7-4230-9282-8831e3fe5ae7" providerId="ADAL" clId="{89205912-FF6F-467C-A281-AE997790552D}" dt="2024-11-07T16:10:21.691" v="49" actId="27636"/>
        <pc:sldMkLst>
          <pc:docMk/>
          <pc:sldMk cId="500334059" sldId="457"/>
        </pc:sldMkLst>
        <pc:spChg chg="mod">
          <ac:chgData name="GOMEZ, Paula" userId="c93cf399-3ed7-4230-9282-8831e3fe5ae7" providerId="ADAL" clId="{89205912-FF6F-467C-A281-AE997790552D}" dt="2024-11-07T16:10:21.691" v="49" actId="27636"/>
          <ac:spMkLst>
            <pc:docMk/>
            <pc:sldMk cId="500334059" sldId="457"/>
            <ac:spMk id="567" creationId="{00000000-0000-0000-0000-000000000000}"/>
          </ac:spMkLst>
        </pc:spChg>
      </pc:sldChg>
      <pc:sldChg chg="modSp">
        <pc:chgData name="GOMEZ, Paula" userId="c93cf399-3ed7-4230-9282-8831e3fe5ae7" providerId="ADAL" clId="{89205912-FF6F-467C-A281-AE997790552D}" dt="2024-11-07T16:11:07.687" v="52"/>
        <pc:sldMkLst>
          <pc:docMk/>
          <pc:sldMk cId="3069833050" sldId="458"/>
        </pc:sldMkLst>
        <pc:spChg chg="mod">
          <ac:chgData name="GOMEZ, Paula" userId="c93cf399-3ed7-4230-9282-8831e3fe5ae7" providerId="ADAL" clId="{89205912-FF6F-467C-A281-AE997790552D}" dt="2024-11-07T16:11:07.687" v="52"/>
          <ac:spMkLst>
            <pc:docMk/>
            <pc:sldMk cId="3069833050" sldId="458"/>
            <ac:spMk id="616" creationId="{00000000-0000-0000-0000-000000000000}"/>
          </ac:spMkLst>
        </pc:spChg>
        <pc:spChg chg="mod">
          <ac:chgData name="GOMEZ, Paula" userId="c93cf399-3ed7-4230-9282-8831e3fe5ae7" providerId="ADAL" clId="{89205912-FF6F-467C-A281-AE997790552D}" dt="2024-11-07T16:11:07.687" v="52"/>
          <ac:spMkLst>
            <pc:docMk/>
            <pc:sldMk cId="3069833050" sldId="458"/>
            <ac:spMk id="618" creationId="{00000000-0000-0000-0000-000000000000}"/>
          </ac:spMkLst>
        </pc:spChg>
      </pc:sldChg>
      <pc:sldChg chg="modSp">
        <pc:chgData name="GOMEZ, Paula" userId="c93cf399-3ed7-4230-9282-8831e3fe5ae7" providerId="ADAL" clId="{89205912-FF6F-467C-A281-AE997790552D}" dt="2024-11-07T16:11:07.687" v="52"/>
        <pc:sldMkLst>
          <pc:docMk/>
          <pc:sldMk cId="1133904419" sldId="460"/>
        </pc:sldMkLst>
        <pc:spChg chg="mod">
          <ac:chgData name="GOMEZ, Paula" userId="c93cf399-3ed7-4230-9282-8831e3fe5ae7" providerId="ADAL" clId="{89205912-FF6F-467C-A281-AE997790552D}" dt="2024-11-07T16:11:07.687" v="52"/>
          <ac:spMkLst>
            <pc:docMk/>
            <pc:sldMk cId="1133904419" sldId="460"/>
            <ac:spMk id="616" creationId="{00000000-0000-0000-0000-000000000000}"/>
          </ac:spMkLst>
        </pc:spChg>
        <pc:spChg chg="mod">
          <ac:chgData name="GOMEZ, Paula" userId="c93cf399-3ed7-4230-9282-8831e3fe5ae7" providerId="ADAL" clId="{89205912-FF6F-467C-A281-AE997790552D}" dt="2024-11-07T16:11:07.687" v="52"/>
          <ac:spMkLst>
            <pc:docMk/>
            <pc:sldMk cId="1133904419" sldId="460"/>
            <ac:spMk id="618" creationId="{00000000-0000-0000-0000-000000000000}"/>
          </ac:spMkLst>
        </pc:spChg>
      </pc:sldChg>
      <pc:sldChg chg="modSp mod">
        <pc:chgData name="GOMEZ, Paula" userId="c93cf399-3ed7-4230-9282-8831e3fe5ae7" providerId="ADAL" clId="{89205912-FF6F-467C-A281-AE997790552D}" dt="2024-11-07T16:28:46.440" v="607" actId="20577"/>
        <pc:sldMkLst>
          <pc:docMk/>
          <pc:sldMk cId="5852891" sldId="471"/>
        </pc:sldMkLst>
        <pc:spChg chg="mod">
          <ac:chgData name="GOMEZ, Paula" userId="c93cf399-3ed7-4230-9282-8831e3fe5ae7" providerId="ADAL" clId="{89205912-FF6F-467C-A281-AE997790552D}" dt="2024-11-07T16:28:39.732" v="603" actId="20577"/>
          <ac:spMkLst>
            <pc:docMk/>
            <pc:sldMk cId="5852891" sldId="471"/>
            <ac:spMk id="12" creationId="{4F07D285-0F7B-03E1-117A-1BF7A58BE594}"/>
          </ac:spMkLst>
        </pc:spChg>
        <pc:spChg chg="mod">
          <ac:chgData name="GOMEZ, Paula" userId="c93cf399-3ed7-4230-9282-8831e3fe5ae7" providerId="ADAL" clId="{89205912-FF6F-467C-A281-AE997790552D}" dt="2024-11-07T16:28:46.440" v="607" actId="20577"/>
          <ac:spMkLst>
            <pc:docMk/>
            <pc:sldMk cId="5852891" sldId="471"/>
            <ac:spMk id="13" creationId="{07145F48-0725-2726-68B5-58944A6042AB}"/>
          </ac:spMkLst>
        </pc:spChg>
      </pc:sldChg>
      <pc:sldChg chg="modSp mod">
        <pc:chgData name="GOMEZ, Paula" userId="c93cf399-3ed7-4230-9282-8831e3fe5ae7" providerId="ADAL" clId="{89205912-FF6F-467C-A281-AE997790552D}" dt="2024-11-07T16:28:16.773" v="599" actId="20577"/>
        <pc:sldMkLst>
          <pc:docMk/>
          <pc:sldMk cId="202411810" sldId="474"/>
        </pc:sldMkLst>
        <pc:spChg chg="mod">
          <ac:chgData name="GOMEZ, Paula" userId="c93cf399-3ed7-4230-9282-8831e3fe5ae7" providerId="ADAL" clId="{89205912-FF6F-467C-A281-AE997790552D}" dt="2024-11-07T16:28:16.773" v="599" actId="20577"/>
          <ac:spMkLst>
            <pc:docMk/>
            <pc:sldMk cId="202411810" sldId="474"/>
            <ac:spMk id="9" creationId="{70EFDA36-84B0-D4F3-A530-1B781C17B476}"/>
          </ac:spMkLst>
        </pc:spChg>
      </pc:sldChg>
      <pc:sldChg chg="modSp">
        <pc:chgData name="GOMEZ, Paula" userId="c93cf399-3ed7-4230-9282-8831e3fe5ae7" providerId="ADAL" clId="{89205912-FF6F-467C-A281-AE997790552D}" dt="2024-11-07T16:11:07.687" v="52"/>
        <pc:sldMkLst>
          <pc:docMk/>
          <pc:sldMk cId="1599324210" sldId="476"/>
        </pc:sldMkLst>
        <pc:spChg chg="mod">
          <ac:chgData name="GOMEZ, Paula" userId="c93cf399-3ed7-4230-9282-8831e3fe5ae7" providerId="ADAL" clId="{89205912-FF6F-467C-A281-AE997790552D}" dt="2024-11-07T16:11:07.687" v="52"/>
          <ac:spMkLst>
            <pc:docMk/>
            <pc:sldMk cId="1599324210" sldId="476"/>
            <ac:spMk id="616" creationId="{00000000-0000-0000-0000-000000000000}"/>
          </ac:spMkLst>
        </pc:spChg>
        <pc:spChg chg="mod">
          <ac:chgData name="GOMEZ, Paula" userId="c93cf399-3ed7-4230-9282-8831e3fe5ae7" providerId="ADAL" clId="{89205912-FF6F-467C-A281-AE997790552D}" dt="2024-11-07T16:11:07.687" v="52"/>
          <ac:spMkLst>
            <pc:docMk/>
            <pc:sldMk cId="1599324210" sldId="476"/>
            <ac:spMk id="618" creationId="{00000000-0000-0000-0000-000000000000}"/>
          </ac:spMkLst>
        </pc:spChg>
      </pc:sldChg>
      <pc:sldChg chg="addSp modSp mod">
        <pc:chgData name="GOMEZ, Paula" userId="c93cf399-3ed7-4230-9282-8831e3fe5ae7" providerId="ADAL" clId="{89205912-FF6F-467C-A281-AE997790552D}" dt="2024-11-07T16:34:09.344" v="860" actId="113"/>
        <pc:sldMkLst>
          <pc:docMk/>
          <pc:sldMk cId="2433232409" sldId="477"/>
        </pc:sldMkLst>
        <pc:spChg chg="add mod">
          <ac:chgData name="GOMEZ, Paula" userId="c93cf399-3ed7-4230-9282-8831e3fe5ae7" providerId="ADAL" clId="{89205912-FF6F-467C-A281-AE997790552D}" dt="2024-11-07T16:30:10.011" v="657" actId="1076"/>
          <ac:spMkLst>
            <pc:docMk/>
            <pc:sldMk cId="2433232409" sldId="477"/>
            <ac:spMk id="2" creationId="{6E5C7B98-2804-76CF-F192-BC457302BDDE}"/>
          </ac:spMkLst>
        </pc:spChg>
        <pc:spChg chg="add mod">
          <ac:chgData name="GOMEZ, Paula" userId="c93cf399-3ed7-4230-9282-8831e3fe5ae7" providerId="ADAL" clId="{89205912-FF6F-467C-A281-AE997790552D}" dt="2024-11-07T16:30:41.940" v="691" actId="1076"/>
          <ac:spMkLst>
            <pc:docMk/>
            <pc:sldMk cId="2433232409" sldId="477"/>
            <ac:spMk id="3" creationId="{3DAE1ED2-4467-FD64-A47D-E9CF03FF63C8}"/>
          </ac:spMkLst>
        </pc:spChg>
        <pc:spChg chg="add mod">
          <ac:chgData name="GOMEZ, Paula" userId="c93cf399-3ed7-4230-9282-8831e3fe5ae7" providerId="ADAL" clId="{89205912-FF6F-467C-A281-AE997790552D}" dt="2024-11-07T16:31:23.235" v="707" actId="14100"/>
          <ac:spMkLst>
            <pc:docMk/>
            <pc:sldMk cId="2433232409" sldId="477"/>
            <ac:spMk id="7" creationId="{245A460C-22E0-C38C-C708-DB368F0E57FA}"/>
          </ac:spMkLst>
        </pc:spChg>
        <pc:spChg chg="add mod">
          <ac:chgData name="GOMEZ, Paula" userId="c93cf399-3ed7-4230-9282-8831e3fe5ae7" providerId="ADAL" clId="{89205912-FF6F-467C-A281-AE997790552D}" dt="2024-11-07T16:34:09.344" v="860" actId="113"/>
          <ac:spMkLst>
            <pc:docMk/>
            <pc:sldMk cId="2433232409" sldId="477"/>
            <ac:spMk id="9" creationId="{76D17B22-DFDB-D36D-6E67-A1A2E7458FC0}"/>
          </ac:spMkLst>
        </pc:spChg>
        <pc:spChg chg="add mod">
          <ac:chgData name="GOMEZ, Paula" userId="c93cf399-3ed7-4230-9282-8831e3fe5ae7" providerId="ADAL" clId="{89205912-FF6F-467C-A281-AE997790552D}" dt="2024-11-07T16:34:04.759" v="858" actId="113"/>
          <ac:spMkLst>
            <pc:docMk/>
            <pc:sldMk cId="2433232409" sldId="477"/>
            <ac:spMk id="10" creationId="{A16940EB-18E3-1BE1-2FAC-00DE87975F64}"/>
          </ac:spMkLst>
        </pc:spChg>
        <pc:spChg chg="add mod">
          <ac:chgData name="GOMEZ, Paula" userId="c93cf399-3ed7-4230-9282-8831e3fe5ae7" providerId="ADAL" clId="{89205912-FF6F-467C-A281-AE997790552D}" dt="2024-11-07T16:34:01.207" v="857" actId="113"/>
          <ac:spMkLst>
            <pc:docMk/>
            <pc:sldMk cId="2433232409" sldId="477"/>
            <ac:spMk id="11" creationId="{6AA8E190-B518-2E9E-E96E-F87C53EE123A}"/>
          </ac:spMkLst>
        </pc:spChg>
        <pc:spChg chg="add mod">
          <ac:chgData name="GOMEZ, Paula" userId="c93cf399-3ed7-4230-9282-8831e3fe5ae7" providerId="ADAL" clId="{89205912-FF6F-467C-A281-AE997790552D}" dt="2024-11-07T16:33:57.389" v="856" actId="14100"/>
          <ac:spMkLst>
            <pc:docMk/>
            <pc:sldMk cId="2433232409" sldId="477"/>
            <ac:spMk id="12" creationId="{26C948ED-6E68-5DBE-AC8A-5EA28861826D}"/>
          </ac:spMkLst>
        </pc:spChg>
      </pc:sldChg>
      <pc:sldChg chg="addSp delSp modSp add mod">
        <pc:chgData name="GOMEZ, Paula" userId="c93cf399-3ed7-4230-9282-8831e3fe5ae7" providerId="ADAL" clId="{89205912-FF6F-467C-A281-AE997790552D}" dt="2024-11-07T16:27:45.179" v="594" actId="1076"/>
        <pc:sldMkLst>
          <pc:docMk/>
          <pc:sldMk cId="3101979777" sldId="1720"/>
        </pc:sldMkLst>
        <pc:spChg chg="add mod">
          <ac:chgData name="GOMEZ, Paula" userId="c93cf399-3ed7-4230-9282-8831e3fe5ae7" providerId="ADAL" clId="{89205912-FF6F-467C-A281-AE997790552D}" dt="2024-11-07T16:27:45.179" v="594" actId="1076"/>
          <ac:spMkLst>
            <pc:docMk/>
            <pc:sldMk cId="3101979777" sldId="1720"/>
            <ac:spMk id="12" creationId="{230C0B34-6244-32CF-9B96-B2440DBB31EF}"/>
          </ac:spMkLst>
        </pc:spChg>
        <pc:grpChg chg="del">
          <ac:chgData name="GOMEZ, Paula" userId="c93cf399-3ed7-4230-9282-8831e3fe5ae7" providerId="ADAL" clId="{89205912-FF6F-467C-A281-AE997790552D}" dt="2024-11-07T16:16:57.902" v="70" actId="478"/>
          <ac:grpSpMkLst>
            <pc:docMk/>
            <pc:sldMk cId="3101979777" sldId="1720"/>
            <ac:grpSpMk id="11" creationId="{DD2AF557-B370-7493-8A02-627F3857D0E1}"/>
          </ac:grpSpMkLst>
        </pc:grpChg>
        <pc:graphicFrameChg chg="add mod modGraphic">
          <ac:chgData name="GOMEZ, Paula" userId="c93cf399-3ed7-4230-9282-8831e3fe5ae7" providerId="ADAL" clId="{89205912-FF6F-467C-A281-AE997790552D}" dt="2024-11-07T16:27:38.036" v="593" actId="20577"/>
          <ac:graphicFrameMkLst>
            <pc:docMk/>
            <pc:sldMk cId="3101979777" sldId="1720"/>
            <ac:graphicFrameMk id="9" creationId="{0449B3AB-25DC-8ECA-55A2-89FC642E4127}"/>
          </ac:graphicFrameMkLst>
        </pc:graphicFrameChg>
      </pc:sldChg>
      <pc:sldMasterChg chg="addSp delSp modSp mod modSldLayout">
        <pc:chgData name="GOMEZ, Paula" userId="c93cf399-3ed7-4230-9282-8831e3fe5ae7" providerId="ADAL" clId="{89205912-FF6F-467C-A281-AE997790552D}" dt="2024-11-07T16:09:54.423" v="42" actId="1076"/>
        <pc:sldMasterMkLst>
          <pc:docMk/>
          <pc:sldMasterMk cId="0" sldId="2147483682"/>
        </pc:sldMasterMkLst>
        <pc:spChg chg="del mod">
          <ac:chgData name="GOMEZ, Paula" userId="c93cf399-3ed7-4230-9282-8831e3fe5ae7" providerId="ADAL" clId="{89205912-FF6F-467C-A281-AE997790552D}" dt="2024-11-07T16:08:50.274" v="13" actId="478"/>
          <ac:spMkLst>
            <pc:docMk/>
            <pc:sldMasterMk cId="0" sldId="2147483682"/>
            <ac:spMk id="16" creationId="{DF6734DE-F8ED-4AC4-B6D0-6C379C5122C7}"/>
          </ac:spMkLst>
        </pc:spChg>
        <pc:spChg chg="add mod">
          <ac:chgData name="GOMEZ, Paula" userId="c93cf399-3ed7-4230-9282-8831e3fe5ae7" providerId="ADAL" clId="{89205912-FF6F-467C-A281-AE997790552D}" dt="2024-11-07T16:09:00.811" v="14"/>
          <ac:spMkLst>
            <pc:docMk/>
            <pc:sldMasterMk cId="0" sldId="2147483682"/>
            <ac:spMk id="18" creationId="{B7359C50-0436-960E-54A8-7343482905A4}"/>
          </ac:spMkLst>
        </pc:spChg>
        <pc:grpChg chg="add mod">
          <ac:chgData name="GOMEZ, Paula" userId="c93cf399-3ed7-4230-9282-8831e3fe5ae7" providerId="ADAL" clId="{89205912-FF6F-467C-A281-AE997790552D}" dt="2024-11-07T16:09:05.954" v="15" actId="1076"/>
          <ac:grpSpMkLst>
            <pc:docMk/>
            <pc:sldMasterMk cId="0" sldId="2147483682"/>
            <ac:grpSpMk id="17" creationId="{E7372C6D-4A5A-5575-4A58-07733D1E3AA0}"/>
          </ac:grpSpMkLst>
        </pc:grpChg>
        <pc:picChg chg="del">
          <ac:chgData name="GOMEZ, Paula" userId="c93cf399-3ed7-4230-9282-8831e3fe5ae7" providerId="ADAL" clId="{89205912-FF6F-467C-A281-AE997790552D}" dt="2024-11-07T16:08:48.081" v="10" actId="478"/>
          <ac:picMkLst>
            <pc:docMk/>
            <pc:sldMasterMk cId="0" sldId="2147483682"/>
            <ac:picMk id="3" creationId="{00000000-0000-0000-0000-000000000000}"/>
          </ac:picMkLst>
        </pc:picChg>
        <pc:picChg chg="del">
          <ac:chgData name="GOMEZ, Paula" userId="c93cf399-3ed7-4230-9282-8831e3fe5ae7" providerId="ADAL" clId="{89205912-FF6F-467C-A281-AE997790552D}" dt="2024-11-07T16:08:47.376" v="9" actId="478"/>
          <ac:picMkLst>
            <pc:docMk/>
            <pc:sldMasterMk cId="0" sldId="2147483682"/>
            <ac:picMk id="5" creationId="{00000000-0000-0000-0000-000000000000}"/>
          </ac:picMkLst>
        </pc:picChg>
        <pc:picChg chg="del">
          <ac:chgData name="GOMEZ, Paula" userId="c93cf399-3ed7-4230-9282-8831e3fe5ae7" providerId="ADAL" clId="{89205912-FF6F-467C-A281-AE997790552D}" dt="2024-11-07T16:08:48.704" v="11" actId="478"/>
          <ac:picMkLst>
            <pc:docMk/>
            <pc:sldMasterMk cId="0" sldId="2147483682"/>
            <ac:picMk id="15" creationId="{57868891-82CD-44D2-A019-AC4DA343F6CB}"/>
          </ac:picMkLst>
        </pc:picChg>
        <pc:picChg chg="add mod">
          <ac:chgData name="GOMEZ, Paula" userId="c93cf399-3ed7-4230-9282-8831e3fe5ae7" providerId="ADAL" clId="{89205912-FF6F-467C-A281-AE997790552D}" dt="2024-11-07T16:09:00.811" v="14"/>
          <ac:picMkLst>
            <pc:docMk/>
            <pc:sldMasterMk cId="0" sldId="2147483682"/>
            <ac:picMk id="19" creationId="{408D323B-388E-531C-DFCA-529DADBEC77B}"/>
          </ac:picMkLst>
        </pc:picChg>
        <pc:picChg chg="add mod">
          <ac:chgData name="GOMEZ, Paula" userId="c93cf399-3ed7-4230-9282-8831e3fe5ae7" providerId="ADAL" clId="{89205912-FF6F-467C-A281-AE997790552D}" dt="2024-11-07T16:09:00.811" v="14"/>
          <ac:picMkLst>
            <pc:docMk/>
            <pc:sldMasterMk cId="0" sldId="2147483682"/>
            <ac:picMk id="20" creationId="{A8913BCE-CC89-4A8F-804B-F742FDD75EB7}"/>
          </ac:picMkLst>
        </pc:picChg>
        <pc:sldLayoutChg chg="addSp delSp modSp mod">
          <pc:chgData name="GOMEZ, Paula" userId="c93cf399-3ed7-4230-9282-8831e3fe5ae7" providerId="ADAL" clId="{89205912-FF6F-467C-A281-AE997790552D}" dt="2024-11-07T16:09:54.423" v="42" actId="1076"/>
          <pc:sldLayoutMkLst>
            <pc:docMk/>
            <pc:sldMasterMk cId="0" sldId="2147483682"/>
            <pc:sldLayoutMk cId="0" sldId="2147483683"/>
          </pc:sldLayoutMkLst>
          <pc:spChg chg="add mod">
            <ac:chgData name="GOMEZ, Paula" userId="c93cf399-3ed7-4230-9282-8831e3fe5ae7" providerId="ADAL" clId="{89205912-FF6F-467C-A281-AE997790552D}" dt="2024-11-07T16:09:25.507" v="19"/>
            <ac:spMkLst>
              <pc:docMk/>
              <pc:sldMasterMk cId="0" sldId="2147483682"/>
              <pc:sldLayoutMk cId="0" sldId="2147483683"/>
              <ac:spMk id="3" creationId="{BF3120A2-2C05-9FD8-F503-C40D724E8106}"/>
            </ac:spMkLst>
          </pc:spChg>
          <pc:spChg chg="mod">
            <ac:chgData name="GOMEZ, Paula" userId="c93cf399-3ed7-4230-9282-8831e3fe5ae7" providerId="ADAL" clId="{89205912-FF6F-467C-A281-AE997790552D}" dt="2024-11-07T16:09:41.877" v="24" actId="1076"/>
            <ac:spMkLst>
              <pc:docMk/>
              <pc:sldMasterMk cId="0" sldId="2147483682"/>
              <pc:sldLayoutMk cId="0" sldId="2147483683"/>
              <ac:spMk id="22" creationId="{00000000-0000-0000-0000-000000000000}"/>
            </ac:spMkLst>
          </pc:spChg>
          <pc:grpChg chg="add mod">
            <ac:chgData name="GOMEZ, Paula" userId="c93cf399-3ed7-4230-9282-8831e3fe5ae7" providerId="ADAL" clId="{89205912-FF6F-467C-A281-AE997790552D}" dt="2024-11-07T16:09:29.832" v="20" actId="1076"/>
            <ac:grpSpMkLst>
              <pc:docMk/>
              <pc:sldMasterMk cId="0" sldId="2147483682"/>
              <pc:sldLayoutMk cId="0" sldId="2147483683"/>
              <ac:grpSpMk id="2" creationId="{D8EA07B0-0959-EFF0-7241-69EDD003A7DA}"/>
            </ac:grpSpMkLst>
          </pc:grpChg>
          <pc:picChg chg="add mod">
            <ac:chgData name="GOMEZ, Paula" userId="c93cf399-3ed7-4230-9282-8831e3fe5ae7" providerId="ADAL" clId="{89205912-FF6F-467C-A281-AE997790552D}" dt="2024-11-07T16:09:25.507" v="19"/>
            <ac:picMkLst>
              <pc:docMk/>
              <pc:sldMasterMk cId="0" sldId="2147483682"/>
              <pc:sldLayoutMk cId="0" sldId="2147483683"/>
              <ac:picMk id="4" creationId="{71433D32-CD4A-7DEF-6BDE-4F891F51FC66}"/>
            </ac:picMkLst>
          </pc:picChg>
          <pc:picChg chg="add mod">
            <ac:chgData name="GOMEZ, Paula" userId="c93cf399-3ed7-4230-9282-8831e3fe5ae7" providerId="ADAL" clId="{89205912-FF6F-467C-A281-AE997790552D}" dt="2024-11-07T16:09:25.507" v="19"/>
            <ac:picMkLst>
              <pc:docMk/>
              <pc:sldMasterMk cId="0" sldId="2147483682"/>
              <pc:sldLayoutMk cId="0" sldId="2147483683"/>
              <ac:picMk id="5" creationId="{C3BC14A1-BA57-540E-DAF2-427771D9DE9A}"/>
            </ac:picMkLst>
          </pc:picChg>
          <pc:picChg chg="add mod">
            <ac:chgData name="GOMEZ, Paula" userId="c93cf399-3ed7-4230-9282-8831e3fe5ae7" providerId="ADAL" clId="{89205912-FF6F-467C-A281-AE997790552D}" dt="2024-11-07T16:09:54.423" v="42" actId="1076"/>
            <ac:picMkLst>
              <pc:docMk/>
              <pc:sldMasterMk cId="0" sldId="2147483682"/>
              <pc:sldLayoutMk cId="0" sldId="2147483683"/>
              <ac:picMk id="6" creationId="{A61DFDC5-CDA1-26F4-CABA-D4356CAD1E32}"/>
            </ac:picMkLst>
          </pc:picChg>
          <pc:picChg chg="del">
            <ac:chgData name="GOMEZ, Paula" userId="c93cf399-3ed7-4230-9282-8831e3fe5ae7" providerId="ADAL" clId="{89205912-FF6F-467C-A281-AE997790552D}" dt="2024-11-07T16:09:23.224" v="17" actId="478"/>
            <ac:picMkLst>
              <pc:docMk/>
              <pc:sldMasterMk cId="0" sldId="2147483682"/>
              <pc:sldLayoutMk cId="0" sldId="2147483683"/>
              <ac:picMk id="15" creationId="{3701A0E2-4C98-4A8D-AF0C-E5528FCF0049}"/>
            </ac:picMkLst>
          </pc:picChg>
          <pc:picChg chg="del">
            <ac:chgData name="GOMEZ, Paula" userId="c93cf399-3ed7-4230-9282-8831e3fe5ae7" providerId="ADAL" clId="{89205912-FF6F-467C-A281-AE997790552D}" dt="2024-11-07T16:09:34.174" v="23" actId="478"/>
            <ac:picMkLst>
              <pc:docMk/>
              <pc:sldMasterMk cId="0" sldId="2147483682"/>
              <pc:sldLayoutMk cId="0" sldId="2147483683"/>
              <ac:picMk id="24" creationId="{00000000-0000-0000-0000-000000000000}"/>
            </ac:picMkLst>
          </pc:picChg>
          <pc:picChg chg="del">
            <ac:chgData name="GOMEZ, Paula" userId="c93cf399-3ed7-4230-9282-8831e3fe5ae7" providerId="ADAL" clId="{89205912-FF6F-467C-A281-AE997790552D}" dt="2024-11-07T16:09:23.765" v="18" actId="478"/>
            <ac:picMkLst>
              <pc:docMk/>
              <pc:sldMasterMk cId="0" sldId="2147483682"/>
              <pc:sldLayoutMk cId="0" sldId="2147483683"/>
              <ac:picMk id="25" creationId="{00000000-0000-0000-0000-000000000000}"/>
            </ac:picMkLst>
          </pc:picChg>
          <pc:picChg chg="del">
            <ac:chgData name="GOMEZ, Paula" userId="c93cf399-3ed7-4230-9282-8831e3fe5ae7" providerId="ADAL" clId="{89205912-FF6F-467C-A281-AE997790552D}" dt="2024-11-07T16:09:33.462" v="22" actId="478"/>
            <ac:picMkLst>
              <pc:docMk/>
              <pc:sldMasterMk cId="0" sldId="2147483682"/>
              <pc:sldLayoutMk cId="0" sldId="2147483683"/>
              <ac:picMk id="27" creationId="{00000000-0000-0000-0000-000000000000}"/>
            </ac:picMkLst>
          </pc:picChg>
          <pc:picChg chg="del">
            <ac:chgData name="GOMEZ, Paula" userId="c93cf399-3ed7-4230-9282-8831e3fe5ae7" providerId="ADAL" clId="{89205912-FF6F-467C-A281-AE997790552D}" dt="2024-11-07T16:09:22.440" v="16" actId="478"/>
            <ac:picMkLst>
              <pc:docMk/>
              <pc:sldMasterMk cId="0" sldId="2147483682"/>
              <pc:sldLayoutMk cId="0" sldId="2147483683"/>
              <ac:picMk id="28" creationId="{00000000-0000-0000-0000-000000000000}"/>
            </ac:picMkLst>
          </pc:picChg>
          <pc:picChg chg="del">
            <ac:chgData name="GOMEZ, Paula" userId="c93cf399-3ed7-4230-9282-8831e3fe5ae7" providerId="ADAL" clId="{89205912-FF6F-467C-A281-AE997790552D}" dt="2024-11-07T16:09:32.881" v="21" actId="478"/>
            <ac:picMkLst>
              <pc:docMk/>
              <pc:sldMasterMk cId="0" sldId="2147483682"/>
              <pc:sldLayoutMk cId="0" sldId="2147483683"/>
              <ac:picMk id="32" creationId="{00000000-0000-0000-0000-000000000000}"/>
            </ac:picMkLst>
          </pc:picChg>
        </pc:sldLayoutChg>
      </pc:sldMaster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4" dt="2024-10-10T10:27:53.593" idx="3">
    <p:pos x="7290" y="1464"/>
    <p:text>Attn Client: We understand that "training" should be deleted. Please advise if this understanding is not correct.</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4-10-10T10:24:03.562" idx="2">
    <p:pos x="6138" y="2956"/>
    <p:text>Attn Client: We believe that "not enough information" would make more sense in this context. Please consider.</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3CD896-C6F3-4669-866D-DBE14AE1B7E0}" type="doc">
      <dgm:prSet loTypeId="urn:microsoft.com/office/officeart/2005/8/layout/cycle4" loCatId="cycle" qsTypeId="urn:microsoft.com/office/officeart/2005/8/quickstyle/simple1" qsCatId="simple" csTypeId="urn:microsoft.com/office/officeart/2005/8/colors/colorful1" csCatId="colorful" phldr="1"/>
      <dgm:spPr/>
      <dgm:t>
        <a:bodyPr/>
        <a:lstStyle/>
        <a:p>
          <a:endParaRPr lang="fr-FR"/>
        </a:p>
      </dgm:t>
    </dgm:pt>
    <dgm:pt modelId="{DCC4E005-9C66-4206-940A-45B20E267197}">
      <dgm:prSet phldrT="[Text]"/>
      <dgm:spPr/>
      <dgm:t>
        <a:bodyPr/>
        <a:lstStyle/>
        <a:p>
          <a:r>
            <a:rPr lang="fr-FR" dirty="0"/>
            <a:t>Evaluer</a:t>
          </a:r>
        </a:p>
      </dgm:t>
    </dgm:pt>
    <dgm:pt modelId="{72267194-4D5D-4263-9D64-56638233187B}" type="parTrans" cxnId="{B16AA333-E699-46E3-8FF2-2649CEA51A2B}">
      <dgm:prSet/>
      <dgm:spPr/>
      <dgm:t>
        <a:bodyPr/>
        <a:lstStyle/>
        <a:p>
          <a:endParaRPr lang="fr-FR"/>
        </a:p>
      </dgm:t>
    </dgm:pt>
    <dgm:pt modelId="{A4AA567B-FFA9-4EEA-8F42-5F8CE6EF0364}" type="sibTrans" cxnId="{B16AA333-E699-46E3-8FF2-2649CEA51A2B}">
      <dgm:prSet/>
      <dgm:spPr/>
      <dgm:t>
        <a:bodyPr/>
        <a:lstStyle/>
        <a:p>
          <a:endParaRPr lang="fr-FR"/>
        </a:p>
      </dgm:t>
    </dgm:pt>
    <dgm:pt modelId="{7EFBCF39-B3E0-4828-B90D-5C99EAA328DF}">
      <dgm:prSet phldrT="[Text]" custT="1"/>
      <dgm:spPr/>
      <dgm:t>
        <a:bodyPr/>
        <a:lstStyle/>
        <a:p>
          <a:r>
            <a:rPr lang="fr-FR" sz="1400" dirty="0"/>
            <a:t>Déterminer ce qui doit être changé, le cas échéant</a:t>
          </a:r>
        </a:p>
      </dgm:t>
    </dgm:pt>
    <dgm:pt modelId="{C817B0A6-72B3-48E8-BDCA-9080274C0524}" type="parTrans" cxnId="{8F46E09A-3501-4042-BD27-1ADFED565994}">
      <dgm:prSet/>
      <dgm:spPr/>
      <dgm:t>
        <a:bodyPr/>
        <a:lstStyle/>
        <a:p>
          <a:endParaRPr lang="fr-FR"/>
        </a:p>
      </dgm:t>
    </dgm:pt>
    <dgm:pt modelId="{FE25A42D-660F-45B6-B44D-1F734668E24D}" type="sibTrans" cxnId="{8F46E09A-3501-4042-BD27-1ADFED565994}">
      <dgm:prSet/>
      <dgm:spPr/>
      <dgm:t>
        <a:bodyPr/>
        <a:lstStyle/>
        <a:p>
          <a:endParaRPr lang="fr-FR"/>
        </a:p>
      </dgm:t>
    </dgm:pt>
    <dgm:pt modelId="{F4DC2132-0795-46EE-95F6-1B5C337675D2}">
      <dgm:prSet phldrT="[Text]"/>
      <dgm:spPr/>
      <dgm:t>
        <a:bodyPr/>
        <a:lstStyle/>
        <a:p>
          <a:pPr algn="l"/>
          <a:r>
            <a:rPr lang="fr-FR" dirty="0"/>
            <a:t>Planifier</a:t>
          </a:r>
        </a:p>
      </dgm:t>
    </dgm:pt>
    <dgm:pt modelId="{A6B42E49-AAD6-4845-966A-0572C455ED08}" type="parTrans" cxnId="{0A0C8C1C-F013-4352-9828-CF3677D5455B}">
      <dgm:prSet/>
      <dgm:spPr/>
      <dgm:t>
        <a:bodyPr/>
        <a:lstStyle/>
        <a:p>
          <a:endParaRPr lang="fr-FR"/>
        </a:p>
      </dgm:t>
    </dgm:pt>
    <dgm:pt modelId="{B11527F3-BD90-4C24-99AF-82FFD43C8022}" type="sibTrans" cxnId="{0A0C8C1C-F013-4352-9828-CF3677D5455B}">
      <dgm:prSet/>
      <dgm:spPr/>
      <dgm:t>
        <a:bodyPr/>
        <a:lstStyle/>
        <a:p>
          <a:endParaRPr lang="fr-FR"/>
        </a:p>
      </dgm:t>
    </dgm:pt>
    <dgm:pt modelId="{A53E8E3E-67B7-4173-951D-1B017423A5B5}">
      <dgm:prSet phldrT="[Text]" custT="1"/>
      <dgm:spPr/>
      <dgm:t>
        <a:bodyPr/>
        <a:lstStyle/>
        <a:p>
          <a:pPr algn="r"/>
          <a:r>
            <a:rPr lang="fr-FR" sz="1400" dirty="0"/>
            <a:t>Identifier</a:t>
          </a:r>
          <a:r>
            <a:rPr lang="fr-FR" sz="1400" baseline="0" dirty="0"/>
            <a:t> les actions pour mieux atteindre ses objectifs</a:t>
          </a:r>
          <a:endParaRPr lang="fr-FR" sz="1400" dirty="0"/>
        </a:p>
      </dgm:t>
    </dgm:pt>
    <dgm:pt modelId="{4447F884-5BF2-40CF-8D54-1317543084BC}" type="parTrans" cxnId="{A544D8C2-E5C1-4DCF-A22C-2EA882C33B11}">
      <dgm:prSet/>
      <dgm:spPr/>
      <dgm:t>
        <a:bodyPr/>
        <a:lstStyle/>
        <a:p>
          <a:endParaRPr lang="fr-FR"/>
        </a:p>
      </dgm:t>
    </dgm:pt>
    <dgm:pt modelId="{8112ED4F-2377-44BD-8333-5FC13E8BEF46}" type="sibTrans" cxnId="{A544D8C2-E5C1-4DCF-A22C-2EA882C33B11}">
      <dgm:prSet/>
      <dgm:spPr/>
      <dgm:t>
        <a:bodyPr/>
        <a:lstStyle/>
        <a:p>
          <a:endParaRPr lang="fr-FR"/>
        </a:p>
      </dgm:t>
    </dgm:pt>
    <dgm:pt modelId="{994ECC4F-0244-4893-BF89-954BA25C962B}">
      <dgm:prSet phldrT="[Text]"/>
      <dgm:spPr/>
      <dgm:t>
        <a:bodyPr/>
        <a:lstStyle/>
        <a:p>
          <a:endParaRPr lang="fr-FR" dirty="0"/>
        </a:p>
        <a:p>
          <a:r>
            <a:rPr lang="fr-FR" dirty="0"/>
            <a:t>Mettre</a:t>
          </a:r>
          <a:r>
            <a:rPr lang="fr-FR" baseline="0" dirty="0"/>
            <a:t> en œuvre</a:t>
          </a:r>
          <a:endParaRPr lang="fr-FR" dirty="0"/>
        </a:p>
      </dgm:t>
    </dgm:pt>
    <dgm:pt modelId="{7EDB54A4-B6A5-4E45-ADAD-9E2A20C8EBB0}" type="parTrans" cxnId="{614D349C-3A50-41D9-84E9-B4B334465EA6}">
      <dgm:prSet/>
      <dgm:spPr/>
      <dgm:t>
        <a:bodyPr/>
        <a:lstStyle/>
        <a:p>
          <a:endParaRPr lang="fr-FR"/>
        </a:p>
      </dgm:t>
    </dgm:pt>
    <dgm:pt modelId="{F754E896-BA6A-4450-9682-D1076F87CFC2}" type="sibTrans" cxnId="{614D349C-3A50-41D9-84E9-B4B334465EA6}">
      <dgm:prSet/>
      <dgm:spPr/>
      <dgm:t>
        <a:bodyPr/>
        <a:lstStyle/>
        <a:p>
          <a:endParaRPr lang="fr-FR"/>
        </a:p>
      </dgm:t>
    </dgm:pt>
    <dgm:pt modelId="{7E30DC1E-5AF1-4D98-B601-A11B2B392146}">
      <dgm:prSet phldrT="[Text]" custT="1"/>
      <dgm:spPr/>
      <dgm:t>
        <a:bodyPr/>
        <a:lstStyle/>
        <a:p>
          <a:pPr algn="r"/>
          <a:r>
            <a:rPr lang="fr-FR" sz="1400" dirty="0"/>
            <a:t>Développer des procédures et outils pour atteindre les objectifs et résultats</a:t>
          </a:r>
        </a:p>
      </dgm:t>
    </dgm:pt>
    <dgm:pt modelId="{535F79FE-895C-4E3C-BED9-6E79D5C5E130}" type="parTrans" cxnId="{D6B8D596-1125-4C41-A4E6-A5D584347CAC}">
      <dgm:prSet/>
      <dgm:spPr/>
      <dgm:t>
        <a:bodyPr/>
        <a:lstStyle/>
        <a:p>
          <a:endParaRPr lang="fr-FR"/>
        </a:p>
      </dgm:t>
    </dgm:pt>
    <dgm:pt modelId="{6EBA6BC6-94E3-49FF-987D-C13DF4FCC125}" type="sibTrans" cxnId="{D6B8D596-1125-4C41-A4E6-A5D584347CAC}">
      <dgm:prSet/>
      <dgm:spPr/>
      <dgm:t>
        <a:bodyPr/>
        <a:lstStyle/>
        <a:p>
          <a:endParaRPr lang="fr-FR"/>
        </a:p>
      </dgm:t>
    </dgm:pt>
    <dgm:pt modelId="{674EAB4C-8360-4BE4-9705-9439E5EC37A6}">
      <dgm:prSet phldrT="[Text]"/>
      <dgm:spPr/>
      <dgm:t>
        <a:bodyPr/>
        <a:lstStyle/>
        <a:p>
          <a:endParaRPr lang="fr-FR" dirty="0"/>
        </a:p>
        <a:p>
          <a:r>
            <a:rPr lang="fr-FR" dirty="0"/>
            <a:t>Mesurer</a:t>
          </a:r>
          <a:r>
            <a:rPr lang="fr-FR" baseline="0" dirty="0"/>
            <a:t> et suivre</a:t>
          </a:r>
          <a:endParaRPr lang="fr-FR" dirty="0"/>
        </a:p>
      </dgm:t>
    </dgm:pt>
    <dgm:pt modelId="{5C64EB87-DC16-4AE7-886A-2A768A9EA958}" type="parTrans" cxnId="{CB10A9B1-CDA5-4C76-A1DC-20CFB0394FF4}">
      <dgm:prSet/>
      <dgm:spPr/>
      <dgm:t>
        <a:bodyPr/>
        <a:lstStyle/>
        <a:p>
          <a:endParaRPr lang="fr-FR"/>
        </a:p>
      </dgm:t>
    </dgm:pt>
    <dgm:pt modelId="{EBB196CA-B747-471A-8407-345A0AE404D2}" type="sibTrans" cxnId="{CB10A9B1-CDA5-4C76-A1DC-20CFB0394FF4}">
      <dgm:prSet/>
      <dgm:spPr/>
      <dgm:t>
        <a:bodyPr/>
        <a:lstStyle/>
        <a:p>
          <a:endParaRPr lang="fr-FR"/>
        </a:p>
      </dgm:t>
    </dgm:pt>
    <dgm:pt modelId="{C4F4A85F-0B19-4627-9CC8-115166A6EA00}">
      <dgm:prSet phldrT="[Text]" custT="1"/>
      <dgm:spPr/>
      <dgm:t>
        <a:bodyPr/>
        <a:lstStyle/>
        <a:p>
          <a:r>
            <a:rPr lang="fr-FR" sz="1400" dirty="0"/>
            <a:t>Mesurer les progrès dans l’atteinte des résultats</a:t>
          </a:r>
        </a:p>
      </dgm:t>
    </dgm:pt>
    <dgm:pt modelId="{38E1D281-D7B8-4579-84D8-26172AB5CF6C}" type="parTrans" cxnId="{77CF4518-4DEC-4D09-83F7-11FAF0C6567A}">
      <dgm:prSet/>
      <dgm:spPr/>
      <dgm:t>
        <a:bodyPr/>
        <a:lstStyle/>
        <a:p>
          <a:endParaRPr lang="fr-FR"/>
        </a:p>
      </dgm:t>
    </dgm:pt>
    <dgm:pt modelId="{7B10FCA2-8153-40DF-A0F7-8E53B90494F2}" type="sibTrans" cxnId="{77CF4518-4DEC-4D09-83F7-11FAF0C6567A}">
      <dgm:prSet/>
      <dgm:spPr/>
      <dgm:t>
        <a:bodyPr/>
        <a:lstStyle/>
        <a:p>
          <a:endParaRPr lang="fr-FR"/>
        </a:p>
      </dgm:t>
    </dgm:pt>
    <dgm:pt modelId="{864218D1-B603-477C-88E5-A3F4B0295B73}" type="pres">
      <dgm:prSet presAssocID="{453CD896-C6F3-4669-866D-DBE14AE1B7E0}" presName="cycleMatrixDiagram" presStyleCnt="0">
        <dgm:presLayoutVars>
          <dgm:chMax val="1"/>
          <dgm:dir/>
          <dgm:animLvl val="lvl"/>
          <dgm:resizeHandles val="exact"/>
        </dgm:presLayoutVars>
      </dgm:prSet>
      <dgm:spPr/>
    </dgm:pt>
    <dgm:pt modelId="{9C8AF3DA-C14F-4A26-9AD2-52D1BB82EF46}" type="pres">
      <dgm:prSet presAssocID="{453CD896-C6F3-4669-866D-DBE14AE1B7E0}" presName="children" presStyleCnt="0"/>
      <dgm:spPr/>
    </dgm:pt>
    <dgm:pt modelId="{8E63EB75-F3EC-425F-9D39-0CFEF5FDB551}" type="pres">
      <dgm:prSet presAssocID="{453CD896-C6F3-4669-866D-DBE14AE1B7E0}" presName="child1group" presStyleCnt="0"/>
      <dgm:spPr/>
    </dgm:pt>
    <dgm:pt modelId="{FFFDCBC3-EA5D-4E86-8EFA-B9B05CDCADFF}" type="pres">
      <dgm:prSet presAssocID="{453CD896-C6F3-4669-866D-DBE14AE1B7E0}" presName="child1" presStyleLbl="bgAcc1" presStyleIdx="0" presStyleCnt="4" custScaleX="117079"/>
      <dgm:spPr/>
    </dgm:pt>
    <dgm:pt modelId="{9C06CB73-47D8-4EA6-B5E1-F46E45A02D4F}" type="pres">
      <dgm:prSet presAssocID="{453CD896-C6F3-4669-866D-DBE14AE1B7E0}" presName="child1Text" presStyleLbl="bgAcc1" presStyleIdx="0" presStyleCnt="4">
        <dgm:presLayoutVars>
          <dgm:bulletEnabled val="1"/>
        </dgm:presLayoutVars>
      </dgm:prSet>
      <dgm:spPr/>
    </dgm:pt>
    <dgm:pt modelId="{F5D1CA27-84A5-4767-8067-B31B13024264}" type="pres">
      <dgm:prSet presAssocID="{453CD896-C6F3-4669-866D-DBE14AE1B7E0}" presName="child2group" presStyleCnt="0"/>
      <dgm:spPr/>
    </dgm:pt>
    <dgm:pt modelId="{EFA687F4-3CB4-415F-BCBC-2F4CCD964E61}" type="pres">
      <dgm:prSet presAssocID="{453CD896-C6F3-4669-866D-DBE14AE1B7E0}" presName="child2" presStyleLbl="bgAcc1" presStyleIdx="1" presStyleCnt="4" custScaleX="137963"/>
      <dgm:spPr/>
    </dgm:pt>
    <dgm:pt modelId="{A62E52E5-2178-43D5-904F-A6A7C8E7A30C}" type="pres">
      <dgm:prSet presAssocID="{453CD896-C6F3-4669-866D-DBE14AE1B7E0}" presName="child2Text" presStyleLbl="bgAcc1" presStyleIdx="1" presStyleCnt="4">
        <dgm:presLayoutVars>
          <dgm:bulletEnabled val="1"/>
        </dgm:presLayoutVars>
      </dgm:prSet>
      <dgm:spPr/>
    </dgm:pt>
    <dgm:pt modelId="{10C00431-A557-4ACF-9260-6B9DEBAB168C}" type="pres">
      <dgm:prSet presAssocID="{453CD896-C6F3-4669-866D-DBE14AE1B7E0}" presName="child3group" presStyleCnt="0"/>
      <dgm:spPr/>
    </dgm:pt>
    <dgm:pt modelId="{E8D3E87A-7799-4611-A915-FA5077600DBA}" type="pres">
      <dgm:prSet presAssocID="{453CD896-C6F3-4669-866D-DBE14AE1B7E0}" presName="child3" presStyleLbl="bgAcc1" presStyleIdx="2" presStyleCnt="4" custScaleX="144533"/>
      <dgm:spPr/>
    </dgm:pt>
    <dgm:pt modelId="{6F211AA4-73A9-4051-B763-07B1E3505CC6}" type="pres">
      <dgm:prSet presAssocID="{453CD896-C6F3-4669-866D-DBE14AE1B7E0}" presName="child3Text" presStyleLbl="bgAcc1" presStyleIdx="2" presStyleCnt="4">
        <dgm:presLayoutVars>
          <dgm:bulletEnabled val="1"/>
        </dgm:presLayoutVars>
      </dgm:prSet>
      <dgm:spPr/>
    </dgm:pt>
    <dgm:pt modelId="{9482C290-DD39-45C7-BDCD-748D6A51D355}" type="pres">
      <dgm:prSet presAssocID="{453CD896-C6F3-4669-866D-DBE14AE1B7E0}" presName="child4group" presStyleCnt="0"/>
      <dgm:spPr/>
    </dgm:pt>
    <dgm:pt modelId="{9DBD7538-23D7-4C91-98BA-12BE2D571018}" type="pres">
      <dgm:prSet presAssocID="{453CD896-C6F3-4669-866D-DBE14AE1B7E0}" presName="child4" presStyleLbl="bgAcc1" presStyleIdx="3" presStyleCnt="4" custScaleX="111392"/>
      <dgm:spPr/>
    </dgm:pt>
    <dgm:pt modelId="{3A477B78-2AB8-42F1-B0EC-227E548C7E53}" type="pres">
      <dgm:prSet presAssocID="{453CD896-C6F3-4669-866D-DBE14AE1B7E0}" presName="child4Text" presStyleLbl="bgAcc1" presStyleIdx="3" presStyleCnt="4">
        <dgm:presLayoutVars>
          <dgm:bulletEnabled val="1"/>
        </dgm:presLayoutVars>
      </dgm:prSet>
      <dgm:spPr/>
    </dgm:pt>
    <dgm:pt modelId="{5123D278-605E-4A49-904C-CCFBD651EC1C}" type="pres">
      <dgm:prSet presAssocID="{453CD896-C6F3-4669-866D-DBE14AE1B7E0}" presName="childPlaceholder" presStyleCnt="0"/>
      <dgm:spPr/>
    </dgm:pt>
    <dgm:pt modelId="{088DAFFA-E631-4C6B-9BBF-F63BF8449C7B}" type="pres">
      <dgm:prSet presAssocID="{453CD896-C6F3-4669-866D-DBE14AE1B7E0}" presName="circle" presStyleCnt="0"/>
      <dgm:spPr/>
    </dgm:pt>
    <dgm:pt modelId="{074CBF94-43A1-4268-9504-128467CC0D46}" type="pres">
      <dgm:prSet presAssocID="{453CD896-C6F3-4669-866D-DBE14AE1B7E0}" presName="quadrant1" presStyleLbl="node1" presStyleIdx="0" presStyleCnt="4">
        <dgm:presLayoutVars>
          <dgm:chMax val="1"/>
          <dgm:bulletEnabled val="1"/>
        </dgm:presLayoutVars>
      </dgm:prSet>
      <dgm:spPr/>
    </dgm:pt>
    <dgm:pt modelId="{F0FDE999-1397-45CF-8B9F-35CF5B40F478}" type="pres">
      <dgm:prSet presAssocID="{453CD896-C6F3-4669-866D-DBE14AE1B7E0}" presName="quadrant2" presStyleLbl="node1" presStyleIdx="1" presStyleCnt="4">
        <dgm:presLayoutVars>
          <dgm:chMax val="1"/>
          <dgm:bulletEnabled val="1"/>
        </dgm:presLayoutVars>
      </dgm:prSet>
      <dgm:spPr/>
    </dgm:pt>
    <dgm:pt modelId="{2AFB5BF5-2439-4E8E-9389-3EF4B71A36B3}" type="pres">
      <dgm:prSet presAssocID="{453CD896-C6F3-4669-866D-DBE14AE1B7E0}" presName="quadrant3" presStyleLbl="node1" presStyleIdx="2" presStyleCnt="4">
        <dgm:presLayoutVars>
          <dgm:chMax val="1"/>
          <dgm:bulletEnabled val="1"/>
        </dgm:presLayoutVars>
      </dgm:prSet>
      <dgm:spPr/>
    </dgm:pt>
    <dgm:pt modelId="{3A0E51DC-6EB8-4FFF-BFF7-256A87E31480}" type="pres">
      <dgm:prSet presAssocID="{453CD896-C6F3-4669-866D-DBE14AE1B7E0}" presName="quadrant4" presStyleLbl="node1" presStyleIdx="3" presStyleCnt="4">
        <dgm:presLayoutVars>
          <dgm:chMax val="1"/>
          <dgm:bulletEnabled val="1"/>
        </dgm:presLayoutVars>
      </dgm:prSet>
      <dgm:spPr/>
    </dgm:pt>
    <dgm:pt modelId="{A251EB2F-BEFD-4E6E-80CD-EB37309DF90C}" type="pres">
      <dgm:prSet presAssocID="{453CD896-C6F3-4669-866D-DBE14AE1B7E0}" presName="quadrantPlaceholder" presStyleCnt="0"/>
      <dgm:spPr/>
    </dgm:pt>
    <dgm:pt modelId="{68EED1CC-C582-499A-B2F9-8F506E6C16E3}" type="pres">
      <dgm:prSet presAssocID="{453CD896-C6F3-4669-866D-DBE14AE1B7E0}" presName="center1" presStyleLbl="fgShp" presStyleIdx="0" presStyleCnt="2"/>
      <dgm:spPr/>
    </dgm:pt>
    <dgm:pt modelId="{3EDD58C4-138B-4A33-B0BC-E12C5E03ED66}" type="pres">
      <dgm:prSet presAssocID="{453CD896-C6F3-4669-866D-DBE14AE1B7E0}" presName="center2" presStyleLbl="fgShp" presStyleIdx="1" presStyleCnt="2"/>
      <dgm:spPr/>
    </dgm:pt>
  </dgm:ptLst>
  <dgm:cxnLst>
    <dgm:cxn modelId="{77CF4518-4DEC-4D09-83F7-11FAF0C6567A}" srcId="{674EAB4C-8360-4BE4-9705-9439E5EC37A6}" destId="{C4F4A85F-0B19-4627-9CC8-115166A6EA00}" srcOrd="0" destOrd="0" parTransId="{38E1D281-D7B8-4579-84D8-26172AB5CF6C}" sibTransId="{7B10FCA2-8153-40DF-A0F7-8E53B90494F2}"/>
    <dgm:cxn modelId="{0A0C8C1C-F013-4352-9828-CF3677D5455B}" srcId="{453CD896-C6F3-4669-866D-DBE14AE1B7E0}" destId="{F4DC2132-0795-46EE-95F6-1B5C337675D2}" srcOrd="1" destOrd="0" parTransId="{A6B42E49-AAD6-4845-966A-0572C455ED08}" sibTransId="{B11527F3-BD90-4C24-99AF-82FFD43C8022}"/>
    <dgm:cxn modelId="{B16AA333-E699-46E3-8FF2-2649CEA51A2B}" srcId="{453CD896-C6F3-4669-866D-DBE14AE1B7E0}" destId="{DCC4E005-9C66-4206-940A-45B20E267197}" srcOrd="0" destOrd="0" parTransId="{72267194-4D5D-4263-9D64-56638233187B}" sibTransId="{A4AA567B-FFA9-4EEA-8F42-5F8CE6EF0364}"/>
    <dgm:cxn modelId="{A90CE038-E148-4A4E-AEA1-0B7B7541EFF2}" type="presOf" srcId="{DCC4E005-9C66-4206-940A-45B20E267197}" destId="{074CBF94-43A1-4268-9504-128467CC0D46}" srcOrd="0" destOrd="0" presId="urn:microsoft.com/office/officeart/2005/8/layout/cycle4"/>
    <dgm:cxn modelId="{E79E8C3F-B0AF-477C-9A10-397E3BFB2C59}" type="presOf" srcId="{674EAB4C-8360-4BE4-9705-9439E5EC37A6}" destId="{3A0E51DC-6EB8-4FFF-BFF7-256A87E31480}" srcOrd="0" destOrd="0" presId="urn:microsoft.com/office/officeart/2005/8/layout/cycle4"/>
    <dgm:cxn modelId="{8B525960-D6A2-4922-8870-02FD7350A15A}" type="presOf" srcId="{A53E8E3E-67B7-4173-951D-1B017423A5B5}" destId="{EFA687F4-3CB4-415F-BCBC-2F4CCD964E61}" srcOrd="0" destOrd="0" presId="urn:microsoft.com/office/officeart/2005/8/layout/cycle4"/>
    <dgm:cxn modelId="{8C93FC69-ADCB-4BFD-BEBB-CAE7EAE2A6BD}" type="presOf" srcId="{7E30DC1E-5AF1-4D98-B601-A11B2B392146}" destId="{E8D3E87A-7799-4611-A915-FA5077600DBA}" srcOrd="0" destOrd="0" presId="urn:microsoft.com/office/officeart/2005/8/layout/cycle4"/>
    <dgm:cxn modelId="{64B08A71-4314-44D4-AEEE-A14592A69126}" type="presOf" srcId="{A53E8E3E-67B7-4173-951D-1B017423A5B5}" destId="{A62E52E5-2178-43D5-904F-A6A7C8E7A30C}" srcOrd="1" destOrd="0" presId="urn:microsoft.com/office/officeart/2005/8/layout/cycle4"/>
    <dgm:cxn modelId="{7C2E0D59-351F-48F9-878E-B5A933FB94D9}" type="presOf" srcId="{7EFBCF39-B3E0-4828-B90D-5C99EAA328DF}" destId="{9C06CB73-47D8-4EA6-B5E1-F46E45A02D4F}" srcOrd="1" destOrd="0" presId="urn:microsoft.com/office/officeart/2005/8/layout/cycle4"/>
    <dgm:cxn modelId="{1D45E080-32D9-439F-9BB0-28E05A3AA2B6}" type="presOf" srcId="{C4F4A85F-0B19-4627-9CC8-115166A6EA00}" destId="{9DBD7538-23D7-4C91-98BA-12BE2D571018}" srcOrd="0" destOrd="0" presId="urn:microsoft.com/office/officeart/2005/8/layout/cycle4"/>
    <dgm:cxn modelId="{46B2F988-C37A-466B-819B-07FE2C87C624}" type="presOf" srcId="{7EFBCF39-B3E0-4828-B90D-5C99EAA328DF}" destId="{FFFDCBC3-EA5D-4E86-8EFA-B9B05CDCADFF}" srcOrd="0" destOrd="0" presId="urn:microsoft.com/office/officeart/2005/8/layout/cycle4"/>
    <dgm:cxn modelId="{D6B8D596-1125-4C41-A4E6-A5D584347CAC}" srcId="{994ECC4F-0244-4893-BF89-954BA25C962B}" destId="{7E30DC1E-5AF1-4D98-B601-A11B2B392146}" srcOrd="0" destOrd="0" parTransId="{535F79FE-895C-4E3C-BED9-6E79D5C5E130}" sibTransId="{6EBA6BC6-94E3-49FF-987D-C13DF4FCC125}"/>
    <dgm:cxn modelId="{8F46E09A-3501-4042-BD27-1ADFED565994}" srcId="{DCC4E005-9C66-4206-940A-45B20E267197}" destId="{7EFBCF39-B3E0-4828-B90D-5C99EAA328DF}" srcOrd="0" destOrd="0" parTransId="{C817B0A6-72B3-48E8-BDCA-9080274C0524}" sibTransId="{FE25A42D-660F-45B6-B44D-1F734668E24D}"/>
    <dgm:cxn modelId="{75BA259B-99C4-4791-99C0-64012C1BA713}" type="presOf" srcId="{994ECC4F-0244-4893-BF89-954BA25C962B}" destId="{2AFB5BF5-2439-4E8E-9389-3EF4B71A36B3}" srcOrd="0" destOrd="0" presId="urn:microsoft.com/office/officeart/2005/8/layout/cycle4"/>
    <dgm:cxn modelId="{614D349C-3A50-41D9-84E9-B4B334465EA6}" srcId="{453CD896-C6F3-4669-866D-DBE14AE1B7E0}" destId="{994ECC4F-0244-4893-BF89-954BA25C962B}" srcOrd="2" destOrd="0" parTransId="{7EDB54A4-B6A5-4E45-ADAD-9E2A20C8EBB0}" sibTransId="{F754E896-BA6A-4450-9682-D1076F87CFC2}"/>
    <dgm:cxn modelId="{91A26D9D-2F02-455D-B583-0BDBA36C3E9E}" type="presOf" srcId="{7E30DC1E-5AF1-4D98-B601-A11B2B392146}" destId="{6F211AA4-73A9-4051-B763-07B1E3505CC6}" srcOrd="1" destOrd="0" presId="urn:microsoft.com/office/officeart/2005/8/layout/cycle4"/>
    <dgm:cxn modelId="{69DD20AA-6128-4343-BA75-84E2753ADE62}" type="presOf" srcId="{453CD896-C6F3-4669-866D-DBE14AE1B7E0}" destId="{864218D1-B603-477C-88E5-A3F4B0295B73}" srcOrd="0" destOrd="0" presId="urn:microsoft.com/office/officeart/2005/8/layout/cycle4"/>
    <dgm:cxn modelId="{CB10A9B1-CDA5-4C76-A1DC-20CFB0394FF4}" srcId="{453CD896-C6F3-4669-866D-DBE14AE1B7E0}" destId="{674EAB4C-8360-4BE4-9705-9439E5EC37A6}" srcOrd="3" destOrd="0" parTransId="{5C64EB87-DC16-4AE7-886A-2A768A9EA958}" sibTransId="{EBB196CA-B747-471A-8407-345A0AE404D2}"/>
    <dgm:cxn modelId="{A544D8C2-E5C1-4DCF-A22C-2EA882C33B11}" srcId="{F4DC2132-0795-46EE-95F6-1B5C337675D2}" destId="{A53E8E3E-67B7-4173-951D-1B017423A5B5}" srcOrd="0" destOrd="0" parTransId="{4447F884-5BF2-40CF-8D54-1317543084BC}" sibTransId="{8112ED4F-2377-44BD-8333-5FC13E8BEF46}"/>
    <dgm:cxn modelId="{1A6BDCCF-E1E3-48D5-9E57-150A4062D637}" type="presOf" srcId="{C4F4A85F-0B19-4627-9CC8-115166A6EA00}" destId="{3A477B78-2AB8-42F1-B0EC-227E548C7E53}" srcOrd="1" destOrd="0" presId="urn:microsoft.com/office/officeart/2005/8/layout/cycle4"/>
    <dgm:cxn modelId="{491F6EEC-6EC0-425F-B495-9201EA6A82F6}" type="presOf" srcId="{F4DC2132-0795-46EE-95F6-1B5C337675D2}" destId="{F0FDE999-1397-45CF-8B9F-35CF5B40F478}" srcOrd="0" destOrd="0" presId="urn:microsoft.com/office/officeart/2005/8/layout/cycle4"/>
    <dgm:cxn modelId="{C2A5FE88-E38C-4744-80EE-EA927D3CACDB}" type="presParOf" srcId="{864218D1-B603-477C-88E5-A3F4B0295B73}" destId="{9C8AF3DA-C14F-4A26-9AD2-52D1BB82EF46}" srcOrd="0" destOrd="0" presId="urn:microsoft.com/office/officeart/2005/8/layout/cycle4"/>
    <dgm:cxn modelId="{54390C92-58F3-4312-AE7D-3D77651D006E}" type="presParOf" srcId="{9C8AF3DA-C14F-4A26-9AD2-52D1BB82EF46}" destId="{8E63EB75-F3EC-425F-9D39-0CFEF5FDB551}" srcOrd="0" destOrd="0" presId="urn:microsoft.com/office/officeart/2005/8/layout/cycle4"/>
    <dgm:cxn modelId="{5253ACC9-7568-47D5-9135-27E11ED92B95}" type="presParOf" srcId="{8E63EB75-F3EC-425F-9D39-0CFEF5FDB551}" destId="{FFFDCBC3-EA5D-4E86-8EFA-B9B05CDCADFF}" srcOrd="0" destOrd="0" presId="urn:microsoft.com/office/officeart/2005/8/layout/cycle4"/>
    <dgm:cxn modelId="{52202187-AA40-43E3-AE8E-1D6EE090044E}" type="presParOf" srcId="{8E63EB75-F3EC-425F-9D39-0CFEF5FDB551}" destId="{9C06CB73-47D8-4EA6-B5E1-F46E45A02D4F}" srcOrd="1" destOrd="0" presId="urn:microsoft.com/office/officeart/2005/8/layout/cycle4"/>
    <dgm:cxn modelId="{0CDDBC09-5FFA-43CF-A5F6-D29847034753}" type="presParOf" srcId="{9C8AF3DA-C14F-4A26-9AD2-52D1BB82EF46}" destId="{F5D1CA27-84A5-4767-8067-B31B13024264}" srcOrd="1" destOrd="0" presId="urn:microsoft.com/office/officeart/2005/8/layout/cycle4"/>
    <dgm:cxn modelId="{48AC46C0-3F6A-4733-A3F6-0492823B1508}" type="presParOf" srcId="{F5D1CA27-84A5-4767-8067-B31B13024264}" destId="{EFA687F4-3CB4-415F-BCBC-2F4CCD964E61}" srcOrd="0" destOrd="0" presId="urn:microsoft.com/office/officeart/2005/8/layout/cycle4"/>
    <dgm:cxn modelId="{F9230754-D980-447B-A16B-F700164DF220}" type="presParOf" srcId="{F5D1CA27-84A5-4767-8067-B31B13024264}" destId="{A62E52E5-2178-43D5-904F-A6A7C8E7A30C}" srcOrd="1" destOrd="0" presId="urn:microsoft.com/office/officeart/2005/8/layout/cycle4"/>
    <dgm:cxn modelId="{A1439600-B7D8-4DC5-B2BD-1FD41F080DC4}" type="presParOf" srcId="{9C8AF3DA-C14F-4A26-9AD2-52D1BB82EF46}" destId="{10C00431-A557-4ACF-9260-6B9DEBAB168C}" srcOrd="2" destOrd="0" presId="urn:microsoft.com/office/officeart/2005/8/layout/cycle4"/>
    <dgm:cxn modelId="{C3FBA3E2-8B25-4FB8-8CC9-72887BC1C524}" type="presParOf" srcId="{10C00431-A557-4ACF-9260-6B9DEBAB168C}" destId="{E8D3E87A-7799-4611-A915-FA5077600DBA}" srcOrd="0" destOrd="0" presId="urn:microsoft.com/office/officeart/2005/8/layout/cycle4"/>
    <dgm:cxn modelId="{3C451975-6A51-4C9B-990B-E85E7F042B0D}" type="presParOf" srcId="{10C00431-A557-4ACF-9260-6B9DEBAB168C}" destId="{6F211AA4-73A9-4051-B763-07B1E3505CC6}" srcOrd="1" destOrd="0" presId="urn:microsoft.com/office/officeart/2005/8/layout/cycle4"/>
    <dgm:cxn modelId="{23F0D9C3-FB00-422C-9488-C857AEEFD13F}" type="presParOf" srcId="{9C8AF3DA-C14F-4A26-9AD2-52D1BB82EF46}" destId="{9482C290-DD39-45C7-BDCD-748D6A51D355}" srcOrd="3" destOrd="0" presId="urn:microsoft.com/office/officeart/2005/8/layout/cycle4"/>
    <dgm:cxn modelId="{DB1CF2EC-2643-4B57-B940-FAEDF120E023}" type="presParOf" srcId="{9482C290-DD39-45C7-BDCD-748D6A51D355}" destId="{9DBD7538-23D7-4C91-98BA-12BE2D571018}" srcOrd="0" destOrd="0" presId="urn:microsoft.com/office/officeart/2005/8/layout/cycle4"/>
    <dgm:cxn modelId="{AFBC176E-8BF0-4C94-9AA8-77117FB86803}" type="presParOf" srcId="{9482C290-DD39-45C7-BDCD-748D6A51D355}" destId="{3A477B78-2AB8-42F1-B0EC-227E548C7E53}" srcOrd="1" destOrd="0" presId="urn:microsoft.com/office/officeart/2005/8/layout/cycle4"/>
    <dgm:cxn modelId="{C9665D1D-FF49-407D-9B6C-2C9F4F2CF40A}" type="presParOf" srcId="{9C8AF3DA-C14F-4A26-9AD2-52D1BB82EF46}" destId="{5123D278-605E-4A49-904C-CCFBD651EC1C}" srcOrd="4" destOrd="0" presId="urn:microsoft.com/office/officeart/2005/8/layout/cycle4"/>
    <dgm:cxn modelId="{1F5C78CB-4C8B-47D6-A67D-6AF3B88BC915}" type="presParOf" srcId="{864218D1-B603-477C-88E5-A3F4B0295B73}" destId="{088DAFFA-E631-4C6B-9BBF-F63BF8449C7B}" srcOrd="1" destOrd="0" presId="urn:microsoft.com/office/officeart/2005/8/layout/cycle4"/>
    <dgm:cxn modelId="{B069F54E-B363-4089-A934-7239A681BE1D}" type="presParOf" srcId="{088DAFFA-E631-4C6B-9BBF-F63BF8449C7B}" destId="{074CBF94-43A1-4268-9504-128467CC0D46}" srcOrd="0" destOrd="0" presId="urn:microsoft.com/office/officeart/2005/8/layout/cycle4"/>
    <dgm:cxn modelId="{06B0DDFD-179D-4463-B9B6-0C455A6B1D24}" type="presParOf" srcId="{088DAFFA-E631-4C6B-9BBF-F63BF8449C7B}" destId="{F0FDE999-1397-45CF-8B9F-35CF5B40F478}" srcOrd="1" destOrd="0" presId="urn:microsoft.com/office/officeart/2005/8/layout/cycle4"/>
    <dgm:cxn modelId="{271F9B86-C1B4-4A70-B513-ACE2E1E1AD07}" type="presParOf" srcId="{088DAFFA-E631-4C6B-9BBF-F63BF8449C7B}" destId="{2AFB5BF5-2439-4E8E-9389-3EF4B71A36B3}" srcOrd="2" destOrd="0" presId="urn:microsoft.com/office/officeart/2005/8/layout/cycle4"/>
    <dgm:cxn modelId="{170412B5-A96A-4277-BDDE-AEF8F2C5A589}" type="presParOf" srcId="{088DAFFA-E631-4C6B-9BBF-F63BF8449C7B}" destId="{3A0E51DC-6EB8-4FFF-BFF7-256A87E31480}" srcOrd="3" destOrd="0" presId="urn:microsoft.com/office/officeart/2005/8/layout/cycle4"/>
    <dgm:cxn modelId="{DDD3C4C7-4349-4823-B7BC-E73CBDAF0626}" type="presParOf" srcId="{088DAFFA-E631-4C6B-9BBF-F63BF8449C7B}" destId="{A251EB2F-BEFD-4E6E-80CD-EB37309DF90C}" srcOrd="4" destOrd="0" presId="urn:microsoft.com/office/officeart/2005/8/layout/cycle4"/>
    <dgm:cxn modelId="{89AF1D0A-8CC0-43A8-83BE-68BA18EDC950}" type="presParOf" srcId="{864218D1-B603-477C-88E5-A3F4B0295B73}" destId="{68EED1CC-C582-499A-B2F9-8F506E6C16E3}" srcOrd="2" destOrd="0" presId="urn:microsoft.com/office/officeart/2005/8/layout/cycle4"/>
    <dgm:cxn modelId="{37EFA53B-405F-42BC-81F4-8A550AC531CA}" type="presParOf" srcId="{864218D1-B603-477C-88E5-A3F4B0295B73}" destId="{3EDD58C4-138B-4A33-B0BC-E12C5E03ED66}"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D3E87A-7799-4611-A915-FA5077600DBA}">
      <dsp:nvSpPr>
        <dsp:cNvPr id="0" name=""/>
        <dsp:cNvSpPr/>
      </dsp:nvSpPr>
      <dsp:spPr>
        <a:xfrm>
          <a:off x="3240239" y="2813004"/>
          <a:ext cx="2953626" cy="1323767"/>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a:lnSpc>
              <a:spcPct val="90000"/>
            </a:lnSpc>
            <a:spcBef>
              <a:spcPct val="0"/>
            </a:spcBef>
            <a:spcAft>
              <a:spcPct val="15000"/>
            </a:spcAft>
            <a:buChar char="•"/>
          </a:pPr>
          <a:r>
            <a:rPr lang="fr-FR" sz="1400" kern="1200" dirty="0"/>
            <a:t>Développer des procédures et outils pour atteindre les objectifs et résultats</a:t>
          </a:r>
        </a:p>
      </dsp:txBody>
      <dsp:txXfrm>
        <a:off x="4155406" y="3173025"/>
        <a:ext cx="2009380" cy="934667"/>
      </dsp:txXfrm>
    </dsp:sp>
    <dsp:sp modelId="{9DBD7538-23D7-4C91-98BA-12BE2D571018}">
      <dsp:nvSpPr>
        <dsp:cNvPr id="0" name=""/>
        <dsp:cNvSpPr/>
      </dsp:nvSpPr>
      <dsp:spPr>
        <a:xfrm>
          <a:off x="244630" y="2813004"/>
          <a:ext cx="2276368" cy="1323767"/>
        </a:xfrm>
        <a:prstGeom prst="roundRect">
          <a:avLst>
            <a:gd name="adj" fmla="val 10000"/>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fr-FR" sz="1400" kern="1200" dirty="0"/>
            <a:t>Mesurer les progrès dans l’atteinte des résultats</a:t>
          </a:r>
        </a:p>
      </dsp:txBody>
      <dsp:txXfrm>
        <a:off x="273709" y="3173025"/>
        <a:ext cx="1535299" cy="934667"/>
      </dsp:txXfrm>
    </dsp:sp>
    <dsp:sp modelId="{EFA687F4-3CB4-415F-BCBC-2F4CCD964E61}">
      <dsp:nvSpPr>
        <dsp:cNvPr id="0" name=""/>
        <dsp:cNvSpPr/>
      </dsp:nvSpPr>
      <dsp:spPr>
        <a:xfrm>
          <a:off x="3307370" y="0"/>
          <a:ext cx="2819364" cy="132376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r" defTabSz="622300">
            <a:lnSpc>
              <a:spcPct val="90000"/>
            </a:lnSpc>
            <a:spcBef>
              <a:spcPct val="0"/>
            </a:spcBef>
            <a:spcAft>
              <a:spcPct val="15000"/>
            </a:spcAft>
            <a:buChar char="•"/>
          </a:pPr>
          <a:r>
            <a:rPr lang="fr-FR" sz="1400" kern="1200" dirty="0"/>
            <a:t>Identifier</a:t>
          </a:r>
          <a:r>
            <a:rPr lang="fr-FR" sz="1400" kern="1200" baseline="0" dirty="0"/>
            <a:t> les actions pour mieux atteindre ses objectifs</a:t>
          </a:r>
          <a:endParaRPr lang="fr-FR" sz="1400" kern="1200" dirty="0"/>
        </a:p>
      </dsp:txBody>
      <dsp:txXfrm>
        <a:off x="4182258" y="29079"/>
        <a:ext cx="1915396" cy="934667"/>
      </dsp:txXfrm>
    </dsp:sp>
    <dsp:sp modelId="{FFFDCBC3-EA5D-4E86-8EFA-B9B05CDCADFF}">
      <dsp:nvSpPr>
        <dsp:cNvPr id="0" name=""/>
        <dsp:cNvSpPr/>
      </dsp:nvSpPr>
      <dsp:spPr>
        <a:xfrm>
          <a:off x="186521" y="0"/>
          <a:ext cx="2392585" cy="1323767"/>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fr-FR" sz="1400" kern="1200" dirty="0"/>
            <a:t>Déterminer ce qui doit être changé, le cas échéant</a:t>
          </a:r>
        </a:p>
      </dsp:txBody>
      <dsp:txXfrm>
        <a:off x="215600" y="29079"/>
        <a:ext cx="1616652" cy="934667"/>
      </dsp:txXfrm>
    </dsp:sp>
    <dsp:sp modelId="{074CBF94-43A1-4268-9504-128467CC0D46}">
      <dsp:nvSpPr>
        <dsp:cNvPr id="0" name=""/>
        <dsp:cNvSpPr/>
      </dsp:nvSpPr>
      <dsp:spPr>
        <a:xfrm>
          <a:off x="1357603" y="235796"/>
          <a:ext cx="1791222" cy="1791222"/>
        </a:xfrm>
        <a:prstGeom prst="pieWedg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fr-FR" sz="1800" kern="1200" dirty="0"/>
            <a:t>Evaluer</a:t>
          </a:r>
        </a:p>
      </dsp:txBody>
      <dsp:txXfrm>
        <a:off x="1882240" y="760433"/>
        <a:ext cx="1266585" cy="1266585"/>
      </dsp:txXfrm>
    </dsp:sp>
    <dsp:sp modelId="{F0FDE999-1397-45CF-8B9F-35CF5B40F478}">
      <dsp:nvSpPr>
        <dsp:cNvPr id="0" name=""/>
        <dsp:cNvSpPr/>
      </dsp:nvSpPr>
      <dsp:spPr>
        <a:xfrm rot="5400000">
          <a:off x="3231561" y="235796"/>
          <a:ext cx="1791222" cy="1791222"/>
        </a:xfrm>
        <a:prstGeom prst="pieWedg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fr-FR" sz="1800" kern="1200" dirty="0"/>
            <a:t>Planifier</a:t>
          </a:r>
        </a:p>
      </dsp:txBody>
      <dsp:txXfrm rot="-5400000">
        <a:off x="3231561" y="760433"/>
        <a:ext cx="1266585" cy="1266585"/>
      </dsp:txXfrm>
    </dsp:sp>
    <dsp:sp modelId="{2AFB5BF5-2439-4E8E-9389-3EF4B71A36B3}">
      <dsp:nvSpPr>
        <dsp:cNvPr id="0" name=""/>
        <dsp:cNvSpPr/>
      </dsp:nvSpPr>
      <dsp:spPr>
        <a:xfrm rot="10800000">
          <a:off x="3231561" y="2109753"/>
          <a:ext cx="1791222" cy="1791222"/>
        </a:xfrm>
        <a:prstGeom prst="pieWedg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endParaRPr lang="fr-FR" sz="1800" kern="1200" dirty="0"/>
        </a:p>
        <a:p>
          <a:pPr marL="0" lvl="0" indent="0" algn="ctr" defTabSz="800100">
            <a:lnSpc>
              <a:spcPct val="90000"/>
            </a:lnSpc>
            <a:spcBef>
              <a:spcPct val="0"/>
            </a:spcBef>
            <a:spcAft>
              <a:spcPct val="35000"/>
            </a:spcAft>
            <a:buNone/>
          </a:pPr>
          <a:r>
            <a:rPr lang="fr-FR" sz="1800" kern="1200" dirty="0"/>
            <a:t>Mettre</a:t>
          </a:r>
          <a:r>
            <a:rPr lang="fr-FR" sz="1800" kern="1200" baseline="0" dirty="0"/>
            <a:t> en œuvre</a:t>
          </a:r>
          <a:endParaRPr lang="fr-FR" sz="1800" kern="1200" dirty="0"/>
        </a:p>
      </dsp:txBody>
      <dsp:txXfrm rot="10800000">
        <a:off x="3231561" y="2109753"/>
        <a:ext cx="1266585" cy="1266585"/>
      </dsp:txXfrm>
    </dsp:sp>
    <dsp:sp modelId="{3A0E51DC-6EB8-4FFF-BFF7-256A87E31480}">
      <dsp:nvSpPr>
        <dsp:cNvPr id="0" name=""/>
        <dsp:cNvSpPr/>
      </dsp:nvSpPr>
      <dsp:spPr>
        <a:xfrm rot="16200000">
          <a:off x="1357603" y="2109753"/>
          <a:ext cx="1791222" cy="1791222"/>
        </a:xfrm>
        <a:prstGeom prst="pieWedg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endParaRPr lang="fr-FR" sz="1800" kern="1200" dirty="0"/>
        </a:p>
        <a:p>
          <a:pPr marL="0" lvl="0" indent="0" algn="ctr" defTabSz="800100">
            <a:lnSpc>
              <a:spcPct val="90000"/>
            </a:lnSpc>
            <a:spcBef>
              <a:spcPct val="0"/>
            </a:spcBef>
            <a:spcAft>
              <a:spcPct val="35000"/>
            </a:spcAft>
            <a:buNone/>
          </a:pPr>
          <a:r>
            <a:rPr lang="fr-FR" sz="1800" kern="1200" dirty="0"/>
            <a:t>Mesurer</a:t>
          </a:r>
          <a:r>
            <a:rPr lang="fr-FR" sz="1800" kern="1200" baseline="0" dirty="0"/>
            <a:t> et suivre</a:t>
          </a:r>
          <a:endParaRPr lang="fr-FR" sz="1800" kern="1200" dirty="0"/>
        </a:p>
      </dsp:txBody>
      <dsp:txXfrm rot="5400000">
        <a:off x="1882240" y="2109753"/>
        <a:ext cx="1266585" cy="1266585"/>
      </dsp:txXfrm>
    </dsp:sp>
    <dsp:sp modelId="{68EED1CC-C582-499A-B2F9-8F506E6C16E3}">
      <dsp:nvSpPr>
        <dsp:cNvPr id="0" name=""/>
        <dsp:cNvSpPr/>
      </dsp:nvSpPr>
      <dsp:spPr>
        <a:xfrm>
          <a:off x="2880969" y="1696076"/>
          <a:ext cx="618447" cy="537780"/>
        </a:xfrm>
        <a:prstGeom prst="circular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DD58C4-138B-4A33-B0BC-E12C5E03ED66}">
      <dsp:nvSpPr>
        <dsp:cNvPr id="0" name=""/>
        <dsp:cNvSpPr/>
      </dsp:nvSpPr>
      <dsp:spPr>
        <a:xfrm rot="10800000">
          <a:off x="2880969" y="1902915"/>
          <a:ext cx="618447" cy="537780"/>
        </a:xfrm>
        <a:prstGeom prst="circular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36779324"/>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74997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773768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086198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84444570-E3BE-45CF-B1BE-C7D8FA32549E}" type="slidenum">
              <a:rPr lang="en-US" smtClean="0"/>
              <a:t>16</a:t>
            </a:fld>
            <a:endParaRPr lang="en-US"/>
          </a:p>
        </p:txBody>
      </p:sp>
    </p:spTree>
    <p:extLst>
      <p:ext uri="{BB962C8B-B14F-4D97-AF65-F5344CB8AC3E}">
        <p14:creationId xmlns:p14="http://schemas.microsoft.com/office/powerpoint/2010/main" val="923420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84444570-E3BE-45CF-B1BE-C7D8FA32549E}" type="slidenum">
              <a:rPr lang="en-US" smtClean="0"/>
              <a:t>17</a:t>
            </a:fld>
            <a:endParaRPr lang="en-US"/>
          </a:p>
        </p:txBody>
      </p:sp>
    </p:spTree>
    <p:extLst>
      <p:ext uri="{BB962C8B-B14F-4D97-AF65-F5344CB8AC3E}">
        <p14:creationId xmlns:p14="http://schemas.microsoft.com/office/powerpoint/2010/main" val="3292946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Spécifique : peut se traduire en termes opérationnels, en mettant en exergue le « qui » et le « quoi » de l’intervention. Il est également important d’indiquer « comment », « où » et « qui fait quoi » afin de définir les activités de l’intervention.</a:t>
            </a:r>
            <a:endParaRPr sz="120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Mesurable : l’indicateur doit pouvoir être compté, observé, analysé, testé ou remis en cause. Si l’on ne peut pas mesurer un indicateur, on ne peut pas déterminer les progrès réalisés. </a:t>
            </a:r>
            <a:endParaRPr sz="120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Réalisable : l’indicateur correspond à un objectif de performance quʼil doit être possible dʼatteindre et caractérise la quantité ou le niveau du paramètre utilisé pour établir la réalisation de lʼobjectif.  </a:t>
            </a:r>
            <a:endParaRPr sz="120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Pertinent : un indicateur doit être une mesure valide du résultat ou de l’effet obtenu. L’indicateur doit être fortement représentatif de l’effet pour attester de la réalité de l'impact de l’activité. Un indicateur est pertinent dès lors qu'il montre ou mesure un aspect de l’effet qu’il est censé mesurer.</a:t>
            </a:r>
            <a:endParaRPr sz="120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Limité dans le temps : l’indicateur est associé à un moment donné. L'indicateur doit comporter une indication du moment auquel il doit être établi.</a:t>
            </a:r>
            <a:endParaRPr sz="1200">
              <a:solidFill>
                <a:srgbClr val="10253F"/>
              </a:solidFill>
              <a:latin typeface="Source Sans Pro Regular"/>
              <a:ea typeface="Source Sans Pro Regular"/>
              <a:cs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Dans la mesure du possible, les indicateurs doivent permettre une ventilation des différentes données collectées (par sexe, âge, région ou d’autres variables pertinentes).</a:t>
            </a:r>
            <a:endParaRPr sz="1200">
              <a:solidFill>
                <a:srgbClr val="10253F"/>
              </a:solidFill>
              <a:latin typeface="Source Sans Pro Regular"/>
              <a:ea typeface="Source Sans Pro Regular"/>
              <a:cs typeface="Source Sans Pro Regular"/>
            </a:endParaRPr>
          </a:p>
          <a:p>
            <a:endParaRPr sz="1200">
              <a:solidFill>
                <a:srgbClr val="10253F"/>
              </a:solidFill>
              <a:latin typeface="Source Sans Pro Regular"/>
              <a:ea typeface="Source Sans Pro Regular"/>
              <a:cs typeface="Source Sans Pro Regular"/>
            </a:endParaRPr>
          </a:p>
        </p:txBody>
      </p:sp>
    </p:spTree>
    <p:extLst>
      <p:ext uri="{BB962C8B-B14F-4D97-AF65-F5344CB8AC3E}">
        <p14:creationId xmlns:p14="http://schemas.microsoft.com/office/powerpoint/2010/main" val="9539091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84444570-E3BE-45CF-B1BE-C7D8FA32549E}" type="slidenum">
              <a:rPr lang="en-US" smtClean="0"/>
              <a:t>20</a:t>
            </a:fld>
            <a:endParaRPr lang="en-US"/>
          </a:p>
        </p:txBody>
      </p:sp>
    </p:spTree>
    <p:extLst>
      <p:ext uri="{BB962C8B-B14F-4D97-AF65-F5344CB8AC3E}">
        <p14:creationId xmlns:p14="http://schemas.microsoft.com/office/powerpoint/2010/main" val="39481530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84444570-E3BE-45CF-B1BE-C7D8FA32549E}" type="slidenum">
              <a:rPr lang="en-US" smtClean="0"/>
              <a:t>22</a:t>
            </a:fld>
            <a:endParaRPr lang="en-US"/>
          </a:p>
        </p:txBody>
      </p:sp>
    </p:spTree>
    <p:extLst>
      <p:ext uri="{BB962C8B-B14F-4D97-AF65-F5344CB8AC3E}">
        <p14:creationId xmlns:p14="http://schemas.microsoft.com/office/powerpoint/2010/main" val="3947614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9327254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32788032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320931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324514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365859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411589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9737275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776268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21479655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717480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Les EIR sont impliquées directement ou indirectement sur ces indicateurs.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EB38CAEC-4554-485B-9189-C45C7447A40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45</a:t>
            </a:fld>
            <a:endParaRPr kumimoji="0" sz="1200" b="0" i="0" u="none" strike="noStrike" kern="1200" cap="none" normalizeH="0" baseline="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75942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566863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870699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071783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4274162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09347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3560738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Utilité des données pour les parties prenantes : nécessité d’un mécanisme de retour d’information (processus d’amélioration continue de la qualité)</a:t>
            </a:r>
          </a:p>
        </p:txBody>
      </p:sp>
      <p:sp>
        <p:nvSpPr>
          <p:cNvPr id="4" name="Slide Number Placeholder 3"/>
          <p:cNvSpPr>
            <a:spLocks noGrp="1"/>
          </p:cNvSpPr>
          <p:nvPr>
            <p:ph type="sldNum" sz="quarter" idx="5"/>
          </p:nvPr>
        </p:nvSpPr>
        <p:spPr/>
        <p:txBody>
          <a:bodyPr/>
          <a:lstStyle/>
          <a:p>
            <a:fld id="{84444570-E3BE-45CF-B1BE-C7D8FA32549E}" type="slidenum">
              <a:rPr lang="en-US" smtClean="0"/>
              <a:t>10</a:t>
            </a:fld>
            <a:endParaRPr lang="en-US"/>
          </a:p>
        </p:txBody>
      </p:sp>
    </p:spTree>
    <p:extLst>
      <p:ext uri="{BB962C8B-B14F-4D97-AF65-F5344CB8AC3E}">
        <p14:creationId xmlns:p14="http://schemas.microsoft.com/office/powerpoint/2010/main" val="362668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algn="l" rtl="0" fontAlgn="base">
              <a:defRPr b="1">
                <a:solidFill>
                  <a:srgbClr val="9A3B26"/>
                </a:solidFill>
                <a:effectLst/>
                <a:latin typeface="Calibri" panose="020F0502020204030204" pitchFamily="34" charset="0"/>
              </a:defRPr>
            </a:pPr>
            <a:r>
              <a:t>Suivi</a:t>
            </a:r>
          </a:p>
          <a:p>
            <a:pPr algn="l" rtl="0" fontAlgn="base">
              <a:defRPr>
                <a:effectLst/>
                <a:latin typeface="Calibri" panose="020F0502020204030204" pitchFamily="34" charset="0"/>
              </a:defRPr>
            </a:pPr>
            <a:r>
              <a:rPr>
                <a:solidFill>
                  <a:srgbClr val="002060"/>
                </a:solidFill>
              </a:rPr>
              <a:t>Processus </a:t>
            </a:r>
            <a:r>
              <a:rPr b="1" i="1">
                <a:solidFill>
                  <a:srgbClr val="9A3B26"/>
                </a:solidFill>
              </a:rPr>
              <a:t>continu</a:t>
            </a:r>
            <a:r>
              <a:rPr>
                <a:solidFill>
                  <a:srgbClr val="002060"/>
                </a:solidFill>
              </a:rPr>
              <a:t>, collecte </a:t>
            </a:r>
            <a:r>
              <a:rPr b="1" i="1">
                <a:solidFill>
                  <a:srgbClr val="9A3B26"/>
                </a:solidFill>
              </a:rPr>
              <a:t>routinière</a:t>
            </a:r>
            <a:r>
              <a:rPr>
                <a:solidFill>
                  <a:srgbClr val="002060"/>
                </a:solidFill>
              </a:rPr>
              <a:t> de données</a:t>
            </a:r>
            <a:endParaRPr b="0" i="0">
              <a:solidFill>
                <a:srgbClr val="0F56DC"/>
              </a:solidFill>
              <a:effectLst/>
            </a:endParaRPr>
          </a:p>
          <a:p>
            <a:pPr algn="l" rtl="0" fontAlgn="base">
              <a:defRPr>
                <a:effectLst/>
                <a:latin typeface="Calibri" panose="020F0502020204030204" pitchFamily="34" charset="0"/>
              </a:defRPr>
            </a:pPr>
            <a:r>
              <a:rPr>
                <a:solidFill>
                  <a:srgbClr val="002060"/>
                </a:solidFill>
              </a:rPr>
              <a:t>Données utilisées pour orienter la gestion </a:t>
            </a:r>
            <a:r>
              <a:rPr b="1" i="1">
                <a:solidFill>
                  <a:srgbClr val="9A3B26"/>
                </a:solidFill>
              </a:rPr>
              <a:t>quotidienne</a:t>
            </a:r>
            <a:endParaRPr b="0" i="0">
              <a:solidFill>
                <a:srgbClr val="0F56DC"/>
              </a:solidFill>
              <a:effectLst/>
            </a:endParaRPr>
          </a:p>
          <a:p>
            <a:pPr algn="l" rtl="0" fontAlgn="base">
              <a:defRPr>
                <a:effectLst/>
                <a:latin typeface="Calibri" panose="020F0502020204030204" pitchFamily="34" charset="0"/>
              </a:defRPr>
            </a:pPr>
            <a:r>
              <a:rPr>
                <a:solidFill>
                  <a:srgbClr val="002060"/>
                </a:solidFill>
              </a:rPr>
              <a:t>Suivi de </a:t>
            </a:r>
            <a:r>
              <a:rPr b="1" i="1">
                <a:solidFill>
                  <a:srgbClr val="9A3B26"/>
                </a:solidFill>
              </a:rPr>
              <a:t>ce qui se passe</a:t>
            </a:r>
            <a:r>
              <a:rPr>
                <a:solidFill>
                  <a:srgbClr val="002060"/>
                </a:solidFill>
              </a:rPr>
              <a:t> dans le cadre d’un programme : </a:t>
            </a:r>
            <a:endParaRPr b="0" i="0">
              <a:solidFill>
                <a:srgbClr val="0F56DC"/>
              </a:solidFill>
              <a:effectLst/>
            </a:endParaRPr>
          </a:p>
          <a:p>
            <a:pPr algn="l" rtl="0" fontAlgn="base">
              <a:defRPr>
                <a:effectLst/>
                <a:latin typeface="Calibri" panose="020F0502020204030204" pitchFamily="34" charset="0"/>
              </a:defRPr>
            </a:pPr>
            <a:r>
              <a:rPr>
                <a:solidFill>
                  <a:srgbClr val="002060"/>
                </a:solidFill>
              </a:rPr>
              <a:t>- Quelles ressources ont été utilisées ? (</a:t>
            </a:r>
            <a:r>
              <a:rPr b="1" i="1">
                <a:solidFill>
                  <a:srgbClr val="9A3B26"/>
                </a:solidFill>
              </a:rPr>
              <a:t>intrants</a:t>
            </a:r>
            <a:r>
              <a:rPr>
                <a:solidFill>
                  <a:srgbClr val="002060"/>
                </a:solidFill>
              </a:rPr>
              <a:t>)</a:t>
            </a:r>
            <a:endParaRPr b="0" i="0">
              <a:solidFill>
                <a:srgbClr val="0F56DC"/>
              </a:solidFill>
              <a:effectLst/>
            </a:endParaRPr>
          </a:p>
          <a:p>
            <a:pPr algn="l" rtl="0" fontAlgn="base">
              <a:defRPr>
                <a:effectLst/>
                <a:latin typeface="Calibri" panose="020F0502020204030204" pitchFamily="34" charset="0"/>
              </a:defRPr>
            </a:pPr>
            <a:r>
              <a:rPr>
                <a:solidFill>
                  <a:srgbClr val="002060"/>
                </a:solidFill>
              </a:rPr>
              <a:t>- Quelles activités ont été réalisées ? (</a:t>
            </a:r>
            <a:r>
              <a:rPr b="1" i="1">
                <a:solidFill>
                  <a:srgbClr val="9A3B26"/>
                </a:solidFill>
              </a:rPr>
              <a:t>produits</a:t>
            </a:r>
            <a:r>
              <a:rPr>
                <a:solidFill>
                  <a:srgbClr val="002060"/>
                </a:solidFill>
              </a:rPr>
              <a:t>)</a:t>
            </a:r>
            <a:endParaRPr b="0" i="0">
              <a:solidFill>
                <a:srgbClr val="0F56DC"/>
              </a:solidFill>
              <a:effectLst/>
            </a:endParaRPr>
          </a:p>
          <a:p>
            <a:pPr algn="l" rtl="0" fontAlgn="base">
              <a:defRPr>
                <a:effectLst/>
                <a:latin typeface="Calibri" panose="020F0502020204030204" pitchFamily="34" charset="0"/>
              </a:defRPr>
            </a:pPr>
            <a:r>
              <a:rPr>
                <a:solidFill>
                  <a:srgbClr val="002060"/>
                </a:solidFill>
              </a:rPr>
              <a:t>- Les activités produisent-elles les changements souhaités ? (</a:t>
            </a:r>
            <a:r>
              <a:rPr b="1" i="1">
                <a:solidFill>
                  <a:srgbClr val="9A3B26"/>
                </a:solidFill>
              </a:rPr>
              <a:t>effets</a:t>
            </a:r>
            <a:r>
              <a:rPr>
                <a:solidFill>
                  <a:srgbClr val="002060"/>
                </a:solidFill>
              </a:rPr>
              <a:t>)</a:t>
            </a:r>
            <a:endParaRPr b="0" i="0">
              <a:solidFill>
                <a:srgbClr val="0F56DC"/>
              </a:solidFill>
              <a:effectLst/>
            </a:endParaRPr>
          </a:p>
          <a:p>
            <a:pPr algn="l" rtl="0" fontAlgn="base">
              <a:defRPr>
                <a:effectLst/>
                <a:latin typeface="Calibri" panose="020F0502020204030204" pitchFamily="34" charset="0"/>
              </a:defRPr>
            </a:pPr>
            <a:r>
              <a:rPr>
                <a:solidFill>
                  <a:srgbClr val="002060"/>
                </a:solidFill>
              </a:rPr>
              <a:t>Résultats utilisés pour prendre des </a:t>
            </a:r>
            <a:r>
              <a:rPr b="1" i="1">
                <a:solidFill>
                  <a:srgbClr val="9A3B26"/>
                </a:solidFill>
              </a:rPr>
              <a:t>décisions en temps réel</a:t>
            </a:r>
          </a:p>
          <a:p>
            <a:pPr algn="l" rtl="0" fontAlgn="base"/>
            <a:endParaRPr sz="1800" b="0" i="0" u="none" strike="noStrike" kern="1200">
              <a:solidFill>
                <a:srgbClr val="0F56DC"/>
              </a:solidFill>
              <a:effectLst/>
              <a:latin typeface="Calibri" panose="020F0502020204030204" pitchFamily="34" charset="0"/>
            </a:endParaRPr>
          </a:p>
          <a:p>
            <a:pPr algn="l" rtl="0" fontAlgn="base">
              <a:defRPr sz="1800" b="1" kern="1200">
                <a:solidFill>
                  <a:srgbClr val="9A3B26"/>
                </a:solidFill>
                <a:effectLst/>
                <a:latin typeface="Calibri" panose="020F0502020204030204" pitchFamily="34" charset="0"/>
              </a:defRPr>
            </a:pPr>
            <a:r>
              <a:t>Quand engager le suivi :</a:t>
            </a:r>
            <a:endParaRPr sz="1800" b="0" i="0" u="none" strike="noStrike">
              <a:effectLst/>
              <a:latin typeface="Arial" panose="020B0604020202020204" pitchFamily="34" charset="0"/>
            </a:endParaRPr>
          </a:p>
          <a:p>
            <a:pPr marL="0" algn="l" rtl="0" eaLnBrk="1" fontAlgn="ctr" latinLnBrk="0" hangingPunct="1">
              <a:spcBef>
                <a:spcPts val="0"/>
              </a:spcBef>
              <a:spcAft>
                <a:spcPts val="0"/>
              </a:spcAft>
              <a:defRPr sz="1800" kern="1200">
                <a:effectLst/>
                <a:latin typeface="Calibri" panose="020F0502020204030204" pitchFamily="34" charset="0"/>
              </a:defRPr>
            </a:pPr>
            <a:r>
              <a:rPr>
                <a:solidFill>
                  <a:srgbClr val="002060"/>
                </a:solidFill>
              </a:rPr>
              <a:t>Comprendre, à intervalles réguliers, </a:t>
            </a:r>
            <a:r>
              <a:rPr b="1" i="1">
                <a:solidFill>
                  <a:srgbClr val="9A3B26"/>
                </a:solidFill>
              </a:rPr>
              <a:t>comment se déroule</a:t>
            </a:r>
            <a:r>
              <a:rPr>
                <a:solidFill>
                  <a:srgbClr val="002060"/>
                </a:solidFill>
              </a:rPr>
              <a:t> le programme </a:t>
            </a:r>
            <a:endParaRPr sz="1800" b="0" i="0" u="none" strike="noStrike">
              <a:effectLst/>
              <a:latin typeface="Arial" panose="020B0604020202020204" pitchFamily="34" charset="0"/>
            </a:endParaRPr>
          </a:p>
          <a:p>
            <a:pPr marL="0" algn="l" rtl="0" eaLnBrk="1" fontAlgn="ctr" latinLnBrk="0" hangingPunct="1">
              <a:spcBef>
                <a:spcPts val="0"/>
              </a:spcBef>
              <a:spcAft>
                <a:spcPts val="0"/>
              </a:spcAft>
              <a:defRPr sz="1800" kern="1200">
                <a:effectLst/>
                <a:latin typeface="Calibri" panose="020F0502020204030204" pitchFamily="34" charset="0"/>
              </a:defRPr>
            </a:pPr>
            <a:r>
              <a:rPr>
                <a:solidFill>
                  <a:srgbClr val="002060"/>
                </a:solidFill>
              </a:rPr>
              <a:t>Données </a:t>
            </a:r>
            <a:r>
              <a:rPr b="1" i="1">
                <a:solidFill>
                  <a:srgbClr val="9A3B26"/>
                </a:solidFill>
              </a:rPr>
              <a:t>plus faciles</a:t>
            </a:r>
            <a:r>
              <a:rPr>
                <a:solidFill>
                  <a:srgbClr val="002060"/>
                </a:solidFill>
              </a:rPr>
              <a:t> à collecter</a:t>
            </a:r>
            <a:endParaRPr sz="1800" b="0" i="0" u="none" strike="noStrike">
              <a:effectLst/>
              <a:latin typeface="Arial" panose="020B0604020202020204" pitchFamily="34" charset="0"/>
            </a:endParaRPr>
          </a:p>
          <a:p>
            <a:pPr marL="0" algn="l" rtl="0" eaLnBrk="1" fontAlgn="ctr" latinLnBrk="0" hangingPunct="1">
              <a:spcBef>
                <a:spcPts val="0"/>
              </a:spcBef>
              <a:spcAft>
                <a:spcPts val="0"/>
              </a:spcAft>
              <a:defRPr sz="1800" kern="1200">
                <a:effectLst/>
                <a:latin typeface="Calibri" panose="020F0502020204030204" pitchFamily="34" charset="0"/>
              </a:defRPr>
            </a:pPr>
            <a:r>
              <a:rPr b="1" i="1">
                <a:solidFill>
                  <a:srgbClr val="9A3B26"/>
                </a:solidFill>
              </a:rPr>
              <a:t>Connaissance précoce</a:t>
            </a:r>
            <a:r>
              <a:rPr>
                <a:solidFill>
                  <a:srgbClr val="002060"/>
                </a:solidFill>
              </a:rPr>
              <a:t> des risques susceptibles de perturber le programme</a:t>
            </a:r>
            <a:endParaRPr sz="1800" b="0" i="0" u="none" strike="noStrike">
              <a:effectLst/>
              <a:latin typeface="Arial" panose="020B0604020202020204" pitchFamily="34" charset="0"/>
            </a:endParaRPr>
          </a:p>
          <a:p>
            <a:pPr marL="0" algn="l" rtl="0" eaLnBrk="1" fontAlgn="ctr" latinLnBrk="0" hangingPunct="1">
              <a:spcBef>
                <a:spcPts val="0"/>
              </a:spcBef>
              <a:spcAft>
                <a:spcPts val="0"/>
              </a:spcAft>
              <a:defRPr sz="1800" kern="1200">
                <a:effectLst/>
                <a:latin typeface="Calibri" panose="020F0502020204030204" pitchFamily="34" charset="0"/>
              </a:defRPr>
            </a:pPr>
            <a:r>
              <a:rPr>
                <a:solidFill>
                  <a:srgbClr val="002060"/>
                </a:solidFill>
              </a:rPr>
              <a:t>Permet de prendre des </a:t>
            </a:r>
            <a:r>
              <a:rPr b="1" i="1">
                <a:solidFill>
                  <a:srgbClr val="9A3B26"/>
                </a:solidFill>
              </a:rPr>
              <a:t>décisions en temps réel</a:t>
            </a:r>
            <a:endParaRPr sz="1800" b="0" i="0" u="none" strike="noStrike">
              <a:effectLst/>
              <a:latin typeface="Arial" panose="020B0604020202020204" pitchFamily="34" charset="0"/>
            </a:endParaRPr>
          </a:p>
          <a:p>
            <a:pPr algn="l" rtl="0" fontAlgn="base"/>
            <a:endParaRPr b="0" i="0">
              <a:solidFill>
                <a:srgbClr val="0F56DC"/>
              </a:solidFill>
              <a:effectLst/>
            </a:endParaRPr>
          </a:p>
          <a:p>
            <a:endParaRPr b="0" i="0">
              <a:solidFill>
                <a:srgbClr val="0F56DC"/>
              </a:solidFill>
              <a:effectLst/>
            </a:endParaRPr>
          </a:p>
        </p:txBody>
      </p:sp>
    </p:spTree>
    <p:extLst>
      <p:ext uri="{BB962C8B-B14F-4D97-AF65-F5344CB8AC3E}">
        <p14:creationId xmlns:p14="http://schemas.microsoft.com/office/powerpoint/2010/main" val="876584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defRPr b="1">
                <a:solidFill>
                  <a:srgbClr val="0F56DC"/>
                </a:solidFill>
                <a:effectLst/>
                <a:latin typeface="Calibri" panose="020F0502020204030204" pitchFamily="34" charset="0"/>
              </a:defRPr>
            </a:pPr>
            <a:r>
              <a:rPr dirty="0" err="1"/>
              <a:t>Évaluation</a:t>
            </a:r>
            <a:r>
              <a:rPr dirty="0"/>
              <a:t> :</a:t>
            </a:r>
          </a:p>
          <a:p>
            <a:pPr marL="0" marR="0" indent="0" algn="l" rtl="0" eaLnBrk="1" fontAlgn="auto" latinLnBrk="0" hangingPunct="1">
              <a:spcBef>
                <a:spcPts val="0"/>
              </a:spcBef>
              <a:spcAft>
                <a:spcPts val="0"/>
              </a:spcAft>
              <a:defRPr b="1" kern="1200">
                <a:effectLst/>
                <a:latin typeface="Calibri" panose="020F0502020204030204" pitchFamily="34" charset="0"/>
              </a:defRPr>
            </a:pPr>
            <a:r>
              <a:rPr dirty="0" err="1">
                <a:solidFill>
                  <a:srgbClr val="002060"/>
                </a:solidFill>
              </a:rPr>
              <a:t>Collecte</a:t>
            </a:r>
            <a:r>
              <a:rPr dirty="0">
                <a:solidFill>
                  <a:srgbClr val="002060"/>
                </a:solidFill>
              </a:rPr>
              <a:t> de données à </a:t>
            </a:r>
            <a:r>
              <a:rPr i="1" dirty="0">
                <a:solidFill>
                  <a:srgbClr val="007D57"/>
                </a:solidFill>
              </a:rPr>
              <a:t>des moments </a:t>
            </a:r>
            <a:r>
              <a:rPr i="1" dirty="0" err="1">
                <a:solidFill>
                  <a:srgbClr val="007D57"/>
                </a:solidFill>
              </a:rPr>
              <a:t>particuliers</a:t>
            </a:r>
            <a:endParaRPr sz="12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defRPr kern="1200">
                <a:effectLst/>
                <a:latin typeface="Calibri" panose="020F0502020204030204" pitchFamily="34" charset="0"/>
              </a:defRPr>
            </a:pPr>
            <a:r>
              <a:rPr dirty="0">
                <a:solidFill>
                  <a:srgbClr val="002060"/>
                </a:solidFill>
              </a:rPr>
              <a:t>Données </a:t>
            </a:r>
            <a:r>
              <a:rPr dirty="0" err="1">
                <a:solidFill>
                  <a:srgbClr val="002060"/>
                </a:solidFill>
              </a:rPr>
              <a:t>utilisées</a:t>
            </a:r>
            <a:r>
              <a:rPr dirty="0">
                <a:solidFill>
                  <a:srgbClr val="002060"/>
                </a:solidFill>
              </a:rPr>
              <a:t> pour </a:t>
            </a:r>
            <a:r>
              <a:rPr dirty="0" err="1">
                <a:solidFill>
                  <a:srgbClr val="002060"/>
                </a:solidFill>
              </a:rPr>
              <a:t>répondre</a:t>
            </a:r>
            <a:r>
              <a:rPr dirty="0">
                <a:solidFill>
                  <a:srgbClr val="002060"/>
                </a:solidFill>
              </a:rPr>
              <a:t> à des </a:t>
            </a:r>
            <a:r>
              <a:rPr b="1" i="1" dirty="0">
                <a:solidFill>
                  <a:srgbClr val="007D57"/>
                </a:solidFill>
              </a:rPr>
              <a:t>questions </a:t>
            </a:r>
            <a:r>
              <a:rPr b="1" i="1" dirty="0" err="1">
                <a:solidFill>
                  <a:srgbClr val="007D57"/>
                </a:solidFill>
              </a:rPr>
              <a:t>spécifiques</a:t>
            </a:r>
            <a:r>
              <a:rPr dirty="0">
                <a:solidFill>
                  <a:srgbClr val="002060"/>
                </a:solidFill>
              </a:rPr>
              <a:t> sur la conception, la mise </a:t>
            </a:r>
            <a:r>
              <a:rPr dirty="0" err="1">
                <a:solidFill>
                  <a:srgbClr val="002060"/>
                </a:solidFill>
              </a:rPr>
              <a:t>en</a:t>
            </a:r>
            <a:r>
              <a:rPr dirty="0">
                <a:solidFill>
                  <a:srgbClr val="002060"/>
                </a:solidFill>
              </a:rPr>
              <a:t> </a:t>
            </a:r>
            <a:r>
              <a:rPr dirty="0" err="1">
                <a:solidFill>
                  <a:srgbClr val="002060"/>
                </a:solidFill>
              </a:rPr>
              <a:t>œuvre</a:t>
            </a:r>
            <a:r>
              <a:rPr dirty="0">
                <a:solidFill>
                  <a:srgbClr val="002060"/>
                </a:solidFill>
              </a:rPr>
              <a:t> et les </a:t>
            </a:r>
            <a:r>
              <a:rPr dirty="0" err="1">
                <a:solidFill>
                  <a:srgbClr val="002060"/>
                </a:solidFill>
              </a:rPr>
              <a:t>résultats</a:t>
            </a:r>
            <a:r>
              <a:rPr dirty="0">
                <a:solidFill>
                  <a:srgbClr val="002060"/>
                </a:solidFill>
              </a:rPr>
              <a:t> </a:t>
            </a:r>
            <a:endParaRPr sz="12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defRPr kern="1200">
                <a:effectLst/>
                <a:latin typeface="Calibri" panose="020F0502020204030204" pitchFamily="34" charset="0"/>
              </a:defRPr>
            </a:pPr>
            <a:r>
              <a:rPr dirty="0" err="1">
                <a:solidFill>
                  <a:srgbClr val="002060"/>
                </a:solidFill>
              </a:rPr>
              <a:t>Caractérisation</a:t>
            </a:r>
            <a:r>
              <a:rPr dirty="0">
                <a:solidFill>
                  <a:srgbClr val="002060"/>
                </a:solidFill>
              </a:rPr>
              <a:t> de la contribution </a:t>
            </a:r>
            <a:r>
              <a:rPr dirty="0" err="1">
                <a:solidFill>
                  <a:srgbClr val="002060"/>
                </a:solidFill>
              </a:rPr>
              <a:t>causale</a:t>
            </a:r>
            <a:r>
              <a:rPr dirty="0">
                <a:solidFill>
                  <a:srgbClr val="002060"/>
                </a:solidFill>
              </a:rPr>
              <a:t> des </a:t>
            </a:r>
            <a:r>
              <a:rPr dirty="0" err="1">
                <a:solidFill>
                  <a:srgbClr val="002060"/>
                </a:solidFill>
              </a:rPr>
              <a:t>activités</a:t>
            </a:r>
            <a:r>
              <a:rPr dirty="0">
                <a:solidFill>
                  <a:srgbClr val="002060"/>
                </a:solidFill>
              </a:rPr>
              <a:t> aux </a:t>
            </a:r>
            <a:r>
              <a:rPr dirty="0" err="1">
                <a:solidFill>
                  <a:srgbClr val="002060"/>
                </a:solidFill>
              </a:rPr>
              <a:t>effets</a:t>
            </a:r>
            <a:r>
              <a:rPr dirty="0">
                <a:solidFill>
                  <a:srgbClr val="002060"/>
                </a:solidFill>
              </a:rPr>
              <a:t> et à </a:t>
            </a:r>
            <a:r>
              <a:rPr dirty="0" err="1">
                <a:solidFill>
                  <a:srgbClr val="002060"/>
                </a:solidFill>
              </a:rPr>
              <a:t>l’impact</a:t>
            </a:r>
            <a:endParaRPr sz="12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defRPr kern="1200">
                <a:effectLst/>
                <a:latin typeface="Calibri" panose="020F0502020204030204" pitchFamily="34" charset="0"/>
              </a:defRPr>
            </a:pPr>
            <a:r>
              <a:rPr dirty="0" err="1">
                <a:solidFill>
                  <a:srgbClr val="002060"/>
                </a:solidFill>
              </a:rPr>
              <a:t>Résultats</a:t>
            </a:r>
            <a:r>
              <a:rPr dirty="0">
                <a:solidFill>
                  <a:srgbClr val="002060"/>
                </a:solidFill>
              </a:rPr>
              <a:t> </a:t>
            </a:r>
            <a:r>
              <a:rPr dirty="0" err="1">
                <a:solidFill>
                  <a:srgbClr val="002060"/>
                </a:solidFill>
              </a:rPr>
              <a:t>utilisés</a:t>
            </a:r>
            <a:r>
              <a:rPr dirty="0">
                <a:solidFill>
                  <a:srgbClr val="002060"/>
                </a:solidFill>
              </a:rPr>
              <a:t> pour </a:t>
            </a:r>
            <a:r>
              <a:rPr dirty="0" err="1">
                <a:solidFill>
                  <a:srgbClr val="002060"/>
                </a:solidFill>
              </a:rPr>
              <a:t>améliorer</a:t>
            </a:r>
            <a:r>
              <a:rPr dirty="0">
                <a:solidFill>
                  <a:srgbClr val="002060"/>
                </a:solidFill>
              </a:rPr>
              <a:t> les interventions </a:t>
            </a:r>
            <a:r>
              <a:rPr b="1" i="1" dirty="0">
                <a:solidFill>
                  <a:srgbClr val="007D57"/>
                </a:solidFill>
              </a:rPr>
              <a:t>futures</a:t>
            </a:r>
            <a:r>
              <a:rPr dirty="0">
                <a:solidFill>
                  <a:srgbClr val="002060"/>
                </a:solidFill>
              </a:rPr>
              <a:t>, </a:t>
            </a:r>
            <a:r>
              <a:rPr dirty="0" err="1">
                <a:solidFill>
                  <a:srgbClr val="002060"/>
                </a:solidFill>
              </a:rPr>
              <a:t>orienter</a:t>
            </a:r>
            <a:r>
              <a:rPr dirty="0">
                <a:solidFill>
                  <a:srgbClr val="002060"/>
                </a:solidFill>
              </a:rPr>
              <a:t> les politiques, etc. </a:t>
            </a:r>
            <a:endParaRPr sz="1200" b="0" i="0" u="none" strike="noStrike" dirty="0">
              <a:effectLst/>
              <a:latin typeface="Arial" panose="020B0604020202020204" pitchFamily="34" charset="0"/>
            </a:endParaRPr>
          </a:p>
          <a:p>
            <a:endParaRPr sz="1200" b="0" i="0" u="none" strike="noStrike" dirty="0">
              <a:effectLst/>
              <a:latin typeface="Arial" panose="020B0604020202020204" pitchFamily="34" charset="0"/>
            </a:endParaRPr>
          </a:p>
          <a:p>
            <a:pPr>
              <a:defRPr b="1"/>
            </a:pPr>
            <a:r>
              <a:rPr dirty="0" err="1"/>
              <a:t>Quand</a:t>
            </a:r>
            <a:r>
              <a:rPr dirty="0"/>
              <a:t> opter pour </a:t>
            </a:r>
            <a:r>
              <a:rPr dirty="0" err="1"/>
              <a:t>l’évaluation</a:t>
            </a:r>
            <a:r>
              <a:rPr dirty="0"/>
              <a:t> ?</a:t>
            </a:r>
          </a:p>
          <a:p>
            <a:pPr marL="0" marR="0" indent="0" algn="l" rtl="0" eaLnBrk="1" fontAlgn="auto" latinLnBrk="0" hangingPunct="1">
              <a:spcBef>
                <a:spcPts val="0"/>
              </a:spcBef>
              <a:spcAft>
                <a:spcPts val="0"/>
              </a:spcAft>
              <a:defRPr sz="1800" b="1" kern="1200">
                <a:effectLst/>
                <a:latin typeface="Calibri" panose="020F0502020204030204" pitchFamily="34" charset="0"/>
              </a:defRPr>
            </a:pPr>
            <a:r>
              <a:rPr dirty="0" err="1">
                <a:solidFill>
                  <a:srgbClr val="002060"/>
                </a:solidFill>
              </a:rPr>
              <a:t>Répondre</a:t>
            </a:r>
            <a:r>
              <a:rPr dirty="0">
                <a:solidFill>
                  <a:srgbClr val="002060"/>
                </a:solidFill>
              </a:rPr>
              <a:t> à des questions pour </a:t>
            </a:r>
            <a:r>
              <a:rPr i="1" dirty="0" err="1">
                <a:solidFill>
                  <a:srgbClr val="007D57"/>
                </a:solidFill>
              </a:rPr>
              <a:t>orienter</a:t>
            </a:r>
            <a:r>
              <a:rPr i="1" dirty="0">
                <a:solidFill>
                  <a:srgbClr val="007D57"/>
                </a:solidFill>
              </a:rPr>
              <a:t> les politiques et programmes </a:t>
            </a:r>
            <a:r>
              <a:rPr i="1" dirty="0" err="1">
                <a:solidFill>
                  <a:srgbClr val="007D57"/>
                </a:solidFill>
              </a:rPr>
              <a:t>futurs</a:t>
            </a:r>
            <a:endParaRPr sz="18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defRPr sz="1800" kern="1200">
                <a:effectLst/>
                <a:latin typeface="Calibri" panose="020F0502020204030204" pitchFamily="34" charset="0"/>
              </a:defRPr>
            </a:pPr>
            <a:r>
              <a:rPr dirty="0" err="1">
                <a:solidFill>
                  <a:srgbClr val="002060"/>
                </a:solidFill>
              </a:rPr>
              <a:t>Collecte</a:t>
            </a:r>
            <a:r>
              <a:rPr dirty="0">
                <a:solidFill>
                  <a:srgbClr val="002060"/>
                </a:solidFill>
              </a:rPr>
              <a:t> des données </a:t>
            </a:r>
            <a:r>
              <a:rPr dirty="0" err="1">
                <a:solidFill>
                  <a:srgbClr val="002060"/>
                </a:solidFill>
              </a:rPr>
              <a:t>faisant</a:t>
            </a:r>
            <a:r>
              <a:rPr dirty="0">
                <a:solidFill>
                  <a:srgbClr val="002060"/>
                </a:solidFill>
              </a:rPr>
              <a:t> </a:t>
            </a:r>
            <a:r>
              <a:rPr dirty="0" err="1">
                <a:solidFill>
                  <a:srgbClr val="002060"/>
                </a:solidFill>
              </a:rPr>
              <a:t>appel</a:t>
            </a:r>
            <a:r>
              <a:rPr dirty="0">
                <a:solidFill>
                  <a:srgbClr val="002060"/>
                </a:solidFill>
              </a:rPr>
              <a:t> à </a:t>
            </a:r>
            <a:r>
              <a:rPr b="1" i="1" dirty="0">
                <a:solidFill>
                  <a:srgbClr val="007D57"/>
                </a:solidFill>
              </a:rPr>
              <a:t>plus de </a:t>
            </a:r>
            <a:r>
              <a:rPr b="1" i="1" dirty="0" err="1">
                <a:solidFill>
                  <a:srgbClr val="007D57"/>
                </a:solidFill>
              </a:rPr>
              <a:t>ressources</a:t>
            </a:r>
            <a:endParaRPr sz="18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defRPr sz="1800" kern="1200">
                <a:effectLst/>
                <a:latin typeface="Calibri" panose="020F0502020204030204" pitchFamily="34" charset="0"/>
              </a:defRPr>
            </a:pPr>
            <a:r>
              <a:rPr dirty="0" err="1">
                <a:solidFill>
                  <a:srgbClr val="002060"/>
                </a:solidFill>
              </a:rPr>
              <a:t>Caractérise</a:t>
            </a:r>
            <a:r>
              <a:rPr dirty="0">
                <a:solidFill>
                  <a:srgbClr val="002060"/>
                </a:solidFill>
              </a:rPr>
              <a:t> les </a:t>
            </a:r>
            <a:r>
              <a:rPr b="1" i="1" dirty="0" err="1">
                <a:solidFill>
                  <a:srgbClr val="007D57"/>
                </a:solidFill>
              </a:rPr>
              <a:t>effets</a:t>
            </a:r>
            <a:r>
              <a:rPr dirty="0">
                <a:solidFill>
                  <a:srgbClr val="002060"/>
                </a:solidFill>
              </a:rPr>
              <a:t>, qui </a:t>
            </a:r>
            <a:r>
              <a:rPr dirty="0" err="1">
                <a:solidFill>
                  <a:srgbClr val="002060"/>
                </a:solidFill>
              </a:rPr>
              <a:t>sont</a:t>
            </a:r>
            <a:r>
              <a:rPr dirty="0">
                <a:solidFill>
                  <a:srgbClr val="002060"/>
                </a:solidFill>
              </a:rPr>
              <a:t> </a:t>
            </a:r>
            <a:r>
              <a:rPr b="1" i="1" dirty="0" err="1">
                <a:solidFill>
                  <a:srgbClr val="007D57"/>
                </a:solidFill>
              </a:rPr>
              <a:t>difficiles</a:t>
            </a:r>
            <a:r>
              <a:rPr b="1" i="1" dirty="0">
                <a:solidFill>
                  <a:srgbClr val="007D57"/>
                </a:solidFill>
              </a:rPr>
              <a:t> à </a:t>
            </a:r>
            <a:r>
              <a:rPr b="1" i="1" dirty="0" err="1">
                <a:solidFill>
                  <a:srgbClr val="007D57"/>
                </a:solidFill>
              </a:rPr>
              <a:t>mesurer</a:t>
            </a:r>
            <a:r>
              <a:rPr b="1" i="1" dirty="0">
                <a:solidFill>
                  <a:srgbClr val="007D57"/>
                </a:solidFill>
              </a:rPr>
              <a:t> </a:t>
            </a:r>
            <a:r>
              <a:rPr b="1" i="1" dirty="0" err="1">
                <a:solidFill>
                  <a:srgbClr val="007D57"/>
                </a:solidFill>
              </a:rPr>
              <a:t>fréquemment</a:t>
            </a:r>
            <a:endParaRPr sz="1800" b="0" i="0" u="none" strike="noStrike" dirty="0">
              <a:effectLst/>
              <a:latin typeface="Arial" panose="020B0604020202020204" pitchFamily="34" charset="0"/>
            </a:endParaRPr>
          </a:p>
          <a:p>
            <a:pPr marL="0" marR="0" indent="0" algn="l" rtl="0" eaLnBrk="1" fontAlgn="auto" latinLnBrk="0" hangingPunct="1">
              <a:spcBef>
                <a:spcPts val="0"/>
              </a:spcBef>
              <a:spcAft>
                <a:spcPts val="0"/>
              </a:spcAft>
              <a:defRPr sz="1800" kern="1200">
                <a:effectLst/>
                <a:latin typeface="Calibri" panose="020F0502020204030204" pitchFamily="34" charset="0"/>
              </a:defRPr>
            </a:pPr>
            <a:r>
              <a:rPr b="1" i="1" dirty="0">
                <a:solidFill>
                  <a:srgbClr val="007D57"/>
                </a:solidFill>
              </a:rPr>
              <a:t>Peu susceptible </a:t>
            </a:r>
            <a:r>
              <a:rPr b="1" i="1" dirty="0" err="1">
                <a:solidFill>
                  <a:srgbClr val="007D57"/>
                </a:solidFill>
              </a:rPr>
              <a:t>d’entraîner</a:t>
            </a:r>
            <a:r>
              <a:rPr b="1" i="1" dirty="0">
                <a:solidFill>
                  <a:srgbClr val="007D57"/>
                </a:solidFill>
              </a:rPr>
              <a:t> des </a:t>
            </a:r>
            <a:r>
              <a:rPr b="1" i="1" dirty="0" err="1">
                <a:solidFill>
                  <a:srgbClr val="007D57"/>
                </a:solidFill>
              </a:rPr>
              <a:t>changements</a:t>
            </a:r>
            <a:r>
              <a:rPr dirty="0">
                <a:solidFill>
                  <a:srgbClr val="002060"/>
                </a:solidFill>
              </a:rPr>
              <a:t> à court </a:t>
            </a:r>
            <a:r>
              <a:rPr dirty="0" err="1">
                <a:solidFill>
                  <a:srgbClr val="002060"/>
                </a:solidFill>
              </a:rPr>
              <a:t>terme</a:t>
            </a:r>
            <a:endParaRPr sz="1800" b="0" i="0" u="none" strike="noStrike" dirty="0">
              <a:effectLst/>
              <a:latin typeface="Arial" panose="020B0604020202020204" pitchFamily="34" charset="0"/>
            </a:endParaRPr>
          </a:p>
          <a:p>
            <a:endParaRPr sz="1800" b="0" i="0" u="none" strike="noStrike" dirty="0">
              <a:effectLst/>
              <a:latin typeface="Arial" panose="020B0604020202020204" pitchFamily="34" charset="0"/>
            </a:endParaRPr>
          </a:p>
        </p:txBody>
      </p:sp>
    </p:spTree>
    <p:extLst>
      <p:ext uri="{BB962C8B-B14F-4D97-AF65-F5344CB8AC3E}">
        <p14:creationId xmlns:p14="http://schemas.microsoft.com/office/powerpoint/2010/main" val="34554070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4.jpeg"/><Relationship Id="rId5" Type="http://schemas.openxmlformats.org/officeDocument/2006/relationships/image" Target="../media/image3.png"/><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4.jpeg"/><Relationship Id="rId5" Type="http://schemas.openxmlformats.org/officeDocument/2006/relationships/image" Target="../media/image3.png"/><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4.jpeg"/><Relationship Id="rId4"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53348"/>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31"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grpSp>
        <p:nvGrpSpPr>
          <p:cNvPr id="2" name="Group 1">
            <a:extLst>
              <a:ext uri="{FF2B5EF4-FFF2-40B4-BE49-F238E27FC236}">
                <a16:creationId xmlns:a16="http://schemas.microsoft.com/office/drawing/2014/main" id="{D8EA07B0-0959-EFF0-7241-69EDD003A7DA}"/>
              </a:ext>
            </a:extLst>
          </p:cNvPr>
          <p:cNvGrpSpPr/>
          <p:nvPr userDrawn="1"/>
        </p:nvGrpSpPr>
        <p:grpSpPr>
          <a:xfrm>
            <a:off x="215671" y="6012273"/>
            <a:ext cx="7805420" cy="708025"/>
            <a:chOff x="3027" y="1204"/>
            <a:chExt cx="12292" cy="1115"/>
          </a:xfrm>
        </p:grpSpPr>
        <p:sp>
          <p:nvSpPr>
            <p:cNvPr id="3" name="TextBox 12">
              <a:extLst>
                <a:ext uri="{FF2B5EF4-FFF2-40B4-BE49-F238E27FC236}">
                  <a16:creationId xmlns:a16="http://schemas.microsoft.com/office/drawing/2014/main" id="{BF3120A2-2C05-9FD8-F503-C40D724E8106}"/>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4" name="Picture 3" descr="A logo of the united nations organization&#10;&#10;Description automatically generated with low confidence">
              <a:extLst>
                <a:ext uri="{FF2B5EF4-FFF2-40B4-BE49-F238E27FC236}">
                  <a16:creationId xmlns:a16="http://schemas.microsoft.com/office/drawing/2014/main" id="{71433D32-CD4A-7DEF-6BDE-4F891F51FC6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5" name="Picture 4" descr="Logo&#10;&#10;Description automatically generated">
              <a:extLst>
                <a:ext uri="{FF2B5EF4-FFF2-40B4-BE49-F238E27FC236}">
                  <a16:creationId xmlns:a16="http://schemas.microsoft.com/office/drawing/2014/main" id="{C3BC14A1-BA57-540E-DAF2-427771D9DE9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6" name="Picture 5" descr="WHO_RRT_Logo_Horizontal_fr (2)">
            <a:extLst>
              <a:ext uri="{FF2B5EF4-FFF2-40B4-BE49-F238E27FC236}">
                <a16:creationId xmlns:a16="http://schemas.microsoft.com/office/drawing/2014/main" id="{A61DFDC5-CDA1-26F4-CABA-D4356CAD1E32}"/>
              </a:ext>
            </a:extLst>
          </p:cNvPr>
          <p:cNvPicPr>
            <a:picLocks noChangeAspect="1"/>
          </p:cNvPicPr>
          <p:nvPr userDrawn="1"/>
        </p:nvPicPr>
        <p:blipFill>
          <a:blip r:embed="rId6"/>
          <a:stretch>
            <a:fillRect/>
          </a:stretch>
        </p:blipFill>
        <p:spPr>
          <a:xfrm>
            <a:off x="8658501" y="169832"/>
            <a:ext cx="3240000" cy="62530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16" name="Picture 15" descr="Logo&#10;&#10;Description automatically generated">
            <a:extLst>
              <a:ext uri="{FF2B5EF4-FFF2-40B4-BE49-F238E27FC236}">
                <a16:creationId xmlns:a16="http://schemas.microsoft.com/office/drawing/2014/main" id="{E5C7022E-9296-4081-AF90-182BCA9B14F0}"/>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4" name="Picture 13" descr="Logo&#10;&#10;Description automatically generated">
            <a:extLst>
              <a:ext uri="{FF2B5EF4-FFF2-40B4-BE49-F238E27FC236}">
                <a16:creationId xmlns:a16="http://schemas.microsoft.com/office/drawing/2014/main" id="{71190608-25E1-484C-96EA-25052430D9D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6559233" cy="660401"/>
          </a:xfrm>
          <a:prstGeom prst="rect">
            <a:avLst/>
          </a:prstGeom>
          <a:ln w="12700">
            <a:miter lim="400000"/>
          </a:ln>
        </p:spPr>
      </p:pic>
      <p:sp>
        <p:nvSpPr>
          <p:cNvPr id="241" name="TextBox 4"/>
          <p:cNvSpPr txBox="1"/>
          <p:nvPr/>
        </p:nvSpPr>
        <p:spPr>
          <a:xfrm>
            <a:off x="275896" y="11103"/>
            <a:ext cx="5574398"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dirty="0"/>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6" name="Picture 15" descr="Logo&#10;&#10;Description automatically generated">
            <a:extLst>
              <a:ext uri="{FF2B5EF4-FFF2-40B4-BE49-F238E27FC236}">
                <a16:creationId xmlns:a16="http://schemas.microsoft.com/office/drawing/2014/main" id="{6F252311-C3F4-419E-8D9A-743BB3FD5D0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0" y="52415"/>
            <a:ext cx="10246936"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5" name="Picture 14" descr="Logo&#10;&#10;Description automatically generated">
            <a:extLst>
              <a:ext uri="{FF2B5EF4-FFF2-40B4-BE49-F238E27FC236}">
                <a16:creationId xmlns:a16="http://schemas.microsoft.com/office/drawing/2014/main" id="{4EB8F065-7207-49B1-BD7A-F7070D75924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0" y="29211"/>
            <a:ext cx="1022808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2" name="Picture 11" descr="Logo&#10;&#10;Description automatically generated">
            <a:extLst>
              <a:ext uri="{FF2B5EF4-FFF2-40B4-BE49-F238E27FC236}">
                <a16:creationId xmlns:a16="http://schemas.microsoft.com/office/drawing/2014/main" id="{5E7845AC-06F1-42E8-990D-2C8731DEA89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0990654" cy="78754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14" name="Picture 13" descr="Logo&#10;&#10;Description automatically generated">
            <a:extLst>
              <a:ext uri="{FF2B5EF4-FFF2-40B4-BE49-F238E27FC236}">
                <a16:creationId xmlns:a16="http://schemas.microsoft.com/office/drawing/2014/main" id="{AB7A3753-00C5-4010-89B7-CCDBC1CE18C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ATA SLIDE">
    <p:spTree>
      <p:nvGrpSpPr>
        <p:cNvPr id="1" name=""/>
        <p:cNvGrpSpPr/>
        <p:nvPr/>
      </p:nvGrpSpPr>
      <p:grpSpPr>
        <a:xfrm>
          <a:off x="0" y="0"/>
          <a:ext cx="0" cy="0"/>
          <a:chOff x="0" y="0"/>
          <a:chExt cx="0" cy="0"/>
        </a:xfrm>
      </p:grpSpPr>
      <p:grpSp>
        <p:nvGrpSpPr>
          <p:cNvPr id="7" name="Group 6"/>
          <p:cNvGrpSpPr/>
          <p:nvPr userDrawn="1"/>
        </p:nvGrpSpPr>
        <p:grpSpPr>
          <a:xfrm>
            <a:off x="0" y="6737107"/>
            <a:ext cx="12192000" cy="121584"/>
            <a:chOff x="-4727795" y="10151256"/>
            <a:chExt cx="21930367" cy="545666"/>
          </a:xfrm>
        </p:grpSpPr>
        <p:sp>
          <p:nvSpPr>
            <p:cNvPr id="8" name="Rectangle 7"/>
            <p:cNvSpPr>
              <a:spLocks noChangeArrowheads="1"/>
            </p:cNvSpPr>
            <p:nvPr userDrawn="1"/>
          </p:nvSpPr>
          <p:spPr bwMode="auto">
            <a:xfrm>
              <a:off x="9860470" y="10151256"/>
              <a:ext cx="1446394" cy="545666"/>
            </a:xfrm>
            <a:prstGeom prst="rect">
              <a:avLst/>
            </a:prstGeom>
            <a:solidFill>
              <a:srgbClr val="993B25"/>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9" name="Rectangle 8"/>
            <p:cNvSpPr>
              <a:spLocks noChangeArrowheads="1"/>
            </p:cNvSpPr>
            <p:nvPr userDrawn="1"/>
          </p:nvSpPr>
          <p:spPr bwMode="auto">
            <a:xfrm>
              <a:off x="11288002" y="10151256"/>
              <a:ext cx="1446394" cy="545666"/>
            </a:xfrm>
            <a:prstGeom prst="rect">
              <a:avLst/>
            </a:prstGeom>
            <a:solidFill>
              <a:srgbClr val="7F8080"/>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0" name="Rectangle 9"/>
            <p:cNvSpPr>
              <a:spLocks noChangeArrowheads="1"/>
            </p:cNvSpPr>
            <p:nvPr userDrawn="1"/>
          </p:nvSpPr>
          <p:spPr bwMode="auto">
            <a:xfrm>
              <a:off x="12734393" y="10151256"/>
              <a:ext cx="1447572" cy="545666"/>
            </a:xfrm>
            <a:prstGeom prst="rect">
              <a:avLst/>
            </a:prstGeom>
            <a:solidFill>
              <a:srgbClr val="536DB3"/>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1" name="Rectangle 10"/>
            <p:cNvSpPr>
              <a:spLocks noChangeArrowheads="1"/>
            </p:cNvSpPr>
            <p:nvPr userDrawn="1"/>
          </p:nvSpPr>
          <p:spPr bwMode="auto">
            <a:xfrm>
              <a:off x="14148766" y="10151256"/>
              <a:ext cx="3053806" cy="545666"/>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2" name="Rectangle 20"/>
            <p:cNvSpPr>
              <a:spLocks noChangeArrowheads="1"/>
            </p:cNvSpPr>
            <p:nvPr userDrawn="1"/>
          </p:nvSpPr>
          <p:spPr bwMode="auto">
            <a:xfrm>
              <a:off x="-4727795" y="10151256"/>
              <a:ext cx="13620736" cy="545666"/>
            </a:xfrm>
            <a:prstGeom prst="rect">
              <a:avLst/>
            </a:prstGeom>
            <a:solidFill>
              <a:srgbClr val="17468F"/>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sp>
          <p:nvSpPr>
            <p:cNvPr id="13" name="Rectangle 12"/>
            <p:cNvSpPr>
              <a:spLocks noChangeArrowheads="1"/>
            </p:cNvSpPr>
            <p:nvPr userDrawn="1"/>
          </p:nvSpPr>
          <p:spPr bwMode="auto">
            <a:xfrm>
              <a:off x="8417613" y="10151256"/>
              <a:ext cx="1446394" cy="545666"/>
            </a:xfrm>
            <a:prstGeom prst="rect">
              <a:avLst/>
            </a:prstGeom>
            <a:solidFill>
              <a:srgbClr val="007D57"/>
            </a:solidFill>
            <a:ln>
              <a:noFill/>
            </a:ln>
          </p:spPr>
          <p:txBody>
            <a:bodyPr vert="horz" wrap="square" lIns="60960" tIns="30480" rIns="60960" bIns="30480" numCol="1" anchor="t" anchorCtr="0" compatLnSpc="1">
              <a:prstTxWarp prst="textNoShape">
                <a:avLst/>
              </a:prstTxWarp>
            </a:bodyPr>
            <a:lstStyle/>
            <a:p>
              <a:endParaRPr lang="en-US" sz="2223">
                <a:latin typeface="Calibri" panose="020F0502020204030204" pitchFamily="34" charset="0"/>
              </a:endParaRPr>
            </a:p>
          </p:txBody>
        </p:sp>
      </p:grpSp>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0039A6"/>
                </a:solidFill>
                <a:effectLst/>
                <a:latin typeface="Calibri" pitchFamily="34" charset="0"/>
              </a:defRPr>
            </a:lvl1pPr>
          </a:lstStyle>
          <a:p>
            <a:r>
              <a:rPr lang="en-US"/>
              <a:t>Bottom band: OD</a:t>
            </a:r>
          </a:p>
        </p:txBody>
      </p:sp>
      <p:sp>
        <p:nvSpPr>
          <p:cNvPr id="5" name="Text Placeholder 7"/>
          <p:cNvSpPr>
            <a:spLocks noGrp="1"/>
          </p:cNvSpPr>
          <p:nvPr>
            <p:ph type="body" sz="quarter" idx="10"/>
          </p:nvPr>
        </p:nvSpPr>
        <p:spPr>
          <a:xfrm>
            <a:off x="609600" y="1545167"/>
            <a:ext cx="10972800" cy="4455584"/>
          </a:xfrm>
        </p:spPr>
        <p:txBody>
          <a:bodyPr/>
          <a:lstStyle>
            <a:lvl1pPr marL="457189" indent="-457189">
              <a:buClr>
                <a:srgbClr val="005DAA"/>
              </a:buClr>
              <a:buFont typeface="Wingdings" panose="05000000000000000000" pitchFamily="2" charset="2"/>
              <a:buChar char="§"/>
              <a:defRPr sz="2667">
                <a:solidFill>
                  <a:srgbClr val="000000"/>
                </a:solidFill>
              </a:defRPr>
            </a:lvl1pPr>
            <a:lvl2pPr>
              <a:buClr>
                <a:srgbClr val="532E63"/>
              </a:buClr>
              <a:defRPr sz="2667">
                <a:solidFill>
                  <a:srgbClr val="000000"/>
                </a:solidFill>
              </a:defRPr>
            </a:lvl2pPr>
            <a:lvl3pPr>
              <a:buClr>
                <a:srgbClr val="9A3B26"/>
              </a:buClr>
              <a:defRPr sz="2667">
                <a:solidFill>
                  <a:srgbClr val="000000"/>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3090016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_CGH">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7" name="Title 1"/>
          <p:cNvSpPr>
            <a:spLocks noGrp="1"/>
          </p:cNvSpPr>
          <p:nvPr>
            <p:ph type="title"/>
          </p:nvPr>
        </p:nvSpPr>
        <p:spPr>
          <a:xfrm>
            <a:off x="609600" y="1386071"/>
            <a:ext cx="10972800" cy="1155779"/>
          </a:xfrm>
          <a:prstGeom prst="rect">
            <a:avLst/>
          </a:prstGeom>
        </p:spPr>
        <p:txBody>
          <a:bodyPr/>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A59988"/>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A59988"/>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120204"/>
            <a:ext cx="9204101" cy="461665"/>
          </a:xfrm>
          <a:prstGeom prst="rect">
            <a:avLst/>
          </a:prstGeom>
          <a:noFill/>
        </p:spPr>
        <p:txBody>
          <a:bodyPr wrap="square" rtlCol="0">
            <a:spAutoFit/>
          </a:bodyPr>
          <a:lstStyle/>
          <a:p>
            <a:r>
              <a:rPr lang="en-US" sz="2400" b="1">
                <a:solidFill>
                  <a:schemeClr val="tx2">
                    <a:lumMod val="95000"/>
                  </a:schemeClr>
                </a:solidFill>
                <a:latin typeface="Calibri" panose="020F0502020204030204" pitchFamily="34" charset="0"/>
              </a:rPr>
              <a:t>Center for Global Health</a:t>
            </a:r>
          </a:p>
        </p:txBody>
      </p:sp>
      <p:pic>
        <p:nvPicPr>
          <p:cNvPr id="9" name="Picture 8">
            <a:extLst>
              <a:ext uri="{FF2B5EF4-FFF2-40B4-BE49-F238E27FC236}">
                <a16:creationId xmlns:a16="http://schemas.microsoft.com/office/drawing/2014/main" id="{14865CAA-694E-4109-984B-DC985B39DA5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11" name="TextBox 10">
            <a:extLst>
              <a:ext uri="{FF2B5EF4-FFF2-40B4-BE49-F238E27FC236}">
                <a16:creationId xmlns:a16="http://schemas.microsoft.com/office/drawing/2014/main" id="{6486A166-1868-45E7-9870-A081898CEBFA}"/>
              </a:ext>
            </a:extLst>
          </p:cNvPr>
          <p:cNvSpPr txBox="1"/>
          <p:nvPr userDrawn="1"/>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spTree>
    <p:extLst>
      <p:ext uri="{BB962C8B-B14F-4D97-AF65-F5344CB8AC3E}">
        <p14:creationId xmlns:p14="http://schemas.microsoft.com/office/powerpoint/2010/main" val="483198933"/>
      </p:ext>
    </p:extLst>
  </p:cSld>
  <p:clrMapOvr>
    <a:masterClrMapping/>
  </p:clrMapOvr>
  <p:transition>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89" indent="-457189">
              <a:buClr>
                <a:srgbClr val="A59988"/>
              </a:buClr>
              <a:buFont typeface="Wingdings" panose="05000000000000000000" pitchFamily="2" charset="2"/>
              <a:buChar char="§"/>
              <a:defRPr sz="2667">
                <a:solidFill>
                  <a:schemeClr val="accent4">
                    <a:lumMod val="75000"/>
                  </a:schemeClr>
                </a:solidFill>
              </a:defRPr>
            </a:lvl1pPr>
            <a:lvl2pPr>
              <a:buClr>
                <a:srgbClr val="5E9732"/>
              </a:buClr>
              <a:defRPr sz="2667">
                <a:solidFill>
                  <a:schemeClr val="accent4">
                    <a:lumMod val="75000"/>
                  </a:schemeClr>
                </a:solidFill>
              </a:defRPr>
            </a:lvl2pPr>
            <a:lvl3pPr>
              <a:buClr>
                <a:srgbClr val="D59F0F"/>
              </a:buClr>
              <a:defRPr sz="2667">
                <a:solidFill>
                  <a:schemeClr val="accent4">
                    <a:lumMod val="75000"/>
                  </a:schemeClr>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AB0BF4A7-8CB9-4B1D-B991-58F6AEA041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4187592435"/>
      </p:ext>
    </p:extLst>
  </p:cSld>
  <p:clrMapOvr>
    <a:masterClrMapping/>
  </p:clrMapOvr>
  <p:transition>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
        <p:nvSpPr>
          <p:cNvPr id="6" name="Content Placeholder 2">
            <a:extLst>
              <a:ext uri="{FF2B5EF4-FFF2-40B4-BE49-F238E27FC236}">
                <a16:creationId xmlns:a16="http://schemas.microsoft.com/office/drawing/2014/main" id="{1125DEE6-D293-428D-9D96-0A5F4062D6C6}"/>
              </a:ext>
            </a:extLst>
          </p:cNvPr>
          <p:cNvSpPr>
            <a:spLocks noGrp="1"/>
          </p:cNvSpPr>
          <p:nvPr>
            <p:ph idx="10"/>
          </p:nvPr>
        </p:nvSpPr>
        <p:spPr>
          <a:xfrm>
            <a:off x="6409510" y="1600201"/>
            <a:ext cx="5172892" cy="4191000"/>
          </a:xfrm>
          <a:prstGeom prst="rect">
            <a:avLst/>
          </a:prstGeom>
        </p:spPr>
        <p:txBody>
          <a:bodyPr/>
          <a:lstStyle>
            <a:lvl1pPr marL="457178" indent="-457178">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50" indent="-380981">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7" name="Picture 6">
            <a:extLst>
              <a:ext uri="{FF2B5EF4-FFF2-40B4-BE49-F238E27FC236}">
                <a16:creationId xmlns:a16="http://schemas.microsoft.com/office/drawing/2014/main" id="{F6F1EBC6-D46D-496B-BA1F-9BF5B48DEE6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7834"/>
          <a:stretch/>
        </p:blipFill>
        <p:spPr>
          <a:xfrm>
            <a:off x="0" y="6695925"/>
            <a:ext cx="12192000" cy="174281"/>
          </a:xfrm>
          <a:prstGeom prst="rect">
            <a:avLst/>
          </a:prstGeom>
        </p:spPr>
      </p:pic>
    </p:spTree>
    <p:extLst>
      <p:ext uri="{BB962C8B-B14F-4D97-AF65-F5344CB8AC3E}">
        <p14:creationId xmlns:p14="http://schemas.microsoft.com/office/powerpoint/2010/main" val="3745804454"/>
      </p:ext>
    </p:extLst>
  </p:cSld>
  <p:clrMapOvr>
    <a:masterClrMapping/>
  </p:clrMapOvr>
  <p:transition>
    <p:fade/>
  </p:transition>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20" name="Picture 19" descr="Logo&#10;&#10;Description automatically generated">
            <a:extLst>
              <a:ext uri="{FF2B5EF4-FFF2-40B4-BE49-F238E27FC236}">
                <a16:creationId xmlns:a16="http://schemas.microsoft.com/office/drawing/2014/main" id="{898CB872-514D-42F0-AA16-F29A7C93E5ED}"/>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A5998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231706763"/>
      </p:ext>
    </p:extLst>
  </p:cSld>
  <p:clrMapOvr>
    <a:masterClrMapping/>
  </p:clrMapOvr>
  <p:transition>
    <p:fade/>
  </p:transition>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Tree>
    <p:extLst>
      <p:ext uri="{BB962C8B-B14F-4D97-AF65-F5344CB8AC3E}">
        <p14:creationId xmlns:p14="http://schemas.microsoft.com/office/powerpoint/2010/main" val="3157806887"/>
      </p:ext>
    </p:extLst>
  </p:cSld>
  <p:clrMapOvr>
    <a:masterClrMapping/>
  </p:clrMapOvr>
  <p:transition>
    <p:fade/>
  </p:transition>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00"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67" indent="-457167">
              <a:buClr>
                <a:srgbClr val="A59988"/>
              </a:buClr>
              <a:buFont typeface="Wingdings" panose="05000000000000000000" pitchFamily="2" charset="2"/>
              <a:buChar char="§"/>
              <a:defRPr sz="2700">
                <a:solidFill>
                  <a:schemeClr val="accent4">
                    <a:lumMod val="75000"/>
                  </a:schemeClr>
                </a:solidFill>
              </a:defRPr>
            </a:lvl1pPr>
            <a:lvl2pPr>
              <a:buClr>
                <a:srgbClr val="5E9732"/>
              </a:buClr>
              <a:defRPr sz="2700">
                <a:solidFill>
                  <a:schemeClr val="accent4">
                    <a:lumMod val="75000"/>
                  </a:schemeClr>
                </a:solidFill>
              </a:defRPr>
            </a:lvl2pPr>
            <a:lvl3pPr>
              <a:buClr>
                <a:srgbClr val="D59F0F"/>
              </a:buClr>
              <a:defRPr sz="2700">
                <a:solidFill>
                  <a:schemeClr val="accent4">
                    <a:lumMod val="75000"/>
                  </a:schemeClr>
                </a:solidFill>
              </a:defRPr>
            </a:lvl3pPr>
            <a:lvl4pPr>
              <a:defRPr sz="2700">
                <a:solidFill>
                  <a:schemeClr val="accent4">
                    <a:lumMod val="75000"/>
                  </a:schemeClr>
                </a:solidFill>
              </a:defRPr>
            </a:lvl4pPr>
            <a:lvl5pPr>
              <a:defRPr sz="27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932952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5" name="Picture 14" descr="Logo&#10;&#10;Description automatically generated">
            <a:extLst>
              <a:ext uri="{FF2B5EF4-FFF2-40B4-BE49-F238E27FC236}">
                <a16:creationId xmlns:a16="http://schemas.microsoft.com/office/drawing/2014/main" id="{80DD9F62-03F8-40F3-89D3-CE94F68F31D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5</a:t>
            </a:r>
            <a:endParaRPr dirty="0"/>
          </a:p>
        </p:txBody>
      </p:sp>
      <p:pic>
        <p:nvPicPr>
          <p:cNvPr id="17" name="Picture 16" descr="Logo&#10;&#10;Description automatically generated">
            <a:extLst>
              <a:ext uri="{FF2B5EF4-FFF2-40B4-BE49-F238E27FC236}">
                <a16:creationId xmlns:a16="http://schemas.microsoft.com/office/drawing/2014/main" id="{D30FF83B-F4D5-43E2-A0D3-362D8B4B7F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Messages clés</a:t>
            </a:r>
            <a:endParaRPr dirty="0"/>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0BBA9053-2D84-4A8A-A8F0-1AF7EB3AEEF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a:t>
            </a:r>
            <a:r>
              <a:rPr lang="fr-FR" dirty="0"/>
              <a:t>é</a:t>
            </a:r>
            <a:r>
              <a:rPr dirty="0"/>
              <a:t>f</a:t>
            </a:r>
            <a:r>
              <a:rPr lang="fr-FR" dirty="0"/>
              <a:t>é</a:t>
            </a:r>
            <a:r>
              <a:rPr dirty="0" err="1"/>
              <a:t>rences</a:t>
            </a:r>
            <a:r>
              <a:rPr dirty="0"/>
              <a:t> </a:t>
            </a:r>
            <a:r>
              <a:rPr lang="fr-FR" dirty="0"/>
              <a:t>et directives</a:t>
            </a:r>
            <a:endParaRPr dirty="0"/>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rPr dirty="0"/>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755D14B1-0885-46B8-9199-CE187993923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235990" y="2060855"/>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145942" y="334112"/>
            <a:ext cx="3019212"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a:t>
            </a:r>
            <a:r>
              <a:rPr lang="fr-FR" dirty="0" err="1"/>
              <a:t>utres</a:t>
            </a:r>
            <a:r>
              <a:rPr lang="fr-FR" dirty="0"/>
              <a:t> ressources d’apprentissage</a:t>
            </a:r>
            <a:endParaRPr dirty="0"/>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D113622D-59E6-417D-B098-72469198FAD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pic>
        <p:nvPicPr>
          <p:cNvPr id="18" name="Picture 17" descr="Logo&#10;&#10;Description automatically generated">
            <a:extLst>
              <a:ext uri="{FF2B5EF4-FFF2-40B4-BE49-F238E27FC236}">
                <a16:creationId xmlns:a16="http://schemas.microsoft.com/office/drawing/2014/main" id="{B338CEF6-E4D8-4337-92A2-4D70607A89F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8"/>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18"/>
          <a:stretch>
            <a:fillRect/>
          </a:stretch>
        </p:blipFill>
        <p:spPr>
          <a:xfrm>
            <a:off x="11189971" y="118168"/>
            <a:ext cx="866715" cy="895041"/>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19"/>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grpSp>
        <p:nvGrpSpPr>
          <p:cNvPr id="17" name="Group 16">
            <a:extLst>
              <a:ext uri="{FF2B5EF4-FFF2-40B4-BE49-F238E27FC236}">
                <a16:creationId xmlns:a16="http://schemas.microsoft.com/office/drawing/2014/main" id="{E7372C6D-4A5A-5575-4A58-07733D1E3AA0}"/>
              </a:ext>
            </a:extLst>
          </p:cNvPr>
          <p:cNvGrpSpPr/>
          <p:nvPr userDrawn="1"/>
        </p:nvGrpSpPr>
        <p:grpSpPr>
          <a:xfrm>
            <a:off x="131373" y="6046784"/>
            <a:ext cx="7805420" cy="708025"/>
            <a:chOff x="3027" y="1204"/>
            <a:chExt cx="12292" cy="1115"/>
          </a:xfrm>
        </p:grpSpPr>
        <p:sp>
          <p:nvSpPr>
            <p:cNvPr id="18" name="TextBox 12">
              <a:extLst>
                <a:ext uri="{FF2B5EF4-FFF2-40B4-BE49-F238E27FC236}">
                  <a16:creationId xmlns:a16="http://schemas.microsoft.com/office/drawing/2014/main" id="{B7359C50-0436-960E-54A8-7343482905A4}"/>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19" name="Picture 18" descr="A logo of the united nations organization&#10;&#10;Description automatically generated with low confidence">
              <a:extLst>
                <a:ext uri="{FF2B5EF4-FFF2-40B4-BE49-F238E27FC236}">
                  <a16:creationId xmlns:a16="http://schemas.microsoft.com/office/drawing/2014/main" id="{408D323B-388E-531C-DFCA-529DADBEC77B}"/>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20" name="Picture 19" descr="Logo&#10;&#10;Description automatically generated">
              <a:extLst>
                <a:ext uri="{FF2B5EF4-FFF2-40B4-BE49-F238E27FC236}">
                  <a16:creationId xmlns:a16="http://schemas.microsoft.com/office/drawing/2014/main" id="{A8913BCE-CC89-4A8F-804B-F742FDD75EB7}"/>
                </a:ext>
              </a:extLst>
            </p:cNvPr>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664" r:id="rId15"/>
    <p:sldLayoutId id="2147483701" r:id="rId1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259545773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Lst>
  <p:transition>
    <p:fade/>
  </p:transition>
  <p:hf hdr="0" ftr="0" dt="0"/>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Font typeface="Arial" panose="020B0604020202020204" pitchFamily="34" charset="0"/>
        <a:buChar char="•"/>
        <a:defRPr sz="4267" kern="1200">
          <a:solidFill>
            <a:srgbClr val="7F7F7F"/>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Font typeface="Arial" panose="020B0604020202020204" pitchFamily="34" charset="0"/>
        <a:buChar char="–"/>
        <a:defRPr sz="3733" kern="1200">
          <a:solidFill>
            <a:srgbClr val="7F7F7F"/>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7F7F7F"/>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hyperlink" Target="https://sbccimplementationkits.org/sbcc-in-emergencies/lessons/unit-9-monitoring-and-evaluation/" TargetMode="External"/><Relationship Id="rId2" Type="http://schemas.openxmlformats.org/officeDocument/2006/relationships/hyperlink" Target="https://www3.paho.org/english/dd/ais/eb_v22n4.pdf" TargetMode="External"/><Relationship Id="rId1" Type="http://schemas.openxmlformats.org/officeDocument/2006/relationships/slideLayout" Target="../slideLayouts/slideLayout6.xml"/><Relationship Id="rId5" Type="http://schemas.openxmlformats.org/officeDocument/2006/relationships/hyperlink" Target="https://717alliance.org/digital-toolkit/" TargetMode="External"/><Relationship Id="rId4" Type="http://schemas.openxmlformats.org/officeDocument/2006/relationships/hyperlink" Target="https://www.cdc.gov/coronavirus/2019-ncov/downloads/global-covid-19/RRTManagementGuidance-508.pdf"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l61dcs45HDI&amp;t=59s" TargetMode="External"/><Relationship Id="rId2" Type="http://schemas.openxmlformats.org/officeDocument/2006/relationships/hyperlink" Target="https://extranet.who.int/hslp/training/enrol/index.php?id=131"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07520" y="6527531"/>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pPr>
              <a:defRPr b="1"/>
            </a:pPr>
            <a:r>
              <a:t>Atelier pour les gestionnaires </a:t>
            </a:r>
            <a:br/>
            <a:r>
              <a:t>des équipes d’intervention rapide</a:t>
            </a:r>
            <a:br/>
            <a:endParaRPr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rPr lang="fr-FR" dirty="0"/>
              <a:t>Ville</a:t>
            </a:r>
            <a:r>
              <a:rPr dirty="0"/>
              <a:t>, pays, dates</a:t>
            </a:r>
            <a:endParaRPr b="1" dirty="0">
              <a:solidFill>
                <a:schemeClr val="tx1"/>
              </a:solidFill>
              <a:highlight>
                <a:srgbClr val="FFFF00"/>
              </a:highlight>
            </a:endParaRPr>
          </a:p>
        </p:txBody>
      </p:sp>
      <p:sp>
        <p:nvSpPr>
          <p:cNvPr id="563" name="Title 2"/>
          <p:cNvSpPr txBox="1"/>
          <p:nvPr/>
        </p:nvSpPr>
        <p:spPr>
          <a:xfrm>
            <a:off x="4586989" y="4307605"/>
            <a:ext cx="693127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rPr dirty="0" err="1"/>
              <a:t>Bienvenue</a:t>
            </a:r>
            <a:r>
              <a:rPr dirty="0"/>
              <a:t> !</a:t>
            </a:r>
            <a:endParaRPr b="1" dirty="0"/>
          </a:p>
        </p:txBody>
      </p:sp>
      <p:sp>
        <p:nvSpPr>
          <p:cNvPr id="564" name="TextBox 3"/>
          <p:cNvSpPr txBox="1"/>
          <p:nvPr/>
        </p:nvSpPr>
        <p:spPr>
          <a:xfrm>
            <a:off x="431254" y="656240"/>
            <a:ext cx="1907212"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rPr dirty="0"/>
              <a:t>Drapeau/</a:t>
            </a:r>
            <a:r>
              <a:rPr dirty="0" err="1"/>
              <a:t>emblème</a:t>
            </a:r>
            <a:r>
              <a:rPr dirty="0"/>
              <a:t> du pays</a:t>
            </a:r>
            <a:endParaRPr dirty="0">
              <a:highlight>
                <a:srgbClr val="FFFF00"/>
              </a:highlight>
            </a:endParaRPr>
          </a:p>
        </p:txBody>
      </p:sp>
      <p:sp>
        <p:nvSpPr>
          <p:cNvPr id="565" name="TextBox 7"/>
          <p:cNvSpPr txBox="1"/>
          <p:nvPr/>
        </p:nvSpPr>
        <p:spPr>
          <a:xfrm>
            <a:off x="514350" y="4160585"/>
            <a:ext cx="3188220"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Nom du </a:t>
            </a:r>
            <a:r>
              <a:rPr dirty="0" err="1"/>
              <a:t>présentateur</a:t>
            </a:r>
            <a:r>
              <a:rPr dirty="0"/>
              <a:t>/de la </a:t>
            </a:r>
            <a:r>
              <a:rPr dirty="0" err="1"/>
              <a:t>présentatrice</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163783" y="1337491"/>
            <a:ext cx="9864434" cy="4654071"/>
          </a:xfrm>
        </p:spPr>
        <p:txBody>
          <a:bodyPr/>
          <a:lstStyle/>
          <a:p>
            <a:pPr marL="342900" indent="-342900" eaLnBrk="1" hangingPunct="1">
              <a:lnSpc>
                <a:spcPct val="90000"/>
              </a:lnSpc>
              <a:buClr>
                <a:srgbClr val="5A8A39"/>
              </a:buClr>
              <a:buFont typeface="Arial" panose="020B0604020202020204" pitchFamily="34" charset="0"/>
              <a:buChar char="•"/>
            </a:pPr>
            <a:r>
              <a:rPr dirty="0" err="1"/>
              <a:t>Favoriser</a:t>
            </a:r>
            <a:r>
              <a:rPr dirty="0"/>
              <a:t> la </a:t>
            </a:r>
            <a:r>
              <a:rPr b="1" dirty="0" err="1"/>
              <a:t>prise</a:t>
            </a:r>
            <a:r>
              <a:rPr b="1" dirty="0"/>
              <a:t> de </a:t>
            </a:r>
            <a:r>
              <a:rPr b="1" dirty="0" err="1"/>
              <a:t>décision</a:t>
            </a:r>
            <a:r>
              <a:rPr b="1" dirty="0"/>
              <a:t> </a:t>
            </a:r>
            <a:r>
              <a:rPr b="1" dirty="0" err="1"/>
              <a:t>fondée</a:t>
            </a:r>
            <a:r>
              <a:rPr b="1" dirty="0"/>
              <a:t> sur des données </a:t>
            </a:r>
            <a:r>
              <a:rPr b="1" dirty="0" err="1"/>
              <a:t>probantes</a:t>
            </a:r>
            <a:r>
              <a:rPr dirty="0"/>
              <a:t> aux </a:t>
            </a:r>
            <a:r>
              <a:rPr dirty="0" err="1"/>
              <a:t>niveaux</a:t>
            </a:r>
            <a:r>
              <a:rPr dirty="0"/>
              <a:t> politique et </a:t>
            </a:r>
            <a:r>
              <a:rPr dirty="0" err="1"/>
              <a:t>programmatique</a:t>
            </a:r>
            <a:endParaRPr dirty="0"/>
          </a:p>
          <a:p>
            <a:pPr marL="342900" indent="-342900" eaLnBrk="1" hangingPunct="1">
              <a:lnSpc>
                <a:spcPct val="90000"/>
              </a:lnSpc>
              <a:buClr>
                <a:srgbClr val="5A8A39"/>
              </a:buClr>
              <a:buFont typeface="Arial" panose="020B0604020202020204" pitchFamily="34" charset="0"/>
              <a:buChar char="•"/>
            </a:pPr>
            <a:r>
              <a:rPr dirty="0" err="1"/>
              <a:t>Permettre</a:t>
            </a:r>
            <a:r>
              <a:rPr dirty="0"/>
              <a:t> </a:t>
            </a:r>
            <a:r>
              <a:rPr dirty="0" err="1"/>
              <a:t>une</a:t>
            </a:r>
            <a:r>
              <a:rPr dirty="0"/>
              <a:t> </a:t>
            </a:r>
            <a:r>
              <a:rPr b="1" dirty="0" err="1"/>
              <a:t>comparaison</a:t>
            </a:r>
            <a:r>
              <a:rPr dirty="0"/>
              <a:t> entre </a:t>
            </a:r>
            <a:r>
              <a:rPr dirty="0" err="1"/>
              <a:t>ce</a:t>
            </a:r>
            <a:r>
              <a:rPr dirty="0"/>
              <a:t> qui </a:t>
            </a:r>
            <a:r>
              <a:rPr dirty="0" err="1"/>
              <a:t>était</a:t>
            </a:r>
            <a:r>
              <a:rPr dirty="0"/>
              <a:t> </a:t>
            </a:r>
            <a:r>
              <a:rPr dirty="0" err="1"/>
              <a:t>prévu</a:t>
            </a:r>
            <a:r>
              <a:rPr dirty="0"/>
              <a:t> et </a:t>
            </a:r>
            <a:r>
              <a:rPr dirty="0" err="1"/>
              <a:t>ce</a:t>
            </a:r>
            <a:r>
              <a:rPr dirty="0"/>
              <a:t> qui se passe </a:t>
            </a:r>
            <a:r>
              <a:rPr dirty="0" err="1"/>
              <a:t>réellement</a:t>
            </a:r>
            <a:endParaRPr dirty="0"/>
          </a:p>
          <a:p>
            <a:pPr marL="342900" indent="-342900" eaLnBrk="1" hangingPunct="1">
              <a:lnSpc>
                <a:spcPct val="90000"/>
              </a:lnSpc>
              <a:buClr>
                <a:srgbClr val="5A8A39"/>
              </a:buClr>
              <a:buFont typeface="Arial" panose="020B0604020202020204" pitchFamily="34" charset="0"/>
              <a:buChar char="•"/>
            </a:pPr>
            <a:r>
              <a:rPr dirty="0" err="1"/>
              <a:t>Garantir</a:t>
            </a:r>
            <a:r>
              <a:rPr dirty="0"/>
              <a:t> </a:t>
            </a:r>
            <a:r>
              <a:rPr b="1" dirty="0" err="1"/>
              <a:t>l’utilisation</a:t>
            </a:r>
            <a:r>
              <a:rPr b="1" dirty="0"/>
              <a:t> la plus </a:t>
            </a:r>
            <a:r>
              <a:rPr b="1"/>
              <a:t>efficace</a:t>
            </a:r>
            <a:r>
              <a:rPr b="1" dirty="0"/>
              <a:t> possible des </a:t>
            </a:r>
            <a:r>
              <a:rPr b="1" dirty="0" err="1"/>
              <a:t>ressources</a:t>
            </a:r>
            <a:endParaRPr b="1" dirty="0"/>
          </a:p>
          <a:p>
            <a:pPr marL="342900" indent="-342900" eaLnBrk="1" hangingPunct="1">
              <a:lnSpc>
                <a:spcPct val="90000"/>
              </a:lnSpc>
              <a:buClr>
                <a:srgbClr val="5A8A39"/>
              </a:buClr>
              <a:buFont typeface="Arial" panose="020B0604020202020204" pitchFamily="34" charset="0"/>
              <a:buChar char="•"/>
            </a:pPr>
            <a:r>
              <a:rPr dirty="0" err="1"/>
              <a:t>Déterminer</a:t>
            </a:r>
            <a:r>
              <a:rPr dirty="0"/>
              <a:t> dans quelle </a:t>
            </a:r>
            <a:r>
              <a:rPr dirty="0" err="1"/>
              <a:t>mesure</a:t>
            </a:r>
            <a:r>
              <a:rPr dirty="0"/>
              <a:t> le </a:t>
            </a:r>
            <a:r>
              <a:rPr dirty="0" err="1"/>
              <a:t>programme</a:t>
            </a:r>
            <a:r>
              <a:rPr dirty="0"/>
              <a:t> </a:t>
            </a:r>
            <a:r>
              <a:rPr dirty="0" err="1"/>
              <a:t>ou</a:t>
            </a:r>
            <a:r>
              <a:rPr dirty="0"/>
              <a:t> </a:t>
            </a:r>
            <a:r>
              <a:rPr dirty="0" err="1"/>
              <a:t>projet</a:t>
            </a:r>
            <a:r>
              <a:rPr dirty="0"/>
              <a:t> </a:t>
            </a:r>
            <a:r>
              <a:rPr dirty="0" err="1"/>
              <a:t>est</a:t>
            </a:r>
            <a:r>
              <a:rPr dirty="0"/>
              <a:t> </a:t>
            </a:r>
            <a:r>
              <a:rPr b="1" dirty="0" err="1"/>
              <a:t>en</a:t>
            </a:r>
            <a:r>
              <a:rPr b="1" dirty="0"/>
              <a:t> bonne </a:t>
            </a:r>
            <a:r>
              <a:rPr b="1" dirty="0" err="1"/>
              <a:t>voie</a:t>
            </a:r>
            <a:r>
              <a:rPr dirty="0"/>
              <a:t> et </a:t>
            </a:r>
            <a:r>
              <a:rPr b="1" dirty="0" err="1"/>
              <a:t>procéder</a:t>
            </a:r>
            <a:r>
              <a:rPr b="1" dirty="0"/>
              <a:t> aux corrections </a:t>
            </a:r>
            <a:r>
              <a:rPr b="1" dirty="0" err="1"/>
              <a:t>nécessaires</a:t>
            </a:r>
            <a:r>
              <a:rPr dirty="0"/>
              <a:t> </a:t>
            </a:r>
            <a:r>
              <a:rPr dirty="0" err="1"/>
              <a:t>en</a:t>
            </a:r>
            <a:r>
              <a:rPr dirty="0"/>
              <a:t> </a:t>
            </a:r>
            <a:r>
              <a:rPr dirty="0" err="1"/>
              <a:t>conséquence</a:t>
            </a:r>
            <a:endParaRPr dirty="0"/>
          </a:p>
          <a:p>
            <a:pPr marL="342900" indent="-342900" eaLnBrk="1" hangingPunct="1">
              <a:buClr>
                <a:srgbClr val="5A8A39"/>
              </a:buClr>
              <a:buFont typeface="Arial" panose="020B0604020202020204" pitchFamily="34" charset="0"/>
              <a:buChar char="•"/>
            </a:pPr>
            <a:r>
              <a:rPr dirty="0" err="1"/>
              <a:t>Évaluer</a:t>
            </a:r>
            <a:r>
              <a:rPr dirty="0"/>
              <a:t> dans quelle </a:t>
            </a:r>
            <a:r>
              <a:rPr b="1" dirty="0" err="1"/>
              <a:t>mesure</a:t>
            </a:r>
            <a:r>
              <a:rPr dirty="0"/>
              <a:t> le </a:t>
            </a:r>
            <a:r>
              <a:rPr dirty="0" err="1"/>
              <a:t>programme</a:t>
            </a:r>
            <a:r>
              <a:rPr dirty="0"/>
              <a:t> </a:t>
            </a:r>
            <a:r>
              <a:rPr dirty="0" err="1"/>
              <a:t>ou</a:t>
            </a:r>
            <a:r>
              <a:rPr dirty="0"/>
              <a:t> </a:t>
            </a:r>
            <a:r>
              <a:rPr dirty="0" err="1"/>
              <a:t>projet</a:t>
            </a:r>
            <a:r>
              <a:rPr dirty="0"/>
              <a:t> a </a:t>
            </a:r>
            <a:r>
              <a:rPr dirty="0" err="1"/>
              <a:t>produit</a:t>
            </a:r>
            <a:r>
              <a:rPr dirty="0"/>
              <a:t> </a:t>
            </a:r>
            <a:r>
              <a:rPr dirty="0" err="1"/>
              <a:t>ou</a:t>
            </a:r>
            <a:r>
              <a:rPr dirty="0"/>
              <a:t> </a:t>
            </a:r>
            <a:r>
              <a:rPr dirty="0" err="1"/>
              <a:t>va</a:t>
            </a:r>
            <a:r>
              <a:rPr dirty="0"/>
              <a:t> </a:t>
            </a:r>
            <a:r>
              <a:rPr dirty="0" err="1"/>
              <a:t>produire</a:t>
            </a:r>
            <a:r>
              <a:rPr dirty="0"/>
              <a:t> les </a:t>
            </a:r>
            <a:r>
              <a:rPr b="1" dirty="0" err="1"/>
              <a:t>effets</a:t>
            </a:r>
            <a:r>
              <a:rPr b="1" dirty="0"/>
              <a:t> et les impacts </a:t>
            </a:r>
            <a:r>
              <a:rPr b="1" dirty="0" err="1"/>
              <a:t>souhaités</a:t>
            </a:r>
            <a:endParaRPr b="1" dirty="0"/>
          </a:p>
          <a:p>
            <a:pPr marL="342900" indent="-342900" eaLnBrk="1" hangingPunct="1">
              <a:buClr>
                <a:srgbClr val="5A8A39"/>
              </a:buClr>
              <a:buFont typeface="Arial" panose="020B0604020202020204" pitchFamily="34" charset="0"/>
              <a:buChar char="•"/>
            </a:pPr>
            <a:r>
              <a:rPr b="1" dirty="0" err="1"/>
              <a:t>Produire</a:t>
            </a:r>
            <a:r>
              <a:rPr b="1" dirty="0"/>
              <a:t> et </a:t>
            </a:r>
            <a:r>
              <a:rPr b="1" dirty="0" err="1"/>
              <a:t>partager</a:t>
            </a:r>
            <a:r>
              <a:rPr b="1" dirty="0"/>
              <a:t> des </a:t>
            </a:r>
            <a:r>
              <a:rPr b="1" dirty="0" err="1"/>
              <a:t>informations</a:t>
            </a:r>
            <a:r>
              <a:rPr dirty="0"/>
              <a:t> avec les parties </a:t>
            </a:r>
            <a:r>
              <a:rPr dirty="0" err="1"/>
              <a:t>prenantes</a:t>
            </a:r>
            <a:endParaRPr dirty="0"/>
          </a:p>
          <a:p>
            <a:pPr marL="342900" indent="-342900" eaLnBrk="1" hangingPunct="1">
              <a:buClr>
                <a:srgbClr val="5A8A39"/>
              </a:buClr>
              <a:buFont typeface="Arial" panose="020B0604020202020204" pitchFamily="34" charset="0"/>
              <a:buChar char="•"/>
            </a:pPr>
            <a:r>
              <a:rPr b="1" dirty="0" err="1"/>
              <a:t>Rendre</a:t>
            </a:r>
            <a:r>
              <a:rPr b="1" dirty="0"/>
              <a:t> </a:t>
            </a:r>
            <a:r>
              <a:rPr b="1" dirty="0" err="1"/>
              <a:t>compte</a:t>
            </a:r>
            <a:r>
              <a:rPr dirty="0"/>
              <a:t> aux </a:t>
            </a:r>
            <a:r>
              <a:rPr dirty="0" err="1"/>
              <a:t>partenaires</a:t>
            </a:r>
            <a:r>
              <a:rPr dirty="0"/>
              <a:t> de </a:t>
            </a:r>
            <a:r>
              <a:rPr dirty="0" err="1"/>
              <a:t>développement</a:t>
            </a:r>
            <a:endParaRPr dirty="0"/>
          </a:p>
          <a:p>
            <a:pPr marL="342900" indent="-342900" eaLnBrk="1" hangingPunct="1">
              <a:buClr>
                <a:srgbClr val="5A8A39"/>
              </a:buClr>
              <a:buFont typeface="Arial" panose="020B0604020202020204" pitchFamily="34" charset="0"/>
              <a:buChar char="•"/>
            </a:pPr>
            <a:r>
              <a:rPr dirty="0"/>
              <a:t>Le </a:t>
            </a:r>
            <a:r>
              <a:rPr dirty="0" err="1"/>
              <a:t>suivi</a:t>
            </a:r>
            <a:r>
              <a:rPr dirty="0"/>
              <a:t> et </a:t>
            </a:r>
            <a:r>
              <a:rPr dirty="0" err="1"/>
              <a:t>l’évaluation</a:t>
            </a:r>
            <a:r>
              <a:rPr dirty="0"/>
              <a:t> </a:t>
            </a:r>
            <a:r>
              <a:rPr dirty="0" err="1"/>
              <a:t>favorisent</a:t>
            </a:r>
            <a:r>
              <a:rPr dirty="0"/>
              <a:t> </a:t>
            </a:r>
            <a:r>
              <a:rPr dirty="0" err="1"/>
              <a:t>l’</a:t>
            </a:r>
            <a:r>
              <a:rPr b="1" dirty="0" err="1"/>
              <a:t>apprentissage</a:t>
            </a:r>
            <a:r>
              <a:rPr b="1" dirty="0"/>
              <a:t> </a:t>
            </a:r>
            <a:r>
              <a:rPr b="1" dirty="0" err="1"/>
              <a:t>institutionnel</a:t>
            </a:r>
            <a:r>
              <a:rPr dirty="0"/>
              <a:t> et </a:t>
            </a:r>
            <a:r>
              <a:rPr dirty="0" err="1"/>
              <a:t>encouragent</a:t>
            </a:r>
            <a:r>
              <a:rPr dirty="0"/>
              <a:t> la </a:t>
            </a:r>
            <a:r>
              <a:rPr b="1" dirty="0"/>
              <a:t>gestion adaptative</a:t>
            </a:r>
          </a:p>
          <a:p>
            <a:pPr eaLnBrk="1" hangingPunct="1">
              <a:lnSpc>
                <a:spcPct val="90000"/>
              </a:lnSpc>
              <a:buFont typeface="Wingdings" pitchFamily="2" charset="2"/>
              <a:buNone/>
            </a:pPr>
            <a:endParaRPr sz="2400" dirty="0"/>
          </a:p>
          <a:p>
            <a:pPr lvl="2">
              <a:lnSpc>
                <a:spcPct val="107000"/>
              </a:lnSpc>
              <a:buClr>
                <a:schemeClr val="accent3"/>
              </a:buClr>
            </a:pPr>
            <a:endParaRPr sz="2400" dirty="0"/>
          </a:p>
        </p:txBody>
      </p:sp>
      <p:sp>
        <p:nvSpPr>
          <p:cNvPr id="7" name="Title 6">
            <a:extLst>
              <a:ext uri="{FF2B5EF4-FFF2-40B4-BE49-F238E27FC236}">
                <a16:creationId xmlns:a16="http://schemas.microsoft.com/office/drawing/2014/main" id="{D9FDE420-2436-D2DF-B668-36665AB2EC0A}"/>
              </a:ext>
            </a:extLst>
          </p:cNvPr>
          <p:cNvSpPr>
            <a:spLocks noGrp="1"/>
          </p:cNvSpPr>
          <p:nvPr>
            <p:ph type="title"/>
          </p:nvPr>
        </p:nvSpPr>
        <p:spPr>
          <a:xfrm>
            <a:off x="297713" y="0"/>
            <a:ext cx="9056149" cy="646114"/>
          </a:xfrm>
        </p:spPr>
        <p:txBody>
          <a:bodyPr>
            <a:normAutofit fontScale="90000"/>
          </a:bodyPr>
          <a:lstStyle/>
          <a:p>
            <a:r>
              <a:rPr lang="fr-FR" b="1" dirty="0"/>
              <a:t>Le processus d’évaluation est un outil important pour :</a:t>
            </a:r>
          </a:p>
        </p:txBody>
      </p:sp>
    </p:spTree>
    <p:extLst>
      <p:ext uri="{BB962C8B-B14F-4D97-AF65-F5344CB8AC3E}">
        <p14:creationId xmlns:p14="http://schemas.microsoft.com/office/powerpoint/2010/main" val="368002706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6017" y="896754"/>
            <a:ext cx="8372475"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latin typeface="Arial"/>
                <a:cs typeface="Arial"/>
              </a:defRPr>
            </a:pPr>
            <a:r>
              <a:t>Définition du suivi </a:t>
            </a:r>
            <a:endParaRPr sz="2800" b="1">
              <a:solidFill>
                <a:srgbClr val="A2010C"/>
              </a:solidFill>
            </a:endParaRPr>
          </a:p>
        </p:txBody>
      </p:sp>
      <p:sp>
        <p:nvSpPr>
          <p:cNvPr id="3" name="object 3"/>
          <p:cNvSpPr txBox="1"/>
          <p:nvPr/>
        </p:nvSpPr>
        <p:spPr>
          <a:xfrm>
            <a:off x="767927" y="1280853"/>
            <a:ext cx="10638010" cy="5152693"/>
          </a:xfrm>
          <a:prstGeom prst="rect">
            <a:avLst/>
          </a:prstGeom>
        </p:spPr>
        <p:txBody>
          <a:bodyPr vert="horz" wrap="square" lIns="0" tIns="17780" rIns="0" bIns="0" anchor="t">
            <a:spAutoFit/>
          </a:bodyPr>
          <a:lstStyle/>
          <a:p>
            <a:pPr marL="17145">
              <a:spcBef>
                <a:spcPts val="140"/>
              </a:spcBef>
              <a:tabLst>
                <a:tab pos="473275" algn="l"/>
                <a:tab pos="474121" algn="l"/>
              </a:tabLst>
            </a:pPr>
            <a:endParaRPr sz="2400">
              <a:latin typeface="Source Sans Pro Regular"/>
              <a:cs typeface="Arial"/>
            </a:endParaRP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Le suivi est un processus continu qui consiste à collecter et analyser régulièrement des données afin de faciliter une prise de décision rapide, de s’assurer que les activités sont réalisées conformément à ce qui était prévu, de garantir la redevabilité et de permettre l’évaluation et l’apprentissage.</a:t>
            </a: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a:solidFill>
                  <a:srgbClr val="10253F"/>
                </a:solidFill>
                <a:ea typeface="Source Sans Pro Regular"/>
                <a:cs typeface="Source Sans Pro Regular"/>
              </a:rPr>
              <a:t>Dans le cadre d'un programme d’intervention rapide</a:t>
            </a:r>
            <a:r>
              <a:t>, le suivi est un processus continu qui vise à informer les gestionnaires, les membres et les parties prenantes des EIR des résultats du programme par rapport aux objectifs prévus. Il rend compte de l’évolution des performances du programme d’intervention rapide au fil du temps et permet de contrôler si les résultats attendus sont bien obtenus. </a:t>
            </a:r>
            <a:endParaRPr sz="240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Source Sans Pro Regular"/>
              <a:sym typeface="Source Sans Pro Regular"/>
            </a:endParaRPr>
          </a:p>
          <a:p>
            <a:pPr marL="17145">
              <a:spcBef>
                <a:spcPts val="140"/>
              </a:spcBef>
              <a:tabLst>
                <a:tab pos="473275" algn="l"/>
                <a:tab pos="474121" algn="l"/>
              </a:tabLst>
            </a:pPr>
            <a:endParaRPr sz="2400">
              <a:latin typeface="Source Sans Pro Regular"/>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t>5.1 Suivi et évaluation : définitions et concepts</a:t>
            </a:r>
          </a:p>
          <a:p>
            <a:pPr defTabSz="914400" hangingPunct="0">
              <a:lnSpc>
                <a:spcPct val="100000"/>
              </a:lnSpc>
              <a:spcBef>
                <a:spcPts val="0"/>
              </a:spcBef>
            </a:pPr>
            <a:endParaRPr sz="2900" b="1">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8</a:t>
            </a:r>
          </a:p>
        </p:txBody>
      </p:sp>
    </p:spTree>
    <p:extLst>
      <p:ext uri="{BB962C8B-B14F-4D97-AF65-F5344CB8AC3E}">
        <p14:creationId xmlns:p14="http://schemas.microsoft.com/office/powerpoint/2010/main" val="116976725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64892" y="790185"/>
            <a:ext cx="8372475"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latin typeface="Arial"/>
                <a:cs typeface="Arial"/>
              </a:defRPr>
            </a:pPr>
            <a:r>
              <a:t>Définition de l’évaluation</a:t>
            </a:r>
            <a:endParaRPr sz="2800" b="1">
              <a:solidFill>
                <a:srgbClr val="A2010C"/>
              </a:solidFill>
            </a:endParaRPr>
          </a:p>
        </p:txBody>
      </p:sp>
      <p:sp>
        <p:nvSpPr>
          <p:cNvPr id="3" name="object 3"/>
          <p:cNvSpPr txBox="1"/>
          <p:nvPr/>
        </p:nvSpPr>
        <p:spPr>
          <a:xfrm>
            <a:off x="642797" y="1473470"/>
            <a:ext cx="10659533" cy="3470181"/>
          </a:xfrm>
          <a:prstGeom prst="rect">
            <a:avLst/>
          </a:prstGeom>
        </p:spPr>
        <p:txBody>
          <a:bodyPr vert="horz" wrap="square" lIns="0" tIns="17780" rIns="0" bIns="0" anchor="t">
            <a:spAutoFit/>
          </a:bodyPr>
          <a:lstStyle/>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L’évaluation consiste à apprécier le degré de réussite dʼun programme et celui de la réalisation des effets escomptés. Elle détermine si les objectifs ont été atteints grâce à des activités spécifiques de l’intervention. Les enseignements tirés dʼun programme et lʼidentification des pratiques prometteuses reposent également sur le processus dʼévaluation.</a:t>
            </a: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Source Sans Pro Regular"/>
              <a:sym typeface="Source Sans Pro Regular"/>
            </a:endParaRPr>
          </a:p>
          <a:p>
            <a:pPr marL="308609" indent="-308609"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t>Dans le cadre dʼun programme d’intervention rapide, l’évaluation consiste à examiner de façon systématique et ciblée dans quelle mesure le programme a atteint ou va atteindre, sur la période de sa mise en oeuvre, les objectifs prédéfinis qui lui sont attachés. L’évaluation porte sur l’efficacité, l’efficience, l’impact et la pertinence du programme d’intervention rapide. </a:t>
            </a:r>
          </a:p>
        </p:txBody>
      </p:sp>
      <p:sp>
        <p:nvSpPr>
          <p:cNvPr id="4" name="Rectangle 3"/>
          <p:cNvSpPr/>
          <p:nvPr/>
        </p:nvSpPr>
        <p:spPr>
          <a:xfrm>
            <a:off x="-45720" y="6273225"/>
            <a:ext cx="12192000" cy="584775"/>
          </a:xfrm>
          <a:prstGeom prst="rect">
            <a:avLst/>
          </a:prstGeom>
          <a:solidFill>
            <a:srgbClr val="A2010C"/>
          </a:solidFill>
        </p:spPr>
        <p:txBody>
          <a:bodyPr wrap="square">
            <a:spAutoFit/>
          </a:bodyPr>
          <a:lstStyle/>
          <a:p>
            <a:pPr algn="ctr" eaLnBrk="0">
              <a:spcBef>
                <a:spcPts val="500"/>
              </a:spcBef>
              <a:buClr>
                <a:srgbClr val="5A8A39"/>
              </a:buClr>
              <a:buSzPct val="100000"/>
              <a:defRPr sz="1600">
                <a:solidFill>
                  <a:schemeClr val="bg1"/>
                </a:solidFill>
                <a:latin typeface="Source Sans Pro Regular"/>
                <a:ea typeface="Source Sans Pro Regular"/>
                <a:cs typeface="Source Sans Pro Regular"/>
                <a:sym typeface="Source Sans Pro Regular"/>
              </a:defRPr>
            </a:pPr>
            <a:r>
              <a:rPr dirty="0" err="1"/>
              <a:t>L’apprentissage</a:t>
            </a:r>
            <a:r>
              <a:rPr dirty="0"/>
              <a:t> </a:t>
            </a:r>
            <a:r>
              <a:rPr dirty="0" err="1"/>
              <a:t>est</a:t>
            </a:r>
            <a:r>
              <a:rPr dirty="0"/>
              <a:t> le processus </a:t>
            </a:r>
            <a:r>
              <a:rPr dirty="0" err="1"/>
              <a:t>consistant</a:t>
            </a:r>
            <a:r>
              <a:rPr dirty="0"/>
              <a:t> à </a:t>
            </a:r>
            <a:r>
              <a:rPr dirty="0" err="1"/>
              <a:t>réfléchir</a:t>
            </a:r>
            <a:r>
              <a:rPr dirty="0"/>
              <a:t> aux </a:t>
            </a:r>
            <a:r>
              <a:rPr dirty="0" err="1"/>
              <a:t>informations</a:t>
            </a:r>
            <a:r>
              <a:rPr dirty="0"/>
              <a:t> </a:t>
            </a:r>
            <a:r>
              <a:rPr dirty="0" err="1"/>
              <a:t>générées</a:t>
            </a:r>
            <a:r>
              <a:rPr dirty="0"/>
              <a:t> par le </a:t>
            </a:r>
            <a:r>
              <a:rPr dirty="0" err="1"/>
              <a:t>suivi</a:t>
            </a:r>
            <a:r>
              <a:rPr dirty="0"/>
              <a:t> et </a:t>
            </a:r>
            <a:r>
              <a:rPr dirty="0" err="1"/>
              <a:t>l’évaluation</a:t>
            </a:r>
            <a:r>
              <a:rPr dirty="0"/>
              <a:t> et à les </a:t>
            </a:r>
            <a:r>
              <a:rPr dirty="0" err="1"/>
              <a:t>utiliser</a:t>
            </a:r>
            <a:r>
              <a:rPr dirty="0"/>
              <a:t> </a:t>
            </a:r>
            <a:r>
              <a:rPr dirty="0" err="1"/>
              <a:t>délibérément</a:t>
            </a:r>
            <a:r>
              <a:rPr dirty="0"/>
              <a:t> pour </a:t>
            </a:r>
            <a:r>
              <a:rPr dirty="0" err="1"/>
              <a:t>améliorer</a:t>
            </a:r>
            <a:r>
              <a:rPr dirty="0"/>
              <a:t> sans </a:t>
            </a:r>
            <a:r>
              <a:rPr dirty="0" err="1"/>
              <a:t>cesse</a:t>
            </a:r>
            <a:r>
              <a:rPr dirty="0"/>
              <a:t> la </a:t>
            </a:r>
            <a:r>
              <a:rPr dirty="0" err="1"/>
              <a:t>capacité</a:t>
            </a:r>
            <a:r>
              <a:rPr dirty="0"/>
              <a:t> des EIR à </a:t>
            </a:r>
            <a:r>
              <a:rPr dirty="0" err="1"/>
              <a:t>obtenir</a:t>
            </a:r>
            <a:r>
              <a:rPr dirty="0"/>
              <a:t> des </a:t>
            </a:r>
            <a:r>
              <a:rPr dirty="0" err="1"/>
              <a:t>résultats</a:t>
            </a:r>
            <a:r>
              <a:rPr dirty="0"/>
              <a:t>.</a:t>
            </a:r>
            <a:endParaRPr dirty="0">
              <a:solidFill>
                <a:schemeClr val="bg1"/>
              </a:solidFill>
              <a:sym typeface="Source Sans Pro Regular"/>
            </a:endParaRPr>
          </a:p>
        </p:txBody>
      </p:sp>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0"/>
            <a:ext cx="10207487"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t>5.1 Suivi et évaluation : définitions et concepts</a:t>
            </a:r>
          </a:p>
          <a:p>
            <a:pPr defTabSz="914400" hangingPunct="0">
              <a:lnSpc>
                <a:spcPct val="100000"/>
              </a:lnSpc>
              <a:spcBef>
                <a:spcPts val="0"/>
              </a:spcBef>
            </a:pPr>
            <a:endParaRPr sz="2900" b="1">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9</a:t>
            </a:r>
          </a:p>
        </p:txBody>
      </p:sp>
    </p:spTree>
    <p:extLst>
      <p:ext uri="{BB962C8B-B14F-4D97-AF65-F5344CB8AC3E}">
        <p14:creationId xmlns:p14="http://schemas.microsoft.com/office/powerpoint/2010/main" val="27955030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9678BFC-A80E-5D2B-F7D1-79F2ACB0480A}"/>
              </a:ext>
            </a:extLst>
          </p:cNvPr>
          <p:cNvSpPr>
            <a:spLocks noGrp="1"/>
          </p:cNvSpPr>
          <p:nvPr>
            <p:ph type="title"/>
          </p:nvPr>
        </p:nvSpPr>
        <p:spPr>
          <a:xfrm>
            <a:off x="128900" y="0"/>
            <a:ext cx="6077027" cy="646114"/>
          </a:xfrm>
        </p:spPr>
        <p:txBody>
          <a:bodyPr>
            <a:normAutofit fontScale="90000"/>
          </a:bodyPr>
          <a:lstStyle/>
          <a:p>
            <a:r>
              <a:rPr dirty="0" err="1"/>
              <a:t>Différences</a:t>
            </a:r>
            <a:r>
              <a:rPr dirty="0"/>
              <a:t> entre </a:t>
            </a:r>
            <a:r>
              <a:rPr dirty="0" err="1"/>
              <a:t>suivi</a:t>
            </a:r>
            <a:r>
              <a:rPr dirty="0"/>
              <a:t> et </a:t>
            </a:r>
            <a:r>
              <a:rPr dirty="0" err="1"/>
              <a:t>évaluation</a:t>
            </a:r>
            <a:endParaRPr dirty="0"/>
          </a:p>
        </p:txBody>
      </p:sp>
      <p:sp>
        <p:nvSpPr>
          <p:cNvPr id="9" name="Title 4">
            <a:extLst>
              <a:ext uri="{FF2B5EF4-FFF2-40B4-BE49-F238E27FC236}">
                <a16:creationId xmlns:a16="http://schemas.microsoft.com/office/drawing/2014/main" id="{217F45F6-DFD2-2756-D6DF-CD4E12AEB596}"/>
              </a:ext>
            </a:extLst>
          </p:cNvPr>
          <p:cNvSpPr txBox="1">
            <a:spLocks/>
          </p:cNvSpPr>
          <p:nvPr/>
        </p:nvSpPr>
        <p:spPr>
          <a:xfrm>
            <a:off x="404734" y="646114"/>
            <a:ext cx="10972800" cy="6461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lnSpc>
                <a:spcPct val="233174"/>
              </a:lnSpc>
            </a:pPr>
            <a:r>
              <a:rPr sz="2400" dirty="0" err="1">
                <a:solidFill>
                  <a:schemeClr val="accent1"/>
                </a:solidFill>
              </a:rPr>
              <a:t>Qu’entendons</a:t>
            </a:r>
            <a:r>
              <a:rPr sz="2400" dirty="0">
                <a:solidFill>
                  <a:schemeClr val="accent1"/>
                </a:solidFill>
              </a:rPr>
              <a:t>-nous par </a:t>
            </a:r>
            <a:r>
              <a:rPr sz="2400" dirty="0" err="1">
                <a:solidFill>
                  <a:schemeClr val="accent6">
                    <a:lumMod val="75000"/>
                  </a:schemeClr>
                </a:solidFill>
              </a:rPr>
              <a:t>suivi</a:t>
            </a:r>
            <a:r>
              <a:rPr sz="2400" dirty="0"/>
              <a:t> </a:t>
            </a:r>
            <a:r>
              <a:rPr sz="2400" dirty="0">
                <a:solidFill>
                  <a:schemeClr val="accent1"/>
                </a:solidFill>
              </a:rPr>
              <a:t>et</a:t>
            </a:r>
            <a:r>
              <a:rPr sz="2400" dirty="0"/>
              <a:t> </a:t>
            </a:r>
            <a:r>
              <a:rPr sz="2400" dirty="0" err="1">
                <a:solidFill>
                  <a:schemeClr val="accent2">
                    <a:lumMod val="75000"/>
                  </a:schemeClr>
                </a:solidFill>
              </a:rPr>
              <a:t>évaluation</a:t>
            </a:r>
            <a:r>
              <a:rPr sz="2400" dirty="0">
                <a:solidFill>
                  <a:schemeClr val="accent1"/>
                </a:solidFill>
              </a:rPr>
              <a:t> ?</a:t>
            </a:r>
          </a:p>
        </p:txBody>
      </p:sp>
      <p:graphicFrame>
        <p:nvGraphicFramePr>
          <p:cNvPr id="10" name="Table 3">
            <a:extLst>
              <a:ext uri="{FF2B5EF4-FFF2-40B4-BE49-F238E27FC236}">
                <a16:creationId xmlns:a16="http://schemas.microsoft.com/office/drawing/2014/main" id="{A88BFB8F-5644-B652-7506-1C5FC900404D}"/>
              </a:ext>
            </a:extLst>
          </p:cNvPr>
          <p:cNvGraphicFramePr>
            <a:graphicFrameLocks noGrp="1"/>
          </p:cNvGraphicFramePr>
          <p:nvPr>
            <p:extLst>
              <p:ext uri="{D42A27DB-BD31-4B8C-83A1-F6EECF244321}">
                <p14:modId xmlns:p14="http://schemas.microsoft.com/office/powerpoint/2010/main" val="3382296331"/>
              </p:ext>
            </p:extLst>
          </p:nvPr>
        </p:nvGraphicFramePr>
        <p:xfrm>
          <a:off x="794167" y="1633928"/>
          <a:ext cx="11060637" cy="4297680"/>
        </p:xfrm>
        <a:graphic>
          <a:graphicData uri="http://schemas.openxmlformats.org/drawingml/2006/table">
            <a:tbl>
              <a:tblPr firstRow="1" bandRow="1">
                <a:tableStyleId>{5C22544A-7EE6-4342-B048-85BDC9FD1C3A}</a:tableStyleId>
              </a:tblPr>
              <a:tblGrid>
                <a:gridCol w="5639551">
                  <a:extLst>
                    <a:ext uri="{9D8B030D-6E8A-4147-A177-3AD203B41FA5}">
                      <a16:colId xmlns:a16="http://schemas.microsoft.com/office/drawing/2014/main" val="1039130643"/>
                    </a:ext>
                  </a:extLst>
                </a:gridCol>
                <a:gridCol w="208280">
                  <a:extLst>
                    <a:ext uri="{9D8B030D-6E8A-4147-A177-3AD203B41FA5}">
                      <a16:colId xmlns:a16="http://schemas.microsoft.com/office/drawing/2014/main" val="1047604451"/>
                    </a:ext>
                  </a:extLst>
                </a:gridCol>
                <a:gridCol w="5212806">
                  <a:extLst>
                    <a:ext uri="{9D8B030D-6E8A-4147-A177-3AD203B41FA5}">
                      <a16:colId xmlns:a16="http://schemas.microsoft.com/office/drawing/2014/main" val="873504055"/>
                    </a:ext>
                  </a:extLst>
                </a:gridCol>
              </a:tblGrid>
              <a:tr h="292188">
                <a:tc>
                  <a:txBody>
                    <a:bodyPr/>
                    <a:lstStyle/>
                    <a:p>
                      <a:pPr algn="ctr">
                        <a:defRPr sz="2400">
                          <a:solidFill>
                            <a:schemeClr val="accent6">
                              <a:lumMod val="75000"/>
                            </a:schemeClr>
                          </a:solidFill>
                        </a:defRPr>
                      </a:pPr>
                      <a:r>
                        <a:rPr sz="1800"/>
                        <a:t>SUIVI</a:t>
                      </a:r>
                      <a:endParaRPr sz="1800">
                        <a:solidFill>
                          <a:schemeClr val="accent6">
                            <a:lumMod val="7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endParaRPr sz="1800">
                        <a:solidFill>
                          <a:srgbClr val="0039A6"/>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defRPr sz="2400">
                          <a:solidFill>
                            <a:schemeClr val="accent2"/>
                          </a:solidFill>
                        </a:defRPr>
                      </a:pPr>
                      <a:r>
                        <a:rPr sz="1800" dirty="0"/>
                        <a:t>ÉV</a:t>
                      </a:r>
                      <a:r>
                        <a:rPr sz="1800" dirty="0">
                          <a:solidFill>
                            <a:schemeClr val="accent2"/>
                          </a:solidFill>
                        </a:rPr>
                        <a:t>AL</a:t>
                      </a:r>
                      <a:r>
                        <a:rPr sz="1800" dirty="0"/>
                        <a:t>UATION</a:t>
                      </a:r>
                      <a:endParaRPr sz="1800" dirty="0">
                        <a:solidFill>
                          <a:schemeClr val="accent2"/>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83684810"/>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800">
                          <a:solidFill>
                            <a:schemeClr val="accent1"/>
                          </a:solidFill>
                        </a:rPr>
                        <a:t>Processus </a:t>
                      </a:r>
                      <a:r>
                        <a:rPr sz="1800" b="1" i="1">
                          <a:solidFill>
                            <a:schemeClr val="accent6">
                              <a:lumMod val="75000"/>
                            </a:schemeClr>
                          </a:solidFill>
                        </a:rPr>
                        <a:t>continu</a:t>
                      </a:r>
                      <a:r>
                        <a:rPr sz="1800">
                          <a:solidFill>
                            <a:schemeClr val="accent1"/>
                          </a:solidFill>
                        </a:rPr>
                        <a:t>, collecte </a:t>
                      </a:r>
                      <a:r>
                        <a:rPr sz="1800" b="1" i="1">
                          <a:solidFill>
                            <a:schemeClr val="accent6">
                              <a:lumMod val="75000"/>
                            </a:schemeClr>
                          </a:solidFill>
                        </a:rPr>
                        <a:t>routinière</a:t>
                      </a:r>
                      <a:r>
                        <a:rPr sz="1800">
                          <a:solidFill>
                            <a:schemeClr val="accent1"/>
                          </a:solidFill>
                        </a:rPr>
                        <a:t> de données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sz="18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800">
                          <a:solidFill>
                            <a:schemeClr val="accent1"/>
                          </a:solidFill>
                        </a:rPr>
                        <a:t>Collecte de données à </a:t>
                      </a:r>
                      <a:r>
                        <a:rPr sz="1800" b="1" i="1">
                          <a:solidFill>
                            <a:schemeClr val="accent2">
                              <a:lumMod val="75000"/>
                            </a:schemeClr>
                          </a:solidFill>
                        </a:rPr>
                        <a:t>des moments particuliers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08752773"/>
                  </a:ext>
                </a:extLst>
              </a:tr>
              <a:tr h="445219">
                <a:tc>
                  <a:txBody>
                    <a:bodyPr/>
                    <a:lstStyle/>
                    <a:p>
                      <a:pPr>
                        <a:defRPr sz="2000"/>
                      </a:pPr>
                      <a:r>
                        <a:rPr sz="1800">
                          <a:solidFill>
                            <a:schemeClr val="accent1"/>
                          </a:solidFill>
                        </a:rPr>
                        <a:t>Données utilisées pour orienter la gestion </a:t>
                      </a:r>
                      <a:r>
                        <a:rPr sz="1800" b="1" i="1">
                          <a:solidFill>
                            <a:schemeClr val="accent6">
                              <a:lumMod val="75000"/>
                            </a:schemeClr>
                          </a:solidFill>
                        </a:rPr>
                        <a:t>quotidienne</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sz="18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800" dirty="0">
                          <a:solidFill>
                            <a:schemeClr val="accent1"/>
                          </a:solidFill>
                        </a:rPr>
                        <a:t>Données </a:t>
                      </a:r>
                      <a:r>
                        <a:rPr sz="1800" dirty="0" err="1">
                          <a:solidFill>
                            <a:schemeClr val="accent1"/>
                          </a:solidFill>
                        </a:rPr>
                        <a:t>utilisées</a:t>
                      </a:r>
                      <a:r>
                        <a:rPr sz="1800" dirty="0">
                          <a:solidFill>
                            <a:schemeClr val="accent1"/>
                          </a:solidFill>
                        </a:rPr>
                        <a:t> pour </a:t>
                      </a:r>
                      <a:r>
                        <a:rPr sz="1800" dirty="0" err="1">
                          <a:solidFill>
                            <a:schemeClr val="accent1"/>
                          </a:solidFill>
                        </a:rPr>
                        <a:t>répondre</a:t>
                      </a:r>
                      <a:r>
                        <a:rPr sz="1800" dirty="0">
                          <a:solidFill>
                            <a:schemeClr val="accent1"/>
                          </a:solidFill>
                        </a:rPr>
                        <a:t> à des </a:t>
                      </a:r>
                      <a:r>
                        <a:rPr sz="1800" b="1" i="1" dirty="0">
                          <a:solidFill>
                            <a:schemeClr val="accent2">
                              <a:lumMod val="75000"/>
                            </a:schemeClr>
                          </a:solidFill>
                        </a:rPr>
                        <a:t>questions </a:t>
                      </a:r>
                      <a:r>
                        <a:rPr sz="1800" b="1" i="1" dirty="0" err="1">
                          <a:solidFill>
                            <a:schemeClr val="accent2">
                              <a:lumMod val="75000"/>
                            </a:schemeClr>
                          </a:solidFill>
                        </a:rPr>
                        <a:t>spécifiques</a:t>
                      </a:r>
                      <a:r>
                        <a:rPr sz="1800" dirty="0">
                          <a:solidFill>
                            <a:schemeClr val="accent1"/>
                          </a:solidFill>
                        </a:rPr>
                        <a:t> sur la conception, la mise </a:t>
                      </a:r>
                      <a:r>
                        <a:rPr sz="1800" dirty="0" err="1">
                          <a:solidFill>
                            <a:schemeClr val="accent1"/>
                          </a:solidFill>
                        </a:rPr>
                        <a:t>en</a:t>
                      </a:r>
                      <a:r>
                        <a:rPr sz="1800" dirty="0">
                          <a:solidFill>
                            <a:schemeClr val="accent1"/>
                          </a:solidFill>
                        </a:rPr>
                        <a:t> </a:t>
                      </a:r>
                      <a:r>
                        <a:rPr sz="1800" dirty="0" err="1">
                          <a:solidFill>
                            <a:schemeClr val="accent1"/>
                          </a:solidFill>
                        </a:rPr>
                        <a:t>œuvre</a:t>
                      </a:r>
                      <a:r>
                        <a:rPr sz="1800" dirty="0">
                          <a:solidFill>
                            <a:schemeClr val="accent1"/>
                          </a:solidFill>
                        </a:rPr>
                        <a:t> et les </a:t>
                      </a:r>
                      <a:r>
                        <a:rPr sz="1800" dirty="0" err="1">
                          <a:solidFill>
                            <a:schemeClr val="accent1"/>
                          </a:solidFill>
                        </a:rPr>
                        <a:t>résultats</a:t>
                      </a:r>
                      <a:r>
                        <a:rPr sz="1800" dirty="0">
                          <a:solidFill>
                            <a:schemeClr val="accent1"/>
                          </a:solidFill>
                        </a:rPr>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05959637"/>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kern="1200"/>
                      </a:pPr>
                      <a:r>
                        <a:rPr sz="1800">
                          <a:solidFill>
                            <a:schemeClr val="accent1"/>
                          </a:solidFill>
                        </a:rPr>
                        <a:t>Suivi de </a:t>
                      </a:r>
                      <a:r>
                        <a:rPr sz="1800" b="1" i="1">
                          <a:solidFill>
                            <a:schemeClr val="accent6">
                              <a:lumMod val="75000"/>
                            </a:schemeClr>
                          </a:solidFill>
                        </a:rPr>
                        <a:t>ce qui se passe</a:t>
                      </a:r>
                      <a:r>
                        <a:rPr sz="1800">
                          <a:solidFill>
                            <a:schemeClr val="accent1"/>
                          </a:solidFill>
                        </a:rPr>
                        <a:t> dans le cadre d’un programme : </a:t>
                      </a:r>
                    </a:p>
                    <a:p>
                      <a:pPr marL="290513" marR="0" lvl="0" indent="0" algn="l" defTabSz="1219170" rtl="0" eaLnBrk="1" fontAlgn="auto" latinLnBrk="0" hangingPunct="1">
                        <a:lnSpc>
                          <a:spcPct val="100000"/>
                        </a:lnSpc>
                        <a:spcBef>
                          <a:spcPts val="0"/>
                        </a:spcBef>
                        <a:spcAft>
                          <a:spcPts val="0"/>
                        </a:spcAft>
                        <a:buClrTx/>
                        <a:buSzTx/>
                        <a:buFontTx/>
                        <a:buNone/>
                        <a:tabLst/>
                        <a:defRPr sz="2000" kern="1200"/>
                      </a:pPr>
                      <a:r>
                        <a:rPr sz="1800">
                          <a:solidFill>
                            <a:schemeClr val="accent1"/>
                          </a:solidFill>
                        </a:rPr>
                        <a:t>- Quelles ressources ont été utilisées ? (</a:t>
                      </a:r>
                      <a:r>
                        <a:rPr sz="1800" b="1" i="1">
                          <a:solidFill>
                            <a:schemeClr val="accent6">
                              <a:lumMod val="75000"/>
                            </a:schemeClr>
                          </a:solidFill>
                        </a:rPr>
                        <a:t>intrants</a:t>
                      </a:r>
                      <a:r>
                        <a:rPr sz="1800">
                          <a:solidFill>
                            <a:schemeClr val="accent1"/>
                          </a:solidFill>
                        </a:rPr>
                        <a:t>)</a:t>
                      </a:r>
                    </a:p>
                    <a:p>
                      <a:pPr marL="290513" marR="0" lvl="0" indent="0" algn="l" defTabSz="1219170" rtl="0" eaLnBrk="1" fontAlgn="auto" latinLnBrk="0" hangingPunct="1">
                        <a:lnSpc>
                          <a:spcPct val="100000"/>
                        </a:lnSpc>
                        <a:spcBef>
                          <a:spcPts val="0"/>
                        </a:spcBef>
                        <a:spcAft>
                          <a:spcPts val="0"/>
                        </a:spcAft>
                        <a:buClrTx/>
                        <a:buSzTx/>
                        <a:buFontTx/>
                        <a:buNone/>
                        <a:tabLst/>
                        <a:defRPr sz="2000" kern="1200"/>
                      </a:pPr>
                      <a:r>
                        <a:rPr sz="1800">
                          <a:solidFill>
                            <a:schemeClr val="accent1"/>
                          </a:solidFill>
                        </a:rPr>
                        <a:t>- Quelles activités ont été réalisées ? (</a:t>
                      </a:r>
                      <a:r>
                        <a:rPr sz="1800" b="1" i="1">
                          <a:solidFill>
                            <a:schemeClr val="accent6">
                              <a:lumMod val="75000"/>
                            </a:schemeClr>
                          </a:solidFill>
                        </a:rPr>
                        <a:t>produits</a:t>
                      </a:r>
                      <a:r>
                        <a:rPr sz="1800">
                          <a:solidFill>
                            <a:schemeClr val="accent1"/>
                          </a:solidFill>
                        </a:rPr>
                        <a:t>)</a:t>
                      </a:r>
                    </a:p>
                    <a:p>
                      <a:pPr marL="290513" marR="0" lvl="0" indent="0" algn="l" defTabSz="1219170" rtl="0" eaLnBrk="1" fontAlgn="auto" latinLnBrk="0" hangingPunct="1">
                        <a:lnSpc>
                          <a:spcPct val="100000"/>
                        </a:lnSpc>
                        <a:spcBef>
                          <a:spcPts val="0"/>
                        </a:spcBef>
                        <a:spcAft>
                          <a:spcPts val="0"/>
                        </a:spcAft>
                        <a:buClrTx/>
                        <a:buSzTx/>
                        <a:buFontTx/>
                        <a:buNone/>
                        <a:tabLst/>
                        <a:defRPr sz="2000" kern="1200"/>
                      </a:pPr>
                      <a:r>
                        <a:rPr sz="1800">
                          <a:solidFill>
                            <a:schemeClr val="accent1"/>
                          </a:solidFill>
                        </a:rPr>
                        <a:t>- Les activités produisent-elles les changements souhaités ? (</a:t>
                      </a:r>
                      <a:r>
                        <a:rPr sz="1800" b="1" i="1">
                          <a:solidFill>
                            <a:schemeClr val="accent6">
                              <a:lumMod val="75000"/>
                            </a:schemeClr>
                          </a:solidFill>
                        </a:rPr>
                        <a:t>effets</a:t>
                      </a:r>
                      <a:r>
                        <a:rPr sz="1800">
                          <a:solidFill>
                            <a:schemeClr val="accent1"/>
                          </a:solidFill>
                        </a:rPr>
                        <a: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defRPr sz="2000"/>
                      </a:pPr>
                      <a:r>
                        <a:rPr sz="1800"/>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800" i="1" dirty="0" err="1">
                          <a:solidFill>
                            <a:schemeClr val="accent1"/>
                          </a:solidFill>
                        </a:rPr>
                        <a:t>Caractérisation</a:t>
                      </a:r>
                      <a:r>
                        <a:rPr sz="1800" i="1" dirty="0">
                          <a:solidFill>
                            <a:schemeClr val="accent1"/>
                          </a:solidFill>
                        </a:rPr>
                        <a:t> de la </a:t>
                      </a:r>
                      <a:r>
                        <a:rPr sz="1800" b="1" i="1" dirty="0">
                          <a:solidFill>
                            <a:schemeClr val="accent2"/>
                          </a:solidFill>
                        </a:rPr>
                        <a:t>contribution </a:t>
                      </a:r>
                      <a:r>
                        <a:rPr sz="1800" b="1" i="1" dirty="0" err="1">
                          <a:solidFill>
                            <a:schemeClr val="accent2"/>
                          </a:solidFill>
                        </a:rPr>
                        <a:t>causale</a:t>
                      </a:r>
                      <a:r>
                        <a:rPr sz="1800" b="1" i="1" dirty="0">
                          <a:solidFill>
                            <a:schemeClr val="accent2"/>
                          </a:solidFill>
                        </a:rPr>
                        <a:t> </a:t>
                      </a:r>
                      <a:r>
                        <a:rPr sz="1800" i="1" dirty="0">
                          <a:solidFill>
                            <a:schemeClr val="accent1"/>
                          </a:solidFill>
                        </a:rPr>
                        <a:t>des </a:t>
                      </a:r>
                      <a:r>
                        <a:rPr sz="1800" i="1" dirty="0" err="1">
                          <a:solidFill>
                            <a:schemeClr val="accent1"/>
                          </a:solidFill>
                        </a:rPr>
                        <a:t>activités</a:t>
                      </a:r>
                      <a:r>
                        <a:rPr sz="1800" i="1" dirty="0">
                          <a:solidFill>
                            <a:schemeClr val="accent1"/>
                          </a:solidFill>
                        </a:rPr>
                        <a:t> aux </a:t>
                      </a:r>
                      <a:r>
                        <a:rPr sz="1800" i="1" dirty="0" err="1">
                          <a:solidFill>
                            <a:schemeClr val="accent1"/>
                          </a:solidFill>
                        </a:rPr>
                        <a:t>effets</a:t>
                      </a:r>
                      <a:r>
                        <a:rPr sz="1800" i="1" dirty="0">
                          <a:solidFill>
                            <a:schemeClr val="accent1"/>
                          </a:solidFill>
                        </a:rPr>
                        <a:t> et à </a:t>
                      </a:r>
                      <a:r>
                        <a:rPr sz="1800" i="1" dirty="0" err="1">
                          <a:solidFill>
                            <a:schemeClr val="accent1"/>
                          </a:solidFill>
                        </a:rPr>
                        <a:t>l’impact</a:t>
                      </a:r>
                      <a:endParaRPr sz="1800" i="1" dirty="0">
                        <a:solidFill>
                          <a:schemeClr val="accent1"/>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83111453"/>
                  </a:ext>
                </a:extLst>
              </a:tr>
              <a:tr h="0">
                <a:tc>
                  <a:txBody>
                    <a:bodyPr/>
                    <a:lstStyle/>
                    <a:p>
                      <a:pPr>
                        <a:defRPr sz="2000" kern="1200"/>
                      </a:pPr>
                      <a:r>
                        <a:rPr sz="1800" dirty="0" err="1">
                          <a:solidFill>
                            <a:schemeClr val="accent1"/>
                          </a:solidFill>
                        </a:rPr>
                        <a:t>Résultats</a:t>
                      </a:r>
                      <a:r>
                        <a:rPr sz="1800" dirty="0">
                          <a:solidFill>
                            <a:schemeClr val="accent1"/>
                          </a:solidFill>
                        </a:rPr>
                        <a:t> </a:t>
                      </a:r>
                      <a:r>
                        <a:rPr sz="1800" dirty="0" err="1">
                          <a:solidFill>
                            <a:schemeClr val="accent1"/>
                          </a:solidFill>
                        </a:rPr>
                        <a:t>utilisés</a:t>
                      </a:r>
                      <a:r>
                        <a:rPr sz="1800" dirty="0">
                          <a:solidFill>
                            <a:schemeClr val="accent1"/>
                          </a:solidFill>
                        </a:rPr>
                        <a:t> pour </a:t>
                      </a:r>
                      <a:r>
                        <a:rPr sz="1800" dirty="0">
                          <a:solidFill>
                            <a:schemeClr val="accent6">
                              <a:lumMod val="75000"/>
                            </a:schemeClr>
                          </a:solidFill>
                        </a:rPr>
                        <a:t>prendre des </a:t>
                      </a:r>
                      <a:r>
                        <a:rPr sz="1800" b="1" i="1" dirty="0" err="1">
                          <a:solidFill>
                            <a:schemeClr val="accent6">
                              <a:lumMod val="75000"/>
                            </a:schemeClr>
                          </a:solidFill>
                        </a:rPr>
                        <a:t>décisions</a:t>
                      </a:r>
                      <a:r>
                        <a:rPr sz="1800" b="1" i="1" dirty="0">
                          <a:solidFill>
                            <a:schemeClr val="accent6">
                              <a:lumMod val="75000"/>
                            </a:schemeClr>
                          </a:solidFill>
                        </a:rPr>
                        <a:t> </a:t>
                      </a:r>
                      <a:r>
                        <a:rPr sz="1800" b="1" i="1" dirty="0" err="1">
                          <a:solidFill>
                            <a:schemeClr val="accent6">
                              <a:lumMod val="75000"/>
                            </a:schemeClr>
                          </a:solidFill>
                        </a:rPr>
                        <a:t>en</a:t>
                      </a:r>
                      <a:r>
                        <a:rPr sz="1800" b="1" i="1" dirty="0">
                          <a:solidFill>
                            <a:schemeClr val="accent6">
                              <a:lumMod val="75000"/>
                            </a:schemeClr>
                          </a:solidFill>
                        </a:rPr>
                        <a:t> temps </a:t>
                      </a:r>
                      <a:r>
                        <a:rPr sz="1800" b="1" i="1" dirty="0" err="1">
                          <a:solidFill>
                            <a:schemeClr val="accent6">
                              <a:lumMod val="75000"/>
                            </a:schemeClr>
                          </a:solidFill>
                        </a:rPr>
                        <a:t>réel</a:t>
                      </a:r>
                      <a:endParaRPr sz="1800" b="1" i="1" dirty="0">
                        <a:solidFill>
                          <a:schemeClr val="accent6">
                            <a:lumMod val="75000"/>
                          </a:schemeClr>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sz="18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800" dirty="0" err="1">
                          <a:solidFill>
                            <a:schemeClr val="accent1"/>
                          </a:solidFill>
                        </a:rPr>
                        <a:t>Résultats</a:t>
                      </a:r>
                      <a:r>
                        <a:rPr sz="1800" dirty="0">
                          <a:solidFill>
                            <a:schemeClr val="accent1"/>
                          </a:solidFill>
                        </a:rPr>
                        <a:t> </a:t>
                      </a:r>
                      <a:r>
                        <a:rPr sz="1800" dirty="0" err="1">
                          <a:solidFill>
                            <a:schemeClr val="accent1"/>
                          </a:solidFill>
                        </a:rPr>
                        <a:t>utilisés</a:t>
                      </a:r>
                      <a:r>
                        <a:rPr sz="1800" dirty="0">
                          <a:solidFill>
                            <a:schemeClr val="accent1"/>
                          </a:solidFill>
                        </a:rPr>
                        <a:t> pour </a:t>
                      </a:r>
                      <a:r>
                        <a:rPr sz="1800" dirty="0" err="1">
                          <a:solidFill>
                            <a:schemeClr val="accent1"/>
                          </a:solidFill>
                        </a:rPr>
                        <a:t>améliorer</a:t>
                      </a:r>
                      <a:r>
                        <a:rPr sz="1800" dirty="0">
                          <a:solidFill>
                            <a:schemeClr val="accent1"/>
                          </a:solidFill>
                        </a:rPr>
                        <a:t> les interventions </a:t>
                      </a:r>
                      <a:r>
                        <a:rPr sz="1800" b="1" i="1" dirty="0">
                          <a:solidFill>
                            <a:schemeClr val="accent2">
                              <a:lumMod val="75000"/>
                            </a:schemeClr>
                          </a:solidFill>
                        </a:rPr>
                        <a:t>futures</a:t>
                      </a:r>
                      <a:r>
                        <a:rPr sz="1800" dirty="0">
                          <a:solidFill>
                            <a:schemeClr val="accent1"/>
                          </a:solidFill>
                        </a:rPr>
                        <a:t>, </a:t>
                      </a:r>
                      <a:r>
                        <a:rPr sz="1800" dirty="0" err="1">
                          <a:solidFill>
                            <a:schemeClr val="accent1"/>
                          </a:solidFill>
                        </a:rPr>
                        <a:t>orienter</a:t>
                      </a:r>
                      <a:r>
                        <a:rPr sz="1800" dirty="0">
                          <a:solidFill>
                            <a:schemeClr val="accent1"/>
                          </a:solidFill>
                        </a:rPr>
                        <a:t> les politiques, etc.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7329475"/>
                  </a:ext>
                </a:extLst>
              </a:tr>
            </a:tbl>
          </a:graphicData>
        </a:graphic>
      </p:graphicFrame>
    </p:spTree>
    <p:extLst>
      <p:ext uri="{BB962C8B-B14F-4D97-AF65-F5344CB8AC3E}">
        <p14:creationId xmlns:p14="http://schemas.microsoft.com/office/powerpoint/2010/main" val="55578498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12D9322-815D-1DFB-75BE-744E86D24084}"/>
              </a:ext>
            </a:extLst>
          </p:cNvPr>
          <p:cNvSpPr/>
          <p:nvPr/>
        </p:nvSpPr>
        <p:spPr>
          <a:xfrm>
            <a:off x="609600" y="4905329"/>
            <a:ext cx="10436772" cy="1219200"/>
          </a:xfrm>
          <a:prstGeom prst="rect">
            <a:avLst/>
          </a:prstGeom>
          <a:noFill/>
          <a:ln>
            <a:solidFill>
              <a:srgbClr val="0039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Title 4">
            <a:extLst>
              <a:ext uri="{FF2B5EF4-FFF2-40B4-BE49-F238E27FC236}">
                <a16:creationId xmlns:a16="http://schemas.microsoft.com/office/drawing/2014/main" id="{A70F9610-F2D1-7F2F-DDBB-3742712BDE60}"/>
              </a:ext>
            </a:extLst>
          </p:cNvPr>
          <p:cNvSpPr txBox="1">
            <a:spLocks/>
          </p:cNvSpPr>
          <p:nvPr/>
        </p:nvSpPr>
        <p:spPr>
          <a:xfrm>
            <a:off x="0" y="771522"/>
            <a:ext cx="10972800" cy="6461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lnSpc>
                <a:spcPct val="233174"/>
              </a:lnSpc>
            </a:pPr>
            <a:r>
              <a:rPr sz="2400" dirty="0" err="1">
                <a:solidFill>
                  <a:schemeClr val="accent1"/>
                </a:solidFill>
              </a:rPr>
              <a:t>Quand</a:t>
            </a:r>
            <a:r>
              <a:rPr sz="2400" dirty="0"/>
              <a:t> </a:t>
            </a:r>
            <a:r>
              <a:rPr sz="2400" dirty="0" err="1">
                <a:solidFill>
                  <a:schemeClr val="accent1"/>
                </a:solidFill>
              </a:rPr>
              <a:t>réaliser</a:t>
            </a:r>
            <a:r>
              <a:rPr sz="2400" dirty="0">
                <a:solidFill>
                  <a:schemeClr val="accent1"/>
                </a:solidFill>
              </a:rPr>
              <a:t> un </a:t>
            </a:r>
            <a:r>
              <a:rPr sz="2400" dirty="0" err="1">
                <a:solidFill>
                  <a:schemeClr val="accent6">
                    <a:lumMod val="75000"/>
                  </a:schemeClr>
                </a:solidFill>
              </a:rPr>
              <a:t>suivi</a:t>
            </a:r>
            <a:r>
              <a:rPr sz="2400" dirty="0"/>
              <a:t> </a:t>
            </a:r>
            <a:r>
              <a:rPr sz="2400" dirty="0">
                <a:solidFill>
                  <a:schemeClr val="accent1"/>
                </a:solidFill>
              </a:rPr>
              <a:t>et </a:t>
            </a:r>
            <a:r>
              <a:rPr sz="2400" dirty="0" err="1">
                <a:solidFill>
                  <a:schemeClr val="accent1"/>
                </a:solidFill>
              </a:rPr>
              <a:t>quand</a:t>
            </a:r>
            <a:r>
              <a:rPr sz="2400" dirty="0">
                <a:solidFill>
                  <a:schemeClr val="accent1"/>
                </a:solidFill>
              </a:rPr>
              <a:t> </a:t>
            </a:r>
            <a:r>
              <a:rPr sz="2400" dirty="0" err="1">
                <a:solidFill>
                  <a:schemeClr val="accent1"/>
                </a:solidFill>
              </a:rPr>
              <a:t>procéder</a:t>
            </a:r>
            <a:r>
              <a:rPr sz="2400" dirty="0">
                <a:solidFill>
                  <a:schemeClr val="accent1"/>
                </a:solidFill>
              </a:rPr>
              <a:t> </a:t>
            </a:r>
            <a:r>
              <a:rPr lang="fr-FR" sz="2400" dirty="0">
                <a:solidFill>
                  <a:schemeClr val="accent1"/>
                </a:solidFill>
              </a:rPr>
              <a:t>à une</a:t>
            </a:r>
            <a:r>
              <a:rPr sz="2400" dirty="0"/>
              <a:t> </a:t>
            </a:r>
            <a:r>
              <a:rPr sz="2400" dirty="0" err="1">
                <a:solidFill>
                  <a:schemeClr val="accent2"/>
                </a:solidFill>
              </a:rPr>
              <a:t>évaluation</a:t>
            </a:r>
            <a:r>
              <a:rPr sz="2400" dirty="0">
                <a:solidFill>
                  <a:schemeClr val="accent1"/>
                </a:solidFill>
              </a:rPr>
              <a:t> ?</a:t>
            </a:r>
          </a:p>
        </p:txBody>
      </p:sp>
      <p:graphicFrame>
        <p:nvGraphicFramePr>
          <p:cNvPr id="13" name="Table 3">
            <a:extLst>
              <a:ext uri="{FF2B5EF4-FFF2-40B4-BE49-F238E27FC236}">
                <a16:creationId xmlns:a16="http://schemas.microsoft.com/office/drawing/2014/main" id="{BB05703D-60DB-606D-0030-51E011A001DB}"/>
              </a:ext>
            </a:extLst>
          </p:cNvPr>
          <p:cNvGraphicFramePr>
            <a:graphicFrameLocks noGrp="1"/>
          </p:cNvGraphicFramePr>
          <p:nvPr>
            <p:extLst>
              <p:ext uri="{D42A27DB-BD31-4B8C-83A1-F6EECF244321}">
                <p14:modId xmlns:p14="http://schemas.microsoft.com/office/powerpoint/2010/main" val="2391432524"/>
              </p:ext>
            </p:extLst>
          </p:nvPr>
        </p:nvGraphicFramePr>
        <p:xfrm>
          <a:off x="521763" y="1744463"/>
          <a:ext cx="11060637" cy="2824959"/>
        </p:xfrm>
        <a:graphic>
          <a:graphicData uri="http://schemas.openxmlformats.org/drawingml/2006/table">
            <a:tbl>
              <a:tblPr firstRow="1" bandRow="1">
                <a:tableStyleId>{5C22544A-7EE6-4342-B048-85BDC9FD1C3A}</a:tableStyleId>
              </a:tblPr>
              <a:tblGrid>
                <a:gridCol w="5639551">
                  <a:extLst>
                    <a:ext uri="{9D8B030D-6E8A-4147-A177-3AD203B41FA5}">
                      <a16:colId xmlns:a16="http://schemas.microsoft.com/office/drawing/2014/main" val="1039130643"/>
                    </a:ext>
                  </a:extLst>
                </a:gridCol>
                <a:gridCol w="208280">
                  <a:extLst>
                    <a:ext uri="{9D8B030D-6E8A-4147-A177-3AD203B41FA5}">
                      <a16:colId xmlns:a16="http://schemas.microsoft.com/office/drawing/2014/main" val="1047604451"/>
                    </a:ext>
                  </a:extLst>
                </a:gridCol>
                <a:gridCol w="5212806">
                  <a:extLst>
                    <a:ext uri="{9D8B030D-6E8A-4147-A177-3AD203B41FA5}">
                      <a16:colId xmlns:a16="http://schemas.microsoft.com/office/drawing/2014/main" val="873504055"/>
                    </a:ext>
                  </a:extLst>
                </a:gridCol>
              </a:tblGrid>
              <a:tr h="508479">
                <a:tc>
                  <a:txBody>
                    <a:bodyPr/>
                    <a:lstStyle/>
                    <a:p>
                      <a:pPr algn="ctr">
                        <a:defRPr sz="2400">
                          <a:solidFill>
                            <a:schemeClr val="accent6">
                              <a:lumMod val="75000"/>
                            </a:schemeClr>
                          </a:solidFill>
                        </a:defRPr>
                      </a:pPr>
                      <a:r>
                        <a:rPr sz="1600" dirty="0"/>
                        <a:t>SUIVI</a:t>
                      </a:r>
                      <a:endParaRPr sz="1600" dirty="0">
                        <a:solidFill>
                          <a:schemeClr val="accent6">
                            <a:lumMod val="7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endParaRPr sz="1600">
                        <a:solidFill>
                          <a:srgbClr val="0039A6"/>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defRPr sz="2400">
                          <a:solidFill>
                            <a:schemeClr val="accent2"/>
                          </a:solidFill>
                        </a:defRPr>
                      </a:pPr>
                      <a:r>
                        <a:rPr sz="1600"/>
                        <a:t>ÉVALUATION</a:t>
                      </a:r>
                      <a:endParaRPr sz="1600">
                        <a:solidFill>
                          <a:schemeClr val="accent2"/>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83684810"/>
                  </a:ext>
                </a:extLst>
              </a:tr>
              <a:tr h="370840">
                <a:tc>
                  <a:txBody>
                    <a:bodyPr/>
                    <a:lstStyle/>
                    <a:p>
                      <a:pPr>
                        <a:defRPr sz="2000"/>
                      </a:pPr>
                      <a:r>
                        <a:rPr sz="1600" dirty="0" err="1">
                          <a:solidFill>
                            <a:schemeClr val="accent1"/>
                          </a:solidFill>
                        </a:rPr>
                        <a:t>Comprendre</a:t>
                      </a:r>
                      <a:r>
                        <a:rPr sz="1600" dirty="0">
                          <a:solidFill>
                            <a:schemeClr val="accent1"/>
                          </a:solidFill>
                        </a:rPr>
                        <a:t>, à </a:t>
                      </a:r>
                      <a:r>
                        <a:rPr sz="1600" dirty="0" err="1">
                          <a:solidFill>
                            <a:schemeClr val="accent1"/>
                          </a:solidFill>
                        </a:rPr>
                        <a:t>intervalles</a:t>
                      </a:r>
                      <a:r>
                        <a:rPr sz="1600" dirty="0">
                          <a:solidFill>
                            <a:schemeClr val="accent1"/>
                          </a:solidFill>
                        </a:rPr>
                        <a:t> </a:t>
                      </a:r>
                      <a:r>
                        <a:rPr sz="1600" dirty="0" err="1">
                          <a:solidFill>
                            <a:schemeClr val="accent1"/>
                          </a:solidFill>
                        </a:rPr>
                        <a:t>réguliers</a:t>
                      </a:r>
                      <a:r>
                        <a:rPr sz="1600" dirty="0">
                          <a:solidFill>
                            <a:schemeClr val="accent1"/>
                          </a:solidFill>
                        </a:rPr>
                        <a:t>, </a:t>
                      </a:r>
                      <a:r>
                        <a:rPr sz="1600" b="1" i="1" dirty="0">
                          <a:solidFill>
                            <a:schemeClr val="accent6">
                              <a:lumMod val="75000"/>
                            </a:schemeClr>
                          </a:solidFill>
                        </a:rPr>
                        <a:t>comment se </a:t>
                      </a:r>
                      <a:r>
                        <a:rPr sz="1600" b="1" i="1" dirty="0" err="1">
                          <a:solidFill>
                            <a:schemeClr val="accent6">
                              <a:lumMod val="75000"/>
                            </a:schemeClr>
                          </a:solidFill>
                        </a:rPr>
                        <a:t>déroule</a:t>
                      </a:r>
                      <a:r>
                        <a:rPr sz="1600" dirty="0">
                          <a:solidFill>
                            <a:schemeClr val="accent1"/>
                          </a:solidFill>
                        </a:rPr>
                        <a:t> le </a:t>
                      </a:r>
                      <a:r>
                        <a:rPr sz="1600" dirty="0" err="1">
                          <a:solidFill>
                            <a:schemeClr val="accent1"/>
                          </a:solidFill>
                        </a:rPr>
                        <a:t>programme</a:t>
                      </a:r>
                      <a:r>
                        <a:rPr sz="1600" dirty="0">
                          <a:solidFill>
                            <a:schemeClr val="accent1"/>
                          </a:solidFill>
                        </a:rPr>
                        <a:t> </a:t>
                      </a:r>
                      <a:endParaRPr sz="1600" dirty="0">
                        <a:solidFill>
                          <a:schemeClr val="accent6">
                            <a:lumMod val="75000"/>
                          </a:schemeClr>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sz="16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600">
                          <a:solidFill>
                            <a:schemeClr val="accent1"/>
                          </a:solidFill>
                        </a:rPr>
                        <a:t>Répondre à des questions pour </a:t>
                      </a:r>
                      <a:r>
                        <a:rPr sz="1600" b="1" i="1">
                          <a:solidFill>
                            <a:schemeClr val="accent2">
                              <a:lumMod val="75000"/>
                            </a:schemeClr>
                          </a:solidFill>
                        </a:rPr>
                        <a:t>orienter les politiques et programmes futurs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08752773"/>
                  </a:ext>
                </a:extLst>
              </a:tr>
              <a:tr h="445219">
                <a:tc>
                  <a:txBody>
                    <a:bodyPr/>
                    <a:lstStyle/>
                    <a:p>
                      <a:pPr>
                        <a:defRPr sz="2000"/>
                      </a:pPr>
                      <a:r>
                        <a:rPr sz="1600" dirty="0">
                          <a:solidFill>
                            <a:schemeClr val="accent1"/>
                          </a:solidFill>
                        </a:rPr>
                        <a:t>Données </a:t>
                      </a:r>
                      <a:r>
                        <a:rPr sz="1600" b="1" i="1" dirty="0">
                          <a:solidFill>
                            <a:schemeClr val="accent6">
                              <a:lumMod val="75000"/>
                            </a:schemeClr>
                          </a:solidFill>
                        </a:rPr>
                        <a:t>plus </a:t>
                      </a:r>
                      <a:r>
                        <a:rPr sz="1600" b="1" i="1" dirty="0" err="1">
                          <a:solidFill>
                            <a:schemeClr val="accent6">
                              <a:lumMod val="75000"/>
                            </a:schemeClr>
                          </a:solidFill>
                        </a:rPr>
                        <a:t>faciles</a:t>
                      </a:r>
                      <a:r>
                        <a:rPr sz="1600" dirty="0">
                          <a:solidFill>
                            <a:schemeClr val="accent1"/>
                          </a:solidFill>
                        </a:rPr>
                        <a:t> à </a:t>
                      </a:r>
                      <a:r>
                        <a:rPr sz="1600" dirty="0" err="1">
                          <a:solidFill>
                            <a:schemeClr val="accent1"/>
                          </a:solidFill>
                        </a:rPr>
                        <a:t>collecter</a:t>
                      </a:r>
                      <a:endParaRPr sz="1600" dirty="0">
                        <a:solidFill>
                          <a:schemeClr val="accent1"/>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sz="16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600">
                          <a:solidFill>
                            <a:schemeClr val="accent1"/>
                          </a:solidFill>
                        </a:rPr>
                        <a:t>Collecte des données faisant appel à </a:t>
                      </a:r>
                      <a:r>
                        <a:rPr sz="1600" b="1" i="1">
                          <a:solidFill>
                            <a:schemeClr val="accent2">
                              <a:lumMod val="75000"/>
                            </a:schemeClr>
                          </a:solidFill>
                        </a:rPr>
                        <a:t>plus de ressources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05959637"/>
                  </a:ext>
                </a:extLst>
              </a:tr>
              <a:tr h="370840">
                <a:tc>
                  <a:txBody>
                    <a:bodyPr/>
                    <a:lstStyle/>
                    <a:p>
                      <a:pPr>
                        <a:defRPr sz="2000"/>
                      </a:pPr>
                      <a:r>
                        <a:rPr sz="1600" b="1" i="1" dirty="0" err="1">
                          <a:solidFill>
                            <a:schemeClr val="accent6">
                              <a:lumMod val="75000"/>
                            </a:schemeClr>
                          </a:solidFill>
                        </a:rPr>
                        <a:t>Connaissance</a:t>
                      </a:r>
                      <a:r>
                        <a:rPr sz="1600" b="1" i="1" dirty="0">
                          <a:solidFill>
                            <a:schemeClr val="accent6">
                              <a:lumMod val="75000"/>
                            </a:schemeClr>
                          </a:solidFill>
                        </a:rPr>
                        <a:t> </a:t>
                      </a:r>
                      <a:r>
                        <a:rPr sz="1600" b="1" i="1" dirty="0" err="1">
                          <a:solidFill>
                            <a:schemeClr val="accent6">
                              <a:lumMod val="75000"/>
                            </a:schemeClr>
                          </a:solidFill>
                        </a:rPr>
                        <a:t>précoce</a:t>
                      </a:r>
                      <a:r>
                        <a:rPr sz="1600" dirty="0">
                          <a:solidFill>
                            <a:schemeClr val="accent1"/>
                          </a:solidFill>
                        </a:rPr>
                        <a:t> des </a:t>
                      </a:r>
                      <a:r>
                        <a:rPr sz="1600" dirty="0" err="1">
                          <a:solidFill>
                            <a:schemeClr val="accent1"/>
                          </a:solidFill>
                        </a:rPr>
                        <a:t>risques</a:t>
                      </a:r>
                      <a:r>
                        <a:rPr sz="1600" dirty="0">
                          <a:solidFill>
                            <a:schemeClr val="accent1"/>
                          </a:solidFill>
                        </a:rPr>
                        <a:t> </a:t>
                      </a:r>
                      <a:r>
                        <a:rPr sz="1600" dirty="0" err="1">
                          <a:solidFill>
                            <a:schemeClr val="accent1"/>
                          </a:solidFill>
                        </a:rPr>
                        <a:t>susceptibles</a:t>
                      </a:r>
                      <a:r>
                        <a:rPr sz="1600" dirty="0">
                          <a:solidFill>
                            <a:schemeClr val="accent1"/>
                          </a:solidFill>
                        </a:rPr>
                        <a:t> de </a:t>
                      </a:r>
                      <a:r>
                        <a:rPr sz="1600" dirty="0" err="1">
                          <a:solidFill>
                            <a:schemeClr val="accent1"/>
                          </a:solidFill>
                        </a:rPr>
                        <a:t>perturber</a:t>
                      </a:r>
                      <a:r>
                        <a:rPr sz="1600" dirty="0">
                          <a:solidFill>
                            <a:schemeClr val="accent1"/>
                          </a:solidFill>
                        </a:rPr>
                        <a:t> le </a:t>
                      </a:r>
                      <a:r>
                        <a:rPr sz="1600" dirty="0" err="1">
                          <a:solidFill>
                            <a:schemeClr val="accent1"/>
                          </a:solidFill>
                        </a:rPr>
                        <a:t>programme</a:t>
                      </a:r>
                      <a:endParaRPr sz="1600" dirty="0">
                        <a:solidFill>
                          <a:schemeClr val="accent1"/>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defRPr sz="2000"/>
                      </a:pPr>
                      <a:r>
                        <a:rPr sz="1600"/>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600">
                          <a:solidFill>
                            <a:schemeClr val="accent1"/>
                          </a:solidFill>
                        </a:rPr>
                        <a:t>Caractérise les </a:t>
                      </a:r>
                      <a:r>
                        <a:rPr sz="1600" b="1" i="1">
                          <a:solidFill>
                            <a:schemeClr val="accent2">
                              <a:lumMod val="75000"/>
                            </a:schemeClr>
                          </a:solidFill>
                        </a:rPr>
                        <a:t>effets</a:t>
                      </a:r>
                      <a:r>
                        <a:rPr sz="1600">
                          <a:solidFill>
                            <a:schemeClr val="accent1"/>
                          </a:solidFill>
                        </a:rPr>
                        <a:t>, qui sont </a:t>
                      </a:r>
                      <a:r>
                        <a:rPr sz="1600" b="1" i="1">
                          <a:solidFill>
                            <a:schemeClr val="accent2">
                              <a:lumMod val="75000"/>
                            </a:schemeClr>
                          </a:solidFill>
                        </a:rPr>
                        <a:t>difficiles à mesurer fréquemment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83111453"/>
                  </a:ext>
                </a:extLst>
              </a:tr>
              <a:tr h="370840">
                <a:tc>
                  <a:txBody>
                    <a:bodyPr/>
                    <a:lstStyle/>
                    <a:p>
                      <a:pPr>
                        <a:defRPr sz="2000"/>
                      </a:pPr>
                      <a:r>
                        <a:rPr sz="1600">
                          <a:solidFill>
                            <a:schemeClr val="accent1"/>
                          </a:solidFill>
                        </a:rPr>
                        <a:t>Permet de prendre des </a:t>
                      </a:r>
                      <a:r>
                        <a:rPr sz="1600" b="1" i="1">
                          <a:solidFill>
                            <a:schemeClr val="accent6">
                              <a:lumMod val="75000"/>
                            </a:schemeClr>
                          </a:solidFill>
                        </a:rPr>
                        <a:t>décisions en temps réel</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sz="160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sz="2000"/>
                      </a:pPr>
                      <a:r>
                        <a:rPr sz="1600" b="1" i="1" dirty="0">
                          <a:solidFill>
                            <a:schemeClr val="accent2">
                              <a:lumMod val="75000"/>
                            </a:schemeClr>
                          </a:solidFill>
                        </a:rPr>
                        <a:t>Peu susceptible </a:t>
                      </a:r>
                      <a:r>
                        <a:rPr sz="1600" b="1" i="1" dirty="0" err="1">
                          <a:solidFill>
                            <a:schemeClr val="accent2">
                              <a:lumMod val="75000"/>
                            </a:schemeClr>
                          </a:solidFill>
                        </a:rPr>
                        <a:t>d’entraîner</a:t>
                      </a:r>
                      <a:r>
                        <a:rPr sz="1600" b="1" i="1" dirty="0">
                          <a:solidFill>
                            <a:schemeClr val="accent2">
                              <a:lumMod val="75000"/>
                            </a:schemeClr>
                          </a:solidFill>
                        </a:rPr>
                        <a:t> des </a:t>
                      </a:r>
                      <a:r>
                        <a:rPr sz="1600" b="1" i="1" dirty="0" err="1">
                          <a:solidFill>
                            <a:schemeClr val="accent2">
                              <a:lumMod val="75000"/>
                            </a:schemeClr>
                          </a:solidFill>
                        </a:rPr>
                        <a:t>changements</a:t>
                      </a:r>
                      <a:r>
                        <a:rPr sz="1600" dirty="0">
                          <a:solidFill>
                            <a:schemeClr val="accent1"/>
                          </a:solidFill>
                        </a:rPr>
                        <a:t> à court </a:t>
                      </a:r>
                      <a:r>
                        <a:rPr sz="1600" dirty="0" err="1">
                          <a:solidFill>
                            <a:schemeClr val="accent1"/>
                          </a:solidFill>
                        </a:rPr>
                        <a:t>terme</a:t>
                      </a:r>
                      <a:endParaRPr sz="1600" dirty="0">
                        <a:solidFill>
                          <a:schemeClr val="accent1"/>
                        </a:solidFill>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7329475"/>
                  </a:ext>
                </a:extLst>
              </a:tr>
            </a:tbl>
          </a:graphicData>
        </a:graphic>
      </p:graphicFrame>
      <p:sp>
        <p:nvSpPr>
          <p:cNvPr id="14" name="Text Placeholder 5">
            <a:extLst>
              <a:ext uri="{FF2B5EF4-FFF2-40B4-BE49-F238E27FC236}">
                <a16:creationId xmlns:a16="http://schemas.microsoft.com/office/drawing/2014/main" id="{51CD1FD5-4DE5-5001-F3A3-16F2F6DC682C}"/>
              </a:ext>
            </a:extLst>
          </p:cNvPr>
          <p:cNvSpPr txBox="1">
            <a:spLocks/>
          </p:cNvSpPr>
          <p:nvPr/>
        </p:nvSpPr>
        <p:spPr>
          <a:xfrm>
            <a:off x="726400" y="5113537"/>
            <a:ext cx="10203172" cy="802784"/>
          </a:xfrm>
          <a:prstGeom prst="rect">
            <a:avLst/>
          </a:prstGeom>
          <a:ln>
            <a:noFill/>
          </a:ln>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342900" indent="-342900" hangingPunct="1">
              <a:buFont typeface="Arial" panose="020B0604020202020204" pitchFamily="34" charset="0"/>
              <a:buChar char="•"/>
              <a:defRPr sz="2000"/>
            </a:pPr>
            <a:r>
              <a:t>Le suivi et l’évaluation sont complémentaires</a:t>
            </a:r>
          </a:p>
          <a:p>
            <a:pPr marL="342900" indent="-342900" hangingPunct="1">
              <a:buFont typeface="Arial" panose="020B0604020202020204" pitchFamily="34" charset="0"/>
              <a:buChar char="•"/>
              <a:defRPr sz="2000"/>
            </a:pPr>
            <a:r>
              <a:t>Le suivi et l’évaluation doivent systématiquement être réalisés pour chaque programme ou projet</a:t>
            </a:r>
            <a:endParaRPr sz="2000"/>
          </a:p>
        </p:txBody>
      </p:sp>
      <p:sp>
        <p:nvSpPr>
          <p:cNvPr id="2" name="Title 7">
            <a:extLst>
              <a:ext uri="{FF2B5EF4-FFF2-40B4-BE49-F238E27FC236}">
                <a16:creationId xmlns:a16="http://schemas.microsoft.com/office/drawing/2014/main" id="{F6264E3A-8F00-455D-DC2D-E1A79141EFD4}"/>
              </a:ext>
            </a:extLst>
          </p:cNvPr>
          <p:cNvSpPr>
            <a:spLocks noGrp="1"/>
          </p:cNvSpPr>
          <p:nvPr>
            <p:ph type="title"/>
          </p:nvPr>
        </p:nvSpPr>
        <p:spPr>
          <a:xfrm>
            <a:off x="128900" y="0"/>
            <a:ext cx="5967099" cy="646114"/>
          </a:xfrm>
        </p:spPr>
        <p:txBody>
          <a:bodyPr>
            <a:normAutofit fontScale="90000"/>
          </a:bodyPr>
          <a:lstStyle/>
          <a:p>
            <a:r>
              <a:rPr dirty="0" err="1"/>
              <a:t>Différences</a:t>
            </a:r>
            <a:r>
              <a:rPr dirty="0"/>
              <a:t> entre </a:t>
            </a:r>
            <a:r>
              <a:rPr dirty="0" err="1"/>
              <a:t>suivi</a:t>
            </a:r>
            <a:r>
              <a:rPr dirty="0"/>
              <a:t> et </a:t>
            </a:r>
            <a:r>
              <a:rPr dirty="0" err="1"/>
              <a:t>évaluation</a:t>
            </a:r>
            <a:endParaRPr dirty="0"/>
          </a:p>
        </p:txBody>
      </p:sp>
    </p:spTree>
    <p:extLst>
      <p:ext uri="{BB962C8B-B14F-4D97-AF65-F5344CB8AC3E}">
        <p14:creationId xmlns:p14="http://schemas.microsoft.com/office/powerpoint/2010/main" val="311478859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213307" y="244"/>
            <a:ext cx="8271126" cy="646114"/>
          </a:xfrm>
        </p:spPr>
        <p:txBody>
          <a:bodyPr lIns="91440" tIns="45720" rIns="91440" bIns="45720" anchor="b" anchorCtr="0">
            <a:noAutofit/>
          </a:bodyPr>
          <a:lstStyle/>
          <a:p>
            <a:pPr>
              <a:lnSpc>
                <a:spcPct val="233174"/>
              </a:lnSpc>
            </a:pPr>
            <a:r>
              <a:rPr dirty="0" err="1"/>
              <a:t>Déroulement</a:t>
            </a:r>
            <a:r>
              <a:rPr dirty="0"/>
              <a:t> (</a:t>
            </a:r>
            <a:r>
              <a:rPr dirty="0" err="1"/>
              <a:t>idéal</a:t>
            </a:r>
            <a:r>
              <a:rPr dirty="0"/>
              <a:t>) du </a:t>
            </a:r>
            <a:r>
              <a:rPr dirty="0" err="1"/>
              <a:t>suivi</a:t>
            </a:r>
            <a:r>
              <a:rPr dirty="0"/>
              <a:t> et de </a:t>
            </a:r>
            <a:r>
              <a:rPr dirty="0" err="1"/>
              <a:t>l’évaluation</a:t>
            </a:r>
            <a:endParaRPr dirty="0"/>
          </a:p>
        </p:txBody>
      </p:sp>
      <p:cxnSp>
        <p:nvCxnSpPr>
          <p:cNvPr id="16" name="Straight Arrow Connector 15">
            <a:extLst>
              <a:ext uri="{FF2B5EF4-FFF2-40B4-BE49-F238E27FC236}">
                <a16:creationId xmlns:a16="http://schemas.microsoft.com/office/drawing/2014/main" id="{B254B89C-516D-5D0D-D6B6-1DE5BF9E4596}"/>
              </a:ext>
            </a:extLst>
          </p:cNvPr>
          <p:cNvCxnSpPr>
            <a:cxnSpLocks/>
          </p:cNvCxnSpPr>
          <p:nvPr/>
        </p:nvCxnSpPr>
        <p:spPr bwMode="gray">
          <a:xfrm>
            <a:off x="519289" y="2653654"/>
            <a:ext cx="3337365" cy="0"/>
          </a:xfrm>
          <a:prstGeom prst="straightConnector1">
            <a:avLst/>
          </a:prstGeom>
          <a:ln w="57150" cap="rnd">
            <a:solidFill>
              <a:schemeClr val="accent3"/>
            </a:solidFill>
            <a:round/>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B47D2FD-A6E7-93DC-F0A5-4B3B08E18009}"/>
              </a:ext>
            </a:extLst>
          </p:cNvPr>
          <p:cNvCxnSpPr>
            <a:cxnSpLocks/>
          </p:cNvCxnSpPr>
          <p:nvPr/>
        </p:nvCxnSpPr>
        <p:spPr bwMode="gray">
          <a:xfrm>
            <a:off x="4183954" y="2653654"/>
            <a:ext cx="3103984" cy="0"/>
          </a:xfrm>
          <a:prstGeom prst="straightConnector1">
            <a:avLst/>
          </a:prstGeom>
          <a:ln w="57150" cap="rnd">
            <a:solidFill>
              <a:schemeClr val="accent6"/>
            </a:solidFill>
            <a:round/>
            <a:headEnd type="oval" w="med" len="med"/>
            <a:tailEnd type="ova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7D6C945-B843-B420-F981-269050949B34}"/>
              </a:ext>
            </a:extLst>
          </p:cNvPr>
          <p:cNvCxnSpPr>
            <a:cxnSpLocks/>
          </p:cNvCxnSpPr>
          <p:nvPr/>
        </p:nvCxnSpPr>
        <p:spPr bwMode="gray">
          <a:xfrm>
            <a:off x="7615238" y="2653654"/>
            <a:ext cx="3824092" cy="0"/>
          </a:xfrm>
          <a:prstGeom prst="straightConnector1">
            <a:avLst/>
          </a:prstGeom>
          <a:ln w="57150" cap="rnd">
            <a:solidFill>
              <a:schemeClr val="accent2"/>
            </a:solidFill>
            <a:round/>
            <a:headEnd type="oval" w="med" len="med"/>
            <a:tailEnd type="arrow"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4279A6F6-5229-B4F8-A7E5-6BE10FA674D1}"/>
              </a:ext>
            </a:extLst>
          </p:cNvPr>
          <p:cNvSpPr txBox="1"/>
          <p:nvPr/>
        </p:nvSpPr>
        <p:spPr bwMode="gray">
          <a:xfrm>
            <a:off x="4183953" y="1871514"/>
            <a:ext cx="3103983" cy="492443"/>
          </a:xfrm>
          <a:prstGeom prst="rect">
            <a:avLst/>
          </a:prstGeom>
          <a:noFill/>
        </p:spPr>
        <p:txBody>
          <a:bodyPr vert="horz" wrap="square" lIns="0" tIns="0" rIns="0" bIns="0">
            <a:spAutoFit/>
          </a:bodyPr>
          <a:lstStyle/>
          <a:p>
            <a:pPr marL="0" marR="0" lvl="0" indent="0" algn="ctr" defTabSz="914400" rtl="0" eaLnBrk="1" fontAlgn="auto" latinLnBrk="0" hangingPunct="1">
              <a:lnSpc>
                <a:spcPct val="100000"/>
              </a:lnSpc>
              <a:spcBef>
                <a:spcPts val="400"/>
              </a:spcBef>
              <a:spcAft>
                <a:spcPts val="0"/>
              </a:spcAft>
              <a:buClrTx/>
              <a:buSzTx/>
              <a:buFontTx/>
              <a:buNone/>
              <a:tabLst/>
              <a:defRPr sz="2400" b="1" kern="1200">
                <a:ln>
                  <a:noFill/>
                </a:ln>
                <a:solidFill>
                  <a:schemeClr val="accent6"/>
                </a:solidFill>
                <a:effectLst/>
                <a:uLnTx/>
                <a:uFillTx/>
                <a:latin typeface="Arial" panose="020B0604020202020204"/>
                <a:ea typeface="+mn-ea"/>
                <a:cs typeface="+mn-cs"/>
              </a:defRPr>
            </a:pPr>
            <a:r>
              <a:rPr sz="1600"/>
              <a:t>Pendant la mise en œuvre du programme</a:t>
            </a:r>
          </a:p>
        </p:txBody>
      </p:sp>
      <p:sp>
        <p:nvSpPr>
          <p:cNvPr id="21" name="TextBox 20">
            <a:extLst>
              <a:ext uri="{FF2B5EF4-FFF2-40B4-BE49-F238E27FC236}">
                <a16:creationId xmlns:a16="http://schemas.microsoft.com/office/drawing/2014/main" id="{A3130043-D745-D915-B518-ED7B0322E2E1}"/>
              </a:ext>
            </a:extLst>
          </p:cNvPr>
          <p:cNvSpPr txBox="1"/>
          <p:nvPr/>
        </p:nvSpPr>
        <p:spPr bwMode="gray">
          <a:xfrm>
            <a:off x="7524922" y="1820218"/>
            <a:ext cx="4249387" cy="543739"/>
          </a:xfrm>
          <a:prstGeom prst="rect">
            <a:avLst/>
          </a:prstGeom>
          <a:noFill/>
        </p:spPr>
        <p:txBody>
          <a:bodyPr vert="horz" wrap="square" lIns="0" tIns="0" rIns="0" bIns="0">
            <a:spAutoFit/>
          </a:bodyPr>
          <a:lstStyle/>
          <a:p>
            <a:pPr marL="0" marR="0" lvl="0" indent="0" algn="ctr" defTabSz="914400" rtl="0" eaLnBrk="1" fontAlgn="auto" latinLnBrk="0" hangingPunct="1">
              <a:lnSpc>
                <a:spcPct val="100000"/>
              </a:lnSpc>
              <a:spcBef>
                <a:spcPts val="400"/>
              </a:spcBef>
              <a:spcAft>
                <a:spcPts val="0"/>
              </a:spcAft>
              <a:buClrTx/>
              <a:buSzTx/>
              <a:buFontTx/>
              <a:buNone/>
              <a:tabLst/>
              <a:defRPr sz="2400" b="1" kern="1200">
                <a:ln>
                  <a:noFill/>
                </a:ln>
                <a:solidFill>
                  <a:schemeClr val="accent2"/>
                </a:solidFill>
                <a:effectLst/>
                <a:uLnTx/>
                <a:uFillTx/>
                <a:latin typeface="Arial" panose="020B0604020202020204"/>
                <a:ea typeface="+mn-ea"/>
                <a:cs typeface="+mn-cs"/>
              </a:defRPr>
            </a:pPr>
            <a:r>
              <a:rPr sz="1600"/>
              <a:t>Une fois que le programme est cours </a:t>
            </a:r>
          </a:p>
          <a:p>
            <a:pPr marL="0" marR="0" lvl="0" indent="0" algn="ctr" defTabSz="914400" rtl="0" eaLnBrk="1" fontAlgn="auto" latinLnBrk="0" hangingPunct="1">
              <a:lnSpc>
                <a:spcPct val="100000"/>
              </a:lnSpc>
              <a:spcBef>
                <a:spcPts val="400"/>
              </a:spcBef>
              <a:spcAft>
                <a:spcPts val="0"/>
              </a:spcAft>
              <a:buClrTx/>
              <a:buSzTx/>
              <a:buFontTx/>
              <a:buNone/>
              <a:tabLst/>
              <a:defRPr sz="2400" b="1" kern="1200">
                <a:ln>
                  <a:noFill/>
                </a:ln>
                <a:solidFill>
                  <a:schemeClr val="accent2"/>
                </a:solidFill>
                <a:effectLst/>
                <a:uLnTx/>
                <a:uFillTx/>
                <a:latin typeface="Arial" panose="020B0604020202020204"/>
                <a:ea typeface="+mn-ea"/>
                <a:cs typeface="+mn-cs"/>
              </a:defRPr>
            </a:pPr>
            <a:r>
              <a:rPr sz="1600"/>
              <a:t>depuis suffisamment de temps</a:t>
            </a:r>
          </a:p>
        </p:txBody>
      </p:sp>
      <p:sp>
        <p:nvSpPr>
          <p:cNvPr id="22" name="TextBox 21">
            <a:extLst>
              <a:ext uri="{FF2B5EF4-FFF2-40B4-BE49-F238E27FC236}">
                <a16:creationId xmlns:a16="http://schemas.microsoft.com/office/drawing/2014/main" id="{C6E060DC-B144-77DF-D703-F3696C2C173E}"/>
              </a:ext>
            </a:extLst>
          </p:cNvPr>
          <p:cNvSpPr txBox="1"/>
          <p:nvPr/>
        </p:nvSpPr>
        <p:spPr bwMode="gray">
          <a:xfrm>
            <a:off x="662358" y="1871514"/>
            <a:ext cx="3103984" cy="492443"/>
          </a:xfrm>
          <a:prstGeom prst="rect">
            <a:avLst/>
          </a:prstGeom>
          <a:noFill/>
        </p:spPr>
        <p:txBody>
          <a:bodyPr vert="horz" wrap="square" lIns="0" tIns="0" rIns="0" bIns="0">
            <a:spAutoFit/>
          </a:bodyPr>
          <a:lstStyle/>
          <a:p>
            <a:pPr marL="0" marR="0" lvl="0" indent="0" algn="ctr" defTabSz="914400" rtl="0" eaLnBrk="1" fontAlgn="auto" latinLnBrk="0" hangingPunct="1">
              <a:lnSpc>
                <a:spcPct val="100000"/>
              </a:lnSpc>
              <a:spcBef>
                <a:spcPts val="400"/>
              </a:spcBef>
              <a:spcAft>
                <a:spcPts val="0"/>
              </a:spcAft>
              <a:buClrTx/>
              <a:buSzTx/>
              <a:buFontTx/>
              <a:buNone/>
              <a:tabLst/>
              <a:defRPr sz="2400" b="1" kern="1200">
                <a:ln>
                  <a:noFill/>
                </a:ln>
                <a:solidFill>
                  <a:schemeClr val="accent3"/>
                </a:solidFill>
                <a:effectLst/>
                <a:uLnTx/>
                <a:uFillTx/>
                <a:latin typeface="Arial" panose="020B0604020202020204"/>
                <a:ea typeface="+mn-ea"/>
                <a:cs typeface="+mn-cs"/>
              </a:defRPr>
            </a:pPr>
            <a:r>
              <a:rPr sz="1600" dirty="0"/>
              <a:t>Avant la mise </a:t>
            </a:r>
            <a:r>
              <a:rPr sz="1600" dirty="0" err="1"/>
              <a:t>en</a:t>
            </a:r>
            <a:r>
              <a:rPr sz="1600" dirty="0"/>
              <a:t> </a:t>
            </a:r>
            <a:r>
              <a:rPr sz="1600" dirty="0" err="1"/>
              <a:t>œuvre</a:t>
            </a:r>
            <a:r>
              <a:rPr sz="1600" dirty="0"/>
              <a:t> </a:t>
            </a:r>
            <a:br>
              <a:rPr sz="1600" dirty="0"/>
            </a:br>
            <a:r>
              <a:rPr sz="1600" dirty="0"/>
              <a:t>du </a:t>
            </a:r>
            <a:r>
              <a:rPr sz="1600" dirty="0" err="1"/>
              <a:t>programme</a:t>
            </a:r>
            <a:r>
              <a:rPr sz="1600" dirty="0"/>
              <a:t>  </a:t>
            </a:r>
          </a:p>
        </p:txBody>
      </p:sp>
      <p:sp>
        <p:nvSpPr>
          <p:cNvPr id="23" name="Rectangle 22">
            <a:extLst>
              <a:ext uri="{FF2B5EF4-FFF2-40B4-BE49-F238E27FC236}">
                <a16:creationId xmlns:a16="http://schemas.microsoft.com/office/drawing/2014/main" id="{BAEF7A73-A85D-8ABB-9753-8A0E49D3F4BD}"/>
              </a:ext>
            </a:extLst>
          </p:cNvPr>
          <p:cNvSpPr/>
          <p:nvPr/>
        </p:nvSpPr>
        <p:spPr>
          <a:xfrm>
            <a:off x="519289" y="2876598"/>
            <a:ext cx="3664664" cy="3896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fromWordArt="0" anchor="t" anchorCtr="0" forceAA="0" compatLnSpc="1">
            <a:prstTxWarp prst="textNoShape">
              <a:avLst/>
            </a:prstTxWarp>
            <a:noAutofit/>
          </a:bodyPr>
          <a:lstStyle/>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2000">
                <a:solidFill>
                  <a:schemeClr val="accent3"/>
                </a:solidFill>
                <a:latin typeface="Arial" panose="020B0604020202020204"/>
              </a:defRPr>
            </a:pPr>
            <a:r>
              <a:rPr sz="1600" dirty="0" err="1"/>
              <a:t>Pourquoi</a:t>
            </a:r>
            <a:r>
              <a:rPr sz="1600" dirty="0"/>
              <a:t> le </a:t>
            </a:r>
            <a:r>
              <a:rPr sz="1600" dirty="0" err="1"/>
              <a:t>programme</a:t>
            </a:r>
            <a:r>
              <a:rPr sz="1600" dirty="0"/>
              <a:t> </a:t>
            </a:r>
            <a:r>
              <a:rPr sz="1600" dirty="0" err="1"/>
              <a:t>est</a:t>
            </a:r>
            <a:r>
              <a:rPr sz="1600" dirty="0"/>
              <a:t>-il mis </a:t>
            </a:r>
            <a:r>
              <a:rPr sz="1600" dirty="0" err="1"/>
              <a:t>en</a:t>
            </a:r>
            <a:r>
              <a:rPr sz="1600" dirty="0"/>
              <a:t> </a:t>
            </a:r>
            <a:r>
              <a:rPr sz="1600" dirty="0" err="1"/>
              <a:t>œuvre</a:t>
            </a:r>
            <a:r>
              <a:rPr sz="1600" dirty="0"/>
              <a:t> de </a:t>
            </a:r>
            <a:r>
              <a:rPr sz="1600" dirty="0" err="1"/>
              <a:t>cette</a:t>
            </a:r>
            <a:r>
              <a:rPr sz="1600" dirty="0"/>
              <a:t> manière pour </a:t>
            </a:r>
            <a:r>
              <a:rPr sz="1600" dirty="0" err="1"/>
              <a:t>ces</a:t>
            </a:r>
            <a:r>
              <a:rPr sz="1600" dirty="0"/>
              <a:t> </a:t>
            </a:r>
            <a:r>
              <a:rPr sz="1600" dirty="0" err="1"/>
              <a:t>personnes</a:t>
            </a:r>
            <a:r>
              <a:rPr sz="1600" dirty="0"/>
              <a:t> ?</a:t>
            </a:r>
          </a:p>
          <a:p>
            <a:pPr marR="0" lvl="0" algn="l" defTabSz="914400" rtl="0" eaLnBrk="1" fontAlgn="auto" latinLnBrk="0" hangingPunct="1">
              <a:lnSpc>
                <a:spcPct val="100000"/>
              </a:lnSpc>
              <a:spcBef>
                <a:spcPts val="0"/>
              </a:spcBef>
              <a:spcAft>
                <a:spcPts val="0"/>
              </a:spcAft>
              <a:buClrTx/>
              <a:buSzTx/>
              <a:tabLst/>
            </a:pPr>
            <a:endParaRPr sz="1600" dirty="0">
              <a:solidFill>
                <a:schemeClr val="accent3"/>
              </a:solidFill>
              <a:latin typeface="Arial" panose="020B0604020202020204"/>
            </a:endParaRP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2000">
                <a:solidFill>
                  <a:schemeClr val="accent3"/>
                </a:solidFill>
                <a:latin typeface="Arial" panose="020B0604020202020204"/>
              </a:defRPr>
            </a:pPr>
            <a:r>
              <a:rPr sz="1600" dirty="0"/>
              <a:t>Que </a:t>
            </a:r>
            <a:r>
              <a:rPr sz="1600" dirty="0" err="1"/>
              <a:t>prévoit</a:t>
            </a:r>
            <a:r>
              <a:rPr sz="1600" dirty="0"/>
              <a:t> de faire </a:t>
            </a:r>
            <a:r>
              <a:rPr sz="1600" dirty="0" err="1"/>
              <a:t>l’organisation</a:t>
            </a:r>
            <a:r>
              <a:rPr sz="1600" dirty="0"/>
              <a:t> ?</a:t>
            </a:r>
          </a:p>
          <a:p>
            <a:pPr marR="0" lvl="0" algn="l" defTabSz="914400" rtl="0" eaLnBrk="1" fontAlgn="auto" latinLnBrk="0" hangingPunct="1">
              <a:lnSpc>
                <a:spcPct val="100000"/>
              </a:lnSpc>
              <a:spcBef>
                <a:spcPts val="0"/>
              </a:spcBef>
              <a:spcAft>
                <a:spcPts val="0"/>
              </a:spcAft>
              <a:buClrTx/>
              <a:buSzTx/>
              <a:tabLst/>
            </a:pPr>
            <a:endParaRPr sz="1600" dirty="0">
              <a:solidFill>
                <a:schemeClr val="accent3"/>
              </a:solidFill>
              <a:latin typeface="Arial" panose="020B0604020202020204"/>
            </a:endParaRP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sz="2000">
                <a:solidFill>
                  <a:schemeClr val="accent3"/>
                </a:solidFill>
                <a:latin typeface="Arial" panose="020B0604020202020204"/>
              </a:defRPr>
            </a:pPr>
            <a:r>
              <a:rPr sz="1600" dirty="0" err="1"/>
              <a:t>Quels</a:t>
            </a:r>
            <a:r>
              <a:rPr sz="1600" dirty="0"/>
              <a:t> </a:t>
            </a:r>
            <a:r>
              <a:rPr sz="1600" dirty="0" err="1"/>
              <a:t>sont</a:t>
            </a:r>
            <a:r>
              <a:rPr sz="1600" dirty="0"/>
              <a:t> les </a:t>
            </a:r>
            <a:r>
              <a:rPr sz="1600" dirty="0" err="1"/>
              <a:t>risques</a:t>
            </a:r>
            <a:r>
              <a:rPr sz="1600" dirty="0"/>
              <a:t> ?</a:t>
            </a: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endParaRPr kumimoji="0" sz="1600" b="0" i="0" u="none" strike="noStrike" kern="1200" cap="none" normalizeH="0" baseline="0" dirty="0">
              <a:ln>
                <a:noFill/>
              </a:ln>
              <a:solidFill>
                <a:schemeClr val="accent3"/>
              </a:solidFill>
              <a:effectLst/>
              <a:uLnTx/>
              <a:uFillTx/>
              <a:latin typeface="Arial" panose="020B0604020202020204"/>
              <a:ea typeface="+mn-ea"/>
              <a:cs typeface="+mn-cs"/>
            </a:endParaRPr>
          </a:p>
        </p:txBody>
      </p:sp>
      <p:sp>
        <p:nvSpPr>
          <p:cNvPr id="27" name="Rectangle 26">
            <a:extLst>
              <a:ext uri="{FF2B5EF4-FFF2-40B4-BE49-F238E27FC236}">
                <a16:creationId xmlns:a16="http://schemas.microsoft.com/office/drawing/2014/main" id="{F58350D5-CABF-4A96-217A-69D810535A34}"/>
              </a:ext>
            </a:extLst>
          </p:cNvPr>
          <p:cNvSpPr/>
          <p:nvPr/>
        </p:nvSpPr>
        <p:spPr>
          <a:xfrm>
            <a:off x="7615237" y="2876598"/>
            <a:ext cx="3652031" cy="23050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fromWordArt="0" anchor="t" anchorCtr="0" forceAA="0" compatLnSpc="1">
            <a:prstTxWarp prst="textNoShape">
              <a:avLst/>
            </a:prstTxWarp>
            <a:noAutofit/>
          </a:bodyPr>
          <a:lstStyle/>
          <a:p>
            <a:pPr marL="127000" indent="-127000">
              <a:buFont typeface="Arial" panose="020B0604020202020204" pitchFamily="34" charset="0"/>
              <a:buChar char="•"/>
              <a:defRPr sz="2000">
                <a:solidFill>
                  <a:schemeClr val="accent2"/>
                </a:solidFill>
                <a:latin typeface="Arial" panose="020B0604020202020204"/>
              </a:defRPr>
            </a:pPr>
            <a:r>
              <a:rPr sz="1600" dirty="0" err="1"/>
              <a:t>Analyser</a:t>
            </a:r>
            <a:r>
              <a:rPr sz="1600" dirty="0"/>
              <a:t> les données et </a:t>
            </a:r>
            <a:r>
              <a:rPr sz="1600" dirty="0" err="1"/>
              <a:t>tirer</a:t>
            </a:r>
            <a:r>
              <a:rPr sz="1600" dirty="0"/>
              <a:t> des conclusions sur </a:t>
            </a:r>
            <a:r>
              <a:rPr sz="1600" dirty="0" err="1"/>
              <a:t>l’impact</a:t>
            </a:r>
            <a:r>
              <a:rPr sz="1600" dirty="0"/>
              <a:t> du </a:t>
            </a:r>
            <a:r>
              <a:rPr sz="1600" dirty="0" err="1"/>
              <a:t>programme</a:t>
            </a:r>
            <a:r>
              <a:rPr sz="1600" dirty="0"/>
              <a:t> (</a:t>
            </a:r>
            <a:r>
              <a:rPr sz="1600" dirty="0" err="1"/>
              <a:t>évaluation</a:t>
            </a:r>
            <a:r>
              <a:rPr sz="1600" dirty="0"/>
              <a:t>) </a:t>
            </a:r>
          </a:p>
          <a:p>
            <a:endParaRPr sz="1600" dirty="0">
              <a:solidFill>
                <a:schemeClr val="accent2"/>
              </a:solidFill>
              <a:latin typeface="Arial" panose="020B0604020202020204"/>
            </a:endParaRPr>
          </a:p>
          <a:p>
            <a:pPr marL="127000" indent="-127000">
              <a:buFont typeface="Arial" panose="020B0604020202020204" pitchFamily="34" charset="0"/>
              <a:buChar char="•"/>
              <a:defRPr sz="2000">
                <a:solidFill>
                  <a:schemeClr val="accent2"/>
                </a:solidFill>
                <a:latin typeface="Arial" panose="020B0604020202020204"/>
              </a:defRPr>
            </a:pPr>
            <a:r>
              <a:rPr sz="1600" dirty="0"/>
              <a:t>Diffuser les conclusions </a:t>
            </a:r>
          </a:p>
          <a:p>
            <a:pPr marL="584200" marR="0" lvl="1"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endParaRPr kumimoji="0" sz="1600" b="0" i="0" u="none" strike="noStrike" kern="1200" cap="none" normalizeH="0" baseline="0" dirty="0">
              <a:ln>
                <a:noFill/>
              </a:ln>
              <a:solidFill>
                <a:schemeClr val="accent2"/>
              </a:solidFill>
              <a:effectLst/>
              <a:uLnTx/>
              <a:uFillTx/>
              <a:latin typeface="Arial" panose="020B0604020202020204"/>
              <a:ea typeface="+mn-ea"/>
              <a:cs typeface="+mn-cs"/>
            </a:endParaRPr>
          </a:p>
          <a:p>
            <a:pPr marL="584200" marR="0" lvl="1"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endParaRPr kumimoji="0" sz="1600" b="0" i="0" u="none" strike="noStrike" kern="1200" cap="none" normalizeH="0" baseline="0" dirty="0">
              <a:ln>
                <a:noFill/>
              </a:ln>
              <a:solidFill>
                <a:schemeClr val="accent2"/>
              </a:solidFill>
              <a:effectLst/>
              <a:uLnTx/>
              <a:uFillTx/>
              <a:latin typeface="Arial" panose="020B0604020202020204"/>
              <a:ea typeface="+mn-ea"/>
              <a:cs typeface="+mn-cs"/>
            </a:endParaRPr>
          </a:p>
        </p:txBody>
      </p:sp>
      <p:sp>
        <p:nvSpPr>
          <p:cNvPr id="28" name="Rectangle 27">
            <a:extLst>
              <a:ext uri="{FF2B5EF4-FFF2-40B4-BE49-F238E27FC236}">
                <a16:creationId xmlns:a16="http://schemas.microsoft.com/office/drawing/2014/main" id="{2B5FCCD2-4746-F295-FDB4-970F9DFC4E08}"/>
              </a:ext>
            </a:extLst>
          </p:cNvPr>
          <p:cNvSpPr/>
          <p:nvPr/>
        </p:nvSpPr>
        <p:spPr>
          <a:xfrm>
            <a:off x="4251686" y="2876598"/>
            <a:ext cx="3273236" cy="3896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fromWordArt="0" anchor="t" anchorCtr="0" forceAA="0" compatLnSpc="1">
            <a:prstTxWarp prst="textNoShape">
              <a:avLst/>
            </a:prstTxWarp>
            <a:noAutofit/>
          </a:bodyPr>
          <a:lstStyle/>
          <a:p>
            <a:pPr marL="127000" indent="-127000">
              <a:buFont typeface="Arial" panose="020B0604020202020204" pitchFamily="34" charset="0"/>
              <a:buChar char="•"/>
              <a:defRPr sz="2000">
                <a:solidFill>
                  <a:schemeClr val="accent6"/>
                </a:solidFill>
                <a:latin typeface="Arial" panose="020B0604020202020204"/>
              </a:defRPr>
            </a:pPr>
            <a:r>
              <a:rPr sz="1600" dirty="0" err="1"/>
              <a:t>Collecter</a:t>
            </a:r>
            <a:r>
              <a:rPr sz="1600" dirty="0"/>
              <a:t> et </a:t>
            </a:r>
            <a:r>
              <a:rPr sz="1600" dirty="0" err="1"/>
              <a:t>analyser</a:t>
            </a:r>
            <a:r>
              <a:rPr sz="1600" dirty="0"/>
              <a:t> les données (</a:t>
            </a:r>
            <a:r>
              <a:rPr sz="1600" dirty="0" err="1"/>
              <a:t>suivi</a:t>
            </a:r>
            <a:r>
              <a:rPr sz="1600" dirty="0"/>
              <a:t> et </a:t>
            </a:r>
            <a:r>
              <a:rPr sz="1600" dirty="0" err="1"/>
              <a:t>évaluation</a:t>
            </a:r>
            <a:r>
              <a:rPr sz="1600" dirty="0"/>
              <a:t>)</a:t>
            </a:r>
          </a:p>
          <a:p>
            <a:endParaRPr sz="1600" dirty="0">
              <a:solidFill>
                <a:schemeClr val="accent6"/>
              </a:solidFill>
              <a:latin typeface="Arial" panose="020B0604020202020204"/>
            </a:endParaRPr>
          </a:p>
          <a:p>
            <a:pPr marL="127000" indent="-127000">
              <a:buFont typeface="Arial" panose="020B0604020202020204" pitchFamily="34" charset="0"/>
              <a:buChar char="•"/>
              <a:defRPr sz="2000">
                <a:solidFill>
                  <a:schemeClr val="accent6"/>
                </a:solidFill>
                <a:latin typeface="Arial" panose="020B0604020202020204"/>
              </a:defRPr>
            </a:pPr>
            <a:r>
              <a:rPr sz="1600" dirty="0"/>
              <a:t>Identifier des </a:t>
            </a:r>
            <a:r>
              <a:rPr sz="1600" dirty="0" err="1"/>
              <a:t>voies</a:t>
            </a:r>
            <a:r>
              <a:rPr sz="1600" dirty="0"/>
              <a:t> </a:t>
            </a:r>
            <a:r>
              <a:rPr sz="1600" dirty="0" err="1"/>
              <a:t>d’amélioration</a:t>
            </a:r>
            <a:r>
              <a:rPr sz="1600" dirty="0"/>
              <a:t> (</a:t>
            </a:r>
            <a:r>
              <a:rPr sz="1600" dirty="0" err="1"/>
              <a:t>suivi</a:t>
            </a:r>
            <a:r>
              <a:rPr sz="1600" dirty="0"/>
              <a:t>)</a:t>
            </a:r>
          </a:p>
          <a:p>
            <a:pPr marL="127000" marR="0" lvl="0" indent="-12700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endParaRPr kumimoji="0" sz="1600" b="0" i="0" u="none" strike="noStrike" kern="1200" cap="none" normalizeH="0" baseline="0" dirty="0">
              <a:ln>
                <a:noFill/>
              </a:ln>
              <a:solidFill>
                <a:schemeClr val="accent6"/>
              </a:solidFill>
              <a:effectLst/>
              <a:uLnTx/>
              <a:uFillTx/>
              <a:latin typeface="Arial" panose="020B0604020202020204"/>
              <a:ea typeface="+mn-ea"/>
              <a:cs typeface="+mn-cs"/>
            </a:endParaRPr>
          </a:p>
        </p:txBody>
      </p:sp>
    </p:spTree>
    <p:extLst>
      <p:ext uri="{BB962C8B-B14F-4D97-AF65-F5344CB8AC3E}">
        <p14:creationId xmlns:p14="http://schemas.microsoft.com/office/powerpoint/2010/main" val="419209370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FD8D2-D509-6395-49B1-A60684767CA5}"/>
              </a:ext>
            </a:extLst>
          </p:cNvPr>
          <p:cNvSpPr>
            <a:spLocks noGrp="1"/>
          </p:cNvSpPr>
          <p:nvPr>
            <p:ph type="title"/>
          </p:nvPr>
        </p:nvSpPr>
        <p:spPr>
          <a:xfrm>
            <a:off x="0" y="31724"/>
            <a:ext cx="6726542" cy="646114"/>
          </a:xfrm>
        </p:spPr>
        <p:txBody>
          <a:bodyPr lIns="91440" tIns="45720" rIns="91440" bIns="45720" anchor="b" anchorCtr="0">
            <a:normAutofit fontScale="90000"/>
          </a:bodyPr>
          <a:lstStyle/>
          <a:p>
            <a:pPr>
              <a:lnSpc>
                <a:spcPct val="233174"/>
              </a:lnSpc>
            </a:pPr>
            <a:r>
              <a:t>Prise de décision fondée sur des données</a:t>
            </a:r>
          </a:p>
        </p:txBody>
      </p:sp>
      <p:sp>
        <p:nvSpPr>
          <p:cNvPr id="6" name="Google Shape;558;g2266ce41cdb_0_525">
            <a:extLst>
              <a:ext uri="{FF2B5EF4-FFF2-40B4-BE49-F238E27FC236}">
                <a16:creationId xmlns:a16="http://schemas.microsoft.com/office/drawing/2014/main" id="{DABCA394-1098-3BBA-16DD-50264C19D943}"/>
              </a:ext>
            </a:extLst>
          </p:cNvPr>
          <p:cNvSpPr txBox="1"/>
          <p:nvPr/>
        </p:nvSpPr>
        <p:spPr>
          <a:xfrm>
            <a:off x="539193" y="2172824"/>
            <a:ext cx="46470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1"/>
              </a:buClr>
              <a:buSzPts val="1000"/>
              <a:buFont typeface="Arial"/>
              <a:buNone/>
              <a:defRPr sz="2000" b="1">
                <a:solidFill>
                  <a:schemeClr val="accent3"/>
                </a:solidFill>
                <a:latin typeface="Calibri"/>
                <a:ea typeface="Calibri"/>
                <a:cs typeface="Calibri"/>
                <a:sym typeface="Calibri"/>
              </a:defRPr>
            </a:pPr>
            <a:r>
              <a:t>Suivi </a:t>
            </a:r>
            <a:endParaRPr sz="2000">
              <a:solidFill>
                <a:schemeClr val="accent3"/>
              </a:solidFill>
              <a:latin typeface="Calibri"/>
              <a:ea typeface="Calibri"/>
              <a:cs typeface="Calibri"/>
              <a:sym typeface="Calibri"/>
            </a:endParaRPr>
          </a:p>
        </p:txBody>
      </p:sp>
      <p:sp>
        <p:nvSpPr>
          <p:cNvPr id="7" name="Google Shape;559;g2266ce41cdb_0_525">
            <a:extLst>
              <a:ext uri="{FF2B5EF4-FFF2-40B4-BE49-F238E27FC236}">
                <a16:creationId xmlns:a16="http://schemas.microsoft.com/office/drawing/2014/main" id="{5823832A-BD9F-7F27-42FD-A438F8A4B577}"/>
              </a:ext>
            </a:extLst>
          </p:cNvPr>
          <p:cNvSpPr/>
          <p:nvPr/>
        </p:nvSpPr>
        <p:spPr>
          <a:xfrm>
            <a:off x="539192" y="2470493"/>
            <a:ext cx="6331507" cy="956549"/>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3"/>
              </a:buClr>
              <a:buSzPts val="1100"/>
              <a:buFont typeface="Noto Sans Symbols"/>
              <a:buChar char="▪"/>
              <a:defRPr sz="2000">
                <a:solidFill>
                  <a:srgbClr val="000000"/>
                </a:solidFill>
                <a:latin typeface="Calibri"/>
                <a:cs typeface="Calibri"/>
              </a:defRPr>
            </a:pPr>
            <a:r>
              <a:t>Quelles ressources ont été utilisées ? (intrants)</a:t>
            </a:r>
          </a:p>
          <a:p>
            <a:pPr marL="171450" marR="0" lvl="0" indent="-177800" algn="l" rtl="0">
              <a:lnSpc>
                <a:spcPct val="100000"/>
              </a:lnSpc>
              <a:spcBef>
                <a:spcPts val="0"/>
              </a:spcBef>
              <a:spcAft>
                <a:spcPts val="0"/>
              </a:spcAft>
              <a:buClr>
                <a:schemeClr val="accent3"/>
              </a:buClr>
              <a:buSzPts val="1100"/>
              <a:buFont typeface="Noto Sans Symbols"/>
              <a:buChar char="▪"/>
              <a:defRPr sz="2000">
                <a:solidFill>
                  <a:srgbClr val="000000"/>
                </a:solidFill>
                <a:latin typeface="Calibri"/>
                <a:cs typeface="Calibri"/>
              </a:defRPr>
            </a:pPr>
            <a:r>
              <a:t>Quelles activités ont été réalisées ? (produits)</a:t>
            </a:r>
          </a:p>
          <a:p>
            <a:pPr marL="171450" marR="0" lvl="0" indent="-177800" algn="l" rtl="0">
              <a:lnSpc>
                <a:spcPct val="100000"/>
              </a:lnSpc>
              <a:spcBef>
                <a:spcPts val="0"/>
              </a:spcBef>
              <a:spcAft>
                <a:spcPts val="0"/>
              </a:spcAft>
              <a:buClr>
                <a:schemeClr val="accent3"/>
              </a:buClr>
              <a:buSzPts val="1100"/>
              <a:buFont typeface="Noto Sans Symbols"/>
              <a:buChar char="▪"/>
              <a:defRPr sz="2000">
                <a:solidFill>
                  <a:srgbClr val="000000"/>
                </a:solidFill>
                <a:latin typeface="Calibri"/>
                <a:cs typeface="Calibri"/>
              </a:defRPr>
            </a:pPr>
            <a:r>
              <a:t>Les activités produisent-elles les changements souhaités ? (effets)</a:t>
            </a:r>
          </a:p>
          <a:p>
            <a:pPr marL="171450" marR="0" lvl="0" indent="-177800" algn="l" rtl="0">
              <a:lnSpc>
                <a:spcPct val="100000"/>
              </a:lnSpc>
              <a:spcBef>
                <a:spcPts val="0"/>
              </a:spcBef>
              <a:spcAft>
                <a:spcPts val="0"/>
              </a:spcAft>
              <a:buClr>
                <a:schemeClr val="accent3"/>
              </a:buClr>
              <a:buSzPts val="1100"/>
              <a:buFont typeface="Noto Sans Symbols"/>
              <a:buChar char="▪"/>
            </a:pPr>
            <a:endParaRPr sz="2000">
              <a:solidFill>
                <a:srgbClr val="000000"/>
              </a:solidFill>
              <a:latin typeface="Calibri"/>
              <a:ea typeface="Calibri"/>
              <a:cs typeface="Calibri"/>
              <a:sym typeface="Calibri"/>
            </a:endParaRPr>
          </a:p>
        </p:txBody>
      </p:sp>
      <p:sp>
        <p:nvSpPr>
          <p:cNvPr id="8" name="Google Shape;560;g2266ce41cdb_0_525">
            <a:extLst>
              <a:ext uri="{FF2B5EF4-FFF2-40B4-BE49-F238E27FC236}">
                <a16:creationId xmlns:a16="http://schemas.microsoft.com/office/drawing/2014/main" id="{F469FE5A-B00E-B126-0275-036CACBB25CA}"/>
              </a:ext>
            </a:extLst>
          </p:cNvPr>
          <p:cNvSpPr/>
          <p:nvPr/>
        </p:nvSpPr>
        <p:spPr>
          <a:xfrm>
            <a:off x="466025" y="1679732"/>
            <a:ext cx="6331507" cy="398715"/>
          </a:xfrm>
          <a:prstGeom prst="rect">
            <a:avLst/>
          </a:prstGeom>
          <a:solidFill>
            <a:srgbClr val="00206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1200"/>
              <a:buFont typeface="Arial"/>
              <a:buNone/>
              <a:defRPr sz="2400" b="1">
                <a:solidFill>
                  <a:srgbClr val="FFFFFF"/>
                </a:solidFill>
                <a:latin typeface="Calibri"/>
                <a:ea typeface="Calibri"/>
                <a:cs typeface="Calibri"/>
                <a:sym typeface="Calibri"/>
              </a:defRPr>
            </a:pPr>
            <a:r>
              <a:t>Questions </a:t>
            </a:r>
            <a:endParaRPr sz="2400">
              <a:latin typeface="Calibri"/>
              <a:ea typeface="Calibri"/>
              <a:cs typeface="Calibri"/>
              <a:sym typeface="Calibri"/>
            </a:endParaRPr>
          </a:p>
        </p:txBody>
      </p:sp>
      <p:sp>
        <p:nvSpPr>
          <p:cNvPr id="19" name="Google Shape;571;g2266ce41cdb_0_525">
            <a:extLst>
              <a:ext uri="{FF2B5EF4-FFF2-40B4-BE49-F238E27FC236}">
                <a16:creationId xmlns:a16="http://schemas.microsoft.com/office/drawing/2014/main" id="{1273C544-A0B9-DC8A-FB99-D8E172D61140}"/>
              </a:ext>
            </a:extLst>
          </p:cNvPr>
          <p:cNvSpPr/>
          <p:nvPr/>
        </p:nvSpPr>
        <p:spPr>
          <a:xfrm>
            <a:off x="814451" y="6117461"/>
            <a:ext cx="4612200" cy="708000"/>
          </a:xfrm>
          <a:prstGeom prst="rect">
            <a:avLst/>
          </a:prstGeom>
          <a:noFill/>
          <a:ln>
            <a:noFill/>
          </a:ln>
        </p:spPr>
        <p:txBody>
          <a:bodyPr spcFirstLastPara="1" wrap="square" lIns="91425" tIns="45700" rIns="91425" bIns="45700" anchor="t" anchorCtr="0">
            <a:noAutofit/>
          </a:bodyPr>
          <a:lstStyle/>
          <a:p>
            <a:pPr marL="290513" marR="0" lvl="0" indent="0" algn="l" defTabSz="1219170" rtl="0" eaLnBrk="1" fontAlgn="auto" latinLnBrk="0" hangingPunct="1">
              <a:lnSpc>
                <a:spcPct val="100000"/>
              </a:lnSpc>
              <a:spcBef>
                <a:spcPts val="0"/>
              </a:spcBef>
              <a:spcAft>
                <a:spcPts val="0"/>
              </a:spcAft>
              <a:buClrTx/>
              <a:buSzTx/>
              <a:buFontTx/>
              <a:buNone/>
              <a:tabLst/>
            </a:pPr>
            <a:endParaRPr kern="1200">
              <a:solidFill>
                <a:schemeClr val="accent6"/>
              </a:solidFill>
              <a:latin typeface="+mn-lt"/>
              <a:ea typeface="+mn-ea"/>
              <a:cs typeface="+mn-cs"/>
            </a:endParaRPr>
          </a:p>
        </p:txBody>
      </p:sp>
      <p:sp>
        <p:nvSpPr>
          <p:cNvPr id="21" name="Google Shape;573;g2266ce41cdb_0_525">
            <a:extLst>
              <a:ext uri="{FF2B5EF4-FFF2-40B4-BE49-F238E27FC236}">
                <a16:creationId xmlns:a16="http://schemas.microsoft.com/office/drawing/2014/main" id="{1760978A-C48D-8520-79BB-B309D955981C}"/>
              </a:ext>
            </a:extLst>
          </p:cNvPr>
          <p:cNvSpPr/>
          <p:nvPr/>
        </p:nvSpPr>
        <p:spPr>
          <a:xfrm>
            <a:off x="7204902" y="2616217"/>
            <a:ext cx="338700" cy="665100"/>
          </a:xfrm>
          <a:prstGeom prst="homePlate">
            <a:avLst>
              <a:gd name="adj" fmla="val 100000"/>
            </a:avLst>
          </a:prstGeom>
          <a:solidFill>
            <a:srgbClr val="C00000"/>
          </a:solidFill>
          <a:ln>
            <a:solidFill>
              <a:srgbClr val="C00000"/>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b="0" i="0" u="none" strike="noStrike" cap="none">
              <a:solidFill>
                <a:srgbClr val="FFFFFF"/>
              </a:solidFill>
              <a:latin typeface="Arial"/>
              <a:ea typeface="Arial"/>
              <a:cs typeface="Arial"/>
              <a:sym typeface="Arial"/>
            </a:endParaRPr>
          </a:p>
        </p:txBody>
      </p:sp>
      <p:cxnSp>
        <p:nvCxnSpPr>
          <p:cNvPr id="49" name="Google Shape;601;g2266ce41cdb_0_525">
            <a:extLst>
              <a:ext uri="{FF2B5EF4-FFF2-40B4-BE49-F238E27FC236}">
                <a16:creationId xmlns:a16="http://schemas.microsoft.com/office/drawing/2014/main" id="{93BCE2CF-1015-7E3C-CCDE-43D779567C21}"/>
              </a:ext>
            </a:extLst>
          </p:cNvPr>
          <p:cNvCxnSpPr>
            <a:cxnSpLocks/>
          </p:cNvCxnSpPr>
          <p:nvPr/>
        </p:nvCxnSpPr>
        <p:spPr>
          <a:xfrm>
            <a:off x="512951" y="3831169"/>
            <a:ext cx="6284581" cy="0"/>
          </a:xfrm>
          <a:prstGeom prst="straightConnector1">
            <a:avLst/>
          </a:prstGeom>
          <a:noFill/>
          <a:ln w="19050" cap="flat" cmpd="sng">
            <a:solidFill>
              <a:schemeClr val="accent3"/>
            </a:solidFill>
            <a:prstDash val="dot"/>
            <a:round/>
            <a:headEnd type="none" w="med" len="med"/>
            <a:tailEnd type="none" w="med" len="med"/>
          </a:ln>
        </p:spPr>
      </p:cxnSp>
      <p:sp>
        <p:nvSpPr>
          <p:cNvPr id="65" name="Google Shape;560;g2266ce41cdb_0_525">
            <a:extLst>
              <a:ext uri="{FF2B5EF4-FFF2-40B4-BE49-F238E27FC236}">
                <a16:creationId xmlns:a16="http://schemas.microsoft.com/office/drawing/2014/main" id="{575462D3-9D81-2C2A-25CD-8E8E7BDB0E8C}"/>
              </a:ext>
            </a:extLst>
          </p:cNvPr>
          <p:cNvSpPr/>
          <p:nvPr/>
        </p:nvSpPr>
        <p:spPr>
          <a:xfrm>
            <a:off x="7666925" y="1679732"/>
            <a:ext cx="3978975" cy="398715"/>
          </a:xfrm>
          <a:prstGeom prst="rect">
            <a:avLst/>
          </a:prstGeom>
          <a:solidFill>
            <a:srgbClr val="002060"/>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FFFFFF"/>
              </a:buClr>
              <a:buSzPts val="1200"/>
              <a:buFont typeface="Arial"/>
              <a:buNone/>
              <a:defRPr sz="2400" b="1">
                <a:solidFill>
                  <a:srgbClr val="FFFFFF"/>
                </a:solidFill>
                <a:latin typeface="Calibri"/>
                <a:ea typeface="Calibri"/>
                <a:cs typeface="Calibri"/>
                <a:sym typeface="Calibri"/>
              </a:defRPr>
            </a:pPr>
            <a:r>
              <a:t>Actions</a:t>
            </a:r>
            <a:endParaRPr sz="2400">
              <a:latin typeface="Calibri"/>
              <a:ea typeface="Calibri"/>
              <a:cs typeface="Calibri"/>
              <a:sym typeface="Calibri"/>
            </a:endParaRPr>
          </a:p>
        </p:txBody>
      </p:sp>
      <p:sp>
        <p:nvSpPr>
          <p:cNvPr id="67" name="Google Shape;559;g2266ce41cdb_0_525">
            <a:extLst>
              <a:ext uri="{FF2B5EF4-FFF2-40B4-BE49-F238E27FC236}">
                <a16:creationId xmlns:a16="http://schemas.microsoft.com/office/drawing/2014/main" id="{B5A4D189-1DDA-9841-EA3A-458435E44F9E}"/>
              </a:ext>
            </a:extLst>
          </p:cNvPr>
          <p:cNvSpPr/>
          <p:nvPr/>
        </p:nvSpPr>
        <p:spPr>
          <a:xfrm>
            <a:off x="7666925" y="2470494"/>
            <a:ext cx="3978975" cy="708000"/>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3"/>
              </a:buClr>
              <a:buSzPts val="1100"/>
              <a:buFont typeface="Noto Sans Symbols"/>
              <a:buChar char="▪"/>
              <a:defRPr sz="2000">
                <a:solidFill>
                  <a:srgbClr val="000000"/>
                </a:solidFill>
                <a:latin typeface="Calibri"/>
                <a:cs typeface="Calibri"/>
              </a:defRPr>
            </a:pPr>
            <a:r>
              <a:t>Ajuster les intrants (financements, dotation en personnel, ressources) </a:t>
            </a:r>
          </a:p>
          <a:p>
            <a:pPr marL="171450" marR="0" lvl="0" indent="-177800" algn="l" rtl="0">
              <a:lnSpc>
                <a:spcPct val="100000"/>
              </a:lnSpc>
              <a:spcBef>
                <a:spcPts val="0"/>
              </a:spcBef>
              <a:spcAft>
                <a:spcPts val="0"/>
              </a:spcAft>
              <a:buClr>
                <a:schemeClr val="accent3"/>
              </a:buClr>
              <a:buSzPts val="1100"/>
              <a:buFont typeface="Noto Sans Symbols"/>
              <a:buChar char="▪"/>
              <a:defRPr sz="2000">
                <a:solidFill>
                  <a:srgbClr val="000000"/>
                </a:solidFill>
                <a:latin typeface="Calibri"/>
                <a:cs typeface="Calibri"/>
              </a:defRPr>
            </a:pPr>
            <a:r>
              <a:t>Ajuster les activités du programme </a:t>
            </a:r>
          </a:p>
        </p:txBody>
      </p:sp>
      <p:cxnSp>
        <p:nvCxnSpPr>
          <p:cNvPr id="68" name="Google Shape;601;g2266ce41cdb_0_525">
            <a:extLst>
              <a:ext uri="{FF2B5EF4-FFF2-40B4-BE49-F238E27FC236}">
                <a16:creationId xmlns:a16="http://schemas.microsoft.com/office/drawing/2014/main" id="{ED1BDC34-FC76-6DD5-D18B-054C4F89579C}"/>
              </a:ext>
            </a:extLst>
          </p:cNvPr>
          <p:cNvCxnSpPr>
            <a:cxnSpLocks/>
          </p:cNvCxnSpPr>
          <p:nvPr/>
        </p:nvCxnSpPr>
        <p:spPr>
          <a:xfrm>
            <a:off x="7666925" y="3831169"/>
            <a:ext cx="3978975" cy="0"/>
          </a:xfrm>
          <a:prstGeom prst="straightConnector1">
            <a:avLst/>
          </a:prstGeom>
          <a:noFill/>
          <a:ln w="19050" cap="flat" cmpd="sng">
            <a:solidFill>
              <a:schemeClr val="accent3"/>
            </a:solidFill>
            <a:prstDash val="dot"/>
            <a:round/>
            <a:headEnd type="none" w="med" len="med"/>
            <a:tailEnd type="none" w="med" len="med"/>
          </a:ln>
        </p:spPr>
      </p:cxnSp>
      <p:sp>
        <p:nvSpPr>
          <p:cNvPr id="70" name="Google Shape;558;g2266ce41cdb_0_525">
            <a:extLst>
              <a:ext uri="{FF2B5EF4-FFF2-40B4-BE49-F238E27FC236}">
                <a16:creationId xmlns:a16="http://schemas.microsoft.com/office/drawing/2014/main" id="{8D067C0F-DF32-4E62-65A4-55871D03B491}"/>
              </a:ext>
            </a:extLst>
          </p:cNvPr>
          <p:cNvSpPr txBox="1"/>
          <p:nvPr/>
        </p:nvSpPr>
        <p:spPr>
          <a:xfrm>
            <a:off x="547751" y="3923897"/>
            <a:ext cx="4647000"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accent1"/>
              </a:buClr>
              <a:buSzPts val="1000"/>
              <a:buFont typeface="Arial"/>
              <a:buNone/>
              <a:defRPr sz="2400" b="1">
                <a:solidFill>
                  <a:schemeClr val="accent2">
                    <a:lumMod val="75000"/>
                  </a:schemeClr>
                </a:solidFill>
                <a:latin typeface="Calibri"/>
                <a:ea typeface="Calibri"/>
                <a:cs typeface="Calibri"/>
                <a:sym typeface="Calibri"/>
              </a:defRPr>
            </a:pPr>
            <a:r>
              <a:t>Évaluation</a:t>
            </a:r>
            <a:endParaRPr sz="2400">
              <a:solidFill>
                <a:schemeClr val="accent2">
                  <a:lumMod val="75000"/>
                </a:schemeClr>
              </a:solidFill>
              <a:latin typeface="Calibri"/>
              <a:ea typeface="Calibri"/>
              <a:cs typeface="Calibri"/>
              <a:sym typeface="Calibri"/>
            </a:endParaRPr>
          </a:p>
        </p:txBody>
      </p:sp>
      <p:sp>
        <p:nvSpPr>
          <p:cNvPr id="72" name="Google Shape;559;g2266ce41cdb_0_525">
            <a:extLst>
              <a:ext uri="{FF2B5EF4-FFF2-40B4-BE49-F238E27FC236}">
                <a16:creationId xmlns:a16="http://schemas.microsoft.com/office/drawing/2014/main" id="{373F6DFB-6431-57E8-9559-F2EEB96B1AE6}"/>
              </a:ext>
            </a:extLst>
          </p:cNvPr>
          <p:cNvSpPr/>
          <p:nvPr/>
        </p:nvSpPr>
        <p:spPr>
          <a:xfrm>
            <a:off x="539192" y="4223216"/>
            <a:ext cx="6331507" cy="1265176"/>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cs typeface="Calibri"/>
              </a:defRPr>
            </a:pPr>
            <a:r>
              <a:rPr dirty="0"/>
              <a:t>Prestation : les services </a:t>
            </a:r>
            <a:r>
              <a:rPr dirty="0" err="1"/>
              <a:t>sont-ils</a:t>
            </a:r>
            <a:r>
              <a:rPr dirty="0"/>
              <a:t> </a:t>
            </a:r>
            <a:r>
              <a:rPr dirty="0" err="1"/>
              <a:t>accessibles</a:t>
            </a:r>
            <a:r>
              <a:rPr dirty="0"/>
              <a:t> ? </a:t>
            </a:r>
            <a:r>
              <a:rPr dirty="0" err="1"/>
              <a:t>Leur</a:t>
            </a:r>
            <a:r>
              <a:rPr dirty="0"/>
              <a:t> </a:t>
            </a:r>
            <a:r>
              <a:rPr dirty="0" err="1"/>
              <a:t>qualité</a:t>
            </a:r>
            <a:r>
              <a:rPr dirty="0"/>
              <a:t> </a:t>
            </a:r>
            <a:r>
              <a:rPr dirty="0" err="1"/>
              <a:t>est-elle</a:t>
            </a:r>
            <a:r>
              <a:rPr dirty="0"/>
              <a:t> suffisante ?</a:t>
            </a:r>
          </a:p>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ea typeface="Calibri"/>
                <a:cs typeface="Calibri"/>
                <a:sym typeface="Calibri"/>
              </a:defRPr>
            </a:pPr>
            <a:r>
              <a:rPr dirty="0" err="1"/>
              <a:t>Utilisation</a:t>
            </a:r>
            <a:r>
              <a:rPr dirty="0"/>
              <a:t> : les services </a:t>
            </a:r>
            <a:r>
              <a:rPr dirty="0" err="1"/>
              <a:t>sont-ils</a:t>
            </a:r>
            <a:r>
              <a:rPr dirty="0"/>
              <a:t> </a:t>
            </a:r>
            <a:r>
              <a:rPr dirty="0" err="1"/>
              <a:t>utilisés</a:t>
            </a:r>
            <a:r>
              <a:rPr dirty="0"/>
              <a:t> ?</a:t>
            </a:r>
          </a:p>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ea typeface="Calibri"/>
                <a:cs typeface="Calibri"/>
                <a:sym typeface="Calibri"/>
              </a:defRPr>
            </a:pPr>
            <a:r>
              <a:rPr dirty="0"/>
              <a:t>Couverture : la population </a:t>
            </a:r>
            <a:r>
              <a:rPr dirty="0" err="1"/>
              <a:t>cible</a:t>
            </a:r>
            <a:r>
              <a:rPr dirty="0"/>
              <a:t> </a:t>
            </a:r>
            <a:r>
              <a:rPr dirty="0" err="1"/>
              <a:t>est-elle</a:t>
            </a:r>
            <a:r>
              <a:rPr dirty="0"/>
              <a:t> </a:t>
            </a:r>
            <a:r>
              <a:rPr dirty="0" err="1"/>
              <a:t>atteinte</a:t>
            </a:r>
            <a:r>
              <a:rPr dirty="0"/>
              <a:t> ?</a:t>
            </a:r>
          </a:p>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ea typeface="Calibri"/>
                <a:cs typeface="Calibri"/>
                <a:sym typeface="Calibri"/>
              </a:defRPr>
            </a:pPr>
            <a:r>
              <a:rPr dirty="0"/>
              <a:t>Impact : y a-t-il </a:t>
            </a:r>
            <a:r>
              <a:rPr dirty="0" err="1"/>
              <a:t>eu</a:t>
            </a:r>
            <a:r>
              <a:rPr dirty="0"/>
              <a:t> des </a:t>
            </a:r>
            <a:r>
              <a:rPr dirty="0" err="1"/>
              <a:t>améliorations</a:t>
            </a:r>
            <a:r>
              <a:rPr dirty="0"/>
              <a:t> sur le plan de la modification des </a:t>
            </a:r>
            <a:r>
              <a:rPr dirty="0" err="1"/>
              <a:t>comportements</a:t>
            </a:r>
            <a:r>
              <a:rPr dirty="0"/>
              <a:t> </a:t>
            </a:r>
            <a:r>
              <a:rPr dirty="0" err="1"/>
              <a:t>ou</a:t>
            </a:r>
            <a:r>
              <a:rPr dirty="0"/>
              <a:t> de la santé ?</a:t>
            </a:r>
          </a:p>
          <a:p>
            <a:pPr marL="171450" marR="0" lvl="0" indent="-177800" algn="l" rtl="0">
              <a:lnSpc>
                <a:spcPct val="100000"/>
              </a:lnSpc>
              <a:spcBef>
                <a:spcPts val="0"/>
              </a:spcBef>
              <a:spcAft>
                <a:spcPts val="0"/>
              </a:spcAft>
              <a:buClr>
                <a:schemeClr val="accent2"/>
              </a:buClr>
              <a:buSzPts val="1100"/>
              <a:buFont typeface="Noto Sans Symbols"/>
              <a:buChar char="▪"/>
            </a:pPr>
            <a:endParaRPr sz="2000" dirty="0">
              <a:solidFill>
                <a:srgbClr val="000000"/>
              </a:solidFill>
              <a:latin typeface="Calibri"/>
              <a:ea typeface="Calibri"/>
              <a:cs typeface="Calibri"/>
              <a:sym typeface="Calibri"/>
            </a:endParaRPr>
          </a:p>
        </p:txBody>
      </p:sp>
      <p:sp>
        <p:nvSpPr>
          <p:cNvPr id="76" name="Google Shape;573;g2266ce41cdb_0_525">
            <a:extLst>
              <a:ext uri="{FF2B5EF4-FFF2-40B4-BE49-F238E27FC236}">
                <a16:creationId xmlns:a16="http://schemas.microsoft.com/office/drawing/2014/main" id="{F40F40CE-3EA1-FA0C-6E7A-CDF87E4BD584}"/>
              </a:ext>
            </a:extLst>
          </p:cNvPr>
          <p:cNvSpPr/>
          <p:nvPr/>
        </p:nvSpPr>
        <p:spPr>
          <a:xfrm>
            <a:off x="7204902" y="4523254"/>
            <a:ext cx="338700" cy="665100"/>
          </a:xfrm>
          <a:prstGeom prst="homePlate">
            <a:avLst>
              <a:gd name="adj" fmla="val 100000"/>
            </a:avLst>
          </a:prstGeom>
          <a:solidFill>
            <a:schemeClr val="accent2">
              <a:lumMod val="75000"/>
            </a:schemeClr>
          </a:solidFill>
          <a:ln>
            <a:solidFill>
              <a:schemeClr val="accent2">
                <a:lumMod val="75000"/>
              </a:schemeClr>
            </a:solid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Arial"/>
              <a:buNone/>
            </a:pPr>
            <a:endParaRPr b="0" i="0" u="none" strike="noStrike" cap="none">
              <a:solidFill>
                <a:srgbClr val="FFFFFF"/>
              </a:solidFill>
              <a:latin typeface="Arial"/>
              <a:ea typeface="Arial"/>
              <a:cs typeface="Arial"/>
              <a:sym typeface="Arial"/>
            </a:endParaRPr>
          </a:p>
        </p:txBody>
      </p:sp>
      <p:cxnSp>
        <p:nvCxnSpPr>
          <p:cNvPr id="77" name="Google Shape;601;g2266ce41cdb_0_525">
            <a:extLst>
              <a:ext uri="{FF2B5EF4-FFF2-40B4-BE49-F238E27FC236}">
                <a16:creationId xmlns:a16="http://schemas.microsoft.com/office/drawing/2014/main" id="{EA6AC37B-BEA5-E3C7-7840-C24BC16C15BB}"/>
              </a:ext>
            </a:extLst>
          </p:cNvPr>
          <p:cNvCxnSpPr>
            <a:cxnSpLocks/>
          </p:cNvCxnSpPr>
          <p:nvPr/>
        </p:nvCxnSpPr>
        <p:spPr>
          <a:xfrm>
            <a:off x="512950" y="6175029"/>
            <a:ext cx="6284581" cy="0"/>
          </a:xfrm>
          <a:prstGeom prst="straightConnector1">
            <a:avLst/>
          </a:prstGeom>
          <a:noFill/>
          <a:ln w="19050" cap="flat" cmpd="sng">
            <a:solidFill>
              <a:schemeClr val="accent2"/>
            </a:solidFill>
            <a:prstDash val="dot"/>
            <a:round/>
            <a:headEnd type="none" w="med" len="med"/>
            <a:tailEnd type="none" w="med" len="med"/>
          </a:ln>
        </p:spPr>
      </p:cxnSp>
      <p:cxnSp>
        <p:nvCxnSpPr>
          <p:cNvPr id="78" name="Google Shape;601;g2266ce41cdb_0_525">
            <a:extLst>
              <a:ext uri="{FF2B5EF4-FFF2-40B4-BE49-F238E27FC236}">
                <a16:creationId xmlns:a16="http://schemas.microsoft.com/office/drawing/2014/main" id="{403730A1-9DE7-DAFB-30A6-A594872C89AD}"/>
              </a:ext>
            </a:extLst>
          </p:cNvPr>
          <p:cNvCxnSpPr>
            <a:cxnSpLocks/>
          </p:cNvCxnSpPr>
          <p:nvPr/>
        </p:nvCxnSpPr>
        <p:spPr>
          <a:xfrm>
            <a:off x="7666924" y="6175029"/>
            <a:ext cx="3978975" cy="0"/>
          </a:xfrm>
          <a:prstGeom prst="straightConnector1">
            <a:avLst/>
          </a:prstGeom>
          <a:noFill/>
          <a:ln w="19050" cap="flat" cmpd="sng">
            <a:solidFill>
              <a:schemeClr val="accent2"/>
            </a:solidFill>
            <a:prstDash val="dot"/>
            <a:round/>
            <a:headEnd type="none" w="med" len="med"/>
            <a:tailEnd type="none" w="med" len="med"/>
          </a:ln>
        </p:spPr>
      </p:cxnSp>
      <p:sp>
        <p:nvSpPr>
          <p:cNvPr id="79" name="Google Shape;559;g2266ce41cdb_0_525">
            <a:extLst>
              <a:ext uri="{FF2B5EF4-FFF2-40B4-BE49-F238E27FC236}">
                <a16:creationId xmlns:a16="http://schemas.microsoft.com/office/drawing/2014/main" id="{4BEBDCCE-3445-F351-A117-46A1E363814D}"/>
              </a:ext>
            </a:extLst>
          </p:cNvPr>
          <p:cNvSpPr/>
          <p:nvPr/>
        </p:nvSpPr>
        <p:spPr>
          <a:xfrm>
            <a:off x="7666924" y="4223215"/>
            <a:ext cx="3978975" cy="1265176"/>
          </a:xfrm>
          <a:prstGeom prst="rect">
            <a:avLst/>
          </a:prstGeom>
          <a:noFill/>
          <a:ln>
            <a:noFill/>
          </a:ln>
        </p:spPr>
        <p:txBody>
          <a:bodyPr spcFirstLastPara="1" wrap="square" lIns="91425" tIns="45700" rIns="91425" bIns="45700" anchor="t" anchorCtr="0">
            <a:noAutofit/>
          </a:bodyPr>
          <a:lstStyle/>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cs typeface="Calibri"/>
              </a:defRPr>
            </a:pPr>
            <a:r>
              <a:t>Adapter la localisation des services </a:t>
            </a:r>
          </a:p>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cs typeface="Calibri"/>
              </a:defRPr>
            </a:pPr>
            <a:r>
              <a:t>Améliorer la qualité des services </a:t>
            </a:r>
          </a:p>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cs typeface="Calibri"/>
              </a:defRPr>
            </a:pPr>
            <a:r>
              <a:t>Modifier la stratégie d’accessibilité </a:t>
            </a:r>
          </a:p>
          <a:p>
            <a:pPr marL="171450" marR="0" lvl="0" indent="-177800" algn="l" rtl="0">
              <a:lnSpc>
                <a:spcPct val="100000"/>
              </a:lnSpc>
              <a:spcBef>
                <a:spcPts val="0"/>
              </a:spcBef>
              <a:spcAft>
                <a:spcPts val="0"/>
              </a:spcAft>
              <a:buClr>
                <a:schemeClr val="accent2"/>
              </a:buClr>
              <a:buSzPts val="1100"/>
              <a:buFont typeface="Noto Sans Symbols"/>
              <a:buChar char="▪"/>
              <a:defRPr sz="2000">
                <a:solidFill>
                  <a:srgbClr val="000000"/>
                </a:solidFill>
                <a:latin typeface="Calibri"/>
                <a:cs typeface="Calibri"/>
              </a:defRPr>
            </a:pPr>
            <a:r>
              <a:t>Orienter la stratégie du programme </a:t>
            </a:r>
          </a:p>
        </p:txBody>
      </p:sp>
    </p:spTree>
    <p:extLst>
      <p:ext uri="{BB962C8B-B14F-4D97-AF65-F5344CB8AC3E}">
        <p14:creationId xmlns:p14="http://schemas.microsoft.com/office/powerpoint/2010/main" val="348641750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259174" y="1247001"/>
            <a:ext cx="9341921" cy="4654071"/>
          </a:xfrm>
        </p:spPr>
        <p:txBody>
          <a:bodyPr>
            <a:normAutofit fontScale="92500"/>
          </a:bodyPr>
          <a:lstStyle/>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a:t>Pour qui les données </a:t>
            </a:r>
            <a:r>
              <a:rPr dirty="0" err="1"/>
              <a:t>sont-elles</a:t>
            </a:r>
            <a:r>
              <a:rPr dirty="0"/>
              <a:t> </a:t>
            </a:r>
            <a:r>
              <a:rPr dirty="0" err="1"/>
              <a:t>collectées</a:t>
            </a:r>
            <a:r>
              <a:rPr dirty="0"/>
              <a:t> (parties </a:t>
            </a:r>
            <a:r>
              <a:rPr dirty="0" err="1"/>
              <a:t>prenantes</a:t>
            </a:r>
            <a:r>
              <a:rPr dirty="0"/>
              <a:t>) ?</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err="1"/>
              <a:t>Quelles</a:t>
            </a:r>
            <a:r>
              <a:rPr dirty="0"/>
              <a:t> </a:t>
            </a:r>
            <a:r>
              <a:rPr dirty="0" err="1"/>
              <a:t>sont</a:t>
            </a:r>
            <a:r>
              <a:rPr dirty="0"/>
              <a:t> les données </a:t>
            </a:r>
            <a:r>
              <a:rPr dirty="0" err="1"/>
              <a:t>collectées</a:t>
            </a:r>
            <a:r>
              <a:rPr dirty="0"/>
              <a:t> (questions et </a:t>
            </a:r>
            <a:r>
              <a:rPr dirty="0" err="1"/>
              <a:t>indicateurs</a:t>
            </a:r>
            <a:r>
              <a:rPr dirty="0"/>
              <a:t>) ?</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a:t>Comment les données </a:t>
            </a:r>
            <a:r>
              <a:rPr dirty="0" err="1"/>
              <a:t>sont-elles</a:t>
            </a:r>
            <a:r>
              <a:rPr dirty="0"/>
              <a:t> </a:t>
            </a:r>
            <a:r>
              <a:rPr dirty="0" err="1"/>
              <a:t>collectées</a:t>
            </a:r>
            <a:r>
              <a:rPr dirty="0"/>
              <a:t> (</a:t>
            </a:r>
            <a:r>
              <a:rPr dirty="0" err="1"/>
              <a:t>méthode</a:t>
            </a:r>
            <a:r>
              <a:rPr dirty="0"/>
              <a:t>) ?</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a:t>Par qui les données </a:t>
            </a:r>
            <a:r>
              <a:rPr dirty="0" err="1"/>
              <a:t>sont-elles</a:t>
            </a:r>
            <a:r>
              <a:rPr dirty="0"/>
              <a:t> </a:t>
            </a:r>
            <a:r>
              <a:rPr dirty="0" err="1"/>
              <a:t>collectées</a:t>
            </a:r>
            <a:r>
              <a:rPr dirty="0"/>
              <a:t> (personnel) ?</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err="1"/>
              <a:t>Quand</a:t>
            </a:r>
            <a:r>
              <a:rPr dirty="0"/>
              <a:t> les données </a:t>
            </a:r>
            <a:r>
              <a:rPr dirty="0" err="1"/>
              <a:t>sont-elles</a:t>
            </a:r>
            <a:r>
              <a:rPr dirty="0"/>
              <a:t> </a:t>
            </a:r>
            <a:r>
              <a:rPr dirty="0" err="1"/>
              <a:t>collectées</a:t>
            </a:r>
            <a:r>
              <a:rPr dirty="0"/>
              <a:t> (</a:t>
            </a:r>
            <a:r>
              <a:rPr dirty="0" err="1"/>
              <a:t>fréquence</a:t>
            </a:r>
            <a:r>
              <a:rPr dirty="0"/>
              <a:t>) ?</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a:t>Qui communique les données et </a:t>
            </a:r>
            <a:r>
              <a:rPr dirty="0" err="1"/>
              <a:t>quand</a:t>
            </a:r>
            <a:r>
              <a:rPr dirty="0"/>
              <a:t>/à quelle </a:t>
            </a:r>
            <a:r>
              <a:rPr dirty="0" err="1"/>
              <a:t>fréquence</a:t>
            </a:r>
            <a:r>
              <a:rPr dirty="0"/>
              <a:t> ?</a:t>
            </a:r>
          </a:p>
          <a:p>
            <a:pPr marL="457200" indent="-457200" eaLnBrk="1" hangingPunct="1">
              <a:spcBef>
                <a:spcPct val="50000"/>
              </a:spcBef>
              <a:buClr>
                <a:schemeClr val="accent3"/>
              </a:buClr>
              <a:buFont typeface="Arial" panose="020B0604020202020204" pitchFamily="34" charset="0"/>
              <a:buChar char="•"/>
              <a:tabLst>
                <a:tab pos="457200" algn="l"/>
                <a:tab pos="681038" algn="l"/>
              </a:tabLst>
              <a:defRPr sz="2800"/>
            </a:pPr>
            <a:r>
              <a:rPr dirty="0"/>
              <a:t>Qui fait quoi à </a:t>
            </a:r>
            <a:r>
              <a:rPr dirty="0" err="1"/>
              <a:t>partir</a:t>
            </a:r>
            <a:r>
              <a:rPr dirty="0"/>
              <a:t> de </a:t>
            </a:r>
            <a:r>
              <a:rPr dirty="0" err="1"/>
              <a:t>ces</a:t>
            </a:r>
            <a:r>
              <a:rPr dirty="0"/>
              <a:t> </a:t>
            </a:r>
            <a:r>
              <a:rPr dirty="0" err="1"/>
              <a:t>informations</a:t>
            </a:r>
            <a:r>
              <a:rPr dirty="0"/>
              <a:t> ? 	</a:t>
            </a:r>
          </a:p>
        </p:txBody>
      </p:sp>
      <p:sp>
        <p:nvSpPr>
          <p:cNvPr id="2" name="Text Placeholder 1">
            <a:extLst>
              <a:ext uri="{FF2B5EF4-FFF2-40B4-BE49-F238E27FC236}">
                <a16:creationId xmlns:a16="http://schemas.microsoft.com/office/drawing/2014/main" id="{3A605EEC-2892-AAC7-F96A-4ABEE973F05E}"/>
              </a:ext>
            </a:extLst>
          </p:cNvPr>
          <p:cNvSpPr>
            <a:spLocks noGrp="1"/>
          </p:cNvSpPr>
          <p:nvPr>
            <p:ph type="body" sz="quarter" idx="21"/>
          </p:nvPr>
        </p:nvSpPr>
        <p:spPr/>
        <p:txBody>
          <a:bodyPr/>
          <a:lstStyle/>
          <a:p>
            <a:endParaRPr/>
          </a:p>
        </p:txBody>
      </p:sp>
      <p:sp>
        <p:nvSpPr>
          <p:cNvPr id="5" name="Title 4">
            <a:extLst>
              <a:ext uri="{FF2B5EF4-FFF2-40B4-BE49-F238E27FC236}">
                <a16:creationId xmlns:a16="http://schemas.microsoft.com/office/drawing/2014/main" id="{638FD96E-B126-18DC-8336-9C47CC27CDE7}"/>
              </a:ext>
            </a:extLst>
          </p:cNvPr>
          <p:cNvSpPr>
            <a:spLocks noGrp="1"/>
          </p:cNvSpPr>
          <p:nvPr>
            <p:ph type="title" idx="4294967295"/>
          </p:nvPr>
        </p:nvSpPr>
        <p:spPr>
          <a:xfrm>
            <a:off x="0" y="69851"/>
            <a:ext cx="7875588" cy="526726"/>
          </a:xfrm>
        </p:spPr>
        <p:txBody>
          <a:bodyPr lIns="91440" tIns="45720" rIns="91440" bIns="45720" anchor="b" anchorCtr="0">
            <a:normAutofit fontScale="90000"/>
          </a:bodyPr>
          <a:lstStyle/>
          <a:p>
            <a:pPr>
              <a:lnSpc>
                <a:spcPct val="233174"/>
              </a:lnSpc>
              <a:defRPr>
                <a:solidFill>
                  <a:schemeClr val="bg1"/>
                </a:solidFill>
              </a:defRPr>
            </a:pPr>
            <a:r>
              <a:t>Questions clés pour le suivi et l’évaluation</a:t>
            </a:r>
          </a:p>
        </p:txBody>
      </p:sp>
    </p:spTree>
    <p:extLst>
      <p:ext uri="{BB962C8B-B14F-4D97-AF65-F5344CB8AC3E}">
        <p14:creationId xmlns:p14="http://schemas.microsoft.com/office/powerpoint/2010/main" val="114986452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94872" y="862285"/>
            <a:ext cx="8372475"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latin typeface="Arial"/>
                <a:cs typeface="Arial"/>
              </a:defRPr>
            </a:pPr>
            <a:r>
              <a:t>Définition des indicateurs (1) </a:t>
            </a:r>
          </a:p>
        </p:txBody>
      </p:sp>
      <p:sp>
        <p:nvSpPr>
          <p:cNvPr id="3" name="object 3"/>
          <p:cNvSpPr txBox="1"/>
          <p:nvPr/>
        </p:nvSpPr>
        <p:spPr>
          <a:xfrm>
            <a:off x="577426" y="1468734"/>
            <a:ext cx="11031461" cy="3967753"/>
          </a:xfrm>
          <a:prstGeom prst="rect">
            <a:avLst/>
          </a:prstGeom>
        </p:spPr>
        <p:txBody>
          <a:bodyPr vert="horz" wrap="square" lIns="0" tIns="17780" rIns="0" bIns="0" anchor="t">
            <a:spAutoFit/>
          </a:bodyPr>
          <a:lstStyle/>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dirty="0"/>
              <a:t>Les </a:t>
            </a:r>
            <a:r>
              <a:rPr sz="2000" dirty="0" err="1"/>
              <a:t>indicateurs</a:t>
            </a:r>
            <a:r>
              <a:rPr sz="2000" dirty="0"/>
              <a:t> </a:t>
            </a:r>
            <a:r>
              <a:rPr sz="2000" dirty="0" err="1"/>
              <a:t>associent</a:t>
            </a:r>
            <a:r>
              <a:rPr sz="2000" dirty="0"/>
              <a:t> des </a:t>
            </a:r>
            <a:r>
              <a:rPr sz="2000" dirty="0" err="1"/>
              <a:t>outils</a:t>
            </a:r>
            <a:r>
              <a:rPr sz="2000" dirty="0"/>
              <a:t> de </a:t>
            </a:r>
            <a:r>
              <a:rPr sz="2000" dirty="0" err="1"/>
              <a:t>mesure</a:t>
            </a:r>
            <a:r>
              <a:rPr sz="2000" dirty="0"/>
              <a:t> </a:t>
            </a:r>
            <a:r>
              <a:rPr sz="2000" dirty="0" err="1"/>
              <a:t>qualitatifs</a:t>
            </a:r>
            <a:r>
              <a:rPr sz="2000" dirty="0"/>
              <a:t> et </a:t>
            </a:r>
            <a:r>
              <a:rPr sz="2000" dirty="0" err="1"/>
              <a:t>quantitatifs</a:t>
            </a:r>
            <a:r>
              <a:rPr sz="2000" dirty="0"/>
              <a:t> qui </a:t>
            </a:r>
            <a:r>
              <a:rPr sz="2000" dirty="0" err="1"/>
              <a:t>permettent</a:t>
            </a:r>
            <a:r>
              <a:rPr sz="2000" dirty="0"/>
              <a:t> de </a:t>
            </a:r>
            <a:r>
              <a:rPr sz="2000" dirty="0" err="1"/>
              <a:t>collecter</a:t>
            </a:r>
            <a:r>
              <a:rPr sz="2000" dirty="0"/>
              <a:t> des </a:t>
            </a:r>
            <a:r>
              <a:rPr sz="2000" dirty="0" err="1"/>
              <a:t>informations</a:t>
            </a:r>
            <a:r>
              <a:rPr sz="2000" dirty="0"/>
              <a:t> </a:t>
            </a:r>
            <a:r>
              <a:rPr sz="2000" dirty="0" err="1"/>
              <a:t>pertinentes</a:t>
            </a:r>
            <a:r>
              <a:rPr sz="2000" dirty="0"/>
              <a:t> sur les performances et </a:t>
            </a:r>
            <a:r>
              <a:rPr sz="2000" dirty="0" err="1"/>
              <a:t>différentes</a:t>
            </a:r>
            <a:r>
              <a:rPr sz="2000" dirty="0"/>
              <a:t> dimensions et </a:t>
            </a:r>
            <a:r>
              <a:rPr sz="2000" dirty="0" err="1"/>
              <a:t>caractéristiques</a:t>
            </a:r>
            <a:r>
              <a:rPr sz="2000" dirty="0"/>
              <a:t> d’un </a:t>
            </a:r>
            <a:r>
              <a:rPr sz="2000" dirty="0" err="1"/>
              <a:t>programme</a:t>
            </a:r>
            <a:r>
              <a:rPr sz="2000" dirty="0"/>
              <a:t>, d’un </a:t>
            </a:r>
            <a:r>
              <a:rPr sz="2000" dirty="0" err="1"/>
              <a:t>système</a:t>
            </a:r>
            <a:r>
              <a:rPr sz="2000" dirty="0"/>
              <a:t> de santé </a:t>
            </a:r>
            <a:r>
              <a:rPr sz="2000" dirty="0" err="1"/>
              <a:t>ou</a:t>
            </a:r>
            <a:r>
              <a:rPr sz="2000" dirty="0"/>
              <a:t> </a:t>
            </a:r>
            <a:r>
              <a:rPr sz="2000" dirty="0" err="1"/>
              <a:t>d’autres</a:t>
            </a:r>
            <a:r>
              <a:rPr sz="2000" dirty="0"/>
              <a:t> </a:t>
            </a:r>
            <a:r>
              <a:rPr sz="2000" dirty="0" err="1"/>
              <a:t>mécanismes</a:t>
            </a:r>
            <a:r>
              <a:rPr sz="2000" dirty="0"/>
              <a:t>.</a:t>
            </a: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dirty="0"/>
              <a:t>Dans le cadre </a:t>
            </a:r>
            <a:r>
              <a:rPr sz="2000" dirty="0" err="1"/>
              <a:t>dʼun</a:t>
            </a:r>
            <a:r>
              <a:rPr sz="2000" dirty="0"/>
              <a:t> </a:t>
            </a:r>
            <a:r>
              <a:rPr sz="2000" dirty="0" err="1"/>
              <a:t>programme</a:t>
            </a:r>
            <a:r>
              <a:rPr sz="2000" dirty="0"/>
              <a:t> </a:t>
            </a:r>
            <a:r>
              <a:rPr sz="2000" dirty="0" err="1"/>
              <a:t>d’intervention</a:t>
            </a:r>
            <a:r>
              <a:rPr sz="2000" dirty="0"/>
              <a:t> </a:t>
            </a:r>
            <a:r>
              <a:rPr sz="2000" dirty="0" err="1"/>
              <a:t>rapide</a:t>
            </a:r>
            <a:r>
              <a:rPr sz="2000" dirty="0"/>
              <a:t>, un </a:t>
            </a:r>
            <a:r>
              <a:rPr sz="2000" dirty="0" err="1"/>
              <a:t>indicateur</a:t>
            </a:r>
            <a:r>
              <a:rPr sz="2000" dirty="0"/>
              <a:t> </a:t>
            </a:r>
            <a:r>
              <a:rPr sz="2000" dirty="0" err="1"/>
              <a:t>est</a:t>
            </a:r>
            <a:r>
              <a:rPr sz="2000" dirty="0"/>
              <a:t> un </a:t>
            </a:r>
            <a:r>
              <a:rPr sz="2000" dirty="0" err="1"/>
              <a:t>facteur</a:t>
            </a:r>
            <a:r>
              <a:rPr sz="2000" dirty="0"/>
              <a:t> </a:t>
            </a:r>
            <a:r>
              <a:rPr sz="2000" dirty="0" err="1"/>
              <a:t>quantitatif</a:t>
            </a:r>
            <a:r>
              <a:rPr sz="2000" dirty="0"/>
              <a:t> </a:t>
            </a:r>
            <a:r>
              <a:rPr sz="2000" dirty="0" err="1"/>
              <a:t>ou</a:t>
            </a:r>
            <a:r>
              <a:rPr sz="2000" dirty="0"/>
              <a:t> </a:t>
            </a:r>
            <a:r>
              <a:rPr sz="2000" dirty="0" err="1"/>
              <a:t>qualitatif</a:t>
            </a:r>
            <a:r>
              <a:rPr sz="2000" dirty="0"/>
              <a:t> qui </a:t>
            </a:r>
            <a:r>
              <a:rPr sz="2000" dirty="0" err="1"/>
              <a:t>constitue</a:t>
            </a:r>
            <a:r>
              <a:rPr sz="2000" dirty="0"/>
              <a:t> un </a:t>
            </a:r>
            <a:r>
              <a:rPr sz="2000" dirty="0" err="1"/>
              <a:t>moyen</a:t>
            </a:r>
            <a:r>
              <a:rPr sz="2000" dirty="0"/>
              <a:t> simple et </a:t>
            </a:r>
            <a:r>
              <a:rPr sz="2000" dirty="0" err="1"/>
              <a:t>fiable</a:t>
            </a:r>
            <a:r>
              <a:rPr sz="2000" dirty="0"/>
              <a:t> de </a:t>
            </a:r>
            <a:r>
              <a:rPr sz="2000" dirty="0" err="1"/>
              <a:t>mesurer</a:t>
            </a:r>
            <a:r>
              <a:rPr sz="2000" dirty="0"/>
              <a:t> les </a:t>
            </a:r>
            <a:r>
              <a:rPr sz="2000" dirty="0" err="1"/>
              <a:t>réalisations</a:t>
            </a:r>
            <a:r>
              <a:rPr sz="2000" dirty="0"/>
              <a:t> </a:t>
            </a:r>
            <a:r>
              <a:rPr sz="2000" dirty="0" err="1"/>
              <a:t>ou</a:t>
            </a:r>
            <a:r>
              <a:rPr sz="2000" dirty="0"/>
              <a:t> de </a:t>
            </a:r>
            <a:r>
              <a:rPr sz="2000" dirty="0" err="1"/>
              <a:t>rendre</a:t>
            </a:r>
            <a:r>
              <a:rPr sz="2000" dirty="0"/>
              <a:t> </a:t>
            </a:r>
            <a:r>
              <a:rPr sz="2000" dirty="0" err="1"/>
              <a:t>compte</a:t>
            </a:r>
            <a:r>
              <a:rPr sz="2000" dirty="0"/>
              <a:t> des </a:t>
            </a:r>
            <a:r>
              <a:rPr sz="2000" dirty="0" err="1"/>
              <a:t>changements</a:t>
            </a:r>
            <a:r>
              <a:rPr sz="2000" dirty="0"/>
              <a:t> </a:t>
            </a:r>
            <a:r>
              <a:rPr sz="2000" dirty="0" err="1"/>
              <a:t>liés</a:t>
            </a:r>
            <a:r>
              <a:rPr sz="2000" dirty="0"/>
              <a:t> au travail des EIR </a:t>
            </a:r>
            <a:r>
              <a:rPr sz="2000" dirty="0" err="1"/>
              <a:t>ou</a:t>
            </a:r>
            <a:r>
              <a:rPr sz="2000" dirty="0"/>
              <a:t> </a:t>
            </a:r>
            <a:r>
              <a:rPr sz="2000" dirty="0" err="1"/>
              <a:t>ayant</a:t>
            </a:r>
            <a:r>
              <a:rPr sz="2000" dirty="0"/>
              <a:t> </a:t>
            </a:r>
            <a:r>
              <a:rPr sz="2000" dirty="0" err="1"/>
              <a:t>une</a:t>
            </a:r>
            <a:r>
              <a:rPr sz="2000" dirty="0"/>
              <a:t> incidence sur </a:t>
            </a:r>
            <a:r>
              <a:rPr sz="2000" dirty="0" err="1"/>
              <a:t>ce</a:t>
            </a:r>
            <a:r>
              <a:rPr sz="2000" dirty="0"/>
              <a:t> travail. </a:t>
            </a: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sz="2000" dirty="0" err="1"/>
              <a:t>Mettre</a:t>
            </a:r>
            <a:r>
              <a:rPr sz="2000" dirty="0"/>
              <a:t> au point un </a:t>
            </a:r>
            <a:r>
              <a:rPr sz="2000" dirty="0" err="1"/>
              <a:t>indicateur</a:t>
            </a:r>
            <a:r>
              <a:rPr sz="2000" dirty="0"/>
              <a:t> </a:t>
            </a:r>
            <a:r>
              <a:rPr sz="2000" dirty="0" err="1"/>
              <a:t>est</a:t>
            </a:r>
            <a:r>
              <a:rPr sz="2000" dirty="0"/>
              <a:t> un processus plus </a:t>
            </a:r>
            <a:r>
              <a:rPr sz="2000" dirty="0" err="1"/>
              <a:t>ou</a:t>
            </a:r>
            <a:r>
              <a:rPr sz="2000" dirty="0"/>
              <a:t> </a:t>
            </a:r>
            <a:r>
              <a:rPr sz="2000" dirty="0" err="1"/>
              <a:t>moins</a:t>
            </a:r>
            <a:r>
              <a:rPr sz="2000" dirty="0"/>
              <a:t> </a:t>
            </a:r>
            <a:r>
              <a:rPr sz="2000" dirty="0" err="1"/>
              <a:t>complexe</a:t>
            </a:r>
            <a:r>
              <a:rPr sz="2000" dirty="0"/>
              <a:t> qui </a:t>
            </a:r>
            <a:r>
              <a:rPr sz="2000" dirty="0" err="1"/>
              <a:t>peut</a:t>
            </a:r>
            <a:r>
              <a:rPr sz="2000" dirty="0"/>
              <a:t> </a:t>
            </a:r>
            <a:r>
              <a:rPr sz="2000" dirty="0" err="1"/>
              <a:t>aussi</a:t>
            </a:r>
            <a:r>
              <a:rPr sz="2000" dirty="0"/>
              <a:t> bien </a:t>
            </a:r>
            <a:r>
              <a:rPr sz="2000" dirty="0" err="1"/>
              <a:t>consister</a:t>
            </a:r>
            <a:r>
              <a:rPr sz="2000" dirty="0"/>
              <a:t> à </a:t>
            </a:r>
            <a:r>
              <a:rPr sz="2000" dirty="0" err="1"/>
              <a:t>compter</a:t>
            </a:r>
            <a:r>
              <a:rPr sz="2000" dirty="0"/>
              <a:t> (</a:t>
            </a:r>
            <a:r>
              <a:rPr sz="2000" dirty="0" err="1"/>
              <a:t>nombres</a:t>
            </a:r>
            <a:r>
              <a:rPr sz="2000" dirty="0"/>
              <a:t>) </a:t>
            </a:r>
            <a:r>
              <a:rPr sz="2000" dirty="0" err="1"/>
              <a:t>qu’à</a:t>
            </a:r>
            <a:r>
              <a:rPr sz="2000" dirty="0"/>
              <a:t> </a:t>
            </a:r>
            <a:r>
              <a:rPr sz="2000" dirty="0" err="1"/>
              <a:t>établir</a:t>
            </a:r>
            <a:r>
              <a:rPr sz="2000" dirty="0"/>
              <a:t> des proportions, des </a:t>
            </a:r>
            <a:r>
              <a:rPr sz="2000" dirty="0" err="1"/>
              <a:t>taux</a:t>
            </a:r>
            <a:r>
              <a:rPr sz="2000" dirty="0"/>
              <a:t> </a:t>
            </a:r>
            <a:r>
              <a:rPr sz="2000" dirty="0" err="1"/>
              <a:t>ou</a:t>
            </a:r>
            <a:r>
              <a:rPr sz="2000" dirty="0"/>
              <a:t> des ratios. Il </a:t>
            </a:r>
            <a:r>
              <a:rPr sz="2000" dirty="0" err="1"/>
              <a:t>existe</a:t>
            </a:r>
            <a:r>
              <a:rPr sz="2000" dirty="0"/>
              <a:t> </a:t>
            </a:r>
            <a:r>
              <a:rPr sz="2000" dirty="0" err="1"/>
              <a:t>également</a:t>
            </a:r>
            <a:r>
              <a:rPr sz="2000" dirty="0"/>
              <a:t> des </a:t>
            </a:r>
            <a:r>
              <a:rPr sz="2000" dirty="0" err="1"/>
              <a:t>indicateurs</a:t>
            </a:r>
            <a:r>
              <a:rPr sz="2000" dirty="0"/>
              <a:t> plus </a:t>
            </a:r>
            <a:r>
              <a:rPr sz="2000" dirty="0" err="1"/>
              <a:t>sophistiqués</a:t>
            </a:r>
            <a:r>
              <a:rPr sz="2000" dirty="0"/>
              <a:t>.</a:t>
            </a:r>
            <a:endParaRPr sz="2000" dirty="0">
              <a:solidFill>
                <a:srgbClr val="10253F"/>
              </a:solidFill>
              <a:latin typeface="Source Sans Pro Regular"/>
              <a:ea typeface="Source Sans Pro Regular"/>
              <a:cs typeface="Source Sans Pro Regular"/>
            </a:endParaRPr>
          </a:p>
          <a:p>
            <a:pPr>
              <a:defRPr sz="2400">
                <a:solidFill>
                  <a:srgbClr val="10253F"/>
                </a:solidFill>
                <a:latin typeface="Source Sans Pro Regular"/>
                <a:ea typeface="Source Sans Pro Regular"/>
                <a:cs typeface="Source Sans Pro Regular"/>
                <a:sym typeface="Source Sans Pro Regular"/>
              </a:defRPr>
            </a:pPr>
            <a:endParaRPr sz="2000" dirty="0">
              <a:highlight>
                <a:srgbClr val="FFFF00"/>
              </a:highlight>
              <a:latin typeface="Arial"/>
              <a:ea typeface="Source Sans Pro Regular"/>
              <a:cs typeface="Calibri"/>
            </a:endParaRPr>
          </a:p>
        </p:txBody>
      </p:sp>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t>5.1 Suivi et évaluation : définitions et concepts</a:t>
            </a:r>
          </a:p>
          <a:p>
            <a:pPr defTabSz="914400" hangingPunct="0">
              <a:lnSpc>
                <a:spcPct val="100000"/>
              </a:lnSpc>
              <a:spcBef>
                <a:spcPts val="0"/>
              </a:spcBef>
            </a:pPr>
            <a:endParaRPr sz="2900" b="1">
              <a:solidFill>
                <a:srgbClr val="FFFFFF"/>
              </a:solidFill>
              <a:latin typeface="Source Sans Pro Bold"/>
              <a:ea typeface="Source Sans Pro Bold"/>
              <a:cs typeface="Source Sans Pro Bold"/>
              <a:sym typeface="Source Sans Pro Bold"/>
            </a:endParaRPr>
          </a:p>
        </p:txBody>
      </p:sp>
      <p:sp>
        <p:nvSpPr>
          <p:cNvPr id="8"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10</a:t>
            </a:r>
          </a:p>
        </p:txBody>
      </p:sp>
    </p:spTree>
    <p:extLst>
      <p:ext uri="{BB962C8B-B14F-4D97-AF65-F5344CB8AC3E}">
        <p14:creationId xmlns:p14="http://schemas.microsoft.com/office/powerpoint/2010/main" val="410660730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15360" y="879990"/>
            <a:ext cx="8372475"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latin typeface="Arial"/>
                <a:cs typeface="Arial"/>
              </a:defRPr>
            </a:pPr>
            <a:r>
              <a:t>Définition des indicateurs (2) </a:t>
            </a:r>
          </a:p>
        </p:txBody>
      </p:sp>
      <p:sp>
        <p:nvSpPr>
          <p:cNvPr id="3" name="object 3"/>
          <p:cNvSpPr txBox="1"/>
          <p:nvPr/>
        </p:nvSpPr>
        <p:spPr>
          <a:xfrm>
            <a:off x="476681" y="1438285"/>
            <a:ext cx="11234133" cy="3108543"/>
          </a:xfrm>
          <a:prstGeom prst="rect">
            <a:avLst/>
          </a:prstGeom>
        </p:spPr>
        <p:txBody>
          <a:bodyPr vert="horz" wrap="square" lIns="0" tIns="17780" rIns="0" bIns="0" anchor="t">
            <a:spAutoFit/>
          </a:bodyPr>
          <a:lstStyle/>
          <a:p>
            <a:pPr eaLnBrk="0">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r>
              <a:rPr sz="2000" dirty="0"/>
              <a:t>Un </a:t>
            </a:r>
            <a:r>
              <a:rPr sz="2000" dirty="0" err="1"/>
              <a:t>indicateur</a:t>
            </a:r>
            <a:r>
              <a:rPr sz="2000" dirty="0"/>
              <a:t> doit </a:t>
            </a:r>
            <a:r>
              <a:rPr sz="2000" dirty="0" err="1"/>
              <a:t>être</a:t>
            </a:r>
            <a:r>
              <a:rPr sz="2000" dirty="0"/>
              <a:t> SMART : </a:t>
            </a:r>
            <a:r>
              <a:rPr sz="2000" dirty="0" err="1"/>
              <a:t>spécifique</a:t>
            </a:r>
            <a:r>
              <a:rPr sz="2000" dirty="0"/>
              <a:t>, </a:t>
            </a:r>
            <a:r>
              <a:rPr sz="2000" dirty="0" err="1"/>
              <a:t>mesurable</a:t>
            </a:r>
            <a:r>
              <a:rPr sz="2000" dirty="0"/>
              <a:t>, </a:t>
            </a:r>
            <a:r>
              <a:rPr sz="2000" dirty="0" err="1"/>
              <a:t>réalisable</a:t>
            </a:r>
            <a:r>
              <a:rPr sz="2000" dirty="0"/>
              <a:t>, pertinent et </a:t>
            </a:r>
            <a:r>
              <a:rPr sz="2000" dirty="0" err="1"/>
              <a:t>limité</a:t>
            </a:r>
            <a:r>
              <a:rPr sz="2000" dirty="0"/>
              <a:t> dans le temps (de </a:t>
            </a:r>
            <a:r>
              <a:rPr sz="2000" dirty="0" err="1"/>
              <a:t>l’anglais</a:t>
            </a:r>
            <a:r>
              <a:rPr sz="2000" dirty="0"/>
              <a:t> S</a:t>
            </a:r>
            <a:r>
              <a:rPr sz="2000" i="1" dirty="0"/>
              <a:t>pecific, Measurable, Attainable, Relevant, and Time-bound</a:t>
            </a:r>
            <a:r>
              <a:rPr sz="2000" dirty="0"/>
              <a:t>).</a:t>
            </a: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sz="2000" dirty="0" err="1"/>
              <a:t>Spécifique</a:t>
            </a:r>
            <a:r>
              <a:rPr sz="2000" dirty="0"/>
              <a:t> : </a:t>
            </a:r>
            <a:r>
              <a:rPr sz="2000" dirty="0" err="1"/>
              <a:t>peut</a:t>
            </a:r>
            <a:r>
              <a:rPr sz="2000" dirty="0"/>
              <a:t> se </a:t>
            </a:r>
            <a:r>
              <a:rPr sz="2000" dirty="0" err="1"/>
              <a:t>traduire</a:t>
            </a:r>
            <a:r>
              <a:rPr sz="2000" dirty="0"/>
              <a:t> </a:t>
            </a:r>
            <a:r>
              <a:rPr sz="2000" dirty="0" err="1"/>
              <a:t>en</a:t>
            </a:r>
            <a:r>
              <a:rPr sz="2000" dirty="0"/>
              <a:t> </a:t>
            </a:r>
            <a:r>
              <a:rPr sz="2000" dirty="0" err="1"/>
              <a:t>termes</a:t>
            </a:r>
            <a:r>
              <a:rPr sz="2000" dirty="0"/>
              <a:t> </a:t>
            </a:r>
            <a:r>
              <a:rPr sz="2000" dirty="0" err="1"/>
              <a:t>opérationnels</a:t>
            </a:r>
            <a:r>
              <a:rPr sz="2000" dirty="0"/>
              <a:t>, </a:t>
            </a:r>
            <a:r>
              <a:rPr sz="2000" dirty="0" err="1"/>
              <a:t>en</a:t>
            </a:r>
            <a:r>
              <a:rPr sz="2000" dirty="0"/>
              <a:t> </a:t>
            </a:r>
            <a:r>
              <a:rPr sz="2000" dirty="0" err="1"/>
              <a:t>mettant</a:t>
            </a:r>
            <a:r>
              <a:rPr sz="2000" dirty="0"/>
              <a:t> </a:t>
            </a:r>
            <a:r>
              <a:rPr sz="2000" dirty="0" err="1"/>
              <a:t>en</a:t>
            </a:r>
            <a:r>
              <a:rPr sz="2000" dirty="0"/>
              <a:t> exergue le « qui » et le « quoi » de </a:t>
            </a:r>
            <a:r>
              <a:rPr sz="2000" dirty="0" err="1"/>
              <a:t>l’intervention</a:t>
            </a:r>
            <a:r>
              <a:rPr sz="2000" dirty="0"/>
              <a:t>. Il </a:t>
            </a:r>
            <a:r>
              <a:rPr sz="2000" dirty="0" err="1"/>
              <a:t>est</a:t>
            </a:r>
            <a:r>
              <a:rPr sz="2000" dirty="0"/>
              <a:t> </a:t>
            </a:r>
            <a:r>
              <a:rPr sz="2000" dirty="0" err="1"/>
              <a:t>également</a:t>
            </a:r>
            <a:r>
              <a:rPr sz="2000" dirty="0"/>
              <a:t> important </a:t>
            </a:r>
            <a:r>
              <a:rPr sz="2000" dirty="0" err="1"/>
              <a:t>d’indiquer</a:t>
            </a:r>
            <a:r>
              <a:rPr sz="2000" dirty="0"/>
              <a:t> « comment », « </a:t>
            </a:r>
            <a:r>
              <a:rPr sz="2000" dirty="0" err="1"/>
              <a:t>où</a:t>
            </a:r>
            <a:r>
              <a:rPr sz="2000" dirty="0"/>
              <a:t> » et « qui fait quoi ».</a:t>
            </a: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sz="2000" dirty="0" err="1"/>
              <a:t>Mesurable</a:t>
            </a:r>
            <a:r>
              <a:rPr sz="2000" dirty="0"/>
              <a:t> : </a:t>
            </a:r>
            <a:r>
              <a:rPr sz="2000" dirty="0" err="1"/>
              <a:t>peut</a:t>
            </a:r>
            <a:r>
              <a:rPr sz="2000" dirty="0"/>
              <a:t> </a:t>
            </a:r>
            <a:r>
              <a:rPr sz="2000" dirty="0" err="1"/>
              <a:t>être</a:t>
            </a:r>
            <a:r>
              <a:rPr sz="2000" dirty="0"/>
              <a:t> </a:t>
            </a:r>
            <a:r>
              <a:rPr sz="2000" dirty="0" err="1"/>
              <a:t>compté</a:t>
            </a:r>
            <a:r>
              <a:rPr sz="2000" dirty="0"/>
              <a:t>, </a:t>
            </a:r>
            <a:r>
              <a:rPr sz="2000" dirty="0" err="1"/>
              <a:t>observé</a:t>
            </a:r>
            <a:r>
              <a:rPr sz="2000" dirty="0"/>
              <a:t>, </a:t>
            </a:r>
            <a:r>
              <a:rPr sz="2000" dirty="0" err="1"/>
              <a:t>analysé</a:t>
            </a:r>
            <a:r>
              <a:rPr sz="2000" dirty="0"/>
              <a:t>, </a:t>
            </a:r>
            <a:r>
              <a:rPr sz="2000" dirty="0" err="1"/>
              <a:t>testé</a:t>
            </a:r>
            <a:r>
              <a:rPr sz="2000" dirty="0"/>
              <a:t> </a:t>
            </a:r>
            <a:r>
              <a:rPr sz="2000" dirty="0" err="1"/>
              <a:t>ou</a:t>
            </a:r>
            <a:r>
              <a:rPr sz="2000" dirty="0"/>
              <a:t> remis </a:t>
            </a:r>
            <a:r>
              <a:rPr sz="2000" dirty="0" err="1"/>
              <a:t>en</a:t>
            </a:r>
            <a:r>
              <a:rPr sz="2000" dirty="0"/>
              <a:t> cause. </a:t>
            </a:r>
          </a:p>
          <a:p>
            <a:pPr marL="307975" indent="-307975" eaLnBrk="0">
              <a:spcBef>
                <a:spcPts val="500"/>
              </a:spcBef>
              <a:buClr>
                <a:srgbClr val="65A000"/>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sz="2000" dirty="0" err="1"/>
              <a:t>Réalisable</a:t>
            </a:r>
            <a:r>
              <a:rPr sz="2000" dirty="0"/>
              <a:t> : correspond à un </a:t>
            </a:r>
            <a:r>
              <a:rPr sz="2000" dirty="0" err="1"/>
              <a:t>objectif</a:t>
            </a:r>
            <a:r>
              <a:rPr sz="2000" dirty="0"/>
              <a:t> de performance </a:t>
            </a:r>
            <a:r>
              <a:rPr sz="2000" dirty="0" err="1"/>
              <a:t>quʼil</a:t>
            </a:r>
            <a:r>
              <a:rPr sz="2000" dirty="0"/>
              <a:t> doit </a:t>
            </a:r>
            <a:r>
              <a:rPr sz="2000" dirty="0" err="1"/>
              <a:t>être</a:t>
            </a:r>
            <a:r>
              <a:rPr sz="2000" dirty="0"/>
              <a:t> possible </a:t>
            </a:r>
            <a:r>
              <a:rPr sz="2000" dirty="0" err="1"/>
              <a:t>dʼatteindre</a:t>
            </a:r>
            <a:r>
              <a:rPr sz="2000" dirty="0"/>
              <a:t> et </a:t>
            </a:r>
            <a:r>
              <a:rPr sz="2000" dirty="0" err="1"/>
              <a:t>caractérise</a:t>
            </a:r>
            <a:r>
              <a:rPr sz="2000" dirty="0"/>
              <a:t> la </a:t>
            </a:r>
            <a:r>
              <a:rPr sz="2000" dirty="0" err="1"/>
              <a:t>quantité</a:t>
            </a:r>
            <a:r>
              <a:rPr sz="2000" dirty="0"/>
              <a:t> </a:t>
            </a:r>
            <a:r>
              <a:rPr sz="2000" dirty="0" err="1"/>
              <a:t>ou</a:t>
            </a:r>
            <a:r>
              <a:rPr sz="2000" dirty="0"/>
              <a:t> le </a:t>
            </a:r>
            <a:r>
              <a:rPr sz="2000" dirty="0" err="1"/>
              <a:t>niveau</a:t>
            </a:r>
            <a:r>
              <a:rPr sz="2000" dirty="0"/>
              <a:t> du </a:t>
            </a:r>
            <a:r>
              <a:rPr sz="2000" dirty="0" err="1"/>
              <a:t>paramètre</a:t>
            </a:r>
            <a:r>
              <a:rPr sz="2000" dirty="0"/>
              <a:t> </a:t>
            </a:r>
            <a:r>
              <a:rPr sz="2000" dirty="0" err="1"/>
              <a:t>utilisé</a:t>
            </a:r>
            <a:r>
              <a:rPr sz="2000" dirty="0"/>
              <a:t> pour </a:t>
            </a:r>
            <a:r>
              <a:rPr sz="2000" dirty="0" err="1"/>
              <a:t>établir</a:t>
            </a:r>
            <a:r>
              <a:rPr sz="2000" dirty="0"/>
              <a:t> la </a:t>
            </a:r>
            <a:r>
              <a:rPr sz="2000" dirty="0" err="1"/>
              <a:t>réalisation</a:t>
            </a:r>
            <a:r>
              <a:rPr sz="2000" dirty="0"/>
              <a:t> de </a:t>
            </a:r>
            <a:r>
              <a:rPr sz="2000" dirty="0" err="1"/>
              <a:t>lʼobjectif</a:t>
            </a:r>
            <a:r>
              <a:rPr sz="2000" dirty="0"/>
              <a:t>.  </a:t>
            </a: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sz="2000" dirty="0"/>
              <a:t>Pertinent : montre </a:t>
            </a:r>
            <a:r>
              <a:rPr sz="2000" dirty="0" err="1"/>
              <a:t>ou</a:t>
            </a:r>
            <a:r>
              <a:rPr sz="2000" dirty="0"/>
              <a:t> </a:t>
            </a:r>
            <a:r>
              <a:rPr sz="2000" dirty="0" err="1"/>
              <a:t>mesure</a:t>
            </a:r>
            <a:r>
              <a:rPr sz="2000" dirty="0"/>
              <a:t> un aspect de </a:t>
            </a:r>
            <a:r>
              <a:rPr sz="2000" dirty="0" err="1"/>
              <a:t>l’effet</a:t>
            </a:r>
            <a:r>
              <a:rPr sz="2000" dirty="0"/>
              <a:t> </a:t>
            </a:r>
            <a:r>
              <a:rPr sz="2000" dirty="0" err="1"/>
              <a:t>qu’il</a:t>
            </a:r>
            <a:r>
              <a:rPr sz="2000" dirty="0"/>
              <a:t> </a:t>
            </a:r>
            <a:r>
              <a:rPr sz="2000" dirty="0" err="1"/>
              <a:t>est</a:t>
            </a:r>
            <a:r>
              <a:rPr sz="2000" dirty="0"/>
              <a:t> </a:t>
            </a:r>
            <a:r>
              <a:rPr sz="2000" dirty="0" err="1"/>
              <a:t>effectivement</a:t>
            </a:r>
            <a:r>
              <a:rPr sz="2000" dirty="0"/>
              <a:t> </a:t>
            </a:r>
            <a:r>
              <a:rPr sz="2000" dirty="0" err="1"/>
              <a:t>censé</a:t>
            </a:r>
            <a:r>
              <a:rPr sz="2000" dirty="0"/>
              <a:t> </a:t>
            </a:r>
            <a:r>
              <a:rPr sz="2000" dirty="0" err="1"/>
              <a:t>caractériser</a:t>
            </a:r>
            <a:r>
              <a:rPr sz="2000" dirty="0"/>
              <a:t>.</a:t>
            </a:r>
            <a:endParaRPr sz="200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sz="2000" dirty="0" err="1"/>
              <a:t>Limité</a:t>
            </a:r>
            <a:r>
              <a:rPr sz="2000" dirty="0"/>
              <a:t> dans le temps : </a:t>
            </a:r>
            <a:r>
              <a:rPr sz="2000" dirty="0" err="1"/>
              <a:t>comporte</a:t>
            </a:r>
            <a:r>
              <a:rPr sz="2000" dirty="0"/>
              <a:t> </a:t>
            </a:r>
            <a:r>
              <a:rPr sz="2000" dirty="0" err="1"/>
              <a:t>une</a:t>
            </a:r>
            <a:r>
              <a:rPr sz="2000" dirty="0"/>
              <a:t> indication du moment </a:t>
            </a:r>
            <a:r>
              <a:rPr sz="2000" dirty="0" err="1"/>
              <a:t>auquel</a:t>
            </a:r>
            <a:r>
              <a:rPr sz="2000" dirty="0"/>
              <a:t> il doit </a:t>
            </a:r>
            <a:r>
              <a:rPr sz="2000" dirty="0" err="1"/>
              <a:t>être</a:t>
            </a:r>
            <a:r>
              <a:rPr sz="2000" dirty="0"/>
              <a:t> </a:t>
            </a:r>
            <a:r>
              <a:rPr sz="2000" dirty="0" err="1"/>
              <a:t>établi</a:t>
            </a:r>
            <a:r>
              <a:rPr sz="2000" dirty="0"/>
              <a:t>.</a:t>
            </a:r>
            <a:endParaRPr sz="2000" dirty="0">
              <a:solidFill>
                <a:srgbClr val="10253F"/>
              </a:solidFill>
              <a:latin typeface="Source Sans Pro Regular"/>
              <a:ea typeface="Source Sans Pro Regular"/>
              <a:cs typeface="Source Sans Pro Regular"/>
            </a:endParaRPr>
          </a:p>
        </p:txBody>
      </p:sp>
      <p:sp>
        <p:nvSpPr>
          <p:cNvPr id="7" name="Rectangle 6"/>
          <p:cNvSpPr/>
          <p:nvPr/>
        </p:nvSpPr>
        <p:spPr>
          <a:xfrm>
            <a:off x="0" y="6157373"/>
            <a:ext cx="12192000" cy="679673"/>
          </a:xfrm>
          <a:prstGeom prst="rect">
            <a:avLst/>
          </a:prstGeom>
          <a:solidFill>
            <a:srgbClr val="A2010C"/>
          </a:solidFill>
        </p:spPr>
        <p:txBody>
          <a:bodyPr wrap="square">
            <a:spAutoFit/>
          </a:bodyPr>
          <a:lstStyle/>
          <a:p>
            <a:pPr algn="ctr" eaLnBrk="0">
              <a:spcBef>
                <a:spcPts val="500"/>
              </a:spcBef>
              <a:buClr>
                <a:srgbClr val="5A8A39"/>
              </a:buClr>
              <a:buSzPct val="100000"/>
              <a:defRPr sz="1700">
                <a:solidFill>
                  <a:schemeClr val="bg1"/>
                </a:solidFill>
                <a:latin typeface="Source Sans Pro Regular"/>
                <a:ea typeface="Source Sans Pro Regular"/>
                <a:cs typeface="Source Sans Pro Regular"/>
                <a:sym typeface="Source Sans Pro Regular"/>
              </a:defRPr>
            </a:pPr>
            <a:r>
              <a:rPr dirty="0"/>
              <a:t>Dans la </a:t>
            </a:r>
            <a:r>
              <a:rPr dirty="0" err="1"/>
              <a:t>mesure</a:t>
            </a:r>
            <a:r>
              <a:rPr dirty="0"/>
              <a:t> du possible, les </a:t>
            </a:r>
            <a:r>
              <a:rPr dirty="0" err="1"/>
              <a:t>indicateurs</a:t>
            </a:r>
            <a:r>
              <a:rPr dirty="0"/>
              <a:t> </a:t>
            </a:r>
            <a:r>
              <a:rPr dirty="0" err="1"/>
              <a:t>doivent</a:t>
            </a:r>
            <a:r>
              <a:rPr dirty="0"/>
              <a:t> </a:t>
            </a:r>
            <a:r>
              <a:rPr dirty="0" err="1"/>
              <a:t>permettre</a:t>
            </a:r>
            <a:r>
              <a:rPr dirty="0"/>
              <a:t> </a:t>
            </a:r>
            <a:r>
              <a:rPr dirty="0" err="1"/>
              <a:t>une</a:t>
            </a:r>
            <a:r>
              <a:rPr dirty="0"/>
              <a:t> ventilation des </a:t>
            </a:r>
            <a:r>
              <a:rPr dirty="0" err="1"/>
              <a:t>différentes</a:t>
            </a:r>
            <a:r>
              <a:rPr dirty="0"/>
              <a:t> données </a:t>
            </a:r>
          </a:p>
          <a:p>
            <a:pPr algn="ctr" eaLnBrk="0">
              <a:spcBef>
                <a:spcPts val="500"/>
              </a:spcBef>
              <a:buClr>
                <a:srgbClr val="5A8A39"/>
              </a:buClr>
              <a:buSzPct val="100000"/>
              <a:defRPr sz="1700">
                <a:solidFill>
                  <a:schemeClr val="bg1"/>
                </a:solidFill>
                <a:latin typeface="Source Sans Pro Regular"/>
                <a:ea typeface="Source Sans Pro Regular"/>
                <a:cs typeface="Source Sans Pro Regular"/>
                <a:sym typeface="Source Sans Pro Regular"/>
              </a:defRPr>
            </a:pPr>
            <a:r>
              <a:rPr dirty="0"/>
              <a:t>(par </a:t>
            </a:r>
            <a:r>
              <a:rPr dirty="0" err="1"/>
              <a:t>sexe</a:t>
            </a:r>
            <a:r>
              <a:rPr dirty="0"/>
              <a:t>, </a:t>
            </a:r>
            <a:r>
              <a:rPr dirty="0" err="1"/>
              <a:t>âge</a:t>
            </a:r>
            <a:r>
              <a:rPr dirty="0"/>
              <a:t>, </a:t>
            </a:r>
            <a:r>
              <a:rPr dirty="0" err="1"/>
              <a:t>région</a:t>
            </a:r>
            <a:r>
              <a:rPr dirty="0"/>
              <a:t> </a:t>
            </a:r>
            <a:r>
              <a:rPr dirty="0" err="1"/>
              <a:t>ou</a:t>
            </a:r>
            <a:r>
              <a:rPr dirty="0"/>
              <a:t> </a:t>
            </a:r>
            <a:r>
              <a:rPr dirty="0" err="1"/>
              <a:t>d’autres</a:t>
            </a:r>
            <a:r>
              <a:rPr dirty="0"/>
              <a:t> variables </a:t>
            </a:r>
            <a:r>
              <a:rPr dirty="0" err="1"/>
              <a:t>pertinentes</a:t>
            </a:r>
            <a:r>
              <a:rPr dirty="0"/>
              <a:t>).</a:t>
            </a:r>
            <a:endParaRPr sz="1700" dirty="0">
              <a:solidFill>
                <a:schemeClr val="bg1"/>
              </a:solidFill>
              <a:latin typeface="Source Sans Pro Regular"/>
              <a:ea typeface="Source Sans Pro Regular"/>
              <a:cs typeface="Source Sans Pro Regular"/>
            </a:endParaRPr>
          </a:p>
        </p:txBody>
      </p:sp>
      <p:sp>
        <p:nvSpPr>
          <p:cNvPr id="9"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t>5.1 Suivi et évaluation : définitions et concepts</a:t>
            </a:r>
          </a:p>
          <a:p>
            <a:pPr defTabSz="914400" hangingPunct="0">
              <a:lnSpc>
                <a:spcPct val="100000"/>
              </a:lnSpc>
              <a:spcBef>
                <a:spcPts val="0"/>
              </a:spcBef>
            </a:pPr>
            <a:endParaRPr sz="2900" b="1">
              <a:solidFill>
                <a:srgbClr val="FFFFFF"/>
              </a:solidFill>
              <a:latin typeface="Source Sans Pro Bold"/>
              <a:ea typeface="Source Sans Pro Bold"/>
              <a:cs typeface="Source Sans Pro Bold"/>
              <a:sym typeface="Source Sans Pro Bold"/>
            </a:endParaRPr>
          </a:p>
        </p:txBody>
      </p:sp>
      <p:sp>
        <p:nvSpPr>
          <p:cNvPr id="11"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11</a:t>
            </a:r>
          </a:p>
        </p:txBody>
      </p:sp>
    </p:spTree>
    <p:extLst>
      <p:ext uri="{BB962C8B-B14F-4D97-AF65-F5344CB8AC3E}">
        <p14:creationId xmlns:p14="http://schemas.microsoft.com/office/powerpoint/2010/main" val="25179752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66407" y="2271730"/>
            <a:ext cx="7529515" cy="2609759"/>
          </a:xfrm>
          <a:prstGeom prst="rect">
            <a:avLst/>
          </a:prstGeom>
        </p:spPr>
        <p:txBody>
          <a:bodyPr lIns="45719" tIns="45720" rIns="45719" bIns="45720" anchor="t">
            <a:normAutofit/>
          </a:bodyPr>
          <a:lstStyle/>
          <a:p>
            <a:pPr>
              <a:defRPr>
                <a:solidFill>
                  <a:srgbClr val="FF0000"/>
                </a:solidFill>
                <a:latin typeface="Source Sans Pro Bold"/>
                <a:ea typeface="Source Sans Pro Bold"/>
                <a:cs typeface="Source Sans Pro Bold"/>
                <a:sym typeface="Source Sans Pro Bold"/>
              </a:defRPr>
            </a:pPr>
            <a:r>
              <a:rPr b="1" dirty="0"/>
              <a:t>Ce module </a:t>
            </a:r>
            <a:r>
              <a:rPr b="1" dirty="0" err="1"/>
              <a:t>présente</a:t>
            </a:r>
            <a:r>
              <a:rPr b="1" dirty="0"/>
              <a:t> des </a:t>
            </a:r>
            <a:r>
              <a:rPr b="1" dirty="0" err="1"/>
              <a:t>informations</a:t>
            </a:r>
            <a:r>
              <a:rPr b="1" dirty="0"/>
              <a:t> de base sur le </a:t>
            </a:r>
            <a:r>
              <a:rPr b="1" dirty="0" err="1"/>
              <a:t>suivi</a:t>
            </a:r>
            <a:r>
              <a:rPr b="1" dirty="0"/>
              <a:t> et </a:t>
            </a:r>
            <a:r>
              <a:rPr b="1" dirty="0" err="1"/>
              <a:t>l’évaluation</a:t>
            </a:r>
            <a:r>
              <a:rPr b="1" dirty="0"/>
              <a:t> </a:t>
            </a:r>
            <a:r>
              <a:rPr b="1" dirty="0" err="1"/>
              <a:t>dʼun</a:t>
            </a:r>
            <a:r>
              <a:rPr b="1" dirty="0"/>
              <a:t> </a:t>
            </a:r>
            <a:r>
              <a:rPr b="1" dirty="0" err="1"/>
              <a:t>programme</a:t>
            </a:r>
            <a:r>
              <a:rPr b="1" dirty="0"/>
              <a:t> </a:t>
            </a:r>
            <a:r>
              <a:rPr b="1" dirty="0" err="1"/>
              <a:t>dʼintervention</a:t>
            </a:r>
            <a:r>
              <a:rPr b="1" dirty="0"/>
              <a:t> </a:t>
            </a:r>
            <a:r>
              <a:rPr b="1" dirty="0" err="1"/>
              <a:t>rapide</a:t>
            </a:r>
            <a:r>
              <a:rPr b="1" dirty="0"/>
              <a:t>. Une version </a:t>
            </a:r>
            <a:r>
              <a:rPr b="1" dirty="0" err="1"/>
              <a:t>complète</a:t>
            </a:r>
            <a:r>
              <a:rPr b="1" dirty="0"/>
              <a:t> de </a:t>
            </a:r>
            <a:r>
              <a:rPr b="1" dirty="0" err="1"/>
              <a:t>ce</a:t>
            </a:r>
            <a:r>
              <a:rPr b="1" dirty="0"/>
              <a:t> module, </a:t>
            </a:r>
            <a:r>
              <a:rPr b="1" dirty="0" err="1"/>
              <a:t>comprenant</a:t>
            </a:r>
            <a:r>
              <a:rPr b="1" dirty="0"/>
              <a:t> </a:t>
            </a:r>
            <a:r>
              <a:rPr b="1" dirty="0" err="1"/>
              <a:t>une</a:t>
            </a:r>
            <a:r>
              <a:rPr b="1" dirty="0"/>
              <a:t> </a:t>
            </a:r>
            <a:r>
              <a:rPr b="1" dirty="0" err="1"/>
              <a:t>liste</a:t>
            </a:r>
            <a:r>
              <a:rPr b="1" dirty="0"/>
              <a:t> </a:t>
            </a:r>
            <a:r>
              <a:rPr b="1" dirty="0" err="1"/>
              <a:t>détaillée</a:t>
            </a:r>
            <a:r>
              <a:rPr b="1" dirty="0"/>
              <a:t> </a:t>
            </a:r>
            <a:r>
              <a:rPr b="1" dirty="0" err="1"/>
              <a:t>d’indicateurs</a:t>
            </a:r>
            <a:r>
              <a:rPr b="1" dirty="0"/>
              <a:t> </a:t>
            </a:r>
            <a:r>
              <a:rPr b="1" dirty="0" err="1"/>
              <a:t>clés</a:t>
            </a:r>
            <a:r>
              <a:rPr b="1" dirty="0"/>
              <a:t> de performance, sera </a:t>
            </a:r>
            <a:r>
              <a:rPr b="1" dirty="0" err="1"/>
              <a:t>publiée</a:t>
            </a:r>
            <a:r>
              <a:rPr b="1" dirty="0"/>
              <a:t> après </a:t>
            </a:r>
            <a:r>
              <a:rPr b="1" dirty="0" err="1"/>
              <a:t>finalisation</a:t>
            </a:r>
            <a:r>
              <a:rPr b="1" dirty="0"/>
              <a:t> par </a:t>
            </a:r>
            <a:r>
              <a:rPr b="1" dirty="0" err="1"/>
              <a:t>lʼOMS</a:t>
            </a:r>
            <a:r>
              <a:rPr b="1" dirty="0"/>
              <a:t>, dans le courant de </a:t>
            </a:r>
            <a:r>
              <a:rPr b="1" dirty="0" err="1"/>
              <a:t>l’année</a:t>
            </a:r>
            <a:r>
              <a:rPr b="1" dirty="0"/>
              <a:t> 2024, du Cadre de </a:t>
            </a:r>
            <a:r>
              <a:rPr b="1" dirty="0" err="1"/>
              <a:t>suivi</a:t>
            </a:r>
            <a:r>
              <a:rPr b="1" dirty="0"/>
              <a:t> et </a:t>
            </a:r>
            <a:r>
              <a:rPr b="1" dirty="0" err="1"/>
              <a:t>d’évaluation</a:t>
            </a:r>
            <a:r>
              <a:rPr b="1" dirty="0"/>
              <a:t> des EIR.</a:t>
            </a:r>
          </a:p>
          <a:p>
            <a:pPr>
              <a:defRPr>
                <a:solidFill>
                  <a:srgbClr val="FF0000"/>
                </a:solidFill>
              </a:defRPr>
            </a:pPr>
            <a:endParaRPr dirty="0"/>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70954" y="880943"/>
            <a:ext cx="3341144"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Avertissement</a:t>
            </a:r>
            <a:endParaRPr b="1"/>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297713" y="70581"/>
            <a:ext cx="4798943" cy="646114"/>
          </a:xfrm>
        </p:spPr>
        <p:txBody>
          <a:bodyPr>
            <a:normAutofit fontScale="90000"/>
          </a:bodyPr>
          <a:lstStyle/>
          <a:p>
            <a:r>
              <a:t>Qu’est-ce qu’un indicateur ?</a:t>
            </a:r>
          </a:p>
        </p:txBody>
      </p:sp>
      <p:sp>
        <p:nvSpPr>
          <p:cNvPr id="2" name="Text Placeholder 5">
            <a:extLst>
              <a:ext uri="{FF2B5EF4-FFF2-40B4-BE49-F238E27FC236}">
                <a16:creationId xmlns:a16="http://schemas.microsoft.com/office/drawing/2014/main" id="{7B47EECF-3A47-4A2A-96DE-D0BD63BAF17A}"/>
              </a:ext>
            </a:extLst>
          </p:cNvPr>
          <p:cNvSpPr txBox="1">
            <a:spLocks/>
          </p:cNvSpPr>
          <p:nvPr/>
        </p:nvSpPr>
        <p:spPr bwMode="auto">
          <a:xfrm>
            <a:off x="609600" y="949037"/>
            <a:ext cx="10972800" cy="1525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342900" indent="-342900">
              <a:lnSpc>
                <a:spcPct val="107000"/>
              </a:lnSpc>
              <a:buClr>
                <a:srgbClr val="5A8A39"/>
              </a:buClr>
              <a:buFont typeface="Arial" panose="020B0604020202020204" pitchFamily="34" charset="0"/>
              <a:buChar char="•"/>
              <a:defRPr>
                <a:latin typeface="Source Sans Pro" panose="020B0503030403020204" pitchFamily="34" charset="0"/>
              </a:defRPr>
            </a:pPr>
            <a:r>
              <a:rPr sz="2000" dirty="0"/>
              <a:t>Les </a:t>
            </a:r>
            <a:r>
              <a:rPr sz="2000" dirty="0" err="1"/>
              <a:t>indicateurs</a:t>
            </a:r>
            <a:r>
              <a:rPr sz="2000" dirty="0"/>
              <a:t> </a:t>
            </a:r>
            <a:r>
              <a:rPr sz="2000" dirty="0" err="1"/>
              <a:t>sont</a:t>
            </a:r>
            <a:r>
              <a:rPr sz="2000" dirty="0"/>
              <a:t> </a:t>
            </a:r>
            <a:r>
              <a:rPr sz="2000" dirty="0" err="1"/>
              <a:t>mesurés</a:t>
            </a:r>
            <a:r>
              <a:rPr sz="2000" dirty="0"/>
              <a:t> :</a:t>
            </a:r>
          </a:p>
          <a:p>
            <a:pPr marL="1123935" lvl="1" indent="-514350">
              <a:lnSpc>
                <a:spcPct val="107000"/>
              </a:lnSpc>
              <a:buAutoNum type="arabicPeriod"/>
              <a:defRPr>
                <a:latin typeface="Source Sans Pro" panose="020B0503030403020204" pitchFamily="34" charset="0"/>
              </a:defRPr>
            </a:pPr>
            <a:r>
              <a:rPr sz="2000" dirty="0"/>
              <a:t>Au début de </a:t>
            </a:r>
            <a:r>
              <a:rPr sz="2000" dirty="0" err="1"/>
              <a:t>l’intervention</a:t>
            </a:r>
            <a:r>
              <a:rPr sz="2000" dirty="0"/>
              <a:t> </a:t>
            </a:r>
          </a:p>
          <a:p>
            <a:pPr marL="1123935" lvl="1" indent="-514350">
              <a:lnSpc>
                <a:spcPct val="107000"/>
              </a:lnSpc>
              <a:buAutoNum type="arabicPeriod"/>
              <a:defRPr>
                <a:latin typeface="Source Sans Pro" panose="020B0503030403020204" pitchFamily="34" charset="0"/>
              </a:defRPr>
            </a:pPr>
            <a:r>
              <a:rPr sz="2000" dirty="0"/>
              <a:t>Une </a:t>
            </a:r>
            <a:r>
              <a:rPr sz="2000" dirty="0" err="1"/>
              <a:t>fois</a:t>
            </a:r>
            <a:r>
              <a:rPr sz="2000" dirty="0"/>
              <a:t> que </a:t>
            </a:r>
            <a:r>
              <a:rPr sz="2000" dirty="0" err="1"/>
              <a:t>l’intervention</a:t>
            </a:r>
            <a:r>
              <a:rPr sz="2000" dirty="0"/>
              <a:t> a </a:t>
            </a:r>
            <a:r>
              <a:rPr sz="2000" dirty="0" err="1"/>
              <a:t>eu</a:t>
            </a:r>
            <a:r>
              <a:rPr sz="2000" dirty="0"/>
              <a:t> le temps de </a:t>
            </a:r>
            <a:r>
              <a:rPr sz="2000" dirty="0" err="1"/>
              <a:t>produire</a:t>
            </a:r>
            <a:r>
              <a:rPr sz="2000" dirty="0"/>
              <a:t> un impact </a:t>
            </a:r>
          </a:p>
          <a:p>
            <a:pPr>
              <a:lnSpc>
                <a:spcPct val="107000"/>
              </a:lnSpc>
              <a:buClr>
                <a:srgbClr val="5A8A39"/>
              </a:buClr>
              <a:buFont typeface="Arial" panose="020B0604020202020204" pitchFamily="34" charset="0"/>
              <a:buChar char="•"/>
              <a:defRPr>
                <a:latin typeface="Source Sans Pro" panose="020B0503030403020204" pitchFamily="34" charset="0"/>
              </a:defRPr>
            </a:pPr>
            <a:r>
              <a:rPr sz="2000" dirty="0"/>
              <a:t>Les </a:t>
            </a:r>
            <a:r>
              <a:rPr sz="2000" dirty="0" err="1"/>
              <a:t>indicateurs</a:t>
            </a:r>
            <a:r>
              <a:rPr sz="2000" dirty="0"/>
              <a:t> </a:t>
            </a:r>
            <a:r>
              <a:rPr sz="2000" dirty="0" err="1"/>
              <a:t>mesurent</a:t>
            </a:r>
            <a:r>
              <a:rPr sz="2000" dirty="0"/>
              <a:t> les </a:t>
            </a:r>
            <a:r>
              <a:rPr sz="2000" dirty="0" err="1"/>
              <a:t>changements</a:t>
            </a:r>
            <a:r>
              <a:rPr sz="2000" dirty="0"/>
              <a:t> au fil du temps et </a:t>
            </a:r>
            <a:r>
              <a:rPr sz="2000" dirty="0" err="1"/>
              <a:t>sont</a:t>
            </a:r>
            <a:r>
              <a:rPr sz="2000" dirty="0"/>
              <a:t> </a:t>
            </a:r>
            <a:r>
              <a:rPr sz="2000" dirty="0" err="1"/>
              <a:t>utilisés</a:t>
            </a:r>
            <a:r>
              <a:rPr sz="2000" dirty="0"/>
              <a:t> pour prendre des </a:t>
            </a:r>
            <a:r>
              <a:rPr sz="2000" dirty="0" err="1"/>
              <a:t>décisions</a:t>
            </a:r>
            <a:endParaRPr sz="2000" dirty="0"/>
          </a:p>
          <a:p>
            <a:pPr>
              <a:lnSpc>
                <a:spcPct val="107000"/>
              </a:lnSpc>
              <a:buClr>
                <a:srgbClr val="5A8A39"/>
              </a:buClr>
              <a:buFont typeface="Arial" panose="020B0604020202020204" pitchFamily="34" charset="0"/>
              <a:buChar char="•"/>
              <a:defRPr b="1">
                <a:latin typeface="Source Sans Pro" panose="020B0503030403020204" pitchFamily="34" charset="0"/>
              </a:defRPr>
            </a:pPr>
            <a:r>
              <a:rPr sz="2000" dirty="0"/>
              <a:t>Un </a:t>
            </a:r>
            <a:r>
              <a:rPr sz="2000" dirty="0" err="1"/>
              <a:t>indicateur</a:t>
            </a:r>
            <a:r>
              <a:rPr sz="2000" dirty="0"/>
              <a:t> </a:t>
            </a:r>
            <a:r>
              <a:rPr sz="2000" dirty="0" err="1"/>
              <a:t>peut</a:t>
            </a:r>
            <a:r>
              <a:rPr sz="2000" dirty="0"/>
              <a:t> </a:t>
            </a:r>
            <a:r>
              <a:rPr sz="2000" dirty="0" err="1"/>
              <a:t>être</a:t>
            </a:r>
            <a:r>
              <a:rPr sz="2000" dirty="0"/>
              <a:t> : </a:t>
            </a:r>
          </a:p>
          <a:p>
            <a:pPr lvl="2">
              <a:lnSpc>
                <a:spcPct val="107000"/>
              </a:lnSpc>
              <a:buClr>
                <a:srgbClr val="5A8A39"/>
              </a:buClr>
              <a:buFont typeface="Courier New" panose="02070309020205020404" pitchFamily="49" charset="0"/>
              <a:buChar char="o"/>
              <a:defRPr sz="2400">
                <a:latin typeface="Source Sans Pro" panose="020B0503030403020204" pitchFamily="34" charset="0"/>
              </a:defRPr>
            </a:pPr>
            <a:r>
              <a:rPr sz="2000" dirty="0"/>
              <a:t>Un </a:t>
            </a:r>
            <a:r>
              <a:rPr sz="2000" dirty="0" err="1"/>
              <a:t>nombre</a:t>
            </a:r>
            <a:endParaRPr sz="2000" dirty="0"/>
          </a:p>
          <a:p>
            <a:pPr lvl="2">
              <a:lnSpc>
                <a:spcPct val="107000"/>
              </a:lnSpc>
              <a:buClr>
                <a:srgbClr val="5A8A39"/>
              </a:buClr>
              <a:buFont typeface="Courier New" panose="02070309020205020404" pitchFamily="49" charset="0"/>
              <a:buChar char="o"/>
              <a:defRPr sz="2400">
                <a:latin typeface="Source Sans Pro" panose="020B0503030403020204" pitchFamily="34" charset="0"/>
              </a:defRPr>
            </a:pPr>
            <a:r>
              <a:rPr sz="2000" dirty="0"/>
              <a:t>Un ratio </a:t>
            </a:r>
          </a:p>
          <a:p>
            <a:pPr lvl="2">
              <a:lnSpc>
                <a:spcPct val="107000"/>
              </a:lnSpc>
              <a:buClr>
                <a:srgbClr val="5A8A39"/>
              </a:buClr>
              <a:buFont typeface="Courier New" panose="02070309020205020404" pitchFamily="49" charset="0"/>
              <a:buChar char="o"/>
              <a:defRPr sz="2400">
                <a:latin typeface="Source Sans Pro" panose="020B0503030403020204" pitchFamily="34" charset="0"/>
              </a:defRPr>
            </a:pPr>
            <a:r>
              <a:rPr sz="2000" dirty="0"/>
              <a:t>Un </a:t>
            </a:r>
            <a:r>
              <a:rPr sz="2000" dirty="0" err="1"/>
              <a:t>pourcentage</a:t>
            </a:r>
            <a:endParaRPr sz="2000" dirty="0"/>
          </a:p>
          <a:p>
            <a:pPr lvl="2">
              <a:lnSpc>
                <a:spcPct val="107000"/>
              </a:lnSpc>
              <a:buClr>
                <a:srgbClr val="5A8A39"/>
              </a:buClr>
              <a:buFont typeface="Courier New" panose="02070309020205020404" pitchFamily="49" charset="0"/>
              <a:buChar char="o"/>
              <a:defRPr sz="2400">
                <a:latin typeface="Source Sans Pro" panose="020B0503030403020204" pitchFamily="34" charset="0"/>
              </a:defRPr>
            </a:pPr>
            <a:r>
              <a:rPr sz="2000" dirty="0"/>
              <a:t>Une </a:t>
            </a:r>
            <a:r>
              <a:rPr sz="2000" dirty="0" err="1"/>
              <a:t>moyenne</a:t>
            </a:r>
            <a:endParaRPr sz="2000" dirty="0"/>
          </a:p>
          <a:p>
            <a:pPr lvl="2">
              <a:lnSpc>
                <a:spcPct val="107000"/>
              </a:lnSpc>
              <a:buClr>
                <a:srgbClr val="5A8A39"/>
              </a:buClr>
              <a:buFont typeface="Courier New" panose="02070309020205020404" pitchFamily="49" charset="0"/>
              <a:buChar char="o"/>
              <a:defRPr sz="2400">
                <a:latin typeface="Source Sans Pro" panose="020B0503030403020204" pitchFamily="34" charset="0"/>
              </a:defRPr>
            </a:pPr>
            <a:r>
              <a:rPr sz="2000" dirty="0"/>
              <a:t>Un </a:t>
            </a:r>
            <a:r>
              <a:rPr sz="2000" dirty="0" err="1"/>
              <a:t>taux</a:t>
            </a:r>
            <a:endParaRPr sz="2000" dirty="0"/>
          </a:p>
          <a:p>
            <a:pPr lvl="2">
              <a:lnSpc>
                <a:spcPct val="107000"/>
              </a:lnSpc>
              <a:buClr>
                <a:srgbClr val="5A8A39"/>
              </a:buClr>
              <a:buFont typeface="Courier New" panose="02070309020205020404" pitchFamily="49" charset="0"/>
              <a:buChar char="o"/>
              <a:defRPr sz="2400">
                <a:latin typeface="Source Sans Pro" panose="020B0503030403020204" pitchFamily="34" charset="0"/>
              </a:defRPr>
            </a:pPr>
            <a:r>
              <a:rPr sz="2000" dirty="0"/>
              <a:t>Un </a:t>
            </a:r>
            <a:r>
              <a:rPr sz="2000" dirty="0" err="1"/>
              <a:t>indice</a:t>
            </a:r>
            <a:r>
              <a:rPr sz="2000" dirty="0"/>
              <a:t> (</a:t>
            </a:r>
            <a:r>
              <a:rPr sz="2000" dirty="0" err="1"/>
              <a:t>synthèse</a:t>
            </a:r>
            <a:r>
              <a:rPr sz="2000" dirty="0"/>
              <a:t> </a:t>
            </a:r>
            <a:r>
              <a:rPr sz="2000" dirty="0" err="1"/>
              <a:t>d’indicateurs</a:t>
            </a:r>
            <a:r>
              <a:rPr sz="2000" dirty="0"/>
              <a:t>)</a:t>
            </a:r>
          </a:p>
          <a:p>
            <a:pPr>
              <a:lnSpc>
                <a:spcPct val="107000"/>
              </a:lnSpc>
            </a:pPr>
            <a:endParaRPr sz="2000" dirty="0"/>
          </a:p>
          <a:p>
            <a:pPr marL="0" indent="0">
              <a:lnSpc>
                <a:spcPct val="107000"/>
              </a:lnSpc>
              <a:buNone/>
            </a:pPr>
            <a:r>
              <a:rPr sz="2000" dirty="0"/>
              <a:t> </a:t>
            </a:r>
          </a:p>
        </p:txBody>
      </p:sp>
    </p:spTree>
    <p:extLst>
      <p:ext uri="{BB962C8B-B14F-4D97-AF65-F5344CB8AC3E}">
        <p14:creationId xmlns:p14="http://schemas.microsoft.com/office/powerpoint/2010/main" val="267193030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94872" y="862285"/>
            <a:ext cx="8372475"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latin typeface="Arial"/>
                <a:cs typeface="Arial"/>
              </a:defRPr>
            </a:pPr>
            <a:r>
              <a:t>Les différents types d’indicateurs </a:t>
            </a:r>
          </a:p>
        </p:txBody>
      </p:sp>
      <p:graphicFrame>
        <p:nvGraphicFramePr>
          <p:cNvPr id="4" name="Tableau 3"/>
          <p:cNvGraphicFramePr>
            <a:graphicFrameLocks noGrp="1"/>
          </p:cNvGraphicFramePr>
          <p:nvPr>
            <p:extLst>
              <p:ext uri="{D42A27DB-BD31-4B8C-83A1-F6EECF244321}">
                <p14:modId xmlns:p14="http://schemas.microsoft.com/office/powerpoint/2010/main" val="1136660453"/>
              </p:ext>
            </p:extLst>
          </p:nvPr>
        </p:nvGraphicFramePr>
        <p:xfrm>
          <a:off x="833786" y="1458072"/>
          <a:ext cx="10193152" cy="4822402"/>
        </p:xfrm>
        <a:graphic>
          <a:graphicData uri="http://schemas.openxmlformats.org/drawingml/2006/table">
            <a:tbl>
              <a:tblPr firstRow="1" firstCol="1" bandRow="1">
                <a:tableStyleId>{5940675A-B579-460E-94D1-54222C63F5DA}</a:tableStyleId>
              </a:tblPr>
              <a:tblGrid>
                <a:gridCol w="1607417">
                  <a:extLst>
                    <a:ext uri="{9D8B030D-6E8A-4147-A177-3AD203B41FA5}">
                      <a16:colId xmlns:a16="http://schemas.microsoft.com/office/drawing/2014/main" val="20000"/>
                    </a:ext>
                  </a:extLst>
                </a:gridCol>
                <a:gridCol w="8585735">
                  <a:extLst>
                    <a:ext uri="{9D8B030D-6E8A-4147-A177-3AD203B41FA5}">
                      <a16:colId xmlns:a16="http://schemas.microsoft.com/office/drawing/2014/main" val="20001"/>
                    </a:ext>
                  </a:extLst>
                </a:gridCol>
              </a:tblGrid>
              <a:tr h="499078">
                <a:tc>
                  <a:txBody>
                    <a:bodyPr/>
                    <a:lstStyle/>
                    <a:p>
                      <a:pPr algn="l">
                        <a:lnSpc>
                          <a:spcPct val="107000"/>
                        </a:lnSpc>
                        <a:spcBef>
                          <a:spcPts val="600"/>
                        </a:spcBef>
                        <a:spcAft>
                          <a:spcPts val="800"/>
                        </a:spcAft>
                        <a:defRPr sz="1800" b="1">
                          <a:solidFill>
                            <a:schemeClr val="bg1"/>
                          </a:solidFill>
                          <a:effectLst/>
                          <a:latin typeface="Source Sans Pro Regular"/>
                        </a:defRPr>
                      </a:pPr>
                      <a:r>
                        <a:t>Type de lʼindicateur</a:t>
                      </a:r>
                      <a:endParaRPr sz="1600" b="1">
                        <a:solidFill>
                          <a:schemeClr val="bg1"/>
                        </a:solidFill>
                        <a:effectLst/>
                        <a:latin typeface="Source Sans Pro Regular"/>
                        <a:ea typeface="Calibri" panose="020F0502020204030204" pitchFamily="34" charset="0"/>
                        <a:cs typeface="Arial" panose="020B0604020202020204" pitchFamily="34" charset="0"/>
                      </a:endParaRPr>
                    </a:p>
                  </a:txBody>
                  <a:tcPr marL="68580" marR="68580" marT="0" marB="0" anchor="ctr">
                    <a:solidFill>
                      <a:srgbClr val="65A000"/>
                    </a:solidFill>
                  </a:tcPr>
                </a:tc>
                <a:tc>
                  <a:txBody>
                    <a:bodyPr/>
                    <a:lstStyle/>
                    <a:p>
                      <a:pPr algn="ctr">
                        <a:lnSpc>
                          <a:spcPct val="107000"/>
                        </a:lnSpc>
                        <a:spcBef>
                          <a:spcPts val="600"/>
                        </a:spcBef>
                        <a:spcAft>
                          <a:spcPts val="800"/>
                        </a:spcAft>
                        <a:defRPr sz="1800" b="1">
                          <a:solidFill>
                            <a:schemeClr val="bg1"/>
                          </a:solidFill>
                          <a:effectLst/>
                          <a:latin typeface="Source Sans Pro Regular"/>
                        </a:defRPr>
                      </a:pPr>
                      <a:r>
                        <a:t>Définition</a:t>
                      </a:r>
                      <a:endParaRPr sz="1600" b="1">
                        <a:solidFill>
                          <a:schemeClr val="bg1"/>
                        </a:solidFill>
                        <a:effectLst/>
                        <a:latin typeface="Source Sans Pro Regular"/>
                        <a:ea typeface="Calibri" panose="020F0502020204030204" pitchFamily="34" charset="0"/>
                        <a:cs typeface="Arial" panose="020B0604020202020204" pitchFamily="34" charset="0"/>
                      </a:endParaRPr>
                    </a:p>
                  </a:txBody>
                  <a:tcPr marL="68580" marR="68580" marT="0" marB="0" anchor="ctr">
                    <a:solidFill>
                      <a:srgbClr val="65A000"/>
                    </a:solidFill>
                  </a:tcPr>
                </a:tc>
                <a:extLst>
                  <a:ext uri="{0D108BD9-81ED-4DB2-BD59-A6C34878D82A}">
                    <a16:rowId xmlns:a16="http://schemas.microsoft.com/office/drawing/2014/main" val="10000"/>
                  </a:ext>
                </a:extLst>
              </a:tr>
              <a:tr h="827920">
                <a:tc>
                  <a:txBody>
                    <a:bodyPr/>
                    <a:lstStyle/>
                    <a:p>
                      <a:pPr marL="0" marR="0" indent="0" algn="l" defTabSz="914400" rtl="0" latinLnBrk="0">
                        <a:lnSpc>
                          <a:spcPct val="107000"/>
                        </a:lnSpc>
                        <a:spcBef>
                          <a:spcPts val="600"/>
                        </a:spcBef>
                        <a:spcAft>
                          <a:spcPts val="800"/>
                        </a:spcAft>
                        <a:buClrTx/>
                        <a:buSzTx/>
                        <a:buFontTx/>
                        <a:buNone/>
                        <a:tabLst/>
                        <a:defRPr sz="1800" b="1">
                          <a:solidFill>
                            <a:schemeClr val="bg1"/>
                          </a:solidFill>
                          <a:effectLst/>
                          <a:latin typeface="Source Sans Pro Regular"/>
                        </a:defRPr>
                      </a:pPr>
                      <a:r>
                        <a:t>Intrant</a:t>
                      </a:r>
                      <a:endParaRPr sz="1800" b="1" i="0" u="none" strike="noStrike" cap="none" baseline="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Ressources humaines et financières, installations physiques, équipement et politiques opérationnelles qui permettent de fournir les services.</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Exemple : épidémiologistes au sein de l’équipe d’intervention rapide.</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1"/>
                  </a:ext>
                </a:extLst>
              </a:tr>
              <a:tr h="866274">
                <a:tc>
                  <a:txBody>
                    <a:bodyPr/>
                    <a:lstStyle/>
                    <a:p>
                      <a:pPr marL="0" marR="0" indent="0" algn="l" defTabSz="914400" rtl="0" latinLnBrk="0">
                        <a:lnSpc>
                          <a:spcPct val="107000"/>
                        </a:lnSpc>
                        <a:spcBef>
                          <a:spcPts val="600"/>
                        </a:spcBef>
                        <a:spcAft>
                          <a:spcPts val="800"/>
                        </a:spcAft>
                        <a:buClrTx/>
                        <a:buSzTx/>
                        <a:buFontTx/>
                        <a:buNone/>
                        <a:tabLst/>
                        <a:defRPr sz="1800" b="1">
                          <a:solidFill>
                            <a:schemeClr val="bg1"/>
                          </a:solidFill>
                          <a:effectLst/>
                          <a:latin typeface="Source Sans Pro Regular"/>
                        </a:defRPr>
                      </a:pPr>
                      <a:r>
                        <a:t>Processus</a:t>
                      </a:r>
                      <a:endParaRPr sz="1800" b="1" i="0" u="none" strike="noStrike" cap="none" baseline="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Ensemble d’activités réalisées afin d’atteindre les objectifs du programme. Les indicateurs de processus mesurent à la fois ce qui est fait et la qualité de ce qui est fait.</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Exemple : nombre de formations organisées pour améliorer les connaissances globales des membres de l’EIR.</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2"/>
                  </a:ext>
                </a:extLst>
              </a:tr>
              <a:tr h="606392">
                <a:tc>
                  <a:txBody>
                    <a:bodyPr/>
                    <a:lstStyle/>
                    <a:p>
                      <a:pPr marL="0" marR="0" indent="0" algn="l" defTabSz="914400" rtl="0" latinLnBrk="0">
                        <a:lnSpc>
                          <a:spcPct val="107000"/>
                        </a:lnSpc>
                        <a:spcBef>
                          <a:spcPts val="600"/>
                        </a:spcBef>
                        <a:spcAft>
                          <a:spcPts val="800"/>
                        </a:spcAft>
                        <a:buClrTx/>
                        <a:buSzTx/>
                        <a:buFontTx/>
                        <a:buNone/>
                        <a:tabLst/>
                        <a:defRPr sz="1800" b="1">
                          <a:solidFill>
                            <a:schemeClr val="bg1"/>
                          </a:solidFill>
                          <a:effectLst/>
                          <a:latin typeface="Source Sans Pro Regular"/>
                        </a:defRPr>
                      </a:pPr>
                      <a:r>
                        <a:t>Produit</a:t>
                      </a:r>
                      <a:endParaRPr sz="1800" b="1" i="0" u="none" strike="noStrike" cap="none" baseline="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7975" marR="0" indent="-307975"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Résultats des activités au niveau du programme.</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Exemple : pourcentage de membres de l’EIR formés au suivi et à l’évaluation.</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3"/>
                  </a:ext>
                </a:extLst>
              </a:tr>
              <a:tr h="866161">
                <a:tc>
                  <a:txBody>
                    <a:bodyPr/>
                    <a:lstStyle/>
                    <a:p>
                      <a:pPr marL="0" marR="0" indent="0" algn="l" defTabSz="914400" rtl="0" latinLnBrk="0">
                        <a:lnSpc>
                          <a:spcPct val="107000"/>
                        </a:lnSpc>
                        <a:spcBef>
                          <a:spcPts val="600"/>
                        </a:spcBef>
                        <a:spcAft>
                          <a:spcPts val="800"/>
                        </a:spcAft>
                        <a:buClrTx/>
                        <a:buSzTx/>
                        <a:buFontTx/>
                        <a:buNone/>
                        <a:tabLst/>
                        <a:defRPr sz="1800" b="1">
                          <a:solidFill>
                            <a:schemeClr val="bg1"/>
                          </a:solidFill>
                          <a:effectLst/>
                          <a:latin typeface="Source Sans Pro Regular"/>
                        </a:defRPr>
                      </a:pPr>
                      <a:r>
                        <a:t>Effet</a:t>
                      </a:r>
                      <a:endParaRPr sz="1800" b="1" i="0" u="none" strike="noStrike" cap="none" baseline="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Indicateurs de niveau supérieur, qui mesurent les changements survenus au niveau de la population cible.</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p>
                      <a:pPr marL="308609" marR="0" indent="-308609"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Calibri"/>
                        </a:defRPr>
                      </a:pPr>
                      <a:r>
                        <a:t>Exemple : taux de survie dans les communautés touchées.</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4"/>
                  </a:ext>
                </a:extLst>
              </a:tr>
              <a:tr h="909854">
                <a:tc>
                  <a:txBody>
                    <a:bodyPr/>
                    <a:lstStyle/>
                    <a:p>
                      <a:pPr marL="0" marR="0" indent="0" algn="l" defTabSz="914400" rtl="0" latinLnBrk="0">
                        <a:lnSpc>
                          <a:spcPct val="107000"/>
                        </a:lnSpc>
                        <a:spcBef>
                          <a:spcPts val="600"/>
                        </a:spcBef>
                        <a:spcAft>
                          <a:spcPts val="800"/>
                        </a:spcAft>
                        <a:buClrTx/>
                        <a:buSzTx/>
                        <a:buFontTx/>
                        <a:buNone/>
                        <a:tabLst/>
                        <a:defRPr sz="1800" b="1">
                          <a:solidFill>
                            <a:schemeClr val="bg1"/>
                          </a:solidFill>
                          <a:effectLst/>
                          <a:latin typeface="Source Sans Pro Regular"/>
                        </a:defRPr>
                      </a:pPr>
                      <a:r>
                        <a:t>Impact</a:t>
                      </a:r>
                      <a:endParaRPr sz="1800" b="1" i="0" u="none" strike="noStrike" cap="none" baseline="0">
                        <a:solidFill>
                          <a:schemeClr val="bg1"/>
                        </a:solidFill>
                        <a:effectLst/>
                        <a:uFillTx/>
                        <a:latin typeface="Source Sans Pro Regular"/>
                        <a:ea typeface="+mn-ea"/>
                        <a:cs typeface="+mn-cs"/>
                        <a:sym typeface="Source Sans Pro Regular"/>
                      </a:endParaRPr>
                    </a:p>
                  </a:txBody>
                  <a:tcPr marL="68580" marR="68580" marT="0" marB="0" anchor="ctr">
                    <a:solidFill>
                      <a:srgbClr val="65A000"/>
                    </a:solidFill>
                  </a:tcPr>
                </a:tc>
                <a:tc>
                  <a:txBody>
                    <a:bodyPr/>
                    <a:lstStyle/>
                    <a:p>
                      <a:pPr marL="307975" marR="0" indent="-307975"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Source Sans Pro Regular"/>
                        </a:defRPr>
                      </a:pPr>
                      <a:r>
                        <a:t>Changements systémiques pouvant être attribués au programme. Cela correspond aux effets à long terme. </a:t>
                      </a:r>
                    </a:p>
                    <a:p>
                      <a:pPr marL="307975" marR="0" indent="-307975" algn="l" defTabSz="914400" rtl="0" eaLnBrk="0" fontAlgn="auto" latinLnBrk="0" hangingPunct="0">
                        <a:lnSpc>
                          <a:spcPct val="100000"/>
                        </a:lnSpc>
                        <a:spcBef>
                          <a:spcPts val="500"/>
                        </a:spcBef>
                        <a:spcAft>
                          <a:spcPts val="0"/>
                        </a:spcAft>
                        <a:buClr>
                          <a:srgbClr val="5A8A39"/>
                        </a:buClr>
                        <a:buSzPct val="100000"/>
                        <a:buFont typeface="Arial"/>
                        <a:buChar char="•"/>
                        <a:tabLst/>
                        <a:defRPr sz="1600">
                          <a:ln>
                            <a:noFill/>
                          </a:ln>
                          <a:solidFill>
                            <a:srgbClr val="10253F"/>
                          </a:solidFill>
                          <a:effectLst/>
                          <a:latin typeface="Source Sans Pro Regular"/>
                          <a:ea typeface="Source Sans Pro Regular"/>
                          <a:cs typeface="Source Sans Pro Regular"/>
                          <a:sym typeface="Source Sans Pro Regular"/>
                        </a:defRPr>
                      </a:pPr>
                      <a:r>
                        <a:t>Exemple : taux de mortalité moyen par flambée épidémique dans les communautés touchées.</a:t>
                      </a:r>
                      <a:endParaRPr kumimoji="0" sz="1600" b="0" i="0" u="none" strike="noStrike" cap="none" normalizeH="0" baseline="0">
                        <a:ln>
                          <a:noFill/>
                        </a:ln>
                        <a:solidFill>
                          <a:srgbClr val="10253F"/>
                        </a:solidFill>
                        <a:effectLst/>
                        <a:uFillTx/>
                        <a:latin typeface="Source Sans Pro Regular"/>
                        <a:ea typeface="Source Sans Pro Regular"/>
                        <a:cs typeface="Source Sans Pro Regular"/>
                        <a:sym typeface="Calibri"/>
                      </a:endParaRPr>
                    </a:p>
                  </a:txBody>
                  <a:tcPr marL="68580" marR="68580" marT="0" marB="0"/>
                </a:tc>
                <a:extLst>
                  <a:ext uri="{0D108BD9-81ED-4DB2-BD59-A6C34878D82A}">
                    <a16:rowId xmlns:a16="http://schemas.microsoft.com/office/drawing/2014/main" val="10005"/>
                  </a:ext>
                </a:extLst>
              </a:tr>
            </a:tbl>
          </a:graphicData>
        </a:graphic>
      </p:graphicFrame>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t>5.1 Suivi et évaluation : définitions et concepts</a:t>
            </a:r>
          </a:p>
          <a:p>
            <a:pPr defTabSz="914400" hangingPunct="0">
              <a:lnSpc>
                <a:spcPct val="100000"/>
              </a:lnSpc>
              <a:spcBef>
                <a:spcPts val="0"/>
              </a:spcBef>
            </a:pPr>
            <a:endParaRPr sz="2900" b="1">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12</a:t>
            </a:r>
          </a:p>
        </p:txBody>
      </p:sp>
    </p:spTree>
    <p:extLst>
      <p:ext uri="{BB962C8B-B14F-4D97-AF65-F5344CB8AC3E}">
        <p14:creationId xmlns:p14="http://schemas.microsoft.com/office/powerpoint/2010/main" val="297517553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1" y="112784"/>
            <a:ext cx="8189259" cy="646114"/>
          </a:xfrm>
        </p:spPr>
        <p:txBody>
          <a:bodyPr>
            <a:normAutofit fontScale="90000"/>
          </a:bodyPr>
          <a:lstStyle/>
          <a:p>
            <a:r>
              <a:rPr dirty="0" err="1"/>
              <a:t>Pourquoi</a:t>
            </a:r>
            <a:r>
              <a:rPr dirty="0"/>
              <a:t> les </a:t>
            </a:r>
            <a:r>
              <a:rPr dirty="0" err="1"/>
              <a:t>indicateurs</a:t>
            </a:r>
            <a:r>
              <a:rPr dirty="0"/>
              <a:t> </a:t>
            </a:r>
            <a:r>
              <a:rPr dirty="0" err="1"/>
              <a:t>sont-ils</a:t>
            </a:r>
            <a:r>
              <a:rPr dirty="0"/>
              <a:t> </a:t>
            </a:r>
            <a:r>
              <a:rPr dirty="0" err="1"/>
              <a:t>importants</a:t>
            </a:r>
            <a:r>
              <a:rPr dirty="0"/>
              <a:t> ?</a:t>
            </a: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149927" y="1247001"/>
            <a:ext cx="9347091" cy="4654071"/>
          </a:xfrm>
        </p:spPr>
        <p:txBody>
          <a:bodyPr>
            <a:normAutofit lnSpcReduction="10000"/>
          </a:bodyPr>
          <a:lstStyle/>
          <a:p>
            <a:pPr marL="342900" indent="-342900">
              <a:lnSpc>
                <a:spcPct val="107000"/>
              </a:lnSpc>
              <a:buClr>
                <a:srgbClr val="5A8A39"/>
              </a:buClr>
              <a:buFont typeface="Arial" panose="020B0604020202020204" pitchFamily="34" charset="0"/>
              <a:buChar char="•"/>
              <a:defRPr sz="3200"/>
            </a:pPr>
            <a:r>
              <a:t>Les indicateurs nous permettent de réduire une grande quantité de données à leur plus simple expression. </a:t>
            </a:r>
          </a:p>
          <a:p>
            <a:pPr marL="342900" indent="-342900">
              <a:lnSpc>
                <a:spcPct val="107000"/>
              </a:lnSpc>
              <a:buClr>
                <a:srgbClr val="5A8A39"/>
              </a:buClr>
              <a:buFont typeface="Arial" panose="020B0604020202020204" pitchFamily="34" charset="0"/>
              <a:buChar char="•"/>
              <a:defRPr sz="3200"/>
            </a:pPr>
            <a:r>
              <a:t>Les indicateurs sont utilisés pour prendre des décisions.</a:t>
            </a:r>
          </a:p>
          <a:p>
            <a:pPr lvl="6">
              <a:lnSpc>
                <a:spcPct val="107000"/>
              </a:lnSpc>
              <a:buClr>
                <a:srgbClr val="5A8A39"/>
              </a:buClr>
              <a:buFont typeface="Courier New" panose="02070309020205020404" pitchFamily="49" charset="0"/>
              <a:buChar char="o"/>
              <a:defRPr sz="3200"/>
            </a:pPr>
            <a:r>
              <a:t>Faut-il prendre des mesures correctives ?</a:t>
            </a:r>
          </a:p>
          <a:p>
            <a:pPr lvl="6">
              <a:lnSpc>
                <a:spcPct val="107000"/>
              </a:lnSpc>
              <a:buClr>
                <a:srgbClr val="5A8A39"/>
              </a:buClr>
              <a:buFont typeface="Courier New" panose="02070309020205020404" pitchFamily="49" charset="0"/>
              <a:buChar char="o"/>
              <a:defRPr sz="3200"/>
            </a:pPr>
            <a:r>
              <a:t>Faut-il modifier les activités du programme ?</a:t>
            </a:r>
          </a:p>
          <a:p>
            <a:pPr lvl="6">
              <a:lnSpc>
                <a:spcPct val="107000"/>
              </a:lnSpc>
              <a:buClr>
                <a:srgbClr val="5A8A39"/>
              </a:buClr>
              <a:buFont typeface="Courier New" panose="02070309020205020404" pitchFamily="49" charset="0"/>
              <a:buChar char="o"/>
              <a:defRPr sz="3200"/>
            </a:pPr>
            <a:r>
              <a:t>Le programme profite-t-il à la population ciblée ?</a:t>
            </a:r>
          </a:p>
        </p:txBody>
      </p:sp>
    </p:spTree>
    <p:extLst>
      <p:ext uri="{BB962C8B-B14F-4D97-AF65-F5344CB8AC3E}">
        <p14:creationId xmlns:p14="http://schemas.microsoft.com/office/powerpoint/2010/main" val="200212407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012874" y="956603"/>
            <a:ext cx="9588221" cy="5317588"/>
          </a:xfrm>
        </p:spPr>
        <p:txBody>
          <a:bodyPr>
            <a:normAutofit/>
          </a:bodyPr>
          <a:lstStyle/>
          <a:p>
            <a:pPr marL="0" indent="0">
              <a:lnSpc>
                <a:spcPct val="107000"/>
              </a:lnSpc>
              <a:buNone/>
              <a:defRPr sz="2000" b="1">
                <a:solidFill>
                  <a:srgbClr val="5A8A39"/>
                </a:solidFill>
              </a:defRPr>
            </a:pPr>
            <a:r>
              <a:rPr dirty="0" err="1"/>
              <a:t>Pertinents</a:t>
            </a:r>
            <a:r>
              <a:rPr dirty="0"/>
              <a:t> </a:t>
            </a:r>
          </a:p>
          <a:p>
            <a:pPr marL="342900" indent="-342900">
              <a:lnSpc>
                <a:spcPct val="107000"/>
              </a:lnSpc>
              <a:buClr>
                <a:srgbClr val="5A8A39"/>
              </a:buClr>
              <a:buFont typeface="Arial" panose="020B0604020202020204" pitchFamily="34" charset="0"/>
              <a:buChar char="•"/>
              <a:defRPr sz="2000"/>
            </a:pPr>
            <a:r>
              <a:rPr dirty="0" err="1"/>
              <a:t>Liés</a:t>
            </a:r>
            <a:r>
              <a:rPr dirty="0"/>
              <a:t> à </a:t>
            </a:r>
            <a:r>
              <a:rPr dirty="0" err="1"/>
              <a:t>une</a:t>
            </a:r>
            <a:r>
              <a:rPr dirty="0"/>
              <a:t> question, un </a:t>
            </a:r>
            <a:r>
              <a:rPr dirty="0" err="1"/>
              <a:t>sujet</a:t>
            </a:r>
            <a:r>
              <a:rPr dirty="0"/>
              <a:t> </a:t>
            </a:r>
            <a:r>
              <a:rPr dirty="0" err="1"/>
              <a:t>ou</a:t>
            </a:r>
            <a:r>
              <a:rPr dirty="0"/>
              <a:t> un </a:t>
            </a:r>
            <a:r>
              <a:rPr dirty="0" err="1"/>
              <a:t>problème</a:t>
            </a:r>
            <a:r>
              <a:rPr dirty="0"/>
              <a:t> </a:t>
            </a:r>
            <a:r>
              <a:rPr dirty="0" err="1"/>
              <a:t>spécifique</a:t>
            </a:r>
            <a:r>
              <a:rPr dirty="0"/>
              <a:t> </a:t>
            </a:r>
          </a:p>
          <a:p>
            <a:pPr marL="342900" indent="-342900">
              <a:lnSpc>
                <a:spcPct val="107000"/>
              </a:lnSpc>
              <a:buClr>
                <a:srgbClr val="5A8A39"/>
              </a:buClr>
              <a:buFont typeface="Arial" panose="020B0604020202020204" pitchFamily="34" charset="0"/>
              <a:buChar char="•"/>
              <a:defRPr sz="2000"/>
            </a:pPr>
            <a:r>
              <a:rPr dirty="0" err="1"/>
              <a:t>Tiennent</a:t>
            </a:r>
            <a:r>
              <a:rPr dirty="0"/>
              <a:t> </a:t>
            </a:r>
            <a:r>
              <a:rPr dirty="0" err="1"/>
              <a:t>compte</a:t>
            </a:r>
            <a:r>
              <a:rPr dirty="0"/>
              <a:t> des </a:t>
            </a:r>
            <a:r>
              <a:rPr dirty="0" err="1"/>
              <a:t>évolutions</a:t>
            </a:r>
            <a:r>
              <a:rPr dirty="0"/>
              <a:t> de la situation</a:t>
            </a:r>
          </a:p>
          <a:p>
            <a:pPr marL="342900" indent="-342900">
              <a:lnSpc>
                <a:spcPct val="107000"/>
              </a:lnSpc>
              <a:buClr>
                <a:srgbClr val="5A8A39"/>
              </a:buClr>
              <a:buFont typeface="Arial" panose="020B0604020202020204" pitchFamily="34" charset="0"/>
              <a:buChar char="•"/>
              <a:defRPr sz="2000"/>
            </a:pPr>
            <a:r>
              <a:rPr dirty="0" err="1"/>
              <a:t>Permettent</a:t>
            </a:r>
            <a:r>
              <a:rPr dirty="0"/>
              <a:t> </a:t>
            </a:r>
            <a:r>
              <a:rPr dirty="0" err="1"/>
              <a:t>d’alerter</a:t>
            </a:r>
            <a:r>
              <a:rPr dirty="0"/>
              <a:t> </a:t>
            </a:r>
            <a:r>
              <a:rPr dirty="0" err="1"/>
              <a:t>rapidement</a:t>
            </a:r>
            <a:r>
              <a:rPr dirty="0"/>
              <a:t> sur les </a:t>
            </a:r>
            <a:r>
              <a:rPr dirty="0" err="1"/>
              <a:t>changements</a:t>
            </a:r>
            <a:r>
              <a:rPr dirty="0"/>
              <a:t> </a:t>
            </a:r>
            <a:r>
              <a:rPr dirty="0" err="1"/>
              <a:t>attendus</a:t>
            </a:r>
            <a:r>
              <a:rPr dirty="0"/>
              <a:t> </a:t>
            </a:r>
          </a:p>
          <a:p>
            <a:pPr marL="0" indent="0">
              <a:lnSpc>
                <a:spcPct val="107000"/>
              </a:lnSpc>
              <a:buNone/>
              <a:defRPr sz="2000" b="1">
                <a:solidFill>
                  <a:srgbClr val="5A8A39"/>
                </a:solidFill>
              </a:defRPr>
            </a:pPr>
            <a:r>
              <a:rPr dirty="0" err="1"/>
              <a:t>Scientifiquement</a:t>
            </a:r>
            <a:r>
              <a:rPr dirty="0"/>
              <a:t> </a:t>
            </a:r>
            <a:r>
              <a:rPr dirty="0" err="1"/>
              <a:t>justifiés</a:t>
            </a:r>
            <a:r>
              <a:rPr dirty="0"/>
              <a:t> </a:t>
            </a:r>
          </a:p>
          <a:p>
            <a:pPr marL="342900" indent="-342900">
              <a:lnSpc>
                <a:spcPct val="117000"/>
              </a:lnSpc>
              <a:buClr>
                <a:srgbClr val="5A8A39"/>
              </a:buClr>
              <a:buFont typeface="Arial" panose="020B0604020202020204" pitchFamily="34" charset="0"/>
              <a:buChar char="•"/>
              <a:defRPr sz="2000"/>
            </a:pPr>
            <a:r>
              <a:rPr dirty="0"/>
              <a:t>Non </a:t>
            </a:r>
            <a:r>
              <a:rPr dirty="0" err="1"/>
              <a:t>biaisés</a:t>
            </a:r>
            <a:r>
              <a:rPr dirty="0"/>
              <a:t> et </a:t>
            </a:r>
            <a:r>
              <a:rPr dirty="0" err="1"/>
              <a:t>représentatifs</a:t>
            </a:r>
            <a:r>
              <a:rPr dirty="0"/>
              <a:t> de la situation </a:t>
            </a:r>
          </a:p>
          <a:p>
            <a:pPr marL="342900" indent="-342900">
              <a:lnSpc>
                <a:spcPct val="117000"/>
              </a:lnSpc>
              <a:buClr>
                <a:srgbClr val="5A8A39"/>
              </a:buClr>
              <a:buFont typeface="Arial" panose="020B0604020202020204" pitchFamily="34" charset="0"/>
              <a:buChar char="•"/>
              <a:defRPr sz="2000"/>
            </a:pPr>
            <a:r>
              <a:rPr dirty="0" err="1"/>
              <a:t>Scientifiquement</a:t>
            </a:r>
            <a:r>
              <a:rPr dirty="0"/>
              <a:t> </a:t>
            </a:r>
            <a:r>
              <a:rPr dirty="0" err="1"/>
              <a:t>crédibles</a:t>
            </a:r>
            <a:r>
              <a:rPr dirty="0"/>
              <a:t> et </a:t>
            </a:r>
            <a:r>
              <a:rPr dirty="0" err="1"/>
              <a:t>fiables</a:t>
            </a:r>
            <a:endParaRPr dirty="0"/>
          </a:p>
          <a:p>
            <a:pPr marL="342900" indent="-342900">
              <a:lnSpc>
                <a:spcPct val="117000"/>
              </a:lnSpc>
              <a:buClr>
                <a:srgbClr val="5A8A39"/>
              </a:buClr>
              <a:buFont typeface="Arial" panose="020B0604020202020204" pitchFamily="34" charset="0"/>
              <a:buChar char="•"/>
              <a:defRPr sz="2000"/>
            </a:pPr>
            <a:r>
              <a:rPr dirty="0" err="1"/>
              <a:t>Fondés</a:t>
            </a:r>
            <a:r>
              <a:rPr dirty="0"/>
              <a:t> sur les </a:t>
            </a:r>
            <a:r>
              <a:rPr dirty="0" err="1"/>
              <a:t>meilleures</a:t>
            </a:r>
            <a:r>
              <a:rPr dirty="0"/>
              <a:t> données </a:t>
            </a:r>
            <a:r>
              <a:rPr dirty="0" err="1"/>
              <a:t>disponibles</a:t>
            </a:r>
            <a:r>
              <a:rPr dirty="0"/>
              <a:t> </a:t>
            </a:r>
          </a:p>
          <a:p>
            <a:pPr marL="342900" indent="-342900">
              <a:lnSpc>
                <a:spcPct val="117000"/>
              </a:lnSpc>
              <a:buClr>
                <a:srgbClr val="5A8A39"/>
              </a:buClr>
              <a:buFont typeface="Arial" panose="020B0604020202020204" pitchFamily="34" charset="0"/>
              <a:buChar char="•"/>
              <a:defRPr sz="2000"/>
            </a:pPr>
            <a:r>
              <a:rPr dirty="0" err="1"/>
              <a:t>Solides</a:t>
            </a:r>
            <a:r>
              <a:rPr dirty="0"/>
              <a:t> et </a:t>
            </a:r>
            <a:r>
              <a:rPr dirty="0" err="1"/>
              <a:t>insensibles</a:t>
            </a:r>
            <a:r>
              <a:rPr dirty="0"/>
              <a:t> à des </a:t>
            </a:r>
            <a:r>
              <a:rPr dirty="0" err="1"/>
              <a:t>changements</a:t>
            </a:r>
            <a:r>
              <a:rPr dirty="0"/>
              <a:t> </a:t>
            </a:r>
            <a:r>
              <a:rPr dirty="0" err="1"/>
              <a:t>mineurs</a:t>
            </a:r>
            <a:r>
              <a:rPr dirty="0"/>
              <a:t> de </a:t>
            </a:r>
            <a:r>
              <a:rPr dirty="0" err="1"/>
              <a:t>méthode</a:t>
            </a:r>
            <a:r>
              <a:rPr dirty="0"/>
              <a:t> </a:t>
            </a:r>
            <a:r>
              <a:rPr dirty="0" err="1"/>
              <a:t>ou</a:t>
            </a:r>
            <a:r>
              <a:rPr dirty="0"/>
              <a:t> </a:t>
            </a:r>
            <a:r>
              <a:rPr dirty="0" err="1"/>
              <a:t>d’échelle</a:t>
            </a:r>
            <a:r>
              <a:rPr dirty="0"/>
              <a:t> </a:t>
            </a:r>
          </a:p>
          <a:p>
            <a:pPr marL="342900" indent="-342900">
              <a:lnSpc>
                <a:spcPct val="117000"/>
              </a:lnSpc>
              <a:buClr>
                <a:srgbClr val="5A8A39"/>
              </a:buClr>
              <a:buFont typeface="Arial" panose="020B0604020202020204" pitchFamily="34" charset="0"/>
              <a:buChar char="•"/>
              <a:defRPr sz="2000"/>
            </a:pPr>
            <a:r>
              <a:rPr dirty="0" err="1"/>
              <a:t>Cohérents</a:t>
            </a:r>
            <a:r>
              <a:rPr dirty="0"/>
              <a:t> et </a:t>
            </a:r>
            <a:r>
              <a:rPr dirty="0" err="1"/>
              <a:t>comparables</a:t>
            </a:r>
            <a:r>
              <a:rPr dirty="0"/>
              <a:t> dans le temps et dans </a:t>
            </a:r>
            <a:r>
              <a:rPr dirty="0" err="1"/>
              <a:t>l’espace</a:t>
            </a:r>
            <a:endParaRPr dirty="0"/>
          </a:p>
          <a:p>
            <a:pPr marL="0" indent="0">
              <a:lnSpc>
                <a:spcPct val="107000"/>
              </a:lnSpc>
              <a:buNone/>
              <a:defRPr sz="2000" b="1">
                <a:solidFill>
                  <a:srgbClr val="5A8A39"/>
                </a:solidFill>
              </a:defRPr>
            </a:pPr>
            <a:r>
              <a:rPr dirty="0" err="1"/>
              <a:t>Adaptés</a:t>
            </a:r>
            <a:r>
              <a:rPr dirty="0"/>
              <a:t> aux </a:t>
            </a:r>
            <a:r>
              <a:rPr dirty="0" err="1"/>
              <a:t>utilisateurs</a:t>
            </a:r>
            <a:endParaRPr dirty="0"/>
          </a:p>
          <a:p>
            <a:pPr marL="342900" indent="-342900">
              <a:lnSpc>
                <a:spcPct val="127000"/>
              </a:lnSpc>
              <a:buClr>
                <a:srgbClr val="5A8A39"/>
              </a:buClr>
              <a:buFont typeface="Arial" panose="020B0604020202020204" pitchFamily="34" charset="0"/>
              <a:buChar char="•"/>
              <a:defRPr sz="2000"/>
            </a:pPr>
            <a:r>
              <a:rPr dirty="0" err="1"/>
              <a:t>Utiles</a:t>
            </a:r>
            <a:r>
              <a:rPr dirty="0"/>
              <a:t> du point de </a:t>
            </a:r>
            <a:r>
              <a:rPr dirty="0" err="1"/>
              <a:t>vue</a:t>
            </a:r>
            <a:r>
              <a:rPr dirty="0"/>
              <a:t> des </a:t>
            </a:r>
            <a:r>
              <a:rPr dirty="0" err="1"/>
              <a:t>besoins</a:t>
            </a:r>
            <a:r>
              <a:rPr dirty="0"/>
              <a:t> des </a:t>
            </a:r>
            <a:r>
              <a:rPr dirty="0" err="1"/>
              <a:t>décideurs</a:t>
            </a:r>
            <a:r>
              <a:rPr dirty="0"/>
              <a:t> et de la direction</a:t>
            </a:r>
          </a:p>
          <a:p>
            <a:pPr marL="342900" indent="-342900">
              <a:lnSpc>
                <a:spcPct val="127000"/>
              </a:lnSpc>
              <a:buClr>
                <a:srgbClr val="5A8A39"/>
              </a:buClr>
              <a:buFont typeface="Arial" panose="020B0604020202020204" pitchFamily="34" charset="0"/>
              <a:buChar char="•"/>
              <a:defRPr sz="2000"/>
            </a:pPr>
            <a:r>
              <a:rPr dirty="0" err="1"/>
              <a:t>Faciles</a:t>
            </a:r>
            <a:r>
              <a:rPr dirty="0"/>
              <a:t> à </a:t>
            </a:r>
            <a:r>
              <a:rPr dirty="0" err="1"/>
              <a:t>comprendre</a:t>
            </a:r>
            <a:r>
              <a:rPr dirty="0"/>
              <a:t> et à appliquer pour les </a:t>
            </a:r>
            <a:r>
              <a:rPr dirty="0" err="1"/>
              <a:t>utilisateurs</a:t>
            </a:r>
            <a:r>
              <a:rPr dirty="0"/>
              <a:t> </a:t>
            </a:r>
            <a:r>
              <a:rPr dirty="0" err="1"/>
              <a:t>potentiels</a:t>
            </a:r>
            <a:endParaRPr dirty="0"/>
          </a:p>
          <a:p>
            <a:pPr>
              <a:lnSpc>
                <a:spcPct val="107000"/>
              </a:lnSpc>
            </a:pPr>
            <a:endParaRPr sz="2000" dirty="0"/>
          </a:p>
          <a:p>
            <a:pPr>
              <a:lnSpc>
                <a:spcPct val="107000"/>
              </a:lnSpc>
            </a:pPr>
            <a:endParaRPr sz="2000" dirty="0"/>
          </a:p>
          <a:p>
            <a:pPr>
              <a:lnSpc>
                <a:spcPct val="107000"/>
              </a:lnSpc>
            </a:pPr>
            <a:endParaRPr sz="2000" dirty="0"/>
          </a:p>
        </p:txBody>
      </p:sp>
      <p:sp>
        <p:nvSpPr>
          <p:cNvPr id="5" name="Title 4">
            <a:extLst>
              <a:ext uri="{FF2B5EF4-FFF2-40B4-BE49-F238E27FC236}">
                <a16:creationId xmlns:a16="http://schemas.microsoft.com/office/drawing/2014/main" id="{638FD96E-B126-18DC-8336-9C47CC27CDE7}"/>
              </a:ext>
            </a:extLst>
          </p:cNvPr>
          <p:cNvSpPr>
            <a:spLocks noGrp="1"/>
          </p:cNvSpPr>
          <p:nvPr>
            <p:ph type="title" idx="4294967295"/>
          </p:nvPr>
        </p:nvSpPr>
        <p:spPr>
          <a:xfrm>
            <a:off x="0" y="69851"/>
            <a:ext cx="10942820" cy="492858"/>
          </a:xfrm>
        </p:spPr>
        <p:txBody>
          <a:bodyPr>
            <a:normAutofit fontScale="90000"/>
          </a:bodyPr>
          <a:lstStyle/>
          <a:p>
            <a:r>
              <a:rPr dirty="0"/>
              <a:t>Les </a:t>
            </a:r>
            <a:r>
              <a:rPr dirty="0" err="1"/>
              <a:t>indicateurs</a:t>
            </a:r>
            <a:r>
              <a:rPr dirty="0"/>
              <a:t> </a:t>
            </a:r>
            <a:r>
              <a:rPr dirty="0" err="1"/>
              <a:t>jouent</a:t>
            </a:r>
            <a:r>
              <a:rPr dirty="0"/>
              <a:t> un </a:t>
            </a:r>
            <a:r>
              <a:rPr dirty="0" err="1"/>
              <a:t>rôle</a:t>
            </a:r>
            <a:r>
              <a:rPr dirty="0"/>
              <a:t> </a:t>
            </a:r>
            <a:r>
              <a:rPr dirty="0" err="1"/>
              <a:t>essentiel</a:t>
            </a:r>
            <a:r>
              <a:rPr dirty="0"/>
              <a:t> dans le processus </a:t>
            </a:r>
            <a:r>
              <a:rPr dirty="0" err="1"/>
              <a:t>décisionnel</a:t>
            </a:r>
            <a:r>
              <a:rPr dirty="0"/>
              <a:t> </a:t>
            </a:r>
          </a:p>
        </p:txBody>
      </p:sp>
    </p:spTree>
    <p:extLst>
      <p:ext uri="{BB962C8B-B14F-4D97-AF65-F5344CB8AC3E}">
        <p14:creationId xmlns:p14="http://schemas.microsoft.com/office/powerpoint/2010/main" val="39493204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additive="base">
                                        <p:cTn id="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anim calcmode="lin" valueType="num">
                                      <p:cBhvr additive="base">
                                        <p:cTn id="1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anim calcmode="lin" valueType="num">
                                      <p:cBhvr additive="base">
                                        <p:cTn id="1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anim calcmode="lin" valueType="num">
                                      <p:cBhvr additive="base">
                                        <p:cTn id="1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anim calcmode="lin" valueType="num">
                                      <p:cBhvr additive="base">
                                        <p:cTn id="2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anim calcmode="lin" valueType="num">
                                      <p:cBhvr additive="base">
                                        <p:cTn id="27"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6">
                                            <p:txEl>
                                              <p:pRg st="10" end="10"/>
                                            </p:txEl>
                                          </p:spTgt>
                                        </p:tgtEl>
                                        <p:attrNameLst>
                                          <p:attrName>style.visibility</p:attrName>
                                        </p:attrNameLst>
                                      </p:cBhvr>
                                      <p:to>
                                        <p:strVal val="visible"/>
                                      </p:to>
                                    </p:set>
                                    <p:anim calcmode="lin" valueType="num">
                                      <p:cBhvr additive="base">
                                        <p:cTn id="33"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
                                            <p:txEl>
                                              <p:pRg st="11" end="11"/>
                                            </p:txEl>
                                          </p:spTgt>
                                        </p:tgtEl>
                                        <p:attrNameLst>
                                          <p:attrName>style.visibility</p:attrName>
                                        </p:attrNameLst>
                                      </p:cBhvr>
                                      <p:to>
                                        <p:strVal val="visible"/>
                                      </p:to>
                                    </p:set>
                                    <p:anim calcmode="lin" valueType="num">
                                      <p:cBhvr additive="base">
                                        <p:cTn id="37"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11" end="11"/>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xEl>
                                              <p:pRg st="12" end="12"/>
                                            </p:txEl>
                                          </p:spTgt>
                                        </p:tgtEl>
                                        <p:attrNameLst>
                                          <p:attrName>style.visibility</p:attrName>
                                        </p:attrNameLst>
                                      </p:cBhvr>
                                      <p:to>
                                        <p:strVal val="visible"/>
                                      </p:to>
                                    </p:set>
                                    <p:anim calcmode="lin" valueType="num">
                                      <p:cBhvr additive="base">
                                        <p:cTn id="41" dur="500" fill="hold"/>
                                        <p:tgtEl>
                                          <p:spTgt spid="6">
                                            <p:txEl>
                                              <p:pRg st="12" end="1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114833" y="0"/>
            <a:ext cx="5146484" cy="646114"/>
          </a:xfrm>
        </p:spPr>
        <p:txBody>
          <a:bodyPr>
            <a:normAutofit fontScale="90000"/>
          </a:bodyPr>
          <a:lstStyle/>
          <a:p>
            <a:r>
              <a:t>Aucun indicateur n’est parfait !</a:t>
            </a: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1440873" y="1101964"/>
            <a:ext cx="9102435" cy="4654071"/>
          </a:xfrm>
        </p:spPr>
        <p:txBody>
          <a:bodyPr>
            <a:normAutofit lnSpcReduction="10000"/>
          </a:bodyPr>
          <a:lstStyle/>
          <a:p>
            <a:pPr marL="0" indent="0">
              <a:lnSpc>
                <a:spcPct val="107000"/>
              </a:lnSpc>
              <a:buNone/>
              <a:defRPr sz="2670" b="1">
                <a:solidFill>
                  <a:srgbClr val="5A8A39"/>
                </a:solidFill>
              </a:defRPr>
            </a:pPr>
            <a:r>
              <a:t>Qualités d’un bon indicateur : </a:t>
            </a:r>
          </a:p>
          <a:p>
            <a:pPr marL="457200" indent="-457200">
              <a:lnSpc>
                <a:spcPct val="107000"/>
              </a:lnSpc>
              <a:buClr>
                <a:srgbClr val="5A8A39"/>
              </a:buClr>
              <a:buFont typeface="Arial" panose="020B0604020202020204" pitchFamily="34" charset="0"/>
              <a:buChar char="•"/>
              <a:defRPr sz="2670"/>
            </a:pPr>
            <a:r>
              <a:t>Centré sur l’action – l’exploitation qui en sera faite est connue </a:t>
            </a:r>
          </a:p>
          <a:p>
            <a:pPr marL="457200" indent="-457200">
              <a:lnSpc>
                <a:spcPct val="107000"/>
              </a:lnSpc>
              <a:buClr>
                <a:srgbClr val="5A8A39"/>
              </a:buClr>
              <a:buFont typeface="Arial" panose="020B0604020202020204" pitchFamily="34" charset="0"/>
              <a:buChar char="•"/>
              <a:defRPr sz="2670"/>
            </a:pPr>
            <a:r>
              <a:t>Important – un élément essentiel de la théorie du changement </a:t>
            </a:r>
          </a:p>
          <a:p>
            <a:pPr marL="457200" indent="-457200">
              <a:lnSpc>
                <a:spcPct val="107000"/>
              </a:lnSpc>
              <a:buClr>
                <a:srgbClr val="5A8A39"/>
              </a:buClr>
              <a:buFont typeface="Arial" panose="020B0604020202020204" pitchFamily="34" charset="0"/>
              <a:buChar char="•"/>
              <a:defRPr sz="2670"/>
            </a:pPr>
            <a:r>
              <a:t>Quantifiable – mesurable </a:t>
            </a:r>
          </a:p>
          <a:p>
            <a:pPr marL="457200" indent="-457200">
              <a:lnSpc>
                <a:spcPct val="107000"/>
              </a:lnSpc>
              <a:buClr>
                <a:srgbClr val="5A8A39"/>
              </a:buClr>
              <a:buFont typeface="Arial" panose="020B0604020202020204" pitchFamily="34" charset="0"/>
              <a:buChar char="•"/>
              <a:defRPr sz="2670"/>
            </a:pPr>
            <a:r>
              <a:t>Spécifique – précis </a:t>
            </a:r>
          </a:p>
          <a:p>
            <a:pPr marL="457200" indent="-457200">
              <a:lnSpc>
                <a:spcPct val="107000"/>
              </a:lnSpc>
              <a:buClr>
                <a:srgbClr val="5A8A39"/>
              </a:buClr>
              <a:buFont typeface="Arial" panose="020B0604020202020204" pitchFamily="34" charset="0"/>
              <a:buChar char="•"/>
              <a:defRPr sz="2670"/>
            </a:pPr>
            <a:r>
              <a:t>normalisé – pour permettre des comparaisons au fil du temps </a:t>
            </a:r>
          </a:p>
          <a:p>
            <a:pPr marL="457200" indent="-457200">
              <a:lnSpc>
                <a:spcPct val="107000"/>
              </a:lnSpc>
              <a:buClr>
                <a:srgbClr val="5A8A39"/>
              </a:buClr>
              <a:buFont typeface="Arial" panose="020B0604020202020204" pitchFamily="34" charset="0"/>
              <a:buChar char="•"/>
              <a:defRPr sz="2670"/>
            </a:pPr>
            <a:r>
              <a:t>Simple </a:t>
            </a:r>
          </a:p>
          <a:p>
            <a:pPr>
              <a:lnSpc>
                <a:spcPct val="107000"/>
              </a:lnSpc>
            </a:pPr>
            <a:endParaRPr sz="2670"/>
          </a:p>
          <a:p>
            <a:pPr>
              <a:lnSpc>
                <a:spcPct val="107000"/>
              </a:lnSpc>
            </a:pPr>
            <a:endParaRPr sz="2670"/>
          </a:p>
          <a:p>
            <a:pPr>
              <a:lnSpc>
                <a:spcPct val="107000"/>
              </a:lnSpc>
            </a:pPr>
            <a:endParaRPr sz="2670"/>
          </a:p>
        </p:txBody>
      </p:sp>
    </p:spTree>
    <p:extLst>
      <p:ext uri="{BB962C8B-B14F-4D97-AF65-F5344CB8AC3E}">
        <p14:creationId xmlns:p14="http://schemas.microsoft.com/office/powerpoint/2010/main" val="1062784710"/>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297713" y="70581"/>
            <a:ext cx="4724453" cy="646114"/>
          </a:xfrm>
        </p:spPr>
        <p:txBody>
          <a:bodyPr>
            <a:normAutofit/>
          </a:bodyPr>
          <a:lstStyle/>
          <a:p>
            <a:r>
              <a:t>Combien d’indicateurs ?</a:t>
            </a:r>
          </a:p>
        </p:txBody>
      </p:sp>
      <p:sp>
        <p:nvSpPr>
          <p:cNvPr id="6" name="Text Placeholder 5">
            <a:extLst>
              <a:ext uri="{FF2B5EF4-FFF2-40B4-BE49-F238E27FC236}">
                <a16:creationId xmlns:a16="http://schemas.microsoft.com/office/drawing/2014/main" id="{162ABC4E-3324-14B0-6978-2327650170B7}"/>
              </a:ext>
            </a:extLst>
          </p:cNvPr>
          <p:cNvSpPr>
            <a:spLocks noGrp="1"/>
          </p:cNvSpPr>
          <p:nvPr>
            <p:ph type="body" idx="1"/>
          </p:nvPr>
        </p:nvSpPr>
        <p:spPr>
          <a:xfrm>
            <a:off x="789709" y="1454819"/>
            <a:ext cx="10210800" cy="4654071"/>
          </a:xfrm>
        </p:spPr>
        <p:txBody>
          <a:bodyPr/>
          <a:lstStyle/>
          <a:p>
            <a:pPr marL="457200" indent="-457200">
              <a:lnSpc>
                <a:spcPct val="107000"/>
              </a:lnSpc>
              <a:buClr>
                <a:srgbClr val="5A8A39"/>
              </a:buClr>
              <a:buFont typeface="Arial" panose="020B0604020202020204" pitchFamily="34" charset="0"/>
              <a:buChar char="•"/>
              <a:defRPr sz="2670"/>
            </a:pPr>
            <a:r>
              <a:rPr dirty="0"/>
              <a:t>Le minimum </a:t>
            </a:r>
            <a:r>
              <a:rPr dirty="0" err="1"/>
              <a:t>nécessaire</a:t>
            </a:r>
            <a:r>
              <a:rPr dirty="0"/>
              <a:t> pour savoir </a:t>
            </a:r>
            <a:r>
              <a:rPr dirty="0" err="1"/>
              <a:t>si</a:t>
            </a:r>
            <a:r>
              <a:rPr dirty="0"/>
              <a:t> les </a:t>
            </a:r>
            <a:r>
              <a:rPr dirty="0" err="1"/>
              <a:t>effets</a:t>
            </a:r>
            <a:r>
              <a:rPr dirty="0"/>
              <a:t> </a:t>
            </a:r>
            <a:r>
              <a:rPr dirty="0" err="1"/>
              <a:t>ont</a:t>
            </a:r>
            <a:r>
              <a:rPr dirty="0"/>
              <a:t> </a:t>
            </a:r>
            <a:r>
              <a:rPr dirty="0" err="1"/>
              <a:t>été</a:t>
            </a:r>
            <a:r>
              <a:rPr dirty="0"/>
              <a:t> </a:t>
            </a:r>
            <a:r>
              <a:rPr dirty="0" err="1"/>
              <a:t>obtenus</a:t>
            </a:r>
            <a:endParaRPr dirty="0"/>
          </a:p>
          <a:p>
            <a:pPr marL="457200" indent="-457200">
              <a:lnSpc>
                <a:spcPct val="107000"/>
              </a:lnSpc>
              <a:buClr>
                <a:srgbClr val="5A8A39"/>
              </a:buClr>
              <a:buFont typeface="Arial" panose="020B0604020202020204" pitchFamily="34" charset="0"/>
              <a:buChar char="•"/>
              <a:defRPr sz="2670"/>
            </a:pPr>
            <a:r>
              <a:rPr dirty="0"/>
              <a:t>Au </a:t>
            </a:r>
            <a:r>
              <a:rPr dirty="0" err="1"/>
              <a:t>moins</a:t>
            </a:r>
            <a:r>
              <a:rPr dirty="0"/>
              <a:t> un </a:t>
            </a:r>
            <a:r>
              <a:rPr dirty="0" err="1"/>
              <a:t>ou</a:t>
            </a:r>
            <a:r>
              <a:rPr dirty="0"/>
              <a:t> deux </a:t>
            </a:r>
            <a:r>
              <a:rPr dirty="0" err="1"/>
              <a:t>indicateurs</a:t>
            </a:r>
            <a:r>
              <a:rPr dirty="0"/>
              <a:t> par </a:t>
            </a:r>
            <a:r>
              <a:rPr dirty="0" err="1"/>
              <a:t>résultat</a:t>
            </a:r>
            <a:endParaRPr dirty="0"/>
          </a:p>
          <a:p>
            <a:pPr marL="457200" indent="-457200">
              <a:lnSpc>
                <a:spcPct val="107000"/>
              </a:lnSpc>
              <a:buClr>
                <a:srgbClr val="5A8A39"/>
              </a:buClr>
              <a:buFont typeface="Arial" panose="020B0604020202020204" pitchFamily="34" charset="0"/>
              <a:buChar char="•"/>
              <a:defRPr sz="2670"/>
            </a:pPr>
            <a:r>
              <a:rPr dirty="0"/>
              <a:t>Au </a:t>
            </a:r>
            <a:r>
              <a:rPr dirty="0" err="1"/>
              <a:t>moins</a:t>
            </a:r>
            <a:r>
              <a:rPr dirty="0"/>
              <a:t> un </a:t>
            </a:r>
            <a:r>
              <a:rPr dirty="0" err="1"/>
              <a:t>indicateur</a:t>
            </a:r>
            <a:r>
              <a:rPr dirty="0"/>
              <a:t> pour </a:t>
            </a:r>
            <a:r>
              <a:rPr dirty="0" err="1"/>
              <a:t>chaque</a:t>
            </a:r>
            <a:r>
              <a:rPr dirty="0"/>
              <a:t> </a:t>
            </a:r>
            <a:r>
              <a:rPr dirty="0" err="1"/>
              <a:t>activité</a:t>
            </a:r>
            <a:r>
              <a:rPr dirty="0"/>
              <a:t> de base</a:t>
            </a:r>
          </a:p>
          <a:p>
            <a:pPr marL="457200" indent="-457200">
              <a:lnSpc>
                <a:spcPct val="107000"/>
              </a:lnSpc>
              <a:buClr>
                <a:srgbClr val="5A8A39"/>
              </a:buClr>
              <a:buFont typeface="Arial" panose="020B0604020202020204" pitchFamily="34" charset="0"/>
              <a:buChar char="•"/>
              <a:defRPr sz="2670"/>
            </a:pPr>
            <a:r>
              <a:rPr dirty="0"/>
              <a:t>Pas plus de 8 à 10 </a:t>
            </a:r>
            <a:r>
              <a:rPr dirty="0" err="1"/>
              <a:t>indicateurs</a:t>
            </a:r>
            <a:r>
              <a:rPr dirty="0"/>
              <a:t> par </a:t>
            </a:r>
            <a:r>
              <a:rPr dirty="0" err="1"/>
              <a:t>domaine</a:t>
            </a:r>
            <a:r>
              <a:rPr dirty="0"/>
              <a:t> </a:t>
            </a:r>
            <a:r>
              <a:rPr dirty="0" err="1"/>
              <a:t>prioritaire</a:t>
            </a:r>
            <a:r>
              <a:rPr dirty="0"/>
              <a:t> du </a:t>
            </a:r>
            <a:r>
              <a:rPr dirty="0" err="1"/>
              <a:t>programme</a:t>
            </a:r>
            <a:endParaRPr dirty="0"/>
          </a:p>
          <a:p>
            <a:pPr marL="457200" indent="-457200">
              <a:lnSpc>
                <a:spcPct val="107000"/>
              </a:lnSpc>
              <a:buClr>
                <a:srgbClr val="5A8A39"/>
              </a:buClr>
              <a:buFont typeface="Arial" panose="020B0604020202020204" pitchFamily="34" charset="0"/>
              <a:buChar char="•"/>
              <a:defRPr sz="2670"/>
            </a:pPr>
            <a:r>
              <a:rPr dirty="0" err="1"/>
              <a:t>Utilisez</a:t>
            </a:r>
            <a:r>
              <a:rPr dirty="0"/>
              <a:t> </a:t>
            </a:r>
            <a:r>
              <a:rPr dirty="0" err="1"/>
              <a:t>différentes</a:t>
            </a:r>
            <a:r>
              <a:rPr dirty="0"/>
              <a:t> </a:t>
            </a:r>
            <a:r>
              <a:rPr dirty="0" err="1"/>
              <a:t>stratégies</a:t>
            </a:r>
            <a:r>
              <a:rPr dirty="0"/>
              <a:t> de </a:t>
            </a:r>
            <a:r>
              <a:rPr dirty="0" err="1"/>
              <a:t>collecte</a:t>
            </a:r>
            <a:r>
              <a:rPr dirty="0"/>
              <a:t> de données et </a:t>
            </a:r>
            <a:r>
              <a:rPr dirty="0" err="1"/>
              <a:t>différentes</a:t>
            </a:r>
            <a:r>
              <a:rPr dirty="0"/>
              <a:t> sources pour </a:t>
            </a:r>
            <a:r>
              <a:rPr dirty="0" err="1"/>
              <a:t>recouper</a:t>
            </a:r>
            <a:r>
              <a:rPr dirty="0"/>
              <a:t> les </a:t>
            </a:r>
            <a:r>
              <a:rPr dirty="0" err="1"/>
              <a:t>informations</a:t>
            </a:r>
            <a:endParaRPr dirty="0"/>
          </a:p>
          <a:p>
            <a:pPr marL="457200" indent="-457200">
              <a:lnSpc>
                <a:spcPct val="107000"/>
              </a:lnSpc>
              <a:buClr>
                <a:srgbClr val="5A8A39"/>
              </a:buClr>
              <a:buFont typeface="Arial" panose="020B0604020202020204" pitchFamily="34" charset="0"/>
              <a:buChar char="•"/>
              <a:defRPr sz="2670"/>
            </a:pPr>
            <a:r>
              <a:rPr dirty="0"/>
              <a:t>Il faut </a:t>
            </a:r>
            <a:r>
              <a:rPr b="1" i="1" dirty="0" err="1"/>
              <a:t>trouver</a:t>
            </a:r>
            <a:r>
              <a:rPr b="1" i="1" dirty="0"/>
              <a:t> un </a:t>
            </a:r>
            <a:r>
              <a:rPr b="1" i="1" dirty="0" err="1"/>
              <a:t>équilibre</a:t>
            </a:r>
            <a:r>
              <a:rPr dirty="0"/>
              <a:t> entre trop </a:t>
            </a:r>
            <a:r>
              <a:rPr dirty="0" err="1"/>
              <a:t>d’indicateurs</a:t>
            </a:r>
            <a:r>
              <a:rPr dirty="0"/>
              <a:t> et </a:t>
            </a:r>
            <a:r>
              <a:rPr dirty="0" err="1"/>
              <a:t>assez</a:t>
            </a:r>
            <a:r>
              <a:rPr dirty="0"/>
              <a:t> </a:t>
            </a:r>
            <a:r>
              <a:rPr dirty="0" err="1"/>
              <a:t>d’informations</a:t>
            </a:r>
            <a:r>
              <a:rPr dirty="0"/>
              <a:t> </a:t>
            </a:r>
          </a:p>
          <a:p>
            <a:pPr>
              <a:buFont typeface="Wingdings 2" pitchFamily="18" charset="2"/>
              <a:buChar char=""/>
            </a:pPr>
            <a:endParaRPr sz="3600" dirty="0">
              <a:ea typeface="+mn-ea"/>
            </a:endParaRPr>
          </a:p>
          <a:p>
            <a:pPr>
              <a:lnSpc>
                <a:spcPct val="107000"/>
              </a:lnSpc>
            </a:pPr>
            <a:endParaRPr sz="2670" dirty="0"/>
          </a:p>
          <a:p>
            <a:pPr>
              <a:lnSpc>
                <a:spcPct val="107000"/>
              </a:lnSpc>
            </a:pPr>
            <a:endParaRPr sz="2670" dirty="0"/>
          </a:p>
          <a:p>
            <a:pPr>
              <a:lnSpc>
                <a:spcPct val="107000"/>
              </a:lnSpc>
            </a:pPr>
            <a:endParaRPr sz="2670" dirty="0"/>
          </a:p>
        </p:txBody>
      </p:sp>
    </p:spTree>
    <p:extLst>
      <p:ext uri="{BB962C8B-B14F-4D97-AF65-F5344CB8AC3E}">
        <p14:creationId xmlns:p14="http://schemas.microsoft.com/office/powerpoint/2010/main" val="312067755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518348" y="2358902"/>
            <a:ext cx="7090347" cy="1016269"/>
          </a:xfrm>
          <a:prstGeom prst="rect">
            <a:avLst/>
          </a:prstGeom>
        </p:spPr>
        <p:txBody>
          <a:bodyPr lIns="0" tIns="0" rIns="0" bIns="0">
            <a:normAutofit fontScale="92500"/>
          </a:bodyPr>
          <a:lstStyle>
            <a:lvl1pPr>
              <a:spcBef>
                <a:spcPts val="0"/>
              </a:spcBef>
              <a:defRPr sz="3200"/>
            </a:lvl1pPr>
          </a:lstStyle>
          <a:p>
            <a:pPr defTabSz="914400" hangingPunct="0">
              <a:lnSpc>
                <a:spcPct val="100000"/>
              </a:lnSpc>
              <a:defRPr b="1"/>
            </a:pPr>
            <a:r>
              <a:rPr dirty="0"/>
              <a:t>5.2 </a:t>
            </a:r>
            <a:r>
              <a:rPr dirty="0" err="1"/>
              <a:t>Suivi</a:t>
            </a:r>
            <a:r>
              <a:rPr dirty="0"/>
              <a:t> et </a:t>
            </a:r>
            <a:r>
              <a:rPr dirty="0" err="1"/>
              <a:t>évaluation</a:t>
            </a:r>
            <a:r>
              <a:rPr dirty="0"/>
              <a:t> des EIR pendant les phases de </a:t>
            </a:r>
            <a:r>
              <a:rPr dirty="0" err="1"/>
              <a:t>préparation</a:t>
            </a:r>
            <a:r>
              <a:rPr dirty="0"/>
              <a:t> et </a:t>
            </a:r>
            <a:r>
              <a:rPr dirty="0" err="1"/>
              <a:t>d’intervention</a:t>
            </a:r>
            <a:endParaRPr b="1" dirty="0"/>
          </a:p>
          <a:p>
            <a:endParaRPr b="1" dirty="0"/>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16</a:t>
            </a:r>
          </a:p>
        </p:txBody>
      </p:sp>
    </p:spTree>
    <p:extLst>
      <p:ext uri="{BB962C8B-B14F-4D97-AF65-F5344CB8AC3E}">
        <p14:creationId xmlns:p14="http://schemas.microsoft.com/office/powerpoint/2010/main" val="63748197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418619" y="605150"/>
            <a:ext cx="7167921" cy="63863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Pourront</a:t>
            </a:r>
            <a:r>
              <a:rPr dirty="0"/>
              <a:t> rappeler les </a:t>
            </a:r>
            <a:r>
              <a:rPr dirty="0" err="1"/>
              <a:t>objectifs</a:t>
            </a:r>
            <a:r>
              <a:rPr dirty="0"/>
              <a:t> du </a:t>
            </a:r>
            <a:r>
              <a:rPr dirty="0" err="1"/>
              <a:t>suivi</a:t>
            </a:r>
            <a:r>
              <a:rPr dirty="0"/>
              <a:t> et de </a:t>
            </a:r>
            <a:r>
              <a:rPr dirty="0" err="1"/>
              <a:t>l’évaluation</a:t>
            </a:r>
            <a:r>
              <a:rPr dirty="0"/>
              <a:t> </a:t>
            </a:r>
            <a:r>
              <a:rPr dirty="0" err="1"/>
              <a:t>dʼun</a:t>
            </a:r>
            <a:r>
              <a:rPr dirty="0"/>
              <a:t> </a:t>
            </a:r>
            <a:r>
              <a:rPr dirty="0" err="1"/>
              <a:t>programme</a:t>
            </a:r>
            <a:r>
              <a:rPr dirty="0"/>
              <a:t> </a:t>
            </a:r>
            <a:r>
              <a:rPr dirty="0" err="1"/>
              <a:t>d’intervention</a:t>
            </a:r>
            <a:r>
              <a:rPr dirty="0"/>
              <a:t> </a:t>
            </a:r>
            <a:r>
              <a:rPr dirty="0" err="1"/>
              <a:t>rapide</a:t>
            </a:r>
            <a:r>
              <a:rPr dirty="0"/>
              <a:t> pendant les phases de </a:t>
            </a:r>
            <a:r>
              <a:rPr dirty="0" err="1"/>
              <a:t>préparation</a:t>
            </a:r>
            <a:r>
              <a:rPr dirty="0"/>
              <a:t> et </a:t>
            </a:r>
            <a:r>
              <a:rPr dirty="0" err="1"/>
              <a:t>d’intervention</a:t>
            </a:r>
            <a:r>
              <a:rPr dirty="0"/>
              <a:t> </a:t>
            </a:r>
            <a:endParaRPr sz="2400" strike="sngStrike"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Sauront</a:t>
            </a:r>
            <a:r>
              <a:rPr dirty="0"/>
              <a:t> </a:t>
            </a:r>
            <a:r>
              <a:rPr dirty="0" err="1"/>
              <a:t>décrire</a:t>
            </a:r>
            <a:r>
              <a:rPr dirty="0"/>
              <a:t> les </a:t>
            </a:r>
            <a:r>
              <a:rPr dirty="0" err="1"/>
              <a:t>principales</a:t>
            </a:r>
            <a:r>
              <a:rPr dirty="0"/>
              <a:t> </a:t>
            </a:r>
            <a:r>
              <a:rPr dirty="0" err="1"/>
              <a:t>caractéristiques</a:t>
            </a:r>
            <a:r>
              <a:rPr dirty="0"/>
              <a:t> du </a:t>
            </a:r>
            <a:r>
              <a:rPr dirty="0" err="1"/>
              <a:t>suivi</a:t>
            </a:r>
            <a:r>
              <a:rPr dirty="0"/>
              <a:t> et de </a:t>
            </a:r>
            <a:r>
              <a:rPr dirty="0" err="1"/>
              <a:t>l’évaluation</a:t>
            </a:r>
            <a:r>
              <a:rPr dirty="0"/>
              <a:t> </a:t>
            </a:r>
            <a:r>
              <a:rPr dirty="0" err="1"/>
              <a:t>dʼun</a:t>
            </a:r>
            <a:r>
              <a:rPr dirty="0"/>
              <a:t> </a:t>
            </a:r>
            <a:r>
              <a:rPr dirty="0" err="1"/>
              <a:t>programme</a:t>
            </a:r>
            <a:r>
              <a:rPr dirty="0"/>
              <a:t> </a:t>
            </a:r>
            <a:r>
              <a:rPr dirty="0" err="1"/>
              <a:t>d’intervention</a:t>
            </a:r>
            <a:r>
              <a:rPr dirty="0"/>
              <a:t> </a:t>
            </a:r>
            <a:r>
              <a:rPr dirty="0" err="1"/>
              <a:t>rapide</a:t>
            </a:r>
            <a:r>
              <a:rPr dirty="0"/>
              <a:t> pendant les phases de </a:t>
            </a:r>
            <a:r>
              <a:rPr dirty="0" err="1"/>
              <a:t>préparation</a:t>
            </a:r>
            <a:r>
              <a:rPr dirty="0"/>
              <a:t> et </a:t>
            </a:r>
            <a:r>
              <a:rPr dirty="0" err="1"/>
              <a:t>d’intervention</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Connaîtront</a:t>
            </a:r>
            <a:r>
              <a:rPr dirty="0"/>
              <a:t> les </a:t>
            </a:r>
            <a:r>
              <a:rPr dirty="0" err="1"/>
              <a:t>outils</a:t>
            </a:r>
            <a:r>
              <a:rPr dirty="0"/>
              <a:t> de </a:t>
            </a:r>
            <a:r>
              <a:rPr dirty="0" err="1"/>
              <a:t>suivi</a:t>
            </a:r>
            <a:r>
              <a:rPr dirty="0"/>
              <a:t> et </a:t>
            </a:r>
            <a:r>
              <a:rPr dirty="0" err="1"/>
              <a:t>d’évaluation</a:t>
            </a:r>
            <a:r>
              <a:rPr dirty="0"/>
              <a:t> </a:t>
            </a:r>
            <a:r>
              <a:rPr dirty="0" err="1"/>
              <a:t>dʼun</a:t>
            </a:r>
            <a:r>
              <a:rPr dirty="0"/>
              <a:t> </a:t>
            </a:r>
            <a:r>
              <a:rPr dirty="0" err="1"/>
              <a:t>programme</a:t>
            </a:r>
            <a:r>
              <a:rPr dirty="0"/>
              <a:t> </a:t>
            </a:r>
            <a:r>
              <a:rPr dirty="0" err="1"/>
              <a:t>d’intervention</a:t>
            </a:r>
            <a:r>
              <a:rPr dirty="0"/>
              <a:t> </a:t>
            </a:r>
            <a:r>
              <a:rPr dirty="0" err="1"/>
              <a:t>rapide</a:t>
            </a:r>
            <a:r>
              <a:rPr dirty="0"/>
              <a:t> pendant les phases de </a:t>
            </a:r>
            <a:r>
              <a:rPr dirty="0" err="1"/>
              <a:t>préparation</a:t>
            </a:r>
            <a:r>
              <a:rPr dirty="0"/>
              <a:t> et </a:t>
            </a:r>
            <a:r>
              <a:rPr dirty="0" err="1"/>
              <a:t>d’intervention</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Auront</a:t>
            </a:r>
            <a:r>
              <a:rPr dirty="0"/>
              <a:t> </a:t>
            </a:r>
            <a:r>
              <a:rPr dirty="0" err="1"/>
              <a:t>identifié</a:t>
            </a:r>
            <a:r>
              <a:rPr dirty="0"/>
              <a:t> les </a:t>
            </a:r>
            <a:r>
              <a:rPr dirty="0" err="1"/>
              <a:t>difficultés</a:t>
            </a:r>
            <a:r>
              <a:rPr dirty="0"/>
              <a:t> relatives au </a:t>
            </a:r>
            <a:r>
              <a:rPr dirty="0" err="1"/>
              <a:t>suivi</a:t>
            </a:r>
            <a:r>
              <a:rPr dirty="0"/>
              <a:t> et à </a:t>
            </a:r>
            <a:r>
              <a:rPr dirty="0" err="1"/>
              <a:t>l’évaluation</a:t>
            </a:r>
            <a:r>
              <a:rPr dirty="0"/>
              <a:t> des </a:t>
            </a:r>
            <a:r>
              <a:rPr dirty="0" err="1"/>
              <a:t>programmes</a:t>
            </a:r>
            <a:r>
              <a:rPr dirty="0"/>
              <a:t> </a:t>
            </a:r>
            <a:r>
              <a:rPr dirty="0" err="1"/>
              <a:t>d’intervention</a:t>
            </a:r>
            <a:r>
              <a:rPr dirty="0"/>
              <a:t> </a:t>
            </a:r>
            <a:r>
              <a:rPr dirty="0" err="1"/>
              <a:t>rapide</a:t>
            </a:r>
            <a:r>
              <a:rPr dirty="0"/>
              <a:t> </a:t>
            </a:r>
            <a:r>
              <a:rPr dirty="0" err="1"/>
              <a:t>ainsi</a:t>
            </a:r>
            <a:r>
              <a:rPr dirty="0"/>
              <a:t> que les </a:t>
            </a:r>
            <a:r>
              <a:rPr dirty="0" err="1"/>
              <a:t>moyens</a:t>
            </a:r>
            <a:r>
              <a:rPr dirty="0"/>
              <a:t> de les </a:t>
            </a:r>
            <a:r>
              <a:rPr dirty="0" err="1"/>
              <a:t>atténuer</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a:t>
            </a:r>
          </a:p>
        </p:txBody>
      </p:sp>
    </p:spTree>
    <p:extLst>
      <p:ext uri="{BB962C8B-B14F-4D97-AF65-F5344CB8AC3E}">
        <p14:creationId xmlns:p14="http://schemas.microsoft.com/office/powerpoint/2010/main" val="113390441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73251" y="1141721"/>
            <a:ext cx="11653988" cy="376343"/>
          </a:xfrm>
          <a:prstGeom prst="rect">
            <a:avLst/>
          </a:prstGeom>
        </p:spPr>
        <p:txBody>
          <a:bodyPr vert="horz" wrap="square" lIns="0" tIns="16087" rIns="0" bIns="0" numCol="1" anchor="ctr" anchorCtr="0" compatLnSpc="1">
            <a:prstTxWarp prst="textNoShape">
              <a:avLst/>
            </a:prstTxWarp>
            <a:spAutoFit/>
          </a:bodyPr>
          <a:lstStyle/>
          <a:p>
            <a:pPr marL="16933">
              <a:spcBef>
                <a:spcPts val="127"/>
              </a:spcBef>
              <a:defRPr sz="2800" b="1">
                <a:solidFill>
                  <a:srgbClr val="A2010C"/>
                </a:solidFill>
              </a:defRPr>
            </a:pPr>
            <a:r>
              <a:rPr sz="2600" dirty="0" err="1"/>
              <a:t>Objectifs</a:t>
            </a:r>
            <a:r>
              <a:rPr sz="2600" dirty="0"/>
              <a:t> du </a:t>
            </a:r>
            <a:r>
              <a:rPr sz="2600" dirty="0" err="1"/>
              <a:t>suivi</a:t>
            </a:r>
            <a:r>
              <a:rPr sz="2600" dirty="0"/>
              <a:t> et de </a:t>
            </a:r>
            <a:r>
              <a:rPr sz="2600" dirty="0" err="1"/>
              <a:t>l’évaluation</a:t>
            </a:r>
            <a:r>
              <a:rPr sz="2600" dirty="0"/>
              <a:t> d'un </a:t>
            </a:r>
            <a:r>
              <a:rPr sz="2600" dirty="0" err="1"/>
              <a:t>programme</a:t>
            </a:r>
            <a:r>
              <a:rPr sz="2600" dirty="0"/>
              <a:t> </a:t>
            </a:r>
            <a:r>
              <a:rPr sz="2600" dirty="0" err="1"/>
              <a:t>d’intervention</a:t>
            </a:r>
            <a:r>
              <a:rPr sz="2600" dirty="0"/>
              <a:t> </a:t>
            </a:r>
            <a:r>
              <a:rPr sz="2600" dirty="0" err="1"/>
              <a:t>rapide</a:t>
            </a:r>
            <a:endParaRPr sz="2600" dirty="0"/>
          </a:p>
        </p:txBody>
      </p:sp>
      <p:sp>
        <p:nvSpPr>
          <p:cNvPr id="3" name="object 3"/>
          <p:cNvSpPr txBox="1"/>
          <p:nvPr/>
        </p:nvSpPr>
        <p:spPr>
          <a:xfrm>
            <a:off x="653627" y="1709013"/>
            <a:ext cx="10706799" cy="3229089"/>
          </a:xfrm>
          <a:prstGeom prst="rect">
            <a:avLst/>
          </a:prstGeom>
        </p:spPr>
        <p:txBody>
          <a:bodyPr vert="horz" wrap="square" lIns="0" tIns="17780" rIns="0" bIns="0" anchor="t">
            <a:spAutoFit/>
          </a:bodyPr>
          <a:lstStyle/>
          <a:p>
            <a:pPr marL="17145" hangingPunct="1">
              <a:spcBef>
                <a:spcPts val="140"/>
              </a:spcBef>
              <a:tabLst>
                <a:tab pos="473275" algn="l"/>
                <a:tab pos="474121" algn="l"/>
              </a:tabLst>
              <a:defRPr sz="2400" kern="1200">
                <a:solidFill>
                  <a:prstClr val="black"/>
                </a:solidFill>
                <a:latin typeface="Source Sans Pro Regular"/>
                <a:ea typeface="+mn-ea"/>
                <a:cs typeface="Arial"/>
              </a:defRPr>
            </a:pPr>
            <a:r>
              <a:t>Les principaux objectifs du suivi et de l’évaluation sont les suivants :</a:t>
            </a: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b="1">
                <a:solidFill>
                  <a:srgbClr val="65A000"/>
                </a:solidFill>
              </a:rPr>
              <a:t>Mettre en évidence les réussites ainsi que les problèmes</a:t>
            </a:r>
            <a:r>
              <a:rPr>
                <a:solidFill>
                  <a:srgbClr val="10253F"/>
                </a:solidFill>
              </a:rPr>
              <a:t> survenus au cours des différentes étapes d’une intervention</a:t>
            </a:r>
            <a:endParaRPr sz="240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b="1">
                <a:solidFill>
                  <a:srgbClr val="65A000"/>
                </a:solidFill>
              </a:rPr>
              <a:t>Suivre les activités propres au programme</a:t>
            </a:r>
            <a:r>
              <a:rPr>
                <a:solidFill>
                  <a:srgbClr val="10253F"/>
                </a:solidFill>
              </a:rPr>
              <a:t> ainsi que l’impact des EIR sur la rapidité de la mise en œuvre de l’intervention d’urgence, sur les activités réalisées et sur la flambée épidémique elle-même.</a:t>
            </a: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b="1">
                <a:solidFill>
                  <a:srgbClr val="65A000"/>
                </a:solidFill>
              </a:rPr>
              <a:t>Permettre à la direction de connaître les capacités des EIR</a:t>
            </a:r>
            <a:r>
              <a:rPr>
                <a:solidFill>
                  <a:srgbClr val="10253F"/>
                </a:solidFill>
              </a:rPr>
              <a:t>, leur impact et le rapport coûts-avantages d’un financement et d’un soutien continus.</a:t>
            </a:r>
            <a:endParaRPr sz="240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b="1">
                <a:solidFill>
                  <a:srgbClr val="65A000"/>
                </a:solidFill>
              </a:rPr>
              <a:t>Maximiser l’efficience et l’efficacité des interventions futures</a:t>
            </a:r>
            <a:r>
              <a:rPr>
                <a:solidFill>
                  <a:srgbClr val="10253F"/>
                </a:solidFill>
              </a:rPr>
              <a:t> en améliorant la planification, les processus et la formation.</a:t>
            </a:r>
            <a:endParaRPr sz="2400">
              <a:solidFill>
                <a:srgbClr val="10253F"/>
              </a:solidFill>
              <a:latin typeface="Source Sans Pro Regular"/>
              <a:ea typeface="Source Sans Pro Regular"/>
              <a:cs typeface="Source Sans Pro Regular"/>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defRPr sz="2900" b="1">
                <a:solidFill>
                  <a:srgbClr val="FFFFFF"/>
                </a:solidFill>
                <a:latin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14</a:t>
            </a:r>
          </a:p>
        </p:txBody>
      </p:sp>
    </p:spTree>
    <p:extLst>
      <p:ext uri="{BB962C8B-B14F-4D97-AF65-F5344CB8AC3E}">
        <p14:creationId xmlns:p14="http://schemas.microsoft.com/office/powerpoint/2010/main" val="314651248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73251" y="964622"/>
            <a:ext cx="10930689" cy="376343"/>
          </a:xfrm>
          <a:prstGeom prst="rect">
            <a:avLst/>
          </a:prstGeom>
        </p:spPr>
        <p:txBody>
          <a:bodyPr vert="horz" wrap="square" lIns="0" tIns="16087" rIns="0" bIns="0" numCol="1" anchor="ctr" anchorCtr="0" compatLnSpc="1">
            <a:prstTxWarp prst="textNoShape">
              <a:avLst/>
            </a:prstTxWarp>
            <a:spAutoFit/>
          </a:bodyPr>
          <a:lstStyle/>
          <a:p>
            <a:pPr marL="16933">
              <a:spcBef>
                <a:spcPts val="127"/>
              </a:spcBef>
              <a:defRPr sz="2800" b="1">
                <a:solidFill>
                  <a:srgbClr val="A2010C"/>
                </a:solidFill>
              </a:defRPr>
            </a:pPr>
            <a:r>
              <a:rPr sz="2600" dirty="0" err="1"/>
              <a:t>Objectifs</a:t>
            </a:r>
            <a:r>
              <a:rPr sz="2600" dirty="0"/>
              <a:t> du </a:t>
            </a:r>
            <a:r>
              <a:rPr sz="2600" dirty="0" err="1"/>
              <a:t>suivi</a:t>
            </a:r>
            <a:r>
              <a:rPr sz="2600" dirty="0"/>
              <a:t> et de </a:t>
            </a:r>
            <a:r>
              <a:rPr sz="2600" dirty="0" err="1"/>
              <a:t>l’évaluation</a:t>
            </a:r>
            <a:r>
              <a:rPr sz="2600" dirty="0"/>
              <a:t> d'un </a:t>
            </a:r>
            <a:r>
              <a:rPr sz="2600" dirty="0" err="1"/>
              <a:t>programme</a:t>
            </a:r>
            <a:r>
              <a:rPr sz="2600" dirty="0"/>
              <a:t> </a:t>
            </a:r>
            <a:r>
              <a:rPr sz="2600" dirty="0" err="1"/>
              <a:t>d’intervention</a:t>
            </a:r>
            <a:r>
              <a:rPr sz="2600" dirty="0"/>
              <a:t> </a:t>
            </a:r>
            <a:r>
              <a:rPr sz="2600" dirty="0" err="1"/>
              <a:t>rapide</a:t>
            </a:r>
            <a:endParaRPr sz="2600" dirty="0"/>
          </a:p>
        </p:txBody>
      </p:sp>
      <p:sp>
        <p:nvSpPr>
          <p:cNvPr id="3" name="object 3"/>
          <p:cNvSpPr txBox="1"/>
          <p:nvPr/>
        </p:nvSpPr>
        <p:spPr>
          <a:xfrm>
            <a:off x="766233" y="1819972"/>
            <a:ext cx="10659533" cy="3826689"/>
          </a:xfrm>
          <a:prstGeom prst="rect">
            <a:avLst/>
          </a:prstGeom>
        </p:spPr>
        <p:txBody>
          <a:bodyPr vert="horz" wrap="square" lIns="0" tIns="17780" rIns="0" bIns="0" anchor="t">
            <a:spAutoFit/>
          </a:bodyPr>
          <a:lstStyle/>
          <a:p>
            <a:pPr marL="17145" hangingPunct="1">
              <a:spcBef>
                <a:spcPts val="140"/>
              </a:spcBef>
              <a:tabLst>
                <a:tab pos="473275" algn="l"/>
                <a:tab pos="474121" algn="l"/>
              </a:tabLst>
              <a:defRPr sz="2400" kern="1200">
                <a:solidFill>
                  <a:prstClr val="black"/>
                </a:solidFill>
                <a:latin typeface="Source Sans Pro Regular"/>
                <a:ea typeface="+mn-ea"/>
                <a:cs typeface="Arial"/>
              </a:defRPr>
            </a:pPr>
            <a:r>
              <a:rPr sz="2000" dirty="0"/>
              <a:t>Le </a:t>
            </a:r>
            <a:r>
              <a:rPr sz="2000" dirty="0" err="1"/>
              <a:t>suivi</a:t>
            </a:r>
            <a:r>
              <a:rPr sz="2000" dirty="0"/>
              <a:t> et </a:t>
            </a:r>
            <a:r>
              <a:rPr sz="2000" dirty="0" err="1"/>
              <a:t>l’évaluation</a:t>
            </a:r>
            <a:r>
              <a:rPr sz="2000" dirty="0"/>
              <a:t> d'un </a:t>
            </a:r>
            <a:r>
              <a:rPr sz="2000" dirty="0" err="1"/>
              <a:t>programme</a:t>
            </a:r>
            <a:r>
              <a:rPr sz="2000" dirty="0"/>
              <a:t> </a:t>
            </a:r>
            <a:r>
              <a:rPr sz="2000" dirty="0" err="1"/>
              <a:t>d’intervention</a:t>
            </a:r>
            <a:r>
              <a:rPr sz="2000" dirty="0"/>
              <a:t> </a:t>
            </a:r>
            <a:r>
              <a:rPr sz="2000" dirty="0" err="1"/>
              <a:t>rapide</a:t>
            </a:r>
            <a:r>
              <a:rPr sz="2000" dirty="0"/>
              <a:t> vise à :</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err="1"/>
              <a:t>Repérer</a:t>
            </a:r>
            <a:r>
              <a:rPr sz="2000" dirty="0"/>
              <a:t> </a:t>
            </a:r>
            <a:r>
              <a:rPr sz="2000" dirty="0" err="1"/>
              <a:t>rapidement</a:t>
            </a:r>
            <a:r>
              <a:rPr sz="2000" dirty="0"/>
              <a:t> les </a:t>
            </a:r>
            <a:r>
              <a:rPr sz="2000" dirty="0" err="1"/>
              <a:t>problèmes</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err="1"/>
              <a:t>Optimiser</a:t>
            </a:r>
            <a:r>
              <a:rPr sz="2000" dirty="0"/>
              <a:t> </a:t>
            </a:r>
            <a:r>
              <a:rPr sz="2000" dirty="0" err="1"/>
              <a:t>l'utilisation</a:t>
            </a:r>
            <a:r>
              <a:rPr sz="2000" dirty="0"/>
              <a:t> des </a:t>
            </a:r>
            <a:r>
              <a:rPr sz="2000" dirty="0" err="1"/>
              <a:t>ressources</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err="1"/>
              <a:t>Permettre</a:t>
            </a:r>
            <a:r>
              <a:rPr sz="2000" dirty="0"/>
              <a:t> aux équipes </a:t>
            </a:r>
            <a:r>
              <a:rPr sz="2000" dirty="0" err="1"/>
              <a:t>d’apprendre</a:t>
            </a:r>
            <a:r>
              <a:rPr sz="2000" dirty="0"/>
              <a:t> de </a:t>
            </a:r>
            <a:r>
              <a:rPr sz="2000" dirty="0" err="1"/>
              <a:t>leurs</a:t>
            </a:r>
            <a:r>
              <a:rPr sz="2000" dirty="0"/>
              <a:t> </a:t>
            </a:r>
            <a:r>
              <a:rPr sz="2000" dirty="0" err="1"/>
              <a:t>erreurs</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err="1"/>
              <a:t>Améliorer</a:t>
            </a:r>
            <a:r>
              <a:rPr sz="2000" dirty="0"/>
              <a:t> la </a:t>
            </a:r>
            <a:r>
              <a:rPr sz="2000" dirty="0" err="1"/>
              <a:t>prise</a:t>
            </a:r>
            <a:r>
              <a:rPr sz="2000" dirty="0"/>
              <a:t> de </a:t>
            </a:r>
            <a:r>
              <a:rPr sz="2000" dirty="0" err="1"/>
              <a:t>décision</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a:t>Aider les équipes à </a:t>
            </a:r>
            <a:r>
              <a:rPr sz="2000" dirty="0" err="1"/>
              <a:t>reproduire</a:t>
            </a:r>
            <a:r>
              <a:rPr sz="2000" dirty="0"/>
              <a:t> les </a:t>
            </a:r>
            <a:r>
              <a:rPr sz="2000" dirty="0" err="1"/>
              <a:t>bonnes</a:t>
            </a:r>
            <a:r>
              <a:rPr sz="2000" dirty="0"/>
              <a:t> pratiques</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a:t>Fonder les </a:t>
            </a:r>
            <a:r>
              <a:rPr sz="2000" dirty="0" err="1"/>
              <a:t>décisions</a:t>
            </a:r>
            <a:r>
              <a:rPr sz="2000" dirty="0"/>
              <a:t> sur les données, </a:t>
            </a:r>
            <a:r>
              <a:rPr sz="2000" dirty="0" err="1"/>
              <a:t>comme</a:t>
            </a:r>
            <a:r>
              <a:rPr sz="2000" dirty="0"/>
              <a:t> par </a:t>
            </a:r>
            <a:r>
              <a:rPr sz="2000" dirty="0" err="1"/>
              <a:t>exemple</a:t>
            </a:r>
            <a:r>
              <a:rPr sz="2000" dirty="0"/>
              <a:t> la </a:t>
            </a:r>
            <a:r>
              <a:rPr sz="2000" dirty="0" err="1"/>
              <a:t>décision</a:t>
            </a:r>
            <a:r>
              <a:rPr sz="2000" dirty="0"/>
              <a:t> de </a:t>
            </a:r>
            <a:r>
              <a:rPr sz="2000" dirty="0" err="1"/>
              <a:t>poursuivre</a:t>
            </a:r>
            <a:r>
              <a:rPr sz="2000" dirty="0"/>
              <a:t>, </a:t>
            </a:r>
            <a:r>
              <a:rPr sz="2000" dirty="0" err="1"/>
              <a:t>d'arrêter</a:t>
            </a:r>
            <a:r>
              <a:rPr sz="2000" dirty="0"/>
              <a:t> </a:t>
            </a:r>
            <a:r>
              <a:rPr sz="2000" dirty="0" err="1"/>
              <a:t>ou</a:t>
            </a:r>
            <a:r>
              <a:rPr sz="2000" dirty="0"/>
              <a:t> de modifier </a:t>
            </a:r>
            <a:r>
              <a:rPr sz="2000" dirty="0" err="1"/>
              <a:t>une</a:t>
            </a:r>
            <a:r>
              <a:rPr sz="2000" dirty="0"/>
              <a:t> </a:t>
            </a:r>
            <a:r>
              <a:rPr sz="2000" dirty="0" err="1"/>
              <a:t>activité</a:t>
            </a:r>
            <a:r>
              <a:rPr sz="2000" dirty="0"/>
              <a:t> pour </a:t>
            </a:r>
            <a:r>
              <a:rPr sz="2000" dirty="0" err="1"/>
              <a:t>obtenir</a:t>
            </a:r>
            <a:r>
              <a:rPr sz="2000" dirty="0"/>
              <a:t> de </a:t>
            </a:r>
            <a:r>
              <a:rPr sz="2000" dirty="0" err="1"/>
              <a:t>meilleurs</a:t>
            </a:r>
            <a:r>
              <a:rPr sz="2000" dirty="0"/>
              <a:t> </a:t>
            </a:r>
            <a:r>
              <a:rPr sz="2000" dirty="0" err="1"/>
              <a:t>résultats</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prstClr val="black"/>
                </a:solidFill>
                <a:latin typeface="Source Sans Pro Regular"/>
                <a:ea typeface="+mn-ea"/>
                <a:cs typeface="Arial"/>
              </a:defRPr>
            </a:pPr>
            <a:r>
              <a:rPr sz="2000" dirty="0" err="1"/>
              <a:t>Favoriser</a:t>
            </a:r>
            <a:r>
              <a:rPr sz="2000" dirty="0"/>
              <a:t> </a:t>
            </a:r>
            <a:r>
              <a:rPr sz="2000" dirty="0" err="1"/>
              <a:t>l’apprentissage</a:t>
            </a:r>
            <a:r>
              <a:rPr sz="2000" dirty="0"/>
              <a:t>, </a:t>
            </a:r>
            <a:r>
              <a:rPr sz="2000" dirty="0" err="1"/>
              <a:t>notamment</a:t>
            </a:r>
            <a:r>
              <a:rPr sz="2000" dirty="0"/>
              <a:t> </a:t>
            </a:r>
            <a:r>
              <a:rPr sz="2000" dirty="0" err="1"/>
              <a:t>durant</a:t>
            </a:r>
            <a:r>
              <a:rPr sz="2000" dirty="0"/>
              <a:t> le processus </a:t>
            </a:r>
            <a:r>
              <a:rPr sz="2000" dirty="0" err="1"/>
              <a:t>trimestriel</a:t>
            </a:r>
            <a:r>
              <a:rPr sz="2000" dirty="0"/>
              <a:t> </a:t>
            </a:r>
            <a:r>
              <a:rPr sz="2000" dirty="0" err="1"/>
              <a:t>d’analyse</a:t>
            </a:r>
            <a:r>
              <a:rPr sz="2000" dirty="0"/>
              <a:t> des données, qui </a:t>
            </a:r>
            <a:r>
              <a:rPr sz="2000" dirty="0" err="1"/>
              <a:t>permet</a:t>
            </a:r>
            <a:r>
              <a:rPr sz="2000" dirty="0"/>
              <a:t> </a:t>
            </a:r>
            <a:r>
              <a:rPr sz="2000" dirty="0" err="1"/>
              <a:t>d'expliquer</a:t>
            </a:r>
            <a:r>
              <a:rPr sz="2000" dirty="0"/>
              <a:t> les </a:t>
            </a:r>
            <a:r>
              <a:rPr sz="2000" dirty="0" err="1"/>
              <a:t>bonnes</a:t>
            </a:r>
            <a:r>
              <a:rPr sz="2000" dirty="0"/>
              <a:t> pratiques, les </a:t>
            </a:r>
            <a:r>
              <a:rPr sz="2000" dirty="0" err="1"/>
              <a:t>réussites</a:t>
            </a:r>
            <a:r>
              <a:rPr sz="2000" dirty="0"/>
              <a:t> et les </a:t>
            </a:r>
            <a:r>
              <a:rPr sz="2000" dirty="0" err="1"/>
              <a:t>approches</a:t>
            </a:r>
            <a:r>
              <a:rPr sz="2000" dirty="0"/>
              <a:t> qui </a:t>
            </a:r>
            <a:r>
              <a:rPr sz="2000" dirty="0" err="1"/>
              <a:t>fonctionnent</a:t>
            </a:r>
            <a:endParaRPr sz="2000" kern="1200" dirty="0">
              <a:solidFill>
                <a:prstClr val="black"/>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schemeClr val="tx1"/>
                </a:solidFill>
                <a:latin typeface="Source Sans Pro Regular"/>
                <a:ea typeface="+mn-ea"/>
                <a:cs typeface="Arial"/>
              </a:defRPr>
            </a:pPr>
            <a:r>
              <a:rPr sz="2000" dirty="0" err="1"/>
              <a:t>Rendre</a:t>
            </a:r>
            <a:r>
              <a:rPr sz="2000" dirty="0"/>
              <a:t> </a:t>
            </a:r>
            <a:r>
              <a:rPr sz="2000" dirty="0" err="1"/>
              <a:t>compte</a:t>
            </a:r>
            <a:r>
              <a:rPr sz="2000" dirty="0"/>
              <a:t> aux </a:t>
            </a:r>
            <a:r>
              <a:rPr sz="2000" dirty="0" err="1"/>
              <a:t>donateurs</a:t>
            </a:r>
            <a:r>
              <a:rPr sz="2000" dirty="0"/>
              <a:t>/à la direction dans un souci de </a:t>
            </a:r>
            <a:r>
              <a:rPr sz="2000" dirty="0" err="1"/>
              <a:t>redevabilité</a:t>
            </a:r>
            <a:r>
              <a:rPr sz="2000" dirty="0"/>
              <a:t> et de </a:t>
            </a:r>
            <a:r>
              <a:rPr sz="2000" dirty="0" err="1"/>
              <a:t>durabilité</a:t>
            </a:r>
            <a:endParaRPr sz="2000" kern="1200" dirty="0">
              <a:solidFill>
                <a:schemeClr val="tx1"/>
              </a:solidFill>
              <a:latin typeface="Source Sans Pro Regular"/>
              <a:ea typeface="+mn-ea"/>
              <a:cs typeface="Arial"/>
            </a:endParaRPr>
          </a:p>
          <a:p>
            <a:pPr marL="360045" lvl="0" indent="-342900" hangingPunct="1">
              <a:spcBef>
                <a:spcPts val="140"/>
              </a:spcBef>
              <a:buClr>
                <a:srgbClr val="65A000"/>
              </a:buClr>
              <a:buFont typeface="Arial" panose="020B0604020202020204" pitchFamily="34" charset="0"/>
              <a:buChar char="•"/>
              <a:tabLst>
                <a:tab pos="473275" algn="l"/>
                <a:tab pos="474121" algn="l"/>
              </a:tabLst>
              <a:defRPr sz="2200" kern="1200">
                <a:solidFill>
                  <a:schemeClr val="tx1"/>
                </a:solidFill>
                <a:latin typeface="Source Sans Pro Regular"/>
                <a:ea typeface="+mn-ea"/>
                <a:cs typeface="Arial"/>
              </a:defRPr>
            </a:pPr>
            <a:r>
              <a:rPr sz="2000" dirty="0"/>
              <a:t>Informer les </a:t>
            </a:r>
            <a:r>
              <a:rPr sz="2000" dirty="0" err="1"/>
              <a:t>communautés</a:t>
            </a:r>
            <a:r>
              <a:rPr sz="2000" dirty="0"/>
              <a:t> pour </a:t>
            </a:r>
            <a:r>
              <a:rPr sz="2000" dirty="0" err="1"/>
              <a:t>gagner</a:t>
            </a:r>
            <a:r>
              <a:rPr sz="2000" dirty="0"/>
              <a:t> </a:t>
            </a:r>
            <a:r>
              <a:rPr sz="2000" dirty="0" err="1"/>
              <a:t>leur</a:t>
            </a:r>
            <a:r>
              <a:rPr sz="2000" dirty="0"/>
              <a:t> </a:t>
            </a:r>
            <a:r>
              <a:rPr sz="2000" dirty="0" err="1"/>
              <a:t>confiance</a:t>
            </a:r>
            <a:r>
              <a:rPr sz="2000" dirty="0"/>
              <a:t> et </a:t>
            </a:r>
            <a:r>
              <a:rPr sz="2000" dirty="0" err="1"/>
              <a:t>faciliter</a:t>
            </a:r>
            <a:r>
              <a:rPr sz="2000" dirty="0"/>
              <a:t> le dialogue</a:t>
            </a:r>
            <a:endParaRPr sz="2000" kern="1200" dirty="0">
              <a:solidFill>
                <a:schemeClr val="tx1"/>
              </a:solidFill>
              <a:latin typeface="Source Sans Pro Regular"/>
              <a:ea typeface="+mn-ea"/>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defRPr sz="2900" b="1">
                <a:solidFill>
                  <a:srgbClr val="FFFFFF"/>
                </a:solidFill>
                <a:latin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sym typeface="Source Sans Pro Bold"/>
            </a:endParaRPr>
          </a:p>
          <a:p>
            <a:pPr defTabSz="914400" hangingPunct="0">
              <a:lnSpc>
                <a:spcPct val="100000"/>
              </a:lnSpc>
              <a:spcBef>
                <a:spcPts val="0"/>
              </a:spcBef>
            </a:pPr>
            <a:endParaRPr sz="22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15</a:t>
            </a:r>
          </a:p>
        </p:txBody>
      </p:sp>
    </p:spTree>
    <p:extLst>
      <p:ext uri="{BB962C8B-B14F-4D97-AF65-F5344CB8AC3E}">
        <p14:creationId xmlns:p14="http://schemas.microsoft.com/office/powerpoint/2010/main" val="133393598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30689" y="2521761"/>
            <a:ext cx="7529515" cy="2148713"/>
          </a:xfrm>
          <a:prstGeom prst="rect">
            <a:avLst/>
          </a:prstGeom>
        </p:spPr>
        <p:txBody>
          <a:bodyPr lIns="45719" tIns="45720" rIns="45719" bIns="45720" anchor="t">
            <a:normAutofit/>
          </a:bodyPr>
          <a:lstStyle/>
          <a:p>
            <a:pPr>
              <a:defRPr>
                <a:solidFill>
                  <a:srgbClr val="FF0000"/>
                </a:solidFill>
              </a:defRPr>
            </a:pPr>
            <a:r>
              <a:rPr dirty="0"/>
              <a:t>Le </a:t>
            </a:r>
            <a:r>
              <a:rPr dirty="0" err="1"/>
              <a:t>contenu</a:t>
            </a:r>
            <a:r>
              <a:rPr dirty="0"/>
              <a:t> de </a:t>
            </a:r>
            <a:r>
              <a:rPr dirty="0" err="1"/>
              <a:t>cette</a:t>
            </a:r>
            <a:r>
              <a:rPr dirty="0"/>
              <a:t> </a:t>
            </a:r>
            <a:r>
              <a:rPr dirty="0" err="1"/>
              <a:t>présentation</a:t>
            </a:r>
            <a:r>
              <a:rPr dirty="0"/>
              <a:t> </a:t>
            </a:r>
            <a:r>
              <a:rPr dirty="0" err="1"/>
              <a:t>devra</a:t>
            </a:r>
            <a:r>
              <a:rPr dirty="0"/>
              <a:t> </a:t>
            </a:r>
            <a:r>
              <a:rPr dirty="0" err="1"/>
              <a:t>être</a:t>
            </a:r>
            <a:r>
              <a:rPr dirty="0"/>
              <a:t> </a:t>
            </a:r>
            <a:r>
              <a:rPr dirty="0" err="1"/>
              <a:t>adapté</a:t>
            </a:r>
            <a:r>
              <a:rPr dirty="0"/>
              <a:t> au programme </a:t>
            </a:r>
            <a:r>
              <a:rPr dirty="0" err="1"/>
              <a:t>définitif</a:t>
            </a:r>
            <a:r>
              <a:rPr dirty="0"/>
              <a:t> de </a:t>
            </a:r>
            <a:r>
              <a:rPr dirty="0" err="1"/>
              <a:t>votre</a:t>
            </a:r>
            <a:r>
              <a:rPr dirty="0"/>
              <a:t> atelier pour les </a:t>
            </a:r>
            <a:r>
              <a:rPr dirty="0" err="1"/>
              <a:t>gestionnaires</a:t>
            </a:r>
            <a:r>
              <a:rPr dirty="0"/>
              <a:t> des EIR et aux </a:t>
            </a:r>
            <a:r>
              <a:rPr dirty="0" err="1"/>
              <a:t>particularités</a:t>
            </a:r>
            <a:r>
              <a:rPr dirty="0"/>
              <a:t> de </a:t>
            </a:r>
            <a:r>
              <a:rPr dirty="0" err="1"/>
              <a:t>votre</a:t>
            </a:r>
            <a:r>
              <a:rPr dirty="0"/>
              <a:t> pays. Les </a:t>
            </a:r>
            <a:r>
              <a:rPr dirty="0" err="1"/>
              <a:t>éléments</a:t>
            </a:r>
            <a:r>
              <a:rPr dirty="0"/>
              <a:t> </a:t>
            </a:r>
            <a:r>
              <a:rPr dirty="0" err="1"/>
              <a:t>devant</a:t>
            </a:r>
            <a:r>
              <a:rPr dirty="0"/>
              <a:t> </a:t>
            </a:r>
            <a:r>
              <a:rPr dirty="0" err="1"/>
              <a:t>être</a:t>
            </a:r>
            <a:r>
              <a:rPr dirty="0"/>
              <a:t> </a:t>
            </a:r>
            <a:r>
              <a:rPr dirty="0" err="1"/>
              <a:t>vérifiés</a:t>
            </a:r>
            <a:r>
              <a:rPr dirty="0"/>
              <a:t> </a:t>
            </a:r>
            <a:r>
              <a:rPr dirty="0" err="1"/>
              <a:t>ou</a:t>
            </a:r>
            <a:r>
              <a:rPr dirty="0"/>
              <a:t> </a:t>
            </a:r>
            <a:r>
              <a:rPr dirty="0" err="1"/>
              <a:t>complétés</a:t>
            </a:r>
            <a:r>
              <a:rPr dirty="0"/>
              <a:t> par les </a:t>
            </a:r>
            <a:r>
              <a:rPr dirty="0" err="1"/>
              <a:t>organisateurs</a:t>
            </a:r>
            <a:r>
              <a:rPr dirty="0"/>
              <a:t> </a:t>
            </a:r>
            <a:r>
              <a:rPr dirty="0" err="1"/>
              <a:t>ou</a:t>
            </a:r>
            <a:r>
              <a:rPr dirty="0"/>
              <a:t> les animateurs de </a:t>
            </a:r>
            <a:r>
              <a:rPr dirty="0" err="1"/>
              <a:t>lʼatelier</a:t>
            </a:r>
            <a:r>
              <a:rPr dirty="0"/>
              <a:t> </a:t>
            </a:r>
            <a:r>
              <a:rPr dirty="0" err="1"/>
              <a:t>sont</a:t>
            </a:r>
            <a:r>
              <a:rPr dirty="0"/>
              <a:t> </a:t>
            </a:r>
            <a:r>
              <a:rPr dirty="0" err="1"/>
              <a:t>surlignés</a:t>
            </a:r>
            <a:r>
              <a:rPr dirty="0"/>
              <a:t> </a:t>
            </a:r>
            <a:r>
              <a:rPr dirty="0" err="1"/>
              <a:t>en</a:t>
            </a:r>
            <a:r>
              <a:rPr dirty="0"/>
              <a:t> jaune.</a:t>
            </a: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50155" y="0"/>
            <a:ext cx="3341144"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Tree>
    <p:extLst>
      <p:ext uri="{BB962C8B-B14F-4D97-AF65-F5344CB8AC3E}">
        <p14:creationId xmlns:p14="http://schemas.microsoft.com/office/powerpoint/2010/main" val="50033405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228600" y="867001"/>
            <a:ext cx="9774238" cy="551113"/>
          </a:xfrm>
          <a:prstGeom prst="rect">
            <a:avLst/>
          </a:prstGeom>
        </p:spPr>
        <p:txBody>
          <a:bodyPr vert="horz" wrap="square" lIns="0" tIns="83820" rIns="0" bIns="0" numCol="1" anchor="ctr" anchorCtr="0" compatLnSpc="1">
            <a:prstTxWarp prst="textNoShape">
              <a:avLst/>
            </a:prstTxWarp>
            <a:spAutoFit/>
          </a:bodyPr>
          <a:lstStyle/>
          <a:p>
            <a:pPr marL="16933" marR="6773">
              <a:lnSpc>
                <a:spcPts val="4000"/>
              </a:lnSpc>
              <a:spcBef>
                <a:spcPts val="660"/>
              </a:spcBef>
              <a:defRPr sz="2800" b="1">
                <a:solidFill>
                  <a:srgbClr val="A2010C"/>
                </a:solidFill>
              </a:defRPr>
            </a:pPr>
            <a:r>
              <a:rPr sz="2600" dirty="0" err="1"/>
              <a:t>Suivi</a:t>
            </a:r>
            <a:r>
              <a:rPr sz="2600" dirty="0"/>
              <a:t> et </a:t>
            </a:r>
            <a:r>
              <a:rPr sz="2600" dirty="0" err="1"/>
              <a:t>évaluation</a:t>
            </a:r>
            <a:r>
              <a:rPr sz="2600" dirty="0"/>
              <a:t> pendant la phase de </a:t>
            </a:r>
            <a:r>
              <a:rPr sz="2600" dirty="0" err="1"/>
              <a:t>préparation</a:t>
            </a:r>
            <a:endParaRPr sz="2600" b="1" dirty="0">
              <a:solidFill>
                <a:srgbClr val="A2010C"/>
              </a:solidFill>
            </a:endParaRPr>
          </a:p>
        </p:txBody>
      </p:sp>
      <p:sp>
        <p:nvSpPr>
          <p:cNvPr id="3" name="object 3"/>
          <p:cNvSpPr txBox="1"/>
          <p:nvPr/>
        </p:nvSpPr>
        <p:spPr>
          <a:xfrm>
            <a:off x="613208" y="1682685"/>
            <a:ext cx="10690012" cy="4031873"/>
          </a:xfrm>
          <a:prstGeom prst="rect">
            <a:avLst/>
          </a:prstGeom>
        </p:spPr>
        <p:txBody>
          <a:bodyPr vert="horz" wrap="square" lIns="0" tIns="17780" rIns="0" bIns="0" anchor="t">
            <a:spAutoFit/>
          </a:bodyPr>
          <a:lstStyle>
            <a:lvl1pPr marL="474121" indent="-457189">
              <a:spcBef>
                <a:spcPts val="140"/>
              </a:spcBef>
              <a:buFont typeface="Arial" panose="020B0604020202020204" pitchFamily="34" charset="0"/>
              <a:buChar char="•"/>
              <a:tabLst>
                <a:tab pos="473275" algn="l"/>
                <a:tab pos="474121" algn="l"/>
              </a:tabLst>
              <a:defRPr sz="2400" b="1">
                <a:latin typeface="Arial" panose="020B0604020202020204" pitchFamily="34" charset="0"/>
                <a:cs typeface="Arial" panose="020B0604020202020204" pitchFamily="34" charset="0"/>
              </a:defRPr>
            </a:lvl1pPr>
          </a:lstStyle>
          <a:p>
            <a:pPr marL="16510" indent="0" hangingPunct="1">
              <a:buFont typeface="Arial" panose="020B0604020202020204" pitchFamily="34" charset="0"/>
              <a:buNone/>
              <a:defRPr b="0" kern="1200">
                <a:solidFill>
                  <a:prstClr val="black"/>
                </a:solidFill>
                <a:latin typeface="Source Sans Pro Regular"/>
                <a:ea typeface="+mn-ea"/>
              </a:defRPr>
            </a:pPr>
            <a:r>
              <a:rPr sz="2000" dirty="0"/>
              <a:t>À noter :</a:t>
            </a:r>
          </a:p>
          <a:p>
            <a:pPr marL="307975" indent="-307975" eaLnBrk="0">
              <a:spcBef>
                <a:spcPts val="500"/>
              </a:spcBef>
              <a:buClr>
                <a:srgbClr val="65A000"/>
              </a:buClr>
              <a:buSzPct val="100000"/>
              <a:buFont typeface="Arial"/>
              <a:buChar char="•"/>
              <a:tabLst/>
              <a:defRPr sz="2400" b="0">
                <a:solidFill>
                  <a:srgbClr val="10253F"/>
                </a:solidFill>
                <a:latin typeface="Source Sans Pro Regular"/>
                <a:ea typeface="Source Sans Pro Regular"/>
                <a:cs typeface="Source Sans Pro Regular"/>
                <a:sym typeface="Source Sans Pro Regular"/>
              </a:defRPr>
            </a:pPr>
            <a:r>
              <a:rPr sz="2000" dirty="0" err="1"/>
              <a:t>Suivre</a:t>
            </a:r>
            <a:r>
              <a:rPr sz="2000" dirty="0"/>
              <a:t> les </a:t>
            </a:r>
            <a:r>
              <a:rPr sz="2000" dirty="0" err="1"/>
              <a:t>activités</a:t>
            </a:r>
            <a:r>
              <a:rPr sz="2000" dirty="0"/>
              <a:t> </a:t>
            </a:r>
            <a:r>
              <a:rPr sz="2000" dirty="0" err="1"/>
              <a:t>entreprises</a:t>
            </a:r>
            <a:r>
              <a:rPr sz="2000" dirty="0"/>
              <a:t> au </a:t>
            </a:r>
            <a:r>
              <a:rPr sz="2000" dirty="0" err="1"/>
              <a:t>cours</a:t>
            </a:r>
            <a:r>
              <a:rPr sz="2000" dirty="0"/>
              <a:t> de la phase de </a:t>
            </a:r>
            <a:r>
              <a:rPr sz="2000" dirty="0" err="1"/>
              <a:t>préparation</a:t>
            </a:r>
            <a:r>
              <a:rPr sz="2000" dirty="0"/>
              <a:t> </a:t>
            </a:r>
            <a:r>
              <a:rPr sz="2000" dirty="0" err="1"/>
              <a:t>permet</a:t>
            </a:r>
            <a:r>
              <a:rPr sz="2000" dirty="0"/>
              <a:t> de </a:t>
            </a:r>
            <a:r>
              <a:rPr sz="2000" dirty="0" err="1"/>
              <a:t>déterminer</a:t>
            </a:r>
            <a:r>
              <a:rPr sz="2000" dirty="0"/>
              <a:t> les </a:t>
            </a:r>
            <a:r>
              <a:rPr sz="2000" dirty="0" err="1"/>
              <a:t>véritables</a:t>
            </a:r>
            <a:r>
              <a:rPr sz="2000" dirty="0"/>
              <a:t> </a:t>
            </a:r>
            <a:r>
              <a:rPr sz="2000" dirty="0" err="1"/>
              <a:t>capacités</a:t>
            </a:r>
            <a:r>
              <a:rPr sz="2000" dirty="0"/>
              <a:t> </a:t>
            </a:r>
            <a:r>
              <a:rPr sz="2000" dirty="0" err="1"/>
              <a:t>dʼun</a:t>
            </a:r>
            <a:r>
              <a:rPr sz="2000" dirty="0"/>
              <a:t> </a:t>
            </a:r>
            <a:r>
              <a:rPr sz="2000" dirty="0" err="1"/>
              <a:t>programme</a:t>
            </a:r>
            <a:r>
              <a:rPr sz="2000" dirty="0"/>
              <a:t> </a:t>
            </a:r>
            <a:r>
              <a:rPr sz="2000" dirty="0" err="1"/>
              <a:t>d’intervention</a:t>
            </a:r>
            <a:r>
              <a:rPr sz="2000" dirty="0"/>
              <a:t> </a:t>
            </a:r>
            <a:r>
              <a:rPr sz="2000" dirty="0" err="1"/>
              <a:t>rapide</a:t>
            </a:r>
            <a:r>
              <a:rPr sz="2000" dirty="0"/>
              <a:t>.</a:t>
            </a:r>
            <a:endParaRPr sz="2000"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sz="2000"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b="0">
                <a:solidFill>
                  <a:srgbClr val="10253F"/>
                </a:solidFill>
                <a:latin typeface="Source Sans Pro Regular"/>
                <a:ea typeface="Source Sans Pro Regular"/>
                <a:cs typeface="Source Sans Pro Regular"/>
                <a:sym typeface="Source Sans Pro Regular"/>
              </a:defRPr>
            </a:pPr>
            <a:r>
              <a:rPr sz="2000" dirty="0"/>
              <a:t>Les bases de données </a:t>
            </a:r>
            <a:r>
              <a:rPr sz="2000" dirty="0" err="1"/>
              <a:t>permettant</a:t>
            </a:r>
            <a:r>
              <a:rPr sz="2000" dirty="0"/>
              <a:t> de </a:t>
            </a:r>
            <a:r>
              <a:rPr sz="2000" dirty="0" err="1"/>
              <a:t>recueillir</a:t>
            </a:r>
            <a:r>
              <a:rPr sz="2000" dirty="0"/>
              <a:t> les données de </a:t>
            </a:r>
            <a:r>
              <a:rPr sz="2000" dirty="0" err="1"/>
              <a:t>ce</a:t>
            </a:r>
            <a:r>
              <a:rPr sz="2000" dirty="0"/>
              <a:t> </a:t>
            </a:r>
            <a:r>
              <a:rPr sz="2000" dirty="0" err="1"/>
              <a:t>suivi</a:t>
            </a:r>
            <a:r>
              <a:rPr sz="2000" dirty="0"/>
              <a:t> </a:t>
            </a:r>
            <a:r>
              <a:rPr sz="2000" dirty="0" err="1"/>
              <a:t>sont</a:t>
            </a:r>
            <a:r>
              <a:rPr sz="2000" dirty="0"/>
              <a:t> </a:t>
            </a:r>
            <a:r>
              <a:rPr sz="2000" dirty="0" err="1"/>
              <a:t>notamment</a:t>
            </a:r>
            <a:r>
              <a:rPr sz="2000" dirty="0"/>
              <a:t> la </a:t>
            </a:r>
            <a:r>
              <a:rPr sz="2000" dirty="0" err="1"/>
              <a:t>liste</a:t>
            </a:r>
            <a:r>
              <a:rPr sz="2000" dirty="0"/>
              <a:t> des </a:t>
            </a:r>
            <a:r>
              <a:rPr sz="2000" dirty="0" err="1"/>
              <a:t>membres</a:t>
            </a:r>
            <a:r>
              <a:rPr sz="2000" dirty="0"/>
              <a:t> de </a:t>
            </a:r>
            <a:r>
              <a:rPr sz="2000" dirty="0" err="1"/>
              <a:t>réserve</a:t>
            </a:r>
            <a:r>
              <a:rPr sz="2000" dirty="0"/>
              <a:t>, la base de données de </a:t>
            </a:r>
            <a:r>
              <a:rPr sz="2000" dirty="0" err="1"/>
              <a:t>suivi</a:t>
            </a:r>
            <a:r>
              <a:rPr sz="2000" dirty="0"/>
              <a:t> des formations (qui </a:t>
            </a:r>
            <a:r>
              <a:rPr sz="2000" dirty="0" err="1"/>
              <a:t>peut</a:t>
            </a:r>
            <a:r>
              <a:rPr sz="2000" dirty="0"/>
              <a:t> </a:t>
            </a:r>
            <a:r>
              <a:rPr sz="2000" dirty="0" err="1"/>
              <a:t>être</a:t>
            </a:r>
            <a:r>
              <a:rPr sz="2000" dirty="0"/>
              <a:t> </a:t>
            </a:r>
            <a:r>
              <a:rPr sz="2000" dirty="0" err="1"/>
              <a:t>intégrée</a:t>
            </a:r>
            <a:r>
              <a:rPr sz="2000" dirty="0"/>
              <a:t> à la </a:t>
            </a:r>
            <a:r>
              <a:rPr sz="2000" dirty="0" err="1"/>
              <a:t>liste</a:t>
            </a:r>
            <a:r>
              <a:rPr sz="2000" dirty="0"/>
              <a:t> des </a:t>
            </a:r>
            <a:r>
              <a:rPr sz="2000" dirty="0" err="1"/>
              <a:t>membres</a:t>
            </a:r>
            <a:r>
              <a:rPr sz="2000" dirty="0"/>
              <a:t> de </a:t>
            </a:r>
            <a:r>
              <a:rPr sz="2000" dirty="0" err="1"/>
              <a:t>réserve</a:t>
            </a:r>
            <a:r>
              <a:rPr sz="2000" dirty="0"/>
              <a:t>), et la base de données des candidatures qui </a:t>
            </a:r>
            <a:r>
              <a:rPr sz="2000" dirty="0" err="1"/>
              <a:t>pourra</a:t>
            </a:r>
            <a:r>
              <a:rPr sz="2000" dirty="0"/>
              <a:t> </a:t>
            </a:r>
            <a:r>
              <a:rPr sz="2000" dirty="0" err="1"/>
              <a:t>être</a:t>
            </a:r>
            <a:r>
              <a:rPr sz="2000" dirty="0"/>
              <a:t> </a:t>
            </a:r>
            <a:r>
              <a:rPr sz="2000" dirty="0" err="1"/>
              <a:t>ultérieurement</a:t>
            </a:r>
            <a:r>
              <a:rPr sz="2000" dirty="0"/>
              <a:t> </a:t>
            </a:r>
            <a:r>
              <a:rPr sz="2000" dirty="0" err="1"/>
              <a:t>exploitée</a:t>
            </a:r>
            <a:r>
              <a:rPr sz="2000" dirty="0"/>
              <a:t>.</a:t>
            </a:r>
            <a:endParaRPr sz="2000"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a:solidFill>
                  <a:srgbClr val="10253F"/>
                </a:solidFill>
                <a:latin typeface="Source Sans Pro Regular"/>
                <a:ea typeface="Source Sans Pro Regular"/>
                <a:cs typeface="Source Sans Pro Regular"/>
                <a:sym typeface="Source Sans Pro Regular"/>
              </a:defRPr>
            </a:pPr>
            <a:endParaRPr sz="2000" b="0" dirty="0">
              <a:solidFill>
                <a:srgbClr val="10253F"/>
              </a:solidFill>
              <a:latin typeface="Source Sans Pro Regular"/>
              <a:ea typeface="Source Sans Pro Regular"/>
              <a:cs typeface="Source Sans Pro Regular"/>
            </a:endParaRPr>
          </a:p>
          <a:p>
            <a:pPr marL="307975" indent="-307975" eaLnBrk="0">
              <a:spcBef>
                <a:spcPts val="500"/>
              </a:spcBef>
              <a:buClr>
                <a:srgbClr val="65A000"/>
              </a:buClr>
              <a:buSzPct val="100000"/>
              <a:buFont typeface="Arial"/>
              <a:buChar char="•"/>
              <a:tabLst/>
              <a:defRPr sz="2400" b="0">
                <a:solidFill>
                  <a:srgbClr val="10253F"/>
                </a:solidFill>
                <a:latin typeface="Source Sans Pro Regular"/>
                <a:ea typeface="Source Sans Pro Regular"/>
                <a:cs typeface="Source Sans Pro Regular"/>
                <a:sym typeface="Source Sans Pro Regular"/>
              </a:defRPr>
            </a:pPr>
            <a:r>
              <a:rPr sz="2000" dirty="0"/>
              <a:t>Les tableaux de bord qui font </a:t>
            </a:r>
            <a:r>
              <a:rPr sz="2000" dirty="0" err="1"/>
              <a:t>apparaître</a:t>
            </a:r>
            <a:r>
              <a:rPr sz="2000" dirty="0"/>
              <a:t> les conditions de </a:t>
            </a:r>
            <a:r>
              <a:rPr sz="2000" dirty="0" err="1"/>
              <a:t>disponibilité</a:t>
            </a:r>
            <a:r>
              <a:rPr sz="2000" dirty="0"/>
              <a:t> </a:t>
            </a:r>
            <a:r>
              <a:rPr sz="2000" dirty="0" err="1"/>
              <a:t>opérationnelle</a:t>
            </a:r>
            <a:r>
              <a:rPr sz="2000" dirty="0"/>
              <a:t> </a:t>
            </a:r>
            <a:r>
              <a:rPr sz="2000" dirty="0" err="1"/>
              <a:t>remplies</a:t>
            </a:r>
            <a:r>
              <a:rPr sz="2000" dirty="0"/>
              <a:t> par les </a:t>
            </a:r>
            <a:r>
              <a:rPr sz="2000" dirty="0" err="1"/>
              <a:t>membres</a:t>
            </a:r>
            <a:r>
              <a:rPr sz="2000" dirty="0"/>
              <a:t> </a:t>
            </a:r>
            <a:r>
              <a:rPr sz="2000" dirty="0" err="1"/>
              <a:t>ainsi</a:t>
            </a:r>
            <a:r>
              <a:rPr sz="2000" dirty="0"/>
              <a:t> que </a:t>
            </a:r>
            <a:r>
              <a:rPr sz="2000" dirty="0" err="1"/>
              <a:t>leurs</a:t>
            </a:r>
            <a:r>
              <a:rPr sz="2000" dirty="0"/>
              <a:t> </a:t>
            </a:r>
            <a:r>
              <a:rPr sz="2000" dirty="0" err="1"/>
              <a:t>périodes</a:t>
            </a:r>
            <a:r>
              <a:rPr sz="2000" dirty="0"/>
              <a:t> de </a:t>
            </a:r>
            <a:r>
              <a:rPr sz="2000" dirty="0" err="1"/>
              <a:t>disponibilité</a:t>
            </a:r>
            <a:r>
              <a:rPr sz="2000" dirty="0"/>
              <a:t> constituent un </a:t>
            </a:r>
            <a:r>
              <a:rPr sz="2000" dirty="0" err="1"/>
              <a:t>moyen</a:t>
            </a:r>
            <a:r>
              <a:rPr sz="2000" dirty="0"/>
              <a:t> plus </a:t>
            </a:r>
            <a:r>
              <a:rPr sz="2000" dirty="0" err="1"/>
              <a:t>efficace</a:t>
            </a:r>
            <a:r>
              <a:rPr sz="2000" dirty="0"/>
              <a:t> pour identifier les </a:t>
            </a:r>
            <a:r>
              <a:rPr sz="2000" dirty="0" err="1"/>
              <a:t>meilleurs</a:t>
            </a:r>
            <a:r>
              <a:rPr sz="2000" dirty="0"/>
              <a:t> </a:t>
            </a:r>
            <a:r>
              <a:rPr sz="2000" dirty="0" err="1"/>
              <a:t>intervenants</a:t>
            </a:r>
            <a:r>
              <a:rPr sz="2000" dirty="0"/>
              <a:t> dans le cadre d'un </a:t>
            </a:r>
            <a:r>
              <a:rPr sz="2000" dirty="0" err="1"/>
              <a:t>déploiement</a:t>
            </a:r>
            <a:r>
              <a:rPr sz="2000" dirty="0"/>
              <a:t>.</a:t>
            </a: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1103940"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ea typeface="Source Sans Pro Bold"/>
              <a:cs typeface="Source Sans Pro Bold"/>
              <a:sym typeface="Source Sans Pro Bold"/>
            </a:endParaRPr>
          </a:p>
        </p:txBody>
      </p:sp>
      <p:sp>
        <p:nvSpPr>
          <p:cNvPr id="8"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spTree>
    <p:extLst>
      <p:ext uri="{BB962C8B-B14F-4D97-AF65-F5344CB8AC3E}">
        <p14:creationId xmlns:p14="http://schemas.microsoft.com/office/powerpoint/2010/main" val="230983238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20489" y="1921840"/>
            <a:ext cx="4662997" cy="3851481"/>
          </a:xfrm>
          <a:prstGeom prst="rect">
            <a:avLst/>
          </a:prstGeom>
        </p:spPr>
        <p:txBody>
          <a:bodyPr vert="horz" wrap="square" lIns="0" tIns="16933" rIns="0" bIns="0" anchor="t">
            <a:spAutoFit/>
          </a:bodyPr>
          <a:lstStyle/>
          <a:p>
            <a:pPr marL="16510" marR="6350" hangingPunct="1">
              <a:spcBef>
                <a:spcPts val="133"/>
              </a:spcBef>
              <a:tabLst>
                <a:tab pos="473275" algn="l"/>
                <a:tab pos="474121" algn="l"/>
              </a:tabLst>
              <a:defRPr sz="2400" kern="1200">
                <a:solidFill>
                  <a:prstClr val="black"/>
                </a:solidFill>
                <a:latin typeface="Source Sans Pro Regular"/>
                <a:ea typeface="+mn-lt"/>
                <a:cs typeface="Arial"/>
              </a:defRPr>
            </a:pPr>
            <a:r>
              <a:rPr dirty="0"/>
              <a:t>Le </a:t>
            </a:r>
            <a:r>
              <a:rPr dirty="0" err="1"/>
              <a:t>système</a:t>
            </a:r>
            <a:r>
              <a:rPr dirty="0"/>
              <a:t> de </a:t>
            </a:r>
            <a:r>
              <a:rPr dirty="0" err="1"/>
              <a:t>suivi</a:t>
            </a:r>
            <a:r>
              <a:rPr dirty="0"/>
              <a:t> et </a:t>
            </a:r>
            <a:r>
              <a:rPr dirty="0" err="1"/>
              <a:t>d’évaluation</a:t>
            </a:r>
            <a:r>
              <a:rPr dirty="0"/>
              <a:t> doit </a:t>
            </a:r>
            <a:r>
              <a:rPr dirty="0" err="1"/>
              <a:t>permettre</a:t>
            </a:r>
            <a:r>
              <a:rPr dirty="0"/>
              <a:t> de </a:t>
            </a:r>
            <a:r>
              <a:rPr dirty="0" err="1"/>
              <a:t>collecter</a:t>
            </a:r>
            <a:r>
              <a:rPr dirty="0"/>
              <a:t> les </a:t>
            </a:r>
            <a:r>
              <a:rPr dirty="0" err="1"/>
              <a:t>informations</a:t>
            </a:r>
            <a:r>
              <a:rPr dirty="0"/>
              <a:t> </a:t>
            </a:r>
            <a:r>
              <a:rPr dirty="0" err="1"/>
              <a:t>nécessaires</a:t>
            </a:r>
            <a:r>
              <a:rPr dirty="0"/>
              <a:t> pour :</a:t>
            </a:r>
          </a:p>
          <a:p>
            <a:pPr marL="16510" marR="6350" hangingPunct="1">
              <a:spcBef>
                <a:spcPts val="133"/>
              </a:spcBef>
              <a:tabLst>
                <a:tab pos="473275" algn="l"/>
                <a:tab pos="474121" algn="l"/>
              </a:tabLst>
            </a:pPr>
            <a:endParaRPr sz="2400" kern="1200" dirty="0">
              <a:solidFill>
                <a:prstClr val="black"/>
              </a:solidFill>
              <a:latin typeface="Source Sans Pro Regular"/>
              <a:ea typeface="+mn-ea"/>
              <a:cs typeface="Arial"/>
            </a:endParaRPr>
          </a:p>
          <a:p>
            <a:pPr marL="473710" marR="6350" indent="-456565" hangingPunct="1">
              <a:spcBef>
                <a:spcPts val="133"/>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a:defRPr>
            </a:pPr>
            <a:r>
              <a:rPr dirty="0" err="1"/>
              <a:t>Établir</a:t>
            </a:r>
            <a:r>
              <a:rPr dirty="0"/>
              <a:t> les rapports </a:t>
            </a:r>
            <a:r>
              <a:rPr dirty="0" err="1"/>
              <a:t>conformément</a:t>
            </a:r>
            <a:r>
              <a:rPr dirty="0"/>
              <a:t> aux exigences du </a:t>
            </a:r>
            <a:r>
              <a:rPr dirty="0" err="1"/>
              <a:t>programme</a:t>
            </a:r>
            <a:r>
              <a:rPr dirty="0"/>
              <a:t> </a:t>
            </a:r>
            <a:r>
              <a:rPr dirty="0" err="1"/>
              <a:t>ou</a:t>
            </a:r>
            <a:r>
              <a:rPr dirty="0"/>
              <a:t> de la direction</a:t>
            </a:r>
          </a:p>
          <a:p>
            <a:pPr marL="473710" marR="6350" indent="-456565" hangingPunct="1">
              <a:spcBef>
                <a:spcPts val="133"/>
              </a:spcBef>
              <a:buClr>
                <a:srgbClr val="65A000"/>
              </a:buClr>
              <a:buFont typeface="Arial" panose="020B0604020202020204" pitchFamily="34" charset="0"/>
              <a:buChar char="•"/>
              <a:tabLst>
                <a:tab pos="473275" algn="l"/>
                <a:tab pos="474121" algn="l"/>
              </a:tabLst>
            </a:pPr>
            <a:endParaRPr sz="2400" kern="1200" dirty="0">
              <a:solidFill>
                <a:prstClr val="black"/>
              </a:solidFill>
              <a:latin typeface="Source Sans Pro Regular"/>
              <a:ea typeface="+mn-ea"/>
              <a:cs typeface="Arial"/>
            </a:endParaRPr>
          </a:p>
          <a:p>
            <a:pPr marL="473710" marR="38735" indent="-456565" hangingPunct="1">
              <a:spcBef>
                <a:spcPts val="767"/>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a:defRPr>
            </a:pPr>
            <a:r>
              <a:rPr dirty="0" err="1"/>
              <a:t>Établir</a:t>
            </a:r>
            <a:r>
              <a:rPr dirty="0"/>
              <a:t> les rapports </a:t>
            </a:r>
            <a:r>
              <a:rPr dirty="0" err="1"/>
              <a:t>destinés</a:t>
            </a:r>
            <a:r>
              <a:rPr dirty="0"/>
              <a:t> aux </a:t>
            </a:r>
            <a:r>
              <a:rPr dirty="0" err="1"/>
              <a:t>bailleurs</a:t>
            </a:r>
            <a:r>
              <a:rPr dirty="0"/>
              <a:t> de fonds</a:t>
            </a:r>
          </a:p>
        </p:txBody>
      </p:sp>
      <p:sp>
        <p:nvSpPr>
          <p:cNvPr id="2" name="ZoneTexte 1">
            <a:extLst>
              <a:ext uri="{FF2B5EF4-FFF2-40B4-BE49-F238E27FC236}">
                <a16:creationId xmlns:a16="http://schemas.microsoft.com/office/drawing/2014/main" id="{47898287-D522-BE0F-A048-40C3A9827CCF}"/>
              </a:ext>
            </a:extLst>
          </p:cNvPr>
          <p:cNvSpPr txBox="1"/>
          <p:nvPr/>
        </p:nvSpPr>
        <p:spPr>
          <a:xfrm>
            <a:off x="5794741" y="5267259"/>
            <a:ext cx="6351539" cy="369332"/>
          </a:xfrm>
          <a:prstGeom prst="rect">
            <a:avLst/>
          </a:prstGeom>
          <a:noFill/>
        </p:spPr>
        <p:txBody>
          <a:bodyPr rot="0" spcFirstLastPara="0" vertOverflow="overflow" horzOverflow="overflow" vert="horz" wrap="square" lIns="91440" tIns="45720" rIns="91440" bIns="45720" numCol="1" spcCol="0" fromWordArt="0" anchor="t" anchorCtr="0" forceAA="0" compatLnSpc="1">
            <a:prstTxWarp prst="textNoShape">
              <a:avLst/>
            </a:prstTxWarp>
            <a:spAutoFit/>
          </a:bodyPr>
          <a:lstStyle/>
          <a:p>
            <a:pPr hangingPunct="1">
              <a:defRPr kern="1200">
                <a:solidFill>
                  <a:prstClr val="black"/>
                </a:solidFill>
                <a:latin typeface="Arial"/>
                <a:ea typeface="+mn-ea"/>
                <a:cs typeface="Arial"/>
              </a:defRPr>
            </a:pPr>
            <a:r>
              <a:rPr dirty="0" err="1"/>
              <a:t>Exemple</a:t>
            </a:r>
            <a:r>
              <a:rPr dirty="0"/>
              <a:t> de tableau de bord de </a:t>
            </a:r>
            <a:r>
              <a:rPr dirty="0" err="1"/>
              <a:t>suivi</a:t>
            </a:r>
            <a:r>
              <a:rPr dirty="0"/>
              <a:t> des </a:t>
            </a:r>
            <a:r>
              <a:rPr dirty="0" err="1"/>
              <a:t>activités</a:t>
            </a:r>
            <a:r>
              <a:rPr dirty="0"/>
              <a:t> des EIR </a:t>
            </a:r>
          </a:p>
        </p:txBody>
      </p:sp>
      <p:sp>
        <p:nvSpPr>
          <p:cNvPr id="9" name="object 2"/>
          <p:cNvSpPr txBox="1">
            <a:spLocks/>
          </p:cNvSpPr>
          <p:nvPr/>
        </p:nvSpPr>
        <p:spPr>
          <a:xfrm>
            <a:off x="228600" y="867001"/>
            <a:ext cx="9774238" cy="551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83820" rIns="0" bIns="0" numCol="1"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marL="16933" marR="6773" hangingPunct="1">
              <a:lnSpc>
                <a:spcPts val="4000"/>
              </a:lnSpc>
              <a:spcBef>
                <a:spcPts val="660"/>
              </a:spcBef>
              <a:defRPr sz="2800" b="1">
                <a:solidFill>
                  <a:srgbClr val="A2010C"/>
                </a:solidFill>
              </a:defRPr>
            </a:pPr>
            <a:r>
              <a:rPr sz="2600" dirty="0" err="1"/>
              <a:t>Suivi</a:t>
            </a:r>
            <a:r>
              <a:rPr sz="2600" dirty="0"/>
              <a:t> et </a:t>
            </a:r>
            <a:r>
              <a:rPr sz="2600" dirty="0" err="1"/>
              <a:t>évaluation</a:t>
            </a:r>
            <a:r>
              <a:rPr sz="2600" dirty="0"/>
              <a:t> pendant la phase de </a:t>
            </a:r>
            <a:r>
              <a:rPr sz="2600" dirty="0" err="1"/>
              <a:t>préparation</a:t>
            </a:r>
            <a:endParaRPr sz="2600" b="1" dirty="0">
              <a:solidFill>
                <a:srgbClr val="A2010C"/>
              </a:solidFill>
            </a:endParaRPr>
          </a:p>
        </p:txBody>
      </p:sp>
      <p:sp>
        <p:nvSpPr>
          <p:cNvPr id="11"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55079"/>
            <a:ext cx="11103940"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ea typeface="Source Sans Pro Bold"/>
              <a:cs typeface="Source Sans Pro Bold"/>
              <a:sym typeface="Source Sans Pro Bold"/>
            </a:endParaRPr>
          </a:p>
        </p:txBody>
      </p:sp>
      <p:sp>
        <p:nvSpPr>
          <p:cNvPr id="13"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18</a:t>
            </a:r>
          </a:p>
        </p:txBody>
      </p:sp>
      <p:pic>
        <p:nvPicPr>
          <p:cNvPr id="5" name="Image 5" descr="Une image contenant texte, capture d’écran, logiciel, Icône d’ordinateur  Description générée automatiquement">
            <a:extLst>
              <a:ext uri="{FF2B5EF4-FFF2-40B4-BE49-F238E27FC236}">
                <a16:creationId xmlns:a16="http://schemas.microsoft.com/office/drawing/2014/main" id="{BB7FBDBF-E978-FCCE-F6A3-C5F73498B7BF}"/>
              </a:ext>
            </a:extLst>
          </p:cNvPr>
          <p:cNvPicPr>
            <a:picLocks noChangeAspect="1"/>
          </p:cNvPicPr>
          <p:nvPr/>
        </p:nvPicPr>
        <p:blipFill rotWithShape="1">
          <a:blip r:embed="rId2"/>
          <a:srcRect l="3137" t="2193" r="7059" b="14912"/>
          <a:stretch/>
        </p:blipFill>
        <p:spPr>
          <a:xfrm>
            <a:off x="5794741" y="2494661"/>
            <a:ext cx="6351539" cy="2628398"/>
          </a:xfrm>
          <a:prstGeom prst="rect">
            <a:avLst/>
          </a:prstGeom>
          <a:ln>
            <a:solidFill>
              <a:schemeClr val="tx1"/>
            </a:solidFill>
          </a:ln>
        </p:spPr>
      </p:pic>
    </p:spTree>
    <p:extLst>
      <p:ext uri="{BB962C8B-B14F-4D97-AF65-F5344CB8AC3E}">
        <p14:creationId xmlns:p14="http://schemas.microsoft.com/office/powerpoint/2010/main" val="282735411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48622" y="842958"/>
            <a:ext cx="11103940" cy="348643"/>
          </a:xfrm>
          <a:prstGeom prst="rect">
            <a:avLst/>
          </a:prstGeom>
        </p:spPr>
        <p:txBody>
          <a:bodyPr vert="horz" wrap="square" lIns="0" tIns="16087" rIns="0" bIns="0" numCol="1" anchor="ctr" anchorCtr="0" compatLnSpc="1">
            <a:prstTxWarp prst="textNoShape">
              <a:avLst/>
            </a:prstTxWarp>
            <a:spAutoFit/>
          </a:bodyPr>
          <a:lstStyle/>
          <a:p>
            <a:pPr marL="16933">
              <a:spcBef>
                <a:spcPts val="127"/>
              </a:spcBef>
              <a:defRPr sz="2800" b="1">
                <a:solidFill>
                  <a:srgbClr val="A2010C"/>
                </a:solidFill>
              </a:defRPr>
            </a:pPr>
            <a:r>
              <a:rPr sz="2400" dirty="0"/>
              <a:t>Données de </a:t>
            </a:r>
            <a:r>
              <a:rPr sz="2400" dirty="0" err="1"/>
              <a:t>suivi</a:t>
            </a:r>
            <a:r>
              <a:rPr sz="2400" dirty="0"/>
              <a:t> et </a:t>
            </a:r>
            <a:r>
              <a:rPr sz="2400" dirty="0" err="1"/>
              <a:t>d’évaluation</a:t>
            </a:r>
            <a:r>
              <a:rPr sz="2400" dirty="0"/>
              <a:t> </a:t>
            </a:r>
            <a:r>
              <a:rPr sz="2400" dirty="0" err="1"/>
              <a:t>pouvant</a:t>
            </a:r>
            <a:r>
              <a:rPr sz="2400" dirty="0"/>
              <a:t> </a:t>
            </a:r>
            <a:r>
              <a:rPr sz="2400" dirty="0" err="1"/>
              <a:t>servir</a:t>
            </a:r>
            <a:r>
              <a:rPr sz="2400" dirty="0"/>
              <a:t> au </a:t>
            </a:r>
            <a:r>
              <a:rPr sz="2400" dirty="0" err="1"/>
              <a:t>suivi</a:t>
            </a:r>
            <a:r>
              <a:rPr sz="2400" dirty="0"/>
              <a:t> de la phase </a:t>
            </a:r>
            <a:r>
              <a:rPr sz="2400" dirty="0" err="1"/>
              <a:t>d’intervention</a:t>
            </a:r>
            <a:endParaRPr sz="2400" b="1" dirty="0">
              <a:solidFill>
                <a:srgbClr val="A2010C"/>
              </a:solidFill>
            </a:endParaRPr>
          </a:p>
        </p:txBody>
      </p:sp>
      <p:sp>
        <p:nvSpPr>
          <p:cNvPr id="3" name="object 3"/>
          <p:cNvSpPr txBox="1"/>
          <p:nvPr/>
        </p:nvSpPr>
        <p:spPr>
          <a:xfrm>
            <a:off x="795443" y="1473987"/>
            <a:ext cx="10662073" cy="2754600"/>
          </a:xfrm>
          <a:prstGeom prst="rect">
            <a:avLst/>
          </a:prstGeom>
        </p:spPr>
        <p:txBody>
          <a:bodyPr vert="horz" wrap="square" lIns="0" tIns="114300" rIns="0" bIns="0" anchor="t">
            <a:spAutoFit/>
          </a:bodyPr>
          <a:lstStyle/>
          <a:p>
            <a:pPr marL="16510" hangingPunct="1">
              <a:spcBef>
                <a:spcPts val="900"/>
              </a:spcBef>
              <a:tabLst>
                <a:tab pos="473275" algn="l"/>
                <a:tab pos="474121" algn="l"/>
              </a:tabLst>
              <a:defRPr sz="2400" b="1" kern="1200">
                <a:solidFill>
                  <a:srgbClr val="65A000"/>
                </a:solidFill>
                <a:latin typeface="Source Sans Pro Regular"/>
                <a:ea typeface="+mn-ea"/>
                <a:cs typeface="Arial"/>
              </a:defRPr>
            </a:pPr>
            <a:r>
              <a:t>Exemples d’éléments à recenser : </a:t>
            </a:r>
            <a:endParaRPr sz="2400" b="1" kern="1200">
              <a:solidFill>
                <a:srgbClr val="65A000"/>
              </a:solidFill>
              <a:latin typeface="Source Sans Pro Regular"/>
              <a:ea typeface="+mn-ea"/>
              <a:cs typeface="+mn-cs"/>
            </a:endParaRPr>
          </a:p>
          <a:p>
            <a:pPr marL="473710" indent="-457200" hangingPunct="1">
              <a:spcBef>
                <a:spcPts val="900"/>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panose="020B0604020202020204" pitchFamily="34" charset="0"/>
              </a:defRPr>
            </a:pPr>
            <a:r>
              <a:t>Les déploiements imminents, en cours et terminés</a:t>
            </a:r>
            <a:endParaRPr sz="2400" kern="1200">
              <a:solidFill>
                <a:prstClr val="black"/>
              </a:solidFill>
              <a:latin typeface="Source Sans Pro Regular"/>
              <a:ea typeface="+mn-ea"/>
              <a:cs typeface="Arial" panose="020B0604020202020204" pitchFamily="34" charset="0"/>
            </a:endParaRPr>
          </a:p>
          <a:p>
            <a:pPr marL="473710" marR="485775" indent="-457200" hangingPunct="1">
              <a:spcBef>
                <a:spcPts val="767"/>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panose="020B0604020202020204" pitchFamily="34" charset="0"/>
              </a:defRPr>
            </a:pPr>
            <a:r>
              <a:t>Le lieu, la durée et les types de flambées épidémiques ou d’événements de santé publique, ainsi que les intervenants déployés et redéployés</a:t>
            </a:r>
            <a:endParaRPr sz="2400" kern="1200">
              <a:solidFill>
                <a:prstClr val="black"/>
              </a:solidFill>
              <a:latin typeface="Source Sans Pro Regular"/>
              <a:ea typeface="+mn-ea"/>
              <a:cs typeface="Arial" panose="020B0604020202020204" pitchFamily="34" charset="0"/>
            </a:endParaRPr>
          </a:p>
          <a:p>
            <a:pPr marL="473710" indent="-457200" hangingPunct="1">
              <a:spcBef>
                <a:spcPts val="773"/>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panose="020B0604020202020204" pitchFamily="34" charset="0"/>
              </a:defRPr>
            </a:pPr>
            <a:r>
              <a:t>La rapidité de l’intervention de l’EIR</a:t>
            </a:r>
            <a:endParaRPr sz="2400" kern="1200">
              <a:solidFill>
                <a:prstClr val="black"/>
              </a:solidFill>
              <a:latin typeface="Source Sans Pro Regular"/>
              <a:ea typeface="+mn-ea"/>
              <a:cs typeface="Arial" panose="020B0604020202020204" pitchFamily="34" charset="0"/>
            </a:endParaRPr>
          </a:p>
          <a:p>
            <a:pPr marL="473710" marR="6350" indent="-457200" hangingPunct="1">
              <a:spcBef>
                <a:spcPts val="767"/>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panose="020B0604020202020204" pitchFamily="34" charset="0"/>
              </a:defRPr>
            </a:pPr>
            <a:r>
              <a:t>Les indicateurs spécifiques à des activités (nombre d’agents de santé formés, etc.)</a:t>
            </a:r>
            <a:endParaRPr sz="2400" kern="1200">
              <a:solidFill>
                <a:prstClr val="black"/>
              </a:solidFill>
              <a:latin typeface="Source Sans Pro Regular"/>
              <a:ea typeface="+mn-ea"/>
              <a:cs typeface="Arial" panose="020B0604020202020204" pitchFamily="34" charset="0"/>
            </a:endParaRPr>
          </a:p>
        </p:txBody>
      </p:sp>
      <p:sp>
        <p:nvSpPr>
          <p:cNvPr id="4" name="Rectangle 3"/>
          <p:cNvSpPr/>
          <p:nvPr/>
        </p:nvSpPr>
        <p:spPr>
          <a:xfrm>
            <a:off x="30479" y="5931593"/>
            <a:ext cx="12192000" cy="933589"/>
          </a:xfrm>
          <a:prstGeom prst="rect">
            <a:avLst/>
          </a:prstGeom>
          <a:solidFill>
            <a:srgbClr val="A2010C"/>
          </a:solidFill>
        </p:spPr>
        <p:txBody>
          <a:bodyPr wrap="square">
            <a:spAutoFit/>
          </a:bodyPr>
          <a:lstStyle/>
          <a:p>
            <a:pPr marL="16932" marR="38944" algn="ctr" hangingPunct="1">
              <a:spcBef>
                <a:spcPts val="767"/>
              </a:spcBef>
              <a:tabLst>
                <a:tab pos="473275" algn="l"/>
                <a:tab pos="474121" algn="l"/>
              </a:tabLst>
              <a:defRPr sz="2000" kern="1200">
                <a:solidFill>
                  <a:prstClr val="white"/>
                </a:solidFill>
                <a:latin typeface="Source Sans Pro Regular"/>
                <a:ea typeface="+mn-ea"/>
                <a:cs typeface="Arial" panose="020B0604020202020204" pitchFamily="34" charset="0"/>
              </a:defRPr>
            </a:pPr>
            <a:r>
              <a:rPr sz="2400" dirty="0" err="1"/>
              <a:t>Pensez</a:t>
            </a:r>
            <a:r>
              <a:rPr sz="2400" dirty="0"/>
              <a:t> à </a:t>
            </a:r>
            <a:r>
              <a:rPr sz="2400" dirty="0" err="1"/>
              <a:t>souligner</a:t>
            </a:r>
            <a:r>
              <a:rPr sz="2400" dirty="0"/>
              <a:t> dans les rapports la contribution des </a:t>
            </a:r>
            <a:r>
              <a:rPr sz="2400" dirty="0" err="1"/>
              <a:t>organisations</a:t>
            </a:r>
            <a:r>
              <a:rPr sz="2400" dirty="0"/>
              <a:t> </a:t>
            </a:r>
            <a:r>
              <a:rPr sz="2400" dirty="0" err="1"/>
              <a:t>partenaires</a:t>
            </a:r>
            <a:endParaRPr lang="fr-FR" sz="2400" dirty="0"/>
          </a:p>
          <a:p>
            <a:pPr marL="16932" marR="38944" algn="ctr" hangingPunct="1">
              <a:spcBef>
                <a:spcPts val="767"/>
              </a:spcBef>
              <a:tabLst>
                <a:tab pos="473275" algn="l"/>
                <a:tab pos="474121" algn="l"/>
              </a:tabLst>
              <a:defRPr sz="2000" kern="1200">
                <a:solidFill>
                  <a:prstClr val="white"/>
                </a:solidFill>
                <a:latin typeface="Source Sans Pro Regular"/>
                <a:ea typeface="+mn-ea"/>
                <a:cs typeface="Arial" panose="020B0604020202020204" pitchFamily="34" charset="0"/>
              </a:defRPr>
            </a:pPr>
            <a:r>
              <a:rPr sz="2400" dirty="0"/>
              <a:t>à </a:t>
            </a:r>
            <a:r>
              <a:rPr sz="2400" dirty="0" err="1"/>
              <a:t>l’intervention</a:t>
            </a:r>
            <a:r>
              <a:rPr sz="2400" dirty="0"/>
              <a:t> </a:t>
            </a:r>
            <a:r>
              <a:rPr sz="2400" dirty="0" err="1"/>
              <a:t>d’urgence</a:t>
            </a:r>
            <a:r>
              <a:rPr sz="2400" dirty="0"/>
              <a:t> national</a:t>
            </a:r>
            <a:r>
              <a:rPr lang="fr-FR" sz="2400" dirty="0"/>
              <a:t>e</a:t>
            </a:r>
            <a:endParaRPr sz="2400" dirty="0"/>
          </a:p>
        </p:txBody>
      </p:sp>
      <p:sp>
        <p:nvSpPr>
          <p:cNvPr id="7"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40089"/>
            <a:ext cx="11103940"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ea typeface="Source Sans Pro Bold"/>
              <a:cs typeface="Source Sans Pro Bold"/>
              <a:sym typeface="Source Sans Pro Bold"/>
            </a:endParaRPr>
          </a:p>
        </p:txBody>
      </p:sp>
      <p:sp>
        <p:nvSpPr>
          <p:cNvPr id="9"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19</a:t>
            </a:r>
          </a:p>
        </p:txBody>
      </p:sp>
    </p:spTree>
    <p:extLst>
      <p:ext uri="{BB962C8B-B14F-4D97-AF65-F5344CB8AC3E}">
        <p14:creationId xmlns:p14="http://schemas.microsoft.com/office/powerpoint/2010/main" val="1400529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Une image contenant texte, capture d’écran, Police, nombre  Description générée automatiquement">
            <a:extLst>
              <a:ext uri="{FF2B5EF4-FFF2-40B4-BE49-F238E27FC236}">
                <a16:creationId xmlns:a16="http://schemas.microsoft.com/office/drawing/2014/main" id="{ECAAA9A7-B988-CBC3-0C9F-DD67C3D0FA35}"/>
              </a:ext>
            </a:extLst>
          </p:cNvPr>
          <p:cNvPicPr>
            <a:picLocks noChangeAspect="1"/>
          </p:cNvPicPr>
          <p:nvPr/>
        </p:nvPicPr>
        <p:blipFill>
          <a:blip r:embed="rId2"/>
          <a:stretch>
            <a:fillRect/>
          </a:stretch>
        </p:blipFill>
        <p:spPr>
          <a:xfrm>
            <a:off x="2107715" y="1220795"/>
            <a:ext cx="8842656" cy="4920699"/>
          </a:xfrm>
          <a:prstGeom prst="rect">
            <a:avLst/>
          </a:prstGeom>
        </p:spPr>
      </p:pic>
      <p:sp>
        <p:nvSpPr>
          <p:cNvPr id="5" name="object 2">
            <a:extLst>
              <a:ext uri="{FF2B5EF4-FFF2-40B4-BE49-F238E27FC236}">
                <a16:creationId xmlns:a16="http://schemas.microsoft.com/office/drawing/2014/main" id="{42BA3E4C-EA83-2AAC-6682-1CF146DBDE38}"/>
              </a:ext>
            </a:extLst>
          </p:cNvPr>
          <p:cNvSpPr txBox="1">
            <a:spLocks/>
          </p:cNvSpPr>
          <p:nvPr/>
        </p:nvSpPr>
        <p:spPr>
          <a:xfrm>
            <a:off x="148622" y="856808"/>
            <a:ext cx="10629306" cy="3209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16087" rIns="0" bIns="0" numCol="1"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marL="16510" hangingPunct="1">
              <a:spcBef>
                <a:spcPts val="127"/>
              </a:spcBef>
              <a:defRPr sz="2800" b="1">
                <a:solidFill>
                  <a:srgbClr val="A2010C"/>
                </a:solidFill>
              </a:defRPr>
            </a:pPr>
            <a:r>
              <a:rPr sz="2200" dirty="0"/>
              <a:t>Données de </a:t>
            </a:r>
            <a:r>
              <a:rPr sz="2200" dirty="0" err="1"/>
              <a:t>suivi</a:t>
            </a:r>
            <a:r>
              <a:rPr sz="2200" dirty="0"/>
              <a:t> et </a:t>
            </a:r>
            <a:r>
              <a:rPr sz="2200" dirty="0" err="1"/>
              <a:t>d’évaluation</a:t>
            </a:r>
            <a:r>
              <a:rPr sz="2200" dirty="0"/>
              <a:t> </a:t>
            </a:r>
            <a:r>
              <a:rPr sz="2200" dirty="0" err="1"/>
              <a:t>pouvant</a:t>
            </a:r>
            <a:r>
              <a:rPr sz="2200" dirty="0"/>
              <a:t> </a:t>
            </a:r>
            <a:r>
              <a:rPr sz="2200" dirty="0" err="1"/>
              <a:t>servir</a:t>
            </a:r>
            <a:r>
              <a:rPr sz="2200" dirty="0"/>
              <a:t> au </a:t>
            </a:r>
            <a:r>
              <a:rPr sz="2200" dirty="0" err="1"/>
              <a:t>suivi</a:t>
            </a:r>
            <a:r>
              <a:rPr sz="2200" dirty="0"/>
              <a:t> de la phase </a:t>
            </a:r>
            <a:r>
              <a:rPr sz="2200" dirty="0" err="1"/>
              <a:t>d’intervention</a:t>
            </a:r>
            <a:endParaRPr sz="2200" dirty="0"/>
          </a:p>
        </p:txBody>
      </p:sp>
      <p:sp>
        <p:nvSpPr>
          <p:cNvPr id="7" name="Text Placeholder 2">
            <a:extLst>
              <a:ext uri="{FF2B5EF4-FFF2-40B4-BE49-F238E27FC236}">
                <a16:creationId xmlns:a16="http://schemas.microsoft.com/office/drawing/2014/main" id="{A4A95383-1E8B-E2BF-3B14-2002C6FE7113}"/>
              </a:ext>
            </a:extLst>
          </p:cNvPr>
          <p:cNvSpPr txBox="1">
            <a:spLocks/>
          </p:cNvSpPr>
          <p:nvPr/>
        </p:nvSpPr>
        <p:spPr>
          <a:xfrm>
            <a:off x="0" y="70069"/>
            <a:ext cx="11103940"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defTabSz="914400">
              <a:lnSpc>
                <a:spcPct val="100000"/>
              </a:lnSpc>
              <a:spcBef>
                <a:spcPts val="0"/>
              </a:spcBef>
              <a:defRPr sz="3000" b="1">
                <a:solidFill>
                  <a:srgbClr val="FFFFFF"/>
                </a:solidFill>
              </a:defRPr>
            </a:pPr>
            <a:r>
              <a:rPr sz="2200" dirty="0"/>
              <a:t>5.2 </a:t>
            </a:r>
            <a:r>
              <a:rPr sz="2200" dirty="0" err="1"/>
              <a:t>Indicateurs</a:t>
            </a:r>
            <a:r>
              <a:rPr sz="2200" dirty="0"/>
              <a:t> </a:t>
            </a:r>
            <a:r>
              <a:rPr sz="2200" dirty="0" err="1"/>
              <a:t>clés</a:t>
            </a:r>
            <a:r>
              <a:rPr sz="2200" dirty="0"/>
              <a:t> de performance pour le </a:t>
            </a:r>
            <a:r>
              <a:rPr sz="2200" dirty="0" err="1"/>
              <a:t>suivi</a:t>
            </a:r>
            <a:r>
              <a:rPr sz="2200" dirty="0"/>
              <a:t> et </a:t>
            </a:r>
            <a:r>
              <a:rPr sz="2200" dirty="0" err="1"/>
              <a:t>l’évaluation</a:t>
            </a:r>
            <a:r>
              <a:rPr sz="2200" dirty="0"/>
              <a:t> des EIR</a:t>
            </a:r>
          </a:p>
        </p:txBody>
      </p:sp>
      <p:pic>
        <p:nvPicPr>
          <p:cNvPr id="8" name="Picture 63" descr="A close up of a sign  Description automatically generated">
            <a:extLst>
              <a:ext uri="{FF2B5EF4-FFF2-40B4-BE49-F238E27FC236}">
                <a16:creationId xmlns:a16="http://schemas.microsoft.com/office/drawing/2014/main" id="{28F3F0C6-0D50-AF93-5F16-7B2948A637A7}"/>
              </a:ext>
            </a:extLst>
          </p:cNvPr>
          <p:cNvPicPr>
            <a:picLocks noChangeAspect="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rot="21402548">
            <a:off x="62727" y="1763694"/>
            <a:ext cx="1929622" cy="943585"/>
          </a:xfrm>
          <a:prstGeom prst="rect">
            <a:avLst/>
          </a:prstGeom>
        </p:spPr>
      </p:pic>
    </p:spTree>
    <p:extLst>
      <p:ext uri="{BB962C8B-B14F-4D97-AF65-F5344CB8AC3E}">
        <p14:creationId xmlns:p14="http://schemas.microsoft.com/office/powerpoint/2010/main" val="188583378"/>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298173" y="908135"/>
            <a:ext cx="8980737" cy="376343"/>
          </a:xfrm>
          <a:prstGeom prst="rect">
            <a:avLst/>
          </a:prstGeom>
        </p:spPr>
        <p:txBody>
          <a:bodyPr vert="horz" wrap="square" lIns="0" tIns="16087" rIns="0" bIns="0" numCol="1" anchor="ctr" anchorCtr="0" compatLnSpc="1">
            <a:prstTxWarp prst="textNoShape">
              <a:avLst/>
            </a:prstTxWarp>
            <a:spAutoFit/>
          </a:bodyPr>
          <a:lstStyle/>
          <a:p>
            <a:pPr marL="16933">
              <a:spcBef>
                <a:spcPts val="127"/>
              </a:spcBef>
              <a:defRPr sz="2800" b="1">
                <a:solidFill>
                  <a:srgbClr val="A2010C"/>
                </a:solidFill>
              </a:defRPr>
            </a:pPr>
            <a:r>
              <a:rPr sz="2600" dirty="0" err="1"/>
              <a:t>Exemples</a:t>
            </a:r>
            <a:r>
              <a:rPr sz="2600" dirty="0"/>
              <a:t> de bases de données de </a:t>
            </a:r>
            <a:r>
              <a:rPr sz="2600" dirty="0" err="1"/>
              <a:t>suivi</a:t>
            </a:r>
            <a:r>
              <a:rPr sz="2600" dirty="0"/>
              <a:t> et </a:t>
            </a:r>
            <a:r>
              <a:rPr sz="2600" dirty="0" err="1"/>
              <a:t>d’évaluation</a:t>
            </a:r>
            <a:endParaRPr sz="2600" b="1" dirty="0">
              <a:solidFill>
                <a:srgbClr val="A2010C"/>
              </a:solidFill>
            </a:endParaRPr>
          </a:p>
        </p:txBody>
      </p:sp>
      <p:sp>
        <p:nvSpPr>
          <p:cNvPr id="3" name="object 3"/>
          <p:cNvSpPr txBox="1"/>
          <p:nvPr/>
        </p:nvSpPr>
        <p:spPr>
          <a:xfrm>
            <a:off x="745068" y="1644903"/>
            <a:ext cx="10606193" cy="3687334"/>
          </a:xfrm>
          <a:prstGeom prst="rect">
            <a:avLst/>
          </a:prstGeom>
        </p:spPr>
        <p:txBody>
          <a:bodyPr vert="horz" wrap="square" lIns="0" tIns="16933" rIns="0" bIns="0" anchor="t">
            <a:spAutoFit/>
          </a:bodyPr>
          <a:lstStyle/>
          <a:p>
            <a:pPr marL="16510" marR="80010" hangingPunct="1">
              <a:spcBef>
                <a:spcPts val="133"/>
              </a:spcBef>
              <a:tabLst>
                <a:tab pos="473275" algn="l"/>
                <a:tab pos="474121" algn="l"/>
              </a:tabLst>
              <a:defRPr sz="2400" kern="1200">
                <a:solidFill>
                  <a:prstClr val="black"/>
                </a:solidFill>
                <a:latin typeface="Source Sans Pro Regular"/>
                <a:ea typeface="+mn-ea"/>
                <a:cs typeface="Arial" panose="020B0604020202020204" pitchFamily="34" charset="0"/>
              </a:defRPr>
            </a:pPr>
            <a:r>
              <a:rPr dirty="0" err="1"/>
              <a:t>Exemples</a:t>
            </a:r>
            <a:r>
              <a:rPr dirty="0"/>
              <a:t> de bases de données de </a:t>
            </a:r>
            <a:r>
              <a:rPr dirty="0" err="1"/>
              <a:t>suivi</a:t>
            </a:r>
            <a:r>
              <a:rPr dirty="0"/>
              <a:t> et </a:t>
            </a:r>
            <a:r>
              <a:rPr dirty="0" err="1"/>
              <a:t>d’évaluation</a:t>
            </a:r>
            <a:r>
              <a:rPr dirty="0"/>
              <a:t> :</a:t>
            </a:r>
          </a:p>
          <a:p>
            <a:pPr marL="16510" marR="80010">
              <a:spcBef>
                <a:spcPts val="133"/>
              </a:spcBef>
              <a:tabLst>
                <a:tab pos="473275" algn="l"/>
                <a:tab pos="474121" algn="l"/>
              </a:tabLst>
            </a:pPr>
            <a:endParaRPr sz="2400" kern="1200" dirty="0">
              <a:latin typeface="Source Sans Pro Regular"/>
              <a:ea typeface="+mn-ea"/>
              <a:cs typeface="Arial"/>
            </a:endParaRPr>
          </a:p>
          <a:p>
            <a:pPr marL="473710" marR="80010" indent="-457200" hangingPunct="1">
              <a:spcBef>
                <a:spcPts val="133"/>
              </a:spcBef>
              <a:buClr>
                <a:srgbClr val="65A000"/>
              </a:buClr>
              <a:buFont typeface="Arial" panose="020B0604020202020204" pitchFamily="34" charset="0"/>
              <a:buChar char="•"/>
              <a:tabLst>
                <a:tab pos="473275" algn="l"/>
                <a:tab pos="474121" algn="l"/>
              </a:tabLst>
              <a:defRPr sz="2400" kern="1200">
                <a:latin typeface="Source Sans Pro Regular"/>
                <a:ea typeface="+mn-ea"/>
                <a:cs typeface="Arial"/>
              </a:defRPr>
            </a:pPr>
            <a:r>
              <a:rPr b="1" dirty="0" err="1"/>
              <a:t>Suivi</a:t>
            </a:r>
            <a:r>
              <a:rPr b="1" dirty="0"/>
              <a:t> des </a:t>
            </a:r>
            <a:r>
              <a:rPr b="1" dirty="0" err="1"/>
              <a:t>demandes</a:t>
            </a:r>
            <a:r>
              <a:rPr dirty="0"/>
              <a:t> (</a:t>
            </a:r>
            <a:r>
              <a:rPr dirty="0" err="1"/>
              <a:t>demandes</a:t>
            </a:r>
            <a:r>
              <a:rPr dirty="0"/>
              <a:t> </a:t>
            </a:r>
            <a:r>
              <a:rPr dirty="0" err="1"/>
              <a:t>d'aide</a:t>
            </a:r>
            <a:r>
              <a:rPr dirty="0"/>
              <a:t> </a:t>
            </a:r>
            <a:r>
              <a:rPr dirty="0" err="1"/>
              <a:t>d’urgence</a:t>
            </a:r>
            <a:r>
              <a:rPr dirty="0"/>
              <a:t>, </a:t>
            </a:r>
            <a:r>
              <a:rPr dirty="0" err="1"/>
              <a:t>demandes</a:t>
            </a:r>
            <a:r>
              <a:rPr dirty="0"/>
              <a:t> par type </a:t>
            </a:r>
            <a:r>
              <a:rPr dirty="0" err="1"/>
              <a:t>d’urgence</a:t>
            </a:r>
            <a:r>
              <a:rPr dirty="0"/>
              <a:t>, </a:t>
            </a:r>
            <a:r>
              <a:rPr dirty="0" err="1"/>
              <a:t>statut</a:t>
            </a:r>
            <a:r>
              <a:rPr dirty="0"/>
              <a:t> des </a:t>
            </a:r>
            <a:r>
              <a:rPr dirty="0" err="1"/>
              <a:t>demandes</a:t>
            </a:r>
            <a:r>
              <a:rPr dirty="0"/>
              <a:t>, etc.)</a:t>
            </a:r>
          </a:p>
          <a:p>
            <a:pPr marL="473710" marR="80010" indent="-457200">
              <a:spcBef>
                <a:spcPts val="133"/>
              </a:spcBef>
              <a:buClr>
                <a:srgbClr val="65A000"/>
              </a:buClr>
              <a:buFont typeface="Arial" panose="020B0604020202020204" pitchFamily="34" charset="0"/>
              <a:buChar char="•"/>
              <a:tabLst>
                <a:tab pos="473275" algn="l"/>
                <a:tab pos="474121" algn="l"/>
              </a:tabLst>
            </a:pPr>
            <a:endParaRPr sz="2400" kern="1200" dirty="0">
              <a:latin typeface="Source Sans Pro Regular"/>
              <a:ea typeface="+mn-ea"/>
              <a:cs typeface="Arial"/>
            </a:endParaRPr>
          </a:p>
          <a:p>
            <a:pPr marL="473710" indent="-457200" hangingPunct="1">
              <a:spcBef>
                <a:spcPts val="767"/>
              </a:spcBef>
              <a:buClr>
                <a:srgbClr val="65A000"/>
              </a:buClr>
              <a:buFont typeface="Arial" panose="020B0604020202020204" pitchFamily="34" charset="0"/>
              <a:buChar char="•"/>
              <a:tabLst>
                <a:tab pos="473275" algn="l"/>
                <a:tab pos="474121" algn="l"/>
              </a:tabLst>
              <a:defRPr sz="2400" kern="1200">
                <a:latin typeface="Source Sans Pro Regular"/>
                <a:ea typeface="+mn-ea"/>
                <a:cs typeface="Arial"/>
              </a:defRPr>
            </a:pPr>
            <a:r>
              <a:rPr b="1" dirty="0" err="1"/>
              <a:t>Suivi</a:t>
            </a:r>
            <a:r>
              <a:rPr b="1" dirty="0"/>
              <a:t> des </a:t>
            </a:r>
            <a:r>
              <a:rPr b="1" dirty="0" err="1"/>
              <a:t>déploiements</a:t>
            </a:r>
            <a:r>
              <a:rPr dirty="0"/>
              <a:t> (</a:t>
            </a:r>
            <a:r>
              <a:rPr dirty="0" err="1"/>
              <a:t>quels</a:t>
            </a:r>
            <a:r>
              <a:rPr dirty="0"/>
              <a:t> </a:t>
            </a:r>
            <a:r>
              <a:rPr dirty="0" err="1"/>
              <a:t>intervenants</a:t>
            </a:r>
            <a:r>
              <a:rPr dirty="0"/>
              <a:t> pour </a:t>
            </a:r>
            <a:r>
              <a:rPr dirty="0" err="1"/>
              <a:t>une</a:t>
            </a:r>
            <a:r>
              <a:rPr dirty="0"/>
              <a:t> situation </a:t>
            </a:r>
            <a:r>
              <a:rPr dirty="0" err="1"/>
              <a:t>d'urgence</a:t>
            </a:r>
            <a:r>
              <a:rPr dirty="0"/>
              <a:t> donnée, etc.)</a:t>
            </a:r>
          </a:p>
          <a:p>
            <a:pPr marL="473710" indent="-457200">
              <a:spcBef>
                <a:spcPts val="767"/>
              </a:spcBef>
              <a:buClr>
                <a:srgbClr val="65A000"/>
              </a:buClr>
              <a:buFont typeface="Arial" panose="020B0604020202020204" pitchFamily="34" charset="0"/>
              <a:buChar char="•"/>
              <a:tabLst>
                <a:tab pos="473275" algn="l"/>
                <a:tab pos="474121" algn="l"/>
              </a:tabLst>
            </a:pPr>
            <a:endParaRPr sz="2400" kern="1200" dirty="0">
              <a:solidFill>
                <a:prstClr val="black"/>
              </a:solidFill>
              <a:latin typeface="Source Sans Pro Regular"/>
              <a:ea typeface="+mn-ea"/>
              <a:cs typeface="Arial"/>
            </a:endParaRPr>
          </a:p>
          <a:p>
            <a:pPr marL="473710" marR="54610" indent="-457200" hangingPunct="1">
              <a:spcBef>
                <a:spcPts val="773"/>
              </a:spcBef>
              <a:buClr>
                <a:srgbClr val="65A000"/>
              </a:buClr>
              <a:buFont typeface="Arial" panose="020B0604020202020204" pitchFamily="34" charset="0"/>
              <a:buChar char="•"/>
              <a:tabLst>
                <a:tab pos="473275" algn="l"/>
                <a:tab pos="474121" algn="l"/>
              </a:tabLst>
              <a:defRPr sz="2400" kern="1200">
                <a:solidFill>
                  <a:prstClr val="black"/>
                </a:solidFill>
                <a:latin typeface="Source Sans Pro Regular"/>
                <a:ea typeface="+mn-ea"/>
                <a:cs typeface="Arial"/>
              </a:defRPr>
            </a:pPr>
            <a:r>
              <a:rPr b="1" dirty="0"/>
              <a:t>Base de données </a:t>
            </a:r>
            <a:r>
              <a:rPr b="1" dirty="0" err="1"/>
              <a:t>postdéploiement</a:t>
            </a:r>
            <a:r>
              <a:rPr dirty="0"/>
              <a:t> (</a:t>
            </a:r>
            <a:r>
              <a:rPr dirty="0" err="1"/>
              <a:t>problèmes</a:t>
            </a:r>
            <a:r>
              <a:rPr dirty="0"/>
              <a:t> </a:t>
            </a:r>
            <a:r>
              <a:rPr dirty="0" err="1"/>
              <a:t>rencontrés</a:t>
            </a:r>
            <a:r>
              <a:rPr dirty="0"/>
              <a:t> </a:t>
            </a:r>
            <a:r>
              <a:rPr dirty="0" err="1"/>
              <a:t>durant</a:t>
            </a:r>
            <a:r>
              <a:rPr dirty="0"/>
              <a:t> </a:t>
            </a:r>
            <a:r>
              <a:rPr dirty="0" err="1"/>
              <a:t>l’intervention</a:t>
            </a:r>
            <a:r>
              <a:rPr dirty="0"/>
              <a:t> et modifications </a:t>
            </a:r>
            <a:r>
              <a:rPr dirty="0" err="1"/>
              <a:t>ou</a:t>
            </a:r>
            <a:r>
              <a:rPr dirty="0"/>
              <a:t> </a:t>
            </a:r>
            <a:r>
              <a:rPr dirty="0" err="1"/>
              <a:t>actualisations</a:t>
            </a:r>
            <a:r>
              <a:rPr dirty="0"/>
              <a:t> </a:t>
            </a:r>
            <a:r>
              <a:rPr dirty="0" err="1"/>
              <a:t>consécutives</a:t>
            </a:r>
            <a:r>
              <a:rPr dirty="0"/>
              <a:t> des POS, des processus, des </a:t>
            </a:r>
            <a:r>
              <a:rPr dirty="0" err="1"/>
              <a:t>opérations</a:t>
            </a:r>
            <a:r>
              <a:rPr dirty="0"/>
              <a:t>, etc.)</a:t>
            </a:r>
            <a:endParaRPr sz="2400" kern="1200" dirty="0">
              <a:solidFill>
                <a:prstClr val="black"/>
              </a:solidFill>
              <a:latin typeface="Source Sans Pro Regular"/>
              <a:ea typeface="+mn-ea"/>
              <a:cs typeface="Arial"/>
            </a:endParaRP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42203"/>
            <a:ext cx="11103940"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ea typeface="Source Sans Pro Bold"/>
              <a:cs typeface="Source Sans Pro Bold"/>
              <a:sym typeface="Source Sans Pro Bold"/>
            </a:endParaRPr>
          </a:p>
        </p:txBody>
      </p:sp>
      <p:sp>
        <p:nvSpPr>
          <p:cNvPr id="10"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20</a:t>
            </a:r>
          </a:p>
        </p:txBody>
      </p:sp>
    </p:spTree>
    <p:extLst>
      <p:ext uri="{BB962C8B-B14F-4D97-AF65-F5344CB8AC3E}">
        <p14:creationId xmlns:p14="http://schemas.microsoft.com/office/powerpoint/2010/main" val="121471050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356152" y="1253019"/>
            <a:ext cx="11479695" cy="5148471"/>
          </a:xfrm>
        </p:spPr>
        <p:txBody>
          <a:bodyPr lIns="45719" tIns="45720" rIns="45719" bIns="45720" anchor="t">
            <a:noAutofit/>
          </a:bodyPr>
          <a:lstStyle/>
          <a:p>
            <a:pPr marL="473710" indent="-457200" defTabSz="914400">
              <a:lnSpc>
                <a:spcPct val="100000"/>
              </a:lnSpc>
              <a:buClr>
                <a:srgbClr val="65A000"/>
              </a:buClr>
              <a:buFont typeface="Arial" panose="020B0604020202020204" pitchFamily="34" charset="0"/>
              <a:buChar char="•"/>
              <a:tabLst>
                <a:tab pos="473275" algn="l"/>
                <a:tab pos="474121" algn="l"/>
              </a:tabLst>
              <a:defRPr sz="2200" kern="1200">
                <a:ea typeface="+mn-ea"/>
                <a:cs typeface="Arial"/>
                <a:sym typeface="Calibri"/>
              </a:defRPr>
            </a:pPr>
            <a:r>
              <a:rPr sz="2000" dirty="0" err="1"/>
              <a:t>Élaborez</a:t>
            </a:r>
            <a:r>
              <a:rPr sz="2000" dirty="0"/>
              <a:t> des </a:t>
            </a:r>
            <a:r>
              <a:rPr sz="2000" dirty="0" err="1"/>
              <a:t>indicateurs</a:t>
            </a:r>
            <a:r>
              <a:rPr sz="2000" dirty="0"/>
              <a:t> </a:t>
            </a:r>
            <a:r>
              <a:rPr sz="2000" dirty="0" err="1"/>
              <a:t>clés</a:t>
            </a:r>
            <a:r>
              <a:rPr sz="2000" dirty="0"/>
              <a:t> de performance pour </a:t>
            </a:r>
            <a:r>
              <a:rPr sz="2000" dirty="0" err="1"/>
              <a:t>évaluer</a:t>
            </a:r>
            <a:r>
              <a:rPr sz="2000" dirty="0"/>
              <a:t> les </a:t>
            </a:r>
            <a:r>
              <a:rPr sz="2000" dirty="0" err="1"/>
              <a:t>capacités</a:t>
            </a:r>
            <a:r>
              <a:rPr sz="2000" dirty="0"/>
              <a:t> des EIR du pays, </a:t>
            </a:r>
            <a:r>
              <a:rPr sz="2000" dirty="0" err="1"/>
              <a:t>en</a:t>
            </a:r>
            <a:r>
              <a:rPr sz="2000" dirty="0"/>
              <a:t> </a:t>
            </a:r>
            <a:r>
              <a:rPr sz="2000" dirty="0" err="1"/>
              <a:t>incluant</a:t>
            </a:r>
            <a:r>
              <a:rPr sz="2000" dirty="0"/>
              <a:t> les </a:t>
            </a:r>
            <a:r>
              <a:rPr sz="2000" dirty="0" err="1"/>
              <a:t>éléments</a:t>
            </a:r>
            <a:r>
              <a:rPr sz="2000" dirty="0"/>
              <a:t> </a:t>
            </a:r>
            <a:r>
              <a:rPr sz="2000" dirty="0" err="1"/>
              <a:t>suivants</a:t>
            </a:r>
            <a:r>
              <a:rPr sz="2000" dirty="0"/>
              <a:t>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a:t>Personnel – </a:t>
            </a:r>
            <a:r>
              <a:rPr sz="2000" dirty="0" err="1"/>
              <a:t>organisation</a:t>
            </a:r>
            <a:r>
              <a:rPr sz="2000" dirty="0"/>
              <a:t> des EIR, </a:t>
            </a:r>
            <a:r>
              <a:rPr sz="2000" dirty="0" err="1"/>
              <a:t>liste</a:t>
            </a:r>
            <a:r>
              <a:rPr sz="2000" dirty="0"/>
              <a:t> des </a:t>
            </a:r>
            <a:r>
              <a:rPr sz="2000" dirty="0" err="1"/>
              <a:t>membres</a:t>
            </a:r>
            <a:r>
              <a:rPr sz="2000" dirty="0"/>
              <a:t> de </a:t>
            </a:r>
            <a:r>
              <a:rPr sz="2000" dirty="0" err="1"/>
              <a:t>réserve</a:t>
            </a:r>
            <a:r>
              <a:rPr sz="2000" dirty="0"/>
              <a:t>, </a:t>
            </a:r>
            <a:r>
              <a:rPr sz="2000" dirty="0" err="1"/>
              <a:t>nombre</a:t>
            </a:r>
            <a:r>
              <a:rPr sz="2000" dirty="0"/>
              <a:t> de </a:t>
            </a:r>
            <a:r>
              <a:rPr sz="2000" dirty="0" err="1"/>
              <a:t>membres</a:t>
            </a:r>
            <a:r>
              <a:rPr sz="2000" dirty="0"/>
              <a:t> et </a:t>
            </a:r>
            <a:r>
              <a:rPr sz="2000" dirty="0" err="1"/>
              <a:t>d’équipes</a:t>
            </a:r>
            <a:r>
              <a:rPr sz="2000" dirty="0"/>
              <a:t> aux </a:t>
            </a:r>
            <a:r>
              <a:rPr sz="2000" dirty="0" err="1"/>
              <a:t>niveaux</a:t>
            </a:r>
            <a:r>
              <a:rPr sz="2000" dirty="0"/>
              <a:t> national et </a:t>
            </a:r>
            <a:r>
              <a:rPr sz="2000" dirty="0" err="1"/>
              <a:t>infranational</a:t>
            </a:r>
            <a:r>
              <a:rPr sz="2000" dirty="0"/>
              <a:t>, </a:t>
            </a:r>
            <a:r>
              <a:rPr sz="2000" dirty="0" err="1"/>
              <a:t>taux</a:t>
            </a:r>
            <a:r>
              <a:rPr sz="2000" dirty="0"/>
              <a:t> de </a:t>
            </a:r>
            <a:r>
              <a:rPr sz="2000" dirty="0" err="1"/>
              <a:t>rétention</a:t>
            </a:r>
            <a:r>
              <a:rPr sz="2000" dirty="0"/>
              <a:t>, </a:t>
            </a:r>
            <a:r>
              <a:rPr sz="2000" dirty="0" err="1"/>
              <a:t>opérationnalité</a:t>
            </a:r>
            <a:r>
              <a:rPr sz="2000" dirty="0"/>
              <a:t> des </a:t>
            </a:r>
            <a:r>
              <a:rPr sz="2000" dirty="0" err="1"/>
              <a:t>compétences</a:t>
            </a:r>
            <a:r>
              <a:rPr sz="2000" dirty="0"/>
              <a:t> du personnel (formations et </a:t>
            </a:r>
            <a:r>
              <a:rPr sz="2000" dirty="0" err="1"/>
              <a:t>déploiements</a:t>
            </a:r>
            <a:r>
              <a:rPr sz="2000" dirty="0"/>
              <a:t>)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err="1"/>
              <a:t>Disponibilité</a:t>
            </a:r>
            <a:r>
              <a:rPr sz="2000" dirty="0"/>
              <a:t> des POS et des </a:t>
            </a:r>
            <a:r>
              <a:rPr sz="2000" dirty="0" err="1"/>
              <a:t>protocoles</a:t>
            </a:r>
            <a:r>
              <a:rPr sz="2000" dirty="0"/>
              <a:t>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err="1"/>
              <a:t>Soutien</a:t>
            </a:r>
            <a:r>
              <a:rPr sz="2000" dirty="0"/>
              <a:t> financier </a:t>
            </a:r>
            <a:r>
              <a:rPr sz="2000" dirty="0" err="1"/>
              <a:t>apporté</a:t>
            </a:r>
            <a:r>
              <a:rPr sz="2000" dirty="0"/>
              <a:t> aux EIR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err="1"/>
              <a:t>Appui</a:t>
            </a:r>
            <a:r>
              <a:rPr sz="2000" dirty="0"/>
              <a:t> </a:t>
            </a:r>
            <a:r>
              <a:rPr sz="2000" dirty="0" err="1"/>
              <a:t>logistique</a:t>
            </a:r>
            <a:r>
              <a:rPr sz="2000" dirty="0"/>
              <a:t> aux </a:t>
            </a:r>
            <a:r>
              <a:rPr sz="2000" dirty="0" err="1"/>
              <a:t>activités</a:t>
            </a:r>
            <a:r>
              <a:rPr sz="2000" dirty="0"/>
              <a:t> des EIR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err="1"/>
              <a:t>Rapidité</a:t>
            </a:r>
            <a:r>
              <a:rPr sz="2000" dirty="0"/>
              <a:t> du </a:t>
            </a:r>
            <a:r>
              <a:rPr sz="2000" dirty="0" err="1"/>
              <a:t>déroulement</a:t>
            </a:r>
            <a:r>
              <a:rPr sz="2000" dirty="0"/>
              <a:t> des processus de </a:t>
            </a:r>
            <a:r>
              <a:rPr sz="2000" dirty="0" err="1"/>
              <a:t>vérification</a:t>
            </a:r>
            <a:r>
              <a:rPr sz="2000" dirty="0"/>
              <a:t>, de </a:t>
            </a:r>
            <a:r>
              <a:rPr sz="2000" dirty="0" err="1"/>
              <a:t>déploiement</a:t>
            </a:r>
            <a:r>
              <a:rPr sz="2000" dirty="0"/>
              <a:t> et de </a:t>
            </a:r>
            <a:r>
              <a:rPr sz="2000" dirty="0" err="1"/>
              <a:t>lancement</a:t>
            </a:r>
            <a:r>
              <a:rPr sz="2000" dirty="0"/>
              <a:t> des </a:t>
            </a:r>
            <a:r>
              <a:rPr sz="2000" dirty="0" err="1"/>
              <a:t>activités</a:t>
            </a:r>
            <a:r>
              <a:rPr sz="2000" dirty="0"/>
              <a:t> </a:t>
            </a:r>
            <a:r>
              <a:rPr sz="2000" dirty="0" err="1"/>
              <a:t>d'intervention</a:t>
            </a:r>
            <a:r>
              <a:rPr sz="2000" dirty="0"/>
              <a:t>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err="1"/>
              <a:t>Degré</a:t>
            </a:r>
            <a:r>
              <a:rPr sz="2000" dirty="0"/>
              <a:t> de </a:t>
            </a:r>
            <a:r>
              <a:rPr sz="2000" dirty="0" err="1"/>
              <a:t>complétude</a:t>
            </a:r>
            <a:r>
              <a:rPr sz="2000" dirty="0"/>
              <a:t> de </a:t>
            </a:r>
            <a:r>
              <a:rPr sz="2000" dirty="0" err="1"/>
              <a:t>l’intervention</a:t>
            </a:r>
            <a:r>
              <a:rPr sz="2000" dirty="0"/>
              <a:t> </a:t>
            </a:r>
            <a:r>
              <a:rPr sz="2000" dirty="0" err="1"/>
              <a:t>d’urgence</a:t>
            </a:r>
            <a:r>
              <a:rPr sz="2000" dirty="0"/>
              <a:t> (documentation et rapports)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err="1"/>
              <a:t>Activités</a:t>
            </a:r>
            <a:r>
              <a:rPr sz="2000" dirty="0"/>
              <a:t> </a:t>
            </a:r>
            <a:r>
              <a:rPr sz="2000" dirty="0" err="1"/>
              <a:t>d’intervention</a:t>
            </a:r>
            <a:r>
              <a:rPr sz="2000" dirty="0"/>
              <a:t> </a:t>
            </a:r>
            <a:r>
              <a:rPr sz="2000" dirty="0" err="1"/>
              <a:t>telles</a:t>
            </a:r>
            <a:r>
              <a:rPr sz="2000" dirty="0"/>
              <a:t> que la communication sur les </a:t>
            </a:r>
            <a:r>
              <a:rPr sz="2000" dirty="0" err="1"/>
              <a:t>risques</a:t>
            </a:r>
            <a:r>
              <a:rPr sz="2000" dirty="0"/>
              <a:t> et la </a:t>
            </a:r>
            <a:r>
              <a:rPr sz="2000" dirty="0" err="1"/>
              <a:t>mobilisation</a:t>
            </a:r>
            <a:r>
              <a:rPr sz="2000" dirty="0"/>
              <a:t> </a:t>
            </a:r>
            <a:r>
              <a:rPr sz="2000" dirty="0" err="1"/>
              <a:t>communautaire</a:t>
            </a:r>
            <a:r>
              <a:rPr sz="2000" dirty="0"/>
              <a:t>  </a:t>
            </a:r>
            <a:endParaRPr sz="2000" kern="1200" dirty="0">
              <a:ea typeface="+mn-ea"/>
              <a:cs typeface="Arial"/>
            </a:endParaRPr>
          </a:p>
          <a:p>
            <a:pPr marL="762635" lvl="3" indent="-457200" defTabSz="914400">
              <a:lnSpc>
                <a:spcPct val="110000"/>
              </a:lnSpc>
              <a:buClr>
                <a:srgbClr val="65A000"/>
              </a:buClr>
              <a:buSzTx/>
              <a:buFont typeface="Courier New" panose="02070309020205020404" pitchFamily="49" charset="0"/>
              <a:buChar char="o"/>
              <a:tabLst>
                <a:tab pos="473275" algn="l"/>
                <a:tab pos="474121" algn="l"/>
              </a:tabLst>
              <a:defRPr sz="2200" kern="1200">
                <a:ea typeface="+mn-ea"/>
                <a:cs typeface="Arial"/>
                <a:sym typeface="Calibri"/>
              </a:defRPr>
            </a:pPr>
            <a:r>
              <a:rPr sz="2000" dirty="0"/>
              <a:t>  </a:t>
            </a:r>
            <a:r>
              <a:rPr sz="2000" dirty="0" err="1"/>
              <a:t>Mécanisme</a:t>
            </a:r>
            <a:r>
              <a:rPr sz="2000" dirty="0"/>
              <a:t> de </a:t>
            </a:r>
            <a:r>
              <a:rPr sz="2000" dirty="0" err="1"/>
              <a:t>suivi</a:t>
            </a:r>
            <a:r>
              <a:rPr sz="2000" dirty="0"/>
              <a:t> et </a:t>
            </a:r>
            <a:r>
              <a:rPr sz="2000" dirty="0" err="1"/>
              <a:t>d’évaluation</a:t>
            </a:r>
            <a:r>
              <a:rPr sz="2000" dirty="0"/>
              <a:t>, </a:t>
            </a:r>
            <a:r>
              <a:rPr sz="2000" dirty="0" err="1"/>
              <a:t>réunion</a:t>
            </a:r>
            <a:r>
              <a:rPr sz="2000" dirty="0"/>
              <a:t> </a:t>
            </a:r>
            <a:r>
              <a:rPr sz="2000" dirty="0" err="1"/>
              <a:t>d’évaluation</a:t>
            </a:r>
            <a:r>
              <a:rPr sz="2000" dirty="0"/>
              <a:t> </a:t>
            </a:r>
            <a:r>
              <a:rPr sz="2000" dirty="0" err="1"/>
              <a:t>postdéploiement</a:t>
            </a:r>
            <a:r>
              <a:rPr sz="2000" dirty="0"/>
              <a:t> </a:t>
            </a:r>
            <a:endParaRPr sz="2000" kern="1200" dirty="0">
              <a:ea typeface="+mn-ea"/>
              <a:cs typeface="Arial"/>
            </a:endParaRPr>
          </a:p>
          <a:p>
            <a:pPr defTabSz="914400">
              <a:tabLst>
                <a:tab pos="473275" algn="l"/>
                <a:tab pos="474121" algn="l"/>
              </a:tabLst>
            </a:pPr>
            <a:endParaRPr sz="2000" kern="1200" dirty="0">
              <a:ea typeface="+mn-ea"/>
              <a:cs typeface="Arial" panose="020B0604020202020204" pitchFamily="34" charset="0"/>
            </a:endParaRPr>
          </a:p>
        </p:txBody>
      </p:sp>
      <p:sp>
        <p:nvSpPr>
          <p:cNvPr id="2" name="Titre 1"/>
          <p:cNvSpPr>
            <a:spLocks noGrp="1"/>
          </p:cNvSpPr>
          <p:nvPr>
            <p:ph type="title" idx="4294967295"/>
          </p:nvPr>
        </p:nvSpPr>
        <p:spPr>
          <a:xfrm>
            <a:off x="170188" y="796598"/>
            <a:ext cx="10972800" cy="594879"/>
          </a:xfrm>
        </p:spPr>
        <p:txBody>
          <a:bodyPr lIns="45719" tIns="45720" rIns="45719" bIns="45720" anchor="ctr">
            <a:normAutofit/>
          </a:bodyPr>
          <a:lstStyle/>
          <a:p>
            <a:pPr>
              <a:defRPr sz="2800" b="1">
                <a:solidFill>
                  <a:srgbClr val="A2010C"/>
                </a:solidFill>
              </a:defRPr>
            </a:pPr>
            <a:r>
              <a:t>Suivi et évaluation des activités et des performances des EIR (1)</a:t>
            </a:r>
          </a:p>
        </p:txBody>
      </p:sp>
      <p:sp>
        <p:nvSpPr>
          <p:cNvPr id="5"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04618" y="89940"/>
            <a:ext cx="11103940"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21</a:t>
            </a:r>
          </a:p>
        </p:txBody>
      </p:sp>
    </p:spTree>
    <p:extLst>
      <p:ext uri="{BB962C8B-B14F-4D97-AF65-F5344CB8AC3E}">
        <p14:creationId xmlns:p14="http://schemas.microsoft.com/office/powerpoint/2010/main" val="232871907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type="body" idx="1"/>
          </p:nvPr>
        </p:nvSpPr>
        <p:spPr>
          <a:xfrm>
            <a:off x="170889" y="1712309"/>
            <a:ext cx="5494307" cy="2813311"/>
          </a:xfrm>
          <a:solidFill>
            <a:schemeClr val="bg1">
              <a:lumMod val="95000"/>
            </a:schemeClr>
          </a:solidFill>
        </p:spPr>
        <p:txBody>
          <a:bodyPr lIns="45719" tIns="45720" rIns="45719" bIns="45720" anchor="t">
            <a:noAutofit/>
          </a:bodyPr>
          <a:lstStyle/>
          <a:p>
            <a:pPr marL="16510" defTabSz="914400">
              <a:lnSpc>
                <a:spcPct val="100000"/>
              </a:lnSpc>
              <a:buClr>
                <a:srgbClr val="65A000"/>
              </a:buClr>
              <a:tabLst>
                <a:tab pos="473275" algn="l"/>
                <a:tab pos="474121" algn="l"/>
              </a:tabLst>
              <a:defRPr kern="1200">
                <a:ea typeface="+mn-ea"/>
                <a:cs typeface="Arial"/>
                <a:sym typeface="Calibri"/>
              </a:defRPr>
            </a:pPr>
            <a:r>
              <a:rPr sz="2200" dirty="0"/>
              <a:t>Il </a:t>
            </a:r>
            <a:r>
              <a:rPr sz="2200" dirty="0" err="1"/>
              <a:t>est</a:t>
            </a:r>
            <a:r>
              <a:rPr sz="2200" dirty="0"/>
              <a:t> </a:t>
            </a:r>
            <a:r>
              <a:rPr sz="2200" dirty="0" err="1"/>
              <a:t>essentiel</a:t>
            </a:r>
            <a:r>
              <a:rPr sz="2200" dirty="0"/>
              <a:t> de </a:t>
            </a:r>
            <a:r>
              <a:rPr sz="2200" dirty="0" err="1"/>
              <a:t>procéder</a:t>
            </a:r>
            <a:r>
              <a:rPr sz="2200" dirty="0"/>
              <a:t> au </a:t>
            </a:r>
            <a:r>
              <a:rPr sz="2200" dirty="0" err="1"/>
              <a:t>suivi</a:t>
            </a:r>
            <a:r>
              <a:rPr sz="2200" dirty="0"/>
              <a:t> et à </a:t>
            </a:r>
            <a:r>
              <a:rPr sz="2200" dirty="0" err="1"/>
              <a:t>l’évaluation</a:t>
            </a:r>
            <a:r>
              <a:rPr sz="2200" dirty="0"/>
              <a:t> pour :</a:t>
            </a:r>
            <a:endParaRPr sz="2200" kern="1200" dirty="0">
              <a:ea typeface="+mn-ea"/>
              <a:cs typeface="Arial"/>
            </a:endParaRPr>
          </a:p>
          <a:p>
            <a:pPr marL="762635" lvl="3" indent="-457200" defTabSz="914400">
              <a:lnSpc>
                <a:spcPct val="100000"/>
              </a:lnSpc>
              <a:buClr>
                <a:srgbClr val="65A000"/>
              </a:buClr>
              <a:buSzTx/>
              <a:buFont typeface="Courier New" panose="02070309020205020404" pitchFamily="49" charset="0"/>
              <a:buChar char="o"/>
              <a:tabLst>
                <a:tab pos="473275" algn="l"/>
                <a:tab pos="474121" algn="l"/>
              </a:tabLst>
              <a:defRPr kern="1200">
                <a:ea typeface="+mn-ea"/>
                <a:cs typeface="Arial"/>
                <a:sym typeface="Calibri"/>
              </a:defRPr>
            </a:pPr>
            <a:r>
              <a:rPr sz="2200" dirty="0" err="1"/>
              <a:t>Fournir</a:t>
            </a:r>
            <a:r>
              <a:rPr sz="2200" dirty="0"/>
              <a:t> aux </a:t>
            </a:r>
            <a:r>
              <a:rPr sz="2200" dirty="0" err="1"/>
              <a:t>décideurs</a:t>
            </a:r>
            <a:r>
              <a:rPr sz="2200" dirty="0"/>
              <a:t> des </a:t>
            </a:r>
            <a:r>
              <a:rPr sz="2200" dirty="0" err="1"/>
              <a:t>informations</a:t>
            </a:r>
            <a:r>
              <a:rPr sz="2200" dirty="0"/>
              <a:t> sur </a:t>
            </a:r>
            <a:r>
              <a:rPr sz="2200" dirty="0" err="1"/>
              <a:t>l’état</a:t>
            </a:r>
            <a:r>
              <a:rPr sz="2200" dirty="0"/>
              <a:t> </a:t>
            </a:r>
            <a:r>
              <a:rPr sz="2200" dirty="0" err="1"/>
              <a:t>actuel</a:t>
            </a:r>
            <a:r>
              <a:rPr sz="2200" dirty="0"/>
              <a:t> des </a:t>
            </a:r>
            <a:r>
              <a:rPr sz="2200" dirty="0" err="1"/>
              <a:t>capacités</a:t>
            </a:r>
            <a:r>
              <a:rPr sz="2200" dirty="0"/>
              <a:t> </a:t>
            </a:r>
            <a:r>
              <a:rPr sz="2200" dirty="0" err="1"/>
              <a:t>d’intervention</a:t>
            </a:r>
            <a:r>
              <a:rPr sz="2200" dirty="0"/>
              <a:t> </a:t>
            </a:r>
            <a:r>
              <a:rPr sz="2200" dirty="0" err="1"/>
              <a:t>d’urgence</a:t>
            </a:r>
            <a:endParaRPr sz="2200" kern="1200" dirty="0">
              <a:ea typeface="+mn-ea"/>
              <a:cs typeface="Arial"/>
            </a:endParaRPr>
          </a:p>
          <a:p>
            <a:pPr marL="762635" lvl="3" indent="-457200" defTabSz="914400">
              <a:lnSpc>
                <a:spcPct val="100000"/>
              </a:lnSpc>
              <a:buClr>
                <a:srgbClr val="65A000"/>
              </a:buClr>
              <a:buSzTx/>
              <a:buFont typeface="Courier New" panose="02070309020205020404" pitchFamily="49" charset="0"/>
              <a:buChar char="o"/>
              <a:tabLst>
                <a:tab pos="473275" algn="l"/>
                <a:tab pos="474121" algn="l"/>
              </a:tabLst>
              <a:defRPr kern="1200">
                <a:ea typeface="+mn-ea"/>
                <a:cs typeface="Arial"/>
                <a:sym typeface="Calibri"/>
              </a:defRPr>
            </a:pPr>
            <a:r>
              <a:rPr sz="2200" dirty="0"/>
              <a:t>Identifier les lacunes, </a:t>
            </a:r>
            <a:r>
              <a:rPr sz="2200" dirty="0" err="1"/>
              <a:t>résoudre</a:t>
            </a:r>
            <a:r>
              <a:rPr sz="2200" dirty="0"/>
              <a:t> les </a:t>
            </a:r>
            <a:r>
              <a:rPr sz="2200" dirty="0" err="1"/>
              <a:t>difficultés</a:t>
            </a:r>
            <a:r>
              <a:rPr sz="2200" dirty="0"/>
              <a:t> et </a:t>
            </a:r>
            <a:r>
              <a:rPr sz="2200" dirty="0" err="1"/>
              <a:t>planifier</a:t>
            </a:r>
            <a:r>
              <a:rPr sz="2200" dirty="0"/>
              <a:t> </a:t>
            </a:r>
            <a:r>
              <a:rPr sz="2200" dirty="0" err="1"/>
              <a:t>l’amélioration</a:t>
            </a:r>
            <a:r>
              <a:rPr sz="2200" dirty="0"/>
              <a:t> des </a:t>
            </a:r>
            <a:r>
              <a:rPr sz="2200" dirty="0" err="1"/>
              <a:t>capacités</a:t>
            </a:r>
            <a:r>
              <a:rPr sz="2200" dirty="0"/>
              <a:t> </a:t>
            </a:r>
            <a:r>
              <a:rPr sz="2200" dirty="0" err="1"/>
              <a:t>d’intervention</a:t>
            </a:r>
            <a:r>
              <a:rPr sz="2200" dirty="0"/>
              <a:t> </a:t>
            </a:r>
          </a:p>
          <a:p>
            <a:pPr marL="811530" lvl="3" indent="0" defTabSz="914400">
              <a:lnSpc>
                <a:spcPct val="100000"/>
              </a:lnSpc>
              <a:buClr>
                <a:srgbClr val="65A000"/>
              </a:buClr>
              <a:buSzTx/>
              <a:buNone/>
              <a:tabLst>
                <a:tab pos="473275" algn="l"/>
                <a:tab pos="474121" algn="l"/>
              </a:tabLst>
            </a:pPr>
            <a:endParaRPr sz="2200" kern="1200" dirty="0">
              <a:ea typeface="+mn-ea"/>
              <a:cs typeface="Arial" panose="020B0604020202020204" pitchFamily="34" charset="0"/>
            </a:endParaRPr>
          </a:p>
        </p:txBody>
      </p:sp>
      <p:sp>
        <p:nvSpPr>
          <p:cNvPr id="2" name="Titre 1"/>
          <p:cNvSpPr>
            <a:spLocks noGrp="1"/>
          </p:cNvSpPr>
          <p:nvPr>
            <p:ph type="title" idx="4294967295"/>
          </p:nvPr>
        </p:nvSpPr>
        <p:spPr>
          <a:xfrm>
            <a:off x="170188" y="796598"/>
            <a:ext cx="10972800" cy="594879"/>
          </a:xfrm>
        </p:spPr>
        <p:txBody>
          <a:bodyPr lIns="45719" tIns="45720" rIns="45719" bIns="45720" anchor="ctr">
            <a:normAutofit/>
          </a:bodyPr>
          <a:lstStyle/>
          <a:p>
            <a:pPr>
              <a:defRPr sz="2800" b="1">
                <a:solidFill>
                  <a:srgbClr val="A2010C"/>
                </a:solidFill>
              </a:defRPr>
            </a:pPr>
            <a:r>
              <a:rPr sz="2600" dirty="0" err="1"/>
              <a:t>Suivi</a:t>
            </a:r>
            <a:r>
              <a:rPr sz="2600" dirty="0"/>
              <a:t> et </a:t>
            </a:r>
            <a:r>
              <a:rPr sz="2600" dirty="0" err="1"/>
              <a:t>évaluation</a:t>
            </a:r>
            <a:r>
              <a:rPr sz="2600" dirty="0"/>
              <a:t> des </a:t>
            </a:r>
            <a:r>
              <a:rPr sz="2600" dirty="0" err="1"/>
              <a:t>activités</a:t>
            </a:r>
            <a:r>
              <a:rPr sz="2600" dirty="0"/>
              <a:t> et des performances des EIR (2)</a:t>
            </a:r>
          </a:p>
        </p:txBody>
      </p:sp>
      <p:sp>
        <p:nvSpPr>
          <p:cNvPr id="5"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55079"/>
            <a:ext cx="11103940"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22</a:t>
            </a:r>
          </a:p>
        </p:txBody>
      </p:sp>
      <p:sp>
        <p:nvSpPr>
          <p:cNvPr id="6" name="ZoneTexte 5">
            <a:extLst>
              <a:ext uri="{FF2B5EF4-FFF2-40B4-BE49-F238E27FC236}">
                <a16:creationId xmlns:a16="http://schemas.microsoft.com/office/drawing/2014/main" id="{3E94C009-4FD6-6B0B-9706-69CD830A0A03}"/>
              </a:ext>
            </a:extLst>
          </p:cNvPr>
          <p:cNvSpPr txBox="1"/>
          <p:nvPr/>
        </p:nvSpPr>
        <p:spPr>
          <a:xfrm>
            <a:off x="66369" y="5535561"/>
            <a:ext cx="6061586" cy="707884"/>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lvl="3" indent="0" algn="ctr">
              <a:defRPr sz="2400" b="1">
                <a:solidFill>
                  <a:srgbClr val="FFFFFF"/>
                </a:solidFill>
                <a:latin typeface="Source Sans Pro Regular"/>
                <a:cs typeface="Arial"/>
              </a:defRPr>
            </a:pPr>
            <a:r>
              <a:rPr sz="2000" dirty="0"/>
              <a:t>Le </a:t>
            </a:r>
            <a:r>
              <a:rPr sz="2000" dirty="0" err="1"/>
              <a:t>suivi</a:t>
            </a:r>
            <a:r>
              <a:rPr sz="2000" dirty="0"/>
              <a:t> et </a:t>
            </a:r>
            <a:r>
              <a:rPr sz="2000" dirty="0" err="1"/>
              <a:t>l’évaluation</a:t>
            </a:r>
            <a:r>
              <a:rPr sz="2000" dirty="0"/>
              <a:t> </a:t>
            </a:r>
            <a:r>
              <a:rPr sz="2000" dirty="0" err="1"/>
              <a:t>sont</a:t>
            </a:r>
            <a:r>
              <a:rPr sz="2000" dirty="0"/>
              <a:t> la </a:t>
            </a:r>
            <a:r>
              <a:rPr sz="2000" dirty="0" err="1"/>
              <a:t>clé</a:t>
            </a:r>
            <a:r>
              <a:rPr sz="2000" dirty="0"/>
              <a:t> de </a:t>
            </a:r>
            <a:r>
              <a:rPr sz="2000" dirty="0" err="1"/>
              <a:t>l'amélioration</a:t>
            </a:r>
            <a:r>
              <a:rPr sz="2000" dirty="0"/>
              <a:t> continue d'un </a:t>
            </a:r>
            <a:r>
              <a:rPr sz="2000" dirty="0" err="1"/>
              <a:t>programme</a:t>
            </a:r>
            <a:endParaRPr sz="2000" dirty="0">
              <a:solidFill>
                <a:srgbClr val="FFFFFF"/>
              </a:solidFill>
              <a:latin typeface="Source Sans Pro Regular"/>
              <a:cs typeface="Arial"/>
            </a:endParaRPr>
          </a:p>
        </p:txBody>
      </p:sp>
      <p:sp>
        <p:nvSpPr>
          <p:cNvPr id="8" name="Flèche : bas 7">
            <a:extLst>
              <a:ext uri="{FF2B5EF4-FFF2-40B4-BE49-F238E27FC236}">
                <a16:creationId xmlns:a16="http://schemas.microsoft.com/office/drawing/2014/main" id="{E0D1A763-CCA1-F117-42A0-1331F1DF5356}"/>
              </a:ext>
            </a:extLst>
          </p:cNvPr>
          <p:cNvSpPr/>
          <p:nvPr/>
        </p:nvSpPr>
        <p:spPr>
          <a:xfrm>
            <a:off x="2707361" y="4500667"/>
            <a:ext cx="607535" cy="990697"/>
          </a:xfrm>
          <a:prstGeom prst="downArrow">
            <a:avLst/>
          </a:prstGeom>
          <a:solidFill>
            <a:srgbClr val="65A000"/>
          </a:solidFill>
          <a:ln w="12700" cap="flat">
            <a:solidFill>
              <a:srgbClr val="65A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graphicFrame>
        <p:nvGraphicFramePr>
          <p:cNvPr id="9" name="Diagram 8">
            <a:extLst>
              <a:ext uri="{FF2B5EF4-FFF2-40B4-BE49-F238E27FC236}">
                <a16:creationId xmlns:a16="http://schemas.microsoft.com/office/drawing/2014/main" id="{0449B3AB-25DC-8ECA-55A2-89FC642E4127}"/>
              </a:ext>
            </a:extLst>
          </p:cNvPr>
          <p:cNvGraphicFramePr/>
          <p:nvPr>
            <p:extLst>
              <p:ext uri="{D42A27DB-BD31-4B8C-83A1-F6EECF244321}">
                <p14:modId xmlns:p14="http://schemas.microsoft.com/office/powerpoint/2010/main" val="1822201069"/>
              </p:ext>
            </p:extLst>
          </p:nvPr>
        </p:nvGraphicFramePr>
        <p:xfrm>
          <a:off x="5851368" y="1715671"/>
          <a:ext cx="6380387" cy="41367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Oval 11">
            <a:extLst>
              <a:ext uri="{FF2B5EF4-FFF2-40B4-BE49-F238E27FC236}">
                <a16:creationId xmlns:a16="http://schemas.microsoft.com/office/drawing/2014/main" id="{230C0B34-6244-32CF-9B96-B2440DBB31EF}"/>
              </a:ext>
            </a:extLst>
          </p:cNvPr>
          <p:cNvSpPr/>
          <p:nvPr/>
        </p:nvSpPr>
        <p:spPr>
          <a:xfrm>
            <a:off x="8321561" y="3199789"/>
            <a:ext cx="1440000" cy="1168536"/>
          </a:xfrm>
          <a:prstGeom prst="ellipse">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600" b="1" i="0" u="none" strike="noStrike" cap="none" normalizeH="0" baseline="0" dirty="0">
                <a:ln>
                  <a:noFill/>
                </a:ln>
                <a:solidFill>
                  <a:srgbClr val="000000"/>
                </a:solidFill>
                <a:effectLst/>
                <a:uFillTx/>
                <a:latin typeface="Agency FB" panose="020B0503020202020204" pitchFamily="34" charset="0"/>
                <a:sym typeface="Calibri"/>
              </a:rPr>
              <a:t>Amélioration continue du programme</a:t>
            </a:r>
          </a:p>
        </p:txBody>
      </p:sp>
    </p:spTree>
    <p:extLst>
      <p:ext uri="{BB962C8B-B14F-4D97-AF65-F5344CB8AC3E}">
        <p14:creationId xmlns:p14="http://schemas.microsoft.com/office/powerpoint/2010/main" val="3101979777"/>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53752" y="-55010"/>
            <a:ext cx="9804592" cy="646114"/>
          </a:xfrm>
        </p:spPr>
        <p:txBody>
          <a:bodyPr lIns="91440" tIns="45720" rIns="91440" bIns="45720" anchor="b" anchorCtr="0">
            <a:noAutofit/>
          </a:bodyPr>
          <a:lstStyle/>
          <a:p>
            <a:pPr>
              <a:lnSpc>
                <a:spcPct val="100000"/>
              </a:lnSpc>
            </a:pPr>
            <a:r>
              <a:rPr sz="2200" dirty="0" err="1"/>
              <a:t>Principales</a:t>
            </a:r>
            <a:r>
              <a:rPr sz="2200" dirty="0"/>
              <a:t> </a:t>
            </a:r>
            <a:r>
              <a:rPr sz="2200" dirty="0" err="1"/>
              <a:t>difficultés</a:t>
            </a:r>
            <a:r>
              <a:rPr sz="2200" dirty="0"/>
              <a:t> </a:t>
            </a:r>
            <a:r>
              <a:rPr sz="2200" dirty="0" err="1"/>
              <a:t>rencontrées</a:t>
            </a:r>
            <a:r>
              <a:rPr sz="2200" dirty="0"/>
              <a:t> dans le cadre du </a:t>
            </a:r>
            <a:r>
              <a:rPr sz="2200" dirty="0" err="1"/>
              <a:t>suivi</a:t>
            </a:r>
            <a:r>
              <a:rPr sz="2200" dirty="0"/>
              <a:t> et de </a:t>
            </a:r>
            <a:r>
              <a:rPr sz="2200" dirty="0" err="1"/>
              <a:t>l’évaluation</a:t>
            </a:r>
            <a:endParaRPr sz="2200" dirty="0"/>
          </a:p>
        </p:txBody>
      </p:sp>
      <p:sp>
        <p:nvSpPr>
          <p:cNvPr id="11" name="Title 4">
            <a:extLst>
              <a:ext uri="{FF2B5EF4-FFF2-40B4-BE49-F238E27FC236}">
                <a16:creationId xmlns:a16="http://schemas.microsoft.com/office/drawing/2014/main" id="{71D0875C-BADF-B2EF-8B08-28F588F3007E}"/>
              </a:ext>
            </a:extLst>
          </p:cNvPr>
          <p:cNvSpPr txBox="1">
            <a:spLocks/>
          </p:cNvSpPr>
          <p:nvPr/>
        </p:nvSpPr>
        <p:spPr>
          <a:xfrm>
            <a:off x="609600" y="901863"/>
            <a:ext cx="10972800" cy="515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lnSpc>
                <a:spcPct val="308123"/>
              </a:lnSpc>
              <a:defRPr sz="2800">
                <a:solidFill>
                  <a:schemeClr val="accent1"/>
                </a:solidFill>
              </a:defRPr>
            </a:pPr>
            <a:r>
              <a:rPr sz="2800" b="1" dirty="0" err="1">
                <a:latin typeface="+mj-lt"/>
              </a:rPr>
              <a:t>Difficultés</a:t>
            </a:r>
            <a:endParaRPr sz="2800" b="1" dirty="0">
              <a:solidFill>
                <a:schemeClr val="accent1"/>
              </a:solidFill>
              <a:latin typeface="+mj-lt"/>
            </a:endParaRPr>
          </a:p>
        </p:txBody>
      </p:sp>
      <p:sp>
        <p:nvSpPr>
          <p:cNvPr id="14" name="Text Placeholder 5">
            <a:extLst>
              <a:ext uri="{FF2B5EF4-FFF2-40B4-BE49-F238E27FC236}">
                <a16:creationId xmlns:a16="http://schemas.microsoft.com/office/drawing/2014/main" id="{BA44EC56-FA3A-7B9E-600D-B0C62821ADEB}"/>
              </a:ext>
            </a:extLst>
          </p:cNvPr>
          <p:cNvSpPr txBox="1">
            <a:spLocks/>
          </p:cNvSpPr>
          <p:nvPr/>
        </p:nvSpPr>
        <p:spPr>
          <a:xfrm>
            <a:off x="609600" y="1570567"/>
            <a:ext cx="4072128" cy="609071"/>
          </a:xfrm>
          <a:prstGeom prst="rect">
            <a:avLst/>
          </a:prstGeom>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342900" indent="-342900" hangingPunct="1">
              <a:spcBef>
                <a:spcPts val="2000"/>
              </a:spcBef>
              <a:spcAft>
                <a:spcPts val="1000"/>
              </a:spcAft>
              <a:buFont typeface="Wingdings" panose="05000000000000000000" pitchFamily="2" charset="2"/>
              <a:buChar char="§"/>
            </a:pPr>
            <a:r>
              <a:t>Capacités insuffisantes </a:t>
            </a:r>
          </a:p>
        </p:txBody>
      </p:sp>
      <p:sp>
        <p:nvSpPr>
          <p:cNvPr id="15" name="Right Bracket 14">
            <a:extLst>
              <a:ext uri="{FF2B5EF4-FFF2-40B4-BE49-F238E27FC236}">
                <a16:creationId xmlns:a16="http://schemas.microsoft.com/office/drawing/2014/main" id="{AD8E768C-C468-6998-796F-644F3412F905}"/>
              </a:ext>
            </a:extLst>
          </p:cNvPr>
          <p:cNvSpPr/>
          <p:nvPr/>
        </p:nvSpPr>
        <p:spPr>
          <a:xfrm>
            <a:off x="4681728" y="3110971"/>
            <a:ext cx="274320" cy="2743200"/>
          </a:xfrm>
          <a:prstGeom prst="rightBracket">
            <a:avLst/>
          </a:prstGeom>
          <a:ln w="28575">
            <a:solidFill>
              <a:srgbClr val="0039A6"/>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sz="1600"/>
          </a:p>
        </p:txBody>
      </p:sp>
      <p:cxnSp>
        <p:nvCxnSpPr>
          <p:cNvPr id="16" name="Straight Arrow Connector 15">
            <a:extLst>
              <a:ext uri="{FF2B5EF4-FFF2-40B4-BE49-F238E27FC236}">
                <a16:creationId xmlns:a16="http://schemas.microsoft.com/office/drawing/2014/main" id="{82A69C3D-B31C-2B8D-D5A2-0CC525B1C4C8}"/>
              </a:ext>
            </a:extLst>
          </p:cNvPr>
          <p:cNvCxnSpPr>
            <a:cxnSpLocks/>
          </p:cNvCxnSpPr>
          <p:nvPr/>
        </p:nvCxnSpPr>
        <p:spPr>
          <a:xfrm>
            <a:off x="4956048" y="4482571"/>
            <a:ext cx="151180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7" name="Text Placeholder 5">
            <a:extLst>
              <a:ext uri="{FF2B5EF4-FFF2-40B4-BE49-F238E27FC236}">
                <a16:creationId xmlns:a16="http://schemas.microsoft.com/office/drawing/2014/main" id="{1C054907-D923-6021-02A3-C39E80E36636}"/>
              </a:ext>
            </a:extLst>
          </p:cNvPr>
          <p:cNvSpPr txBox="1">
            <a:spLocks/>
          </p:cNvSpPr>
          <p:nvPr/>
        </p:nvSpPr>
        <p:spPr bwMode="auto">
          <a:xfrm>
            <a:off x="6620256" y="4203499"/>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1600"/>
              <a:t>Sensibiliser les parties prenantes et les décideurs aux bénéfices tirés du suivi et de l’évaluation</a:t>
            </a:r>
          </a:p>
        </p:txBody>
      </p:sp>
      <p:cxnSp>
        <p:nvCxnSpPr>
          <p:cNvPr id="18" name="Straight Arrow Connector 17">
            <a:extLst>
              <a:ext uri="{FF2B5EF4-FFF2-40B4-BE49-F238E27FC236}">
                <a16:creationId xmlns:a16="http://schemas.microsoft.com/office/drawing/2014/main" id="{5162320A-1744-94FE-5B86-40198FBB2543}"/>
              </a:ext>
            </a:extLst>
          </p:cNvPr>
          <p:cNvCxnSpPr>
            <a:cxnSpLocks/>
          </p:cNvCxnSpPr>
          <p:nvPr/>
        </p:nvCxnSpPr>
        <p:spPr>
          <a:xfrm>
            <a:off x="4681728" y="18022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D5C6142-0F50-38B0-CF47-92F08A745430}"/>
              </a:ext>
            </a:extLst>
          </p:cNvPr>
          <p:cNvCxnSpPr>
            <a:cxnSpLocks/>
          </p:cNvCxnSpPr>
          <p:nvPr/>
        </p:nvCxnSpPr>
        <p:spPr>
          <a:xfrm>
            <a:off x="4681728" y="2557506"/>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FAAD524F-CAB8-29B0-DEAE-162267803274}"/>
              </a:ext>
            </a:extLst>
          </p:cNvPr>
          <p:cNvSpPr txBox="1">
            <a:spLocks/>
          </p:cNvSpPr>
          <p:nvPr/>
        </p:nvSpPr>
        <p:spPr bwMode="auto">
          <a:xfrm>
            <a:off x="6620256" y="1581580"/>
            <a:ext cx="4962144"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1600" dirty="0" err="1"/>
              <a:t>Organiser</a:t>
            </a:r>
            <a:r>
              <a:rPr sz="1600" dirty="0"/>
              <a:t> des formations sur le </a:t>
            </a:r>
            <a:r>
              <a:rPr sz="1600" dirty="0" err="1"/>
              <a:t>suivi</a:t>
            </a:r>
            <a:r>
              <a:rPr sz="1600" dirty="0"/>
              <a:t> et </a:t>
            </a:r>
            <a:r>
              <a:rPr sz="1600" dirty="0" err="1"/>
              <a:t>l’évaluation</a:t>
            </a:r>
            <a:r>
              <a:rPr sz="1600" dirty="0"/>
              <a:t> ; faire </a:t>
            </a:r>
            <a:r>
              <a:rPr sz="1600" dirty="0" err="1"/>
              <a:t>appel</a:t>
            </a:r>
            <a:r>
              <a:rPr sz="1600" dirty="0"/>
              <a:t> à des experts</a:t>
            </a:r>
          </a:p>
        </p:txBody>
      </p:sp>
      <p:sp>
        <p:nvSpPr>
          <p:cNvPr id="24" name="Text Placeholder 5">
            <a:extLst>
              <a:ext uri="{FF2B5EF4-FFF2-40B4-BE49-F238E27FC236}">
                <a16:creationId xmlns:a16="http://schemas.microsoft.com/office/drawing/2014/main" id="{9C06418A-CD0B-548D-89B2-42560796319C}"/>
              </a:ext>
            </a:extLst>
          </p:cNvPr>
          <p:cNvSpPr txBox="1">
            <a:spLocks/>
          </p:cNvSpPr>
          <p:nvPr/>
        </p:nvSpPr>
        <p:spPr bwMode="auto">
          <a:xfrm>
            <a:off x="6620256" y="2179638"/>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1600"/>
              <a:t>Trouver d’autres sources de données Numériser la collecte de données </a:t>
            </a:r>
          </a:p>
        </p:txBody>
      </p:sp>
      <p:sp>
        <p:nvSpPr>
          <p:cNvPr id="25" name="Text Placeholder 5">
            <a:extLst>
              <a:ext uri="{FF2B5EF4-FFF2-40B4-BE49-F238E27FC236}">
                <a16:creationId xmlns:a16="http://schemas.microsoft.com/office/drawing/2014/main" id="{4296431E-94CA-8958-9846-8B5CBA883EA1}"/>
              </a:ext>
            </a:extLst>
          </p:cNvPr>
          <p:cNvSpPr txBox="1">
            <a:spLocks/>
          </p:cNvSpPr>
          <p:nvPr/>
        </p:nvSpPr>
        <p:spPr bwMode="auto">
          <a:xfrm>
            <a:off x="609600" y="2303546"/>
            <a:ext cx="4072128" cy="60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defRPr sz="2400"/>
            </a:pPr>
            <a:r>
              <a:rPr sz="1600"/>
              <a:t>Manque de données de qualité</a:t>
            </a:r>
          </a:p>
        </p:txBody>
      </p:sp>
      <p:sp>
        <p:nvSpPr>
          <p:cNvPr id="26" name="Text Placeholder 5">
            <a:extLst>
              <a:ext uri="{FF2B5EF4-FFF2-40B4-BE49-F238E27FC236}">
                <a16:creationId xmlns:a16="http://schemas.microsoft.com/office/drawing/2014/main" id="{6E65F2EA-06DD-54B3-751C-D2BD8A987916}"/>
              </a:ext>
            </a:extLst>
          </p:cNvPr>
          <p:cNvSpPr txBox="1">
            <a:spLocks/>
          </p:cNvSpPr>
          <p:nvPr/>
        </p:nvSpPr>
        <p:spPr bwMode="auto">
          <a:xfrm>
            <a:off x="609600" y="3097786"/>
            <a:ext cx="4072128" cy="27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defRPr sz="2400"/>
            </a:pPr>
            <a:r>
              <a:rPr sz="1600" dirty="0"/>
              <a:t>Les parties </a:t>
            </a:r>
            <a:r>
              <a:rPr sz="1600" dirty="0" err="1"/>
              <a:t>prenantes</a:t>
            </a:r>
            <a:r>
              <a:rPr sz="1600" dirty="0"/>
              <a:t> ne </a:t>
            </a:r>
            <a:r>
              <a:rPr sz="1600" dirty="0" err="1"/>
              <a:t>veulent</a:t>
            </a:r>
            <a:r>
              <a:rPr sz="1600" dirty="0"/>
              <a:t> pas </a:t>
            </a:r>
            <a:r>
              <a:rPr sz="1600" dirty="0" err="1"/>
              <a:t>connaître</a:t>
            </a:r>
            <a:r>
              <a:rPr sz="1600" dirty="0"/>
              <a:t> le </a:t>
            </a:r>
            <a:r>
              <a:rPr sz="1600" dirty="0" err="1"/>
              <a:t>véritable</a:t>
            </a:r>
            <a:r>
              <a:rPr sz="1600" dirty="0"/>
              <a:t> impact</a:t>
            </a:r>
          </a:p>
          <a:p>
            <a:pPr>
              <a:spcBef>
                <a:spcPts val="2000"/>
              </a:spcBef>
              <a:spcAft>
                <a:spcPts val="1000"/>
              </a:spcAft>
              <a:defRPr sz="2400"/>
            </a:pPr>
            <a:r>
              <a:rPr sz="1600" dirty="0" err="1"/>
              <a:t>Priorité</a:t>
            </a:r>
            <a:r>
              <a:rPr sz="1600" dirty="0"/>
              <a:t> donnée à </a:t>
            </a:r>
            <a:r>
              <a:rPr sz="1600" dirty="0" err="1"/>
              <a:t>d'autres</a:t>
            </a:r>
            <a:r>
              <a:rPr sz="1600" dirty="0"/>
              <a:t> </a:t>
            </a:r>
            <a:r>
              <a:rPr sz="1600" dirty="0" err="1"/>
              <a:t>activités</a:t>
            </a:r>
            <a:r>
              <a:rPr sz="1600" dirty="0"/>
              <a:t> </a:t>
            </a:r>
          </a:p>
          <a:p>
            <a:pPr>
              <a:spcBef>
                <a:spcPts val="2000"/>
              </a:spcBef>
              <a:spcAft>
                <a:spcPts val="1000"/>
              </a:spcAft>
              <a:defRPr sz="2400"/>
            </a:pPr>
            <a:r>
              <a:rPr sz="1600" dirty="0"/>
              <a:t>Manque de </a:t>
            </a:r>
            <a:r>
              <a:rPr sz="1600" dirty="0" err="1"/>
              <a:t>financements</a:t>
            </a:r>
            <a:endParaRPr sz="1600" dirty="0"/>
          </a:p>
        </p:txBody>
      </p:sp>
      <p:sp>
        <p:nvSpPr>
          <p:cNvPr id="27" name="Title 4">
            <a:extLst>
              <a:ext uri="{FF2B5EF4-FFF2-40B4-BE49-F238E27FC236}">
                <a16:creationId xmlns:a16="http://schemas.microsoft.com/office/drawing/2014/main" id="{64A58AA9-E965-353F-2AA3-FF27EB617716}"/>
              </a:ext>
            </a:extLst>
          </p:cNvPr>
          <p:cNvSpPr txBox="1">
            <a:spLocks/>
          </p:cNvSpPr>
          <p:nvPr/>
        </p:nvSpPr>
        <p:spPr>
          <a:xfrm>
            <a:off x="6467856" y="274639"/>
            <a:ext cx="10972800" cy="1143000"/>
          </a:xfrm>
          <a:prstGeom prst="rect">
            <a:avLst/>
          </a:prstGeom>
        </p:spPr>
        <p:txBody>
          <a:bodyPr lIns="91440" tIns="45720" rIns="91440" bIns="45720" anchor="b" anchorCtr="0"/>
          <a:lstStyle>
            <a:lvl1pPr algn="l" rtl="0" eaLnBrk="0" fontAlgn="base" hangingPunct="0">
              <a:lnSpc>
                <a:spcPts val="4000"/>
              </a:lnSpc>
              <a:spcBef>
                <a:spcPct val="0"/>
              </a:spcBef>
              <a:spcAft>
                <a:spcPct val="0"/>
              </a:spcAft>
              <a:defRPr sz="3733" b="1" kern="1200" baseline="0">
                <a:solidFill>
                  <a:srgbClr val="0039A6"/>
                </a:solidFill>
                <a:effectLst/>
                <a:latin typeface="Calibri" pitchFamily="34" charset="0"/>
                <a:ea typeface="+mj-ea"/>
                <a:cs typeface="+mj-cs"/>
              </a:defRPr>
            </a:lvl1pPr>
            <a:lvl2pPr algn="ctr" rtl="0" eaLnBrk="0" fontAlgn="base" hangingPunct="0">
              <a:spcBef>
                <a:spcPct val="0"/>
              </a:spcBef>
              <a:spcAft>
                <a:spcPct val="0"/>
              </a:spcAft>
              <a:defRPr sz="5867">
                <a:solidFill>
                  <a:schemeClr val="tx1"/>
                </a:solidFill>
                <a:latin typeface="Myriad Web Pro" panose="020B0503030403020204" pitchFamily="34" charset="0"/>
              </a:defRPr>
            </a:lvl2pPr>
            <a:lvl3pPr algn="ctr" rtl="0" eaLnBrk="0" fontAlgn="base" hangingPunct="0">
              <a:spcBef>
                <a:spcPct val="0"/>
              </a:spcBef>
              <a:spcAft>
                <a:spcPct val="0"/>
              </a:spcAft>
              <a:defRPr sz="5867">
                <a:solidFill>
                  <a:schemeClr val="tx1"/>
                </a:solidFill>
                <a:latin typeface="Myriad Web Pro" panose="020B0503030403020204" pitchFamily="34" charset="0"/>
              </a:defRPr>
            </a:lvl3pPr>
            <a:lvl4pPr algn="ctr" rtl="0" eaLnBrk="0" fontAlgn="base" hangingPunct="0">
              <a:spcBef>
                <a:spcPct val="0"/>
              </a:spcBef>
              <a:spcAft>
                <a:spcPct val="0"/>
              </a:spcAft>
              <a:defRPr sz="5867">
                <a:solidFill>
                  <a:schemeClr val="tx1"/>
                </a:solidFill>
                <a:latin typeface="Myriad Web Pro" panose="020B0503030403020204" pitchFamily="34" charset="0"/>
              </a:defRPr>
            </a:lvl4pPr>
            <a:lvl5pPr algn="ctr" rtl="0" eaLnBrk="0" fontAlgn="base" hangingPunct="0">
              <a:spcBef>
                <a:spcPct val="0"/>
              </a:spcBef>
              <a:spcAft>
                <a:spcPct val="0"/>
              </a:spcAft>
              <a:defRPr sz="5867">
                <a:solidFill>
                  <a:schemeClr val="tx1"/>
                </a:solidFill>
                <a:latin typeface="Myriad Web Pro" panose="020B0503030403020204" pitchFamily="34" charset="0"/>
              </a:defRPr>
            </a:lvl5pPr>
            <a:lvl6pPr marL="609585" algn="ctr" rtl="0" fontAlgn="base">
              <a:spcBef>
                <a:spcPct val="0"/>
              </a:spcBef>
              <a:spcAft>
                <a:spcPct val="0"/>
              </a:spcAft>
              <a:defRPr sz="5867">
                <a:solidFill>
                  <a:schemeClr val="tx1"/>
                </a:solidFill>
                <a:latin typeface="Myriad Web Pro" panose="020B0503030403020204" pitchFamily="34" charset="0"/>
              </a:defRPr>
            </a:lvl6pPr>
            <a:lvl7pPr marL="1219170" algn="ctr" rtl="0" fontAlgn="base">
              <a:spcBef>
                <a:spcPct val="0"/>
              </a:spcBef>
              <a:spcAft>
                <a:spcPct val="0"/>
              </a:spcAft>
              <a:defRPr sz="5867">
                <a:solidFill>
                  <a:schemeClr val="tx1"/>
                </a:solidFill>
                <a:latin typeface="Myriad Web Pro" panose="020B0503030403020204" pitchFamily="34" charset="0"/>
              </a:defRPr>
            </a:lvl7pPr>
            <a:lvl8pPr marL="1828754" algn="ctr" rtl="0" fontAlgn="base">
              <a:spcBef>
                <a:spcPct val="0"/>
              </a:spcBef>
              <a:spcAft>
                <a:spcPct val="0"/>
              </a:spcAft>
              <a:defRPr sz="5867">
                <a:solidFill>
                  <a:schemeClr val="tx1"/>
                </a:solidFill>
                <a:latin typeface="Myriad Web Pro" panose="020B0503030403020204" pitchFamily="34" charset="0"/>
              </a:defRPr>
            </a:lvl8pPr>
            <a:lvl9pPr marL="2438339" algn="ctr" rtl="0" fontAlgn="base">
              <a:spcBef>
                <a:spcPct val="0"/>
              </a:spcBef>
              <a:spcAft>
                <a:spcPct val="0"/>
              </a:spcAft>
              <a:defRPr sz="5867">
                <a:solidFill>
                  <a:schemeClr val="tx1"/>
                </a:solidFill>
                <a:latin typeface="Myriad Web Pro" panose="020B0503030403020204" pitchFamily="34" charset="0"/>
              </a:defRPr>
            </a:lvl9pPr>
          </a:lstStyle>
          <a:p>
            <a:pPr>
              <a:lnSpc>
                <a:spcPct val="308123"/>
              </a:lnSpc>
              <a:defRPr sz="2800">
                <a:solidFill>
                  <a:schemeClr val="accent1"/>
                </a:solidFill>
              </a:defRPr>
            </a:pPr>
            <a:r>
              <a:rPr dirty="0" err="1"/>
              <a:t>Stratégies</a:t>
            </a:r>
            <a:r>
              <a:rPr dirty="0"/>
              <a:t> </a:t>
            </a:r>
            <a:r>
              <a:rPr dirty="0" err="1"/>
              <a:t>d’atténuation</a:t>
            </a:r>
            <a:endParaRPr dirty="0">
              <a:solidFill>
                <a:schemeClr val="accent1"/>
              </a:solidFill>
            </a:endParaRPr>
          </a:p>
        </p:txBody>
      </p:sp>
    </p:spTree>
    <p:extLst>
      <p:ext uri="{BB962C8B-B14F-4D97-AF65-F5344CB8AC3E}">
        <p14:creationId xmlns:p14="http://schemas.microsoft.com/office/powerpoint/2010/main" val="303016221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4" grpId="0" build="p"/>
      <p:bldP spid="15" grpId="0" animBg="1"/>
      <p:bldP spid="17" grpId="0"/>
      <p:bldP spid="22"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38FD96E-B126-18DC-8336-9C47CC27CDE7}"/>
              </a:ext>
            </a:extLst>
          </p:cNvPr>
          <p:cNvSpPr>
            <a:spLocks noGrp="1"/>
          </p:cNvSpPr>
          <p:nvPr>
            <p:ph type="title"/>
          </p:nvPr>
        </p:nvSpPr>
        <p:spPr>
          <a:xfrm>
            <a:off x="-2" y="-18130"/>
            <a:ext cx="10388185" cy="646114"/>
          </a:xfrm>
        </p:spPr>
        <p:txBody>
          <a:bodyPr lIns="91440" tIns="45720" rIns="91440" bIns="45720" anchor="b" anchorCtr="0">
            <a:noAutofit/>
          </a:bodyPr>
          <a:lstStyle/>
          <a:p>
            <a:pPr>
              <a:lnSpc>
                <a:spcPct val="100000"/>
              </a:lnSpc>
            </a:pPr>
            <a:r>
              <a:rPr sz="2200" dirty="0" err="1"/>
              <a:t>Principales</a:t>
            </a:r>
            <a:r>
              <a:rPr sz="2200" dirty="0"/>
              <a:t> </a:t>
            </a:r>
            <a:r>
              <a:rPr sz="2200" dirty="0" err="1"/>
              <a:t>difficultés</a:t>
            </a:r>
            <a:r>
              <a:rPr sz="2200" dirty="0"/>
              <a:t> </a:t>
            </a:r>
            <a:r>
              <a:rPr sz="2200" dirty="0" err="1"/>
              <a:t>rencontrées</a:t>
            </a:r>
            <a:r>
              <a:rPr sz="2200" dirty="0"/>
              <a:t> dans le cadre du </a:t>
            </a:r>
            <a:r>
              <a:rPr sz="2200" dirty="0" err="1"/>
              <a:t>suivi</a:t>
            </a:r>
            <a:r>
              <a:rPr sz="2200" dirty="0"/>
              <a:t> et de </a:t>
            </a:r>
            <a:r>
              <a:rPr sz="2200" dirty="0" err="1"/>
              <a:t>l’évaluation</a:t>
            </a:r>
            <a:endParaRPr sz="2200" dirty="0"/>
          </a:p>
        </p:txBody>
      </p:sp>
      <p:sp>
        <p:nvSpPr>
          <p:cNvPr id="11" name="Title 4">
            <a:extLst>
              <a:ext uri="{FF2B5EF4-FFF2-40B4-BE49-F238E27FC236}">
                <a16:creationId xmlns:a16="http://schemas.microsoft.com/office/drawing/2014/main" id="{71D0875C-BADF-B2EF-8B08-28F588F3007E}"/>
              </a:ext>
            </a:extLst>
          </p:cNvPr>
          <p:cNvSpPr txBox="1">
            <a:spLocks/>
          </p:cNvSpPr>
          <p:nvPr/>
        </p:nvSpPr>
        <p:spPr>
          <a:xfrm>
            <a:off x="609600" y="832045"/>
            <a:ext cx="10972800" cy="58559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40" tIns="45720" rIns="91440" bIns="45720" anchor="b" anchorCtr="0">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lnSpc>
                <a:spcPct val="308123"/>
              </a:lnSpc>
              <a:defRPr sz="2400">
                <a:solidFill>
                  <a:schemeClr val="accent1"/>
                </a:solidFill>
              </a:defRPr>
            </a:pPr>
            <a:r>
              <a:rPr sz="2800" b="1" dirty="0" err="1">
                <a:latin typeface="+mj-lt"/>
              </a:rPr>
              <a:t>Difficultés</a:t>
            </a:r>
            <a:r>
              <a:rPr sz="2800" b="1" dirty="0">
                <a:latin typeface="+mj-lt"/>
              </a:rPr>
              <a:t> dans les situations </a:t>
            </a:r>
            <a:r>
              <a:rPr sz="2800" b="1" dirty="0" err="1">
                <a:latin typeface="+mj-lt"/>
              </a:rPr>
              <a:t>d’urgence</a:t>
            </a:r>
            <a:endParaRPr sz="2800" b="1" dirty="0">
              <a:latin typeface="+mj-lt"/>
            </a:endParaRPr>
          </a:p>
        </p:txBody>
      </p:sp>
      <p:sp>
        <p:nvSpPr>
          <p:cNvPr id="27" name="Title 4">
            <a:extLst>
              <a:ext uri="{FF2B5EF4-FFF2-40B4-BE49-F238E27FC236}">
                <a16:creationId xmlns:a16="http://schemas.microsoft.com/office/drawing/2014/main" id="{64A58AA9-E965-353F-2AA3-FF27EB617716}"/>
              </a:ext>
            </a:extLst>
          </p:cNvPr>
          <p:cNvSpPr txBox="1">
            <a:spLocks/>
          </p:cNvSpPr>
          <p:nvPr/>
        </p:nvSpPr>
        <p:spPr>
          <a:xfrm>
            <a:off x="6620256" y="274639"/>
            <a:ext cx="10820400" cy="1143000"/>
          </a:xfrm>
          <a:prstGeom prst="rect">
            <a:avLst/>
          </a:prstGeom>
        </p:spPr>
        <p:txBody>
          <a:bodyPr lIns="91440" tIns="45720" rIns="91440" bIns="45720" anchor="b" anchorCtr="0"/>
          <a:lstStyle>
            <a:lvl1pPr algn="l" rtl="0" eaLnBrk="0" fontAlgn="base" hangingPunct="0">
              <a:lnSpc>
                <a:spcPts val="4000"/>
              </a:lnSpc>
              <a:spcBef>
                <a:spcPct val="0"/>
              </a:spcBef>
              <a:spcAft>
                <a:spcPct val="0"/>
              </a:spcAft>
              <a:defRPr sz="3733" b="1" kern="1200" baseline="0">
                <a:solidFill>
                  <a:srgbClr val="0039A6"/>
                </a:solidFill>
                <a:effectLst/>
                <a:latin typeface="Calibri" pitchFamily="34" charset="0"/>
                <a:ea typeface="+mj-ea"/>
                <a:cs typeface="+mj-cs"/>
              </a:defRPr>
            </a:lvl1pPr>
            <a:lvl2pPr algn="ctr" rtl="0" eaLnBrk="0" fontAlgn="base" hangingPunct="0">
              <a:spcBef>
                <a:spcPct val="0"/>
              </a:spcBef>
              <a:spcAft>
                <a:spcPct val="0"/>
              </a:spcAft>
              <a:defRPr sz="5867">
                <a:solidFill>
                  <a:schemeClr val="tx1"/>
                </a:solidFill>
                <a:latin typeface="Myriad Web Pro" panose="020B0503030403020204" pitchFamily="34" charset="0"/>
              </a:defRPr>
            </a:lvl2pPr>
            <a:lvl3pPr algn="ctr" rtl="0" eaLnBrk="0" fontAlgn="base" hangingPunct="0">
              <a:spcBef>
                <a:spcPct val="0"/>
              </a:spcBef>
              <a:spcAft>
                <a:spcPct val="0"/>
              </a:spcAft>
              <a:defRPr sz="5867">
                <a:solidFill>
                  <a:schemeClr val="tx1"/>
                </a:solidFill>
                <a:latin typeface="Myriad Web Pro" panose="020B0503030403020204" pitchFamily="34" charset="0"/>
              </a:defRPr>
            </a:lvl3pPr>
            <a:lvl4pPr algn="ctr" rtl="0" eaLnBrk="0" fontAlgn="base" hangingPunct="0">
              <a:spcBef>
                <a:spcPct val="0"/>
              </a:spcBef>
              <a:spcAft>
                <a:spcPct val="0"/>
              </a:spcAft>
              <a:defRPr sz="5867">
                <a:solidFill>
                  <a:schemeClr val="tx1"/>
                </a:solidFill>
                <a:latin typeface="Myriad Web Pro" panose="020B0503030403020204" pitchFamily="34" charset="0"/>
              </a:defRPr>
            </a:lvl4pPr>
            <a:lvl5pPr algn="ctr" rtl="0" eaLnBrk="0" fontAlgn="base" hangingPunct="0">
              <a:spcBef>
                <a:spcPct val="0"/>
              </a:spcBef>
              <a:spcAft>
                <a:spcPct val="0"/>
              </a:spcAft>
              <a:defRPr sz="5867">
                <a:solidFill>
                  <a:schemeClr val="tx1"/>
                </a:solidFill>
                <a:latin typeface="Myriad Web Pro" panose="020B0503030403020204" pitchFamily="34" charset="0"/>
              </a:defRPr>
            </a:lvl5pPr>
            <a:lvl6pPr marL="609585" algn="ctr" rtl="0" fontAlgn="base">
              <a:spcBef>
                <a:spcPct val="0"/>
              </a:spcBef>
              <a:spcAft>
                <a:spcPct val="0"/>
              </a:spcAft>
              <a:defRPr sz="5867">
                <a:solidFill>
                  <a:schemeClr val="tx1"/>
                </a:solidFill>
                <a:latin typeface="Myriad Web Pro" panose="020B0503030403020204" pitchFamily="34" charset="0"/>
              </a:defRPr>
            </a:lvl6pPr>
            <a:lvl7pPr marL="1219170" algn="ctr" rtl="0" fontAlgn="base">
              <a:spcBef>
                <a:spcPct val="0"/>
              </a:spcBef>
              <a:spcAft>
                <a:spcPct val="0"/>
              </a:spcAft>
              <a:defRPr sz="5867">
                <a:solidFill>
                  <a:schemeClr val="tx1"/>
                </a:solidFill>
                <a:latin typeface="Myriad Web Pro" panose="020B0503030403020204" pitchFamily="34" charset="0"/>
              </a:defRPr>
            </a:lvl7pPr>
            <a:lvl8pPr marL="1828754" algn="ctr" rtl="0" fontAlgn="base">
              <a:spcBef>
                <a:spcPct val="0"/>
              </a:spcBef>
              <a:spcAft>
                <a:spcPct val="0"/>
              </a:spcAft>
              <a:defRPr sz="5867">
                <a:solidFill>
                  <a:schemeClr val="tx1"/>
                </a:solidFill>
                <a:latin typeface="Myriad Web Pro" panose="020B0503030403020204" pitchFamily="34" charset="0"/>
              </a:defRPr>
            </a:lvl8pPr>
            <a:lvl9pPr marL="2438339" algn="ctr" rtl="0" fontAlgn="base">
              <a:spcBef>
                <a:spcPct val="0"/>
              </a:spcBef>
              <a:spcAft>
                <a:spcPct val="0"/>
              </a:spcAft>
              <a:defRPr sz="5867">
                <a:solidFill>
                  <a:schemeClr val="tx1"/>
                </a:solidFill>
                <a:latin typeface="Myriad Web Pro" panose="020B0503030403020204" pitchFamily="34" charset="0"/>
              </a:defRPr>
            </a:lvl9pPr>
          </a:lstStyle>
          <a:p>
            <a:pPr>
              <a:lnSpc>
                <a:spcPct val="308123"/>
              </a:lnSpc>
              <a:defRPr sz="2800">
                <a:solidFill>
                  <a:schemeClr val="accent1"/>
                </a:solidFill>
              </a:defRPr>
            </a:pPr>
            <a:r>
              <a:rPr dirty="0" err="1"/>
              <a:t>Stratégies</a:t>
            </a:r>
            <a:r>
              <a:rPr dirty="0"/>
              <a:t> </a:t>
            </a:r>
            <a:r>
              <a:rPr dirty="0" err="1"/>
              <a:t>d’atténuation</a:t>
            </a:r>
            <a:endParaRPr dirty="0">
              <a:solidFill>
                <a:schemeClr val="accent1"/>
              </a:solidFill>
            </a:endParaRPr>
          </a:p>
        </p:txBody>
      </p:sp>
      <p:sp>
        <p:nvSpPr>
          <p:cNvPr id="2" name="Text Placeholder 5">
            <a:extLst>
              <a:ext uri="{FF2B5EF4-FFF2-40B4-BE49-F238E27FC236}">
                <a16:creationId xmlns:a16="http://schemas.microsoft.com/office/drawing/2014/main" id="{AF9FF943-ACF7-495F-9BBD-117BEB7226D7}"/>
              </a:ext>
            </a:extLst>
          </p:cNvPr>
          <p:cNvSpPr txBox="1">
            <a:spLocks/>
          </p:cNvSpPr>
          <p:nvPr/>
        </p:nvSpPr>
        <p:spPr>
          <a:xfrm>
            <a:off x="609600" y="1545167"/>
            <a:ext cx="4072128" cy="536293"/>
          </a:xfrm>
          <a:prstGeom prst="rect">
            <a:avLst/>
          </a:prstGeom>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342900" indent="-342900" hangingPunct="1">
              <a:spcBef>
                <a:spcPts val="2000"/>
              </a:spcBef>
              <a:spcAft>
                <a:spcPts val="1000"/>
              </a:spcAft>
              <a:buClr>
                <a:srgbClr val="5A8A39"/>
              </a:buClr>
              <a:buFont typeface="Wingdings" panose="05000000000000000000" pitchFamily="2" charset="2"/>
              <a:buChar char="§"/>
            </a:pPr>
            <a:r>
              <a:t>Besoin urgent de données</a:t>
            </a:r>
          </a:p>
        </p:txBody>
      </p:sp>
      <p:cxnSp>
        <p:nvCxnSpPr>
          <p:cNvPr id="3" name="Straight Arrow Connector 2">
            <a:extLst>
              <a:ext uri="{FF2B5EF4-FFF2-40B4-BE49-F238E27FC236}">
                <a16:creationId xmlns:a16="http://schemas.microsoft.com/office/drawing/2014/main" id="{E38DDBA4-214D-5115-E522-65F671849323}"/>
              </a:ext>
            </a:extLst>
          </p:cNvPr>
          <p:cNvCxnSpPr>
            <a:cxnSpLocks/>
          </p:cNvCxnSpPr>
          <p:nvPr/>
        </p:nvCxnSpPr>
        <p:spPr>
          <a:xfrm>
            <a:off x="4681728" y="17260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6CCD603A-2051-A2FF-FF8B-66FF55D5E829}"/>
              </a:ext>
            </a:extLst>
          </p:cNvPr>
          <p:cNvCxnSpPr>
            <a:cxnSpLocks/>
          </p:cNvCxnSpPr>
          <p:nvPr/>
        </p:nvCxnSpPr>
        <p:spPr>
          <a:xfrm>
            <a:off x="4681728" y="25261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id="{0077B463-0366-6A4E-C9B8-7512D9101CF9}"/>
              </a:ext>
            </a:extLst>
          </p:cNvPr>
          <p:cNvSpPr txBox="1">
            <a:spLocks/>
          </p:cNvSpPr>
          <p:nvPr/>
        </p:nvSpPr>
        <p:spPr bwMode="auto">
          <a:xfrm>
            <a:off x="6620256" y="1492680"/>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dirty="0" err="1"/>
              <a:t>Établir</a:t>
            </a:r>
            <a:r>
              <a:rPr sz="2000" dirty="0"/>
              <a:t> des </a:t>
            </a:r>
            <a:r>
              <a:rPr sz="2000" dirty="0" err="1"/>
              <a:t>priorités</a:t>
            </a:r>
            <a:r>
              <a:rPr sz="2000" dirty="0"/>
              <a:t> entre les </a:t>
            </a:r>
            <a:r>
              <a:rPr sz="2000" dirty="0" err="1"/>
              <a:t>groupes</a:t>
            </a:r>
            <a:r>
              <a:rPr sz="2000" dirty="0"/>
              <a:t>, les </a:t>
            </a:r>
            <a:r>
              <a:rPr sz="2000" dirty="0" err="1"/>
              <a:t>lieux</a:t>
            </a:r>
            <a:r>
              <a:rPr sz="2000" dirty="0"/>
              <a:t>, les variables</a:t>
            </a:r>
          </a:p>
        </p:txBody>
      </p:sp>
      <p:sp>
        <p:nvSpPr>
          <p:cNvPr id="7" name="Text Placeholder 5">
            <a:extLst>
              <a:ext uri="{FF2B5EF4-FFF2-40B4-BE49-F238E27FC236}">
                <a16:creationId xmlns:a16="http://schemas.microsoft.com/office/drawing/2014/main" id="{C53FCDF2-CF2C-E270-4D53-8E3908F20391}"/>
              </a:ext>
            </a:extLst>
          </p:cNvPr>
          <p:cNvSpPr txBox="1">
            <a:spLocks/>
          </p:cNvSpPr>
          <p:nvPr/>
        </p:nvSpPr>
        <p:spPr bwMode="auto">
          <a:xfrm>
            <a:off x="6620256" y="2064169"/>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Données issues d’autres contextes similaires Approche rétrospective</a:t>
            </a:r>
          </a:p>
        </p:txBody>
      </p:sp>
      <p:cxnSp>
        <p:nvCxnSpPr>
          <p:cNvPr id="8" name="Straight Arrow Connector 7">
            <a:extLst>
              <a:ext uri="{FF2B5EF4-FFF2-40B4-BE49-F238E27FC236}">
                <a16:creationId xmlns:a16="http://schemas.microsoft.com/office/drawing/2014/main" id="{06A22942-9291-0585-0A4B-B32FE7DE006A}"/>
              </a:ext>
            </a:extLst>
          </p:cNvPr>
          <p:cNvCxnSpPr>
            <a:cxnSpLocks/>
          </p:cNvCxnSpPr>
          <p:nvPr/>
        </p:nvCxnSpPr>
        <p:spPr>
          <a:xfrm>
            <a:off x="4681728" y="3275467"/>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1A30074-B49D-48A7-5809-C042D9EE9F21}"/>
              </a:ext>
            </a:extLst>
          </p:cNvPr>
          <p:cNvCxnSpPr>
            <a:cxnSpLocks/>
          </p:cNvCxnSpPr>
          <p:nvPr/>
        </p:nvCxnSpPr>
        <p:spPr>
          <a:xfrm>
            <a:off x="4681728" y="4367323"/>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Text Placeholder 5">
            <a:extLst>
              <a:ext uri="{FF2B5EF4-FFF2-40B4-BE49-F238E27FC236}">
                <a16:creationId xmlns:a16="http://schemas.microsoft.com/office/drawing/2014/main" id="{96515CD9-3AFE-B638-F694-973904CBA174}"/>
              </a:ext>
            </a:extLst>
          </p:cNvPr>
          <p:cNvSpPr txBox="1">
            <a:spLocks/>
          </p:cNvSpPr>
          <p:nvPr/>
        </p:nvSpPr>
        <p:spPr bwMode="auto">
          <a:xfrm>
            <a:off x="6620256" y="3914752"/>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Réunions interorganisations et répartition claire des responsabilités</a:t>
            </a:r>
          </a:p>
        </p:txBody>
      </p:sp>
      <p:cxnSp>
        <p:nvCxnSpPr>
          <p:cNvPr id="12" name="Straight Arrow Connector 11">
            <a:extLst>
              <a:ext uri="{FF2B5EF4-FFF2-40B4-BE49-F238E27FC236}">
                <a16:creationId xmlns:a16="http://schemas.microsoft.com/office/drawing/2014/main" id="{ACC161E5-4EFC-D1DC-B6F1-6BF62890B7E3}"/>
              </a:ext>
            </a:extLst>
          </p:cNvPr>
          <p:cNvCxnSpPr>
            <a:cxnSpLocks/>
          </p:cNvCxnSpPr>
          <p:nvPr/>
        </p:nvCxnSpPr>
        <p:spPr>
          <a:xfrm>
            <a:off x="4681728" y="5840523"/>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a16="http://schemas.microsoft.com/office/drawing/2014/main" id="{C12643DA-324E-6EAC-7F5C-25222522DDEA}"/>
              </a:ext>
            </a:extLst>
          </p:cNvPr>
          <p:cNvSpPr txBox="1">
            <a:spLocks/>
          </p:cNvSpPr>
          <p:nvPr/>
        </p:nvSpPr>
        <p:spPr bwMode="auto">
          <a:xfrm>
            <a:off x="6620256" y="5336837"/>
            <a:ext cx="5355844"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Planification ; évaluation de données historiques ; utilisation d’outils normalisés de collecte de données (le cas échéant)</a:t>
            </a:r>
          </a:p>
        </p:txBody>
      </p:sp>
      <p:sp>
        <p:nvSpPr>
          <p:cNvPr id="20" name="Text Placeholder 5">
            <a:extLst>
              <a:ext uri="{FF2B5EF4-FFF2-40B4-BE49-F238E27FC236}">
                <a16:creationId xmlns:a16="http://schemas.microsoft.com/office/drawing/2014/main" id="{BDC981E3-0EDC-91AF-E6C6-8D0646DA1EAF}"/>
              </a:ext>
            </a:extLst>
          </p:cNvPr>
          <p:cNvSpPr txBox="1">
            <a:spLocks/>
          </p:cNvSpPr>
          <p:nvPr/>
        </p:nvSpPr>
        <p:spPr bwMode="auto">
          <a:xfrm>
            <a:off x="609600" y="2305244"/>
            <a:ext cx="4072128" cy="43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Manque de données de référence</a:t>
            </a:r>
          </a:p>
        </p:txBody>
      </p:sp>
      <p:sp>
        <p:nvSpPr>
          <p:cNvPr id="21" name="Text Placeholder 5">
            <a:extLst>
              <a:ext uri="{FF2B5EF4-FFF2-40B4-BE49-F238E27FC236}">
                <a16:creationId xmlns:a16="http://schemas.microsoft.com/office/drawing/2014/main" id="{AC9256B7-F781-4A62-9DF4-E1CC3CD6EDF1}"/>
              </a:ext>
            </a:extLst>
          </p:cNvPr>
          <p:cNvSpPr txBox="1">
            <a:spLocks/>
          </p:cNvSpPr>
          <p:nvPr/>
        </p:nvSpPr>
        <p:spPr bwMode="auto">
          <a:xfrm>
            <a:off x="609600" y="2881559"/>
            <a:ext cx="4072128" cy="8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Concilier précision et exactitude</a:t>
            </a:r>
          </a:p>
        </p:txBody>
      </p:sp>
      <p:sp>
        <p:nvSpPr>
          <p:cNvPr id="23" name="Text Placeholder 5">
            <a:extLst>
              <a:ext uri="{FF2B5EF4-FFF2-40B4-BE49-F238E27FC236}">
                <a16:creationId xmlns:a16="http://schemas.microsoft.com/office/drawing/2014/main" id="{90CADDF7-3576-FBA3-D2AC-DB7DC87D1B47}"/>
              </a:ext>
            </a:extLst>
          </p:cNvPr>
          <p:cNvSpPr txBox="1">
            <a:spLocks/>
          </p:cNvSpPr>
          <p:nvPr/>
        </p:nvSpPr>
        <p:spPr bwMode="auto">
          <a:xfrm>
            <a:off x="609600" y="4024767"/>
            <a:ext cx="4072128" cy="8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Manque de coordination entre les organisations</a:t>
            </a:r>
          </a:p>
        </p:txBody>
      </p:sp>
      <p:sp>
        <p:nvSpPr>
          <p:cNvPr id="28" name="Text Placeholder 5">
            <a:extLst>
              <a:ext uri="{FF2B5EF4-FFF2-40B4-BE49-F238E27FC236}">
                <a16:creationId xmlns:a16="http://schemas.microsoft.com/office/drawing/2014/main" id="{078B0CD7-0F64-CB61-3494-74AD0A83AC8F}"/>
              </a:ext>
            </a:extLst>
          </p:cNvPr>
          <p:cNvSpPr txBox="1">
            <a:spLocks/>
          </p:cNvSpPr>
          <p:nvPr/>
        </p:nvSpPr>
        <p:spPr bwMode="auto">
          <a:xfrm>
            <a:off x="609600" y="5228552"/>
            <a:ext cx="4072128" cy="1246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Principaux groupes et variables difficiles à identifier avant de collecter les informations</a:t>
            </a:r>
          </a:p>
        </p:txBody>
      </p:sp>
      <p:sp>
        <p:nvSpPr>
          <p:cNvPr id="29" name="Text Placeholder 5">
            <a:extLst>
              <a:ext uri="{FF2B5EF4-FFF2-40B4-BE49-F238E27FC236}">
                <a16:creationId xmlns:a16="http://schemas.microsoft.com/office/drawing/2014/main" id="{A873BEE2-3452-A1AA-F599-CF825018F650}"/>
              </a:ext>
            </a:extLst>
          </p:cNvPr>
          <p:cNvSpPr txBox="1">
            <a:spLocks/>
          </p:cNvSpPr>
          <p:nvPr/>
        </p:nvSpPr>
        <p:spPr bwMode="auto">
          <a:xfrm>
            <a:off x="6620256" y="3006768"/>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Privilégier l’exactitude plutôt que la précision </a:t>
            </a:r>
          </a:p>
        </p:txBody>
      </p:sp>
    </p:spTree>
    <p:extLst>
      <p:ext uri="{BB962C8B-B14F-4D97-AF65-F5344CB8AC3E}">
        <p14:creationId xmlns:p14="http://schemas.microsoft.com/office/powerpoint/2010/main" val="14794334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27" grpId="0"/>
      <p:bldP spid="2" grpId="0" build="p"/>
      <p:bldP spid="6" grpId="0"/>
      <p:bldP spid="7" grpId="0"/>
      <p:bldP spid="10" grpId="0"/>
      <p:bldP spid="13" grpId="0"/>
      <p:bldP spid="20" grpId="0"/>
      <p:bldP spid="21" grpId="0"/>
      <p:bldP spid="23" grpId="0"/>
      <p:bldP spid="28" grpId="0"/>
      <p:bldP spid="2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71D0875C-BADF-B2EF-8B08-28F588F3007E}"/>
              </a:ext>
            </a:extLst>
          </p:cNvPr>
          <p:cNvSpPr txBox="1">
            <a:spLocks/>
          </p:cNvSpPr>
          <p:nvPr/>
        </p:nvSpPr>
        <p:spPr>
          <a:xfrm>
            <a:off x="609600" y="274639"/>
            <a:ext cx="10972800" cy="1143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91440" tIns="45720" rIns="91440" bIns="45720" anchor="b" anchorCtr="0">
            <a:normAutofit lnSpcReduction="10000"/>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lnSpc>
                <a:spcPct val="308123"/>
              </a:lnSpc>
              <a:defRPr sz="2800">
                <a:solidFill>
                  <a:schemeClr val="accent1"/>
                </a:solidFill>
              </a:defRPr>
            </a:pPr>
            <a:r>
              <a:rPr b="1" dirty="0" err="1">
                <a:latin typeface="+mj-lt"/>
              </a:rPr>
              <a:t>Difficultés</a:t>
            </a:r>
            <a:r>
              <a:rPr b="1" dirty="0">
                <a:latin typeface="+mj-lt"/>
              </a:rPr>
              <a:t> dans les situations </a:t>
            </a:r>
            <a:r>
              <a:rPr b="1" dirty="0" err="1">
                <a:latin typeface="+mj-lt"/>
              </a:rPr>
              <a:t>d’urgence</a:t>
            </a:r>
            <a:endParaRPr b="1" dirty="0">
              <a:solidFill>
                <a:schemeClr val="accent1"/>
              </a:solidFill>
              <a:latin typeface="+mj-lt"/>
            </a:endParaRPr>
          </a:p>
        </p:txBody>
      </p:sp>
      <p:sp>
        <p:nvSpPr>
          <p:cNvPr id="27" name="Title 4">
            <a:extLst>
              <a:ext uri="{FF2B5EF4-FFF2-40B4-BE49-F238E27FC236}">
                <a16:creationId xmlns:a16="http://schemas.microsoft.com/office/drawing/2014/main" id="{64A58AA9-E965-353F-2AA3-FF27EB617716}"/>
              </a:ext>
            </a:extLst>
          </p:cNvPr>
          <p:cNvSpPr txBox="1">
            <a:spLocks/>
          </p:cNvSpPr>
          <p:nvPr/>
        </p:nvSpPr>
        <p:spPr>
          <a:xfrm>
            <a:off x="6641158" y="274639"/>
            <a:ext cx="10799497" cy="1143000"/>
          </a:xfrm>
          <a:prstGeom prst="rect">
            <a:avLst/>
          </a:prstGeom>
        </p:spPr>
        <p:txBody>
          <a:bodyPr lIns="91440" tIns="45720" rIns="91440" bIns="45720" anchor="b" anchorCtr="0"/>
          <a:lstStyle>
            <a:lvl1pPr algn="l" rtl="0" eaLnBrk="0" fontAlgn="base" hangingPunct="0">
              <a:lnSpc>
                <a:spcPts val="4000"/>
              </a:lnSpc>
              <a:spcBef>
                <a:spcPct val="0"/>
              </a:spcBef>
              <a:spcAft>
                <a:spcPct val="0"/>
              </a:spcAft>
              <a:defRPr sz="3733" b="1" kern="1200" baseline="0">
                <a:solidFill>
                  <a:srgbClr val="0039A6"/>
                </a:solidFill>
                <a:effectLst/>
                <a:latin typeface="Calibri" pitchFamily="34" charset="0"/>
                <a:ea typeface="+mj-ea"/>
                <a:cs typeface="+mj-cs"/>
              </a:defRPr>
            </a:lvl1pPr>
            <a:lvl2pPr algn="ctr" rtl="0" eaLnBrk="0" fontAlgn="base" hangingPunct="0">
              <a:spcBef>
                <a:spcPct val="0"/>
              </a:spcBef>
              <a:spcAft>
                <a:spcPct val="0"/>
              </a:spcAft>
              <a:defRPr sz="5867">
                <a:solidFill>
                  <a:schemeClr val="tx1"/>
                </a:solidFill>
                <a:latin typeface="Myriad Web Pro" panose="020B0503030403020204" pitchFamily="34" charset="0"/>
              </a:defRPr>
            </a:lvl2pPr>
            <a:lvl3pPr algn="ctr" rtl="0" eaLnBrk="0" fontAlgn="base" hangingPunct="0">
              <a:spcBef>
                <a:spcPct val="0"/>
              </a:spcBef>
              <a:spcAft>
                <a:spcPct val="0"/>
              </a:spcAft>
              <a:defRPr sz="5867">
                <a:solidFill>
                  <a:schemeClr val="tx1"/>
                </a:solidFill>
                <a:latin typeface="Myriad Web Pro" panose="020B0503030403020204" pitchFamily="34" charset="0"/>
              </a:defRPr>
            </a:lvl3pPr>
            <a:lvl4pPr algn="ctr" rtl="0" eaLnBrk="0" fontAlgn="base" hangingPunct="0">
              <a:spcBef>
                <a:spcPct val="0"/>
              </a:spcBef>
              <a:spcAft>
                <a:spcPct val="0"/>
              </a:spcAft>
              <a:defRPr sz="5867">
                <a:solidFill>
                  <a:schemeClr val="tx1"/>
                </a:solidFill>
                <a:latin typeface="Myriad Web Pro" panose="020B0503030403020204" pitchFamily="34" charset="0"/>
              </a:defRPr>
            </a:lvl4pPr>
            <a:lvl5pPr algn="ctr" rtl="0" eaLnBrk="0" fontAlgn="base" hangingPunct="0">
              <a:spcBef>
                <a:spcPct val="0"/>
              </a:spcBef>
              <a:spcAft>
                <a:spcPct val="0"/>
              </a:spcAft>
              <a:defRPr sz="5867">
                <a:solidFill>
                  <a:schemeClr val="tx1"/>
                </a:solidFill>
                <a:latin typeface="Myriad Web Pro" panose="020B0503030403020204" pitchFamily="34" charset="0"/>
              </a:defRPr>
            </a:lvl5pPr>
            <a:lvl6pPr marL="609585" algn="ctr" rtl="0" fontAlgn="base">
              <a:spcBef>
                <a:spcPct val="0"/>
              </a:spcBef>
              <a:spcAft>
                <a:spcPct val="0"/>
              </a:spcAft>
              <a:defRPr sz="5867">
                <a:solidFill>
                  <a:schemeClr val="tx1"/>
                </a:solidFill>
                <a:latin typeface="Myriad Web Pro" panose="020B0503030403020204" pitchFamily="34" charset="0"/>
              </a:defRPr>
            </a:lvl6pPr>
            <a:lvl7pPr marL="1219170" algn="ctr" rtl="0" fontAlgn="base">
              <a:spcBef>
                <a:spcPct val="0"/>
              </a:spcBef>
              <a:spcAft>
                <a:spcPct val="0"/>
              </a:spcAft>
              <a:defRPr sz="5867">
                <a:solidFill>
                  <a:schemeClr val="tx1"/>
                </a:solidFill>
                <a:latin typeface="Myriad Web Pro" panose="020B0503030403020204" pitchFamily="34" charset="0"/>
              </a:defRPr>
            </a:lvl7pPr>
            <a:lvl8pPr marL="1828754" algn="ctr" rtl="0" fontAlgn="base">
              <a:spcBef>
                <a:spcPct val="0"/>
              </a:spcBef>
              <a:spcAft>
                <a:spcPct val="0"/>
              </a:spcAft>
              <a:defRPr sz="5867">
                <a:solidFill>
                  <a:schemeClr val="tx1"/>
                </a:solidFill>
                <a:latin typeface="Myriad Web Pro" panose="020B0503030403020204" pitchFamily="34" charset="0"/>
              </a:defRPr>
            </a:lvl8pPr>
            <a:lvl9pPr marL="2438339" algn="ctr" rtl="0" fontAlgn="base">
              <a:spcBef>
                <a:spcPct val="0"/>
              </a:spcBef>
              <a:spcAft>
                <a:spcPct val="0"/>
              </a:spcAft>
              <a:defRPr sz="5867">
                <a:solidFill>
                  <a:schemeClr val="tx1"/>
                </a:solidFill>
                <a:latin typeface="Myriad Web Pro" panose="020B0503030403020204" pitchFamily="34" charset="0"/>
              </a:defRPr>
            </a:lvl9pPr>
          </a:lstStyle>
          <a:p>
            <a:pPr>
              <a:lnSpc>
                <a:spcPct val="308123"/>
              </a:lnSpc>
              <a:defRPr sz="2800">
                <a:solidFill>
                  <a:schemeClr val="accent1"/>
                </a:solidFill>
              </a:defRPr>
            </a:pPr>
            <a:r>
              <a:rPr dirty="0" err="1"/>
              <a:t>Stratégies</a:t>
            </a:r>
            <a:r>
              <a:rPr dirty="0"/>
              <a:t> </a:t>
            </a:r>
            <a:r>
              <a:rPr dirty="0" err="1"/>
              <a:t>d’atténuation</a:t>
            </a:r>
            <a:endParaRPr dirty="0">
              <a:solidFill>
                <a:schemeClr val="accent1"/>
              </a:solidFill>
            </a:endParaRPr>
          </a:p>
        </p:txBody>
      </p:sp>
      <p:sp>
        <p:nvSpPr>
          <p:cNvPr id="2" name="Text Placeholder 5">
            <a:extLst>
              <a:ext uri="{FF2B5EF4-FFF2-40B4-BE49-F238E27FC236}">
                <a16:creationId xmlns:a16="http://schemas.microsoft.com/office/drawing/2014/main" id="{A9D34514-097D-994B-A0CD-215E31354689}"/>
              </a:ext>
            </a:extLst>
          </p:cNvPr>
          <p:cNvSpPr txBox="1">
            <a:spLocks/>
          </p:cNvSpPr>
          <p:nvPr/>
        </p:nvSpPr>
        <p:spPr>
          <a:xfrm>
            <a:off x="609600" y="1545167"/>
            <a:ext cx="4072128" cy="902640"/>
          </a:xfrm>
          <a:prstGeom prst="rect">
            <a:avLst/>
          </a:prstGeom>
        </p:spPr>
        <p:txBody>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spcBef>
                <a:spcPts val="2000"/>
              </a:spcBef>
              <a:spcAft>
                <a:spcPts val="1000"/>
              </a:spcAft>
            </a:pPr>
            <a:r>
              <a:rPr sz="2000"/>
              <a:t>Collecter les données utiles au bon moment</a:t>
            </a:r>
          </a:p>
        </p:txBody>
      </p:sp>
      <p:cxnSp>
        <p:nvCxnSpPr>
          <p:cNvPr id="3" name="Straight Arrow Connector 2">
            <a:extLst>
              <a:ext uri="{FF2B5EF4-FFF2-40B4-BE49-F238E27FC236}">
                <a16:creationId xmlns:a16="http://schemas.microsoft.com/office/drawing/2014/main" id="{819371ED-276C-A9B2-39A9-8F355BD4079B}"/>
              </a:ext>
            </a:extLst>
          </p:cNvPr>
          <p:cNvCxnSpPr>
            <a:cxnSpLocks/>
          </p:cNvCxnSpPr>
          <p:nvPr/>
        </p:nvCxnSpPr>
        <p:spPr>
          <a:xfrm>
            <a:off x="4681728" y="2000865"/>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 name="Text Placeholder 5">
            <a:extLst>
              <a:ext uri="{FF2B5EF4-FFF2-40B4-BE49-F238E27FC236}">
                <a16:creationId xmlns:a16="http://schemas.microsoft.com/office/drawing/2014/main" id="{0401D10C-2ACC-00C2-6821-50E454E3563D}"/>
              </a:ext>
            </a:extLst>
          </p:cNvPr>
          <p:cNvSpPr txBox="1">
            <a:spLocks/>
          </p:cNvSpPr>
          <p:nvPr/>
        </p:nvSpPr>
        <p:spPr bwMode="auto">
          <a:xfrm>
            <a:off x="6641159" y="1666275"/>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Associer les données de suivi et d’évaluation à la planification</a:t>
            </a:r>
          </a:p>
        </p:txBody>
      </p:sp>
      <p:cxnSp>
        <p:nvCxnSpPr>
          <p:cNvPr id="6" name="Straight Arrow Connector 5">
            <a:extLst>
              <a:ext uri="{FF2B5EF4-FFF2-40B4-BE49-F238E27FC236}">
                <a16:creationId xmlns:a16="http://schemas.microsoft.com/office/drawing/2014/main" id="{0C753E1A-5FD2-7636-4022-8E5485C7B105}"/>
              </a:ext>
            </a:extLst>
          </p:cNvPr>
          <p:cNvCxnSpPr>
            <a:cxnSpLocks/>
          </p:cNvCxnSpPr>
          <p:nvPr/>
        </p:nvCxnSpPr>
        <p:spPr>
          <a:xfrm>
            <a:off x="4681728" y="3031035"/>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 name="Text Placeholder 5">
            <a:extLst>
              <a:ext uri="{FF2B5EF4-FFF2-40B4-BE49-F238E27FC236}">
                <a16:creationId xmlns:a16="http://schemas.microsoft.com/office/drawing/2014/main" id="{37987CF6-FBD0-9241-72FA-2FFC04D83EB6}"/>
              </a:ext>
            </a:extLst>
          </p:cNvPr>
          <p:cNvSpPr txBox="1">
            <a:spLocks/>
          </p:cNvSpPr>
          <p:nvPr/>
        </p:nvSpPr>
        <p:spPr bwMode="auto">
          <a:xfrm>
            <a:off x="6641159" y="2759376"/>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Mettre en place un processus d’amélioration continue de la qualité</a:t>
            </a:r>
          </a:p>
        </p:txBody>
      </p:sp>
      <p:cxnSp>
        <p:nvCxnSpPr>
          <p:cNvPr id="8" name="Straight Arrow Connector 7">
            <a:extLst>
              <a:ext uri="{FF2B5EF4-FFF2-40B4-BE49-F238E27FC236}">
                <a16:creationId xmlns:a16="http://schemas.microsoft.com/office/drawing/2014/main" id="{0B3195EB-8DC4-7446-5648-D910F56BCD72}"/>
              </a:ext>
            </a:extLst>
          </p:cNvPr>
          <p:cNvCxnSpPr>
            <a:cxnSpLocks/>
          </p:cNvCxnSpPr>
          <p:nvPr/>
        </p:nvCxnSpPr>
        <p:spPr>
          <a:xfrm>
            <a:off x="4681728" y="4251209"/>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56694462-47A1-8137-F2F2-D43FD9B5108E}"/>
              </a:ext>
            </a:extLst>
          </p:cNvPr>
          <p:cNvSpPr txBox="1">
            <a:spLocks/>
          </p:cNvSpPr>
          <p:nvPr/>
        </p:nvSpPr>
        <p:spPr bwMode="auto">
          <a:xfrm>
            <a:off x="6641159" y="3828977"/>
            <a:ext cx="4785360" cy="844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Élaborer un plan de communication des données et mettre en place les principaux canaux de diffusion</a:t>
            </a:r>
          </a:p>
        </p:txBody>
      </p:sp>
      <p:cxnSp>
        <p:nvCxnSpPr>
          <p:cNvPr id="10" name="Straight Arrow Connector 9">
            <a:extLst>
              <a:ext uri="{FF2B5EF4-FFF2-40B4-BE49-F238E27FC236}">
                <a16:creationId xmlns:a16="http://schemas.microsoft.com/office/drawing/2014/main" id="{E688EC57-7E9D-AA43-6A51-740960DC8E91}"/>
              </a:ext>
            </a:extLst>
          </p:cNvPr>
          <p:cNvCxnSpPr>
            <a:cxnSpLocks/>
          </p:cNvCxnSpPr>
          <p:nvPr/>
        </p:nvCxnSpPr>
        <p:spPr>
          <a:xfrm>
            <a:off x="4681728" y="5492180"/>
            <a:ext cx="1786128" cy="0"/>
          </a:xfrm>
          <a:prstGeom prst="straightConnector1">
            <a:avLst/>
          </a:prstGeom>
          <a:ln w="28575">
            <a:solidFill>
              <a:srgbClr val="0039A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 name="Text Placeholder 5">
            <a:extLst>
              <a:ext uri="{FF2B5EF4-FFF2-40B4-BE49-F238E27FC236}">
                <a16:creationId xmlns:a16="http://schemas.microsoft.com/office/drawing/2014/main" id="{A4B8E903-937B-33D6-8113-5E508A208400}"/>
              </a:ext>
            </a:extLst>
          </p:cNvPr>
          <p:cNvSpPr txBox="1">
            <a:spLocks/>
          </p:cNvSpPr>
          <p:nvPr/>
        </p:nvSpPr>
        <p:spPr bwMode="auto">
          <a:xfrm>
            <a:off x="6641159" y="4898577"/>
            <a:ext cx="5355844" cy="1235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marL="0" indent="0">
              <a:spcBef>
                <a:spcPts val="2000"/>
              </a:spcBef>
              <a:spcAft>
                <a:spcPts val="1000"/>
              </a:spcAft>
              <a:buNone/>
              <a:defRPr sz="2400"/>
            </a:pPr>
            <a:r>
              <a:rPr sz="2000"/>
              <a:t>Affiner les indicateurs actuels pour conserver uniquement ceux qui répondent aux questions d’évaluation du programme</a:t>
            </a:r>
          </a:p>
        </p:txBody>
      </p:sp>
      <p:sp>
        <p:nvSpPr>
          <p:cNvPr id="13" name="Text Placeholder 5">
            <a:extLst>
              <a:ext uri="{FF2B5EF4-FFF2-40B4-BE49-F238E27FC236}">
                <a16:creationId xmlns:a16="http://schemas.microsoft.com/office/drawing/2014/main" id="{AE40E0DD-7346-0F89-95CA-7FE6D87341D5}"/>
              </a:ext>
            </a:extLst>
          </p:cNvPr>
          <p:cNvSpPr txBox="1">
            <a:spLocks/>
          </p:cNvSpPr>
          <p:nvPr/>
        </p:nvSpPr>
        <p:spPr bwMode="auto">
          <a:xfrm>
            <a:off x="609600" y="2624667"/>
            <a:ext cx="4072128" cy="90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Transformer les données/résultats en actions</a:t>
            </a:r>
          </a:p>
        </p:txBody>
      </p:sp>
      <p:sp>
        <p:nvSpPr>
          <p:cNvPr id="14" name="Text Placeholder 5">
            <a:extLst>
              <a:ext uri="{FF2B5EF4-FFF2-40B4-BE49-F238E27FC236}">
                <a16:creationId xmlns:a16="http://schemas.microsoft.com/office/drawing/2014/main" id="{CE400FEE-F9D6-B38F-19A9-E5EFD888DF1F}"/>
              </a:ext>
            </a:extLst>
          </p:cNvPr>
          <p:cNvSpPr txBox="1">
            <a:spLocks/>
          </p:cNvSpPr>
          <p:nvPr/>
        </p:nvSpPr>
        <p:spPr bwMode="auto">
          <a:xfrm>
            <a:off x="609600" y="3933675"/>
            <a:ext cx="4072128" cy="90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Nécessité de partager les enseignements tirés et les bonnes pratiques</a:t>
            </a:r>
          </a:p>
        </p:txBody>
      </p:sp>
      <p:sp>
        <p:nvSpPr>
          <p:cNvPr id="15" name="Text Placeholder 5">
            <a:extLst>
              <a:ext uri="{FF2B5EF4-FFF2-40B4-BE49-F238E27FC236}">
                <a16:creationId xmlns:a16="http://schemas.microsoft.com/office/drawing/2014/main" id="{D584D92A-9D85-C77D-01DE-4CF62A1CA25F}"/>
              </a:ext>
            </a:extLst>
          </p:cNvPr>
          <p:cNvSpPr txBox="1">
            <a:spLocks/>
          </p:cNvSpPr>
          <p:nvPr/>
        </p:nvSpPr>
        <p:spPr bwMode="auto">
          <a:xfrm>
            <a:off x="609600" y="4975111"/>
            <a:ext cx="4072128" cy="1025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57189" indent="-457189" algn="l" rtl="0" eaLnBrk="0" fontAlgn="base" hangingPunct="0">
              <a:spcBef>
                <a:spcPct val="20000"/>
              </a:spcBef>
              <a:spcAft>
                <a:spcPct val="0"/>
              </a:spcAft>
              <a:buClr>
                <a:srgbClr val="005DAA"/>
              </a:buClr>
              <a:buFont typeface="Wingdings" panose="05000000000000000000" pitchFamily="2" charset="2"/>
              <a:buChar char="§"/>
              <a:defRPr sz="2667" kern="1200">
                <a:solidFill>
                  <a:srgbClr val="000000"/>
                </a:solidFill>
                <a:latin typeface="Calibri" panose="020F0502020204030204" pitchFamily="34" charset="0"/>
                <a:ea typeface="+mn-ea"/>
                <a:cs typeface="+mn-cs"/>
              </a:defRPr>
            </a:lvl1pPr>
            <a:lvl2pPr marL="990575" indent="-380990" algn="l" rtl="0" eaLnBrk="0" fontAlgn="base" hangingPunct="0">
              <a:spcBef>
                <a:spcPct val="20000"/>
              </a:spcBef>
              <a:spcAft>
                <a:spcPct val="0"/>
              </a:spcAft>
              <a:buClr>
                <a:srgbClr val="532E63"/>
              </a:buClr>
              <a:buFont typeface="Arial" panose="020B0604020202020204" pitchFamily="34" charset="0"/>
              <a:buChar char="–"/>
              <a:defRPr sz="2667" kern="1200">
                <a:solidFill>
                  <a:srgbClr val="000000"/>
                </a:solidFill>
                <a:latin typeface="Calibri" panose="020F0502020204030204" pitchFamily="34" charset="0"/>
                <a:ea typeface="+mn-ea"/>
                <a:cs typeface="+mn-cs"/>
              </a:defRPr>
            </a:lvl2pPr>
            <a:lvl3pPr marL="1523962" indent="-304792" algn="l" rtl="0" eaLnBrk="0" fontAlgn="base" hangingPunct="0">
              <a:spcBef>
                <a:spcPct val="20000"/>
              </a:spcBef>
              <a:spcAft>
                <a:spcPct val="0"/>
              </a:spcAft>
              <a:buClr>
                <a:srgbClr val="9A3B26"/>
              </a:buClr>
              <a:buFont typeface="Arial" panose="020B0604020202020204" pitchFamily="34" charset="0"/>
              <a:buChar char="•"/>
              <a:defRPr sz="2667" kern="1200">
                <a:solidFill>
                  <a:srgbClr val="000000"/>
                </a:solidFill>
                <a:latin typeface="Calibri" panose="020F0502020204030204" pitchFamily="34" charset="0"/>
                <a:ea typeface="+mn-ea"/>
                <a:cs typeface="+mn-cs"/>
              </a:defRPr>
            </a:lvl3pPr>
            <a:lvl4pPr marL="2133547"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4pPr>
            <a:lvl5pPr marL="2743131" indent="-304792" algn="l" rtl="0" eaLnBrk="0" fontAlgn="base" hangingPunct="0">
              <a:spcBef>
                <a:spcPct val="20000"/>
              </a:spcBef>
              <a:spcAft>
                <a:spcPct val="0"/>
              </a:spcAft>
              <a:buFont typeface="Arial" panose="020B0604020202020204" pitchFamily="34" charset="0"/>
              <a:buChar char="»"/>
              <a:defRPr sz="2667" kern="1200">
                <a:solidFill>
                  <a:schemeClr val="accent4">
                    <a:lumMod val="75000"/>
                  </a:schemeClr>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spcBef>
                <a:spcPts val="2000"/>
              </a:spcBef>
              <a:spcAft>
                <a:spcPts val="1000"/>
              </a:spcAft>
              <a:buClr>
                <a:srgbClr val="5A8A39"/>
              </a:buClr>
              <a:defRPr sz="2400"/>
            </a:pPr>
            <a:r>
              <a:rPr sz="2000"/>
              <a:t>Caractère contraignant des processus de collecte de données et d’établissement des rapports</a:t>
            </a:r>
          </a:p>
        </p:txBody>
      </p:sp>
      <p:sp>
        <p:nvSpPr>
          <p:cNvPr id="18" name="Title 4">
            <a:extLst>
              <a:ext uri="{FF2B5EF4-FFF2-40B4-BE49-F238E27FC236}">
                <a16:creationId xmlns:a16="http://schemas.microsoft.com/office/drawing/2014/main" id="{EBE43AFA-0F0B-EC2A-21F7-2BA20184F3AA}"/>
              </a:ext>
            </a:extLst>
          </p:cNvPr>
          <p:cNvSpPr>
            <a:spLocks noGrp="1"/>
          </p:cNvSpPr>
          <p:nvPr>
            <p:ph type="title"/>
          </p:nvPr>
        </p:nvSpPr>
        <p:spPr>
          <a:xfrm>
            <a:off x="-1" y="-18242"/>
            <a:ext cx="9803568" cy="646114"/>
          </a:xfrm>
        </p:spPr>
        <p:txBody>
          <a:bodyPr lIns="91440" tIns="45720" rIns="91440" bIns="45720" anchor="b" anchorCtr="0">
            <a:noAutofit/>
          </a:bodyPr>
          <a:lstStyle/>
          <a:p>
            <a:pPr>
              <a:lnSpc>
                <a:spcPct val="100000"/>
              </a:lnSpc>
            </a:pPr>
            <a:r>
              <a:rPr sz="2200" dirty="0" err="1"/>
              <a:t>Principales</a:t>
            </a:r>
            <a:r>
              <a:rPr sz="2200" dirty="0"/>
              <a:t> </a:t>
            </a:r>
            <a:r>
              <a:rPr sz="2200" dirty="0" err="1"/>
              <a:t>difficultés</a:t>
            </a:r>
            <a:r>
              <a:rPr sz="2200" dirty="0"/>
              <a:t> </a:t>
            </a:r>
            <a:r>
              <a:rPr sz="2200" dirty="0" err="1"/>
              <a:t>rencontrées</a:t>
            </a:r>
            <a:r>
              <a:rPr sz="2200" dirty="0"/>
              <a:t> dans le cadre du </a:t>
            </a:r>
            <a:r>
              <a:rPr sz="2200" dirty="0" err="1"/>
              <a:t>suivi</a:t>
            </a:r>
            <a:r>
              <a:rPr sz="2200" dirty="0"/>
              <a:t> et de </a:t>
            </a:r>
            <a:r>
              <a:rPr sz="2200" dirty="0" err="1"/>
              <a:t>l’évaluation</a:t>
            </a:r>
            <a:endParaRPr sz="2200" dirty="0"/>
          </a:p>
        </p:txBody>
      </p:sp>
    </p:spTree>
    <p:extLst>
      <p:ext uri="{BB962C8B-B14F-4D97-AF65-F5344CB8AC3E}">
        <p14:creationId xmlns:p14="http://schemas.microsoft.com/office/powerpoint/2010/main" val="30965328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2" grpId="0" build="p"/>
      <p:bldP spid="4" grpId="0"/>
      <p:bldP spid="7" grpId="0"/>
      <p:bldP spid="9" grpId="0"/>
      <p:bldP spid="12" grpId="0"/>
      <p:bldP spid="13" grpId="0"/>
      <p:bldP spid="14" grpId="0"/>
      <p:bldP spid="15"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1168249" y="946078"/>
            <a:ext cx="9652150" cy="23083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rPr sz="3600" dirty="0"/>
              <a:t>Module 5</a:t>
            </a:r>
          </a:p>
          <a:p>
            <a:pPr>
              <a:defRPr b="1"/>
            </a:pPr>
            <a:r>
              <a:rPr sz="3600" dirty="0"/>
              <a:t>Introduction au </a:t>
            </a:r>
            <a:r>
              <a:rPr sz="3600" dirty="0" err="1"/>
              <a:t>suivi</a:t>
            </a:r>
            <a:r>
              <a:rPr sz="3600" dirty="0"/>
              <a:t> et à </a:t>
            </a:r>
            <a:r>
              <a:rPr sz="3600" dirty="0" err="1"/>
              <a:t>l’évaluation</a:t>
            </a:r>
            <a:r>
              <a:rPr sz="3600" dirty="0"/>
              <a:t> </a:t>
            </a:r>
            <a:r>
              <a:rPr sz="3600" dirty="0" err="1"/>
              <a:t>dʼun</a:t>
            </a:r>
            <a:r>
              <a:rPr sz="3600" dirty="0"/>
              <a:t> </a:t>
            </a:r>
            <a:r>
              <a:rPr sz="3600" dirty="0" err="1"/>
              <a:t>programme</a:t>
            </a:r>
            <a:r>
              <a:rPr sz="3600" dirty="0"/>
              <a:t> </a:t>
            </a:r>
            <a:r>
              <a:rPr sz="3600" dirty="0" err="1"/>
              <a:t>dʼintervention</a:t>
            </a:r>
            <a:r>
              <a:rPr sz="3600" dirty="0"/>
              <a:t> </a:t>
            </a:r>
            <a:r>
              <a:rPr sz="3600" dirty="0" err="1"/>
              <a:t>rapide</a:t>
            </a:r>
            <a:r>
              <a:rPr sz="3600" dirty="0"/>
              <a:t> </a:t>
            </a:r>
            <a:r>
              <a:rPr sz="3600" dirty="0">
                <a:solidFill>
                  <a:srgbClr val="FF0000"/>
                </a:solidFill>
                <a:highlight>
                  <a:srgbClr val="FFFF00"/>
                </a:highlight>
              </a:rPr>
              <a:t>[</a:t>
            </a:r>
            <a:r>
              <a:rPr sz="3600" dirty="0" err="1">
                <a:solidFill>
                  <a:srgbClr val="FF0000"/>
                </a:solidFill>
                <a:highlight>
                  <a:srgbClr val="FFFF00"/>
                </a:highlight>
              </a:rPr>
              <a:t>en</a:t>
            </a:r>
            <a:r>
              <a:rPr sz="3600" dirty="0">
                <a:solidFill>
                  <a:srgbClr val="FF0000"/>
                </a:solidFill>
                <a:highlight>
                  <a:srgbClr val="FFFF00"/>
                </a:highlight>
              </a:rPr>
              <a:t>/à/au(x) nom du pays]</a:t>
            </a: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573"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61345" y="823691"/>
            <a:ext cx="10511652" cy="3486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defRPr>
            </a:pPr>
            <a:r>
              <a:rPr sz="2400" dirty="0" err="1"/>
              <a:t>Difficultés</a:t>
            </a:r>
            <a:r>
              <a:rPr sz="2400" dirty="0"/>
              <a:t> du </a:t>
            </a:r>
            <a:r>
              <a:rPr sz="2400" dirty="0" err="1"/>
              <a:t>suivi</a:t>
            </a:r>
            <a:r>
              <a:rPr sz="2400" dirty="0"/>
              <a:t> et de </a:t>
            </a:r>
            <a:r>
              <a:rPr sz="2400" dirty="0" err="1"/>
              <a:t>l’évaluation</a:t>
            </a:r>
            <a:r>
              <a:rPr sz="2400" dirty="0"/>
              <a:t> </a:t>
            </a:r>
            <a:r>
              <a:rPr sz="2400" dirty="0" err="1"/>
              <a:t>dʼun</a:t>
            </a:r>
            <a:r>
              <a:rPr sz="2400" dirty="0"/>
              <a:t> </a:t>
            </a:r>
            <a:r>
              <a:rPr sz="2400" dirty="0" err="1"/>
              <a:t>programme</a:t>
            </a:r>
            <a:r>
              <a:rPr sz="2400" dirty="0"/>
              <a:t> </a:t>
            </a:r>
            <a:r>
              <a:rPr sz="2400" dirty="0" err="1"/>
              <a:t>d’intervention</a:t>
            </a:r>
            <a:r>
              <a:rPr sz="2400" dirty="0"/>
              <a:t> </a:t>
            </a:r>
            <a:r>
              <a:rPr sz="2400" dirty="0" err="1"/>
              <a:t>rapide</a:t>
            </a:r>
            <a:endParaRPr sz="2400" dirty="0"/>
          </a:p>
        </p:txBody>
      </p:sp>
      <p:sp>
        <p:nvSpPr>
          <p:cNvPr id="3" name="object 3"/>
          <p:cNvSpPr txBox="1"/>
          <p:nvPr/>
        </p:nvSpPr>
        <p:spPr>
          <a:xfrm>
            <a:off x="578670" y="1293950"/>
            <a:ext cx="11028626" cy="5032147"/>
          </a:xfrm>
          <a:prstGeom prst="rect">
            <a:avLst/>
          </a:prstGeom>
        </p:spPr>
        <p:txBody>
          <a:bodyPr vert="horz" wrap="square" lIns="0" tIns="17780" rIns="0" bIns="0" anchor="t">
            <a:spAutoFit/>
          </a:bodyPr>
          <a:lstStyle/>
          <a:p>
            <a:pPr marL="17145" hangingPunct="1">
              <a:spcBef>
                <a:spcPts val="140"/>
              </a:spcBef>
              <a:tabLst>
                <a:tab pos="473275" algn="l"/>
                <a:tab pos="474121" algn="l"/>
              </a:tabLst>
              <a:defRPr sz="2100" kern="1200">
                <a:latin typeface="Source Sans Pro Regular"/>
                <a:ea typeface="+mn-ea"/>
                <a:cs typeface="Arial"/>
              </a:defRPr>
            </a:pPr>
            <a:r>
              <a:rPr sz="2000" dirty="0"/>
              <a:t>Les </a:t>
            </a:r>
            <a:r>
              <a:rPr sz="2000" dirty="0" err="1"/>
              <a:t>difficultés</a:t>
            </a:r>
            <a:r>
              <a:rPr sz="2000" dirty="0"/>
              <a:t> </a:t>
            </a:r>
            <a:r>
              <a:rPr sz="2000" dirty="0" err="1"/>
              <a:t>rencontrées</a:t>
            </a:r>
            <a:r>
              <a:rPr sz="2000" dirty="0"/>
              <a:t> dans le cadre du </a:t>
            </a:r>
            <a:r>
              <a:rPr sz="2000" dirty="0" err="1"/>
              <a:t>suivi</a:t>
            </a:r>
            <a:r>
              <a:rPr sz="2000" dirty="0"/>
              <a:t> et de </a:t>
            </a:r>
            <a:r>
              <a:rPr sz="2000" dirty="0" err="1"/>
              <a:t>l’évaluation</a:t>
            </a:r>
            <a:r>
              <a:rPr sz="2000" dirty="0"/>
              <a:t> d’un </a:t>
            </a:r>
            <a:r>
              <a:rPr sz="2000" dirty="0" err="1"/>
              <a:t>programme</a:t>
            </a:r>
            <a:r>
              <a:rPr sz="2000" dirty="0"/>
              <a:t> </a:t>
            </a:r>
            <a:r>
              <a:rPr sz="2000" dirty="0" err="1"/>
              <a:t>d’intervention</a:t>
            </a:r>
            <a:r>
              <a:rPr sz="2000" dirty="0"/>
              <a:t> </a:t>
            </a:r>
            <a:r>
              <a:rPr sz="2000" dirty="0" err="1"/>
              <a:t>rapide</a:t>
            </a:r>
            <a:r>
              <a:rPr sz="2000" dirty="0"/>
              <a:t> </a:t>
            </a:r>
            <a:r>
              <a:rPr sz="2000" dirty="0" err="1"/>
              <a:t>peuvent</a:t>
            </a:r>
            <a:r>
              <a:rPr sz="2000" dirty="0"/>
              <a:t> </a:t>
            </a:r>
            <a:r>
              <a:rPr sz="2000" dirty="0" err="1"/>
              <a:t>être</a:t>
            </a:r>
            <a:r>
              <a:rPr sz="2000" dirty="0"/>
              <a:t> les </a:t>
            </a:r>
            <a:r>
              <a:rPr sz="2000" dirty="0" err="1"/>
              <a:t>suivantes</a:t>
            </a:r>
            <a:r>
              <a:rPr sz="2000" dirty="0"/>
              <a:t> :</a:t>
            </a:r>
            <a:endParaRPr sz="20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100" kern="1200"/>
            </a:pPr>
            <a:r>
              <a:rPr sz="2000" dirty="0" err="1">
                <a:latin typeface="Source Sans Pro Regular"/>
                <a:ea typeface="+mn-ea"/>
                <a:cs typeface="Arial"/>
              </a:rPr>
              <a:t>Complexité</a:t>
            </a:r>
            <a:r>
              <a:rPr sz="2000" dirty="0">
                <a:latin typeface="Source Sans Pro Regular"/>
                <a:ea typeface="+mn-ea"/>
                <a:cs typeface="Arial"/>
              </a:rPr>
              <a:t> à </a:t>
            </a:r>
            <a:r>
              <a:rPr sz="2000" dirty="0" err="1">
                <a:latin typeface="Source Sans Pro Regular"/>
                <a:ea typeface="+mn-ea"/>
                <a:cs typeface="Arial"/>
              </a:rPr>
              <a:t>déterminer</a:t>
            </a:r>
            <a:r>
              <a:rPr sz="2000" dirty="0">
                <a:latin typeface="Source Sans Pro Regular"/>
                <a:ea typeface="+mn-ea"/>
                <a:cs typeface="Arial"/>
              </a:rPr>
              <a:t> </a:t>
            </a:r>
            <a:r>
              <a:rPr sz="2000" dirty="0" err="1">
                <a:latin typeface="Source Sans Pro Regular"/>
                <a:ea typeface="+mn-ea"/>
                <a:cs typeface="Arial"/>
              </a:rPr>
              <a:t>quels</a:t>
            </a:r>
            <a:r>
              <a:rPr sz="2000" dirty="0">
                <a:latin typeface="Source Sans Pro Regular"/>
                <a:ea typeface="+mn-ea"/>
                <a:cs typeface="Arial"/>
              </a:rPr>
              <a:t> </a:t>
            </a:r>
            <a:r>
              <a:rPr sz="2000" dirty="0" err="1">
                <a:latin typeface="Source Sans Pro Regular"/>
                <a:ea typeface="+mn-ea"/>
                <a:cs typeface="Arial"/>
              </a:rPr>
              <a:t>indicateurs</a:t>
            </a:r>
            <a:r>
              <a:rPr sz="2000" dirty="0">
                <a:latin typeface="Source Sans Pro Regular"/>
                <a:ea typeface="+mn-ea"/>
                <a:cs typeface="Arial"/>
              </a:rPr>
              <a:t> et </a:t>
            </a:r>
            <a:r>
              <a:rPr sz="2000" dirty="0" err="1">
                <a:latin typeface="Source Sans Pro Regular"/>
                <a:ea typeface="+mn-ea"/>
                <a:cs typeface="Arial"/>
              </a:rPr>
              <a:t>quelles</a:t>
            </a:r>
            <a:r>
              <a:rPr sz="2000" dirty="0">
                <a:latin typeface="Source Sans Pro Regular"/>
                <a:ea typeface="+mn-ea"/>
                <a:cs typeface="Arial"/>
              </a:rPr>
              <a:t> </a:t>
            </a:r>
            <a:r>
              <a:rPr sz="2000" dirty="0" err="1">
                <a:latin typeface="Source Sans Pro Regular"/>
                <a:ea typeface="+mn-ea"/>
                <a:cs typeface="Arial"/>
              </a:rPr>
              <a:t>mesures</a:t>
            </a:r>
            <a:r>
              <a:rPr sz="2000" dirty="0">
                <a:latin typeface="Source Sans Pro Regular"/>
                <a:ea typeface="+mn-ea"/>
                <a:cs typeface="Arial"/>
              </a:rPr>
              <a:t> </a:t>
            </a:r>
            <a:r>
              <a:rPr sz="2000" dirty="0" err="1">
                <a:latin typeface="Source Sans Pro Regular"/>
                <a:ea typeface="+mn-ea"/>
                <a:cs typeface="Arial"/>
              </a:rPr>
              <a:t>sont</a:t>
            </a:r>
            <a:r>
              <a:rPr sz="2000" dirty="0">
                <a:latin typeface="Source Sans Pro Regular"/>
                <a:ea typeface="+mn-ea"/>
                <a:cs typeface="Arial"/>
              </a:rPr>
              <a:t> les plus </a:t>
            </a:r>
            <a:r>
              <a:rPr sz="2000" dirty="0" err="1">
                <a:latin typeface="Source Sans Pro Regular"/>
                <a:ea typeface="+mn-ea"/>
                <a:cs typeface="Arial"/>
              </a:rPr>
              <a:t>appropriés</a:t>
            </a:r>
            <a:r>
              <a:rPr sz="2000" dirty="0">
                <a:latin typeface="Source Sans Pro Regular"/>
                <a:ea typeface="+mn-ea"/>
                <a:cs typeface="Arial"/>
              </a:rPr>
              <a:t> pour </a:t>
            </a:r>
            <a:r>
              <a:rPr sz="2000" dirty="0" err="1">
                <a:latin typeface="Source Sans Pro Regular"/>
                <a:ea typeface="+mn-ea"/>
                <a:cs typeface="Arial"/>
              </a:rPr>
              <a:t>évaluer</a:t>
            </a:r>
            <a:r>
              <a:rPr sz="2000" dirty="0">
                <a:latin typeface="Source Sans Pro Regular"/>
                <a:ea typeface="+mn-ea"/>
                <a:cs typeface="Arial"/>
              </a:rPr>
              <a:t> </a:t>
            </a:r>
            <a:r>
              <a:rPr sz="2000" dirty="0" err="1">
                <a:latin typeface="Source Sans Pro Regular"/>
                <a:ea typeface="+mn-ea"/>
                <a:cs typeface="Arial"/>
              </a:rPr>
              <a:t>efficacement</a:t>
            </a:r>
            <a:r>
              <a:rPr sz="2000" dirty="0">
                <a:latin typeface="Source Sans Pro Regular"/>
                <a:ea typeface="+mn-ea"/>
                <a:cs typeface="Arial"/>
              </a:rPr>
              <a:t> les performances du </a:t>
            </a:r>
            <a:r>
              <a:rPr sz="2000" dirty="0" err="1">
                <a:latin typeface="Source Sans Pro Regular"/>
                <a:ea typeface="+mn-ea"/>
                <a:cs typeface="Arial"/>
              </a:rPr>
              <a:t>programme</a:t>
            </a:r>
            <a:r>
              <a:rPr sz="2000" dirty="0">
                <a:latin typeface="Source Sans Pro Regular"/>
                <a:ea typeface="+mn-ea"/>
                <a:cs typeface="Arial"/>
              </a:rPr>
              <a:t> </a:t>
            </a:r>
            <a:r>
              <a:rPr sz="2000" dirty="0" err="1">
                <a:latin typeface="Source Sans Pro Regular"/>
                <a:ea typeface="+mn-ea"/>
                <a:cs typeface="Arial"/>
              </a:rPr>
              <a:t>d’intervention</a:t>
            </a:r>
            <a:r>
              <a:rPr sz="2000" dirty="0">
                <a:latin typeface="Source Sans Pro Regular"/>
                <a:ea typeface="+mn-ea"/>
                <a:cs typeface="Arial"/>
              </a:rPr>
              <a:t> </a:t>
            </a:r>
            <a:r>
              <a:rPr sz="2000" dirty="0" err="1">
                <a:latin typeface="Source Sans Pro Regular"/>
                <a:ea typeface="+mn-ea"/>
                <a:cs typeface="Arial"/>
              </a:rPr>
              <a:t>rapide</a:t>
            </a:r>
            <a:r>
              <a:rPr sz="2000" dirty="0">
                <a:latin typeface="Source Sans Pro Regular"/>
                <a:ea typeface="+mn-ea"/>
                <a:cs typeface="Arial"/>
              </a:rPr>
              <a:t>, car </a:t>
            </a:r>
            <a:r>
              <a:rPr sz="2000" dirty="0">
                <a:ea typeface="+mj-lt"/>
                <a:cs typeface="+mj-lt"/>
              </a:rPr>
              <a:t>le </a:t>
            </a:r>
            <a:r>
              <a:rPr sz="2000" dirty="0" err="1">
                <a:ea typeface="+mj-lt"/>
                <a:cs typeface="+mj-lt"/>
              </a:rPr>
              <a:t>suivi</a:t>
            </a:r>
            <a:r>
              <a:rPr sz="2000" dirty="0">
                <a:ea typeface="+mj-lt"/>
                <a:cs typeface="+mj-lt"/>
              </a:rPr>
              <a:t> et </a:t>
            </a:r>
            <a:r>
              <a:rPr sz="2000" dirty="0" err="1">
                <a:ea typeface="+mj-lt"/>
                <a:cs typeface="+mj-lt"/>
              </a:rPr>
              <a:t>l’évaluation</a:t>
            </a:r>
            <a:r>
              <a:rPr sz="2000" dirty="0">
                <a:ea typeface="+mj-lt"/>
                <a:cs typeface="+mj-lt"/>
              </a:rPr>
              <a:t> </a:t>
            </a:r>
            <a:r>
              <a:rPr sz="2000" dirty="0" err="1">
                <a:ea typeface="+mj-lt"/>
                <a:cs typeface="+mj-lt"/>
              </a:rPr>
              <a:t>couvrent</a:t>
            </a:r>
            <a:r>
              <a:rPr sz="2000" dirty="0">
                <a:ea typeface="+mj-lt"/>
                <a:cs typeface="+mj-lt"/>
              </a:rPr>
              <a:t> des aspects </a:t>
            </a:r>
            <a:r>
              <a:rPr sz="2000" dirty="0" err="1">
                <a:ea typeface="+mj-lt"/>
                <a:cs typeface="+mj-lt"/>
              </a:rPr>
              <a:t>multidimensionnels</a:t>
            </a:r>
            <a:r>
              <a:rPr sz="2000" dirty="0">
                <a:ea typeface="+mj-lt"/>
                <a:cs typeface="+mj-lt"/>
              </a:rPr>
              <a:t> (</a:t>
            </a:r>
            <a:r>
              <a:rPr sz="2000" dirty="0" err="1">
                <a:ea typeface="+mj-lt"/>
                <a:cs typeface="+mj-lt"/>
              </a:rPr>
              <a:t>efficacité</a:t>
            </a:r>
            <a:r>
              <a:rPr sz="2000" dirty="0">
                <a:ea typeface="+mj-lt"/>
                <a:cs typeface="+mj-lt"/>
              </a:rPr>
              <a:t> de </a:t>
            </a:r>
            <a:r>
              <a:rPr sz="2000" dirty="0" err="1">
                <a:ea typeface="+mj-lt"/>
                <a:cs typeface="+mj-lt"/>
              </a:rPr>
              <a:t>l’intervention</a:t>
            </a:r>
            <a:r>
              <a:rPr sz="2000" dirty="0">
                <a:ea typeface="+mj-lt"/>
                <a:cs typeface="+mj-lt"/>
              </a:rPr>
              <a:t>, coordination, formation, etc.)</a:t>
            </a:r>
            <a:endParaRPr sz="20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100" kern="1200">
                <a:latin typeface="Source Sans Pro Regular"/>
                <a:ea typeface="+mn-ea"/>
                <a:cs typeface="Arial"/>
              </a:defRPr>
            </a:pPr>
            <a:r>
              <a:rPr sz="2000" dirty="0" err="1"/>
              <a:t>Difficulté</a:t>
            </a:r>
            <a:r>
              <a:rPr sz="2000" dirty="0"/>
              <a:t> à </a:t>
            </a:r>
            <a:r>
              <a:rPr sz="2000" dirty="0" err="1"/>
              <a:t>attribuer</a:t>
            </a:r>
            <a:r>
              <a:rPr sz="2000" dirty="0"/>
              <a:t> les </a:t>
            </a:r>
            <a:r>
              <a:rPr sz="2000" dirty="0" err="1"/>
              <a:t>effets</a:t>
            </a:r>
            <a:r>
              <a:rPr sz="2000" dirty="0"/>
              <a:t> et </a:t>
            </a:r>
            <a:r>
              <a:rPr sz="2000" dirty="0" err="1"/>
              <a:t>l’impact</a:t>
            </a:r>
            <a:r>
              <a:rPr sz="2000" dirty="0"/>
              <a:t> du </a:t>
            </a:r>
            <a:r>
              <a:rPr sz="2000" dirty="0" err="1"/>
              <a:t>programme</a:t>
            </a:r>
            <a:r>
              <a:rPr sz="2000" dirty="0"/>
              <a:t> </a:t>
            </a:r>
            <a:r>
              <a:rPr sz="2000" dirty="0" err="1"/>
              <a:t>d’intervention</a:t>
            </a:r>
            <a:r>
              <a:rPr sz="2000" dirty="0"/>
              <a:t> </a:t>
            </a:r>
            <a:r>
              <a:rPr sz="2000" dirty="0" err="1"/>
              <a:t>rapide</a:t>
            </a:r>
            <a:r>
              <a:rPr sz="2000" dirty="0"/>
              <a:t> aux </a:t>
            </a:r>
            <a:r>
              <a:rPr sz="2000" dirty="0" err="1"/>
              <a:t>seules</a:t>
            </a:r>
            <a:r>
              <a:rPr sz="2000" dirty="0"/>
              <a:t> performances des EIR </a:t>
            </a:r>
            <a:r>
              <a:rPr sz="2000" dirty="0" err="1"/>
              <a:t>alors</a:t>
            </a:r>
            <a:r>
              <a:rPr sz="2000" dirty="0"/>
              <a:t> </a:t>
            </a:r>
            <a:r>
              <a:rPr sz="2000" dirty="0" err="1"/>
              <a:t>qu’ils</a:t>
            </a:r>
            <a:r>
              <a:rPr sz="2000" dirty="0"/>
              <a:t> </a:t>
            </a:r>
            <a:r>
              <a:rPr sz="2000" dirty="0" err="1"/>
              <a:t>peuvent</a:t>
            </a:r>
            <a:r>
              <a:rPr sz="2000" dirty="0"/>
              <a:t> </a:t>
            </a:r>
            <a:r>
              <a:rPr sz="2000" dirty="0" err="1"/>
              <a:t>être</a:t>
            </a:r>
            <a:r>
              <a:rPr sz="2000" dirty="0"/>
              <a:t> </a:t>
            </a:r>
            <a:r>
              <a:rPr sz="2000" dirty="0" err="1"/>
              <a:t>influencés</a:t>
            </a:r>
            <a:r>
              <a:rPr sz="2000" dirty="0"/>
              <a:t> par </a:t>
            </a:r>
            <a:r>
              <a:rPr sz="2000" dirty="0" err="1"/>
              <a:t>d’autres</a:t>
            </a:r>
            <a:r>
              <a:rPr sz="2000" dirty="0"/>
              <a:t> </a:t>
            </a:r>
            <a:r>
              <a:rPr sz="2000" dirty="0" err="1"/>
              <a:t>facteurs</a:t>
            </a:r>
            <a:r>
              <a:rPr sz="2000" dirty="0"/>
              <a:t> externes (nature </a:t>
            </a:r>
            <a:r>
              <a:rPr sz="2000" dirty="0" err="1"/>
              <a:t>même</a:t>
            </a:r>
            <a:r>
              <a:rPr sz="2000" dirty="0"/>
              <a:t> de </a:t>
            </a:r>
            <a:r>
              <a:rPr sz="2000" dirty="0" err="1"/>
              <a:t>l’événement</a:t>
            </a:r>
            <a:r>
              <a:rPr sz="2000" dirty="0"/>
              <a:t> de santé </a:t>
            </a:r>
            <a:r>
              <a:rPr sz="2000" dirty="0" err="1"/>
              <a:t>publique</a:t>
            </a:r>
            <a:r>
              <a:rPr sz="2000" dirty="0"/>
              <a:t>, infrastructures de santé, etc.) </a:t>
            </a:r>
            <a:endParaRPr sz="20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100" kern="1200">
                <a:latin typeface="Source Sans Pro Regular"/>
                <a:ea typeface="+mn-ea"/>
                <a:cs typeface="Arial"/>
              </a:defRPr>
            </a:pPr>
            <a:r>
              <a:rPr sz="2000" dirty="0" err="1"/>
              <a:t>Ressources</a:t>
            </a:r>
            <a:r>
              <a:rPr sz="2000" dirty="0"/>
              <a:t> </a:t>
            </a:r>
            <a:r>
              <a:rPr sz="2000" dirty="0" err="1"/>
              <a:t>limitées</a:t>
            </a:r>
            <a:r>
              <a:rPr sz="2000" dirty="0"/>
              <a:t> (manque de personnel, de temps, de </a:t>
            </a:r>
            <a:r>
              <a:rPr sz="2000" dirty="0" err="1"/>
              <a:t>financements</a:t>
            </a:r>
            <a:r>
              <a:rPr sz="2000" dirty="0"/>
              <a:t>, etc.) </a:t>
            </a:r>
            <a:r>
              <a:rPr sz="2000" dirty="0" err="1"/>
              <a:t>pouvant</a:t>
            </a:r>
            <a:r>
              <a:rPr sz="2000" dirty="0"/>
              <a:t> </a:t>
            </a:r>
            <a:r>
              <a:rPr sz="2000" dirty="0" err="1"/>
              <a:t>restreindre</a:t>
            </a:r>
            <a:r>
              <a:rPr sz="2000" dirty="0"/>
              <a:t> la </a:t>
            </a:r>
            <a:r>
              <a:rPr sz="2000" dirty="0" err="1"/>
              <a:t>collecte</a:t>
            </a:r>
            <a:r>
              <a:rPr sz="2000" dirty="0"/>
              <a:t> et </a:t>
            </a:r>
            <a:r>
              <a:rPr sz="2000" dirty="0" err="1"/>
              <a:t>l’analyse</a:t>
            </a:r>
            <a:r>
              <a:rPr sz="2000" dirty="0"/>
              <a:t> des données</a:t>
            </a:r>
            <a:endParaRPr sz="20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defRPr sz="2100" kern="1200">
                <a:latin typeface="Source Sans Pro Regular"/>
                <a:ea typeface="+mn-ea"/>
                <a:cs typeface="Arial"/>
              </a:defRPr>
            </a:pPr>
            <a:r>
              <a:rPr sz="2000" dirty="0" err="1"/>
              <a:t>Difficulté</a:t>
            </a:r>
            <a:r>
              <a:rPr sz="2000" dirty="0"/>
              <a:t> à </a:t>
            </a:r>
            <a:r>
              <a:rPr sz="2000" dirty="0" err="1"/>
              <a:t>garantir</a:t>
            </a:r>
            <a:r>
              <a:rPr sz="2000" dirty="0"/>
              <a:t> la </a:t>
            </a:r>
            <a:r>
              <a:rPr sz="2000" dirty="0" err="1"/>
              <a:t>qualité</a:t>
            </a:r>
            <a:r>
              <a:rPr sz="2000" dirty="0"/>
              <a:t> et la </a:t>
            </a:r>
            <a:r>
              <a:rPr sz="2000" dirty="0" err="1"/>
              <a:t>disponibilité</a:t>
            </a:r>
            <a:r>
              <a:rPr sz="2000" dirty="0"/>
              <a:t> des données </a:t>
            </a:r>
            <a:r>
              <a:rPr sz="2000" dirty="0" err="1"/>
              <a:t>pertinentes</a:t>
            </a:r>
            <a:r>
              <a:rPr sz="2000" dirty="0"/>
              <a:t> pour le </a:t>
            </a:r>
            <a:r>
              <a:rPr sz="2000" dirty="0" err="1"/>
              <a:t>suivi</a:t>
            </a:r>
            <a:r>
              <a:rPr sz="2000" dirty="0"/>
              <a:t> et </a:t>
            </a:r>
            <a:r>
              <a:rPr sz="2000" dirty="0" err="1"/>
              <a:t>l’évaluation</a:t>
            </a:r>
            <a:endParaRPr sz="20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defRPr sz="2100" kern="1200">
                <a:latin typeface="Source Sans Pro Regular"/>
                <a:ea typeface="+mn-ea"/>
                <a:cs typeface="Arial"/>
              </a:defRPr>
            </a:pPr>
            <a:r>
              <a:rPr sz="2000" dirty="0" err="1"/>
              <a:t>Difficulté</a:t>
            </a:r>
            <a:r>
              <a:rPr sz="2000" dirty="0"/>
              <a:t> à </a:t>
            </a:r>
            <a:r>
              <a:rPr sz="2000" dirty="0" err="1"/>
              <a:t>évaluer</a:t>
            </a:r>
            <a:r>
              <a:rPr sz="2000" dirty="0"/>
              <a:t> la </a:t>
            </a:r>
            <a:r>
              <a:rPr sz="2000" dirty="0" err="1"/>
              <a:t>viabilité</a:t>
            </a:r>
            <a:r>
              <a:rPr sz="2000" dirty="0"/>
              <a:t> et </a:t>
            </a:r>
            <a:r>
              <a:rPr sz="2000" dirty="0" err="1"/>
              <a:t>l’impact</a:t>
            </a:r>
            <a:r>
              <a:rPr sz="2000" dirty="0"/>
              <a:t> à long </a:t>
            </a:r>
            <a:r>
              <a:rPr sz="2000" dirty="0" err="1"/>
              <a:t>terme</a:t>
            </a:r>
            <a:r>
              <a:rPr sz="2000" dirty="0"/>
              <a:t> d'un </a:t>
            </a:r>
            <a:r>
              <a:rPr sz="2000" dirty="0" err="1"/>
              <a:t>programme</a:t>
            </a:r>
            <a:r>
              <a:rPr sz="2000" dirty="0"/>
              <a:t> </a:t>
            </a:r>
            <a:r>
              <a:rPr sz="2000" dirty="0" err="1"/>
              <a:t>d’intervention</a:t>
            </a:r>
            <a:r>
              <a:rPr sz="2000" dirty="0"/>
              <a:t> </a:t>
            </a:r>
            <a:r>
              <a:rPr sz="2000" dirty="0" err="1"/>
              <a:t>rapide</a:t>
            </a:r>
            <a:r>
              <a:rPr sz="2000" dirty="0"/>
              <a:t>, car </a:t>
            </a:r>
            <a:r>
              <a:rPr sz="2000" dirty="0" err="1"/>
              <a:t>l’observation</a:t>
            </a:r>
            <a:r>
              <a:rPr sz="2000" dirty="0"/>
              <a:t> et la </a:t>
            </a:r>
            <a:r>
              <a:rPr sz="2000" dirty="0" err="1"/>
              <a:t>mesure</a:t>
            </a:r>
            <a:r>
              <a:rPr sz="2000" dirty="0"/>
              <a:t> de </a:t>
            </a:r>
            <a:r>
              <a:rPr sz="2000" dirty="0" err="1"/>
              <a:t>l’évolution</a:t>
            </a:r>
            <a:r>
              <a:rPr sz="2000" dirty="0"/>
              <a:t> des </a:t>
            </a:r>
            <a:r>
              <a:rPr sz="2000" dirty="0" err="1"/>
              <a:t>capacités</a:t>
            </a:r>
            <a:r>
              <a:rPr sz="2000" dirty="0"/>
              <a:t> </a:t>
            </a:r>
            <a:r>
              <a:rPr sz="2000" dirty="0" err="1"/>
              <a:t>d’intervention</a:t>
            </a:r>
            <a:r>
              <a:rPr sz="2000" dirty="0"/>
              <a:t> </a:t>
            </a:r>
            <a:r>
              <a:rPr sz="2000" dirty="0" err="1"/>
              <a:t>peuvent</a:t>
            </a:r>
            <a:r>
              <a:rPr sz="2000" dirty="0"/>
              <a:t> prendre du temps </a:t>
            </a:r>
            <a:endParaRPr sz="20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defRPr sz="2100" kern="1200">
                <a:latin typeface="Source Sans Pro Regular"/>
                <a:ea typeface="+mn-ea"/>
                <a:cs typeface="Arial"/>
              </a:defRPr>
            </a:pPr>
            <a:r>
              <a:rPr sz="2000" dirty="0" err="1"/>
              <a:t>Difficulté</a:t>
            </a:r>
            <a:r>
              <a:rPr sz="2000" dirty="0"/>
              <a:t> à </a:t>
            </a:r>
            <a:r>
              <a:rPr sz="2000" dirty="0" err="1"/>
              <a:t>instaurer</a:t>
            </a:r>
            <a:r>
              <a:rPr sz="2000" dirty="0"/>
              <a:t> </a:t>
            </a:r>
            <a:r>
              <a:rPr sz="2000" dirty="0" err="1"/>
              <a:t>une</a:t>
            </a:r>
            <a:r>
              <a:rPr sz="2000" dirty="0"/>
              <a:t> culture de </a:t>
            </a:r>
            <a:r>
              <a:rPr sz="2000" dirty="0" err="1"/>
              <a:t>prise</a:t>
            </a:r>
            <a:r>
              <a:rPr sz="2000" dirty="0"/>
              <a:t> de </a:t>
            </a:r>
            <a:r>
              <a:rPr sz="2000" dirty="0" err="1"/>
              <a:t>décision</a:t>
            </a:r>
            <a:r>
              <a:rPr sz="2000" dirty="0"/>
              <a:t> </a:t>
            </a:r>
            <a:r>
              <a:rPr sz="2000" dirty="0" err="1"/>
              <a:t>fondée</a:t>
            </a:r>
            <a:r>
              <a:rPr sz="2000" dirty="0"/>
              <a:t> sur les données et à </a:t>
            </a:r>
            <a:r>
              <a:rPr sz="2000" dirty="0" err="1"/>
              <a:t>obtenir</a:t>
            </a:r>
            <a:r>
              <a:rPr sz="2000" dirty="0"/>
              <a:t> </a:t>
            </a:r>
            <a:r>
              <a:rPr sz="2000" dirty="0" err="1"/>
              <a:t>l’adhésion</a:t>
            </a:r>
            <a:r>
              <a:rPr sz="2000" dirty="0"/>
              <a:t> des parties </a:t>
            </a:r>
            <a:r>
              <a:rPr sz="2000" dirty="0" err="1"/>
              <a:t>prenantes</a:t>
            </a:r>
            <a:r>
              <a:rPr sz="2000" dirty="0"/>
              <a:t> </a:t>
            </a:r>
            <a:endParaRPr sz="20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endParaRPr sz="2000" kern="1200" dirty="0">
              <a:solidFill>
                <a:prstClr val="black"/>
              </a:solidFill>
              <a:latin typeface="Source Sans Pro Regular"/>
              <a:ea typeface="+mn-ea"/>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26918"/>
            <a:ext cx="11103940" cy="622301"/>
          </a:xfrm>
        </p:spPr>
        <p:txBody>
          <a:bodyPr>
            <a:noAutofit/>
          </a:bodyPr>
          <a:lstStyle/>
          <a:p>
            <a:pPr defTabSz="914400" hangingPunct="0">
              <a:lnSpc>
                <a:spcPct val="100000"/>
              </a:lnSpc>
              <a:spcBef>
                <a:spcPts val="0"/>
              </a:spcBef>
              <a:defRPr sz="2900" b="1">
                <a:solidFill>
                  <a:srgbClr val="FFFFFF"/>
                </a:solidFill>
                <a:latin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sym typeface="Source Sans Pro Bold"/>
            </a:endParaRPr>
          </a:p>
          <a:p>
            <a:pPr defTabSz="914400" hangingPunct="0">
              <a:lnSpc>
                <a:spcPct val="100000"/>
              </a:lnSpc>
              <a:spcBef>
                <a:spcPts val="0"/>
              </a:spcBef>
            </a:pPr>
            <a:endParaRPr sz="22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15</a:t>
            </a:r>
          </a:p>
        </p:txBody>
      </p:sp>
    </p:spTree>
    <p:extLst>
      <p:ext uri="{BB962C8B-B14F-4D97-AF65-F5344CB8AC3E}">
        <p14:creationId xmlns:p14="http://schemas.microsoft.com/office/powerpoint/2010/main" val="3354944402"/>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25626" y="977278"/>
            <a:ext cx="10832184" cy="625642"/>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2010C"/>
                </a:solidFill>
              </a:defRPr>
            </a:pPr>
            <a:r>
              <a:rPr sz="2200" dirty="0" err="1"/>
              <a:t>Atténuation</a:t>
            </a:r>
            <a:r>
              <a:rPr sz="2200" dirty="0"/>
              <a:t> des </a:t>
            </a:r>
            <a:r>
              <a:rPr sz="2200" dirty="0" err="1"/>
              <a:t>difficultés</a:t>
            </a:r>
            <a:r>
              <a:rPr sz="2200" dirty="0"/>
              <a:t> </a:t>
            </a:r>
            <a:r>
              <a:rPr sz="2200" dirty="0" err="1"/>
              <a:t>liées</a:t>
            </a:r>
            <a:r>
              <a:rPr sz="2200" dirty="0"/>
              <a:t> au </a:t>
            </a:r>
            <a:r>
              <a:rPr sz="2200" dirty="0" err="1"/>
              <a:t>suivi</a:t>
            </a:r>
            <a:r>
              <a:rPr sz="2200" dirty="0"/>
              <a:t> et à </a:t>
            </a:r>
            <a:r>
              <a:rPr sz="2200" dirty="0" err="1"/>
              <a:t>l’évaluation</a:t>
            </a:r>
            <a:r>
              <a:rPr sz="2200" dirty="0"/>
              <a:t> </a:t>
            </a:r>
            <a:r>
              <a:rPr sz="2200" dirty="0" err="1"/>
              <a:t>dʼun</a:t>
            </a:r>
            <a:r>
              <a:rPr sz="2200" dirty="0"/>
              <a:t> </a:t>
            </a:r>
            <a:r>
              <a:rPr sz="2200" dirty="0" err="1"/>
              <a:t>programme</a:t>
            </a:r>
            <a:r>
              <a:rPr sz="2200" dirty="0"/>
              <a:t> </a:t>
            </a:r>
            <a:r>
              <a:rPr sz="2200" dirty="0" err="1"/>
              <a:t>d’intervention</a:t>
            </a:r>
            <a:r>
              <a:rPr sz="2200" dirty="0"/>
              <a:t> </a:t>
            </a:r>
            <a:r>
              <a:rPr sz="2200" dirty="0" err="1"/>
              <a:t>rapide</a:t>
            </a:r>
            <a:r>
              <a:rPr sz="2200" dirty="0"/>
              <a:t> </a:t>
            </a:r>
            <a:endParaRPr sz="2200" dirty="0">
              <a:solidFill>
                <a:srgbClr val="A2010C"/>
              </a:solidFill>
            </a:endParaRPr>
          </a:p>
        </p:txBody>
      </p:sp>
      <p:sp>
        <p:nvSpPr>
          <p:cNvPr id="3" name="object 3"/>
          <p:cNvSpPr txBox="1"/>
          <p:nvPr/>
        </p:nvSpPr>
        <p:spPr>
          <a:xfrm>
            <a:off x="578670" y="1859304"/>
            <a:ext cx="11028626" cy="2985433"/>
          </a:xfrm>
          <a:prstGeom prst="rect">
            <a:avLst/>
          </a:prstGeom>
        </p:spPr>
        <p:txBody>
          <a:bodyPr vert="horz" wrap="square" lIns="0" tIns="17780" rIns="0" bIns="0" anchor="t">
            <a:spAutoFit/>
          </a:bodyPr>
          <a:lstStyle/>
          <a:p>
            <a:pPr marL="17145">
              <a:spcBef>
                <a:spcPts val="140"/>
              </a:spcBef>
              <a:buClr>
                <a:srgbClr val="65A000"/>
              </a:buClr>
              <a:tabLst>
                <a:tab pos="473275" algn="l"/>
                <a:tab pos="474121" algn="l"/>
              </a:tabLst>
              <a:defRPr sz="2400" kern="1200">
                <a:latin typeface="Source Sans Pro Regular"/>
                <a:ea typeface="+mn-ea"/>
                <a:cs typeface="Arial"/>
              </a:defRPr>
            </a:pPr>
            <a:r>
              <a:rPr dirty="0" err="1"/>
              <a:t>L’atténuation</a:t>
            </a:r>
            <a:r>
              <a:rPr dirty="0"/>
              <a:t> de </a:t>
            </a:r>
            <a:r>
              <a:rPr dirty="0" err="1"/>
              <a:t>ces</a:t>
            </a:r>
            <a:r>
              <a:rPr dirty="0"/>
              <a:t> </a:t>
            </a:r>
            <a:r>
              <a:rPr dirty="0" err="1"/>
              <a:t>difficultés</a:t>
            </a:r>
            <a:r>
              <a:rPr dirty="0"/>
              <a:t> </a:t>
            </a:r>
            <a:r>
              <a:rPr dirty="0" err="1"/>
              <a:t>nécessite</a:t>
            </a:r>
            <a:r>
              <a:rPr dirty="0"/>
              <a:t> </a:t>
            </a:r>
            <a:r>
              <a:rPr dirty="0" err="1"/>
              <a:t>en</a:t>
            </a:r>
            <a:r>
              <a:rPr dirty="0"/>
              <a:t> particulier :</a:t>
            </a:r>
            <a:endParaRP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endParaRP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400" kern="1200">
                <a:latin typeface="Source Sans Pro Regular"/>
                <a:ea typeface="+mn-ea"/>
                <a:cs typeface="Arial"/>
              </a:defRPr>
            </a:pPr>
            <a:r>
              <a:rPr dirty="0"/>
              <a:t>Une planification </a:t>
            </a:r>
            <a:r>
              <a:rPr dirty="0" err="1"/>
              <a:t>soigneuse</a:t>
            </a:r>
            <a:endParaRP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400" kern="1200">
                <a:latin typeface="Source Sans Pro Regular"/>
                <a:ea typeface="+mn-ea"/>
                <a:cs typeface="Arial"/>
              </a:defRPr>
            </a:pPr>
            <a:r>
              <a:rPr dirty="0"/>
              <a:t>Une affectation </a:t>
            </a:r>
            <a:r>
              <a:rPr dirty="0" err="1"/>
              <a:t>adaptée</a:t>
            </a:r>
            <a:r>
              <a:rPr dirty="0"/>
              <a:t> des </a:t>
            </a:r>
            <a:r>
              <a:rPr dirty="0" err="1"/>
              <a:t>ressources</a:t>
            </a:r>
            <a:endParaRP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400" kern="1200">
                <a:latin typeface="Source Sans Pro Regular"/>
                <a:ea typeface="+mn-ea"/>
                <a:cs typeface="Arial"/>
              </a:defRPr>
            </a:pPr>
            <a:r>
              <a:rPr dirty="0"/>
              <a:t>Une collaboration entre les </a:t>
            </a:r>
            <a:r>
              <a:rPr dirty="0" err="1"/>
              <a:t>différentes</a:t>
            </a:r>
            <a:r>
              <a:rPr dirty="0"/>
              <a:t> parties </a:t>
            </a:r>
            <a:r>
              <a:rPr dirty="0" err="1"/>
              <a:t>prenantes</a:t>
            </a:r>
            <a:r>
              <a:rPr dirty="0"/>
              <a:t> </a:t>
            </a:r>
            <a:r>
              <a:rPr dirty="0" err="1"/>
              <a:t>impliquées</a:t>
            </a:r>
            <a:r>
              <a:rPr dirty="0"/>
              <a:t>, des formations et </a:t>
            </a:r>
            <a:r>
              <a:rPr dirty="0" err="1"/>
              <a:t>une</a:t>
            </a:r>
            <a:r>
              <a:rPr dirty="0"/>
              <a:t> communication </a:t>
            </a:r>
            <a:r>
              <a:rPr dirty="0" err="1"/>
              <a:t>efficace</a:t>
            </a:r>
            <a:endParaRP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defRPr sz="2400" kern="1200">
                <a:latin typeface="Source Sans Pro Regular"/>
                <a:ea typeface="+mn-ea"/>
                <a:cs typeface="Arial"/>
              </a:defRPr>
            </a:pPr>
            <a:r>
              <a:rPr dirty="0"/>
              <a:t>Un choix </a:t>
            </a:r>
            <a:r>
              <a:rPr dirty="0" err="1"/>
              <a:t>judicieux</a:t>
            </a:r>
            <a:r>
              <a:rPr dirty="0"/>
              <a:t> des </a:t>
            </a:r>
            <a:r>
              <a:rPr dirty="0" err="1"/>
              <a:t>méthodes</a:t>
            </a:r>
            <a:r>
              <a:rPr dirty="0"/>
              <a:t> </a:t>
            </a:r>
            <a:r>
              <a:rPr dirty="0" err="1"/>
              <a:t>d’évaluation</a:t>
            </a:r>
            <a:r>
              <a:rPr dirty="0"/>
              <a:t> et des </a:t>
            </a:r>
            <a:r>
              <a:rPr dirty="0" err="1"/>
              <a:t>indicateurs</a:t>
            </a:r>
            <a:r>
              <a:rPr dirty="0"/>
              <a:t> </a:t>
            </a:r>
            <a:r>
              <a:rPr dirty="0" err="1"/>
              <a:t>clés</a:t>
            </a:r>
            <a:r>
              <a:rPr dirty="0"/>
              <a:t> de performance.</a:t>
            </a:r>
            <a:endParaRPr sz="2400" kern="1200" dirty="0">
              <a:latin typeface="Source Sans Pro Regular"/>
              <a:ea typeface="+mn-ea"/>
              <a:cs typeface="Arial"/>
            </a:endParaRPr>
          </a:p>
          <a:p>
            <a:pPr marL="360045" indent="-342900">
              <a:spcBef>
                <a:spcPts val="140"/>
              </a:spcBef>
              <a:buClr>
                <a:srgbClr val="65A000"/>
              </a:buClr>
              <a:buFont typeface="Arial" panose="020B0604020202020204" pitchFamily="34" charset="0"/>
              <a:buChar char="•"/>
              <a:tabLst>
                <a:tab pos="473275" algn="l"/>
                <a:tab pos="474121" algn="l"/>
              </a:tabLst>
            </a:pPr>
            <a:endParaRPr sz="2100" kern="1200" dirty="0">
              <a:latin typeface="Source Sans Pro Regular"/>
              <a:ea typeface="+mn-ea"/>
              <a:cs typeface="Arial"/>
            </a:endParaRPr>
          </a:p>
          <a:p>
            <a:pPr marL="360045" indent="-342900" hangingPunct="1">
              <a:spcBef>
                <a:spcPts val="140"/>
              </a:spcBef>
              <a:buClr>
                <a:srgbClr val="65A000"/>
              </a:buClr>
              <a:buFont typeface="Arial" panose="020B0604020202020204" pitchFamily="34" charset="0"/>
              <a:buChar char="•"/>
              <a:tabLst>
                <a:tab pos="473275" algn="l"/>
                <a:tab pos="474121" algn="l"/>
              </a:tabLst>
            </a:pPr>
            <a:endParaRPr sz="2200" kern="1200" dirty="0">
              <a:solidFill>
                <a:prstClr val="black"/>
              </a:solidFill>
              <a:latin typeface="Source Sans Pro Regular"/>
              <a:ea typeface="+mn-ea"/>
              <a:cs typeface="Arial"/>
            </a:endParaRPr>
          </a:p>
        </p:txBody>
      </p:sp>
      <p:sp>
        <p:nvSpPr>
          <p:cNvPr id="6"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70069"/>
            <a:ext cx="11103940" cy="622301"/>
          </a:xfrm>
        </p:spPr>
        <p:txBody>
          <a:bodyPr>
            <a:noAutofit/>
          </a:bodyPr>
          <a:lstStyle/>
          <a:p>
            <a:pPr defTabSz="914400" hangingPunct="0">
              <a:lnSpc>
                <a:spcPct val="100000"/>
              </a:lnSpc>
              <a:spcBef>
                <a:spcPts val="0"/>
              </a:spcBef>
              <a:defRPr sz="2900" b="1">
                <a:solidFill>
                  <a:srgbClr val="FFFFFF"/>
                </a:solidFill>
                <a:latin typeface="Source Sans Pro Bold"/>
              </a:defRPr>
            </a:pPr>
            <a:r>
              <a:rPr sz="2200" dirty="0"/>
              <a:t>5.2 </a:t>
            </a:r>
            <a:r>
              <a:rPr sz="2200" dirty="0" err="1"/>
              <a:t>Suivi</a:t>
            </a:r>
            <a:r>
              <a:rPr sz="2200" dirty="0"/>
              <a:t> et </a:t>
            </a:r>
            <a:r>
              <a:rPr sz="2200" dirty="0" err="1"/>
              <a:t>évaluation</a:t>
            </a:r>
            <a:r>
              <a:rPr sz="2200" dirty="0"/>
              <a:t> des EIR pendant les phases de </a:t>
            </a:r>
            <a:r>
              <a:rPr sz="2200" dirty="0" err="1"/>
              <a:t>préparation</a:t>
            </a:r>
            <a:r>
              <a:rPr sz="2200" dirty="0"/>
              <a:t> et </a:t>
            </a:r>
            <a:r>
              <a:rPr sz="2200" dirty="0" err="1"/>
              <a:t>d’intervention</a:t>
            </a:r>
            <a:endParaRPr sz="2200" b="1" dirty="0">
              <a:solidFill>
                <a:srgbClr val="FFFFFF"/>
              </a:solidFill>
              <a:latin typeface="Source Sans Pro Bold"/>
              <a:sym typeface="Source Sans Pro Bold"/>
            </a:endParaRPr>
          </a:p>
          <a:p>
            <a:pPr defTabSz="914400" hangingPunct="0">
              <a:lnSpc>
                <a:spcPct val="100000"/>
              </a:lnSpc>
              <a:spcBef>
                <a:spcPts val="0"/>
              </a:spcBef>
            </a:pPr>
            <a:endParaRPr sz="2200" b="1" dirty="0">
              <a:solidFill>
                <a:srgbClr val="FFFFFF"/>
              </a:solidFill>
              <a:latin typeface="Source Sans Pro Bold"/>
              <a:ea typeface="Source Sans Pro Bold"/>
              <a:cs typeface="Source Sans Pro Bold"/>
              <a:sym typeface="Source Sans Pro Bold"/>
            </a:endParaRPr>
          </a:p>
        </p:txBody>
      </p:sp>
      <p:sp>
        <p:nvSpPr>
          <p:cNvPr id="7"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15</a:t>
            </a:r>
          </a:p>
        </p:txBody>
      </p:sp>
    </p:spTree>
    <p:extLst>
      <p:ext uri="{BB962C8B-B14F-4D97-AF65-F5344CB8AC3E}">
        <p14:creationId xmlns:p14="http://schemas.microsoft.com/office/powerpoint/2010/main" val="3138713790"/>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518348" y="2358902"/>
            <a:ext cx="6976171" cy="1016269"/>
          </a:xfrm>
          <a:prstGeom prst="rect">
            <a:avLst/>
          </a:prstGeom>
        </p:spPr>
        <p:txBody>
          <a:bodyPr lIns="0" tIns="0" rIns="0" bIns="0"/>
          <a:lstStyle>
            <a:lvl1pPr>
              <a:spcBef>
                <a:spcPts val="0"/>
              </a:spcBef>
              <a:defRPr sz="3200"/>
            </a:lvl1pPr>
          </a:lstStyle>
          <a:p>
            <a:pPr defTabSz="914400" hangingPunct="0">
              <a:lnSpc>
                <a:spcPct val="100000"/>
              </a:lnSpc>
              <a:defRPr b="1"/>
            </a:pPr>
            <a:r>
              <a:t>5.3 Indicateurs clés de performance pour le suivi et l’évaluation des EIR</a:t>
            </a:r>
          </a:p>
          <a:p>
            <a:endParaRPr b="1"/>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16</a:t>
            </a:r>
          </a:p>
        </p:txBody>
      </p:sp>
    </p:spTree>
    <p:extLst>
      <p:ext uri="{BB962C8B-B14F-4D97-AF65-F5344CB8AC3E}">
        <p14:creationId xmlns:p14="http://schemas.microsoft.com/office/powerpoint/2010/main" val="2513407937"/>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98698" y="1925895"/>
            <a:ext cx="7167921" cy="3736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Comprendront</a:t>
            </a:r>
            <a:r>
              <a:rPr dirty="0"/>
              <a:t> le lien entre le programme </a:t>
            </a:r>
            <a:r>
              <a:rPr dirty="0" err="1"/>
              <a:t>d’intervention</a:t>
            </a:r>
            <a:r>
              <a:rPr dirty="0"/>
              <a:t> </a:t>
            </a:r>
            <a:r>
              <a:rPr dirty="0" err="1"/>
              <a:t>rapide</a:t>
            </a:r>
            <a:r>
              <a:rPr dirty="0"/>
              <a:t>, les </a:t>
            </a:r>
            <a:r>
              <a:rPr dirty="0" err="1"/>
              <a:t>indicateurs</a:t>
            </a:r>
            <a:r>
              <a:rPr dirty="0"/>
              <a:t> JEE/SPAR et </a:t>
            </a:r>
            <a:r>
              <a:rPr dirty="0" err="1"/>
              <a:t>l'approche</a:t>
            </a:r>
            <a:r>
              <a:rPr dirty="0"/>
              <a:t> 7-1-7</a:t>
            </a:r>
            <a:endParaRPr sz="2400" strike="sngStrike"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Sauront</a:t>
            </a:r>
            <a:r>
              <a:rPr dirty="0"/>
              <a:t> </a:t>
            </a:r>
            <a:r>
              <a:rPr dirty="0" err="1"/>
              <a:t>décrire</a:t>
            </a:r>
            <a:r>
              <a:rPr dirty="0"/>
              <a:t> les </a:t>
            </a:r>
            <a:r>
              <a:rPr dirty="0" err="1"/>
              <a:t>indicateurs</a:t>
            </a:r>
            <a:r>
              <a:rPr dirty="0"/>
              <a:t> </a:t>
            </a:r>
            <a:r>
              <a:rPr dirty="0" err="1"/>
              <a:t>clés</a:t>
            </a:r>
            <a:r>
              <a:rPr dirty="0"/>
              <a:t> de performance </a:t>
            </a:r>
            <a:r>
              <a:rPr dirty="0" err="1"/>
              <a:t>dʼun</a:t>
            </a:r>
            <a:r>
              <a:rPr dirty="0"/>
              <a:t> programme </a:t>
            </a:r>
            <a:r>
              <a:rPr dirty="0" err="1"/>
              <a:t>d’intervention</a:t>
            </a:r>
            <a:r>
              <a:rPr dirty="0"/>
              <a:t> </a:t>
            </a:r>
            <a:r>
              <a:rPr dirty="0" err="1"/>
              <a:t>rapide</a:t>
            </a:r>
            <a:endParaRPr sz="2400" dirty="0">
              <a:solidFill>
                <a:srgbClr val="10253F"/>
              </a:solidFill>
              <a:latin typeface="Source Sans Pro Regular"/>
              <a:ea typeface="Source Sans Pro Regular"/>
              <a:cs typeface="Arial"/>
            </a:endParaRPr>
          </a:p>
          <a:p>
            <a:pPr>
              <a:spcBef>
                <a:spcPts val="500"/>
              </a:spcBef>
              <a:buClr>
                <a:srgbClr val="5A8A39"/>
              </a:buClr>
              <a:buSzPct val="100000"/>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highlight>
                <a:srgbClr val="FFFF00"/>
              </a:highlight>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endParaRP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a:t>
            </a:r>
          </a:p>
        </p:txBody>
      </p:sp>
    </p:spTree>
    <p:extLst>
      <p:ext uri="{BB962C8B-B14F-4D97-AF65-F5344CB8AC3E}">
        <p14:creationId xmlns:p14="http://schemas.microsoft.com/office/powerpoint/2010/main" val="1599324210"/>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252236" y="1026498"/>
            <a:ext cx="10729372" cy="629781"/>
          </a:xfrm>
        </p:spPr>
        <p:txBody>
          <a:bodyPr lIns="45719" tIns="45720" rIns="45719" bIns="45720" anchor="t">
            <a:noAutofit/>
          </a:bodyPr>
          <a:lstStyle/>
          <a:p>
            <a:r>
              <a:t>Il y a convergence entre les indicateurs clés de performance définis dans le cadre du suivi et de l’évaluation dʼun programme d’intervention rapide et :</a:t>
            </a:r>
          </a:p>
          <a:p>
            <a:endParaRP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691" y="79205"/>
            <a:ext cx="11103940" cy="622301"/>
          </a:xfrm>
        </p:spPr>
        <p:txBody>
          <a:bodyPr lIns="45719" tIns="45720" rIns="45719" bIns="45720" anchor="t">
            <a:noAutofit/>
          </a:bodyPr>
          <a:lstStyle/>
          <a:p>
            <a:pPr defTabSz="914400" hangingPunct="0">
              <a:lnSpc>
                <a:spcPct val="100000"/>
              </a:lnSpc>
              <a:spcBef>
                <a:spcPts val="0"/>
              </a:spcBef>
              <a:defRPr sz="3000" b="1">
                <a:solidFill>
                  <a:srgbClr val="FFFFFF"/>
                </a:solidFill>
                <a:cs typeface="Source Sans Pro Bold"/>
              </a:defRPr>
            </a:pPr>
            <a:r>
              <a:rPr sz="2200" dirty="0">
                <a:ea typeface="Source Sans Pro Bold"/>
              </a:rPr>
              <a:t>5.3</a:t>
            </a:r>
            <a:r>
              <a:rPr sz="2200" dirty="0"/>
              <a:t> </a:t>
            </a:r>
            <a:r>
              <a:rPr sz="2200" dirty="0" err="1"/>
              <a:t>Indicateurs</a:t>
            </a:r>
            <a:r>
              <a:rPr sz="2200" dirty="0"/>
              <a:t> </a:t>
            </a:r>
            <a:r>
              <a:rPr sz="2200" dirty="0" err="1"/>
              <a:t>clés</a:t>
            </a:r>
            <a:r>
              <a:rPr sz="2200" dirty="0"/>
              <a:t> de performance pour le </a:t>
            </a:r>
            <a:r>
              <a:rPr sz="2200" dirty="0" err="1"/>
              <a:t>suivi</a:t>
            </a:r>
            <a:r>
              <a:rPr sz="2200" dirty="0"/>
              <a:t> et </a:t>
            </a:r>
            <a:r>
              <a:rPr sz="2200" dirty="0" err="1"/>
              <a:t>l’évaluation</a:t>
            </a:r>
            <a:r>
              <a:rPr sz="2200" dirty="0"/>
              <a:t> des EIR</a:t>
            </a:r>
            <a:endParaRPr sz="2200" dirty="0">
              <a:solidFill>
                <a:srgbClr val="FFFFFF"/>
              </a:solidFill>
              <a:cs typeface="Source Sans Pro Bold"/>
            </a:endParaRPr>
          </a:p>
          <a:p>
            <a:pPr defTabSz="914400">
              <a:lnSpc>
                <a:spcPct val="100000"/>
              </a:lnSpc>
              <a:spcBef>
                <a:spcPts val="0"/>
              </a:spcBef>
            </a:pPr>
            <a:endParaRPr sz="2200" b="1" dirty="0">
              <a:solidFill>
                <a:srgbClr val="FFFFFF"/>
              </a:solidFill>
              <a:latin typeface="Source Sans Pro Bold"/>
              <a:ea typeface="Source Sans Pro Bold"/>
              <a:cs typeface="Source Sans Pro Bold"/>
            </a:endParaRPr>
          </a:p>
        </p:txBody>
      </p:sp>
      <p:sp>
        <p:nvSpPr>
          <p:cNvPr id="3" name="Organigramme : Connecteur 2">
            <a:extLst>
              <a:ext uri="{FF2B5EF4-FFF2-40B4-BE49-F238E27FC236}">
                <a16:creationId xmlns:a16="http://schemas.microsoft.com/office/drawing/2014/main" id="{852B0700-5B05-9204-A5A3-13A48B9B872C}"/>
              </a:ext>
            </a:extLst>
          </p:cNvPr>
          <p:cNvSpPr/>
          <p:nvPr/>
        </p:nvSpPr>
        <p:spPr>
          <a:xfrm>
            <a:off x="6206068" y="3002839"/>
            <a:ext cx="5710173" cy="1341653"/>
          </a:xfrm>
          <a:prstGeom prst="flowChartConnector">
            <a:avLst/>
          </a:prstGeom>
          <a:solidFill>
            <a:schemeClr val="accent1"/>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algn="ctr">
              <a:defRPr sz="2800">
                <a:solidFill>
                  <a:srgbClr val="FFFFFF"/>
                </a:solidFill>
                <a:latin typeface="Source Sans Pro Bold"/>
                <a:ea typeface="Segoe UI"/>
                <a:cs typeface="Segoe UI"/>
              </a:defRPr>
            </a:pPr>
            <a:r>
              <a:rPr b="1" dirty="0" err="1"/>
              <a:t>l'approche</a:t>
            </a:r>
            <a:r>
              <a:rPr b="1" dirty="0"/>
              <a:t> 7-1-7</a:t>
            </a:r>
            <a:r>
              <a:rPr dirty="0"/>
              <a:t>​</a:t>
            </a:r>
          </a:p>
          <a:p>
            <a:pPr algn="ctr" rtl="0">
              <a:defRPr sz="2800" b="1">
                <a:solidFill>
                  <a:srgbClr val="FFFFFF"/>
                </a:solidFill>
                <a:latin typeface="Source Sans Pro Bold"/>
                <a:ea typeface="Segoe UI"/>
                <a:cs typeface="Segoe UI"/>
              </a:defRPr>
            </a:pPr>
            <a:r>
              <a:rPr dirty="0"/>
              <a:t> </a:t>
            </a:r>
            <a:endParaRPr kumimoji="0" sz="1800" b="0" i="0" u="none" strike="noStrike" cap="none" normalizeH="0" baseline="0" dirty="0">
              <a:ln>
                <a:noFill/>
              </a:ln>
              <a:solidFill>
                <a:srgbClr val="FFFFFF"/>
              </a:solidFill>
              <a:effectLst/>
              <a:uFillTx/>
              <a:latin typeface="+mj-lt"/>
              <a:ea typeface="+mj-ea"/>
              <a:cs typeface="+mj-cs"/>
              <a:sym typeface="Calibri"/>
            </a:endParaRPr>
          </a:p>
        </p:txBody>
      </p:sp>
      <p:sp>
        <p:nvSpPr>
          <p:cNvPr id="9" name="Organigramme : Connecteur 8">
            <a:extLst>
              <a:ext uri="{FF2B5EF4-FFF2-40B4-BE49-F238E27FC236}">
                <a16:creationId xmlns:a16="http://schemas.microsoft.com/office/drawing/2014/main" id="{70EFDA36-84B0-D4F3-A530-1B781C17B476}"/>
              </a:ext>
            </a:extLst>
          </p:cNvPr>
          <p:cNvSpPr/>
          <p:nvPr/>
        </p:nvSpPr>
        <p:spPr>
          <a:xfrm>
            <a:off x="192912" y="2699883"/>
            <a:ext cx="5710173" cy="1947562"/>
          </a:xfrm>
          <a:prstGeom prst="flowChartConnector">
            <a:avLst/>
          </a:prstGeom>
          <a:solidFill>
            <a:schemeClr val="accent1"/>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algn="ctr">
              <a:defRPr sz="2800" b="1">
                <a:solidFill>
                  <a:srgbClr val="FFFFFF"/>
                </a:solidFill>
                <a:latin typeface="Source Sans Pro Bold"/>
                <a:cs typeface="Segoe UI"/>
              </a:defRPr>
            </a:pPr>
            <a:r>
              <a:rPr dirty="0"/>
              <a:t> les </a:t>
            </a:r>
            <a:r>
              <a:rPr dirty="0" err="1"/>
              <a:t>indicateurs</a:t>
            </a:r>
            <a:r>
              <a:rPr dirty="0"/>
              <a:t> </a:t>
            </a:r>
            <a:r>
              <a:rPr dirty="0" err="1"/>
              <a:t>mondiaux</a:t>
            </a:r>
            <a:r>
              <a:rPr dirty="0"/>
              <a:t> </a:t>
            </a:r>
            <a:endParaRPr sz="2800" b="1" dirty="0">
              <a:solidFill>
                <a:srgbClr val="FFFFFF"/>
              </a:solidFill>
              <a:latin typeface="Source Sans Pro Bold"/>
              <a:cs typeface="Segoe UI"/>
            </a:endParaRPr>
          </a:p>
          <a:p>
            <a:pPr algn="ctr">
              <a:defRPr sz="2800" b="1">
                <a:solidFill>
                  <a:srgbClr val="FFFFFF"/>
                </a:solidFill>
                <a:latin typeface="Source Sans Pro Bold"/>
                <a:cs typeface="Segoe UI"/>
              </a:defRPr>
            </a:pPr>
            <a:r>
              <a:rPr dirty="0"/>
              <a:t>(</a:t>
            </a:r>
            <a:r>
              <a:rPr lang="fr-FR" dirty="0"/>
              <a:t>EEC/</a:t>
            </a:r>
            <a:r>
              <a:rPr dirty="0"/>
              <a:t>JEE et SPAR)</a:t>
            </a:r>
            <a:endParaRPr sz="2800" b="1" dirty="0">
              <a:solidFill>
                <a:srgbClr val="FFFFFF"/>
              </a:solidFill>
              <a:latin typeface="Source Sans Pro Bold"/>
              <a:cs typeface="Segoe UI"/>
            </a:endParaRPr>
          </a:p>
        </p:txBody>
      </p:sp>
      <p:sp>
        <p:nvSpPr>
          <p:cNvPr id="4" name="Demi-cadre 3">
            <a:extLst>
              <a:ext uri="{FF2B5EF4-FFF2-40B4-BE49-F238E27FC236}">
                <a16:creationId xmlns:a16="http://schemas.microsoft.com/office/drawing/2014/main" id="{8C49C205-D4DD-F7EC-8D02-45142BF80A49}"/>
              </a:ext>
            </a:extLst>
          </p:cNvPr>
          <p:cNvSpPr/>
          <p:nvPr/>
        </p:nvSpPr>
        <p:spPr>
          <a:xfrm rot="2700000">
            <a:off x="4999667" y="1980893"/>
            <a:ext cx="1563509" cy="1535286"/>
          </a:xfrm>
          <a:prstGeom prst="halfFrame">
            <a:avLst/>
          </a:prstGeom>
          <a:solidFill>
            <a:srgbClr val="C00000"/>
          </a:solidFill>
          <a:ln w="12700"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02411810"/>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0A469C3-BDDB-4B11-90ED-D0BFBB8E1311}"/>
              </a:ext>
            </a:extLst>
          </p:cNvPr>
          <p:cNvSpPr>
            <a:spLocks noGrp="1"/>
          </p:cNvSpPr>
          <p:nvPr>
            <p:ph type="body" idx="1"/>
          </p:nvPr>
        </p:nvSpPr>
        <p:spPr>
          <a:xfrm>
            <a:off x="197168" y="2671311"/>
            <a:ext cx="2966917" cy="3584358"/>
          </a:xfrm>
          <a:ln w="28575"/>
        </p:spPr>
        <p:style>
          <a:lnRef idx="2">
            <a:schemeClr val="accent3"/>
          </a:lnRef>
          <a:fillRef idx="1">
            <a:schemeClr val="lt1"/>
          </a:fillRef>
          <a:effectRef idx="0">
            <a:schemeClr val="accent3"/>
          </a:effectRef>
          <a:fontRef idx="minor">
            <a:schemeClr val="dk1"/>
          </a:fontRef>
        </p:style>
        <p:txBody>
          <a:bodyPr lIns="45719" tIns="45720" rIns="45719" bIns="45720" anchor="t">
            <a:noAutofit/>
          </a:bodyPr>
          <a:lstStyle/>
          <a:p>
            <a:pPr>
              <a:defRPr sz="1600">
                <a:solidFill>
                  <a:srgbClr val="5F5F5F"/>
                </a:solidFill>
              </a:defRPr>
            </a:pPr>
            <a:r>
              <a:rPr sz="1400"/>
              <a:t>P.1.2 Égalité des genres dans les situations d’urgence sanitaire </a:t>
            </a:r>
            <a:endParaRPr sz="1400">
              <a:latin typeface="Source Sans Pro Regular"/>
            </a:endParaRPr>
          </a:p>
          <a:p>
            <a:pPr>
              <a:lnSpc>
                <a:spcPct val="100000"/>
              </a:lnSpc>
              <a:spcBef>
                <a:spcPct val="20000"/>
              </a:spcBef>
              <a:spcAft>
                <a:spcPct val="0"/>
              </a:spcAft>
              <a:defRPr sz="1600">
                <a:solidFill>
                  <a:srgbClr val="5F5F5F"/>
                </a:solidFill>
                <a:cs typeface="Calibri"/>
              </a:defRPr>
            </a:pPr>
            <a:r>
              <a:rPr sz="1400"/>
              <a:t>P.2.2 Ressources financières affectées à l’intervention d’urgence de santé publique</a:t>
            </a:r>
          </a:p>
          <a:p>
            <a:pPr>
              <a:lnSpc>
                <a:spcPct val="100000"/>
              </a:lnSpc>
              <a:spcBef>
                <a:spcPct val="20000"/>
              </a:spcBef>
              <a:spcAft>
                <a:spcPct val="0"/>
              </a:spcAft>
              <a:defRPr sz="1600">
                <a:solidFill>
                  <a:srgbClr val="5F5F5F"/>
                </a:solidFill>
                <a:cs typeface="Calibri"/>
              </a:defRPr>
            </a:pPr>
            <a:r>
              <a:rPr sz="1400"/>
              <a:t>P.3.2 Mécanismes de coordination multisectoriels </a:t>
            </a:r>
          </a:p>
          <a:p>
            <a:pPr>
              <a:lnSpc>
                <a:spcPct val="100000"/>
              </a:lnSpc>
              <a:spcBef>
                <a:spcPct val="20000"/>
              </a:spcBef>
              <a:spcAft>
                <a:spcPct val="0"/>
              </a:spcAft>
              <a:defRPr sz="1600">
                <a:solidFill>
                  <a:srgbClr val="5F5F5F"/>
                </a:solidFill>
                <a:cs typeface="Calibri"/>
              </a:defRPr>
            </a:pPr>
            <a:r>
              <a:rPr sz="1400"/>
              <a:t>P.3.3 Planification stratégique concernant le RSI, la préparation ou la sécurité sanitaire </a:t>
            </a:r>
          </a:p>
          <a:p>
            <a:pPr>
              <a:lnSpc>
                <a:spcPct val="100000"/>
              </a:lnSpc>
              <a:spcBef>
                <a:spcPct val="20000"/>
              </a:spcBef>
              <a:spcAft>
                <a:spcPct val="0"/>
              </a:spcAft>
              <a:defRPr sz="1600">
                <a:solidFill>
                  <a:srgbClr val="5F5F5F"/>
                </a:solidFill>
                <a:cs typeface="Calibri"/>
              </a:defRPr>
            </a:pPr>
            <a:r>
              <a:rPr sz="1400"/>
              <a:t>P.5.2 Riposte aux zoonoses </a:t>
            </a:r>
          </a:p>
          <a:p>
            <a:pPr>
              <a:lnSpc>
                <a:spcPct val="100000"/>
              </a:lnSpc>
              <a:spcBef>
                <a:spcPct val="20000"/>
              </a:spcBef>
              <a:spcAft>
                <a:spcPct val="0"/>
              </a:spcAft>
              <a:defRPr sz="1600">
                <a:cs typeface="Calibri"/>
              </a:defRPr>
            </a:pPr>
            <a:r>
              <a:rPr sz="1400"/>
              <a:t>P.6.1 Surveillance des maladies d’origine alimentaire et de la contamination des aliments </a:t>
            </a:r>
            <a:endParaRPr sz="1400">
              <a:latin typeface="Source Sans Pro Regular"/>
            </a:endParaRPr>
          </a:p>
          <a:p>
            <a:endParaRPr sz="1400" b="1">
              <a:solidFill>
                <a:srgbClr val="5F5F5F"/>
              </a:solidFill>
              <a:latin typeface="Source Sans Pro Regular"/>
              <a:cs typeface="Segoe UI"/>
            </a:endParaRPr>
          </a:p>
          <a:p>
            <a:endParaRPr sz="1400">
              <a:solidFill>
                <a:srgbClr val="5F5F5F"/>
              </a:solidFill>
              <a:latin typeface="Source Sans Pro Regular"/>
            </a:endParaRPr>
          </a:p>
          <a:p>
            <a:endParaRPr sz="1400">
              <a:solidFill>
                <a:srgbClr val="FF0000"/>
              </a:solidFill>
              <a:latin typeface="Source Sans Pro Regular"/>
            </a:endParaRPr>
          </a:p>
        </p:txBody>
      </p:sp>
      <p:sp>
        <p:nvSpPr>
          <p:cNvPr id="11" name="Text Placeholder 2">
            <a:extLst>
              <a:ext uri="{FF2B5EF4-FFF2-40B4-BE49-F238E27FC236}">
                <a16:creationId xmlns:a16="http://schemas.microsoft.com/office/drawing/2014/main" id="{22CA0714-F016-D9A3-CB2B-1BB2728EB569}"/>
              </a:ext>
            </a:extLst>
          </p:cNvPr>
          <p:cNvSpPr>
            <a:spLocks noGrp="1"/>
          </p:cNvSpPr>
          <p:nvPr>
            <p:ph type="body" sz="quarter" idx="21"/>
          </p:nvPr>
        </p:nvSpPr>
        <p:spPr>
          <a:xfrm>
            <a:off x="197336" y="73806"/>
            <a:ext cx="11103940" cy="622301"/>
          </a:xfrm>
        </p:spPr>
        <p:txBody>
          <a:bodyPr lIns="45719" tIns="45720" rIns="45719" bIns="45720" anchor="t">
            <a:noAutofit/>
          </a:bodyPr>
          <a:lstStyle/>
          <a:p>
            <a:pPr defTabSz="914400">
              <a:lnSpc>
                <a:spcPct val="100000"/>
              </a:lnSpc>
              <a:spcBef>
                <a:spcPts val="0"/>
              </a:spcBef>
              <a:defRPr sz="3000" b="1">
                <a:solidFill>
                  <a:srgbClr val="FFFFFF"/>
                </a:solidFill>
              </a:defRPr>
            </a:pPr>
            <a:r>
              <a:rPr sz="2200" dirty="0"/>
              <a:t>5.3 </a:t>
            </a:r>
            <a:r>
              <a:rPr sz="2200" dirty="0" err="1"/>
              <a:t>Indicateurs</a:t>
            </a:r>
            <a:r>
              <a:rPr sz="2200" dirty="0"/>
              <a:t> </a:t>
            </a:r>
            <a:r>
              <a:rPr sz="2200" dirty="0" err="1"/>
              <a:t>clés</a:t>
            </a:r>
            <a:r>
              <a:rPr sz="2200" dirty="0"/>
              <a:t> de performance pour le </a:t>
            </a:r>
            <a:r>
              <a:rPr sz="2200" dirty="0" err="1"/>
              <a:t>suivi</a:t>
            </a:r>
            <a:r>
              <a:rPr sz="2200" dirty="0"/>
              <a:t> et </a:t>
            </a:r>
            <a:r>
              <a:rPr sz="2200" dirty="0" err="1"/>
              <a:t>l’évaluation</a:t>
            </a:r>
            <a:r>
              <a:rPr sz="2200" dirty="0"/>
              <a:t> des EIR</a:t>
            </a:r>
          </a:p>
          <a:p>
            <a:pPr defTabSz="914400">
              <a:lnSpc>
                <a:spcPct val="100000"/>
              </a:lnSpc>
              <a:spcBef>
                <a:spcPts val="0"/>
              </a:spcBef>
            </a:pPr>
            <a:endParaRPr sz="2200" b="1" dirty="0">
              <a:solidFill>
                <a:srgbClr val="FFFFFF"/>
              </a:solidFill>
              <a:latin typeface="Source Sans Pro Bold"/>
              <a:ea typeface="Source Sans Pro Bold"/>
              <a:cs typeface="Source Sans Pro Bold"/>
            </a:endParaRPr>
          </a:p>
        </p:txBody>
      </p:sp>
      <p:sp>
        <p:nvSpPr>
          <p:cNvPr id="12" name="ZoneTexte 11">
            <a:extLst>
              <a:ext uri="{FF2B5EF4-FFF2-40B4-BE49-F238E27FC236}">
                <a16:creationId xmlns:a16="http://schemas.microsoft.com/office/drawing/2014/main" id="{4F07D285-0F7B-03E1-117A-1BF7A58BE594}"/>
              </a:ext>
            </a:extLst>
          </p:cNvPr>
          <p:cNvSpPr txBox="1"/>
          <p:nvPr/>
        </p:nvSpPr>
        <p:spPr>
          <a:xfrm>
            <a:off x="194278" y="708196"/>
            <a:ext cx="9639270"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b="1">
                <a:solidFill>
                  <a:srgbClr val="A2010C"/>
                </a:solidFill>
                <a:latin typeface="Source Sans Pro Bold"/>
                <a:ea typeface="Source Sans Pro Bold"/>
                <a:cs typeface="+mj-lt"/>
              </a:defRPr>
            </a:pPr>
            <a:r>
              <a:rPr sz="2200" dirty="0" err="1"/>
              <a:t>Indicateurs</a:t>
            </a:r>
            <a:r>
              <a:rPr sz="2200" dirty="0"/>
              <a:t> </a:t>
            </a:r>
            <a:r>
              <a:rPr sz="2200" dirty="0" err="1"/>
              <a:t>clés</a:t>
            </a:r>
            <a:r>
              <a:rPr sz="2200" dirty="0"/>
              <a:t> de performance </a:t>
            </a:r>
            <a:r>
              <a:rPr sz="2200" dirty="0" err="1"/>
              <a:t>applicables</a:t>
            </a:r>
            <a:r>
              <a:rPr sz="2200" dirty="0"/>
              <a:t> aux EIR et </a:t>
            </a:r>
            <a:r>
              <a:rPr sz="2200" dirty="0" err="1"/>
              <a:t>indicateurs</a:t>
            </a:r>
            <a:r>
              <a:rPr sz="2200" dirty="0"/>
              <a:t> </a:t>
            </a:r>
            <a:r>
              <a:rPr sz="2200" dirty="0" err="1"/>
              <a:t>mondiaux</a:t>
            </a:r>
            <a:r>
              <a:rPr sz="2200" dirty="0"/>
              <a:t> (</a:t>
            </a:r>
            <a:r>
              <a:rPr lang="fr-FR" sz="2200" dirty="0"/>
              <a:t>EEC/</a:t>
            </a:r>
            <a:r>
              <a:rPr sz="2200" dirty="0"/>
              <a:t>JEE et SPAR)</a:t>
            </a:r>
            <a:endParaRPr sz="2200" b="1" dirty="0">
              <a:solidFill>
                <a:srgbClr val="A2010C"/>
              </a:solidFill>
              <a:latin typeface="Source Sans Pro Bold"/>
              <a:ea typeface="Source Sans Pro Bold"/>
              <a:cs typeface="+mj-lt"/>
            </a:endParaRPr>
          </a:p>
        </p:txBody>
      </p:sp>
      <p:sp>
        <p:nvSpPr>
          <p:cNvPr id="2" name="Rectangle : coins arrondis 1">
            <a:extLst>
              <a:ext uri="{FF2B5EF4-FFF2-40B4-BE49-F238E27FC236}">
                <a16:creationId xmlns:a16="http://schemas.microsoft.com/office/drawing/2014/main" id="{C3CE4A37-981C-420D-B4AB-52DEA274E707}"/>
              </a:ext>
            </a:extLst>
          </p:cNvPr>
          <p:cNvSpPr/>
          <p:nvPr/>
        </p:nvSpPr>
        <p:spPr>
          <a:xfrm>
            <a:off x="191912" y="2030609"/>
            <a:ext cx="2974620" cy="524887"/>
          </a:xfrm>
          <a:prstGeom prst="roundRect">
            <a:avLst/>
          </a:prstGeom>
          <a:solidFill>
            <a:srgbClr val="65A000"/>
          </a:solidFill>
          <a:ln/>
        </p:spPr>
        <p:style>
          <a:lnRef idx="2">
            <a:schemeClr val="accent3"/>
          </a:lnRef>
          <a:fillRef idx="1">
            <a:schemeClr val="lt1"/>
          </a:fillRef>
          <a:effectRef idx="0">
            <a:schemeClr val="accent3"/>
          </a:effectRef>
          <a:fontRef idx="minor">
            <a:schemeClr val="dk1"/>
          </a:fontRef>
        </p:style>
        <p:txBody>
          <a:bodyPr rot="0" spcFirstLastPara="1" vertOverflow="overflow" horzOverflow="overflow" vert="horz" wrap="square" lIns="45719" tIns="45719" rIns="45719" bIns="45719" numCol="1" spcCol="38100" anchor="ctr">
            <a:spAutoFit/>
          </a:bodyPr>
          <a:lstStyle/>
          <a:p>
            <a:pPr marL="0" marR="0" indent="0" algn="ctr" defTabSz="914400" rtl="0" fontAlgn="auto" latinLnBrk="0" hangingPunct="0">
              <a:lnSpc>
                <a:spcPct val="100000"/>
              </a:lnSpc>
              <a:spcBef>
                <a:spcPts val="0"/>
              </a:spcBef>
              <a:spcAft>
                <a:spcPts val="0"/>
              </a:spcAft>
              <a:buClrTx/>
              <a:buSzTx/>
              <a:buFontTx/>
              <a:buNone/>
              <a:tabLst/>
              <a:defRPr sz="2400" b="1">
                <a:solidFill>
                  <a:srgbClr val="FFFFFF"/>
                </a:solidFill>
                <a:latin typeface="Source Sans Pro Regular"/>
              </a:defRPr>
            </a:pPr>
            <a:r>
              <a:t>PRÉVENIR</a:t>
            </a:r>
            <a:endParaRPr>
              <a:solidFill>
                <a:srgbClr val="FFFFFF"/>
              </a:solidFill>
              <a:latin typeface="Source Sans Pro Regular"/>
            </a:endParaRPr>
          </a:p>
        </p:txBody>
      </p:sp>
      <p:sp>
        <p:nvSpPr>
          <p:cNvPr id="8" name="Rectangle : coins arrondis 7">
            <a:extLst>
              <a:ext uri="{FF2B5EF4-FFF2-40B4-BE49-F238E27FC236}">
                <a16:creationId xmlns:a16="http://schemas.microsoft.com/office/drawing/2014/main" id="{65926166-D976-65B2-4989-DCEBA274C48B}"/>
              </a:ext>
            </a:extLst>
          </p:cNvPr>
          <p:cNvSpPr/>
          <p:nvPr/>
        </p:nvSpPr>
        <p:spPr>
          <a:xfrm>
            <a:off x="3366911" y="2030609"/>
            <a:ext cx="2734732" cy="510776"/>
          </a:xfrm>
          <a:prstGeom prst="roundRect">
            <a:avLst/>
          </a:prstGeom>
          <a:solidFill>
            <a:srgbClr val="002060"/>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algn="ctr">
              <a:defRPr sz="2400" b="1">
                <a:solidFill>
                  <a:srgbClr val="FFFFFF"/>
                </a:solidFill>
                <a:latin typeface="Source Sans Pro Regular"/>
                <a:ea typeface="+mn-ea"/>
                <a:cs typeface="+mn-cs"/>
              </a:defRPr>
            </a:pPr>
            <a:r>
              <a:t>DÉTECTER</a:t>
            </a:r>
          </a:p>
        </p:txBody>
      </p:sp>
      <p:sp>
        <p:nvSpPr>
          <p:cNvPr id="9" name="Rectangle : coins arrondis 8">
            <a:extLst>
              <a:ext uri="{FF2B5EF4-FFF2-40B4-BE49-F238E27FC236}">
                <a16:creationId xmlns:a16="http://schemas.microsoft.com/office/drawing/2014/main" id="{9B97B02C-4133-B042-13CC-394E69991421}"/>
              </a:ext>
            </a:extLst>
          </p:cNvPr>
          <p:cNvSpPr/>
          <p:nvPr/>
        </p:nvSpPr>
        <p:spPr>
          <a:xfrm>
            <a:off x="6302022" y="2030609"/>
            <a:ext cx="2918176" cy="510776"/>
          </a:xfrm>
          <a:prstGeom prst="roundRect">
            <a:avLst/>
          </a:prstGeom>
          <a:solidFill>
            <a:schemeClr val="accent4"/>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ctr" defTabSz="914400">
              <a:lnSpc>
                <a:spcPct val="100000"/>
              </a:lnSpc>
              <a:spcBef>
                <a:spcPts val="0"/>
              </a:spcBef>
              <a:spcAft>
                <a:spcPts val="0"/>
              </a:spcAft>
              <a:buNone/>
              <a:tabLst/>
              <a:defRPr sz="2400" b="1">
                <a:solidFill>
                  <a:srgbClr val="FFFFFF"/>
                </a:solidFill>
                <a:latin typeface="Source Sans Pro Regular"/>
                <a:ea typeface="+mn-ea"/>
                <a:cs typeface="+mn-cs"/>
              </a:defRPr>
            </a:pPr>
            <a:r>
              <a:t>RIPOSTER</a:t>
            </a:r>
          </a:p>
        </p:txBody>
      </p:sp>
      <p:sp>
        <p:nvSpPr>
          <p:cNvPr id="10" name="Rectangle : coins arrondis 9">
            <a:extLst>
              <a:ext uri="{FF2B5EF4-FFF2-40B4-BE49-F238E27FC236}">
                <a16:creationId xmlns:a16="http://schemas.microsoft.com/office/drawing/2014/main" id="{1290D795-1065-3BBA-7B02-3ADD95899492}"/>
              </a:ext>
            </a:extLst>
          </p:cNvPr>
          <p:cNvSpPr/>
          <p:nvPr/>
        </p:nvSpPr>
        <p:spPr>
          <a:xfrm>
            <a:off x="9406466" y="2030609"/>
            <a:ext cx="2734732" cy="510776"/>
          </a:xfrm>
          <a:prstGeom prst="roundRect">
            <a:avLst/>
          </a:prstGeom>
          <a:solidFill>
            <a:srgbClr val="05E8D5"/>
          </a:solidFill>
          <a:ln w="12700" cap="flat">
            <a:solidFill>
              <a:srgbClr val="05F5E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ctr" defTabSz="914400">
              <a:lnSpc>
                <a:spcPct val="100000"/>
              </a:lnSpc>
              <a:spcBef>
                <a:spcPts val="0"/>
              </a:spcBef>
              <a:spcAft>
                <a:spcPts val="0"/>
              </a:spcAft>
              <a:buNone/>
              <a:tabLst/>
              <a:defRPr sz="2400" b="1">
                <a:solidFill>
                  <a:srgbClr val="FFFFFF"/>
                </a:solidFill>
                <a:latin typeface="Source Sans Pro Regular"/>
              </a:defRPr>
            </a:pPr>
            <a:r>
              <a:t>POINTS D’ENTRÉE</a:t>
            </a:r>
            <a:endParaRPr sz="2400" b="1">
              <a:solidFill>
                <a:srgbClr val="FFFFFF"/>
              </a:solidFill>
              <a:latin typeface="Source Sans Pro Regular"/>
            </a:endParaRPr>
          </a:p>
        </p:txBody>
      </p:sp>
      <p:sp>
        <p:nvSpPr>
          <p:cNvPr id="13" name="TextBox 6">
            <a:extLst>
              <a:ext uri="{FF2B5EF4-FFF2-40B4-BE49-F238E27FC236}">
                <a16:creationId xmlns:a16="http://schemas.microsoft.com/office/drawing/2014/main" id="{07145F48-0725-2726-68B5-58944A6042AB}"/>
              </a:ext>
            </a:extLst>
          </p:cNvPr>
          <p:cNvSpPr txBox="1"/>
          <p:nvPr/>
        </p:nvSpPr>
        <p:spPr>
          <a:xfrm>
            <a:off x="191912" y="1319134"/>
            <a:ext cx="11611925" cy="707886"/>
          </a:xfrm>
          <a:prstGeom prst="rect">
            <a:avLst/>
          </a:prstGeom>
          <a:noFill/>
        </p:spPr>
        <p:txBody>
          <a:bodyPr wrap="square" lIns="91440" tIns="45720" rIns="91440" bIns="45720" anchor="t">
            <a:spAutoFit/>
          </a:bodyPr>
          <a:lstStyle/>
          <a:p>
            <a:pPr defTabSz="1219170" eaLnBrk="0" fontAlgn="base">
              <a:spcBef>
                <a:spcPct val="0"/>
              </a:spcBef>
              <a:spcAft>
                <a:spcPct val="0"/>
              </a:spcAft>
              <a:defRPr sz="2400" kern="1200">
                <a:latin typeface="Source Sans Pro Regular"/>
                <a:ea typeface="+mj-lt"/>
                <a:cs typeface="+mj-lt"/>
              </a:defRPr>
            </a:pPr>
            <a:r>
              <a:rPr sz="2000" dirty="0"/>
              <a:t>La mise </a:t>
            </a:r>
            <a:r>
              <a:rPr sz="2000" dirty="0" err="1"/>
              <a:t>en</a:t>
            </a:r>
            <a:r>
              <a:rPr sz="2000" dirty="0"/>
              <a:t> place d’un programme </a:t>
            </a:r>
            <a:r>
              <a:rPr sz="2000" dirty="0" err="1"/>
              <a:t>d’intervention</a:t>
            </a:r>
            <a:r>
              <a:rPr sz="2000" dirty="0"/>
              <a:t> </a:t>
            </a:r>
            <a:r>
              <a:rPr sz="2000" dirty="0" err="1"/>
              <a:t>rapide</a:t>
            </a:r>
            <a:r>
              <a:rPr sz="2000" dirty="0"/>
              <a:t> </a:t>
            </a:r>
            <a:r>
              <a:rPr sz="2000" dirty="0" err="1"/>
              <a:t>contribue</a:t>
            </a:r>
            <a:r>
              <a:rPr sz="2000" dirty="0"/>
              <a:t> à </a:t>
            </a:r>
            <a:r>
              <a:rPr sz="2000" dirty="0" err="1"/>
              <a:t>améliorer</a:t>
            </a:r>
            <a:r>
              <a:rPr sz="2000" dirty="0"/>
              <a:t> les </a:t>
            </a:r>
            <a:r>
              <a:rPr sz="2000" dirty="0" err="1"/>
              <a:t>indicateurs</a:t>
            </a:r>
            <a:r>
              <a:rPr sz="2000" dirty="0"/>
              <a:t> </a:t>
            </a:r>
            <a:r>
              <a:rPr sz="2000" dirty="0" err="1"/>
              <a:t>utilisés</a:t>
            </a:r>
            <a:r>
              <a:rPr sz="2000" dirty="0"/>
              <a:t> par les </a:t>
            </a:r>
            <a:r>
              <a:rPr sz="2000" dirty="0" err="1"/>
              <a:t>outils</a:t>
            </a:r>
            <a:r>
              <a:rPr sz="2000" dirty="0"/>
              <a:t> SPAR et </a:t>
            </a:r>
            <a:r>
              <a:rPr lang="fr-FR" sz="2000" dirty="0"/>
              <a:t>EEC/</a:t>
            </a:r>
            <a:r>
              <a:rPr sz="2000" dirty="0"/>
              <a:t>JEE :</a:t>
            </a:r>
            <a:endParaRPr sz="2000" kern="1200" dirty="0">
              <a:latin typeface="Source Sans Pro Regular"/>
              <a:ea typeface="+mn-ea"/>
              <a:cs typeface="+mn-cs"/>
            </a:endParaRPr>
          </a:p>
        </p:txBody>
      </p:sp>
      <p:sp>
        <p:nvSpPr>
          <p:cNvPr id="14" name="Text Placeholder 2">
            <a:extLst>
              <a:ext uri="{FF2B5EF4-FFF2-40B4-BE49-F238E27FC236}">
                <a16:creationId xmlns:a16="http://schemas.microsoft.com/office/drawing/2014/main" id="{ECB81F59-E7B9-3D6F-CD23-7196F4A49A54}"/>
              </a:ext>
            </a:extLst>
          </p:cNvPr>
          <p:cNvSpPr txBox="1">
            <a:spLocks/>
          </p:cNvSpPr>
          <p:nvPr/>
        </p:nvSpPr>
        <p:spPr>
          <a:xfrm>
            <a:off x="3369345" y="2654379"/>
            <a:ext cx="2727029" cy="2878802"/>
          </a:xfrm>
          <a:prstGeom prst="rect">
            <a:avLst/>
          </a:prstGeom>
          <a:ln w="28575">
            <a:solidFill>
              <a:srgbClr val="00206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1600">
                <a:solidFill>
                  <a:srgbClr val="5F5F5F"/>
                </a:solidFill>
              </a:defRPr>
            </a:pPr>
            <a:r>
              <a:rPr sz="1400"/>
              <a:t>D2.2. Vérification et enquête sur les événements</a:t>
            </a:r>
            <a:endParaRPr sz="1400">
              <a:solidFill>
                <a:srgbClr val="5F5F5F"/>
              </a:solidFill>
            </a:endParaRPr>
          </a:p>
          <a:p>
            <a:pPr>
              <a:defRPr sz="1600">
                <a:solidFill>
                  <a:srgbClr val="5F5F5F"/>
                </a:solidFill>
              </a:defRPr>
            </a:pPr>
            <a:r>
              <a:rPr sz="1400"/>
              <a:t>D2.3. Analyse et partage des informations </a:t>
            </a:r>
          </a:p>
          <a:p>
            <a:pPr hangingPunct="1">
              <a:defRPr sz="1600">
                <a:solidFill>
                  <a:srgbClr val="5F5F5F"/>
                </a:solidFill>
              </a:defRPr>
            </a:pPr>
            <a:r>
              <a:rPr sz="1400"/>
              <a:t>D.3.1 Stratégie de mise en place d’un personnel multisectoriel </a:t>
            </a:r>
            <a:endParaRPr sz="1400">
              <a:solidFill>
                <a:srgbClr val="5F5F5F"/>
              </a:solidFill>
            </a:endParaRPr>
          </a:p>
          <a:p>
            <a:pPr hangingPunct="1">
              <a:defRPr sz="1600">
                <a:solidFill>
                  <a:srgbClr val="5F5F5F"/>
                </a:solidFill>
              </a:defRPr>
            </a:pPr>
            <a:r>
              <a:rPr sz="1400"/>
              <a:t>D.3.2 Ressources humaines pour la mise en œuvre du RSI</a:t>
            </a:r>
            <a:endParaRPr sz="1400" i="1">
              <a:solidFill>
                <a:srgbClr val="5F5F5F"/>
              </a:solidFill>
            </a:endParaRPr>
          </a:p>
          <a:p>
            <a:pPr hangingPunct="1">
              <a:defRPr sz="1600">
                <a:solidFill>
                  <a:srgbClr val="5F5F5F"/>
                </a:solidFill>
              </a:defRPr>
            </a:pPr>
            <a:r>
              <a:rPr sz="1400"/>
              <a:t>D.3.3 Formation du personnel </a:t>
            </a:r>
          </a:p>
          <a:p>
            <a:pPr hangingPunct="1">
              <a:defRPr sz="1600">
                <a:solidFill>
                  <a:srgbClr val="5F5F5F"/>
                </a:solidFill>
              </a:defRPr>
            </a:pPr>
            <a:r>
              <a:rPr sz="1400"/>
              <a:t>D.3.4 Renforts de personnel durant un événement de santé publique</a:t>
            </a:r>
          </a:p>
          <a:p>
            <a:pPr hangingPunct="1"/>
            <a:endParaRPr sz="1400">
              <a:solidFill>
                <a:srgbClr val="FF0000"/>
              </a:solidFill>
            </a:endParaRPr>
          </a:p>
          <a:p>
            <a:endParaRPr sz="1400">
              <a:solidFill>
                <a:srgbClr val="5F5F5F"/>
              </a:solidFill>
              <a:cs typeface="Segoe UI"/>
            </a:endParaRPr>
          </a:p>
          <a:p>
            <a:endParaRPr sz="1400">
              <a:solidFill>
                <a:srgbClr val="FF0000"/>
              </a:solidFill>
            </a:endParaRPr>
          </a:p>
        </p:txBody>
      </p:sp>
      <p:sp>
        <p:nvSpPr>
          <p:cNvPr id="15" name="Text Placeholder 2">
            <a:extLst>
              <a:ext uri="{FF2B5EF4-FFF2-40B4-BE49-F238E27FC236}">
                <a16:creationId xmlns:a16="http://schemas.microsoft.com/office/drawing/2014/main" id="{E3B653A3-1170-A99B-AAB3-A5FCCC567D8B}"/>
              </a:ext>
            </a:extLst>
          </p:cNvPr>
          <p:cNvSpPr txBox="1">
            <a:spLocks/>
          </p:cNvSpPr>
          <p:nvPr/>
        </p:nvSpPr>
        <p:spPr>
          <a:xfrm>
            <a:off x="6318568" y="2654379"/>
            <a:ext cx="3009250" cy="4191135"/>
          </a:xfrm>
          <a:prstGeom prst="rect">
            <a:avLst/>
          </a:prstGeom>
          <a:ln w="28575">
            <a:solidFill>
              <a:srgbClr val="1CA9E1"/>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lnSpc>
                <a:spcPct val="100000"/>
              </a:lnSpc>
              <a:spcBef>
                <a:spcPct val="20000"/>
              </a:spcBef>
              <a:spcAft>
                <a:spcPct val="0"/>
              </a:spcAft>
              <a:defRPr sz="1600">
                <a:solidFill>
                  <a:srgbClr val="5F5F5F"/>
                </a:solidFill>
                <a:cs typeface="Calibri"/>
              </a:defRPr>
            </a:pPr>
            <a:r>
              <a:rPr sz="1400" dirty="0"/>
              <a:t>R.1.1 </a:t>
            </a:r>
            <a:r>
              <a:rPr sz="1400" dirty="0" err="1"/>
              <a:t>Évaluation</a:t>
            </a:r>
            <a:r>
              <a:rPr sz="1400" dirty="0"/>
              <a:t> des </a:t>
            </a:r>
            <a:r>
              <a:rPr sz="1400" dirty="0" err="1"/>
              <a:t>risques</a:t>
            </a:r>
            <a:r>
              <a:rPr sz="1400" dirty="0"/>
              <a:t> de situation </a:t>
            </a:r>
            <a:r>
              <a:rPr sz="1400" dirty="0" err="1"/>
              <a:t>d’urgence</a:t>
            </a:r>
            <a:r>
              <a:rPr sz="1400" dirty="0"/>
              <a:t> et </a:t>
            </a:r>
            <a:r>
              <a:rPr sz="1400" dirty="0" err="1"/>
              <a:t>disponibilité</a:t>
            </a:r>
            <a:r>
              <a:rPr sz="1400" dirty="0"/>
              <a:t> </a:t>
            </a:r>
            <a:r>
              <a:rPr sz="1400" dirty="0" err="1"/>
              <a:t>opérationnelle</a:t>
            </a:r>
            <a:endParaRPr sz="1400" dirty="0"/>
          </a:p>
          <a:p>
            <a:pPr>
              <a:lnSpc>
                <a:spcPct val="100000"/>
              </a:lnSpc>
              <a:spcBef>
                <a:spcPct val="20000"/>
              </a:spcBef>
              <a:spcAft>
                <a:spcPct val="0"/>
              </a:spcAft>
              <a:defRPr sz="1600">
                <a:solidFill>
                  <a:srgbClr val="5F5F5F"/>
                </a:solidFill>
                <a:cs typeface="Calibri"/>
              </a:defRPr>
            </a:pPr>
            <a:r>
              <a:rPr sz="1400" dirty="0"/>
              <a:t>R.1.4 </a:t>
            </a:r>
            <a:r>
              <a:rPr sz="1400" dirty="0" err="1"/>
              <a:t>Mobilisation</a:t>
            </a:r>
            <a:r>
              <a:rPr sz="1400" dirty="0"/>
              <a:t> et coordination du personnel de santé et des équipes </a:t>
            </a:r>
            <a:r>
              <a:rPr sz="1400" dirty="0" err="1"/>
              <a:t>durant</a:t>
            </a:r>
            <a:r>
              <a:rPr sz="1400" dirty="0"/>
              <a:t> </a:t>
            </a:r>
            <a:r>
              <a:rPr sz="1400" dirty="0" err="1"/>
              <a:t>une</a:t>
            </a:r>
            <a:r>
              <a:rPr sz="1400" dirty="0"/>
              <a:t> urgence de santé </a:t>
            </a:r>
            <a:r>
              <a:rPr sz="1400" dirty="0" err="1"/>
              <a:t>publique</a:t>
            </a:r>
            <a:endParaRPr sz="1400" dirty="0"/>
          </a:p>
          <a:p>
            <a:pPr>
              <a:lnSpc>
                <a:spcPct val="100000"/>
              </a:lnSpc>
              <a:spcBef>
                <a:spcPct val="20000"/>
              </a:spcBef>
              <a:spcAft>
                <a:spcPct val="0"/>
              </a:spcAft>
              <a:defRPr sz="1600">
                <a:solidFill>
                  <a:srgbClr val="5F5F5F"/>
                </a:solidFill>
                <a:cs typeface="Calibri"/>
              </a:defRPr>
            </a:pPr>
            <a:r>
              <a:rPr sz="1400" dirty="0"/>
              <a:t>R.1.6 Recherche, </a:t>
            </a:r>
            <a:r>
              <a:rPr sz="1400" dirty="0" err="1"/>
              <a:t>développement</a:t>
            </a:r>
            <a:r>
              <a:rPr sz="1400" dirty="0"/>
              <a:t> et innovation</a:t>
            </a:r>
            <a:endParaRPr sz="1400" dirty="0">
              <a:solidFill>
                <a:srgbClr val="5F5F5F"/>
              </a:solidFill>
              <a:cs typeface="Calibri"/>
            </a:endParaRPr>
          </a:p>
          <a:p>
            <a:pPr>
              <a:lnSpc>
                <a:spcPct val="100000"/>
              </a:lnSpc>
              <a:spcBef>
                <a:spcPct val="20000"/>
              </a:spcBef>
              <a:spcAft>
                <a:spcPct val="0"/>
              </a:spcAft>
              <a:defRPr sz="1600">
                <a:solidFill>
                  <a:srgbClr val="5F5F5F"/>
                </a:solidFill>
                <a:cs typeface="Calibri"/>
              </a:defRPr>
            </a:pPr>
            <a:r>
              <a:rPr sz="1400" dirty="0"/>
              <a:t>R.2.1 Les </a:t>
            </a:r>
            <a:r>
              <a:rPr sz="1400" dirty="0" err="1"/>
              <a:t>autorités</a:t>
            </a:r>
            <a:r>
              <a:rPr sz="1400" dirty="0"/>
              <a:t> </a:t>
            </a:r>
            <a:r>
              <a:rPr sz="1400" dirty="0" err="1"/>
              <a:t>chargées</a:t>
            </a:r>
            <a:r>
              <a:rPr sz="1400" dirty="0"/>
              <a:t> de la santé </a:t>
            </a:r>
            <a:r>
              <a:rPr sz="1400" dirty="0" err="1"/>
              <a:t>publique</a:t>
            </a:r>
            <a:r>
              <a:rPr sz="1400" dirty="0"/>
              <a:t> et les </a:t>
            </a:r>
            <a:r>
              <a:rPr sz="1400" dirty="0" err="1"/>
              <a:t>autorités</a:t>
            </a:r>
            <a:r>
              <a:rPr sz="1400" dirty="0"/>
              <a:t> de </a:t>
            </a:r>
            <a:r>
              <a:rPr sz="1400" dirty="0" err="1"/>
              <a:t>sécurité</a:t>
            </a:r>
            <a:r>
              <a:rPr sz="1400" dirty="0"/>
              <a:t> </a:t>
            </a:r>
            <a:r>
              <a:rPr sz="1400" dirty="0" err="1"/>
              <a:t>nationale</a:t>
            </a:r>
            <a:r>
              <a:rPr sz="1400" dirty="0"/>
              <a:t> </a:t>
            </a:r>
            <a:r>
              <a:rPr sz="1400" dirty="0" err="1"/>
              <a:t>sont</a:t>
            </a:r>
            <a:r>
              <a:rPr sz="1400" dirty="0"/>
              <a:t> </a:t>
            </a:r>
            <a:r>
              <a:rPr sz="1400" dirty="0" err="1"/>
              <a:t>en</a:t>
            </a:r>
            <a:r>
              <a:rPr sz="1400" dirty="0"/>
              <a:t> liaison </a:t>
            </a:r>
            <a:r>
              <a:rPr sz="1400" dirty="0" err="1"/>
              <a:t>en</a:t>
            </a:r>
            <a:r>
              <a:rPr sz="1400" dirty="0"/>
              <a:t> </a:t>
            </a:r>
            <a:r>
              <a:rPr sz="1400" dirty="0" err="1"/>
              <a:t>cas</a:t>
            </a:r>
            <a:r>
              <a:rPr sz="1400" dirty="0"/>
              <a:t> </a:t>
            </a:r>
            <a:r>
              <a:rPr sz="1400" dirty="0" err="1"/>
              <a:t>d’événement</a:t>
            </a:r>
            <a:r>
              <a:rPr sz="1400" dirty="0"/>
              <a:t> </a:t>
            </a:r>
            <a:r>
              <a:rPr sz="1400" dirty="0" err="1"/>
              <a:t>biologique</a:t>
            </a:r>
            <a:r>
              <a:rPr sz="1400" dirty="0"/>
              <a:t>, </a:t>
            </a:r>
            <a:r>
              <a:rPr sz="1400" dirty="0" err="1"/>
              <a:t>chimique</a:t>
            </a:r>
            <a:r>
              <a:rPr sz="1400" dirty="0"/>
              <a:t> </a:t>
            </a:r>
            <a:r>
              <a:rPr sz="1400" dirty="0" err="1"/>
              <a:t>ou</a:t>
            </a:r>
            <a:r>
              <a:rPr sz="1400" dirty="0"/>
              <a:t> </a:t>
            </a:r>
            <a:r>
              <a:rPr sz="1400" dirty="0" err="1"/>
              <a:t>radiologique</a:t>
            </a:r>
            <a:r>
              <a:rPr sz="1400" dirty="0"/>
              <a:t> </a:t>
            </a:r>
            <a:r>
              <a:rPr sz="1400" dirty="0" err="1"/>
              <a:t>suspecté</a:t>
            </a:r>
            <a:r>
              <a:rPr sz="1400" dirty="0"/>
              <a:t> </a:t>
            </a:r>
            <a:r>
              <a:rPr sz="1400" dirty="0" err="1"/>
              <a:t>ou</a:t>
            </a:r>
            <a:r>
              <a:rPr sz="1400" dirty="0"/>
              <a:t> </a:t>
            </a:r>
            <a:r>
              <a:rPr sz="1400" dirty="0" err="1"/>
              <a:t>confirmé</a:t>
            </a:r>
            <a:endParaRPr sz="1400" dirty="0"/>
          </a:p>
          <a:p>
            <a:pPr>
              <a:lnSpc>
                <a:spcPct val="100000"/>
              </a:lnSpc>
              <a:spcBef>
                <a:spcPct val="20000"/>
              </a:spcBef>
              <a:spcAft>
                <a:spcPct val="0"/>
              </a:spcAft>
              <a:defRPr sz="1600">
                <a:solidFill>
                  <a:srgbClr val="5F5F5F"/>
                </a:solidFill>
                <a:cs typeface="Calibri"/>
              </a:defRPr>
            </a:pPr>
            <a:r>
              <a:rPr sz="1400" dirty="0"/>
              <a:t>R.5.1 Système de communication sur les </a:t>
            </a:r>
            <a:r>
              <a:rPr sz="1400" dirty="0" err="1"/>
              <a:t>risques</a:t>
            </a:r>
            <a:r>
              <a:rPr sz="1400" dirty="0"/>
              <a:t> et de </a:t>
            </a:r>
            <a:r>
              <a:rPr sz="1400" dirty="0" err="1"/>
              <a:t>mobilisation</a:t>
            </a:r>
            <a:r>
              <a:rPr sz="1400" dirty="0"/>
              <a:t> </a:t>
            </a:r>
            <a:r>
              <a:rPr sz="1400" dirty="0" err="1"/>
              <a:t>communautaire</a:t>
            </a:r>
            <a:r>
              <a:rPr sz="1400" dirty="0"/>
              <a:t> pour les situations </a:t>
            </a:r>
            <a:r>
              <a:rPr sz="1400" dirty="0" err="1"/>
              <a:t>d’urgence</a:t>
            </a:r>
            <a:endParaRPr sz="1400" dirty="0"/>
          </a:p>
        </p:txBody>
      </p:sp>
      <p:sp>
        <p:nvSpPr>
          <p:cNvPr id="16" name="Text Placeholder 2">
            <a:extLst>
              <a:ext uri="{FF2B5EF4-FFF2-40B4-BE49-F238E27FC236}">
                <a16:creationId xmlns:a16="http://schemas.microsoft.com/office/drawing/2014/main" id="{BF174551-CF65-9E6B-4E33-B6D6178BECAA}"/>
              </a:ext>
            </a:extLst>
          </p:cNvPr>
          <p:cNvSpPr txBox="1">
            <a:spLocks/>
          </p:cNvSpPr>
          <p:nvPr/>
        </p:nvSpPr>
        <p:spPr>
          <a:xfrm>
            <a:off x="9408901" y="2654378"/>
            <a:ext cx="2727029" cy="987914"/>
          </a:xfrm>
          <a:prstGeom prst="rect">
            <a:avLst/>
          </a:prstGeom>
          <a:ln w="28575">
            <a:solidFill>
              <a:srgbClr val="05E8D5"/>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endParaRPr sz="1400">
              <a:cs typeface="Calibri"/>
            </a:endParaRPr>
          </a:p>
          <a:p>
            <a:pPr>
              <a:defRPr sz="1600"/>
            </a:pPr>
            <a:r>
              <a:rPr sz="1400"/>
              <a:t>PoE2. Interventions de santé publique aux points d’entrée </a:t>
            </a:r>
          </a:p>
          <a:p>
            <a:endParaRPr sz="1400"/>
          </a:p>
          <a:p>
            <a:endParaRPr sz="1400"/>
          </a:p>
          <a:p>
            <a:pPr hangingPunct="1"/>
            <a:endParaRPr sz="1400"/>
          </a:p>
        </p:txBody>
      </p:sp>
    </p:spTree>
    <p:extLst>
      <p:ext uri="{BB962C8B-B14F-4D97-AF65-F5344CB8AC3E}">
        <p14:creationId xmlns:p14="http://schemas.microsoft.com/office/powerpoint/2010/main" val="5852891"/>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675208" y="1800535"/>
            <a:ext cx="10217267" cy="4621087"/>
          </a:xfrm>
        </p:spPr>
        <p:txBody>
          <a:bodyPr lIns="45719" tIns="45720" rIns="45719" bIns="45720" anchor="t">
            <a:noAutofit/>
          </a:bodyPr>
          <a:lstStyle/>
          <a:p>
            <a:pPr>
              <a:lnSpc>
                <a:spcPct val="100000"/>
              </a:lnSpc>
              <a:defRPr>
                <a:solidFill>
                  <a:schemeClr val="tx1"/>
                </a:solidFill>
              </a:defRPr>
            </a:pPr>
            <a:r>
              <a:rPr sz="2200" dirty="0" err="1"/>
              <a:t>L’approche</a:t>
            </a:r>
            <a:r>
              <a:rPr sz="2200" dirty="0"/>
              <a:t> 7-1-7 repose sur trois </a:t>
            </a:r>
            <a:r>
              <a:rPr sz="2200" dirty="0" err="1"/>
              <a:t>indicateurs</a:t>
            </a:r>
            <a:r>
              <a:rPr sz="2200" dirty="0"/>
              <a:t> et </a:t>
            </a:r>
            <a:r>
              <a:rPr sz="2200" dirty="0" err="1"/>
              <a:t>objectifs</a:t>
            </a:r>
            <a:r>
              <a:rPr sz="2200" dirty="0"/>
              <a:t> de </a:t>
            </a:r>
            <a:r>
              <a:rPr sz="2200" dirty="0" err="1"/>
              <a:t>rapidité</a:t>
            </a:r>
            <a:r>
              <a:rPr sz="2200" dirty="0"/>
              <a:t> que les EIR </a:t>
            </a:r>
            <a:r>
              <a:rPr sz="2200" dirty="0" err="1"/>
              <a:t>doivent</a:t>
            </a:r>
            <a:r>
              <a:rPr sz="2200" dirty="0"/>
              <a:t> </a:t>
            </a:r>
            <a:r>
              <a:rPr sz="2200" dirty="0" err="1"/>
              <a:t>s’efforcer</a:t>
            </a:r>
            <a:r>
              <a:rPr sz="2200" dirty="0"/>
              <a:t> </a:t>
            </a:r>
            <a:r>
              <a:rPr sz="2200" dirty="0" err="1"/>
              <a:t>d’atteindre</a:t>
            </a:r>
            <a:r>
              <a:rPr sz="2200" dirty="0"/>
              <a:t> :</a:t>
            </a:r>
            <a:endParaRPr sz="2200" dirty="0">
              <a:solidFill>
                <a:schemeClr val="tx1"/>
              </a:solidFill>
            </a:endParaRPr>
          </a:p>
          <a:p>
            <a:pPr>
              <a:lnSpc>
                <a:spcPct val="100000"/>
              </a:lnSpc>
            </a:pPr>
            <a:endParaRPr sz="2200" dirty="0">
              <a:solidFill>
                <a:schemeClr val="tx1"/>
              </a:solidFill>
              <a:cs typeface="Arial"/>
            </a:endParaRPr>
          </a:p>
          <a:p>
            <a:pPr marL="216535" lvl="1" indent="-71755">
              <a:lnSpc>
                <a:spcPct val="100000"/>
              </a:lnSpc>
              <a:defRPr kern="1200"/>
            </a:pPr>
            <a:r>
              <a:rPr sz="2200" b="1" dirty="0">
                <a:solidFill>
                  <a:srgbClr val="65A000"/>
                </a:solidFill>
                <a:ea typeface="+mn-ea"/>
                <a:cs typeface="Arial"/>
                <a:sym typeface="Calibri"/>
              </a:rPr>
              <a:t> Temps de </a:t>
            </a:r>
            <a:r>
              <a:rPr sz="2200" b="1" dirty="0" err="1">
                <a:solidFill>
                  <a:srgbClr val="65A000"/>
                </a:solidFill>
                <a:ea typeface="+mn-ea"/>
                <a:cs typeface="Arial"/>
                <a:sym typeface="Calibri"/>
              </a:rPr>
              <a:t>détection</a:t>
            </a:r>
            <a:r>
              <a:rPr sz="2200" b="1" dirty="0">
                <a:solidFill>
                  <a:srgbClr val="65A000"/>
                </a:solidFill>
                <a:ea typeface="+mn-ea"/>
                <a:cs typeface="Arial"/>
                <a:sym typeface="Calibri"/>
              </a:rPr>
              <a:t> :</a:t>
            </a:r>
            <a:r>
              <a:rPr sz="2200" dirty="0">
                <a:solidFill>
                  <a:schemeClr val="tx1"/>
                </a:solidFill>
              </a:rPr>
              <a:t> 7 </a:t>
            </a:r>
            <a:r>
              <a:rPr sz="2200" dirty="0" err="1">
                <a:solidFill>
                  <a:schemeClr val="tx1"/>
                </a:solidFill>
              </a:rPr>
              <a:t>jours</a:t>
            </a:r>
            <a:r>
              <a:rPr sz="2200" dirty="0">
                <a:solidFill>
                  <a:schemeClr val="tx1"/>
                </a:solidFill>
              </a:rPr>
              <a:t> pour identifier </a:t>
            </a:r>
            <a:r>
              <a:rPr sz="2200" dirty="0" err="1">
                <a:solidFill>
                  <a:schemeClr val="tx1"/>
                </a:solidFill>
              </a:rPr>
              <a:t>une</a:t>
            </a:r>
            <a:r>
              <a:rPr sz="2200" dirty="0">
                <a:solidFill>
                  <a:schemeClr val="tx1"/>
                </a:solidFill>
              </a:rPr>
              <a:t> menace </a:t>
            </a:r>
            <a:r>
              <a:rPr sz="2200" dirty="0" err="1">
                <a:solidFill>
                  <a:schemeClr val="tx1"/>
                </a:solidFill>
              </a:rPr>
              <a:t>présumée</a:t>
            </a:r>
            <a:r>
              <a:rPr sz="2200" dirty="0">
                <a:solidFill>
                  <a:schemeClr val="tx1"/>
                </a:solidFill>
              </a:rPr>
              <a:t> de santé </a:t>
            </a:r>
            <a:r>
              <a:rPr sz="2200" dirty="0" err="1">
                <a:solidFill>
                  <a:schemeClr val="tx1"/>
                </a:solidFill>
              </a:rPr>
              <a:t>publique</a:t>
            </a:r>
            <a:r>
              <a:rPr sz="2200" dirty="0">
                <a:solidFill>
                  <a:schemeClr val="tx1"/>
                </a:solidFill>
              </a:rPr>
              <a:t> (entre </a:t>
            </a:r>
            <a:r>
              <a:rPr sz="2200" dirty="0" err="1">
                <a:solidFill>
                  <a:schemeClr val="tx1"/>
                </a:solidFill>
              </a:rPr>
              <a:t>l’apparition</a:t>
            </a:r>
            <a:r>
              <a:rPr sz="2200" dirty="0">
                <a:solidFill>
                  <a:schemeClr val="tx1"/>
                </a:solidFill>
              </a:rPr>
              <a:t> </a:t>
            </a:r>
            <a:r>
              <a:rPr sz="2200" dirty="0" err="1">
                <a:solidFill>
                  <a:schemeClr val="tx1"/>
                </a:solidFill>
              </a:rPr>
              <a:t>d’une</a:t>
            </a:r>
            <a:r>
              <a:rPr sz="2200" dirty="0">
                <a:solidFill>
                  <a:schemeClr val="tx1"/>
                </a:solidFill>
              </a:rPr>
              <a:t> menace de santé </a:t>
            </a:r>
            <a:r>
              <a:rPr sz="2200" dirty="0" err="1">
                <a:solidFill>
                  <a:schemeClr val="tx1"/>
                </a:solidFill>
              </a:rPr>
              <a:t>publique</a:t>
            </a:r>
            <a:r>
              <a:rPr sz="2200" dirty="0">
                <a:solidFill>
                  <a:schemeClr val="tx1"/>
                </a:solidFill>
              </a:rPr>
              <a:t> et </a:t>
            </a:r>
            <a:r>
              <a:rPr sz="2200" dirty="0" err="1">
                <a:solidFill>
                  <a:schemeClr val="tx1"/>
                </a:solidFill>
              </a:rPr>
              <a:t>sa</a:t>
            </a:r>
            <a:r>
              <a:rPr sz="2200" dirty="0">
                <a:solidFill>
                  <a:schemeClr val="tx1"/>
                </a:solidFill>
              </a:rPr>
              <a:t> </a:t>
            </a:r>
            <a:r>
              <a:rPr sz="2200" dirty="0" err="1">
                <a:solidFill>
                  <a:schemeClr val="tx1"/>
                </a:solidFill>
              </a:rPr>
              <a:t>détection</a:t>
            </a:r>
            <a:r>
              <a:rPr sz="2200" dirty="0">
                <a:solidFill>
                  <a:schemeClr val="tx1"/>
                </a:solidFill>
              </a:rPr>
              <a:t>)</a:t>
            </a:r>
          </a:p>
          <a:p>
            <a:pPr marL="216535" lvl="1" indent="-71755" defTabSz="914400">
              <a:lnSpc>
                <a:spcPct val="100000"/>
              </a:lnSpc>
            </a:pPr>
            <a:endParaRPr sz="2200" kern="1200" dirty="0">
              <a:solidFill>
                <a:schemeClr val="tx1"/>
              </a:solidFill>
              <a:cs typeface="Arial"/>
            </a:endParaRPr>
          </a:p>
          <a:p>
            <a:pPr marL="216535" lvl="1" indent="-71755" defTabSz="914400">
              <a:lnSpc>
                <a:spcPct val="100000"/>
              </a:lnSpc>
              <a:defRPr kern="1200"/>
            </a:pPr>
            <a:r>
              <a:rPr sz="2200" b="1" dirty="0">
                <a:solidFill>
                  <a:srgbClr val="65A000"/>
                </a:solidFill>
                <a:ea typeface="+mn-ea"/>
                <a:cs typeface="Arial"/>
              </a:rPr>
              <a:t> Temps de notification : </a:t>
            </a:r>
            <a:r>
              <a:rPr sz="2200" dirty="0">
                <a:solidFill>
                  <a:schemeClr val="tx1"/>
                </a:solidFill>
              </a:rPr>
              <a:t>1 jour pour informer les </a:t>
            </a:r>
            <a:r>
              <a:rPr sz="2200" dirty="0" err="1">
                <a:solidFill>
                  <a:schemeClr val="tx1"/>
                </a:solidFill>
              </a:rPr>
              <a:t>autorités</a:t>
            </a:r>
            <a:r>
              <a:rPr sz="2200" dirty="0">
                <a:solidFill>
                  <a:schemeClr val="tx1"/>
                </a:solidFill>
              </a:rPr>
              <a:t> de santé </a:t>
            </a:r>
            <a:r>
              <a:rPr sz="2200" dirty="0" err="1">
                <a:solidFill>
                  <a:schemeClr val="tx1"/>
                </a:solidFill>
              </a:rPr>
              <a:t>publique</a:t>
            </a:r>
            <a:r>
              <a:rPr sz="2200" dirty="0">
                <a:solidFill>
                  <a:schemeClr val="tx1"/>
                </a:solidFill>
              </a:rPr>
              <a:t> </a:t>
            </a:r>
            <a:r>
              <a:rPr sz="2200" dirty="0" err="1">
                <a:solidFill>
                  <a:schemeClr val="tx1"/>
                </a:solidFill>
              </a:rPr>
              <a:t>compétentes</a:t>
            </a:r>
            <a:r>
              <a:rPr sz="2200" dirty="0">
                <a:solidFill>
                  <a:schemeClr val="tx1"/>
                </a:solidFill>
              </a:rPr>
              <a:t> (entre la </a:t>
            </a:r>
            <a:r>
              <a:rPr sz="2200" dirty="0" err="1">
                <a:solidFill>
                  <a:schemeClr val="tx1"/>
                </a:solidFill>
              </a:rPr>
              <a:t>détection</a:t>
            </a:r>
            <a:r>
              <a:rPr sz="2200" dirty="0">
                <a:solidFill>
                  <a:schemeClr val="tx1"/>
                </a:solidFill>
              </a:rPr>
              <a:t> et la notification)</a:t>
            </a:r>
          </a:p>
          <a:p>
            <a:pPr marL="216535" lvl="1" indent="-71755" defTabSz="914400">
              <a:lnSpc>
                <a:spcPct val="100000"/>
              </a:lnSpc>
            </a:pPr>
            <a:endParaRPr sz="2200" kern="1200" dirty="0">
              <a:solidFill>
                <a:schemeClr val="tx1"/>
              </a:solidFill>
              <a:cs typeface="Arial"/>
            </a:endParaRPr>
          </a:p>
          <a:p>
            <a:pPr marL="216535" lvl="1" indent="-71755" defTabSz="914400">
              <a:lnSpc>
                <a:spcPct val="100000"/>
              </a:lnSpc>
              <a:defRPr kern="1200"/>
            </a:pPr>
            <a:r>
              <a:rPr sz="2200" b="1" dirty="0">
                <a:solidFill>
                  <a:srgbClr val="65A000"/>
                </a:solidFill>
                <a:ea typeface="+mn-ea"/>
                <a:cs typeface="Arial"/>
              </a:rPr>
              <a:t> Temps de mise </a:t>
            </a:r>
            <a:r>
              <a:rPr sz="2200" b="1" dirty="0" err="1">
                <a:solidFill>
                  <a:srgbClr val="65A000"/>
                </a:solidFill>
                <a:ea typeface="+mn-ea"/>
                <a:cs typeface="Arial"/>
              </a:rPr>
              <a:t>en</a:t>
            </a:r>
            <a:r>
              <a:rPr sz="2200" b="1" dirty="0">
                <a:solidFill>
                  <a:srgbClr val="65A000"/>
                </a:solidFill>
                <a:ea typeface="+mn-ea"/>
                <a:cs typeface="Arial"/>
              </a:rPr>
              <a:t> </a:t>
            </a:r>
            <a:r>
              <a:rPr sz="2200" b="1" dirty="0" err="1">
                <a:solidFill>
                  <a:srgbClr val="65A000"/>
                </a:solidFill>
                <a:ea typeface="+mn-ea"/>
                <a:cs typeface="Arial"/>
              </a:rPr>
              <a:t>œuvre</a:t>
            </a:r>
            <a:r>
              <a:rPr sz="2200" b="1" dirty="0">
                <a:solidFill>
                  <a:srgbClr val="65A000"/>
                </a:solidFill>
                <a:ea typeface="+mn-ea"/>
                <a:cs typeface="Arial"/>
              </a:rPr>
              <a:t> </a:t>
            </a:r>
            <a:r>
              <a:rPr sz="2200" b="1" dirty="0" err="1">
                <a:solidFill>
                  <a:srgbClr val="65A000"/>
                </a:solidFill>
                <a:ea typeface="+mn-ea"/>
                <a:cs typeface="Arial"/>
              </a:rPr>
              <a:t>d’une</a:t>
            </a:r>
            <a:r>
              <a:rPr sz="2200" b="1" dirty="0">
                <a:solidFill>
                  <a:srgbClr val="65A000"/>
                </a:solidFill>
                <a:ea typeface="+mn-ea"/>
                <a:cs typeface="Arial"/>
              </a:rPr>
              <a:t> intervention </a:t>
            </a:r>
            <a:r>
              <a:rPr sz="2200" b="1" dirty="0" err="1">
                <a:solidFill>
                  <a:srgbClr val="65A000"/>
                </a:solidFill>
                <a:ea typeface="+mn-ea"/>
                <a:cs typeface="Arial"/>
              </a:rPr>
              <a:t>rapide</a:t>
            </a:r>
            <a:r>
              <a:rPr sz="2200" b="1" dirty="0">
                <a:solidFill>
                  <a:srgbClr val="65A000"/>
                </a:solidFill>
                <a:ea typeface="+mn-ea"/>
                <a:cs typeface="Arial"/>
              </a:rPr>
              <a:t> : </a:t>
            </a:r>
            <a:r>
              <a:rPr sz="2200" dirty="0">
                <a:solidFill>
                  <a:schemeClr val="tx1"/>
                </a:solidFill>
              </a:rPr>
              <a:t>7 </a:t>
            </a:r>
            <a:r>
              <a:rPr sz="2200" dirty="0" err="1">
                <a:solidFill>
                  <a:schemeClr val="tx1"/>
                </a:solidFill>
              </a:rPr>
              <a:t>jours</a:t>
            </a:r>
            <a:r>
              <a:rPr sz="2200" dirty="0">
                <a:solidFill>
                  <a:schemeClr val="tx1"/>
                </a:solidFill>
              </a:rPr>
              <a:t> pour lancer </a:t>
            </a:r>
            <a:r>
              <a:rPr sz="2200" dirty="0" err="1">
                <a:solidFill>
                  <a:schemeClr val="tx1"/>
                </a:solidFill>
              </a:rPr>
              <a:t>une</a:t>
            </a:r>
            <a:r>
              <a:rPr sz="2200" dirty="0">
                <a:solidFill>
                  <a:schemeClr val="tx1"/>
                </a:solidFill>
              </a:rPr>
              <a:t> riposte </a:t>
            </a:r>
            <a:r>
              <a:rPr sz="2200" dirty="0" err="1">
                <a:solidFill>
                  <a:schemeClr val="tx1"/>
                </a:solidFill>
              </a:rPr>
              <a:t>efficace</a:t>
            </a:r>
            <a:r>
              <a:rPr sz="2200" dirty="0">
                <a:solidFill>
                  <a:schemeClr val="tx1"/>
                </a:solidFill>
              </a:rPr>
              <a:t> (entre la notification et la mise </a:t>
            </a:r>
            <a:r>
              <a:rPr sz="2200" dirty="0" err="1">
                <a:solidFill>
                  <a:schemeClr val="tx1"/>
                </a:solidFill>
              </a:rPr>
              <a:t>en</a:t>
            </a:r>
            <a:r>
              <a:rPr sz="2200" dirty="0">
                <a:solidFill>
                  <a:schemeClr val="tx1"/>
                </a:solidFill>
              </a:rPr>
              <a:t> </a:t>
            </a:r>
            <a:r>
              <a:rPr sz="2200" dirty="0" err="1">
                <a:solidFill>
                  <a:schemeClr val="tx1"/>
                </a:solidFill>
              </a:rPr>
              <a:t>œuvre</a:t>
            </a:r>
            <a:r>
              <a:rPr sz="2200" dirty="0">
                <a:solidFill>
                  <a:schemeClr val="tx1"/>
                </a:solidFill>
              </a:rPr>
              <a:t> de </a:t>
            </a:r>
            <a:r>
              <a:rPr sz="2200" dirty="0" err="1">
                <a:solidFill>
                  <a:schemeClr val="tx1"/>
                </a:solidFill>
              </a:rPr>
              <a:t>l’intervention</a:t>
            </a:r>
            <a:r>
              <a:rPr sz="2200" dirty="0">
                <a:solidFill>
                  <a:schemeClr val="tx1"/>
                </a:solidFill>
              </a:rPr>
              <a:t> </a:t>
            </a:r>
            <a:r>
              <a:rPr sz="2200" dirty="0" err="1">
                <a:solidFill>
                  <a:schemeClr val="tx1"/>
                </a:solidFill>
              </a:rPr>
              <a:t>rapide</a:t>
            </a:r>
            <a:r>
              <a:rPr sz="2200" dirty="0">
                <a:solidFill>
                  <a:schemeClr val="tx1"/>
                </a:solidFill>
              </a:rPr>
              <a:t>)</a:t>
            </a:r>
          </a:p>
          <a:p>
            <a:endParaRPr sz="2200" dirty="0"/>
          </a:p>
        </p:txBody>
      </p:sp>
      <p:sp>
        <p:nvSpPr>
          <p:cNvPr id="4" name="Rectangle 3"/>
          <p:cNvSpPr/>
          <p:nvPr/>
        </p:nvSpPr>
        <p:spPr>
          <a:xfrm>
            <a:off x="129408" y="783057"/>
            <a:ext cx="9149503" cy="830997"/>
          </a:xfrm>
          <a:prstGeom prst="rect">
            <a:avLst/>
          </a:prstGeom>
        </p:spPr>
        <p:txBody>
          <a:bodyPr wrap="square" lIns="91440" tIns="45720" rIns="91440" bIns="45720" anchor="t">
            <a:spAutoFit/>
          </a:bodyPr>
          <a:lstStyle/>
          <a:p>
            <a:pPr>
              <a:defRPr sz="2800" b="1">
                <a:solidFill>
                  <a:srgbClr val="A2010C"/>
                </a:solidFill>
                <a:latin typeface="Source Sans Pro Bold"/>
                <a:ea typeface="Source Sans Pro Bold"/>
                <a:sym typeface="Source Sans Pro Bold"/>
              </a:defRPr>
            </a:pPr>
            <a:r>
              <a:rPr sz="2400" dirty="0" err="1">
                <a:cs typeface="+mj-lt"/>
              </a:rPr>
              <a:t>Indicateurs</a:t>
            </a:r>
            <a:r>
              <a:rPr sz="2400" dirty="0">
                <a:cs typeface="+mj-lt"/>
              </a:rPr>
              <a:t> </a:t>
            </a:r>
            <a:r>
              <a:rPr sz="2400" dirty="0" err="1">
                <a:cs typeface="+mj-lt"/>
              </a:rPr>
              <a:t>clés</a:t>
            </a:r>
            <a:r>
              <a:rPr sz="2400" dirty="0">
                <a:cs typeface="+mj-lt"/>
              </a:rPr>
              <a:t> de performance des EIR et </a:t>
            </a:r>
            <a:r>
              <a:rPr sz="2400" dirty="0" err="1">
                <a:cs typeface="Source Sans Pro Bold"/>
              </a:rPr>
              <a:t>indicateurs</a:t>
            </a:r>
            <a:r>
              <a:rPr sz="2400" dirty="0">
                <a:cs typeface="Source Sans Pro Bold"/>
              </a:rPr>
              <a:t> de </a:t>
            </a:r>
            <a:r>
              <a:rPr sz="2400" dirty="0" err="1">
                <a:cs typeface="Source Sans Pro Bold"/>
              </a:rPr>
              <a:t>rapidité</a:t>
            </a:r>
            <a:r>
              <a:rPr sz="2400" dirty="0">
                <a:cs typeface="Source Sans Pro Bold"/>
              </a:rPr>
              <a:t> de </a:t>
            </a:r>
            <a:r>
              <a:rPr sz="2400" dirty="0" err="1">
                <a:cs typeface="Source Sans Pro Bold"/>
              </a:rPr>
              <a:t>l'approche</a:t>
            </a:r>
            <a:r>
              <a:rPr sz="2400" dirty="0">
                <a:cs typeface="Source Sans Pro Bold"/>
              </a:rPr>
              <a:t> 7-1-7</a:t>
            </a:r>
            <a:endParaRPr sz="2400" b="1" dirty="0">
              <a:solidFill>
                <a:srgbClr val="A2010C"/>
              </a:solidFill>
              <a:latin typeface="Source Sans Pro Bold"/>
              <a:ea typeface="Source Sans Pro Bold"/>
              <a:cs typeface="Source Sans Pro Bold"/>
            </a:endParaRP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691" y="94195"/>
            <a:ext cx="11103940" cy="622301"/>
          </a:xfrm>
        </p:spPr>
        <p:txBody>
          <a:bodyPr lIns="45719" tIns="45720" rIns="45719" bIns="45720" anchor="t">
            <a:noAutofit/>
          </a:bodyPr>
          <a:lstStyle/>
          <a:p>
            <a:pPr defTabSz="914400">
              <a:lnSpc>
                <a:spcPct val="100000"/>
              </a:lnSpc>
              <a:spcBef>
                <a:spcPts val="0"/>
              </a:spcBef>
              <a:defRPr sz="3000" b="1">
                <a:solidFill>
                  <a:srgbClr val="FFFFFF"/>
                </a:solidFill>
              </a:defRPr>
            </a:pPr>
            <a:r>
              <a:rPr sz="2200" dirty="0"/>
              <a:t>5.3 </a:t>
            </a:r>
            <a:r>
              <a:rPr sz="2200" dirty="0" err="1"/>
              <a:t>Indicateurs</a:t>
            </a:r>
            <a:r>
              <a:rPr sz="2200" dirty="0"/>
              <a:t> </a:t>
            </a:r>
            <a:r>
              <a:rPr sz="2200" dirty="0" err="1"/>
              <a:t>clés</a:t>
            </a:r>
            <a:r>
              <a:rPr sz="2200" dirty="0"/>
              <a:t> de performance pour le </a:t>
            </a:r>
            <a:r>
              <a:rPr sz="2200" dirty="0" err="1"/>
              <a:t>suivi</a:t>
            </a:r>
            <a:r>
              <a:rPr sz="2200" dirty="0"/>
              <a:t> et </a:t>
            </a:r>
            <a:r>
              <a:rPr sz="2200" dirty="0" err="1"/>
              <a:t>l’évaluation</a:t>
            </a:r>
            <a:r>
              <a:rPr sz="2200" dirty="0"/>
              <a:t> des EIR</a:t>
            </a:r>
          </a:p>
        </p:txBody>
      </p:sp>
    </p:spTree>
    <p:extLst>
      <p:ext uri="{BB962C8B-B14F-4D97-AF65-F5344CB8AC3E}">
        <p14:creationId xmlns:p14="http://schemas.microsoft.com/office/powerpoint/2010/main" val="730406091"/>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408" y="783057"/>
            <a:ext cx="9224454" cy="830997"/>
          </a:xfrm>
          <a:prstGeom prst="rect">
            <a:avLst/>
          </a:prstGeom>
        </p:spPr>
        <p:txBody>
          <a:bodyPr wrap="square" lIns="91440" tIns="45720" rIns="91440" bIns="45720" anchor="t">
            <a:spAutoFit/>
          </a:bodyPr>
          <a:lstStyle/>
          <a:p>
            <a:pPr>
              <a:defRPr sz="2800" b="1">
                <a:solidFill>
                  <a:srgbClr val="A2010C"/>
                </a:solidFill>
                <a:latin typeface="Source Sans Pro Bold"/>
                <a:ea typeface="Source Sans Pro Bold"/>
                <a:sym typeface="Source Sans Pro Bold"/>
              </a:defRPr>
            </a:pPr>
            <a:r>
              <a:rPr sz="2400" dirty="0" err="1">
                <a:cs typeface="+mj-lt"/>
              </a:rPr>
              <a:t>Indicateurs</a:t>
            </a:r>
            <a:r>
              <a:rPr sz="2400" dirty="0">
                <a:cs typeface="+mj-lt"/>
              </a:rPr>
              <a:t> </a:t>
            </a:r>
            <a:r>
              <a:rPr sz="2400" dirty="0" err="1">
                <a:cs typeface="+mj-lt"/>
              </a:rPr>
              <a:t>clés</a:t>
            </a:r>
            <a:r>
              <a:rPr sz="2400" dirty="0">
                <a:cs typeface="+mj-lt"/>
              </a:rPr>
              <a:t> de performance des EIR et </a:t>
            </a:r>
            <a:r>
              <a:rPr sz="2400" dirty="0" err="1">
                <a:cs typeface="Source Sans Pro Bold"/>
              </a:rPr>
              <a:t>indicateurs</a:t>
            </a:r>
            <a:r>
              <a:rPr sz="2400" dirty="0">
                <a:cs typeface="Source Sans Pro Bold"/>
              </a:rPr>
              <a:t> de </a:t>
            </a:r>
            <a:r>
              <a:rPr sz="2400" dirty="0" err="1">
                <a:cs typeface="Source Sans Pro Bold"/>
              </a:rPr>
              <a:t>rapidité</a:t>
            </a:r>
            <a:r>
              <a:rPr sz="2400" dirty="0">
                <a:cs typeface="Source Sans Pro Bold"/>
              </a:rPr>
              <a:t> de </a:t>
            </a:r>
            <a:r>
              <a:rPr sz="2400" dirty="0" err="1">
                <a:cs typeface="Source Sans Pro Bold"/>
              </a:rPr>
              <a:t>l'approche</a:t>
            </a:r>
            <a:r>
              <a:rPr sz="2400" dirty="0">
                <a:cs typeface="Source Sans Pro Bold"/>
              </a:rPr>
              <a:t> 7-1-7</a:t>
            </a:r>
            <a:endParaRPr sz="2400" b="1" dirty="0">
              <a:solidFill>
                <a:srgbClr val="A2010C"/>
              </a:solidFill>
              <a:latin typeface="Source Sans Pro Bold"/>
              <a:ea typeface="Source Sans Pro Bold"/>
              <a:cs typeface="Source Sans Pro Bold"/>
            </a:endParaRPr>
          </a:p>
        </p:txBody>
      </p:sp>
      <p:pic>
        <p:nvPicPr>
          <p:cNvPr id="5" name="Picture 7">
            <a:extLst>
              <a:ext uri="{FF2B5EF4-FFF2-40B4-BE49-F238E27FC236}">
                <a16:creationId xmlns:a16="http://schemas.microsoft.com/office/drawing/2014/main" id="{32C94328-1A42-D674-7E3A-4EA931BC1D3B}"/>
              </a:ext>
            </a:extLst>
          </p:cNvPr>
          <p:cNvPicPr>
            <a:picLocks noChangeAspect="1"/>
          </p:cNvPicPr>
          <p:nvPr/>
        </p:nvPicPr>
        <p:blipFill>
          <a:blip r:embed="rId3"/>
          <a:stretch>
            <a:fillRect/>
          </a:stretch>
        </p:blipFill>
        <p:spPr>
          <a:xfrm>
            <a:off x="734247" y="2157652"/>
            <a:ext cx="10717796" cy="2922928"/>
          </a:xfrm>
          <a:prstGeom prst="rect">
            <a:avLst/>
          </a:prstGeom>
          <a:ln>
            <a:solidFill>
              <a:schemeClr val="tx2"/>
            </a:solidFill>
          </a:ln>
        </p:spPr>
      </p:pic>
      <p:sp>
        <p:nvSpPr>
          <p:cNvPr id="6" name="Rectangle 5"/>
          <p:cNvSpPr/>
          <p:nvPr/>
        </p:nvSpPr>
        <p:spPr>
          <a:xfrm>
            <a:off x="5552661" y="5189548"/>
            <a:ext cx="6096000" cy="246221"/>
          </a:xfrm>
          <a:prstGeom prst="rect">
            <a:avLst/>
          </a:prstGeom>
        </p:spPr>
        <p:txBody>
          <a:bodyPr lIns="91440" tIns="45720" rIns="91440" bIns="45720" anchor="t">
            <a:spAutoFit/>
          </a:bodyPr>
          <a:lstStyle/>
          <a:p>
            <a:pPr>
              <a:defRPr sz="1000"/>
            </a:pPr>
            <a:r>
              <a:t>Source : https://717alliance.org/app/uploads/2023/04/High-level-stakeholder-presentation-v3-04-April-2023.pptx</a:t>
            </a:r>
          </a:p>
        </p:txBody>
      </p:sp>
      <p:sp>
        <p:nvSpPr>
          <p:cNvPr id="8"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691" y="85806"/>
            <a:ext cx="11103940" cy="622301"/>
          </a:xfrm>
        </p:spPr>
        <p:txBody>
          <a:bodyPr lIns="45719" tIns="45720" rIns="45719" bIns="45720" anchor="t">
            <a:noAutofit/>
          </a:bodyPr>
          <a:lstStyle/>
          <a:p>
            <a:pPr defTabSz="914400">
              <a:lnSpc>
                <a:spcPct val="100000"/>
              </a:lnSpc>
              <a:spcBef>
                <a:spcPts val="0"/>
              </a:spcBef>
              <a:defRPr sz="3000" b="1">
                <a:solidFill>
                  <a:srgbClr val="FFFFFF"/>
                </a:solidFill>
                <a:cs typeface="Source Sans Pro Bold"/>
              </a:defRPr>
            </a:pPr>
            <a:r>
              <a:rPr sz="2200" dirty="0"/>
              <a:t>5.3 </a:t>
            </a:r>
            <a:r>
              <a:rPr sz="2200" dirty="0" err="1"/>
              <a:t>Indicateurs</a:t>
            </a:r>
            <a:r>
              <a:rPr sz="2200" dirty="0"/>
              <a:t> </a:t>
            </a:r>
            <a:r>
              <a:rPr sz="2200" dirty="0" err="1"/>
              <a:t>clés</a:t>
            </a:r>
            <a:r>
              <a:rPr sz="2200" dirty="0"/>
              <a:t> de performance pour le </a:t>
            </a:r>
            <a:r>
              <a:rPr sz="2200" dirty="0" err="1"/>
              <a:t>suivi</a:t>
            </a:r>
            <a:r>
              <a:rPr sz="2200" dirty="0"/>
              <a:t> et </a:t>
            </a:r>
            <a:r>
              <a:rPr sz="2200" dirty="0" err="1"/>
              <a:t>l’évaluation</a:t>
            </a:r>
            <a:r>
              <a:rPr sz="2200" dirty="0"/>
              <a:t> des EIR</a:t>
            </a:r>
          </a:p>
        </p:txBody>
      </p:sp>
      <p:sp>
        <p:nvSpPr>
          <p:cNvPr id="2" name="TextBox 1">
            <a:extLst>
              <a:ext uri="{FF2B5EF4-FFF2-40B4-BE49-F238E27FC236}">
                <a16:creationId xmlns:a16="http://schemas.microsoft.com/office/drawing/2014/main" id="{6E5C7B98-2804-76CF-F192-BC457302BDDE}"/>
              </a:ext>
            </a:extLst>
          </p:cNvPr>
          <p:cNvSpPr txBox="1"/>
          <p:nvPr/>
        </p:nvSpPr>
        <p:spPr>
          <a:xfrm>
            <a:off x="2278967" y="2307101"/>
            <a:ext cx="1899138"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400" b="0" i="0" u="none" strike="noStrike" cap="none" normalizeH="0" baseline="0" dirty="0">
                <a:ln>
                  <a:noFill/>
                </a:ln>
                <a:solidFill>
                  <a:schemeClr val="tx1">
                    <a:lumMod val="50000"/>
                    <a:lumOff val="50000"/>
                  </a:schemeClr>
                </a:solidFill>
                <a:effectLst/>
                <a:uFillTx/>
                <a:latin typeface="+mn-lt"/>
                <a:ea typeface="+mj-ea"/>
                <a:cs typeface="+mj-cs"/>
                <a:sym typeface="Calibri"/>
              </a:rPr>
              <a:t>Temps pour détecter</a:t>
            </a:r>
          </a:p>
          <a:p>
            <a:pPr marL="0" marR="0" indent="0" algn="ctr" defTabSz="914400" rtl="0" fontAlgn="auto" latinLnBrk="0" hangingPunct="0">
              <a:lnSpc>
                <a:spcPct val="100000"/>
              </a:lnSpc>
              <a:spcBef>
                <a:spcPts val="0"/>
              </a:spcBef>
              <a:spcAft>
                <a:spcPts val="0"/>
              </a:spcAft>
              <a:buClrTx/>
              <a:buSzTx/>
              <a:buFontTx/>
              <a:buNone/>
              <a:tabLst/>
            </a:pPr>
            <a:r>
              <a:rPr lang="fr-FR" sz="1400" dirty="0">
                <a:solidFill>
                  <a:schemeClr val="tx1">
                    <a:lumMod val="50000"/>
                    <a:lumOff val="50000"/>
                  </a:schemeClr>
                </a:solidFill>
                <a:latin typeface="+mn-lt"/>
              </a:rPr>
              <a:t>7 jours</a:t>
            </a:r>
            <a:r>
              <a:rPr kumimoji="0" lang="fr-FR" sz="1400" b="0" i="0" u="none" strike="noStrike" cap="none" normalizeH="0" baseline="0" dirty="0">
                <a:ln>
                  <a:noFill/>
                </a:ln>
                <a:solidFill>
                  <a:schemeClr val="tx1">
                    <a:lumMod val="50000"/>
                    <a:lumOff val="50000"/>
                  </a:schemeClr>
                </a:solidFill>
                <a:effectLst/>
                <a:uFillTx/>
                <a:latin typeface="+mn-lt"/>
                <a:ea typeface="+mj-ea"/>
                <a:cs typeface="+mj-cs"/>
                <a:sym typeface="Calibri"/>
              </a:rPr>
              <a:t> </a:t>
            </a:r>
          </a:p>
        </p:txBody>
      </p:sp>
      <p:sp>
        <p:nvSpPr>
          <p:cNvPr id="3" name="TextBox 2">
            <a:extLst>
              <a:ext uri="{FF2B5EF4-FFF2-40B4-BE49-F238E27FC236}">
                <a16:creationId xmlns:a16="http://schemas.microsoft.com/office/drawing/2014/main" id="{3DAE1ED2-4467-FD64-A47D-E9CF03FF63C8}"/>
              </a:ext>
            </a:extLst>
          </p:cNvPr>
          <p:cNvSpPr txBox="1"/>
          <p:nvPr/>
        </p:nvSpPr>
        <p:spPr>
          <a:xfrm>
            <a:off x="7498081" y="2353678"/>
            <a:ext cx="3319975"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400" b="0" i="0" u="none" strike="noStrike" cap="none" normalizeH="0" baseline="0" dirty="0">
                <a:ln>
                  <a:noFill/>
                </a:ln>
                <a:solidFill>
                  <a:schemeClr val="tx1">
                    <a:lumMod val="50000"/>
                    <a:lumOff val="50000"/>
                  </a:schemeClr>
                </a:solidFill>
                <a:effectLst/>
                <a:uFillTx/>
                <a:latin typeface="+mn-lt"/>
                <a:ea typeface="+mj-ea"/>
                <a:cs typeface="+mj-cs"/>
                <a:sym typeface="Calibri"/>
              </a:rPr>
              <a:t>Temps pour apporter une réponse rapide</a:t>
            </a:r>
          </a:p>
          <a:p>
            <a:pPr marL="0" marR="0" indent="0" algn="ctr" defTabSz="914400" rtl="0" fontAlgn="auto" latinLnBrk="0" hangingPunct="0">
              <a:lnSpc>
                <a:spcPct val="100000"/>
              </a:lnSpc>
              <a:spcBef>
                <a:spcPts val="0"/>
              </a:spcBef>
              <a:spcAft>
                <a:spcPts val="0"/>
              </a:spcAft>
              <a:buClrTx/>
              <a:buSzTx/>
              <a:buFontTx/>
              <a:buNone/>
              <a:tabLst/>
            </a:pPr>
            <a:r>
              <a:rPr lang="fr-FR" sz="1400" dirty="0">
                <a:solidFill>
                  <a:schemeClr val="tx1">
                    <a:lumMod val="50000"/>
                    <a:lumOff val="50000"/>
                  </a:schemeClr>
                </a:solidFill>
                <a:latin typeface="+mn-lt"/>
              </a:rPr>
              <a:t>7 jours</a:t>
            </a:r>
            <a:r>
              <a:rPr kumimoji="0" lang="fr-FR" sz="1400" b="0" i="0" u="none" strike="noStrike" cap="none" normalizeH="0" baseline="0" dirty="0">
                <a:ln>
                  <a:noFill/>
                </a:ln>
                <a:solidFill>
                  <a:schemeClr val="tx1">
                    <a:lumMod val="50000"/>
                    <a:lumOff val="50000"/>
                  </a:schemeClr>
                </a:solidFill>
                <a:effectLst/>
                <a:uFillTx/>
                <a:latin typeface="+mn-lt"/>
                <a:ea typeface="+mj-ea"/>
                <a:cs typeface="+mj-cs"/>
                <a:sym typeface="Calibri"/>
              </a:rPr>
              <a:t> </a:t>
            </a:r>
          </a:p>
        </p:txBody>
      </p:sp>
      <p:sp>
        <p:nvSpPr>
          <p:cNvPr id="7" name="TextBox 6">
            <a:extLst>
              <a:ext uri="{FF2B5EF4-FFF2-40B4-BE49-F238E27FC236}">
                <a16:creationId xmlns:a16="http://schemas.microsoft.com/office/drawing/2014/main" id="{245A460C-22E0-C38C-C708-DB368F0E57FA}"/>
              </a:ext>
            </a:extLst>
          </p:cNvPr>
          <p:cNvSpPr txBox="1"/>
          <p:nvPr/>
        </p:nvSpPr>
        <p:spPr>
          <a:xfrm>
            <a:off x="5401993" y="2119792"/>
            <a:ext cx="1403103" cy="73866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400" b="0" i="0" u="none" strike="noStrike" cap="none" normalizeH="0" baseline="0" dirty="0">
                <a:ln>
                  <a:noFill/>
                </a:ln>
                <a:solidFill>
                  <a:schemeClr val="tx1">
                    <a:lumMod val="50000"/>
                    <a:lumOff val="50000"/>
                  </a:schemeClr>
                </a:solidFill>
                <a:effectLst/>
                <a:uFillTx/>
                <a:latin typeface="+mn-lt"/>
                <a:ea typeface="+mj-ea"/>
                <a:cs typeface="+mj-cs"/>
                <a:sym typeface="Calibri"/>
              </a:rPr>
              <a:t>Temps pour notifier</a:t>
            </a:r>
          </a:p>
          <a:p>
            <a:pPr marL="0" marR="0" indent="0" algn="ctr" defTabSz="914400" rtl="0" fontAlgn="auto" latinLnBrk="0" hangingPunct="0">
              <a:lnSpc>
                <a:spcPct val="100000"/>
              </a:lnSpc>
              <a:spcBef>
                <a:spcPts val="0"/>
              </a:spcBef>
              <a:spcAft>
                <a:spcPts val="0"/>
              </a:spcAft>
              <a:buClrTx/>
              <a:buSzTx/>
              <a:buFontTx/>
              <a:buNone/>
              <a:tabLst/>
            </a:pPr>
            <a:r>
              <a:rPr lang="fr-FR" sz="1400" dirty="0">
                <a:solidFill>
                  <a:schemeClr val="tx1">
                    <a:lumMod val="50000"/>
                    <a:lumOff val="50000"/>
                  </a:schemeClr>
                </a:solidFill>
                <a:latin typeface="+mn-lt"/>
              </a:rPr>
              <a:t>1 jour</a:t>
            </a:r>
            <a:r>
              <a:rPr kumimoji="0" lang="fr-FR" sz="1400" b="0" i="0" u="none" strike="noStrike" cap="none" normalizeH="0" baseline="0" dirty="0">
                <a:ln>
                  <a:noFill/>
                </a:ln>
                <a:solidFill>
                  <a:schemeClr val="tx1">
                    <a:lumMod val="50000"/>
                    <a:lumOff val="50000"/>
                  </a:schemeClr>
                </a:solidFill>
                <a:effectLst/>
                <a:uFillTx/>
                <a:latin typeface="+mn-lt"/>
                <a:ea typeface="+mj-ea"/>
                <a:cs typeface="+mj-cs"/>
                <a:sym typeface="Calibri"/>
              </a:rPr>
              <a:t> </a:t>
            </a:r>
          </a:p>
        </p:txBody>
      </p:sp>
      <p:sp>
        <p:nvSpPr>
          <p:cNvPr id="9" name="TextBox 8">
            <a:extLst>
              <a:ext uri="{FF2B5EF4-FFF2-40B4-BE49-F238E27FC236}">
                <a16:creationId xmlns:a16="http://schemas.microsoft.com/office/drawing/2014/main" id="{76D17B22-DFDB-D36D-6E67-A1A2E7458FC0}"/>
              </a:ext>
            </a:extLst>
          </p:cNvPr>
          <p:cNvSpPr txBox="1"/>
          <p:nvPr/>
        </p:nvSpPr>
        <p:spPr>
          <a:xfrm>
            <a:off x="1336431" y="4513728"/>
            <a:ext cx="2459502"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rtl="0" fontAlgn="auto" latinLnBrk="0" hangingPunct="0">
              <a:lnSpc>
                <a:spcPct val="100000"/>
              </a:lnSpc>
              <a:spcBef>
                <a:spcPts val="0"/>
              </a:spcBef>
              <a:spcAft>
                <a:spcPts val="0"/>
              </a:spcAft>
              <a:buClrTx/>
              <a:buSzTx/>
              <a:buFontTx/>
              <a:buNone/>
              <a:tabLst/>
            </a:pPr>
            <a:r>
              <a:rPr kumimoji="0" lang="fr-FR" sz="1400" b="1" i="0" u="none" strike="noStrike" cap="none" normalizeH="0" baseline="0" dirty="0">
                <a:ln>
                  <a:noFill/>
                </a:ln>
                <a:solidFill>
                  <a:schemeClr val="tx1"/>
                </a:solidFill>
                <a:effectLst/>
                <a:uFillTx/>
                <a:latin typeface="+mn-lt"/>
                <a:ea typeface="+mj-ea"/>
                <a:cs typeface="+mj-cs"/>
                <a:sym typeface="Calibri"/>
              </a:rPr>
              <a:t>Date de l’émergence du risque de santé publique</a:t>
            </a:r>
          </a:p>
        </p:txBody>
      </p:sp>
      <p:sp>
        <p:nvSpPr>
          <p:cNvPr id="10" name="TextBox 9">
            <a:extLst>
              <a:ext uri="{FF2B5EF4-FFF2-40B4-BE49-F238E27FC236}">
                <a16:creationId xmlns:a16="http://schemas.microsoft.com/office/drawing/2014/main" id="{A16940EB-18E3-1BE1-2FAC-00DE87975F64}"/>
              </a:ext>
            </a:extLst>
          </p:cNvPr>
          <p:cNvSpPr txBox="1"/>
          <p:nvPr/>
        </p:nvSpPr>
        <p:spPr>
          <a:xfrm>
            <a:off x="4178105" y="4513728"/>
            <a:ext cx="1254369"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400" b="1" i="0" u="none" strike="noStrike" cap="none" normalizeH="0" baseline="0" dirty="0">
                <a:ln>
                  <a:noFill/>
                </a:ln>
                <a:solidFill>
                  <a:schemeClr val="tx1"/>
                </a:solidFill>
                <a:effectLst/>
                <a:uFillTx/>
                <a:latin typeface="+mn-lt"/>
                <a:ea typeface="+mj-ea"/>
                <a:cs typeface="+mj-cs"/>
                <a:sym typeface="Calibri"/>
              </a:rPr>
              <a:t>Date de détection</a:t>
            </a:r>
          </a:p>
        </p:txBody>
      </p:sp>
      <p:sp>
        <p:nvSpPr>
          <p:cNvPr id="11" name="TextBox 10">
            <a:extLst>
              <a:ext uri="{FF2B5EF4-FFF2-40B4-BE49-F238E27FC236}">
                <a16:creationId xmlns:a16="http://schemas.microsoft.com/office/drawing/2014/main" id="{6AA8E190-B518-2E9E-E96E-F87C53EE123A}"/>
              </a:ext>
            </a:extLst>
          </p:cNvPr>
          <p:cNvSpPr txBox="1"/>
          <p:nvPr/>
        </p:nvSpPr>
        <p:spPr>
          <a:xfrm>
            <a:off x="5533294" y="4495076"/>
            <a:ext cx="1254369"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400" b="1" i="0" u="none" strike="noStrike" cap="none" normalizeH="0" baseline="0" dirty="0">
                <a:ln>
                  <a:noFill/>
                </a:ln>
                <a:solidFill>
                  <a:schemeClr val="tx1"/>
                </a:solidFill>
                <a:effectLst/>
                <a:uFillTx/>
                <a:latin typeface="+mn-lt"/>
                <a:ea typeface="+mj-ea"/>
                <a:cs typeface="+mj-cs"/>
                <a:sym typeface="Calibri"/>
              </a:rPr>
              <a:t>Date de notification</a:t>
            </a:r>
          </a:p>
        </p:txBody>
      </p:sp>
      <p:sp>
        <p:nvSpPr>
          <p:cNvPr id="12" name="TextBox 11">
            <a:extLst>
              <a:ext uri="{FF2B5EF4-FFF2-40B4-BE49-F238E27FC236}">
                <a16:creationId xmlns:a16="http://schemas.microsoft.com/office/drawing/2014/main" id="{26C948ED-6E68-5DBE-AC8A-5EA28861826D}"/>
              </a:ext>
            </a:extLst>
          </p:cNvPr>
          <p:cNvSpPr txBox="1"/>
          <p:nvPr/>
        </p:nvSpPr>
        <p:spPr>
          <a:xfrm>
            <a:off x="8594980" y="4513728"/>
            <a:ext cx="2509651" cy="52321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fr-FR" sz="1400" b="1" i="0" u="none" strike="noStrike" cap="none" normalizeH="0" baseline="0" dirty="0">
                <a:ln>
                  <a:noFill/>
                </a:ln>
                <a:solidFill>
                  <a:schemeClr val="tx1"/>
                </a:solidFill>
                <a:effectLst/>
                <a:uFillTx/>
                <a:latin typeface="+mn-lt"/>
                <a:ea typeface="+mj-ea"/>
                <a:cs typeface="+mj-cs"/>
                <a:sym typeface="Calibri"/>
              </a:rPr>
              <a:t>Date de a la fin de la réponse rapide</a:t>
            </a:r>
          </a:p>
        </p:txBody>
      </p:sp>
    </p:spTree>
    <p:extLst>
      <p:ext uri="{BB962C8B-B14F-4D97-AF65-F5344CB8AC3E}">
        <p14:creationId xmlns:p14="http://schemas.microsoft.com/office/powerpoint/2010/main" val="243323240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190799" y="1517464"/>
            <a:ext cx="7529515" cy="4596627"/>
          </a:xfrm>
        </p:spPr>
        <p:txBody>
          <a:bodyPr lIns="45719" tIns="45720" rIns="45719" bIns="45720" anchor="ctr">
            <a:normAutofit fontScale="92500" lnSpcReduction="10000"/>
          </a:bodyPr>
          <a:lstStyle/>
          <a:p>
            <a:pPr marL="342900" indent="-342900" defTabSz="914400">
              <a:spcBef>
                <a:spcPct val="20000"/>
              </a:spcBef>
              <a:buClr>
                <a:srgbClr val="65A000"/>
              </a:buClr>
              <a:buFont typeface="Arial" pitchFamily="34" charset="0"/>
              <a:buChar char="•"/>
              <a:defRPr kern="1200">
                <a:ea typeface="+mn-ea"/>
                <a:cs typeface="Arial"/>
              </a:defRPr>
            </a:pPr>
            <a:r>
              <a:rPr dirty="0"/>
              <a:t>Un </a:t>
            </a:r>
            <a:r>
              <a:rPr dirty="0" err="1"/>
              <a:t>système</a:t>
            </a:r>
            <a:r>
              <a:rPr dirty="0"/>
              <a:t> de </a:t>
            </a:r>
            <a:r>
              <a:rPr dirty="0" err="1"/>
              <a:t>suivi</a:t>
            </a:r>
            <a:r>
              <a:rPr dirty="0"/>
              <a:t> et </a:t>
            </a:r>
            <a:r>
              <a:rPr dirty="0" err="1"/>
              <a:t>d’évaluation</a:t>
            </a:r>
            <a:r>
              <a:rPr dirty="0"/>
              <a:t> </a:t>
            </a:r>
            <a:r>
              <a:rPr dirty="0" err="1"/>
              <a:t>systématiques</a:t>
            </a:r>
            <a:r>
              <a:rPr dirty="0"/>
              <a:t> d'un </a:t>
            </a:r>
            <a:r>
              <a:rPr dirty="0" err="1"/>
              <a:t>programme</a:t>
            </a:r>
            <a:r>
              <a:rPr dirty="0"/>
              <a:t> </a:t>
            </a:r>
            <a:r>
              <a:rPr dirty="0" err="1"/>
              <a:t>d’intervention</a:t>
            </a:r>
            <a:r>
              <a:rPr dirty="0"/>
              <a:t> </a:t>
            </a:r>
            <a:r>
              <a:rPr dirty="0" err="1"/>
              <a:t>rapide</a:t>
            </a:r>
            <a:r>
              <a:rPr dirty="0"/>
              <a:t> doit </a:t>
            </a:r>
            <a:r>
              <a:rPr dirty="0" err="1"/>
              <a:t>être</a:t>
            </a:r>
            <a:r>
              <a:rPr dirty="0"/>
              <a:t> mis </a:t>
            </a:r>
            <a:r>
              <a:rPr dirty="0" err="1"/>
              <a:t>en</a:t>
            </a:r>
            <a:r>
              <a:rPr dirty="0"/>
              <a:t> place </a:t>
            </a:r>
            <a:r>
              <a:rPr dirty="0" err="1"/>
              <a:t>afin</a:t>
            </a:r>
            <a:r>
              <a:rPr dirty="0"/>
              <a:t> </a:t>
            </a:r>
            <a:r>
              <a:rPr dirty="0" err="1"/>
              <a:t>d’identifier</a:t>
            </a:r>
            <a:r>
              <a:rPr dirty="0"/>
              <a:t> les </a:t>
            </a:r>
            <a:r>
              <a:rPr dirty="0" err="1"/>
              <a:t>réussites</a:t>
            </a:r>
            <a:r>
              <a:rPr dirty="0"/>
              <a:t>, </a:t>
            </a:r>
            <a:r>
              <a:rPr dirty="0" err="1"/>
              <a:t>mais</a:t>
            </a:r>
            <a:r>
              <a:rPr dirty="0"/>
              <a:t> </a:t>
            </a:r>
            <a:r>
              <a:rPr dirty="0" err="1"/>
              <a:t>aussi</a:t>
            </a:r>
            <a:r>
              <a:rPr dirty="0"/>
              <a:t> les </a:t>
            </a:r>
            <a:r>
              <a:rPr dirty="0" err="1"/>
              <a:t>problèmes</a:t>
            </a:r>
            <a:r>
              <a:rPr dirty="0"/>
              <a:t> </a:t>
            </a:r>
            <a:r>
              <a:rPr dirty="0" err="1"/>
              <a:t>rencontrés</a:t>
            </a:r>
            <a:r>
              <a:rPr dirty="0"/>
              <a:t> à </a:t>
            </a:r>
            <a:r>
              <a:rPr dirty="0" err="1"/>
              <a:t>toutes</a:t>
            </a:r>
            <a:r>
              <a:rPr dirty="0"/>
              <a:t> les étapes </a:t>
            </a:r>
            <a:r>
              <a:rPr dirty="0" err="1"/>
              <a:t>d’une</a:t>
            </a:r>
            <a:r>
              <a:rPr dirty="0"/>
              <a:t> intervention, </a:t>
            </a:r>
            <a:r>
              <a:rPr dirty="0" err="1"/>
              <a:t>l’objectif</a:t>
            </a:r>
            <a:r>
              <a:rPr dirty="0"/>
              <a:t> final </a:t>
            </a:r>
            <a:r>
              <a:rPr dirty="0" err="1"/>
              <a:t>étant</a:t>
            </a:r>
            <a:r>
              <a:rPr dirty="0"/>
              <a:t> </a:t>
            </a:r>
            <a:r>
              <a:rPr dirty="0" err="1"/>
              <a:t>dʼoptimiser</a:t>
            </a:r>
            <a:r>
              <a:rPr dirty="0"/>
              <a:t> </a:t>
            </a:r>
            <a:r>
              <a:rPr dirty="0" err="1"/>
              <a:t>l’efficacité</a:t>
            </a:r>
            <a:r>
              <a:rPr dirty="0"/>
              <a:t> et </a:t>
            </a:r>
            <a:r>
              <a:rPr dirty="0" err="1"/>
              <a:t>l’efficience</a:t>
            </a:r>
            <a:r>
              <a:rPr dirty="0"/>
              <a:t> des interventions</a:t>
            </a:r>
          </a:p>
          <a:p>
            <a:pPr marL="342900" indent="-342900" defTabSz="914400">
              <a:spcBef>
                <a:spcPct val="20000"/>
              </a:spcBef>
              <a:buClr>
                <a:srgbClr val="65A000"/>
              </a:buClr>
              <a:buFont typeface="Arial" pitchFamily="34" charset="0"/>
              <a:buChar char="•"/>
            </a:pPr>
            <a:endParaRPr kern="1200" dirty="0">
              <a:ea typeface="+mn-ea"/>
              <a:cs typeface="Arial"/>
            </a:endParaRPr>
          </a:p>
          <a:p>
            <a:pPr marL="342900" indent="-342900" defTabSz="914400">
              <a:spcBef>
                <a:spcPct val="20000"/>
              </a:spcBef>
              <a:buClr>
                <a:srgbClr val="65A000"/>
              </a:buClr>
              <a:buFont typeface="Arial" pitchFamily="34" charset="0"/>
              <a:buChar char="•"/>
              <a:defRPr kern="1200">
                <a:ea typeface="+mn-ea"/>
                <a:cs typeface="Arial"/>
              </a:defRPr>
            </a:pPr>
            <a:r>
              <a:rPr dirty="0"/>
              <a:t>Des </a:t>
            </a:r>
            <a:r>
              <a:rPr dirty="0" err="1"/>
              <a:t>indicateurs</a:t>
            </a:r>
            <a:r>
              <a:rPr dirty="0"/>
              <a:t> </a:t>
            </a:r>
            <a:r>
              <a:rPr dirty="0" err="1"/>
              <a:t>clés</a:t>
            </a:r>
            <a:r>
              <a:rPr dirty="0"/>
              <a:t> de performance (ICP) </a:t>
            </a:r>
            <a:r>
              <a:rPr dirty="0" err="1"/>
              <a:t>doivent</a:t>
            </a:r>
            <a:r>
              <a:rPr dirty="0"/>
              <a:t> </a:t>
            </a:r>
            <a:r>
              <a:rPr dirty="0" err="1"/>
              <a:t>être</a:t>
            </a:r>
            <a:r>
              <a:rPr dirty="0"/>
              <a:t> </a:t>
            </a:r>
            <a:r>
              <a:rPr dirty="0" err="1"/>
              <a:t>définis</a:t>
            </a:r>
            <a:r>
              <a:rPr dirty="0"/>
              <a:t> et </a:t>
            </a:r>
            <a:r>
              <a:rPr dirty="0" err="1"/>
              <a:t>adaptés</a:t>
            </a:r>
            <a:r>
              <a:rPr dirty="0"/>
              <a:t> au </a:t>
            </a:r>
            <a:r>
              <a:rPr dirty="0" err="1"/>
              <a:t>contexte</a:t>
            </a:r>
            <a:r>
              <a:rPr dirty="0"/>
              <a:t> national </a:t>
            </a:r>
            <a:r>
              <a:rPr dirty="0" err="1"/>
              <a:t>afin</a:t>
            </a:r>
            <a:r>
              <a:rPr dirty="0"/>
              <a:t> de </a:t>
            </a:r>
            <a:r>
              <a:rPr dirty="0" err="1"/>
              <a:t>suivre</a:t>
            </a:r>
            <a:r>
              <a:rPr dirty="0"/>
              <a:t> les </a:t>
            </a:r>
            <a:r>
              <a:rPr dirty="0" err="1"/>
              <a:t>activités</a:t>
            </a:r>
            <a:r>
              <a:rPr dirty="0"/>
              <a:t> et les performances des EIR</a:t>
            </a:r>
          </a:p>
          <a:p>
            <a:pPr marL="342900" indent="-342900" defTabSz="914400">
              <a:spcBef>
                <a:spcPct val="20000"/>
              </a:spcBef>
              <a:buClr>
                <a:srgbClr val="65A000"/>
              </a:buClr>
              <a:buFont typeface="Arial" pitchFamily="34" charset="0"/>
              <a:buChar char="•"/>
            </a:pPr>
            <a:endParaRPr kern="1200" dirty="0">
              <a:ea typeface="+mn-ea"/>
              <a:cs typeface="Arial"/>
            </a:endParaRPr>
          </a:p>
          <a:p>
            <a:pPr marL="342900" indent="-342900" defTabSz="914400">
              <a:spcBef>
                <a:spcPct val="20000"/>
              </a:spcBef>
              <a:buClr>
                <a:srgbClr val="65A000"/>
              </a:buClr>
              <a:buFont typeface="Arial" pitchFamily="34" charset="0"/>
              <a:buChar char="•"/>
              <a:defRPr kern="1200">
                <a:ea typeface="+mn-ea"/>
                <a:cs typeface="Arial"/>
              </a:defRPr>
            </a:pPr>
            <a:r>
              <a:rPr dirty="0"/>
              <a:t>La </a:t>
            </a:r>
            <a:r>
              <a:rPr dirty="0" err="1"/>
              <a:t>qualité</a:t>
            </a:r>
            <a:r>
              <a:rPr dirty="0"/>
              <a:t> de la planification du </a:t>
            </a:r>
            <a:r>
              <a:rPr dirty="0" err="1"/>
              <a:t>suivi</a:t>
            </a:r>
            <a:r>
              <a:rPr dirty="0"/>
              <a:t> et de </a:t>
            </a:r>
            <a:r>
              <a:rPr dirty="0" err="1"/>
              <a:t>l’évaluation</a:t>
            </a:r>
            <a:r>
              <a:rPr dirty="0"/>
              <a:t>, de </a:t>
            </a:r>
            <a:r>
              <a:rPr dirty="0" err="1"/>
              <a:t>l’affectation</a:t>
            </a:r>
            <a:r>
              <a:rPr dirty="0"/>
              <a:t> des </a:t>
            </a:r>
            <a:r>
              <a:rPr dirty="0" err="1"/>
              <a:t>ressources</a:t>
            </a:r>
            <a:r>
              <a:rPr dirty="0"/>
              <a:t> et de </a:t>
            </a:r>
            <a:r>
              <a:rPr dirty="0" err="1"/>
              <a:t>l’implication</a:t>
            </a:r>
            <a:r>
              <a:rPr dirty="0"/>
              <a:t> des </a:t>
            </a:r>
            <a:r>
              <a:rPr dirty="0" err="1"/>
              <a:t>principales</a:t>
            </a:r>
            <a:r>
              <a:rPr dirty="0"/>
              <a:t> parties </a:t>
            </a:r>
            <a:r>
              <a:rPr dirty="0" err="1"/>
              <a:t>prenantes</a:t>
            </a:r>
            <a:r>
              <a:rPr dirty="0"/>
              <a:t> </a:t>
            </a:r>
            <a:r>
              <a:rPr dirty="0" err="1"/>
              <a:t>peut</a:t>
            </a:r>
            <a:r>
              <a:rPr dirty="0"/>
              <a:t> </a:t>
            </a:r>
            <a:r>
              <a:rPr dirty="0" err="1"/>
              <a:t>atténuer</a:t>
            </a:r>
            <a:r>
              <a:rPr dirty="0"/>
              <a:t> les </a:t>
            </a:r>
            <a:r>
              <a:rPr dirty="0" err="1"/>
              <a:t>principales</a:t>
            </a:r>
            <a:r>
              <a:rPr dirty="0"/>
              <a:t> </a:t>
            </a:r>
            <a:r>
              <a:rPr dirty="0" err="1"/>
              <a:t>difficultés</a:t>
            </a:r>
            <a:endParaRPr kern="1200" dirty="0">
              <a:highlight>
                <a:srgbClr val="FFFF00"/>
              </a:highlight>
              <a:ea typeface="+mn-ea"/>
              <a:cs typeface="Arial"/>
            </a:endParaRPr>
          </a:p>
          <a:p>
            <a:pPr marL="342900" indent="-342900" defTabSz="914400">
              <a:spcBef>
                <a:spcPct val="20000"/>
              </a:spcBef>
              <a:buClr>
                <a:srgbClr val="65A000"/>
              </a:buClr>
              <a:buFont typeface="Arial" pitchFamily="34" charset="0"/>
              <a:buChar char="•"/>
            </a:pPr>
            <a:endParaRPr kern="1200" dirty="0">
              <a:ea typeface="+mn-ea"/>
              <a:cs typeface="Arial"/>
            </a:endParaRPr>
          </a:p>
          <a:p>
            <a:pPr marL="342900" indent="-342900" defTabSz="914400">
              <a:spcBef>
                <a:spcPct val="20000"/>
              </a:spcBef>
              <a:buClr>
                <a:srgbClr val="65A000"/>
              </a:buClr>
              <a:buFont typeface="Arial" pitchFamily="34" charset="0"/>
              <a:buChar char="•"/>
            </a:pPr>
            <a:endParaRPr kern="1200" dirty="0">
              <a:ea typeface="+mn-ea"/>
              <a:cs typeface="Arial"/>
            </a:endParaRPr>
          </a:p>
        </p:txBody>
      </p:sp>
    </p:spTree>
    <p:extLst>
      <p:ext uri="{BB962C8B-B14F-4D97-AF65-F5344CB8AC3E}">
        <p14:creationId xmlns:p14="http://schemas.microsoft.com/office/powerpoint/2010/main" val="386767977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1FCA7DD-5F7B-3E77-0EBB-5BF569822776}"/>
              </a:ext>
            </a:extLst>
          </p:cNvPr>
          <p:cNvSpPr>
            <a:spLocks noGrp="1"/>
          </p:cNvSpPr>
          <p:nvPr>
            <p:ph type="body" idx="1"/>
          </p:nvPr>
        </p:nvSpPr>
        <p:spPr/>
        <p:txBody>
          <a:bodyPr lIns="45719" tIns="45720" rIns="45719" bIns="45720" anchor="ctr">
            <a:normAutofit fontScale="92500" lnSpcReduction="10000"/>
          </a:bodyPr>
          <a:lstStyle/>
          <a:p>
            <a:pPr>
              <a:defRPr sz="2000">
                <a:cs typeface="Arial"/>
              </a:defRPr>
            </a:pPr>
            <a:r>
              <a:t>« Health Indicators: Building Blocks for Health Analysis », PAHO, </a:t>
            </a:r>
            <a:r>
              <a:rPr i="1" dirty="0"/>
              <a:t>Epidemiological Bulletin</a:t>
            </a:r>
            <a:r>
              <a:rPr dirty="0"/>
              <a:t>, vol. 22, no 4, décembre 2001</a:t>
            </a:r>
            <a:endParaRPr sz="2000"/>
          </a:p>
          <a:p>
            <a:pPr>
              <a:defRPr sz="2000">
                <a:cs typeface="Arial"/>
                <a:hlinkClick r:id="rId2"/>
              </a:defRPr>
            </a:pPr>
            <a:r>
              <a:t>https://www3.paho.org/english/dd/ais/eb_v22n4.pdf</a:t>
            </a:r>
          </a:p>
          <a:p>
            <a:endParaRPr sz="2000">
              <a:cs typeface="Arial"/>
            </a:endParaRPr>
          </a:p>
          <a:p>
            <a:pPr>
              <a:defRPr sz="2000">
                <a:cs typeface="Arial"/>
              </a:defRPr>
            </a:pPr>
            <a:r>
              <a:t>« Social and Behavior Change Communication for Emergency Preparedness Implementation Kit », Université Johns Hopkins, 2020</a:t>
            </a:r>
          </a:p>
          <a:p>
            <a:pPr>
              <a:defRPr sz="2000">
                <a:cs typeface="Arial"/>
                <a:hlinkClick r:id="rId3"/>
              </a:defRPr>
            </a:pPr>
            <a:r>
              <a:t>https://sbccimplementationkits.org/sbcc-in-emergencies/lessons/unit-9-monitoring-and-evaluation/</a:t>
            </a:r>
          </a:p>
          <a:p>
            <a:endParaRPr sz="2000">
              <a:cs typeface="Arial"/>
            </a:endParaRPr>
          </a:p>
          <a:p>
            <a:pPr>
              <a:defRPr sz="2000">
                <a:cs typeface="Arial"/>
              </a:defRPr>
            </a:pPr>
            <a:r>
              <a:t>CDC des États-Unis, </a:t>
            </a:r>
            <a:r>
              <a:rPr i="1" dirty="0"/>
              <a:t>Directive à lʼattention</a:t>
            </a:r>
            <a:r>
              <a:rPr dirty="0"/>
              <a:t> </a:t>
            </a:r>
            <a:r>
              <a:rPr i="1" dirty="0"/>
              <a:t>du personnel des Centres pour le contrôle et la prévention des maladies des États-Unis pour la création et la gestion dʼéquipes de réponse de santé publique rapide pour les épidémies</a:t>
            </a:r>
            <a:r>
              <a:rPr dirty="0"/>
              <a:t>, 2020 </a:t>
            </a:r>
          </a:p>
          <a:p>
            <a:pPr>
              <a:defRPr sz="2000">
                <a:cs typeface="Arial"/>
              </a:defRPr>
            </a:pPr>
            <a:r>
              <a:rPr>
                <a:hlinkClick r:id="rId4"/>
              </a:rPr>
              <a:t>https://stacks.cdc.gov/view/cdc/125225</a:t>
            </a:r>
            <a:r>
              <a:t> </a:t>
            </a:r>
            <a:endParaRPr sz="2000">
              <a:solidFill>
                <a:srgbClr val="A2010C"/>
              </a:solidFill>
              <a:cs typeface="Arial"/>
            </a:endParaRPr>
          </a:p>
          <a:p>
            <a:endParaRPr>
              <a:latin typeface="Arial"/>
              <a:cs typeface="Arial"/>
            </a:endParaRPr>
          </a:p>
          <a:p>
            <a:pPr>
              <a:defRPr sz="2100">
                <a:cs typeface="Arial"/>
              </a:defRPr>
            </a:pPr>
            <a:r>
              <a:t>« 7-1-7 Implementation Toolkit, Resolve To Save Lives », 2021</a:t>
            </a:r>
          </a:p>
          <a:p>
            <a:pPr>
              <a:defRPr sz="2100">
                <a:cs typeface="Arial"/>
              </a:defRPr>
            </a:pPr>
            <a:r>
              <a:rPr>
                <a:hlinkClick r:id="rId5"/>
              </a:rPr>
              <a:t>https://717alliance.org/digital-toolkit/</a:t>
            </a:r>
            <a:r>
              <a:t> </a:t>
            </a:r>
          </a:p>
          <a:p>
            <a:endParaRPr>
              <a:latin typeface="Arial"/>
              <a:cs typeface="Arial"/>
            </a:endParaRPr>
          </a:p>
          <a:p>
            <a:pPr>
              <a:defRPr sz="2000">
                <a:cs typeface="Arial"/>
              </a:defRPr>
            </a:pPr>
            <a:r>
              <a:t>OMS/EMRO, Fundamentals for the Rapid Response Team Monitoring &amp; Evaluation Guideline</a:t>
            </a:r>
          </a:p>
          <a:p>
            <a:pPr>
              <a:defRPr sz="2000">
                <a:solidFill>
                  <a:srgbClr val="C00000"/>
                </a:solidFill>
                <a:cs typeface="Arial"/>
              </a:defRPr>
            </a:pPr>
            <a:r>
              <a:t>En préparation</a:t>
            </a:r>
            <a:endParaRPr>
              <a:solidFill>
                <a:srgbClr val="C00000"/>
              </a:solidFill>
            </a:endParaRPr>
          </a:p>
        </p:txBody>
      </p:sp>
    </p:spTree>
    <p:extLst>
      <p:ext uri="{BB962C8B-B14F-4D97-AF65-F5344CB8AC3E}">
        <p14:creationId xmlns:p14="http://schemas.microsoft.com/office/powerpoint/2010/main" val="157705332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391293" y="915208"/>
            <a:ext cx="7167921" cy="44755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a:t>
            </a:r>
            <a:r>
              <a:rPr dirty="0"/>
              <a:t> module, </a:t>
            </a:r>
            <a:r>
              <a:rPr dirty="0" err="1"/>
              <a:t>vous</a:t>
            </a:r>
            <a:r>
              <a:rPr dirty="0"/>
              <a:t> </a:t>
            </a:r>
            <a:r>
              <a:rPr dirty="0" err="1"/>
              <a:t>saurez</a:t>
            </a:r>
            <a:r>
              <a:rPr dirty="0"/>
              <a:t> :</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Définir</a:t>
            </a:r>
            <a:r>
              <a:rPr dirty="0"/>
              <a:t> les notions de </a:t>
            </a:r>
            <a:r>
              <a:rPr dirty="0" err="1"/>
              <a:t>suivi</a:t>
            </a:r>
            <a:r>
              <a:rPr dirty="0"/>
              <a:t> et </a:t>
            </a:r>
            <a:r>
              <a:rPr dirty="0" err="1"/>
              <a:t>d’évaluation</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Définir</a:t>
            </a:r>
            <a:r>
              <a:rPr dirty="0"/>
              <a:t> </a:t>
            </a:r>
            <a:r>
              <a:rPr dirty="0" err="1"/>
              <a:t>ce</a:t>
            </a:r>
            <a:r>
              <a:rPr dirty="0"/>
              <a:t> </a:t>
            </a:r>
            <a:r>
              <a:rPr dirty="0" err="1"/>
              <a:t>qu’est</a:t>
            </a:r>
            <a:r>
              <a:rPr dirty="0"/>
              <a:t> un </a:t>
            </a:r>
            <a:r>
              <a:rPr dirty="0" err="1"/>
              <a:t>indicateur</a:t>
            </a:r>
            <a:r>
              <a:rPr dirty="0"/>
              <a:t> et rappeler les </a:t>
            </a:r>
            <a:r>
              <a:rPr dirty="0" err="1"/>
              <a:t>différents</a:t>
            </a:r>
            <a:r>
              <a:rPr dirty="0"/>
              <a:t> types </a:t>
            </a:r>
            <a:r>
              <a:rPr dirty="0" err="1"/>
              <a:t>d’indicateurs</a:t>
            </a:r>
            <a:r>
              <a:rPr dirty="0"/>
              <a:t> </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t>Rappeler les </a:t>
            </a:r>
            <a:r>
              <a:rPr dirty="0" err="1"/>
              <a:t>objectifs</a:t>
            </a:r>
            <a:r>
              <a:rPr dirty="0"/>
              <a:t> du </a:t>
            </a:r>
            <a:r>
              <a:rPr dirty="0" err="1"/>
              <a:t>suivi</a:t>
            </a:r>
            <a:r>
              <a:rPr dirty="0"/>
              <a:t> et de </a:t>
            </a:r>
            <a:r>
              <a:rPr dirty="0" err="1"/>
              <a:t>l’évaluation</a:t>
            </a:r>
            <a:r>
              <a:rPr dirty="0"/>
              <a:t> </a:t>
            </a:r>
            <a:r>
              <a:rPr dirty="0" err="1"/>
              <a:t>dʼun</a:t>
            </a:r>
            <a:r>
              <a:rPr dirty="0"/>
              <a:t> </a:t>
            </a:r>
            <a:r>
              <a:rPr dirty="0" err="1"/>
              <a:t>programme</a:t>
            </a:r>
            <a:r>
              <a:rPr dirty="0"/>
              <a:t> </a:t>
            </a:r>
            <a:r>
              <a:rPr dirty="0" err="1"/>
              <a:t>d’intervention</a:t>
            </a:r>
            <a:r>
              <a:rPr dirty="0"/>
              <a:t> </a:t>
            </a:r>
            <a:r>
              <a:rPr dirty="0" err="1"/>
              <a:t>rapide</a:t>
            </a:r>
            <a:r>
              <a:rPr dirty="0"/>
              <a:t> pendant les phases de </a:t>
            </a:r>
            <a:r>
              <a:rPr dirty="0" err="1"/>
              <a:t>préparation</a:t>
            </a:r>
            <a:r>
              <a:rPr dirty="0"/>
              <a:t> et </a:t>
            </a:r>
            <a:r>
              <a:rPr dirty="0" err="1"/>
              <a:t>d’intervention</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t>Identifier les </a:t>
            </a:r>
            <a:r>
              <a:rPr dirty="0" err="1"/>
              <a:t>outils</a:t>
            </a:r>
            <a:r>
              <a:rPr dirty="0"/>
              <a:t> de </a:t>
            </a:r>
            <a:r>
              <a:rPr dirty="0" err="1"/>
              <a:t>suivi</a:t>
            </a:r>
            <a:r>
              <a:rPr dirty="0"/>
              <a:t> et </a:t>
            </a:r>
            <a:r>
              <a:rPr dirty="0" err="1"/>
              <a:t>dʼévaluation</a:t>
            </a:r>
            <a:r>
              <a:rPr dirty="0"/>
              <a:t> </a:t>
            </a:r>
            <a:r>
              <a:rPr dirty="0" err="1"/>
              <a:t>dʼun</a:t>
            </a:r>
            <a:r>
              <a:rPr dirty="0"/>
              <a:t> </a:t>
            </a:r>
            <a:r>
              <a:rPr dirty="0" err="1"/>
              <a:t>programme</a:t>
            </a:r>
            <a:r>
              <a:rPr dirty="0"/>
              <a:t> </a:t>
            </a:r>
            <a:r>
              <a:rPr dirty="0" err="1"/>
              <a:t>d’intervention</a:t>
            </a:r>
            <a:r>
              <a:rPr dirty="0"/>
              <a:t> </a:t>
            </a:r>
            <a:r>
              <a:rPr dirty="0" err="1"/>
              <a:t>rapide</a:t>
            </a:r>
            <a:r>
              <a:rPr dirty="0"/>
              <a:t> pendant les phases de </a:t>
            </a:r>
            <a:r>
              <a:rPr dirty="0" err="1"/>
              <a:t>préparation</a:t>
            </a:r>
            <a:r>
              <a:rPr dirty="0"/>
              <a:t> et </a:t>
            </a:r>
            <a:r>
              <a:rPr dirty="0" err="1"/>
              <a:t>d’intervention</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t>Identifier les </a:t>
            </a:r>
            <a:r>
              <a:rPr dirty="0" err="1"/>
              <a:t>difficultés</a:t>
            </a:r>
            <a:r>
              <a:rPr dirty="0"/>
              <a:t> relatives au </a:t>
            </a:r>
            <a:r>
              <a:rPr dirty="0" err="1"/>
              <a:t>suivi</a:t>
            </a:r>
            <a:r>
              <a:rPr dirty="0"/>
              <a:t> et à </a:t>
            </a:r>
            <a:r>
              <a:rPr dirty="0" err="1"/>
              <a:t>l’évaluation</a:t>
            </a:r>
            <a:r>
              <a:rPr dirty="0"/>
              <a:t> </a:t>
            </a:r>
            <a:r>
              <a:rPr dirty="0" err="1"/>
              <a:t>dʼun</a:t>
            </a:r>
            <a:r>
              <a:rPr dirty="0"/>
              <a:t> </a:t>
            </a:r>
            <a:r>
              <a:rPr dirty="0" err="1"/>
              <a:t>programme</a:t>
            </a:r>
            <a:r>
              <a:rPr dirty="0"/>
              <a:t> </a:t>
            </a:r>
            <a:r>
              <a:rPr dirty="0" err="1"/>
              <a:t>d’intervention</a:t>
            </a:r>
            <a:r>
              <a:rPr dirty="0"/>
              <a:t> </a:t>
            </a:r>
            <a:r>
              <a:rPr dirty="0" err="1"/>
              <a:t>rapide</a:t>
            </a:r>
            <a:r>
              <a:rPr dirty="0"/>
              <a:t> </a:t>
            </a:r>
            <a:r>
              <a:rPr dirty="0" err="1"/>
              <a:t>ainsi</a:t>
            </a:r>
            <a:r>
              <a:rPr dirty="0"/>
              <a:t> que les </a:t>
            </a:r>
            <a:r>
              <a:rPr dirty="0" err="1"/>
              <a:t>moyens</a:t>
            </a:r>
            <a:r>
              <a:rPr dirty="0"/>
              <a:t> de les </a:t>
            </a:r>
            <a:r>
              <a:rPr dirty="0" err="1"/>
              <a:t>atténuer</a:t>
            </a:r>
            <a:endParaRPr dirty="0"/>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du module</a:t>
            </a:r>
            <a:endParaRPr b="1"/>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727667-5156-8D85-2581-33244B5CDE01}"/>
              </a:ext>
            </a:extLst>
          </p:cNvPr>
          <p:cNvSpPr>
            <a:spLocks noGrp="1"/>
          </p:cNvSpPr>
          <p:nvPr>
            <p:ph type="body" idx="1"/>
          </p:nvPr>
        </p:nvSpPr>
        <p:spPr/>
        <p:txBody>
          <a:bodyPr>
            <a:normAutofit/>
          </a:bodyPr>
          <a:lstStyle/>
          <a:p>
            <a:endParaRPr/>
          </a:p>
          <a:p>
            <a:endParaRPr/>
          </a:p>
        </p:txBody>
      </p:sp>
      <p:sp>
        <p:nvSpPr>
          <p:cNvPr id="5" name="TextBox 4">
            <a:extLst>
              <a:ext uri="{FF2B5EF4-FFF2-40B4-BE49-F238E27FC236}">
                <a16:creationId xmlns:a16="http://schemas.microsoft.com/office/drawing/2014/main" id="{8B445D87-AE17-45C9-A524-683EE0A3F007}"/>
              </a:ext>
            </a:extLst>
          </p:cNvPr>
          <p:cNvSpPr txBox="1"/>
          <p:nvPr/>
        </p:nvSpPr>
        <p:spPr>
          <a:xfrm>
            <a:off x="4309099" y="1585003"/>
            <a:ext cx="6705600" cy="203132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rtl="0" fontAlgn="base">
              <a:defRPr sz="1800">
                <a:solidFill>
                  <a:srgbClr val="10253F"/>
                </a:solidFill>
                <a:effectLst/>
                <a:latin typeface="Arial" panose="020B0604020202020204" pitchFamily="34" charset="0"/>
              </a:defRPr>
            </a:pPr>
            <a:r>
              <a:t>OMS/HSLP​, « Management and Facilitation of an After-Action Review (AAR) »</a:t>
            </a:r>
            <a:endParaRPr b="0" i="0">
              <a:solidFill>
                <a:srgbClr val="000000"/>
              </a:solidFill>
              <a:effectLst/>
              <a:latin typeface="Segoe UI" panose="020B0502040204020203" pitchFamily="34" charset="0"/>
            </a:endParaRPr>
          </a:p>
          <a:p>
            <a:pPr algn="l" rtl="0" fontAlgn="base">
              <a:defRPr sz="1800">
                <a:effectLst/>
                <a:latin typeface="Arial" panose="020B0604020202020204" pitchFamily="34" charset="0"/>
              </a:defRPr>
            </a:pPr>
            <a:r>
              <a:rPr u="sng">
                <a:solidFill>
                  <a:srgbClr val="0000FF"/>
                </a:solidFill>
                <a:hlinkClick r:id="rId2"/>
              </a:rPr>
              <a:t>https://extranet. who.int/hslp/training/enrol/index.php?id=131</a:t>
            </a:r>
            <a:endParaRPr b="0" i="0">
              <a:solidFill>
                <a:srgbClr val="000000"/>
              </a:solidFill>
              <a:effectLst/>
              <a:latin typeface="Segoe UI" panose="020B0502040204020203" pitchFamily="34" charset="0"/>
            </a:endParaRPr>
          </a:p>
          <a:p>
            <a:pPr algn="l" rtl="0" fontAlgn="base">
              <a:defRPr sz="1800">
                <a:solidFill>
                  <a:srgbClr val="10253F"/>
                </a:solidFill>
                <a:effectLst/>
                <a:latin typeface="Arial" panose="020B0604020202020204" pitchFamily="34" charset="0"/>
              </a:defRPr>
            </a:pPr>
            <a:r>
              <a:t> </a:t>
            </a:r>
            <a:endParaRPr b="0" i="0">
              <a:solidFill>
                <a:srgbClr val="000000"/>
              </a:solidFill>
              <a:effectLst/>
              <a:latin typeface="Segoe UI" panose="020B0502040204020203" pitchFamily="34" charset="0"/>
            </a:endParaRPr>
          </a:p>
          <a:p>
            <a:pPr algn="l" rtl="0" fontAlgn="base">
              <a:defRPr sz="1800">
                <a:solidFill>
                  <a:srgbClr val="000000"/>
                </a:solidFill>
                <a:effectLst/>
                <a:latin typeface="Arial" panose="020B0604020202020204" pitchFamily="34" charset="0"/>
              </a:defRPr>
            </a:pPr>
            <a:r>
              <a:t>Vidéo « WHO After Action Reviews (AAR) »</a:t>
            </a:r>
            <a:endParaRPr b="0" i="0">
              <a:solidFill>
                <a:srgbClr val="000000"/>
              </a:solidFill>
              <a:effectLst/>
              <a:latin typeface="Segoe UI" panose="020B0502040204020203" pitchFamily="34" charset="0"/>
            </a:endParaRPr>
          </a:p>
          <a:p>
            <a:pPr algn="l" rtl="0" fontAlgn="base">
              <a:defRPr sz="1800">
                <a:effectLst/>
                <a:latin typeface="Arial" panose="020B0604020202020204" pitchFamily="34" charset="0"/>
              </a:defRPr>
            </a:pPr>
            <a:r>
              <a:rPr u="sng">
                <a:solidFill>
                  <a:srgbClr val="0000FF"/>
                </a:solidFill>
                <a:hlinkClick r:id="rId3"/>
              </a:rPr>
              <a:t>https://www.youtube.com/watch?v=l61dcs45HDI&amp;t=59s</a:t>
            </a:r>
            <a:r>
              <a:rPr>
                <a:solidFill>
                  <a:srgbClr val="10253F"/>
                </a:solidFill>
              </a:rPr>
              <a:t> </a:t>
            </a:r>
            <a:endParaRPr b="0" i="0">
              <a:solidFill>
                <a:srgbClr val="000000"/>
              </a:solidFill>
              <a:effectLst/>
              <a:latin typeface="Segoe UI" panose="020B0502040204020203" pitchFamily="34" charset="0"/>
            </a:endParaRPr>
          </a:p>
          <a:p>
            <a:endParaRPr b="1"/>
          </a:p>
        </p:txBody>
      </p:sp>
    </p:spTree>
    <p:extLst>
      <p:ext uri="{BB962C8B-B14F-4D97-AF65-F5344CB8AC3E}">
        <p14:creationId xmlns:p14="http://schemas.microsoft.com/office/powerpoint/2010/main" val="4162943695"/>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C88CF03-3BD6-3985-ACF3-B35B36E3185C}"/>
              </a:ext>
            </a:extLst>
          </p:cNvPr>
          <p:cNvSpPr>
            <a:spLocks noGrp="1"/>
          </p:cNvSpPr>
          <p:nvPr>
            <p:ph type="body" sz="half" idx="1"/>
          </p:nvPr>
        </p:nvSpPr>
        <p:spPr>
          <a:xfrm>
            <a:off x="416317" y="1922893"/>
            <a:ext cx="11347451" cy="1870076"/>
          </a:xfrm>
        </p:spPr>
        <p:txBody>
          <a:bodyPr>
            <a:normAutofit/>
          </a:bodyPr>
          <a:lstStyle/>
          <a:p>
            <a:r>
              <a:rPr lang="fr-FR" sz="4800" dirty="0"/>
              <a:t>Merci!</a:t>
            </a:r>
          </a:p>
        </p:txBody>
      </p:sp>
      <p:sp>
        <p:nvSpPr>
          <p:cNvPr id="2" name="Slide Number Placeholder 1">
            <a:extLst>
              <a:ext uri="{FF2B5EF4-FFF2-40B4-BE49-F238E27FC236}">
                <a16:creationId xmlns:a16="http://schemas.microsoft.com/office/drawing/2014/main" id="{238988E4-2820-149D-5E8E-36F8014A962B}"/>
              </a:ext>
            </a:extLst>
          </p:cNvPr>
          <p:cNvSpPr>
            <a:spLocks noGrp="1"/>
          </p:cNvSpPr>
          <p:nvPr>
            <p:ph type="sldNum" sz="quarter" idx="2"/>
          </p:nvPr>
        </p:nvSpPr>
        <p:spPr/>
        <p:txBody>
          <a:bodyPr lIns="91440" tIns="45720" rIns="91440" bIns="45720" anchor="t"/>
          <a:lstStyle/>
          <a:p>
            <a:pPr algn="r"/>
            <a:fld id="{86CB4B4D-7CA3-9044-876B-883B54F8677D}" type="slidenum">
              <a:rPr lang="en-US" sz="1200">
                <a:solidFill>
                  <a:srgbClr val="7F7F7F"/>
                </a:solidFill>
              </a:rPr>
              <a:pPr algn="r"/>
              <a:t>51</a:t>
            </a:fld>
            <a:endParaRPr sz="1200">
              <a:solidFill>
                <a:srgbClr val="7F7F7F"/>
              </a:solidFill>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84A7F-3E8C-F955-5887-BBF9278AC735}"/>
              </a:ext>
            </a:extLst>
          </p:cNvPr>
          <p:cNvSpPr>
            <a:spLocks noGrp="1"/>
          </p:cNvSpPr>
          <p:nvPr>
            <p:ph type="body" idx="1"/>
          </p:nvPr>
        </p:nvSpPr>
        <p:spPr/>
        <p:txBody>
          <a:bodyPr>
            <a:normAutofit/>
          </a:bodyPr>
          <a:lstStyle/>
          <a:p>
            <a:pPr>
              <a:defRPr sz="2400" b="1">
                <a:latin typeface="Arial"/>
                <a:cs typeface="Arial"/>
              </a:defRPr>
            </a:pPr>
            <a:r>
              <a:rPr dirty="0"/>
              <a:t>Clause de non-</a:t>
            </a:r>
            <a:r>
              <a:rPr dirty="0" err="1"/>
              <a:t>responsabilité</a:t>
            </a:r>
            <a:r>
              <a:rPr dirty="0"/>
              <a:t> des CDC des États-Unis</a:t>
            </a:r>
          </a:p>
          <a:p>
            <a:endParaRPr b="1" dirty="0">
              <a:latin typeface="Arial"/>
              <a:cs typeface="Arial"/>
            </a:endParaRPr>
          </a:p>
          <a:p>
            <a:pPr>
              <a:lnSpc>
                <a:spcPct val="100000"/>
              </a:lnSpc>
              <a:defRPr sz="2400">
                <a:latin typeface="Arial"/>
                <a:cs typeface="Arial"/>
              </a:defRPr>
            </a:pPr>
            <a:r>
              <a:rPr dirty="0"/>
              <a:t>Le </a:t>
            </a:r>
            <a:r>
              <a:rPr dirty="0" err="1"/>
              <a:t>présent</a:t>
            </a:r>
            <a:r>
              <a:rPr dirty="0"/>
              <a:t> support de formation a </a:t>
            </a:r>
            <a:r>
              <a:rPr dirty="0" err="1"/>
              <a:t>pu</a:t>
            </a:r>
            <a:r>
              <a:rPr dirty="0"/>
              <a:t> </a:t>
            </a:r>
            <a:r>
              <a:rPr dirty="0" err="1"/>
              <a:t>être</a:t>
            </a:r>
            <a:r>
              <a:rPr dirty="0"/>
              <a:t> </a:t>
            </a:r>
            <a:r>
              <a:rPr dirty="0" err="1"/>
              <a:t>réalisé</a:t>
            </a:r>
            <a:r>
              <a:rPr dirty="0"/>
              <a:t> grâce à la subvention/</a:t>
            </a:r>
            <a:r>
              <a:rPr dirty="0" err="1"/>
              <a:t>l’accord</a:t>
            </a:r>
            <a:r>
              <a:rPr dirty="0"/>
              <a:t> de </a:t>
            </a:r>
            <a:r>
              <a:rPr dirty="0" err="1"/>
              <a:t>coopération</a:t>
            </a:r>
            <a:r>
              <a:rPr dirty="0"/>
              <a:t> n</a:t>
            </a:r>
            <a:r>
              <a:rPr baseline="30000" dirty="0"/>
              <a:t>o</a:t>
            </a:r>
            <a:r>
              <a:rPr dirty="0"/>
              <a:t> GH0002225-03 des Centres pour le contrôle et la prévention des maladies des États-Unis. Son contenu n’est pas nécessairement conforme aux politiques officielles du Département de la santé et des services sociaux des États-Unis, et la mention d’une appellation commerciale, de pratiques commerciales ou d’une organisation ne vaut pas approbation par le Gouvernement des États-Unis. </a:t>
            </a:r>
          </a:p>
          <a:p>
            <a:endParaRPr dirty="0"/>
          </a:p>
        </p:txBody>
      </p:sp>
    </p:spTree>
    <p:extLst>
      <p:ext uri="{BB962C8B-B14F-4D97-AF65-F5344CB8AC3E}">
        <p14:creationId xmlns:p14="http://schemas.microsoft.com/office/powerpoint/2010/main" val="2478233561"/>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84A7F-3E8C-F955-5887-BBF9278AC735}"/>
              </a:ext>
            </a:extLst>
          </p:cNvPr>
          <p:cNvSpPr>
            <a:spLocks noGrp="1"/>
          </p:cNvSpPr>
          <p:nvPr>
            <p:ph type="body" idx="1"/>
          </p:nvPr>
        </p:nvSpPr>
        <p:spPr>
          <a:xfrm>
            <a:off x="673617" y="1147763"/>
            <a:ext cx="10450423" cy="5206965"/>
          </a:xfrm>
        </p:spPr>
        <p:txBody>
          <a:bodyPr>
            <a:normAutofit fontScale="92500" lnSpcReduction="20000"/>
          </a:bodyPr>
          <a:lstStyle/>
          <a:p>
            <a:pPr>
              <a:defRPr b="1">
                <a:latin typeface="Arial"/>
                <a:cs typeface="Arial"/>
              </a:defRPr>
            </a:pPr>
            <a:r>
              <a:t>Plateforme d’apprentissage de l’OMS sur la sécurité sanitaire – Supports de formation</a:t>
            </a:r>
            <a:endParaRPr>
              <a:latin typeface="Arial"/>
              <a:cs typeface="Arial"/>
            </a:endParaRPr>
          </a:p>
          <a:p>
            <a:pPr>
              <a:defRPr>
                <a:latin typeface="Arial"/>
                <a:cs typeface="Arial"/>
              </a:defRPr>
            </a:pPr>
            <a:r>
              <a:t>Les présents supports de formation sont la propriété de © l’Organisation mondiale de la Santé (OMS), 2022. Tous droits réservés.</a:t>
            </a:r>
          </a:p>
          <a:p>
            <a:pPr>
              <a:defRPr>
                <a:latin typeface="Arial"/>
                <a:cs typeface="Arial"/>
              </a:defRPr>
            </a:pPr>
            <a:r>
              <a:t>Votre utilisation de ces supports est soumise aux « </a:t>
            </a:r>
            <a:r>
              <a:rPr u="sng">
                <a:hlinkClick r:id="rId3"/>
              </a:rPr>
              <a:t>Conditions d’utilisation des supports de formation de la Plateforme d’apprentissage de l’OMS sur la sécurité sanitaire</a:t>
            </a:r>
            <a:r>
              <a:t> », que vous avez acceptées en téléchargeant ces documents et qui sont disponibles sur la Plateforme d’apprentissage sur la sécurité sanitaire à l’adresse suivante : </a:t>
            </a:r>
            <a:r>
              <a:rPr u="sng">
                <a:hlinkClick r:id="rId4"/>
              </a:rPr>
              <a:t>https://extranet.who.int/hslp.</a:t>
            </a:r>
            <a:r>
              <a:t>  </a:t>
            </a:r>
          </a:p>
          <a:p>
            <a:endParaRPr/>
          </a:p>
          <a:p>
            <a:pPr>
              <a:defRPr>
                <a:latin typeface="Arial"/>
                <a:cs typeface="Arial"/>
              </a:defRPr>
            </a:pPr>
            <a:r>
              <a:t>En cas d’adaptation, de modification, de traduction ou de toute autre révision du contenu de ces documents, vous ne devez pas laisser entendre que l’OMS souscrit de quelque manière que ce soit à ces modifications, et vous ne devez pas utiliser le nom ni le logo de l’OMS dans les documents ainsi modifiés. </a:t>
            </a:r>
          </a:p>
          <a:p>
            <a:endParaRPr/>
          </a:p>
          <a:p>
            <a:pPr>
              <a:defRPr>
                <a:latin typeface="Arial"/>
              </a:defRPr>
            </a:pPr>
            <a:r>
              <a:rPr>
                <a:cs typeface="Times New Roman"/>
              </a:rPr>
              <a:t>Si vous adaptez, modifiez, traduisez ou révisez de quelque manière que ce soit le contenu de ces documents, vous devez en citer la source dans les termes suivants : « Ces </a:t>
            </a:r>
            <a:r>
              <a:rPr>
                <a:solidFill>
                  <a:schemeClr val="tx1"/>
                </a:solidFill>
                <a:cs typeface="Times New Roman"/>
              </a:rPr>
              <a:t>supports de formation sont une version modifiée du programme de formation pour les gestionnaires des équipes d’intervention rapide (disponible à l’adresse suivante :</a:t>
            </a:r>
            <a:r>
              <a:rPr>
                <a:cs typeface="Times New Roman"/>
              </a:rPr>
              <a:t>https://extranet.who.int/hslp/), propriété de © l’Organisation mondiale de la Santé (OMS) 2022, et sont utilisés avec l’autorisation de l’OMS.</a:t>
            </a:r>
            <a:r>
              <a:rPr>
                <a:solidFill>
                  <a:schemeClr val="tx1"/>
                </a:solidFill>
                <a:cs typeface="Times New Roman"/>
              </a:rPr>
              <a:t> L’OMS décline toute responsabilité en cas de modification</a:t>
            </a:r>
            <a:r>
              <a:rPr>
                <a:cs typeface="Times New Roman"/>
              </a:rPr>
              <a:t> ou de révision des documents de l’OMS protégés par le droit d’auteur. »  </a:t>
            </a:r>
          </a:p>
          <a:p>
            <a:pPr>
              <a:defRPr>
                <a:latin typeface="Arial"/>
                <a:cs typeface="Arial"/>
              </a:defRPr>
            </a:pPr>
            <a:r>
              <a:t>En outre, nous vous invitons à informer l’OMS de toute modification de ces documents sʼils sont utilisés à des fins publiques, d’archivage ou de formation continue, en envoyant un courrier électronique à l’adresse suivante : </a:t>
            </a:r>
            <a:r>
              <a:rPr u="sng">
                <a:solidFill>
                  <a:srgbClr val="0563C1"/>
                </a:solidFill>
                <a:hlinkClick r:id="rId5"/>
              </a:rPr>
              <a:t>ihrhrt@who.int</a:t>
            </a:r>
            <a:endParaRPr>
              <a:latin typeface="Arial"/>
              <a:cs typeface="Arial"/>
            </a:endParaRPr>
          </a:p>
          <a:p>
            <a:endParaRPr>
              <a:latin typeface="Arial"/>
              <a:cs typeface="Arial"/>
            </a:endParaRPr>
          </a:p>
        </p:txBody>
      </p:sp>
    </p:spTree>
    <p:extLst>
      <p:ext uri="{BB962C8B-B14F-4D97-AF65-F5344CB8AC3E}">
        <p14:creationId xmlns:p14="http://schemas.microsoft.com/office/powerpoint/2010/main" val="308045833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482059" y="2145773"/>
            <a:ext cx="7320943" cy="34958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dirty="0">
                <a:solidFill>
                  <a:srgbClr val="65A000"/>
                </a:solidFill>
              </a:rPr>
              <a:t>5.1</a:t>
            </a:r>
            <a:r>
              <a:rPr dirty="0"/>
              <a:t> </a:t>
            </a:r>
            <a:r>
              <a:rPr dirty="0" err="1"/>
              <a:t>Suivi</a:t>
            </a:r>
            <a:r>
              <a:rPr dirty="0"/>
              <a:t> et </a:t>
            </a:r>
            <a:r>
              <a:rPr dirty="0" err="1"/>
              <a:t>évaluation</a:t>
            </a:r>
            <a:r>
              <a:rPr dirty="0"/>
              <a:t> : </a:t>
            </a:r>
            <a:r>
              <a:rPr dirty="0" err="1"/>
              <a:t>définitions</a:t>
            </a:r>
            <a:r>
              <a:rPr dirty="0"/>
              <a:t> et concepts</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dirty="0">
                <a:solidFill>
                  <a:srgbClr val="65A000"/>
                </a:solidFill>
              </a:rPr>
              <a:t>5.2</a:t>
            </a:r>
            <a:r>
              <a:rPr dirty="0">
                <a:solidFill>
                  <a:srgbClr val="10253F"/>
                </a:solidFill>
              </a:rPr>
              <a:t> </a:t>
            </a:r>
            <a:r>
              <a:rPr dirty="0" err="1">
                <a:solidFill>
                  <a:srgbClr val="10253F"/>
                </a:solidFill>
              </a:rPr>
              <a:t>Suivi</a:t>
            </a:r>
            <a:r>
              <a:rPr dirty="0">
                <a:solidFill>
                  <a:srgbClr val="10253F"/>
                </a:solidFill>
              </a:rPr>
              <a:t> et </a:t>
            </a:r>
            <a:r>
              <a:rPr dirty="0" err="1">
                <a:solidFill>
                  <a:srgbClr val="10253F"/>
                </a:solidFill>
              </a:rPr>
              <a:t>évaluation</a:t>
            </a:r>
            <a:r>
              <a:rPr dirty="0">
                <a:solidFill>
                  <a:srgbClr val="10253F"/>
                </a:solidFill>
              </a:rPr>
              <a:t> des EIR pendant les phases de </a:t>
            </a:r>
            <a:r>
              <a:rPr dirty="0" err="1">
                <a:solidFill>
                  <a:srgbClr val="10253F"/>
                </a:solidFill>
              </a:rPr>
              <a:t>préparation</a:t>
            </a:r>
            <a:r>
              <a:rPr dirty="0">
                <a:solidFill>
                  <a:srgbClr val="10253F"/>
                </a:solidFill>
              </a:rPr>
              <a:t> et </a:t>
            </a:r>
            <a:r>
              <a:rPr dirty="0" err="1">
                <a:solidFill>
                  <a:srgbClr val="10253F"/>
                </a:solidFill>
              </a:rPr>
              <a:t>d’intervention</a:t>
            </a:r>
            <a:endParaRPr sz="2400" dirty="0">
              <a:solidFill>
                <a:srgbClr val="10253F"/>
              </a:solidFill>
              <a:latin typeface="Source Sans Pro Regular"/>
              <a:ea typeface="Source Sans Pro Regular"/>
              <a:cs typeface="Source Sans Pro Regular"/>
            </a:endParaRPr>
          </a:p>
          <a:p>
            <a:pPr>
              <a:spcBef>
                <a:spcPts val="500"/>
              </a:spcBef>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highlight>
                <a:srgbClr val="FFFF00"/>
              </a:highlight>
              <a:latin typeface="Source Sans Pro Regular"/>
              <a:ea typeface="Source Sans Pro Regular"/>
              <a:cs typeface="Calibri"/>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cs typeface="Source Sans Pro Regular"/>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dirty="0">
              <a:solidFill>
                <a:srgbClr val="FF0000"/>
              </a:solidFill>
              <a:highlight>
                <a:srgbClr val="FFFF00"/>
              </a:highlight>
              <a:latin typeface="Source Sans Pro Regular"/>
            </a:endParaRPr>
          </a:p>
          <a:p>
            <a:pPr marL="457200" indent="-457200">
              <a:spcBef>
                <a:spcPts val="500"/>
              </a:spcBef>
              <a:buClr>
                <a:srgbClr val="00B050"/>
              </a:buClr>
              <a:buSzPct val="100000"/>
              <a:buFont typeface="Calibri"/>
              <a:buAutoNum type="arabicPeriod"/>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cs typeface="Arial"/>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highlight>
                <a:srgbClr val="00FF00"/>
              </a:highlight>
              <a:latin typeface="Arial"/>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88050" y="872358"/>
            <a:ext cx="287645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Sommaire</a:t>
            </a:r>
            <a:endParaRPr b="1"/>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5</a:t>
            </a:r>
          </a:p>
        </p:txBody>
      </p:sp>
    </p:spTree>
    <p:extLst>
      <p:ext uri="{BB962C8B-B14F-4D97-AF65-F5344CB8AC3E}">
        <p14:creationId xmlns:p14="http://schemas.microsoft.com/office/powerpoint/2010/main" val="91435077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948722" y="1686271"/>
            <a:ext cx="9114020" cy="1870076"/>
          </a:xfrm>
          <a:prstGeom prst="rect">
            <a:avLst/>
          </a:prstGeom>
        </p:spPr>
        <p:txBody>
          <a:bodyPr lIns="0" tIns="0" rIns="0" bIns="0"/>
          <a:lstStyle>
            <a:lvl1pPr>
              <a:spcBef>
                <a:spcPts val="0"/>
              </a:spcBef>
              <a:defRPr sz="3200"/>
            </a:lvl1pPr>
          </a:lstStyle>
          <a:p>
            <a:pPr>
              <a:defRPr b="1"/>
            </a:pPr>
            <a:r>
              <a:rPr dirty="0"/>
              <a:t>5.1 </a:t>
            </a:r>
            <a:r>
              <a:rPr dirty="0" err="1"/>
              <a:t>Suivi</a:t>
            </a:r>
            <a:r>
              <a:rPr dirty="0"/>
              <a:t> et </a:t>
            </a:r>
            <a:r>
              <a:rPr dirty="0" err="1"/>
              <a:t>évaluation</a:t>
            </a:r>
            <a:r>
              <a:rPr dirty="0"/>
              <a:t> : </a:t>
            </a:r>
            <a:r>
              <a:rPr dirty="0" err="1"/>
              <a:t>définitions</a:t>
            </a:r>
            <a:r>
              <a:rPr dirty="0"/>
              <a:t> et concepts </a:t>
            </a:r>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346323" y="1943642"/>
            <a:ext cx="7167921" cy="1697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Définir</a:t>
            </a:r>
            <a:r>
              <a:rPr dirty="0"/>
              <a:t> les notions de </a:t>
            </a:r>
            <a:r>
              <a:rPr dirty="0" err="1"/>
              <a:t>suivi</a:t>
            </a:r>
            <a:r>
              <a:rPr dirty="0"/>
              <a:t> et </a:t>
            </a:r>
            <a:r>
              <a:rPr dirty="0" err="1"/>
              <a:t>d’évaluation</a:t>
            </a:r>
            <a:endParaRPr dirty="0"/>
          </a:p>
          <a:p>
            <a:pPr marL="342900" indent="-342900">
              <a:spcBef>
                <a:spcPts val="500"/>
              </a:spcBef>
              <a:buClr>
                <a:srgbClr val="5A8A39"/>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Définir</a:t>
            </a:r>
            <a:r>
              <a:rPr dirty="0"/>
              <a:t> </a:t>
            </a:r>
            <a:r>
              <a:rPr dirty="0" err="1"/>
              <a:t>ce</a:t>
            </a:r>
            <a:r>
              <a:rPr dirty="0"/>
              <a:t> </a:t>
            </a:r>
            <a:r>
              <a:rPr dirty="0" err="1"/>
              <a:t>qu’est</a:t>
            </a:r>
            <a:r>
              <a:rPr dirty="0"/>
              <a:t> un </a:t>
            </a:r>
            <a:r>
              <a:rPr dirty="0" err="1"/>
              <a:t>indicateur</a:t>
            </a:r>
            <a:r>
              <a:rPr dirty="0"/>
              <a:t> et rappeler les </a:t>
            </a:r>
            <a:r>
              <a:rPr dirty="0" err="1"/>
              <a:t>différents</a:t>
            </a:r>
            <a:r>
              <a:rPr dirty="0"/>
              <a:t> types </a:t>
            </a:r>
            <a:r>
              <a:rPr dirty="0" err="1"/>
              <a:t>d’indicateurs</a:t>
            </a:r>
            <a:r>
              <a:rPr dirty="0"/>
              <a:t> </a:t>
            </a: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a:t>
            </a:r>
          </a:p>
        </p:txBody>
      </p:sp>
    </p:spTree>
    <p:extLst>
      <p:ext uri="{BB962C8B-B14F-4D97-AF65-F5344CB8AC3E}">
        <p14:creationId xmlns:p14="http://schemas.microsoft.com/office/powerpoint/2010/main" val="306983305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A70F2E2-05F7-4932-9CE5-85236B7AE9CE}"/>
              </a:ext>
            </a:extLst>
          </p:cNvPr>
          <p:cNvSpPr/>
          <p:nvPr/>
        </p:nvSpPr>
        <p:spPr>
          <a:xfrm>
            <a:off x="0" y="6211669"/>
            <a:ext cx="12192000" cy="646331"/>
          </a:xfrm>
          <a:prstGeom prst="rect">
            <a:avLst/>
          </a:prstGeom>
          <a:solidFill>
            <a:srgbClr val="A2010C"/>
          </a:solidFill>
        </p:spPr>
        <p:txBody>
          <a:bodyPr wrap="square">
            <a:spAutoFit/>
          </a:bodyPr>
          <a:lstStyle/>
          <a:p>
            <a:pPr marL="457200" lvl="1" indent="0" algn="ctr" hangingPunct="1">
              <a:defRPr kern="1200">
                <a:solidFill>
                  <a:prstClr val="white"/>
                </a:solidFill>
                <a:latin typeface="Arial" panose="020B0604020202020204" pitchFamily="34" charset="0"/>
                <a:ea typeface="+mn-ea"/>
                <a:cs typeface="Arial" panose="020B0604020202020204" pitchFamily="34" charset="0"/>
              </a:defRPr>
            </a:pPr>
            <a:r>
              <a:rPr dirty="0"/>
              <a:t>Au </a:t>
            </a:r>
            <a:r>
              <a:rPr dirty="0" err="1"/>
              <a:t>cours</a:t>
            </a:r>
            <a:r>
              <a:rPr dirty="0"/>
              <a:t> </a:t>
            </a:r>
            <a:r>
              <a:rPr dirty="0" err="1"/>
              <a:t>d’une</a:t>
            </a:r>
            <a:r>
              <a:rPr dirty="0"/>
              <a:t> situation </a:t>
            </a:r>
            <a:r>
              <a:rPr dirty="0" err="1"/>
              <a:t>d’urgence</a:t>
            </a:r>
            <a:r>
              <a:rPr dirty="0"/>
              <a:t>, les processus relevant de </a:t>
            </a:r>
            <a:r>
              <a:rPr dirty="0" err="1"/>
              <a:t>ces</a:t>
            </a:r>
            <a:r>
              <a:rPr dirty="0"/>
              <a:t> deux phases </a:t>
            </a:r>
            <a:r>
              <a:rPr dirty="0" err="1"/>
              <a:t>peuvent</a:t>
            </a:r>
            <a:r>
              <a:rPr dirty="0"/>
              <a:t> </a:t>
            </a:r>
            <a:r>
              <a:rPr dirty="0" err="1"/>
              <a:t>être</a:t>
            </a:r>
            <a:r>
              <a:rPr dirty="0"/>
              <a:t> concomitants, </a:t>
            </a:r>
            <a:r>
              <a:rPr dirty="0" err="1"/>
              <a:t>en</a:t>
            </a:r>
            <a:r>
              <a:rPr dirty="0"/>
              <a:t> particulier dans les pays ne </a:t>
            </a:r>
            <a:r>
              <a:rPr dirty="0" err="1"/>
              <a:t>disposant</a:t>
            </a:r>
            <a:r>
              <a:rPr dirty="0"/>
              <a:t> pas déjà </a:t>
            </a:r>
            <a:r>
              <a:rPr dirty="0" err="1"/>
              <a:t>dʼun</a:t>
            </a:r>
            <a:r>
              <a:rPr dirty="0"/>
              <a:t> </a:t>
            </a:r>
            <a:r>
              <a:rPr dirty="0" err="1"/>
              <a:t>système</a:t>
            </a:r>
            <a:r>
              <a:rPr dirty="0"/>
              <a:t> </a:t>
            </a:r>
            <a:r>
              <a:rPr dirty="0" err="1"/>
              <a:t>fonctionnel</a:t>
            </a:r>
            <a:r>
              <a:rPr dirty="0"/>
              <a:t> </a:t>
            </a:r>
            <a:r>
              <a:rPr dirty="0" err="1"/>
              <a:t>d’EIR</a:t>
            </a:r>
            <a:endParaRPr dirty="0"/>
          </a:p>
        </p:txBody>
      </p:sp>
      <p:sp>
        <p:nvSpPr>
          <p:cNvPr id="7" name="Titre 1"/>
          <p:cNvSpPr txBox="1">
            <a:spLocks/>
          </p:cNvSpPr>
          <p:nvPr/>
        </p:nvSpPr>
        <p:spPr>
          <a:xfrm>
            <a:off x="138683" y="703245"/>
            <a:ext cx="10972800" cy="5948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2010C"/>
                </a:solidFill>
              </a:defRPr>
            </a:pPr>
            <a:r>
              <a:t>Rappel : Activités des phases de préparation et d’intervention des EIR </a:t>
            </a:r>
          </a:p>
        </p:txBody>
      </p:sp>
      <p:sp>
        <p:nvSpPr>
          <p:cNvPr id="5"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0" y="-19871"/>
            <a:ext cx="10207487" cy="622301"/>
          </a:xfrm>
        </p:spPr>
        <p:txBody>
          <a:bodyPr>
            <a:noAutofit/>
          </a:bodyPr>
          <a:lstStyle/>
          <a:p>
            <a:pPr defTabSz="914400" hangingPunct="0">
              <a:lnSpc>
                <a:spcPct val="100000"/>
              </a:lnSpc>
              <a:spcBef>
                <a:spcPts val="0"/>
              </a:spcBef>
              <a:defRPr sz="2900" b="1">
                <a:solidFill>
                  <a:srgbClr val="FFFFFF"/>
                </a:solidFill>
                <a:latin typeface="Source Sans Pro Bold"/>
                <a:ea typeface="Source Sans Pro Bold"/>
                <a:cs typeface="Source Sans Pro Bold"/>
              </a:defRPr>
            </a:pPr>
            <a:r>
              <a:t>5.1 Suivi et évaluation : définitions et concepts</a:t>
            </a:r>
          </a:p>
          <a:p>
            <a:pPr defTabSz="914400" hangingPunct="0">
              <a:lnSpc>
                <a:spcPct val="100000"/>
              </a:lnSpc>
              <a:spcBef>
                <a:spcPts val="0"/>
              </a:spcBef>
            </a:pPr>
            <a:endParaRPr sz="2900" b="1">
              <a:solidFill>
                <a:srgbClr val="FFFFFF"/>
              </a:solidFill>
              <a:latin typeface="Source Sans Pro Bold"/>
              <a:ea typeface="Source Sans Pro Bold"/>
              <a:cs typeface="Source Sans Pro Bold"/>
              <a:sym typeface="Source Sans Pro Bold"/>
            </a:endParaRPr>
          </a:p>
        </p:txBody>
      </p:sp>
      <p:pic>
        <p:nvPicPr>
          <p:cNvPr id="1026" name="Picture 2" descr="Une image contenant texte, capture d’écran, diagramme, cercle&#10;&#10;Description générée automatiquement">
            <a:extLst>
              <a:ext uri="{FF2B5EF4-FFF2-40B4-BE49-F238E27FC236}">
                <a16:creationId xmlns:a16="http://schemas.microsoft.com/office/drawing/2014/main" id="{C53482C7-6392-5D75-DE06-130C4BC9DB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3087" y="1153252"/>
            <a:ext cx="8505825" cy="505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78429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heme2">
  <a:themeElements>
    <a:clrScheme name="Custom 6">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GHP PPT TEMPLATE_16x9_11.16.2021" id="{83C147F6-2C35-4AC2-9227-B36B8B410999}" vid="{370B8259-C0CD-42F6-9F30-1CD574360EAF}"/>
    </a:ext>
  </a:ext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JENSEN, Lisa Christine</DisplayName>
        <AccountId>200</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SHINDE, Sandip</DisplayName>
        <AccountId>198</AccountId>
        <AccountType/>
      </UserInfo>
      <UserInfo>
        <DisplayName>GOMEZ, Paula</DisplayName>
        <AccountId>12</AccountId>
        <AccountType/>
      </UserInfo>
      <UserInfo>
        <DisplayName>FROST, Melinda</DisplayName>
        <AccountId>140</AccountId>
        <AccountType/>
      </UserInfo>
      <UserInfo>
        <DisplayName>ELNOSSERY, Sherein</DisplayName>
        <AccountId>42</AccountId>
        <AccountType/>
      </UserInfo>
      <UserInfo>
        <DisplayName>EZZINE, Hind</DisplayName>
        <AccountId>20</AccountId>
        <AccountType/>
      </UserInfo>
    </SharedWithUsers>
  </documentManagement>
</p:properties>
</file>

<file path=customXml/itemProps1.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2.xml><?xml version="1.0" encoding="utf-8"?>
<ds:datastoreItem xmlns:ds="http://schemas.openxmlformats.org/officeDocument/2006/customXml" ds:itemID="{022BEFF6-3EC6-4546-88D0-1877C8F1F6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1D9EBC7-7433-46F7-9F73-650E9882B9A8}">
  <ds:schemaRefs>
    <ds:schemaRef ds:uri="http://schemas.microsoft.com/office/2006/documentManagement/types"/>
    <ds:schemaRef ds:uri="http://purl.org/dc/elements/1.1/"/>
    <ds:schemaRef ds:uri="http://schemas.openxmlformats.org/package/2006/metadata/core-properties"/>
    <ds:schemaRef ds:uri="e2a64997-203d-4655-a595-383c2eb1e865"/>
    <ds:schemaRef ds:uri="http://schemas.microsoft.com/office/infopath/2007/PartnerControls"/>
    <ds:schemaRef ds:uri="http://purl.org/dc/terms/"/>
    <ds:schemaRef ds:uri="http://schemas.microsoft.com/office/2006/metadata/propertie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10101</TotalTime>
  <Words>5562</Words>
  <Application>Microsoft Office PowerPoint</Application>
  <PresentationFormat>Widescreen</PresentationFormat>
  <Paragraphs>533</Paragraphs>
  <Slides>53</Slides>
  <Notes>28</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53</vt:i4>
      </vt:variant>
    </vt:vector>
  </HeadingPairs>
  <TitlesOfParts>
    <vt:vector size="70" baseType="lpstr">
      <vt:lpstr>Agency FB</vt:lpstr>
      <vt:lpstr>Arial</vt:lpstr>
      <vt:lpstr>Calibri</vt:lpstr>
      <vt:lpstr>Courier New</vt:lpstr>
      <vt:lpstr>Helvetica</vt:lpstr>
      <vt:lpstr>Myriad Web Pro</vt:lpstr>
      <vt:lpstr>Noto Sans Symbols</vt:lpstr>
      <vt:lpstr>Raleway</vt:lpstr>
      <vt:lpstr>Segoe UI</vt:lpstr>
      <vt:lpstr>Source Sans Pro</vt:lpstr>
      <vt:lpstr>Source Sans Pro Bold</vt:lpstr>
      <vt:lpstr>Source Sans Pro Regular</vt:lpstr>
      <vt:lpstr>Times New Roman</vt:lpstr>
      <vt:lpstr>Wingdings</vt:lpstr>
      <vt:lpstr>Wingdings 2</vt:lpstr>
      <vt:lpstr>RRT_Theme_v4</vt:lpstr>
      <vt:lpstr>Theme2</vt:lpstr>
      <vt:lpstr>Atelier pour les gestionnaires  des équipes d’intervention rapide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 processus d’évaluation est un outil important pour :</vt:lpstr>
      <vt:lpstr>Définition du suivi </vt:lpstr>
      <vt:lpstr>Définition de l’évaluation</vt:lpstr>
      <vt:lpstr>Différences entre suivi et évaluation</vt:lpstr>
      <vt:lpstr>Différences entre suivi et évaluation</vt:lpstr>
      <vt:lpstr>Déroulement (idéal) du suivi et de l’évaluation</vt:lpstr>
      <vt:lpstr>Prise de décision fondée sur des données</vt:lpstr>
      <vt:lpstr>Questions clés pour le suivi et l’évaluation</vt:lpstr>
      <vt:lpstr>Définition des indicateurs (1) </vt:lpstr>
      <vt:lpstr>Définition des indicateurs (2) </vt:lpstr>
      <vt:lpstr>Qu’est-ce qu’un indicateur ?</vt:lpstr>
      <vt:lpstr>Les différents types d’indicateurs </vt:lpstr>
      <vt:lpstr>Pourquoi les indicateurs sont-ils importants ?</vt:lpstr>
      <vt:lpstr>Les indicateurs jouent un rôle essentiel dans le processus décisionnel </vt:lpstr>
      <vt:lpstr>Aucun indicateur n’est parfait !</vt:lpstr>
      <vt:lpstr>Combien d’indicateurs ?</vt:lpstr>
      <vt:lpstr>PowerPoint Presentation</vt:lpstr>
      <vt:lpstr>PowerPoint Presentation</vt:lpstr>
      <vt:lpstr>Objectifs du suivi et de l’évaluation d'un programme d’intervention rapide</vt:lpstr>
      <vt:lpstr>Objectifs du suivi et de l’évaluation d'un programme d’intervention rapide</vt:lpstr>
      <vt:lpstr>Suivi et évaluation pendant la phase de préparation</vt:lpstr>
      <vt:lpstr>PowerPoint Presentation</vt:lpstr>
      <vt:lpstr>Données de suivi et d’évaluation pouvant servir au suivi de la phase d’intervention</vt:lpstr>
      <vt:lpstr>PowerPoint Presentation</vt:lpstr>
      <vt:lpstr>Exemples de bases de données de suivi et d’évaluation</vt:lpstr>
      <vt:lpstr>Suivi et évaluation des activités et des performances des EIR (1)</vt:lpstr>
      <vt:lpstr>Suivi et évaluation des activités et des performances des EIR (2)</vt:lpstr>
      <vt:lpstr>Principales difficultés rencontrées dans le cadre du suivi et de l’évaluation</vt:lpstr>
      <vt:lpstr>Principales difficultés rencontrées dans le cadre du suivi et de l’évaluation</vt:lpstr>
      <vt:lpstr>Principales difficultés rencontrées dans le cadre du suivi et de l’évaluation</vt:lpstr>
      <vt:lpstr>Difficultés du suivi et de l’évaluation dʼun programme d’intervention rapide</vt:lpstr>
      <vt:lpstr>Atténuation des difficultés liées au suivi et à l’évaluation dʼun programme d’intervention rapide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1313</cp:revision>
  <dcterms:modified xsi:type="dcterms:W3CDTF">2024-11-07T16:34:59Z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8754400</vt:r8>
  </property>
  <property fmtid="{D5CDD505-2E9C-101B-9397-08002B2CF9AE}" pid="5" name="xd_Signature">
    <vt:bool>false</vt:bool>
  </property>
  <property fmtid="{D5CDD505-2E9C-101B-9397-08002B2CF9AE}" pid="6" name="xd_ProgID">
    <vt:lpwstr/>
  </property>
  <property fmtid="{D5CDD505-2E9C-101B-9397-08002B2CF9AE}" pid="7" name="_ColorHex">
    <vt:lpwstr/>
  </property>
  <property fmtid="{D5CDD505-2E9C-101B-9397-08002B2CF9AE}" pid="8" name="_Emoji">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_ColorTag">
    <vt:lpwstr/>
  </property>
  <property fmtid="{D5CDD505-2E9C-101B-9397-08002B2CF9AE}" pid="13" name="TriggerFlowInfo">
    <vt:lpwstr/>
  </property>
  <property fmtid="{D5CDD505-2E9C-101B-9397-08002B2CF9AE}" pid="14" name="MSIP_Label_7b94a7b8-f06c-4dfe-bdcc-9b548fd58c31_Enabled">
    <vt:lpwstr>true</vt:lpwstr>
  </property>
  <property fmtid="{D5CDD505-2E9C-101B-9397-08002B2CF9AE}" pid="15" name="MSIP_Label_7b94a7b8-f06c-4dfe-bdcc-9b548fd58c31_SetDate">
    <vt:lpwstr>2024-07-30T22:11:56Z</vt:lpwstr>
  </property>
  <property fmtid="{D5CDD505-2E9C-101B-9397-08002B2CF9AE}" pid="16" name="MSIP_Label_7b94a7b8-f06c-4dfe-bdcc-9b548fd58c31_Method">
    <vt:lpwstr>Privileged</vt:lpwstr>
  </property>
  <property fmtid="{D5CDD505-2E9C-101B-9397-08002B2CF9AE}" pid="17" name="MSIP_Label_7b94a7b8-f06c-4dfe-bdcc-9b548fd58c31_Name">
    <vt:lpwstr>7b94a7b8-f06c-4dfe-bdcc-9b548fd58c31</vt:lpwstr>
  </property>
  <property fmtid="{D5CDD505-2E9C-101B-9397-08002B2CF9AE}" pid="18" name="MSIP_Label_7b94a7b8-f06c-4dfe-bdcc-9b548fd58c31_SiteId">
    <vt:lpwstr>9ce70869-60db-44fd-abe8-d2767077fc8f</vt:lpwstr>
  </property>
  <property fmtid="{D5CDD505-2E9C-101B-9397-08002B2CF9AE}" pid="19" name="MSIP_Label_7b94a7b8-f06c-4dfe-bdcc-9b548fd58c31_ActionId">
    <vt:lpwstr>e4153c1d-6502-4594-94a6-798674c24ed2</vt:lpwstr>
  </property>
  <property fmtid="{D5CDD505-2E9C-101B-9397-08002B2CF9AE}" pid="20" name="MSIP_Label_7b94a7b8-f06c-4dfe-bdcc-9b548fd58c31_ContentBits">
    <vt:lpwstr>0</vt:lpwstr>
  </property>
</Properties>
</file>