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82" r:id="rId4"/>
  </p:sldMasterIdLst>
  <p:notesMasterIdLst>
    <p:notesMasterId r:id="rId88"/>
  </p:notesMasterIdLst>
  <p:sldIdLst>
    <p:sldId id="256" r:id="rId5"/>
    <p:sldId id="257" r:id="rId6"/>
    <p:sldId id="258" r:id="rId7"/>
    <p:sldId id="265" r:id="rId8"/>
    <p:sldId id="266" r:id="rId9"/>
    <p:sldId id="477" r:id="rId10"/>
    <p:sldId id="267" r:id="rId11"/>
    <p:sldId id="391" r:id="rId12"/>
    <p:sldId id="364" r:id="rId13"/>
    <p:sldId id="467" r:id="rId14"/>
    <p:sldId id="408" r:id="rId15"/>
    <p:sldId id="396" r:id="rId16"/>
    <p:sldId id="397" r:id="rId17"/>
    <p:sldId id="398" r:id="rId18"/>
    <p:sldId id="399" r:id="rId19"/>
    <p:sldId id="471" r:id="rId20"/>
    <p:sldId id="401" r:id="rId21"/>
    <p:sldId id="402" r:id="rId22"/>
    <p:sldId id="472" r:id="rId23"/>
    <p:sldId id="403" r:id="rId24"/>
    <p:sldId id="468" r:id="rId25"/>
    <p:sldId id="466" r:id="rId26"/>
    <p:sldId id="473" r:id="rId27"/>
    <p:sldId id="469" r:id="rId28"/>
    <p:sldId id="470" r:id="rId29"/>
    <p:sldId id="404" r:id="rId30"/>
    <p:sldId id="405" r:id="rId31"/>
    <p:sldId id="406" r:id="rId32"/>
    <p:sldId id="407" r:id="rId33"/>
    <p:sldId id="435" r:id="rId34"/>
    <p:sldId id="426" r:id="rId35"/>
    <p:sldId id="478" r:id="rId36"/>
    <p:sldId id="427" r:id="rId37"/>
    <p:sldId id="434" r:id="rId38"/>
    <p:sldId id="480" r:id="rId39"/>
    <p:sldId id="431" r:id="rId40"/>
    <p:sldId id="448" r:id="rId41"/>
    <p:sldId id="447" r:id="rId42"/>
    <p:sldId id="432" r:id="rId43"/>
    <p:sldId id="454" r:id="rId44"/>
    <p:sldId id="453" r:id="rId45"/>
    <p:sldId id="456" r:id="rId46"/>
    <p:sldId id="455" r:id="rId47"/>
    <p:sldId id="474" r:id="rId48"/>
    <p:sldId id="463" r:id="rId49"/>
    <p:sldId id="464" r:id="rId50"/>
    <p:sldId id="346" r:id="rId51"/>
    <p:sldId id="347" r:id="rId52"/>
    <p:sldId id="444" r:id="rId53"/>
    <p:sldId id="409" r:id="rId54"/>
    <p:sldId id="385" r:id="rId55"/>
    <p:sldId id="369" r:id="rId56"/>
    <p:sldId id="370" r:id="rId57"/>
    <p:sldId id="378" r:id="rId58"/>
    <p:sldId id="422" r:id="rId59"/>
    <p:sldId id="390" r:id="rId60"/>
    <p:sldId id="482" r:id="rId61"/>
    <p:sldId id="386" r:id="rId62"/>
    <p:sldId id="461" r:id="rId63"/>
    <p:sldId id="358" r:id="rId64"/>
    <p:sldId id="359" r:id="rId65"/>
    <p:sldId id="445" r:id="rId66"/>
    <p:sldId id="411" r:id="rId67"/>
    <p:sldId id="412" r:id="rId68"/>
    <p:sldId id="413" r:id="rId69"/>
    <p:sldId id="476" r:id="rId70"/>
    <p:sldId id="414" r:id="rId71"/>
    <p:sldId id="415" r:id="rId72"/>
    <p:sldId id="452" r:id="rId73"/>
    <p:sldId id="416" r:id="rId74"/>
    <p:sldId id="417" r:id="rId75"/>
    <p:sldId id="418" r:id="rId76"/>
    <p:sldId id="437" r:id="rId77"/>
    <p:sldId id="438" r:id="rId78"/>
    <p:sldId id="483" r:id="rId79"/>
    <p:sldId id="446" r:id="rId80"/>
    <p:sldId id="440" r:id="rId81"/>
    <p:sldId id="436" r:id="rId82"/>
    <p:sldId id="356" r:id="rId83"/>
    <p:sldId id="355" r:id="rId84"/>
    <p:sldId id="368" r:id="rId85"/>
    <p:sldId id="460" r:id="rId86"/>
    <p:sldId id="441" r:id="rId87"/>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 id="{05180F75-A727-65FB-133B-3AB804A6B130}" name="Dr Virginie MONGBO ADE" initials="DA" userId="S::vmongade_yahoo.com#ext#@worldhealthorg.onmicrosoft.com::a223922b-5fa0-445f-980f-759e866b66ce" providerId="AD"/>
  <p188:author id="{CE3F4ECB-56DD-20D5-704E-51FCCDB6670F}" name="GOMEZ, Paula" initials="GP" userId="S::gomezp@who.int::c93cf399-3ed7-4230-9282-8831e3fe5ae7" providerId="AD"/>
  <p188:author id="{159B5FD4-9652-60FA-D0E4-E1BDC1343CAB}" name="loah12" initials="lo" userId="S::loah12_hotmail.com#ext#@worldhealthorg.onmicrosoft.com::6b7a8008-cc74-4d3f-953f-fb245b9a9ba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ompte Microsoft" initials="CM" lastIdx="5" clrIdx="0">
    <p:extLst>
      <p:ext uri="{19B8F6BF-5375-455C-9EA6-DF929625EA0E}">
        <p15:presenceInfo xmlns:p15="http://schemas.microsoft.com/office/powerpoint/2012/main" userId="a000d49bf1ac71b7" providerId="Windows Live"/>
      </p:ext>
    </p:extLst>
  </p:cmAuthor>
  <p:cmAuthor id="2" name="EZZINE, Hind" initials="EH" lastIdx="23" clrIdx="1">
    <p:extLst>
      <p:ext uri="{19B8F6BF-5375-455C-9EA6-DF929625EA0E}">
        <p15:presenceInfo xmlns:p15="http://schemas.microsoft.com/office/powerpoint/2012/main" userId="S::ezzineh@who.int::edcab00f-6318-46e5-a4a9-188b01ee222f" providerId="AD"/>
      </p:ext>
    </p:extLst>
  </p:cmAuthor>
  <p:cmAuthor id="3" name="GOMEZ, Paula" initials="GP" lastIdx="16" clrIdx="2">
    <p:extLst>
      <p:ext uri="{19B8F6BF-5375-455C-9EA6-DF929625EA0E}">
        <p15:presenceInfo xmlns:p15="http://schemas.microsoft.com/office/powerpoint/2012/main" userId="S::gomezp@who.int::c93cf399-3ed7-4230-9282-8831e3fe5ae7" providerId="AD"/>
      </p:ext>
    </p:extLst>
  </p:cmAuthor>
  <p:cmAuthor id="4" name="Hind" initials="H" lastIdx="10" clrIdx="3">
    <p:extLst>
      <p:ext uri="{19B8F6BF-5375-455C-9EA6-DF929625EA0E}">
        <p15:presenceInfo xmlns:p15="http://schemas.microsoft.com/office/powerpoint/2012/main" userId="Hind" providerId="None"/>
      </p:ext>
    </p:extLst>
  </p:cmAuthor>
  <p:cmAuthor id="5" name="phleduff" initials="p" lastIdx="3" clrIdx="4">
    <p:extLst>
      <p:ext uri="{19B8F6BF-5375-455C-9EA6-DF929625EA0E}">
        <p15:presenceInfo xmlns:p15="http://schemas.microsoft.com/office/powerpoint/2012/main" userId="20e635ec4fe25ac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3C78"/>
    <a:srgbClr val="224386"/>
    <a:srgbClr val="3366CC"/>
    <a:srgbClr val="65A000"/>
    <a:srgbClr val="1C386E"/>
    <a:srgbClr val="858CB7"/>
    <a:srgbClr val="A1010D"/>
    <a:srgbClr val="729E03"/>
    <a:srgbClr val="001F60"/>
    <a:srgbClr val="951D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3FB0E94-8775-4DC8-97E1-CEB8F529A9CD}" v="23" dt="2024-11-07T14:59:54.575"/>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a:tcStyle>
        <a:tcBdr/>
        <a:fill>
          <a:solidFill>
            <a:srgbClr val="FFFFFF"/>
          </a:solidFill>
        </a:fill>
      </a:tcStyle>
    </a:band2H>
    <a:firstCo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774" autoAdjust="0"/>
  </p:normalViewPr>
  <p:slideViewPr>
    <p:cSldViewPr snapToGrid="0">
      <p:cViewPr varScale="1">
        <p:scale>
          <a:sx n="72" d="100"/>
          <a:sy n="72" d="100"/>
        </p:scale>
        <p:origin x="1428"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slide" Target="slides/slide80.xml"/><Relationship Id="rId89" Type="http://schemas.openxmlformats.org/officeDocument/2006/relationships/commentAuthors" Target="commentAuthor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presProps" Target="presProps.xml"/><Relationship Id="rId95" Type="http://schemas.microsoft.com/office/2015/10/relationships/revisionInfo" Target="revisionInfo.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notesMaster" Target="notesMasters/notesMaster1.xml"/><Relationship Id="rId91" Type="http://schemas.openxmlformats.org/officeDocument/2006/relationships/viewProps" Target="viewProps.xml"/><Relationship Id="rId96"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DBA7B03B-D942-4A22-856A-67B04F84F866}"/>
    <pc:docChg chg="custSel delSld modSld">
      <pc:chgData name="GOMEZ, Paula" userId="c93cf399-3ed7-4230-9282-8831e3fe5ae7" providerId="ADAL" clId="{DBA7B03B-D942-4A22-856A-67B04F84F866}" dt="2024-08-20T08:54:23.889" v="44"/>
      <pc:docMkLst>
        <pc:docMk/>
      </pc:docMkLst>
      <pc:sldChg chg="del mod modShow">
        <pc:chgData name="GOMEZ, Paula" userId="c93cf399-3ed7-4230-9282-8831e3fe5ae7" providerId="ADAL" clId="{DBA7B03B-D942-4A22-856A-67B04F84F866}" dt="2024-08-20T08:39:06.390" v="36" actId="2696"/>
        <pc:sldMkLst>
          <pc:docMk/>
          <pc:sldMk cId="2644371204" sldId="439"/>
        </pc:sldMkLst>
      </pc:sldChg>
      <pc:sldChg chg="modSp mod delCm">
        <pc:chgData name="GOMEZ, Paula" userId="c93cf399-3ed7-4230-9282-8831e3fe5ae7" providerId="ADAL" clId="{DBA7B03B-D942-4A22-856A-67B04F84F866}" dt="2024-08-20T08:37:57.972" v="32" actId="20577"/>
        <pc:sldMkLst>
          <pc:docMk/>
          <pc:sldMk cId="302464712" sldId="480"/>
        </pc:sldMkLst>
        <pc:spChg chg="mod">
          <ac:chgData name="GOMEZ, Paula" userId="c93cf399-3ed7-4230-9282-8831e3fe5ae7" providerId="ADAL" clId="{DBA7B03B-D942-4A22-856A-67B04F84F866}" dt="2024-08-20T08:37:57.972" v="32" actId="20577"/>
          <ac:spMkLst>
            <pc:docMk/>
            <pc:sldMk cId="302464712" sldId="480"/>
            <ac:spMk id="628" creationId="{00000000-0000-0000-0000-000000000000}"/>
          </ac:spMkLst>
        </pc:spChg>
      </pc:sldChg>
      <pc:sldChg chg="modSp mod delCm">
        <pc:chgData name="GOMEZ, Paula" userId="c93cf399-3ed7-4230-9282-8831e3fe5ae7" providerId="ADAL" clId="{DBA7B03B-D942-4A22-856A-67B04F84F866}" dt="2024-08-20T08:47:34.317" v="41" actId="108"/>
        <pc:sldMkLst>
          <pc:docMk/>
          <pc:sldMk cId="3406270801" sldId="482"/>
        </pc:sldMkLst>
        <pc:spChg chg="mod">
          <ac:chgData name="GOMEZ, Paula" userId="c93cf399-3ed7-4230-9282-8831e3fe5ae7" providerId="ADAL" clId="{DBA7B03B-D942-4A22-856A-67B04F84F866}" dt="2024-08-20T08:47:34.317" v="41" actId="108"/>
          <ac:spMkLst>
            <pc:docMk/>
            <pc:sldMk cId="3406270801" sldId="482"/>
            <ac:spMk id="628" creationId="{00000000-0000-0000-0000-000000000000}"/>
          </ac:spMkLst>
        </pc:spChg>
      </pc:sldChg>
      <pc:sldChg chg="modSp mod delCm">
        <pc:chgData name="GOMEZ, Paula" userId="c93cf399-3ed7-4230-9282-8831e3fe5ae7" providerId="ADAL" clId="{DBA7B03B-D942-4A22-856A-67B04F84F866}" dt="2024-08-20T08:54:23.889" v="44"/>
        <pc:sldMkLst>
          <pc:docMk/>
          <pc:sldMk cId="490172774" sldId="483"/>
        </pc:sldMkLst>
        <pc:spChg chg="mod">
          <ac:chgData name="GOMEZ, Paula" userId="c93cf399-3ed7-4230-9282-8831e3fe5ae7" providerId="ADAL" clId="{DBA7B03B-D942-4A22-856A-67B04F84F866}" dt="2024-08-20T08:54:23.889" v="44"/>
          <ac:spMkLst>
            <pc:docMk/>
            <pc:sldMk cId="490172774" sldId="483"/>
            <ac:spMk id="628" creationId="{00000000-0000-0000-0000-000000000000}"/>
          </ac:spMkLst>
        </pc:spChg>
      </pc:sldChg>
    </pc:docChg>
  </pc:docChgLst>
  <pc:docChgLst>
    <pc:chgData name="GOMEZ, Paula" userId="c93cf399-3ed7-4230-9282-8831e3fe5ae7" providerId="ADAL" clId="{73FB0E94-8775-4DC8-97E1-CEB8F529A9CD}"/>
    <pc:docChg chg="custSel addSld delSld modSld modMainMaster">
      <pc:chgData name="GOMEZ, Paula" userId="c93cf399-3ed7-4230-9282-8831e3fe5ae7" providerId="ADAL" clId="{73FB0E94-8775-4DC8-97E1-CEB8F529A9CD}" dt="2024-11-07T15:11:24.475" v="526" actId="20577"/>
      <pc:docMkLst>
        <pc:docMk/>
      </pc:docMkLst>
      <pc:sldChg chg="modSp mod">
        <pc:chgData name="GOMEZ, Paula" userId="c93cf399-3ed7-4230-9282-8831e3fe5ae7" providerId="ADAL" clId="{73FB0E94-8775-4DC8-97E1-CEB8F529A9CD}" dt="2024-11-07T15:11:24.475" v="526" actId="20577"/>
        <pc:sldMkLst>
          <pc:docMk/>
          <pc:sldMk cId="0" sldId="256"/>
        </pc:sldMkLst>
        <pc:spChg chg="mod">
          <ac:chgData name="GOMEZ, Paula" userId="c93cf399-3ed7-4230-9282-8831e3fe5ae7" providerId="ADAL" clId="{73FB0E94-8775-4DC8-97E1-CEB8F529A9CD}" dt="2024-11-07T15:11:24.475" v="526" actId="20577"/>
          <ac:spMkLst>
            <pc:docMk/>
            <pc:sldMk cId="0" sldId="256"/>
            <ac:spMk id="562" creationId="{00000000-0000-0000-0000-000000000000}"/>
          </ac:spMkLst>
        </pc:spChg>
      </pc:sldChg>
      <pc:sldChg chg="modSp mod">
        <pc:chgData name="GOMEZ, Paula" userId="c93cf399-3ed7-4230-9282-8831e3fe5ae7" providerId="ADAL" clId="{73FB0E94-8775-4DC8-97E1-CEB8F529A9CD}" dt="2024-11-07T15:10:32.939" v="509" actId="313"/>
        <pc:sldMkLst>
          <pc:docMk/>
          <pc:sldMk cId="0" sldId="267"/>
        </pc:sldMkLst>
        <pc:spChg chg="mod">
          <ac:chgData name="GOMEZ, Paula" userId="c93cf399-3ed7-4230-9282-8831e3fe5ae7" providerId="ADAL" clId="{73FB0E94-8775-4DC8-97E1-CEB8F529A9CD}" dt="2024-11-07T15:10:32.939" v="509" actId="313"/>
          <ac:spMkLst>
            <pc:docMk/>
            <pc:sldMk cId="0" sldId="267"/>
            <ac:spMk id="2" creationId="{F4278828-3558-B3D7-26C7-DD87AE026101}"/>
          </ac:spMkLst>
        </pc:spChg>
        <pc:spChg chg="mod">
          <ac:chgData name="GOMEZ, Paula" userId="c93cf399-3ed7-4230-9282-8831e3fe5ae7" providerId="ADAL" clId="{73FB0E94-8775-4DC8-97E1-CEB8F529A9CD}" dt="2024-11-07T15:10:32.721" v="508" actId="313"/>
          <ac:spMkLst>
            <pc:docMk/>
            <pc:sldMk cId="0" sldId="267"/>
            <ac:spMk id="628" creationId="{00000000-0000-0000-0000-000000000000}"/>
          </ac:spMkLst>
        </pc:spChg>
      </pc:sldChg>
      <pc:sldChg chg="modSp mod">
        <pc:chgData name="GOMEZ, Paula" userId="c93cf399-3ed7-4230-9282-8831e3fe5ae7" providerId="ADAL" clId="{73FB0E94-8775-4DC8-97E1-CEB8F529A9CD}" dt="2024-11-07T15:10:29.116" v="495" actId="313"/>
        <pc:sldMkLst>
          <pc:docMk/>
          <pc:sldMk cId="3383327739" sldId="347"/>
        </pc:sldMkLst>
        <pc:spChg chg="mod">
          <ac:chgData name="GOMEZ, Paula" userId="c93cf399-3ed7-4230-9282-8831e3fe5ae7" providerId="ADAL" clId="{73FB0E94-8775-4DC8-97E1-CEB8F529A9CD}" dt="2024-11-07T15:10:29.116" v="495" actId="313"/>
          <ac:spMkLst>
            <pc:docMk/>
            <pc:sldMk cId="3383327739" sldId="347"/>
            <ac:spMk id="2" creationId="{F4278828-3558-B3D7-26C7-DD87AE026101}"/>
          </ac:spMkLst>
        </pc:spChg>
        <pc:spChg chg="mod">
          <ac:chgData name="GOMEZ, Paula" userId="c93cf399-3ed7-4230-9282-8831e3fe5ae7" providerId="ADAL" clId="{73FB0E94-8775-4DC8-97E1-CEB8F529A9CD}" dt="2024-11-07T15:10:03.729" v="494" actId="20577"/>
          <ac:spMkLst>
            <pc:docMk/>
            <pc:sldMk cId="3383327739" sldId="347"/>
            <ac:spMk id="628" creationId="{00000000-0000-0000-0000-000000000000}"/>
          </ac:spMkLst>
        </pc:spChg>
      </pc:sldChg>
      <pc:sldChg chg="modSp mod">
        <pc:chgData name="GOMEZ, Paula" userId="c93cf399-3ed7-4230-9282-8831e3fe5ae7" providerId="ADAL" clId="{73FB0E94-8775-4DC8-97E1-CEB8F529A9CD}" dt="2024-11-07T15:10:31.035" v="501" actId="313"/>
        <pc:sldMkLst>
          <pc:docMk/>
          <pc:sldMk cId="1637724898" sldId="359"/>
        </pc:sldMkLst>
        <pc:spChg chg="mod">
          <ac:chgData name="GOMEZ, Paula" userId="c93cf399-3ed7-4230-9282-8831e3fe5ae7" providerId="ADAL" clId="{73FB0E94-8775-4DC8-97E1-CEB8F529A9CD}" dt="2024-11-07T15:10:31.035" v="501" actId="313"/>
          <ac:spMkLst>
            <pc:docMk/>
            <pc:sldMk cId="1637724898" sldId="359"/>
            <ac:spMk id="2" creationId="{F4278828-3558-B3D7-26C7-DD87AE026101}"/>
          </ac:spMkLst>
        </pc:spChg>
        <pc:spChg chg="mod">
          <ac:chgData name="GOMEZ, Paula" userId="c93cf399-3ed7-4230-9282-8831e3fe5ae7" providerId="ADAL" clId="{73FB0E94-8775-4DC8-97E1-CEB8F529A9CD}" dt="2024-11-07T15:10:30.804" v="500" actId="313"/>
          <ac:spMkLst>
            <pc:docMk/>
            <pc:sldMk cId="1637724898" sldId="359"/>
            <ac:spMk id="628" creationId="{00000000-0000-0000-0000-000000000000}"/>
          </ac:spMkLst>
        </pc:spChg>
      </pc:sldChg>
      <pc:sldChg chg="addSp modSp mod modClrScheme chgLayout">
        <pc:chgData name="GOMEZ, Paula" userId="c93cf399-3ed7-4230-9282-8831e3fe5ae7" providerId="ADAL" clId="{73FB0E94-8775-4DC8-97E1-CEB8F529A9CD}" dt="2024-11-07T15:00:35.625" v="148" actId="1076"/>
        <pc:sldMkLst>
          <pc:docMk/>
          <pc:sldMk cId="2210347919" sldId="368"/>
        </pc:sldMkLst>
        <pc:spChg chg="mod ord">
          <ac:chgData name="GOMEZ, Paula" userId="c93cf399-3ed7-4230-9282-8831e3fe5ae7" providerId="ADAL" clId="{73FB0E94-8775-4DC8-97E1-CEB8F529A9CD}" dt="2024-11-07T15:00:21.522" v="140" actId="700"/>
          <ac:spMkLst>
            <pc:docMk/>
            <pc:sldMk cId="2210347919" sldId="368"/>
            <ac:spMk id="2" creationId="{14C6854B-7447-4F84-7678-5813BCC82A05}"/>
          </ac:spMkLst>
        </pc:spChg>
        <pc:spChg chg="add mod ord">
          <ac:chgData name="GOMEZ, Paula" userId="c93cf399-3ed7-4230-9282-8831e3fe5ae7" providerId="ADAL" clId="{73FB0E94-8775-4DC8-97E1-CEB8F529A9CD}" dt="2024-11-07T15:00:35.625" v="148" actId="1076"/>
          <ac:spMkLst>
            <pc:docMk/>
            <pc:sldMk cId="2210347919" sldId="368"/>
            <ac:spMk id="3" creationId="{B5ABBC74-B608-D955-D32D-9991883258A7}"/>
          </ac:spMkLst>
        </pc:spChg>
      </pc:sldChg>
      <pc:sldChg chg="addSp delSp modSp mod">
        <pc:chgData name="GOMEZ, Paula" userId="c93cf399-3ed7-4230-9282-8831e3fe5ae7" providerId="ADAL" clId="{73FB0E94-8775-4DC8-97E1-CEB8F529A9CD}" dt="2024-11-07T14:44:44.821" v="43" actId="1076"/>
        <pc:sldMkLst>
          <pc:docMk/>
          <pc:sldMk cId="1393804152" sldId="391"/>
        </pc:sldMkLst>
        <pc:spChg chg="mod ord">
          <ac:chgData name="GOMEZ, Paula" userId="c93cf399-3ed7-4230-9282-8831e3fe5ae7" providerId="ADAL" clId="{73FB0E94-8775-4DC8-97E1-CEB8F529A9CD}" dt="2024-11-07T14:44:44.821" v="43" actId="1076"/>
          <ac:spMkLst>
            <pc:docMk/>
            <pc:sldMk cId="1393804152" sldId="391"/>
            <ac:spMk id="7" creationId="{00000000-0000-0000-0000-000000000000}"/>
          </ac:spMkLst>
        </pc:spChg>
        <pc:spChg chg="mod ord">
          <ac:chgData name="GOMEZ, Paula" userId="c93cf399-3ed7-4230-9282-8831e3fe5ae7" providerId="ADAL" clId="{73FB0E94-8775-4DC8-97E1-CEB8F529A9CD}" dt="2024-11-07T14:44:35.149" v="41" actId="1076"/>
          <ac:spMkLst>
            <pc:docMk/>
            <pc:sldMk cId="1393804152" sldId="391"/>
            <ac:spMk id="8" creationId="{00000000-0000-0000-0000-000000000000}"/>
          </ac:spMkLst>
        </pc:spChg>
        <pc:picChg chg="del">
          <ac:chgData name="GOMEZ, Paula" userId="c93cf399-3ed7-4230-9282-8831e3fe5ae7" providerId="ADAL" clId="{73FB0E94-8775-4DC8-97E1-CEB8F529A9CD}" dt="2024-11-07T14:43:15.590" v="30" actId="478"/>
          <ac:picMkLst>
            <pc:docMk/>
            <pc:sldMk cId="1393804152" sldId="391"/>
            <ac:picMk id="4" creationId="{00000000-0000-0000-0000-000000000000}"/>
          </ac:picMkLst>
        </pc:picChg>
        <pc:picChg chg="add mod">
          <ac:chgData name="GOMEZ, Paula" userId="c93cf399-3ed7-4230-9282-8831e3fe5ae7" providerId="ADAL" clId="{73FB0E94-8775-4DC8-97E1-CEB8F529A9CD}" dt="2024-11-07T14:44:29.589" v="40" actId="732"/>
          <ac:picMkLst>
            <pc:docMk/>
            <pc:sldMk cId="1393804152" sldId="391"/>
            <ac:picMk id="1026" creationId="{2F090AB3-6BED-B3E8-1BCC-4422FECD5E80}"/>
          </ac:picMkLst>
        </pc:picChg>
      </pc:sldChg>
      <pc:sldChg chg="addSp delSp modSp mod">
        <pc:chgData name="GOMEZ, Paula" userId="c93cf399-3ed7-4230-9282-8831e3fe5ae7" providerId="ADAL" clId="{73FB0E94-8775-4DC8-97E1-CEB8F529A9CD}" dt="2024-11-07T14:50:23.612" v="79" actId="167"/>
        <pc:sldMkLst>
          <pc:docMk/>
          <pc:sldMk cId="3988072438" sldId="397"/>
        </pc:sldMkLst>
        <pc:spChg chg="add mod">
          <ac:chgData name="GOMEZ, Paula" userId="c93cf399-3ed7-4230-9282-8831e3fe5ae7" providerId="ADAL" clId="{73FB0E94-8775-4DC8-97E1-CEB8F529A9CD}" dt="2024-11-07T14:50:18.231" v="78" actId="164"/>
          <ac:spMkLst>
            <pc:docMk/>
            <pc:sldMk cId="3988072438" sldId="397"/>
            <ac:spMk id="5" creationId="{0AEF8709-64A1-612B-A55A-401A96C966FE}"/>
          </ac:spMkLst>
        </pc:spChg>
        <pc:spChg chg="mod ord">
          <ac:chgData name="GOMEZ, Paula" userId="c93cf399-3ed7-4230-9282-8831e3fe5ae7" providerId="ADAL" clId="{73FB0E94-8775-4DC8-97E1-CEB8F529A9CD}" dt="2024-11-07T14:49:21.105" v="69" actId="1076"/>
          <ac:spMkLst>
            <pc:docMk/>
            <pc:sldMk cId="3988072438" sldId="397"/>
            <ac:spMk id="34" creationId="{00000000-0000-0000-0000-000000000000}"/>
          </ac:spMkLst>
        </pc:spChg>
        <pc:grpChg chg="add mod">
          <ac:chgData name="GOMEZ, Paula" userId="c93cf399-3ed7-4230-9282-8831e3fe5ae7" providerId="ADAL" clId="{73FB0E94-8775-4DC8-97E1-CEB8F529A9CD}" dt="2024-11-07T14:50:07.975" v="77" actId="164"/>
          <ac:grpSpMkLst>
            <pc:docMk/>
            <pc:sldMk cId="3988072438" sldId="397"/>
            <ac:grpSpMk id="6" creationId="{192BA661-7DB8-CA53-EF0D-8A378BECC68B}"/>
          </ac:grpSpMkLst>
        </pc:grpChg>
        <pc:grpChg chg="add mod ord">
          <ac:chgData name="GOMEZ, Paula" userId="c93cf399-3ed7-4230-9282-8831e3fe5ae7" providerId="ADAL" clId="{73FB0E94-8775-4DC8-97E1-CEB8F529A9CD}" dt="2024-11-07T14:50:23.612" v="79" actId="167"/>
          <ac:grpSpMkLst>
            <pc:docMk/>
            <pc:sldMk cId="3988072438" sldId="397"/>
            <ac:grpSpMk id="8" creationId="{31DE4F95-F15F-FC7A-F408-319FCD4206AE}"/>
          </ac:grpSpMkLst>
        </pc:grpChg>
        <pc:picChg chg="add mod ord">
          <ac:chgData name="GOMEZ, Paula" userId="c93cf399-3ed7-4230-9282-8831e3fe5ae7" providerId="ADAL" clId="{73FB0E94-8775-4DC8-97E1-CEB8F529A9CD}" dt="2024-11-07T14:50:18.231" v="78" actId="164"/>
          <ac:picMkLst>
            <pc:docMk/>
            <pc:sldMk cId="3988072438" sldId="397"/>
            <ac:picMk id="4" creationId="{0C5BCAEF-78D5-DA59-AF3C-556D7A247E5E}"/>
          </ac:picMkLst>
        </pc:picChg>
        <pc:picChg chg="del">
          <ac:chgData name="GOMEZ, Paula" userId="c93cf399-3ed7-4230-9282-8831e3fe5ae7" providerId="ADAL" clId="{73FB0E94-8775-4DC8-97E1-CEB8F529A9CD}" dt="2024-11-07T14:48:43.161" v="63" actId="478"/>
          <ac:picMkLst>
            <pc:docMk/>
            <pc:sldMk cId="3988072438" sldId="397"/>
            <ac:picMk id="11" creationId="{00000000-0000-0000-0000-000000000000}"/>
          </ac:picMkLst>
        </pc:picChg>
      </pc:sldChg>
      <pc:sldChg chg="addSp modSp mod">
        <pc:chgData name="GOMEZ, Paula" userId="c93cf399-3ed7-4230-9282-8831e3fe5ae7" providerId="ADAL" clId="{73FB0E94-8775-4DC8-97E1-CEB8F529A9CD}" dt="2024-11-07T14:53:17.333" v="117" actId="1038"/>
        <pc:sldMkLst>
          <pc:docMk/>
          <pc:sldMk cId="1394239756" sldId="398"/>
        </pc:sldMkLst>
        <pc:spChg chg="add mod">
          <ac:chgData name="GOMEZ, Paula" userId="c93cf399-3ed7-4230-9282-8831e3fe5ae7" providerId="ADAL" clId="{73FB0E94-8775-4DC8-97E1-CEB8F529A9CD}" dt="2024-11-07T14:53:17.333" v="117" actId="1038"/>
          <ac:spMkLst>
            <pc:docMk/>
            <pc:sldMk cId="1394239756" sldId="398"/>
            <ac:spMk id="8" creationId="{92F2EDB1-2D92-48CD-B89A-22148E3A0471}"/>
          </ac:spMkLst>
        </pc:spChg>
      </pc:sldChg>
      <pc:sldChg chg="modNotesTx">
        <pc:chgData name="GOMEZ, Paula" userId="c93cf399-3ed7-4230-9282-8831e3fe5ae7" providerId="ADAL" clId="{73FB0E94-8775-4DC8-97E1-CEB8F529A9CD}" dt="2024-11-07T15:10:31.522" v="503" actId="313"/>
        <pc:sldMkLst>
          <pc:docMk/>
          <pc:sldMk cId="3744813883" sldId="412"/>
        </pc:sldMkLst>
      </pc:sldChg>
      <pc:sldChg chg="modSp mod">
        <pc:chgData name="GOMEZ, Paula" userId="c93cf399-3ed7-4230-9282-8831e3fe5ae7" providerId="ADAL" clId="{73FB0E94-8775-4DC8-97E1-CEB8F529A9CD}" dt="2024-11-07T14:59:05.081" v="139" actId="1076"/>
        <pc:sldMkLst>
          <pc:docMk/>
          <pc:sldMk cId="2446589430" sldId="415"/>
        </pc:sldMkLst>
        <pc:spChg chg="mod">
          <ac:chgData name="GOMEZ, Paula" userId="c93cf399-3ed7-4230-9282-8831e3fe5ae7" providerId="ADAL" clId="{73FB0E94-8775-4DC8-97E1-CEB8F529A9CD}" dt="2024-11-07T14:58:57.516" v="137"/>
          <ac:spMkLst>
            <pc:docMk/>
            <pc:sldMk cId="2446589430" sldId="415"/>
            <ac:spMk id="6" creationId="{604E3FBE-63AB-68ED-A0F9-977CA9FD94D0}"/>
          </ac:spMkLst>
        </pc:spChg>
        <pc:spChg chg="mod">
          <ac:chgData name="GOMEZ, Paula" userId="c93cf399-3ed7-4230-9282-8831e3fe5ae7" providerId="ADAL" clId="{73FB0E94-8775-4DC8-97E1-CEB8F529A9CD}" dt="2024-11-07T14:59:05.081" v="139" actId="1076"/>
          <ac:spMkLst>
            <pc:docMk/>
            <pc:sldMk cId="2446589430" sldId="415"/>
            <ac:spMk id="7" creationId="{B1093F0F-96A6-3294-8DD0-63F24EDB3FAC}"/>
          </ac:spMkLst>
        </pc:spChg>
      </pc:sldChg>
      <pc:sldChg chg="delCm">
        <pc:chgData name="GOMEZ, Paula" userId="c93cf399-3ed7-4230-9282-8831e3fe5ae7" providerId="ADAL" clId="{73FB0E94-8775-4DC8-97E1-CEB8F529A9CD}" dt="2024-11-07T14:55:31.178" v="126" actId="1592"/>
        <pc:sldMkLst>
          <pc:docMk/>
          <pc:sldMk cId="2713222262" sldId="418"/>
        </pc:sldMkLst>
      </pc:sldChg>
      <pc:sldChg chg="addSp delSp modSp mod">
        <pc:chgData name="GOMEZ, Paula" userId="c93cf399-3ed7-4230-9282-8831e3fe5ae7" providerId="ADAL" clId="{73FB0E94-8775-4DC8-97E1-CEB8F529A9CD}" dt="2024-11-07T14:57:27.975" v="130" actId="167"/>
        <pc:sldMkLst>
          <pc:docMk/>
          <pc:sldMk cId="1777039871" sldId="444"/>
        </pc:sldMkLst>
        <pc:picChg chg="del">
          <ac:chgData name="GOMEZ, Paula" userId="c93cf399-3ed7-4230-9282-8831e3fe5ae7" providerId="ADAL" clId="{73FB0E94-8775-4DC8-97E1-CEB8F529A9CD}" dt="2024-11-07T14:57:22.249" v="128" actId="478"/>
          <ac:picMkLst>
            <pc:docMk/>
            <pc:sldMk cId="1777039871" sldId="444"/>
            <ac:picMk id="4" creationId="{00000000-0000-0000-0000-000000000000}"/>
          </ac:picMkLst>
        </pc:picChg>
        <pc:picChg chg="add mod">
          <ac:chgData name="GOMEZ, Paula" userId="c93cf399-3ed7-4230-9282-8831e3fe5ae7" providerId="ADAL" clId="{73FB0E94-8775-4DC8-97E1-CEB8F529A9CD}" dt="2024-11-07T14:57:27.975" v="130" actId="167"/>
          <ac:picMkLst>
            <pc:docMk/>
            <pc:sldMk cId="1777039871" sldId="444"/>
            <ac:picMk id="5" creationId="{550701C3-EB06-2E6C-5D00-BA05AEE59D3C}"/>
          </ac:picMkLst>
        </pc:picChg>
      </pc:sldChg>
      <pc:sldChg chg="addSp delSp modSp mod">
        <pc:chgData name="GOMEZ, Paula" userId="c93cf399-3ed7-4230-9282-8831e3fe5ae7" providerId="ADAL" clId="{73FB0E94-8775-4DC8-97E1-CEB8F529A9CD}" dt="2024-11-07T14:57:54.768" v="135" actId="1076"/>
        <pc:sldMkLst>
          <pc:docMk/>
          <pc:sldMk cId="346740702" sldId="445"/>
        </pc:sldMkLst>
        <pc:spChg chg="mod">
          <ac:chgData name="GOMEZ, Paula" userId="c93cf399-3ed7-4230-9282-8831e3fe5ae7" providerId="ADAL" clId="{73FB0E94-8775-4DC8-97E1-CEB8F529A9CD}" dt="2024-11-07T14:57:54.768" v="135" actId="1076"/>
          <ac:spMkLst>
            <pc:docMk/>
            <pc:sldMk cId="346740702" sldId="445"/>
            <ac:spMk id="8" creationId="{00000000-0000-0000-0000-000000000000}"/>
          </ac:spMkLst>
        </pc:spChg>
        <pc:picChg chg="del mod">
          <ac:chgData name="GOMEZ, Paula" userId="c93cf399-3ed7-4230-9282-8831e3fe5ae7" providerId="ADAL" clId="{73FB0E94-8775-4DC8-97E1-CEB8F529A9CD}" dt="2024-11-07T14:57:46.241" v="132" actId="478"/>
          <ac:picMkLst>
            <pc:docMk/>
            <pc:sldMk cId="346740702" sldId="445"/>
            <ac:picMk id="4" creationId="{00000000-0000-0000-0000-000000000000}"/>
          </ac:picMkLst>
        </pc:picChg>
        <pc:picChg chg="add mod">
          <ac:chgData name="GOMEZ, Paula" userId="c93cf399-3ed7-4230-9282-8831e3fe5ae7" providerId="ADAL" clId="{73FB0E94-8775-4DC8-97E1-CEB8F529A9CD}" dt="2024-11-07T14:57:51.938" v="134" actId="167"/>
          <ac:picMkLst>
            <pc:docMk/>
            <pc:sldMk cId="346740702" sldId="445"/>
            <ac:picMk id="5" creationId="{4C00A3E2-136B-8F68-0FD0-D0D49AD33459}"/>
          </ac:picMkLst>
        </pc:picChg>
      </pc:sldChg>
      <pc:sldChg chg="modSp mod">
        <pc:chgData name="GOMEZ, Paula" userId="c93cf399-3ed7-4230-9282-8831e3fe5ae7" providerId="ADAL" clId="{73FB0E94-8775-4DC8-97E1-CEB8F529A9CD}" dt="2024-11-07T14:54:50.578" v="125" actId="255"/>
        <pc:sldMkLst>
          <pc:docMk/>
          <pc:sldMk cId="979540080" sldId="453"/>
        </pc:sldMkLst>
        <pc:spChg chg="mod">
          <ac:chgData name="GOMEZ, Paula" userId="c93cf399-3ed7-4230-9282-8831e3fe5ae7" providerId="ADAL" clId="{73FB0E94-8775-4DC8-97E1-CEB8F529A9CD}" dt="2024-11-07T14:54:50.578" v="125" actId="255"/>
          <ac:spMkLst>
            <pc:docMk/>
            <pc:sldMk cId="979540080" sldId="453"/>
            <ac:spMk id="11" creationId="{4F318529-4DB4-96E8-E413-1DC046710290}"/>
          </ac:spMkLst>
        </pc:spChg>
      </pc:sldChg>
      <pc:sldChg chg="modSp mod modShow">
        <pc:chgData name="GOMEZ, Paula" userId="c93cf399-3ed7-4230-9282-8831e3fe5ae7" providerId="ADAL" clId="{73FB0E94-8775-4DC8-97E1-CEB8F529A9CD}" dt="2024-11-07T15:04:51.290" v="322" actId="20577"/>
        <pc:sldMkLst>
          <pc:docMk/>
          <pc:sldMk cId="1361510539" sldId="455"/>
        </pc:sldMkLst>
        <pc:spChg chg="mod">
          <ac:chgData name="GOMEZ, Paula" userId="c93cf399-3ed7-4230-9282-8831e3fe5ae7" providerId="ADAL" clId="{73FB0E94-8775-4DC8-97E1-CEB8F529A9CD}" dt="2024-11-07T15:03:53.266" v="236" actId="20577"/>
          <ac:spMkLst>
            <pc:docMk/>
            <pc:sldMk cId="1361510539" sldId="455"/>
            <ac:spMk id="4" creationId="{B8798144-C516-5348-A5F5-C41C25162F89}"/>
          </ac:spMkLst>
        </pc:spChg>
        <pc:spChg chg="mod">
          <ac:chgData name="GOMEZ, Paula" userId="c93cf399-3ed7-4230-9282-8831e3fe5ae7" providerId="ADAL" clId="{73FB0E94-8775-4DC8-97E1-CEB8F529A9CD}" dt="2024-11-07T15:04:51.290" v="322" actId="20577"/>
          <ac:spMkLst>
            <pc:docMk/>
            <pc:sldMk cId="1361510539" sldId="455"/>
            <ac:spMk id="8" creationId="{2BC78EFC-8EAF-09D1-04AA-AF685160072A}"/>
          </ac:spMkLst>
        </pc:spChg>
        <pc:spChg chg="mod">
          <ac:chgData name="GOMEZ, Paula" userId="c93cf399-3ed7-4230-9282-8831e3fe5ae7" providerId="ADAL" clId="{73FB0E94-8775-4DC8-97E1-CEB8F529A9CD}" dt="2024-11-07T15:04:38.090" v="303" actId="20577"/>
          <ac:spMkLst>
            <pc:docMk/>
            <pc:sldMk cId="1361510539" sldId="455"/>
            <ac:spMk id="12" creationId="{F902C905-CC76-B935-C126-BEA720A14512}"/>
          </ac:spMkLst>
        </pc:spChg>
      </pc:sldChg>
      <pc:sldChg chg="modSp mod modShow">
        <pc:chgData name="GOMEZ, Paula" userId="c93cf399-3ed7-4230-9282-8831e3fe5ae7" providerId="ADAL" clId="{73FB0E94-8775-4DC8-97E1-CEB8F529A9CD}" dt="2024-11-07T15:04:57.920" v="337" actId="20577"/>
        <pc:sldMkLst>
          <pc:docMk/>
          <pc:sldMk cId="2138559999" sldId="456"/>
        </pc:sldMkLst>
        <pc:spChg chg="mod">
          <ac:chgData name="GOMEZ, Paula" userId="c93cf399-3ed7-4230-9282-8831e3fe5ae7" providerId="ADAL" clId="{73FB0E94-8775-4DC8-97E1-CEB8F529A9CD}" dt="2024-11-07T15:04:57.920" v="337" actId="20577"/>
          <ac:spMkLst>
            <pc:docMk/>
            <pc:sldMk cId="2138559999" sldId="456"/>
            <ac:spMk id="2" creationId="{00000000-0000-0000-0000-000000000000}"/>
          </ac:spMkLst>
        </pc:spChg>
      </pc:sldChg>
      <pc:sldChg chg="modSp mod modShow">
        <pc:chgData name="GOMEZ, Paula" userId="c93cf399-3ed7-4230-9282-8831e3fe5ae7" providerId="ADAL" clId="{73FB0E94-8775-4DC8-97E1-CEB8F529A9CD}" dt="2024-11-07T15:08:33.446" v="445" actId="113"/>
        <pc:sldMkLst>
          <pc:docMk/>
          <pc:sldMk cId="1150029545" sldId="463"/>
        </pc:sldMkLst>
        <pc:spChg chg="mod">
          <ac:chgData name="GOMEZ, Paula" userId="c93cf399-3ed7-4230-9282-8831e3fe5ae7" providerId="ADAL" clId="{73FB0E94-8775-4DC8-97E1-CEB8F529A9CD}" dt="2024-11-07T15:08:33.446" v="445" actId="113"/>
          <ac:spMkLst>
            <pc:docMk/>
            <pc:sldMk cId="1150029545" sldId="463"/>
            <ac:spMk id="4" creationId="{B8798144-C516-5348-A5F5-C41C25162F89}"/>
          </ac:spMkLst>
        </pc:spChg>
        <pc:spChg chg="mod">
          <ac:chgData name="GOMEZ, Paula" userId="c93cf399-3ed7-4230-9282-8831e3fe5ae7" providerId="ADAL" clId="{73FB0E94-8775-4DC8-97E1-CEB8F529A9CD}" dt="2024-11-07T15:05:18.388" v="373" actId="20577"/>
          <ac:spMkLst>
            <pc:docMk/>
            <pc:sldMk cId="1150029545" sldId="463"/>
            <ac:spMk id="8" creationId="{2BC78EFC-8EAF-09D1-04AA-AF685160072A}"/>
          </ac:spMkLst>
        </pc:spChg>
        <pc:spChg chg="mod">
          <ac:chgData name="GOMEZ, Paula" userId="c93cf399-3ed7-4230-9282-8831e3fe5ae7" providerId="ADAL" clId="{73FB0E94-8775-4DC8-97E1-CEB8F529A9CD}" dt="2024-11-07T15:07:31.886" v="427" actId="20577"/>
          <ac:spMkLst>
            <pc:docMk/>
            <pc:sldMk cId="1150029545" sldId="463"/>
            <ac:spMk id="12" creationId="{F902C905-CC76-B935-C126-BEA720A14512}"/>
          </ac:spMkLst>
        </pc:spChg>
      </pc:sldChg>
      <pc:sldChg chg="modSp mod modShow">
        <pc:chgData name="GOMEZ, Paula" userId="c93cf399-3ed7-4230-9282-8831e3fe5ae7" providerId="ADAL" clId="{73FB0E94-8775-4DC8-97E1-CEB8F529A9CD}" dt="2024-11-07T15:09:49.084" v="483" actId="113"/>
        <pc:sldMkLst>
          <pc:docMk/>
          <pc:sldMk cId="3776956583" sldId="464"/>
        </pc:sldMkLst>
        <pc:spChg chg="mod">
          <ac:chgData name="GOMEZ, Paula" userId="c93cf399-3ed7-4230-9282-8831e3fe5ae7" providerId="ADAL" clId="{73FB0E94-8775-4DC8-97E1-CEB8F529A9CD}" dt="2024-11-07T15:09:49.084" v="483" actId="113"/>
          <ac:spMkLst>
            <pc:docMk/>
            <pc:sldMk cId="3776956583" sldId="464"/>
            <ac:spMk id="4" creationId="{B8798144-C516-5348-A5F5-C41C25162F89}"/>
          </ac:spMkLst>
        </pc:spChg>
        <pc:spChg chg="mod">
          <ac:chgData name="GOMEZ, Paula" userId="c93cf399-3ed7-4230-9282-8831e3fe5ae7" providerId="ADAL" clId="{73FB0E94-8775-4DC8-97E1-CEB8F529A9CD}" dt="2024-11-07T15:05:33.399" v="377" actId="20577"/>
          <ac:spMkLst>
            <pc:docMk/>
            <pc:sldMk cId="3776956583" sldId="464"/>
            <ac:spMk id="8" creationId="{2BC78EFC-8EAF-09D1-04AA-AF685160072A}"/>
          </ac:spMkLst>
        </pc:spChg>
        <pc:spChg chg="mod">
          <ac:chgData name="GOMEZ, Paula" userId="c93cf399-3ed7-4230-9282-8831e3fe5ae7" providerId="ADAL" clId="{73FB0E94-8775-4DC8-97E1-CEB8F529A9CD}" dt="2024-11-07T15:08:50.592" v="455" actId="20577"/>
          <ac:spMkLst>
            <pc:docMk/>
            <pc:sldMk cId="3776956583" sldId="464"/>
            <ac:spMk id="12" creationId="{F902C905-CC76-B935-C126-BEA720A14512}"/>
          </ac:spMkLst>
        </pc:spChg>
      </pc:sldChg>
      <pc:sldChg chg="addSp delSp modSp mod">
        <pc:chgData name="GOMEZ, Paula" userId="c93cf399-3ed7-4230-9282-8831e3fe5ae7" providerId="ADAL" clId="{73FB0E94-8775-4DC8-97E1-CEB8F529A9CD}" dt="2024-11-07T14:48:27.375" v="62" actId="1076"/>
        <pc:sldMkLst>
          <pc:docMk/>
          <pc:sldMk cId="2481620854" sldId="467"/>
        </pc:sldMkLst>
        <pc:spChg chg="mod ord">
          <ac:chgData name="GOMEZ, Paula" userId="c93cf399-3ed7-4230-9282-8831e3fe5ae7" providerId="ADAL" clId="{73FB0E94-8775-4DC8-97E1-CEB8F529A9CD}" dt="2024-11-07T14:48:27.375" v="62" actId="1076"/>
          <ac:spMkLst>
            <pc:docMk/>
            <pc:sldMk cId="2481620854" sldId="467"/>
            <ac:spMk id="14" creationId="{117C1AE3-BB35-3E3F-EB14-BB9B0D0611B6}"/>
          </ac:spMkLst>
        </pc:spChg>
        <pc:picChg chg="add mod modCrop">
          <ac:chgData name="GOMEZ, Paula" userId="c93cf399-3ed7-4230-9282-8831e3fe5ae7" providerId="ADAL" clId="{73FB0E94-8775-4DC8-97E1-CEB8F529A9CD}" dt="2024-11-07T14:48:20.688" v="61" actId="14100"/>
          <ac:picMkLst>
            <pc:docMk/>
            <pc:sldMk cId="2481620854" sldId="467"/>
            <ac:picMk id="5" creationId="{8C6660B8-7515-C92C-7635-7F7361BC9510}"/>
          </ac:picMkLst>
        </pc:picChg>
        <pc:picChg chg="del">
          <ac:chgData name="GOMEZ, Paula" userId="c93cf399-3ed7-4230-9282-8831e3fe5ae7" providerId="ADAL" clId="{73FB0E94-8775-4DC8-97E1-CEB8F529A9CD}" dt="2024-11-07T14:47:13.623" v="44" actId="478"/>
          <ac:picMkLst>
            <pc:docMk/>
            <pc:sldMk cId="2481620854" sldId="467"/>
            <ac:picMk id="9" creationId="{00000000-0000-0000-0000-000000000000}"/>
          </ac:picMkLst>
        </pc:picChg>
      </pc:sldChg>
      <pc:sldChg chg="addSp delSp modSp mod">
        <pc:chgData name="GOMEZ, Paula" userId="c93cf399-3ed7-4230-9282-8831e3fe5ae7" providerId="ADAL" clId="{73FB0E94-8775-4DC8-97E1-CEB8F529A9CD}" dt="2024-11-07T14:53:48.933" v="121" actId="1076"/>
        <pc:sldMkLst>
          <pc:docMk/>
          <pc:sldMk cId="119744719" sldId="471"/>
        </pc:sldMkLst>
        <pc:spChg chg="mod">
          <ac:chgData name="GOMEZ, Paula" userId="c93cf399-3ed7-4230-9282-8831e3fe5ae7" providerId="ADAL" clId="{73FB0E94-8775-4DC8-97E1-CEB8F529A9CD}" dt="2024-11-07T14:53:38.899" v="119"/>
          <ac:spMkLst>
            <pc:docMk/>
            <pc:sldMk cId="119744719" sldId="471"/>
            <ac:spMk id="6" creationId="{595BF451-564A-7573-9767-F416236162EB}"/>
          </ac:spMkLst>
        </pc:spChg>
        <pc:spChg chg="mod">
          <ac:chgData name="GOMEZ, Paula" userId="c93cf399-3ed7-4230-9282-8831e3fe5ae7" providerId="ADAL" clId="{73FB0E94-8775-4DC8-97E1-CEB8F529A9CD}" dt="2024-11-07T14:53:48.933" v="121" actId="1076"/>
          <ac:spMkLst>
            <pc:docMk/>
            <pc:sldMk cId="119744719" sldId="471"/>
            <ac:spMk id="34" creationId="{00000000-0000-0000-0000-000000000000}"/>
          </ac:spMkLst>
        </pc:spChg>
        <pc:grpChg chg="add mod ord">
          <ac:chgData name="GOMEZ, Paula" userId="c93cf399-3ed7-4230-9282-8831e3fe5ae7" providerId="ADAL" clId="{73FB0E94-8775-4DC8-97E1-CEB8F529A9CD}" dt="2024-11-07T14:53:44.122" v="120" actId="167"/>
          <ac:grpSpMkLst>
            <pc:docMk/>
            <pc:sldMk cId="119744719" sldId="471"/>
            <ac:grpSpMk id="4" creationId="{236C209E-599E-BD39-E586-1E080DEFCAC7}"/>
          </ac:grpSpMkLst>
        </pc:grpChg>
        <pc:picChg chg="mod">
          <ac:chgData name="GOMEZ, Paula" userId="c93cf399-3ed7-4230-9282-8831e3fe5ae7" providerId="ADAL" clId="{73FB0E94-8775-4DC8-97E1-CEB8F529A9CD}" dt="2024-11-07T14:53:38.899" v="119"/>
          <ac:picMkLst>
            <pc:docMk/>
            <pc:sldMk cId="119744719" sldId="471"/>
            <ac:picMk id="5" creationId="{9B30A1A9-0030-31B2-A98F-AD731AC5CD79}"/>
          </ac:picMkLst>
        </pc:picChg>
        <pc:picChg chg="del">
          <ac:chgData name="GOMEZ, Paula" userId="c93cf399-3ed7-4230-9282-8831e3fe5ae7" providerId="ADAL" clId="{73FB0E94-8775-4DC8-97E1-CEB8F529A9CD}" dt="2024-11-07T14:53:37.533" v="118" actId="478"/>
          <ac:picMkLst>
            <pc:docMk/>
            <pc:sldMk cId="119744719" sldId="471"/>
            <ac:picMk id="11" creationId="{00000000-0000-0000-0000-000000000000}"/>
          </ac:picMkLst>
        </pc:picChg>
      </pc:sldChg>
      <pc:sldChg chg="addSp delSp modSp mod">
        <pc:chgData name="GOMEZ, Paula" userId="c93cf399-3ed7-4230-9282-8831e3fe5ae7" providerId="ADAL" clId="{73FB0E94-8775-4DC8-97E1-CEB8F529A9CD}" dt="2024-11-07T14:54:01.863" v="124" actId="167"/>
        <pc:sldMkLst>
          <pc:docMk/>
          <pc:sldMk cId="2770415087" sldId="472"/>
        </pc:sldMkLst>
        <pc:spChg chg="mod">
          <ac:chgData name="GOMEZ, Paula" userId="c93cf399-3ed7-4230-9282-8831e3fe5ae7" providerId="ADAL" clId="{73FB0E94-8775-4DC8-97E1-CEB8F529A9CD}" dt="2024-11-07T14:53:57.322" v="123"/>
          <ac:spMkLst>
            <pc:docMk/>
            <pc:sldMk cId="2770415087" sldId="472"/>
            <ac:spMk id="6" creationId="{4466D85B-8621-4D75-65E3-CF84EA80CD6E}"/>
          </ac:spMkLst>
        </pc:spChg>
        <pc:grpChg chg="add mod ord">
          <ac:chgData name="GOMEZ, Paula" userId="c93cf399-3ed7-4230-9282-8831e3fe5ae7" providerId="ADAL" clId="{73FB0E94-8775-4DC8-97E1-CEB8F529A9CD}" dt="2024-11-07T14:54:01.863" v="124" actId="167"/>
          <ac:grpSpMkLst>
            <pc:docMk/>
            <pc:sldMk cId="2770415087" sldId="472"/>
            <ac:grpSpMk id="4" creationId="{CD50E9DB-AE14-952E-489D-BCCB2B8F5E11}"/>
          </ac:grpSpMkLst>
        </pc:grpChg>
        <pc:picChg chg="mod">
          <ac:chgData name="GOMEZ, Paula" userId="c93cf399-3ed7-4230-9282-8831e3fe5ae7" providerId="ADAL" clId="{73FB0E94-8775-4DC8-97E1-CEB8F529A9CD}" dt="2024-11-07T14:53:57.322" v="123"/>
          <ac:picMkLst>
            <pc:docMk/>
            <pc:sldMk cId="2770415087" sldId="472"/>
            <ac:picMk id="5" creationId="{65AA629F-5EA1-E7A3-5796-4241438EBC7F}"/>
          </ac:picMkLst>
        </pc:picChg>
        <pc:picChg chg="del">
          <ac:chgData name="GOMEZ, Paula" userId="c93cf399-3ed7-4230-9282-8831e3fe5ae7" providerId="ADAL" clId="{73FB0E94-8775-4DC8-97E1-CEB8F529A9CD}" dt="2024-11-07T14:53:56.716" v="122" actId="478"/>
          <ac:picMkLst>
            <pc:docMk/>
            <pc:sldMk cId="2770415087" sldId="472"/>
            <ac:picMk id="11" creationId="{00000000-0000-0000-0000-000000000000}"/>
          </ac:picMkLst>
        </pc:picChg>
      </pc:sldChg>
      <pc:sldChg chg="delCm">
        <pc:chgData name="GOMEZ, Paula" userId="c93cf399-3ed7-4230-9282-8831e3fe5ae7" providerId="ADAL" clId="{73FB0E94-8775-4DC8-97E1-CEB8F529A9CD}" dt="2024-11-07T14:55:53.178" v="127" actId="1592"/>
        <pc:sldMkLst>
          <pc:docMk/>
          <pc:sldMk cId="2071824397" sldId="473"/>
        </pc:sldMkLst>
      </pc:sldChg>
      <pc:sldChg chg="modSp mod modShow">
        <pc:chgData name="GOMEZ, Paula" userId="c93cf399-3ed7-4230-9282-8831e3fe5ae7" providerId="ADAL" clId="{73FB0E94-8775-4DC8-97E1-CEB8F529A9CD}" dt="2024-11-07T15:07:19.514" v="419" actId="20577"/>
        <pc:sldMkLst>
          <pc:docMk/>
          <pc:sldMk cId="27655491" sldId="474"/>
        </pc:sldMkLst>
        <pc:spChg chg="mod">
          <ac:chgData name="GOMEZ, Paula" userId="c93cf399-3ed7-4230-9282-8831e3fe5ae7" providerId="ADAL" clId="{73FB0E94-8775-4DC8-97E1-CEB8F529A9CD}" dt="2024-11-07T15:07:09.174" v="415" actId="20577"/>
          <ac:spMkLst>
            <pc:docMk/>
            <pc:sldMk cId="27655491" sldId="474"/>
            <ac:spMk id="3" creationId="{A86D0C0B-AB63-0C10-9D17-F71257821102}"/>
          </ac:spMkLst>
        </pc:spChg>
        <pc:spChg chg="mod">
          <ac:chgData name="GOMEZ, Paula" userId="c93cf399-3ed7-4230-9282-8831e3fe5ae7" providerId="ADAL" clId="{73FB0E94-8775-4DC8-97E1-CEB8F529A9CD}" dt="2024-11-07T15:06:22.903" v="393" actId="20577"/>
          <ac:spMkLst>
            <pc:docMk/>
            <pc:sldMk cId="27655491" sldId="474"/>
            <ac:spMk id="4" creationId="{B8798144-C516-5348-A5F5-C41C25162F89}"/>
          </ac:spMkLst>
        </pc:spChg>
        <pc:spChg chg="mod">
          <ac:chgData name="GOMEZ, Paula" userId="c93cf399-3ed7-4230-9282-8831e3fe5ae7" providerId="ADAL" clId="{73FB0E94-8775-4DC8-97E1-CEB8F529A9CD}" dt="2024-11-07T15:07:16.726" v="417" actId="20577"/>
          <ac:spMkLst>
            <pc:docMk/>
            <pc:sldMk cId="27655491" sldId="474"/>
            <ac:spMk id="5" creationId="{AC6D9E37-930C-D920-383C-97D57BAD7318}"/>
          </ac:spMkLst>
        </pc:spChg>
        <pc:spChg chg="mod">
          <ac:chgData name="GOMEZ, Paula" userId="c93cf399-3ed7-4230-9282-8831e3fe5ae7" providerId="ADAL" clId="{73FB0E94-8775-4DC8-97E1-CEB8F529A9CD}" dt="2024-11-07T15:05:21.995" v="374" actId="20577"/>
          <ac:spMkLst>
            <pc:docMk/>
            <pc:sldMk cId="27655491" sldId="474"/>
            <ac:spMk id="8" creationId="{2BC78EFC-8EAF-09D1-04AA-AF685160072A}"/>
          </ac:spMkLst>
        </pc:spChg>
        <pc:spChg chg="mod">
          <ac:chgData name="GOMEZ, Paula" userId="c93cf399-3ed7-4230-9282-8831e3fe5ae7" providerId="ADAL" clId="{73FB0E94-8775-4DC8-97E1-CEB8F529A9CD}" dt="2024-11-07T15:07:19.514" v="419" actId="20577"/>
          <ac:spMkLst>
            <pc:docMk/>
            <pc:sldMk cId="27655491" sldId="474"/>
            <ac:spMk id="12" creationId="{F902C905-CC76-B935-C126-BEA720A14512}"/>
          </ac:spMkLst>
        </pc:spChg>
      </pc:sldChg>
      <pc:sldChg chg="modSp mod">
        <pc:chgData name="GOMEZ, Paula" userId="c93cf399-3ed7-4230-9282-8831e3fe5ae7" providerId="ADAL" clId="{73FB0E94-8775-4DC8-97E1-CEB8F529A9CD}" dt="2024-11-07T15:10:32.504" v="507" actId="313"/>
        <pc:sldMkLst>
          <pc:docMk/>
          <pc:sldMk cId="3063020560" sldId="477"/>
        </pc:sldMkLst>
        <pc:spChg chg="mod">
          <ac:chgData name="GOMEZ, Paula" userId="c93cf399-3ed7-4230-9282-8831e3fe5ae7" providerId="ADAL" clId="{73FB0E94-8775-4DC8-97E1-CEB8F529A9CD}" dt="2024-11-07T15:10:32.504" v="507" actId="313"/>
          <ac:spMkLst>
            <pc:docMk/>
            <pc:sldMk cId="3063020560" sldId="477"/>
            <ac:spMk id="567" creationId="{00000000-0000-0000-0000-000000000000}"/>
          </ac:spMkLst>
        </pc:spChg>
      </pc:sldChg>
      <pc:sldChg chg="modSp mod">
        <pc:chgData name="GOMEZ, Paula" userId="c93cf399-3ed7-4230-9282-8831e3fe5ae7" providerId="ADAL" clId="{73FB0E94-8775-4DC8-97E1-CEB8F529A9CD}" dt="2024-11-07T15:10:33.640" v="512" actId="313"/>
        <pc:sldMkLst>
          <pc:docMk/>
          <pc:sldMk cId="936520509" sldId="478"/>
        </pc:sldMkLst>
        <pc:spChg chg="mod">
          <ac:chgData name="GOMEZ, Paula" userId="c93cf399-3ed7-4230-9282-8831e3fe5ae7" providerId="ADAL" clId="{73FB0E94-8775-4DC8-97E1-CEB8F529A9CD}" dt="2024-11-07T15:10:33.640" v="512" actId="313"/>
          <ac:spMkLst>
            <pc:docMk/>
            <pc:sldMk cId="936520509" sldId="478"/>
            <ac:spMk id="2" creationId="{F4278828-3558-B3D7-26C7-DD87AE026101}"/>
          </ac:spMkLst>
        </pc:spChg>
        <pc:spChg chg="mod">
          <ac:chgData name="GOMEZ, Paula" userId="c93cf399-3ed7-4230-9282-8831e3fe5ae7" providerId="ADAL" clId="{73FB0E94-8775-4DC8-97E1-CEB8F529A9CD}" dt="2024-11-07T15:10:33.406" v="511" actId="313"/>
          <ac:spMkLst>
            <pc:docMk/>
            <pc:sldMk cId="936520509" sldId="478"/>
            <ac:spMk id="628" creationId="{00000000-0000-0000-0000-000000000000}"/>
          </ac:spMkLst>
        </pc:spChg>
      </pc:sldChg>
      <pc:sldChg chg="modSp mod">
        <pc:chgData name="GOMEZ, Paula" userId="c93cf399-3ed7-4230-9282-8831e3fe5ae7" providerId="ADAL" clId="{73FB0E94-8775-4DC8-97E1-CEB8F529A9CD}" dt="2024-11-07T15:10:34.756" v="517" actId="313"/>
        <pc:sldMkLst>
          <pc:docMk/>
          <pc:sldMk cId="302464712" sldId="480"/>
        </pc:sldMkLst>
        <pc:spChg chg="mod">
          <ac:chgData name="GOMEZ, Paula" userId="c93cf399-3ed7-4230-9282-8831e3fe5ae7" providerId="ADAL" clId="{73FB0E94-8775-4DC8-97E1-CEB8F529A9CD}" dt="2024-11-07T15:10:34.756" v="517" actId="313"/>
          <ac:spMkLst>
            <pc:docMk/>
            <pc:sldMk cId="302464712" sldId="480"/>
            <ac:spMk id="2" creationId="{F4278828-3558-B3D7-26C7-DD87AE026101}"/>
          </ac:spMkLst>
        </pc:spChg>
        <pc:spChg chg="mod">
          <ac:chgData name="GOMEZ, Paula" userId="c93cf399-3ed7-4230-9282-8831e3fe5ae7" providerId="ADAL" clId="{73FB0E94-8775-4DC8-97E1-CEB8F529A9CD}" dt="2024-11-07T15:10:34.535" v="516" actId="313"/>
          <ac:spMkLst>
            <pc:docMk/>
            <pc:sldMk cId="302464712" sldId="480"/>
            <ac:spMk id="628" creationId="{00000000-0000-0000-0000-000000000000}"/>
          </ac:spMkLst>
        </pc:spChg>
      </pc:sldChg>
      <pc:sldChg chg="modSp mod">
        <pc:chgData name="GOMEZ, Paula" userId="c93cf399-3ed7-4230-9282-8831e3fe5ae7" providerId="ADAL" clId="{73FB0E94-8775-4DC8-97E1-CEB8F529A9CD}" dt="2024-11-07T15:10:30.554" v="499" actId="313"/>
        <pc:sldMkLst>
          <pc:docMk/>
          <pc:sldMk cId="3406270801" sldId="482"/>
        </pc:sldMkLst>
        <pc:spChg chg="mod">
          <ac:chgData name="GOMEZ, Paula" userId="c93cf399-3ed7-4230-9282-8831e3fe5ae7" providerId="ADAL" clId="{73FB0E94-8775-4DC8-97E1-CEB8F529A9CD}" dt="2024-11-07T15:10:30.554" v="499" actId="313"/>
          <ac:spMkLst>
            <pc:docMk/>
            <pc:sldMk cId="3406270801" sldId="482"/>
            <ac:spMk id="2" creationId="{F4278828-3558-B3D7-26C7-DD87AE026101}"/>
          </ac:spMkLst>
        </pc:spChg>
        <pc:spChg chg="mod">
          <ac:chgData name="GOMEZ, Paula" userId="c93cf399-3ed7-4230-9282-8831e3fe5ae7" providerId="ADAL" clId="{73FB0E94-8775-4DC8-97E1-CEB8F529A9CD}" dt="2024-11-07T15:10:30.274" v="498" actId="313"/>
          <ac:spMkLst>
            <pc:docMk/>
            <pc:sldMk cId="3406270801" sldId="482"/>
            <ac:spMk id="628" creationId="{00000000-0000-0000-0000-000000000000}"/>
          </ac:spMkLst>
        </pc:spChg>
      </pc:sldChg>
      <pc:sldChg chg="modSp mod">
        <pc:chgData name="GOMEZ, Paula" userId="c93cf399-3ed7-4230-9282-8831e3fe5ae7" providerId="ADAL" clId="{73FB0E94-8775-4DC8-97E1-CEB8F529A9CD}" dt="2024-11-07T15:10:32.265" v="506" actId="313"/>
        <pc:sldMkLst>
          <pc:docMk/>
          <pc:sldMk cId="490172774" sldId="483"/>
        </pc:sldMkLst>
        <pc:spChg chg="mod">
          <ac:chgData name="GOMEZ, Paula" userId="c93cf399-3ed7-4230-9282-8831e3fe5ae7" providerId="ADAL" clId="{73FB0E94-8775-4DC8-97E1-CEB8F529A9CD}" dt="2024-11-07T15:10:32.265" v="506" actId="313"/>
          <ac:spMkLst>
            <pc:docMk/>
            <pc:sldMk cId="490172774" sldId="483"/>
            <ac:spMk id="2" creationId="{F4278828-3558-B3D7-26C7-DD87AE026101}"/>
          </ac:spMkLst>
        </pc:spChg>
        <pc:spChg chg="mod">
          <ac:chgData name="GOMEZ, Paula" userId="c93cf399-3ed7-4230-9282-8831e3fe5ae7" providerId="ADAL" clId="{73FB0E94-8775-4DC8-97E1-CEB8F529A9CD}" dt="2024-11-07T15:10:32.011" v="505" actId="313"/>
          <ac:spMkLst>
            <pc:docMk/>
            <pc:sldMk cId="490172774" sldId="483"/>
            <ac:spMk id="628" creationId="{00000000-0000-0000-0000-000000000000}"/>
          </ac:spMkLst>
        </pc:spChg>
      </pc:sldChg>
      <pc:sldChg chg="add del">
        <pc:chgData name="GOMEZ, Paula" userId="c93cf399-3ed7-4230-9282-8831e3fe5ae7" providerId="ADAL" clId="{73FB0E94-8775-4DC8-97E1-CEB8F529A9CD}" dt="2024-11-07T14:43:38.934" v="32"/>
        <pc:sldMkLst>
          <pc:docMk/>
          <pc:sldMk cId="4122419739" sldId="546"/>
        </pc:sldMkLst>
      </pc:sldChg>
      <pc:sldMasterChg chg="modSldLayout">
        <pc:chgData name="GOMEZ, Paula" userId="c93cf399-3ed7-4230-9282-8831e3fe5ae7" providerId="ADAL" clId="{73FB0E94-8775-4DC8-97E1-CEB8F529A9CD}" dt="2024-11-07T14:42:36.272" v="27" actId="1076"/>
        <pc:sldMasterMkLst>
          <pc:docMk/>
          <pc:sldMasterMk cId="0" sldId="2147483682"/>
        </pc:sldMasterMkLst>
        <pc:sldLayoutChg chg="addSp delSp modSp mod">
          <pc:chgData name="GOMEZ, Paula" userId="c93cf399-3ed7-4230-9282-8831e3fe5ae7" providerId="ADAL" clId="{73FB0E94-8775-4DC8-97E1-CEB8F529A9CD}" dt="2024-11-07T14:42:36.272" v="27" actId="1076"/>
          <pc:sldLayoutMkLst>
            <pc:docMk/>
            <pc:sldMasterMk cId="0" sldId="2147483682"/>
            <pc:sldLayoutMk cId="0" sldId="2147483683"/>
          </pc:sldLayoutMkLst>
          <pc:spChg chg="add mod">
            <ac:chgData name="GOMEZ, Paula" userId="c93cf399-3ed7-4230-9282-8831e3fe5ae7" providerId="ADAL" clId="{73FB0E94-8775-4DC8-97E1-CEB8F529A9CD}" dt="2024-11-07T14:42:02.857" v="7"/>
            <ac:spMkLst>
              <pc:docMk/>
              <pc:sldMasterMk cId="0" sldId="2147483682"/>
              <pc:sldLayoutMk cId="0" sldId="2147483683"/>
              <ac:spMk id="3" creationId="{37FC7504-3B3A-3ED7-0556-078ED378E2D0}"/>
            </ac:spMkLst>
          </pc:spChg>
          <pc:spChg chg="del">
            <ac:chgData name="GOMEZ, Paula" userId="c93cf399-3ed7-4230-9282-8831e3fe5ae7" providerId="ADAL" clId="{73FB0E94-8775-4DC8-97E1-CEB8F529A9CD}" dt="2024-11-07T14:41:47.294" v="3" actId="478"/>
            <ac:spMkLst>
              <pc:docMk/>
              <pc:sldMasterMk cId="0" sldId="2147483682"/>
              <pc:sldLayoutMk cId="0" sldId="2147483683"/>
              <ac:spMk id="16" creationId="{0F6E15C4-F5F3-4501-8F3F-24211E5D64E5}"/>
            </ac:spMkLst>
          </pc:spChg>
          <pc:grpChg chg="add mod">
            <ac:chgData name="GOMEZ, Paula" userId="c93cf399-3ed7-4230-9282-8831e3fe5ae7" providerId="ADAL" clId="{73FB0E94-8775-4DC8-97E1-CEB8F529A9CD}" dt="2024-11-07T14:42:09.343" v="8" actId="1076"/>
            <ac:grpSpMkLst>
              <pc:docMk/>
              <pc:sldMasterMk cId="0" sldId="2147483682"/>
              <pc:sldLayoutMk cId="0" sldId="2147483683"/>
              <ac:grpSpMk id="2" creationId="{2351F37D-1346-D51E-A118-03AC91B9DB4F}"/>
            </ac:grpSpMkLst>
          </pc:grpChg>
          <pc:picChg chg="add mod">
            <ac:chgData name="GOMEZ, Paula" userId="c93cf399-3ed7-4230-9282-8831e3fe5ae7" providerId="ADAL" clId="{73FB0E94-8775-4DC8-97E1-CEB8F529A9CD}" dt="2024-11-07T14:42:02.857" v="7"/>
            <ac:picMkLst>
              <pc:docMk/>
              <pc:sldMasterMk cId="0" sldId="2147483682"/>
              <pc:sldLayoutMk cId="0" sldId="2147483683"/>
              <ac:picMk id="4" creationId="{E1409EBE-C1FE-B24D-0C38-B3CE6A27564E}"/>
            </ac:picMkLst>
          </pc:picChg>
          <pc:picChg chg="add mod">
            <ac:chgData name="GOMEZ, Paula" userId="c93cf399-3ed7-4230-9282-8831e3fe5ae7" providerId="ADAL" clId="{73FB0E94-8775-4DC8-97E1-CEB8F529A9CD}" dt="2024-11-07T14:42:02.857" v="7"/>
            <ac:picMkLst>
              <pc:docMk/>
              <pc:sldMasterMk cId="0" sldId="2147483682"/>
              <pc:sldLayoutMk cId="0" sldId="2147483683"/>
              <ac:picMk id="5" creationId="{0600C3CF-D350-8B8C-C10A-068B07DABE9E}"/>
            </ac:picMkLst>
          </pc:picChg>
          <pc:picChg chg="add mod">
            <ac:chgData name="GOMEZ, Paula" userId="c93cf399-3ed7-4230-9282-8831e3fe5ae7" providerId="ADAL" clId="{73FB0E94-8775-4DC8-97E1-CEB8F529A9CD}" dt="2024-11-07T14:42:36.272" v="27" actId="1076"/>
            <ac:picMkLst>
              <pc:docMk/>
              <pc:sldMasterMk cId="0" sldId="2147483682"/>
              <pc:sldLayoutMk cId="0" sldId="2147483683"/>
              <ac:picMk id="6" creationId="{80655D2D-A6F4-45EF-43B9-7D12FBA99567}"/>
            </ac:picMkLst>
          </pc:picChg>
          <pc:picChg chg="del">
            <ac:chgData name="GOMEZ, Paula" userId="c93cf399-3ed7-4230-9282-8831e3fe5ae7" providerId="ADAL" clId="{73FB0E94-8775-4DC8-97E1-CEB8F529A9CD}" dt="2024-11-07T14:41:45.073" v="1" actId="478"/>
            <ac:picMkLst>
              <pc:docMk/>
              <pc:sldMasterMk cId="0" sldId="2147483682"/>
              <pc:sldLayoutMk cId="0" sldId="2147483683"/>
              <ac:picMk id="15" creationId="{D6D48ABD-40BA-4B9C-9FB3-A5CC274DFCD0}"/>
            </ac:picMkLst>
          </pc:picChg>
          <pc:picChg chg="del">
            <ac:chgData name="GOMEZ, Paula" userId="c93cf399-3ed7-4230-9282-8831e3fe5ae7" providerId="ADAL" clId="{73FB0E94-8775-4DC8-97E1-CEB8F529A9CD}" dt="2024-11-07T14:41:51.373" v="6" actId="478"/>
            <ac:picMkLst>
              <pc:docMk/>
              <pc:sldMasterMk cId="0" sldId="2147483682"/>
              <pc:sldLayoutMk cId="0" sldId="2147483683"/>
              <ac:picMk id="24" creationId="{00000000-0000-0000-0000-000000000000}"/>
            </ac:picMkLst>
          </pc:picChg>
          <pc:picChg chg="del">
            <ac:chgData name="GOMEZ, Paula" userId="c93cf399-3ed7-4230-9282-8831e3fe5ae7" providerId="ADAL" clId="{73FB0E94-8775-4DC8-97E1-CEB8F529A9CD}" dt="2024-11-07T14:41:45.838" v="2" actId="478"/>
            <ac:picMkLst>
              <pc:docMk/>
              <pc:sldMasterMk cId="0" sldId="2147483682"/>
              <pc:sldLayoutMk cId="0" sldId="2147483683"/>
              <ac:picMk id="25" creationId="{00000000-0000-0000-0000-000000000000}"/>
            </ac:picMkLst>
          </pc:picChg>
          <pc:picChg chg="del">
            <ac:chgData name="GOMEZ, Paula" userId="c93cf399-3ed7-4230-9282-8831e3fe5ae7" providerId="ADAL" clId="{73FB0E94-8775-4DC8-97E1-CEB8F529A9CD}" dt="2024-11-07T14:41:50.485" v="5" actId="478"/>
            <ac:picMkLst>
              <pc:docMk/>
              <pc:sldMasterMk cId="0" sldId="2147483682"/>
              <pc:sldLayoutMk cId="0" sldId="2147483683"/>
              <ac:picMk id="27" creationId="{00000000-0000-0000-0000-000000000000}"/>
            </ac:picMkLst>
          </pc:picChg>
          <pc:picChg chg="del">
            <ac:chgData name="GOMEZ, Paula" userId="c93cf399-3ed7-4230-9282-8831e3fe5ae7" providerId="ADAL" clId="{73FB0E94-8775-4DC8-97E1-CEB8F529A9CD}" dt="2024-11-07T14:41:43.650" v="0" actId="478"/>
            <ac:picMkLst>
              <pc:docMk/>
              <pc:sldMasterMk cId="0" sldId="2147483682"/>
              <pc:sldLayoutMk cId="0" sldId="2147483683"/>
              <ac:picMk id="28" creationId="{00000000-0000-0000-0000-000000000000}"/>
            </ac:picMkLst>
          </pc:picChg>
          <pc:picChg chg="del">
            <ac:chgData name="GOMEZ, Paula" userId="c93cf399-3ed7-4230-9282-8831e3fe5ae7" providerId="ADAL" clId="{73FB0E94-8775-4DC8-97E1-CEB8F529A9CD}" dt="2024-11-07T14:41:49.810" v="4" actId="478"/>
            <ac:picMkLst>
              <pc:docMk/>
              <pc:sldMasterMk cId="0" sldId="2147483682"/>
              <pc:sldLayoutMk cId="0" sldId="2147483683"/>
              <ac:picMk id="32" creationId="{00000000-0000-0000-0000-000000000000}"/>
            </ac:picMkLst>
          </pc:picChg>
        </pc:sldLayoutChg>
      </pc:sldMasterChg>
    </pc:docChg>
  </pc:docChgLst>
  <pc:docChgLst>
    <pc:chgData name="Hoffman, Adela (CDC/GHC/DGHP)" userId="64afb8b8-f072-4c9e-9ef9-cff9a66c6b39" providerId="ADAL" clId="{3E418A7D-1F32-4FCD-A1F3-3491C6FD5E9A}"/>
    <pc:docChg chg="custSel modSld">
      <pc:chgData name="Hoffman, Adela (CDC/GHC/DGHP)" userId="64afb8b8-f072-4c9e-9ef9-cff9a66c6b39" providerId="ADAL" clId="{3E418A7D-1F32-4FCD-A1F3-3491C6FD5E9A}" dt="2024-08-20T02:56:16.280" v="313"/>
      <pc:docMkLst>
        <pc:docMk/>
      </pc:docMkLst>
      <pc:sldChg chg="modNotesTx">
        <pc:chgData name="Hoffman, Adela (CDC/GHC/DGHP)" userId="64afb8b8-f072-4c9e-9ef9-cff9a66c6b39" providerId="ADAL" clId="{3E418A7D-1F32-4FCD-A1F3-3491C6FD5E9A}" dt="2024-08-20T02:17:01.253" v="30" actId="20577"/>
        <pc:sldMkLst>
          <pc:docMk/>
          <pc:sldMk cId="3988072438" sldId="397"/>
        </pc:sldMkLst>
      </pc:sldChg>
      <pc:sldChg chg="modNotesTx">
        <pc:chgData name="Hoffman, Adela (CDC/GHC/DGHP)" userId="64afb8b8-f072-4c9e-9ef9-cff9a66c6b39" providerId="ADAL" clId="{3E418A7D-1F32-4FCD-A1F3-3491C6FD5E9A}" dt="2024-08-20T02:46:30.391" v="220" actId="20577"/>
        <pc:sldMkLst>
          <pc:docMk/>
          <pc:sldMk cId="1394239756" sldId="398"/>
        </pc:sldMkLst>
      </pc:sldChg>
      <pc:sldChg chg="modNotesTx">
        <pc:chgData name="Hoffman, Adela (CDC/GHC/DGHP)" userId="64afb8b8-f072-4c9e-9ef9-cff9a66c6b39" providerId="ADAL" clId="{3E418A7D-1F32-4FCD-A1F3-3491C6FD5E9A}" dt="2024-08-20T02:47:23.100" v="245" actId="20577"/>
        <pc:sldMkLst>
          <pc:docMk/>
          <pc:sldMk cId="1472427350" sldId="401"/>
        </pc:sldMkLst>
      </pc:sldChg>
      <pc:sldChg chg="modNotesTx">
        <pc:chgData name="Hoffman, Adela (CDC/GHC/DGHP)" userId="64afb8b8-f072-4c9e-9ef9-cff9a66c6b39" providerId="ADAL" clId="{3E418A7D-1F32-4FCD-A1F3-3491C6FD5E9A}" dt="2024-08-20T02:50:05.514" v="285"/>
        <pc:sldMkLst>
          <pc:docMk/>
          <pc:sldMk cId="2868094319" sldId="403"/>
        </pc:sldMkLst>
      </pc:sldChg>
      <pc:sldChg chg="modNotesTx">
        <pc:chgData name="Hoffman, Adela (CDC/GHC/DGHP)" userId="64afb8b8-f072-4c9e-9ef9-cff9a66c6b39" providerId="ADAL" clId="{3E418A7D-1F32-4FCD-A1F3-3491C6FD5E9A}" dt="2024-08-20T02:50:53.427" v="287" actId="20577"/>
        <pc:sldMkLst>
          <pc:docMk/>
          <pc:sldMk cId="4275235869" sldId="404"/>
        </pc:sldMkLst>
      </pc:sldChg>
      <pc:sldChg chg="modNotesTx">
        <pc:chgData name="Hoffman, Adela (CDC/GHC/DGHP)" userId="64afb8b8-f072-4c9e-9ef9-cff9a66c6b39" providerId="ADAL" clId="{3E418A7D-1F32-4FCD-A1F3-3491C6FD5E9A}" dt="2024-08-20T02:53:08.302" v="312" actId="20577"/>
        <pc:sldMkLst>
          <pc:docMk/>
          <pc:sldMk cId="135487760" sldId="409"/>
        </pc:sldMkLst>
      </pc:sldChg>
      <pc:sldChg chg="modNotesTx">
        <pc:chgData name="Hoffman, Adela (CDC/GHC/DGHP)" userId="64afb8b8-f072-4c9e-9ef9-cff9a66c6b39" providerId="ADAL" clId="{3E418A7D-1F32-4FCD-A1F3-3491C6FD5E9A}" dt="2024-08-20T02:56:16.280" v="313"/>
        <pc:sldMkLst>
          <pc:docMk/>
          <pc:sldMk cId="715175267" sldId="417"/>
        </pc:sldMkLst>
      </pc:sldChg>
      <pc:sldChg chg="modNotesTx">
        <pc:chgData name="Hoffman, Adela (CDC/GHC/DGHP)" userId="64afb8b8-f072-4c9e-9ef9-cff9a66c6b39" providerId="ADAL" clId="{3E418A7D-1F32-4FCD-A1F3-3491C6FD5E9A}" dt="2024-08-20T02:15:58.373" v="0" actId="20577"/>
        <pc:sldMkLst>
          <pc:docMk/>
          <pc:sldMk cId="2481620854" sldId="467"/>
        </pc:sldMkLst>
      </pc:sldChg>
      <pc:sldChg chg="modNotesTx">
        <pc:chgData name="Hoffman, Adela (CDC/GHC/DGHP)" userId="64afb8b8-f072-4c9e-9ef9-cff9a66c6b39" providerId="ADAL" clId="{3E418A7D-1F32-4FCD-A1F3-3491C6FD5E9A}" dt="2024-08-20T02:46:56.339" v="244" actId="20577"/>
        <pc:sldMkLst>
          <pc:docMk/>
          <pc:sldMk cId="119744719" sldId="471"/>
        </pc:sldMkLst>
      </pc:sldChg>
      <pc:sldChg chg="modNotesTx">
        <pc:chgData name="Hoffman, Adela (CDC/GHC/DGHP)" userId="64afb8b8-f072-4c9e-9ef9-cff9a66c6b39" providerId="ADAL" clId="{3E418A7D-1F32-4FCD-A1F3-3491C6FD5E9A}" dt="2024-08-20T02:48:26.156" v="269" actId="20577"/>
        <pc:sldMkLst>
          <pc:docMk/>
          <pc:sldMk cId="2770415087" sldId="472"/>
        </pc:sldMkLst>
      </pc:sldChg>
      <pc:sldChg chg="modNotesTx">
        <pc:chgData name="Hoffman, Adela (CDC/GHC/DGHP)" userId="64afb8b8-f072-4c9e-9ef9-cff9a66c6b39" providerId="ADAL" clId="{3E418A7D-1F32-4FCD-A1F3-3491C6FD5E9A}" dt="2024-08-20T02:49:17.072" v="283" actId="20577"/>
        <pc:sldMkLst>
          <pc:docMk/>
          <pc:sldMk cId="2071824397" sldId="473"/>
        </pc:sldMkLst>
      </pc:sldChg>
    </pc:docChg>
  </pc:docChgLst>
  <pc:docChgLst>
    <pc:chgData name="GOMEZ, Paula" userId="S::gomezp@who.int::c93cf399-3ed7-4230-9282-8831e3fe5ae7" providerId="AD" clId="Web-{2DFF3A41-383D-8B10-B111-AC85D1838C02}"/>
    <pc:docChg chg="modSld">
      <pc:chgData name="GOMEZ, Paula" userId="S::gomezp@who.int::c93cf399-3ed7-4230-9282-8831e3fe5ae7" providerId="AD" clId="Web-{2DFF3A41-383D-8B10-B111-AC85D1838C02}" dt="2024-08-20T08:46:34.153" v="12" actId="20577"/>
      <pc:docMkLst>
        <pc:docMk/>
      </pc:docMkLst>
      <pc:sldChg chg="modSp">
        <pc:chgData name="GOMEZ, Paula" userId="S::gomezp@who.int::c93cf399-3ed7-4230-9282-8831e3fe5ae7" providerId="AD" clId="Web-{2DFF3A41-383D-8B10-B111-AC85D1838C02}" dt="2024-08-20T08:46:16.433" v="5" actId="20577"/>
        <pc:sldMkLst>
          <pc:docMk/>
          <pc:sldMk cId="936520509" sldId="478"/>
        </pc:sldMkLst>
        <pc:spChg chg="mod">
          <ac:chgData name="GOMEZ, Paula" userId="S::gomezp@who.int::c93cf399-3ed7-4230-9282-8831e3fe5ae7" providerId="AD" clId="Web-{2DFF3A41-383D-8B10-B111-AC85D1838C02}" dt="2024-08-20T08:46:16.433" v="5" actId="20577"/>
          <ac:spMkLst>
            <pc:docMk/>
            <pc:sldMk cId="936520509" sldId="478"/>
            <ac:spMk id="628" creationId="{00000000-0000-0000-0000-000000000000}"/>
          </ac:spMkLst>
        </pc:spChg>
      </pc:sldChg>
      <pc:sldChg chg="modSp">
        <pc:chgData name="GOMEZ, Paula" userId="S::gomezp@who.int::c93cf399-3ed7-4230-9282-8831e3fe5ae7" providerId="AD" clId="Web-{2DFF3A41-383D-8B10-B111-AC85D1838C02}" dt="2024-08-20T08:46:34.153" v="12" actId="20577"/>
        <pc:sldMkLst>
          <pc:docMk/>
          <pc:sldMk cId="302464712" sldId="480"/>
        </pc:sldMkLst>
        <pc:spChg chg="mod">
          <ac:chgData name="GOMEZ, Paula" userId="S::gomezp@who.int::c93cf399-3ed7-4230-9282-8831e3fe5ae7" providerId="AD" clId="Web-{2DFF3A41-383D-8B10-B111-AC85D1838C02}" dt="2024-08-20T08:46:34.153" v="12" actId="20577"/>
          <ac:spMkLst>
            <pc:docMk/>
            <pc:sldMk cId="302464712" sldId="480"/>
            <ac:spMk id="62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7" name="Shape 557"/>
          <p:cNvSpPr>
            <a:spLocks noGrp="1" noRot="1" noChangeAspect="1"/>
          </p:cNvSpPr>
          <p:nvPr>
            <p:ph type="sldImg"/>
          </p:nvPr>
        </p:nvSpPr>
        <p:spPr>
          <a:xfrm>
            <a:off x="1143000" y="685800"/>
            <a:ext cx="4572000" cy="3429000"/>
          </a:xfrm>
          <a:prstGeom prst="rect">
            <a:avLst/>
          </a:prstGeom>
        </p:spPr>
        <p:txBody>
          <a:bodyPr/>
          <a:lstStyle/>
          <a:p>
            <a:endParaRPr/>
          </a:p>
        </p:txBody>
      </p:sp>
      <p:sp>
        <p:nvSpPr>
          <p:cNvPr id="558" name="Shape 55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655746307"/>
      </p:ext>
    </p:extLst>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Calibri"/>
      </a:defRPr>
    </a:lvl1pPr>
    <a:lvl2pPr indent="228600" latinLnBrk="0">
      <a:spcBef>
        <a:spcPts val="400"/>
      </a:spcBef>
      <a:defRPr sz="1200">
        <a:latin typeface="+mj-lt"/>
        <a:ea typeface="+mj-ea"/>
        <a:cs typeface="+mj-cs"/>
        <a:sym typeface="Calibri"/>
      </a:defRPr>
    </a:lvl2pPr>
    <a:lvl3pPr indent="457200" latinLnBrk="0">
      <a:spcBef>
        <a:spcPts val="400"/>
      </a:spcBef>
      <a:defRPr sz="1200">
        <a:latin typeface="+mj-lt"/>
        <a:ea typeface="+mj-ea"/>
        <a:cs typeface="+mj-cs"/>
        <a:sym typeface="Calibri"/>
      </a:defRPr>
    </a:lvl3pPr>
    <a:lvl4pPr indent="685800" latinLnBrk="0">
      <a:spcBef>
        <a:spcPts val="400"/>
      </a:spcBef>
      <a:defRPr sz="1200">
        <a:latin typeface="+mj-lt"/>
        <a:ea typeface="+mj-ea"/>
        <a:cs typeface="+mj-cs"/>
        <a:sym typeface="Calibri"/>
      </a:defRPr>
    </a:lvl4pPr>
    <a:lvl5pPr indent="914400" latinLnBrk="0">
      <a:spcBef>
        <a:spcPts val="400"/>
      </a:spcBef>
      <a:defRPr sz="1200">
        <a:latin typeface="+mj-lt"/>
        <a:ea typeface="+mj-ea"/>
        <a:cs typeface="+mj-cs"/>
        <a:sym typeface="Calibri"/>
      </a:defRPr>
    </a:lvl5pPr>
    <a:lvl6pPr indent="1143000" latinLnBrk="0">
      <a:spcBef>
        <a:spcPts val="400"/>
      </a:spcBef>
      <a:defRPr sz="1200">
        <a:latin typeface="+mj-lt"/>
        <a:ea typeface="+mj-ea"/>
        <a:cs typeface="+mj-cs"/>
        <a:sym typeface="Calibri"/>
      </a:defRPr>
    </a:lvl6pPr>
    <a:lvl7pPr indent="1371600" latinLnBrk="0">
      <a:spcBef>
        <a:spcPts val="400"/>
      </a:spcBef>
      <a:defRPr sz="1200">
        <a:latin typeface="+mj-lt"/>
        <a:ea typeface="+mj-ea"/>
        <a:cs typeface="+mj-cs"/>
        <a:sym typeface="Calibri"/>
      </a:defRPr>
    </a:lvl7pPr>
    <a:lvl8pPr indent="1600200" latinLnBrk="0">
      <a:spcBef>
        <a:spcPts val="400"/>
      </a:spcBef>
      <a:defRPr sz="1200">
        <a:latin typeface="+mj-lt"/>
        <a:ea typeface="+mj-ea"/>
        <a:cs typeface="+mj-cs"/>
        <a:sym typeface="Calibri"/>
      </a:defRPr>
    </a:lvl8pPr>
    <a:lvl9pPr indent="1828800" latinLnBrk="0">
      <a:spcBef>
        <a:spcPts val="400"/>
      </a:spcBef>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 name="Shape 574"/>
          <p:cNvSpPr>
            <a:spLocks noGrp="1" noRot="1" noChangeAspect="1"/>
          </p:cNvSpPr>
          <p:nvPr>
            <p:ph type="sldImg"/>
          </p:nvPr>
        </p:nvSpPr>
        <p:spPr>
          <a:xfrm>
            <a:off x="381000" y="685800"/>
            <a:ext cx="6096000" cy="3429000"/>
          </a:xfrm>
          <a:prstGeom prst="rect">
            <a:avLst/>
          </a:prstGeom>
        </p:spPr>
        <p:txBody>
          <a:bodyPr/>
          <a:lstStyle/>
          <a:p>
            <a:endParaRPr/>
          </a:p>
        </p:txBody>
      </p:sp>
      <p:sp>
        <p:nvSpPr>
          <p:cNvPr id="575" name="Shape 575"/>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8919802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pPr marL="0" indent="0" algn="l" rtl="0" fontAlgn="base">
              <a:buFont typeface="Arial" panose="020B0604020202020204" pitchFamily="34" charset="0"/>
              <a:buNone/>
              <a:defRPr sz="1800" b="1"/>
            </a:pPr>
            <a:r>
              <a:t>Points clés : </a:t>
            </a:r>
            <a:endParaRPr sz="1800" b="0" i="0" u="none" strike="noStrike">
              <a:solidFill>
                <a:srgbClr val="000000"/>
              </a:solidFill>
              <a:effectLst/>
              <a:latin typeface="Calibri" panose="020F0502020204030204" pitchFamily="34" charset="0"/>
            </a:endParaRPr>
          </a:p>
          <a:p>
            <a:pPr marL="285750" lvl="1" indent="-285750" algn="l" rtl="0" fontAlgn="base">
              <a:buFont typeface="Arial" panose="020B0604020202020204" pitchFamily="34" charset="0"/>
              <a:buChar char="•"/>
              <a:defRPr sz="1800">
                <a:solidFill>
                  <a:srgbClr val="000000"/>
                </a:solidFill>
                <a:effectLst/>
                <a:latin typeface="Calibri" panose="020F0502020204030204" pitchFamily="34" charset="0"/>
              </a:defRPr>
            </a:pPr>
            <a:r>
              <a:t>Le nombre de personnes sélectionnées dans la liste des membres de réserve des EIR dépend : des ressources humaines disponibles pour soutenir et gérer les EIR, du pourcentage de membres des EIR susceptibles dʼêtre indisponibles en cas de déploiement, du nombre et du type dʼintervenants nécessaires lors des interventions passées, du taux dʼattrition et de rotation, et du choix dʼadopter ou non une approche par niveau de mobilisation.</a:t>
            </a:r>
          </a:p>
          <a:p>
            <a:pPr marL="285750" lvl="1" indent="-285750" algn="l" rtl="0" fontAlgn="base">
              <a:buFont typeface="Arial" panose="020B0604020202020204" pitchFamily="34" charset="0"/>
              <a:buChar char="•"/>
            </a:pPr>
            <a:endParaRPr sz="1800" b="0" i="0" u="none" strike="noStrike">
              <a:solidFill>
                <a:srgbClr val="000000"/>
              </a:solidFill>
              <a:effectLst/>
              <a:latin typeface="Calibri" panose="020F0502020204030204" pitchFamily="34" charset="0"/>
            </a:endParaRPr>
          </a:p>
          <a:p>
            <a:pPr marL="285750" lvl="1" indent="-285750" algn="l" rtl="0" fontAlgn="base">
              <a:buFont typeface="Arial" panose="020B0604020202020204" pitchFamily="34" charset="0"/>
              <a:buChar char="•"/>
              <a:defRPr sz="1800">
                <a:effectLst/>
                <a:latin typeface="Calibri" panose="020F0502020204030204" pitchFamily="34" charset="0"/>
              </a:defRPr>
            </a:pPr>
            <a:r>
              <a:rPr>
                <a:solidFill>
                  <a:srgbClr val="000000"/>
                </a:solidFill>
              </a:rPr>
              <a:t>Il se peut quʼun rôle soit plus représenté quʼun autre dans une liste de membres de réserve. Les épidémiologistes, par exemple, sont plus souvent sollicités que dʼautres spécialistes en cas dʼépidémie.  Il convient de tenir compte de ces éléments au moment de déterminer combien de représentants une liste de membres de réserve doit compter pour chaque rôle. </a:t>
            </a:r>
            <a:endParaRPr b="0" i="0">
              <a:solidFill>
                <a:srgbClr val="444444"/>
              </a:solidFill>
              <a:effectLst/>
              <a:latin typeface="Calibri" panose="020F0502020204030204" pitchFamily="34" charset="0"/>
            </a:endParaRPr>
          </a:p>
          <a:p>
            <a:pPr algn="l" rtl="0" fontAlgn="base">
              <a:defRPr sz="1800">
                <a:solidFill>
                  <a:srgbClr val="444444"/>
                </a:solidFill>
                <a:effectLst/>
                <a:latin typeface="Calibri" panose="020F0502020204030204" pitchFamily="34" charset="0"/>
              </a:defRPr>
            </a:pPr>
            <a:r>
              <a:t> </a:t>
            </a:r>
            <a:endParaRPr b="0" i="0">
              <a:solidFill>
                <a:srgbClr val="444444"/>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pPr>
            <a:endParaRPr sz="1200">
              <a:solidFill>
                <a:srgbClr val="000000"/>
              </a:solidFill>
              <a:latin typeface="Arial" panose="020B0604020202020204" pitchFamily="34" charset="0"/>
              <a:cs typeface="Arial" panose="020B0604020202020204" pitchFamily="34" charset="0"/>
            </a:endParaRPr>
          </a:p>
          <a:p>
            <a:endParaRPr sz="1200">
              <a:solidFill>
                <a:srgbClr val="000000"/>
              </a:solidFill>
              <a:latin typeface="Arial" panose="020B0604020202020204" pitchFamily="34" charset="0"/>
              <a:cs typeface="Arial" panose="020B0604020202020204" pitchFamily="34" charset="0"/>
            </a:endParaRPr>
          </a:p>
        </p:txBody>
      </p:sp>
      <p:sp>
        <p:nvSpPr>
          <p:cNvPr id="4" name="Espace réservé du numéro de diapositive 3"/>
          <p:cNvSpPr>
            <a:spLocks noGrp="1"/>
          </p:cNvSpPr>
          <p:nvPr>
            <p:ph type="sldNum" sz="quarter" idx="10"/>
          </p:nvPr>
        </p:nvSpPr>
        <p:spPr>
          <a:xfrm>
            <a:off x="3857132" y="9441579"/>
            <a:ext cx="2950475" cy="499347"/>
          </a:xfrm>
          <a:prstGeom prst="rect">
            <a:avLst/>
          </a:prstGeom>
        </p:spPr>
        <p:txBody>
          <a:bodyPr/>
          <a:lstStyle/>
          <a:p>
            <a:fld id="{B6BFF8CA-F518-EC40-BF1B-9782939603F9}" type="slidenum">
              <a:rPr lang="en-US" smtClean="0">
                <a:solidFill>
                  <a:prstClr val="black"/>
                </a:solidFill>
                <a:latin typeface="Calibri" panose="020F0502020204030204"/>
              </a:rPr>
              <a:t>14</a:t>
            </a:fld>
            <a:endParaRPr>
              <a:solidFill>
                <a:prstClr val="black"/>
              </a:solidFill>
              <a:latin typeface="Calibri" panose="020F0502020204030204"/>
            </a:endParaRPr>
          </a:p>
        </p:txBody>
      </p:sp>
    </p:spTree>
    <p:extLst>
      <p:ext uri="{BB962C8B-B14F-4D97-AF65-F5344CB8AC3E}">
        <p14:creationId xmlns:p14="http://schemas.microsoft.com/office/powerpoint/2010/main" val="25198062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rtl="0" fontAlgn="base">
              <a:buFont typeface="Arial" panose="020B0604020202020204" pitchFamily="34" charset="0"/>
              <a:buNone/>
              <a:defRPr sz="1800" b="1"/>
            </a:pPr>
            <a:r>
              <a:t>Points clés : </a:t>
            </a:r>
          </a:p>
          <a:p>
            <a:pPr algn="l" rtl="0" fontAlgn="base">
              <a:buFont typeface="Arial" panose="020B0604020202020204" pitchFamily="34" charset="0"/>
              <a:buChar char="•"/>
              <a:defRPr sz="1800">
                <a:effectLst/>
                <a:latin typeface="Calibri" panose="020F0502020204030204" pitchFamily="34" charset="0"/>
              </a:defRPr>
            </a:pPr>
            <a:r>
              <a:rPr>
                <a:solidFill>
                  <a:srgbClr val="000000"/>
                </a:solidFill>
              </a:rPr>
              <a:t> Bien quʼelle soit rarement adoptée, lʼapproche par niveau de mobilisation est recommandée lorsque les financements et les ressources disponibles le permettent. Des critères de sélection différents pourront être établis pour les membres principaux et les membres de renfort, de manière à rendre compte de leurs responsabilités respectives.</a:t>
            </a:r>
            <a:endParaRPr sz="1800" b="0" i="0">
              <a:solidFill>
                <a:srgbClr val="444444"/>
              </a:solidFill>
              <a:effectLst/>
              <a:latin typeface="Arial" panose="020B0604020202020204" pitchFamily="34" charset="0"/>
            </a:endParaRPr>
          </a:p>
          <a:p>
            <a:pPr algn="l" rtl="0" fontAlgn="base">
              <a:buFont typeface="Arial" panose="020B0604020202020204" pitchFamily="34" charset="0"/>
              <a:buChar char="•"/>
              <a:defRPr sz="1800">
                <a:effectLst/>
                <a:latin typeface="Calibri" panose="020F0502020204030204" pitchFamily="34" charset="0"/>
              </a:defRPr>
            </a:pPr>
            <a:r>
              <a:rPr>
                <a:solidFill>
                  <a:srgbClr val="000000"/>
                </a:solidFill>
              </a:rPr>
              <a:t>Généralement, l'adoption d'une approche par niveau de mobilisation se traduit par des membres de renfort plus nombreux que les membres principaux. Au moment de déterminer les effectifs de la liste des membres de réserve des EIR, il faut s'interroger sur le nombre de membres de chacun des niveaux de mobilisation.</a:t>
            </a:r>
            <a:endParaRPr sz="1800" b="0" i="0">
              <a:solidFill>
                <a:srgbClr val="444444"/>
              </a:solidFill>
              <a:effectLst/>
              <a:latin typeface="Arial" panose="020B0604020202020204" pitchFamily="34" charset="0"/>
            </a:endParaRPr>
          </a:p>
          <a:p>
            <a:endParaRPr sz="1800" b="0" i="0">
              <a:solidFill>
                <a:srgbClr val="444444"/>
              </a:solidFill>
              <a:effectLst/>
              <a:latin typeface="Arial" panose="020B0604020202020204" pitchFamily="34" charset="0"/>
            </a:endParaRPr>
          </a:p>
        </p:txBody>
      </p:sp>
    </p:spTree>
    <p:extLst>
      <p:ext uri="{BB962C8B-B14F-4D97-AF65-F5344CB8AC3E}">
        <p14:creationId xmlns:p14="http://schemas.microsoft.com/office/powerpoint/2010/main" val="27183927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pPr marL="0" marR="0" lvl="0" indent="0" defTabSz="914400" eaLnBrk="1" fontAlgn="auto" latinLnBrk="0" hangingPunct="1">
              <a:lnSpc>
                <a:spcPct val="100000"/>
              </a:lnSpc>
              <a:spcBef>
                <a:spcPts val="400"/>
              </a:spcBef>
              <a:spcAft>
                <a:spcPts val="0"/>
              </a:spcAft>
              <a:buClrTx/>
              <a:buSzTx/>
              <a:buFontTx/>
              <a:buNone/>
              <a:tabLst/>
            </a:pPr>
            <a:r>
              <a:rPr b="1"/>
              <a:t>Points clés : </a:t>
            </a:r>
            <a:r>
              <a:t>La première étape de la dotation des EIR en personnel consiste à identifier des candidats.</a:t>
            </a:r>
          </a:p>
          <a:p>
            <a:endParaRPr/>
          </a:p>
        </p:txBody>
      </p:sp>
      <p:sp>
        <p:nvSpPr>
          <p:cNvPr id="4" name="Espace réservé du numéro de diapositive 3"/>
          <p:cNvSpPr>
            <a:spLocks noGrp="1"/>
          </p:cNvSpPr>
          <p:nvPr>
            <p:ph type="sldNum" sz="quarter" idx="10"/>
          </p:nvPr>
        </p:nvSpPr>
        <p:spPr>
          <a:xfrm>
            <a:off x="3857132" y="9441579"/>
            <a:ext cx="2950475" cy="499347"/>
          </a:xfrm>
          <a:prstGeom prst="rect">
            <a:avLst/>
          </a:prstGeom>
        </p:spPr>
        <p:txBody>
          <a:bodyPr/>
          <a:lstStyle/>
          <a:p>
            <a:fld id="{B6BFF8CA-F518-EC40-BF1B-9782939603F9}" type="slidenum">
              <a:rPr lang="en-US" smtClean="0">
                <a:solidFill>
                  <a:prstClr val="black"/>
                </a:solidFill>
                <a:latin typeface="Calibri" panose="020F0502020204030204"/>
              </a:rPr>
              <a:t>16</a:t>
            </a:fld>
            <a:endParaRPr>
              <a:solidFill>
                <a:prstClr val="black"/>
              </a:solidFill>
              <a:latin typeface="Calibri" panose="020F0502020204030204"/>
            </a:endParaRPr>
          </a:p>
        </p:txBody>
      </p:sp>
    </p:spTree>
    <p:extLst>
      <p:ext uri="{BB962C8B-B14F-4D97-AF65-F5344CB8AC3E}">
        <p14:creationId xmlns:p14="http://schemas.microsoft.com/office/powerpoint/2010/main" val="3610370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400"/>
              </a:spcBef>
              <a:spcAft>
                <a:spcPts val="0"/>
              </a:spcAft>
              <a:buClrTx/>
              <a:buSzTx/>
              <a:buFont typeface="Arial" panose="020B0604020202020204" pitchFamily="34" charset="0"/>
              <a:buNone/>
              <a:tabLst/>
              <a:defRPr sz="1800" b="1"/>
            </a:pPr>
            <a:r>
              <a:t>Points clés : </a:t>
            </a:r>
          </a:p>
        </p:txBody>
      </p:sp>
    </p:spTree>
    <p:extLst>
      <p:ext uri="{BB962C8B-B14F-4D97-AF65-F5344CB8AC3E}">
        <p14:creationId xmlns:p14="http://schemas.microsoft.com/office/powerpoint/2010/main" val="17355276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0" indent="0">
              <a:buFont typeface="Arial" panose="020B0604020202020204" pitchFamily="34" charset="0"/>
              <a:buNone/>
              <a:defRPr b="1"/>
            </a:pPr>
            <a:r>
              <a:t>Points clés : </a:t>
            </a:r>
          </a:p>
          <a:p>
            <a:pPr marL="171450" indent="-171450">
              <a:buFont typeface="Arial" panose="020B0604020202020204" pitchFamily="34" charset="0"/>
              <a:buChar char="•"/>
              <a:defRPr>
                <a:solidFill>
                  <a:srgbClr val="000000"/>
                </a:solidFill>
                <a:effectLst/>
                <a:latin typeface="Calibri" panose="020F0502020204030204" pitchFamily="34" charset="0"/>
              </a:defRPr>
            </a:pPr>
            <a:r>
              <a:t>Le personnel de renfort des EIR peut également être issu dʼorganisations extérieures. Les participants devront sʼinterroger pour déterminer quelles peuvent être ces organisations dans leur pays.</a:t>
            </a:r>
            <a:endParaRPr>
              <a:cs typeface="Calibri"/>
            </a:endParaRPr>
          </a:p>
        </p:txBody>
      </p:sp>
      <p:sp>
        <p:nvSpPr>
          <p:cNvPr id="4" name="Espace réservé du numéro de diapositive 3"/>
          <p:cNvSpPr>
            <a:spLocks noGrp="1"/>
          </p:cNvSpPr>
          <p:nvPr>
            <p:ph type="sldNum" sz="quarter" idx="5"/>
          </p:nvPr>
        </p:nvSpPr>
        <p:spPr>
          <a:xfrm>
            <a:off x="3857132" y="9441579"/>
            <a:ext cx="2950475" cy="499347"/>
          </a:xfrm>
          <a:prstGeom prst="rect">
            <a:avLst/>
          </a:prstGeom>
        </p:spPr>
        <p:txBody>
          <a:bodyPr/>
          <a:lstStyle/>
          <a:p>
            <a:fld id="{B6BFF8CA-F518-EC40-BF1B-9782939603F9}" type="slidenum">
              <a:rPr lang="en-US" smtClean="0">
                <a:solidFill>
                  <a:prstClr val="black"/>
                </a:solidFill>
                <a:latin typeface="Calibri" panose="020F0502020204030204"/>
              </a:rPr>
              <a:t>18</a:t>
            </a:fld>
            <a:endParaRPr>
              <a:solidFill>
                <a:prstClr val="black"/>
              </a:solidFill>
              <a:latin typeface="Calibri" panose="020F0502020204030204"/>
            </a:endParaRPr>
          </a:p>
        </p:txBody>
      </p:sp>
    </p:spTree>
    <p:extLst>
      <p:ext uri="{BB962C8B-B14F-4D97-AF65-F5344CB8AC3E}">
        <p14:creationId xmlns:p14="http://schemas.microsoft.com/office/powerpoint/2010/main" val="42536967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pPr marL="0" marR="0" lvl="0" indent="0" defTabSz="914400" eaLnBrk="1" fontAlgn="auto" latinLnBrk="0" hangingPunct="1">
              <a:lnSpc>
                <a:spcPct val="100000"/>
              </a:lnSpc>
              <a:spcBef>
                <a:spcPts val="400"/>
              </a:spcBef>
              <a:spcAft>
                <a:spcPts val="0"/>
              </a:spcAft>
              <a:buClrTx/>
              <a:buSzTx/>
              <a:buFontTx/>
              <a:buNone/>
              <a:tabLst/>
            </a:pPr>
            <a:r>
              <a:rPr b="1"/>
              <a:t>Points clés : </a:t>
            </a:r>
            <a:r>
              <a:t>La première étape de la dotation des EIR en personnel consiste à sélectionner des candidats.</a:t>
            </a:r>
          </a:p>
          <a:p>
            <a:endParaRPr/>
          </a:p>
        </p:txBody>
      </p:sp>
      <p:sp>
        <p:nvSpPr>
          <p:cNvPr id="4" name="Espace réservé du numéro de diapositive 3"/>
          <p:cNvSpPr>
            <a:spLocks noGrp="1"/>
          </p:cNvSpPr>
          <p:nvPr>
            <p:ph type="sldNum" sz="quarter" idx="10"/>
          </p:nvPr>
        </p:nvSpPr>
        <p:spPr>
          <a:xfrm>
            <a:off x="3857132" y="9441579"/>
            <a:ext cx="2950475" cy="499347"/>
          </a:xfrm>
          <a:prstGeom prst="rect">
            <a:avLst/>
          </a:prstGeom>
        </p:spPr>
        <p:txBody>
          <a:bodyPr/>
          <a:lstStyle/>
          <a:p>
            <a:fld id="{B6BFF8CA-F518-EC40-BF1B-9782939603F9}" type="slidenum">
              <a:rPr lang="en-US" smtClean="0">
                <a:solidFill>
                  <a:prstClr val="black"/>
                </a:solidFill>
                <a:latin typeface="Calibri" panose="020F0502020204030204"/>
              </a:rPr>
              <a:t>19</a:t>
            </a:fld>
            <a:endParaRPr>
              <a:solidFill>
                <a:prstClr val="black"/>
              </a:solidFill>
              <a:latin typeface="Calibri" panose="020F0502020204030204"/>
            </a:endParaRPr>
          </a:p>
        </p:txBody>
      </p:sp>
    </p:spTree>
    <p:extLst>
      <p:ext uri="{BB962C8B-B14F-4D97-AF65-F5344CB8AC3E}">
        <p14:creationId xmlns:p14="http://schemas.microsoft.com/office/powerpoint/2010/main" val="12064446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0" indent="0">
              <a:buFont typeface="Arial" panose="020B0604020202020204" pitchFamily="34" charset="0"/>
              <a:buNone/>
            </a:pPr>
            <a:r>
              <a:rPr b="1"/>
              <a:t>Points clés : </a:t>
            </a:r>
            <a:r>
              <a:t>La taille de la liste des membres de réserve des EIR (cʼest-à-dire le nombre de membres) dépend des ressources financières et humaines disponibles pour soutenir et gérer ces membres. </a:t>
            </a:r>
          </a:p>
          <a:p>
            <a:pPr marL="0" indent="0">
              <a:buFont typeface="Arial" panose="020B0604020202020204" pitchFamily="34" charset="0"/>
              <a:buNone/>
            </a:pPr>
            <a:r>
              <a:t>En plus de ces éléments, dʼautres considérations peuvent être prises en compte : </a:t>
            </a:r>
          </a:p>
          <a:p>
            <a:pPr marL="171450" indent="-171450">
              <a:buFont typeface="Arial" panose="020B0604020202020204" pitchFamily="34" charset="0"/>
              <a:buChar char="•"/>
            </a:pPr>
            <a:r>
              <a:t>Le nombre dʼintervenants disponibles nécessaires lors dʼinterventions passées, en tenant compte des points suivants : </a:t>
            </a:r>
          </a:p>
          <a:p>
            <a:pPr marL="171450" lvl="8" indent="-171450">
              <a:buFont typeface="Arial" panose="020B0604020202020204" pitchFamily="34" charset="0"/>
              <a:buChar char="•"/>
            </a:pPr>
            <a:r>
              <a:t>Les épidémies les plus courantes dans le pays </a:t>
            </a:r>
          </a:p>
          <a:p>
            <a:pPr marL="171450" lvl="4" indent="-171450">
              <a:buFont typeface="Arial" panose="020B0604020202020204" pitchFamily="34" charset="0"/>
              <a:buChar char="•"/>
            </a:pPr>
            <a:r>
              <a:t>Les besoins en personnel de renfort pendant les épidémies saisonnières </a:t>
            </a:r>
          </a:p>
          <a:p>
            <a:pPr marL="171450" lvl="0" indent="-171450">
              <a:buFont typeface="Arial" panose="020B0604020202020204" pitchFamily="34" charset="0"/>
              <a:buChar char="•"/>
            </a:pPr>
            <a:r>
              <a:t>Le nombre de fois où il est fait appel aux EIR (les EIR nationales sont notamment susceptibles de recevoir moins de demandes que les EIR infranationales) </a:t>
            </a:r>
          </a:p>
          <a:p>
            <a:pPr marL="171450" lvl="0" indent="-171450">
              <a:buFont typeface="Arial" panose="020B0604020202020204" pitchFamily="34" charset="0"/>
              <a:buChar char="•"/>
            </a:pPr>
            <a:r>
              <a:t>Le pourcentage de membres des EIR susceptibles dʼêtre indisponibles en cas de déploiement </a:t>
            </a:r>
          </a:p>
          <a:p>
            <a:pPr marL="171450" lvl="0" indent="-171450">
              <a:buFont typeface="Arial" panose="020B0604020202020204" pitchFamily="34" charset="0"/>
              <a:buChar char="•"/>
            </a:pPr>
            <a:r>
              <a:t>Le taux dʼattrition/de rotation du personnel</a:t>
            </a:r>
          </a:p>
          <a:p>
            <a:endParaRPr/>
          </a:p>
          <a:p>
            <a:endParaRPr/>
          </a:p>
        </p:txBody>
      </p:sp>
    </p:spTree>
    <p:extLst>
      <p:ext uri="{BB962C8B-B14F-4D97-AF65-F5344CB8AC3E}">
        <p14:creationId xmlns:p14="http://schemas.microsoft.com/office/powerpoint/2010/main" val="25882672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buFont typeface="Arial" panose="020B0604020202020204" pitchFamily="34" charset="0"/>
              <a:buNone/>
              <a:defRPr b="1"/>
            </a:pPr>
            <a:r>
              <a:t>Points clés : </a:t>
            </a:r>
            <a:endParaRPr sz="1200" b="0">
              <a:solidFill>
                <a:srgbClr val="5F5F5F"/>
              </a:solidFill>
              <a:latin typeface="Calibri" panose="020F0502020204030204"/>
            </a:endParaRPr>
          </a:p>
          <a:p>
            <a:pPr marL="171450" indent="-171450">
              <a:buFont typeface="Arial" panose="020B0604020202020204" pitchFamily="34" charset="0"/>
              <a:buChar char="•"/>
              <a:defRPr>
                <a:solidFill>
                  <a:srgbClr val="5F5F5F"/>
                </a:solidFill>
                <a:latin typeface="Calibri" panose="020F0502020204030204"/>
              </a:defRPr>
            </a:pPr>
            <a:r>
              <a:t>Une liste de membres de réserve est un registre de membres d’EIR contenant des données à jour sur chacun d’entre eux et dans lequel il est possible d’effectuer des recherches.</a:t>
            </a:r>
          </a:p>
          <a:p>
            <a:pPr marL="171450" indent="-171450">
              <a:buFont typeface="Arial" panose="020B0604020202020204" pitchFamily="34" charset="0"/>
              <a:buChar char="•"/>
              <a:defRPr>
                <a:solidFill>
                  <a:srgbClr val="5F5F5F"/>
                </a:solidFill>
                <a:latin typeface="Calibri" panose="020F0502020204030204"/>
              </a:defRPr>
            </a:pPr>
            <a:r>
              <a:t>Une liste de membres de réserve est également appelée « système de gestion du personnel ».</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solidFill>
                  <a:srgbClr val="5F5F5F"/>
                </a:solidFill>
                <a:latin typeface="Calibri" panose="020F0502020204030204"/>
              </a:defRPr>
            </a:pPr>
            <a:r>
              <a:t>Une liste de membres de réserve contient généralement des informations concernant les compétences des membres des EIR ainsi que des données sur les critères de disponibilité opérationnelle. Cela permet de trouver rapidement des intervenants qualifiés pour des demandes d’intervention spécifiques.</a:t>
            </a:r>
          </a:p>
          <a:p>
            <a:endParaRPr/>
          </a:p>
        </p:txBody>
      </p:sp>
    </p:spTree>
    <p:extLst>
      <p:ext uri="{BB962C8B-B14F-4D97-AF65-F5344CB8AC3E}">
        <p14:creationId xmlns:p14="http://schemas.microsoft.com/office/powerpoint/2010/main" val="39432549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400"/>
              </a:spcBef>
              <a:spcAft>
                <a:spcPts val="0"/>
              </a:spcAft>
              <a:buClrTx/>
              <a:buSzTx/>
              <a:buFontTx/>
              <a:buNone/>
              <a:tabLst/>
            </a:pPr>
            <a:r>
              <a:rPr b="1"/>
              <a:t>Points clés : </a:t>
            </a:r>
            <a:r>
              <a:rPr kern="1200">
                <a:solidFill>
                  <a:schemeClr val="tx1"/>
                </a:solidFill>
                <a:effectLst/>
                <a:latin typeface="+mn-lt"/>
                <a:ea typeface="+mn-ea"/>
                <a:cs typeface="+mn-cs"/>
              </a:rPr>
              <a:t>Au moment dʼélaborer la liste des membres de réserve des EIR, il convient de décider quelles informations feront lʼobjet dʼun suivi et dʼune mise à jour régulière. Voici quelques informations clés susceptibles dʼêtre collectées auprès des candidats aux EIR...</a:t>
            </a:r>
          </a:p>
          <a:p>
            <a:endParaRPr kern="1200">
              <a:solidFill>
                <a:schemeClr val="tx1"/>
              </a:solidFill>
              <a:effectLst/>
              <a:latin typeface="+mn-lt"/>
              <a:ea typeface="+mn-ea"/>
              <a:cs typeface="+mn-cs"/>
            </a:endParaRPr>
          </a:p>
          <a:p>
            <a:endParaRPr kern="1200">
              <a:solidFill>
                <a:schemeClr val="tx1"/>
              </a:solidFill>
              <a:effectLst/>
              <a:latin typeface="+mn-lt"/>
              <a:ea typeface="+mn-ea"/>
              <a:cs typeface="+mn-cs"/>
            </a:endParaRPr>
          </a:p>
        </p:txBody>
      </p:sp>
    </p:spTree>
    <p:extLst>
      <p:ext uri="{BB962C8B-B14F-4D97-AF65-F5344CB8AC3E}">
        <p14:creationId xmlns:p14="http://schemas.microsoft.com/office/powerpoint/2010/main" val="17241610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a:defRPr b="1"/>
            </a:pPr>
            <a:r>
              <a:rPr dirty="0"/>
              <a:t>Points </a:t>
            </a:r>
            <a:r>
              <a:rPr dirty="0" err="1"/>
              <a:t>clés</a:t>
            </a:r>
            <a:r>
              <a:rPr dirty="0"/>
              <a:t> :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800">
                <a:effectLst/>
                <a:latin typeface="Segoe UI" panose="020B0502040204020203" pitchFamily="34" charset="0"/>
              </a:defRPr>
            </a:pPr>
            <a:r>
              <a:rPr dirty="0" err="1"/>
              <a:t>Voici</a:t>
            </a:r>
            <a:r>
              <a:rPr dirty="0"/>
              <a:t> un </a:t>
            </a:r>
            <a:r>
              <a:rPr dirty="0" err="1"/>
              <a:t>exemple</a:t>
            </a:r>
            <a:r>
              <a:rPr dirty="0"/>
              <a:t> de sous-</a:t>
            </a:r>
            <a:r>
              <a:rPr dirty="0" err="1"/>
              <a:t>catégories</a:t>
            </a:r>
            <a:r>
              <a:rPr dirty="0"/>
              <a:t> </a:t>
            </a:r>
            <a:r>
              <a:rPr dirty="0" err="1"/>
              <a:t>dʼinformations</a:t>
            </a:r>
            <a:r>
              <a:rPr dirty="0"/>
              <a:t> </a:t>
            </a:r>
            <a:r>
              <a:rPr dirty="0" err="1"/>
              <a:t>susceptibles</a:t>
            </a:r>
            <a:r>
              <a:rPr dirty="0"/>
              <a:t> </a:t>
            </a:r>
            <a:r>
              <a:rPr dirty="0" err="1"/>
              <a:t>dʼêtre</a:t>
            </a:r>
            <a:r>
              <a:rPr dirty="0"/>
              <a:t> </a:t>
            </a:r>
            <a:r>
              <a:rPr dirty="0" err="1"/>
              <a:t>collectées</a:t>
            </a:r>
            <a:r>
              <a:rPr dirty="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kern="1200">
                <a:solidFill>
                  <a:schemeClr val="tx1"/>
                </a:solidFill>
                <a:effectLst/>
                <a:latin typeface="+mn-lt"/>
                <a:ea typeface="+mn-ea"/>
                <a:cs typeface="+mn-cs"/>
              </a:defRPr>
            </a:pPr>
            <a:r>
              <a:rPr dirty="0"/>
              <a:t>Il </a:t>
            </a:r>
            <a:r>
              <a:rPr dirty="0" err="1"/>
              <a:t>existe</a:t>
            </a:r>
            <a:r>
              <a:rPr dirty="0"/>
              <a:t> </a:t>
            </a:r>
            <a:r>
              <a:rPr dirty="0" err="1"/>
              <a:t>une</a:t>
            </a:r>
            <a:r>
              <a:rPr dirty="0"/>
              <a:t> classification </a:t>
            </a:r>
            <a:r>
              <a:rPr dirty="0" err="1"/>
              <a:t>générale</a:t>
            </a:r>
            <a:r>
              <a:rPr dirty="0"/>
              <a:t> des </a:t>
            </a:r>
            <a:r>
              <a:rPr dirty="0" err="1"/>
              <a:t>différents</a:t>
            </a:r>
            <a:r>
              <a:rPr dirty="0"/>
              <a:t> </a:t>
            </a:r>
            <a:r>
              <a:rPr dirty="0" err="1"/>
              <a:t>rôles</a:t>
            </a:r>
            <a:r>
              <a:rPr dirty="0"/>
              <a:t>. Les </a:t>
            </a:r>
            <a:r>
              <a:rPr dirty="0" err="1"/>
              <a:t>catégories</a:t>
            </a:r>
            <a:r>
              <a:rPr dirty="0"/>
              <a:t> « </a:t>
            </a:r>
            <a:r>
              <a:rPr dirty="0" err="1"/>
              <a:t>gestionnaire</a:t>
            </a:r>
            <a:r>
              <a:rPr dirty="0"/>
              <a:t> des données », « </a:t>
            </a:r>
            <a:r>
              <a:rPr dirty="0" err="1"/>
              <a:t>épidémiologiste</a:t>
            </a:r>
            <a:r>
              <a:rPr dirty="0"/>
              <a:t> » et « personnel de </a:t>
            </a:r>
            <a:r>
              <a:rPr dirty="0" err="1"/>
              <a:t>laboratoire</a:t>
            </a:r>
            <a:r>
              <a:rPr dirty="0"/>
              <a:t> » (pour ne citer que </a:t>
            </a:r>
            <a:r>
              <a:rPr dirty="0" err="1"/>
              <a:t>quelques</a:t>
            </a:r>
            <a:r>
              <a:rPr dirty="0"/>
              <a:t> </a:t>
            </a:r>
            <a:r>
              <a:rPr dirty="0" err="1"/>
              <a:t>exemples</a:t>
            </a:r>
            <a:r>
              <a:rPr dirty="0"/>
              <a:t>) </a:t>
            </a:r>
            <a:r>
              <a:rPr dirty="0" err="1"/>
              <a:t>peuvent</a:t>
            </a:r>
            <a:r>
              <a:rPr dirty="0"/>
              <a:t> </a:t>
            </a:r>
            <a:r>
              <a:rPr dirty="0" err="1"/>
              <a:t>être</a:t>
            </a:r>
            <a:r>
              <a:rPr dirty="0"/>
              <a:t> </a:t>
            </a:r>
            <a:r>
              <a:rPr dirty="0" err="1"/>
              <a:t>utilisées</a:t>
            </a:r>
            <a:r>
              <a:rPr dirty="0"/>
              <a:t> </a:t>
            </a:r>
            <a:r>
              <a:rPr dirty="0" err="1"/>
              <a:t>comme</a:t>
            </a:r>
            <a:r>
              <a:rPr dirty="0"/>
              <a:t> des variables </a:t>
            </a:r>
            <a:r>
              <a:rPr dirty="0" err="1"/>
              <a:t>générales</a:t>
            </a:r>
            <a:r>
              <a:rPr dirty="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kern="1200">
                <a:solidFill>
                  <a:schemeClr val="tx1"/>
                </a:solidFill>
                <a:effectLst/>
                <a:latin typeface="+mn-lt"/>
                <a:ea typeface="+mn-ea"/>
                <a:cs typeface="+mn-cs"/>
              </a:defRPr>
            </a:pPr>
            <a:r>
              <a:rPr dirty="0"/>
              <a:t>Il </a:t>
            </a:r>
            <a:r>
              <a:rPr dirty="0" err="1"/>
              <a:t>existe</a:t>
            </a:r>
            <a:r>
              <a:rPr dirty="0"/>
              <a:t> ensuite des </a:t>
            </a:r>
            <a:r>
              <a:rPr dirty="0" err="1"/>
              <a:t>compétences</a:t>
            </a:r>
            <a:r>
              <a:rPr dirty="0"/>
              <a:t> </a:t>
            </a:r>
            <a:r>
              <a:rPr dirty="0" err="1"/>
              <a:t>spécifiques</a:t>
            </a:r>
            <a:r>
              <a:rPr dirty="0"/>
              <a:t>, </a:t>
            </a:r>
            <a:r>
              <a:rPr dirty="0" err="1"/>
              <a:t>propres</a:t>
            </a:r>
            <a:r>
              <a:rPr dirty="0"/>
              <a:t> à </a:t>
            </a:r>
            <a:r>
              <a:rPr dirty="0" err="1"/>
              <a:t>chaque</a:t>
            </a:r>
            <a:r>
              <a:rPr dirty="0"/>
              <a:t> </a:t>
            </a:r>
            <a:r>
              <a:rPr dirty="0" err="1"/>
              <a:t>rôle</a:t>
            </a:r>
            <a:r>
              <a:rPr dirty="0"/>
              <a:t>, qui </a:t>
            </a:r>
            <a:r>
              <a:rPr dirty="0" err="1"/>
              <a:t>peuvent</a:t>
            </a:r>
            <a:r>
              <a:rPr dirty="0"/>
              <a:t> </a:t>
            </a:r>
            <a:r>
              <a:rPr dirty="0" err="1"/>
              <a:t>être</a:t>
            </a:r>
            <a:r>
              <a:rPr dirty="0"/>
              <a:t> </a:t>
            </a:r>
            <a:r>
              <a:rPr dirty="0" err="1"/>
              <a:t>utilisées</a:t>
            </a:r>
            <a:r>
              <a:rPr dirty="0"/>
              <a:t> </a:t>
            </a:r>
            <a:r>
              <a:rPr dirty="0" err="1"/>
              <a:t>comme</a:t>
            </a:r>
            <a:r>
              <a:rPr dirty="0"/>
              <a:t> des variables plus précises </a:t>
            </a:r>
            <a:r>
              <a:rPr dirty="0" err="1"/>
              <a:t>en</a:t>
            </a:r>
            <a:r>
              <a:rPr dirty="0"/>
              <a:t> </a:t>
            </a:r>
            <a:r>
              <a:rPr dirty="0" err="1"/>
              <a:t>vue</a:t>
            </a:r>
            <a:r>
              <a:rPr dirty="0"/>
              <a:t> de </a:t>
            </a:r>
            <a:r>
              <a:rPr dirty="0" err="1"/>
              <a:t>sélectionner</a:t>
            </a:r>
            <a:r>
              <a:rPr dirty="0"/>
              <a:t> des </a:t>
            </a:r>
            <a:r>
              <a:rPr dirty="0" err="1"/>
              <a:t>intervenants</a:t>
            </a:r>
            <a:r>
              <a:rPr dirty="0"/>
              <a:t> plus </a:t>
            </a:r>
            <a:r>
              <a:rPr dirty="0" err="1"/>
              <a:t>spécialisés</a:t>
            </a:r>
            <a:r>
              <a:rPr dirty="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kern="1200">
                <a:solidFill>
                  <a:schemeClr val="tx1"/>
                </a:solidFill>
                <a:effectLst/>
                <a:latin typeface="+mn-lt"/>
                <a:ea typeface="+mn-ea"/>
                <a:cs typeface="+mn-cs"/>
              </a:defRPr>
            </a:pPr>
            <a:r>
              <a:rPr dirty="0"/>
              <a:t>En </a:t>
            </a:r>
            <a:r>
              <a:rPr dirty="0" err="1"/>
              <a:t>fonction</a:t>
            </a:r>
            <a:r>
              <a:rPr dirty="0"/>
              <a:t> de la provenance des </a:t>
            </a:r>
            <a:r>
              <a:rPr dirty="0" err="1"/>
              <a:t>candidats</a:t>
            </a:r>
            <a:r>
              <a:rPr dirty="0"/>
              <a:t>, les </a:t>
            </a:r>
            <a:r>
              <a:rPr dirty="0" err="1"/>
              <a:t>gestionnaires</a:t>
            </a:r>
            <a:r>
              <a:rPr dirty="0"/>
              <a:t> des EIR </a:t>
            </a:r>
            <a:r>
              <a:rPr dirty="0" err="1"/>
              <a:t>peuvent</a:t>
            </a:r>
            <a:r>
              <a:rPr dirty="0"/>
              <a:t> </a:t>
            </a:r>
            <a:r>
              <a:rPr dirty="0" err="1"/>
              <a:t>être</a:t>
            </a:r>
            <a:r>
              <a:rPr dirty="0"/>
              <a:t> </a:t>
            </a:r>
            <a:r>
              <a:rPr dirty="0" err="1"/>
              <a:t>amenés</a:t>
            </a:r>
            <a:r>
              <a:rPr dirty="0"/>
              <a:t> à </a:t>
            </a:r>
            <a:r>
              <a:rPr dirty="0" err="1"/>
              <a:t>sʼassurer</a:t>
            </a:r>
            <a:r>
              <a:rPr dirty="0"/>
              <a:t> de </a:t>
            </a:r>
            <a:r>
              <a:rPr dirty="0" err="1"/>
              <a:t>lʼapprobation</a:t>
            </a:r>
            <a:r>
              <a:rPr dirty="0"/>
              <a:t> des </a:t>
            </a:r>
            <a:r>
              <a:rPr dirty="0" err="1"/>
              <a:t>superviseurs</a:t>
            </a:r>
            <a:r>
              <a:rPr dirty="0"/>
              <a:t>, de manière à se </a:t>
            </a:r>
            <a:r>
              <a:rPr dirty="0" err="1"/>
              <a:t>prémunir</a:t>
            </a:r>
            <a:r>
              <a:rPr dirty="0"/>
              <a:t> </a:t>
            </a:r>
            <a:r>
              <a:rPr dirty="0" err="1"/>
              <a:t>contre</a:t>
            </a:r>
            <a:r>
              <a:rPr dirty="0"/>
              <a:t> </a:t>
            </a:r>
            <a:r>
              <a:rPr dirty="0" err="1"/>
              <a:t>toute</a:t>
            </a:r>
            <a:r>
              <a:rPr dirty="0"/>
              <a:t> </a:t>
            </a:r>
            <a:r>
              <a:rPr dirty="0" err="1"/>
              <a:t>difficulté</a:t>
            </a:r>
            <a:r>
              <a:rPr dirty="0"/>
              <a:t> qui </a:t>
            </a:r>
            <a:r>
              <a:rPr dirty="0" err="1"/>
              <a:t>pourrait</a:t>
            </a:r>
            <a:r>
              <a:rPr dirty="0"/>
              <a:t> faire obstacle, le moment </a:t>
            </a:r>
            <a:r>
              <a:rPr dirty="0" err="1"/>
              <a:t>venu</a:t>
            </a:r>
            <a:r>
              <a:rPr dirty="0"/>
              <a:t>, au </a:t>
            </a:r>
            <a:r>
              <a:rPr dirty="0" err="1"/>
              <a:t>déploiement</a:t>
            </a:r>
            <a:r>
              <a:rPr dirty="0"/>
              <a:t> des </a:t>
            </a:r>
            <a:r>
              <a:rPr dirty="0" err="1"/>
              <a:t>membres</a:t>
            </a:r>
            <a:r>
              <a:rPr dirty="0"/>
              <a:t> des EIR. </a:t>
            </a:r>
          </a:p>
        </p:txBody>
      </p:sp>
    </p:spTree>
    <p:extLst>
      <p:ext uri="{BB962C8B-B14F-4D97-AF65-F5344CB8AC3E}">
        <p14:creationId xmlns:p14="http://schemas.microsoft.com/office/powerpoint/2010/main" val="29058195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14877458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a:p>
        </p:txBody>
      </p:sp>
    </p:spTree>
    <p:extLst>
      <p:ext uri="{BB962C8B-B14F-4D97-AF65-F5344CB8AC3E}">
        <p14:creationId xmlns:p14="http://schemas.microsoft.com/office/powerpoint/2010/main" val="37243030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defRPr kern="1200">
                <a:solidFill>
                  <a:schemeClr val="tx1"/>
                </a:solidFill>
                <a:latin typeface="+mn-lt"/>
                <a:ea typeface="+mn-ea"/>
                <a:cs typeface="+mn-cs"/>
              </a:defRPr>
            </a:pPr>
            <a:r>
              <a:t>De nombreuses plateformes logicielles peuvent être utilisées pour héberger la liste des membres de réserve. Le choix de la plateforme doit être fondé sur la facilité de saisie des données, de sélection des intervenants, de validation des données et de partage des données, ainsi que sur la possibilité de réaliser des analyses visant à évaluer les progrès et/ou à mesurer lʼimpact du programme dʼintervention dʼurgence. </a:t>
            </a:r>
          </a:p>
          <a:p>
            <a:endParaRPr/>
          </a:p>
        </p:txBody>
      </p:sp>
    </p:spTree>
    <p:extLst>
      <p:ext uri="{BB962C8B-B14F-4D97-AF65-F5344CB8AC3E}">
        <p14:creationId xmlns:p14="http://schemas.microsoft.com/office/powerpoint/2010/main" val="9529819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400"/>
              </a:spcBef>
              <a:spcAft>
                <a:spcPts val="0"/>
              </a:spcAft>
              <a:buClrTx/>
              <a:buSzTx/>
              <a:buFontTx/>
              <a:buNone/>
              <a:tabLst/>
            </a:pPr>
            <a:r>
              <a:rPr b="1"/>
              <a:t>Points clés : </a:t>
            </a:r>
            <a:r>
              <a:t>Voici quelques exemples de plateformes susceptibles dʼêtre utilisées pour élaborer la liste des membres de réserve. Il est recommandé de choisir la plateforme qui correspond le mieux aux besoins de votre organisation ou dʼenvisager la mise en place dʼune plateforme sur mesure, adaptée à vos besoins opérationnels et financiers spécifiques. </a:t>
            </a:r>
          </a:p>
          <a:p>
            <a:endParaRPr/>
          </a:p>
        </p:txBody>
      </p:sp>
    </p:spTree>
    <p:extLst>
      <p:ext uri="{BB962C8B-B14F-4D97-AF65-F5344CB8AC3E}">
        <p14:creationId xmlns:p14="http://schemas.microsoft.com/office/powerpoint/2010/main" val="35501894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buFont typeface="Arial" panose="020B0604020202020204" pitchFamily="34" charset="0"/>
              <a:buNone/>
              <a:defRPr b="1"/>
            </a:pPr>
            <a:r>
              <a:t>Points clés : </a:t>
            </a:r>
          </a:p>
          <a:p>
            <a:pPr marL="171450" indent="-171450">
              <a:buFont typeface="Arial" panose="020B0604020202020204" pitchFamily="34" charset="0"/>
              <a:buChar char="•"/>
            </a:pPr>
            <a:r>
              <a:t>Les données doivent être exactes et à jour pour que la liste des membres de réserve puisse être utilisée efficacement dans les situations d’urgence.</a:t>
            </a:r>
          </a:p>
          <a:p>
            <a:pPr marL="171450" indent="-171450">
              <a:buFont typeface="Arial" panose="020B0604020202020204" pitchFamily="34" charset="0"/>
              <a:buChar char="•"/>
            </a:pPr>
            <a:r>
              <a:t>Les coordonnées doivent être actualisées suivant un calendrier préétabli et les membres des EIR doivent savoir qui contacter en cas de changement de coordonnées entre deux actualisations. </a:t>
            </a:r>
          </a:p>
          <a:p>
            <a:pPr marL="171450" indent="-171450">
              <a:buFont typeface="Arial" panose="020B0604020202020204" pitchFamily="34" charset="0"/>
              <a:buChar char="•"/>
            </a:pPr>
            <a:r>
              <a:t>Que faire lorsque les données (compétences linguistiques, expérience des situations dʼurgence, formations soumises à une date dʼexpiration, etc.) évoluent au fil du temps ?</a:t>
            </a:r>
          </a:p>
          <a:p>
            <a:pPr marL="171450" indent="-171450">
              <a:buFont typeface="Arial" panose="020B0604020202020204" pitchFamily="34" charset="0"/>
              <a:buChar char="•"/>
            </a:pPr>
            <a:r>
              <a:t>Qui assurera la tenue de cette liste et selon quelles modalités (demandes annuelles de mise à jour ou mises à jour ponctuelles, etc.) ?</a:t>
            </a:r>
          </a:p>
          <a:p>
            <a:endParaRPr/>
          </a:p>
        </p:txBody>
      </p:sp>
    </p:spTree>
    <p:extLst>
      <p:ext uri="{BB962C8B-B14F-4D97-AF65-F5344CB8AC3E}">
        <p14:creationId xmlns:p14="http://schemas.microsoft.com/office/powerpoint/2010/main" val="5761015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t>Exemples supplémentaires : </a:t>
            </a:r>
          </a:p>
          <a:p>
            <a:pPr marL="171450" indent="-171450">
              <a:buFont typeface="Arial" panose="020B0604020202020204" pitchFamily="34" charset="0"/>
              <a:buChar char="•"/>
              <a:defRPr>
                <a:ea typeface="MS Mincho" panose="02020609040205080304" pitchFamily="49" charset="-128"/>
                <a:cs typeface="Arial" panose="020B0604020202020204" pitchFamily="34" charset="0"/>
              </a:defRPr>
            </a:pPr>
            <a:r>
              <a:t>Règlement des problèmes les plus communément rencontrés sur le terrain, y compris ceux ayant trait au personnel et aux questions techniques</a:t>
            </a:r>
          </a:p>
          <a:p>
            <a:pPr marL="171450" indent="-171450">
              <a:buFont typeface="Arial" panose="020B0604020202020204" pitchFamily="34" charset="0"/>
              <a:buChar char="•"/>
              <a:defRPr>
                <a:ea typeface="MS Mincho" panose="02020609040205080304" pitchFamily="49" charset="-128"/>
                <a:cs typeface="Arial" panose="020B0604020202020204" pitchFamily="34" charset="0"/>
              </a:defRPr>
            </a:pPr>
            <a:r>
              <a:t>Interaction avec les acteurs humanitaires, les partenaires externes, et adoption dʼapproches diplomatiques</a:t>
            </a:r>
          </a:p>
          <a:p>
            <a:pPr marL="171450" indent="-171450">
              <a:buFont typeface="Arial" panose="020B0604020202020204" pitchFamily="34" charset="0"/>
              <a:buChar char="•"/>
              <a:defRPr>
                <a:ea typeface="MS Mincho" panose="02020609040205080304" pitchFamily="49" charset="-128"/>
                <a:cs typeface="Arial" panose="020B0604020202020204" pitchFamily="34" charset="0"/>
              </a:defRPr>
            </a:pPr>
            <a:r>
              <a:t>Mise en place de mécanismes permettant de rendre compte des actions menées auprès du groupe de coordination pour les situations dʼurgence (Centre dʼopérations dʼurgence ou équivalent national)</a:t>
            </a:r>
          </a:p>
          <a:p>
            <a:pPr marL="171450" indent="-171450">
              <a:buFont typeface="Arial" panose="020B0604020202020204" pitchFamily="34" charset="0"/>
              <a:buChar char="•"/>
              <a:defRPr>
                <a:ea typeface="MS Mincho" panose="02020609040205080304" pitchFamily="49" charset="-128"/>
                <a:cs typeface="Arial" panose="020B0604020202020204" pitchFamily="34" charset="0"/>
              </a:defRPr>
            </a:pPr>
            <a:r>
              <a:t>Estimation des besoins de lʼéquipe (dotation en personnel, experts, ressources/fournitures, etc.)</a:t>
            </a:r>
          </a:p>
          <a:p>
            <a:pPr marL="171450" indent="-171450">
              <a:buFont typeface="Arial" panose="020B0604020202020204" pitchFamily="34" charset="0"/>
              <a:buChar char="•"/>
              <a:defRPr>
                <a:ea typeface="MS Mincho" panose="02020609040205080304" pitchFamily="49" charset="-128"/>
                <a:cs typeface="Arial" panose="020B0604020202020204" pitchFamily="34" charset="0"/>
              </a:defRPr>
            </a:pPr>
            <a:r>
              <a:t>Reconnaissance de lʼépuisement professionnel des intervenants et protection de leur santé mentale</a:t>
            </a:r>
            <a:endParaRPr sz="1800"/>
          </a:p>
          <a:p>
            <a:endParaRPr sz="1800"/>
          </a:p>
        </p:txBody>
      </p:sp>
    </p:spTree>
    <p:extLst>
      <p:ext uri="{BB962C8B-B14F-4D97-AF65-F5344CB8AC3E}">
        <p14:creationId xmlns:p14="http://schemas.microsoft.com/office/powerpoint/2010/main" val="5230703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635919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14917286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17166906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11109899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5805128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endParaRPr>
              <a:solidFill>
                <a:srgbClr val="000000"/>
              </a:solidFill>
              <a:latin typeface="Calibri"/>
              <a:cs typeface="Calibri"/>
            </a:endParaRPr>
          </a:p>
        </p:txBody>
      </p:sp>
    </p:spTree>
    <p:extLst>
      <p:ext uri="{BB962C8B-B14F-4D97-AF65-F5344CB8AC3E}">
        <p14:creationId xmlns:p14="http://schemas.microsoft.com/office/powerpoint/2010/main" val="315270353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148496867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23418766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dirty="0"/>
          </a:p>
        </p:txBody>
      </p:sp>
    </p:spTree>
    <p:extLst>
      <p:ext uri="{BB962C8B-B14F-4D97-AF65-F5344CB8AC3E}">
        <p14:creationId xmlns:p14="http://schemas.microsoft.com/office/powerpoint/2010/main" val="38362143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r>
              <a:t> Paula</a:t>
            </a:r>
          </a:p>
        </p:txBody>
      </p:sp>
    </p:spTree>
    <p:extLst>
      <p:ext uri="{BB962C8B-B14F-4D97-AF65-F5344CB8AC3E}">
        <p14:creationId xmlns:p14="http://schemas.microsoft.com/office/powerpoint/2010/main" val="7007325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425826914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14881295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buFont typeface="Arial" panose="020B0604020202020204" pitchFamily="34" charset="0"/>
              <a:buNone/>
              <a:defRPr b="1"/>
            </a:pPr>
            <a:r>
              <a:t>Points clés : </a:t>
            </a:r>
          </a:p>
          <a:p>
            <a:pPr marL="171450" indent="-171450">
              <a:buFont typeface="Arial" panose="020B0604020202020204" pitchFamily="34" charset="0"/>
              <a:buChar char="•"/>
            </a:pPr>
            <a:r>
              <a:t>La capacité de déploiement rapide dépend de la disponibilité dʼun personnel formé, prêt à être déployé et capable d’assurer des fonctions d’une importance cruciale dans la lutte contre les épidémies. </a:t>
            </a:r>
          </a:p>
          <a:p>
            <a:pPr marL="171450" indent="-171450">
              <a:buFont typeface="Arial" panose="020B0604020202020204" pitchFamily="34" charset="0"/>
              <a:buChar char="•"/>
            </a:pPr>
            <a:r>
              <a:t>Les situations dʼurgence peuvent mettre les ressources humaines à rude épreuve. Toute la structure des interventions de santé publique peut sʼen trouver affectée : personnel national, personnel infranational et agents de santé de première ligne. </a:t>
            </a:r>
          </a:p>
          <a:p>
            <a:pPr marL="171450" indent="-171450">
              <a:buFont typeface="Arial" panose="020B0604020202020204" pitchFamily="34" charset="0"/>
              <a:buChar char="•"/>
            </a:pPr>
            <a:r>
              <a:t>La disponibilité opérationnelle du personnel des EIR en amont des épidémies joue un rôle essentiel pour garantir un déploiement et une intervention rapides.</a:t>
            </a:r>
          </a:p>
          <a:p>
            <a:endParaRPr/>
          </a:p>
        </p:txBody>
      </p:sp>
    </p:spTree>
    <p:extLst>
      <p:ext uri="{BB962C8B-B14F-4D97-AF65-F5344CB8AC3E}">
        <p14:creationId xmlns:p14="http://schemas.microsoft.com/office/powerpoint/2010/main" val="360701395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b="1"/>
              <a:t>Points clés : </a:t>
            </a:r>
            <a:r>
              <a:t>La mise en place, la gestion et la mobilisation dʼune EIR dans le cadre dʼune intervention impliquent de nombreuses décisions financières et administratives liées aux processus de gestion du personnel. Ces décisions sont particulièrement importantes lorsque les membres des EIR ne sont pas des intervenants à temps plein, mais des professionnels ayant dʼautres responsabilités en phase non urgente et/ou des membres dʼorganisations qui ne participent généralement pas aux interventions dʼurgence. Afin de lever les obstacles administratifs à une mobilisation rapide et pour protéger, soutenir et rémunérer équitablement les membres des EIR, ces dispositions administratives peuvent inclure, selon le pays : </a:t>
            </a:r>
          </a:p>
          <a:p>
            <a:pPr marL="0" marR="0" lvl="0" indent="0" defTabSz="914400" eaLnBrk="1" fontAlgn="auto" latinLnBrk="0" hangingPunct="1">
              <a:lnSpc>
                <a:spcPct val="100000"/>
              </a:lnSpc>
              <a:spcBef>
                <a:spcPts val="400"/>
              </a:spcBef>
              <a:spcAft>
                <a:spcPts val="0"/>
              </a:spcAft>
              <a:buClrTx/>
              <a:buSzTx/>
              <a:buFontTx/>
              <a:buNone/>
              <a:tabLst/>
            </a:pPr>
            <a:r>
              <a:t>● Des questions liées à lʼemploi </a:t>
            </a:r>
          </a:p>
          <a:p>
            <a:r>
              <a:t>● Des questions liées à la rémunération : salaires et autres contributions </a:t>
            </a:r>
          </a:p>
          <a:p>
            <a:r>
              <a:t>● Les soins de santé et les assurances </a:t>
            </a:r>
          </a:p>
          <a:p>
            <a:pPr marL="0" marR="0" lvl="0" indent="0" defTabSz="914400" eaLnBrk="1" fontAlgn="auto" latinLnBrk="0" hangingPunct="1">
              <a:lnSpc>
                <a:spcPct val="100000"/>
              </a:lnSpc>
              <a:spcBef>
                <a:spcPts val="400"/>
              </a:spcBef>
              <a:spcAft>
                <a:spcPts val="0"/>
              </a:spcAft>
              <a:buClrTx/>
              <a:buSzTx/>
              <a:buFontTx/>
              <a:buNone/>
              <a:tabLst/>
            </a:pPr>
            <a:r>
              <a:t>● Le code de conduite : exigences éthiques, morales et légales</a:t>
            </a:r>
          </a:p>
          <a:p>
            <a:pPr marL="0" marR="0" lvl="0" indent="0" defTabSz="914400" eaLnBrk="1" fontAlgn="auto" latinLnBrk="0" hangingPunct="1">
              <a:lnSpc>
                <a:spcPct val="100000"/>
              </a:lnSpc>
              <a:spcBef>
                <a:spcPts val="400"/>
              </a:spcBef>
              <a:spcAft>
                <a:spcPts val="0"/>
              </a:spcAft>
              <a:buClrTx/>
              <a:buSzTx/>
              <a:buFontTx/>
              <a:buNone/>
              <a:tabLst/>
            </a:pPr>
            <a:r>
              <a:t>● Des questions budgétaires (annexe 3 : Dispositions budgétaires) </a:t>
            </a:r>
          </a:p>
          <a:p>
            <a:endParaRPr/>
          </a:p>
        </p:txBody>
      </p:sp>
    </p:spTree>
    <p:extLst>
      <p:ext uri="{BB962C8B-B14F-4D97-AF65-F5344CB8AC3E}">
        <p14:creationId xmlns:p14="http://schemas.microsoft.com/office/powerpoint/2010/main" val="281281000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78620517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a:p>
        </p:txBody>
      </p:sp>
    </p:spTree>
    <p:extLst>
      <p:ext uri="{BB962C8B-B14F-4D97-AF65-F5344CB8AC3E}">
        <p14:creationId xmlns:p14="http://schemas.microsoft.com/office/powerpoint/2010/main" val="1225392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94713906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algn="l">
              <a:lnSpc>
                <a:spcPct val="110000"/>
              </a:lnSpc>
              <a:spcBef>
                <a:spcPts val="300"/>
              </a:spcBef>
            </a:pPr>
            <a:endParaRPr/>
          </a:p>
          <a:p>
            <a:pPr algn="l">
              <a:lnSpc>
                <a:spcPct val="110000"/>
              </a:lnSpc>
              <a:spcBef>
                <a:spcPts val="300"/>
              </a:spcBef>
            </a:pPr>
            <a:endParaRPr/>
          </a:p>
        </p:txBody>
      </p:sp>
    </p:spTree>
    <p:extLst>
      <p:ext uri="{BB962C8B-B14F-4D97-AF65-F5344CB8AC3E}">
        <p14:creationId xmlns:p14="http://schemas.microsoft.com/office/powerpoint/2010/main" val="124401037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endParaRPr>
              <a:solidFill>
                <a:srgbClr val="000000"/>
              </a:solidFill>
              <a:latin typeface="Calibri"/>
              <a:cs typeface="Calibri"/>
            </a:endParaRPr>
          </a:p>
        </p:txBody>
      </p:sp>
    </p:spTree>
    <p:extLst>
      <p:ext uri="{BB962C8B-B14F-4D97-AF65-F5344CB8AC3E}">
        <p14:creationId xmlns:p14="http://schemas.microsoft.com/office/powerpoint/2010/main" val="43417562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rPr dirty="0"/>
              <a:t> </a:t>
            </a:r>
          </a:p>
        </p:txBody>
      </p:sp>
    </p:spTree>
    <p:extLst>
      <p:ext uri="{BB962C8B-B14F-4D97-AF65-F5344CB8AC3E}">
        <p14:creationId xmlns:p14="http://schemas.microsoft.com/office/powerpoint/2010/main" val="9309533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defRPr b="1"/>
            </a:pPr>
            <a:r>
              <a:t>Points clés : </a:t>
            </a:r>
          </a:p>
          <a:p>
            <a:r>
              <a:t>Pendant toute la durée de leur engagement en tant que volontaires et avant dʼêtre déployés dans le cadre dʼune intervention de lutte contre une épidémie, il est souhaitable que les membres des EIR bénéficient de formations continues régulières. Lʼobjectif du programme de formation est que les membres des EIR soient correctement formés et prêts à être déployés avant quʼune urgence de santé publique ne se déclare. </a:t>
            </a:r>
          </a:p>
          <a:p>
            <a:endParaRPr/>
          </a:p>
          <a:p>
            <a:r>
              <a:t>Le programme de formation des membres des EIR doit être conçu en fonction du contexte dʼintervention du pays et sʼappuyer sur les ressources existantes, de manière à former le personnel qui répondra le mieux aux besoins en utilisant les supports les plus pertinents et les plus récents.</a:t>
            </a:r>
          </a:p>
        </p:txBody>
      </p:sp>
    </p:spTree>
    <p:extLst>
      <p:ext uri="{BB962C8B-B14F-4D97-AF65-F5344CB8AC3E}">
        <p14:creationId xmlns:p14="http://schemas.microsoft.com/office/powerpoint/2010/main" val="108333130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pPr>
              <a:defRPr b="1"/>
            </a:pPr>
            <a:r>
              <a:rPr dirty="0"/>
              <a:t>Points </a:t>
            </a:r>
            <a:r>
              <a:rPr dirty="0" err="1"/>
              <a:t>clés</a:t>
            </a:r>
            <a:r>
              <a:rPr dirty="0"/>
              <a:t> : </a:t>
            </a:r>
          </a:p>
          <a:p>
            <a:r>
              <a:rPr dirty="0"/>
              <a:t>Une </a:t>
            </a:r>
            <a:r>
              <a:rPr lang="fr-FR" dirty="0"/>
              <a:t>session</a:t>
            </a:r>
            <a:r>
              <a:rPr dirty="0"/>
              <a:t> </a:t>
            </a:r>
            <a:r>
              <a:rPr dirty="0" err="1"/>
              <a:t>dʼorientation</a:t>
            </a:r>
            <a:r>
              <a:rPr dirty="0"/>
              <a:t> </a:t>
            </a:r>
            <a:r>
              <a:rPr dirty="0" err="1"/>
              <a:t>ou</a:t>
            </a:r>
            <a:r>
              <a:rPr dirty="0"/>
              <a:t> de </a:t>
            </a:r>
            <a:r>
              <a:rPr b="1" dirty="0"/>
              <a:t>formation </a:t>
            </a:r>
            <a:r>
              <a:rPr b="1" dirty="0" err="1"/>
              <a:t>initiale</a:t>
            </a:r>
            <a:r>
              <a:rPr dirty="0"/>
              <a:t> </a:t>
            </a:r>
            <a:r>
              <a:rPr dirty="0" err="1"/>
              <a:t>peut</a:t>
            </a:r>
            <a:r>
              <a:rPr dirty="0"/>
              <a:t> </a:t>
            </a:r>
            <a:r>
              <a:rPr dirty="0" err="1"/>
              <a:t>être</a:t>
            </a:r>
            <a:r>
              <a:rPr dirty="0"/>
              <a:t> </a:t>
            </a:r>
            <a:r>
              <a:rPr dirty="0" err="1"/>
              <a:t>organisée</a:t>
            </a:r>
            <a:r>
              <a:rPr dirty="0"/>
              <a:t> </a:t>
            </a:r>
            <a:r>
              <a:rPr dirty="0" err="1"/>
              <a:t>en</a:t>
            </a:r>
            <a:r>
              <a:rPr dirty="0"/>
              <a:t> </a:t>
            </a:r>
            <a:r>
              <a:rPr dirty="0" err="1"/>
              <a:t>vue</a:t>
            </a:r>
            <a:r>
              <a:rPr dirty="0"/>
              <a:t> de </a:t>
            </a:r>
            <a:r>
              <a:rPr dirty="0" err="1"/>
              <a:t>présenter</a:t>
            </a:r>
            <a:r>
              <a:rPr dirty="0"/>
              <a:t> aux </a:t>
            </a:r>
            <a:r>
              <a:rPr dirty="0" err="1"/>
              <a:t>membres</a:t>
            </a:r>
            <a:r>
              <a:rPr dirty="0"/>
              <a:t> des EIR les </a:t>
            </a:r>
            <a:r>
              <a:rPr dirty="0" err="1"/>
              <a:t>différents</a:t>
            </a:r>
            <a:r>
              <a:rPr dirty="0"/>
              <a:t> concepts </a:t>
            </a:r>
            <a:r>
              <a:rPr dirty="0" err="1"/>
              <a:t>opérationnels</a:t>
            </a:r>
            <a:r>
              <a:rPr dirty="0"/>
              <a:t> pour </a:t>
            </a:r>
            <a:r>
              <a:rPr dirty="0" err="1"/>
              <a:t>s'assurer</a:t>
            </a:r>
            <a:r>
              <a:rPr dirty="0"/>
              <a:t> </a:t>
            </a:r>
            <a:r>
              <a:rPr dirty="0" err="1"/>
              <a:t>quʼils</a:t>
            </a:r>
            <a:r>
              <a:rPr dirty="0"/>
              <a:t> </a:t>
            </a:r>
            <a:r>
              <a:rPr dirty="0" err="1"/>
              <a:t>sont</a:t>
            </a:r>
            <a:r>
              <a:rPr dirty="0"/>
              <a:t> </a:t>
            </a:r>
            <a:r>
              <a:rPr dirty="0" err="1"/>
              <a:t>préparés</a:t>
            </a:r>
            <a:r>
              <a:rPr dirty="0"/>
              <a:t> à un </a:t>
            </a:r>
            <a:r>
              <a:rPr dirty="0" err="1"/>
              <a:t>déploiement</a:t>
            </a:r>
            <a:r>
              <a:rPr dirty="0"/>
              <a:t> </a:t>
            </a:r>
            <a:r>
              <a:rPr dirty="0" err="1"/>
              <a:t>sûr</a:t>
            </a:r>
            <a:r>
              <a:rPr dirty="0"/>
              <a:t> et </a:t>
            </a:r>
            <a:r>
              <a:rPr dirty="0" err="1"/>
              <a:t>rapide</a:t>
            </a:r>
            <a:r>
              <a:rPr dirty="0"/>
              <a:t>, </a:t>
            </a:r>
            <a:r>
              <a:rPr dirty="0" err="1"/>
              <a:t>ainsi</a:t>
            </a:r>
            <a:r>
              <a:rPr dirty="0"/>
              <a:t> que les </a:t>
            </a:r>
            <a:r>
              <a:rPr dirty="0" err="1"/>
              <a:t>éléments</a:t>
            </a:r>
            <a:r>
              <a:rPr dirty="0"/>
              <a:t> techniques de base pour </a:t>
            </a:r>
            <a:r>
              <a:rPr dirty="0" err="1"/>
              <a:t>leur</a:t>
            </a:r>
            <a:r>
              <a:rPr dirty="0"/>
              <a:t> </a:t>
            </a:r>
            <a:r>
              <a:rPr dirty="0" err="1"/>
              <a:t>permettre</a:t>
            </a:r>
            <a:r>
              <a:rPr dirty="0"/>
              <a:t> de </a:t>
            </a:r>
            <a:r>
              <a:rPr dirty="0" err="1"/>
              <a:t>mettre</a:t>
            </a:r>
            <a:r>
              <a:rPr dirty="0"/>
              <a:t> </a:t>
            </a:r>
            <a:r>
              <a:rPr dirty="0" err="1"/>
              <a:t>en</a:t>
            </a:r>
            <a:r>
              <a:rPr dirty="0"/>
              <a:t> pratique </a:t>
            </a:r>
            <a:r>
              <a:rPr dirty="0" err="1"/>
              <a:t>leur</a:t>
            </a:r>
            <a:r>
              <a:rPr dirty="0"/>
              <a:t> expertise sur le terrain/dans le </a:t>
            </a:r>
            <a:r>
              <a:rPr dirty="0" err="1"/>
              <a:t>contexte</a:t>
            </a:r>
            <a:r>
              <a:rPr dirty="0"/>
              <a:t> </a:t>
            </a:r>
            <a:r>
              <a:rPr dirty="0" err="1"/>
              <a:t>dʼurgence</a:t>
            </a:r>
            <a:r>
              <a:rPr dirty="0"/>
              <a:t>. Il </a:t>
            </a:r>
            <a:r>
              <a:rPr dirty="0" err="1"/>
              <a:t>est</a:t>
            </a:r>
            <a:r>
              <a:rPr dirty="0"/>
              <a:t> </a:t>
            </a:r>
            <a:r>
              <a:rPr dirty="0" err="1"/>
              <a:t>souhaitable</a:t>
            </a:r>
            <a:r>
              <a:rPr dirty="0"/>
              <a:t> que </a:t>
            </a:r>
            <a:r>
              <a:rPr dirty="0" err="1"/>
              <a:t>cette</a:t>
            </a:r>
            <a:r>
              <a:rPr dirty="0"/>
              <a:t> formation </a:t>
            </a:r>
            <a:r>
              <a:rPr dirty="0" err="1"/>
              <a:t>soit</a:t>
            </a:r>
            <a:r>
              <a:rPr dirty="0"/>
              <a:t> </a:t>
            </a:r>
            <a:r>
              <a:rPr dirty="0" err="1"/>
              <a:t>organisée</a:t>
            </a:r>
            <a:r>
              <a:rPr dirty="0"/>
              <a:t> peu après le </a:t>
            </a:r>
            <a:r>
              <a:rPr dirty="0" err="1"/>
              <a:t>recrutement</a:t>
            </a:r>
            <a:r>
              <a:rPr dirty="0"/>
              <a:t> des </a:t>
            </a:r>
            <a:r>
              <a:rPr dirty="0" err="1"/>
              <a:t>membres</a:t>
            </a:r>
            <a:r>
              <a:rPr dirty="0"/>
              <a:t> des EIR et </a:t>
            </a:r>
            <a:r>
              <a:rPr dirty="0" err="1"/>
              <a:t>avant</a:t>
            </a:r>
            <a:r>
              <a:rPr dirty="0"/>
              <a:t> le </a:t>
            </a:r>
            <a:r>
              <a:rPr dirty="0" err="1"/>
              <a:t>déclenchement</a:t>
            </a:r>
            <a:r>
              <a:rPr dirty="0"/>
              <a:t> </a:t>
            </a:r>
            <a:r>
              <a:rPr dirty="0" err="1"/>
              <a:t>dʼune</a:t>
            </a:r>
            <a:r>
              <a:rPr dirty="0"/>
              <a:t> situation </a:t>
            </a:r>
            <a:r>
              <a:rPr dirty="0" err="1"/>
              <a:t>dʼurgence</a:t>
            </a:r>
            <a:r>
              <a:rPr dirty="0"/>
              <a:t>. </a:t>
            </a:r>
            <a:r>
              <a:rPr dirty="0" err="1"/>
              <a:t>Cette</a:t>
            </a:r>
            <a:r>
              <a:rPr dirty="0"/>
              <a:t> </a:t>
            </a:r>
            <a:r>
              <a:rPr lang="fr-FR" dirty="0"/>
              <a:t>session</a:t>
            </a:r>
            <a:r>
              <a:rPr dirty="0"/>
              <a:t> </a:t>
            </a:r>
            <a:r>
              <a:rPr dirty="0" err="1"/>
              <a:t>peut</a:t>
            </a:r>
            <a:r>
              <a:rPr dirty="0"/>
              <a:t> </a:t>
            </a:r>
            <a:r>
              <a:rPr dirty="0" err="1"/>
              <a:t>aborder</a:t>
            </a:r>
            <a:r>
              <a:rPr dirty="0"/>
              <a:t> les </a:t>
            </a:r>
            <a:r>
              <a:rPr dirty="0" err="1"/>
              <a:t>différents</a:t>
            </a:r>
            <a:r>
              <a:rPr dirty="0"/>
              <a:t> </a:t>
            </a:r>
            <a:r>
              <a:rPr dirty="0" err="1"/>
              <a:t>thèmes</a:t>
            </a:r>
            <a:r>
              <a:rPr dirty="0"/>
              <a:t> de la formation des EIR, à condition de les adapter au </a:t>
            </a:r>
            <a:r>
              <a:rPr dirty="0" err="1"/>
              <a:t>contexte</a:t>
            </a:r>
            <a:r>
              <a:rPr dirty="0"/>
              <a:t> du pays et aux processus </a:t>
            </a:r>
            <a:r>
              <a:rPr dirty="0" err="1"/>
              <a:t>propres</a:t>
            </a:r>
            <a:r>
              <a:rPr dirty="0"/>
              <a:t> à la </a:t>
            </a:r>
            <a:r>
              <a:rPr dirty="0" err="1"/>
              <a:t>maladie</a:t>
            </a:r>
            <a:r>
              <a:rPr dirty="0"/>
              <a:t> </a:t>
            </a:r>
            <a:r>
              <a:rPr dirty="0" err="1"/>
              <a:t>responsable</a:t>
            </a:r>
            <a:r>
              <a:rPr dirty="0"/>
              <a:t> de la situation </a:t>
            </a:r>
            <a:r>
              <a:rPr dirty="0" err="1"/>
              <a:t>dʼurgence</a:t>
            </a:r>
            <a:r>
              <a:rPr dirty="0"/>
              <a:t>. </a:t>
            </a:r>
          </a:p>
          <a:p>
            <a:endParaRPr dirty="0"/>
          </a:p>
          <a:p>
            <a:r>
              <a:rPr dirty="0"/>
              <a:t>Des séances de </a:t>
            </a:r>
            <a:r>
              <a:rPr b="1" dirty="0"/>
              <a:t>formation continue</a:t>
            </a:r>
            <a:r>
              <a:rPr dirty="0"/>
              <a:t> </a:t>
            </a:r>
            <a:r>
              <a:rPr dirty="0" err="1"/>
              <a:t>peuvent</a:t>
            </a:r>
            <a:r>
              <a:rPr dirty="0"/>
              <a:t> </a:t>
            </a:r>
            <a:r>
              <a:rPr dirty="0" err="1"/>
              <a:t>être</a:t>
            </a:r>
            <a:r>
              <a:rPr dirty="0"/>
              <a:t> </a:t>
            </a:r>
            <a:r>
              <a:rPr dirty="0" err="1"/>
              <a:t>proposées</a:t>
            </a:r>
            <a:r>
              <a:rPr dirty="0"/>
              <a:t> </a:t>
            </a:r>
            <a:r>
              <a:rPr dirty="0" err="1"/>
              <a:t>en</a:t>
            </a:r>
            <a:r>
              <a:rPr dirty="0"/>
              <a:t> </a:t>
            </a:r>
            <a:r>
              <a:rPr dirty="0" err="1"/>
              <a:t>vue</a:t>
            </a:r>
            <a:r>
              <a:rPr dirty="0"/>
              <a:t> de </a:t>
            </a:r>
            <a:r>
              <a:rPr dirty="0" err="1"/>
              <a:t>présenter</a:t>
            </a:r>
            <a:r>
              <a:rPr dirty="0"/>
              <a:t> de nouveaux </a:t>
            </a:r>
            <a:r>
              <a:rPr dirty="0" err="1"/>
              <a:t>contenus</a:t>
            </a:r>
            <a:r>
              <a:rPr dirty="0"/>
              <a:t> qui </a:t>
            </a:r>
            <a:r>
              <a:rPr dirty="0" err="1"/>
              <a:t>n'auraient</a:t>
            </a:r>
            <a:r>
              <a:rPr dirty="0"/>
              <a:t> pas </a:t>
            </a:r>
            <a:r>
              <a:rPr dirty="0" err="1"/>
              <a:t>été</a:t>
            </a:r>
            <a:r>
              <a:rPr dirty="0"/>
              <a:t> </a:t>
            </a:r>
            <a:r>
              <a:rPr dirty="0" err="1"/>
              <a:t>abordés</a:t>
            </a:r>
            <a:r>
              <a:rPr dirty="0"/>
              <a:t> </a:t>
            </a:r>
            <a:r>
              <a:rPr dirty="0" err="1"/>
              <a:t>lors</a:t>
            </a:r>
            <a:r>
              <a:rPr dirty="0"/>
              <a:t> de la formation </a:t>
            </a:r>
            <a:r>
              <a:rPr dirty="0" err="1"/>
              <a:t>initiale</a:t>
            </a:r>
            <a:r>
              <a:rPr dirty="0"/>
              <a:t>. La formation continue </a:t>
            </a:r>
            <a:r>
              <a:rPr dirty="0" err="1"/>
              <a:t>peut</a:t>
            </a:r>
            <a:r>
              <a:rPr dirty="0"/>
              <a:t> </a:t>
            </a:r>
            <a:r>
              <a:rPr dirty="0" err="1"/>
              <a:t>également</a:t>
            </a:r>
            <a:r>
              <a:rPr dirty="0"/>
              <a:t> </a:t>
            </a:r>
            <a:r>
              <a:rPr dirty="0" err="1"/>
              <a:t>servir</a:t>
            </a:r>
            <a:r>
              <a:rPr dirty="0"/>
              <a:t> de remise à </a:t>
            </a:r>
            <a:r>
              <a:rPr dirty="0" err="1"/>
              <a:t>niveau</a:t>
            </a:r>
            <a:r>
              <a:rPr dirty="0"/>
              <a:t> </a:t>
            </a:r>
            <a:r>
              <a:rPr dirty="0" err="1"/>
              <a:t>en</a:t>
            </a:r>
            <a:r>
              <a:rPr dirty="0"/>
              <a:t> </a:t>
            </a:r>
            <a:r>
              <a:rPr dirty="0" err="1"/>
              <a:t>permettant</a:t>
            </a:r>
            <a:r>
              <a:rPr dirty="0"/>
              <a:t> aux </a:t>
            </a:r>
            <a:r>
              <a:rPr dirty="0" err="1"/>
              <a:t>membres</a:t>
            </a:r>
            <a:r>
              <a:rPr dirty="0"/>
              <a:t> des EIR de </a:t>
            </a:r>
            <a:r>
              <a:rPr dirty="0" err="1"/>
              <a:t>revenir</a:t>
            </a:r>
            <a:r>
              <a:rPr dirty="0"/>
              <a:t>, </a:t>
            </a:r>
            <a:r>
              <a:rPr dirty="0" err="1"/>
              <a:t>chaque</a:t>
            </a:r>
            <a:r>
              <a:rPr dirty="0"/>
              <a:t> </a:t>
            </a:r>
            <a:r>
              <a:rPr dirty="0" err="1"/>
              <a:t>année</a:t>
            </a:r>
            <a:r>
              <a:rPr dirty="0"/>
              <a:t>, sur des </a:t>
            </a:r>
            <a:r>
              <a:rPr dirty="0" err="1"/>
              <a:t>thèmes</a:t>
            </a:r>
            <a:r>
              <a:rPr dirty="0"/>
              <a:t> </a:t>
            </a:r>
            <a:r>
              <a:rPr dirty="0" err="1"/>
              <a:t>précédemment</a:t>
            </a:r>
            <a:r>
              <a:rPr dirty="0"/>
              <a:t> </a:t>
            </a:r>
            <a:r>
              <a:rPr dirty="0" err="1"/>
              <a:t>étudiés</a:t>
            </a:r>
            <a:r>
              <a:rPr dirty="0"/>
              <a:t>. Elle </a:t>
            </a:r>
            <a:r>
              <a:rPr dirty="0" err="1"/>
              <a:t>peut</a:t>
            </a:r>
            <a:r>
              <a:rPr dirty="0"/>
              <a:t> prendre la </a:t>
            </a:r>
            <a:r>
              <a:rPr dirty="0" err="1"/>
              <a:t>forme</a:t>
            </a:r>
            <a:r>
              <a:rPr dirty="0"/>
              <a:t> de </a:t>
            </a:r>
            <a:r>
              <a:rPr dirty="0" err="1"/>
              <a:t>cours</a:t>
            </a:r>
            <a:r>
              <a:rPr dirty="0"/>
              <a:t> </a:t>
            </a:r>
            <a:r>
              <a:rPr dirty="0" err="1"/>
              <a:t>généraux</a:t>
            </a:r>
            <a:r>
              <a:rPr dirty="0"/>
              <a:t> </a:t>
            </a:r>
            <a:r>
              <a:rPr dirty="0" err="1"/>
              <a:t>relatifs</a:t>
            </a:r>
            <a:r>
              <a:rPr dirty="0"/>
              <a:t> aux interventions </a:t>
            </a:r>
            <a:r>
              <a:rPr dirty="0" err="1"/>
              <a:t>dʼurgence</a:t>
            </a:r>
            <a:r>
              <a:rPr dirty="0"/>
              <a:t> </a:t>
            </a:r>
            <a:r>
              <a:rPr dirty="0" err="1"/>
              <a:t>ou</a:t>
            </a:r>
            <a:r>
              <a:rPr dirty="0"/>
              <a:t> de </a:t>
            </a:r>
            <a:r>
              <a:rPr dirty="0" err="1"/>
              <a:t>cours</a:t>
            </a:r>
            <a:r>
              <a:rPr dirty="0"/>
              <a:t> plus </a:t>
            </a:r>
            <a:r>
              <a:rPr dirty="0" err="1"/>
              <a:t>approfondis</a:t>
            </a:r>
            <a:r>
              <a:rPr dirty="0"/>
              <a:t> </a:t>
            </a:r>
            <a:r>
              <a:rPr dirty="0" err="1"/>
              <a:t>consacrés</a:t>
            </a:r>
            <a:r>
              <a:rPr dirty="0"/>
              <a:t> à des points </a:t>
            </a:r>
            <a:r>
              <a:rPr dirty="0" err="1"/>
              <a:t>spécifiques</a:t>
            </a:r>
            <a:r>
              <a:rPr dirty="0"/>
              <a:t> (processus techniques, </a:t>
            </a:r>
            <a:r>
              <a:rPr dirty="0" err="1"/>
              <a:t>activités</a:t>
            </a:r>
            <a:r>
              <a:rPr dirty="0"/>
              <a:t>, </a:t>
            </a:r>
            <a:r>
              <a:rPr dirty="0" err="1"/>
              <a:t>difficultés</a:t>
            </a:r>
            <a:r>
              <a:rPr dirty="0"/>
              <a:t> </a:t>
            </a:r>
            <a:r>
              <a:rPr dirty="0" err="1"/>
              <a:t>rencontrées</a:t>
            </a:r>
            <a:r>
              <a:rPr dirty="0"/>
              <a:t>, etc.). En </a:t>
            </a:r>
            <a:r>
              <a:rPr dirty="0" err="1"/>
              <a:t>outre</a:t>
            </a:r>
            <a:r>
              <a:rPr dirty="0"/>
              <a:t>, </a:t>
            </a:r>
            <a:r>
              <a:rPr dirty="0" err="1"/>
              <a:t>ces</a:t>
            </a:r>
            <a:r>
              <a:rPr dirty="0"/>
              <a:t> séances de formation continue </a:t>
            </a:r>
            <a:r>
              <a:rPr dirty="0" err="1"/>
              <a:t>peuvent</a:t>
            </a:r>
            <a:r>
              <a:rPr dirty="0"/>
              <a:t> donner </a:t>
            </a:r>
            <a:r>
              <a:rPr dirty="0" err="1"/>
              <a:t>lʼoccasion</a:t>
            </a:r>
            <a:r>
              <a:rPr dirty="0"/>
              <a:t> aux </a:t>
            </a:r>
            <a:r>
              <a:rPr dirty="0" err="1"/>
              <a:t>intervenants</a:t>
            </a:r>
            <a:r>
              <a:rPr dirty="0"/>
              <a:t> </a:t>
            </a:r>
            <a:r>
              <a:rPr dirty="0" err="1"/>
              <a:t>dʼêtre</a:t>
            </a:r>
            <a:r>
              <a:rPr dirty="0"/>
              <a:t> </a:t>
            </a:r>
            <a:r>
              <a:rPr dirty="0" err="1"/>
              <a:t>informés</a:t>
            </a:r>
            <a:r>
              <a:rPr dirty="0"/>
              <a:t> des </a:t>
            </a:r>
            <a:r>
              <a:rPr dirty="0" err="1"/>
              <a:t>changements</a:t>
            </a:r>
            <a:r>
              <a:rPr dirty="0"/>
              <a:t> </a:t>
            </a:r>
            <a:r>
              <a:rPr dirty="0" err="1"/>
              <a:t>apportés</a:t>
            </a:r>
            <a:r>
              <a:rPr dirty="0"/>
              <a:t> aux directives et aux </a:t>
            </a:r>
            <a:r>
              <a:rPr dirty="0" err="1"/>
              <a:t>normes</a:t>
            </a:r>
            <a:r>
              <a:rPr dirty="0"/>
              <a:t> </a:t>
            </a:r>
            <a:r>
              <a:rPr dirty="0" err="1"/>
              <a:t>nationales</a:t>
            </a:r>
            <a:r>
              <a:rPr dirty="0"/>
              <a:t>, </a:t>
            </a:r>
            <a:r>
              <a:rPr dirty="0" err="1"/>
              <a:t>ou</a:t>
            </a:r>
            <a:r>
              <a:rPr dirty="0"/>
              <a:t> aux </a:t>
            </a:r>
            <a:r>
              <a:rPr dirty="0" err="1"/>
              <a:t>protocoles</a:t>
            </a:r>
            <a:r>
              <a:rPr dirty="0"/>
              <a:t> </a:t>
            </a:r>
            <a:r>
              <a:rPr dirty="0" err="1"/>
              <a:t>en</a:t>
            </a:r>
            <a:r>
              <a:rPr dirty="0"/>
              <a:t> </a:t>
            </a:r>
            <a:r>
              <a:rPr dirty="0" err="1"/>
              <a:t>vigueur</a:t>
            </a:r>
            <a:r>
              <a:rPr dirty="0"/>
              <a:t>.</a:t>
            </a:r>
          </a:p>
          <a:p>
            <a:endParaRPr dirty="0"/>
          </a:p>
          <a:p>
            <a:r>
              <a:rPr dirty="0"/>
              <a:t>Une </a:t>
            </a:r>
            <a:r>
              <a:rPr dirty="0" err="1"/>
              <a:t>fois</a:t>
            </a:r>
            <a:r>
              <a:rPr dirty="0"/>
              <a:t> les </a:t>
            </a:r>
            <a:r>
              <a:rPr dirty="0" err="1"/>
              <a:t>membres</a:t>
            </a:r>
            <a:r>
              <a:rPr dirty="0"/>
              <a:t> des EIR </a:t>
            </a:r>
            <a:r>
              <a:rPr dirty="0" err="1"/>
              <a:t>sélectionnés</a:t>
            </a:r>
            <a:r>
              <a:rPr dirty="0"/>
              <a:t>, </a:t>
            </a:r>
            <a:r>
              <a:rPr dirty="0" err="1"/>
              <a:t>formés</a:t>
            </a:r>
            <a:r>
              <a:rPr dirty="0"/>
              <a:t> et </a:t>
            </a:r>
            <a:r>
              <a:rPr dirty="0" err="1"/>
              <a:t>opérationnels</a:t>
            </a:r>
            <a:r>
              <a:rPr dirty="0"/>
              <a:t>, des </a:t>
            </a:r>
            <a:r>
              <a:rPr b="1" dirty="0" err="1"/>
              <a:t>exercices</a:t>
            </a:r>
            <a:r>
              <a:rPr dirty="0"/>
              <a:t> </a:t>
            </a:r>
            <a:r>
              <a:rPr dirty="0" err="1"/>
              <a:t>peuvent</a:t>
            </a:r>
            <a:r>
              <a:rPr dirty="0"/>
              <a:t> </a:t>
            </a:r>
            <a:r>
              <a:rPr dirty="0" err="1"/>
              <a:t>leur</a:t>
            </a:r>
            <a:r>
              <a:rPr dirty="0"/>
              <a:t> </a:t>
            </a:r>
            <a:r>
              <a:rPr dirty="0" err="1"/>
              <a:t>être</a:t>
            </a:r>
            <a:r>
              <a:rPr dirty="0"/>
              <a:t> </a:t>
            </a:r>
            <a:r>
              <a:rPr dirty="0" err="1"/>
              <a:t>proposés</a:t>
            </a:r>
            <a:r>
              <a:rPr dirty="0"/>
              <a:t> </a:t>
            </a:r>
            <a:r>
              <a:rPr dirty="0" err="1"/>
              <a:t>afin</a:t>
            </a:r>
            <a:r>
              <a:rPr dirty="0"/>
              <a:t> </a:t>
            </a:r>
            <a:r>
              <a:rPr dirty="0" err="1"/>
              <a:t>qu'ils</a:t>
            </a:r>
            <a:r>
              <a:rPr dirty="0"/>
              <a:t> </a:t>
            </a:r>
            <a:r>
              <a:rPr dirty="0" err="1"/>
              <a:t>puissent</a:t>
            </a:r>
            <a:r>
              <a:rPr dirty="0"/>
              <a:t> </a:t>
            </a:r>
            <a:r>
              <a:rPr dirty="0" err="1"/>
              <a:t>mettre</a:t>
            </a:r>
            <a:r>
              <a:rPr dirty="0"/>
              <a:t> </a:t>
            </a:r>
            <a:r>
              <a:rPr dirty="0" err="1"/>
              <a:t>en</a:t>
            </a:r>
            <a:r>
              <a:rPr dirty="0"/>
              <a:t> pratique </a:t>
            </a:r>
            <a:r>
              <a:rPr dirty="0" err="1"/>
              <a:t>leurs</a:t>
            </a:r>
            <a:r>
              <a:rPr dirty="0"/>
              <a:t> </a:t>
            </a:r>
            <a:r>
              <a:rPr dirty="0" err="1"/>
              <a:t>compétences</a:t>
            </a:r>
            <a:r>
              <a:rPr dirty="0"/>
              <a:t> et appliquer le </a:t>
            </a:r>
            <a:r>
              <a:rPr dirty="0" err="1"/>
              <a:t>contenu</a:t>
            </a:r>
            <a:r>
              <a:rPr dirty="0"/>
              <a:t> des POS. </a:t>
            </a:r>
            <a:r>
              <a:rPr dirty="0" err="1"/>
              <a:t>Ces</a:t>
            </a:r>
            <a:r>
              <a:rPr dirty="0"/>
              <a:t> </a:t>
            </a:r>
            <a:r>
              <a:rPr dirty="0" err="1"/>
              <a:t>exercices</a:t>
            </a:r>
            <a:r>
              <a:rPr dirty="0"/>
              <a:t> </a:t>
            </a:r>
            <a:r>
              <a:rPr dirty="0" err="1"/>
              <a:t>peuvent</a:t>
            </a:r>
            <a:r>
              <a:rPr dirty="0"/>
              <a:t> </a:t>
            </a:r>
            <a:r>
              <a:rPr dirty="0" err="1"/>
              <a:t>consister</a:t>
            </a:r>
            <a:r>
              <a:rPr dirty="0"/>
              <a:t> </a:t>
            </a:r>
            <a:r>
              <a:rPr dirty="0" err="1"/>
              <a:t>en</a:t>
            </a:r>
            <a:r>
              <a:rPr dirty="0"/>
              <a:t> des </a:t>
            </a:r>
            <a:r>
              <a:rPr dirty="0" err="1"/>
              <a:t>exercices</a:t>
            </a:r>
            <a:r>
              <a:rPr dirty="0"/>
              <a:t> </a:t>
            </a:r>
            <a:r>
              <a:rPr dirty="0" err="1"/>
              <a:t>théoriques</a:t>
            </a:r>
            <a:r>
              <a:rPr dirty="0"/>
              <a:t> </a:t>
            </a:r>
            <a:r>
              <a:rPr dirty="0" err="1"/>
              <a:t>ou</a:t>
            </a:r>
            <a:r>
              <a:rPr dirty="0"/>
              <a:t> des </a:t>
            </a:r>
            <a:r>
              <a:rPr dirty="0" err="1"/>
              <a:t>exercices</a:t>
            </a:r>
            <a:r>
              <a:rPr dirty="0"/>
              <a:t> de simulation (qui </a:t>
            </a:r>
            <a:r>
              <a:rPr dirty="0" err="1"/>
              <a:t>nécessitent</a:t>
            </a:r>
            <a:r>
              <a:rPr dirty="0"/>
              <a:t> </a:t>
            </a:r>
            <a:r>
              <a:rPr dirty="0" err="1"/>
              <a:t>davantage</a:t>
            </a:r>
            <a:r>
              <a:rPr dirty="0"/>
              <a:t> de </a:t>
            </a:r>
            <a:r>
              <a:rPr dirty="0" err="1"/>
              <a:t>ressources</a:t>
            </a:r>
            <a:r>
              <a:rPr dirty="0"/>
              <a:t>), et </a:t>
            </a:r>
            <a:r>
              <a:rPr dirty="0" err="1"/>
              <a:t>ainsi</a:t>
            </a:r>
            <a:r>
              <a:rPr dirty="0"/>
              <a:t> adopter des </a:t>
            </a:r>
            <a:r>
              <a:rPr dirty="0" err="1"/>
              <a:t>formes</a:t>
            </a:r>
            <a:r>
              <a:rPr dirty="0"/>
              <a:t> et des </a:t>
            </a:r>
            <a:r>
              <a:rPr dirty="0" err="1"/>
              <a:t>modalités</a:t>
            </a:r>
            <a:r>
              <a:rPr dirty="0"/>
              <a:t> </a:t>
            </a:r>
            <a:r>
              <a:rPr dirty="0" err="1"/>
              <a:t>diverses</a:t>
            </a:r>
            <a:r>
              <a:rPr dirty="0"/>
              <a:t>. </a:t>
            </a:r>
            <a:r>
              <a:rPr dirty="0" err="1"/>
              <a:t>Ils</a:t>
            </a:r>
            <a:r>
              <a:rPr dirty="0"/>
              <a:t> </a:t>
            </a:r>
            <a:r>
              <a:rPr dirty="0" err="1"/>
              <a:t>peuvent</a:t>
            </a:r>
            <a:r>
              <a:rPr dirty="0"/>
              <a:t> </a:t>
            </a:r>
            <a:r>
              <a:rPr dirty="0" err="1"/>
              <a:t>être</a:t>
            </a:r>
            <a:r>
              <a:rPr dirty="0"/>
              <a:t> </a:t>
            </a:r>
            <a:r>
              <a:rPr dirty="0" err="1"/>
              <a:t>conçus</a:t>
            </a:r>
            <a:r>
              <a:rPr dirty="0"/>
              <a:t> pour tester </a:t>
            </a:r>
            <a:r>
              <a:rPr dirty="0" err="1"/>
              <a:t>soit</a:t>
            </a:r>
            <a:r>
              <a:rPr dirty="0"/>
              <a:t> les </a:t>
            </a:r>
            <a:r>
              <a:rPr dirty="0" err="1"/>
              <a:t>seules</a:t>
            </a:r>
            <a:r>
              <a:rPr dirty="0"/>
              <a:t> </a:t>
            </a:r>
            <a:r>
              <a:rPr dirty="0" err="1"/>
              <a:t>capacités</a:t>
            </a:r>
            <a:r>
              <a:rPr dirty="0"/>
              <a:t> des EIR, </a:t>
            </a:r>
            <a:r>
              <a:rPr dirty="0" err="1"/>
              <a:t>soit</a:t>
            </a:r>
            <a:r>
              <a:rPr dirty="0"/>
              <a:t> les </a:t>
            </a:r>
            <a:r>
              <a:rPr dirty="0" err="1"/>
              <a:t>capacités</a:t>
            </a:r>
            <a:r>
              <a:rPr dirty="0"/>
              <a:t> de </a:t>
            </a:r>
            <a:r>
              <a:rPr dirty="0" err="1"/>
              <a:t>lʼensemble</a:t>
            </a:r>
            <a:r>
              <a:rPr dirty="0"/>
              <a:t> du </a:t>
            </a:r>
            <a:r>
              <a:rPr dirty="0" err="1"/>
              <a:t>système</a:t>
            </a:r>
            <a:r>
              <a:rPr dirty="0"/>
              <a:t> </a:t>
            </a:r>
            <a:r>
              <a:rPr dirty="0" err="1"/>
              <a:t>dʼintervention</a:t>
            </a:r>
            <a:r>
              <a:rPr dirty="0"/>
              <a:t> </a:t>
            </a:r>
            <a:r>
              <a:rPr dirty="0" err="1"/>
              <a:t>dʼurgence</a:t>
            </a:r>
            <a:r>
              <a:rPr dirty="0"/>
              <a:t> dans </a:t>
            </a:r>
            <a:r>
              <a:rPr dirty="0" err="1"/>
              <a:t>lequel</a:t>
            </a:r>
            <a:r>
              <a:rPr dirty="0"/>
              <a:t> </a:t>
            </a:r>
            <a:r>
              <a:rPr dirty="0" err="1"/>
              <a:t>sʼinscrit</a:t>
            </a:r>
            <a:r>
              <a:rPr dirty="0"/>
              <a:t> le </a:t>
            </a:r>
            <a:r>
              <a:rPr dirty="0" err="1"/>
              <a:t>déploiement</a:t>
            </a:r>
            <a:r>
              <a:rPr dirty="0"/>
              <a:t> des EIR. </a:t>
            </a:r>
          </a:p>
          <a:p>
            <a:endParaRPr dirty="0"/>
          </a:p>
          <a:p>
            <a:endParaRPr dirty="0"/>
          </a:p>
        </p:txBody>
      </p:sp>
      <p:sp>
        <p:nvSpPr>
          <p:cNvPr id="4" name="Espace réservé du numéro de diapositive 3"/>
          <p:cNvSpPr>
            <a:spLocks noGrp="1"/>
          </p:cNvSpPr>
          <p:nvPr>
            <p:ph type="sldNum" sz="quarter" idx="10"/>
          </p:nvPr>
        </p:nvSpPr>
        <p:spPr>
          <a:xfrm>
            <a:off x="3857132" y="9441579"/>
            <a:ext cx="2950475" cy="499347"/>
          </a:xfrm>
          <a:prstGeom prst="rect">
            <a:avLst/>
          </a:prstGeom>
        </p:spPr>
        <p:txBody>
          <a:bodyPr/>
          <a:lstStyle/>
          <a:p>
            <a:fld id="{B6BFF8CA-F518-EC40-BF1B-9782939603F9}" type="slidenum">
              <a:rPr lang="en-US" smtClean="0">
                <a:solidFill>
                  <a:prstClr val="black"/>
                </a:solidFill>
                <a:latin typeface="Calibri" panose="020F0502020204030204"/>
              </a:rPr>
              <a:t>64</a:t>
            </a:fld>
            <a:endParaRPr>
              <a:solidFill>
                <a:prstClr val="black"/>
              </a:solidFill>
              <a:latin typeface="Calibri" panose="020F0502020204030204"/>
            </a:endParaRPr>
          </a:p>
        </p:txBody>
      </p:sp>
    </p:spTree>
    <p:extLst>
      <p:ext uri="{BB962C8B-B14F-4D97-AF65-F5344CB8AC3E}">
        <p14:creationId xmlns:p14="http://schemas.microsoft.com/office/powerpoint/2010/main" val="325768195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defRPr b="1"/>
            </a:pPr>
            <a:r>
              <a:t>Points clés : </a:t>
            </a:r>
          </a:p>
          <a:p>
            <a:pPr>
              <a:defRPr kern="1200">
                <a:ln>
                  <a:noFill/>
                </a:ln>
                <a:solidFill>
                  <a:srgbClr val="000000"/>
                </a:solidFill>
                <a:effectLst/>
                <a:uLnTx/>
                <a:uFillTx/>
                <a:latin typeface="Myriad Web Pro" panose="020B0503030403020204" pitchFamily="34" charset="0"/>
                <a:ea typeface="+mn-ea"/>
                <a:cs typeface="+mn-cs"/>
              </a:defRPr>
            </a:pPr>
            <a:r>
              <a:t>Profitez des phases non urgentes pour créer et compiler des contenus de formation en temps voulu relatifs aux épidémies les plus courantes dans votre pays.</a:t>
            </a:r>
          </a:p>
        </p:txBody>
      </p:sp>
    </p:spTree>
    <p:extLst>
      <p:ext uri="{BB962C8B-B14F-4D97-AF65-F5344CB8AC3E}">
        <p14:creationId xmlns:p14="http://schemas.microsoft.com/office/powerpoint/2010/main" val="248833528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30858559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400"/>
              </a:spcBef>
              <a:spcAft>
                <a:spcPts val="0"/>
              </a:spcAft>
              <a:buClrTx/>
              <a:buSzTx/>
              <a:buFontTx/>
              <a:buNone/>
              <a:tabLst/>
            </a:pPr>
            <a:r>
              <a:rPr b="1"/>
              <a:t>Point clé</a:t>
            </a:r>
            <a:r>
              <a:t> : Il existe diverses méthodes pour former les membres des EIR et il est recommandé dʼadopter une approche mixte.</a:t>
            </a:r>
          </a:p>
          <a:p>
            <a:endParaRPr/>
          </a:p>
        </p:txBody>
      </p:sp>
    </p:spTree>
    <p:extLst>
      <p:ext uri="{BB962C8B-B14F-4D97-AF65-F5344CB8AC3E}">
        <p14:creationId xmlns:p14="http://schemas.microsoft.com/office/powerpoint/2010/main" val="412412547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424380563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400"/>
              </a:spcBef>
              <a:spcAft>
                <a:spcPts val="0"/>
              </a:spcAft>
              <a:buClrTx/>
              <a:buSzTx/>
              <a:buFontTx/>
              <a:buNone/>
              <a:tabLst/>
            </a:pPr>
            <a:r>
              <a:rPr b="1"/>
              <a:t>Point clé</a:t>
            </a:r>
            <a:r>
              <a:t> : Les membres des EIR disposent de nombreuses ressources pour une large gamme de formations, et la plupart de ces ressources sont gratuites et accessibles en ligne.</a:t>
            </a:r>
          </a:p>
          <a:p>
            <a:endParaRPr/>
          </a:p>
        </p:txBody>
      </p:sp>
    </p:spTree>
    <p:extLst>
      <p:ext uri="{BB962C8B-B14F-4D97-AF65-F5344CB8AC3E}">
        <p14:creationId xmlns:p14="http://schemas.microsoft.com/office/powerpoint/2010/main" val="32571067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209541303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400"/>
              </a:spcBef>
              <a:spcAft>
                <a:spcPts val="0"/>
              </a:spcAft>
              <a:buClrTx/>
              <a:buSzTx/>
              <a:buFontTx/>
              <a:buNone/>
              <a:tabLst/>
            </a:pPr>
            <a:r>
              <a:rPr b="1" dirty="0"/>
              <a:t>Point </a:t>
            </a:r>
            <a:r>
              <a:rPr b="1" dirty="0" err="1"/>
              <a:t>clé</a:t>
            </a:r>
            <a:r>
              <a:rPr dirty="0"/>
              <a:t> : Les deux concepts </a:t>
            </a:r>
            <a:r>
              <a:rPr dirty="0" err="1"/>
              <a:t>sont</a:t>
            </a:r>
            <a:r>
              <a:rPr dirty="0"/>
              <a:t> </a:t>
            </a:r>
            <a:r>
              <a:rPr dirty="0" err="1"/>
              <a:t>différents</a:t>
            </a:r>
            <a:r>
              <a:rPr dirty="0"/>
              <a:t>, </a:t>
            </a:r>
            <a:r>
              <a:rPr dirty="0" err="1"/>
              <a:t>mais</a:t>
            </a:r>
            <a:r>
              <a:rPr dirty="0"/>
              <a:t> </a:t>
            </a:r>
            <a:r>
              <a:rPr dirty="0" err="1"/>
              <a:t>tous</a:t>
            </a:r>
            <a:r>
              <a:rPr dirty="0"/>
              <a:t> deux </a:t>
            </a:r>
            <a:r>
              <a:rPr dirty="0" err="1"/>
              <a:t>sont</a:t>
            </a:r>
            <a:r>
              <a:rPr dirty="0"/>
              <a:t> indispensables au bon </a:t>
            </a:r>
            <a:r>
              <a:rPr dirty="0" err="1"/>
              <a:t>fonctionnement</a:t>
            </a:r>
            <a:r>
              <a:rPr dirty="0"/>
              <a:t> des EIR. </a:t>
            </a:r>
          </a:p>
          <a:p>
            <a:endParaRPr dirty="0"/>
          </a:p>
        </p:txBody>
      </p:sp>
    </p:spTree>
    <p:extLst>
      <p:ext uri="{BB962C8B-B14F-4D97-AF65-F5344CB8AC3E}">
        <p14:creationId xmlns:p14="http://schemas.microsoft.com/office/powerpoint/2010/main" val="56363712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78620517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algn="l">
              <a:spcBef>
                <a:spcPts val="0"/>
              </a:spcBef>
            </a:pPr>
            <a:endParaRPr/>
          </a:p>
        </p:txBody>
      </p:sp>
    </p:spTree>
    <p:extLst>
      <p:ext uri="{BB962C8B-B14F-4D97-AF65-F5344CB8AC3E}">
        <p14:creationId xmlns:p14="http://schemas.microsoft.com/office/powerpoint/2010/main" val="20196480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rPr b="1" dirty="0"/>
              <a:t>Points </a:t>
            </a:r>
            <a:r>
              <a:rPr b="1" dirty="0" err="1"/>
              <a:t>clés</a:t>
            </a:r>
            <a:r>
              <a:rPr b="1" dirty="0"/>
              <a:t> : </a:t>
            </a:r>
            <a:r>
              <a:rPr dirty="0"/>
              <a:t>Afin de doter </a:t>
            </a:r>
            <a:r>
              <a:rPr dirty="0" err="1"/>
              <a:t>une</a:t>
            </a:r>
            <a:r>
              <a:rPr dirty="0"/>
              <a:t> EIR </a:t>
            </a:r>
            <a:r>
              <a:rPr dirty="0" err="1"/>
              <a:t>en</a:t>
            </a:r>
            <a:r>
              <a:rPr dirty="0"/>
              <a:t> personnel, </a:t>
            </a:r>
            <a:r>
              <a:rPr dirty="0" err="1"/>
              <a:t>vous</a:t>
            </a:r>
            <a:r>
              <a:rPr dirty="0"/>
              <a:t> </a:t>
            </a:r>
            <a:r>
              <a:rPr dirty="0" err="1"/>
              <a:t>devez</a:t>
            </a:r>
            <a:r>
              <a:rPr dirty="0"/>
              <a:t> </a:t>
            </a:r>
            <a:r>
              <a:rPr dirty="0" err="1"/>
              <a:t>d’abord</a:t>
            </a:r>
            <a:r>
              <a:rPr dirty="0"/>
              <a:t> </a:t>
            </a:r>
            <a:r>
              <a:rPr dirty="0" err="1"/>
              <a:t>définir</a:t>
            </a:r>
            <a:r>
              <a:rPr dirty="0"/>
              <a:t> les </a:t>
            </a:r>
            <a:r>
              <a:rPr dirty="0" err="1"/>
              <a:t>compétences</a:t>
            </a:r>
            <a:r>
              <a:rPr dirty="0"/>
              <a:t> et les </a:t>
            </a:r>
            <a:r>
              <a:rPr dirty="0" err="1"/>
              <a:t>rôles</a:t>
            </a:r>
            <a:r>
              <a:rPr dirty="0"/>
              <a:t> </a:t>
            </a:r>
            <a:r>
              <a:rPr dirty="0" err="1"/>
              <a:t>correspondants</a:t>
            </a:r>
            <a:r>
              <a:rPr dirty="0"/>
              <a:t> qui </a:t>
            </a:r>
            <a:r>
              <a:rPr dirty="0" err="1"/>
              <a:t>doivent</a:t>
            </a:r>
            <a:r>
              <a:rPr dirty="0"/>
              <a:t> </a:t>
            </a:r>
            <a:r>
              <a:rPr dirty="0" err="1"/>
              <a:t>être</a:t>
            </a:r>
            <a:r>
              <a:rPr dirty="0"/>
              <a:t> </a:t>
            </a:r>
            <a:r>
              <a:rPr dirty="0" err="1"/>
              <a:t>représentés</a:t>
            </a:r>
            <a:r>
              <a:rPr dirty="0"/>
              <a:t> dans la </a:t>
            </a:r>
            <a:r>
              <a:rPr dirty="0" err="1"/>
              <a:t>liste</a:t>
            </a:r>
            <a:r>
              <a:rPr dirty="0"/>
              <a:t> des </a:t>
            </a:r>
            <a:r>
              <a:rPr dirty="0" err="1"/>
              <a:t>membres</a:t>
            </a:r>
            <a:r>
              <a:rPr dirty="0"/>
              <a:t> de </a:t>
            </a:r>
            <a:r>
              <a:rPr dirty="0" err="1"/>
              <a:t>réserve</a:t>
            </a:r>
            <a:r>
              <a:rPr dirty="0"/>
              <a:t> des </a:t>
            </a:r>
            <a:r>
              <a:rPr dirty="0" err="1"/>
              <a:t>lʼEIR</a:t>
            </a:r>
            <a:r>
              <a:rPr dirty="0"/>
              <a:t>. La gestion des EIR </a:t>
            </a:r>
            <a:r>
              <a:rPr dirty="0" err="1"/>
              <a:t>permet</a:t>
            </a:r>
            <a:r>
              <a:rPr dirty="0"/>
              <a:t> </a:t>
            </a:r>
            <a:r>
              <a:rPr dirty="0" err="1"/>
              <a:t>dʼidentifier</a:t>
            </a:r>
            <a:r>
              <a:rPr dirty="0"/>
              <a:t> les </a:t>
            </a:r>
            <a:r>
              <a:rPr dirty="0" err="1"/>
              <a:t>compétences</a:t>
            </a:r>
            <a:r>
              <a:rPr dirty="0"/>
              <a:t> et les </a:t>
            </a:r>
            <a:r>
              <a:rPr dirty="0" err="1"/>
              <a:t>rôles</a:t>
            </a:r>
            <a:r>
              <a:rPr dirty="0"/>
              <a:t> </a:t>
            </a:r>
            <a:r>
              <a:rPr dirty="0" err="1"/>
              <a:t>souhaitables</a:t>
            </a:r>
            <a:r>
              <a:rPr dirty="0"/>
              <a:t> </a:t>
            </a:r>
            <a:r>
              <a:rPr dirty="0" err="1"/>
              <a:t>en</a:t>
            </a:r>
            <a:r>
              <a:rPr dirty="0"/>
              <a:t> </a:t>
            </a:r>
            <a:r>
              <a:rPr dirty="0" err="1"/>
              <a:t>sʼappuyant</a:t>
            </a:r>
            <a:r>
              <a:rPr dirty="0"/>
              <a:t> sur les </a:t>
            </a:r>
            <a:r>
              <a:rPr dirty="0" err="1"/>
              <a:t>épidémies</a:t>
            </a:r>
            <a:r>
              <a:rPr dirty="0"/>
              <a:t> les plus </a:t>
            </a:r>
            <a:r>
              <a:rPr dirty="0" err="1"/>
              <a:t>courantes</a:t>
            </a:r>
            <a:r>
              <a:rPr dirty="0"/>
              <a:t> dans le pays et sur les </a:t>
            </a:r>
            <a:r>
              <a:rPr dirty="0" err="1"/>
              <a:t>activités</a:t>
            </a:r>
            <a:r>
              <a:rPr dirty="0"/>
              <a:t> </a:t>
            </a:r>
            <a:r>
              <a:rPr dirty="0" err="1"/>
              <a:t>menées</a:t>
            </a:r>
            <a:r>
              <a:rPr dirty="0"/>
              <a:t> dans le cadre des interventions de </a:t>
            </a:r>
            <a:r>
              <a:rPr dirty="0" err="1"/>
              <a:t>lutte</a:t>
            </a:r>
            <a:r>
              <a:rPr dirty="0"/>
              <a:t> </a:t>
            </a:r>
            <a:r>
              <a:rPr dirty="0" err="1"/>
              <a:t>contre</a:t>
            </a:r>
            <a:r>
              <a:rPr dirty="0"/>
              <a:t> </a:t>
            </a:r>
            <a:r>
              <a:rPr dirty="0" err="1"/>
              <a:t>ces</a:t>
            </a:r>
            <a:r>
              <a:rPr dirty="0"/>
              <a:t> </a:t>
            </a:r>
            <a:r>
              <a:rPr dirty="0" err="1"/>
              <a:t>épidémies</a:t>
            </a:r>
            <a:r>
              <a:rPr dirty="0"/>
              <a:t>. Le </a:t>
            </a:r>
            <a:r>
              <a:rPr dirty="0" err="1"/>
              <a:t>présent</a:t>
            </a:r>
            <a:r>
              <a:rPr dirty="0"/>
              <a:t> document </a:t>
            </a:r>
            <a:r>
              <a:rPr dirty="0" err="1"/>
              <a:t>dʼorientation</a:t>
            </a:r>
            <a:r>
              <a:rPr dirty="0"/>
              <a:t> </a:t>
            </a:r>
            <a:r>
              <a:rPr dirty="0" err="1"/>
              <a:t>nʼa</a:t>
            </a:r>
            <a:r>
              <a:rPr dirty="0"/>
              <a:t> pas vocation à </a:t>
            </a:r>
            <a:r>
              <a:rPr dirty="0" err="1"/>
              <a:t>fournir</a:t>
            </a:r>
            <a:r>
              <a:rPr dirty="0"/>
              <a:t> </a:t>
            </a:r>
            <a:r>
              <a:rPr dirty="0" err="1"/>
              <a:t>une</a:t>
            </a:r>
            <a:r>
              <a:rPr dirty="0"/>
              <a:t> </a:t>
            </a:r>
            <a:r>
              <a:rPr dirty="0" err="1"/>
              <a:t>liste</a:t>
            </a:r>
            <a:r>
              <a:rPr dirty="0"/>
              <a:t> </a:t>
            </a:r>
            <a:r>
              <a:rPr dirty="0" err="1"/>
              <a:t>complète</a:t>
            </a:r>
            <a:r>
              <a:rPr dirty="0"/>
              <a:t> des </a:t>
            </a:r>
            <a:r>
              <a:rPr dirty="0" err="1"/>
              <a:t>compétences</a:t>
            </a:r>
            <a:r>
              <a:rPr dirty="0"/>
              <a:t> et des </a:t>
            </a:r>
            <a:r>
              <a:rPr dirty="0" err="1"/>
              <a:t>rôles</a:t>
            </a:r>
            <a:r>
              <a:rPr dirty="0"/>
              <a:t> </a:t>
            </a:r>
            <a:r>
              <a:rPr dirty="0" err="1"/>
              <a:t>associés</a:t>
            </a:r>
            <a:r>
              <a:rPr dirty="0"/>
              <a:t> aux </a:t>
            </a:r>
            <a:r>
              <a:rPr dirty="0" err="1"/>
              <a:t>épidémies</a:t>
            </a:r>
            <a:r>
              <a:rPr dirty="0"/>
              <a:t> les plus </a:t>
            </a:r>
            <a:r>
              <a:rPr dirty="0" err="1"/>
              <a:t>courantes</a:t>
            </a:r>
            <a:r>
              <a:rPr dirty="0"/>
              <a:t>, </a:t>
            </a:r>
            <a:r>
              <a:rPr dirty="0" err="1"/>
              <a:t>lesquels</a:t>
            </a:r>
            <a:r>
              <a:rPr dirty="0"/>
              <a:t> </a:t>
            </a:r>
            <a:r>
              <a:rPr dirty="0" err="1"/>
              <a:t>sont</a:t>
            </a:r>
            <a:r>
              <a:rPr dirty="0"/>
              <a:t> </a:t>
            </a:r>
            <a:r>
              <a:rPr dirty="0" err="1"/>
              <a:t>détaillés</a:t>
            </a:r>
            <a:r>
              <a:rPr dirty="0"/>
              <a:t> dans </a:t>
            </a:r>
            <a:r>
              <a:rPr dirty="0" err="1"/>
              <a:t>dʼautres</a:t>
            </a:r>
            <a:r>
              <a:rPr dirty="0"/>
              <a:t> </a:t>
            </a:r>
            <a:r>
              <a:rPr dirty="0" err="1"/>
              <a:t>ressources</a:t>
            </a:r>
            <a:r>
              <a:rPr dirty="0"/>
              <a:t>.</a:t>
            </a:r>
          </a:p>
          <a:p>
            <a:endParaRPr dirty="0"/>
          </a:p>
          <a:p>
            <a:endParaRPr dirty="0"/>
          </a:p>
        </p:txBody>
      </p:sp>
      <p:sp>
        <p:nvSpPr>
          <p:cNvPr id="4" name="Espace réservé du numéro de diapositive 3"/>
          <p:cNvSpPr>
            <a:spLocks noGrp="1"/>
          </p:cNvSpPr>
          <p:nvPr>
            <p:ph type="sldNum" sz="quarter" idx="10"/>
          </p:nvPr>
        </p:nvSpPr>
        <p:spPr>
          <a:xfrm>
            <a:off x="3857132" y="9441579"/>
            <a:ext cx="2950475" cy="499347"/>
          </a:xfrm>
          <a:prstGeom prst="rect">
            <a:avLst/>
          </a:prstGeom>
        </p:spPr>
        <p:txBody>
          <a:bodyPr/>
          <a:lstStyle/>
          <a:p>
            <a:fld id="{B6BFF8CA-F518-EC40-BF1B-9782939603F9}" type="slidenum">
              <a:rPr lang="en-US" smtClean="0">
                <a:solidFill>
                  <a:prstClr val="black"/>
                </a:solidFill>
                <a:latin typeface="Calibri" panose="020F0502020204030204"/>
              </a:rPr>
              <a:t>10</a:t>
            </a:fld>
            <a:endParaRPr>
              <a:solidFill>
                <a:prstClr val="black"/>
              </a:solidFill>
              <a:latin typeface="Calibri" panose="020F0502020204030204"/>
            </a:endParaRPr>
          </a:p>
        </p:txBody>
      </p:sp>
    </p:spTree>
    <p:extLst>
      <p:ext uri="{BB962C8B-B14F-4D97-AF65-F5344CB8AC3E}">
        <p14:creationId xmlns:p14="http://schemas.microsoft.com/office/powerpoint/2010/main" val="36865761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r>
              <a:t>Source : POS applicables aux EIR du Bureau régional de la Méditerranée orientale</a:t>
            </a:r>
          </a:p>
        </p:txBody>
      </p:sp>
    </p:spTree>
    <p:extLst>
      <p:ext uri="{BB962C8B-B14F-4D97-AF65-F5344CB8AC3E}">
        <p14:creationId xmlns:p14="http://schemas.microsoft.com/office/powerpoint/2010/main" val="17378483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pPr>
              <a:defRPr b="1"/>
            </a:pPr>
            <a:r>
              <a:t>Points clés : </a:t>
            </a:r>
          </a:p>
          <a:p>
            <a:pPr marL="171450" indent="-171450">
              <a:buFont typeface="Arial" panose="020B0604020202020204" pitchFamily="34" charset="0"/>
              <a:buChar char="•"/>
            </a:pPr>
            <a:r>
              <a:t>différences entre les compétences et les rôles, accent mis sur les compétences. </a:t>
            </a:r>
          </a:p>
          <a:p>
            <a:pPr marL="171450" indent="-171450">
              <a:buFont typeface="Arial" panose="020B0604020202020204" pitchFamily="34" charset="0"/>
              <a:buChar char="•"/>
            </a:pPr>
            <a:r>
              <a:t>Il convient de noter que les compétences attendues des membres des EIR correspondent aux responsabilités qui devront être exercées dans le cadre des interventions dʼurgence les plus fréquentes dans le pays.</a:t>
            </a:r>
          </a:p>
          <a:p>
            <a:pPr marL="171450" indent="-171450">
              <a:buFont typeface="Arial" panose="020B0604020202020204" pitchFamily="34" charset="0"/>
              <a:buChar char="•"/>
            </a:pPr>
            <a:r>
              <a:t>Il convient également de souligner la différence entre les compétences et les rôles. Un épidémiologiste, par exemple, peut être amené à prendre part à des activités très diverses, telles que la conduite dʼenquêtes sur les cas, la mise en place dʼune surveillance dʼune situation dʼurgence, un appui à la gestion des données, la conception dʼune étude ou encore des analyses statistiques. Tous les épidémiologistes ne disposent pas des compétences nécessaires pour exercer lʼensemble de ces activités.</a:t>
            </a:r>
          </a:p>
          <a:p>
            <a:pPr marL="171450" indent="-171450">
              <a:buFont typeface="Arial" panose="020B0604020202020204" pitchFamily="34" charset="0"/>
              <a:buChar char="•"/>
            </a:pPr>
            <a:r>
              <a:t>Il est donc important que votre liste des membres de réserve des EIR ne sʼappuie pas exclusivement sur des rôles, mais aussi sur des ensembles de compétences.</a:t>
            </a:r>
          </a:p>
          <a:p>
            <a:endParaRPr/>
          </a:p>
        </p:txBody>
      </p:sp>
      <p:sp>
        <p:nvSpPr>
          <p:cNvPr id="4" name="Espace réservé du numéro de diapositive 3"/>
          <p:cNvSpPr>
            <a:spLocks noGrp="1"/>
          </p:cNvSpPr>
          <p:nvPr>
            <p:ph type="sldNum" sz="quarter" idx="10"/>
          </p:nvPr>
        </p:nvSpPr>
        <p:spPr>
          <a:xfrm>
            <a:off x="3857132" y="9441579"/>
            <a:ext cx="2950475" cy="499347"/>
          </a:xfrm>
          <a:prstGeom prst="rect">
            <a:avLst/>
          </a:prstGeom>
        </p:spPr>
        <p:txBody>
          <a:bodyPr/>
          <a:lstStyle/>
          <a:p>
            <a:fld id="{B6BFF8CA-F518-EC40-BF1B-9782939603F9}" type="slidenum">
              <a:rPr lang="en-US" smtClean="0">
                <a:solidFill>
                  <a:prstClr val="black"/>
                </a:solidFill>
                <a:latin typeface="Calibri" panose="020F0502020204030204"/>
              </a:rPr>
              <a:t>12</a:t>
            </a:fld>
            <a:endParaRPr>
              <a:solidFill>
                <a:prstClr val="black"/>
              </a:solidFill>
              <a:latin typeface="Calibri" panose="020F0502020204030204"/>
            </a:endParaRPr>
          </a:p>
        </p:txBody>
      </p:sp>
    </p:spTree>
    <p:extLst>
      <p:ext uri="{BB962C8B-B14F-4D97-AF65-F5344CB8AC3E}">
        <p14:creationId xmlns:p14="http://schemas.microsoft.com/office/powerpoint/2010/main" val="1319439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rPr b="1"/>
              <a:t>Points clés : </a:t>
            </a:r>
            <a:r>
              <a:t>La dotation en personnel des EIR commence par lʼévaluation des effectifs nécessaires.</a:t>
            </a:r>
          </a:p>
        </p:txBody>
      </p:sp>
      <p:sp>
        <p:nvSpPr>
          <p:cNvPr id="4" name="Espace réservé du numéro de diapositive 3"/>
          <p:cNvSpPr>
            <a:spLocks noGrp="1"/>
          </p:cNvSpPr>
          <p:nvPr>
            <p:ph type="sldNum" sz="quarter" idx="10"/>
          </p:nvPr>
        </p:nvSpPr>
        <p:spPr>
          <a:xfrm>
            <a:off x="3857132" y="9441579"/>
            <a:ext cx="2950475" cy="499347"/>
          </a:xfrm>
          <a:prstGeom prst="rect">
            <a:avLst/>
          </a:prstGeom>
        </p:spPr>
        <p:txBody>
          <a:bodyPr/>
          <a:lstStyle/>
          <a:p>
            <a:fld id="{B6BFF8CA-F518-EC40-BF1B-9782939603F9}" type="slidenum">
              <a:rPr lang="en-US" smtClean="0">
                <a:solidFill>
                  <a:prstClr val="black"/>
                </a:solidFill>
                <a:latin typeface="Calibri" panose="020F0502020204030204"/>
              </a:rPr>
              <a:t>13</a:t>
            </a:fld>
            <a:endParaRPr>
              <a:solidFill>
                <a:prstClr val="black"/>
              </a:solidFill>
              <a:latin typeface="Calibri" panose="020F0502020204030204"/>
            </a:endParaRPr>
          </a:p>
        </p:txBody>
      </p:sp>
    </p:spTree>
    <p:extLst>
      <p:ext uri="{BB962C8B-B14F-4D97-AF65-F5344CB8AC3E}">
        <p14:creationId xmlns:p14="http://schemas.microsoft.com/office/powerpoint/2010/main" val="9737818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6.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1.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1.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1.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1.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2.png"/><Relationship Id="rId7"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sp>
        <p:nvSpPr>
          <p:cNvPr id="2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29" name="TextBox 7"/>
          <p:cNvSpPr txBox="1"/>
          <p:nvPr/>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 </a:t>
            </a:r>
            <a:r>
              <a:t>Training Package</a:t>
            </a:r>
          </a:p>
        </p:txBody>
      </p:sp>
      <p:sp>
        <p:nvSpPr>
          <p:cNvPr id="30" name="Text Placeholder 6"/>
          <p:cNvSpPr txBox="1"/>
          <p:nvPr/>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pic>
        <p:nvPicPr>
          <p:cNvPr id="31" name="Picture 18" descr="Picture 18"/>
          <p:cNvPicPr>
            <a:picLocks noChangeAspect="1"/>
          </p:cNvPicPr>
          <p:nvPr/>
        </p:nvPicPr>
        <p:blipFill>
          <a:blip r:embed="rId3"/>
          <a:stretch>
            <a:fillRect/>
          </a:stretch>
        </p:blipFill>
        <p:spPr>
          <a:xfrm>
            <a:off x="9002490" y="5116962"/>
            <a:ext cx="2823416" cy="908687"/>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4" name="Title Text"/>
          <p:cNvSpPr txBox="1">
            <a:spLocks noGrp="1"/>
          </p:cNvSpPr>
          <p:nvPr>
            <p:ph type="title"/>
          </p:nvPr>
        </p:nvSpPr>
        <p:spPr>
          <a:xfrm>
            <a:off x="517796" y="1587568"/>
            <a:ext cx="4490141" cy="2410276"/>
          </a:xfrm>
          <a:prstGeom prst="rect">
            <a:avLst/>
          </a:prstGeom>
        </p:spPr>
        <p:txBody>
          <a:bodyPr/>
          <a:lstStyle/>
          <a:p>
            <a:r>
              <a:t>Title Text</a:t>
            </a:r>
          </a:p>
        </p:txBody>
      </p:sp>
      <p:grpSp>
        <p:nvGrpSpPr>
          <p:cNvPr id="2" name="Group 1">
            <a:extLst>
              <a:ext uri="{FF2B5EF4-FFF2-40B4-BE49-F238E27FC236}">
                <a16:creationId xmlns:a16="http://schemas.microsoft.com/office/drawing/2014/main" id="{2351F37D-1346-D51E-A118-03AC91B9DB4F}"/>
              </a:ext>
            </a:extLst>
          </p:cNvPr>
          <p:cNvGrpSpPr/>
          <p:nvPr userDrawn="1"/>
        </p:nvGrpSpPr>
        <p:grpSpPr>
          <a:xfrm>
            <a:off x="195308" y="6059020"/>
            <a:ext cx="7805420" cy="708025"/>
            <a:chOff x="3027" y="1204"/>
            <a:chExt cx="12292" cy="1115"/>
          </a:xfrm>
        </p:grpSpPr>
        <p:sp>
          <p:nvSpPr>
            <p:cNvPr id="3" name="TextBox 12">
              <a:extLst>
                <a:ext uri="{FF2B5EF4-FFF2-40B4-BE49-F238E27FC236}">
                  <a16:creationId xmlns:a16="http://schemas.microsoft.com/office/drawing/2014/main" id="{37FC7504-3B3A-3ED7-0556-078ED378E2D0}"/>
                </a:ext>
              </a:extLst>
            </p:cNvPr>
            <p:cNvSpPr txBox="1"/>
            <p:nvPr userDrawn="1"/>
          </p:nvSpPr>
          <p:spPr>
            <a:xfrm>
              <a:off x="6929" y="1204"/>
              <a:ext cx="8390" cy="1115"/>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000" b="0" i="0" dirty="0">
                  <a:solidFill>
                    <a:srgbClr val="000000"/>
                  </a:solidFill>
                  <a:effectLst/>
                  <a:latin typeface="Raleway" pitchFamily="2" charset="0"/>
                </a:rPr>
                <a:t>Le logo «CDC» est la propriété du Département de la santé et des services sociaux des États-Unis, qui a autorisé son utilisation. La présence de ce logo ne signifie pas qu’un produit, un service ou une entreprise ont reçu l’approbation du Département de la santé et des services sociaux ou des Centers for Disease Control and Prevention. </a:t>
              </a:r>
              <a:endParaRPr lang="en-US" sz="1000" dirty="0"/>
            </a:p>
          </p:txBody>
        </p:sp>
        <p:pic>
          <p:nvPicPr>
            <p:cNvPr id="4" name="Picture 3" descr="A logo of the united nations organization&#10;&#10;Description automatically generated with low confidence">
              <a:extLst>
                <a:ext uri="{FF2B5EF4-FFF2-40B4-BE49-F238E27FC236}">
                  <a16:creationId xmlns:a16="http://schemas.microsoft.com/office/drawing/2014/main" id="{E1409EBE-C1FE-B24D-0C38-B3CE6A27564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27" y="1216"/>
              <a:ext cx="1524" cy="1008"/>
            </a:xfrm>
            <a:prstGeom prst="rect">
              <a:avLst/>
            </a:prstGeom>
          </p:spPr>
        </p:pic>
        <p:pic>
          <p:nvPicPr>
            <p:cNvPr id="5" name="Picture 4" descr="Logo&#10;&#10;Description automatically generated">
              <a:extLst>
                <a:ext uri="{FF2B5EF4-FFF2-40B4-BE49-F238E27FC236}">
                  <a16:creationId xmlns:a16="http://schemas.microsoft.com/office/drawing/2014/main" id="{0600C3CF-D350-8B8C-C10A-068B07DABE9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057" y="1258"/>
              <a:ext cx="1386" cy="1008"/>
            </a:xfrm>
            <a:prstGeom prst="rect">
              <a:avLst/>
            </a:prstGeom>
          </p:spPr>
        </p:pic>
      </p:grpSp>
      <p:pic>
        <p:nvPicPr>
          <p:cNvPr id="6" name="Picture 5" descr="WHO_RRT_Logo_Horizontal_fr (2)">
            <a:extLst>
              <a:ext uri="{FF2B5EF4-FFF2-40B4-BE49-F238E27FC236}">
                <a16:creationId xmlns:a16="http://schemas.microsoft.com/office/drawing/2014/main" id="{80655D2D-A6F4-45EF-43B9-7D12FBA99567}"/>
              </a:ext>
            </a:extLst>
          </p:cNvPr>
          <p:cNvPicPr>
            <a:picLocks noChangeAspect="1"/>
          </p:cNvPicPr>
          <p:nvPr userDrawn="1"/>
        </p:nvPicPr>
        <p:blipFill>
          <a:blip r:embed="rId6"/>
          <a:stretch>
            <a:fillRect/>
          </a:stretch>
        </p:blipFill>
        <p:spPr>
          <a:xfrm>
            <a:off x="8658501" y="207627"/>
            <a:ext cx="3240000" cy="625306"/>
          </a:xfrm>
          <a:prstGeom prst="rect">
            <a:avLst/>
          </a:prstGeom>
        </p:spPr>
      </p:pic>
    </p:spTree>
  </p:cSld>
  <p:clrMapOvr>
    <a:masterClrMapping/>
  </p:clrMapOvr>
  <p:transition spd="med"/>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0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0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0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0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05"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06" name="Picture 3" descr="Picture 3"/>
          <p:cNvPicPr>
            <a:picLocks noChangeAspect="1"/>
          </p:cNvPicPr>
          <p:nvPr/>
        </p:nvPicPr>
        <p:blipFill>
          <a:blip r:embed="rId4"/>
          <a:stretch>
            <a:fillRect/>
          </a:stretch>
        </p:blipFill>
        <p:spPr>
          <a:xfrm>
            <a:off x="-9625" y="-76485"/>
            <a:ext cx="12223381" cy="5582136"/>
          </a:xfrm>
          <a:prstGeom prst="rect">
            <a:avLst/>
          </a:prstGeom>
          <a:ln w="12700">
            <a:miter lim="400000"/>
          </a:ln>
        </p:spPr>
      </p:pic>
      <p:sp>
        <p:nvSpPr>
          <p:cNvPr id="207"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pic>
        <p:nvPicPr>
          <p:cNvPr id="208"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09"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12" name="Slide Number"/>
          <p:cNvSpPr txBox="1">
            <a:spLocks noGrp="1"/>
          </p:cNvSpPr>
          <p:nvPr>
            <p:ph type="sldNum" sz="quarter" idx="2"/>
          </p:nvPr>
        </p:nvSpPr>
        <p:spPr>
          <a:xfrm>
            <a:off x="11482894" y="5821319"/>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54A0F688-201E-41CC-8E72-C53A0BAFC788}"/>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5" name="Text Placeholder 6">
            <a:extLst>
              <a:ext uri="{FF2B5EF4-FFF2-40B4-BE49-F238E27FC236}">
                <a16:creationId xmlns:a16="http://schemas.microsoft.com/office/drawing/2014/main" id="{9C58AFEB-84A7-409B-8CA4-2A949CD65EE4}"/>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pic>
        <p:nvPicPr>
          <p:cNvPr id="16" name="Picture 15" descr="Logo&#10;&#10;Description automatically generated">
            <a:extLst>
              <a:ext uri="{FF2B5EF4-FFF2-40B4-BE49-F238E27FC236}">
                <a16:creationId xmlns:a16="http://schemas.microsoft.com/office/drawing/2014/main" id="{C94E478C-06F6-46C7-8437-84A1FD89F42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24" name="Picture 5" descr="Picture 5"/>
          <p:cNvPicPr>
            <a:picLocks noChangeAspect="1"/>
          </p:cNvPicPr>
          <p:nvPr/>
        </p:nvPicPr>
        <p:blipFill>
          <a:blip r:embed="rId4"/>
          <a:stretch>
            <a:fillRect/>
          </a:stretch>
        </p:blipFill>
        <p:spPr>
          <a:xfrm>
            <a:off x="-9625" y="-76485"/>
            <a:ext cx="12223381" cy="5582136"/>
          </a:xfrm>
          <a:prstGeom prst="rect">
            <a:avLst/>
          </a:prstGeom>
          <a:ln w="12700">
            <a:miter lim="400000"/>
          </a:ln>
        </p:spPr>
      </p:pic>
      <p:pic>
        <p:nvPicPr>
          <p:cNvPr id="225"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28"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A18EBCC-1BCC-46F9-8FEA-576AF1B246CF}"/>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5ED6CE63-6EAD-482C-8486-AF107FF2CF4A}"/>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pic>
        <p:nvPicPr>
          <p:cNvPr id="14" name="Picture 13" descr="Logo&#10;&#10;Description automatically generated">
            <a:extLst>
              <a:ext uri="{FF2B5EF4-FFF2-40B4-BE49-F238E27FC236}">
                <a16:creationId xmlns:a16="http://schemas.microsoft.com/office/drawing/2014/main" id="{A64EC575-F68A-4350-94B9-1AD5C08A01E9}"/>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3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3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a:p>
        </p:txBody>
      </p:sp>
      <p:pic>
        <p:nvPicPr>
          <p:cNvPr id="240" name="Picture 3" descr="Picture 3"/>
          <p:cNvPicPr>
            <a:picLocks noChangeAspect="1"/>
          </p:cNvPicPr>
          <p:nvPr/>
        </p:nvPicPr>
        <p:blipFill>
          <a:blip r:embed="rId4"/>
          <a:stretch>
            <a:fillRect/>
          </a:stretch>
        </p:blipFill>
        <p:spPr>
          <a:xfrm>
            <a:off x="-9143" y="-18868"/>
            <a:ext cx="6624547" cy="660401"/>
          </a:xfrm>
          <a:prstGeom prst="rect">
            <a:avLst/>
          </a:prstGeom>
          <a:ln w="12700">
            <a:miter lim="400000"/>
          </a:ln>
        </p:spPr>
      </p:pic>
      <p:sp>
        <p:nvSpPr>
          <p:cNvPr id="241" name="TextBox 4"/>
          <p:cNvSpPr txBox="1"/>
          <p:nvPr/>
        </p:nvSpPr>
        <p:spPr>
          <a:xfrm>
            <a:off x="275896" y="11103"/>
            <a:ext cx="5425108"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dirty="0"/>
              <a:t>Clause de non-responsabilité</a:t>
            </a:r>
            <a:endParaRPr dirty="0"/>
          </a:p>
        </p:txBody>
      </p:sp>
      <p:pic>
        <p:nvPicPr>
          <p:cNvPr id="242"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43"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4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82A42DE2-FC46-4446-AA7C-355132A99BD0}"/>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5" name="Text Placeholder 6">
            <a:extLst>
              <a:ext uri="{FF2B5EF4-FFF2-40B4-BE49-F238E27FC236}">
                <a16:creationId xmlns:a16="http://schemas.microsoft.com/office/drawing/2014/main" id="{ABFF1854-6D68-4094-8B10-07AB555897A7}"/>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pic>
        <p:nvPicPr>
          <p:cNvPr id="16" name="Picture 15" descr="Logo&#10;&#10;Description automatically generated">
            <a:extLst>
              <a:ext uri="{FF2B5EF4-FFF2-40B4-BE49-F238E27FC236}">
                <a16:creationId xmlns:a16="http://schemas.microsoft.com/office/drawing/2014/main" id="{2C33E759-A351-4F09-8C44-C2E9D6A38AC1}"/>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57" name="Picture 2" descr="Picture 2"/>
          <p:cNvPicPr>
            <a:picLocks noChangeAspect="1"/>
          </p:cNvPicPr>
          <p:nvPr/>
        </p:nvPicPr>
        <p:blipFill>
          <a:blip r:embed="rId4"/>
          <a:stretch>
            <a:fillRect/>
          </a:stretch>
        </p:blipFill>
        <p:spPr>
          <a:xfrm>
            <a:off x="2" y="5"/>
            <a:ext cx="5885894" cy="653144"/>
          </a:xfrm>
          <a:prstGeom prst="rect">
            <a:avLst/>
          </a:prstGeom>
          <a:ln w="12700">
            <a:miter lim="400000"/>
          </a:ln>
        </p:spPr>
      </p:pic>
      <p:sp>
        <p:nvSpPr>
          <p:cNvPr id="258" name="TextBox 4"/>
          <p:cNvSpPr txBox="1"/>
          <p:nvPr/>
        </p:nvSpPr>
        <p:spPr>
          <a:xfrm>
            <a:off x="275895" y="11103"/>
            <a:ext cx="440623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Learning objectives</a:t>
            </a:r>
          </a:p>
        </p:txBody>
      </p:sp>
      <p:pic>
        <p:nvPicPr>
          <p:cNvPr id="25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0"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6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3" name="TextBox 7">
            <a:extLst>
              <a:ext uri="{FF2B5EF4-FFF2-40B4-BE49-F238E27FC236}">
                <a16:creationId xmlns:a16="http://schemas.microsoft.com/office/drawing/2014/main" id="{0C23C375-EEFA-4E3B-AC90-90647ED5FF4F}"/>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38A8EE72-C2FF-43D1-BFC9-83FA79AC7651}"/>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pic>
        <p:nvPicPr>
          <p:cNvPr id="15" name="Picture 14" descr="Logo&#10;&#10;Description automatically generated">
            <a:extLst>
              <a:ext uri="{FF2B5EF4-FFF2-40B4-BE49-F238E27FC236}">
                <a16:creationId xmlns:a16="http://schemas.microsoft.com/office/drawing/2014/main" id="{CFB0BCF6-A24B-4EA9-9A25-F28FBE28FB98}"/>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2" y="2"/>
            <a:ext cx="10497020"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1" name="Text Placeholder 6">
            <a:extLst>
              <a:ext uri="{FF2B5EF4-FFF2-40B4-BE49-F238E27FC236}">
                <a16:creationId xmlns:a16="http://schemas.microsoft.com/office/drawing/2014/main" id="{B72ABE9A-94A8-4AF2-9F76-F8E89AC5FF8E}"/>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pic>
        <p:nvPicPr>
          <p:cNvPr id="12" name="Picture 11" descr="Logo&#10;&#10;Description automatically generated">
            <a:extLst>
              <a:ext uri="{FF2B5EF4-FFF2-40B4-BE49-F238E27FC236}">
                <a16:creationId xmlns:a16="http://schemas.microsoft.com/office/drawing/2014/main" id="{DD379855-5144-4072-B235-B4CC5265DCD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reserve="1">
  <p:cSld name="2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0" y="29211"/>
            <a:ext cx="10497018"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1" name="Text Placeholder 6">
            <a:extLst>
              <a:ext uri="{FF2B5EF4-FFF2-40B4-BE49-F238E27FC236}">
                <a16:creationId xmlns:a16="http://schemas.microsoft.com/office/drawing/2014/main" id="{B72ABE9A-94A8-4AF2-9F76-F8E89AC5FF8E}"/>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pic>
        <p:nvPicPr>
          <p:cNvPr id="12" name="Picture 11" descr="Logo&#10;&#10;Description automatically generated">
            <a:extLst>
              <a:ext uri="{FF2B5EF4-FFF2-40B4-BE49-F238E27FC236}">
                <a16:creationId xmlns:a16="http://schemas.microsoft.com/office/drawing/2014/main" id="{6A3F2705-1777-4E91-9A41-1EB2FA2CB68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extLst>
      <p:ext uri="{BB962C8B-B14F-4D97-AF65-F5344CB8AC3E}">
        <p14:creationId xmlns:p14="http://schemas.microsoft.com/office/powerpoint/2010/main" val="2884475595"/>
      </p:ext>
    </p:extLst>
  </p:cSld>
  <p:clrMapOvr>
    <a:masterClrMapping/>
  </p:clrMapOvr>
  <p:transition spd="med"/>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reserve="1">
  <p:cSld name="3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3" y="2"/>
            <a:ext cx="10838332"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1" name="Text Placeholder 6">
            <a:extLst>
              <a:ext uri="{FF2B5EF4-FFF2-40B4-BE49-F238E27FC236}">
                <a16:creationId xmlns:a16="http://schemas.microsoft.com/office/drawing/2014/main" id="{B72ABE9A-94A8-4AF2-9F76-F8E89AC5FF8E}"/>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pic>
        <p:nvPicPr>
          <p:cNvPr id="12" name="Picture 11" descr="Logo&#10;&#10;Description automatically generated">
            <a:extLst>
              <a:ext uri="{FF2B5EF4-FFF2-40B4-BE49-F238E27FC236}">
                <a16:creationId xmlns:a16="http://schemas.microsoft.com/office/drawing/2014/main" id="{F56731B6-3EFA-4BCD-A03D-9D8B6372F71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extLst>
      <p:ext uri="{BB962C8B-B14F-4D97-AF65-F5344CB8AC3E}">
        <p14:creationId xmlns:p14="http://schemas.microsoft.com/office/powerpoint/2010/main" val="721061141"/>
      </p:ext>
    </p:extLst>
  </p:cSld>
  <p:clrMapOvr>
    <a:masterClrMapping/>
  </p:clrMapOvr>
  <p:transition spd="med"/>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3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3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3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3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39"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40"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66FA99EC-5621-4644-8BC8-DD0855CC5495}"/>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a:extLst>
              <a:ext uri="{FF2B5EF4-FFF2-40B4-BE49-F238E27FC236}">
                <a16:creationId xmlns:a16="http://schemas.microsoft.com/office/drawing/2014/main" id="{E626017B-5D24-48E1-BB4F-0087CF885B53}"/>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2</a:t>
            </a:r>
            <a:endParaRPr/>
          </a:p>
        </p:txBody>
      </p:sp>
      <p:pic>
        <p:nvPicPr>
          <p:cNvPr id="13" name="Picture 12" descr="Logo&#10;&#10;Description automatically generated">
            <a:extLst>
              <a:ext uri="{FF2B5EF4-FFF2-40B4-BE49-F238E27FC236}">
                <a16:creationId xmlns:a16="http://schemas.microsoft.com/office/drawing/2014/main" id="{56CFB8E2-BA7A-4576-9111-7A9FB82B494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4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49"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5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5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54"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55"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56"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12" name="TextBox 7">
            <a:extLst>
              <a:ext uri="{FF2B5EF4-FFF2-40B4-BE49-F238E27FC236}">
                <a16:creationId xmlns:a16="http://schemas.microsoft.com/office/drawing/2014/main" id="{52DEE7CF-0EF0-416E-BCDE-E0F2738B110F}"/>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125D5255-C6E6-47A6-A6D0-E2A1F4A31D21}"/>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2</a:t>
            </a:r>
            <a:endParaRPr/>
          </a:p>
        </p:txBody>
      </p:sp>
      <p:pic>
        <p:nvPicPr>
          <p:cNvPr id="14" name="Picture 13" descr="Logo&#10;&#10;Description automatically generated">
            <a:extLst>
              <a:ext uri="{FF2B5EF4-FFF2-40B4-BE49-F238E27FC236}">
                <a16:creationId xmlns:a16="http://schemas.microsoft.com/office/drawing/2014/main" id="{20EE94C5-590C-443C-B672-4B29313E894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6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65"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6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70"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71" name="Body Level One…"/>
          <p:cNvSpPr txBox="1">
            <a:spLocks noGrp="1"/>
          </p:cNvSpPr>
          <p:nvPr>
            <p:ph type="body" sz="half" idx="1"/>
          </p:nvPr>
        </p:nvSpPr>
        <p:spPr>
          <a:xfrm>
            <a:off x="5183716" y="987437"/>
            <a:ext cx="6172201" cy="4873626"/>
          </a:xfrm>
          <a:prstGeom prst="rect">
            <a:avLst/>
          </a:prstGeom>
        </p:spPr>
        <p:txBody>
          <a:bodyPr/>
          <a:lstStyle>
            <a:lvl1pPr>
              <a:defRPr sz="1000"/>
            </a:lvl1pPr>
            <a:lvl2pPr marL="235072" indent="-90412">
              <a:defRPr sz="1000"/>
            </a:lvl2pPr>
            <a:lvl3pPr marL="392648" indent="-103328">
              <a:defRPr sz="1000"/>
            </a:lvl3pPr>
            <a:lvl4pPr marL="554529" indent="-120549">
              <a:defRPr sz="1000"/>
            </a:lvl4pPr>
            <a:lvl5pPr marL="699187" indent="-120549">
              <a:defRPr sz="1000"/>
            </a:lvl5pPr>
          </a:lstStyle>
          <a:p>
            <a:r>
              <a:t>Body Level One</a:t>
            </a:r>
          </a:p>
          <a:p>
            <a:pPr lvl="1"/>
            <a:r>
              <a:t>Body Level Two</a:t>
            </a:r>
          </a:p>
          <a:p>
            <a:pPr lvl="2"/>
            <a:r>
              <a:t>Body Level Three</a:t>
            </a:r>
          </a:p>
          <a:p>
            <a:pPr lvl="3"/>
            <a:r>
              <a:t>Body Level Four</a:t>
            </a:r>
          </a:p>
          <a:p>
            <a:pPr lvl="4"/>
            <a:r>
              <a:t>Body Level Five</a:t>
            </a:r>
          </a:p>
        </p:txBody>
      </p:sp>
      <p:sp>
        <p:nvSpPr>
          <p:cNvPr id="372" name="Text Placeholder 3"/>
          <p:cNvSpPr>
            <a:spLocks noGrp="1"/>
          </p:cNvSpPr>
          <p:nvPr>
            <p:ph type="body" sz="quarter" idx="21"/>
          </p:nvPr>
        </p:nvSpPr>
        <p:spPr>
          <a:xfrm>
            <a:off x="840324" y="2057400"/>
            <a:ext cx="3932768" cy="3811588"/>
          </a:xfrm>
          <a:prstGeom prst="rect">
            <a:avLst/>
          </a:prstGeom>
        </p:spPr>
        <p:txBody>
          <a:bodyPr/>
          <a:lstStyle/>
          <a:p>
            <a:pPr>
              <a:defRPr sz="500"/>
            </a:pPr>
            <a:endParaRPr/>
          </a:p>
        </p:txBody>
      </p:sp>
      <p:sp>
        <p:nvSpPr>
          <p:cNvPr id="12" name="TextBox 7">
            <a:extLst>
              <a:ext uri="{FF2B5EF4-FFF2-40B4-BE49-F238E27FC236}">
                <a16:creationId xmlns:a16="http://schemas.microsoft.com/office/drawing/2014/main" id="{110F241D-2985-4540-B13A-2502551A18C0}"/>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1D82FDFB-62E1-44B4-A20A-976843DD33E1}"/>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2</a:t>
            </a:r>
            <a:endParaRPr/>
          </a:p>
        </p:txBody>
      </p:sp>
      <p:pic>
        <p:nvPicPr>
          <p:cNvPr id="14" name="Picture 13" descr="Logo&#10;&#10;Description automatically generated">
            <a:extLst>
              <a:ext uri="{FF2B5EF4-FFF2-40B4-BE49-F238E27FC236}">
                <a16:creationId xmlns:a16="http://schemas.microsoft.com/office/drawing/2014/main" id="{24F79B2A-8BAD-4713-BA3C-CE0F82D7D965}"/>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4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7" name="Picture 8" descr="Picture 8"/>
          <p:cNvPicPr>
            <a:picLocks noChangeAspect="1"/>
          </p:cNvPicPr>
          <p:nvPr/>
        </p:nvPicPr>
        <p:blipFill>
          <a:blip r:embed="rId4"/>
          <a:stretch>
            <a:fillRect/>
          </a:stretch>
        </p:blipFill>
        <p:spPr>
          <a:xfrm>
            <a:off x="2" y="5"/>
            <a:ext cx="3994950" cy="653144"/>
          </a:xfrm>
          <a:prstGeom prst="rect">
            <a:avLst/>
          </a:prstGeom>
          <a:ln w="12700">
            <a:miter lim="400000"/>
          </a:ln>
        </p:spPr>
      </p:pic>
      <p:sp>
        <p:nvSpPr>
          <p:cNvPr id="48" name="TextBox 8"/>
          <p:cNvSpPr txBox="1"/>
          <p:nvPr/>
        </p:nvSpPr>
        <p:spPr>
          <a:xfrm>
            <a:off x="295678" y="34062"/>
            <a:ext cx="4165296"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3200">
                <a:solidFill>
                  <a:srgbClr val="FFFFFF"/>
                </a:solidFill>
                <a:latin typeface="Source Sans Pro Regular"/>
                <a:ea typeface="Source Sans Pro Regular"/>
                <a:cs typeface="Source Sans Pro Regular"/>
                <a:sym typeface="Source Sans Pro Regular"/>
              </a:defRPr>
            </a:lvl1pPr>
          </a:lstStyle>
          <a:p>
            <a:r>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 navy blue bars on top are expandable and they can be stretched to cover longer headers</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Font: Source Sans Pro</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Headers should be in Bold font, size 28-32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Subtitles should be in Bold </a:t>
            </a:r>
            <a:r>
              <a:rPr>
                <a:solidFill>
                  <a:srgbClr val="A2010C"/>
                </a:solidFill>
              </a:rPr>
              <a:t>colored</a:t>
            </a:r>
            <a:r>
              <a:t> font (</a:t>
            </a:r>
            <a:r>
              <a:rPr>
                <a:solidFill>
                  <a:srgbClr val="A2010C"/>
                </a:solidFill>
              </a:rPr>
              <a:t>red</a:t>
            </a:r>
            <a:r>
              <a:t> or </a:t>
            </a:r>
            <a:r>
              <a:rPr>
                <a:solidFill>
                  <a:schemeClr val="accent3"/>
                </a:solidFill>
              </a:rPr>
              <a:t>green</a:t>
            </a:r>
            <a:r>
              <a:t>), size 28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There should be at least half an inch space from the edges for the body text</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should be between size 22-24</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cannot be bigger than the header text</a:t>
            </a:r>
          </a:p>
          <a:p>
            <a:pPr marL="120549" indent="-120549">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t>Bullet point dots should be colored (</a:t>
            </a:r>
            <a:r>
              <a:rPr>
                <a:solidFill>
                  <a:srgbClr val="A2010C"/>
                </a:solidFill>
              </a:rPr>
              <a:t>red</a:t>
            </a:r>
            <a:r>
              <a:t> or </a:t>
            </a:r>
            <a:r>
              <a:rPr>
                <a:solidFill>
                  <a:schemeClr val="accent3"/>
                </a:solidFill>
              </a:rPr>
              <a:t>green</a:t>
            </a:r>
            <a:r>
              <a:t>)</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18" name="TextBox 7">
            <a:extLst>
              <a:ext uri="{FF2B5EF4-FFF2-40B4-BE49-F238E27FC236}">
                <a16:creationId xmlns:a16="http://schemas.microsoft.com/office/drawing/2014/main" id="{DA0268E9-BFFE-4DF3-9E14-FC50D5EFB05F}"/>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9" name="Text Placeholder 6">
            <a:extLst>
              <a:ext uri="{FF2B5EF4-FFF2-40B4-BE49-F238E27FC236}">
                <a16:creationId xmlns:a16="http://schemas.microsoft.com/office/drawing/2014/main" id="{4FB9EC17-7A4A-42C0-844A-FAE9224AD6D9}"/>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pic>
        <p:nvPicPr>
          <p:cNvPr id="20" name="Picture 19" descr="Logo&#10;&#10;Description automatically generated">
            <a:extLst>
              <a:ext uri="{FF2B5EF4-FFF2-40B4-BE49-F238E27FC236}">
                <a16:creationId xmlns:a16="http://schemas.microsoft.com/office/drawing/2014/main" id="{8F9C94A4-F02A-4395-AF7B-B22CA77F98D6}"/>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7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8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81"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8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86"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87" name="Picture Placeholder 2"/>
          <p:cNvSpPr>
            <a:spLocks noGrp="1"/>
          </p:cNvSpPr>
          <p:nvPr>
            <p:ph type="pic" sz="half" idx="21"/>
          </p:nvPr>
        </p:nvSpPr>
        <p:spPr>
          <a:xfrm>
            <a:off x="5183716" y="987437"/>
            <a:ext cx="6172201" cy="4873626"/>
          </a:xfrm>
          <a:prstGeom prst="rect">
            <a:avLst/>
          </a:prstGeom>
        </p:spPr>
        <p:txBody>
          <a:bodyPr lIns="91439" rIns="91439">
            <a:noAutofit/>
          </a:bodyPr>
          <a:lstStyle/>
          <a:p>
            <a:endParaRPr/>
          </a:p>
        </p:txBody>
      </p:sp>
      <p:sp>
        <p:nvSpPr>
          <p:cNvPr id="388" name="Body Level One…"/>
          <p:cNvSpPr txBox="1">
            <a:spLocks noGrp="1"/>
          </p:cNvSpPr>
          <p:nvPr>
            <p:ph type="body" sz="quarter" idx="1"/>
          </p:nvPr>
        </p:nvSpPr>
        <p:spPr>
          <a:xfrm>
            <a:off x="840324" y="2057400"/>
            <a:ext cx="3932768" cy="3811588"/>
          </a:xfrm>
          <a:prstGeom prst="rect">
            <a:avLst/>
          </a:prstGeom>
        </p:spPr>
        <p:txBody>
          <a:bodyPr/>
          <a:lstStyle>
            <a:lvl1pPr>
              <a:defRPr sz="500"/>
            </a:lvl1pPr>
            <a:lvl2pPr marL="0" indent="144660">
              <a:buSzTx/>
              <a:buNone/>
              <a:defRPr sz="500"/>
            </a:lvl2pPr>
            <a:lvl3pPr marL="0" indent="289320">
              <a:buSzTx/>
              <a:buNone/>
              <a:defRPr sz="500"/>
            </a:lvl3pPr>
            <a:lvl4pPr marL="0" indent="433978">
              <a:buSzTx/>
              <a:buNone/>
              <a:defRPr sz="500"/>
            </a:lvl4pPr>
            <a:lvl5pPr marL="0" indent="578639">
              <a:buSzTx/>
              <a:buNone/>
              <a:defRPr sz="500"/>
            </a:lvl5pPr>
          </a:lstStyle>
          <a:p>
            <a:r>
              <a:t>Body Level One</a:t>
            </a:r>
          </a:p>
          <a:p>
            <a:pPr lvl="1"/>
            <a:r>
              <a:t>Body Level Two</a:t>
            </a:r>
          </a:p>
          <a:p>
            <a:pPr lvl="2"/>
            <a:r>
              <a:t>Body Level Three</a:t>
            </a:r>
          </a:p>
          <a:p>
            <a:pPr lvl="3"/>
            <a:r>
              <a:t>Body Level Four</a:t>
            </a:r>
          </a:p>
          <a:p>
            <a:pPr lvl="4"/>
            <a:r>
              <a:t>Body Level Five</a:t>
            </a:r>
          </a:p>
        </p:txBody>
      </p:sp>
      <p:sp>
        <p:nvSpPr>
          <p:cNvPr id="12" name="TextBox 7">
            <a:extLst>
              <a:ext uri="{FF2B5EF4-FFF2-40B4-BE49-F238E27FC236}">
                <a16:creationId xmlns:a16="http://schemas.microsoft.com/office/drawing/2014/main" id="{0EDAEBF5-ADB8-4B8E-98A7-08056BBC9AFA}"/>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F4AD986A-76B2-465D-A889-73C16033B289}"/>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2</a:t>
            </a:r>
            <a:endParaRPr/>
          </a:p>
        </p:txBody>
      </p:sp>
      <p:pic>
        <p:nvPicPr>
          <p:cNvPr id="14" name="Picture 13" descr="Logo&#10;&#10;Description automatically generated">
            <a:extLst>
              <a:ext uri="{FF2B5EF4-FFF2-40B4-BE49-F238E27FC236}">
                <a16:creationId xmlns:a16="http://schemas.microsoft.com/office/drawing/2014/main" id="{FFFD848A-BDBD-46EA-BA93-83C3A6ED2A3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80"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8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13" name="TextBox 7">
            <a:extLst>
              <a:ext uri="{FF2B5EF4-FFF2-40B4-BE49-F238E27FC236}">
                <a16:creationId xmlns:a16="http://schemas.microsoft.com/office/drawing/2014/main" id="{E1CA756A-E9A8-46C1-B34E-F5DD9DAC9AF4}"/>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6D77A2D0-07B6-4DC9-BF3F-D4D86706AFC0}"/>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pic>
        <p:nvPicPr>
          <p:cNvPr id="15" name="Picture 14" descr="Logo&#10;&#10;Description automatically generated">
            <a:extLst>
              <a:ext uri="{FF2B5EF4-FFF2-40B4-BE49-F238E27FC236}">
                <a16:creationId xmlns:a16="http://schemas.microsoft.com/office/drawing/2014/main" id="{705E4C33-B8B1-4FF1-B346-9F6BC098CE49}"/>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00"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02" name="Title Text"/>
          <p:cNvSpPr txBox="1">
            <a:spLocks noGrp="1"/>
          </p:cNvSpPr>
          <p:nvPr>
            <p:ph type="title"/>
          </p:nvPr>
        </p:nvSpPr>
        <p:spPr>
          <a:xfrm>
            <a:off x="282043" y="0"/>
            <a:ext cx="3264195" cy="1932377"/>
          </a:xfrm>
          <a:prstGeom prst="rect">
            <a:avLst/>
          </a:prstGeom>
        </p:spPr>
        <p:txBody>
          <a:bodyPr/>
          <a:lstStyle/>
          <a:p>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04"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10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5" name="TextBox 7">
            <a:extLst>
              <a:ext uri="{FF2B5EF4-FFF2-40B4-BE49-F238E27FC236}">
                <a16:creationId xmlns:a16="http://schemas.microsoft.com/office/drawing/2014/main" id="{1C0635C6-7ADA-44BD-81E6-B0BDD76C9670}"/>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6" name="Text Placeholder 6">
            <a:extLst>
              <a:ext uri="{FF2B5EF4-FFF2-40B4-BE49-F238E27FC236}">
                <a16:creationId xmlns:a16="http://schemas.microsoft.com/office/drawing/2014/main" id="{387D2A9D-8C51-48D5-AAB1-1B6830323D44}"/>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pic>
        <p:nvPicPr>
          <p:cNvPr id="17" name="Picture 16" descr="Logo&#10;&#10;Description automatically generated">
            <a:extLst>
              <a:ext uri="{FF2B5EF4-FFF2-40B4-BE49-F238E27FC236}">
                <a16:creationId xmlns:a16="http://schemas.microsoft.com/office/drawing/2014/main" id="{DEAD64D9-07DD-4D9F-951E-7990BF55D5E2}"/>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1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1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1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1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20" name="Rounded Rectangle 4"/>
          <p:cNvSpPr/>
          <p:nvPr/>
        </p:nvSpPr>
        <p:spPr>
          <a:xfrm flipV="1">
            <a:off x="416995" y="124745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21" name="TextBox 5"/>
          <p:cNvSpPr txBox="1"/>
          <p:nvPr/>
        </p:nvSpPr>
        <p:spPr>
          <a:xfrm>
            <a:off x="403462" y="668220"/>
            <a:ext cx="2803027"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dirty="0"/>
              <a:t>Messages clés</a:t>
            </a:r>
            <a:endParaRPr dirty="0"/>
          </a:p>
        </p:txBody>
      </p:sp>
      <p:sp>
        <p:nvSpPr>
          <p:cNvPr id="12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2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2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2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AF655C14-8665-4E9E-B0B8-C14B597EA909}"/>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660E7E6A-58C6-4A0B-A2E9-BED2AD16B39D}"/>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pic>
        <p:nvPicPr>
          <p:cNvPr id="18" name="Picture 17" descr="Logo&#10;&#10;Description automatically generated">
            <a:extLst>
              <a:ext uri="{FF2B5EF4-FFF2-40B4-BE49-F238E27FC236}">
                <a16:creationId xmlns:a16="http://schemas.microsoft.com/office/drawing/2014/main" id="{A52A0C67-1F84-4B14-9240-75F67A5BD66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3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3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3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3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40"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41" name="TextBox 5"/>
          <p:cNvSpPr txBox="1"/>
          <p:nvPr/>
        </p:nvSpPr>
        <p:spPr>
          <a:xfrm>
            <a:off x="403462" y="668220"/>
            <a:ext cx="2803027"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R</a:t>
            </a:r>
            <a:r>
              <a:rPr lang="fr-FR" dirty="0" err="1"/>
              <a:t>éférences</a:t>
            </a:r>
            <a:r>
              <a:rPr lang="fr-FR" dirty="0"/>
              <a:t> et directives</a:t>
            </a:r>
            <a:endParaRPr dirty="0"/>
          </a:p>
        </p:txBody>
      </p:sp>
      <p:sp>
        <p:nvSpPr>
          <p:cNvPr id="14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4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4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308EDA95-B014-431D-8B03-DC60EF9C8253}"/>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3C2B1344-2951-4BF9-A8E7-A25DB00A13AA}"/>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pic>
        <p:nvPicPr>
          <p:cNvPr id="18" name="Picture 17" descr="Logo&#10;&#10;Description automatically generated">
            <a:extLst>
              <a:ext uri="{FF2B5EF4-FFF2-40B4-BE49-F238E27FC236}">
                <a16:creationId xmlns:a16="http://schemas.microsoft.com/office/drawing/2014/main" id="{B40A0F64-15DF-4118-ADAA-AC79B15EC441}"/>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5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5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5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5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5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5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60" name="Rounded Rectangle 4"/>
          <p:cNvSpPr/>
          <p:nvPr/>
        </p:nvSpPr>
        <p:spPr>
          <a:xfrm flipV="1">
            <a:off x="361005" y="1808673"/>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61"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62" name="TextBox 6"/>
          <p:cNvSpPr txBox="1"/>
          <p:nvPr/>
        </p:nvSpPr>
        <p:spPr>
          <a:xfrm>
            <a:off x="291495" y="258770"/>
            <a:ext cx="3067525" cy="156966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A</a:t>
            </a:r>
            <a:r>
              <a:rPr lang="fr-FR" dirty="0" err="1"/>
              <a:t>utres</a:t>
            </a:r>
            <a:r>
              <a:rPr lang="fr-FR" dirty="0"/>
              <a:t> ressources </a:t>
            </a:r>
            <a:r>
              <a:rPr dirty="0"/>
              <a:t>d</a:t>
            </a:r>
            <a:r>
              <a:rPr lang="fr-FR" dirty="0"/>
              <a:t>’apprentissage</a:t>
            </a:r>
            <a:endParaRPr dirty="0"/>
          </a:p>
        </p:txBody>
      </p:sp>
      <p:sp>
        <p:nvSpPr>
          <p:cNvPr id="16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6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B1D08ED1-230B-4878-83B2-2C20EB0FAAAC}"/>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FC59B8AC-21C3-4FD1-8894-F651CF618E5A}"/>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pic>
        <p:nvPicPr>
          <p:cNvPr id="18" name="Picture 17" descr="Logo&#10;&#10;Description automatically generated">
            <a:extLst>
              <a:ext uri="{FF2B5EF4-FFF2-40B4-BE49-F238E27FC236}">
                <a16:creationId xmlns:a16="http://schemas.microsoft.com/office/drawing/2014/main" id="{A3CAF85C-AD88-4F68-B444-F2BF0143C60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7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7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80"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81"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82" name="TextBox 6"/>
          <p:cNvSpPr txBox="1"/>
          <p:nvPr/>
        </p:nvSpPr>
        <p:spPr>
          <a:xfrm>
            <a:off x="403462" y="668217"/>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Questions?</a:t>
            </a:r>
          </a:p>
        </p:txBody>
      </p:sp>
      <p:sp>
        <p:nvSpPr>
          <p:cNvPr id="18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8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55381B2E-56EE-40DF-8E09-02446E9EE26E}"/>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39A47447-8C7E-4ECF-8C93-D256B20DF19A}"/>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pic>
        <p:nvPicPr>
          <p:cNvPr id="18" name="Picture 17" descr="Logo&#10;&#10;Description automatically generated">
            <a:extLst>
              <a:ext uri="{FF2B5EF4-FFF2-40B4-BE49-F238E27FC236}">
                <a16:creationId xmlns:a16="http://schemas.microsoft.com/office/drawing/2014/main" id="{BD37B9EF-14B4-4077-826B-C442544AA4A5}"/>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9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Tree>
  </p:cSld>
  <p:clrMapOvr>
    <a:masterClrMapping/>
  </p:clrMapOvr>
  <p:transition spd="med"/>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5.jpeg"/><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3.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22"/>
          <a:stretch>
            <a:fillRect/>
          </a:stretch>
        </p:blipFill>
        <p:spPr>
          <a:xfrm>
            <a:off x="11189974" y="118168"/>
            <a:ext cx="866715" cy="895041"/>
          </a:xfrm>
          <a:prstGeom prst="rect">
            <a:avLst/>
          </a:prstGeom>
          <a:ln w="12700">
            <a:miter lim="400000"/>
          </a:ln>
        </p:spPr>
      </p:pic>
      <p:pic>
        <p:nvPicPr>
          <p:cNvPr id="3" name="Picture 2" descr="Picture 2"/>
          <p:cNvPicPr>
            <a:picLocks noChangeAspect="1"/>
          </p:cNvPicPr>
          <p:nvPr/>
        </p:nvPicPr>
        <p:blipFill>
          <a:blip r:embed="rId23"/>
          <a:stretch>
            <a:fillRect/>
          </a:stretch>
        </p:blipFill>
        <p:spPr>
          <a:xfrm>
            <a:off x="74342" y="6310302"/>
            <a:ext cx="1548719" cy="474296"/>
          </a:xfrm>
          <a:prstGeom prst="rect">
            <a:avLst/>
          </a:prstGeom>
          <a:ln w="12700">
            <a:miter lim="400000"/>
          </a:ln>
        </p:spPr>
      </p:pic>
      <p:pic>
        <p:nvPicPr>
          <p:cNvPr id="4" name="Picture 4" descr="Picture 4"/>
          <p:cNvPicPr>
            <a:picLocks noChangeAspect="1"/>
          </p:cNvPicPr>
          <p:nvPr/>
        </p:nvPicPr>
        <p:blipFill>
          <a:blip r:embed="rId22"/>
          <a:stretch>
            <a:fillRect/>
          </a:stretch>
        </p:blipFill>
        <p:spPr>
          <a:xfrm>
            <a:off x="11189971" y="118168"/>
            <a:ext cx="866715" cy="895041"/>
          </a:xfrm>
          <a:prstGeom prst="rect">
            <a:avLst/>
          </a:prstGeom>
          <a:ln w="12700">
            <a:miter lim="400000"/>
          </a:ln>
        </p:spPr>
      </p:pic>
      <p:pic>
        <p:nvPicPr>
          <p:cNvPr id="5" name="Picture 2" descr="Picture 2"/>
          <p:cNvPicPr>
            <a:picLocks noChangeAspect="1"/>
          </p:cNvPicPr>
          <p:nvPr/>
        </p:nvPicPr>
        <p:blipFill>
          <a:blip r:embed="rId23"/>
          <a:stretch>
            <a:fillRect/>
          </a:stretch>
        </p:blipFill>
        <p:spPr>
          <a:xfrm>
            <a:off x="74342" y="6310295"/>
            <a:ext cx="1548719" cy="474296"/>
          </a:xfrm>
          <a:prstGeom prst="rect">
            <a:avLst/>
          </a:prstGeom>
          <a:ln w="12700">
            <a:miter lim="400000"/>
          </a:ln>
        </p:spPr>
      </p:pic>
      <p:sp>
        <p:nvSpPr>
          <p:cNvPr id="6" name="Google Shape;308;p8"/>
          <p:cNvSpPr/>
          <p:nvPr/>
        </p:nvSpPr>
        <p:spPr>
          <a:xfrm>
            <a:off x="0" y="0"/>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7" name="Picture 9" descr="Picture 9"/>
          <p:cNvPicPr>
            <a:picLocks noChangeAspect="1"/>
          </p:cNvPicPr>
          <p:nvPr/>
        </p:nvPicPr>
        <p:blipFill>
          <a:blip r:embed="rId24"/>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t>Thank you</a:t>
            </a:r>
          </a:p>
        </p:txBody>
      </p:sp>
      <p:pic>
        <p:nvPicPr>
          <p:cNvPr id="10" name="Picture 6" descr="Picture 6"/>
          <p:cNvPicPr>
            <a:picLocks noChangeAspect="1"/>
          </p:cNvPicPr>
          <p:nvPr/>
        </p:nvPicPr>
        <p:blipFill>
          <a:blip r:embed="rId25"/>
          <a:stretch>
            <a:fillRect/>
          </a:stretch>
        </p:blipFill>
        <p:spPr>
          <a:xfrm>
            <a:off x="11358371" y="138176"/>
            <a:ext cx="685801" cy="711201"/>
          </a:xfrm>
          <a:prstGeom prst="rect">
            <a:avLst/>
          </a:prstGeom>
          <a:ln w="12700">
            <a:miter lim="400000"/>
          </a:ln>
        </p:spPr>
      </p:pic>
      <p:sp>
        <p:nvSpPr>
          <p:cNvPr id="11" name="TextBox 7"/>
          <p:cNvSpPr txBox="1"/>
          <p:nvPr/>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p:cNvSpPr txBox="1"/>
          <p:nvPr/>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3</a:t>
            </a:r>
            <a:endParaRPr/>
          </a:p>
        </p:txBody>
      </p:sp>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chor="ctr">
            <a:normAutofit/>
          </a:bodyPr>
          <a:lstStyle/>
          <a:p>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pic>
        <p:nvPicPr>
          <p:cNvPr id="15" name="Picture 14" descr="Logo&#10;&#10;Description automatically generated">
            <a:extLst>
              <a:ext uri="{FF2B5EF4-FFF2-40B4-BE49-F238E27FC236}">
                <a16:creationId xmlns:a16="http://schemas.microsoft.com/office/drawing/2014/main" id="{E4B8C23B-209A-49DD-934F-9D9AB31E4FB9}"/>
              </a:ext>
            </a:extLst>
          </p:cNvPr>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 bg1="lt1" tx1="dk1" bg2="lt2" tx2="dk2" accent1="accent1" accent2="accent2" accent3="accent3" accent4="accent4" accent5="accent5" accent6="accent6" hlink="hlink" folHlink="folHlink"/>
  <p:sldLayoutIdLst>
    <p:sldLayoutId id="2147483683" r:id="rId1"/>
    <p:sldLayoutId id="2147483684"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60" r:id="rId11"/>
    <p:sldLayoutId id="2147483661" r:id="rId12"/>
    <p:sldLayoutId id="2147483662" r:id="rId13"/>
    <p:sldLayoutId id="2147483663" r:id="rId14"/>
    <p:sldLayoutId id="2147483719" r:id="rId15"/>
    <p:sldLayoutId id="2147483774" r:id="rId16"/>
    <p:sldLayoutId id="2147483667" r:id="rId17"/>
    <p:sldLayoutId id="2147483668" r:id="rId18"/>
    <p:sldLayoutId id="2147483669" r:id="rId19"/>
    <p:sldLayoutId id="2147483670" r:id="rId20"/>
  </p:sldLayoutIdLst>
  <p:transition spd="med"/>
  <p:hf hdr="0" ftr="0" dt="0"/>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15.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15.xml"/><Relationship Id="rId6" Type="http://schemas.openxmlformats.org/officeDocument/2006/relationships/image" Target="../media/image34.jpg"/><Relationship Id="rId5" Type="http://schemas.openxmlformats.org/officeDocument/2006/relationships/image" Target="../media/image33.jpg"/><Relationship Id="rId4" Type="http://schemas.openxmlformats.org/officeDocument/2006/relationships/image" Target="../media/image32.png"/></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6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6.xml"/><Relationship Id="rId1" Type="http://schemas.openxmlformats.org/officeDocument/2006/relationships/slideLayout" Target="../slideLayouts/slideLayout15.xml"/><Relationship Id="rId4" Type="http://schemas.openxmlformats.org/officeDocument/2006/relationships/hyperlink" Target="https://view.genial.ly/63a5d8d22e044800139be8c9/presentation-rapid-response-team-competency-framework" TargetMode="External"/></Relationships>
</file>

<file path=ppt/slides/_rels/slide6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7.xml"/><Relationship Id="rId1" Type="http://schemas.openxmlformats.org/officeDocument/2006/relationships/slideLayout" Target="../slideLayouts/slideLayout15.xml"/></Relationships>
</file>

<file path=ppt/slides/_rels/slide68.xml.rels><?xml version="1.0" encoding="UTF-8" standalone="yes"?>
<Relationships xmlns="http://schemas.openxmlformats.org/package/2006/relationships"><Relationship Id="rId3" Type="http://schemas.openxmlformats.org/officeDocument/2006/relationships/hyperlink" Target="https://extranet.who.int/hslp/fr/package/programme-de-formation-des-equipes-dintervention-rapide" TargetMode="External"/><Relationship Id="rId2" Type="http://schemas.openxmlformats.org/officeDocument/2006/relationships/notesSlide" Target="../notesSlides/notesSlide48.xml"/><Relationship Id="rId1" Type="http://schemas.openxmlformats.org/officeDocument/2006/relationships/slideLayout" Target="../slideLayouts/slideLayout15.xml"/><Relationship Id="rId5" Type="http://schemas.openxmlformats.org/officeDocument/2006/relationships/image" Target="../media/image39.png"/><Relationship Id="rId4" Type="http://schemas.openxmlformats.org/officeDocument/2006/relationships/image" Target="../media/image38.png"/></Relationships>
</file>

<file path=ppt/slides/_rels/slide6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hyperlink" Target="https://youtu.be/Re1PcRDRUjY" TargetMode="External"/><Relationship Id="rId1" Type="http://schemas.openxmlformats.org/officeDocument/2006/relationships/slideLayout" Target="../slideLayouts/slideLayout15.xml"/><Relationship Id="rId4" Type="http://schemas.openxmlformats.org/officeDocument/2006/relationships/image" Target="../media/image41.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image" Target="../media/image42.png"/><Relationship Id="rId1" Type="http://schemas.openxmlformats.org/officeDocument/2006/relationships/slideLayout" Target="../slideLayouts/slideLayout15.xml"/></Relationships>
</file>

<file path=ppt/slides/_rels/slide71.xml.rels><?xml version="1.0" encoding="UTF-8" standalone="yes"?>
<Relationships xmlns="http://schemas.openxmlformats.org/package/2006/relationships"><Relationship Id="rId8" Type="http://schemas.openxmlformats.org/officeDocument/2006/relationships/image" Target="../media/image49.jpg"/><Relationship Id="rId3" Type="http://schemas.openxmlformats.org/officeDocument/2006/relationships/image" Target="../media/image44.png"/><Relationship Id="rId7" Type="http://schemas.openxmlformats.org/officeDocument/2006/relationships/image" Target="../media/image48.jpg"/><Relationship Id="rId12" Type="http://schemas.openxmlformats.org/officeDocument/2006/relationships/image" Target="../media/image53.png"/><Relationship Id="rId2" Type="http://schemas.openxmlformats.org/officeDocument/2006/relationships/notesSlide" Target="../notesSlides/notesSlide49.xml"/><Relationship Id="rId1" Type="http://schemas.openxmlformats.org/officeDocument/2006/relationships/slideLayout" Target="../slideLayouts/slideLayout15.xml"/><Relationship Id="rId6" Type="http://schemas.openxmlformats.org/officeDocument/2006/relationships/image" Target="../media/image47.png"/><Relationship Id="rId11" Type="http://schemas.openxmlformats.org/officeDocument/2006/relationships/image" Target="../media/image52.jpg"/><Relationship Id="rId5" Type="http://schemas.openxmlformats.org/officeDocument/2006/relationships/image" Target="../media/image46.jpg"/><Relationship Id="rId10" Type="http://schemas.openxmlformats.org/officeDocument/2006/relationships/image" Target="../media/image51.jpg"/><Relationship Id="rId4" Type="http://schemas.openxmlformats.org/officeDocument/2006/relationships/image" Target="../media/image45.png"/><Relationship Id="rId9" Type="http://schemas.openxmlformats.org/officeDocument/2006/relationships/image" Target="../media/image50.pn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3" Type="http://schemas.openxmlformats.org/officeDocument/2006/relationships/hyperlink" Target="https://apps.who.int/iris/bitstream/handle/10665/112855/SOP2014.pdf?sequence=1&amp;isAllowed=y" TargetMode="External"/><Relationship Id="rId2" Type="http://schemas.openxmlformats.org/officeDocument/2006/relationships/hyperlink" Target="https://www.cdc.gov/coronavirus/2019-ncov/downloads/global-covid-19/RRTManagementGuidance-508.pdf" TargetMode="External"/><Relationship Id="rId1" Type="http://schemas.openxmlformats.org/officeDocument/2006/relationships/slideLayout" Target="../slideLayouts/slideLayout6.xml"/><Relationship Id="rId6" Type="http://schemas.openxmlformats.org/officeDocument/2006/relationships/hyperlink" Target="https://extranet.who.int/hslp/gllp" TargetMode="External"/><Relationship Id="rId5" Type="http://schemas.openxmlformats.org/officeDocument/2006/relationships/hyperlink" Target="https://openwho.org/courses/SOPs-for-emergencies" TargetMode="External"/><Relationship Id="rId4" Type="http://schemas.openxmlformats.org/officeDocument/2006/relationships/hyperlink" Target="https://www.liebertpub.com/doi/10.1089/hs.2019.0060"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4.xml"/></Relationships>
</file>

<file path=ppt/slides/_rels/slide80.xml.rels><?xml version="1.0" encoding="UTF-8" standalone="yes"?>
<Relationships xmlns="http://schemas.openxmlformats.org/package/2006/relationships"><Relationship Id="rId3" Type="http://schemas.openxmlformats.org/officeDocument/2006/relationships/hyperlink" Target="https://extranet.who.int/hslp/fr/package/bloc-2-kit-de-formation-pour-les-gestionnaires-des-eir" TargetMode="External"/><Relationship Id="rId2" Type="http://schemas.openxmlformats.org/officeDocument/2006/relationships/hyperlink" Target="https://extranet.who.int/hslp/package/rapid-response-teams-training-programme" TargetMode="External"/><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3.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2.xml"/><Relationship Id="rId4" Type="http://schemas.openxmlformats.org/officeDocument/2006/relationships/hyperlink" Target="mailto:ihrhrt@who.int"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 name="Slide Number Placeholder 5"/>
          <p:cNvSpPr txBox="1">
            <a:spLocks noGrp="1"/>
          </p:cNvSpPr>
          <p:nvPr>
            <p:ph type="sldNum" sz="quarter" idx="2"/>
          </p:nvPr>
        </p:nvSpPr>
        <p:spPr>
          <a:xfrm>
            <a:off x="11944391" y="6539821"/>
            <a:ext cx="192508"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91440" tIns="45720" rIns="91440" bIns="45720" anchor="t"/>
          <a:lstStyle/>
          <a:p>
            <a:fld id="{86CB4B4D-7CA3-9044-876B-883B54F8677D}" type="slidenum">
              <a:rPr sz="1200" dirty="0">
                <a:solidFill>
                  <a:srgbClr val="A5A5A5"/>
                </a:solidFill>
                <a:latin typeface="Calibri"/>
              </a:rPr>
              <a:t>1</a:t>
            </a:fld>
            <a:endParaRPr sz="1200">
              <a:solidFill>
                <a:srgbClr val="A5A5A5"/>
              </a:solidFill>
              <a:latin typeface="Calibri"/>
            </a:endParaRPr>
          </a:p>
        </p:txBody>
      </p:sp>
      <p:sp>
        <p:nvSpPr>
          <p:cNvPr id="561" name="Title 2"/>
          <p:cNvSpPr txBox="1">
            <a:spLocks noGrp="1"/>
          </p:cNvSpPr>
          <p:nvPr>
            <p:ph type="title"/>
          </p:nvPr>
        </p:nvSpPr>
        <p:spPr>
          <a:xfrm>
            <a:off x="514203" y="1587568"/>
            <a:ext cx="4928649" cy="2410276"/>
          </a:xfrm>
          <a:prstGeom prst="rect">
            <a:avLst/>
          </a:prstGeom>
        </p:spPr>
        <p:txBody>
          <a:bodyPr lIns="45719" tIns="45720" rIns="45719" bIns="45720" anchor="ctr">
            <a:normAutofit/>
          </a:bodyPr>
          <a:lstStyle/>
          <a:p>
            <a:pPr>
              <a:defRPr b="1"/>
            </a:pPr>
            <a:r>
              <a:t>Atelier pour les gestionnaires </a:t>
            </a:r>
            <a:br/>
            <a:r>
              <a:t>des équipes d’intervention rapide</a:t>
            </a:r>
            <a:endParaRPr b="1"/>
          </a:p>
        </p:txBody>
      </p:sp>
      <p:sp>
        <p:nvSpPr>
          <p:cNvPr id="562" name="Subtitle 2"/>
          <p:cNvSpPr txBox="1"/>
          <p:nvPr/>
        </p:nvSpPr>
        <p:spPr>
          <a:xfrm>
            <a:off x="4042278" y="3740411"/>
            <a:ext cx="8900160"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lgn="ctr">
              <a:spcBef>
                <a:spcPts val="700"/>
              </a:spcBef>
              <a:defRPr sz="3200">
                <a:solidFill>
                  <a:srgbClr val="002060"/>
                </a:solidFill>
                <a:latin typeface="Source Sans Pro Bold"/>
                <a:ea typeface="Source Sans Pro Bold"/>
                <a:cs typeface="Source Sans Pro Bold"/>
                <a:sym typeface="Source Sans Pro Bold"/>
              </a:defRPr>
            </a:lvl1pPr>
          </a:lstStyle>
          <a:p>
            <a:pPr>
              <a:defRPr b="1">
                <a:solidFill>
                  <a:schemeClr val="tx1"/>
                </a:solidFill>
                <a:highlight>
                  <a:srgbClr val="FFFF00"/>
                </a:highlight>
              </a:defRPr>
            </a:pPr>
            <a:r>
              <a:rPr lang="fr-FR" dirty="0"/>
              <a:t>Ville</a:t>
            </a:r>
            <a:r>
              <a:rPr dirty="0"/>
              <a:t>, pays, dates</a:t>
            </a:r>
            <a:endParaRPr b="1" dirty="0">
              <a:solidFill>
                <a:schemeClr val="tx1"/>
              </a:solidFill>
              <a:highlight>
                <a:srgbClr val="FFFF00"/>
              </a:highlight>
            </a:endParaRPr>
          </a:p>
        </p:txBody>
      </p:sp>
      <p:sp>
        <p:nvSpPr>
          <p:cNvPr id="563" name="Title 2"/>
          <p:cNvSpPr txBox="1"/>
          <p:nvPr/>
        </p:nvSpPr>
        <p:spPr>
          <a:xfrm>
            <a:off x="4581427" y="4307605"/>
            <a:ext cx="6936834"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anchor="ctr">
            <a:spAutoFit/>
          </a:bodyPr>
          <a:lstStyle>
            <a:lvl1pPr algn="ctr">
              <a:defRPr sz="3200">
                <a:solidFill>
                  <a:srgbClr val="002060"/>
                </a:solidFill>
                <a:latin typeface="Source Sans Pro Bold"/>
                <a:ea typeface="Source Sans Pro Bold"/>
                <a:cs typeface="Source Sans Pro Bold"/>
                <a:sym typeface="Source Sans Pro Bold"/>
              </a:defRPr>
            </a:lvl1pPr>
          </a:lstStyle>
          <a:p>
            <a:pPr>
              <a:defRPr b="1"/>
            </a:pPr>
            <a:r>
              <a:rPr dirty="0" err="1"/>
              <a:t>Bienvenue</a:t>
            </a:r>
            <a:r>
              <a:rPr dirty="0"/>
              <a:t> !</a:t>
            </a:r>
            <a:endParaRPr b="1" dirty="0"/>
          </a:p>
        </p:txBody>
      </p:sp>
      <p:sp>
        <p:nvSpPr>
          <p:cNvPr id="564" name="TextBox 3"/>
          <p:cNvSpPr txBox="1"/>
          <p:nvPr/>
        </p:nvSpPr>
        <p:spPr>
          <a:xfrm>
            <a:off x="431253" y="656240"/>
            <a:ext cx="1906593" cy="646331"/>
          </a:xfrm>
          <a:prstGeom prst="rect">
            <a:avLst/>
          </a:prstGeom>
          <a:solidFill>
            <a:srgbClr val="FFFF00"/>
          </a:solidFill>
          <a:ln>
            <a:solidFill>
              <a:srgbClr val="FFFFFF"/>
            </a:solidFill>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anchor="t">
            <a:spAutoFit/>
          </a:bodyPr>
          <a:lstStyle>
            <a:lvl1pPr>
              <a:defRPr>
                <a:latin typeface="Source Sans Pro Regular"/>
                <a:ea typeface="Source Sans Pro Regular"/>
                <a:cs typeface="Source Sans Pro Regular"/>
                <a:sym typeface="Source Sans Pro Regular"/>
              </a:defRPr>
            </a:lvl1pPr>
          </a:lstStyle>
          <a:p>
            <a:pPr>
              <a:defRPr>
                <a:highlight>
                  <a:srgbClr val="FFFF00"/>
                </a:highlight>
              </a:defRPr>
            </a:pPr>
            <a:r>
              <a:rPr dirty="0"/>
              <a:t>Drapeau/</a:t>
            </a:r>
            <a:r>
              <a:rPr dirty="0" err="1"/>
              <a:t>emblème</a:t>
            </a:r>
            <a:r>
              <a:rPr dirty="0"/>
              <a:t> du pays</a:t>
            </a:r>
            <a:endParaRPr dirty="0">
              <a:highlight>
                <a:srgbClr val="FFFF00"/>
              </a:highlight>
            </a:endParaRPr>
          </a:p>
        </p:txBody>
      </p:sp>
      <p:sp>
        <p:nvSpPr>
          <p:cNvPr id="565" name="TextBox 7"/>
          <p:cNvSpPr txBox="1"/>
          <p:nvPr/>
        </p:nvSpPr>
        <p:spPr>
          <a:xfrm>
            <a:off x="514350" y="4160585"/>
            <a:ext cx="3256372" cy="30777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a:spAutoFit/>
          </a:bodyPr>
          <a:lstStyle>
            <a:lvl1pPr>
              <a:defRPr sz="1400">
                <a:solidFill>
                  <a:srgbClr val="FFFFFF"/>
                </a:solidFill>
                <a:latin typeface="Source Sans Pro Regular"/>
                <a:ea typeface="Source Sans Pro Regular"/>
                <a:cs typeface="Source Sans Pro Regular"/>
                <a:sym typeface="Source Sans Pro Regular"/>
              </a:defRPr>
            </a:lvl1pPr>
          </a:lstStyle>
          <a:p>
            <a:r>
              <a:rPr dirty="0"/>
              <a:t>Nom du </a:t>
            </a:r>
            <a:r>
              <a:rPr dirty="0" err="1"/>
              <a:t>présentateur</a:t>
            </a:r>
            <a:r>
              <a:rPr dirty="0"/>
              <a:t>/de la </a:t>
            </a:r>
            <a:r>
              <a:rPr dirty="0" err="1"/>
              <a:t>présentatrice</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6899" y="875173"/>
            <a:ext cx="9616213" cy="237843"/>
          </a:xfrm>
          <a:prstGeom prst="rect">
            <a:avLst/>
          </a:prstGeom>
        </p:spPr>
        <p:txBody>
          <a:bodyPr vert="horz" wrap="square" lIns="0" tIns="16087" rIns="0" bIns="0" numCol="1" anchor="ctr" anchorCtr="0" compatLnSpc="1">
            <a:prstTxWarp prst="textNoShape">
              <a:avLst/>
            </a:prstTxWarp>
            <a:spAutoFit/>
          </a:bodyPr>
          <a:lstStyle/>
          <a:p>
            <a:pPr marL="16510">
              <a:spcBef>
                <a:spcPts val="127"/>
              </a:spcBef>
              <a:defRPr sz="2800" b="1">
                <a:solidFill>
                  <a:srgbClr val="A1010D"/>
                </a:solidFill>
              </a:defRPr>
            </a:pPr>
            <a:r>
              <a:rPr sz="1600" dirty="0"/>
              <a:t>Dotation </a:t>
            </a:r>
            <a:r>
              <a:rPr sz="1600" dirty="0" err="1"/>
              <a:t>en</a:t>
            </a:r>
            <a:r>
              <a:rPr sz="1600" dirty="0"/>
              <a:t> personnel et constitution de la </a:t>
            </a:r>
            <a:r>
              <a:rPr sz="1600" dirty="0" err="1"/>
              <a:t>liste</a:t>
            </a:r>
            <a:r>
              <a:rPr sz="1600" dirty="0"/>
              <a:t> des </a:t>
            </a:r>
            <a:r>
              <a:rPr sz="1600" dirty="0" err="1"/>
              <a:t>membres</a:t>
            </a:r>
            <a:r>
              <a:rPr sz="1600" dirty="0"/>
              <a:t> de </a:t>
            </a:r>
            <a:r>
              <a:rPr sz="1600" dirty="0" err="1"/>
              <a:t>réserve</a:t>
            </a:r>
            <a:r>
              <a:rPr sz="1600" dirty="0"/>
              <a:t> : processus </a:t>
            </a:r>
            <a:r>
              <a:rPr sz="1600" dirty="0" err="1"/>
              <a:t>général</a:t>
            </a:r>
            <a:endParaRPr sz="1600" dirty="0"/>
          </a:p>
        </p:txBody>
      </p:sp>
      <p:sp>
        <p:nvSpPr>
          <p:cNvPr id="30" name="Rectangle 29"/>
          <p:cNvSpPr/>
          <p:nvPr/>
        </p:nvSpPr>
        <p:spPr>
          <a:xfrm>
            <a:off x="410196" y="2339332"/>
            <a:ext cx="5124777" cy="830997"/>
          </a:xfrm>
          <a:prstGeom prst="rect">
            <a:avLst/>
          </a:prstGeom>
        </p:spPr>
        <p:txBody>
          <a:bodyPr wrap="square" lIns="91440" tIns="45720" rIns="91440" bIns="45720" anchor="t">
            <a:spAutoFit/>
          </a:bodyPr>
          <a:lstStyle/>
          <a:p>
            <a:pPr hangingPunct="1">
              <a:defRPr sz="2400" kern="1200">
                <a:latin typeface="Source Sans Pro" panose="020B0503030403020204"/>
                <a:ea typeface="+mn-ea"/>
                <a:cs typeface="Arial"/>
              </a:defRPr>
            </a:pPr>
            <a:r>
              <a:t>Étapes à suivre pour la dotation en personnel des EIR et la constitution </a:t>
            </a:r>
            <a:endParaRPr sz="2400" kern="1200">
              <a:latin typeface="Source Sans Pro" panose="020B0503030403020204"/>
              <a:ea typeface="+mn-ea"/>
              <a:cs typeface="Arial" panose="020B0604020202020204" pitchFamily="34" charset="0"/>
            </a:endParaRPr>
          </a:p>
          <a:p>
            <a:pPr hangingPunct="1">
              <a:defRPr sz="2400" kern="1200">
                <a:latin typeface="Source Sans Pro" panose="020B0503030403020204"/>
                <a:ea typeface="+mn-ea"/>
                <a:cs typeface="Arial"/>
              </a:defRPr>
            </a:pPr>
            <a:r>
              <a:t>de la liste des membres de réserve :</a:t>
            </a:r>
          </a:p>
        </p:txBody>
      </p:sp>
      <p:sp>
        <p:nvSpPr>
          <p:cNvPr id="7" name="Rectangle 6"/>
          <p:cNvSpPr/>
          <p:nvPr/>
        </p:nvSpPr>
        <p:spPr>
          <a:xfrm>
            <a:off x="116899" y="171566"/>
            <a:ext cx="9333165" cy="338554"/>
          </a:xfrm>
          <a:prstGeom prst="rect">
            <a:avLst/>
          </a:prstGeom>
        </p:spPr>
        <p:txBody>
          <a:bodyPr wrap="square">
            <a:spAutoFit/>
          </a:bodyPr>
          <a:lstStyle/>
          <a:p>
            <a:pPr>
              <a:defRPr sz="3200" b="1">
                <a:solidFill>
                  <a:schemeClr val="bg1"/>
                </a:solidFill>
                <a:latin typeface="Source Sans Pro"/>
              </a:defRPr>
            </a:pPr>
            <a:r>
              <a:rPr sz="1600" dirty="0"/>
              <a:t>3.1 Introduction à la dotation </a:t>
            </a:r>
            <a:r>
              <a:rPr sz="1600" dirty="0" err="1"/>
              <a:t>en</a:t>
            </a:r>
            <a:r>
              <a:rPr sz="1600" dirty="0"/>
              <a:t> personnel et à la constitution de la </a:t>
            </a:r>
            <a:r>
              <a:rPr sz="1600" dirty="0" err="1"/>
              <a:t>liste</a:t>
            </a:r>
            <a:r>
              <a:rPr sz="1600" dirty="0"/>
              <a:t> des </a:t>
            </a:r>
            <a:r>
              <a:rPr sz="1600" dirty="0" err="1"/>
              <a:t>membres</a:t>
            </a:r>
            <a:r>
              <a:rPr sz="1600" dirty="0"/>
              <a:t> de </a:t>
            </a:r>
            <a:r>
              <a:rPr sz="1600" dirty="0" err="1"/>
              <a:t>réserve</a:t>
            </a:r>
            <a:endParaRPr sz="1600" dirty="0">
              <a:solidFill>
                <a:schemeClr val="bg1"/>
              </a:solidFill>
              <a:latin typeface="Source Sans Pro"/>
            </a:endParaRPr>
          </a:p>
        </p:txBody>
      </p:sp>
      <p:sp>
        <p:nvSpPr>
          <p:cNvPr id="3" name="Espace réservé du numéro de diapositive 2">
            <a:extLst>
              <a:ext uri="{FF2B5EF4-FFF2-40B4-BE49-F238E27FC236}">
                <a16:creationId xmlns:a16="http://schemas.microsoft.com/office/drawing/2014/main" id="{9B0643AE-7782-CECD-9CC1-10F7BAF1B63E}"/>
              </a:ext>
            </a:extLst>
          </p:cNvPr>
          <p:cNvSpPr>
            <a:spLocks noGrp="1"/>
          </p:cNvSpPr>
          <p:nvPr>
            <p:ph type="sldNum" sz="quarter" idx="2"/>
          </p:nvPr>
        </p:nvSpPr>
        <p:spPr>
          <a:xfrm>
            <a:off x="11909425" y="6497020"/>
            <a:ext cx="280874" cy="320041"/>
          </a:xfrm>
        </p:spPr>
        <p:txBody>
          <a:bodyPr lIns="91440" tIns="45720" rIns="91440" bIns="45720" anchor="t"/>
          <a:lstStyle/>
          <a:p>
            <a:fld id="{86CB4B4D-7CA3-9044-876B-883B54F8677D}" type="slidenum">
              <a:rPr lang="fr-FR" sz="1200">
                <a:solidFill>
                  <a:srgbClr val="A5A5A5"/>
                </a:solidFill>
              </a:rPr>
              <a:t>10</a:t>
            </a:fld>
            <a:endParaRPr sz="1200">
              <a:solidFill>
                <a:srgbClr val="A5A5A5"/>
              </a:solidFill>
            </a:endParaRPr>
          </a:p>
        </p:txBody>
      </p:sp>
      <p:pic>
        <p:nvPicPr>
          <p:cNvPr id="5" name="Picture 4">
            <a:extLst>
              <a:ext uri="{FF2B5EF4-FFF2-40B4-BE49-F238E27FC236}">
                <a16:creationId xmlns:a16="http://schemas.microsoft.com/office/drawing/2014/main" id="{8C6660B8-7515-C92C-7635-7F7361BC9510}"/>
              </a:ext>
            </a:extLst>
          </p:cNvPr>
          <p:cNvPicPr>
            <a:picLocks noChangeAspect="1"/>
          </p:cNvPicPr>
          <p:nvPr/>
        </p:nvPicPr>
        <p:blipFill rotWithShape="1">
          <a:blip r:embed="rId3"/>
          <a:srcRect l="18322" t="15652" r="68466" b="49964"/>
          <a:stretch/>
        </p:blipFill>
        <p:spPr>
          <a:xfrm>
            <a:off x="5221357" y="1062340"/>
            <a:ext cx="6560447" cy="5335498"/>
          </a:xfrm>
          <a:prstGeom prst="rect">
            <a:avLst/>
          </a:prstGeom>
        </p:spPr>
      </p:pic>
      <p:sp>
        <p:nvSpPr>
          <p:cNvPr id="14" name="Oval 3">
            <a:extLst>
              <a:ext uri="{FF2B5EF4-FFF2-40B4-BE49-F238E27FC236}">
                <a16:creationId xmlns:a16="http://schemas.microsoft.com/office/drawing/2014/main" id="{117C1AE3-BB35-3E3F-EB14-BB9B0D0611B6}"/>
              </a:ext>
            </a:extLst>
          </p:cNvPr>
          <p:cNvSpPr/>
          <p:nvPr/>
        </p:nvSpPr>
        <p:spPr>
          <a:xfrm>
            <a:off x="6466282" y="1267242"/>
            <a:ext cx="3654136" cy="91786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endParaRPr kern="1200">
              <a:solidFill>
                <a:prstClr val="white"/>
              </a:solidFill>
            </a:endParaRPr>
          </a:p>
        </p:txBody>
      </p:sp>
    </p:spTree>
    <p:extLst>
      <p:ext uri="{BB962C8B-B14F-4D97-AF65-F5344CB8AC3E}">
        <p14:creationId xmlns:p14="http://schemas.microsoft.com/office/powerpoint/2010/main" val="2481620854"/>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8561" y="729259"/>
            <a:ext cx="11191874" cy="568622"/>
          </a:xfrm>
        </p:spPr>
        <p:txBody>
          <a:bodyPr lIns="45719" tIns="45720" rIns="45719" bIns="45720" anchor="ctr">
            <a:noAutofit/>
          </a:bodyPr>
          <a:lstStyle/>
          <a:p>
            <a:pPr marL="307975" indent="-307975">
              <a:spcBef>
                <a:spcPts val="500"/>
              </a:spcBef>
              <a:defRPr sz="2800" b="1">
                <a:solidFill>
                  <a:srgbClr val="A1010D"/>
                </a:solidFill>
                <a:latin typeface="Source Sans Pro Regular"/>
                <a:ea typeface="Source Sans Pro Regular"/>
                <a:cs typeface="Source Sans Pro Regular"/>
                <a:sym typeface="Source Sans Pro Regular"/>
              </a:defRPr>
            </a:pPr>
            <a:r>
              <a:rPr sz="1600" dirty="0" err="1"/>
              <a:t>Profils</a:t>
            </a:r>
            <a:r>
              <a:rPr sz="1600" dirty="0"/>
              <a:t> et fiches de poste des </a:t>
            </a:r>
            <a:r>
              <a:rPr sz="1600" dirty="0" err="1"/>
              <a:t>différents</a:t>
            </a:r>
            <a:r>
              <a:rPr sz="1600" dirty="0"/>
              <a:t> </a:t>
            </a:r>
            <a:r>
              <a:rPr sz="1600" dirty="0" err="1"/>
              <a:t>membres</a:t>
            </a:r>
            <a:r>
              <a:rPr sz="1600" dirty="0"/>
              <a:t> des EIR</a:t>
            </a:r>
            <a:endParaRPr sz="1600" b="1" dirty="0">
              <a:solidFill>
                <a:srgbClr val="A1010D"/>
              </a:solidFill>
              <a:latin typeface="Source Sans Pro Regular"/>
            </a:endParaRPr>
          </a:p>
        </p:txBody>
      </p:sp>
      <p:sp>
        <p:nvSpPr>
          <p:cNvPr id="3" name="Espace réservé du texte 2"/>
          <p:cNvSpPr>
            <a:spLocks noGrp="1"/>
          </p:cNvSpPr>
          <p:nvPr>
            <p:ph type="body" idx="1"/>
          </p:nvPr>
        </p:nvSpPr>
        <p:spPr>
          <a:xfrm>
            <a:off x="696062" y="1536975"/>
            <a:ext cx="10799876" cy="4654071"/>
          </a:xfrm>
        </p:spPr>
        <p:txBody>
          <a:bodyPr lIns="45719" tIns="45720" rIns="45719" bIns="45720" anchor="t">
            <a:noAutofit/>
          </a:bodyPr>
          <a:lstStyle/>
          <a:p>
            <a:pPr>
              <a:defRPr sz="2000" b="1">
                <a:solidFill>
                  <a:srgbClr val="65A000"/>
                </a:solidFill>
              </a:defRPr>
            </a:pPr>
            <a:r>
              <a:rPr dirty="0"/>
              <a:t>Pour </a:t>
            </a:r>
            <a:r>
              <a:rPr dirty="0" err="1"/>
              <a:t>tous</a:t>
            </a:r>
            <a:r>
              <a:rPr dirty="0"/>
              <a:t> les </a:t>
            </a:r>
            <a:r>
              <a:rPr dirty="0" err="1"/>
              <a:t>membres</a:t>
            </a:r>
            <a:r>
              <a:rPr dirty="0"/>
              <a:t> des EIR :</a:t>
            </a:r>
          </a:p>
          <a:p>
            <a:endParaRPr sz="1400" b="1" dirty="0">
              <a:solidFill>
                <a:srgbClr val="729E03"/>
              </a:solidFill>
            </a:endParaRPr>
          </a:p>
          <a:p>
            <a:pPr fontAlgn="base">
              <a:defRPr sz="1800"/>
            </a:pPr>
            <a:r>
              <a:rPr b="1" dirty="0"/>
              <a:t>Formation</a:t>
            </a:r>
            <a:r>
              <a:rPr dirty="0"/>
              <a:t> :  </a:t>
            </a:r>
          </a:p>
          <a:p>
            <a:pPr fontAlgn="base">
              <a:defRPr sz="1800"/>
            </a:pPr>
            <a:r>
              <a:rPr u="sng" dirty="0"/>
              <a:t>Indispensable</a:t>
            </a:r>
            <a:r>
              <a:rPr dirty="0"/>
              <a:t> : qualification </a:t>
            </a:r>
            <a:r>
              <a:rPr dirty="0" err="1"/>
              <a:t>requise</a:t>
            </a:r>
            <a:r>
              <a:rPr dirty="0"/>
              <a:t> pour le poste à </a:t>
            </a:r>
            <a:r>
              <a:rPr dirty="0" err="1"/>
              <a:t>pourvoir</a:t>
            </a:r>
            <a:r>
              <a:rPr dirty="0"/>
              <a:t> (</a:t>
            </a:r>
            <a:r>
              <a:rPr dirty="0" err="1"/>
              <a:t>épidémiologie</a:t>
            </a:r>
            <a:r>
              <a:rPr dirty="0"/>
              <a:t>, </a:t>
            </a:r>
            <a:r>
              <a:rPr dirty="0" err="1"/>
              <a:t>lutte</a:t>
            </a:r>
            <a:r>
              <a:rPr dirty="0"/>
              <a:t> anti-</a:t>
            </a:r>
            <a:r>
              <a:rPr dirty="0" err="1"/>
              <a:t>infectieuse</a:t>
            </a:r>
            <a:r>
              <a:rPr dirty="0"/>
              <a:t>, </a:t>
            </a:r>
            <a:r>
              <a:rPr dirty="0" err="1"/>
              <a:t>activités</a:t>
            </a:r>
            <a:r>
              <a:rPr dirty="0"/>
              <a:t> de </a:t>
            </a:r>
            <a:r>
              <a:rPr dirty="0" err="1"/>
              <a:t>laboratoire</a:t>
            </a:r>
            <a:r>
              <a:rPr dirty="0"/>
              <a:t>, etc.)   </a:t>
            </a:r>
          </a:p>
          <a:p>
            <a:pPr fontAlgn="base">
              <a:defRPr sz="1800"/>
            </a:pPr>
            <a:r>
              <a:rPr u="sng" dirty="0" err="1"/>
              <a:t>Souhaitable</a:t>
            </a:r>
            <a:r>
              <a:rPr dirty="0"/>
              <a:t> : diplôme de </a:t>
            </a:r>
            <a:r>
              <a:rPr dirty="0" err="1"/>
              <a:t>niveau</a:t>
            </a:r>
            <a:r>
              <a:rPr dirty="0"/>
              <a:t> </a:t>
            </a:r>
            <a:r>
              <a:rPr dirty="0" err="1"/>
              <a:t>licence</a:t>
            </a:r>
            <a:r>
              <a:rPr dirty="0"/>
              <a:t> </a:t>
            </a:r>
            <a:r>
              <a:rPr dirty="0" err="1"/>
              <a:t>ou</a:t>
            </a:r>
            <a:r>
              <a:rPr dirty="0"/>
              <a:t> supérieur   </a:t>
            </a:r>
          </a:p>
          <a:p>
            <a:pPr fontAlgn="base"/>
            <a:endParaRPr sz="1800" b="1" dirty="0"/>
          </a:p>
          <a:p>
            <a:pPr fontAlgn="base">
              <a:defRPr sz="1800"/>
            </a:pPr>
            <a:r>
              <a:rPr b="1" dirty="0" err="1"/>
              <a:t>Expérience</a:t>
            </a:r>
            <a:r>
              <a:rPr dirty="0"/>
              <a:t> :  </a:t>
            </a:r>
          </a:p>
          <a:p>
            <a:pPr fontAlgn="base">
              <a:defRPr sz="1800"/>
            </a:pPr>
            <a:r>
              <a:rPr u="sng" dirty="0"/>
              <a:t>Indispensable</a:t>
            </a:r>
            <a:r>
              <a:rPr dirty="0"/>
              <a:t> : un an </a:t>
            </a:r>
            <a:r>
              <a:rPr dirty="0" err="1"/>
              <a:t>ou</a:t>
            </a:r>
            <a:r>
              <a:rPr dirty="0"/>
              <a:t> plus </a:t>
            </a:r>
            <a:r>
              <a:rPr dirty="0" err="1"/>
              <a:t>d’expérience</a:t>
            </a:r>
            <a:r>
              <a:rPr dirty="0"/>
              <a:t> dans la </a:t>
            </a:r>
            <a:r>
              <a:rPr dirty="0" err="1"/>
              <a:t>fonction</a:t>
            </a:r>
            <a:r>
              <a:rPr dirty="0"/>
              <a:t> à </a:t>
            </a:r>
            <a:r>
              <a:rPr dirty="0" err="1"/>
              <a:t>exercer</a:t>
            </a:r>
            <a:endParaRPr dirty="0"/>
          </a:p>
          <a:p>
            <a:pPr fontAlgn="base">
              <a:defRPr sz="1800"/>
            </a:pPr>
            <a:r>
              <a:rPr u="sng" dirty="0" err="1"/>
              <a:t>Souhaitable</a:t>
            </a:r>
            <a:r>
              <a:rPr dirty="0"/>
              <a:t> : un an </a:t>
            </a:r>
            <a:r>
              <a:rPr dirty="0" err="1"/>
              <a:t>ou</a:t>
            </a:r>
            <a:r>
              <a:rPr dirty="0"/>
              <a:t> plus </a:t>
            </a:r>
            <a:r>
              <a:rPr dirty="0" err="1"/>
              <a:t>d’expérience</a:t>
            </a:r>
            <a:r>
              <a:rPr dirty="0"/>
              <a:t> </a:t>
            </a:r>
            <a:r>
              <a:rPr dirty="0" err="1"/>
              <a:t>d'intervention</a:t>
            </a:r>
            <a:r>
              <a:rPr dirty="0"/>
              <a:t> sur le terrain  </a:t>
            </a:r>
          </a:p>
          <a:p>
            <a:endParaRPr sz="1800" dirty="0"/>
          </a:p>
          <a:p>
            <a:pPr fontAlgn="base">
              <a:defRPr sz="1800"/>
            </a:pPr>
            <a:r>
              <a:rPr b="1" dirty="0"/>
              <a:t>État de santé</a:t>
            </a:r>
            <a:r>
              <a:rPr dirty="0"/>
              <a:t> :  </a:t>
            </a:r>
          </a:p>
          <a:p>
            <a:pPr fontAlgn="base">
              <a:defRPr sz="1800"/>
            </a:pPr>
            <a:r>
              <a:rPr dirty="0" err="1"/>
              <a:t>Vacciné</a:t>
            </a:r>
            <a:r>
              <a:rPr dirty="0"/>
              <a:t> </a:t>
            </a:r>
            <a:r>
              <a:rPr dirty="0" err="1"/>
              <a:t>contre</a:t>
            </a:r>
            <a:r>
              <a:rPr dirty="0"/>
              <a:t> les maladies </a:t>
            </a:r>
            <a:r>
              <a:rPr dirty="0" err="1"/>
              <a:t>transmissibles</a:t>
            </a:r>
            <a:r>
              <a:rPr dirty="0"/>
              <a:t> les plus </a:t>
            </a:r>
            <a:r>
              <a:rPr dirty="0" err="1"/>
              <a:t>courantes</a:t>
            </a:r>
            <a:r>
              <a:rPr dirty="0"/>
              <a:t> - </a:t>
            </a:r>
            <a:r>
              <a:rPr dirty="0" err="1"/>
              <a:t>D’autres</a:t>
            </a:r>
            <a:r>
              <a:rPr dirty="0"/>
              <a:t> </a:t>
            </a:r>
            <a:r>
              <a:rPr dirty="0" err="1"/>
              <a:t>vaccins</a:t>
            </a:r>
            <a:r>
              <a:rPr dirty="0"/>
              <a:t> </a:t>
            </a:r>
            <a:r>
              <a:rPr dirty="0" err="1"/>
              <a:t>pourront</a:t>
            </a:r>
            <a:r>
              <a:rPr dirty="0"/>
              <a:t> </a:t>
            </a:r>
            <a:r>
              <a:rPr dirty="0" err="1"/>
              <a:t>être</a:t>
            </a:r>
            <a:r>
              <a:rPr dirty="0"/>
              <a:t> </a:t>
            </a:r>
            <a:r>
              <a:rPr dirty="0" err="1"/>
              <a:t>requis</a:t>
            </a:r>
            <a:r>
              <a:rPr dirty="0"/>
              <a:t> plus tard </a:t>
            </a:r>
            <a:r>
              <a:rPr dirty="0" err="1"/>
              <a:t>selon</a:t>
            </a:r>
            <a:r>
              <a:rPr dirty="0"/>
              <a:t> </a:t>
            </a:r>
            <a:r>
              <a:rPr dirty="0" err="1"/>
              <a:t>l’évolution</a:t>
            </a:r>
            <a:r>
              <a:rPr dirty="0"/>
              <a:t> de la situation </a:t>
            </a:r>
          </a:p>
          <a:p>
            <a:endParaRPr sz="1800" dirty="0">
              <a:highlight>
                <a:srgbClr val="FFFF00"/>
              </a:highlight>
            </a:endParaRPr>
          </a:p>
        </p:txBody>
      </p:sp>
      <p:sp>
        <p:nvSpPr>
          <p:cNvPr id="4" name="Rectangle 3"/>
          <p:cNvSpPr/>
          <p:nvPr/>
        </p:nvSpPr>
        <p:spPr>
          <a:xfrm>
            <a:off x="0" y="151611"/>
            <a:ext cx="9666218" cy="338554"/>
          </a:xfrm>
          <a:prstGeom prst="rect">
            <a:avLst/>
          </a:prstGeom>
        </p:spPr>
        <p:txBody>
          <a:bodyPr wrap="square">
            <a:spAutoFit/>
          </a:bodyPr>
          <a:lstStyle/>
          <a:p>
            <a:pPr>
              <a:defRPr sz="3200" b="1">
                <a:solidFill>
                  <a:schemeClr val="bg1"/>
                </a:solidFill>
                <a:latin typeface="Source Sans Pro"/>
              </a:defRPr>
            </a:pPr>
            <a:r>
              <a:rPr sz="1600" dirty="0"/>
              <a:t>3.1 Introduction à la dotation </a:t>
            </a:r>
            <a:r>
              <a:rPr sz="1600" dirty="0" err="1"/>
              <a:t>en</a:t>
            </a:r>
            <a:r>
              <a:rPr sz="1600" dirty="0"/>
              <a:t> personnel et à la constitution de la </a:t>
            </a:r>
            <a:r>
              <a:rPr sz="1600" dirty="0" err="1"/>
              <a:t>liste</a:t>
            </a:r>
            <a:r>
              <a:rPr sz="1600" dirty="0"/>
              <a:t> des </a:t>
            </a:r>
            <a:r>
              <a:rPr sz="1600" dirty="0" err="1"/>
              <a:t>membres</a:t>
            </a:r>
            <a:r>
              <a:rPr sz="1600" dirty="0"/>
              <a:t> de </a:t>
            </a:r>
            <a:r>
              <a:rPr sz="1600" dirty="0" err="1"/>
              <a:t>réserve</a:t>
            </a:r>
            <a:endParaRPr sz="1600" dirty="0">
              <a:solidFill>
                <a:schemeClr val="bg1"/>
              </a:solidFill>
              <a:latin typeface="Source Sans Pro"/>
            </a:endParaRPr>
          </a:p>
        </p:txBody>
      </p:sp>
      <p:sp>
        <p:nvSpPr>
          <p:cNvPr id="5" name="Espace réservé du numéro de diapositive 4">
            <a:extLst>
              <a:ext uri="{FF2B5EF4-FFF2-40B4-BE49-F238E27FC236}">
                <a16:creationId xmlns:a16="http://schemas.microsoft.com/office/drawing/2014/main" id="{E35B3DFA-CB78-F058-2DC5-E1D700B61821}"/>
              </a:ext>
            </a:extLst>
          </p:cNvPr>
          <p:cNvSpPr>
            <a:spLocks noGrp="1"/>
          </p:cNvSpPr>
          <p:nvPr>
            <p:ph type="sldNum" sz="quarter" idx="2"/>
          </p:nvPr>
        </p:nvSpPr>
        <p:spPr>
          <a:xfrm>
            <a:off x="11802269" y="6497020"/>
            <a:ext cx="411842" cy="308135"/>
          </a:xfrm>
        </p:spPr>
        <p:txBody>
          <a:bodyPr lIns="91440" tIns="45720" rIns="91440" bIns="45720" anchor="t"/>
          <a:lstStyle/>
          <a:p>
            <a:fld id="{86CB4B4D-7CA3-9044-876B-883B54F8677D}" type="slidenum">
              <a:rPr lang="fr-FR" sz="1200">
                <a:solidFill>
                  <a:srgbClr val="A5A5A5"/>
                </a:solidFill>
              </a:rPr>
              <a:t>11</a:t>
            </a:fld>
            <a:endParaRPr sz="1200">
              <a:solidFill>
                <a:srgbClr val="A5A5A5"/>
              </a:solidFill>
            </a:endParaRPr>
          </a:p>
        </p:txBody>
      </p:sp>
    </p:spTree>
    <p:extLst>
      <p:ext uri="{BB962C8B-B14F-4D97-AF65-F5344CB8AC3E}">
        <p14:creationId xmlns:p14="http://schemas.microsoft.com/office/powerpoint/2010/main" val="2202847662"/>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483059" y="2296071"/>
            <a:ext cx="4240530" cy="978900"/>
          </a:xfrm>
          <a:prstGeom prst="rect">
            <a:avLst/>
          </a:prstGeom>
          <a:solidFill>
            <a:schemeClr val="accent5">
              <a:lumMod val="20000"/>
              <a:lumOff val="80000"/>
            </a:schemeClr>
          </a:solidFill>
        </p:spPr>
        <p:txBody>
          <a:bodyPr vert="horz" wrap="square" lIns="0" tIns="16933" rIns="0" bIns="0" anchor="t">
            <a:spAutoFit/>
          </a:bodyPr>
          <a:lstStyle>
            <a:lvl1pPr marL="246374" marR="481741" indent="-230288">
              <a:spcBef>
                <a:spcPts val="133"/>
              </a:spcBef>
              <a:buFont typeface="Arial MT"/>
              <a:buChar char="•"/>
              <a:tabLst>
                <a:tab pos="247220" algn="l"/>
              </a:tabLst>
              <a:defRPr sz="1600">
                <a:latin typeface="Calibri"/>
                <a:cs typeface="Calibri"/>
              </a:defRPr>
            </a:lvl1pPr>
          </a:lstStyle>
          <a:p>
            <a:pPr marL="245745" marR="481330" indent="-229870" hangingPunct="1">
              <a:defRPr sz="1400" kern="1200">
                <a:latin typeface="Source Sans Pro Regular"/>
                <a:ea typeface="+mn-ea"/>
                <a:cs typeface="Arial"/>
              </a:defRPr>
            </a:pPr>
            <a:r>
              <a:rPr sz="1200" dirty="0" err="1"/>
              <a:t>Collecte</a:t>
            </a:r>
            <a:r>
              <a:rPr sz="1200" dirty="0"/>
              <a:t>, gestion et </a:t>
            </a:r>
            <a:r>
              <a:rPr sz="1200" dirty="0" err="1"/>
              <a:t>analyse</a:t>
            </a:r>
            <a:r>
              <a:rPr sz="1200" dirty="0"/>
              <a:t> des données</a:t>
            </a:r>
            <a:endParaRPr sz="1200" dirty="0">
              <a:cs typeface="Arial"/>
            </a:endParaRPr>
          </a:p>
          <a:p>
            <a:pPr marL="245745" marR="481330" indent="-229870" hangingPunct="1">
              <a:defRPr sz="1400" kern="1200">
                <a:latin typeface="Source Sans Pro Regular"/>
                <a:ea typeface="+mn-ea"/>
                <a:cs typeface="Arial"/>
              </a:defRPr>
            </a:pPr>
            <a:r>
              <a:rPr sz="1200" dirty="0" err="1"/>
              <a:t>Épidémiologie</a:t>
            </a:r>
            <a:r>
              <a:rPr sz="1200" dirty="0"/>
              <a:t> et surveillance des maladies</a:t>
            </a:r>
          </a:p>
          <a:p>
            <a:pPr marL="245745" marR="481330" indent="-229870" hangingPunct="1">
              <a:defRPr sz="1400" kern="1200">
                <a:latin typeface="Source Sans Pro Regular"/>
                <a:ea typeface="+mn-ea"/>
                <a:cs typeface="Arial"/>
              </a:defRPr>
            </a:pPr>
            <a:r>
              <a:rPr sz="1200" dirty="0" err="1"/>
              <a:t>Renforcement</a:t>
            </a:r>
            <a:r>
              <a:rPr sz="1200" dirty="0"/>
              <a:t> des </a:t>
            </a:r>
            <a:r>
              <a:rPr sz="1200" dirty="0" err="1"/>
              <a:t>capacités</a:t>
            </a:r>
            <a:r>
              <a:rPr sz="1200" dirty="0"/>
              <a:t> dans les </a:t>
            </a:r>
            <a:r>
              <a:rPr sz="1200" dirty="0" err="1"/>
              <a:t>contextes</a:t>
            </a:r>
            <a:r>
              <a:rPr sz="1200" dirty="0"/>
              <a:t> à </a:t>
            </a:r>
            <a:r>
              <a:rPr sz="1200" dirty="0" err="1"/>
              <a:t>faibles</a:t>
            </a:r>
            <a:r>
              <a:rPr sz="1200" dirty="0"/>
              <a:t> </a:t>
            </a:r>
            <a:r>
              <a:rPr sz="1200" dirty="0" err="1"/>
              <a:t>ressources</a:t>
            </a:r>
            <a:endParaRPr sz="1200" dirty="0"/>
          </a:p>
          <a:p>
            <a:pPr marL="245745" marR="481330" indent="-229870"/>
            <a:endParaRPr sz="1200" kern="1200" dirty="0">
              <a:latin typeface="Source Sans Pro Regular"/>
              <a:ea typeface="+mn-ea"/>
              <a:cs typeface="Arial"/>
            </a:endParaRPr>
          </a:p>
        </p:txBody>
      </p:sp>
      <p:sp>
        <p:nvSpPr>
          <p:cNvPr id="3" name="object 3"/>
          <p:cNvSpPr txBox="1"/>
          <p:nvPr/>
        </p:nvSpPr>
        <p:spPr>
          <a:xfrm>
            <a:off x="268359" y="1755489"/>
            <a:ext cx="1026598" cy="201764"/>
          </a:xfrm>
          <a:prstGeom prst="rect">
            <a:avLst/>
          </a:prstGeom>
        </p:spPr>
        <p:txBody>
          <a:bodyPr vert="horz" wrap="square" lIns="0" tIns="16933" rIns="0" bIns="0" anchor="t">
            <a:spAutoFit/>
          </a:bodyPr>
          <a:lstStyle/>
          <a:p>
            <a:pPr marL="16510" hangingPunct="1">
              <a:spcBef>
                <a:spcPts val="133"/>
              </a:spcBef>
              <a:defRPr sz="2000" b="1" kern="1200">
                <a:solidFill>
                  <a:srgbClr val="001F60"/>
                </a:solidFill>
                <a:latin typeface="Source Sans Pro Regular"/>
                <a:ea typeface="+mn-ea"/>
                <a:cs typeface="Arial"/>
              </a:defRPr>
            </a:pPr>
            <a:r>
              <a:rPr sz="1200" dirty="0" err="1"/>
              <a:t>Fonction</a:t>
            </a:r>
            <a:endParaRPr sz="1200" kern="1200" dirty="0">
              <a:solidFill>
                <a:srgbClr val="001F60"/>
              </a:solidFill>
              <a:latin typeface="Source Sans Pro Regular"/>
              <a:ea typeface="+mn-ea"/>
              <a:cs typeface="Arial"/>
            </a:endParaRPr>
          </a:p>
        </p:txBody>
      </p:sp>
      <p:pic>
        <p:nvPicPr>
          <p:cNvPr id="4" name="object 4"/>
          <p:cNvPicPr/>
          <p:nvPr/>
        </p:nvPicPr>
        <p:blipFill>
          <a:blip r:embed="rId3" cstate="print"/>
          <a:stretch>
            <a:fillRect/>
          </a:stretch>
        </p:blipFill>
        <p:spPr>
          <a:xfrm>
            <a:off x="6791936" y="4967462"/>
            <a:ext cx="281477" cy="692707"/>
          </a:xfrm>
          <a:prstGeom prst="rect">
            <a:avLst/>
          </a:prstGeom>
        </p:spPr>
      </p:pic>
      <p:sp>
        <p:nvSpPr>
          <p:cNvPr id="5" name="object 5"/>
          <p:cNvSpPr txBox="1"/>
          <p:nvPr/>
        </p:nvSpPr>
        <p:spPr>
          <a:xfrm>
            <a:off x="6244192" y="5713160"/>
            <a:ext cx="1392895" cy="386430"/>
          </a:xfrm>
          <a:prstGeom prst="rect">
            <a:avLst/>
          </a:prstGeom>
        </p:spPr>
        <p:txBody>
          <a:bodyPr vert="horz" wrap="square" lIns="0" tIns="16933" rIns="0" bIns="0">
            <a:spAutoFit/>
          </a:bodyPr>
          <a:lstStyle/>
          <a:p>
            <a:pPr marL="15875" marR="6773" indent="-15875" algn="ctr" hangingPunct="1">
              <a:spcBef>
                <a:spcPts val="133"/>
              </a:spcBef>
              <a:defRPr sz="1400" b="1" kern="1200">
                <a:solidFill>
                  <a:prstClr val="black"/>
                </a:solidFill>
                <a:latin typeface="Source Sans Pro Regular"/>
                <a:ea typeface="+mn-ea"/>
                <a:cs typeface="Arial" panose="020B0604020202020204" pitchFamily="34" charset="0"/>
              </a:defRPr>
            </a:pPr>
            <a:r>
              <a:rPr lang="fr-FR" sz="1200" kern="1200" dirty="0">
                <a:solidFill>
                  <a:prstClr val="black"/>
                </a:solidFill>
                <a:latin typeface="Source Sans Pro Regular"/>
                <a:ea typeface="+mn-ea"/>
                <a:cs typeface="Arial" panose="020B0604020202020204" pitchFamily="34" charset="0"/>
              </a:rPr>
              <a:t>Communication sur les risques</a:t>
            </a:r>
            <a:endParaRPr sz="1200" kern="1200" dirty="0">
              <a:solidFill>
                <a:prstClr val="black"/>
              </a:solidFill>
              <a:latin typeface="Source Sans Pro Regular"/>
              <a:ea typeface="+mn-ea"/>
              <a:cs typeface="Arial" panose="020B0604020202020204" pitchFamily="34" charset="0"/>
            </a:endParaRPr>
          </a:p>
        </p:txBody>
      </p:sp>
      <p:sp>
        <p:nvSpPr>
          <p:cNvPr id="6" name="object 6"/>
          <p:cNvSpPr txBox="1"/>
          <p:nvPr/>
        </p:nvSpPr>
        <p:spPr>
          <a:xfrm>
            <a:off x="1474469" y="3647029"/>
            <a:ext cx="4240529" cy="1125094"/>
          </a:xfrm>
          <a:prstGeom prst="rect">
            <a:avLst/>
          </a:prstGeom>
          <a:solidFill>
            <a:schemeClr val="accent5">
              <a:lumMod val="20000"/>
              <a:lumOff val="80000"/>
            </a:schemeClr>
          </a:solidFill>
        </p:spPr>
        <p:txBody>
          <a:bodyPr vert="horz" wrap="square" lIns="0" tIns="16933" rIns="0" bIns="0">
            <a:spAutoFit/>
          </a:bodyPr>
          <a:lstStyle/>
          <a:p>
            <a:pPr marL="246374" marR="481741" indent="-230288" hangingPunct="1">
              <a:spcBef>
                <a:spcPts val="133"/>
              </a:spcBef>
              <a:buFont typeface="Arial MT"/>
              <a:buChar char="•"/>
              <a:tabLst>
                <a:tab pos="247220" algn="l"/>
              </a:tabLst>
              <a:defRPr sz="1400" kern="1200">
                <a:solidFill>
                  <a:prstClr val="black"/>
                </a:solidFill>
                <a:latin typeface="Source Sans Pro Regular"/>
                <a:ea typeface="+mn-ea"/>
                <a:cs typeface="Arial" panose="020B0604020202020204" pitchFamily="34" charset="0"/>
              </a:defRPr>
            </a:pPr>
            <a:r>
              <a:rPr sz="1200"/>
              <a:t>Expertise dans les processus de collecte, de transport et d’analyse des échantillons</a:t>
            </a:r>
            <a:endParaRPr sz="1200" kern="1200">
              <a:solidFill>
                <a:prstClr val="black"/>
              </a:solidFill>
              <a:latin typeface="Source Sans Pro Regular"/>
              <a:ea typeface="+mn-ea"/>
              <a:cs typeface="Arial" panose="020B0604020202020204" pitchFamily="34" charset="0"/>
            </a:endParaRPr>
          </a:p>
          <a:p>
            <a:pPr marL="246374" marR="6773" indent="-230288" hangingPunct="1">
              <a:buFont typeface="Arial MT"/>
              <a:buChar char="•"/>
              <a:tabLst>
                <a:tab pos="247220" algn="l"/>
              </a:tabLst>
              <a:defRPr sz="1400" kern="1200">
                <a:solidFill>
                  <a:prstClr val="black"/>
                </a:solidFill>
                <a:latin typeface="Source Sans Pro Regular"/>
                <a:ea typeface="+mn-ea"/>
                <a:cs typeface="Arial" panose="020B0604020202020204" pitchFamily="34" charset="0"/>
              </a:defRPr>
            </a:pPr>
            <a:r>
              <a:rPr sz="1200"/>
              <a:t>Capacité à former dʼautres personnes aux méthodes de collecte, de transport et d’analyse des échantillons</a:t>
            </a:r>
            <a:endParaRPr sz="1200" kern="1200">
              <a:solidFill>
                <a:prstClr val="black"/>
              </a:solidFill>
              <a:latin typeface="Source Sans Pro Regular"/>
              <a:ea typeface="+mn-ea"/>
              <a:cs typeface="Arial" panose="020B0604020202020204" pitchFamily="34" charset="0"/>
            </a:endParaRPr>
          </a:p>
          <a:p>
            <a:pPr marL="246374" indent="-230288" hangingPunct="1">
              <a:buFont typeface="Arial MT"/>
              <a:buChar char="•"/>
              <a:tabLst>
                <a:tab pos="247220" algn="l"/>
              </a:tabLst>
              <a:defRPr sz="1400" kern="1200">
                <a:solidFill>
                  <a:prstClr val="black"/>
                </a:solidFill>
                <a:latin typeface="Source Sans Pro Regular"/>
                <a:ea typeface="+mn-ea"/>
                <a:cs typeface="Arial" panose="020B0604020202020204" pitchFamily="34" charset="0"/>
              </a:defRPr>
            </a:pPr>
            <a:r>
              <a:rPr sz="1200"/>
              <a:t>Compétences en matière d’évaluation des capacités des laboratoires</a:t>
            </a:r>
            <a:endParaRPr sz="1200" kern="1200">
              <a:solidFill>
                <a:prstClr val="black"/>
              </a:solidFill>
              <a:latin typeface="Source Sans Pro Regular"/>
              <a:ea typeface="+mn-ea"/>
              <a:cs typeface="Arial" panose="020B0604020202020204" pitchFamily="34" charset="0"/>
            </a:endParaRPr>
          </a:p>
        </p:txBody>
      </p:sp>
      <p:sp>
        <p:nvSpPr>
          <p:cNvPr id="7" name="object 7"/>
          <p:cNvSpPr txBox="1"/>
          <p:nvPr/>
        </p:nvSpPr>
        <p:spPr>
          <a:xfrm>
            <a:off x="7686716" y="2174588"/>
            <a:ext cx="4109044" cy="940428"/>
          </a:xfrm>
          <a:prstGeom prst="rect">
            <a:avLst/>
          </a:prstGeom>
          <a:solidFill>
            <a:schemeClr val="accent5">
              <a:lumMod val="20000"/>
              <a:lumOff val="80000"/>
            </a:schemeClr>
          </a:solidFill>
        </p:spPr>
        <p:txBody>
          <a:bodyPr vert="horz" wrap="square" lIns="0" tIns="16933" rIns="0" bIns="0">
            <a:spAutoFit/>
          </a:bodyPr>
          <a:lstStyle/>
          <a:p>
            <a:pPr marL="246374" indent="-230288" hangingPunct="1">
              <a:buFont typeface="Arial MT"/>
              <a:buChar char="•"/>
              <a:tabLst>
                <a:tab pos="247220" algn="l"/>
              </a:tabLst>
              <a:defRPr sz="1400" kern="1200">
                <a:solidFill>
                  <a:prstClr val="black"/>
                </a:solidFill>
                <a:latin typeface="Source Sans Pro Regular"/>
                <a:ea typeface="+mn-ea"/>
                <a:cs typeface="Arial" panose="020B0604020202020204" pitchFamily="34" charset="0"/>
              </a:defRPr>
            </a:pPr>
            <a:r>
              <a:rPr sz="1200"/>
              <a:t>Prise en charge clinique initiale des patients</a:t>
            </a:r>
          </a:p>
          <a:p>
            <a:pPr marL="246374" marR="695095" indent="-230288" hangingPunct="1">
              <a:buFont typeface="Arial MT"/>
              <a:buChar char="•"/>
              <a:tabLst>
                <a:tab pos="247220" algn="l"/>
              </a:tabLst>
              <a:defRPr sz="1400" kern="1200">
                <a:solidFill>
                  <a:prstClr val="black"/>
                </a:solidFill>
                <a:latin typeface="Source Sans Pro Regular"/>
                <a:ea typeface="+mn-ea"/>
                <a:cs typeface="Arial" panose="020B0604020202020204" pitchFamily="34" charset="0"/>
              </a:defRPr>
            </a:pPr>
            <a:r>
              <a:rPr sz="1200"/>
              <a:t>Fourniture aux établissements de santé du matériel nécessaire à leur fonctionnement</a:t>
            </a:r>
          </a:p>
          <a:p>
            <a:pPr marL="246374" marR="6773" indent="-230288" hangingPunct="1">
              <a:buFont typeface="Arial MT"/>
              <a:buChar char="•"/>
              <a:tabLst>
                <a:tab pos="247220" algn="l"/>
              </a:tabLst>
              <a:defRPr sz="1400" kern="1200">
                <a:solidFill>
                  <a:prstClr val="black"/>
                </a:solidFill>
                <a:latin typeface="Source Sans Pro Regular"/>
                <a:ea typeface="+mn-ea"/>
                <a:cs typeface="Arial" panose="020B0604020202020204" pitchFamily="34" charset="0"/>
              </a:defRPr>
            </a:pPr>
            <a:r>
              <a:rPr sz="1200"/>
              <a:t>Renforcement des capacités des agents de santé à traiter les patients</a:t>
            </a:r>
          </a:p>
        </p:txBody>
      </p:sp>
      <p:sp>
        <p:nvSpPr>
          <p:cNvPr id="8" name="object 8"/>
          <p:cNvSpPr txBox="1"/>
          <p:nvPr/>
        </p:nvSpPr>
        <p:spPr>
          <a:xfrm>
            <a:off x="1423290" y="5145716"/>
            <a:ext cx="4291708" cy="755762"/>
          </a:xfrm>
          <a:prstGeom prst="rect">
            <a:avLst/>
          </a:prstGeom>
          <a:solidFill>
            <a:schemeClr val="accent5">
              <a:lumMod val="20000"/>
              <a:lumOff val="80000"/>
            </a:schemeClr>
          </a:solidFill>
        </p:spPr>
        <p:txBody>
          <a:bodyPr vert="horz" wrap="square" lIns="0" tIns="16933" rIns="0" bIns="0">
            <a:spAutoFit/>
          </a:bodyPr>
          <a:lstStyle/>
          <a:p>
            <a:pPr marL="246374" marR="544393" indent="-230288" hangingPunct="1">
              <a:spcBef>
                <a:spcPts val="133"/>
              </a:spcBef>
              <a:buFont typeface="Arial MT"/>
              <a:buChar char="•"/>
              <a:tabLst>
                <a:tab pos="247220" algn="l"/>
              </a:tabLst>
              <a:defRPr sz="1400" kern="1200">
                <a:solidFill>
                  <a:prstClr val="black"/>
                </a:solidFill>
                <a:latin typeface="Source Sans Pro Regular"/>
                <a:ea typeface="+mn-ea"/>
                <a:cs typeface="Arial" panose="020B0604020202020204" pitchFamily="34" charset="0"/>
              </a:defRPr>
            </a:pPr>
            <a:r>
              <a:rPr sz="1200"/>
              <a:t>Utilisation adéquate des équipements de protection individuelle</a:t>
            </a:r>
          </a:p>
          <a:p>
            <a:pPr marL="246374" marR="98211" indent="-230288" hangingPunct="1">
              <a:buFont typeface="Arial MT"/>
              <a:buChar char="•"/>
              <a:tabLst>
                <a:tab pos="247220" algn="l"/>
              </a:tabLst>
              <a:defRPr sz="1400" kern="1200">
                <a:solidFill>
                  <a:prstClr val="black"/>
                </a:solidFill>
                <a:latin typeface="Source Sans Pro Regular"/>
                <a:ea typeface="+mn-ea"/>
                <a:cs typeface="Arial" panose="020B0604020202020204" pitchFamily="34" charset="0"/>
              </a:defRPr>
            </a:pPr>
            <a:r>
              <a:rPr sz="1200"/>
              <a:t>Maîtrise des principes de la lutte anti-infectieuse</a:t>
            </a:r>
          </a:p>
          <a:p>
            <a:pPr marL="246374" indent="-230288" hangingPunct="1">
              <a:buFont typeface="Arial MT"/>
              <a:buChar char="•"/>
              <a:tabLst>
                <a:tab pos="247220" algn="l"/>
              </a:tabLst>
              <a:defRPr sz="1400" kern="1200">
                <a:solidFill>
                  <a:prstClr val="black"/>
                </a:solidFill>
                <a:latin typeface="Source Sans Pro Regular"/>
                <a:ea typeface="+mn-ea"/>
                <a:cs typeface="Arial" panose="020B0604020202020204" pitchFamily="34" charset="0"/>
              </a:defRPr>
            </a:pPr>
            <a:r>
              <a:rPr sz="1200"/>
              <a:t>Expérience des enquêtes épidémiologiques</a:t>
            </a:r>
            <a:endParaRPr sz="1200" kern="1200">
              <a:solidFill>
                <a:prstClr val="black"/>
              </a:solidFill>
              <a:latin typeface="Source Sans Pro Regular"/>
              <a:ea typeface="+mn-ea"/>
              <a:cs typeface="Arial" panose="020B0604020202020204" pitchFamily="34" charset="0"/>
            </a:endParaRPr>
          </a:p>
        </p:txBody>
      </p:sp>
      <p:sp>
        <p:nvSpPr>
          <p:cNvPr id="9" name="object 9"/>
          <p:cNvSpPr txBox="1"/>
          <p:nvPr/>
        </p:nvSpPr>
        <p:spPr>
          <a:xfrm>
            <a:off x="7640996" y="5143316"/>
            <a:ext cx="4109044" cy="755762"/>
          </a:xfrm>
          <a:prstGeom prst="rect">
            <a:avLst/>
          </a:prstGeom>
          <a:solidFill>
            <a:schemeClr val="accent5">
              <a:lumMod val="20000"/>
              <a:lumOff val="80000"/>
            </a:schemeClr>
          </a:solidFill>
        </p:spPr>
        <p:txBody>
          <a:bodyPr vert="horz" wrap="square" lIns="0" tIns="16933" rIns="0" bIns="0" anchor="t">
            <a:spAutoFit/>
          </a:bodyPr>
          <a:lstStyle/>
          <a:p>
            <a:pPr marL="245745" marR="577850" indent="-229870" hangingPunct="1">
              <a:spcBef>
                <a:spcPts val="133"/>
              </a:spcBef>
              <a:buFont typeface="Arial MT"/>
              <a:buChar char="•"/>
              <a:tabLst>
                <a:tab pos="247220" algn="l"/>
              </a:tabLst>
              <a:defRPr sz="1400" kern="1200">
                <a:solidFill>
                  <a:prstClr val="black"/>
                </a:solidFill>
                <a:latin typeface="Source Sans Pro Regular"/>
                <a:ea typeface="+mn-ea"/>
                <a:cs typeface="Arial" panose="020B0604020202020204" pitchFamily="34" charset="0"/>
              </a:defRPr>
            </a:pPr>
            <a:r>
              <a:rPr sz="1200"/>
              <a:t>Capacité à appliquer les principes de la gestion des rumeurs au sein dʼune communauté</a:t>
            </a:r>
            <a:endParaRPr sz="1200" kern="1200">
              <a:solidFill>
                <a:prstClr val="black"/>
              </a:solidFill>
              <a:latin typeface="Source Sans Pro Regular"/>
              <a:ea typeface="+mn-ea"/>
              <a:cs typeface="Arial" panose="020B0604020202020204" pitchFamily="34" charset="0"/>
            </a:endParaRPr>
          </a:p>
          <a:p>
            <a:pPr marL="245745" marR="6350" indent="-229870" hangingPunct="1">
              <a:buFont typeface="Arial MT"/>
              <a:buChar char="•"/>
              <a:tabLst>
                <a:tab pos="247220" algn="l"/>
              </a:tabLst>
              <a:defRPr sz="1400" kern="1200">
                <a:solidFill>
                  <a:prstClr val="black"/>
                </a:solidFill>
                <a:latin typeface="Source Sans Pro Regular"/>
                <a:ea typeface="+mn-ea"/>
                <a:cs typeface="Arial"/>
              </a:defRPr>
            </a:pPr>
            <a:r>
              <a:rPr sz="1200"/>
              <a:t>Capacité à repérer les obstacles à lʼacceptation des mesures de prévention et de contrôle</a:t>
            </a:r>
            <a:endParaRPr sz="1200" kern="1200">
              <a:solidFill>
                <a:prstClr val="black"/>
              </a:solidFill>
              <a:latin typeface="Source Sans Pro Regular"/>
              <a:ea typeface="+mn-ea"/>
              <a:cs typeface="Arial"/>
            </a:endParaRPr>
          </a:p>
        </p:txBody>
      </p:sp>
      <p:sp>
        <p:nvSpPr>
          <p:cNvPr id="10" name="object 10"/>
          <p:cNvSpPr txBox="1"/>
          <p:nvPr/>
        </p:nvSpPr>
        <p:spPr>
          <a:xfrm>
            <a:off x="7701956" y="3662974"/>
            <a:ext cx="4048084" cy="940428"/>
          </a:xfrm>
          <a:prstGeom prst="rect">
            <a:avLst/>
          </a:prstGeom>
          <a:solidFill>
            <a:schemeClr val="accent5">
              <a:lumMod val="20000"/>
              <a:lumOff val="80000"/>
            </a:schemeClr>
          </a:solidFill>
        </p:spPr>
        <p:txBody>
          <a:bodyPr vert="horz" wrap="square" lIns="0" tIns="16933" rIns="0" bIns="0">
            <a:spAutoFit/>
          </a:bodyPr>
          <a:lstStyle/>
          <a:p>
            <a:pPr marL="246374" indent="-230288" hangingPunct="1">
              <a:spcBef>
                <a:spcPts val="133"/>
              </a:spcBef>
              <a:buFont typeface="Arial MT"/>
              <a:buChar char="•"/>
              <a:tabLst>
                <a:tab pos="247220" algn="l"/>
              </a:tabLst>
              <a:defRPr sz="1400" kern="1200">
                <a:solidFill>
                  <a:prstClr val="black"/>
                </a:solidFill>
                <a:latin typeface="Source Sans Pro Regular"/>
                <a:ea typeface="+mn-ea"/>
                <a:cs typeface="Arial" panose="020B0604020202020204" pitchFamily="34" charset="0"/>
              </a:defRPr>
            </a:pPr>
            <a:r>
              <a:rPr sz="1200"/>
              <a:t>Maîtrise des principes de la participation communautaire</a:t>
            </a:r>
          </a:p>
          <a:p>
            <a:pPr marL="246374" marR="6773" indent="-230288" hangingPunct="1">
              <a:buFont typeface="Arial MT"/>
              <a:buChar char="•"/>
              <a:tabLst>
                <a:tab pos="247220" algn="l"/>
              </a:tabLst>
              <a:defRPr sz="1400" kern="1200">
                <a:solidFill>
                  <a:prstClr val="black"/>
                </a:solidFill>
                <a:latin typeface="Source Sans Pro Regular"/>
                <a:ea typeface="+mn-ea"/>
                <a:cs typeface="Arial" panose="020B0604020202020204" pitchFamily="34" charset="0"/>
              </a:defRPr>
            </a:pPr>
            <a:r>
              <a:rPr sz="1200"/>
              <a:t>Capacité à renforcer les connaissances de la communauté sur la maladie</a:t>
            </a:r>
            <a:endParaRPr sz="1200" kern="1200">
              <a:solidFill>
                <a:prstClr val="black"/>
              </a:solidFill>
              <a:latin typeface="Source Sans Pro Regular"/>
              <a:ea typeface="+mn-ea"/>
              <a:cs typeface="Arial" panose="020B0604020202020204" pitchFamily="34" charset="0"/>
            </a:endParaRPr>
          </a:p>
          <a:p>
            <a:pPr marL="246374" marR="578259" indent="-230288" hangingPunct="1">
              <a:buFont typeface="Arial MT"/>
              <a:buChar char="•"/>
              <a:tabLst>
                <a:tab pos="247220" algn="l"/>
              </a:tabLst>
              <a:defRPr sz="1400" kern="1200">
                <a:solidFill>
                  <a:prstClr val="black"/>
                </a:solidFill>
                <a:latin typeface="Source Sans Pro Regular"/>
                <a:ea typeface="+mn-ea"/>
                <a:cs typeface="Arial" panose="020B0604020202020204" pitchFamily="34" charset="0"/>
              </a:defRPr>
            </a:pPr>
            <a:r>
              <a:rPr sz="1200"/>
              <a:t>Capacité à favoriser la participation de la population à la maîtrise de la flambée épidémique</a:t>
            </a:r>
            <a:endParaRPr sz="1200" kern="1200">
              <a:solidFill>
                <a:prstClr val="black"/>
              </a:solidFill>
              <a:latin typeface="Source Sans Pro Regular"/>
              <a:ea typeface="+mn-ea"/>
              <a:cs typeface="Arial" panose="020B0604020202020204" pitchFamily="34" charset="0"/>
            </a:endParaRPr>
          </a:p>
        </p:txBody>
      </p:sp>
      <p:sp>
        <p:nvSpPr>
          <p:cNvPr id="11" name="object 11"/>
          <p:cNvSpPr txBox="1">
            <a:spLocks noGrp="1"/>
          </p:cNvSpPr>
          <p:nvPr>
            <p:ph type="title"/>
          </p:nvPr>
        </p:nvSpPr>
        <p:spPr>
          <a:xfrm>
            <a:off x="116900" y="758410"/>
            <a:ext cx="11114381" cy="303673"/>
          </a:xfrm>
          <a:prstGeom prst="rect">
            <a:avLst/>
          </a:prstGeom>
        </p:spPr>
        <p:txBody>
          <a:bodyPr vert="horz" wrap="square" lIns="0" tIns="81280" rIns="0" bIns="0" numCol="1" anchor="ctr" anchorCtr="0" compatLnSpc="1">
            <a:prstTxWarp prst="textNoShape">
              <a:avLst/>
            </a:prstTxWarp>
            <a:spAutoFit/>
          </a:bodyPr>
          <a:lstStyle/>
          <a:p>
            <a:pPr marL="307975" indent="-307975">
              <a:spcBef>
                <a:spcPts val="500"/>
              </a:spcBef>
              <a:defRPr sz="2400" b="1">
                <a:solidFill>
                  <a:srgbClr val="A1010D"/>
                </a:solidFill>
                <a:latin typeface="Source Sans Pro Regular"/>
                <a:ea typeface="Source Sans Pro Regular"/>
                <a:cs typeface="Source Sans Pro Regular"/>
                <a:sym typeface="Source Sans Pro Regular"/>
              </a:defRPr>
            </a:pPr>
            <a:r>
              <a:rPr sz="1600" dirty="0" err="1"/>
              <a:t>Déterminer</a:t>
            </a:r>
            <a:r>
              <a:rPr sz="1600" dirty="0"/>
              <a:t> les </a:t>
            </a:r>
            <a:r>
              <a:rPr sz="1600" dirty="0" err="1"/>
              <a:t>principales</a:t>
            </a:r>
            <a:r>
              <a:rPr sz="1600" dirty="0"/>
              <a:t> </a:t>
            </a:r>
            <a:r>
              <a:rPr sz="1600" dirty="0" err="1"/>
              <a:t>connaissances</a:t>
            </a:r>
            <a:r>
              <a:rPr sz="1600" dirty="0"/>
              <a:t> et </a:t>
            </a:r>
            <a:r>
              <a:rPr sz="1600" dirty="0" err="1"/>
              <a:t>compétences</a:t>
            </a:r>
            <a:r>
              <a:rPr sz="1600" dirty="0"/>
              <a:t> </a:t>
            </a:r>
            <a:r>
              <a:rPr sz="1600" dirty="0" err="1"/>
              <a:t>nécessaires</a:t>
            </a:r>
            <a:r>
              <a:rPr sz="1600" dirty="0"/>
              <a:t> aux interventions</a:t>
            </a:r>
            <a:endParaRPr sz="1600" b="1" dirty="0">
              <a:solidFill>
                <a:srgbClr val="A1010D"/>
              </a:solidFill>
              <a:latin typeface="Source Sans Pro Regular"/>
            </a:endParaRPr>
          </a:p>
        </p:txBody>
      </p:sp>
      <p:sp>
        <p:nvSpPr>
          <p:cNvPr id="12" name="object 12"/>
          <p:cNvSpPr txBox="1"/>
          <p:nvPr/>
        </p:nvSpPr>
        <p:spPr>
          <a:xfrm>
            <a:off x="234182" y="2992603"/>
            <a:ext cx="1273198" cy="201764"/>
          </a:xfrm>
          <a:prstGeom prst="rect">
            <a:avLst/>
          </a:prstGeom>
        </p:spPr>
        <p:txBody>
          <a:bodyPr vert="horz" wrap="square" lIns="0" tIns="16933" rIns="0" bIns="0">
            <a:spAutoFit/>
          </a:bodyPr>
          <a:lstStyle/>
          <a:p>
            <a:pPr marL="16933" hangingPunct="1">
              <a:spcBef>
                <a:spcPts val="133"/>
              </a:spcBef>
              <a:defRPr sz="1400" b="1" kern="1200">
                <a:solidFill>
                  <a:prstClr val="black"/>
                </a:solidFill>
                <a:latin typeface="Source Sans Pro Regular"/>
                <a:ea typeface="+mn-ea"/>
                <a:cs typeface="Arial" panose="020B0604020202020204" pitchFamily="34" charset="0"/>
              </a:defRPr>
            </a:pPr>
            <a:r>
              <a:rPr sz="1200" dirty="0" err="1"/>
              <a:t>Épidémiologie</a:t>
            </a:r>
            <a:endParaRPr sz="1200" kern="1200" dirty="0">
              <a:solidFill>
                <a:prstClr val="black"/>
              </a:solidFill>
              <a:latin typeface="Source Sans Pro Regular"/>
              <a:ea typeface="+mn-ea"/>
              <a:cs typeface="Arial" panose="020B0604020202020204" pitchFamily="34" charset="0"/>
            </a:endParaRPr>
          </a:p>
        </p:txBody>
      </p:sp>
      <p:pic>
        <p:nvPicPr>
          <p:cNvPr id="13" name="object 13"/>
          <p:cNvPicPr/>
          <p:nvPr/>
        </p:nvPicPr>
        <p:blipFill>
          <a:blip r:embed="rId4" cstate="print"/>
          <a:stretch>
            <a:fillRect/>
          </a:stretch>
        </p:blipFill>
        <p:spPr>
          <a:xfrm>
            <a:off x="588689" y="2192791"/>
            <a:ext cx="297851" cy="694636"/>
          </a:xfrm>
          <a:prstGeom prst="rect">
            <a:avLst/>
          </a:prstGeom>
        </p:spPr>
      </p:pic>
      <p:sp>
        <p:nvSpPr>
          <p:cNvPr id="14" name="object 14"/>
          <p:cNvSpPr txBox="1"/>
          <p:nvPr/>
        </p:nvSpPr>
        <p:spPr>
          <a:xfrm>
            <a:off x="6398937" y="4387853"/>
            <a:ext cx="1098973" cy="386430"/>
          </a:xfrm>
          <a:prstGeom prst="rect">
            <a:avLst/>
          </a:prstGeom>
        </p:spPr>
        <p:txBody>
          <a:bodyPr vert="horz" wrap="square" lIns="0" tIns="16933" rIns="0" bIns="0">
            <a:spAutoFit/>
          </a:bodyPr>
          <a:lstStyle/>
          <a:p>
            <a:pPr marL="2540" algn="ctr" hangingPunct="1">
              <a:spcBef>
                <a:spcPts val="133"/>
              </a:spcBef>
              <a:defRPr sz="1400" b="1" kern="1200">
                <a:solidFill>
                  <a:prstClr val="black"/>
                </a:solidFill>
                <a:latin typeface="Source Sans Pro Regular"/>
                <a:ea typeface="+mn-ea"/>
                <a:cs typeface="Arial" panose="020B0604020202020204" pitchFamily="34" charset="0"/>
              </a:defRPr>
            </a:pPr>
            <a:r>
              <a:rPr sz="1200" dirty="0" err="1"/>
              <a:t>Mobilisation</a:t>
            </a:r>
            <a:endParaRPr sz="1200" kern="1200" dirty="0">
              <a:solidFill>
                <a:prstClr val="black"/>
              </a:solidFill>
              <a:latin typeface="Source Sans Pro Regular"/>
              <a:ea typeface="+mn-ea"/>
              <a:cs typeface="Arial" panose="020B0604020202020204" pitchFamily="34" charset="0"/>
            </a:endParaRPr>
          </a:p>
          <a:p>
            <a:pPr algn="ctr" hangingPunct="1">
              <a:spcBef>
                <a:spcPts val="7"/>
              </a:spcBef>
              <a:defRPr sz="1400" b="1" kern="1200">
                <a:solidFill>
                  <a:prstClr val="black"/>
                </a:solidFill>
                <a:latin typeface="Source Sans Pro Regular"/>
                <a:ea typeface="+mn-ea"/>
                <a:cs typeface="Arial" panose="020B0604020202020204" pitchFamily="34" charset="0"/>
              </a:defRPr>
            </a:pPr>
            <a:r>
              <a:rPr sz="1200" dirty="0" err="1"/>
              <a:t>sociale</a:t>
            </a:r>
            <a:endParaRPr sz="1200" kern="1200" dirty="0">
              <a:solidFill>
                <a:prstClr val="black"/>
              </a:solidFill>
              <a:latin typeface="Source Sans Pro Regular"/>
              <a:ea typeface="+mn-ea"/>
              <a:cs typeface="Arial" panose="020B0604020202020204" pitchFamily="34" charset="0"/>
            </a:endParaRPr>
          </a:p>
        </p:txBody>
      </p:sp>
      <p:pic>
        <p:nvPicPr>
          <p:cNvPr id="15" name="object 15"/>
          <p:cNvPicPr/>
          <p:nvPr/>
        </p:nvPicPr>
        <p:blipFill>
          <a:blip r:embed="rId5" cstate="print"/>
          <a:stretch>
            <a:fillRect/>
          </a:stretch>
        </p:blipFill>
        <p:spPr>
          <a:xfrm>
            <a:off x="6655309" y="3694538"/>
            <a:ext cx="550671" cy="731519"/>
          </a:xfrm>
          <a:prstGeom prst="rect">
            <a:avLst/>
          </a:prstGeom>
        </p:spPr>
      </p:pic>
      <p:sp>
        <p:nvSpPr>
          <p:cNvPr id="16" name="object 16"/>
          <p:cNvSpPr txBox="1"/>
          <p:nvPr/>
        </p:nvSpPr>
        <p:spPr>
          <a:xfrm>
            <a:off x="341610" y="4498145"/>
            <a:ext cx="953347" cy="386430"/>
          </a:xfrm>
          <a:prstGeom prst="rect">
            <a:avLst/>
          </a:prstGeom>
        </p:spPr>
        <p:txBody>
          <a:bodyPr vert="horz" wrap="square" lIns="0" tIns="16933" rIns="0" bIns="0">
            <a:spAutoFit/>
          </a:bodyPr>
          <a:lstStyle/>
          <a:p>
            <a:pPr marL="16933" hangingPunct="1">
              <a:spcBef>
                <a:spcPts val="133"/>
              </a:spcBef>
              <a:defRPr sz="1400" b="1" kern="1200">
                <a:solidFill>
                  <a:prstClr val="black"/>
                </a:solidFill>
                <a:latin typeface="Source Sans Pro Regular"/>
                <a:ea typeface="+mn-ea"/>
                <a:cs typeface="Arial" panose="020B0604020202020204" pitchFamily="34" charset="0"/>
              </a:defRPr>
            </a:pPr>
            <a:r>
              <a:rPr sz="1200" dirty="0" err="1"/>
              <a:t>Activités</a:t>
            </a:r>
            <a:r>
              <a:rPr sz="1200" dirty="0"/>
              <a:t> de </a:t>
            </a:r>
            <a:r>
              <a:rPr sz="1200" dirty="0" err="1"/>
              <a:t>laboratoire</a:t>
            </a:r>
            <a:endParaRPr sz="1200" kern="1200" dirty="0">
              <a:solidFill>
                <a:prstClr val="black"/>
              </a:solidFill>
              <a:latin typeface="Source Sans Pro Regular"/>
              <a:ea typeface="+mn-ea"/>
              <a:cs typeface="Arial" panose="020B0604020202020204" pitchFamily="34" charset="0"/>
            </a:endParaRPr>
          </a:p>
        </p:txBody>
      </p:sp>
      <p:pic>
        <p:nvPicPr>
          <p:cNvPr id="17" name="object 17"/>
          <p:cNvPicPr/>
          <p:nvPr/>
        </p:nvPicPr>
        <p:blipFill>
          <a:blip r:embed="rId6" cstate="print"/>
          <a:stretch>
            <a:fillRect/>
          </a:stretch>
        </p:blipFill>
        <p:spPr>
          <a:xfrm>
            <a:off x="594426" y="3692153"/>
            <a:ext cx="288412" cy="694636"/>
          </a:xfrm>
          <a:prstGeom prst="rect">
            <a:avLst/>
          </a:prstGeom>
        </p:spPr>
      </p:pic>
      <p:sp>
        <p:nvSpPr>
          <p:cNvPr id="18" name="object 18"/>
          <p:cNvSpPr txBox="1"/>
          <p:nvPr/>
        </p:nvSpPr>
        <p:spPr>
          <a:xfrm>
            <a:off x="6398937" y="3033902"/>
            <a:ext cx="1159087" cy="386430"/>
          </a:xfrm>
          <a:prstGeom prst="rect">
            <a:avLst/>
          </a:prstGeom>
        </p:spPr>
        <p:txBody>
          <a:bodyPr vert="horz" wrap="square" lIns="0" tIns="16933" rIns="0" bIns="0">
            <a:spAutoFit/>
          </a:bodyPr>
          <a:lstStyle/>
          <a:p>
            <a:pPr marR="36406" algn="ctr" hangingPunct="1">
              <a:spcBef>
                <a:spcPts val="133"/>
              </a:spcBef>
              <a:defRPr sz="1400" b="1" kern="1200">
                <a:solidFill>
                  <a:prstClr val="black"/>
                </a:solidFill>
                <a:latin typeface="Source Sans Pro Regular"/>
                <a:ea typeface="+mn-ea"/>
                <a:cs typeface="Arial" panose="020B0604020202020204" pitchFamily="34" charset="0"/>
              </a:defRPr>
            </a:pPr>
            <a:r>
              <a:rPr sz="1200"/>
              <a:t>Prise en charge</a:t>
            </a:r>
            <a:endParaRPr sz="1200" kern="1200">
              <a:solidFill>
                <a:prstClr val="black"/>
              </a:solidFill>
              <a:latin typeface="Source Sans Pro Regular"/>
              <a:ea typeface="+mn-ea"/>
              <a:cs typeface="Arial" panose="020B0604020202020204" pitchFamily="34" charset="0"/>
            </a:endParaRPr>
          </a:p>
          <a:p>
            <a:pPr algn="ctr" hangingPunct="1">
              <a:spcBef>
                <a:spcPts val="7"/>
              </a:spcBef>
              <a:defRPr sz="1400" b="1" kern="1200">
                <a:solidFill>
                  <a:prstClr val="black"/>
                </a:solidFill>
                <a:latin typeface="Source Sans Pro Regular"/>
                <a:ea typeface="+mn-ea"/>
                <a:cs typeface="Arial" panose="020B0604020202020204" pitchFamily="34" charset="0"/>
              </a:defRPr>
            </a:pPr>
            <a:r>
              <a:rPr sz="1200"/>
              <a:t>des cas</a:t>
            </a:r>
            <a:endParaRPr sz="1200" kern="1200">
              <a:solidFill>
                <a:prstClr val="black"/>
              </a:solidFill>
              <a:latin typeface="Source Sans Pro Regular"/>
              <a:ea typeface="+mn-ea"/>
              <a:cs typeface="Arial" panose="020B0604020202020204" pitchFamily="34" charset="0"/>
            </a:endParaRPr>
          </a:p>
        </p:txBody>
      </p:sp>
      <p:pic>
        <p:nvPicPr>
          <p:cNvPr id="19" name="object 19"/>
          <p:cNvPicPr/>
          <p:nvPr/>
        </p:nvPicPr>
        <p:blipFill>
          <a:blip r:embed="rId7" cstate="print"/>
          <a:stretch>
            <a:fillRect/>
          </a:stretch>
        </p:blipFill>
        <p:spPr>
          <a:xfrm>
            <a:off x="6807248" y="2280167"/>
            <a:ext cx="289461" cy="694636"/>
          </a:xfrm>
          <a:prstGeom prst="rect">
            <a:avLst/>
          </a:prstGeom>
        </p:spPr>
      </p:pic>
      <p:sp>
        <p:nvSpPr>
          <p:cNvPr id="20" name="object 20"/>
          <p:cNvSpPr txBox="1"/>
          <p:nvPr/>
        </p:nvSpPr>
        <p:spPr>
          <a:xfrm>
            <a:off x="146032" y="5622320"/>
            <a:ext cx="1148925" cy="386430"/>
          </a:xfrm>
          <a:prstGeom prst="rect">
            <a:avLst/>
          </a:prstGeom>
        </p:spPr>
        <p:txBody>
          <a:bodyPr vert="horz" wrap="square" lIns="0" tIns="16933" rIns="0" bIns="0">
            <a:spAutoFit/>
          </a:bodyPr>
          <a:lstStyle/>
          <a:p>
            <a:pPr marL="16086" marR="6773" indent="-2540" algn="ctr" hangingPunct="1">
              <a:spcBef>
                <a:spcPts val="133"/>
              </a:spcBef>
              <a:defRPr sz="1400" b="1" kern="1200">
                <a:solidFill>
                  <a:prstClr val="black"/>
                </a:solidFill>
                <a:latin typeface="Source Sans Pro Regular"/>
                <a:ea typeface="+mn-ea"/>
                <a:cs typeface="Arial" panose="020B0604020202020204" pitchFamily="34" charset="0"/>
              </a:defRPr>
            </a:pPr>
            <a:r>
              <a:rPr sz="1200"/>
              <a:t>Lutte anti-infectieuse</a:t>
            </a:r>
            <a:endParaRPr sz="1200" kern="1200">
              <a:solidFill>
                <a:prstClr val="black"/>
              </a:solidFill>
              <a:latin typeface="Source Sans Pro Regular"/>
              <a:ea typeface="+mn-ea"/>
              <a:cs typeface="Arial" panose="020B0604020202020204" pitchFamily="34" charset="0"/>
            </a:endParaRPr>
          </a:p>
        </p:txBody>
      </p:sp>
      <p:pic>
        <p:nvPicPr>
          <p:cNvPr id="21" name="object 21"/>
          <p:cNvPicPr/>
          <p:nvPr/>
        </p:nvPicPr>
        <p:blipFill>
          <a:blip r:embed="rId8" cstate="print"/>
          <a:stretch>
            <a:fillRect/>
          </a:stretch>
        </p:blipFill>
        <p:spPr>
          <a:xfrm>
            <a:off x="594336" y="4917731"/>
            <a:ext cx="276445" cy="694636"/>
          </a:xfrm>
          <a:prstGeom prst="rect">
            <a:avLst/>
          </a:prstGeom>
        </p:spPr>
      </p:pic>
      <p:sp>
        <p:nvSpPr>
          <p:cNvPr id="22" name="object 22"/>
          <p:cNvSpPr txBox="1"/>
          <p:nvPr/>
        </p:nvSpPr>
        <p:spPr>
          <a:xfrm>
            <a:off x="6655308" y="1779619"/>
            <a:ext cx="842601" cy="201764"/>
          </a:xfrm>
          <a:prstGeom prst="rect">
            <a:avLst/>
          </a:prstGeom>
        </p:spPr>
        <p:txBody>
          <a:bodyPr vert="horz" wrap="square" lIns="0" tIns="16933" rIns="0" bIns="0" anchor="t">
            <a:spAutoFit/>
          </a:bodyPr>
          <a:lstStyle/>
          <a:p>
            <a:pPr marL="16510" hangingPunct="1">
              <a:spcBef>
                <a:spcPts val="133"/>
              </a:spcBef>
              <a:tabLst>
                <a:tab pos="2098834" algn="l"/>
              </a:tabLst>
              <a:defRPr sz="2000" b="1" kern="1200">
                <a:solidFill>
                  <a:srgbClr val="001F60"/>
                </a:solidFill>
                <a:latin typeface="Source Sans Pro Regular"/>
                <a:ea typeface="+mn-ea"/>
                <a:cs typeface="Arial"/>
              </a:defRPr>
            </a:pPr>
            <a:r>
              <a:rPr sz="1200" dirty="0" err="1"/>
              <a:t>Fonction</a:t>
            </a:r>
            <a:endParaRPr sz="1200" kern="1200" dirty="0">
              <a:solidFill>
                <a:srgbClr val="001F60"/>
              </a:solidFill>
              <a:latin typeface="Source Sans Pro Regular"/>
              <a:ea typeface="+mn-ea"/>
              <a:cs typeface="Arial"/>
            </a:endParaRPr>
          </a:p>
        </p:txBody>
      </p:sp>
      <p:sp>
        <p:nvSpPr>
          <p:cNvPr id="24" name="Rectangle 23"/>
          <p:cNvSpPr/>
          <p:nvPr/>
        </p:nvSpPr>
        <p:spPr>
          <a:xfrm>
            <a:off x="2371659" y="1742001"/>
            <a:ext cx="1203215" cy="276999"/>
          </a:xfrm>
          <a:prstGeom prst="rect">
            <a:avLst/>
          </a:prstGeom>
        </p:spPr>
        <p:txBody>
          <a:bodyPr wrap="none" lIns="91440" tIns="45720" rIns="91440" bIns="45720" anchor="t">
            <a:spAutoFit/>
          </a:bodyPr>
          <a:lstStyle/>
          <a:p>
            <a:pPr marL="359410" hangingPunct="1">
              <a:spcBef>
                <a:spcPts val="1807"/>
              </a:spcBef>
              <a:defRPr sz="2000" b="1" kern="1200">
                <a:solidFill>
                  <a:srgbClr val="001F60"/>
                </a:solidFill>
                <a:latin typeface="Source Sans Pro Regular"/>
                <a:ea typeface="+mn-ea"/>
                <a:cs typeface="Arial"/>
              </a:defRPr>
            </a:pPr>
            <a:r>
              <a:rPr sz="1200"/>
              <a:t>Exemples</a:t>
            </a:r>
            <a:endParaRPr sz="1200" b="1" kern="1200">
              <a:solidFill>
                <a:srgbClr val="001F60"/>
              </a:solidFill>
              <a:latin typeface="Source Sans Pro Regular"/>
              <a:ea typeface="+mn-ea"/>
              <a:cs typeface="Arial"/>
            </a:endParaRPr>
          </a:p>
        </p:txBody>
      </p:sp>
      <p:sp>
        <p:nvSpPr>
          <p:cNvPr id="28" name="object 22"/>
          <p:cNvSpPr txBox="1"/>
          <p:nvPr/>
        </p:nvSpPr>
        <p:spPr>
          <a:xfrm>
            <a:off x="8801102" y="1779619"/>
            <a:ext cx="1788832" cy="201764"/>
          </a:xfrm>
          <a:prstGeom prst="rect">
            <a:avLst/>
          </a:prstGeom>
        </p:spPr>
        <p:txBody>
          <a:bodyPr vert="horz" wrap="square" lIns="0" tIns="16933" rIns="0" bIns="0" anchor="t">
            <a:spAutoFit/>
          </a:bodyPr>
          <a:lstStyle/>
          <a:p>
            <a:pPr marL="16510" algn="ctr" hangingPunct="1">
              <a:spcBef>
                <a:spcPts val="133"/>
              </a:spcBef>
              <a:tabLst>
                <a:tab pos="2098834" algn="l"/>
              </a:tabLst>
              <a:defRPr sz="2000" b="1" kern="1200">
                <a:solidFill>
                  <a:srgbClr val="001F60"/>
                </a:solidFill>
                <a:latin typeface="Source Sans Pro Regular"/>
                <a:ea typeface="+mn-ea"/>
                <a:cs typeface="Arial"/>
              </a:defRPr>
            </a:pPr>
            <a:r>
              <a:rPr sz="1200"/>
              <a:t>Exemples</a:t>
            </a:r>
            <a:endParaRPr sz="1200" kern="1200">
              <a:solidFill>
                <a:srgbClr val="001F60"/>
              </a:solidFill>
              <a:latin typeface="Source Sans Pro Regular"/>
              <a:ea typeface="+mn-ea"/>
              <a:cs typeface="Arial"/>
            </a:endParaRPr>
          </a:p>
        </p:txBody>
      </p:sp>
      <p:sp>
        <p:nvSpPr>
          <p:cNvPr id="29" name="Rectangle 28"/>
          <p:cNvSpPr/>
          <p:nvPr/>
        </p:nvSpPr>
        <p:spPr>
          <a:xfrm>
            <a:off x="142442" y="1272842"/>
            <a:ext cx="11810742" cy="461665"/>
          </a:xfrm>
          <a:prstGeom prst="rect">
            <a:avLst/>
          </a:prstGeom>
        </p:spPr>
        <p:txBody>
          <a:bodyPr wrap="square" lIns="91440" tIns="45720" rIns="91440" bIns="45720" anchor="t">
            <a:spAutoFit/>
          </a:bodyPr>
          <a:lstStyle/>
          <a:p>
            <a:pPr hangingPunct="1">
              <a:defRPr b="1">
                <a:solidFill>
                  <a:srgbClr val="65A000"/>
                </a:solidFill>
                <a:latin typeface="Source Sans Pro Regular"/>
                <a:sym typeface="Source Sans Pro Regular"/>
              </a:defRPr>
            </a:pPr>
            <a:r>
              <a:rPr sz="1200"/>
              <a:t>Afin de doter une EIR en personnel, vous devez d’abord définir les compétences et les rôles correspondants nécessaires pour constituer la liste des membres de réserve de lʼEIR :</a:t>
            </a:r>
          </a:p>
        </p:txBody>
      </p:sp>
      <p:sp>
        <p:nvSpPr>
          <p:cNvPr id="27" name="Rectangle 26"/>
          <p:cNvSpPr/>
          <p:nvPr/>
        </p:nvSpPr>
        <p:spPr>
          <a:xfrm>
            <a:off x="116900" y="170597"/>
            <a:ext cx="9465140" cy="338554"/>
          </a:xfrm>
          <a:prstGeom prst="rect">
            <a:avLst/>
          </a:prstGeom>
        </p:spPr>
        <p:txBody>
          <a:bodyPr wrap="square">
            <a:spAutoFit/>
          </a:bodyPr>
          <a:lstStyle/>
          <a:p>
            <a:pPr>
              <a:defRPr sz="3200" b="1">
                <a:solidFill>
                  <a:schemeClr val="bg1"/>
                </a:solidFill>
                <a:latin typeface="Source Sans Pro"/>
              </a:defRPr>
            </a:pPr>
            <a:r>
              <a:rPr sz="1600" dirty="0"/>
              <a:t>3.1 Introduction à la dotation </a:t>
            </a:r>
            <a:r>
              <a:rPr sz="1600" dirty="0" err="1"/>
              <a:t>en</a:t>
            </a:r>
            <a:r>
              <a:rPr sz="1600" dirty="0"/>
              <a:t> personnel et à la constitution de la </a:t>
            </a:r>
            <a:r>
              <a:rPr sz="1600" dirty="0" err="1"/>
              <a:t>liste</a:t>
            </a:r>
            <a:r>
              <a:rPr sz="1600" dirty="0"/>
              <a:t> des </a:t>
            </a:r>
            <a:r>
              <a:rPr sz="1600" dirty="0" err="1"/>
              <a:t>membres</a:t>
            </a:r>
            <a:r>
              <a:rPr sz="1600" dirty="0"/>
              <a:t> de </a:t>
            </a:r>
            <a:r>
              <a:rPr sz="1600" dirty="0" err="1"/>
              <a:t>réserve</a:t>
            </a:r>
            <a:endParaRPr sz="1600" dirty="0">
              <a:solidFill>
                <a:schemeClr val="bg1"/>
              </a:solidFill>
              <a:latin typeface="Source Sans Pro"/>
            </a:endParaRPr>
          </a:p>
        </p:txBody>
      </p:sp>
      <p:sp>
        <p:nvSpPr>
          <p:cNvPr id="23" name="Espace réservé du numéro de diapositive 22">
            <a:extLst>
              <a:ext uri="{FF2B5EF4-FFF2-40B4-BE49-F238E27FC236}">
                <a16:creationId xmlns:a16="http://schemas.microsoft.com/office/drawing/2014/main" id="{97EE18B1-3327-2991-474B-5B0D41561340}"/>
              </a:ext>
            </a:extLst>
          </p:cNvPr>
          <p:cNvSpPr>
            <a:spLocks noGrp="1"/>
          </p:cNvSpPr>
          <p:nvPr>
            <p:ph type="sldNum" sz="quarter" idx="2"/>
          </p:nvPr>
        </p:nvSpPr>
        <p:spPr>
          <a:xfrm>
            <a:off x="11837988" y="6508926"/>
            <a:ext cx="518998" cy="367665"/>
          </a:xfrm>
        </p:spPr>
        <p:txBody>
          <a:bodyPr lIns="91440" tIns="45720" rIns="91440" bIns="45720" anchor="t"/>
          <a:lstStyle/>
          <a:p>
            <a:fld id="{86CB4B4D-7CA3-9044-876B-883B54F8677D}" type="slidenum">
              <a:rPr lang="fr-FR" sz="1200">
                <a:solidFill>
                  <a:srgbClr val="A5A5A5"/>
                </a:solidFill>
              </a:rPr>
              <a:t>12</a:t>
            </a:fld>
            <a:endParaRPr sz="1200">
              <a:solidFill>
                <a:srgbClr val="A5A5A5"/>
              </a:solidFill>
            </a:endParaRPr>
          </a:p>
        </p:txBody>
      </p:sp>
      <p:sp>
        <p:nvSpPr>
          <p:cNvPr id="25" name="ZoneTexte 24"/>
          <p:cNvSpPr txBox="1"/>
          <p:nvPr/>
        </p:nvSpPr>
        <p:spPr>
          <a:xfrm>
            <a:off x="2781373" y="6178549"/>
            <a:ext cx="6268720" cy="461663"/>
          </a:xfrm>
          <a:prstGeom prst="rect">
            <a:avLst/>
          </a:prstGeom>
          <a:ln/>
        </p:spPr>
        <p:style>
          <a:lnRef idx="2">
            <a:schemeClr val="accent2"/>
          </a:lnRef>
          <a:fillRef idx="1">
            <a:schemeClr val="lt1"/>
          </a:fillRef>
          <a:effectRef idx="0">
            <a:schemeClr val="accent2"/>
          </a:effectRef>
          <a:fontRef idx="minor">
            <a:schemeClr val="dk1"/>
          </a:fontRef>
        </p:style>
        <p:txBody>
          <a:bodyPr rot="0" spcFirstLastPara="1" vertOverflow="overflow" horzOverflow="overflow" vert="horz" wrap="square" lIns="45719" tIns="45719" rIns="45719" bIns="45719" numCol="1" spcCol="38100" anchor="t">
            <a:spAutoFit/>
          </a:bodyPr>
          <a:lstStyle/>
          <a:p>
            <a:pPr algn="ctr">
              <a:defRPr b="1">
                <a:solidFill>
                  <a:srgbClr val="A1010D"/>
                </a:solidFill>
                <a:latin typeface="Source Sans Pro" panose="020B0503030403020204"/>
                <a:ea typeface="+mj-ea"/>
                <a:cs typeface="+mj-cs"/>
              </a:defRPr>
            </a:pPr>
            <a:r>
              <a:rPr sz="1200"/>
              <a:t>Observation : la prise en compte des compétences nécessaires </a:t>
            </a:r>
          </a:p>
          <a:p>
            <a:pPr algn="ctr">
              <a:defRPr b="1">
                <a:solidFill>
                  <a:srgbClr val="A1010D"/>
                </a:solidFill>
                <a:latin typeface="Source Sans Pro" panose="020B0503030403020204"/>
                <a:ea typeface="+mj-ea"/>
                <a:cs typeface="+mj-cs"/>
              </a:defRPr>
            </a:pPr>
            <a:r>
              <a:rPr sz="1200"/>
              <a:t>joue un rôle essentiel dans la dotation en personnel !</a:t>
            </a:r>
            <a:endParaRPr kumimoji="0" sz="1200" b="1" i="0" u="none" strike="noStrike" cap="none" normalizeH="0" baseline="0">
              <a:ln>
                <a:noFill/>
              </a:ln>
              <a:solidFill>
                <a:srgbClr val="A1010D"/>
              </a:solidFill>
              <a:effectLst/>
              <a:uFillTx/>
              <a:latin typeface="Source Sans Pro" panose="020B0503030403020204"/>
              <a:ea typeface="+mj-ea"/>
              <a:cs typeface="+mj-cs"/>
              <a:sym typeface="Calibri"/>
            </a:endParaRPr>
          </a:p>
        </p:txBody>
      </p:sp>
    </p:spTree>
    <p:extLst>
      <p:ext uri="{BB962C8B-B14F-4D97-AF65-F5344CB8AC3E}">
        <p14:creationId xmlns:p14="http://schemas.microsoft.com/office/powerpoint/2010/main" val="23368731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5"/>
                                        </p:tgtEl>
                                      </p:cBhvr>
                                    </p:animEffect>
                                    <p:animScale>
                                      <p:cBhvr>
                                        <p:cTn id="7" dur="250" autoRev="1" fill="hold"/>
                                        <p:tgtEl>
                                          <p:spTgt spid="2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31DE4F95-F15F-FC7A-F408-319FCD4206AE}"/>
              </a:ext>
            </a:extLst>
          </p:cNvPr>
          <p:cNvGrpSpPr/>
          <p:nvPr/>
        </p:nvGrpSpPr>
        <p:grpSpPr>
          <a:xfrm>
            <a:off x="5187771" y="1192050"/>
            <a:ext cx="6560447" cy="5335498"/>
            <a:chOff x="5187771" y="1192050"/>
            <a:chExt cx="6560447" cy="5335498"/>
          </a:xfrm>
        </p:grpSpPr>
        <p:pic>
          <p:nvPicPr>
            <p:cNvPr id="4" name="Picture 3">
              <a:extLst>
                <a:ext uri="{FF2B5EF4-FFF2-40B4-BE49-F238E27FC236}">
                  <a16:creationId xmlns:a16="http://schemas.microsoft.com/office/drawing/2014/main" id="{0C5BCAEF-78D5-DA59-AF3C-556D7A247E5E}"/>
                </a:ext>
              </a:extLst>
            </p:cNvPr>
            <p:cNvPicPr>
              <a:picLocks noChangeAspect="1"/>
            </p:cNvPicPr>
            <p:nvPr/>
          </p:nvPicPr>
          <p:blipFill rotWithShape="1">
            <a:blip r:embed="rId3"/>
            <a:srcRect l="18322" t="15652" r="68466" b="49964"/>
            <a:stretch/>
          </p:blipFill>
          <p:spPr>
            <a:xfrm>
              <a:off x="5187771" y="1192050"/>
              <a:ext cx="6560447" cy="5335498"/>
            </a:xfrm>
            <a:prstGeom prst="rect">
              <a:avLst/>
            </a:prstGeom>
          </p:spPr>
        </p:pic>
        <p:sp>
          <p:nvSpPr>
            <p:cNvPr id="5" name="Rectangle 4">
              <a:extLst>
                <a:ext uri="{FF2B5EF4-FFF2-40B4-BE49-F238E27FC236}">
                  <a16:creationId xmlns:a16="http://schemas.microsoft.com/office/drawing/2014/main" id="{0AEF8709-64A1-612B-A55A-401A96C966FE}"/>
                </a:ext>
              </a:extLst>
            </p:cNvPr>
            <p:cNvSpPr/>
            <p:nvPr/>
          </p:nvSpPr>
          <p:spPr>
            <a:xfrm>
              <a:off x="6361042" y="1688097"/>
              <a:ext cx="661285" cy="454442"/>
            </a:xfrm>
            <a:prstGeom prst="rect">
              <a:avLst/>
            </a:prstGeom>
            <a:solidFill>
              <a:srgbClr val="FFFFFF"/>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normalizeH="0" baseline="0">
                <a:ln>
                  <a:noFill/>
                </a:ln>
                <a:solidFill>
                  <a:srgbClr val="000000"/>
                </a:solidFill>
                <a:effectLst/>
                <a:uFillTx/>
                <a:latin typeface="+mj-lt"/>
                <a:ea typeface="+mj-ea"/>
                <a:cs typeface="+mj-cs"/>
                <a:sym typeface="Calibri"/>
              </a:endParaRPr>
            </a:p>
          </p:txBody>
        </p:sp>
      </p:grpSp>
      <p:sp>
        <p:nvSpPr>
          <p:cNvPr id="2" name="object 2"/>
          <p:cNvSpPr txBox="1">
            <a:spLocks noGrp="1"/>
          </p:cNvSpPr>
          <p:nvPr>
            <p:ph type="title"/>
          </p:nvPr>
        </p:nvSpPr>
        <p:spPr>
          <a:xfrm>
            <a:off x="116899" y="786349"/>
            <a:ext cx="11359773" cy="454441"/>
          </a:xfrm>
          <a:prstGeom prst="rect">
            <a:avLst/>
          </a:prstGeom>
        </p:spPr>
        <p:txBody>
          <a:bodyPr vert="horz" wrap="square" lIns="0" tIns="16087" rIns="0" bIns="0" numCol="1" anchor="ctr" anchorCtr="0" compatLnSpc="1">
            <a:prstTxWarp prst="textNoShape">
              <a:avLst/>
            </a:prstTxWarp>
            <a:spAutoFit/>
          </a:bodyPr>
          <a:lstStyle/>
          <a:p>
            <a:pPr marL="16510" marR="6350">
              <a:lnSpc>
                <a:spcPts val="4027"/>
              </a:lnSpc>
              <a:spcBef>
                <a:spcPts val="127"/>
              </a:spcBef>
              <a:tabLst>
                <a:tab pos="621438" algn="l"/>
              </a:tabLst>
              <a:defRPr sz="2800" b="1">
                <a:solidFill>
                  <a:srgbClr val="A1010D"/>
                </a:solidFill>
                <a:latin typeface="Source Sans Pro Regular"/>
                <a:cs typeface="Arial"/>
              </a:defRPr>
            </a:pPr>
            <a:r>
              <a:rPr sz="1600" dirty="0"/>
              <a:t>Dotation </a:t>
            </a:r>
            <a:r>
              <a:rPr sz="1600" dirty="0" err="1"/>
              <a:t>en</a:t>
            </a:r>
            <a:r>
              <a:rPr sz="1600" dirty="0"/>
              <a:t> personnel et constitution de la </a:t>
            </a:r>
            <a:r>
              <a:rPr sz="1600" dirty="0" err="1"/>
              <a:t>liste</a:t>
            </a:r>
            <a:r>
              <a:rPr sz="1600" dirty="0"/>
              <a:t> des </a:t>
            </a:r>
            <a:r>
              <a:rPr sz="1600" dirty="0" err="1"/>
              <a:t>membres</a:t>
            </a:r>
            <a:r>
              <a:rPr sz="1600" dirty="0"/>
              <a:t> de </a:t>
            </a:r>
            <a:r>
              <a:rPr sz="1600" dirty="0" err="1"/>
              <a:t>réserve</a:t>
            </a:r>
            <a:r>
              <a:rPr sz="1600" dirty="0"/>
              <a:t> : processus </a:t>
            </a:r>
            <a:r>
              <a:rPr sz="1600" dirty="0" err="1"/>
              <a:t>général</a:t>
            </a:r>
            <a:endParaRPr sz="1600" b="1" dirty="0">
              <a:solidFill>
                <a:srgbClr val="A1010D"/>
              </a:solidFill>
              <a:latin typeface="Source Sans Pro Regular"/>
              <a:cs typeface="Arial"/>
            </a:endParaRPr>
          </a:p>
        </p:txBody>
      </p:sp>
      <p:sp>
        <p:nvSpPr>
          <p:cNvPr id="30" name="Rectangle 29"/>
          <p:cNvSpPr/>
          <p:nvPr/>
        </p:nvSpPr>
        <p:spPr>
          <a:xfrm>
            <a:off x="409882" y="2432329"/>
            <a:ext cx="5124777" cy="830997"/>
          </a:xfrm>
          <a:prstGeom prst="rect">
            <a:avLst/>
          </a:prstGeom>
        </p:spPr>
        <p:txBody>
          <a:bodyPr wrap="square" lIns="91440" tIns="45720" rIns="91440" bIns="45720" anchor="t">
            <a:spAutoFit/>
          </a:bodyPr>
          <a:lstStyle/>
          <a:p>
            <a:pPr hangingPunct="1">
              <a:defRPr sz="2400" kern="1200">
                <a:latin typeface="Source Sans Pro" panose="020B0503030403020204" pitchFamily="34" charset="0"/>
                <a:ea typeface="+mn-ea"/>
                <a:cs typeface="Arial"/>
              </a:defRPr>
            </a:pPr>
            <a:r>
              <a:t>Étapes à suivre pour la dotation en personnel des EIR et la constitution </a:t>
            </a:r>
            <a:endParaRPr sz="2400" kern="1200">
              <a:latin typeface="Source Sans Pro" panose="020B0503030403020204" pitchFamily="34" charset="0"/>
              <a:ea typeface="+mn-ea"/>
              <a:cs typeface="Arial" panose="020B0604020202020204" pitchFamily="34" charset="0"/>
            </a:endParaRPr>
          </a:p>
          <a:p>
            <a:pPr hangingPunct="1">
              <a:defRPr sz="2400" kern="1200">
                <a:latin typeface="Source Sans Pro" panose="020B0503030403020204" pitchFamily="34" charset="0"/>
                <a:ea typeface="+mn-ea"/>
                <a:cs typeface="Arial"/>
              </a:defRPr>
            </a:pPr>
            <a:r>
              <a:t>de la liste des membres de réserve :</a:t>
            </a:r>
          </a:p>
        </p:txBody>
      </p:sp>
      <p:sp>
        <p:nvSpPr>
          <p:cNvPr id="7" name="Rectangle 6"/>
          <p:cNvSpPr/>
          <p:nvPr/>
        </p:nvSpPr>
        <p:spPr>
          <a:xfrm>
            <a:off x="121920" y="171874"/>
            <a:ext cx="9802643" cy="338554"/>
          </a:xfrm>
          <a:prstGeom prst="rect">
            <a:avLst/>
          </a:prstGeom>
        </p:spPr>
        <p:txBody>
          <a:bodyPr wrap="square">
            <a:spAutoFit/>
          </a:bodyPr>
          <a:lstStyle/>
          <a:p>
            <a:pPr>
              <a:defRPr sz="3200" b="1">
                <a:solidFill>
                  <a:schemeClr val="bg1"/>
                </a:solidFill>
                <a:latin typeface="Source Sans Pro"/>
              </a:defRPr>
            </a:pPr>
            <a:r>
              <a:rPr sz="1600" dirty="0"/>
              <a:t>3.1 Introduction à la dotation </a:t>
            </a:r>
            <a:r>
              <a:rPr sz="1600" dirty="0" err="1"/>
              <a:t>en</a:t>
            </a:r>
            <a:r>
              <a:rPr sz="1600" dirty="0"/>
              <a:t> personnel et à la constitution de la </a:t>
            </a:r>
            <a:r>
              <a:rPr sz="1600" dirty="0" err="1"/>
              <a:t>liste</a:t>
            </a:r>
            <a:r>
              <a:rPr sz="1600" dirty="0"/>
              <a:t> des </a:t>
            </a:r>
            <a:r>
              <a:rPr sz="1600" dirty="0" err="1"/>
              <a:t>membres</a:t>
            </a:r>
            <a:r>
              <a:rPr sz="1600" dirty="0"/>
              <a:t> de </a:t>
            </a:r>
            <a:r>
              <a:rPr sz="1600" dirty="0" err="1"/>
              <a:t>réserve</a:t>
            </a:r>
            <a:endParaRPr sz="1600" dirty="0">
              <a:solidFill>
                <a:schemeClr val="bg1"/>
              </a:solidFill>
              <a:latin typeface="Source Sans Pro"/>
            </a:endParaRPr>
          </a:p>
        </p:txBody>
      </p:sp>
      <p:sp>
        <p:nvSpPr>
          <p:cNvPr id="3" name="Espace réservé du numéro de diapositive 2">
            <a:extLst>
              <a:ext uri="{FF2B5EF4-FFF2-40B4-BE49-F238E27FC236}">
                <a16:creationId xmlns:a16="http://schemas.microsoft.com/office/drawing/2014/main" id="{92A24B04-DCBF-912E-899C-FEA3C929C904}"/>
              </a:ext>
            </a:extLst>
          </p:cNvPr>
          <p:cNvSpPr>
            <a:spLocks noGrp="1"/>
          </p:cNvSpPr>
          <p:nvPr>
            <p:ph type="sldNum" sz="quarter" idx="2"/>
          </p:nvPr>
        </p:nvSpPr>
        <p:spPr>
          <a:xfrm>
            <a:off x="11802269" y="6544645"/>
            <a:ext cx="388030" cy="308135"/>
          </a:xfrm>
        </p:spPr>
        <p:txBody>
          <a:bodyPr lIns="91440" tIns="45720" rIns="91440" bIns="45720" anchor="t"/>
          <a:lstStyle/>
          <a:p>
            <a:fld id="{86CB4B4D-7CA3-9044-876B-883B54F8677D}" type="slidenum">
              <a:rPr lang="fr-FR" sz="1200" dirty="0">
                <a:solidFill>
                  <a:srgbClr val="A5A5A5"/>
                </a:solidFill>
              </a:rPr>
              <a:t>13</a:t>
            </a:fld>
            <a:endParaRPr sz="1200">
              <a:solidFill>
                <a:srgbClr val="A5A5A5"/>
              </a:solidFill>
            </a:endParaRPr>
          </a:p>
        </p:txBody>
      </p:sp>
      <p:sp>
        <p:nvSpPr>
          <p:cNvPr id="34" name="Ellipse 33"/>
          <p:cNvSpPr/>
          <p:nvPr/>
        </p:nvSpPr>
        <p:spPr>
          <a:xfrm>
            <a:off x="6465737" y="2306565"/>
            <a:ext cx="3846811" cy="956761"/>
          </a:xfrm>
          <a:prstGeom prst="ellipse">
            <a:avLst/>
          </a:prstGeom>
          <a:noFill/>
        </p:spPr>
        <p:style>
          <a:lnRef idx="2">
            <a:schemeClr val="accent2"/>
          </a:lnRef>
          <a:fillRef idx="1">
            <a:schemeClr val="lt1"/>
          </a:fillRef>
          <a:effectRef idx="0">
            <a:schemeClr val="accent2"/>
          </a:effectRef>
          <a:fontRef idx="minor">
            <a:schemeClr val="dk1"/>
          </a:fontRef>
        </p:style>
        <p:txBody>
          <a:bodyPr anchor="ctr"/>
          <a:lstStyle/>
          <a:p>
            <a:pPr algn="ctr" hangingPunct="1"/>
            <a:endParaRPr kern="1200">
              <a:solidFill>
                <a:prstClr val="black"/>
              </a:solidFill>
            </a:endParaRPr>
          </a:p>
        </p:txBody>
      </p:sp>
    </p:spTree>
    <p:extLst>
      <p:ext uri="{BB962C8B-B14F-4D97-AF65-F5344CB8AC3E}">
        <p14:creationId xmlns:p14="http://schemas.microsoft.com/office/powerpoint/2010/main" val="398807243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67698" y="2858013"/>
            <a:ext cx="2676079" cy="460810"/>
          </a:xfrm>
          <a:prstGeom prst="rect">
            <a:avLst/>
          </a:prstGeom>
        </p:spPr>
        <p:txBody>
          <a:bodyPr vert="horz" wrap="square" lIns="0" tIns="16933" rIns="0" bIns="0" anchor="t">
            <a:spAutoFit/>
          </a:bodyPr>
          <a:lstStyle/>
          <a:p>
            <a:pPr marL="351790" marR="6350" indent="-334645" algn="ctr" hangingPunct="1">
              <a:spcBef>
                <a:spcPts val="133"/>
              </a:spcBef>
              <a:defRPr b="1" kern="1200">
                <a:latin typeface="Source Sans Pro"/>
                <a:ea typeface="+mn-ea"/>
                <a:cs typeface="Calibri"/>
              </a:defRPr>
            </a:pPr>
            <a:r>
              <a:rPr sz="1400"/>
              <a:t>Étendue des </a:t>
            </a:r>
          </a:p>
          <a:p>
            <a:pPr marL="351790" marR="6350" indent="-334645" algn="ctr" hangingPunct="1">
              <a:spcBef>
                <a:spcPts val="133"/>
              </a:spcBef>
              <a:defRPr b="1" kern="1200">
                <a:latin typeface="Source Sans Pro"/>
                <a:ea typeface="+mn-ea"/>
                <a:cs typeface="Calibri"/>
              </a:defRPr>
            </a:pPr>
            <a:r>
              <a:rPr sz="1400"/>
              <a:t>compétences</a:t>
            </a:r>
            <a:endParaRPr sz="1400" kern="1200">
              <a:latin typeface="Source Sans Pro" panose="020B0503030403020204" pitchFamily="34" charset="0"/>
              <a:ea typeface="+mn-ea"/>
              <a:cs typeface="Calibri"/>
            </a:endParaRPr>
          </a:p>
        </p:txBody>
      </p:sp>
      <p:sp>
        <p:nvSpPr>
          <p:cNvPr id="3" name="object 3"/>
          <p:cNvSpPr txBox="1"/>
          <p:nvPr/>
        </p:nvSpPr>
        <p:spPr>
          <a:xfrm>
            <a:off x="881743" y="4587069"/>
            <a:ext cx="2447990" cy="447986"/>
          </a:xfrm>
          <a:prstGeom prst="rect">
            <a:avLst/>
          </a:prstGeom>
        </p:spPr>
        <p:txBody>
          <a:bodyPr vert="horz" wrap="square" lIns="0" tIns="16933" rIns="0" bIns="0">
            <a:spAutoFit/>
          </a:bodyPr>
          <a:lstStyle/>
          <a:p>
            <a:pPr marL="16933" marR="6773" algn="ctr" hangingPunct="1">
              <a:spcBef>
                <a:spcPts val="133"/>
              </a:spcBef>
              <a:defRPr b="1" kern="1200">
                <a:solidFill>
                  <a:prstClr val="black"/>
                </a:solidFill>
                <a:latin typeface="Source Sans Pro" panose="020B0503030403020204" pitchFamily="34" charset="0"/>
                <a:ea typeface="+mn-ea"/>
                <a:cs typeface="Calibri"/>
              </a:defRPr>
            </a:pPr>
            <a:r>
              <a:rPr sz="1400"/>
              <a:t>Nombre dʼurgences de santé publique anticipées</a:t>
            </a:r>
            <a:endParaRPr sz="1400" kern="1200">
              <a:solidFill>
                <a:prstClr val="black"/>
              </a:solidFill>
              <a:latin typeface="Source Sans Pro" panose="020B0503030403020204" pitchFamily="34" charset="0"/>
              <a:ea typeface="+mn-ea"/>
              <a:cs typeface="Calibri"/>
            </a:endParaRPr>
          </a:p>
        </p:txBody>
      </p:sp>
      <p:sp>
        <p:nvSpPr>
          <p:cNvPr id="4" name="object 4"/>
          <p:cNvSpPr txBox="1"/>
          <p:nvPr/>
        </p:nvSpPr>
        <p:spPr>
          <a:xfrm>
            <a:off x="8536294" y="2712703"/>
            <a:ext cx="2980791" cy="879728"/>
          </a:xfrm>
          <a:prstGeom prst="rect">
            <a:avLst/>
          </a:prstGeom>
        </p:spPr>
        <p:txBody>
          <a:bodyPr vert="horz" wrap="square" lIns="0" tIns="17780" rIns="0" bIns="0">
            <a:spAutoFit/>
          </a:bodyPr>
          <a:lstStyle/>
          <a:p>
            <a:pPr marL="16933" marR="6773" indent="-3387" algn="ctr" hangingPunct="1">
              <a:spcBef>
                <a:spcPts val="140"/>
              </a:spcBef>
              <a:defRPr b="1" kern="1200">
                <a:solidFill>
                  <a:prstClr val="black"/>
                </a:solidFill>
                <a:latin typeface="Source Sans Pro" panose="020B0503030403020204" pitchFamily="34" charset="0"/>
                <a:ea typeface="+mn-ea"/>
                <a:cs typeface="Calibri"/>
              </a:defRPr>
            </a:pPr>
            <a:r>
              <a:rPr sz="1400"/>
              <a:t>Proportion des membres du personnel susceptibles d’être indisponibles en cas de déploiement (environ 30 % à 50 %)</a:t>
            </a:r>
            <a:endParaRPr sz="1400" kern="1200">
              <a:solidFill>
                <a:prstClr val="black"/>
              </a:solidFill>
              <a:latin typeface="Source Sans Pro" panose="020B0503030403020204" pitchFamily="34" charset="0"/>
              <a:ea typeface="+mn-ea"/>
              <a:cs typeface="Calibri"/>
            </a:endParaRPr>
          </a:p>
        </p:txBody>
      </p:sp>
      <p:sp>
        <p:nvSpPr>
          <p:cNvPr id="5" name="object 5"/>
          <p:cNvSpPr txBox="1"/>
          <p:nvPr/>
        </p:nvSpPr>
        <p:spPr>
          <a:xfrm>
            <a:off x="4821724" y="1507577"/>
            <a:ext cx="2150514" cy="448841"/>
          </a:xfrm>
          <a:prstGeom prst="rect">
            <a:avLst/>
          </a:prstGeom>
        </p:spPr>
        <p:txBody>
          <a:bodyPr vert="horz" wrap="square" lIns="0" tIns="17780" rIns="0" bIns="0">
            <a:spAutoFit/>
          </a:bodyPr>
          <a:lstStyle/>
          <a:p>
            <a:pPr marL="15875" marR="6773" indent="-15875" algn="ctr" hangingPunct="1">
              <a:spcBef>
                <a:spcPts val="140"/>
              </a:spcBef>
              <a:defRPr b="1" kern="1200">
                <a:solidFill>
                  <a:prstClr val="black"/>
                </a:solidFill>
                <a:latin typeface="Source Sans Pro" panose="020B0503030403020204" pitchFamily="34" charset="0"/>
                <a:ea typeface="+mn-ea"/>
                <a:cs typeface="Calibri"/>
              </a:defRPr>
            </a:pPr>
            <a:r>
              <a:rPr sz="1400" dirty="0"/>
              <a:t>Personnel de gestion des </a:t>
            </a:r>
            <a:r>
              <a:rPr sz="1400" dirty="0" err="1"/>
              <a:t>membres</a:t>
            </a:r>
            <a:r>
              <a:rPr sz="1400" dirty="0"/>
              <a:t> des EIR</a:t>
            </a:r>
            <a:endParaRPr sz="1400" kern="1200" dirty="0">
              <a:solidFill>
                <a:prstClr val="black"/>
              </a:solidFill>
              <a:latin typeface="Source Sans Pro" panose="020B0503030403020204" pitchFamily="34" charset="0"/>
              <a:ea typeface="+mn-ea"/>
              <a:cs typeface="Calibri"/>
            </a:endParaRPr>
          </a:p>
        </p:txBody>
      </p:sp>
      <p:sp>
        <p:nvSpPr>
          <p:cNvPr id="6" name="object 6"/>
          <p:cNvSpPr txBox="1"/>
          <p:nvPr/>
        </p:nvSpPr>
        <p:spPr>
          <a:xfrm>
            <a:off x="8740341" y="4730731"/>
            <a:ext cx="2335106" cy="891697"/>
          </a:xfrm>
          <a:prstGeom prst="rect">
            <a:avLst/>
          </a:prstGeom>
        </p:spPr>
        <p:txBody>
          <a:bodyPr vert="horz" wrap="square" lIns="0" tIns="16933" rIns="0" bIns="0">
            <a:spAutoFit/>
          </a:bodyPr>
          <a:lstStyle/>
          <a:p>
            <a:pPr marL="734042" marR="6773" indent="-717955" algn="ctr" hangingPunct="1">
              <a:spcBef>
                <a:spcPts val="133"/>
              </a:spcBef>
              <a:defRPr b="1" kern="1200">
                <a:solidFill>
                  <a:prstClr val="black"/>
                </a:solidFill>
                <a:latin typeface="Source Sans Pro" panose="020B0503030403020204" pitchFamily="34" charset="0"/>
                <a:ea typeface="+mn-ea"/>
                <a:cs typeface="Calibri"/>
              </a:defRPr>
            </a:pPr>
            <a:r>
              <a:rPr sz="1400"/>
              <a:t>Taux d’attrition/de renouvellement</a:t>
            </a:r>
            <a:endParaRPr sz="1400" b="1" kern="1200">
              <a:solidFill>
                <a:prstClr val="black"/>
              </a:solidFill>
              <a:latin typeface="Source Sans Pro" panose="020B0503030403020204" pitchFamily="34" charset="0"/>
              <a:ea typeface="+mn-ea"/>
              <a:cs typeface="Calibri"/>
            </a:endParaRPr>
          </a:p>
          <a:p>
            <a:pPr marL="734042" marR="6773" indent="-717955" algn="ctr" hangingPunct="1">
              <a:spcBef>
                <a:spcPts val="133"/>
              </a:spcBef>
              <a:defRPr b="1" kern="1200">
                <a:solidFill>
                  <a:prstClr val="black"/>
                </a:solidFill>
                <a:latin typeface="Source Sans Pro" panose="020B0503030403020204" pitchFamily="34" charset="0"/>
                <a:ea typeface="+mn-ea"/>
                <a:cs typeface="Calibri"/>
              </a:defRPr>
            </a:pPr>
            <a:r>
              <a:rPr sz="1400"/>
              <a:t>attendu des membres des EIR</a:t>
            </a:r>
            <a:endParaRPr sz="1400" kern="1200">
              <a:solidFill>
                <a:prstClr val="black"/>
              </a:solidFill>
              <a:latin typeface="Source Sans Pro" panose="020B0503030403020204" pitchFamily="34" charset="0"/>
              <a:ea typeface="+mn-ea"/>
              <a:cs typeface="Calibri"/>
            </a:endParaRPr>
          </a:p>
        </p:txBody>
      </p:sp>
      <p:sp>
        <p:nvSpPr>
          <p:cNvPr id="12" name="object 12"/>
          <p:cNvSpPr txBox="1">
            <a:spLocks noGrp="1"/>
          </p:cNvSpPr>
          <p:nvPr>
            <p:ph type="title"/>
          </p:nvPr>
        </p:nvSpPr>
        <p:spPr>
          <a:xfrm>
            <a:off x="181476" y="760519"/>
            <a:ext cx="10184485" cy="454441"/>
          </a:xfrm>
          <a:prstGeom prst="rect">
            <a:avLst/>
          </a:prstGeom>
        </p:spPr>
        <p:txBody>
          <a:bodyPr vert="horz" wrap="square" lIns="0" tIns="16087" rIns="0" bIns="0" numCol="1" anchor="ctr" anchorCtr="0" compatLnSpc="1">
            <a:prstTxWarp prst="textNoShape">
              <a:avLst/>
            </a:prstTxWarp>
            <a:spAutoFit/>
          </a:bodyPr>
          <a:lstStyle/>
          <a:p>
            <a:pPr marL="16510" marR="6350">
              <a:lnSpc>
                <a:spcPts val="4027"/>
              </a:lnSpc>
              <a:spcBef>
                <a:spcPts val="127"/>
              </a:spcBef>
              <a:tabLst>
                <a:tab pos="621438" algn="l"/>
              </a:tabLst>
              <a:defRPr sz="2800" b="1">
                <a:solidFill>
                  <a:srgbClr val="A1010D"/>
                </a:solidFill>
                <a:latin typeface="Source Sans Pro Regular"/>
                <a:cs typeface="Arial"/>
              </a:defRPr>
            </a:pPr>
            <a:r>
              <a:rPr sz="1600" dirty="0" err="1"/>
              <a:t>Déterminer</a:t>
            </a:r>
            <a:r>
              <a:rPr sz="1600" dirty="0"/>
              <a:t> les </a:t>
            </a:r>
            <a:r>
              <a:rPr sz="1600" dirty="0" err="1"/>
              <a:t>effectifs</a:t>
            </a:r>
            <a:r>
              <a:rPr sz="1600" dirty="0"/>
              <a:t> </a:t>
            </a:r>
            <a:r>
              <a:rPr sz="1600" dirty="0" err="1"/>
              <a:t>nécessaires</a:t>
            </a:r>
            <a:r>
              <a:rPr sz="1600" dirty="0"/>
              <a:t> pour </a:t>
            </a:r>
            <a:r>
              <a:rPr sz="1600" dirty="0" err="1"/>
              <a:t>mener</a:t>
            </a:r>
            <a:r>
              <a:rPr sz="1600" dirty="0"/>
              <a:t> à bien les interventions </a:t>
            </a:r>
            <a:r>
              <a:rPr sz="1600" dirty="0" err="1"/>
              <a:t>dʼurgence</a:t>
            </a:r>
            <a:endParaRPr sz="1600" dirty="0"/>
          </a:p>
        </p:txBody>
      </p:sp>
      <p:sp>
        <p:nvSpPr>
          <p:cNvPr id="14" name="object 14"/>
          <p:cNvSpPr txBox="1"/>
          <p:nvPr/>
        </p:nvSpPr>
        <p:spPr>
          <a:xfrm>
            <a:off x="5011552" y="6345041"/>
            <a:ext cx="2149227" cy="447986"/>
          </a:xfrm>
          <a:prstGeom prst="rect">
            <a:avLst/>
          </a:prstGeom>
        </p:spPr>
        <p:txBody>
          <a:bodyPr vert="horz" wrap="square" lIns="0" tIns="16933" rIns="0" bIns="0">
            <a:spAutoFit/>
          </a:bodyPr>
          <a:lstStyle/>
          <a:p>
            <a:pPr marL="16933" algn="ctr" hangingPunct="1">
              <a:spcBef>
                <a:spcPts val="133"/>
              </a:spcBef>
              <a:defRPr sz="1867" b="1" kern="1200">
                <a:solidFill>
                  <a:prstClr val="black"/>
                </a:solidFill>
                <a:latin typeface="Source Sans Pro" panose="020B0503030403020204" pitchFamily="34" charset="0"/>
                <a:ea typeface="+mn-ea"/>
                <a:cs typeface="Calibri"/>
              </a:defRPr>
            </a:pPr>
            <a:r>
              <a:rPr sz="1400"/>
              <a:t>Approche par niveau de mobilisation</a:t>
            </a:r>
            <a:endParaRPr sz="1400" kern="1200">
              <a:solidFill>
                <a:prstClr val="black"/>
              </a:solidFill>
              <a:latin typeface="Source Sans Pro" panose="020B0503030403020204" pitchFamily="34" charset="0"/>
              <a:ea typeface="+mn-ea"/>
              <a:cs typeface="Calibri"/>
            </a:endParaRPr>
          </a:p>
        </p:txBody>
      </p:sp>
      <p:sp>
        <p:nvSpPr>
          <p:cNvPr id="11" name="Rectangle 10"/>
          <p:cNvSpPr/>
          <p:nvPr/>
        </p:nvSpPr>
        <p:spPr>
          <a:xfrm>
            <a:off x="181476" y="208538"/>
            <a:ext cx="9280497" cy="338554"/>
          </a:xfrm>
          <a:prstGeom prst="rect">
            <a:avLst/>
          </a:prstGeom>
        </p:spPr>
        <p:txBody>
          <a:bodyPr wrap="square">
            <a:spAutoFit/>
          </a:bodyPr>
          <a:lstStyle/>
          <a:p>
            <a:pPr>
              <a:defRPr sz="3200" b="1">
                <a:solidFill>
                  <a:schemeClr val="bg1"/>
                </a:solidFill>
                <a:latin typeface="Source Sans Pro"/>
              </a:defRPr>
            </a:pPr>
            <a:r>
              <a:rPr sz="1600" dirty="0"/>
              <a:t>3.1 Introduction à la dotation </a:t>
            </a:r>
            <a:r>
              <a:rPr sz="1600" dirty="0" err="1"/>
              <a:t>en</a:t>
            </a:r>
            <a:r>
              <a:rPr sz="1600" dirty="0"/>
              <a:t> personnel et à la constitution de la </a:t>
            </a:r>
            <a:r>
              <a:rPr sz="1600" dirty="0" err="1"/>
              <a:t>liste</a:t>
            </a:r>
            <a:r>
              <a:rPr sz="1600" dirty="0"/>
              <a:t> des </a:t>
            </a:r>
            <a:r>
              <a:rPr sz="1600" dirty="0" err="1"/>
              <a:t>membres</a:t>
            </a:r>
            <a:r>
              <a:rPr sz="1600" dirty="0"/>
              <a:t> de </a:t>
            </a:r>
            <a:r>
              <a:rPr sz="1600" dirty="0" err="1"/>
              <a:t>réserve</a:t>
            </a:r>
            <a:endParaRPr sz="1600" dirty="0">
              <a:solidFill>
                <a:schemeClr val="bg1"/>
              </a:solidFill>
              <a:latin typeface="Source Sans Pro"/>
            </a:endParaRPr>
          </a:p>
        </p:txBody>
      </p:sp>
      <p:sp>
        <p:nvSpPr>
          <p:cNvPr id="7" name="Espace réservé du numéro de diapositive 6">
            <a:extLst>
              <a:ext uri="{FF2B5EF4-FFF2-40B4-BE49-F238E27FC236}">
                <a16:creationId xmlns:a16="http://schemas.microsoft.com/office/drawing/2014/main" id="{D7802B54-086F-7C79-0137-61C05D59FC21}"/>
              </a:ext>
            </a:extLst>
          </p:cNvPr>
          <p:cNvSpPr>
            <a:spLocks noGrp="1"/>
          </p:cNvSpPr>
          <p:nvPr>
            <p:ph type="sldNum" sz="quarter" idx="2"/>
          </p:nvPr>
        </p:nvSpPr>
        <p:spPr>
          <a:xfrm>
            <a:off x="11730831" y="6556551"/>
            <a:ext cx="459467" cy="296229"/>
          </a:xfrm>
        </p:spPr>
        <p:txBody>
          <a:bodyPr lIns="91440" tIns="45720" rIns="91440" bIns="45720" anchor="t"/>
          <a:lstStyle/>
          <a:p>
            <a:pPr algn="r"/>
            <a:fld id="{86CB4B4D-7CA3-9044-876B-883B54F8677D}" type="slidenum">
              <a:rPr lang="fr-FR" sz="1200">
                <a:solidFill>
                  <a:srgbClr val="A5A5A5"/>
                </a:solidFill>
              </a:rPr>
              <a:pPr algn="r"/>
              <a:t>14</a:t>
            </a:fld>
            <a:endParaRPr sz="1200">
              <a:solidFill>
                <a:srgbClr val="A5A5A5"/>
              </a:solidFill>
            </a:endParaRPr>
          </a:p>
        </p:txBody>
      </p:sp>
      <p:pic>
        <p:nvPicPr>
          <p:cNvPr id="13" name="Image 12"/>
          <p:cNvPicPr>
            <a:picLocks noChangeAspect="1"/>
          </p:cNvPicPr>
          <p:nvPr/>
        </p:nvPicPr>
        <p:blipFill>
          <a:blip r:embed="rId3"/>
          <a:stretch>
            <a:fillRect/>
          </a:stretch>
        </p:blipFill>
        <p:spPr>
          <a:xfrm>
            <a:off x="3675159" y="2010848"/>
            <a:ext cx="4505334" cy="4279763"/>
          </a:xfrm>
          <a:prstGeom prst="rect">
            <a:avLst/>
          </a:prstGeom>
        </p:spPr>
      </p:pic>
      <p:sp>
        <p:nvSpPr>
          <p:cNvPr id="17" name="Explosion 2 16"/>
          <p:cNvSpPr/>
          <p:nvPr/>
        </p:nvSpPr>
        <p:spPr>
          <a:xfrm rot="1212746">
            <a:off x="8017253" y="438174"/>
            <a:ext cx="3159771" cy="1591028"/>
          </a:xfrm>
          <a:prstGeom prst="irregularSeal2">
            <a:avLst/>
          </a:prstGeom>
          <a:solidFill>
            <a:srgbClr val="C00000"/>
          </a:solidFill>
          <a:ln w="28575" cap="flat">
            <a:solidFill>
              <a:srgbClr val="C000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anchor="ctr">
            <a:spAutoFit/>
          </a:bodyPr>
          <a:lstStyle/>
          <a:p>
            <a:pPr>
              <a:defRPr sz="2400" b="1">
                <a:ln w="6600">
                  <a:solidFill>
                    <a:schemeClr val="bg1"/>
                  </a:solidFill>
                  <a:prstDash val="solid"/>
                </a:ln>
                <a:solidFill>
                  <a:schemeClr val="bg1"/>
                </a:solidFill>
                <a:effectLst>
                  <a:outerShdw dist="38100" dir="2700000" algn="tl" rotWithShape="0">
                    <a:schemeClr val="accent2"/>
                  </a:outerShdw>
                </a:effectLst>
              </a:defRPr>
            </a:pPr>
            <a:r>
              <a:rPr sz="2000" dirty="0"/>
              <a:t>Budget disponible !</a:t>
            </a:r>
            <a:endParaRPr kumimoji="0" sz="2000" b="1" i="0" u="none" strike="noStrike" normalizeH="0" baseline="0" dirty="0">
              <a:ln w="6600">
                <a:solidFill>
                  <a:schemeClr val="bg1"/>
                </a:solidFill>
                <a:prstDash val="solid"/>
              </a:ln>
              <a:solidFill>
                <a:schemeClr val="bg1"/>
              </a:solidFill>
              <a:effectLst>
                <a:outerShdw dist="38100" dir="2700000" algn="tl" rotWithShape="0">
                  <a:schemeClr val="accent2"/>
                </a:outerShdw>
              </a:effectLst>
              <a:uFillTx/>
              <a:sym typeface="Calibri"/>
            </a:endParaRPr>
          </a:p>
        </p:txBody>
      </p:sp>
      <p:sp>
        <p:nvSpPr>
          <p:cNvPr id="8" name="TextBox 7">
            <a:extLst>
              <a:ext uri="{FF2B5EF4-FFF2-40B4-BE49-F238E27FC236}">
                <a16:creationId xmlns:a16="http://schemas.microsoft.com/office/drawing/2014/main" id="{92F2EDB1-2D92-48CD-B89A-22148E3A0471}"/>
              </a:ext>
            </a:extLst>
          </p:cNvPr>
          <p:cNvSpPr txBox="1"/>
          <p:nvPr/>
        </p:nvSpPr>
        <p:spPr>
          <a:xfrm>
            <a:off x="5051308" y="3580271"/>
            <a:ext cx="1692000" cy="1077216"/>
          </a:xfrm>
          <a:prstGeom prst="rect">
            <a:avLst/>
          </a:prstGeom>
          <a:solidFill>
            <a:srgbClr val="1E3C78"/>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3200" b="1" i="0" u="none" strike="noStrike" cap="none" normalizeH="0" baseline="0" dirty="0">
                <a:ln>
                  <a:noFill/>
                </a:ln>
                <a:solidFill>
                  <a:schemeClr val="bg1"/>
                </a:solidFill>
                <a:effectLst/>
                <a:uFillTx/>
                <a:latin typeface="+mj-lt"/>
                <a:ea typeface="+mj-ea"/>
                <a:cs typeface="+mj-cs"/>
                <a:sym typeface="Calibri"/>
              </a:rPr>
              <a:t>Taille de la liste</a:t>
            </a:r>
          </a:p>
        </p:txBody>
      </p:sp>
    </p:spTree>
    <p:extLst>
      <p:ext uri="{BB962C8B-B14F-4D97-AF65-F5344CB8AC3E}">
        <p14:creationId xmlns:p14="http://schemas.microsoft.com/office/powerpoint/2010/main" val="139423975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10"/>
          <p:cNvSpPr txBox="1"/>
          <p:nvPr/>
        </p:nvSpPr>
        <p:spPr>
          <a:xfrm>
            <a:off x="547339" y="3570171"/>
            <a:ext cx="5221772" cy="2273229"/>
          </a:xfrm>
          <a:prstGeom prst="rect">
            <a:avLst/>
          </a:prstGeom>
        </p:spPr>
        <p:txBody>
          <a:bodyPr vert="horz" wrap="square" lIns="0" tIns="16933" rIns="0" bIns="0" anchor="t">
            <a:spAutoFit/>
          </a:bodyPr>
          <a:lstStyle/>
          <a:p>
            <a:pPr marL="16510" marR="6350" hangingPunct="1">
              <a:spcBef>
                <a:spcPts val="133"/>
              </a:spcBef>
              <a:defRPr sz="2400" b="1" kern="1200">
                <a:solidFill>
                  <a:srgbClr val="65A000"/>
                </a:solidFill>
                <a:latin typeface="Source Sans Pro Regular"/>
                <a:ea typeface="+mn-ea"/>
                <a:cs typeface="Arial"/>
              </a:defRPr>
            </a:pPr>
            <a:r>
              <a:rPr sz="1600"/>
              <a:t>Niveau principal : </a:t>
            </a:r>
          </a:p>
          <a:p>
            <a:pPr marL="307975" indent="-307975">
              <a:lnSpc>
                <a:spcPct val="110000"/>
              </a:lnSpc>
              <a:spcBef>
                <a:spcPts val="500"/>
              </a:spcBef>
              <a:buClr>
                <a:srgbClr val="65A000"/>
              </a:buClr>
              <a:buSzPct val="100000"/>
              <a:buFont typeface="Arial"/>
              <a:buChar char="•"/>
              <a:defRPr sz="2000">
                <a:latin typeface="Source Sans Pro Regular"/>
                <a:ea typeface="Source Sans Pro Regular"/>
                <a:cs typeface="Source Sans Pro Regular"/>
                <a:sym typeface="Source Sans Pro Regular"/>
              </a:defRPr>
            </a:pPr>
            <a:r>
              <a:rPr sz="1600"/>
              <a:t>Membres des EIR spécifiquement dédiés aux interventions dʼurgence et régulièrement mobilisés dans ce type de contexte dans le cadre de leurs fonctions ordinaires. </a:t>
            </a:r>
          </a:p>
          <a:p>
            <a:pPr marL="307975" indent="-307975">
              <a:lnSpc>
                <a:spcPct val="110000"/>
              </a:lnSpc>
              <a:spcBef>
                <a:spcPts val="500"/>
              </a:spcBef>
              <a:buClr>
                <a:srgbClr val="65A000"/>
              </a:buClr>
              <a:buSzPct val="100000"/>
              <a:buFont typeface="Arial"/>
              <a:buChar char="•"/>
              <a:defRPr sz="2000">
                <a:latin typeface="Source Sans Pro Regular"/>
                <a:ea typeface="Source Sans Pro Regular"/>
                <a:cs typeface="Source Sans Pro Regular"/>
                <a:sym typeface="Source Sans Pro Regular"/>
              </a:defRPr>
            </a:pPr>
            <a:r>
              <a:rPr sz="1600"/>
              <a:t>Intervenants généralement plus familiers des interventions dʼurgence et disponibles pour des déploiements plus longs.</a:t>
            </a:r>
          </a:p>
        </p:txBody>
      </p:sp>
      <p:sp>
        <p:nvSpPr>
          <p:cNvPr id="11" name="object 11"/>
          <p:cNvSpPr txBox="1"/>
          <p:nvPr/>
        </p:nvSpPr>
        <p:spPr>
          <a:xfrm>
            <a:off x="6245622" y="3634309"/>
            <a:ext cx="5400068" cy="1396579"/>
          </a:xfrm>
          <a:prstGeom prst="rect">
            <a:avLst/>
          </a:prstGeom>
        </p:spPr>
        <p:txBody>
          <a:bodyPr vert="horz" wrap="square" lIns="0" tIns="16933" rIns="0" bIns="0" anchor="t">
            <a:spAutoFit/>
          </a:bodyPr>
          <a:lstStyle/>
          <a:p>
            <a:pPr marL="16510" marR="6350">
              <a:spcBef>
                <a:spcPts val="133"/>
              </a:spcBef>
              <a:buClr>
                <a:srgbClr val="00B050"/>
              </a:buClr>
              <a:buSzPct val="100000"/>
              <a:defRPr sz="2400" b="1">
                <a:solidFill>
                  <a:srgbClr val="A1010D"/>
                </a:solidFill>
                <a:latin typeface="Calibri"/>
                <a:ea typeface="Source Sans Pro Regular"/>
                <a:cs typeface="Arial"/>
                <a:sym typeface="Source Sans Pro Bold"/>
              </a:defRPr>
            </a:pPr>
            <a:r>
              <a:rPr sz="1600"/>
              <a:t>Niveau dʼappui : </a:t>
            </a:r>
            <a:endParaRPr sz="1600" b="1">
              <a:solidFill>
                <a:srgbClr val="A1010D"/>
              </a:solidFill>
              <a:latin typeface="Calibri"/>
              <a:cs typeface="Arial"/>
            </a:endParaRPr>
          </a:p>
          <a:p>
            <a:pPr marL="307975" indent="-307975">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1600"/>
              <a:t>Membres des EIR exerçant habituellement dʼautres fonctions et mobilisés uniquement dans le cadre dʼinterventions de grande ampleur ou lorsque des compétences spécifiques sont requises.</a:t>
            </a:r>
            <a:endParaRPr sz="1600">
              <a:latin typeface="Source Sans Pro Regular"/>
            </a:endParaRPr>
          </a:p>
        </p:txBody>
      </p:sp>
      <p:sp>
        <p:nvSpPr>
          <p:cNvPr id="16" name="Rectangle 15"/>
          <p:cNvSpPr/>
          <p:nvPr/>
        </p:nvSpPr>
        <p:spPr>
          <a:xfrm>
            <a:off x="244603" y="1354703"/>
            <a:ext cx="11388995" cy="584775"/>
          </a:xfrm>
          <a:prstGeom prst="rect">
            <a:avLst/>
          </a:prstGeom>
        </p:spPr>
        <p:txBody>
          <a:bodyPr wrap="square" lIns="91440" tIns="45720" rIns="91440" bIns="45720" anchor="t">
            <a:spAutoFit/>
          </a:bodyPr>
          <a:lstStyle/>
          <a:p>
            <a:pPr>
              <a:defRPr sz="2000" kern="1200">
                <a:latin typeface="Source Sans Pro"/>
                <a:ea typeface="+mn-ea"/>
                <a:cs typeface="Arial"/>
              </a:defRPr>
            </a:pPr>
            <a:r>
              <a:rPr sz="1600" b="1" dirty="0"/>
              <a:t>Système </a:t>
            </a:r>
            <a:r>
              <a:rPr sz="1600" b="1" dirty="0" err="1"/>
              <a:t>dʼEIR</a:t>
            </a:r>
            <a:r>
              <a:rPr sz="1600" b="1" dirty="0"/>
              <a:t> par </a:t>
            </a:r>
            <a:r>
              <a:rPr sz="1600" b="1" dirty="0" err="1"/>
              <a:t>niveau</a:t>
            </a:r>
            <a:r>
              <a:rPr sz="1600" b="1" dirty="0"/>
              <a:t> de </a:t>
            </a:r>
            <a:r>
              <a:rPr sz="1600" b="1" dirty="0" err="1"/>
              <a:t>mobilisation</a:t>
            </a:r>
            <a:r>
              <a:rPr sz="1600" b="1" dirty="0"/>
              <a:t> :</a:t>
            </a:r>
            <a:r>
              <a:rPr sz="1600" dirty="0"/>
              <a:t> </a:t>
            </a:r>
            <a:r>
              <a:rPr sz="1600" dirty="0" err="1"/>
              <a:t>si</a:t>
            </a:r>
            <a:r>
              <a:rPr sz="1600" dirty="0"/>
              <a:t> le </a:t>
            </a:r>
            <a:r>
              <a:rPr sz="1600" dirty="0" err="1"/>
              <a:t>contexte</a:t>
            </a:r>
            <a:r>
              <a:rPr sz="1600" dirty="0"/>
              <a:t> national le </a:t>
            </a:r>
            <a:r>
              <a:rPr sz="1600" dirty="0" err="1"/>
              <a:t>permet</a:t>
            </a:r>
            <a:r>
              <a:rPr sz="1600" dirty="0"/>
              <a:t> (</a:t>
            </a:r>
            <a:r>
              <a:rPr sz="1600" dirty="0" err="1"/>
              <a:t>en</a:t>
            </a:r>
            <a:r>
              <a:rPr sz="1600" dirty="0"/>
              <a:t> </a:t>
            </a:r>
            <a:r>
              <a:rPr sz="1600" dirty="0" err="1"/>
              <a:t>fonction</a:t>
            </a:r>
            <a:r>
              <a:rPr sz="1600" dirty="0"/>
              <a:t> des </a:t>
            </a:r>
            <a:r>
              <a:rPr sz="1600" dirty="0" err="1"/>
              <a:t>ressources</a:t>
            </a:r>
            <a:r>
              <a:rPr sz="1600" dirty="0"/>
              <a:t> </a:t>
            </a:r>
            <a:r>
              <a:rPr sz="1600" dirty="0" err="1"/>
              <a:t>financières</a:t>
            </a:r>
            <a:r>
              <a:rPr sz="1600" dirty="0"/>
              <a:t> et </a:t>
            </a:r>
            <a:r>
              <a:rPr sz="1600" dirty="0" err="1"/>
              <a:t>humaines</a:t>
            </a:r>
            <a:r>
              <a:rPr sz="1600" dirty="0"/>
              <a:t> </a:t>
            </a:r>
            <a:r>
              <a:rPr sz="1600" dirty="0" err="1"/>
              <a:t>disponibles</a:t>
            </a:r>
            <a:r>
              <a:rPr sz="1600" dirty="0"/>
              <a:t>), la </a:t>
            </a:r>
            <a:r>
              <a:rPr sz="1600" dirty="0" err="1"/>
              <a:t>liste</a:t>
            </a:r>
            <a:r>
              <a:rPr sz="1600" dirty="0"/>
              <a:t> des </a:t>
            </a:r>
            <a:r>
              <a:rPr sz="1600" dirty="0" err="1"/>
              <a:t>membres</a:t>
            </a:r>
            <a:r>
              <a:rPr sz="1600" dirty="0"/>
              <a:t> de </a:t>
            </a:r>
            <a:r>
              <a:rPr sz="1600" dirty="0" err="1"/>
              <a:t>réserve</a:t>
            </a:r>
            <a:r>
              <a:rPr sz="1600" dirty="0"/>
              <a:t> </a:t>
            </a:r>
            <a:r>
              <a:rPr sz="1600" dirty="0" err="1"/>
              <a:t>peut</a:t>
            </a:r>
            <a:r>
              <a:rPr sz="1600" dirty="0"/>
              <a:t> </a:t>
            </a:r>
            <a:r>
              <a:rPr sz="1600" dirty="0" err="1"/>
              <a:t>distinguer</a:t>
            </a:r>
            <a:r>
              <a:rPr sz="1600" dirty="0"/>
              <a:t> un </a:t>
            </a:r>
            <a:r>
              <a:rPr sz="1600" dirty="0" err="1"/>
              <a:t>niveau</a:t>
            </a:r>
            <a:r>
              <a:rPr sz="1600" dirty="0"/>
              <a:t> principal et un </a:t>
            </a:r>
            <a:r>
              <a:rPr sz="1600" dirty="0" err="1"/>
              <a:t>niveau</a:t>
            </a:r>
            <a:r>
              <a:rPr sz="1600" dirty="0"/>
              <a:t> </a:t>
            </a:r>
            <a:r>
              <a:rPr sz="1600" dirty="0" err="1"/>
              <a:t>dʼappui</a:t>
            </a:r>
            <a:r>
              <a:rPr sz="1600" dirty="0"/>
              <a:t>.</a:t>
            </a:r>
            <a:endParaRPr sz="1600" kern="1200" dirty="0">
              <a:latin typeface="Source Sans Pro"/>
              <a:ea typeface="+mn-ea"/>
              <a:cs typeface="Arial" panose="020B0604020202020204" pitchFamily="34" charset="0"/>
            </a:endParaRPr>
          </a:p>
        </p:txBody>
      </p:sp>
      <p:pic>
        <p:nvPicPr>
          <p:cNvPr id="2" name="Image 1"/>
          <p:cNvPicPr>
            <a:picLocks noChangeAspect="1"/>
          </p:cNvPicPr>
          <p:nvPr/>
        </p:nvPicPr>
        <p:blipFill>
          <a:blip r:embed="rId3"/>
          <a:stretch>
            <a:fillRect/>
          </a:stretch>
        </p:blipFill>
        <p:spPr>
          <a:xfrm>
            <a:off x="547339" y="2222496"/>
            <a:ext cx="5229649" cy="1089304"/>
          </a:xfrm>
          <a:prstGeom prst="rect">
            <a:avLst/>
          </a:prstGeom>
        </p:spPr>
      </p:pic>
      <p:pic>
        <p:nvPicPr>
          <p:cNvPr id="3" name="Image 2"/>
          <p:cNvPicPr>
            <a:picLocks noChangeAspect="1"/>
          </p:cNvPicPr>
          <p:nvPr/>
        </p:nvPicPr>
        <p:blipFill rotWithShape="1">
          <a:blip r:embed="rId4"/>
          <a:srcRect t="3520" b="4269"/>
          <a:stretch/>
        </p:blipFill>
        <p:spPr>
          <a:xfrm>
            <a:off x="5968397" y="2223436"/>
            <a:ext cx="5672627" cy="1065358"/>
          </a:xfrm>
          <a:prstGeom prst="rect">
            <a:avLst/>
          </a:prstGeom>
        </p:spPr>
      </p:pic>
      <p:sp>
        <p:nvSpPr>
          <p:cNvPr id="13" name="Rectangle 12"/>
          <p:cNvSpPr/>
          <p:nvPr/>
        </p:nvSpPr>
        <p:spPr>
          <a:xfrm>
            <a:off x="154972" y="220432"/>
            <a:ext cx="9459402" cy="338554"/>
          </a:xfrm>
          <a:prstGeom prst="rect">
            <a:avLst/>
          </a:prstGeom>
        </p:spPr>
        <p:txBody>
          <a:bodyPr wrap="square">
            <a:spAutoFit/>
          </a:bodyPr>
          <a:lstStyle/>
          <a:p>
            <a:pPr>
              <a:defRPr sz="3200" b="1">
                <a:solidFill>
                  <a:schemeClr val="bg1"/>
                </a:solidFill>
                <a:latin typeface="Source Sans Pro"/>
              </a:defRPr>
            </a:pPr>
            <a:r>
              <a:rPr sz="1600" dirty="0"/>
              <a:t>3.1 Introduction à la dotation </a:t>
            </a:r>
            <a:r>
              <a:rPr sz="1600" dirty="0" err="1"/>
              <a:t>en</a:t>
            </a:r>
            <a:r>
              <a:rPr sz="1600" dirty="0"/>
              <a:t> personnel et à la constitution de la </a:t>
            </a:r>
            <a:r>
              <a:rPr sz="1600" dirty="0" err="1"/>
              <a:t>liste</a:t>
            </a:r>
            <a:r>
              <a:rPr sz="1600" dirty="0"/>
              <a:t> des </a:t>
            </a:r>
            <a:r>
              <a:rPr sz="1600" dirty="0" err="1"/>
              <a:t>membres</a:t>
            </a:r>
            <a:r>
              <a:rPr sz="1600" dirty="0"/>
              <a:t> de </a:t>
            </a:r>
            <a:r>
              <a:rPr sz="1600" dirty="0" err="1"/>
              <a:t>réserve</a:t>
            </a:r>
            <a:endParaRPr sz="1600" dirty="0">
              <a:solidFill>
                <a:schemeClr val="bg1"/>
              </a:solidFill>
              <a:latin typeface="Source Sans Pro"/>
            </a:endParaRPr>
          </a:p>
        </p:txBody>
      </p:sp>
      <p:sp>
        <p:nvSpPr>
          <p:cNvPr id="6" name="object 12">
            <a:extLst>
              <a:ext uri="{FF2B5EF4-FFF2-40B4-BE49-F238E27FC236}">
                <a16:creationId xmlns:a16="http://schemas.microsoft.com/office/drawing/2014/main" id="{0A975D4D-FE36-79A5-961D-BA35C5A7A2A5}"/>
              </a:ext>
            </a:extLst>
          </p:cNvPr>
          <p:cNvSpPr txBox="1">
            <a:spLocks/>
          </p:cNvSpPr>
          <p:nvPr/>
        </p:nvSpPr>
        <p:spPr>
          <a:xfrm>
            <a:off x="181476" y="760519"/>
            <a:ext cx="10184485" cy="454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vert="horz" wrap="square" lIns="0" tIns="16087" rIns="0" bIns="0" numCol="1" anchor="ctr" anchorCtr="0" compatLnSpc="1">
            <a:prstTxWarp prst="textNoShape">
              <a:avLst/>
            </a:prstTxWarp>
            <a:sp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marL="16510" marR="6350" hangingPunct="1">
              <a:lnSpc>
                <a:spcPts val="4027"/>
              </a:lnSpc>
              <a:spcBef>
                <a:spcPts val="127"/>
              </a:spcBef>
              <a:tabLst>
                <a:tab pos="621438" algn="l"/>
              </a:tabLst>
              <a:defRPr sz="2800" b="1">
                <a:solidFill>
                  <a:srgbClr val="A1010D"/>
                </a:solidFill>
                <a:latin typeface="Source Sans Pro Regular"/>
                <a:cs typeface="Arial"/>
              </a:defRPr>
            </a:pPr>
            <a:r>
              <a:rPr sz="1600" dirty="0" err="1"/>
              <a:t>Déterminer</a:t>
            </a:r>
            <a:r>
              <a:rPr sz="1600" dirty="0"/>
              <a:t> les </a:t>
            </a:r>
            <a:r>
              <a:rPr sz="1600" dirty="0" err="1"/>
              <a:t>effectifs</a:t>
            </a:r>
            <a:r>
              <a:rPr sz="1600" dirty="0"/>
              <a:t> </a:t>
            </a:r>
            <a:r>
              <a:rPr sz="1600" dirty="0" err="1"/>
              <a:t>nécessaires</a:t>
            </a:r>
            <a:r>
              <a:rPr sz="1600" dirty="0"/>
              <a:t> pour </a:t>
            </a:r>
            <a:r>
              <a:rPr sz="1600" dirty="0" err="1"/>
              <a:t>mener</a:t>
            </a:r>
            <a:r>
              <a:rPr sz="1600" dirty="0"/>
              <a:t> à bien les interventions </a:t>
            </a:r>
            <a:r>
              <a:rPr sz="1600" dirty="0" err="1"/>
              <a:t>dʼurgence</a:t>
            </a:r>
            <a:endParaRPr sz="1600" dirty="0"/>
          </a:p>
        </p:txBody>
      </p:sp>
      <p:sp>
        <p:nvSpPr>
          <p:cNvPr id="4" name="Espace réservé du numéro de diapositive 3">
            <a:extLst>
              <a:ext uri="{FF2B5EF4-FFF2-40B4-BE49-F238E27FC236}">
                <a16:creationId xmlns:a16="http://schemas.microsoft.com/office/drawing/2014/main" id="{85375550-10FF-8E19-A48F-187C85D40527}"/>
              </a:ext>
            </a:extLst>
          </p:cNvPr>
          <p:cNvSpPr>
            <a:spLocks noGrp="1"/>
          </p:cNvSpPr>
          <p:nvPr>
            <p:ph type="sldNum" sz="quarter" idx="2"/>
          </p:nvPr>
        </p:nvSpPr>
        <p:spPr>
          <a:xfrm>
            <a:off x="11742738" y="6544645"/>
            <a:ext cx="447561" cy="308135"/>
          </a:xfrm>
        </p:spPr>
        <p:txBody>
          <a:bodyPr lIns="91440" tIns="45720" rIns="91440" bIns="45720" anchor="t"/>
          <a:lstStyle/>
          <a:p>
            <a:pPr algn="r"/>
            <a:fld id="{86CB4B4D-7CA3-9044-876B-883B54F8677D}" type="slidenum">
              <a:rPr lang="fr-FR" sz="1200">
                <a:solidFill>
                  <a:srgbClr val="A5A5A5"/>
                </a:solidFill>
              </a:rPr>
              <a:pPr algn="r"/>
              <a:t>15</a:t>
            </a:fld>
            <a:endParaRPr sz="1200">
              <a:solidFill>
                <a:srgbClr val="A5A5A5"/>
              </a:solidFill>
            </a:endParaRPr>
          </a:p>
        </p:txBody>
      </p:sp>
    </p:spTree>
    <p:extLst>
      <p:ext uri="{BB962C8B-B14F-4D97-AF65-F5344CB8AC3E}">
        <p14:creationId xmlns:p14="http://schemas.microsoft.com/office/powerpoint/2010/main" val="1345220348"/>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36C209E-599E-BD39-E586-1E080DEFCAC7}"/>
              </a:ext>
            </a:extLst>
          </p:cNvPr>
          <p:cNvGrpSpPr/>
          <p:nvPr/>
        </p:nvGrpSpPr>
        <p:grpSpPr>
          <a:xfrm>
            <a:off x="5187771" y="1192050"/>
            <a:ext cx="6560447" cy="5335498"/>
            <a:chOff x="5187771" y="1192050"/>
            <a:chExt cx="6560447" cy="5335498"/>
          </a:xfrm>
        </p:grpSpPr>
        <p:pic>
          <p:nvPicPr>
            <p:cNvPr id="5" name="Picture 4">
              <a:extLst>
                <a:ext uri="{FF2B5EF4-FFF2-40B4-BE49-F238E27FC236}">
                  <a16:creationId xmlns:a16="http://schemas.microsoft.com/office/drawing/2014/main" id="{9B30A1A9-0030-31B2-A98F-AD731AC5CD79}"/>
                </a:ext>
              </a:extLst>
            </p:cNvPr>
            <p:cNvPicPr>
              <a:picLocks noChangeAspect="1"/>
            </p:cNvPicPr>
            <p:nvPr/>
          </p:nvPicPr>
          <p:blipFill rotWithShape="1">
            <a:blip r:embed="rId3"/>
            <a:srcRect l="18322" t="15652" r="68466" b="49964"/>
            <a:stretch/>
          </p:blipFill>
          <p:spPr>
            <a:xfrm>
              <a:off x="5187771" y="1192050"/>
              <a:ext cx="6560447" cy="5335498"/>
            </a:xfrm>
            <a:prstGeom prst="rect">
              <a:avLst/>
            </a:prstGeom>
          </p:spPr>
        </p:pic>
        <p:sp>
          <p:nvSpPr>
            <p:cNvPr id="6" name="Rectangle 5">
              <a:extLst>
                <a:ext uri="{FF2B5EF4-FFF2-40B4-BE49-F238E27FC236}">
                  <a16:creationId xmlns:a16="http://schemas.microsoft.com/office/drawing/2014/main" id="{595BF451-564A-7573-9767-F416236162EB}"/>
                </a:ext>
              </a:extLst>
            </p:cNvPr>
            <p:cNvSpPr/>
            <p:nvPr/>
          </p:nvSpPr>
          <p:spPr>
            <a:xfrm>
              <a:off x="6361042" y="1688097"/>
              <a:ext cx="661285" cy="454442"/>
            </a:xfrm>
            <a:prstGeom prst="rect">
              <a:avLst/>
            </a:prstGeom>
            <a:solidFill>
              <a:srgbClr val="FFFFFF"/>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normalizeH="0" baseline="0">
                <a:ln>
                  <a:noFill/>
                </a:ln>
                <a:solidFill>
                  <a:srgbClr val="000000"/>
                </a:solidFill>
                <a:effectLst/>
                <a:uFillTx/>
                <a:latin typeface="+mj-lt"/>
                <a:ea typeface="+mj-ea"/>
                <a:cs typeface="+mj-cs"/>
                <a:sym typeface="Calibri"/>
              </a:endParaRPr>
            </a:p>
          </p:txBody>
        </p:sp>
      </p:grpSp>
      <p:sp>
        <p:nvSpPr>
          <p:cNvPr id="2" name="object 2"/>
          <p:cNvSpPr txBox="1">
            <a:spLocks noGrp="1"/>
          </p:cNvSpPr>
          <p:nvPr>
            <p:ph type="title"/>
          </p:nvPr>
        </p:nvSpPr>
        <p:spPr>
          <a:xfrm>
            <a:off x="116899" y="786349"/>
            <a:ext cx="11359773" cy="454441"/>
          </a:xfrm>
          <a:prstGeom prst="rect">
            <a:avLst/>
          </a:prstGeom>
        </p:spPr>
        <p:txBody>
          <a:bodyPr vert="horz" wrap="square" lIns="0" tIns="16087" rIns="0" bIns="0" numCol="1" anchor="ctr" anchorCtr="0" compatLnSpc="1">
            <a:prstTxWarp prst="textNoShape">
              <a:avLst/>
            </a:prstTxWarp>
            <a:spAutoFit/>
          </a:bodyPr>
          <a:lstStyle/>
          <a:p>
            <a:pPr marL="16510" marR="6350">
              <a:lnSpc>
                <a:spcPts val="4027"/>
              </a:lnSpc>
              <a:spcBef>
                <a:spcPts val="127"/>
              </a:spcBef>
              <a:tabLst>
                <a:tab pos="621438" algn="l"/>
              </a:tabLst>
              <a:defRPr sz="2800" b="1">
                <a:solidFill>
                  <a:srgbClr val="A1010D"/>
                </a:solidFill>
                <a:latin typeface="Source Sans Pro Regular"/>
                <a:cs typeface="Arial"/>
              </a:defRPr>
            </a:pPr>
            <a:r>
              <a:rPr sz="1600" dirty="0"/>
              <a:t>Dotation </a:t>
            </a:r>
            <a:r>
              <a:rPr sz="1600" dirty="0" err="1"/>
              <a:t>en</a:t>
            </a:r>
            <a:r>
              <a:rPr sz="1600" dirty="0"/>
              <a:t> personnel et constitution de la </a:t>
            </a:r>
            <a:r>
              <a:rPr sz="1600" dirty="0" err="1"/>
              <a:t>liste</a:t>
            </a:r>
            <a:r>
              <a:rPr sz="1600" dirty="0"/>
              <a:t> des </a:t>
            </a:r>
            <a:r>
              <a:rPr sz="1600" dirty="0" err="1"/>
              <a:t>membres</a:t>
            </a:r>
            <a:r>
              <a:rPr sz="1600" dirty="0"/>
              <a:t> de </a:t>
            </a:r>
            <a:r>
              <a:rPr sz="1600" dirty="0" err="1"/>
              <a:t>réserve</a:t>
            </a:r>
            <a:r>
              <a:rPr sz="1600" dirty="0"/>
              <a:t> : processus </a:t>
            </a:r>
            <a:r>
              <a:rPr sz="1600" dirty="0" err="1"/>
              <a:t>général</a:t>
            </a:r>
            <a:endParaRPr sz="1600" b="1" dirty="0">
              <a:solidFill>
                <a:srgbClr val="A1010D"/>
              </a:solidFill>
              <a:latin typeface="Source Sans Pro Regular"/>
              <a:cs typeface="Arial"/>
            </a:endParaRPr>
          </a:p>
        </p:txBody>
      </p:sp>
      <p:sp>
        <p:nvSpPr>
          <p:cNvPr id="34" name="Ellipse 33"/>
          <p:cNvSpPr/>
          <p:nvPr/>
        </p:nvSpPr>
        <p:spPr>
          <a:xfrm>
            <a:off x="6425978" y="3173450"/>
            <a:ext cx="3846811" cy="956761"/>
          </a:xfrm>
          <a:prstGeom prst="ellipse">
            <a:avLst/>
          </a:prstGeom>
          <a:noFill/>
        </p:spPr>
        <p:style>
          <a:lnRef idx="2">
            <a:schemeClr val="accent2"/>
          </a:lnRef>
          <a:fillRef idx="1">
            <a:schemeClr val="lt1"/>
          </a:fillRef>
          <a:effectRef idx="0">
            <a:schemeClr val="accent2"/>
          </a:effectRef>
          <a:fontRef idx="minor">
            <a:schemeClr val="dk1"/>
          </a:fontRef>
        </p:style>
        <p:txBody>
          <a:bodyPr anchor="ctr"/>
          <a:lstStyle/>
          <a:p>
            <a:pPr algn="ctr" hangingPunct="1"/>
            <a:endParaRPr kern="1200">
              <a:solidFill>
                <a:prstClr val="black"/>
              </a:solidFill>
            </a:endParaRPr>
          </a:p>
        </p:txBody>
      </p:sp>
      <p:sp>
        <p:nvSpPr>
          <p:cNvPr id="7" name="Rectangle 6"/>
          <p:cNvSpPr/>
          <p:nvPr/>
        </p:nvSpPr>
        <p:spPr>
          <a:xfrm>
            <a:off x="116899" y="234097"/>
            <a:ext cx="9727758" cy="338554"/>
          </a:xfrm>
          <a:prstGeom prst="rect">
            <a:avLst/>
          </a:prstGeom>
        </p:spPr>
        <p:txBody>
          <a:bodyPr wrap="square">
            <a:spAutoFit/>
          </a:bodyPr>
          <a:lstStyle/>
          <a:p>
            <a:pPr>
              <a:defRPr sz="3200" b="1">
                <a:solidFill>
                  <a:schemeClr val="bg1"/>
                </a:solidFill>
                <a:latin typeface="Source Sans Pro"/>
              </a:defRPr>
            </a:pPr>
            <a:r>
              <a:rPr sz="1600" dirty="0"/>
              <a:t>3.1 Introduction à la dotation </a:t>
            </a:r>
            <a:r>
              <a:rPr sz="1600" dirty="0" err="1"/>
              <a:t>en</a:t>
            </a:r>
            <a:r>
              <a:rPr sz="1600" dirty="0"/>
              <a:t> personnel et à la constitution de la </a:t>
            </a:r>
            <a:r>
              <a:rPr sz="1600" dirty="0" err="1"/>
              <a:t>liste</a:t>
            </a:r>
            <a:r>
              <a:rPr sz="1600" dirty="0"/>
              <a:t> des </a:t>
            </a:r>
            <a:r>
              <a:rPr sz="1600" dirty="0" err="1"/>
              <a:t>membres</a:t>
            </a:r>
            <a:r>
              <a:rPr sz="1600" dirty="0"/>
              <a:t> de </a:t>
            </a:r>
            <a:r>
              <a:rPr sz="1600" dirty="0" err="1"/>
              <a:t>réserve</a:t>
            </a:r>
            <a:endParaRPr sz="1600" dirty="0">
              <a:solidFill>
                <a:schemeClr val="bg1"/>
              </a:solidFill>
              <a:latin typeface="Source Sans Pro"/>
            </a:endParaRPr>
          </a:p>
        </p:txBody>
      </p:sp>
      <p:sp>
        <p:nvSpPr>
          <p:cNvPr id="3" name="Espace réservé du numéro de diapositive 2">
            <a:extLst>
              <a:ext uri="{FF2B5EF4-FFF2-40B4-BE49-F238E27FC236}">
                <a16:creationId xmlns:a16="http://schemas.microsoft.com/office/drawing/2014/main" id="{92A24B04-DCBF-912E-899C-FEA3C929C904}"/>
              </a:ext>
            </a:extLst>
          </p:cNvPr>
          <p:cNvSpPr>
            <a:spLocks noGrp="1"/>
          </p:cNvSpPr>
          <p:nvPr>
            <p:ph type="sldNum" sz="quarter" idx="2"/>
          </p:nvPr>
        </p:nvSpPr>
        <p:spPr>
          <a:xfrm>
            <a:off x="11802269" y="6544645"/>
            <a:ext cx="388030" cy="308135"/>
          </a:xfrm>
        </p:spPr>
        <p:txBody>
          <a:bodyPr lIns="91440" tIns="45720" rIns="91440" bIns="45720" anchor="t"/>
          <a:lstStyle/>
          <a:p>
            <a:fld id="{86CB4B4D-7CA3-9044-876B-883B54F8677D}" type="slidenum">
              <a:rPr lang="fr-FR" sz="1200" dirty="0">
                <a:solidFill>
                  <a:srgbClr val="A5A5A5"/>
                </a:solidFill>
              </a:rPr>
              <a:t>16</a:t>
            </a:fld>
            <a:endParaRPr sz="1200">
              <a:solidFill>
                <a:srgbClr val="A5A5A5"/>
              </a:solidFill>
            </a:endParaRPr>
          </a:p>
        </p:txBody>
      </p:sp>
      <p:sp>
        <p:nvSpPr>
          <p:cNvPr id="8" name="Rectangle 7"/>
          <p:cNvSpPr/>
          <p:nvPr/>
        </p:nvSpPr>
        <p:spPr>
          <a:xfrm>
            <a:off x="567490" y="3000313"/>
            <a:ext cx="5229295" cy="830997"/>
          </a:xfrm>
          <a:prstGeom prst="rect">
            <a:avLst/>
          </a:prstGeom>
        </p:spPr>
        <p:txBody>
          <a:bodyPr wrap="square">
            <a:spAutoFit/>
          </a:bodyPr>
          <a:lstStyle/>
          <a:p>
            <a:pPr hangingPunct="1">
              <a:defRPr sz="2400" kern="1200">
                <a:latin typeface="Source Sans Pro" panose="020B0503030403020204"/>
                <a:ea typeface="+mn-ea"/>
                <a:cs typeface="Arial" panose="020B0604020202020204" pitchFamily="34" charset="0"/>
              </a:defRPr>
            </a:pPr>
            <a:r>
              <a:t>Étapes à suivre pour la dotation en personnel des EIR et la constitution </a:t>
            </a:r>
          </a:p>
          <a:p>
            <a:pPr hangingPunct="1">
              <a:defRPr sz="2400" kern="1200">
                <a:latin typeface="Source Sans Pro" panose="020B0503030403020204"/>
                <a:ea typeface="+mn-ea"/>
                <a:cs typeface="Arial" panose="020B0604020202020204" pitchFamily="34" charset="0"/>
              </a:defRPr>
            </a:pPr>
            <a:r>
              <a:t>de la liste des membres de réserve :</a:t>
            </a:r>
          </a:p>
        </p:txBody>
      </p:sp>
    </p:spTree>
    <p:extLst>
      <p:ext uri="{BB962C8B-B14F-4D97-AF65-F5344CB8AC3E}">
        <p14:creationId xmlns:p14="http://schemas.microsoft.com/office/powerpoint/2010/main" val="11974471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9"/>
          <p:cNvSpPr txBox="1"/>
          <p:nvPr/>
        </p:nvSpPr>
        <p:spPr>
          <a:xfrm>
            <a:off x="4668082" y="1930269"/>
            <a:ext cx="7258877" cy="3661814"/>
          </a:xfrm>
          <a:prstGeom prst="rect">
            <a:avLst/>
          </a:prstGeom>
        </p:spPr>
        <p:txBody>
          <a:bodyPr vert="horz" wrap="square" lIns="0" tIns="98213" rIns="0" bIns="0" anchor="t">
            <a:spAutoFit/>
          </a:bodyPr>
          <a:lstStyle/>
          <a:p>
            <a:pPr marL="16510" hangingPunct="1">
              <a:spcBef>
                <a:spcPts val="773"/>
              </a:spcBef>
              <a:defRPr sz="2400" b="1" kern="1200">
                <a:solidFill>
                  <a:srgbClr val="65A000"/>
                </a:solidFill>
                <a:latin typeface="Source Sans Pro Regular"/>
                <a:ea typeface="+mn-ea"/>
                <a:cs typeface="Arial"/>
              </a:defRPr>
            </a:pPr>
            <a:r>
              <a:rPr sz="2000" dirty="0"/>
              <a:t>Les </a:t>
            </a:r>
            <a:r>
              <a:rPr sz="2000" dirty="0" err="1"/>
              <a:t>gisements</a:t>
            </a:r>
            <a:r>
              <a:rPr sz="2000" dirty="0"/>
              <a:t> publics de </a:t>
            </a:r>
            <a:r>
              <a:rPr sz="2000" dirty="0" err="1"/>
              <a:t>candidats</a:t>
            </a:r>
            <a:r>
              <a:rPr sz="2000" dirty="0"/>
              <a:t> </a:t>
            </a:r>
            <a:r>
              <a:rPr sz="2000" dirty="0" err="1"/>
              <a:t>sont</a:t>
            </a:r>
            <a:r>
              <a:rPr sz="2000" dirty="0"/>
              <a:t> entre </a:t>
            </a:r>
            <a:r>
              <a:rPr sz="2000" dirty="0" err="1"/>
              <a:t>autres</a:t>
            </a:r>
            <a:r>
              <a:rPr sz="2000" dirty="0"/>
              <a:t> les </a:t>
            </a:r>
            <a:r>
              <a:rPr sz="2000" dirty="0" err="1"/>
              <a:t>suivants</a:t>
            </a:r>
            <a:r>
              <a:rPr sz="2000" dirty="0"/>
              <a:t> :</a:t>
            </a:r>
            <a:endParaRPr sz="2000" kern="1200" dirty="0">
              <a:solidFill>
                <a:srgbClr val="65A000"/>
              </a:solidFill>
              <a:latin typeface="Source Sans Pro Regular"/>
              <a:ea typeface="+mn-ea"/>
              <a:cs typeface="Arial"/>
            </a:endParaRPr>
          </a:p>
          <a:p>
            <a:pPr marL="307975" indent="-307975">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dirty="0" err="1"/>
              <a:t>Lʼautorité</a:t>
            </a:r>
            <a:r>
              <a:rPr sz="2000" dirty="0"/>
              <a:t> </a:t>
            </a:r>
            <a:r>
              <a:rPr sz="2000" dirty="0" err="1"/>
              <a:t>nationale</a:t>
            </a:r>
            <a:r>
              <a:rPr sz="2000" dirty="0"/>
              <a:t> de gestion des catastrophes</a:t>
            </a:r>
          </a:p>
          <a:p>
            <a:pPr marL="307975" indent="-307975">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dirty="0"/>
              <a:t>Les </a:t>
            </a:r>
            <a:r>
              <a:rPr sz="2000" dirty="0" err="1"/>
              <a:t>entités</a:t>
            </a:r>
            <a:r>
              <a:rPr sz="2000" dirty="0"/>
              <a:t> </a:t>
            </a:r>
            <a:r>
              <a:rPr sz="2000" dirty="0" err="1"/>
              <a:t>responsables</a:t>
            </a:r>
            <a:r>
              <a:rPr sz="2000" dirty="0"/>
              <a:t> de la </a:t>
            </a:r>
            <a:r>
              <a:rPr sz="2000" dirty="0" err="1"/>
              <a:t>lutte</a:t>
            </a:r>
            <a:r>
              <a:rPr sz="2000" dirty="0"/>
              <a:t> </a:t>
            </a:r>
            <a:r>
              <a:rPr sz="2000" dirty="0" err="1"/>
              <a:t>contre</a:t>
            </a:r>
            <a:r>
              <a:rPr sz="2000" dirty="0"/>
              <a:t> les </a:t>
            </a:r>
            <a:r>
              <a:rPr sz="2000" dirty="0" err="1"/>
              <a:t>épidémies</a:t>
            </a:r>
            <a:r>
              <a:rPr sz="2000" dirty="0"/>
              <a:t> au sein du Ministère de la santé</a:t>
            </a:r>
          </a:p>
          <a:p>
            <a:pPr marL="307975" indent="-307975">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dirty="0"/>
              <a:t>Les </a:t>
            </a:r>
            <a:r>
              <a:rPr sz="2000" dirty="0" err="1"/>
              <a:t>autres</a:t>
            </a:r>
            <a:r>
              <a:rPr sz="2000" dirty="0"/>
              <a:t> </a:t>
            </a:r>
            <a:r>
              <a:rPr sz="2000" dirty="0" err="1"/>
              <a:t>ministères</a:t>
            </a:r>
            <a:r>
              <a:rPr sz="2000" dirty="0"/>
              <a:t> (</a:t>
            </a:r>
            <a:r>
              <a:rPr sz="2000" dirty="0">
                <a:ea typeface="Source Sans Pro Regular"/>
              </a:rPr>
              <a:t>par </a:t>
            </a:r>
            <a:r>
              <a:rPr sz="2000" dirty="0" err="1">
                <a:ea typeface="Source Sans Pro Regular"/>
              </a:rPr>
              <a:t>exemple</a:t>
            </a:r>
            <a:r>
              <a:rPr sz="2000" dirty="0"/>
              <a:t>, les </a:t>
            </a:r>
            <a:r>
              <a:rPr sz="2000" dirty="0" err="1"/>
              <a:t>ministères</a:t>
            </a:r>
            <a:r>
              <a:rPr sz="2000" dirty="0"/>
              <a:t> chargés des questions de santé </a:t>
            </a:r>
            <a:r>
              <a:rPr sz="2000" dirty="0" err="1"/>
              <a:t>animale</a:t>
            </a:r>
            <a:r>
              <a:rPr sz="2000" dirty="0"/>
              <a:t>, de protection des </a:t>
            </a:r>
            <a:r>
              <a:rPr sz="2000" dirty="0" err="1"/>
              <a:t>frontières</a:t>
            </a:r>
            <a:r>
              <a:rPr sz="2000" dirty="0"/>
              <a:t>, </a:t>
            </a:r>
            <a:r>
              <a:rPr sz="2000" dirty="0" err="1"/>
              <a:t>d'ingénierie</a:t>
            </a:r>
            <a:r>
              <a:rPr sz="2000" dirty="0"/>
              <a:t>, de </a:t>
            </a:r>
            <a:r>
              <a:rPr sz="2000" dirty="0" err="1"/>
              <a:t>lutte</a:t>
            </a:r>
            <a:r>
              <a:rPr sz="2000" dirty="0"/>
              <a:t> </a:t>
            </a:r>
            <a:r>
              <a:rPr sz="2000" dirty="0" err="1"/>
              <a:t>antivectorielle</a:t>
            </a:r>
            <a:r>
              <a:rPr sz="2000" dirty="0"/>
              <a:t>, etc.)</a:t>
            </a:r>
          </a:p>
          <a:p>
            <a:pPr marL="307975" indent="-307975">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dirty="0"/>
              <a:t>Les stagiaires </a:t>
            </a:r>
            <a:r>
              <a:rPr sz="2000" dirty="0" err="1"/>
              <a:t>en</a:t>
            </a:r>
            <a:r>
              <a:rPr sz="2000" dirty="0"/>
              <a:t> formation (</a:t>
            </a:r>
            <a:r>
              <a:rPr sz="2000" dirty="0" err="1">
                <a:ea typeface="Source Sans Pro Regular"/>
              </a:rPr>
              <a:t>notamment</a:t>
            </a:r>
            <a:r>
              <a:rPr sz="2000" dirty="0"/>
              <a:t> au sein des </a:t>
            </a:r>
            <a:r>
              <a:rPr sz="2000" dirty="0" err="1"/>
              <a:t>programmes</a:t>
            </a:r>
            <a:r>
              <a:rPr sz="2000" dirty="0"/>
              <a:t> de formation </a:t>
            </a:r>
            <a:r>
              <a:rPr sz="2000" dirty="0" err="1"/>
              <a:t>en</a:t>
            </a:r>
            <a:r>
              <a:rPr sz="2000" dirty="0"/>
              <a:t> </a:t>
            </a:r>
            <a:r>
              <a:rPr sz="2000" dirty="0" err="1"/>
              <a:t>épidémiologie</a:t>
            </a:r>
            <a:r>
              <a:rPr sz="2000" dirty="0"/>
              <a:t> sur le terrain)</a:t>
            </a:r>
          </a:p>
        </p:txBody>
      </p:sp>
      <p:sp>
        <p:nvSpPr>
          <p:cNvPr id="10" name="object 10"/>
          <p:cNvSpPr txBox="1">
            <a:spLocks noGrp="1"/>
          </p:cNvSpPr>
          <p:nvPr>
            <p:ph type="title"/>
          </p:nvPr>
        </p:nvSpPr>
        <p:spPr>
          <a:xfrm>
            <a:off x="212310" y="1123026"/>
            <a:ext cx="8595908" cy="237843"/>
          </a:xfrm>
          <a:prstGeom prst="rect">
            <a:avLst/>
          </a:prstGeom>
        </p:spPr>
        <p:txBody>
          <a:bodyPr vert="horz" wrap="square" lIns="0" tIns="16087" rIns="0" bIns="0" numCol="1" anchor="ctr" anchorCtr="0" compatLnSpc="1">
            <a:prstTxWarp prst="textNoShape">
              <a:avLst/>
            </a:prstTxWarp>
            <a:spAutoFit/>
          </a:bodyPr>
          <a:lstStyle/>
          <a:p>
            <a:pPr marL="16510" eaLnBrk="0" fontAlgn="base" hangingPunct="0">
              <a:spcBef>
                <a:spcPts val="127"/>
              </a:spcBef>
              <a:spcAft>
                <a:spcPct val="0"/>
              </a:spcAft>
              <a:tabLst>
                <a:tab pos="621438" algn="l"/>
              </a:tabLst>
              <a:defRPr sz="2800" b="1">
                <a:solidFill>
                  <a:srgbClr val="A1010D"/>
                </a:solidFill>
                <a:latin typeface="Source Sans Pro Regular"/>
                <a:cs typeface="Arial"/>
              </a:defRPr>
            </a:pPr>
            <a:r>
              <a:rPr sz="1600"/>
              <a:t>Identifier les gisements de candidats potentiels</a:t>
            </a:r>
          </a:p>
        </p:txBody>
      </p:sp>
      <p:sp>
        <p:nvSpPr>
          <p:cNvPr id="6" name="Rectangle 5"/>
          <p:cNvSpPr/>
          <p:nvPr/>
        </p:nvSpPr>
        <p:spPr>
          <a:xfrm>
            <a:off x="116900" y="152252"/>
            <a:ext cx="9837089" cy="338554"/>
          </a:xfrm>
          <a:prstGeom prst="rect">
            <a:avLst/>
          </a:prstGeom>
        </p:spPr>
        <p:txBody>
          <a:bodyPr wrap="square">
            <a:spAutoFit/>
          </a:bodyPr>
          <a:lstStyle/>
          <a:p>
            <a:pPr>
              <a:defRPr sz="3200" b="1">
                <a:solidFill>
                  <a:schemeClr val="bg1"/>
                </a:solidFill>
                <a:latin typeface="Source Sans Pro"/>
              </a:defRPr>
            </a:pPr>
            <a:r>
              <a:rPr sz="1600" dirty="0"/>
              <a:t>3.1 Introduction à la dotation </a:t>
            </a:r>
            <a:r>
              <a:rPr sz="1600" dirty="0" err="1"/>
              <a:t>en</a:t>
            </a:r>
            <a:r>
              <a:rPr sz="1600" dirty="0"/>
              <a:t> personnel et à la constitution de la </a:t>
            </a:r>
            <a:r>
              <a:rPr sz="1600" dirty="0" err="1"/>
              <a:t>liste</a:t>
            </a:r>
            <a:r>
              <a:rPr sz="1600" dirty="0"/>
              <a:t> des </a:t>
            </a:r>
            <a:r>
              <a:rPr sz="1600" dirty="0" err="1"/>
              <a:t>membres</a:t>
            </a:r>
            <a:r>
              <a:rPr sz="1600" dirty="0"/>
              <a:t> de </a:t>
            </a:r>
            <a:r>
              <a:rPr sz="1600" dirty="0" err="1"/>
              <a:t>réserve</a:t>
            </a:r>
            <a:endParaRPr sz="1600" dirty="0">
              <a:solidFill>
                <a:schemeClr val="bg1"/>
              </a:solidFill>
              <a:latin typeface="Source Sans Pro"/>
            </a:endParaRPr>
          </a:p>
        </p:txBody>
      </p:sp>
      <p:sp>
        <p:nvSpPr>
          <p:cNvPr id="2" name="Espace réservé du numéro de diapositive 1">
            <a:extLst>
              <a:ext uri="{FF2B5EF4-FFF2-40B4-BE49-F238E27FC236}">
                <a16:creationId xmlns:a16="http://schemas.microsoft.com/office/drawing/2014/main" id="{5E224870-5D48-2DEB-4BDB-C917A42BFC8F}"/>
              </a:ext>
            </a:extLst>
          </p:cNvPr>
          <p:cNvSpPr>
            <a:spLocks noGrp="1"/>
          </p:cNvSpPr>
          <p:nvPr>
            <p:ph type="sldNum" sz="quarter" idx="2"/>
          </p:nvPr>
        </p:nvSpPr>
        <p:spPr>
          <a:xfrm>
            <a:off x="11742738" y="6532738"/>
            <a:ext cx="447561" cy="320041"/>
          </a:xfrm>
        </p:spPr>
        <p:txBody>
          <a:bodyPr lIns="91440" tIns="45720" rIns="91440" bIns="45720" anchor="t"/>
          <a:lstStyle/>
          <a:p>
            <a:pPr algn="r"/>
            <a:fld id="{86CB4B4D-7CA3-9044-876B-883B54F8677D}" type="slidenum">
              <a:rPr lang="fr-FR" sz="1200">
                <a:solidFill>
                  <a:srgbClr val="A5A5A5"/>
                </a:solidFill>
              </a:rPr>
              <a:pPr algn="r"/>
              <a:t>17</a:t>
            </a:fld>
            <a:endParaRPr sz="1200">
              <a:solidFill>
                <a:srgbClr val="A5A5A5"/>
              </a:solidFill>
            </a:endParaRPr>
          </a:p>
        </p:txBody>
      </p:sp>
      <p:pic>
        <p:nvPicPr>
          <p:cNvPr id="3" name="Image 2"/>
          <p:cNvPicPr>
            <a:picLocks noChangeAspect="1"/>
          </p:cNvPicPr>
          <p:nvPr/>
        </p:nvPicPr>
        <p:blipFill>
          <a:blip r:embed="rId3"/>
          <a:stretch>
            <a:fillRect/>
          </a:stretch>
        </p:blipFill>
        <p:spPr>
          <a:xfrm>
            <a:off x="439068" y="2180641"/>
            <a:ext cx="3941988" cy="2794130"/>
          </a:xfrm>
          <a:prstGeom prst="rect">
            <a:avLst/>
          </a:prstGeom>
        </p:spPr>
      </p:pic>
    </p:spTree>
    <p:extLst>
      <p:ext uri="{BB962C8B-B14F-4D97-AF65-F5344CB8AC3E}">
        <p14:creationId xmlns:p14="http://schemas.microsoft.com/office/powerpoint/2010/main" val="1472427350"/>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5174960" y="2536010"/>
            <a:ext cx="1741593" cy="806076"/>
          </a:xfrm>
          <a:prstGeom prst="rect">
            <a:avLst/>
          </a:prstGeom>
          <a:ln w="25400">
            <a:solidFill>
              <a:srgbClr val="335FB1"/>
            </a:solidFill>
          </a:ln>
        </p:spPr>
        <p:txBody>
          <a:bodyPr vert="horz" wrap="square" lIns="0" tIns="148167" rIns="0" bIns="0">
            <a:spAutoFit/>
          </a:bodyPr>
          <a:lstStyle/>
          <a:p>
            <a:pPr algn="ctr" hangingPunct="1">
              <a:spcBef>
                <a:spcPts val="1167"/>
              </a:spcBef>
              <a:defRPr sz="2133" b="1" kern="1200">
                <a:solidFill>
                  <a:srgbClr val="001F5F"/>
                </a:solidFill>
                <a:ea typeface="+mn-ea"/>
                <a:cs typeface="Calibri"/>
              </a:defRPr>
            </a:pPr>
            <a:r>
              <a:rPr dirty="0"/>
              <a:t>Milieu </a:t>
            </a:r>
            <a:r>
              <a:rPr dirty="0" err="1"/>
              <a:t>universitaire</a:t>
            </a:r>
            <a:endParaRPr sz="2133" kern="1200" dirty="0">
              <a:solidFill>
                <a:prstClr val="black"/>
              </a:solidFill>
              <a:ea typeface="+mn-ea"/>
              <a:cs typeface="Calibri"/>
            </a:endParaRPr>
          </a:p>
        </p:txBody>
      </p:sp>
      <p:sp>
        <p:nvSpPr>
          <p:cNvPr id="6" name="object 6"/>
          <p:cNvSpPr/>
          <p:nvPr/>
        </p:nvSpPr>
        <p:spPr>
          <a:xfrm>
            <a:off x="4476496" y="5241373"/>
            <a:ext cx="546945" cy="350520"/>
          </a:xfrm>
          <a:custGeom>
            <a:avLst/>
            <a:gdLst/>
            <a:ahLst/>
            <a:cxnLst/>
            <a:rect l="l" t="t" r="r" b="b"/>
            <a:pathLst>
              <a:path w="410210" h="262889">
                <a:moveTo>
                  <a:pt x="409955" y="262623"/>
                </a:moveTo>
                <a:lnTo>
                  <a:pt x="185419" y="254342"/>
                </a:lnTo>
                <a:lnTo>
                  <a:pt x="0" y="0"/>
                </a:lnTo>
              </a:path>
            </a:pathLst>
          </a:custGeom>
          <a:ln w="25400">
            <a:solidFill>
              <a:srgbClr val="335FB1"/>
            </a:solidFill>
          </a:ln>
        </p:spPr>
        <p:txBody>
          <a:bodyPr wrap="square" lIns="0" tIns="0" rIns="0" bIns="0"/>
          <a:lstStyle/>
          <a:p>
            <a:pPr hangingPunct="1"/>
            <a:endParaRPr sz="2400" kern="1200">
              <a:solidFill>
                <a:prstClr val="black"/>
              </a:solidFill>
              <a:ea typeface="+mn-ea"/>
              <a:cs typeface="+mn-cs"/>
            </a:endParaRPr>
          </a:p>
        </p:txBody>
      </p:sp>
      <p:sp>
        <p:nvSpPr>
          <p:cNvPr id="7" name="object 7"/>
          <p:cNvSpPr txBox="1"/>
          <p:nvPr/>
        </p:nvSpPr>
        <p:spPr>
          <a:xfrm>
            <a:off x="5016499" y="5416633"/>
            <a:ext cx="1741593" cy="507768"/>
          </a:xfrm>
          <a:prstGeom prst="rect">
            <a:avLst/>
          </a:prstGeom>
          <a:ln w="25400">
            <a:solidFill>
              <a:srgbClr val="335FB1"/>
            </a:solidFill>
          </a:ln>
        </p:spPr>
        <p:txBody>
          <a:bodyPr vert="horz" wrap="square" lIns="0" tIns="177800" rIns="0" bIns="0">
            <a:spAutoFit/>
          </a:bodyPr>
          <a:lstStyle/>
          <a:p>
            <a:pPr marL="549473" hangingPunct="1">
              <a:spcBef>
                <a:spcPts val="1400"/>
              </a:spcBef>
              <a:defRPr sz="2133" b="1" kern="1200">
                <a:solidFill>
                  <a:srgbClr val="001F5F"/>
                </a:solidFill>
                <a:ea typeface="+mn-ea"/>
                <a:cs typeface="Calibri"/>
              </a:defRPr>
            </a:pPr>
            <a:r>
              <a:t>ONG</a:t>
            </a:r>
            <a:endParaRPr sz="2133" kern="1200">
              <a:solidFill>
                <a:prstClr val="black"/>
              </a:solidFill>
              <a:ea typeface="+mn-ea"/>
              <a:cs typeface="Calibri"/>
            </a:endParaRPr>
          </a:p>
        </p:txBody>
      </p:sp>
      <p:sp>
        <p:nvSpPr>
          <p:cNvPr id="8" name="object 8"/>
          <p:cNvSpPr/>
          <p:nvPr/>
        </p:nvSpPr>
        <p:spPr>
          <a:xfrm>
            <a:off x="348828" y="1673352"/>
            <a:ext cx="2416385" cy="2056553"/>
          </a:xfrm>
          <a:custGeom>
            <a:avLst/>
            <a:gdLst/>
            <a:ahLst/>
            <a:cxnLst/>
            <a:rect l="l" t="t" r="r" b="b"/>
            <a:pathLst>
              <a:path w="1812289" h="1542414">
                <a:moveTo>
                  <a:pt x="258825" y="492251"/>
                </a:moveTo>
                <a:lnTo>
                  <a:pt x="1811782" y="492251"/>
                </a:lnTo>
                <a:lnTo>
                  <a:pt x="1811782" y="0"/>
                </a:lnTo>
                <a:lnTo>
                  <a:pt x="258825" y="0"/>
                </a:lnTo>
                <a:lnTo>
                  <a:pt x="258825" y="492251"/>
                </a:lnTo>
                <a:close/>
              </a:path>
              <a:path w="1812289" h="1542414">
                <a:moveTo>
                  <a:pt x="251790" y="100584"/>
                </a:moveTo>
                <a:lnTo>
                  <a:pt x="0" y="92328"/>
                </a:lnTo>
                <a:lnTo>
                  <a:pt x="438073" y="1542288"/>
                </a:lnTo>
              </a:path>
            </a:pathLst>
          </a:custGeom>
          <a:ln w="25400">
            <a:solidFill>
              <a:srgbClr val="335FB1"/>
            </a:solidFill>
          </a:ln>
        </p:spPr>
        <p:txBody>
          <a:bodyPr wrap="square" lIns="0" tIns="0" rIns="0" bIns="0"/>
          <a:lstStyle/>
          <a:p>
            <a:pPr hangingPunct="1"/>
            <a:endParaRPr sz="2400" kern="1200">
              <a:solidFill>
                <a:prstClr val="black"/>
              </a:solidFill>
              <a:ea typeface="+mn-ea"/>
              <a:cs typeface="+mn-cs"/>
            </a:endParaRPr>
          </a:p>
        </p:txBody>
      </p:sp>
      <p:sp>
        <p:nvSpPr>
          <p:cNvPr id="9" name="object 9"/>
          <p:cNvSpPr txBox="1"/>
          <p:nvPr/>
        </p:nvSpPr>
        <p:spPr>
          <a:xfrm>
            <a:off x="1005163" y="1642364"/>
            <a:ext cx="1445260" cy="672706"/>
          </a:xfrm>
          <a:prstGeom prst="rect">
            <a:avLst/>
          </a:prstGeom>
        </p:spPr>
        <p:txBody>
          <a:bodyPr vert="horz" wrap="square" lIns="0" tIns="16087" rIns="0" bIns="0">
            <a:spAutoFit/>
          </a:bodyPr>
          <a:lstStyle/>
          <a:p>
            <a:pPr marL="223514" marR="6773" indent="-207428" hangingPunct="1">
              <a:spcBef>
                <a:spcPts val="127"/>
              </a:spcBef>
              <a:defRPr sz="2133" b="1" kern="1200">
                <a:solidFill>
                  <a:srgbClr val="001F5F"/>
                </a:solidFill>
                <a:ea typeface="+mn-ea"/>
                <a:cs typeface="Calibri"/>
              </a:defRPr>
            </a:pPr>
            <a:r>
              <a:t>Organismes publics</a:t>
            </a:r>
            <a:endParaRPr sz="2133" kern="1200">
              <a:solidFill>
                <a:prstClr val="black"/>
              </a:solidFill>
              <a:ea typeface="+mn-ea"/>
              <a:cs typeface="Calibri"/>
            </a:endParaRPr>
          </a:p>
        </p:txBody>
      </p:sp>
      <p:sp>
        <p:nvSpPr>
          <p:cNvPr id="10" name="object 10"/>
          <p:cNvSpPr/>
          <p:nvPr/>
        </p:nvSpPr>
        <p:spPr>
          <a:xfrm>
            <a:off x="2805685" y="1550756"/>
            <a:ext cx="1364825" cy="1568873"/>
          </a:xfrm>
          <a:custGeom>
            <a:avLst/>
            <a:gdLst/>
            <a:ahLst/>
            <a:cxnLst/>
            <a:rect l="l" t="t" r="r" b="b"/>
            <a:pathLst>
              <a:path w="1023619" h="1176655">
                <a:moveTo>
                  <a:pt x="1023238" y="0"/>
                </a:moveTo>
                <a:lnTo>
                  <a:pt x="760349" y="0"/>
                </a:lnTo>
                <a:lnTo>
                  <a:pt x="0" y="1176147"/>
                </a:lnTo>
              </a:path>
            </a:pathLst>
          </a:custGeom>
          <a:ln w="25400">
            <a:solidFill>
              <a:srgbClr val="335FB1"/>
            </a:solidFill>
          </a:ln>
        </p:spPr>
        <p:txBody>
          <a:bodyPr wrap="square" lIns="0" tIns="0" rIns="0" bIns="0"/>
          <a:lstStyle/>
          <a:p>
            <a:pPr hangingPunct="1"/>
            <a:endParaRPr sz="2400" kern="1200">
              <a:solidFill>
                <a:prstClr val="black"/>
              </a:solidFill>
              <a:ea typeface="+mn-ea"/>
              <a:cs typeface="+mn-cs"/>
            </a:endParaRPr>
          </a:p>
        </p:txBody>
      </p:sp>
      <p:sp>
        <p:nvSpPr>
          <p:cNvPr id="11" name="object 11"/>
          <p:cNvSpPr txBox="1"/>
          <p:nvPr/>
        </p:nvSpPr>
        <p:spPr>
          <a:xfrm>
            <a:off x="4156456" y="1459992"/>
            <a:ext cx="2021840" cy="391496"/>
          </a:xfrm>
          <a:prstGeom prst="rect">
            <a:avLst/>
          </a:prstGeom>
          <a:ln w="25400">
            <a:solidFill>
              <a:srgbClr val="335FB1"/>
            </a:solidFill>
          </a:ln>
        </p:spPr>
        <p:txBody>
          <a:bodyPr vert="horz" wrap="square" lIns="0" tIns="62653" rIns="0" bIns="0">
            <a:spAutoFit/>
          </a:bodyPr>
          <a:lstStyle/>
          <a:p>
            <a:pPr algn="ctr" hangingPunct="1">
              <a:spcBef>
                <a:spcPts val="493"/>
              </a:spcBef>
              <a:defRPr sz="2133" b="1" kern="1200">
                <a:solidFill>
                  <a:srgbClr val="001F5F"/>
                </a:solidFill>
                <a:ea typeface="+mn-ea"/>
                <a:cs typeface="Calibri"/>
              </a:defRPr>
            </a:pPr>
            <a:r>
              <a:t>Nations Unies</a:t>
            </a:r>
            <a:endParaRPr sz="2133" kern="1200">
              <a:solidFill>
                <a:prstClr val="black"/>
              </a:solidFill>
              <a:ea typeface="+mn-ea"/>
              <a:cs typeface="Calibri"/>
            </a:endParaRPr>
          </a:p>
        </p:txBody>
      </p:sp>
      <p:sp>
        <p:nvSpPr>
          <p:cNvPr id="13" name="object 13"/>
          <p:cNvSpPr txBox="1"/>
          <p:nvPr/>
        </p:nvSpPr>
        <p:spPr>
          <a:xfrm>
            <a:off x="7033625" y="1382789"/>
            <a:ext cx="5072538" cy="4605534"/>
          </a:xfrm>
          <a:prstGeom prst="rect">
            <a:avLst/>
          </a:prstGeom>
        </p:spPr>
        <p:txBody>
          <a:bodyPr vert="horz" wrap="square" lIns="0" tIns="90593" rIns="0" bIns="0" anchor="t">
            <a:spAutoFit/>
          </a:bodyPr>
          <a:lstStyle/>
          <a:p>
            <a:pPr marL="16510" hangingPunct="1">
              <a:spcBef>
                <a:spcPts val="713"/>
              </a:spcBef>
              <a:defRPr sz="2400" b="1" kern="1200">
                <a:solidFill>
                  <a:srgbClr val="65A000"/>
                </a:solidFill>
                <a:latin typeface="Source Sans Pro Regular"/>
                <a:ea typeface="+mn-ea"/>
                <a:cs typeface="Arial"/>
              </a:defRPr>
            </a:pPr>
            <a:r>
              <a:rPr sz="2000" dirty="0"/>
              <a:t>Les </a:t>
            </a:r>
            <a:r>
              <a:rPr sz="2000" dirty="0" err="1"/>
              <a:t>gisements</a:t>
            </a:r>
            <a:r>
              <a:rPr sz="2000" dirty="0"/>
              <a:t> externes de </a:t>
            </a:r>
            <a:r>
              <a:rPr sz="2000" dirty="0" err="1"/>
              <a:t>candidats</a:t>
            </a:r>
            <a:r>
              <a:rPr sz="2000" dirty="0"/>
              <a:t> </a:t>
            </a:r>
            <a:r>
              <a:rPr sz="2000" dirty="0" err="1"/>
              <a:t>sont</a:t>
            </a:r>
            <a:r>
              <a:rPr sz="2000" dirty="0"/>
              <a:t> entre </a:t>
            </a:r>
            <a:r>
              <a:rPr sz="2000" dirty="0" err="1"/>
              <a:t>autres</a:t>
            </a:r>
            <a:r>
              <a:rPr sz="2000" dirty="0"/>
              <a:t> les </a:t>
            </a:r>
            <a:r>
              <a:rPr sz="2000" dirty="0" err="1"/>
              <a:t>suivants</a:t>
            </a:r>
            <a:r>
              <a:rPr sz="2000" dirty="0"/>
              <a:t> :</a:t>
            </a:r>
          </a:p>
          <a:p>
            <a:pPr marL="307975" indent="-307975">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dirty="0"/>
              <a:t>Les </a:t>
            </a:r>
            <a:r>
              <a:rPr sz="2000" dirty="0" err="1"/>
              <a:t>organisations</a:t>
            </a:r>
            <a:r>
              <a:rPr sz="2000" dirty="0"/>
              <a:t> de santé </a:t>
            </a:r>
            <a:r>
              <a:rPr sz="2000" dirty="0" err="1"/>
              <a:t>publique</a:t>
            </a:r>
            <a:endParaRPr sz="2000" dirty="0"/>
          </a:p>
          <a:p>
            <a:pPr marL="307975" indent="-307975">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dirty="0"/>
              <a:t>Les institutions </a:t>
            </a:r>
            <a:r>
              <a:rPr sz="2000" dirty="0" err="1"/>
              <a:t>privées</a:t>
            </a:r>
            <a:endParaRPr sz="2000" dirty="0"/>
          </a:p>
          <a:p>
            <a:pPr marL="307975" indent="-307975">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dirty="0"/>
              <a:t>Les </a:t>
            </a:r>
            <a:r>
              <a:rPr sz="2000" dirty="0" err="1"/>
              <a:t>universités</a:t>
            </a:r>
            <a:r>
              <a:rPr sz="2000" dirty="0"/>
              <a:t> et les </a:t>
            </a:r>
            <a:r>
              <a:rPr sz="2000" dirty="0" err="1"/>
              <a:t>programmes</a:t>
            </a:r>
            <a:r>
              <a:rPr sz="2000" dirty="0"/>
              <a:t> de formation</a:t>
            </a:r>
          </a:p>
          <a:p>
            <a:pPr marL="307975" indent="-307975">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dirty="0"/>
              <a:t>Les associations </a:t>
            </a:r>
            <a:r>
              <a:rPr sz="2000" dirty="0" err="1"/>
              <a:t>professionnelles</a:t>
            </a:r>
            <a:endParaRPr sz="2000" dirty="0"/>
          </a:p>
          <a:p>
            <a:pPr marL="307975" indent="-307975">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dirty="0"/>
              <a:t>Les </a:t>
            </a:r>
            <a:r>
              <a:rPr sz="2000" dirty="0" err="1"/>
              <a:t>organisations</a:t>
            </a:r>
            <a:r>
              <a:rPr sz="2000" dirty="0"/>
              <a:t> non </a:t>
            </a:r>
            <a:r>
              <a:rPr sz="2000" dirty="0" err="1"/>
              <a:t>gouvernementales</a:t>
            </a:r>
            <a:r>
              <a:rPr sz="2000" dirty="0"/>
              <a:t> (ONG) </a:t>
            </a:r>
            <a:r>
              <a:rPr sz="2000" dirty="0" err="1"/>
              <a:t>nationales</a:t>
            </a:r>
            <a:r>
              <a:rPr sz="2000" dirty="0"/>
              <a:t> et </a:t>
            </a:r>
            <a:r>
              <a:rPr sz="2000" dirty="0" err="1"/>
              <a:t>internationales</a:t>
            </a:r>
            <a:endParaRPr sz="2000" dirty="0"/>
          </a:p>
          <a:p>
            <a:pPr marL="307975" indent="-307975">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dirty="0"/>
              <a:t>Les </a:t>
            </a:r>
            <a:r>
              <a:rPr sz="2000" dirty="0" err="1"/>
              <a:t>organismes</a:t>
            </a:r>
            <a:r>
              <a:rPr sz="2000" dirty="0"/>
              <a:t> des Nations </a:t>
            </a:r>
            <a:r>
              <a:rPr sz="2000" dirty="0" err="1"/>
              <a:t>Unies</a:t>
            </a:r>
            <a:endParaRPr sz="2000" dirty="0"/>
          </a:p>
          <a:p>
            <a:pPr marL="307975" indent="-307975">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dirty="0"/>
              <a:t>Les </a:t>
            </a:r>
            <a:r>
              <a:rPr sz="2000" dirty="0" err="1"/>
              <a:t>professionnels</a:t>
            </a:r>
            <a:r>
              <a:rPr sz="2000" dirty="0"/>
              <a:t> de </a:t>
            </a:r>
            <a:r>
              <a:rPr sz="2000" dirty="0" err="1"/>
              <a:t>lʼintervention</a:t>
            </a:r>
            <a:r>
              <a:rPr sz="2000" dirty="0"/>
              <a:t> </a:t>
            </a:r>
            <a:r>
              <a:rPr sz="2000" dirty="0" err="1"/>
              <a:t>dʼurgence</a:t>
            </a:r>
            <a:endParaRPr sz="2000" dirty="0"/>
          </a:p>
          <a:p>
            <a:pPr marL="307975" indent="-307975">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dirty="0" err="1"/>
              <a:t>issus</a:t>
            </a:r>
            <a:r>
              <a:rPr sz="2000" dirty="0"/>
              <a:t> des pays </a:t>
            </a:r>
            <a:r>
              <a:rPr sz="2000" dirty="0" err="1"/>
              <a:t>voisins</a:t>
            </a:r>
            <a:endParaRPr sz="2000" dirty="0"/>
          </a:p>
        </p:txBody>
      </p:sp>
      <p:sp>
        <p:nvSpPr>
          <p:cNvPr id="15" name="Rectangle 14"/>
          <p:cNvSpPr/>
          <p:nvPr/>
        </p:nvSpPr>
        <p:spPr>
          <a:xfrm>
            <a:off x="116900" y="200737"/>
            <a:ext cx="9186126" cy="338554"/>
          </a:xfrm>
          <a:prstGeom prst="rect">
            <a:avLst/>
          </a:prstGeom>
        </p:spPr>
        <p:txBody>
          <a:bodyPr wrap="square">
            <a:spAutoFit/>
          </a:bodyPr>
          <a:lstStyle/>
          <a:p>
            <a:pPr>
              <a:defRPr sz="3200" b="1">
                <a:solidFill>
                  <a:schemeClr val="bg1"/>
                </a:solidFill>
                <a:latin typeface="Source Sans Pro"/>
              </a:defRPr>
            </a:pPr>
            <a:r>
              <a:rPr sz="1600" dirty="0"/>
              <a:t>3.1 Introduction à la dotation </a:t>
            </a:r>
            <a:r>
              <a:rPr sz="1600" dirty="0" err="1"/>
              <a:t>en</a:t>
            </a:r>
            <a:r>
              <a:rPr sz="1600" dirty="0"/>
              <a:t> personnel et à la constitution de la </a:t>
            </a:r>
            <a:r>
              <a:rPr sz="1600" dirty="0" err="1"/>
              <a:t>liste</a:t>
            </a:r>
            <a:r>
              <a:rPr sz="1600" dirty="0"/>
              <a:t> des </a:t>
            </a:r>
            <a:r>
              <a:rPr sz="1600" dirty="0" err="1"/>
              <a:t>membres</a:t>
            </a:r>
            <a:r>
              <a:rPr sz="1600" dirty="0"/>
              <a:t> de </a:t>
            </a:r>
            <a:r>
              <a:rPr sz="1600" dirty="0" err="1"/>
              <a:t>réserve</a:t>
            </a:r>
            <a:endParaRPr sz="1600" dirty="0">
              <a:solidFill>
                <a:schemeClr val="bg1"/>
              </a:solidFill>
              <a:latin typeface="Source Sans Pro"/>
            </a:endParaRPr>
          </a:p>
        </p:txBody>
      </p:sp>
      <p:sp>
        <p:nvSpPr>
          <p:cNvPr id="19" name="object 10">
            <a:extLst>
              <a:ext uri="{FF2B5EF4-FFF2-40B4-BE49-F238E27FC236}">
                <a16:creationId xmlns:a16="http://schemas.microsoft.com/office/drawing/2014/main" id="{71F10C33-8324-1923-3022-FCA3AC93B389}"/>
              </a:ext>
            </a:extLst>
          </p:cNvPr>
          <p:cNvSpPr txBox="1">
            <a:spLocks noGrp="1"/>
          </p:cNvSpPr>
          <p:nvPr>
            <p:ph type="title"/>
          </p:nvPr>
        </p:nvSpPr>
        <p:spPr>
          <a:xfrm>
            <a:off x="116900" y="997970"/>
            <a:ext cx="10455704" cy="237843"/>
          </a:xfrm>
          <a:prstGeom prst="rect">
            <a:avLst/>
          </a:prstGeom>
        </p:spPr>
        <p:txBody>
          <a:bodyPr vert="horz" wrap="square" lIns="0" tIns="16087" rIns="0" bIns="0" numCol="1" anchor="ctr" anchorCtr="0" compatLnSpc="1">
            <a:prstTxWarp prst="textNoShape">
              <a:avLst/>
            </a:prstTxWarp>
            <a:spAutoFit/>
          </a:bodyPr>
          <a:lstStyle/>
          <a:p>
            <a:pPr marL="16510" eaLnBrk="0" fontAlgn="base" hangingPunct="0">
              <a:spcBef>
                <a:spcPts val="127"/>
              </a:spcBef>
              <a:spcAft>
                <a:spcPct val="0"/>
              </a:spcAft>
              <a:tabLst>
                <a:tab pos="621438" algn="l"/>
              </a:tabLst>
              <a:defRPr sz="2800" b="1">
                <a:solidFill>
                  <a:srgbClr val="A1010D"/>
                </a:solidFill>
                <a:latin typeface="Source Sans Pro Regular"/>
                <a:cs typeface="Arial"/>
              </a:defRPr>
            </a:pPr>
            <a:r>
              <a:rPr sz="1600"/>
              <a:t>Identifier les gisements de candidats potentiels (spectre large) </a:t>
            </a:r>
          </a:p>
        </p:txBody>
      </p:sp>
      <p:sp>
        <p:nvSpPr>
          <p:cNvPr id="12" name="Espace réservé du numéro de diapositive 11">
            <a:extLst>
              <a:ext uri="{FF2B5EF4-FFF2-40B4-BE49-F238E27FC236}">
                <a16:creationId xmlns:a16="http://schemas.microsoft.com/office/drawing/2014/main" id="{FE9CDA1C-3561-B6F3-C882-DF83D7D8E307}"/>
              </a:ext>
            </a:extLst>
          </p:cNvPr>
          <p:cNvSpPr>
            <a:spLocks noGrp="1"/>
          </p:cNvSpPr>
          <p:nvPr>
            <p:ph type="sldNum" sz="quarter" idx="2"/>
          </p:nvPr>
        </p:nvSpPr>
        <p:spPr>
          <a:xfrm>
            <a:off x="11766550" y="6473207"/>
            <a:ext cx="423748" cy="320041"/>
          </a:xfrm>
        </p:spPr>
        <p:txBody>
          <a:bodyPr lIns="91440" tIns="45720" rIns="91440" bIns="45720" anchor="t"/>
          <a:lstStyle/>
          <a:p>
            <a:pPr algn="r"/>
            <a:fld id="{86CB4B4D-7CA3-9044-876B-883B54F8677D}" type="slidenum">
              <a:rPr lang="fr-FR" sz="1200">
                <a:solidFill>
                  <a:srgbClr val="A5A5A5"/>
                </a:solidFill>
              </a:rPr>
              <a:pPr algn="r"/>
              <a:t>18</a:t>
            </a:fld>
            <a:endParaRPr sz="1200">
              <a:solidFill>
                <a:srgbClr val="A5A5A5"/>
              </a:solidFill>
            </a:endParaRPr>
          </a:p>
        </p:txBody>
      </p:sp>
      <p:sp>
        <p:nvSpPr>
          <p:cNvPr id="17" name="object 10"/>
          <p:cNvSpPr/>
          <p:nvPr/>
        </p:nvSpPr>
        <p:spPr>
          <a:xfrm>
            <a:off x="4370966" y="2751619"/>
            <a:ext cx="803994" cy="736019"/>
          </a:xfrm>
          <a:custGeom>
            <a:avLst/>
            <a:gdLst/>
            <a:ahLst/>
            <a:cxnLst/>
            <a:rect l="l" t="t" r="r" b="b"/>
            <a:pathLst>
              <a:path w="1023619" h="1176655">
                <a:moveTo>
                  <a:pt x="1023238" y="0"/>
                </a:moveTo>
                <a:lnTo>
                  <a:pt x="760349" y="0"/>
                </a:lnTo>
                <a:lnTo>
                  <a:pt x="0" y="1176147"/>
                </a:lnTo>
              </a:path>
            </a:pathLst>
          </a:custGeom>
          <a:ln w="25400">
            <a:solidFill>
              <a:srgbClr val="335FB1"/>
            </a:solidFill>
          </a:ln>
        </p:spPr>
        <p:txBody>
          <a:bodyPr wrap="square" lIns="0" tIns="0" rIns="0" bIns="0"/>
          <a:lstStyle/>
          <a:p>
            <a:pPr hangingPunct="1"/>
            <a:endParaRPr sz="2400" kern="1200">
              <a:solidFill>
                <a:prstClr val="black"/>
              </a:solidFill>
              <a:ea typeface="+mn-ea"/>
              <a:cs typeface="+mn-cs"/>
            </a:endParaRPr>
          </a:p>
        </p:txBody>
      </p:sp>
      <p:pic>
        <p:nvPicPr>
          <p:cNvPr id="18" name="Image 17"/>
          <p:cNvPicPr>
            <a:picLocks noChangeAspect="1"/>
          </p:cNvPicPr>
          <p:nvPr/>
        </p:nvPicPr>
        <p:blipFill>
          <a:blip r:embed="rId3"/>
          <a:stretch>
            <a:fillRect/>
          </a:stretch>
        </p:blipFill>
        <p:spPr>
          <a:xfrm>
            <a:off x="481338" y="2821761"/>
            <a:ext cx="4250747" cy="3012982"/>
          </a:xfrm>
          <a:prstGeom prst="rect">
            <a:avLst/>
          </a:prstGeom>
        </p:spPr>
      </p:pic>
    </p:spTree>
    <p:extLst>
      <p:ext uri="{BB962C8B-B14F-4D97-AF65-F5344CB8AC3E}">
        <p14:creationId xmlns:p14="http://schemas.microsoft.com/office/powerpoint/2010/main" val="4099677687"/>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CD50E9DB-AE14-952E-489D-BCCB2B8F5E11}"/>
              </a:ext>
            </a:extLst>
          </p:cNvPr>
          <p:cNvGrpSpPr/>
          <p:nvPr/>
        </p:nvGrpSpPr>
        <p:grpSpPr>
          <a:xfrm>
            <a:off x="5187771" y="1192050"/>
            <a:ext cx="6560447" cy="5335498"/>
            <a:chOff x="5187771" y="1192050"/>
            <a:chExt cx="6560447" cy="5335498"/>
          </a:xfrm>
        </p:grpSpPr>
        <p:pic>
          <p:nvPicPr>
            <p:cNvPr id="5" name="Picture 4">
              <a:extLst>
                <a:ext uri="{FF2B5EF4-FFF2-40B4-BE49-F238E27FC236}">
                  <a16:creationId xmlns:a16="http://schemas.microsoft.com/office/drawing/2014/main" id="{65AA629F-5EA1-E7A3-5796-4241438EBC7F}"/>
                </a:ext>
              </a:extLst>
            </p:cNvPr>
            <p:cNvPicPr>
              <a:picLocks noChangeAspect="1"/>
            </p:cNvPicPr>
            <p:nvPr/>
          </p:nvPicPr>
          <p:blipFill rotWithShape="1">
            <a:blip r:embed="rId3"/>
            <a:srcRect l="18322" t="15652" r="68466" b="49964"/>
            <a:stretch/>
          </p:blipFill>
          <p:spPr>
            <a:xfrm>
              <a:off x="5187771" y="1192050"/>
              <a:ext cx="6560447" cy="5335498"/>
            </a:xfrm>
            <a:prstGeom prst="rect">
              <a:avLst/>
            </a:prstGeom>
          </p:spPr>
        </p:pic>
        <p:sp>
          <p:nvSpPr>
            <p:cNvPr id="6" name="Rectangle 5">
              <a:extLst>
                <a:ext uri="{FF2B5EF4-FFF2-40B4-BE49-F238E27FC236}">
                  <a16:creationId xmlns:a16="http://schemas.microsoft.com/office/drawing/2014/main" id="{4466D85B-8621-4D75-65E3-CF84EA80CD6E}"/>
                </a:ext>
              </a:extLst>
            </p:cNvPr>
            <p:cNvSpPr/>
            <p:nvPr/>
          </p:nvSpPr>
          <p:spPr>
            <a:xfrm>
              <a:off x="6361042" y="1688097"/>
              <a:ext cx="661285" cy="454442"/>
            </a:xfrm>
            <a:prstGeom prst="rect">
              <a:avLst/>
            </a:prstGeom>
            <a:solidFill>
              <a:srgbClr val="FFFFFF"/>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normalizeH="0" baseline="0">
                <a:ln>
                  <a:noFill/>
                </a:ln>
                <a:solidFill>
                  <a:srgbClr val="000000"/>
                </a:solidFill>
                <a:effectLst/>
                <a:uFillTx/>
                <a:latin typeface="+mj-lt"/>
                <a:ea typeface="+mj-ea"/>
                <a:cs typeface="+mj-cs"/>
                <a:sym typeface="Calibri"/>
              </a:endParaRPr>
            </a:p>
          </p:txBody>
        </p:sp>
      </p:grpSp>
      <p:sp>
        <p:nvSpPr>
          <p:cNvPr id="2" name="object 2"/>
          <p:cNvSpPr txBox="1">
            <a:spLocks noGrp="1"/>
          </p:cNvSpPr>
          <p:nvPr>
            <p:ph type="title"/>
          </p:nvPr>
        </p:nvSpPr>
        <p:spPr>
          <a:xfrm>
            <a:off x="116899" y="786349"/>
            <a:ext cx="11359773" cy="454441"/>
          </a:xfrm>
          <a:prstGeom prst="rect">
            <a:avLst/>
          </a:prstGeom>
        </p:spPr>
        <p:txBody>
          <a:bodyPr vert="horz" wrap="square" lIns="0" tIns="16087" rIns="0" bIns="0" numCol="1" anchor="ctr" anchorCtr="0" compatLnSpc="1">
            <a:prstTxWarp prst="textNoShape">
              <a:avLst/>
            </a:prstTxWarp>
            <a:spAutoFit/>
          </a:bodyPr>
          <a:lstStyle/>
          <a:p>
            <a:pPr marL="16510" marR="6350">
              <a:lnSpc>
                <a:spcPts val="4027"/>
              </a:lnSpc>
              <a:spcBef>
                <a:spcPts val="127"/>
              </a:spcBef>
              <a:tabLst>
                <a:tab pos="621438" algn="l"/>
              </a:tabLst>
              <a:defRPr sz="2800" b="1">
                <a:solidFill>
                  <a:srgbClr val="A1010D"/>
                </a:solidFill>
                <a:latin typeface="Source Sans Pro Regular"/>
                <a:cs typeface="Arial"/>
              </a:defRPr>
            </a:pPr>
            <a:r>
              <a:rPr sz="1600" dirty="0"/>
              <a:t>Dotation </a:t>
            </a:r>
            <a:r>
              <a:rPr sz="1600" dirty="0" err="1"/>
              <a:t>en</a:t>
            </a:r>
            <a:r>
              <a:rPr sz="1600" dirty="0"/>
              <a:t> personnel et constitution de la </a:t>
            </a:r>
            <a:r>
              <a:rPr sz="1600" dirty="0" err="1"/>
              <a:t>liste</a:t>
            </a:r>
            <a:r>
              <a:rPr sz="1600" dirty="0"/>
              <a:t> des </a:t>
            </a:r>
            <a:r>
              <a:rPr sz="1600" dirty="0" err="1"/>
              <a:t>membres</a:t>
            </a:r>
            <a:r>
              <a:rPr sz="1600" dirty="0"/>
              <a:t> de </a:t>
            </a:r>
            <a:r>
              <a:rPr sz="1600" dirty="0" err="1"/>
              <a:t>réserve</a:t>
            </a:r>
            <a:r>
              <a:rPr sz="1600" dirty="0"/>
              <a:t> : processus </a:t>
            </a:r>
            <a:r>
              <a:rPr sz="1600" dirty="0" err="1"/>
              <a:t>général</a:t>
            </a:r>
            <a:endParaRPr sz="1600" b="1" dirty="0">
              <a:solidFill>
                <a:srgbClr val="A1010D"/>
              </a:solidFill>
              <a:latin typeface="Source Sans Pro Regular"/>
              <a:cs typeface="Arial"/>
            </a:endParaRPr>
          </a:p>
        </p:txBody>
      </p:sp>
      <p:sp>
        <p:nvSpPr>
          <p:cNvPr id="7" name="Rectangle 6"/>
          <p:cNvSpPr/>
          <p:nvPr/>
        </p:nvSpPr>
        <p:spPr>
          <a:xfrm>
            <a:off x="116899" y="184072"/>
            <a:ext cx="9936480" cy="338554"/>
          </a:xfrm>
          <a:prstGeom prst="rect">
            <a:avLst/>
          </a:prstGeom>
        </p:spPr>
        <p:txBody>
          <a:bodyPr wrap="square">
            <a:spAutoFit/>
          </a:bodyPr>
          <a:lstStyle/>
          <a:p>
            <a:pPr>
              <a:defRPr sz="3200" b="1">
                <a:solidFill>
                  <a:schemeClr val="bg1"/>
                </a:solidFill>
                <a:latin typeface="Source Sans Pro"/>
              </a:defRPr>
            </a:pPr>
            <a:r>
              <a:rPr sz="1600" dirty="0"/>
              <a:t>3.1 Introduction à la dotation </a:t>
            </a:r>
            <a:r>
              <a:rPr sz="1600" dirty="0" err="1"/>
              <a:t>en</a:t>
            </a:r>
            <a:r>
              <a:rPr sz="1600" dirty="0"/>
              <a:t> personnel et à la constitution de la </a:t>
            </a:r>
            <a:r>
              <a:rPr sz="1600" dirty="0" err="1"/>
              <a:t>liste</a:t>
            </a:r>
            <a:r>
              <a:rPr sz="1600" dirty="0"/>
              <a:t> des </a:t>
            </a:r>
            <a:r>
              <a:rPr sz="1600" dirty="0" err="1"/>
              <a:t>membres</a:t>
            </a:r>
            <a:r>
              <a:rPr sz="1600" dirty="0"/>
              <a:t> de </a:t>
            </a:r>
            <a:r>
              <a:rPr sz="1600" dirty="0" err="1"/>
              <a:t>réserve</a:t>
            </a:r>
            <a:endParaRPr sz="1600" dirty="0">
              <a:solidFill>
                <a:schemeClr val="bg1"/>
              </a:solidFill>
              <a:latin typeface="Source Sans Pro"/>
            </a:endParaRPr>
          </a:p>
        </p:txBody>
      </p:sp>
      <p:sp>
        <p:nvSpPr>
          <p:cNvPr id="3" name="Espace réservé du numéro de diapositive 2">
            <a:extLst>
              <a:ext uri="{FF2B5EF4-FFF2-40B4-BE49-F238E27FC236}">
                <a16:creationId xmlns:a16="http://schemas.microsoft.com/office/drawing/2014/main" id="{92A24B04-DCBF-912E-899C-FEA3C929C904}"/>
              </a:ext>
            </a:extLst>
          </p:cNvPr>
          <p:cNvSpPr>
            <a:spLocks noGrp="1"/>
          </p:cNvSpPr>
          <p:nvPr>
            <p:ph type="sldNum" sz="quarter" idx="2"/>
          </p:nvPr>
        </p:nvSpPr>
        <p:spPr>
          <a:xfrm>
            <a:off x="11802269" y="6544645"/>
            <a:ext cx="388030" cy="308135"/>
          </a:xfrm>
        </p:spPr>
        <p:txBody>
          <a:bodyPr lIns="91440" tIns="45720" rIns="91440" bIns="45720" anchor="t"/>
          <a:lstStyle/>
          <a:p>
            <a:fld id="{86CB4B4D-7CA3-9044-876B-883B54F8677D}" type="slidenum">
              <a:rPr lang="fr-FR" sz="1200" dirty="0">
                <a:solidFill>
                  <a:srgbClr val="A5A5A5"/>
                </a:solidFill>
              </a:rPr>
              <a:t>19</a:t>
            </a:fld>
            <a:endParaRPr sz="1200">
              <a:solidFill>
                <a:srgbClr val="A5A5A5"/>
              </a:solidFill>
            </a:endParaRPr>
          </a:p>
        </p:txBody>
      </p:sp>
      <p:sp>
        <p:nvSpPr>
          <p:cNvPr id="8" name="Rectangle 7"/>
          <p:cNvSpPr/>
          <p:nvPr/>
        </p:nvSpPr>
        <p:spPr>
          <a:xfrm>
            <a:off x="567490" y="3000313"/>
            <a:ext cx="5229295" cy="830997"/>
          </a:xfrm>
          <a:prstGeom prst="rect">
            <a:avLst/>
          </a:prstGeom>
        </p:spPr>
        <p:txBody>
          <a:bodyPr wrap="square">
            <a:spAutoFit/>
          </a:bodyPr>
          <a:lstStyle/>
          <a:p>
            <a:pPr hangingPunct="1">
              <a:defRPr sz="2400" kern="1200">
                <a:latin typeface="Source Sans Pro" panose="020B0503030403020204"/>
                <a:ea typeface="+mn-ea"/>
                <a:cs typeface="Arial" panose="020B0604020202020204" pitchFamily="34" charset="0"/>
              </a:defRPr>
            </a:pPr>
            <a:r>
              <a:t>Étapes à suivre pour la dotation en personnel des EIR et la constitution </a:t>
            </a:r>
          </a:p>
          <a:p>
            <a:pPr hangingPunct="1">
              <a:defRPr sz="2400" kern="1200">
                <a:latin typeface="Source Sans Pro" panose="020B0503030403020204"/>
                <a:ea typeface="+mn-ea"/>
                <a:cs typeface="Arial" panose="020B0604020202020204" pitchFamily="34" charset="0"/>
              </a:defRPr>
            </a:pPr>
            <a:r>
              <a:t>de la liste des membres de réserve :</a:t>
            </a:r>
          </a:p>
        </p:txBody>
      </p:sp>
      <p:sp>
        <p:nvSpPr>
          <p:cNvPr id="9" name="Ellipse 8"/>
          <p:cNvSpPr/>
          <p:nvPr/>
        </p:nvSpPr>
        <p:spPr>
          <a:xfrm>
            <a:off x="6480524" y="4071081"/>
            <a:ext cx="3846811" cy="956761"/>
          </a:xfrm>
          <a:prstGeom prst="ellipse">
            <a:avLst/>
          </a:prstGeom>
          <a:noFill/>
        </p:spPr>
        <p:style>
          <a:lnRef idx="2">
            <a:schemeClr val="accent2"/>
          </a:lnRef>
          <a:fillRef idx="1">
            <a:schemeClr val="lt1"/>
          </a:fillRef>
          <a:effectRef idx="0">
            <a:schemeClr val="accent2"/>
          </a:effectRef>
          <a:fontRef idx="minor">
            <a:schemeClr val="dk1"/>
          </a:fontRef>
        </p:style>
        <p:txBody>
          <a:bodyPr anchor="ctr"/>
          <a:lstStyle/>
          <a:p>
            <a:pPr algn="ctr" hangingPunct="1"/>
            <a:endParaRPr kern="1200">
              <a:solidFill>
                <a:prstClr val="black"/>
              </a:solidFill>
            </a:endParaRPr>
          </a:p>
        </p:txBody>
      </p:sp>
    </p:spTree>
    <p:extLst>
      <p:ext uri="{BB962C8B-B14F-4D97-AF65-F5344CB8AC3E}">
        <p14:creationId xmlns:p14="http://schemas.microsoft.com/office/powerpoint/2010/main" val="277041508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 name="Content Placeholder 1"/>
          <p:cNvSpPr txBox="1">
            <a:spLocks noGrp="1"/>
          </p:cNvSpPr>
          <p:nvPr>
            <p:ph type="body" sz="half" idx="1"/>
          </p:nvPr>
        </p:nvSpPr>
        <p:spPr>
          <a:xfrm>
            <a:off x="4273551" y="2031224"/>
            <a:ext cx="7529515" cy="4358467"/>
          </a:xfrm>
          <a:prstGeom prst="rect">
            <a:avLst/>
          </a:prstGeom>
        </p:spPr>
        <p:txBody>
          <a:bodyPr lIns="45719" tIns="45720" rIns="45719" bIns="45720" anchor="t">
            <a:normAutofit/>
          </a:bodyPr>
          <a:lstStyle/>
          <a:p>
            <a:pPr>
              <a:defRPr>
                <a:solidFill>
                  <a:srgbClr val="002060"/>
                </a:solidFill>
                <a:latin typeface="Source Sans Pro Bold"/>
                <a:ea typeface="Source Sans Pro Bold"/>
                <a:cs typeface="Source Sans Pro Bold"/>
                <a:sym typeface="Source Sans Pro Bold"/>
              </a:defRPr>
            </a:pPr>
            <a:endParaRPr/>
          </a:p>
          <a:p>
            <a:pPr>
              <a:defRPr>
                <a:solidFill>
                  <a:srgbClr val="FF0000"/>
                </a:solidFill>
              </a:defRPr>
            </a:pPr>
            <a:endParaRPr/>
          </a:p>
          <a:p>
            <a:pPr>
              <a:defRPr>
                <a:solidFill>
                  <a:srgbClr val="FF0000"/>
                </a:solidFill>
                <a:latin typeface="Segoe UI"/>
                <a:cs typeface="Segoe UI"/>
              </a:defRPr>
            </a:pPr>
            <a:r>
              <a:t>Le contenu de cette présentation devra être adapté au programme définitif de votre atelier pour les gestionnaires des EIR et aux particularités de votre pays. </a:t>
            </a:r>
          </a:p>
          <a:p>
            <a:pPr>
              <a:defRPr>
                <a:solidFill>
                  <a:srgbClr val="FF0000"/>
                </a:solidFill>
                <a:latin typeface="Segoe UI"/>
                <a:cs typeface="Segoe UI"/>
              </a:defRPr>
            </a:pPr>
            <a:r>
              <a:t>Les éléments devant être vérifiés ou complétés par les organisateurs ou les animateurs de l'atelier sont surlignés en jaune.</a:t>
            </a:r>
          </a:p>
        </p:txBody>
      </p:sp>
      <p:sp>
        <p:nvSpPr>
          <p:cNvPr id="569" name="TextBox 8"/>
          <p:cNvSpPr txBox="1"/>
          <p:nvPr/>
        </p:nvSpPr>
        <p:spPr>
          <a:xfrm>
            <a:off x="333247" y="0"/>
            <a:ext cx="3341144"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dirty="0"/>
              <a:t>Remarque à </a:t>
            </a:r>
            <a:r>
              <a:rPr dirty="0" err="1"/>
              <a:t>l’intention</a:t>
            </a:r>
            <a:r>
              <a:rPr dirty="0"/>
              <a:t> des animateurs</a:t>
            </a:r>
            <a:endParaRPr b="1" dirty="0"/>
          </a:p>
        </p:txBody>
      </p:sp>
      <p:sp>
        <p:nvSpPr>
          <p:cNvPr id="2" name="Espace réservé du numéro de diapositive 1">
            <a:extLst>
              <a:ext uri="{FF2B5EF4-FFF2-40B4-BE49-F238E27FC236}">
                <a16:creationId xmlns:a16="http://schemas.microsoft.com/office/drawing/2014/main" id="{95CE18D1-7EDE-B9DC-283D-34EB12C342C4}"/>
              </a:ext>
            </a:extLst>
          </p:cNvPr>
          <p:cNvSpPr>
            <a:spLocks noGrp="1"/>
          </p:cNvSpPr>
          <p:nvPr>
            <p:ph type="sldNum" sz="quarter" idx="2"/>
          </p:nvPr>
        </p:nvSpPr>
        <p:spPr>
          <a:xfrm>
            <a:off x="11909425" y="6532738"/>
            <a:ext cx="280874" cy="320041"/>
          </a:xfrm>
        </p:spPr>
        <p:txBody>
          <a:bodyPr lIns="91440" tIns="45720" rIns="91440" bIns="45720" anchor="t"/>
          <a:lstStyle/>
          <a:p>
            <a:fld id="{86CB4B4D-7CA3-9044-876B-883B54F8677D}" type="slidenum">
              <a:rPr lang="fr-FR" sz="1200" dirty="0">
                <a:solidFill>
                  <a:srgbClr val="A5A5A5"/>
                </a:solidFill>
              </a:rPr>
              <a:t>2</a:t>
            </a:fld>
            <a:endParaRPr sz="1200">
              <a:solidFill>
                <a:srgbClr val="A5A5A5"/>
              </a:solidFill>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6900" y="965681"/>
            <a:ext cx="10739840" cy="237843"/>
          </a:xfrm>
          <a:prstGeom prst="rect">
            <a:avLst/>
          </a:prstGeom>
        </p:spPr>
        <p:txBody>
          <a:bodyPr vert="horz" wrap="square" lIns="0" tIns="16087" rIns="0" bIns="0" numCol="1" anchor="ctr" anchorCtr="0" compatLnSpc="1">
            <a:prstTxWarp prst="textNoShape">
              <a:avLst/>
            </a:prstTxWarp>
            <a:spAutoFit/>
          </a:bodyPr>
          <a:lstStyle/>
          <a:p>
            <a:pPr marL="16510" eaLnBrk="0" fontAlgn="base" hangingPunct="0">
              <a:spcBef>
                <a:spcPts val="127"/>
              </a:spcBef>
              <a:spcAft>
                <a:spcPct val="0"/>
              </a:spcAft>
              <a:tabLst>
                <a:tab pos="621438" algn="l"/>
              </a:tabLst>
              <a:defRPr sz="2800" b="1">
                <a:solidFill>
                  <a:srgbClr val="C00000"/>
                </a:solidFill>
                <a:latin typeface="Source Sans Pro"/>
                <a:ea typeface="+mj-lt"/>
                <a:cs typeface="+mj-lt"/>
              </a:defRPr>
            </a:pPr>
            <a:r>
              <a:rPr sz="1600" dirty="0" err="1">
                <a:sym typeface="Source Sans Pro Regular"/>
              </a:rPr>
              <a:t>S</a:t>
            </a:r>
            <a:r>
              <a:rPr sz="1600" dirty="0" err="1"/>
              <a:t>électionner</a:t>
            </a:r>
            <a:r>
              <a:rPr sz="1600" dirty="0"/>
              <a:t> les </a:t>
            </a:r>
            <a:r>
              <a:rPr sz="1600" dirty="0" err="1"/>
              <a:t>candidats</a:t>
            </a:r>
            <a:r>
              <a:rPr sz="1600" dirty="0"/>
              <a:t> aux EIR </a:t>
            </a:r>
            <a:endParaRPr sz="1600" b="1" strike="sngStrike" dirty="0">
              <a:solidFill>
                <a:srgbClr val="C00000"/>
              </a:solidFill>
              <a:latin typeface="Source Sans Pro"/>
              <a:sym typeface="Calibri"/>
            </a:endParaRPr>
          </a:p>
        </p:txBody>
      </p:sp>
      <p:sp>
        <p:nvSpPr>
          <p:cNvPr id="7" name="Rectangle 6"/>
          <p:cNvSpPr/>
          <p:nvPr/>
        </p:nvSpPr>
        <p:spPr>
          <a:xfrm>
            <a:off x="116900" y="179931"/>
            <a:ext cx="9509097" cy="338554"/>
          </a:xfrm>
          <a:prstGeom prst="rect">
            <a:avLst/>
          </a:prstGeom>
        </p:spPr>
        <p:txBody>
          <a:bodyPr wrap="square">
            <a:spAutoFit/>
          </a:bodyPr>
          <a:lstStyle/>
          <a:p>
            <a:pPr>
              <a:defRPr sz="3200" b="1">
                <a:solidFill>
                  <a:schemeClr val="bg1"/>
                </a:solidFill>
                <a:latin typeface="Source Sans Pro"/>
              </a:defRPr>
            </a:pPr>
            <a:r>
              <a:rPr sz="1600" dirty="0"/>
              <a:t>3.1 Introduction à la dotation </a:t>
            </a:r>
            <a:r>
              <a:rPr sz="1600" dirty="0" err="1"/>
              <a:t>en</a:t>
            </a:r>
            <a:r>
              <a:rPr sz="1600" dirty="0"/>
              <a:t> personnel et à la constitution de la </a:t>
            </a:r>
            <a:r>
              <a:rPr sz="1600" dirty="0" err="1"/>
              <a:t>liste</a:t>
            </a:r>
            <a:r>
              <a:rPr sz="1600" dirty="0"/>
              <a:t> des </a:t>
            </a:r>
            <a:r>
              <a:rPr sz="1600" dirty="0" err="1"/>
              <a:t>membres</a:t>
            </a:r>
            <a:r>
              <a:rPr sz="1600" dirty="0"/>
              <a:t> de </a:t>
            </a:r>
            <a:r>
              <a:rPr sz="1600" dirty="0" err="1"/>
              <a:t>réserve</a:t>
            </a:r>
            <a:endParaRPr sz="1600" dirty="0">
              <a:solidFill>
                <a:schemeClr val="bg1"/>
              </a:solidFill>
              <a:latin typeface="Source Sans Pro"/>
            </a:endParaRPr>
          </a:p>
        </p:txBody>
      </p:sp>
      <p:sp>
        <p:nvSpPr>
          <p:cNvPr id="5" name="Rectangle 4"/>
          <p:cNvSpPr/>
          <p:nvPr/>
        </p:nvSpPr>
        <p:spPr>
          <a:xfrm>
            <a:off x="298335" y="2014817"/>
            <a:ext cx="10558405" cy="2690673"/>
          </a:xfrm>
          <a:prstGeom prst="rect">
            <a:avLst/>
          </a:prstGeom>
        </p:spPr>
        <p:txBody>
          <a:bodyPr wrap="square" lIns="91440" tIns="45720" rIns="91440" bIns="45720" anchor="t">
            <a:spAutoFit/>
          </a:bodyPr>
          <a:lstStyle/>
          <a:p>
            <a:pPr>
              <a:buClr>
                <a:srgbClr val="65A000"/>
              </a:buClr>
              <a:buSzPct val="100000"/>
              <a:defRPr sz="2400">
                <a:latin typeface="Source Sans Pro Regular"/>
                <a:ea typeface="+mj-lt"/>
                <a:cs typeface="+mj-lt"/>
                <a:sym typeface="Source Sans Pro Regular"/>
              </a:defRPr>
            </a:pPr>
            <a:r>
              <a:rPr>
                <a:latin typeface="Source Sans Pro Regular"/>
                <a:sym typeface="Source Sans Pro Regular"/>
              </a:rPr>
              <a:t>Trois éléments importants à prendre en compte pour s</a:t>
            </a:r>
            <a:r>
              <a:t>électionner les candidats aux </a:t>
            </a:r>
            <a:r>
              <a:rPr>
                <a:latin typeface="Source Sans Pro Regular"/>
              </a:rPr>
              <a:t>EIR</a:t>
            </a:r>
            <a:r>
              <a:t> :</a:t>
            </a:r>
          </a:p>
          <a:p>
            <a:pPr marL="457200" indent="-457200" eaLnBrk="0">
              <a:lnSpc>
                <a:spcPct val="110000"/>
              </a:lnSpc>
              <a:spcBef>
                <a:spcPts val="500"/>
              </a:spcBef>
              <a:buClr>
                <a:srgbClr val="65A000"/>
              </a:buClr>
              <a:buSzPct val="100000"/>
              <a:buAutoNum type="arabicPeriod"/>
              <a:defRPr sz="2200">
                <a:latin typeface="Source Sans Pro Regular"/>
                <a:ea typeface="Source Sans Pro Regular"/>
                <a:cs typeface="Source Sans Pro Regular"/>
                <a:sym typeface="Source Sans Pro Regular"/>
              </a:defRPr>
            </a:pPr>
            <a:r>
              <a:rPr>
                <a:cs typeface="+mj-lt"/>
              </a:rPr>
              <a:t>La mise en place </a:t>
            </a:r>
            <a:r>
              <a:rPr>
                <a:latin typeface="Source Sans Pro Regular"/>
              </a:rPr>
              <a:t>de critères de sélection par opposition à l'acceptation de tous les candidats</a:t>
            </a:r>
            <a:r>
              <a:rPr>
                <a:cs typeface="+mj-lt"/>
              </a:rPr>
              <a:t> :</a:t>
            </a:r>
          </a:p>
          <a:p>
            <a:pPr marL="720000" lvl="3" indent="-342900">
              <a:lnSpc>
                <a:spcPct val="110000"/>
              </a:lnSpc>
              <a:spcBef>
                <a:spcPts val="500"/>
              </a:spcBef>
              <a:buClr>
                <a:srgbClr val="65A000"/>
              </a:buClr>
              <a:buSzPct val="100000"/>
              <a:buFont typeface="Courier New"/>
              <a:buChar char="o"/>
              <a:defRPr sz="2200">
                <a:latin typeface="Source Sans Pro Regular"/>
                <a:ea typeface="Source Sans Pro Regular"/>
                <a:cs typeface="Source Sans Pro Regular"/>
                <a:sym typeface="Source Sans Pro Regular"/>
              </a:defRPr>
            </a:pPr>
            <a:r>
              <a:t>Processus dʼévaluation</a:t>
            </a:r>
          </a:p>
          <a:p>
            <a:pPr marL="720000" lvl="3" indent="-342900">
              <a:lnSpc>
                <a:spcPct val="110000"/>
              </a:lnSpc>
              <a:spcBef>
                <a:spcPts val="500"/>
              </a:spcBef>
              <a:buClr>
                <a:srgbClr val="65A000"/>
              </a:buClr>
              <a:buSzPct val="100000"/>
              <a:buFont typeface="Courier New"/>
              <a:buChar char="o"/>
              <a:defRPr sz="2200">
                <a:latin typeface="Source Sans Pro Regular"/>
                <a:ea typeface="Source Sans Pro Regular"/>
                <a:cs typeface="Source Sans Pro Regular"/>
                <a:sym typeface="Source Sans Pro Regular"/>
              </a:defRPr>
            </a:pPr>
            <a:r>
              <a:t>Approbation du superviseur</a:t>
            </a:r>
          </a:p>
          <a:p>
            <a:pPr eaLnBrk="0">
              <a:lnSpc>
                <a:spcPct val="110000"/>
              </a:lnSpc>
              <a:spcBef>
                <a:spcPts val="500"/>
              </a:spcBef>
              <a:buClr>
                <a:srgbClr val="65A000"/>
              </a:buClr>
              <a:buSzPct val="100000"/>
              <a:defRPr sz="2400">
                <a:latin typeface="Source Sans Pro Regular"/>
                <a:ea typeface="Source Sans Pro Regular"/>
                <a:cs typeface="+mj-lt"/>
                <a:sym typeface="Source Sans Pro Regular"/>
              </a:defRPr>
            </a:pPr>
            <a:r>
              <a:rPr sz="2200">
                <a:solidFill>
                  <a:srgbClr val="65A000"/>
                </a:solidFill>
                <a:ea typeface="Source Sans Pro Regular"/>
              </a:rPr>
              <a:t>2. </a:t>
            </a:r>
            <a:r>
              <a:rPr sz="2200">
                <a:ea typeface="Source Sans Pro Regular"/>
              </a:rPr>
              <a:t>    </a:t>
            </a:r>
            <a:r>
              <a:rPr sz="2400">
                <a:ea typeface="+mj-lt"/>
              </a:rPr>
              <a:t>La méthode de collecte des données</a:t>
            </a:r>
            <a:endParaRPr sz="2200">
              <a:latin typeface="Source Sans Pro Regular"/>
              <a:ea typeface="Source Sans Pro Regular"/>
              <a:cs typeface="+mj-lt"/>
            </a:endParaRPr>
          </a:p>
          <a:p>
            <a:pPr eaLnBrk="0">
              <a:lnSpc>
                <a:spcPct val="110000"/>
              </a:lnSpc>
              <a:spcBef>
                <a:spcPts val="500"/>
              </a:spcBef>
              <a:buClr>
                <a:srgbClr val="65A000"/>
              </a:buClr>
              <a:buSzPct val="100000"/>
              <a:defRPr sz="2400">
                <a:latin typeface="Source Sans Pro Regular"/>
                <a:ea typeface="Source Sans Pro Regular"/>
                <a:cs typeface="+mj-lt"/>
                <a:sym typeface="Source Sans Pro Regular"/>
              </a:defRPr>
            </a:pPr>
            <a:r>
              <a:rPr sz="2200">
                <a:solidFill>
                  <a:srgbClr val="65A000"/>
                </a:solidFill>
                <a:ea typeface="Source Sans Pro Regular"/>
              </a:rPr>
              <a:t>3.   </a:t>
            </a:r>
            <a:r>
              <a:rPr sz="2200">
                <a:ea typeface="Source Sans Pro Regular"/>
              </a:rPr>
              <a:t>  </a:t>
            </a:r>
            <a:r>
              <a:rPr sz="2400">
                <a:ea typeface="+mj-lt"/>
              </a:rPr>
              <a:t>Le contenu des données à collecter</a:t>
            </a:r>
            <a:endParaRPr sz="2400" strike="sngStrike">
              <a:solidFill>
                <a:schemeClr val="tx1"/>
              </a:solidFill>
              <a:latin typeface="Source Sans Pro Bold"/>
              <a:ea typeface="Source Sans Pro Bold"/>
              <a:cs typeface="Source Sans Pro Bold"/>
            </a:endParaRPr>
          </a:p>
        </p:txBody>
      </p:sp>
      <p:sp>
        <p:nvSpPr>
          <p:cNvPr id="3" name="Espace réservé du numéro de diapositive 2">
            <a:extLst>
              <a:ext uri="{FF2B5EF4-FFF2-40B4-BE49-F238E27FC236}">
                <a16:creationId xmlns:a16="http://schemas.microsoft.com/office/drawing/2014/main" id="{94C56F70-86BA-3462-FC76-87AB4FE53107}"/>
              </a:ext>
            </a:extLst>
          </p:cNvPr>
          <p:cNvSpPr>
            <a:spLocks noGrp="1"/>
          </p:cNvSpPr>
          <p:nvPr>
            <p:ph type="sldNum" sz="quarter" idx="2"/>
          </p:nvPr>
        </p:nvSpPr>
        <p:spPr>
          <a:xfrm>
            <a:off x="11766550" y="6508926"/>
            <a:ext cx="423748" cy="343853"/>
          </a:xfrm>
        </p:spPr>
        <p:txBody>
          <a:bodyPr lIns="91440" tIns="45720" rIns="91440" bIns="45720" anchor="t"/>
          <a:lstStyle/>
          <a:p>
            <a:pPr algn="r"/>
            <a:fld id="{86CB4B4D-7CA3-9044-876B-883B54F8677D}" type="slidenum">
              <a:rPr lang="fr-FR" sz="1200">
                <a:solidFill>
                  <a:srgbClr val="A5A5A5"/>
                </a:solidFill>
              </a:rPr>
              <a:pPr algn="r"/>
              <a:t>20</a:t>
            </a:fld>
            <a:endParaRPr sz="1200">
              <a:solidFill>
                <a:srgbClr val="A5A5A5"/>
              </a:solidFill>
            </a:endParaRPr>
          </a:p>
        </p:txBody>
      </p:sp>
    </p:spTree>
    <p:extLst>
      <p:ext uri="{BB962C8B-B14F-4D97-AF65-F5344CB8AC3E}">
        <p14:creationId xmlns:p14="http://schemas.microsoft.com/office/powerpoint/2010/main" val="2868094319"/>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9"/>
          <p:cNvSpPr txBox="1">
            <a:spLocks noGrp="1"/>
          </p:cNvSpPr>
          <p:nvPr>
            <p:ph type="title"/>
          </p:nvPr>
        </p:nvSpPr>
        <p:spPr>
          <a:xfrm>
            <a:off x="155646" y="1010885"/>
            <a:ext cx="8368581" cy="237843"/>
          </a:xfrm>
          <a:prstGeom prst="rect">
            <a:avLst/>
          </a:prstGeom>
        </p:spPr>
        <p:txBody>
          <a:bodyPr vert="horz" wrap="square" lIns="0" tIns="16087" rIns="0" bIns="0" numCol="1" anchor="ctr" anchorCtr="0" compatLnSpc="1">
            <a:prstTxWarp prst="textNoShape">
              <a:avLst/>
            </a:prstTxWarp>
            <a:spAutoFit/>
          </a:bodyPr>
          <a:lstStyle/>
          <a:p>
            <a:pPr marL="16510">
              <a:spcBef>
                <a:spcPts val="127"/>
              </a:spcBef>
              <a:defRPr sz="2800" b="1">
                <a:solidFill>
                  <a:srgbClr val="A1010D"/>
                </a:solidFill>
              </a:defRPr>
            </a:pPr>
            <a:r>
              <a:rPr sz="1600" dirty="0" err="1"/>
              <a:t>Qu’est-ce</a:t>
            </a:r>
            <a:r>
              <a:rPr sz="1600" dirty="0"/>
              <a:t> </a:t>
            </a:r>
            <a:r>
              <a:rPr sz="1600" dirty="0" err="1"/>
              <a:t>qu’une</a:t>
            </a:r>
            <a:r>
              <a:rPr sz="1600" dirty="0"/>
              <a:t> </a:t>
            </a:r>
            <a:r>
              <a:rPr sz="1600" dirty="0" err="1"/>
              <a:t>liste</a:t>
            </a:r>
            <a:r>
              <a:rPr sz="1600" dirty="0"/>
              <a:t> de </a:t>
            </a:r>
            <a:r>
              <a:rPr sz="1600" dirty="0" err="1"/>
              <a:t>membres</a:t>
            </a:r>
            <a:r>
              <a:rPr sz="1600" dirty="0"/>
              <a:t> de </a:t>
            </a:r>
            <a:r>
              <a:rPr sz="1600" dirty="0" err="1"/>
              <a:t>réserve</a:t>
            </a:r>
            <a:r>
              <a:rPr sz="1600" dirty="0"/>
              <a:t> ?</a:t>
            </a:r>
            <a:endParaRPr sz="1600" b="1" dirty="0">
              <a:solidFill>
                <a:srgbClr val="A1010D"/>
              </a:solidFill>
            </a:endParaRPr>
          </a:p>
        </p:txBody>
      </p:sp>
      <p:sp>
        <p:nvSpPr>
          <p:cNvPr id="2" name="Espace réservé du texte 1"/>
          <p:cNvSpPr>
            <a:spLocks noGrp="1"/>
          </p:cNvSpPr>
          <p:nvPr>
            <p:ph type="body" idx="1"/>
          </p:nvPr>
        </p:nvSpPr>
        <p:spPr>
          <a:xfrm>
            <a:off x="646271" y="1483949"/>
            <a:ext cx="10455738" cy="1706090"/>
          </a:xfrm>
        </p:spPr>
        <p:txBody>
          <a:bodyPr lIns="45719" tIns="45720" rIns="45719" bIns="45720" anchor="t">
            <a:noAutofit/>
          </a:bodyPr>
          <a:lstStyle/>
          <a:p>
            <a:pPr marL="307975" indent="-307975" defTabSz="914400" hangingPunct="0">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dirty="0"/>
              <a:t>Une </a:t>
            </a:r>
            <a:r>
              <a:rPr sz="2000" dirty="0" err="1"/>
              <a:t>liste</a:t>
            </a:r>
            <a:r>
              <a:rPr sz="2000" dirty="0"/>
              <a:t> des </a:t>
            </a:r>
            <a:r>
              <a:rPr sz="2000" dirty="0" err="1"/>
              <a:t>membres</a:t>
            </a:r>
            <a:r>
              <a:rPr sz="2000" dirty="0"/>
              <a:t> de </a:t>
            </a:r>
            <a:r>
              <a:rPr sz="2000" dirty="0" err="1"/>
              <a:t>réserve</a:t>
            </a:r>
            <a:r>
              <a:rPr sz="2000" dirty="0"/>
              <a:t> </a:t>
            </a:r>
            <a:r>
              <a:rPr sz="2000" dirty="0" err="1"/>
              <a:t>est</a:t>
            </a:r>
            <a:r>
              <a:rPr sz="2000" dirty="0"/>
              <a:t> un </a:t>
            </a:r>
            <a:r>
              <a:rPr sz="2000" b="1" dirty="0" err="1"/>
              <a:t>registre</a:t>
            </a:r>
            <a:r>
              <a:rPr sz="2000" b="1" dirty="0"/>
              <a:t> de </a:t>
            </a:r>
            <a:r>
              <a:rPr sz="2000" b="1" dirty="0" err="1"/>
              <a:t>membres</a:t>
            </a:r>
            <a:r>
              <a:rPr sz="2000" b="1" dirty="0"/>
              <a:t> </a:t>
            </a:r>
            <a:r>
              <a:rPr sz="2000" b="1" dirty="0" err="1"/>
              <a:t>d’EIR</a:t>
            </a:r>
            <a:r>
              <a:rPr sz="2000" dirty="0"/>
              <a:t> </a:t>
            </a:r>
            <a:r>
              <a:rPr sz="2000" dirty="0" err="1"/>
              <a:t>contenant</a:t>
            </a:r>
            <a:r>
              <a:rPr sz="2000" dirty="0"/>
              <a:t> des données à jour sur chacun </a:t>
            </a:r>
            <a:r>
              <a:rPr sz="2000" dirty="0" err="1"/>
              <a:t>d’entre</a:t>
            </a:r>
            <a:r>
              <a:rPr sz="2000" dirty="0"/>
              <a:t> </a:t>
            </a:r>
            <a:r>
              <a:rPr sz="2000" dirty="0" err="1"/>
              <a:t>eux</a:t>
            </a:r>
            <a:r>
              <a:rPr sz="2000" dirty="0"/>
              <a:t> et dans </a:t>
            </a:r>
            <a:r>
              <a:rPr sz="2000" dirty="0" err="1"/>
              <a:t>lequel</a:t>
            </a:r>
            <a:r>
              <a:rPr sz="2000" dirty="0"/>
              <a:t> il </a:t>
            </a:r>
            <a:r>
              <a:rPr sz="2000" dirty="0" err="1"/>
              <a:t>est</a:t>
            </a:r>
            <a:r>
              <a:rPr sz="2000" dirty="0"/>
              <a:t> possible </a:t>
            </a:r>
            <a:r>
              <a:rPr sz="2000" dirty="0" err="1"/>
              <a:t>d’effectuer</a:t>
            </a:r>
            <a:r>
              <a:rPr sz="2000" dirty="0"/>
              <a:t> des </a:t>
            </a:r>
            <a:r>
              <a:rPr sz="2000" dirty="0" err="1"/>
              <a:t>recherches</a:t>
            </a:r>
            <a:r>
              <a:rPr sz="2000" dirty="0"/>
              <a:t>   </a:t>
            </a:r>
          </a:p>
          <a:p>
            <a:pPr marL="307975" indent="-307975" defTabSz="914400" hangingPunct="0">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dirty="0"/>
              <a:t>La </a:t>
            </a:r>
            <a:r>
              <a:rPr sz="2000" dirty="0" err="1"/>
              <a:t>liste</a:t>
            </a:r>
            <a:r>
              <a:rPr sz="2000" dirty="0"/>
              <a:t> des </a:t>
            </a:r>
            <a:r>
              <a:rPr sz="2000" dirty="0" err="1"/>
              <a:t>membres</a:t>
            </a:r>
            <a:r>
              <a:rPr sz="2000" dirty="0"/>
              <a:t> de </a:t>
            </a:r>
            <a:r>
              <a:rPr sz="2000" dirty="0" err="1"/>
              <a:t>réserve</a:t>
            </a:r>
            <a:r>
              <a:rPr sz="2000" dirty="0"/>
              <a:t> </a:t>
            </a:r>
            <a:r>
              <a:rPr sz="2000" dirty="0" err="1"/>
              <a:t>est</a:t>
            </a:r>
            <a:r>
              <a:rPr sz="2000" dirty="0"/>
              <a:t> </a:t>
            </a:r>
            <a:r>
              <a:rPr sz="2000" dirty="0" err="1"/>
              <a:t>parfois</a:t>
            </a:r>
            <a:r>
              <a:rPr sz="2000" dirty="0"/>
              <a:t> </a:t>
            </a:r>
            <a:r>
              <a:rPr sz="2000" dirty="0" err="1"/>
              <a:t>appelée</a:t>
            </a:r>
            <a:r>
              <a:rPr sz="2000" dirty="0"/>
              <a:t> </a:t>
            </a:r>
            <a:r>
              <a:rPr sz="2000" b="1" dirty="0"/>
              <a:t>« </a:t>
            </a:r>
            <a:r>
              <a:rPr sz="2000" b="1" dirty="0" err="1"/>
              <a:t>système</a:t>
            </a:r>
            <a:r>
              <a:rPr sz="2000" b="1" dirty="0"/>
              <a:t> de gestion du personnel »</a:t>
            </a:r>
          </a:p>
        </p:txBody>
      </p:sp>
      <p:sp>
        <p:nvSpPr>
          <p:cNvPr id="8" name="Rectangle 7"/>
          <p:cNvSpPr/>
          <p:nvPr/>
        </p:nvSpPr>
        <p:spPr>
          <a:xfrm>
            <a:off x="0" y="209109"/>
            <a:ext cx="9484221" cy="338554"/>
          </a:xfrm>
          <a:prstGeom prst="rect">
            <a:avLst/>
          </a:prstGeom>
        </p:spPr>
        <p:txBody>
          <a:bodyPr wrap="square">
            <a:spAutoFit/>
          </a:bodyPr>
          <a:lstStyle/>
          <a:p>
            <a:pPr>
              <a:defRPr sz="3200" b="1">
                <a:solidFill>
                  <a:schemeClr val="bg1"/>
                </a:solidFill>
                <a:latin typeface="Source Sans Pro"/>
              </a:defRPr>
            </a:pPr>
            <a:r>
              <a:rPr sz="1600" dirty="0"/>
              <a:t>3.1 Introduction à la dotation </a:t>
            </a:r>
            <a:r>
              <a:rPr sz="1600" dirty="0" err="1"/>
              <a:t>en</a:t>
            </a:r>
            <a:r>
              <a:rPr sz="1600" dirty="0"/>
              <a:t> personnel et à la constitution de la </a:t>
            </a:r>
            <a:r>
              <a:rPr sz="1600" dirty="0" err="1"/>
              <a:t>liste</a:t>
            </a:r>
            <a:r>
              <a:rPr sz="1600" dirty="0"/>
              <a:t> des </a:t>
            </a:r>
            <a:r>
              <a:rPr sz="1600" dirty="0" err="1"/>
              <a:t>membres</a:t>
            </a:r>
            <a:r>
              <a:rPr sz="1600" dirty="0"/>
              <a:t> de </a:t>
            </a:r>
            <a:r>
              <a:rPr sz="1600" dirty="0" err="1"/>
              <a:t>réserve</a:t>
            </a:r>
            <a:endParaRPr sz="1600" dirty="0">
              <a:solidFill>
                <a:schemeClr val="bg1"/>
              </a:solidFill>
              <a:latin typeface="Source Sans Pro"/>
            </a:endParaRPr>
          </a:p>
        </p:txBody>
      </p:sp>
      <p:sp>
        <p:nvSpPr>
          <p:cNvPr id="3" name="Espace réservé du numéro de diapositive 2">
            <a:extLst>
              <a:ext uri="{FF2B5EF4-FFF2-40B4-BE49-F238E27FC236}">
                <a16:creationId xmlns:a16="http://schemas.microsoft.com/office/drawing/2014/main" id="{36742A24-4802-A56E-ACFE-553AC6D4E2DC}"/>
              </a:ext>
            </a:extLst>
          </p:cNvPr>
          <p:cNvSpPr>
            <a:spLocks noGrp="1"/>
          </p:cNvSpPr>
          <p:nvPr>
            <p:ph type="sldNum" sz="quarter" idx="2"/>
          </p:nvPr>
        </p:nvSpPr>
        <p:spPr>
          <a:xfrm>
            <a:off x="11730831" y="6437488"/>
            <a:ext cx="447561" cy="308135"/>
          </a:xfrm>
        </p:spPr>
        <p:txBody>
          <a:bodyPr lIns="91440" tIns="45720" rIns="91440" bIns="45720" anchor="t"/>
          <a:lstStyle/>
          <a:p>
            <a:pPr algn="r"/>
            <a:fld id="{86CB4B4D-7CA3-9044-876B-883B54F8677D}" type="slidenum">
              <a:rPr lang="fr-FR" sz="1200">
                <a:solidFill>
                  <a:srgbClr val="A5A5A5"/>
                </a:solidFill>
              </a:rPr>
              <a:pPr algn="r"/>
              <a:t>21</a:t>
            </a:fld>
            <a:endParaRPr sz="1200">
              <a:solidFill>
                <a:srgbClr val="A5A5A5"/>
              </a:solidFill>
            </a:endParaRPr>
          </a:p>
        </p:txBody>
      </p:sp>
      <p:pic>
        <p:nvPicPr>
          <p:cNvPr id="5" name="Image 3" descr="Une image contenant table  Description générée automatiquement">
            <a:extLst>
              <a:ext uri="{FF2B5EF4-FFF2-40B4-BE49-F238E27FC236}">
                <a16:creationId xmlns:a16="http://schemas.microsoft.com/office/drawing/2014/main" id="{23E8365D-4C7B-1A5A-83C4-128BEA1BF095}"/>
              </a:ext>
            </a:extLst>
          </p:cNvPr>
          <p:cNvPicPr>
            <a:picLocks noChangeAspect="1"/>
          </p:cNvPicPr>
          <p:nvPr/>
        </p:nvPicPr>
        <p:blipFill>
          <a:blip r:embed="rId3"/>
          <a:stretch>
            <a:fillRect/>
          </a:stretch>
        </p:blipFill>
        <p:spPr>
          <a:xfrm>
            <a:off x="228691" y="3425260"/>
            <a:ext cx="11642558" cy="2650147"/>
          </a:xfrm>
          <a:prstGeom prst="rect">
            <a:avLst/>
          </a:prstGeom>
        </p:spPr>
      </p:pic>
    </p:spTree>
    <p:extLst>
      <p:ext uri="{BB962C8B-B14F-4D97-AF65-F5344CB8AC3E}">
        <p14:creationId xmlns:p14="http://schemas.microsoft.com/office/powerpoint/2010/main" val="376477531"/>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6900" y="878593"/>
            <a:ext cx="10739840" cy="237843"/>
          </a:xfrm>
          <a:prstGeom prst="rect">
            <a:avLst/>
          </a:prstGeom>
        </p:spPr>
        <p:txBody>
          <a:bodyPr vert="horz" wrap="square" lIns="0" tIns="16087" rIns="0" bIns="0" numCol="1" anchor="ctr" anchorCtr="0" compatLnSpc="1">
            <a:prstTxWarp prst="textNoShape">
              <a:avLst/>
            </a:prstTxWarp>
            <a:spAutoFit/>
          </a:bodyPr>
          <a:lstStyle/>
          <a:p>
            <a:pPr marL="16510" eaLnBrk="0" fontAlgn="base" hangingPunct="0">
              <a:spcBef>
                <a:spcPts val="127"/>
              </a:spcBef>
              <a:spcAft>
                <a:spcPct val="0"/>
              </a:spcAft>
              <a:tabLst>
                <a:tab pos="621438" algn="l"/>
              </a:tabLst>
              <a:defRPr sz="2800" b="1">
                <a:solidFill>
                  <a:srgbClr val="A1010D"/>
                </a:solidFill>
                <a:latin typeface="Source Sans Pro Regular"/>
                <a:cs typeface="Arial"/>
              </a:defRPr>
            </a:pPr>
            <a:r>
              <a:rPr sz="1600" dirty="0"/>
              <a:t>Constitution </a:t>
            </a:r>
            <a:r>
              <a:rPr sz="1600" dirty="0" err="1"/>
              <a:t>dʼune</a:t>
            </a:r>
            <a:r>
              <a:rPr sz="1600" dirty="0"/>
              <a:t> </a:t>
            </a:r>
            <a:r>
              <a:rPr sz="1600" dirty="0" err="1"/>
              <a:t>liste</a:t>
            </a:r>
            <a:r>
              <a:rPr sz="1600" dirty="0"/>
              <a:t> de </a:t>
            </a:r>
            <a:r>
              <a:rPr sz="1600" dirty="0" err="1"/>
              <a:t>membres</a:t>
            </a:r>
            <a:r>
              <a:rPr sz="1600" dirty="0"/>
              <a:t> de </a:t>
            </a:r>
            <a:r>
              <a:rPr sz="1600" dirty="0" err="1"/>
              <a:t>réserve</a:t>
            </a:r>
            <a:r>
              <a:rPr sz="1600" dirty="0"/>
              <a:t> et </a:t>
            </a:r>
            <a:r>
              <a:rPr sz="1600" dirty="0" err="1"/>
              <a:t>définition</a:t>
            </a:r>
            <a:r>
              <a:rPr sz="1600" dirty="0"/>
              <a:t> des </a:t>
            </a:r>
            <a:r>
              <a:rPr sz="1600" dirty="0" err="1"/>
              <a:t>informations</a:t>
            </a:r>
            <a:r>
              <a:rPr sz="1600" dirty="0"/>
              <a:t> à </a:t>
            </a:r>
            <a:r>
              <a:rPr sz="1600" dirty="0" err="1"/>
              <a:t>collecter</a:t>
            </a:r>
            <a:endParaRPr sz="1600" b="1" dirty="0">
              <a:solidFill>
                <a:srgbClr val="A1010D"/>
              </a:solidFill>
              <a:latin typeface="Source Sans Pro Regular"/>
              <a:cs typeface="Arial"/>
            </a:endParaRPr>
          </a:p>
        </p:txBody>
      </p:sp>
      <p:sp>
        <p:nvSpPr>
          <p:cNvPr id="6" name="Rectangle 5"/>
          <p:cNvSpPr/>
          <p:nvPr/>
        </p:nvSpPr>
        <p:spPr>
          <a:xfrm>
            <a:off x="290425" y="1126444"/>
            <a:ext cx="11649649" cy="707886"/>
          </a:xfrm>
          <a:prstGeom prst="rect">
            <a:avLst/>
          </a:prstGeom>
        </p:spPr>
        <p:txBody>
          <a:bodyPr wrap="square">
            <a:spAutoFit/>
          </a:bodyPr>
          <a:lstStyle/>
          <a:p>
            <a:pPr hangingPunct="1">
              <a:defRPr sz="2400">
                <a:latin typeface="Source Sans Pro Regular"/>
                <a:ea typeface="Source Sans Pro Regular"/>
                <a:cs typeface="Source Sans Pro Regular"/>
              </a:defRPr>
            </a:pPr>
            <a:r>
              <a:rPr sz="2000" dirty="0"/>
              <a:t>Une </a:t>
            </a:r>
            <a:r>
              <a:rPr sz="2000" dirty="0" err="1"/>
              <a:t>liste</a:t>
            </a:r>
            <a:r>
              <a:rPr sz="2000" dirty="0"/>
              <a:t> de </a:t>
            </a:r>
            <a:r>
              <a:rPr sz="2000" dirty="0" err="1"/>
              <a:t>membres</a:t>
            </a:r>
            <a:r>
              <a:rPr sz="2000" dirty="0"/>
              <a:t> de </a:t>
            </a:r>
            <a:r>
              <a:rPr sz="2000" dirty="0" err="1"/>
              <a:t>réserve</a:t>
            </a:r>
            <a:r>
              <a:rPr sz="2000" dirty="0"/>
              <a:t> </a:t>
            </a:r>
            <a:r>
              <a:rPr sz="2000" dirty="0" err="1"/>
              <a:t>fournit</a:t>
            </a:r>
            <a:r>
              <a:rPr sz="2000" dirty="0"/>
              <a:t> des données à jour sur </a:t>
            </a:r>
            <a:r>
              <a:rPr sz="2000" dirty="0" err="1"/>
              <a:t>chaque</a:t>
            </a:r>
            <a:r>
              <a:rPr sz="2000" dirty="0"/>
              <a:t> </a:t>
            </a:r>
            <a:r>
              <a:rPr sz="2000" dirty="0" err="1"/>
              <a:t>personne</a:t>
            </a:r>
            <a:r>
              <a:rPr sz="2000" dirty="0"/>
              <a:t> </a:t>
            </a:r>
            <a:r>
              <a:rPr sz="2000" dirty="0" err="1"/>
              <a:t>répertoriée</a:t>
            </a:r>
            <a:r>
              <a:rPr sz="2000" dirty="0"/>
              <a:t>. </a:t>
            </a:r>
            <a:r>
              <a:rPr sz="2000" dirty="0" err="1"/>
              <a:t>Ces</a:t>
            </a:r>
            <a:r>
              <a:rPr sz="2000" dirty="0"/>
              <a:t> données </a:t>
            </a:r>
            <a:r>
              <a:rPr sz="2000" dirty="0" err="1"/>
              <a:t>peuvent</a:t>
            </a:r>
            <a:r>
              <a:rPr sz="2000" dirty="0"/>
              <a:t> </a:t>
            </a:r>
            <a:r>
              <a:rPr sz="2000" dirty="0" err="1"/>
              <a:t>inclure</a:t>
            </a:r>
            <a:r>
              <a:rPr sz="2000" dirty="0"/>
              <a:t> :</a:t>
            </a:r>
          </a:p>
        </p:txBody>
      </p:sp>
      <p:sp>
        <p:nvSpPr>
          <p:cNvPr id="7" name="Rectangle 6"/>
          <p:cNvSpPr/>
          <p:nvPr/>
        </p:nvSpPr>
        <p:spPr>
          <a:xfrm>
            <a:off x="116900" y="188080"/>
            <a:ext cx="9464422" cy="338554"/>
          </a:xfrm>
          <a:prstGeom prst="rect">
            <a:avLst/>
          </a:prstGeom>
        </p:spPr>
        <p:txBody>
          <a:bodyPr wrap="square">
            <a:spAutoFit/>
          </a:bodyPr>
          <a:lstStyle/>
          <a:p>
            <a:pPr>
              <a:defRPr sz="3200" b="1">
                <a:solidFill>
                  <a:schemeClr val="bg1"/>
                </a:solidFill>
                <a:latin typeface="Source Sans Pro"/>
              </a:defRPr>
            </a:pPr>
            <a:r>
              <a:rPr sz="1600" dirty="0"/>
              <a:t>3.1 Introduction à la dotation </a:t>
            </a:r>
            <a:r>
              <a:rPr sz="1600" dirty="0" err="1"/>
              <a:t>en</a:t>
            </a:r>
            <a:r>
              <a:rPr sz="1600" dirty="0"/>
              <a:t> personnel et à la constitution de la </a:t>
            </a:r>
            <a:r>
              <a:rPr sz="1600" dirty="0" err="1"/>
              <a:t>liste</a:t>
            </a:r>
            <a:r>
              <a:rPr sz="1600" dirty="0"/>
              <a:t> des </a:t>
            </a:r>
            <a:r>
              <a:rPr sz="1600" dirty="0" err="1"/>
              <a:t>membres</a:t>
            </a:r>
            <a:r>
              <a:rPr sz="1600" dirty="0"/>
              <a:t> de </a:t>
            </a:r>
            <a:r>
              <a:rPr sz="1600" dirty="0" err="1"/>
              <a:t>réserve</a:t>
            </a:r>
            <a:endParaRPr sz="1600" dirty="0">
              <a:solidFill>
                <a:schemeClr val="bg1"/>
              </a:solidFill>
              <a:latin typeface="Source Sans Pro"/>
            </a:endParaRPr>
          </a:p>
        </p:txBody>
      </p:sp>
      <p:sp>
        <p:nvSpPr>
          <p:cNvPr id="5" name="Rectangle 4"/>
          <p:cNvSpPr/>
          <p:nvPr/>
        </p:nvSpPr>
        <p:spPr>
          <a:xfrm>
            <a:off x="6318626" y="2172708"/>
            <a:ext cx="5659798" cy="2952218"/>
          </a:xfrm>
          <a:prstGeom prst="rect">
            <a:avLst/>
          </a:prstGeom>
        </p:spPr>
        <p:txBody>
          <a:bodyPr wrap="square" lIns="91440" tIns="45720" rIns="91440" bIns="45720" anchor="t">
            <a:spAutoFit/>
          </a:bodyPr>
          <a:lstStyle/>
          <a:p>
            <a:pPr marL="307975" indent="-307975" eaLnBrk="0">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dirty="0" err="1"/>
              <a:t>Compétences</a:t>
            </a:r>
            <a:r>
              <a:rPr sz="2000" dirty="0"/>
              <a:t> </a:t>
            </a:r>
            <a:r>
              <a:rPr sz="2000" dirty="0" err="1"/>
              <a:t>utiles</a:t>
            </a:r>
            <a:endParaRPr sz="2000" dirty="0"/>
          </a:p>
          <a:p>
            <a:pPr marL="307975" indent="-307975" eaLnBrk="0">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dirty="0" err="1"/>
              <a:t>Expérience</a:t>
            </a:r>
            <a:r>
              <a:rPr sz="2000" dirty="0"/>
              <a:t> </a:t>
            </a:r>
            <a:r>
              <a:rPr sz="2000" dirty="0" err="1"/>
              <a:t>en</a:t>
            </a:r>
            <a:r>
              <a:rPr sz="2000" dirty="0"/>
              <a:t> matière </a:t>
            </a:r>
            <a:r>
              <a:rPr sz="2000" dirty="0" err="1"/>
              <a:t>dʼintervention</a:t>
            </a:r>
            <a:endParaRPr sz="2000" dirty="0"/>
          </a:p>
          <a:p>
            <a:pPr marL="307975" indent="-307975" eaLnBrk="0">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dirty="0" err="1"/>
              <a:t>Compétences</a:t>
            </a:r>
            <a:r>
              <a:rPr sz="2000" dirty="0"/>
              <a:t> </a:t>
            </a:r>
            <a:r>
              <a:rPr sz="2000" dirty="0" err="1"/>
              <a:t>linguistiques</a:t>
            </a:r>
            <a:endParaRPr sz="2000" dirty="0"/>
          </a:p>
          <a:p>
            <a:pPr marL="307975" indent="-307975" eaLnBrk="0">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dirty="0" err="1"/>
              <a:t>Expérience</a:t>
            </a:r>
            <a:r>
              <a:rPr sz="2000" dirty="0"/>
              <a:t> sur le terrain</a:t>
            </a:r>
          </a:p>
          <a:p>
            <a:pPr marL="307975" indent="-307975" eaLnBrk="0">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dirty="0"/>
              <a:t>Données relatives à la </a:t>
            </a:r>
            <a:r>
              <a:rPr sz="2000" dirty="0" err="1"/>
              <a:t>disponibilité</a:t>
            </a:r>
            <a:r>
              <a:rPr sz="2000" dirty="0"/>
              <a:t> </a:t>
            </a:r>
            <a:r>
              <a:rPr sz="2000" dirty="0" err="1"/>
              <a:t>opérationnelle</a:t>
            </a:r>
            <a:endParaRPr sz="2000" dirty="0"/>
          </a:p>
          <a:p>
            <a:pPr marL="307975" indent="-307975" eaLnBrk="0">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dirty="0"/>
              <a:t>Données sur les formations </a:t>
            </a:r>
            <a:r>
              <a:rPr sz="2000" dirty="0" err="1"/>
              <a:t>suivies</a:t>
            </a:r>
            <a:endParaRPr sz="2000" dirty="0"/>
          </a:p>
          <a:p>
            <a:pPr marL="307975" indent="-307975" eaLnBrk="0">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endParaRPr sz="2000" dirty="0">
              <a:latin typeface="Source Sans Pro Regular"/>
            </a:endParaRPr>
          </a:p>
        </p:txBody>
      </p:sp>
      <p:sp>
        <p:nvSpPr>
          <p:cNvPr id="3" name="Espace réservé du numéro de diapositive 2">
            <a:extLst>
              <a:ext uri="{FF2B5EF4-FFF2-40B4-BE49-F238E27FC236}">
                <a16:creationId xmlns:a16="http://schemas.microsoft.com/office/drawing/2014/main" id="{94C56F70-86BA-3462-FC76-87AB4FE53107}"/>
              </a:ext>
            </a:extLst>
          </p:cNvPr>
          <p:cNvSpPr>
            <a:spLocks noGrp="1"/>
          </p:cNvSpPr>
          <p:nvPr>
            <p:ph type="sldNum" sz="quarter" idx="2"/>
          </p:nvPr>
        </p:nvSpPr>
        <p:spPr>
          <a:xfrm>
            <a:off x="11766550" y="6508926"/>
            <a:ext cx="423748" cy="343853"/>
          </a:xfrm>
        </p:spPr>
        <p:txBody>
          <a:bodyPr lIns="91440" tIns="45720" rIns="91440" bIns="45720" anchor="t"/>
          <a:lstStyle/>
          <a:p>
            <a:pPr algn="r"/>
            <a:fld id="{86CB4B4D-7CA3-9044-876B-883B54F8677D}" type="slidenum">
              <a:rPr lang="fr-FR" sz="1200">
                <a:solidFill>
                  <a:srgbClr val="A5A5A5"/>
                </a:solidFill>
              </a:rPr>
              <a:pPr algn="r"/>
              <a:t>22</a:t>
            </a:fld>
            <a:endParaRPr sz="1200">
              <a:solidFill>
                <a:srgbClr val="A5A5A5"/>
              </a:solidFill>
            </a:endParaRPr>
          </a:p>
        </p:txBody>
      </p:sp>
      <p:sp>
        <p:nvSpPr>
          <p:cNvPr id="9" name="Rectangle 8"/>
          <p:cNvSpPr/>
          <p:nvPr/>
        </p:nvSpPr>
        <p:spPr>
          <a:xfrm>
            <a:off x="6455229" y="6285744"/>
            <a:ext cx="1781257" cy="246221"/>
          </a:xfrm>
          <a:prstGeom prst="rect">
            <a:avLst/>
          </a:prstGeom>
        </p:spPr>
        <p:txBody>
          <a:bodyPr wrap="none">
            <a:spAutoFit/>
          </a:bodyPr>
          <a:lstStyle/>
          <a:p>
            <a:pPr>
              <a:defRPr sz="1000">
                <a:latin typeface="Source Sans Pro Regular"/>
                <a:ea typeface="Source Sans Pro Regular"/>
                <a:cs typeface="Source Sans Pro Regular"/>
              </a:defRPr>
            </a:pPr>
            <a:r>
              <a:t>Exemple de candidature auprès des CDC</a:t>
            </a:r>
          </a:p>
        </p:txBody>
      </p:sp>
      <p:sp>
        <p:nvSpPr>
          <p:cNvPr id="10" name="Rectangle 9"/>
          <p:cNvSpPr/>
          <p:nvPr/>
        </p:nvSpPr>
        <p:spPr>
          <a:xfrm>
            <a:off x="272916" y="1920401"/>
            <a:ext cx="5659798" cy="3939668"/>
          </a:xfrm>
          <a:prstGeom prst="rect">
            <a:avLst/>
          </a:prstGeom>
        </p:spPr>
        <p:txBody>
          <a:bodyPr wrap="square" lIns="91440" tIns="45720" rIns="91440" bIns="45720" anchor="t">
            <a:spAutoFit/>
          </a:bodyPr>
          <a:lstStyle/>
          <a:p>
            <a:pPr marL="307975" indent="-307975" eaLnBrk="0">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dirty="0" err="1"/>
              <a:t>Coordonnées</a:t>
            </a:r>
            <a:endParaRPr sz="2000" dirty="0"/>
          </a:p>
          <a:p>
            <a:pPr marL="307975" indent="-307975" eaLnBrk="0">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dirty="0" err="1"/>
              <a:t>Organisation</a:t>
            </a:r>
            <a:endParaRPr sz="2000" dirty="0"/>
          </a:p>
          <a:p>
            <a:pPr marL="307975" indent="-307975" eaLnBrk="0">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dirty="0"/>
              <a:t>Département</a:t>
            </a:r>
          </a:p>
          <a:p>
            <a:pPr marL="307975" indent="-307975" eaLnBrk="0">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dirty="0" err="1"/>
              <a:t>Niveau</a:t>
            </a:r>
            <a:r>
              <a:rPr sz="2000" dirty="0"/>
              <a:t> </a:t>
            </a:r>
            <a:r>
              <a:rPr sz="2000" dirty="0" err="1"/>
              <a:t>ou</a:t>
            </a:r>
            <a:r>
              <a:rPr sz="2000" dirty="0"/>
              <a:t> rang </a:t>
            </a:r>
            <a:r>
              <a:rPr sz="2000" dirty="0" err="1"/>
              <a:t>professionnel</a:t>
            </a:r>
            <a:endParaRPr sz="2000" strike="sngStrike" dirty="0">
              <a:highlight>
                <a:srgbClr val="00FFFF"/>
              </a:highlight>
              <a:latin typeface="Source Sans Pro Regular"/>
            </a:endParaRPr>
          </a:p>
          <a:p>
            <a:pPr marL="307975" indent="-307975" eaLnBrk="0">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dirty="0"/>
              <a:t>Formation</a:t>
            </a:r>
          </a:p>
          <a:p>
            <a:pPr marL="307975" indent="-307975" eaLnBrk="0">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dirty="0" err="1"/>
              <a:t>Principale</a:t>
            </a:r>
            <a:r>
              <a:rPr sz="2000" dirty="0"/>
              <a:t> </a:t>
            </a:r>
            <a:r>
              <a:rPr sz="2000" dirty="0" err="1"/>
              <a:t>fonction</a:t>
            </a:r>
            <a:r>
              <a:rPr sz="2000" dirty="0"/>
              <a:t> </a:t>
            </a:r>
            <a:r>
              <a:rPr sz="2000" dirty="0" err="1"/>
              <a:t>exercée</a:t>
            </a:r>
            <a:r>
              <a:rPr sz="2000" dirty="0"/>
              <a:t> (agent de </a:t>
            </a:r>
            <a:r>
              <a:rPr sz="2000" dirty="0" err="1"/>
              <a:t>laboratoire</a:t>
            </a:r>
            <a:r>
              <a:rPr sz="2000" dirty="0"/>
              <a:t>, etc.)</a:t>
            </a:r>
          </a:p>
          <a:p>
            <a:pPr marL="307975" indent="-307975" eaLnBrk="0">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dirty="0" err="1"/>
              <a:t>Fonction</a:t>
            </a:r>
            <a:r>
              <a:rPr sz="2000" dirty="0"/>
              <a:t> </a:t>
            </a:r>
            <a:r>
              <a:rPr sz="2000" dirty="0" err="1"/>
              <a:t>exercée</a:t>
            </a:r>
            <a:r>
              <a:rPr sz="2000" dirty="0"/>
              <a:t> dans le cadre </a:t>
            </a:r>
            <a:r>
              <a:rPr sz="2000" dirty="0" err="1"/>
              <a:t>dʼun</a:t>
            </a:r>
            <a:r>
              <a:rPr sz="2000" dirty="0"/>
              <a:t> </a:t>
            </a:r>
            <a:r>
              <a:rPr sz="2000" dirty="0" err="1"/>
              <a:t>déploiement</a:t>
            </a:r>
            <a:r>
              <a:rPr sz="2000" dirty="0"/>
              <a:t> (</a:t>
            </a:r>
            <a:r>
              <a:rPr sz="2000" dirty="0" err="1"/>
              <a:t>identique</a:t>
            </a:r>
            <a:r>
              <a:rPr sz="2000" dirty="0"/>
              <a:t> </a:t>
            </a:r>
            <a:r>
              <a:rPr sz="2000" dirty="0" err="1"/>
              <a:t>ou</a:t>
            </a:r>
            <a:r>
              <a:rPr sz="2000" dirty="0"/>
              <a:t> non à la </a:t>
            </a:r>
            <a:r>
              <a:rPr sz="2000" dirty="0" err="1"/>
              <a:t>fonction</a:t>
            </a:r>
            <a:r>
              <a:rPr sz="2000" dirty="0"/>
              <a:t> </a:t>
            </a:r>
            <a:r>
              <a:rPr sz="2000" dirty="0" err="1"/>
              <a:t>principale</a:t>
            </a:r>
            <a:r>
              <a:rPr sz="2000" dirty="0"/>
              <a:t>)</a:t>
            </a:r>
          </a:p>
          <a:p>
            <a:pPr marL="307975" indent="-307975" eaLnBrk="0">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endParaRPr sz="2000" dirty="0">
              <a:latin typeface="Source Sans Pro Regular"/>
            </a:endParaRPr>
          </a:p>
        </p:txBody>
      </p:sp>
    </p:spTree>
    <p:extLst>
      <p:ext uri="{BB962C8B-B14F-4D97-AF65-F5344CB8AC3E}">
        <p14:creationId xmlns:p14="http://schemas.microsoft.com/office/powerpoint/2010/main" val="1764292768"/>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6900" y="878593"/>
            <a:ext cx="10739840" cy="237843"/>
          </a:xfrm>
          <a:prstGeom prst="rect">
            <a:avLst/>
          </a:prstGeom>
        </p:spPr>
        <p:txBody>
          <a:bodyPr vert="horz" wrap="square" lIns="0" tIns="16087" rIns="0" bIns="0" numCol="1" anchor="ctr" anchorCtr="0" compatLnSpc="1">
            <a:prstTxWarp prst="textNoShape">
              <a:avLst/>
            </a:prstTxWarp>
            <a:spAutoFit/>
          </a:bodyPr>
          <a:lstStyle/>
          <a:p>
            <a:pPr marL="16510" eaLnBrk="0" fontAlgn="base" hangingPunct="0">
              <a:spcBef>
                <a:spcPts val="127"/>
              </a:spcBef>
              <a:spcAft>
                <a:spcPct val="0"/>
              </a:spcAft>
              <a:tabLst>
                <a:tab pos="621438" algn="l"/>
              </a:tabLst>
              <a:defRPr sz="2800" b="1">
                <a:solidFill>
                  <a:srgbClr val="A1010D"/>
                </a:solidFill>
                <a:latin typeface="Source Sans Pro Regular"/>
                <a:cs typeface="Arial"/>
              </a:defRPr>
            </a:pPr>
            <a:r>
              <a:rPr sz="1600" dirty="0"/>
              <a:t>Constitution </a:t>
            </a:r>
            <a:r>
              <a:rPr sz="1600" dirty="0" err="1"/>
              <a:t>dʼune</a:t>
            </a:r>
            <a:r>
              <a:rPr sz="1600" dirty="0"/>
              <a:t> </a:t>
            </a:r>
            <a:r>
              <a:rPr sz="1600" dirty="0" err="1"/>
              <a:t>liste</a:t>
            </a:r>
            <a:r>
              <a:rPr sz="1600" dirty="0"/>
              <a:t> de </a:t>
            </a:r>
            <a:r>
              <a:rPr sz="1600" dirty="0" err="1"/>
              <a:t>membres</a:t>
            </a:r>
            <a:r>
              <a:rPr sz="1600" dirty="0"/>
              <a:t> de </a:t>
            </a:r>
            <a:r>
              <a:rPr sz="1600" dirty="0" err="1"/>
              <a:t>réserve</a:t>
            </a:r>
            <a:r>
              <a:rPr sz="1600" dirty="0"/>
              <a:t> et </a:t>
            </a:r>
            <a:r>
              <a:rPr sz="1600" dirty="0" err="1"/>
              <a:t>définition</a:t>
            </a:r>
            <a:r>
              <a:rPr sz="1600" dirty="0"/>
              <a:t> des </a:t>
            </a:r>
            <a:r>
              <a:rPr sz="1600" dirty="0" err="1"/>
              <a:t>informations</a:t>
            </a:r>
            <a:r>
              <a:rPr sz="1600" dirty="0"/>
              <a:t> à </a:t>
            </a:r>
            <a:r>
              <a:rPr sz="1600" dirty="0" err="1"/>
              <a:t>collecter</a:t>
            </a:r>
            <a:endParaRPr sz="1600" b="1" dirty="0">
              <a:solidFill>
                <a:srgbClr val="A1010D"/>
              </a:solidFill>
              <a:latin typeface="Source Sans Pro Regular"/>
              <a:cs typeface="Arial"/>
            </a:endParaRPr>
          </a:p>
        </p:txBody>
      </p:sp>
      <p:sp>
        <p:nvSpPr>
          <p:cNvPr id="6" name="Rectangle 5"/>
          <p:cNvSpPr/>
          <p:nvPr/>
        </p:nvSpPr>
        <p:spPr>
          <a:xfrm>
            <a:off x="315686" y="2957810"/>
            <a:ext cx="5693227" cy="1015663"/>
          </a:xfrm>
          <a:prstGeom prst="rect">
            <a:avLst/>
          </a:prstGeom>
          <a:ln w="28575">
            <a:solidFill>
              <a:srgbClr val="C00000"/>
            </a:solidFill>
          </a:ln>
        </p:spPr>
        <p:style>
          <a:lnRef idx="2">
            <a:schemeClr val="accent2"/>
          </a:lnRef>
          <a:fillRef idx="1">
            <a:schemeClr val="lt1"/>
          </a:fillRef>
          <a:effectRef idx="0">
            <a:schemeClr val="accent2"/>
          </a:effectRef>
          <a:fontRef idx="minor">
            <a:schemeClr val="dk1"/>
          </a:fontRef>
        </p:style>
        <p:txBody>
          <a:bodyPr wrap="square">
            <a:spAutoFit/>
          </a:bodyPr>
          <a:lstStyle/>
          <a:p>
            <a:pPr algn="ctr" hangingPunct="1">
              <a:defRPr sz="2400">
                <a:solidFill>
                  <a:srgbClr val="A1010D"/>
                </a:solidFill>
                <a:latin typeface="Source Sans Pro Regular"/>
                <a:ea typeface="Source Sans Pro Bold"/>
                <a:cs typeface="Arial"/>
                <a:sym typeface="Source Sans Pro Bold"/>
              </a:defRPr>
            </a:pPr>
            <a:r>
              <a:rPr sz="2000" dirty="0"/>
              <a:t>Important : il </a:t>
            </a:r>
            <a:r>
              <a:rPr sz="2000" dirty="0" err="1"/>
              <a:t>est</a:t>
            </a:r>
            <a:r>
              <a:rPr sz="2000" dirty="0"/>
              <a:t> indispensable de </a:t>
            </a:r>
            <a:r>
              <a:rPr sz="2000" dirty="0" err="1"/>
              <a:t>recueillir</a:t>
            </a:r>
            <a:r>
              <a:rPr sz="2000" dirty="0"/>
              <a:t> un minimum </a:t>
            </a:r>
            <a:r>
              <a:rPr sz="2000" dirty="0" err="1"/>
              <a:t>dʼinformations</a:t>
            </a:r>
            <a:r>
              <a:rPr sz="2000" dirty="0"/>
              <a:t> </a:t>
            </a:r>
            <a:r>
              <a:rPr sz="2000" dirty="0" err="1"/>
              <a:t>concernant</a:t>
            </a:r>
            <a:r>
              <a:rPr sz="2000" dirty="0"/>
              <a:t> </a:t>
            </a:r>
            <a:r>
              <a:rPr sz="2000" dirty="0" err="1"/>
              <a:t>lʼexpérience</a:t>
            </a:r>
            <a:r>
              <a:rPr sz="2000" dirty="0"/>
              <a:t> de chacun des </a:t>
            </a:r>
            <a:r>
              <a:rPr sz="2000" dirty="0" err="1"/>
              <a:t>membres</a:t>
            </a:r>
            <a:r>
              <a:rPr sz="2000" dirty="0"/>
              <a:t> de </a:t>
            </a:r>
            <a:r>
              <a:rPr sz="2000" dirty="0" err="1"/>
              <a:t>lʼEIR</a:t>
            </a:r>
            <a:r>
              <a:rPr sz="2000" dirty="0"/>
              <a:t> !</a:t>
            </a:r>
            <a:endParaRPr sz="2000" dirty="0">
              <a:solidFill>
                <a:srgbClr val="A1010D"/>
              </a:solidFill>
              <a:latin typeface="Source Sans Pro Regular"/>
              <a:ea typeface="Source Sans Pro Bold"/>
              <a:cs typeface="Arial"/>
              <a:sym typeface="Source Sans Pro Bold"/>
            </a:endParaRPr>
          </a:p>
        </p:txBody>
      </p:sp>
      <p:sp>
        <p:nvSpPr>
          <p:cNvPr id="7" name="Rectangle 6"/>
          <p:cNvSpPr/>
          <p:nvPr/>
        </p:nvSpPr>
        <p:spPr>
          <a:xfrm>
            <a:off x="116900" y="177337"/>
            <a:ext cx="9926541" cy="338554"/>
          </a:xfrm>
          <a:prstGeom prst="rect">
            <a:avLst/>
          </a:prstGeom>
        </p:spPr>
        <p:txBody>
          <a:bodyPr wrap="square">
            <a:spAutoFit/>
          </a:bodyPr>
          <a:lstStyle/>
          <a:p>
            <a:pPr>
              <a:defRPr sz="3200" b="1">
                <a:solidFill>
                  <a:schemeClr val="bg1"/>
                </a:solidFill>
                <a:latin typeface="Source Sans Pro"/>
              </a:defRPr>
            </a:pPr>
            <a:r>
              <a:rPr sz="1600" dirty="0"/>
              <a:t>3.1 Introduction à la dotation </a:t>
            </a:r>
            <a:r>
              <a:rPr sz="1600" dirty="0" err="1"/>
              <a:t>en</a:t>
            </a:r>
            <a:r>
              <a:rPr sz="1600" dirty="0"/>
              <a:t> personnel et à la constitution de la </a:t>
            </a:r>
            <a:r>
              <a:rPr sz="1600" dirty="0" err="1"/>
              <a:t>liste</a:t>
            </a:r>
            <a:r>
              <a:rPr sz="1600" dirty="0"/>
              <a:t> des </a:t>
            </a:r>
            <a:r>
              <a:rPr sz="1600" dirty="0" err="1"/>
              <a:t>membres</a:t>
            </a:r>
            <a:r>
              <a:rPr sz="1600" dirty="0"/>
              <a:t> de </a:t>
            </a:r>
            <a:r>
              <a:rPr sz="1600" dirty="0" err="1"/>
              <a:t>réserve</a:t>
            </a:r>
            <a:endParaRPr sz="1600" dirty="0">
              <a:solidFill>
                <a:schemeClr val="bg1"/>
              </a:solidFill>
              <a:latin typeface="Source Sans Pro"/>
            </a:endParaRPr>
          </a:p>
        </p:txBody>
      </p:sp>
      <p:sp>
        <p:nvSpPr>
          <p:cNvPr id="3" name="Espace réservé du numéro de diapositive 2">
            <a:extLst>
              <a:ext uri="{FF2B5EF4-FFF2-40B4-BE49-F238E27FC236}">
                <a16:creationId xmlns:a16="http://schemas.microsoft.com/office/drawing/2014/main" id="{94C56F70-86BA-3462-FC76-87AB4FE53107}"/>
              </a:ext>
            </a:extLst>
          </p:cNvPr>
          <p:cNvSpPr>
            <a:spLocks noGrp="1"/>
          </p:cNvSpPr>
          <p:nvPr>
            <p:ph type="sldNum" sz="quarter" idx="2"/>
          </p:nvPr>
        </p:nvSpPr>
        <p:spPr>
          <a:xfrm>
            <a:off x="11766550" y="6508926"/>
            <a:ext cx="423748" cy="343853"/>
          </a:xfrm>
        </p:spPr>
        <p:txBody>
          <a:bodyPr lIns="91440" tIns="45720" rIns="91440" bIns="45720" anchor="t"/>
          <a:lstStyle/>
          <a:p>
            <a:pPr algn="r"/>
            <a:fld id="{86CB4B4D-7CA3-9044-876B-883B54F8677D}" type="slidenum">
              <a:rPr lang="fr-FR" sz="1200">
                <a:solidFill>
                  <a:srgbClr val="A5A5A5"/>
                </a:solidFill>
              </a:rPr>
              <a:pPr algn="r"/>
              <a:t>23</a:t>
            </a:fld>
            <a:endParaRPr sz="1200">
              <a:solidFill>
                <a:srgbClr val="A5A5A5"/>
              </a:solidFill>
            </a:endParaRPr>
          </a:p>
        </p:txBody>
      </p:sp>
      <p:pic>
        <p:nvPicPr>
          <p:cNvPr id="8" name="Image 7"/>
          <p:cNvPicPr>
            <a:picLocks noChangeAspect="1"/>
          </p:cNvPicPr>
          <p:nvPr/>
        </p:nvPicPr>
        <p:blipFill rotWithShape="1">
          <a:blip r:embed="rId3"/>
          <a:srcRect r="1499"/>
          <a:stretch/>
        </p:blipFill>
        <p:spPr>
          <a:xfrm>
            <a:off x="6455229" y="1817692"/>
            <a:ext cx="5431972" cy="4493412"/>
          </a:xfrm>
          <a:prstGeom prst="rect">
            <a:avLst/>
          </a:prstGeom>
        </p:spPr>
      </p:pic>
      <p:sp>
        <p:nvSpPr>
          <p:cNvPr id="9" name="Rectangle 8"/>
          <p:cNvSpPr/>
          <p:nvPr/>
        </p:nvSpPr>
        <p:spPr>
          <a:xfrm>
            <a:off x="6455229" y="6285744"/>
            <a:ext cx="1781257" cy="246221"/>
          </a:xfrm>
          <a:prstGeom prst="rect">
            <a:avLst/>
          </a:prstGeom>
        </p:spPr>
        <p:txBody>
          <a:bodyPr wrap="none">
            <a:spAutoFit/>
          </a:bodyPr>
          <a:lstStyle/>
          <a:p>
            <a:pPr>
              <a:defRPr sz="1000">
                <a:latin typeface="Source Sans Pro Regular"/>
                <a:ea typeface="Source Sans Pro Regular"/>
                <a:cs typeface="Source Sans Pro Regular"/>
              </a:defRPr>
            </a:pPr>
            <a:r>
              <a:t>Exemple de candidature auprès des CDC</a:t>
            </a:r>
          </a:p>
        </p:txBody>
      </p:sp>
    </p:spTree>
    <p:extLst>
      <p:ext uri="{BB962C8B-B14F-4D97-AF65-F5344CB8AC3E}">
        <p14:creationId xmlns:p14="http://schemas.microsoft.com/office/powerpoint/2010/main" val="2071824397"/>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9"/>
          <p:cNvSpPr txBox="1">
            <a:spLocks noGrp="1"/>
          </p:cNvSpPr>
          <p:nvPr>
            <p:ph type="title"/>
          </p:nvPr>
        </p:nvSpPr>
        <p:spPr>
          <a:xfrm>
            <a:off x="323544" y="1010885"/>
            <a:ext cx="7617821" cy="237843"/>
          </a:xfrm>
          <a:prstGeom prst="rect">
            <a:avLst/>
          </a:prstGeom>
        </p:spPr>
        <p:txBody>
          <a:bodyPr vert="horz" wrap="square" lIns="0" tIns="16087" rIns="0" bIns="0" numCol="1" anchor="ctr" anchorCtr="0" compatLnSpc="1">
            <a:prstTxWarp prst="textNoShape">
              <a:avLst/>
            </a:prstTxWarp>
            <a:spAutoFit/>
          </a:bodyPr>
          <a:lstStyle/>
          <a:p>
            <a:pPr marL="16510">
              <a:spcBef>
                <a:spcPts val="127"/>
              </a:spcBef>
              <a:defRPr sz="2800" b="1">
                <a:solidFill>
                  <a:srgbClr val="A1010D"/>
                </a:solidFill>
              </a:defRPr>
            </a:pPr>
            <a:r>
              <a:rPr sz="1600" dirty="0" err="1"/>
              <a:t>Pourquoi</a:t>
            </a:r>
            <a:r>
              <a:rPr sz="1600" dirty="0"/>
              <a:t> </a:t>
            </a:r>
            <a:r>
              <a:rPr sz="1600" dirty="0" err="1"/>
              <a:t>constituer</a:t>
            </a:r>
            <a:r>
              <a:rPr sz="1600" dirty="0"/>
              <a:t> </a:t>
            </a:r>
            <a:r>
              <a:rPr sz="1600" dirty="0" err="1"/>
              <a:t>une</a:t>
            </a:r>
            <a:r>
              <a:rPr sz="1600" dirty="0"/>
              <a:t> </a:t>
            </a:r>
            <a:r>
              <a:rPr sz="1600" dirty="0" err="1"/>
              <a:t>liste</a:t>
            </a:r>
            <a:r>
              <a:rPr sz="1600" dirty="0"/>
              <a:t> de </a:t>
            </a:r>
            <a:r>
              <a:rPr sz="1600" dirty="0" err="1"/>
              <a:t>membres</a:t>
            </a:r>
            <a:r>
              <a:rPr sz="1600" dirty="0"/>
              <a:t> de </a:t>
            </a:r>
            <a:r>
              <a:rPr sz="1600" dirty="0" err="1"/>
              <a:t>réserve</a:t>
            </a:r>
            <a:r>
              <a:rPr sz="1600" dirty="0"/>
              <a:t> ?</a:t>
            </a:r>
            <a:endParaRPr sz="1600" b="1" dirty="0">
              <a:solidFill>
                <a:srgbClr val="A1010D"/>
              </a:solidFill>
            </a:endParaRPr>
          </a:p>
        </p:txBody>
      </p:sp>
      <p:sp>
        <p:nvSpPr>
          <p:cNvPr id="10" name="object 10"/>
          <p:cNvSpPr txBox="1"/>
          <p:nvPr/>
        </p:nvSpPr>
        <p:spPr>
          <a:xfrm>
            <a:off x="1219200" y="1631212"/>
            <a:ext cx="8469086" cy="3571192"/>
          </a:xfrm>
          <a:prstGeom prst="rect">
            <a:avLst/>
          </a:prstGeom>
        </p:spPr>
        <p:txBody>
          <a:bodyPr vert="horz" wrap="square" lIns="0" tIns="219287" rIns="0" bIns="0" anchor="t">
            <a:spAutoFit/>
          </a:bodyPr>
          <a:lstStyle/>
          <a:p>
            <a:pPr>
              <a:lnSpc>
                <a:spcPct val="110000"/>
              </a:lnSpc>
              <a:spcBef>
                <a:spcPts val="500"/>
              </a:spcBef>
              <a:buClr>
                <a:srgbClr val="00B050"/>
              </a:buClr>
              <a:buSzPct val="100000"/>
              <a:defRPr sz="2400">
                <a:latin typeface="Source Sans Pro Regular"/>
                <a:ea typeface="Source Sans Pro Regular"/>
                <a:cs typeface="Source Sans Pro Regular"/>
                <a:sym typeface="Source Sans Pro Regular"/>
              </a:defRPr>
            </a:pPr>
            <a:r>
              <a:rPr sz="2000" dirty="0"/>
              <a:t>La </a:t>
            </a:r>
            <a:r>
              <a:rPr sz="2000" dirty="0" err="1"/>
              <a:t>liste</a:t>
            </a:r>
            <a:r>
              <a:rPr sz="2000" dirty="0"/>
              <a:t> des </a:t>
            </a:r>
            <a:r>
              <a:rPr sz="2000" dirty="0" err="1"/>
              <a:t>membres</a:t>
            </a:r>
            <a:r>
              <a:rPr sz="2000" dirty="0"/>
              <a:t> de </a:t>
            </a:r>
            <a:r>
              <a:rPr sz="2000" dirty="0" err="1"/>
              <a:t>réserve</a:t>
            </a:r>
            <a:r>
              <a:rPr sz="2000" dirty="0"/>
              <a:t> </a:t>
            </a:r>
            <a:r>
              <a:rPr sz="2000" dirty="0" err="1"/>
              <a:t>permet</a:t>
            </a:r>
            <a:r>
              <a:rPr sz="2000" dirty="0"/>
              <a:t> :</a:t>
            </a:r>
          </a:p>
          <a:p>
            <a:pPr>
              <a:lnSpc>
                <a:spcPct val="110000"/>
              </a:lnSpc>
              <a:spcBef>
                <a:spcPts val="500"/>
              </a:spcBef>
              <a:buClr>
                <a:srgbClr val="00B050"/>
              </a:buClr>
              <a:buSzPct val="100000"/>
              <a:defRPr sz="2400">
                <a:latin typeface="Source Sans Pro Regular"/>
                <a:ea typeface="Source Sans Pro Regular"/>
                <a:cs typeface="Source Sans Pro Regular"/>
                <a:sym typeface="Source Sans Pro Regular"/>
              </a:defRPr>
            </a:pPr>
            <a:endParaRPr sz="2000" dirty="0">
              <a:latin typeface="Source Sans Pro Regular"/>
            </a:endParaRPr>
          </a:p>
          <a:p>
            <a:pPr marL="307975" indent="-307975">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dirty="0" err="1"/>
              <a:t>Lʼidentification</a:t>
            </a:r>
            <a:r>
              <a:rPr sz="2000" dirty="0"/>
              <a:t> </a:t>
            </a:r>
            <a:r>
              <a:rPr sz="2000" dirty="0" err="1"/>
              <a:t>rapide</a:t>
            </a:r>
            <a:r>
              <a:rPr sz="2000" dirty="0"/>
              <a:t> des </a:t>
            </a:r>
            <a:r>
              <a:rPr sz="2000" dirty="0" err="1"/>
              <a:t>membres</a:t>
            </a:r>
            <a:r>
              <a:rPr sz="2000" dirty="0"/>
              <a:t> des EIR </a:t>
            </a:r>
            <a:r>
              <a:rPr sz="2000" dirty="0" err="1"/>
              <a:t>présentant</a:t>
            </a:r>
            <a:r>
              <a:rPr sz="2000" dirty="0"/>
              <a:t> les </a:t>
            </a:r>
            <a:r>
              <a:rPr sz="2000" dirty="0" err="1"/>
              <a:t>compétences</a:t>
            </a:r>
            <a:r>
              <a:rPr sz="2000" dirty="0"/>
              <a:t> et les </a:t>
            </a:r>
            <a:r>
              <a:rPr sz="2000" dirty="0" err="1"/>
              <a:t>caractéristiques</a:t>
            </a:r>
            <a:r>
              <a:rPr sz="2000" dirty="0"/>
              <a:t> </a:t>
            </a:r>
            <a:r>
              <a:rPr sz="2000" dirty="0" err="1"/>
              <a:t>utiles</a:t>
            </a:r>
            <a:r>
              <a:rPr sz="2000" dirty="0"/>
              <a:t> pour </a:t>
            </a:r>
            <a:r>
              <a:rPr sz="2000" dirty="0" err="1"/>
              <a:t>une</a:t>
            </a:r>
            <a:r>
              <a:rPr sz="2000" dirty="0"/>
              <a:t> situation </a:t>
            </a:r>
            <a:r>
              <a:rPr sz="2000" dirty="0" err="1"/>
              <a:t>d’urgence</a:t>
            </a:r>
            <a:endParaRPr sz="2000" dirty="0">
              <a:latin typeface="Source Sans Pro Regular"/>
            </a:endParaRPr>
          </a:p>
          <a:p>
            <a:pPr marL="307975" indent="-307975">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dirty="0"/>
              <a:t>Une </a:t>
            </a:r>
            <a:r>
              <a:rPr sz="2000" dirty="0" err="1"/>
              <a:t>prise</a:t>
            </a:r>
            <a:r>
              <a:rPr sz="2000" dirty="0"/>
              <a:t> de contact </a:t>
            </a:r>
            <a:r>
              <a:rPr sz="2000" dirty="0" err="1"/>
              <a:t>simplifiée</a:t>
            </a:r>
            <a:r>
              <a:rPr sz="2000" dirty="0"/>
              <a:t> </a:t>
            </a:r>
            <a:r>
              <a:rPr sz="2000" dirty="0" err="1"/>
              <a:t>lorsque</a:t>
            </a:r>
            <a:r>
              <a:rPr sz="2000" dirty="0"/>
              <a:t> du personnel de </a:t>
            </a:r>
            <a:r>
              <a:rPr sz="2000" dirty="0" err="1"/>
              <a:t>renfort</a:t>
            </a:r>
            <a:r>
              <a:rPr sz="2000" dirty="0"/>
              <a:t> doit </a:t>
            </a:r>
            <a:r>
              <a:rPr sz="2000" dirty="0" err="1"/>
              <a:t>être</a:t>
            </a:r>
            <a:r>
              <a:rPr sz="2000" dirty="0"/>
              <a:t> </a:t>
            </a:r>
            <a:r>
              <a:rPr sz="2000" dirty="0" err="1"/>
              <a:t>mobilisé</a:t>
            </a:r>
            <a:r>
              <a:rPr sz="2000" dirty="0"/>
              <a:t> </a:t>
            </a:r>
            <a:r>
              <a:rPr sz="2000" dirty="0" err="1"/>
              <a:t>immédiatement</a:t>
            </a:r>
            <a:r>
              <a:rPr sz="2000" dirty="0"/>
              <a:t> (les </a:t>
            </a:r>
            <a:r>
              <a:rPr sz="2000" dirty="0" err="1"/>
              <a:t>coordonnées</a:t>
            </a:r>
            <a:r>
              <a:rPr sz="2000" dirty="0"/>
              <a:t> </a:t>
            </a:r>
            <a:r>
              <a:rPr sz="2000" dirty="0" err="1"/>
              <a:t>indiquées</a:t>
            </a:r>
            <a:r>
              <a:rPr sz="2000" dirty="0"/>
              <a:t> sur la </a:t>
            </a:r>
            <a:r>
              <a:rPr sz="2000" dirty="0" err="1"/>
              <a:t>liste</a:t>
            </a:r>
            <a:r>
              <a:rPr sz="2000" dirty="0"/>
              <a:t> </a:t>
            </a:r>
            <a:r>
              <a:rPr sz="2000" dirty="0" err="1"/>
              <a:t>étant</a:t>
            </a:r>
            <a:r>
              <a:rPr sz="2000" dirty="0"/>
              <a:t> </a:t>
            </a:r>
            <a:r>
              <a:rPr sz="2000" dirty="0" err="1"/>
              <a:t>régulièrement</a:t>
            </a:r>
            <a:r>
              <a:rPr sz="2000" dirty="0"/>
              <a:t> mises à jour)</a:t>
            </a:r>
          </a:p>
          <a:p>
            <a:pPr marL="307975" indent="-307975">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dirty="0"/>
              <a:t>Un </a:t>
            </a:r>
            <a:r>
              <a:rPr sz="2000" dirty="0" err="1"/>
              <a:t>suivi</a:t>
            </a:r>
            <a:r>
              <a:rPr sz="2000" dirty="0"/>
              <a:t> </a:t>
            </a:r>
            <a:r>
              <a:rPr sz="2000" dirty="0" err="1"/>
              <a:t>simplifié</a:t>
            </a:r>
            <a:r>
              <a:rPr sz="2000" dirty="0"/>
              <a:t> de la </a:t>
            </a:r>
            <a:r>
              <a:rPr sz="2000" dirty="0" err="1"/>
              <a:t>disponibilité</a:t>
            </a:r>
            <a:r>
              <a:rPr sz="2000" dirty="0"/>
              <a:t> </a:t>
            </a:r>
            <a:r>
              <a:rPr sz="2000" dirty="0" err="1"/>
              <a:t>opérationnelle</a:t>
            </a:r>
            <a:r>
              <a:rPr sz="2000" dirty="0"/>
              <a:t> des </a:t>
            </a:r>
            <a:r>
              <a:rPr sz="2000" dirty="0" err="1"/>
              <a:t>membres</a:t>
            </a:r>
            <a:endParaRPr sz="2000" dirty="0"/>
          </a:p>
          <a:p>
            <a:pPr marL="307975" indent="-307975">
              <a:lnSpc>
                <a:spcPct val="110000"/>
              </a:lnSpc>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sz="2000" dirty="0"/>
              <a:t>Un </a:t>
            </a:r>
            <a:r>
              <a:rPr sz="2000" dirty="0" err="1"/>
              <a:t>suivi</a:t>
            </a:r>
            <a:r>
              <a:rPr sz="2000" dirty="0"/>
              <a:t> </a:t>
            </a:r>
            <a:r>
              <a:rPr sz="2000" dirty="0" err="1"/>
              <a:t>simplifié</a:t>
            </a:r>
            <a:r>
              <a:rPr sz="2000" dirty="0"/>
              <a:t> des </a:t>
            </a:r>
            <a:r>
              <a:rPr sz="2000" dirty="0" err="1"/>
              <a:t>besoins</a:t>
            </a:r>
            <a:r>
              <a:rPr sz="2000" dirty="0"/>
              <a:t> de formation</a:t>
            </a:r>
          </a:p>
        </p:txBody>
      </p:sp>
      <p:sp>
        <p:nvSpPr>
          <p:cNvPr id="5" name="Rectangle 4"/>
          <p:cNvSpPr/>
          <p:nvPr/>
        </p:nvSpPr>
        <p:spPr>
          <a:xfrm>
            <a:off x="166618" y="209745"/>
            <a:ext cx="9971294" cy="338554"/>
          </a:xfrm>
          <a:prstGeom prst="rect">
            <a:avLst/>
          </a:prstGeom>
        </p:spPr>
        <p:txBody>
          <a:bodyPr wrap="square">
            <a:spAutoFit/>
          </a:bodyPr>
          <a:lstStyle/>
          <a:p>
            <a:pPr>
              <a:defRPr sz="3200" b="1">
                <a:solidFill>
                  <a:schemeClr val="bg1"/>
                </a:solidFill>
                <a:latin typeface="Source Sans Pro"/>
              </a:defRPr>
            </a:pPr>
            <a:r>
              <a:rPr sz="1600" dirty="0"/>
              <a:t>3.1 Introduction à la dotation </a:t>
            </a:r>
            <a:r>
              <a:rPr sz="1600" dirty="0" err="1"/>
              <a:t>en</a:t>
            </a:r>
            <a:r>
              <a:rPr sz="1600" dirty="0"/>
              <a:t> personnel et à la constitution de la </a:t>
            </a:r>
            <a:r>
              <a:rPr sz="1600" dirty="0" err="1"/>
              <a:t>liste</a:t>
            </a:r>
            <a:r>
              <a:rPr sz="1600" dirty="0"/>
              <a:t> des </a:t>
            </a:r>
            <a:r>
              <a:rPr sz="1600" dirty="0" err="1"/>
              <a:t>membres</a:t>
            </a:r>
            <a:r>
              <a:rPr sz="1600" dirty="0"/>
              <a:t> de </a:t>
            </a:r>
            <a:r>
              <a:rPr sz="1600" dirty="0" err="1"/>
              <a:t>réserve</a:t>
            </a:r>
            <a:endParaRPr sz="1600" dirty="0">
              <a:solidFill>
                <a:schemeClr val="bg1"/>
              </a:solidFill>
              <a:latin typeface="Source Sans Pro"/>
            </a:endParaRPr>
          </a:p>
        </p:txBody>
      </p:sp>
      <p:sp>
        <p:nvSpPr>
          <p:cNvPr id="2" name="Espace réservé du numéro de diapositive 1">
            <a:extLst>
              <a:ext uri="{FF2B5EF4-FFF2-40B4-BE49-F238E27FC236}">
                <a16:creationId xmlns:a16="http://schemas.microsoft.com/office/drawing/2014/main" id="{02B252FF-9C13-0F9D-FC07-9D06C19E5473}"/>
              </a:ext>
            </a:extLst>
          </p:cNvPr>
          <p:cNvSpPr>
            <a:spLocks noGrp="1"/>
          </p:cNvSpPr>
          <p:nvPr>
            <p:ph type="sldNum" sz="quarter" idx="2"/>
          </p:nvPr>
        </p:nvSpPr>
        <p:spPr>
          <a:xfrm>
            <a:off x="11659394" y="6425582"/>
            <a:ext cx="530904" cy="320041"/>
          </a:xfrm>
        </p:spPr>
        <p:txBody>
          <a:bodyPr lIns="91440" tIns="45720" rIns="91440" bIns="45720" anchor="t"/>
          <a:lstStyle/>
          <a:p>
            <a:pPr algn="r"/>
            <a:fld id="{86CB4B4D-7CA3-9044-876B-883B54F8677D}" type="slidenum">
              <a:rPr lang="fr-FR" sz="1200">
                <a:solidFill>
                  <a:srgbClr val="A5A5A5"/>
                </a:solidFill>
              </a:rPr>
              <a:pPr algn="r"/>
              <a:t>24</a:t>
            </a:fld>
            <a:endParaRPr sz="1200">
              <a:solidFill>
                <a:srgbClr val="A5A5A5"/>
              </a:solidFill>
            </a:endParaRPr>
          </a:p>
        </p:txBody>
      </p:sp>
    </p:spTree>
    <p:extLst>
      <p:ext uri="{BB962C8B-B14F-4D97-AF65-F5344CB8AC3E}">
        <p14:creationId xmlns:p14="http://schemas.microsoft.com/office/powerpoint/2010/main" val="51009616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97050" y="974609"/>
            <a:ext cx="8400298" cy="237843"/>
          </a:xfrm>
          <a:prstGeom prst="rect">
            <a:avLst/>
          </a:prstGeom>
        </p:spPr>
        <p:txBody>
          <a:bodyPr vert="horz" wrap="square" lIns="0" tIns="16087" rIns="0" bIns="0" numCol="1" anchor="ctr" anchorCtr="0" compatLnSpc="1">
            <a:prstTxWarp prst="textNoShape">
              <a:avLst/>
            </a:prstTxWarp>
            <a:spAutoFit/>
          </a:bodyPr>
          <a:lstStyle/>
          <a:p>
            <a:pPr marL="16510">
              <a:spcBef>
                <a:spcPts val="127"/>
              </a:spcBef>
              <a:defRPr sz="2800" b="1">
                <a:solidFill>
                  <a:srgbClr val="A1010D"/>
                </a:solidFill>
              </a:defRPr>
            </a:pPr>
            <a:r>
              <a:rPr sz="1600" dirty="0"/>
              <a:t>Les </a:t>
            </a:r>
            <a:r>
              <a:rPr sz="1600" dirty="0" err="1"/>
              <a:t>fonctions</a:t>
            </a:r>
            <a:r>
              <a:rPr sz="1600" dirty="0"/>
              <a:t> de la </a:t>
            </a:r>
            <a:r>
              <a:rPr sz="1600" dirty="0" err="1"/>
              <a:t>liste</a:t>
            </a:r>
            <a:r>
              <a:rPr sz="1600" dirty="0"/>
              <a:t> des </a:t>
            </a:r>
            <a:r>
              <a:rPr sz="1600" dirty="0" err="1"/>
              <a:t>membres</a:t>
            </a:r>
            <a:r>
              <a:rPr sz="1600" dirty="0"/>
              <a:t> de </a:t>
            </a:r>
            <a:r>
              <a:rPr sz="1600" dirty="0" err="1"/>
              <a:t>réserve</a:t>
            </a:r>
            <a:endParaRPr sz="1600" dirty="0"/>
          </a:p>
        </p:txBody>
      </p:sp>
      <p:sp>
        <p:nvSpPr>
          <p:cNvPr id="5" name="ZoneTexte 4"/>
          <p:cNvSpPr txBox="1"/>
          <p:nvPr/>
        </p:nvSpPr>
        <p:spPr>
          <a:xfrm>
            <a:off x="464490" y="2144294"/>
            <a:ext cx="5171471" cy="2846164"/>
          </a:xfrm>
          <a:prstGeom prst="rect">
            <a:avLst/>
          </a:prstGeom>
          <a:solidFill>
            <a:schemeClr val="bg1">
              <a:lumMod val="95000"/>
            </a:schemeClr>
          </a:solidFill>
        </p:spPr>
        <p:txBody>
          <a:bodyPr wrap="square">
            <a:spAutoFit/>
          </a:bodyPr>
          <a:lstStyle/>
          <a:p>
            <a:pPr marL="127000" hangingPunct="1">
              <a:spcBef>
                <a:spcPts val="1255"/>
              </a:spcBef>
              <a:tabLst>
                <a:tab pos="469265" algn="l"/>
                <a:tab pos="469900" algn="l"/>
              </a:tabLst>
              <a:defRPr sz="2400" b="1" kern="1200">
                <a:solidFill>
                  <a:srgbClr val="729E03"/>
                </a:solidFill>
                <a:latin typeface="Arial"/>
                <a:ea typeface="+mn-ea"/>
                <a:cs typeface="Arial"/>
              </a:defRPr>
            </a:pPr>
            <a:r>
              <a:rPr sz="1600" dirty="0"/>
              <a:t>Pendant la phase de </a:t>
            </a:r>
            <a:r>
              <a:rPr sz="1600" dirty="0" err="1"/>
              <a:t>préparation</a:t>
            </a:r>
            <a:r>
              <a:rPr sz="1600" dirty="0"/>
              <a:t>, la </a:t>
            </a:r>
            <a:r>
              <a:rPr sz="1600" dirty="0" err="1"/>
              <a:t>liste</a:t>
            </a:r>
            <a:r>
              <a:rPr sz="1600" dirty="0"/>
              <a:t> des </a:t>
            </a:r>
            <a:r>
              <a:rPr sz="1600" dirty="0" err="1"/>
              <a:t>membres</a:t>
            </a:r>
            <a:r>
              <a:rPr sz="1600" dirty="0"/>
              <a:t> de </a:t>
            </a:r>
            <a:r>
              <a:rPr sz="1600" dirty="0" err="1"/>
              <a:t>réserve</a:t>
            </a:r>
            <a:r>
              <a:rPr sz="1600" dirty="0"/>
              <a:t> </a:t>
            </a:r>
            <a:r>
              <a:rPr sz="1600" dirty="0" err="1"/>
              <a:t>permet</a:t>
            </a:r>
            <a:r>
              <a:rPr sz="1600" dirty="0"/>
              <a:t> de </a:t>
            </a:r>
            <a:r>
              <a:rPr sz="1600" dirty="0" err="1"/>
              <a:t>suivre</a:t>
            </a:r>
            <a:r>
              <a:rPr sz="1600" dirty="0"/>
              <a:t> : </a:t>
            </a:r>
          </a:p>
          <a:p>
            <a:pPr marL="469900" indent="-342900" hangingPunct="1">
              <a:spcBef>
                <a:spcPts val="1255"/>
              </a:spcBef>
              <a:buFont typeface="Times New Roman"/>
              <a:buChar char="•"/>
              <a:tabLst>
                <a:tab pos="469265" algn="l"/>
                <a:tab pos="469900" algn="l"/>
              </a:tabLst>
              <a:defRPr sz="2400" kern="1200">
                <a:solidFill>
                  <a:prstClr val="black"/>
                </a:solidFill>
                <a:latin typeface="Arial MT"/>
                <a:ea typeface="+mn-ea"/>
                <a:cs typeface="Arial MT"/>
              </a:defRPr>
            </a:pPr>
            <a:r>
              <a:rPr sz="1600" dirty="0"/>
              <a:t>Les </a:t>
            </a:r>
            <a:r>
              <a:rPr sz="1600" dirty="0" err="1"/>
              <a:t>compétences</a:t>
            </a:r>
            <a:r>
              <a:rPr sz="1600" dirty="0"/>
              <a:t> et </a:t>
            </a:r>
            <a:r>
              <a:rPr sz="1600" dirty="0" err="1"/>
              <a:t>l’expérience</a:t>
            </a:r>
            <a:r>
              <a:rPr sz="1600" dirty="0"/>
              <a:t> des </a:t>
            </a:r>
            <a:r>
              <a:rPr sz="1600" dirty="0" err="1"/>
              <a:t>membres</a:t>
            </a:r>
            <a:endParaRPr sz="1600" dirty="0"/>
          </a:p>
          <a:p>
            <a:pPr marL="469900" indent="-342900" hangingPunct="1">
              <a:spcBef>
                <a:spcPts val="155"/>
              </a:spcBef>
              <a:buFont typeface="Times New Roman"/>
              <a:buChar char="•"/>
              <a:tabLst>
                <a:tab pos="469265" algn="l"/>
                <a:tab pos="469900" algn="l"/>
              </a:tabLst>
              <a:defRPr sz="2400" kern="1200">
                <a:solidFill>
                  <a:prstClr val="black"/>
                </a:solidFill>
                <a:latin typeface="Arial MT"/>
                <a:ea typeface="+mn-ea"/>
                <a:cs typeface="Arial MT"/>
              </a:defRPr>
            </a:pPr>
            <a:r>
              <a:rPr sz="1600" dirty="0"/>
              <a:t>Les </a:t>
            </a:r>
            <a:r>
              <a:rPr sz="1600" dirty="0" err="1"/>
              <a:t>rôles</a:t>
            </a:r>
            <a:r>
              <a:rPr sz="1600" dirty="0"/>
              <a:t> </a:t>
            </a:r>
            <a:r>
              <a:rPr sz="1600" dirty="0" err="1"/>
              <a:t>susceptibles</a:t>
            </a:r>
            <a:r>
              <a:rPr sz="1600" dirty="0"/>
              <a:t> </a:t>
            </a:r>
            <a:r>
              <a:rPr sz="1600" dirty="0" err="1"/>
              <a:t>dʼêtre</a:t>
            </a:r>
            <a:r>
              <a:rPr sz="1600" dirty="0"/>
              <a:t> </a:t>
            </a:r>
            <a:r>
              <a:rPr sz="1600" dirty="0" err="1"/>
              <a:t>confiés</a:t>
            </a:r>
            <a:r>
              <a:rPr sz="1600" dirty="0"/>
              <a:t> à un </a:t>
            </a:r>
            <a:r>
              <a:rPr sz="1600" dirty="0" err="1"/>
              <a:t>candidat</a:t>
            </a:r>
            <a:r>
              <a:rPr sz="1600" dirty="0"/>
              <a:t> dans le cadre </a:t>
            </a:r>
            <a:r>
              <a:rPr sz="1600" dirty="0" err="1"/>
              <a:t>d’une</a:t>
            </a:r>
            <a:r>
              <a:rPr sz="1600" dirty="0"/>
              <a:t> intervention donnée</a:t>
            </a:r>
          </a:p>
          <a:p>
            <a:pPr marL="469900" indent="-342900" hangingPunct="1">
              <a:spcBef>
                <a:spcPts val="145"/>
              </a:spcBef>
              <a:buFont typeface="Times New Roman"/>
              <a:buChar char="•"/>
              <a:tabLst>
                <a:tab pos="469265" algn="l"/>
                <a:tab pos="469900" algn="l"/>
              </a:tabLst>
              <a:defRPr sz="2400" kern="1200">
                <a:solidFill>
                  <a:prstClr val="black"/>
                </a:solidFill>
                <a:latin typeface="Arial MT"/>
                <a:ea typeface="+mn-ea"/>
                <a:cs typeface="Arial MT"/>
              </a:defRPr>
            </a:pPr>
            <a:r>
              <a:rPr sz="1600" dirty="0"/>
              <a:t>Les formations qui </a:t>
            </a:r>
            <a:r>
              <a:rPr sz="1600" dirty="0" err="1"/>
              <a:t>ont</a:t>
            </a:r>
            <a:r>
              <a:rPr sz="1600" dirty="0"/>
              <a:t> </a:t>
            </a:r>
            <a:r>
              <a:rPr sz="1600" dirty="0" err="1"/>
              <a:t>été</a:t>
            </a:r>
            <a:r>
              <a:rPr sz="1600" dirty="0"/>
              <a:t> </a:t>
            </a:r>
            <a:r>
              <a:rPr sz="1600" dirty="0" err="1"/>
              <a:t>suivies</a:t>
            </a:r>
            <a:r>
              <a:rPr sz="1600" dirty="0"/>
              <a:t> </a:t>
            </a:r>
            <a:r>
              <a:rPr sz="1600" dirty="0" err="1"/>
              <a:t>ou</a:t>
            </a:r>
            <a:r>
              <a:rPr sz="1600" dirty="0"/>
              <a:t> </a:t>
            </a:r>
            <a:r>
              <a:rPr sz="1600" dirty="0" err="1"/>
              <a:t>devront</a:t>
            </a:r>
            <a:r>
              <a:rPr sz="1600" dirty="0"/>
              <a:t> </a:t>
            </a:r>
            <a:r>
              <a:rPr sz="1600" dirty="0" err="1"/>
              <a:t>être</a:t>
            </a:r>
            <a:r>
              <a:rPr sz="1600" dirty="0"/>
              <a:t> </a:t>
            </a:r>
            <a:r>
              <a:rPr sz="1600" dirty="0" err="1"/>
              <a:t>suivies</a:t>
            </a:r>
            <a:r>
              <a:rPr sz="1600" dirty="0"/>
              <a:t> </a:t>
            </a:r>
          </a:p>
          <a:p>
            <a:pPr marL="469900" indent="-342900" hangingPunct="1">
              <a:spcBef>
                <a:spcPts val="145"/>
              </a:spcBef>
              <a:buFont typeface="Times New Roman"/>
              <a:buChar char="•"/>
              <a:tabLst>
                <a:tab pos="469265" algn="l"/>
                <a:tab pos="469900" algn="l"/>
              </a:tabLst>
              <a:defRPr sz="2400" kern="1200">
                <a:solidFill>
                  <a:prstClr val="black"/>
                </a:solidFill>
                <a:latin typeface="Arial MT"/>
                <a:ea typeface="+mn-ea"/>
                <a:cs typeface="Arial MT"/>
              </a:defRPr>
            </a:pPr>
            <a:r>
              <a:rPr sz="1600" dirty="0"/>
              <a:t>La participation à de </a:t>
            </a:r>
            <a:r>
              <a:rPr sz="1600" dirty="0" err="1"/>
              <a:t>précédentes</a:t>
            </a:r>
            <a:r>
              <a:rPr sz="1600" dirty="0"/>
              <a:t> interventions</a:t>
            </a:r>
          </a:p>
          <a:p>
            <a:pPr marL="469900" indent="-342900" hangingPunct="1">
              <a:lnSpc>
                <a:spcPts val="2155"/>
              </a:lnSpc>
              <a:spcBef>
                <a:spcPts val="150"/>
              </a:spcBef>
              <a:buFont typeface="Times New Roman"/>
              <a:buChar char="•"/>
              <a:tabLst>
                <a:tab pos="469265" algn="l"/>
                <a:tab pos="469900" algn="l"/>
              </a:tabLst>
              <a:defRPr sz="2400" kern="1200">
                <a:solidFill>
                  <a:prstClr val="black"/>
                </a:solidFill>
                <a:latin typeface="Arial MT"/>
                <a:ea typeface="+mn-ea"/>
                <a:cs typeface="Arial MT"/>
              </a:defRPr>
            </a:pPr>
            <a:r>
              <a:rPr sz="1600" dirty="0"/>
              <a:t>La </a:t>
            </a:r>
            <a:r>
              <a:rPr sz="1600" dirty="0" err="1"/>
              <a:t>disponibilité</a:t>
            </a:r>
            <a:r>
              <a:rPr sz="1600" dirty="0"/>
              <a:t> </a:t>
            </a:r>
            <a:r>
              <a:rPr sz="1600" dirty="0" err="1"/>
              <a:t>opérationnelle</a:t>
            </a:r>
            <a:r>
              <a:rPr sz="1600" dirty="0"/>
              <a:t> du personnel de </a:t>
            </a:r>
            <a:r>
              <a:rPr sz="1600" dirty="0" err="1"/>
              <a:t>renfort</a:t>
            </a:r>
            <a:endParaRPr sz="1600" dirty="0"/>
          </a:p>
        </p:txBody>
      </p:sp>
      <p:sp>
        <p:nvSpPr>
          <p:cNvPr id="6" name="ZoneTexte 5"/>
          <p:cNvSpPr txBox="1"/>
          <p:nvPr/>
        </p:nvSpPr>
        <p:spPr>
          <a:xfrm>
            <a:off x="6296492" y="2144294"/>
            <a:ext cx="5032444" cy="2280111"/>
          </a:xfrm>
          <a:prstGeom prst="rect">
            <a:avLst/>
          </a:prstGeom>
          <a:solidFill>
            <a:schemeClr val="bg1">
              <a:lumMod val="95000"/>
            </a:schemeClr>
          </a:solidFill>
        </p:spPr>
        <p:txBody>
          <a:bodyPr wrap="square" lIns="91440" tIns="45720" rIns="91440" bIns="45720" anchor="t">
            <a:spAutoFit/>
          </a:bodyPr>
          <a:lstStyle/>
          <a:p>
            <a:pPr marL="76835" hangingPunct="1">
              <a:spcBef>
                <a:spcPts val="1255"/>
              </a:spcBef>
              <a:tabLst>
                <a:tab pos="420370" algn="l"/>
                <a:tab pos="421005" algn="l"/>
              </a:tabLst>
              <a:defRPr sz="2400" b="1" kern="1200">
                <a:solidFill>
                  <a:srgbClr val="A1010D"/>
                </a:solidFill>
                <a:latin typeface="Arial"/>
                <a:ea typeface="+mn-ea"/>
                <a:cs typeface="Arial"/>
              </a:defRPr>
            </a:pPr>
            <a:r>
              <a:rPr sz="1600" dirty="0"/>
              <a:t>Pendant la phase </a:t>
            </a:r>
            <a:r>
              <a:rPr sz="1600" dirty="0" err="1"/>
              <a:t>dʼintervention</a:t>
            </a:r>
            <a:r>
              <a:rPr sz="1600" dirty="0"/>
              <a:t>, la </a:t>
            </a:r>
            <a:r>
              <a:rPr sz="1600" dirty="0" err="1"/>
              <a:t>liste</a:t>
            </a:r>
            <a:r>
              <a:rPr sz="1600" dirty="0"/>
              <a:t> des </a:t>
            </a:r>
            <a:r>
              <a:rPr sz="1600" dirty="0" err="1"/>
              <a:t>membres</a:t>
            </a:r>
            <a:r>
              <a:rPr sz="1600" dirty="0"/>
              <a:t> de </a:t>
            </a:r>
            <a:r>
              <a:rPr sz="1600" dirty="0" err="1"/>
              <a:t>réserve</a:t>
            </a:r>
            <a:r>
              <a:rPr sz="1600" dirty="0"/>
              <a:t> : </a:t>
            </a:r>
          </a:p>
          <a:p>
            <a:pPr marL="469900" indent="-342900" hangingPunct="1">
              <a:spcBef>
                <a:spcPts val="1255"/>
              </a:spcBef>
              <a:buFont typeface="Times New Roman"/>
              <a:buChar char="•"/>
              <a:tabLst>
                <a:tab pos="469265" algn="l"/>
                <a:tab pos="469900" algn="l"/>
              </a:tabLst>
              <a:defRPr sz="2400" kern="1200">
                <a:latin typeface="Arial MT"/>
                <a:ea typeface="+mn-ea"/>
                <a:cs typeface="Arial MT"/>
              </a:defRPr>
            </a:pPr>
            <a:r>
              <a:rPr sz="1600" dirty="0" err="1"/>
              <a:t>Permet</a:t>
            </a:r>
            <a:r>
              <a:rPr sz="1600" dirty="0"/>
              <a:t> de </a:t>
            </a:r>
            <a:r>
              <a:rPr sz="1600" dirty="0" err="1"/>
              <a:t>sélectionner</a:t>
            </a:r>
            <a:r>
              <a:rPr sz="1600" dirty="0"/>
              <a:t> des </a:t>
            </a:r>
            <a:r>
              <a:rPr sz="1600" dirty="0" err="1"/>
              <a:t>intervenants</a:t>
            </a:r>
            <a:r>
              <a:rPr sz="1600" dirty="0"/>
              <a:t> </a:t>
            </a:r>
            <a:r>
              <a:rPr sz="1600" dirty="0" err="1"/>
              <a:t>susceptibles</a:t>
            </a:r>
            <a:r>
              <a:rPr sz="1600" dirty="0"/>
              <a:t> </a:t>
            </a:r>
            <a:r>
              <a:rPr sz="1600" dirty="0" err="1"/>
              <a:t>dʼêtre</a:t>
            </a:r>
            <a:r>
              <a:rPr sz="1600" dirty="0"/>
              <a:t> </a:t>
            </a:r>
            <a:r>
              <a:rPr sz="1600" dirty="0" err="1"/>
              <a:t>déployés</a:t>
            </a:r>
            <a:endParaRPr sz="1600" dirty="0"/>
          </a:p>
          <a:p>
            <a:pPr marL="469900" indent="-342900" hangingPunct="1">
              <a:spcBef>
                <a:spcPts val="155"/>
              </a:spcBef>
              <a:buFont typeface="Times New Roman"/>
              <a:buChar char="•"/>
              <a:tabLst>
                <a:tab pos="469265" algn="l"/>
                <a:tab pos="469900" algn="l"/>
              </a:tabLst>
              <a:defRPr sz="2400" kern="1200">
                <a:latin typeface="Arial MT"/>
                <a:ea typeface="+mn-ea"/>
                <a:cs typeface="Arial MT"/>
              </a:defRPr>
            </a:pPr>
            <a:r>
              <a:rPr sz="1600" dirty="0" err="1"/>
              <a:t>Peut</a:t>
            </a:r>
            <a:r>
              <a:rPr sz="1600" dirty="0"/>
              <a:t> </a:t>
            </a:r>
            <a:r>
              <a:rPr sz="1600" dirty="0" err="1"/>
              <a:t>être</a:t>
            </a:r>
            <a:r>
              <a:rPr sz="1600" dirty="0"/>
              <a:t> </a:t>
            </a:r>
            <a:r>
              <a:rPr sz="1600" dirty="0" err="1"/>
              <a:t>utilisée</a:t>
            </a:r>
            <a:r>
              <a:rPr sz="1600" dirty="0"/>
              <a:t> </a:t>
            </a:r>
            <a:r>
              <a:rPr sz="1600" dirty="0" err="1"/>
              <a:t>comme</a:t>
            </a:r>
            <a:r>
              <a:rPr sz="1600" dirty="0"/>
              <a:t> un </a:t>
            </a:r>
            <a:r>
              <a:rPr sz="1600" dirty="0" err="1"/>
              <a:t>système</a:t>
            </a:r>
            <a:r>
              <a:rPr sz="1600" dirty="0"/>
              <a:t> </a:t>
            </a:r>
            <a:r>
              <a:rPr sz="1600" dirty="0" err="1"/>
              <a:t>permettant</a:t>
            </a:r>
            <a:r>
              <a:rPr sz="1600" dirty="0"/>
              <a:t> </a:t>
            </a:r>
            <a:r>
              <a:rPr sz="1600" dirty="0" err="1"/>
              <a:t>dʼassurer</a:t>
            </a:r>
            <a:r>
              <a:rPr sz="1600" dirty="0"/>
              <a:t> des </a:t>
            </a:r>
            <a:r>
              <a:rPr sz="1600" dirty="0" err="1"/>
              <a:t>permanences</a:t>
            </a:r>
            <a:endParaRPr sz="1600" dirty="0"/>
          </a:p>
          <a:p>
            <a:pPr marL="469900" indent="-342900" hangingPunct="1">
              <a:spcBef>
                <a:spcPts val="155"/>
              </a:spcBef>
              <a:buFont typeface="Times New Roman"/>
              <a:buChar char="•"/>
              <a:tabLst>
                <a:tab pos="469265" algn="l"/>
                <a:tab pos="469900" algn="l"/>
              </a:tabLst>
              <a:defRPr sz="2400" kern="1200">
                <a:latin typeface="Arial MT"/>
                <a:ea typeface="+mn-ea"/>
                <a:cs typeface="Arial MT"/>
              </a:defRPr>
            </a:pPr>
            <a:r>
              <a:rPr sz="1600" dirty="0" err="1"/>
              <a:t>Permet</a:t>
            </a:r>
            <a:r>
              <a:rPr sz="1600" dirty="0"/>
              <a:t> de </a:t>
            </a:r>
            <a:r>
              <a:rPr sz="1600" dirty="0" err="1"/>
              <a:t>suivre</a:t>
            </a:r>
            <a:r>
              <a:rPr sz="1600" dirty="0"/>
              <a:t> la </a:t>
            </a:r>
            <a:r>
              <a:rPr sz="1600" dirty="0" err="1"/>
              <a:t>disponibilité</a:t>
            </a:r>
            <a:r>
              <a:rPr sz="1600" dirty="0"/>
              <a:t> du personnel de </a:t>
            </a:r>
            <a:r>
              <a:rPr sz="1600" dirty="0" err="1"/>
              <a:t>renfort</a:t>
            </a:r>
            <a:endParaRPr sz="1600" dirty="0"/>
          </a:p>
        </p:txBody>
      </p:sp>
      <p:sp>
        <p:nvSpPr>
          <p:cNvPr id="7" name="Rectangle 6"/>
          <p:cNvSpPr/>
          <p:nvPr/>
        </p:nvSpPr>
        <p:spPr>
          <a:xfrm>
            <a:off x="197050" y="168966"/>
            <a:ext cx="9575695" cy="338554"/>
          </a:xfrm>
          <a:prstGeom prst="rect">
            <a:avLst/>
          </a:prstGeom>
        </p:spPr>
        <p:txBody>
          <a:bodyPr wrap="square">
            <a:spAutoFit/>
          </a:bodyPr>
          <a:lstStyle/>
          <a:p>
            <a:pPr>
              <a:defRPr sz="3200" b="1">
                <a:solidFill>
                  <a:schemeClr val="bg1"/>
                </a:solidFill>
                <a:latin typeface="Source Sans Pro"/>
              </a:defRPr>
            </a:pPr>
            <a:r>
              <a:rPr sz="1600" dirty="0"/>
              <a:t>3.1 Introduction à la dotation </a:t>
            </a:r>
            <a:r>
              <a:rPr sz="1600" dirty="0" err="1"/>
              <a:t>en</a:t>
            </a:r>
            <a:r>
              <a:rPr sz="1600" dirty="0"/>
              <a:t> personnel et à la constitution de la </a:t>
            </a:r>
            <a:r>
              <a:rPr sz="1600" dirty="0" err="1"/>
              <a:t>liste</a:t>
            </a:r>
            <a:r>
              <a:rPr sz="1600" dirty="0"/>
              <a:t> des </a:t>
            </a:r>
            <a:r>
              <a:rPr sz="1600" dirty="0" err="1"/>
              <a:t>membres</a:t>
            </a:r>
            <a:r>
              <a:rPr sz="1600" dirty="0"/>
              <a:t> de </a:t>
            </a:r>
            <a:r>
              <a:rPr sz="1600" dirty="0" err="1"/>
              <a:t>réserve</a:t>
            </a:r>
            <a:endParaRPr sz="1600" dirty="0">
              <a:solidFill>
                <a:schemeClr val="bg1"/>
              </a:solidFill>
              <a:latin typeface="Source Sans Pro"/>
            </a:endParaRPr>
          </a:p>
        </p:txBody>
      </p:sp>
      <p:sp>
        <p:nvSpPr>
          <p:cNvPr id="3" name="Espace réservé du numéro de diapositive 2">
            <a:extLst>
              <a:ext uri="{FF2B5EF4-FFF2-40B4-BE49-F238E27FC236}">
                <a16:creationId xmlns:a16="http://schemas.microsoft.com/office/drawing/2014/main" id="{ADD54B57-B71A-8CB5-04C7-0E1774485406}"/>
              </a:ext>
            </a:extLst>
          </p:cNvPr>
          <p:cNvSpPr>
            <a:spLocks noGrp="1"/>
          </p:cNvSpPr>
          <p:nvPr>
            <p:ph type="sldNum" sz="quarter" idx="2"/>
          </p:nvPr>
        </p:nvSpPr>
        <p:spPr>
          <a:xfrm>
            <a:off x="11802269" y="6473207"/>
            <a:ext cx="388030" cy="284323"/>
          </a:xfrm>
        </p:spPr>
        <p:txBody>
          <a:bodyPr lIns="91440" tIns="45720" rIns="91440" bIns="45720" anchor="t"/>
          <a:lstStyle/>
          <a:p>
            <a:pPr algn="r"/>
            <a:fld id="{86CB4B4D-7CA3-9044-876B-883B54F8677D}" type="slidenum">
              <a:rPr lang="fr-FR" sz="1200">
                <a:solidFill>
                  <a:srgbClr val="A5A5A5"/>
                </a:solidFill>
              </a:rPr>
              <a:pPr algn="r"/>
              <a:t>25</a:t>
            </a:fld>
            <a:endParaRPr sz="1200">
              <a:solidFill>
                <a:srgbClr val="A5A5A5"/>
              </a:solidFill>
            </a:endParaRPr>
          </a:p>
        </p:txBody>
      </p:sp>
    </p:spTree>
    <p:extLst>
      <p:ext uri="{BB962C8B-B14F-4D97-AF65-F5344CB8AC3E}">
        <p14:creationId xmlns:p14="http://schemas.microsoft.com/office/powerpoint/2010/main" val="134092761"/>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e 13"/>
          <p:cNvGrpSpPr/>
          <p:nvPr/>
        </p:nvGrpSpPr>
        <p:grpSpPr>
          <a:xfrm>
            <a:off x="898214" y="2320656"/>
            <a:ext cx="9819619" cy="3167809"/>
            <a:chOff x="1265961" y="2539317"/>
            <a:chExt cx="9819619" cy="3167809"/>
          </a:xfrm>
        </p:grpSpPr>
        <p:sp>
          <p:nvSpPr>
            <p:cNvPr id="2" name="object 2"/>
            <p:cNvSpPr txBox="1"/>
            <p:nvPr/>
          </p:nvSpPr>
          <p:spPr>
            <a:xfrm>
              <a:off x="8108396" y="2843160"/>
              <a:ext cx="1746673" cy="324875"/>
            </a:xfrm>
            <a:prstGeom prst="rect">
              <a:avLst/>
            </a:prstGeom>
          </p:spPr>
          <p:txBody>
            <a:bodyPr vert="horz" wrap="square" lIns="0" tIns="16933" rIns="0" bIns="0" anchor="t">
              <a:spAutoFit/>
            </a:bodyPr>
            <a:lstStyle/>
            <a:p>
              <a:pPr marL="16510" hangingPunct="1">
                <a:spcBef>
                  <a:spcPts val="133"/>
                </a:spcBef>
                <a:defRPr sz="2000" b="1" kern="1200">
                  <a:solidFill>
                    <a:srgbClr val="65A000"/>
                  </a:solidFill>
                  <a:ea typeface="+mn-ea"/>
                  <a:cs typeface="Calibri"/>
                </a:defRPr>
              </a:pPr>
              <a:r>
                <a:t>Coût de la plateforme</a:t>
              </a:r>
              <a:endParaRPr sz="2000" kern="1200">
                <a:solidFill>
                  <a:srgbClr val="65A000"/>
                </a:solidFill>
                <a:ea typeface="+mn-ea"/>
                <a:cs typeface="Calibri"/>
              </a:endParaRPr>
            </a:p>
          </p:txBody>
        </p:sp>
        <p:sp>
          <p:nvSpPr>
            <p:cNvPr id="3" name="object 3"/>
            <p:cNvSpPr txBox="1"/>
            <p:nvPr/>
          </p:nvSpPr>
          <p:spPr>
            <a:xfrm>
              <a:off x="1265961" y="2539317"/>
              <a:ext cx="3293834" cy="940428"/>
            </a:xfrm>
            <a:prstGeom prst="rect">
              <a:avLst/>
            </a:prstGeom>
          </p:spPr>
          <p:txBody>
            <a:bodyPr vert="horz" wrap="square" lIns="0" tIns="16933" rIns="0" bIns="0" anchor="t">
              <a:spAutoFit/>
            </a:bodyPr>
            <a:lstStyle/>
            <a:p>
              <a:pPr marL="16510" marR="6350" algn="ctr" hangingPunct="1">
                <a:spcBef>
                  <a:spcPts val="133"/>
                </a:spcBef>
                <a:defRPr sz="2000" b="1" kern="1200">
                  <a:solidFill>
                    <a:srgbClr val="65A000"/>
                  </a:solidFill>
                  <a:ea typeface="+mn-ea"/>
                  <a:cs typeface="Calibri"/>
                </a:defRPr>
              </a:pPr>
              <a:r>
                <a:rPr dirty="0" err="1"/>
                <a:t>Simplicité</a:t>
              </a:r>
              <a:r>
                <a:rPr dirty="0"/>
                <a:t> de la </a:t>
              </a:r>
              <a:r>
                <a:rPr dirty="0" err="1"/>
                <a:t>saisie</a:t>
              </a:r>
              <a:r>
                <a:rPr dirty="0"/>
                <a:t> des données, </a:t>
              </a:r>
              <a:r>
                <a:rPr dirty="0" err="1"/>
                <a:t>sélection</a:t>
              </a:r>
              <a:r>
                <a:rPr dirty="0"/>
                <a:t> des </a:t>
              </a:r>
              <a:r>
                <a:rPr dirty="0" err="1"/>
                <a:t>membres</a:t>
              </a:r>
              <a:r>
                <a:rPr dirty="0"/>
                <a:t> du personnel </a:t>
              </a:r>
              <a:r>
                <a:rPr dirty="0" err="1"/>
                <a:t>susceptibles</a:t>
              </a:r>
              <a:r>
                <a:rPr dirty="0"/>
                <a:t> </a:t>
              </a:r>
              <a:r>
                <a:rPr dirty="0" err="1"/>
                <a:t>dʼêtre</a:t>
              </a:r>
              <a:r>
                <a:rPr dirty="0"/>
                <a:t> </a:t>
              </a:r>
              <a:r>
                <a:rPr dirty="0" err="1"/>
                <a:t>déployés</a:t>
              </a:r>
              <a:r>
                <a:rPr dirty="0"/>
                <a:t>, validation des données et </a:t>
              </a:r>
              <a:r>
                <a:rPr dirty="0" err="1"/>
                <a:t>analyse</a:t>
              </a:r>
              <a:r>
                <a:rPr dirty="0"/>
                <a:t> des données</a:t>
              </a:r>
              <a:endParaRPr sz="2000" kern="1200" dirty="0">
                <a:solidFill>
                  <a:srgbClr val="65A000"/>
                </a:solidFill>
                <a:ea typeface="+mn-ea"/>
                <a:cs typeface="Calibri"/>
              </a:endParaRPr>
            </a:p>
          </p:txBody>
        </p:sp>
        <p:sp>
          <p:nvSpPr>
            <p:cNvPr id="4" name="object 4"/>
            <p:cNvSpPr txBox="1"/>
            <p:nvPr/>
          </p:nvSpPr>
          <p:spPr>
            <a:xfrm>
              <a:off x="1660313" y="4753432"/>
              <a:ext cx="2902545" cy="632651"/>
            </a:xfrm>
            <a:prstGeom prst="rect">
              <a:avLst/>
            </a:prstGeom>
          </p:spPr>
          <p:txBody>
            <a:bodyPr vert="horz" wrap="square" lIns="0" tIns="16933" rIns="0" bIns="0" anchor="t">
              <a:spAutoFit/>
            </a:bodyPr>
            <a:lstStyle/>
            <a:p>
              <a:pPr marL="16510" marR="6350" algn="ctr" hangingPunct="1">
                <a:spcBef>
                  <a:spcPts val="133"/>
                </a:spcBef>
                <a:defRPr sz="2000" b="1" kern="1200">
                  <a:solidFill>
                    <a:srgbClr val="65A000"/>
                  </a:solidFill>
                  <a:ea typeface="+mn-ea"/>
                  <a:cs typeface="Calibri"/>
                </a:defRPr>
              </a:pPr>
              <a:r>
                <a:t>Besoins en matière de connexion et de partage des données</a:t>
              </a:r>
              <a:endParaRPr sz="2000" b="1" kern="1200">
                <a:solidFill>
                  <a:srgbClr val="65A000"/>
                </a:solidFill>
                <a:ea typeface="+mn-ea"/>
                <a:cs typeface="Calibri"/>
              </a:endParaRPr>
            </a:p>
          </p:txBody>
        </p:sp>
        <p:sp>
          <p:nvSpPr>
            <p:cNvPr id="5" name="object 5"/>
            <p:cNvSpPr txBox="1"/>
            <p:nvPr/>
          </p:nvSpPr>
          <p:spPr>
            <a:xfrm>
              <a:off x="7658187" y="4753874"/>
              <a:ext cx="3427393" cy="953252"/>
            </a:xfrm>
            <a:prstGeom prst="rect">
              <a:avLst/>
            </a:prstGeom>
          </p:spPr>
          <p:txBody>
            <a:bodyPr vert="horz" wrap="square" lIns="0" tIns="16933" rIns="0" bIns="0" anchor="t">
              <a:spAutoFit/>
            </a:bodyPr>
            <a:lstStyle/>
            <a:p>
              <a:pPr marL="16510" marR="6350" algn="ctr" hangingPunct="1">
                <a:spcBef>
                  <a:spcPts val="133"/>
                </a:spcBef>
                <a:defRPr sz="2000" b="1" kern="1200">
                  <a:solidFill>
                    <a:srgbClr val="65A000"/>
                  </a:solidFill>
                  <a:ea typeface="+mn-ea"/>
                  <a:cs typeface="Calibri"/>
                </a:defRPr>
              </a:pPr>
              <a:r>
                <a:t>Personnel nécessaire à la mise en place et à la maintenance </a:t>
              </a:r>
              <a:endParaRPr sz="2000" b="1" kern="1200">
                <a:solidFill>
                  <a:srgbClr val="65A000"/>
                </a:solidFill>
                <a:ea typeface="+mn-ea"/>
                <a:cs typeface="Calibri"/>
              </a:endParaRPr>
            </a:p>
            <a:p>
              <a:pPr marL="16510" marR="6350" algn="ctr">
                <a:spcBef>
                  <a:spcPts val="133"/>
                </a:spcBef>
                <a:defRPr sz="2000" b="1" kern="1200">
                  <a:solidFill>
                    <a:srgbClr val="65A000"/>
                  </a:solidFill>
                  <a:ea typeface="+mn-ea"/>
                  <a:cs typeface="Calibri"/>
                </a:defRPr>
              </a:pPr>
              <a:r>
                <a:t>du système</a:t>
              </a:r>
              <a:endParaRPr sz="2000" b="1" kern="1200">
                <a:solidFill>
                  <a:srgbClr val="65A000"/>
                </a:solidFill>
                <a:ea typeface="+mn-ea"/>
                <a:cs typeface="Calibri"/>
              </a:endParaRPr>
            </a:p>
          </p:txBody>
        </p:sp>
        <p:sp>
          <p:nvSpPr>
            <p:cNvPr id="6" name="object 6"/>
            <p:cNvSpPr/>
            <p:nvPr/>
          </p:nvSpPr>
          <p:spPr>
            <a:xfrm>
              <a:off x="5324326" y="3382348"/>
              <a:ext cx="1991360" cy="1818640"/>
            </a:xfrm>
            <a:custGeom>
              <a:avLst/>
              <a:gdLst/>
              <a:ahLst/>
              <a:cxnLst/>
              <a:rect l="l" t="t" r="r" b="b"/>
              <a:pathLst>
                <a:path w="1493520" h="1363979">
                  <a:moveTo>
                    <a:pt x="0" y="681989"/>
                  </a:moveTo>
                  <a:lnTo>
                    <a:pt x="1723" y="635293"/>
                  </a:lnTo>
                  <a:lnTo>
                    <a:pt x="6818" y="589441"/>
                  </a:lnTo>
                  <a:lnTo>
                    <a:pt x="15173" y="544536"/>
                  </a:lnTo>
                  <a:lnTo>
                    <a:pt x="26678" y="500679"/>
                  </a:lnTo>
                  <a:lnTo>
                    <a:pt x="41221" y="457972"/>
                  </a:lnTo>
                  <a:lnTo>
                    <a:pt x="58691" y="416516"/>
                  </a:lnTo>
                  <a:lnTo>
                    <a:pt x="78977" y="376412"/>
                  </a:lnTo>
                  <a:lnTo>
                    <a:pt x="101966" y="337763"/>
                  </a:lnTo>
                  <a:lnTo>
                    <a:pt x="127549" y="300670"/>
                  </a:lnTo>
                  <a:lnTo>
                    <a:pt x="155613" y="265233"/>
                  </a:lnTo>
                  <a:lnTo>
                    <a:pt x="186048" y="231556"/>
                  </a:lnTo>
                  <a:lnTo>
                    <a:pt x="218741" y="199739"/>
                  </a:lnTo>
                  <a:lnTo>
                    <a:pt x="253582" y="169884"/>
                  </a:lnTo>
                  <a:lnTo>
                    <a:pt x="290460" y="142092"/>
                  </a:lnTo>
                  <a:lnTo>
                    <a:pt x="329263" y="116465"/>
                  </a:lnTo>
                  <a:lnTo>
                    <a:pt x="369880" y="93105"/>
                  </a:lnTo>
                  <a:lnTo>
                    <a:pt x="412199" y="72112"/>
                  </a:lnTo>
                  <a:lnTo>
                    <a:pt x="456110" y="53590"/>
                  </a:lnTo>
                  <a:lnTo>
                    <a:pt x="501501" y="37638"/>
                  </a:lnTo>
                  <a:lnTo>
                    <a:pt x="548260" y="24359"/>
                  </a:lnTo>
                  <a:lnTo>
                    <a:pt x="596277" y="13854"/>
                  </a:lnTo>
                  <a:lnTo>
                    <a:pt x="645440" y="6225"/>
                  </a:lnTo>
                  <a:lnTo>
                    <a:pt x="695638" y="1573"/>
                  </a:lnTo>
                  <a:lnTo>
                    <a:pt x="746760" y="0"/>
                  </a:lnTo>
                  <a:lnTo>
                    <a:pt x="797881" y="1573"/>
                  </a:lnTo>
                  <a:lnTo>
                    <a:pt x="848079" y="6225"/>
                  </a:lnTo>
                  <a:lnTo>
                    <a:pt x="897242" y="13854"/>
                  </a:lnTo>
                  <a:lnTo>
                    <a:pt x="945259" y="24359"/>
                  </a:lnTo>
                  <a:lnTo>
                    <a:pt x="992018" y="37638"/>
                  </a:lnTo>
                  <a:lnTo>
                    <a:pt x="1037409" y="53590"/>
                  </a:lnTo>
                  <a:lnTo>
                    <a:pt x="1081320" y="72112"/>
                  </a:lnTo>
                  <a:lnTo>
                    <a:pt x="1123639" y="93105"/>
                  </a:lnTo>
                  <a:lnTo>
                    <a:pt x="1164256" y="116465"/>
                  </a:lnTo>
                  <a:lnTo>
                    <a:pt x="1203059" y="142092"/>
                  </a:lnTo>
                  <a:lnTo>
                    <a:pt x="1239937" y="169884"/>
                  </a:lnTo>
                  <a:lnTo>
                    <a:pt x="1274778" y="199739"/>
                  </a:lnTo>
                  <a:lnTo>
                    <a:pt x="1307471" y="231556"/>
                  </a:lnTo>
                  <a:lnTo>
                    <a:pt x="1337906" y="265233"/>
                  </a:lnTo>
                  <a:lnTo>
                    <a:pt x="1365970" y="300670"/>
                  </a:lnTo>
                  <a:lnTo>
                    <a:pt x="1391553" y="337763"/>
                  </a:lnTo>
                  <a:lnTo>
                    <a:pt x="1414542" y="376412"/>
                  </a:lnTo>
                  <a:lnTo>
                    <a:pt x="1434828" y="416516"/>
                  </a:lnTo>
                  <a:lnTo>
                    <a:pt x="1452298" y="457972"/>
                  </a:lnTo>
                  <a:lnTo>
                    <a:pt x="1466841" y="500679"/>
                  </a:lnTo>
                  <a:lnTo>
                    <a:pt x="1478346" y="544536"/>
                  </a:lnTo>
                  <a:lnTo>
                    <a:pt x="1486701" y="589441"/>
                  </a:lnTo>
                  <a:lnTo>
                    <a:pt x="1491796" y="635293"/>
                  </a:lnTo>
                  <a:lnTo>
                    <a:pt x="1493520" y="681989"/>
                  </a:lnTo>
                  <a:lnTo>
                    <a:pt x="1491796" y="728686"/>
                  </a:lnTo>
                  <a:lnTo>
                    <a:pt x="1486701" y="774538"/>
                  </a:lnTo>
                  <a:lnTo>
                    <a:pt x="1478346" y="819443"/>
                  </a:lnTo>
                  <a:lnTo>
                    <a:pt x="1466841" y="863300"/>
                  </a:lnTo>
                  <a:lnTo>
                    <a:pt x="1452298" y="906007"/>
                  </a:lnTo>
                  <a:lnTo>
                    <a:pt x="1434828" y="947463"/>
                  </a:lnTo>
                  <a:lnTo>
                    <a:pt x="1414542" y="987567"/>
                  </a:lnTo>
                  <a:lnTo>
                    <a:pt x="1391553" y="1026216"/>
                  </a:lnTo>
                  <a:lnTo>
                    <a:pt x="1365970" y="1063309"/>
                  </a:lnTo>
                  <a:lnTo>
                    <a:pt x="1337906" y="1098746"/>
                  </a:lnTo>
                  <a:lnTo>
                    <a:pt x="1307471" y="1132423"/>
                  </a:lnTo>
                  <a:lnTo>
                    <a:pt x="1274778" y="1164240"/>
                  </a:lnTo>
                  <a:lnTo>
                    <a:pt x="1239937" y="1194095"/>
                  </a:lnTo>
                  <a:lnTo>
                    <a:pt x="1203059" y="1221887"/>
                  </a:lnTo>
                  <a:lnTo>
                    <a:pt x="1164256" y="1247514"/>
                  </a:lnTo>
                  <a:lnTo>
                    <a:pt x="1123639" y="1270874"/>
                  </a:lnTo>
                  <a:lnTo>
                    <a:pt x="1081320" y="1291867"/>
                  </a:lnTo>
                  <a:lnTo>
                    <a:pt x="1037409" y="1310389"/>
                  </a:lnTo>
                  <a:lnTo>
                    <a:pt x="992018" y="1326341"/>
                  </a:lnTo>
                  <a:lnTo>
                    <a:pt x="945259" y="1339620"/>
                  </a:lnTo>
                  <a:lnTo>
                    <a:pt x="897242" y="1350125"/>
                  </a:lnTo>
                  <a:lnTo>
                    <a:pt x="848079" y="1357754"/>
                  </a:lnTo>
                  <a:lnTo>
                    <a:pt x="797881" y="1362406"/>
                  </a:lnTo>
                  <a:lnTo>
                    <a:pt x="746760" y="1363980"/>
                  </a:lnTo>
                  <a:lnTo>
                    <a:pt x="695638" y="1362406"/>
                  </a:lnTo>
                  <a:lnTo>
                    <a:pt x="645440" y="1357754"/>
                  </a:lnTo>
                  <a:lnTo>
                    <a:pt x="596277" y="1350125"/>
                  </a:lnTo>
                  <a:lnTo>
                    <a:pt x="548260" y="1339620"/>
                  </a:lnTo>
                  <a:lnTo>
                    <a:pt x="501501" y="1326341"/>
                  </a:lnTo>
                  <a:lnTo>
                    <a:pt x="456110" y="1310389"/>
                  </a:lnTo>
                  <a:lnTo>
                    <a:pt x="412199" y="1291867"/>
                  </a:lnTo>
                  <a:lnTo>
                    <a:pt x="369880" y="1270874"/>
                  </a:lnTo>
                  <a:lnTo>
                    <a:pt x="329263" y="1247514"/>
                  </a:lnTo>
                  <a:lnTo>
                    <a:pt x="290460" y="1221887"/>
                  </a:lnTo>
                  <a:lnTo>
                    <a:pt x="253582" y="1194095"/>
                  </a:lnTo>
                  <a:lnTo>
                    <a:pt x="218741" y="1164240"/>
                  </a:lnTo>
                  <a:lnTo>
                    <a:pt x="186048" y="1132423"/>
                  </a:lnTo>
                  <a:lnTo>
                    <a:pt x="155613" y="1098746"/>
                  </a:lnTo>
                  <a:lnTo>
                    <a:pt x="127549" y="1063309"/>
                  </a:lnTo>
                  <a:lnTo>
                    <a:pt x="101966" y="1026216"/>
                  </a:lnTo>
                  <a:lnTo>
                    <a:pt x="78977" y="987567"/>
                  </a:lnTo>
                  <a:lnTo>
                    <a:pt x="58691" y="947463"/>
                  </a:lnTo>
                  <a:lnTo>
                    <a:pt x="41221" y="906007"/>
                  </a:lnTo>
                  <a:lnTo>
                    <a:pt x="26678" y="863300"/>
                  </a:lnTo>
                  <a:lnTo>
                    <a:pt x="15173" y="819443"/>
                  </a:lnTo>
                  <a:lnTo>
                    <a:pt x="6818" y="774538"/>
                  </a:lnTo>
                  <a:lnTo>
                    <a:pt x="1723" y="728686"/>
                  </a:lnTo>
                  <a:lnTo>
                    <a:pt x="0" y="681989"/>
                  </a:lnTo>
                  <a:close/>
                </a:path>
              </a:pathLst>
            </a:custGeom>
            <a:solidFill>
              <a:schemeClr val="bg1">
                <a:lumMod val="95000"/>
              </a:schemeClr>
            </a:solidFill>
            <a:ln w="28575">
              <a:solidFill>
                <a:srgbClr val="001F5F"/>
              </a:solidFill>
            </a:ln>
          </p:spPr>
          <p:txBody>
            <a:bodyPr wrap="square" lIns="0" tIns="0" rIns="0" bIns="0"/>
            <a:lstStyle/>
            <a:p>
              <a:pPr hangingPunct="1"/>
              <a:endParaRPr sz="2400" kern="1200">
                <a:solidFill>
                  <a:prstClr val="black"/>
                </a:solidFill>
                <a:ea typeface="+mn-ea"/>
                <a:cs typeface="+mn-cs"/>
              </a:endParaRPr>
            </a:p>
          </p:txBody>
        </p:sp>
        <p:sp>
          <p:nvSpPr>
            <p:cNvPr id="7" name="object 7"/>
            <p:cNvSpPr txBox="1"/>
            <p:nvPr/>
          </p:nvSpPr>
          <p:spPr>
            <a:xfrm>
              <a:off x="5612107" y="3913787"/>
              <a:ext cx="1553464" cy="755762"/>
            </a:xfrm>
            <a:prstGeom prst="rect">
              <a:avLst/>
            </a:prstGeom>
          </p:spPr>
          <p:txBody>
            <a:bodyPr vert="horz" wrap="square" lIns="0" tIns="16933" rIns="0" bIns="0" anchor="t">
              <a:spAutoFit/>
            </a:bodyPr>
            <a:lstStyle/>
            <a:p>
              <a:pPr marL="16510" marR="6350" indent="27305" hangingPunct="1">
                <a:spcBef>
                  <a:spcPts val="133"/>
                </a:spcBef>
                <a:defRPr sz="2400" b="1">
                  <a:solidFill>
                    <a:srgbClr val="A1010D"/>
                  </a:solidFill>
                  <a:latin typeface="Source Sans Pro Regular"/>
                  <a:cs typeface="Arial"/>
                  <a:sym typeface="Source Sans Pro Bold"/>
                </a:defRPr>
              </a:pPr>
              <a:r>
                <a:t>Choix de la plateforme</a:t>
              </a:r>
              <a:endParaRPr sz="2400"/>
            </a:p>
          </p:txBody>
        </p:sp>
        <p:sp>
          <p:nvSpPr>
            <p:cNvPr id="8" name="object 8"/>
            <p:cNvSpPr/>
            <p:nvPr/>
          </p:nvSpPr>
          <p:spPr>
            <a:xfrm>
              <a:off x="7466053" y="4562940"/>
              <a:ext cx="381000" cy="190500"/>
            </a:xfrm>
            <a:custGeom>
              <a:avLst/>
              <a:gdLst/>
              <a:ahLst/>
              <a:cxnLst/>
              <a:rect l="l" t="t" r="r" b="b"/>
              <a:pathLst>
                <a:path w="285750" h="142875">
                  <a:moveTo>
                    <a:pt x="285750" y="142875"/>
                  </a:moveTo>
                  <a:lnTo>
                    <a:pt x="0" y="0"/>
                  </a:lnTo>
                </a:path>
              </a:pathLst>
            </a:custGeom>
            <a:ln w="28575">
              <a:solidFill>
                <a:srgbClr val="A1010D"/>
              </a:solidFill>
            </a:ln>
          </p:spPr>
          <p:txBody>
            <a:bodyPr wrap="square" lIns="0" tIns="0" rIns="0" bIns="0" anchor="t"/>
            <a:lstStyle/>
            <a:p>
              <a:pPr hangingPunct="1"/>
              <a:endParaRPr sz="2400" kern="1200">
                <a:solidFill>
                  <a:srgbClr val="65A000"/>
                </a:solidFill>
                <a:ea typeface="+mn-ea"/>
                <a:cs typeface="+mn-cs"/>
              </a:endParaRPr>
            </a:p>
          </p:txBody>
        </p:sp>
        <p:sp>
          <p:nvSpPr>
            <p:cNvPr id="9" name="object 9"/>
            <p:cNvSpPr/>
            <p:nvPr/>
          </p:nvSpPr>
          <p:spPr>
            <a:xfrm>
              <a:off x="4705690" y="3318373"/>
              <a:ext cx="2950863" cy="1551738"/>
            </a:xfrm>
            <a:custGeom>
              <a:avLst/>
              <a:gdLst/>
              <a:ahLst/>
              <a:cxnLst/>
              <a:rect l="l" t="t" r="r" b="b"/>
              <a:pathLst>
                <a:path w="2164715" h="1134745">
                  <a:moveTo>
                    <a:pt x="0" y="73152"/>
                  </a:moveTo>
                  <a:lnTo>
                    <a:pt x="385825" y="351790"/>
                  </a:lnTo>
                </a:path>
                <a:path w="2164715" h="1134745">
                  <a:moveTo>
                    <a:pt x="16763" y="1134618"/>
                  </a:moveTo>
                  <a:lnTo>
                    <a:pt x="288289" y="963168"/>
                  </a:lnTo>
                </a:path>
                <a:path w="2164715" h="1134745">
                  <a:moveTo>
                    <a:pt x="2164461" y="0"/>
                  </a:moveTo>
                  <a:lnTo>
                    <a:pt x="1850136" y="250062"/>
                  </a:lnTo>
                </a:path>
              </a:pathLst>
            </a:custGeom>
            <a:ln w="28575">
              <a:solidFill>
                <a:srgbClr val="A1010D"/>
              </a:solidFill>
            </a:ln>
          </p:spPr>
          <p:txBody>
            <a:bodyPr wrap="square" lIns="0" tIns="0" rIns="0" bIns="0"/>
            <a:lstStyle/>
            <a:p>
              <a:pPr hangingPunct="1"/>
              <a:endParaRPr sz="2400" kern="1200">
                <a:solidFill>
                  <a:prstClr val="black"/>
                </a:solidFill>
                <a:ea typeface="+mn-ea"/>
                <a:cs typeface="+mn-cs"/>
              </a:endParaRPr>
            </a:p>
          </p:txBody>
        </p:sp>
      </p:grpSp>
      <p:sp>
        <p:nvSpPr>
          <p:cNvPr id="10" name="object 10"/>
          <p:cNvSpPr txBox="1">
            <a:spLocks noGrp="1"/>
          </p:cNvSpPr>
          <p:nvPr>
            <p:ph type="title"/>
          </p:nvPr>
        </p:nvSpPr>
        <p:spPr>
          <a:xfrm>
            <a:off x="246052" y="842987"/>
            <a:ext cx="10171569" cy="237843"/>
          </a:xfrm>
          <a:prstGeom prst="rect">
            <a:avLst/>
          </a:prstGeom>
        </p:spPr>
        <p:txBody>
          <a:bodyPr vert="horz" wrap="square" lIns="0" tIns="16087" rIns="0" bIns="0" numCol="1" anchor="ctr" anchorCtr="0" compatLnSpc="1">
            <a:prstTxWarp prst="textNoShape">
              <a:avLst/>
            </a:prstTxWarp>
            <a:spAutoFit/>
          </a:bodyPr>
          <a:lstStyle/>
          <a:p>
            <a:pPr marL="16510" eaLnBrk="0" fontAlgn="base" hangingPunct="0">
              <a:spcBef>
                <a:spcPts val="127"/>
              </a:spcBef>
              <a:spcAft>
                <a:spcPct val="0"/>
              </a:spcAft>
              <a:defRPr sz="2800" b="1">
                <a:solidFill>
                  <a:srgbClr val="A1010D"/>
                </a:solidFill>
                <a:latin typeface="Source Sans Pro Regular"/>
                <a:cs typeface="Arial"/>
              </a:defRPr>
            </a:pPr>
            <a:r>
              <a:rPr sz="1600" dirty="0" err="1"/>
              <a:t>Considérations</a:t>
            </a:r>
            <a:r>
              <a:rPr sz="1600" dirty="0"/>
              <a:t> relatives à </a:t>
            </a:r>
            <a:r>
              <a:rPr sz="1600" dirty="0" err="1"/>
              <a:t>lʼélaboration</a:t>
            </a:r>
            <a:r>
              <a:rPr sz="1600" dirty="0"/>
              <a:t> et à la </a:t>
            </a:r>
            <a:r>
              <a:rPr sz="1600" dirty="0" err="1"/>
              <a:t>plateforme</a:t>
            </a:r>
            <a:r>
              <a:rPr sz="1600" dirty="0"/>
              <a:t> </a:t>
            </a:r>
            <a:r>
              <a:rPr sz="1600" dirty="0" err="1"/>
              <a:t>d’hébergement</a:t>
            </a:r>
            <a:r>
              <a:rPr sz="1600" dirty="0"/>
              <a:t> de la </a:t>
            </a:r>
            <a:r>
              <a:rPr sz="1600" dirty="0" err="1"/>
              <a:t>liste</a:t>
            </a:r>
            <a:r>
              <a:rPr sz="1600" dirty="0"/>
              <a:t> des </a:t>
            </a:r>
            <a:r>
              <a:rPr sz="1600" dirty="0" err="1"/>
              <a:t>membres</a:t>
            </a:r>
            <a:r>
              <a:rPr sz="1600" dirty="0"/>
              <a:t> de </a:t>
            </a:r>
            <a:r>
              <a:rPr sz="1600" dirty="0" err="1"/>
              <a:t>réserve</a:t>
            </a:r>
            <a:endParaRPr sz="1600" b="1" dirty="0">
              <a:solidFill>
                <a:srgbClr val="A1010D"/>
              </a:solidFill>
              <a:latin typeface="Source Sans Pro Regular"/>
              <a:cs typeface="Arial"/>
            </a:endParaRPr>
          </a:p>
        </p:txBody>
      </p:sp>
      <p:sp>
        <p:nvSpPr>
          <p:cNvPr id="12" name="ZoneTexte 11"/>
          <p:cNvSpPr txBox="1"/>
          <p:nvPr/>
        </p:nvSpPr>
        <p:spPr>
          <a:xfrm>
            <a:off x="611202" y="1579241"/>
            <a:ext cx="9806419" cy="338554"/>
          </a:xfrm>
          <a:prstGeom prst="rect">
            <a:avLst/>
          </a:prstGeom>
          <a:noFill/>
        </p:spPr>
        <p:txBody>
          <a:bodyPr wrap="square" lIns="91440" tIns="45720" rIns="91440" bIns="45720" anchor="t">
            <a:spAutoFit/>
          </a:bodyPr>
          <a:lstStyle/>
          <a:p>
            <a:pPr hangingPunct="1">
              <a:defRPr sz="2400" kern="1200">
                <a:latin typeface="Source Sans Pro Regular"/>
                <a:ea typeface="+mn-ea"/>
                <a:cs typeface="Arial"/>
              </a:defRPr>
            </a:pPr>
            <a:r>
              <a:rPr sz="1600"/>
              <a:t>Le choix de la plateforme d’hébergement de la liste des membres de réserve doit tenir compte :</a:t>
            </a:r>
          </a:p>
        </p:txBody>
      </p:sp>
      <p:sp>
        <p:nvSpPr>
          <p:cNvPr id="13" name="Rectangle 12"/>
          <p:cNvSpPr/>
          <p:nvPr/>
        </p:nvSpPr>
        <p:spPr>
          <a:xfrm>
            <a:off x="189680" y="187640"/>
            <a:ext cx="9032019" cy="338554"/>
          </a:xfrm>
          <a:prstGeom prst="rect">
            <a:avLst/>
          </a:prstGeom>
        </p:spPr>
        <p:txBody>
          <a:bodyPr wrap="square">
            <a:spAutoFit/>
          </a:bodyPr>
          <a:lstStyle/>
          <a:p>
            <a:pPr>
              <a:defRPr sz="3200" b="1">
                <a:solidFill>
                  <a:schemeClr val="bg1"/>
                </a:solidFill>
                <a:latin typeface="Source Sans Pro"/>
              </a:defRPr>
            </a:pPr>
            <a:r>
              <a:rPr sz="1600" dirty="0"/>
              <a:t>3.1 Introduction à la dotation </a:t>
            </a:r>
            <a:r>
              <a:rPr sz="1600" dirty="0" err="1"/>
              <a:t>en</a:t>
            </a:r>
            <a:r>
              <a:rPr sz="1600" dirty="0"/>
              <a:t> personnel et à la constitution de la </a:t>
            </a:r>
            <a:r>
              <a:rPr sz="1600" dirty="0" err="1"/>
              <a:t>liste</a:t>
            </a:r>
            <a:r>
              <a:rPr sz="1600" dirty="0"/>
              <a:t> des </a:t>
            </a:r>
            <a:r>
              <a:rPr sz="1600" dirty="0" err="1"/>
              <a:t>membres</a:t>
            </a:r>
            <a:r>
              <a:rPr sz="1600" dirty="0"/>
              <a:t> de </a:t>
            </a:r>
            <a:r>
              <a:rPr sz="1600" dirty="0" err="1"/>
              <a:t>réserve</a:t>
            </a:r>
            <a:endParaRPr sz="1600" dirty="0">
              <a:solidFill>
                <a:schemeClr val="bg1"/>
              </a:solidFill>
              <a:latin typeface="Source Sans Pro"/>
            </a:endParaRPr>
          </a:p>
        </p:txBody>
      </p:sp>
      <p:sp>
        <p:nvSpPr>
          <p:cNvPr id="11" name="Espace réservé du numéro de diapositive 10">
            <a:extLst>
              <a:ext uri="{FF2B5EF4-FFF2-40B4-BE49-F238E27FC236}">
                <a16:creationId xmlns:a16="http://schemas.microsoft.com/office/drawing/2014/main" id="{62687649-B378-AEA9-A018-07DC6EE8FBEA}"/>
              </a:ext>
            </a:extLst>
          </p:cNvPr>
          <p:cNvSpPr>
            <a:spLocks noGrp="1"/>
          </p:cNvSpPr>
          <p:nvPr>
            <p:ph type="sldNum" sz="quarter" idx="2"/>
          </p:nvPr>
        </p:nvSpPr>
        <p:spPr>
          <a:xfrm>
            <a:off x="11730831" y="6473207"/>
            <a:ext cx="459467" cy="320041"/>
          </a:xfrm>
        </p:spPr>
        <p:txBody>
          <a:bodyPr lIns="91440" tIns="45720" rIns="91440" bIns="45720" anchor="t"/>
          <a:lstStyle/>
          <a:p>
            <a:pPr algn="r"/>
            <a:fld id="{86CB4B4D-7CA3-9044-876B-883B54F8677D}" type="slidenum">
              <a:rPr lang="fr-FR" sz="1200">
                <a:solidFill>
                  <a:srgbClr val="A5A5A5"/>
                </a:solidFill>
              </a:rPr>
              <a:pPr algn="r"/>
              <a:t>26</a:t>
            </a:fld>
            <a:endParaRPr sz="1200">
              <a:solidFill>
                <a:srgbClr val="A5A5A5"/>
              </a:solidFill>
            </a:endParaRPr>
          </a:p>
        </p:txBody>
      </p:sp>
    </p:spTree>
    <p:extLst>
      <p:ext uri="{BB962C8B-B14F-4D97-AF65-F5344CB8AC3E}">
        <p14:creationId xmlns:p14="http://schemas.microsoft.com/office/powerpoint/2010/main" val="4275235869"/>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3" cstate="print"/>
          <a:stretch>
            <a:fillRect/>
          </a:stretch>
        </p:blipFill>
        <p:spPr>
          <a:xfrm>
            <a:off x="5214112" y="1381520"/>
            <a:ext cx="2643632" cy="2594863"/>
          </a:xfrm>
          <a:prstGeom prst="rect">
            <a:avLst/>
          </a:prstGeom>
        </p:spPr>
      </p:pic>
      <p:pic>
        <p:nvPicPr>
          <p:cNvPr id="3" name="object 3"/>
          <p:cNvPicPr/>
          <p:nvPr/>
        </p:nvPicPr>
        <p:blipFill>
          <a:blip r:embed="rId4" cstate="print"/>
          <a:stretch>
            <a:fillRect/>
          </a:stretch>
        </p:blipFill>
        <p:spPr>
          <a:xfrm>
            <a:off x="8396442" y="1680086"/>
            <a:ext cx="1790132" cy="1869148"/>
          </a:xfrm>
          <a:prstGeom prst="rect">
            <a:avLst/>
          </a:prstGeom>
        </p:spPr>
      </p:pic>
      <p:pic>
        <p:nvPicPr>
          <p:cNvPr id="4" name="object 4"/>
          <p:cNvPicPr/>
          <p:nvPr/>
        </p:nvPicPr>
        <p:blipFill>
          <a:blip r:embed="rId5" cstate="print"/>
          <a:stretch>
            <a:fillRect/>
          </a:stretch>
        </p:blipFill>
        <p:spPr>
          <a:xfrm>
            <a:off x="5317744" y="4078567"/>
            <a:ext cx="2645664" cy="1414272"/>
          </a:xfrm>
          <a:prstGeom prst="rect">
            <a:avLst/>
          </a:prstGeom>
        </p:spPr>
      </p:pic>
      <p:pic>
        <p:nvPicPr>
          <p:cNvPr id="5" name="object 5"/>
          <p:cNvPicPr/>
          <p:nvPr/>
        </p:nvPicPr>
        <p:blipFill>
          <a:blip r:embed="rId6" cstate="print"/>
          <a:stretch>
            <a:fillRect/>
          </a:stretch>
        </p:blipFill>
        <p:spPr>
          <a:xfrm>
            <a:off x="8040623" y="3920071"/>
            <a:ext cx="2645663" cy="1731264"/>
          </a:xfrm>
          <a:prstGeom prst="rect">
            <a:avLst/>
          </a:prstGeom>
        </p:spPr>
      </p:pic>
      <p:sp>
        <p:nvSpPr>
          <p:cNvPr id="6" name="object 6"/>
          <p:cNvSpPr txBox="1"/>
          <p:nvPr/>
        </p:nvSpPr>
        <p:spPr>
          <a:xfrm>
            <a:off x="5061115" y="5637827"/>
            <a:ext cx="2626360" cy="754908"/>
          </a:xfrm>
          <a:prstGeom prst="rect">
            <a:avLst/>
          </a:prstGeom>
        </p:spPr>
        <p:txBody>
          <a:bodyPr vert="horz" wrap="square" lIns="0" tIns="16087" rIns="0" bIns="0">
            <a:spAutoFit/>
          </a:bodyPr>
          <a:lstStyle/>
          <a:p>
            <a:pPr marL="16933" hangingPunct="1">
              <a:spcBef>
                <a:spcPts val="127"/>
              </a:spcBef>
              <a:defRPr sz="5333" kern="1200">
                <a:solidFill>
                  <a:prstClr val="black"/>
                </a:solidFill>
                <a:latin typeface="Arial MT"/>
                <a:ea typeface="+mn-ea"/>
                <a:cs typeface="Arial MT"/>
              </a:defRPr>
            </a:pPr>
            <a:r>
              <a:rPr sz="2400" dirty="0"/>
              <a:t>PLATEFORME SUR MESURE</a:t>
            </a:r>
            <a:endParaRPr sz="2400" kern="1200" dirty="0">
              <a:solidFill>
                <a:prstClr val="black"/>
              </a:solidFill>
              <a:latin typeface="Arial MT"/>
              <a:ea typeface="+mn-ea"/>
              <a:cs typeface="Arial MT"/>
            </a:endParaRPr>
          </a:p>
        </p:txBody>
      </p:sp>
      <p:sp>
        <p:nvSpPr>
          <p:cNvPr id="7" name="object 7"/>
          <p:cNvSpPr/>
          <p:nvPr/>
        </p:nvSpPr>
        <p:spPr>
          <a:xfrm>
            <a:off x="3910817" y="5607939"/>
            <a:ext cx="1003300" cy="887307"/>
          </a:xfrm>
          <a:custGeom>
            <a:avLst/>
            <a:gdLst/>
            <a:ahLst/>
            <a:cxnLst/>
            <a:rect l="l" t="t" r="r" b="b"/>
            <a:pathLst>
              <a:path w="752475" h="665479">
                <a:moveTo>
                  <a:pt x="339432" y="456260"/>
                </a:moveTo>
                <a:lnTo>
                  <a:pt x="273926" y="391185"/>
                </a:lnTo>
                <a:lnTo>
                  <a:pt x="58699" y="587235"/>
                </a:lnTo>
                <a:lnTo>
                  <a:pt x="54876" y="592874"/>
                </a:lnTo>
                <a:lnTo>
                  <a:pt x="53594" y="599440"/>
                </a:lnTo>
                <a:lnTo>
                  <a:pt x="54876" y="605993"/>
                </a:lnTo>
                <a:lnTo>
                  <a:pt x="58699" y="611644"/>
                </a:lnTo>
                <a:lnTo>
                  <a:pt x="109740" y="660450"/>
                </a:lnTo>
                <a:lnTo>
                  <a:pt x="115646" y="664108"/>
                </a:lnTo>
                <a:lnTo>
                  <a:pt x="122504" y="665327"/>
                </a:lnTo>
                <a:lnTo>
                  <a:pt x="129362" y="664108"/>
                </a:lnTo>
                <a:lnTo>
                  <a:pt x="135267" y="660450"/>
                </a:lnTo>
                <a:lnTo>
                  <a:pt x="339432" y="456260"/>
                </a:lnTo>
                <a:close/>
              </a:path>
              <a:path w="752475" h="665479">
                <a:moveTo>
                  <a:pt x="674611" y="600252"/>
                </a:moveTo>
                <a:lnTo>
                  <a:pt x="673341" y="593686"/>
                </a:lnTo>
                <a:lnTo>
                  <a:pt x="669505" y="588048"/>
                </a:lnTo>
                <a:lnTo>
                  <a:pt x="245859" y="200837"/>
                </a:lnTo>
                <a:lnTo>
                  <a:pt x="319024" y="130060"/>
                </a:lnTo>
                <a:lnTo>
                  <a:pt x="322846" y="124421"/>
                </a:lnTo>
                <a:lnTo>
                  <a:pt x="324116" y="117856"/>
                </a:lnTo>
                <a:lnTo>
                  <a:pt x="322846" y="111302"/>
                </a:lnTo>
                <a:lnTo>
                  <a:pt x="319024" y="105651"/>
                </a:lnTo>
                <a:lnTo>
                  <a:pt x="236499" y="25933"/>
                </a:lnTo>
                <a:lnTo>
                  <a:pt x="230593" y="22275"/>
                </a:lnTo>
                <a:lnTo>
                  <a:pt x="223735" y="21056"/>
                </a:lnTo>
                <a:lnTo>
                  <a:pt x="216877" y="22275"/>
                </a:lnTo>
                <a:lnTo>
                  <a:pt x="210985" y="25933"/>
                </a:lnTo>
                <a:lnTo>
                  <a:pt x="135267" y="98336"/>
                </a:lnTo>
                <a:lnTo>
                  <a:pt x="121653" y="86131"/>
                </a:lnTo>
                <a:lnTo>
                  <a:pt x="115747" y="82473"/>
                </a:lnTo>
                <a:lnTo>
                  <a:pt x="108889" y="81254"/>
                </a:lnTo>
                <a:lnTo>
                  <a:pt x="102031" y="82473"/>
                </a:lnTo>
                <a:lnTo>
                  <a:pt x="96139" y="86131"/>
                </a:lnTo>
                <a:lnTo>
                  <a:pt x="69761" y="111353"/>
                </a:lnTo>
                <a:lnTo>
                  <a:pt x="65938" y="116992"/>
                </a:lnTo>
                <a:lnTo>
                  <a:pt x="64655" y="123558"/>
                </a:lnTo>
                <a:lnTo>
                  <a:pt x="65938" y="130111"/>
                </a:lnTo>
                <a:lnTo>
                  <a:pt x="69761" y="135750"/>
                </a:lnTo>
                <a:lnTo>
                  <a:pt x="82524" y="148767"/>
                </a:lnTo>
                <a:lnTo>
                  <a:pt x="51041" y="179679"/>
                </a:lnTo>
                <a:lnTo>
                  <a:pt x="2552" y="301701"/>
                </a:lnTo>
                <a:lnTo>
                  <a:pt x="0" y="307403"/>
                </a:lnTo>
                <a:lnTo>
                  <a:pt x="1701" y="314718"/>
                </a:lnTo>
                <a:lnTo>
                  <a:pt x="11912" y="323672"/>
                </a:lnTo>
                <a:lnTo>
                  <a:pt x="18719" y="325297"/>
                </a:lnTo>
                <a:lnTo>
                  <a:pt x="153136" y="283806"/>
                </a:lnTo>
                <a:lnTo>
                  <a:pt x="163334" y="279742"/>
                </a:lnTo>
                <a:lnTo>
                  <a:pt x="188861" y="255333"/>
                </a:lnTo>
                <a:lnTo>
                  <a:pt x="593801" y="660450"/>
                </a:lnTo>
                <a:lnTo>
                  <a:pt x="599694" y="664108"/>
                </a:lnTo>
                <a:lnTo>
                  <a:pt x="606552" y="665327"/>
                </a:lnTo>
                <a:lnTo>
                  <a:pt x="613410" y="664108"/>
                </a:lnTo>
                <a:lnTo>
                  <a:pt x="619315" y="660450"/>
                </a:lnTo>
                <a:lnTo>
                  <a:pt x="669505" y="612457"/>
                </a:lnTo>
                <a:lnTo>
                  <a:pt x="673341" y="606806"/>
                </a:lnTo>
                <a:lnTo>
                  <a:pt x="674611" y="600252"/>
                </a:lnTo>
                <a:close/>
              </a:path>
              <a:path w="752475" h="665479">
                <a:moveTo>
                  <a:pt x="752030" y="243941"/>
                </a:moveTo>
                <a:lnTo>
                  <a:pt x="659295" y="115417"/>
                </a:lnTo>
                <a:lnTo>
                  <a:pt x="659295" y="114604"/>
                </a:lnTo>
                <a:lnTo>
                  <a:pt x="631228" y="87757"/>
                </a:lnTo>
                <a:lnTo>
                  <a:pt x="631228" y="86944"/>
                </a:lnTo>
                <a:lnTo>
                  <a:pt x="630377" y="86131"/>
                </a:lnTo>
                <a:lnTo>
                  <a:pt x="629526" y="86131"/>
                </a:lnTo>
                <a:lnTo>
                  <a:pt x="499364" y="3162"/>
                </a:lnTo>
                <a:lnTo>
                  <a:pt x="493750" y="546"/>
                </a:lnTo>
                <a:lnTo>
                  <a:pt x="487565" y="0"/>
                </a:lnTo>
                <a:lnTo>
                  <a:pt x="481545" y="1435"/>
                </a:lnTo>
                <a:lnTo>
                  <a:pt x="476402" y="4787"/>
                </a:lnTo>
                <a:lnTo>
                  <a:pt x="399834" y="77177"/>
                </a:lnTo>
                <a:lnTo>
                  <a:pt x="396430" y="81254"/>
                </a:lnTo>
                <a:lnTo>
                  <a:pt x="394728" y="86131"/>
                </a:lnTo>
                <a:lnTo>
                  <a:pt x="394728" y="91008"/>
                </a:lnTo>
                <a:lnTo>
                  <a:pt x="395579" y="95897"/>
                </a:lnTo>
                <a:lnTo>
                  <a:pt x="398132" y="99961"/>
                </a:lnTo>
                <a:lnTo>
                  <a:pt x="402386" y="103212"/>
                </a:lnTo>
                <a:lnTo>
                  <a:pt x="512978" y="173177"/>
                </a:lnTo>
                <a:lnTo>
                  <a:pt x="390474" y="284619"/>
                </a:lnTo>
                <a:lnTo>
                  <a:pt x="453428" y="342379"/>
                </a:lnTo>
                <a:lnTo>
                  <a:pt x="569125" y="226860"/>
                </a:lnTo>
                <a:lnTo>
                  <a:pt x="640588" y="329361"/>
                </a:lnTo>
                <a:lnTo>
                  <a:pt x="643991" y="333425"/>
                </a:lnTo>
                <a:lnTo>
                  <a:pt x="649097" y="335864"/>
                </a:lnTo>
                <a:lnTo>
                  <a:pt x="659295" y="337502"/>
                </a:lnTo>
                <a:lnTo>
                  <a:pt x="665251" y="335051"/>
                </a:lnTo>
                <a:lnTo>
                  <a:pt x="751179" y="253707"/>
                </a:lnTo>
                <a:lnTo>
                  <a:pt x="752030" y="243941"/>
                </a:lnTo>
                <a:close/>
              </a:path>
            </a:pathLst>
          </a:custGeom>
          <a:solidFill>
            <a:srgbClr val="000000"/>
          </a:solidFill>
        </p:spPr>
        <p:txBody>
          <a:bodyPr wrap="square" lIns="0" tIns="0" rIns="0" bIns="0"/>
          <a:lstStyle/>
          <a:p>
            <a:pPr hangingPunct="1"/>
            <a:endParaRPr sz="2400" kern="1200">
              <a:solidFill>
                <a:prstClr val="black"/>
              </a:solidFill>
              <a:ea typeface="+mn-ea"/>
              <a:cs typeface="+mn-cs"/>
            </a:endParaRPr>
          </a:p>
        </p:txBody>
      </p:sp>
      <p:sp>
        <p:nvSpPr>
          <p:cNvPr id="8" name="object 8"/>
          <p:cNvSpPr txBox="1"/>
          <p:nvPr/>
        </p:nvSpPr>
        <p:spPr>
          <a:xfrm>
            <a:off x="635074" y="2480193"/>
            <a:ext cx="3408680" cy="631797"/>
          </a:xfrm>
          <a:prstGeom prst="rect">
            <a:avLst/>
          </a:prstGeom>
        </p:spPr>
        <p:txBody>
          <a:bodyPr vert="horz" wrap="square" lIns="0" tIns="16087" rIns="0" bIns="0" anchor="t">
            <a:spAutoFit/>
          </a:bodyPr>
          <a:lstStyle/>
          <a:p>
            <a:pPr marL="16510" algn="ctr" eaLnBrk="0" fontAlgn="base">
              <a:spcBef>
                <a:spcPts val="127"/>
              </a:spcBef>
              <a:spcAft>
                <a:spcPct val="0"/>
              </a:spcAft>
              <a:defRPr sz="2800" kern="1200">
                <a:solidFill>
                  <a:schemeClr val="tx1"/>
                </a:solidFill>
                <a:latin typeface="Source Sans Pro" panose="020B0503030403020204" pitchFamily="34" charset="0"/>
                <a:ea typeface="+mn-ea"/>
                <a:cs typeface="Arial"/>
              </a:defRPr>
            </a:pPr>
            <a:r>
              <a:rPr sz="2000" dirty="0"/>
              <a:t>Les </a:t>
            </a:r>
            <a:r>
              <a:rPr sz="2000" dirty="0" err="1"/>
              <a:t>plateformes</a:t>
            </a:r>
            <a:r>
              <a:rPr sz="2000" dirty="0"/>
              <a:t> </a:t>
            </a:r>
            <a:r>
              <a:rPr sz="2000" dirty="0" err="1"/>
              <a:t>envisageables</a:t>
            </a:r>
            <a:r>
              <a:rPr sz="2000" dirty="0"/>
              <a:t> </a:t>
            </a:r>
            <a:r>
              <a:rPr sz="2000" dirty="0" err="1"/>
              <a:t>incluent</a:t>
            </a:r>
            <a:r>
              <a:rPr sz="2000" dirty="0"/>
              <a:t> : </a:t>
            </a:r>
            <a:endParaRPr sz="2000" b="1" kern="1200" dirty="0">
              <a:solidFill>
                <a:schemeClr val="tx1"/>
              </a:solidFill>
              <a:latin typeface="Source Sans Pro" panose="020B0503030403020204" pitchFamily="34" charset="0"/>
              <a:ea typeface="+mn-ea"/>
              <a:cs typeface="Arial"/>
            </a:endParaRPr>
          </a:p>
        </p:txBody>
      </p:sp>
      <p:sp>
        <p:nvSpPr>
          <p:cNvPr id="11" name="Rectangle 10"/>
          <p:cNvSpPr/>
          <p:nvPr/>
        </p:nvSpPr>
        <p:spPr>
          <a:xfrm>
            <a:off x="116899" y="163255"/>
            <a:ext cx="9419645" cy="338554"/>
          </a:xfrm>
          <a:prstGeom prst="rect">
            <a:avLst/>
          </a:prstGeom>
        </p:spPr>
        <p:txBody>
          <a:bodyPr wrap="square">
            <a:spAutoFit/>
          </a:bodyPr>
          <a:lstStyle/>
          <a:p>
            <a:pPr>
              <a:defRPr sz="3200" b="1">
                <a:solidFill>
                  <a:schemeClr val="bg1"/>
                </a:solidFill>
                <a:latin typeface="Source Sans Pro"/>
              </a:defRPr>
            </a:pPr>
            <a:r>
              <a:rPr sz="1600" dirty="0"/>
              <a:t>3.1 Introduction à la dotation </a:t>
            </a:r>
            <a:r>
              <a:rPr sz="1600" dirty="0" err="1"/>
              <a:t>en</a:t>
            </a:r>
            <a:r>
              <a:rPr sz="1600" dirty="0"/>
              <a:t> personnel et à la constitution de la </a:t>
            </a:r>
            <a:r>
              <a:rPr sz="1600" dirty="0" err="1"/>
              <a:t>liste</a:t>
            </a:r>
            <a:r>
              <a:rPr sz="1600" dirty="0"/>
              <a:t> des </a:t>
            </a:r>
            <a:r>
              <a:rPr sz="1600" dirty="0" err="1"/>
              <a:t>membres</a:t>
            </a:r>
            <a:r>
              <a:rPr sz="1600" dirty="0"/>
              <a:t> de </a:t>
            </a:r>
            <a:r>
              <a:rPr sz="1600" dirty="0" err="1"/>
              <a:t>réserve</a:t>
            </a:r>
            <a:endParaRPr sz="1600" dirty="0">
              <a:solidFill>
                <a:schemeClr val="bg1"/>
              </a:solidFill>
              <a:latin typeface="Source Sans Pro"/>
            </a:endParaRPr>
          </a:p>
        </p:txBody>
      </p:sp>
      <p:sp>
        <p:nvSpPr>
          <p:cNvPr id="13" name="object 10">
            <a:extLst>
              <a:ext uri="{FF2B5EF4-FFF2-40B4-BE49-F238E27FC236}">
                <a16:creationId xmlns:a16="http://schemas.microsoft.com/office/drawing/2014/main" id="{216F946D-DF89-836A-CED7-0377983DE374}"/>
              </a:ext>
            </a:extLst>
          </p:cNvPr>
          <p:cNvSpPr txBox="1">
            <a:spLocks noGrp="1"/>
          </p:cNvSpPr>
          <p:nvPr>
            <p:ph type="title"/>
          </p:nvPr>
        </p:nvSpPr>
        <p:spPr>
          <a:xfrm>
            <a:off x="116899" y="842987"/>
            <a:ext cx="10171569" cy="237843"/>
          </a:xfrm>
          <a:prstGeom prst="rect">
            <a:avLst/>
          </a:prstGeom>
        </p:spPr>
        <p:txBody>
          <a:bodyPr vert="horz" wrap="square" lIns="0" tIns="16087" rIns="0" bIns="0" numCol="1" anchor="ctr" anchorCtr="0" compatLnSpc="1">
            <a:prstTxWarp prst="textNoShape">
              <a:avLst/>
            </a:prstTxWarp>
            <a:spAutoFit/>
          </a:bodyPr>
          <a:lstStyle/>
          <a:p>
            <a:pPr marL="16510" eaLnBrk="0" fontAlgn="base" hangingPunct="0">
              <a:spcBef>
                <a:spcPts val="127"/>
              </a:spcBef>
              <a:spcAft>
                <a:spcPct val="0"/>
              </a:spcAft>
              <a:defRPr sz="2800" b="1">
                <a:solidFill>
                  <a:srgbClr val="A1010D"/>
                </a:solidFill>
                <a:latin typeface="Source Sans Pro Regular"/>
                <a:cs typeface="Arial"/>
              </a:defRPr>
            </a:pPr>
            <a:r>
              <a:rPr sz="1600" dirty="0" err="1"/>
              <a:t>Considérations</a:t>
            </a:r>
            <a:r>
              <a:rPr sz="1600" dirty="0"/>
              <a:t> relatives à </a:t>
            </a:r>
            <a:r>
              <a:rPr sz="1600" dirty="0" err="1"/>
              <a:t>lʼélaboration</a:t>
            </a:r>
            <a:r>
              <a:rPr sz="1600" dirty="0"/>
              <a:t> et à la </a:t>
            </a:r>
            <a:r>
              <a:rPr sz="1600" dirty="0" err="1"/>
              <a:t>plateforme</a:t>
            </a:r>
            <a:r>
              <a:rPr sz="1600" dirty="0"/>
              <a:t> </a:t>
            </a:r>
            <a:r>
              <a:rPr sz="1600" dirty="0" err="1"/>
              <a:t>d’hébergement</a:t>
            </a:r>
            <a:r>
              <a:rPr sz="1600" dirty="0"/>
              <a:t> de la </a:t>
            </a:r>
            <a:r>
              <a:rPr sz="1600" dirty="0" err="1"/>
              <a:t>liste</a:t>
            </a:r>
            <a:r>
              <a:rPr sz="1600" dirty="0"/>
              <a:t> des </a:t>
            </a:r>
            <a:r>
              <a:rPr sz="1600" dirty="0" err="1"/>
              <a:t>membres</a:t>
            </a:r>
            <a:r>
              <a:rPr sz="1600" dirty="0"/>
              <a:t> de </a:t>
            </a:r>
            <a:r>
              <a:rPr sz="1600" dirty="0" err="1"/>
              <a:t>réserve</a:t>
            </a:r>
            <a:endParaRPr sz="1600" b="1" dirty="0">
              <a:solidFill>
                <a:srgbClr val="A1010D"/>
              </a:solidFill>
              <a:latin typeface="Source Sans Pro Regular"/>
              <a:cs typeface="Arial"/>
            </a:endParaRPr>
          </a:p>
        </p:txBody>
      </p:sp>
      <p:sp>
        <p:nvSpPr>
          <p:cNvPr id="9" name="Espace réservé du numéro de diapositive 8">
            <a:extLst>
              <a:ext uri="{FF2B5EF4-FFF2-40B4-BE49-F238E27FC236}">
                <a16:creationId xmlns:a16="http://schemas.microsoft.com/office/drawing/2014/main" id="{AD195C11-A35F-145D-5D91-E7B17BA438F4}"/>
              </a:ext>
            </a:extLst>
          </p:cNvPr>
          <p:cNvSpPr>
            <a:spLocks noGrp="1"/>
          </p:cNvSpPr>
          <p:nvPr>
            <p:ph type="sldNum" sz="quarter" idx="2"/>
          </p:nvPr>
        </p:nvSpPr>
        <p:spPr>
          <a:xfrm>
            <a:off x="11790363" y="6508926"/>
            <a:ext cx="399936" cy="343853"/>
          </a:xfrm>
        </p:spPr>
        <p:txBody>
          <a:bodyPr lIns="91440" tIns="45720" rIns="91440" bIns="45720" anchor="t"/>
          <a:lstStyle/>
          <a:p>
            <a:pPr algn="r"/>
            <a:fld id="{86CB4B4D-7CA3-9044-876B-883B54F8677D}" type="slidenum">
              <a:rPr lang="fr-FR" sz="1200">
                <a:solidFill>
                  <a:srgbClr val="A5A5A5"/>
                </a:solidFill>
              </a:rPr>
              <a:pPr algn="r"/>
              <a:t>27</a:t>
            </a:fld>
            <a:endParaRPr sz="1200">
              <a:solidFill>
                <a:srgbClr val="A5A5A5"/>
              </a:solidFill>
            </a:endParaRPr>
          </a:p>
        </p:txBody>
      </p:sp>
    </p:spTree>
    <p:extLst>
      <p:ext uri="{BB962C8B-B14F-4D97-AF65-F5344CB8AC3E}">
        <p14:creationId xmlns:p14="http://schemas.microsoft.com/office/powerpoint/2010/main" val="1511115771"/>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9"/>
          <p:cNvSpPr txBox="1">
            <a:spLocks noGrp="1"/>
          </p:cNvSpPr>
          <p:nvPr>
            <p:ph type="title"/>
          </p:nvPr>
        </p:nvSpPr>
        <p:spPr>
          <a:xfrm>
            <a:off x="366388" y="901019"/>
            <a:ext cx="7756417" cy="237843"/>
          </a:xfrm>
          <a:prstGeom prst="rect">
            <a:avLst/>
          </a:prstGeom>
        </p:spPr>
        <p:txBody>
          <a:bodyPr vert="horz" wrap="square" lIns="0" tIns="16087" rIns="0" bIns="0" numCol="1" anchor="ctr" anchorCtr="0" compatLnSpc="1">
            <a:prstTxWarp prst="textNoShape">
              <a:avLst/>
            </a:prstTxWarp>
            <a:spAutoFit/>
          </a:bodyPr>
          <a:lstStyle/>
          <a:p>
            <a:pPr marL="16510">
              <a:spcBef>
                <a:spcPts val="127"/>
              </a:spcBef>
              <a:defRPr sz="2800" b="1">
                <a:solidFill>
                  <a:srgbClr val="A1010D"/>
                </a:solidFill>
                <a:latin typeface="Source Sans Pro Regular"/>
                <a:cs typeface="Arial"/>
              </a:defRPr>
            </a:pPr>
            <a:r>
              <a:rPr sz="1600"/>
              <a:t>Maintenance de la liste des membres de réserve</a:t>
            </a:r>
          </a:p>
        </p:txBody>
      </p:sp>
      <p:sp>
        <p:nvSpPr>
          <p:cNvPr id="12" name="Rectangle 11"/>
          <p:cNvSpPr/>
          <p:nvPr/>
        </p:nvSpPr>
        <p:spPr>
          <a:xfrm>
            <a:off x="292953" y="1172489"/>
            <a:ext cx="11873949" cy="1254061"/>
          </a:xfrm>
          <a:prstGeom prst="rect">
            <a:avLst/>
          </a:prstGeom>
        </p:spPr>
        <p:txBody>
          <a:bodyPr wrap="square" lIns="91440" tIns="45720" rIns="91440" bIns="45720" anchor="t">
            <a:spAutoFit/>
          </a:bodyPr>
          <a:lstStyle/>
          <a:p>
            <a:pPr marL="307975" indent="-307975" eaLnBrk="0">
              <a:lnSpc>
                <a:spcPct val="110000"/>
              </a:lnSpc>
              <a:spcBef>
                <a:spcPts val="500"/>
              </a:spcBef>
              <a:buClr>
                <a:srgbClr val="65A000"/>
              </a:buClr>
              <a:buSzPct val="100000"/>
              <a:buFont typeface="Arial"/>
              <a:buChar char="•"/>
              <a:defRPr sz="2200">
                <a:latin typeface="Source Sans Pro Regular"/>
                <a:ea typeface="Source Sans Pro Regular"/>
                <a:cs typeface="Source Sans Pro Regular"/>
                <a:sym typeface="Source Sans Pro Regular"/>
              </a:defRPr>
            </a:pPr>
            <a:r>
              <a:t>Maintenez la base de données à jour</a:t>
            </a:r>
          </a:p>
          <a:p>
            <a:pPr marL="307975" indent="-307975" eaLnBrk="0">
              <a:lnSpc>
                <a:spcPct val="110000"/>
              </a:lnSpc>
              <a:spcBef>
                <a:spcPts val="500"/>
              </a:spcBef>
              <a:buClr>
                <a:srgbClr val="65A000"/>
              </a:buClr>
              <a:buSzPct val="100000"/>
              <a:buFont typeface="Arial"/>
              <a:buChar char="•"/>
              <a:defRPr sz="2200">
                <a:latin typeface="Source Sans Pro Regular"/>
                <a:ea typeface="Source Sans Pro Regular"/>
                <a:cs typeface="Source Sans Pro Regular"/>
                <a:sym typeface="Source Sans Pro Regular"/>
              </a:defRPr>
            </a:pPr>
            <a:r>
              <a:t>La gestion d’une liste de membres de réserve peut demander beaucoup de ressources et de temps ; envisagez de créer un poste dédié à la tenue à jour de la liste</a:t>
            </a:r>
          </a:p>
        </p:txBody>
      </p:sp>
      <p:sp>
        <p:nvSpPr>
          <p:cNvPr id="6" name="Rectangle 5"/>
          <p:cNvSpPr/>
          <p:nvPr/>
        </p:nvSpPr>
        <p:spPr>
          <a:xfrm>
            <a:off x="0" y="231962"/>
            <a:ext cx="9952656" cy="338554"/>
          </a:xfrm>
          <a:prstGeom prst="rect">
            <a:avLst/>
          </a:prstGeom>
        </p:spPr>
        <p:txBody>
          <a:bodyPr wrap="square" lIns="91440" tIns="45720" rIns="91440" bIns="45720" anchor="t">
            <a:spAutoFit/>
          </a:bodyPr>
          <a:lstStyle/>
          <a:p>
            <a:pPr>
              <a:defRPr sz="3200" b="1">
                <a:solidFill>
                  <a:schemeClr val="bg1"/>
                </a:solidFill>
                <a:latin typeface="Source Sans Pro Regular"/>
              </a:defRPr>
            </a:pPr>
            <a:r>
              <a:rPr sz="1600" dirty="0"/>
              <a:t>3.1 Introduction à la dotation </a:t>
            </a:r>
            <a:r>
              <a:rPr sz="1600" dirty="0" err="1"/>
              <a:t>en</a:t>
            </a:r>
            <a:r>
              <a:rPr sz="1600" dirty="0"/>
              <a:t> personnel et à la constitution de la </a:t>
            </a:r>
            <a:r>
              <a:rPr sz="1600" dirty="0" err="1"/>
              <a:t>liste</a:t>
            </a:r>
            <a:r>
              <a:rPr sz="1600" dirty="0"/>
              <a:t> des </a:t>
            </a:r>
            <a:r>
              <a:rPr sz="1600" dirty="0" err="1"/>
              <a:t>membres</a:t>
            </a:r>
            <a:r>
              <a:rPr sz="1600" dirty="0"/>
              <a:t> de </a:t>
            </a:r>
            <a:r>
              <a:rPr sz="1600" dirty="0" err="1"/>
              <a:t>réserve</a:t>
            </a:r>
            <a:endParaRPr sz="1600" dirty="0">
              <a:solidFill>
                <a:schemeClr val="bg1"/>
              </a:solidFill>
              <a:latin typeface="Source Sans Pro Regular"/>
            </a:endParaRPr>
          </a:p>
        </p:txBody>
      </p:sp>
      <p:sp>
        <p:nvSpPr>
          <p:cNvPr id="2" name="Espace réservé du numéro de diapositive 1">
            <a:extLst>
              <a:ext uri="{FF2B5EF4-FFF2-40B4-BE49-F238E27FC236}">
                <a16:creationId xmlns:a16="http://schemas.microsoft.com/office/drawing/2014/main" id="{F9F32840-C8D9-3D6E-170F-850DD29E58AF}"/>
              </a:ext>
            </a:extLst>
          </p:cNvPr>
          <p:cNvSpPr>
            <a:spLocks noGrp="1"/>
          </p:cNvSpPr>
          <p:nvPr>
            <p:ph type="sldNum" sz="quarter" idx="2"/>
          </p:nvPr>
        </p:nvSpPr>
        <p:spPr>
          <a:xfrm>
            <a:off x="11754644" y="6532738"/>
            <a:ext cx="495186" cy="320041"/>
          </a:xfrm>
        </p:spPr>
        <p:txBody>
          <a:bodyPr lIns="91440" tIns="45720" rIns="91440" bIns="45720" anchor="t"/>
          <a:lstStyle/>
          <a:p>
            <a:pPr algn="r"/>
            <a:fld id="{86CB4B4D-7CA3-9044-876B-883B54F8677D}" type="slidenum">
              <a:rPr lang="fr-FR" sz="1200">
                <a:solidFill>
                  <a:srgbClr val="A5A5A5"/>
                </a:solidFill>
              </a:rPr>
              <a:pPr algn="r"/>
              <a:t>28</a:t>
            </a:fld>
            <a:endParaRPr sz="1200">
              <a:solidFill>
                <a:srgbClr val="A5A5A5"/>
              </a:solidFill>
            </a:endParaRPr>
          </a:p>
        </p:txBody>
      </p:sp>
      <p:pic>
        <p:nvPicPr>
          <p:cNvPr id="3" name="Image 3" descr="Une image contenant table  Description générée automatiquement">
            <a:extLst>
              <a:ext uri="{FF2B5EF4-FFF2-40B4-BE49-F238E27FC236}">
                <a16:creationId xmlns:a16="http://schemas.microsoft.com/office/drawing/2014/main" id="{1389C3AB-1F34-8B3A-7F49-1D51ED061C3D}"/>
              </a:ext>
            </a:extLst>
          </p:cNvPr>
          <p:cNvPicPr>
            <a:picLocks noChangeAspect="1"/>
          </p:cNvPicPr>
          <p:nvPr/>
        </p:nvPicPr>
        <p:blipFill>
          <a:blip r:embed="rId3"/>
          <a:stretch>
            <a:fillRect/>
          </a:stretch>
        </p:blipFill>
        <p:spPr>
          <a:xfrm>
            <a:off x="74908" y="2941840"/>
            <a:ext cx="12003437" cy="2692048"/>
          </a:xfrm>
          <a:prstGeom prst="rect">
            <a:avLst/>
          </a:prstGeom>
        </p:spPr>
      </p:pic>
    </p:spTree>
    <p:extLst>
      <p:ext uri="{BB962C8B-B14F-4D97-AF65-F5344CB8AC3E}">
        <p14:creationId xmlns:p14="http://schemas.microsoft.com/office/powerpoint/2010/main" val="85735914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6899" y="991512"/>
            <a:ext cx="10649434" cy="237843"/>
          </a:xfrm>
          <a:prstGeom prst="rect">
            <a:avLst/>
          </a:prstGeom>
        </p:spPr>
        <p:txBody>
          <a:bodyPr vert="horz" wrap="square" lIns="0" tIns="16087" rIns="0" bIns="0" numCol="1" anchor="ctr" anchorCtr="0" compatLnSpc="1">
            <a:prstTxWarp prst="textNoShape">
              <a:avLst/>
            </a:prstTxWarp>
            <a:spAutoFit/>
          </a:bodyPr>
          <a:lstStyle/>
          <a:p>
            <a:pPr marL="16510">
              <a:spcBef>
                <a:spcPts val="127"/>
              </a:spcBef>
              <a:defRPr sz="2800" b="1">
                <a:solidFill>
                  <a:srgbClr val="A1010D"/>
                </a:solidFill>
                <a:latin typeface="Source Sans Pro Regular"/>
                <a:cs typeface="Arial"/>
              </a:defRPr>
            </a:pPr>
            <a:r>
              <a:rPr sz="1600" dirty="0" err="1"/>
              <a:t>Réduire</a:t>
            </a:r>
            <a:r>
              <a:rPr sz="1600" dirty="0"/>
              <a:t> le </a:t>
            </a:r>
            <a:r>
              <a:rPr sz="1600" dirty="0" err="1"/>
              <a:t>taux</a:t>
            </a:r>
            <a:r>
              <a:rPr sz="1600" dirty="0"/>
              <a:t> </a:t>
            </a:r>
            <a:r>
              <a:rPr sz="1600" dirty="0" err="1"/>
              <a:t>d’attrition</a:t>
            </a:r>
            <a:r>
              <a:rPr sz="1600" dirty="0"/>
              <a:t> des </a:t>
            </a:r>
            <a:r>
              <a:rPr sz="1600" dirty="0" err="1"/>
              <a:t>intervenants</a:t>
            </a:r>
            <a:endParaRPr sz="1600" dirty="0"/>
          </a:p>
        </p:txBody>
      </p:sp>
      <p:sp>
        <p:nvSpPr>
          <p:cNvPr id="3" name="object 3"/>
          <p:cNvSpPr txBox="1"/>
          <p:nvPr/>
        </p:nvSpPr>
        <p:spPr>
          <a:xfrm>
            <a:off x="213359" y="1555390"/>
            <a:ext cx="5107094" cy="2341795"/>
          </a:xfrm>
          <a:prstGeom prst="rect">
            <a:avLst/>
          </a:prstGeom>
          <a:solidFill>
            <a:schemeClr val="bg1">
              <a:lumMod val="95000"/>
            </a:schemeClr>
          </a:solidFill>
        </p:spPr>
        <p:txBody>
          <a:bodyPr vert="horz" wrap="square" lIns="0" tIns="99060" rIns="0" bIns="0" anchor="t">
            <a:spAutoFit/>
          </a:bodyPr>
          <a:lstStyle/>
          <a:p>
            <a:pPr marL="16510" hangingPunct="1">
              <a:spcBef>
                <a:spcPts val="780"/>
              </a:spcBef>
              <a:tabLst>
                <a:tab pos="473275" algn="l"/>
                <a:tab pos="474121" algn="l"/>
              </a:tabLst>
              <a:defRPr b="1" kern="1200">
                <a:solidFill>
                  <a:schemeClr val="tx1"/>
                </a:solidFill>
                <a:latin typeface="Source Sans Pro Regular"/>
                <a:ea typeface="+mn-ea"/>
                <a:cs typeface="Arial"/>
              </a:defRPr>
            </a:pPr>
            <a:r>
              <a:rPr sz="1600" dirty="0" err="1"/>
              <a:t>Possibilités</a:t>
            </a:r>
            <a:r>
              <a:rPr sz="1600" dirty="0"/>
              <a:t> </a:t>
            </a:r>
            <a:r>
              <a:rPr sz="1600" dirty="0" err="1"/>
              <a:t>en</a:t>
            </a:r>
            <a:r>
              <a:rPr sz="1600" dirty="0"/>
              <a:t> matière de formation continue</a:t>
            </a:r>
            <a:endParaRPr sz="1600" b="1" kern="1200" dirty="0">
              <a:solidFill>
                <a:schemeClr val="tx1"/>
              </a:solidFill>
              <a:latin typeface="Source Sans Pro Regular"/>
              <a:ea typeface="+mn-ea"/>
              <a:cs typeface="Arial"/>
            </a:endParaRPr>
          </a:p>
          <a:p>
            <a:pPr marL="307975" lvl="2" indent="-307975" eaLnBrk="0">
              <a:lnSpc>
                <a:spcPct val="110000"/>
              </a:lnSpc>
              <a:spcBef>
                <a:spcPts val="500"/>
              </a:spcBef>
              <a:buClr>
                <a:srgbClr val="65A000"/>
              </a:buClr>
              <a:buSzPct val="100000"/>
              <a:buFont typeface="Arial"/>
              <a:buChar char="•"/>
              <a:defRPr sz="2000">
                <a:latin typeface="Source Sans Pro Regular"/>
                <a:ea typeface="Source Sans Pro Regular"/>
                <a:cs typeface="Source Sans Pro Regular"/>
                <a:sym typeface="Source Sans Pro Regular"/>
              </a:defRPr>
            </a:pPr>
            <a:r>
              <a:rPr sz="1600" dirty="0"/>
              <a:t>Séances de remise à </a:t>
            </a:r>
            <a:r>
              <a:rPr sz="1600" dirty="0" err="1"/>
              <a:t>niveau</a:t>
            </a:r>
            <a:endParaRPr sz="1600" dirty="0"/>
          </a:p>
          <a:p>
            <a:pPr marL="307975" lvl="2" indent="-307975" eaLnBrk="0">
              <a:lnSpc>
                <a:spcPct val="110000"/>
              </a:lnSpc>
              <a:spcBef>
                <a:spcPts val="500"/>
              </a:spcBef>
              <a:buClr>
                <a:srgbClr val="65A000"/>
              </a:buClr>
              <a:buSzPct val="100000"/>
              <a:buFont typeface="Arial"/>
              <a:buChar char="•"/>
              <a:defRPr sz="2000">
                <a:latin typeface="Source Sans Pro Regular"/>
                <a:ea typeface="Source Sans Pro Regular"/>
                <a:cs typeface="Source Sans Pro Regular"/>
                <a:sym typeface="Source Sans Pro Regular"/>
              </a:defRPr>
            </a:pPr>
            <a:r>
              <a:rPr sz="1600" dirty="0"/>
              <a:t>Formations sur des </a:t>
            </a:r>
            <a:r>
              <a:rPr sz="1600" dirty="0" err="1"/>
              <a:t>sujets</a:t>
            </a:r>
            <a:r>
              <a:rPr sz="1600" dirty="0"/>
              <a:t> </a:t>
            </a:r>
            <a:r>
              <a:rPr sz="1600" dirty="0" err="1"/>
              <a:t>spécifiques</a:t>
            </a:r>
            <a:endParaRPr sz="1600" dirty="0"/>
          </a:p>
          <a:p>
            <a:pPr marL="307975" lvl="2" indent="-307975" eaLnBrk="0">
              <a:lnSpc>
                <a:spcPct val="110000"/>
              </a:lnSpc>
              <a:spcBef>
                <a:spcPts val="500"/>
              </a:spcBef>
              <a:buClr>
                <a:srgbClr val="65A000"/>
              </a:buClr>
              <a:buSzPct val="100000"/>
              <a:buFont typeface="Arial"/>
              <a:buChar char="•"/>
              <a:defRPr sz="2000">
                <a:latin typeface="Source Sans Pro Regular"/>
                <a:ea typeface="Source Sans Pro Regular"/>
                <a:cs typeface="Source Sans Pro Regular"/>
                <a:sym typeface="Source Sans Pro Regular"/>
              </a:defRPr>
            </a:pPr>
            <a:r>
              <a:rPr sz="1600" dirty="0"/>
              <a:t>Formations sur des situations </a:t>
            </a:r>
            <a:r>
              <a:rPr sz="1600" dirty="0" err="1"/>
              <a:t>d’urgence</a:t>
            </a:r>
            <a:r>
              <a:rPr sz="1600" dirty="0"/>
              <a:t> </a:t>
            </a:r>
            <a:r>
              <a:rPr sz="1600" dirty="0" err="1"/>
              <a:t>particulières</a:t>
            </a:r>
            <a:endParaRPr sz="1600" dirty="0"/>
          </a:p>
          <a:p>
            <a:pPr marL="307975" lvl="2" indent="-307975" eaLnBrk="0">
              <a:lnSpc>
                <a:spcPct val="110000"/>
              </a:lnSpc>
              <a:spcBef>
                <a:spcPts val="500"/>
              </a:spcBef>
              <a:buClr>
                <a:srgbClr val="65A000"/>
              </a:buClr>
              <a:buSzPct val="100000"/>
              <a:buFont typeface="Arial"/>
              <a:buChar char="•"/>
              <a:defRPr sz="2000">
                <a:latin typeface="Source Sans Pro Regular"/>
                <a:ea typeface="Source Sans Pro Regular"/>
                <a:cs typeface="Source Sans Pro Regular"/>
                <a:sym typeface="Source Sans Pro Regular"/>
              </a:defRPr>
            </a:pPr>
            <a:r>
              <a:rPr sz="1600" dirty="0" err="1"/>
              <a:t>Accès</a:t>
            </a:r>
            <a:r>
              <a:rPr sz="1600" dirty="0"/>
              <a:t> à des formations </a:t>
            </a:r>
            <a:r>
              <a:rPr sz="1600" dirty="0" err="1"/>
              <a:t>ou</a:t>
            </a:r>
            <a:r>
              <a:rPr sz="1600" dirty="0"/>
              <a:t> à des supports de formation</a:t>
            </a:r>
          </a:p>
          <a:p>
            <a:pPr marL="307975" lvl="2" indent="-307975" eaLnBrk="0">
              <a:lnSpc>
                <a:spcPct val="110000"/>
              </a:lnSpc>
              <a:spcBef>
                <a:spcPts val="500"/>
              </a:spcBef>
              <a:buClr>
                <a:srgbClr val="65A000"/>
              </a:buClr>
              <a:buSzPct val="100000"/>
              <a:buFont typeface="Arial"/>
              <a:buChar char="•"/>
              <a:defRPr sz="2000">
                <a:latin typeface="Source Sans Pro Regular"/>
                <a:ea typeface="Source Sans Pro Regular"/>
                <a:cs typeface="Source Sans Pro Regular"/>
                <a:sym typeface="Source Sans Pro Regular"/>
              </a:defRPr>
            </a:pPr>
            <a:r>
              <a:rPr sz="1600" dirty="0" err="1"/>
              <a:t>Possibilités</a:t>
            </a:r>
            <a:r>
              <a:rPr sz="1600" dirty="0"/>
              <a:t> de </a:t>
            </a:r>
            <a:r>
              <a:rPr sz="1600" dirty="0" err="1"/>
              <a:t>mentorat</a:t>
            </a:r>
            <a:endParaRPr sz="1600" dirty="0"/>
          </a:p>
          <a:p>
            <a:pPr marL="307975" lvl="2" indent="-307975" eaLnBrk="0">
              <a:lnSpc>
                <a:spcPct val="110000"/>
              </a:lnSpc>
              <a:spcBef>
                <a:spcPts val="500"/>
              </a:spcBef>
              <a:buClr>
                <a:srgbClr val="65A000"/>
              </a:buClr>
              <a:buSzPct val="100000"/>
              <a:buFont typeface="Arial"/>
              <a:buChar char="•"/>
              <a:defRPr sz="2000">
                <a:latin typeface="Source Sans Pro Regular"/>
                <a:ea typeface="Source Sans Pro Regular"/>
                <a:cs typeface="Source Sans Pro Regular"/>
                <a:sym typeface="Source Sans Pro Regular"/>
              </a:defRPr>
            </a:pPr>
            <a:r>
              <a:rPr sz="1600" dirty="0"/>
              <a:t>Etc.</a:t>
            </a:r>
          </a:p>
        </p:txBody>
      </p:sp>
      <p:sp>
        <p:nvSpPr>
          <p:cNvPr id="4" name="Rectangle 3"/>
          <p:cNvSpPr/>
          <p:nvPr/>
        </p:nvSpPr>
        <p:spPr>
          <a:xfrm>
            <a:off x="5821679" y="1559322"/>
            <a:ext cx="6096000" cy="3244991"/>
          </a:xfrm>
          <a:prstGeom prst="rect">
            <a:avLst/>
          </a:prstGeom>
          <a:solidFill>
            <a:schemeClr val="bg1">
              <a:lumMod val="95000"/>
            </a:schemeClr>
          </a:solidFill>
        </p:spPr>
        <p:txBody>
          <a:bodyPr lIns="91440" tIns="45720" rIns="91440" bIns="45720" anchor="t">
            <a:spAutoFit/>
          </a:bodyPr>
          <a:lstStyle/>
          <a:p>
            <a:pPr marL="16510" hangingPunct="1">
              <a:spcBef>
                <a:spcPts val="780"/>
              </a:spcBef>
              <a:tabLst>
                <a:tab pos="473275" algn="l"/>
                <a:tab pos="474121" algn="l"/>
              </a:tabLst>
              <a:defRPr b="1" kern="1200">
                <a:solidFill>
                  <a:schemeClr val="tx1"/>
                </a:solidFill>
                <a:latin typeface="Source Sans Pro Regular"/>
                <a:ea typeface="+mn-ea"/>
                <a:cs typeface="Arial"/>
              </a:defRPr>
            </a:pPr>
            <a:r>
              <a:rPr sz="1600" dirty="0" err="1"/>
              <a:t>Possibilités</a:t>
            </a:r>
            <a:r>
              <a:rPr sz="1600" dirty="0"/>
              <a:t> </a:t>
            </a:r>
            <a:r>
              <a:rPr sz="1600" dirty="0" err="1"/>
              <a:t>en</a:t>
            </a:r>
            <a:r>
              <a:rPr sz="1600" dirty="0"/>
              <a:t> matière </a:t>
            </a:r>
            <a:r>
              <a:rPr sz="1600" dirty="0" err="1"/>
              <a:t>d’encadrement</a:t>
            </a:r>
            <a:endParaRPr sz="1600" b="1" kern="1200" dirty="0">
              <a:solidFill>
                <a:schemeClr val="tx1"/>
              </a:solidFill>
              <a:latin typeface="Source Sans Pro Regular"/>
              <a:ea typeface="+mn-ea"/>
              <a:cs typeface="Arial"/>
            </a:endParaRPr>
          </a:p>
          <a:p>
            <a:pPr marL="307975" lvl="2" indent="-307975" eaLnBrk="0">
              <a:lnSpc>
                <a:spcPct val="110000"/>
              </a:lnSpc>
              <a:spcBef>
                <a:spcPts val="500"/>
              </a:spcBef>
              <a:buClr>
                <a:srgbClr val="65A000"/>
              </a:buClr>
              <a:buSzPct val="100000"/>
              <a:buFont typeface="Arial"/>
              <a:buChar char="•"/>
              <a:defRPr sz="2000">
                <a:latin typeface="Source Sans Pro Regular"/>
                <a:ea typeface="Source Sans Pro Regular"/>
                <a:cs typeface="Source Sans Pro Regular"/>
                <a:sym typeface="Source Sans Pro Regular"/>
              </a:defRPr>
            </a:pPr>
            <a:r>
              <a:rPr sz="1600" dirty="0" err="1"/>
              <a:t>Encadrement</a:t>
            </a:r>
            <a:r>
              <a:rPr sz="1600" dirty="0"/>
              <a:t> sur le terrain et au </a:t>
            </a:r>
            <a:r>
              <a:rPr sz="1600" dirty="0" err="1"/>
              <a:t>niveau</a:t>
            </a:r>
            <a:r>
              <a:rPr sz="1600" dirty="0"/>
              <a:t> du </a:t>
            </a:r>
            <a:r>
              <a:rPr sz="1600" dirty="0" err="1"/>
              <a:t>siège</a:t>
            </a:r>
            <a:endParaRPr sz="1600" dirty="0"/>
          </a:p>
          <a:p>
            <a:pPr marL="307975" lvl="2" indent="-307975" eaLnBrk="0">
              <a:lnSpc>
                <a:spcPct val="110000"/>
              </a:lnSpc>
              <a:spcBef>
                <a:spcPts val="500"/>
              </a:spcBef>
              <a:buClr>
                <a:srgbClr val="65A000"/>
              </a:buClr>
              <a:buSzPct val="100000"/>
              <a:buFont typeface="Arial"/>
              <a:buChar char="•"/>
              <a:defRPr sz="2000">
                <a:latin typeface="Source Sans Pro Regular"/>
                <a:ea typeface="Source Sans Pro Regular"/>
                <a:cs typeface="Source Sans Pro Regular"/>
                <a:sym typeface="Source Sans Pro Regular"/>
              </a:defRPr>
            </a:pPr>
            <a:r>
              <a:rPr sz="1600" dirty="0"/>
              <a:t>Formations </a:t>
            </a:r>
            <a:r>
              <a:rPr sz="1600" dirty="0" err="1"/>
              <a:t>axées</a:t>
            </a:r>
            <a:r>
              <a:rPr sz="1600" dirty="0"/>
              <a:t> sur </a:t>
            </a:r>
            <a:r>
              <a:rPr sz="1600" dirty="0" err="1"/>
              <a:t>l’encadrement</a:t>
            </a:r>
            <a:r>
              <a:rPr sz="1600" dirty="0"/>
              <a:t> :</a:t>
            </a:r>
          </a:p>
          <a:p>
            <a:pPr marL="1388110" indent="-456565" hangingPunct="1">
              <a:spcBef>
                <a:spcPts val="767"/>
              </a:spcBef>
              <a:buClr>
                <a:srgbClr val="65A000"/>
              </a:buClr>
              <a:buFont typeface="Courier New" panose="02070309020205020404" pitchFamily="49" charset="0"/>
              <a:buChar char="o"/>
              <a:tabLst>
                <a:tab pos="473275" algn="l"/>
                <a:tab pos="474121" algn="l"/>
              </a:tabLst>
              <a:defRPr kern="1200">
                <a:solidFill>
                  <a:schemeClr val="tx1"/>
                </a:solidFill>
                <a:latin typeface="Source Sans Pro Regular"/>
                <a:ea typeface="+mn-ea"/>
                <a:cs typeface="Arial"/>
              </a:defRPr>
            </a:pPr>
            <a:r>
              <a:rPr sz="1600" dirty="0"/>
              <a:t>Coordination des </a:t>
            </a:r>
            <a:r>
              <a:rPr sz="1600" dirty="0" err="1"/>
              <a:t>membres</a:t>
            </a:r>
            <a:r>
              <a:rPr sz="1600" dirty="0"/>
              <a:t> </a:t>
            </a:r>
            <a:r>
              <a:rPr sz="1600" dirty="0" err="1"/>
              <a:t>dʼune</a:t>
            </a:r>
            <a:r>
              <a:rPr sz="1600" dirty="0"/>
              <a:t> équipe et des </a:t>
            </a:r>
            <a:r>
              <a:rPr sz="1600" dirty="0" err="1"/>
              <a:t>ressources</a:t>
            </a:r>
            <a:endParaRPr sz="1600" dirty="0"/>
          </a:p>
          <a:p>
            <a:pPr marL="1388110" indent="-456565" hangingPunct="1">
              <a:spcBef>
                <a:spcPts val="773"/>
              </a:spcBef>
              <a:buClr>
                <a:srgbClr val="65A000"/>
              </a:buClr>
              <a:buFont typeface="Courier New" panose="02070309020205020404" pitchFamily="49" charset="0"/>
              <a:buChar char="o"/>
              <a:tabLst>
                <a:tab pos="473275" algn="l"/>
                <a:tab pos="474121" algn="l"/>
              </a:tabLst>
              <a:defRPr kern="1200">
                <a:solidFill>
                  <a:schemeClr val="tx1"/>
                </a:solidFill>
                <a:latin typeface="Source Sans Pro Regular"/>
                <a:ea typeface="+mn-ea"/>
                <a:cs typeface="Arial"/>
              </a:defRPr>
            </a:pPr>
            <a:r>
              <a:rPr sz="1600" dirty="0" err="1"/>
              <a:t>Répartition</a:t>
            </a:r>
            <a:r>
              <a:rPr sz="1600" dirty="0"/>
              <a:t> des </a:t>
            </a:r>
            <a:r>
              <a:rPr sz="1600" dirty="0" err="1"/>
              <a:t>responsabilités</a:t>
            </a:r>
            <a:r>
              <a:rPr sz="1600" dirty="0"/>
              <a:t> </a:t>
            </a:r>
            <a:r>
              <a:rPr sz="1600" dirty="0" err="1"/>
              <a:t>en</a:t>
            </a:r>
            <a:r>
              <a:rPr sz="1600" dirty="0"/>
              <a:t> </a:t>
            </a:r>
            <a:r>
              <a:rPr sz="1600" dirty="0" err="1"/>
              <a:t>fonction</a:t>
            </a:r>
            <a:r>
              <a:rPr sz="1600" dirty="0"/>
              <a:t> des </a:t>
            </a:r>
            <a:r>
              <a:rPr sz="1600" dirty="0" err="1"/>
              <a:t>compétences</a:t>
            </a:r>
            <a:endParaRPr sz="1600" dirty="0"/>
          </a:p>
          <a:p>
            <a:pPr marL="1388110" indent="-456565" hangingPunct="1">
              <a:spcBef>
                <a:spcPts val="767"/>
              </a:spcBef>
              <a:buClr>
                <a:srgbClr val="65A000"/>
              </a:buClr>
              <a:buFont typeface="Courier New" panose="02070309020205020404" pitchFamily="49" charset="0"/>
              <a:buChar char="o"/>
              <a:tabLst>
                <a:tab pos="473275" algn="l"/>
                <a:tab pos="474121" algn="l"/>
              </a:tabLst>
              <a:defRPr kern="1200">
                <a:solidFill>
                  <a:schemeClr val="tx1"/>
                </a:solidFill>
                <a:latin typeface="Source Sans Pro Regular"/>
                <a:ea typeface="+mn-ea"/>
                <a:cs typeface="Arial"/>
              </a:defRPr>
            </a:pPr>
            <a:r>
              <a:rPr sz="1600" dirty="0" err="1"/>
              <a:t>Organisation</a:t>
            </a:r>
            <a:r>
              <a:rPr sz="1600" dirty="0"/>
              <a:t> de séances </a:t>
            </a:r>
            <a:r>
              <a:rPr sz="1600" dirty="0" err="1"/>
              <a:t>d’information</a:t>
            </a:r>
            <a:r>
              <a:rPr sz="1600" dirty="0"/>
              <a:t> </a:t>
            </a:r>
            <a:r>
              <a:rPr sz="1600" dirty="0" err="1"/>
              <a:t>quotidiennes</a:t>
            </a:r>
            <a:endParaRPr sz="1600" dirty="0"/>
          </a:p>
          <a:p>
            <a:pPr marL="1388110" indent="-456565" hangingPunct="1">
              <a:spcBef>
                <a:spcPts val="773"/>
              </a:spcBef>
              <a:buClr>
                <a:srgbClr val="65A000"/>
              </a:buClr>
              <a:buFont typeface="Courier New" panose="02070309020205020404" pitchFamily="49" charset="0"/>
              <a:buChar char="o"/>
              <a:tabLst>
                <a:tab pos="473275" algn="l"/>
                <a:tab pos="474121" algn="l"/>
              </a:tabLst>
              <a:defRPr kern="1200">
                <a:solidFill>
                  <a:schemeClr val="tx1"/>
                </a:solidFill>
                <a:latin typeface="Source Sans Pro Regular"/>
                <a:ea typeface="+mn-ea"/>
                <a:cs typeface="Arial"/>
              </a:defRPr>
            </a:pPr>
            <a:r>
              <a:rPr sz="1600" dirty="0"/>
              <a:t>Gestion des </a:t>
            </a:r>
            <a:r>
              <a:rPr sz="1600" dirty="0" err="1"/>
              <a:t>conflits</a:t>
            </a:r>
            <a:r>
              <a:rPr sz="1600" dirty="0"/>
              <a:t> au sein </a:t>
            </a:r>
            <a:r>
              <a:rPr sz="1600" dirty="0" err="1"/>
              <a:t>dʼune</a:t>
            </a:r>
            <a:r>
              <a:rPr sz="1600" dirty="0"/>
              <a:t> équipe</a:t>
            </a:r>
          </a:p>
          <a:p>
            <a:pPr marL="1388110" indent="-456565" hangingPunct="1">
              <a:spcBef>
                <a:spcPts val="767"/>
              </a:spcBef>
              <a:buClr>
                <a:srgbClr val="65A000"/>
              </a:buClr>
              <a:buFont typeface="Courier New" panose="02070309020205020404" pitchFamily="49" charset="0"/>
              <a:buChar char="o"/>
              <a:tabLst>
                <a:tab pos="473275" algn="l"/>
                <a:tab pos="474121" algn="l"/>
              </a:tabLst>
              <a:defRPr kern="1200">
                <a:solidFill>
                  <a:schemeClr val="tx1"/>
                </a:solidFill>
                <a:latin typeface="Source Sans Pro Regular"/>
                <a:ea typeface="+mn-ea"/>
                <a:cs typeface="Arial"/>
              </a:defRPr>
            </a:pPr>
            <a:r>
              <a:rPr sz="1600" dirty="0"/>
              <a:t>Etc.</a:t>
            </a:r>
          </a:p>
        </p:txBody>
      </p:sp>
      <p:sp>
        <p:nvSpPr>
          <p:cNvPr id="5" name="object 3"/>
          <p:cNvSpPr txBox="1"/>
          <p:nvPr/>
        </p:nvSpPr>
        <p:spPr>
          <a:xfrm>
            <a:off x="213359" y="4151463"/>
            <a:ext cx="5092983" cy="1336904"/>
          </a:xfrm>
          <a:prstGeom prst="rect">
            <a:avLst/>
          </a:prstGeom>
          <a:solidFill>
            <a:schemeClr val="bg1">
              <a:lumMod val="95000"/>
            </a:schemeClr>
          </a:solidFill>
        </p:spPr>
        <p:txBody>
          <a:bodyPr vert="horz" wrap="square" lIns="0" tIns="99060" rIns="0" bIns="0" anchor="t">
            <a:spAutoFit/>
          </a:bodyPr>
          <a:lstStyle/>
          <a:p>
            <a:pPr marL="16510" hangingPunct="1">
              <a:spcBef>
                <a:spcPts val="780"/>
              </a:spcBef>
              <a:tabLst>
                <a:tab pos="473275" algn="l"/>
                <a:tab pos="474121" algn="l"/>
              </a:tabLst>
              <a:defRPr b="1" kern="1200">
                <a:solidFill>
                  <a:schemeClr val="tx1"/>
                </a:solidFill>
                <a:latin typeface="Source Sans Pro Regular"/>
                <a:ea typeface="+mn-ea"/>
                <a:cs typeface="Arial"/>
              </a:defRPr>
            </a:pPr>
            <a:r>
              <a:rPr sz="1600" dirty="0" err="1"/>
              <a:t>Valorisation</a:t>
            </a:r>
            <a:r>
              <a:rPr sz="1600" dirty="0"/>
              <a:t> des </a:t>
            </a:r>
            <a:r>
              <a:rPr sz="1600" dirty="0" err="1"/>
              <a:t>intervenants</a:t>
            </a:r>
            <a:endParaRPr sz="1600" b="1" kern="1200" dirty="0">
              <a:solidFill>
                <a:schemeClr val="tx1"/>
              </a:solidFill>
              <a:latin typeface="Source Sans Pro Regular"/>
              <a:ea typeface="+mn-ea"/>
              <a:cs typeface="Arial"/>
            </a:endParaRPr>
          </a:p>
          <a:p>
            <a:pPr marL="307975" lvl="2" indent="-307975" eaLnBrk="0">
              <a:lnSpc>
                <a:spcPct val="110000"/>
              </a:lnSpc>
              <a:spcBef>
                <a:spcPts val="500"/>
              </a:spcBef>
              <a:buClr>
                <a:srgbClr val="65A000"/>
              </a:buClr>
              <a:buSzPct val="100000"/>
              <a:buFont typeface="Arial"/>
              <a:buChar char="•"/>
              <a:defRPr sz="2000">
                <a:latin typeface="Source Sans Pro Regular"/>
                <a:ea typeface="Source Sans Pro Regular"/>
                <a:cs typeface="Source Sans Pro Regular"/>
                <a:sym typeface="Source Sans Pro Regular"/>
              </a:defRPr>
            </a:pPr>
            <a:r>
              <a:rPr sz="1600" dirty="0" err="1"/>
              <a:t>Récompenses</a:t>
            </a:r>
            <a:endParaRPr sz="1600" dirty="0"/>
          </a:p>
          <a:p>
            <a:pPr marL="307975" lvl="2" indent="-307975" eaLnBrk="0">
              <a:lnSpc>
                <a:spcPct val="110000"/>
              </a:lnSpc>
              <a:spcBef>
                <a:spcPts val="500"/>
              </a:spcBef>
              <a:buClr>
                <a:srgbClr val="65A000"/>
              </a:buClr>
              <a:buSzPct val="100000"/>
              <a:buFont typeface="Arial"/>
              <a:buChar char="•"/>
              <a:defRPr sz="2000">
                <a:latin typeface="Source Sans Pro Regular"/>
                <a:ea typeface="Source Sans Pro Regular"/>
                <a:cs typeface="Source Sans Pro Regular"/>
                <a:sym typeface="Source Sans Pro Regular"/>
              </a:defRPr>
            </a:pPr>
            <a:r>
              <a:rPr sz="1600" dirty="0"/>
              <a:t>Communication interne</a:t>
            </a:r>
          </a:p>
          <a:p>
            <a:pPr marL="307975" lvl="2" indent="-307975" eaLnBrk="0">
              <a:lnSpc>
                <a:spcPct val="110000"/>
              </a:lnSpc>
              <a:spcBef>
                <a:spcPts val="500"/>
              </a:spcBef>
              <a:buClr>
                <a:srgbClr val="65A000"/>
              </a:buClr>
              <a:buSzPct val="100000"/>
              <a:buFont typeface="Arial"/>
              <a:buChar char="•"/>
              <a:defRPr sz="2000">
                <a:latin typeface="Source Sans Pro Regular"/>
                <a:ea typeface="Source Sans Pro Regular"/>
                <a:cs typeface="Source Sans Pro Regular"/>
                <a:sym typeface="Source Sans Pro Regular"/>
              </a:defRPr>
            </a:pPr>
            <a:r>
              <a:rPr sz="1600" dirty="0"/>
              <a:t>Communication externe</a:t>
            </a:r>
          </a:p>
        </p:txBody>
      </p:sp>
      <p:sp>
        <p:nvSpPr>
          <p:cNvPr id="7" name="ZoneTexte 6"/>
          <p:cNvSpPr txBox="1"/>
          <p:nvPr/>
        </p:nvSpPr>
        <p:spPr>
          <a:xfrm>
            <a:off x="5822720" y="5036318"/>
            <a:ext cx="6104286" cy="923330"/>
          </a:xfrm>
          <a:prstGeom prst="rect">
            <a:avLst/>
          </a:prstGeom>
          <a:solidFill>
            <a:srgbClr val="A1010D"/>
          </a:solidFill>
        </p:spPr>
        <p:txBody>
          <a:bodyPr wrap="square" lIns="91440" tIns="45720" rIns="91440" bIns="45720" anchor="t">
            <a:spAutoFit/>
          </a:bodyPr>
          <a:lstStyle/>
          <a:p>
            <a:pPr algn="ctr" hangingPunct="1">
              <a:defRPr b="1" kern="1200">
                <a:solidFill>
                  <a:srgbClr val="FFFFFF"/>
                </a:solidFill>
                <a:latin typeface="Source Sans Pro Regular"/>
                <a:ea typeface="+mn-ea"/>
                <a:cs typeface="Arial"/>
              </a:defRPr>
            </a:pPr>
            <a:r>
              <a:rPr dirty="0" err="1"/>
              <a:t>L'équipe</a:t>
            </a:r>
            <a:r>
              <a:rPr dirty="0"/>
              <a:t> de gestion des EIR doit </a:t>
            </a:r>
            <a:r>
              <a:rPr dirty="0" err="1"/>
              <a:t>instaurer</a:t>
            </a:r>
            <a:r>
              <a:rPr dirty="0"/>
              <a:t> des </a:t>
            </a:r>
            <a:r>
              <a:rPr dirty="0" err="1"/>
              <a:t>mécanismes</a:t>
            </a:r>
            <a:r>
              <a:rPr dirty="0"/>
              <a:t> pour </a:t>
            </a:r>
            <a:r>
              <a:rPr dirty="0" err="1"/>
              <a:t>rester</a:t>
            </a:r>
            <a:r>
              <a:rPr dirty="0"/>
              <a:t> </a:t>
            </a:r>
            <a:r>
              <a:rPr dirty="0" err="1"/>
              <a:t>en</a:t>
            </a:r>
            <a:r>
              <a:rPr dirty="0"/>
              <a:t> contact avec les </a:t>
            </a:r>
            <a:r>
              <a:rPr dirty="0" err="1"/>
              <a:t>membres</a:t>
            </a:r>
            <a:r>
              <a:rPr dirty="0"/>
              <a:t> de </a:t>
            </a:r>
            <a:r>
              <a:rPr dirty="0" err="1"/>
              <a:t>réserve</a:t>
            </a:r>
            <a:r>
              <a:rPr dirty="0"/>
              <a:t> (</a:t>
            </a:r>
            <a:r>
              <a:rPr dirty="0" err="1"/>
              <a:t>réunions</a:t>
            </a:r>
            <a:r>
              <a:rPr dirty="0"/>
              <a:t> </a:t>
            </a:r>
            <a:r>
              <a:rPr dirty="0" err="1"/>
              <a:t>régulières</a:t>
            </a:r>
            <a:r>
              <a:rPr dirty="0"/>
              <a:t>, </a:t>
            </a:r>
            <a:r>
              <a:rPr dirty="0" err="1"/>
              <a:t>webinaires</a:t>
            </a:r>
            <a:r>
              <a:rPr dirty="0"/>
              <a:t>, etc.)</a:t>
            </a:r>
          </a:p>
        </p:txBody>
      </p:sp>
      <p:sp>
        <p:nvSpPr>
          <p:cNvPr id="9" name="Rectangle 8"/>
          <p:cNvSpPr/>
          <p:nvPr/>
        </p:nvSpPr>
        <p:spPr>
          <a:xfrm>
            <a:off x="116899" y="247210"/>
            <a:ext cx="10055750" cy="338554"/>
          </a:xfrm>
          <a:prstGeom prst="rect">
            <a:avLst/>
          </a:prstGeom>
        </p:spPr>
        <p:txBody>
          <a:bodyPr wrap="square" lIns="91440" tIns="45720" rIns="91440" bIns="45720" anchor="t">
            <a:spAutoFit/>
          </a:bodyPr>
          <a:lstStyle/>
          <a:p>
            <a:pPr>
              <a:defRPr sz="3200" b="1">
                <a:solidFill>
                  <a:schemeClr val="bg1"/>
                </a:solidFill>
                <a:latin typeface="Source Sans Pro Regular"/>
              </a:defRPr>
            </a:pPr>
            <a:r>
              <a:rPr sz="1600" dirty="0"/>
              <a:t>3.1 Introduction à la dotation </a:t>
            </a:r>
            <a:r>
              <a:rPr sz="1600" dirty="0" err="1"/>
              <a:t>en</a:t>
            </a:r>
            <a:r>
              <a:rPr sz="1600" dirty="0"/>
              <a:t> personnel et à la constitution de la </a:t>
            </a:r>
            <a:r>
              <a:rPr sz="1600" dirty="0" err="1"/>
              <a:t>liste</a:t>
            </a:r>
            <a:r>
              <a:rPr sz="1600" dirty="0"/>
              <a:t> des </a:t>
            </a:r>
            <a:r>
              <a:rPr sz="1600" dirty="0" err="1"/>
              <a:t>membres</a:t>
            </a:r>
            <a:r>
              <a:rPr sz="1600" dirty="0"/>
              <a:t> de </a:t>
            </a:r>
            <a:r>
              <a:rPr sz="1600" dirty="0" err="1"/>
              <a:t>réserve</a:t>
            </a:r>
            <a:endParaRPr sz="1600" dirty="0">
              <a:solidFill>
                <a:schemeClr val="bg1"/>
              </a:solidFill>
              <a:latin typeface="Source Sans Pro Regular"/>
            </a:endParaRPr>
          </a:p>
        </p:txBody>
      </p:sp>
      <p:sp>
        <p:nvSpPr>
          <p:cNvPr id="6" name="Espace réservé du numéro de diapositive 5">
            <a:extLst>
              <a:ext uri="{FF2B5EF4-FFF2-40B4-BE49-F238E27FC236}">
                <a16:creationId xmlns:a16="http://schemas.microsoft.com/office/drawing/2014/main" id="{E197DB4E-AE6A-CC77-365C-556B366D9636}"/>
              </a:ext>
            </a:extLst>
          </p:cNvPr>
          <p:cNvSpPr>
            <a:spLocks noGrp="1"/>
          </p:cNvSpPr>
          <p:nvPr>
            <p:ph type="sldNum" sz="quarter" idx="2"/>
          </p:nvPr>
        </p:nvSpPr>
        <p:spPr>
          <a:xfrm>
            <a:off x="11695113" y="6532738"/>
            <a:ext cx="495186" cy="320041"/>
          </a:xfrm>
        </p:spPr>
        <p:txBody>
          <a:bodyPr lIns="91440" tIns="45720" rIns="91440" bIns="45720" anchor="t"/>
          <a:lstStyle/>
          <a:p>
            <a:pPr algn="r"/>
            <a:fld id="{86CB4B4D-7CA3-9044-876B-883B54F8677D}" type="slidenum">
              <a:rPr lang="fr-FR" sz="1200">
                <a:solidFill>
                  <a:srgbClr val="A5A5A5"/>
                </a:solidFill>
              </a:rPr>
              <a:pPr algn="r"/>
              <a:t>29</a:t>
            </a:fld>
            <a:endParaRPr sz="1200">
              <a:solidFill>
                <a:srgbClr val="A5A5A5"/>
              </a:solidFill>
            </a:endParaRPr>
          </a:p>
        </p:txBody>
      </p:sp>
    </p:spTree>
    <p:extLst>
      <p:ext uri="{BB962C8B-B14F-4D97-AF65-F5344CB8AC3E}">
        <p14:creationId xmlns:p14="http://schemas.microsoft.com/office/powerpoint/2010/main" val="358962893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 name="TextBox 2"/>
          <p:cNvSpPr txBox="1"/>
          <p:nvPr/>
        </p:nvSpPr>
        <p:spPr>
          <a:xfrm>
            <a:off x="556201" y="1039697"/>
            <a:ext cx="11590079" cy="280076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anchor="t">
            <a:spAutoFit/>
          </a:bodyPr>
          <a:lstStyle>
            <a:lvl1pPr algn="ctr">
              <a:defRPr sz="4400">
                <a:solidFill>
                  <a:srgbClr val="FFFFFF"/>
                </a:solidFill>
                <a:latin typeface="Source Sans Pro Bold"/>
                <a:ea typeface="Source Sans Pro Bold"/>
                <a:cs typeface="Source Sans Pro Bold"/>
                <a:sym typeface="Source Sans Pro Bold"/>
              </a:defRPr>
            </a:lvl1pPr>
          </a:lstStyle>
          <a:p>
            <a:pPr>
              <a:defRPr b="1"/>
            </a:pPr>
            <a:r>
              <a:t>Module 3 </a:t>
            </a:r>
          </a:p>
          <a:p>
            <a:pPr>
              <a:defRPr b="1"/>
            </a:pPr>
            <a:r>
              <a:t>POS applicables à la gestion des EIR</a:t>
            </a:r>
          </a:p>
          <a:p>
            <a:pPr>
              <a:defRPr b="1"/>
            </a:pPr>
            <a:r>
              <a:t> pendant la phase de préparation</a:t>
            </a:r>
            <a:endParaRPr b="1"/>
          </a:p>
          <a:p>
            <a:pPr>
              <a:defRPr b="1"/>
            </a:pPr>
            <a:r>
              <a:t> </a:t>
            </a:r>
            <a:endParaRPr b="1">
              <a:solidFill>
                <a:srgbClr val="FF0000"/>
              </a:solidFill>
              <a:highlight>
                <a:srgbClr val="FFFF00"/>
              </a:highlight>
            </a:endParaRPr>
          </a:p>
        </p:txBody>
      </p:sp>
      <p:sp>
        <p:nvSpPr>
          <p:cNvPr id="572" name="Rounded Rectangle 3"/>
          <p:cNvSpPr/>
          <p:nvPr/>
        </p:nvSpPr>
        <p:spPr>
          <a:xfrm flipV="1">
            <a:off x="4838412" y="3254402"/>
            <a:ext cx="2515175" cy="111824"/>
          </a:xfrm>
          <a:prstGeom prst="roundRect">
            <a:avLst>
              <a:gd name="adj" fmla="val 50000"/>
            </a:avLst>
          </a:prstGeom>
          <a:solidFill>
            <a:schemeClr val="accent3"/>
          </a:solidFill>
          <a:ln w="12700">
            <a:miter lim="400000"/>
          </a:ln>
        </p:spPr>
        <p:txBody>
          <a:bodyPr lIns="45719" rIns="45719" anchor="ctr"/>
          <a:lstStyle/>
          <a:p>
            <a:pPr algn="ctr">
              <a:defRPr>
                <a:solidFill>
                  <a:srgbClr val="FFFFFF"/>
                </a:solidFill>
              </a:defRPr>
            </a:pPr>
            <a:endParaRPr/>
          </a:p>
        </p:txBody>
      </p:sp>
      <p:sp>
        <p:nvSpPr>
          <p:cNvPr id="2" name="Espace réservé du numéro de diapositive 1">
            <a:extLst>
              <a:ext uri="{FF2B5EF4-FFF2-40B4-BE49-F238E27FC236}">
                <a16:creationId xmlns:a16="http://schemas.microsoft.com/office/drawing/2014/main" id="{0C8BD006-2096-6AE3-E140-1FD2C4293C79}"/>
              </a:ext>
            </a:extLst>
          </p:cNvPr>
          <p:cNvSpPr>
            <a:spLocks noGrp="1"/>
          </p:cNvSpPr>
          <p:nvPr>
            <p:ph type="sldNum" sz="quarter" idx="2"/>
          </p:nvPr>
        </p:nvSpPr>
        <p:spPr>
          <a:xfrm>
            <a:off x="11909425" y="6532738"/>
            <a:ext cx="280874" cy="320041"/>
          </a:xfrm>
        </p:spPr>
        <p:txBody>
          <a:bodyPr lIns="91440" tIns="45720" rIns="91440" bIns="45720" anchor="t"/>
          <a:lstStyle/>
          <a:p>
            <a:fld id="{86CB4B4D-7CA3-9044-876B-883B54F8677D}" type="slidenum">
              <a:rPr lang="fr-FR" sz="1200">
                <a:solidFill>
                  <a:srgbClr val="A5A5A5"/>
                </a:solidFill>
              </a:rPr>
              <a:t>3</a:t>
            </a:fld>
            <a:endParaRPr sz="1200">
              <a:solidFill>
                <a:srgbClr val="A5A5A5"/>
              </a:solidFill>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p:txBody>
          <a:bodyPr lIns="45719" tIns="45720" rIns="45719" bIns="45720" anchor="ctr">
            <a:normAutofit/>
          </a:bodyPr>
          <a:lstStyle/>
          <a:p>
            <a:pPr lvl="0"/>
            <a:endParaRPr/>
          </a:p>
          <a:p>
            <a:pPr marL="307975" lvl="2" indent="-307975" defTabSz="914400" eaLnBrk="0" hangingPunct="0">
              <a:lnSpc>
                <a:spcPct val="110000"/>
              </a:lnSpc>
              <a:spcBef>
                <a:spcPts val="500"/>
              </a:spcBef>
              <a:buClr>
                <a:srgbClr val="65A000"/>
              </a:buClr>
              <a:buFont typeface="Arial"/>
              <a:buChar char="•"/>
              <a:defRPr sz="2400">
                <a:latin typeface="Source Sans Pro Regular"/>
                <a:ea typeface="Source Sans Pro Regular"/>
                <a:cs typeface="Source Sans Pro Regular"/>
                <a:sym typeface="Calibri"/>
              </a:defRPr>
            </a:pPr>
            <a:r>
              <a:t>​Le personnel mobilisable doit en premier lieu être identifié sur la base des compétences nécessaires lors dʼinterventions d’urgence, puis être intégré dans une liste de membres de réserve constituant une base de données consultable et régulièrement mise à jour </a:t>
            </a:r>
          </a:p>
          <a:p>
            <a:pPr marL="307975" lvl="2" indent="-307975" defTabSz="914400" eaLnBrk="0" hangingPunct="0">
              <a:lnSpc>
                <a:spcPct val="110000"/>
              </a:lnSpc>
              <a:spcBef>
                <a:spcPts val="500"/>
              </a:spcBef>
              <a:buClr>
                <a:srgbClr val="65A000"/>
              </a:buClr>
              <a:buFont typeface="Arial"/>
              <a:buChar char="•"/>
              <a:defRPr sz="2400">
                <a:latin typeface="Source Sans Pro Regular"/>
                <a:ea typeface="Source Sans Pro Regular"/>
                <a:cs typeface="Source Sans Pro Regular"/>
                <a:sym typeface="Source Sans Pro Regular"/>
              </a:defRPr>
            </a:pPr>
            <a:endParaRPr/>
          </a:p>
          <a:p>
            <a:pPr marL="307975" lvl="2" indent="-307975" defTabSz="914400" eaLnBrk="0" hangingPunct="0">
              <a:lnSpc>
                <a:spcPct val="110000"/>
              </a:lnSpc>
              <a:spcBef>
                <a:spcPts val="500"/>
              </a:spcBef>
              <a:buClr>
                <a:srgbClr val="65A000"/>
              </a:buClr>
              <a:buFont typeface="Arial"/>
              <a:buChar char="•"/>
              <a:defRPr sz="2400">
                <a:latin typeface="Source Sans Pro Regular"/>
                <a:ea typeface="Source Sans Pro Regular"/>
                <a:cs typeface="Source Sans Pro Regular"/>
                <a:sym typeface="Calibri"/>
              </a:defRPr>
            </a:pPr>
            <a:r>
              <a:t>​La liste des membres de réserve permet de trouver rapidement du personnel pour une intervention </a:t>
            </a:r>
          </a:p>
          <a:p>
            <a:pPr lvl="0"/>
            <a:endParaRPr/>
          </a:p>
        </p:txBody>
      </p:sp>
      <p:sp>
        <p:nvSpPr>
          <p:cNvPr id="2" name="Espace réservé du numéro de diapositive 1">
            <a:extLst>
              <a:ext uri="{FF2B5EF4-FFF2-40B4-BE49-F238E27FC236}">
                <a16:creationId xmlns:a16="http://schemas.microsoft.com/office/drawing/2014/main" id="{620E40B0-1C24-30C0-E5C4-915393293B78}"/>
              </a:ext>
            </a:extLst>
          </p:cNvPr>
          <p:cNvSpPr>
            <a:spLocks noGrp="1"/>
          </p:cNvSpPr>
          <p:nvPr>
            <p:ph type="sldNum" sz="quarter" idx="2"/>
          </p:nvPr>
        </p:nvSpPr>
        <p:spPr>
          <a:xfrm>
            <a:off x="11742738" y="6508926"/>
            <a:ext cx="447561" cy="343853"/>
          </a:xfrm>
        </p:spPr>
        <p:txBody>
          <a:bodyPr lIns="91440" tIns="45720" rIns="91440" bIns="45720" anchor="t"/>
          <a:lstStyle/>
          <a:p>
            <a:pPr algn="r"/>
            <a:fld id="{86CB4B4D-7CA3-9044-876B-883B54F8677D}" type="slidenum">
              <a:rPr lang="fr-FR" sz="1200">
                <a:solidFill>
                  <a:srgbClr val="A5A5A5"/>
                </a:solidFill>
              </a:rPr>
              <a:pPr algn="r"/>
              <a:t>30</a:t>
            </a:fld>
            <a:endParaRPr sz="1200">
              <a:solidFill>
                <a:srgbClr val="A5A5A5"/>
              </a:solidFill>
            </a:endParaRPr>
          </a:p>
        </p:txBody>
      </p:sp>
    </p:spTree>
    <p:extLst>
      <p:ext uri="{BB962C8B-B14F-4D97-AF65-F5344CB8AC3E}">
        <p14:creationId xmlns:p14="http://schemas.microsoft.com/office/powerpoint/2010/main" val="1557536171"/>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a:xfrm>
            <a:off x="598928" y="1760005"/>
            <a:ext cx="11347451" cy="1870076"/>
          </a:xfrm>
        </p:spPr>
        <p:txBody>
          <a:bodyPr lIns="45719" tIns="45720" rIns="45719" bIns="45720" anchor="ctr">
            <a:normAutofit/>
          </a:bodyPr>
          <a:lstStyle/>
          <a:p>
            <a:pPr>
              <a:spcBef>
                <a:spcPts val="0"/>
              </a:spcBef>
              <a:defRPr sz="3200" b="1"/>
            </a:pPr>
            <a:r>
              <a:t>3.2 Activité de groupe : </a:t>
            </a:r>
          </a:p>
          <a:p>
            <a:pPr>
              <a:spcBef>
                <a:spcPts val="0"/>
              </a:spcBef>
              <a:defRPr sz="3200" b="1"/>
            </a:pPr>
            <a:r>
              <a:t>fiches de poste des membres des EIR  </a:t>
            </a:r>
          </a:p>
        </p:txBody>
      </p:sp>
      <p:sp>
        <p:nvSpPr>
          <p:cNvPr id="3" name="Espace réservé du numéro de diapositive 2">
            <a:extLst>
              <a:ext uri="{FF2B5EF4-FFF2-40B4-BE49-F238E27FC236}">
                <a16:creationId xmlns:a16="http://schemas.microsoft.com/office/drawing/2014/main" id="{5DCA3993-C831-D8AE-D57B-74D4B470390A}"/>
              </a:ext>
            </a:extLst>
          </p:cNvPr>
          <p:cNvSpPr>
            <a:spLocks noGrp="1"/>
          </p:cNvSpPr>
          <p:nvPr>
            <p:ph type="sldNum" sz="quarter" idx="2"/>
          </p:nvPr>
        </p:nvSpPr>
        <p:spPr>
          <a:xfrm>
            <a:off x="11792456" y="6535694"/>
            <a:ext cx="459467" cy="320041"/>
          </a:xfrm>
        </p:spPr>
        <p:txBody>
          <a:bodyPr lIns="91440" tIns="45720" rIns="91440" bIns="45720" anchor="t"/>
          <a:lstStyle/>
          <a:p>
            <a:pPr algn="r"/>
            <a:fld id="{86CB4B4D-7CA3-9044-876B-883B54F8677D}" type="slidenum">
              <a:rPr lang="fr-FR" sz="1200">
                <a:solidFill>
                  <a:srgbClr val="A5A5A5"/>
                </a:solidFill>
              </a:rPr>
              <a:pPr algn="r"/>
              <a:t>31</a:t>
            </a:fld>
            <a:endParaRPr sz="1200">
              <a:solidFill>
                <a:srgbClr val="A5A5A5"/>
              </a:solidFill>
            </a:endParaRPr>
          </a:p>
        </p:txBody>
      </p:sp>
    </p:spTree>
    <p:extLst>
      <p:ext uri="{BB962C8B-B14F-4D97-AF65-F5344CB8AC3E}">
        <p14:creationId xmlns:p14="http://schemas.microsoft.com/office/powerpoint/2010/main" val="2230079753"/>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353820" y="2853159"/>
            <a:ext cx="7049257" cy="28525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algn="ctr">
              <a:lnSpc>
                <a:spcPct val="90000"/>
              </a:lnSpc>
              <a:defRPr sz="2400">
                <a:solidFill>
                  <a:srgbClr val="FF0000"/>
                </a:solidFill>
                <a:highlight>
                  <a:srgbClr val="FFFF00"/>
                </a:highlight>
                <a:latin typeface="Source Sans Pro Regular"/>
                <a:ea typeface="Source Sans Pro Regular"/>
                <a:cs typeface="Source Sans Pro Regular"/>
                <a:sym typeface="Source Sans Pro Regular"/>
              </a:defRPr>
            </a:pPr>
            <a:r>
              <a:rPr dirty="0" err="1"/>
              <a:t>Consignes</a:t>
            </a:r>
            <a:r>
              <a:rPr dirty="0"/>
              <a:t> à </a:t>
            </a:r>
            <a:r>
              <a:rPr dirty="0" err="1"/>
              <a:t>lʼintention</a:t>
            </a:r>
            <a:r>
              <a:rPr dirty="0"/>
              <a:t> de </a:t>
            </a:r>
            <a:r>
              <a:rPr dirty="0" err="1"/>
              <a:t>lʼanimateur</a:t>
            </a:r>
            <a:r>
              <a:rPr dirty="0"/>
              <a:t> : </a:t>
            </a:r>
            <a:r>
              <a:rPr dirty="0" err="1"/>
              <a:t>veuillez</a:t>
            </a:r>
            <a:r>
              <a:rPr dirty="0"/>
              <a:t> </a:t>
            </a:r>
            <a:r>
              <a:rPr dirty="0" err="1"/>
              <a:t>insérer</a:t>
            </a:r>
            <a:r>
              <a:rPr dirty="0"/>
              <a:t> </a:t>
            </a:r>
            <a:r>
              <a:rPr dirty="0" err="1"/>
              <a:t>ici</a:t>
            </a:r>
            <a:r>
              <a:rPr dirty="0"/>
              <a:t> le résumé de la </a:t>
            </a:r>
            <a:r>
              <a:rPr lang="fr-FR" dirty="0"/>
              <a:t>session</a:t>
            </a:r>
            <a:r>
              <a:rPr dirty="0"/>
              <a:t> de </a:t>
            </a:r>
            <a:r>
              <a:rPr dirty="0" err="1"/>
              <a:t>réflexion</a:t>
            </a:r>
            <a:r>
              <a:rPr dirty="0"/>
              <a:t> </a:t>
            </a:r>
            <a:r>
              <a:rPr dirty="0" err="1"/>
              <a:t>consacrée</a:t>
            </a:r>
            <a:r>
              <a:rPr dirty="0"/>
              <a:t> à </a:t>
            </a:r>
            <a:r>
              <a:rPr dirty="0" err="1"/>
              <a:t>lʼaffiche</a:t>
            </a:r>
            <a:r>
              <a:rPr dirty="0"/>
              <a:t> 2 sur le </a:t>
            </a:r>
            <a:r>
              <a:rPr dirty="0" err="1"/>
              <a:t>thème</a:t>
            </a:r>
            <a:r>
              <a:rPr dirty="0"/>
              <a:t> de la fiche de poste des </a:t>
            </a:r>
            <a:r>
              <a:rPr dirty="0" err="1"/>
              <a:t>membres</a:t>
            </a:r>
            <a:r>
              <a:rPr dirty="0"/>
              <a:t> des EIR, dans le cadre de </a:t>
            </a:r>
            <a:r>
              <a:rPr dirty="0" err="1"/>
              <a:t>l'activité</a:t>
            </a:r>
            <a:r>
              <a:rPr dirty="0"/>
              <a:t> de </a:t>
            </a:r>
            <a:r>
              <a:rPr dirty="0" err="1"/>
              <a:t>groupe</a:t>
            </a:r>
            <a:r>
              <a:rPr dirty="0"/>
              <a:t> 1.2 :</a:t>
            </a:r>
            <a:endParaRPr sz="2400" dirty="0">
              <a:highlight>
                <a:srgbClr val="FFFF00"/>
              </a:highlight>
              <a:latin typeface="Source Sans Pro Regular"/>
              <a:ea typeface="Source Sans Pro Regular"/>
            </a:endParaRPr>
          </a:p>
          <a:p>
            <a:pPr algn="ctr">
              <a:lnSpc>
                <a:spcPct val="90000"/>
              </a:lnSpc>
              <a:defRPr sz="2400">
                <a:solidFill>
                  <a:srgbClr val="FF0000"/>
                </a:solidFill>
                <a:highlight>
                  <a:srgbClr val="FFFF00"/>
                </a:highlight>
                <a:latin typeface="Source Sans Pro Regular"/>
                <a:ea typeface="Source Sans Pro Regular"/>
                <a:cs typeface="Source Sans Pro Regular"/>
                <a:sym typeface="Source Sans Pro Regular"/>
              </a:defRPr>
            </a:pPr>
            <a:r>
              <a:rPr lang="fr-FR" dirty="0"/>
              <a:t>session</a:t>
            </a:r>
            <a:r>
              <a:rPr dirty="0"/>
              <a:t> de </a:t>
            </a:r>
            <a:r>
              <a:rPr dirty="0" err="1"/>
              <a:t>réflexion</a:t>
            </a:r>
            <a:r>
              <a:rPr dirty="0"/>
              <a:t> sur </a:t>
            </a:r>
            <a:r>
              <a:rPr dirty="0" err="1"/>
              <a:t>l’expérience</a:t>
            </a:r>
            <a:r>
              <a:rPr dirty="0"/>
              <a:t> des EIR [</a:t>
            </a:r>
            <a:r>
              <a:rPr dirty="0" err="1"/>
              <a:t>en</a:t>
            </a:r>
            <a:r>
              <a:rPr dirty="0"/>
              <a:t>/à/au(x) nom du pays])</a:t>
            </a:r>
          </a:p>
          <a:p>
            <a:pPr marL="307975" indent="-307975">
              <a:spcBef>
                <a:spcPts val="500"/>
              </a:spcBef>
              <a:buClr>
                <a:srgbClr val="00B050"/>
              </a:buClr>
              <a:buSzPct val="100000"/>
              <a:buFont typeface="Arial"/>
              <a:buChar char="•"/>
              <a:defRPr sz="2400">
                <a:latin typeface="Source Sans Pro Regular"/>
                <a:ea typeface="Source Sans Pro Regular"/>
                <a:cs typeface="Source Sans Pro Regular"/>
                <a:sym typeface="Source Sans Pro Regular"/>
              </a:defRPr>
            </a:pPr>
            <a:endParaRPr dirty="0">
              <a:highlight>
                <a:srgbClr val="00FF00"/>
              </a:highlight>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31" name="Slide Number Placeholder 9"/>
          <p:cNvSpPr txBox="1"/>
          <p:nvPr/>
        </p:nvSpPr>
        <p:spPr>
          <a:xfrm>
            <a:off x="9494519" y="6555105"/>
            <a:ext cx="265176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32</a:t>
            </a:r>
          </a:p>
        </p:txBody>
      </p:sp>
      <p:sp>
        <p:nvSpPr>
          <p:cNvPr id="2" name="TextBox 8">
            <a:extLst>
              <a:ext uri="{FF2B5EF4-FFF2-40B4-BE49-F238E27FC236}">
                <a16:creationId xmlns:a16="http://schemas.microsoft.com/office/drawing/2014/main" id="{F4278828-3558-B3D7-26C7-DD87AE026101}"/>
              </a:ext>
            </a:extLst>
          </p:cNvPr>
          <p:cNvSpPr txBox="1"/>
          <p:nvPr/>
        </p:nvSpPr>
        <p:spPr>
          <a:xfrm>
            <a:off x="338721" y="-75603"/>
            <a:ext cx="3405982" cy="156966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dirty="0"/>
              <a:t>Résumé de la </a:t>
            </a:r>
            <a:r>
              <a:rPr lang="fr-FR" dirty="0"/>
              <a:t>session</a:t>
            </a:r>
            <a:r>
              <a:rPr dirty="0"/>
              <a:t> de </a:t>
            </a:r>
            <a:r>
              <a:rPr dirty="0" err="1"/>
              <a:t>réflexion</a:t>
            </a:r>
            <a:endParaRPr dirty="0"/>
          </a:p>
        </p:txBody>
      </p:sp>
    </p:spTree>
    <p:extLst>
      <p:ext uri="{BB962C8B-B14F-4D97-AF65-F5344CB8AC3E}">
        <p14:creationId xmlns:p14="http://schemas.microsoft.com/office/powerpoint/2010/main" val="936520509"/>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798144-C516-5348-A5F5-C41C25162F89}"/>
              </a:ext>
            </a:extLst>
          </p:cNvPr>
          <p:cNvSpPr txBox="1"/>
          <p:nvPr/>
        </p:nvSpPr>
        <p:spPr>
          <a:xfrm>
            <a:off x="249667" y="980717"/>
            <a:ext cx="11244263" cy="2994666"/>
          </a:xfrm>
          <a:prstGeom prst="rect">
            <a:avLst/>
          </a:prstGeom>
          <a:noFill/>
        </p:spPr>
        <p:txBody>
          <a:bodyPr wrap="square" lIns="91440" tIns="45720" rIns="91440" bIns="45720" anchor="t">
            <a:spAutoFit/>
          </a:bodyPr>
          <a:lstStyle/>
          <a:p>
            <a:endParaRPr sz="1600" dirty="0"/>
          </a:p>
          <a:p>
            <a:pPr marL="307975" lvl="2" indent="-307975" eaLnBrk="0">
              <a:lnSpc>
                <a:spcPct val="110000"/>
              </a:lnSpc>
              <a:spcBef>
                <a:spcPts val="500"/>
              </a:spcBef>
              <a:buClr>
                <a:srgbClr val="65A000"/>
              </a:buClr>
              <a:buSzPct val="100000"/>
              <a:buFont typeface="Arial"/>
              <a:buChar char="•"/>
              <a:defRPr sz="2000">
                <a:latin typeface="Source Sans Pro Regular"/>
                <a:ea typeface="Source Sans Pro Regular"/>
                <a:cs typeface="Source Sans Pro Regular"/>
                <a:sym typeface="Source Sans Pro Regular"/>
              </a:defRPr>
            </a:pPr>
            <a:r>
              <a:rPr sz="1600" dirty="0"/>
              <a:t>Des </a:t>
            </a:r>
            <a:r>
              <a:rPr sz="1600" dirty="0" err="1"/>
              <a:t>exemples</a:t>
            </a:r>
            <a:r>
              <a:rPr sz="1600" dirty="0"/>
              <a:t> de fiches de poste et de </a:t>
            </a:r>
            <a:r>
              <a:rPr sz="1600" dirty="0" err="1"/>
              <a:t>profil</a:t>
            </a:r>
            <a:r>
              <a:rPr sz="1600" dirty="0"/>
              <a:t> des </a:t>
            </a:r>
            <a:r>
              <a:rPr sz="1600" dirty="0" err="1"/>
              <a:t>membres</a:t>
            </a:r>
            <a:r>
              <a:rPr sz="1600" dirty="0"/>
              <a:t> des EIR </a:t>
            </a:r>
            <a:r>
              <a:rPr sz="1600" dirty="0" err="1"/>
              <a:t>vont</a:t>
            </a:r>
            <a:r>
              <a:rPr sz="1600" dirty="0"/>
              <a:t> </a:t>
            </a:r>
            <a:r>
              <a:rPr sz="1600" dirty="0" err="1"/>
              <a:t>vous</a:t>
            </a:r>
            <a:r>
              <a:rPr sz="1600" dirty="0"/>
              <a:t> </a:t>
            </a:r>
            <a:r>
              <a:rPr sz="1600" dirty="0" err="1"/>
              <a:t>être</a:t>
            </a:r>
            <a:r>
              <a:rPr sz="1600" dirty="0"/>
              <a:t> </a:t>
            </a:r>
            <a:r>
              <a:rPr sz="1600" dirty="0" err="1"/>
              <a:t>distribués</a:t>
            </a:r>
            <a:endParaRPr sz="1600" dirty="0">
              <a:latin typeface="Source Sans Pro Regular"/>
            </a:endParaRPr>
          </a:p>
          <a:p>
            <a:pPr marL="307975" lvl="2" indent="-307975" eaLnBrk="0">
              <a:lnSpc>
                <a:spcPct val="110000"/>
              </a:lnSpc>
              <a:spcBef>
                <a:spcPts val="500"/>
              </a:spcBef>
              <a:buClr>
                <a:srgbClr val="65A000"/>
              </a:buClr>
              <a:buSzPct val="100000"/>
              <a:buFont typeface="Arial"/>
              <a:buChar char="•"/>
              <a:defRPr sz="2000">
                <a:latin typeface="Source Sans Pro Regular"/>
                <a:ea typeface="Source Sans Pro Regular"/>
                <a:cs typeface="Source Sans Pro Regular"/>
                <a:sym typeface="Source Sans Pro Regular"/>
              </a:defRPr>
            </a:pPr>
            <a:r>
              <a:rPr sz="1600" dirty="0" err="1"/>
              <a:t>Chaque</a:t>
            </a:r>
            <a:r>
              <a:rPr sz="1600" dirty="0"/>
              <a:t> </a:t>
            </a:r>
            <a:r>
              <a:rPr sz="1600" dirty="0" err="1"/>
              <a:t>groupe</a:t>
            </a:r>
            <a:r>
              <a:rPr sz="1600" dirty="0"/>
              <a:t> </a:t>
            </a:r>
            <a:r>
              <a:rPr sz="1600" dirty="0" err="1"/>
              <a:t>préparera</a:t>
            </a:r>
            <a:r>
              <a:rPr sz="1600" dirty="0"/>
              <a:t> deux </a:t>
            </a:r>
            <a:r>
              <a:rPr sz="1600" dirty="0" err="1"/>
              <a:t>ou</a:t>
            </a:r>
            <a:r>
              <a:rPr sz="1600" dirty="0"/>
              <a:t> trois fiches de poste </a:t>
            </a:r>
            <a:endParaRPr sz="1600" dirty="0">
              <a:latin typeface="Source Sans Pro Regular"/>
            </a:endParaRPr>
          </a:p>
          <a:p>
            <a:pPr marL="307975" lvl="2" indent="-307975" eaLnBrk="0">
              <a:lnSpc>
                <a:spcPct val="110000"/>
              </a:lnSpc>
              <a:spcBef>
                <a:spcPts val="500"/>
              </a:spcBef>
              <a:buClr>
                <a:srgbClr val="65A000"/>
              </a:buClr>
              <a:buSzPct val="100000"/>
              <a:buFont typeface="Arial"/>
              <a:buChar char="•"/>
              <a:defRPr sz="2000">
                <a:latin typeface="Source Sans Pro Regular"/>
                <a:ea typeface="Source Sans Pro Regular"/>
                <a:cs typeface="Source Sans Pro Regular"/>
                <a:sym typeface="Source Sans Pro Regular"/>
              </a:defRPr>
            </a:pPr>
            <a:r>
              <a:rPr sz="1600" dirty="0" err="1"/>
              <a:t>Chaque</a:t>
            </a:r>
            <a:r>
              <a:rPr sz="1600" dirty="0"/>
              <a:t> </a:t>
            </a:r>
            <a:r>
              <a:rPr sz="1600" dirty="0" err="1"/>
              <a:t>groupe</a:t>
            </a:r>
            <a:r>
              <a:rPr sz="1600" dirty="0"/>
              <a:t> </a:t>
            </a:r>
            <a:r>
              <a:rPr sz="1600" dirty="0" err="1"/>
              <a:t>désigne</a:t>
            </a:r>
            <a:r>
              <a:rPr sz="1600" dirty="0"/>
              <a:t> un rapporteur qui </a:t>
            </a:r>
            <a:r>
              <a:rPr sz="1600" dirty="0" err="1"/>
              <a:t>présentera</a:t>
            </a:r>
            <a:r>
              <a:rPr sz="1600" dirty="0"/>
              <a:t> </a:t>
            </a:r>
            <a:r>
              <a:rPr sz="1600" dirty="0" err="1"/>
              <a:t>en</a:t>
            </a:r>
            <a:r>
              <a:rPr sz="1600" dirty="0"/>
              <a:t> </a:t>
            </a:r>
            <a:r>
              <a:rPr sz="1600" dirty="0" err="1"/>
              <a:t>plénière</a:t>
            </a:r>
            <a:r>
              <a:rPr sz="1600" dirty="0"/>
              <a:t> le </a:t>
            </a:r>
            <a:r>
              <a:rPr sz="1600" dirty="0" err="1"/>
              <a:t>résultat</a:t>
            </a:r>
            <a:r>
              <a:rPr sz="1600" dirty="0"/>
              <a:t> de </a:t>
            </a:r>
            <a:r>
              <a:rPr sz="1600" dirty="0" err="1"/>
              <a:t>ses</a:t>
            </a:r>
            <a:r>
              <a:rPr sz="1600" dirty="0"/>
              <a:t> discussions et de son travail</a:t>
            </a:r>
          </a:p>
          <a:p>
            <a:pPr marL="307975" lvl="2" indent="-307975" eaLnBrk="0">
              <a:lnSpc>
                <a:spcPct val="110000"/>
              </a:lnSpc>
              <a:spcBef>
                <a:spcPts val="500"/>
              </a:spcBef>
              <a:buClr>
                <a:srgbClr val="65A000"/>
              </a:buClr>
              <a:buSzPct val="100000"/>
              <a:buFont typeface="Arial"/>
              <a:buChar char="•"/>
              <a:defRPr sz="2000">
                <a:latin typeface="Source Sans Pro Regular"/>
                <a:ea typeface="Source Sans Pro Regular"/>
                <a:cs typeface="Source Sans Pro Regular"/>
                <a:sym typeface="Source Sans Pro Regular"/>
              </a:defRPr>
            </a:pPr>
            <a:r>
              <a:rPr sz="1600" dirty="0"/>
              <a:t>Durée : 45 minutes de travail </a:t>
            </a:r>
            <a:r>
              <a:rPr sz="1600" dirty="0" err="1"/>
              <a:t>en</a:t>
            </a:r>
            <a:r>
              <a:rPr sz="1600" dirty="0"/>
              <a:t> </a:t>
            </a:r>
            <a:r>
              <a:rPr sz="1600" dirty="0" err="1"/>
              <a:t>groupe</a:t>
            </a:r>
            <a:r>
              <a:rPr sz="1600" dirty="0"/>
              <a:t>, 15 minutes pour les </a:t>
            </a:r>
            <a:r>
              <a:rPr sz="1600" dirty="0" err="1"/>
              <a:t>présentations</a:t>
            </a:r>
            <a:endParaRPr sz="1600" dirty="0"/>
          </a:p>
          <a:p>
            <a:pPr marL="307975" lvl="2" indent="-307975" eaLnBrk="0">
              <a:lnSpc>
                <a:spcPct val="110000"/>
              </a:lnSpc>
              <a:spcBef>
                <a:spcPts val="500"/>
              </a:spcBef>
              <a:buClr>
                <a:srgbClr val="65A000"/>
              </a:buClr>
              <a:buSzPct val="100000"/>
              <a:buFont typeface="Arial"/>
              <a:buChar char="•"/>
              <a:defRPr sz="2000" b="1">
                <a:solidFill>
                  <a:srgbClr val="A1010D"/>
                </a:solidFill>
                <a:latin typeface="Source Sans Pro Regular"/>
                <a:ea typeface="Source Sans Pro Regular"/>
                <a:cs typeface="Source Sans Pro Regular"/>
                <a:sym typeface="Source Sans Pro Regular"/>
              </a:defRPr>
            </a:pPr>
            <a:r>
              <a:rPr sz="1600" dirty="0" err="1"/>
              <a:t>Réalisation</a:t>
            </a:r>
            <a:r>
              <a:rPr sz="1600" dirty="0"/>
              <a:t> </a:t>
            </a:r>
            <a:r>
              <a:rPr sz="1600" dirty="0" err="1"/>
              <a:t>attendue</a:t>
            </a:r>
            <a:r>
              <a:rPr sz="1600" dirty="0"/>
              <a:t> : </a:t>
            </a:r>
            <a:r>
              <a:rPr sz="1600" dirty="0" err="1"/>
              <a:t>élaborer</a:t>
            </a:r>
            <a:r>
              <a:rPr sz="1600" dirty="0"/>
              <a:t> les fiches de poste des </a:t>
            </a:r>
            <a:r>
              <a:rPr sz="1600" dirty="0" err="1"/>
              <a:t>membres</a:t>
            </a:r>
            <a:r>
              <a:rPr sz="1600" dirty="0"/>
              <a:t> des EIR</a:t>
            </a:r>
            <a:endParaRPr sz="1600" b="1" dirty="0">
              <a:solidFill>
                <a:srgbClr val="A1010D"/>
              </a:solidFill>
              <a:latin typeface="Source Sans Pro Regular"/>
            </a:endParaRPr>
          </a:p>
          <a:p>
            <a:pPr marL="307975" lvl="2" indent="-307975" eaLnBrk="0">
              <a:lnSpc>
                <a:spcPct val="110000"/>
              </a:lnSpc>
              <a:spcBef>
                <a:spcPts val="500"/>
              </a:spcBef>
              <a:buClr>
                <a:srgbClr val="65A000"/>
              </a:buClr>
              <a:buSzPct val="100000"/>
              <a:buFont typeface="Arial"/>
              <a:buChar char="•"/>
              <a:defRPr sz="2000">
                <a:latin typeface="Source Sans Pro Regular"/>
                <a:ea typeface="Source Sans Pro Regular"/>
                <a:cs typeface="Source Sans Pro Regular"/>
                <a:sym typeface="Source Sans Pro Regular"/>
              </a:defRPr>
            </a:pPr>
            <a:r>
              <a:rPr sz="1600" dirty="0" err="1"/>
              <a:t>Répartition</a:t>
            </a:r>
            <a:r>
              <a:rPr sz="1600" dirty="0"/>
              <a:t> des participants :</a:t>
            </a:r>
            <a:endParaRPr sz="1600" dirty="0">
              <a:latin typeface="Source Sans Pro Regular"/>
            </a:endParaRPr>
          </a:p>
          <a:p>
            <a:pPr>
              <a:spcAft>
                <a:spcPts val="1200"/>
              </a:spcAft>
            </a:pPr>
            <a:endParaRPr sz="1600" dirty="0"/>
          </a:p>
          <a:p>
            <a:endParaRPr sz="1600" dirty="0"/>
          </a:p>
        </p:txBody>
      </p:sp>
      <p:sp>
        <p:nvSpPr>
          <p:cNvPr id="2" name="Titre 1"/>
          <p:cNvSpPr>
            <a:spLocks noGrp="1"/>
          </p:cNvSpPr>
          <p:nvPr>
            <p:ph type="title"/>
          </p:nvPr>
        </p:nvSpPr>
        <p:spPr>
          <a:xfrm>
            <a:off x="148400" y="815413"/>
            <a:ext cx="7046078" cy="646114"/>
          </a:xfrm>
        </p:spPr>
        <p:txBody>
          <a:bodyPr lIns="45719" tIns="45720" rIns="45719" bIns="45720" anchor="ctr">
            <a:noAutofit/>
          </a:bodyPr>
          <a:lstStyle/>
          <a:p>
            <a:pPr>
              <a:defRPr sz="2800" b="1">
                <a:solidFill>
                  <a:srgbClr val="A1010D"/>
                </a:solidFill>
                <a:latin typeface="Source Sans Pro Regular"/>
                <a:cs typeface="Arial"/>
              </a:defRPr>
            </a:pPr>
            <a:r>
              <a:rPr dirty="0" err="1"/>
              <a:t>Consignes</a:t>
            </a:r>
            <a:r>
              <a:rPr dirty="0"/>
              <a:t> pour le travail </a:t>
            </a:r>
            <a:r>
              <a:rPr dirty="0" err="1"/>
              <a:t>en</a:t>
            </a:r>
            <a:r>
              <a:rPr dirty="0"/>
              <a:t> </a:t>
            </a:r>
            <a:r>
              <a:rPr dirty="0" err="1"/>
              <a:t>groupe</a:t>
            </a:r>
            <a:endParaRPr dirty="0"/>
          </a:p>
        </p:txBody>
      </p:sp>
      <p:graphicFrame>
        <p:nvGraphicFramePr>
          <p:cNvPr id="5" name="Tableau 4"/>
          <p:cNvGraphicFramePr>
            <a:graphicFrameLocks noGrp="1"/>
          </p:cNvGraphicFramePr>
          <p:nvPr>
            <p:extLst>
              <p:ext uri="{D42A27DB-BD31-4B8C-83A1-F6EECF244321}">
                <p14:modId xmlns:p14="http://schemas.microsoft.com/office/powerpoint/2010/main" val="2643132398"/>
              </p:ext>
            </p:extLst>
          </p:nvPr>
        </p:nvGraphicFramePr>
        <p:xfrm>
          <a:off x="1580322" y="3429000"/>
          <a:ext cx="8328991" cy="2651760"/>
        </p:xfrm>
        <a:graphic>
          <a:graphicData uri="http://schemas.openxmlformats.org/drawingml/2006/table">
            <a:tbl>
              <a:tblPr firstRow="1" bandRow="1">
                <a:tableStyleId>{CF821DB8-F4EB-4A41-A1BA-3FCAFE7338EE}</a:tableStyleId>
              </a:tblPr>
              <a:tblGrid>
                <a:gridCol w="1173520">
                  <a:extLst>
                    <a:ext uri="{9D8B030D-6E8A-4147-A177-3AD203B41FA5}">
                      <a16:colId xmlns:a16="http://schemas.microsoft.com/office/drawing/2014/main" val="20000"/>
                    </a:ext>
                  </a:extLst>
                </a:gridCol>
                <a:gridCol w="3890954">
                  <a:extLst>
                    <a:ext uri="{9D8B030D-6E8A-4147-A177-3AD203B41FA5}">
                      <a16:colId xmlns:a16="http://schemas.microsoft.com/office/drawing/2014/main" val="20001"/>
                    </a:ext>
                  </a:extLst>
                </a:gridCol>
                <a:gridCol w="3264517">
                  <a:extLst>
                    <a:ext uri="{9D8B030D-6E8A-4147-A177-3AD203B41FA5}">
                      <a16:colId xmlns:a16="http://schemas.microsoft.com/office/drawing/2014/main" val="20002"/>
                    </a:ext>
                  </a:extLst>
                </a:gridCol>
              </a:tblGrid>
              <a:tr h="252411">
                <a:tc>
                  <a:txBody>
                    <a:bodyPr/>
                    <a:lstStyle/>
                    <a:p>
                      <a:pPr>
                        <a:defRPr sz="1600">
                          <a:latin typeface="Source Sans Pro Regular"/>
                        </a:defRPr>
                      </a:pPr>
                      <a:r>
                        <a:t>Groupes</a:t>
                      </a:r>
                    </a:p>
                  </a:txBody>
                  <a:tcPr>
                    <a:solidFill>
                      <a:srgbClr val="729E03"/>
                    </a:solidFill>
                  </a:tcPr>
                </a:tc>
                <a:tc>
                  <a:txBody>
                    <a:bodyPr/>
                    <a:lstStyle/>
                    <a:p>
                      <a:pPr>
                        <a:defRPr sz="1600">
                          <a:latin typeface="Source Sans Pro Regular"/>
                        </a:defRPr>
                      </a:pPr>
                      <a:r>
                        <a:t>Rôle des membres des EIR</a:t>
                      </a:r>
                    </a:p>
                  </a:txBody>
                  <a:tcPr>
                    <a:solidFill>
                      <a:srgbClr val="729E03"/>
                    </a:solidFill>
                  </a:tcPr>
                </a:tc>
                <a:tc>
                  <a:txBody>
                    <a:bodyPr/>
                    <a:lstStyle/>
                    <a:p>
                      <a:pPr>
                        <a:defRPr sz="1600">
                          <a:latin typeface="Source Sans Pro Regular"/>
                        </a:defRPr>
                      </a:pPr>
                      <a:r>
                        <a:t>Fiche de poste </a:t>
                      </a:r>
                      <a:endParaRPr sz="1600">
                        <a:latin typeface="Source Sans Pro Regular"/>
                      </a:endParaRPr>
                    </a:p>
                  </a:txBody>
                  <a:tcPr>
                    <a:solidFill>
                      <a:srgbClr val="729E03"/>
                    </a:solidFill>
                  </a:tcPr>
                </a:tc>
                <a:extLst>
                  <a:ext uri="{0D108BD9-81ED-4DB2-BD59-A6C34878D82A}">
                    <a16:rowId xmlns:a16="http://schemas.microsoft.com/office/drawing/2014/main" val="10000"/>
                  </a:ext>
                </a:extLst>
              </a:tr>
              <a:tr h="619555">
                <a:tc>
                  <a:txBody>
                    <a:bodyPr/>
                    <a:lstStyle/>
                    <a:p>
                      <a:pPr>
                        <a:defRPr sz="1600">
                          <a:latin typeface="Source Sans Pro Regular"/>
                        </a:defRPr>
                      </a:pPr>
                      <a:r>
                        <a:t>Groupe 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600">
                          <a:latin typeface="Source Sans Pro Regular"/>
                        </a:defRPr>
                      </a:pPr>
                      <a:r>
                        <a:rPr dirty="0"/>
                        <a:t>Chef </a:t>
                      </a:r>
                      <a:r>
                        <a:rPr dirty="0" err="1"/>
                        <a:t>dʼéquipe</a:t>
                      </a:r>
                      <a:r>
                        <a:rPr dirty="0"/>
                        <a:t>/</a:t>
                      </a:r>
                      <a:r>
                        <a:rPr dirty="0" err="1"/>
                        <a:t>épidémiologiste</a:t>
                      </a:r>
                      <a:r>
                        <a:rPr dirty="0"/>
                        <a:t>/</a:t>
                      </a:r>
                      <a:r>
                        <a:rPr dirty="0" err="1"/>
                        <a:t>gestionnaire</a:t>
                      </a:r>
                      <a:r>
                        <a:rPr dirty="0"/>
                        <a:t> des données</a:t>
                      </a:r>
                    </a:p>
                  </a:txBody>
                  <a:tcPr/>
                </a:tc>
                <a:tc>
                  <a:txBody>
                    <a:bodyPr/>
                    <a:lstStyle/>
                    <a:p>
                      <a:endParaRPr sz="1600">
                        <a:latin typeface="Source Sans Pro Regular"/>
                      </a:endParaRPr>
                    </a:p>
                  </a:txBody>
                  <a:tcPr/>
                </a:tc>
                <a:extLst>
                  <a:ext uri="{0D108BD9-81ED-4DB2-BD59-A6C34878D82A}">
                    <a16:rowId xmlns:a16="http://schemas.microsoft.com/office/drawing/2014/main" val="10001"/>
                  </a:ext>
                </a:extLst>
              </a:tr>
              <a:tr h="435983">
                <a:tc>
                  <a:txBody>
                    <a:bodyPr/>
                    <a:lstStyle/>
                    <a:p>
                      <a:pPr>
                        <a:defRPr sz="1600">
                          <a:latin typeface="Source Sans Pro Regular"/>
                        </a:defRPr>
                      </a:pPr>
                      <a:r>
                        <a:t>Groupe 2</a:t>
                      </a:r>
                    </a:p>
                  </a:txBody>
                  <a:tcPr/>
                </a:tc>
                <a:tc>
                  <a:txBody>
                    <a:bodyPr/>
                    <a:lstStyle/>
                    <a:p>
                      <a:pPr marL="0" marR="0" lvl="0" indent="0" algn="l" rtl="0" eaLnBrk="1" fontAlgn="auto" latinLnBrk="0" hangingPunct="1">
                        <a:lnSpc>
                          <a:spcPct val="100000"/>
                        </a:lnSpc>
                        <a:spcBef>
                          <a:spcPts val="0"/>
                        </a:spcBef>
                        <a:spcAft>
                          <a:spcPts val="0"/>
                        </a:spcAft>
                        <a:buClrTx/>
                        <a:buSzTx/>
                        <a:buFontTx/>
                        <a:buNone/>
                        <a:defRPr sz="1600">
                          <a:latin typeface="Source Sans Pro Regular"/>
                        </a:defRPr>
                      </a:pPr>
                      <a:r>
                        <a:t>Activités de laboratoire/lutte anti-infectieuse/prise en charge des cas</a:t>
                      </a:r>
                    </a:p>
                  </a:txBody>
                  <a:tcPr/>
                </a:tc>
                <a:tc>
                  <a:txBody>
                    <a:bodyPr/>
                    <a:lstStyle/>
                    <a:p>
                      <a:endParaRPr sz="1600">
                        <a:latin typeface="Source Sans Pro Regular"/>
                      </a:endParaRPr>
                    </a:p>
                  </a:txBody>
                  <a:tcPr/>
                </a:tc>
                <a:extLst>
                  <a:ext uri="{0D108BD9-81ED-4DB2-BD59-A6C34878D82A}">
                    <a16:rowId xmlns:a16="http://schemas.microsoft.com/office/drawing/2014/main" val="10002"/>
                  </a:ext>
                </a:extLst>
              </a:tr>
              <a:tr h="252411">
                <a:tc>
                  <a:txBody>
                    <a:bodyPr/>
                    <a:lstStyle/>
                    <a:p>
                      <a:pPr>
                        <a:defRPr sz="1600">
                          <a:latin typeface="Source Sans Pro Regular"/>
                        </a:defRPr>
                      </a:pPr>
                      <a:r>
                        <a:t>Groupe 3</a:t>
                      </a:r>
                    </a:p>
                  </a:txBody>
                  <a:tcPr/>
                </a:tc>
                <a:tc>
                  <a:txBody>
                    <a:bodyPr/>
                    <a:lstStyle/>
                    <a:p>
                      <a:pPr>
                        <a:defRPr sz="1600">
                          <a:latin typeface="Source Sans Pro Regular"/>
                        </a:defRPr>
                      </a:pPr>
                      <a:r>
                        <a:t>Logistique/EAH</a:t>
                      </a:r>
                    </a:p>
                  </a:txBody>
                  <a:tcPr/>
                </a:tc>
                <a:tc>
                  <a:txBody>
                    <a:bodyPr/>
                    <a:lstStyle/>
                    <a:p>
                      <a:endParaRPr sz="1600">
                        <a:latin typeface="Source Sans Pro Regular"/>
                      </a:endParaRPr>
                    </a:p>
                  </a:txBody>
                  <a:tcPr/>
                </a:tc>
                <a:extLst>
                  <a:ext uri="{0D108BD9-81ED-4DB2-BD59-A6C34878D82A}">
                    <a16:rowId xmlns:a16="http://schemas.microsoft.com/office/drawing/2014/main" val="10003"/>
                  </a:ext>
                </a:extLst>
              </a:tr>
              <a:tr h="435983">
                <a:tc>
                  <a:txBody>
                    <a:bodyPr/>
                    <a:lstStyle/>
                    <a:p>
                      <a:pPr>
                        <a:defRPr sz="1600">
                          <a:latin typeface="Source Sans Pro Regular"/>
                        </a:defRPr>
                      </a:pPr>
                      <a:r>
                        <a:t>Groupe 4</a:t>
                      </a:r>
                    </a:p>
                  </a:txBody>
                  <a:tcPr/>
                </a:tc>
                <a:tc>
                  <a:txBody>
                    <a:bodyPr/>
                    <a:lstStyle/>
                    <a:p>
                      <a:pPr>
                        <a:defRPr sz="1600">
                          <a:latin typeface="Source Sans Pro Regular"/>
                        </a:defRPr>
                      </a:pPr>
                      <a:r>
                        <a:t>Communication sur les risques et participation communautaire/psychologue</a:t>
                      </a:r>
                    </a:p>
                  </a:txBody>
                  <a:tcPr/>
                </a:tc>
                <a:tc>
                  <a:txBody>
                    <a:bodyPr/>
                    <a:lstStyle/>
                    <a:p>
                      <a:endParaRPr sz="1600" dirty="0">
                        <a:latin typeface="Source Sans Pro Regular"/>
                      </a:endParaRPr>
                    </a:p>
                  </a:txBody>
                  <a:tcPr/>
                </a:tc>
                <a:extLst>
                  <a:ext uri="{0D108BD9-81ED-4DB2-BD59-A6C34878D82A}">
                    <a16:rowId xmlns:a16="http://schemas.microsoft.com/office/drawing/2014/main" val="10004"/>
                  </a:ext>
                </a:extLst>
              </a:tr>
            </a:tbl>
          </a:graphicData>
        </a:graphic>
      </p:graphicFrame>
      <p:sp>
        <p:nvSpPr>
          <p:cNvPr id="3" name="Rectangle 2"/>
          <p:cNvSpPr/>
          <p:nvPr/>
        </p:nvSpPr>
        <p:spPr>
          <a:xfrm>
            <a:off x="148400" y="60200"/>
            <a:ext cx="9647193" cy="523220"/>
          </a:xfrm>
          <a:prstGeom prst="rect">
            <a:avLst/>
          </a:prstGeom>
        </p:spPr>
        <p:txBody>
          <a:bodyPr wrap="none" lIns="91440" tIns="45720" rIns="91440" bIns="45720" anchor="t">
            <a:spAutoFit/>
          </a:bodyPr>
          <a:lstStyle/>
          <a:p>
            <a:pPr>
              <a:defRPr sz="3200" b="1">
                <a:solidFill>
                  <a:schemeClr val="bg1"/>
                </a:solidFill>
                <a:latin typeface="Source Sans Pro Regular"/>
              </a:defRPr>
            </a:pPr>
            <a:r>
              <a:rPr sz="2800"/>
              <a:t>3.2 Activité de groupe : fiches de poste des membres des EIR</a:t>
            </a:r>
          </a:p>
        </p:txBody>
      </p:sp>
      <p:sp>
        <p:nvSpPr>
          <p:cNvPr id="6" name="Espace réservé du numéro de diapositive 5">
            <a:extLst>
              <a:ext uri="{FF2B5EF4-FFF2-40B4-BE49-F238E27FC236}">
                <a16:creationId xmlns:a16="http://schemas.microsoft.com/office/drawing/2014/main" id="{43969C47-FE79-5614-D5FE-E87AEF244822}"/>
              </a:ext>
            </a:extLst>
          </p:cNvPr>
          <p:cNvSpPr>
            <a:spLocks noGrp="1"/>
          </p:cNvSpPr>
          <p:nvPr>
            <p:ph type="sldNum" sz="quarter" idx="2"/>
          </p:nvPr>
        </p:nvSpPr>
        <p:spPr>
          <a:xfrm>
            <a:off x="11837987" y="6532738"/>
            <a:ext cx="483280" cy="320041"/>
          </a:xfrm>
        </p:spPr>
        <p:txBody>
          <a:bodyPr lIns="91440" tIns="45720" rIns="91440" bIns="45720" anchor="t"/>
          <a:lstStyle/>
          <a:p>
            <a:fld id="{86CB4B4D-7CA3-9044-876B-883B54F8677D}" type="slidenum">
              <a:rPr lang="fr-FR" sz="1200" dirty="0">
                <a:solidFill>
                  <a:srgbClr val="A5A5A5"/>
                </a:solidFill>
              </a:rPr>
              <a:t>33</a:t>
            </a:fld>
            <a:endParaRPr sz="1200">
              <a:solidFill>
                <a:srgbClr val="A5A5A5"/>
              </a:solidFill>
            </a:endParaRPr>
          </a:p>
        </p:txBody>
      </p:sp>
    </p:spTree>
    <p:extLst>
      <p:ext uri="{BB962C8B-B14F-4D97-AF65-F5344CB8AC3E}">
        <p14:creationId xmlns:p14="http://schemas.microsoft.com/office/powerpoint/2010/main" val="723761686"/>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a:xfrm>
            <a:off x="564596" y="1548989"/>
            <a:ext cx="11347451" cy="1870076"/>
          </a:xfrm>
        </p:spPr>
        <p:txBody>
          <a:bodyPr lIns="45719" tIns="45720" rIns="45719" bIns="45720" anchor="ctr">
            <a:normAutofit/>
          </a:bodyPr>
          <a:lstStyle/>
          <a:p>
            <a:pPr>
              <a:spcBef>
                <a:spcPts val="0"/>
              </a:spcBef>
              <a:defRPr sz="3200" b="1"/>
            </a:pPr>
            <a:r>
              <a:t>3.3 Activité de groupe : </a:t>
            </a:r>
          </a:p>
          <a:p>
            <a:pPr>
              <a:spcBef>
                <a:spcPts val="0"/>
              </a:spcBef>
              <a:defRPr sz="3200" b="1"/>
            </a:pPr>
            <a:r>
              <a:t>POS sur la dotation des EIR en personnel et la constitution de la liste des membres de réserve </a:t>
            </a:r>
          </a:p>
          <a:p>
            <a:pPr>
              <a:spcBef>
                <a:spcPts val="0"/>
              </a:spcBef>
              <a:defRPr sz="3200" b="1"/>
            </a:pPr>
            <a:r>
              <a:t> </a:t>
            </a:r>
          </a:p>
        </p:txBody>
      </p:sp>
      <p:sp>
        <p:nvSpPr>
          <p:cNvPr id="3" name="Espace réservé du numéro de diapositive 2">
            <a:extLst>
              <a:ext uri="{FF2B5EF4-FFF2-40B4-BE49-F238E27FC236}">
                <a16:creationId xmlns:a16="http://schemas.microsoft.com/office/drawing/2014/main" id="{90BA0ED0-EDD1-D45F-1A84-D079EA5397DE}"/>
              </a:ext>
            </a:extLst>
          </p:cNvPr>
          <p:cNvSpPr>
            <a:spLocks noGrp="1"/>
          </p:cNvSpPr>
          <p:nvPr>
            <p:ph type="sldNum" sz="quarter" idx="2"/>
          </p:nvPr>
        </p:nvSpPr>
        <p:spPr>
          <a:xfrm>
            <a:off x="11840081" y="6535694"/>
            <a:ext cx="423748" cy="320041"/>
          </a:xfrm>
        </p:spPr>
        <p:txBody>
          <a:bodyPr lIns="91440" tIns="45720" rIns="91440" bIns="45720" anchor="t"/>
          <a:lstStyle/>
          <a:p>
            <a:fld id="{86CB4B4D-7CA3-9044-876B-883B54F8677D}" type="slidenum">
              <a:rPr lang="fr-FR" sz="1200" dirty="0">
                <a:solidFill>
                  <a:srgbClr val="A5A5A5"/>
                </a:solidFill>
              </a:rPr>
              <a:t>34</a:t>
            </a:fld>
            <a:endParaRPr sz="1200">
              <a:solidFill>
                <a:srgbClr val="A5A5A5"/>
              </a:solidFill>
            </a:endParaRPr>
          </a:p>
        </p:txBody>
      </p:sp>
    </p:spTree>
    <p:extLst>
      <p:ext uri="{BB962C8B-B14F-4D97-AF65-F5344CB8AC3E}">
        <p14:creationId xmlns:p14="http://schemas.microsoft.com/office/powerpoint/2010/main" val="1313329647"/>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272177" y="1995909"/>
            <a:ext cx="7049257" cy="51968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a:lnSpc>
                <a:spcPct val="90000"/>
              </a:lnSpc>
              <a:defRPr sz="2400">
                <a:solidFill>
                  <a:srgbClr val="FF0000"/>
                </a:solidFill>
                <a:highlight>
                  <a:srgbClr val="FFFF00"/>
                </a:highlight>
                <a:latin typeface="Source Sans Pro Regular"/>
                <a:ea typeface="Source Sans Pro Regular"/>
                <a:cs typeface="Source Sans Pro Regular"/>
                <a:sym typeface="Source Sans Pro Regular"/>
              </a:defRPr>
            </a:pPr>
            <a:r>
              <a:rPr dirty="0" err="1"/>
              <a:t>Consignes</a:t>
            </a:r>
            <a:r>
              <a:rPr dirty="0"/>
              <a:t> à </a:t>
            </a:r>
            <a:r>
              <a:rPr dirty="0" err="1"/>
              <a:t>lʼintention</a:t>
            </a:r>
            <a:r>
              <a:rPr dirty="0"/>
              <a:t> de </a:t>
            </a:r>
            <a:r>
              <a:rPr dirty="0" err="1"/>
              <a:t>lʼanimateur</a:t>
            </a:r>
            <a:r>
              <a:rPr dirty="0"/>
              <a:t> : </a:t>
            </a:r>
            <a:r>
              <a:rPr dirty="0" err="1"/>
              <a:t>veuillez</a:t>
            </a:r>
            <a:r>
              <a:rPr dirty="0"/>
              <a:t> </a:t>
            </a:r>
            <a:r>
              <a:rPr dirty="0" err="1"/>
              <a:t>insérer</a:t>
            </a:r>
            <a:r>
              <a:rPr dirty="0"/>
              <a:t> </a:t>
            </a:r>
            <a:r>
              <a:rPr dirty="0" err="1"/>
              <a:t>ici</a:t>
            </a:r>
            <a:r>
              <a:rPr dirty="0"/>
              <a:t> le résumé de la </a:t>
            </a:r>
            <a:r>
              <a:rPr lang="fr-FR" dirty="0"/>
              <a:t>session</a:t>
            </a:r>
            <a:r>
              <a:rPr dirty="0"/>
              <a:t> de </a:t>
            </a:r>
            <a:r>
              <a:rPr dirty="0" err="1"/>
              <a:t>réflexion</a:t>
            </a:r>
            <a:r>
              <a:rPr dirty="0"/>
              <a:t> </a:t>
            </a:r>
            <a:r>
              <a:rPr dirty="0" err="1"/>
              <a:t>consacrée</a:t>
            </a:r>
            <a:r>
              <a:rPr dirty="0"/>
              <a:t> à </a:t>
            </a:r>
            <a:r>
              <a:rPr dirty="0" err="1"/>
              <a:t>lʼaffiche</a:t>
            </a:r>
            <a:r>
              <a:rPr dirty="0"/>
              <a:t> 3 sur le </a:t>
            </a:r>
            <a:r>
              <a:rPr dirty="0" err="1"/>
              <a:t>thème</a:t>
            </a:r>
            <a:r>
              <a:rPr dirty="0"/>
              <a:t> de la dotation des EIR </a:t>
            </a:r>
            <a:r>
              <a:rPr dirty="0" err="1"/>
              <a:t>en</a:t>
            </a:r>
            <a:r>
              <a:rPr dirty="0"/>
              <a:t> personnel et de la constitution de la </a:t>
            </a:r>
            <a:r>
              <a:rPr dirty="0" err="1"/>
              <a:t>liste</a:t>
            </a:r>
            <a:r>
              <a:rPr dirty="0"/>
              <a:t> des </a:t>
            </a:r>
            <a:r>
              <a:rPr dirty="0" err="1"/>
              <a:t>membres</a:t>
            </a:r>
            <a:r>
              <a:rPr dirty="0"/>
              <a:t> de </a:t>
            </a:r>
            <a:r>
              <a:rPr dirty="0" err="1"/>
              <a:t>réserve</a:t>
            </a:r>
            <a:r>
              <a:rPr dirty="0"/>
              <a:t>, dans le cadre de </a:t>
            </a:r>
            <a:r>
              <a:rPr dirty="0" err="1"/>
              <a:t>l'activité</a:t>
            </a:r>
            <a:r>
              <a:rPr dirty="0"/>
              <a:t> de </a:t>
            </a:r>
            <a:r>
              <a:rPr dirty="0" err="1"/>
              <a:t>groupe</a:t>
            </a:r>
            <a:r>
              <a:rPr dirty="0"/>
              <a:t> 1.2 :</a:t>
            </a:r>
            <a:endParaRPr sz="2400" dirty="0">
              <a:highlight>
                <a:srgbClr val="FFFF00"/>
              </a:highlight>
              <a:latin typeface="Source Sans Pro Regular"/>
              <a:ea typeface="Source Sans Pro Regular"/>
            </a:endParaRPr>
          </a:p>
          <a:p>
            <a:pPr>
              <a:lnSpc>
                <a:spcPct val="90000"/>
              </a:lnSpc>
              <a:defRPr sz="2400">
                <a:solidFill>
                  <a:srgbClr val="FF0000"/>
                </a:solidFill>
                <a:highlight>
                  <a:srgbClr val="FFFF00"/>
                </a:highlight>
                <a:latin typeface="Source Sans Pro Regular"/>
                <a:ea typeface="Source Sans Pro Regular"/>
                <a:cs typeface="Source Sans Pro Regular"/>
                <a:sym typeface="Source Sans Pro Regular"/>
              </a:defRPr>
            </a:pPr>
            <a:r>
              <a:rPr lang="fr-FR" dirty="0"/>
              <a:t>session</a:t>
            </a:r>
            <a:r>
              <a:rPr dirty="0"/>
              <a:t> de </a:t>
            </a:r>
            <a:r>
              <a:rPr dirty="0" err="1"/>
              <a:t>réflexion</a:t>
            </a:r>
            <a:r>
              <a:rPr dirty="0"/>
              <a:t> sur </a:t>
            </a:r>
            <a:r>
              <a:rPr dirty="0" err="1"/>
              <a:t>l’expérience</a:t>
            </a:r>
            <a:r>
              <a:rPr dirty="0"/>
              <a:t> des EIR [</a:t>
            </a:r>
            <a:r>
              <a:rPr dirty="0" err="1"/>
              <a:t>en</a:t>
            </a:r>
            <a:r>
              <a:rPr dirty="0"/>
              <a:t>/à/au(x) nom du pays])</a:t>
            </a:r>
          </a:p>
          <a:p>
            <a:pPr>
              <a:spcBef>
                <a:spcPts val="500"/>
              </a:spcBef>
              <a:defRPr sz="2400">
                <a:latin typeface="Source Sans Pro Regular"/>
                <a:ea typeface="Source Sans Pro Regular"/>
                <a:cs typeface="Source Sans Pro Regular"/>
                <a:sym typeface="Source Sans Pro Regular"/>
              </a:defRPr>
            </a:pPr>
            <a:endParaRPr sz="2400" dirty="0">
              <a:solidFill>
                <a:srgbClr val="FF0000"/>
              </a:solidFill>
              <a:highlight>
                <a:srgbClr val="FFFF00"/>
              </a:highlight>
              <a:ea typeface="+mj-lt"/>
              <a:cs typeface="+mj-lt"/>
            </a:endParaRPr>
          </a:p>
          <a:p>
            <a:pPr>
              <a:spcBef>
                <a:spcPts val="500"/>
              </a:spcBef>
              <a:defRPr sz="2400">
                <a:solidFill>
                  <a:srgbClr val="FF0000"/>
                </a:solidFill>
                <a:highlight>
                  <a:srgbClr val="FFFF00"/>
                </a:highlight>
                <a:latin typeface="Source Sans Pro Regular"/>
                <a:ea typeface="+mj-lt"/>
                <a:cs typeface="+mj-lt"/>
                <a:sym typeface="Source Sans Pro Regular"/>
              </a:defRPr>
            </a:pPr>
            <a:r>
              <a:rPr dirty="0"/>
              <a:t>Si </a:t>
            </a:r>
            <a:r>
              <a:rPr dirty="0" err="1"/>
              <a:t>vous</a:t>
            </a:r>
            <a:r>
              <a:rPr dirty="0"/>
              <a:t> </a:t>
            </a:r>
            <a:r>
              <a:rPr dirty="0" err="1"/>
              <a:t>décidez</a:t>
            </a:r>
            <a:r>
              <a:rPr dirty="0"/>
              <a:t> de </a:t>
            </a:r>
            <a:r>
              <a:rPr dirty="0" err="1"/>
              <a:t>retirer</a:t>
            </a:r>
            <a:r>
              <a:rPr dirty="0"/>
              <a:t> </a:t>
            </a:r>
            <a:r>
              <a:rPr dirty="0" err="1"/>
              <a:t>lʼactivité</a:t>
            </a:r>
            <a:r>
              <a:rPr dirty="0"/>
              <a:t> de </a:t>
            </a:r>
            <a:r>
              <a:rPr dirty="0" err="1"/>
              <a:t>groupe</a:t>
            </a:r>
            <a:r>
              <a:rPr dirty="0"/>
              <a:t> de la </a:t>
            </a:r>
            <a:r>
              <a:rPr lang="fr-FR" dirty="0"/>
              <a:t>session</a:t>
            </a:r>
            <a:r>
              <a:rPr dirty="0"/>
              <a:t> 3.2 (fiches de poste des </a:t>
            </a:r>
            <a:r>
              <a:rPr dirty="0" err="1"/>
              <a:t>membres</a:t>
            </a:r>
            <a:r>
              <a:rPr dirty="0"/>
              <a:t> des EIR) de </a:t>
            </a:r>
            <a:r>
              <a:rPr dirty="0" err="1"/>
              <a:t>votre</a:t>
            </a:r>
            <a:r>
              <a:rPr dirty="0"/>
              <a:t> programme final, </a:t>
            </a:r>
            <a:r>
              <a:rPr dirty="0" err="1"/>
              <a:t>veuillez</a:t>
            </a:r>
            <a:r>
              <a:rPr dirty="0"/>
              <a:t> </a:t>
            </a:r>
            <a:r>
              <a:rPr dirty="0" err="1"/>
              <a:t>ajouter</a:t>
            </a:r>
            <a:r>
              <a:rPr dirty="0"/>
              <a:t> </a:t>
            </a:r>
            <a:r>
              <a:rPr dirty="0" err="1"/>
              <a:t>ici</a:t>
            </a:r>
            <a:r>
              <a:rPr dirty="0"/>
              <a:t> le résumé de la </a:t>
            </a:r>
            <a:r>
              <a:rPr lang="fr-FR" dirty="0"/>
              <a:t>session</a:t>
            </a:r>
            <a:r>
              <a:rPr dirty="0"/>
              <a:t> de </a:t>
            </a:r>
            <a:r>
              <a:rPr dirty="0" err="1"/>
              <a:t>réflexion</a:t>
            </a:r>
            <a:r>
              <a:rPr dirty="0"/>
              <a:t> sur </a:t>
            </a:r>
            <a:r>
              <a:rPr dirty="0" err="1"/>
              <a:t>lʼaffiche</a:t>
            </a:r>
            <a:r>
              <a:rPr dirty="0"/>
              <a:t> 2 </a:t>
            </a:r>
            <a:r>
              <a:rPr dirty="0" err="1"/>
              <a:t>consacrée</a:t>
            </a:r>
            <a:r>
              <a:rPr dirty="0"/>
              <a:t> aux fiches de poste</a:t>
            </a:r>
            <a:endParaRPr sz="2400" dirty="0">
              <a:solidFill>
                <a:srgbClr val="FF0000"/>
              </a:solidFill>
              <a:highlight>
                <a:srgbClr val="FFFF00"/>
              </a:highlight>
              <a:ea typeface="Source Sans Pro Regular"/>
              <a:cs typeface="+mj-lt"/>
            </a:endParaRPr>
          </a:p>
          <a:p>
            <a:pPr marL="307975" indent="-307975">
              <a:spcBef>
                <a:spcPts val="500"/>
              </a:spcBef>
              <a:buClr>
                <a:srgbClr val="00B050"/>
              </a:buClr>
              <a:buSzPct val="100000"/>
              <a:buFont typeface="Arial"/>
              <a:buChar char="•"/>
              <a:defRPr sz="2400">
                <a:latin typeface="Source Sans Pro Regular"/>
                <a:ea typeface="Source Sans Pro Regular"/>
                <a:cs typeface="Source Sans Pro Regular"/>
                <a:sym typeface="Source Sans Pro Regular"/>
              </a:defRPr>
            </a:pPr>
            <a:endParaRPr dirty="0">
              <a:highlight>
                <a:srgbClr val="00FF00"/>
              </a:highlight>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31" name="Slide Number Placeholder 9"/>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36</a:t>
            </a:r>
          </a:p>
        </p:txBody>
      </p:sp>
      <p:sp>
        <p:nvSpPr>
          <p:cNvPr id="2" name="TextBox 8">
            <a:extLst>
              <a:ext uri="{FF2B5EF4-FFF2-40B4-BE49-F238E27FC236}">
                <a16:creationId xmlns:a16="http://schemas.microsoft.com/office/drawing/2014/main" id="{F4278828-3558-B3D7-26C7-DD87AE026101}"/>
              </a:ext>
            </a:extLst>
          </p:cNvPr>
          <p:cNvSpPr txBox="1"/>
          <p:nvPr/>
        </p:nvSpPr>
        <p:spPr>
          <a:xfrm>
            <a:off x="348660" y="-85542"/>
            <a:ext cx="3405982" cy="156966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dirty="0"/>
              <a:t>Résumé de la </a:t>
            </a:r>
            <a:r>
              <a:rPr lang="fr-FR" dirty="0"/>
              <a:t>session</a:t>
            </a:r>
            <a:r>
              <a:rPr dirty="0"/>
              <a:t> de </a:t>
            </a:r>
            <a:r>
              <a:rPr dirty="0" err="1"/>
              <a:t>réflexion</a:t>
            </a:r>
            <a:endParaRPr dirty="0"/>
          </a:p>
        </p:txBody>
      </p:sp>
    </p:spTree>
    <p:extLst>
      <p:ext uri="{BB962C8B-B14F-4D97-AF65-F5344CB8AC3E}">
        <p14:creationId xmlns:p14="http://schemas.microsoft.com/office/powerpoint/2010/main" val="302464712"/>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798144-C516-5348-A5F5-C41C25162F89}"/>
              </a:ext>
            </a:extLst>
          </p:cNvPr>
          <p:cNvSpPr txBox="1"/>
          <p:nvPr/>
        </p:nvSpPr>
        <p:spPr>
          <a:xfrm>
            <a:off x="540408" y="1617223"/>
            <a:ext cx="10658119" cy="4260141"/>
          </a:xfrm>
          <a:prstGeom prst="rect">
            <a:avLst/>
          </a:prstGeom>
          <a:noFill/>
        </p:spPr>
        <p:txBody>
          <a:bodyPr wrap="square" lIns="91440" tIns="45720" rIns="91440" bIns="45720" anchor="t">
            <a:spAutoFit/>
          </a:bodyPr>
          <a:lstStyle/>
          <a:p>
            <a:pPr marL="342900" lvl="2" indent="-307975">
              <a:spcBef>
                <a:spcPts val="500"/>
              </a:spcBef>
              <a:buClr>
                <a:schemeClr val="accent3"/>
              </a:buClr>
              <a:buSzPct val="100000"/>
              <a:buFont typeface="Arial"/>
              <a:buChar char="•"/>
              <a:defRPr sz="2400">
                <a:solidFill>
                  <a:schemeClr val="tx1"/>
                </a:solidFill>
                <a:latin typeface="Source Sans Pro Regular"/>
                <a:ea typeface="Source Sans Pro Regular"/>
                <a:cs typeface="Arial"/>
                <a:sym typeface="Source Sans Pro Regular"/>
              </a:defRPr>
            </a:pPr>
            <a:r>
              <a:rPr sz="2000" dirty="0" err="1"/>
              <a:t>Préparez</a:t>
            </a:r>
            <a:r>
              <a:rPr sz="2000" dirty="0"/>
              <a:t> </a:t>
            </a:r>
            <a:r>
              <a:rPr sz="2000" dirty="0" err="1"/>
              <a:t>une</a:t>
            </a:r>
            <a:r>
              <a:rPr sz="2000" dirty="0"/>
              <a:t> POS </a:t>
            </a:r>
            <a:r>
              <a:rPr sz="2000" dirty="0" err="1"/>
              <a:t>adaptée</a:t>
            </a:r>
            <a:r>
              <a:rPr sz="2000" dirty="0"/>
              <a:t> au </a:t>
            </a:r>
            <a:r>
              <a:rPr sz="2000" dirty="0" err="1"/>
              <a:t>contexte</a:t>
            </a:r>
            <a:r>
              <a:rPr sz="2000" dirty="0"/>
              <a:t> national sur la dotation des EIR </a:t>
            </a:r>
            <a:r>
              <a:rPr sz="2000" dirty="0" err="1"/>
              <a:t>en</a:t>
            </a:r>
            <a:r>
              <a:rPr sz="2000" dirty="0"/>
              <a:t> personnel et la constitution de la </a:t>
            </a:r>
            <a:r>
              <a:rPr sz="2000" dirty="0" err="1"/>
              <a:t>liste</a:t>
            </a:r>
            <a:r>
              <a:rPr sz="2000" dirty="0"/>
              <a:t> des </a:t>
            </a:r>
            <a:r>
              <a:rPr sz="2000" dirty="0" err="1"/>
              <a:t>membres</a:t>
            </a:r>
            <a:r>
              <a:rPr sz="2000" dirty="0"/>
              <a:t> de </a:t>
            </a:r>
            <a:r>
              <a:rPr sz="2000" dirty="0" err="1"/>
              <a:t>réserve</a:t>
            </a:r>
            <a:r>
              <a:rPr sz="2000" dirty="0"/>
              <a:t> à </a:t>
            </a:r>
            <a:r>
              <a:rPr sz="2000" dirty="0" err="1"/>
              <a:t>l’aide</a:t>
            </a:r>
            <a:r>
              <a:rPr sz="2000" dirty="0"/>
              <a:t> du </a:t>
            </a:r>
            <a:r>
              <a:rPr sz="2000" dirty="0" err="1"/>
              <a:t>modèle</a:t>
            </a:r>
            <a:r>
              <a:rPr sz="2000" dirty="0"/>
              <a:t> </a:t>
            </a:r>
            <a:r>
              <a:rPr sz="2000" dirty="0" err="1"/>
              <a:t>fourni</a:t>
            </a:r>
            <a:r>
              <a:rPr sz="2000" dirty="0"/>
              <a:t> et des </a:t>
            </a:r>
            <a:r>
              <a:rPr sz="2000" dirty="0" err="1"/>
              <a:t>principaux</a:t>
            </a:r>
            <a:r>
              <a:rPr sz="2000" dirty="0"/>
              <a:t> </a:t>
            </a:r>
            <a:r>
              <a:rPr sz="2000" dirty="0" err="1"/>
              <a:t>thèmes</a:t>
            </a:r>
            <a:r>
              <a:rPr sz="2000" dirty="0"/>
              <a:t> de </a:t>
            </a:r>
            <a:r>
              <a:rPr sz="2000" dirty="0" err="1"/>
              <a:t>réflexion</a:t>
            </a:r>
            <a:r>
              <a:rPr sz="2000" dirty="0"/>
              <a:t> qui </a:t>
            </a:r>
            <a:r>
              <a:rPr sz="2000" dirty="0" err="1"/>
              <a:t>vous</a:t>
            </a:r>
            <a:r>
              <a:rPr sz="2000" dirty="0"/>
              <a:t> </a:t>
            </a:r>
            <a:r>
              <a:rPr sz="2000" dirty="0" err="1"/>
              <a:t>seront</a:t>
            </a:r>
            <a:r>
              <a:rPr sz="2000" dirty="0"/>
              <a:t> communiqués, </a:t>
            </a:r>
            <a:r>
              <a:rPr sz="2000" dirty="0" err="1"/>
              <a:t>en</a:t>
            </a:r>
            <a:r>
              <a:rPr sz="2000" dirty="0"/>
              <a:t> </a:t>
            </a:r>
            <a:r>
              <a:rPr sz="2000" dirty="0" err="1"/>
              <a:t>intégrant</a:t>
            </a:r>
            <a:r>
              <a:rPr sz="2000" dirty="0"/>
              <a:t> les </a:t>
            </a:r>
            <a:r>
              <a:rPr sz="2000" dirty="0" err="1"/>
              <a:t>éléments</a:t>
            </a:r>
            <a:r>
              <a:rPr sz="2000" dirty="0"/>
              <a:t> </a:t>
            </a:r>
            <a:r>
              <a:rPr sz="2000" dirty="0" err="1"/>
              <a:t>suivants</a:t>
            </a:r>
            <a:r>
              <a:rPr sz="2000" dirty="0"/>
              <a:t> :</a:t>
            </a:r>
            <a:endParaRPr sz="2000" dirty="0">
              <a:solidFill>
                <a:schemeClr val="tx1"/>
              </a:solidFill>
              <a:latin typeface="Source Sans Pro Regular"/>
              <a:ea typeface="Source Sans Pro Regular"/>
              <a:cs typeface="Arial"/>
            </a:endParaRP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sz="2000" dirty="0" err="1"/>
              <a:t>Ressources</a:t>
            </a:r>
            <a:r>
              <a:rPr sz="2000" dirty="0"/>
              <a:t> </a:t>
            </a:r>
            <a:r>
              <a:rPr sz="2000" dirty="0" err="1"/>
              <a:t>humaines</a:t>
            </a:r>
            <a:r>
              <a:rPr sz="2000" dirty="0"/>
              <a:t> </a:t>
            </a:r>
            <a:r>
              <a:rPr sz="2000" dirty="0" err="1"/>
              <a:t>chargées</a:t>
            </a:r>
            <a:r>
              <a:rPr sz="2000" dirty="0"/>
              <a:t> de la gestion des EIR </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sz="2000" dirty="0" err="1"/>
              <a:t>Définition</a:t>
            </a:r>
            <a:r>
              <a:rPr sz="2000" dirty="0"/>
              <a:t> des </a:t>
            </a:r>
            <a:r>
              <a:rPr sz="2000" dirty="0" err="1"/>
              <a:t>rôles</a:t>
            </a:r>
            <a:r>
              <a:rPr sz="2000" dirty="0"/>
              <a:t> et </a:t>
            </a:r>
            <a:r>
              <a:rPr sz="2000" dirty="0" err="1"/>
              <a:t>compétences</a:t>
            </a:r>
            <a:r>
              <a:rPr sz="2000" dirty="0"/>
              <a:t> </a:t>
            </a:r>
            <a:r>
              <a:rPr sz="2000" dirty="0" err="1"/>
              <a:t>essentiels</a:t>
            </a:r>
            <a:r>
              <a:rPr sz="2000" dirty="0"/>
              <a:t> </a:t>
            </a:r>
            <a:r>
              <a:rPr sz="2000" dirty="0" err="1"/>
              <a:t>compte</a:t>
            </a:r>
            <a:r>
              <a:rPr sz="2000" dirty="0"/>
              <a:t> </a:t>
            </a:r>
            <a:r>
              <a:rPr sz="2000" dirty="0" err="1"/>
              <a:t>tenu</a:t>
            </a:r>
            <a:r>
              <a:rPr sz="2000" dirty="0"/>
              <a:t> des maladies </a:t>
            </a:r>
            <a:r>
              <a:rPr sz="2000" dirty="0" err="1"/>
              <a:t>prioritaires</a:t>
            </a:r>
            <a:r>
              <a:rPr sz="2000" dirty="0"/>
              <a:t> dans le pays </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sz="2000" dirty="0"/>
              <a:t>Identification de sources </a:t>
            </a:r>
            <a:r>
              <a:rPr sz="2000" dirty="0" err="1"/>
              <a:t>multisectorielles</a:t>
            </a:r>
            <a:r>
              <a:rPr sz="2000" dirty="0"/>
              <a:t>/</a:t>
            </a:r>
            <a:r>
              <a:rPr sz="2000" dirty="0" err="1"/>
              <a:t>multidisciplinaires</a:t>
            </a:r>
            <a:r>
              <a:rPr sz="2000" dirty="0"/>
              <a:t> de </a:t>
            </a:r>
            <a:r>
              <a:rPr sz="2000" dirty="0" err="1"/>
              <a:t>candidats</a:t>
            </a:r>
            <a:r>
              <a:rPr sz="2000" dirty="0"/>
              <a:t> </a:t>
            </a:r>
            <a:r>
              <a:rPr sz="2000" dirty="0" err="1"/>
              <a:t>compte</a:t>
            </a:r>
            <a:r>
              <a:rPr sz="2000" dirty="0"/>
              <a:t> </a:t>
            </a:r>
            <a:r>
              <a:rPr sz="2000" dirty="0" err="1"/>
              <a:t>tenu</a:t>
            </a:r>
            <a:r>
              <a:rPr sz="2000" dirty="0"/>
              <a:t> des </a:t>
            </a:r>
            <a:r>
              <a:rPr sz="2000" dirty="0" err="1"/>
              <a:t>rôles</a:t>
            </a:r>
            <a:r>
              <a:rPr sz="2000" dirty="0"/>
              <a:t> et </a:t>
            </a:r>
            <a:r>
              <a:rPr sz="2000" dirty="0" err="1"/>
              <a:t>compétences</a:t>
            </a:r>
            <a:r>
              <a:rPr sz="2000" dirty="0"/>
              <a:t> </a:t>
            </a:r>
            <a:r>
              <a:rPr sz="2000" dirty="0" err="1"/>
              <a:t>définis</a:t>
            </a:r>
            <a:r>
              <a:rPr sz="2000" dirty="0"/>
              <a:t> plus haut </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sz="2000" dirty="0" err="1"/>
              <a:t>Définition</a:t>
            </a:r>
            <a:r>
              <a:rPr sz="2000" dirty="0"/>
              <a:t> du processus de </a:t>
            </a:r>
            <a:r>
              <a:rPr sz="2000" dirty="0" err="1"/>
              <a:t>présélection</a:t>
            </a:r>
            <a:r>
              <a:rPr sz="2000" dirty="0"/>
              <a:t> et </a:t>
            </a:r>
            <a:r>
              <a:rPr sz="2000" dirty="0" err="1"/>
              <a:t>d’admission</a:t>
            </a:r>
            <a:r>
              <a:rPr sz="2000" dirty="0"/>
              <a:t> des </a:t>
            </a:r>
            <a:r>
              <a:rPr sz="2000" dirty="0" err="1"/>
              <a:t>candidats</a:t>
            </a:r>
            <a:r>
              <a:rPr sz="2000" dirty="0"/>
              <a:t> </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sz="2000" dirty="0"/>
              <a:t>Identification des </a:t>
            </a:r>
            <a:r>
              <a:rPr sz="2000" dirty="0" err="1"/>
              <a:t>critères</a:t>
            </a:r>
            <a:r>
              <a:rPr sz="2000" dirty="0"/>
              <a:t> </a:t>
            </a:r>
            <a:r>
              <a:rPr sz="2000" dirty="0" err="1"/>
              <a:t>d’inclusion</a:t>
            </a:r>
            <a:r>
              <a:rPr sz="2000" dirty="0"/>
              <a:t>/exclusion des </a:t>
            </a:r>
            <a:r>
              <a:rPr sz="2000" dirty="0" err="1"/>
              <a:t>candidats</a:t>
            </a:r>
            <a:r>
              <a:rPr sz="2000" dirty="0"/>
              <a:t> </a:t>
            </a:r>
            <a:endParaRPr sz="2000" dirty="0">
              <a:latin typeface="Source Sans Pro Regular"/>
            </a:endParaRPr>
          </a:p>
          <a:p>
            <a:pPr>
              <a:spcAft>
                <a:spcPts val="1200"/>
              </a:spcAft>
              <a:defRPr sz="2400">
                <a:latin typeface="Source Sans Pro Regular"/>
                <a:ea typeface="Source Sans Pro Regular"/>
                <a:cs typeface="Source Sans Pro Regular"/>
                <a:sym typeface="Source Sans Pro Regular"/>
              </a:defRPr>
            </a:pPr>
            <a:endParaRPr sz="2000" dirty="0">
              <a:latin typeface="Source Sans Pro Regular"/>
            </a:endParaRPr>
          </a:p>
          <a:p>
            <a:endParaRPr sz="2000" dirty="0">
              <a:latin typeface="Source Sans Pro Regular"/>
            </a:endParaRPr>
          </a:p>
        </p:txBody>
      </p:sp>
      <p:sp>
        <p:nvSpPr>
          <p:cNvPr id="2" name="Titre 1"/>
          <p:cNvSpPr>
            <a:spLocks noGrp="1"/>
          </p:cNvSpPr>
          <p:nvPr>
            <p:ph type="title"/>
          </p:nvPr>
        </p:nvSpPr>
        <p:spPr>
          <a:xfrm>
            <a:off x="142731" y="845496"/>
            <a:ext cx="10714010" cy="646114"/>
          </a:xfrm>
        </p:spPr>
        <p:txBody>
          <a:bodyPr lIns="45719" tIns="45720" rIns="45719" bIns="45720" anchor="ctr">
            <a:noAutofit/>
          </a:bodyPr>
          <a:lstStyle/>
          <a:p>
            <a:pPr>
              <a:defRPr sz="2800" b="1">
                <a:solidFill>
                  <a:srgbClr val="A1010D"/>
                </a:solidFill>
                <a:latin typeface="Source Sans Pro Regular"/>
                <a:cs typeface="Arial"/>
              </a:defRPr>
            </a:pPr>
            <a:r>
              <a:rPr sz="2000" dirty="0" err="1"/>
              <a:t>Consignes</a:t>
            </a:r>
            <a:r>
              <a:rPr sz="2000" dirty="0"/>
              <a:t> pour le travail </a:t>
            </a:r>
            <a:r>
              <a:rPr sz="2000" dirty="0" err="1"/>
              <a:t>en</a:t>
            </a:r>
            <a:r>
              <a:rPr sz="2000" dirty="0"/>
              <a:t> </a:t>
            </a:r>
            <a:r>
              <a:rPr sz="2000" dirty="0" err="1"/>
              <a:t>groupe</a:t>
            </a:r>
            <a:r>
              <a:rPr sz="2000" dirty="0"/>
              <a:t> (1)</a:t>
            </a:r>
          </a:p>
        </p:txBody>
      </p:sp>
      <p:sp>
        <p:nvSpPr>
          <p:cNvPr id="3" name="Rectangle 2"/>
          <p:cNvSpPr/>
          <p:nvPr/>
        </p:nvSpPr>
        <p:spPr>
          <a:xfrm>
            <a:off x="136913" y="5977"/>
            <a:ext cx="7672293" cy="707886"/>
          </a:xfrm>
          <a:prstGeom prst="rect">
            <a:avLst/>
          </a:prstGeom>
        </p:spPr>
        <p:txBody>
          <a:bodyPr wrap="none" lIns="91440" tIns="45720" rIns="91440" bIns="45720" anchor="t">
            <a:spAutoFit/>
          </a:bodyPr>
          <a:lstStyle/>
          <a:p>
            <a:pPr>
              <a:defRPr sz="3200" b="1">
                <a:solidFill>
                  <a:schemeClr val="bg1"/>
                </a:solidFill>
                <a:latin typeface="Source Sans Pro Regular"/>
              </a:defRPr>
            </a:pPr>
            <a:r>
              <a:rPr sz="2000" dirty="0"/>
              <a:t>3.3 </a:t>
            </a:r>
            <a:r>
              <a:rPr sz="2000" dirty="0" err="1"/>
              <a:t>Activité</a:t>
            </a:r>
            <a:r>
              <a:rPr sz="2000" dirty="0"/>
              <a:t> de </a:t>
            </a:r>
            <a:r>
              <a:rPr sz="2000" dirty="0" err="1"/>
              <a:t>groupe</a:t>
            </a:r>
            <a:r>
              <a:rPr sz="2000" dirty="0"/>
              <a:t> : POS sur la dotation des EIR </a:t>
            </a:r>
            <a:r>
              <a:rPr sz="2000" dirty="0" err="1"/>
              <a:t>en</a:t>
            </a:r>
            <a:r>
              <a:rPr sz="2000" dirty="0"/>
              <a:t> personnel et</a:t>
            </a:r>
            <a:endParaRPr lang="fr-FR" sz="2000" dirty="0"/>
          </a:p>
          <a:p>
            <a:pPr>
              <a:defRPr sz="3200" b="1">
                <a:solidFill>
                  <a:schemeClr val="bg1"/>
                </a:solidFill>
                <a:latin typeface="Source Sans Pro Regular"/>
              </a:defRPr>
            </a:pPr>
            <a:r>
              <a:rPr sz="2000" dirty="0"/>
              <a:t> </a:t>
            </a:r>
            <a:r>
              <a:rPr lang="fr-FR" sz="2000" dirty="0"/>
              <a:t>la </a:t>
            </a:r>
            <a:r>
              <a:rPr sz="2000" dirty="0"/>
              <a:t>constitution de la </a:t>
            </a:r>
            <a:r>
              <a:rPr sz="2000" dirty="0" err="1"/>
              <a:t>liste</a:t>
            </a:r>
            <a:r>
              <a:rPr sz="2000" dirty="0"/>
              <a:t> des </a:t>
            </a:r>
            <a:r>
              <a:rPr sz="2000" dirty="0" err="1"/>
              <a:t>membres</a:t>
            </a:r>
            <a:r>
              <a:rPr sz="2000" dirty="0"/>
              <a:t> de </a:t>
            </a:r>
            <a:r>
              <a:rPr sz="2000" dirty="0" err="1"/>
              <a:t>réserve</a:t>
            </a:r>
            <a:r>
              <a:rPr sz="2000" dirty="0"/>
              <a:t> </a:t>
            </a:r>
            <a:endParaRPr sz="2000" dirty="0">
              <a:solidFill>
                <a:schemeClr val="bg1"/>
              </a:solidFill>
            </a:endParaRPr>
          </a:p>
        </p:txBody>
      </p:sp>
      <p:sp>
        <p:nvSpPr>
          <p:cNvPr id="5" name="Espace réservé du numéro de diapositive 4">
            <a:extLst>
              <a:ext uri="{FF2B5EF4-FFF2-40B4-BE49-F238E27FC236}">
                <a16:creationId xmlns:a16="http://schemas.microsoft.com/office/drawing/2014/main" id="{AED02CC9-441C-2AB5-9C00-2A3C20922E61}"/>
              </a:ext>
            </a:extLst>
          </p:cNvPr>
          <p:cNvSpPr>
            <a:spLocks noGrp="1"/>
          </p:cNvSpPr>
          <p:nvPr>
            <p:ph type="sldNum" sz="quarter" idx="2"/>
          </p:nvPr>
        </p:nvSpPr>
        <p:spPr>
          <a:xfrm>
            <a:off x="11837988" y="6473207"/>
            <a:ext cx="483280" cy="320041"/>
          </a:xfrm>
        </p:spPr>
        <p:txBody>
          <a:bodyPr/>
          <a:lstStyle/>
          <a:p>
            <a:fld id="{86CB4B4D-7CA3-9044-876B-883B54F8677D}" type="slidenum">
              <a:rPr lang="fr-FR" sz="1200">
                <a:solidFill>
                  <a:srgbClr val="A5A5A5"/>
                </a:solidFill>
              </a:rPr>
              <a:t>36</a:t>
            </a:fld>
            <a:endParaRPr sz="1200">
              <a:solidFill>
                <a:srgbClr val="A5A5A5"/>
              </a:solidFill>
            </a:endParaRPr>
          </a:p>
        </p:txBody>
      </p:sp>
    </p:spTree>
    <p:extLst>
      <p:ext uri="{BB962C8B-B14F-4D97-AF65-F5344CB8AC3E}">
        <p14:creationId xmlns:p14="http://schemas.microsoft.com/office/powerpoint/2010/main" val="2545532385"/>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798144-C516-5348-A5F5-C41C25162F89}"/>
              </a:ext>
            </a:extLst>
          </p:cNvPr>
          <p:cNvSpPr txBox="1"/>
          <p:nvPr/>
        </p:nvSpPr>
        <p:spPr>
          <a:xfrm>
            <a:off x="260251" y="1412354"/>
            <a:ext cx="11244263" cy="4734629"/>
          </a:xfrm>
          <a:prstGeom prst="rect">
            <a:avLst/>
          </a:prstGeom>
          <a:noFill/>
        </p:spPr>
        <p:txBody>
          <a:bodyPr wrap="square" lIns="91440" tIns="45720" rIns="91440" bIns="45720" anchor="t">
            <a:spAutoFit/>
          </a:bodyPr>
          <a:lstStyle/>
          <a:p>
            <a:pPr marL="285750" lvl="2" indent="-285750">
              <a:spcBef>
                <a:spcPts val="500"/>
              </a:spcBef>
              <a:buClr>
                <a:schemeClr val="accent3"/>
              </a:buClr>
              <a:buSzPct val="100000"/>
              <a:buFont typeface="Arial"/>
              <a:buChar char="•"/>
              <a:defRPr sz="2400">
                <a:solidFill>
                  <a:schemeClr val="tx1"/>
                </a:solidFill>
                <a:latin typeface="Segoe UI"/>
                <a:ea typeface="Source Sans Pro Regular"/>
                <a:cs typeface="Segoe UI"/>
                <a:sym typeface="Source Sans Pro Regular"/>
              </a:defRPr>
            </a:pPr>
            <a:r>
              <a:rPr sz="2000"/>
              <a:t>Veuillez remplir le modèle de POS fourni et renseigner les parties suivantes :</a:t>
            </a:r>
            <a:endParaRPr sz="2000">
              <a:solidFill>
                <a:schemeClr val="tx1"/>
              </a:solidFill>
            </a:endParaRPr>
          </a:p>
          <a:p>
            <a:pPr marL="342900" lvl="5" indent="-342900">
              <a:spcBef>
                <a:spcPts val="500"/>
              </a:spcBef>
              <a:buClr>
                <a:schemeClr val="accent3"/>
              </a:buClr>
              <a:buSzPct val="100000"/>
              <a:buFont typeface="Courier New"/>
              <a:buChar char="o"/>
              <a:defRPr sz="2400">
                <a:solidFill>
                  <a:schemeClr val="tx1"/>
                </a:solidFill>
                <a:latin typeface="Segoe UI"/>
                <a:ea typeface="Source Sans Pro Regular"/>
                <a:cs typeface="Segoe UI"/>
                <a:sym typeface="Source Sans Pro Regular"/>
              </a:defRPr>
            </a:pPr>
            <a:r>
              <a:rPr sz="2000"/>
              <a:t>Rôles et compétences</a:t>
            </a:r>
          </a:p>
          <a:p>
            <a:pPr marL="342900" lvl="5" indent="-342900">
              <a:spcBef>
                <a:spcPts val="500"/>
              </a:spcBef>
              <a:buClr>
                <a:schemeClr val="accent3"/>
              </a:buClr>
              <a:buSzPct val="100000"/>
              <a:buFont typeface="Courier New"/>
              <a:buChar char="o"/>
              <a:defRPr sz="2400">
                <a:solidFill>
                  <a:schemeClr val="tx1"/>
                </a:solidFill>
                <a:latin typeface="Segoe UI"/>
                <a:ea typeface="Source Sans Pro Regular"/>
                <a:cs typeface="Segoe UI"/>
                <a:sym typeface="Source Sans Pro Regular"/>
              </a:defRPr>
            </a:pPr>
            <a:r>
              <a:rPr sz="2000"/>
              <a:t>Identification et sélection du personnel</a:t>
            </a:r>
          </a:p>
          <a:p>
            <a:pPr marL="342900" lvl="5" indent="-342900">
              <a:spcBef>
                <a:spcPts val="500"/>
              </a:spcBef>
              <a:buClr>
                <a:schemeClr val="accent3"/>
              </a:buClr>
              <a:buSzPct val="100000"/>
              <a:buFont typeface="Courier New"/>
              <a:buChar char="o"/>
              <a:defRPr sz="2400">
                <a:solidFill>
                  <a:schemeClr val="tx1"/>
                </a:solidFill>
                <a:latin typeface="Segoe UI"/>
                <a:ea typeface="Source Sans Pro Regular"/>
                <a:cs typeface="Segoe UI"/>
                <a:sym typeface="Source Sans Pro Regular"/>
              </a:defRPr>
            </a:pPr>
            <a:r>
              <a:rPr sz="2000"/>
              <a:t>Constitution et tenue à jour de la liste d’intervenants de réserve</a:t>
            </a:r>
          </a:p>
          <a:p>
            <a:pPr marL="285750" lvl="2" indent="-285750">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sz="2000">
              <a:solidFill>
                <a:schemeClr val="tx1"/>
              </a:solidFill>
              <a:latin typeface="Segoe UI"/>
              <a:ea typeface="Source Sans Pro Regular"/>
              <a:cs typeface="Segoe UI"/>
            </a:endParaRPr>
          </a:p>
          <a:p>
            <a:pPr marL="285750" lvl="2" indent="-285750">
              <a:spcBef>
                <a:spcPts val="500"/>
              </a:spcBef>
              <a:buClr>
                <a:schemeClr val="accent3"/>
              </a:buClr>
              <a:buSzPct val="100000"/>
              <a:buFont typeface="Arial"/>
              <a:buChar char="•"/>
              <a:defRPr sz="2400">
                <a:solidFill>
                  <a:schemeClr val="tx1"/>
                </a:solidFill>
                <a:latin typeface="Segoe UI"/>
                <a:ea typeface="Source Sans Pro Regular"/>
                <a:cs typeface="Segoe UI"/>
                <a:sym typeface="Source Sans Pro Regular"/>
              </a:defRPr>
            </a:pPr>
            <a:r>
              <a:rPr sz="2000"/>
              <a:t>Des suggestions de contenu sont fournies dans l’annexe 4 sous la forme de thèmes de réflexion</a:t>
            </a:r>
            <a:endParaRPr sz="2000">
              <a:solidFill>
                <a:schemeClr val="tx1"/>
              </a:solidFill>
              <a:latin typeface="Source Sans Pro Regular"/>
              <a:ea typeface="Source Sans Pro Regular"/>
              <a:cs typeface="Segoe UI"/>
            </a:endParaRPr>
          </a:p>
          <a:p>
            <a:pPr marL="285750" lvl="2" indent="-285750">
              <a:spcBef>
                <a:spcPts val="500"/>
              </a:spcBef>
              <a:buClr>
                <a:schemeClr val="accent3"/>
              </a:buClr>
              <a:buSzPct val="100000"/>
              <a:buFont typeface="Arial"/>
              <a:buChar char="•"/>
              <a:defRPr sz="2400">
                <a:solidFill>
                  <a:schemeClr val="tx1"/>
                </a:solidFill>
                <a:latin typeface="Segoe UI"/>
                <a:ea typeface="Source Sans Pro Regular"/>
                <a:cs typeface="Segoe UI"/>
                <a:sym typeface="Source Sans Pro Regular"/>
              </a:defRPr>
            </a:pPr>
            <a:r>
              <a:rPr sz="2000"/>
              <a:t>Chaque groupe désigne un rapporteur qui présentera en plénière le résultat de ses discussions et de son travail</a:t>
            </a:r>
            <a:endParaRPr sz="2000">
              <a:solidFill>
                <a:schemeClr val="tx1"/>
              </a:solidFill>
            </a:endParaRPr>
          </a:p>
          <a:p>
            <a:pPr marL="285750" lvl="2" indent="-285750">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sz="2000">
              <a:solidFill>
                <a:schemeClr val="tx1"/>
              </a:solidFill>
              <a:latin typeface="Segoe UI"/>
              <a:cs typeface="Segoe UI"/>
            </a:endParaRPr>
          </a:p>
          <a:p>
            <a:pPr marL="342900" lvl="2" indent="-307975">
              <a:spcBef>
                <a:spcPts val="500"/>
              </a:spcBef>
              <a:buClr>
                <a:schemeClr val="accent3"/>
              </a:buClr>
              <a:buSzPct val="100000"/>
              <a:buFont typeface="Arial"/>
              <a:buChar char="•"/>
              <a:defRPr sz="2400">
                <a:solidFill>
                  <a:schemeClr val="tx1"/>
                </a:solidFill>
                <a:latin typeface="Source Sans Pro Regular"/>
                <a:ea typeface="Source Sans Pro Regular"/>
                <a:cs typeface="Arial"/>
                <a:sym typeface="Source Sans Pro Regular"/>
              </a:defRPr>
            </a:pPr>
            <a:r>
              <a:rPr sz="2000"/>
              <a:t>Durée : 45 minutes de travail en groupe, 15 minutes pour les présentations</a:t>
            </a:r>
            <a:endParaRPr sz="2000">
              <a:solidFill>
                <a:schemeClr val="tx1"/>
              </a:solidFill>
              <a:latin typeface="Source Sans Pro Regular"/>
              <a:ea typeface="Source Sans Pro Regular"/>
              <a:cs typeface="Arial"/>
            </a:endParaRPr>
          </a:p>
          <a:p>
            <a:pPr marL="342900" lvl="2" indent="-307975">
              <a:spcBef>
                <a:spcPts val="500"/>
              </a:spcBef>
              <a:buClr>
                <a:schemeClr val="accent3"/>
              </a:buClr>
              <a:buSzPct val="100000"/>
              <a:buFont typeface="Arial"/>
              <a:buChar char="•"/>
              <a:defRPr sz="2400" b="1">
                <a:solidFill>
                  <a:srgbClr val="A1010D"/>
                </a:solidFill>
                <a:latin typeface="Source Sans Pro Regular"/>
                <a:ea typeface="Source Sans Pro Regular"/>
                <a:cs typeface="Arial"/>
                <a:sym typeface="Source Sans Pro Regular"/>
              </a:defRPr>
            </a:pPr>
            <a:r>
              <a:rPr sz="2000"/>
              <a:t>Réalisation attendue : élaborer une POS sur la dotation des EIR en personnel et la constitution de la liste des membres de réserve en lʼadaptant à votre contexte national </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sz="2000">
              <a:solidFill>
                <a:schemeClr val="tx1"/>
              </a:solidFill>
              <a:latin typeface="Source Sans Pro Regular"/>
              <a:cs typeface="Arial"/>
            </a:endParaRPr>
          </a:p>
        </p:txBody>
      </p:sp>
      <p:sp>
        <p:nvSpPr>
          <p:cNvPr id="8" name="Rectangle 7">
            <a:extLst>
              <a:ext uri="{FF2B5EF4-FFF2-40B4-BE49-F238E27FC236}">
                <a16:creationId xmlns:a16="http://schemas.microsoft.com/office/drawing/2014/main" id="{2BC78EFC-8EAF-09D1-04AA-AF685160072A}"/>
              </a:ext>
            </a:extLst>
          </p:cNvPr>
          <p:cNvSpPr/>
          <p:nvPr/>
        </p:nvSpPr>
        <p:spPr>
          <a:xfrm>
            <a:off x="136913" y="5977"/>
            <a:ext cx="7672293" cy="707886"/>
          </a:xfrm>
          <a:prstGeom prst="rect">
            <a:avLst/>
          </a:prstGeom>
        </p:spPr>
        <p:txBody>
          <a:bodyPr wrap="none" lIns="91440" tIns="45720" rIns="91440" bIns="45720" anchor="t">
            <a:spAutoFit/>
          </a:bodyPr>
          <a:lstStyle/>
          <a:p>
            <a:pPr>
              <a:defRPr sz="3200" b="1">
                <a:solidFill>
                  <a:schemeClr val="bg1"/>
                </a:solidFill>
                <a:latin typeface="Source Sans Pro Regular"/>
              </a:defRPr>
            </a:pPr>
            <a:r>
              <a:rPr sz="2000" dirty="0"/>
              <a:t>3.3 </a:t>
            </a:r>
            <a:r>
              <a:rPr sz="2000" dirty="0" err="1"/>
              <a:t>Activité</a:t>
            </a:r>
            <a:r>
              <a:rPr sz="2000" dirty="0"/>
              <a:t> de </a:t>
            </a:r>
            <a:r>
              <a:rPr sz="2000" dirty="0" err="1"/>
              <a:t>groupe</a:t>
            </a:r>
            <a:r>
              <a:rPr sz="2000" dirty="0"/>
              <a:t> : POS sur la dotation des EIR </a:t>
            </a:r>
            <a:r>
              <a:rPr sz="2000" dirty="0" err="1"/>
              <a:t>en</a:t>
            </a:r>
            <a:r>
              <a:rPr sz="2000" dirty="0"/>
              <a:t> personnel et</a:t>
            </a:r>
            <a:endParaRPr lang="fr-FR" sz="2000" dirty="0"/>
          </a:p>
          <a:p>
            <a:pPr>
              <a:defRPr sz="3200" b="1">
                <a:solidFill>
                  <a:schemeClr val="bg1"/>
                </a:solidFill>
                <a:latin typeface="Source Sans Pro Regular"/>
              </a:defRPr>
            </a:pPr>
            <a:r>
              <a:rPr sz="2000" dirty="0"/>
              <a:t>la constitution de la </a:t>
            </a:r>
            <a:r>
              <a:rPr sz="2000" dirty="0" err="1"/>
              <a:t>liste</a:t>
            </a:r>
            <a:r>
              <a:rPr sz="2000" dirty="0"/>
              <a:t> des </a:t>
            </a:r>
            <a:r>
              <a:rPr sz="2000" dirty="0" err="1"/>
              <a:t>membres</a:t>
            </a:r>
            <a:r>
              <a:rPr sz="2000" dirty="0"/>
              <a:t> de </a:t>
            </a:r>
            <a:r>
              <a:rPr sz="2000" dirty="0" err="1"/>
              <a:t>réserve</a:t>
            </a:r>
            <a:endParaRPr sz="2000" dirty="0"/>
          </a:p>
        </p:txBody>
      </p:sp>
      <p:sp>
        <p:nvSpPr>
          <p:cNvPr id="12" name="Titre 1">
            <a:extLst>
              <a:ext uri="{FF2B5EF4-FFF2-40B4-BE49-F238E27FC236}">
                <a16:creationId xmlns:a16="http://schemas.microsoft.com/office/drawing/2014/main" id="{F902C905-CC76-B935-C126-BEA720A14512}"/>
              </a:ext>
            </a:extLst>
          </p:cNvPr>
          <p:cNvSpPr txBox="1">
            <a:spLocks/>
          </p:cNvSpPr>
          <p:nvPr/>
        </p:nvSpPr>
        <p:spPr>
          <a:xfrm>
            <a:off x="142731" y="845496"/>
            <a:ext cx="10714010" cy="6461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hangingPunct="1">
              <a:defRPr sz="2800" b="1">
                <a:solidFill>
                  <a:srgbClr val="A1010D"/>
                </a:solidFill>
                <a:latin typeface="Source Sans Pro Regular"/>
                <a:cs typeface="Arial"/>
              </a:defRPr>
            </a:pPr>
            <a:r>
              <a:rPr sz="2000" dirty="0" err="1"/>
              <a:t>Consignes</a:t>
            </a:r>
            <a:r>
              <a:rPr sz="2000" dirty="0"/>
              <a:t> pour le travail </a:t>
            </a:r>
            <a:r>
              <a:rPr sz="2000" dirty="0" err="1"/>
              <a:t>en</a:t>
            </a:r>
            <a:r>
              <a:rPr sz="2000" dirty="0"/>
              <a:t> </a:t>
            </a:r>
            <a:r>
              <a:rPr sz="2000" dirty="0" err="1"/>
              <a:t>groupe</a:t>
            </a:r>
            <a:r>
              <a:rPr sz="2000" dirty="0"/>
              <a:t> (2)</a:t>
            </a:r>
          </a:p>
        </p:txBody>
      </p:sp>
      <p:sp>
        <p:nvSpPr>
          <p:cNvPr id="2" name="Espace réservé du numéro de diapositive 1">
            <a:extLst>
              <a:ext uri="{FF2B5EF4-FFF2-40B4-BE49-F238E27FC236}">
                <a16:creationId xmlns:a16="http://schemas.microsoft.com/office/drawing/2014/main" id="{7E9F1390-187A-2B2D-6F5A-A60AA87BB670}"/>
              </a:ext>
            </a:extLst>
          </p:cNvPr>
          <p:cNvSpPr>
            <a:spLocks noGrp="1"/>
          </p:cNvSpPr>
          <p:nvPr>
            <p:ph type="sldNum" sz="quarter" idx="2"/>
          </p:nvPr>
        </p:nvSpPr>
        <p:spPr>
          <a:xfrm>
            <a:off x="11849894" y="6461301"/>
            <a:ext cx="483280" cy="320041"/>
          </a:xfrm>
        </p:spPr>
        <p:txBody>
          <a:bodyPr lIns="91440" tIns="45720" rIns="91440" bIns="45720" anchor="t"/>
          <a:lstStyle/>
          <a:p>
            <a:fld id="{86CB4B4D-7CA3-9044-876B-883B54F8677D}" type="slidenum">
              <a:rPr lang="fr-FR" sz="1200" dirty="0">
                <a:solidFill>
                  <a:srgbClr val="A5A5A5"/>
                </a:solidFill>
              </a:rPr>
              <a:t>37</a:t>
            </a:fld>
            <a:endParaRPr sz="1200">
              <a:solidFill>
                <a:srgbClr val="A5A5A5"/>
              </a:solidFill>
            </a:endParaRPr>
          </a:p>
        </p:txBody>
      </p:sp>
    </p:spTree>
    <p:extLst>
      <p:ext uri="{BB962C8B-B14F-4D97-AF65-F5344CB8AC3E}">
        <p14:creationId xmlns:p14="http://schemas.microsoft.com/office/powerpoint/2010/main" val="3267570613"/>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a:xfrm>
            <a:off x="564596" y="1548989"/>
            <a:ext cx="11347451" cy="1870076"/>
          </a:xfrm>
        </p:spPr>
        <p:txBody>
          <a:bodyPr lIns="45719" tIns="45720" rIns="45719" bIns="45720" anchor="ctr">
            <a:normAutofit/>
          </a:bodyPr>
          <a:lstStyle/>
          <a:p>
            <a:pPr>
              <a:spcBef>
                <a:spcPts val="0"/>
              </a:spcBef>
              <a:defRPr sz="3200" b="1"/>
            </a:pPr>
            <a:r>
              <a:t>3.4 Activité de groupe : </a:t>
            </a:r>
          </a:p>
          <a:p>
            <a:pPr>
              <a:spcBef>
                <a:spcPts val="0"/>
              </a:spcBef>
              <a:defRPr sz="3200" b="1"/>
            </a:pPr>
            <a:r>
              <a:t>constitution d’une liste de membres de réserve des EIR</a:t>
            </a:r>
          </a:p>
        </p:txBody>
      </p:sp>
      <p:sp>
        <p:nvSpPr>
          <p:cNvPr id="3" name="Espace réservé du numéro de diapositive 2">
            <a:extLst>
              <a:ext uri="{FF2B5EF4-FFF2-40B4-BE49-F238E27FC236}">
                <a16:creationId xmlns:a16="http://schemas.microsoft.com/office/drawing/2014/main" id="{3A944646-ED5E-EBBD-588F-A2F876D015EF}"/>
              </a:ext>
            </a:extLst>
          </p:cNvPr>
          <p:cNvSpPr>
            <a:spLocks noGrp="1"/>
          </p:cNvSpPr>
          <p:nvPr>
            <p:ph type="sldNum" sz="quarter" idx="2"/>
          </p:nvPr>
        </p:nvSpPr>
        <p:spPr>
          <a:xfrm>
            <a:off x="11625769" y="6511882"/>
            <a:ext cx="554717" cy="343853"/>
          </a:xfrm>
        </p:spPr>
        <p:txBody>
          <a:bodyPr lIns="91440" tIns="45720" rIns="91440" bIns="45720" anchor="t"/>
          <a:lstStyle/>
          <a:p>
            <a:pPr algn="r"/>
            <a:fld id="{86CB4B4D-7CA3-9044-876B-883B54F8677D}" type="slidenum">
              <a:rPr lang="fr-FR" sz="1200">
                <a:solidFill>
                  <a:srgbClr val="A5A5A5"/>
                </a:solidFill>
              </a:rPr>
              <a:pPr algn="r"/>
              <a:t>38</a:t>
            </a:fld>
            <a:endParaRPr sz="1200">
              <a:solidFill>
                <a:srgbClr val="A5A5A5"/>
              </a:solidFill>
            </a:endParaRPr>
          </a:p>
        </p:txBody>
      </p:sp>
    </p:spTree>
    <p:extLst>
      <p:ext uri="{BB962C8B-B14F-4D97-AF65-F5344CB8AC3E}">
        <p14:creationId xmlns:p14="http://schemas.microsoft.com/office/powerpoint/2010/main" val="2926337040"/>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798144-C516-5348-A5F5-C41C25162F89}"/>
              </a:ext>
            </a:extLst>
          </p:cNvPr>
          <p:cNvSpPr txBox="1"/>
          <p:nvPr/>
        </p:nvSpPr>
        <p:spPr>
          <a:xfrm>
            <a:off x="291484" y="1718818"/>
            <a:ext cx="11244263" cy="4093428"/>
          </a:xfrm>
          <a:prstGeom prst="rect">
            <a:avLst/>
          </a:prstGeom>
          <a:noFill/>
        </p:spPr>
        <p:txBody>
          <a:bodyPr wrap="square" lIns="91440" tIns="45720" rIns="91440" bIns="45720" anchor="t">
            <a:spAutoFit/>
          </a:bodyPr>
          <a:lstStyle/>
          <a:p>
            <a:pPr marL="762000" lvl="5" indent="-342900">
              <a:spcBef>
                <a:spcPts val="500"/>
              </a:spcBef>
              <a:buClr>
                <a:srgbClr val="65A000"/>
              </a:buClr>
              <a:buSzPct val="100000"/>
              <a:buFont typeface="Courier New"/>
              <a:buChar char="o"/>
            </a:pPr>
            <a:endParaRPr sz="2000" dirty="0">
              <a:solidFill>
                <a:srgbClr val="10253F"/>
              </a:solidFill>
              <a:latin typeface="Source Sans Pro Regular"/>
              <a:ea typeface="Source Sans Pro Regular"/>
            </a:endParaRPr>
          </a:p>
          <a:p>
            <a:pPr marL="342900" lvl="1" indent="-342900">
              <a:buClr>
                <a:schemeClr val="accent3"/>
              </a:buClr>
              <a:buSzPct val="100000"/>
              <a:buFont typeface="Arial"/>
              <a:buChar char="•"/>
              <a:defRPr sz="2300">
                <a:solidFill>
                  <a:schemeClr val="tx1"/>
                </a:solidFill>
                <a:latin typeface="Source Sans Pro Regular"/>
                <a:ea typeface="Source Sans Pro Regular"/>
                <a:cs typeface="Arial"/>
                <a:sym typeface="Source Sans Pro Regular"/>
              </a:defRPr>
            </a:pPr>
            <a:r>
              <a:rPr sz="2000" dirty="0"/>
              <a:t>Pour </a:t>
            </a:r>
            <a:r>
              <a:rPr sz="2000" dirty="0" err="1"/>
              <a:t>déterminer</a:t>
            </a:r>
            <a:r>
              <a:rPr sz="2000" dirty="0"/>
              <a:t> </a:t>
            </a:r>
            <a:r>
              <a:rPr sz="2000" dirty="0" err="1"/>
              <a:t>combien</a:t>
            </a:r>
            <a:r>
              <a:rPr sz="2000" dirty="0"/>
              <a:t> il faut de </a:t>
            </a:r>
            <a:r>
              <a:rPr sz="2000" dirty="0" err="1"/>
              <a:t>personnes</a:t>
            </a:r>
            <a:r>
              <a:rPr sz="2000" dirty="0"/>
              <a:t> de </a:t>
            </a:r>
            <a:r>
              <a:rPr sz="2000" dirty="0" err="1"/>
              <a:t>chaque</a:t>
            </a:r>
            <a:r>
              <a:rPr sz="2000" dirty="0"/>
              <a:t> </a:t>
            </a:r>
            <a:r>
              <a:rPr sz="2000" dirty="0" err="1"/>
              <a:t>domaine</a:t>
            </a:r>
            <a:r>
              <a:rPr sz="2000" dirty="0"/>
              <a:t> technique pour assurer </a:t>
            </a:r>
            <a:r>
              <a:rPr sz="2000" dirty="0" err="1"/>
              <a:t>une</a:t>
            </a:r>
            <a:r>
              <a:rPr sz="2000" dirty="0"/>
              <a:t> intervention, </a:t>
            </a:r>
            <a:r>
              <a:rPr sz="2000" dirty="0" err="1"/>
              <a:t>dressez</a:t>
            </a:r>
            <a:r>
              <a:rPr sz="2000" dirty="0"/>
              <a:t> la </a:t>
            </a:r>
            <a:r>
              <a:rPr sz="2000" dirty="0" err="1"/>
              <a:t>liste</a:t>
            </a:r>
            <a:r>
              <a:rPr sz="2000" dirty="0"/>
              <a:t> des dix </a:t>
            </a:r>
            <a:r>
              <a:rPr sz="2000" dirty="0" err="1"/>
              <a:t>principales</a:t>
            </a:r>
            <a:r>
              <a:rPr sz="2000" dirty="0"/>
              <a:t> urgences de santé </a:t>
            </a:r>
            <a:r>
              <a:rPr sz="2000" dirty="0" err="1"/>
              <a:t>publique</a:t>
            </a:r>
            <a:r>
              <a:rPr sz="2000" dirty="0"/>
              <a:t> </a:t>
            </a:r>
            <a:r>
              <a:rPr sz="2000" dirty="0" err="1"/>
              <a:t>auxquelles</a:t>
            </a:r>
            <a:r>
              <a:rPr sz="2000" dirty="0"/>
              <a:t> </a:t>
            </a:r>
            <a:r>
              <a:rPr sz="2000" dirty="0" err="1"/>
              <a:t>pourrait</a:t>
            </a:r>
            <a:r>
              <a:rPr sz="2000" dirty="0"/>
              <a:t> </a:t>
            </a:r>
            <a:r>
              <a:rPr sz="2000" dirty="0" err="1"/>
              <a:t>être</a:t>
            </a:r>
            <a:r>
              <a:rPr sz="2000" dirty="0"/>
              <a:t> </a:t>
            </a:r>
            <a:r>
              <a:rPr sz="2000" dirty="0" err="1"/>
              <a:t>confronté</a:t>
            </a:r>
            <a:r>
              <a:rPr sz="2000" dirty="0"/>
              <a:t> </a:t>
            </a:r>
            <a:r>
              <a:rPr sz="2000" dirty="0" err="1"/>
              <a:t>votre</a:t>
            </a:r>
            <a:r>
              <a:rPr sz="2000" dirty="0"/>
              <a:t> pays dans la </a:t>
            </a:r>
            <a:r>
              <a:rPr sz="2000" dirty="0" err="1"/>
              <a:t>colonne</a:t>
            </a:r>
            <a:r>
              <a:rPr sz="2000" dirty="0"/>
              <a:t> de gauche et </a:t>
            </a:r>
            <a:r>
              <a:rPr sz="2000" dirty="0" err="1"/>
              <a:t>indiquez</a:t>
            </a:r>
            <a:r>
              <a:rPr sz="2000" dirty="0"/>
              <a:t> dans la </a:t>
            </a:r>
            <a:r>
              <a:rPr sz="2000" dirty="0" err="1"/>
              <a:t>ligne</a:t>
            </a:r>
            <a:r>
              <a:rPr sz="2000" dirty="0"/>
              <a:t> supérieure les </a:t>
            </a:r>
            <a:r>
              <a:rPr sz="2000" dirty="0" err="1"/>
              <a:t>rôles</a:t>
            </a:r>
            <a:r>
              <a:rPr sz="2000" dirty="0"/>
              <a:t> les plus critiques pour </a:t>
            </a:r>
            <a:r>
              <a:rPr sz="2000" dirty="0" err="1"/>
              <a:t>répondre</a:t>
            </a:r>
            <a:r>
              <a:rPr sz="2000" dirty="0"/>
              <a:t> à </a:t>
            </a:r>
            <a:r>
              <a:rPr sz="2000" dirty="0" err="1"/>
              <a:t>ces</a:t>
            </a:r>
            <a:r>
              <a:rPr sz="2000" dirty="0"/>
              <a:t> urgences</a:t>
            </a:r>
          </a:p>
          <a:p>
            <a:pPr marL="342900" lvl="1" indent="-342900">
              <a:buClr>
                <a:schemeClr val="accent3"/>
              </a:buClr>
              <a:buSzPct val="100000"/>
              <a:buFont typeface="Arial"/>
              <a:buChar char="•"/>
              <a:defRPr sz="2400">
                <a:latin typeface="Source Sans Pro Regular"/>
                <a:ea typeface="Source Sans Pro Regular"/>
                <a:cs typeface="Source Sans Pro Regular"/>
                <a:sym typeface="Source Sans Pro Regular"/>
              </a:defRPr>
            </a:pPr>
            <a:endParaRPr sz="2000" dirty="0">
              <a:solidFill>
                <a:schemeClr val="tx1"/>
              </a:solidFill>
              <a:latin typeface="Source Sans Pro Regular"/>
              <a:ea typeface="Source Sans Pro Regular"/>
              <a:cs typeface="Arial"/>
            </a:endParaRPr>
          </a:p>
          <a:p>
            <a:pPr marL="342900" lvl="1" indent="-342900">
              <a:buClr>
                <a:schemeClr val="accent3"/>
              </a:buClr>
              <a:buSzPct val="100000"/>
              <a:buFont typeface="Arial"/>
              <a:buChar char="•"/>
              <a:defRPr sz="2300">
                <a:solidFill>
                  <a:schemeClr val="tx1"/>
                </a:solidFill>
                <a:latin typeface="Source Sans Pro Regular"/>
                <a:ea typeface="Source Sans Pro Regular"/>
                <a:cs typeface="Arial"/>
                <a:sym typeface="Source Sans Pro Regular"/>
              </a:defRPr>
            </a:pPr>
            <a:r>
              <a:rPr sz="2000" dirty="0"/>
              <a:t>Une </a:t>
            </a:r>
            <a:r>
              <a:rPr sz="2000" dirty="0" err="1"/>
              <a:t>fois</a:t>
            </a:r>
            <a:r>
              <a:rPr sz="2000" dirty="0"/>
              <a:t> les situations </a:t>
            </a:r>
            <a:r>
              <a:rPr sz="2000" dirty="0" err="1"/>
              <a:t>d’urgence</a:t>
            </a:r>
            <a:r>
              <a:rPr sz="2000" dirty="0"/>
              <a:t> et les </a:t>
            </a:r>
            <a:r>
              <a:rPr sz="2000" dirty="0" err="1"/>
              <a:t>rôles</a:t>
            </a:r>
            <a:r>
              <a:rPr sz="2000" dirty="0"/>
              <a:t> </a:t>
            </a:r>
            <a:r>
              <a:rPr sz="2000" dirty="0" err="1"/>
              <a:t>identifiés</a:t>
            </a:r>
            <a:r>
              <a:rPr sz="2000" dirty="0"/>
              <a:t>, </a:t>
            </a:r>
            <a:r>
              <a:rPr sz="2000" dirty="0" err="1"/>
              <a:t>cochez</a:t>
            </a:r>
            <a:r>
              <a:rPr sz="2000" dirty="0"/>
              <a:t> les cases du tableau pour faire </a:t>
            </a:r>
            <a:r>
              <a:rPr sz="2000" dirty="0" err="1"/>
              <a:t>ressortir</a:t>
            </a:r>
            <a:r>
              <a:rPr sz="2000" dirty="0"/>
              <a:t> les </a:t>
            </a:r>
            <a:r>
              <a:rPr sz="2000" dirty="0" err="1"/>
              <a:t>compétences</a:t>
            </a:r>
            <a:r>
              <a:rPr sz="2000" dirty="0"/>
              <a:t> et les </a:t>
            </a:r>
            <a:r>
              <a:rPr sz="2000" dirty="0" err="1"/>
              <a:t>rôles</a:t>
            </a:r>
            <a:r>
              <a:rPr sz="2000" dirty="0"/>
              <a:t> </a:t>
            </a:r>
            <a:r>
              <a:rPr sz="2000" dirty="0" err="1"/>
              <a:t>nécessaires</a:t>
            </a:r>
            <a:r>
              <a:rPr sz="2000" dirty="0"/>
              <a:t> dans </a:t>
            </a:r>
            <a:r>
              <a:rPr sz="2000" dirty="0" err="1"/>
              <a:t>chaque</a:t>
            </a:r>
            <a:r>
              <a:rPr sz="2000" dirty="0"/>
              <a:t> situation </a:t>
            </a:r>
            <a:r>
              <a:rPr sz="2000" dirty="0" err="1"/>
              <a:t>d’urgence</a:t>
            </a:r>
            <a:endParaRPr sz="2000" dirty="0"/>
          </a:p>
          <a:p>
            <a:pPr marL="342900" lvl="1" indent="-342900">
              <a:buClr>
                <a:schemeClr val="accent3"/>
              </a:buClr>
              <a:buSzPct val="100000"/>
              <a:buFont typeface="Arial"/>
              <a:buChar char="•"/>
              <a:defRPr sz="2400">
                <a:latin typeface="Source Sans Pro Regular"/>
                <a:ea typeface="Source Sans Pro Regular"/>
                <a:cs typeface="Source Sans Pro Regular"/>
                <a:sym typeface="Source Sans Pro Regular"/>
              </a:defRPr>
            </a:pPr>
            <a:endParaRPr sz="2000" dirty="0">
              <a:solidFill>
                <a:schemeClr val="tx1"/>
              </a:solidFill>
              <a:latin typeface="Source Sans Pro Regular"/>
              <a:ea typeface="Source Sans Pro Regular"/>
              <a:cs typeface="Arial"/>
            </a:endParaRPr>
          </a:p>
          <a:p>
            <a:pPr marL="342900" lvl="1" indent="-342900">
              <a:buClr>
                <a:schemeClr val="accent3"/>
              </a:buClr>
              <a:buSzPct val="100000"/>
              <a:buFont typeface="Arial"/>
              <a:buChar char="•"/>
              <a:defRPr sz="2300">
                <a:solidFill>
                  <a:schemeClr val="tx1"/>
                </a:solidFill>
                <a:latin typeface="Source Sans Pro Regular"/>
                <a:ea typeface="Source Sans Pro Regular"/>
                <a:cs typeface="Arial"/>
                <a:sym typeface="Source Sans Pro Regular"/>
              </a:defRPr>
            </a:pPr>
            <a:r>
              <a:rPr sz="2000" dirty="0" err="1"/>
              <a:t>Chaque</a:t>
            </a:r>
            <a:r>
              <a:rPr sz="2000" dirty="0"/>
              <a:t> </a:t>
            </a:r>
            <a:r>
              <a:rPr sz="2000" dirty="0" err="1"/>
              <a:t>groupe</a:t>
            </a:r>
            <a:r>
              <a:rPr sz="2000" dirty="0"/>
              <a:t> </a:t>
            </a:r>
            <a:r>
              <a:rPr sz="2000" dirty="0" err="1"/>
              <a:t>désigne</a:t>
            </a:r>
            <a:r>
              <a:rPr sz="2000" dirty="0"/>
              <a:t> un rapporteur qui </a:t>
            </a:r>
            <a:r>
              <a:rPr sz="2000" dirty="0" err="1"/>
              <a:t>présentera</a:t>
            </a:r>
            <a:r>
              <a:rPr sz="2000" dirty="0"/>
              <a:t> </a:t>
            </a:r>
            <a:r>
              <a:rPr sz="2000" dirty="0" err="1"/>
              <a:t>en</a:t>
            </a:r>
            <a:r>
              <a:rPr sz="2000" dirty="0"/>
              <a:t> </a:t>
            </a:r>
            <a:r>
              <a:rPr sz="2000" dirty="0" err="1"/>
              <a:t>plénière</a:t>
            </a:r>
            <a:r>
              <a:rPr sz="2000" dirty="0"/>
              <a:t> le </a:t>
            </a:r>
            <a:r>
              <a:rPr sz="2000" dirty="0" err="1"/>
              <a:t>résultat</a:t>
            </a:r>
            <a:r>
              <a:rPr sz="2000" dirty="0"/>
              <a:t> de </a:t>
            </a:r>
            <a:r>
              <a:rPr sz="2000" dirty="0" err="1"/>
              <a:t>ses</a:t>
            </a:r>
            <a:r>
              <a:rPr sz="2000" dirty="0"/>
              <a:t> discussions et de son travail</a:t>
            </a:r>
          </a:p>
          <a:p>
            <a:pPr marL="342900" lvl="1" indent="-342900">
              <a:buClr>
                <a:schemeClr val="accent3"/>
              </a:buClr>
              <a:buSzPct val="100000"/>
              <a:buFont typeface="Arial"/>
              <a:buChar char="•"/>
              <a:defRPr sz="2400">
                <a:latin typeface="Source Sans Pro Regular"/>
                <a:ea typeface="Source Sans Pro Regular"/>
                <a:cs typeface="Source Sans Pro Regular"/>
                <a:sym typeface="Source Sans Pro Regular"/>
              </a:defRPr>
            </a:pPr>
            <a:endParaRPr sz="2000" dirty="0">
              <a:solidFill>
                <a:schemeClr val="tx1"/>
              </a:solidFill>
              <a:latin typeface="Source Sans Pro Regular"/>
              <a:ea typeface="Source Sans Pro Regular"/>
              <a:cs typeface="Arial"/>
            </a:endParaRPr>
          </a:p>
          <a:p>
            <a:pPr marL="342900" lvl="1" indent="-342900">
              <a:buClr>
                <a:schemeClr val="accent3"/>
              </a:buClr>
              <a:buSzPct val="100000"/>
              <a:buFont typeface="Arial"/>
              <a:buChar char="•"/>
              <a:defRPr sz="2300">
                <a:solidFill>
                  <a:schemeClr val="tx1"/>
                </a:solidFill>
                <a:latin typeface="Source Sans Pro Regular"/>
                <a:ea typeface="Source Sans Pro Regular"/>
                <a:cs typeface="Arial"/>
                <a:sym typeface="Source Sans Pro Regular"/>
              </a:defRPr>
            </a:pPr>
            <a:r>
              <a:rPr sz="2000" dirty="0"/>
              <a:t>Durée : 45 minutes de travail </a:t>
            </a:r>
            <a:r>
              <a:rPr sz="2000" dirty="0" err="1"/>
              <a:t>en</a:t>
            </a:r>
            <a:r>
              <a:rPr sz="2000" dirty="0"/>
              <a:t> </a:t>
            </a:r>
            <a:r>
              <a:rPr sz="2000" dirty="0" err="1"/>
              <a:t>groupe</a:t>
            </a:r>
            <a:r>
              <a:rPr sz="2000" dirty="0"/>
              <a:t>, 15 minutes pour les </a:t>
            </a:r>
            <a:r>
              <a:rPr sz="2000" dirty="0" err="1"/>
              <a:t>présentations</a:t>
            </a:r>
            <a:endParaRPr sz="2000" dirty="0"/>
          </a:p>
        </p:txBody>
      </p:sp>
      <p:sp>
        <p:nvSpPr>
          <p:cNvPr id="9" name="Titre 1">
            <a:extLst>
              <a:ext uri="{FF2B5EF4-FFF2-40B4-BE49-F238E27FC236}">
                <a16:creationId xmlns:a16="http://schemas.microsoft.com/office/drawing/2014/main" id="{43D839BE-7412-C005-3580-2B6AAA6846B4}"/>
              </a:ext>
            </a:extLst>
          </p:cNvPr>
          <p:cNvSpPr txBox="1">
            <a:spLocks/>
          </p:cNvSpPr>
          <p:nvPr/>
        </p:nvSpPr>
        <p:spPr>
          <a:xfrm>
            <a:off x="286504" y="1224648"/>
            <a:ext cx="10714010" cy="6461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hangingPunct="1">
              <a:defRPr sz="2800" b="1">
                <a:solidFill>
                  <a:srgbClr val="A1010D"/>
                </a:solidFill>
                <a:latin typeface="Source Sans Pro Regular"/>
                <a:cs typeface="Arial"/>
              </a:defRPr>
            </a:pPr>
            <a:r>
              <a:rPr sz="2000" dirty="0" err="1"/>
              <a:t>Consignes</a:t>
            </a:r>
            <a:r>
              <a:rPr sz="2000" dirty="0"/>
              <a:t> pour le travail </a:t>
            </a:r>
            <a:r>
              <a:rPr sz="2000" dirty="0" err="1"/>
              <a:t>en</a:t>
            </a:r>
            <a:r>
              <a:rPr sz="2000" dirty="0"/>
              <a:t> </a:t>
            </a:r>
            <a:r>
              <a:rPr sz="2000" dirty="0" err="1"/>
              <a:t>groupe</a:t>
            </a:r>
            <a:r>
              <a:rPr sz="2000" dirty="0"/>
              <a:t> (1)</a:t>
            </a:r>
          </a:p>
        </p:txBody>
      </p:sp>
      <p:sp>
        <p:nvSpPr>
          <p:cNvPr id="11" name="Rectangle 10">
            <a:extLst>
              <a:ext uri="{FF2B5EF4-FFF2-40B4-BE49-F238E27FC236}">
                <a16:creationId xmlns:a16="http://schemas.microsoft.com/office/drawing/2014/main" id="{4F318529-4DB4-96E8-E413-1DC046710290}"/>
              </a:ext>
            </a:extLst>
          </p:cNvPr>
          <p:cNvSpPr/>
          <p:nvPr/>
        </p:nvSpPr>
        <p:spPr>
          <a:xfrm>
            <a:off x="142731" y="155382"/>
            <a:ext cx="7245894" cy="338554"/>
          </a:xfrm>
          <a:prstGeom prst="rect">
            <a:avLst/>
          </a:prstGeom>
        </p:spPr>
        <p:txBody>
          <a:bodyPr wrap="none" lIns="91440" tIns="45720" rIns="91440" bIns="45720" anchor="t">
            <a:spAutoFit/>
          </a:bodyPr>
          <a:lstStyle/>
          <a:p>
            <a:pPr>
              <a:defRPr sz="3200" b="1">
                <a:solidFill>
                  <a:schemeClr val="bg1"/>
                </a:solidFill>
                <a:latin typeface="Source Sans Pro Regular"/>
              </a:defRPr>
            </a:pPr>
            <a:r>
              <a:rPr sz="1600" dirty="0"/>
              <a:t>3.4 </a:t>
            </a:r>
            <a:r>
              <a:rPr sz="1600" dirty="0" err="1"/>
              <a:t>Activité</a:t>
            </a:r>
            <a:r>
              <a:rPr sz="1600" dirty="0"/>
              <a:t> de </a:t>
            </a:r>
            <a:r>
              <a:rPr sz="1600" dirty="0" err="1"/>
              <a:t>groupe</a:t>
            </a:r>
            <a:r>
              <a:rPr sz="1600" dirty="0"/>
              <a:t> : constitution </a:t>
            </a:r>
            <a:r>
              <a:rPr sz="1600" dirty="0" err="1"/>
              <a:t>d’une</a:t>
            </a:r>
            <a:r>
              <a:rPr sz="1600" dirty="0"/>
              <a:t> </a:t>
            </a:r>
            <a:r>
              <a:rPr sz="1600" dirty="0" err="1"/>
              <a:t>liste</a:t>
            </a:r>
            <a:r>
              <a:rPr sz="1600" dirty="0"/>
              <a:t> de </a:t>
            </a:r>
            <a:r>
              <a:rPr sz="1600" dirty="0" err="1"/>
              <a:t>membres</a:t>
            </a:r>
            <a:r>
              <a:rPr sz="1600" dirty="0"/>
              <a:t> de </a:t>
            </a:r>
            <a:r>
              <a:rPr sz="1600" dirty="0" err="1"/>
              <a:t>réserve</a:t>
            </a:r>
            <a:r>
              <a:rPr sz="1600" dirty="0"/>
              <a:t> des EIR</a:t>
            </a:r>
          </a:p>
        </p:txBody>
      </p:sp>
      <p:sp>
        <p:nvSpPr>
          <p:cNvPr id="2" name="Espace réservé du numéro de diapositive 1">
            <a:extLst>
              <a:ext uri="{FF2B5EF4-FFF2-40B4-BE49-F238E27FC236}">
                <a16:creationId xmlns:a16="http://schemas.microsoft.com/office/drawing/2014/main" id="{928785C4-3142-B5DF-C160-F0AE6B5051D5}"/>
              </a:ext>
            </a:extLst>
          </p:cNvPr>
          <p:cNvSpPr>
            <a:spLocks noGrp="1"/>
          </p:cNvSpPr>
          <p:nvPr>
            <p:ph type="sldNum" sz="quarter" idx="2"/>
          </p:nvPr>
        </p:nvSpPr>
        <p:spPr>
          <a:xfrm>
            <a:off x="11683206" y="6461301"/>
            <a:ext cx="507092" cy="320041"/>
          </a:xfrm>
        </p:spPr>
        <p:txBody>
          <a:bodyPr lIns="91440" tIns="45720" rIns="91440" bIns="45720" anchor="t"/>
          <a:lstStyle/>
          <a:p>
            <a:pPr algn="r"/>
            <a:fld id="{86CB4B4D-7CA3-9044-876B-883B54F8677D}" type="slidenum">
              <a:rPr lang="fr-FR" sz="1200">
                <a:solidFill>
                  <a:srgbClr val="A5A5A5"/>
                </a:solidFill>
              </a:rPr>
              <a:pPr algn="r"/>
              <a:t>39</a:t>
            </a:fld>
            <a:endParaRPr sz="1200">
              <a:solidFill>
                <a:srgbClr val="A5A5A5"/>
              </a:solidFill>
            </a:endParaRPr>
          </a:p>
        </p:txBody>
      </p:sp>
      <p:sp>
        <p:nvSpPr>
          <p:cNvPr id="3" name="Titre 1">
            <a:extLst>
              <a:ext uri="{FF2B5EF4-FFF2-40B4-BE49-F238E27FC236}">
                <a16:creationId xmlns:a16="http://schemas.microsoft.com/office/drawing/2014/main" id="{7798E742-9C54-2B26-1AD2-8AD422B6BA82}"/>
              </a:ext>
            </a:extLst>
          </p:cNvPr>
          <p:cNvSpPr txBox="1">
            <a:spLocks/>
          </p:cNvSpPr>
          <p:nvPr/>
        </p:nvSpPr>
        <p:spPr>
          <a:xfrm>
            <a:off x="286504" y="730477"/>
            <a:ext cx="10714010" cy="64611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hangingPunct="1">
              <a:defRPr sz="2800" b="1">
                <a:solidFill>
                  <a:srgbClr val="65A000"/>
                </a:solidFill>
                <a:latin typeface="Source Sans Pro Regular"/>
                <a:cs typeface="Arial"/>
              </a:defRPr>
            </a:pPr>
            <a:r>
              <a:rPr sz="2000" dirty="0" err="1"/>
              <a:t>Activité</a:t>
            </a:r>
            <a:r>
              <a:rPr sz="2000" dirty="0"/>
              <a:t> de </a:t>
            </a:r>
            <a:r>
              <a:rPr sz="2000" dirty="0" err="1"/>
              <a:t>groupe</a:t>
            </a:r>
            <a:r>
              <a:rPr sz="2000" dirty="0"/>
              <a:t> 1 : </a:t>
            </a:r>
            <a:r>
              <a:rPr sz="2000" dirty="0" err="1"/>
              <a:t>déterminer</a:t>
            </a:r>
            <a:r>
              <a:rPr sz="2000" dirty="0"/>
              <a:t> les </a:t>
            </a:r>
            <a:r>
              <a:rPr sz="2000" dirty="0" err="1"/>
              <a:t>rôles</a:t>
            </a:r>
            <a:r>
              <a:rPr sz="2000" dirty="0"/>
              <a:t> </a:t>
            </a:r>
            <a:r>
              <a:rPr sz="2000" dirty="0" err="1"/>
              <a:t>essentiels</a:t>
            </a:r>
            <a:r>
              <a:rPr sz="2000" dirty="0"/>
              <a:t> au sein </a:t>
            </a:r>
            <a:r>
              <a:rPr sz="2000" dirty="0" err="1"/>
              <a:t>d’une</a:t>
            </a:r>
            <a:r>
              <a:rPr sz="2000" dirty="0"/>
              <a:t> EIR</a:t>
            </a:r>
          </a:p>
        </p:txBody>
      </p:sp>
    </p:spTree>
    <p:extLst>
      <p:ext uri="{BB962C8B-B14F-4D97-AF65-F5344CB8AC3E}">
        <p14:creationId xmlns:p14="http://schemas.microsoft.com/office/powerpoint/2010/main" val="2190798897"/>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294331" y="721026"/>
            <a:ext cx="7167921" cy="460382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a:spcBef>
                <a:spcPts val="500"/>
              </a:spcBef>
              <a:buClr>
                <a:srgbClr val="65A000"/>
              </a:buClr>
              <a:buSzPct val="100000"/>
              <a:defRPr sz="2400">
                <a:solidFill>
                  <a:schemeClr val="tx1"/>
                </a:solidFill>
                <a:latin typeface="Source Sans Pro"/>
                <a:ea typeface="Arial"/>
                <a:cs typeface="Arial"/>
                <a:sym typeface="Source Sans Pro Regular"/>
              </a:defRPr>
            </a:pPr>
            <a:r>
              <a:rPr dirty="0"/>
              <a:t>À </a:t>
            </a:r>
            <a:r>
              <a:rPr dirty="0" err="1"/>
              <a:t>l’issue</a:t>
            </a:r>
            <a:r>
              <a:rPr dirty="0"/>
              <a:t> de </a:t>
            </a:r>
            <a:r>
              <a:rPr dirty="0" err="1"/>
              <a:t>ce</a:t>
            </a:r>
            <a:r>
              <a:rPr dirty="0"/>
              <a:t> module, </a:t>
            </a:r>
            <a:r>
              <a:rPr dirty="0" err="1"/>
              <a:t>vous</a:t>
            </a:r>
            <a:r>
              <a:rPr dirty="0"/>
              <a:t> </a:t>
            </a:r>
            <a:r>
              <a:rPr dirty="0" err="1"/>
              <a:t>saurez</a:t>
            </a:r>
            <a:r>
              <a:rPr dirty="0"/>
              <a:t> :</a:t>
            </a:r>
          </a:p>
          <a:p>
            <a:pPr marL="307975" indent="-307975">
              <a:spcBef>
                <a:spcPts val="500"/>
              </a:spcBef>
              <a:buClr>
                <a:srgbClr val="65A000"/>
              </a:buClr>
              <a:buSzPct val="100000"/>
              <a:buFont typeface="Arial"/>
              <a:buChar char="•"/>
              <a:defRPr sz="2400">
                <a:solidFill>
                  <a:schemeClr val="tx1"/>
                </a:solidFill>
                <a:latin typeface="Source Sans Pro"/>
                <a:ea typeface="Arial"/>
                <a:cs typeface="Arial"/>
                <a:sym typeface="Source Sans Pro Regular"/>
              </a:defRPr>
            </a:pPr>
            <a:r>
              <a:rPr dirty="0" err="1"/>
              <a:t>Rédiger</a:t>
            </a:r>
            <a:r>
              <a:rPr dirty="0"/>
              <a:t> </a:t>
            </a:r>
            <a:r>
              <a:rPr dirty="0" err="1"/>
              <a:t>ou</a:t>
            </a:r>
            <a:r>
              <a:rPr dirty="0"/>
              <a:t> adapter la fiche de poste et de </a:t>
            </a:r>
            <a:r>
              <a:rPr dirty="0" err="1"/>
              <a:t>profil</a:t>
            </a:r>
            <a:r>
              <a:rPr dirty="0"/>
              <a:t> des </a:t>
            </a:r>
            <a:r>
              <a:rPr dirty="0" err="1"/>
              <a:t>membres</a:t>
            </a:r>
            <a:r>
              <a:rPr dirty="0"/>
              <a:t> des EIR</a:t>
            </a:r>
            <a:endParaRPr sz="2400" dirty="0">
              <a:solidFill>
                <a:schemeClr val="tx1"/>
              </a:solidFill>
              <a:latin typeface="Source Sans Pro"/>
              <a:ea typeface="Arial"/>
              <a:cs typeface="Arial"/>
            </a:endParaRPr>
          </a:p>
          <a:p>
            <a:pPr marL="307975" indent="-307975">
              <a:spcBef>
                <a:spcPts val="500"/>
              </a:spcBef>
              <a:buClr>
                <a:srgbClr val="65A000"/>
              </a:buClr>
              <a:buSzPct val="100000"/>
              <a:buFont typeface="Arial"/>
              <a:buChar char="•"/>
              <a:defRPr sz="2400">
                <a:solidFill>
                  <a:schemeClr val="tx1"/>
                </a:solidFill>
                <a:latin typeface="Source Sans Pro"/>
                <a:ea typeface="Arial"/>
                <a:cs typeface="Arial"/>
                <a:sym typeface="Source Sans Pro Regular"/>
              </a:defRPr>
            </a:pPr>
            <a:r>
              <a:rPr dirty="0"/>
              <a:t>Rappeler les </a:t>
            </a:r>
            <a:r>
              <a:rPr dirty="0" err="1"/>
              <a:t>principales</a:t>
            </a:r>
            <a:r>
              <a:rPr dirty="0"/>
              <a:t> </a:t>
            </a:r>
            <a:r>
              <a:rPr dirty="0" err="1"/>
              <a:t>activités</a:t>
            </a:r>
            <a:r>
              <a:rPr dirty="0"/>
              <a:t> </a:t>
            </a:r>
            <a:r>
              <a:rPr dirty="0" err="1"/>
              <a:t>liées</a:t>
            </a:r>
            <a:r>
              <a:rPr dirty="0"/>
              <a:t> à la dotation des EIR </a:t>
            </a:r>
            <a:r>
              <a:rPr dirty="0" err="1"/>
              <a:t>en</a:t>
            </a:r>
            <a:r>
              <a:rPr dirty="0"/>
              <a:t> personnel et à la constitution de la </a:t>
            </a:r>
            <a:r>
              <a:rPr dirty="0" err="1"/>
              <a:t>liste</a:t>
            </a:r>
            <a:r>
              <a:rPr dirty="0"/>
              <a:t> des </a:t>
            </a:r>
            <a:r>
              <a:rPr dirty="0" err="1"/>
              <a:t>membres</a:t>
            </a:r>
            <a:r>
              <a:rPr dirty="0"/>
              <a:t> de </a:t>
            </a:r>
            <a:r>
              <a:rPr dirty="0" err="1"/>
              <a:t>réserve</a:t>
            </a:r>
            <a:r>
              <a:rPr dirty="0"/>
              <a:t> </a:t>
            </a:r>
            <a:endParaRPr sz="2400" dirty="0">
              <a:solidFill>
                <a:schemeClr val="tx1"/>
              </a:solidFill>
              <a:latin typeface="Source Sans Pro"/>
              <a:ea typeface="Arial"/>
              <a:cs typeface="Arial"/>
            </a:endParaRPr>
          </a:p>
          <a:p>
            <a:pPr marL="307975" lvl="0" indent="-307975">
              <a:spcBef>
                <a:spcPts val="500"/>
              </a:spcBef>
              <a:buClr>
                <a:srgbClr val="65A000"/>
              </a:buClr>
              <a:buSzPct val="100000"/>
              <a:buFont typeface="Arial"/>
              <a:buChar char="•"/>
              <a:defRPr sz="2400">
                <a:solidFill>
                  <a:schemeClr val="tx1"/>
                </a:solidFill>
                <a:latin typeface="Source Sans Pro"/>
                <a:ea typeface="Arial"/>
                <a:cs typeface="Arial"/>
                <a:sym typeface="Source Sans Pro Regular"/>
              </a:defRPr>
            </a:pPr>
            <a:r>
              <a:rPr dirty="0" err="1"/>
              <a:t>Créer</a:t>
            </a:r>
            <a:r>
              <a:rPr dirty="0"/>
              <a:t> </a:t>
            </a:r>
            <a:r>
              <a:rPr dirty="0" err="1"/>
              <a:t>ou</a:t>
            </a:r>
            <a:r>
              <a:rPr dirty="0"/>
              <a:t> adapter </a:t>
            </a:r>
            <a:r>
              <a:rPr dirty="0" err="1"/>
              <a:t>une</a:t>
            </a:r>
            <a:r>
              <a:rPr dirty="0"/>
              <a:t> </a:t>
            </a:r>
            <a:r>
              <a:rPr dirty="0" err="1"/>
              <a:t>liste</a:t>
            </a:r>
            <a:r>
              <a:rPr dirty="0"/>
              <a:t> de </a:t>
            </a:r>
            <a:r>
              <a:rPr dirty="0" err="1"/>
              <a:t>membres</a:t>
            </a:r>
            <a:r>
              <a:rPr dirty="0"/>
              <a:t> de </a:t>
            </a:r>
            <a:r>
              <a:rPr dirty="0" err="1"/>
              <a:t>réserve</a:t>
            </a:r>
            <a:r>
              <a:rPr dirty="0"/>
              <a:t> des EIR</a:t>
            </a:r>
            <a:endParaRPr sz="2400" dirty="0">
              <a:solidFill>
                <a:schemeClr val="tx1"/>
              </a:solidFill>
              <a:latin typeface="Source Sans Pro"/>
              <a:ea typeface="Arial"/>
              <a:cs typeface="Arial"/>
            </a:endParaRPr>
          </a:p>
          <a:p>
            <a:pPr marL="307975" indent="-307975">
              <a:spcBef>
                <a:spcPts val="500"/>
              </a:spcBef>
              <a:buClr>
                <a:srgbClr val="65A000"/>
              </a:buClr>
              <a:buSzPct val="100000"/>
              <a:buFont typeface="Arial"/>
              <a:buChar char="•"/>
              <a:defRPr sz="2400">
                <a:solidFill>
                  <a:schemeClr val="tx1"/>
                </a:solidFill>
                <a:latin typeface="Source Sans Pro"/>
                <a:ea typeface="Source Sans Pro Regular"/>
                <a:cs typeface="Arial"/>
                <a:sym typeface="Source Sans Pro Regular"/>
              </a:defRPr>
            </a:pPr>
            <a:r>
              <a:rPr dirty="0"/>
              <a:t>Rappeler les points </a:t>
            </a:r>
            <a:r>
              <a:rPr dirty="0" err="1"/>
              <a:t>administratifs</a:t>
            </a:r>
            <a:r>
              <a:rPr dirty="0"/>
              <a:t> à prendre </a:t>
            </a:r>
            <a:r>
              <a:rPr dirty="0" err="1"/>
              <a:t>en</a:t>
            </a:r>
            <a:r>
              <a:rPr dirty="0"/>
              <a:t> </a:t>
            </a:r>
            <a:r>
              <a:rPr dirty="0" err="1"/>
              <a:t>compte</a:t>
            </a:r>
            <a:r>
              <a:rPr dirty="0"/>
              <a:t> </a:t>
            </a:r>
            <a:r>
              <a:rPr dirty="0" err="1"/>
              <a:t>durant</a:t>
            </a:r>
            <a:r>
              <a:rPr dirty="0"/>
              <a:t> les phases de </a:t>
            </a:r>
            <a:r>
              <a:rPr dirty="0" err="1"/>
              <a:t>préparation</a:t>
            </a:r>
            <a:r>
              <a:rPr dirty="0"/>
              <a:t> et </a:t>
            </a:r>
            <a:r>
              <a:rPr dirty="0" err="1"/>
              <a:t>d’intervention</a:t>
            </a:r>
            <a:endParaRPr sz="2400" dirty="0">
              <a:solidFill>
                <a:schemeClr val="tx1"/>
              </a:solidFill>
              <a:latin typeface="Source Sans Pro"/>
              <a:cs typeface="Arial"/>
            </a:endParaRPr>
          </a:p>
          <a:p>
            <a:pPr marL="307975" indent="-307975">
              <a:spcBef>
                <a:spcPts val="500"/>
              </a:spcBef>
              <a:buClr>
                <a:srgbClr val="65A000"/>
              </a:buClr>
              <a:buSzPct val="100000"/>
              <a:buFont typeface="Arial"/>
              <a:buChar char="•"/>
              <a:defRPr sz="2400">
                <a:solidFill>
                  <a:schemeClr val="tx1"/>
                </a:solidFill>
                <a:latin typeface="Source Sans Pro"/>
                <a:ea typeface="Source Sans Pro Regular"/>
                <a:cs typeface="Arial"/>
                <a:sym typeface="Source Sans Pro Regular"/>
              </a:defRPr>
            </a:pPr>
            <a:r>
              <a:rPr dirty="0" err="1"/>
              <a:t>Élaborer</a:t>
            </a:r>
            <a:r>
              <a:rPr dirty="0"/>
              <a:t> </a:t>
            </a:r>
            <a:r>
              <a:rPr dirty="0" err="1"/>
              <a:t>ou</a:t>
            </a:r>
            <a:r>
              <a:rPr dirty="0"/>
              <a:t> adapter des POS sur les dispositions </a:t>
            </a:r>
            <a:r>
              <a:rPr dirty="0" err="1"/>
              <a:t>administratives</a:t>
            </a:r>
            <a:endParaRPr sz="2400" dirty="0">
              <a:solidFill>
                <a:schemeClr val="tx1"/>
              </a:solidFill>
              <a:latin typeface="Source Sans Pro"/>
              <a:cs typeface="Arial"/>
            </a:endParaRPr>
          </a:p>
          <a:p>
            <a:pPr marL="307975" indent="-307975">
              <a:spcBef>
                <a:spcPts val="500"/>
              </a:spcBef>
              <a:buClr>
                <a:srgbClr val="65A000"/>
              </a:buClr>
              <a:buSzPct val="100000"/>
              <a:buFont typeface="Arial"/>
              <a:buChar char="•"/>
              <a:defRPr sz="2400">
                <a:solidFill>
                  <a:schemeClr val="tx1"/>
                </a:solidFill>
                <a:latin typeface="Source Sans Pro"/>
                <a:ea typeface="Source Sans Pro Regular"/>
                <a:cs typeface="Arial"/>
                <a:sym typeface="Source Sans Pro Regular"/>
              </a:defRPr>
            </a:pPr>
            <a:r>
              <a:rPr dirty="0" err="1"/>
              <a:t>Élaborer</a:t>
            </a:r>
            <a:r>
              <a:rPr dirty="0"/>
              <a:t> </a:t>
            </a:r>
            <a:r>
              <a:rPr dirty="0" err="1"/>
              <a:t>ou</a:t>
            </a:r>
            <a:r>
              <a:rPr dirty="0"/>
              <a:t> adapter des POS sur la formation</a:t>
            </a:r>
          </a:p>
          <a:p>
            <a:pPr marL="307975" lvl="0" indent="-307975">
              <a:spcBef>
                <a:spcPts val="500"/>
              </a:spcBef>
              <a:buClr>
                <a:srgbClr val="00B05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sz="2400" dirty="0">
              <a:solidFill>
                <a:schemeClr val="accent2">
                  <a:lumMod val="60000"/>
                  <a:lumOff val="40000"/>
                </a:schemeClr>
              </a:solidFill>
              <a:highlight>
                <a:srgbClr val="00FF00"/>
              </a:highlight>
              <a:latin typeface="Source Sans Pro"/>
              <a:ea typeface="Arial"/>
              <a:cs typeface="Arial"/>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t>Objectifs du module</a:t>
            </a:r>
            <a:endParaRPr b="1"/>
          </a:p>
        </p:txBody>
      </p:sp>
      <p:sp>
        <p:nvSpPr>
          <p:cNvPr id="2" name="Espace réservé du numéro de diapositive 1">
            <a:extLst>
              <a:ext uri="{FF2B5EF4-FFF2-40B4-BE49-F238E27FC236}">
                <a16:creationId xmlns:a16="http://schemas.microsoft.com/office/drawing/2014/main" id="{5780ACC9-C5CF-A132-7943-803EF109C10E}"/>
              </a:ext>
            </a:extLst>
          </p:cNvPr>
          <p:cNvSpPr>
            <a:spLocks noGrp="1"/>
          </p:cNvSpPr>
          <p:nvPr>
            <p:ph type="sldNum" sz="quarter" idx="2"/>
          </p:nvPr>
        </p:nvSpPr>
        <p:spPr>
          <a:xfrm>
            <a:off x="11909425" y="6437488"/>
            <a:ext cx="280874" cy="320041"/>
          </a:xfrm>
        </p:spPr>
        <p:txBody>
          <a:bodyPr lIns="91440" tIns="45720" rIns="91440" bIns="45720" anchor="t"/>
          <a:lstStyle/>
          <a:p>
            <a:fld id="{86CB4B4D-7CA3-9044-876B-883B54F8677D}" type="slidenum">
              <a:rPr lang="fr-FR" sz="1200">
                <a:solidFill>
                  <a:srgbClr val="A5A5A5"/>
                </a:solidFill>
              </a:rPr>
              <a:t>4</a:t>
            </a:fld>
            <a:endParaRPr sz="1200">
              <a:solidFill>
                <a:srgbClr val="A5A5A5"/>
              </a:solidFill>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1">
            <a:extLst>
              <a:ext uri="{FF2B5EF4-FFF2-40B4-BE49-F238E27FC236}">
                <a16:creationId xmlns:a16="http://schemas.microsoft.com/office/drawing/2014/main" id="{43D839BE-7412-C005-3580-2B6AAA6846B4}"/>
              </a:ext>
            </a:extLst>
          </p:cNvPr>
          <p:cNvSpPr txBox="1">
            <a:spLocks/>
          </p:cNvSpPr>
          <p:nvPr/>
        </p:nvSpPr>
        <p:spPr>
          <a:xfrm>
            <a:off x="287248" y="1305572"/>
            <a:ext cx="10714010" cy="64611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hangingPunct="1">
              <a:defRPr sz="2800" b="1">
                <a:solidFill>
                  <a:srgbClr val="A1010D"/>
                </a:solidFill>
                <a:latin typeface="Source Sans Pro Regular"/>
                <a:cs typeface="Arial"/>
              </a:defRPr>
            </a:pPr>
            <a:r>
              <a:rPr sz="2000" dirty="0" err="1"/>
              <a:t>Consignes</a:t>
            </a:r>
            <a:r>
              <a:rPr sz="2000" dirty="0"/>
              <a:t> pour le travail </a:t>
            </a:r>
            <a:r>
              <a:rPr sz="2000" dirty="0" err="1"/>
              <a:t>en</a:t>
            </a:r>
            <a:r>
              <a:rPr sz="2000" dirty="0"/>
              <a:t> </a:t>
            </a:r>
            <a:r>
              <a:rPr sz="2000" dirty="0" err="1"/>
              <a:t>groupe</a:t>
            </a:r>
            <a:r>
              <a:rPr sz="2000" dirty="0"/>
              <a:t> (2)</a:t>
            </a:r>
          </a:p>
        </p:txBody>
      </p:sp>
      <p:sp>
        <p:nvSpPr>
          <p:cNvPr id="11" name="Rectangle 10">
            <a:extLst>
              <a:ext uri="{FF2B5EF4-FFF2-40B4-BE49-F238E27FC236}">
                <a16:creationId xmlns:a16="http://schemas.microsoft.com/office/drawing/2014/main" id="{4F318529-4DB4-96E8-E413-1DC046710290}"/>
              </a:ext>
            </a:extLst>
          </p:cNvPr>
          <p:cNvSpPr/>
          <p:nvPr/>
        </p:nvSpPr>
        <p:spPr>
          <a:xfrm>
            <a:off x="136913" y="155382"/>
            <a:ext cx="7245894" cy="338554"/>
          </a:xfrm>
          <a:prstGeom prst="rect">
            <a:avLst/>
          </a:prstGeom>
        </p:spPr>
        <p:txBody>
          <a:bodyPr wrap="none" lIns="91440" tIns="45720" rIns="91440" bIns="45720" anchor="t">
            <a:spAutoFit/>
          </a:bodyPr>
          <a:lstStyle/>
          <a:p>
            <a:pPr>
              <a:defRPr sz="3200" b="1">
                <a:solidFill>
                  <a:schemeClr val="bg1"/>
                </a:solidFill>
                <a:latin typeface="Source Sans Pro Regular"/>
              </a:defRPr>
            </a:pPr>
            <a:r>
              <a:rPr sz="1600" dirty="0"/>
              <a:t>3.4 </a:t>
            </a:r>
            <a:r>
              <a:rPr sz="1600" dirty="0" err="1"/>
              <a:t>Activité</a:t>
            </a:r>
            <a:r>
              <a:rPr sz="1600" dirty="0"/>
              <a:t> de </a:t>
            </a:r>
            <a:r>
              <a:rPr sz="1600" dirty="0" err="1"/>
              <a:t>groupe</a:t>
            </a:r>
            <a:r>
              <a:rPr sz="1600" dirty="0"/>
              <a:t> : constitution </a:t>
            </a:r>
            <a:r>
              <a:rPr sz="1600" dirty="0" err="1"/>
              <a:t>d’une</a:t>
            </a:r>
            <a:r>
              <a:rPr sz="1600" dirty="0"/>
              <a:t> </a:t>
            </a:r>
            <a:r>
              <a:rPr sz="1600" dirty="0" err="1"/>
              <a:t>liste</a:t>
            </a:r>
            <a:r>
              <a:rPr sz="1600" dirty="0"/>
              <a:t> de </a:t>
            </a:r>
            <a:r>
              <a:rPr sz="1600" dirty="0" err="1"/>
              <a:t>membres</a:t>
            </a:r>
            <a:r>
              <a:rPr sz="1600" dirty="0"/>
              <a:t> de </a:t>
            </a:r>
            <a:r>
              <a:rPr sz="1600" dirty="0" err="1"/>
              <a:t>réserve</a:t>
            </a:r>
            <a:r>
              <a:rPr sz="1600" dirty="0"/>
              <a:t> des EIR</a:t>
            </a:r>
          </a:p>
        </p:txBody>
      </p:sp>
      <p:sp>
        <p:nvSpPr>
          <p:cNvPr id="2" name="Espace réservé du numéro de diapositive 1">
            <a:extLst>
              <a:ext uri="{FF2B5EF4-FFF2-40B4-BE49-F238E27FC236}">
                <a16:creationId xmlns:a16="http://schemas.microsoft.com/office/drawing/2014/main" id="{928785C4-3142-B5DF-C160-F0AE6B5051D5}"/>
              </a:ext>
            </a:extLst>
          </p:cNvPr>
          <p:cNvSpPr>
            <a:spLocks noGrp="1"/>
          </p:cNvSpPr>
          <p:nvPr>
            <p:ph type="sldNum" sz="quarter" idx="2"/>
          </p:nvPr>
        </p:nvSpPr>
        <p:spPr>
          <a:xfrm>
            <a:off x="11683206" y="6461301"/>
            <a:ext cx="507092" cy="320041"/>
          </a:xfrm>
        </p:spPr>
        <p:txBody>
          <a:bodyPr lIns="91440" tIns="45720" rIns="91440" bIns="45720" anchor="t"/>
          <a:lstStyle/>
          <a:p>
            <a:pPr algn="r"/>
            <a:fld id="{86CB4B4D-7CA3-9044-876B-883B54F8677D}" type="slidenum">
              <a:rPr lang="fr-FR" sz="1200">
                <a:solidFill>
                  <a:srgbClr val="A5A5A5"/>
                </a:solidFill>
              </a:rPr>
              <a:pPr algn="r"/>
              <a:t>40</a:t>
            </a:fld>
            <a:endParaRPr sz="1200">
              <a:solidFill>
                <a:srgbClr val="A5A5A5"/>
              </a:solidFill>
            </a:endParaRPr>
          </a:p>
        </p:txBody>
      </p:sp>
      <p:sp>
        <p:nvSpPr>
          <p:cNvPr id="3" name="Titre 1">
            <a:extLst>
              <a:ext uri="{FF2B5EF4-FFF2-40B4-BE49-F238E27FC236}">
                <a16:creationId xmlns:a16="http://schemas.microsoft.com/office/drawing/2014/main" id="{7798E742-9C54-2B26-1AD2-8AD422B6BA82}"/>
              </a:ext>
            </a:extLst>
          </p:cNvPr>
          <p:cNvSpPr txBox="1">
            <a:spLocks/>
          </p:cNvSpPr>
          <p:nvPr/>
        </p:nvSpPr>
        <p:spPr>
          <a:xfrm>
            <a:off x="286504" y="730477"/>
            <a:ext cx="10714010" cy="6461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hangingPunct="1">
              <a:defRPr sz="2800" b="1">
                <a:solidFill>
                  <a:srgbClr val="65A000"/>
                </a:solidFill>
                <a:latin typeface="Source Sans Pro Regular"/>
                <a:cs typeface="Arial"/>
              </a:defRPr>
            </a:pPr>
            <a:r>
              <a:rPr sz="2000" dirty="0" err="1"/>
              <a:t>Activité</a:t>
            </a:r>
            <a:r>
              <a:rPr sz="2000" dirty="0"/>
              <a:t> de </a:t>
            </a:r>
            <a:r>
              <a:rPr sz="2000" dirty="0" err="1"/>
              <a:t>groupe</a:t>
            </a:r>
            <a:r>
              <a:rPr sz="2000" dirty="0"/>
              <a:t> 1 : </a:t>
            </a:r>
            <a:r>
              <a:rPr sz="2000" dirty="0" err="1"/>
              <a:t>déterminer</a:t>
            </a:r>
            <a:r>
              <a:rPr sz="2000" dirty="0"/>
              <a:t> les </a:t>
            </a:r>
            <a:r>
              <a:rPr sz="2000" dirty="0" err="1"/>
              <a:t>rôles</a:t>
            </a:r>
            <a:r>
              <a:rPr sz="2000" dirty="0"/>
              <a:t> </a:t>
            </a:r>
            <a:r>
              <a:rPr sz="2000" dirty="0" err="1"/>
              <a:t>essentiels</a:t>
            </a:r>
            <a:r>
              <a:rPr sz="2000" dirty="0"/>
              <a:t> au sein </a:t>
            </a:r>
            <a:r>
              <a:rPr sz="2000" dirty="0" err="1"/>
              <a:t>d’une</a:t>
            </a:r>
            <a:r>
              <a:rPr sz="2000" dirty="0"/>
              <a:t> EIR</a:t>
            </a:r>
          </a:p>
        </p:txBody>
      </p:sp>
      <p:graphicFrame>
        <p:nvGraphicFramePr>
          <p:cNvPr id="6" name="Table 5">
            <a:extLst>
              <a:ext uri="{FF2B5EF4-FFF2-40B4-BE49-F238E27FC236}">
                <a16:creationId xmlns:a16="http://schemas.microsoft.com/office/drawing/2014/main" id="{5524D923-6C93-943C-0D2B-554148E37E2E}"/>
              </a:ext>
            </a:extLst>
          </p:cNvPr>
          <p:cNvGraphicFramePr>
            <a:graphicFrameLocks noGrp="1"/>
          </p:cNvGraphicFramePr>
          <p:nvPr>
            <p:extLst>
              <p:ext uri="{D42A27DB-BD31-4B8C-83A1-F6EECF244321}">
                <p14:modId xmlns:p14="http://schemas.microsoft.com/office/powerpoint/2010/main" val="2242837749"/>
              </p:ext>
            </p:extLst>
          </p:nvPr>
        </p:nvGraphicFramePr>
        <p:xfrm>
          <a:off x="286504" y="1832276"/>
          <a:ext cx="10714010" cy="3720147"/>
        </p:xfrm>
        <a:graphic>
          <a:graphicData uri="http://schemas.openxmlformats.org/drawingml/2006/table">
            <a:tbl>
              <a:tblPr firstRow="1" firstCol="1" bandRow="1">
                <a:tableStyleId>{5940675A-B579-460E-94D1-54222C63F5DA}</a:tableStyleId>
              </a:tblPr>
              <a:tblGrid>
                <a:gridCol w="977006">
                  <a:extLst>
                    <a:ext uri="{9D8B030D-6E8A-4147-A177-3AD203B41FA5}">
                      <a16:colId xmlns:a16="http://schemas.microsoft.com/office/drawing/2014/main" val="584990433"/>
                    </a:ext>
                  </a:extLst>
                </a:gridCol>
                <a:gridCol w="753794">
                  <a:extLst>
                    <a:ext uri="{9D8B030D-6E8A-4147-A177-3AD203B41FA5}">
                      <a16:colId xmlns:a16="http://schemas.microsoft.com/office/drawing/2014/main" val="2849165624"/>
                    </a:ext>
                  </a:extLst>
                </a:gridCol>
                <a:gridCol w="823320">
                  <a:extLst>
                    <a:ext uri="{9D8B030D-6E8A-4147-A177-3AD203B41FA5}">
                      <a16:colId xmlns:a16="http://schemas.microsoft.com/office/drawing/2014/main" val="3702599251"/>
                    </a:ext>
                  </a:extLst>
                </a:gridCol>
                <a:gridCol w="823320">
                  <a:extLst>
                    <a:ext uri="{9D8B030D-6E8A-4147-A177-3AD203B41FA5}">
                      <a16:colId xmlns:a16="http://schemas.microsoft.com/office/drawing/2014/main" val="2009704823"/>
                    </a:ext>
                  </a:extLst>
                </a:gridCol>
                <a:gridCol w="840393">
                  <a:extLst>
                    <a:ext uri="{9D8B030D-6E8A-4147-A177-3AD203B41FA5}">
                      <a16:colId xmlns:a16="http://schemas.microsoft.com/office/drawing/2014/main" val="3847957175"/>
                    </a:ext>
                  </a:extLst>
                </a:gridCol>
                <a:gridCol w="765473">
                  <a:extLst>
                    <a:ext uri="{9D8B030D-6E8A-4147-A177-3AD203B41FA5}">
                      <a16:colId xmlns:a16="http://schemas.microsoft.com/office/drawing/2014/main" val="471326167"/>
                    </a:ext>
                  </a:extLst>
                </a:gridCol>
                <a:gridCol w="827537">
                  <a:extLst>
                    <a:ext uri="{9D8B030D-6E8A-4147-A177-3AD203B41FA5}">
                      <a16:colId xmlns:a16="http://schemas.microsoft.com/office/drawing/2014/main" val="695506201"/>
                    </a:ext>
                  </a:extLst>
                </a:gridCol>
                <a:gridCol w="786161">
                  <a:extLst>
                    <a:ext uri="{9D8B030D-6E8A-4147-A177-3AD203B41FA5}">
                      <a16:colId xmlns:a16="http://schemas.microsoft.com/office/drawing/2014/main" val="2781927128"/>
                    </a:ext>
                  </a:extLst>
                </a:gridCol>
                <a:gridCol w="765473">
                  <a:extLst>
                    <a:ext uri="{9D8B030D-6E8A-4147-A177-3AD203B41FA5}">
                      <a16:colId xmlns:a16="http://schemas.microsoft.com/office/drawing/2014/main" val="3131792731"/>
                    </a:ext>
                  </a:extLst>
                </a:gridCol>
                <a:gridCol w="786161">
                  <a:extLst>
                    <a:ext uri="{9D8B030D-6E8A-4147-A177-3AD203B41FA5}">
                      <a16:colId xmlns:a16="http://schemas.microsoft.com/office/drawing/2014/main" val="335910033"/>
                    </a:ext>
                  </a:extLst>
                </a:gridCol>
                <a:gridCol w="889605">
                  <a:extLst>
                    <a:ext uri="{9D8B030D-6E8A-4147-A177-3AD203B41FA5}">
                      <a16:colId xmlns:a16="http://schemas.microsoft.com/office/drawing/2014/main" val="386110820"/>
                    </a:ext>
                  </a:extLst>
                </a:gridCol>
                <a:gridCol w="744785">
                  <a:extLst>
                    <a:ext uri="{9D8B030D-6E8A-4147-A177-3AD203B41FA5}">
                      <a16:colId xmlns:a16="http://schemas.microsoft.com/office/drawing/2014/main" val="3213032221"/>
                    </a:ext>
                  </a:extLst>
                </a:gridCol>
                <a:gridCol w="930982">
                  <a:extLst>
                    <a:ext uri="{9D8B030D-6E8A-4147-A177-3AD203B41FA5}">
                      <a16:colId xmlns:a16="http://schemas.microsoft.com/office/drawing/2014/main" val="4227582559"/>
                    </a:ext>
                  </a:extLst>
                </a:gridCol>
              </a:tblGrid>
              <a:tr h="485237">
                <a:tc>
                  <a:txBody>
                    <a:bodyPr/>
                    <a:lstStyle/>
                    <a:p>
                      <a:endParaRPr sz="800" b="1">
                        <a:solidFill>
                          <a:schemeClr val="bg1"/>
                        </a:solidFill>
                        <a:effectLst/>
                        <a:latin typeface="Source Sans Pro" panose="020B0503030403020204"/>
                      </a:endParaRPr>
                    </a:p>
                  </a:txBody>
                  <a:tcPr marL="68580" marR="68580" marT="0" marB="0">
                    <a:solidFill>
                      <a:srgbClr val="65A000"/>
                    </a:solidFill>
                  </a:tcPr>
                </a:tc>
                <a:tc>
                  <a:txBody>
                    <a:bodyPr/>
                    <a:lstStyle/>
                    <a:p>
                      <a:pPr algn="ctr">
                        <a:defRPr sz="1600" b="1">
                          <a:solidFill>
                            <a:schemeClr val="bg1"/>
                          </a:solidFill>
                          <a:effectLst/>
                          <a:latin typeface="Source Sans Pro" panose="020B0503030403020204"/>
                        </a:defRPr>
                      </a:pPr>
                      <a:r>
                        <a:rPr sz="800" dirty="0" err="1"/>
                        <a:t>Compétence</a:t>
                      </a:r>
                      <a:r>
                        <a:rPr sz="800" dirty="0"/>
                        <a:t> 1 </a:t>
                      </a:r>
                    </a:p>
                  </a:txBody>
                  <a:tcPr marL="68580" marR="68580" marT="0" marB="0">
                    <a:solidFill>
                      <a:srgbClr val="65A000"/>
                    </a:solidFill>
                  </a:tcPr>
                </a:tc>
                <a:tc>
                  <a:txBody>
                    <a:bodyPr/>
                    <a:lstStyle/>
                    <a:p>
                      <a:pPr algn="ctr">
                        <a:defRPr sz="1600" b="1">
                          <a:solidFill>
                            <a:schemeClr val="bg1"/>
                          </a:solidFill>
                          <a:effectLst/>
                          <a:latin typeface="Source Sans Pro" panose="020B0503030403020204"/>
                        </a:defRPr>
                      </a:pPr>
                      <a:r>
                        <a:rPr sz="800"/>
                        <a:t>Compétence 2  </a:t>
                      </a:r>
                    </a:p>
                  </a:txBody>
                  <a:tcPr marL="68580" marR="68580" marT="0" marB="0">
                    <a:solidFill>
                      <a:srgbClr val="65A000"/>
                    </a:solidFill>
                  </a:tcPr>
                </a:tc>
                <a:tc>
                  <a:txBody>
                    <a:bodyPr/>
                    <a:lstStyle/>
                    <a:p>
                      <a:pPr algn="ctr">
                        <a:defRPr sz="1600" b="1">
                          <a:solidFill>
                            <a:schemeClr val="bg1"/>
                          </a:solidFill>
                          <a:effectLst/>
                          <a:latin typeface="Source Sans Pro" panose="020B0503030403020204"/>
                        </a:defRPr>
                      </a:pPr>
                      <a:r>
                        <a:rPr sz="800"/>
                        <a:t>Compétence 3  </a:t>
                      </a:r>
                    </a:p>
                  </a:txBody>
                  <a:tcPr marL="68580" marR="68580" marT="0" marB="0">
                    <a:solidFill>
                      <a:srgbClr val="65A000"/>
                    </a:solidFill>
                  </a:tcPr>
                </a:tc>
                <a:tc>
                  <a:txBody>
                    <a:bodyPr/>
                    <a:lstStyle/>
                    <a:p>
                      <a:pPr algn="ctr">
                        <a:defRPr sz="1600" b="1">
                          <a:solidFill>
                            <a:schemeClr val="bg1"/>
                          </a:solidFill>
                          <a:effectLst/>
                          <a:latin typeface="Source Sans Pro" panose="020B0503030403020204"/>
                        </a:defRPr>
                      </a:pPr>
                      <a:r>
                        <a:rPr sz="800"/>
                        <a:t>Compétence </a:t>
                      </a:r>
                    </a:p>
                    <a:p>
                      <a:pPr algn="ctr">
                        <a:defRPr sz="1600" b="1">
                          <a:solidFill>
                            <a:schemeClr val="bg1"/>
                          </a:solidFill>
                          <a:effectLst/>
                          <a:latin typeface="Source Sans Pro" panose="020B0503030403020204"/>
                        </a:defRPr>
                      </a:pPr>
                      <a:r>
                        <a:rPr sz="800"/>
                        <a:t>4 </a:t>
                      </a:r>
                    </a:p>
                  </a:txBody>
                  <a:tcPr marL="68580" marR="68580" marT="0" marB="0">
                    <a:solidFill>
                      <a:srgbClr val="65A000"/>
                    </a:solidFill>
                  </a:tcPr>
                </a:tc>
                <a:tc>
                  <a:txBody>
                    <a:bodyPr/>
                    <a:lstStyle/>
                    <a:p>
                      <a:pPr algn="ctr">
                        <a:defRPr sz="1600" b="1">
                          <a:solidFill>
                            <a:schemeClr val="bg1"/>
                          </a:solidFill>
                          <a:effectLst/>
                          <a:latin typeface="Source Sans Pro" panose="020B0503030403020204"/>
                        </a:defRPr>
                      </a:pPr>
                      <a:r>
                        <a:rPr sz="800"/>
                        <a:t>Compétence 5 </a:t>
                      </a:r>
                    </a:p>
                  </a:txBody>
                  <a:tcPr marL="68580" marR="68580" marT="0" marB="0">
                    <a:solidFill>
                      <a:srgbClr val="65A000"/>
                    </a:solidFill>
                  </a:tcPr>
                </a:tc>
                <a:tc>
                  <a:txBody>
                    <a:bodyPr/>
                    <a:lstStyle/>
                    <a:p>
                      <a:pPr algn="ctr">
                        <a:defRPr b="1">
                          <a:solidFill>
                            <a:schemeClr val="bg1"/>
                          </a:solidFill>
                          <a:effectLst/>
                          <a:latin typeface="Source Sans Pro" panose="020B0503030403020204"/>
                        </a:defRPr>
                      </a:pPr>
                      <a:r>
                        <a:rPr sz="800"/>
                        <a:t>Compétence 6</a:t>
                      </a:r>
                    </a:p>
                  </a:txBody>
                  <a:tcPr marL="68580" marR="68580" marT="0" marB="0">
                    <a:solidFill>
                      <a:srgbClr val="65A000"/>
                    </a:solidFill>
                  </a:tcPr>
                </a:tc>
                <a:tc>
                  <a:txBody>
                    <a:bodyPr/>
                    <a:lstStyle/>
                    <a:p>
                      <a:pPr algn="ctr">
                        <a:defRPr sz="1600" b="1">
                          <a:solidFill>
                            <a:schemeClr val="bg1"/>
                          </a:solidFill>
                          <a:effectLst/>
                          <a:latin typeface="Source Sans Pro" panose="020B0503030403020204"/>
                        </a:defRPr>
                      </a:pPr>
                      <a:r>
                        <a:rPr sz="800"/>
                        <a:t>Compétence 7 </a:t>
                      </a:r>
                    </a:p>
                  </a:txBody>
                  <a:tcPr marL="68580" marR="68580" marT="0" marB="0">
                    <a:solidFill>
                      <a:srgbClr val="65A000"/>
                    </a:solidFill>
                  </a:tcPr>
                </a:tc>
                <a:tc>
                  <a:txBody>
                    <a:bodyPr/>
                    <a:lstStyle/>
                    <a:p>
                      <a:pPr algn="ctr">
                        <a:defRPr sz="1600" b="1">
                          <a:solidFill>
                            <a:schemeClr val="bg1"/>
                          </a:solidFill>
                          <a:effectLst/>
                          <a:latin typeface="Source Sans Pro" panose="020B0503030403020204"/>
                        </a:defRPr>
                      </a:pPr>
                      <a:r>
                        <a:rPr sz="800"/>
                        <a:t>Compétence 8 </a:t>
                      </a:r>
                    </a:p>
                  </a:txBody>
                  <a:tcPr marL="68580" marR="68580" marT="0" marB="0">
                    <a:solidFill>
                      <a:srgbClr val="65A000"/>
                    </a:solidFill>
                  </a:tcPr>
                </a:tc>
                <a:tc>
                  <a:txBody>
                    <a:bodyPr/>
                    <a:lstStyle/>
                    <a:p>
                      <a:pPr algn="ctr">
                        <a:defRPr sz="1600" b="1">
                          <a:solidFill>
                            <a:schemeClr val="bg1"/>
                          </a:solidFill>
                          <a:effectLst/>
                          <a:latin typeface="Source Sans Pro" panose="020B0503030403020204"/>
                        </a:defRPr>
                      </a:pPr>
                      <a:r>
                        <a:rPr sz="800"/>
                        <a:t>Compétence</a:t>
                      </a:r>
                    </a:p>
                    <a:p>
                      <a:pPr algn="ctr">
                        <a:defRPr sz="1600" b="1">
                          <a:solidFill>
                            <a:schemeClr val="bg1"/>
                          </a:solidFill>
                          <a:effectLst/>
                          <a:latin typeface="Source Sans Pro" panose="020B0503030403020204"/>
                        </a:defRPr>
                      </a:pPr>
                      <a:r>
                        <a:rPr sz="800"/>
                        <a:t>9 </a:t>
                      </a:r>
                    </a:p>
                  </a:txBody>
                  <a:tcPr marL="68580" marR="68580" marT="0" marB="0">
                    <a:solidFill>
                      <a:srgbClr val="65A000"/>
                    </a:solidFill>
                  </a:tcPr>
                </a:tc>
                <a:tc>
                  <a:txBody>
                    <a:bodyPr/>
                    <a:lstStyle/>
                    <a:p>
                      <a:pPr algn="ctr">
                        <a:defRPr sz="1600" b="1">
                          <a:solidFill>
                            <a:schemeClr val="bg1"/>
                          </a:solidFill>
                          <a:effectLst/>
                          <a:latin typeface="Source Sans Pro" panose="020B0503030403020204"/>
                        </a:defRPr>
                      </a:pPr>
                      <a:r>
                        <a:rPr sz="800"/>
                        <a:t>Compétence 10 </a:t>
                      </a:r>
                    </a:p>
                  </a:txBody>
                  <a:tcPr marL="68580" marR="68580" marT="0" marB="0">
                    <a:solidFill>
                      <a:srgbClr val="65A000"/>
                    </a:solidFill>
                  </a:tcPr>
                </a:tc>
                <a:tc>
                  <a:txBody>
                    <a:bodyPr/>
                    <a:lstStyle/>
                    <a:p>
                      <a:pPr algn="ctr">
                        <a:defRPr sz="1600" b="1">
                          <a:solidFill>
                            <a:schemeClr val="bg1"/>
                          </a:solidFill>
                          <a:effectLst/>
                          <a:latin typeface="Source Sans Pro" panose="020B0503030403020204"/>
                        </a:defRPr>
                      </a:pPr>
                      <a:r>
                        <a:rPr sz="800"/>
                        <a:t>Compétence 11 </a:t>
                      </a:r>
                    </a:p>
                  </a:txBody>
                  <a:tcPr marL="68580" marR="68580" marT="0" marB="0">
                    <a:solidFill>
                      <a:srgbClr val="65A000"/>
                    </a:solidFill>
                  </a:tcPr>
                </a:tc>
                <a:tc>
                  <a:txBody>
                    <a:bodyPr/>
                    <a:lstStyle/>
                    <a:p>
                      <a:pPr algn="ctr">
                        <a:defRPr sz="1600" b="1">
                          <a:solidFill>
                            <a:schemeClr val="bg1"/>
                          </a:solidFill>
                          <a:effectLst/>
                          <a:latin typeface="Source Sans Pro" panose="020B0503030403020204"/>
                        </a:defRPr>
                      </a:pPr>
                      <a:r>
                        <a:rPr sz="800"/>
                        <a:t>Compétence</a:t>
                      </a:r>
                    </a:p>
                    <a:p>
                      <a:pPr algn="ctr">
                        <a:defRPr sz="1600" b="1">
                          <a:solidFill>
                            <a:schemeClr val="bg1"/>
                          </a:solidFill>
                          <a:effectLst/>
                          <a:latin typeface="Source Sans Pro" panose="020B0503030403020204"/>
                        </a:defRPr>
                      </a:pPr>
                      <a:r>
                        <a:rPr sz="800"/>
                        <a:t>12 </a:t>
                      </a:r>
                    </a:p>
                  </a:txBody>
                  <a:tcPr marL="68580" marR="68580" marT="0" marB="0">
                    <a:solidFill>
                      <a:srgbClr val="65A000"/>
                    </a:solidFill>
                  </a:tcPr>
                </a:tc>
                <a:extLst>
                  <a:ext uri="{0D108BD9-81ED-4DB2-BD59-A6C34878D82A}">
                    <a16:rowId xmlns:a16="http://schemas.microsoft.com/office/drawing/2014/main" val="2782471843"/>
                  </a:ext>
                </a:extLst>
              </a:tr>
              <a:tr h="323491">
                <a:tc>
                  <a:txBody>
                    <a:bodyPr/>
                    <a:lstStyle/>
                    <a:p>
                      <a:pPr>
                        <a:defRPr sz="1600" b="1">
                          <a:solidFill>
                            <a:schemeClr val="bg1"/>
                          </a:solidFill>
                          <a:effectLst/>
                          <a:latin typeface="Source Sans Pro" panose="020B0503030403020204"/>
                        </a:defRPr>
                      </a:pPr>
                      <a:r>
                        <a:rPr sz="800"/>
                        <a:t>Urgence 1 </a:t>
                      </a:r>
                    </a:p>
                  </a:txBody>
                  <a:tcPr marL="68580" marR="68580" marT="0" marB="0">
                    <a:solidFill>
                      <a:srgbClr val="65A000"/>
                    </a:solidFill>
                  </a:tcPr>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extLst>
                  <a:ext uri="{0D108BD9-81ED-4DB2-BD59-A6C34878D82A}">
                    <a16:rowId xmlns:a16="http://schemas.microsoft.com/office/drawing/2014/main" val="2532151443"/>
                  </a:ext>
                </a:extLst>
              </a:tr>
              <a:tr h="323491">
                <a:tc>
                  <a:txBody>
                    <a:bodyPr/>
                    <a:lstStyle/>
                    <a:p>
                      <a:pPr>
                        <a:defRPr sz="1600" b="1">
                          <a:solidFill>
                            <a:schemeClr val="bg1"/>
                          </a:solidFill>
                          <a:effectLst/>
                          <a:latin typeface="Source Sans Pro" panose="020B0503030403020204"/>
                        </a:defRPr>
                      </a:pPr>
                      <a:r>
                        <a:rPr sz="800"/>
                        <a:t>Urgence 2 </a:t>
                      </a:r>
                    </a:p>
                  </a:txBody>
                  <a:tcPr marL="68580" marR="68580" marT="0" marB="0">
                    <a:solidFill>
                      <a:srgbClr val="65A000"/>
                    </a:solidFill>
                  </a:tcPr>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extLst>
                  <a:ext uri="{0D108BD9-81ED-4DB2-BD59-A6C34878D82A}">
                    <a16:rowId xmlns:a16="http://schemas.microsoft.com/office/drawing/2014/main" val="3249693200"/>
                  </a:ext>
                </a:extLst>
              </a:tr>
              <a:tr h="323491">
                <a:tc>
                  <a:txBody>
                    <a:bodyPr/>
                    <a:lstStyle/>
                    <a:p>
                      <a:pPr>
                        <a:defRPr sz="1600" b="1">
                          <a:solidFill>
                            <a:schemeClr val="bg1"/>
                          </a:solidFill>
                          <a:effectLst/>
                          <a:latin typeface="Source Sans Pro" panose="020B0503030403020204"/>
                        </a:defRPr>
                      </a:pPr>
                      <a:r>
                        <a:rPr sz="800"/>
                        <a:t>Urgence 3 </a:t>
                      </a:r>
                    </a:p>
                  </a:txBody>
                  <a:tcPr marL="68580" marR="68580" marT="0" marB="0">
                    <a:solidFill>
                      <a:srgbClr val="65A000"/>
                    </a:solidFill>
                  </a:tcPr>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extLst>
                  <a:ext uri="{0D108BD9-81ED-4DB2-BD59-A6C34878D82A}">
                    <a16:rowId xmlns:a16="http://schemas.microsoft.com/office/drawing/2014/main" val="162861406"/>
                  </a:ext>
                </a:extLst>
              </a:tr>
              <a:tr h="323491">
                <a:tc>
                  <a:txBody>
                    <a:bodyPr/>
                    <a:lstStyle/>
                    <a:p>
                      <a:pPr>
                        <a:defRPr sz="1600" b="1">
                          <a:solidFill>
                            <a:schemeClr val="bg1"/>
                          </a:solidFill>
                          <a:effectLst/>
                          <a:latin typeface="Source Sans Pro" panose="020B0503030403020204"/>
                        </a:defRPr>
                      </a:pPr>
                      <a:r>
                        <a:rPr sz="800"/>
                        <a:t>Urgence 4 </a:t>
                      </a:r>
                    </a:p>
                  </a:txBody>
                  <a:tcPr marL="68580" marR="68580" marT="0" marB="0">
                    <a:solidFill>
                      <a:srgbClr val="65A000"/>
                    </a:solidFill>
                  </a:tcPr>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extLst>
                  <a:ext uri="{0D108BD9-81ED-4DB2-BD59-A6C34878D82A}">
                    <a16:rowId xmlns:a16="http://schemas.microsoft.com/office/drawing/2014/main" val="409952905"/>
                  </a:ext>
                </a:extLst>
              </a:tr>
              <a:tr h="323491">
                <a:tc>
                  <a:txBody>
                    <a:bodyPr/>
                    <a:lstStyle/>
                    <a:p>
                      <a:pPr>
                        <a:defRPr sz="1600" b="1">
                          <a:solidFill>
                            <a:schemeClr val="bg1"/>
                          </a:solidFill>
                          <a:effectLst/>
                          <a:latin typeface="Source Sans Pro" panose="020B0503030403020204"/>
                        </a:defRPr>
                      </a:pPr>
                      <a:r>
                        <a:rPr sz="800"/>
                        <a:t>Urgence 5 </a:t>
                      </a:r>
                    </a:p>
                  </a:txBody>
                  <a:tcPr marL="68580" marR="68580" marT="0" marB="0">
                    <a:solidFill>
                      <a:srgbClr val="65A000"/>
                    </a:solidFill>
                  </a:tcPr>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extLst>
                  <a:ext uri="{0D108BD9-81ED-4DB2-BD59-A6C34878D82A}">
                    <a16:rowId xmlns:a16="http://schemas.microsoft.com/office/drawing/2014/main" val="2832669782"/>
                  </a:ext>
                </a:extLst>
              </a:tr>
              <a:tr h="323491">
                <a:tc>
                  <a:txBody>
                    <a:bodyPr/>
                    <a:lstStyle/>
                    <a:p>
                      <a:pPr>
                        <a:defRPr sz="1600" b="1">
                          <a:solidFill>
                            <a:schemeClr val="bg1"/>
                          </a:solidFill>
                          <a:effectLst/>
                          <a:latin typeface="Source Sans Pro" panose="020B0503030403020204"/>
                        </a:defRPr>
                      </a:pPr>
                      <a:r>
                        <a:rPr sz="800"/>
                        <a:t>Urgence 6 </a:t>
                      </a:r>
                    </a:p>
                  </a:txBody>
                  <a:tcPr marL="68580" marR="68580" marT="0" marB="0">
                    <a:solidFill>
                      <a:srgbClr val="65A000"/>
                    </a:solidFill>
                  </a:tcPr>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extLst>
                  <a:ext uri="{0D108BD9-81ED-4DB2-BD59-A6C34878D82A}">
                    <a16:rowId xmlns:a16="http://schemas.microsoft.com/office/drawing/2014/main" val="1452725277"/>
                  </a:ext>
                </a:extLst>
              </a:tr>
              <a:tr h="323491">
                <a:tc>
                  <a:txBody>
                    <a:bodyPr/>
                    <a:lstStyle/>
                    <a:p>
                      <a:pPr>
                        <a:defRPr sz="1600" b="1">
                          <a:solidFill>
                            <a:schemeClr val="bg1"/>
                          </a:solidFill>
                          <a:effectLst/>
                          <a:latin typeface="Source Sans Pro" panose="020B0503030403020204"/>
                        </a:defRPr>
                      </a:pPr>
                      <a:r>
                        <a:rPr sz="800"/>
                        <a:t>Urgence 7 </a:t>
                      </a:r>
                    </a:p>
                  </a:txBody>
                  <a:tcPr marL="68580" marR="68580" marT="0" marB="0">
                    <a:solidFill>
                      <a:srgbClr val="65A000"/>
                    </a:solidFill>
                  </a:tcPr>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extLst>
                  <a:ext uri="{0D108BD9-81ED-4DB2-BD59-A6C34878D82A}">
                    <a16:rowId xmlns:a16="http://schemas.microsoft.com/office/drawing/2014/main" val="1459024732"/>
                  </a:ext>
                </a:extLst>
              </a:tr>
              <a:tr h="323491">
                <a:tc>
                  <a:txBody>
                    <a:bodyPr/>
                    <a:lstStyle/>
                    <a:p>
                      <a:pPr>
                        <a:defRPr sz="1600" b="1">
                          <a:solidFill>
                            <a:schemeClr val="bg1"/>
                          </a:solidFill>
                          <a:effectLst/>
                          <a:latin typeface="Source Sans Pro" panose="020B0503030403020204"/>
                        </a:defRPr>
                      </a:pPr>
                      <a:r>
                        <a:rPr sz="800"/>
                        <a:t>Urgence 8 </a:t>
                      </a:r>
                    </a:p>
                  </a:txBody>
                  <a:tcPr marL="68580" marR="68580" marT="0" marB="0">
                    <a:solidFill>
                      <a:srgbClr val="65A000"/>
                    </a:solidFill>
                  </a:tcPr>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extLst>
                  <a:ext uri="{0D108BD9-81ED-4DB2-BD59-A6C34878D82A}">
                    <a16:rowId xmlns:a16="http://schemas.microsoft.com/office/drawing/2014/main" val="1793478587"/>
                  </a:ext>
                </a:extLst>
              </a:tr>
              <a:tr h="323491">
                <a:tc>
                  <a:txBody>
                    <a:bodyPr/>
                    <a:lstStyle/>
                    <a:p>
                      <a:pPr>
                        <a:defRPr sz="1600" b="1">
                          <a:solidFill>
                            <a:schemeClr val="bg1"/>
                          </a:solidFill>
                          <a:effectLst/>
                          <a:latin typeface="Source Sans Pro" panose="020B0503030403020204"/>
                        </a:defRPr>
                      </a:pPr>
                      <a:r>
                        <a:rPr sz="800"/>
                        <a:t>Urgence 9 </a:t>
                      </a:r>
                    </a:p>
                  </a:txBody>
                  <a:tcPr marL="68580" marR="68580" marT="0" marB="0">
                    <a:solidFill>
                      <a:srgbClr val="65A000"/>
                    </a:solidFill>
                  </a:tcPr>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extLst>
                  <a:ext uri="{0D108BD9-81ED-4DB2-BD59-A6C34878D82A}">
                    <a16:rowId xmlns:a16="http://schemas.microsoft.com/office/drawing/2014/main" val="2454450438"/>
                  </a:ext>
                </a:extLst>
              </a:tr>
              <a:tr h="323491">
                <a:tc>
                  <a:txBody>
                    <a:bodyPr/>
                    <a:lstStyle/>
                    <a:p>
                      <a:pPr>
                        <a:defRPr sz="1600" b="1">
                          <a:solidFill>
                            <a:schemeClr val="bg1"/>
                          </a:solidFill>
                          <a:effectLst/>
                          <a:latin typeface="Source Sans Pro" panose="020B0503030403020204"/>
                        </a:defRPr>
                      </a:pPr>
                      <a:r>
                        <a:rPr sz="800"/>
                        <a:t>Urgence 10 </a:t>
                      </a:r>
                    </a:p>
                  </a:txBody>
                  <a:tcPr marL="68580" marR="68580" marT="0" marB="0">
                    <a:solidFill>
                      <a:srgbClr val="65A000"/>
                    </a:solidFill>
                  </a:tcPr>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a:solidFill>
                          <a:schemeClr val="bg1"/>
                        </a:solidFill>
                        <a:effectLst/>
                        <a:latin typeface="Source Sans Pro" panose="020B0503030403020204"/>
                      </a:endParaRPr>
                    </a:p>
                  </a:txBody>
                  <a:tcPr marL="68580" marR="68580" marT="0" marB="0"/>
                </a:tc>
                <a:tc>
                  <a:txBody>
                    <a:bodyPr/>
                    <a:lstStyle/>
                    <a:p>
                      <a:endParaRPr sz="800" b="1" dirty="0">
                        <a:solidFill>
                          <a:schemeClr val="bg1"/>
                        </a:solidFill>
                        <a:effectLst/>
                        <a:latin typeface="Source Sans Pro" panose="020B0503030403020204"/>
                      </a:endParaRPr>
                    </a:p>
                  </a:txBody>
                  <a:tcPr marL="68580" marR="68580" marT="0" marB="0"/>
                </a:tc>
                <a:extLst>
                  <a:ext uri="{0D108BD9-81ED-4DB2-BD59-A6C34878D82A}">
                    <a16:rowId xmlns:a16="http://schemas.microsoft.com/office/drawing/2014/main" val="3625122728"/>
                  </a:ext>
                </a:extLst>
              </a:tr>
            </a:tbl>
          </a:graphicData>
        </a:graphic>
      </p:graphicFrame>
      <p:sp>
        <p:nvSpPr>
          <p:cNvPr id="7" name="TextBox 6">
            <a:extLst>
              <a:ext uri="{FF2B5EF4-FFF2-40B4-BE49-F238E27FC236}">
                <a16:creationId xmlns:a16="http://schemas.microsoft.com/office/drawing/2014/main" id="{EB608241-75F7-71A5-F8AB-5CDF6456BBFA}"/>
              </a:ext>
            </a:extLst>
          </p:cNvPr>
          <p:cNvSpPr txBox="1"/>
          <p:nvPr/>
        </p:nvSpPr>
        <p:spPr>
          <a:xfrm>
            <a:off x="610913" y="5918638"/>
            <a:ext cx="394137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1400">
                <a:latin typeface="Source Sans Pro"/>
              </a:defRPr>
            </a:pPr>
            <a:r>
              <a:t>Urgence : urgence de santé publique</a:t>
            </a:r>
            <a:endParaRPr kumimoji="0" sz="1400" b="0" i="0" u="none" strike="noStrike" cap="none" normalizeH="0" baseline="0">
              <a:ln>
                <a:noFill/>
              </a:ln>
              <a:solidFill>
                <a:srgbClr val="000000"/>
              </a:solidFill>
              <a:effectLst/>
              <a:uFillTx/>
              <a:latin typeface="Source Sans Pro"/>
              <a:ea typeface="+mj-ea"/>
              <a:cs typeface="+mj-cs"/>
              <a:sym typeface="Calibri"/>
            </a:endParaRPr>
          </a:p>
        </p:txBody>
      </p:sp>
    </p:spTree>
    <p:extLst>
      <p:ext uri="{BB962C8B-B14F-4D97-AF65-F5344CB8AC3E}">
        <p14:creationId xmlns:p14="http://schemas.microsoft.com/office/powerpoint/2010/main" val="1156341352"/>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798144-C516-5348-A5F5-C41C25162F89}"/>
              </a:ext>
            </a:extLst>
          </p:cNvPr>
          <p:cNvSpPr txBox="1"/>
          <p:nvPr/>
        </p:nvSpPr>
        <p:spPr>
          <a:xfrm>
            <a:off x="286832" y="1791339"/>
            <a:ext cx="11244263" cy="4850046"/>
          </a:xfrm>
          <a:prstGeom prst="rect">
            <a:avLst/>
          </a:prstGeom>
          <a:noFill/>
        </p:spPr>
        <p:txBody>
          <a:bodyPr wrap="square" lIns="91440" tIns="45720" rIns="91440" bIns="45720" anchor="t">
            <a:spAutoFit/>
          </a:bodyPr>
          <a:lstStyle/>
          <a:p>
            <a:endParaRPr sz="2000" dirty="0"/>
          </a:p>
          <a:p>
            <a:pPr>
              <a:buClr>
                <a:schemeClr val="accent3"/>
              </a:buClr>
              <a:buSzPct val="100000"/>
              <a:defRPr sz="2400">
                <a:solidFill>
                  <a:schemeClr val="tx1"/>
                </a:solidFill>
                <a:latin typeface="Source Sans Pro"/>
                <a:ea typeface="Source Sans Pro"/>
                <a:cs typeface="Arial"/>
                <a:sym typeface="Source Sans Pro Regular"/>
              </a:defRPr>
            </a:pPr>
            <a:r>
              <a:rPr sz="2000" dirty="0" err="1"/>
              <a:t>Élaborez</a:t>
            </a:r>
            <a:r>
              <a:rPr sz="2000" dirty="0"/>
              <a:t> un </a:t>
            </a:r>
            <a:r>
              <a:rPr sz="2000" dirty="0" err="1"/>
              <a:t>modèle</a:t>
            </a:r>
            <a:r>
              <a:rPr sz="2000" dirty="0"/>
              <a:t> de </a:t>
            </a:r>
            <a:r>
              <a:rPr sz="2000" dirty="0" err="1"/>
              <a:t>liste</a:t>
            </a:r>
            <a:r>
              <a:rPr sz="2000" dirty="0"/>
              <a:t> de </a:t>
            </a:r>
            <a:r>
              <a:rPr sz="2000" dirty="0" err="1"/>
              <a:t>membres</a:t>
            </a:r>
            <a:r>
              <a:rPr sz="2000" dirty="0"/>
              <a:t> de </a:t>
            </a:r>
            <a:r>
              <a:rPr sz="2000" dirty="0" err="1"/>
              <a:t>réserve</a:t>
            </a:r>
            <a:r>
              <a:rPr sz="2000" dirty="0"/>
              <a:t> des EIR </a:t>
            </a:r>
            <a:r>
              <a:rPr sz="2000" dirty="0" err="1"/>
              <a:t>adaptée</a:t>
            </a:r>
            <a:r>
              <a:rPr sz="2000" dirty="0"/>
              <a:t> à </a:t>
            </a:r>
            <a:r>
              <a:rPr sz="2000" dirty="0" err="1"/>
              <a:t>votre</a:t>
            </a:r>
            <a:r>
              <a:rPr sz="2000" dirty="0"/>
              <a:t> </a:t>
            </a:r>
            <a:r>
              <a:rPr sz="2000" dirty="0" err="1"/>
              <a:t>contexte</a:t>
            </a:r>
            <a:r>
              <a:rPr sz="2000" dirty="0"/>
              <a:t> national </a:t>
            </a:r>
            <a:r>
              <a:rPr sz="2000" dirty="0" err="1"/>
              <a:t>en</a:t>
            </a:r>
            <a:r>
              <a:rPr sz="2000" dirty="0"/>
              <a:t> y </a:t>
            </a:r>
            <a:r>
              <a:rPr sz="2000" dirty="0" err="1"/>
              <a:t>intégrant</a:t>
            </a:r>
            <a:r>
              <a:rPr sz="2000" dirty="0"/>
              <a:t> les </a:t>
            </a:r>
            <a:r>
              <a:rPr sz="2000" dirty="0" err="1"/>
              <a:t>éléments</a:t>
            </a:r>
            <a:r>
              <a:rPr sz="2000" dirty="0"/>
              <a:t> </a:t>
            </a:r>
            <a:r>
              <a:rPr sz="2000" dirty="0" err="1"/>
              <a:t>suivants</a:t>
            </a:r>
            <a:r>
              <a:rPr sz="2000" dirty="0"/>
              <a:t> :</a:t>
            </a:r>
            <a:endParaRPr sz="2000" dirty="0">
              <a:solidFill>
                <a:schemeClr val="tx1"/>
              </a:solidFill>
              <a:latin typeface="Source Sans Pro Regular"/>
              <a:cs typeface="Arial"/>
            </a:endParaRPr>
          </a:p>
          <a:p>
            <a:pPr marL="342900" lvl="2" indent="-307975">
              <a:spcBef>
                <a:spcPts val="500"/>
              </a:spcBef>
              <a:buClr>
                <a:schemeClr val="accent3"/>
              </a:buClr>
              <a:buSzPct val="100000"/>
              <a:buFont typeface="Arial"/>
              <a:buChar char="•"/>
              <a:defRPr sz="2400">
                <a:solidFill>
                  <a:schemeClr val="tx1"/>
                </a:solidFill>
                <a:latin typeface="Source Sans Pro Regular"/>
                <a:ea typeface="Source Sans Pro Regular"/>
                <a:cs typeface="Arial"/>
                <a:sym typeface="Source Sans Pro Regular"/>
              </a:defRPr>
            </a:pPr>
            <a:r>
              <a:rPr sz="2000" dirty="0" err="1"/>
              <a:t>Liste</a:t>
            </a:r>
            <a:r>
              <a:rPr sz="2000" dirty="0"/>
              <a:t> des </a:t>
            </a:r>
            <a:r>
              <a:rPr sz="2000" dirty="0" err="1"/>
              <a:t>informations</a:t>
            </a:r>
            <a:r>
              <a:rPr sz="2000" dirty="0"/>
              <a:t> à </a:t>
            </a:r>
            <a:r>
              <a:rPr sz="2000" dirty="0" err="1"/>
              <a:t>collecter</a:t>
            </a:r>
            <a:endParaRPr sz="2000" dirty="0"/>
          </a:p>
          <a:p>
            <a:pPr marL="342900" lvl="2" indent="-307975">
              <a:spcBef>
                <a:spcPts val="500"/>
              </a:spcBef>
              <a:buClr>
                <a:schemeClr val="accent3"/>
              </a:buClr>
              <a:buSzPct val="100000"/>
              <a:buFont typeface="Arial"/>
              <a:buChar char="•"/>
              <a:defRPr sz="2400">
                <a:solidFill>
                  <a:schemeClr val="tx1"/>
                </a:solidFill>
                <a:latin typeface="Source Sans Pro Regular"/>
                <a:ea typeface="Source Sans Pro Regular"/>
                <a:cs typeface="Arial"/>
                <a:sym typeface="Source Sans Pro Regular"/>
              </a:defRPr>
            </a:pPr>
            <a:r>
              <a:rPr sz="2000" dirty="0" err="1"/>
              <a:t>Plateforme</a:t>
            </a:r>
            <a:r>
              <a:rPr sz="2000" dirty="0"/>
              <a:t> </a:t>
            </a:r>
            <a:r>
              <a:rPr sz="2000" dirty="0" err="1"/>
              <a:t>proposée</a:t>
            </a:r>
            <a:r>
              <a:rPr sz="2000" dirty="0"/>
              <a:t> pour la </a:t>
            </a:r>
            <a:r>
              <a:rPr sz="2000" dirty="0" err="1"/>
              <a:t>liste</a:t>
            </a:r>
            <a:r>
              <a:rPr sz="2000" dirty="0"/>
              <a:t> des </a:t>
            </a:r>
            <a:r>
              <a:rPr sz="2000" dirty="0" err="1"/>
              <a:t>membres</a:t>
            </a:r>
            <a:r>
              <a:rPr sz="2000" dirty="0"/>
              <a:t> de </a:t>
            </a:r>
            <a:r>
              <a:rPr sz="2000" dirty="0" err="1"/>
              <a:t>réserve</a:t>
            </a:r>
            <a:endParaRPr sz="2000" dirty="0"/>
          </a:p>
          <a:p>
            <a:pPr marL="342900" lvl="2" indent="-307975">
              <a:spcBef>
                <a:spcPts val="500"/>
              </a:spcBef>
              <a:buClr>
                <a:schemeClr val="accent3"/>
              </a:buClr>
              <a:buSzPct val="100000"/>
              <a:buFont typeface="Arial"/>
              <a:buChar char="•"/>
              <a:defRPr sz="2400">
                <a:solidFill>
                  <a:schemeClr val="tx1"/>
                </a:solidFill>
                <a:latin typeface="Source Sans Pro Regular"/>
                <a:ea typeface="Source Sans Pro Regular"/>
                <a:cs typeface="Arial"/>
                <a:sym typeface="Source Sans Pro Regular"/>
              </a:defRPr>
            </a:pPr>
            <a:r>
              <a:rPr sz="2000" dirty="0" err="1"/>
              <a:t>Modalités</a:t>
            </a:r>
            <a:r>
              <a:rPr sz="2000" dirty="0"/>
              <a:t> de tenue à jour de la </a:t>
            </a:r>
            <a:r>
              <a:rPr sz="2000" dirty="0" err="1"/>
              <a:t>liste</a:t>
            </a:r>
            <a:r>
              <a:rPr sz="2000" dirty="0"/>
              <a:t> des </a:t>
            </a:r>
            <a:r>
              <a:rPr sz="2000" dirty="0" err="1"/>
              <a:t>membres</a:t>
            </a:r>
            <a:r>
              <a:rPr sz="2000" dirty="0"/>
              <a:t> de </a:t>
            </a:r>
            <a:r>
              <a:rPr sz="2000" dirty="0" err="1"/>
              <a:t>réserve</a:t>
            </a:r>
            <a:endParaRPr sz="2000" dirty="0"/>
          </a:p>
          <a:p>
            <a:pPr marL="342900" lvl="2" indent="-307975">
              <a:spcBef>
                <a:spcPts val="500"/>
              </a:spcBef>
              <a:buClr>
                <a:schemeClr val="accent3"/>
              </a:buClr>
              <a:buSzPct val="100000"/>
              <a:buFont typeface="Arial"/>
              <a:buChar char="•"/>
              <a:defRPr sz="2400">
                <a:solidFill>
                  <a:schemeClr val="tx1"/>
                </a:solidFill>
                <a:latin typeface="Source Sans Pro Regular"/>
                <a:ea typeface="Source Sans Pro Regular"/>
                <a:cs typeface="Arial"/>
                <a:sym typeface="Source Sans Pro Regular"/>
              </a:defRPr>
            </a:pPr>
            <a:r>
              <a:rPr sz="2000" dirty="0" err="1"/>
              <a:t>Chaque</a:t>
            </a:r>
            <a:r>
              <a:rPr sz="2000" dirty="0"/>
              <a:t> </a:t>
            </a:r>
            <a:r>
              <a:rPr sz="2000" dirty="0" err="1"/>
              <a:t>groupe</a:t>
            </a:r>
            <a:r>
              <a:rPr sz="2000" dirty="0"/>
              <a:t> </a:t>
            </a:r>
            <a:r>
              <a:rPr sz="2000" dirty="0" err="1"/>
              <a:t>désigne</a:t>
            </a:r>
            <a:r>
              <a:rPr sz="2000" dirty="0"/>
              <a:t> un rapporteur qui </a:t>
            </a:r>
            <a:r>
              <a:rPr sz="2000" dirty="0" err="1"/>
              <a:t>présentera</a:t>
            </a:r>
            <a:r>
              <a:rPr sz="2000" dirty="0"/>
              <a:t> </a:t>
            </a:r>
            <a:r>
              <a:rPr sz="2000" dirty="0" err="1"/>
              <a:t>en</a:t>
            </a:r>
            <a:r>
              <a:rPr sz="2000" dirty="0"/>
              <a:t> </a:t>
            </a:r>
            <a:r>
              <a:rPr sz="2000" dirty="0" err="1"/>
              <a:t>plénière</a:t>
            </a:r>
            <a:r>
              <a:rPr sz="2000" dirty="0"/>
              <a:t> le </a:t>
            </a:r>
            <a:r>
              <a:rPr sz="2000" dirty="0" err="1"/>
              <a:t>résultat</a:t>
            </a:r>
            <a:r>
              <a:rPr sz="2000" dirty="0"/>
              <a:t> de </a:t>
            </a:r>
            <a:r>
              <a:rPr sz="2000" dirty="0" err="1"/>
              <a:t>ses</a:t>
            </a:r>
            <a:r>
              <a:rPr sz="2000" dirty="0"/>
              <a:t> discussions et de son travail</a:t>
            </a:r>
          </a:p>
          <a:p>
            <a:pPr marL="342900" lvl="2" indent="-307975">
              <a:spcBef>
                <a:spcPts val="500"/>
              </a:spcBef>
              <a:buFont typeface="Arial,Sans-Serif"/>
              <a:buChar char="•"/>
              <a:defRPr sz="2400">
                <a:solidFill>
                  <a:schemeClr val="tx1"/>
                </a:solidFill>
                <a:latin typeface="Source Sans Pro Regular"/>
                <a:ea typeface="Source Sans Pro Regular"/>
                <a:cs typeface="Arial"/>
                <a:sym typeface="Source Sans Pro Regular"/>
              </a:defRPr>
            </a:pPr>
            <a:r>
              <a:rPr sz="2000" dirty="0"/>
              <a:t>Durée : 30 minutes de travail </a:t>
            </a:r>
            <a:r>
              <a:rPr sz="2000" dirty="0" err="1"/>
              <a:t>en</a:t>
            </a:r>
            <a:r>
              <a:rPr sz="2000" dirty="0"/>
              <a:t> </a:t>
            </a:r>
            <a:r>
              <a:rPr sz="2000" dirty="0" err="1"/>
              <a:t>groupe</a:t>
            </a:r>
            <a:r>
              <a:rPr sz="2000" dirty="0"/>
              <a:t>, 15 minutes pour les </a:t>
            </a:r>
            <a:r>
              <a:rPr sz="2000" dirty="0" err="1"/>
              <a:t>présentations</a:t>
            </a:r>
            <a:endParaRPr sz="2000" dirty="0"/>
          </a:p>
          <a:p>
            <a:pPr marL="342900" lvl="2" indent="-307975">
              <a:spcBef>
                <a:spcPts val="500"/>
              </a:spcBef>
              <a:buFont typeface="Arial,Sans-Serif"/>
              <a:buChar char="•"/>
              <a:defRPr sz="2400" b="1">
                <a:solidFill>
                  <a:srgbClr val="A1010D"/>
                </a:solidFill>
                <a:latin typeface="Source Sans Pro Regular"/>
                <a:ea typeface="Source Sans Pro Regular"/>
                <a:cs typeface="Arial"/>
                <a:sym typeface="Source Sans Pro Regular"/>
              </a:defRPr>
            </a:pPr>
            <a:r>
              <a:rPr sz="2000" dirty="0" err="1"/>
              <a:t>Réalisation</a:t>
            </a:r>
            <a:r>
              <a:rPr sz="2000" dirty="0"/>
              <a:t> </a:t>
            </a:r>
            <a:r>
              <a:rPr sz="2000" dirty="0" err="1"/>
              <a:t>attendue</a:t>
            </a:r>
            <a:r>
              <a:rPr sz="2000" dirty="0"/>
              <a:t> : </a:t>
            </a:r>
            <a:r>
              <a:rPr sz="2000" dirty="0" err="1"/>
              <a:t>élaborer</a:t>
            </a:r>
            <a:r>
              <a:rPr sz="2000" dirty="0"/>
              <a:t> </a:t>
            </a:r>
            <a:r>
              <a:rPr sz="2000" dirty="0" err="1"/>
              <a:t>une</a:t>
            </a:r>
            <a:r>
              <a:rPr sz="2000" dirty="0"/>
              <a:t> </a:t>
            </a:r>
            <a:r>
              <a:rPr sz="2000" dirty="0" err="1"/>
              <a:t>liste</a:t>
            </a:r>
            <a:r>
              <a:rPr sz="2000" dirty="0"/>
              <a:t> des </a:t>
            </a:r>
            <a:r>
              <a:rPr sz="2000" dirty="0" err="1"/>
              <a:t>membres</a:t>
            </a:r>
            <a:r>
              <a:rPr sz="2000" dirty="0"/>
              <a:t> de </a:t>
            </a:r>
            <a:r>
              <a:rPr sz="2000" dirty="0" err="1"/>
              <a:t>réserve</a:t>
            </a:r>
            <a:r>
              <a:rPr sz="2000" dirty="0"/>
              <a:t> des EIR </a:t>
            </a:r>
            <a:r>
              <a:rPr sz="2000" dirty="0" err="1"/>
              <a:t>adaptée</a:t>
            </a:r>
            <a:r>
              <a:rPr sz="2000" dirty="0"/>
              <a:t> à </a:t>
            </a:r>
            <a:r>
              <a:rPr sz="2000" dirty="0" err="1"/>
              <a:t>votre</a:t>
            </a:r>
            <a:r>
              <a:rPr sz="2000" dirty="0"/>
              <a:t> </a:t>
            </a:r>
            <a:r>
              <a:rPr sz="2000" dirty="0" err="1"/>
              <a:t>contexte</a:t>
            </a:r>
            <a:r>
              <a:rPr sz="2000" dirty="0"/>
              <a:t> national</a:t>
            </a:r>
          </a:p>
          <a:p>
            <a:pPr>
              <a:defRPr sz="2400">
                <a:solidFill>
                  <a:srgbClr val="10253F"/>
                </a:solidFill>
                <a:latin typeface="Source Sans Pro Regular"/>
                <a:ea typeface="Source Sans Pro Regular"/>
                <a:cs typeface="Source Sans Pro Regular"/>
                <a:sym typeface="Source Sans Pro Regular"/>
              </a:defRPr>
            </a:pPr>
            <a:br>
              <a:rPr lang="en-US" sz="2000" dirty="0"/>
            </a:br>
            <a:endParaRPr lang="en-US" sz="2000" dirty="0"/>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sz="2000" dirty="0">
              <a:solidFill>
                <a:schemeClr val="tx1"/>
              </a:solidFill>
              <a:latin typeface="Source Sans Pro Regular"/>
              <a:cs typeface="Arial"/>
            </a:endParaRPr>
          </a:p>
        </p:txBody>
      </p:sp>
      <p:sp>
        <p:nvSpPr>
          <p:cNvPr id="9" name="Titre 1">
            <a:extLst>
              <a:ext uri="{FF2B5EF4-FFF2-40B4-BE49-F238E27FC236}">
                <a16:creationId xmlns:a16="http://schemas.microsoft.com/office/drawing/2014/main" id="{43D839BE-7412-C005-3580-2B6AAA6846B4}"/>
              </a:ext>
            </a:extLst>
          </p:cNvPr>
          <p:cNvSpPr txBox="1">
            <a:spLocks/>
          </p:cNvSpPr>
          <p:nvPr/>
        </p:nvSpPr>
        <p:spPr>
          <a:xfrm>
            <a:off x="284331" y="1310754"/>
            <a:ext cx="10714010" cy="64611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hangingPunct="1">
              <a:defRPr sz="2800" b="1">
                <a:solidFill>
                  <a:srgbClr val="A1010D"/>
                </a:solidFill>
                <a:latin typeface="Source Sans Pro Regular"/>
                <a:cs typeface="Arial"/>
              </a:defRPr>
            </a:pPr>
            <a:r>
              <a:rPr sz="2000" dirty="0" err="1"/>
              <a:t>Consignes</a:t>
            </a:r>
            <a:r>
              <a:rPr sz="2000" dirty="0"/>
              <a:t> pour le travail </a:t>
            </a:r>
            <a:r>
              <a:rPr sz="2000" dirty="0" err="1"/>
              <a:t>en</a:t>
            </a:r>
            <a:r>
              <a:rPr sz="2000" dirty="0"/>
              <a:t> </a:t>
            </a:r>
            <a:r>
              <a:rPr sz="2000" dirty="0" err="1"/>
              <a:t>groupe</a:t>
            </a:r>
            <a:endParaRPr sz="2000" dirty="0"/>
          </a:p>
        </p:txBody>
      </p:sp>
      <p:sp>
        <p:nvSpPr>
          <p:cNvPr id="11" name="Rectangle 10">
            <a:extLst>
              <a:ext uri="{FF2B5EF4-FFF2-40B4-BE49-F238E27FC236}">
                <a16:creationId xmlns:a16="http://schemas.microsoft.com/office/drawing/2014/main" id="{4F318529-4DB4-96E8-E413-1DC046710290}"/>
              </a:ext>
            </a:extLst>
          </p:cNvPr>
          <p:cNvSpPr/>
          <p:nvPr/>
        </p:nvSpPr>
        <p:spPr>
          <a:xfrm>
            <a:off x="107096" y="146452"/>
            <a:ext cx="9022022" cy="400110"/>
          </a:xfrm>
          <a:prstGeom prst="rect">
            <a:avLst/>
          </a:prstGeom>
        </p:spPr>
        <p:txBody>
          <a:bodyPr wrap="none" lIns="91440" tIns="45720" rIns="91440" bIns="45720" anchor="t">
            <a:spAutoFit/>
          </a:bodyPr>
          <a:lstStyle/>
          <a:p>
            <a:pPr>
              <a:defRPr sz="3200" b="1">
                <a:solidFill>
                  <a:schemeClr val="bg1"/>
                </a:solidFill>
                <a:latin typeface="Source Sans Pro Regular"/>
              </a:defRPr>
            </a:pPr>
            <a:r>
              <a:rPr sz="2000" dirty="0"/>
              <a:t>3.4 </a:t>
            </a:r>
            <a:r>
              <a:rPr sz="2000" dirty="0" err="1"/>
              <a:t>Activité</a:t>
            </a:r>
            <a:r>
              <a:rPr sz="2000" dirty="0"/>
              <a:t> de </a:t>
            </a:r>
            <a:r>
              <a:rPr sz="2000" dirty="0" err="1"/>
              <a:t>groupe</a:t>
            </a:r>
            <a:r>
              <a:rPr sz="2000" dirty="0"/>
              <a:t> : constitution </a:t>
            </a:r>
            <a:r>
              <a:rPr sz="2000" dirty="0" err="1"/>
              <a:t>d’une</a:t>
            </a:r>
            <a:r>
              <a:rPr sz="2000" dirty="0"/>
              <a:t> </a:t>
            </a:r>
            <a:r>
              <a:rPr sz="2000" dirty="0" err="1"/>
              <a:t>liste</a:t>
            </a:r>
            <a:r>
              <a:rPr sz="2000" dirty="0"/>
              <a:t> de </a:t>
            </a:r>
            <a:r>
              <a:rPr sz="2000" dirty="0" err="1"/>
              <a:t>membres</a:t>
            </a:r>
            <a:r>
              <a:rPr sz="2000" dirty="0"/>
              <a:t> de </a:t>
            </a:r>
            <a:r>
              <a:rPr sz="2000" dirty="0" err="1"/>
              <a:t>réserve</a:t>
            </a:r>
            <a:r>
              <a:rPr sz="2000" dirty="0"/>
              <a:t> des EIR</a:t>
            </a:r>
          </a:p>
        </p:txBody>
      </p:sp>
      <p:sp>
        <p:nvSpPr>
          <p:cNvPr id="2" name="Espace réservé du numéro de diapositive 1">
            <a:extLst>
              <a:ext uri="{FF2B5EF4-FFF2-40B4-BE49-F238E27FC236}">
                <a16:creationId xmlns:a16="http://schemas.microsoft.com/office/drawing/2014/main" id="{928785C4-3142-B5DF-C160-F0AE6B5051D5}"/>
              </a:ext>
            </a:extLst>
          </p:cNvPr>
          <p:cNvSpPr>
            <a:spLocks noGrp="1"/>
          </p:cNvSpPr>
          <p:nvPr>
            <p:ph type="sldNum" sz="quarter" idx="2"/>
          </p:nvPr>
        </p:nvSpPr>
        <p:spPr>
          <a:xfrm>
            <a:off x="11683206" y="6461301"/>
            <a:ext cx="507092" cy="320041"/>
          </a:xfrm>
        </p:spPr>
        <p:txBody>
          <a:bodyPr lIns="91440" tIns="45720" rIns="91440" bIns="45720" anchor="t"/>
          <a:lstStyle/>
          <a:p>
            <a:pPr algn="r"/>
            <a:fld id="{86CB4B4D-7CA3-9044-876B-883B54F8677D}" type="slidenum">
              <a:rPr lang="fr-FR" sz="1200">
                <a:solidFill>
                  <a:srgbClr val="A5A5A5"/>
                </a:solidFill>
              </a:rPr>
              <a:pPr algn="r"/>
              <a:t>41</a:t>
            </a:fld>
            <a:endParaRPr sz="1200">
              <a:solidFill>
                <a:srgbClr val="A5A5A5"/>
              </a:solidFill>
            </a:endParaRPr>
          </a:p>
        </p:txBody>
      </p:sp>
      <p:sp>
        <p:nvSpPr>
          <p:cNvPr id="5" name="Titre 1">
            <a:extLst>
              <a:ext uri="{FF2B5EF4-FFF2-40B4-BE49-F238E27FC236}">
                <a16:creationId xmlns:a16="http://schemas.microsoft.com/office/drawing/2014/main" id="{FAA64DD7-EFE2-39C8-F862-3DE9F8A83E34}"/>
              </a:ext>
            </a:extLst>
          </p:cNvPr>
          <p:cNvSpPr txBox="1">
            <a:spLocks/>
          </p:cNvSpPr>
          <p:nvPr/>
        </p:nvSpPr>
        <p:spPr>
          <a:xfrm>
            <a:off x="286504" y="730477"/>
            <a:ext cx="10714010" cy="6461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hangingPunct="1">
              <a:defRPr sz="2800" b="1">
                <a:solidFill>
                  <a:srgbClr val="65A000"/>
                </a:solidFill>
                <a:latin typeface="Source Sans Pro Regular"/>
                <a:cs typeface="Arial"/>
              </a:defRPr>
            </a:pPr>
            <a:r>
              <a:rPr sz="2000" dirty="0" err="1"/>
              <a:t>Activité</a:t>
            </a:r>
            <a:r>
              <a:rPr sz="2000" dirty="0"/>
              <a:t> de </a:t>
            </a:r>
            <a:r>
              <a:rPr sz="2000" dirty="0" err="1"/>
              <a:t>groupe</a:t>
            </a:r>
            <a:r>
              <a:rPr sz="2000" dirty="0"/>
              <a:t> 2 : </a:t>
            </a:r>
            <a:r>
              <a:rPr sz="2000" dirty="0" err="1"/>
              <a:t>élaboration</a:t>
            </a:r>
            <a:r>
              <a:rPr sz="2000" dirty="0"/>
              <a:t> </a:t>
            </a:r>
            <a:r>
              <a:rPr sz="2000" dirty="0" err="1"/>
              <a:t>d’une</a:t>
            </a:r>
            <a:r>
              <a:rPr sz="2000" dirty="0"/>
              <a:t> </a:t>
            </a:r>
            <a:r>
              <a:rPr sz="2000" dirty="0" err="1"/>
              <a:t>liste</a:t>
            </a:r>
            <a:r>
              <a:rPr sz="2000" dirty="0"/>
              <a:t> de </a:t>
            </a:r>
            <a:r>
              <a:rPr sz="2000" dirty="0" err="1"/>
              <a:t>membres</a:t>
            </a:r>
            <a:r>
              <a:rPr sz="2000" dirty="0"/>
              <a:t> de </a:t>
            </a:r>
            <a:r>
              <a:rPr sz="2000" dirty="0" err="1"/>
              <a:t>réserve</a:t>
            </a:r>
            <a:r>
              <a:rPr sz="2000" dirty="0"/>
              <a:t> des EIR </a:t>
            </a:r>
            <a:r>
              <a:rPr sz="2000" dirty="0" err="1"/>
              <a:t>adaptée</a:t>
            </a:r>
            <a:r>
              <a:rPr sz="2000" dirty="0"/>
              <a:t> au pays</a:t>
            </a:r>
          </a:p>
        </p:txBody>
      </p:sp>
    </p:spTree>
    <p:extLst>
      <p:ext uri="{BB962C8B-B14F-4D97-AF65-F5344CB8AC3E}">
        <p14:creationId xmlns:p14="http://schemas.microsoft.com/office/powerpoint/2010/main" val="979540080"/>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a:xfrm>
            <a:off x="564596" y="1548989"/>
            <a:ext cx="11347451" cy="1870076"/>
          </a:xfrm>
        </p:spPr>
        <p:txBody>
          <a:bodyPr lIns="45719" tIns="45720" rIns="45719" bIns="45720" anchor="ctr">
            <a:normAutofit/>
          </a:bodyPr>
          <a:lstStyle/>
          <a:p>
            <a:pPr>
              <a:spcBef>
                <a:spcPts val="0"/>
              </a:spcBef>
            </a:pPr>
            <a:r>
              <a:rPr sz="3200" b="1" dirty="0"/>
              <a:t>3.5 </a:t>
            </a:r>
            <a:r>
              <a:rPr lang="fr-FR" sz="3200" b="1" dirty="0"/>
              <a:t>Travail de groupe</a:t>
            </a:r>
            <a:r>
              <a:rPr sz="3200" b="1" dirty="0"/>
              <a:t>: </a:t>
            </a:r>
            <a:r>
              <a:rPr lang="fr-FR" sz="3200" b="1" dirty="0"/>
              <a:t>testez votre liste de réserve</a:t>
            </a:r>
            <a:endParaRPr sz="3200" b="1" dirty="0"/>
          </a:p>
        </p:txBody>
      </p:sp>
      <p:sp>
        <p:nvSpPr>
          <p:cNvPr id="3" name="Espace réservé du numéro de diapositive 2">
            <a:extLst>
              <a:ext uri="{FF2B5EF4-FFF2-40B4-BE49-F238E27FC236}">
                <a16:creationId xmlns:a16="http://schemas.microsoft.com/office/drawing/2014/main" id="{3A944646-ED5E-EBBD-588F-A2F876D015EF}"/>
              </a:ext>
            </a:extLst>
          </p:cNvPr>
          <p:cNvSpPr>
            <a:spLocks noGrp="1"/>
          </p:cNvSpPr>
          <p:nvPr>
            <p:ph type="sldNum" sz="quarter" idx="2"/>
          </p:nvPr>
        </p:nvSpPr>
        <p:spPr>
          <a:xfrm>
            <a:off x="11625769" y="6511882"/>
            <a:ext cx="554717" cy="343853"/>
          </a:xfrm>
        </p:spPr>
        <p:txBody>
          <a:bodyPr lIns="91440" tIns="45720" rIns="91440" bIns="45720" anchor="t"/>
          <a:lstStyle/>
          <a:p>
            <a:pPr algn="r"/>
            <a:fld id="{86CB4B4D-7CA3-9044-876B-883B54F8677D}" type="slidenum">
              <a:rPr sz="1200">
                <a:solidFill>
                  <a:srgbClr val="A5A5A5"/>
                </a:solidFill>
              </a:rPr>
              <a:pPr algn="r"/>
              <a:t>42</a:t>
            </a:fld>
            <a:endParaRPr sz="1200">
              <a:solidFill>
                <a:srgbClr val="A5A5A5"/>
              </a:solidFill>
            </a:endParaRPr>
          </a:p>
        </p:txBody>
      </p:sp>
    </p:spTree>
    <p:extLst>
      <p:ext uri="{BB962C8B-B14F-4D97-AF65-F5344CB8AC3E}">
        <p14:creationId xmlns:p14="http://schemas.microsoft.com/office/powerpoint/2010/main" val="2138559999"/>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798144-C516-5348-A5F5-C41C25162F89}"/>
              </a:ext>
            </a:extLst>
          </p:cNvPr>
          <p:cNvSpPr txBox="1"/>
          <p:nvPr/>
        </p:nvSpPr>
        <p:spPr>
          <a:xfrm>
            <a:off x="220837" y="2365722"/>
            <a:ext cx="11244263" cy="2934137"/>
          </a:xfrm>
          <a:prstGeom prst="rect">
            <a:avLst/>
          </a:prstGeom>
          <a:noFill/>
        </p:spPr>
        <p:txBody>
          <a:bodyPr wrap="square" lIns="91440" tIns="45720" rIns="91440" bIns="45720" rtlCol="0" anchor="t">
            <a:spAutoFit/>
          </a:bodyPr>
          <a:lstStyle/>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2400" dirty="0">
                <a:solidFill>
                  <a:schemeClr val="tx1"/>
                </a:solidFill>
                <a:latin typeface="Source Sans Pro Regular"/>
                <a:cs typeface="Arial"/>
              </a:rPr>
              <a:t>Des scénarios vous seront proposés.</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2400" dirty="0">
                <a:solidFill>
                  <a:schemeClr val="tx1"/>
                </a:solidFill>
                <a:latin typeface="Source Sans Pro Regular"/>
                <a:cs typeface="Arial"/>
              </a:rPr>
              <a:t>Vous devez utiliser votre liste et le tableau élaboré précédemment pour identifier qui doit répondre dans chaque scénario.</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2400" dirty="0">
                <a:solidFill>
                  <a:schemeClr val="tx1"/>
                </a:solidFill>
                <a:latin typeface="Source Sans Pro Regular"/>
                <a:cs typeface="Arial"/>
              </a:rPr>
              <a:t>Votre liste fonctionne-t-elle bien ?</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2400" dirty="0">
                <a:solidFill>
                  <a:schemeClr val="tx1"/>
                </a:solidFill>
                <a:latin typeface="Source Sans Pro Regular"/>
                <a:cs typeface="Arial"/>
              </a:rPr>
              <a:t>Chaque groupe désignera un rapporteur qui présentera en plénière les résultats du travail/discussion de groupe</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2400" dirty="0">
                <a:solidFill>
                  <a:schemeClr val="tx1"/>
                </a:solidFill>
                <a:latin typeface="Source Sans Pro Regular"/>
                <a:cs typeface="Arial"/>
              </a:rPr>
              <a:t>Durée : 30 minutes</a:t>
            </a:r>
            <a:endParaRPr sz="2400" dirty="0">
              <a:solidFill>
                <a:schemeClr val="tx1"/>
              </a:solidFill>
              <a:latin typeface="Source Sans Pro Regular"/>
              <a:cs typeface="Arial"/>
            </a:endParaRPr>
          </a:p>
        </p:txBody>
      </p:sp>
      <p:sp>
        <p:nvSpPr>
          <p:cNvPr id="8" name="Rectangle 7">
            <a:extLst>
              <a:ext uri="{FF2B5EF4-FFF2-40B4-BE49-F238E27FC236}">
                <a16:creationId xmlns:a16="http://schemas.microsoft.com/office/drawing/2014/main" id="{2BC78EFC-8EAF-09D1-04AA-AF685160072A}"/>
              </a:ext>
            </a:extLst>
          </p:cNvPr>
          <p:cNvSpPr/>
          <p:nvPr/>
        </p:nvSpPr>
        <p:spPr>
          <a:xfrm>
            <a:off x="136913" y="5977"/>
            <a:ext cx="9429184" cy="584775"/>
          </a:xfrm>
          <a:prstGeom prst="rect">
            <a:avLst/>
          </a:prstGeom>
        </p:spPr>
        <p:txBody>
          <a:bodyPr wrap="none" lIns="91440" tIns="45720" rIns="91440" bIns="45720" anchor="t">
            <a:spAutoFit/>
          </a:bodyPr>
          <a:lstStyle/>
          <a:p>
            <a:r>
              <a:rPr sz="3200" b="1" dirty="0">
                <a:solidFill>
                  <a:schemeClr val="bg1"/>
                </a:solidFill>
                <a:latin typeface="Source Sans Pro Regular"/>
              </a:rPr>
              <a:t>3.5 </a:t>
            </a:r>
            <a:r>
              <a:rPr lang="fr-FR" sz="3200" b="1" dirty="0">
                <a:solidFill>
                  <a:schemeClr val="bg1"/>
                </a:solidFill>
                <a:latin typeface="Source Sans Pro Regular"/>
              </a:rPr>
              <a:t>Travail</a:t>
            </a:r>
            <a:r>
              <a:rPr lang="fr-FR" sz="3200" b="1" dirty="0">
                <a:solidFill>
                  <a:schemeClr val="bg1"/>
                </a:solidFill>
              </a:rPr>
              <a:t> de groupe: testez votre liste de réserve </a:t>
            </a:r>
            <a:r>
              <a:rPr sz="3200" b="1" dirty="0">
                <a:solidFill>
                  <a:schemeClr val="bg1"/>
                </a:solidFill>
                <a:latin typeface="Source Sans Pro Regular"/>
              </a:rPr>
              <a:t>(1)</a:t>
            </a:r>
          </a:p>
        </p:txBody>
      </p:sp>
      <p:sp>
        <p:nvSpPr>
          <p:cNvPr id="12" name="Titre 1">
            <a:extLst>
              <a:ext uri="{FF2B5EF4-FFF2-40B4-BE49-F238E27FC236}">
                <a16:creationId xmlns:a16="http://schemas.microsoft.com/office/drawing/2014/main" id="{F902C905-CC76-B935-C126-BEA720A14512}"/>
              </a:ext>
            </a:extLst>
          </p:cNvPr>
          <p:cNvSpPr txBox="1">
            <a:spLocks/>
          </p:cNvSpPr>
          <p:nvPr/>
        </p:nvSpPr>
        <p:spPr>
          <a:xfrm>
            <a:off x="221559" y="1620634"/>
            <a:ext cx="10714010" cy="64611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hangingPunct="1"/>
            <a:r>
              <a:rPr sz="2800" b="1" dirty="0">
                <a:solidFill>
                  <a:srgbClr val="A1010D"/>
                </a:solidFill>
                <a:latin typeface="Source Sans Pro Regular"/>
                <a:cs typeface="Arial"/>
              </a:rPr>
              <a:t>Instructions </a:t>
            </a:r>
            <a:r>
              <a:rPr lang="fr-FR" sz="2800" b="1" dirty="0">
                <a:solidFill>
                  <a:srgbClr val="A1010D"/>
                </a:solidFill>
                <a:latin typeface="Source Sans Pro Regular"/>
                <a:cs typeface="Arial"/>
              </a:rPr>
              <a:t>pour le travail de groupe</a:t>
            </a:r>
            <a:r>
              <a:rPr sz="2800" b="1" dirty="0">
                <a:solidFill>
                  <a:srgbClr val="A1010D"/>
                </a:solidFill>
                <a:latin typeface="Source Sans Pro Regular"/>
                <a:cs typeface="Arial"/>
              </a:rPr>
              <a:t> </a:t>
            </a:r>
          </a:p>
        </p:txBody>
      </p:sp>
      <p:sp>
        <p:nvSpPr>
          <p:cNvPr id="2" name="Espace réservé du numéro de diapositive 1">
            <a:extLst>
              <a:ext uri="{FF2B5EF4-FFF2-40B4-BE49-F238E27FC236}">
                <a16:creationId xmlns:a16="http://schemas.microsoft.com/office/drawing/2014/main" id="{EFFC05F3-A10A-FEB0-A7EC-A5228D43FA31}"/>
              </a:ext>
            </a:extLst>
          </p:cNvPr>
          <p:cNvSpPr>
            <a:spLocks noGrp="1"/>
          </p:cNvSpPr>
          <p:nvPr>
            <p:ph type="sldNum" sz="quarter" idx="2"/>
          </p:nvPr>
        </p:nvSpPr>
        <p:spPr>
          <a:xfrm>
            <a:off x="11683206" y="6532738"/>
            <a:ext cx="507092" cy="320041"/>
          </a:xfrm>
        </p:spPr>
        <p:txBody>
          <a:bodyPr lIns="91440" tIns="45720" rIns="91440" bIns="45720" anchor="t"/>
          <a:lstStyle/>
          <a:p>
            <a:pPr algn="r"/>
            <a:fld id="{86CB4B4D-7CA3-9044-876B-883B54F8677D}" type="slidenum">
              <a:rPr sz="1200">
                <a:solidFill>
                  <a:srgbClr val="A5A5A5"/>
                </a:solidFill>
              </a:rPr>
              <a:pPr algn="r"/>
              <a:t>43</a:t>
            </a:fld>
            <a:endParaRPr sz="1200">
              <a:solidFill>
                <a:srgbClr val="A5A5A5"/>
              </a:solidFill>
            </a:endParaRPr>
          </a:p>
        </p:txBody>
      </p:sp>
    </p:spTree>
    <p:extLst>
      <p:ext uri="{BB962C8B-B14F-4D97-AF65-F5344CB8AC3E}">
        <p14:creationId xmlns:p14="http://schemas.microsoft.com/office/powerpoint/2010/main" val="1361510539"/>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798144-C516-5348-A5F5-C41C25162F89}"/>
              </a:ext>
            </a:extLst>
          </p:cNvPr>
          <p:cNvSpPr txBox="1"/>
          <p:nvPr/>
        </p:nvSpPr>
        <p:spPr>
          <a:xfrm>
            <a:off x="362352" y="1335901"/>
            <a:ext cx="11462369" cy="2246769"/>
          </a:xfrm>
          <a:prstGeom prst="rect">
            <a:avLst/>
          </a:prstGeom>
          <a:solidFill>
            <a:schemeClr val="accent5">
              <a:lumMod val="20000"/>
              <a:lumOff val="80000"/>
            </a:schemeClr>
          </a:solidFill>
        </p:spPr>
        <p:txBody>
          <a:bodyPr wrap="square" lIns="91440" tIns="45720" rIns="91440" bIns="45720" rtlCol="0" anchor="t">
            <a:spAutoFit/>
          </a:bodyPr>
          <a:lstStyle/>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2000" dirty="0">
                <a:solidFill>
                  <a:schemeClr val="tx1"/>
                </a:solidFill>
                <a:latin typeface="Source Sans Pro Regular"/>
                <a:ea typeface="Source Sans Pro Regular"/>
                <a:cs typeface="Arial"/>
              </a:rPr>
              <a:t>Vous avez reçu une notification d'un foyer de maladie à virus Ebola (MVE) dans le village de </a:t>
            </a:r>
            <a:r>
              <a:rPr lang="fr-FR" sz="2000" dirty="0" err="1">
                <a:solidFill>
                  <a:schemeClr val="tx1"/>
                </a:solidFill>
                <a:latin typeface="Source Sans Pro Regular"/>
                <a:ea typeface="Source Sans Pro Regular"/>
                <a:cs typeface="Arial"/>
              </a:rPr>
              <a:t>Towny</a:t>
            </a:r>
            <a:r>
              <a:rPr lang="fr-FR" sz="2000" dirty="0">
                <a:solidFill>
                  <a:schemeClr val="tx1"/>
                </a:solidFill>
                <a:latin typeface="Source Sans Pro Regular"/>
                <a:ea typeface="Source Sans Pro Regular"/>
                <a:cs typeface="Arial"/>
              </a:rPr>
              <a:t>, avec 5 cas suspects dont 1 décès.</a:t>
            </a:r>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2000" dirty="0">
                <a:solidFill>
                  <a:schemeClr val="tx1"/>
                </a:solidFill>
                <a:latin typeface="Source Sans Pro Regular"/>
                <a:ea typeface="Source Sans Pro Regular"/>
                <a:cs typeface="Arial"/>
              </a:rPr>
              <a:t>Le cas décédé est revenu il y a 10 jours d'un voyage dans un pays voisin où sévit une épidémie de MVE. Il présentait une diarrhée, de la fièvre, des pétéchies et une épistaxis.</a:t>
            </a:r>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2000" dirty="0">
                <a:solidFill>
                  <a:schemeClr val="tx1"/>
                </a:solidFill>
                <a:latin typeface="Source Sans Pro Regular"/>
                <a:ea typeface="Source Sans Pro Regular"/>
                <a:cs typeface="Arial"/>
              </a:rPr>
              <a:t>Vous êtes le coordinateur du déploiement/de la montée en puissance de l'équipe d'intervention rapide.</a:t>
            </a:r>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2000" dirty="0">
                <a:solidFill>
                  <a:schemeClr val="tx1"/>
                </a:solidFill>
                <a:latin typeface="Source Sans Pro Regular"/>
                <a:ea typeface="Source Sans Pro Regular"/>
                <a:cs typeface="Arial"/>
              </a:rPr>
              <a:t>En utilisant votre liste de réserve, comment allez-vous composer l'équipe d'intervention rapide qui devrait être mobilisée sur le terrain ?</a:t>
            </a:r>
            <a:endParaRPr sz="2000" dirty="0">
              <a:solidFill>
                <a:schemeClr val="tx1"/>
              </a:solidFill>
              <a:latin typeface="Source Sans Pro Regular"/>
              <a:ea typeface="Source Sans Pro Regular"/>
              <a:cs typeface="Arial"/>
            </a:endParaRPr>
          </a:p>
        </p:txBody>
      </p:sp>
      <p:sp>
        <p:nvSpPr>
          <p:cNvPr id="8" name="Rectangle 7">
            <a:extLst>
              <a:ext uri="{FF2B5EF4-FFF2-40B4-BE49-F238E27FC236}">
                <a16:creationId xmlns:a16="http://schemas.microsoft.com/office/drawing/2014/main" id="{2BC78EFC-8EAF-09D1-04AA-AF685160072A}"/>
              </a:ext>
            </a:extLst>
          </p:cNvPr>
          <p:cNvSpPr/>
          <p:nvPr/>
        </p:nvSpPr>
        <p:spPr>
          <a:xfrm>
            <a:off x="136913" y="5977"/>
            <a:ext cx="9603911" cy="584775"/>
          </a:xfrm>
          <a:prstGeom prst="rect">
            <a:avLst/>
          </a:prstGeom>
        </p:spPr>
        <p:txBody>
          <a:bodyPr wrap="none" lIns="91440" tIns="45720" rIns="91440" bIns="45720" anchor="t">
            <a:spAutoFit/>
          </a:bodyPr>
          <a:lstStyle/>
          <a:p>
            <a:r>
              <a:rPr sz="3200" b="1" dirty="0">
                <a:solidFill>
                  <a:schemeClr val="bg1"/>
                </a:solidFill>
                <a:latin typeface="Source Sans Pro Regular"/>
              </a:rPr>
              <a:t>3.5 </a:t>
            </a:r>
            <a:r>
              <a:rPr lang="fr-FR" sz="3200" b="1" dirty="0">
                <a:solidFill>
                  <a:schemeClr val="bg1"/>
                </a:solidFill>
                <a:latin typeface="Source Sans Pro Regular"/>
              </a:rPr>
              <a:t>Travail de</a:t>
            </a:r>
            <a:r>
              <a:rPr lang="fr-FR" sz="3200" b="1" dirty="0">
                <a:solidFill>
                  <a:schemeClr val="bg1"/>
                </a:solidFill>
              </a:rPr>
              <a:t> groupe: testez votre liste de réserve </a:t>
            </a:r>
            <a:r>
              <a:rPr sz="3200" b="1" dirty="0">
                <a:solidFill>
                  <a:schemeClr val="bg1"/>
                </a:solidFill>
                <a:latin typeface="Source Sans Pro Regular"/>
              </a:rPr>
              <a:t>(2)</a:t>
            </a:r>
          </a:p>
        </p:txBody>
      </p:sp>
      <p:sp>
        <p:nvSpPr>
          <p:cNvPr id="12" name="Titre 1">
            <a:extLst>
              <a:ext uri="{FF2B5EF4-FFF2-40B4-BE49-F238E27FC236}">
                <a16:creationId xmlns:a16="http://schemas.microsoft.com/office/drawing/2014/main" id="{F902C905-CC76-B935-C126-BEA720A14512}"/>
              </a:ext>
            </a:extLst>
          </p:cNvPr>
          <p:cNvSpPr txBox="1">
            <a:spLocks/>
          </p:cNvSpPr>
          <p:nvPr/>
        </p:nvSpPr>
        <p:spPr>
          <a:xfrm>
            <a:off x="362352" y="833378"/>
            <a:ext cx="10714010" cy="6461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hangingPunct="1"/>
            <a:r>
              <a:rPr sz="2400" b="1" dirty="0">
                <a:solidFill>
                  <a:srgbClr val="A1010D"/>
                </a:solidFill>
                <a:latin typeface="Source Sans Pro Regular"/>
                <a:cs typeface="Arial"/>
              </a:rPr>
              <a:t>Sc</a:t>
            </a:r>
            <a:r>
              <a:rPr lang="fr-FR" sz="2400" b="1" dirty="0">
                <a:solidFill>
                  <a:srgbClr val="A1010D"/>
                </a:solidFill>
                <a:latin typeface="Source Sans Pro Regular"/>
                <a:cs typeface="Arial"/>
              </a:rPr>
              <a:t>é</a:t>
            </a:r>
            <a:r>
              <a:rPr sz="2400" b="1" dirty="0" err="1">
                <a:solidFill>
                  <a:srgbClr val="A1010D"/>
                </a:solidFill>
                <a:latin typeface="Source Sans Pro Regular"/>
                <a:cs typeface="Arial"/>
              </a:rPr>
              <a:t>nario</a:t>
            </a:r>
            <a:r>
              <a:rPr sz="2400" b="1" dirty="0">
                <a:solidFill>
                  <a:srgbClr val="A1010D"/>
                </a:solidFill>
                <a:latin typeface="Source Sans Pro Regular"/>
                <a:cs typeface="Arial"/>
              </a:rPr>
              <a:t> 1</a:t>
            </a:r>
            <a:r>
              <a:rPr sz="2800" b="1" dirty="0">
                <a:solidFill>
                  <a:srgbClr val="A1010D"/>
                </a:solidFill>
                <a:latin typeface="Source Sans Pro Regular"/>
                <a:cs typeface="Arial"/>
              </a:rPr>
              <a:t> </a:t>
            </a:r>
          </a:p>
        </p:txBody>
      </p:sp>
      <p:sp>
        <p:nvSpPr>
          <p:cNvPr id="2" name="Espace réservé du numéro de diapositive 1">
            <a:extLst>
              <a:ext uri="{FF2B5EF4-FFF2-40B4-BE49-F238E27FC236}">
                <a16:creationId xmlns:a16="http://schemas.microsoft.com/office/drawing/2014/main" id="{EFFC05F3-A10A-FEB0-A7EC-A5228D43FA31}"/>
              </a:ext>
            </a:extLst>
          </p:cNvPr>
          <p:cNvSpPr>
            <a:spLocks noGrp="1"/>
          </p:cNvSpPr>
          <p:nvPr>
            <p:ph type="sldNum" sz="quarter" idx="2"/>
          </p:nvPr>
        </p:nvSpPr>
        <p:spPr>
          <a:xfrm>
            <a:off x="11683206" y="6532738"/>
            <a:ext cx="507092" cy="320041"/>
          </a:xfrm>
        </p:spPr>
        <p:txBody>
          <a:bodyPr lIns="91440" tIns="45720" rIns="91440" bIns="45720" anchor="t"/>
          <a:lstStyle/>
          <a:p>
            <a:pPr algn="r"/>
            <a:fld id="{86CB4B4D-7CA3-9044-876B-883B54F8677D}" type="slidenum">
              <a:rPr sz="1200">
                <a:solidFill>
                  <a:srgbClr val="A5A5A5"/>
                </a:solidFill>
              </a:rPr>
              <a:pPr algn="r"/>
              <a:t>44</a:t>
            </a:fld>
            <a:endParaRPr sz="1200">
              <a:solidFill>
                <a:srgbClr val="A5A5A5"/>
              </a:solidFill>
            </a:endParaRPr>
          </a:p>
        </p:txBody>
      </p:sp>
      <p:sp>
        <p:nvSpPr>
          <p:cNvPr id="3" name="TextBox 2">
            <a:extLst>
              <a:ext uri="{FF2B5EF4-FFF2-40B4-BE49-F238E27FC236}">
                <a16:creationId xmlns:a16="http://schemas.microsoft.com/office/drawing/2014/main" id="{A86D0C0B-AB63-0C10-9D17-F71257821102}"/>
              </a:ext>
            </a:extLst>
          </p:cNvPr>
          <p:cNvSpPr txBox="1"/>
          <p:nvPr/>
        </p:nvSpPr>
        <p:spPr>
          <a:xfrm>
            <a:off x="362351" y="3942482"/>
            <a:ext cx="11462370" cy="2554545"/>
          </a:xfrm>
          <a:prstGeom prst="rect">
            <a:avLst/>
          </a:prstGeom>
          <a:solidFill>
            <a:schemeClr val="accent5">
              <a:lumMod val="20000"/>
              <a:lumOff val="80000"/>
            </a:schemeClr>
          </a:solidFill>
        </p:spPr>
        <p:txBody>
          <a:bodyPr wrap="square" lIns="91440" tIns="45720" rIns="91440" bIns="45720" rtlCol="0" anchor="t">
            <a:spAutoFit/>
          </a:bodyPr>
          <a:lstStyle/>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2000" dirty="0">
                <a:solidFill>
                  <a:schemeClr val="tx1"/>
                </a:solidFill>
                <a:latin typeface="Source Sans Pro Regular"/>
                <a:ea typeface="Source Sans Pro Regular"/>
                <a:cs typeface="Arial"/>
              </a:rPr>
              <a:t>Un grand nombre de cas de choléra ont été soudainement détectés dans une petite ville isolée. L'équipe d'intervention rapide déployée localement a été arrêtée à la frontière de la ville par la communauté et n'a pas été autorisée à entrer dans la ville, craignant que les intervenants de l'équipe d'intervention rapide ne viennent empoisonner l'eau de leur puits.</a:t>
            </a:r>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2000" dirty="0">
                <a:solidFill>
                  <a:schemeClr val="tx1"/>
                </a:solidFill>
                <a:latin typeface="Source Sans Pro Regular"/>
                <a:ea typeface="Source Sans Pro Regular"/>
                <a:cs typeface="Arial"/>
              </a:rPr>
              <a:t>Les autorités ont demandé l'aide du niveau national. Vous êtes le coordinateur du déploiement/de la montée en puissance de l'équipe d'intervention rapide.</a:t>
            </a:r>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2000" dirty="0">
                <a:solidFill>
                  <a:schemeClr val="tx1"/>
                </a:solidFill>
                <a:latin typeface="Source Sans Pro Regular"/>
                <a:ea typeface="Source Sans Pro Regular"/>
                <a:cs typeface="Arial"/>
              </a:rPr>
              <a:t>En utilisant votre liste de réserve, comment allez-vous composer l'équipe d'intervention rapide qui sera mobilisée pour soutenir les efforts de réponse locale ?</a:t>
            </a:r>
            <a:endParaRPr sz="2000" dirty="0">
              <a:solidFill>
                <a:schemeClr val="tx1"/>
              </a:solidFill>
              <a:latin typeface="Source Sans Pro Regular"/>
              <a:ea typeface="Source Sans Pro Regular"/>
              <a:cs typeface="Arial"/>
            </a:endParaRPr>
          </a:p>
        </p:txBody>
      </p:sp>
      <p:sp>
        <p:nvSpPr>
          <p:cNvPr id="5" name="Titre 1">
            <a:extLst>
              <a:ext uri="{FF2B5EF4-FFF2-40B4-BE49-F238E27FC236}">
                <a16:creationId xmlns:a16="http://schemas.microsoft.com/office/drawing/2014/main" id="{AC6D9E37-930C-D920-383C-97D57BAD7318}"/>
              </a:ext>
            </a:extLst>
          </p:cNvPr>
          <p:cNvSpPr txBox="1">
            <a:spLocks/>
          </p:cNvSpPr>
          <p:nvPr/>
        </p:nvSpPr>
        <p:spPr>
          <a:xfrm>
            <a:off x="362352" y="3454359"/>
            <a:ext cx="10714010" cy="64611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hangingPunct="1"/>
            <a:r>
              <a:rPr sz="2400" b="1" dirty="0">
                <a:solidFill>
                  <a:srgbClr val="A1010D"/>
                </a:solidFill>
                <a:latin typeface="Source Sans Pro Regular"/>
                <a:cs typeface="Arial"/>
              </a:rPr>
              <a:t>Sc</a:t>
            </a:r>
            <a:r>
              <a:rPr lang="fr-FR" sz="2400" b="1" dirty="0">
                <a:solidFill>
                  <a:srgbClr val="A1010D"/>
                </a:solidFill>
                <a:latin typeface="Source Sans Pro Regular"/>
                <a:cs typeface="Arial"/>
              </a:rPr>
              <a:t>é</a:t>
            </a:r>
            <a:r>
              <a:rPr sz="2400" b="1" dirty="0" err="1">
                <a:solidFill>
                  <a:srgbClr val="A1010D"/>
                </a:solidFill>
                <a:latin typeface="Source Sans Pro Regular"/>
                <a:cs typeface="Arial"/>
              </a:rPr>
              <a:t>nario</a:t>
            </a:r>
            <a:r>
              <a:rPr sz="2400" b="1" dirty="0">
                <a:solidFill>
                  <a:srgbClr val="A1010D"/>
                </a:solidFill>
                <a:latin typeface="Source Sans Pro Regular"/>
                <a:cs typeface="Arial"/>
              </a:rPr>
              <a:t> 2</a:t>
            </a:r>
            <a:r>
              <a:rPr sz="2800" b="1" dirty="0">
                <a:solidFill>
                  <a:srgbClr val="A1010D"/>
                </a:solidFill>
                <a:latin typeface="Source Sans Pro Regular"/>
                <a:cs typeface="Arial"/>
              </a:rPr>
              <a:t> </a:t>
            </a:r>
          </a:p>
        </p:txBody>
      </p:sp>
    </p:spTree>
    <p:extLst>
      <p:ext uri="{BB962C8B-B14F-4D97-AF65-F5344CB8AC3E}">
        <p14:creationId xmlns:p14="http://schemas.microsoft.com/office/powerpoint/2010/main" val="27655491"/>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798144-C516-5348-A5F5-C41C25162F89}"/>
              </a:ext>
            </a:extLst>
          </p:cNvPr>
          <p:cNvSpPr txBox="1"/>
          <p:nvPr/>
        </p:nvSpPr>
        <p:spPr>
          <a:xfrm>
            <a:off x="304801" y="1292021"/>
            <a:ext cx="11560628" cy="5016758"/>
          </a:xfrm>
          <a:prstGeom prst="rect">
            <a:avLst/>
          </a:prstGeom>
          <a:solidFill>
            <a:schemeClr val="accent5">
              <a:lumMod val="20000"/>
              <a:lumOff val="80000"/>
            </a:schemeClr>
          </a:solidFill>
        </p:spPr>
        <p:txBody>
          <a:bodyPr wrap="square" lIns="91440" tIns="45720" rIns="91440" bIns="45720" rtlCol="0" anchor="t">
            <a:spAutoFit/>
          </a:bodyPr>
          <a:lstStyle/>
          <a:p>
            <a:pPr>
              <a:buClr>
                <a:schemeClr val="accent3"/>
              </a:buClr>
              <a:buSzPct val="100000"/>
              <a:defRPr sz="2400">
                <a:solidFill>
                  <a:srgbClr val="10253F"/>
                </a:solidFill>
                <a:latin typeface="Source Sans Pro Regular"/>
                <a:ea typeface="Source Sans Pro Regular"/>
                <a:cs typeface="Source Sans Pro Regular"/>
                <a:sym typeface="Source Sans Pro Regular"/>
              </a:defRPr>
            </a:pPr>
            <a:r>
              <a:rPr lang="fr-FR" sz="2000" dirty="0">
                <a:solidFill>
                  <a:srgbClr val="10253F"/>
                </a:solidFill>
                <a:latin typeface="Source Sans Pro Regular"/>
                <a:ea typeface="+mj-lt"/>
                <a:cs typeface="+mj-lt"/>
              </a:rPr>
              <a:t>L'EIR qui devrait être mobilisée sur le terrain peut être composée des profils suivants :</a:t>
            </a:r>
          </a:p>
          <a:p>
            <a:pPr marL="342900" indent="-342900">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fr-FR" sz="2000" b="1" dirty="0">
                <a:solidFill>
                  <a:srgbClr val="10253F"/>
                </a:solidFill>
                <a:latin typeface="Source Sans Pro Regular"/>
                <a:ea typeface="+mj-lt"/>
                <a:cs typeface="+mj-lt"/>
              </a:rPr>
              <a:t>Médecin/Infirmier : </a:t>
            </a:r>
            <a:r>
              <a:rPr lang="fr-FR" sz="2000" dirty="0">
                <a:solidFill>
                  <a:srgbClr val="10253F"/>
                </a:solidFill>
                <a:latin typeface="Source Sans Pro Regular"/>
                <a:ea typeface="+mj-lt"/>
                <a:cs typeface="+mj-lt"/>
              </a:rPr>
              <a:t>isoler les cas suspects, initier la prise en charge des cas et orienter vers les structures de santé appropriées</a:t>
            </a:r>
          </a:p>
          <a:p>
            <a:pPr marL="342900" indent="-342900">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fr-FR" sz="2000" b="1" dirty="0">
                <a:solidFill>
                  <a:srgbClr val="10253F"/>
                </a:solidFill>
                <a:latin typeface="Source Sans Pro Regular"/>
                <a:ea typeface="+mj-lt"/>
                <a:cs typeface="+mj-lt"/>
              </a:rPr>
              <a:t>Épidémiologiste : </a:t>
            </a:r>
            <a:r>
              <a:rPr lang="fr-FR" sz="2000" dirty="0">
                <a:solidFill>
                  <a:srgbClr val="10253F"/>
                </a:solidFill>
                <a:latin typeface="Source Sans Pro Regular"/>
                <a:ea typeface="+mj-lt"/>
                <a:cs typeface="+mj-lt"/>
              </a:rPr>
              <a:t>élaborer/adapter une définition de cas, mener l'enquête épidémiologique, assurer la recherche active des cas et la recherche des contacts, recommander des mesures de contrôle...</a:t>
            </a:r>
          </a:p>
          <a:p>
            <a:pPr marL="342900" indent="-342900">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fr-FR" sz="2000" b="1" dirty="0">
                <a:solidFill>
                  <a:srgbClr val="10253F"/>
                </a:solidFill>
                <a:latin typeface="Source Sans Pro Regular"/>
                <a:ea typeface="+mj-lt"/>
                <a:cs typeface="+mj-lt"/>
              </a:rPr>
              <a:t>Expert de laboratoire : </a:t>
            </a:r>
            <a:r>
              <a:rPr lang="fr-FR" sz="2000" dirty="0">
                <a:solidFill>
                  <a:srgbClr val="10253F"/>
                </a:solidFill>
                <a:latin typeface="Source Sans Pro Regular"/>
                <a:ea typeface="+mj-lt"/>
                <a:cs typeface="+mj-lt"/>
              </a:rPr>
              <a:t>s'assurer que les échantillons nécessaires sont prélevés selon les procédures de manière sûre et sécurisée et les stocker correctement jusqu'à leur envoi au laboratoire</a:t>
            </a:r>
          </a:p>
          <a:p>
            <a:pPr marL="342900" indent="-342900">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fr-FR" sz="2000" b="1" dirty="0">
                <a:solidFill>
                  <a:srgbClr val="10253F"/>
                </a:solidFill>
                <a:latin typeface="Source Sans Pro Regular"/>
                <a:ea typeface="+mj-lt"/>
                <a:cs typeface="+mj-lt"/>
              </a:rPr>
              <a:t>Spécialiste en communication des risques/engagement communautaire : </a:t>
            </a:r>
            <a:r>
              <a:rPr lang="fr-FR" sz="2000" dirty="0">
                <a:solidFill>
                  <a:srgbClr val="10253F"/>
                </a:solidFill>
                <a:latin typeface="Source Sans Pro Regular"/>
                <a:ea typeface="+mj-lt"/>
                <a:cs typeface="+mj-lt"/>
              </a:rPr>
              <a:t>sensibilisation aux risques, aux signes cliniques, aux moyens de prévention...</a:t>
            </a:r>
          </a:p>
          <a:p>
            <a:pPr marL="342900" indent="-342900">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fr-FR" sz="2000" b="1" dirty="0">
                <a:solidFill>
                  <a:srgbClr val="10253F"/>
                </a:solidFill>
                <a:latin typeface="Source Sans Pro Regular"/>
                <a:ea typeface="+mj-lt"/>
                <a:cs typeface="+mj-lt"/>
              </a:rPr>
              <a:t>Spécialiste PCI : </a:t>
            </a:r>
            <a:r>
              <a:rPr lang="fr-FR" sz="2000" dirty="0">
                <a:solidFill>
                  <a:srgbClr val="10253F"/>
                </a:solidFill>
                <a:latin typeface="Source Sans Pro Regular"/>
                <a:ea typeface="+mj-lt"/>
                <a:cs typeface="+mj-lt"/>
              </a:rPr>
              <a:t>assure la mise en œuvre des mesures de prévention et de contrôle des infections pendant toutes les activités sur le terrain, y compris l'enterrement en toute sécurité</a:t>
            </a:r>
          </a:p>
          <a:p>
            <a:pPr marL="342900" indent="-342900">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fr-FR" sz="2000" b="1" dirty="0">
                <a:solidFill>
                  <a:srgbClr val="10253F"/>
                </a:solidFill>
                <a:latin typeface="Source Sans Pro Regular"/>
                <a:ea typeface="+mj-lt"/>
                <a:cs typeface="+mj-lt"/>
              </a:rPr>
              <a:t>Logisticien : </a:t>
            </a:r>
            <a:r>
              <a:rPr lang="fr-FR" sz="2000" dirty="0">
                <a:solidFill>
                  <a:srgbClr val="10253F"/>
                </a:solidFill>
                <a:latin typeface="Source Sans Pro Regular"/>
                <a:ea typeface="+mj-lt"/>
                <a:cs typeface="+mj-lt"/>
              </a:rPr>
              <a:t>assurer la santé personnelle et de l'équipe, documents imprimés, technologies de l'information et de la communication, etc.</a:t>
            </a:r>
          </a:p>
          <a:p>
            <a:pPr marL="342900" indent="-342900">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fr-FR" sz="2000" b="1" dirty="0">
                <a:solidFill>
                  <a:srgbClr val="10253F"/>
                </a:solidFill>
                <a:latin typeface="Source Sans Pro Regular"/>
                <a:ea typeface="+mj-lt"/>
                <a:cs typeface="+mj-lt"/>
              </a:rPr>
              <a:t>Chauffeur : </a:t>
            </a:r>
            <a:r>
              <a:rPr lang="fr-FR" sz="2000" dirty="0">
                <a:solidFill>
                  <a:srgbClr val="10253F"/>
                </a:solidFill>
                <a:latin typeface="Source Sans Pro Regular"/>
                <a:ea typeface="+mj-lt"/>
                <a:cs typeface="+mj-lt"/>
              </a:rPr>
              <a:t>assurer le transport de l'équipe, des échantillons, etc.</a:t>
            </a:r>
          </a:p>
          <a:p>
            <a:pPr marL="342900" indent="-342900">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fr-FR" sz="2000" b="1" dirty="0">
                <a:solidFill>
                  <a:srgbClr val="10253F"/>
                </a:solidFill>
                <a:latin typeface="Source Sans Pro Regular"/>
                <a:ea typeface="+mj-lt"/>
                <a:cs typeface="+mj-lt"/>
              </a:rPr>
              <a:t>Accès à des experts/équipes spécialisées </a:t>
            </a:r>
            <a:r>
              <a:rPr lang="fr-FR" sz="2000" dirty="0">
                <a:solidFill>
                  <a:srgbClr val="10253F"/>
                </a:solidFill>
                <a:latin typeface="Source Sans Pro Regular"/>
                <a:ea typeface="+mj-lt"/>
                <a:cs typeface="+mj-lt"/>
              </a:rPr>
              <a:t>: spécialiste en santé environnementale, équipe d'enterrement, expert en soutien psychosocial, expert en médias, etc.</a:t>
            </a:r>
            <a:endParaRPr sz="2000" dirty="0">
              <a:solidFill>
                <a:srgbClr val="10253F"/>
              </a:solidFill>
              <a:latin typeface="Source Sans Pro Regular"/>
              <a:ea typeface="+mj-lt"/>
              <a:cs typeface="+mj-lt"/>
            </a:endParaRPr>
          </a:p>
        </p:txBody>
      </p:sp>
      <p:sp>
        <p:nvSpPr>
          <p:cNvPr id="8" name="Rectangle 7">
            <a:extLst>
              <a:ext uri="{FF2B5EF4-FFF2-40B4-BE49-F238E27FC236}">
                <a16:creationId xmlns:a16="http://schemas.microsoft.com/office/drawing/2014/main" id="{2BC78EFC-8EAF-09D1-04AA-AF685160072A}"/>
              </a:ext>
            </a:extLst>
          </p:cNvPr>
          <p:cNvSpPr/>
          <p:nvPr/>
        </p:nvSpPr>
        <p:spPr>
          <a:xfrm>
            <a:off x="136913" y="5977"/>
            <a:ext cx="9510937" cy="584775"/>
          </a:xfrm>
          <a:prstGeom prst="rect">
            <a:avLst/>
          </a:prstGeom>
        </p:spPr>
        <p:txBody>
          <a:bodyPr wrap="none" lIns="91440" tIns="45720" rIns="91440" bIns="45720" anchor="t">
            <a:spAutoFit/>
          </a:bodyPr>
          <a:lstStyle/>
          <a:p>
            <a:r>
              <a:rPr sz="3200" b="1" dirty="0">
                <a:solidFill>
                  <a:schemeClr val="bg1"/>
                </a:solidFill>
                <a:latin typeface="Source Sans Pro Regular"/>
              </a:rPr>
              <a:t>3.5 </a:t>
            </a:r>
            <a:r>
              <a:rPr lang="fr-FR" sz="3200" b="1" dirty="0">
                <a:solidFill>
                  <a:schemeClr val="bg1"/>
                </a:solidFill>
                <a:latin typeface="Source Sans Pro Regular"/>
              </a:rPr>
              <a:t>Travail de </a:t>
            </a:r>
            <a:r>
              <a:rPr lang="fr-FR" sz="3200" b="1" dirty="0">
                <a:solidFill>
                  <a:schemeClr val="bg1"/>
                </a:solidFill>
              </a:rPr>
              <a:t>groupe: testez votre liste de réserve </a:t>
            </a:r>
            <a:r>
              <a:rPr sz="3200" b="1" dirty="0">
                <a:solidFill>
                  <a:schemeClr val="bg1"/>
                </a:solidFill>
                <a:latin typeface="Source Sans Pro Regular"/>
              </a:rPr>
              <a:t>(</a:t>
            </a:r>
            <a:r>
              <a:rPr lang="fr-FR" sz="3200" b="1" dirty="0">
                <a:solidFill>
                  <a:schemeClr val="bg1"/>
                </a:solidFill>
                <a:latin typeface="Source Sans Pro Regular"/>
              </a:rPr>
              <a:t>3</a:t>
            </a:r>
            <a:r>
              <a:rPr sz="3200" b="1" dirty="0">
                <a:solidFill>
                  <a:schemeClr val="bg1"/>
                </a:solidFill>
                <a:latin typeface="Source Sans Pro Regular"/>
              </a:rPr>
              <a:t>)</a:t>
            </a:r>
          </a:p>
        </p:txBody>
      </p:sp>
      <p:sp>
        <p:nvSpPr>
          <p:cNvPr id="12" name="Titre 1">
            <a:extLst>
              <a:ext uri="{FF2B5EF4-FFF2-40B4-BE49-F238E27FC236}">
                <a16:creationId xmlns:a16="http://schemas.microsoft.com/office/drawing/2014/main" id="{F902C905-CC76-B935-C126-BEA720A14512}"/>
              </a:ext>
            </a:extLst>
          </p:cNvPr>
          <p:cNvSpPr txBox="1">
            <a:spLocks/>
          </p:cNvSpPr>
          <p:nvPr/>
        </p:nvSpPr>
        <p:spPr>
          <a:xfrm>
            <a:off x="136913" y="774231"/>
            <a:ext cx="10714010" cy="64611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hangingPunct="1"/>
            <a:r>
              <a:rPr sz="2800" b="1" dirty="0">
                <a:solidFill>
                  <a:srgbClr val="A1010D"/>
                </a:solidFill>
                <a:latin typeface="Source Sans Pro Regular"/>
                <a:cs typeface="Arial"/>
              </a:rPr>
              <a:t>D</a:t>
            </a:r>
            <a:r>
              <a:rPr lang="fr-FR" sz="2800" b="1" dirty="0">
                <a:solidFill>
                  <a:srgbClr val="A1010D"/>
                </a:solidFill>
                <a:latin typeface="Source Sans Pro Regular"/>
                <a:cs typeface="Arial"/>
              </a:rPr>
              <a:t>é</a:t>
            </a:r>
            <a:r>
              <a:rPr sz="2800" b="1" dirty="0">
                <a:solidFill>
                  <a:srgbClr val="A1010D"/>
                </a:solidFill>
                <a:latin typeface="Source Sans Pro Regular"/>
                <a:cs typeface="Arial"/>
              </a:rPr>
              <a:t>briefing </a:t>
            </a:r>
            <a:r>
              <a:rPr lang="fr-FR" sz="2800" b="1" dirty="0">
                <a:solidFill>
                  <a:srgbClr val="A1010D"/>
                </a:solidFill>
                <a:latin typeface="Source Sans Pro Regular"/>
                <a:cs typeface="Arial"/>
              </a:rPr>
              <a:t>du</a:t>
            </a:r>
            <a:r>
              <a:rPr sz="2800" b="1" dirty="0">
                <a:solidFill>
                  <a:srgbClr val="A1010D"/>
                </a:solidFill>
                <a:latin typeface="Source Sans Pro Regular"/>
                <a:cs typeface="Arial"/>
              </a:rPr>
              <a:t> </a:t>
            </a:r>
            <a:r>
              <a:rPr sz="2800" b="1" dirty="0" err="1">
                <a:solidFill>
                  <a:srgbClr val="A1010D"/>
                </a:solidFill>
                <a:latin typeface="Source Sans Pro Regular"/>
                <a:cs typeface="Arial"/>
              </a:rPr>
              <a:t>sc</a:t>
            </a:r>
            <a:r>
              <a:rPr lang="fr-FR" sz="2800" b="1" dirty="0">
                <a:solidFill>
                  <a:srgbClr val="A1010D"/>
                </a:solidFill>
                <a:latin typeface="Source Sans Pro Regular"/>
                <a:cs typeface="Arial"/>
              </a:rPr>
              <a:t>é</a:t>
            </a:r>
            <a:r>
              <a:rPr sz="2800" b="1" dirty="0" err="1">
                <a:solidFill>
                  <a:srgbClr val="A1010D"/>
                </a:solidFill>
                <a:latin typeface="Source Sans Pro Regular"/>
                <a:cs typeface="Arial"/>
              </a:rPr>
              <a:t>nario</a:t>
            </a:r>
            <a:r>
              <a:rPr sz="2800" b="1" dirty="0">
                <a:solidFill>
                  <a:srgbClr val="A1010D"/>
                </a:solidFill>
                <a:latin typeface="Source Sans Pro Regular"/>
                <a:cs typeface="Arial"/>
              </a:rPr>
              <a:t> 1 </a:t>
            </a:r>
          </a:p>
        </p:txBody>
      </p:sp>
      <p:sp>
        <p:nvSpPr>
          <p:cNvPr id="2" name="Espace réservé du numéro de diapositive 1">
            <a:extLst>
              <a:ext uri="{FF2B5EF4-FFF2-40B4-BE49-F238E27FC236}">
                <a16:creationId xmlns:a16="http://schemas.microsoft.com/office/drawing/2014/main" id="{EFFC05F3-A10A-FEB0-A7EC-A5228D43FA31}"/>
              </a:ext>
            </a:extLst>
          </p:cNvPr>
          <p:cNvSpPr>
            <a:spLocks noGrp="1"/>
          </p:cNvSpPr>
          <p:nvPr>
            <p:ph type="sldNum" sz="quarter" idx="2"/>
          </p:nvPr>
        </p:nvSpPr>
        <p:spPr>
          <a:xfrm>
            <a:off x="11683206" y="6532738"/>
            <a:ext cx="507092" cy="320041"/>
          </a:xfrm>
        </p:spPr>
        <p:txBody>
          <a:bodyPr lIns="91440" tIns="45720" rIns="91440" bIns="45720" anchor="t"/>
          <a:lstStyle/>
          <a:p>
            <a:pPr algn="r"/>
            <a:fld id="{86CB4B4D-7CA3-9044-876B-883B54F8677D}" type="slidenum">
              <a:rPr sz="1200">
                <a:solidFill>
                  <a:srgbClr val="A5A5A5"/>
                </a:solidFill>
              </a:rPr>
              <a:pPr algn="r"/>
              <a:t>45</a:t>
            </a:fld>
            <a:endParaRPr sz="1200">
              <a:solidFill>
                <a:srgbClr val="A5A5A5"/>
              </a:solidFill>
            </a:endParaRPr>
          </a:p>
        </p:txBody>
      </p:sp>
    </p:spTree>
    <p:extLst>
      <p:ext uri="{BB962C8B-B14F-4D97-AF65-F5344CB8AC3E}">
        <p14:creationId xmlns:p14="http://schemas.microsoft.com/office/powerpoint/2010/main" val="1150029545"/>
      </p:ext>
    </p:ext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798144-C516-5348-A5F5-C41C25162F89}"/>
              </a:ext>
            </a:extLst>
          </p:cNvPr>
          <p:cNvSpPr txBox="1"/>
          <p:nvPr/>
        </p:nvSpPr>
        <p:spPr>
          <a:xfrm>
            <a:off x="517928" y="1252833"/>
            <a:ext cx="11244263" cy="5324535"/>
          </a:xfrm>
          <a:prstGeom prst="rect">
            <a:avLst/>
          </a:prstGeom>
          <a:solidFill>
            <a:schemeClr val="accent5">
              <a:lumMod val="20000"/>
              <a:lumOff val="80000"/>
            </a:schemeClr>
          </a:solidFill>
        </p:spPr>
        <p:txBody>
          <a:bodyPr wrap="square" lIns="91440" tIns="45720" rIns="91440" bIns="45720" rtlCol="0" anchor="t">
            <a:spAutoFit/>
          </a:bodyPr>
          <a:lstStyle/>
          <a:p>
            <a:pPr>
              <a:buClr>
                <a:schemeClr val="accent3"/>
              </a:buClr>
              <a:buSzPct val="100000"/>
              <a:defRPr sz="2400">
                <a:solidFill>
                  <a:srgbClr val="10253F"/>
                </a:solidFill>
                <a:latin typeface="Source Sans Pro Regular"/>
                <a:ea typeface="Source Sans Pro Regular"/>
                <a:cs typeface="Source Sans Pro Regular"/>
                <a:sym typeface="Source Sans Pro Regular"/>
              </a:defRPr>
            </a:pPr>
            <a:r>
              <a:rPr lang="fr-FR" sz="2000" dirty="0">
                <a:ea typeface="+mj-lt"/>
                <a:cs typeface="+mj-lt"/>
              </a:rPr>
              <a:t>L'EIR qui doit être mobilisée sur le terrain peut être composée des profils suivants :</a:t>
            </a:r>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2000" b="1" dirty="0">
                <a:ea typeface="+mj-lt"/>
                <a:cs typeface="+mj-lt"/>
              </a:rPr>
              <a:t>Épidémiologiste : </a:t>
            </a:r>
            <a:r>
              <a:rPr lang="fr-FR" sz="2000" dirty="0">
                <a:ea typeface="+mj-lt"/>
                <a:cs typeface="+mj-lt"/>
              </a:rPr>
              <a:t>mener l'enquête épidémiologique, générer et vérifier les hypothèses pour identifier l'origine, recommander des mesures de contrôle...</a:t>
            </a:r>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2000" b="1" dirty="0">
                <a:ea typeface="+mj-lt"/>
                <a:cs typeface="+mj-lt"/>
              </a:rPr>
              <a:t>Expert de laboratoire : </a:t>
            </a:r>
            <a:r>
              <a:rPr lang="fr-FR" sz="2000" dirty="0">
                <a:ea typeface="+mj-lt"/>
                <a:cs typeface="+mj-lt"/>
              </a:rPr>
              <a:t>utiliser des tests de diagnostic rapide (TDR) s'ils sont disponibles ou s'assurer des échantillons nécessaires et les stocker correctement jusqu'à leur envoi au laboratoire</a:t>
            </a:r>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2000" b="1" dirty="0">
                <a:ea typeface="+mj-lt"/>
                <a:cs typeface="+mj-lt"/>
              </a:rPr>
              <a:t>Médecin/Infirmière : </a:t>
            </a:r>
            <a:r>
              <a:rPr lang="fr-FR" sz="2000" dirty="0">
                <a:ea typeface="+mj-lt"/>
                <a:cs typeface="+mj-lt"/>
              </a:rPr>
              <a:t>initier la prise en charge des cas (sels de réhydratation orale, etc.) et orienter vers les établissements de santé appropriés si nécessaire</a:t>
            </a:r>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2000" b="1" dirty="0">
                <a:ea typeface="+mj-lt"/>
                <a:cs typeface="+mj-lt"/>
              </a:rPr>
              <a:t>Spécialiste en communication des risques : </a:t>
            </a:r>
            <a:r>
              <a:rPr lang="fr-FR" sz="2000" dirty="0">
                <a:ea typeface="+mj-lt"/>
                <a:cs typeface="+mj-lt"/>
              </a:rPr>
              <a:t>sensibiliser aux risques, aux signes cliniques, aux moyens de prévention...</a:t>
            </a:r>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2000" b="1" dirty="0">
                <a:ea typeface="+mj-lt"/>
                <a:cs typeface="+mj-lt"/>
              </a:rPr>
              <a:t>Expert en mobilisation sociale/engagement communautaire : </a:t>
            </a:r>
            <a:r>
              <a:rPr lang="fr-FR" sz="2000" dirty="0">
                <a:ea typeface="+mj-lt"/>
                <a:cs typeface="+mj-lt"/>
              </a:rPr>
              <a:t>s'engager auprès des dirigeants communautaires de confiance au niveau local et/ou des organisations locales qui peuvent soutenir les intervenants de l'EIR et assurer la liaison avec la communauté.</a:t>
            </a:r>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2000" b="1" dirty="0">
                <a:ea typeface="+mj-lt"/>
                <a:cs typeface="+mj-lt"/>
              </a:rPr>
              <a:t>Spécialiste PCI </a:t>
            </a:r>
            <a:r>
              <a:rPr lang="fr-FR" sz="2000" dirty="0">
                <a:ea typeface="+mj-lt"/>
                <a:cs typeface="+mj-lt"/>
              </a:rPr>
              <a:t>: mettre en œuvre des mesures de prévention et de contrôle des infections, en particulier la formation à l'hygiène des mains</a:t>
            </a:r>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2000" b="1" dirty="0">
                <a:ea typeface="+mj-lt"/>
                <a:cs typeface="+mj-lt"/>
              </a:rPr>
              <a:t>Spécialiste EAH/santé environnementale : </a:t>
            </a:r>
            <a:r>
              <a:rPr lang="fr-FR" sz="2000" dirty="0">
                <a:ea typeface="+mj-lt"/>
                <a:cs typeface="+mj-lt"/>
              </a:rPr>
              <a:t>mener des enquêtes environnementales et proposer des mesures pour arrêter l'épidémie actuelle et prévenir de nouveaux épisodes</a:t>
            </a:r>
          </a:p>
          <a:p>
            <a:pPr marL="342900" indent="-342900">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fr-FR" sz="2000" b="1" dirty="0">
                <a:ea typeface="+mj-lt"/>
                <a:cs typeface="+mj-lt"/>
              </a:rPr>
              <a:t>Agent de sécurité </a:t>
            </a:r>
            <a:r>
              <a:rPr lang="fr-FR" sz="2000" dirty="0">
                <a:ea typeface="+mj-lt"/>
                <a:cs typeface="+mj-lt"/>
              </a:rPr>
              <a:t>(si nécessaire).</a:t>
            </a:r>
            <a:endParaRPr sz="2000" dirty="0">
              <a:ea typeface="+mj-lt"/>
              <a:cs typeface="+mj-lt"/>
            </a:endParaRPr>
          </a:p>
        </p:txBody>
      </p:sp>
      <p:sp>
        <p:nvSpPr>
          <p:cNvPr id="8" name="Rectangle 7">
            <a:extLst>
              <a:ext uri="{FF2B5EF4-FFF2-40B4-BE49-F238E27FC236}">
                <a16:creationId xmlns:a16="http://schemas.microsoft.com/office/drawing/2014/main" id="{2BC78EFC-8EAF-09D1-04AA-AF685160072A}"/>
              </a:ext>
            </a:extLst>
          </p:cNvPr>
          <p:cNvSpPr/>
          <p:nvPr/>
        </p:nvSpPr>
        <p:spPr>
          <a:xfrm>
            <a:off x="136913" y="5977"/>
            <a:ext cx="9603911" cy="584775"/>
          </a:xfrm>
          <a:prstGeom prst="rect">
            <a:avLst/>
          </a:prstGeom>
        </p:spPr>
        <p:txBody>
          <a:bodyPr wrap="none" lIns="91440" tIns="45720" rIns="91440" bIns="45720" anchor="t">
            <a:spAutoFit/>
          </a:bodyPr>
          <a:lstStyle/>
          <a:p>
            <a:r>
              <a:rPr sz="3200" b="1" dirty="0">
                <a:solidFill>
                  <a:schemeClr val="bg1"/>
                </a:solidFill>
                <a:latin typeface="Source Sans Pro Regular"/>
              </a:rPr>
              <a:t>3.5 </a:t>
            </a:r>
            <a:r>
              <a:rPr lang="fr-FR" sz="3200" b="1" dirty="0">
                <a:solidFill>
                  <a:schemeClr val="bg1"/>
                </a:solidFill>
                <a:latin typeface="Source Sans Pro Regular"/>
              </a:rPr>
              <a:t>Travail de</a:t>
            </a:r>
            <a:r>
              <a:rPr lang="fr-FR" sz="3200" b="1" dirty="0">
                <a:solidFill>
                  <a:schemeClr val="bg1"/>
                </a:solidFill>
              </a:rPr>
              <a:t> groupe: testez votre liste de réserve </a:t>
            </a:r>
            <a:r>
              <a:rPr sz="3200" b="1" dirty="0">
                <a:solidFill>
                  <a:schemeClr val="bg1"/>
                </a:solidFill>
                <a:latin typeface="Source Sans Pro Regular"/>
              </a:rPr>
              <a:t>(</a:t>
            </a:r>
            <a:r>
              <a:rPr lang="fr-FR" sz="3200" b="1" dirty="0">
                <a:solidFill>
                  <a:schemeClr val="bg1"/>
                </a:solidFill>
                <a:latin typeface="Source Sans Pro Regular"/>
              </a:rPr>
              <a:t>4</a:t>
            </a:r>
            <a:r>
              <a:rPr sz="3200" b="1" dirty="0">
                <a:solidFill>
                  <a:schemeClr val="bg1"/>
                </a:solidFill>
                <a:latin typeface="Source Sans Pro Regular"/>
              </a:rPr>
              <a:t>)</a:t>
            </a:r>
          </a:p>
        </p:txBody>
      </p:sp>
      <p:sp>
        <p:nvSpPr>
          <p:cNvPr id="12" name="Titre 1">
            <a:extLst>
              <a:ext uri="{FF2B5EF4-FFF2-40B4-BE49-F238E27FC236}">
                <a16:creationId xmlns:a16="http://schemas.microsoft.com/office/drawing/2014/main" id="{F902C905-CC76-B935-C126-BEA720A14512}"/>
              </a:ext>
            </a:extLst>
          </p:cNvPr>
          <p:cNvSpPr txBox="1">
            <a:spLocks/>
          </p:cNvSpPr>
          <p:nvPr/>
        </p:nvSpPr>
        <p:spPr>
          <a:xfrm>
            <a:off x="284189" y="660305"/>
            <a:ext cx="10714010" cy="6461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hangingPunct="1"/>
            <a:r>
              <a:rPr sz="2800" b="1" dirty="0">
                <a:solidFill>
                  <a:srgbClr val="A1010D"/>
                </a:solidFill>
                <a:latin typeface="Source Sans Pro Regular"/>
                <a:cs typeface="Arial"/>
              </a:rPr>
              <a:t>D</a:t>
            </a:r>
            <a:r>
              <a:rPr lang="fr-FR" sz="2800" b="1" dirty="0">
                <a:solidFill>
                  <a:srgbClr val="A1010D"/>
                </a:solidFill>
                <a:latin typeface="Source Sans Pro Regular"/>
                <a:cs typeface="Arial"/>
              </a:rPr>
              <a:t>é</a:t>
            </a:r>
            <a:r>
              <a:rPr sz="2800" b="1" dirty="0">
                <a:solidFill>
                  <a:srgbClr val="A1010D"/>
                </a:solidFill>
                <a:latin typeface="Source Sans Pro Regular"/>
                <a:cs typeface="Arial"/>
              </a:rPr>
              <a:t>briefing </a:t>
            </a:r>
            <a:r>
              <a:rPr lang="fr-FR" sz="2800" b="1" dirty="0">
                <a:solidFill>
                  <a:srgbClr val="A1010D"/>
                </a:solidFill>
                <a:latin typeface="Source Sans Pro Regular"/>
                <a:cs typeface="Arial"/>
              </a:rPr>
              <a:t>du </a:t>
            </a:r>
            <a:r>
              <a:rPr sz="2800" b="1" dirty="0" err="1">
                <a:solidFill>
                  <a:srgbClr val="A1010D"/>
                </a:solidFill>
                <a:latin typeface="Source Sans Pro Regular"/>
                <a:cs typeface="Arial"/>
              </a:rPr>
              <a:t>sc</a:t>
            </a:r>
            <a:r>
              <a:rPr lang="fr-FR" sz="2800" b="1" dirty="0">
                <a:solidFill>
                  <a:srgbClr val="A1010D"/>
                </a:solidFill>
                <a:latin typeface="Source Sans Pro Regular"/>
                <a:cs typeface="Arial"/>
              </a:rPr>
              <a:t>é</a:t>
            </a:r>
            <a:r>
              <a:rPr sz="2800" b="1" dirty="0" err="1">
                <a:solidFill>
                  <a:srgbClr val="A1010D"/>
                </a:solidFill>
                <a:latin typeface="Source Sans Pro Regular"/>
                <a:cs typeface="Arial"/>
              </a:rPr>
              <a:t>nario</a:t>
            </a:r>
            <a:r>
              <a:rPr sz="2800" b="1" dirty="0">
                <a:solidFill>
                  <a:srgbClr val="A1010D"/>
                </a:solidFill>
                <a:latin typeface="Source Sans Pro Regular"/>
                <a:cs typeface="Arial"/>
              </a:rPr>
              <a:t> 2 </a:t>
            </a:r>
          </a:p>
        </p:txBody>
      </p:sp>
      <p:sp>
        <p:nvSpPr>
          <p:cNvPr id="2" name="Espace réservé du numéro de diapositive 1">
            <a:extLst>
              <a:ext uri="{FF2B5EF4-FFF2-40B4-BE49-F238E27FC236}">
                <a16:creationId xmlns:a16="http://schemas.microsoft.com/office/drawing/2014/main" id="{EFFC05F3-A10A-FEB0-A7EC-A5228D43FA31}"/>
              </a:ext>
            </a:extLst>
          </p:cNvPr>
          <p:cNvSpPr>
            <a:spLocks noGrp="1"/>
          </p:cNvSpPr>
          <p:nvPr>
            <p:ph type="sldNum" sz="quarter" idx="2"/>
          </p:nvPr>
        </p:nvSpPr>
        <p:spPr>
          <a:xfrm>
            <a:off x="11683206" y="6532738"/>
            <a:ext cx="507092" cy="320041"/>
          </a:xfrm>
        </p:spPr>
        <p:txBody>
          <a:bodyPr lIns="91440" tIns="45720" rIns="91440" bIns="45720" anchor="t"/>
          <a:lstStyle/>
          <a:p>
            <a:pPr algn="r"/>
            <a:fld id="{86CB4B4D-7CA3-9044-876B-883B54F8677D}" type="slidenum">
              <a:rPr sz="1200">
                <a:solidFill>
                  <a:srgbClr val="A5A5A5"/>
                </a:solidFill>
              </a:rPr>
              <a:pPr algn="r"/>
              <a:t>46</a:t>
            </a:fld>
            <a:endParaRPr sz="1200">
              <a:solidFill>
                <a:srgbClr val="A5A5A5"/>
              </a:solidFill>
            </a:endParaRPr>
          </a:p>
        </p:txBody>
      </p:sp>
    </p:spTree>
    <p:extLst>
      <p:ext uri="{BB962C8B-B14F-4D97-AF65-F5344CB8AC3E}">
        <p14:creationId xmlns:p14="http://schemas.microsoft.com/office/powerpoint/2010/main" val="3776956583"/>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2953514" y="1901662"/>
            <a:ext cx="6284972" cy="1870076"/>
          </a:xfrm>
          <a:prstGeom prst="rect">
            <a:avLst/>
          </a:prstGeom>
        </p:spPr>
        <p:txBody>
          <a:bodyPr lIns="0" tIns="0" rIns="0" bIns="0"/>
          <a:lstStyle>
            <a:lvl1pPr>
              <a:spcBef>
                <a:spcPts val="0"/>
              </a:spcBef>
              <a:defRPr sz="3200"/>
            </a:lvl1pPr>
          </a:lstStyle>
          <a:p>
            <a:pPr>
              <a:defRPr b="1"/>
            </a:pPr>
            <a:r>
              <a:t>3.6 Disponibilité opérationnelle des EIR et dispositions administratives</a:t>
            </a:r>
            <a:endParaRPr b="1"/>
          </a:p>
          <a:p>
            <a:endParaRPr b="1">
              <a:solidFill>
                <a:srgbClr val="FF0000"/>
              </a:solidFill>
              <a:highlight>
                <a:srgbClr val="FFFF00"/>
              </a:highlight>
            </a:endParaRPr>
          </a:p>
        </p:txBody>
      </p:sp>
      <p:sp>
        <p:nvSpPr>
          <p:cNvPr id="2" name="Espace réservé du numéro de diapositive 1">
            <a:extLst>
              <a:ext uri="{FF2B5EF4-FFF2-40B4-BE49-F238E27FC236}">
                <a16:creationId xmlns:a16="http://schemas.microsoft.com/office/drawing/2014/main" id="{AD3A2CB9-5803-CCF2-4648-87BC19B1C3F6}"/>
              </a:ext>
            </a:extLst>
          </p:cNvPr>
          <p:cNvSpPr>
            <a:spLocks noGrp="1"/>
          </p:cNvSpPr>
          <p:nvPr>
            <p:ph type="sldNum" sz="quarter" idx="2"/>
          </p:nvPr>
        </p:nvSpPr>
        <p:spPr>
          <a:xfrm>
            <a:off x="11697206" y="6535694"/>
            <a:ext cx="495186" cy="355759"/>
          </a:xfrm>
        </p:spPr>
        <p:txBody>
          <a:bodyPr lIns="91440" tIns="45720" rIns="91440" bIns="45720" anchor="t"/>
          <a:lstStyle/>
          <a:p>
            <a:pPr algn="r"/>
            <a:fld id="{86CB4B4D-7CA3-9044-876B-883B54F8677D}" type="slidenum">
              <a:rPr lang="fr-FR" sz="1200">
                <a:solidFill>
                  <a:srgbClr val="A5A5A5"/>
                </a:solidFill>
              </a:rPr>
              <a:pPr algn="r"/>
              <a:t>47</a:t>
            </a:fld>
            <a:endParaRPr sz="1200">
              <a:solidFill>
                <a:srgbClr val="A5A5A5"/>
              </a:solidFill>
            </a:endParaRPr>
          </a:p>
        </p:txBody>
      </p:sp>
    </p:spTree>
    <p:extLst>
      <p:ext uri="{BB962C8B-B14F-4D97-AF65-F5344CB8AC3E}">
        <p14:creationId xmlns:p14="http://schemas.microsoft.com/office/powerpoint/2010/main" val="910325020"/>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603758" y="2010284"/>
            <a:ext cx="7049257" cy="250068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marL="34925" lvl="2" indent="0">
              <a:spcBef>
                <a:spcPts val="500"/>
              </a:spcBef>
              <a:defRPr sz="2400">
                <a:solidFill>
                  <a:schemeClr val="tx1"/>
                </a:solidFill>
                <a:latin typeface="Source Sans Pro Regular"/>
                <a:ea typeface="Source Sans Pro Regular"/>
                <a:cs typeface="Arial"/>
                <a:sym typeface="Source Sans Pro Regular"/>
              </a:defRPr>
            </a:pPr>
            <a:r>
              <a:rPr dirty="0"/>
              <a:t>À </a:t>
            </a:r>
            <a:r>
              <a:rPr dirty="0" err="1"/>
              <a:t>l’issue</a:t>
            </a:r>
            <a:r>
              <a:rPr dirty="0"/>
              <a:t> de </a:t>
            </a:r>
            <a:r>
              <a:rPr dirty="0" err="1"/>
              <a:t>cette</a:t>
            </a:r>
            <a:r>
              <a:rPr dirty="0"/>
              <a:t> s</a:t>
            </a:r>
            <a:r>
              <a:rPr lang="fr-FR" dirty="0" err="1"/>
              <a:t>ession</a:t>
            </a:r>
            <a:r>
              <a:rPr dirty="0"/>
              <a:t>, </a:t>
            </a:r>
            <a:r>
              <a:rPr dirty="0" err="1"/>
              <a:t>vous</a:t>
            </a:r>
            <a:r>
              <a:rPr dirty="0"/>
              <a:t> </a:t>
            </a:r>
            <a:r>
              <a:rPr dirty="0" err="1"/>
              <a:t>saurez</a:t>
            </a:r>
            <a:r>
              <a:rPr dirty="0"/>
              <a:t> :</a:t>
            </a:r>
          </a:p>
          <a:p>
            <a:pPr marL="342900" lvl="2" indent="-307975">
              <a:spcBef>
                <a:spcPts val="500"/>
              </a:spcBef>
              <a:buClr>
                <a:schemeClr val="accent3"/>
              </a:buClr>
              <a:buSzPct val="100000"/>
              <a:buFont typeface="Arial"/>
              <a:buChar char="•"/>
              <a:defRPr sz="2400">
                <a:solidFill>
                  <a:schemeClr val="tx1"/>
                </a:solidFill>
                <a:latin typeface="Source Sans Pro Regular"/>
                <a:ea typeface="Source Sans Pro Regular"/>
                <a:cs typeface="Arial"/>
                <a:sym typeface="Source Sans Pro Regular"/>
              </a:defRPr>
            </a:pPr>
            <a:r>
              <a:rPr dirty="0"/>
              <a:t>Rappeler les </a:t>
            </a:r>
            <a:r>
              <a:rPr dirty="0" err="1"/>
              <a:t>principaux</a:t>
            </a:r>
            <a:r>
              <a:rPr dirty="0"/>
              <a:t> </a:t>
            </a:r>
            <a:r>
              <a:rPr dirty="0" err="1"/>
              <a:t>critères</a:t>
            </a:r>
            <a:r>
              <a:rPr dirty="0"/>
              <a:t> que </a:t>
            </a:r>
            <a:r>
              <a:rPr dirty="0" err="1"/>
              <a:t>doivent</a:t>
            </a:r>
            <a:r>
              <a:rPr dirty="0"/>
              <a:t> </a:t>
            </a:r>
            <a:r>
              <a:rPr dirty="0" err="1"/>
              <a:t>remplir</a:t>
            </a:r>
            <a:r>
              <a:rPr dirty="0"/>
              <a:t> les </a:t>
            </a:r>
            <a:r>
              <a:rPr dirty="0" err="1"/>
              <a:t>intervenants</a:t>
            </a:r>
            <a:r>
              <a:rPr dirty="0"/>
              <a:t>  </a:t>
            </a:r>
            <a:endParaRPr sz="2400" dirty="0">
              <a:solidFill>
                <a:schemeClr val="tx1"/>
              </a:solidFill>
              <a:latin typeface="Source Sans Pro Regular"/>
              <a:cs typeface="Arial"/>
            </a:endParaRPr>
          </a:p>
          <a:p>
            <a:pPr marL="342900" lvl="2" indent="-307975">
              <a:spcBef>
                <a:spcPts val="500"/>
              </a:spcBef>
              <a:buClr>
                <a:schemeClr val="accent3"/>
              </a:buClr>
              <a:buSzPct val="100000"/>
              <a:buFont typeface="Arial"/>
              <a:buChar char="•"/>
              <a:defRPr sz="2400">
                <a:solidFill>
                  <a:schemeClr val="tx1"/>
                </a:solidFill>
                <a:latin typeface="Source Sans Pro Regular"/>
                <a:ea typeface="Source Sans Pro Regular"/>
                <a:cs typeface="Arial"/>
                <a:sym typeface="Source Sans Pro Regular"/>
              </a:defRPr>
            </a:pPr>
            <a:r>
              <a:rPr dirty="0"/>
              <a:t>Donner un aperçu des dispositions </a:t>
            </a:r>
            <a:r>
              <a:rPr dirty="0" err="1"/>
              <a:t>financières</a:t>
            </a:r>
            <a:r>
              <a:rPr dirty="0"/>
              <a:t> et </a:t>
            </a:r>
            <a:r>
              <a:rPr dirty="0" err="1"/>
              <a:t>administratives</a:t>
            </a:r>
            <a:r>
              <a:rPr dirty="0"/>
              <a:t> </a:t>
            </a:r>
            <a:r>
              <a:rPr dirty="0" err="1"/>
              <a:t>applicables</a:t>
            </a:r>
            <a:r>
              <a:rPr dirty="0"/>
              <a:t> aux EIR</a:t>
            </a:r>
          </a:p>
          <a:p>
            <a:pPr>
              <a:spcBef>
                <a:spcPts val="500"/>
              </a:spcBef>
              <a:buClr>
                <a:srgbClr val="00B050"/>
              </a:buClr>
              <a:buSzPct val="100000"/>
              <a:defRPr sz="2400">
                <a:latin typeface="Source Sans Pro Regular"/>
                <a:ea typeface="Source Sans Pro Regular"/>
                <a:cs typeface="Source Sans Pro Regular"/>
                <a:sym typeface="Source Sans Pro Regular"/>
              </a:defRPr>
            </a:pPr>
            <a:endParaRPr sz="2400" dirty="0">
              <a:highlight>
                <a:srgbClr val="00FF00"/>
              </a:highlight>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dirty="0" err="1"/>
              <a:t>Objectifs</a:t>
            </a:r>
            <a:r>
              <a:rPr dirty="0"/>
              <a:t> de la </a:t>
            </a:r>
            <a:r>
              <a:rPr lang="fr-FR" dirty="0"/>
              <a:t>session</a:t>
            </a:r>
            <a:endParaRPr b="1" dirty="0"/>
          </a:p>
        </p:txBody>
      </p:sp>
      <p:sp>
        <p:nvSpPr>
          <p:cNvPr id="3" name="Espace réservé du numéro de diapositive 2">
            <a:extLst>
              <a:ext uri="{FF2B5EF4-FFF2-40B4-BE49-F238E27FC236}">
                <a16:creationId xmlns:a16="http://schemas.microsoft.com/office/drawing/2014/main" id="{1248EA26-CD44-80A3-7EA0-7693160ADA24}"/>
              </a:ext>
            </a:extLst>
          </p:cNvPr>
          <p:cNvSpPr>
            <a:spLocks noGrp="1"/>
          </p:cNvSpPr>
          <p:nvPr>
            <p:ph type="sldNum" sz="quarter" idx="2"/>
          </p:nvPr>
        </p:nvSpPr>
        <p:spPr>
          <a:xfrm>
            <a:off x="11790363" y="6568457"/>
            <a:ext cx="399936" cy="284323"/>
          </a:xfrm>
        </p:spPr>
        <p:txBody>
          <a:bodyPr lIns="91440" tIns="45720" rIns="91440" bIns="45720" anchor="t"/>
          <a:lstStyle/>
          <a:p>
            <a:pPr algn="r"/>
            <a:fld id="{86CB4B4D-7CA3-9044-876B-883B54F8677D}" type="slidenum">
              <a:rPr lang="fr-FR" sz="1200">
                <a:solidFill>
                  <a:srgbClr val="A5A5A5"/>
                </a:solidFill>
              </a:rPr>
              <a:pPr algn="r"/>
              <a:t>48</a:t>
            </a:fld>
            <a:endParaRPr sz="1200">
              <a:solidFill>
                <a:srgbClr val="A5A5A5"/>
              </a:solidFill>
            </a:endParaRPr>
          </a:p>
        </p:txBody>
      </p:sp>
    </p:spTree>
    <p:extLst>
      <p:ext uri="{BB962C8B-B14F-4D97-AF65-F5344CB8AC3E}">
        <p14:creationId xmlns:p14="http://schemas.microsoft.com/office/powerpoint/2010/main" val="3383327739"/>
      </p:ext>
    </p:ext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Une image contenant texte, capture d’écran, diagramme, cercle&#10;&#10;Description générée automatiquement">
            <a:extLst>
              <a:ext uri="{FF2B5EF4-FFF2-40B4-BE49-F238E27FC236}">
                <a16:creationId xmlns:a16="http://schemas.microsoft.com/office/drawing/2014/main" id="{550701C3-EB06-2E6C-5D00-BA05AEE59D3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440" t="2903" r="7778"/>
          <a:stretch/>
        </p:blipFill>
        <p:spPr bwMode="auto">
          <a:xfrm>
            <a:off x="2184005" y="742616"/>
            <a:ext cx="8417734" cy="5474231"/>
          </a:xfrm>
          <a:prstGeom prst="rect">
            <a:avLst/>
          </a:prstGeom>
          <a:noFill/>
          <a:extLst>
            <a:ext uri="{909E8E84-426E-40DD-AFC4-6F175D3DCCD1}">
              <a14:hiddenFill xmlns:a14="http://schemas.microsoft.com/office/drawing/2010/main">
                <a:solidFill>
                  <a:srgbClr val="FFFFFF"/>
                </a:solidFill>
              </a14:hiddenFill>
            </a:ext>
          </a:extLst>
        </p:spPr>
      </p:pic>
      <p:sp>
        <p:nvSpPr>
          <p:cNvPr id="2" name="Titre 1"/>
          <p:cNvSpPr>
            <a:spLocks noGrp="1"/>
          </p:cNvSpPr>
          <p:nvPr>
            <p:ph type="title"/>
          </p:nvPr>
        </p:nvSpPr>
        <p:spPr>
          <a:xfrm>
            <a:off x="297713" y="70581"/>
            <a:ext cx="4813302" cy="646114"/>
          </a:xfrm>
        </p:spPr>
        <p:txBody>
          <a:bodyPr>
            <a:normAutofit/>
          </a:bodyPr>
          <a:lstStyle/>
          <a:p>
            <a:pPr>
              <a:defRPr b="1"/>
            </a:pPr>
            <a:r>
              <a:t>Cycle de gestion des EIR</a:t>
            </a:r>
          </a:p>
        </p:txBody>
      </p:sp>
      <p:sp>
        <p:nvSpPr>
          <p:cNvPr id="8" name="Flèche droite 7"/>
          <p:cNvSpPr/>
          <p:nvPr/>
        </p:nvSpPr>
        <p:spPr>
          <a:xfrm rot="983388">
            <a:off x="2316875" y="1872990"/>
            <a:ext cx="774977" cy="359228"/>
          </a:xfrm>
          <a:prstGeom prst="rightArrow">
            <a:avLst/>
          </a:prstGeom>
          <a:solidFill>
            <a:srgbClr val="659F00"/>
          </a:solidFill>
          <a:ln w="12700" cap="flat">
            <a:solidFill>
              <a:srgbClr val="659F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sz="1800" b="0" i="0" u="none" strike="noStrike" cap="none" normalizeH="0" baseline="0">
              <a:ln>
                <a:noFill/>
              </a:ln>
              <a:solidFill>
                <a:srgbClr val="000000"/>
              </a:solidFill>
              <a:effectLst/>
              <a:uFillTx/>
              <a:latin typeface="+mj-lt"/>
              <a:ea typeface="+mj-ea"/>
              <a:cs typeface="+mj-cs"/>
              <a:sym typeface="Calibri"/>
            </a:endParaRPr>
          </a:p>
        </p:txBody>
      </p:sp>
      <p:sp>
        <p:nvSpPr>
          <p:cNvPr id="3" name="Espace réservé du numéro de diapositive 2">
            <a:extLst>
              <a:ext uri="{FF2B5EF4-FFF2-40B4-BE49-F238E27FC236}">
                <a16:creationId xmlns:a16="http://schemas.microsoft.com/office/drawing/2014/main" id="{001CF409-C6AF-1CCE-CDC8-144FE428E862}"/>
              </a:ext>
            </a:extLst>
          </p:cNvPr>
          <p:cNvSpPr>
            <a:spLocks noGrp="1"/>
          </p:cNvSpPr>
          <p:nvPr>
            <p:ph type="sldNum" sz="quarter" idx="2"/>
          </p:nvPr>
        </p:nvSpPr>
        <p:spPr>
          <a:xfrm>
            <a:off x="11778456" y="6473207"/>
            <a:ext cx="411842" cy="320041"/>
          </a:xfrm>
        </p:spPr>
        <p:txBody>
          <a:bodyPr lIns="91440" tIns="45720" rIns="91440" bIns="45720" anchor="t"/>
          <a:lstStyle/>
          <a:p>
            <a:pPr algn="r"/>
            <a:fld id="{86CB4B4D-7CA3-9044-876B-883B54F8677D}" type="slidenum">
              <a:rPr lang="fr-FR" sz="1200">
                <a:solidFill>
                  <a:srgbClr val="A5A5A5"/>
                </a:solidFill>
              </a:rPr>
              <a:pPr algn="r"/>
              <a:t>49</a:t>
            </a:fld>
            <a:endParaRPr sz="1200">
              <a:solidFill>
                <a:srgbClr val="A5A5A5"/>
              </a:solidFill>
            </a:endParaRPr>
          </a:p>
        </p:txBody>
      </p:sp>
    </p:spTree>
    <p:extLst>
      <p:ext uri="{BB962C8B-B14F-4D97-AF65-F5344CB8AC3E}">
        <p14:creationId xmlns:p14="http://schemas.microsoft.com/office/powerpoint/2010/main" val="1777039871"/>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2941826" y="1336598"/>
            <a:ext cx="6308347" cy="1870076"/>
          </a:xfrm>
          <a:prstGeom prst="rect">
            <a:avLst/>
          </a:prstGeom>
        </p:spPr>
        <p:txBody>
          <a:bodyPr lIns="0" tIns="0" rIns="0" bIns="0"/>
          <a:lstStyle>
            <a:lvl1pPr>
              <a:spcBef>
                <a:spcPts val="0"/>
              </a:spcBef>
              <a:defRPr sz="3200"/>
            </a:lvl1pPr>
          </a:lstStyle>
          <a:p>
            <a:pPr>
              <a:defRPr b="1"/>
            </a:pPr>
            <a:r>
              <a:rPr dirty="0"/>
              <a:t>3.1 Introduction </a:t>
            </a:r>
          </a:p>
          <a:p>
            <a:pPr>
              <a:defRPr b="1"/>
            </a:pPr>
            <a:r>
              <a:rPr dirty="0"/>
              <a:t>à la constitution de la </a:t>
            </a:r>
            <a:r>
              <a:rPr dirty="0" err="1"/>
              <a:t>liste</a:t>
            </a:r>
            <a:r>
              <a:rPr dirty="0"/>
              <a:t> des </a:t>
            </a:r>
            <a:r>
              <a:rPr dirty="0" err="1"/>
              <a:t>membres</a:t>
            </a:r>
            <a:r>
              <a:rPr dirty="0"/>
              <a:t> de </a:t>
            </a:r>
            <a:r>
              <a:rPr dirty="0" err="1"/>
              <a:t>réserve</a:t>
            </a:r>
            <a:r>
              <a:rPr dirty="0"/>
              <a:t> et à la dotation </a:t>
            </a:r>
            <a:r>
              <a:rPr dirty="0" err="1"/>
              <a:t>en</a:t>
            </a:r>
            <a:r>
              <a:rPr dirty="0"/>
              <a:t> personnel </a:t>
            </a:r>
          </a:p>
        </p:txBody>
      </p:sp>
      <p:sp>
        <p:nvSpPr>
          <p:cNvPr id="2" name="Espace réservé du numéro de diapositive 1">
            <a:extLst>
              <a:ext uri="{FF2B5EF4-FFF2-40B4-BE49-F238E27FC236}">
                <a16:creationId xmlns:a16="http://schemas.microsoft.com/office/drawing/2014/main" id="{05DA0009-1FC5-90F5-B8AB-54552D33EED4}"/>
              </a:ext>
            </a:extLst>
          </p:cNvPr>
          <p:cNvSpPr>
            <a:spLocks noGrp="1"/>
          </p:cNvSpPr>
          <p:nvPr>
            <p:ph type="sldNum" sz="quarter" idx="2"/>
          </p:nvPr>
        </p:nvSpPr>
        <p:spPr>
          <a:xfrm>
            <a:off x="11911519" y="6535694"/>
            <a:ext cx="280874" cy="320041"/>
          </a:xfrm>
        </p:spPr>
        <p:txBody>
          <a:bodyPr lIns="91440" tIns="45720" rIns="91440" bIns="45720" anchor="t"/>
          <a:lstStyle/>
          <a:p>
            <a:fld id="{86CB4B4D-7CA3-9044-876B-883B54F8677D}" type="slidenum">
              <a:rPr lang="fr-FR" sz="1200">
                <a:solidFill>
                  <a:srgbClr val="A5A5A5"/>
                </a:solidFill>
              </a:rPr>
              <a:t>5</a:t>
            </a:fld>
            <a:endParaRPr sz="1200">
              <a:solidFill>
                <a:srgbClr val="A5A5A5"/>
              </a:solidFill>
            </a:endParaRP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3544" y="845496"/>
            <a:ext cx="5857874" cy="646114"/>
          </a:xfrm>
        </p:spPr>
        <p:txBody>
          <a:bodyPr lIns="45719" tIns="45720" rIns="45719" bIns="45720" anchor="ctr">
            <a:normAutofit/>
          </a:bodyPr>
          <a:lstStyle/>
          <a:p>
            <a:pPr>
              <a:defRPr sz="2800" b="1">
                <a:solidFill>
                  <a:srgbClr val="A1010D"/>
                </a:solidFill>
                <a:latin typeface="Source Sans Pro Regular"/>
                <a:cs typeface="Arial"/>
              </a:defRPr>
            </a:pPr>
            <a:r>
              <a:rPr sz="2000" dirty="0" err="1"/>
              <a:t>Disponibilité</a:t>
            </a:r>
            <a:r>
              <a:rPr sz="2000" dirty="0"/>
              <a:t> </a:t>
            </a:r>
            <a:r>
              <a:rPr sz="2000" dirty="0" err="1"/>
              <a:t>opérationnelle</a:t>
            </a:r>
            <a:r>
              <a:rPr sz="2000" dirty="0"/>
              <a:t> des </a:t>
            </a:r>
            <a:r>
              <a:rPr sz="2000" dirty="0" err="1"/>
              <a:t>intervenants</a:t>
            </a:r>
            <a:endParaRPr sz="2000" dirty="0"/>
          </a:p>
        </p:txBody>
      </p:sp>
      <p:sp>
        <p:nvSpPr>
          <p:cNvPr id="3" name="Espace réservé du contenu 2"/>
          <p:cNvSpPr>
            <a:spLocks noGrp="1"/>
          </p:cNvSpPr>
          <p:nvPr>
            <p:ph type="body" idx="1"/>
          </p:nvPr>
        </p:nvSpPr>
        <p:spPr>
          <a:xfrm>
            <a:off x="617352" y="1619391"/>
            <a:ext cx="10254208" cy="4654071"/>
          </a:xfrm>
        </p:spPr>
        <p:txBody>
          <a:bodyPr lIns="45719" tIns="45720" rIns="45719" bIns="45720" anchor="t">
            <a:normAutofit fontScale="85000" lnSpcReduction="20000"/>
          </a:bodyPr>
          <a:lstStyle/>
          <a:p>
            <a:pPr marL="342900" lvl="2" indent="-307975" defTabSz="914400" hangingPunct="0">
              <a:lnSpc>
                <a:spcPct val="110000"/>
              </a:lnSpc>
              <a:spcBef>
                <a:spcPts val="500"/>
              </a:spcBef>
              <a:buClr>
                <a:schemeClr val="accent3"/>
              </a:buClr>
              <a:buFont typeface="Arial"/>
              <a:buChar char="•"/>
              <a:defRPr sz="2400">
                <a:solidFill>
                  <a:srgbClr val="10253F"/>
                </a:solidFill>
                <a:latin typeface="Source Sans Pro Regular"/>
                <a:ea typeface="Source Sans Pro Regular"/>
                <a:cs typeface="Arial"/>
                <a:sym typeface="Calibri"/>
              </a:defRPr>
            </a:pPr>
            <a:r>
              <a:rPr dirty="0">
                <a:solidFill>
                  <a:schemeClr val="tx1"/>
                </a:solidFill>
              </a:rPr>
              <a:t>La </a:t>
            </a:r>
            <a:r>
              <a:rPr dirty="0" err="1">
                <a:solidFill>
                  <a:schemeClr val="tx1"/>
                </a:solidFill>
              </a:rPr>
              <a:t>disponibilité</a:t>
            </a:r>
            <a:r>
              <a:rPr dirty="0">
                <a:solidFill>
                  <a:schemeClr val="tx1"/>
                </a:solidFill>
              </a:rPr>
              <a:t> </a:t>
            </a:r>
            <a:r>
              <a:rPr dirty="0" err="1">
                <a:solidFill>
                  <a:schemeClr val="tx1"/>
                </a:solidFill>
              </a:rPr>
              <a:t>opérationnelle</a:t>
            </a:r>
            <a:r>
              <a:rPr dirty="0">
                <a:solidFill>
                  <a:schemeClr val="tx1"/>
                </a:solidFill>
              </a:rPr>
              <a:t> correspond au respect des exigences </a:t>
            </a:r>
            <a:r>
              <a:rPr dirty="0" err="1">
                <a:solidFill>
                  <a:schemeClr val="tx1"/>
                </a:solidFill>
              </a:rPr>
              <a:t>requises</a:t>
            </a:r>
            <a:r>
              <a:rPr dirty="0">
                <a:solidFill>
                  <a:schemeClr val="tx1"/>
                </a:solidFill>
              </a:rPr>
              <a:t> pour le </a:t>
            </a:r>
            <a:r>
              <a:rPr dirty="0" err="1">
                <a:solidFill>
                  <a:schemeClr val="tx1"/>
                </a:solidFill>
              </a:rPr>
              <a:t>déploiement</a:t>
            </a:r>
            <a:r>
              <a:rPr dirty="0">
                <a:solidFill>
                  <a:schemeClr val="tx1"/>
                </a:solidFill>
              </a:rPr>
              <a:t> </a:t>
            </a:r>
            <a:r>
              <a:rPr dirty="0" err="1"/>
              <a:t>sûr</a:t>
            </a:r>
            <a:r>
              <a:rPr dirty="0"/>
              <a:t> et </a:t>
            </a:r>
            <a:r>
              <a:rPr dirty="0" err="1"/>
              <a:t>efficace</a:t>
            </a:r>
            <a:r>
              <a:rPr dirty="0">
                <a:solidFill>
                  <a:schemeClr val="tx1"/>
                </a:solidFill>
              </a:rPr>
              <a:t> d’un </a:t>
            </a:r>
            <a:r>
              <a:rPr dirty="0" err="1">
                <a:solidFill>
                  <a:schemeClr val="tx1"/>
                </a:solidFill>
              </a:rPr>
              <a:t>intervenant</a:t>
            </a:r>
            <a:r>
              <a:rPr dirty="0">
                <a:solidFill>
                  <a:schemeClr val="tx1"/>
                </a:solidFill>
              </a:rPr>
              <a:t>, et doit </a:t>
            </a:r>
            <a:r>
              <a:rPr dirty="0" err="1">
                <a:solidFill>
                  <a:schemeClr val="tx1"/>
                </a:solidFill>
              </a:rPr>
              <a:t>être</a:t>
            </a:r>
            <a:r>
              <a:rPr dirty="0">
                <a:solidFill>
                  <a:schemeClr val="tx1"/>
                </a:solidFill>
              </a:rPr>
              <a:t> </a:t>
            </a:r>
            <a:r>
              <a:rPr dirty="0" err="1">
                <a:solidFill>
                  <a:schemeClr val="tx1"/>
                </a:solidFill>
              </a:rPr>
              <a:t>évaluée</a:t>
            </a:r>
            <a:r>
              <a:rPr dirty="0">
                <a:solidFill>
                  <a:schemeClr val="tx1"/>
                </a:solidFill>
              </a:rPr>
              <a:t> </a:t>
            </a:r>
            <a:r>
              <a:rPr dirty="0" err="1">
                <a:solidFill>
                  <a:schemeClr val="tx1"/>
                </a:solidFill>
              </a:rPr>
              <a:t>conjointement</a:t>
            </a:r>
            <a:r>
              <a:rPr dirty="0">
                <a:solidFill>
                  <a:schemeClr val="tx1"/>
                </a:solidFill>
              </a:rPr>
              <a:t> par le </a:t>
            </a:r>
            <a:r>
              <a:rPr dirty="0" err="1">
                <a:solidFill>
                  <a:schemeClr val="tx1"/>
                </a:solidFill>
              </a:rPr>
              <a:t>groupe</a:t>
            </a:r>
            <a:r>
              <a:rPr dirty="0">
                <a:solidFill>
                  <a:schemeClr val="tx1"/>
                </a:solidFill>
              </a:rPr>
              <a:t> de coordination des situations </a:t>
            </a:r>
            <a:r>
              <a:rPr dirty="0" err="1">
                <a:solidFill>
                  <a:schemeClr val="tx1"/>
                </a:solidFill>
              </a:rPr>
              <a:t>d'urgence</a:t>
            </a:r>
            <a:r>
              <a:rPr dirty="0">
                <a:solidFill>
                  <a:schemeClr val="tx1"/>
                </a:solidFill>
              </a:rPr>
              <a:t> et </a:t>
            </a:r>
            <a:r>
              <a:rPr dirty="0" err="1">
                <a:solidFill>
                  <a:schemeClr val="tx1"/>
                </a:solidFill>
              </a:rPr>
              <a:t>l'équipe</a:t>
            </a:r>
            <a:r>
              <a:rPr dirty="0">
                <a:solidFill>
                  <a:schemeClr val="tx1"/>
                </a:solidFill>
              </a:rPr>
              <a:t> de gestion des EIR</a:t>
            </a:r>
          </a:p>
          <a:p>
            <a:pPr marL="342900" lvl="2" indent="-307975" defTabSz="914400" hangingPunct="0">
              <a:lnSpc>
                <a:spcPct val="110000"/>
              </a:lnSpc>
              <a:spcBef>
                <a:spcPts val="500"/>
              </a:spcBef>
              <a:buClr>
                <a:schemeClr val="accent3"/>
              </a:buClr>
              <a:buFont typeface="Arial"/>
              <a:buChar char="•"/>
              <a:defRPr sz="2400">
                <a:solidFill>
                  <a:schemeClr val="tx1"/>
                </a:solidFill>
                <a:latin typeface="Source Sans Pro Regular"/>
                <a:ea typeface="Source Sans Pro Regular"/>
                <a:cs typeface="Arial"/>
                <a:sym typeface="Calibri"/>
              </a:defRPr>
            </a:pPr>
            <a:r>
              <a:rPr dirty="0"/>
              <a:t>Pour </a:t>
            </a:r>
            <a:r>
              <a:rPr dirty="0" err="1"/>
              <a:t>être</a:t>
            </a:r>
            <a:r>
              <a:rPr dirty="0"/>
              <a:t> </a:t>
            </a:r>
            <a:r>
              <a:rPr dirty="0" err="1"/>
              <a:t>déployé</a:t>
            </a:r>
            <a:r>
              <a:rPr dirty="0"/>
              <a:t>, un </a:t>
            </a:r>
            <a:r>
              <a:rPr dirty="0" err="1"/>
              <a:t>intervenant</a:t>
            </a:r>
            <a:r>
              <a:rPr dirty="0"/>
              <a:t> doit </a:t>
            </a:r>
            <a:r>
              <a:rPr dirty="0" err="1"/>
              <a:t>remplir</a:t>
            </a:r>
            <a:r>
              <a:rPr dirty="0"/>
              <a:t> </a:t>
            </a:r>
            <a:r>
              <a:rPr dirty="0" err="1"/>
              <a:t>plusieurs</a:t>
            </a:r>
            <a:r>
              <a:rPr dirty="0"/>
              <a:t> </a:t>
            </a:r>
            <a:r>
              <a:rPr dirty="0" err="1"/>
              <a:t>critères</a:t>
            </a:r>
            <a:r>
              <a:rPr dirty="0"/>
              <a:t> :</a:t>
            </a:r>
          </a:p>
          <a:p>
            <a:pPr marL="762000" lvl="5" indent="-342900" defTabSz="914400" hangingPunct="0">
              <a:lnSpc>
                <a:spcPct val="110000"/>
              </a:lnSpc>
              <a:spcBef>
                <a:spcPts val="500"/>
              </a:spcBef>
              <a:buClr>
                <a:schemeClr val="accent3"/>
              </a:buClr>
              <a:buFont typeface="Courier New"/>
              <a:buChar char="o"/>
              <a:defRPr sz="2400">
                <a:latin typeface="Source Sans Pro Regular"/>
                <a:ea typeface="Source Sans Pro Regular"/>
                <a:cs typeface="Source Sans Pro Regular"/>
                <a:sym typeface="Calibri"/>
              </a:defRPr>
            </a:pPr>
            <a:r>
              <a:rPr dirty="0" err="1"/>
              <a:t>Certificats</a:t>
            </a:r>
            <a:r>
              <a:rPr dirty="0"/>
              <a:t> </a:t>
            </a:r>
            <a:r>
              <a:rPr dirty="0" err="1"/>
              <a:t>médicaux</a:t>
            </a:r>
            <a:r>
              <a:rPr dirty="0"/>
              <a:t> </a:t>
            </a:r>
            <a:r>
              <a:rPr dirty="0" err="1"/>
              <a:t>dʼaptitude</a:t>
            </a:r>
            <a:endParaRPr dirty="0"/>
          </a:p>
          <a:p>
            <a:pPr marL="762000" lvl="5" indent="-342900" defTabSz="914400" hangingPunct="0">
              <a:lnSpc>
                <a:spcPct val="110000"/>
              </a:lnSpc>
              <a:spcBef>
                <a:spcPts val="500"/>
              </a:spcBef>
              <a:buClr>
                <a:schemeClr val="accent3"/>
              </a:buClr>
              <a:buFont typeface="Courier New"/>
              <a:buChar char="o"/>
              <a:defRPr sz="2400">
                <a:latin typeface="Source Sans Pro Regular"/>
                <a:ea typeface="Source Sans Pro Regular"/>
                <a:cs typeface="Source Sans Pro Regular"/>
                <a:sym typeface="Calibri"/>
              </a:defRPr>
            </a:pPr>
            <a:r>
              <a:rPr dirty="0"/>
              <a:t>Examen </a:t>
            </a:r>
            <a:r>
              <a:rPr dirty="0" err="1"/>
              <a:t>psychologique</a:t>
            </a:r>
            <a:r>
              <a:rPr dirty="0"/>
              <a:t> </a:t>
            </a:r>
          </a:p>
          <a:p>
            <a:pPr marL="762000" lvl="5" indent="-342900" defTabSz="914400" hangingPunct="0">
              <a:lnSpc>
                <a:spcPct val="110000"/>
              </a:lnSpc>
              <a:spcBef>
                <a:spcPts val="500"/>
              </a:spcBef>
              <a:buClr>
                <a:schemeClr val="accent3"/>
              </a:buClr>
              <a:buFont typeface="Courier New"/>
              <a:buChar char="o"/>
              <a:defRPr sz="2400">
                <a:latin typeface="Source Sans Pro Regular"/>
                <a:ea typeface="Source Sans Pro Regular"/>
                <a:cs typeface="Source Sans Pro Regular"/>
                <a:sym typeface="Calibri"/>
              </a:defRPr>
            </a:pPr>
            <a:r>
              <a:rPr dirty="0"/>
              <a:t>Examens physiques </a:t>
            </a:r>
          </a:p>
          <a:p>
            <a:pPr marL="762000" lvl="5" indent="-342900" defTabSz="914400" hangingPunct="0">
              <a:lnSpc>
                <a:spcPct val="110000"/>
              </a:lnSpc>
              <a:spcBef>
                <a:spcPts val="500"/>
              </a:spcBef>
              <a:buClr>
                <a:schemeClr val="accent3"/>
              </a:buClr>
              <a:buFont typeface="Courier New"/>
              <a:buChar char="o"/>
              <a:defRPr sz="2400">
                <a:latin typeface="Source Sans Pro Regular"/>
                <a:ea typeface="Source Sans Pro Regular"/>
                <a:cs typeface="Source Sans Pro Regular"/>
                <a:sym typeface="Calibri"/>
              </a:defRPr>
            </a:pPr>
            <a:r>
              <a:rPr dirty="0" err="1"/>
              <a:t>Vaccins</a:t>
            </a:r>
            <a:r>
              <a:rPr dirty="0"/>
              <a:t> </a:t>
            </a:r>
          </a:p>
          <a:p>
            <a:pPr marL="762000" lvl="5" indent="-342900" defTabSz="914400" hangingPunct="0">
              <a:lnSpc>
                <a:spcPct val="110000"/>
              </a:lnSpc>
              <a:spcBef>
                <a:spcPts val="500"/>
              </a:spcBef>
              <a:buClr>
                <a:schemeClr val="accent3"/>
              </a:buClr>
              <a:buFont typeface="Courier New"/>
              <a:buChar char="o"/>
              <a:defRPr sz="2400">
                <a:latin typeface="Source Sans Pro Regular"/>
                <a:ea typeface="Source Sans Pro Regular"/>
                <a:cs typeface="Source Sans Pro Regular"/>
                <a:sym typeface="Calibri"/>
              </a:defRPr>
            </a:pPr>
            <a:r>
              <a:rPr dirty="0"/>
              <a:t>Documents de voyage </a:t>
            </a:r>
          </a:p>
          <a:p>
            <a:pPr marL="762000" lvl="5" indent="-342900" defTabSz="914400" hangingPunct="0">
              <a:lnSpc>
                <a:spcPct val="110000"/>
              </a:lnSpc>
              <a:spcBef>
                <a:spcPts val="500"/>
              </a:spcBef>
              <a:buClr>
                <a:schemeClr val="accent3"/>
              </a:buClr>
              <a:buFont typeface="Courier New"/>
              <a:buChar char="o"/>
              <a:defRPr sz="2400">
                <a:latin typeface="Source Sans Pro Regular"/>
                <a:ea typeface="Source Sans Pro Regular"/>
                <a:cs typeface="Source Sans Pro Regular"/>
                <a:sym typeface="Calibri"/>
              </a:defRPr>
            </a:pPr>
            <a:r>
              <a:rPr dirty="0"/>
              <a:t>Formations </a:t>
            </a:r>
            <a:r>
              <a:rPr dirty="0" err="1"/>
              <a:t>obligatoires</a:t>
            </a:r>
            <a:r>
              <a:rPr dirty="0"/>
              <a:t> à la </a:t>
            </a:r>
            <a:r>
              <a:rPr dirty="0" err="1"/>
              <a:t>sécurité</a:t>
            </a:r>
            <a:r>
              <a:rPr dirty="0"/>
              <a:t> et à la </a:t>
            </a:r>
            <a:r>
              <a:rPr dirty="0" err="1"/>
              <a:t>sûreté</a:t>
            </a:r>
            <a:r>
              <a:rPr dirty="0"/>
              <a:t>, etc. </a:t>
            </a:r>
          </a:p>
          <a:p>
            <a:pPr marL="342900" lvl="2" indent="-307975" defTabSz="914400" hangingPunct="0">
              <a:lnSpc>
                <a:spcPct val="120000"/>
              </a:lnSpc>
              <a:spcBef>
                <a:spcPts val="500"/>
              </a:spcBef>
              <a:buClr>
                <a:schemeClr val="accent3"/>
              </a:buClr>
              <a:buFont typeface="Arial"/>
              <a:buChar char="•"/>
              <a:defRPr sz="2400">
                <a:solidFill>
                  <a:schemeClr val="tx1"/>
                </a:solidFill>
                <a:latin typeface="Source Sans Pro Regular"/>
                <a:ea typeface="Source Sans Pro Regular"/>
                <a:cs typeface="Arial"/>
                <a:sym typeface="Source Sans Pro Regular"/>
              </a:defRPr>
            </a:pPr>
            <a:r>
              <a:rPr dirty="0"/>
              <a:t>Le respect de </a:t>
            </a:r>
            <a:r>
              <a:rPr dirty="0" err="1"/>
              <a:t>ces</a:t>
            </a:r>
            <a:r>
              <a:rPr dirty="0"/>
              <a:t> exigences </a:t>
            </a:r>
            <a:r>
              <a:rPr dirty="0" err="1"/>
              <a:t>peut</a:t>
            </a:r>
            <a:r>
              <a:rPr dirty="0"/>
              <a:t> </a:t>
            </a:r>
            <a:r>
              <a:rPr dirty="0" err="1"/>
              <a:t>être</a:t>
            </a:r>
            <a:r>
              <a:rPr dirty="0"/>
              <a:t> </a:t>
            </a:r>
            <a:r>
              <a:rPr dirty="0" err="1"/>
              <a:t>renseigné</a:t>
            </a:r>
            <a:r>
              <a:rPr dirty="0"/>
              <a:t> dans la </a:t>
            </a:r>
            <a:r>
              <a:rPr dirty="0" err="1"/>
              <a:t>liste</a:t>
            </a:r>
            <a:r>
              <a:rPr dirty="0"/>
              <a:t> des </a:t>
            </a:r>
            <a:r>
              <a:rPr dirty="0" err="1"/>
              <a:t>membres</a:t>
            </a:r>
            <a:r>
              <a:rPr dirty="0"/>
              <a:t> de </a:t>
            </a:r>
            <a:r>
              <a:rPr dirty="0" err="1"/>
              <a:t>réserve</a:t>
            </a:r>
            <a:r>
              <a:rPr dirty="0"/>
              <a:t> </a:t>
            </a:r>
          </a:p>
          <a:p>
            <a:pPr marL="342900" lvl="2" indent="-307975" defTabSz="914400" hangingPunct="0">
              <a:lnSpc>
                <a:spcPct val="120000"/>
              </a:lnSpc>
              <a:spcBef>
                <a:spcPts val="500"/>
              </a:spcBef>
              <a:buClr>
                <a:schemeClr val="accent3"/>
              </a:buClr>
              <a:buFont typeface="Arial"/>
              <a:buChar char="•"/>
              <a:defRPr sz="2400">
                <a:solidFill>
                  <a:schemeClr val="tx1"/>
                </a:solidFill>
                <a:latin typeface="Source Sans Pro Regular"/>
                <a:ea typeface="Source Sans Pro Regular"/>
                <a:cs typeface="Arial"/>
                <a:sym typeface="Source Sans Pro Regular"/>
              </a:defRPr>
            </a:pPr>
            <a:r>
              <a:rPr dirty="0" err="1"/>
              <a:t>Lʼélaboration</a:t>
            </a:r>
            <a:r>
              <a:rPr dirty="0"/>
              <a:t> </a:t>
            </a:r>
            <a:r>
              <a:rPr dirty="0" err="1"/>
              <a:t>dʼune</a:t>
            </a:r>
            <a:r>
              <a:rPr dirty="0"/>
              <a:t> POS </a:t>
            </a:r>
            <a:r>
              <a:rPr dirty="0" err="1"/>
              <a:t>définissant</a:t>
            </a:r>
            <a:r>
              <a:rPr dirty="0"/>
              <a:t> les conditions à </a:t>
            </a:r>
            <a:r>
              <a:rPr dirty="0" err="1"/>
              <a:t>remplir</a:t>
            </a:r>
            <a:r>
              <a:rPr dirty="0"/>
              <a:t> pour </a:t>
            </a:r>
            <a:r>
              <a:rPr dirty="0" err="1"/>
              <a:t>être</a:t>
            </a:r>
            <a:r>
              <a:rPr dirty="0"/>
              <a:t> </a:t>
            </a:r>
            <a:r>
              <a:rPr dirty="0" err="1"/>
              <a:t>déployé</a:t>
            </a:r>
            <a:r>
              <a:rPr dirty="0"/>
              <a:t> et les </a:t>
            </a:r>
            <a:r>
              <a:rPr dirty="0" err="1"/>
              <a:t>procédures</a:t>
            </a:r>
            <a:r>
              <a:rPr dirty="0"/>
              <a:t> </a:t>
            </a:r>
            <a:r>
              <a:rPr dirty="0" err="1"/>
              <a:t>correspondantes</a:t>
            </a:r>
            <a:r>
              <a:rPr dirty="0"/>
              <a:t> </a:t>
            </a:r>
            <a:r>
              <a:rPr dirty="0" err="1"/>
              <a:t>peut</a:t>
            </a:r>
            <a:r>
              <a:rPr dirty="0"/>
              <a:t> aider les </a:t>
            </a:r>
            <a:r>
              <a:rPr dirty="0" err="1"/>
              <a:t>membres</a:t>
            </a:r>
            <a:r>
              <a:rPr dirty="0"/>
              <a:t> des EIR à assurer et à </a:t>
            </a:r>
            <a:r>
              <a:rPr dirty="0" err="1"/>
              <a:t>maintenir</a:t>
            </a:r>
            <a:r>
              <a:rPr dirty="0"/>
              <a:t> </a:t>
            </a:r>
            <a:r>
              <a:rPr dirty="0" err="1"/>
              <a:t>leur</a:t>
            </a:r>
            <a:r>
              <a:rPr dirty="0"/>
              <a:t> </a:t>
            </a:r>
            <a:r>
              <a:rPr dirty="0" err="1"/>
              <a:t>disponibilité</a:t>
            </a:r>
            <a:r>
              <a:rPr dirty="0"/>
              <a:t> </a:t>
            </a:r>
            <a:r>
              <a:rPr dirty="0" err="1"/>
              <a:t>opérationnelle</a:t>
            </a:r>
            <a:endParaRPr dirty="0"/>
          </a:p>
        </p:txBody>
      </p:sp>
      <p:sp>
        <p:nvSpPr>
          <p:cNvPr id="4" name="Rectangle 3"/>
          <p:cNvSpPr/>
          <p:nvPr/>
        </p:nvSpPr>
        <p:spPr>
          <a:xfrm>
            <a:off x="0" y="119269"/>
            <a:ext cx="11011972" cy="400110"/>
          </a:xfrm>
          <a:prstGeom prst="rect">
            <a:avLst/>
          </a:prstGeom>
        </p:spPr>
        <p:txBody>
          <a:bodyPr wrap="square" lIns="91440" tIns="45720" rIns="91440" bIns="45720" anchor="t">
            <a:spAutoFit/>
          </a:bodyPr>
          <a:lstStyle/>
          <a:p>
            <a:pPr>
              <a:defRPr sz="3200" b="1">
                <a:solidFill>
                  <a:schemeClr val="bg1"/>
                </a:solidFill>
                <a:latin typeface="Source Sans Pro"/>
              </a:defRPr>
            </a:pPr>
            <a:r>
              <a:rPr sz="2000" dirty="0"/>
              <a:t>3.6 </a:t>
            </a:r>
            <a:r>
              <a:rPr sz="2000" dirty="0" err="1"/>
              <a:t>Disponibilité</a:t>
            </a:r>
            <a:r>
              <a:rPr sz="2000" dirty="0"/>
              <a:t> </a:t>
            </a:r>
            <a:r>
              <a:rPr sz="2000" dirty="0" err="1"/>
              <a:t>opérationnelle</a:t>
            </a:r>
            <a:r>
              <a:rPr sz="2000" dirty="0"/>
              <a:t> des EIR et dispositions </a:t>
            </a:r>
            <a:r>
              <a:rPr sz="2000" dirty="0" err="1"/>
              <a:t>administratives</a:t>
            </a:r>
            <a:endParaRPr sz="2000" b="1" dirty="0">
              <a:solidFill>
                <a:schemeClr val="bg1"/>
              </a:solidFill>
              <a:latin typeface="Source Sans Pro"/>
            </a:endParaRPr>
          </a:p>
        </p:txBody>
      </p:sp>
      <p:sp>
        <p:nvSpPr>
          <p:cNvPr id="5" name="Espace réservé du numéro de diapositive 4">
            <a:extLst>
              <a:ext uri="{FF2B5EF4-FFF2-40B4-BE49-F238E27FC236}">
                <a16:creationId xmlns:a16="http://schemas.microsoft.com/office/drawing/2014/main" id="{8201BC04-C939-E777-92F1-097D9290446C}"/>
              </a:ext>
            </a:extLst>
          </p:cNvPr>
          <p:cNvSpPr>
            <a:spLocks noGrp="1"/>
          </p:cNvSpPr>
          <p:nvPr>
            <p:ph type="sldNum" sz="quarter" idx="2"/>
          </p:nvPr>
        </p:nvSpPr>
        <p:spPr>
          <a:xfrm>
            <a:off x="11695113" y="6485114"/>
            <a:ext cx="495186" cy="320041"/>
          </a:xfrm>
        </p:spPr>
        <p:txBody>
          <a:bodyPr lIns="91440" tIns="45720" rIns="91440" bIns="45720" anchor="t"/>
          <a:lstStyle/>
          <a:p>
            <a:pPr algn="r"/>
            <a:fld id="{86CB4B4D-7CA3-9044-876B-883B54F8677D}" type="slidenum">
              <a:rPr lang="fr-FR" sz="1200">
                <a:solidFill>
                  <a:srgbClr val="A5A5A5"/>
                </a:solidFill>
              </a:rPr>
              <a:pPr algn="r"/>
              <a:t>50</a:t>
            </a:fld>
            <a:endParaRPr sz="1200">
              <a:solidFill>
                <a:srgbClr val="A5A5A5"/>
              </a:solidFill>
            </a:endParaRPr>
          </a:p>
        </p:txBody>
      </p:sp>
    </p:spTree>
    <p:extLst>
      <p:ext uri="{BB962C8B-B14F-4D97-AF65-F5344CB8AC3E}">
        <p14:creationId xmlns:p14="http://schemas.microsoft.com/office/powerpoint/2010/main" val="135487760"/>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9815" y="858412"/>
            <a:ext cx="9590382" cy="684860"/>
          </a:xfrm>
        </p:spPr>
        <p:txBody>
          <a:bodyPr lIns="45719" tIns="45720" rIns="45719" bIns="45720" anchor="ctr">
            <a:normAutofit/>
          </a:bodyPr>
          <a:lstStyle/>
          <a:p>
            <a:pPr eaLnBrk="0" fontAlgn="base" hangingPunct="0">
              <a:spcAft>
                <a:spcPct val="0"/>
              </a:spcAft>
              <a:defRPr sz="2800" b="1">
                <a:solidFill>
                  <a:srgbClr val="A1010D"/>
                </a:solidFill>
                <a:latin typeface="Source Sans Pro Regular"/>
                <a:cs typeface="Arial"/>
              </a:defRPr>
            </a:pPr>
            <a:r>
              <a:rPr sz="2000" dirty="0"/>
              <a:t>Dispositions </a:t>
            </a:r>
            <a:r>
              <a:rPr sz="2000" dirty="0" err="1"/>
              <a:t>administratives</a:t>
            </a:r>
            <a:endParaRPr sz="2000" b="1" dirty="0">
              <a:solidFill>
                <a:srgbClr val="A1010D"/>
              </a:solidFill>
              <a:latin typeface="Source Sans Pro Regular"/>
              <a:cs typeface="Arial"/>
            </a:endParaRPr>
          </a:p>
        </p:txBody>
      </p:sp>
      <p:sp>
        <p:nvSpPr>
          <p:cNvPr id="3" name="Espace réservé du contenu 2"/>
          <p:cNvSpPr>
            <a:spLocks noGrp="1"/>
          </p:cNvSpPr>
          <p:nvPr>
            <p:ph type="body" idx="1"/>
          </p:nvPr>
        </p:nvSpPr>
        <p:spPr>
          <a:xfrm>
            <a:off x="656097" y="1815273"/>
            <a:ext cx="10228377" cy="3711258"/>
          </a:xfrm>
        </p:spPr>
        <p:txBody>
          <a:bodyPr vert="horz" lIns="91440" tIns="45720" rIns="91440" bIns="45720" anchor="t">
            <a:noAutofit/>
          </a:bodyPr>
          <a:lstStyle/>
          <a:p>
            <a:pPr marL="591185" lvl="4" indent="-285750" defTabSz="914400">
              <a:lnSpc>
                <a:spcPct val="100000"/>
              </a:lnSpc>
              <a:buClr>
                <a:srgbClr val="659F00"/>
              </a:buClr>
              <a:buSzTx/>
              <a:buFont typeface="Arial" panose="020B0604020202020204" pitchFamily="34" charset="0"/>
              <a:buChar char="•"/>
            </a:pPr>
            <a:endParaRPr sz="2000" kern="1200" dirty="0">
              <a:solidFill>
                <a:schemeClr val="tx1"/>
              </a:solidFill>
              <a:ea typeface="+mn-ea"/>
              <a:cs typeface="Arial" panose="020B0604020202020204" pitchFamily="34" charset="0"/>
            </a:endParaRPr>
          </a:p>
          <a:p>
            <a:pPr marL="342900" lvl="2" indent="-307975" defTabSz="914400" hangingPunct="0">
              <a:lnSpc>
                <a:spcPct val="100000"/>
              </a:lnSpc>
              <a:spcBef>
                <a:spcPts val="500"/>
              </a:spcBef>
              <a:buClr>
                <a:schemeClr val="accent3"/>
              </a:buClr>
              <a:buFont typeface="Arial"/>
              <a:buChar char="•"/>
              <a:defRPr sz="2400">
                <a:solidFill>
                  <a:schemeClr val="tx1"/>
                </a:solidFill>
                <a:latin typeface="Source Sans Pro Regular"/>
                <a:ea typeface="Source Sans Pro Regular"/>
                <a:cs typeface="Arial"/>
                <a:sym typeface="Source Sans Pro Regular"/>
              </a:defRPr>
            </a:pPr>
            <a:r>
              <a:rPr sz="2000" dirty="0" err="1"/>
              <a:t>Lʼadministration</a:t>
            </a:r>
            <a:r>
              <a:rPr sz="2000" dirty="0"/>
              <a:t> des EIR vise à </a:t>
            </a:r>
            <a:r>
              <a:rPr sz="2000" dirty="0" err="1"/>
              <a:t>réduire</a:t>
            </a:r>
            <a:r>
              <a:rPr sz="2000" dirty="0"/>
              <a:t> </a:t>
            </a:r>
            <a:r>
              <a:rPr sz="2000" dirty="0" err="1"/>
              <a:t>ou</a:t>
            </a:r>
            <a:r>
              <a:rPr sz="2000" dirty="0"/>
              <a:t> à lever les obstacles </a:t>
            </a:r>
            <a:r>
              <a:rPr sz="2000" dirty="0" err="1"/>
              <a:t>administratifs</a:t>
            </a:r>
            <a:r>
              <a:rPr sz="2000" dirty="0"/>
              <a:t> </a:t>
            </a:r>
            <a:r>
              <a:rPr sz="2000" dirty="0" err="1"/>
              <a:t>susceptibles</a:t>
            </a:r>
            <a:r>
              <a:rPr sz="2000" dirty="0"/>
              <a:t> de </a:t>
            </a:r>
            <a:r>
              <a:rPr sz="2000" dirty="0" err="1"/>
              <a:t>freiner</a:t>
            </a:r>
            <a:r>
              <a:rPr sz="2000" dirty="0"/>
              <a:t> le </a:t>
            </a:r>
            <a:r>
              <a:rPr sz="2000" dirty="0" err="1"/>
              <a:t>déploiement</a:t>
            </a:r>
            <a:r>
              <a:rPr sz="2000" dirty="0"/>
              <a:t>, à </a:t>
            </a:r>
            <a:r>
              <a:rPr sz="2000" dirty="0" err="1"/>
              <a:t>offrir</a:t>
            </a:r>
            <a:r>
              <a:rPr sz="2000" dirty="0"/>
              <a:t> aux </a:t>
            </a:r>
            <a:r>
              <a:rPr sz="2000" dirty="0" err="1"/>
              <a:t>membres</a:t>
            </a:r>
            <a:r>
              <a:rPr sz="2000" dirty="0"/>
              <a:t> des EIR </a:t>
            </a:r>
            <a:r>
              <a:rPr sz="2000" dirty="0" err="1"/>
              <a:t>une</a:t>
            </a:r>
            <a:r>
              <a:rPr sz="2000" dirty="0"/>
              <a:t> </a:t>
            </a:r>
            <a:r>
              <a:rPr sz="2000" dirty="0" err="1"/>
              <a:t>rémunération</a:t>
            </a:r>
            <a:r>
              <a:rPr sz="2000" dirty="0"/>
              <a:t> </a:t>
            </a:r>
            <a:r>
              <a:rPr sz="2000" dirty="0" err="1"/>
              <a:t>correcte</a:t>
            </a:r>
            <a:r>
              <a:rPr sz="2000" dirty="0"/>
              <a:t> et à </a:t>
            </a:r>
            <a:r>
              <a:rPr sz="2000" dirty="0" err="1"/>
              <a:t>apporter</a:t>
            </a:r>
            <a:r>
              <a:rPr sz="2000" dirty="0"/>
              <a:t> protection et </a:t>
            </a:r>
            <a:r>
              <a:rPr sz="2000" dirty="0" err="1"/>
              <a:t>appui</a:t>
            </a:r>
            <a:r>
              <a:rPr sz="2000" dirty="0"/>
              <a:t> aux EIR </a:t>
            </a:r>
            <a:r>
              <a:rPr sz="2000" dirty="0" err="1"/>
              <a:t>déployées</a:t>
            </a:r>
            <a:endParaRPr sz="2000" dirty="0"/>
          </a:p>
          <a:p>
            <a:pPr marL="342900" lvl="2"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sz="2000" dirty="0">
              <a:solidFill>
                <a:schemeClr val="tx1"/>
              </a:solidFill>
              <a:cs typeface="Arial"/>
            </a:endParaRPr>
          </a:p>
          <a:p>
            <a:pPr marL="342900" lvl="2" indent="-307975" defTabSz="914400" hangingPunct="0">
              <a:lnSpc>
                <a:spcPct val="100000"/>
              </a:lnSpc>
              <a:spcBef>
                <a:spcPts val="500"/>
              </a:spcBef>
              <a:buClr>
                <a:schemeClr val="accent3"/>
              </a:buClr>
              <a:buFont typeface="Arial"/>
              <a:buChar char="•"/>
              <a:defRPr sz="2400">
                <a:solidFill>
                  <a:schemeClr val="tx1"/>
                </a:solidFill>
                <a:latin typeface="Source Sans Pro Regular"/>
                <a:ea typeface="Source Sans Pro Regular"/>
                <a:cs typeface="Arial"/>
                <a:sym typeface="Source Sans Pro Regular"/>
              </a:defRPr>
            </a:pPr>
            <a:r>
              <a:rPr sz="2000" dirty="0"/>
              <a:t>Les dispositions </a:t>
            </a:r>
            <a:r>
              <a:rPr sz="2000" dirty="0" err="1"/>
              <a:t>administratives</a:t>
            </a:r>
            <a:r>
              <a:rPr sz="2000" dirty="0"/>
              <a:t> </a:t>
            </a:r>
            <a:r>
              <a:rPr sz="2000" dirty="0" err="1"/>
              <a:t>varient</a:t>
            </a:r>
            <a:r>
              <a:rPr sz="2000" dirty="0"/>
              <a:t> </a:t>
            </a:r>
            <a:r>
              <a:rPr sz="2000" dirty="0" err="1"/>
              <a:t>en</a:t>
            </a:r>
            <a:r>
              <a:rPr sz="2000" dirty="0"/>
              <a:t> </a:t>
            </a:r>
            <a:r>
              <a:rPr sz="2000" dirty="0" err="1"/>
              <a:t>fonction</a:t>
            </a:r>
            <a:r>
              <a:rPr sz="2000" dirty="0"/>
              <a:t> du </a:t>
            </a:r>
            <a:r>
              <a:rPr sz="2000" dirty="0" err="1"/>
              <a:t>contexte</a:t>
            </a:r>
            <a:r>
              <a:rPr sz="2000" dirty="0"/>
              <a:t>, de la mission des EIR et des </a:t>
            </a:r>
            <a:r>
              <a:rPr sz="2000" dirty="0" err="1"/>
              <a:t>ressources</a:t>
            </a:r>
            <a:r>
              <a:rPr sz="2000" dirty="0"/>
              <a:t> </a:t>
            </a:r>
            <a:r>
              <a:rPr sz="2000" dirty="0" err="1"/>
              <a:t>disponibles</a:t>
            </a:r>
            <a:endParaRPr sz="2000" dirty="0">
              <a:solidFill>
                <a:schemeClr val="tx1"/>
              </a:solidFill>
              <a:cs typeface="Arial"/>
            </a:endParaRPr>
          </a:p>
          <a:p>
            <a:pPr marL="305435" lvl="4" indent="0" defTabSz="914400">
              <a:lnSpc>
                <a:spcPct val="100000"/>
              </a:lnSpc>
              <a:buClr>
                <a:srgbClr val="659F00"/>
              </a:buClr>
              <a:buSzTx/>
              <a:buNone/>
            </a:pPr>
            <a:endParaRPr sz="2000" kern="1200" dirty="0">
              <a:solidFill>
                <a:schemeClr val="tx1"/>
              </a:solidFill>
              <a:ea typeface="+mn-ea"/>
              <a:cs typeface="Arial" panose="020B0604020202020204" pitchFamily="34" charset="0"/>
            </a:endParaRPr>
          </a:p>
        </p:txBody>
      </p:sp>
      <p:sp>
        <p:nvSpPr>
          <p:cNvPr id="4" name="Rectangle 3"/>
          <p:cNvSpPr/>
          <p:nvPr/>
        </p:nvSpPr>
        <p:spPr>
          <a:xfrm>
            <a:off x="0" y="122247"/>
            <a:ext cx="11011972" cy="400110"/>
          </a:xfrm>
          <a:prstGeom prst="rect">
            <a:avLst/>
          </a:prstGeom>
        </p:spPr>
        <p:txBody>
          <a:bodyPr wrap="square" lIns="91440" tIns="45720" rIns="91440" bIns="45720" anchor="t">
            <a:spAutoFit/>
          </a:bodyPr>
          <a:lstStyle/>
          <a:p>
            <a:pPr>
              <a:defRPr sz="3200" b="1">
                <a:solidFill>
                  <a:schemeClr val="bg1"/>
                </a:solidFill>
                <a:latin typeface="Source Sans Pro"/>
              </a:defRPr>
            </a:pPr>
            <a:r>
              <a:rPr sz="2000" dirty="0"/>
              <a:t>3.6 </a:t>
            </a:r>
            <a:r>
              <a:rPr sz="2000" dirty="0" err="1"/>
              <a:t>Disponibilité</a:t>
            </a:r>
            <a:r>
              <a:rPr sz="2000" dirty="0"/>
              <a:t> </a:t>
            </a:r>
            <a:r>
              <a:rPr sz="2000" dirty="0" err="1"/>
              <a:t>opérationnelle</a:t>
            </a:r>
            <a:r>
              <a:rPr sz="2000" dirty="0"/>
              <a:t> des EIR et dispositions </a:t>
            </a:r>
            <a:r>
              <a:rPr sz="2000" dirty="0" err="1"/>
              <a:t>administratives</a:t>
            </a:r>
            <a:endParaRPr sz="2000" b="1" dirty="0">
              <a:solidFill>
                <a:schemeClr val="bg1"/>
              </a:solidFill>
              <a:latin typeface="Source Sans Pro"/>
            </a:endParaRPr>
          </a:p>
        </p:txBody>
      </p:sp>
      <p:sp>
        <p:nvSpPr>
          <p:cNvPr id="5" name="Espace réservé du numéro de diapositive 4">
            <a:extLst>
              <a:ext uri="{FF2B5EF4-FFF2-40B4-BE49-F238E27FC236}">
                <a16:creationId xmlns:a16="http://schemas.microsoft.com/office/drawing/2014/main" id="{7735962F-8461-CA08-26E2-044E90DE02E2}"/>
              </a:ext>
            </a:extLst>
          </p:cNvPr>
          <p:cNvSpPr>
            <a:spLocks noGrp="1"/>
          </p:cNvSpPr>
          <p:nvPr>
            <p:ph type="sldNum" sz="quarter" idx="2"/>
          </p:nvPr>
        </p:nvSpPr>
        <p:spPr>
          <a:xfrm>
            <a:off x="11671300" y="6532738"/>
            <a:ext cx="518998" cy="320041"/>
          </a:xfrm>
        </p:spPr>
        <p:txBody>
          <a:bodyPr lIns="91440" tIns="45720" rIns="91440" bIns="45720" anchor="t"/>
          <a:lstStyle/>
          <a:p>
            <a:pPr algn="r"/>
            <a:fld id="{86CB4B4D-7CA3-9044-876B-883B54F8677D}" type="slidenum">
              <a:rPr lang="fr-FR" sz="1200">
                <a:solidFill>
                  <a:srgbClr val="A5A5A5"/>
                </a:solidFill>
              </a:rPr>
              <a:pPr algn="r"/>
              <a:t>51</a:t>
            </a:fld>
            <a:endParaRPr sz="1200">
              <a:solidFill>
                <a:srgbClr val="A5A5A5"/>
              </a:solidFill>
            </a:endParaRPr>
          </a:p>
        </p:txBody>
      </p:sp>
    </p:spTree>
    <p:extLst>
      <p:ext uri="{BB962C8B-B14F-4D97-AF65-F5344CB8AC3E}">
        <p14:creationId xmlns:p14="http://schemas.microsoft.com/office/powerpoint/2010/main" val="3890918810"/>
      </p:ext>
    </p:extLst>
  </p:cSld>
  <p:clrMapOvr>
    <a:masterClrMapping/>
  </p:clrMapOvr>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373711" y="1838444"/>
            <a:ext cx="5006811" cy="1499555"/>
          </a:xfrm>
          <a:prstGeom prst="rect">
            <a:avLst/>
          </a:prstGeom>
        </p:spPr>
        <p:txBody>
          <a:bodyPr vert="horz" wrap="square" lIns="0" tIns="88053" rIns="0" bIns="0" anchor="t">
            <a:spAutoFit/>
          </a:bodyPr>
          <a:lstStyle/>
          <a:p>
            <a:pPr marL="16510" hangingPunct="1">
              <a:spcBef>
                <a:spcPts val="693"/>
              </a:spcBef>
              <a:defRPr b="1" kern="1200">
                <a:solidFill>
                  <a:srgbClr val="659F00"/>
                </a:solidFill>
                <a:latin typeface="Source Sans Pro Regular"/>
                <a:ea typeface="+mn-ea"/>
                <a:cs typeface="Arial"/>
              </a:defRPr>
            </a:pPr>
            <a:r>
              <a:rPr sz="1600" dirty="0"/>
              <a:t>1. Questions relatives à </a:t>
            </a:r>
            <a:r>
              <a:rPr sz="1600" dirty="0" err="1"/>
              <a:t>l’emploi</a:t>
            </a:r>
            <a:endParaRPr sz="1600" kern="1200" dirty="0">
              <a:solidFill>
                <a:srgbClr val="659F00"/>
              </a:solidFill>
              <a:latin typeface="Source Sans Pro Regular"/>
              <a:ea typeface="+mn-ea"/>
              <a:cs typeface="+mn-cs"/>
            </a:endParaRPr>
          </a:p>
          <a:p>
            <a:pPr marL="302260" indent="-285750" hangingPunct="1">
              <a:spcBef>
                <a:spcPts val="693"/>
              </a:spcBef>
              <a:buClr>
                <a:srgbClr val="65A000"/>
              </a:buClr>
              <a:buFont typeface="Arial" panose="020B0604020202020204" pitchFamily="34" charset="0"/>
              <a:buChar char="•"/>
              <a:defRPr kern="1200">
                <a:solidFill>
                  <a:schemeClr val="tx1"/>
                </a:solidFill>
                <a:latin typeface="Source Sans Pro Regular"/>
                <a:ea typeface="+mn-ea"/>
                <a:cs typeface="Arial"/>
              </a:defRPr>
            </a:pPr>
            <a:r>
              <a:rPr sz="1600" dirty="0" err="1"/>
              <a:t>Quelles</a:t>
            </a:r>
            <a:r>
              <a:rPr sz="1600" dirty="0"/>
              <a:t> </a:t>
            </a:r>
            <a:r>
              <a:rPr sz="1600" dirty="0" err="1"/>
              <a:t>conséquences</a:t>
            </a:r>
            <a:r>
              <a:rPr sz="1600" dirty="0"/>
              <a:t> sur les </a:t>
            </a:r>
            <a:r>
              <a:rPr sz="1600" dirty="0" err="1"/>
              <a:t>activités</a:t>
            </a:r>
            <a:r>
              <a:rPr sz="1600" dirty="0"/>
              <a:t> </a:t>
            </a:r>
            <a:r>
              <a:rPr sz="1600" dirty="0" err="1"/>
              <a:t>courantes</a:t>
            </a:r>
            <a:r>
              <a:rPr sz="1600" dirty="0"/>
              <a:t> aura </a:t>
            </a:r>
            <a:r>
              <a:rPr sz="1600" dirty="0" err="1"/>
              <a:t>l’absence</a:t>
            </a:r>
            <a:r>
              <a:rPr sz="1600" dirty="0"/>
              <a:t> des </a:t>
            </a:r>
            <a:r>
              <a:rPr sz="1600" dirty="0" err="1"/>
              <a:t>membres</a:t>
            </a:r>
            <a:r>
              <a:rPr sz="1600" dirty="0"/>
              <a:t> des EIR </a:t>
            </a:r>
            <a:r>
              <a:rPr sz="1600" dirty="0" err="1"/>
              <a:t>mobilisés</a:t>
            </a:r>
            <a:r>
              <a:rPr sz="1600" dirty="0"/>
              <a:t> ? </a:t>
            </a:r>
            <a:endParaRPr sz="1600" kern="1200" dirty="0">
              <a:solidFill>
                <a:schemeClr val="tx1"/>
              </a:solidFill>
              <a:latin typeface="Source Sans Pro Regular"/>
              <a:ea typeface="+mn-ea"/>
              <a:cs typeface="Arial"/>
            </a:endParaRPr>
          </a:p>
          <a:p>
            <a:pPr marL="302260" indent="-285750" hangingPunct="1">
              <a:spcBef>
                <a:spcPts val="693"/>
              </a:spcBef>
              <a:buClr>
                <a:srgbClr val="65A000"/>
              </a:buClr>
              <a:buFont typeface="Arial" panose="020B0604020202020204" pitchFamily="34" charset="0"/>
              <a:buChar char="•"/>
              <a:defRPr kern="1200">
                <a:solidFill>
                  <a:schemeClr val="tx1"/>
                </a:solidFill>
                <a:latin typeface="Source Sans Pro Regular"/>
                <a:ea typeface="+mn-ea"/>
                <a:cs typeface="Arial"/>
              </a:defRPr>
            </a:pPr>
            <a:r>
              <a:rPr sz="1600" dirty="0"/>
              <a:t>Comment </a:t>
            </a:r>
            <a:r>
              <a:rPr sz="1600" dirty="0" err="1"/>
              <a:t>leurs</a:t>
            </a:r>
            <a:r>
              <a:rPr sz="1600" dirty="0"/>
              <a:t> </a:t>
            </a:r>
            <a:r>
              <a:rPr sz="1600" dirty="0" err="1"/>
              <a:t>activités</a:t>
            </a:r>
            <a:r>
              <a:rPr sz="1600" dirty="0"/>
              <a:t> </a:t>
            </a:r>
            <a:r>
              <a:rPr sz="1600" dirty="0" err="1"/>
              <a:t>habituelles</a:t>
            </a:r>
            <a:r>
              <a:rPr sz="1600" dirty="0"/>
              <a:t> </a:t>
            </a:r>
            <a:r>
              <a:rPr sz="1600" dirty="0" err="1"/>
              <a:t>seront-elles</a:t>
            </a:r>
            <a:r>
              <a:rPr sz="1600" dirty="0"/>
              <a:t> </a:t>
            </a:r>
            <a:r>
              <a:rPr sz="1600" dirty="0" err="1"/>
              <a:t>effectuées</a:t>
            </a:r>
            <a:r>
              <a:rPr sz="1600" dirty="0"/>
              <a:t> ?</a:t>
            </a:r>
            <a:endParaRPr sz="1600" kern="1200" dirty="0">
              <a:solidFill>
                <a:schemeClr val="tx1"/>
              </a:solidFill>
              <a:latin typeface="Source Sans Pro Regular"/>
              <a:ea typeface="+mn-ea"/>
              <a:cs typeface="Arial"/>
            </a:endParaRPr>
          </a:p>
        </p:txBody>
      </p:sp>
      <p:sp>
        <p:nvSpPr>
          <p:cNvPr id="5" name="object 3"/>
          <p:cNvSpPr txBox="1"/>
          <p:nvPr/>
        </p:nvSpPr>
        <p:spPr>
          <a:xfrm>
            <a:off x="500906" y="3543139"/>
            <a:ext cx="4764113" cy="904521"/>
          </a:xfrm>
          <a:prstGeom prst="rect">
            <a:avLst/>
          </a:prstGeom>
        </p:spPr>
        <p:txBody>
          <a:bodyPr vert="horz" wrap="square" lIns="0" tIns="88053" rIns="0" bIns="0" anchor="t">
            <a:spAutoFit/>
          </a:bodyPr>
          <a:lstStyle/>
          <a:p>
            <a:pPr marL="16510" hangingPunct="1">
              <a:spcBef>
                <a:spcPts val="633"/>
              </a:spcBef>
              <a:defRPr b="1" kern="1200">
                <a:solidFill>
                  <a:srgbClr val="659F00"/>
                </a:solidFill>
                <a:latin typeface="Source Sans Pro Regular"/>
                <a:ea typeface="+mn-ea"/>
                <a:cs typeface="Arial"/>
              </a:defRPr>
            </a:pPr>
            <a:r>
              <a:rPr sz="1600"/>
              <a:t>2. Rémunération</a:t>
            </a:r>
            <a:endParaRPr sz="1600" b="1" kern="1200">
              <a:solidFill>
                <a:srgbClr val="659F00"/>
              </a:solidFill>
              <a:latin typeface="Source Sans Pro Regular"/>
              <a:ea typeface="+mn-ea"/>
              <a:cs typeface="Arial"/>
            </a:endParaRPr>
          </a:p>
          <a:p>
            <a:pPr marL="16510" hangingPunct="1">
              <a:spcBef>
                <a:spcPts val="633"/>
              </a:spcBef>
              <a:defRPr kern="1200">
                <a:latin typeface="Source Sans Pro Regular"/>
                <a:ea typeface="+mn-ea"/>
                <a:cs typeface="Arial"/>
              </a:defRPr>
            </a:pPr>
            <a:r>
              <a:rPr sz="1600">
                <a:solidFill>
                  <a:srgbClr val="7E5F00"/>
                </a:solidFill>
              </a:rPr>
              <a:t> </a:t>
            </a:r>
            <a:r>
              <a:rPr sz="1600">
                <a:solidFill>
                  <a:schemeClr val="tx1"/>
                </a:solidFill>
              </a:rPr>
              <a:t>Qui est responsable du versement du salaire des membres des EIR pendant leur déploiement ?</a:t>
            </a:r>
          </a:p>
        </p:txBody>
      </p:sp>
      <p:sp>
        <p:nvSpPr>
          <p:cNvPr id="6" name="object 3"/>
          <p:cNvSpPr txBox="1"/>
          <p:nvPr/>
        </p:nvSpPr>
        <p:spPr>
          <a:xfrm>
            <a:off x="6212897" y="1830749"/>
            <a:ext cx="5077536" cy="1486731"/>
          </a:xfrm>
          <a:prstGeom prst="rect">
            <a:avLst/>
          </a:prstGeom>
        </p:spPr>
        <p:txBody>
          <a:bodyPr vert="horz" wrap="square" lIns="0" tIns="88053" rIns="0" bIns="0" anchor="t">
            <a:spAutoFit/>
          </a:bodyPr>
          <a:lstStyle/>
          <a:p>
            <a:pPr marL="16510" hangingPunct="1">
              <a:spcBef>
                <a:spcPts val="687"/>
              </a:spcBef>
              <a:defRPr b="1" kern="1200">
                <a:latin typeface="Source Sans Pro Regular"/>
                <a:ea typeface="+mn-ea"/>
                <a:cs typeface="Arial"/>
              </a:defRPr>
            </a:pPr>
            <a:r>
              <a:rPr sz="1600">
                <a:solidFill>
                  <a:srgbClr val="5A8A39"/>
                </a:solidFill>
              </a:rPr>
              <a:t>3. </a:t>
            </a:r>
            <a:r>
              <a:rPr sz="1600">
                <a:solidFill>
                  <a:srgbClr val="659F00"/>
                </a:solidFill>
              </a:rPr>
              <a:t>Soins de santé et assurance maladie</a:t>
            </a:r>
            <a:endParaRPr sz="1600" b="1" kern="1200">
              <a:solidFill>
                <a:srgbClr val="659F00"/>
              </a:solidFill>
              <a:latin typeface="Source Sans Pro Regular"/>
              <a:ea typeface="+mn-ea"/>
              <a:cs typeface="Arial"/>
            </a:endParaRPr>
          </a:p>
          <a:p>
            <a:pPr marL="302260" indent="-285750" hangingPunct="1">
              <a:spcBef>
                <a:spcPts val="687"/>
              </a:spcBef>
              <a:buClr>
                <a:srgbClr val="659F00"/>
              </a:buClr>
              <a:buFont typeface="Arial" panose="020B0604020202020204" pitchFamily="34" charset="0"/>
              <a:buChar char="•"/>
              <a:defRPr kern="1200">
                <a:solidFill>
                  <a:schemeClr val="tx1"/>
                </a:solidFill>
                <a:latin typeface="Source Sans Pro Regular"/>
                <a:ea typeface="+mn-ea"/>
                <a:cs typeface="Arial"/>
              </a:defRPr>
            </a:pPr>
            <a:r>
              <a:rPr sz="1600"/>
              <a:t>Dans quelle mesure les membres des EIR auront-ils accès à des services de santé s’ils sont blessés ou malades au cours du déploiement ?</a:t>
            </a:r>
          </a:p>
          <a:p>
            <a:pPr marL="302260" indent="-285750" hangingPunct="1">
              <a:spcBef>
                <a:spcPts val="633"/>
              </a:spcBef>
              <a:buClr>
                <a:srgbClr val="659F00"/>
              </a:buClr>
              <a:buFont typeface="Arial" panose="020B0604020202020204" pitchFamily="34" charset="0"/>
              <a:buChar char="•"/>
              <a:defRPr kern="1200">
                <a:solidFill>
                  <a:schemeClr val="tx1"/>
                </a:solidFill>
                <a:latin typeface="Source Sans Pro Regular"/>
                <a:ea typeface="+mn-ea"/>
                <a:cs typeface="Arial"/>
              </a:defRPr>
            </a:pPr>
            <a:r>
              <a:rPr sz="1600"/>
              <a:t>Qui paiera leurs dépenses de santé ?</a:t>
            </a:r>
            <a:endParaRPr sz="1600" kern="1200">
              <a:solidFill>
                <a:schemeClr val="tx1"/>
              </a:solidFill>
              <a:latin typeface="Source Sans Pro Regular"/>
              <a:ea typeface="+mn-ea"/>
              <a:cs typeface="Arial"/>
            </a:endParaRPr>
          </a:p>
        </p:txBody>
      </p:sp>
      <p:sp>
        <p:nvSpPr>
          <p:cNvPr id="8" name="object 3"/>
          <p:cNvSpPr txBox="1"/>
          <p:nvPr/>
        </p:nvSpPr>
        <p:spPr>
          <a:xfrm>
            <a:off x="6212897" y="3543139"/>
            <a:ext cx="5719220" cy="2288661"/>
          </a:xfrm>
          <a:prstGeom prst="rect">
            <a:avLst/>
          </a:prstGeom>
        </p:spPr>
        <p:txBody>
          <a:bodyPr vert="horz" wrap="square" lIns="0" tIns="87207" rIns="0" bIns="0" anchor="t">
            <a:spAutoFit/>
          </a:bodyPr>
          <a:lstStyle/>
          <a:p>
            <a:pPr marL="16510" hangingPunct="1">
              <a:spcBef>
                <a:spcPts val="687"/>
              </a:spcBef>
              <a:defRPr b="1" kern="1200">
                <a:solidFill>
                  <a:srgbClr val="659F00"/>
                </a:solidFill>
                <a:latin typeface="Source Sans Pro Regular"/>
                <a:ea typeface="+mn-ea"/>
                <a:cs typeface="Arial"/>
              </a:defRPr>
            </a:pPr>
            <a:r>
              <a:rPr sz="1600" dirty="0"/>
              <a:t>4. Code de </a:t>
            </a:r>
            <a:r>
              <a:rPr sz="1600" dirty="0" err="1"/>
              <a:t>conduite</a:t>
            </a:r>
            <a:endParaRPr sz="1600" b="1" kern="1200" dirty="0">
              <a:solidFill>
                <a:srgbClr val="659F00"/>
              </a:solidFill>
              <a:latin typeface="Source Sans Pro Regular"/>
              <a:ea typeface="+mn-ea"/>
              <a:cs typeface="Arial"/>
            </a:endParaRPr>
          </a:p>
          <a:p>
            <a:pPr marL="302260" indent="-285750" hangingPunct="1">
              <a:spcBef>
                <a:spcPts val="633"/>
              </a:spcBef>
              <a:buClr>
                <a:srgbClr val="65A000"/>
              </a:buClr>
              <a:buFont typeface="Arial" panose="020B0604020202020204" pitchFamily="34" charset="0"/>
              <a:buChar char="•"/>
              <a:defRPr kern="1200">
                <a:solidFill>
                  <a:schemeClr val="tx1"/>
                </a:solidFill>
                <a:latin typeface="Source Sans Pro Regular"/>
                <a:ea typeface="+mn-ea"/>
                <a:cs typeface="Arial"/>
              </a:defRPr>
            </a:pPr>
            <a:r>
              <a:rPr sz="1600" dirty="0" err="1"/>
              <a:t>Existe</a:t>
            </a:r>
            <a:r>
              <a:rPr sz="1600" dirty="0"/>
              <a:t>-t-il un code de </a:t>
            </a:r>
            <a:r>
              <a:rPr sz="1600" dirty="0" err="1"/>
              <a:t>conduite</a:t>
            </a:r>
            <a:r>
              <a:rPr sz="1600" dirty="0"/>
              <a:t> (</a:t>
            </a:r>
            <a:r>
              <a:rPr sz="1600" dirty="0" err="1"/>
              <a:t>consignes</a:t>
            </a:r>
            <a:r>
              <a:rPr sz="1600" dirty="0"/>
              <a:t> </a:t>
            </a:r>
            <a:r>
              <a:rPr sz="1600" dirty="0" err="1"/>
              <a:t>ou</a:t>
            </a:r>
            <a:r>
              <a:rPr sz="1600" dirty="0"/>
              <a:t> document </a:t>
            </a:r>
            <a:r>
              <a:rPr sz="1600" dirty="0" err="1"/>
              <a:t>d'orientation</a:t>
            </a:r>
            <a:r>
              <a:rPr sz="1600" dirty="0"/>
              <a:t> sur les </a:t>
            </a:r>
            <a:r>
              <a:rPr sz="1600" dirty="0" err="1"/>
              <a:t>règles</a:t>
            </a:r>
            <a:r>
              <a:rPr sz="1600" dirty="0"/>
              <a:t> de </a:t>
            </a:r>
            <a:r>
              <a:rPr sz="1600" dirty="0" err="1"/>
              <a:t>conduite</a:t>
            </a:r>
            <a:r>
              <a:rPr sz="1600" dirty="0"/>
              <a:t> </a:t>
            </a:r>
            <a:r>
              <a:rPr sz="1600" dirty="0" err="1"/>
              <a:t>professionnelle</a:t>
            </a:r>
            <a:r>
              <a:rPr sz="1600" dirty="0"/>
              <a:t>, et </a:t>
            </a:r>
            <a:r>
              <a:rPr sz="1600" dirty="0" err="1"/>
              <a:t>en</a:t>
            </a:r>
            <a:r>
              <a:rPr sz="1600" dirty="0"/>
              <a:t> particulier </a:t>
            </a:r>
            <a:r>
              <a:rPr sz="1600" dirty="0" err="1"/>
              <a:t>dʼéthique</a:t>
            </a:r>
            <a:r>
              <a:rPr sz="1600" dirty="0"/>
              <a:t> et de </a:t>
            </a:r>
            <a:r>
              <a:rPr sz="1600" dirty="0" err="1"/>
              <a:t>prévention</a:t>
            </a:r>
            <a:r>
              <a:rPr sz="1600" dirty="0"/>
              <a:t> de </a:t>
            </a:r>
            <a:r>
              <a:rPr sz="1600" dirty="0" err="1"/>
              <a:t>l’exploitation</a:t>
            </a:r>
            <a:r>
              <a:rPr sz="1600" dirty="0"/>
              <a:t>, des </a:t>
            </a:r>
            <a:r>
              <a:rPr sz="1600" dirty="0" err="1"/>
              <a:t>abus</a:t>
            </a:r>
            <a:r>
              <a:rPr sz="1600" dirty="0"/>
              <a:t> et du </a:t>
            </a:r>
            <a:r>
              <a:rPr sz="1600" dirty="0" err="1"/>
              <a:t>harcèlement</a:t>
            </a:r>
            <a:r>
              <a:rPr sz="1600" dirty="0"/>
              <a:t> </a:t>
            </a:r>
            <a:r>
              <a:rPr sz="1600" dirty="0" err="1"/>
              <a:t>sexuels</a:t>
            </a:r>
            <a:r>
              <a:rPr sz="1600" dirty="0"/>
              <a:t>) pour les </a:t>
            </a:r>
            <a:r>
              <a:rPr sz="1600" dirty="0" err="1"/>
              <a:t>membres</a:t>
            </a:r>
            <a:r>
              <a:rPr sz="1600" dirty="0"/>
              <a:t> des EIR ? </a:t>
            </a:r>
          </a:p>
          <a:p>
            <a:pPr marL="302260" indent="-285750" hangingPunct="1">
              <a:spcBef>
                <a:spcPts val="633"/>
              </a:spcBef>
              <a:buClr>
                <a:srgbClr val="65A000"/>
              </a:buClr>
              <a:buFont typeface="Arial" panose="020B0604020202020204" pitchFamily="34" charset="0"/>
              <a:buChar char="•"/>
              <a:defRPr kern="1200">
                <a:solidFill>
                  <a:schemeClr val="tx1"/>
                </a:solidFill>
                <a:latin typeface="Source Sans Pro Regular"/>
                <a:ea typeface="+mn-ea"/>
                <a:cs typeface="Arial"/>
              </a:defRPr>
            </a:pPr>
            <a:r>
              <a:rPr sz="1600" dirty="0"/>
              <a:t>Dans le </a:t>
            </a:r>
            <a:r>
              <a:rPr sz="1600" dirty="0" err="1"/>
              <a:t>cas</a:t>
            </a:r>
            <a:r>
              <a:rPr sz="1600" dirty="0"/>
              <a:t> contraire, comment </a:t>
            </a:r>
            <a:r>
              <a:rPr sz="1600" dirty="0" err="1"/>
              <a:t>pourrait</a:t>
            </a:r>
            <a:r>
              <a:rPr sz="1600" dirty="0"/>
              <a:t>-on </a:t>
            </a:r>
            <a:r>
              <a:rPr sz="1600" dirty="0" err="1"/>
              <a:t>l'élaborer</a:t>
            </a:r>
            <a:r>
              <a:rPr sz="1600" dirty="0"/>
              <a:t>, et que </a:t>
            </a:r>
            <a:r>
              <a:rPr sz="1600" dirty="0" err="1"/>
              <a:t>devrait</a:t>
            </a:r>
            <a:r>
              <a:rPr sz="1600" dirty="0"/>
              <a:t>-il </a:t>
            </a:r>
            <a:r>
              <a:rPr sz="1600" dirty="0" err="1"/>
              <a:t>inclure</a:t>
            </a:r>
            <a:r>
              <a:rPr sz="1600" dirty="0"/>
              <a:t> ?</a:t>
            </a:r>
            <a:endParaRPr sz="1600" kern="1200" dirty="0">
              <a:solidFill>
                <a:schemeClr val="tx1"/>
              </a:solidFill>
              <a:latin typeface="Source Sans Pro Regular"/>
              <a:ea typeface="+mn-ea"/>
              <a:cs typeface="Arial"/>
            </a:endParaRPr>
          </a:p>
          <a:p>
            <a:pPr marL="16510" hangingPunct="1">
              <a:spcBef>
                <a:spcPts val="640"/>
              </a:spcBef>
            </a:pPr>
            <a:endParaRPr sz="1600" b="1" kern="1200" dirty="0">
              <a:solidFill>
                <a:srgbClr val="5F5F5F"/>
              </a:solidFill>
              <a:latin typeface="Source Sans Pro Regular"/>
              <a:ea typeface="+mn-ea"/>
              <a:cs typeface="Calibri"/>
            </a:endParaRPr>
          </a:p>
        </p:txBody>
      </p:sp>
      <p:sp>
        <p:nvSpPr>
          <p:cNvPr id="10" name="object 3"/>
          <p:cNvSpPr txBox="1"/>
          <p:nvPr/>
        </p:nvSpPr>
        <p:spPr>
          <a:xfrm>
            <a:off x="2877116" y="5645379"/>
            <a:ext cx="5430322" cy="916491"/>
          </a:xfrm>
          <a:prstGeom prst="rect">
            <a:avLst/>
          </a:prstGeom>
        </p:spPr>
        <p:txBody>
          <a:bodyPr vert="horz" wrap="square" lIns="0" tIns="87207" rIns="0" bIns="0" anchor="t">
            <a:spAutoFit/>
          </a:bodyPr>
          <a:lstStyle/>
          <a:p>
            <a:pPr marL="16510" algn="ctr" hangingPunct="1">
              <a:spcBef>
                <a:spcPts val="693"/>
              </a:spcBef>
              <a:defRPr b="1" kern="1200">
                <a:solidFill>
                  <a:srgbClr val="659F00"/>
                </a:solidFill>
                <a:latin typeface="Source Sans Pro Regular"/>
                <a:ea typeface="+mn-ea"/>
                <a:cs typeface="Arial"/>
              </a:defRPr>
            </a:pPr>
            <a:r>
              <a:rPr sz="1600"/>
              <a:t>5. Dispositions budgétaires</a:t>
            </a:r>
            <a:endParaRPr sz="1600" kern="1200">
              <a:solidFill>
                <a:srgbClr val="659F00"/>
              </a:solidFill>
              <a:latin typeface="Source Sans Pro Regular"/>
              <a:ea typeface="+mn-ea"/>
              <a:cs typeface="+mn-cs"/>
            </a:endParaRPr>
          </a:p>
          <a:p>
            <a:pPr marL="16510" algn="ctr" hangingPunct="1">
              <a:spcBef>
                <a:spcPts val="693"/>
              </a:spcBef>
              <a:defRPr kern="1200">
                <a:solidFill>
                  <a:schemeClr val="tx1"/>
                </a:solidFill>
                <a:latin typeface="Source Sans Pro Regular"/>
                <a:ea typeface="+mn-ea"/>
                <a:cs typeface="Arial"/>
              </a:defRPr>
            </a:pPr>
            <a:r>
              <a:rPr sz="1600"/>
              <a:t>Quels sont les facteurs à prendre en compte dans l’élaboration d’un budget ?</a:t>
            </a:r>
          </a:p>
        </p:txBody>
      </p:sp>
      <p:sp>
        <p:nvSpPr>
          <p:cNvPr id="9" name="Rectangle 8"/>
          <p:cNvSpPr/>
          <p:nvPr/>
        </p:nvSpPr>
        <p:spPr>
          <a:xfrm>
            <a:off x="0" y="109533"/>
            <a:ext cx="11011972" cy="400110"/>
          </a:xfrm>
          <a:prstGeom prst="rect">
            <a:avLst/>
          </a:prstGeom>
        </p:spPr>
        <p:txBody>
          <a:bodyPr wrap="square" lIns="91440" tIns="45720" rIns="91440" bIns="45720" anchor="t">
            <a:spAutoFit/>
          </a:bodyPr>
          <a:lstStyle/>
          <a:p>
            <a:pPr>
              <a:defRPr sz="3200" b="1">
                <a:solidFill>
                  <a:schemeClr val="bg1"/>
                </a:solidFill>
                <a:latin typeface="Source Sans Pro"/>
              </a:defRPr>
            </a:pPr>
            <a:r>
              <a:rPr sz="2000" dirty="0"/>
              <a:t>3.6 </a:t>
            </a:r>
            <a:r>
              <a:rPr sz="2000" dirty="0" err="1"/>
              <a:t>Disponibilité</a:t>
            </a:r>
            <a:r>
              <a:rPr sz="2000" dirty="0"/>
              <a:t> </a:t>
            </a:r>
            <a:r>
              <a:rPr sz="2000" dirty="0" err="1"/>
              <a:t>opérationnelle</a:t>
            </a:r>
            <a:r>
              <a:rPr sz="2000" dirty="0"/>
              <a:t> des EIR et dispositions </a:t>
            </a:r>
            <a:r>
              <a:rPr sz="2000" dirty="0" err="1"/>
              <a:t>administratives</a:t>
            </a:r>
            <a:endParaRPr sz="2000" b="1" dirty="0">
              <a:solidFill>
                <a:schemeClr val="bg1"/>
              </a:solidFill>
              <a:latin typeface="Source Sans Pro"/>
            </a:endParaRPr>
          </a:p>
        </p:txBody>
      </p:sp>
      <p:sp>
        <p:nvSpPr>
          <p:cNvPr id="14" name="Titre 1">
            <a:extLst>
              <a:ext uri="{FF2B5EF4-FFF2-40B4-BE49-F238E27FC236}">
                <a16:creationId xmlns:a16="http://schemas.microsoft.com/office/drawing/2014/main" id="{98DFF9A0-4F16-AA68-CDC4-2D36AF8FE77D}"/>
              </a:ext>
            </a:extLst>
          </p:cNvPr>
          <p:cNvSpPr txBox="1">
            <a:spLocks/>
          </p:cNvSpPr>
          <p:nvPr/>
        </p:nvSpPr>
        <p:spPr>
          <a:xfrm>
            <a:off x="129815" y="858412"/>
            <a:ext cx="9590382" cy="68486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eaLnBrk="0" fontAlgn="base" hangingPunct="0">
              <a:spcAft>
                <a:spcPct val="0"/>
              </a:spcAft>
              <a:defRPr sz="2800" b="1">
                <a:solidFill>
                  <a:srgbClr val="A1010D"/>
                </a:solidFill>
                <a:latin typeface="Source Sans Pro Regular"/>
                <a:cs typeface="Arial"/>
              </a:defRPr>
            </a:pPr>
            <a:r>
              <a:rPr sz="2000" dirty="0"/>
              <a:t>Dispositions </a:t>
            </a:r>
            <a:r>
              <a:rPr sz="2000" dirty="0" err="1"/>
              <a:t>administratives</a:t>
            </a:r>
            <a:endParaRPr sz="2000" b="1" dirty="0">
              <a:solidFill>
                <a:srgbClr val="A1010D"/>
              </a:solidFill>
              <a:latin typeface="Source Sans Pro Regular"/>
              <a:cs typeface="Arial"/>
            </a:endParaRPr>
          </a:p>
        </p:txBody>
      </p:sp>
      <p:sp>
        <p:nvSpPr>
          <p:cNvPr id="2" name="Espace réservé du numéro de diapositive 1">
            <a:extLst>
              <a:ext uri="{FF2B5EF4-FFF2-40B4-BE49-F238E27FC236}">
                <a16:creationId xmlns:a16="http://schemas.microsoft.com/office/drawing/2014/main" id="{A50CE6F9-C0A0-04C0-5D18-FFBAA4E61F6F}"/>
              </a:ext>
            </a:extLst>
          </p:cNvPr>
          <p:cNvSpPr>
            <a:spLocks noGrp="1"/>
          </p:cNvSpPr>
          <p:nvPr>
            <p:ph type="sldNum" sz="quarter" idx="2"/>
          </p:nvPr>
        </p:nvSpPr>
        <p:spPr>
          <a:xfrm>
            <a:off x="11754644" y="6520832"/>
            <a:ext cx="435655" cy="331947"/>
          </a:xfrm>
        </p:spPr>
        <p:txBody>
          <a:bodyPr lIns="91440" tIns="45720" rIns="91440" bIns="45720" anchor="t"/>
          <a:lstStyle/>
          <a:p>
            <a:pPr algn="r"/>
            <a:fld id="{86CB4B4D-7CA3-9044-876B-883B54F8677D}" type="slidenum">
              <a:rPr lang="fr-FR" sz="1200">
                <a:solidFill>
                  <a:srgbClr val="A5A5A5"/>
                </a:solidFill>
              </a:rPr>
              <a:pPr algn="r"/>
              <a:t>52</a:t>
            </a:fld>
            <a:endParaRPr sz="1200">
              <a:solidFill>
                <a:srgbClr val="A5A5A5"/>
              </a:solidFill>
            </a:endParaRPr>
          </a:p>
        </p:txBody>
      </p:sp>
    </p:spTree>
    <p:extLst>
      <p:ext uri="{BB962C8B-B14F-4D97-AF65-F5344CB8AC3E}">
        <p14:creationId xmlns:p14="http://schemas.microsoft.com/office/powerpoint/2010/main" val="410725263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8" grpId="0"/>
      <p:bldP spid="10"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787596" y="1496721"/>
            <a:ext cx="10733843" cy="2435709"/>
          </a:xfrm>
          <a:prstGeom prst="rect">
            <a:avLst/>
          </a:prstGeom>
        </p:spPr>
        <p:txBody>
          <a:bodyPr vert="horz" wrap="square" lIns="0" tIns="88053" rIns="0" bIns="0" anchor="t">
            <a:spAutoFit/>
          </a:bodyPr>
          <a:lstStyle/>
          <a:p>
            <a:pPr marL="34925" lvl="2" indent="0">
              <a:spcBef>
                <a:spcPts val="500"/>
              </a:spcBef>
              <a:buClr>
                <a:schemeClr val="accent3"/>
              </a:buClr>
              <a:buSzPct val="100000"/>
              <a:defRPr sz="2400">
                <a:solidFill>
                  <a:schemeClr val="tx1"/>
                </a:solidFill>
                <a:latin typeface="Source Sans Pro Regular"/>
                <a:ea typeface="Source Sans Pro Regular"/>
                <a:cs typeface="Arial"/>
                <a:sym typeface="Source Sans Pro Regular"/>
              </a:defRPr>
            </a:pPr>
            <a:r>
              <a:rPr sz="2000" dirty="0"/>
              <a:t>En </a:t>
            </a:r>
            <a:r>
              <a:rPr sz="2000" dirty="0" err="1"/>
              <a:t>fonction</a:t>
            </a:r>
            <a:r>
              <a:rPr sz="2000" dirty="0"/>
              <a:t> du </a:t>
            </a:r>
            <a:r>
              <a:rPr sz="2000" dirty="0" err="1"/>
              <a:t>contexte</a:t>
            </a:r>
            <a:r>
              <a:rPr sz="2000" dirty="0"/>
              <a:t> et des </a:t>
            </a:r>
            <a:r>
              <a:rPr sz="2000" dirty="0" err="1"/>
              <a:t>particularités</a:t>
            </a:r>
            <a:r>
              <a:rPr sz="2000" dirty="0"/>
              <a:t> du pays, </a:t>
            </a:r>
            <a:r>
              <a:rPr sz="2000" dirty="0" err="1"/>
              <a:t>prenez</a:t>
            </a:r>
            <a:r>
              <a:rPr sz="2000" dirty="0"/>
              <a:t> les dispositions </a:t>
            </a:r>
            <a:r>
              <a:rPr sz="2000" dirty="0" err="1"/>
              <a:t>administratives</a:t>
            </a:r>
            <a:r>
              <a:rPr sz="2000" dirty="0"/>
              <a:t> </a:t>
            </a:r>
            <a:r>
              <a:rPr sz="2000" dirty="0" err="1"/>
              <a:t>nécessaires</a:t>
            </a:r>
            <a:r>
              <a:rPr sz="2000" dirty="0"/>
              <a:t> (accords, </a:t>
            </a:r>
            <a:r>
              <a:rPr sz="2000" dirty="0" err="1"/>
              <a:t>partenariats</a:t>
            </a:r>
            <a:r>
              <a:rPr sz="2000" dirty="0"/>
              <a:t>, </a:t>
            </a:r>
            <a:r>
              <a:rPr sz="2000" dirty="0" err="1"/>
              <a:t>contrats</a:t>
            </a:r>
            <a:r>
              <a:rPr sz="2000" dirty="0"/>
              <a:t>, couverture </a:t>
            </a:r>
            <a:r>
              <a:rPr sz="2000" dirty="0" err="1"/>
              <a:t>médicale</a:t>
            </a:r>
            <a:r>
              <a:rPr sz="2000" dirty="0"/>
              <a:t>, etc.) et </a:t>
            </a:r>
            <a:r>
              <a:rPr sz="2000" dirty="0" err="1"/>
              <a:t>prévoyez</a:t>
            </a:r>
            <a:r>
              <a:rPr sz="2000" dirty="0"/>
              <a:t> les </a:t>
            </a:r>
            <a:r>
              <a:rPr sz="2000" dirty="0" err="1"/>
              <a:t>ressources</a:t>
            </a:r>
            <a:r>
              <a:rPr sz="2000" dirty="0"/>
              <a:t> </a:t>
            </a:r>
            <a:r>
              <a:rPr sz="2000" dirty="0" err="1"/>
              <a:t>financières</a:t>
            </a:r>
            <a:r>
              <a:rPr sz="2000" dirty="0"/>
              <a:t> qui </a:t>
            </a:r>
            <a:r>
              <a:rPr sz="2000" dirty="0" err="1"/>
              <a:t>permettront</a:t>
            </a:r>
            <a:r>
              <a:rPr sz="2000" dirty="0"/>
              <a:t> :</a:t>
            </a:r>
          </a:p>
          <a:p>
            <a:pPr marL="34925" lvl="2" indent="0">
              <a:spcBef>
                <a:spcPts val="500"/>
              </a:spcBef>
              <a:defRPr sz="2400">
                <a:solidFill>
                  <a:srgbClr val="10253F"/>
                </a:solidFill>
                <a:latin typeface="Source Sans Pro Regular"/>
                <a:ea typeface="Source Sans Pro Regular"/>
                <a:cs typeface="Source Sans Pro Regular"/>
                <a:sym typeface="Source Sans Pro Regular"/>
              </a:defRPr>
            </a:pPr>
            <a:endParaRPr sz="2000" dirty="0">
              <a:solidFill>
                <a:schemeClr val="tx1"/>
              </a:solidFill>
              <a:latin typeface="Source Sans Pro Regular"/>
              <a:cs typeface="Arial"/>
              <a:sym typeface="Source Sans Pro Regular"/>
            </a:endParaRPr>
          </a:p>
          <a:p>
            <a:pPr marL="342900" lvl="2" indent="-307975">
              <a:spcBef>
                <a:spcPts val="500"/>
              </a:spcBef>
              <a:buClr>
                <a:schemeClr val="accent3"/>
              </a:buClr>
              <a:buSzPct val="100000"/>
              <a:buFont typeface="Arial"/>
              <a:buChar char="•"/>
              <a:defRPr sz="2400">
                <a:solidFill>
                  <a:schemeClr val="tx1"/>
                </a:solidFill>
                <a:latin typeface="Source Sans Pro Regular"/>
                <a:ea typeface="Source Sans Pro Regular"/>
                <a:cs typeface="Arial"/>
                <a:sym typeface="Source Sans Pro Regular"/>
              </a:defRPr>
            </a:pPr>
            <a:r>
              <a:rPr sz="2000" dirty="0"/>
              <a:t>Le </a:t>
            </a:r>
            <a:r>
              <a:rPr sz="2000" dirty="0" err="1"/>
              <a:t>déploiement</a:t>
            </a:r>
            <a:r>
              <a:rPr sz="2000" dirty="0"/>
              <a:t> des </a:t>
            </a:r>
            <a:r>
              <a:rPr sz="2000" dirty="0" err="1"/>
              <a:t>ressources</a:t>
            </a:r>
            <a:r>
              <a:rPr sz="2000" dirty="0"/>
              <a:t> </a:t>
            </a:r>
            <a:r>
              <a:rPr sz="2000" dirty="0" err="1"/>
              <a:t>humaines</a:t>
            </a:r>
            <a:endParaRPr sz="2000" dirty="0"/>
          </a:p>
          <a:p>
            <a:pPr marL="342900" lvl="2" indent="-307975">
              <a:spcBef>
                <a:spcPts val="500"/>
              </a:spcBef>
              <a:buClr>
                <a:schemeClr val="accent3"/>
              </a:buClr>
              <a:buSzPct val="100000"/>
              <a:buFont typeface="Arial"/>
              <a:buChar char="•"/>
              <a:defRPr sz="2400">
                <a:solidFill>
                  <a:schemeClr val="tx1"/>
                </a:solidFill>
                <a:latin typeface="Source Sans Pro Regular"/>
                <a:ea typeface="Source Sans Pro Regular"/>
                <a:cs typeface="Arial"/>
                <a:sym typeface="Source Sans Pro Regular"/>
              </a:defRPr>
            </a:pPr>
            <a:r>
              <a:rPr sz="2000" dirty="0"/>
              <a:t>La collaboration avec les </a:t>
            </a:r>
            <a:r>
              <a:rPr sz="2000" dirty="0" err="1"/>
              <a:t>principales</a:t>
            </a:r>
            <a:r>
              <a:rPr sz="2000" dirty="0"/>
              <a:t> parties </a:t>
            </a:r>
            <a:r>
              <a:rPr sz="2000" dirty="0" err="1"/>
              <a:t>prenantes</a:t>
            </a:r>
            <a:r>
              <a:rPr sz="2000" dirty="0"/>
              <a:t> </a:t>
            </a:r>
            <a:r>
              <a:rPr sz="2000" dirty="0" err="1"/>
              <a:t>concernées</a:t>
            </a:r>
            <a:r>
              <a:rPr sz="2000" dirty="0"/>
              <a:t> par </a:t>
            </a:r>
            <a:r>
              <a:rPr sz="2000" dirty="0" err="1"/>
              <a:t>lʼintervention</a:t>
            </a:r>
            <a:r>
              <a:rPr sz="2000" dirty="0"/>
              <a:t> : </a:t>
            </a:r>
            <a:r>
              <a:rPr sz="2000" dirty="0" err="1"/>
              <a:t>communautés</a:t>
            </a:r>
            <a:r>
              <a:rPr sz="2000" dirty="0"/>
              <a:t>, ONG, etc.</a:t>
            </a:r>
            <a:endParaRPr sz="2000" dirty="0">
              <a:solidFill>
                <a:schemeClr val="tx1"/>
              </a:solidFill>
              <a:latin typeface="Source Sans Pro Regular"/>
              <a:cs typeface="Arial"/>
              <a:sym typeface="Source Sans Pro Regular"/>
            </a:endParaRPr>
          </a:p>
        </p:txBody>
      </p:sp>
      <p:sp>
        <p:nvSpPr>
          <p:cNvPr id="4" name="ZoneTexte 3"/>
          <p:cNvSpPr txBox="1"/>
          <p:nvPr/>
        </p:nvSpPr>
        <p:spPr>
          <a:xfrm>
            <a:off x="506897" y="5104003"/>
            <a:ext cx="11119678" cy="707886"/>
          </a:xfrm>
          <a:prstGeom prst="rect">
            <a:avLst/>
          </a:prstGeom>
          <a:solidFill>
            <a:srgbClr val="951D19"/>
          </a:solidFill>
        </p:spPr>
        <p:txBody>
          <a:bodyPr wrap="square">
            <a:spAutoFit/>
          </a:bodyPr>
          <a:lstStyle/>
          <a:p>
            <a:pPr algn="ctr" hangingPunct="1">
              <a:defRPr sz="2000" b="1" kern="1200">
                <a:solidFill>
                  <a:prstClr val="white"/>
                </a:solidFill>
                <a:latin typeface="Arial" panose="020B0604020202020204" pitchFamily="34" charset="0"/>
                <a:ea typeface="+mn-ea"/>
                <a:cs typeface="Arial" panose="020B0604020202020204" pitchFamily="34" charset="0"/>
              </a:defRPr>
            </a:pPr>
            <a:r>
              <a:rPr dirty="0" err="1"/>
              <a:t>Mettez</a:t>
            </a:r>
            <a:r>
              <a:rPr dirty="0"/>
              <a:t> au point les </a:t>
            </a:r>
            <a:r>
              <a:rPr dirty="0" err="1"/>
              <a:t>procédures</a:t>
            </a:r>
            <a:r>
              <a:rPr dirty="0"/>
              <a:t> qui </a:t>
            </a:r>
            <a:r>
              <a:rPr dirty="0" err="1"/>
              <a:t>vous</a:t>
            </a:r>
            <a:r>
              <a:rPr dirty="0"/>
              <a:t> </a:t>
            </a:r>
            <a:r>
              <a:rPr dirty="0" err="1"/>
              <a:t>permettront</a:t>
            </a:r>
            <a:r>
              <a:rPr dirty="0"/>
              <a:t> </a:t>
            </a:r>
            <a:r>
              <a:rPr dirty="0" err="1"/>
              <a:t>dʼappliquer</a:t>
            </a:r>
            <a:r>
              <a:rPr dirty="0"/>
              <a:t> </a:t>
            </a:r>
            <a:r>
              <a:rPr dirty="0" err="1"/>
              <a:t>ces</a:t>
            </a:r>
            <a:r>
              <a:rPr dirty="0"/>
              <a:t> dispositions </a:t>
            </a:r>
            <a:r>
              <a:rPr dirty="0" err="1"/>
              <a:t>administratives</a:t>
            </a:r>
            <a:r>
              <a:rPr dirty="0"/>
              <a:t>, y </a:t>
            </a:r>
            <a:r>
              <a:rPr dirty="0" err="1"/>
              <a:t>compris</a:t>
            </a:r>
            <a:r>
              <a:rPr dirty="0"/>
              <a:t> les </a:t>
            </a:r>
            <a:r>
              <a:rPr dirty="0" err="1"/>
              <a:t>mesures</a:t>
            </a:r>
            <a:r>
              <a:rPr dirty="0"/>
              <a:t> à prendre </a:t>
            </a:r>
            <a:r>
              <a:rPr dirty="0" err="1"/>
              <a:t>en</a:t>
            </a:r>
            <a:r>
              <a:rPr dirty="0"/>
              <a:t> </a:t>
            </a:r>
            <a:r>
              <a:rPr dirty="0" err="1"/>
              <a:t>cas</a:t>
            </a:r>
            <a:r>
              <a:rPr dirty="0"/>
              <a:t> de violation du code de </a:t>
            </a:r>
            <a:r>
              <a:rPr dirty="0" err="1"/>
              <a:t>conduite</a:t>
            </a:r>
            <a:endParaRPr dirty="0"/>
          </a:p>
        </p:txBody>
      </p:sp>
      <p:sp>
        <p:nvSpPr>
          <p:cNvPr id="5" name="Rectangle 4"/>
          <p:cNvSpPr/>
          <p:nvPr/>
        </p:nvSpPr>
        <p:spPr>
          <a:xfrm>
            <a:off x="0" y="139148"/>
            <a:ext cx="11011972" cy="400110"/>
          </a:xfrm>
          <a:prstGeom prst="rect">
            <a:avLst/>
          </a:prstGeom>
        </p:spPr>
        <p:txBody>
          <a:bodyPr wrap="square" lIns="91440" tIns="45720" rIns="91440" bIns="45720" anchor="t">
            <a:spAutoFit/>
          </a:bodyPr>
          <a:lstStyle/>
          <a:p>
            <a:pPr>
              <a:defRPr sz="3200" b="1">
                <a:solidFill>
                  <a:schemeClr val="bg1"/>
                </a:solidFill>
                <a:latin typeface="Source Sans Pro"/>
              </a:defRPr>
            </a:pPr>
            <a:r>
              <a:rPr sz="2000" dirty="0"/>
              <a:t>3.6 </a:t>
            </a:r>
            <a:r>
              <a:rPr sz="2000" dirty="0" err="1"/>
              <a:t>Disponibilité</a:t>
            </a:r>
            <a:r>
              <a:rPr sz="2000" dirty="0"/>
              <a:t> </a:t>
            </a:r>
            <a:r>
              <a:rPr sz="2000" dirty="0" err="1"/>
              <a:t>opérationnelle</a:t>
            </a:r>
            <a:r>
              <a:rPr sz="2000" dirty="0"/>
              <a:t> des EIR et dispositions </a:t>
            </a:r>
            <a:r>
              <a:rPr sz="2000" dirty="0" err="1"/>
              <a:t>administratives</a:t>
            </a:r>
            <a:endParaRPr sz="2000" b="1" dirty="0">
              <a:solidFill>
                <a:schemeClr val="bg1"/>
              </a:solidFill>
              <a:latin typeface="Source Sans Pro"/>
            </a:endParaRPr>
          </a:p>
        </p:txBody>
      </p:sp>
      <p:sp>
        <p:nvSpPr>
          <p:cNvPr id="10" name="Titre 1">
            <a:extLst>
              <a:ext uri="{FF2B5EF4-FFF2-40B4-BE49-F238E27FC236}">
                <a16:creationId xmlns:a16="http://schemas.microsoft.com/office/drawing/2014/main" id="{529F241D-A085-55C7-C83C-C0DFC923BCF6}"/>
              </a:ext>
            </a:extLst>
          </p:cNvPr>
          <p:cNvSpPr>
            <a:spLocks noGrp="1"/>
          </p:cNvSpPr>
          <p:nvPr>
            <p:ph type="title"/>
          </p:nvPr>
        </p:nvSpPr>
        <p:spPr>
          <a:xfrm>
            <a:off x="129815" y="858412"/>
            <a:ext cx="9590382" cy="684860"/>
          </a:xfrm>
        </p:spPr>
        <p:txBody>
          <a:bodyPr lIns="45719" tIns="45720" rIns="45719" bIns="45720" anchor="ctr">
            <a:normAutofit/>
          </a:bodyPr>
          <a:lstStyle/>
          <a:p>
            <a:pPr eaLnBrk="0" fontAlgn="base" hangingPunct="0">
              <a:spcAft>
                <a:spcPct val="0"/>
              </a:spcAft>
              <a:defRPr sz="2800" b="1">
                <a:solidFill>
                  <a:srgbClr val="A1010D"/>
                </a:solidFill>
                <a:latin typeface="Source Sans Pro Regular"/>
                <a:cs typeface="Arial"/>
              </a:defRPr>
            </a:pPr>
            <a:r>
              <a:rPr sz="2000" dirty="0"/>
              <a:t>Dispositions </a:t>
            </a:r>
            <a:r>
              <a:rPr sz="2000" dirty="0" err="1"/>
              <a:t>administratives</a:t>
            </a:r>
            <a:endParaRPr sz="2000" b="1" dirty="0">
              <a:solidFill>
                <a:srgbClr val="A1010D"/>
              </a:solidFill>
              <a:latin typeface="Source Sans Pro Regular"/>
              <a:cs typeface="Arial"/>
            </a:endParaRPr>
          </a:p>
        </p:txBody>
      </p:sp>
      <p:sp>
        <p:nvSpPr>
          <p:cNvPr id="2" name="Espace réservé du numéro de diapositive 1">
            <a:extLst>
              <a:ext uri="{FF2B5EF4-FFF2-40B4-BE49-F238E27FC236}">
                <a16:creationId xmlns:a16="http://schemas.microsoft.com/office/drawing/2014/main" id="{6643670A-1831-EFC8-4F5A-6036D9926A15}"/>
              </a:ext>
            </a:extLst>
          </p:cNvPr>
          <p:cNvSpPr>
            <a:spLocks noGrp="1"/>
          </p:cNvSpPr>
          <p:nvPr>
            <p:ph type="sldNum" sz="quarter" idx="2"/>
          </p:nvPr>
        </p:nvSpPr>
        <p:spPr>
          <a:xfrm>
            <a:off x="11695112" y="6532738"/>
            <a:ext cx="495187" cy="320041"/>
          </a:xfrm>
        </p:spPr>
        <p:txBody>
          <a:bodyPr lIns="91440" tIns="45720" rIns="91440" bIns="45720" anchor="t"/>
          <a:lstStyle/>
          <a:p>
            <a:pPr algn="r"/>
            <a:fld id="{86CB4B4D-7CA3-9044-876B-883B54F8677D}" type="slidenum">
              <a:rPr lang="fr-FR" sz="1200">
                <a:solidFill>
                  <a:srgbClr val="A5A5A5"/>
                </a:solidFill>
              </a:rPr>
              <a:pPr algn="r"/>
              <a:t>53</a:t>
            </a:fld>
            <a:endParaRPr sz="1200">
              <a:solidFill>
                <a:srgbClr val="A5A5A5"/>
              </a:solidFill>
            </a:endParaRPr>
          </a:p>
        </p:txBody>
      </p:sp>
    </p:spTree>
    <p:extLst>
      <p:ext uri="{BB962C8B-B14F-4D97-AF65-F5344CB8AC3E}">
        <p14:creationId xmlns:p14="http://schemas.microsoft.com/office/powerpoint/2010/main" val="3097337804"/>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9814" y="840263"/>
            <a:ext cx="6271163" cy="294953"/>
          </a:xfrm>
          <a:prstGeom prst="rect">
            <a:avLst/>
          </a:prstGeom>
        </p:spPr>
        <p:txBody>
          <a:bodyPr vert="horz" wrap="square" lIns="0" tIns="17780" rIns="0" bIns="0" numCol="1" anchor="ctr" anchorCtr="0" compatLnSpc="1">
            <a:prstTxWarp prst="textNoShape">
              <a:avLst/>
            </a:prstTxWarp>
            <a:spAutoFit/>
          </a:bodyPr>
          <a:lstStyle/>
          <a:p>
            <a:pPr marL="16510">
              <a:defRPr sz="2800" b="1">
                <a:solidFill>
                  <a:srgbClr val="A1010D"/>
                </a:solidFill>
                <a:latin typeface="Source Sans Pro Regular"/>
                <a:cs typeface="Arial"/>
              </a:defRPr>
            </a:pPr>
            <a:r>
              <a:rPr sz="2000" dirty="0"/>
              <a:t>Dispositions </a:t>
            </a:r>
            <a:r>
              <a:rPr sz="2000" dirty="0" err="1"/>
              <a:t>budgétaires</a:t>
            </a:r>
            <a:endParaRPr sz="2000" b="1" dirty="0">
              <a:solidFill>
                <a:srgbClr val="A1010D"/>
              </a:solidFill>
              <a:latin typeface="Source Sans Pro Regular"/>
              <a:cs typeface="Arial"/>
            </a:endParaRPr>
          </a:p>
        </p:txBody>
      </p:sp>
      <p:sp>
        <p:nvSpPr>
          <p:cNvPr id="3" name="object 3"/>
          <p:cNvSpPr txBox="1"/>
          <p:nvPr/>
        </p:nvSpPr>
        <p:spPr>
          <a:xfrm>
            <a:off x="630571" y="1719829"/>
            <a:ext cx="2936238" cy="1876582"/>
          </a:xfrm>
          <a:prstGeom prst="rect">
            <a:avLst/>
          </a:prstGeom>
        </p:spPr>
        <p:txBody>
          <a:bodyPr vert="horz" wrap="square" lIns="0" tIns="16933" rIns="0" bIns="0" anchor="t">
            <a:spAutoFit/>
          </a:bodyPr>
          <a:lstStyle/>
          <a:p>
            <a:pPr marL="16510" hangingPunct="1">
              <a:spcBef>
                <a:spcPts val="133"/>
              </a:spcBef>
              <a:defRPr sz="1400" b="1" kern="1200">
                <a:solidFill>
                  <a:srgbClr val="659F00"/>
                </a:solidFill>
                <a:latin typeface="Source Sans Pro Regular"/>
                <a:ea typeface="+mn-ea"/>
                <a:cs typeface="Calibri"/>
              </a:defRPr>
            </a:pPr>
            <a:r>
              <a:rPr sz="1200" dirty="0"/>
              <a:t>Aspects </a:t>
            </a:r>
            <a:r>
              <a:rPr sz="1200" dirty="0" err="1"/>
              <a:t>opérationnels</a:t>
            </a:r>
            <a:endParaRPr sz="1200" b="1" kern="1200" dirty="0">
              <a:solidFill>
                <a:srgbClr val="659F00"/>
              </a:solidFill>
              <a:latin typeface="Source Sans Pro Regular"/>
              <a:ea typeface="+mn-ea"/>
              <a:cs typeface="Calibri"/>
            </a:endParaRP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dirty="0" err="1"/>
              <a:t>Financement</a:t>
            </a:r>
            <a:r>
              <a:rPr sz="1200" dirty="0"/>
              <a:t> </a:t>
            </a:r>
            <a:r>
              <a:rPr sz="1200" dirty="0" err="1"/>
              <a:t>continu</a:t>
            </a:r>
            <a:r>
              <a:rPr sz="1200" dirty="0"/>
              <a:t> du </a:t>
            </a:r>
            <a:r>
              <a:rPr sz="1200" dirty="0" err="1"/>
              <a:t>programme</a:t>
            </a:r>
            <a:endParaRPr sz="1200" dirty="0"/>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dirty="0" err="1"/>
              <a:t>Bureaux</a:t>
            </a:r>
            <a:endParaRPr sz="1200" dirty="0"/>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dirty="0" err="1"/>
              <a:t>Logiciel</a:t>
            </a:r>
            <a:r>
              <a:rPr sz="1200" dirty="0"/>
              <a:t> de gestion de la </a:t>
            </a:r>
            <a:r>
              <a:rPr sz="1200" dirty="0" err="1"/>
              <a:t>liste</a:t>
            </a:r>
            <a:r>
              <a:rPr sz="1200" dirty="0"/>
              <a:t> des </a:t>
            </a:r>
            <a:r>
              <a:rPr sz="1200" dirty="0" err="1"/>
              <a:t>membres</a:t>
            </a:r>
            <a:r>
              <a:rPr sz="1200" dirty="0"/>
              <a:t> de </a:t>
            </a:r>
            <a:r>
              <a:rPr sz="1200" dirty="0" err="1"/>
              <a:t>réserve</a:t>
            </a:r>
            <a:endParaRPr sz="1200" dirty="0"/>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dirty="0" err="1"/>
              <a:t>Financement</a:t>
            </a:r>
            <a:r>
              <a:rPr sz="1200" dirty="0"/>
              <a:t> des formations</a:t>
            </a: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dirty="0"/>
              <a:t>Technologies de </a:t>
            </a:r>
            <a:r>
              <a:rPr sz="1200" dirty="0" err="1"/>
              <a:t>l'information</a:t>
            </a:r>
            <a:endParaRPr sz="1200" dirty="0"/>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dirty="0" err="1"/>
              <a:t>Connexion</a:t>
            </a:r>
            <a:r>
              <a:rPr sz="1200" dirty="0"/>
              <a:t> à Internet</a:t>
            </a: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dirty="0" err="1"/>
              <a:t>Fournitures</a:t>
            </a:r>
            <a:r>
              <a:rPr sz="1200" dirty="0"/>
              <a:t> de bureau</a:t>
            </a:r>
          </a:p>
          <a:p>
            <a:pPr marL="16510" hangingPunct="1">
              <a:spcBef>
                <a:spcPts val="133"/>
              </a:spcBef>
            </a:pPr>
            <a:endParaRPr sz="1200" kern="1200" dirty="0">
              <a:solidFill>
                <a:prstClr val="black"/>
              </a:solidFill>
              <a:latin typeface="Source Sans Pro Regular"/>
              <a:ea typeface="+mn-ea"/>
              <a:cs typeface="Calibri"/>
            </a:endParaRPr>
          </a:p>
        </p:txBody>
      </p:sp>
      <p:sp>
        <p:nvSpPr>
          <p:cNvPr id="5" name="object 5"/>
          <p:cNvSpPr txBox="1"/>
          <p:nvPr/>
        </p:nvSpPr>
        <p:spPr>
          <a:xfrm>
            <a:off x="634932" y="3958623"/>
            <a:ext cx="3343771" cy="1309760"/>
          </a:xfrm>
          <a:prstGeom prst="rect">
            <a:avLst/>
          </a:prstGeom>
        </p:spPr>
        <p:txBody>
          <a:bodyPr vert="horz" wrap="square" lIns="0" tIns="16933" rIns="0" bIns="0">
            <a:spAutoFit/>
          </a:bodyPr>
          <a:lstStyle/>
          <a:p>
            <a:pPr marL="16933" hangingPunct="1">
              <a:spcBef>
                <a:spcPts val="133"/>
              </a:spcBef>
              <a:defRPr sz="1400" b="1" kern="1200">
                <a:solidFill>
                  <a:srgbClr val="659F00"/>
                </a:solidFill>
                <a:latin typeface="Source Sans Pro Regular"/>
                <a:ea typeface="+mn-ea"/>
                <a:cs typeface="Calibri"/>
              </a:defRPr>
            </a:pPr>
            <a:r>
              <a:rPr sz="1200"/>
              <a:t>Dispositions administratives</a:t>
            </a:r>
            <a:endParaRPr sz="1200" b="1" kern="1200">
              <a:solidFill>
                <a:srgbClr val="659F00"/>
              </a:solidFill>
              <a:latin typeface="Source Sans Pro Regular"/>
              <a:ea typeface="+mn-ea"/>
              <a:cs typeface="Calibri"/>
            </a:endParaRP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a:t>Assurance santé, invalidité et accidents</a:t>
            </a: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a:t>Frais de vaccination</a:t>
            </a: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a:t>Frais médicaux</a:t>
            </a: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a:t>Frais de soins de santé mentale</a:t>
            </a: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a:t>Évacuation d’urgence en raison de problèmes médicaux ou pour des motifs de sécurité</a:t>
            </a:r>
            <a:endParaRPr sz="1200">
              <a:solidFill>
                <a:schemeClr val="tx1"/>
              </a:solidFill>
              <a:latin typeface="Source Sans Pro Regular"/>
              <a:cs typeface="Arial"/>
            </a:endParaRPr>
          </a:p>
        </p:txBody>
      </p:sp>
      <p:sp>
        <p:nvSpPr>
          <p:cNvPr id="6" name="object 6"/>
          <p:cNvSpPr txBox="1"/>
          <p:nvPr/>
        </p:nvSpPr>
        <p:spPr>
          <a:xfrm>
            <a:off x="4099295" y="1721679"/>
            <a:ext cx="3629557" cy="1804767"/>
          </a:xfrm>
          <a:prstGeom prst="rect">
            <a:avLst/>
          </a:prstGeom>
        </p:spPr>
        <p:txBody>
          <a:bodyPr vert="horz" wrap="square" lIns="0" tIns="16933" rIns="0" bIns="0" anchor="t">
            <a:spAutoFit/>
          </a:bodyPr>
          <a:lstStyle/>
          <a:p>
            <a:pPr marL="16510" marR="6350" hangingPunct="1">
              <a:spcBef>
                <a:spcPts val="133"/>
              </a:spcBef>
              <a:defRPr sz="1400" b="1" kern="1200">
                <a:solidFill>
                  <a:srgbClr val="659F00"/>
                </a:solidFill>
                <a:latin typeface="Source Sans Pro Regular"/>
                <a:ea typeface="+mn-ea"/>
                <a:cs typeface="Calibri"/>
              </a:defRPr>
            </a:pPr>
            <a:r>
              <a:rPr sz="1200"/>
              <a:t>Ressources humaines (salaires, indemnités journalières, etc.)</a:t>
            </a:r>
            <a:endParaRPr sz="1200" b="1" kern="1200">
              <a:solidFill>
                <a:srgbClr val="659F00"/>
              </a:solidFill>
              <a:latin typeface="Source Sans Pro Regular"/>
              <a:ea typeface="+mn-ea"/>
              <a:cs typeface="Calibri"/>
            </a:endParaRP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a:t>Membres des équipes d’intervention rapide </a:t>
            </a: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a:t>Équipe de gestion des EIR</a:t>
            </a: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a:t>Chauffeur(s) (le cas échéant)</a:t>
            </a: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a:t>Traducteur(s) (le cas échéant)</a:t>
            </a: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a:t>Personnel de sécurité (si nécessaire)</a:t>
            </a:r>
          </a:p>
          <a:p>
            <a:pPr marL="473710" indent="-456565" hangingPunct="1">
              <a:spcBef>
                <a:spcPts val="387"/>
              </a:spcBef>
              <a:buClr>
                <a:srgbClr val="A49987"/>
              </a:buClr>
              <a:buFont typeface="Arial MT"/>
              <a:buChar char="•"/>
              <a:tabLst>
                <a:tab pos="473275" algn="l"/>
                <a:tab pos="474121" algn="l"/>
              </a:tabLst>
            </a:pPr>
            <a:endParaRPr sz="1200" kern="1200">
              <a:solidFill>
                <a:prstClr val="black"/>
              </a:solidFill>
              <a:latin typeface="Source Sans Pro Regular"/>
              <a:ea typeface="+mn-ea"/>
              <a:cs typeface="Calibri"/>
            </a:endParaRPr>
          </a:p>
          <a:p>
            <a:pPr marL="16510" marR="6350" hangingPunct="1">
              <a:spcBef>
                <a:spcPts val="133"/>
              </a:spcBef>
            </a:pPr>
            <a:endParaRPr sz="1200" kern="1200">
              <a:solidFill>
                <a:prstClr val="black"/>
              </a:solidFill>
              <a:latin typeface="Source Sans Pro Regular"/>
              <a:ea typeface="+mn-ea"/>
              <a:cs typeface="Calibri"/>
            </a:endParaRPr>
          </a:p>
        </p:txBody>
      </p:sp>
      <p:sp>
        <p:nvSpPr>
          <p:cNvPr id="9" name="object 9"/>
          <p:cNvSpPr txBox="1"/>
          <p:nvPr/>
        </p:nvSpPr>
        <p:spPr>
          <a:xfrm>
            <a:off x="4099295" y="3304421"/>
            <a:ext cx="3701997" cy="2799911"/>
          </a:xfrm>
          <a:prstGeom prst="rect">
            <a:avLst/>
          </a:prstGeom>
        </p:spPr>
        <p:txBody>
          <a:bodyPr vert="horz" wrap="square" lIns="0" tIns="16933" rIns="0" bIns="0">
            <a:spAutoFit/>
          </a:bodyPr>
          <a:lstStyle/>
          <a:p>
            <a:pPr marL="16933" hangingPunct="1">
              <a:spcBef>
                <a:spcPts val="133"/>
              </a:spcBef>
              <a:defRPr sz="1400" b="1" kern="1200">
                <a:solidFill>
                  <a:srgbClr val="659F00"/>
                </a:solidFill>
                <a:latin typeface="Source Sans Pro Regular"/>
                <a:ea typeface="+mn-ea"/>
                <a:cs typeface="Calibri"/>
              </a:defRPr>
            </a:pPr>
            <a:r>
              <a:rPr sz="1200" dirty="0" err="1"/>
              <a:t>Équipement</a:t>
            </a:r>
            <a:r>
              <a:rPr sz="1200" dirty="0"/>
              <a:t> </a:t>
            </a:r>
            <a:r>
              <a:rPr sz="1200" dirty="0" err="1"/>
              <a:t>général</a:t>
            </a:r>
            <a:endParaRPr sz="1200" b="1" kern="1200" dirty="0">
              <a:solidFill>
                <a:srgbClr val="659F00"/>
              </a:solidFill>
              <a:latin typeface="Source Sans Pro Regular"/>
              <a:ea typeface="+mn-ea"/>
              <a:cs typeface="Calibri"/>
            </a:endParaRP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dirty="0" err="1"/>
              <a:t>Téléphones</a:t>
            </a:r>
            <a:r>
              <a:rPr sz="1200" dirty="0"/>
              <a:t> portables</a:t>
            </a:r>
            <a:endParaRPr sz="1200" dirty="0">
              <a:solidFill>
                <a:schemeClr val="tx1"/>
              </a:solidFill>
              <a:latin typeface="Source Sans Pro Regular"/>
              <a:cs typeface="Arial"/>
            </a:endParaRP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dirty="0" err="1"/>
              <a:t>Forfaits</a:t>
            </a:r>
            <a:r>
              <a:rPr sz="1200" dirty="0"/>
              <a:t> </a:t>
            </a:r>
            <a:r>
              <a:rPr sz="1200" dirty="0" err="1"/>
              <a:t>téléphoniques</a:t>
            </a:r>
            <a:endParaRPr sz="1200" dirty="0">
              <a:solidFill>
                <a:schemeClr val="tx1"/>
              </a:solidFill>
              <a:latin typeface="Source Sans Pro Regular"/>
              <a:cs typeface="Arial"/>
            </a:endParaRP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dirty="0" err="1"/>
              <a:t>Ordinateurs</a:t>
            </a:r>
            <a:r>
              <a:rPr sz="1200" dirty="0"/>
              <a:t> portables </a:t>
            </a:r>
            <a:r>
              <a:rPr sz="1200" dirty="0" err="1"/>
              <a:t>ou</a:t>
            </a:r>
            <a:r>
              <a:rPr sz="1200" dirty="0"/>
              <a:t> de bureau</a:t>
            </a: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dirty="0"/>
              <a:t>GPS (le </a:t>
            </a:r>
            <a:r>
              <a:rPr sz="1200" dirty="0" err="1"/>
              <a:t>cas</a:t>
            </a:r>
            <a:r>
              <a:rPr sz="1200" dirty="0"/>
              <a:t> </a:t>
            </a:r>
            <a:r>
              <a:rPr sz="1200" dirty="0" err="1"/>
              <a:t>échéant</a:t>
            </a:r>
            <a:r>
              <a:rPr sz="1200" dirty="0"/>
              <a:t>)</a:t>
            </a:r>
            <a:endParaRPr sz="1200" dirty="0">
              <a:solidFill>
                <a:schemeClr val="tx1"/>
              </a:solidFill>
              <a:latin typeface="Source Sans Pro Regular"/>
              <a:cs typeface="Arial"/>
            </a:endParaRP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dirty="0"/>
              <a:t>Points </a:t>
            </a:r>
            <a:r>
              <a:rPr sz="1200" dirty="0" err="1"/>
              <a:t>d’accès</a:t>
            </a:r>
            <a:r>
              <a:rPr sz="1200" dirty="0"/>
              <a:t> sans fil à Internet</a:t>
            </a: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dirty="0" err="1"/>
              <a:t>Désinfectant</a:t>
            </a:r>
            <a:r>
              <a:rPr sz="1200" dirty="0"/>
              <a:t> pour les mains</a:t>
            </a:r>
            <a:endParaRPr sz="1200" dirty="0">
              <a:solidFill>
                <a:schemeClr val="tx1"/>
              </a:solidFill>
              <a:latin typeface="Source Sans Pro Regular"/>
              <a:cs typeface="Arial"/>
            </a:endParaRP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dirty="0" err="1"/>
              <a:t>Vêtements</a:t>
            </a:r>
            <a:r>
              <a:rPr sz="1200" dirty="0"/>
              <a:t> et matériel de protection </a:t>
            </a:r>
            <a:r>
              <a:rPr sz="1200" dirty="0" err="1"/>
              <a:t>contre</a:t>
            </a:r>
            <a:r>
              <a:rPr sz="1200" dirty="0"/>
              <a:t> les </a:t>
            </a:r>
            <a:r>
              <a:rPr sz="1200" dirty="0" err="1"/>
              <a:t>intempéries</a:t>
            </a:r>
            <a:endParaRPr sz="1200" dirty="0">
              <a:solidFill>
                <a:schemeClr val="tx1"/>
              </a:solidFill>
              <a:latin typeface="Source Sans Pro Regular"/>
              <a:cs typeface="Arial"/>
            </a:endParaRP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dirty="0" err="1"/>
              <a:t>Équipements</a:t>
            </a:r>
            <a:r>
              <a:rPr sz="1200" dirty="0"/>
              <a:t> de protection </a:t>
            </a:r>
            <a:r>
              <a:rPr sz="1200" dirty="0" err="1"/>
              <a:t>individuelle</a:t>
            </a:r>
            <a:r>
              <a:rPr sz="1200" dirty="0"/>
              <a:t> (EPI)</a:t>
            </a: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dirty="0" err="1"/>
              <a:t>Formulaires</a:t>
            </a:r>
            <a:r>
              <a:rPr sz="1200" dirty="0"/>
              <a:t> </a:t>
            </a:r>
            <a:r>
              <a:rPr sz="1200" dirty="0" err="1"/>
              <a:t>normalisés</a:t>
            </a:r>
            <a:endParaRPr sz="1200" dirty="0">
              <a:solidFill>
                <a:schemeClr val="tx1"/>
              </a:solidFill>
              <a:latin typeface="Source Sans Pro Regular"/>
              <a:cs typeface="Arial"/>
            </a:endParaRP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dirty="0"/>
              <a:t>Documents </a:t>
            </a:r>
            <a:r>
              <a:rPr sz="1200" dirty="0" err="1"/>
              <a:t>imprimés</a:t>
            </a:r>
            <a:r>
              <a:rPr sz="1200" dirty="0"/>
              <a:t> (affiches, brochures, etc.)</a:t>
            </a: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dirty="0"/>
              <a:t>Système de </a:t>
            </a:r>
            <a:r>
              <a:rPr sz="1200" dirty="0" err="1"/>
              <a:t>saisie</a:t>
            </a:r>
            <a:r>
              <a:rPr sz="1200" dirty="0"/>
              <a:t> et de transmission des données</a:t>
            </a:r>
            <a:endParaRPr sz="1200" dirty="0">
              <a:solidFill>
                <a:schemeClr val="tx1"/>
              </a:solidFill>
              <a:latin typeface="Source Sans Pro Regular"/>
              <a:cs typeface="Arial"/>
            </a:endParaRP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dirty="0"/>
              <a:t>(papier </a:t>
            </a:r>
            <a:r>
              <a:rPr sz="1200" dirty="0" err="1"/>
              <a:t>ou</a:t>
            </a:r>
            <a:r>
              <a:rPr sz="1200" dirty="0"/>
              <a:t> </a:t>
            </a:r>
            <a:r>
              <a:rPr sz="1200" dirty="0" err="1"/>
              <a:t>électronique</a:t>
            </a:r>
            <a:r>
              <a:rPr sz="1200" dirty="0"/>
              <a:t>)</a:t>
            </a:r>
          </a:p>
          <a:p>
            <a:pPr marL="16933" hangingPunct="1">
              <a:spcBef>
                <a:spcPts val="133"/>
              </a:spcBef>
            </a:pPr>
            <a:endParaRPr sz="1200" kern="1200" dirty="0">
              <a:solidFill>
                <a:prstClr val="black"/>
              </a:solidFill>
              <a:latin typeface="Source Sans Pro Regular"/>
              <a:ea typeface="+mn-ea"/>
              <a:cs typeface="Calibri"/>
            </a:endParaRPr>
          </a:p>
        </p:txBody>
      </p:sp>
      <p:sp>
        <p:nvSpPr>
          <p:cNvPr id="13" name="object 13"/>
          <p:cNvSpPr txBox="1"/>
          <p:nvPr/>
        </p:nvSpPr>
        <p:spPr>
          <a:xfrm>
            <a:off x="8141791" y="1651957"/>
            <a:ext cx="3553460" cy="1143048"/>
          </a:xfrm>
          <a:prstGeom prst="rect">
            <a:avLst/>
          </a:prstGeom>
        </p:spPr>
        <p:txBody>
          <a:bodyPr vert="horz" wrap="square" lIns="0" tIns="65193" rIns="0" bIns="0">
            <a:spAutoFit/>
          </a:bodyPr>
          <a:lstStyle/>
          <a:p>
            <a:pPr marL="16086" hangingPunct="1">
              <a:spcBef>
                <a:spcPts val="513"/>
              </a:spcBef>
              <a:buClr>
                <a:srgbClr val="A49987"/>
              </a:buClr>
              <a:tabLst>
                <a:tab pos="474121" algn="l"/>
                <a:tab pos="474968" algn="l"/>
              </a:tabLst>
              <a:defRPr sz="1400" b="1" kern="1200">
                <a:solidFill>
                  <a:srgbClr val="659F00"/>
                </a:solidFill>
                <a:latin typeface="Source Sans Pro Regular"/>
                <a:ea typeface="+mn-ea"/>
                <a:cs typeface="Calibri"/>
              </a:defRPr>
            </a:pPr>
            <a:r>
              <a:t>Équipements spécifiques à la maladie</a:t>
            </a:r>
            <a:endParaRPr sz="1400" kern="1200">
              <a:solidFill>
                <a:srgbClr val="659F00"/>
              </a:solidFill>
              <a:latin typeface="Source Sans Pro Regular"/>
              <a:ea typeface="+mn-ea"/>
              <a:cs typeface="Calibri"/>
            </a:endParaRP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t>Fournitures pour la prise en charge clinique</a:t>
            </a: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t>Fournitures pour la gestion de l’environnement</a:t>
            </a: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t>Fournitures de laboratoire</a:t>
            </a: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t>Fournitures nécessaires à la lutte contre les épidémies</a:t>
            </a:r>
          </a:p>
        </p:txBody>
      </p:sp>
      <p:sp>
        <p:nvSpPr>
          <p:cNvPr id="14" name="object 14"/>
          <p:cNvSpPr txBox="1"/>
          <p:nvPr/>
        </p:nvSpPr>
        <p:spPr>
          <a:xfrm>
            <a:off x="8182809" y="3381793"/>
            <a:ext cx="3761912" cy="1322584"/>
          </a:xfrm>
          <a:prstGeom prst="rect">
            <a:avLst/>
          </a:prstGeom>
        </p:spPr>
        <p:txBody>
          <a:bodyPr vert="horz" wrap="square" lIns="0" tIns="16933" rIns="0" bIns="0">
            <a:spAutoFit/>
          </a:bodyPr>
          <a:lstStyle/>
          <a:p>
            <a:pPr marL="16933" hangingPunct="1">
              <a:spcBef>
                <a:spcPts val="133"/>
              </a:spcBef>
              <a:defRPr sz="1400" b="1" kern="1200">
                <a:solidFill>
                  <a:srgbClr val="659F00"/>
                </a:solidFill>
                <a:latin typeface="Source Sans Pro Regular"/>
                <a:ea typeface="+mn-ea"/>
                <a:cs typeface="Calibri"/>
              </a:defRPr>
            </a:pPr>
            <a:r>
              <a:rPr sz="1200" dirty="0"/>
              <a:t>Transport</a:t>
            </a:r>
            <a:endParaRPr sz="1200" b="1" kern="1200" dirty="0">
              <a:solidFill>
                <a:srgbClr val="659F00"/>
              </a:solidFill>
              <a:latin typeface="Source Sans Pro Regular"/>
              <a:ea typeface="+mn-ea"/>
              <a:cs typeface="Calibri"/>
            </a:endParaRP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dirty="0"/>
              <a:t>Billets </a:t>
            </a:r>
            <a:r>
              <a:rPr sz="1200" dirty="0" err="1"/>
              <a:t>d’avion</a:t>
            </a:r>
            <a:r>
              <a:rPr sz="1200" dirty="0"/>
              <a:t> (</a:t>
            </a:r>
            <a:r>
              <a:rPr sz="1200" dirty="0" err="1"/>
              <a:t>si</a:t>
            </a:r>
            <a:r>
              <a:rPr sz="1200" dirty="0"/>
              <a:t> </a:t>
            </a:r>
            <a:r>
              <a:rPr sz="1200" dirty="0" err="1"/>
              <a:t>nécessaire</a:t>
            </a:r>
            <a:r>
              <a:rPr sz="1200" dirty="0"/>
              <a:t>)</a:t>
            </a: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dirty="0"/>
              <a:t>Carburant (pour les </a:t>
            </a:r>
            <a:r>
              <a:rPr sz="1200" dirty="0" err="1"/>
              <a:t>intervenants</a:t>
            </a:r>
            <a:r>
              <a:rPr sz="1200" dirty="0"/>
              <a:t> qui </a:t>
            </a:r>
            <a:r>
              <a:rPr sz="1200" dirty="0" err="1"/>
              <a:t>utilisent</a:t>
            </a:r>
            <a:r>
              <a:rPr sz="1200" dirty="0"/>
              <a:t> </a:t>
            </a:r>
            <a:r>
              <a:rPr sz="1200" dirty="0" err="1"/>
              <a:t>leur</a:t>
            </a:r>
            <a:r>
              <a:rPr sz="1200" dirty="0"/>
              <a:t> propre </a:t>
            </a:r>
            <a:r>
              <a:rPr sz="1200" dirty="0" err="1"/>
              <a:t>véhicule</a:t>
            </a:r>
            <a:r>
              <a:rPr sz="1200" dirty="0"/>
              <a:t>)</a:t>
            </a: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dirty="0"/>
              <a:t>Location de </a:t>
            </a:r>
            <a:r>
              <a:rPr sz="1200" dirty="0" err="1"/>
              <a:t>véhicules</a:t>
            </a:r>
            <a:r>
              <a:rPr sz="1200" dirty="0"/>
              <a:t> (</a:t>
            </a:r>
            <a:r>
              <a:rPr sz="1200" dirty="0" err="1"/>
              <a:t>si</a:t>
            </a:r>
            <a:r>
              <a:rPr sz="1200" dirty="0"/>
              <a:t> </a:t>
            </a:r>
            <a:r>
              <a:rPr sz="1200" dirty="0" err="1"/>
              <a:t>nécessaire</a:t>
            </a:r>
            <a:r>
              <a:rPr sz="1200" dirty="0"/>
              <a:t>)</a:t>
            </a: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dirty="0" err="1"/>
              <a:t>Indemnités</a:t>
            </a:r>
            <a:r>
              <a:rPr sz="1200" dirty="0"/>
              <a:t> de </a:t>
            </a:r>
            <a:r>
              <a:rPr sz="1200" dirty="0" err="1"/>
              <a:t>déplacement</a:t>
            </a:r>
            <a:endParaRPr sz="1200" dirty="0"/>
          </a:p>
          <a:p>
            <a:pPr marL="16933" hangingPunct="1">
              <a:spcBef>
                <a:spcPts val="133"/>
              </a:spcBef>
            </a:pPr>
            <a:endParaRPr sz="1200" kern="1200" dirty="0">
              <a:solidFill>
                <a:prstClr val="black"/>
              </a:solidFill>
              <a:latin typeface="Source Sans Pro Regular"/>
              <a:ea typeface="+mn-ea"/>
              <a:cs typeface="Calibri"/>
            </a:endParaRPr>
          </a:p>
        </p:txBody>
      </p:sp>
      <p:sp>
        <p:nvSpPr>
          <p:cNvPr id="16" name="object 16"/>
          <p:cNvSpPr txBox="1"/>
          <p:nvPr/>
        </p:nvSpPr>
        <p:spPr>
          <a:xfrm>
            <a:off x="8182809" y="4613503"/>
            <a:ext cx="3471423" cy="940428"/>
          </a:xfrm>
          <a:prstGeom prst="rect">
            <a:avLst/>
          </a:prstGeom>
        </p:spPr>
        <p:txBody>
          <a:bodyPr vert="horz" wrap="square" lIns="0" tIns="16933" rIns="0" bIns="0">
            <a:spAutoFit/>
          </a:bodyPr>
          <a:lstStyle/>
          <a:p>
            <a:pPr marL="16933" hangingPunct="1">
              <a:spcBef>
                <a:spcPts val="133"/>
              </a:spcBef>
              <a:defRPr sz="1400" b="1" kern="1200">
                <a:solidFill>
                  <a:srgbClr val="659F00"/>
                </a:solidFill>
                <a:latin typeface="Source Sans Pro Regular"/>
                <a:ea typeface="+mn-ea"/>
                <a:cs typeface="Calibri"/>
              </a:defRPr>
            </a:pPr>
            <a:r>
              <a:rPr sz="1200" dirty="0" err="1"/>
              <a:t>Hébergement</a:t>
            </a:r>
            <a:endParaRPr sz="1200" b="1" kern="1200" dirty="0">
              <a:solidFill>
                <a:srgbClr val="659F00"/>
              </a:solidFill>
              <a:latin typeface="Source Sans Pro Regular"/>
              <a:ea typeface="+mn-ea"/>
              <a:cs typeface="Calibri"/>
            </a:endParaRP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dirty="0"/>
              <a:t>Nuits d’hôtel</a:t>
            </a: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dirty="0"/>
              <a:t>Location </a:t>
            </a:r>
            <a:r>
              <a:rPr sz="1200" dirty="0" err="1"/>
              <a:t>hébergement</a:t>
            </a:r>
            <a:r>
              <a:rPr sz="1200" dirty="0"/>
              <a:t> de court </a:t>
            </a:r>
            <a:r>
              <a:rPr sz="1200" dirty="0" err="1"/>
              <a:t>terme</a:t>
            </a:r>
            <a:r>
              <a:rPr sz="1200" dirty="0"/>
              <a:t> (</a:t>
            </a:r>
            <a:r>
              <a:rPr sz="1200" dirty="0" err="1"/>
              <a:t>si</a:t>
            </a:r>
            <a:r>
              <a:rPr sz="1200" dirty="0"/>
              <a:t> </a:t>
            </a:r>
            <a:r>
              <a:rPr sz="1200" dirty="0" err="1"/>
              <a:t>nécessaire</a:t>
            </a:r>
            <a:r>
              <a:rPr sz="1200" dirty="0"/>
              <a:t>)</a:t>
            </a: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dirty="0" err="1"/>
              <a:t>Hébergement</a:t>
            </a:r>
            <a:r>
              <a:rPr sz="1200" dirty="0"/>
              <a:t> </a:t>
            </a:r>
            <a:r>
              <a:rPr sz="1200" dirty="0" err="1"/>
              <a:t>en</a:t>
            </a:r>
            <a:r>
              <a:rPr sz="1200" dirty="0"/>
              <a:t> deux </a:t>
            </a:r>
            <a:r>
              <a:rPr sz="1200" dirty="0" err="1"/>
              <a:t>endroits</a:t>
            </a:r>
            <a:r>
              <a:rPr sz="1200" dirty="0"/>
              <a:t> (</a:t>
            </a:r>
            <a:r>
              <a:rPr sz="1200" dirty="0" err="1"/>
              <a:t>si</a:t>
            </a:r>
            <a:r>
              <a:rPr sz="1200" dirty="0"/>
              <a:t> </a:t>
            </a:r>
            <a:r>
              <a:rPr sz="1200" dirty="0" err="1"/>
              <a:t>nécessaire</a:t>
            </a:r>
            <a:r>
              <a:rPr sz="1200" dirty="0"/>
              <a:t>)</a:t>
            </a:r>
          </a:p>
        </p:txBody>
      </p:sp>
      <p:sp>
        <p:nvSpPr>
          <p:cNvPr id="18" name="object 18"/>
          <p:cNvSpPr txBox="1"/>
          <p:nvPr/>
        </p:nvSpPr>
        <p:spPr>
          <a:xfrm>
            <a:off x="8213299" y="5606153"/>
            <a:ext cx="3933437" cy="953252"/>
          </a:xfrm>
          <a:prstGeom prst="rect">
            <a:avLst/>
          </a:prstGeom>
        </p:spPr>
        <p:txBody>
          <a:bodyPr vert="horz" wrap="square" lIns="0" tIns="16933" rIns="0" bIns="0">
            <a:spAutoFit/>
          </a:bodyPr>
          <a:lstStyle/>
          <a:p>
            <a:pPr marL="16933" hangingPunct="1">
              <a:spcBef>
                <a:spcPts val="133"/>
              </a:spcBef>
              <a:defRPr sz="1400" b="1" kern="1200">
                <a:solidFill>
                  <a:srgbClr val="659F00"/>
                </a:solidFill>
                <a:latin typeface="Source Sans Pro Regular"/>
                <a:ea typeface="+mn-ea"/>
                <a:cs typeface="Calibri"/>
              </a:defRPr>
            </a:pPr>
            <a:r>
              <a:rPr sz="1200" dirty="0" err="1"/>
              <a:t>Repas</a:t>
            </a:r>
            <a:endParaRPr sz="1200" b="1" kern="1200" dirty="0">
              <a:solidFill>
                <a:srgbClr val="659F00"/>
              </a:solidFill>
              <a:latin typeface="Source Sans Pro Regular"/>
              <a:ea typeface="+mn-ea"/>
              <a:cs typeface="Calibri"/>
            </a:endParaRP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dirty="0" err="1"/>
              <a:t>Repas</a:t>
            </a:r>
            <a:r>
              <a:rPr sz="1200" dirty="0"/>
              <a:t> et </a:t>
            </a:r>
            <a:r>
              <a:rPr sz="1200" dirty="0" err="1"/>
              <a:t>autres</a:t>
            </a:r>
            <a:r>
              <a:rPr sz="1200" dirty="0"/>
              <a:t> frais annexes</a:t>
            </a:r>
          </a:p>
          <a:p>
            <a:pPr marL="342900" lvl="2" indent="-307975">
              <a:buClr>
                <a:schemeClr val="accent3"/>
              </a:buClr>
              <a:buSzPct val="100000"/>
              <a:buFont typeface="Arial"/>
              <a:buChar char="•"/>
              <a:defRPr sz="1400">
                <a:solidFill>
                  <a:schemeClr val="tx1"/>
                </a:solidFill>
                <a:latin typeface="Source Sans Pro Regular"/>
                <a:ea typeface="Source Sans Pro Regular"/>
                <a:cs typeface="Arial"/>
                <a:sym typeface="Source Sans Pro Regular"/>
              </a:defRPr>
            </a:pPr>
            <a:r>
              <a:rPr sz="1200" dirty="0" err="1"/>
              <a:t>Substituts</a:t>
            </a:r>
            <a:r>
              <a:rPr sz="1200" dirty="0"/>
              <a:t> de </a:t>
            </a:r>
            <a:r>
              <a:rPr sz="1200" dirty="0" err="1"/>
              <a:t>repas</a:t>
            </a:r>
            <a:r>
              <a:rPr sz="1200" dirty="0"/>
              <a:t>, </a:t>
            </a:r>
            <a:r>
              <a:rPr sz="1200" dirty="0" err="1"/>
              <a:t>repas</a:t>
            </a:r>
            <a:r>
              <a:rPr sz="1200" dirty="0"/>
              <a:t> « </a:t>
            </a:r>
            <a:r>
              <a:rPr sz="1200" dirty="0" err="1"/>
              <a:t>prêts</a:t>
            </a:r>
            <a:r>
              <a:rPr sz="1200" dirty="0"/>
              <a:t> à manger » (</a:t>
            </a:r>
            <a:r>
              <a:rPr sz="1200" dirty="0" err="1"/>
              <a:t>si</a:t>
            </a:r>
            <a:r>
              <a:rPr sz="1200" dirty="0"/>
              <a:t> </a:t>
            </a:r>
            <a:r>
              <a:rPr sz="1200" dirty="0" err="1"/>
              <a:t>nécessaire</a:t>
            </a:r>
            <a:r>
              <a:rPr sz="1200" dirty="0"/>
              <a:t>)</a:t>
            </a:r>
          </a:p>
          <a:p>
            <a:pPr marL="16933" hangingPunct="1">
              <a:spcBef>
                <a:spcPts val="133"/>
              </a:spcBef>
              <a:buClr>
                <a:srgbClr val="659F00"/>
              </a:buClr>
            </a:pPr>
            <a:endParaRPr sz="1200" kern="1200" dirty="0">
              <a:solidFill>
                <a:prstClr val="black"/>
              </a:solidFill>
              <a:latin typeface="Source Sans Pro Regular"/>
              <a:ea typeface="+mn-ea"/>
              <a:cs typeface="Calibri"/>
            </a:endParaRPr>
          </a:p>
        </p:txBody>
      </p:sp>
      <p:sp>
        <p:nvSpPr>
          <p:cNvPr id="21" name="ZoneTexte 20"/>
          <p:cNvSpPr txBox="1"/>
          <p:nvPr/>
        </p:nvSpPr>
        <p:spPr>
          <a:xfrm>
            <a:off x="127752" y="1251847"/>
            <a:ext cx="8886116" cy="338554"/>
          </a:xfrm>
          <a:prstGeom prst="rect">
            <a:avLst/>
          </a:prstGeom>
          <a:noFill/>
        </p:spPr>
        <p:txBody>
          <a:bodyPr wrap="square">
            <a:spAutoFit/>
          </a:bodyPr>
          <a:lstStyle/>
          <a:p>
            <a:pPr hangingPunct="1">
              <a:defRPr sz="2000" kern="1200">
                <a:latin typeface="Source Sans Pro Regular"/>
                <a:ea typeface="+mn-ea"/>
                <a:cs typeface="+mn-cs"/>
              </a:defRPr>
            </a:pPr>
            <a:r>
              <a:rPr sz="1600" dirty="0" err="1"/>
              <a:t>Selon</a:t>
            </a:r>
            <a:r>
              <a:rPr sz="1600" dirty="0"/>
              <a:t> le </a:t>
            </a:r>
            <a:r>
              <a:rPr sz="1600" dirty="0" err="1"/>
              <a:t>contexte</a:t>
            </a:r>
            <a:r>
              <a:rPr sz="1600" dirty="0"/>
              <a:t> national, les dispositions </a:t>
            </a:r>
            <a:r>
              <a:rPr sz="1600" dirty="0" err="1"/>
              <a:t>budgétaires</a:t>
            </a:r>
            <a:r>
              <a:rPr sz="1600" dirty="0"/>
              <a:t> doit </a:t>
            </a:r>
            <a:r>
              <a:rPr sz="1600" dirty="0" err="1"/>
              <a:t>tenir</a:t>
            </a:r>
            <a:r>
              <a:rPr sz="1600" dirty="0"/>
              <a:t> </a:t>
            </a:r>
            <a:r>
              <a:rPr sz="1600" dirty="0" err="1"/>
              <a:t>compte</a:t>
            </a:r>
            <a:r>
              <a:rPr sz="1600" dirty="0"/>
              <a:t> des </a:t>
            </a:r>
            <a:r>
              <a:rPr sz="1600" dirty="0" err="1"/>
              <a:t>facteurs</a:t>
            </a:r>
            <a:r>
              <a:rPr sz="1600" dirty="0"/>
              <a:t> </a:t>
            </a:r>
            <a:r>
              <a:rPr sz="1600" dirty="0" err="1"/>
              <a:t>suivants</a:t>
            </a:r>
            <a:r>
              <a:rPr sz="1600" dirty="0"/>
              <a:t> : </a:t>
            </a:r>
          </a:p>
        </p:txBody>
      </p:sp>
      <p:sp>
        <p:nvSpPr>
          <p:cNvPr id="8" name="Rectangle 7">
            <a:extLst>
              <a:ext uri="{FF2B5EF4-FFF2-40B4-BE49-F238E27FC236}">
                <a16:creationId xmlns:a16="http://schemas.microsoft.com/office/drawing/2014/main" id="{CFD89CBC-FE42-24A3-02F3-25A0CB62E129}"/>
              </a:ext>
            </a:extLst>
          </p:cNvPr>
          <p:cNvSpPr/>
          <p:nvPr/>
        </p:nvSpPr>
        <p:spPr>
          <a:xfrm>
            <a:off x="0" y="170535"/>
            <a:ext cx="11011972" cy="400110"/>
          </a:xfrm>
          <a:prstGeom prst="rect">
            <a:avLst/>
          </a:prstGeom>
        </p:spPr>
        <p:txBody>
          <a:bodyPr wrap="square" lIns="91440" tIns="45720" rIns="91440" bIns="45720" anchor="t">
            <a:spAutoFit/>
          </a:bodyPr>
          <a:lstStyle/>
          <a:p>
            <a:pPr>
              <a:defRPr sz="3200" b="1">
                <a:solidFill>
                  <a:schemeClr val="bg1"/>
                </a:solidFill>
                <a:latin typeface="Source Sans Pro"/>
              </a:defRPr>
            </a:pPr>
            <a:r>
              <a:rPr sz="2000" dirty="0"/>
              <a:t>3.6 </a:t>
            </a:r>
            <a:r>
              <a:rPr sz="2000" dirty="0" err="1"/>
              <a:t>Disponibilité</a:t>
            </a:r>
            <a:r>
              <a:rPr sz="2000" dirty="0"/>
              <a:t> </a:t>
            </a:r>
            <a:r>
              <a:rPr sz="2000" dirty="0" err="1"/>
              <a:t>opérationnelle</a:t>
            </a:r>
            <a:r>
              <a:rPr sz="2000" dirty="0"/>
              <a:t> des EIR et dispositions </a:t>
            </a:r>
            <a:r>
              <a:rPr sz="2000" dirty="0" err="1"/>
              <a:t>administratives</a:t>
            </a:r>
            <a:endParaRPr sz="2000" b="1" dirty="0">
              <a:solidFill>
                <a:schemeClr val="bg1"/>
              </a:solidFill>
              <a:latin typeface="Source Sans Pro"/>
            </a:endParaRPr>
          </a:p>
        </p:txBody>
      </p:sp>
      <p:sp>
        <p:nvSpPr>
          <p:cNvPr id="4" name="Espace réservé du numéro de diapositive 3">
            <a:extLst>
              <a:ext uri="{FF2B5EF4-FFF2-40B4-BE49-F238E27FC236}">
                <a16:creationId xmlns:a16="http://schemas.microsoft.com/office/drawing/2014/main" id="{73F689BC-C5F4-583A-E01B-F5D6ED7E9F30}"/>
              </a:ext>
            </a:extLst>
          </p:cNvPr>
          <p:cNvSpPr>
            <a:spLocks noGrp="1"/>
          </p:cNvSpPr>
          <p:nvPr>
            <p:ph type="sldNum" sz="quarter" idx="2"/>
          </p:nvPr>
        </p:nvSpPr>
        <p:spPr>
          <a:xfrm>
            <a:off x="11599863" y="6568457"/>
            <a:ext cx="590436" cy="284323"/>
          </a:xfrm>
        </p:spPr>
        <p:txBody>
          <a:bodyPr lIns="91440" tIns="45720" rIns="91440" bIns="45720" anchor="t"/>
          <a:lstStyle/>
          <a:p>
            <a:pPr algn="r"/>
            <a:fld id="{86CB4B4D-7CA3-9044-876B-883B54F8677D}" type="slidenum">
              <a:rPr lang="fr-FR" sz="1200">
                <a:solidFill>
                  <a:srgbClr val="A5A5A5"/>
                </a:solidFill>
              </a:rPr>
              <a:pPr algn="r"/>
              <a:t>54</a:t>
            </a:fld>
            <a:endParaRPr sz="1200">
              <a:solidFill>
                <a:srgbClr val="A5A5A5"/>
              </a:solidFill>
            </a:endParaRPr>
          </a:p>
        </p:txBody>
      </p:sp>
    </p:spTree>
    <p:extLst>
      <p:ext uri="{BB962C8B-B14F-4D97-AF65-F5344CB8AC3E}">
        <p14:creationId xmlns:p14="http://schemas.microsoft.com/office/powerpoint/2010/main" val="2585753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9" grpId="0"/>
      <p:bldP spid="13" grpId="0"/>
      <p:bldP spid="14" grpId="0"/>
      <p:bldP spid="16" grpId="0"/>
      <p:bldP spid="18"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p:txBody>
          <a:bodyPr lIns="45719" tIns="45720" rIns="45719" bIns="45720" anchor="ctr">
            <a:normAutofit/>
          </a:bodyPr>
          <a:lstStyle/>
          <a:p>
            <a:pPr marL="342900" lvl="2" indent="-307975" defTabSz="914400" hangingPunct="0">
              <a:lnSpc>
                <a:spcPct val="100000"/>
              </a:lnSpc>
              <a:spcBef>
                <a:spcPts val="500"/>
              </a:spcBef>
              <a:buClr>
                <a:schemeClr val="accent3"/>
              </a:buClr>
              <a:buFont typeface="Arial"/>
              <a:buChar char="•"/>
              <a:defRPr sz="2400">
                <a:solidFill>
                  <a:schemeClr val="tx1"/>
                </a:solidFill>
                <a:latin typeface="Source Sans Pro Regular"/>
                <a:ea typeface="Source Sans Pro Regular"/>
                <a:cs typeface="Arial"/>
                <a:sym typeface="Calibri"/>
              </a:defRPr>
            </a:pPr>
            <a:r>
              <a:t>Plusieurs dispositions administratives doivent être prises pour garantir la disponibilité opérationnelle des membres des EIR, ainsi que le bon fonctionnement et la viabilité du programme dʼintervention rapide </a:t>
            </a:r>
          </a:p>
          <a:p>
            <a:pPr marL="342900" lvl="2"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a:solidFill>
                <a:schemeClr val="tx1"/>
              </a:solidFill>
              <a:cs typeface="Arial"/>
              <a:sym typeface="Calibri"/>
            </a:endParaRPr>
          </a:p>
          <a:p>
            <a:pPr marL="342900" lvl="2" indent="-307975" defTabSz="914400" hangingPunct="0">
              <a:lnSpc>
                <a:spcPct val="100000"/>
              </a:lnSpc>
              <a:spcBef>
                <a:spcPts val="500"/>
              </a:spcBef>
              <a:buClr>
                <a:schemeClr val="accent3"/>
              </a:buClr>
              <a:buFont typeface="Arial"/>
              <a:buChar char="•"/>
              <a:defRPr sz="2400">
                <a:solidFill>
                  <a:schemeClr val="tx1"/>
                </a:solidFill>
                <a:latin typeface="Source Sans Pro Regular"/>
                <a:ea typeface="Source Sans Pro Regular"/>
                <a:cs typeface="Arial"/>
                <a:sym typeface="Calibri"/>
              </a:defRPr>
            </a:pPr>
            <a:r>
              <a:t>Lʼadministration des EIR vise à réduire ou à lever les obstacles administratifs susceptibles de freiner le déploiement, à offrir aux membres des EIR une rémunération correcte et à apporter protection et appui aux EIR déployées</a:t>
            </a:r>
          </a:p>
          <a:p>
            <a:pPr marL="342900" lvl="2"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a:solidFill>
                <a:schemeClr val="tx1"/>
              </a:solidFill>
              <a:cs typeface="Arial"/>
              <a:sym typeface="Calibri"/>
            </a:endParaRPr>
          </a:p>
          <a:p>
            <a:pPr marL="342900" lvl="2" indent="-307975" defTabSz="914400" hangingPunct="0">
              <a:lnSpc>
                <a:spcPct val="100000"/>
              </a:lnSpc>
              <a:spcBef>
                <a:spcPts val="500"/>
              </a:spcBef>
              <a:buClr>
                <a:schemeClr val="accent3"/>
              </a:buClr>
              <a:buFont typeface="Arial"/>
              <a:buChar char="•"/>
              <a:defRPr sz="2400">
                <a:solidFill>
                  <a:schemeClr val="tx1"/>
                </a:solidFill>
                <a:latin typeface="Source Sans Pro Regular"/>
                <a:ea typeface="Source Sans Pro Regular"/>
                <a:cs typeface="Arial"/>
                <a:sym typeface="Calibri"/>
              </a:defRPr>
            </a:pPr>
            <a:r>
              <a:t>Les dispositions administratives varient en fonction du contexte, de la mission des EIR et des ressources disponibles</a:t>
            </a:r>
            <a:endParaRPr>
              <a:solidFill>
                <a:schemeClr val="tx1"/>
              </a:solidFill>
              <a:cs typeface="Arial"/>
              <a:sym typeface="Calibri"/>
            </a:endParaRPr>
          </a:p>
          <a:p>
            <a:endParaRPr>
              <a:solidFill>
                <a:schemeClr val="tx1"/>
              </a:solidFill>
              <a:cs typeface="Arial"/>
              <a:sym typeface="Calibri"/>
            </a:endParaRPr>
          </a:p>
        </p:txBody>
      </p:sp>
      <p:sp>
        <p:nvSpPr>
          <p:cNvPr id="2" name="Espace réservé du numéro de diapositive 1">
            <a:extLst>
              <a:ext uri="{FF2B5EF4-FFF2-40B4-BE49-F238E27FC236}">
                <a16:creationId xmlns:a16="http://schemas.microsoft.com/office/drawing/2014/main" id="{72190D82-098D-135D-7180-801C104BF707}"/>
              </a:ext>
            </a:extLst>
          </p:cNvPr>
          <p:cNvSpPr>
            <a:spLocks noGrp="1"/>
          </p:cNvSpPr>
          <p:nvPr>
            <p:ph type="sldNum" sz="quarter" idx="2"/>
          </p:nvPr>
        </p:nvSpPr>
        <p:spPr>
          <a:xfrm>
            <a:off x="11671300" y="6532738"/>
            <a:ext cx="518998" cy="320041"/>
          </a:xfrm>
        </p:spPr>
        <p:txBody>
          <a:bodyPr lIns="91440" tIns="45720" rIns="91440" bIns="45720" anchor="t"/>
          <a:lstStyle/>
          <a:p>
            <a:pPr algn="r"/>
            <a:fld id="{86CB4B4D-7CA3-9044-876B-883B54F8677D}" type="slidenum">
              <a:rPr lang="fr-FR" sz="1200">
                <a:solidFill>
                  <a:srgbClr val="A5A5A5"/>
                </a:solidFill>
              </a:rPr>
              <a:pPr algn="r"/>
              <a:t>55</a:t>
            </a:fld>
            <a:endParaRPr sz="1200">
              <a:solidFill>
                <a:srgbClr val="A5A5A5"/>
              </a:solidFill>
            </a:endParaRPr>
          </a:p>
        </p:txBody>
      </p:sp>
    </p:spTree>
    <p:extLst>
      <p:ext uri="{BB962C8B-B14F-4D97-AF65-F5344CB8AC3E}">
        <p14:creationId xmlns:p14="http://schemas.microsoft.com/office/powerpoint/2010/main" val="3776660045"/>
      </p:ext>
    </p:ext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a:xfrm>
            <a:off x="587205" y="1712715"/>
            <a:ext cx="11347451" cy="1870076"/>
          </a:xfrm>
        </p:spPr>
        <p:txBody>
          <a:bodyPr lIns="45719" tIns="45720" rIns="45719" bIns="45720" anchor="ctr">
            <a:normAutofit/>
          </a:bodyPr>
          <a:lstStyle/>
          <a:p>
            <a:pPr>
              <a:spcBef>
                <a:spcPts val="0"/>
              </a:spcBef>
              <a:defRPr sz="3200" b="1"/>
            </a:pPr>
            <a:r>
              <a:t>3.7. Activité de groupe : </a:t>
            </a:r>
          </a:p>
          <a:p>
            <a:pPr>
              <a:spcBef>
                <a:spcPts val="0"/>
              </a:spcBef>
              <a:defRPr sz="3200" b="1"/>
            </a:pPr>
            <a:r>
              <a:t>POS sur les dispositions financières et administratives applicables aux EIR </a:t>
            </a:r>
          </a:p>
        </p:txBody>
      </p:sp>
      <p:sp>
        <p:nvSpPr>
          <p:cNvPr id="3" name="Espace réservé du numéro de diapositive 2">
            <a:extLst>
              <a:ext uri="{FF2B5EF4-FFF2-40B4-BE49-F238E27FC236}">
                <a16:creationId xmlns:a16="http://schemas.microsoft.com/office/drawing/2014/main" id="{2C51A187-1C9A-B234-3C1F-6CACD37B88B0}"/>
              </a:ext>
            </a:extLst>
          </p:cNvPr>
          <p:cNvSpPr>
            <a:spLocks noGrp="1"/>
          </p:cNvSpPr>
          <p:nvPr>
            <p:ph type="sldNum" sz="quarter" idx="2"/>
          </p:nvPr>
        </p:nvSpPr>
        <p:spPr>
          <a:xfrm>
            <a:off x="11792456" y="6499975"/>
            <a:ext cx="447561" cy="355759"/>
          </a:xfrm>
        </p:spPr>
        <p:txBody>
          <a:bodyPr lIns="91440" tIns="45720" rIns="91440" bIns="45720" anchor="t"/>
          <a:lstStyle/>
          <a:p>
            <a:pPr algn="r"/>
            <a:fld id="{86CB4B4D-7CA3-9044-876B-883B54F8677D}" type="slidenum">
              <a:rPr lang="fr-FR" sz="1200">
                <a:solidFill>
                  <a:srgbClr val="A5A5A5"/>
                </a:solidFill>
              </a:rPr>
              <a:pPr algn="r"/>
              <a:t>56</a:t>
            </a:fld>
            <a:endParaRPr sz="1200">
              <a:solidFill>
                <a:srgbClr val="A5A5A5"/>
              </a:solidFill>
            </a:endParaRPr>
          </a:p>
        </p:txBody>
      </p:sp>
    </p:spTree>
    <p:extLst>
      <p:ext uri="{BB962C8B-B14F-4D97-AF65-F5344CB8AC3E}">
        <p14:creationId xmlns:p14="http://schemas.microsoft.com/office/powerpoint/2010/main" val="400225868"/>
      </p:ext>
    </p:extLst>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453212" y="1389241"/>
            <a:ext cx="7049257" cy="465255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algn="ctr" rtl="0" fontAlgn="base">
              <a:defRPr sz="2400">
                <a:solidFill>
                  <a:srgbClr val="FF0000"/>
                </a:solidFill>
                <a:highlight>
                  <a:srgbClr val="FFFF00"/>
                </a:highlight>
                <a:latin typeface="Source Sans Pro Regular"/>
              </a:defRPr>
            </a:pPr>
            <a:r>
              <a:rPr dirty="0" err="1">
                <a:ea typeface="Source Sans Pro Regular"/>
              </a:rPr>
              <a:t>Consignes</a:t>
            </a:r>
            <a:r>
              <a:rPr dirty="0">
                <a:ea typeface="Source Sans Pro Regular"/>
              </a:rPr>
              <a:t> à </a:t>
            </a:r>
            <a:r>
              <a:rPr dirty="0" err="1">
                <a:ea typeface="Source Sans Pro Regular"/>
              </a:rPr>
              <a:t>lʼintention</a:t>
            </a:r>
            <a:r>
              <a:rPr dirty="0">
                <a:ea typeface="Source Sans Pro Regular"/>
              </a:rPr>
              <a:t> de </a:t>
            </a:r>
            <a:r>
              <a:rPr dirty="0" err="1">
                <a:ea typeface="Source Sans Pro Regular"/>
              </a:rPr>
              <a:t>lʼanimateur</a:t>
            </a:r>
            <a:r>
              <a:rPr dirty="0">
                <a:ea typeface="Source Sans Pro Regular"/>
              </a:rPr>
              <a:t> : </a:t>
            </a:r>
            <a:r>
              <a:rPr dirty="0" err="1">
                <a:ea typeface="Source Sans Pro Regular"/>
              </a:rPr>
              <a:t>veuillez</a:t>
            </a:r>
            <a:r>
              <a:rPr dirty="0">
                <a:ea typeface="Source Sans Pro Regular"/>
              </a:rPr>
              <a:t> </a:t>
            </a:r>
            <a:r>
              <a:rPr dirty="0" err="1">
                <a:ea typeface="Source Sans Pro Regular"/>
              </a:rPr>
              <a:t>insérer</a:t>
            </a:r>
            <a:r>
              <a:rPr dirty="0">
                <a:ea typeface="Source Sans Pro Regular"/>
              </a:rPr>
              <a:t> </a:t>
            </a:r>
            <a:r>
              <a:rPr dirty="0" err="1">
                <a:ea typeface="Source Sans Pro Regular"/>
              </a:rPr>
              <a:t>ici</a:t>
            </a:r>
            <a:r>
              <a:rPr dirty="0">
                <a:ea typeface="Source Sans Pro Regular"/>
              </a:rPr>
              <a:t> le résumé de la </a:t>
            </a:r>
            <a:r>
              <a:rPr lang="fr-FR" dirty="0">
                <a:ea typeface="Source Sans Pro Regular"/>
              </a:rPr>
              <a:t>session</a:t>
            </a:r>
            <a:r>
              <a:rPr dirty="0">
                <a:ea typeface="Source Sans Pro Regular"/>
              </a:rPr>
              <a:t> de </a:t>
            </a:r>
            <a:r>
              <a:rPr dirty="0" err="1">
                <a:ea typeface="Source Sans Pro Regular"/>
              </a:rPr>
              <a:t>réflexion</a:t>
            </a:r>
            <a:r>
              <a:rPr dirty="0">
                <a:ea typeface="Source Sans Pro Regular"/>
              </a:rPr>
              <a:t> </a:t>
            </a:r>
            <a:r>
              <a:rPr dirty="0" err="1">
                <a:ea typeface="Source Sans Pro Regular"/>
              </a:rPr>
              <a:t>consacrée</a:t>
            </a:r>
            <a:r>
              <a:rPr dirty="0">
                <a:ea typeface="Source Sans Pro Regular"/>
              </a:rPr>
              <a:t> à </a:t>
            </a:r>
            <a:r>
              <a:rPr dirty="0" err="1">
                <a:ea typeface="Source Sans Pro Regular"/>
              </a:rPr>
              <a:t>lʼaffiche</a:t>
            </a:r>
            <a:r>
              <a:rPr dirty="0">
                <a:ea typeface="Source Sans Pro Regular"/>
              </a:rPr>
              <a:t> 4 sur le </a:t>
            </a:r>
            <a:r>
              <a:rPr dirty="0" err="1">
                <a:ea typeface="Source Sans Pro Regular"/>
              </a:rPr>
              <a:t>thème</a:t>
            </a:r>
            <a:r>
              <a:rPr dirty="0">
                <a:ea typeface="Source Sans Pro Regular"/>
              </a:rPr>
              <a:t> de la </a:t>
            </a:r>
            <a:r>
              <a:rPr dirty="0" err="1">
                <a:ea typeface="Source Sans Pro Regular"/>
              </a:rPr>
              <a:t>disponibilité</a:t>
            </a:r>
            <a:r>
              <a:rPr dirty="0">
                <a:ea typeface="Source Sans Pro Regular"/>
              </a:rPr>
              <a:t> </a:t>
            </a:r>
            <a:r>
              <a:rPr dirty="0" err="1">
                <a:ea typeface="Source Sans Pro Regular"/>
              </a:rPr>
              <a:t>opérationnelle</a:t>
            </a:r>
            <a:r>
              <a:rPr dirty="0">
                <a:ea typeface="Source Sans Pro Regular"/>
              </a:rPr>
              <a:t> des EIR et des dispositions</a:t>
            </a:r>
            <a:r>
              <a:rPr dirty="0"/>
              <a:t> </a:t>
            </a:r>
            <a:r>
              <a:rPr dirty="0" err="1"/>
              <a:t>administratives</a:t>
            </a:r>
            <a:r>
              <a:rPr dirty="0"/>
              <a:t>, et </a:t>
            </a:r>
            <a:r>
              <a:rPr dirty="0" err="1"/>
              <a:t>celui</a:t>
            </a:r>
            <a:r>
              <a:rPr dirty="0"/>
              <a:t> de la </a:t>
            </a:r>
            <a:r>
              <a:rPr lang="fr-FR" dirty="0"/>
              <a:t>session</a:t>
            </a:r>
            <a:r>
              <a:rPr dirty="0"/>
              <a:t> de </a:t>
            </a:r>
            <a:r>
              <a:rPr dirty="0" err="1"/>
              <a:t>réflexion</a:t>
            </a:r>
            <a:r>
              <a:rPr dirty="0"/>
              <a:t> </a:t>
            </a:r>
            <a:r>
              <a:rPr dirty="0" err="1"/>
              <a:t>consacrée</a:t>
            </a:r>
            <a:r>
              <a:rPr dirty="0"/>
              <a:t> à </a:t>
            </a:r>
            <a:r>
              <a:rPr dirty="0" err="1"/>
              <a:t>l'affiche</a:t>
            </a:r>
            <a:r>
              <a:rPr dirty="0"/>
              <a:t> 9 sur le </a:t>
            </a:r>
            <a:r>
              <a:rPr dirty="0" err="1"/>
              <a:t>thème</a:t>
            </a:r>
            <a:r>
              <a:rPr dirty="0"/>
              <a:t> du budget et du </a:t>
            </a:r>
            <a:r>
              <a:rPr dirty="0" err="1"/>
              <a:t>financement</a:t>
            </a:r>
            <a:r>
              <a:rPr dirty="0"/>
              <a:t> des EIR, dans le cadre de </a:t>
            </a:r>
            <a:r>
              <a:rPr dirty="0" err="1"/>
              <a:t>l'activité</a:t>
            </a:r>
            <a:r>
              <a:rPr dirty="0"/>
              <a:t> de </a:t>
            </a:r>
            <a:r>
              <a:rPr dirty="0" err="1"/>
              <a:t>groupe</a:t>
            </a:r>
            <a:r>
              <a:rPr dirty="0"/>
              <a:t> 1.2 :</a:t>
            </a:r>
          </a:p>
          <a:p>
            <a:pPr algn="ctr" rtl="0" fontAlgn="base">
              <a:defRPr sz="2400">
                <a:solidFill>
                  <a:srgbClr val="FF0000"/>
                </a:solidFill>
                <a:highlight>
                  <a:srgbClr val="FFFF00"/>
                </a:highlight>
                <a:latin typeface="Source Sans Pro Regular"/>
              </a:defRPr>
            </a:pPr>
            <a:r>
              <a:rPr lang="fr-FR" dirty="0"/>
              <a:t>session</a:t>
            </a:r>
            <a:r>
              <a:rPr dirty="0"/>
              <a:t> de </a:t>
            </a:r>
            <a:r>
              <a:rPr dirty="0" err="1"/>
              <a:t>réflexion</a:t>
            </a:r>
            <a:r>
              <a:rPr dirty="0"/>
              <a:t> sur </a:t>
            </a:r>
            <a:r>
              <a:rPr dirty="0" err="1"/>
              <a:t>l’expérience</a:t>
            </a:r>
            <a:r>
              <a:rPr dirty="0"/>
              <a:t> des EIR [</a:t>
            </a:r>
            <a:r>
              <a:rPr dirty="0" err="1"/>
              <a:t>en</a:t>
            </a:r>
            <a:r>
              <a:rPr dirty="0"/>
              <a:t>/à/au(x) nom du pays]).</a:t>
            </a:r>
            <a:endParaRPr sz="2400" dirty="0">
              <a:solidFill>
                <a:srgbClr val="FF0000"/>
              </a:solidFill>
              <a:highlight>
                <a:srgbClr val="FFFF00"/>
              </a:highlight>
              <a:latin typeface="Source Sans Pro Regular"/>
            </a:endParaRPr>
          </a:p>
          <a:p>
            <a:pPr>
              <a:spcBef>
                <a:spcPts val="500"/>
              </a:spcBef>
              <a:defRPr sz="2400">
                <a:latin typeface="Source Sans Pro Regular"/>
                <a:ea typeface="Source Sans Pro Regular"/>
                <a:cs typeface="Source Sans Pro Regular"/>
                <a:sym typeface="Source Sans Pro Regular"/>
              </a:defRPr>
            </a:pPr>
            <a:endParaRPr sz="2400" dirty="0">
              <a:solidFill>
                <a:srgbClr val="FF0000"/>
              </a:solidFill>
              <a:highlight>
                <a:srgbClr val="FFFF00"/>
              </a:highlight>
              <a:ea typeface="Source Sans Pro Regular"/>
              <a:cs typeface="+mj-lt"/>
            </a:endParaRPr>
          </a:p>
          <a:p>
            <a:pPr marL="307975" indent="-307975">
              <a:spcBef>
                <a:spcPts val="500"/>
              </a:spcBef>
              <a:buClr>
                <a:srgbClr val="00B050"/>
              </a:buClr>
              <a:buSzPct val="100000"/>
              <a:buFont typeface="Arial"/>
              <a:buChar char="•"/>
              <a:defRPr sz="2400">
                <a:latin typeface="Source Sans Pro Regular"/>
                <a:ea typeface="Source Sans Pro Regular"/>
                <a:cs typeface="Source Sans Pro Regular"/>
                <a:sym typeface="Source Sans Pro Regular"/>
              </a:defRPr>
            </a:pPr>
            <a:endParaRPr dirty="0">
              <a:highlight>
                <a:srgbClr val="00FF00"/>
              </a:highlight>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31" name="Slide Number Placeholder 9"/>
          <p:cNvSpPr txBox="1"/>
          <p:nvPr/>
        </p:nvSpPr>
        <p:spPr>
          <a:xfrm>
            <a:off x="9494519" y="6555105"/>
            <a:ext cx="265176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58</a:t>
            </a:r>
          </a:p>
        </p:txBody>
      </p:sp>
      <p:sp>
        <p:nvSpPr>
          <p:cNvPr id="2" name="TextBox 8">
            <a:extLst>
              <a:ext uri="{FF2B5EF4-FFF2-40B4-BE49-F238E27FC236}">
                <a16:creationId xmlns:a16="http://schemas.microsoft.com/office/drawing/2014/main" id="{F4278828-3558-B3D7-26C7-DD87AE026101}"/>
              </a:ext>
            </a:extLst>
          </p:cNvPr>
          <p:cNvSpPr txBox="1"/>
          <p:nvPr/>
        </p:nvSpPr>
        <p:spPr>
          <a:xfrm>
            <a:off x="338720" y="0"/>
            <a:ext cx="3405982" cy="156966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dirty="0"/>
              <a:t>Résumé de la </a:t>
            </a:r>
            <a:r>
              <a:rPr lang="fr-FR" dirty="0"/>
              <a:t>session</a:t>
            </a:r>
            <a:r>
              <a:rPr dirty="0"/>
              <a:t> de </a:t>
            </a:r>
            <a:r>
              <a:rPr dirty="0" err="1"/>
              <a:t>réflexion</a:t>
            </a:r>
            <a:endParaRPr dirty="0"/>
          </a:p>
        </p:txBody>
      </p:sp>
    </p:spTree>
    <p:extLst>
      <p:ext uri="{BB962C8B-B14F-4D97-AF65-F5344CB8AC3E}">
        <p14:creationId xmlns:p14="http://schemas.microsoft.com/office/powerpoint/2010/main" val="3406270801"/>
      </p:ext>
    </p:extLst>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798144-C516-5348-A5F5-C41C25162F89}"/>
              </a:ext>
            </a:extLst>
          </p:cNvPr>
          <p:cNvSpPr txBox="1"/>
          <p:nvPr/>
        </p:nvSpPr>
        <p:spPr>
          <a:xfrm>
            <a:off x="471876" y="1263271"/>
            <a:ext cx="11366112" cy="4298613"/>
          </a:xfrm>
          <a:prstGeom prst="rect">
            <a:avLst/>
          </a:prstGeom>
          <a:noFill/>
        </p:spPr>
        <p:txBody>
          <a:bodyPr wrap="square" lIns="91440" tIns="45720" rIns="91440" bIns="45720" anchor="t">
            <a:spAutoFit/>
          </a:bodyPr>
          <a:lstStyle/>
          <a:p>
            <a:pPr marL="342900" lvl="2" indent="-307975">
              <a:spcBef>
                <a:spcPts val="500"/>
              </a:spcBef>
              <a:buClr>
                <a:schemeClr val="accent3"/>
              </a:buClr>
              <a:buSzPct val="100000"/>
              <a:buFont typeface="Arial"/>
              <a:buChar char="•"/>
              <a:defRPr sz="2400">
                <a:solidFill>
                  <a:schemeClr val="tx1"/>
                </a:solidFill>
                <a:latin typeface="Source Sans Pro Regular"/>
                <a:ea typeface="+mj-lt"/>
                <a:cs typeface="+mj-lt"/>
                <a:sym typeface="Source Sans Pro Regular"/>
              </a:defRPr>
            </a:pPr>
            <a:r>
              <a:rPr sz="2000" dirty="0" err="1"/>
              <a:t>Rédigez</a:t>
            </a:r>
            <a:r>
              <a:rPr sz="2000" dirty="0"/>
              <a:t> </a:t>
            </a:r>
            <a:r>
              <a:rPr sz="2000" dirty="0" err="1"/>
              <a:t>une</a:t>
            </a:r>
            <a:r>
              <a:rPr sz="2000" dirty="0"/>
              <a:t> POS sur les dispositions </a:t>
            </a:r>
            <a:r>
              <a:rPr sz="2000" dirty="0" err="1"/>
              <a:t>financières</a:t>
            </a:r>
            <a:r>
              <a:rPr sz="2000" dirty="0"/>
              <a:t> et </a:t>
            </a:r>
            <a:r>
              <a:rPr sz="2000" dirty="0" err="1"/>
              <a:t>administratives</a:t>
            </a:r>
            <a:r>
              <a:rPr sz="2000" dirty="0"/>
              <a:t> </a:t>
            </a:r>
            <a:r>
              <a:rPr sz="2000" dirty="0" err="1"/>
              <a:t>applicables</a:t>
            </a:r>
            <a:r>
              <a:rPr sz="2000" dirty="0"/>
              <a:t> aux EIR </a:t>
            </a:r>
            <a:r>
              <a:rPr sz="2000" dirty="0" err="1"/>
              <a:t>en</a:t>
            </a:r>
            <a:r>
              <a:rPr sz="2000" dirty="0"/>
              <a:t> </a:t>
            </a:r>
            <a:r>
              <a:rPr sz="2000" dirty="0" err="1"/>
              <a:t>adaptant</a:t>
            </a:r>
            <a:r>
              <a:rPr sz="2000" dirty="0"/>
              <a:t> le </a:t>
            </a:r>
            <a:r>
              <a:rPr sz="2000" dirty="0" err="1"/>
              <a:t>modèle</a:t>
            </a:r>
            <a:r>
              <a:rPr sz="2000" dirty="0"/>
              <a:t> </a:t>
            </a:r>
            <a:r>
              <a:rPr sz="2000" dirty="0" err="1"/>
              <a:t>fourni</a:t>
            </a:r>
            <a:r>
              <a:rPr sz="2000" dirty="0"/>
              <a:t> au </a:t>
            </a:r>
            <a:r>
              <a:rPr sz="2000" dirty="0" err="1"/>
              <a:t>contexte</a:t>
            </a:r>
            <a:r>
              <a:rPr sz="2000" dirty="0"/>
              <a:t> du pays et </a:t>
            </a:r>
            <a:r>
              <a:rPr sz="2000" dirty="0" err="1"/>
              <a:t>en</a:t>
            </a:r>
            <a:r>
              <a:rPr sz="2000" dirty="0"/>
              <a:t> tenant </a:t>
            </a:r>
            <a:r>
              <a:rPr sz="2000" dirty="0" err="1"/>
              <a:t>compte</a:t>
            </a:r>
            <a:r>
              <a:rPr sz="2000" dirty="0"/>
              <a:t> des </a:t>
            </a:r>
            <a:r>
              <a:rPr sz="2000" dirty="0" err="1"/>
              <a:t>principaux</a:t>
            </a:r>
            <a:r>
              <a:rPr sz="2000" dirty="0"/>
              <a:t> </a:t>
            </a:r>
            <a:r>
              <a:rPr sz="2000" dirty="0" err="1"/>
              <a:t>thèmes</a:t>
            </a:r>
            <a:r>
              <a:rPr sz="2000" dirty="0"/>
              <a:t> de </a:t>
            </a:r>
            <a:r>
              <a:rPr sz="2000" dirty="0" err="1"/>
              <a:t>réflexion</a:t>
            </a:r>
            <a:r>
              <a:rPr sz="2000" dirty="0"/>
              <a:t> qui </a:t>
            </a:r>
            <a:r>
              <a:rPr sz="2000" dirty="0" err="1"/>
              <a:t>vous</a:t>
            </a:r>
            <a:r>
              <a:rPr sz="2000" dirty="0"/>
              <a:t> </a:t>
            </a:r>
            <a:r>
              <a:rPr sz="2000" dirty="0" err="1"/>
              <a:t>seront</a:t>
            </a:r>
            <a:r>
              <a:rPr sz="2000" dirty="0"/>
              <a:t> communiqués </a:t>
            </a:r>
            <a:r>
              <a:rPr sz="2000" dirty="0" err="1"/>
              <a:t>ainsi</a:t>
            </a:r>
            <a:r>
              <a:rPr sz="2000" dirty="0"/>
              <a:t> que des </a:t>
            </a:r>
            <a:r>
              <a:rPr sz="2000" dirty="0" err="1"/>
              <a:t>éléments</a:t>
            </a:r>
            <a:r>
              <a:rPr sz="2000" dirty="0"/>
              <a:t> </a:t>
            </a:r>
            <a:r>
              <a:rPr sz="2000" dirty="0" err="1"/>
              <a:t>suivants</a:t>
            </a:r>
            <a:r>
              <a:rPr sz="2000" dirty="0"/>
              <a:t> :</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sz="2000" dirty="0"/>
              <a:t>Processus </a:t>
            </a:r>
            <a:r>
              <a:rPr sz="2000" dirty="0" err="1"/>
              <a:t>d’approbation</a:t>
            </a:r>
            <a:r>
              <a:rPr sz="2000" dirty="0"/>
              <a:t> du </a:t>
            </a:r>
            <a:r>
              <a:rPr sz="2000" dirty="0" err="1"/>
              <a:t>déploiement</a:t>
            </a:r>
            <a:r>
              <a:rPr sz="2000" dirty="0"/>
              <a:t> par le </a:t>
            </a:r>
            <a:r>
              <a:rPr sz="2000" dirty="0" err="1"/>
              <a:t>superviseur</a:t>
            </a:r>
            <a:r>
              <a:rPr sz="2000" dirty="0"/>
              <a:t> des </a:t>
            </a:r>
            <a:r>
              <a:rPr sz="2000" dirty="0" err="1"/>
              <a:t>intervenants</a:t>
            </a:r>
            <a:r>
              <a:rPr sz="2000" dirty="0"/>
              <a:t> </a:t>
            </a:r>
            <a:r>
              <a:rPr sz="2000" dirty="0" err="1"/>
              <a:t>concernés</a:t>
            </a:r>
            <a:r>
              <a:rPr sz="2000" dirty="0"/>
              <a:t> </a:t>
            </a:r>
            <a:endParaRPr sz="2000" dirty="0">
              <a:latin typeface="Source Sans Pro Regular"/>
            </a:endParaRP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sz="2000" dirty="0" err="1"/>
              <a:t>Contrats</a:t>
            </a:r>
            <a:r>
              <a:rPr sz="2000" dirty="0"/>
              <a:t>/accords </a:t>
            </a:r>
            <a:r>
              <a:rPr sz="2000" dirty="0" err="1"/>
              <a:t>juridiques</a:t>
            </a:r>
            <a:r>
              <a:rPr sz="2000" dirty="0"/>
              <a:t> de </a:t>
            </a:r>
            <a:r>
              <a:rPr sz="2000" dirty="0" err="1"/>
              <a:t>mobilisation</a:t>
            </a:r>
            <a:r>
              <a:rPr sz="2000" dirty="0"/>
              <a:t> (intra et </a:t>
            </a:r>
            <a:r>
              <a:rPr sz="2000" dirty="0" err="1"/>
              <a:t>interorganisations</a:t>
            </a:r>
            <a:r>
              <a:rPr sz="2000" dirty="0"/>
              <a:t>) </a:t>
            </a:r>
            <a:endParaRPr sz="2000" dirty="0">
              <a:latin typeface="Source Sans Pro Regular"/>
            </a:endParaRP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sz="2000" dirty="0" err="1"/>
              <a:t>Mécanisme</a:t>
            </a:r>
            <a:r>
              <a:rPr sz="2000" dirty="0"/>
              <a:t> de </a:t>
            </a:r>
            <a:r>
              <a:rPr sz="2000" dirty="0" err="1"/>
              <a:t>versement</a:t>
            </a:r>
            <a:r>
              <a:rPr sz="2000" dirty="0"/>
              <a:t> des </a:t>
            </a:r>
            <a:r>
              <a:rPr sz="2000" dirty="0" err="1"/>
              <a:t>salaires</a:t>
            </a:r>
            <a:r>
              <a:rPr sz="2000" dirty="0"/>
              <a:t> et </a:t>
            </a:r>
            <a:r>
              <a:rPr sz="2000" dirty="0" err="1"/>
              <a:t>financement</a:t>
            </a:r>
            <a:r>
              <a:rPr sz="2000" dirty="0"/>
              <a:t> des </a:t>
            </a:r>
            <a:r>
              <a:rPr sz="2000" dirty="0" err="1"/>
              <a:t>indemnités</a:t>
            </a:r>
            <a:r>
              <a:rPr sz="2000" dirty="0"/>
              <a:t> </a:t>
            </a:r>
            <a:r>
              <a:rPr sz="2000" dirty="0" err="1"/>
              <a:t>journalières</a:t>
            </a:r>
            <a:r>
              <a:rPr sz="2000" dirty="0"/>
              <a:t> pendant le </a:t>
            </a:r>
            <a:r>
              <a:rPr sz="2000" dirty="0" err="1"/>
              <a:t>déploiement</a:t>
            </a:r>
            <a:r>
              <a:rPr sz="2000" dirty="0"/>
              <a:t> </a:t>
            </a:r>
            <a:endParaRPr sz="2000" dirty="0">
              <a:latin typeface="Source Sans Pro Regular"/>
            </a:endParaRP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sz="2000" dirty="0"/>
              <a:t>Compensations </a:t>
            </a:r>
            <a:r>
              <a:rPr sz="2000" dirty="0" err="1"/>
              <a:t>spécifiques</a:t>
            </a:r>
            <a:r>
              <a:rPr sz="2000" dirty="0"/>
              <a:t> pendant le </a:t>
            </a:r>
            <a:r>
              <a:rPr sz="2000" dirty="0" err="1"/>
              <a:t>déploiement</a:t>
            </a:r>
            <a:r>
              <a:rPr sz="2000" dirty="0"/>
              <a:t> </a:t>
            </a:r>
            <a:endParaRPr sz="2000" dirty="0">
              <a:latin typeface="Source Sans Pro Regular"/>
            </a:endParaRP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sz="2000" dirty="0"/>
              <a:t>Assurance </a:t>
            </a:r>
            <a:r>
              <a:rPr sz="2000" dirty="0" err="1"/>
              <a:t>médicale</a:t>
            </a:r>
            <a:r>
              <a:rPr sz="2000" dirty="0"/>
              <a:t>/obligations de </a:t>
            </a:r>
            <a:r>
              <a:rPr sz="2000" dirty="0" err="1"/>
              <a:t>prise</a:t>
            </a:r>
            <a:r>
              <a:rPr sz="2000" dirty="0"/>
              <a:t> </a:t>
            </a:r>
            <a:r>
              <a:rPr sz="2000" dirty="0" err="1"/>
              <a:t>en</a:t>
            </a:r>
            <a:r>
              <a:rPr sz="2000" dirty="0"/>
              <a:t> charge et </a:t>
            </a:r>
            <a:r>
              <a:rPr sz="2000" dirty="0" err="1"/>
              <a:t>coûts</a:t>
            </a:r>
            <a:r>
              <a:rPr sz="2000" dirty="0"/>
              <a:t> </a:t>
            </a:r>
            <a:r>
              <a:rPr sz="2000" dirty="0" err="1"/>
              <a:t>correspondants</a:t>
            </a:r>
            <a:r>
              <a:rPr sz="2000" dirty="0"/>
              <a:t> </a:t>
            </a:r>
            <a:endParaRPr sz="2000" dirty="0">
              <a:latin typeface="Source Sans Pro Regular"/>
            </a:endParaRP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sz="2000" dirty="0"/>
              <a:t>Assurance </a:t>
            </a:r>
            <a:r>
              <a:rPr sz="2000" dirty="0" err="1"/>
              <a:t>invalidité</a:t>
            </a:r>
            <a:r>
              <a:rPr sz="2000" dirty="0"/>
              <a:t> et/</a:t>
            </a:r>
            <a:r>
              <a:rPr sz="2000" dirty="0" err="1"/>
              <a:t>ou</a:t>
            </a:r>
            <a:r>
              <a:rPr sz="2000" dirty="0"/>
              <a:t> assurance </a:t>
            </a:r>
            <a:r>
              <a:rPr sz="2000" dirty="0" err="1"/>
              <a:t>décès</a:t>
            </a:r>
            <a:r>
              <a:rPr sz="2000" dirty="0"/>
              <a:t> pendant le </a:t>
            </a:r>
            <a:r>
              <a:rPr sz="2000" dirty="0" err="1"/>
              <a:t>déploiement</a:t>
            </a:r>
            <a:r>
              <a:rPr sz="2000" dirty="0"/>
              <a:t> </a:t>
            </a:r>
            <a:endParaRPr sz="2000" dirty="0">
              <a:latin typeface="Source Sans Pro Regular"/>
            </a:endParaRP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sz="2000" dirty="0"/>
              <a:t>Politique/</a:t>
            </a:r>
            <a:r>
              <a:rPr sz="2000" dirty="0" err="1"/>
              <a:t>procédure</a:t>
            </a:r>
            <a:r>
              <a:rPr sz="2000" dirty="0"/>
              <a:t> </a:t>
            </a:r>
            <a:r>
              <a:rPr sz="2000" dirty="0" err="1"/>
              <a:t>d’évacuation</a:t>
            </a:r>
            <a:r>
              <a:rPr sz="2000" dirty="0"/>
              <a:t> </a:t>
            </a:r>
            <a:r>
              <a:rPr sz="2000" dirty="0" err="1"/>
              <a:t>d’urgence</a:t>
            </a:r>
            <a:r>
              <a:rPr sz="2000" dirty="0"/>
              <a:t> pour les </a:t>
            </a:r>
            <a:r>
              <a:rPr sz="2000" dirty="0" err="1"/>
              <a:t>intervenants</a:t>
            </a:r>
            <a:r>
              <a:rPr sz="2000" dirty="0"/>
              <a:t> </a:t>
            </a:r>
            <a:r>
              <a:rPr sz="2000" dirty="0" err="1"/>
              <a:t>déployés</a:t>
            </a:r>
            <a:r>
              <a:rPr sz="2000" dirty="0"/>
              <a:t> </a:t>
            </a:r>
            <a:endParaRPr sz="2000" dirty="0">
              <a:latin typeface="Source Sans Pro Regular"/>
            </a:endParaRP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sz="2000" dirty="0"/>
              <a:t>Budget </a:t>
            </a:r>
            <a:r>
              <a:rPr sz="2000" dirty="0" err="1"/>
              <a:t>établi</a:t>
            </a:r>
            <a:r>
              <a:rPr sz="2000" dirty="0"/>
              <a:t> </a:t>
            </a:r>
            <a:r>
              <a:rPr sz="2000" dirty="0" err="1"/>
              <a:t>en</a:t>
            </a:r>
            <a:r>
              <a:rPr sz="2000" dirty="0"/>
              <a:t> tenant </a:t>
            </a:r>
            <a:r>
              <a:rPr sz="2000" dirty="0" err="1"/>
              <a:t>compte</a:t>
            </a:r>
            <a:r>
              <a:rPr sz="2000" dirty="0"/>
              <a:t> des aspects </a:t>
            </a:r>
            <a:r>
              <a:rPr sz="2000" dirty="0" err="1"/>
              <a:t>propres</a:t>
            </a:r>
            <a:r>
              <a:rPr sz="2000" dirty="0"/>
              <a:t> aux phases de </a:t>
            </a:r>
            <a:r>
              <a:rPr sz="2000" dirty="0" err="1"/>
              <a:t>préparation</a:t>
            </a:r>
            <a:r>
              <a:rPr sz="2000" dirty="0"/>
              <a:t> et </a:t>
            </a:r>
            <a:r>
              <a:rPr sz="2000" dirty="0" err="1"/>
              <a:t>dʼintervention</a:t>
            </a:r>
            <a:endParaRPr sz="2000" dirty="0">
              <a:latin typeface="Source Sans Pro Regular"/>
            </a:endParaRPr>
          </a:p>
        </p:txBody>
      </p:sp>
      <p:sp>
        <p:nvSpPr>
          <p:cNvPr id="2" name="Titre 1"/>
          <p:cNvSpPr>
            <a:spLocks noGrp="1"/>
          </p:cNvSpPr>
          <p:nvPr>
            <p:ph type="title"/>
          </p:nvPr>
        </p:nvSpPr>
        <p:spPr>
          <a:xfrm>
            <a:off x="168560" y="729259"/>
            <a:ext cx="6167841" cy="646114"/>
          </a:xfrm>
        </p:spPr>
        <p:txBody>
          <a:bodyPr lIns="45719" tIns="45720" rIns="45719" bIns="45720" anchor="ctr">
            <a:noAutofit/>
          </a:bodyPr>
          <a:lstStyle/>
          <a:p>
            <a:pPr>
              <a:defRPr sz="2800" b="1">
                <a:solidFill>
                  <a:srgbClr val="A1010D"/>
                </a:solidFill>
                <a:latin typeface="Source Sans Pro Regular"/>
                <a:cs typeface="Arial"/>
              </a:defRPr>
            </a:pPr>
            <a:r>
              <a:rPr sz="2000" dirty="0" err="1"/>
              <a:t>Consignes</a:t>
            </a:r>
            <a:r>
              <a:rPr sz="2000" dirty="0"/>
              <a:t> pour le travail </a:t>
            </a:r>
            <a:r>
              <a:rPr sz="2000" dirty="0" err="1"/>
              <a:t>en</a:t>
            </a:r>
            <a:r>
              <a:rPr sz="2000" dirty="0"/>
              <a:t> </a:t>
            </a:r>
            <a:r>
              <a:rPr sz="2000" dirty="0" err="1"/>
              <a:t>groupe</a:t>
            </a:r>
            <a:r>
              <a:rPr sz="2000" dirty="0"/>
              <a:t> (1)</a:t>
            </a:r>
          </a:p>
        </p:txBody>
      </p:sp>
      <p:sp>
        <p:nvSpPr>
          <p:cNvPr id="3" name="ZoneTexte 2">
            <a:extLst>
              <a:ext uri="{FF2B5EF4-FFF2-40B4-BE49-F238E27FC236}">
                <a16:creationId xmlns:a16="http://schemas.microsoft.com/office/drawing/2014/main" id="{91ED658C-F1A7-1083-09A3-0D106085A483}"/>
              </a:ext>
            </a:extLst>
          </p:cNvPr>
          <p:cNvSpPr txBox="1"/>
          <p:nvPr/>
        </p:nvSpPr>
        <p:spPr>
          <a:xfrm>
            <a:off x="300096" y="146609"/>
            <a:ext cx="12072609" cy="3385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2800">
                <a:latin typeface="Source Sans Pro Regular"/>
              </a:defRPr>
            </a:pPr>
            <a:r>
              <a:rPr sz="1600" b="1" dirty="0">
                <a:solidFill>
                  <a:srgbClr val="FFFFFF"/>
                </a:solidFill>
              </a:rPr>
              <a:t>3.7. </a:t>
            </a:r>
            <a:r>
              <a:rPr sz="1600" b="1" dirty="0" err="1">
                <a:solidFill>
                  <a:srgbClr val="FFFFFF"/>
                </a:solidFill>
              </a:rPr>
              <a:t>Activité</a:t>
            </a:r>
            <a:r>
              <a:rPr sz="1600" b="1" dirty="0">
                <a:solidFill>
                  <a:srgbClr val="FFFFFF"/>
                </a:solidFill>
              </a:rPr>
              <a:t> de </a:t>
            </a:r>
            <a:r>
              <a:rPr sz="1600" b="1" dirty="0" err="1">
                <a:solidFill>
                  <a:srgbClr val="FFFFFF"/>
                </a:solidFill>
              </a:rPr>
              <a:t>groupe</a:t>
            </a:r>
            <a:r>
              <a:rPr sz="1600" b="1" dirty="0">
                <a:solidFill>
                  <a:srgbClr val="FFFFFF"/>
                </a:solidFill>
              </a:rPr>
              <a:t> : POS sur les dispositions </a:t>
            </a:r>
            <a:r>
              <a:rPr sz="1600" b="1" dirty="0" err="1">
                <a:solidFill>
                  <a:srgbClr val="FFFFFF"/>
                </a:solidFill>
              </a:rPr>
              <a:t>financières</a:t>
            </a:r>
            <a:r>
              <a:rPr sz="1600" b="1" dirty="0">
                <a:solidFill>
                  <a:srgbClr val="FFFFFF"/>
                </a:solidFill>
              </a:rPr>
              <a:t> et </a:t>
            </a:r>
            <a:r>
              <a:rPr sz="1600" b="1" dirty="0" err="1">
                <a:solidFill>
                  <a:srgbClr val="FFFFFF"/>
                </a:solidFill>
              </a:rPr>
              <a:t>administratives</a:t>
            </a:r>
            <a:r>
              <a:rPr sz="1600" b="1" dirty="0">
                <a:solidFill>
                  <a:srgbClr val="FFFFFF"/>
                </a:solidFill>
              </a:rPr>
              <a:t> </a:t>
            </a:r>
            <a:r>
              <a:rPr sz="1600" b="1" dirty="0" err="1">
                <a:solidFill>
                  <a:srgbClr val="FFFFFF"/>
                </a:solidFill>
              </a:rPr>
              <a:t>applicables</a:t>
            </a:r>
            <a:r>
              <a:rPr sz="1600" b="1" dirty="0">
                <a:solidFill>
                  <a:srgbClr val="FFFFFF"/>
                </a:solidFill>
              </a:rPr>
              <a:t> aux EIR </a:t>
            </a:r>
          </a:p>
        </p:txBody>
      </p:sp>
      <p:sp>
        <p:nvSpPr>
          <p:cNvPr id="5" name="Espace réservé du numéro de diapositive 4">
            <a:extLst>
              <a:ext uri="{FF2B5EF4-FFF2-40B4-BE49-F238E27FC236}">
                <a16:creationId xmlns:a16="http://schemas.microsoft.com/office/drawing/2014/main" id="{C13D3AD5-581A-BFFE-28B6-7D9761D983EC}"/>
              </a:ext>
            </a:extLst>
          </p:cNvPr>
          <p:cNvSpPr>
            <a:spLocks noGrp="1"/>
          </p:cNvSpPr>
          <p:nvPr>
            <p:ph type="sldNum" sz="quarter" idx="2"/>
          </p:nvPr>
        </p:nvSpPr>
        <p:spPr>
          <a:xfrm>
            <a:off x="11837988" y="6544645"/>
            <a:ext cx="399936" cy="308135"/>
          </a:xfrm>
        </p:spPr>
        <p:txBody>
          <a:bodyPr lIns="91440" tIns="45720" rIns="91440" bIns="45720" anchor="t"/>
          <a:lstStyle/>
          <a:p>
            <a:fld id="{86CB4B4D-7CA3-9044-876B-883B54F8677D}" type="slidenum">
              <a:rPr lang="fr-FR" sz="1200" dirty="0">
                <a:solidFill>
                  <a:srgbClr val="A5A5A5"/>
                </a:solidFill>
              </a:rPr>
              <a:t>58</a:t>
            </a:fld>
            <a:endParaRPr sz="1200">
              <a:solidFill>
                <a:srgbClr val="A5A5A5"/>
              </a:solidFill>
            </a:endParaRPr>
          </a:p>
        </p:txBody>
      </p:sp>
    </p:spTree>
    <p:extLst>
      <p:ext uri="{BB962C8B-B14F-4D97-AF65-F5344CB8AC3E}">
        <p14:creationId xmlns:p14="http://schemas.microsoft.com/office/powerpoint/2010/main" val="165095204"/>
      </p:ext>
    </p:extLst>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798144-C516-5348-A5F5-C41C25162F89}"/>
              </a:ext>
            </a:extLst>
          </p:cNvPr>
          <p:cNvSpPr txBox="1"/>
          <p:nvPr/>
        </p:nvSpPr>
        <p:spPr>
          <a:xfrm>
            <a:off x="471876" y="1435799"/>
            <a:ext cx="11366112" cy="4362733"/>
          </a:xfrm>
          <a:prstGeom prst="rect">
            <a:avLst/>
          </a:prstGeom>
          <a:noFill/>
        </p:spPr>
        <p:txBody>
          <a:bodyPr wrap="square" lIns="91440" tIns="45720" rIns="91440" bIns="45720" anchor="t">
            <a:spAutoFit/>
          </a:bodyPr>
          <a:lstStyle/>
          <a:p>
            <a:pPr marL="285750" lvl="2" indent="-285750">
              <a:spcBef>
                <a:spcPts val="500"/>
              </a:spcBef>
              <a:buClr>
                <a:schemeClr val="accent3"/>
              </a:buClr>
              <a:buSzPct val="100000"/>
              <a:buFont typeface="Arial"/>
              <a:buChar char="•"/>
              <a:defRPr sz="2400">
                <a:solidFill>
                  <a:schemeClr val="tx1"/>
                </a:solidFill>
                <a:latin typeface="Segoe UI"/>
                <a:ea typeface="+mj-lt"/>
                <a:cs typeface="Segoe UI"/>
                <a:sym typeface="Source Sans Pro Regular"/>
              </a:defRPr>
            </a:pPr>
            <a:r>
              <a:rPr sz="2000" dirty="0" err="1"/>
              <a:t>Veuillez</a:t>
            </a:r>
            <a:r>
              <a:rPr sz="2000" dirty="0"/>
              <a:t> </a:t>
            </a:r>
            <a:r>
              <a:rPr sz="2000" dirty="0" err="1"/>
              <a:t>remplir</a:t>
            </a:r>
            <a:r>
              <a:rPr sz="2000" dirty="0"/>
              <a:t> le </a:t>
            </a:r>
            <a:r>
              <a:rPr sz="2000" dirty="0" err="1"/>
              <a:t>modèle</a:t>
            </a:r>
            <a:r>
              <a:rPr sz="2000" dirty="0"/>
              <a:t> de POS </a:t>
            </a:r>
            <a:r>
              <a:rPr sz="2000" dirty="0" err="1"/>
              <a:t>fourni</a:t>
            </a:r>
            <a:r>
              <a:rPr sz="2000" dirty="0"/>
              <a:t> et </a:t>
            </a:r>
            <a:r>
              <a:rPr sz="2000" dirty="0" err="1"/>
              <a:t>renseigner</a:t>
            </a:r>
            <a:r>
              <a:rPr sz="2000" dirty="0"/>
              <a:t> les parties </a:t>
            </a:r>
            <a:r>
              <a:rPr sz="2000" dirty="0" err="1"/>
              <a:t>suivantes</a:t>
            </a:r>
            <a:r>
              <a:rPr sz="2000" dirty="0"/>
              <a:t> :</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sz="2000" dirty="0"/>
              <a:t>Dispositions </a:t>
            </a:r>
            <a:r>
              <a:rPr sz="2000" dirty="0" err="1"/>
              <a:t>budgétaires</a:t>
            </a:r>
            <a:endParaRPr sz="2000" dirty="0"/>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sz="2000" dirty="0"/>
              <a:t>Questions relatives à </a:t>
            </a:r>
            <a:r>
              <a:rPr sz="2000" dirty="0" err="1"/>
              <a:t>l’emploi</a:t>
            </a:r>
            <a:endParaRPr sz="2000" dirty="0"/>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sz="2000" dirty="0" err="1"/>
              <a:t>Membres</a:t>
            </a:r>
            <a:r>
              <a:rPr sz="2000" dirty="0"/>
              <a:t> des EIR </a:t>
            </a:r>
            <a:r>
              <a:rPr sz="2000" dirty="0" err="1"/>
              <a:t>issus</a:t>
            </a:r>
            <a:r>
              <a:rPr sz="2000" dirty="0"/>
              <a:t> </a:t>
            </a:r>
            <a:r>
              <a:rPr sz="2000" dirty="0" err="1"/>
              <a:t>d’organisations</a:t>
            </a:r>
            <a:r>
              <a:rPr sz="2000" dirty="0"/>
              <a:t> externes</a:t>
            </a:r>
          </a:p>
          <a:p>
            <a:pPr marL="285750" lvl="2" indent="-285750">
              <a:spcBef>
                <a:spcPts val="500"/>
              </a:spcBef>
              <a:buClr>
                <a:schemeClr val="accent3"/>
              </a:buClr>
              <a:buSzPct val="100000"/>
              <a:buFont typeface="Arial"/>
              <a:buChar char="•"/>
              <a:defRPr sz="2400">
                <a:solidFill>
                  <a:schemeClr val="tx1"/>
                </a:solidFill>
                <a:latin typeface="Segoe UI"/>
                <a:ea typeface="+mj-lt"/>
                <a:cs typeface="Segoe UI"/>
                <a:sym typeface="Source Sans Pro Regular"/>
              </a:defRPr>
            </a:pPr>
            <a:r>
              <a:rPr sz="2000" dirty="0"/>
              <a:t>Des suggestions de </a:t>
            </a:r>
            <a:r>
              <a:rPr sz="2000" dirty="0" err="1"/>
              <a:t>contenu</a:t>
            </a:r>
            <a:r>
              <a:rPr sz="2000" dirty="0"/>
              <a:t> </a:t>
            </a:r>
            <a:r>
              <a:rPr sz="2000" dirty="0" err="1"/>
              <a:t>sont</a:t>
            </a:r>
            <a:r>
              <a:rPr sz="2000" dirty="0"/>
              <a:t> </a:t>
            </a:r>
            <a:r>
              <a:rPr sz="2000" dirty="0" err="1"/>
              <a:t>fournies</a:t>
            </a:r>
            <a:r>
              <a:rPr sz="2000" dirty="0"/>
              <a:t> dans </a:t>
            </a:r>
            <a:r>
              <a:rPr sz="2000" dirty="0" err="1"/>
              <a:t>l’annexe</a:t>
            </a:r>
            <a:r>
              <a:rPr sz="2000" dirty="0"/>
              <a:t> 7 sous la </a:t>
            </a:r>
            <a:r>
              <a:rPr sz="2000" dirty="0" err="1"/>
              <a:t>forme</a:t>
            </a:r>
            <a:r>
              <a:rPr sz="2000" dirty="0"/>
              <a:t> de </a:t>
            </a:r>
            <a:r>
              <a:rPr sz="2000" dirty="0" err="1"/>
              <a:t>thèmes</a:t>
            </a:r>
            <a:r>
              <a:rPr sz="2000" dirty="0"/>
              <a:t> de </a:t>
            </a:r>
            <a:r>
              <a:rPr sz="2000" dirty="0" err="1"/>
              <a:t>réflexion</a:t>
            </a:r>
            <a:endParaRPr sz="2000" dirty="0"/>
          </a:p>
          <a:p>
            <a:pPr marL="342900" lvl="2" indent="-307975">
              <a:spcBef>
                <a:spcPts val="500"/>
              </a:spcBef>
              <a:buClr>
                <a:schemeClr val="accent3"/>
              </a:buClr>
              <a:buSzPct val="100000"/>
              <a:buFont typeface="Arial"/>
              <a:buChar char="•"/>
              <a:defRPr sz="2400">
                <a:solidFill>
                  <a:schemeClr val="tx1"/>
                </a:solidFill>
                <a:latin typeface="Source Sans Pro Regular"/>
                <a:ea typeface="Source Sans Pro Regular"/>
                <a:cs typeface="Arial"/>
                <a:sym typeface="Source Sans Pro Regular"/>
              </a:defRPr>
            </a:pPr>
            <a:r>
              <a:rPr sz="2000" dirty="0" err="1"/>
              <a:t>Chaque</a:t>
            </a:r>
            <a:r>
              <a:rPr sz="2000" dirty="0"/>
              <a:t> </a:t>
            </a:r>
            <a:r>
              <a:rPr sz="2000" dirty="0" err="1"/>
              <a:t>groupe</a:t>
            </a:r>
            <a:r>
              <a:rPr sz="2000" dirty="0"/>
              <a:t> </a:t>
            </a:r>
            <a:r>
              <a:rPr sz="2000" dirty="0" err="1"/>
              <a:t>désigne</a:t>
            </a:r>
            <a:r>
              <a:rPr sz="2000" dirty="0"/>
              <a:t> un rapporteur qui </a:t>
            </a:r>
            <a:r>
              <a:rPr sz="2000" dirty="0" err="1"/>
              <a:t>présentera</a:t>
            </a:r>
            <a:r>
              <a:rPr sz="2000" dirty="0"/>
              <a:t> </a:t>
            </a:r>
            <a:r>
              <a:rPr sz="2000" dirty="0" err="1"/>
              <a:t>en</a:t>
            </a:r>
            <a:r>
              <a:rPr sz="2000" dirty="0"/>
              <a:t> </a:t>
            </a:r>
            <a:r>
              <a:rPr sz="2000" dirty="0" err="1"/>
              <a:t>plénière</a:t>
            </a:r>
            <a:r>
              <a:rPr sz="2000" dirty="0"/>
              <a:t> le </a:t>
            </a:r>
            <a:r>
              <a:rPr sz="2000" dirty="0" err="1"/>
              <a:t>résultat</a:t>
            </a:r>
            <a:r>
              <a:rPr sz="2000" dirty="0"/>
              <a:t> de </a:t>
            </a:r>
            <a:r>
              <a:rPr sz="2000" dirty="0" err="1"/>
              <a:t>ses</a:t>
            </a:r>
            <a:r>
              <a:rPr sz="2000" dirty="0"/>
              <a:t> discussions et de son travail</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sz="2000" dirty="0">
              <a:solidFill>
                <a:schemeClr val="tx1"/>
              </a:solidFill>
              <a:latin typeface="Source Sans Pro Regular"/>
              <a:cs typeface="Arial"/>
            </a:endParaRPr>
          </a:p>
          <a:p>
            <a:pPr marL="342900" lvl="2" indent="-307975">
              <a:spcBef>
                <a:spcPts val="500"/>
              </a:spcBef>
              <a:buClr>
                <a:schemeClr val="accent3"/>
              </a:buClr>
              <a:buSzPct val="100000"/>
              <a:buFont typeface="Arial"/>
              <a:buChar char="•"/>
              <a:defRPr sz="2400">
                <a:solidFill>
                  <a:schemeClr val="tx1"/>
                </a:solidFill>
                <a:latin typeface="Source Sans Pro Regular"/>
                <a:ea typeface="Source Sans Pro Regular"/>
                <a:cs typeface="Arial"/>
                <a:sym typeface="Source Sans Pro Regular"/>
              </a:defRPr>
            </a:pPr>
            <a:r>
              <a:rPr sz="2000" dirty="0"/>
              <a:t>Durée :  45 minutes de travail </a:t>
            </a:r>
            <a:r>
              <a:rPr sz="2000" dirty="0" err="1"/>
              <a:t>en</a:t>
            </a:r>
            <a:r>
              <a:rPr sz="2000" dirty="0"/>
              <a:t> </a:t>
            </a:r>
            <a:r>
              <a:rPr sz="2000" dirty="0" err="1"/>
              <a:t>groupe</a:t>
            </a:r>
            <a:r>
              <a:rPr sz="2000" dirty="0"/>
              <a:t>, 15 minutes pour les </a:t>
            </a:r>
            <a:r>
              <a:rPr sz="2000" dirty="0" err="1"/>
              <a:t>présentations</a:t>
            </a:r>
            <a:endParaRPr sz="2000" dirty="0"/>
          </a:p>
          <a:p>
            <a:pPr marL="342900" lvl="2" indent="-307975">
              <a:spcBef>
                <a:spcPts val="500"/>
              </a:spcBef>
              <a:buClr>
                <a:schemeClr val="accent3"/>
              </a:buClr>
              <a:buSzPct val="100000"/>
              <a:buFont typeface="Arial"/>
              <a:buChar char="•"/>
              <a:defRPr sz="2400" b="1">
                <a:solidFill>
                  <a:srgbClr val="A1010D"/>
                </a:solidFill>
                <a:latin typeface="Source Sans Pro Regular"/>
                <a:ea typeface="Source Sans Pro Regular"/>
                <a:cs typeface="Arial"/>
                <a:sym typeface="Source Sans Pro Regular"/>
              </a:defRPr>
            </a:pPr>
            <a:r>
              <a:rPr sz="2000" dirty="0" err="1"/>
              <a:t>Réalisation</a:t>
            </a:r>
            <a:r>
              <a:rPr sz="2000" dirty="0"/>
              <a:t> </a:t>
            </a:r>
            <a:r>
              <a:rPr sz="2000" dirty="0" err="1"/>
              <a:t>attendue</a:t>
            </a:r>
            <a:r>
              <a:rPr sz="2000" dirty="0"/>
              <a:t> : </a:t>
            </a:r>
            <a:r>
              <a:rPr sz="2000" dirty="0" err="1">
                <a:ea typeface="Source Sans Pro Regular"/>
              </a:rPr>
              <a:t>élaborer</a:t>
            </a:r>
            <a:r>
              <a:rPr sz="2000" dirty="0">
                <a:ea typeface="Source Sans Pro Regular"/>
              </a:rPr>
              <a:t> </a:t>
            </a:r>
            <a:r>
              <a:rPr sz="2000" dirty="0" err="1">
                <a:ea typeface="Source Sans Pro Regular"/>
              </a:rPr>
              <a:t>une</a:t>
            </a:r>
            <a:r>
              <a:rPr sz="2000" dirty="0">
                <a:ea typeface="Source Sans Pro Regular"/>
              </a:rPr>
              <a:t> POS </a:t>
            </a:r>
            <a:r>
              <a:rPr sz="2000" dirty="0" err="1">
                <a:ea typeface="Source Sans Pro Regular"/>
              </a:rPr>
              <a:t>adaptée</a:t>
            </a:r>
            <a:r>
              <a:rPr sz="2000" dirty="0">
                <a:ea typeface="Source Sans Pro Regular"/>
              </a:rPr>
              <a:t> à </a:t>
            </a:r>
            <a:r>
              <a:rPr sz="2000" dirty="0" err="1">
                <a:ea typeface="Source Sans Pro Regular"/>
              </a:rPr>
              <a:t>votre</a:t>
            </a:r>
            <a:r>
              <a:rPr sz="2000" dirty="0">
                <a:ea typeface="Source Sans Pro Regular"/>
              </a:rPr>
              <a:t> pays sur les dispositions </a:t>
            </a:r>
            <a:r>
              <a:rPr sz="2000" dirty="0" err="1">
                <a:ea typeface="Source Sans Pro Regular"/>
              </a:rPr>
              <a:t>financières</a:t>
            </a:r>
            <a:r>
              <a:rPr sz="2000" dirty="0">
                <a:ea typeface="Source Sans Pro Regular"/>
              </a:rPr>
              <a:t> et </a:t>
            </a:r>
            <a:r>
              <a:rPr sz="2000" dirty="0" err="1">
                <a:ea typeface="Source Sans Pro Regular"/>
              </a:rPr>
              <a:t>administratives</a:t>
            </a:r>
            <a:r>
              <a:rPr sz="2000" dirty="0">
                <a:ea typeface="Source Sans Pro Regular"/>
              </a:rPr>
              <a:t> </a:t>
            </a:r>
            <a:r>
              <a:rPr sz="2000" dirty="0" err="1">
                <a:ea typeface="Source Sans Pro Regular"/>
              </a:rPr>
              <a:t>applicables</a:t>
            </a:r>
            <a:r>
              <a:rPr sz="2000" dirty="0">
                <a:ea typeface="Source Sans Pro Regular"/>
              </a:rPr>
              <a:t> aux EIR </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sz="2000" b="1" dirty="0">
              <a:solidFill>
                <a:srgbClr val="A1010D"/>
              </a:solidFill>
              <a:latin typeface="Source Sans Pro Regular"/>
              <a:ea typeface="Source Sans Pro Regular"/>
              <a:cs typeface="Arial"/>
            </a:endParaRPr>
          </a:p>
        </p:txBody>
      </p:sp>
      <p:sp>
        <p:nvSpPr>
          <p:cNvPr id="2" name="Titre 1"/>
          <p:cNvSpPr>
            <a:spLocks noGrp="1"/>
          </p:cNvSpPr>
          <p:nvPr>
            <p:ph type="title"/>
          </p:nvPr>
        </p:nvSpPr>
        <p:spPr>
          <a:xfrm>
            <a:off x="168560" y="729259"/>
            <a:ext cx="6167841" cy="646114"/>
          </a:xfrm>
        </p:spPr>
        <p:txBody>
          <a:bodyPr lIns="45719" tIns="45720" rIns="45719" bIns="45720" anchor="ctr">
            <a:noAutofit/>
          </a:bodyPr>
          <a:lstStyle/>
          <a:p>
            <a:pPr>
              <a:defRPr sz="2800" b="1">
                <a:solidFill>
                  <a:srgbClr val="A1010D"/>
                </a:solidFill>
                <a:latin typeface="Source Sans Pro Regular"/>
                <a:cs typeface="Arial"/>
              </a:defRPr>
            </a:pPr>
            <a:r>
              <a:rPr sz="2000" dirty="0" err="1"/>
              <a:t>Consignes</a:t>
            </a:r>
            <a:r>
              <a:rPr sz="2000" dirty="0"/>
              <a:t> pour le travail </a:t>
            </a:r>
            <a:r>
              <a:rPr sz="2000" dirty="0" err="1"/>
              <a:t>en</a:t>
            </a:r>
            <a:r>
              <a:rPr sz="2000" dirty="0"/>
              <a:t> </a:t>
            </a:r>
            <a:r>
              <a:rPr sz="2000" dirty="0" err="1"/>
              <a:t>groupe</a:t>
            </a:r>
            <a:r>
              <a:rPr sz="2000" dirty="0"/>
              <a:t> (2)</a:t>
            </a:r>
          </a:p>
        </p:txBody>
      </p:sp>
      <p:sp>
        <p:nvSpPr>
          <p:cNvPr id="3" name="ZoneTexte 2">
            <a:extLst>
              <a:ext uri="{FF2B5EF4-FFF2-40B4-BE49-F238E27FC236}">
                <a16:creationId xmlns:a16="http://schemas.microsoft.com/office/drawing/2014/main" id="{91ED658C-F1A7-1083-09A3-0D106085A483}"/>
              </a:ext>
            </a:extLst>
          </p:cNvPr>
          <p:cNvSpPr txBox="1"/>
          <p:nvPr/>
        </p:nvSpPr>
        <p:spPr>
          <a:xfrm>
            <a:off x="168560" y="151528"/>
            <a:ext cx="11076577" cy="3385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2800">
                <a:latin typeface="Source Sans Pro Regular"/>
              </a:defRPr>
            </a:pPr>
            <a:r>
              <a:rPr sz="1600" b="1" dirty="0">
                <a:solidFill>
                  <a:srgbClr val="FFFFFF"/>
                </a:solidFill>
              </a:rPr>
              <a:t>3.7. </a:t>
            </a:r>
            <a:r>
              <a:rPr sz="1600" b="1" dirty="0" err="1">
                <a:solidFill>
                  <a:srgbClr val="FFFFFF"/>
                </a:solidFill>
              </a:rPr>
              <a:t>Activité</a:t>
            </a:r>
            <a:r>
              <a:rPr sz="1600" b="1" dirty="0">
                <a:solidFill>
                  <a:srgbClr val="FFFFFF"/>
                </a:solidFill>
              </a:rPr>
              <a:t> de </a:t>
            </a:r>
            <a:r>
              <a:rPr sz="1600" b="1" dirty="0" err="1">
                <a:solidFill>
                  <a:srgbClr val="FFFFFF"/>
                </a:solidFill>
              </a:rPr>
              <a:t>groupe</a:t>
            </a:r>
            <a:r>
              <a:rPr sz="1600" b="1" dirty="0">
                <a:solidFill>
                  <a:srgbClr val="FFFFFF"/>
                </a:solidFill>
              </a:rPr>
              <a:t> : POS sur les dispositions </a:t>
            </a:r>
            <a:r>
              <a:rPr sz="1600" b="1" dirty="0" err="1">
                <a:solidFill>
                  <a:srgbClr val="FFFFFF"/>
                </a:solidFill>
              </a:rPr>
              <a:t>financières</a:t>
            </a:r>
            <a:r>
              <a:rPr sz="1600" b="1" dirty="0">
                <a:solidFill>
                  <a:srgbClr val="FFFFFF"/>
                </a:solidFill>
              </a:rPr>
              <a:t> et </a:t>
            </a:r>
            <a:r>
              <a:rPr sz="1600" b="1" dirty="0" err="1">
                <a:solidFill>
                  <a:srgbClr val="FFFFFF"/>
                </a:solidFill>
              </a:rPr>
              <a:t>administratives</a:t>
            </a:r>
            <a:r>
              <a:rPr sz="1600" b="1" dirty="0">
                <a:solidFill>
                  <a:srgbClr val="FFFFFF"/>
                </a:solidFill>
              </a:rPr>
              <a:t> </a:t>
            </a:r>
            <a:r>
              <a:rPr sz="1600" b="1" dirty="0" err="1">
                <a:solidFill>
                  <a:srgbClr val="FFFFFF"/>
                </a:solidFill>
              </a:rPr>
              <a:t>applicables</a:t>
            </a:r>
            <a:r>
              <a:rPr sz="1600" b="1" dirty="0">
                <a:solidFill>
                  <a:srgbClr val="FFFFFF"/>
                </a:solidFill>
              </a:rPr>
              <a:t> aux EIR </a:t>
            </a:r>
          </a:p>
        </p:txBody>
      </p:sp>
      <p:sp>
        <p:nvSpPr>
          <p:cNvPr id="5" name="Espace réservé du numéro de diapositive 4">
            <a:extLst>
              <a:ext uri="{FF2B5EF4-FFF2-40B4-BE49-F238E27FC236}">
                <a16:creationId xmlns:a16="http://schemas.microsoft.com/office/drawing/2014/main" id="{C13D3AD5-581A-BFFE-28B6-7D9761D983EC}"/>
              </a:ext>
            </a:extLst>
          </p:cNvPr>
          <p:cNvSpPr>
            <a:spLocks noGrp="1"/>
          </p:cNvSpPr>
          <p:nvPr>
            <p:ph type="sldNum" sz="quarter" idx="2"/>
          </p:nvPr>
        </p:nvSpPr>
        <p:spPr>
          <a:xfrm>
            <a:off x="11837988" y="6544645"/>
            <a:ext cx="399936" cy="308135"/>
          </a:xfrm>
        </p:spPr>
        <p:txBody>
          <a:bodyPr lIns="91440" tIns="45720" rIns="91440" bIns="45720" anchor="t"/>
          <a:lstStyle/>
          <a:p>
            <a:fld id="{86CB4B4D-7CA3-9044-876B-883B54F8677D}" type="slidenum">
              <a:rPr lang="fr-FR" sz="1200" dirty="0">
                <a:solidFill>
                  <a:srgbClr val="A5A5A5"/>
                </a:solidFill>
              </a:rPr>
              <a:t>59</a:t>
            </a:fld>
            <a:endParaRPr sz="1200">
              <a:solidFill>
                <a:srgbClr val="A5A5A5"/>
              </a:solidFill>
            </a:endParaRPr>
          </a:p>
        </p:txBody>
      </p:sp>
    </p:spTree>
    <p:extLst>
      <p:ext uri="{BB962C8B-B14F-4D97-AF65-F5344CB8AC3E}">
        <p14:creationId xmlns:p14="http://schemas.microsoft.com/office/powerpoint/2010/main" val="3525853483"/>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 name="Content Placeholder 1"/>
          <p:cNvSpPr txBox="1">
            <a:spLocks noGrp="1"/>
          </p:cNvSpPr>
          <p:nvPr>
            <p:ph type="body" sz="half" idx="1"/>
          </p:nvPr>
        </p:nvSpPr>
        <p:spPr>
          <a:xfrm>
            <a:off x="4273551" y="2031224"/>
            <a:ext cx="7529515" cy="4358467"/>
          </a:xfrm>
          <a:prstGeom prst="rect">
            <a:avLst/>
          </a:prstGeom>
        </p:spPr>
        <p:txBody>
          <a:bodyPr lIns="45719" tIns="45720" rIns="45719" bIns="45720" anchor="t">
            <a:normAutofit/>
          </a:bodyPr>
          <a:lstStyle/>
          <a:p>
            <a:pPr>
              <a:defRPr>
                <a:solidFill>
                  <a:srgbClr val="002060"/>
                </a:solidFill>
                <a:latin typeface="Source Sans Pro Bold"/>
                <a:ea typeface="Source Sans Pro Bold"/>
                <a:cs typeface="Source Sans Pro Bold"/>
                <a:sym typeface="Source Sans Pro Bold"/>
              </a:defRPr>
            </a:pPr>
            <a:endParaRPr dirty="0"/>
          </a:p>
          <a:p>
            <a:pPr>
              <a:defRPr>
                <a:solidFill>
                  <a:srgbClr val="FF0000"/>
                </a:solidFill>
              </a:defRPr>
            </a:pPr>
            <a:endParaRPr dirty="0"/>
          </a:p>
          <a:p>
            <a:pPr>
              <a:defRPr>
                <a:solidFill>
                  <a:srgbClr val="FF0000"/>
                </a:solidFill>
              </a:defRPr>
            </a:pPr>
            <a:r>
              <a:rPr dirty="0" err="1"/>
              <a:t>Cette</a:t>
            </a:r>
            <a:r>
              <a:rPr dirty="0"/>
              <a:t> </a:t>
            </a:r>
            <a:r>
              <a:rPr lang="fr-FR" dirty="0"/>
              <a:t>session</a:t>
            </a:r>
            <a:r>
              <a:rPr dirty="0"/>
              <a:t> propose </a:t>
            </a:r>
            <a:r>
              <a:rPr dirty="0" err="1"/>
              <a:t>une</a:t>
            </a:r>
            <a:r>
              <a:rPr dirty="0"/>
              <a:t> </a:t>
            </a:r>
            <a:r>
              <a:rPr dirty="0" err="1"/>
              <a:t>présentation</a:t>
            </a:r>
            <a:r>
              <a:rPr dirty="0"/>
              <a:t> exhaustive des processus de dotation </a:t>
            </a:r>
            <a:r>
              <a:rPr dirty="0" err="1"/>
              <a:t>en</a:t>
            </a:r>
            <a:r>
              <a:rPr dirty="0"/>
              <a:t> personnel et de constitution de la </a:t>
            </a:r>
            <a:r>
              <a:rPr dirty="0" err="1"/>
              <a:t>liste</a:t>
            </a:r>
            <a:r>
              <a:rPr dirty="0"/>
              <a:t> des </a:t>
            </a:r>
            <a:r>
              <a:rPr dirty="0" err="1"/>
              <a:t>membres</a:t>
            </a:r>
            <a:r>
              <a:rPr dirty="0"/>
              <a:t> de </a:t>
            </a:r>
            <a:r>
              <a:rPr dirty="0" err="1"/>
              <a:t>réserve</a:t>
            </a:r>
            <a:r>
              <a:rPr dirty="0"/>
              <a:t>.  </a:t>
            </a:r>
            <a:r>
              <a:rPr dirty="0" err="1"/>
              <a:t>Vous</a:t>
            </a:r>
            <a:r>
              <a:rPr dirty="0"/>
              <a:t> </a:t>
            </a:r>
            <a:r>
              <a:rPr dirty="0" err="1"/>
              <a:t>avez</a:t>
            </a:r>
            <a:r>
              <a:rPr dirty="0"/>
              <a:t> la </a:t>
            </a:r>
            <a:r>
              <a:rPr dirty="0" err="1"/>
              <a:t>possibilité</a:t>
            </a:r>
            <a:r>
              <a:rPr dirty="0"/>
              <a:t> de </a:t>
            </a:r>
            <a:r>
              <a:rPr dirty="0" err="1"/>
              <a:t>lʼadapter</a:t>
            </a:r>
            <a:r>
              <a:rPr dirty="0"/>
              <a:t> et/</a:t>
            </a:r>
            <a:r>
              <a:rPr dirty="0" err="1"/>
              <a:t>ou</a:t>
            </a:r>
            <a:r>
              <a:rPr dirty="0"/>
              <a:t> de </a:t>
            </a:r>
            <a:r>
              <a:rPr dirty="0" err="1"/>
              <a:t>nʼen</a:t>
            </a:r>
            <a:r>
              <a:rPr dirty="0"/>
              <a:t> </a:t>
            </a:r>
            <a:r>
              <a:rPr dirty="0" err="1"/>
              <a:t>traiter</a:t>
            </a:r>
            <a:r>
              <a:rPr dirty="0"/>
              <a:t> </a:t>
            </a:r>
            <a:r>
              <a:rPr dirty="0" err="1"/>
              <a:t>quʼune</a:t>
            </a:r>
            <a:r>
              <a:rPr dirty="0"/>
              <a:t> </a:t>
            </a:r>
            <a:r>
              <a:rPr dirty="0" err="1"/>
              <a:t>partie</a:t>
            </a:r>
            <a:r>
              <a:rPr dirty="0"/>
              <a:t>, </a:t>
            </a:r>
            <a:r>
              <a:rPr dirty="0" err="1"/>
              <a:t>en</a:t>
            </a:r>
            <a:r>
              <a:rPr dirty="0"/>
              <a:t> </a:t>
            </a:r>
            <a:r>
              <a:rPr dirty="0" err="1"/>
              <a:t>fonction</a:t>
            </a:r>
            <a:r>
              <a:rPr dirty="0"/>
              <a:t> des </a:t>
            </a:r>
            <a:r>
              <a:rPr dirty="0" err="1"/>
              <a:t>capacités</a:t>
            </a:r>
            <a:r>
              <a:rPr dirty="0"/>
              <a:t> des EIR dans le pays </a:t>
            </a:r>
            <a:r>
              <a:rPr dirty="0" err="1"/>
              <a:t>où</a:t>
            </a:r>
            <a:r>
              <a:rPr dirty="0"/>
              <a:t> </a:t>
            </a:r>
            <a:r>
              <a:rPr dirty="0" err="1"/>
              <a:t>lʼatelier</a:t>
            </a:r>
            <a:r>
              <a:rPr dirty="0"/>
              <a:t> </a:t>
            </a:r>
            <a:r>
              <a:rPr dirty="0" err="1"/>
              <a:t>est</a:t>
            </a:r>
            <a:r>
              <a:rPr dirty="0"/>
              <a:t> </a:t>
            </a:r>
            <a:r>
              <a:rPr dirty="0" err="1"/>
              <a:t>organisé</a:t>
            </a:r>
            <a:r>
              <a:rPr dirty="0"/>
              <a:t>.</a:t>
            </a:r>
          </a:p>
        </p:txBody>
      </p:sp>
      <p:sp>
        <p:nvSpPr>
          <p:cNvPr id="568" name="Slide Number Placeholder 10"/>
          <p:cNvSpPr txBox="1"/>
          <p:nvPr/>
        </p:nvSpPr>
        <p:spPr>
          <a:xfrm>
            <a:off x="9494519" y="6555105"/>
            <a:ext cx="265176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6</a:t>
            </a:r>
          </a:p>
        </p:txBody>
      </p:sp>
      <p:sp>
        <p:nvSpPr>
          <p:cNvPr id="569" name="TextBox 8"/>
          <p:cNvSpPr txBox="1"/>
          <p:nvPr/>
        </p:nvSpPr>
        <p:spPr>
          <a:xfrm>
            <a:off x="334172" y="0"/>
            <a:ext cx="3341144"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dirty="0"/>
              <a:t>Remarque à </a:t>
            </a:r>
            <a:r>
              <a:rPr dirty="0" err="1"/>
              <a:t>l’intention</a:t>
            </a:r>
            <a:r>
              <a:rPr dirty="0"/>
              <a:t> des animateurs</a:t>
            </a:r>
            <a:endParaRPr b="1" dirty="0"/>
          </a:p>
        </p:txBody>
      </p:sp>
    </p:spTree>
    <p:extLst>
      <p:ext uri="{BB962C8B-B14F-4D97-AF65-F5344CB8AC3E}">
        <p14:creationId xmlns:p14="http://schemas.microsoft.com/office/powerpoint/2010/main" val="3063020560"/>
      </p:ext>
    </p:extLst>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3047999" y="1710867"/>
            <a:ext cx="5988423" cy="1870076"/>
          </a:xfrm>
          <a:prstGeom prst="rect">
            <a:avLst/>
          </a:prstGeom>
        </p:spPr>
        <p:txBody>
          <a:bodyPr lIns="0" tIns="0" rIns="0" bIns="0"/>
          <a:lstStyle>
            <a:lvl1pPr>
              <a:spcBef>
                <a:spcPts val="0"/>
              </a:spcBef>
              <a:defRPr sz="3200"/>
            </a:lvl1pPr>
          </a:lstStyle>
          <a:p>
            <a:pPr>
              <a:defRPr b="1"/>
            </a:pPr>
            <a:r>
              <a:t>3.8 Introduction à la formation des membres des EIR</a:t>
            </a:r>
            <a:endParaRPr b="1">
              <a:solidFill>
                <a:srgbClr val="FF0000"/>
              </a:solidFill>
              <a:highlight>
                <a:srgbClr val="FFFF00"/>
              </a:highlight>
            </a:endParaRPr>
          </a:p>
        </p:txBody>
      </p:sp>
      <p:sp>
        <p:nvSpPr>
          <p:cNvPr id="2" name="Espace réservé du numéro de diapositive 1">
            <a:extLst>
              <a:ext uri="{FF2B5EF4-FFF2-40B4-BE49-F238E27FC236}">
                <a16:creationId xmlns:a16="http://schemas.microsoft.com/office/drawing/2014/main" id="{DCDCFD2F-18EB-4B0D-EC95-A70512E92CF4}"/>
              </a:ext>
            </a:extLst>
          </p:cNvPr>
          <p:cNvSpPr>
            <a:spLocks noGrp="1"/>
          </p:cNvSpPr>
          <p:nvPr>
            <p:ph type="sldNum" sz="quarter" idx="2"/>
          </p:nvPr>
        </p:nvSpPr>
        <p:spPr>
          <a:xfrm>
            <a:off x="11816269" y="6571413"/>
            <a:ext cx="376123" cy="284323"/>
          </a:xfrm>
        </p:spPr>
        <p:txBody>
          <a:bodyPr lIns="91440" tIns="45720" rIns="91440" bIns="45720" anchor="t"/>
          <a:lstStyle/>
          <a:p>
            <a:fld id="{86CB4B4D-7CA3-9044-876B-883B54F8677D}" type="slidenum">
              <a:rPr lang="fr-FR" sz="1200">
                <a:solidFill>
                  <a:srgbClr val="A5A5A5"/>
                </a:solidFill>
              </a:rPr>
              <a:t>60</a:t>
            </a:fld>
            <a:endParaRPr sz="1200">
              <a:solidFill>
                <a:srgbClr val="A5A5A5"/>
              </a:solidFill>
            </a:endParaRPr>
          </a:p>
        </p:txBody>
      </p:sp>
    </p:spTree>
    <p:extLst>
      <p:ext uri="{BB962C8B-B14F-4D97-AF65-F5344CB8AC3E}">
        <p14:creationId xmlns:p14="http://schemas.microsoft.com/office/powerpoint/2010/main" val="496011488"/>
      </p:ext>
    </p:extLst>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603758" y="2010284"/>
            <a:ext cx="7049257" cy="243656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a:spcBef>
                <a:spcPts val="500"/>
              </a:spcBef>
              <a:defRPr sz="2400">
                <a:solidFill>
                  <a:schemeClr val="tx1"/>
                </a:solidFill>
                <a:latin typeface="Source Sans Pro Regular"/>
                <a:ea typeface="Source Sans Pro Regular"/>
                <a:cs typeface="Source Sans Pro Regular"/>
                <a:sym typeface="Source Sans Pro Regular"/>
              </a:defRPr>
            </a:pPr>
            <a:r>
              <a:rPr dirty="0"/>
              <a:t>À </a:t>
            </a:r>
            <a:r>
              <a:rPr dirty="0" err="1"/>
              <a:t>l’issue</a:t>
            </a:r>
            <a:r>
              <a:rPr dirty="0"/>
              <a:t> de </a:t>
            </a:r>
            <a:r>
              <a:rPr dirty="0" err="1"/>
              <a:t>cette</a:t>
            </a:r>
            <a:r>
              <a:rPr dirty="0"/>
              <a:t> </a:t>
            </a:r>
            <a:r>
              <a:rPr lang="fr-FR" dirty="0"/>
              <a:t>session</a:t>
            </a:r>
            <a:r>
              <a:rPr dirty="0"/>
              <a:t>, </a:t>
            </a:r>
            <a:r>
              <a:rPr dirty="0" err="1"/>
              <a:t>vous</a:t>
            </a:r>
            <a:r>
              <a:rPr dirty="0"/>
              <a:t> </a:t>
            </a:r>
            <a:r>
              <a:rPr dirty="0" err="1"/>
              <a:t>saurez</a:t>
            </a:r>
            <a:r>
              <a:rPr dirty="0"/>
              <a:t> :</a:t>
            </a:r>
          </a:p>
          <a:p>
            <a:pPr marL="307975" lvl="0" indent="-307975">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dirty="0" err="1"/>
              <a:t>Concevoir</a:t>
            </a:r>
            <a:r>
              <a:rPr dirty="0"/>
              <a:t> un programme de formation </a:t>
            </a:r>
            <a:r>
              <a:rPr dirty="0" err="1"/>
              <a:t>approprié</a:t>
            </a:r>
            <a:r>
              <a:rPr dirty="0"/>
              <a:t> pour les </a:t>
            </a:r>
            <a:r>
              <a:rPr dirty="0" err="1"/>
              <a:t>membres</a:t>
            </a:r>
            <a:r>
              <a:rPr dirty="0"/>
              <a:t> des EIR, </a:t>
            </a:r>
            <a:r>
              <a:rPr dirty="0" err="1"/>
              <a:t>en</a:t>
            </a:r>
            <a:r>
              <a:rPr dirty="0"/>
              <a:t> tenant </a:t>
            </a:r>
            <a:r>
              <a:rPr dirty="0" err="1"/>
              <a:t>compte</a:t>
            </a:r>
            <a:r>
              <a:rPr dirty="0"/>
              <a:t> des programmes et </a:t>
            </a:r>
            <a:r>
              <a:rPr dirty="0" err="1"/>
              <a:t>ressources</a:t>
            </a:r>
            <a:r>
              <a:rPr dirty="0"/>
              <a:t> </a:t>
            </a:r>
            <a:r>
              <a:rPr dirty="0" err="1"/>
              <a:t>existants</a:t>
            </a:r>
            <a:endParaRPr sz="2400" dirty="0">
              <a:latin typeface="Source Sans Pro Regular"/>
              <a:ea typeface="Source Sans Pro Regular"/>
              <a:cs typeface="Source Sans Pro Regular"/>
            </a:endParaRPr>
          </a:p>
          <a:p>
            <a:pPr marL="307975" indent="-307975">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r>
              <a:rPr dirty="0" err="1"/>
              <a:t>Définir</a:t>
            </a:r>
            <a:r>
              <a:rPr dirty="0"/>
              <a:t> la </a:t>
            </a:r>
            <a:r>
              <a:rPr dirty="0" err="1"/>
              <a:t>différence</a:t>
            </a:r>
            <a:r>
              <a:rPr dirty="0"/>
              <a:t> entre la formation et la </a:t>
            </a:r>
            <a:r>
              <a:rPr dirty="0" err="1"/>
              <a:t>disponibilité</a:t>
            </a:r>
            <a:r>
              <a:rPr dirty="0"/>
              <a:t> </a:t>
            </a:r>
            <a:r>
              <a:rPr dirty="0" err="1"/>
              <a:t>opérationnelle</a:t>
            </a:r>
            <a:endParaRPr dirty="0"/>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dirty="0" err="1"/>
              <a:t>Objectifs</a:t>
            </a:r>
            <a:r>
              <a:rPr dirty="0"/>
              <a:t> de la </a:t>
            </a:r>
            <a:r>
              <a:rPr lang="fr-FR" dirty="0"/>
              <a:t>session</a:t>
            </a:r>
            <a:endParaRPr b="1" dirty="0"/>
          </a:p>
        </p:txBody>
      </p:sp>
      <p:sp>
        <p:nvSpPr>
          <p:cNvPr id="3" name="Espace réservé du numéro de diapositive 2">
            <a:extLst>
              <a:ext uri="{FF2B5EF4-FFF2-40B4-BE49-F238E27FC236}">
                <a16:creationId xmlns:a16="http://schemas.microsoft.com/office/drawing/2014/main" id="{2DC15F19-A2CD-ABFE-CC82-1F77E484443C}"/>
              </a:ext>
            </a:extLst>
          </p:cNvPr>
          <p:cNvSpPr>
            <a:spLocks noGrp="1"/>
          </p:cNvSpPr>
          <p:nvPr>
            <p:ph type="sldNum" sz="quarter" idx="2"/>
          </p:nvPr>
        </p:nvSpPr>
        <p:spPr>
          <a:xfrm>
            <a:off x="11802269" y="6508926"/>
            <a:ext cx="388030" cy="343853"/>
          </a:xfrm>
        </p:spPr>
        <p:txBody>
          <a:bodyPr lIns="91440" tIns="45720" rIns="91440" bIns="45720" anchor="t"/>
          <a:lstStyle/>
          <a:p>
            <a:fld id="{86CB4B4D-7CA3-9044-876B-883B54F8677D}" type="slidenum">
              <a:rPr lang="fr-FR" sz="1200">
                <a:solidFill>
                  <a:srgbClr val="A5A5A5"/>
                </a:solidFill>
              </a:rPr>
              <a:t>61</a:t>
            </a:fld>
            <a:endParaRPr sz="1200">
              <a:solidFill>
                <a:srgbClr val="A5A5A5"/>
              </a:solidFill>
            </a:endParaRPr>
          </a:p>
        </p:txBody>
      </p:sp>
    </p:spTree>
    <p:extLst>
      <p:ext uri="{BB962C8B-B14F-4D97-AF65-F5344CB8AC3E}">
        <p14:creationId xmlns:p14="http://schemas.microsoft.com/office/powerpoint/2010/main" val="1637724898"/>
      </p:ext>
    </p:extLst>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Une image contenant texte, capture d’écran, diagramme, cercle&#10;&#10;Description générée automatiquement">
            <a:extLst>
              <a:ext uri="{FF2B5EF4-FFF2-40B4-BE49-F238E27FC236}">
                <a16:creationId xmlns:a16="http://schemas.microsoft.com/office/drawing/2014/main" id="{4C00A3E2-136B-8F68-0FD0-D0D49AD3345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440" t="2903" r="7778"/>
          <a:stretch/>
        </p:blipFill>
        <p:spPr bwMode="auto">
          <a:xfrm>
            <a:off x="2184005" y="742616"/>
            <a:ext cx="8417734" cy="5474231"/>
          </a:xfrm>
          <a:prstGeom prst="rect">
            <a:avLst/>
          </a:prstGeom>
          <a:noFill/>
          <a:extLst>
            <a:ext uri="{909E8E84-426E-40DD-AFC4-6F175D3DCCD1}">
              <a14:hiddenFill xmlns:a14="http://schemas.microsoft.com/office/drawing/2010/main">
                <a:solidFill>
                  <a:srgbClr val="FFFFFF"/>
                </a:solidFill>
              </a14:hiddenFill>
            </a:ext>
          </a:extLst>
        </p:spPr>
      </p:pic>
      <p:sp>
        <p:nvSpPr>
          <p:cNvPr id="2" name="Titre 1"/>
          <p:cNvSpPr>
            <a:spLocks noGrp="1"/>
          </p:cNvSpPr>
          <p:nvPr>
            <p:ph type="title"/>
          </p:nvPr>
        </p:nvSpPr>
        <p:spPr>
          <a:xfrm>
            <a:off x="297713" y="70581"/>
            <a:ext cx="4813302" cy="646114"/>
          </a:xfrm>
        </p:spPr>
        <p:txBody>
          <a:bodyPr>
            <a:normAutofit/>
          </a:bodyPr>
          <a:lstStyle/>
          <a:p>
            <a:pPr>
              <a:defRPr b="1"/>
            </a:pPr>
            <a:r>
              <a:t>Cycle de gestion des EIR</a:t>
            </a:r>
          </a:p>
        </p:txBody>
      </p:sp>
      <p:sp>
        <p:nvSpPr>
          <p:cNvPr id="8" name="Flèche droite 7"/>
          <p:cNvSpPr/>
          <p:nvPr/>
        </p:nvSpPr>
        <p:spPr>
          <a:xfrm rot="983388">
            <a:off x="2999578" y="1183821"/>
            <a:ext cx="774977" cy="359228"/>
          </a:xfrm>
          <a:prstGeom prst="rightArrow">
            <a:avLst/>
          </a:prstGeom>
          <a:solidFill>
            <a:srgbClr val="659F00"/>
          </a:solidFill>
          <a:ln w="12700" cap="flat">
            <a:solidFill>
              <a:srgbClr val="659F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sz="1800" b="0" i="0" u="none" strike="noStrike" cap="none" normalizeH="0" baseline="0">
              <a:ln>
                <a:noFill/>
              </a:ln>
              <a:solidFill>
                <a:srgbClr val="000000"/>
              </a:solidFill>
              <a:effectLst/>
              <a:uFillTx/>
              <a:latin typeface="+mj-lt"/>
              <a:ea typeface="+mj-ea"/>
              <a:cs typeface="+mj-cs"/>
              <a:sym typeface="Calibri"/>
            </a:endParaRPr>
          </a:p>
        </p:txBody>
      </p:sp>
      <p:sp>
        <p:nvSpPr>
          <p:cNvPr id="3" name="Espace réservé du numéro de diapositive 2">
            <a:extLst>
              <a:ext uri="{FF2B5EF4-FFF2-40B4-BE49-F238E27FC236}">
                <a16:creationId xmlns:a16="http://schemas.microsoft.com/office/drawing/2014/main" id="{5900C66E-C605-737B-7563-C29D16B30118}"/>
              </a:ext>
            </a:extLst>
          </p:cNvPr>
          <p:cNvSpPr>
            <a:spLocks noGrp="1"/>
          </p:cNvSpPr>
          <p:nvPr>
            <p:ph type="sldNum" sz="quarter" idx="2"/>
          </p:nvPr>
        </p:nvSpPr>
        <p:spPr>
          <a:xfrm>
            <a:off x="11837988" y="6532738"/>
            <a:ext cx="447561" cy="320041"/>
          </a:xfrm>
        </p:spPr>
        <p:txBody>
          <a:bodyPr lIns="91440" tIns="45720" rIns="91440" bIns="45720" anchor="t"/>
          <a:lstStyle/>
          <a:p>
            <a:fld id="{86CB4B4D-7CA3-9044-876B-883B54F8677D}" type="slidenum">
              <a:rPr lang="fr-FR" sz="1200">
                <a:solidFill>
                  <a:srgbClr val="A5A5A5"/>
                </a:solidFill>
              </a:rPr>
              <a:t>62</a:t>
            </a:fld>
            <a:endParaRPr sz="1200">
              <a:solidFill>
                <a:srgbClr val="A5A5A5"/>
              </a:solidFill>
            </a:endParaRPr>
          </a:p>
        </p:txBody>
      </p:sp>
    </p:spTree>
    <p:extLst>
      <p:ext uri="{BB962C8B-B14F-4D97-AF65-F5344CB8AC3E}">
        <p14:creationId xmlns:p14="http://schemas.microsoft.com/office/powerpoint/2010/main" val="346740702"/>
      </p:ext>
    </p:extLst>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8778" y="820291"/>
            <a:ext cx="9164552" cy="646114"/>
          </a:xfrm>
        </p:spPr>
        <p:txBody>
          <a:bodyPr lIns="45719" tIns="45720" rIns="45719" bIns="45720" anchor="ctr">
            <a:normAutofit fontScale="90000"/>
          </a:bodyPr>
          <a:lstStyle/>
          <a:p>
            <a:pPr>
              <a:defRPr sz="2800" b="1">
                <a:solidFill>
                  <a:srgbClr val="A1010D"/>
                </a:solidFill>
                <a:latin typeface="Source Sans Pro Regular"/>
                <a:cs typeface="Arial"/>
              </a:defRPr>
            </a:pPr>
            <a:r>
              <a:rPr dirty="0" err="1"/>
              <a:t>Objectifs</a:t>
            </a:r>
            <a:r>
              <a:rPr dirty="0"/>
              <a:t> du </a:t>
            </a:r>
            <a:r>
              <a:rPr dirty="0" err="1"/>
              <a:t>programme</a:t>
            </a:r>
            <a:r>
              <a:rPr dirty="0"/>
              <a:t> de formation des </a:t>
            </a:r>
            <a:r>
              <a:rPr dirty="0" err="1"/>
              <a:t>membres</a:t>
            </a:r>
            <a:r>
              <a:rPr dirty="0"/>
              <a:t> des EIR</a:t>
            </a:r>
          </a:p>
        </p:txBody>
      </p:sp>
      <p:sp>
        <p:nvSpPr>
          <p:cNvPr id="3" name="Espace réservé du contenu 2"/>
          <p:cNvSpPr>
            <a:spLocks noGrp="1"/>
          </p:cNvSpPr>
          <p:nvPr>
            <p:ph type="body" idx="1"/>
          </p:nvPr>
        </p:nvSpPr>
        <p:spPr>
          <a:xfrm>
            <a:off x="791499" y="1517388"/>
            <a:ext cx="10602712" cy="4654071"/>
          </a:xfrm>
        </p:spPr>
        <p:txBody>
          <a:bodyPr lIns="45719" tIns="45720" rIns="45719" bIns="45720" anchor="t">
            <a:noAutofit/>
          </a:bodyPr>
          <a:lstStyle/>
          <a:p>
            <a:pPr marL="342900" lvl="2" indent="-307975" defTabSz="914400" hangingPunct="0">
              <a:lnSpc>
                <a:spcPct val="100000"/>
              </a:lnSpc>
              <a:spcBef>
                <a:spcPts val="500"/>
              </a:spcBef>
              <a:buClr>
                <a:schemeClr val="accent3"/>
              </a:buClr>
              <a:buFont typeface="Arial"/>
              <a:buChar char="•"/>
              <a:defRPr sz="2400">
                <a:solidFill>
                  <a:schemeClr val="tx1"/>
                </a:solidFill>
                <a:latin typeface="Source Sans Pro Regular"/>
                <a:ea typeface="Source Sans Pro Regular"/>
                <a:cs typeface="Arial"/>
                <a:sym typeface="Calibri"/>
              </a:defRPr>
            </a:pPr>
            <a:r>
              <a:rPr sz="1600" dirty="0"/>
              <a:t>Il </a:t>
            </a:r>
            <a:r>
              <a:rPr sz="1600" dirty="0" err="1"/>
              <a:t>est</a:t>
            </a:r>
            <a:r>
              <a:rPr sz="1600" dirty="0"/>
              <a:t> important de </a:t>
            </a:r>
            <a:r>
              <a:rPr sz="1600" dirty="0" err="1"/>
              <a:t>développer</a:t>
            </a:r>
            <a:r>
              <a:rPr sz="1600" dirty="0"/>
              <a:t> et de </a:t>
            </a:r>
            <a:r>
              <a:rPr sz="1600" dirty="0" err="1"/>
              <a:t>mettre</a:t>
            </a:r>
            <a:r>
              <a:rPr sz="1600" dirty="0"/>
              <a:t> </a:t>
            </a:r>
            <a:r>
              <a:rPr sz="1600" dirty="0" err="1"/>
              <a:t>en</a:t>
            </a:r>
            <a:r>
              <a:rPr sz="1600" dirty="0"/>
              <a:t> </a:t>
            </a:r>
            <a:r>
              <a:rPr sz="1600" dirty="0" err="1"/>
              <a:t>œuvre</a:t>
            </a:r>
            <a:r>
              <a:rPr sz="1600" dirty="0"/>
              <a:t> un </a:t>
            </a:r>
            <a:r>
              <a:rPr sz="1600" dirty="0" err="1"/>
              <a:t>programme</a:t>
            </a:r>
            <a:r>
              <a:rPr sz="1600" dirty="0"/>
              <a:t> de formation des </a:t>
            </a:r>
            <a:r>
              <a:rPr sz="1600" dirty="0" err="1"/>
              <a:t>membres</a:t>
            </a:r>
            <a:r>
              <a:rPr sz="1600" dirty="0"/>
              <a:t> des EIR</a:t>
            </a:r>
            <a:endParaRPr sz="1600" dirty="0">
              <a:solidFill>
                <a:schemeClr val="tx1"/>
              </a:solidFill>
              <a:cs typeface="Arial"/>
            </a:endParaRPr>
          </a:p>
          <a:p>
            <a:pPr marL="342900" lvl="2" indent="-307975" defTabSz="914400" hangingPunct="0">
              <a:lnSpc>
                <a:spcPct val="100000"/>
              </a:lnSpc>
              <a:spcBef>
                <a:spcPts val="500"/>
              </a:spcBef>
              <a:buClr>
                <a:schemeClr val="accent3"/>
              </a:buClr>
              <a:buFont typeface="Arial"/>
              <a:buChar char="•"/>
              <a:defRPr sz="2400">
                <a:solidFill>
                  <a:schemeClr val="tx1"/>
                </a:solidFill>
                <a:latin typeface="Source Sans Pro Regular"/>
                <a:ea typeface="Source Sans Pro Regular"/>
                <a:cs typeface="Arial"/>
                <a:sym typeface="Calibri"/>
              </a:defRPr>
            </a:pPr>
            <a:r>
              <a:rPr sz="1600" dirty="0"/>
              <a:t>Le principal </a:t>
            </a:r>
            <a:r>
              <a:rPr sz="1600" dirty="0" err="1"/>
              <a:t>objectif</a:t>
            </a:r>
            <a:r>
              <a:rPr sz="1600" dirty="0"/>
              <a:t> de </a:t>
            </a:r>
            <a:r>
              <a:rPr sz="1600" dirty="0" err="1"/>
              <a:t>ce</a:t>
            </a:r>
            <a:r>
              <a:rPr sz="1600" dirty="0"/>
              <a:t> </a:t>
            </a:r>
            <a:r>
              <a:rPr sz="1600" dirty="0" err="1"/>
              <a:t>programme</a:t>
            </a:r>
            <a:r>
              <a:rPr sz="1600" dirty="0"/>
              <a:t> </a:t>
            </a:r>
            <a:r>
              <a:rPr sz="1600" dirty="0" err="1"/>
              <a:t>consiste</a:t>
            </a:r>
            <a:r>
              <a:rPr sz="1600" dirty="0"/>
              <a:t> à </a:t>
            </a:r>
            <a:r>
              <a:rPr sz="1600" dirty="0" err="1"/>
              <a:t>sʼassurer</a:t>
            </a:r>
            <a:r>
              <a:rPr sz="1600" dirty="0"/>
              <a:t> que les </a:t>
            </a:r>
            <a:r>
              <a:rPr sz="1600" dirty="0" err="1"/>
              <a:t>membres</a:t>
            </a:r>
            <a:r>
              <a:rPr sz="1600" dirty="0"/>
              <a:t> des EIR </a:t>
            </a:r>
            <a:r>
              <a:rPr sz="1600" dirty="0" err="1"/>
              <a:t>sont</a:t>
            </a:r>
            <a:r>
              <a:rPr sz="1600" dirty="0"/>
              <a:t> </a:t>
            </a:r>
            <a:r>
              <a:rPr sz="1600" dirty="0" err="1"/>
              <a:t>correctement</a:t>
            </a:r>
            <a:r>
              <a:rPr sz="1600" dirty="0"/>
              <a:t> </a:t>
            </a:r>
            <a:r>
              <a:rPr sz="1600" dirty="0" err="1"/>
              <a:t>formés</a:t>
            </a:r>
            <a:r>
              <a:rPr sz="1600" dirty="0"/>
              <a:t> et </a:t>
            </a:r>
            <a:r>
              <a:rPr sz="1600" dirty="0" err="1"/>
              <a:t>prêts</a:t>
            </a:r>
            <a:r>
              <a:rPr sz="1600" dirty="0"/>
              <a:t> à </a:t>
            </a:r>
            <a:r>
              <a:rPr sz="1600" dirty="0" err="1"/>
              <a:t>être</a:t>
            </a:r>
            <a:r>
              <a:rPr sz="1600" dirty="0"/>
              <a:t> </a:t>
            </a:r>
            <a:r>
              <a:rPr sz="1600" dirty="0" err="1"/>
              <a:t>déployés</a:t>
            </a:r>
            <a:r>
              <a:rPr sz="1600" dirty="0"/>
              <a:t> </a:t>
            </a:r>
            <a:r>
              <a:rPr sz="1600" dirty="0" err="1"/>
              <a:t>avant</a:t>
            </a:r>
            <a:r>
              <a:rPr sz="1600" dirty="0"/>
              <a:t> </a:t>
            </a:r>
            <a:r>
              <a:rPr sz="1600" dirty="0" err="1"/>
              <a:t>quʼune</a:t>
            </a:r>
            <a:r>
              <a:rPr sz="1600" dirty="0"/>
              <a:t> urgence de santé </a:t>
            </a:r>
            <a:r>
              <a:rPr sz="1600" dirty="0" err="1"/>
              <a:t>publique</a:t>
            </a:r>
            <a:r>
              <a:rPr sz="1600" dirty="0"/>
              <a:t> ne se </a:t>
            </a:r>
            <a:r>
              <a:rPr sz="1600" dirty="0" err="1"/>
              <a:t>déclare</a:t>
            </a:r>
            <a:r>
              <a:rPr sz="1600" dirty="0"/>
              <a:t> </a:t>
            </a:r>
            <a:endParaRPr sz="1600" dirty="0">
              <a:solidFill>
                <a:schemeClr val="tx1"/>
              </a:solidFill>
              <a:cs typeface="Arial"/>
            </a:endParaRPr>
          </a:p>
          <a:p>
            <a:pPr marL="342900" lvl="2" indent="-307975" defTabSz="914400" hangingPunct="0">
              <a:lnSpc>
                <a:spcPct val="100000"/>
              </a:lnSpc>
              <a:spcBef>
                <a:spcPts val="500"/>
              </a:spcBef>
              <a:buClr>
                <a:schemeClr val="accent3"/>
              </a:buClr>
              <a:buFont typeface="Arial"/>
              <a:buChar char="•"/>
              <a:defRPr sz="2400">
                <a:solidFill>
                  <a:schemeClr val="tx1"/>
                </a:solidFill>
                <a:latin typeface="Source Sans Pro Regular"/>
                <a:ea typeface="Source Sans Pro Regular"/>
                <a:cs typeface="Arial"/>
                <a:sym typeface="Calibri"/>
              </a:defRPr>
            </a:pPr>
            <a:r>
              <a:rPr sz="1600" dirty="0"/>
              <a:t>Le </a:t>
            </a:r>
            <a:r>
              <a:rPr sz="1600" dirty="0" err="1"/>
              <a:t>programme</a:t>
            </a:r>
            <a:r>
              <a:rPr sz="1600" dirty="0"/>
              <a:t> de formation : </a:t>
            </a:r>
            <a:endParaRPr sz="1600" dirty="0">
              <a:solidFill>
                <a:schemeClr val="tx1"/>
              </a:solidFill>
              <a:cs typeface="Arial"/>
            </a:endParaRPr>
          </a:p>
          <a:p>
            <a:pPr marL="762000" lvl="5" indent="-342900" defTabSz="914400" hangingPunct="0">
              <a:lnSpc>
                <a:spcPct val="100000"/>
              </a:lnSpc>
              <a:spcBef>
                <a:spcPts val="500"/>
              </a:spcBef>
              <a:buClr>
                <a:schemeClr val="accent3"/>
              </a:buClr>
              <a:buFont typeface="Courier New"/>
              <a:buChar char="o"/>
              <a:defRPr sz="2000">
                <a:latin typeface="Source Sans Pro Regular"/>
                <a:ea typeface="Source Sans Pro Regular"/>
                <a:cs typeface="Source Sans Pro Regular"/>
                <a:sym typeface="Source Sans Pro Regular"/>
              </a:defRPr>
            </a:pPr>
            <a:r>
              <a:rPr sz="1600" dirty="0" err="1"/>
              <a:t>Garantit</a:t>
            </a:r>
            <a:r>
              <a:rPr sz="1600" dirty="0"/>
              <a:t> un socle </a:t>
            </a:r>
            <a:r>
              <a:rPr sz="1600" dirty="0" err="1"/>
              <a:t>commun</a:t>
            </a:r>
            <a:r>
              <a:rPr sz="1600" dirty="0"/>
              <a:t> de </a:t>
            </a:r>
            <a:r>
              <a:rPr sz="1600" dirty="0" err="1"/>
              <a:t>connaissances</a:t>
            </a:r>
            <a:r>
              <a:rPr sz="1600" dirty="0"/>
              <a:t> et de </a:t>
            </a:r>
            <a:r>
              <a:rPr sz="1600" dirty="0" err="1"/>
              <a:t>compétences</a:t>
            </a:r>
            <a:r>
              <a:rPr sz="1600" dirty="0"/>
              <a:t> aux </a:t>
            </a:r>
            <a:r>
              <a:rPr sz="1600" dirty="0" err="1"/>
              <a:t>différents</a:t>
            </a:r>
            <a:r>
              <a:rPr sz="1600" dirty="0"/>
              <a:t> </a:t>
            </a:r>
            <a:r>
              <a:rPr sz="1600" dirty="0" err="1"/>
              <a:t>membres</a:t>
            </a:r>
            <a:r>
              <a:rPr sz="1600" dirty="0"/>
              <a:t> des EIR</a:t>
            </a:r>
          </a:p>
          <a:p>
            <a:pPr marL="762000" lvl="5" indent="-342900" defTabSz="914400" hangingPunct="0">
              <a:lnSpc>
                <a:spcPct val="100000"/>
              </a:lnSpc>
              <a:spcBef>
                <a:spcPts val="500"/>
              </a:spcBef>
              <a:buClr>
                <a:schemeClr val="accent3"/>
              </a:buClr>
              <a:buFont typeface="Courier New"/>
              <a:buChar char="o"/>
              <a:defRPr sz="2000">
                <a:latin typeface="Source Sans Pro Regular"/>
                <a:ea typeface="Source Sans Pro Regular"/>
                <a:cs typeface="Source Sans Pro Regular"/>
                <a:sym typeface="Source Sans Pro Regular"/>
              </a:defRPr>
            </a:pPr>
            <a:r>
              <a:rPr sz="1600" dirty="0" err="1"/>
              <a:t>Offre</a:t>
            </a:r>
            <a:r>
              <a:rPr sz="1600" dirty="0"/>
              <a:t> aux </a:t>
            </a:r>
            <a:r>
              <a:rPr sz="1600" dirty="0" err="1"/>
              <a:t>membres</a:t>
            </a:r>
            <a:r>
              <a:rPr sz="1600" dirty="0"/>
              <a:t> des EIR la </a:t>
            </a:r>
            <a:r>
              <a:rPr sz="1600" dirty="0" err="1"/>
              <a:t>possibilité</a:t>
            </a:r>
            <a:r>
              <a:rPr sz="1600" dirty="0"/>
              <a:t> </a:t>
            </a:r>
            <a:r>
              <a:rPr sz="1600" dirty="0" err="1"/>
              <a:t>d’acquérir</a:t>
            </a:r>
            <a:r>
              <a:rPr sz="1600" dirty="0"/>
              <a:t> de </a:t>
            </a:r>
            <a:r>
              <a:rPr sz="1600" dirty="0" err="1"/>
              <a:t>nouvelles</a:t>
            </a:r>
            <a:r>
              <a:rPr sz="1600" dirty="0"/>
              <a:t> </a:t>
            </a:r>
            <a:r>
              <a:rPr sz="1600" dirty="0" err="1"/>
              <a:t>compétences</a:t>
            </a:r>
            <a:r>
              <a:rPr sz="1600" dirty="0"/>
              <a:t> et de </a:t>
            </a:r>
            <a:r>
              <a:rPr sz="1600" dirty="0" err="1"/>
              <a:t>mettre</a:t>
            </a:r>
            <a:r>
              <a:rPr sz="1600" dirty="0"/>
              <a:t> </a:t>
            </a:r>
            <a:r>
              <a:rPr sz="1600" dirty="0" err="1"/>
              <a:t>en</a:t>
            </a:r>
            <a:r>
              <a:rPr sz="1600" dirty="0"/>
              <a:t> pratique </a:t>
            </a:r>
            <a:r>
              <a:rPr sz="1600" dirty="0" err="1"/>
              <a:t>celles</a:t>
            </a:r>
            <a:r>
              <a:rPr sz="1600" dirty="0"/>
              <a:t> </a:t>
            </a:r>
            <a:r>
              <a:rPr sz="1600" dirty="0" err="1"/>
              <a:t>quʼils</a:t>
            </a:r>
            <a:r>
              <a:rPr sz="1600" dirty="0"/>
              <a:t> </a:t>
            </a:r>
            <a:r>
              <a:rPr sz="1600" dirty="0" err="1"/>
              <a:t>possèdent</a:t>
            </a:r>
            <a:r>
              <a:rPr sz="1600" dirty="0"/>
              <a:t> déjà </a:t>
            </a:r>
          </a:p>
          <a:p>
            <a:pPr marL="762000" lvl="5" indent="-342900" defTabSz="914400" hangingPunct="0">
              <a:lnSpc>
                <a:spcPct val="100000"/>
              </a:lnSpc>
              <a:spcBef>
                <a:spcPts val="500"/>
              </a:spcBef>
              <a:buClr>
                <a:schemeClr val="accent3"/>
              </a:buClr>
              <a:buFont typeface="Courier New"/>
              <a:buChar char="o"/>
              <a:defRPr sz="2000">
                <a:latin typeface="Source Sans Pro Regular"/>
                <a:ea typeface="Source Sans Pro Regular"/>
                <a:cs typeface="Source Sans Pro Regular"/>
                <a:sym typeface="Source Sans Pro Regular"/>
              </a:defRPr>
            </a:pPr>
            <a:r>
              <a:rPr sz="1600" dirty="0" err="1"/>
              <a:t>Permet</a:t>
            </a:r>
            <a:r>
              <a:rPr sz="1600" dirty="0"/>
              <a:t> de </a:t>
            </a:r>
            <a:r>
              <a:rPr sz="1600" dirty="0" err="1"/>
              <a:t>mettre</a:t>
            </a:r>
            <a:r>
              <a:rPr sz="1600" dirty="0"/>
              <a:t> à </a:t>
            </a:r>
            <a:r>
              <a:rPr sz="1600" dirty="0" err="1"/>
              <a:t>niveau</a:t>
            </a:r>
            <a:r>
              <a:rPr sz="1600" dirty="0"/>
              <a:t> les </a:t>
            </a:r>
            <a:r>
              <a:rPr sz="1600" dirty="0" err="1"/>
              <a:t>compétences</a:t>
            </a:r>
            <a:r>
              <a:rPr sz="1600" dirty="0"/>
              <a:t> des </a:t>
            </a:r>
            <a:r>
              <a:rPr sz="1600" dirty="0" err="1"/>
              <a:t>membres</a:t>
            </a:r>
            <a:r>
              <a:rPr sz="1600" dirty="0"/>
              <a:t> des EIR </a:t>
            </a:r>
            <a:r>
              <a:rPr sz="1600" dirty="0" err="1"/>
              <a:t>en</a:t>
            </a:r>
            <a:r>
              <a:rPr sz="1600" dirty="0"/>
              <a:t> </a:t>
            </a:r>
            <a:r>
              <a:rPr sz="1600" dirty="0" err="1"/>
              <a:t>fonction</a:t>
            </a:r>
            <a:r>
              <a:rPr sz="1600" dirty="0"/>
              <a:t> des </a:t>
            </a:r>
            <a:r>
              <a:rPr sz="1600" dirty="0" err="1"/>
              <a:t>dernières</a:t>
            </a:r>
            <a:r>
              <a:rPr sz="1600" dirty="0"/>
              <a:t> </a:t>
            </a:r>
            <a:r>
              <a:rPr sz="1600" dirty="0" err="1"/>
              <a:t>avancées</a:t>
            </a:r>
            <a:r>
              <a:rPr sz="1600" dirty="0"/>
              <a:t> </a:t>
            </a:r>
            <a:r>
              <a:rPr sz="1600" dirty="0" err="1"/>
              <a:t>méthodologiques</a:t>
            </a:r>
            <a:r>
              <a:rPr sz="1600" dirty="0"/>
              <a:t> et </a:t>
            </a:r>
            <a:r>
              <a:rPr sz="1600" dirty="0" err="1"/>
              <a:t>scientifiques</a:t>
            </a:r>
            <a:r>
              <a:rPr sz="1600" dirty="0"/>
              <a:t> </a:t>
            </a:r>
          </a:p>
          <a:p>
            <a:pPr marL="762000" lvl="5" indent="-342900" defTabSz="914400" hangingPunct="0">
              <a:lnSpc>
                <a:spcPct val="100000"/>
              </a:lnSpc>
              <a:spcBef>
                <a:spcPts val="500"/>
              </a:spcBef>
              <a:buClr>
                <a:schemeClr val="accent3"/>
              </a:buClr>
              <a:buFont typeface="Courier New"/>
              <a:buChar char="o"/>
              <a:defRPr sz="2000">
                <a:latin typeface="Source Sans Pro Regular"/>
                <a:ea typeface="Source Sans Pro Regular"/>
                <a:cs typeface="Source Sans Pro Regular"/>
                <a:sym typeface="Source Sans Pro Regular"/>
              </a:defRPr>
            </a:pPr>
            <a:r>
              <a:rPr sz="1600" dirty="0"/>
              <a:t>Donne aux </a:t>
            </a:r>
            <a:r>
              <a:rPr sz="1600" dirty="0" err="1"/>
              <a:t>membres</a:t>
            </a:r>
            <a:r>
              <a:rPr sz="1600" dirty="0"/>
              <a:t> des EIR la </a:t>
            </a:r>
            <a:r>
              <a:rPr sz="1600" dirty="0" err="1"/>
              <a:t>possibilité</a:t>
            </a:r>
            <a:r>
              <a:rPr sz="1600" dirty="0"/>
              <a:t> </a:t>
            </a:r>
            <a:r>
              <a:rPr sz="1600" dirty="0" err="1"/>
              <a:t>dʼinteragir</a:t>
            </a:r>
            <a:r>
              <a:rPr sz="1600" dirty="0"/>
              <a:t> avec </a:t>
            </a:r>
            <a:r>
              <a:rPr sz="1600" dirty="0" err="1"/>
              <a:t>leurs</a:t>
            </a:r>
            <a:r>
              <a:rPr sz="1600" dirty="0"/>
              <a:t> pairs </a:t>
            </a:r>
          </a:p>
          <a:p>
            <a:pPr marL="762000" lvl="5" indent="-342900" defTabSz="914400" hangingPunct="0">
              <a:lnSpc>
                <a:spcPct val="100000"/>
              </a:lnSpc>
              <a:spcBef>
                <a:spcPts val="500"/>
              </a:spcBef>
              <a:buClr>
                <a:schemeClr val="accent3"/>
              </a:buClr>
              <a:buFont typeface="Courier New"/>
              <a:buChar char="o"/>
              <a:defRPr sz="2000">
                <a:latin typeface="Source Sans Pro Regular"/>
                <a:ea typeface="Source Sans Pro Regular"/>
                <a:cs typeface="Source Sans Pro Regular"/>
                <a:sym typeface="Source Sans Pro Regular"/>
              </a:defRPr>
            </a:pPr>
            <a:r>
              <a:rPr sz="1600" dirty="0" err="1"/>
              <a:t>Adapte</a:t>
            </a:r>
            <a:r>
              <a:rPr sz="1600" dirty="0"/>
              <a:t> </a:t>
            </a:r>
            <a:r>
              <a:rPr sz="1600" dirty="0" err="1"/>
              <a:t>lʼexpertise</a:t>
            </a:r>
            <a:r>
              <a:rPr sz="1600" dirty="0"/>
              <a:t> </a:t>
            </a:r>
            <a:r>
              <a:rPr sz="1600" dirty="0" err="1"/>
              <a:t>théorique</a:t>
            </a:r>
            <a:r>
              <a:rPr sz="1600" dirty="0"/>
              <a:t> des </a:t>
            </a:r>
            <a:r>
              <a:rPr sz="1600" dirty="0" err="1"/>
              <a:t>membres</a:t>
            </a:r>
            <a:r>
              <a:rPr sz="1600" dirty="0"/>
              <a:t> des EIR aux exigences des interventions sur le terrain </a:t>
            </a:r>
          </a:p>
        </p:txBody>
      </p:sp>
      <p:sp>
        <p:nvSpPr>
          <p:cNvPr id="4" name="Rectangle 3"/>
          <p:cNvSpPr/>
          <p:nvPr/>
        </p:nvSpPr>
        <p:spPr>
          <a:xfrm>
            <a:off x="427382" y="5518603"/>
            <a:ext cx="11569148" cy="584775"/>
          </a:xfrm>
          <a:prstGeom prst="rect">
            <a:avLst/>
          </a:prstGeom>
          <a:solidFill>
            <a:srgbClr val="A1010D"/>
          </a:solidFill>
        </p:spPr>
        <p:txBody>
          <a:bodyPr wrap="square">
            <a:spAutoFit/>
          </a:bodyPr>
          <a:lstStyle/>
          <a:p>
            <a:pPr algn="ctr" hangingPunct="1">
              <a:defRPr b="1" kern="1200">
                <a:solidFill>
                  <a:prstClr val="white"/>
                </a:solidFill>
                <a:latin typeface="Arial" panose="020B0604020202020204" pitchFamily="34" charset="0"/>
                <a:ea typeface="+mn-ea"/>
                <a:cs typeface="Arial" panose="020B0604020202020204" pitchFamily="34" charset="0"/>
              </a:defRPr>
            </a:pPr>
            <a:r>
              <a:rPr sz="1600" dirty="0"/>
              <a:t>Pendant </a:t>
            </a:r>
            <a:r>
              <a:rPr sz="1600" dirty="0" err="1"/>
              <a:t>toute</a:t>
            </a:r>
            <a:r>
              <a:rPr sz="1600" dirty="0"/>
              <a:t> la durée de </a:t>
            </a:r>
            <a:r>
              <a:rPr sz="1600" dirty="0" err="1"/>
              <a:t>leur</a:t>
            </a:r>
            <a:r>
              <a:rPr sz="1600" dirty="0"/>
              <a:t> engagement </a:t>
            </a:r>
            <a:r>
              <a:rPr sz="1600" dirty="0" err="1"/>
              <a:t>en</a:t>
            </a:r>
            <a:r>
              <a:rPr sz="1600" dirty="0"/>
              <a:t> tant que </a:t>
            </a:r>
            <a:r>
              <a:rPr sz="1600" dirty="0" err="1"/>
              <a:t>volontaires</a:t>
            </a:r>
            <a:r>
              <a:rPr sz="1600" dirty="0"/>
              <a:t> et </a:t>
            </a:r>
            <a:r>
              <a:rPr sz="1600" dirty="0" err="1"/>
              <a:t>avant</a:t>
            </a:r>
            <a:r>
              <a:rPr sz="1600" dirty="0"/>
              <a:t> </a:t>
            </a:r>
            <a:r>
              <a:rPr sz="1600" dirty="0" err="1"/>
              <a:t>dʼêtre</a:t>
            </a:r>
            <a:r>
              <a:rPr sz="1600" dirty="0"/>
              <a:t> </a:t>
            </a:r>
            <a:r>
              <a:rPr sz="1600" dirty="0" err="1"/>
              <a:t>déployés</a:t>
            </a:r>
            <a:r>
              <a:rPr sz="1600" dirty="0"/>
              <a:t> dans le cadre </a:t>
            </a:r>
            <a:r>
              <a:rPr sz="1600" dirty="0" err="1"/>
              <a:t>dʼune</a:t>
            </a:r>
            <a:r>
              <a:rPr sz="1600" dirty="0"/>
              <a:t> intervention </a:t>
            </a:r>
            <a:r>
              <a:rPr sz="1600" dirty="0" err="1"/>
              <a:t>dʼurgence</a:t>
            </a:r>
            <a:r>
              <a:rPr sz="1600" dirty="0"/>
              <a:t>, il </a:t>
            </a:r>
            <a:r>
              <a:rPr sz="1600" dirty="0" err="1"/>
              <a:t>est</a:t>
            </a:r>
            <a:r>
              <a:rPr sz="1600" dirty="0"/>
              <a:t> </a:t>
            </a:r>
            <a:r>
              <a:rPr sz="1600" dirty="0" err="1"/>
              <a:t>souhaitable</a:t>
            </a:r>
            <a:r>
              <a:rPr sz="1600" dirty="0"/>
              <a:t> que les </a:t>
            </a:r>
            <a:r>
              <a:rPr sz="1600" dirty="0" err="1"/>
              <a:t>membres</a:t>
            </a:r>
            <a:r>
              <a:rPr sz="1600" dirty="0"/>
              <a:t> des EIR </a:t>
            </a:r>
            <a:r>
              <a:rPr sz="1600" dirty="0" err="1"/>
              <a:t>bénéficient</a:t>
            </a:r>
            <a:r>
              <a:rPr sz="1600" dirty="0"/>
              <a:t> de formations continues </a:t>
            </a:r>
            <a:r>
              <a:rPr sz="1600" dirty="0" err="1"/>
              <a:t>régulières</a:t>
            </a:r>
            <a:endParaRPr sz="1600" dirty="0"/>
          </a:p>
        </p:txBody>
      </p:sp>
      <p:sp>
        <p:nvSpPr>
          <p:cNvPr id="5" name="ZoneTexte 4">
            <a:extLst>
              <a:ext uri="{FF2B5EF4-FFF2-40B4-BE49-F238E27FC236}">
                <a16:creationId xmlns:a16="http://schemas.microsoft.com/office/drawing/2014/main" id="{188960BD-FC76-D88E-D31F-FCD1182A51B1}"/>
              </a:ext>
            </a:extLst>
          </p:cNvPr>
          <p:cNvSpPr txBox="1"/>
          <p:nvPr/>
        </p:nvSpPr>
        <p:spPr>
          <a:xfrm>
            <a:off x="92199" y="51578"/>
            <a:ext cx="9568636"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3200">
                <a:latin typeface="Source Sans Pro Regular"/>
              </a:defRPr>
            </a:pPr>
            <a:r>
              <a:rPr b="1" dirty="0">
                <a:solidFill>
                  <a:srgbClr val="FFFFFF"/>
                </a:solidFill>
              </a:rPr>
              <a:t>3.8 Introduction à la formation des </a:t>
            </a:r>
            <a:r>
              <a:rPr b="1" dirty="0" err="1">
                <a:solidFill>
                  <a:srgbClr val="FFFFFF"/>
                </a:solidFill>
              </a:rPr>
              <a:t>membres</a:t>
            </a:r>
            <a:r>
              <a:rPr b="1" dirty="0">
                <a:solidFill>
                  <a:srgbClr val="FFFFFF"/>
                </a:solidFill>
              </a:rPr>
              <a:t> des EIR</a:t>
            </a:r>
          </a:p>
        </p:txBody>
      </p:sp>
      <p:sp>
        <p:nvSpPr>
          <p:cNvPr id="6" name="Espace réservé du numéro de diapositive 5">
            <a:extLst>
              <a:ext uri="{FF2B5EF4-FFF2-40B4-BE49-F238E27FC236}">
                <a16:creationId xmlns:a16="http://schemas.microsoft.com/office/drawing/2014/main" id="{D478DCC6-D80E-343B-176E-9F68E6ADCB18}"/>
              </a:ext>
            </a:extLst>
          </p:cNvPr>
          <p:cNvSpPr>
            <a:spLocks noGrp="1"/>
          </p:cNvSpPr>
          <p:nvPr>
            <p:ph type="sldNum" sz="quarter" idx="2"/>
          </p:nvPr>
        </p:nvSpPr>
        <p:spPr>
          <a:xfrm>
            <a:off x="11766550" y="6532738"/>
            <a:ext cx="423748" cy="320041"/>
          </a:xfrm>
        </p:spPr>
        <p:txBody>
          <a:bodyPr lIns="91440" tIns="45720" rIns="91440" bIns="45720" anchor="t"/>
          <a:lstStyle/>
          <a:p>
            <a:pPr algn="r"/>
            <a:fld id="{86CB4B4D-7CA3-9044-876B-883B54F8677D}" type="slidenum">
              <a:rPr lang="fr-FR" sz="1200">
                <a:solidFill>
                  <a:srgbClr val="A5A5A5"/>
                </a:solidFill>
              </a:rPr>
              <a:pPr algn="r"/>
              <a:t>63</a:t>
            </a:fld>
            <a:endParaRPr sz="1200">
              <a:solidFill>
                <a:srgbClr val="A5A5A5"/>
              </a:solidFill>
            </a:endParaRPr>
          </a:p>
        </p:txBody>
      </p:sp>
    </p:spTree>
    <p:extLst>
      <p:ext uri="{BB962C8B-B14F-4D97-AF65-F5344CB8AC3E}">
        <p14:creationId xmlns:p14="http://schemas.microsoft.com/office/powerpoint/2010/main" val="53674140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9"/>
          <p:cNvSpPr txBox="1"/>
          <p:nvPr/>
        </p:nvSpPr>
        <p:spPr>
          <a:xfrm>
            <a:off x="172683" y="727534"/>
            <a:ext cx="7629533" cy="447131"/>
          </a:xfrm>
          <a:prstGeom prst="rect">
            <a:avLst/>
          </a:prstGeom>
        </p:spPr>
        <p:txBody>
          <a:bodyPr vert="horz" wrap="square" lIns="0" tIns="16087" rIns="0" bIns="0" anchor="t">
            <a:spAutoFit/>
          </a:bodyPr>
          <a:lstStyle/>
          <a:p>
            <a:pPr marL="16510" hangingPunct="1">
              <a:spcBef>
                <a:spcPct val="0"/>
              </a:spcBef>
              <a:defRPr sz="2800" b="1">
                <a:solidFill>
                  <a:srgbClr val="A1010D"/>
                </a:solidFill>
                <a:latin typeface="Source Sans Pro Regular"/>
                <a:cs typeface="Arial"/>
                <a:sym typeface="Source Sans Pro Bold"/>
              </a:defRPr>
            </a:pPr>
            <a:r>
              <a:rPr dirty="0"/>
              <a:t>Cycle de formation des </a:t>
            </a:r>
            <a:r>
              <a:rPr dirty="0" err="1"/>
              <a:t>membres</a:t>
            </a:r>
            <a:r>
              <a:rPr dirty="0"/>
              <a:t> des EIR</a:t>
            </a:r>
            <a:endParaRPr sz="2800" b="1" dirty="0">
              <a:solidFill>
                <a:srgbClr val="A1010D"/>
              </a:solidFill>
              <a:latin typeface="Source Sans Pro Regular"/>
              <a:cs typeface="Arial"/>
            </a:endParaRPr>
          </a:p>
        </p:txBody>
      </p:sp>
      <p:sp>
        <p:nvSpPr>
          <p:cNvPr id="12" name="ZoneTexte 11"/>
          <p:cNvSpPr txBox="1"/>
          <p:nvPr/>
        </p:nvSpPr>
        <p:spPr>
          <a:xfrm>
            <a:off x="104489" y="1865072"/>
            <a:ext cx="5711588" cy="3860031"/>
          </a:xfrm>
          <a:prstGeom prst="rect">
            <a:avLst/>
          </a:prstGeom>
          <a:noFill/>
        </p:spPr>
        <p:txBody>
          <a:bodyPr wrap="square" lIns="91440" tIns="45720" rIns="91440" bIns="45720" anchor="t">
            <a:spAutoFit/>
          </a:bodyPr>
          <a:lstStyle/>
          <a:p>
            <a:pPr marL="342900" lvl="2" indent="-307975">
              <a:spcBef>
                <a:spcPts val="500"/>
              </a:spcBef>
              <a:buClr>
                <a:schemeClr val="accent3"/>
              </a:buClr>
              <a:buSzPct val="100000"/>
              <a:buFont typeface="Arial"/>
              <a:buChar char="•"/>
              <a:defRPr sz="2400">
                <a:solidFill>
                  <a:schemeClr val="tx1"/>
                </a:solidFill>
                <a:latin typeface="Source Sans Pro Regular"/>
                <a:ea typeface="Source Sans Pro Regular"/>
                <a:cs typeface="Arial"/>
                <a:sym typeface="Source Sans Pro Regular"/>
              </a:defRPr>
            </a:pPr>
            <a:r>
              <a:rPr sz="1600" dirty="0"/>
              <a:t>Pendant la phase de </a:t>
            </a:r>
            <a:r>
              <a:rPr sz="1600" dirty="0" err="1"/>
              <a:t>préparation</a:t>
            </a:r>
            <a:r>
              <a:rPr sz="1600" dirty="0"/>
              <a:t> :</a:t>
            </a:r>
          </a:p>
          <a:p>
            <a:pPr marL="762000" lvl="5" indent="-342900">
              <a:spcBef>
                <a:spcPts val="500"/>
              </a:spcBef>
              <a:buClr>
                <a:schemeClr val="accent3"/>
              </a:buClr>
              <a:buSzPct val="100000"/>
              <a:buFont typeface="Courier New"/>
              <a:buChar char="o"/>
              <a:defRPr sz="2000">
                <a:latin typeface="Source Sans Pro Regular"/>
                <a:ea typeface="Source Sans Pro Regular"/>
                <a:cs typeface="Source Sans Pro Regular"/>
                <a:sym typeface="Source Sans Pro Regular"/>
              </a:defRPr>
            </a:pPr>
            <a:r>
              <a:rPr sz="1600" dirty="0"/>
              <a:t>Formation </a:t>
            </a:r>
            <a:r>
              <a:rPr sz="1600" dirty="0" err="1"/>
              <a:t>initiale</a:t>
            </a:r>
            <a:r>
              <a:rPr sz="1600" dirty="0"/>
              <a:t> : </a:t>
            </a:r>
            <a:r>
              <a:rPr sz="1600" dirty="0" err="1"/>
              <a:t>tous</a:t>
            </a:r>
            <a:r>
              <a:rPr sz="1600" dirty="0"/>
              <a:t> les </a:t>
            </a:r>
            <a:r>
              <a:rPr sz="1600" dirty="0" err="1"/>
              <a:t>membres</a:t>
            </a:r>
            <a:r>
              <a:rPr sz="1600" dirty="0"/>
              <a:t> </a:t>
            </a:r>
            <a:r>
              <a:rPr sz="1600" dirty="0" err="1"/>
              <a:t>nouvellement</a:t>
            </a:r>
            <a:r>
              <a:rPr sz="1600" dirty="0"/>
              <a:t> </a:t>
            </a:r>
            <a:r>
              <a:rPr sz="1600" dirty="0" err="1"/>
              <a:t>recrutés</a:t>
            </a:r>
            <a:r>
              <a:rPr sz="1600" dirty="0"/>
              <a:t> des EIR </a:t>
            </a:r>
            <a:r>
              <a:rPr sz="1600" dirty="0" err="1"/>
              <a:t>doivent</a:t>
            </a:r>
            <a:r>
              <a:rPr sz="1600" dirty="0"/>
              <a:t> </a:t>
            </a:r>
            <a:r>
              <a:rPr sz="1600" dirty="0" err="1"/>
              <a:t>recevoir</a:t>
            </a:r>
            <a:r>
              <a:rPr sz="1600" dirty="0"/>
              <a:t> </a:t>
            </a:r>
            <a:r>
              <a:rPr sz="1600" dirty="0" err="1"/>
              <a:t>une</a:t>
            </a:r>
            <a:r>
              <a:rPr sz="1600" dirty="0"/>
              <a:t> formation </a:t>
            </a:r>
            <a:r>
              <a:rPr sz="1600" dirty="0" err="1"/>
              <a:t>initiale</a:t>
            </a:r>
            <a:endParaRPr sz="1600" dirty="0">
              <a:latin typeface="Source Sans Pro Regular"/>
            </a:endParaRPr>
          </a:p>
          <a:p>
            <a:pPr marL="762000" lvl="5" indent="-342900">
              <a:spcBef>
                <a:spcPts val="500"/>
              </a:spcBef>
              <a:buClr>
                <a:schemeClr val="accent3"/>
              </a:buClr>
              <a:buSzPct val="100000"/>
              <a:buFont typeface="Courier New"/>
              <a:buChar char="o"/>
              <a:defRPr sz="2000">
                <a:latin typeface="Source Sans Pro Regular"/>
                <a:ea typeface="Source Sans Pro Regular"/>
                <a:cs typeface="Source Sans Pro Regular"/>
                <a:sym typeface="Source Sans Pro Regular"/>
              </a:defRPr>
            </a:pPr>
            <a:r>
              <a:rPr sz="1600" dirty="0"/>
              <a:t>Les </a:t>
            </a:r>
            <a:r>
              <a:rPr sz="1600" dirty="0" err="1"/>
              <a:t>membres</a:t>
            </a:r>
            <a:r>
              <a:rPr sz="1600" dirty="0"/>
              <a:t> des EIR </a:t>
            </a:r>
            <a:r>
              <a:rPr sz="1600" dirty="0" err="1"/>
              <a:t>doivent</a:t>
            </a:r>
            <a:r>
              <a:rPr sz="1600" dirty="0"/>
              <a:t> </a:t>
            </a:r>
            <a:r>
              <a:rPr sz="1600" dirty="0" err="1"/>
              <a:t>bénéficier</a:t>
            </a:r>
            <a:r>
              <a:rPr sz="1600" dirty="0"/>
              <a:t> </a:t>
            </a:r>
            <a:r>
              <a:rPr sz="1600" dirty="0" err="1"/>
              <a:t>dʼune</a:t>
            </a:r>
            <a:r>
              <a:rPr sz="1600" dirty="0"/>
              <a:t> formation continue </a:t>
            </a:r>
            <a:r>
              <a:rPr sz="1600" dirty="0" err="1"/>
              <a:t>régulière</a:t>
            </a:r>
            <a:r>
              <a:rPr sz="1600" dirty="0"/>
              <a:t>, </a:t>
            </a:r>
            <a:r>
              <a:rPr sz="1600" dirty="0" err="1"/>
              <a:t>lʼobjectif</a:t>
            </a:r>
            <a:r>
              <a:rPr sz="1600" dirty="0"/>
              <a:t> </a:t>
            </a:r>
            <a:r>
              <a:rPr sz="1600" dirty="0" err="1"/>
              <a:t>étant</a:t>
            </a:r>
            <a:r>
              <a:rPr sz="1600" dirty="0"/>
              <a:t> la mise à jour des </a:t>
            </a:r>
            <a:r>
              <a:rPr sz="1600" dirty="0" err="1"/>
              <a:t>connaissances</a:t>
            </a:r>
            <a:r>
              <a:rPr sz="1600" dirty="0"/>
              <a:t> (</a:t>
            </a:r>
            <a:r>
              <a:rPr sz="1600" dirty="0" err="1"/>
              <a:t>évolution</a:t>
            </a:r>
            <a:r>
              <a:rPr sz="1600" dirty="0"/>
              <a:t> des directives </a:t>
            </a:r>
            <a:r>
              <a:rPr sz="1600" dirty="0" err="1"/>
              <a:t>nationales</a:t>
            </a:r>
            <a:r>
              <a:rPr sz="1600" dirty="0"/>
              <a:t>, </a:t>
            </a:r>
            <a:r>
              <a:rPr sz="1600" dirty="0" err="1"/>
              <a:t>évolution</a:t>
            </a:r>
            <a:r>
              <a:rPr sz="1600" dirty="0"/>
              <a:t> des POS, etc.) </a:t>
            </a:r>
            <a:r>
              <a:rPr sz="1600" dirty="0" err="1"/>
              <a:t>ou</a:t>
            </a:r>
            <a:r>
              <a:rPr sz="1600" dirty="0"/>
              <a:t> </a:t>
            </a:r>
            <a:r>
              <a:rPr sz="1600" dirty="0" err="1"/>
              <a:t>dʼaborder</a:t>
            </a:r>
            <a:r>
              <a:rPr sz="1600" dirty="0"/>
              <a:t> de nouveaux </a:t>
            </a:r>
            <a:r>
              <a:rPr sz="1600" dirty="0" err="1"/>
              <a:t>sujets</a:t>
            </a:r>
            <a:endParaRPr sz="1600" dirty="0">
              <a:latin typeface="Source Sans Pro Regular"/>
            </a:endParaRPr>
          </a:p>
          <a:p>
            <a:pPr marL="762000" lvl="5" indent="-342900">
              <a:spcBef>
                <a:spcPts val="500"/>
              </a:spcBef>
              <a:buClr>
                <a:schemeClr val="accent3"/>
              </a:buClr>
              <a:buSzPct val="100000"/>
              <a:buFont typeface="Courier New"/>
              <a:buChar char="o"/>
              <a:defRPr sz="2000">
                <a:latin typeface="Source Sans Pro Regular"/>
                <a:ea typeface="Source Sans Pro Regular"/>
                <a:cs typeface="Source Sans Pro Regular"/>
                <a:sym typeface="Source Sans Pro Regular"/>
              </a:defRPr>
            </a:pPr>
            <a:r>
              <a:rPr sz="1600" dirty="0"/>
              <a:t>Des </a:t>
            </a:r>
            <a:r>
              <a:rPr sz="1600" dirty="0" err="1"/>
              <a:t>exercices</a:t>
            </a:r>
            <a:r>
              <a:rPr sz="1600" dirty="0"/>
              <a:t> </a:t>
            </a:r>
            <a:r>
              <a:rPr sz="1600" dirty="0" err="1"/>
              <a:t>doivent</a:t>
            </a:r>
            <a:r>
              <a:rPr sz="1600" dirty="0"/>
              <a:t> </a:t>
            </a:r>
            <a:r>
              <a:rPr sz="1600" dirty="0" err="1"/>
              <a:t>permettre</a:t>
            </a:r>
            <a:r>
              <a:rPr sz="1600" dirty="0"/>
              <a:t> aux </a:t>
            </a:r>
            <a:r>
              <a:rPr sz="1600" dirty="0" err="1"/>
              <a:t>membres</a:t>
            </a:r>
            <a:r>
              <a:rPr sz="1600" dirty="0"/>
              <a:t> des EIR de </a:t>
            </a:r>
            <a:r>
              <a:rPr sz="1600" dirty="0" err="1"/>
              <a:t>mettre</a:t>
            </a:r>
            <a:r>
              <a:rPr sz="1600" dirty="0"/>
              <a:t> </a:t>
            </a:r>
            <a:r>
              <a:rPr sz="1600" dirty="0" err="1"/>
              <a:t>en</a:t>
            </a:r>
            <a:r>
              <a:rPr sz="1600" dirty="0"/>
              <a:t> pratique </a:t>
            </a:r>
            <a:r>
              <a:rPr sz="1600" dirty="0" err="1"/>
              <a:t>leurs</a:t>
            </a:r>
            <a:r>
              <a:rPr sz="1600" dirty="0"/>
              <a:t> </a:t>
            </a:r>
            <a:r>
              <a:rPr sz="1600" dirty="0" err="1"/>
              <a:t>compétences</a:t>
            </a:r>
            <a:r>
              <a:rPr sz="1600" dirty="0"/>
              <a:t> et </a:t>
            </a:r>
            <a:r>
              <a:rPr sz="1600" dirty="0" err="1"/>
              <a:t>dʼappliquer</a:t>
            </a:r>
            <a:r>
              <a:rPr sz="1600" dirty="0"/>
              <a:t> le </a:t>
            </a:r>
            <a:r>
              <a:rPr sz="1600" dirty="0" err="1"/>
              <a:t>contenu</a:t>
            </a:r>
            <a:r>
              <a:rPr sz="1600" dirty="0"/>
              <a:t> des POS </a:t>
            </a:r>
            <a:endParaRPr sz="1600" dirty="0">
              <a:latin typeface="Source Sans Pro Regular"/>
            </a:endParaRP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sz="1600" dirty="0">
              <a:solidFill>
                <a:schemeClr val="tx1"/>
              </a:solidFill>
              <a:latin typeface="Source Sans Pro Regular"/>
              <a:cs typeface="Arial"/>
              <a:sym typeface="Source Sans Pro Regular"/>
            </a:endParaRPr>
          </a:p>
          <a:p>
            <a:pPr marL="342900" lvl="2" indent="-307975">
              <a:spcBef>
                <a:spcPts val="500"/>
              </a:spcBef>
              <a:buClr>
                <a:schemeClr val="accent3"/>
              </a:buClr>
              <a:buSzPct val="100000"/>
              <a:buFont typeface="Arial"/>
              <a:buChar char="•"/>
              <a:defRPr sz="2400">
                <a:solidFill>
                  <a:schemeClr val="tx1"/>
                </a:solidFill>
                <a:latin typeface="Source Sans Pro Regular"/>
                <a:ea typeface="Source Sans Pro Regular"/>
                <a:cs typeface="Arial"/>
                <a:sym typeface="Source Sans Pro Regular"/>
              </a:defRPr>
            </a:pPr>
            <a:r>
              <a:rPr sz="1600" dirty="0"/>
              <a:t>Pendant la phase </a:t>
            </a:r>
            <a:r>
              <a:rPr sz="1600" dirty="0" err="1"/>
              <a:t>dʼintervention</a:t>
            </a:r>
            <a:r>
              <a:rPr sz="1600" dirty="0"/>
              <a:t> : </a:t>
            </a:r>
            <a:r>
              <a:rPr sz="1600" dirty="0" err="1"/>
              <a:t>une</a:t>
            </a:r>
            <a:r>
              <a:rPr sz="1600" dirty="0"/>
              <a:t> formation </a:t>
            </a:r>
            <a:r>
              <a:rPr sz="1600" dirty="0" err="1"/>
              <a:t>en</a:t>
            </a:r>
            <a:r>
              <a:rPr sz="1600" dirty="0"/>
              <a:t> temps voulu </a:t>
            </a:r>
            <a:r>
              <a:rPr sz="1600" dirty="0" err="1"/>
              <a:t>peut</a:t>
            </a:r>
            <a:r>
              <a:rPr sz="1600" dirty="0"/>
              <a:t> </a:t>
            </a:r>
            <a:r>
              <a:rPr sz="1600" dirty="0" err="1"/>
              <a:t>être</a:t>
            </a:r>
            <a:r>
              <a:rPr sz="1600" dirty="0"/>
              <a:t> </a:t>
            </a:r>
            <a:r>
              <a:rPr sz="1600" dirty="0" err="1"/>
              <a:t>organisée</a:t>
            </a:r>
            <a:r>
              <a:rPr sz="1600" dirty="0"/>
              <a:t> </a:t>
            </a:r>
            <a:r>
              <a:rPr sz="1600" dirty="0" err="1"/>
              <a:t>en</a:t>
            </a:r>
            <a:r>
              <a:rPr sz="1600" dirty="0"/>
              <a:t> </a:t>
            </a:r>
            <a:r>
              <a:rPr sz="1600" dirty="0" err="1"/>
              <a:t>amont</a:t>
            </a:r>
            <a:r>
              <a:rPr sz="1600" dirty="0"/>
              <a:t> du </a:t>
            </a:r>
            <a:r>
              <a:rPr sz="1600" dirty="0" err="1"/>
              <a:t>déploiement</a:t>
            </a:r>
            <a:endParaRPr sz="1600" dirty="0">
              <a:solidFill>
                <a:schemeClr val="tx1"/>
              </a:solidFill>
              <a:latin typeface="Source Sans Pro Regular"/>
              <a:cs typeface="Arial"/>
            </a:endParaRPr>
          </a:p>
        </p:txBody>
      </p:sp>
      <p:sp>
        <p:nvSpPr>
          <p:cNvPr id="5" name="ZoneTexte 4">
            <a:extLst>
              <a:ext uri="{FF2B5EF4-FFF2-40B4-BE49-F238E27FC236}">
                <a16:creationId xmlns:a16="http://schemas.microsoft.com/office/drawing/2014/main" id="{68C2CBF9-EE02-7B2B-D3C8-C944237EDB59}"/>
              </a:ext>
            </a:extLst>
          </p:cNvPr>
          <p:cNvSpPr txBox="1"/>
          <p:nvPr/>
        </p:nvSpPr>
        <p:spPr>
          <a:xfrm>
            <a:off x="104489" y="2416"/>
            <a:ext cx="9784946"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3200">
                <a:latin typeface="Source Sans Pro Regular"/>
              </a:defRPr>
            </a:pPr>
            <a:r>
              <a:rPr b="1" dirty="0">
                <a:solidFill>
                  <a:srgbClr val="FFFFFF"/>
                </a:solidFill>
                <a:ea typeface="Source Sans Pro Regular"/>
              </a:rPr>
              <a:t>3.8 Introduction à la</a:t>
            </a:r>
            <a:r>
              <a:rPr b="1" dirty="0">
                <a:solidFill>
                  <a:srgbClr val="FFFFFF"/>
                </a:solidFill>
              </a:rPr>
              <a:t> formation des </a:t>
            </a:r>
            <a:r>
              <a:rPr b="1" dirty="0" err="1">
                <a:solidFill>
                  <a:srgbClr val="FFFFFF"/>
                </a:solidFill>
              </a:rPr>
              <a:t>membres</a:t>
            </a:r>
            <a:r>
              <a:rPr b="1" dirty="0">
                <a:solidFill>
                  <a:srgbClr val="FFFFFF"/>
                </a:solidFill>
              </a:rPr>
              <a:t> des EIR</a:t>
            </a:r>
          </a:p>
        </p:txBody>
      </p:sp>
      <p:sp>
        <p:nvSpPr>
          <p:cNvPr id="2" name="Espace réservé du numéro de diapositive 1">
            <a:extLst>
              <a:ext uri="{FF2B5EF4-FFF2-40B4-BE49-F238E27FC236}">
                <a16:creationId xmlns:a16="http://schemas.microsoft.com/office/drawing/2014/main" id="{8BC194EB-B4DC-05FC-A48F-C43BB1428B57}"/>
              </a:ext>
            </a:extLst>
          </p:cNvPr>
          <p:cNvSpPr>
            <a:spLocks noGrp="1"/>
          </p:cNvSpPr>
          <p:nvPr>
            <p:ph type="sldNum" sz="quarter" idx="2"/>
          </p:nvPr>
        </p:nvSpPr>
        <p:spPr>
          <a:xfrm>
            <a:off x="11766550" y="6532738"/>
            <a:ext cx="423748" cy="320041"/>
          </a:xfrm>
        </p:spPr>
        <p:txBody>
          <a:bodyPr lIns="91440" tIns="45720" rIns="91440" bIns="45720" anchor="t"/>
          <a:lstStyle/>
          <a:p>
            <a:pPr algn="r"/>
            <a:fld id="{86CB4B4D-7CA3-9044-876B-883B54F8677D}" type="slidenum">
              <a:rPr lang="fr-FR" sz="1200">
                <a:solidFill>
                  <a:srgbClr val="A5A5A5"/>
                </a:solidFill>
              </a:rPr>
              <a:pPr algn="r"/>
              <a:t>64</a:t>
            </a:fld>
            <a:endParaRPr sz="1200">
              <a:solidFill>
                <a:srgbClr val="A5A5A5"/>
              </a:solidFill>
            </a:endParaRPr>
          </a:p>
        </p:txBody>
      </p:sp>
      <p:pic>
        <p:nvPicPr>
          <p:cNvPr id="11" name="Picture 12" descr="Diagram  Description automatically generated">
            <a:extLst>
              <a:ext uri="{FF2B5EF4-FFF2-40B4-BE49-F238E27FC236}">
                <a16:creationId xmlns:a16="http://schemas.microsoft.com/office/drawing/2014/main" id="{19A3B871-92A8-234D-BA36-47473BC0129A}"/>
              </a:ext>
            </a:extLst>
          </p:cNvPr>
          <p:cNvPicPr>
            <a:picLocks noChangeAspect="1"/>
          </p:cNvPicPr>
          <p:nvPr/>
        </p:nvPicPr>
        <p:blipFill>
          <a:blip r:embed="rId3"/>
          <a:stretch>
            <a:fillRect/>
          </a:stretch>
        </p:blipFill>
        <p:spPr>
          <a:xfrm>
            <a:off x="5933090" y="1715598"/>
            <a:ext cx="6119648" cy="4425287"/>
          </a:xfrm>
          <a:prstGeom prst="rect">
            <a:avLst/>
          </a:prstGeom>
        </p:spPr>
      </p:pic>
    </p:spTree>
    <p:extLst>
      <p:ext uri="{BB962C8B-B14F-4D97-AF65-F5344CB8AC3E}">
        <p14:creationId xmlns:p14="http://schemas.microsoft.com/office/powerpoint/2010/main" val="3744813883"/>
      </p:ext>
    </p:extLst>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37939" y="855294"/>
            <a:ext cx="8966304" cy="404043"/>
          </a:xfrm>
          <a:prstGeom prst="rect">
            <a:avLst/>
          </a:prstGeom>
        </p:spPr>
        <p:txBody>
          <a:bodyPr vert="horz" wrap="square" lIns="0" tIns="16087" rIns="0" bIns="0" numCol="1" anchor="ctr" anchorCtr="0" compatLnSpc="1">
            <a:prstTxWarp prst="textNoShape">
              <a:avLst/>
            </a:prstTxWarp>
            <a:spAutoFit/>
          </a:bodyPr>
          <a:lstStyle/>
          <a:p>
            <a:pPr marL="16510">
              <a:spcBef>
                <a:spcPts val="127"/>
              </a:spcBef>
              <a:defRPr sz="2800" b="1">
                <a:solidFill>
                  <a:srgbClr val="A1010D"/>
                </a:solidFill>
                <a:latin typeface="Source Sans Pro Regular"/>
                <a:ea typeface="+mj-ea"/>
                <a:cs typeface="Arial"/>
                <a:sym typeface="Calibri"/>
              </a:defRPr>
            </a:pPr>
            <a:r>
              <a:rPr dirty="0" err="1"/>
              <a:t>Thèmes</a:t>
            </a:r>
            <a:r>
              <a:rPr dirty="0"/>
              <a:t> à </a:t>
            </a:r>
            <a:r>
              <a:rPr dirty="0" err="1"/>
              <a:t>aborder</a:t>
            </a:r>
            <a:r>
              <a:rPr dirty="0"/>
              <a:t> dans le cadre de la formation</a:t>
            </a:r>
            <a:endParaRPr sz="2800" b="1" dirty="0">
              <a:solidFill>
                <a:srgbClr val="A1010D"/>
              </a:solidFill>
              <a:latin typeface="Source Sans Pro Regular"/>
              <a:ea typeface="+mj-ea"/>
              <a:cs typeface="Arial"/>
              <a:sym typeface="Calibri"/>
            </a:endParaRPr>
          </a:p>
        </p:txBody>
      </p:sp>
      <p:sp>
        <p:nvSpPr>
          <p:cNvPr id="3" name="object 3"/>
          <p:cNvSpPr txBox="1"/>
          <p:nvPr/>
        </p:nvSpPr>
        <p:spPr>
          <a:xfrm>
            <a:off x="296462" y="1438085"/>
            <a:ext cx="6500147" cy="4306307"/>
          </a:xfrm>
          <a:prstGeom prst="rect">
            <a:avLst/>
          </a:prstGeom>
        </p:spPr>
        <p:txBody>
          <a:bodyPr vert="horz" wrap="square" lIns="0" tIns="99060" rIns="0" bIns="0" anchor="t">
            <a:spAutoFit/>
          </a:bodyPr>
          <a:lstStyle/>
          <a:p>
            <a:pPr marL="342900" lvl="2" indent="-307975">
              <a:spcBef>
                <a:spcPts val="500"/>
              </a:spcBef>
              <a:buClr>
                <a:schemeClr val="accent3"/>
              </a:buClr>
              <a:buSzPct val="100000"/>
              <a:buFont typeface="Arial"/>
              <a:buChar char="•"/>
              <a:defRPr sz="2400">
                <a:solidFill>
                  <a:schemeClr val="tx1"/>
                </a:solidFill>
                <a:latin typeface="Source Sans Pro Regular"/>
                <a:ea typeface="Source Sans Pro Regular"/>
                <a:cs typeface="Arial"/>
                <a:sym typeface="Source Sans Pro Regular"/>
              </a:defRPr>
            </a:pPr>
            <a:r>
              <a:rPr sz="2000" dirty="0"/>
              <a:t>Aperçu des interventions </a:t>
            </a:r>
            <a:r>
              <a:rPr sz="2000" dirty="0" err="1"/>
              <a:t>dʼurgence</a:t>
            </a:r>
            <a:r>
              <a:rPr sz="2000" dirty="0"/>
              <a:t> </a:t>
            </a:r>
            <a:r>
              <a:rPr sz="2000" dirty="0" err="1"/>
              <a:t>menées</a:t>
            </a:r>
            <a:r>
              <a:rPr sz="2000" dirty="0"/>
              <a:t> dans le pays</a:t>
            </a:r>
            <a:endParaRPr sz="2000" dirty="0">
              <a:solidFill>
                <a:schemeClr val="tx1"/>
              </a:solidFill>
              <a:latin typeface="Source Sans Pro Regular"/>
              <a:cs typeface="Arial"/>
            </a:endParaRPr>
          </a:p>
          <a:p>
            <a:pPr marL="342900" lvl="2" indent="-307975">
              <a:spcBef>
                <a:spcPts val="500"/>
              </a:spcBef>
              <a:buClr>
                <a:schemeClr val="accent3"/>
              </a:buClr>
              <a:buSzPct val="100000"/>
              <a:buFont typeface="Arial"/>
              <a:buChar char="•"/>
              <a:defRPr sz="2400">
                <a:solidFill>
                  <a:schemeClr val="tx1"/>
                </a:solidFill>
                <a:latin typeface="Source Sans Pro Regular"/>
                <a:ea typeface="Source Sans Pro Regular"/>
                <a:cs typeface="Arial"/>
                <a:sym typeface="Source Sans Pro Regular"/>
              </a:defRPr>
            </a:pPr>
            <a:r>
              <a:rPr sz="2000" dirty="0" err="1"/>
              <a:t>Activités</a:t>
            </a:r>
            <a:r>
              <a:rPr sz="2000" dirty="0"/>
              <a:t> </a:t>
            </a:r>
            <a:r>
              <a:rPr sz="2000" dirty="0" err="1"/>
              <a:t>dʼintervention</a:t>
            </a:r>
            <a:r>
              <a:rPr sz="2000" dirty="0"/>
              <a:t> </a:t>
            </a:r>
            <a:r>
              <a:rPr sz="2000" dirty="0" err="1"/>
              <a:t>habituelles</a:t>
            </a:r>
            <a:r>
              <a:rPr sz="2000" dirty="0"/>
              <a:t> des EIR (y </a:t>
            </a:r>
            <a:r>
              <a:rPr sz="2000" dirty="0" err="1"/>
              <a:t>compris</a:t>
            </a:r>
            <a:r>
              <a:rPr sz="2000" dirty="0"/>
              <a:t> </a:t>
            </a:r>
            <a:r>
              <a:rPr sz="2000" dirty="0" err="1"/>
              <a:t>présentation</a:t>
            </a:r>
            <a:r>
              <a:rPr sz="2000" dirty="0"/>
              <a:t> des </a:t>
            </a:r>
            <a:r>
              <a:rPr sz="2000" dirty="0" err="1"/>
              <a:t>équipements</a:t>
            </a:r>
            <a:r>
              <a:rPr sz="2000" dirty="0"/>
              <a:t> et des </a:t>
            </a:r>
            <a:r>
              <a:rPr sz="2000" dirty="0" err="1"/>
              <a:t>outils</a:t>
            </a:r>
            <a:r>
              <a:rPr sz="2000" dirty="0"/>
              <a:t> </a:t>
            </a:r>
            <a:r>
              <a:rPr sz="2000" dirty="0" err="1"/>
              <a:t>normalisés</a:t>
            </a:r>
            <a:r>
              <a:rPr sz="2000" dirty="0"/>
              <a:t> </a:t>
            </a:r>
            <a:r>
              <a:rPr sz="2000" dirty="0" err="1"/>
              <a:t>correspondants</a:t>
            </a:r>
            <a:r>
              <a:rPr sz="2000" dirty="0"/>
              <a:t>)</a:t>
            </a:r>
          </a:p>
          <a:p>
            <a:pPr marL="342900" lvl="2" indent="-307975">
              <a:spcBef>
                <a:spcPts val="500"/>
              </a:spcBef>
              <a:buClr>
                <a:schemeClr val="accent3"/>
              </a:buClr>
              <a:buSzPct val="100000"/>
              <a:buFont typeface="Arial"/>
              <a:buChar char="•"/>
              <a:defRPr sz="2400">
                <a:solidFill>
                  <a:schemeClr val="tx1"/>
                </a:solidFill>
                <a:latin typeface="Source Sans Pro Regular"/>
                <a:ea typeface="Source Sans Pro Regular"/>
                <a:cs typeface="Arial"/>
                <a:sym typeface="Source Sans Pro Regular"/>
              </a:defRPr>
            </a:pPr>
            <a:r>
              <a:rPr sz="2000" dirty="0"/>
              <a:t>Communication sur les </a:t>
            </a:r>
            <a:r>
              <a:rPr sz="2000" dirty="0" err="1"/>
              <a:t>risques</a:t>
            </a:r>
            <a:r>
              <a:rPr sz="2000" dirty="0"/>
              <a:t> et participation </a:t>
            </a:r>
            <a:r>
              <a:rPr sz="2000" dirty="0" err="1"/>
              <a:t>communautaire</a:t>
            </a:r>
            <a:r>
              <a:rPr sz="2000" dirty="0"/>
              <a:t> </a:t>
            </a:r>
            <a:endParaRPr sz="2000" dirty="0">
              <a:solidFill>
                <a:schemeClr val="tx1"/>
              </a:solidFill>
              <a:latin typeface="Source Sans Pro Regular"/>
              <a:cs typeface="Arial"/>
            </a:endParaRPr>
          </a:p>
          <a:p>
            <a:pPr marL="342900" lvl="2" indent="-307975">
              <a:spcBef>
                <a:spcPts val="500"/>
              </a:spcBef>
              <a:buClr>
                <a:schemeClr val="accent3"/>
              </a:buClr>
              <a:buSzPct val="100000"/>
              <a:buFont typeface="Arial"/>
              <a:buChar char="•"/>
              <a:defRPr sz="2400">
                <a:solidFill>
                  <a:schemeClr val="tx1"/>
                </a:solidFill>
                <a:latin typeface="Source Sans Pro Regular"/>
                <a:ea typeface="Source Sans Pro Regular"/>
                <a:cs typeface="Arial"/>
                <a:sym typeface="Source Sans Pro Regular"/>
              </a:defRPr>
            </a:pPr>
            <a:r>
              <a:rPr sz="2000" dirty="0" err="1"/>
              <a:t>Éthique</a:t>
            </a:r>
            <a:r>
              <a:rPr sz="2000" dirty="0"/>
              <a:t> et code de </a:t>
            </a:r>
            <a:r>
              <a:rPr sz="2000" dirty="0" err="1"/>
              <a:t>conduite</a:t>
            </a:r>
            <a:endParaRPr sz="2000" dirty="0">
              <a:solidFill>
                <a:schemeClr val="tx1"/>
              </a:solidFill>
              <a:latin typeface="Source Sans Pro Regular"/>
              <a:cs typeface="Arial"/>
            </a:endParaRPr>
          </a:p>
          <a:p>
            <a:pPr marL="342900" lvl="2" indent="-307975">
              <a:spcBef>
                <a:spcPts val="500"/>
              </a:spcBef>
              <a:buClr>
                <a:schemeClr val="accent3"/>
              </a:buClr>
              <a:buSzPct val="100000"/>
              <a:buFont typeface="Arial"/>
              <a:buChar char="•"/>
              <a:defRPr sz="2400">
                <a:solidFill>
                  <a:schemeClr val="tx1"/>
                </a:solidFill>
                <a:latin typeface="Source Sans Pro Regular"/>
                <a:ea typeface="Source Sans Pro Regular"/>
                <a:cs typeface="Arial"/>
                <a:sym typeface="Source Sans Pro Regular"/>
              </a:defRPr>
            </a:pPr>
            <a:r>
              <a:rPr sz="2000" dirty="0" err="1"/>
              <a:t>Prévention</a:t>
            </a:r>
            <a:r>
              <a:rPr sz="2000" dirty="0"/>
              <a:t> de </a:t>
            </a:r>
            <a:r>
              <a:rPr sz="2000" dirty="0" err="1"/>
              <a:t>lʼexploitation</a:t>
            </a:r>
            <a:r>
              <a:rPr sz="2000" dirty="0"/>
              <a:t> et des </a:t>
            </a:r>
            <a:r>
              <a:rPr sz="2000" dirty="0" err="1"/>
              <a:t>abus</a:t>
            </a:r>
            <a:r>
              <a:rPr sz="2000" dirty="0"/>
              <a:t> </a:t>
            </a:r>
            <a:r>
              <a:rPr sz="2000" dirty="0" err="1"/>
              <a:t>sexuels</a:t>
            </a:r>
            <a:r>
              <a:rPr sz="2000" dirty="0"/>
              <a:t> </a:t>
            </a:r>
            <a:endParaRPr sz="2000" dirty="0">
              <a:solidFill>
                <a:schemeClr val="tx1"/>
              </a:solidFill>
              <a:latin typeface="Source Sans Pro Regular"/>
              <a:cs typeface="Arial"/>
            </a:endParaRPr>
          </a:p>
          <a:p>
            <a:pPr marL="342900" lvl="2" indent="-307975">
              <a:spcBef>
                <a:spcPts val="500"/>
              </a:spcBef>
              <a:buClr>
                <a:schemeClr val="accent3"/>
              </a:buClr>
              <a:buSzPct val="100000"/>
              <a:buFont typeface="Arial"/>
              <a:buChar char="•"/>
              <a:defRPr sz="2400">
                <a:solidFill>
                  <a:schemeClr val="tx1"/>
                </a:solidFill>
                <a:latin typeface="Source Sans Pro Regular"/>
                <a:ea typeface="Source Sans Pro Regular"/>
                <a:cs typeface="Arial"/>
                <a:sym typeface="Source Sans Pro Regular"/>
              </a:defRPr>
            </a:pPr>
            <a:r>
              <a:rPr sz="2000" dirty="0"/>
              <a:t>Directives </a:t>
            </a:r>
            <a:r>
              <a:rPr sz="2000" dirty="0" err="1"/>
              <a:t>nationales</a:t>
            </a:r>
            <a:r>
              <a:rPr sz="2000" dirty="0"/>
              <a:t> de santé </a:t>
            </a:r>
            <a:r>
              <a:rPr sz="2000" dirty="0" err="1"/>
              <a:t>publique</a:t>
            </a:r>
            <a:r>
              <a:rPr sz="2000" dirty="0"/>
              <a:t> et POS</a:t>
            </a:r>
          </a:p>
          <a:p>
            <a:pPr marL="342900" lvl="2" indent="-307975">
              <a:spcBef>
                <a:spcPts val="500"/>
              </a:spcBef>
              <a:buClr>
                <a:schemeClr val="accent3"/>
              </a:buClr>
              <a:buSzPct val="100000"/>
              <a:buFont typeface="Arial"/>
              <a:buChar char="•"/>
              <a:defRPr sz="2400">
                <a:solidFill>
                  <a:schemeClr val="tx1"/>
                </a:solidFill>
                <a:latin typeface="Source Sans Pro Regular"/>
                <a:ea typeface="Source Sans Pro Regular"/>
                <a:cs typeface="Arial"/>
                <a:sym typeface="Source Sans Pro Regular"/>
              </a:defRPr>
            </a:pPr>
            <a:r>
              <a:rPr sz="2000" dirty="0"/>
              <a:t>Situations </a:t>
            </a:r>
            <a:r>
              <a:rPr sz="2000" dirty="0" err="1"/>
              <a:t>dʼurgence</a:t>
            </a:r>
            <a:r>
              <a:rPr sz="2000" dirty="0"/>
              <a:t> les plus </a:t>
            </a:r>
            <a:r>
              <a:rPr sz="2000" dirty="0" err="1"/>
              <a:t>courantes</a:t>
            </a:r>
            <a:r>
              <a:rPr sz="2000" dirty="0"/>
              <a:t> dans le pays</a:t>
            </a:r>
          </a:p>
          <a:p>
            <a:pPr marL="342900" lvl="2" indent="-307975">
              <a:spcBef>
                <a:spcPts val="500"/>
              </a:spcBef>
              <a:buClr>
                <a:schemeClr val="accent3"/>
              </a:buClr>
              <a:buSzPct val="100000"/>
              <a:buFont typeface="Arial"/>
              <a:buChar char="•"/>
              <a:defRPr sz="2400">
                <a:solidFill>
                  <a:schemeClr val="tx1"/>
                </a:solidFill>
                <a:latin typeface="Source Sans Pro Regular"/>
                <a:ea typeface="Source Sans Pro Regular"/>
                <a:cs typeface="Arial"/>
                <a:sym typeface="Source Sans Pro Regular"/>
              </a:defRPr>
            </a:pPr>
            <a:r>
              <a:rPr sz="2000" dirty="0" err="1"/>
              <a:t>Difficultés</a:t>
            </a:r>
            <a:r>
              <a:rPr sz="2000" dirty="0"/>
              <a:t> </a:t>
            </a:r>
            <a:r>
              <a:rPr sz="2000" dirty="0" err="1"/>
              <a:t>liées</a:t>
            </a:r>
            <a:r>
              <a:rPr sz="2000" dirty="0"/>
              <a:t> aux interventions</a:t>
            </a:r>
          </a:p>
          <a:p>
            <a:pPr marL="342900" lvl="2" indent="-307975">
              <a:spcBef>
                <a:spcPts val="500"/>
              </a:spcBef>
              <a:buClr>
                <a:schemeClr val="accent3"/>
              </a:buClr>
              <a:buSzPct val="100000"/>
              <a:buFont typeface="Arial"/>
              <a:buChar char="•"/>
              <a:defRPr sz="2400">
                <a:solidFill>
                  <a:schemeClr val="tx1"/>
                </a:solidFill>
                <a:latin typeface="Source Sans Pro Regular"/>
                <a:ea typeface="Source Sans Pro Regular"/>
                <a:cs typeface="Arial"/>
                <a:sym typeface="Source Sans Pro Regular"/>
              </a:defRPr>
            </a:pPr>
            <a:r>
              <a:rPr sz="2000" dirty="0" err="1"/>
              <a:t>Compte-rendu</a:t>
            </a:r>
            <a:r>
              <a:rPr sz="2000" dirty="0"/>
              <a:t>, </a:t>
            </a:r>
            <a:r>
              <a:rPr sz="2000" dirty="0" err="1"/>
              <a:t>suivi</a:t>
            </a:r>
            <a:r>
              <a:rPr sz="2000" dirty="0"/>
              <a:t> et </a:t>
            </a:r>
            <a:r>
              <a:rPr sz="2000" dirty="0" err="1"/>
              <a:t>évaluation</a:t>
            </a:r>
            <a:endParaRPr sz="2000" dirty="0"/>
          </a:p>
        </p:txBody>
      </p:sp>
      <p:sp>
        <p:nvSpPr>
          <p:cNvPr id="10" name="object 10"/>
          <p:cNvSpPr txBox="1"/>
          <p:nvPr/>
        </p:nvSpPr>
        <p:spPr>
          <a:xfrm>
            <a:off x="7050609" y="2482022"/>
            <a:ext cx="4928697" cy="2970899"/>
          </a:xfrm>
          <a:prstGeom prst="rect">
            <a:avLst/>
          </a:prstGeom>
          <a:solidFill>
            <a:srgbClr val="A1010D"/>
          </a:solidFill>
        </p:spPr>
        <p:txBody>
          <a:bodyPr vert="horz" wrap="square" lIns="0" tIns="16087" rIns="0" bIns="0" anchor="t">
            <a:spAutoFit/>
          </a:bodyPr>
          <a:lstStyle/>
          <a:p>
            <a:pPr marL="457200" marR="6350" lvl="1" indent="0" hangingPunct="1">
              <a:spcBef>
                <a:spcPts val="127"/>
              </a:spcBef>
              <a:tabLst>
                <a:tab pos="456342" algn="l"/>
                <a:tab pos="457189" algn="l"/>
              </a:tabLst>
              <a:defRPr b="1" kern="1200">
                <a:solidFill>
                  <a:prstClr val="white"/>
                </a:solidFill>
                <a:latin typeface="Arial"/>
                <a:ea typeface="+mn-ea"/>
                <a:cs typeface="Arial"/>
              </a:defRPr>
            </a:pPr>
            <a:r>
              <a:rPr sz="1600" dirty="0" err="1"/>
              <a:t>Éléments</a:t>
            </a:r>
            <a:r>
              <a:rPr sz="1600" dirty="0"/>
              <a:t> </a:t>
            </a:r>
            <a:r>
              <a:rPr sz="1600" dirty="0" err="1"/>
              <a:t>spécifiques</a:t>
            </a:r>
            <a:r>
              <a:rPr sz="1600" dirty="0"/>
              <a:t> à prendre </a:t>
            </a:r>
            <a:r>
              <a:rPr sz="1600" dirty="0" err="1"/>
              <a:t>en</a:t>
            </a:r>
            <a:r>
              <a:rPr sz="1600" dirty="0"/>
              <a:t> </a:t>
            </a:r>
            <a:r>
              <a:rPr sz="1600" dirty="0" err="1"/>
              <a:t>compte</a:t>
            </a:r>
            <a:r>
              <a:rPr sz="1600" dirty="0"/>
              <a:t> :</a:t>
            </a:r>
            <a:endParaRPr sz="1600" b="1" kern="1200" dirty="0">
              <a:solidFill>
                <a:prstClr val="white"/>
              </a:solidFill>
              <a:latin typeface="Arial"/>
              <a:ea typeface="+mn-ea"/>
              <a:cs typeface="Arial"/>
            </a:endParaRPr>
          </a:p>
          <a:p>
            <a:pPr marL="913130" marR="6350" lvl="1" indent="-455930" hangingPunct="1">
              <a:buFontTx/>
              <a:buChar char="•"/>
              <a:tabLst>
                <a:tab pos="456342" algn="l"/>
                <a:tab pos="457189" algn="l"/>
              </a:tabLst>
              <a:defRPr kern="1200">
                <a:solidFill>
                  <a:prstClr val="white"/>
                </a:solidFill>
                <a:latin typeface="Arial" panose="020B0604020202020204" pitchFamily="34" charset="0"/>
                <a:ea typeface="+mn-ea"/>
                <a:cs typeface="Arial" panose="020B0604020202020204" pitchFamily="34" charset="0"/>
              </a:defRPr>
            </a:pPr>
            <a:r>
              <a:rPr sz="1600" dirty="0"/>
              <a:t>Formation </a:t>
            </a:r>
            <a:r>
              <a:rPr sz="1600" dirty="0" err="1"/>
              <a:t>destinée</a:t>
            </a:r>
            <a:r>
              <a:rPr sz="1600" dirty="0"/>
              <a:t> à </a:t>
            </a:r>
            <a:r>
              <a:rPr sz="1600" dirty="0" err="1"/>
              <a:t>lʼensemble</a:t>
            </a:r>
            <a:r>
              <a:rPr sz="1600" dirty="0"/>
              <a:t> du personnel, à </a:t>
            </a:r>
            <a:r>
              <a:rPr sz="1600" dirty="0" err="1"/>
              <a:t>certains</a:t>
            </a:r>
            <a:r>
              <a:rPr sz="1600" dirty="0"/>
              <a:t> </a:t>
            </a:r>
            <a:r>
              <a:rPr sz="1600" dirty="0" err="1"/>
              <a:t>postes</a:t>
            </a:r>
            <a:r>
              <a:rPr sz="1600" dirty="0"/>
              <a:t> </a:t>
            </a:r>
            <a:r>
              <a:rPr sz="1600" dirty="0" err="1"/>
              <a:t>ou</a:t>
            </a:r>
            <a:r>
              <a:rPr sz="1600" dirty="0"/>
              <a:t> aux chefs </a:t>
            </a:r>
            <a:r>
              <a:rPr sz="1600" dirty="0" err="1"/>
              <a:t>dʼéquipe</a:t>
            </a:r>
            <a:endParaRPr sz="1600" dirty="0"/>
          </a:p>
          <a:p>
            <a:pPr marL="913130" marR="394335" lvl="1" indent="-455930" hangingPunct="1">
              <a:buFontTx/>
              <a:buChar char="•"/>
              <a:tabLst>
                <a:tab pos="456342" algn="l"/>
                <a:tab pos="457189" algn="l"/>
              </a:tabLst>
              <a:defRPr kern="1200">
                <a:solidFill>
                  <a:prstClr val="white"/>
                </a:solidFill>
                <a:latin typeface="Arial" panose="020B0604020202020204" pitchFamily="34" charset="0"/>
                <a:ea typeface="+mn-ea"/>
                <a:cs typeface="Arial" panose="020B0604020202020204" pitchFamily="34" charset="0"/>
              </a:defRPr>
            </a:pPr>
            <a:r>
              <a:rPr sz="1600" dirty="0"/>
              <a:t>Formation </a:t>
            </a:r>
            <a:r>
              <a:rPr sz="1600" dirty="0" err="1"/>
              <a:t>nationale</a:t>
            </a:r>
            <a:r>
              <a:rPr sz="1600" dirty="0"/>
              <a:t>, </a:t>
            </a:r>
            <a:r>
              <a:rPr sz="1600" dirty="0" err="1"/>
              <a:t>régionale</a:t>
            </a:r>
            <a:r>
              <a:rPr sz="1600" dirty="0"/>
              <a:t> </a:t>
            </a:r>
            <a:r>
              <a:rPr sz="1600" dirty="0" err="1"/>
              <a:t>ou</a:t>
            </a:r>
            <a:r>
              <a:rPr sz="1600" dirty="0"/>
              <a:t> </a:t>
            </a:r>
            <a:r>
              <a:rPr sz="1600" dirty="0" err="1"/>
              <a:t>internationale</a:t>
            </a:r>
            <a:endParaRPr sz="1600" dirty="0"/>
          </a:p>
          <a:p>
            <a:pPr marL="913130" lvl="1" indent="-455930" hangingPunct="1">
              <a:buFontTx/>
              <a:buChar char="•"/>
              <a:tabLst>
                <a:tab pos="456342" algn="l"/>
                <a:tab pos="457189" algn="l"/>
              </a:tabLst>
              <a:defRPr kern="1200">
                <a:solidFill>
                  <a:prstClr val="white"/>
                </a:solidFill>
                <a:latin typeface="Arial" panose="020B0604020202020204" pitchFamily="34" charset="0"/>
                <a:ea typeface="+mn-ea"/>
                <a:cs typeface="Arial" panose="020B0604020202020204" pitchFamily="34" charset="0"/>
              </a:defRPr>
            </a:pPr>
            <a:r>
              <a:rPr sz="1600" dirty="0" err="1"/>
              <a:t>Élaboration</a:t>
            </a:r>
            <a:r>
              <a:rPr sz="1600" dirty="0"/>
              <a:t> </a:t>
            </a:r>
            <a:r>
              <a:rPr sz="1600" dirty="0" err="1"/>
              <a:t>dʼun</a:t>
            </a:r>
            <a:r>
              <a:rPr sz="1600" dirty="0"/>
              <a:t> </a:t>
            </a:r>
            <a:r>
              <a:rPr sz="1600" dirty="0" err="1"/>
              <a:t>répertoire</a:t>
            </a:r>
            <a:r>
              <a:rPr sz="1600" dirty="0"/>
              <a:t> des formations </a:t>
            </a:r>
            <a:r>
              <a:rPr sz="1600" dirty="0" err="1"/>
              <a:t>en</a:t>
            </a:r>
            <a:r>
              <a:rPr sz="1600" dirty="0"/>
              <a:t> temps voulu </a:t>
            </a:r>
            <a:r>
              <a:rPr sz="1600" dirty="0" err="1"/>
              <a:t>permettant</a:t>
            </a:r>
            <a:r>
              <a:rPr sz="1600" dirty="0"/>
              <a:t> de </a:t>
            </a:r>
            <a:r>
              <a:rPr sz="1600" dirty="0" err="1"/>
              <a:t>créer</a:t>
            </a:r>
            <a:r>
              <a:rPr sz="1600" dirty="0"/>
              <a:t> et de compiler, pendant la phase non </a:t>
            </a:r>
            <a:r>
              <a:rPr sz="1600" dirty="0" err="1"/>
              <a:t>urgente</a:t>
            </a:r>
            <a:r>
              <a:rPr sz="1600" dirty="0"/>
              <a:t>, des supports de formation </a:t>
            </a:r>
            <a:r>
              <a:rPr sz="1600" dirty="0" err="1"/>
              <a:t>dédiés</a:t>
            </a:r>
            <a:r>
              <a:rPr sz="1600" dirty="0"/>
              <a:t> aux urgences de santé </a:t>
            </a:r>
            <a:r>
              <a:rPr sz="1600" dirty="0" err="1"/>
              <a:t>publique</a:t>
            </a:r>
            <a:r>
              <a:rPr sz="1600" dirty="0"/>
              <a:t> les plus </a:t>
            </a:r>
            <a:r>
              <a:rPr sz="1600" dirty="0" err="1"/>
              <a:t>répandues</a:t>
            </a:r>
            <a:r>
              <a:rPr sz="1600" dirty="0"/>
              <a:t> dans le pays</a:t>
            </a:r>
            <a:endParaRPr sz="1600" kern="1200" dirty="0">
              <a:solidFill>
                <a:prstClr val="white"/>
              </a:solidFill>
              <a:latin typeface="Arial" panose="020B0604020202020204" pitchFamily="34" charset="0"/>
              <a:ea typeface="+mn-ea"/>
              <a:cs typeface="Arial" panose="020B0604020202020204" pitchFamily="34" charset="0"/>
            </a:endParaRPr>
          </a:p>
        </p:txBody>
      </p:sp>
      <p:sp>
        <p:nvSpPr>
          <p:cNvPr id="6" name="ZoneTexte 5">
            <a:extLst>
              <a:ext uri="{FF2B5EF4-FFF2-40B4-BE49-F238E27FC236}">
                <a16:creationId xmlns:a16="http://schemas.microsoft.com/office/drawing/2014/main" id="{060753CB-6030-1706-4585-9E56E6D9170B}"/>
              </a:ext>
            </a:extLst>
          </p:cNvPr>
          <p:cNvSpPr txBox="1"/>
          <p:nvPr/>
        </p:nvSpPr>
        <p:spPr>
          <a:xfrm>
            <a:off x="67619" y="2417"/>
            <a:ext cx="9772120"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3200">
                <a:latin typeface="Source Sans Pro Regular"/>
              </a:defRPr>
            </a:pPr>
            <a:r>
              <a:rPr b="1" dirty="0">
                <a:solidFill>
                  <a:srgbClr val="FFFFFF"/>
                </a:solidFill>
                <a:ea typeface="Source Sans Pro Regular"/>
              </a:rPr>
              <a:t>3.8 Introduction à la</a:t>
            </a:r>
            <a:r>
              <a:rPr b="1" dirty="0">
                <a:solidFill>
                  <a:srgbClr val="FFFFFF"/>
                </a:solidFill>
              </a:rPr>
              <a:t> formation des </a:t>
            </a:r>
            <a:r>
              <a:rPr b="1" dirty="0" err="1">
                <a:solidFill>
                  <a:srgbClr val="FFFFFF"/>
                </a:solidFill>
              </a:rPr>
              <a:t>membres</a:t>
            </a:r>
            <a:r>
              <a:rPr b="1" dirty="0">
                <a:solidFill>
                  <a:srgbClr val="FFFFFF"/>
                </a:solidFill>
              </a:rPr>
              <a:t> des EIR</a:t>
            </a:r>
          </a:p>
        </p:txBody>
      </p:sp>
      <p:sp>
        <p:nvSpPr>
          <p:cNvPr id="4" name="Espace réservé du numéro de diapositive 3">
            <a:extLst>
              <a:ext uri="{FF2B5EF4-FFF2-40B4-BE49-F238E27FC236}">
                <a16:creationId xmlns:a16="http://schemas.microsoft.com/office/drawing/2014/main" id="{409FCB2C-DA9C-CDEB-5EC1-046BFEFED501}"/>
              </a:ext>
            </a:extLst>
          </p:cNvPr>
          <p:cNvSpPr>
            <a:spLocks noGrp="1"/>
          </p:cNvSpPr>
          <p:nvPr>
            <p:ph type="sldNum" sz="quarter" idx="2"/>
          </p:nvPr>
        </p:nvSpPr>
        <p:spPr>
          <a:xfrm>
            <a:off x="11695113" y="6532738"/>
            <a:ext cx="495186" cy="320041"/>
          </a:xfrm>
        </p:spPr>
        <p:txBody>
          <a:bodyPr lIns="91440" tIns="45720" rIns="91440" bIns="45720" anchor="t"/>
          <a:lstStyle/>
          <a:p>
            <a:pPr algn="r"/>
            <a:fld id="{86CB4B4D-7CA3-9044-876B-883B54F8677D}" type="slidenum">
              <a:rPr lang="fr-FR" sz="1200">
                <a:solidFill>
                  <a:srgbClr val="A5A5A5"/>
                </a:solidFill>
              </a:rPr>
              <a:pPr algn="r"/>
              <a:t>65</a:t>
            </a:fld>
            <a:endParaRPr sz="1200">
              <a:solidFill>
                <a:srgbClr val="A5A5A5"/>
              </a:solidFill>
            </a:endParaRPr>
          </a:p>
        </p:txBody>
      </p:sp>
    </p:spTree>
    <p:extLst>
      <p:ext uri="{BB962C8B-B14F-4D97-AF65-F5344CB8AC3E}">
        <p14:creationId xmlns:p14="http://schemas.microsoft.com/office/powerpoint/2010/main" val="249595290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9709" y="810616"/>
            <a:ext cx="8765629" cy="404043"/>
          </a:xfrm>
          <a:prstGeom prst="rect">
            <a:avLst/>
          </a:prstGeom>
        </p:spPr>
        <p:txBody>
          <a:bodyPr vert="horz" wrap="square" lIns="0" tIns="16087" rIns="0" bIns="0" numCol="1" anchor="ctr" anchorCtr="0" compatLnSpc="1">
            <a:prstTxWarp prst="textNoShape">
              <a:avLst/>
            </a:prstTxWarp>
            <a:spAutoFit/>
          </a:bodyPr>
          <a:lstStyle/>
          <a:p>
            <a:pPr marL="16510">
              <a:spcBef>
                <a:spcPts val="127"/>
              </a:spcBef>
              <a:defRPr sz="2800" b="1">
                <a:solidFill>
                  <a:srgbClr val="A1010D"/>
                </a:solidFill>
                <a:latin typeface="Source Sans Pro Regular"/>
                <a:ea typeface="+mj-ea"/>
                <a:cs typeface="Arial"/>
                <a:sym typeface="Calibri"/>
              </a:defRPr>
            </a:pPr>
            <a:r>
              <a:rPr dirty="0" err="1"/>
              <a:t>Thèmes</a:t>
            </a:r>
            <a:r>
              <a:rPr dirty="0"/>
              <a:t> à </a:t>
            </a:r>
            <a:r>
              <a:rPr dirty="0" err="1"/>
              <a:t>aborder</a:t>
            </a:r>
            <a:r>
              <a:rPr dirty="0"/>
              <a:t> dans le cadre de la formation</a:t>
            </a:r>
            <a:endParaRPr sz="2800" b="1" dirty="0">
              <a:solidFill>
                <a:srgbClr val="A1010D"/>
              </a:solidFill>
              <a:latin typeface="Source Sans Pro Regular"/>
              <a:ea typeface="+mj-ea"/>
              <a:cs typeface="Arial"/>
              <a:sym typeface="Calibri"/>
            </a:endParaRPr>
          </a:p>
        </p:txBody>
      </p:sp>
      <p:sp>
        <p:nvSpPr>
          <p:cNvPr id="3" name="object 3"/>
          <p:cNvSpPr txBox="1"/>
          <p:nvPr/>
        </p:nvSpPr>
        <p:spPr>
          <a:xfrm>
            <a:off x="279452" y="2727773"/>
            <a:ext cx="4673547" cy="1638910"/>
          </a:xfrm>
          <a:prstGeom prst="rect">
            <a:avLst/>
          </a:prstGeom>
          <a:ln w="28575">
            <a:solidFill>
              <a:srgbClr val="C00000"/>
            </a:solidFill>
          </a:ln>
        </p:spPr>
        <p:style>
          <a:lnRef idx="2">
            <a:schemeClr val="accent2"/>
          </a:lnRef>
          <a:fillRef idx="1">
            <a:schemeClr val="lt1"/>
          </a:fillRef>
          <a:effectRef idx="0">
            <a:schemeClr val="accent2"/>
          </a:effectRef>
          <a:fontRef idx="minor">
            <a:schemeClr val="dk1"/>
          </a:fontRef>
        </p:style>
        <p:txBody>
          <a:bodyPr vert="horz" wrap="square" lIns="0" tIns="99060" rIns="0" bIns="0" anchor="t">
            <a:spAutoFit/>
          </a:bodyPr>
          <a:lstStyle/>
          <a:p>
            <a:pPr marL="36000" lvl="2" indent="0" algn="ctr">
              <a:spcBef>
                <a:spcPts val="1800"/>
              </a:spcBef>
              <a:spcAft>
                <a:spcPts val="1800"/>
              </a:spcAft>
              <a:buClr>
                <a:schemeClr val="accent3"/>
              </a:buClr>
              <a:buSzPct val="100000"/>
              <a:defRPr sz="2000">
                <a:solidFill>
                  <a:schemeClr val="tx1"/>
                </a:solidFill>
                <a:latin typeface="Source Sans Pro Regular"/>
                <a:ea typeface="Source Sans Pro Regular"/>
                <a:cs typeface="Arial"/>
                <a:sym typeface="Source Sans Pro Regular"/>
              </a:defRPr>
            </a:pPr>
            <a:r>
              <a:rPr dirty="0"/>
              <a:t>Il </a:t>
            </a:r>
            <a:r>
              <a:rPr dirty="0" err="1"/>
              <a:t>est</a:t>
            </a:r>
            <a:r>
              <a:rPr dirty="0"/>
              <a:t> </a:t>
            </a:r>
            <a:r>
              <a:rPr dirty="0" err="1"/>
              <a:t>fortement</a:t>
            </a:r>
            <a:r>
              <a:rPr dirty="0"/>
              <a:t> </a:t>
            </a:r>
            <a:r>
              <a:rPr dirty="0" err="1"/>
              <a:t>recommandé</a:t>
            </a:r>
            <a:r>
              <a:rPr dirty="0"/>
              <a:t> de </a:t>
            </a:r>
            <a:r>
              <a:rPr dirty="0" err="1"/>
              <a:t>sʼappuyer</a:t>
            </a:r>
            <a:r>
              <a:rPr dirty="0"/>
              <a:t> sur le </a:t>
            </a:r>
            <a:r>
              <a:rPr dirty="0" err="1"/>
              <a:t>référentiel</a:t>
            </a:r>
            <a:r>
              <a:rPr dirty="0"/>
              <a:t> de </a:t>
            </a:r>
            <a:r>
              <a:rPr dirty="0" err="1"/>
              <a:t>compétences</a:t>
            </a:r>
            <a:r>
              <a:rPr dirty="0"/>
              <a:t> des EIR </a:t>
            </a:r>
            <a:r>
              <a:rPr dirty="0" err="1"/>
              <a:t>en</a:t>
            </a:r>
            <a:r>
              <a:rPr dirty="0"/>
              <a:t> </a:t>
            </a:r>
            <a:r>
              <a:rPr dirty="0" err="1"/>
              <a:t>vue</a:t>
            </a:r>
            <a:r>
              <a:rPr dirty="0"/>
              <a:t> </a:t>
            </a:r>
            <a:r>
              <a:rPr dirty="0" err="1"/>
              <a:t>dʼadapter</a:t>
            </a:r>
            <a:r>
              <a:rPr dirty="0"/>
              <a:t> la formation à </a:t>
            </a:r>
            <a:r>
              <a:rPr dirty="0" err="1"/>
              <a:t>chaque</a:t>
            </a:r>
            <a:r>
              <a:rPr dirty="0"/>
              <a:t> </a:t>
            </a:r>
            <a:r>
              <a:rPr dirty="0" err="1"/>
              <a:t>profil</a:t>
            </a:r>
            <a:r>
              <a:rPr dirty="0"/>
              <a:t> (</a:t>
            </a:r>
            <a:r>
              <a:rPr dirty="0" err="1"/>
              <a:t>membres</a:t>
            </a:r>
            <a:r>
              <a:rPr dirty="0"/>
              <a:t> des EIR, </a:t>
            </a:r>
            <a:r>
              <a:rPr dirty="0" err="1"/>
              <a:t>formateurs</a:t>
            </a:r>
            <a:r>
              <a:rPr dirty="0"/>
              <a:t> </a:t>
            </a:r>
            <a:r>
              <a:rPr dirty="0" err="1"/>
              <a:t>ou</a:t>
            </a:r>
            <a:r>
              <a:rPr dirty="0"/>
              <a:t> </a:t>
            </a:r>
            <a:r>
              <a:rPr dirty="0" err="1"/>
              <a:t>gestionnaires</a:t>
            </a:r>
            <a:r>
              <a:rPr dirty="0"/>
              <a:t>)</a:t>
            </a:r>
          </a:p>
        </p:txBody>
      </p:sp>
      <p:sp>
        <p:nvSpPr>
          <p:cNvPr id="6" name="ZoneTexte 5">
            <a:extLst>
              <a:ext uri="{FF2B5EF4-FFF2-40B4-BE49-F238E27FC236}">
                <a16:creationId xmlns:a16="http://schemas.microsoft.com/office/drawing/2014/main" id="{060753CB-6030-1706-4585-9E56E6D9170B}"/>
              </a:ext>
            </a:extLst>
          </p:cNvPr>
          <p:cNvSpPr txBox="1"/>
          <p:nvPr/>
        </p:nvSpPr>
        <p:spPr>
          <a:xfrm>
            <a:off x="67619" y="2417"/>
            <a:ext cx="9941085"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3200">
                <a:latin typeface="Source Sans Pro Regular"/>
              </a:defRPr>
            </a:pPr>
            <a:r>
              <a:rPr b="1" dirty="0">
                <a:solidFill>
                  <a:srgbClr val="FFFFFF"/>
                </a:solidFill>
                <a:ea typeface="Source Sans Pro Regular"/>
              </a:rPr>
              <a:t>3.8 Introduction à la</a:t>
            </a:r>
            <a:r>
              <a:rPr b="1" dirty="0">
                <a:solidFill>
                  <a:srgbClr val="FFFFFF"/>
                </a:solidFill>
              </a:rPr>
              <a:t> formation des </a:t>
            </a:r>
            <a:r>
              <a:rPr b="1" dirty="0" err="1">
                <a:solidFill>
                  <a:srgbClr val="FFFFFF"/>
                </a:solidFill>
              </a:rPr>
              <a:t>membres</a:t>
            </a:r>
            <a:r>
              <a:rPr b="1" dirty="0">
                <a:solidFill>
                  <a:srgbClr val="FFFFFF"/>
                </a:solidFill>
              </a:rPr>
              <a:t> des EIR</a:t>
            </a:r>
          </a:p>
        </p:txBody>
      </p:sp>
      <p:sp>
        <p:nvSpPr>
          <p:cNvPr id="4" name="Espace réservé du numéro de diapositive 3">
            <a:extLst>
              <a:ext uri="{FF2B5EF4-FFF2-40B4-BE49-F238E27FC236}">
                <a16:creationId xmlns:a16="http://schemas.microsoft.com/office/drawing/2014/main" id="{409FCB2C-DA9C-CDEB-5EC1-046BFEFED501}"/>
              </a:ext>
            </a:extLst>
          </p:cNvPr>
          <p:cNvSpPr>
            <a:spLocks noGrp="1"/>
          </p:cNvSpPr>
          <p:nvPr>
            <p:ph type="sldNum" sz="quarter" idx="2"/>
          </p:nvPr>
        </p:nvSpPr>
        <p:spPr>
          <a:xfrm>
            <a:off x="11695113" y="6532738"/>
            <a:ext cx="495186" cy="320041"/>
          </a:xfrm>
        </p:spPr>
        <p:txBody>
          <a:bodyPr lIns="91440" tIns="45720" rIns="91440" bIns="45720" anchor="t"/>
          <a:lstStyle/>
          <a:p>
            <a:pPr algn="r"/>
            <a:fld id="{86CB4B4D-7CA3-9044-876B-883B54F8677D}" type="slidenum">
              <a:rPr lang="fr-FR" sz="1200">
                <a:solidFill>
                  <a:srgbClr val="A5A5A5"/>
                </a:solidFill>
              </a:rPr>
              <a:pPr algn="r"/>
              <a:t>66</a:t>
            </a:fld>
            <a:endParaRPr sz="1200">
              <a:solidFill>
                <a:srgbClr val="A5A5A5"/>
              </a:solidFill>
            </a:endParaRPr>
          </a:p>
        </p:txBody>
      </p:sp>
      <p:pic>
        <p:nvPicPr>
          <p:cNvPr id="5" name="Image 4"/>
          <p:cNvPicPr>
            <a:picLocks noChangeAspect="1"/>
          </p:cNvPicPr>
          <p:nvPr/>
        </p:nvPicPr>
        <p:blipFill>
          <a:blip r:embed="rId3"/>
          <a:stretch>
            <a:fillRect/>
          </a:stretch>
        </p:blipFill>
        <p:spPr>
          <a:xfrm>
            <a:off x="5144869" y="1671859"/>
            <a:ext cx="7047131" cy="3790767"/>
          </a:xfrm>
          <a:prstGeom prst="rect">
            <a:avLst/>
          </a:prstGeom>
        </p:spPr>
      </p:pic>
      <p:sp>
        <p:nvSpPr>
          <p:cNvPr id="7" name="Rectangle 6"/>
          <p:cNvSpPr/>
          <p:nvPr/>
        </p:nvSpPr>
        <p:spPr>
          <a:xfrm>
            <a:off x="5422604" y="5550196"/>
            <a:ext cx="6087261" cy="447486"/>
          </a:xfrm>
          <a:prstGeom prst="rect">
            <a:avLst/>
          </a:prstGeom>
        </p:spPr>
        <p:txBody>
          <a:bodyPr wrap="square">
            <a:spAutoFit/>
          </a:bodyPr>
          <a:lstStyle/>
          <a:p>
            <a:pPr algn="ctr">
              <a:defRPr sz="1100"/>
            </a:pPr>
            <a:r>
              <a:rPr>
                <a:hlinkClick r:id="rId4"/>
              </a:rPr>
              <a:t>https://view.genial.ly/63a5d8d22e044800139be8c9/presentation-rapid-response-team-competency-framework</a:t>
            </a:r>
            <a:r>
              <a:t> </a:t>
            </a:r>
          </a:p>
        </p:txBody>
      </p:sp>
    </p:spTree>
    <p:extLst>
      <p:ext uri="{BB962C8B-B14F-4D97-AF65-F5344CB8AC3E}">
        <p14:creationId xmlns:p14="http://schemas.microsoft.com/office/powerpoint/2010/main" val="1071155118"/>
      </p:ext>
    </p:extLst>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bject 12"/>
          <p:cNvSpPr txBox="1"/>
          <p:nvPr/>
        </p:nvSpPr>
        <p:spPr>
          <a:xfrm>
            <a:off x="5425101" y="4178300"/>
            <a:ext cx="1344507" cy="263320"/>
          </a:xfrm>
          <a:prstGeom prst="rect">
            <a:avLst/>
          </a:prstGeom>
        </p:spPr>
        <p:txBody>
          <a:bodyPr vert="horz" wrap="square" lIns="0" tIns="16933" rIns="0" bIns="0">
            <a:spAutoFit/>
          </a:bodyPr>
          <a:lstStyle/>
          <a:p>
            <a:pPr marL="16933" hangingPunct="1">
              <a:spcBef>
                <a:spcPts val="133"/>
              </a:spcBef>
              <a:defRPr sz="2400" b="1" kern="1200">
                <a:solidFill>
                  <a:srgbClr val="001F5F"/>
                </a:solidFill>
                <a:ea typeface="+mn-ea"/>
                <a:cs typeface="Calibri"/>
              </a:defRPr>
            </a:pPr>
            <a:r>
              <a:rPr sz="1600"/>
              <a:t>Salle de classe</a:t>
            </a:r>
            <a:endParaRPr sz="1600" kern="1200">
              <a:solidFill>
                <a:prstClr val="black"/>
              </a:solidFill>
              <a:ea typeface="+mn-ea"/>
              <a:cs typeface="Calibri"/>
            </a:endParaRPr>
          </a:p>
        </p:txBody>
      </p:sp>
      <p:sp>
        <p:nvSpPr>
          <p:cNvPr id="13" name="object 13"/>
          <p:cNvSpPr txBox="1"/>
          <p:nvPr/>
        </p:nvSpPr>
        <p:spPr>
          <a:xfrm>
            <a:off x="5102423" y="4915648"/>
            <a:ext cx="2180167" cy="522365"/>
          </a:xfrm>
          <a:prstGeom prst="rect">
            <a:avLst/>
          </a:prstGeom>
        </p:spPr>
        <p:txBody>
          <a:bodyPr vert="horz" wrap="square" lIns="0" tIns="16933" rIns="0" bIns="0" anchor="t">
            <a:spAutoFit/>
          </a:bodyPr>
          <a:lstStyle/>
          <a:p>
            <a:pPr marL="16510" algn="ctr" hangingPunct="1">
              <a:spcBef>
                <a:spcPts val="133"/>
              </a:spcBef>
              <a:defRPr sz="2000" b="1" kern="1200">
                <a:solidFill>
                  <a:srgbClr val="729E03"/>
                </a:solidFill>
                <a:ea typeface="+mn-ea"/>
                <a:cs typeface="Calibri"/>
              </a:defRPr>
            </a:pPr>
            <a:r>
              <a:rPr sz="1600"/>
              <a:t>Réflexion : </a:t>
            </a:r>
            <a:endParaRPr sz="1600" b="1" kern="1200">
              <a:solidFill>
                <a:srgbClr val="729E03"/>
              </a:solidFill>
              <a:ea typeface="+mn-ea"/>
              <a:cs typeface="Calibri"/>
            </a:endParaRPr>
          </a:p>
          <a:p>
            <a:pPr marL="16510" algn="ctr" hangingPunct="1">
              <a:spcBef>
                <a:spcPts val="133"/>
              </a:spcBef>
              <a:defRPr sz="2000" b="1" kern="1200">
                <a:solidFill>
                  <a:srgbClr val="729E03"/>
                </a:solidFill>
                <a:ea typeface="+mn-ea"/>
                <a:cs typeface="Calibri"/>
              </a:defRPr>
            </a:pPr>
            <a:r>
              <a:rPr sz="1600"/>
              <a:t>ateliers pédagogiques</a:t>
            </a:r>
            <a:endParaRPr sz="1600" kern="1200">
              <a:solidFill>
                <a:srgbClr val="729E03"/>
              </a:solidFill>
              <a:ea typeface="+mn-ea"/>
              <a:cs typeface="Calibri"/>
            </a:endParaRPr>
          </a:p>
        </p:txBody>
      </p:sp>
      <p:sp>
        <p:nvSpPr>
          <p:cNvPr id="14" name="object 14"/>
          <p:cNvSpPr txBox="1"/>
          <p:nvPr/>
        </p:nvSpPr>
        <p:spPr>
          <a:xfrm>
            <a:off x="8842925" y="4178300"/>
            <a:ext cx="1050713" cy="509541"/>
          </a:xfrm>
          <a:prstGeom prst="rect">
            <a:avLst/>
          </a:prstGeom>
        </p:spPr>
        <p:txBody>
          <a:bodyPr vert="horz" wrap="square" lIns="0" tIns="16933" rIns="0" bIns="0">
            <a:spAutoFit/>
          </a:bodyPr>
          <a:lstStyle/>
          <a:p>
            <a:pPr marL="16933" hangingPunct="1">
              <a:spcBef>
                <a:spcPts val="133"/>
              </a:spcBef>
              <a:defRPr sz="2400" b="1" kern="1200">
                <a:solidFill>
                  <a:srgbClr val="001F5F"/>
                </a:solidFill>
                <a:ea typeface="+mn-ea"/>
                <a:cs typeface="Calibri"/>
              </a:defRPr>
            </a:pPr>
            <a:r>
              <a:rPr sz="1600"/>
              <a:t>Exercices pratiques</a:t>
            </a:r>
            <a:endParaRPr sz="1600" kern="1200">
              <a:solidFill>
                <a:prstClr val="black"/>
              </a:solidFill>
              <a:ea typeface="+mn-ea"/>
              <a:cs typeface="Calibri"/>
            </a:endParaRPr>
          </a:p>
        </p:txBody>
      </p:sp>
      <p:sp>
        <p:nvSpPr>
          <p:cNvPr id="15" name="object 15"/>
          <p:cNvSpPr txBox="1"/>
          <p:nvPr/>
        </p:nvSpPr>
        <p:spPr>
          <a:xfrm>
            <a:off x="8496146" y="4890631"/>
            <a:ext cx="1479127" cy="522365"/>
          </a:xfrm>
          <a:prstGeom prst="rect">
            <a:avLst/>
          </a:prstGeom>
        </p:spPr>
        <p:txBody>
          <a:bodyPr vert="horz" wrap="square" lIns="0" tIns="16933" rIns="0" bIns="0" anchor="t">
            <a:spAutoFit/>
          </a:bodyPr>
          <a:lstStyle/>
          <a:p>
            <a:pPr marL="16510" algn="ctr" hangingPunct="1">
              <a:spcBef>
                <a:spcPts val="133"/>
              </a:spcBef>
              <a:defRPr sz="2000" b="1" kern="1200">
                <a:solidFill>
                  <a:srgbClr val="729E03"/>
                </a:solidFill>
                <a:ea typeface="+mn-ea"/>
                <a:cs typeface="Calibri"/>
              </a:defRPr>
            </a:pPr>
            <a:r>
              <a:rPr sz="1600"/>
              <a:t>Réflexion : </a:t>
            </a:r>
            <a:endParaRPr sz="1600" b="1" kern="1200">
              <a:solidFill>
                <a:srgbClr val="729E03"/>
              </a:solidFill>
              <a:ea typeface="+mn-ea"/>
              <a:cs typeface="Calibri"/>
            </a:endParaRPr>
          </a:p>
          <a:p>
            <a:pPr marL="16510" algn="ctr" hangingPunct="1">
              <a:spcBef>
                <a:spcPts val="133"/>
              </a:spcBef>
              <a:defRPr sz="2000" b="1" kern="1200">
                <a:solidFill>
                  <a:srgbClr val="729E03"/>
                </a:solidFill>
                <a:ea typeface="+mn-ea"/>
                <a:cs typeface="Calibri"/>
              </a:defRPr>
            </a:pPr>
            <a:r>
              <a:rPr sz="1600"/>
              <a:t>mise en pratique</a:t>
            </a:r>
            <a:endParaRPr sz="1600" kern="1200">
              <a:solidFill>
                <a:srgbClr val="729E03"/>
              </a:solidFill>
              <a:ea typeface="+mn-ea"/>
              <a:cs typeface="Calibri"/>
            </a:endParaRPr>
          </a:p>
        </p:txBody>
      </p:sp>
      <p:sp>
        <p:nvSpPr>
          <p:cNvPr id="16" name="object 16"/>
          <p:cNvSpPr txBox="1">
            <a:spLocks noGrp="1"/>
          </p:cNvSpPr>
          <p:nvPr>
            <p:ph type="title"/>
          </p:nvPr>
        </p:nvSpPr>
        <p:spPr>
          <a:xfrm>
            <a:off x="174810" y="867584"/>
            <a:ext cx="5639581" cy="404043"/>
          </a:xfrm>
          <a:prstGeom prst="rect">
            <a:avLst/>
          </a:prstGeom>
        </p:spPr>
        <p:txBody>
          <a:bodyPr vert="horz" wrap="square" lIns="0" tIns="16087" rIns="0" bIns="0" numCol="1" anchor="ctr" anchorCtr="0" compatLnSpc="1">
            <a:prstTxWarp prst="textNoShape">
              <a:avLst/>
            </a:prstTxWarp>
            <a:spAutoFit/>
          </a:bodyPr>
          <a:lstStyle/>
          <a:p>
            <a:pPr marL="16510">
              <a:spcBef>
                <a:spcPts val="127"/>
              </a:spcBef>
              <a:defRPr sz="2800" b="1">
                <a:solidFill>
                  <a:srgbClr val="A1010D"/>
                </a:solidFill>
                <a:latin typeface="Source Sans Pro Regular"/>
                <a:ea typeface="+mj-ea"/>
                <a:cs typeface="Arial"/>
              </a:defRPr>
            </a:pPr>
            <a:r>
              <a:rPr dirty="0" err="1"/>
              <a:t>Modalités</a:t>
            </a:r>
            <a:r>
              <a:rPr dirty="0"/>
              <a:t> de formation</a:t>
            </a:r>
            <a:endParaRPr sz="2800" b="1" dirty="0">
              <a:solidFill>
                <a:srgbClr val="A1010D"/>
              </a:solidFill>
              <a:latin typeface="Source Sans Pro Regular"/>
              <a:ea typeface="+mj-ea"/>
              <a:cs typeface="Arial"/>
            </a:endParaRPr>
          </a:p>
        </p:txBody>
      </p:sp>
      <p:sp>
        <p:nvSpPr>
          <p:cNvPr id="23" name="object 23"/>
          <p:cNvSpPr txBox="1"/>
          <p:nvPr/>
        </p:nvSpPr>
        <p:spPr>
          <a:xfrm>
            <a:off x="2456349" y="4178300"/>
            <a:ext cx="871220" cy="263320"/>
          </a:xfrm>
          <a:prstGeom prst="rect">
            <a:avLst/>
          </a:prstGeom>
        </p:spPr>
        <p:txBody>
          <a:bodyPr vert="horz" wrap="square" lIns="0" tIns="16933" rIns="0" bIns="0">
            <a:spAutoFit/>
          </a:bodyPr>
          <a:lstStyle/>
          <a:p>
            <a:pPr marL="16933" hangingPunct="1">
              <a:spcBef>
                <a:spcPts val="133"/>
              </a:spcBef>
              <a:defRPr sz="2400" b="1" kern="1200">
                <a:solidFill>
                  <a:srgbClr val="001F5F"/>
                </a:solidFill>
                <a:ea typeface="+mn-ea"/>
                <a:cs typeface="Calibri"/>
              </a:defRPr>
            </a:pPr>
            <a:r>
              <a:rPr sz="1600" dirty="0"/>
              <a:t>En </a:t>
            </a:r>
            <a:r>
              <a:rPr sz="1600" dirty="0" err="1"/>
              <a:t>ligne</a:t>
            </a:r>
            <a:endParaRPr sz="1600" kern="1200" dirty="0">
              <a:solidFill>
                <a:prstClr val="black"/>
              </a:solidFill>
              <a:ea typeface="+mn-ea"/>
              <a:cs typeface="Calibri"/>
            </a:endParaRPr>
          </a:p>
        </p:txBody>
      </p:sp>
      <p:sp>
        <p:nvSpPr>
          <p:cNvPr id="24" name="object 24"/>
          <p:cNvSpPr txBox="1"/>
          <p:nvPr/>
        </p:nvSpPr>
        <p:spPr>
          <a:xfrm>
            <a:off x="1333500" y="4906039"/>
            <a:ext cx="3429000" cy="522365"/>
          </a:xfrm>
          <a:prstGeom prst="rect">
            <a:avLst/>
          </a:prstGeom>
        </p:spPr>
        <p:txBody>
          <a:bodyPr vert="horz" wrap="square" lIns="0" tIns="16933" rIns="0" bIns="0" anchor="t">
            <a:spAutoFit/>
          </a:bodyPr>
          <a:lstStyle/>
          <a:p>
            <a:pPr algn="ctr" hangingPunct="1">
              <a:spcBef>
                <a:spcPts val="133"/>
              </a:spcBef>
              <a:defRPr sz="2000" b="1" kern="1200">
                <a:solidFill>
                  <a:srgbClr val="729E03"/>
                </a:solidFill>
                <a:ea typeface="+mn-ea"/>
                <a:cs typeface="Calibri"/>
              </a:defRPr>
            </a:pPr>
            <a:r>
              <a:rPr sz="1600"/>
              <a:t>Réflexion : </a:t>
            </a:r>
            <a:endParaRPr sz="1600" b="1" kern="1200">
              <a:solidFill>
                <a:srgbClr val="729E03"/>
              </a:solidFill>
              <a:ea typeface="+mn-ea"/>
              <a:cs typeface="Calibri"/>
            </a:endParaRPr>
          </a:p>
          <a:p>
            <a:pPr algn="ctr" hangingPunct="1">
              <a:spcBef>
                <a:spcPts val="133"/>
              </a:spcBef>
              <a:defRPr sz="2000" kern="1200">
                <a:solidFill>
                  <a:srgbClr val="729E03"/>
                </a:solidFill>
                <a:ea typeface="+mn-ea"/>
                <a:cs typeface="Calibri"/>
              </a:defRPr>
            </a:pPr>
            <a:r>
              <a:rPr sz="1600" b="1"/>
              <a:t>acquisition</a:t>
            </a:r>
            <a:r>
              <a:rPr sz="1600"/>
              <a:t> de </a:t>
            </a:r>
            <a:r>
              <a:rPr sz="1600" b="1"/>
              <a:t>connaissances</a:t>
            </a:r>
            <a:endParaRPr sz="1600" kern="1200">
              <a:solidFill>
                <a:srgbClr val="729E03"/>
              </a:solidFill>
              <a:ea typeface="+mn-ea"/>
              <a:cs typeface="Calibri"/>
            </a:endParaRPr>
          </a:p>
        </p:txBody>
      </p:sp>
      <p:sp>
        <p:nvSpPr>
          <p:cNvPr id="25" name="Rectangle 24"/>
          <p:cNvSpPr/>
          <p:nvPr/>
        </p:nvSpPr>
        <p:spPr>
          <a:xfrm>
            <a:off x="303879" y="1390549"/>
            <a:ext cx="11058589" cy="461665"/>
          </a:xfrm>
          <a:prstGeom prst="rect">
            <a:avLst/>
          </a:prstGeom>
        </p:spPr>
        <p:txBody>
          <a:bodyPr wrap="square" lIns="91440" tIns="45720" rIns="91440" bIns="45720" anchor="t">
            <a:spAutoFit/>
          </a:bodyPr>
          <a:lstStyle/>
          <a:p>
            <a:pPr hangingPunct="1">
              <a:defRPr sz="2400" kern="1200">
                <a:latin typeface="Source Sans Pro Regular"/>
                <a:ea typeface="+mn-ea"/>
                <a:cs typeface="Arial"/>
              </a:defRPr>
            </a:pPr>
            <a:r>
              <a:rPr dirty="0"/>
              <a:t>Les </a:t>
            </a:r>
            <a:r>
              <a:rPr dirty="0" err="1"/>
              <a:t>membres</a:t>
            </a:r>
            <a:r>
              <a:rPr dirty="0"/>
              <a:t> des EIR </a:t>
            </a:r>
            <a:r>
              <a:rPr dirty="0" err="1"/>
              <a:t>peuvent</a:t>
            </a:r>
            <a:r>
              <a:rPr dirty="0"/>
              <a:t> </a:t>
            </a:r>
            <a:r>
              <a:rPr dirty="0" err="1"/>
              <a:t>être</a:t>
            </a:r>
            <a:r>
              <a:rPr dirty="0"/>
              <a:t> </a:t>
            </a:r>
            <a:r>
              <a:rPr dirty="0" err="1"/>
              <a:t>formés</a:t>
            </a:r>
            <a:r>
              <a:rPr dirty="0"/>
              <a:t> </a:t>
            </a:r>
            <a:r>
              <a:rPr dirty="0" err="1"/>
              <a:t>en</a:t>
            </a:r>
            <a:r>
              <a:rPr dirty="0"/>
              <a:t> </a:t>
            </a:r>
            <a:r>
              <a:rPr dirty="0" err="1"/>
              <a:t>associant</a:t>
            </a:r>
            <a:r>
              <a:rPr dirty="0"/>
              <a:t> </a:t>
            </a:r>
            <a:r>
              <a:rPr dirty="0" err="1"/>
              <a:t>différentes</a:t>
            </a:r>
            <a:r>
              <a:rPr dirty="0"/>
              <a:t> </a:t>
            </a:r>
            <a:r>
              <a:rPr dirty="0" err="1"/>
              <a:t>méthodes</a:t>
            </a:r>
            <a:r>
              <a:rPr dirty="0"/>
              <a:t> :</a:t>
            </a:r>
          </a:p>
        </p:txBody>
      </p:sp>
      <p:sp>
        <p:nvSpPr>
          <p:cNvPr id="2" name="Rectangle 1"/>
          <p:cNvSpPr/>
          <p:nvPr/>
        </p:nvSpPr>
        <p:spPr>
          <a:xfrm>
            <a:off x="506896" y="5826653"/>
            <a:ext cx="10855573" cy="338554"/>
          </a:xfrm>
          <a:prstGeom prst="rect">
            <a:avLst/>
          </a:prstGeom>
          <a:solidFill>
            <a:srgbClr val="A1010D"/>
          </a:solidFill>
        </p:spPr>
        <p:txBody>
          <a:bodyPr wrap="square" lIns="91440" tIns="45720" rIns="91440" bIns="45720" anchor="t">
            <a:spAutoFit/>
          </a:bodyPr>
          <a:lstStyle/>
          <a:p>
            <a:pPr algn="ctr" hangingPunct="1">
              <a:defRPr sz="2000" b="1" kern="1200">
                <a:solidFill>
                  <a:srgbClr val="FFFFFF"/>
                </a:solidFill>
                <a:latin typeface="Source Sans Pro Regular"/>
                <a:ea typeface="+mn-ea"/>
                <a:cs typeface="Arial"/>
              </a:defRPr>
            </a:pPr>
            <a:r>
              <a:rPr sz="1600" dirty="0" err="1"/>
              <a:t>L’élaboration</a:t>
            </a:r>
            <a:r>
              <a:rPr sz="1600" dirty="0"/>
              <a:t> et la mise à jour </a:t>
            </a:r>
            <a:r>
              <a:rPr sz="1600" dirty="0" err="1"/>
              <a:t>régulière</a:t>
            </a:r>
            <a:r>
              <a:rPr sz="1600" dirty="0"/>
              <a:t> d’un </a:t>
            </a:r>
            <a:r>
              <a:rPr sz="1600" dirty="0" err="1"/>
              <a:t>outil</a:t>
            </a:r>
            <a:r>
              <a:rPr sz="1600" dirty="0"/>
              <a:t> de </a:t>
            </a:r>
            <a:r>
              <a:rPr sz="1600" dirty="0" err="1"/>
              <a:t>suivi</a:t>
            </a:r>
            <a:r>
              <a:rPr sz="1600" dirty="0"/>
              <a:t> de la formation du personnel des EIR </a:t>
            </a:r>
            <a:r>
              <a:rPr sz="1600" dirty="0" err="1"/>
              <a:t>sont</a:t>
            </a:r>
            <a:r>
              <a:rPr sz="1600" dirty="0"/>
              <a:t> </a:t>
            </a:r>
            <a:r>
              <a:rPr sz="1600" dirty="0" err="1"/>
              <a:t>recommandées</a:t>
            </a:r>
            <a:endParaRPr sz="1600" dirty="0"/>
          </a:p>
        </p:txBody>
      </p:sp>
      <p:pic>
        <p:nvPicPr>
          <p:cNvPr id="3" name="Image 2"/>
          <p:cNvPicPr>
            <a:picLocks noChangeAspect="1"/>
          </p:cNvPicPr>
          <p:nvPr/>
        </p:nvPicPr>
        <p:blipFill>
          <a:blip r:embed="rId3"/>
          <a:stretch>
            <a:fillRect/>
          </a:stretch>
        </p:blipFill>
        <p:spPr>
          <a:xfrm>
            <a:off x="1613463" y="2059392"/>
            <a:ext cx="8965581" cy="2793039"/>
          </a:xfrm>
          <a:prstGeom prst="rect">
            <a:avLst/>
          </a:prstGeom>
        </p:spPr>
      </p:pic>
      <p:sp>
        <p:nvSpPr>
          <p:cNvPr id="6" name="ZoneTexte 5">
            <a:extLst>
              <a:ext uri="{FF2B5EF4-FFF2-40B4-BE49-F238E27FC236}">
                <a16:creationId xmlns:a16="http://schemas.microsoft.com/office/drawing/2014/main" id="{D7A833BF-B5AC-5280-10D2-36413C7DDCAA}"/>
              </a:ext>
            </a:extLst>
          </p:cNvPr>
          <p:cNvSpPr txBox="1"/>
          <p:nvPr/>
        </p:nvSpPr>
        <p:spPr>
          <a:xfrm>
            <a:off x="178231" y="63869"/>
            <a:ext cx="9631691"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3200">
                <a:latin typeface="Source Sans Pro Regular"/>
              </a:defRPr>
            </a:pPr>
            <a:r>
              <a:rPr b="1" dirty="0">
                <a:solidFill>
                  <a:srgbClr val="FFFFFF"/>
                </a:solidFill>
                <a:ea typeface="Source Sans Pro Regular"/>
              </a:rPr>
              <a:t>3.8 Introduction à la </a:t>
            </a:r>
            <a:r>
              <a:rPr b="1" dirty="0">
                <a:solidFill>
                  <a:srgbClr val="FFFFFF"/>
                </a:solidFill>
              </a:rPr>
              <a:t>formation des </a:t>
            </a:r>
            <a:r>
              <a:rPr b="1" dirty="0" err="1">
                <a:solidFill>
                  <a:srgbClr val="FFFFFF"/>
                </a:solidFill>
              </a:rPr>
              <a:t>membres</a:t>
            </a:r>
            <a:r>
              <a:rPr b="1" dirty="0">
                <a:solidFill>
                  <a:srgbClr val="FFFFFF"/>
                </a:solidFill>
              </a:rPr>
              <a:t> des EIR</a:t>
            </a:r>
          </a:p>
        </p:txBody>
      </p:sp>
      <p:sp>
        <p:nvSpPr>
          <p:cNvPr id="4" name="Espace réservé du numéro de diapositive 3">
            <a:extLst>
              <a:ext uri="{FF2B5EF4-FFF2-40B4-BE49-F238E27FC236}">
                <a16:creationId xmlns:a16="http://schemas.microsoft.com/office/drawing/2014/main" id="{973E309E-9214-6674-4AB2-D638628FAF02}"/>
              </a:ext>
            </a:extLst>
          </p:cNvPr>
          <p:cNvSpPr>
            <a:spLocks noGrp="1"/>
          </p:cNvSpPr>
          <p:nvPr>
            <p:ph type="sldNum" sz="quarter" idx="2"/>
          </p:nvPr>
        </p:nvSpPr>
        <p:spPr>
          <a:xfrm>
            <a:off x="11695113" y="6497020"/>
            <a:ext cx="495186" cy="355759"/>
          </a:xfrm>
        </p:spPr>
        <p:txBody>
          <a:bodyPr lIns="91440" tIns="45720" rIns="91440" bIns="45720" anchor="t"/>
          <a:lstStyle/>
          <a:p>
            <a:pPr algn="r"/>
            <a:fld id="{86CB4B4D-7CA3-9044-876B-883B54F8677D}" type="slidenum">
              <a:rPr lang="fr-FR" sz="1200">
                <a:solidFill>
                  <a:srgbClr val="A5A5A5"/>
                </a:solidFill>
              </a:rPr>
              <a:pPr algn="r"/>
              <a:t>67</a:t>
            </a:fld>
            <a:endParaRPr sz="1200">
              <a:solidFill>
                <a:srgbClr val="A5A5A5"/>
              </a:solidFill>
            </a:endParaRPr>
          </a:p>
        </p:txBody>
      </p:sp>
    </p:spTree>
    <p:extLst>
      <p:ext uri="{BB962C8B-B14F-4D97-AF65-F5344CB8AC3E}">
        <p14:creationId xmlns:p14="http://schemas.microsoft.com/office/powerpoint/2010/main" val="2350693174"/>
      </p:ext>
    </p:extLst>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9"/>
          <p:cNvSpPr txBox="1">
            <a:spLocks noGrp="1"/>
          </p:cNvSpPr>
          <p:nvPr>
            <p:ph type="title"/>
          </p:nvPr>
        </p:nvSpPr>
        <p:spPr>
          <a:xfrm>
            <a:off x="174809" y="873450"/>
            <a:ext cx="9366755" cy="736441"/>
          </a:xfrm>
          <a:prstGeom prst="rect">
            <a:avLst/>
          </a:prstGeom>
        </p:spPr>
        <p:txBody>
          <a:bodyPr vert="horz" wrap="square" lIns="0" tIns="16087" rIns="0" bIns="0" numCol="1" anchor="ctr" anchorCtr="0" compatLnSpc="1">
            <a:prstTxWarp prst="textNoShape">
              <a:avLst/>
            </a:prstTxWarp>
            <a:spAutoFit/>
          </a:bodyPr>
          <a:lstStyle/>
          <a:p>
            <a:pPr marL="16510">
              <a:spcBef>
                <a:spcPts val="127"/>
              </a:spcBef>
              <a:defRPr b="1">
                <a:latin typeface="Source Sans Pro Regular"/>
                <a:ea typeface="+mj-ea"/>
                <a:cs typeface="Arial"/>
              </a:defRPr>
            </a:pPr>
            <a:r>
              <a:rPr sz="2800" dirty="0">
                <a:solidFill>
                  <a:srgbClr val="A1010D"/>
                </a:solidFill>
              </a:rPr>
              <a:t>Cadres et </a:t>
            </a:r>
            <a:r>
              <a:rPr sz="2800" dirty="0" err="1">
                <a:solidFill>
                  <a:srgbClr val="A1010D"/>
                </a:solidFill>
              </a:rPr>
              <a:t>programmes</a:t>
            </a:r>
            <a:r>
              <a:rPr sz="2800" dirty="0">
                <a:solidFill>
                  <a:srgbClr val="A1010D"/>
                </a:solidFill>
              </a:rPr>
              <a:t> de formation </a:t>
            </a:r>
            <a:r>
              <a:rPr sz="2800" dirty="0" err="1">
                <a:solidFill>
                  <a:srgbClr val="A1010D"/>
                </a:solidFill>
              </a:rPr>
              <a:t>existants</a:t>
            </a:r>
            <a:br>
              <a:rPr sz="2800" dirty="0">
                <a:solidFill>
                  <a:srgbClr val="A1010D"/>
                </a:solidFill>
              </a:rPr>
            </a:br>
            <a:r>
              <a:rPr sz="2400" dirty="0" err="1">
                <a:solidFill>
                  <a:srgbClr val="65A000"/>
                </a:solidFill>
              </a:rPr>
              <a:t>Programme</a:t>
            </a:r>
            <a:r>
              <a:rPr sz="2400" dirty="0">
                <a:solidFill>
                  <a:srgbClr val="65A000"/>
                </a:solidFill>
              </a:rPr>
              <a:t> de formation des </a:t>
            </a:r>
            <a:r>
              <a:rPr sz="2400" dirty="0" err="1">
                <a:solidFill>
                  <a:srgbClr val="65A000"/>
                </a:solidFill>
              </a:rPr>
              <a:t>membres</a:t>
            </a:r>
            <a:r>
              <a:rPr sz="2400" dirty="0">
                <a:solidFill>
                  <a:srgbClr val="65A000"/>
                </a:solidFill>
              </a:rPr>
              <a:t> des EIR de </a:t>
            </a:r>
            <a:r>
              <a:rPr sz="2400" dirty="0" err="1">
                <a:solidFill>
                  <a:srgbClr val="65A000"/>
                </a:solidFill>
              </a:rPr>
              <a:t>lʼOMS</a:t>
            </a:r>
            <a:endParaRPr sz="2400" dirty="0">
              <a:solidFill>
                <a:srgbClr val="65A000"/>
              </a:solidFill>
            </a:endParaRPr>
          </a:p>
        </p:txBody>
      </p:sp>
      <p:sp>
        <p:nvSpPr>
          <p:cNvPr id="18" name="object 18"/>
          <p:cNvSpPr txBox="1"/>
          <p:nvPr/>
        </p:nvSpPr>
        <p:spPr>
          <a:xfrm>
            <a:off x="757259" y="3626443"/>
            <a:ext cx="4876800" cy="232542"/>
          </a:xfrm>
          <a:prstGeom prst="rect">
            <a:avLst/>
          </a:prstGeom>
        </p:spPr>
        <p:txBody>
          <a:bodyPr vert="horz" wrap="square" lIns="0" tIns="16933" rIns="0" bIns="0">
            <a:spAutoFit/>
          </a:bodyPr>
          <a:lstStyle/>
          <a:p>
            <a:pPr marL="16933" marR="6773" hangingPunct="1">
              <a:spcBef>
                <a:spcPts val="133"/>
              </a:spcBef>
              <a:defRPr sz="1400" kern="1200">
                <a:solidFill>
                  <a:srgbClr val="5F5F5F"/>
                </a:solidFill>
                <a:ea typeface="+mn-ea"/>
                <a:cs typeface="Calibri"/>
              </a:defRPr>
            </a:pPr>
            <a:r>
              <a:t>.</a:t>
            </a:r>
            <a:endParaRPr sz="1400" kern="1200">
              <a:solidFill>
                <a:prstClr val="black"/>
              </a:solidFill>
              <a:ea typeface="+mn-ea"/>
              <a:cs typeface="Calibri"/>
            </a:endParaRPr>
          </a:p>
        </p:txBody>
      </p:sp>
      <p:sp>
        <p:nvSpPr>
          <p:cNvPr id="19" name="object 19"/>
          <p:cNvSpPr txBox="1"/>
          <p:nvPr/>
        </p:nvSpPr>
        <p:spPr>
          <a:xfrm>
            <a:off x="757259" y="4845981"/>
            <a:ext cx="4814147" cy="232542"/>
          </a:xfrm>
          <a:prstGeom prst="rect">
            <a:avLst/>
          </a:prstGeom>
        </p:spPr>
        <p:txBody>
          <a:bodyPr vert="horz" wrap="square" lIns="0" tIns="16933" rIns="0" bIns="0">
            <a:spAutoFit/>
          </a:bodyPr>
          <a:lstStyle/>
          <a:p>
            <a:pPr marL="16933" marR="6773" hangingPunct="1">
              <a:spcBef>
                <a:spcPts val="133"/>
              </a:spcBef>
            </a:pPr>
            <a:endParaRPr sz="1400" kern="1200">
              <a:solidFill>
                <a:prstClr val="black"/>
              </a:solidFill>
              <a:ea typeface="+mn-ea"/>
              <a:cs typeface="Calibri"/>
            </a:endParaRPr>
          </a:p>
        </p:txBody>
      </p:sp>
      <p:sp>
        <p:nvSpPr>
          <p:cNvPr id="6" name="TextBox 1">
            <a:extLst>
              <a:ext uri="{FF2B5EF4-FFF2-40B4-BE49-F238E27FC236}">
                <a16:creationId xmlns:a16="http://schemas.microsoft.com/office/drawing/2014/main" id="{604E3FBE-63AB-68ED-A0F9-977CA9FD94D0}"/>
              </a:ext>
            </a:extLst>
          </p:cNvPr>
          <p:cNvSpPr txBox="1"/>
          <p:nvPr/>
        </p:nvSpPr>
        <p:spPr>
          <a:xfrm>
            <a:off x="6364348" y="5537241"/>
            <a:ext cx="5596216" cy="646331"/>
          </a:xfrm>
          <a:prstGeom prst="rect">
            <a:avLst/>
          </a:prstGeom>
          <a:noFill/>
        </p:spPr>
        <p:txBody>
          <a:bodyPr wrap="square">
            <a:spAutoFit/>
          </a:bodyP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solidFill>
                  <a:prstClr val="black"/>
                </a:solidFill>
              </a:defRPr>
            </a:pPr>
            <a:r>
              <a:rPr lang="fr-FR" dirty="0">
                <a:hlinkClick r:id="rId3"/>
              </a:rPr>
              <a:t>Programme de formation des Equipes d'Intervention Rapide | HSLP</a:t>
            </a:r>
            <a:endParaRPr dirty="0"/>
          </a:p>
        </p:txBody>
      </p:sp>
      <p:sp>
        <p:nvSpPr>
          <p:cNvPr id="7" name="TextBox 6">
            <a:extLst>
              <a:ext uri="{FF2B5EF4-FFF2-40B4-BE49-F238E27FC236}">
                <a16:creationId xmlns:a16="http://schemas.microsoft.com/office/drawing/2014/main" id="{B1093F0F-96A6-3294-8DD0-63F24EDB3FAC}"/>
              </a:ext>
            </a:extLst>
          </p:cNvPr>
          <p:cNvSpPr txBox="1"/>
          <p:nvPr/>
        </p:nvSpPr>
        <p:spPr>
          <a:xfrm>
            <a:off x="7750712" y="2417103"/>
            <a:ext cx="4112685" cy="1762021"/>
          </a:xfrm>
          <a:prstGeom prst="rect">
            <a:avLst/>
          </a:prstGeom>
          <a:noFill/>
        </p:spPr>
        <p:txBody>
          <a:bodyPr rot="0" spcFirstLastPara="0" vertOverflow="overflow" horzOverflow="overflow" vert="horz" wrap="square" lIns="91440" tIns="45720" rIns="91440" bIns="45720" numCol="1" spcCol="0" fromWordArt="0" anchor="t" anchorCtr="0" forceAA="0" compatLnSpc="1">
            <a:prstTxWarp prst="textNoShape">
              <a:avLst/>
            </a:prstTxWarp>
            <a:spAutoFit/>
          </a:bodyPr>
          <a:lstStyle/>
          <a:p>
            <a:pPr marL="34925" lvl="2" indent="0">
              <a:spcBef>
                <a:spcPts val="500"/>
              </a:spcBef>
              <a:buClr>
                <a:schemeClr val="accent3"/>
              </a:buClr>
              <a:buSzPct val="100000"/>
              <a:defRPr sz="2400">
                <a:solidFill>
                  <a:schemeClr val="tx1"/>
                </a:solidFill>
                <a:latin typeface="Source Sans Pro Regular"/>
                <a:ea typeface="Source Sans Pro Regular"/>
                <a:cs typeface="Arial"/>
                <a:sym typeface="Source Sans Pro Regular"/>
              </a:defRPr>
            </a:pPr>
            <a:r>
              <a:rPr dirty="0"/>
              <a:t>Pour :</a:t>
            </a:r>
          </a:p>
          <a:p>
            <a:pPr marL="342900" lvl="2" indent="-307975">
              <a:spcBef>
                <a:spcPts val="500"/>
              </a:spcBef>
              <a:buClr>
                <a:schemeClr val="accent3"/>
              </a:buClr>
              <a:buSzPct val="100000"/>
              <a:buFont typeface="Arial"/>
              <a:buChar char="•"/>
              <a:defRPr sz="2400">
                <a:solidFill>
                  <a:schemeClr val="tx1"/>
                </a:solidFill>
                <a:latin typeface="Source Sans Pro Regular"/>
                <a:ea typeface="Source Sans Pro Regular"/>
                <a:cs typeface="Arial"/>
                <a:sym typeface="Source Sans Pro Regular"/>
              </a:defRPr>
            </a:pPr>
            <a:r>
              <a:rPr dirty="0"/>
              <a:t>Les </a:t>
            </a:r>
            <a:r>
              <a:rPr dirty="0" err="1"/>
              <a:t>gestionnaires</a:t>
            </a:r>
            <a:r>
              <a:rPr dirty="0"/>
              <a:t> des EIR</a:t>
            </a:r>
          </a:p>
          <a:p>
            <a:pPr marL="342900" lvl="2" indent="-307975">
              <a:spcBef>
                <a:spcPts val="500"/>
              </a:spcBef>
              <a:buClr>
                <a:schemeClr val="accent3"/>
              </a:buClr>
              <a:buSzPct val="100000"/>
              <a:buFont typeface="Arial"/>
              <a:buChar char="•"/>
              <a:defRPr sz="2400">
                <a:solidFill>
                  <a:schemeClr val="tx1"/>
                </a:solidFill>
                <a:latin typeface="Source Sans Pro Regular"/>
                <a:ea typeface="Source Sans Pro Regular"/>
                <a:cs typeface="Arial"/>
                <a:sym typeface="Source Sans Pro Regular"/>
              </a:defRPr>
            </a:pPr>
            <a:r>
              <a:rPr dirty="0"/>
              <a:t>Les </a:t>
            </a:r>
            <a:r>
              <a:rPr dirty="0" err="1"/>
              <a:t>membres</a:t>
            </a:r>
            <a:r>
              <a:rPr dirty="0"/>
              <a:t> des EIR</a:t>
            </a:r>
          </a:p>
          <a:p>
            <a:pPr marL="342900" lvl="2" indent="-307975">
              <a:spcBef>
                <a:spcPts val="500"/>
              </a:spcBef>
              <a:buClr>
                <a:schemeClr val="accent3"/>
              </a:buClr>
              <a:buSzPct val="100000"/>
              <a:buFont typeface="Arial"/>
              <a:buChar char="•"/>
              <a:defRPr sz="2400">
                <a:solidFill>
                  <a:schemeClr val="tx1"/>
                </a:solidFill>
                <a:latin typeface="Source Sans Pro Regular"/>
                <a:ea typeface="Source Sans Pro Regular"/>
                <a:cs typeface="Arial"/>
                <a:sym typeface="Source Sans Pro Regular"/>
              </a:defRPr>
            </a:pPr>
            <a:r>
              <a:rPr dirty="0"/>
              <a:t>Les </a:t>
            </a:r>
            <a:r>
              <a:rPr dirty="0" err="1"/>
              <a:t>formateurs</a:t>
            </a:r>
            <a:r>
              <a:rPr dirty="0"/>
              <a:t> des EIR</a:t>
            </a:r>
          </a:p>
        </p:txBody>
      </p:sp>
      <p:sp>
        <p:nvSpPr>
          <p:cNvPr id="5" name="ZoneTexte 4">
            <a:extLst>
              <a:ext uri="{FF2B5EF4-FFF2-40B4-BE49-F238E27FC236}">
                <a16:creationId xmlns:a16="http://schemas.microsoft.com/office/drawing/2014/main" id="{C839334B-92A9-794C-03BD-C5C087607E49}"/>
              </a:ext>
            </a:extLst>
          </p:cNvPr>
          <p:cNvSpPr txBox="1"/>
          <p:nvPr/>
        </p:nvSpPr>
        <p:spPr>
          <a:xfrm>
            <a:off x="178231" y="2416"/>
            <a:ext cx="9850352"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3200">
                <a:latin typeface="Source Sans Pro Regular"/>
              </a:defRPr>
            </a:pPr>
            <a:r>
              <a:rPr b="1">
                <a:solidFill>
                  <a:srgbClr val="FFFFFF"/>
                </a:solidFill>
                <a:ea typeface="Source Sans Pro Regular"/>
              </a:rPr>
              <a:t>3.8 Introduction à la</a:t>
            </a:r>
            <a:r>
              <a:rPr b="1">
                <a:solidFill>
                  <a:srgbClr val="FFFFFF"/>
                </a:solidFill>
              </a:rPr>
              <a:t> formation des membres des EIR</a:t>
            </a:r>
          </a:p>
        </p:txBody>
      </p:sp>
      <p:pic>
        <p:nvPicPr>
          <p:cNvPr id="4" name="Picture 3">
            <a:extLst>
              <a:ext uri="{FF2B5EF4-FFF2-40B4-BE49-F238E27FC236}">
                <a16:creationId xmlns:a16="http://schemas.microsoft.com/office/drawing/2014/main" id="{029FA572-C2AF-48AD-B786-3DD7C19E5503}"/>
              </a:ext>
            </a:extLst>
          </p:cNvPr>
          <p:cNvPicPr>
            <a:picLocks noChangeAspect="1"/>
          </p:cNvPicPr>
          <p:nvPr/>
        </p:nvPicPr>
        <p:blipFill rotWithShape="1">
          <a:blip r:embed="rId4"/>
          <a:srcRect l="21857" t="6840" r="25837" b="79960"/>
          <a:stretch/>
        </p:blipFill>
        <p:spPr>
          <a:xfrm>
            <a:off x="84680" y="1723369"/>
            <a:ext cx="6993453" cy="1102947"/>
          </a:xfrm>
          <a:prstGeom prst="rect">
            <a:avLst/>
          </a:prstGeom>
        </p:spPr>
      </p:pic>
      <p:sp>
        <p:nvSpPr>
          <p:cNvPr id="2" name="Espace réservé du numéro de diapositive 1">
            <a:extLst>
              <a:ext uri="{FF2B5EF4-FFF2-40B4-BE49-F238E27FC236}">
                <a16:creationId xmlns:a16="http://schemas.microsoft.com/office/drawing/2014/main" id="{C5C4E258-B66E-23FD-9906-EB57EC4480FF}"/>
              </a:ext>
            </a:extLst>
          </p:cNvPr>
          <p:cNvSpPr>
            <a:spLocks noGrp="1"/>
          </p:cNvSpPr>
          <p:nvPr>
            <p:ph type="sldNum" sz="quarter" idx="2"/>
          </p:nvPr>
        </p:nvSpPr>
        <p:spPr>
          <a:xfrm>
            <a:off x="11730831" y="6508926"/>
            <a:ext cx="459467" cy="343853"/>
          </a:xfrm>
        </p:spPr>
        <p:txBody>
          <a:bodyPr lIns="91440" tIns="45720" rIns="91440" bIns="45720" anchor="t"/>
          <a:lstStyle/>
          <a:p>
            <a:pPr algn="r"/>
            <a:fld id="{86CB4B4D-7CA3-9044-876B-883B54F8677D}" type="slidenum">
              <a:rPr lang="fr-FR" sz="1200">
                <a:solidFill>
                  <a:srgbClr val="A5A5A5"/>
                </a:solidFill>
              </a:rPr>
              <a:pPr algn="r"/>
              <a:t>68</a:t>
            </a:fld>
            <a:endParaRPr sz="1200">
              <a:solidFill>
                <a:srgbClr val="A5A5A5"/>
              </a:solidFill>
            </a:endParaRPr>
          </a:p>
        </p:txBody>
      </p:sp>
      <p:pic>
        <p:nvPicPr>
          <p:cNvPr id="8" name="Picture 7">
            <a:extLst>
              <a:ext uri="{FF2B5EF4-FFF2-40B4-BE49-F238E27FC236}">
                <a16:creationId xmlns:a16="http://schemas.microsoft.com/office/drawing/2014/main" id="{9E7D1FAF-71D6-4DE0-876D-0007361A8E20}"/>
              </a:ext>
            </a:extLst>
          </p:cNvPr>
          <p:cNvPicPr>
            <a:picLocks noChangeAspect="1"/>
          </p:cNvPicPr>
          <p:nvPr/>
        </p:nvPicPr>
        <p:blipFill rotWithShape="1">
          <a:blip r:embed="rId5"/>
          <a:srcRect l="15123" t="23542" r="14301" b="10082"/>
          <a:stretch/>
        </p:blipFill>
        <p:spPr>
          <a:xfrm>
            <a:off x="84680" y="2939794"/>
            <a:ext cx="5742974" cy="3375739"/>
          </a:xfrm>
          <a:prstGeom prst="rect">
            <a:avLst/>
          </a:prstGeom>
        </p:spPr>
      </p:pic>
    </p:spTree>
    <p:extLst>
      <p:ext uri="{BB962C8B-B14F-4D97-AF65-F5344CB8AC3E}">
        <p14:creationId xmlns:p14="http://schemas.microsoft.com/office/powerpoint/2010/main" val="2446589430"/>
      </p:ext>
    </p:extLst>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9"/>
          <p:cNvSpPr txBox="1">
            <a:spLocks noGrp="1"/>
          </p:cNvSpPr>
          <p:nvPr>
            <p:ph type="title"/>
          </p:nvPr>
        </p:nvSpPr>
        <p:spPr>
          <a:xfrm>
            <a:off x="174810" y="873450"/>
            <a:ext cx="9495964" cy="736441"/>
          </a:xfrm>
          <a:prstGeom prst="rect">
            <a:avLst/>
          </a:prstGeom>
        </p:spPr>
        <p:txBody>
          <a:bodyPr vert="horz" wrap="square" lIns="0" tIns="16087" rIns="0" bIns="0" numCol="1" anchor="ctr" anchorCtr="0" compatLnSpc="1">
            <a:prstTxWarp prst="textNoShape">
              <a:avLst/>
            </a:prstTxWarp>
            <a:spAutoFit/>
          </a:bodyPr>
          <a:lstStyle/>
          <a:p>
            <a:pPr marL="16510">
              <a:spcBef>
                <a:spcPts val="127"/>
              </a:spcBef>
              <a:defRPr b="1">
                <a:latin typeface="Source Sans Pro Regular"/>
                <a:ea typeface="+mj-ea"/>
                <a:cs typeface="Arial"/>
              </a:defRPr>
            </a:pPr>
            <a:r>
              <a:rPr sz="2800" dirty="0">
                <a:solidFill>
                  <a:srgbClr val="A1010D"/>
                </a:solidFill>
              </a:rPr>
              <a:t>Cadres et </a:t>
            </a:r>
            <a:r>
              <a:rPr sz="2800" dirty="0" err="1">
                <a:solidFill>
                  <a:srgbClr val="A1010D"/>
                </a:solidFill>
              </a:rPr>
              <a:t>programmes</a:t>
            </a:r>
            <a:r>
              <a:rPr sz="2800" dirty="0">
                <a:solidFill>
                  <a:srgbClr val="A1010D"/>
                </a:solidFill>
              </a:rPr>
              <a:t> de formation </a:t>
            </a:r>
            <a:r>
              <a:rPr sz="2800" dirty="0" err="1">
                <a:solidFill>
                  <a:srgbClr val="A1010D"/>
                </a:solidFill>
              </a:rPr>
              <a:t>existants</a:t>
            </a:r>
            <a:br>
              <a:rPr sz="2800" dirty="0">
                <a:solidFill>
                  <a:srgbClr val="A1010D"/>
                </a:solidFill>
              </a:rPr>
            </a:br>
            <a:r>
              <a:rPr sz="2400" dirty="0" err="1">
                <a:solidFill>
                  <a:srgbClr val="65A000"/>
                </a:solidFill>
              </a:rPr>
              <a:t>Programme</a:t>
            </a:r>
            <a:r>
              <a:rPr sz="2400" dirty="0">
                <a:solidFill>
                  <a:srgbClr val="65A000"/>
                </a:solidFill>
              </a:rPr>
              <a:t> de formation des </a:t>
            </a:r>
            <a:r>
              <a:rPr sz="2400" dirty="0" err="1">
                <a:solidFill>
                  <a:srgbClr val="65A000"/>
                </a:solidFill>
              </a:rPr>
              <a:t>membres</a:t>
            </a:r>
            <a:r>
              <a:rPr sz="2400" dirty="0">
                <a:solidFill>
                  <a:srgbClr val="65A000"/>
                </a:solidFill>
              </a:rPr>
              <a:t> des EIR de </a:t>
            </a:r>
            <a:r>
              <a:rPr sz="2400" dirty="0" err="1">
                <a:solidFill>
                  <a:srgbClr val="65A000"/>
                </a:solidFill>
              </a:rPr>
              <a:t>lʼOMS</a:t>
            </a:r>
            <a:endParaRPr sz="2400" dirty="0">
              <a:solidFill>
                <a:srgbClr val="65A000"/>
              </a:solidFill>
            </a:endParaRPr>
          </a:p>
        </p:txBody>
      </p:sp>
      <p:sp>
        <p:nvSpPr>
          <p:cNvPr id="18" name="object 18"/>
          <p:cNvSpPr txBox="1"/>
          <p:nvPr/>
        </p:nvSpPr>
        <p:spPr>
          <a:xfrm>
            <a:off x="757259" y="3626443"/>
            <a:ext cx="4876800" cy="232542"/>
          </a:xfrm>
          <a:prstGeom prst="rect">
            <a:avLst/>
          </a:prstGeom>
        </p:spPr>
        <p:txBody>
          <a:bodyPr vert="horz" wrap="square" lIns="0" tIns="16933" rIns="0" bIns="0">
            <a:spAutoFit/>
          </a:bodyPr>
          <a:lstStyle/>
          <a:p>
            <a:pPr marL="16933" marR="6773" hangingPunct="1">
              <a:spcBef>
                <a:spcPts val="133"/>
              </a:spcBef>
              <a:defRPr sz="1400" kern="1200">
                <a:solidFill>
                  <a:srgbClr val="5F5F5F"/>
                </a:solidFill>
                <a:ea typeface="+mn-ea"/>
                <a:cs typeface="Calibri"/>
              </a:defRPr>
            </a:pPr>
            <a:r>
              <a:t>.</a:t>
            </a:r>
            <a:endParaRPr sz="1400" kern="1200">
              <a:solidFill>
                <a:prstClr val="black"/>
              </a:solidFill>
              <a:ea typeface="+mn-ea"/>
              <a:cs typeface="Calibri"/>
            </a:endParaRPr>
          </a:p>
        </p:txBody>
      </p:sp>
      <p:sp>
        <p:nvSpPr>
          <p:cNvPr id="19" name="object 19"/>
          <p:cNvSpPr txBox="1"/>
          <p:nvPr/>
        </p:nvSpPr>
        <p:spPr>
          <a:xfrm>
            <a:off x="757259" y="4845981"/>
            <a:ext cx="4814147" cy="232542"/>
          </a:xfrm>
          <a:prstGeom prst="rect">
            <a:avLst/>
          </a:prstGeom>
        </p:spPr>
        <p:txBody>
          <a:bodyPr vert="horz" wrap="square" lIns="0" tIns="16933" rIns="0" bIns="0">
            <a:spAutoFit/>
          </a:bodyPr>
          <a:lstStyle/>
          <a:p>
            <a:pPr marL="16933" marR="6773" hangingPunct="1">
              <a:spcBef>
                <a:spcPts val="133"/>
              </a:spcBef>
            </a:pPr>
            <a:endParaRPr sz="1400" kern="1200">
              <a:solidFill>
                <a:prstClr val="black"/>
              </a:solidFill>
              <a:ea typeface="+mn-ea"/>
              <a:cs typeface="Calibri"/>
            </a:endParaRPr>
          </a:p>
        </p:txBody>
      </p:sp>
      <p:sp>
        <p:nvSpPr>
          <p:cNvPr id="6" name="TextBox 1">
            <a:extLst>
              <a:ext uri="{FF2B5EF4-FFF2-40B4-BE49-F238E27FC236}">
                <a16:creationId xmlns:a16="http://schemas.microsoft.com/office/drawing/2014/main" id="{604E3FBE-63AB-68ED-A0F9-977CA9FD94D0}"/>
              </a:ext>
            </a:extLst>
          </p:cNvPr>
          <p:cNvSpPr txBox="1"/>
          <p:nvPr/>
        </p:nvSpPr>
        <p:spPr>
          <a:xfrm>
            <a:off x="8226764" y="5851097"/>
            <a:ext cx="3733800" cy="369332"/>
          </a:xfrm>
          <a:prstGeom prst="rect">
            <a:avLst/>
          </a:prstGeom>
          <a:noFill/>
        </p:spPr>
        <p:txBody>
          <a:bodyPr wrap="square">
            <a:spAutoFit/>
          </a:bodyPr>
          <a:ls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solidFill>
                  <a:prstClr val="black"/>
                </a:solidFill>
                <a:latin typeface="Source Sans Pro" panose="020B0503030403020204" pitchFamily="34" charset="0"/>
              </a:defRPr>
            </a:pPr>
            <a:r>
              <a:rPr dirty="0" err="1"/>
              <a:t>Découvrez</a:t>
            </a:r>
            <a:r>
              <a:rPr dirty="0"/>
              <a:t> la </a:t>
            </a:r>
            <a:r>
              <a:rPr dirty="0" err="1">
                <a:hlinkClick r:id="rId2"/>
              </a:rPr>
              <a:t>vidéo</a:t>
            </a:r>
            <a:r>
              <a:rPr dirty="0">
                <a:hlinkClick r:id="rId2"/>
              </a:rPr>
              <a:t> </a:t>
            </a:r>
            <a:r>
              <a:rPr dirty="0" err="1">
                <a:hlinkClick r:id="rId2"/>
              </a:rPr>
              <a:t>d'introduction</a:t>
            </a:r>
            <a:endParaRPr dirty="0">
              <a:solidFill>
                <a:prstClr val="black"/>
              </a:solidFill>
              <a:latin typeface="Source Sans Pro" panose="020B0503030403020204" pitchFamily="34" charset="0"/>
            </a:endParaRPr>
          </a:p>
        </p:txBody>
      </p:sp>
      <p:sp>
        <p:nvSpPr>
          <p:cNvPr id="5" name="ZoneTexte 4">
            <a:extLst>
              <a:ext uri="{FF2B5EF4-FFF2-40B4-BE49-F238E27FC236}">
                <a16:creationId xmlns:a16="http://schemas.microsoft.com/office/drawing/2014/main" id="{C839334B-92A9-794C-03BD-C5C087607E49}"/>
              </a:ext>
            </a:extLst>
          </p:cNvPr>
          <p:cNvSpPr txBox="1"/>
          <p:nvPr/>
        </p:nvSpPr>
        <p:spPr>
          <a:xfrm>
            <a:off x="178231" y="2416"/>
            <a:ext cx="9820534"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3200">
                <a:latin typeface="Source Sans Pro Regular"/>
              </a:defRPr>
            </a:pPr>
            <a:r>
              <a:rPr b="1" dirty="0">
                <a:solidFill>
                  <a:srgbClr val="FFFFFF"/>
                </a:solidFill>
                <a:ea typeface="Source Sans Pro Regular"/>
              </a:rPr>
              <a:t>3.8 Introduction à la</a:t>
            </a:r>
            <a:r>
              <a:rPr b="1" dirty="0">
                <a:solidFill>
                  <a:srgbClr val="FFFFFF"/>
                </a:solidFill>
              </a:rPr>
              <a:t> formation des </a:t>
            </a:r>
            <a:r>
              <a:rPr b="1" dirty="0" err="1">
                <a:solidFill>
                  <a:srgbClr val="FFFFFF"/>
                </a:solidFill>
              </a:rPr>
              <a:t>membres</a:t>
            </a:r>
            <a:r>
              <a:rPr b="1" dirty="0">
                <a:solidFill>
                  <a:srgbClr val="FFFFFF"/>
                </a:solidFill>
              </a:rPr>
              <a:t> des EIR</a:t>
            </a:r>
          </a:p>
        </p:txBody>
      </p:sp>
      <p:sp>
        <p:nvSpPr>
          <p:cNvPr id="2" name="Espace réservé du numéro de diapositive 1">
            <a:extLst>
              <a:ext uri="{FF2B5EF4-FFF2-40B4-BE49-F238E27FC236}">
                <a16:creationId xmlns:a16="http://schemas.microsoft.com/office/drawing/2014/main" id="{C5C4E258-B66E-23FD-9906-EB57EC4480FF}"/>
              </a:ext>
            </a:extLst>
          </p:cNvPr>
          <p:cNvSpPr>
            <a:spLocks noGrp="1"/>
          </p:cNvSpPr>
          <p:nvPr>
            <p:ph type="sldNum" sz="quarter" idx="2"/>
          </p:nvPr>
        </p:nvSpPr>
        <p:spPr>
          <a:xfrm>
            <a:off x="11730831" y="6508926"/>
            <a:ext cx="459467" cy="343853"/>
          </a:xfrm>
        </p:spPr>
        <p:txBody>
          <a:bodyPr lIns="91440" tIns="45720" rIns="91440" bIns="45720" anchor="t"/>
          <a:lstStyle/>
          <a:p>
            <a:pPr algn="r"/>
            <a:fld id="{86CB4B4D-7CA3-9044-876B-883B54F8677D}" type="slidenum">
              <a:rPr lang="fr-FR" sz="1200">
                <a:solidFill>
                  <a:srgbClr val="A5A5A5"/>
                </a:solidFill>
              </a:rPr>
              <a:pPr algn="r"/>
              <a:t>69</a:t>
            </a:fld>
            <a:endParaRPr sz="1200">
              <a:solidFill>
                <a:srgbClr val="A5A5A5"/>
              </a:solidFill>
            </a:endParaRPr>
          </a:p>
        </p:txBody>
      </p:sp>
      <p:sp>
        <p:nvSpPr>
          <p:cNvPr id="12" name="TextBox 11">
            <a:extLst>
              <a:ext uri="{FF2B5EF4-FFF2-40B4-BE49-F238E27FC236}">
                <a16:creationId xmlns:a16="http://schemas.microsoft.com/office/drawing/2014/main" id="{76C48FA4-4600-4281-A6D5-181E945A9F8F}"/>
              </a:ext>
            </a:extLst>
          </p:cNvPr>
          <p:cNvSpPr txBox="1"/>
          <p:nvPr/>
        </p:nvSpPr>
        <p:spPr>
          <a:xfrm>
            <a:off x="345758" y="1988388"/>
            <a:ext cx="5917882" cy="175432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defRPr>
                <a:solidFill>
                  <a:schemeClr val="tx1"/>
                </a:solidFill>
                <a:effectLst/>
                <a:latin typeface="Source Sans Pro" panose="020B0503030403020204" pitchFamily="34" charset="0"/>
              </a:defRPr>
            </a:pPr>
            <a:r>
              <a:rPr dirty="0"/>
              <a:t>Le </a:t>
            </a:r>
            <a:r>
              <a:rPr dirty="0" err="1"/>
              <a:t>programme</a:t>
            </a:r>
            <a:r>
              <a:rPr dirty="0"/>
              <a:t> de formation des EIR </a:t>
            </a:r>
            <a:r>
              <a:rPr dirty="0" err="1"/>
              <a:t>est</a:t>
            </a:r>
            <a:r>
              <a:rPr dirty="0"/>
              <a:t> un ensemble </a:t>
            </a:r>
            <a:r>
              <a:rPr dirty="0" err="1"/>
              <a:t>structuré</a:t>
            </a:r>
            <a:r>
              <a:rPr dirty="0"/>
              <a:t> de </a:t>
            </a:r>
            <a:r>
              <a:rPr dirty="0" err="1"/>
              <a:t>ressources</a:t>
            </a:r>
            <a:r>
              <a:rPr dirty="0"/>
              <a:t> </a:t>
            </a:r>
            <a:r>
              <a:rPr dirty="0" err="1"/>
              <a:t>d’apprentissage</a:t>
            </a:r>
            <a:r>
              <a:rPr dirty="0"/>
              <a:t> </a:t>
            </a:r>
            <a:r>
              <a:rPr dirty="0" err="1"/>
              <a:t>constitué</a:t>
            </a:r>
            <a:r>
              <a:rPr dirty="0"/>
              <a:t> de </a:t>
            </a:r>
            <a:r>
              <a:rPr dirty="0" err="1"/>
              <a:t>différents</a:t>
            </a:r>
            <a:r>
              <a:rPr dirty="0"/>
              <a:t> supports </a:t>
            </a:r>
            <a:r>
              <a:rPr dirty="0" err="1"/>
              <a:t>pédagogiques</a:t>
            </a:r>
            <a:r>
              <a:rPr dirty="0"/>
              <a:t>, guides et </a:t>
            </a:r>
            <a:r>
              <a:rPr dirty="0" err="1"/>
              <a:t>outils</a:t>
            </a:r>
            <a:r>
              <a:rPr dirty="0"/>
              <a:t>. Il </a:t>
            </a:r>
            <a:r>
              <a:rPr dirty="0" err="1"/>
              <a:t>permet</a:t>
            </a:r>
            <a:r>
              <a:rPr dirty="0"/>
              <a:t> aux États </a:t>
            </a:r>
            <a:r>
              <a:rPr dirty="0" err="1"/>
              <a:t>Membres</a:t>
            </a:r>
            <a:r>
              <a:rPr dirty="0"/>
              <a:t> de </a:t>
            </a:r>
            <a:r>
              <a:rPr dirty="0" err="1"/>
              <a:t>planifier</a:t>
            </a:r>
            <a:r>
              <a:rPr dirty="0"/>
              <a:t>, de </a:t>
            </a:r>
            <a:r>
              <a:rPr dirty="0" err="1"/>
              <a:t>mettre</a:t>
            </a:r>
            <a:r>
              <a:rPr dirty="0"/>
              <a:t> </a:t>
            </a:r>
            <a:r>
              <a:rPr dirty="0" err="1"/>
              <a:t>en</a:t>
            </a:r>
            <a:r>
              <a:rPr dirty="0"/>
              <a:t> </a:t>
            </a:r>
            <a:r>
              <a:rPr dirty="0" err="1"/>
              <a:t>œuvre</a:t>
            </a:r>
            <a:r>
              <a:rPr dirty="0"/>
              <a:t> et </a:t>
            </a:r>
            <a:r>
              <a:rPr dirty="0" err="1"/>
              <a:t>dʼévaluer</a:t>
            </a:r>
            <a:r>
              <a:rPr dirty="0"/>
              <a:t> les formations </a:t>
            </a:r>
            <a:r>
              <a:rPr dirty="0" err="1"/>
              <a:t>conçues</a:t>
            </a:r>
            <a:r>
              <a:rPr dirty="0"/>
              <a:t> pour </a:t>
            </a:r>
            <a:r>
              <a:rPr dirty="0" err="1"/>
              <a:t>répondre</a:t>
            </a:r>
            <a:r>
              <a:rPr dirty="0"/>
              <a:t> aux </a:t>
            </a:r>
            <a:r>
              <a:rPr dirty="0" err="1"/>
              <a:t>besoins</a:t>
            </a:r>
            <a:r>
              <a:rPr dirty="0"/>
              <a:t> </a:t>
            </a:r>
            <a:r>
              <a:rPr dirty="0" err="1"/>
              <a:t>spécifiques</a:t>
            </a:r>
            <a:r>
              <a:rPr dirty="0"/>
              <a:t> des </a:t>
            </a:r>
            <a:r>
              <a:rPr dirty="0" err="1"/>
              <a:t>gestionnaires</a:t>
            </a:r>
            <a:r>
              <a:rPr dirty="0"/>
              <a:t> et des </a:t>
            </a:r>
            <a:r>
              <a:rPr dirty="0" err="1"/>
              <a:t>membres</a:t>
            </a:r>
            <a:r>
              <a:rPr dirty="0"/>
              <a:t> des EIR au </a:t>
            </a:r>
            <a:r>
              <a:rPr dirty="0" err="1"/>
              <a:t>niveau</a:t>
            </a:r>
            <a:r>
              <a:rPr dirty="0"/>
              <a:t> national et au </a:t>
            </a:r>
            <a:r>
              <a:rPr dirty="0" err="1"/>
              <a:t>niveau</a:t>
            </a:r>
            <a:r>
              <a:rPr dirty="0"/>
              <a:t> </a:t>
            </a:r>
            <a:r>
              <a:rPr dirty="0" err="1"/>
              <a:t>infranational</a:t>
            </a:r>
            <a:r>
              <a:rPr dirty="0"/>
              <a:t>.</a:t>
            </a:r>
            <a:endParaRPr dirty="0">
              <a:solidFill>
                <a:schemeClr val="tx1"/>
              </a:solidFill>
              <a:latin typeface="Source Sans Pro" panose="020B0503030403020204" pitchFamily="34" charset="0"/>
            </a:endParaRPr>
          </a:p>
        </p:txBody>
      </p:sp>
      <p:pic>
        <p:nvPicPr>
          <p:cNvPr id="1026" name="Picture 2">
            <a:extLst>
              <a:ext uri="{FF2B5EF4-FFF2-40B4-BE49-F238E27FC236}">
                <a16:creationId xmlns:a16="http://schemas.microsoft.com/office/drawing/2014/main" id="{8FA027C4-3E1B-4EB4-B91B-31792C7A16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5083" y="2092752"/>
            <a:ext cx="3733800" cy="2095501"/>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a:extLst>
              <a:ext uri="{FF2B5EF4-FFF2-40B4-BE49-F238E27FC236}">
                <a16:creationId xmlns:a16="http://schemas.microsoft.com/office/drawing/2014/main" id="{44754FC5-90CD-4462-89C8-01FD5B31F5F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6764" y="3537355"/>
            <a:ext cx="3733800" cy="2133601"/>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1C50FD28-8F91-441E-94AA-DBCDAEC0AC8F}"/>
              </a:ext>
            </a:extLst>
          </p:cNvPr>
          <p:cNvSpPr txBox="1"/>
          <p:nvPr/>
        </p:nvSpPr>
        <p:spPr>
          <a:xfrm>
            <a:off x="345758" y="4127289"/>
            <a:ext cx="5917882" cy="1754326"/>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a:defRPr>
                <a:solidFill>
                  <a:schemeClr val="tx1"/>
                </a:solidFill>
                <a:effectLst/>
                <a:latin typeface="Source Sans Pro" panose="020B0503030403020204" pitchFamily="34" charset="0"/>
              </a:defRPr>
            </a:pPr>
            <a:r>
              <a:rPr dirty="0"/>
              <a:t>Cinq </a:t>
            </a:r>
            <a:r>
              <a:rPr dirty="0" err="1"/>
              <a:t>composantes</a:t>
            </a:r>
            <a:r>
              <a:rPr dirty="0"/>
              <a:t> :</a:t>
            </a:r>
          </a:p>
          <a:p>
            <a:pPr marL="342900" indent="-342900" algn="l">
              <a:buClr>
                <a:srgbClr val="5A8A39"/>
              </a:buClr>
              <a:buFont typeface="+mj-lt"/>
              <a:buAutoNum type="arabicPeriod"/>
              <a:defRPr>
                <a:solidFill>
                  <a:schemeClr val="tx1"/>
                </a:solidFill>
                <a:latin typeface="Source Sans Pro" panose="020B0503030403020204" pitchFamily="34" charset="0"/>
              </a:defRPr>
            </a:pPr>
            <a:r>
              <a:rPr dirty="0"/>
              <a:t>Un </a:t>
            </a:r>
            <a:r>
              <a:rPr dirty="0" err="1"/>
              <a:t>cours</a:t>
            </a:r>
            <a:r>
              <a:rPr dirty="0"/>
              <a:t> </a:t>
            </a:r>
            <a:r>
              <a:rPr dirty="0" err="1"/>
              <a:t>en</a:t>
            </a:r>
            <a:r>
              <a:rPr dirty="0"/>
              <a:t> </a:t>
            </a:r>
            <a:r>
              <a:rPr dirty="0" err="1"/>
              <a:t>ligne</a:t>
            </a:r>
            <a:r>
              <a:rPr dirty="0"/>
              <a:t> sur les </a:t>
            </a:r>
            <a:r>
              <a:rPr dirty="0" err="1"/>
              <a:t>fondamentaux</a:t>
            </a:r>
            <a:r>
              <a:rPr dirty="0"/>
              <a:t> des EIR</a:t>
            </a:r>
          </a:p>
          <a:p>
            <a:pPr marL="342900" indent="-342900" algn="l">
              <a:buClr>
                <a:srgbClr val="5A8A39"/>
              </a:buClr>
              <a:buFont typeface="+mj-lt"/>
              <a:buAutoNum type="arabicPeriod"/>
              <a:defRPr>
                <a:solidFill>
                  <a:schemeClr val="tx1"/>
                </a:solidFill>
                <a:effectLst/>
                <a:latin typeface="Source Sans Pro" panose="020B0503030403020204" pitchFamily="34" charset="0"/>
              </a:defRPr>
            </a:pPr>
            <a:r>
              <a:rPr dirty="0"/>
              <a:t>Un </a:t>
            </a:r>
            <a:r>
              <a:rPr dirty="0" err="1"/>
              <a:t>programme</a:t>
            </a:r>
            <a:r>
              <a:rPr dirty="0"/>
              <a:t> de formation des </a:t>
            </a:r>
            <a:r>
              <a:rPr dirty="0" err="1"/>
              <a:t>gestionnaires</a:t>
            </a:r>
            <a:r>
              <a:rPr dirty="0"/>
              <a:t> des EIR</a:t>
            </a:r>
          </a:p>
          <a:p>
            <a:pPr marL="342900" indent="-342900" algn="l">
              <a:buClr>
                <a:srgbClr val="5A8A39"/>
              </a:buClr>
              <a:buFont typeface="+mj-lt"/>
              <a:buAutoNum type="arabicPeriod"/>
              <a:defRPr>
                <a:solidFill>
                  <a:schemeClr val="tx1"/>
                </a:solidFill>
                <a:effectLst/>
                <a:latin typeface="Source Sans Pro" panose="020B0503030403020204" pitchFamily="34" charset="0"/>
              </a:defRPr>
            </a:pPr>
            <a:r>
              <a:rPr dirty="0"/>
              <a:t>Un </a:t>
            </a:r>
            <a:r>
              <a:rPr dirty="0" err="1"/>
              <a:t>programme</a:t>
            </a:r>
            <a:r>
              <a:rPr dirty="0"/>
              <a:t> de formation des </a:t>
            </a:r>
            <a:r>
              <a:rPr dirty="0" err="1"/>
              <a:t>formateurs</a:t>
            </a:r>
            <a:r>
              <a:rPr dirty="0"/>
              <a:t> des EIR</a:t>
            </a:r>
          </a:p>
          <a:p>
            <a:pPr marL="342900" indent="-342900" algn="l">
              <a:buClr>
                <a:srgbClr val="5A8A39"/>
              </a:buClr>
              <a:buFont typeface="+mj-lt"/>
              <a:buAutoNum type="arabicPeriod"/>
              <a:defRPr>
                <a:solidFill>
                  <a:schemeClr val="tx1"/>
                </a:solidFill>
                <a:latin typeface="Source Sans Pro" panose="020B0503030403020204" pitchFamily="34" charset="0"/>
              </a:defRPr>
            </a:pPr>
            <a:r>
              <a:rPr dirty="0"/>
              <a:t>Un </a:t>
            </a:r>
            <a:r>
              <a:rPr dirty="0" err="1"/>
              <a:t>programme</a:t>
            </a:r>
            <a:r>
              <a:rPr dirty="0"/>
              <a:t> de formation </a:t>
            </a:r>
            <a:r>
              <a:rPr dirty="0" err="1"/>
              <a:t>avancée</a:t>
            </a:r>
            <a:r>
              <a:rPr dirty="0"/>
              <a:t> pour les EIR</a:t>
            </a:r>
          </a:p>
          <a:p>
            <a:pPr marL="342900" indent="-342900" algn="l">
              <a:buClr>
                <a:srgbClr val="5A8A39"/>
              </a:buClr>
              <a:buFont typeface="+mj-lt"/>
              <a:buAutoNum type="arabicPeriod"/>
              <a:defRPr>
                <a:solidFill>
                  <a:schemeClr val="tx1"/>
                </a:solidFill>
                <a:effectLst/>
                <a:latin typeface="Source Sans Pro" panose="020B0503030403020204" pitchFamily="34" charset="0"/>
              </a:defRPr>
            </a:pPr>
            <a:r>
              <a:rPr dirty="0"/>
              <a:t>Un </a:t>
            </a:r>
            <a:r>
              <a:rPr dirty="0" err="1"/>
              <a:t>programme</a:t>
            </a:r>
            <a:r>
              <a:rPr dirty="0"/>
              <a:t> de formation continue pour les EIR</a:t>
            </a:r>
          </a:p>
        </p:txBody>
      </p:sp>
    </p:spTree>
    <p:extLst>
      <p:ext uri="{BB962C8B-B14F-4D97-AF65-F5344CB8AC3E}">
        <p14:creationId xmlns:p14="http://schemas.microsoft.com/office/powerpoint/2010/main" val="246288737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505336" y="1081637"/>
            <a:ext cx="7049257" cy="608115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a:spcBef>
                <a:spcPts val="500"/>
              </a:spcBef>
              <a:defRPr sz="2400">
                <a:solidFill>
                  <a:schemeClr val="tx1"/>
                </a:solidFill>
                <a:latin typeface="Source Sans Pro"/>
                <a:ea typeface="Source Sans Pro Regular"/>
                <a:cs typeface="Source Sans Pro Regular"/>
                <a:sym typeface="Source Sans Pro Regular"/>
              </a:defRPr>
            </a:pPr>
            <a:r>
              <a:rPr dirty="0"/>
              <a:t>À </a:t>
            </a:r>
            <a:r>
              <a:rPr dirty="0" err="1"/>
              <a:t>l’issue</a:t>
            </a:r>
            <a:r>
              <a:rPr dirty="0"/>
              <a:t> de </a:t>
            </a:r>
            <a:r>
              <a:rPr dirty="0" err="1"/>
              <a:t>cette</a:t>
            </a:r>
            <a:r>
              <a:rPr dirty="0"/>
              <a:t> </a:t>
            </a:r>
            <a:r>
              <a:rPr lang="fr-FR" dirty="0"/>
              <a:t>session</a:t>
            </a:r>
            <a:r>
              <a:rPr dirty="0"/>
              <a:t>, </a:t>
            </a:r>
            <a:r>
              <a:rPr dirty="0" err="1"/>
              <a:t>vous</a:t>
            </a:r>
            <a:r>
              <a:rPr dirty="0"/>
              <a:t> </a:t>
            </a:r>
            <a:r>
              <a:rPr dirty="0" err="1"/>
              <a:t>saurez</a:t>
            </a:r>
            <a:r>
              <a:rPr dirty="0"/>
              <a:t> :</a:t>
            </a:r>
          </a:p>
          <a:p>
            <a:pPr marL="307975" indent="-307975">
              <a:spcBef>
                <a:spcPts val="500"/>
              </a:spcBef>
              <a:buClr>
                <a:srgbClr val="65A000"/>
              </a:buClr>
              <a:buSzPct val="100000"/>
              <a:buFont typeface="Arial"/>
              <a:buChar char="•"/>
              <a:defRPr sz="2400">
                <a:solidFill>
                  <a:schemeClr val="tx1"/>
                </a:solidFill>
                <a:latin typeface="Source Sans Pro"/>
                <a:ea typeface="Source Sans Pro Regular"/>
                <a:cs typeface="Arial"/>
                <a:sym typeface="Source Sans Pro Regular"/>
              </a:defRPr>
            </a:pPr>
            <a:r>
              <a:rPr dirty="0" err="1"/>
              <a:t>Présenter</a:t>
            </a:r>
            <a:r>
              <a:rPr dirty="0"/>
              <a:t> les </a:t>
            </a:r>
            <a:r>
              <a:rPr dirty="0" err="1"/>
              <a:t>principales</a:t>
            </a:r>
            <a:r>
              <a:rPr dirty="0"/>
              <a:t> étapes de la dotation du </a:t>
            </a:r>
            <a:r>
              <a:rPr dirty="0" err="1"/>
              <a:t>programme</a:t>
            </a:r>
            <a:r>
              <a:rPr dirty="0"/>
              <a:t> </a:t>
            </a:r>
            <a:r>
              <a:rPr dirty="0" err="1"/>
              <a:t>d’intervention</a:t>
            </a:r>
            <a:r>
              <a:rPr dirty="0"/>
              <a:t> </a:t>
            </a:r>
            <a:r>
              <a:rPr dirty="0" err="1"/>
              <a:t>rapide</a:t>
            </a:r>
            <a:r>
              <a:rPr dirty="0"/>
              <a:t> </a:t>
            </a:r>
            <a:r>
              <a:rPr dirty="0" err="1"/>
              <a:t>en</a:t>
            </a:r>
            <a:r>
              <a:rPr dirty="0"/>
              <a:t> personnel et de la constitution de la </a:t>
            </a:r>
            <a:r>
              <a:rPr dirty="0" err="1"/>
              <a:t>liste</a:t>
            </a:r>
            <a:r>
              <a:rPr dirty="0"/>
              <a:t> des </a:t>
            </a:r>
            <a:r>
              <a:rPr dirty="0" err="1"/>
              <a:t>membres</a:t>
            </a:r>
            <a:r>
              <a:rPr dirty="0"/>
              <a:t> de </a:t>
            </a:r>
            <a:r>
              <a:rPr dirty="0" err="1"/>
              <a:t>réserve</a:t>
            </a:r>
            <a:endParaRPr sz="2400" dirty="0">
              <a:solidFill>
                <a:schemeClr val="tx1"/>
              </a:solidFill>
              <a:latin typeface="Source Sans Pro"/>
              <a:ea typeface="Source Sans Pro Regular"/>
              <a:cs typeface="Arial"/>
            </a:endParaRPr>
          </a:p>
          <a:p>
            <a:pPr marL="307975" indent="-307975">
              <a:spcBef>
                <a:spcPts val="500"/>
              </a:spcBef>
              <a:buClr>
                <a:srgbClr val="65A000"/>
              </a:buClr>
              <a:buSzPct val="100000"/>
              <a:buFont typeface="Arial"/>
              <a:buChar char="•"/>
              <a:defRPr sz="2400">
                <a:solidFill>
                  <a:schemeClr val="tx1"/>
                </a:solidFill>
                <a:latin typeface="Source Sans Pro"/>
                <a:ea typeface="Source Sans Pro Regular"/>
                <a:cs typeface="Arial"/>
                <a:sym typeface="Source Sans Pro Regular"/>
              </a:defRPr>
            </a:pPr>
            <a:r>
              <a:rPr dirty="0" err="1"/>
              <a:t>Rédiger</a:t>
            </a:r>
            <a:r>
              <a:rPr dirty="0"/>
              <a:t> </a:t>
            </a:r>
            <a:r>
              <a:rPr dirty="0" err="1"/>
              <a:t>ou</a:t>
            </a:r>
            <a:r>
              <a:rPr dirty="0"/>
              <a:t> adapter la fiche de poste et de </a:t>
            </a:r>
            <a:r>
              <a:rPr dirty="0" err="1"/>
              <a:t>profil</a:t>
            </a:r>
            <a:r>
              <a:rPr dirty="0"/>
              <a:t> des </a:t>
            </a:r>
            <a:r>
              <a:rPr dirty="0" err="1"/>
              <a:t>membres</a:t>
            </a:r>
            <a:r>
              <a:rPr dirty="0"/>
              <a:t> des EIR </a:t>
            </a:r>
            <a:r>
              <a:rPr dirty="0" err="1"/>
              <a:t>en</a:t>
            </a:r>
            <a:r>
              <a:rPr dirty="0"/>
              <a:t> </a:t>
            </a:r>
            <a:r>
              <a:rPr dirty="0" err="1"/>
              <a:t>mettant</a:t>
            </a:r>
            <a:r>
              <a:rPr dirty="0"/>
              <a:t> </a:t>
            </a:r>
            <a:r>
              <a:rPr dirty="0" err="1"/>
              <a:t>l’accent</a:t>
            </a:r>
            <a:r>
              <a:rPr dirty="0"/>
              <a:t> sur les </a:t>
            </a:r>
            <a:r>
              <a:rPr dirty="0" err="1"/>
              <a:t>compétences</a:t>
            </a:r>
            <a:r>
              <a:rPr dirty="0"/>
              <a:t> </a:t>
            </a:r>
            <a:r>
              <a:rPr dirty="0" err="1"/>
              <a:t>essentielles</a:t>
            </a:r>
            <a:endParaRPr sz="2400" dirty="0">
              <a:solidFill>
                <a:schemeClr val="tx1"/>
              </a:solidFill>
              <a:latin typeface="Source Sans Pro"/>
              <a:ea typeface="Source Sans Pro Regular"/>
              <a:cs typeface="Arial"/>
            </a:endParaRPr>
          </a:p>
          <a:p>
            <a:pPr marL="307975" indent="-307975">
              <a:spcBef>
                <a:spcPts val="500"/>
              </a:spcBef>
              <a:buClr>
                <a:srgbClr val="65A000"/>
              </a:buClr>
              <a:buSzPct val="100000"/>
              <a:buFont typeface="Arial"/>
              <a:buChar char="•"/>
              <a:defRPr sz="2400">
                <a:solidFill>
                  <a:schemeClr val="tx1"/>
                </a:solidFill>
                <a:latin typeface="Source Sans Pro"/>
                <a:ea typeface="Source Sans Pro Regular"/>
                <a:cs typeface="Arial"/>
                <a:sym typeface="Source Sans Pro Regular"/>
              </a:defRPr>
            </a:pPr>
            <a:r>
              <a:rPr dirty="0" err="1"/>
              <a:t>Rédiger</a:t>
            </a:r>
            <a:r>
              <a:rPr dirty="0"/>
              <a:t> </a:t>
            </a:r>
            <a:r>
              <a:rPr dirty="0" err="1"/>
              <a:t>ou</a:t>
            </a:r>
            <a:r>
              <a:rPr dirty="0"/>
              <a:t> adapter des POS sur la dotation des EIR </a:t>
            </a:r>
            <a:r>
              <a:rPr dirty="0" err="1"/>
              <a:t>en</a:t>
            </a:r>
            <a:r>
              <a:rPr dirty="0"/>
              <a:t> personnel et la constitution de la </a:t>
            </a:r>
            <a:r>
              <a:rPr dirty="0" err="1"/>
              <a:t>liste</a:t>
            </a:r>
            <a:r>
              <a:rPr dirty="0"/>
              <a:t> des </a:t>
            </a:r>
            <a:r>
              <a:rPr dirty="0" err="1"/>
              <a:t>membres</a:t>
            </a:r>
            <a:r>
              <a:rPr dirty="0"/>
              <a:t> de </a:t>
            </a:r>
            <a:r>
              <a:rPr dirty="0" err="1"/>
              <a:t>réserve</a:t>
            </a:r>
            <a:endParaRPr sz="2400" dirty="0">
              <a:solidFill>
                <a:schemeClr val="tx1"/>
              </a:solidFill>
              <a:latin typeface="Source Sans Pro"/>
              <a:ea typeface="Source Sans Pro Regular"/>
              <a:cs typeface="Arial"/>
            </a:endParaRPr>
          </a:p>
          <a:p>
            <a:pPr marL="307975" indent="-307975">
              <a:spcBef>
                <a:spcPts val="500"/>
              </a:spcBef>
              <a:buClr>
                <a:srgbClr val="65A000"/>
              </a:buClr>
              <a:buSzPct val="100000"/>
              <a:buFont typeface="Arial"/>
              <a:buChar char="•"/>
              <a:defRPr sz="2400">
                <a:solidFill>
                  <a:schemeClr val="tx1"/>
                </a:solidFill>
                <a:latin typeface="Source Sans Pro"/>
                <a:ea typeface="Source Sans Pro Regular"/>
                <a:cs typeface="Arial"/>
                <a:sym typeface="Source Sans Pro Regular"/>
              </a:defRPr>
            </a:pPr>
            <a:r>
              <a:rPr dirty="0" err="1"/>
              <a:t>Définir</a:t>
            </a:r>
            <a:r>
              <a:rPr dirty="0"/>
              <a:t> </a:t>
            </a:r>
            <a:r>
              <a:rPr dirty="0" err="1"/>
              <a:t>en</a:t>
            </a:r>
            <a:r>
              <a:rPr dirty="0"/>
              <a:t> quoi </a:t>
            </a:r>
            <a:r>
              <a:rPr dirty="0" err="1"/>
              <a:t>consiste</a:t>
            </a:r>
            <a:r>
              <a:rPr dirty="0"/>
              <a:t> la </a:t>
            </a:r>
            <a:r>
              <a:rPr dirty="0" err="1"/>
              <a:t>liste</a:t>
            </a:r>
            <a:r>
              <a:rPr dirty="0"/>
              <a:t> des </a:t>
            </a:r>
            <a:r>
              <a:rPr dirty="0" err="1"/>
              <a:t>membres</a:t>
            </a:r>
            <a:r>
              <a:rPr dirty="0"/>
              <a:t> de </a:t>
            </a:r>
            <a:r>
              <a:rPr dirty="0" err="1"/>
              <a:t>réserve</a:t>
            </a:r>
            <a:r>
              <a:rPr dirty="0"/>
              <a:t> des EIR et </a:t>
            </a:r>
            <a:r>
              <a:rPr dirty="0" err="1"/>
              <a:t>expliquer</a:t>
            </a:r>
            <a:r>
              <a:rPr dirty="0"/>
              <a:t> comment </a:t>
            </a:r>
            <a:r>
              <a:rPr dirty="0" err="1"/>
              <a:t>sʼen</a:t>
            </a:r>
            <a:r>
              <a:rPr dirty="0"/>
              <a:t> </a:t>
            </a:r>
            <a:r>
              <a:rPr dirty="0" err="1"/>
              <a:t>servir</a:t>
            </a:r>
            <a:r>
              <a:rPr dirty="0"/>
              <a:t> </a:t>
            </a:r>
            <a:endParaRPr sz="2400" dirty="0">
              <a:solidFill>
                <a:schemeClr val="tx1"/>
              </a:solidFill>
              <a:latin typeface="Source Sans Pro"/>
              <a:ea typeface="Source Sans Pro Regular"/>
              <a:cs typeface="Arial"/>
            </a:endParaRPr>
          </a:p>
          <a:p>
            <a:pPr marL="307975" indent="-307975">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endParaRPr sz="2400" dirty="0">
              <a:solidFill>
                <a:schemeClr val="tx1"/>
              </a:solidFill>
              <a:latin typeface="Source Sans Pro"/>
              <a:cs typeface="Arial"/>
            </a:endParaRPr>
          </a:p>
          <a:p>
            <a:pPr>
              <a:spcBef>
                <a:spcPts val="500"/>
              </a:spcBef>
              <a:buClr>
                <a:srgbClr val="00B050"/>
              </a:buClr>
              <a:buSzPct val="100000"/>
              <a:defRPr sz="2400">
                <a:latin typeface="Source Sans Pro Regular"/>
                <a:ea typeface="Source Sans Pro Regular"/>
                <a:cs typeface="Source Sans Pro Regular"/>
                <a:sym typeface="Source Sans Pro Regular"/>
              </a:defRPr>
            </a:pPr>
            <a:endParaRPr sz="2400" dirty="0">
              <a:highlight>
                <a:srgbClr val="00FF00"/>
              </a:highlight>
              <a:latin typeface="Source Sans Pro"/>
              <a:ea typeface="Source Sans Pro Regular"/>
              <a:cs typeface="Source Sans Pro Regular"/>
            </a:endParaRPr>
          </a:p>
          <a:p>
            <a:pPr marL="307975" indent="-307975">
              <a:spcBef>
                <a:spcPts val="500"/>
              </a:spcBef>
              <a:buClr>
                <a:srgbClr val="00B050"/>
              </a:buClr>
              <a:buSzPct val="100000"/>
              <a:buFont typeface="Arial"/>
              <a:buChar char="•"/>
              <a:defRPr sz="2400">
                <a:latin typeface="Source Sans Pro Regular"/>
                <a:ea typeface="Source Sans Pro Regular"/>
                <a:cs typeface="Source Sans Pro Regular"/>
                <a:sym typeface="Source Sans Pro Regular"/>
              </a:defRPr>
            </a:pPr>
            <a:endParaRPr dirty="0">
              <a:highlight>
                <a:srgbClr val="00FF00"/>
              </a:highlight>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dirty="0" err="1"/>
              <a:t>Objectifs</a:t>
            </a:r>
            <a:r>
              <a:rPr dirty="0"/>
              <a:t> de la </a:t>
            </a:r>
            <a:r>
              <a:rPr lang="fr-FR" dirty="0"/>
              <a:t>session</a:t>
            </a:r>
            <a:endParaRPr b="1" dirty="0"/>
          </a:p>
        </p:txBody>
      </p:sp>
      <p:sp>
        <p:nvSpPr>
          <p:cNvPr id="3" name="Espace réservé du numéro de diapositive 2">
            <a:extLst>
              <a:ext uri="{FF2B5EF4-FFF2-40B4-BE49-F238E27FC236}">
                <a16:creationId xmlns:a16="http://schemas.microsoft.com/office/drawing/2014/main" id="{A5651A04-05C7-AC47-8DB7-10075B0C1EDF}"/>
              </a:ext>
            </a:extLst>
          </p:cNvPr>
          <p:cNvSpPr>
            <a:spLocks noGrp="1"/>
          </p:cNvSpPr>
          <p:nvPr>
            <p:ph type="sldNum" sz="quarter" idx="2"/>
          </p:nvPr>
        </p:nvSpPr>
        <p:spPr>
          <a:xfrm>
            <a:off x="11861800" y="6532738"/>
            <a:ext cx="280874" cy="320041"/>
          </a:xfrm>
        </p:spPr>
        <p:txBody>
          <a:bodyPr lIns="91440" tIns="45720" rIns="91440" bIns="45720" anchor="t"/>
          <a:lstStyle/>
          <a:p>
            <a:fld id="{86CB4B4D-7CA3-9044-876B-883B54F8677D}" type="slidenum">
              <a:rPr lang="fr-FR" sz="1200">
                <a:solidFill>
                  <a:srgbClr val="A5A5A5"/>
                </a:solidFill>
              </a:rPr>
              <a:t>7</a:t>
            </a:fld>
            <a:endParaRPr sz="1200">
              <a:solidFill>
                <a:srgbClr val="A5A5A5"/>
              </a:solidFill>
            </a:endParaRPr>
          </a:p>
        </p:txBody>
      </p:sp>
    </p:spTree>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7991060" y="1580322"/>
            <a:ext cx="4020125" cy="5064532"/>
            <a:chOff x="5380990" y="205994"/>
            <a:chExt cx="3338195" cy="4561078"/>
          </a:xfrm>
        </p:grpSpPr>
        <p:sp>
          <p:nvSpPr>
            <p:cNvPr id="3" name="object 3"/>
            <p:cNvSpPr/>
            <p:nvPr/>
          </p:nvSpPr>
          <p:spPr>
            <a:xfrm>
              <a:off x="5380990" y="205994"/>
              <a:ext cx="3338195" cy="3055620"/>
            </a:xfrm>
            <a:custGeom>
              <a:avLst/>
              <a:gdLst/>
              <a:ahLst/>
              <a:cxnLst/>
              <a:rect l="l" t="t" r="r" b="b"/>
              <a:pathLst>
                <a:path w="3338195" h="3055620">
                  <a:moveTo>
                    <a:pt x="334772" y="0"/>
                  </a:moveTo>
                  <a:lnTo>
                    <a:pt x="3338194" y="375157"/>
                  </a:lnTo>
                  <a:lnTo>
                    <a:pt x="3003423" y="3055111"/>
                  </a:lnTo>
                  <a:lnTo>
                    <a:pt x="0" y="2679954"/>
                  </a:lnTo>
                  <a:lnTo>
                    <a:pt x="334772" y="0"/>
                  </a:lnTo>
                  <a:close/>
                </a:path>
              </a:pathLst>
            </a:custGeom>
            <a:ln w="57150">
              <a:solidFill>
                <a:srgbClr val="001F5F"/>
              </a:solidFill>
            </a:ln>
          </p:spPr>
          <p:txBody>
            <a:bodyPr wrap="square" lIns="0" tIns="0" rIns="0" bIns="0"/>
            <a:lstStyle/>
            <a:p>
              <a:pPr hangingPunct="1"/>
              <a:endParaRPr sz="2400" kern="1200">
                <a:solidFill>
                  <a:prstClr val="black"/>
                </a:solidFill>
                <a:ea typeface="+mn-ea"/>
                <a:cs typeface="+mn-cs"/>
              </a:endParaRPr>
            </a:p>
          </p:txBody>
        </p:sp>
        <p:pic>
          <p:nvPicPr>
            <p:cNvPr id="4" name="object 4"/>
            <p:cNvPicPr/>
            <p:nvPr/>
          </p:nvPicPr>
          <p:blipFill>
            <a:blip r:embed="rId2" cstate="print"/>
            <a:stretch>
              <a:fillRect/>
            </a:stretch>
          </p:blipFill>
          <p:spPr>
            <a:xfrm>
              <a:off x="5545922" y="319725"/>
              <a:ext cx="3073654" cy="2699385"/>
            </a:xfrm>
            <a:prstGeom prst="rect">
              <a:avLst/>
            </a:prstGeom>
          </p:spPr>
        </p:pic>
        <p:pic>
          <p:nvPicPr>
            <p:cNvPr id="5" name="object 5"/>
            <p:cNvPicPr/>
            <p:nvPr/>
          </p:nvPicPr>
          <p:blipFill>
            <a:blip r:embed="rId3" cstate="print"/>
            <a:stretch>
              <a:fillRect/>
            </a:stretch>
          </p:blipFill>
          <p:spPr>
            <a:xfrm>
              <a:off x="5404104" y="3073908"/>
              <a:ext cx="3011424" cy="1693164"/>
            </a:xfrm>
            <a:prstGeom prst="rect">
              <a:avLst/>
            </a:prstGeom>
          </p:spPr>
        </p:pic>
      </p:grpSp>
      <p:sp>
        <p:nvSpPr>
          <p:cNvPr id="7" name="object 7"/>
          <p:cNvSpPr txBox="1"/>
          <p:nvPr/>
        </p:nvSpPr>
        <p:spPr>
          <a:xfrm>
            <a:off x="502151" y="1714750"/>
            <a:ext cx="6842866" cy="4240477"/>
          </a:xfrm>
          <a:prstGeom prst="rect">
            <a:avLst/>
          </a:prstGeom>
        </p:spPr>
        <p:txBody>
          <a:bodyPr vert="horz" wrap="square" lIns="0" tIns="74507" rIns="0" bIns="0" anchor="t">
            <a:spAutoFit/>
          </a:bodyPr>
          <a:lstStyle/>
          <a:p>
            <a:pPr marL="342900" lvl="2" indent="-307975">
              <a:spcBef>
                <a:spcPts val="500"/>
              </a:spcBef>
              <a:buClr>
                <a:schemeClr val="accent3"/>
              </a:buClr>
              <a:buSzPct val="100000"/>
              <a:buFont typeface="Arial"/>
              <a:buChar char="•"/>
              <a:defRPr sz="2000">
                <a:solidFill>
                  <a:schemeClr val="tx1"/>
                </a:solidFill>
                <a:latin typeface="Source Sans Pro Regular"/>
                <a:ea typeface="Source Sans Pro Regular"/>
                <a:cs typeface="Arial"/>
                <a:sym typeface="Source Sans Pro Regular"/>
              </a:defRPr>
            </a:pPr>
            <a:r>
              <a:rPr sz="1600" dirty="0" err="1"/>
              <a:t>Présentation</a:t>
            </a:r>
            <a:r>
              <a:rPr sz="1600" dirty="0"/>
              <a:t> des </a:t>
            </a:r>
            <a:r>
              <a:rPr sz="1600" dirty="0" err="1"/>
              <a:t>intervenants</a:t>
            </a:r>
            <a:endParaRPr sz="1600" dirty="0">
              <a:solidFill>
                <a:schemeClr val="tx1"/>
              </a:solidFill>
              <a:latin typeface="Source Sans Pro Regular"/>
              <a:cs typeface="Arial"/>
            </a:endParaRPr>
          </a:p>
          <a:p>
            <a:pPr marL="342900" lvl="2" indent="-307975">
              <a:spcBef>
                <a:spcPts val="500"/>
              </a:spcBef>
              <a:buClr>
                <a:schemeClr val="accent3"/>
              </a:buClr>
              <a:buSzPct val="100000"/>
              <a:buFont typeface="Arial"/>
              <a:buChar char="•"/>
              <a:defRPr sz="2000">
                <a:solidFill>
                  <a:schemeClr val="tx1"/>
                </a:solidFill>
                <a:latin typeface="Source Sans Pro Regular"/>
                <a:ea typeface="Source Sans Pro Regular"/>
                <a:cs typeface="Arial"/>
                <a:sym typeface="Source Sans Pro Regular"/>
              </a:defRPr>
            </a:pPr>
            <a:r>
              <a:rPr sz="1600" dirty="0" err="1"/>
              <a:t>Éléments</a:t>
            </a:r>
            <a:r>
              <a:rPr sz="1600" dirty="0"/>
              <a:t> </a:t>
            </a:r>
            <a:r>
              <a:rPr sz="1600" dirty="0" err="1"/>
              <a:t>fondamentaux</a:t>
            </a:r>
            <a:r>
              <a:rPr sz="1600" dirty="0"/>
              <a:t> des interventions </a:t>
            </a:r>
            <a:r>
              <a:rPr sz="1600" dirty="0" err="1"/>
              <a:t>dʼurgence</a:t>
            </a:r>
            <a:r>
              <a:rPr sz="1600" dirty="0"/>
              <a:t> </a:t>
            </a:r>
            <a:r>
              <a:rPr sz="1600" dirty="0" err="1"/>
              <a:t>internationales</a:t>
            </a:r>
            <a:endParaRPr sz="1600" dirty="0"/>
          </a:p>
          <a:p>
            <a:pPr marL="342900" lvl="2" indent="-307975">
              <a:spcBef>
                <a:spcPts val="500"/>
              </a:spcBef>
              <a:buClr>
                <a:schemeClr val="accent3"/>
              </a:buClr>
              <a:buSzPct val="100000"/>
              <a:buFont typeface="Arial"/>
              <a:buChar char="•"/>
              <a:defRPr sz="2000">
                <a:solidFill>
                  <a:schemeClr val="tx1"/>
                </a:solidFill>
                <a:latin typeface="Source Sans Pro Regular"/>
                <a:ea typeface="Source Sans Pro Regular"/>
                <a:cs typeface="Arial"/>
                <a:sym typeface="Source Sans Pro Regular"/>
              </a:defRPr>
            </a:pPr>
            <a:r>
              <a:rPr sz="1600" dirty="0" err="1"/>
              <a:t>Présentation</a:t>
            </a:r>
            <a:r>
              <a:rPr sz="1600" dirty="0"/>
              <a:t> des </a:t>
            </a:r>
            <a:r>
              <a:rPr sz="1600" dirty="0" err="1"/>
              <a:t>Centres</a:t>
            </a:r>
            <a:r>
              <a:rPr sz="1600" dirty="0"/>
              <a:t> pour le </a:t>
            </a:r>
            <a:r>
              <a:rPr sz="1600" dirty="0" err="1"/>
              <a:t>contrôle</a:t>
            </a:r>
            <a:r>
              <a:rPr sz="1600" dirty="0"/>
              <a:t> et la </a:t>
            </a:r>
            <a:r>
              <a:rPr sz="1600" dirty="0" err="1"/>
              <a:t>prévention</a:t>
            </a:r>
            <a:r>
              <a:rPr sz="1600" dirty="0"/>
              <a:t> des maladies, des </a:t>
            </a:r>
            <a:r>
              <a:rPr sz="1600" dirty="0" err="1"/>
              <a:t>mécanismes</a:t>
            </a:r>
            <a:r>
              <a:rPr sz="1600" dirty="0"/>
              <a:t> de </a:t>
            </a:r>
            <a:r>
              <a:rPr sz="1600" dirty="0" err="1"/>
              <a:t>déploiement</a:t>
            </a:r>
            <a:r>
              <a:rPr sz="1600" dirty="0"/>
              <a:t> des EIR et des </a:t>
            </a:r>
            <a:r>
              <a:rPr sz="1600" dirty="0" err="1"/>
              <a:t>partenaires</a:t>
            </a:r>
            <a:r>
              <a:rPr sz="1600" dirty="0"/>
              <a:t> de mise </a:t>
            </a:r>
            <a:r>
              <a:rPr sz="1600" dirty="0" err="1"/>
              <a:t>en</a:t>
            </a:r>
            <a:r>
              <a:rPr sz="1600" dirty="0"/>
              <a:t> </a:t>
            </a:r>
            <a:r>
              <a:rPr sz="1600" dirty="0" err="1"/>
              <a:t>œuvre</a:t>
            </a:r>
            <a:endParaRPr sz="1600" dirty="0"/>
          </a:p>
          <a:p>
            <a:pPr marL="342900" lvl="2" indent="-307975">
              <a:spcBef>
                <a:spcPts val="500"/>
              </a:spcBef>
              <a:buClr>
                <a:schemeClr val="accent3"/>
              </a:buClr>
              <a:buSzPct val="100000"/>
              <a:buFont typeface="Arial"/>
              <a:buChar char="•"/>
              <a:defRPr sz="2000">
                <a:solidFill>
                  <a:schemeClr val="tx1"/>
                </a:solidFill>
                <a:latin typeface="Source Sans Pro Regular"/>
                <a:ea typeface="Source Sans Pro Regular"/>
                <a:cs typeface="Arial"/>
                <a:sym typeface="Source Sans Pro Regular"/>
              </a:defRPr>
            </a:pPr>
            <a:r>
              <a:rPr sz="1600" dirty="0" err="1"/>
              <a:t>Activité</a:t>
            </a:r>
            <a:r>
              <a:rPr sz="1600" dirty="0"/>
              <a:t> de </a:t>
            </a:r>
            <a:r>
              <a:rPr sz="1600" dirty="0" err="1"/>
              <a:t>réflexion</a:t>
            </a:r>
            <a:r>
              <a:rPr sz="1600" dirty="0"/>
              <a:t> interactive</a:t>
            </a:r>
          </a:p>
          <a:p>
            <a:pPr marL="762000" lvl="5" indent="-342900">
              <a:spcBef>
                <a:spcPts val="500"/>
              </a:spcBef>
              <a:buClr>
                <a:schemeClr val="accent3"/>
              </a:buClr>
              <a:buSzPct val="100000"/>
              <a:buFont typeface="Courier New"/>
              <a:buChar char="o"/>
              <a:defRPr sz="2000">
                <a:latin typeface="Source Sans Pro Regular"/>
                <a:ea typeface="Source Sans Pro Regular"/>
                <a:cs typeface="Source Sans Pro Regular"/>
                <a:sym typeface="Source Sans Pro Regular"/>
              </a:defRPr>
            </a:pPr>
            <a:r>
              <a:rPr sz="1600" dirty="0" err="1"/>
              <a:t>Livrables</a:t>
            </a:r>
            <a:r>
              <a:rPr sz="1600" dirty="0"/>
              <a:t> </a:t>
            </a:r>
            <a:r>
              <a:rPr sz="1600" dirty="0" err="1"/>
              <a:t>relatifs</a:t>
            </a:r>
            <a:r>
              <a:rPr sz="1600" dirty="0"/>
              <a:t> aux </a:t>
            </a:r>
            <a:r>
              <a:rPr sz="1600" dirty="0" err="1"/>
              <a:t>activités</a:t>
            </a:r>
            <a:r>
              <a:rPr sz="1600" dirty="0"/>
              <a:t> sur le terrain</a:t>
            </a:r>
          </a:p>
          <a:p>
            <a:pPr marL="1540510" lvl="2" indent="-305435" hangingPunct="1">
              <a:spcBef>
                <a:spcPts val="447"/>
              </a:spcBef>
              <a:buClr>
                <a:srgbClr val="5A8A39"/>
              </a:buClr>
              <a:buFont typeface="Wingdings"/>
              <a:buChar char="Ø"/>
              <a:tabLst>
                <a:tab pos="1540895" algn="l"/>
                <a:tab pos="1541741" algn="l"/>
              </a:tabLst>
              <a:defRPr kern="1200">
                <a:latin typeface="Source Sans Pro Regular"/>
                <a:ea typeface="+mn-ea"/>
                <a:cs typeface="Arial"/>
              </a:defRPr>
            </a:pPr>
            <a:r>
              <a:rPr sz="1600" dirty="0"/>
              <a:t>Rapports de situation, rapports de mission, </a:t>
            </a:r>
            <a:r>
              <a:rPr sz="1600" dirty="0" err="1"/>
              <a:t>appels</a:t>
            </a:r>
            <a:r>
              <a:rPr sz="1600" dirty="0"/>
              <a:t> au </a:t>
            </a:r>
            <a:r>
              <a:rPr sz="1600" dirty="0" err="1"/>
              <a:t>siège</a:t>
            </a:r>
            <a:endParaRPr sz="1600" dirty="0"/>
          </a:p>
          <a:p>
            <a:pPr marL="762000" lvl="5" indent="-342900">
              <a:spcBef>
                <a:spcPts val="500"/>
              </a:spcBef>
              <a:buClr>
                <a:schemeClr val="accent3"/>
              </a:buClr>
              <a:buSzPct val="100000"/>
              <a:buFont typeface="Courier New"/>
              <a:buChar char="o"/>
              <a:defRPr sz="2000">
                <a:latin typeface="Source Sans Pro Regular"/>
                <a:ea typeface="Source Sans Pro Regular"/>
                <a:cs typeface="Source Sans Pro Regular"/>
                <a:sym typeface="Source Sans Pro Regular"/>
              </a:defRPr>
            </a:pPr>
            <a:r>
              <a:rPr sz="1600" dirty="0"/>
              <a:t>Séances techniques </a:t>
            </a:r>
            <a:r>
              <a:rPr sz="1600" dirty="0" err="1"/>
              <a:t>multidisciplinaires</a:t>
            </a:r>
            <a:endParaRPr sz="1600" dirty="0"/>
          </a:p>
          <a:p>
            <a:pPr marL="1540510" lvl="2" indent="-305435" hangingPunct="1">
              <a:spcBef>
                <a:spcPts val="447"/>
              </a:spcBef>
              <a:buClr>
                <a:srgbClr val="5A8A39"/>
              </a:buClr>
              <a:buFont typeface="Wingdings"/>
              <a:buChar char="Ø"/>
              <a:tabLst>
                <a:tab pos="1540895" algn="l"/>
                <a:tab pos="1541741" algn="l"/>
              </a:tabLst>
              <a:defRPr kern="1200">
                <a:latin typeface="Source Sans Pro Regular"/>
                <a:ea typeface="+mn-ea"/>
                <a:cs typeface="Arial"/>
              </a:defRPr>
            </a:pPr>
            <a:r>
              <a:rPr sz="1600" dirty="0" err="1"/>
              <a:t>Épidémiologie</a:t>
            </a:r>
            <a:endParaRPr sz="1600" kern="1200" dirty="0">
              <a:latin typeface="Source Sans Pro Regular"/>
              <a:ea typeface="+mn-ea"/>
              <a:cs typeface="Arial"/>
            </a:endParaRPr>
          </a:p>
          <a:p>
            <a:pPr marL="1540510" lvl="2" indent="-305435" hangingPunct="1">
              <a:spcBef>
                <a:spcPts val="447"/>
              </a:spcBef>
              <a:buClr>
                <a:srgbClr val="5A8A39"/>
              </a:buClr>
              <a:buFont typeface="Wingdings"/>
              <a:buChar char="Ø"/>
              <a:tabLst>
                <a:tab pos="1540895" algn="l"/>
                <a:tab pos="1541741" algn="l"/>
              </a:tabLst>
              <a:defRPr kern="1200">
                <a:latin typeface="Source Sans Pro Regular"/>
                <a:ea typeface="+mn-ea"/>
                <a:cs typeface="Arial"/>
              </a:defRPr>
            </a:pPr>
            <a:r>
              <a:rPr sz="1600" dirty="0" err="1"/>
              <a:t>Activités</a:t>
            </a:r>
            <a:r>
              <a:rPr sz="1600" dirty="0"/>
              <a:t> de </a:t>
            </a:r>
            <a:r>
              <a:rPr sz="1600" dirty="0" err="1"/>
              <a:t>laboratoire</a:t>
            </a:r>
            <a:endParaRPr sz="1600" dirty="0"/>
          </a:p>
          <a:p>
            <a:pPr marL="1540510" lvl="2" indent="-305435" hangingPunct="1">
              <a:spcBef>
                <a:spcPts val="453"/>
              </a:spcBef>
              <a:buClr>
                <a:srgbClr val="5A8A39"/>
              </a:buClr>
              <a:buFont typeface="Wingdings"/>
              <a:buChar char="Ø"/>
              <a:tabLst>
                <a:tab pos="1540895" algn="l"/>
                <a:tab pos="1541741" algn="l"/>
              </a:tabLst>
              <a:defRPr kern="1200">
                <a:latin typeface="Source Sans Pro Regular"/>
                <a:ea typeface="+mn-ea"/>
                <a:cs typeface="Arial"/>
              </a:defRPr>
            </a:pPr>
            <a:r>
              <a:rPr sz="1600" dirty="0"/>
              <a:t>Communication sur les </a:t>
            </a:r>
            <a:r>
              <a:rPr sz="1600" dirty="0" err="1"/>
              <a:t>risques</a:t>
            </a:r>
            <a:endParaRPr sz="1600" dirty="0"/>
          </a:p>
          <a:p>
            <a:pPr marL="1540510" lvl="2" indent="-305435">
              <a:spcBef>
                <a:spcPts val="453"/>
              </a:spcBef>
              <a:buClr>
                <a:srgbClr val="5A8A39"/>
              </a:buClr>
              <a:buFont typeface="Wingdings"/>
              <a:buChar char="Ø"/>
              <a:tabLst>
                <a:tab pos="1540895" algn="l"/>
                <a:tab pos="1541741" algn="l"/>
              </a:tabLst>
              <a:defRPr kern="1200">
                <a:latin typeface="Source Sans Pro Regular"/>
                <a:ea typeface="+mn-ea"/>
                <a:cs typeface="Arial"/>
              </a:defRPr>
            </a:pPr>
            <a:r>
              <a:rPr sz="1600" dirty="0"/>
              <a:t>Participation </a:t>
            </a:r>
            <a:r>
              <a:rPr sz="1600" dirty="0" err="1"/>
              <a:t>communautaire</a:t>
            </a:r>
            <a:endParaRPr sz="1600" kern="1200" dirty="0">
              <a:latin typeface="Source Sans Pro Regular"/>
              <a:ea typeface="+mn-ea"/>
              <a:cs typeface="Arial"/>
            </a:endParaRPr>
          </a:p>
          <a:p>
            <a:pPr marL="1540510" lvl="2" indent="-305435" hangingPunct="1">
              <a:spcBef>
                <a:spcPts val="453"/>
              </a:spcBef>
              <a:buClr>
                <a:srgbClr val="5A8A39"/>
              </a:buClr>
              <a:buFont typeface="Wingdings"/>
              <a:buChar char="Ø"/>
              <a:tabLst>
                <a:tab pos="1540895" algn="l"/>
                <a:tab pos="1541741" algn="l"/>
              </a:tabLst>
              <a:defRPr kern="1200">
                <a:latin typeface="Source Sans Pro Regular"/>
                <a:ea typeface="+mn-ea"/>
                <a:cs typeface="Arial"/>
              </a:defRPr>
            </a:pPr>
            <a:r>
              <a:rPr sz="1600" dirty="0"/>
              <a:t>Gestion et </a:t>
            </a:r>
            <a:r>
              <a:rPr sz="1600" dirty="0" err="1"/>
              <a:t>opérations</a:t>
            </a:r>
            <a:endParaRPr sz="1600" kern="1200" dirty="0">
              <a:latin typeface="Source Sans Pro Regular"/>
              <a:ea typeface="+mn-ea"/>
              <a:cs typeface="Arial"/>
            </a:endParaRPr>
          </a:p>
          <a:p>
            <a:pPr marL="1540510" lvl="2" indent="-305435" hangingPunct="1">
              <a:spcBef>
                <a:spcPts val="447"/>
              </a:spcBef>
              <a:buClr>
                <a:srgbClr val="5A8A39"/>
              </a:buClr>
              <a:buFont typeface="Wingdings"/>
              <a:buChar char="Ø"/>
              <a:tabLst>
                <a:tab pos="1540895" algn="l"/>
                <a:tab pos="1541741" algn="l"/>
              </a:tabLst>
              <a:defRPr kern="1200">
                <a:latin typeface="Source Sans Pro Regular"/>
                <a:ea typeface="+mn-ea"/>
                <a:cs typeface="Arial"/>
              </a:defRPr>
            </a:pPr>
            <a:r>
              <a:rPr sz="1600" dirty="0" err="1"/>
              <a:t>Logistique</a:t>
            </a:r>
            <a:endParaRPr sz="1600" kern="1200" dirty="0">
              <a:latin typeface="Source Sans Pro Regular"/>
              <a:ea typeface="+mn-ea"/>
              <a:cs typeface="Arial"/>
            </a:endParaRPr>
          </a:p>
        </p:txBody>
      </p:sp>
      <p:sp>
        <p:nvSpPr>
          <p:cNvPr id="8" name="object 9"/>
          <p:cNvSpPr txBox="1">
            <a:spLocks/>
          </p:cNvSpPr>
          <p:nvPr/>
        </p:nvSpPr>
        <p:spPr bwMode="auto">
          <a:xfrm>
            <a:off x="180813" y="844685"/>
            <a:ext cx="10016733" cy="807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16087" rIns="0" bIns="0" numCol="1" anchor="ctr" anchorCtr="0" compatLnSpc="1">
            <a:prstTxWarp prst="textNoShape">
              <a:avLst/>
            </a:prstTxWarp>
            <a:spAutoFit/>
          </a:bodyPr>
          <a:lstStyle>
            <a:lvl1pPr algn="ctr" rtl="0" eaLnBrk="0" fontAlgn="base" hangingPunct="0">
              <a:spcBef>
                <a:spcPct val="0"/>
              </a:spcBef>
              <a:spcAft>
                <a:spcPct val="0"/>
              </a:spcAft>
              <a:defRPr sz="384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5280">
                <a:solidFill>
                  <a:srgbClr val="632523"/>
                </a:solidFill>
                <a:latin typeface="Arial" charset="0"/>
                <a:cs typeface="Arial" charset="0"/>
              </a:defRPr>
            </a:lvl2pPr>
            <a:lvl3pPr algn="ctr" rtl="0" eaLnBrk="0" fontAlgn="base" hangingPunct="0">
              <a:spcBef>
                <a:spcPct val="0"/>
              </a:spcBef>
              <a:spcAft>
                <a:spcPct val="0"/>
              </a:spcAft>
              <a:defRPr sz="5280">
                <a:solidFill>
                  <a:srgbClr val="632523"/>
                </a:solidFill>
                <a:latin typeface="Arial" charset="0"/>
                <a:cs typeface="Arial" charset="0"/>
              </a:defRPr>
            </a:lvl3pPr>
            <a:lvl4pPr algn="ctr" rtl="0" eaLnBrk="0" fontAlgn="base" hangingPunct="0">
              <a:spcBef>
                <a:spcPct val="0"/>
              </a:spcBef>
              <a:spcAft>
                <a:spcPct val="0"/>
              </a:spcAft>
              <a:defRPr sz="5280">
                <a:solidFill>
                  <a:srgbClr val="632523"/>
                </a:solidFill>
                <a:latin typeface="Arial" charset="0"/>
                <a:cs typeface="Arial" charset="0"/>
              </a:defRPr>
            </a:lvl4pPr>
            <a:lvl5pPr algn="ctr" rtl="0" eaLnBrk="0" fontAlgn="base" hangingPunct="0">
              <a:spcBef>
                <a:spcPct val="0"/>
              </a:spcBef>
              <a:spcAft>
                <a:spcPct val="0"/>
              </a:spcAft>
              <a:defRPr sz="5280">
                <a:solidFill>
                  <a:srgbClr val="632523"/>
                </a:solidFill>
                <a:latin typeface="Arial" charset="0"/>
                <a:cs typeface="Arial" charset="0"/>
              </a:defRPr>
            </a:lvl5pPr>
            <a:lvl6pPr marL="548640" algn="ctr" rtl="0" fontAlgn="base">
              <a:spcBef>
                <a:spcPct val="0"/>
              </a:spcBef>
              <a:spcAft>
                <a:spcPct val="0"/>
              </a:spcAft>
              <a:defRPr sz="5280">
                <a:solidFill>
                  <a:srgbClr val="632523"/>
                </a:solidFill>
                <a:latin typeface="Arial" charset="0"/>
                <a:cs typeface="Arial" charset="0"/>
              </a:defRPr>
            </a:lvl6pPr>
            <a:lvl7pPr marL="1097280" algn="ctr" rtl="0" fontAlgn="base">
              <a:spcBef>
                <a:spcPct val="0"/>
              </a:spcBef>
              <a:spcAft>
                <a:spcPct val="0"/>
              </a:spcAft>
              <a:defRPr sz="5280">
                <a:solidFill>
                  <a:srgbClr val="632523"/>
                </a:solidFill>
                <a:latin typeface="Arial" charset="0"/>
                <a:cs typeface="Arial" charset="0"/>
              </a:defRPr>
            </a:lvl7pPr>
            <a:lvl8pPr marL="1645920" algn="ctr" rtl="0" fontAlgn="base">
              <a:spcBef>
                <a:spcPct val="0"/>
              </a:spcBef>
              <a:spcAft>
                <a:spcPct val="0"/>
              </a:spcAft>
              <a:defRPr sz="5280">
                <a:solidFill>
                  <a:srgbClr val="632523"/>
                </a:solidFill>
                <a:latin typeface="Arial" charset="0"/>
                <a:cs typeface="Arial" charset="0"/>
              </a:defRPr>
            </a:lvl8pPr>
            <a:lvl9pPr marL="2194560" algn="ctr" rtl="0" fontAlgn="base">
              <a:spcBef>
                <a:spcPct val="0"/>
              </a:spcBef>
              <a:spcAft>
                <a:spcPct val="0"/>
              </a:spcAft>
              <a:defRPr sz="5280">
                <a:solidFill>
                  <a:srgbClr val="632523"/>
                </a:solidFill>
                <a:latin typeface="Arial" charset="0"/>
                <a:cs typeface="Arial" charset="0"/>
              </a:defRPr>
            </a:lvl9pPr>
          </a:lstStyle>
          <a:p>
            <a:pPr marL="16510" algn="l">
              <a:spcBef>
                <a:spcPts val="127"/>
              </a:spcBef>
              <a:defRPr sz="2800">
                <a:solidFill>
                  <a:srgbClr val="A1010D"/>
                </a:solidFill>
                <a:latin typeface="Source Sans Pro Regular"/>
                <a:cs typeface="Arial"/>
              </a:defRPr>
            </a:pPr>
            <a:r>
              <a:rPr sz="2000" dirty="0"/>
              <a:t>Cadre et </a:t>
            </a:r>
            <a:r>
              <a:rPr sz="2000" dirty="0" err="1"/>
              <a:t>programmes</a:t>
            </a:r>
            <a:r>
              <a:rPr sz="2000" dirty="0"/>
              <a:t> de formation </a:t>
            </a:r>
            <a:r>
              <a:rPr sz="2000" dirty="0" err="1"/>
              <a:t>existants</a:t>
            </a:r>
            <a:endParaRPr sz="2000" dirty="0">
              <a:solidFill>
                <a:srgbClr val="A1010D"/>
              </a:solidFill>
              <a:latin typeface="Source Sans Pro Regular"/>
            </a:endParaRPr>
          </a:p>
          <a:p>
            <a:pPr marL="16510" algn="l">
              <a:lnSpc>
                <a:spcPts val="4240"/>
              </a:lnSpc>
              <a:spcBef>
                <a:spcPts val="127"/>
              </a:spcBef>
              <a:defRPr sz="2400">
                <a:solidFill>
                  <a:srgbClr val="65A000"/>
                </a:solidFill>
                <a:latin typeface="Source Sans Pro Regular"/>
                <a:cs typeface="Arial"/>
                <a:sym typeface="Source Sans Pro Bold"/>
              </a:defRPr>
            </a:pPr>
            <a:r>
              <a:rPr sz="2000" dirty="0"/>
              <a:t>Formation des CDC pour les EIR </a:t>
            </a:r>
            <a:r>
              <a:rPr sz="2000" dirty="0" err="1"/>
              <a:t>programme</a:t>
            </a:r>
            <a:r>
              <a:rPr sz="2000" dirty="0"/>
              <a:t> </a:t>
            </a:r>
            <a:r>
              <a:rPr sz="2000" dirty="0" err="1"/>
              <a:t>dʼorientation</a:t>
            </a:r>
            <a:r>
              <a:rPr sz="2000" dirty="0"/>
              <a:t> sur deux </a:t>
            </a:r>
            <a:r>
              <a:rPr sz="2000" dirty="0" err="1"/>
              <a:t>jours</a:t>
            </a:r>
            <a:endParaRPr sz="2000" dirty="0">
              <a:solidFill>
                <a:srgbClr val="65A000"/>
              </a:solidFill>
              <a:latin typeface="Source Sans Pro Regular"/>
              <a:cs typeface="Arial"/>
            </a:endParaRPr>
          </a:p>
        </p:txBody>
      </p:sp>
      <p:sp>
        <p:nvSpPr>
          <p:cNvPr id="11" name="ZoneTexte 10">
            <a:extLst>
              <a:ext uri="{FF2B5EF4-FFF2-40B4-BE49-F238E27FC236}">
                <a16:creationId xmlns:a16="http://schemas.microsoft.com/office/drawing/2014/main" id="{C2BE80AD-9067-46B6-7F44-D871C20DB84A}"/>
              </a:ext>
            </a:extLst>
          </p:cNvPr>
          <p:cNvSpPr txBox="1"/>
          <p:nvPr/>
        </p:nvSpPr>
        <p:spPr>
          <a:xfrm>
            <a:off x="178230" y="2417"/>
            <a:ext cx="10019317"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3200">
                <a:latin typeface="Source Sans Pro Regular"/>
              </a:defRPr>
            </a:pPr>
            <a:r>
              <a:rPr b="1" dirty="0">
                <a:solidFill>
                  <a:srgbClr val="FFFFFF"/>
                </a:solidFill>
                <a:ea typeface="Source Sans Pro Regular"/>
              </a:rPr>
              <a:t>3.8 Introduction à la</a:t>
            </a:r>
            <a:r>
              <a:rPr b="1" dirty="0">
                <a:solidFill>
                  <a:srgbClr val="FFFFFF"/>
                </a:solidFill>
              </a:rPr>
              <a:t> formation des </a:t>
            </a:r>
            <a:r>
              <a:rPr b="1" dirty="0" err="1">
                <a:solidFill>
                  <a:srgbClr val="FFFFFF"/>
                </a:solidFill>
              </a:rPr>
              <a:t>membres</a:t>
            </a:r>
            <a:r>
              <a:rPr b="1" dirty="0">
                <a:solidFill>
                  <a:srgbClr val="FFFFFF"/>
                </a:solidFill>
              </a:rPr>
              <a:t> des EIR</a:t>
            </a:r>
          </a:p>
        </p:txBody>
      </p:sp>
      <p:sp>
        <p:nvSpPr>
          <p:cNvPr id="6" name="Espace réservé du numéro de diapositive 5">
            <a:extLst>
              <a:ext uri="{FF2B5EF4-FFF2-40B4-BE49-F238E27FC236}">
                <a16:creationId xmlns:a16="http://schemas.microsoft.com/office/drawing/2014/main" id="{3E110D77-00A0-4D0B-5C95-884CFB88B067}"/>
              </a:ext>
            </a:extLst>
          </p:cNvPr>
          <p:cNvSpPr>
            <a:spLocks noGrp="1"/>
          </p:cNvSpPr>
          <p:nvPr>
            <p:ph type="sldNum" sz="quarter" idx="2"/>
          </p:nvPr>
        </p:nvSpPr>
        <p:spPr>
          <a:xfrm>
            <a:off x="11742738" y="6532738"/>
            <a:ext cx="447561" cy="320041"/>
          </a:xfrm>
        </p:spPr>
        <p:txBody>
          <a:bodyPr lIns="91440" tIns="45720" rIns="91440" bIns="45720" anchor="t"/>
          <a:lstStyle/>
          <a:p>
            <a:pPr algn="r"/>
            <a:fld id="{86CB4B4D-7CA3-9044-876B-883B54F8677D}" type="slidenum">
              <a:rPr lang="fr-FR" sz="1200">
                <a:solidFill>
                  <a:srgbClr val="A5A5A5"/>
                </a:solidFill>
              </a:rPr>
              <a:pPr algn="r"/>
              <a:t>70</a:t>
            </a:fld>
            <a:endParaRPr sz="1200">
              <a:solidFill>
                <a:srgbClr val="A5A5A5"/>
              </a:solidFill>
            </a:endParaRPr>
          </a:p>
        </p:txBody>
      </p:sp>
    </p:spTree>
    <p:extLst>
      <p:ext uri="{BB962C8B-B14F-4D97-AF65-F5344CB8AC3E}">
        <p14:creationId xmlns:p14="http://schemas.microsoft.com/office/powerpoint/2010/main" val="3248561"/>
      </p:ext>
    </p:extLst>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ject 3"/>
          <p:cNvPicPr/>
          <p:nvPr/>
        </p:nvPicPr>
        <p:blipFill>
          <a:blip r:embed="rId3" cstate="print"/>
          <a:stretch>
            <a:fillRect/>
          </a:stretch>
        </p:blipFill>
        <p:spPr>
          <a:xfrm>
            <a:off x="8851913" y="2227868"/>
            <a:ext cx="2851441" cy="1996025"/>
          </a:xfrm>
          <a:prstGeom prst="rect">
            <a:avLst/>
          </a:prstGeom>
        </p:spPr>
      </p:pic>
      <p:pic>
        <p:nvPicPr>
          <p:cNvPr id="4" name="object 4"/>
          <p:cNvPicPr/>
          <p:nvPr/>
        </p:nvPicPr>
        <p:blipFill>
          <a:blip r:embed="rId4" cstate="print"/>
          <a:stretch>
            <a:fillRect/>
          </a:stretch>
        </p:blipFill>
        <p:spPr>
          <a:xfrm>
            <a:off x="8248271" y="4314675"/>
            <a:ext cx="2804668" cy="842356"/>
          </a:xfrm>
          <a:prstGeom prst="rect">
            <a:avLst/>
          </a:prstGeom>
        </p:spPr>
      </p:pic>
      <p:pic>
        <p:nvPicPr>
          <p:cNvPr id="5" name="object 5"/>
          <p:cNvPicPr/>
          <p:nvPr/>
        </p:nvPicPr>
        <p:blipFill>
          <a:blip r:embed="rId5" cstate="print"/>
          <a:stretch>
            <a:fillRect/>
          </a:stretch>
        </p:blipFill>
        <p:spPr>
          <a:xfrm>
            <a:off x="4397897" y="3269066"/>
            <a:ext cx="1878599" cy="1555396"/>
          </a:xfrm>
          <a:prstGeom prst="rect">
            <a:avLst/>
          </a:prstGeom>
        </p:spPr>
      </p:pic>
      <p:pic>
        <p:nvPicPr>
          <p:cNvPr id="6" name="object 6"/>
          <p:cNvPicPr/>
          <p:nvPr/>
        </p:nvPicPr>
        <p:blipFill>
          <a:blip r:embed="rId6" cstate="print"/>
          <a:stretch>
            <a:fillRect/>
          </a:stretch>
        </p:blipFill>
        <p:spPr>
          <a:xfrm>
            <a:off x="1381901" y="5387031"/>
            <a:ext cx="3343849" cy="653132"/>
          </a:xfrm>
          <a:prstGeom prst="rect">
            <a:avLst/>
          </a:prstGeom>
        </p:spPr>
      </p:pic>
      <p:sp>
        <p:nvSpPr>
          <p:cNvPr id="7" name="object 7"/>
          <p:cNvSpPr txBox="1"/>
          <p:nvPr/>
        </p:nvSpPr>
        <p:spPr>
          <a:xfrm>
            <a:off x="9083485" y="5520382"/>
            <a:ext cx="2549313" cy="386430"/>
          </a:xfrm>
          <a:prstGeom prst="rect">
            <a:avLst/>
          </a:prstGeom>
        </p:spPr>
        <p:txBody>
          <a:bodyPr vert="horz" wrap="square" lIns="0" tIns="16933" rIns="0" bIns="0">
            <a:spAutoFit/>
          </a:bodyPr>
          <a:lstStyle/>
          <a:p>
            <a:pPr marL="16933" hangingPunct="1">
              <a:spcBef>
                <a:spcPts val="133"/>
              </a:spcBef>
              <a:defRPr sz="2400" kern="1200">
                <a:solidFill>
                  <a:srgbClr val="0E55DC"/>
                </a:solidFill>
                <a:latin typeface="Segoe UI Semibold"/>
                <a:ea typeface="+mn-ea"/>
                <a:cs typeface="Segoe UI Semibold"/>
              </a:defRPr>
            </a:pPr>
            <a:r>
              <a:t>... et beaucoup dʼautres</a:t>
            </a:r>
            <a:endParaRPr sz="2400" kern="1200">
              <a:solidFill>
                <a:prstClr val="black"/>
              </a:solidFill>
              <a:latin typeface="Segoe UI Semibold"/>
              <a:ea typeface="+mn-ea"/>
              <a:cs typeface="Segoe UI Semibold"/>
            </a:endParaRPr>
          </a:p>
        </p:txBody>
      </p:sp>
      <p:grpSp>
        <p:nvGrpSpPr>
          <p:cNvPr id="8" name="object 8"/>
          <p:cNvGrpSpPr/>
          <p:nvPr/>
        </p:nvGrpSpPr>
        <p:grpSpPr>
          <a:xfrm>
            <a:off x="732155" y="1711498"/>
            <a:ext cx="7330440" cy="2260600"/>
            <a:chOff x="630759" y="1263213"/>
            <a:chExt cx="5497830" cy="1695450"/>
          </a:xfrm>
        </p:grpSpPr>
        <p:pic>
          <p:nvPicPr>
            <p:cNvPr id="9" name="object 9"/>
            <p:cNvPicPr/>
            <p:nvPr/>
          </p:nvPicPr>
          <p:blipFill>
            <a:blip r:embed="rId7" cstate="print"/>
            <a:stretch>
              <a:fillRect/>
            </a:stretch>
          </p:blipFill>
          <p:spPr>
            <a:xfrm>
              <a:off x="3009336" y="1263213"/>
              <a:ext cx="1994787" cy="733592"/>
            </a:xfrm>
            <a:prstGeom prst="rect">
              <a:avLst/>
            </a:prstGeom>
          </p:spPr>
        </p:pic>
        <p:pic>
          <p:nvPicPr>
            <p:cNvPr id="10" name="object 10"/>
            <p:cNvPicPr/>
            <p:nvPr/>
          </p:nvPicPr>
          <p:blipFill>
            <a:blip r:embed="rId8" cstate="print"/>
            <a:stretch>
              <a:fillRect/>
            </a:stretch>
          </p:blipFill>
          <p:spPr>
            <a:xfrm>
              <a:off x="4985004" y="1825751"/>
              <a:ext cx="1143000" cy="1132332"/>
            </a:xfrm>
            <a:prstGeom prst="rect">
              <a:avLst/>
            </a:prstGeom>
          </p:spPr>
        </p:pic>
        <p:pic>
          <p:nvPicPr>
            <p:cNvPr id="11" name="object 11"/>
            <p:cNvPicPr/>
            <p:nvPr/>
          </p:nvPicPr>
          <p:blipFill>
            <a:blip r:embed="rId9" cstate="print"/>
            <a:stretch>
              <a:fillRect/>
            </a:stretch>
          </p:blipFill>
          <p:spPr>
            <a:xfrm>
              <a:off x="630759" y="1593075"/>
              <a:ext cx="2405531" cy="859548"/>
            </a:xfrm>
            <a:prstGeom prst="rect">
              <a:avLst/>
            </a:prstGeom>
          </p:spPr>
        </p:pic>
      </p:grpSp>
      <p:pic>
        <p:nvPicPr>
          <p:cNvPr id="12" name="object 12"/>
          <p:cNvPicPr/>
          <p:nvPr/>
        </p:nvPicPr>
        <p:blipFill>
          <a:blip r:embed="rId10" cstate="print"/>
          <a:stretch>
            <a:fillRect/>
          </a:stretch>
        </p:blipFill>
        <p:spPr>
          <a:xfrm>
            <a:off x="2210815" y="3744976"/>
            <a:ext cx="1202944" cy="1202944"/>
          </a:xfrm>
          <a:prstGeom prst="rect">
            <a:avLst/>
          </a:prstGeom>
        </p:spPr>
      </p:pic>
      <p:pic>
        <p:nvPicPr>
          <p:cNvPr id="13" name="object 13"/>
          <p:cNvPicPr/>
          <p:nvPr/>
        </p:nvPicPr>
        <p:blipFill>
          <a:blip r:embed="rId11" cstate="print"/>
          <a:stretch>
            <a:fillRect/>
          </a:stretch>
        </p:blipFill>
        <p:spPr>
          <a:xfrm>
            <a:off x="5686135" y="5122671"/>
            <a:ext cx="2457821" cy="968103"/>
          </a:xfrm>
          <a:prstGeom prst="rect">
            <a:avLst/>
          </a:prstGeom>
        </p:spPr>
      </p:pic>
      <p:pic>
        <p:nvPicPr>
          <p:cNvPr id="14" name="object 14"/>
          <p:cNvPicPr/>
          <p:nvPr/>
        </p:nvPicPr>
        <p:blipFill>
          <a:blip r:embed="rId12" cstate="print"/>
          <a:stretch>
            <a:fillRect/>
          </a:stretch>
        </p:blipFill>
        <p:spPr>
          <a:xfrm>
            <a:off x="7704227" y="1455477"/>
            <a:ext cx="3344372" cy="962908"/>
          </a:xfrm>
          <a:prstGeom prst="rect">
            <a:avLst/>
          </a:prstGeom>
        </p:spPr>
      </p:pic>
      <p:sp>
        <p:nvSpPr>
          <p:cNvPr id="16" name="object 9"/>
          <p:cNvSpPr txBox="1">
            <a:spLocks/>
          </p:cNvSpPr>
          <p:nvPr/>
        </p:nvSpPr>
        <p:spPr bwMode="auto">
          <a:xfrm>
            <a:off x="158626" y="869192"/>
            <a:ext cx="9942897" cy="81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16087" rIns="0" bIns="0" numCol="1" anchor="ctr" anchorCtr="0" compatLnSpc="1">
            <a:prstTxWarp prst="textNoShape">
              <a:avLst/>
            </a:prstTxWarp>
            <a:spAutoFit/>
          </a:bodyPr>
          <a:lstStyle>
            <a:lvl1pPr algn="ctr" rtl="0" eaLnBrk="0" fontAlgn="base" hangingPunct="0">
              <a:spcBef>
                <a:spcPct val="0"/>
              </a:spcBef>
              <a:spcAft>
                <a:spcPct val="0"/>
              </a:spcAft>
              <a:defRPr sz="384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5280">
                <a:solidFill>
                  <a:srgbClr val="632523"/>
                </a:solidFill>
                <a:latin typeface="Arial" charset="0"/>
                <a:cs typeface="Arial" charset="0"/>
              </a:defRPr>
            </a:lvl2pPr>
            <a:lvl3pPr algn="ctr" rtl="0" eaLnBrk="0" fontAlgn="base" hangingPunct="0">
              <a:spcBef>
                <a:spcPct val="0"/>
              </a:spcBef>
              <a:spcAft>
                <a:spcPct val="0"/>
              </a:spcAft>
              <a:defRPr sz="5280">
                <a:solidFill>
                  <a:srgbClr val="632523"/>
                </a:solidFill>
                <a:latin typeface="Arial" charset="0"/>
                <a:cs typeface="Arial" charset="0"/>
              </a:defRPr>
            </a:lvl3pPr>
            <a:lvl4pPr algn="ctr" rtl="0" eaLnBrk="0" fontAlgn="base" hangingPunct="0">
              <a:spcBef>
                <a:spcPct val="0"/>
              </a:spcBef>
              <a:spcAft>
                <a:spcPct val="0"/>
              </a:spcAft>
              <a:defRPr sz="5280">
                <a:solidFill>
                  <a:srgbClr val="632523"/>
                </a:solidFill>
                <a:latin typeface="Arial" charset="0"/>
                <a:cs typeface="Arial" charset="0"/>
              </a:defRPr>
            </a:lvl4pPr>
            <a:lvl5pPr algn="ctr" rtl="0" eaLnBrk="0" fontAlgn="base" hangingPunct="0">
              <a:spcBef>
                <a:spcPct val="0"/>
              </a:spcBef>
              <a:spcAft>
                <a:spcPct val="0"/>
              </a:spcAft>
              <a:defRPr sz="5280">
                <a:solidFill>
                  <a:srgbClr val="632523"/>
                </a:solidFill>
                <a:latin typeface="Arial" charset="0"/>
                <a:cs typeface="Arial" charset="0"/>
              </a:defRPr>
            </a:lvl5pPr>
            <a:lvl6pPr marL="548640" algn="ctr" rtl="0" fontAlgn="base">
              <a:spcBef>
                <a:spcPct val="0"/>
              </a:spcBef>
              <a:spcAft>
                <a:spcPct val="0"/>
              </a:spcAft>
              <a:defRPr sz="5280">
                <a:solidFill>
                  <a:srgbClr val="632523"/>
                </a:solidFill>
                <a:latin typeface="Arial" charset="0"/>
                <a:cs typeface="Arial" charset="0"/>
              </a:defRPr>
            </a:lvl6pPr>
            <a:lvl7pPr marL="1097280" algn="ctr" rtl="0" fontAlgn="base">
              <a:spcBef>
                <a:spcPct val="0"/>
              </a:spcBef>
              <a:spcAft>
                <a:spcPct val="0"/>
              </a:spcAft>
              <a:defRPr sz="5280">
                <a:solidFill>
                  <a:srgbClr val="632523"/>
                </a:solidFill>
                <a:latin typeface="Arial" charset="0"/>
                <a:cs typeface="Arial" charset="0"/>
              </a:defRPr>
            </a:lvl7pPr>
            <a:lvl8pPr marL="1645920" algn="ctr" rtl="0" fontAlgn="base">
              <a:spcBef>
                <a:spcPct val="0"/>
              </a:spcBef>
              <a:spcAft>
                <a:spcPct val="0"/>
              </a:spcAft>
              <a:defRPr sz="5280">
                <a:solidFill>
                  <a:srgbClr val="632523"/>
                </a:solidFill>
                <a:latin typeface="Arial" charset="0"/>
                <a:cs typeface="Arial" charset="0"/>
              </a:defRPr>
            </a:lvl8pPr>
            <a:lvl9pPr marL="2194560" algn="ctr" rtl="0" fontAlgn="base">
              <a:spcBef>
                <a:spcPct val="0"/>
              </a:spcBef>
              <a:spcAft>
                <a:spcPct val="0"/>
              </a:spcAft>
              <a:defRPr sz="5280">
                <a:solidFill>
                  <a:srgbClr val="632523"/>
                </a:solidFill>
                <a:latin typeface="Arial" charset="0"/>
                <a:cs typeface="Arial" charset="0"/>
              </a:defRPr>
            </a:lvl9pPr>
          </a:lstStyle>
          <a:p>
            <a:pPr marL="16510" algn="l">
              <a:spcBef>
                <a:spcPts val="127"/>
              </a:spcBef>
              <a:defRPr>
                <a:latin typeface="Source Sans Pro Regular"/>
                <a:cs typeface="Arial"/>
              </a:defRPr>
            </a:pPr>
            <a:r>
              <a:rPr sz="2800">
                <a:solidFill>
                  <a:srgbClr val="A1010D"/>
                </a:solidFill>
              </a:rPr>
              <a:t>Instruments et programmes existants</a:t>
            </a:r>
            <a:br>
              <a:rPr sz="2800">
                <a:solidFill>
                  <a:srgbClr val="A1010D"/>
                </a:solidFill>
              </a:rPr>
            </a:br>
            <a:r>
              <a:rPr sz="2400">
                <a:solidFill>
                  <a:srgbClr val="65A000"/>
                </a:solidFill>
              </a:rPr>
              <a:t>Formations externes</a:t>
            </a:r>
            <a:endParaRPr sz="2400">
              <a:solidFill>
                <a:srgbClr val="65A000"/>
              </a:solidFill>
              <a:latin typeface="Source Sans Pro Regular"/>
              <a:cs typeface="Arial"/>
            </a:endParaRPr>
          </a:p>
        </p:txBody>
      </p:sp>
      <p:sp>
        <p:nvSpPr>
          <p:cNvPr id="18" name="ZoneTexte 17">
            <a:extLst>
              <a:ext uri="{FF2B5EF4-FFF2-40B4-BE49-F238E27FC236}">
                <a16:creationId xmlns:a16="http://schemas.microsoft.com/office/drawing/2014/main" id="{E4D93675-9286-7D77-79EC-035F947C75D2}"/>
              </a:ext>
            </a:extLst>
          </p:cNvPr>
          <p:cNvSpPr txBox="1"/>
          <p:nvPr/>
        </p:nvSpPr>
        <p:spPr>
          <a:xfrm>
            <a:off x="153651" y="2416"/>
            <a:ext cx="9765601"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3200">
                <a:latin typeface="Source Sans Pro Regular"/>
              </a:defRPr>
            </a:pPr>
            <a:r>
              <a:rPr b="1" dirty="0">
                <a:solidFill>
                  <a:srgbClr val="FFFFFF"/>
                </a:solidFill>
                <a:ea typeface="Source Sans Pro Regular"/>
              </a:rPr>
              <a:t>3.8 Introduction à la</a:t>
            </a:r>
            <a:r>
              <a:rPr b="1" dirty="0">
                <a:solidFill>
                  <a:srgbClr val="FFFFFF"/>
                </a:solidFill>
              </a:rPr>
              <a:t> formation des </a:t>
            </a:r>
            <a:r>
              <a:rPr b="1" dirty="0" err="1">
                <a:solidFill>
                  <a:srgbClr val="FFFFFF"/>
                </a:solidFill>
              </a:rPr>
              <a:t>membres</a:t>
            </a:r>
            <a:r>
              <a:rPr b="1" dirty="0">
                <a:solidFill>
                  <a:srgbClr val="FFFFFF"/>
                </a:solidFill>
              </a:rPr>
              <a:t> des EIR</a:t>
            </a:r>
          </a:p>
        </p:txBody>
      </p:sp>
      <p:sp>
        <p:nvSpPr>
          <p:cNvPr id="2" name="Espace réservé du numéro de diapositive 1">
            <a:extLst>
              <a:ext uri="{FF2B5EF4-FFF2-40B4-BE49-F238E27FC236}">
                <a16:creationId xmlns:a16="http://schemas.microsoft.com/office/drawing/2014/main" id="{3D3320DB-63A0-2E33-9AD9-310B7A53199B}"/>
              </a:ext>
            </a:extLst>
          </p:cNvPr>
          <p:cNvSpPr>
            <a:spLocks noGrp="1"/>
          </p:cNvSpPr>
          <p:nvPr>
            <p:ph type="sldNum" sz="quarter" idx="2"/>
          </p:nvPr>
        </p:nvSpPr>
        <p:spPr>
          <a:xfrm>
            <a:off x="11695113" y="6485113"/>
            <a:ext cx="495186" cy="367665"/>
          </a:xfrm>
        </p:spPr>
        <p:txBody>
          <a:bodyPr lIns="91440" tIns="45720" rIns="91440" bIns="45720" anchor="t"/>
          <a:lstStyle/>
          <a:p>
            <a:pPr algn="r"/>
            <a:fld id="{86CB4B4D-7CA3-9044-876B-883B54F8677D}" type="slidenum">
              <a:rPr lang="fr-FR" sz="1200">
                <a:solidFill>
                  <a:srgbClr val="A5A5A5"/>
                </a:solidFill>
              </a:rPr>
              <a:pPr algn="r"/>
              <a:t>71</a:t>
            </a:fld>
            <a:endParaRPr sz="1200">
              <a:solidFill>
                <a:srgbClr val="A5A5A5"/>
              </a:solidFill>
            </a:endParaRPr>
          </a:p>
        </p:txBody>
      </p:sp>
    </p:spTree>
    <p:extLst>
      <p:ext uri="{BB962C8B-B14F-4D97-AF65-F5344CB8AC3E}">
        <p14:creationId xmlns:p14="http://schemas.microsoft.com/office/powerpoint/2010/main" val="715175267"/>
      </p:ext>
    </p:extLst>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3131" y="929035"/>
            <a:ext cx="9760899" cy="404043"/>
          </a:xfrm>
          <a:prstGeom prst="rect">
            <a:avLst/>
          </a:prstGeom>
        </p:spPr>
        <p:txBody>
          <a:bodyPr vert="horz" wrap="square" lIns="0" tIns="16087" rIns="0" bIns="0" numCol="1" anchor="ctr" anchorCtr="0" compatLnSpc="1">
            <a:prstTxWarp prst="textNoShape">
              <a:avLst/>
            </a:prstTxWarp>
            <a:spAutoFit/>
          </a:bodyPr>
          <a:lstStyle/>
          <a:p>
            <a:pPr marL="16510" eaLnBrk="0" fontAlgn="base" hangingPunct="0">
              <a:spcBef>
                <a:spcPts val="127"/>
              </a:spcBef>
              <a:spcAft>
                <a:spcPct val="0"/>
              </a:spcAft>
              <a:defRPr sz="2800" b="1" kern="1200">
                <a:solidFill>
                  <a:srgbClr val="A1010D"/>
                </a:solidFill>
                <a:latin typeface="Source Sans Pro Regular"/>
                <a:ea typeface="+mj-ea"/>
                <a:cs typeface="Arial"/>
                <a:sym typeface="Calibri"/>
              </a:defRPr>
            </a:pPr>
            <a:r>
              <a:rPr dirty="0"/>
              <a:t>Formation et </a:t>
            </a:r>
            <a:r>
              <a:rPr dirty="0" err="1"/>
              <a:t>disponibilité</a:t>
            </a:r>
            <a:r>
              <a:rPr dirty="0"/>
              <a:t> </a:t>
            </a:r>
            <a:r>
              <a:rPr dirty="0" err="1"/>
              <a:t>opérationnelle</a:t>
            </a:r>
            <a:r>
              <a:rPr dirty="0"/>
              <a:t> : de quoi </a:t>
            </a:r>
            <a:r>
              <a:rPr dirty="0" err="1"/>
              <a:t>sʼagit</a:t>
            </a:r>
            <a:r>
              <a:rPr dirty="0"/>
              <a:t>-il ?</a:t>
            </a:r>
            <a:endParaRPr sz="2800" b="1" kern="1200" dirty="0">
              <a:solidFill>
                <a:srgbClr val="A1010D"/>
              </a:solidFill>
              <a:latin typeface="Source Sans Pro Regular"/>
              <a:ea typeface="+mj-ea"/>
              <a:cs typeface="Arial"/>
            </a:endParaRPr>
          </a:p>
        </p:txBody>
      </p:sp>
      <p:sp>
        <p:nvSpPr>
          <p:cNvPr id="6" name="object 6"/>
          <p:cNvSpPr txBox="1"/>
          <p:nvPr/>
        </p:nvSpPr>
        <p:spPr>
          <a:xfrm>
            <a:off x="527439" y="1561206"/>
            <a:ext cx="11263207" cy="4675639"/>
          </a:xfrm>
          <a:prstGeom prst="rect">
            <a:avLst/>
          </a:prstGeom>
        </p:spPr>
        <p:txBody>
          <a:bodyPr vert="horz" wrap="square" lIns="0" tIns="99060" rIns="0" bIns="0" anchor="t">
            <a:spAutoFit/>
          </a:bodyPr>
          <a:lstStyle/>
          <a:p>
            <a:pPr marL="16510" hangingPunct="1">
              <a:spcBef>
                <a:spcPts val="780"/>
              </a:spcBef>
              <a:buClr>
                <a:srgbClr val="A49987"/>
              </a:buClr>
              <a:tabLst>
                <a:tab pos="473275" algn="l"/>
                <a:tab pos="474121" algn="l"/>
              </a:tabLst>
              <a:defRPr sz="2400" kern="1200">
                <a:latin typeface="Source Sans Pro Regular"/>
                <a:ea typeface="+mn-ea"/>
                <a:cs typeface="Calibri"/>
              </a:defRPr>
            </a:pPr>
            <a:r>
              <a:rPr sz="2000" dirty="0"/>
              <a:t>Il </a:t>
            </a:r>
            <a:r>
              <a:rPr sz="2000" dirty="0" err="1"/>
              <a:t>est</a:t>
            </a:r>
            <a:r>
              <a:rPr sz="2000" dirty="0"/>
              <a:t> important que les </a:t>
            </a:r>
            <a:r>
              <a:rPr sz="2000" dirty="0" err="1"/>
              <a:t>membres</a:t>
            </a:r>
            <a:r>
              <a:rPr sz="2000" dirty="0"/>
              <a:t> des EIR </a:t>
            </a:r>
            <a:r>
              <a:rPr sz="2000" dirty="0" err="1"/>
              <a:t>bénéficient</a:t>
            </a:r>
            <a:r>
              <a:rPr sz="2000" dirty="0"/>
              <a:t> </a:t>
            </a:r>
            <a:r>
              <a:rPr sz="2000" dirty="0" err="1"/>
              <a:t>dʼune</a:t>
            </a:r>
            <a:r>
              <a:rPr sz="2000" dirty="0"/>
              <a:t> formation technique et, </a:t>
            </a:r>
            <a:r>
              <a:rPr sz="2000" dirty="0" err="1"/>
              <a:t>parallèlement</a:t>
            </a:r>
            <a:r>
              <a:rPr sz="2000" dirty="0"/>
              <a:t>, </a:t>
            </a:r>
            <a:r>
              <a:rPr sz="2000" dirty="0" err="1"/>
              <a:t>remplissent</a:t>
            </a:r>
            <a:r>
              <a:rPr sz="2000" dirty="0"/>
              <a:t> des conditions de </a:t>
            </a:r>
            <a:r>
              <a:rPr sz="2000" dirty="0" err="1"/>
              <a:t>disponibilité</a:t>
            </a:r>
            <a:r>
              <a:rPr sz="2000" dirty="0"/>
              <a:t> </a:t>
            </a:r>
            <a:r>
              <a:rPr sz="2000" dirty="0" err="1"/>
              <a:t>opérationnelle</a:t>
            </a:r>
            <a:r>
              <a:rPr sz="2000" dirty="0"/>
              <a:t> : </a:t>
            </a:r>
          </a:p>
          <a:p>
            <a:pPr marL="342900" lvl="2" indent="-307975">
              <a:spcBef>
                <a:spcPts val="500"/>
              </a:spcBef>
              <a:buClr>
                <a:schemeClr val="accent3"/>
              </a:buClr>
              <a:buSzPct val="100000"/>
              <a:buFont typeface="Arial"/>
              <a:buChar char="•"/>
              <a:defRPr sz="2400" b="1">
                <a:solidFill>
                  <a:srgbClr val="65A000"/>
                </a:solidFill>
                <a:latin typeface="Source Sans Pro Regular"/>
                <a:ea typeface="Source Sans Pro Regular"/>
                <a:cs typeface="Arial"/>
                <a:sym typeface="Source Sans Pro Regular"/>
              </a:defRPr>
            </a:pPr>
            <a:r>
              <a:rPr sz="2000" dirty="0"/>
              <a:t>Formation technique</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sz="2000" dirty="0" err="1"/>
              <a:t>Sujets</a:t>
            </a:r>
            <a:r>
              <a:rPr sz="2000" dirty="0"/>
              <a:t> </a:t>
            </a:r>
            <a:r>
              <a:rPr sz="2000" dirty="0" err="1"/>
              <a:t>scientifiques</a:t>
            </a:r>
            <a:r>
              <a:rPr sz="2000" dirty="0"/>
              <a:t> et de santé </a:t>
            </a:r>
            <a:r>
              <a:rPr sz="2000" dirty="0" err="1"/>
              <a:t>publique</a:t>
            </a:r>
            <a:endParaRPr sz="2000" dirty="0">
              <a:latin typeface="Calibri"/>
              <a:cs typeface="Calibri"/>
            </a:endParaRP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sz="2000" dirty="0" err="1">
                <a:latin typeface="Source Sans Pro Regular"/>
              </a:rPr>
              <a:t>Connaissances</a:t>
            </a:r>
            <a:r>
              <a:rPr sz="2000" dirty="0">
                <a:latin typeface="Source Sans Pro Regular"/>
              </a:rPr>
              <a:t> </a:t>
            </a:r>
            <a:r>
              <a:rPr sz="2000" dirty="0" err="1">
                <a:latin typeface="Source Sans Pro Regular"/>
              </a:rPr>
              <a:t>nécessaires</a:t>
            </a:r>
            <a:r>
              <a:rPr sz="2000" dirty="0">
                <a:latin typeface="Source Sans Pro Regular"/>
              </a:rPr>
              <a:t> aux </a:t>
            </a:r>
            <a:r>
              <a:rPr sz="2000" dirty="0" err="1">
                <a:latin typeface="Source Sans Pro Regular"/>
              </a:rPr>
              <a:t>membres</a:t>
            </a:r>
            <a:r>
              <a:rPr sz="2000" dirty="0">
                <a:latin typeface="Source Sans Pro Regular"/>
              </a:rPr>
              <a:t> des EIR pour </a:t>
            </a:r>
            <a:r>
              <a:rPr sz="2000" dirty="0" err="1">
                <a:latin typeface="Source Sans Pro Regular"/>
              </a:rPr>
              <a:t>intervenir</a:t>
            </a:r>
            <a:r>
              <a:rPr sz="2000" dirty="0">
                <a:latin typeface="Source Sans Pro Regular"/>
              </a:rPr>
              <a:t> </a:t>
            </a:r>
            <a:r>
              <a:rPr sz="2000" dirty="0" err="1">
                <a:latin typeface="Source Sans Pro Regular"/>
              </a:rPr>
              <a:t>efficacement</a:t>
            </a:r>
            <a:r>
              <a:rPr sz="2000" dirty="0">
                <a:latin typeface="Source Sans Pro Regular"/>
              </a:rPr>
              <a:t> </a:t>
            </a:r>
            <a:r>
              <a:rPr sz="2000" dirty="0" err="1">
                <a:latin typeface="Source Sans Pro Regular"/>
              </a:rPr>
              <a:t>en</a:t>
            </a:r>
            <a:r>
              <a:rPr sz="2000" dirty="0">
                <a:latin typeface="Source Sans Pro Regular"/>
              </a:rPr>
              <a:t> </a:t>
            </a:r>
            <a:r>
              <a:rPr sz="2000" dirty="0" err="1">
                <a:latin typeface="Source Sans Pro Regular"/>
              </a:rPr>
              <a:t>cas</a:t>
            </a:r>
            <a:r>
              <a:rPr sz="2000" dirty="0">
                <a:latin typeface="Source Sans Pro Regular"/>
              </a:rPr>
              <a:t> </a:t>
            </a:r>
            <a:r>
              <a:rPr sz="2000" dirty="0" err="1">
                <a:latin typeface="Source Sans Pro Regular"/>
              </a:rPr>
              <a:t>dʼurgence</a:t>
            </a:r>
            <a:r>
              <a:rPr sz="2000" dirty="0">
                <a:latin typeface="Source Sans Pro Regular"/>
              </a:rPr>
              <a:t> de santé </a:t>
            </a:r>
            <a:r>
              <a:rPr sz="2000" dirty="0" err="1">
                <a:latin typeface="Source Sans Pro Regular"/>
              </a:rPr>
              <a:t>publique</a:t>
            </a:r>
            <a:r>
              <a:rPr sz="2000" dirty="0">
                <a:latin typeface="Source Sans Pro Regular"/>
              </a:rPr>
              <a:t> </a:t>
            </a:r>
            <a:r>
              <a:rPr sz="2000" dirty="0">
                <a:ea typeface="Source Sans Pro Regular"/>
                <a:cs typeface="+mj-lt"/>
              </a:rPr>
              <a:t>(</a:t>
            </a:r>
            <a:r>
              <a:rPr sz="2000" dirty="0">
                <a:ea typeface="+mj-lt"/>
                <a:cs typeface="+mj-lt"/>
              </a:rPr>
              <a:t>surveillance, recherche de </a:t>
            </a:r>
            <a:r>
              <a:rPr sz="2000" dirty="0" err="1">
                <a:ea typeface="+mj-lt"/>
                <a:cs typeface="+mj-lt"/>
              </a:rPr>
              <a:t>cas</a:t>
            </a:r>
            <a:r>
              <a:rPr sz="2000" dirty="0">
                <a:ea typeface="+mj-lt"/>
                <a:cs typeface="+mj-lt"/>
              </a:rPr>
              <a:t> contacts, gestion des données, communication sur les </a:t>
            </a:r>
            <a:r>
              <a:rPr sz="2000" dirty="0" err="1">
                <a:ea typeface="+mj-lt"/>
                <a:cs typeface="+mj-lt"/>
              </a:rPr>
              <a:t>risques</a:t>
            </a:r>
            <a:r>
              <a:rPr sz="2000" dirty="0">
                <a:ea typeface="+mj-lt"/>
                <a:cs typeface="+mj-lt"/>
              </a:rPr>
              <a:t>, etc.)</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sz="2000" dirty="0" err="1"/>
              <a:t>Possibilité</a:t>
            </a:r>
            <a:r>
              <a:rPr sz="2000" dirty="0"/>
              <a:t> </a:t>
            </a:r>
            <a:r>
              <a:rPr sz="2000" dirty="0" err="1"/>
              <a:t>dʼadapter</a:t>
            </a:r>
            <a:r>
              <a:rPr sz="2000" dirty="0"/>
              <a:t> le </a:t>
            </a:r>
            <a:r>
              <a:rPr sz="2000" dirty="0" err="1"/>
              <a:t>contenu</a:t>
            </a:r>
            <a:r>
              <a:rPr sz="2000" dirty="0"/>
              <a:t> à un </a:t>
            </a:r>
            <a:r>
              <a:rPr sz="2000" dirty="0" err="1"/>
              <a:t>rôle</a:t>
            </a:r>
            <a:r>
              <a:rPr sz="2000" dirty="0"/>
              <a:t> </a:t>
            </a:r>
            <a:r>
              <a:rPr sz="2000" dirty="0" err="1"/>
              <a:t>spécifique</a:t>
            </a:r>
            <a:endParaRPr sz="2000" dirty="0"/>
          </a:p>
          <a:p>
            <a:pPr marL="342900" lvl="2" indent="-307975">
              <a:spcBef>
                <a:spcPts val="500"/>
              </a:spcBef>
              <a:buClr>
                <a:schemeClr val="accent3"/>
              </a:buClr>
              <a:buSzPct val="100000"/>
              <a:buFont typeface="Arial"/>
              <a:buChar char="•"/>
              <a:defRPr sz="2400" b="1">
                <a:solidFill>
                  <a:srgbClr val="65A000"/>
                </a:solidFill>
                <a:latin typeface="Source Sans Pro Regular"/>
                <a:ea typeface="Source Sans Pro Regular"/>
                <a:cs typeface="Arial"/>
                <a:sym typeface="Source Sans Pro Regular"/>
              </a:defRPr>
            </a:pPr>
            <a:r>
              <a:rPr sz="2000" dirty="0"/>
              <a:t>Formation sur les conditions de </a:t>
            </a:r>
            <a:r>
              <a:rPr sz="2000" dirty="0" err="1"/>
              <a:t>disponibilité</a:t>
            </a:r>
            <a:r>
              <a:rPr sz="2000" dirty="0"/>
              <a:t> </a:t>
            </a:r>
            <a:r>
              <a:rPr sz="2000" dirty="0" err="1"/>
              <a:t>opérationnelle</a:t>
            </a:r>
            <a:endParaRPr sz="2000" dirty="0"/>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sz="2000" dirty="0" err="1">
                <a:latin typeface="Source Sans Pro Regular"/>
              </a:rPr>
              <a:t>Connaissances</a:t>
            </a:r>
            <a:r>
              <a:rPr sz="2000" dirty="0">
                <a:latin typeface="Source Sans Pro Regular"/>
              </a:rPr>
              <a:t> </a:t>
            </a:r>
            <a:r>
              <a:rPr sz="2000" dirty="0" err="1">
                <a:latin typeface="Source Sans Pro Regular"/>
              </a:rPr>
              <a:t>nécessaires</a:t>
            </a:r>
            <a:r>
              <a:rPr sz="2000" dirty="0">
                <a:latin typeface="Source Sans Pro Regular"/>
              </a:rPr>
              <a:t> aux </a:t>
            </a:r>
            <a:r>
              <a:rPr sz="2000" dirty="0" err="1">
                <a:latin typeface="Source Sans Pro Regular"/>
              </a:rPr>
              <a:t>membres</a:t>
            </a:r>
            <a:r>
              <a:rPr sz="2000" dirty="0">
                <a:latin typeface="Source Sans Pro Regular"/>
              </a:rPr>
              <a:t> des EIR pour </a:t>
            </a:r>
            <a:r>
              <a:rPr sz="2000" dirty="0" err="1">
                <a:latin typeface="Source Sans Pro Regular"/>
              </a:rPr>
              <a:t>une</a:t>
            </a:r>
            <a:r>
              <a:rPr sz="2000" dirty="0">
                <a:latin typeface="Source Sans Pro Regular"/>
              </a:rPr>
              <a:t> </a:t>
            </a:r>
            <a:r>
              <a:rPr sz="2000" dirty="0" err="1">
                <a:latin typeface="Source Sans Pro Regular"/>
              </a:rPr>
              <a:t>mobilisation</a:t>
            </a:r>
            <a:r>
              <a:rPr sz="2000" dirty="0">
                <a:latin typeface="Source Sans Pro Regular"/>
              </a:rPr>
              <a:t> </a:t>
            </a:r>
            <a:r>
              <a:rPr sz="2000" dirty="0" err="1">
                <a:latin typeface="Source Sans Pro Regular"/>
              </a:rPr>
              <a:t>sûre</a:t>
            </a:r>
            <a:r>
              <a:rPr sz="2000" dirty="0">
                <a:latin typeface="Source Sans Pro Regular"/>
              </a:rPr>
              <a:t> et </a:t>
            </a:r>
            <a:r>
              <a:rPr sz="2000" dirty="0" err="1">
                <a:latin typeface="Source Sans Pro Regular"/>
              </a:rPr>
              <a:t>efficace</a:t>
            </a:r>
            <a:r>
              <a:rPr sz="2000" dirty="0">
                <a:latin typeface="Source Sans Pro Regular"/>
              </a:rPr>
              <a:t> </a:t>
            </a:r>
            <a:r>
              <a:rPr sz="2000" dirty="0">
                <a:ea typeface="+mj-lt"/>
                <a:cs typeface="+mj-lt"/>
              </a:rPr>
              <a:t>(obtention d'un visa, formation relative aux questions de </a:t>
            </a:r>
            <a:r>
              <a:rPr sz="2000" dirty="0" err="1">
                <a:ea typeface="+mj-lt"/>
                <a:cs typeface="+mj-lt"/>
              </a:rPr>
              <a:t>sûreté</a:t>
            </a:r>
            <a:r>
              <a:rPr sz="2000" dirty="0">
                <a:ea typeface="+mj-lt"/>
                <a:cs typeface="+mj-lt"/>
              </a:rPr>
              <a:t> et de </a:t>
            </a:r>
            <a:r>
              <a:rPr sz="2000" dirty="0" err="1">
                <a:ea typeface="+mj-lt"/>
                <a:cs typeface="+mj-lt"/>
              </a:rPr>
              <a:t>sécurité</a:t>
            </a:r>
            <a:r>
              <a:rPr sz="2000" dirty="0">
                <a:ea typeface="+mj-lt"/>
                <a:cs typeface="+mj-lt"/>
              </a:rPr>
              <a:t>, aptitude </a:t>
            </a:r>
            <a:r>
              <a:rPr sz="2000" dirty="0" err="1">
                <a:ea typeface="+mj-lt"/>
                <a:cs typeface="+mj-lt"/>
              </a:rPr>
              <a:t>médicale</a:t>
            </a:r>
            <a:r>
              <a:rPr sz="2000" dirty="0">
                <a:ea typeface="+mj-lt"/>
                <a:cs typeface="+mj-lt"/>
              </a:rPr>
              <a:t> </a:t>
            </a:r>
            <a:r>
              <a:rPr sz="2000" dirty="0" err="1">
                <a:ea typeface="+mj-lt"/>
                <a:cs typeface="+mj-lt"/>
              </a:rPr>
              <a:t>validée</a:t>
            </a:r>
            <a:r>
              <a:rPr sz="2000" dirty="0">
                <a:ea typeface="+mj-lt"/>
                <a:cs typeface="+mj-lt"/>
              </a:rPr>
              <a:t>, etc.)</a:t>
            </a:r>
            <a:endParaRPr sz="2000" dirty="0">
              <a:latin typeface="Source Sans Pro Regular"/>
            </a:endParaRP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sz="2000" dirty="0" err="1"/>
              <a:t>Généralement</a:t>
            </a:r>
            <a:r>
              <a:rPr sz="2000" dirty="0"/>
              <a:t> </a:t>
            </a:r>
            <a:r>
              <a:rPr sz="2000" dirty="0" err="1"/>
              <a:t>identique</a:t>
            </a:r>
            <a:r>
              <a:rPr sz="2000" dirty="0"/>
              <a:t> pour </a:t>
            </a:r>
            <a:r>
              <a:rPr sz="2000" dirty="0" err="1"/>
              <a:t>tous</a:t>
            </a:r>
            <a:r>
              <a:rPr sz="2000" dirty="0"/>
              <a:t> les </a:t>
            </a:r>
            <a:r>
              <a:rPr sz="2000" dirty="0" err="1"/>
              <a:t>membres</a:t>
            </a:r>
            <a:r>
              <a:rPr sz="2000" dirty="0"/>
              <a:t> des EIR, </a:t>
            </a:r>
            <a:r>
              <a:rPr sz="2000" dirty="0" err="1"/>
              <a:t>quel</a:t>
            </a:r>
            <a:r>
              <a:rPr sz="2000" dirty="0"/>
              <a:t> que </a:t>
            </a:r>
            <a:r>
              <a:rPr sz="2000" dirty="0" err="1"/>
              <a:t>soit</a:t>
            </a:r>
            <a:r>
              <a:rPr sz="2000" dirty="0"/>
              <a:t> </a:t>
            </a:r>
            <a:r>
              <a:rPr sz="2000" dirty="0" err="1"/>
              <a:t>leur</a:t>
            </a:r>
            <a:r>
              <a:rPr sz="2000" dirty="0"/>
              <a:t> </a:t>
            </a:r>
            <a:r>
              <a:rPr sz="2000" dirty="0" err="1"/>
              <a:t>rôle</a:t>
            </a:r>
            <a:endParaRPr sz="2000" dirty="0"/>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endParaRPr sz="2000" dirty="0">
              <a:latin typeface="Source Sans Pro Regular"/>
            </a:endParaRPr>
          </a:p>
        </p:txBody>
      </p:sp>
      <p:sp>
        <p:nvSpPr>
          <p:cNvPr id="5" name="ZoneTexte 4">
            <a:extLst>
              <a:ext uri="{FF2B5EF4-FFF2-40B4-BE49-F238E27FC236}">
                <a16:creationId xmlns:a16="http://schemas.microsoft.com/office/drawing/2014/main" id="{D768DACC-5562-FC8B-DB18-C24980B6F09F}"/>
              </a:ext>
            </a:extLst>
          </p:cNvPr>
          <p:cNvSpPr txBox="1"/>
          <p:nvPr/>
        </p:nvSpPr>
        <p:spPr>
          <a:xfrm>
            <a:off x="178230" y="76159"/>
            <a:ext cx="9760899"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3200">
                <a:latin typeface="Source Sans Pro Regular"/>
              </a:defRPr>
            </a:pPr>
            <a:r>
              <a:rPr b="1" dirty="0">
                <a:solidFill>
                  <a:srgbClr val="FFFFFF"/>
                </a:solidFill>
                <a:ea typeface="Source Sans Pro Regular"/>
              </a:rPr>
              <a:t>3.8 Introduction à la</a:t>
            </a:r>
            <a:r>
              <a:rPr b="1" dirty="0">
                <a:solidFill>
                  <a:srgbClr val="FFFFFF"/>
                </a:solidFill>
              </a:rPr>
              <a:t> formation des </a:t>
            </a:r>
            <a:r>
              <a:rPr b="1" dirty="0" err="1">
                <a:solidFill>
                  <a:srgbClr val="FFFFFF"/>
                </a:solidFill>
              </a:rPr>
              <a:t>membres</a:t>
            </a:r>
            <a:r>
              <a:rPr b="1" dirty="0">
                <a:solidFill>
                  <a:srgbClr val="FFFFFF"/>
                </a:solidFill>
              </a:rPr>
              <a:t> des EIR</a:t>
            </a:r>
            <a:endParaRPr dirty="0">
              <a:latin typeface="Source Sans Pro Regular"/>
            </a:endParaRPr>
          </a:p>
        </p:txBody>
      </p:sp>
      <p:sp>
        <p:nvSpPr>
          <p:cNvPr id="3" name="Espace réservé du numéro de diapositive 2">
            <a:extLst>
              <a:ext uri="{FF2B5EF4-FFF2-40B4-BE49-F238E27FC236}">
                <a16:creationId xmlns:a16="http://schemas.microsoft.com/office/drawing/2014/main" id="{72C267BB-877D-7226-4738-31F9DBEB18C0}"/>
              </a:ext>
            </a:extLst>
          </p:cNvPr>
          <p:cNvSpPr>
            <a:spLocks noGrp="1"/>
          </p:cNvSpPr>
          <p:nvPr>
            <p:ph type="sldNum" sz="quarter" idx="2"/>
          </p:nvPr>
        </p:nvSpPr>
        <p:spPr>
          <a:xfrm>
            <a:off x="11730831" y="6532738"/>
            <a:ext cx="459467" cy="320041"/>
          </a:xfrm>
        </p:spPr>
        <p:txBody>
          <a:bodyPr lIns="91440" tIns="45720" rIns="91440" bIns="45720" anchor="t"/>
          <a:lstStyle/>
          <a:p>
            <a:pPr algn="r"/>
            <a:fld id="{86CB4B4D-7CA3-9044-876B-883B54F8677D}" type="slidenum">
              <a:rPr lang="fr-FR" sz="1200">
                <a:solidFill>
                  <a:srgbClr val="A5A5A5"/>
                </a:solidFill>
              </a:rPr>
              <a:pPr algn="r"/>
              <a:t>72</a:t>
            </a:fld>
            <a:endParaRPr sz="1200">
              <a:solidFill>
                <a:srgbClr val="A5A5A5"/>
              </a:solidFill>
            </a:endParaRPr>
          </a:p>
        </p:txBody>
      </p:sp>
    </p:spTree>
    <p:extLst>
      <p:ext uri="{BB962C8B-B14F-4D97-AF65-F5344CB8AC3E}">
        <p14:creationId xmlns:p14="http://schemas.microsoft.com/office/powerpoint/2010/main" val="2713222262"/>
      </p:ext>
    </p:extLst>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p:txBody>
          <a:bodyPr lIns="45719" tIns="45720" rIns="45719" bIns="45720" anchor="ctr">
            <a:normAutofit/>
          </a:bodyPr>
          <a:lstStyle/>
          <a:p>
            <a:pPr marL="342900" lvl="0" indent="-342900">
              <a:lnSpc>
                <a:spcPct val="90000"/>
              </a:lnSpc>
              <a:buClr>
                <a:srgbClr val="65A000"/>
              </a:buClr>
              <a:buFont typeface="Arial" panose="020B0604020202020204" pitchFamily="34" charset="0"/>
              <a:buChar char="•"/>
              <a:defRPr>
                <a:cs typeface="Arial"/>
              </a:defRPr>
            </a:pPr>
            <a:r>
              <a:t>​Le programme de formation des membres dʼune EIR doit être adapté au contexte, à la mission et aux ressources disponibles, mais doit dans tous les cas couvrir les aspects techniques et de santé publique ainsi que les sujets qui conditionnent la disponibilité opérationnelle</a:t>
            </a:r>
          </a:p>
          <a:p>
            <a:pPr marL="342900" lvl="0" indent="-342900">
              <a:lnSpc>
                <a:spcPct val="90000"/>
              </a:lnSpc>
              <a:buClr>
                <a:srgbClr val="65A000"/>
              </a:buClr>
              <a:buFont typeface="Arial" panose="020B0604020202020204" pitchFamily="34" charset="0"/>
              <a:buChar char="•"/>
            </a:pPr>
            <a:endParaRPr sz="2400">
              <a:solidFill>
                <a:srgbClr val="000000"/>
              </a:solidFill>
              <a:latin typeface="Source Sans Pro Regular"/>
              <a:cs typeface="Arial"/>
            </a:endParaRPr>
          </a:p>
          <a:p>
            <a:pPr marL="342900" lvl="0" indent="-342900">
              <a:lnSpc>
                <a:spcPct val="90000"/>
              </a:lnSpc>
              <a:buClr>
                <a:srgbClr val="65A000"/>
              </a:buClr>
              <a:buFont typeface="Arial" panose="020B0604020202020204" pitchFamily="34" charset="0"/>
              <a:buChar char="•"/>
              <a:defRPr>
                <a:cs typeface="Arial"/>
              </a:defRPr>
            </a:pPr>
            <a:r>
              <a:t>La formation technique renvoie aux connaissances dont les membres des EIR ont besoin pour intervenir de manière efficace </a:t>
            </a:r>
          </a:p>
          <a:p>
            <a:pPr marL="342900" lvl="0" indent="-342900">
              <a:lnSpc>
                <a:spcPct val="90000"/>
              </a:lnSpc>
              <a:buClr>
                <a:srgbClr val="65A000"/>
              </a:buClr>
              <a:buFont typeface="Arial" panose="020B0604020202020204" pitchFamily="34" charset="0"/>
              <a:buChar char="•"/>
            </a:pPr>
            <a:endParaRPr sz="2400">
              <a:solidFill>
                <a:srgbClr val="000000"/>
              </a:solidFill>
              <a:latin typeface="Source Sans Pro Regular"/>
              <a:cs typeface="Arial"/>
            </a:endParaRPr>
          </a:p>
          <a:p>
            <a:pPr marL="342900" lvl="0" indent="-342900">
              <a:lnSpc>
                <a:spcPct val="90000"/>
              </a:lnSpc>
              <a:buClr>
                <a:srgbClr val="65A000"/>
              </a:buClr>
              <a:buFont typeface="Arial" panose="020B0604020202020204" pitchFamily="34" charset="0"/>
              <a:buChar char="•"/>
              <a:defRPr>
                <a:cs typeface="Arial"/>
              </a:defRPr>
            </a:pPr>
            <a:r>
              <a:t>La formation sur les conditions de disponibilité opérationnelle renvoie aux connaissances dont les membres des EIR ont besoin pour une mobilisation sûre et efficace </a:t>
            </a:r>
            <a:endParaRPr>
              <a:latin typeface="Source Sans Pro Regular"/>
              <a:cs typeface="Arial"/>
            </a:endParaRPr>
          </a:p>
        </p:txBody>
      </p:sp>
      <p:sp>
        <p:nvSpPr>
          <p:cNvPr id="2" name="Espace réservé du numéro de diapositive 1">
            <a:extLst>
              <a:ext uri="{FF2B5EF4-FFF2-40B4-BE49-F238E27FC236}">
                <a16:creationId xmlns:a16="http://schemas.microsoft.com/office/drawing/2014/main" id="{AF2E52C8-DF7A-1D8A-A8F8-95BA9EC5C7E8}"/>
              </a:ext>
            </a:extLst>
          </p:cNvPr>
          <p:cNvSpPr>
            <a:spLocks noGrp="1"/>
          </p:cNvSpPr>
          <p:nvPr>
            <p:ph type="sldNum" sz="quarter" idx="2"/>
          </p:nvPr>
        </p:nvSpPr>
        <p:spPr>
          <a:xfrm>
            <a:off x="11699721" y="6574218"/>
            <a:ext cx="489809" cy="270880"/>
          </a:xfrm>
        </p:spPr>
        <p:txBody>
          <a:bodyPr lIns="91440" tIns="45720" rIns="91440" bIns="45720" anchor="t"/>
          <a:lstStyle/>
          <a:p>
            <a:pPr algn="r"/>
            <a:fld id="{86CB4B4D-7CA3-9044-876B-883B54F8677D}" type="slidenum">
              <a:rPr lang="fr-FR" sz="1200">
                <a:solidFill>
                  <a:srgbClr val="A5A5A5"/>
                </a:solidFill>
              </a:rPr>
              <a:pPr algn="r"/>
              <a:t>73</a:t>
            </a:fld>
            <a:endParaRPr sz="1200">
              <a:solidFill>
                <a:srgbClr val="A5A5A5"/>
              </a:solidFill>
            </a:endParaRPr>
          </a:p>
        </p:txBody>
      </p:sp>
    </p:spTree>
    <p:extLst>
      <p:ext uri="{BB962C8B-B14F-4D97-AF65-F5344CB8AC3E}">
        <p14:creationId xmlns:p14="http://schemas.microsoft.com/office/powerpoint/2010/main" val="368204158"/>
      </p:ext>
    </p:extLst>
  </p:cSld>
  <p:clrMapOvr>
    <a:masterClrMapping/>
  </p:clrMapOvr>
  <p:transition spd="med"/>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a:xfrm>
            <a:off x="563759" y="1760005"/>
            <a:ext cx="11347451" cy="1870076"/>
          </a:xfrm>
        </p:spPr>
        <p:txBody>
          <a:bodyPr lIns="45719" tIns="45720" rIns="45719" bIns="45720" anchor="ctr">
            <a:normAutofit/>
          </a:bodyPr>
          <a:lstStyle/>
          <a:p>
            <a:pPr>
              <a:spcBef>
                <a:spcPts val="0"/>
              </a:spcBef>
              <a:defRPr sz="3200" b="1"/>
            </a:pPr>
            <a:r>
              <a:t>3.9. Activité de groupe : </a:t>
            </a:r>
          </a:p>
          <a:p>
            <a:pPr>
              <a:spcBef>
                <a:spcPts val="0"/>
              </a:spcBef>
              <a:defRPr sz="3200" b="1"/>
            </a:pPr>
            <a:r>
              <a:t>élaboration d’une POS sur la formation des membres des EIR </a:t>
            </a:r>
          </a:p>
        </p:txBody>
      </p:sp>
      <p:sp>
        <p:nvSpPr>
          <p:cNvPr id="3" name="Espace réservé du numéro de diapositive 2">
            <a:extLst>
              <a:ext uri="{FF2B5EF4-FFF2-40B4-BE49-F238E27FC236}">
                <a16:creationId xmlns:a16="http://schemas.microsoft.com/office/drawing/2014/main" id="{691C2861-2847-44C3-9C97-D4CF47800B05}"/>
              </a:ext>
            </a:extLst>
          </p:cNvPr>
          <p:cNvSpPr>
            <a:spLocks noGrp="1"/>
          </p:cNvSpPr>
          <p:nvPr>
            <p:ph type="sldNum" sz="quarter" idx="2"/>
          </p:nvPr>
        </p:nvSpPr>
        <p:spPr>
          <a:xfrm>
            <a:off x="11768644" y="6535694"/>
            <a:ext cx="423748" cy="320041"/>
          </a:xfrm>
        </p:spPr>
        <p:txBody>
          <a:bodyPr lIns="91440" tIns="45720" rIns="91440" bIns="45720" anchor="t"/>
          <a:lstStyle/>
          <a:p>
            <a:pPr algn="r"/>
            <a:fld id="{86CB4B4D-7CA3-9044-876B-883B54F8677D}" type="slidenum">
              <a:rPr lang="fr-FR" sz="1200">
                <a:solidFill>
                  <a:srgbClr val="A5A5A5"/>
                </a:solidFill>
              </a:rPr>
              <a:pPr algn="r"/>
              <a:t>74</a:t>
            </a:fld>
            <a:endParaRPr sz="1200">
              <a:solidFill>
                <a:srgbClr val="A5A5A5"/>
              </a:solidFill>
            </a:endParaRPr>
          </a:p>
        </p:txBody>
      </p:sp>
    </p:spTree>
    <p:extLst>
      <p:ext uri="{BB962C8B-B14F-4D97-AF65-F5344CB8AC3E}">
        <p14:creationId xmlns:p14="http://schemas.microsoft.com/office/powerpoint/2010/main" val="259278657"/>
      </p:ext>
    </p:extLst>
  </p:cSld>
  <p:clrMapOvr>
    <a:masterClrMapping/>
  </p:clrMapOvr>
  <p:transition spd="med"/>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353820" y="2853159"/>
            <a:ext cx="7049257" cy="317522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algn="ctr" rtl="0" fontAlgn="base">
              <a:defRPr sz="2400">
                <a:solidFill>
                  <a:srgbClr val="FF0000"/>
                </a:solidFill>
                <a:highlight>
                  <a:srgbClr val="FFFF00"/>
                </a:highlight>
                <a:latin typeface="Source Sans Pro Regular"/>
              </a:defRPr>
            </a:pPr>
            <a:r>
              <a:rPr dirty="0" err="1">
                <a:ea typeface="Source Sans Pro Regular"/>
              </a:rPr>
              <a:t>Consignes</a:t>
            </a:r>
            <a:r>
              <a:rPr dirty="0">
                <a:ea typeface="Source Sans Pro Regular"/>
              </a:rPr>
              <a:t> à </a:t>
            </a:r>
            <a:r>
              <a:rPr dirty="0" err="1">
                <a:ea typeface="Source Sans Pro Regular"/>
              </a:rPr>
              <a:t>lʼintention</a:t>
            </a:r>
            <a:r>
              <a:rPr dirty="0">
                <a:ea typeface="Source Sans Pro Regular"/>
              </a:rPr>
              <a:t> de </a:t>
            </a:r>
            <a:r>
              <a:rPr dirty="0" err="1">
                <a:ea typeface="Source Sans Pro Regular"/>
              </a:rPr>
              <a:t>lʼanimateur</a:t>
            </a:r>
            <a:r>
              <a:rPr dirty="0">
                <a:ea typeface="Source Sans Pro Regular"/>
              </a:rPr>
              <a:t> : </a:t>
            </a:r>
            <a:r>
              <a:rPr dirty="0" err="1">
                <a:ea typeface="Source Sans Pro Regular"/>
              </a:rPr>
              <a:t>veuillez</a:t>
            </a:r>
            <a:r>
              <a:rPr dirty="0">
                <a:ea typeface="Source Sans Pro Regular"/>
              </a:rPr>
              <a:t> </a:t>
            </a:r>
            <a:r>
              <a:rPr dirty="0" err="1">
                <a:ea typeface="Source Sans Pro Regular"/>
              </a:rPr>
              <a:t>insérer</a:t>
            </a:r>
            <a:r>
              <a:rPr dirty="0">
                <a:ea typeface="Source Sans Pro Regular"/>
              </a:rPr>
              <a:t> </a:t>
            </a:r>
            <a:r>
              <a:rPr dirty="0" err="1">
                <a:ea typeface="Source Sans Pro Regular"/>
              </a:rPr>
              <a:t>ici</a:t>
            </a:r>
            <a:r>
              <a:rPr dirty="0">
                <a:ea typeface="Source Sans Pro Regular"/>
              </a:rPr>
              <a:t> le résumé de la </a:t>
            </a:r>
            <a:r>
              <a:rPr lang="fr-FR" dirty="0">
                <a:ea typeface="Source Sans Pro Regular"/>
              </a:rPr>
              <a:t>session</a:t>
            </a:r>
            <a:r>
              <a:rPr dirty="0">
                <a:ea typeface="Source Sans Pro Regular"/>
              </a:rPr>
              <a:t> de </a:t>
            </a:r>
            <a:r>
              <a:rPr dirty="0" err="1">
                <a:ea typeface="Source Sans Pro Regular"/>
              </a:rPr>
              <a:t>réflexion</a:t>
            </a:r>
            <a:r>
              <a:rPr dirty="0">
                <a:ea typeface="Source Sans Pro Regular"/>
              </a:rPr>
              <a:t> </a:t>
            </a:r>
            <a:r>
              <a:rPr dirty="0" err="1">
                <a:ea typeface="Source Sans Pro Regular"/>
              </a:rPr>
              <a:t>consacrée</a:t>
            </a:r>
            <a:r>
              <a:rPr dirty="0">
                <a:ea typeface="Source Sans Pro Regular"/>
              </a:rPr>
              <a:t> à </a:t>
            </a:r>
            <a:r>
              <a:rPr dirty="0" err="1">
                <a:ea typeface="Source Sans Pro Regular"/>
              </a:rPr>
              <a:t>lʼaffiche</a:t>
            </a:r>
            <a:r>
              <a:rPr dirty="0">
                <a:ea typeface="Source Sans Pro Regular"/>
              </a:rPr>
              <a:t> 5 sur le </a:t>
            </a:r>
            <a:r>
              <a:rPr dirty="0" err="1">
                <a:ea typeface="Source Sans Pro Regular"/>
              </a:rPr>
              <a:t>thème</a:t>
            </a:r>
            <a:r>
              <a:rPr dirty="0">
                <a:ea typeface="Source Sans Pro Regular"/>
              </a:rPr>
              <a:t> de la formation des EIR</a:t>
            </a:r>
            <a:r>
              <a:rPr dirty="0"/>
              <a:t>, dans le cadre de </a:t>
            </a:r>
            <a:r>
              <a:rPr dirty="0" err="1"/>
              <a:t>l'activité</a:t>
            </a:r>
            <a:r>
              <a:rPr dirty="0"/>
              <a:t> de </a:t>
            </a:r>
            <a:r>
              <a:rPr dirty="0" err="1"/>
              <a:t>groupe</a:t>
            </a:r>
            <a:r>
              <a:rPr dirty="0"/>
              <a:t> 1.2 :</a:t>
            </a:r>
          </a:p>
          <a:p>
            <a:pPr algn="ctr" rtl="0" fontAlgn="base">
              <a:defRPr sz="2400">
                <a:solidFill>
                  <a:srgbClr val="FF0000"/>
                </a:solidFill>
                <a:highlight>
                  <a:srgbClr val="FFFF00"/>
                </a:highlight>
                <a:latin typeface="Source Sans Pro Regular"/>
              </a:defRPr>
            </a:pPr>
            <a:r>
              <a:rPr lang="fr-FR" dirty="0"/>
              <a:t>session</a:t>
            </a:r>
            <a:r>
              <a:rPr dirty="0"/>
              <a:t> de </a:t>
            </a:r>
            <a:r>
              <a:rPr dirty="0" err="1"/>
              <a:t>réflexion</a:t>
            </a:r>
            <a:r>
              <a:rPr dirty="0"/>
              <a:t> sur </a:t>
            </a:r>
            <a:r>
              <a:rPr dirty="0" err="1"/>
              <a:t>l’expérience</a:t>
            </a:r>
            <a:r>
              <a:rPr dirty="0"/>
              <a:t> des EIR [</a:t>
            </a:r>
            <a:r>
              <a:rPr dirty="0" err="1"/>
              <a:t>en</a:t>
            </a:r>
            <a:r>
              <a:rPr dirty="0"/>
              <a:t>/à/au(x) nom du pays])</a:t>
            </a:r>
            <a:endParaRPr sz="2400" dirty="0">
              <a:solidFill>
                <a:srgbClr val="FF0000"/>
              </a:solidFill>
              <a:highlight>
                <a:srgbClr val="FFFF00"/>
              </a:highlight>
              <a:latin typeface="Source Sans Pro Regular"/>
            </a:endParaRPr>
          </a:p>
          <a:p>
            <a:pPr>
              <a:spcBef>
                <a:spcPts val="500"/>
              </a:spcBef>
              <a:defRPr sz="2400">
                <a:latin typeface="Source Sans Pro Regular"/>
                <a:ea typeface="Source Sans Pro Regular"/>
                <a:cs typeface="Source Sans Pro Regular"/>
                <a:sym typeface="Source Sans Pro Regular"/>
              </a:defRPr>
            </a:pPr>
            <a:endParaRPr sz="2400" dirty="0">
              <a:solidFill>
                <a:srgbClr val="FF0000"/>
              </a:solidFill>
              <a:highlight>
                <a:srgbClr val="FFFF00"/>
              </a:highlight>
              <a:ea typeface="Source Sans Pro Regular"/>
              <a:cs typeface="+mj-lt"/>
            </a:endParaRPr>
          </a:p>
          <a:p>
            <a:pPr marL="307975" indent="-307975">
              <a:spcBef>
                <a:spcPts val="500"/>
              </a:spcBef>
              <a:buClr>
                <a:srgbClr val="00B050"/>
              </a:buClr>
              <a:buSzPct val="100000"/>
              <a:buFont typeface="Arial"/>
              <a:buChar char="•"/>
              <a:defRPr sz="2400">
                <a:latin typeface="Source Sans Pro Regular"/>
                <a:ea typeface="Source Sans Pro Regular"/>
                <a:cs typeface="Source Sans Pro Regular"/>
                <a:sym typeface="Source Sans Pro Regular"/>
              </a:defRPr>
            </a:pPr>
            <a:endParaRPr dirty="0">
              <a:highlight>
                <a:srgbClr val="00FF00"/>
              </a:highlight>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31" name="Slide Number Placeholder 9"/>
          <p:cNvSpPr txBox="1"/>
          <p:nvPr/>
        </p:nvSpPr>
        <p:spPr>
          <a:xfrm>
            <a:off x="9494519" y="6555105"/>
            <a:ext cx="265176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77</a:t>
            </a:r>
          </a:p>
        </p:txBody>
      </p:sp>
      <p:sp>
        <p:nvSpPr>
          <p:cNvPr id="2" name="TextBox 8">
            <a:extLst>
              <a:ext uri="{FF2B5EF4-FFF2-40B4-BE49-F238E27FC236}">
                <a16:creationId xmlns:a16="http://schemas.microsoft.com/office/drawing/2014/main" id="{F4278828-3558-B3D7-26C7-DD87AE026101}"/>
              </a:ext>
            </a:extLst>
          </p:cNvPr>
          <p:cNvSpPr txBox="1"/>
          <p:nvPr/>
        </p:nvSpPr>
        <p:spPr>
          <a:xfrm>
            <a:off x="348660" y="0"/>
            <a:ext cx="3405982" cy="156966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dirty="0"/>
              <a:t>Résumé de la </a:t>
            </a:r>
            <a:r>
              <a:rPr lang="fr-FR" dirty="0"/>
              <a:t>session</a:t>
            </a:r>
            <a:r>
              <a:rPr dirty="0"/>
              <a:t> de </a:t>
            </a:r>
            <a:r>
              <a:rPr dirty="0" err="1"/>
              <a:t>réflexion</a:t>
            </a:r>
            <a:endParaRPr dirty="0"/>
          </a:p>
        </p:txBody>
      </p:sp>
    </p:spTree>
    <p:extLst>
      <p:ext uri="{BB962C8B-B14F-4D97-AF65-F5344CB8AC3E}">
        <p14:creationId xmlns:p14="http://schemas.microsoft.com/office/powerpoint/2010/main" val="490172774"/>
      </p:ext>
    </p:extLst>
  </p:cSld>
  <p:clrMapOvr>
    <a:masterClrMapping/>
  </p:clrMapOvr>
  <p:transition spd="med"/>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798144-C516-5348-A5F5-C41C25162F89}"/>
              </a:ext>
            </a:extLst>
          </p:cNvPr>
          <p:cNvSpPr txBox="1"/>
          <p:nvPr/>
        </p:nvSpPr>
        <p:spPr>
          <a:xfrm>
            <a:off x="392967" y="1518232"/>
            <a:ext cx="11297058" cy="3585597"/>
          </a:xfrm>
          <a:prstGeom prst="rect">
            <a:avLst/>
          </a:prstGeom>
          <a:noFill/>
        </p:spPr>
        <p:txBody>
          <a:bodyPr wrap="square" lIns="91440" tIns="45720" rIns="91440" bIns="45720" anchor="t">
            <a:spAutoFit/>
          </a:bodyPr>
          <a:lstStyle/>
          <a:p>
            <a:pPr>
              <a:lnSpc>
                <a:spcPct val="80000"/>
              </a:lnSpc>
              <a:spcBef>
                <a:spcPct val="20000"/>
              </a:spcBef>
              <a:spcAft>
                <a:spcPts val="1200"/>
              </a:spcAft>
              <a:defRPr sz="2400" kern="1200">
                <a:ea typeface="+mj-lt"/>
                <a:cs typeface="+mj-lt"/>
              </a:defRPr>
            </a:pPr>
            <a:r>
              <a:rPr sz="2000" dirty="0" err="1"/>
              <a:t>Rédigez</a:t>
            </a:r>
            <a:r>
              <a:rPr sz="2000" dirty="0"/>
              <a:t> </a:t>
            </a:r>
            <a:r>
              <a:rPr sz="2000" dirty="0" err="1"/>
              <a:t>une</a:t>
            </a:r>
            <a:r>
              <a:rPr sz="2000" dirty="0"/>
              <a:t> POS sur la formation des EIR </a:t>
            </a:r>
            <a:r>
              <a:rPr sz="2000" dirty="0" err="1"/>
              <a:t>en</a:t>
            </a:r>
            <a:r>
              <a:rPr sz="2000" dirty="0"/>
              <a:t> </a:t>
            </a:r>
            <a:r>
              <a:rPr sz="2000" dirty="0" err="1"/>
              <a:t>adaptant</a:t>
            </a:r>
            <a:r>
              <a:rPr sz="2000" dirty="0"/>
              <a:t> le </a:t>
            </a:r>
            <a:r>
              <a:rPr sz="2000" dirty="0" err="1"/>
              <a:t>modèle</a:t>
            </a:r>
            <a:r>
              <a:rPr sz="2000" dirty="0"/>
              <a:t> </a:t>
            </a:r>
            <a:r>
              <a:rPr sz="2000" dirty="0" err="1"/>
              <a:t>fourni</a:t>
            </a:r>
            <a:r>
              <a:rPr sz="2000" dirty="0"/>
              <a:t> au </a:t>
            </a:r>
            <a:r>
              <a:rPr sz="2000" dirty="0" err="1"/>
              <a:t>contexte</a:t>
            </a:r>
            <a:r>
              <a:rPr sz="2000" dirty="0"/>
              <a:t> du pays et </a:t>
            </a:r>
            <a:r>
              <a:rPr sz="2000" dirty="0" err="1"/>
              <a:t>en</a:t>
            </a:r>
            <a:r>
              <a:rPr sz="2000" dirty="0"/>
              <a:t> tenant </a:t>
            </a:r>
            <a:r>
              <a:rPr sz="2000" dirty="0" err="1"/>
              <a:t>compte</a:t>
            </a:r>
            <a:r>
              <a:rPr sz="2000" dirty="0"/>
              <a:t> des </a:t>
            </a:r>
            <a:r>
              <a:rPr sz="2000" dirty="0" err="1"/>
              <a:t>principaux</a:t>
            </a:r>
            <a:r>
              <a:rPr sz="2000" dirty="0"/>
              <a:t> </a:t>
            </a:r>
            <a:r>
              <a:rPr sz="2000" dirty="0" err="1"/>
              <a:t>thèmes</a:t>
            </a:r>
            <a:r>
              <a:rPr sz="2000" dirty="0"/>
              <a:t> de </a:t>
            </a:r>
            <a:r>
              <a:rPr sz="2000" dirty="0" err="1"/>
              <a:t>réflexion</a:t>
            </a:r>
            <a:r>
              <a:rPr sz="2000" dirty="0"/>
              <a:t> qui </a:t>
            </a:r>
            <a:r>
              <a:rPr sz="2000" dirty="0" err="1"/>
              <a:t>vous</a:t>
            </a:r>
            <a:r>
              <a:rPr sz="2000" dirty="0"/>
              <a:t> </a:t>
            </a:r>
            <a:r>
              <a:rPr sz="2000" dirty="0" err="1"/>
              <a:t>seront</a:t>
            </a:r>
            <a:r>
              <a:rPr sz="2000" dirty="0"/>
              <a:t> communiqués </a:t>
            </a:r>
            <a:r>
              <a:rPr sz="2000" dirty="0" err="1"/>
              <a:t>ainsi</a:t>
            </a:r>
            <a:r>
              <a:rPr sz="2000" dirty="0"/>
              <a:t> que des </a:t>
            </a:r>
            <a:r>
              <a:rPr sz="2000" dirty="0" err="1"/>
              <a:t>éléments</a:t>
            </a:r>
            <a:r>
              <a:rPr sz="2000" dirty="0"/>
              <a:t> </a:t>
            </a:r>
            <a:r>
              <a:rPr sz="2000" dirty="0" err="1"/>
              <a:t>suivants</a:t>
            </a:r>
            <a:r>
              <a:rPr sz="2000" dirty="0"/>
              <a:t> :</a:t>
            </a:r>
            <a:endParaRPr sz="2000" dirty="0">
              <a:ea typeface="+mj-lt"/>
              <a:cs typeface="+mj-lt"/>
            </a:endParaRPr>
          </a:p>
          <a:p>
            <a:pPr marL="762000" lvl="5" indent="-342900">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sz="2000" dirty="0"/>
              <a:t>Les formations à </a:t>
            </a:r>
            <a:r>
              <a:rPr sz="2000" dirty="0" err="1"/>
              <a:t>mettre</a:t>
            </a:r>
            <a:r>
              <a:rPr sz="2000" dirty="0"/>
              <a:t> </a:t>
            </a:r>
            <a:r>
              <a:rPr sz="2000" dirty="0" err="1"/>
              <a:t>en</a:t>
            </a:r>
            <a:r>
              <a:rPr sz="2000" dirty="0"/>
              <a:t> place par opposition aux formations qui existent déjà </a:t>
            </a:r>
            <a:r>
              <a:rPr sz="2000" dirty="0" err="1"/>
              <a:t>ou</a:t>
            </a:r>
            <a:r>
              <a:rPr sz="2000" dirty="0"/>
              <a:t> aux formations </a:t>
            </a:r>
            <a:r>
              <a:rPr sz="2000" dirty="0" err="1"/>
              <a:t>qu’il</a:t>
            </a:r>
            <a:r>
              <a:rPr sz="2000" dirty="0"/>
              <a:t> </a:t>
            </a:r>
            <a:r>
              <a:rPr sz="2000" dirty="0" err="1"/>
              <a:t>convient</a:t>
            </a:r>
            <a:r>
              <a:rPr sz="2000" dirty="0"/>
              <a:t> </a:t>
            </a:r>
            <a:r>
              <a:rPr sz="2000" dirty="0" err="1"/>
              <a:t>d’adapter</a:t>
            </a:r>
            <a:r>
              <a:rPr sz="2000" dirty="0"/>
              <a:t> au </a:t>
            </a:r>
            <a:r>
              <a:rPr sz="2000" dirty="0" err="1"/>
              <a:t>contexte</a:t>
            </a:r>
            <a:r>
              <a:rPr sz="2000" dirty="0"/>
              <a:t> national </a:t>
            </a:r>
          </a:p>
          <a:p>
            <a:pPr marL="762000" lvl="5" indent="-342900">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sz="2000" dirty="0"/>
              <a:t>Les formations </a:t>
            </a:r>
            <a:r>
              <a:rPr sz="2000" dirty="0" err="1"/>
              <a:t>en</a:t>
            </a:r>
            <a:r>
              <a:rPr sz="2000" dirty="0"/>
              <a:t> temps voulu </a:t>
            </a:r>
            <a:r>
              <a:rPr sz="2000" dirty="0" err="1"/>
              <a:t>disponibles</a:t>
            </a:r>
            <a:r>
              <a:rPr sz="2000" dirty="0"/>
              <a:t> pour les </a:t>
            </a:r>
            <a:r>
              <a:rPr sz="2000" dirty="0" err="1"/>
              <a:t>intervenants</a:t>
            </a:r>
            <a:r>
              <a:rPr sz="2000" dirty="0"/>
              <a:t> sur le point d’être </a:t>
            </a:r>
            <a:r>
              <a:rPr sz="2000" dirty="0" err="1"/>
              <a:t>déployés</a:t>
            </a:r>
            <a:r>
              <a:rPr sz="2000" dirty="0"/>
              <a:t> </a:t>
            </a:r>
          </a:p>
          <a:p>
            <a:pPr marL="762000" lvl="5" indent="-342900">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sz="2000" dirty="0"/>
              <a:t>La distinction entre les formations </a:t>
            </a:r>
            <a:r>
              <a:rPr sz="2000" dirty="0" err="1"/>
              <a:t>obligatoires</a:t>
            </a:r>
            <a:r>
              <a:rPr sz="2000" dirty="0"/>
              <a:t> et </a:t>
            </a:r>
            <a:r>
              <a:rPr sz="2000" dirty="0" err="1"/>
              <a:t>recommandées</a:t>
            </a:r>
            <a:r>
              <a:rPr sz="2000" dirty="0"/>
              <a:t> </a:t>
            </a:r>
          </a:p>
          <a:p>
            <a:pPr marL="762000" lvl="5" indent="-342900">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sz="2000" dirty="0"/>
              <a:t>Budget de formation : </a:t>
            </a:r>
            <a:r>
              <a:rPr sz="2000" dirty="0" err="1"/>
              <a:t>rémunération</a:t>
            </a:r>
            <a:r>
              <a:rPr sz="2000" dirty="0"/>
              <a:t>/</a:t>
            </a:r>
            <a:r>
              <a:rPr sz="2000" dirty="0" err="1"/>
              <a:t>défraiement</a:t>
            </a:r>
            <a:r>
              <a:rPr sz="2000" dirty="0"/>
              <a:t> des </a:t>
            </a:r>
            <a:r>
              <a:rPr sz="2000" dirty="0" err="1"/>
              <a:t>membres</a:t>
            </a:r>
            <a:r>
              <a:rPr sz="2000" dirty="0"/>
              <a:t> des EIR et de </a:t>
            </a:r>
            <a:r>
              <a:rPr sz="2000" dirty="0" err="1"/>
              <a:t>lʼéquipe</a:t>
            </a:r>
            <a:r>
              <a:rPr sz="2000" dirty="0"/>
              <a:t> </a:t>
            </a:r>
            <a:r>
              <a:rPr sz="2000" dirty="0" err="1"/>
              <a:t>d’animation</a:t>
            </a:r>
            <a:r>
              <a:rPr sz="2000" dirty="0"/>
              <a:t>, lieu de formation </a:t>
            </a:r>
          </a:p>
          <a:p>
            <a:pPr marL="762000" lvl="5" indent="-342900">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sz="2000" dirty="0"/>
              <a:t>Identification des animateurs de formation </a:t>
            </a:r>
          </a:p>
          <a:p>
            <a:pPr marL="762000" lvl="5" indent="-342900">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sz="2000" dirty="0" err="1"/>
              <a:t>Détermination</a:t>
            </a:r>
            <a:r>
              <a:rPr sz="2000" dirty="0"/>
              <a:t> de la </a:t>
            </a:r>
            <a:r>
              <a:rPr sz="2000" dirty="0" err="1"/>
              <a:t>fréquence</a:t>
            </a:r>
            <a:r>
              <a:rPr sz="2000" dirty="0"/>
              <a:t>, du </a:t>
            </a:r>
            <a:r>
              <a:rPr sz="2000" dirty="0" err="1"/>
              <a:t>calendrier</a:t>
            </a:r>
            <a:r>
              <a:rPr sz="2000" dirty="0"/>
              <a:t> et des </a:t>
            </a:r>
            <a:r>
              <a:rPr sz="2000" dirty="0" err="1"/>
              <a:t>modalités</a:t>
            </a:r>
            <a:r>
              <a:rPr sz="2000" dirty="0"/>
              <a:t> du </a:t>
            </a:r>
            <a:r>
              <a:rPr sz="2000" dirty="0" err="1"/>
              <a:t>programme</a:t>
            </a:r>
            <a:r>
              <a:rPr sz="2000" dirty="0"/>
              <a:t> de formation</a:t>
            </a:r>
          </a:p>
        </p:txBody>
      </p:sp>
      <p:sp>
        <p:nvSpPr>
          <p:cNvPr id="2" name="Titre 1"/>
          <p:cNvSpPr>
            <a:spLocks noGrp="1"/>
          </p:cNvSpPr>
          <p:nvPr>
            <p:ph type="title"/>
          </p:nvPr>
        </p:nvSpPr>
        <p:spPr>
          <a:xfrm>
            <a:off x="155645" y="772171"/>
            <a:ext cx="6477807" cy="646114"/>
          </a:xfrm>
        </p:spPr>
        <p:txBody>
          <a:bodyPr lIns="45719" tIns="45720" rIns="45719" bIns="45720" anchor="ctr">
            <a:noAutofit/>
          </a:bodyPr>
          <a:lstStyle/>
          <a:p>
            <a:pPr>
              <a:defRPr sz="2800" b="1" kern="1200">
                <a:solidFill>
                  <a:srgbClr val="A1010D"/>
                </a:solidFill>
                <a:latin typeface="Arial"/>
                <a:ea typeface="+mj-ea"/>
                <a:cs typeface="Arial"/>
              </a:defRPr>
            </a:pPr>
            <a:r>
              <a:rPr sz="2000" dirty="0" err="1"/>
              <a:t>Consignes</a:t>
            </a:r>
            <a:r>
              <a:rPr sz="2000" dirty="0"/>
              <a:t> pour le travail </a:t>
            </a:r>
            <a:r>
              <a:rPr sz="2000" dirty="0" err="1"/>
              <a:t>en</a:t>
            </a:r>
            <a:r>
              <a:rPr sz="2000" dirty="0"/>
              <a:t> </a:t>
            </a:r>
            <a:r>
              <a:rPr sz="2000" dirty="0" err="1"/>
              <a:t>groupe</a:t>
            </a:r>
            <a:endParaRPr sz="2000" dirty="0"/>
          </a:p>
        </p:txBody>
      </p:sp>
      <p:sp>
        <p:nvSpPr>
          <p:cNvPr id="5" name="ZoneTexte 4">
            <a:extLst>
              <a:ext uri="{FF2B5EF4-FFF2-40B4-BE49-F238E27FC236}">
                <a16:creationId xmlns:a16="http://schemas.microsoft.com/office/drawing/2014/main" id="{AD442D7B-1E87-892F-AD4E-620CC19176B4}"/>
              </a:ext>
            </a:extLst>
          </p:cNvPr>
          <p:cNvSpPr txBox="1"/>
          <p:nvPr/>
        </p:nvSpPr>
        <p:spPr>
          <a:xfrm>
            <a:off x="152400" y="74910"/>
            <a:ext cx="9925878"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3200" b="1">
                <a:solidFill>
                  <a:srgbClr val="FFFFFF"/>
                </a:solidFill>
                <a:latin typeface="Source Sans Pro Bold"/>
              </a:defRPr>
            </a:pPr>
            <a:r>
              <a:rPr sz="2000" dirty="0"/>
              <a:t>3.9. </a:t>
            </a:r>
            <a:r>
              <a:rPr sz="2000" dirty="0" err="1"/>
              <a:t>Activité</a:t>
            </a:r>
            <a:r>
              <a:rPr sz="2000" dirty="0"/>
              <a:t> de </a:t>
            </a:r>
            <a:r>
              <a:rPr sz="2000" dirty="0" err="1"/>
              <a:t>groupe</a:t>
            </a:r>
            <a:r>
              <a:rPr sz="2000" dirty="0"/>
              <a:t> : </a:t>
            </a:r>
            <a:r>
              <a:rPr sz="2000" dirty="0" err="1"/>
              <a:t>élaboration</a:t>
            </a:r>
            <a:r>
              <a:rPr sz="2000" dirty="0"/>
              <a:t> </a:t>
            </a:r>
            <a:r>
              <a:rPr sz="2000" dirty="0" err="1"/>
              <a:t>d’une</a:t>
            </a:r>
            <a:r>
              <a:rPr sz="2000" dirty="0"/>
              <a:t> POS sur la formation des </a:t>
            </a:r>
            <a:r>
              <a:rPr sz="2000" dirty="0" err="1"/>
              <a:t>membres</a:t>
            </a:r>
            <a:r>
              <a:rPr sz="2000" dirty="0"/>
              <a:t> des EIR </a:t>
            </a:r>
          </a:p>
        </p:txBody>
      </p:sp>
      <p:sp>
        <p:nvSpPr>
          <p:cNvPr id="3" name="Espace réservé du numéro de diapositive 2">
            <a:extLst>
              <a:ext uri="{FF2B5EF4-FFF2-40B4-BE49-F238E27FC236}">
                <a16:creationId xmlns:a16="http://schemas.microsoft.com/office/drawing/2014/main" id="{9B23038D-9E98-46CF-1201-481ED045D32C}"/>
              </a:ext>
            </a:extLst>
          </p:cNvPr>
          <p:cNvSpPr>
            <a:spLocks noGrp="1"/>
          </p:cNvSpPr>
          <p:nvPr>
            <p:ph type="sldNum" sz="quarter" idx="2"/>
          </p:nvPr>
        </p:nvSpPr>
        <p:spPr>
          <a:xfrm>
            <a:off x="11635581" y="6532738"/>
            <a:ext cx="554717" cy="320041"/>
          </a:xfrm>
        </p:spPr>
        <p:txBody>
          <a:bodyPr lIns="91440" tIns="45720" rIns="91440" bIns="45720" anchor="t"/>
          <a:lstStyle/>
          <a:p>
            <a:pPr algn="r"/>
            <a:fld id="{86CB4B4D-7CA3-9044-876B-883B54F8677D}" type="slidenum">
              <a:rPr lang="fr-FR" sz="1200">
                <a:solidFill>
                  <a:srgbClr val="A5A5A5"/>
                </a:solidFill>
              </a:rPr>
              <a:pPr algn="r"/>
              <a:t>76</a:t>
            </a:fld>
            <a:endParaRPr sz="1200">
              <a:solidFill>
                <a:srgbClr val="A5A5A5"/>
              </a:solidFill>
            </a:endParaRPr>
          </a:p>
        </p:txBody>
      </p:sp>
    </p:spTree>
    <p:extLst>
      <p:ext uri="{BB962C8B-B14F-4D97-AF65-F5344CB8AC3E}">
        <p14:creationId xmlns:p14="http://schemas.microsoft.com/office/powerpoint/2010/main" val="1878662115"/>
      </p:ext>
    </p:extLst>
  </p:cSld>
  <p:clrMapOvr>
    <a:masterClrMapping/>
  </p:clrMapOvr>
  <p:transition spd="med"/>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798144-C516-5348-A5F5-C41C25162F89}"/>
              </a:ext>
            </a:extLst>
          </p:cNvPr>
          <p:cNvSpPr txBox="1"/>
          <p:nvPr/>
        </p:nvSpPr>
        <p:spPr>
          <a:xfrm>
            <a:off x="258967" y="1952653"/>
            <a:ext cx="11436146" cy="2270686"/>
          </a:xfrm>
          <a:prstGeom prst="rect">
            <a:avLst/>
          </a:prstGeom>
          <a:noFill/>
        </p:spPr>
        <p:txBody>
          <a:bodyPr wrap="square" lIns="91440" tIns="45720" rIns="91440" bIns="45720" anchor="t">
            <a:spAutoFit/>
          </a:bodyPr>
          <a:lstStyle/>
          <a:p>
            <a:pPr marL="285750" lvl="2" indent="-285750">
              <a:spcBef>
                <a:spcPts val="500"/>
              </a:spcBef>
              <a:buClr>
                <a:srgbClr val="65A000"/>
              </a:buClr>
              <a:buFont typeface="Arial" pitchFamily="34" charset="0"/>
              <a:buChar char="•"/>
            </a:pPr>
            <a:endParaRPr sz="2000" kern="1200" dirty="0">
              <a:latin typeface="Segoe UI"/>
              <a:ea typeface="+mn-ea"/>
              <a:cs typeface="Segoe UI"/>
            </a:endParaRPr>
          </a:p>
          <a:p>
            <a:pPr marL="347663" lvl="2" indent="-347663">
              <a:spcBef>
                <a:spcPts val="500"/>
              </a:spcBef>
              <a:buClr>
                <a:srgbClr val="65A000"/>
              </a:buClr>
              <a:buFont typeface="Arial" pitchFamily="34" charset="0"/>
              <a:buChar char="•"/>
              <a:defRPr sz="2400" kern="1200">
                <a:latin typeface="Segoe UI"/>
                <a:ea typeface="+mn-ea"/>
                <a:cs typeface="Segoe UI"/>
              </a:defRPr>
            </a:pPr>
            <a:r>
              <a:rPr sz="2000" dirty="0"/>
              <a:t>Des suggestions de </a:t>
            </a:r>
            <a:r>
              <a:rPr sz="2000" dirty="0" err="1"/>
              <a:t>contenu</a:t>
            </a:r>
            <a:r>
              <a:rPr sz="2000" dirty="0"/>
              <a:t> </a:t>
            </a:r>
            <a:r>
              <a:rPr sz="2000" dirty="0" err="1"/>
              <a:t>sont</a:t>
            </a:r>
            <a:r>
              <a:rPr sz="2000" dirty="0"/>
              <a:t> </a:t>
            </a:r>
            <a:r>
              <a:rPr sz="2000" dirty="0" err="1"/>
              <a:t>fournies</a:t>
            </a:r>
            <a:r>
              <a:rPr sz="2000" dirty="0"/>
              <a:t> dans </a:t>
            </a:r>
            <a:r>
              <a:rPr sz="2000" dirty="0" err="1"/>
              <a:t>l’annexe</a:t>
            </a:r>
            <a:r>
              <a:rPr sz="2000" dirty="0"/>
              <a:t> 7 sous la </a:t>
            </a:r>
            <a:r>
              <a:rPr sz="2000" dirty="0" err="1"/>
              <a:t>forme</a:t>
            </a:r>
            <a:r>
              <a:rPr sz="2000" dirty="0"/>
              <a:t> de </a:t>
            </a:r>
            <a:r>
              <a:rPr sz="2000" dirty="0" err="1"/>
              <a:t>thèmes</a:t>
            </a:r>
            <a:r>
              <a:rPr sz="2000" dirty="0"/>
              <a:t> de </a:t>
            </a:r>
            <a:r>
              <a:rPr sz="2000" dirty="0" err="1"/>
              <a:t>réflexion</a:t>
            </a:r>
            <a:endParaRPr sz="2000" dirty="0"/>
          </a:p>
          <a:p>
            <a:pPr marL="342900" indent="-342900" hangingPunct="1">
              <a:lnSpc>
                <a:spcPct val="80000"/>
              </a:lnSpc>
              <a:spcBef>
                <a:spcPts val="600"/>
              </a:spcBef>
              <a:spcAft>
                <a:spcPts val="1200"/>
              </a:spcAft>
              <a:buClr>
                <a:srgbClr val="65A000"/>
              </a:buClr>
              <a:buFont typeface="Arial" pitchFamily="34" charset="0"/>
              <a:buChar char="•"/>
              <a:defRPr sz="2400" kern="1200">
                <a:latin typeface="Source Sans Pro Regular"/>
                <a:ea typeface="+mn-ea"/>
                <a:cs typeface="Arial"/>
              </a:defRPr>
            </a:pPr>
            <a:r>
              <a:rPr sz="2000" dirty="0" err="1"/>
              <a:t>Chaque</a:t>
            </a:r>
            <a:r>
              <a:rPr sz="2000" dirty="0"/>
              <a:t> </a:t>
            </a:r>
            <a:r>
              <a:rPr sz="2000" dirty="0" err="1"/>
              <a:t>groupe</a:t>
            </a:r>
            <a:r>
              <a:rPr sz="2000" dirty="0"/>
              <a:t> </a:t>
            </a:r>
            <a:r>
              <a:rPr sz="2000" dirty="0" err="1"/>
              <a:t>désigne</a:t>
            </a:r>
            <a:r>
              <a:rPr sz="2000" dirty="0"/>
              <a:t> un rapporteur qui </a:t>
            </a:r>
            <a:r>
              <a:rPr sz="2000" dirty="0" err="1"/>
              <a:t>présentera</a:t>
            </a:r>
            <a:r>
              <a:rPr sz="2000" dirty="0"/>
              <a:t> </a:t>
            </a:r>
            <a:r>
              <a:rPr sz="2000" dirty="0" err="1"/>
              <a:t>en</a:t>
            </a:r>
            <a:r>
              <a:rPr sz="2000" dirty="0"/>
              <a:t> </a:t>
            </a:r>
            <a:r>
              <a:rPr sz="2000" dirty="0" err="1"/>
              <a:t>plénière</a:t>
            </a:r>
            <a:r>
              <a:rPr sz="2000" dirty="0"/>
              <a:t> le </a:t>
            </a:r>
            <a:r>
              <a:rPr sz="2000" dirty="0" err="1"/>
              <a:t>résultat</a:t>
            </a:r>
            <a:r>
              <a:rPr sz="2000" dirty="0"/>
              <a:t> de </a:t>
            </a:r>
            <a:r>
              <a:rPr sz="2000" dirty="0" err="1"/>
              <a:t>ses</a:t>
            </a:r>
            <a:r>
              <a:rPr sz="2000" dirty="0"/>
              <a:t> discussions et de son travail</a:t>
            </a:r>
          </a:p>
          <a:p>
            <a:pPr marL="342900" indent="-342900" hangingPunct="1">
              <a:lnSpc>
                <a:spcPct val="80000"/>
              </a:lnSpc>
              <a:spcBef>
                <a:spcPct val="20000"/>
              </a:spcBef>
              <a:spcAft>
                <a:spcPts val="1200"/>
              </a:spcAft>
              <a:buClr>
                <a:srgbClr val="65A000"/>
              </a:buClr>
              <a:buFont typeface="Arial" pitchFamily="34" charset="0"/>
              <a:buChar char="•"/>
              <a:defRPr sz="2400" kern="1200">
                <a:latin typeface="Source Sans Pro Regular"/>
                <a:ea typeface="+mn-ea"/>
                <a:cs typeface="Arial"/>
              </a:defRPr>
            </a:pPr>
            <a:r>
              <a:rPr sz="2000" dirty="0"/>
              <a:t>Durée : 45 minutes de travail </a:t>
            </a:r>
            <a:r>
              <a:rPr sz="2000" dirty="0" err="1"/>
              <a:t>en</a:t>
            </a:r>
            <a:r>
              <a:rPr sz="2000" dirty="0"/>
              <a:t> </a:t>
            </a:r>
            <a:r>
              <a:rPr sz="2000" dirty="0" err="1"/>
              <a:t>groupe</a:t>
            </a:r>
            <a:r>
              <a:rPr sz="2000" dirty="0"/>
              <a:t>, 15 minutes pour les </a:t>
            </a:r>
            <a:r>
              <a:rPr sz="2000" dirty="0" err="1"/>
              <a:t>présentations</a:t>
            </a:r>
            <a:endParaRPr sz="2000" dirty="0"/>
          </a:p>
          <a:p>
            <a:pPr marL="342900" indent="-342900" hangingPunct="1">
              <a:lnSpc>
                <a:spcPct val="80000"/>
              </a:lnSpc>
              <a:spcBef>
                <a:spcPct val="20000"/>
              </a:spcBef>
              <a:spcAft>
                <a:spcPts val="1200"/>
              </a:spcAft>
              <a:buClr>
                <a:srgbClr val="65A000"/>
              </a:buClr>
              <a:buFont typeface="Arial" pitchFamily="34" charset="0"/>
              <a:buChar char="•"/>
              <a:defRPr sz="2400" b="1" kern="1200">
                <a:solidFill>
                  <a:srgbClr val="A1010D"/>
                </a:solidFill>
              </a:defRPr>
            </a:pPr>
            <a:r>
              <a:rPr sz="2000" dirty="0" err="1">
                <a:latin typeface="Source Sans Pro Regular"/>
                <a:ea typeface="+mn-ea"/>
                <a:cs typeface="Arial"/>
              </a:rPr>
              <a:t>Réalisation</a:t>
            </a:r>
            <a:r>
              <a:rPr sz="2000" dirty="0">
                <a:latin typeface="Source Sans Pro Regular"/>
                <a:ea typeface="+mn-ea"/>
                <a:cs typeface="Arial"/>
              </a:rPr>
              <a:t> </a:t>
            </a:r>
            <a:r>
              <a:rPr sz="2000" dirty="0" err="1">
                <a:latin typeface="Source Sans Pro Regular"/>
                <a:ea typeface="+mn-ea"/>
                <a:cs typeface="Arial"/>
              </a:rPr>
              <a:t>attendue</a:t>
            </a:r>
            <a:r>
              <a:rPr sz="2000" dirty="0">
                <a:latin typeface="Source Sans Pro Regular"/>
                <a:ea typeface="+mn-ea"/>
                <a:cs typeface="Arial"/>
              </a:rPr>
              <a:t> : </a:t>
            </a:r>
            <a:r>
              <a:rPr sz="2000" dirty="0" err="1">
                <a:ea typeface="+mj-lt"/>
                <a:cs typeface="+mj-lt"/>
              </a:rPr>
              <a:t>élaborer</a:t>
            </a:r>
            <a:r>
              <a:rPr sz="2000" dirty="0">
                <a:ea typeface="+mj-lt"/>
                <a:cs typeface="+mj-lt"/>
              </a:rPr>
              <a:t> </a:t>
            </a:r>
            <a:r>
              <a:rPr sz="2000" dirty="0" err="1">
                <a:ea typeface="+mj-lt"/>
                <a:cs typeface="+mj-lt"/>
              </a:rPr>
              <a:t>une</a:t>
            </a:r>
            <a:r>
              <a:rPr sz="2000" dirty="0">
                <a:ea typeface="+mj-lt"/>
                <a:cs typeface="+mj-lt"/>
              </a:rPr>
              <a:t> POS sur la formation des EIR </a:t>
            </a:r>
            <a:r>
              <a:rPr sz="2000" dirty="0" err="1">
                <a:ea typeface="+mj-lt"/>
                <a:cs typeface="+mj-lt"/>
              </a:rPr>
              <a:t>adaptée</a:t>
            </a:r>
            <a:r>
              <a:rPr sz="2000" dirty="0">
                <a:ea typeface="+mj-lt"/>
                <a:cs typeface="+mj-lt"/>
              </a:rPr>
              <a:t> à </a:t>
            </a:r>
            <a:r>
              <a:rPr sz="2000" dirty="0" err="1">
                <a:ea typeface="+mj-lt"/>
                <a:cs typeface="+mj-lt"/>
              </a:rPr>
              <a:t>votre</a:t>
            </a:r>
            <a:r>
              <a:rPr sz="2000" dirty="0">
                <a:ea typeface="+mj-lt"/>
                <a:cs typeface="+mj-lt"/>
              </a:rPr>
              <a:t> </a:t>
            </a:r>
            <a:r>
              <a:rPr sz="2000" dirty="0" err="1">
                <a:ea typeface="+mj-lt"/>
                <a:cs typeface="+mj-lt"/>
              </a:rPr>
              <a:t>contexte</a:t>
            </a:r>
            <a:r>
              <a:rPr sz="2000" dirty="0">
                <a:ea typeface="+mj-lt"/>
                <a:cs typeface="+mj-lt"/>
              </a:rPr>
              <a:t> national</a:t>
            </a:r>
          </a:p>
        </p:txBody>
      </p:sp>
      <p:sp>
        <p:nvSpPr>
          <p:cNvPr id="2" name="Titre 1"/>
          <p:cNvSpPr>
            <a:spLocks noGrp="1"/>
          </p:cNvSpPr>
          <p:nvPr>
            <p:ph type="title"/>
          </p:nvPr>
        </p:nvSpPr>
        <p:spPr>
          <a:xfrm>
            <a:off x="258967" y="1000479"/>
            <a:ext cx="6400315" cy="646114"/>
          </a:xfrm>
        </p:spPr>
        <p:txBody>
          <a:bodyPr lIns="45719" tIns="45720" rIns="45719" bIns="45720" anchor="ctr">
            <a:noAutofit/>
          </a:bodyPr>
          <a:lstStyle/>
          <a:p>
            <a:pPr>
              <a:defRPr sz="2800" b="1" kern="1200">
                <a:solidFill>
                  <a:srgbClr val="A1010D"/>
                </a:solidFill>
                <a:latin typeface="Arial"/>
                <a:ea typeface="+mj-ea"/>
                <a:cs typeface="Arial"/>
              </a:defRPr>
            </a:pPr>
            <a:r>
              <a:rPr sz="2000" dirty="0" err="1"/>
              <a:t>Consignes</a:t>
            </a:r>
            <a:r>
              <a:rPr sz="2000" dirty="0"/>
              <a:t> pour le travail </a:t>
            </a:r>
            <a:r>
              <a:rPr sz="2000" dirty="0" err="1"/>
              <a:t>en</a:t>
            </a:r>
            <a:r>
              <a:rPr sz="2000" dirty="0"/>
              <a:t> </a:t>
            </a:r>
            <a:r>
              <a:rPr sz="2000" dirty="0" err="1"/>
              <a:t>groupe</a:t>
            </a:r>
            <a:r>
              <a:rPr sz="2000" dirty="0"/>
              <a:t> </a:t>
            </a:r>
          </a:p>
        </p:txBody>
      </p:sp>
      <p:sp>
        <p:nvSpPr>
          <p:cNvPr id="6" name="ZoneTexte 5">
            <a:extLst>
              <a:ext uri="{FF2B5EF4-FFF2-40B4-BE49-F238E27FC236}">
                <a16:creationId xmlns:a16="http://schemas.microsoft.com/office/drawing/2014/main" id="{9C694343-E229-4AF3-264E-756A3D0CEB18}"/>
              </a:ext>
            </a:extLst>
          </p:cNvPr>
          <p:cNvSpPr txBox="1"/>
          <p:nvPr/>
        </p:nvSpPr>
        <p:spPr>
          <a:xfrm>
            <a:off x="152399" y="74910"/>
            <a:ext cx="10194235"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3200" b="1">
                <a:solidFill>
                  <a:srgbClr val="FFFFFF"/>
                </a:solidFill>
                <a:latin typeface="Source Sans Pro Bold"/>
              </a:defRPr>
            </a:pPr>
            <a:r>
              <a:rPr sz="2000" dirty="0"/>
              <a:t>3.9. </a:t>
            </a:r>
            <a:r>
              <a:rPr sz="2000" dirty="0" err="1"/>
              <a:t>Activité</a:t>
            </a:r>
            <a:r>
              <a:rPr sz="2000" dirty="0"/>
              <a:t> de </a:t>
            </a:r>
            <a:r>
              <a:rPr sz="2000" dirty="0" err="1"/>
              <a:t>groupe</a:t>
            </a:r>
            <a:r>
              <a:rPr sz="2000" dirty="0"/>
              <a:t> : </a:t>
            </a:r>
            <a:r>
              <a:rPr sz="2000" dirty="0" err="1"/>
              <a:t>élaboration</a:t>
            </a:r>
            <a:r>
              <a:rPr sz="2000" dirty="0"/>
              <a:t> </a:t>
            </a:r>
            <a:r>
              <a:rPr sz="2000" dirty="0" err="1"/>
              <a:t>d’une</a:t>
            </a:r>
            <a:r>
              <a:rPr sz="2000" dirty="0"/>
              <a:t> POS sur la formation des </a:t>
            </a:r>
            <a:r>
              <a:rPr sz="2000" dirty="0" err="1"/>
              <a:t>membres</a:t>
            </a:r>
            <a:r>
              <a:rPr sz="2000" dirty="0"/>
              <a:t> des EIR </a:t>
            </a:r>
          </a:p>
        </p:txBody>
      </p:sp>
      <p:sp>
        <p:nvSpPr>
          <p:cNvPr id="3" name="Espace réservé du numéro de diapositive 2">
            <a:extLst>
              <a:ext uri="{FF2B5EF4-FFF2-40B4-BE49-F238E27FC236}">
                <a16:creationId xmlns:a16="http://schemas.microsoft.com/office/drawing/2014/main" id="{B5EAF45B-C66C-D037-7435-F224FCBFED59}"/>
              </a:ext>
            </a:extLst>
          </p:cNvPr>
          <p:cNvSpPr>
            <a:spLocks noGrp="1"/>
          </p:cNvSpPr>
          <p:nvPr>
            <p:ph type="sldNum" sz="quarter" idx="2"/>
          </p:nvPr>
        </p:nvSpPr>
        <p:spPr>
          <a:xfrm>
            <a:off x="11695113" y="6532738"/>
            <a:ext cx="495186" cy="320041"/>
          </a:xfrm>
        </p:spPr>
        <p:txBody>
          <a:bodyPr lIns="91440" tIns="45720" rIns="91440" bIns="45720" anchor="t"/>
          <a:lstStyle/>
          <a:p>
            <a:pPr algn="r"/>
            <a:fld id="{86CB4B4D-7CA3-9044-876B-883B54F8677D}" type="slidenum">
              <a:rPr lang="fr-FR" sz="1200">
                <a:solidFill>
                  <a:srgbClr val="A5A5A5"/>
                </a:solidFill>
              </a:rPr>
              <a:pPr algn="r"/>
              <a:t>77</a:t>
            </a:fld>
            <a:endParaRPr sz="1200">
              <a:solidFill>
                <a:srgbClr val="A5A5A5"/>
              </a:solidFill>
            </a:endParaRPr>
          </a:p>
        </p:txBody>
      </p:sp>
    </p:spTree>
    <p:extLst>
      <p:ext uri="{BB962C8B-B14F-4D97-AF65-F5344CB8AC3E}">
        <p14:creationId xmlns:p14="http://schemas.microsoft.com/office/powerpoint/2010/main" val="752267235"/>
      </p:ext>
    </p:extLst>
  </p:cSld>
  <p:clrMapOvr>
    <a:masterClrMapping/>
  </p:clrMapOvr>
  <p:transition spd="med"/>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4270638" y="1080453"/>
            <a:ext cx="7517420" cy="5256440"/>
          </a:xfrm>
        </p:spPr>
        <p:txBody>
          <a:bodyPr lIns="45719" tIns="45720" rIns="45719" bIns="45720" anchor="ctr">
            <a:noAutofit/>
          </a:bodyPr>
          <a:lstStyle/>
          <a:p>
            <a:pPr>
              <a:buClr>
                <a:srgbClr val="65A000"/>
              </a:buClr>
              <a:buFont typeface="Symbol" panose="020B0604020202020204" pitchFamily="34" charset="0"/>
              <a:buChar char="•"/>
              <a:defRPr sz="2100">
                <a:cs typeface="Arial"/>
              </a:defRPr>
            </a:pPr>
            <a:r>
              <a:rPr sz="1600" dirty="0" err="1"/>
              <a:t>L’équipe</a:t>
            </a:r>
            <a:r>
              <a:rPr sz="1600" dirty="0"/>
              <a:t> de gestion des EIR </a:t>
            </a:r>
            <a:r>
              <a:rPr sz="1600" dirty="0" err="1"/>
              <a:t>est</a:t>
            </a:r>
            <a:r>
              <a:rPr sz="1600" dirty="0"/>
              <a:t> </a:t>
            </a:r>
            <a:r>
              <a:rPr sz="1600" dirty="0" err="1"/>
              <a:t>chargée</a:t>
            </a:r>
            <a:r>
              <a:rPr sz="1600" dirty="0"/>
              <a:t> </a:t>
            </a:r>
            <a:r>
              <a:rPr sz="1600" dirty="0" err="1"/>
              <a:t>d’élaborer</a:t>
            </a:r>
            <a:r>
              <a:rPr sz="1600" dirty="0"/>
              <a:t> des plans, de doter les équipes </a:t>
            </a:r>
            <a:r>
              <a:rPr sz="1600" dirty="0" err="1"/>
              <a:t>en</a:t>
            </a:r>
            <a:r>
              <a:rPr sz="1600" dirty="0"/>
              <a:t> personnel, </a:t>
            </a:r>
            <a:r>
              <a:rPr sz="1600" dirty="0" err="1"/>
              <a:t>d’établir</a:t>
            </a:r>
            <a:r>
              <a:rPr sz="1600" dirty="0"/>
              <a:t> </a:t>
            </a:r>
            <a:r>
              <a:rPr sz="1600" dirty="0" err="1"/>
              <a:t>une</a:t>
            </a:r>
            <a:r>
              <a:rPr sz="1600" dirty="0"/>
              <a:t> </a:t>
            </a:r>
            <a:r>
              <a:rPr sz="1600" dirty="0" err="1"/>
              <a:t>liste</a:t>
            </a:r>
            <a:r>
              <a:rPr sz="1600" dirty="0"/>
              <a:t> de </a:t>
            </a:r>
            <a:r>
              <a:rPr sz="1600" dirty="0" err="1"/>
              <a:t>membres</a:t>
            </a:r>
            <a:r>
              <a:rPr sz="1600" dirty="0"/>
              <a:t> de </a:t>
            </a:r>
            <a:r>
              <a:rPr sz="1600" dirty="0" err="1"/>
              <a:t>réserve</a:t>
            </a:r>
            <a:r>
              <a:rPr sz="1600" dirty="0"/>
              <a:t> et de </a:t>
            </a:r>
            <a:r>
              <a:rPr sz="1600" dirty="0" err="1"/>
              <a:t>concevoir</a:t>
            </a:r>
            <a:r>
              <a:rPr sz="1600" dirty="0"/>
              <a:t> des formations </a:t>
            </a:r>
            <a:r>
              <a:rPr sz="1600" dirty="0" err="1"/>
              <a:t>ainsi</a:t>
            </a:r>
            <a:r>
              <a:rPr sz="1600" dirty="0"/>
              <a:t> que des </a:t>
            </a:r>
            <a:r>
              <a:rPr sz="1600" dirty="0" err="1"/>
              <a:t>exercices</a:t>
            </a:r>
            <a:r>
              <a:rPr sz="1600" dirty="0"/>
              <a:t> de simulation </a:t>
            </a:r>
            <a:r>
              <a:rPr sz="1600" dirty="0" err="1"/>
              <a:t>afin</a:t>
            </a:r>
            <a:r>
              <a:rPr sz="1600" dirty="0"/>
              <a:t> de </a:t>
            </a:r>
            <a:r>
              <a:rPr sz="1600" dirty="0" err="1"/>
              <a:t>préparer</a:t>
            </a:r>
            <a:r>
              <a:rPr sz="1600" dirty="0"/>
              <a:t> les </a:t>
            </a:r>
            <a:r>
              <a:rPr sz="1600" dirty="0" err="1"/>
              <a:t>membres</a:t>
            </a:r>
            <a:r>
              <a:rPr sz="1600" dirty="0"/>
              <a:t> des EIR à </a:t>
            </a:r>
            <a:r>
              <a:rPr sz="1600" dirty="0" err="1"/>
              <a:t>participer</a:t>
            </a:r>
            <a:r>
              <a:rPr sz="1600" dirty="0"/>
              <a:t> à </a:t>
            </a:r>
            <a:r>
              <a:rPr sz="1600" dirty="0" err="1"/>
              <a:t>une</a:t>
            </a:r>
            <a:r>
              <a:rPr sz="1600" dirty="0"/>
              <a:t> intervention </a:t>
            </a:r>
            <a:r>
              <a:rPr sz="1600" dirty="0" err="1"/>
              <a:t>d’urgence</a:t>
            </a:r>
            <a:r>
              <a:rPr sz="1600" dirty="0"/>
              <a:t>  </a:t>
            </a:r>
          </a:p>
          <a:p>
            <a:pPr>
              <a:buClr>
                <a:srgbClr val="65A000"/>
              </a:buClr>
              <a:buFont typeface="Symbol" panose="020B0604020202020204" pitchFamily="34" charset="0"/>
              <a:buChar char="•"/>
            </a:pPr>
            <a:endParaRPr sz="1600" dirty="0">
              <a:cs typeface="Arial"/>
            </a:endParaRPr>
          </a:p>
          <a:p>
            <a:pPr>
              <a:lnSpc>
                <a:spcPct val="100000"/>
              </a:lnSpc>
              <a:buClr>
                <a:srgbClr val="65A000"/>
              </a:buClr>
              <a:buFont typeface="Symbol" panose="020B0604020202020204" pitchFamily="34" charset="0"/>
              <a:buChar char="•"/>
              <a:defRPr sz="2100">
                <a:cs typeface="Arial"/>
              </a:defRPr>
            </a:pPr>
            <a:r>
              <a:rPr sz="1600" dirty="0"/>
              <a:t> ​Le personnel </a:t>
            </a:r>
            <a:r>
              <a:rPr sz="1600" dirty="0" err="1"/>
              <a:t>mobilisable</a:t>
            </a:r>
            <a:r>
              <a:rPr sz="1600" dirty="0"/>
              <a:t> doit </a:t>
            </a:r>
            <a:r>
              <a:rPr sz="1600" dirty="0" err="1"/>
              <a:t>en</a:t>
            </a:r>
            <a:r>
              <a:rPr sz="1600" dirty="0"/>
              <a:t> premier lieu </a:t>
            </a:r>
            <a:r>
              <a:rPr sz="1600" dirty="0" err="1"/>
              <a:t>être</a:t>
            </a:r>
            <a:r>
              <a:rPr sz="1600" dirty="0"/>
              <a:t> </a:t>
            </a:r>
            <a:r>
              <a:rPr sz="1600" dirty="0" err="1"/>
              <a:t>identifié</a:t>
            </a:r>
            <a:r>
              <a:rPr sz="1600" dirty="0"/>
              <a:t> sur la base des </a:t>
            </a:r>
            <a:r>
              <a:rPr sz="1600" dirty="0" err="1"/>
              <a:t>compétences</a:t>
            </a:r>
            <a:r>
              <a:rPr sz="1600" dirty="0"/>
              <a:t> </a:t>
            </a:r>
            <a:r>
              <a:rPr sz="1600" dirty="0" err="1"/>
              <a:t>nécessaires</a:t>
            </a:r>
            <a:r>
              <a:rPr sz="1600" dirty="0"/>
              <a:t> </a:t>
            </a:r>
            <a:r>
              <a:rPr sz="1600" dirty="0" err="1"/>
              <a:t>lors</a:t>
            </a:r>
            <a:r>
              <a:rPr sz="1600" dirty="0"/>
              <a:t> </a:t>
            </a:r>
            <a:r>
              <a:rPr sz="1600" dirty="0" err="1"/>
              <a:t>dʼinterventions</a:t>
            </a:r>
            <a:r>
              <a:rPr sz="1600" dirty="0"/>
              <a:t> </a:t>
            </a:r>
            <a:r>
              <a:rPr sz="1600" dirty="0" err="1"/>
              <a:t>d’urgence</a:t>
            </a:r>
            <a:r>
              <a:rPr sz="1600" dirty="0"/>
              <a:t>, </a:t>
            </a:r>
            <a:r>
              <a:rPr sz="1600" dirty="0" err="1"/>
              <a:t>puis</a:t>
            </a:r>
            <a:r>
              <a:rPr sz="1600" dirty="0"/>
              <a:t> </a:t>
            </a:r>
            <a:r>
              <a:rPr sz="1600" dirty="0" err="1"/>
              <a:t>être</a:t>
            </a:r>
            <a:r>
              <a:rPr sz="1600" dirty="0"/>
              <a:t> </a:t>
            </a:r>
            <a:r>
              <a:rPr sz="1600" dirty="0" err="1"/>
              <a:t>intégré</a:t>
            </a:r>
            <a:r>
              <a:rPr sz="1600" dirty="0"/>
              <a:t> dans </a:t>
            </a:r>
            <a:r>
              <a:rPr sz="1600" dirty="0" err="1"/>
              <a:t>une</a:t>
            </a:r>
            <a:r>
              <a:rPr sz="1600" dirty="0"/>
              <a:t> </a:t>
            </a:r>
            <a:r>
              <a:rPr sz="1600" dirty="0" err="1"/>
              <a:t>liste</a:t>
            </a:r>
            <a:r>
              <a:rPr sz="1600" dirty="0"/>
              <a:t> de </a:t>
            </a:r>
            <a:r>
              <a:rPr sz="1600" dirty="0" err="1"/>
              <a:t>membres</a:t>
            </a:r>
            <a:r>
              <a:rPr sz="1600" dirty="0"/>
              <a:t> de </a:t>
            </a:r>
            <a:r>
              <a:rPr sz="1600" dirty="0" err="1"/>
              <a:t>réserve</a:t>
            </a:r>
            <a:r>
              <a:rPr sz="1600" dirty="0"/>
              <a:t> </a:t>
            </a:r>
            <a:r>
              <a:rPr sz="1600" dirty="0" err="1"/>
              <a:t>constituant</a:t>
            </a:r>
            <a:r>
              <a:rPr sz="1600" dirty="0"/>
              <a:t> </a:t>
            </a:r>
            <a:r>
              <a:rPr sz="1600" dirty="0" err="1"/>
              <a:t>une</a:t>
            </a:r>
            <a:r>
              <a:rPr sz="1600" dirty="0"/>
              <a:t> base de données consultable</a:t>
            </a:r>
          </a:p>
          <a:p>
            <a:pPr>
              <a:lnSpc>
                <a:spcPct val="100000"/>
              </a:lnSpc>
              <a:buClr>
                <a:srgbClr val="65A000"/>
              </a:buClr>
            </a:pPr>
            <a:endParaRPr sz="1600" dirty="0">
              <a:cs typeface="Arial"/>
            </a:endParaRPr>
          </a:p>
          <a:p>
            <a:pPr>
              <a:lnSpc>
                <a:spcPct val="100000"/>
              </a:lnSpc>
              <a:buClr>
                <a:srgbClr val="65A000"/>
              </a:buClr>
              <a:buFont typeface="Symbol" panose="020B0604020202020204" pitchFamily="34" charset="0"/>
              <a:buChar char="•"/>
              <a:defRPr sz="2100">
                <a:cs typeface="Arial"/>
              </a:defRPr>
            </a:pPr>
            <a:r>
              <a:rPr sz="1600" dirty="0"/>
              <a:t> ​La </a:t>
            </a:r>
            <a:r>
              <a:rPr sz="1600" dirty="0" err="1"/>
              <a:t>liste</a:t>
            </a:r>
            <a:r>
              <a:rPr sz="1600" dirty="0"/>
              <a:t> des </a:t>
            </a:r>
            <a:r>
              <a:rPr sz="1600" dirty="0" err="1"/>
              <a:t>membres</a:t>
            </a:r>
            <a:r>
              <a:rPr sz="1600" dirty="0"/>
              <a:t> de </a:t>
            </a:r>
            <a:r>
              <a:rPr sz="1600" dirty="0" err="1"/>
              <a:t>réserve</a:t>
            </a:r>
            <a:r>
              <a:rPr sz="1600" dirty="0"/>
              <a:t> </a:t>
            </a:r>
            <a:r>
              <a:rPr sz="1600" dirty="0" err="1"/>
              <a:t>permet</a:t>
            </a:r>
            <a:r>
              <a:rPr sz="1600" dirty="0"/>
              <a:t> de </a:t>
            </a:r>
            <a:r>
              <a:rPr sz="1600" dirty="0" err="1"/>
              <a:t>trouver</a:t>
            </a:r>
            <a:r>
              <a:rPr sz="1600" dirty="0"/>
              <a:t> </a:t>
            </a:r>
            <a:r>
              <a:rPr sz="1600" dirty="0" err="1"/>
              <a:t>rapidement</a:t>
            </a:r>
            <a:r>
              <a:rPr sz="1600" dirty="0"/>
              <a:t> du personnel pour </a:t>
            </a:r>
            <a:r>
              <a:rPr sz="1600" dirty="0" err="1"/>
              <a:t>une</a:t>
            </a:r>
            <a:r>
              <a:rPr sz="1600" dirty="0"/>
              <a:t> intervention, </a:t>
            </a:r>
            <a:r>
              <a:rPr sz="1600" dirty="0" err="1"/>
              <a:t>mais</a:t>
            </a:r>
            <a:r>
              <a:rPr sz="1600" dirty="0"/>
              <a:t> doit </a:t>
            </a:r>
            <a:r>
              <a:rPr sz="1600" dirty="0" err="1"/>
              <a:t>être</a:t>
            </a:r>
            <a:r>
              <a:rPr sz="1600" dirty="0"/>
              <a:t> </a:t>
            </a:r>
            <a:r>
              <a:rPr sz="1600" dirty="0" err="1"/>
              <a:t>actualisée</a:t>
            </a:r>
            <a:r>
              <a:rPr sz="1600" dirty="0"/>
              <a:t> </a:t>
            </a:r>
            <a:r>
              <a:rPr sz="1600" dirty="0" err="1"/>
              <a:t>en</a:t>
            </a:r>
            <a:r>
              <a:rPr sz="1600" dirty="0"/>
              <a:t> permanence pour assurer </a:t>
            </a:r>
            <a:r>
              <a:rPr sz="1600" dirty="0" err="1"/>
              <a:t>sa</a:t>
            </a:r>
            <a:r>
              <a:rPr sz="1600" dirty="0"/>
              <a:t> </a:t>
            </a:r>
            <a:r>
              <a:rPr sz="1600" dirty="0" err="1"/>
              <a:t>fiabilité</a:t>
            </a:r>
            <a:r>
              <a:rPr sz="1600" dirty="0"/>
              <a:t> </a:t>
            </a:r>
          </a:p>
          <a:p>
            <a:pPr>
              <a:lnSpc>
                <a:spcPct val="100000"/>
              </a:lnSpc>
              <a:buClr>
                <a:srgbClr val="65A000"/>
              </a:buClr>
              <a:buFont typeface="Symbol" panose="020B0604020202020204" pitchFamily="34" charset="0"/>
              <a:buChar char="•"/>
            </a:pPr>
            <a:endParaRPr sz="1600" dirty="0">
              <a:cs typeface="Arial"/>
            </a:endParaRPr>
          </a:p>
          <a:p>
            <a:pPr>
              <a:lnSpc>
                <a:spcPct val="100000"/>
              </a:lnSpc>
              <a:buClr>
                <a:srgbClr val="65A000"/>
              </a:buClr>
              <a:buFont typeface="Symbol" panose="020B0604020202020204" pitchFamily="34" charset="0"/>
              <a:buChar char="•"/>
              <a:defRPr sz="2100">
                <a:cs typeface="Arial"/>
              </a:defRPr>
            </a:pPr>
            <a:r>
              <a:rPr sz="1600" dirty="0"/>
              <a:t> ​Le </a:t>
            </a:r>
            <a:r>
              <a:rPr sz="1600" dirty="0" err="1"/>
              <a:t>programme</a:t>
            </a:r>
            <a:r>
              <a:rPr sz="1600" dirty="0"/>
              <a:t> de formation des </a:t>
            </a:r>
            <a:r>
              <a:rPr sz="1600" dirty="0" err="1"/>
              <a:t>membres</a:t>
            </a:r>
            <a:r>
              <a:rPr sz="1600" dirty="0"/>
              <a:t> </a:t>
            </a:r>
            <a:r>
              <a:rPr sz="1600" dirty="0" err="1"/>
              <a:t>d’une</a:t>
            </a:r>
            <a:r>
              <a:rPr sz="1600" dirty="0"/>
              <a:t> EIR doit </a:t>
            </a:r>
            <a:r>
              <a:rPr sz="1600" dirty="0" err="1"/>
              <a:t>être</a:t>
            </a:r>
            <a:r>
              <a:rPr sz="1600" dirty="0"/>
              <a:t> </a:t>
            </a:r>
            <a:r>
              <a:rPr sz="1600" dirty="0" err="1"/>
              <a:t>continu</a:t>
            </a:r>
            <a:r>
              <a:rPr sz="1600" dirty="0"/>
              <a:t> et </a:t>
            </a:r>
            <a:r>
              <a:rPr sz="1600" dirty="0" err="1"/>
              <a:t>adapté</a:t>
            </a:r>
            <a:r>
              <a:rPr sz="1600" dirty="0"/>
              <a:t> au </a:t>
            </a:r>
            <a:r>
              <a:rPr sz="1600" dirty="0" err="1"/>
              <a:t>contexte</a:t>
            </a:r>
            <a:r>
              <a:rPr sz="1600" dirty="0"/>
              <a:t>, à </a:t>
            </a:r>
            <a:r>
              <a:rPr sz="1600" dirty="0" err="1"/>
              <a:t>sa</a:t>
            </a:r>
            <a:r>
              <a:rPr sz="1600" dirty="0"/>
              <a:t> mission et aux </a:t>
            </a:r>
            <a:r>
              <a:rPr sz="1600" dirty="0" err="1"/>
              <a:t>ressources</a:t>
            </a:r>
            <a:r>
              <a:rPr sz="1600" dirty="0"/>
              <a:t> </a:t>
            </a:r>
            <a:r>
              <a:rPr sz="1600" dirty="0" err="1"/>
              <a:t>disponibles</a:t>
            </a:r>
            <a:r>
              <a:rPr sz="1600" dirty="0"/>
              <a:t>, </a:t>
            </a:r>
            <a:r>
              <a:rPr sz="1600" dirty="0" err="1"/>
              <a:t>mais</a:t>
            </a:r>
            <a:r>
              <a:rPr sz="1600" dirty="0"/>
              <a:t> doit dans </a:t>
            </a:r>
            <a:r>
              <a:rPr sz="1600" dirty="0" err="1"/>
              <a:t>tous</a:t>
            </a:r>
            <a:r>
              <a:rPr sz="1600" dirty="0"/>
              <a:t> les </a:t>
            </a:r>
            <a:r>
              <a:rPr sz="1600" dirty="0" err="1"/>
              <a:t>cas</a:t>
            </a:r>
            <a:r>
              <a:rPr sz="1600" dirty="0"/>
              <a:t> </a:t>
            </a:r>
            <a:r>
              <a:rPr sz="1600" dirty="0" err="1"/>
              <a:t>couvrir</a:t>
            </a:r>
            <a:r>
              <a:rPr sz="1600" dirty="0"/>
              <a:t> les aspects techniques et de santé </a:t>
            </a:r>
            <a:r>
              <a:rPr sz="1600" dirty="0" err="1"/>
              <a:t>publique</a:t>
            </a:r>
            <a:r>
              <a:rPr sz="1600" dirty="0"/>
              <a:t> </a:t>
            </a:r>
            <a:r>
              <a:rPr sz="1600" dirty="0" err="1"/>
              <a:t>ainsi</a:t>
            </a:r>
            <a:r>
              <a:rPr sz="1600" dirty="0"/>
              <a:t> que les </a:t>
            </a:r>
            <a:r>
              <a:rPr sz="1600" dirty="0" err="1"/>
              <a:t>sujets</a:t>
            </a:r>
            <a:r>
              <a:rPr sz="1600" dirty="0"/>
              <a:t> qui </a:t>
            </a:r>
            <a:r>
              <a:rPr sz="1600" dirty="0" err="1"/>
              <a:t>conditionnent</a:t>
            </a:r>
            <a:r>
              <a:rPr sz="1600" dirty="0"/>
              <a:t> la </a:t>
            </a:r>
            <a:r>
              <a:rPr sz="1600" dirty="0" err="1"/>
              <a:t>disponibilité</a:t>
            </a:r>
            <a:r>
              <a:rPr sz="1600" dirty="0"/>
              <a:t> </a:t>
            </a:r>
            <a:r>
              <a:rPr sz="1600" dirty="0" err="1"/>
              <a:t>opérationnelle</a:t>
            </a:r>
            <a:r>
              <a:rPr sz="1600" dirty="0"/>
              <a:t> </a:t>
            </a:r>
          </a:p>
          <a:p>
            <a:pPr>
              <a:lnSpc>
                <a:spcPct val="100000"/>
              </a:lnSpc>
              <a:buClr>
                <a:srgbClr val="65A000"/>
              </a:buClr>
              <a:buFont typeface="Symbol" panose="020B0604020202020204" pitchFamily="34" charset="0"/>
              <a:buChar char="•"/>
            </a:pPr>
            <a:endParaRPr sz="1600" dirty="0">
              <a:cs typeface="Arial"/>
            </a:endParaRPr>
          </a:p>
          <a:p>
            <a:pPr>
              <a:lnSpc>
                <a:spcPct val="100000"/>
              </a:lnSpc>
              <a:buClr>
                <a:srgbClr val="65A000"/>
              </a:buClr>
              <a:buFont typeface="Symbol" panose="020B0604020202020204" pitchFamily="34" charset="0"/>
              <a:buChar char="•"/>
              <a:defRPr sz="2100">
                <a:cs typeface="Arial"/>
              </a:defRPr>
            </a:pPr>
            <a:r>
              <a:rPr sz="1600" dirty="0"/>
              <a:t> ​Les POS </a:t>
            </a:r>
            <a:r>
              <a:rPr sz="1600" dirty="0" err="1"/>
              <a:t>doivent</a:t>
            </a:r>
            <a:r>
              <a:rPr sz="1600" dirty="0"/>
              <a:t> </a:t>
            </a:r>
            <a:r>
              <a:rPr sz="1600" dirty="0" err="1"/>
              <a:t>être</a:t>
            </a:r>
            <a:r>
              <a:rPr sz="1600" dirty="0"/>
              <a:t> </a:t>
            </a:r>
            <a:r>
              <a:rPr sz="1600" dirty="0" err="1"/>
              <a:t>élaborées</a:t>
            </a:r>
            <a:r>
              <a:rPr sz="1600" dirty="0"/>
              <a:t> et </a:t>
            </a:r>
            <a:r>
              <a:rPr sz="1600" dirty="0" err="1"/>
              <a:t>actualisées</a:t>
            </a:r>
            <a:r>
              <a:rPr sz="1600" dirty="0"/>
              <a:t> </a:t>
            </a:r>
            <a:r>
              <a:rPr sz="1600" dirty="0" err="1"/>
              <a:t>régulièrement</a:t>
            </a:r>
            <a:r>
              <a:rPr sz="1600" dirty="0"/>
              <a:t>, pour les </a:t>
            </a:r>
            <a:r>
              <a:rPr sz="1600" dirty="0" err="1"/>
              <a:t>activités</a:t>
            </a:r>
            <a:r>
              <a:rPr sz="1600" dirty="0"/>
              <a:t> de la phase de </a:t>
            </a:r>
            <a:r>
              <a:rPr sz="1600" dirty="0" err="1"/>
              <a:t>préparation</a:t>
            </a:r>
            <a:r>
              <a:rPr sz="1600" dirty="0"/>
              <a:t> </a:t>
            </a:r>
            <a:r>
              <a:rPr sz="1600" dirty="0" err="1"/>
              <a:t>comme</a:t>
            </a:r>
            <a:r>
              <a:rPr sz="1600" dirty="0"/>
              <a:t> pour </a:t>
            </a:r>
            <a:r>
              <a:rPr sz="1600" dirty="0" err="1"/>
              <a:t>celles</a:t>
            </a:r>
            <a:r>
              <a:rPr sz="1600" dirty="0"/>
              <a:t> de la phase </a:t>
            </a:r>
            <a:r>
              <a:rPr sz="1600" dirty="0" err="1"/>
              <a:t>d’intervention</a:t>
            </a:r>
            <a:endParaRPr sz="1600" dirty="0"/>
          </a:p>
          <a:p>
            <a:pPr lvl="0">
              <a:buClr>
                <a:srgbClr val="65A000"/>
              </a:buClr>
            </a:pPr>
            <a:endParaRPr sz="1600" dirty="0">
              <a:solidFill>
                <a:srgbClr val="000000"/>
              </a:solidFill>
              <a:latin typeface="Source Sans Pro Regular"/>
              <a:cs typeface="Arial"/>
            </a:endParaRPr>
          </a:p>
        </p:txBody>
      </p:sp>
      <p:sp>
        <p:nvSpPr>
          <p:cNvPr id="2" name="Espace réservé du numéro de diapositive 1">
            <a:extLst>
              <a:ext uri="{FF2B5EF4-FFF2-40B4-BE49-F238E27FC236}">
                <a16:creationId xmlns:a16="http://schemas.microsoft.com/office/drawing/2014/main" id="{A35B5F03-076F-70B5-C34A-82A9F3972542}"/>
              </a:ext>
            </a:extLst>
          </p:cNvPr>
          <p:cNvSpPr>
            <a:spLocks noGrp="1"/>
          </p:cNvSpPr>
          <p:nvPr>
            <p:ph type="sldNum" sz="quarter" idx="2"/>
          </p:nvPr>
        </p:nvSpPr>
        <p:spPr>
          <a:xfrm>
            <a:off x="11788058" y="6526977"/>
            <a:ext cx="403776" cy="320040"/>
          </a:xfrm>
        </p:spPr>
        <p:txBody>
          <a:bodyPr lIns="91440" tIns="45720" rIns="91440" bIns="45720" anchor="t"/>
          <a:lstStyle/>
          <a:p>
            <a:pPr algn="r"/>
            <a:fld id="{86CB4B4D-7CA3-9044-876B-883B54F8677D}" type="slidenum">
              <a:rPr lang="fr-FR" sz="1200">
                <a:solidFill>
                  <a:srgbClr val="A5A5A5"/>
                </a:solidFill>
              </a:rPr>
              <a:pPr algn="r"/>
              <a:t>78</a:t>
            </a:fld>
            <a:endParaRPr sz="1200">
              <a:solidFill>
                <a:srgbClr val="A5A5A5"/>
              </a:solidFill>
            </a:endParaRPr>
          </a:p>
        </p:txBody>
      </p:sp>
    </p:spTree>
    <p:extLst>
      <p:ext uri="{BB962C8B-B14F-4D97-AF65-F5344CB8AC3E}">
        <p14:creationId xmlns:p14="http://schemas.microsoft.com/office/powerpoint/2010/main" val="2360786987"/>
      </p:ext>
    </p:extLst>
  </p:cSld>
  <p:clrMapOvr>
    <a:masterClrMapping/>
  </p:clrMapOvr>
  <p:transition spd="med"/>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00639-ED77-4EF3-A03A-2ADF4BC21BA5}"/>
              </a:ext>
            </a:extLst>
          </p:cNvPr>
          <p:cNvSpPr>
            <a:spLocks noGrp="1"/>
          </p:cNvSpPr>
          <p:nvPr>
            <p:ph type="title"/>
          </p:nvPr>
        </p:nvSpPr>
        <p:spPr/>
        <p:txBody>
          <a:bodyPr>
            <a:noAutofit/>
          </a:bodyPr>
          <a:lstStyle/>
          <a:p>
            <a:pPr>
              <a:defRPr sz="1400">
                <a:latin typeface="Source Sans Pro" panose="020B0503030403020204" pitchFamily="34" charset="0"/>
              </a:defRPr>
            </a:pPr>
            <a:r>
              <a:t>Ce module est adapté de l’atelier sur la gestion des EIR conçu par les Centres pour le contrôle et la prévention des maladies des États-Unis.</a:t>
            </a:r>
          </a:p>
        </p:txBody>
      </p:sp>
      <p:sp>
        <p:nvSpPr>
          <p:cNvPr id="3" name="Text Placeholder 2">
            <a:extLst>
              <a:ext uri="{FF2B5EF4-FFF2-40B4-BE49-F238E27FC236}">
                <a16:creationId xmlns:a16="http://schemas.microsoft.com/office/drawing/2014/main" id="{C008FED0-F84A-4217-BFD9-B68A791C301C}"/>
              </a:ext>
            </a:extLst>
          </p:cNvPr>
          <p:cNvSpPr>
            <a:spLocks noGrp="1"/>
          </p:cNvSpPr>
          <p:nvPr>
            <p:ph type="body" idx="1"/>
          </p:nvPr>
        </p:nvSpPr>
        <p:spPr>
          <a:xfrm>
            <a:off x="4227831" y="986012"/>
            <a:ext cx="7529515" cy="5546726"/>
          </a:xfrm>
        </p:spPr>
        <p:txBody>
          <a:bodyPr lIns="45719" tIns="45720" rIns="45719" bIns="45720" anchor="ctr">
            <a:normAutofit fontScale="55000" lnSpcReduction="20000"/>
          </a:bodyPr>
          <a:lstStyle/>
          <a:p>
            <a:pPr>
              <a:lnSpc>
                <a:spcPct val="120000"/>
              </a:lnSpc>
              <a:spcBef>
                <a:spcPts val="0"/>
              </a:spcBef>
              <a:defRPr sz="2600">
                <a:latin typeface="Source Sans Pro" panose="020B0503030403020204" pitchFamily="34" charset="0"/>
                <a:cs typeface="Arial"/>
              </a:defRPr>
            </a:pPr>
            <a:r>
              <a:rPr dirty="0"/>
              <a:t>CDC des États-Unis, </a:t>
            </a:r>
            <a:r>
              <a:rPr i="1" dirty="0"/>
              <a:t>Directive à lʼattention</a:t>
            </a:r>
            <a:r>
              <a:rPr dirty="0"/>
              <a:t> </a:t>
            </a:r>
            <a:r>
              <a:rPr i="1" dirty="0"/>
              <a:t>du personnel des Centres pour le contrôle et la prévention des maladies des États-Unis pour la création et la gestion dʼéquipes de réponse de santé publique rapide pour les épidémies</a:t>
            </a:r>
            <a:r>
              <a:rPr dirty="0"/>
              <a:t>, 2020.</a:t>
            </a:r>
          </a:p>
          <a:p>
            <a:pPr>
              <a:lnSpc>
                <a:spcPct val="120000"/>
              </a:lnSpc>
              <a:spcBef>
                <a:spcPts val="0"/>
              </a:spcBef>
              <a:defRPr sz="2600">
                <a:latin typeface="Source Sans Pro"/>
                <a:cs typeface="Arial"/>
                <a:hlinkClick r:id="rId2"/>
              </a:defRPr>
            </a:pPr>
            <a:r>
              <a:rPr dirty="0"/>
              <a:t>https://stacks.cdc.gov/view/cdc/125225</a:t>
            </a:r>
            <a:endParaRPr sz="2600" dirty="0">
              <a:latin typeface="Source Sans Pro"/>
              <a:cs typeface="Arial"/>
            </a:endParaRPr>
          </a:p>
          <a:p>
            <a:pPr>
              <a:lnSpc>
                <a:spcPct val="120000"/>
              </a:lnSpc>
              <a:spcBef>
                <a:spcPts val="0"/>
              </a:spcBef>
            </a:pPr>
            <a:endParaRPr sz="2600" dirty="0">
              <a:latin typeface="Source Sans Pro" panose="020B0503030403020204" pitchFamily="34" charset="0"/>
              <a:cs typeface="Arial"/>
            </a:endParaRPr>
          </a:p>
          <a:p>
            <a:pPr>
              <a:lnSpc>
                <a:spcPct val="120000"/>
              </a:lnSpc>
              <a:spcBef>
                <a:spcPts val="0"/>
              </a:spcBef>
              <a:defRPr sz="2600">
                <a:latin typeface="Source Sans Pro"/>
              </a:defRPr>
            </a:pPr>
            <a:r>
              <a:rPr dirty="0"/>
              <a:t>Bureau </a:t>
            </a:r>
            <a:r>
              <a:rPr dirty="0" err="1"/>
              <a:t>régional</a:t>
            </a:r>
            <a:r>
              <a:rPr dirty="0"/>
              <a:t> pour </a:t>
            </a:r>
            <a:r>
              <a:rPr dirty="0" err="1"/>
              <a:t>l’Afrique</a:t>
            </a:r>
            <a:r>
              <a:rPr dirty="0"/>
              <a:t> de </a:t>
            </a:r>
            <a:r>
              <a:rPr dirty="0" err="1"/>
              <a:t>l’Organisation</a:t>
            </a:r>
            <a:r>
              <a:rPr dirty="0"/>
              <a:t> </a:t>
            </a:r>
            <a:r>
              <a:rPr dirty="0" err="1"/>
              <a:t>mondiale</a:t>
            </a:r>
            <a:r>
              <a:rPr dirty="0"/>
              <a:t> de la Santé, </a:t>
            </a:r>
            <a:r>
              <a:rPr i="1" dirty="0"/>
              <a:t>Standard Operating Procedures for Coordinating Public Health Preparedness and Response in the WHO African Region</a:t>
            </a:r>
            <a:r>
              <a:rPr dirty="0"/>
              <a:t>, 2014. </a:t>
            </a:r>
            <a:r>
              <a:rPr u="sng" dirty="0">
                <a:hlinkClick r:id="rId3"/>
              </a:rPr>
              <a:t>https://apps.who.int/iris/bitstream/handle/10665/112855/SOP2014.pdf?sequence=1&amp;isAllowed=y</a:t>
            </a:r>
            <a:endParaRPr sz="2600" u="sng" dirty="0">
              <a:latin typeface="Source Sans Pro"/>
            </a:endParaRPr>
          </a:p>
          <a:p>
            <a:pPr>
              <a:lnSpc>
                <a:spcPct val="120000"/>
              </a:lnSpc>
              <a:spcBef>
                <a:spcPts val="0"/>
              </a:spcBef>
            </a:pPr>
            <a:endParaRPr sz="2600" u="sng" dirty="0">
              <a:latin typeface="Source Sans Pro" panose="020B0503030403020204" pitchFamily="34" charset="0"/>
            </a:endParaRPr>
          </a:p>
          <a:p>
            <a:pPr>
              <a:lnSpc>
                <a:spcPct val="120000"/>
              </a:lnSpc>
              <a:spcBef>
                <a:spcPts val="0"/>
              </a:spcBef>
              <a:defRPr sz="2600">
                <a:latin typeface="Source Sans Pro"/>
              </a:defRPr>
            </a:pPr>
            <a:r>
              <a:rPr dirty="0"/>
              <a:t>Greiner, A., </a:t>
            </a:r>
            <a:r>
              <a:rPr dirty="0" err="1"/>
              <a:t>Stehling</a:t>
            </a:r>
            <a:r>
              <a:rPr dirty="0"/>
              <a:t>-Ariza, T., </a:t>
            </a:r>
            <a:r>
              <a:rPr dirty="0" err="1"/>
              <a:t>Bugli</a:t>
            </a:r>
            <a:r>
              <a:rPr dirty="0"/>
              <a:t>, D., Hoffman, A., Giese, C., Moorhouse, L., </a:t>
            </a:r>
            <a:r>
              <a:rPr dirty="0" err="1"/>
              <a:t>Neatherlin</a:t>
            </a:r>
            <a:r>
              <a:rPr dirty="0"/>
              <a:t>, J. C. et </a:t>
            </a:r>
            <a:r>
              <a:rPr dirty="0" err="1"/>
              <a:t>Shahpar</a:t>
            </a:r>
            <a:r>
              <a:rPr dirty="0"/>
              <a:t>, C., « Challenges in Public Health Rapid Response », Health Security, S8-S13, 2020. </a:t>
            </a:r>
            <a:r>
              <a:rPr u="sng" dirty="0">
                <a:hlinkClick r:id="rId4"/>
              </a:rPr>
              <a:t>https://www.liebertpub.com/doi/10.1089/hs.2019.0060</a:t>
            </a:r>
            <a:endParaRPr sz="2600" u="sng" dirty="0">
              <a:latin typeface="Source Sans Pro"/>
            </a:endParaRPr>
          </a:p>
          <a:p>
            <a:pPr>
              <a:lnSpc>
                <a:spcPct val="120000"/>
              </a:lnSpc>
              <a:spcBef>
                <a:spcPts val="0"/>
              </a:spcBef>
            </a:pPr>
            <a:endParaRPr sz="2600" u="sng" dirty="0">
              <a:latin typeface="Source Sans Pro" panose="020B0503030403020204" pitchFamily="34" charset="0"/>
            </a:endParaRPr>
          </a:p>
          <a:p>
            <a:pPr>
              <a:lnSpc>
                <a:spcPct val="120000"/>
              </a:lnSpc>
              <a:spcBef>
                <a:spcPts val="0"/>
              </a:spcBef>
              <a:defRPr sz="2600">
                <a:latin typeface="Source Sans Pro"/>
              </a:defRPr>
            </a:pPr>
            <a:r>
              <a:rPr dirty="0"/>
              <a:t>Modes </a:t>
            </a:r>
            <a:r>
              <a:rPr dirty="0" err="1"/>
              <a:t>opératoires</a:t>
            </a:r>
            <a:r>
              <a:rPr dirty="0"/>
              <a:t> </a:t>
            </a:r>
            <a:r>
              <a:rPr dirty="0" err="1"/>
              <a:t>normalisés</a:t>
            </a:r>
            <a:r>
              <a:rPr dirty="0"/>
              <a:t> de </a:t>
            </a:r>
            <a:r>
              <a:rPr dirty="0" err="1"/>
              <a:t>l’OMS</a:t>
            </a:r>
            <a:r>
              <a:rPr dirty="0"/>
              <a:t> pour les situations </a:t>
            </a:r>
            <a:r>
              <a:rPr dirty="0" err="1"/>
              <a:t>d’urgence</a:t>
            </a:r>
            <a:r>
              <a:rPr dirty="0"/>
              <a:t> (</a:t>
            </a:r>
            <a:r>
              <a:rPr dirty="0" err="1"/>
              <a:t>cours</a:t>
            </a:r>
            <a:r>
              <a:rPr dirty="0"/>
              <a:t> </a:t>
            </a:r>
            <a:r>
              <a:rPr dirty="0" err="1"/>
              <a:t>en</a:t>
            </a:r>
            <a:r>
              <a:rPr dirty="0"/>
              <a:t> </a:t>
            </a:r>
            <a:r>
              <a:rPr dirty="0" err="1"/>
              <a:t>ligne</a:t>
            </a:r>
            <a:r>
              <a:rPr dirty="0"/>
              <a:t>).</a:t>
            </a:r>
          </a:p>
          <a:p>
            <a:pPr>
              <a:lnSpc>
                <a:spcPct val="120000"/>
              </a:lnSpc>
              <a:spcBef>
                <a:spcPts val="0"/>
              </a:spcBef>
              <a:defRPr sz="2600">
                <a:latin typeface="Source Sans Pro"/>
                <a:hlinkClick r:id="rId5"/>
              </a:defRPr>
            </a:pPr>
            <a:r>
              <a:rPr dirty="0"/>
              <a:t>https://openwho.org/courses/SOPs-pour-les-situations-d-urgence</a:t>
            </a:r>
            <a:endParaRPr sz="2600" dirty="0">
              <a:latin typeface="Source Sans Pro"/>
            </a:endParaRPr>
          </a:p>
          <a:p>
            <a:pPr>
              <a:lnSpc>
                <a:spcPct val="120000"/>
              </a:lnSpc>
              <a:spcBef>
                <a:spcPts val="0"/>
              </a:spcBef>
            </a:pPr>
            <a:endParaRPr sz="2600" dirty="0">
              <a:latin typeface="Source Sans Pro" panose="020B0503030403020204" pitchFamily="34" charset="0"/>
            </a:endParaRPr>
          </a:p>
          <a:p>
            <a:pPr>
              <a:lnSpc>
                <a:spcPct val="120000"/>
              </a:lnSpc>
              <a:spcBef>
                <a:spcPts val="0"/>
              </a:spcBef>
              <a:defRPr sz="2600">
                <a:latin typeface="Source Sans Pro"/>
              </a:defRPr>
            </a:pPr>
            <a:r>
              <a:rPr dirty="0" err="1"/>
              <a:t>Organisation</a:t>
            </a:r>
            <a:r>
              <a:rPr dirty="0"/>
              <a:t> </a:t>
            </a:r>
            <a:r>
              <a:rPr dirty="0" err="1"/>
              <a:t>mondiale</a:t>
            </a:r>
            <a:r>
              <a:rPr dirty="0"/>
              <a:t> de la Santé, Global Laboratory Leadership </a:t>
            </a:r>
            <a:r>
              <a:rPr dirty="0" err="1"/>
              <a:t>Programme</a:t>
            </a:r>
            <a:r>
              <a:rPr dirty="0"/>
              <a:t> Learning </a:t>
            </a:r>
            <a:r>
              <a:rPr dirty="0" err="1"/>
              <a:t>Programme</a:t>
            </a:r>
            <a:r>
              <a:rPr dirty="0"/>
              <a:t>.</a:t>
            </a:r>
          </a:p>
          <a:p>
            <a:pPr marL="411480" indent="-411480">
              <a:lnSpc>
                <a:spcPct val="120000"/>
              </a:lnSpc>
              <a:spcBef>
                <a:spcPts val="0"/>
              </a:spcBef>
              <a:defRPr sz="2600">
                <a:latin typeface="Source Sans Pro"/>
                <a:cs typeface="Arial"/>
                <a:hlinkClick r:id="rId6"/>
              </a:defRPr>
            </a:pPr>
            <a:r>
              <a:rPr dirty="0"/>
              <a:t>https://extranet.who.int/hslp/gllp</a:t>
            </a:r>
            <a:endParaRPr sz="2600" dirty="0">
              <a:latin typeface="Source Sans Pro"/>
              <a:cs typeface="Arial"/>
            </a:endParaRPr>
          </a:p>
          <a:p>
            <a:pPr marL="14288" indent="-14288">
              <a:lnSpc>
                <a:spcPct val="120000"/>
              </a:lnSpc>
              <a:spcBef>
                <a:spcPts val="0"/>
              </a:spcBef>
            </a:pPr>
            <a:endParaRPr sz="2600" dirty="0">
              <a:latin typeface="Source Sans Pro"/>
              <a:cs typeface="Arial"/>
            </a:endParaRPr>
          </a:p>
          <a:p>
            <a:pPr marL="14288" indent="-14288">
              <a:lnSpc>
                <a:spcPct val="120000"/>
              </a:lnSpc>
              <a:spcBef>
                <a:spcPts val="0"/>
              </a:spcBef>
              <a:defRPr sz="2600">
                <a:cs typeface="Arial"/>
              </a:defRPr>
            </a:pPr>
            <a:r>
              <a:rPr dirty="0"/>
              <a:t>Bureau </a:t>
            </a:r>
            <a:r>
              <a:rPr dirty="0" err="1"/>
              <a:t>régional</a:t>
            </a:r>
            <a:r>
              <a:rPr dirty="0"/>
              <a:t> de la </a:t>
            </a:r>
            <a:r>
              <a:rPr dirty="0" err="1"/>
              <a:t>Méditerranée</a:t>
            </a:r>
            <a:r>
              <a:rPr dirty="0"/>
              <a:t> orientale, Standard Operating Procedure Rapid Response Teams in the Eastern Mediterranean Region</a:t>
            </a:r>
          </a:p>
          <a:p>
            <a:pPr marL="14288" indent="-14288">
              <a:lnSpc>
                <a:spcPct val="120000"/>
              </a:lnSpc>
              <a:spcBef>
                <a:spcPts val="0"/>
              </a:spcBef>
              <a:defRPr sz="2600">
                <a:cs typeface="Arial"/>
              </a:defRPr>
            </a:pPr>
            <a:r>
              <a:rPr dirty="0"/>
              <a:t>(</a:t>
            </a:r>
            <a:r>
              <a:rPr dirty="0" err="1"/>
              <a:t>en</a:t>
            </a:r>
            <a:r>
              <a:rPr dirty="0"/>
              <a:t> </a:t>
            </a:r>
            <a:r>
              <a:rPr dirty="0" err="1"/>
              <a:t>cours</a:t>
            </a:r>
            <a:r>
              <a:rPr dirty="0"/>
              <a:t> de </a:t>
            </a:r>
            <a:r>
              <a:rPr dirty="0" err="1"/>
              <a:t>développement</a:t>
            </a:r>
            <a:r>
              <a:rPr dirty="0"/>
              <a:t>)</a:t>
            </a:r>
          </a:p>
          <a:p>
            <a:endParaRPr dirty="0"/>
          </a:p>
        </p:txBody>
      </p:sp>
      <p:sp>
        <p:nvSpPr>
          <p:cNvPr id="4" name="Espace réservé du numéro de diapositive 3">
            <a:extLst>
              <a:ext uri="{FF2B5EF4-FFF2-40B4-BE49-F238E27FC236}">
                <a16:creationId xmlns:a16="http://schemas.microsoft.com/office/drawing/2014/main" id="{61AA4D51-0182-159D-D298-88FBC122B59C}"/>
              </a:ext>
            </a:extLst>
          </p:cNvPr>
          <p:cNvSpPr>
            <a:spLocks noGrp="1"/>
          </p:cNvSpPr>
          <p:nvPr>
            <p:ph type="sldNum" sz="quarter" idx="2"/>
          </p:nvPr>
        </p:nvSpPr>
        <p:spPr>
          <a:xfrm>
            <a:off x="11671300" y="6532738"/>
            <a:ext cx="518998" cy="320041"/>
          </a:xfrm>
        </p:spPr>
        <p:txBody>
          <a:bodyPr vert="horz" lIns="91440" tIns="45720" rIns="91440" bIns="45720" anchor="ctr"/>
          <a:lstStyle/>
          <a:p>
            <a:pPr algn="r"/>
            <a:fld id="{86CB4B4D-7CA3-9044-876B-883B54F8677D}" type="slidenum">
              <a:rPr lang="fr-FR" sz="1200">
                <a:solidFill>
                  <a:schemeClr val="tx1">
                    <a:tint val="75000"/>
                  </a:schemeClr>
                </a:solidFill>
              </a:rPr>
              <a:pPr algn="r"/>
              <a:t>79</a:t>
            </a:fld>
            <a:endParaRPr sz="1200">
              <a:solidFill>
                <a:schemeClr val="tx1">
                  <a:tint val="75000"/>
                </a:schemeClr>
              </a:solidFill>
            </a:endParaRPr>
          </a:p>
        </p:txBody>
      </p:sp>
    </p:spTree>
    <p:extLst>
      <p:ext uri="{BB962C8B-B14F-4D97-AF65-F5344CB8AC3E}">
        <p14:creationId xmlns:p14="http://schemas.microsoft.com/office/powerpoint/2010/main" val="302949152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7713" y="70581"/>
            <a:ext cx="4813302" cy="646114"/>
          </a:xfrm>
        </p:spPr>
        <p:txBody>
          <a:bodyPr>
            <a:normAutofit/>
          </a:bodyPr>
          <a:lstStyle/>
          <a:p>
            <a:pPr>
              <a:defRPr b="1"/>
            </a:pPr>
            <a:r>
              <a:t>Cycle de gestion des EIR</a:t>
            </a:r>
          </a:p>
        </p:txBody>
      </p:sp>
      <p:sp>
        <p:nvSpPr>
          <p:cNvPr id="3" name="Espace réservé du numéro de diapositive 2">
            <a:extLst>
              <a:ext uri="{FF2B5EF4-FFF2-40B4-BE49-F238E27FC236}">
                <a16:creationId xmlns:a16="http://schemas.microsoft.com/office/drawing/2014/main" id="{18F8921F-449E-5EA8-F11C-6A47B98CD73A}"/>
              </a:ext>
            </a:extLst>
          </p:cNvPr>
          <p:cNvSpPr>
            <a:spLocks noGrp="1"/>
          </p:cNvSpPr>
          <p:nvPr>
            <p:ph type="sldNum" sz="quarter" idx="2"/>
          </p:nvPr>
        </p:nvSpPr>
        <p:spPr>
          <a:xfrm>
            <a:off x="11909425" y="6532738"/>
            <a:ext cx="280874" cy="320041"/>
          </a:xfrm>
        </p:spPr>
        <p:txBody>
          <a:bodyPr lIns="91440" tIns="45720" rIns="91440" bIns="45720" anchor="t"/>
          <a:lstStyle/>
          <a:p>
            <a:fld id="{86CB4B4D-7CA3-9044-876B-883B54F8677D}" type="slidenum">
              <a:rPr lang="fr-FR" sz="1200">
                <a:solidFill>
                  <a:srgbClr val="A5A5A5"/>
                </a:solidFill>
              </a:rPr>
              <a:t>8</a:t>
            </a:fld>
            <a:endParaRPr sz="1200">
              <a:solidFill>
                <a:srgbClr val="A5A5A5"/>
              </a:solidFill>
            </a:endParaRPr>
          </a:p>
        </p:txBody>
      </p:sp>
      <p:pic>
        <p:nvPicPr>
          <p:cNvPr id="1026" name="Picture 2" descr="Une image contenant texte, capture d’écran, diagramme, cercle&#10;&#10;Description générée automatiquement">
            <a:extLst>
              <a:ext uri="{FF2B5EF4-FFF2-40B4-BE49-F238E27FC236}">
                <a16:creationId xmlns:a16="http://schemas.microsoft.com/office/drawing/2014/main" id="{2F090AB3-6BED-B3E8-1BCC-4422FECD5E8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440" t="2903" r="7778"/>
          <a:stretch/>
        </p:blipFill>
        <p:spPr bwMode="auto">
          <a:xfrm>
            <a:off x="2184005" y="742616"/>
            <a:ext cx="8417734" cy="5474231"/>
          </a:xfrm>
          <a:prstGeom prst="rect">
            <a:avLst/>
          </a:prstGeom>
          <a:noFill/>
          <a:extLst>
            <a:ext uri="{909E8E84-426E-40DD-AFC4-6F175D3DCCD1}">
              <a14:hiddenFill xmlns:a14="http://schemas.microsoft.com/office/drawing/2010/main">
                <a:solidFill>
                  <a:srgbClr val="FFFFFF"/>
                </a:solidFill>
              </a14:hiddenFill>
            </a:ext>
          </a:extLst>
        </p:spPr>
      </p:pic>
      <p:sp>
        <p:nvSpPr>
          <p:cNvPr id="8" name="Flèche droite 7"/>
          <p:cNvSpPr/>
          <p:nvPr/>
        </p:nvSpPr>
        <p:spPr>
          <a:xfrm rot="983388">
            <a:off x="1374093" y="2759959"/>
            <a:ext cx="774977" cy="359228"/>
          </a:xfrm>
          <a:prstGeom prst="rightArrow">
            <a:avLst/>
          </a:prstGeom>
          <a:solidFill>
            <a:srgbClr val="659F00"/>
          </a:solidFill>
          <a:ln w="12700" cap="flat">
            <a:solidFill>
              <a:srgbClr val="659F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sz="1800" b="0" i="0" u="none" strike="noStrike" cap="none" normalizeH="0" baseline="0">
              <a:ln>
                <a:noFill/>
              </a:ln>
              <a:solidFill>
                <a:srgbClr val="000000"/>
              </a:solidFill>
              <a:effectLst/>
              <a:uFillTx/>
              <a:latin typeface="+mj-lt"/>
              <a:ea typeface="+mj-ea"/>
              <a:cs typeface="+mj-cs"/>
              <a:sym typeface="Calibri"/>
            </a:endParaRPr>
          </a:p>
        </p:txBody>
      </p:sp>
      <p:sp>
        <p:nvSpPr>
          <p:cNvPr id="7" name="Flèche droite 6"/>
          <p:cNvSpPr/>
          <p:nvPr/>
        </p:nvSpPr>
        <p:spPr>
          <a:xfrm rot="983388">
            <a:off x="2192436" y="3976117"/>
            <a:ext cx="774977" cy="359228"/>
          </a:xfrm>
          <a:prstGeom prst="rightArrow">
            <a:avLst/>
          </a:prstGeom>
          <a:solidFill>
            <a:srgbClr val="659F00"/>
          </a:solidFill>
          <a:ln w="12700" cap="flat">
            <a:solidFill>
              <a:srgbClr val="659F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sz="1800" b="0" i="0" u="none" strike="noStrike" cap="none" normalizeH="0" baseline="0">
              <a:ln>
                <a:noFill/>
              </a:ln>
              <a:solidFill>
                <a:srgbClr val="000000"/>
              </a:solidFill>
              <a:effectLst/>
              <a:uFillTx/>
              <a:latin typeface="+mj-lt"/>
              <a:ea typeface="+mj-ea"/>
              <a:cs typeface="+mj-cs"/>
              <a:sym typeface="Calibri"/>
            </a:endParaRPr>
          </a:p>
        </p:txBody>
      </p:sp>
    </p:spTree>
    <p:extLst>
      <p:ext uri="{BB962C8B-B14F-4D97-AF65-F5344CB8AC3E}">
        <p14:creationId xmlns:p14="http://schemas.microsoft.com/office/powerpoint/2010/main" val="1393804152"/>
      </p:ext>
    </p:extLst>
  </p:cSld>
  <p:clrMapOvr>
    <a:masterClrMapping/>
  </p:clrMapOvr>
  <p:transition spd="med"/>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DB22FC3-37BF-4C09-8263-5883360B3D07}"/>
              </a:ext>
            </a:extLst>
          </p:cNvPr>
          <p:cNvSpPr>
            <a:spLocks noGrp="1"/>
          </p:cNvSpPr>
          <p:nvPr>
            <p:ph type="body" idx="1"/>
          </p:nvPr>
        </p:nvSpPr>
        <p:spPr/>
        <p:txBody>
          <a:bodyPr/>
          <a:lstStyle/>
          <a:p>
            <a:r>
              <a:rPr dirty="0" err="1"/>
              <a:t>Programme</a:t>
            </a:r>
            <a:r>
              <a:rPr dirty="0"/>
              <a:t> de formation des équipes </a:t>
            </a:r>
            <a:r>
              <a:rPr dirty="0" err="1"/>
              <a:t>d’intervention</a:t>
            </a:r>
            <a:r>
              <a:rPr dirty="0"/>
              <a:t> </a:t>
            </a:r>
            <a:r>
              <a:rPr dirty="0" err="1"/>
              <a:t>rapide</a:t>
            </a:r>
            <a:r>
              <a:rPr dirty="0"/>
              <a:t>.</a:t>
            </a:r>
          </a:p>
          <a:p>
            <a:r>
              <a:rPr dirty="0">
                <a:hlinkClick r:id="rId2"/>
              </a:rPr>
              <a:t>https://extranet.who.int/hslp/fr/package/programme-de-formation-des-equipes-dintervention-rapide</a:t>
            </a:r>
            <a:r>
              <a:rPr dirty="0"/>
              <a:t> </a:t>
            </a:r>
          </a:p>
          <a:p>
            <a:endParaRPr dirty="0"/>
          </a:p>
          <a:p>
            <a:r>
              <a:rPr dirty="0" err="1"/>
              <a:t>Programme</a:t>
            </a:r>
            <a:r>
              <a:rPr dirty="0"/>
              <a:t> de formation pour les </a:t>
            </a:r>
            <a:r>
              <a:rPr dirty="0" err="1"/>
              <a:t>gestionnaires</a:t>
            </a:r>
            <a:r>
              <a:rPr dirty="0"/>
              <a:t> des EIR.</a:t>
            </a:r>
          </a:p>
          <a:p>
            <a:r>
              <a:rPr dirty="0">
                <a:hlinkClick r:id="rId3"/>
              </a:rPr>
              <a:t>https://extranet.who.int/hslp/fr/package/bloc-2-kit-de-formation-pour-les-gestionnaires-des-eir</a:t>
            </a:r>
            <a:endParaRPr lang="fr-FR" dirty="0"/>
          </a:p>
          <a:p>
            <a:endParaRPr dirty="0"/>
          </a:p>
        </p:txBody>
      </p:sp>
      <p:sp>
        <p:nvSpPr>
          <p:cNvPr id="2" name="Espace réservé du numéro de diapositive 1">
            <a:extLst>
              <a:ext uri="{FF2B5EF4-FFF2-40B4-BE49-F238E27FC236}">
                <a16:creationId xmlns:a16="http://schemas.microsoft.com/office/drawing/2014/main" id="{F7D9BB93-623A-DDFB-9FEA-45D5D46C3AAF}"/>
              </a:ext>
            </a:extLst>
          </p:cNvPr>
          <p:cNvSpPr>
            <a:spLocks noGrp="1"/>
          </p:cNvSpPr>
          <p:nvPr>
            <p:ph type="sldNum" sz="quarter" idx="2"/>
          </p:nvPr>
        </p:nvSpPr>
        <p:spPr>
          <a:xfrm>
            <a:off x="11695113" y="6508926"/>
            <a:ext cx="495186" cy="343853"/>
          </a:xfrm>
        </p:spPr>
        <p:txBody>
          <a:bodyPr vert="horz" lIns="91440" tIns="45720" rIns="91440" bIns="45720" anchor="ctr"/>
          <a:lstStyle/>
          <a:p>
            <a:pPr algn="r"/>
            <a:fld id="{86CB4B4D-7CA3-9044-876B-883B54F8677D}" type="slidenum">
              <a:rPr lang="fr-FR" sz="1200">
                <a:solidFill>
                  <a:schemeClr val="tx1">
                    <a:tint val="75000"/>
                  </a:schemeClr>
                </a:solidFill>
              </a:rPr>
              <a:pPr algn="r"/>
              <a:t>80</a:t>
            </a:fld>
            <a:endParaRPr sz="1200">
              <a:solidFill>
                <a:schemeClr val="tx1">
                  <a:tint val="75000"/>
                </a:schemeClr>
              </a:solidFill>
            </a:endParaRPr>
          </a:p>
        </p:txBody>
      </p:sp>
    </p:spTree>
    <p:extLst>
      <p:ext uri="{BB962C8B-B14F-4D97-AF65-F5344CB8AC3E}">
        <p14:creationId xmlns:p14="http://schemas.microsoft.com/office/powerpoint/2010/main" val="2796648425"/>
      </p:ext>
    </p:extLst>
  </p:cSld>
  <p:clrMapOvr>
    <a:masterClrMapping/>
  </p:clrMapOvr>
  <p:transition spd="med"/>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5ABBC74-B608-D955-D32D-9991883258A7}"/>
              </a:ext>
            </a:extLst>
          </p:cNvPr>
          <p:cNvSpPr>
            <a:spLocks noGrp="1"/>
          </p:cNvSpPr>
          <p:nvPr>
            <p:ph type="body" sz="half" idx="1"/>
          </p:nvPr>
        </p:nvSpPr>
        <p:spPr>
          <a:xfrm>
            <a:off x="422274" y="1931264"/>
            <a:ext cx="11347451" cy="1870076"/>
          </a:xfrm>
        </p:spPr>
        <p:txBody>
          <a:bodyPr>
            <a:normAutofit/>
          </a:bodyPr>
          <a:lstStyle/>
          <a:p>
            <a:r>
              <a:rPr lang="fr-FR" sz="4800" dirty="0"/>
              <a:t>Merci!</a:t>
            </a:r>
          </a:p>
        </p:txBody>
      </p:sp>
      <p:sp>
        <p:nvSpPr>
          <p:cNvPr id="2" name="Espace réservé du numéro de diapositive 1">
            <a:extLst>
              <a:ext uri="{FF2B5EF4-FFF2-40B4-BE49-F238E27FC236}">
                <a16:creationId xmlns:a16="http://schemas.microsoft.com/office/drawing/2014/main" id="{14C6854B-7447-4F84-7678-5813BCC82A05}"/>
              </a:ext>
            </a:extLst>
          </p:cNvPr>
          <p:cNvSpPr>
            <a:spLocks noGrp="1"/>
          </p:cNvSpPr>
          <p:nvPr>
            <p:ph type="sldNum" sz="quarter" idx="2"/>
          </p:nvPr>
        </p:nvSpPr>
        <p:spPr/>
        <p:txBody>
          <a:bodyPr vert="horz" lIns="91440" tIns="45720" rIns="91440" bIns="45720" anchor="ctr"/>
          <a:lstStyle/>
          <a:p>
            <a:pPr algn="r"/>
            <a:fld id="{86CB4B4D-7CA3-9044-876B-883B54F8677D}" type="slidenum">
              <a:rPr lang="fr-FR" sz="1200">
                <a:solidFill>
                  <a:schemeClr val="tx1">
                    <a:tint val="75000"/>
                  </a:schemeClr>
                </a:solidFill>
              </a:rPr>
              <a:pPr algn="r"/>
              <a:t>81</a:t>
            </a:fld>
            <a:endParaRPr sz="1200">
              <a:solidFill>
                <a:schemeClr val="tx1">
                  <a:tint val="75000"/>
                </a:schemeClr>
              </a:solidFill>
            </a:endParaRPr>
          </a:p>
        </p:txBody>
      </p:sp>
    </p:spTree>
    <p:extLst>
      <p:ext uri="{BB962C8B-B14F-4D97-AF65-F5344CB8AC3E}">
        <p14:creationId xmlns:p14="http://schemas.microsoft.com/office/powerpoint/2010/main" val="2210347919"/>
      </p:ext>
    </p:extLst>
  </p:cSld>
  <p:clrMapOvr>
    <a:masterClrMapping/>
  </p:clrMapOvr>
  <p:transition spd="med"/>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146A8C7-CD42-3C35-7E5D-E7211479AE5A}"/>
              </a:ext>
            </a:extLst>
          </p:cNvPr>
          <p:cNvSpPr>
            <a:spLocks noGrp="1"/>
          </p:cNvSpPr>
          <p:nvPr>
            <p:ph type="body" idx="1"/>
          </p:nvPr>
        </p:nvSpPr>
        <p:spPr/>
        <p:txBody>
          <a:bodyPr>
            <a:normAutofit/>
          </a:bodyPr>
          <a:lstStyle/>
          <a:p>
            <a:pPr>
              <a:defRPr sz="2400">
                <a:effectLst/>
                <a:latin typeface="Source Sans Pro" panose="020B0503030403020204" pitchFamily="34" charset="0"/>
              </a:defRPr>
            </a:pPr>
            <a:r>
              <a:t>Le présent support de formation a pu être réalisé grâce à la subvention/l’accord de coopération n</a:t>
            </a:r>
            <a:r>
              <a:rPr baseline="30000" dirty="0"/>
              <a:t>o</a:t>
            </a:r>
            <a:r>
              <a:rPr dirty="0"/>
              <a:t> </a:t>
            </a:r>
            <a:r>
              <a:rPr>
                <a:solidFill>
                  <a:srgbClr val="10253F"/>
                </a:solidFill>
              </a:rPr>
              <a:t>GH0002225-03</a:t>
            </a:r>
            <a:r>
              <a:t> des Centres pour le contrôle et la prévention des maladies des États-Unis. Son contenu n’est pas nécessairement conforme aux politiques officielles du Département de la santé et des services sociaux des États-Unis, et la mention d’une appellation commerciale, de pratiques commerciales ou d’une organisation ne vaut pas approbation par le Gouvernement des États-Unis. </a:t>
            </a:r>
            <a:endParaRPr sz="2400">
              <a:latin typeface="Source Sans Pro" panose="020B0503030403020204" pitchFamily="34" charset="0"/>
            </a:endParaRPr>
          </a:p>
        </p:txBody>
      </p:sp>
      <p:sp>
        <p:nvSpPr>
          <p:cNvPr id="6" name="Slide Number Placeholder 3">
            <a:extLst>
              <a:ext uri="{FF2B5EF4-FFF2-40B4-BE49-F238E27FC236}">
                <a16:creationId xmlns:a16="http://schemas.microsoft.com/office/drawing/2014/main" id="{72A2DCB1-BEF9-DE96-56E7-F021DB92A4EA}"/>
              </a:ext>
            </a:extLst>
          </p:cNvPr>
          <p:cNvSpPr txBox="1"/>
          <p:nvPr/>
        </p:nvSpPr>
        <p:spPr>
          <a:xfrm>
            <a:off x="9494519" y="6555105"/>
            <a:ext cx="265176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66</a:t>
            </a:r>
          </a:p>
        </p:txBody>
      </p:sp>
    </p:spTree>
    <p:extLst>
      <p:ext uri="{BB962C8B-B14F-4D97-AF65-F5344CB8AC3E}">
        <p14:creationId xmlns:p14="http://schemas.microsoft.com/office/powerpoint/2010/main" val="289382359"/>
      </p:ext>
    </p:extLst>
  </p:cSld>
  <p:clrMapOvr>
    <a:masterClrMapping/>
  </p:clrMapOvr>
  <p:transition spd="med"/>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146A8C7-CD42-3C35-7E5D-E7211479AE5A}"/>
              </a:ext>
            </a:extLst>
          </p:cNvPr>
          <p:cNvSpPr>
            <a:spLocks noGrp="1"/>
          </p:cNvSpPr>
          <p:nvPr>
            <p:ph type="body" idx="1"/>
          </p:nvPr>
        </p:nvSpPr>
        <p:spPr/>
        <p:txBody>
          <a:bodyPr>
            <a:normAutofit fontScale="92500" lnSpcReduction="10000"/>
          </a:bodyPr>
          <a:lstStyle/>
          <a:p>
            <a:pPr fontAlgn="base">
              <a:defRPr sz="1900"/>
            </a:pPr>
            <a:r>
              <a:rPr b="1"/>
              <a:t>Plateforme d’apprentissage de l’OMS sur la sécurité sanitaire – Supports de formation</a:t>
            </a:r>
          </a:p>
          <a:p>
            <a:pPr fontAlgn="base">
              <a:defRPr sz="1900"/>
            </a:pPr>
            <a:r>
              <a:t>Les présents supports de formation sont la propriété de © l’Organisation mondiale de la Santé (OMS), 2022. Tous droits réservés.</a:t>
            </a:r>
          </a:p>
          <a:p>
            <a:pPr fontAlgn="base">
              <a:defRPr sz="1900"/>
            </a:pPr>
            <a:r>
              <a:t>Votre utilisation de ces supports est soumise aux « </a:t>
            </a:r>
            <a:r>
              <a:rPr u="sng">
                <a:hlinkClick r:id="rId2"/>
              </a:rPr>
              <a:t>Conditions d’utilisation des supports de formation de la Plateforme d’apprentissage de l’OMS sur la sécurité sanitaire</a:t>
            </a:r>
            <a:r>
              <a:t> », que vous avez acceptées en téléchargeant ces documents et qui sont disponibles sur la Plateforme d’apprentissage sur la sécurité sanitaire à l’adresse suivante : </a:t>
            </a:r>
            <a:r>
              <a:rPr u="sng">
                <a:hlinkClick r:id="rId3"/>
              </a:rPr>
              <a:t>https://extranet.who.int/hslp</a:t>
            </a:r>
          </a:p>
          <a:p>
            <a:pPr fontAlgn="base">
              <a:defRPr sz="1900"/>
            </a:pPr>
            <a:r>
              <a:t> </a:t>
            </a:r>
          </a:p>
          <a:p>
            <a:pPr fontAlgn="base">
              <a:defRPr sz="1900"/>
            </a:pPr>
            <a:r>
              <a:t>En cas d’adaptation, de modification, de traduction ou de toute autre révision du contenu de ces documents, vous ne devez pas laisser entendre que l’OMS souscrit de quelque manière que ce soit à ces modifications, et vous ne devez pas utiliser le nom ni le logo de l’OMS dans les documents ainsi modifiés. </a:t>
            </a:r>
          </a:p>
          <a:p>
            <a:pPr fontAlgn="base">
              <a:defRPr sz="1900"/>
            </a:pPr>
            <a:r>
              <a:t> </a:t>
            </a:r>
          </a:p>
          <a:p>
            <a:pPr fontAlgn="base">
              <a:defRPr sz="1900"/>
            </a:pPr>
            <a:r>
              <a:t>Si vous adaptez, modifiez, traduisez ou révisez de quelque manière que ce soit le contenu de ces documents, vous devez en citer la source dans les termes suivants : « Ces supports de formation sont une version modifiée du programme de formation pour les </a:t>
            </a:r>
            <a:r>
              <a:rPr>
                <a:solidFill>
                  <a:srgbClr val="10253F"/>
                </a:solidFill>
                <a:ea typeface="Arial"/>
                <a:cs typeface="Arial"/>
                <a:sym typeface="Calibri"/>
              </a:rPr>
              <a:t>gestionnaires des équipes d’intervention rapide</a:t>
            </a:r>
            <a:r>
              <a:t> (disponible à l’adresse suivante : https://extranet.who.int/hslp/), propriété de © l’Organisation mondiale de la Santé (OMS) 2022, et sont utilisés avec l’autorisation de l’OMS. L’OMS décline toute responsabilité en cas de modification ou de révision des documents de l’OMS protégés par le droit d’auteur. »</a:t>
            </a:r>
          </a:p>
          <a:p>
            <a:pPr fontAlgn="base">
              <a:defRPr sz="1900"/>
            </a:pPr>
            <a:r>
              <a:t>En outre, nous vous invitons à informer l’OMS de toute modification de ces documents sʼils sont utilisés à des fins publiques, d’archivage ou de formation continue, en envoyant un courrier électronique à l’adresse suivante : </a:t>
            </a:r>
            <a:r>
              <a:rPr u="sng">
                <a:hlinkClick r:id="rId4"/>
              </a:rPr>
              <a:t>ihrhrt@who.int</a:t>
            </a:r>
          </a:p>
          <a:p>
            <a:endParaRPr u="sng">
              <a:hlinkClick r:id="rId4"/>
            </a:endParaRPr>
          </a:p>
        </p:txBody>
      </p:sp>
      <p:sp>
        <p:nvSpPr>
          <p:cNvPr id="3" name="Espace réservé du numéro de diapositive 2">
            <a:extLst>
              <a:ext uri="{FF2B5EF4-FFF2-40B4-BE49-F238E27FC236}">
                <a16:creationId xmlns:a16="http://schemas.microsoft.com/office/drawing/2014/main" id="{228C2665-ADFB-88E6-2857-BD7CAE8FDDFD}"/>
              </a:ext>
            </a:extLst>
          </p:cNvPr>
          <p:cNvSpPr>
            <a:spLocks noGrp="1"/>
          </p:cNvSpPr>
          <p:nvPr>
            <p:ph type="sldNum" sz="quarter" idx="2"/>
          </p:nvPr>
        </p:nvSpPr>
        <p:spPr>
          <a:xfrm>
            <a:off x="11659394" y="6497020"/>
            <a:ext cx="530905" cy="355759"/>
          </a:xfrm>
        </p:spPr>
        <p:txBody>
          <a:bodyPr vert="horz" lIns="91440" tIns="45720" rIns="91440" bIns="45720" anchor="ctr"/>
          <a:lstStyle/>
          <a:p>
            <a:pPr algn="r"/>
            <a:fld id="{86CB4B4D-7CA3-9044-876B-883B54F8677D}" type="slidenum">
              <a:rPr lang="fr-FR" sz="1200" dirty="0">
                <a:solidFill>
                  <a:schemeClr val="tx1">
                    <a:tint val="75000"/>
                  </a:schemeClr>
                </a:solidFill>
              </a:rPr>
              <a:pPr algn="r"/>
              <a:t>83</a:t>
            </a:fld>
            <a:endParaRPr sz="1200">
              <a:solidFill>
                <a:schemeClr val="tx1">
                  <a:tint val="75000"/>
                </a:schemeClr>
              </a:solidFill>
            </a:endParaRPr>
          </a:p>
        </p:txBody>
      </p:sp>
    </p:spTree>
    <p:extLst>
      <p:ext uri="{BB962C8B-B14F-4D97-AF65-F5344CB8AC3E}">
        <p14:creationId xmlns:p14="http://schemas.microsoft.com/office/powerpoint/2010/main" val="180163974"/>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36459" y="755089"/>
            <a:ext cx="9448564" cy="646114"/>
          </a:xfrm>
        </p:spPr>
        <p:txBody>
          <a:bodyPr lIns="45719" tIns="45720" rIns="45719" bIns="45720" anchor="ctr">
            <a:noAutofit/>
          </a:bodyPr>
          <a:lstStyle/>
          <a:p>
            <a:pPr>
              <a:defRPr sz="2800" b="1">
                <a:solidFill>
                  <a:srgbClr val="A1010D"/>
                </a:solidFill>
              </a:defRPr>
            </a:pPr>
            <a:r>
              <a:rPr sz="1800" dirty="0" err="1"/>
              <a:t>Objectifs</a:t>
            </a:r>
            <a:r>
              <a:rPr sz="1800" dirty="0"/>
              <a:t> de la dotation </a:t>
            </a:r>
            <a:r>
              <a:rPr sz="1800" dirty="0" err="1"/>
              <a:t>en</a:t>
            </a:r>
            <a:r>
              <a:rPr sz="1800" dirty="0"/>
              <a:t> personnel et de la constitution de la </a:t>
            </a:r>
            <a:r>
              <a:rPr sz="1800" dirty="0" err="1"/>
              <a:t>liste</a:t>
            </a:r>
            <a:r>
              <a:rPr sz="1800" dirty="0"/>
              <a:t> des </a:t>
            </a:r>
            <a:r>
              <a:rPr sz="1800" dirty="0" err="1"/>
              <a:t>membres</a:t>
            </a:r>
            <a:r>
              <a:rPr sz="1800" dirty="0"/>
              <a:t> de </a:t>
            </a:r>
            <a:r>
              <a:rPr sz="1800" dirty="0" err="1"/>
              <a:t>réserve</a:t>
            </a:r>
            <a:endParaRPr sz="1800" b="1" dirty="0">
              <a:solidFill>
                <a:srgbClr val="A1010D"/>
              </a:solidFill>
            </a:endParaRPr>
          </a:p>
        </p:txBody>
      </p:sp>
      <p:sp>
        <p:nvSpPr>
          <p:cNvPr id="3" name="Espace réservé du texte 2"/>
          <p:cNvSpPr>
            <a:spLocks noGrp="1"/>
          </p:cNvSpPr>
          <p:nvPr>
            <p:ph type="body" idx="1"/>
          </p:nvPr>
        </p:nvSpPr>
        <p:spPr>
          <a:xfrm>
            <a:off x="1509542" y="1935579"/>
            <a:ext cx="9518039" cy="4654071"/>
          </a:xfrm>
        </p:spPr>
        <p:txBody>
          <a:bodyPr lIns="45719" tIns="45720" rIns="45719" bIns="45720" anchor="t">
            <a:normAutofit/>
          </a:bodyPr>
          <a:lstStyle/>
          <a:p>
            <a:pPr defTabSz="914400" hangingPunct="0">
              <a:lnSpc>
                <a:spcPct val="100000"/>
              </a:lnSpc>
              <a:spcBef>
                <a:spcPts val="500"/>
              </a:spcBef>
              <a:buClr>
                <a:srgbClr val="00B050"/>
              </a:buClr>
              <a:buSzPct val="100000"/>
              <a:defRPr sz="2400">
                <a:latin typeface="Source Sans Pro" panose="020B0503030403020204" pitchFamily="34" charset="0"/>
                <a:ea typeface="Source Sans Pro Regular"/>
                <a:cs typeface="Source Sans Pro Regular"/>
                <a:sym typeface="Calibri"/>
              </a:defRPr>
            </a:pPr>
            <a:r>
              <a:rPr sz="2000" dirty="0"/>
              <a:t>Les </a:t>
            </a:r>
            <a:r>
              <a:rPr sz="2000" dirty="0" err="1"/>
              <a:t>principaux</a:t>
            </a:r>
            <a:r>
              <a:rPr sz="2000" dirty="0"/>
              <a:t> </a:t>
            </a:r>
            <a:r>
              <a:rPr sz="2000" dirty="0" err="1"/>
              <a:t>objectifs</a:t>
            </a:r>
            <a:r>
              <a:rPr sz="2000" dirty="0"/>
              <a:t> de la dotation </a:t>
            </a:r>
            <a:r>
              <a:rPr sz="2000" dirty="0" err="1"/>
              <a:t>en</a:t>
            </a:r>
            <a:r>
              <a:rPr sz="2000" dirty="0"/>
              <a:t> personnel et de la constitution de la </a:t>
            </a:r>
            <a:r>
              <a:rPr sz="2000" dirty="0" err="1"/>
              <a:t>liste</a:t>
            </a:r>
            <a:r>
              <a:rPr sz="2000" dirty="0"/>
              <a:t> des </a:t>
            </a:r>
            <a:r>
              <a:rPr sz="2000" dirty="0" err="1"/>
              <a:t>membres</a:t>
            </a:r>
            <a:r>
              <a:rPr sz="2000" dirty="0"/>
              <a:t> de </a:t>
            </a:r>
            <a:r>
              <a:rPr sz="2000" dirty="0" err="1"/>
              <a:t>réserve</a:t>
            </a:r>
            <a:r>
              <a:rPr sz="2000" dirty="0"/>
              <a:t> </a:t>
            </a:r>
            <a:r>
              <a:rPr sz="2000" dirty="0" err="1"/>
              <a:t>sont</a:t>
            </a:r>
            <a:r>
              <a:rPr sz="2000" dirty="0"/>
              <a:t> les </a:t>
            </a:r>
            <a:r>
              <a:rPr sz="2000" dirty="0" err="1"/>
              <a:t>suivants</a:t>
            </a:r>
            <a:r>
              <a:rPr sz="2000" dirty="0"/>
              <a:t> :</a:t>
            </a:r>
            <a:endParaRPr sz="2000" dirty="0">
              <a:latin typeface="Source Sans Pro" panose="020B0503030403020204" pitchFamily="34" charset="0"/>
            </a:endParaRPr>
          </a:p>
          <a:p>
            <a:pPr marL="307975" indent="-307975" defTabSz="914400" hangingPunct="0">
              <a:lnSpc>
                <a:spcPct val="100000"/>
              </a:lnSpc>
              <a:spcBef>
                <a:spcPts val="500"/>
              </a:spcBef>
              <a:buClr>
                <a:srgbClr val="65A000"/>
              </a:buClr>
              <a:buSzPct val="100000"/>
              <a:buFont typeface="Arial"/>
              <a:buChar char="•"/>
              <a:defRPr sz="2400">
                <a:latin typeface="Source Sans Pro" panose="020B0503030403020204" pitchFamily="34" charset="0"/>
                <a:ea typeface="Source Sans Pro Regular"/>
                <a:cs typeface="Source Sans Pro Regular"/>
                <a:sym typeface="Calibri"/>
              </a:defRPr>
            </a:pPr>
            <a:r>
              <a:rPr sz="2000" b="1" dirty="0" err="1"/>
              <a:t>Optimiser</a:t>
            </a:r>
            <a:r>
              <a:rPr sz="2000" b="1" dirty="0"/>
              <a:t> </a:t>
            </a:r>
            <a:r>
              <a:rPr sz="2000" b="1" dirty="0" err="1"/>
              <a:t>l'efficience</a:t>
            </a:r>
            <a:r>
              <a:rPr sz="2000" b="1" dirty="0"/>
              <a:t> de </a:t>
            </a:r>
            <a:r>
              <a:rPr sz="2000" b="1" dirty="0" err="1"/>
              <a:t>l'intervention</a:t>
            </a:r>
            <a:r>
              <a:rPr sz="2000" b="1" dirty="0"/>
              <a:t> </a:t>
            </a:r>
            <a:r>
              <a:rPr sz="2000" b="1" dirty="0" err="1"/>
              <a:t>d'urgence</a:t>
            </a:r>
            <a:r>
              <a:rPr sz="2000" dirty="0"/>
              <a:t> </a:t>
            </a:r>
            <a:r>
              <a:rPr sz="2000" dirty="0" err="1"/>
              <a:t>en</a:t>
            </a:r>
            <a:r>
              <a:rPr sz="2000" dirty="0"/>
              <a:t> </a:t>
            </a:r>
            <a:r>
              <a:rPr sz="2000" dirty="0" err="1"/>
              <a:t>identifiant</a:t>
            </a:r>
            <a:r>
              <a:rPr sz="2000" dirty="0"/>
              <a:t> </a:t>
            </a:r>
            <a:r>
              <a:rPr sz="2000" dirty="0" err="1"/>
              <a:t>rapidement</a:t>
            </a:r>
            <a:r>
              <a:rPr sz="2000" dirty="0"/>
              <a:t> le personnel </a:t>
            </a:r>
            <a:r>
              <a:rPr sz="2000" dirty="0" err="1"/>
              <a:t>doté</a:t>
            </a:r>
            <a:r>
              <a:rPr sz="2000" dirty="0"/>
              <a:t> des </a:t>
            </a:r>
            <a:r>
              <a:rPr sz="2000" dirty="0" err="1"/>
              <a:t>compétences</a:t>
            </a:r>
            <a:r>
              <a:rPr sz="2000" dirty="0"/>
              <a:t> </a:t>
            </a:r>
            <a:r>
              <a:rPr sz="2000" dirty="0" err="1"/>
              <a:t>nécessaires</a:t>
            </a:r>
            <a:r>
              <a:rPr sz="2000" dirty="0"/>
              <a:t> à </a:t>
            </a:r>
            <a:r>
              <a:rPr sz="2000" dirty="0" err="1"/>
              <a:t>sa</a:t>
            </a:r>
            <a:r>
              <a:rPr sz="2000" dirty="0"/>
              <a:t> mise </a:t>
            </a:r>
            <a:r>
              <a:rPr sz="2000" dirty="0" err="1"/>
              <a:t>en</a:t>
            </a:r>
            <a:r>
              <a:rPr sz="2000" dirty="0"/>
              <a:t> </a:t>
            </a:r>
            <a:r>
              <a:rPr sz="2000" dirty="0" err="1"/>
              <a:t>œuvre</a:t>
            </a:r>
            <a:endParaRPr sz="2000" dirty="0">
              <a:latin typeface="Source Sans Pro" panose="020B0503030403020204" pitchFamily="34" charset="0"/>
            </a:endParaRPr>
          </a:p>
          <a:p>
            <a:pPr marL="307975" indent="-307975" defTabSz="914400" hangingPunct="0">
              <a:lnSpc>
                <a:spcPct val="100000"/>
              </a:lnSpc>
              <a:spcBef>
                <a:spcPts val="500"/>
              </a:spcBef>
              <a:buClr>
                <a:srgbClr val="00B050"/>
              </a:buClr>
              <a:buSzPct val="100000"/>
              <a:buFont typeface="Arial"/>
              <a:buChar char="•"/>
              <a:defRPr sz="2400">
                <a:latin typeface="Source Sans Pro Regular"/>
                <a:ea typeface="Source Sans Pro Regular"/>
                <a:cs typeface="Source Sans Pro Regular"/>
                <a:sym typeface="Source Sans Pro Regular"/>
              </a:defRPr>
            </a:pPr>
            <a:endParaRPr sz="2000" dirty="0">
              <a:latin typeface="Source Sans Pro" panose="020B0503030403020204" pitchFamily="34" charset="0"/>
              <a:sym typeface="Calibri"/>
            </a:endParaRPr>
          </a:p>
          <a:p>
            <a:pPr marL="307975" indent="-307975" defTabSz="914400" hangingPunct="0">
              <a:lnSpc>
                <a:spcPct val="100000"/>
              </a:lnSpc>
              <a:spcBef>
                <a:spcPts val="500"/>
              </a:spcBef>
              <a:buClr>
                <a:srgbClr val="65A000"/>
              </a:buClr>
              <a:buSzPct val="100000"/>
              <a:buFont typeface="Arial"/>
              <a:buChar char="•"/>
              <a:defRPr sz="2400">
                <a:latin typeface="Source Sans Pro" panose="020B0503030403020204" pitchFamily="34" charset="0"/>
                <a:ea typeface="Source Sans Pro Regular"/>
                <a:cs typeface="Source Sans Pro Regular"/>
                <a:sym typeface="Calibri"/>
              </a:defRPr>
            </a:pPr>
            <a:r>
              <a:rPr sz="2000" b="1" dirty="0" err="1"/>
              <a:t>Optimiser</a:t>
            </a:r>
            <a:r>
              <a:rPr sz="2000" b="1" dirty="0"/>
              <a:t> </a:t>
            </a:r>
            <a:r>
              <a:rPr sz="2000" b="1" dirty="0" err="1"/>
              <a:t>l'efficacité</a:t>
            </a:r>
            <a:r>
              <a:rPr sz="2000" b="1" dirty="0"/>
              <a:t> des interventions</a:t>
            </a:r>
            <a:r>
              <a:rPr sz="2000" dirty="0"/>
              <a:t> à travers un </a:t>
            </a:r>
            <a:r>
              <a:rPr sz="2000" dirty="0" err="1"/>
              <a:t>renforcement</a:t>
            </a:r>
            <a:r>
              <a:rPr sz="2000" dirty="0"/>
              <a:t> des </a:t>
            </a:r>
            <a:r>
              <a:rPr sz="2000" dirty="0" err="1"/>
              <a:t>capacités</a:t>
            </a:r>
            <a:r>
              <a:rPr sz="2000" dirty="0"/>
              <a:t> </a:t>
            </a:r>
            <a:r>
              <a:rPr sz="2000" dirty="0" err="1"/>
              <a:t>d'intervention</a:t>
            </a:r>
            <a:r>
              <a:rPr sz="2000" dirty="0"/>
              <a:t> </a:t>
            </a:r>
            <a:r>
              <a:rPr sz="2000" dirty="0" err="1"/>
              <a:t>fondé</a:t>
            </a:r>
            <a:r>
              <a:rPr sz="2000" dirty="0"/>
              <a:t> sur :</a:t>
            </a:r>
            <a:endParaRPr sz="2000" dirty="0">
              <a:latin typeface="Source Sans Pro" panose="020B0503030403020204" pitchFamily="34" charset="0"/>
            </a:endParaRPr>
          </a:p>
          <a:p>
            <a:pPr marL="1007745" indent="-382270">
              <a:spcBef>
                <a:spcPts val="640"/>
              </a:spcBef>
              <a:buClr>
                <a:srgbClr val="5E9631"/>
              </a:buClr>
              <a:buFont typeface="Courier New" panose="02070309020205020404" pitchFamily="49" charset="0"/>
              <a:buChar char="o"/>
              <a:tabLst>
                <a:tab pos="1008355" algn="l"/>
                <a:tab pos="1009201" algn="l"/>
              </a:tabLst>
              <a:defRPr>
                <a:latin typeface="Source Sans Pro" panose="020B0503030403020204" pitchFamily="34" charset="0"/>
                <a:cs typeface="Arial" panose="020B0604020202020204" pitchFamily="34" charset="0"/>
              </a:defRPr>
            </a:pPr>
            <a:r>
              <a:rPr sz="2000" dirty="0" err="1"/>
              <a:t>Lʼidentification</a:t>
            </a:r>
            <a:r>
              <a:rPr sz="2000" dirty="0"/>
              <a:t> du personnel </a:t>
            </a:r>
            <a:r>
              <a:rPr sz="2000" dirty="0" err="1"/>
              <a:t>possédant</a:t>
            </a:r>
            <a:r>
              <a:rPr sz="2000" dirty="0"/>
              <a:t> des </a:t>
            </a:r>
            <a:r>
              <a:rPr sz="2000" dirty="0" err="1"/>
              <a:t>compétences</a:t>
            </a:r>
            <a:r>
              <a:rPr sz="2000" dirty="0"/>
              <a:t> </a:t>
            </a:r>
            <a:r>
              <a:rPr sz="2000" dirty="0" err="1"/>
              <a:t>spécifiques</a:t>
            </a:r>
            <a:r>
              <a:rPr sz="2000" dirty="0"/>
              <a:t> </a:t>
            </a:r>
            <a:r>
              <a:rPr sz="2000" dirty="0" err="1"/>
              <a:t>requises</a:t>
            </a:r>
            <a:r>
              <a:rPr sz="2000" dirty="0"/>
              <a:t> pour </a:t>
            </a:r>
            <a:r>
              <a:rPr sz="2000" dirty="0" err="1"/>
              <a:t>certaines</a:t>
            </a:r>
            <a:r>
              <a:rPr sz="2000" dirty="0"/>
              <a:t> interventions </a:t>
            </a:r>
            <a:r>
              <a:rPr sz="2000" dirty="0" err="1"/>
              <a:t>particulièrement</a:t>
            </a:r>
            <a:r>
              <a:rPr sz="2000" dirty="0"/>
              <a:t> </a:t>
            </a:r>
            <a:r>
              <a:rPr sz="2000" dirty="0" err="1"/>
              <a:t>rares</a:t>
            </a:r>
            <a:endParaRPr sz="2000" dirty="0">
              <a:latin typeface="Source Sans Pro" panose="020B0503030403020204" pitchFamily="34" charset="0"/>
              <a:cs typeface="Arial" panose="020B0604020202020204" pitchFamily="34" charset="0"/>
            </a:endParaRPr>
          </a:p>
          <a:p>
            <a:pPr marL="1007745" marR="961390" indent="-382270">
              <a:spcBef>
                <a:spcPts val="640"/>
              </a:spcBef>
              <a:buClr>
                <a:srgbClr val="5E9631"/>
              </a:buClr>
              <a:buFont typeface="Courier New" panose="02070309020205020404" pitchFamily="49" charset="0"/>
              <a:buChar char="o"/>
              <a:tabLst>
                <a:tab pos="1008355" algn="l"/>
                <a:tab pos="1009201" algn="l"/>
              </a:tabLst>
              <a:defRPr>
                <a:latin typeface="Source Sans Pro" panose="020B0503030403020204" pitchFamily="34" charset="0"/>
                <a:cs typeface="Arial" panose="020B0604020202020204" pitchFamily="34" charset="0"/>
              </a:defRPr>
            </a:pPr>
            <a:r>
              <a:rPr sz="2000" dirty="0" err="1"/>
              <a:t>Lʼidentification</a:t>
            </a:r>
            <a:r>
              <a:rPr sz="2000" dirty="0"/>
              <a:t> du personnel de </a:t>
            </a:r>
            <a:r>
              <a:rPr sz="2000" dirty="0" err="1"/>
              <a:t>renfort</a:t>
            </a:r>
            <a:r>
              <a:rPr sz="2000" dirty="0"/>
              <a:t> </a:t>
            </a:r>
            <a:r>
              <a:rPr sz="2000" dirty="0" err="1"/>
              <a:t>pouvant</a:t>
            </a:r>
            <a:r>
              <a:rPr sz="2000" dirty="0"/>
              <a:t> se </a:t>
            </a:r>
            <a:r>
              <a:rPr sz="2000" dirty="0" err="1"/>
              <a:t>rendre</a:t>
            </a:r>
            <a:r>
              <a:rPr sz="2000" dirty="0"/>
              <a:t> disponible pour des interventions de </a:t>
            </a:r>
            <a:r>
              <a:rPr sz="2000" dirty="0" err="1"/>
              <a:t>grande</a:t>
            </a:r>
            <a:r>
              <a:rPr sz="2000" dirty="0"/>
              <a:t> </a:t>
            </a:r>
            <a:r>
              <a:rPr sz="2000" dirty="0" err="1"/>
              <a:t>ampleur</a:t>
            </a:r>
            <a:r>
              <a:rPr sz="2000" dirty="0"/>
              <a:t> </a:t>
            </a:r>
            <a:r>
              <a:rPr sz="2000" dirty="0" err="1"/>
              <a:t>ou</a:t>
            </a:r>
            <a:r>
              <a:rPr sz="2000" dirty="0"/>
              <a:t> de longue durée</a:t>
            </a:r>
            <a:endParaRPr sz="2000" dirty="0">
              <a:latin typeface="Source Sans Pro" panose="020B0503030403020204" pitchFamily="34" charset="0"/>
              <a:cs typeface="Arial" panose="020B0604020202020204" pitchFamily="34" charset="0"/>
            </a:endParaRPr>
          </a:p>
          <a:p>
            <a:endParaRPr sz="2000" dirty="0">
              <a:latin typeface="Source Sans Pro" panose="020B0503030403020204" pitchFamily="34" charset="0"/>
              <a:cs typeface="Arial" panose="020B0604020202020204" pitchFamily="34" charset="0"/>
            </a:endParaRPr>
          </a:p>
        </p:txBody>
      </p:sp>
      <p:sp>
        <p:nvSpPr>
          <p:cNvPr id="4" name="Rectangle 3"/>
          <p:cNvSpPr/>
          <p:nvPr/>
        </p:nvSpPr>
        <p:spPr>
          <a:xfrm>
            <a:off x="112492" y="159125"/>
            <a:ext cx="10200431" cy="353943"/>
          </a:xfrm>
          <a:prstGeom prst="rect">
            <a:avLst/>
          </a:prstGeom>
        </p:spPr>
        <p:txBody>
          <a:bodyPr wrap="square">
            <a:spAutoFit/>
          </a:bodyPr>
          <a:lstStyle/>
          <a:p>
            <a:pPr>
              <a:defRPr sz="3200" b="1">
                <a:solidFill>
                  <a:schemeClr val="bg1"/>
                </a:solidFill>
                <a:latin typeface="Source Sans Pro"/>
              </a:defRPr>
            </a:pPr>
            <a:r>
              <a:rPr sz="1700" dirty="0"/>
              <a:t>3.1 Introduction à la dotation </a:t>
            </a:r>
            <a:r>
              <a:rPr sz="1700" dirty="0" err="1"/>
              <a:t>en</a:t>
            </a:r>
            <a:r>
              <a:rPr sz="1700" dirty="0"/>
              <a:t> personnel et à la constitution de la </a:t>
            </a:r>
            <a:r>
              <a:rPr sz="1700" dirty="0" err="1"/>
              <a:t>liste</a:t>
            </a:r>
            <a:r>
              <a:rPr sz="1700" dirty="0"/>
              <a:t> des </a:t>
            </a:r>
            <a:r>
              <a:rPr sz="1700" dirty="0" err="1"/>
              <a:t>membres</a:t>
            </a:r>
            <a:r>
              <a:rPr sz="1700" dirty="0"/>
              <a:t> de </a:t>
            </a:r>
            <a:r>
              <a:rPr sz="1700" dirty="0" err="1"/>
              <a:t>réserve</a:t>
            </a:r>
            <a:endParaRPr sz="1700" dirty="0">
              <a:solidFill>
                <a:schemeClr val="bg1"/>
              </a:solidFill>
              <a:latin typeface="Source Sans Pro"/>
            </a:endParaRPr>
          </a:p>
        </p:txBody>
      </p:sp>
      <p:sp>
        <p:nvSpPr>
          <p:cNvPr id="5" name="Espace réservé du numéro de diapositive 4">
            <a:extLst>
              <a:ext uri="{FF2B5EF4-FFF2-40B4-BE49-F238E27FC236}">
                <a16:creationId xmlns:a16="http://schemas.microsoft.com/office/drawing/2014/main" id="{84A29149-D519-0B1F-C73A-B6F73FFECC50}"/>
              </a:ext>
            </a:extLst>
          </p:cNvPr>
          <p:cNvSpPr>
            <a:spLocks noGrp="1"/>
          </p:cNvSpPr>
          <p:nvPr>
            <p:ph type="sldNum" sz="quarter" idx="2"/>
          </p:nvPr>
        </p:nvSpPr>
        <p:spPr>
          <a:xfrm>
            <a:off x="11909425" y="6461301"/>
            <a:ext cx="280874" cy="320041"/>
          </a:xfrm>
        </p:spPr>
        <p:txBody>
          <a:bodyPr lIns="91440" tIns="45720" rIns="91440" bIns="45720" anchor="t"/>
          <a:lstStyle/>
          <a:p>
            <a:fld id="{86CB4B4D-7CA3-9044-876B-883B54F8677D}" type="slidenum">
              <a:rPr lang="fr-FR" sz="1200">
                <a:solidFill>
                  <a:srgbClr val="A5A5A5"/>
                </a:solidFill>
              </a:rPr>
              <a:t>9</a:t>
            </a:fld>
            <a:endParaRPr sz="1200">
              <a:solidFill>
                <a:srgbClr val="A5A5A5"/>
              </a:solidFill>
            </a:endParaRPr>
          </a:p>
        </p:txBody>
      </p:sp>
    </p:spTree>
    <p:extLst>
      <p:ext uri="{BB962C8B-B14F-4D97-AF65-F5344CB8AC3E}">
        <p14:creationId xmlns:p14="http://schemas.microsoft.com/office/powerpoint/2010/main" val="1581428562"/>
      </p:ext>
    </p:extLst>
  </p:cSld>
  <p:clrMapOvr>
    <a:masterClrMapping/>
  </p:clrMapOvr>
  <p:transition spd="med"/>
</p:sld>
</file>

<file path=ppt/theme/theme1.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GOMEZ, Paula</DisplayName>
        <AccountId>12</AccountId>
        <AccountType/>
      </UserInfo>
      <UserInfo>
        <DisplayName>EZZINE, Hind</DisplayName>
        <AccountId>20</AccountId>
        <AccountType/>
      </UserInfo>
      <UserInfo>
        <DisplayName>FROST, Melinda</DisplayName>
        <AccountId>140</AccountId>
        <AccountType/>
      </UserInfo>
      <UserInfo>
        <DisplayName>ELNOSSERY, Sherein</DisplayName>
        <AccountId>42</AccountId>
        <AccountType/>
      </UserInfo>
      <UserInfo>
        <DisplayName>MOHAMMED, Shaza</DisplayName>
        <AccountId>171</AccountId>
        <AccountType/>
      </UserInfo>
      <UserInfo>
        <DisplayName>BULIVA, Evans</DisplayName>
        <AccountId>41</AccountId>
        <AccountType/>
      </UserInfo>
      <UserInfo>
        <DisplayName>BONKOUNGOU, Boukare</DisplayName>
        <AccountId>27</AccountId>
        <AccountType/>
      </UserInfo>
      <UserInfo>
        <DisplayName>OMONY, Otto Emmanuel</DisplayName>
        <AccountId>156</AccountId>
        <AccountType/>
      </UserInfo>
      <UserInfo>
        <DisplayName>LADU, Alice</DisplayName>
        <AccountId>36</AccountId>
        <AccountType/>
      </UserInfo>
      <UserInfo>
        <DisplayName>SAMUEL, Reuben</DisplayName>
        <AccountId>38</AccountId>
        <AccountType/>
      </UserInfo>
      <UserInfo>
        <DisplayName>BROWN, Richard</DisplayName>
        <AccountId>39</AccountId>
        <AccountType/>
      </UserInfo>
      <UserInfo>
        <DisplayName>KANOUTE, Youssouf Baptiste</DisplayName>
        <AccountId>43</AccountId>
        <AccountType/>
      </UserInfo>
      <UserInfo>
        <DisplayName>RELAN, Pryanka</DisplayName>
        <AccountId>40</AccountId>
        <AccountType/>
      </UserInfo>
      <UserInfo>
        <DisplayName>SALIO, Flavio</DisplayName>
        <AccountId>54</AccountId>
        <AccountType/>
      </UserInfo>
      <UserInfo>
        <DisplayName>CHRISTENSEN, Renee</DisplayName>
        <AccountId>89</AccountId>
        <AccountType/>
      </UserInfo>
    </SharedWithUsers>
  </documentManagement>
</p:properties>
</file>

<file path=customXml/itemProps1.xml><?xml version="1.0" encoding="utf-8"?>
<ds:datastoreItem xmlns:ds="http://schemas.openxmlformats.org/officeDocument/2006/customXml" ds:itemID="{36336787-B615-4011-8C15-7DB0E4A5C24A}">
  <ds:schemaRefs>
    <ds:schemaRef ds:uri="450f158c-397a-4a9d-b005-a44c92e0fccb"/>
    <ds:schemaRef ds:uri="e2a64997-203d-4655-a595-383c2eb1e86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40883999-D82E-49BE-B746-FE60ECF1A19A}">
  <ds:schemaRefs>
    <ds:schemaRef ds:uri="http://schemas.microsoft.com/sharepoint/v3/contenttype/forms"/>
  </ds:schemaRefs>
</ds:datastoreItem>
</file>

<file path=customXml/itemProps3.xml><?xml version="1.0" encoding="utf-8"?>
<ds:datastoreItem xmlns:ds="http://schemas.openxmlformats.org/officeDocument/2006/customXml" ds:itemID="{41D9EBC7-7433-46F7-9F73-650E9882B9A8}">
  <ds:schemaRefs>
    <ds:schemaRef ds:uri="450f158c-397a-4a9d-b005-a44c92e0fccb"/>
    <ds:schemaRef ds:uri="e2a64997-203d-4655-a595-383c2eb1e86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34</TotalTime>
  <Words>10135</Words>
  <Application>Microsoft Office PowerPoint</Application>
  <PresentationFormat>Widescreen</PresentationFormat>
  <Paragraphs>875</Paragraphs>
  <Slides>83</Slides>
  <Notes>52</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83</vt:i4>
      </vt:variant>
    </vt:vector>
  </HeadingPairs>
  <TitlesOfParts>
    <vt:vector size="98" baseType="lpstr">
      <vt:lpstr>Arial</vt:lpstr>
      <vt:lpstr>Arial MT</vt:lpstr>
      <vt:lpstr>Arial,Sans-Serif</vt:lpstr>
      <vt:lpstr>Calibri</vt:lpstr>
      <vt:lpstr>Courier New</vt:lpstr>
      <vt:lpstr>Raleway</vt:lpstr>
      <vt:lpstr>Segoe UI</vt:lpstr>
      <vt:lpstr>Segoe UI Semibold</vt:lpstr>
      <vt:lpstr>Source Sans Pro</vt:lpstr>
      <vt:lpstr>Source Sans Pro Bold</vt:lpstr>
      <vt:lpstr>Source Sans Pro Regular</vt:lpstr>
      <vt:lpstr>Symbol</vt:lpstr>
      <vt:lpstr>Times New Roman</vt:lpstr>
      <vt:lpstr>Wingdings</vt:lpstr>
      <vt:lpstr>RRT_Theme_v4</vt:lpstr>
      <vt:lpstr>Atelier pour les gestionnaires  des équipes d’intervention rapide</vt:lpstr>
      <vt:lpstr>PowerPoint Presentation</vt:lpstr>
      <vt:lpstr>PowerPoint Presentation</vt:lpstr>
      <vt:lpstr>PowerPoint Presentation</vt:lpstr>
      <vt:lpstr>PowerPoint Presentation</vt:lpstr>
      <vt:lpstr>PowerPoint Presentation</vt:lpstr>
      <vt:lpstr>PowerPoint Presentation</vt:lpstr>
      <vt:lpstr>Cycle de gestion des EIR</vt:lpstr>
      <vt:lpstr>Objectifs de la dotation en personnel et de la constitution de la liste des membres de réserve</vt:lpstr>
      <vt:lpstr>Dotation en personnel et constitution de la liste des membres de réserve : processus général</vt:lpstr>
      <vt:lpstr>Profils et fiches de poste des différents membres des EIR</vt:lpstr>
      <vt:lpstr>Déterminer les principales connaissances et compétences nécessaires aux interventions</vt:lpstr>
      <vt:lpstr>Dotation en personnel et constitution de la liste des membres de réserve : processus général</vt:lpstr>
      <vt:lpstr>Déterminer les effectifs nécessaires pour mener à bien les interventions dʼurgence</vt:lpstr>
      <vt:lpstr>PowerPoint Presentation</vt:lpstr>
      <vt:lpstr>Dotation en personnel et constitution de la liste des membres de réserve : processus général</vt:lpstr>
      <vt:lpstr>Identifier les gisements de candidats potentiels</vt:lpstr>
      <vt:lpstr>Identifier les gisements de candidats potentiels (spectre large) </vt:lpstr>
      <vt:lpstr>Dotation en personnel et constitution de la liste des membres de réserve : processus général</vt:lpstr>
      <vt:lpstr>Sélectionner les candidats aux EIR </vt:lpstr>
      <vt:lpstr>Qu’est-ce qu’une liste de membres de réserve ?</vt:lpstr>
      <vt:lpstr>Constitution dʼune liste de membres de réserve et définition des informations à collecter</vt:lpstr>
      <vt:lpstr>Constitution dʼune liste de membres de réserve et définition des informations à collecter</vt:lpstr>
      <vt:lpstr>Pourquoi constituer une liste de membres de réserve ?</vt:lpstr>
      <vt:lpstr>Les fonctions de la liste des membres de réserve</vt:lpstr>
      <vt:lpstr>Considérations relatives à lʼélaboration et à la plateforme d’hébergement de la liste des membres de réserve</vt:lpstr>
      <vt:lpstr>Considérations relatives à lʼélaboration et à la plateforme d’hébergement de la liste des membres de réserve</vt:lpstr>
      <vt:lpstr>Maintenance de la liste des membres de réserve</vt:lpstr>
      <vt:lpstr>Réduire le taux d’attrition des intervenants</vt:lpstr>
      <vt:lpstr>PowerPoint Presentation</vt:lpstr>
      <vt:lpstr>PowerPoint Presentation</vt:lpstr>
      <vt:lpstr>PowerPoint Presentation</vt:lpstr>
      <vt:lpstr>Consignes pour le travail en groupe</vt:lpstr>
      <vt:lpstr>PowerPoint Presentation</vt:lpstr>
      <vt:lpstr>PowerPoint Presentation</vt:lpstr>
      <vt:lpstr>Consignes pour le travail en groupe (1)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Cycle de gestion des EIR</vt:lpstr>
      <vt:lpstr>Disponibilité opérationnelle des intervenants</vt:lpstr>
      <vt:lpstr>Dispositions administratives</vt:lpstr>
      <vt:lpstr>PowerPoint Presentation</vt:lpstr>
      <vt:lpstr>Dispositions administratives</vt:lpstr>
      <vt:lpstr>Dispositions budgétaires</vt:lpstr>
      <vt:lpstr>PowerPoint Presentation</vt:lpstr>
      <vt:lpstr>PowerPoint Presentation</vt:lpstr>
      <vt:lpstr>PowerPoint Presentation</vt:lpstr>
      <vt:lpstr>Consignes pour le travail en groupe (1)</vt:lpstr>
      <vt:lpstr>Consignes pour le travail en groupe (2)</vt:lpstr>
      <vt:lpstr>PowerPoint Presentation</vt:lpstr>
      <vt:lpstr>PowerPoint Presentation</vt:lpstr>
      <vt:lpstr>Cycle de gestion des EIR</vt:lpstr>
      <vt:lpstr>Objectifs du programme de formation des membres des EIR</vt:lpstr>
      <vt:lpstr>PowerPoint Presentation</vt:lpstr>
      <vt:lpstr>Thèmes à aborder dans le cadre de la formation</vt:lpstr>
      <vt:lpstr>Thèmes à aborder dans le cadre de la formation</vt:lpstr>
      <vt:lpstr>Modalités de formation</vt:lpstr>
      <vt:lpstr>Cadres et programmes de formation existants Programme de formation des membres des EIR de lʼOMS</vt:lpstr>
      <vt:lpstr>Cadres et programmes de formation existants Programme de formation des membres des EIR de lʼOMS</vt:lpstr>
      <vt:lpstr>PowerPoint Presentation</vt:lpstr>
      <vt:lpstr>PowerPoint Presentation</vt:lpstr>
      <vt:lpstr>Formation et disponibilité opérationnelle : de quoi sʼagit-il ?</vt:lpstr>
      <vt:lpstr>PowerPoint Presentation</vt:lpstr>
      <vt:lpstr>PowerPoint Presentation</vt:lpstr>
      <vt:lpstr>PowerPoint Presentation</vt:lpstr>
      <vt:lpstr>Consignes pour le travail en groupe</vt:lpstr>
      <vt:lpstr>Consignes pour le travail en groupe </vt:lpstr>
      <vt:lpstr>PowerPoint Presentation</vt:lpstr>
      <vt:lpstr>Ce module est adapté de l’atelier sur la gestion des EIR conçu par les Centres pour le contrôle et la prévention des maladies des États-Unis.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Response Teams  Training of Trainers</dc:title>
  <dc:creator>Szilvia Horváth</dc:creator>
  <cp:lastModifiedBy>GOMEZ, Paula</cp:lastModifiedBy>
  <cp:revision>4</cp:revision>
  <dcterms:modified xsi:type="dcterms:W3CDTF">2024-11-07T15:11:29Z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8600700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MSIP_Label_7b94a7b8-f06c-4dfe-bdcc-9b548fd58c31_Enabled">
    <vt:lpwstr>true</vt:lpwstr>
  </property>
  <property fmtid="{D5CDD505-2E9C-101B-9397-08002B2CF9AE}" pid="12" name="MSIP_Label_7b94a7b8-f06c-4dfe-bdcc-9b548fd58c31_SetDate">
    <vt:lpwstr>2024-07-29T18:34:50Z</vt:lpwstr>
  </property>
  <property fmtid="{D5CDD505-2E9C-101B-9397-08002B2CF9AE}" pid="13" name="MSIP_Label_7b94a7b8-f06c-4dfe-bdcc-9b548fd58c31_Method">
    <vt:lpwstr>Privileged</vt:lpwstr>
  </property>
  <property fmtid="{D5CDD505-2E9C-101B-9397-08002B2CF9AE}" pid="14" name="MSIP_Label_7b94a7b8-f06c-4dfe-bdcc-9b548fd58c31_Name">
    <vt:lpwstr>7b94a7b8-f06c-4dfe-bdcc-9b548fd58c31</vt:lpwstr>
  </property>
  <property fmtid="{D5CDD505-2E9C-101B-9397-08002B2CF9AE}" pid="15" name="MSIP_Label_7b94a7b8-f06c-4dfe-bdcc-9b548fd58c31_SiteId">
    <vt:lpwstr>9ce70869-60db-44fd-abe8-d2767077fc8f</vt:lpwstr>
  </property>
  <property fmtid="{D5CDD505-2E9C-101B-9397-08002B2CF9AE}" pid="16" name="MSIP_Label_7b94a7b8-f06c-4dfe-bdcc-9b548fd58c31_ActionId">
    <vt:lpwstr>04f1ddb3-9880-4522-b487-d83a643d0239</vt:lpwstr>
  </property>
  <property fmtid="{D5CDD505-2E9C-101B-9397-08002B2CF9AE}" pid="17" name="MSIP_Label_7b94a7b8-f06c-4dfe-bdcc-9b548fd58c31_ContentBits">
    <vt:lpwstr>0</vt:lpwstr>
  </property>
</Properties>
</file>