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Lst>
  <p:notesMasterIdLst>
    <p:notesMasterId r:id="rId69"/>
  </p:notesMasterIdLst>
  <p:sldIdLst>
    <p:sldId id="256" r:id="rId5"/>
    <p:sldId id="257" r:id="rId6"/>
    <p:sldId id="258" r:id="rId7"/>
    <p:sldId id="265" r:id="rId8"/>
    <p:sldId id="439" r:id="rId9"/>
    <p:sldId id="346" r:id="rId10"/>
    <p:sldId id="347" r:id="rId11"/>
    <p:sldId id="503" r:id="rId12"/>
    <p:sldId id="360" r:id="rId13"/>
    <p:sldId id="471" r:id="rId14"/>
    <p:sldId id="472" r:id="rId15"/>
    <p:sldId id="474" r:id="rId16"/>
    <p:sldId id="475" r:id="rId17"/>
    <p:sldId id="449" r:id="rId18"/>
    <p:sldId id="435" r:id="rId19"/>
    <p:sldId id="525" r:id="rId20"/>
    <p:sldId id="526" r:id="rId21"/>
    <p:sldId id="527" r:id="rId22"/>
    <p:sldId id="528" r:id="rId23"/>
    <p:sldId id="529" r:id="rId24"/>
    <p:sldId id="530" r:id="rId25"/>
    <p:sldId id="532" r:id="rId26"/>
    <p:sldId id="533" r:id="rId27"/>
    <p:sldId id="266" r:id="rId28"/>
    <p:sldId id="524" r:id="rId29"/>
    <p:sldId id="267" r:id="rId30"/>
    <p:sldId id="353" r:id="rId31"/>
    <p:sldId id="405" r:id="rId32"/>
    <p:sldId id="403" r:id="rId33"/>
    <p:sldId id="467" r:id="rId34"/>
    <p:sldId id="468" r:id="rId35"/>
    <p:sldId id="504" r:id="rId36"/>
    <p:sldId id="434" r:id="rId37"/>
    <p:sldId id="436" r:id="rId38"/>
    <p:sldId id="459" r:id="rId39"/>
    <p:sldId id="444" r:id="rId40"/>
    <p:sldId id="470" r:id="rId41"/>
    <p:sldId id="381" r:id="rId42"/>
    <p:sldId id="496" r:id="rId43"/>
    <p:sldId id="384" r:id="rId44"/>
    <p:sldId id="386" r:id="rId45"/>
    <p:sldId id="531" r:id="rId46"/>
    <p:sldId id="499" r:id="rId47"/>
    <p:sldId id="500" r:id="rId48"/>
    <p:sldId id="396" r:id="rId49"/>
    <p:sldId id="348" r:id="rId50"/>
    <p:sldId id="349" r:id="rId51"/>
    <p:sldId id="466" r:id="rId52"/>
    <p:sldId id="497" r:id="rId53"/>
    <p:sldId id="476" r:id="rId54"/>
    <p:sldId id="479" r:id="rId55"/>
    <p:sldId id="480" r:id="rId56"/>
    <p:sldId id="481" r:id="rId57"/>
    <p:sldId id="498" r:id="rId58"/>
    <p:sldId id="488" r:id="rId59"/>
    <p:sldId id="523" r:id="rId60"/>
    <p:sldId id="505" r:id="rId61"/>
    <p:sldId id="478" r:id="rId62"/>
    <p:sldId id="482" r:id="rId63"/>
    <p:sldId id="534" r:id="rId64"/>
    <p:sldId id="362" r:id="rId65"/>
    <p:sldId id="363" r:id="rId66"/>
    <p:sldId id="460" r:id="rId67"/>
    <p:sldId id="502" r:id="rId6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05180F75-A727-65FB-133B-3AB804A6B130}" name="Dr Virginie MONGBO ADE" initials="DA" userId="S::vmongade_yahoo.com#ext#@worldhealthorg.onmicrosoft.com::a223922b-5fa0-445f-980f-759e866b66ce" providerId="AD"/>
  <p188:author id="{570B7FB7-8856-CA45-7873-E289024DAF0D}" name="Yissibe KONE (malick.kone@gmail.com)" initials="Y(" userId="S::malick.kone_gmail.com#ext#@worldhealthorg.onmicrosoft.com::662887a6-e2ea-4af1-b07f-9640d8cd9165" providerId="AD"/>
  <p188:author id="{C890C5BE-9306-5583-32E3-127397807B02}" name="Philippe Le Duff" initials="PL" userId="S::philippe@StrategicAgendaUK.onmicrosoft.com::d6cb341d-d69b-4034-9fe9-8d4173579f60"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3" clrIdx="0">
    <p:extLst>
      <p:ext uri="{19B8F6BF-5375-455C-9EA6-DF929625EA0E}">
        <p15:presenceInfo xmlns:p15="http://schemas.microsoft.com/office/powerpoint/2012/main" userId="a000d49bf1ac71b7" providerId="Windows Live"/>
      </p:ext>
    </p:extLst>
  </p:cmAuthor>
  <p:cmAuthor id="2" name="Hind" initials="H" lastIdx="3" clrIdx="1">
    <p:extLst>
      <p:ext uri="{19B8F6BF-5375-455C-9EA6-DF929625EA0E}">
        <p15:presenceInfo xmlns:p15="http://schemas.microsoft.com/office/powerpoint/2012/main" userId="Hind" providerId="None"/>
      </p:ext>
    </p:extLst>
  </p:cmAuthor>
  <p:cmAuthor id="3" name="EZZINE, Hind" initials="EH" lastIdx="3" clrIdx="2">
    <p:extLst>
      <p:ext uri="{19B8F6BF-5375-455C-9EA6-DF929625EA0E}">
        <p15:presenceInfo xmlns:p15="http://schemas.microsoft.com/office/powerpoint/2012/main" userId="S::ezzineh@who.int::edcab00f-6318-46e5-a4a9-188b01ee22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11E"/>
    <a:srgbClr val="951D19"/>
    <a:srgbClr val="FBFBFD"/>
    <a:srgbClr val="65A000"/>
    <a:srgbClr val="A2010C"/>
    <a:srgbClr val="C2DAF0"/>
    <a:srgbClr val="73A003"/>
    <a:srgbClr val="00205C"/>
    <a:srgbClr val="A5413F"/>
    <a:srgbClr val="FEF9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656D64-7E24-47E9-8B2A-237B93F5B6DB}" v="14" dt="2024-11-07T14:23:41.55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42" autoAdjust="0"/>
    <p:restoredTop sz="58839" autoAdjust="0"/>
  </p:normalViewPr>
  <p:slideViewPr>
    <p:cSldViewPr snapToGrid="0">
      <p:cViewPr varScale="1">
        <p:scale>
          <a:sx n="62" d="100"/>
          <a:sy n="62" d="100"/>
        </p:scale>
        <p:origin x="157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77"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commentAuthors" Target="commentAuthors.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28656D64-7E24-47E9-8B2A-237B93F5B6DB}"/>
    <pc:docChg chg="custSel addSld modSld sldOrd modMainMaster">
      <pc:chgData name="GOMEZ, Paula" userId="c93cf399-3ed7-4230-9282-8831e3fe5ae7" providerId="ADAL" clId="{28656D64-7E24-47E9-8B2A-237B93F5B6DB}" dt="2024-11-07T14:23:54.372" v="57"/>
      <pc:docMkLst>
        <pc:docMk/>
      </pc:docMkLst>
      <pc:sldChg chg="modSp mod">
        <pc:chgData name="GOMEZ, Paula" userId="c93cf399-3ed7-4230-9282-8831e3fe5ae7" providerId="ADAL" clId="{28656D64-7E24-47E9-8B2A-237B93F5B6DB}" dt="2024-11-07T14:13:31.789" v="9" actId="14100"/>
        <pc:sldMkLst>
          <pc:docMk/>
          <pc:sldMk cId="0" sldId="256"/>
        </pc:sldMkLst>
        <pc:spChg chg="mod">
          <ac:chgData name="GOMEZ, Paula" userId="c93cf399-3ed7-4230-9282-8831e3fe5ae7" providerId="ADAL" clId="{28656D64-7E24-47E9-8B2A-237B93F5B6DB}" dt="2024-11-07T14:13:31.789" v="9" actId="14100"/>
          <ac:spMkLst>
            <pc:docMk/>
            <pc:sldMk cId="0" sldId="256"/>
            <ac:spMk id="564" creationId="{00000000-0000-0000-0000-000000000000}"/>
          </ac:spMkLst>
        </pc:spChg>
      </pc:sldChg>
      <pc:sldChg chg="delCm">
        <pc:chgData name="GOMEZ, Paula" userId="c93cf399-3ed7-4230-9282-8831e3fe5ae7" providerId="ADAL" clId="{28656D64-7E24-47E9-8B2A-237B93F5B6DB}" dt="2024-11-07T14:15:07.389" v="14"/>
        <pc:sldMkLst>
          <pc:docMk/>
          <pc:sldMk cId="3325038314" sldId="403"/>
        </pc:sldMkLst>
        <pc:extLst>
          <p:ext xmlns:p="http://schemas.openxmlformats.org/presentationml/2006/main" uri="{D6D511B9-2390-475A-947B-AFAB55BFBCF1}">
            <pc226:cmChg xmlns:pc226="http://schemas.microsoft.com/office/powerpoint/2022/06/main/command" chg="del">
              <pc226:chgData name="GOMEZ, Paula" userId="c93cf399-3ed7-4230-9282-8831e3fe5ae7" providerId="ADAL" clId="{28656D64-7E24-47E9-8B2A-237B93F5B6DB}" dt="2024-11-07T14:15:07.389" v="14"/>
              <pc2:cmMkLst xmlns:pc2="http://schemas.microsoft.com/office/powerpoint/2019/9/main/command">
                <pc:docMk/>
                <pc:sldMk cId="3325038314" sldId="403"/>
                <pc2:cmMk id="{E625D051-732A-4551-948F-A2E4D3CEB81C}"/>
              </pc2:cmMkLst>
            </pc226:cmChg>
          </p:ext>
        </pc:extLst>
      </pc:sldChg>
      <pc:sldChg chg="delCm modNotesTx">
        <pc:chgData name="GOMEZ, Paula" userId="c93cf399-3ed7-4230-9282-8831e3fe5ae7" providerId="ADAL" clId="{28656D64-7E24-47E9-8B2A-237B93F5B6DB}" dt="2024-11-07T14:16:05.826" v="35"/>
        <pc:sldMkLst>
          <pc:docMk/>
          <pc:sldMk cId="1745101525" sldId="436"/>
        </pc:sldMkLst>
        <pc:extLst>
          <p:ext xmlns:p="http://schemas.openxmlformats.org/presentationml/2006/main" uri="{D6D511B9-2390-475A-947B-AFAB55BFBCF1}">
            <pc226:cmChg xmlns:pc226="http://schemas.microsoft.com/office/powerpoint/2022/06/main/command" chg="del">
              <pc226:chgData name="GOMEZ, Paula" userId="c93cf399-3ed7-4230-9282-8831e3fe5ae7" providerId="ADAL" clId="{28656D64-7E24-47E9-8B2A-237B93F5B6DB}" dt="2024-11-07T14:16:05.826" v="35"/>
              <pc2:cmMkLst xmlns:pc2="http://schemas.microsoft.com/office/powerpoint/2019/9/main/command">
                <pc:docMk/>
                <pc:sldMk cId="1745101525" sldId="436"/>
                <pc2:cmMk id="{FD02D955-AE88-4369-9F50-89AE65242A9A}"/>
              </pc2:cmMkLst>
            </pc226:cmChg>
          </p:ext>
        </pc:extLst>
      </pc:sldChg>
      <pc:sldChg chg="delCm">
        <pc:chgData name="GOMEZ, Paula" userId="c93cf399-3ed7-4230-9282-8831e3fe5ae7" providerId="ADAL" clId="{28656D64-7E24-47E9-8B2A-237B93F5B6DB}" dt="2024-11-07T14:13:54.533" v="10"/>
        <pc:sldMkLst>
          <pc:docMk/>
          <pc:sldMk cId="429985822" sldId="439"/>
        </pc:sldMkLst>
        <pc:extLst>
          <p:ext xmlns:p="http://schemas.openxmlformats.org/presentationml/2006/main" uri="{D6D511B9-2390-475A-947B-AFAB55BFBCF1}">
            <pc226:cmChg xmlns:pc226="http://schemas.microsoft.com/office/powerpoint/2022/06/main/command" chg="del">
              <pc226:chgData name="GOMEZ, Paula" userId="c93cf399-3ed7-4230-9282-8831e3fe5ae7" providerId="ADAL" clId="{28656D64-7E24-47E9-8B2A-237B93F5B6DB}" dt="2024-11-07T14:13:54.533" v="10"/>
              <pc2:cmMkLst xmlns:pc2="http://schemas.microsoft.com/office/powerpoint/2019/9/main/command">
                <pc:docMk/>
                <pc:sldMk cId="429985822" sldId="439"/>
                <pc2:cmMk id="{08EDD195-4A98-4C2D-9A60-E084A6A01F0B}"/>
              </pc2:cmMkLst>
            </pc226:cmChg>
          </p:ext>
        </pc:extLst>
      </pc:sldChg>
      <pc:sldChg chg="addSp delSp modSp mod">
        <pc:chgData name="GOMEZ, Paula" userId="c93cf399-3ed7-4230-9282-8831e3fe5ae7" providerId="ADAL" clId="{28656D64-7E24-47E9-8B2A-237B93F5B6DB}" dt="2024-11-07T14:19:08.085" v="47" actId="14100"/>
        <pc:sldMkLst>
          <pc:docMk/>
          <pc:sldMk cId="3645138903" sldId="444"/>
        </pc:sldMkLst>
        <pc:spChg chg="mod">
          <ac:chgData name="GOMEZ, Paula" userId="c93cf399-3ed7-4230-9282-8831e3fe5ae7" providerId="ADAL" clId="{28656D64-7E24-47E9-8B2A-237B93F5B6DB}" dt="2024-11-07T14:18:48.165" v="41" actId="14100"/>
          <ac:spMkLst>
            <pc:docMk/>
            <pc:sldMk cId="3645138903" sldId="444"/>
            <ac:spMk id="2" creationId="{8D12D028-6CC2-119A-6587-D2208D42E1BE}"/>
          </ac:spMkLst>
        </pc:spChg>
        <pc:picChg chg="del">
          <ac:chgData name="GOMEZ, Paula" userId="c93cf399-3ed7-4230-9282-8831e3fe5ae7" providerId="ADAL" clId="{28656D64-7E24-47E9-8B2A-237B93F5B6DB}" dt="2024-11-07T14:18:36.511" v="36" actId="478"/>
          <ac:picMkLst>
            <pc:docMk/>
            <pc:sldMk cId="3645138903" sldId="444"/>
            <ac:picMk id="3" creationId="{00000000-0000-0000-0000-000000000000}"/>
          </ac:picMkLst>
        </pc:picChg>
        <pc:picChg chg="add mod">
          <ac:chgData name="GOMEZ, Paula" userId="c93cf399-3ed7-4230-9282-8831e3fe5ae7" providerId="ADAL" clId="{28656D64-7E24-47E9-8B2A-237B93F5B6DB}" dt="2024-11-07T14:19:08.085" v="47" actId="14100"/>
          <ac:picMkLst>
            <pc:docMk/>
            <pc:sldMk cId="3645138903" sldId="444"/>
            <ac:picMk id="1026" creationId="{954C3929-124D-B9FB-051F-4CF97A1999ED}"/>
          </ac:picMkLst>
        </pc:picChg>
      </pc:sldChg>
      <pc:sldChg chg="modSp mod">
        <pc:chgData name="GOMEZ, Paula" userId="c93cf399-3ed7-4230-9282-8831e3fe5ae7" providerId="ADAL" clId="{28656D64-7E24-47E9-8B2A-237B93F5B6DB}" dt="2024-11-07T14:13:06.437" v="5" actId="27636"/>
        <pc:sldMkLst>
          <pc:docMk/>
          <pc:sldMk cId="4275854551" sldId="479"/>
        </pc:sldMkLst>
        <pc:spChg chg="mod">
          <ac:chgData name="GOMEZ, Paula" userId="c93cf399-3ed7-4230-9282-8831e3fe5ae7" providerId="ADAL" clId="{28656D64-7E24-47E9-8B2A-237B93F5B6DB}" dt="2024-11-07T14:13:06.437" v="5" actId="27636"/>
          <ac:spMkLst>
            <pc:docMk/>
            <pc:sldMk cId="4275854551" sldId="479"/>
            <ac:spMk id="5" creationId="{9537BD91-DE09-32E6-86A4-1872AF56A32E}"/>
          </ac:spMkLst>
        </pc:spChg>
      </pc:sldChg>
      <pc:sldChg chg="delCm">
        <pc:chgData name="GOMEZ, Paula" userId="c93cf399-3ed7-4230-9282-8831e3fe5ae7" providerId="ADAL" clId="{28656D64-7E24-47E9-8B2A-237B93F5B6DB}" dt="2024-11-07T14:14:18.771" v="11"/>
        <pc:sldMkLst>
          <pc:docMk/>
          <pc:sldMk cId="2114473003" sldId="528"/>
        </pc:sldMkLst>
        <pc:extLst>
          <p:ext xmlns:p="http://schemas.openxmlformats.org/presentationml/2006/main" uri="{D6D511B9-2390-475A-947B-AFAB55BFBCF1}">
            <pc226:cmChg xmlns:pc226="http://schemas.microsoft.com/office/powerpoint/2022/06/main/command" chg="del">
              <pc226:chgData name="GOMEZ, Paula" userId="c93cf399-3ed7-4230-9282-8831e3fe5ae7" providerId="ADAL" clId="{28656D64-7E24-47E9-8B2A-237B93F5B6DB}" dt="2024-11-07T14:14:18.771" v="11"/>
              <pc2:cmMkLst xmlns:pc2="http://schemas.microsoft.com/office/powerpoint/2019/9/main/command">
                <pc:docMk/>
                <pc:sldMk cId="2114473003" sldId="528"/>
                <pc2:cmMk id="{859DF10C-8826-4333-A57B-06FA073EEB5A}"/>
              </pc2:cmMkLst>
            </pc226:cmChg>
          </p:ext>
        </pc:extLst>
      </pc:sldChg>
      <pc:sldChg chg="delCm">
        <pc:chgData name="GOMEZ, Paula" userId="c93cf399-3ed7-4230-9282-8831e3fe5ae7" providerId="ADAL" clId="{28656D64-7E24-47E9-8B2A-237B93F5B6DB}" dt="2024-11-07T14:14:32.613" v="13"/>
        <pc:sldMkLst>
          <pc:docMk/>
          <pc:sldMk cId="895360114" sldId="529"/>
        </pc:sldMkLst>
        <pc:extLst>
          <p:ext xmlns:p="http://schemas.openxmlformats.org/presentationml/2006/main" uri="{D6D511B9-2390-475A-947B-AFAB55BFBCF1}">
            <pc226:cmChg xmlns:pc226="http://schemas.microsoft.com/office/powerpoint/2022/06/main/command" chg="del">
              <pc226:chgData name="GOMEZ, Paula" userId="c93cf399-3ed7-4230-9282-8831e3fe5ae7" providerId="ADAL" clId="{28656D64-7E24-47E9-8B2A-237B93F5B6DB}" dt="2024-11-07T14:14:30.967" v="12"/>
              <pc2:cmMkLst xmlns:pc2="http://schemas.microsoft.com/office/powerpoint/2019/9/main/command">
                <pc:docMk/>
                <pc:sldMk cId="895360114" sldId="529"/>
                <pc2:cmMk id="{65CAEF64-2AB2-4C18-A6F2-3BAF931C5458}"/>
              </pc2:cmMkLst>
            </pc226:cmChg>
            <pc226:cmChg xmlns:pc226="http://schemas.microsoft.com/office/powerpoint/2022/06/main/command" chg="del">
              <pc226:chgData name="GOMEZ, Paula" userId="c93cf399-3ed7-4230-9282-8831e3fe5ae7" providerId="ADAL" clId="{28656D64-7E24-47E9-8B2A-237B93F5B6DB}" dt="2024-11-07T14:14:32.613" v="13"/>
              <pc2:cmMkLst xmlns:pc2="http://schemas.microsoft.com/office/powerpoint/2019/9/main/command">
                <pc:docMk/>
                <pc:sldMk cId="895360114" sldId="529"/>
                <pc2:cmMk id="{373442FA-A5C3-49E2-87FE-612655A37F8C}"/>
              </pc2:cmMkLst>
            </pc226:cmChg>
          </p:ext>
        </pc:extLst>
      </pc:sldChg>
      <pc:sldChg chg="add ord">
        <pc:chgData name="GOMEZ, Paula" userId="c93cf399-3ed7-4230-9282-8831e3fe5ae7" providerId="ADAL" clId="{28656D64-7E24-47E9-8B2A-237B93F5B6DB}" dt="2024-11-07T14:23:54.372" v="57"/>
        <pc:sldMkLst>
          <pc:docMk/>
          <pc:sldMk cId="1932748186" sldId="534"/>
        </pc:sldMkLst>
      </pc:sldChg>
      <pc:sldMasterChg chg="modSldLayout">
        <pc:chgData name="GOMEZ, Paula" userId="c93cf399-3ed7-4230-9282-8831e3fe5ae7" providerId="ADAL" clId="{28656D64-7E24-47E9-8B2A-237B93F5B6DB}" dt="2024-11-07T14:20:42.951" v="54" actId="1076"/>
        <pc:sldMasterMkLst>
          <pc:docMk/>
          <pc:sldMasterMk cId="0" sldId="2147483682"/>
        </pc:sldMasterMkLst>
        <pc:sldLayoutChg chg="addSp delSp modSp mod">
          <pc:chgData name="GOMEZ, Paula" userId="c93cf399-3ed7-4230-9282-8831e3fe5ae7" providerId="ADAL" clId="{28656D64-7E24-47E9-8B2A-237B93F5B6DB}" dt="2024-11-07T14:20:42.951" v="54" actId="1076"/>
          <pc:sldLayoutMkLst>
            <pc:docMk/>
            <pc:sldMasterMk cId="0" sldId="2147483682"/>
            <pc:sldLayoutMk cId="0" sldId="2147483683"/>
          </pc:sldLayoutMkLst>
          <pc:spChg chg="add mod">
            <ac:chgData name="GOMEZ, Paula" userId="c93cf399-3ed7-4230-9282-8831e3fe5ae7" providerId="ADAL" clId="{28656D64-7E24-47E9-8B2A-237B93F5B6DB}" dt="2024-11-07T14:13:06.237" v="4"/>
            <ac:spMkLst>
              <pc:docMk/>
              <pc:sldMasterMk cId="0" sldId="2147483682"/>
              <pc:sldLayoutMk cId="0" sldId="2147483683"/>
              <ac:spMk id="3" creationId="{CBB10C01-DA2F-6FB6-D57C-0A3D028E21A3}"/>
            </ac:spMkLst>
          </pc:spChg>
          <pc:spChg chg="del">
            <ac:chgData name="GOMEZ, Paula" userId="c93cf399-3ed7-4230-9282-8831e3fe5ae7" providerId="ADAL" clId="{28656D64-7E24-47E9-8B2A-237B93F5B6DB}" dt="2024-11-07T14:12:54.421" v="1" actId="478"/>
            <ac:spMkLst>
              <pc:docMk/>
              <pc:sldMasterMk cId="0" sldId="2147483682"/>
              <pc:sldLayoutMk cId="0" sldId="2147483683"/>
              <ac:spMk id="16" creationId="{266D241A-16E9-4671-842A-43823B52B1D5}"/>
            </ac:spMkLst>
          </pc:spChg>
          <pc:grpChg chg="add mod">
            <ac:chgData name="GOMEZ, Paula" userId="c93cf399-3ed7-4230-9282-8831e3fe5ae7" providerId="ADAL" clId="{28656D64-7E24-47E9-8B2A-237B93F5B6DB}" dt="2024-11-07T14:13:21.653" v="8" actId="1076"/>
            <ac:grpSpMkLst>
              <pc:docMk/>
              <pc:sldMasterMk cId="0" sldId="2147483682"/>
              <pc:sldLayoutMk cId="0" sldId="2147483683"/>
              <ac:grpSpMk id="2" creationId="{804D91EC-44A2-B230-4639-4F8722BF8518}"/>
            </ac:grpSpMkLst>
          </pc:grpChg>
          <pc:picChg chg="add mod">
            <ac:chgData name="GOMEZ, Paula" userId="c93cf399-3ed7-4230-9282-8831e3fe5ae7" providerId="ADAL" clId="{28656D64-7E24-47E9-8B2A-237B93F5B6DB}" dt="2024-11-07T14:13:06.237" v="4"/>
            <ac:picMkLst>
              <pc:docMk/>
              <pc:sldMasterMk cId="0" sldId="2147483682"/>
              <pc:sldLayoutMk cId="0" sldId="2147483683"/>
              <ac:picMk id="4" creationId="{A2199EF8-C9E1-1FFC-48FC-CDF4E743D280}"/>
            </ac:picMkLst>
          </pc:picChg>
          <pc:picChg chg="add mod">
            <ac:chgData name="GOMEZ, Paula" userId="c93cf399-3ed7-4230-9282-8831e3fe5ae7" providerId="ADAL" clId="{28656D64-7E24-47E9-8B2A-237B93F5B6DB}" dt="2024-11-07T14:13:06.237" v="4"/>
            <ac:picMkLst>
              <pc:docMk/>
              <pc:sldMasterMk cId="0" sldId="2147483682"/>
              <pc:sldLayoutMk cId="0" sldId="2147483683"/>
              <ac:picMk id="5" creationId="{8BE0C60A-E74B-2EE7-DFFB-575DC3B7DA5B}"/>
            </ac:picMkLst>
          </pc:picChg>
          <pc:picChg chg="add del mod">
            <ac:chgData name="GOMEZ, Paula" userId="c93cf399-3ed7-4230-9282-8831e3fe5ae7" providerId="ADAL" clId="{28656D64-7E24-47E9-8B2A-237B93F5B6DB}" dt="2024-11-07T14:20:24.842" v="52" actId="478"/>
            <ac:picMkLst>
              <pc:docMk/>
              <pc:sldMasterMk cId="0" sldId="2147483682"/>
              <pc:sldLayoutMk cId="0" sldId="2147483683"/>
              <ac:picMk id="6" creationId="{12001F62-1B5A-37D6-4306-5EAC037E65C6}"/>
            </ac:picMkLst>
          </pc:picChg>
          <pc:picChg chg="add mod">
            <ac:chgData name="GOMEZ, Paula" userId="c93cf399-3ed7-4230-9282-8831e3fe5ae7" providerId="ADAL" clId="{28656D64-7E24-47E9-8B2A-237B93F5B6DB}" dt="2024-11-07T14:20:42.951" v="54" actId="1076"/>
            <ac:picMkLst>
              <pc:docMk/>
              <pc:sldMasterMk cId="0" sldId="2147483682"/>
              <pc:sldLayoutMk cId="0" sldId="2147483683"/>
              <ac:picMk id="7" creationId="{73FA8A5E-D6E7-1AB4-9564-5E45E9704470}"/>
            </ac:picMkLst>
          </pc:picChg>
          <pc:picChg chg="del">
            <ac:chgData name="GOMEZ, Paula" userId="c93cf399-3ed7-4230-9282-8831e3fe5ae7" providerId="ADAL" clId="{28656D64-7E24-47E9-8B2A-237B93F5B6DB}" dt="2024-11-07T14:12:55.272" v="2" actId="478"/>
            <ac:picMkLst>
              <pc:docMk/>
              <pc:sldMasterMk cId="0" sldId="2147483682"/>
              <pc:sldLayoutMk cId="0" sldId="2147483683"/>
              <ac:picMk id="15" creationId="{BF2C4B2B-F9FE-4E5E-935B-51894F52C874}"/>
            </ac:picMkLst>
          </pc:picChg>
          <pc:picChg chg="del">
            <ac:chgData name="GOMEZ, Paula" userId="c93cf399-3ed7-4230-9282-8831e3fe5ae7" providerId="ADAL" clId="{28656D64-7E24-47E9-8B2A-237B93F5B6DB}" dt="2024-11-07T14:20:12.704" v="50" actId="478"/>
            <ac:picMkLst>
              <pc:docMk/>
              <pc:sldMasterMk cId="0" sldId="2147483682"/>
              <pc:sldLayoutMk cId="0" sldId="2147483683"/>
              <ac:picMk id="24" creationId="{00000000-0000-0000-0000-000000000000}"/>
            </ac:picMkLst>
          </pc:picChg>
          <pc:picChg chg="del">
            <ac:chgData name="GOMEZ, Paula" userId="c93cf399-3ed7-4230-9282-8831e3fe5ae7" providerId="ADAL" clId="{28656D64-7E24-47E9-8B2A-237B93F5B6DB}" dt="2024-11-07T14:12:56.103" v="3" actId="478"/>
            <ac:picMkLst>
              <pc:docMk/>
              <pc:sldMasterMk cId="0" sldId="2147483682"/>
              <pc:sldLayoutMk cId="0" sldId="2147483683"/>
              <ac:picMk id="25" creationId="{00000000-0000-0000-0000-000000000000}"/>
            </ac:picMkLst>
          </pc:picChg>
          <pc:picChg chg="del">
            <ac:chgData name="GOMEZ, Paula" userId="c93cf399-3ed7-4230-9282-8831e3fe5ae7" providerId="ADAL" clId="{28656D64-7E24-47E9-8B2A-237B93F5B6DB}" dt="2024-11-07T14:20:11.369" v="49" actId="478"/>
            <ac:picMkLst>
              <pc:docMk/>
              <pc:sldMasterMk cId="0" sldId="2147483682"/>
              <pc:sldLayoutMk cId="0" sldId="2147483683"/>
              <ac:picMk id="27" creationId="{00000000-0000-0000-0000-000000000000}"/>
            </ac:picMkLst>
          </pc:picChg>
          <pc:picChg chg="del">
            <ac:chgData name="GOMEZ, Paula" userId="c93cf399-3ed7-4230-9282-8831e3fe5ae7" providerId="ADAL" clId="{28656D64-7E24-47E9-8B2A-237B93F5B6DB}" dt="2024-11-07T14:12:53.337" v="0" actId="478"/>
            <ac:picMkLst>
              <pc:docMk/>
              <pc:sldMasterMk cId="0" sldId="2147483682"/>
              <pc:sldLayoutMk cId="0" sldId="2147483683"/>
              <ac:picMk id="28" creationId="{00000000-0000-0000-0000-000000000000}"/>
            </ac:picMkLst>
          </pc:picChg>
          <pc:picChg chg="del">
            <ac:chgData name="GOMEZ, Paula" userId="c93cf399-3ed7-4230-9282-8831e3fe5ae7" providerId="ADAL" clId="{28656D64-7E24-47E9-8B2A-237B93F5B6DB}" dt="2024-11-07T14:20:10.466" v="48" actId="478"/>
            <ac:picMkLst>
              <pc:docMk/>
              <pc:sldMasterMk cId="0" sldId="2147483682"/>
              <pc:sldLayoutMk cId="0" sldId="2147483683"/>
              <ac:picMk id="32" creationId="{00000000-0000-0000-0000-000000000000}"/>
            </ac:picMkLst>
          </pc:picChg>
        </pc:sldLayoutChg>
      </pc:sldMasterChg>
    </pc:docChg>
  </pc:docChgLst>
  <pc:docChgLst>
    <pc:chgData name="GOMEZ, Paula" userId="c93cf399-3ed7-4230-9282-8831e3fe5ae7" providerId="ADAL" clId="{B9BE3E31-1289-4C68-96D7-F09117FE9CC2}"/>
    <pc:docChg chg="modSld">
      <pc:chgData name="GOMEZ, Paula" userId="c93cf399-3ed7-4230-9282-8831e3fe5ae7" providerId="ADAL" clId="{B9BE3E31-1289-4C68-96D7-F09117FE9CC2}" dt="2024-08-20T08:31:36.228" v="11" actId="20577"/>
      <pc:docMkLst>
        <pc:docMk/>
      </pc:docMkLst>
      <pc:sldChg chg="modSp mod">
        <pc:chgData name="GOMEZ, Paula" userId="c93cf399-3ed7-4230-9282-8831e3fe5ae7" providerId="ADAL" clId="{B9BE3E31-1289-4C68-96D7-F09117FE9CC2}" dt="2024-08-20T08:31:13.414" v="1" actId="20577"/>
        <pc:sldMkLst>
          <pc:docMk/>
          <pc:sldMk cId="3446233211" sldId="527"/>
        </pc:sldMkLst>
        <pc:spChg chg="mod">
          <ac:chgData name="GOMEZ, Paula" userId="c93cf399-3ed7-4230-9282-8831e3fe5ae7" providerId="ADAL" clId="{B9BE3E31-1289-4C68-96D7-F09117FE9CC2}" dt="2024-08-20T08:31:13.414" v="1" actId="20577"/>
          <ac:spMkLst>
            <pc:docMk/>
            <pc:sldMk cId="3446233211" sldId="527"/>
            <ac:spMk id="3" creationId="{C66DE279-353B-323D-A2DE-3EAF586E6168}"/>
          </ac:spMkLst>
        </pc:spChg>
      </pc:sldChg>
      <pc:sldChg chg="modSp mod">
        <pc:chgData name="GOMEZ, Paula" userId="c93cf399-3ed7-4230-9282-8831e3fe5ae7" providerId="ADAL" clId="{B9BE3E31-1289-4C68-96D7-F09117FE9CC2}" dt="2024-08-20T08:31:17.868" v="3" actId="20577"/>
        <pc:sldMkLst>
          <pc:docMk/>
          <pc:sldMk cId="2114473003" sldId="528"/>
        </pc:sldMkLst>
        <pc:spChg chg="mod">
          <ac:chgData name="GOMEZ, Paula" userId="c93cf399-3ed7-4230-9282-8831e3fe5ae7" providerId="ADAL" clId="{B9BE3E31-1289-4C68-96D7-F09117FE9CC2}" dt="2024-08-20T08:31:17.868" v="3" actId="20577"/>
          <ac:spMkLst>
            <pc:docMk/>
            <pc:sldMk cId="2114473003" sldId="528"/>
            <ac:spMk id="3" creationId="{C66DE279-353B-323D-A2DE-3EAF586E6168}"/>
          </ac:spMkLst>
        </pc:spChg>
      </pc:sldChg>
      <pc:sldChg chg="modSp mod">
        <pc:chgData name="GOMEZ, Paula" userId="c93cf399-3ed7-4230-9282-8831e3fe5ae7" providerId="ADAL" clId="{B9BE3E31-1289-4C68-96D7-F09117FE9CC2}" dt="2024-08-20T08:31:22.575" v="5" actId="20577"/>
        <pc:sldMkLst>
          <pc:docMk/>
          <pc:sldMk cId="895360114" sldId="529"/>
        </pc:sldMkLst>
        <pc:spChg chg="mod">
          <ac:chgData name="GOMEZ, Paula" userId="c93cf399-3ed7-4230-9282-8831e3fe5ae7" providerId="ADAL" clId="{B9BE3E31-1289-4C68-96D7-F09117FE9CC2}" dt="2024-08-20T08:31:22.575" v="5" actId="20577"/>
          <ac:spMkLst>
            <pc:docMk/>
            <pc:sldMk cId="895360114" sldId="529"/>
            <ac:spMk id="3" creationId="{C66DE279-353B-323D-A2DE-3EAF586E6168}"/>
          </ac:spMkLst>
        </pc:spChg>
      </pc:sldChg>
      <pc:sldChg chg="modSp mod">
        <pc:chgData name="GOMEZ, Paula" userId="c93cf399-3ed7-4230-9282-8831e3fe5ae7" providerId="ADAL" clId="{B9BE3E31-1289-4C68-96D7-F09117FE9CC2}" dt="2024-08-20T08:31:27.139" v="7" actId="20577"/>
        <pc:sldMkLst>
          <pc:docMk/>
          <pc:sldMk cId="1320564039" sldId="530"/>
        </pc:sldMkLst>
        <pc:spChg chg="mod">
          <ac:chgData name="GOMEZ, Paula" userId="c93cf399-3ed7-4230-9282-8831e3fe5ae7" providerId="ADAL" clId="{B9BE3E31-1289-4C68-96D7-F09117FE9CC2}" dt="2024-08-20T08:31:27.139" v="7" actId="20577"/>
          <ac:spMkLst>
            <pc:docMk/>
            <pc:sldMk cId="1320564039" sldId="530"/>
            <ac:spMk id="3" creationId="{C66DE279-353B-323D-A2DE-3EAF586E6168}"/>
          </ac:spMkLst>
        </pc:spChg>
      </pc:sldChg>
      <pc:sldChg chg="modSp mod">
        <pc:chgData name="GOMEZ, Paula" userId="c93cf399-3ed7-4230-9282-8831e3fe5ae7" providerId="ADAL" clId="{B9BE3E31-1289-4C68-96D7-F09117FE9CC2}" dt="2024-08-20T08:31:31.773" v="9" actId="20577"/>
        <pc:sldMkLst>
          <pc:docMk/>
          <pc:sldMk cId="3822625834" sldId="532"/>
        </pc:sldMkLst>
        <pc:spChg chg="mod">
          <ac:chgData name="GOMEZ, Paula" userId="c93cf399-3ed7-4230-9282-8831e3fe5ae7" providerId="ADAL" clId="{B9BE3E31-1289-4C68-96D7-F09117FE9CC2}" dt="2024-08-20T08:31:31.773" v="9" actId="20577"/>
          <ac:spMkLst>
            <pc:docMk/>
            <pc:sldMk cId="3822625834" sldId="532"/>
            <ac:spMk id="3" creationId="{C66DE279-353B-323D-A2DE-3EAF586E6168}"/>
          </ac:spMkLst>
        </pc:spChg>
      </pc:sldChg>
      <pc:sldChg chg="modSp mod">
        <pc:chgData name="GOMEZ, Paula" userId="c93cf399-3ed7-4230-9282-8831e3fe5ae7" providerId="ADAL" clId="{B9BE3E31-1289-4C68-96D7-F09117FE9CC2}" dt="2024-08-20T08:31:36.228" v="11" actId="20577"/>
        <pc:sldMkLst>
          <pc:docMk/>
          <pc:sldMk cId="352143145" sldId="533"/>
        </pc:sldMkLst>
        <pc:spChg chg="mod">
          <ac:chgData name="GOMEZ, Paula" userId="c93cf399-3ed7-4230-9282-8831e3fe5ae7" providerId="ADAL" clId="{B9BE3E31-1289-4C68-96D7-F09117FE9CC2}" dt="2024-08-20T08:31:36.228" v="11" actId="20577"/>
          <ac:spMkLst>
            <pc:docMk/>
            <pc:sldMk cId="352143145" sldId="533"/>
            <ac:spMk id="3" creationId="{C66DE279-353B-323D-A2DE-3EAF586E6168}"/>
          </ac:spMkLst>
        </pc:spChg>
      </pc:sldChg>
    </pc:docChg>
  </pc:docChgLst>
  <pc:docChgLst>
    <pc:chgData name="Hoffman, Adela (CDC/GHC/DGHP)" userId="64afb8b8-f072-4c9e-9ef9-cff9a66c6b39" providerId="ADAL" clId="{3E227119-07E5-4B8F-A897-98EAF61D26EF}"/>
    <pc:docChg chg="undo custSel modSld">
      <pc:chgData name="Hoffman, Adela (CDC/GHC/DGHP)" userId="64afb8b8-f072-4c9e-9ef9-cff9a66c6b39" providerId="ADAL" clId="{3E227119-07E5-4B8F-A897-98EAF61D26EF}" dt="2024-08-20T01:08:12.608" v="124" actId="20577"/>
      <pc:docMkLst>
        <pc:docMk/>
      </pc:docMkLst>
      <pc:sldChg chg="modNotesTx">
        <pc:chgData name="Hoffman, Adela (CDC/GHC/DGHP)" userId="64afb8b8-f072-4c9e-9ef9-cff9a66c6b39" providerId="ADAL" clId="{3E227119-07E5-4B8F-A897-98EAF61D26EF}" dt="2024-08-20T00:55:31.067" v="19" actId="20577"/>
        <pc:sldMkLst>
          <pc:docMk/>
          <pc:sldMk cId="1988032627" sldId="353"/>
        </pc:sldMkLst>
      </pc:sldChg>
      <pc:sldChg chg="modNotesTx">
        <pc:chgData name="Hoffman, Adela (CDC/GHC/DGHP)" userId="64afb8b8-f072-4c9e-9ef9-cff9a66c6b39" providerId="ADAL" clId="{3E227119-07E5-4B8F-A897-98EAF61D26EF}" dt="2024-08-20T01:06:00.565" v="113" actId="20577"/>
        <pc:sldMkLst>
          <pc:docMk/>
          <pc:sldMk cId="1024690582" sldId="381"/>
        </pc:sldMkLst>
      </pc:sldChg>
      <pc:sldChg chg="modNotesTx">
        <pc:chgData name="Hoffman, Adela (CDC/GHC/DGHP)" userId="64afb8b8-f072-4c9e-9ef9-cff9a66c6b39" providerId="ADAL" clId="{3E227119-07E5-4B8F-A897-98EAF61D26EF}" dt="2024-08-20T01:08:12.608" v="124" actId="20577"/>
        <pc:sldMkLst>
          <pc:docMk/>
          <pc:sldMk cId="127444994" sldId="384"/>
        </pc:sldMkLst>
      </pc:sldChg>
      <pc:sldChg chg="modNotesTx">
        <pc:chgData name="Hoffman, Adela (CDC/GHC/DGHP)" userId="64afb8b8-f072-4c9e-9ef9-cff9a66c6b39" providerId="ADAL" clId="{3E227119-07E5-4B8F-A897-98EAF61D26EF}" dt="2024-08-20T00:56:56.618" v="29" actId="20577"/>
        <pc:sldMkLst>
          <pc:docMk/>
          <pc:sldMk cId="3325038314" sldId="403"/>
        </pc:sldMkLst>
      </pc:sldChg>
      <pc:sldChg chg="modNotesTx">
        <pc:chgData name="Hoffman, Adela (CDC/GHC/DGHP)" userId="64afb8b8-f072-4c9e-9ef9-cff9a66c6b39" providerId="ADAL" clId="{3E227119-07E5-4B8F-A897-98EAF61D26EF}" dt="2024-08-20T00:55:59.328" v="20"/>
        <pc:sldMkLst>
          <pc:docMk/>
          <pc:sldMk cId="155909528" sldId="405"/>
        </pc:sldMkLst>
      </pc:sldChg>
      <pc:sldChg chg="modNotesTx">
        <pc:chgData name="Hoffman, Adela (CDC/GHC/DGHP)" userId="64afb8b8-f072-4c9e-9ef9-cff9a66c6b39" providerId="ADAL" clId="{3E227119-07E5-4B8F-A897-98EAF61D26EF}" dt="2024-08-20T01:00:48.472" v="88" actId="20577"/>
        <pc:sldMkLst>
          <pc:docMk/>
          <pc:sldMk cId="1116457420" sldId="434"/>
        </pc:sldMkLst>
      </pc:sldChg>
      <pc:sldChg chg="modNotesTx">
        <pc:chgData name="Hoffman, Adela (CDC/GHC/DGHP)" userId="64afb8b8-f072-4c9e-9ef9-cff9a66c6b39" providerId="ADAL" clId="{3E227119-07E5-4B8F-A897-98EAF61D26EF}" dt="2024-08-20T01:02:47.754" v="96" actId="20577"/>
        <pc:sldMkLst>
          <pc:docMk/>
          <pc:sldMk cId="1745101525" sldId="436"/>
        </pc:sldMkLst>
      </pc:sldChg>
      <pc:sldChg chg="modNotesTx">
        <pc:chgData name="Hoffman, Adela (CDC/GHC/DGHP)" userId="64afb8b8-f072-4c9e-9ef9-cff9a66c6b39" providerId="ADAL" clId="{3E227119-07E5-4B8F-A897-98EAF61D26EF}" dt="2024-08-20T01:04:20.629" v="108" actId="20577"/>
        <pc:sldMkLst>
          <pc:docMk/>
          <pc:sldMk cId="3645138903" sldId="444"/>
        </pc:sldMkLst>
      </pc:sldChg>
      <pc:sldChg chg="modNotesTx">
        <pc:chgData name="Hoffman, Adela (CDC/GHC/DGHP)" userId="64afb8b8-f072-4c9e-9ef9-cff9a66c6b39" providerId="ADAL" clId="{3E227119-07E5-4B8F-A897-98EAF61D26EF}" dt="2024-08-20T01:03:16.740" v="97" actId="20577"/>
        <pc:sldMkLst>
          <pc:docMk/>
          <pc:sldMk cId="448096837" sldId="459"/>
        </pc:sldMkLst>
      </pc:sldChg>
      <pc:sldChg chg="modNotesTx">
        <pc:chgData name="Hoffman, Adela (CDC/GHC/DGHP)" userId="64afb8b8-f072-4c9e-9ef9-cff9a66c6b39" providerId="ADAL" clId="{3E227119-07E5-4B8F-A897-98EAF61D26EF}" dt="2024-08-20T00:59:50.207" v="64" actId="20577"/>
        <pc:sldMkLst>
          <pc:docMk/>
          <pc:sldMk cId="42194822" sldId="504"/>
        </pc:sldMkLst>
      </pc:sldChg>
    </pc:docChg>
  </pc:docChgLst>
  <pc:docChgLst>
    <pc:chgData name="GOMEZ, Paula" userId="S::gomezp@who.int::c93cf399-3ed7-4230-9282-8831e3fe5ae7" providerId="AD" clId="Web-{F72C8EF3-9CD5-EBAE-9BD4-20489D27CE8E}"/>
    <pc:docChg chg="modSld">
      <pc:chgData name="GOMEZ, Paula" userId="S::gomezp@who.int::c93cf399-3ed7-4230-9282-8831e3fe5ae7" providerId="AD" clId="Web-{F72C8EF3-9CD5-EBAE-9BD4-20489D27CE8E}" dt="2024-08-20T08:44:47.439" v="55" actId="20577"/>
      <pc:docMkLst>
        <pc:docMk/>
      </pc:docMkLst>
      <pc:sldChg chg="modSp">
        <pc:chgData name="GOMEZ, Paula" userId="S::gomezp@who.int::c93cf399-3ed7-4230-9282-8831e3fe5ae7" providerId="AD" clId="Web-{F72C8EF3-9CD5-EBAE-9BD4-20489D27CE8E}" dt="2024-08-20T08:44:47.439" v="55" actId="20577"/>
        <pc:sldMkLst>
          <pc:docMk/>
          <pc:sldMk cId="302464712" sldId="523"/>
        </pc:sldMkLst>
        <pc:spChg chg="mod">
          <ac:chgData name="GOMEZ, Paula" userId="S::gomezp@who.int::c93cf399-3ed7-4230-9282-8831e3fe5ae7" providerId="AD" clId="Web-{F72C8EF3-9CD5-EBAE-9BD4-20489D27CE8E}" dt="2024-08-20T08:44:47.439" v="55" actId="20577"/>
          <ac:spMkLst>
            <pc:docMk/>
            <pc:sldMk cId="302464712" sldId="523"/>
            <ac:spMk id="628" creationId="{00000000-0000-0000-0000-000000000000}"/>
          </ac:spMkLst>
        </pc:spChg>
      </pc:sldChg>
      <pc:sldChg chg="modSp">
        <pc:chgData name="GOMEZ, Paula" userId="S::gomezp@who.int::c93cf399-3ed7-4230-9282-8831e3fe5ae7" providerId="AD" clId="Web-{F72C8EF3-9CD5-EBAE-9BD4-20489D27CE8E}" dt="2024-08-20T08:40:21.885" v="2" actId="20577"/>
        <pc:sldMkLst>
          <pc:docMk/>
          <pc:sldMk cId="2102662080" sldId="526"/>
        </pc:sldMkLst>
        <pc:spChg chg="mod">
          <ac:chgData name="GOMEZ, Paula" userId="S::gomezp@who.int::c93cf399-3ed7-4230-9282-8831e3fe5ae7" providerId="AD" clId="Web-{F72C8EF3-9CD5-EBAE-9BD4-20489D27CE8E}" dt="2024-08-20T08:40:21.885" v="2" actId="20577"/>
          <ac:spMkLst>
            <pc:docMk/>
            <pc:sldMk cId="2102662080" sldId="526"/>
            <ac:spMk id="628"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C2909B-1969-4451-B918-12F2288CC6D6}" type="doc">
      <dgm:prSet loTypeId="urn:microsoft.com/office/officeart/2009/3/layout/SubStepProcess" loCatId="process" qsTypeId="urn:microsoft.com/office/officeart/2005/8/quickstyle/simple1" qsCatId="simple" csTypeId="urn:microsoft.com/office/officeart/2005/8/colors/colorful1" csCatId="colorful" phldr="1"/>
      <dgm:spPr/>
      <dgm:t>
        <a:bodyPr/>
        <a:lstStyle/>
        <a:p>
          <a:endParaRPr/>
        </a:p>
      </dgm:t>
    </dgm:pt>
    <dgm:pt modelId="{E4411614-AE77-4D4F-AE7C-97ADC4AC6D92}">
      <dgm:prSet phldrT="[Text]"/>
      <dgm:spPr/>
      <dgm:t>
        <a:bodyPr/>
        <a:lstStyle/>
        <a:p>
          <a:r>
            <a:t>Vocabulaire</a:t>
          </a:r>
        </a:p>
      </dgm:t>
    </dgm:pt>
    <dgm:pt modelId="{1310FA58-DBB2-4B3C-B7E9-1E8DB5B1E714}" type="parTrans" cxnId="{BD4C12D7-1A07-43DC-9363-F5F3A180E0A1}">
      <dgm:prSet/>
      <dgm:spPr/>
      <dgm:t>
        <a:bodyPr/>
        <a:lstStyle/>
        <a:p>
          <a:endParaRPr/>
        </a:p>
      </dgm:t>
    </dgm:pt>
    <dgm:pt modelId="{43A15060-8116-4C88-B56C-3EB7305CB541}" type="sibTrans" cxnId="{BD4C12D7-1A07-43DC-9363-F5F3A180E0A1}">
      <dgm:prSet/>
      <dgm:spPr/>
      <dgm:t>
        <a:bodyPr/>
        <a:lstStyle/>
        <a:p>
          <a:endParaRPr/>
        </a:p>
      </dgm:t>
    </dgm:pt>
    <dgm:pt modelId="{91A07FAD-827F-4553-B3A4-D5163F06773B}">
      <dgm:prSet phldrT="[Text]"/>
      <dgm:spPr/>
      <dgm:t>
        <a:bodyPr/>
        <a:lstStyle/>
        <a:p>
          <a:r>
            <a:t>Systèmes</a:t>
          </a:r>
        </a:p>
      </dgm:t>
    </dgm:pt>
    <dgm:pt modelId="{FBB9DD5A-9E3B-4444-9E1A-7532DFF3995A}" type="parTrans" cxnId="{B7A6D4B7-C1D5-41D5-B2FA-1630DB9D909D}">
      <dgm:prSet/>
      <dgm:spPr/>
      <dgm:t>
        <a:bodyPr/>
        <a:lstStyle/>
        <a:p>
          <a:endParaRPr/>
        </a:p>
      </dgm:t>
    </dgm:pt>
    <dgm:pt modelId="{B07055DD-834E-472B-93BD-E6F417945BB8}" type="sibTrans" cxnId="{B7A6D4B7-C1D5-41D5-B2FA-1630DB9D909D}">
      <dgm:prSet/>
      <dgm:spPr/>
      <dgm:t>
        <a:bodyPr/>
        <a:lstStyle/>
        <a:p>
          <a:endParaRPr/>
        </a:p>
      </dgm:t>
    </dgm:pt>
    <dgm:pt modelId="{932D8B49-F3AC-4D62-A5EF-956FB0228502}">
      <dgm:prSet phldrT="[Text]"/>
      <dgm:spPr/>
      <dgm:t>
        <a:bodyPr/>
        <a:lstStyle/>
        <a:p>
          <a:r>
            <a:t>Processus</a:t>
          </a:r>
        </a:p>
      </dgm:t>
    </dgm:pt>
    <dgm:pt modelId="{1E93AACE-72A6-4748-BC98-0869C45F40B0}" type="parTrans" cxnId="{A63CC6F2-A054-472A-8475-0B398831463D}">
      <dgm:prSet/>
      <dgm:spPr/>
      <dgm:t>
        <a:bodyPr/>
        <a:lstStyle/>
        <a:p>
          <a:endParaRPr/>
        </a:p>
      </dgm:t>
    </dgm:pt>
    <dgm:pt modelId="{BEEA118B-3899-48A1-8736-570C893E2052}" type="sibTrans" cxnId="{A63CC6F2-A054-472A-8475-0B398831463D}">
      <dgm:prSet/>
      <dgm:spPr/>
      <dgm:t>
        <a:bodyPr/>
        <a:lstStyle/>
        <a:p>
          <a:endParaRPr/>
        </a:p>
      </dgm:t>
    </dgm:pt>
    <dgm:pt modelId="{93DA6BCF-00CA-40E7-B966-D3B6A2E823D9}" type="pres">
      <dgm:prSet presAssocID="{80C2909B-1969-4451-B918-12F2288CC6D6}" presName="Name0" presStyleCnt="0">
        <dgm:presLayoutVars>
          <dgm:chMax val="7"/>
          <dgm:dir/>
          <dgm:animOne val="branch"/>
        </dgm:presLayoutVars>
      </dgm:prSet>
      <dgm:spPr/>
    </dgm:pt>
    <dgm:pt modelId="{84BD6CB7-3C29-4227-9FAE-C3D3E80044E0}" type="pres">
      <dgm:prSet presAssocID="{E4411614-AE77-4D4F-AE7C-97ADC4AC6D92}" presName="parTx1" presStyleLbl="node1" presStyleIdx="0" presStyleCnt="3"/>
      <dgm:spPr/>
    </dgm:pt>
    <dgm:pt modelId="{84B0C54B-8E88-49C3-BAB7-F93861907F8D}" type="pres">
      <dgm:prSet presAssocID="{91A07FAD-827F-4553-B3A4-D5163F06773B}" presName="parTx2" presStyleLbl="node1" presStyleIdx="1" presStyleCnt="3"/>
      <dgm:spPr/>
    </dgm:pt>
    <dgm:pt modelId="{AA32202E-9B54-4C36-82B0-0EC83D54BE09}" type="pres">
      <dgm:prSet presAssocID="{932D8B49-F3AC-4D62-A5EF-956FB0228502}" presName="parTx3" presStyleLbl="node1" presStyleIdx="2" presStyleCnt="3"/>
      <dgm:spPr/>
    </dgm:pt>
  </dgm:ptLst>
  <dgm:cxnLst>
    <dgm:cxn modelId="{443EB88E-1024-4ECB-84A1-F34105BADBA4}" type="presOf" srcId="{E4411614-AE77-4D4F-AE7C-97ADC4AC6D92}" destId="{84BD6CB7-3C29-4227-9FAE-C3D3E80044E0}" srcOrd="0" destOrd="0" presId="urn:microsoft.com/office/officeart/2009/3/layout/SubStepProcess"/>
    <dgm:cxn modelId="{B7A6D4B7-C1D5-41D5-B2FA-1630DB9D909D}" srcId="{80C2909B-1969-4451-B918-12F2288CC6D6}" destId="{91A07FAD-827F-4553-B3A4-D5163F06773B}" srcOrd="1" destOrd="0" parTransId="{FBB9DD5A-9E3B-4444-9E1A-7532DFF3995A}" sibTransId="{B07055DD-834E-472B-93BD-E6F417945BB8}"/>
    <dgm:cxn modelId="{BD4C12D7-1A07-43DC-9363-F5F3A180E0A1}" srcId="{80C2909B-1969-4451-B918-12F2288CC6D6}" destId="{E4411614-AE77-4D4F-AE7C-97ADC4AC6D92}" srcOrd="0" destOrd="0" parTransId="{1310FA58-DBB2-4B3C-B7E9-1E8DB5B1E714}" sibTransId="{43A15060-8116-4C88-B56C-3EB7305CB541}"/>
    <dgm:cxn modelId="{C71D72D9-128A-4F91-9C34-0EF2A4E909E3}" type="presOf" srcId="{80C2909B-1969-4451-B918-12F2288CC6D6}" destId="{93DA6BCF-00CA-40E7-B966-D3B6A2E823D9}" srcOrd="0" destOrd="0" presId="urn:microsoft.com/office/officeart/2009/3/layout/SubStepProcess"/>
    <dgm:cxn modelId="{DFDDB1E8-8126-4113-B37D-2227B5CD0841}" type="presOf" srcId="{91A07FAD-827F-4553-B3A4-D5163F06773B}" destId="{84B0C54B-8E88-49C3-BAB7-F93861907F8D}" srcOrd="0" destOrd="0" presId="urn:microsoft.com/office/officeart/2009/3/layout/SubStepProcess"/>
    <dgm:cxn modelId="{B9E2B1EA-7AF2-4759-BAAD-010EA1D80F13}" type="presOf" srcId="{932D8B49-F3AC-4D62-A5EF-956FB0228502}" destId="{AA32202E-9B54-4C36-82B0-0EC83D54BE09}" srcOrd="0" destOrd="0" presId="urn:microsoft.com/office/officeart/2009/3/layout/SubStepProcess"/>
    <dgm:cxn modelId="{A63CC6F2-A054-472A-8475-0B398831463D}" srcId="{80C2909B-1969-4451-B918-12F2288CC6D6}" destId="{932D8B49-F3AC-4D62-A5EF-956FB0228502}" srcOrd="2" destOrd="0" parTransId="{1E93AACE-72A6-4748-BC98-0869C45F40B0}" sibTransId="{BEEA118B-3899-48A1-8736-570C893E2052}"/>
    <dgm:cxn modelId="{6975D0FB-06DD-45ED-AC90-ED83D46E17A2}" type="presParOf" srcId="{93DA6BCF-00CA-40E7-B966-D3B6A2E823D9}" destId="{84BD6CB7-3C29-4227-9FAE-C3D3E80044E0}" srcOrd="0" destOrd="0" presId="urn:microsoft.com/office/officeart/2009/3/layout/SubStepProcess"/>
    <dgm:cxn modelId="{2A401E3B-5373-4AE5-A2CA-D053BCF366DE}" type="presParOf" srcId="{93DA6BCF-00CA-40E7-B966-D3B6A2E823D9}" destId="{84B0C54B-8E88-49C3-BAB7-F93861907F8D}" srcOrd="1" destOrd="0" presId="urn:microsoft.com/office/officeart/2009/3/layout/SubStepProcess"/>
    <dgm:cxn modelId="{9BA5B93E-6117-4A59-952C-0949D104023C}" type="presParOf" srcId="{93DA6BCF-00CA-40E7-B966-D3B6A2E823D9}" destId="{AA32202E-9B54-4C36-82B0-0EC83D54BE09}" srcOrd="2"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D6CB7-3C29-4227-9FAE-C3D3E80044E0}">
      <dsp:nvSpPr>
        <dsp:cNvPr id="0" name=""/>
        <dsp:cNvSpPr/>
      </dsp:nvSpPr>
      <dsp:spPr>
        <a:xfrm>
          <a:off x="1976" y="514219"/>
          <a:ext cx="1347892" cy="1347892"/>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sz="1400" kern="1200"/>
            <a:t>Vocabulaire</a:t>
          </a:r>
        </a:p>
      </dsp:txBody>
      <dsp:txXfrm>
        <a:off x="199370" y="711613"/>
        <a:ext cx="953104" cy="953104"/>
      </dsp:txXfrm>
    </dsp:sp>
    <dsp:sp modelId="{84B0C54B-8E88-49C3-BAB7-F93861907F8D}">
      <dsp:nvSpPr>
        <dsp:cNvPr id="0" name=""/>
        <dsp:cNvSpPr/>
      </dsp:nvSpPr>
      <dsp:spPr>
        <a:xfrm>
          <a:off x="1349868" y="514219"/>
          <a:ext cx="1347892" cy="1347892"/>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sz="1400" kern="1200"/>
            <a:t>Systèmes</a:t>
          </a:r>
        </a:p>
      </dsp:txBody>
      <dsp:txXfrm>
        <a:off x="1547262" y="711613"/>
        <a:ext cx="953104" cy="953104"/>
      </dsp:txXfrm>
    </dsp:sp>
    <dsp:sp modelId="{AA32202E-9B54-4C36-82B0-0EC83D54BE09}">
      <dsp:nvSpPr>
        <dsp:cNvPr id="0" name=""/>
        <dsp:cNvSpPr/>
      </dsp:nvSpPr>
      <dsp:spPr>
        <a:xfrm>
          <a:off x="2697760" y="514219"/>
          <a:ext cx="1347892" cy="1347892"/>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sz="1400" kern="1200"/>
            <a:t>Processus</a:t>
          </a:r>
        </a:p>
      </dsp:txBody>
      <dsp:txXfrm>
        <a:off x="2895154" y="711613"/>
        <a:ext cx="953104" cy="953104"/>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36779324"/>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74997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788035" lvl="1" indent="-334010" algn="l">
              <a:spcBef>
                <a:spcPts val="468"/>
              </a:spcBef>
              <a:buFont typeface="Arial MT,Sans-Serif"/>
              <a:buChar char="•"/>
            </a:pPr>
            <a:r>
              <a:rPr dirty="0"/>
              <a:t>Les participants </a:t>
            </a:r>
            <a:r>
              <a:rPr dirty="0" err="1"/>
              <a:t>seront</a:t>
            </a:r>
            <a:r>
              <a:rPr dirty="0"/>
              <a:t> </a:t>
            </a:r>
            <a:r>
              <a:rPr dirty="0" err="1"/>
              <a:t>répartis</a:t>
            </a:r>
            <a:r>
              <a:rPr dirty="0"/>
              <a:t> </a:t>
            </a:r>
            <a:r>
              <a:rPr dirty="0" err="1"/>
              <a:t>en</a:t>
            </a:r>
            <a:r>
              <a:rPr dirty="0"/>
              <a:t> petits </a:t>
            </a:r>
            <a:r>
              <a:rPr dirty="0" err="1"/>
              <a:t>groupes</a:t>
            </a:r>
            <a:r>
              <a:rPr dirty="0"/>
              <a:t> de trois </a:t>
            </a:r>
            <a:r>
              <a:rPr dirty="0" err="1"/>
              <a:t>ou</a:t>
            </a:r>
            <a:r>
              <a:rPr dirty="0"/>
              <a:t> quatre.</a:t>
            </a:r>
          </a:p>
          <a:p>
            <a:pPr marL="788035" lvl="1" indent="-334010" algn="l">
              <a:spcBef>
                <a:spcPts val="468"/>
              </a:spcBef>
              <a:buFont typeface="Arial MT,Sans-Serif"/>
              <a:buChar char="•"/>
            </a:pPr>
            <a:r>
              <a:rPr dirty="0" err="1"/>
              <a:t>Chaque</a:t>
            </a:r>
            <a:r>
              <a:rPr dirty="0"/>
              <a:t> </a:t>
            </a:r>
            <a:r>
              <a:rPr dirty="0" err="1"/>
              <a:t>groupe</a:t>
            </a:r>
            <a:r>
              <a:rPr dirty="0"/>
              <a:t> se </a:t>
            </a:r>
            <a:r>
              <a:rPr dirty="0" err="1"/>
              <a:t>placera</a:t>
            </a:r>
            <a:r>
              <a:rPr dirty="0"/>
              <a:t> </a:t>
            </a:r>
            <a:r>
              <a:rPr dirty="0" err="1"/>
              <a:t>devant</a:t>
            </a:r>
            <a:r>
              <a:rPr dirty="0"/>
              <a:t> </a:t>
            </a:r>
            <a:r>
              <a:rPr dirty="0" err="1"/>
              <a:t>une</a:t>
            </a:r>
            <a:r>
              <a:rPr dirty="0"/>
              <a:t> affiche et </a:t>
            </a:r>
            <a:r>
              <a:rPr dirty="0" err="1"/>
              <a:t>disposera</a:t>
            </a:r>
            <a:r>
              <a:rPr dirty="0"/>
              <a:t> de 3 minutes pour </a:t>
            </a:r>
            <a:r>
              <a:rPr dirty="0" err="1"/>
              <a:t>réfléchir</a:t>
            </a:r>
            <a:r>
              <a:rPr dirty="0"/>
              <a:t> </a:t>
            </a:r>
            <a:r>
              <a:rPr dirty="0" err="1"/>
              <a:t>collectivement</a:t>
            </a:r>
            <a:r>
              <a:rPr dirty="0"/>
              <a:t> et </a:t>
            </a:r>
            <a:r>
              <a:rPr dirty="0" err="1"/>
              <a:t>écrire</a:t>
            </a:r>
            <a:r>
              <a:rPr dirty="0"/>
              <a:t> son point de </a:t>
            </a:r>
            <a:r>
              <a:rPr dirty="0" err="1"/>
              <a:t>vue</a:t>
            </a:r>
            <a:r>
              <a:rPr dirty="0"/>
              <a:t> sur le </a:t>
            </a:r>
            <a:r>
              <a:rPr dirty="0" err="1"/>
              <a:t>sujet</a:t>
            </a:r>
            <a:r>
              <a:rPr dirty="0"/>
              <a:t> </a:t>
            </a:r>
            <a:r>
              <a:rPr dirty="0" err="1"/>
              <a:t>en</a:t>
            </a:r>
            <a:r>
              <a:rPr dirty="0"/>
              <a:t> question.</a:t>
            </a:r>
          </a:p>
          <a:p>
            <a:pPr marL="788035" lvl="1" indent="-334010" algn="l">
              <a:spcBef>
                <a:spcPts val="468"/>
              </a:spcBef>
              <a:buFont typeface="Arial MT,Sans-Serif"/>
              <a:buChar char="•"/>
            </a:pPr>
            <a:r>
              <a:rPr dirty="0" err="1"/>
              <a:t>L’exercice</a:t>
            </a:r>
            <a:r>
              <a:rPr dirty="0"/>
              <a:t> </a:t>
            </a:r>
            <a:r>
              <a:rPr dirty="0" err="1"/>
              <a:t>est</a:t>
            </a:r>
            <a:r>
              <a:rPr dirty="0"/>
              <a:t> </a:t>
            </a:r>
            <a:r>
              <a:rPr dirty="0" err="1"/>
              <a:t>censé</a:t>
            </a:r>
            <a:r>
              <a:rPr dirty="0"/>
              <a:t> </a:t>
            </a:r>
            <a:r>
              <a:rPr dirty="0" err="1"/>
              <a:t>être</a:t>
            </a:r>
            <a:r>
              <a:rPr dirty="0"/>
              <a:t> </a:t>
            </a:r>
            <a:r>
              <a:rPr dirty="0" err="1"/>
              <a:t>rapide</a:t>
            </a:r>
            <a:endParaRPr dirty="0"/>
          </a:p>
          <a:p>
            <a:pPr marL="788035" lvl="1" indent="-334010" algn="l">
              <a:spcBef>
                <a:spcPts val="468"/>
              </a:spcBef>
              <a:buFont typeface="Arial MT,Sans-Serif"/>
              <a:buChar char="•"/>
            </a:pPr>
            <a:r>
              <a:rPr dirty="0"/>
              <a:t>Ne </a:t>
            </a:r>
            <a:r>
              <a:rPr dirty="0" err="1"/>
              <a:t>vous</a:t>
            </a:r>
            <a:r>
              <a:rPr dirty="0"/>
              <a:t> </a:t>
            </a:r>
            <a:r>
              <a:rPr dirty="0" err="1"/>
              <a:t>inquiétez</a:t>
            </a:r>
            <a:r>
              <a:rPr dirty="0"/>
              <a:t> pas </a:t>
            </a:r>
            <a:r>
              <a:rPr dirty="0" err="1"/>
              <a:t>si</a:t>
            </a:r>
            <a:r>
              <a:rPr dirty="0"/>
              <a:t> </a:t>
            </a:r>
            <a:r>
              <a:rPr dirty="0" err="1"/>
              <a:t>votre</a:t>
            </a:r>
            <a:r>
              <a:rPr dirty="0"/>
              <a:t> </a:t>
            </a:r>
            <a:r>
              <a:rPr dirty="0" err="1"/>
              <a:t>groupe</a:t>
            </a:r>
            <a:r>
              <a:rPr dirty="0"/>
              <a:t> </a:t>
            </a:r>
            <a:r>
              <a:rPr dirty="0" err="1"/>
              <a:t>n’a</a:t>
            </a:r>
            <a:r>
              <a:rPr dirty="0"/>
              <a:t> pas le temps </a:t>
            </a:r>
            <a:r>
              <a:rPr dirty="0" err="1"/>
              <a:t>d’écrire</a:t>
            </a:r>
            <a:r>
              <a:rPr dirty="0"/>
              <a:t> </a:t>
            </a:r>
            <a:r>
              <a:rPr dirty="0" err="1"/>
              <a:t>toutes</a:t>
            </a:r>
            <a:r>
              <a:rPr dirty="0"/>
              <a:t> </a:t>
            </a:r>
            <a:r>
              <a:rPr dirty="0" err="1"/>
              <a:t>ses</a:t>
            </a:r>
            <a:r>
              <a:rPr dirty="0"/>
              <a:t> </a:t>
            </a:r>
            <a:r>
              <a:rPr dirty="0" err="1"/>
              <a:t>idées</a:t>
            </a:r>
            <a:r>
              <a:rPr dirty="0"/>
              <a:t> </a:t>
            </a:r>
            <a:r>
              <a:rPr dirty="0" err="1"/>
              <a:t>avant</a:t>
            </a:r>
            <a:r>
              <a:rPr dirty="0"/>
              <a:t> de passer à </a:t>
            </a:r>
            <a:r>
              <a:rPr dirty="0" err="1"/>
              <a:t>lʼaffiche</a:t>
            </a:r>
            <a:r>
              <a:rPr dirty="0"/>
              <a:t> </a:t>
            </a:r>
            <a:r>
              <a:rPr dirty="0" err="1"/>
              <a:t>suivante</a:t>
            </a:r>
            <a:r>
              <a:rPr dirty="0"/>
              <a:t> : </a:t>
            </a:r>
            <a:r>
              <a:rPr dirty="0" err="1"/>
              <a:t>l’un</a:t>
            </a:r>
            <a:r>
              <a:rPr dirty="0"/>
              <a:t> des </a:t>
            </a:r>
            <a:r>
              <a:rPr dirty="0" err="1"/>
              <a:t>autres</a:t>
            </a:r>
            <a:r>
              <a:rPr dirty="0"/>
              <a:t> </a:t>
            </a:r>
            <a:r>
              <a:rPr dirty="0" err="1"/>
              <a:t>groupes</a:t>
            </a:r>
            <a:r>
              <a:rPr dirty="0"/>
              <a:t> aura </a:t>
            </a:r>
            <a:r>
              <a:rPr dirty="0" err="1"/>
              <a:t>probablement</a:t>
            </a:r>
            <a:r>
              <a:rPr dirty="0"/>
              <a:t> </a:t>
            </a:r>
            <a:r>
              <a:rPr dirty="0" err="1"/>
              <a:t>lʼidée</a:t>
            </a:r>
            <a:r>
              <a:rPr dirty="0"/>
              <a:t> que le </a:t>
            </a:r>
            <a:r>
              <a:rPr dirty="0" err="1"/>
              <a:t>groupe</a:t>
            </a:r>
            <a:r>
              <a:rPr dirty="0"/>
              <a:t> </a:t>
            </a:r>
            <a:r>
              <a:rPr dirty="0" err="1"/>
              <a:t>nʼaura</a:t>
            </a:r>
            <a:r>
              <a:rPr dirty="0"/>
              <a:t> pas </a:t>
            </a:r>
            <a:r>
              <a:rPr dirty="0" err="1"/>
              <a:t>eu</a:t>
            </a:r>
            <a:r>
              <a:rPr dirty="0"/>
              <a:t> le temps de noter, et il sera possible, </a:t>
            </a:r>
            <a:r>
              <a:rPr dirty="0" err="1"/>
              <a:t>lors</a:t>
            </a:r>
            <a:r>
              <a:rPr dirty="0"/>
              <a:t> du </a:t>
            </a:r>
            <a:r>
              <a:rPr dirty="0" err="1"/>
              <a:t>bilan</a:t>
            </a:r>
            <a:r>
              <a:rPr dirty="0"/>
              <a:t> à la fin de </a:t>
            </a:r>
            <a:r>
              <a:rPr dirty="0" err="1"/>
              <a:t>l’exercice</a:t>
            </a:r>
            <a:r>
              <a:rPr dirty="0"/>
              <a:t>, </a:t>
            </a:r>
            <a:r>
              <a:rPr dirty="0" err="1"/>
              <a:t>d’ajouter</a:t>
            </a:r>
            <a:r>
              <a:rPr dirty="0"/>
              <a:t> des </a:t>
            </a:r>
            <a:r>
              <a:rPr dirty="0" err="1"/>
              <a:t>éléments</a:t>
            </a:r>
            <a:r>
              <a:rPr dirty="0"/>
              <a:t> qui </a:t>
            </a:r>
            <a:r>
              <a:rPr dirty="0" err="1"/>
              <a:t>n’auront</a:t>
            </a:r>
            <a:r>
              <a:rPr dirty="0"/>
              <a:t> pas </a:t>
            </a:r>
            <a:r>
              <a:rPr dirty="0" err="1"/>
              <a:t>été</a:t>
            </a:r>
            <a:r>
              <a:rPr dirty="0"/>
              <a:t> </a:t>
            </a:r>
            <a:r>
              <a:rPr dirty="0" err="1"/>
              <a:t>mentionnés</a:t>
            </a:r>
            <a:r>
              <a:rPr dirty="0"/>
              <a:t>.</a:t>
            </a:r>
          </a:p>
        </p:txBody>
      </p:sp>
    </p:spTree>
    <p:extLst>
      <p:ext uri="{BB962C8B-B14F-4D97-AF65-F5344CB8AC3E}">
        <p14:creationId xmlns:p14="http://schemas.microsoft.com/office/powerpoint/2010/main" val="1553759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788035" lvl="1" indent="-334010" algn="l">
              <a:spcBef>
                <a:spcPts val="468"/>
              </a:spcBef>
              <a:buFont typeface="Arial MT,Sans-Serif"/>
              <a:buChar char="•"/>
              <a:defRPr>
                <a:solidFill>
                  <a:srgbClr val="000000"/>
                </a:solidFill>
              </a:defRPr>
            </a:pPr>
            <a:r>
              <a:rPr dirty="0" err="1"/>
              <a:t>L’animateur</a:t>
            </a:r>
            <a:r>
              <a:rPr dirty="0"/>
              <a:t> </a:t>
            </a:r>
            <a:r>
              <a:rPr dirty="0" err="1"/>
              <a:t>règle</a:t>
            </a:r>
            <a:r>
              <a:rPr dirty="0"/>
              <a:t> le </a:t>
            </a:r>
            <a:r>
              <a:rPr dirty="0" err="1"/>
              <a:t>minuteur</a:t>
            </a:r>
            <a:r>
              <a:rPr dirty="0"/>
              <a:t> de son </a:t>
            </a:r>
            <a:r>
              <a:rPr dirty="0" err="1"/>
              <a:t>téléphone</a:t>
            </a:r>
            <a:r>
              <a:rPr dirty="0"/>
              <a:t> sur 3 minutes : à la </a:t>
            </a:r>
            <a:r>
              <a:rPr dirty="0" err="1"/>
              <a:t>sonnerie</a:t>
            </a:r>
            <a:r>
              <a:rPr dirty="0"/>
              <a:t>, </a:t>
            </a:r>
            <a:r>
              <a:rPr dirty="0" err="1"/>
              <a:t>chaque</a:t>
            </a:r>
            <a:r>
              <a:rPr dirty="0"/>
              <a:t> </a:t>
            </a:r>
            <a:r>
              <a:rPr dirty="0" err="1"/>
              <a:t>groupe</a:t>
            </a:r>
            <a:r>
              <a:rPr dirty="0"/>
              <a:t> doit passer à </a:t>
            </a:r>
            <a:r>
              <a:rPr dirty="0" err="1"/>
              <a:t>l’affiche</a:t>
            </a:r>
            <a:r>
              <a:rPr dirty="0"/>
              <a:t> </a:t>
            </a:r>
            <a:r>
              <a:rPr dirty="0" err="1"/>
              <a:t>suivante</a:t>
            </a:r>
            <a:r>
              <a:rPr dirty="0"/>
              <a:t> pour y </a:t>
            </a:r>
            <a:r>
              <a:rPr dirty="0" err="1"/>
              <a:t>ajouter</a:t>
            </a:r>
            <a:r>
              <a:rPr dirty="0"/>
              <a:t> </a:t>
            </a:r>
            <a:r>
              <a:rPr dirty="0" err="1"/>
              <a:t>ses</a:t>
            </a:r>
            <a:r>
              <a:rPr dirty="0"/>
              <a:t> </a:t>
            </a:r>
            <a:r>
              <a:rPr dirty="0" err="1"/>
              <a:t>réponses</a:t>
            </a:r>
            <a:r>
              <a:rPr dirty="0"/>
              <a:t> à </a:t>
            </a:r>
            <a:r>
              <a:rPr dirty="0" err="1"/>
              <a:t>celles</a:t>
            </a:r>
            <a:r>
              <a:rPr dirty="0"/>
              <a:t> déjà </a:t>
            </a:r>
            <a:r>
              <a:rPr dirty="0" err="1"/>
              <a:t>notées</a:t>
            </a:r>
            <a:r>
              <a:rPr dirty="0"/>
              <a:t> par le </a:t>
            </a:r>
            <a:r>
              <a:rPr dirty="0" err="1"/>
              <a:t>groupe</a:t>
            </a:r>
            <a:r>
              <a:rPr dirty="0"/>
              <a:t> </a:t>
            </a:r>
            <a:r>
              <a:rPr dirty="0" err="1"/>
              <a:t>précédent</a:t>
            </a:r>
            <a:r>
              <a:rPr dirty="0"/>
              <a:t>. Si le </a:t>
            </a:r>
            <a:r>
              <a:rPr dirty="0" err="1"/>
              <a:t>groupe</a:t>
            </a:r>
            <a:r>
              <a:rPr dirty="0"/>
              <a:t> </a:t>
            </a:r>
            <a:r>
              <a:rPr dirty="0" err="1"/>
              <a:t>est</a:t>
            </a:r>
            <a:r>
              <a:rPr dirty="0"/>
              <a:t> </a:t>
            </a:r>
            <a:r>
              <a:rPr dirty="0" err="1"/>
              <a:t>d’accord</a:t>
            </a:r>
            <a:r>
              <a:rPr dirty="0"/>
              <a:t> avec </a:t>
            </a:r>
            <a:r>
              <a:rPr dirty="0" err="1"/>
              <a:t>lʼune</a:t>
            </a:r>
            <a:r>
              <a:rPr dirty="0"/>
              <a:t> </a:t>
            </a:r>
            <a:r>
              <a:rPr dirty="0" err="1"/>
              <a:t>ou</a:t>
            </a:r>
            <a:r>
              <a:rPr dirty="0"/>
              <a:t> </a:t>
            </a:r>
            <a:r>
              <a:rPr dirty="0" err="1"/>
              <a:t>lʼautre</a:t>
            </a:r>
            <a:r>
              <a:rPr dirty="0"/>
              <a:t> des </a:t>
            </a:r>
            <a:r>
              <a:rPr dirty="0" err="1"/>
              <a:t>réponses</a:t>
            </a:r>
            <a:r>
              <a:rPr dirty="0"/>
              <a:t> données par un </a:t>
            </a:r>
            <a:r>
              <a:rPr dirty="0" err="1"/>
              <a:t>groupe</a:t>
            </a:r>
            <a:r>
              <a:rPr dirty="0"/>
              <a:t> </a:t>
            </a:r>
            <a:r>
              <a:rPr dirty="0" err="1"/>
              <a:t>précédent</a:t>
            </a:r>
            <a:r>
              <a:rPr dirty="0"/>
              <a:t>, il </a:t>
            </a:r>
            <a:r>
              <a:rPr dirty="0" err="1"/>
              <a:t>peut</a:t>
            </a:r>
            <a:r>
              <a:rPr dirty="0"/>
              <a:t> la </a:t>
            </a:r>
            <a:r>
              <a:rPr dirty="0" err="1"/>
              <a:t>marquer</a:t>
            </a:r>
            <a:r>
              <a:rPr dirty="0"/>
              <a:t> d’un </a:t>
            </a:r>
            <a:r>
              <a:rPr dirty="0" err="1"/>
              <a:t>astérisque</a:t>
            </a:r>
            <a:r>
              <a:rPr dirty="0"/>
              <a:t>. Il ne faut noter QUE les </a:t>
            </a:r>
            <a:r>
              <a:rPr dirty="0" err="1"/>
              <a:t>éléments</a:t>
            </a:r>
            <a:r>
              <a:rPr dirty="0"/>
              <a:t> nouveaux, qui </a:t>
            </a:r>
            <a:r>
              <a:rPr dirty="0" err="1"/>
              <a:t>n’ont</a:t>
            </a:r>
            <a:r>
              <a:rPr dirty="0"/>
              <a:t> pas encore </a:t>
            </a:r>
            <a:r>
              <a:rPr dirty="0" err="1"/>
              <a:t>été</a:t>
            </a:r>
            <a:r>
              <a:rPr dirty="0"/>
              <a:t> </a:t>
            </a:r>
            <a:r>
              <a:rPr dirty="0" err="1"/>
              <a:t>proposés</a:t>
            </a:r>
            <a:r>
              <a:rPr dirty="0"/>
              <a:t> par le </a:t>
            </a:r>
            <a:r>
              <a:rPr dirty="0" err="1"/>
              <a:t>ou</a:t>
            </a:r>
            <a:r>
              <a:rPr dirty="0"/>
              <a:t> les </a:t>
            </a:r>
            <a:r>
              <a:rPr dirty="0" err="1"/>
              <a:t>groupes</a:t>
            </a:r>
            <a:r>
              <a:rPr dirty="0"/>
              <a:t> </a:t>
            </a:r>
            <a:r>
              <a:rPr dirty="0" err="1"/>
              <a:t>précédents</a:t>
            </a:r>
            <a:r>
              <a:rPr dirty="0"/>
              <a:t>.</a:t>
            </a:r>
            <a:endParaRPr dirty="0">
              <a:solidFill>
                <a:srgbClr val="000000"/>
              </a:solidFill>
            </a:endParaRPr>
          </a:p>
          <a:p>
            <a:pPr marL="788035" lvl="1" indent="-334010" algn="l">
              <a:spcBef>
                <a:spcPts val="468"/>
              </a:spcBef>
              <a:buFont typeface="Arial MT,Sans-Serif"/>
              <a:buChar char="•"/>
              <a:defRPr>
                <a:solidFill>
                  <a:srgbClr val="000000"/>
                </a:solidFill>
              </a:defRPr>
            </a:pPr>
            <a:r>
              <a:rPr dirty="0" err="1"/>
              <a:t>L’objectif</a:t>
            </a:r>
            <a:r>
              <a:rPr dirty="0"/>
              <a:t> de </a:t>
            </a:r>
            <a:r>
              <a:rPr dirty="0" err="1"/>
              <a:t>ces</a:t>
            </a:r>
            <a:r>
              <a:rPr dirty="0"/>
              <a:t> affiches </a:t>
            </a:r>
            <a:r>
              <a:rPr dirty="0" err="1"/>
              <a:t>est</a:t>
            </a:r>
            <a:r>
              <a:rPr dirty="0"/>
              <a:t> </a:t>
            </a:r>
            <a:r>
              <a:rPr dirty="0" err="1"/>
              <a:t>d’avoir</a:t>
            </a:r>
            <a:r>
              <a:rPr dirty="0"/>
              <a:t> un aperçu des </a:t>
            </a:r>
            <a:r>
              <a:rPr dirty="0" err="1"/>
              <a:t>caractéristiques</a:t>
            </a:r>
            <a:r>
              <a:rPr dirty="0"/>
              <a:t> de chacun des </a:t>
            </a:r>
            <a:r>
              <a:rPr dirty="0" err="1"/>
              <a:t>principaux</a:t>
            </a:r>
            <a:r>
              <a:rPr dirty="0"/>
              <a:t> </a:t>
            </a:r>
            <a:r>
              <a:rPr dirty="0" err="1"/>
              <a:t>domaines</a:t>
            </a:r>
            <a:r>
              <a:rPr dirty="0"/>
              <a:t> </a:t>
            </a:r>
            <a:r>
              <a:rPr dirty="0" err="1"/>
              <a:t>fonctionnels</a:t>
            </a:r>
            <a:r>
              <a:rPr dirty="0"/>
              <a:t> des EIR que nous </a:t>
            </a:r>
            <a:r>
              <a:rPr dirty="0" err="1"/>
              <a:t>aborderons</a:t>
            </a:r>
            <a:r>
              <a:rPr dirty="0"/>
              <a:t> </a:t>
            </a:r>
            <a:r>
              <a:rPr dirty="0" err="1"/>
              <a:t>cette</a:t>
            </a:r>
            <a:r>
              <a:rPr dirty="0"/>
              <a:t> </a:t>
            </a:r>
            <a:r>
              <a:rPr dirty="0" err="1"/>
              <a:t>semaine</a:t>
            </a:r>
            <a:r>
              <a:rPr dirty="0"/>
              <a:t>. Nous y </a:t>
            </a:r>
            <a:r>
              <a:rPr dirty="0" err="1"/>
              <a:t>reviendrons</a:t>
            </a:r>
            <a:r>
              <a:rPr dirty="0"/>
              <a:t> plus </a:t>
            </a:r>
            <a:r>
              <a:rPr dirty="0" err="1"/>
              <a:t>en</a:t>
            </a:r>
            <a:r>
              <a:rPr dirty="0"/>
              <a:t> </a:t>
            </a:r>
            <a:r>
              <a:rPr dirty="0" err="1"/>
              <a:t>détail</a:t>
            </a:r>
            <a:r>
              <a:rPr dirty="0"/>
              <a:t> </a:t>
            </a:r>
            <a:r>
              <a:rPr dirty="0" err="1"/>
              <a:t>lors</a:t>
            </a:r>
            <a:r>
              <a:rPr dirty="0"/>
              <a:t> des séances </a:t>
            </a:r>
            <a:r>
              <a:rPr dirty="0" err="1"/>
              <a:t>consacrées</a:t>
            </a:r>
            <a:r>
              <a:rPr dirty="0"/>
              <a:t> à chacun de </a:t>
            </a:r>
            <a:r>
              <a:rPr dirty="0" err="1"/>
              <a:t>ces</a:t>
            </a:r>
            <a:r>
              <a:rPr dirty="0"/>
              <a:t> </a:t>
            </a:r>
            <a:r>
              <a:rPr dirty="0" err="1"/>
              <a:t>domaines</a:t>
            </a:r>
            <a:r>
              <a:rPr dirty="0"/>
              <a:t>, et les conclusions </a:t>
            </a:r>
            <a:r>
              <a:rPr dirty="0" err="1"/>
              <a:t>vous</a:t>
            </a:r>
            <a:r>
              <a:rPr dirty="0"/>
              <a:t> </a:t>
            </a:r>
            <a:r>
              <a:rPr dirty="0" err="1"/>
              <a:t>aideront</a:t>
            </a:r>
            <a:r>
              <a:rPr dirty="0"/>
              <a:t> à identifier les </a:t>
            </a:r>
            <a:r>
              <a:rPr dirty="0" err="1"/>
              <a:t>principaux</a:t>
            </a:r>
            <a:r>
              <a:rPr dirty="0"/>
              <a:t> points à </a:t>
            </a:r>
            <a:r>
              <a:rPr dirty="0" err="1"/>
              <a:t>intégrer</a:t>
            </a:r>
            <a:r>
              <a:rPr dirty="0"/>
              <a:t> dans les POS relatives à </a:t>
            </a:r>
            <a:r>
              <a:rPr dirty="0" err="1"/>
              <a:t>chaque</a:t>
            </a:r>
            <a:r>
              <a:rPr dirty="0"/>
              <a:t> </a:t>
            </a:r>
            <a:r>
              <a:rPr dirty="0" err="1"/>
              <a:t>domaine</a:t>
            </a:r>
            <a:r>
              <a:rPr dirty="0"/>
              <a:t>.</a:t>
            </a:r>
            <a:endParaRPr dirty="0">
              <a:solidFill>
                <a:srgbClr val="000000"/>
              </a:solidFill>
            </a:endParaRPr>
          </a:p>
          <a:p>
            <a:pPr marL="788035" lvl="1" indent="-334010" algn="l">
              <a:spcBef>
                <a:spcPts val="468"/>
              </a:spcBef>
              <a:buFont typeface="Arial MT,Sans-Serif"/>
              <a:buChar char="•"/>
              <a:defRPr>
                <a:solidFill>
                  <a:srgbClr val="000000"/>
                </a:solidFill>
              </a:defRPr>
            </a:pPr>
            <a:r>
              <a:rPr dirty="0" err="1"/>
              <a:t>Lorsque</a:t>
            </a:r>
            <a:r>
              <a:rPr dirty="0"/>
              <a:t> </a:t>
            </a:r>
            <a:r>
              <a:rPr dirty="0" err="1"/>
              <a:t>vous</a:t>
            </a:r>
            <a:r>
              <a:rPr dirty="0"/>
              <a:t> </a:t>
            </a:r>
            <a:r>
              <a:rPr dirty="0" err="1"/>
              <a:t>aurez</a:t>
            </a:r>
            <a:r>
              <a:rPr dirty="0"/>
              <a:t> </a:t>
            </a:r>
            <a:r>
              <a:rPr dirty="0" err="1"/>
              <a:t>tous</a:t>
            </a:r>
            <a:r>
              <a:rPr dirty="0"/>
              <a:t> </a:t>
            </a:r>
            <a:r>
              <a:rPr dirty="0" err="1"/>
              <a:t>parcouru</a:t>
            </a:r>
            <a:r>
              <a:rPr dirty="0"/>
              <a:t> les 12 affiches, nous </a:t>
            </a:r>
            <a:r>
              <a:rPr dirty="0" err="1"/>
              <a:t>demanderons</a:t>
            </a:r>
            <a:r>
              <a:rPr dirty="0"/>
              <a:t> à </a:t>
            </a:r>
            <a:r>
              <a:rPr dirty="0" err="1"/>
              <a:t>une</a:t>
            </a:r>
            <a:r>
              <a:rPr dirty="0"/>
              <a:t> </a:t>
            </a:r>
            <a:r>
              <a:rPr dirty="0" err="1"/>
              <a:t>personne</a:t>
            </a:r>
            <a:r>
              <a:rPr dirty="0"/>
              <a:t> de </a:t>
            </a:r>
            <a:r>
              <a:rPr dirty="0" err="1"/>
              <a:t>rendre</a:t>
            </a:r>
            <a:r>
              <a:rPr dirty="0"/>
              <a:t> </a:t>
            </a:r>
            <a:r>
              <a:rPr dirty="0" err="1"/>
              <a:t>compte</a:t>
            </a:r>
            <a:r>
              <a:rPr dirty="0"/>
              <a:t> des </a:t>
            </a:r>
            <a:r>
              <a:rPr dirty="0" err="1"/>
              <a:t>commentaires</a:t>
            </a:r>
            <a:r>
              <a:rPr dirty="0"/>
              <a:t> figurant sur </a:t>
            </a:r>
            <a:r>
              <a:rPr dirty="0" err="1"/>
              <a:t>chacune</a:t>
            </a:r>
            <a:r>
              <a:rPr dirty="0"/>
              <a:t> </a:t>
            </a:r>
            <a:r>
              <a:rPr dirty="0" err="1"/>
              <a:t>d'elles</a:t>
            </a:r>
            <a:r>
              <a:rPr dirty="0"/>
              <a:t> et </a:t>
            </a:r>
            <a:r>
              <a:rPr dirty="0" err="1"/>
              <a:t>vous</a:t>
            </a:r>
            <a:r>
              <a:rPr dirty="0"/>
              <a:t> </a:t>
            </a:r>
            <a:r>
              <a:rPr dirty="0" err="1"/>
              <a:t>aurez</a:t>
            </a:r>
            <a:r>
              <a:rPr dirty="0"/>
              <a:t> </a:t>
            </a:r>
            <a:r>
              <a:rPr dirty="0" err="1"/>
              <a:t>alors</a:t>
            </a:r>
            <a:r>
              <a:rPr dirty="0"/>
              <a:t> la </a:t>
            </a:r>
            <a:r>
              <a:rPr dirty="0" err="1"/>
              <a:t>possibilité</a:t>
            </a:r>
            <a:r>
              <a:rPr dirty="0"/>
              <a:t> </a:t>
            </a:r>
            <a:r>
              <a:rPr dirty="0" err="1"/>
              <a:t>dʼajouter</a:t>
            </a:r>
            <a:r>
              <a:rPr dirty="0"/>
              <a:t> tout </a:t>
            </a:r>
            <a:r>
              <a:rPr dirty="0" err="1"/>
              <a:t>ce</a:t>
            </a:r>
            <a:r>
              <a:rPr dirty="0"/>
              <a:t> qui </a:t>
            </a:r>
            <a:r>
              <a:rPr dirty="0" err="1"/>
              <a:t>vous</a:t>
            </a:r>
            <a:r>
              <a:rPr dirty="0"/>
              <a:t> </a:t>
            </a:r>
            <a:r>
              <a:rPr dirty="0" err="1"/>
              <a:t>semblera</a:t>
            </a:r>
            <a:r>
              <a:rPr dirty="0"/>
              <a:t> </a:t>
            </a:r>
            <a:r>
              <a:rPr dirty="0" err="1"/>
              <a:t>avoir</a:t>
            </a:r>
            <a:r>
              <a:rPr dirty="0"/>
              <a:t> </a:t>
            </a:r>
            <a:r>
              <a:rPr dirty="0" err="1"/>
              <a:t>été</a:t>
            </a:r>
            <a:r>
              <a:rPr dirty="0"/>
              <a:t> </a:t>
            </a:r>
            <a:r>
              <a:rPr dirty="0" err="1"/>
              <a:t>oublié</a:t>
            </a:r>
            <a:r>
              <a:rPr dirty="0"/>
              <a:t>. </a:t>
            </a:r>
            <a:endParaRPr dirty="0">
              <a:solidFill>
                <a:srgbClr val="000000"/>
              </a:solidFill>
            </a:endParaRPr>
          </a:p>
          <a:p>
            <a:pPr marL="454025" lvl="1" indent="0" algn="l">
              <a:spcBef>
                <a:spcPts val="468"/>
              </a:spcBef>
            </a:pPr>
            <a:endParaRPr dirty="0">
              <a:solidFill>
                <a:srgbClr val="000000"/>
              </a:solidFill>
              <a:latin typeface="Calibri"/>
              <a:cs typeface="Calibri"/>
            </a:endParaRPr>
          </a:p>
        </p:txBody>
      </p:sp>
    </p:spTree>
    <p:extLst>
      <p:ext uri="{BB962C8B-B14F-4D97-AF65-F5344CB8AC3E}">
        <p14:creationId xmlns:p14="http://schemas.microsoft.com/office/powerpoint/2010/main" val="1033168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454025" lvl="1" indent="0" algn="l">
              <a:spcBef>
                <a:spcPts val="468"/>
              </a:spcBef>
              <a:buFont typeface="Arial MT,Sans-Serif"/>
              <a:buNone/>
            </a:pPr>
            <a:endParaRPr/>
          </a:p>
        </p:txBody>
      </p:sp>
    </p:spTree>
    <p:extLst>
      <p:ext uri="{BB962C8B-B14F-4D97-AF65-F5344CB8AC3E}">
        <p14:creationId xmlns:p14="http://schemas.microsoft.com/office/powerpoint/2010/main" val="3095259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454025" lvl="1" indent="0" algn="l">
              <a:spcBef>
                <a:spcPts val="468"/>
              </a:spcBef>
              <a:buFont typeface="Arial MT,Sans-Serif"/>
              <a:buNone/>
            </a:pPr>
            <a:endParaRPr/>
          </a:p>
        </p:txBody>
      </p:sp>
    </p:spTree>
    <p:extLst>
      <p:ext uri="{BB962C8B-B14F-4D97-AF65-F5344CB8AC3E}">
        <p14:creationId xmlns:p14="http://schemas.microsoft.com/office/powerpoint/2010/main" val="512057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p>
        </p:txBody>
      </p:sp>
    </p:spTree>
    <p:extLst>
      <p:ext uri="{BB962C8B-B14F-4D97-AF65-F5344CB8AC3E}">
        <p14:creationId xmlns:p14="http://schemas.microsoft.com/office/powerpoint/2010/main" val="427416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791969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defRPr sz="1800" b="1"/>
            </a:pPr>
            <a:r>
              <a:rPr dirty="0"/>
              <a:t>Point </a:t>
            </a:r>
            <a:r>
              <a:rPr dirty="0" err="1"/>
              <a:t>clé</a:t>
            </a:r>
            <a:r>
              <a:rPr dirty="0"/>
              <a:t> : </a:t>
            </a:r>
            <a:endParaRPr sz="1800" b="0" i="0" u="none" strike="noStrike" dirty="0">
              <a:solidFill>
                <a:srgbClr val="000000"/>
              </a:solidFill>
              <a:effectLst/>
              <a:latin typeface="Calibri" panose="020F0502020204030204" pitchFamily="34" charset="0"/>
            </a:endParaRPr>
          </a:p>
          <a:p>
            <a:pPr algn="l" rtl="0" fontAlgn="base"/>
            <a:endParaRPr sz="1800" b="0" i="0" u="none" strike="noStrike" dirty="0">
              <a:solidFill>
                <a:srgbClr val="000000"/>
              </a:solidFill>
              <a:effectLst/>
              <a:latin typeface="Calibri" panose="020F0502020204030204" pitchFamily="34" charset="0"/>
            </a:endParaRPr>
          </a:p>
          <a:p>
            <a:pPr algn="l" rtl="0" fontAlgn="base">
              <a:defRPr sz="1800">
                <a:effectLst/>
                <a:latin typeface="Calibri" panose="020F0502020204030204" pitchFamily="34" charset="0"/>
              </a:defRPr>
            </a:pPr>
            <a:r>
              <a:rPr dirty="0">
                <a:solidFill>
                  <a:srgbClr val="000000"/>
                </a:solidFill>
              </a:rPr>
              <a:t>Une EIR </a:t>
            </a:r>
            <a:r>
              <a:rPr dirty="0" err="1">
                <a:solidFill>
                  <a:srgbClr val="000000"/>
                </a:solidFill>
              </a:rPr>
              <a:t>est</a:t>
            </a:r>
            <a:r>
              <a:rPr dirty="0">
                <a:solidFill>
                  <a:srgbClr val="000000"/>
                </a:solidFill>
              </a:rPr>
              <a:t> </a:t>
            </a:r>
            <a:r>
              <a:rPr dirty="0" err="1">
                <a:solidFill>
                  <a:srgbClr val="000000"/>
                </a:solidFill>
              </a:rPr>
              <a:t>une</a:t>
            </a:r>
            <a:r>
              <a:rPr dirty="0">
                <a:solidFill>
                  <a:srgbClr val="000000"/>
                </a:solidFill>
              </a:rPr>
              <a:t> équipe </a:t>
            </a:r>
            <a:r>
              <a:rPr dirty="0" err="1">
                <a:solidFill>
                  <a:srgbClr val="000000"/>
                </a:solidFill>
              </a:rPr>
              <a:t>multidisciplinaire</a:t>
            </a:r>
            <a:r>
              <a:rPr dirty="0">
                <a:solidFill>
                  <a:srgbClr val="000000"/>
                </a:solidFill>
              </a:rPr>
              <a:t>, </a:t>
            </a:r>
            <a:r>
              <a:rPr dirty="0" err="1">
                <a:solidFill>
                  <a:srgbClr val="000000"/>
                </a:solidFill>
              </a:rPr>
              <a:t>formée</a:t>
            </a:r>
            <a:r>
              <a:rPr dirty="0">
                <a:solidFill>
                  <a:srgbClr val="000000"/>
                </a:solidFill>
              </a:rPr>
              <a:t> et </a:t>
            </a:r>
            <a:r>
              <a:rPr dirty="0" err="1">
                <a:solidFill>
                  <a:srgbClr val="000000"/>
                </a:solidFill>
              </a:rPr>
              <a:t>équipée</a:t>
            </a:r>
            <a:r>
              <a:rPr dirty="0">
                <a:solidFill>
                  <a:srgbClr val="000000"/>
                </a:solidFill>
              </a:rPr>
              <a:t>, </a:t>
            </a:r>
            <a:r>
              <a:rPr dirty="0" err="1">
                <a:solidFill>
                  <a:srgbClr val="000000"/>
                </a:solidFill>
              </a:rPr>
              <a:t>en</a:t>
            </a:r>
            <a:r>
              <a:rPr dirty="0">
                <a:solidFill>
                  <a:srgbClr val="000000"/>
                </a:solidFill>
              </a:rPr>
              <a:t> </a:t>
            </a:r>
            <a:r>
              <a:rPr dirty="0" err="1">
                <a:solidFill>
                  <a:srgbClr val="000000"/>
                </a:solidFill>
              </a:rPr>
              <a:t>mesure</a:t>
            </a:r>
            <a:r>
              <a:rPr dirty="0">
                <a:solidFill>
                  <a:srgbClr val="000000"/>
                </a:solidFill>
              </a:rPr>
              <a:t> de se </a:t>
            </a:r>
            <a:r>
              <a:rPr dirty="0" err="1">
                <a:solidFill>
                  <a:srgbClr val="000000"/>
                </a:solidFill>
              </a:rPr>
              <a:t>déployer</a:t>
            </a:r>
            <a:r>
              <a:rPr dirty="0">
                <a:solidFill>
                  <a:srgbClr val="000000"/>
                </a:solidFill>
              </a:rPr>
              <a:t> </a:t>
            </a:r>
            <a:r>
              <a:rPr dirty="0" err="1">
                <a:solidFill>
                  <a:srgbClr val="000000"/>
                </a:solidFill>
              </a:rPr>
              <a:t>rapidement</a:t>
            </a:r>
            <a:r>
              <a:rPr dirty="0">
                <a:solidFill>
                  <a:srgbClr val="000000"/>
                </a:solidFill>
              </a:rPr>
              <a:t> </a:t>
            </a:r>
            <a:r>
              <a:rPr dirty="0" err="1">
                <a:solidFill>
                  <a:srgbClr val="000000"/>
                </a:solidFill>
              </a:rPr>
              <a:t>afin</a:t>
            </a:r>
            <a:r>
              <a:rPr dirty="0">
                <a:solidFill>
                  <a:srgbClr val="000000"/>
                </a:solidFill>
              </a:rPr>
              <a:t> </a:t>
            </a:r>
            <a:r>
              <a:rPr dirty="0" err="1">
                <a:solidFill>
                  <a:srgbClr val="000000"/>
                </a:solidFill>
              </a:rPr>
              <a:t>d’intervenir</a:t>
            </a:r>
            <a:r>
              <a:rPr dirty="0">
                <a:solidFill>
                  <a:srgbClr val="000000"/>
                </a:solidFill>
              </a:rPr>
              <a:t> </a:t>
            </a:r>
            <a:r>
              <a:rPr dirty="0" err="1">
                <a:solidFill>
                  <a:srgbClr val="000000"/>
                </a:solidFill>
              </a:rPr>
              <a:t>efficacement</a:t>
            </a:r>
            <a:r>
              <a:rPr dirty="0">
                <a:solidFill>
                  <a:srgbClr val="000000"/>
                </a:solidFill>
              </a:rPr>
              <a:t> </a:t>
            </a:r>
            <a:r>
              <a:rPr dirty="0" err="1">
                <a:solidFill>
                  <a:srgbClr val="000000"/>
                </a:solidFill>
              </a:rPr>
              <a:t>en</a:t>
            </a:r>
            <a:r>
              <a:rPr dirty="0">
                <a:solidFill>
                  <a:srgbClr val="000000"/>
                </a:solidFill>
              </a:rPr>
              <a:t> </a:t>
            </a:r>
            <a:r>
              <a:rPr dirty="0" err="1">
                <a:solidFill>
                  <a:srgbClr val="000000"/>
                </a:solidFill>
              </a:rPr>
              <a:t>cas</a:t>
            </a:r>
            <a:r>
              <a:rPr dirty="0">
                <a:solidFill>
                  <a:srgbClr val="000000"/>
                </a:solidFill>
              </a:rPr>
              <a:t> </a:t>
            </a:r>
            <a:r>
              <a:rPr dirty="0" err="1">
                <a:solidFill>
                  <a:srgbClr val="000000"/>
                </a:solidFill>
              </a:rPr>
              <a:t>d’urgence</a:t>
            </a:r>
            <a:r>
              <a:rPr dirty="0">
                <a:solidFill>
                  <a:srgbClr val="000000"/>
                </a:solidFill>
              </a:rPr>
              <a:t> de santé </a:t>
            </a:r>
            <a:r>
              <a:rPr dirty="0" err="1">
                <a:solidFill>
                  <a:srgbClr val="000000"/>
                </a:solidFill>
              </a:rPr>
              <a:t>publique</a:t>
            </a:r>
            <a:r>
              <a:rPr dirty="0">
                <a:solidFill>
                  <a:srgbClr val="000000"/>
                </a:solidFill>
              </a:rPr>
              <a:t>, </a:t>
            </a:r>
            <a:r>
              <a:rPr dirty="0" err="1">
                <a:solidFill>
                  <a:srgbClr val="000000"/>
                </a:solidFill>
              </a:rPr>
              <a:t>en</a:t>
            </a:r>
            <a:r>
              <a:rPr dirty="0">
                <a:solidFill>
                  <a:srgbClr val="000000"/>
                </a:solidFill>
              </a:rPr>
              <a:t> coordination avec </a:t>
            </a:r>
            <a:r>
              <a:rPr dirty="0" err="1">
                <a:solidFill>
                  <a:srgbClr val="000000"/>
                </a:solidFill>
              </a:rPr>
              <a:t>d’autres</a:t>
            </a:r>
            <a:r>
              <a:rPr dirty="0">
                <a:solidFill>
                  <a:srgbClr val="000000"/>
                </a:solidFill>
              </a:rPr>
              <a:t> interventions. </a:t>
            </a:r>
            <a:endParaRPr b="0" i="0" dirty="0">
              <a:solidFill>
                <a:srgbClr val="444444"/>
              </a:solidFill>
              <a:effectLst/>
              <a:latin typeface="Calibri" panose="020F0502020204030204" pitchFamily="34" charset="0"/>
            </a:endParaRPr>
          </a:p>
          <a:p>
            <a:pPr algn="l" rtl="0" fontAlgn="base">
              <a:defRPr sz="1800">
                <a:solidFill>
                  <a:srgbClr val="444444"/>
                </a:solidFill>
                <a:effectLst/>
                <a:latin typeface="Calibri" panose="020F0502020204030204" pitchFamily="34" charset="0"/>
              </a:defRPr>
            </a:pPr>
            <a:r>
              <a:rPr dirty="0"/>
              <a:t> </a:t>
            </a:r>
          </a:p>
          <a:p>
            <a:pPr marL="171450" indent="-171450">
              <a:buFont typeface="Arial" panose="020B0604020202020204" pitchFamily="34" charset="0"/>
              <a:buChar char="•"/>
            </a:pPr>
            <a:r>
              <a:rPr dirty="0"/>
              <a:t>Les EIR </a:t>
            </a:r>
            <a:r>
              <a:rPr dirty="0" err="1"/>
              <a:t>sont</a:t>
            </a:r>
            <a:r>
              <a:rPr dirty="0"/>
              <a:t> </a:t>
            </a:r>
            <a:r>
              <a:rPr dirty="0" err="1"/>
              <a:t>conçues</a:t>
            </a:r>
            <a:r>
              <a:rPr dirty="0"/>
              <a:t> pour faire </a:t>
            </a:r>
            <a:r>
              <a:rPr dirty="0" err="1"/>
              <a:t>preuve</a:t>
            </a:r>
            <a:r>
              <a:rPr dirty="0"/>
              <a:t> de </a:t>
            </a:r>
            <a:r>
              <a:rPr dirty="0" err="1"/>
              <a:t>souplesse</a:t>
            </a:r>
            <a:r>
              <a:rPr dirty="0"/>
              <a:t> et de </a:t>
            </a:r>
            <a:r>
              <a:rPr dirty="0" err="1"/>
              <a:t>réactivité</a:t>
            </a:r>
            <a:r>
              <a:rPr dirty="0"/>
              <a:t> face à </a:t>
            </a:r>
            <a:r>
              <a:rPr dirty="0" err="1"/>
              <a:t>lʼévolution</a:t>
            </a:r>
            <a:r>
              <a:rPr dirty="0"/>
              <a:t> des </a:t>
            </a:r>
            <a:r>
              <a:rPr dirty="0" err="1"/>
              <a:t>besoins</a:t>
            </a:r>
            <a:r>
              <a:rPr dirty="0"/>
              <a:t> </a:t>
            </a:r>
            <a:r>
              <a:rPr dirty="0" err="1"/>
              <a:t>en</a:t>
            </a:r>
            <a:r>
              <a:rPr dirty="0"/>
              <a:t> matière de riposte aux </a:t>
            </a:r>
            <a:r>
              <a:rPr dirty="0" err="1"/>
              <a:t>épidémies</a:t>
            </a:r>
            <a:r>
              <a:rPr dirty="0"/>
              <a:t>. </a:t>
            </a:r>
            <a:r>
              <a:rPr dirty="0" err="1"/>
              <a:t>Elles</a:t>
            </a:r>
            <a:r>
              <a:rPr dirty="0"/>
              <a:t> </a:t>
            </a:r>
            <a:r>
              <a:rPr dirty="0" err="1"/>
              <a:t>doivent</a:t>
            </a:r>
            <a:r>
              <a:rPr dirty="0"/>
              <a:t> </a:t>
            </a:r>
            <a:r>
              <a:rPr dirty="0" err="1"/>
              <a:t>présenter</a:t>
            </a:r>
            <a:r>
              <a:rPr dirty="0"/>
              <a:t> les </a:t>
            </a:r>
            <a:r>
              <a:rPr dirty="0" err="1"/>
              <a:t>caractéristiques</a:t>
            </a:r>
            <a:r>
              <a:rPr dirty="0"/>
              <a:t> </a:t>
            </a:r>
            <a:r>
              <a:rPr dirty="0" err="1"/>
              <a:t>suivantes</a:t>
            </a:r>
            <a:r>
              <a:rPr dirty="0"/>
              <a:t> : </a:t>
            </a:r>
          </a:p>
          <a:p>
            <a:pPr marL="628650" lvl="1" indent="-171450">
              <a:buFont typeface="Arial" panose="020B0604020202020204" pitchFamily="34" charset="0"/>
              <a:buChar char="•"/>
            </a:pPr>
            <a:r>
              <a:rPr dirty="0" err="1"/>
              <a:t>Mobilité</a:t>
            </a:r>
            <a:r>
              <a:rPr dirty="0"/>
              <a:t> (</a:t>
            </a:r>
            <a:r>
              <a:rPr dirty="0" err="1"/>
              <a:t>ou</a:t>
            </a:r>
            <a:r>
              <a:rPr dirty="0"/>
              <a:t> </a:t>
            </a:r>
            <a:r>
              <a:rPr dirty="0" err="1"/>
              <a:t>capacité</a:t>
            </a:r>
            <a:r>
              <a:rPr dirty="0"/>
              <a:t> de </a:t>
            </a:r>
            <a:r>
              <a:rPr dirty="0" err="1"/>
              <a:t>déploiement</a:t>
            </a:r>
            <a:r>
              <a:rPr dirty="0"/>
              <a:t>) ; </a:t>
            </a:r>
          </a:p>
          <a:p>
            <a:pPr marL="628650" lvl="1" indent="-171450">
              <a:buFont typeface="Arial" panose="020B0604020202020204" pitchFamily="34" charset="0"/>
              <a:buChar char="•"/>
            </a:pPr>
            <a:r>
              <a:rPr dirty="0" err="1"/>
              <a:t>Réactivité</a:t>
            </a:r>
            <a:r>
              <a:rPr dirty="0"/>
              <a:t> (</a:t>
            </a:r>
            <a:r>
              <a:rPr dirty="0" err="1"/>
              <a:t>ou</a:t>
            </a:r>
            <a:r>
              <a:rPr dirty="0"/>
              <a:t> </a:t>
            </a:r>
            <a:r>
              <a:rPr dirty="0" err="1"/>
              <a:t>capacité</a:t>
            </a:r>
            <a:r>
              <a:rPr dirty="0"/>
              <a:t> à se </a:t>
            </a:r>
            <a:r>
              <a:rPr dirty="0" err="1"/>
              <a:t>déployer</a:t>
            </a:r>
            <a:r>
              <a:rPr dirty="0"/>
              <a:t> </a:t>
            </a:r>
            <a:r>
              <a:rPr dirty="0" err="1"/>
              <a:t>rapidement</a:t>
            </a:r>
            <a:r>
              <a:rPr dirty="0"/>
              <a:t>) ;</a:t>
            </a:r>
          </a:p>
          <a:p>
            <a:pPr marL="628650" lvl="1" indent="-171450">
              <a:buFont typeface="Arial" panose="020B0604020202020204" pitchFamily="34" charset="0"/>
              <a:buChar char="•"/>
            </a:pPr>
            <a:r>
              <a:rPr dirty="0"/>
              <a:t>Expertise (</a:t>
            </a:r>
            <a:r>
              <a:rPr dirty="0" err="1"/>
              <a:t>ou</a:t>
            </a:r>
            <a:r>
              <a:rPr dirty="0"/>
              <a:t> </a:t>
            </a:r>
            <a:r>
              <a:rPr dirty="0" err="1"/>
              <a:t>maîtrise</a:t>
            </a:r>
            <a:r>
              <a:rPr dirty="0"/>
              <a:t> des </a:t>
            </a:r>
            <a:r>
              <a:rPr dirty="0" err="1"/>
              <a:t>sujets</a:t>
            </a:r>
            <a:r>
              <a:rPr dirty="0"/>
              <a:t> et des </a:t>
            </a:r>
            <a:r>
              <a:rPr dirty="0" err="1"/>
              <a:t>diverses</a:t>
            </a:r>
            <a:r>
              <a:rPr dirty="0"/>
              <a:t> </a:t>
            </a:r>
            <a:r>
              <a:rPr dirty="0" err="1"/>
              <a:t>compétences</a:t>
            </a:r>
            <a:r>
              <a:rPr dirty="0"/>
              <a:t> </a:t>
            </a:r>
            <a:r>
              <a:rPr dirty="0" err="1"/>
              <a:t>nécessaires</a:t>
            </a:r>
            <a:r>
              <a:rPr dirty="0"/>
              <a:t>) ; </a:t>
            </a:r>
          </a:p>
          <a:p>
            <a:pPr marL="628650" lvl="1" indent="-171450">
              <a:buFont typeface="Arial" panose="020B0604020202020204" pitchFamily="34" charset="0"/>
              <a:buChar char="•"/>
            </a:pPr>
            <a:r>
              <a:rPr dirty="0"/>
              <a:t>Coordination (</a:t>
            </a:r>
            <a:r>
              <a:rPr dirty="0" err="1"/>
              <a:t>ou</a:t>
            </a:r>
            <a:r>
              <a:rPr dirty="0"/>
              <a:t> </a:t>
            </a:r>
            <a:r>
              <a:rPr dirty="0" err="1"/>
              <a:t>capacité</a:t>
            </a:r>
            <a:r>
              <a:rPr dirty="0"/>
              <a:t> à </a:t>
            </a:r>
            <a:r>
              <a:rPr dirty="0" err="1"/>
              <a:t>fonctionner</a:t>
            </a:r>
            <a:r>
              <a:rPr dirty="0"/>
              <a:t> </a:t>
            </a:r>
            <a:r>
              <a:rPr dirty="0" err="1"/>
              <a:t>comme</a:t>
            </a:r>
            <a:r>
              <a:rPr dirty="0"/>
              <a:t> </a:t>
            </a:r>
            <a:r>
              <a:rPr dirty="0" err="1"/>
              <a:t>une</a:t>
            </a:r>
            <a:r>
              <a:rPr dirty="0"/>
              <a:t> </a:t>
            </a:r>
            <a:r>
              <a:rPr dirty="0" err="1"/>
              <a:t>composante</a:t>
            </a:r>
            <a:r>
              <a:rPr dirty="0"/>
              <a:t> à part </a:t>
            </a:r>
            <a:r>
              <a:rPr dirty="0" err="1"/>
              <a:t>entière</a:t>
            </a:r>
            <a:r>
              <a:rPr dirty="0"/>
              <a:t> </a:t>
            </a:r>
            <a:r>
              <a:rPr dirty="0" err="1"/>
              <a:t>dʼune</a:t>
            </a:r>
            <a:r>
              <a:rPr dirty="0"/>
              <a:t> </a:t>
            </a:r>
            <a:r>
              <a:rPr dirty="0" err="1"/>
              <a:t>stratégie</a:t>
            </a:r>
            <a:r>
              <a:rPr dirty="0"/>
              <a:t> </a:t>
            </a:r>
            <a:r>
              <a:rPr dirty="0" err="1"/>
              <a:t>dʼintervention</a:t>
            </a:r>
            <a:r>
              <a:rPr dirty="0"/>
              <a:t> plus large).</a:t>
            </a:r>
            <a:endParaRPr dirty="0">
              <a:cs typeface="Calibri"/>
            </a:endParaRPr>
          </a:p>
          <a:p>
            <a:pPr marL="0" indent="0">
              <a:buFont typeface="Arial" panose="020B0604020202020204" pitchFamily="34" charset="0"/>
              <a:buNone/>
            </a:pPr>
            <a:endParaRPr sz="1200" dirty="0">
              <a:solidFill>
                <a:srgbClr val="000000"/>
              </a:solidFill>
              <a:effectLst/>
              <a:latin typeface="Calibri" panose="020F0502020204030204" pitchFamily="34" charset="0"/>
              <a:ea typeface="MS Mincho" panose="02020609040205080304" pitchFamily="49" charset="-128"/>
            </a:endParaRPr>
          </a:p>
          <a:p>
            <a:pPr marL="171450" indent="-171450">
              <a:spcBef>
                <a:spcPts val="0"/>
              </a:spcBef>
              <a:buSzPts val="2240"/>
              <a:buFont typeface="Arial" panose="020B0604020202020204" pitchFamily="34" charset="0"/>
              <a:buChar char="•"/>
            </a:pPr>
            <a:endParaRPr sz="1200" dirty="0">
              <a:latin typeface="Arial" pitchFamily="34" charset="0"/>
              <a:cs typeface="Arial" pitchFamily="34" charset="0"/>
            </a:endParaRPr>
          </a:p>
          <a:p>
            <a:pPr marL="171450" indent="-171450">
              <a:spcBef>
                <a:spcPts val="0"/>
              </a:spcBef>
              <a:buSzPts val="2240"/>
              <a:buFont typeface="Arial" panose="020B0604020202020204" pitchFamily="34" charset="0"/>
              <a:buChar char="•"/>
              <a:defRPr>
                <a:latin typeface="Arial" pitchFamily="34" charset="0"/>
                <a:cs typeface="Arial" pitchFamily="34" charset="0"/>
              </a:defRPr>
            </a:pPr>
            <a:r>
              <a:rPr dirty="0"/>
              <a:t>Les EIR </a:t>
            </a:r>
            <a:r>
              <a:rPr dirty="0" err="1"/>
              <a:t>peuvent</a:t>
            </a:r>
            <a:r>
              <a:rPr dirty="0"/>
              <a:t> </a:t>
            </a:r>
            <a:r>
              <a:rPr dirty="0" err="1"/>
              <a:t>comporter</a:t>
            </a:r>
            <a:r>
              <a:rPr dirty="0"/>
              <a:t> </a:t>
            </a:r>
            <a:r>
              <a:rPr dirty="0" err="1"/>
              <a:t>une</a:t>
            </a:r>
            <a:r>
              <a:rPr dirty="0"/>
              <a:t> </a:t>
            </a:r>
            <a:r>
              <a:rPr dirty="0" err="1"/>
              <a:t>ou</a:t>
            </a:r>
            <a:r>
              <a:rPr dirty="0"/>
              <a:t> </a:t>
            </a:r>
            <a:r>
              <a:rPr dirty="0" err="1"/>
              <a:t>plusieurs</a:t>
            </a:r>
            <a:r>
              <a:rPr dirty="0"/>
              <a:t> </a:t>
            </a:r>
            <a:r>
              <a:rPr dirty="0" err="1"/>
              <a:t>personnes</a:t>
            </a:r>
            <a:r>
              <a:rPr dirty="0"/>
              <a:t> </a:t>
            </a:r>
            <a:r>
              <a:rPr dirty="0" err="1"/>
              <a:t>présentant</a:t>
            </a:r>
            <a:r>
              <a:rPr dirty="0"/>
              <a:t> des </a:t>
            </a:r>
            <a:r>
              <a:rPr dirty="0" err="1"/>
              <a:t>compétences</a:t>
            </a:r>
            <a:r>
              <a:rPr dirty="0"/>
              <a:t> et des </a:t>
            </a:r>
            <a:r>
              <a:rPr dirty="0" err="1"/>
              <a:t>parcours</a:t>
            </a:r>
            <a:r>
              <a:rPr dirty="0"/>
              <a:t> divers, </a:t>
            </a:r>
            <a:r>
              <a:rPr dirty="0" err="1"/>
              <a:t>en</a:t>
            </a:r>
            <a:r>
              <a:rPr dirty="0"/>
              <a:t> </a:t>
            </a:r>
            <a:r>
              <a:rPr dirty="0" err="1"/>
              <a:t>fonction</a:t>
            </a:r>
            <a:r>
              <a:rPr dirty="0"/>
              <a:t> des </a:t>
            </a:r>
            <a:r>
              <a:rPr dirty="0" err="1"/>
              <a:t>besoins</a:t>
            </a:r>
            <a:r>
              <a:rPr dirty="0"/>
              <a:t> de la situation </a:t>
            </a:r>
            <a:r>
              <a:rPr dirty="0" err="1"/>
              <a:t>dʼurgence</a:t>
            </a:r>
            <a:r>
              <a:rPr dirty="0"/>
              <a:t>, et </a:t>
            </a:r>
            <a:r>
              <a:rPr dirty="0" err="1"/>
              <a:t>pouvant</a:t>
            </a:r>
            <a:r>
              <a:rPr dirty="0"/>
              <a:t> </a:t>
            </a:r>
            <a:r>
              <a:rPr dirty="0" err="1"/>
              <a:t>être</a:t>
            </a:r>
            <a:r>
              <a:rPr dirty="0"/>
              <a:t> </a:t>
            </a:r>
            <a:r>
              <a:rPr dirty="0" err="1"/>
              <a:t>déployées</a:t>
            </a:r>
            <a:r>
              <a:rPr dirty="0"/>
              <a:t> </a:t>
            </a:r>
            <a:r>
              <a:rPr dirty="0" err="1"/>
              <a:t>rapidement</a:t>
            </a:r>
            <a:r>
              <a:rPr dirty="0"/>
              <a:t>.</a:t>
            </a:r>
          </a:p>
          <a:p>
            <a:pPr algn="l" rtl="0" fontAlgn="base"/>
            <a:endParaRPr sz="1800" b="0" i="0" dirty="0">
              <a:solidFill>
                <a:srgbClr val="444444"/>
              </a:solidFill>
              <a:effectLst/>
              <a:latin typeface="Calibri" panose="020F0502020204030204" pitchFamily="34" charset="0"/>
            </a:endParaRPr>
          </a:p>
          <a:p>
            <a:pPr algn="l" rtl="0" fontAlgn="base"/>
            <a:endParaRPr b="0" i="0" dirty="0">
              <a:solidFill>
                <a:srgbClr val="444444"/>
              </a:solidFill>
              <a:effectLst/>
              <a:latin typeface="Calibri" panose="020F0502020204030204" pitchFamily="34" charset="0"/>
            </a:endParaRPr>
          </a:p>
          <a:p>
            <a:pPr algn="l" rtl="0" fontAlgn="base">
              <a:defRPr sz="1800">
                <a:effectLst/>
                <a:latin typeface="Calibri" panose="020F0502020204030204" pitchFamily="34" charset="0"/>
              </a:defRPr>
            </a:pPr>
            <a:r>
              <a:rPr dirty="0">
                <a:solidFill>
                  <a:srgbClr val="000000"/>
                </a:solidFill>
              </a:rPr>
              <a:t>Les EIR </a:t>
            </a:r>
            <a:r>
              <a:rPr dirty="0" err="1">
                <a:solidFill>
                  <a:srgbClr val="000000"/>
                </a:solidFill>
              </a:rPr>
              <a:t>doivent</a:t>
            </a:r>
            <a:r>
              <a:rPr dirty="0">
                <a:solidFill>
                  <a:srgbClr val="000000"/>
                </a:solidFill>
              </a:rPr>
              <a:t> </a:t>
            </a:r>
            <a:r>
              <a:rPr dirty="0" err="1">
                <a:solidFill>
                  <a:srgbClr val="000000"/>
                </a:solidFill>
              </a:rPr>
              <a:t>être</a:t>
            </a:r>
            <a:r>
              <a:rPr dirty="0">
                <a:solidFill>
                  <a:srgbClr val="000000"/>
                </a:solidFill>
              </a:rPr>
              <a:t> </a:t>
            </a:r>
            <a:r>
              <a:rPr dirty="0" err="1">
                <a:solidFill>
                  <a:srgbClr val="000000"/>
                </a:solidFill>
              </a:rPr>
              <a:t>intégrées</a:t>
            </a:r>
            <a:r>
              <a:rPr dirty="0">
                <a:solidFill>
                  <a:srgbClr val="000000"/>
                </a:solidFill>
              </a:rPr>
              <a:t> à </a:t>
            </a:r>
            <a:r>
              <a:rPr dirty="0" err="1">
                <a:solidFill>
                  <a:srgbClr val="000000"/>
                </a:solidFill>
              </a:rPr>
              <a:t>une</a:t>
            </a:r>
            <a:r>
              <a:rPr dirty="0">
                <a:solidFill>
                  <a:srgbClr val="000000"/>
                </a:solidFill>
              </a:rPr>
              <a:t> </a:t>
            </a:r>
            <a:r>
              <a:rPr dirty="0" err="1">
                <a:solidFill>
                  <a:srgbClr val="000000"/>
                </a:solidFill>
              </a:rPr>
              <a:t>stratégie</a:t>
            </a:r>
            <a:r>
              <a:rPr dirty="0">
                <a:solidFill>
                  <a:srgbClr val="000000"/>
                </a:solidFill>
              </a:rPr>
              <a:t> </a:t>
            </a:r>
            <a:r>
              <a:rPr dirty="0" err="1">
                <a:solidFill>
                  <a:srgbClr val="000000"/>
                </a:solidFill>
              </a:rPr>
              <a:t>d’intervention</a:t>
            </a:r>
            <a:r>
              <a:rPr dirty="0">
                <a:solidFill>
                  <a:srgbClr val="000000"/>
                </a:solidFill>
              </a:rPr>
              <a:t> </a:t>
            </a:r>
            <a:r>
              <a:rPr dirty="0" err="1">
                <a:solidFill>
                  <a:srgbClr val="000000"/>
                </a:solidFill>
              </a:rPr>
              <a:t>d’urgence</a:t>
            </a:r>
            <a:r>
              <a:rPr dirty="0">
                <a:solidFill>
                  <a:srgbClr val="000000"/>
                </a:solidFill>
              </a:rPr>
              <a:t> plus </a:t>
            </a:r>
            <a:r>
              <a:rPr dirty="0" err="1">
                <a:solidFill>
                  <a:srgbClr val="000000"/>
                </a:solidFill>
              </a:rPr>
              <a:t>globale</a:t>
            </a:r>
            <a:r>
              <a:rPr dirty="0">
                <a:solidFill>
                  <a:srgbClr val="000000"/>
                </a:solidFill>
              </a:rPr>
              <a:t>. Pour </a:t>
            </a:r>
            <a:r>
              <a:rPr dirty="0" err="1">
                <a:solidFill>
                  <a:srgbClr val="000000"/>
                </a:solidFill>
              </a:rPr>
              <a:t>sʼen</a:t>
            </a:r>
            <a:r>
              <a:rPr dirty="0">
                <a:solidFill>
                  <a:srgbClr val="000000"/>
                </a:solidFill>
              </a:rPr>
              <a:t> assurer et </a:t>
            </a:r>
            <a:r>
              <a:rPr dirty="0" err="1">
                <a:solidFill>
                  <a:srgbClr val="000000"/>
                </a:solidFill>
              </a:rPr>
              <a:t>veiller</a:t>
            </a:r>
            <a:r>
              <a:rPr dirty="0">
                <a:solidFill>
                  <a:srgbClr val="000000"/>
                </a:solidFill>
              </a:rPr>
              <a:t> à </a:t>
            </a:r>
            <a:r>
              <a:rPr dirty="0" err="1">
                <a:solidFill>
                  <a:srgbClr val="000000"/>
                </a:solidFill>
              </a:rPr>
              <a:t>ce</a:t>
            </a:r>
            <a:r>
              <a:rPr dirty="0">
                <a:solidFill>
                  <a:srgbClr val="000000"/>
                </a:solidFill>
              </a:rPr>
              <a:t> que la mise </a:t>
            </a:r>
            <a:r>
              <a:rPr dirty="0" err="1">
                <a:solidFill>
                  <a:srgbClr val="000000"/>
                </a:solidFill>
              </a:rPr>
              <a:t>en</a:t>
            </a:r>
            <a:r>
              <a:rPr dirty="0">
                <a:solidFill>
                  <a:srgbClr val="000000"/>
                </a:solidFill>
              </a:rPr>
              <a:t> oeuvre des EIR </a:t>
            </a:r>
            <a:r>
              <a:rPr dirty="0" err="1">
                <a:solidFill>
                  <a:srgbClr val="000000"/>
                </a:solidFill>
              </a:rPr>
              <a:t>sʼinscrive</a:t>
            </a:r>
            <a:r>
              <a:rPr dirty="0">
                <a:solidFill>
                  <a:srgbClr val="000000"/>
                </a:solidFill>
              </a:rPr>
              <a:t> dans un cadre </a:t>
            </a:r>
            <a:r>
              <a:rPr dirty="0" err="1">
                <a:solidFill>
                  <a:srgbClr val="000000"/>
                </a:solidFill>
              </a:rPr>
              <a:t>adéquat</a:t>
            </a:r>
            <a:r>
              <a:rPr dirty="0">
                <a:solidFill>
                  <a:srgbClr val="000000"/>
                </a:solidFill>
              </a:rPr>
              <a:t>, il </a:t>
            </a:r>
            <a:r>
              <a:rPr dirty="0" err="1">
                <a:solidFill>
                  <a:srgbClr val="000000"/>
                </a:solidFill>
              </a:rPr>
              <a:t>est</a:t>
            </a:r>
            <a:r>
              <a:rPr dirty="0">
                <a:solidFill>
                  <a:srgbClr val="000000"/>
                </a:solidFill>
              </a:rPr>
              <a:t> </a:t>
            </a:r>
            <a:r>
              <a:rPr dirty="0" err="1">
                <a:solidFill>
                  <a:srgbClr val="000000"/>
                </a:solidFill>
              </a:rPr>
              <a:t>essentiel</a:t>
            </a:r>
            <a:r>
              <a:rPr dirty="0">
                <a:solidFill>
                  <a:srgbClr val="000000"/>
                </a:solidFill>
              </a:rPr>
              <a:t> de </a:t>
            </a:r>
            <a:r>
              <a:rPr dirty="0" err="1">
                <a:solidFill>
                  <a:srgbClr val="000000"/>
                </a:solidFill>
              </a:rPr>
              <a:t>pouvoir</a:t>
            </a:r>
            <a:r>
              <a:rPr dirty="0">
                <a:solidFill>
                  <a:srgbClr val="000000"/>
                </a:solidFill>
              </a:rPr>
              <a:t> </a:t>
            </a:r>
            <a:r>
              <a:rPr dirty="0" err="1">
                <a:solidFill>
                  <a:srgbClr val="000000"/>
                </a:solidFill>
              </a:rPr>
              <a:t>compter</a:t>
            </a:r>
            <a:r>
              <a:rPr dirty="0">
                <a:solidFill>
                  <a:srgbClr val="000000"/>
                </a:solidFill>
              </a:rPr>
              <a:t> sur : 1) un </a:t>
            </a:r>
            <a:r>
              <a:rPr dirty="0" err="1">
                <a:solidFill>
                  <a:srgbClr val="000000"/>
                </a:solidFill>
              </a:rPr>
              <a:t>groupe</a:t>
            </a:r>
            <a:r>
              <a:rPr dirty="0">
                <a:solidFill>
                  <a:srgbClr val="000000"/>
                </a:solidFill>
              </a:rPr>
              <a:t> de coordination pour les situations </a:t>
            </a:r>
            <a:r>
              <a:rPr dirty="0" err="1">
                <a:solidFill>
                  <a:srgbClr val="000000"/>
                </a:solidFill>
              </a:rPr>
              <a:t>d'urgence</a:t>
            </a:r>
            <a:r>
              <a:rPr dirty="0">
                <a:solidFill>
                  <a:srgbClr val="000000"/>
                </a:solidFill>
              </a:rPr>
              <a:t>, </a:t>
            </a:r>
            <a:r>
              <a:rPr dirty="0" err="1">
                <a:solidFill>
                  <a:srgbClr val="000000"/>
                </a:solidFill>
              </a:rPr>
              <a:t>cʼest</a:t>
            </a:r>
            <a:r>
              <a:rPr dirty="0">
                <a:solidFill>
                  <a:srgbClr val="000000"/>
                </a:solidFill>
              </a:rPr>
              <a:t>-à-dire un </a:t>
            </a:r>
            <a:r>
              <a:rPr dirty="0" err="1">
                <a:solidFill>
                  <a:srgbClr val="000000"/>
                </a:solidFill>
              </a:rPr>
              <a:t>programme</a:t>
            </a:r>
            <a:r>
              <a:rPr dirty="0">
                <a:solidFill>
                  <a:srgbClr val="000000"/>
                </a:solidFill>
              </a:rPr>
              <a:t> de gestion des urgences de santé </a:t>
            </a:r>
            <a:r>
              <a:rPr dirty="0" err="1">
                <a:solidFill>
                  <a:srgbClr val="000000"/>
                </a:solidFill>
              </a:rPr>
              <a:t>publique</a:t>
            </a:r>
            <a:r>
              <a:rPr dirty="0">
                <a:solidFill>
                  <a:srgbClr val="000000"/>
                </a:solidFill>
              </a:rPr>
              <a:t> </a:t>
            </a:r>
            <a:r>
              <a:rPr dirty="0" err="1">
                <a:solidFill>
                  <a:srgbClr val="000000"/>
                </a:solidFill>
              </a:rPr>
              <a:t>fondé</a:t>
            </a:r>
            <a:r>
              <a:rPr dirty="0">
                <a:solidFill>
                  <a:srgbClr val="000000"/>
                </a:solidFill>
              </a:rPr>
              <a:t> sur un </a:t>
            </a:r>
            <a:r>
              <a:rPr dirty="0" err="1">
                <a:solidFill>
                  <a:srgbClr val="000000"/>
                </a:solidFill>
              </a:rPr>
              <a:t>système</a:t>
            </a:r>
            <a:r>
              <a:rPr dirty="0">
                <a:solidFill>
                  <a:srgbClr val="000000"/>
                </a:solidFill>
              </a:rPr>
              <a:t> de gestion des incidents </a:t>
            </a:r>
            <a:r>
              <a:rPr dirty="0" err="1">
                <a:solidFill>
                  <a:srgbClr val="000000"/>
                </a:solidFill>
              </a:rPr>
              <a:t>ou</a:t>
            </a:r>
            <a:r>
              <a:rPr dirty="0">
                <a:solidFill>
                  <a:srgbClr val="000000"/>
                </a:solidFill>
              </a:rPr>
              <a:t> un </a:t>
            </a:r>
            <a:r>
              <a:rPr dirty="0" err="1">
                <a:solidFill>
                  <a:srgbClr val="000000"/>
                </a:solidFill>
              </a:rPr>
              <a:t>système</a:t>
            </a:r>
            <a:r>
              <a:rPr dirty="0">
                <a:solidFill>
                  <a:srgbClr val="000000"/>
                </a:solidFill>
              </a:rPr>
              <a:t> </a:t>
            </a:r>
            <a:r>
              <a:rPr dirty="0" err="1">
                <a:solidFill>
                  <a:srgbClr val="000000"/>
                </a:solidFill>
              </a:rPr>
              <a:t>équivalent</a:t>
            </a:r>
            <a:r>
              <a:rPr dirty="0">
                <a:solidFill>
                  <a:srgbClr val="000000"/>
                </a:solidFill>
              </a:rPr>
              <a:t> dans le pays ; 2) les </a:t>
            </a:r>
            <a:r>
              <a:rPr dirty="0" err="1">
                <a:solidFill>
                  <a:srgbClr val="000000"/>
                </a:solidFill>
              </a:rPr>
              <a:t>composantes</a:t>
            </a:r>
            <a:r>
              <a:rPr dirty="0">
                <a:solidFill>
                  <a:srgbClr val="000000"/>
                </a:solidFill>
              </a:rPr>
              <a:t> </a:t>
            </a:r>
            <a:r>
              <a:rPr dirty="0" err="1">
                <a:solidFill>
                  <a:srgbClr val="000000"/>
                </a:solidFill>
              </a:rPr>
              <a:t>nécessaires</a:t>
            </a:r>
            <a:r>
              <a:rPr dirty="0">
                <a:solidFill>
                  <a:srgbClr val="000000"/>
                </a:solidFill>
              </a:rPr>
              <a:t> au bon </a:t>
            </a:r>
            <a:r>
              <a:rPr dirty="0" err="1">
                <a:solidFill>
                  <a:srgbClr val="000000"/>
                </a:solidFill>
              </a:rPr>
              <a:t>fonctionnement</a:t>
            </a:r>
            <a:r>
              <a:rPr dirty="0">
                <a:solidFill>
                  <a:srgbClr val="000000"/>
                </a:solidFill>
              </a:rPr>
              <a:t> </a:t>
            </a:r>
            <a:r>
              <a:rPr dirty="0" err="1">
                <a:solidFill>
                  <a:srgbClr val="000000"/>
                </a:solidFill>
              </a:rPr>
              <a:t>dʼun</a:t>
            </a:r>
            <a:r>
              <a:rPr dirty="0">
                <a:solidFill>
                  <a:srgbClr val="000000"/>
                </a:solidFill>
              </a:rPr>
              <a:t> </a:t>
            </a:r>
            <a:r>
              <a:rPr dirty="0" err="1">
                <a:solidFill>
                  <a:srgbClr val="000000"/>
                </a:solidFill>
              </a:rPr>
              <a:t>système</a:t>
            </a:r>
            <a:r>
              <a:rPr dirty="0">
                <a:solidFill>
                  <a:srgbClr val="000000"/>
                </a:solidFill>
              </a:rPr>
              <a:t> de santé </a:t>
            </a:r>
            <a:r>
              <a:rPr dirty="0" err="1">
                <a:solidFill>
                  <a:srgbClr val="000000"/>
                </a:solidFill>
              </a:rPr>
              <a:t>publique</a:t>
            </a:r>
            <a:r>
              <a:rPr dirty="0">
                <a:solidFill>
                  <a:srgbClr val="000000"/>
                </a:solidFill>
              </a:rPr>
              <a:t> (</a:t>
            </a:r>
            <a:r>
              <a:rPr dirty="0" err="1">
                <a:solidFill>
                  <a:srgbClr val="000000"/>
                </a:solidFill>
              </a:rPr>
              <a:t>système</a:t>
            </a:r>
            <a:r>
              <a:rPr dirty="0">
                <a:solidFill>
                  <a:srgbClr val="000000"/>
                </a:solidFill>
              </a:rPr>
              <a:t> de surveillance, réseau de </a:t>
            </a:r>
            <a:r>
              <a:rPr dirty="0" err="1">
                <a:solidFill>
                  <a:srgbClr val="000000"/>
                </a:solidFill>
              </a:rPr>
              <a:t>laboratoires</a:t>
            </a:r>
            <a:r>
              <a:rPr dirty="0">
                <a:solidFill>
                  <a:srgbClr val="000000"/>
                </a:solidFill>
              </a:rPr>
              <a:t>, etc.). </a:t>
            </a:r>
            <a:endParaRPr b="0" i="0" dirty="0">
              <a:solidFill>
                <a:srgbClr val="444444"/>
              </a:solidFill>
              <a:effectLst/>
              <a:latin typeface="Calibri" panose="020F0502020204030204" pitchFamily="34" charset="0"/>
            </a:endParaRPr>
          </a:p>
          <a:p>
            <a:pPr algn="l" rtl="0" fontAlgn="base">
              <a:defRPr sz="1800">
                <a:solidFill>
                  <a:srgbClr val="444444"/>
                </a:solidFill>
                <a:effectLst/>
                <a:latin typeface="Calibri" panose="020F0502020204030204" pitchFamily="34" charset="0"/>
              </a:defRPr>
            </a:pPr>
            <a:r>
              <a:rPr dirty="0"/>
              <a:t> </a:t>
            </a:r>
            <a:endParaRPr b="0" i="0" dirty="0">
              <a:solidFill>
                <a:srgbClr val="444444"/>
              </a:solidFill>
              <a:effectLst/>
              <a:latin typeface="Calibri" panose="020F0502020204030204" pitchFamily="34" charset="0"/>
            </a:endParaRPr>
          </a:p>
          <a:p>
            <a:endParaRPr b="0" i="0" dirty="0">
              <a:solidFill>
                <a:srgbClr val="444444"/>
              </a:solidFill>
              <a:effectLst/>
              <a:latin typeface="Calibri" panose="020F0502020204030204" pitchFamily="34" charset="0"/>
            </a:endParaRPr>
          </a:p>
        </p:txBody>
      </p:sp>
    </p:spTree>
    <p:extLst>
      <p:ext uri="{BB962C8B-B14F-4D97-AF65-F5344CB8AC3E}">
        <p14:creationId xmlns:p14="http://schemas.microsoft.com/office/powerpoint/2010/main" val="3606379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Les EIR sont conçues pour faire preuve de souplesse et dʼadaptabilité afin de répondre aux besoins ou de combler les lacunes propres à une situation dʼurgence donnée. Le fait de pouvoir compter sur un personnel multidisciplinaire formé permet notamment aux EIR dʼadapter leur action à chaque situation dʼurgence. </a:t>
            </a:r>
          </a:p>
          <a:p>
            <a:endParaRPr/>
          </a:p>
          <a:p>
            <a:r>
              <a:t>Il est souhaitable que les EIR soient conçues de manière à combler les lacunes locales en matière dʼintervention dʼurgence. Ces lacunes peuvent aussi bien concerner lʼensemble des domaines dʼaction quʼun domaine en particulier. </a:t>
            </a:r>
          </a:p>
          <a:p>
            <a:endParaRPr/>
          </a:p>
        </p:txBody>
      </p:sp>
    </p:spTree>
    <p:extLst>
      <p:ext uri="{BB962C8B-B14F-4D97-AF65-F5344CB8AC3E}">
        <p14:creationId xmlns:p14="http://schemas.microsoft.com/office/powerpoint/2010/main" val="1675276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b="1" dirty="0"/>
              <a:t>Remarque : </a:t>
            </a:r>
            <a:r>
              <a:rPr dirty="0" err="1"/>
              <a:t>cette</a:t>
            </a:r>
            <a:r>
              <a:rPr dirty="0"/>
              <a:t> diapositive </a:t>
            </a:r>
            <a:r>
              <a:rPr dirty="0" err="1"/>
              <a:t>contient</a:t>
            </a:r>
            <a:r>
              <a:rPr dirty="0"/>
              <a:t> des animations </a:t>
            </a:r>
            <a:r>
              <a:rPr dirty="0" err="1"/>
              <a:t>représentant</a:t>
            </a:r>
            <a:r>
              <a:rPr dirty="0"/>
              <a:t> </a:t>
            </a:r>
            <a:r>
              <a:rPr dirty="0" err="1"/>
              <a:t>lʼinfectiosité</a:t>
            </a:r>
            <a:r>
              <a:rPr dirty="0"/>
              <a:t> de la </a:t>
            </a:r>
            <a:r>
              <a:rPr dirty="0" err="1"/>
              <a:t>rougeole</a:t>
            </a:r>
            <a:r>
              <a:rPr dirty="0"/>
              <a:t>.</a:t>
            </a:r>
          </a:p>
          <a:p>
            <a:endParaRPr dirty="0"/>
          </a:p>
          <a:p>
            <a:pPr>
              <a:defRPr b="1"/>
            </a:pPr>
            <a:r>
              <a:rPr dirty="0"/>
              <a:t>Point </a:t>
            </a:r>
            <a:r>
              <a:rPr dirty="0" err="1"/>
              <a:t>clé</a:t>
            </a:r>
            <a:r>
              <a:rPr dirty="0"/>
              <a:t> : </a:t>
            </a:r>
          </a:p>
          <a:p>
            <a:endParaRPr b="1" dirty="0"/>
          </a:p>
          <a:p>
            <a:r>
              <a:rPr dirty="0"/>
              <a:t>Les EIR </a:t>
            </a:r>
            <a:r>
              <a:rPr dirty="0" err="1"/>
              <a:t>sont</a:t>
            </a:r>
            <a:r>
              <a:rPr dirty="0"/>
              <a:t> </a:t>
            </a:r>
            <a:r>
              <a:rPr dirty="0" err="1"/>
              <a:t>nécessaires</a:t>
            </a:r>
            <a:r>
              <a:rPr dirty="0"/>
              <a:t> pour </a:t>
            </a:r>
            <a:r>
              <a:rPr dirty="0" err="1"/>
              <a:t>arrêter</a:t>
            </a:r>
            <a:r>
              <a:rPr dirty="0"/>
              <a:t> le </a:t>
            </a:r>
            <a:r>
              <a:rPr dirty="0" err="1"/>
              <a:t>cours</a:t>
            </a:r>
            <a:r>
              <a:rPr dirty="0"/>
              <a:t> </a:t>
            </a:r>
            <a:r>
              <a:rPr dirty="0" err="1"/>
              <a:t>dʼun</a:t>
            </a:r>
            <a:r>
              <a:rPr dirty="0"/>
              <a:t> </a:t>
            </a:r>
            <a:r>
              <a:rPr dirty="0" err="1"/>
              <a:t>événement</a:t>
            </a:r>
            <a:r>
              <a:rPr dirty="0"/>
              <a:t> </a:t>
            </a:r>
            <a:r>
              <a:rPr dirty="0" err="1"/>
              <a:t>suffisamment</a:t>
            </a:r>
            <a:r>
              <a:rPr dirty="0"/>
              <a:t> </a:t>
            </a:r>
            <a:r>
              <a:rPr dirty="0" err="1"/>
              <a:t>tôt</a:t>
            </a:r>
            <a:r>
              <a:rPr dirty="0"/>
              <a:t> et pour </a:t>
            </a:r>
            <a:r>
              <a:rPr dirty="0" err="1"/>
              <a:t>ainsi</a:t>
            </a:r>
            <a:r>
              <a:rPr dirty="0"/>
              <a:t> conserver la </a:t>
            </a:r>
            <a:r>
              <a:rPr dirty="0" err="1"/>
              <a:t>maîtrise</a:t>
            </a:r>
            <a:r>
              <a:rPr dirty="0"/>
              <a:t> de </a:t>
            </a:r>
            <a:r>
              <a:rPr dirty="0" err="1"/>
              <a:t>ses</a:t>
            </a:r>
            <a:r>
              <a:rPr dirty="0"/>
              <a:t> </a:t>
            </a:r>
            <a:r>
              <a:rPr dirty="0" err="1"/>
              <a:t>conséquences</a:t>
            </a:r>
            <a:r>
              <a:rPr dirty="0"/>
              <a:t>, </a:t>
            </a:r>
            <a:r>
              <a:rPr dirty="0" err="1"/>
              <a:t>en</a:t>
            </a:r>
            <a:r>
              <a:rPr dirty="0"/>
              <a:t> particulier </a:t>
            </a:r>
            <a:r>
              <a:rPr dirty="0" err="1"/>
              <a:t>en</a:t>
            </a:r>
            <a:r>
              <a:rPr dirty="0"/>
              <a:t> </a:t>
            </a:r>
            <a:r>
              <a:rPr dirty="0" err="1"/>
              <a:t>termes</a:t>
            </a:r>
            <a:r>
              <a:rPr dirty="0"/>
              <a:t> de </a:t>
            </a:r>
            <a:r>
              <a:rPr dirty="0" err="1"/>
              <a:t>morbidité</a:t>
            </a:r>
            <a:r>
              <a:rPr dirty="0"/>
              <a:t> et de </a:t>
            </a:r>
            <a:r>
              <a:rPr dirty="0" err="1"/>
              <a:t>mortalité</a:t>
            </a:r>
            <a:r>
              <a:rPr dirty="0"/>
              <a:t>. Face à la multiplication </a:t>
            </a:r>
            <a:r>
              <a:rPr dirty="0" err="1"/>
              <a:t>rapide</a:t>
            </a:r>
            <a:r>
              <a:rPr dirty="0"/>
              <a:t> des </a:t>
            </a:r>
            <a:r>
              <a:rPr dirty="0" err="1"/>
              <a:t>cas</a:t>
            </a:r>
            <a:r>
              <a:rPr dirty="0"/>
              <a:t> et des contacts, </a:t>
            </a:r>
            <a:r>
              <a:rPr dirty="0" err="1"/>
              <a:t>notamment</a:t>
            </a:r>
            <a:r>
              <a:rPr dirty="0"/>
              <a:t> pour les maladies </a:t>
            </a:r>
            <a:r>
              <a:rPr dirty="0" err="1"/>
              <a:t>infectieuses</a:t>
            </a:r>
            <a:r>
              <a:rPr dirty="0"/>
              <a:t> </a:t>
            </a:r>
            <a:r>
              <a:rPr dirty="0" err="1"/>
              <a:t>telles</a:t>
            </a:r>
            <a:r>
              <a:rPr dirty="0"/>
              <a:t> que la </a:t>
            </a:r>
            <a:r>
              <a:rPr dirty="0" err="1"/>
              <a:t>rougeole</a:t>
            </a:r>
            <a:r>
              <a:rPr dirty="0"/>
              <a:t>, les EIR </a:t>
            </a:r>
            <a:r>
              <a:rPr dirty="0" err="1"/>
              <a:t>doivent</a:t>
            </a:r>
            <a:r>
              <a:rPr dirty="0"/>
              <a:t> </a:t>
            </a:r>
            <a:r>
              <a:rPr dirty="0" err="1"/>
              <a:t>être</a:t>
            </a:r>
            <a:r>
              <a:rPr dirty="0"/>
              <a:t> </a:t>
            </a:r>
            <a:r>
              <a:rPr dirty="0" err="1"/>
              <a:t>particulièrement</a:t>
            </a:r>
            <a:r>
              <a:rPr dirty="0"/>
              <a:t> </a:t>
            </a:r>
            <a:r>
              <a:rPr dirty="0" err="1"/>
              <a:t>réactives</a:t>
            </a:r>
            <a:r>
              <a:rPr dirty="0"/>
              <a:t>.</a:t>
            </a:r>
          </a:p>
          <a:p>
            <a:endParaRPr baseline="0" dirty="0"/>
          </a:p>
          <a:p>
            <a:pPr marL="171450" indent="-171450">
              <a:buFont typeface="Arial" panose="020B0604020202020204" pitchFamily="34" charset="0"/>
              <a:buChar char="•"/>
            </a:pPr>
            <a:r>
              <a:rPr dirty="0"/>
              <a:t>Comme nous le </a:t>
            </a:r>
            <a:r>
              <a:rPr dirty="0" err="1"/>
              <a:t>savons</a:t>
            </a:r>
            <a:r>
              <a:rPr dirty="0"/>
              <a:t>, </a:t>
            </a:r>
            <a:r>
              <a:rPr dirty="0" err="1"/>
              <a:t>lʼinfrastructure</a:t>
            </a:r>
            <a:r>
              <a:rPr dirty="0"/>
              <a:t> </a:t>
            </a:r>
            <a:r>
              <a:rPr dirty="0" err="1"/>
              <a:t>dʼintervention</a:t>
            </a:r>
            <a:r>
              <a:rPr dirty="0"/>
              <a:t> </a:t>
            </a:r>
            <a:r>
              <a:rPr dirty="0" err="1"/>
              <a:t>dʼurgence</a:t>
            </a:r>
            <a:r>
              <a:rPr dirty="0"/>
              <a:t> </a:t>
            </a:r>
            <a:r>
              <a:rPr dirty="0" err="1"/>
              <a:t>dʼun</a:t>
            </a:r>
            <a:r>
              <a:rPr dirty="0"/>
              <a:t> pays </a:t>
            </a:r>
            <a:r>
              <a:rPr dirty="0" err="1"/>
              <a:t>peut</a:t>
            </a:r>
            <a:r>
              <a:rPr dirty="0"/>
              <a:t> </a:t>
            </a:r>
            <a:r>
              <a:rPr dirty="0" err="1"/>
              <a:t>rapidement</a:t>
            </a:r>
            <a:r>
              <a:rPr dirty="0"/>
              <a:t> se </a:t>
            </a:r>
            <a:r>
              <a:rPr dirty="0" err="1"/>
              <a:t>trouver</a:t>
            </a:r>
            <a:r>
              <a:rPr dirty="0"/>
              <a:t> </a:t>
            </a:r>
            <a:r>
              <a:rPr dirty="0" err="1"/>
              <a:t>dépassée</a:t>
            </a:r>
            <a:r>
              <a:rPr dirty="0"/>
              <a:t> par </a:t>
            </a:r>
            <a:r>
              <a:rPr dirty="0" err="1"/>
              <a:t>une</a:t>
            </a:r>
            <a:r>
              <a:rPr dirty="0"/>
              <a:t> situation </a:t>
            </a:r>
            <a:r>
              <a:rPr dirty="0" err="1"/>
              <a:t>dʼurgence</a:t>
            </a:r>
            <a:r>
              <a:rPr dirty="0"/>
              <a:t>. </a:t>
            </a:r>
          </a:p>
          <a:p>
            <a:pPr marL="0" indent="0">
              <a:buFont typeface="Arial" panose="020B0604020202020204" pitchFamily="34" charset="0"/>
              <a:buNone/>
            </a:pPr>
            <a:endParaRPr baseline="0" dirty="0"/>
          </a:p>
          <a:p>
            <a:pPr marL="171450" indent="-171450">
              <a:buFont typeface="Arial" panose="020B0604020202020204" pitchFamily="34" charset="0"/>
              <a:buChar char="•"/>
            </a:pPr>
            <a:r>
              <a:rPr dirty="0" err="1"/>
              <a:t>Lʼintervention</a:t>
            </a:r>
            <a:r>
              <a:rPr dirty="0"/>
              <a:t> </a:t>
            </a:r>
            <a:r>
              <a:rPr dirty="0" err="1"/>
              <a:t>précoce</a:t>
            </a:r>
            <a:r>
              <a:rPr dirty="0"/>
              <a:t> des EIR </a:t>
            </a:r>
            <a:r>
              <a:rPr dirty="0" err="1"/>
              <a:t>est</a:t>
            </a:r>
            <a:r>
              <a:rPr dirty="0"/>
              <a:t> </a:t>
            </a:r>
            <a:r>
              <a:rPr dirty="0" err="1"/>
              <a:t>cruciale</a:t>
            </a:r>
            <a:r>
              <a:rPr dirty="0"/>
              <a:t> pour </a:t>
            </a:r>
            <a:r>
              <a:rPr dirty="0" err="1"/>
              <a:t>contrôler</a:t>
            </a:r>
            <a:r>
              <a:rPr dirty="0"/>
              <a:t> les </a:t>
            </a:r>
            <a:r>
              <a:rPr dirty="0" err="1"/>
              <a:t>épidémies</a:t>
            </a:r>
            <a:r>
              <a:rPr dirty="0"/>
              <a:t> et </a:t>
            </a:r>
            <a:r>
              <a:rPr dirty="0" err="1"/>
              <a:t>ainsi</a:t>
            </a:r>
            <a:r>
              <a:rPr dirty="0"/>
              <a:t> limiter les </a:t>
            </a:r>
            <a:r>
              <a:rPr dirty="0" err="1"/>
              <a:t>risques</a:t>
            </a:r>
            <a:r>
              <a:rPr dirty="0"/>
              <a:t> de </a:t>
            </a:r>
            <a:r>
              <a:rPr dirty="0" err="1"/>
              <a:t>morbidité</a:t>
            </a:r>
            <a:r>
              <a:rPr dirty="0"/>
              <a:t> et de </a:t>
            </a:r>
            <a:r>
              <a:rPr dirty="0" err="1"/>
              <a:t>mortalité</a:t>
            </a:r>
            <a:r>
              <a:rPr dirty="0"/>
              <a:t> </a:t>
            </a:r>
            <a:r>
              <a:rPr dirty="0" err="1"/>
              <a:t>élevées</a:t>
            </a:r>
            <a:r>
              <a:rPr dirty="0"/>
              <a:t>. Face à la multiplication </a:t>
            </a:r>
            <a:r>
              <a:rPr dirty="0" err="1"/>
              <a:t>rapide</a:t>
            </a:r>
            <a:r>
              <a:rPr dirty="0"/>
              <a:t> des </a:t>
            </a:r>
            <a:r>
              <a:rPr dirty="0" err="1"/>
              <a:t>cas</a:t>
            </a:r>
            <a:r>
              <a:rPr dirty="0"/>
              <a:t> et des contacts, </a:t>
            </a:r>
            <a:r>
              <a:rPr dirty="0" err="1"/>
              <a:t>notamment</a:t>
            </a:r>
            <a:r>
              <a:rPr dirty="0"/>
              <a:t> pour les maladies </a:t>
            </a:r>
            <a:r>
              <a:rPr dirty="0" err="1"/>
              <a:t>infectieuses</a:t>
            </a:r>
            <a:r>
              <a:rPr dirty="0"/>
              <a:t> </a:t>
            </a:r>
            <a:r>
              <a:rPr dirty="0" err="1"/>
              <a:t>telles</a:t>
            </a:r>
            <a:r>
              <a:rPr dirty="0"/>
              <a:t> que la </a:t>
            </a:r>
            <a:r>
              <a:rPr dirty="0" err="1"/>
              <a:t>rougeole</a:t>
            </a:r>
            <a:r>
              <a:rPr dirty="0"/>
              <a:t>, les EIR </a:t>
            </a:r>
            <a:r>
              <a:rPr dirty="0" err="1"/>
              <a:t>doivent</a:t>
            </a:r>
            <a:r>
              <a:rPr dirty="0"/>
              <a:t> </a:t>
            </a:r>
            <a:r>
              <a:rPr dirty="0" err="1"/>
              <a:t>être</a:t>
            </a:r>
            <a:r>
              <a:rPr dirty="0"/>
              <a:t> </a:t>
            </a:r>
            <a:r>
              <a:rPr dirty="0" err="1"/>
              <a:t>particulièrement</a:t>
            </a:r>
            <a:r>
              <a:rPr dirty="0"/>
              <a:t> </a:t>
            </a:r>
            <a:r>
              <a:rPr dirty="0" err="1"/>
              <a:t>réactives</a:t>
            </a:r>
            <a:r>
              <a:rPr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endParaRPr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dirty="0"/>
              <a:t>Cet </a:t>
            </a:r>
            <a:r>
              <a:rPr dirty="0" err="1"/>
              <a:t>exemple</a:t>
            </a:r>
            <a:r>
              <a:rPr dirty="0"/>
              <a:t> met </a:t>
            </a:r>
            <a:r>
              <a:rPr dirty="0" err="1"/>
              <a:t>en</a:t>
            </a:r>
            <a:r>
              <a:rPr dirty="0"/>
              <a:t> </a:t>
            </a:r>
            <a:r>
              <a:rPr dirty="0" err="1"/>
              <a:t>évidence</a:t>
            </a:r>
            <a:r>
              <a:rPr dirty="0"/>
              <a:t> </a:t>
            </a:r>
            <a:r>
              <a:rPr dirty="0" err="1"/>
              <a:t>lʼimportance</a:t>
            </a:r>
            <a:r>
              <a:rPr dirty="0"/>
              <a:t> </a:t>
            </a:r>
            <a:r>
              <a:rPr dirty="0" err="1"/>
              <a:t>dʼune</a:t>
            </a:r>
            <a:r>
              <a:rPr dirty="0"/>
              <a:t> intervention </a:t>
            </a:r>
            <a:r>
              <a:rPr dirty="0" err="1"/>
              <a:t>rapide</a:t>
            </a:r>
            <a:r>
              <a:rPr dirty="0"/>
              <a:t>, </a:t>
            </a:r>
            <a:r>
              <a:rPr dirty="0" err="1"/>
              <a:t>permettant</a:t>
            </a:r>
            <a:r>
              <a:rPr dirty="0"/>
              <a:t> de </a:t>
            </a:r>
            <a:r>
              <a:rPr dirty="0" err="1"/>
              <a:t>casser</a:t>
            </a:r>
            <a:r>
              <a:rPr dirty="0"/>
              <a:t> le plus </a:t>
            </a:r>
            <a:r>
              <a:rPr dirty="0" err="1"/>
              <a:t>tôt</a:t>
            </a:r>
            <a:r>
              <a:rPr dirty="0"/>
              <a:t> possible la </a:t>
            </a:r>
            <a:r>
              <a:rPr dirty="0" err="1"/>
              <a:t>chaîne</a:t>
            </a:r>
            <a:r>
              <a:rPr dirty="0"/>
              <a:t> de transmission de </a:t>
            </a:r>
            <a:r>
              <a:rPr dirty="0" err="1"/>
              <a:t>lʼépidémie</a:t>
            </a:r>
            <a:r>
              <a:rPr dirty="0"/>
              <a:t>.</a:t>
            </a:r>
          </a:p>
          <a:p>
            <a:pPr marL="171450" indent="-171450">
              <a:buFont typeface="Arial" panose="020B0604020202020204" pitchFamily="34" charset="0"/>
              <a:buChar char="•"/>
            </a:pPr>
            <a:endParaRPr baseline="0" dirty="0"/>
          </a:p>
          <a:p>
            <a:endParaRPr baseline="0" dirty="0"/>
          </a:p>
          <a:p>
            <a:endParaRPr baseline="0" dirty="0"/>
          </a:p>
          <a:p>
            <a:r>
              <a:rPr dirty="0"/>
              <a:t> </a:t>
            </a:r>
          </a:p>
        </p:txBody>
      </p:sp>
    </p:spTree>
    <p:extLst>
      <p:ext uri="{BB962C8B-B14F-4D97-AF65-F5344CB8AC3E}">
        <p14:creationId xmlns:p14="http://schemas.microsoft.com/office/powerpoint/2010/main" val="331182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defRPr sz="1800">
                <a:effectLst/>
                <a:latin typeface="Calibri" panose="020F0502020204030204" pitchFamily="34" charset="0"/>
              </a:defRPr>
            </a:pPr>
            <a:r>
              <a:rPr b="1">
                <a:solidFill>
                  <a:srgbClr val="000000"/>
                </a:solidFill>
              </a:rPr>
              <a:t>Point clé : </a:t>
            </a:r>
            <a:r>
              <a:rPr>
                <a:solidFill>
                  <a:srgbClr val="000000"/>
                </a:solidFill>
              </a:rPr>
              <a:t>les EIR font beaucoup de choses ! Elles peuvent prendre part à une ou plusieurs des activités ci-dessus, et cela peut changer à mesure de l’évolution de la situation d’urgence et de l’intervention, d’où l’importance de disposer d’une équipe formée et multidisciplinaire.</a:t>
            </a:r>
            <a:endParaRPr b="0" i="0">
              <a:solidFill>
                <a:srgbClr val="444444"/>
              </a:solidFill>
              <a:effectLst/>
              <a:latin typeface="Calibri" panose="020F0502020204030204" pitchFamily="34" charset="0"/>
            </a:endParaRPr>
          </a:p>
          <a:p>
            <a:pPr algn="l" rtl="0" fontAlgn="base">
              <a:defRPr sz="1800">
                <a:solidFill>
                  <a:srgbClr val="444444"/>
                </a:solidFill>
                <a:effectLst/>
                <a:latin typeface="Calibri" panose="020F0502020204030204" pitchFamily="34" charset="0"/>
              </a:defRPr>
            </a:pPr>
            <a:r>
              <a:t> </a:t>
            </a:r>
            <a:endParaRPr b="0" i="0">
              <a:solidFill>
                <a:srgbClr val="444444"/>
              </a:solidFill>
              <a:effectLst/>
              <a:latin typeface="Calibri" panose="020F0502020204030204" pitchFamily="34" charset="0"/>
            </a:endParaRPr>
          </a:p>
          <a:p>
            <a:endParaRPr b="0" i="0">
              <a:solidFill>
                <a:srgbClr val="444444"/>
              </a:solidFill>
              <a:effectLst/>
              <a:latin typeface="Calibri" panose="020F0502020204030204" pitchFamily="34" charset="0"/>
            </a:endParaRPr>
          </a:p>
        </p:txBody>
      </p:sp>
    </p:spTree>
    <p:extLst>
      <p:ext uri="{BB962C8B-B14F-4D97-AF65-F5344CB8AC3E}">
        <p14:creationId xmlns:p14="http://schemas.microsoft.com/office/powerpoint/2010/main" val="917778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324514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L’EIR locale est la première à intervenir en cas d’événement de santé publique. Si nécessaire, avant que les capacités d’intervention locale ne soient dépassées, l’EIR infranationale peut être mobilisée en vue dʼaider l’EIR locale. Les EIR régionales et nationales, voire mondiales, peuvent intervenir à mesure que les capacités de l’EIR de niveau inférieur sont jugées insuffisantes face à l’ampleur de l’urgence de santé publique, et dès lors qu’il existe un besoin de renforts.</a:t>
            </a:r>
          </a:p>
          <a:p>
            <a:endParaRPr/>
          </a:p>
          <a:p>
            <a:r>
              <a:rPr b="1"/>
              <a:t>Points clés</a:t>
            </a:r>
            <a:r>
              <a:t> : toutes les interventions commencent par la mobilisation du niveau le plus bas, à savoir le niveau local. Lorsque les équipes locales mobilisent lʼensemble de leurs capacités, les équipes infranationales puis, dans un second temps, nationales se mobilisent. Lorsque les besoins dʼune situation dʼurgence dépassent les capacités nationales dʼintervention, des EIR régionales et internationales peuvent être appelées en renfort. Même lorsque de nouveaux partenaires se joignent aux équipes déjà mobilisées, lʼintervention doit rester dirigée par le niveau local le plus bas et, dans tous les cas, par le gouvernement du pays dʼaccueil, sauf lorsque ce dernier est totalement débordé par les événements (comme cʼétait le cas du gouvernement haïtien au moment du tremblement de terre de 2010).</a:t>
            </a:r>
          </a:p>
          <a:p>
            <a:endParaRPr baseline="0"/>
          </a:p>
          <a:p>
            <a:r>
              <a:t>La coordination entre ces différents groupes joue un rôle essentiel dans lʼefficacité et lʼefficience de lʼintervention.</a:t>
            </a:r>
          </a:p>
          <a:p>
            <a:endParaRPr/>
          </a:p>
        </p:txBody>
      </p:sp>
    </p:spTree>
    <p:extLst>
      <p:ext uri="{BB962C8B-B14F-4D97-AF65-F5344CB8AC3E}">
        <p14:creationId xmlns:p14="http://schemas.microsoft.com/office/powerpoint/2010/main" val="1184324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t>L</a:t>
            </a:r>
            <a:r>
              <a:rPr sz="1800">
                <a:solidFill>
                  <a:srgbClr val="000000"/>
                </a:solidFill>
                <a:effectLst/>
                <a:latin typeface="Calibri" panose="020F0502020204030204" pitchFamily="34" charset="0"/>
              </a:rPr>
              <a:t>a composition d'une équipe d'intervention doit permettre d'adapter son déploiement à l'évolution des besoins liés à l'épidémie et de procéder aussi bien à des déploiements individuels qu'à des interventions en équipe</a:t>
            </a:r>
            <a:r>
              <a:t>.</a:t>
            </a:r>
          </a:p>
          <a:p>
            <a:pPr algn="l" rtl="0" fontAlgn="base">
              <a:buFont typeface="Arial" panose="020B0604020202020204" pitchFamily="34" charset="0"/>
              <a:buChar char="•"/>
            </a:pPr>
            <a:endParaRPr sz="1800" b="0" i="0">
              <a:solidFill>
                <a:srgbClr val="444444"/>
              </a:solidFill>
              <a:effectLst/>
              <a:latin typeface="Arial" panose="020B0604020202020204" pitchFamily="34" charset="0"/>
            </a:endParaRPr>
          </a:p>
          <a:p>
            <a:pPr marL="0" marR="0" lvl="0" indent="0" algn="l" defTabSz="914400" rtl="0" eaLnBrk="1" fontAlgn="base" latinLnBrk="0" hangingPunct="1">
              <a:lnSpc>
                <a:spcPct val="100000"/>
              </a:lnSpc>
              <a:spcBef>
                <a:spcPts val="400"/>
              </a:spcBef>
              <a:spcAft>
                <a:spcPts val="0"/>
              </a:spcAft>
              <a:buClrTx/>
              <a:buSzTx/>
              <a:buFont typeface="Arial" panose="020B0604020202020204" pitchFamily="34" charset="0"/>
              <a:buNone/>
              <a:tabLst/>
              <a:defRPr sz="1800"/>
            </a:pPr>
            <a:r>
              <a:rPr b="1"/>
              <a:t>Point clé</a:t>
            </a:r>
            <a:r>
              <a:t> : </a:t>
            </a:r>
          </a:p>
          <a:p>
            <a:pPr marL="0" marR="0" lvl="0" indent="0" algn="l" defTabSz="914400" rtl="0" eaLnBrk="1" fontAlgn="base" latinLnBrk="0" hangingPunct="1">
              <a:lnSpc>
                <a:spcPct val="100000"/>
              </a:lnSpc>
              <a:spcBef>
                <a:spcPts val="400"/>
              </a:spcBef>
              <a:spcAft>
                <a:spcPts val="0"/>
              </a:spcAft>
              <a:buClrTx/>
              <a:buSzTx/>
              <a:buFont typeface="Arial" panose="020B0604020202020204" pitchFamily="34" charset="0"/>
              <a:buNone/>
              <a:tabLst/>
              <a:defRPr sz="1800"/>
            </a:pPr>
            <a:r>
              <a:t>Les EIR peuvent être composées de spécialistes dʼune seule discipline (activités de laboratoire, etc.) ou de plusieurs disciplines (activités de laboratoire, EAH, épidémiologie, mobilisation sociale, etc.), en fonction des besoins de lʼintervention. </a:t>
            </a:r>
            <a:r>
              <a:rPr>
                <a:solidFill>
                  <a:srgbClr val="000000"/>
                </a:solidFill>
                <a:effectLst/>
                <a:latin typeface="Calibri" panose="020F0502020204030204" pitchFamily="34" charset="0"/>
              </a:rPr>
              <a:t>Cette diapositive montre plusieurs exemples de structures possibles :</a:t>
            </a:r>
            <a:endParaRPr sz="1800" b="0" i="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defRPr sz="1800">
                <a:effectLst/>
                <a:latin typeface="Calibri" panose="020F0502020204030204" pitchFamily="34" charset="0"/>
              </a:defRPr>
            </a:pPr>
            <a:r>
              <a:rPr>
                <a:solidFill>
                  <a:srgbClr val="000000"/>
                </a:solidFill>
              </a:rPr>
              <a:t>Lʼexemple de droite correspond à une structure multidisciplinaire de base, qui comprend plusieurs personnes présentant des compétences et des parcours différents, adaptés aux besoins spécifiques de la situation dʼurgence.</a:t>
            </a:r>
            <a:endParaRPr sz="1800" b="0" i="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defRPr sz="1800">
                <a:effectLst/>
                <a:latin typeface="Calibri" panose="020F0502020204030204" pitchFamily="34" charset="0"/>
              </a:defRPr>
            </a:pPr>
            <a:r>
              <a:rPr>
                <a:solidFill>
                  <a:srgbClr val="000000"/>
                </a:solidFill>
              </a:rPr>
              <a:t>Lʼexemple central correspond à une structure unidisciplinaire, impliquant seulement du personnel de laboratoire. Les déploiements étant conçus pour compléter les capacités locales, cet exemple peut correspondre à une situation dʼépidémie dans laquelle les capacités des laboratoires locaux sont limitées et nécessitent un renfort national pour répondre à la demande de collecte dʼéchantillons.</a:t>
            </a:r>
            <a:endParaRPr sz="1800" b="0" i="0">
              <a:solidFill>
                <a:srgbClr val="444444"/>
              </a:solidFill>
              <a:effectLst/>
              <a:latin typeface="Arial" panose="020B0604020202020204" pitchFamily="34" charset="0"/>
            </a:endParaRPr>
          </a:p>
          <a:p>
            <a:pPr algn="l" rtl="0" fontAlgn="base">
              <a:buFont typeface="Arial" panose="020B0604020202020204" pitchFamily="34" charset="0"/>
              <a:buNone/>
            </a:pPr>
            <a:endParaRPr sz="1800" b="0" i="0" u="none" strike="noStrike">
              <a:solidFill>
                <a:srgbClr val="000000"/>
              </a:solidFill>
              <a:effectLst/>
              <a:latin typeface="Calibri" panose="020F0502020204030204" pitchFamily="34" charset="0"/>
            </a:endParaRPr>
          </a:p>
          <a:p>
            <a:pPr algn="l" rtl="0" fontAlgn="base">
              <a:buFont typeface="Arial" panose="020B0604020202020204" pitchFamily="34" charset="0"/>
              <a:buNone/>
              <a:defRPr sz="1800">
                <a:effectLst/>
                <a:latin typeface="Calibri" panose="020F0502020204030204" pitchFamily="34" charset="0"/>
              </a:defRPr>
            </a:pPr>
            <a:r>
              <a:rPr>
                <a:solidFill>
                  <a:srgbClr val="000000"/>
                </a:solidFill>
              </a:rPr>
              <a:t>Les déploiements reposent sur une structure souple, qui permet de répondre aux urgences de santé publique en mobilisant des experts de diverses disciplines. </a:t>
            </a:r>
            <a:endParaRPr sz="1800" b="0" i="0">
              <a:solidFill>
                <a:srgbClr val="444444"/>
              </a:solidFill>
              <a:effectLst/>
              <a:latin typeface="Arial" panose="020B0604020202020204" pitchFamily="34" charset="0"/>
            </a:endParaRPr>
          </a:p>
          <a:p>
            <a:endParaRPr sz="1800" b="0" i="0">
              <a:solidFill>
                <a:srgbClr val="444444"/>
              </a:solidFill>
              <a:effectLst/>
              <a:latin typeface="Arial" panose="020B0604020202020204" pitchFamily="34" charset="0"/>
            </a:endParaRPr>
          </a:p>
        </p:txBody>
      </p:sp>
    </p:spTree>
    <p:extLst>
      <p:ext uri="{BB962C8B-B14F-4D97-AF65-F5344CB8AC3E}">
        <p14:creationId xmlns:p14="http://schemas.microsoft.com/office/powerpoint/2010/main" val="8583666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b="1"/>
              <a:t>Point clé</a:t>
            </a:r>
            <a:r>
              <a:t> : </a:t>
            </a:r>
          </a:p>
          <a:p>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r>
              <a:t>Le programme de formation en épidémiologie de terrain (FETP) peut constituer un précieux vivier dʼépidémiologistes susceptibles dʼêtre intégrés aux EIR. Gardez toutefois à lʼesprit que les EIR doivent être multidisciplinaires et que leurs membres doivent donc inclure des spécialistes autres que des épidémiologistes.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pPr>
            <a:r>
              <a:t>Dans une intervention, les EMU se concentrent sur les soins cliniques (cʼest-à-dire sur le traitement médical des patients), tandis que les EIR se concentrent sur les questions de santé publique (surveillance, analyse des données, recherche des contacts, communication sur les risques, etc.). Selon le type dʼintervention, les membres des EMU et des EIR peuvent être réunis au sein dʼune même équipe.</a:t>
            </a:r>
          </a:p>
          <a:p>
            <a:endParaRPr/>
          </a:p>
        </p:txBody>
      </p:sp>
    </p:spTree>
    <p:extLst>
      <p:ext uri="{BB962C8B-B14F-4D97-AF65-F5344CB8AC3E}">
        <p14:creationId xmlns:p14="http://schemas.microsoft.com/office/powerpoint/2010/main" val="15435489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b="1"/>
            </a:pPr>
            <a:r>
              <a:rPr dirty="0"/>
              <a:t>Point </a:t>
            </a:r>
            <a:r>
              <a:rPr dirty="0" err="1"/>
              <a:t>clé</a:t>
            </a:r>
            <a:r>
              <a:rPr dirty="0"/>
              <a:t> : </a:t>
            </a:r>
          </a:p>
          <a:p>
            <a:pPr marL="0" marR="0" lvl="0" indent="0" defTabSz="914400" eaLnBrk="1" fontAlgn="auto" latinLnBrk="0" hangingPunct="1">
              <a:lnSpc>
                <a:spcPct val="100000"/>
              </a:lnSpc>
              <a:spcBef>
                <a:spcPts val="400"/>
              </a:spcBef>
              <a:spcAft>
                <a:spcPts val="0"/>
              </a:spcAft>
              <a:buClrTx/>
              <a:buSzTx/>
              <a:buFontTx/>
              <a:buNone/>
              <a:tabLst/>
            </a:pPr>
            <a:endParaRPr sz="1800" b="1" i="0" dirty="0">
              <a:solidFill>
                <a:srgbClr val="444444"/>
              </a:solidFill>
              <a:effectLst/>
              <a:latin typeface="Calibri" panose="020F0502020204030204" pitchFamily="34" charset="0"/>
            </a:endParaRPr>
          </a:p>
          <a:p>
            <a:pPr>
              <a:defRPr sz="1800">
                <a:effectLst/>
                <a:latin typeface="Arial" panose="020B0604020202020204" pitchFamily="34" charset="0"/>
              </a:defRPr>
            </a:pPr>
            <a:r>
              <a:rPr dirty="0" err="1"/>
              <a:t>Toutefois</a:t>
            </a:r>
            <a:r>
              <a:rPr dirty="0"/>
              <a:t>, malgré des </a:t>
            </a:r>
            <a:r>
              <a:rPr dirty="0" err="1"/>
              <a:t>mandats</a:t>
            </a:r>
            <a:r>
              <a:rPr dirty="0"/>
              <a:t> </a:t>
            </a:r>
            <a:r>
              <a:rPr dirty="0" err="1"/>
              <a:t>distincts</a:t>
            </a:r>
            <a:r>
              <a:rPr dirty="0"/>
              <a:t>, les EIR et les EMU </a:t>
            </a:r>
            <a:r>
              <a:rPr dirty="0" err="1"/>
              <a:t>sont</a:t>
            </a:r>
            <a:r>
              <a:rPr dirty="0"/>
              <a:t> </a:t>
            </a:r>
            <a:r>
              <a:rPr dirty="0" err="1"/>
              <a:t>gérés</a:t>
            </a:r>
            <a:r>
              <a:rPr dirty="0"/>
              <a:t> </a:t>
            </a:r>
            <a:r>
              <a:rPr dirty="0" err="1"/>
              <a:t>selon</a:t>
            </a:r>
            <a:r>
              <a:rPr dirty="0"/>
              <a:t> des principes </a:t>
            </a:r>
            <a:r>
              <a:rPr dirty="0" err="1"/>
              <a:t>similaires</a:t>
            </a:r>
            <a:r>
              <a:rPr dirty="0"/>
              <a:t> et </a:t>
            </a:r>
            <a:r>
              <a:rPr dirty="0" err="1"/>
              <a:t>peuvent</a:t>
            </a:r>
            <a:r>
              <a:rPr dirty="0"/>
              <a:t> </a:t>
            </a:r>
            <a:r>
              <a:rPr dirty="0" err="1"/>
              <a:t>donc</a:t>
            </a:r>
            <a:r>
              <a:rPr dirty="0"/>
              <a:t>, </a:t>
            </a:r>
            <a:r>
              <a:rPr dirty="0" err="1"/>
              <a:t>en</a:t>
            </a:r>
            <a:r>
              <a:rPr dirty="0"/>
              <a:t> </a:t>
            </a:r>
            <a:r>
              <a:rPr dirty="0" err="1"/>
              <a:t>cas</a:t>
            </a:r>
            <a:r>
              <a:rPr dirty="0"/>
              <a:t> </a:t>
            </a:r>
            <a:r>
              <a:rPr dirty="0" err="1"/>
              <a:t>dʼintervention</a:t>
            </a:r>
            <a:r>
              <a:rPr dirty="0"/>
              <a:t>, </a:t>
            </a:r>
            <a:r>
              <a:rPr dirty="0" err="1"/>
              <a:t>dépendre</a:t>
            </a:r>
            <a:r>
              <a:rPr dirty="0"/>
              <a:t> </a:t>
            </a:r>
            <a:r>
              <a:rPr dirty="0" err="1"/>
              <a:t>dʼune</a:t>
            </a:r>
            <a:r>
              <a:rPr dirty="0"/>
              <a:t> </a:t>
            </a:r>
            <a:r>
              <a:rPr dirty="0" err="1"/>
              <a:t>même</a:t>
            </a:r>
            <a:r>
              <a:rPr dirty="0"/>
              <a:t> structure de gestion et de coordination. </a:t>
            </a:r>
          </a:p>
          <a:p>
            <a:endParaRPr sz="1800" b="0" i="0" dirty="0">
              <a:effectLst/>
              <a:latin typeface="Arial" panose="020B0604020202020204" pitchFamily="34" charset="0"/>
            </a:endParaRPr>
          </a:p>
          <a:p>
            <a:pPr>
              <a:defRPr sz="1800">
                <a:effectLst/>
                <a:latin typeface="Arial" panose="020B0604020202020204" pitchFamily="34" charset="0"/>
              </a:defRPr>
            </a:pPr>
            <a:r>
              <a:rPr dirty="0"/>
              <a:t>Sur </a:t>
            </a:r>
            <a:r>
              <a:rPr dirty="0" err="1"/>
              <a:t>cette</a:t>
            </a:r>
            <a:r>
              <a:rPr dirty="0"/>
              <a:t> diapositive, par </a:t>
            </a:r>
            <a:r>
              <a:rPr dirty="0" err="1"/>
              <a:t>exemple</a:t>
            </a:r>
            <a:r>
              <a:rPr dirty="0"/>
              <a:t>, on observe que la gestion et la coordination des </a:t>
            </a:r>
            <a:r>
              <a:rPr dirty="0" err="1"/>
              <a:t>activités</a:t>
            </a:r>
            <a:r>
              <a:rPr dirty="0"/>
              <a:t> </a:t>
            </a:r>
            <a:r>
              <a:rPr dirty="0" err="1"/>
              <a:t>dʼintervention</a:t>
            </a:r>
            <a:r>
              <a:rPr dirty="0"/>
              <a:t> de </a:t>
            </a:r>
            <a:r>
              <a:rPr dirty="0" err="1"/>
              <a:t>lʼEIR</a:t>
            </a:r>
            <a:r>
              <a:rPr dirty="0"/>
              <a:t> et de </a:t>
            </a:r>
            <a:r>
              <a:rPr dirty="0" err="1"/>
              <a:t>lʼEMU</a:t>
            </a:r>
            <a:r>
              <a:rPr dirty="0"/>
              <a:t> </a:t>
            </a:r>
            <a:r>
              <a:rPr dirty="0" err="1"/>
              <a:t>sont</a:t>
            </a:r>
            <a:r>
              <a:rPr dirty="0"/>
              <a:t> </a:t>
            </a:r>
            <a:r>
              <a:rPr dirty="0" err="1"/>
              <a:t>assurées</a:t>
            </a:r>
            <a:r>
              <a:rPr dirty="0"/>
              <a:t> par </a:t>
            </a:r>
            <a:r>
              <a:rPr dirty="0" err="1"/>
              <a:t>une</a:t>
            </a:r>
            <a:r>
              <a:rPr dirty="0"/>
              <a:t> </a:t>
            </a:r>
            <a:r>
              <a:rPr dirty="0" err="1"/>
              <a:t>seule</a:t>
            </a:r>
            <a:r>
              <a:rPr dirty="0"/>
              <a:t> et </a:t>
            </a:r>
            <a:r>
              <a:rPr dirty="0" err="1"/>
              <a:t>même</a:t>
            </a:r>
            <a:r>
              <a:rPr dirty="0"/>
              <a:t> </a:t>
            </a:r>
            <a:r>
              <a:rPr dirty="0" err="1"/>
              <a:t>personne</a:t>
            </a:r>
            <a:r>
              <a:rPr dirty="0"/>
              <a:t> au sein du </a:t>
            </a:r>
            <a:r>
              <a:rPr dirty="0" err="1"/>
              <a:t>centre</a:t>
            </a:r>
            <a:r>
              <a:rPr dirty="0"/>
              <a:t> </a:t>
            </a:r>
            <a:r>
              <a:rPr dirty="0" err="1"/>
              <a:t>d’opérations</a:t>
            </a:r>
            <a:r>
              <a:rPr dirty="0"/>
              <a:t> </a:t>
            </a:r>
            <a:r>
              <a:rPr dirty="0" err="1"/>
              <a:t>d’urgence</a:t>
            </a:r>
            <a:r>
              <a:rPr dirty="0"/>
              <a:t> de santé </a:t>
            </a:r>
            <a:r>
              <a:rPr dirty="0" err="1"/>
              <a:t>publique</a:t>
            </a:r>
            <a:r>
              <a:rPr dirty="0"/>
              <a:t> (</a:t>
            </a:r>
            <a:r>
              <a:rPr lang="fr-FR" dirty="0"/>
              <a:t>COUSP ou </a:t>
            </a:r>
            <a:r>
              <a:rPr dirty="0"/>
              <a:t>PHEOC</a:t>
            </a:r>
            <a:r>
              <a:rPr lang="fr-FR" dirty="0"/>
              <a:t> en anglais</a:t>
            </a:r>
            <a:r>
              <a:rPr dirty="0"/>
              <a:t>). </a:t>
            </a:r>
            <a:r>
              <a:rPr dirty="0" err="1"/>
              <a:t>Néanmoins</a:t>
            </a:r>
            <a:r>
              <a:rPr dirty="0"/>
              <a:t>, les </a:t>
            </a:r>
            <a:r>
              <a:rPr dirty="0" err="1"/>
              <a:t>activités</a:t>
            </a:r>
            <a:r>
              <a:rPr dirty="0"/>
              <a:t> de terrain </a:t>
            </a:r>
            <a:r>
              <a:rPr dirty="0" err="1"/>
              <a:t>quotidiennes</a:t>
            </a:r>
            <a:r>
              <a:rPr dirty="0"/>
              <a:t> </a:t>
            </a:r>
            <a:r>
              <a:rPr dirty="0" err="1"/>
              <a:t>restent</a:t>
            </a:r>
            <a:r>
              <a:rPr dirty="0"/>
              <a:t> </a:t>
            </a:r>
            <a:r>
              <a:rPr dirty="0" err="1"/>
              <a:t>distinctes</a:t>
            </a:r>
            <a:r>
              <a:rPr dirty="0"/>
              <a:t> : </a:t>
            </a:r>
            <a:r>
              <a:rPr dirty="0" err="1"/>
              <a:t>lʼEMU</a:t>
            </a:r>
            <a:r>
              <a:rPr dirty="0"/>
              <a:t> se </a:t>
            </a:r>
            <a:r>
              <a:rPr dirty="0" err="1"/>
              <a:t>concentre</a:t>
            </a:r>
            <a:r>
              <a:rPr dirty="0"/>
              <a:t> sur les </a:t>
            </a:r>
            <a:r>
              <a:rPr dirty="0" err="1"/>
              <a:t>soins</a:t>
            </a:r>
            <a:r>
              <a:rPr dirty="0"/>
              <a:t> </a:t>
            </a:r>
            <a:r>
              <a:rPr dirty="0" err="1"/>
              <a:t>cliniques</a:t>
            </a:r>
            <a:r>
              <a:rPr dirty="0"/>
              <a:t> et </a:t>
            </a:r>
            <a:r>
              <a:rPr dirty="0" err="1"/>
              <a:t>lʼEIR</a:t>
            </a:r>
            <a:r>
              <a:rPr dirty="0"/>
              <a:t> sur les interventions de santé </a:t>
            </a:r>
            <a:r>
              <a:rPr dirty="0" err="1"/>
              <a:t>publique</a:t>
            </a:r>
            <a:r>
              <a:rPr dirty="0"/>
              <a:t>.</a:t>
            </a:r>
          </a:p>
          <a:p>
            <a:pPr marL="0" marR="0" lvl="0" indent="0" defTabSz="914400" eaLnBrk="1" fontAlgn="auto" latinLnBrk="0" hangingPunct="1">
              <a:lnSpc>
                <a:spcPct val="100000"/>
              </a:lnSpc>
              <a:spcBef>
                <a:spcPts val="400"/>
              </a:spcBef>
              <a:spcAft>
                <a:spcPts val="0"/>
              </a:spcAft>
              <a:buClrTx/>
              <a:buSzTx/>
              <a:buFontTx/>
              <a:buNone/>
              <a:tabLst/>
              <a:defRPr sz="1800">
                <a:solidFill>
                  <a:srgbClr val="444444"/>
                </a:solidFill>
                <a:effectLst/>
                <a:latin typeface="Calibri" panose="020F0502020204030204" pitchFamily="34" charset="0"/>
              </a:defRPr>
            </a:pPr>
            <a:r>
              <a:rPr dirty="0"/>
              <a:t> </a:t>
            </a:r>
            <a:endParaRPr b="0" i="0" dirty="0">
              <a:solidFill>
                <a:srgbClr val="444444"/>
              </a:solidFill>
              <a:effectLst/>
              <a:latin typeface="Arial" panose="020B0604020202020204" pitchFamily="34" charset="0"/>
            </a:endParaRPr>
          </a:p>
          <a:p>
            <a:pPr marL="0" marR="0" lvl="0" indent="0" defTabSz="914400" eaLnBrk="1" fontAlgn="auto" latinLnBrk="0" hangingPunct="1">
              <a:lnSpc>
                <a:spcPct val="100000"/>
              </a:lnSpc>
              <a:spcBef>
                <a:spcPts val="400"/>
              </a:spcBef>
              <a:spcAft>
                <a:spcPts val="0"/>
              </a:spcAft>
              <a:buClrTx/>
              <a:buSzTx/>
              <a:buFontTx/>
              <a:buNone/>
              <a:tabLst/>
            </a:pPr>
            <a:endParaRPr b="0" i="0" dirty="0">
              <a:solidFill>
                <a:srgbClr val="444444"/>
              </a:solidFill>
              <a:effectLst/>
              <a:latin typeface="Arial" panose="020B0604020202020204" pitchFamily="34" charset="0"/>
            </a:endParaRPr>
          </a:p>
          <a:p>
            <a:endParaRPr b="0" i="0" dirty="0">
              <a:solidFill>
                <a:srgbClr val="444444"/>
              </a:solidFill>
              <a:effectLst/>
              <a:latin typeface="Arial" panose="020B0604020202020204" pitchFamily="34" charset="0"/>
            </a:endParaRPr>
          </a:p>
        </p:txBody>
      </p:sp>
    </p:spTree>
    <p:extLst>
      <p:ext uri="{BB962C8B-B14F-4D97-AF65-F5344CB8AC3E}">
        <p14:creationId xmlns:p14="http://schemas.microsoft.com/office/powerpoint/2010/main" val="3078009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b="1"/>
            </a:pPr>
            <a:r>
              <a:t>Point clé : </a:t>
            </a:r>
          </a:p>
        </p:txBody>
      </p:sp>
    </p:spTree>
    <p:extLst>
      <p:ext uri="{BB962C8B-B14F-4D97-AF65-F5344CB8AC3E}">
        <p14:creationId xmlns:p14="http://schemas.microsoft.com/office/powerpoint/2010/main" val="638778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b="1" dirty="0"/>
              <a:t>Point </a:t>
            </a:r>
            <a:r>
              <a:rPr b="1" dirty="0" err="1"/>
              <a:t>clé</a:t>
            </a:r>
            <a:r>
              <a:rPr dirty="0"/>
              <a:t> : </a:t>
            </a:r>
          </a:p>
          <a:p>
            <a:endParaRPr dirty="0"/>
          </a:p>
          <a:p>
            <a:r>
              <a:rPr dirty="0"/>
              <a:t>Les </a:t>
            </a:r>
            <a:r>
              <a:rPr dirty="0" err="1"/>
              <a:t>opérations</a:t>
            </a:r>
            <a:r>
              <a:rPr dirty="0"/>
              <a:t> </a:t>
            </a:r>
            <a:r>
              <a:rPr dirty="0" err="1"/>
              <a:t>d’une</a:t>
            </a:r>
            <a:r>
              <a:rPr dirty="0"/>
              <a:t> EIR </a:t>
            </a:r>
            <a:r>
              <a:rPr dirty="0" err="1"/>
              <a:t>peuvent</a:t>
            </a:r>
            <a:r>
              <a:rPr dirty="0"/>
              <a:t> se </a:t>
            </a:r>
            <a:r>
              <a:rPr dirty="0" err="1"/>
              <a:t>répartir</a:t>
            </a:r>
            <a:r>
              <a:rPr dirty="0"/>
              <a:t> </a:t>
            </a:r>
            <a:r>
              <a:rPr dirty="0" err="1"/>
              <a:t>en</a:t>
            </a:r>
            <a:r>
              <a:rPr dirty="0"/>
              <a:t> deux phases : la phase non </a:t>
            </a:r>
            <a:r>
              <a:rPr dirty="0" err="1"/>
              <a:t>urgente</a:t>
            </a:r>
            <a:r>
              <a:rPr dirty="0"/>
              <a:t> et la phase </a:t>
            </a:r>
            <a:r>
              <a:rPr dirty="0" err="1"/>
              <a:t>d’urgence</a:t>
            </a:r>
            <a:r>
              <a:rPr dirty="0"/>
              <a:t> (figure 2). La nature </a:t>
            </a:r>
            <a:r>
              <a:rPr dirty="0" err="1"/>
              <a:t>cyclique</a:t>
            </a:r>
            <a:r>
              <a:rPr dirty="0"/>
              <a:t> de </a:t>
            </a:r>
            <a:r>
              <a:rPr dirty="0" err="1"/>
              <a:t>ces</a:t>
            </a:r>
            <a:r>
              <a:rPr dirty="0"/>
              <a:t> processus montre bien </a:t>
            </a:r>
            <a:r>
              <a:rPr dirty="0" err="1"/>
              <a:t>quʼune</a:t>
            </a:r>
            <a:r>
              <a:rPr dirty="0"/>
              <a:t> EIR doit disposer </a:t>
            </a:r>
            <a:r>
              <a:rPr dirty="0" err="1"/>
              <a:t>dʼun</a:t>
            </a:r>
            <a:r>
              <a:rPr dirty="0"/>
              <a:t> </a:t>
            </a:r>
            <a:r>
              <a:rPr dirty="0" err="1"/>
              <a:t>soutien</a:t>
            </a:r>
            <a:r>
              <a:rPr dirty="0"/>
              <a:t> </a:t>
            </a:r>
            <a:r>
              <a:rPr dirty="0" err="1"/>
              <a:t>continu</a:t>
            </a:r>
            <a:r>
              <a:rPr dirty="0"/>
              <a:t> pour </a:t>
            </a:r>
            <a:r>
              <a:rPr dirty="0" err="1"/>
              <a:t>être</a:t>
            </a:r>
            <a:r>
              <a:rPr dirty="0"/>
              <a:t> </a:t>
            </a:r>
            <a:r>
              <a:rPr dirty="0" err="1"/>
              <a:t>fonctionnelle</a:t>
            </a:r>
            <a:r>
              <a:rPr dirty="0"/>
              <a:t>, </a:t>
            </a:r>
            <a:r>
              <a:rPr dirty="0" err="1"/>
              <a:t>même</a:t>
            </a:r>
            <a:r>
              <a:rPr dirty="0"/>
              <a:t> dans des </a:t>
            </a:r>
            <a:r>
              <a:rPr dirty="0" err="1"/>
              <a:t>contextes</a:t>
            </a:r>
            <a:r>
              <a:rPr dirty="0"/>
              <a:t> non </a:t>
            </a:r>
            <a:r>
              <a:rPr dirty="0" err="1"/>
              <a:t>urgents</a:t>
            </a:r>
            <a:r>
              <a:rPr dirty="0"/>
              <a:t>. En </a:t>
            </a:r>
            <a:r>
              <a:rPr dirty="0" err="1"/>
              <a:t>général</a:t>
            </a:r>
            <a:r>
              <a:rPr dirty="0"/>
              <a:t>, </a:t>
            </a:r>
            <a:r>
              <a:rPr dirty="0" err="1"/>
              <a:t>l’élaboration</a:t>
            </a:r>
            <a:r>
              <a:rPr dirty="0"/>
              <a:t> de </a:t>
            </a:r>
            <a:r>
              <a:rPr dirty="0" err="1"/>
              <a:t>procédures</a:t>
            </a:r>
            <a:r>
              <a:rPr dirty="0"/>
              <a:t> </a:t>
            </a:r>
            <a:r>
              <a:rPr dirty="0" err="1"/>
              <a:t>opérationnelles</a:t>
            </a:r>
            <a:r>
              <a:rPr dirty="0"/>
              <a:t> standards (POS) pour </a:t>
            </a:r>
            <a:r>
              <a:rPr dirty="0" err="1"/>
              <a:t>ces</a:t>
            </a:r>
            <a:r>
              <a:rPr dirty="0"/>
              <a:t> deux phases, la dotation </a:t>
            </a:r>
            <a:r>
              <a:rPr dirty="0" err="1"/>
              <a:t>en</a:t>
            </a:r>
            <a:r>
              <a:rPr dirty="0"/>
              <a:t> personnel, la constitution de la </a:t>
            </a:r>
            <a:r>
              <a:rPr dirty="0" err="1"/>
              <a:t>liste</a:t>
            </a:r>
            <a:r>
              <a:rPr dirty="0"/>
              <a:t> des </a:t>
            </a:r>
            <a:r>
              <a:rPr dirty="0" err="1"/>
              <a:t>membres</a:t>
            </a:r>
            <a:r>
              <a:rPr dirty="0"/>
              <a:t> de </a:t>
            </a:r>
            <a:r>
              <a:rPr dirty="0" err="1"/>
              <a:t>réserve</a:t>
            </a:r>
            <a:r>
              <a:rPr dirty="0"/>
              <a:t>, la </a:t>
            </a:r>
            <a:r>
              <a:rPr dirty="0" err="1"/>
              <a:t>préparation</a:t>
            </a:r>
            <a:r>
              <a:rPr dirty="0"/>
              <a:t>, la formation et </a:t>
            </a:r>
            <a:r>
              <a:rPr dirty="0" err="1"/>
              <a:t>l’entraînement</a:t>
            </a:r>
            <a:r>
              <a:rPr dirty="0"/>
              <a:t> des EIR a lieu </a:t>
            </a:r>
            <a:r>
              <a:rPr dirty="0" err="1"/>
              <a:t>lors</a:t>
            </a:r>
            <a:r>
              <a:rPr dirty="0"/>
              <a:t> de la phase non </a:t>
            </a:r>
            <a:r>
              <a:rPr dirty="0" err="1"/>
              <a:t>urgente</a:t>
            </a:r>
            <a:r>
              <a:rPr dirty="0"/>
              <a:t>, </a:t>
            </a:r>
            <a:r>
              <a:rPr dirty="0" err="1"/>
              <a:t>tandis</a:t>
            </a:r>
            <a:r>
              <a:rPr dirty="0"/>
              <a:t> que la </a:t>
            </a:r>
            <a:r>
              <a:rPr dirty="0" err="1"/>
              <a:t>mobilisation</a:t>
            </a:r>
            <a:r>
              <a:rPr dirty="0"/>
              <a:t> des EIR </a:t>
            </a:r>
            <a:r>
              <a:rPr dirty="0" err="1"/>
              <a:t>ainsi</a:t>
            </a:r>
            <a:r>
              <a:rPr dirty="0"/>
              <a:t> que les processus de </a:t>
            </a:r>
            <a:r>
              <a:rPr dirty="0" err="1"/>
              <a:t>prédéploiement</a:t>
            </a:r>
            <a:r>
              <a:rPr dirty="0"/>
              <a:t>, de </a:t>
            </a:r>
            <a:r>
              <a:rPr dirty="0" err="1"/>
              <a:t>déploiement</a:t>
            </a:r>
            <a:r>
              <a:rPr dirty="0"/>
              <a:t> et de </a:t>
            </a:r>
            <a:r>
              <a:rPr dirty="0" err="1"/>
              <a:t>postdéploiement</a:t>
            </a:r>
            <a:r>
              <a:rPr dirty="0"/>
              <a:t> </a:t>
            </a:r>
            <a:r>
              <a:rPr dirty="0" err="1"/>
              <a:t>ont</a:t>
            </a:r>
            <a:r>
              <a:rPr dirty="0"/>
              <a:t> lieu </a:t>
            </a:r>
            <a:r>
              <a:rPr dirty="0" err="1"/>
              <a:t>lors</a:t>
            </a:r>
            <a:r>
              <a:rPr dirty="0"/>
              <a:t> de la phase </a:t>
            </a:r>
            <a:r>
              <a:rPr dirty="0" err="1"/>
              <a:t>d’urgence</a:t>
            </a:r>
            <a:r>
              <a:rPr dirty="0"/>
              <a:t>. Au </a:t>
            </a:r>
            <a:r>
              <a:rPr dirty="0" err="1"/>
              <a:t>cours</a:t>
            </a:r>
            <a:r>
              <a:rPr dirty="0"/>
              <a:t> </a:t>
            </a:r>
            <a:r>
              <a:rPr dirty="0" err="1"/>
              <a:t>d’une</a:t>
            </a:r>
            <a:r>
              <a:rPr dirty="0"/>
              <a:t> situation </a:t>
            </a:r>
            <a:r>
              <a:rPr dirty="0" err="1"/>
              <a:t>d’urgence</a:t>
            </a:r>
            <a:r>
              <a:rPr dirty="0"/>
              <a:t>, les processus relevant de </a:t>
            </a:r>
            <a:r>
              <a:rPr dirty="0" err="1"/>
              <a:t>ces</a:t>
            </a:r>
            <a:r>
              <a:rPr dirty="0"/>
              <a:t> deux phases </a:t>
            </a:r>
            <a:r>
              <a:rPr dirty="0" err="1"/>
              <a:t>peuvent</a:t>
            </a:r>
            <a:r>
              <a:rPr dirty="0"/>
              <a:t> </a:t>
            </a:r>
            <a:r>
              <a:rPr dirty="0" err="1"/>
              <a:t>être</a:t>
            </a:r>
            <a:r>
              <a:rPr dirty="0"/>
              <a:t> concomitants, </a:t>
            </a:r>
            <a:r>
              <a:rPr dirty="0" err="1"/>
              <a:t>en</a:t>
            </a:r>
            <a:r>
              <a:rPr dirty="0"/>
              <a:t> particulier dans les pays ne </a:t>
            </a:r>
            <a:r>
              <a:rPr dirty="0" err="1"/>
              <a:t>disposant</a:t>
            </a:r>
            <a:r>
              <a:rPr dirty="0"/>
              <a:t> pas déjà </a:t>
            </a:r>
            <a:r>
              <a:rPr dirty="0" err="1"/>
              <a:t>dʼun</a:t>
            </a:r>
            <a:r>
              <a:rPr dirty="0"/>
              <a:t> </a:t>
            </a:r>
            <a:r>
              <a:rPr dirty="0" err="1"/>
              <a:t>système</a:t>
            </a:r>
            <a:r>
              <a:rPr dirty="0"/>
              <a:t> </a:t>
            </a:r>
            <a:r>
              <a:rPr dirty="0" err="1"/>
              <a:t>fonctionnel</a:t>
            </a:r>
            <a:r>
              <a:rPr dirty="0"/>
              <a:t> </a:t>
            </a:r>
            <a:r>
              <a:rPr dirty="0" err="1"/>
              <a:t>d’EIR</a:t>
            </a:r>
            <a:r>
              <a:rPr dirty="0"/>
              <a:t>. </a:t>
            </a:r>
          </a:p>
          <a:p>
            <a:endParaRPr dirty="0"/>
          </a:p>
          <a:p>
            <a:endParaRPr dirty="0"/>
          </a:p>
          <a:p>
            <a:endParaRPr dirty="0"/>
          </a:p>
        </p:txBody>
      </p:sp>
    </p:spTree>
    <p:extLst>
      <p:ext uri="{BB962C8B-B14F-4D97-AF65-F5344CB8AC3E}">
        <p14:creationId xmlns:p14="http://schemas.microsoft.com/office/powerpoint/2010/main" val="30367962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a:t>Point clé</a:t>
            </a:r>
            <a:r>
              <a:t> : Un gestionnaire dʼEIR sera amené à interagir avec divers organismes dʼintervention nationaux, voire internationaux, et doit donc être familiarisé avec ces différents acteurs, leurs modes dʼaction et leur façon de sʼintégrer dans une intervention. Un gestionnaire dʼEIR doit également disposer dʼune autorité suffisante pour prendre des décisions importantes et approuver rapidement lʼachat de fournitures nécessaires (plutôt que de devoir solliciter lʼapprobation dʼun tiers, ce qui compromettrait la rapidité de lʼintervention).</a:t>
            </a:r>
          </a:p>
          <a:p>
            <a:endParaRPr/>
          </a:p>
          <a:p>
            <a:pPr algn="l"/>
            <a:r>
              <a:t>Pour choisir la personne ou le groupe de personnes responsables de la gestion et de la coordination des EIR, il est important de prendre en compte le mécanisme de recrutement applicable, la fiche de poste correspondante ainsi que lʼintégration et la gestion des EIR dans le cadre de lʼinfrastructure dʼintervention existante. </a:t>
            </a:r>
          </a:p>
          <a:p>
            <a:endParaRPr/>
          </a:p>
        </p:txBody>
      </p:sp>
    </p:spTree>
    <p:extLst>
      <p:ext uri="{BB962C8B-B14F-4D97-AF65-F5344CB8AC3E}">
        <p14:creationId xmlns:p14="http://schemas.microsoft.com/office/powerpoint/2010/main" val="12165648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r>
              <a:rPr b="1"/>
              <a:t>Point clé</a:t>
            </a:r>
            <a:r>
              <a:t> : La régularité de la communication et des échanges dʼinformations bidirectionnels entre le siège et le terrain joue un rôle essentiel dans lʼefficacité et lʼefficience de la gestion et de la mise en œuvre de lʼintervention. Sur le terrain, les EIR sont en quelque sorte « les yeux et les oreilles » du siège, qui se sert des informations recueillies pour donner ses directives.</a:t>
            </a:r>
          </a:p>
          <a:p>
            <a:endParaRPr/>
          </a:p>
          <a:p>
            <a:pPr marL="0" marR="0" lvl="0" indent="0" algn="l" defTabSz="914400" rtl="0" eaLnBrk="1" fontAlgn="auto" latinLnBrk="0" hangingPunct="1">
              <a:lnSpc>
                <a:spcPct val="100000"/>
              </a:lnSpc>
              <a:spcBef>
                <a:spcPts val="0"/>
              </a:spcBef>
              <a:spcAft>
                <a:spcPts val="0"/>
              </a:spcAft>
              <a:buClrTx/>
              <a:buSzTx/>
              <a:buFontTx/>
              <a:buNone/>
              <a:tabLst/>
              <a:defRPr kern="1200">
                <a:solidFill>
                  <a:schemeClr val="tx1"/>
                </a:solidFill>
                <a:latin typeface="+mn-lt"/>
                <a:ea typeface="+mn-ea"/>
                <a:cs typeface="+mn-cs"/>
              </a:defRPr>
            </a:pPr>
            <a:r>
              <a:t>Si ce nʼest pas déjà le cas, il est souhaitable que la gestion des EIR sʼinscrive dans le cadre du groupe national de coordination pour les situations d'urgence. Lorsque le pays concerné dispose dʼun système de gestion des incidents, les EIR sont souvent hébergées par le module dédié aux opérations et obéissent à la chaîne de commandement correspondante. Toutefois, cela peut varier en fonction de lʼampleur de lʼépidémie et de la structure dʼintervention existante. </a:t>
            </a:r>
          </a:p>
          <a:p>
            <a:endParaRPr/>
          </a:p>
        </p:txBody>
      </p:sp>
    </p:spTree>
    <p:extLst>
      <p:ext uri="{BB962C8B-B14F-4D97-AF65-F5344CB8AC3E}">
        <p14:creationId xmlns:p14="http://schemas.microsoft.com/office/powerpoint/2010/main" val="9548200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rtl="0">
              <a:defRPr kern="1200">
                <a:solidFill>
                  <a:schemeClr val="tx1"/>
                </a:solidFill>
                <a:latin typeface="+mn-lt"/>
                <a:ea typeface="+mn-ea"/>
                <a:cs typeface="+mn-cs"/>
              </a:defRPr>
            </a:pPr>
            <a:r>
              <a:rPr b="1"/>
              <a:t>Point clé : </a:t>
            </a:r>
            <a:r>
              <a:t>Il est recommandé dʼaffecter une personne ou un groupe de personnes à la gestion et à la coordination des EIR, ceci afin de garantir leur mise en place durable au cours de la phase non urgente et leur disponibilité opérationnelle lorsquʼelles doivent intervenir (gestionnaire des EIR). Lʼeffectif de lʼéquipe de gestion des EIR dépend du nombre de personnes pouvant être mobilisées, de la nécessité éventuelle dʼassurer un système dʼastreinte et du soutien déjà fourni par le groupe national de coordination pour les situations d'urgence. </a:t>
            </a:r>
          </a:p>
          <a:p>
            <a:endParaRPr/>
          </a:p>
        </p:txBody>
      </p:sp>
    </p:spTree>
    <p:extLst>
      <p:ext uri="{BB962C8B-B14F-4D97-AF65-F5344CB8AC3E}">
        <p14:creationId xmlns:p14="http://schemas.microsoft.com/office/powerpoint/2010/main" val="21519758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b="1">
                <a:effectLst/>
                <a:latin typeface="Calibri" panose="020F0502020204030204" pitchFamily="34" charset="0"/>
                <a:ea typeface="MS Mincho" panose="02020609040205080304" pitchFamily="49" charset="-128"/>
                <a:cs typeface="Arial" panose="020B0604020202020204" pitchFamily="34" charset="0"/>
              </a:defRPr>
            </a:pPr>
            <a:r>
              <a:t>Point clé :</a:t>
            </a:r>
          </a:p>
          <a:p>
            <a:r>
              <a:t>Cette diapositive présente les principales responsabilités relatives à la gestion des EIR. La gestion des EIR est une condition déterminante pour garantir la durabilité et lʼefficacité dʼun programme dʼintervention rapide Elle nécessite un personnel dédié et motivé, capable de superviser lʼélaboration et la mise à jour de POS, la gestion de la liste des membres de réserve, la formation des équipes, la mise en œuvre des opérations critiques, la mise en place du suivi et de lʼévaluation du programme, ainsi que les activités de plaidoyer visant à mobiliser des financements et des ressources pour soutenir le programme et les membres de lʼEIR constituée dans le cadre de ce programme. Pour résumer, le principal objectif de la gestion d’une EIR consiste à fournir un soutien opérationnel à ses membres pendant les deux phases, afin de leur permettre de se concentrer sur la mobilisation de leurs connaissances techniques sur le terrain pendant lʼintervention.</a:t>
            </a:r>
          </a:p>
          <a:p>
            <a:endParaRPr/>
          </a:p>
        </p:txBody>
      </p:sp>
    </p:spTree>
    <p:extLst>
      <p:ext uri="{BB962C8B-B14F-4D97-AF65-F5344CB8AC3E}">
        <p14:creationId xmlns:p14="http://schemas.microsoft.com/office/powerpoint/2010/main" val="2537065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0234351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400"/>
              </a:spcBef>
              <a:spcAft>
                <a:spcPts val="0"/>
              </a:spcAft>
              <a:buClrTx/>
              <a:buSzTx/>
              <a:buFontTx/>
              <a:buNone/>
              <a:tabLst/>
            </a:pPr>
            <a:r>
              <a:rPr b="1"/>
              <a:t>Point clé</a:t>
            </a:r>
            <a:r>
              <a:t> : Un gestionnaire dʼEIR sera amené à interagir avec divers organismes dʼintervention nationaux, voire internationaux, et doit donc être familiarisé avec ces différents acteurs, leurs modes dʼaction et leur façon de sʼintégrer dans une intervention. Un gestionnaire dʼEIR doit également disposer dʼune autorité suffisante pour prendre des décisions importantes et approuver rapidement lʼachat de fournitures nécessaires (plutôt que de devoir solliciter lʼapprobation dʼun tiers, ce qui compromettrait la rapidité de lʼintervention).</a:t>
            </a:r>
          </a:p>
          <a:p>
            <a:endParaRPr/>
          </a:p>
          <a:p>
            <a:pPr marL="0" marR="0" lvl="0" indent="0" algn="l" defTabSz="914400" rtl="0" eaLnBrk="1" fontAlgn="auto" latinLnBrk="0" hangingPunct="1">
              <a:lnSpc>
                <a:spcPct val="100000"/>
              </a:lnSpc>
              <a:spcBef>
                <a:spcPts val="400"/>
              </a:spcBef>
              <a:spcAft>
                <a:spcPts val="0"/>
              </a:spcAft>
              <a:buClrTx/>
              <a:buSzTx/>
              <a:buFontTx/>
              <a:buNone/>
              <a:tabLst/>
            </a:pPr>
            <a:r>
              <a:t>Pour choisir la personne ou le groupe de personnes responsables de la gestion et de la coordination des EIR, il est important de prendre en compte le mécanisme de recrutement applicable, la fiche de poste correspondante ainsi que lʼintégration et la gestion des EIR dans le cadre de lʼinfrastructure dʼintervention existante. </a:t>
            </a:r>
          </a:p>
          <a:p>
            <a:endParaRPr/>
          </a:p>
        </p:txBody>
      </p:sp>
    </p:spTree>
    <p:extLst>
      <p:ext uri="{BB962C8B-B14F-4D97-AF65-F5344CB8AC3E}">
        <p14:creationId xmlns:p14="http://schemas.microsoft.com/office/powerpoint/2010/main" val="17282942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F44F5A91-4657-4D9B-96E0-736309A9BFC4}" type="slidenum">
              <a:rPr lang="en-US" smtClean="0">
                <a:solidFill>
                  <a:prstClr val="black"/>
                </a:solidFill>
                <a:latin typeface="Calibri" panose="020F0502020204030204"/>
              </a:rPr>
              <a:t>42</a:t>
            </a:fld>
            <a:endParaRPr>
              <a:solidFill>
                <a:prstClr val="black"/>
              </a:solidFill>
              <a:latin typeface="Calibri" panose="020F0502020204030204"/>
            </a:endParaRPr>
          </a:p>
        </p:txBody>
      </p:sp>
    </p:spTree>
    <p:extLst>
      <p:ext uri="{BB962C8B-B14F-4D97-AF65-F5344CB8AC3E}">
        <p14:creationId xmlns:p14="http://schemas.microsoft.com/office/powerpoint/2010/main" val="36460362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r>
              <a:rPr b="1"/>
              <a:t>Points clés</a:t>
            </a:r>
            <a:r>
              <a:t> : Les interventions reposent de plus en plus souvent sur un système de gestion des incidents souple et adaptable, capable de répondre aux situations dʼurgence quelles que soient leur nature et leur ampleur. Cette diapositive présente la structure standard dʼun système de gestion des incidents, avec ses cinq fonctions principales.</a:t>
            </a:r>
          </a:p>
          <a:p>
            <a:endParaRPr baseline="0"/>
          </a:p>
          <a:p>
            <a:r>
              <a:rPr u="sng"/>
              <a:t>Responsable du système de gestion des incidents</a:t>
            </a:r>
            <a:r>
              <a:t> : dirige lʼintervention. Doit être doté dʼune expertise dans le domaine caractéristique de la situation dʼurgence.</a:t>
            </a:r>
          </a:p>
          <a:p>
            <a:r>
              <a:rPr u="sng"/>
              <a:t>Module relatif à la planification</a:t>
            </a:r>
            <a:r>
              <a:t> : assure la gestion des nouvelles informations relatives à la situation dʼurgence et élabore un plan dʼaction définissant comment répondre aux besoins liés à lʼincident.</a:t>
            </a:r>
          </a:p>
          <a:p>
            <a:r>
              <a:rPr u="sng"/>
              <a:t>Module relatif aux opérations</a:t>
            </a:r>
            <a:r>
              <a:t> : met en œuvre le plan dʼaction relatif à lʼincident, cʼest-à-dire les interventions à mener. Les EIR sʼinscrivent généralement (mais pas systématiquement) dans ce module.</a:t>
            </a:r>
          </a:p>
          <a:p>
            <a:r>
              <a:rPr u="sng"/>
              <a:t>Module relatif aux aspects logistiques</a:t>
            </a:r>
            <a:r>
              <a:t> : assure la gestion et le bon acheminement des fournitures, des ressources et des équipements.</a:t>
            </a:r>
          </a:p>
          <a:p>
            <a:r>
              <a:rPr u="sng"/>
              <a:t>Module relatif au financement et à l'administration</a:t>
            </a:r>
            <a:r>
              <a:t> : assure la gestion des budgets et des ressources humaines. </a:t>
            </a:r>
          </a:p>
          <a:p>
            <a:endParaRPr baseline="0"/>
          </a:p>
          <a:p>
            <a:r>
              <a:t>Avantages des systèmes de gestion des incidents :</a:t>
            </a:r>
          </a:p>
          <a:p>
            <a:pPr algn="l" rtl="0" fontAlgn="base">
              <a:buFont typeface="Arial" panose="020B0604020202020204" pitchFamily="34" charset="0"/>
              <a:buChar char="•"/>
              <a:defRPr>
                <a:solidFill>
                  <a:srgbClr val="000000"/>
                </a:solidFill>
                <a:effectLst/>
                <a:latin typeface="Calibri" panose="020F0502020204030204" pitchFamily="34" charset="0"/>
              </a:defRPr>
            </a:pPr>
            <a:r>
              <a:t>Approche normalisée, souple et adaptable (capacité à répondre aux besoins liés à lʼensemble des incidents, quels que soient leur cause, leur ampleur, leur complexité et le lieu).</a:t>
            </a:r>
            <a:endParaRPr b="0" i="0">
              <a:solidFill>
                <a:srgbClr val="000000"/>
              </a:solidFill>
              <a:effectLst/>
              <a:latin typeface="Arial" panose="020B0604020202020204" pitchFamily="34" charset="0"/>
            </a:endParaRPr>
          </a:p>
          <a:p>
            <a:pPr algn="l" rtl="0" fontAlgn="base">
              <a:buFont typeface="Arial" panose="020B0604020202020204" pitchFamily="34" charset="0"/>
              <a:buChar char="•"/>
              <a:defRPr>
                <a:solidFill>
                  <a:srgbClr val="000000"/>
                </a:solidFill>
                <a:effectLst/>
                <a:latin typeface="Calibri" panose="020F0502020204030204" pitchFamily="34" charset="0"/>
              </a:defRPr>
            </a:pPr>
            <a:r>
              <a:t>Renforcement de la coopération et de lʼinteropérabilité grâce à une définition claire des rôles.</a:t>
            </a:r>
            <a:endParaRPr b="0" i="0">
              <a:solidFill>
                <a:srgbClr val="000000"/>
              </a:solidFill>
              <a:effectLst/>
              <a:latin typeface="Arial" panose="020B0604020202020204" pitchFamily="34" charset="0"/>
            </a:endParaRPr>
          </a:p>
          <a:p>
            <a:pPr algn="l" rtl="0" fontAlgn="base">
              <a:buFont typeface="Arial" panose="020B0604020202020204" pitchFamily="34" charset="0"/>
              <a:buChar char="•"/>
              <a:defRPr>
                <a:solidFill>
                  <a:srgbClr val="000000"/>
                </a:solidFill>
                <a:effectLst/>
                <a:latin typeface="Calibri" panose="020F0502020204030204" pitchFamily="34" charset="0"/>
              </a:defRPr>
            </a:pPr>
            <a:r>
              <a:t>Efficacité de la coordination des ressources.</a:t>
            </a:r>
            <a:endParaRPr b="0" i="0">
              <a:solidFill>
                <a:srgbClr val="000000"/>
              </a:solidFill>
              <a:effectLst/>
              <a:latin typeface="Arial" panose="020B0604020202020204" pitchFamily="34" charset="0"/>
            </a:endParaRPr>
          </a:p>
          <a:p>
            <a:pPr algn="l" rtl="0" fontAlgn="base">
              <a:buFont typeface="Arial" panose="020B0604020202020204" pitchFamily="34" charset="0"/>
              <a:buChar char="•"/>
              <a:defRPr>
                <a:solidFill>
                  <a:srgbClr val="000000"/>
                </a:solidFill>
                <a:effectLst/>
                <a:latin typeface="Calibri" panose="020F0502020204030204" pitchFamily="34" charset="0"/>
              </a:defRPr>
            </a:pPr>
            <a:r>
              <a:t>Préparation à toutes les sortes dʼaléas possibles.</a:t>
            </a:r>
            <a:endParaRPr b="0" i="0">
              <a:solidFill>
                <a:srgbClr val="000000"/>
              </a:solidFill>
              <a:effectLst/>
              <a:latin typeface="Arial" panose="020B0604020202020204" pitchFamily="34" charset="0"/>
            </a:endParaRPr>
          </a:p>
          <a:p>
            <a:pPr algn="l" rtl="0" fontAlgn="base">
              <a:buFont typeface="Arial" panose="020B0604020202020204" pitchFamily="34" charset="0"/>
              <a:buChar char="•"/>
              <a:defRPr>
                <a:solidFill>
                  <a:srgbClr val="000000"/>
                </a:solidFill>
                <a:effectLst/>
                <a:latin typeface="Calibri" panose="020F0502020204030204" pitchFamily="34" charset="0"/>
              </a:defRPr>
            </a:pPr>
            <a:r>
              <a:t>Intégration dʼobjectifs mesurables et réalisables.</a:t>
            </a:r>
            <a:endParaRPr b="0" i="0">
              <a:solidFill>
                <a:srgbClr val="000000"/>
              </a:solidFill>
              <a:effectLst/>
              <a:latin typeface="Arial" panose="020B0604020202020204" pitchFamily="34" charset="0"/>
            </a:endParaRPr>
          </a:p>
          <a:p>
            <a:pPr algn="l" rtl="0" fontAlgn="base">
              <a:buFont typeface="Arial" panose="020B0604020202020204" pitchFamily="34" charset="0"/>
              <a:buChar char="•"/>
              <a:defRPr>
                <a:solidFill>
                  <a:srgbClr val="000000"/>
                </a:solidFill>
                <a:effectLst/>
                <a:latin typeface="Calibri" panose="020F0502020204030204" pitchFamily="34" charset="0"/>
              </a:defRPr>
            </a:pPr>
            <a:r>
              <a:t>Absence de redondance dans les initiatives menées.</a:t>
            </a:r>
            <a:endParaRPr b="0" i="0">
              <a:solidFill>
                <a:srgbClr val="000000"/>
              </a:solidFill>
              <a:effectLst/>
              <a:latin typeface="Arial" panose="020B0604020202020204" pitchFamily="34" charset="0"/>
            </a:endParaRPr>
          </a:p>
          <a:p>
            <a:pPr algn="l" rtl="0" fontAlgn="base">
              <a:buFont typeface="Arial" panose="020B0604020202020204" pitchFamily="34" charset="0"/>
              <a:buChar char="•"/>
              <a:defRPr>
                <a:solidFill>
                  <a:srgbClr val="000000"/>
                </a:solidFill>
                <a:effectLst/>
                <a:latin typeface="Calibri" panose="020F0502020204030204" pitchFamily="34" charset="0"/>
              </a:defRPr>
            </a:pPr>
            <a:r>
              <a:t>Communication plus efficace.</a:t>
            </a:r>
            <a:endParaRPr b="0" i="0">
              <a:solidFill>
                <a:srgbClr val="000000"/>
              </a:solidFill>
              <a:effectLst/>
              <a:latin typeface="Arial" panose="020B0604020202020204" pitchFamily="34" charset="0"/>
            </a:endParaRPr>
          </a:p>
          <a:p>
            <a:endParaRPr b="0" i="0">
              <a:solidFill>
                <a:srgbClr val="000000"/>
              </a:solidFill>
              <a:effectLst/>
              <a:latin typeface="Arial" panose="020B0604020202020204" pitchFamily="34" charset="0"/>
            </a:endParaRPr>
          </a:p>
          <a:p>
            <a:endParaRPr b="0" i="0">
              <a:solidFill>
                <a:srgbClr val="000000"/>
              </a:solidFill>
              <a:effectLst/>
              <a:latin typeface="Arial" panose="020B0604020202020204" pitchFamily="34" charset="0"/>
            </a:endParaRPr>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F44F5A91-4657-4D9B-96E0-736309A9BFC4}" type="slidenum">
              <a:rPr lang="en-US" smtClean="0">
                <a:solidFill>
                  <a:prstClr val="black"/>
                </a:solidFill>
                <a:latin typeface="Calibri" panose="020F0502020204030204"/>
              </a:rPr>
              <a:t>43</a:t>
            </a:fld>
            <a:endParaRPr>
              <a:solidFill>
                <a:prstClr val="black"/>
              </a:solidFill>
              <a:latin typeface="Calibri" panose="020F0502020204030204"/>
            </a:endParaRPr>
          </a:p>
        </p:txBody>
      </p:sp>
    </p:spTree>
    <p:extLst>
      <p:ext uri="{BB962C8B-B14F-4D97-AF65-F5344CB8AC3E}">
        <p14:creationId xmlns:p14="http://schemas.microsoft.com/office/powerpoint/2010/main" val="34361924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23050" cy="3725863"/>
          </a:xfrm>
        </p:spPr>
      </p:sp>
      <p:sp>
        <p:nvSpPr>
          <p:cNvPr id="3" name="Notes Placeholder 2"/>
          <p:cNvSpPr>
            <a:spLocks noGrp="1"/>
          </p:cNvSpPr>
          <p:nvPr>
            <p:ph type="body" idx="1"/>
          </p:nvPr>
        </p:nvSpPr>
        <p:spPr/>
        <p:txBody>
          <a:bodyPr/>
          <a:lstStyle/>
          <a:p>
            <a:pPr>
              <a:defRPr>
                <a:solidFill>
                  <a:srgbClr val="000000"/>
                </a:solidFill>
                <a:effectLst/>
                <a:latin typeface="Calibri" panose="020F0502020204030204" pitchFamily="34" charset="0"/>
              </a:defRPr>
            </a:pPr>
            <a:r>
              <a:t>Un centre d’opérations d’urgence de santé publique est un espace physique servant à la coordination des informations et des ressources afin d’appuyer les activités de gestion des incidents.</a:t>
            </a:r>
          </a:p>
        </p:txBody>
      </p:sp>
      <p:sp>
        <p:nvSpPr>
          <p:cNvPr id="4" name="Slide Number Placeholder 3"/>
          <p:cNvSpPr>
            <a:spLocks noGrp="1"/>
          </p:cNvSpPr>
          <p:nvPr>
            <p:ph type="sldNum" sz="quarter" idx="10"/>
          </p:nvPr>
        </p:nvSpPr>
        <p:spPr>
          <a:xfrm>
            <a:off x="3857132" y="9441579"/>
            <a:ext cx="2950475" cy="499347"/>
          </a:xfrm>
          <a:prstGeom prst="rect">
            <a:avLst/>
          </a:prstGeom>
        </p:spPr>
        <p:txBody>
          <a:bodyPr/>
          <a:lstStyle/>
          <a:p>
            <a:fld id="{F44F5A91-4657-4D9B-96E0-736309A9BFC4}" type="slidenum">
              <a:rPr lang="en-US" smtClean="0">
                <a:solidFill>
                  <a:prstClr val="black"/>
                </a:solidFill>
                <a:latin typeface="Calibri" panose="020F0502020204030204"/>
              </a:rPr>
              <a:t>44</a:t>
            </a:fld>
            <a:endParaRPr>
              <a:solidFill>
                <a:prstClr val="black"/>
              </a:solidFill>
              <a:latin typeface="Calibri" panose="020F0502020204030204"/>
            </a:endParaRPr>
          </a:p>
        </p:txBody>
      </p:sp>
    </p:spTree>
    <p:extLst>
      <p:ext uri="{BB962C8B-B14F-4D97-AF65-F5344CB8AC3E}">
        <p14:creationId xmlns:p14="http://schemas.microsoft.com/office/powerpoint/2010/main" val="36482562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p>
        </p:txBody>
      </p:sp>
    </p:spTree>
    <p:extLst>
      <p:ext uri="{BB962C8B-B14F-4D97-AF65-F5344CB8AC3E}">
        <p14:creationId xmlns:p14="http://schemas.microsoft.com/office/powerpoint/2010/main" val="8428999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8412293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29688140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a:spcBef>
                <a:spcPts val="0"/>
              </a:spcBef>
            </a:pPr>
            <a:r>
              <a:rPr b="1"/>
              <a:t>Point clé : </a:t>
            </a:r>
            <a:r>
              <a:t>le principal objectif de lʼéquipe de gestion des EIR au cours d’une intervention est d’apporter un soutien opérationnel aux membres déployés, en leur permettant ainsi de se concentrer sur la mobilisation de leurs connaissances techniques sur le terrain.</a:t>
            </a:r>
          </a:p>
          <a:p>
            <a:endParaRPr/>
          </a:p>
        </p:txBody>
      </p:sp>
    </p:spTree>
    <p:extLst>
      <p:ext uri="{BB962C8B-B14F-4D97-AF65-F5344CB8AC3E}">
        <p14:creationId xmlns:p14="http://schemas.microsoft.com/office/powerpoint/2010/main" val="20712133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a:p>
          <a:p>
            <a:endParaRPr/>
          </a:p>
        </p:txBody>
      </p:sp>
    </p:spTree>
    <p:extLst>
      <p:ext uri="{BB962C8B-B14F-4D97-AF65-F5344CB8AC3E}">
        <p14:creationId xmlns:p14="http://schemas.microsoft.com/office/powerpoint/2010/main" val="220010744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a:p>
        </p:txBody>
      </p:sp>
    </p:spTree>
    <p:extLst>
      <p:ext uri="{BB962C8B-B14F-4D97-AF65-F5344CB8AC3E}">
        <p14:creationId xmlns:p14="http://schemas.microsoft.com/office/powerpoint/2010/main" val="3053544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p>
        </p:txBody>
      </p:sp>
    </p:spTree>
    <p:extLst>
      <p:ext uri="{BB962C8B-B14F-4D97-AF65-F5344CB8AC3E}">
        <p14:creationId xmlns:p14="http://schemas.microsoft.com/office/powerpoint/2010/main" val="7007325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a:p>
        </p:txBody>
      </p:sp>
    </p:spTree>
    <p:extLst>
      <p:ext uri="{BB962C8B-B14F-4D97-AF65-F5344CB8AC3E}">
        <p14:creationId xmlns:p14="http://schemas.microsoft.com/office/powerpoint/2010/main" val="37970827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dirty="0"/>
          </a:p>
        </p:txBody>
      </p:sp>
    </p:spTree>
    <p:extLst>
      <p:ext uri="{BB962C8B-B14F-4D97-AF65-F5344CB8AC3E}">
        <p14:creationId xmlns:p14="http://schemas.microsoft.com/office/powerpoint/2010/main" val="29127134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216535" lvl="1" indent="0" algn="l">
              <a:lnSpc>
                <a:spcPct val="90000"/>
              </a:lnSpc>
              <a:spcBef>
                <a:spcPts val="300"/>
              </a:spcBef>
            </a:pPr>
            <a:endParaRPr/>
          </a:p>
        </p:txBody>
      </p:sp>
    </p:spTree>
    <p:extLst>
      <p:ext uri="{BB962C8B-B14F-4D97-AF65-F5344CB8AC3E}">
        <p14:creationId xmlns:p14="http://schemas.microsoft.com/office/powerpoint/2010/main" val="15985440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917286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4234474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a:p>
        </p:txBody>
      </p:sp>
    </p:spTree>
    <p:extLst>
      <p:ext uri="{BB962C8B-B14F-4D97-AF65-F5344CB8AC3E}">
        <p14:creationId xmlns:p14="http://schemas.microsoft.com/office/powerpoint/2010/main" val="15944751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dirty="0"/>
          </a:p>
        </p:txBody>
      </p:sp>
    </p:spTree>
    <p:extLst>
      <p:ext uri="{BB962C8B-B14F-4D97-AF65-F5344CB8AC3E}">
        <p14:creationId xmlns:p14="http://schemas.microsoft.com/office/powerpoint/2010/main" val="37172389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Tree>
    <p:extLst>
      <p:ext uri="{BB962C8B-B14F-4D97-AF65-F5344CB8AC3E}">
        <p14:creationId xmlns:p14="http://schemas.microsoft.com/office/powerpoint/2010/main" val="869582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4258269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9670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p>
        </p:txBody>
      </p:sp>
    </p:spTree>
    <p:extLst>
      <p:ext uri="{BB962C8B-B14F-4D97-AF65-F5344CB8AC3E}">
        <p14:creationId xmlns:p14="http://schemas.microsoft.com/office/powerpoint/2010/main" val="842899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2163835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marL="788035" lvl="1" indent="-334010" algn="l">
              <a:spcBef>
                <a:spcPts val="468"/>
              </a:spcBef>
              <a:buFont typeface="Arial MT,Sans-Serif"/>
              <a:buChar char="•"/>
            </a:pPr>
            <a:r>
              <a:rPr dirty="0"/>
              <a:t>Les participants </a:t>
            </a:r>
            <a:r>
              <a:rPr dirty="0" err="1"/>
              <a:t>seront</a:t>
            </a:r>
            <a:r>
              <a:rPr dirty="0"/>
              <a:t> </a:t>
            </a:r>
            <a:r>
              <a:rPr dirty="0" err="1"/>
              <a:t>répartis</a:t>
            </a:r>
            <a:r>
              <a:rPr dirty="0"/>
              <a:t> </a:t>
            </a:r>
            <a:r>
              <a:rPr dirty="0" err="1"/>
              <a:t>en</a:t>
            </a:r>
            <a:r>
              <a:rPr dirty="0"/>
              <a:t> petits </a:t>
            </a:r>
            <a:r>
              <a:rPr dirty="0" err="1"/>
              <a:t>groupes</a:t>
            </a:r>
            <a:r>
              <a:rPr dirty="0"/>
              <a:t> de trois </a:t>
            </a:r>
            <a:r>
              <a:rPr dirty="0" err="1"/>
              <a:t>ou</a:t>
            </a:r>
            <a:r>
              <a:rPr dirty="0"/>
              <a:t> quatre.</a:t>
            </a:r>
          </a:p>
          <a:p>
            <a:pPr marL="788035" lvl="1" indent="-334010" algn="l">
              <a:spcBef>
                <a:spcPts val="468"/>
              </a:spcBef>
              <a:buFont typeface="Arial MT,Sans-Serif"/>
              <a:buChar char="•"/>
            </a:pPr>
            <a:r>
              <a:rPr dirty="0" err="1"/>
              <a:t>Chaque</a:t>
            </a:r>
            <a:r>
              <a:rPr dirty="0"/>
              <a:t> </a:t>
            </a:r>
            <a:r>
              <a:rPr dirty="0" err="1"/>
              <a:t>groupe</a:t>
            </a:r>
            <a:r>
              <a:rPr dirty="0"/>
              <a:t> se </a:t>
            </a:r>
            <a:r>
              <a:rPr dirty="0" err="1"/>
              <a:t>placera</a:t>
            </a:r>
            <a:r>
              <a:rPr dirty="0"/>
              <a:t> </a:t>
            </a:r>
            <a:r>
              <a:rPr dirty="0" err="1"/>
              <a:t>devant</a:t>
            </a:r>
            <a:r>
              <a:rPr dirty="0"/>
              <a:t> </a:t>
            </a:r>
            <a:r>
              <a:rPr dirty="0" err="1"/>
              <a:t>une</a:t>
            </a:r>
            <a:r>
              <a:rPr dirty="0"/>
              <a:t> affiche et </a:t>
            </a:r>
            <a:r>
              <a:rPr dirty="0" err="1"/>
              <a:t>disposera</a:t>
            </a:r>
            <a:r>
              <a:rPr dirty="0"/>
              <a:t> de 3 minutes pour </a:t>
            </a:r>
            <a:r>
              <a:rPr dirty="0" err="1"/>
              <a:t>réfléchir</a:t>
            </a:r>
            <a:r>
              <a:rPr dirty="0"/>
              <a:t> </a:t>
            </a:r>
            <a:r>
              <a:rPr dirty="0" err="1"/>
              <a:t>collectivement</a:t>
            </a:r>
            <a:r>
              <a:rPr dirty="0"/>
              <a:t> et </a:t>
            </a:r>
            <a:r>
              <a:rPr dirty="0" err="1"/>
              <a:t>écrire</a:t>
            </a:r>
            <a:r>
              <a:rPr dirty="0"/>
              <a:t> son point de </a:t>
            </a:r>
            <a:r>
              <a:rPr dirty="0" err="1"/>
              <a:t>vue</a:t>
            </a:r>
            <a:r>
              <a:rPr dirty="0"/>
              <a:t> sur le </a:t>
            </a:r>
            <a:r>
              <a:rPr dirty="0" err="1"/>
              <a:t>sujet</a:t>
            </a:r>
            <a:r>
              <a:rPr dirty="0"/>
              <a:t> </a:t>
            </a:r>
            <a:r>
              <a:rPr dirty="0" err="1"/>
              <a:t>en</a:t>
            </a:r>
            <a:r>
              <a:rPr dirty="0"/>
              <a:t> question.</a:t>
            </a:r>
          </a:p>
          <a:p>
            <a:pPr marL="788035" lvl="1" indent="-334010" algn="l">
              <a:spcBef>
                <a:spcPts val="468"/>
              </a:spcBef>
              <a:buFont typeface="Arial MT,Sans-Serif"/>
              <a:buChar char="•"/>
            </a:pPr>
            <a:r>
              <a:rPr dirty="0" err="1"/>
              <a:t>L’exercice</a:t>
            </a:r>
            <a:r>
              <a:rPr dirty="0"/>
              <a:t> </a:t>
            </a:r>
            <a:r>
              <a:rPr dirty="0" err="1"/>
              <a:t>est</a:t>
            </a:r>
            <a:r>
              <a:rPr dirty="0"/>
              <a:t> </a:t>
            </a:r>
            <a:r>
              <a:rPr dirty="0" err="1"/>
              <a:t>censé</a:t>
            </a:r>
            <a:r>
              <a:rPr dirty="0"/>
              <a:t> </a:t>
            </a:r>
            <a:r>
              <a:rPr dirty="0" err="1"/>
              <a:t>être</a:t>
            </a:r>
            <a:r>
              <a:rPr dirty="0"/>
              <a:t> </a:t>
            </a:r>
            <a:r>
              <a:rPr dirty="0" err="1"/>
              <a:t>rapide</a:t>
            </a:r>
            <a:endParaRPr dirty="0"/>
          </a:p>
          <a:p>
            <a:pPr marL="788035" lvl="1" indent="-334010" algn="l">
              <a:spcBef>
                <a:spcPts val="468"/>
              </a:spcBef>
              <a:buFont typeface="Arial MT,Sans-Serif"/>
              <a:buChar char="•"/>
            </a:pPr>
            <a:r>
              <a:rPr dirty="0"/>
              <a:t>Ne </a:t>
            </a:r>
            <a:r>
              <a:rPr dirty="0" err="1"/>
              <a:t>vous</a:t>
            </a:r>
            <a:r>
              <a:rPr dirty="0"/>
              <a:t> </a:t>
            </a:r>
            <a:r>
              <a:rPr dirty="0" err="1"/>
              <a:t>inquiétez</a:t>
            </a:r>
            <a:r>
              <a:rPr dirty="0"/>
              <a:t> pas </a:t>
            </a:r>
            <a:r>
              <a:rPr dirty="0" err="1"/>
              <a:t>si</a:t>
            </a:r>
            <a:r>
              <a:rPr dirty="0"/>
              <a:t> </a:t>
            </a:r>
            <a:r>
              <a:rPr dirty="0" err="1"/>
              <a:t>votre</a:t>
            </a:r>
            <a:r>
              <a:rPr dirty="0"/>
              <a:t> </a:t>
            </a:r>
            <a:r>
              <a:rPr dirty="0" err="1"/>
              <a:t>groupe</a:t>
            </a:r>
            <a:r>
              <a:rPr dirty="0"/>
              <a:t> </a:t>
            </a:r>
            <a:r>
              <a:rPr dirty="0" err="1"/>
              <a:t>n’a</a:t>
            </a:r>
            <a:r>
              <a:rPr dirty="0"/>
              <a:t> pas le temps </a:t>
            </a:r>
            <a:r>
              <a:rPr dirty="0" err="1"/>
              <a:t>d’écrire</a:t>
            </a:r>
            <a:r>
              <a:rPr dirty="0"/>
              <a:t> </a:t>
            </a:r>
            <a:r>
              <a:rPr dirty="0" err="1"/>
              <a:t>toutes</a:t>
            </a:r>
            <a:r>
              <a:rPr dirty="0"/>
              <a:t> </a:t>
            </a:r>
            <a:r>
              <a:rPr dirty="0" err="1"/>
              <a:t>ses</a:t>
            </a:r>
            <a:r>
              <a:rPr dirty="0"/>
              <a:t> </a:t>
            </a:r>
            <a:r>
              <a:rPr dirty="0" err="1"/>
              <a:t>idées</a:t>
            </a:r>
            <a:r>
              <a:rPr dirty="0"/>
              <a:t> </a:t>
            </a:r>
            <a:r>
              <a:rPr dirty="0" err="1"/>
              <a:t>avant</a:t>
            </a:r>
            <a:r>
              <a:rPr dirty="0"/>
              <a:t> de passer à </a:t>
            </a:r>
            <a:r>
              <a:rPr dirty="0" err="1"/>
              <a:t>lʼaffiche</a:t>
            </a:r>
            <a:r>
              <a:rPr dirty="0"/>
              <a:t> </a:t>
            </a:r>
            <a:r>
              <a:rPr dirty="0" err="1"/>
              <a:t>suivante</a:t>
            </a:r>
            <a:r>
              <a:rPr dirty="0"/>
              <a:t> : </a:t>
            </a:r>
            <a:r>
              <a:rPr dirty="0" err="1"/>
              <a:t>l’un</a:t>
            </a:r>
            <a:r>
              <a:rPr dirty="0"/>
              <a:t> des </a:t>
            </a:r>
            <a:r>
              <a:rPr dirty="0" err="1"/>
              <a:t>autres</a:t>
            </a:r>
            <a:r>
              <a:rPr dirty="0"/>
              <a:t> </a:t>
            </a:r>
            <a:r>
              <a:rPr dirty="0" err="1"/>
              <a:t>groupes</a:t>
            </a:r>
            <a:r>
              <a:rPr dirty="0"/>
              <a:t> aura </a:t>
            </a:r>
            <a:r>
              <a:rPr dirty="0" err="1"/>
              <a:t>probablement</a:t>
            </a:r>
            <a:r>
              <a:rPr dirty="0"/>
              <a:t> </a:t>
            </a:r>
            <a:r>
              <a:rPr dirty="0" err="1"/>
              <a:t>lʼidée</a:t>
            </a:r>
            <a:r>
              <a:rPr dirty="0"/>
              <a:t> que le </a:t>
            </a:r>
            <a:r>
              <a:rPr dirty="0" err="1"/>
              <a:t>groupe</a:t>
            </a:r>
            <a:r>
              <a:rPr dirty="0"/>
              <a:t> </a:t>
            </a:r>
            <a:r>
              <a:rPr dirty="0" err="1"/>
              <a:t>nʼaura</a:t>
            </a:r>
            <a:r>
              <a:rPr dirty="0"/>
              <a:t> pas </a:t>
            </a:r>
            <a:r>
              <a:rPr dirty="0" err="1"/>
              <a:t>eu</a:t>
            </a:r>
            <a:r>
              <a:rPr dirty="0"/>
              <a:t> le temps de noter, et il sera possible, </a:t>
            </a:r>
            <a:r>
              <a:rPr dirty="0" err="1"/>
              <a:t>lors</a:t>
            </a:r>
            <a:r>
              <a:rPr dirty="0"/>
              <a:t> du </a:t>
            </a:r>
            <a:r>
              <a:rPr dirty="0" err="1"/>
              <a:t>bilan</a:t>
            </a:r>
            <a:r>
              <a:rPr dirty="0"/>
              <a:t> à la fin de </a:t>
            </a:r>
            <a:r>
              <a:rPr dirty="0" err="1"/>
              <a:t>l’exercice</a:t>
            </a:r>
            <a:r>
              <a:rPr dirty="0"/>
              <a:t>, </a:t>
            </a:r>
            <a:r>
              <a:rPr dirty="0" err="1"/>
              <a:t>d’ajouter</a:t>
            </a:r>
            <a:r>
              <a:rPr dirty="0"/>
              <a:t> des </a:t>
            </a:r>
            <a:r>
              <a:rPr dirty="0" err="1"/>
              <a:t>éléments</a:t>
            </a:r>
            <a:r>
              <a:rPr dirty="0"/>
              <a:t> qui </a:t>
            </a:r>
            <a:r>
              <a:rPr dirty="0" err="1"/>
              <a:t>n’auront</a:t>
            </a:r>
            <a:r>
              <a:rPr dirty="0"/>
              <a:t> pas </a:t>
            </a:r>
            <a:r>
              <a:rPr dirty="0" err="1"/>
              <a:t>été</a:t>
            </a:r>
            <a:r>
              <a:rPr dirty="0"/>
              <a:t> </a:t>
            </a:r>
            <a:r>
              <a:rPr dirty="0" err="1"/>
              <a:t>mentionnés</a:t>
            </a:r>
            <a:r>
              <a:rPr dirty="0"/>
              <a:t>.</a:t>
            </a:r>
          </a:p>
        </p:txBody>
      </p:sp>
    </p:spTree>
    <p:extLst>
      <p:ext uri="{BB962C8B-B14F-4D97-AF65-F5344CB8AC3E}">
        <p14:creationId xmlns:p14="http://schemas.microsoft.com/office/powerpoint/2010/main" val="27483049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31"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grpSp>
        <p:nvGrpSpPr>
          <p:cNvPr id="2" name="Group 1">
            <a:extLst>
              <a:ext uri="{FF2B5EF4-FFF2-40B4-BE49-F238E27FC236}">
                <a16:creationId xmlns:a16="http://schemas.microsoft.com/office/drawing/2014/main" id="{804D91EC-44A2-B230-4639-4F8722BF8518}"/>
              </a:ext>
            </a:extLst>
          </p:cNvPr>
          <p:cNvGrpSpPr/>
          <p:nvPr userDrawn="1"/>
        </p:nvGrpSpPr>
        <p:grpSpPr>
          <a:xfrm>
            <a:off x="180975" y="5991677"/>
            <a:ext cx="7298728" cy="708025"/>
            <a:chOff x="3027" y="1204"/>
            <a:chExt cx="12292" cy="1115"/>
          </a:xfrm>
        </p:grpSpPr>
        <p:sp>
          <p:nvSpPr>
            <p:cNvPr id="3" name="TextBox 12">
              <a:extLst>
                <a:ext uri="{FF2B5EF4-FFF2-40B4-BE49-F238E27FC236}">
                  <a16:creationId xmlns:a16="http://schemas.microsoft.com/office/drawing/2014/main" id="{CBB10C01-DA2F-6FB6-D57C-0A3D028E21A3}"/>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4" name="Picture 3" descr="A logo of the united nations organization&#10;&#10;Description automatically generated with low confidence">
              <a:extLst>
                <a:ext uri="{FF2B5EF4-FFF2-40B4-BE49-F238E27FC236}">
                  <a16:creationId xmlns:a16="http://schemas.microsoft.com/office/drawing/2014/main" id="{A2199EF8-C9E1-1FFC-48FC-CDF4E743D28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5" name="Picture 4" descr="Logo&#10;&#10;Description automatically generated">
              <a:extLst>
                <a:ext uri="{FF2B5EF4-FFF2-40B4-BE49-F238E27FC236}">
                  <a16:creationId xmlns:a16="http://schemas.microsoft.com/office/drawing/2014/main" id="{8BE0C60A-E74B-2EE7-DFFB-575DC3B7DA5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7" name="Picture 6" descr="WHO_RRT_Logo_Horizontal_fr (2)">
            <a:extLst>
              <a:ext uri="{FF2B5EF4-FFF2-40B4-BE49-F238E27FC236}">
                <a16:creationId xmlns:a16="http://schemas.microsoft.com/office/drawing/2014/main" id="{73FA8A5E-D6E7-1AB4-9564-5E45E9704470}"/>
              </a:ext>
            </a:extLst>
          </p:cNvPr>
          <p:cNvPicPr>
            <a:picLocks noChangeAspect="1"/>
          </p:cNvPicPr>
          <p:nvPr userDrawn="1"/>
        </p:nvPicPr>
        <p:blipFill>
          <a:blip r:embed="rId6"/>
          <a:stretch>
            <a:fillRect/>
          </a:stretch>
        </p:blipFill>
        <p:spPr>
          <a:xfrm>
            <a:off x="9197211" y="207627"/>
            <a:ext cx="2701290" cy="521335"/>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6" name="Picture 15" descr="Logo&#10;&#10;Description automatically generated">
            <a:extLst>
              <a:ext uri="{FF2B5EF4-FFF2-40B4-BE49-F238E27FC236}">
                <a16:creationId xmlns:a16="http://schemas.microsoft.com/office/drawing/2014/main" id="{6379E52F-9172-457C-8993-BFA29DD9185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19C00653-7771-42BB-80EC-E9E131310B6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6605886" cy="660401"/>
          </a:xfrm>
          <a:prstGeom prst="rect">
            <a:avLst/>
          </a:prstGeom>
          <a:ln w="12700">
            <a:miter lim="400000"/>
          </a:ln>
        </p:spPr>
      </p:pic>
      <p:sp>
        <p:nvSpPr>
          <p:cNvPr id="241" name="TextBox 4"/>
          <p:cNvSpPr txBox="1"/>
          <p:nvPr/>
        </p:nvSpPr>
        <p:spPr>
          <a:xfrm>
            <a:off x="275896" y="11103"/>
            <a:ext cx="5630382"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dirty="0"/>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6" name="Picture 15" descr="Logo&#10;&#10;Description automatically generated">
            <a:extLst>
              <a:ext uri="{FF2B5EF4-FFF2-40B4-BE49-F238E27FC236}">
                <a16:creationId xmlns:a16="http://schemas.microsoft.com/office/drawing/2014/main" id="{8B8CBFCC-AFD6-4CDB-BFA3-B443F662691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2" y="5"/>
            <a:ext cx="4971494"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5" name="Picture 14" descr="Logo&#10;&#10;Description automatically generated">
            <a:extLst>
              <a:ext uri="{FF2B5EF4-FFF2-40B4-BE49-F238E27FC236}">
                <a16:creationId xmlns:a16="http://schemas.microsoft.com/office/drawing/2014/main" id="{8725EA27-7431-4F3C-ABFD-0BFAF58105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6960" y="52415"/>
            <a:ext cx="1044710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958787" y="1247001"/>
            <a:ext cx="1035136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2" name="Picture 11" descr="Logo&#10;&#10;Description automatically generated">
            <a:extLst>
              <a:ext uri="{FF2B5EF4-FFF2-40B4-BE49-F238E27FC236}">
                <a16:creationId xmlns:a16="http://schemas.microsoft.com/office/drawing/2014/main" id="{7D358F04-68F8-4B31-9B55-08A773F2BD3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74341" y="36066"/>
            <a:ext cx="10374675"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958788" y="1247001"/>
            <a:ext cx="102311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4" y="-25725"/>
            <a:ext cx="7558256"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CFCC2E5-E930-4C34-8B92-36C86DD777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0484528"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87767" y="1247001"/>
            <a:ext cx="10484528" cy="4654071"/>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90" name="Text Placeholder 5"/>
          <p:cNvSpPr>
            <a:spLocks noGrp="1"/>
          </p:cNvSpPr>
          <p:nvPr>
            <p:ph type="body" sz="quarter" idx="21"/>
          </p:nvPr>
        </p:nvSpPr>
        <p:spPr>
          <a:xfrm>
            <a:off x="135311" y="254537"/>
            <a:ext cx="10484528"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5DB9F92-8997-4C85-BBE0-8BEEEAFD180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119491702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1207822"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61134" y="1247001"/>
            <a:ext cx="10440140"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509CB5E5-F1FA-4FD1-82A2-5EC27E5458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extLst>
      <p:ext uri="{BB962C8B-B14F-4D97-AF65-F5344CB8AC3E}">
        <p14:creationId xmlns:p14="http://schemas.microsoft.com/office/powerpoint/2010/main" val="4205336573"/>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3" name="Picture 12" descr="Logo&#10;&#10;Description automatically generated">
            <a:extLst>
              <a:ext uri="{FF2B5EF4-FFF2-40B4-BE49-F238E27FC236}">
                <a16:creationId xmlns:a16="http://schemas.microsoft.com/office/drawing/2014/main" id="{CB44C3D3-1F37-467A-9522-07CA2471557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FE62C45A-2150-40A4-8035-C04DC240C8F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20" name="Picture 19" descr="Logo&#10;&#10;Description automatically generated">
            <a:extLst>
              <a:ext uri="{FF2B5EF4-FFF2-40B4-BE49-F238E27FC236}">
                <a16:creationId xmlns:a16="http://schemas.microsoft.com/office/drawing/2014/main" id="{003A4CC3-2FFD-410A-8B64-A842036C45B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F96C4F2-8607-4053-AC9D-17587AA00D0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80B99568-F1A9-463B-A118-85FC099238B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3" name="Picture 12" descr="Logo&#10;&#10;Description automatically generated">
            <a:extLst>
              <a:ext uri="{FF2B5EF4-FFF2-40B4-BE49-F238E27FC236}">
                <a16:creationId xmlns:a16="http://schemas.microsoft.com/office/drawing/2014/main" id="{6BC7E860-2A2C-46BE-915E-2E2EE5842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3" name="Picture 12" descr="Logo&#10;&#10;Description automatically generated">
            <a:extLst>
              <a:ext uri="{FF2B5EF4-FFF2-40B4-BE49-F238E27FC236}">
                <a16:creationId xmlns:a16="http://schemas.microsoft.com/office/drawing/2014/main" id="{CF9EDBF3-462C-4AD9-BFE2-6DAED0CDB1E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5" name="Picture 14" descr="Logo&#10;&#10;Description automatically generated">
            <a:extLst>
              <a:ext uri="{FF2B5EF4-FFF2-40B4-BE49-F238E27FC236}">
                <a16:creationId xmlns:a16="http://schemas.microsoft.com/office/drawing/2014/main" id="{AE4C0658-0946-4D23-AC0D-7D7949349A7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7" name="Picture 16" descr="Logo&#10;&#10;Description automatically generated">
            <a:extLst>
              <a:ext uri="{FF2B5EF4-FFF2-40B4-BE49-F238E27FC236}">
                <a16:creationId xmlns:a16="http://schemas.microsoft.com/office/drawing/2014/main" id="{675B4B92-28A8-4C55-8156-3479FA590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A40CDADA-ECE9-4715-886A-08869CCBEA4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a:t>
            </a:r>
            <a:r>
              <a:rPr lang="fr-FR" dirty="0" err="1"/>
              <a:t>éférences</a:t>
            </a:r>
            <a:r>
              <a:rPr lang="fr-FR" dirty="0"/>
              <a:t> et directives</a:t>
            </a:r>
            <a:endParaRPr dirty="0"/>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5216A201-AC77-4F71-AFA8-81050FF9622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1920639"/>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319488" y="341648"/>
            <a:ext cx="3198154" cy="156966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a:t>
            </a:r>
            <a:r>
              <a:rPr lang="fr-FR" dirty="0" err="1"/>
              <a:t>utres</a:t>
            </a:r>
            <a:r>
              <a:rPr lang="fr-FR" dirty="0"/>
              <a:t> ressources d’apprentissage</a:t>
            </a:r>
            <a:endParaRPr dirty="0"/>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BABE6F44-C8CC-4763-B672-B4245735910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62138EAE-E1A0-4E4B-8CFD-F2B89D65970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4.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5"/>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6"/>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5"/>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6"/>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8"/>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3E3FBBD7-7D5A-410A-A80C-B99F9F9A52F1}"/>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664" r:id="rId15"/>
    <p:sldLayoutId id="2147483776" r:id="rId16"/>
    <p:sldLayoutId id="2147483775" r:id="rId17"/>
    <p:sldLayoutId id="2147483667" r:id="rId18"/>
    <p:sldLayoutId id="2147483668" r:id="rId19"/>
    <p:sldLayoutId id="2147483669" r:id="rId20"/>
    <p:sldLayoutId id="2147483670" r:id="rId21"/>
    <p:sldLayoutId id="2147483671" r:id="rId22"/>
    <p:sldLayoutId id="2147483672" r:id="rId23"/>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8" Type="http://schemas.openxmlformats.org/officeDocument/2006/relationships/image" Target="../media/image27.jpg"/><Relationship Id="rId13" Type="http://schemas.openxmlformats.org/officeDocument/2006/relationships/image" Target="../media/image32.jpg"/><Relationship Id="rId18" Type="http://schemas.openxmlformats.org/officeDocument/2006/relationships/image" Target="../media/image37.jpg"/><Relationship Id="rId3" Type="http://schemas.openxmlformats.org/officeDocument/2006/relationships/image" Target="../media/image22.jpg"/><Relationship Id="rId21" Type="http://schemas.openxmlformats.org/officeDocument/2006/relationships/image" Target="../media/image40.jpg"/><Relationship Id="rId7" Type="http://schemas.openxmlformats.org/officeDocument/2006/relationships/image" Target="../media/image26.jpg"/><Relationship Id="rId12" Type="http://schemas.openxmlformats.org/officeDocument/2006/relationships/image" Target="../media/image31.jpg"/><Relationship Id="rId17" Type="http://schemas.openxmlformats.org/officeDocument/2006/relationships/image" Target="../media/image36.jpg"/><Relationship Id="rId2" Type="http://schemas.openxmlformats.org/officeDocument/2006/relationships/notesSlide" Target="../notesSlides/notesSlide18.xml"/><Relationship Id="rId16" Type="http://schemas.openxmlformats.org/officeDocument/2006/relationships/image" Target="../media/image35.jpg"/><Relationship Id="rId20" Type="http://schemas.openxmlformats.org/officeDocument/2006/relationships/image" Target="../media/image39.jpg"/><Relationship Id="rId1" Type="http://schemas.openxmlformats.org/officeDocument/2006/relationships/slideLayout" Target="../slideLayouts/slideLayout16.xml"/><Relationship Id="rId6" Type="http://schemas.openxmlformats.org/officeDocument/2006/relationships/image" Target="../media/image25.jpg"/><Relationship Id="rId11" Type="http://schemas.openxmlformats.org/officeDocument/2006/relationships/image" Target="../media/image30.jpg"/><Relationship Id="rId5" Type="http://schemas.openxmlformats.org/officeDocument/2006/relationships/image" Target="../media/image24.jpg"/><Relationship Id="rId15" Type="http://schemas.openxmlformats.org/officeDocument/2006/relationships/image" Target="../media/image34.jpg"/><Relationship Id="rId10" Type="http://schemas.openxmlformats.org/officeDocument/2006/relationships/image" Target="../media/image29.jpg"/><Relationship Id="rId19" Type="http://schemas.openxmlformats.org/officeDocument/2006/relationships/image" Target="../media/image38.jpg"/><Relationship Id="rId4" Type="http://schemas.openxmlformats.org/officeDocument/2006/relationships/image" Target="../media/image23.jpg"/><Relationship Id="rId9" Type="http://schemas.openxmlformats.org/officeDocument/2006/relationships/image" Target="../media/image28.jpg"/><Relationship Id="rId14" Type="http://schemas.openxmlformats.org/officeDocument/2006/relationships/image" Target="../media/image33.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16.xml"/><Relationship Id="rId6" Type="http://schemas.openxmlformats.org/officeDocument/2006/relationships/image" Target="../media/image44.jp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16.xml"/><Relationship Id="rId5" Type="http://schemas.openxmlformats.org/officeDocument/2006/relationships/image" Target="../media/image49.png"/><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8" Type="http://schemas.openxmlformats.org/officeDocument/2006/relationships/image" Target="../media/image55.jpg"/><Relationship Id="rId3" Type="http://schemas.openxmlformats.org/officeDocument/2006/relationships/image" Target="../media/image50.jpg"/><Relationship Id="rId7" Type="http://schemas.openxmlformats.org/officeDocument/2006/relationships/image" Target="../media/image54.jpg"/><Relationship Id="rId2" Type="http://schemas.openxmlformats.org/officeDocument/2006/relationships/notesSlide" Target="../notesSlides/notesSlide22.xml"/><Relationship Id="rId1" Type="http://schemas.openxmlformats.org/officeDocument/2006/relationships/slideLayout" Target="../slideLayouts/slideLayout16.xml"/><Relationship Id="rId6" Type="http://schemas.openxmlformats.org/officeDocument/2006/relationships/image" Target="../media/image53.jpg"/><Relationship Id="rId5" Type="http://schemas.openxmlformats.org/officeDocument/2006/relationships/image" Target="../media/image52.jpg"/><Relationship Id="rId4" Type="http://schemas.openxmlformats.org/officeDocument/2006/relationships/image" Target="../media/image51.jpg"/></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8.xml"/><Relationship Id="rId1" Type="http://schemas.openxmlformats.org/officeDocument/2006/relationships/slideLayout" Target="../slideLayouts/slideLayout16.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hyperlink" Target="https://iris.who.int/handle/10665/375964" TargetMode="Externa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2.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hyperlink" Target="https://www.who.int/fr/publications/i/item/framework-for-a-public-health-emergency-operations-centre"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6.xml"/><Relationship Id="rId5" Type="http://schemas.openxmlformats.org/officeDocument/2006/relationships/hyperlink" Target="https://iris.who.int/handle/10665/331254" TargetMode="External"/><Relationship Id="rId4" Type="http://schemas.openxmlformats.org/officeDocument/2006/relationships/hyperlink" Target="https://apps.who.int/iris/bitstream/handle/10665/258604/9789241512299-eng.pdf"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s://openwho.org/courses/incident-management-system" TargetMode="External"/><Relationship Id="rId2" Type="http://schemas.openxmlformats.org/officeDocument/2006/relationships/hyperlink" Target="http://Rhttps:/openwho.org/courses/ready4response-tier1-EN/overview" TargetMode="External"/><Relationship Id="rId1" Type="http://schemas.openxmlformats.org/officeDocument/2006/relationships/slideLayout" Target="../slideLayouts/slideLayout7.xml"/><Relationship Id="rId6" Type="http://schemas.openxmlformats.org/officeDocument/2006/relationships/hyperlink" Target="https://openwho.org/courses/SOPs-pour-les-situations-d-urgence" TargetMode="External"/><Relationship Id="rId5" Type="http://schemas.openxmlformats.org/officeDocument/2006/relationships/hyperlink" Target="https://openwho.org/courses/operational-readiness-introduction" TargetMode="External"/><Relationship Id="rId4" Type="http://schemas.openxmlformats.org/officeDocument/2006/relationships/hyperlink" Target="https://openwho.org/courses/PHEOC-EN"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47.xm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prstGeom prst="rect">
            <a:avLst/>
          </a:prstGeom>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prstGeom prst="rect">
            <a:avLst/>
          </a:prstGeom>
        </p:spPr>
        <p:txBody>
          <a:bodyPr lIns="45719" tIns="45720" rIns="45719" bIns="45720" anchor="ctr">
            <a:normAutofit/>
          </a:bodyPr>
          <a:lstStyle/>
          <a:p>
            <a:pPr>
              <a:defRPr b="1"/>
            </a:pPr>
            <a:r>
              <a:t>Atelier pour les gestionnaires </a:t>
            </a:r>
            <a:br/>
            <a:r>
              <a:t>des équipes d’intervention rapide</a:t>
            </a:r>
            <a:br/>
            <a:endParaRPr b="1"/>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rPr dirty="0"/>
              <a:t>Lieu, pays, dates</a:t>
            </a:r>
            <a:endParaRPr b="1" dirty="0">
              <a:solidFill>
                <a:schemeClr val="tx1"/>
              </a:solidFill>
              <a:highlight>
                <a:srgbClr val="FFFF00"/>
              </a:highlight>
            </a:endParaRPr>
          </a:p>
        </p:txBody>
      </p:sp>
      <p:sp>
        <p:nvSpPr>
          <p:cNvPr id="563" name="Title 2"/>
          <p:cNvSpPr txBox="1"/>
          <p:nvPr/>
        </p:nvSpPr>
        <p:spPr>
          <a:xfrm>
            <a:off x="4493171" y="4307605"/>
            <a:ext cx="7025089"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rPr dirty="0" err="1"/>
              <a:t>Bienvenue</a:t>
            </a:r>
            <a:r>
              <a:rPr dirty="0"/>
              <a:t> !</a:t>
            </a:r>
            <a:endParaRPr b="1" dirty="0"/>
          </a:p>
        </p:txBody>
      </p:sp>
      <p:sp>
        <p:nvSpPr>
          <p:cNvPr id="564" name="TextBox 3"/>
          <p:cNvSpPr txBox="1"/>
          <p:nvPr/>
        </p:nvSpPr>
        <p:spPr>
          <a:xfrm>
            <a:off x="431253" y="656240"/>
            <a:ext cx="2141465" cy="646331"/>
          </a:xfrm>
          <a:prstGeom prst="rect">
            <a:avLst/>
          </a:prstGeom>
          <a:solidFill>
            <a:srgbClr val="FFFF00"/>
          </a:solidFill>
          <a:ln>
            <a:solidFill>
              <a:srgbClr val="FFFFFF"/>
            </a:solidFill>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rPr dirty="0"/>
              <a:t>Drapeau/</a:t>
            </a:r>
            <a:r>
              <a:rPr dirty="0" err="1"/>
              <a:t>emblème</a:t>
            </a:r>
            <a:r>
              <a:rPr dirty="0"/>
              <a:t> du pays</a:t>
            </a:r>
            <a:endParaRPr dirty="0">
              <a:highlight>
                <a:srgbClr val="FFFF00"/>
              </a:highlight>
            </a:endParaRPr>
          </a:p>
        </p:txBody>
      </p:sp>
      <p:sp>
        <p:nvSpPr>
          <p:cNvPr id="565" name="TextBox 7"/>
          <p:cNvSpPr txBox="1"/>
          <p:nvPr/>
        </p:nvSpPr>
        <p:spPr>
          <a:xfrm>
            <a:off x="517795" y="3997844"/>
            <a:ext cx="3187101"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Nom du </a:t>
            </a:r>
            <a:r>
              <a:rPr dirty="0" err="1"/>
              <a:t>présentateur</a:t>
            </a:r>
            <a:r>
              <a:rPr dirty="0"/>
              <a:t>/de la </a:t>
            </a:r>
            <a:r>
              <a:rPr dirty="0" err="1"/>
              <a:t>présentatrice</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49021" y="1647374"/>
            <a:ext cx="10484528" cy="4370370"/>
          </a:xfrm>
        </p:spPr>
        <p:txBody>
          <a:bodyPr lIns="45719" tIns="45720" rIns="45719" bIns="45720" anchor="t">
            <a:noAutofit/>
          </a:bodyPr>
          <a:lstStyle/>
          <a:p>
            <a:pPr>
              <a:defRPr>
                <a:solidFill>
                  <a:schemeClr val="tx1"/>
                </a:solidFill>
                <a:highlight>
                  <a:srgbClr val="FFFF00"/>
                </a:highlight>
              </a:defRPr>
            </a:pPr>
            <a:r>
              <a:t>Qui assure la gestion des EIR ? Une seule personne ? Une équipe ? Si applicable, veuillez indiquer la composition et le mandat de lʼéquipe ?</a:t>
            </a:r>
            <a:endParaRPr b="1">
              <a:solidFill>
                <a:schemeClr val="tx1"/>
              </a:solidFill>
              <a:highlight>
                <a:srgbClr val="FFFF00"/>
              </a:highlight>
            </a:endParaRPr>
          </a:p>
          <a:p>
            <a:endParaRPr sz="1800">
              <a:solidFill>
                <a:srgbClr val="FF0000"/>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644869"/>
            <a:ext cx="9212263" cy="622301"/>
          </a:xfrm>
        </p:spPr>
        <p:txBody>
          <a:bodyPr lIns="45719" tIns="45720" rIns="45719" bIns="45720" anchor="t">
            <a:normAutofit/>
          </a:bodyPr>
          <a:lstStyle/>
          <a:p>
            <a:pPr eaLnBrk="0" fontAlgn="base" hangingPunct="0">
              <a:spcBef>
                <a:spcPts val="0"/>
              </a:spcBef>
              <a:spcAft>
                <a:spcPct val="0"/>
              </a:spcAft>
              <a:defRPr sz="2800" b="1" kern="1200">
                <a:solidFill>
                  <a:srgbClr val="A2010C"/>
                </a:solidFill>
                <a:ea typeface="+mj-ea"/>
                <a:cs typeface="+mj-cs"/>
              </a:defRPr>
            </a:pPr>
            <a:r>
              <a:t>Comment les EIR sont-elles constituées et gérées ?</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52723" y="65038"/>
            <a:ext cx="10805958"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latin typeface="Source Sans Pro Bold"/>
              </a:defRPr>
            </a:pPr>
            <a:r>
              <a:rPr sz="2800" dirty="0">
                <a:solidFill>
                  <a:srgbClr val="FFFFFF"/>
                </a:solidFill>
                <a:ea typeface="Source Sans Pro Bold"/>
              </a:rPr>
              <a:t>1</a:t>
            </a:r>
            <a:r>
              <a:rPr sz="2800" dirty="0">
                <a:solidFill>
                  <a:srgbClr val="FFFFFF"/>
                </a:solidFill>
              </a:rPr>
              <a:t>.1 </a:t>
            </a:r>
            <a:r>
              <a:rPr sz="2800" dirty="0" err="1">
                <a:solidFill>
                  <a:srgbClr val="FFFFFF"/>
                </a:solidFill>
              </a:rPr>
              <a:t>Capacités</a:t>
            </a:r>
            <a:r>
              <a:rPr sz="2800" dirty="0">
                <a:solidFill>
                  <a:srgbClr val="FFFFFF"/>
                </a:solidFill>
              </a:rPr>
              <a:t> </a:t>
            </a:r>
            <a:r>
              <a:rPr sz="2800" dirty="0" err="1">
                <a:solidFill>
                  <a:srgbClr val="FFFFFF"/>
                </a:solidFill>
              </a:rPr>
              <a:t>d’intervention</a:t>
            </a:r>
            <a:r>
              <a:rPr sz="2800" dirty="0">
                <a:solidFill>
                  <a:srgbClr val="FFFFFF"/>
                </a:solidFill>
              </a:rPr>
              <a:t> </a:t>
            </a:r>
            <a:r>
              <a:rPr sz="2800" dirty="0" err="1">
                <a:solidFill>
                  <a:srgbClr val="FFFFFF"/>
                </a:solidFill>
              </a:rPr>
              <a:t>rapide</a:t>
            </a:r>
            <a:r>
              <a:rPr sz="2800" dirty="0">
                <a:solidFill>
                  <a:srgbClr val="FFFFFF"/>
                </a:solidFill>
              </a:rPr>
              <a:t> </a:t>
            </a:r>
            <a:r>
              <a:rPr sz="2800" dirty="0">
                <a:solidFill>
                  <a:srgbClr val="FF0000"/>
                </a:solidFill>
                <a:highlight>
                  <a:srgbClr val="FFFF00"/>
                </a:highlight>
              </a:rPr>
              <a:t>[</a:t>
            </a:r>
            <a:r>
              <a:rPr sz="2800" dirty="0" err="1">
                <a:solidFill>
                  <a:srgbClr val="FF0000"/>
                </a:solidFill>
                <a:highlight>
                  <a:srgbClr val="FFFF00"/>
                </a:highlight>
              </a:rPr>
              <a:t>en</a:t>
            </a:r>
            <a:r>
              <a:rPr sz="2800" dirty="0">
                <a:solidFill>
                  <a:srgbClr val="FF0000"/>
                </a:solidFill>
                <a:highlight>
                  <a:srgbClr val="FFFF00"/>
                </a:highlight>
              </a:rPr>
              <a:t>/à/au(x) nom du pays]</a:t>
            </a:r>
            <a:endParaRPr sz="2800" b="1" dirty="0">
              <a:solidFill>
                <a:srgbClr val="FF0000"/>
              </a:solidFill>
              <a:highlight>
                <a:srgbClr val="FFFF00"/>
              </a:highlight>
              <a:latin typeface="Source Sans Pro Bold"/>
            </a:endParaRPr>
          </a:p>
          <a:p>
            <a:pPr eaLnBrk="0" fontAlgn="base">
              <a:spcBef>
                <a:spcPts val="0"/>
              </a:spcBef>
              <a:spcAft>
                <a:spcPct val="0"/>
              </a:spcAft>
            </a:pPr>
            <a:endParaRPr sz="2800" b="1" kern="1200" dirty="0">
              <a:solidFill>
                <a:srgbClr val="A2010C"/>
              </a:solidFill>
              <a:ea typeface="+mj-ea"/>
              <a:cs typeface="+mj-cs"/>
            </a:endParaRPr>
          </a:p>
        </p:txBody>
      </p:sp>
      <p:sp>
        <p:nvSpPr>
          <p:cNvPr id="6" name="Slide Number Placeholder 4">
            <a:extLst>
              <a:ext uri="{FF2B5EF4-FFF2-40B4-BE49-F238E27FC236}">
                <a16:creationId xmlns:a16="http://schemas.microsoft.com/office/drawing/2014/main" id="{A5F40698-78F9-BE45-21FA-220937459AE2}"/>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30</a:t>
            </a:r>
          </a:p>
        </p:txBody>
      </p:sp>
    </p:spTree>
    <p:extLst>
      <p:ext uri="{BB962C8B-B14F-4D97-AF65-F5344CB8AC3E}">
        <p14:creationId xmlns:p14="http://schemas.microsoft.com/office/powerpoint/2010/main" val="37784037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87767" y="1247001"/>
            <a:ext cx="10484528" cy="5339014"/>
          </a:xfrm>
        </p:spPr>
        <p:txBody>
          <a:bodyPr lIns="45719" tIns="45720" rIns="45719" bIns="45720" anchor="t">
            <a:noAutofit/>
          </a:bodyPr>
          <a:lstStyle/>
          <a:p>
            <a:endParaRPr dirty="0">
              <a:solidFill>
                <a:srgbClr val="FF0000"/>
              </a:solidFill>
              <a:highlight>
                <a:srgbClr val="FFFF00"/>
              </a:highlight>
            </a:endParaRPr>
          </a:p>
          <a:p>
            <a:endParaRPr dirty="0">
              <a:solidFill>
                <a:srgbClr val="FF0000"/>
              </a:solidFill>
              <a:highlight>
                <a:srgbClr val="FFFF00"/>
              </a:highlight>
            </a:endParaRPr>
          </a:p>
          <a:p>
            <a:pPr>
              <a:defRPr b="1">
                <a:solidFill>
                  <a:schemeClr val="tx1"/>
                </a:solidFill>
                <a:highlight>
                  <a:srgbClr val="FFFF00"/>
                </a:highlight>
              </a:defRPr>
            </a:pPr>
            <a:r>
              <a:rPr dirty="0"/>
              <a:t>POS </a:t>
            </a:r>
            <a:r>
              <a:rPr dirty="0" err="1"/>
              <a:t>applicables</a:t>
            </a:r>
            <a:r>
              <a:rPr dirty="0"/>
              <a:t> aux EIR :</a:t>
            </a:r>
            <a:endParaRPr b="1" dirty="0">
              <a:solidFill>
                <a:schemeClr val="tx1"/>
              </a:solidFill>
              <a:highlight>
                <a:srgbClr val="FFFF00"/>
              </a:highlight>
            </a:endParaRPr>
          </a:p>
          <a:p>
            <a:pPr marL="216535" lvl="1" indent="-71755">
              <a:buClr>
                <a:srgbClr val="65A000"/>
              </a:buClr>
              <a:defRPr>
                <a:solidFill>
                  <a:schemeClr val="tx1"/>
                </a:solidFill>
                <a:highlight>
                  <a:srgbClr val="FFFF00"/>
                </a:highlight>
              </a:defRPr>
            </a:pPr>
            <a:r>
              <a:rPr dirty="0"/>
              <a:t> </a:t>
            </a:r>
            <a:r>
              <a:rPr dirty="0" err="1"/>
              <a:t>Existe</a:t>
            </a:r>
            <a:r>
              <a:rPr dirty="0"/>
              <a:t>-t-il des POS </a:t>
            </a:r>
            <a:r>
              <a:rPr dirty="0" err="1"/>
              <a:t>applicables</a:t>
            </a:r>
            <a:r>
              <a:rPr dirty="0"/>
              <a:t> aux EIR pendant les phases de </a:t>
            </a:r>
            <a:r>
              <a:rPr dirty="0" err="1"/>
              <a:t>préparation</a:t>
            </a:r>
            <a:r>
              <a:rPr dirty="0"/>
              <a:t> et </a:t>
            </a:r>
            <a:r>
              <a:rPr dirty="0" err="1"/>
              <a:t>dʼintervention</a:t>
            </a:r>
            <a:r>
              <a:rPr dirty="0"/>
              <a:t> ?</a:t>
            </a:r>
            <a:endParaRPr dirty="0">
              <a:solidFill>
                <a:schemeClr val="tx1"/>
              </a:solidFill>
              <a:highlight>
                <a:srgbClr val="FFFF00"/>
              </a:highlight>
            </a:endParaRPr>
          </a:p>
          <a:p>
            <a:pPr marL="216535" lvl="1" indent="-71755">
              <a:buClr>
                <a:srgbClr val="65A000"/>
              </a:buClr>
              <a:defRPr>
                <a:solidFill>
                  <a:schemeClr val="tx1"/>
                </a:solidFill>
                <a:highlight>
                  <a:srgbClr val="FFFF00"/>
                </a:highlight>
              </a:defRPr>
            </a:pPr>
            <a:r>
              <a:rPr dirty="0"/>
              <a:t> Qui </a:t>
            </a:r>
            <a:r>
              <a:rPr dirty="0" err="1"/>
              <a:t>participe</a:t>
            </a:r>
            <a:r>
              <a:rPr dirty="0"/>
              <a:t> à </a:t>
            </a:r>
            <a:r>
              <a:rPr dirty="0" err="1"/>
              <a:t>leur</a:t>
            </a:r>
            <a:r>
              <a:rPr dirty="0"/>
              <a:t> </a:t>
            </a:r>
            <a:r>
              <a:rPr dirty="0" err="1"/>
              <a:t>élaboration</a:t>
            </a:r>
            <a:r>
              <a:rPr dirty="0"/>
              <a:t> </a:t>
            </a:r>
            <a:r>
              <a:rPr dirty="0" err="1"/>
              <a:t>ou</a:t>
            </a:r>
            <a:r>
              <a:rPr dirty="0"/>
              <a:t> à </a:t>
            </a:r>
            <a:r>
              <a:rPr dirty="0" err="1"/>
              <a:t>leur</a:t>
            </a:r>
            <a:r>
              <a:rPr dirty="0"/>
              <a:t> mise à jour ?</a:t>
            </a:r>
            <a:endParaRPr dirty="0">
              <a:solidFill>
                <a:schemeClr val="tx1"/>
              </a:solidFill>
              <a:highlight>
                <a:srgbClr val="FFFF00"/>
              </a:highlight>
            </a:endParaRPr>
          </a:p>
          <a:p>
            <a:endParaRPr dirty="0">
              <a:solidFill>
                <a:srgbClr val="FF0000"/>
              </a:solidFill>
              <a:highlight>
                <a:srgbClr val="FFFF00"/>
              </a:highlight>
            </a:endParaRPr>
          </a:p>
          <a:p>
            <a:pPr lvl="0"/>
            <a:endParaRPr dirty="0">
              <a:solidFill>
                <a:srgbClr val="FF0000"/>
              </a:solidFill>
              <a:highlight>
                <a:srgbClr val="FFFF00"/>
              </a:highlight>
            </a:endParaRPr>
          </a:p>
          <a:p>
            <a:pPr lvl="0"/>
            <a:endParaRPr dirty="0">
              <a:solidFill>
                <a:srgbClr val="FF0000"/>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761106"/>
            <a:ext cx="9212263" cy="622301"/>
          </a:xfrm>
        </p:spPr>
        <p:txBody>
          <a:bodyPr lIns="45719" tIns="45720" rIns="45719" bIns="45720" anchor="t">
            <a:normAutofit/>
          </a:bodyPr>
          <a:lstStyle/>
          <a:p>
            <a:pPr eaLnBrk="0" fontAlgn="base" hangingPunct="0">
              <a:spcBef>
                <a:spcPts val="0"/>
              </a:spcBef>
              <a:spcAft>
                <a:spcPct val="0"/>
              </a:spcAft>
              <a:defRPr sz="2800" b="1" kern="1200">
                <a:solidFill>
                  <a:srgbClr val="A2010C"/>
                </a:solidFill>
                <a:ea typeface="+mj-ea"/>
                <a:cs typeface="+mj-cs"/>
              </a:defRPr>
            </a:pPr>
            <a:r>
              <a:t>Comment les EIR sont-elles constituées et gérées ?</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0" y="20954"/>
            <a:ext cx="10001917"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latin typeface="Source Sans Pro Bold"/>
              </a:defRPr>
            </a:pPr>
            <a:r>
              <a:rPr sz="2800" dirty="0">
                <a:solidFill>
                  <a:srgbClr val="FFFFFF"/>
                </a:solidFill>
                <a:ea typeface="Source Sans Pro Bold"/>
              </a:rPr>
              <a:t>1</a:t>
            </a:r>
            <a:r>
              <a:rPr sz="2800" dirty="0">
                <a:solidFill>
                  <a:srgbClr val="FFFFFF"/>
                </a:solidFill>
              </a:rPr>
              <a:t>.1 </a:t>
            </a:r>
            <a:r>
              <a:rPr sz="2800" dirty="0" err="1">
                <a:solidFill>
                  <a:srgbClr val="FFFFFF"/>
                </a:solidFill>
              </a:rPr>
              <a:t>Capacités</a:t>
            </a:r>
            <a:r>
              <a:rPr sz="2800" dirty="0">
                <a:solidFill>
                  <a:srgbClr val="FFFFFF"/>
                </a:solidFill>
              </a:rPr>
              <a:t> </a:t>
            </a:r>
            <a:r>
              <a:rPr sz="2800" dirty="0" err="1">
                <a:solidFill>
                  <a:srgbClr val="FFFFFF"/>
                </a:solidFill>
              </a:rPr>
              <a:t>dʼintervention</a:t>
            </a:r>
            <a:r>
              <a:rPr sz="2800" dirty="0">
                <a:solidFill>
                  <a:srgbClr val="FFFFFF"/>
                </a:solidFill>
              </a:rPr>
              <a:t> </a:t>
            </a:r>
            <a:r>
              <a:rPr sz="2800" dirty="0" err="1">
                <a:solidFill>
                  <a:srgbClr val="FFFFFF"/>
                </a:solidFill>
              </a:rPr>
              <a:t>rapide</a:t>
            </a:r>
            <a:r>
              <a:rPr sz="2800" dirty="0">
                <a:solidFill>
                  <a:srgbClr val="FFFFFF"/>
                </a:solidFill>
              </a:rPr>
              <a:t> </a:t>
            </a:r>
            <a:r>
              <a:rPr sz="2800" dirty="0">
                <a:solidFill>
                  <a:srgbClr val="FF0000"/>
                </a:solidFill>
                <a:highlight>
                  <a:srgbClr val="FFFF00"/>
                </a:highlight>
              </a:rPr>
              <a:t>[</a:t>
            </a:r>
            <a:r>
              <a:rPr sz="2800" dirty="0" err="1">
                <a:solidFill>
                  <a:srgbClr val="FF0000"/>
                </a:solidFill>
                <a:highlight>
                  <a:srgbClr val="FFFF00"/>
                </a:highlight>
              </a:rPr>
              <a:t>en</a:t>
            </a:r>
            <a:r>
              <a:rPr sz="2800" dirty="0">
                <a:solidFill>
                  <a:srgbClr val="FF0000"/>
                </a:solidFill>
                <a:highlight>
                  <a:srgbClr val="FFFF00"/>
                </a:highlight>
              </a:rPr>
              <a:t>/à/au(x) nom du pays]</a:t>
            </a:r>
            <a:endParaRPr sz="2800" b="1" dirty="0">
              <a:solidFill>
                <a:srgbClr val="FF0000"/>
              </a:solidFill>
              <a:highlight>
                <a:srgbClr val="FFFF00"/>
              </a:highlight>
              <a:latin typeface="Source Sans Pro Bold"/>
            </a:endParaRPr>
          </a:p>
          <a:p>
            <a:pPr eaLnBrk="0" fontAlgn="base">
              <a:spcBef>
                <a:spcPts val="0"/>
              </a:spcBef>
              <a:spcAft>
                <a:spcPct val="0"/>
              </a:spcAft>
            </a:pPr>
            <a:endParaRPr sz="2800" b="1" kern="1200" dirty="0">
              <a:solidFill>
                <a:srgbClr val="A2010C"/>
              </a:solidFill>
              <a:ea typeface="+mj-ea"/>
              <a:cs typeface="+mj-cs"/>
            </a:endParaRPr>
          </a:p>
        </p:txBody>
      </p:sp>
      <p:sp>
        <p:nvSpPr>
          <p:cNvPr id="6" name="Slide Number Placeholder 4">
            <a:extLst>
              <a:ext uri="{FF2B5EF4-FFF2-40B4-BE49-F238E27FC236}">
                <a16:creationId xmlns:a16="http://schemas.microsoft.com/office/drawing/2014/main" id="{7AFC7E94-8125-5F40-686C-193000A8D792}"/>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31</a:t>
            </a:r>
          </a:p>
        </p:txBody>
      </p:sp>
    </p:spTree>
    <p:extLst>
      <p:ext uri="{BB962C8B-B14F-4D97-AF65-F5344CB8AC3E}">
        <p14:creationId xmlns:p14="http://schemas.microsoft.com/office/powerpoint/2010/main" val="399300030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49021" y="1001611"/>
            <a:ext cx="10484528" cy="4848235"/>
          </a:xfrm>
        </p:spPr>
        <p:txBody>
          <a:bodyPr lIns="45719" tIns="45720" rIns="45719" bIns="45720" anchor="t">
            <a:noAutofit/>
          </a:bodyPr>
          <a:lstStyle/>
          <a:p>
            <a:endParaRPr dirty="0">
              <a:solidFill>
                <a:schemeClr val="tx1"/>
              </a:solidFill>
              <a:highlight>
                <a:srgbClr val="FFFF00"/>
              </a:highlight>
            </a:endParaRPr>
          </a:p>
          <a:p>
            <a:endParaRPr dirty="0">
              <a:solidFill>
                <a:schemeClr val="tx1"/>
              </a:solidFill>
              <a:highlight>
                <a:srgbClr val="FFFF00"/>
              </a:highlight>
            </a:endParaRPr>
          </a:p>
          <a:p>
            <a:pPr>
              <a:defRPr b="1">
                <a:solidFill>
                  <a:schemeClr val="tx1"/>
                </a:solidFill>
                <a:highlight>
                  <a:srgbClr val="FFFF00"/>
                </a:highlight>
              </a:defRPr>
            </a:pPr>
            <a:r>
              <a:rPr dirty="0"/>
              <a:t>Dotation des EIR </a:t>
            </a:r>
            <a:r>
              <a:rPr dirty="0" err="1"/>
              <a:t>en</a:t>
            </a:r>
            <a:r>
              <a:rPr dirty="0"/>
              <a:t> personnel et constitution de la </a:t>
            </a:r>
            <a:r>
              <a:rPr dirty="0" err="1"/>
              <a:t>liste</a:t>
            </a:r>
            <a:r>
              <a:rPr dirty="0"/>
              <a:t> des </a:t>
            </a:r>
            <a:r>
              <a:rPr dirty="0" err="1"/>
              <a:t>membres</a:t>
            </a:r>
            <a:r>
              <a:rPr dirty="0"/>
              <a:t> de </a:t>
            </a:r>
            <a:r>
              <a:rPr dirty="0" err="1"/>
              <a:t>réserve</a:t>
            </a:r>
            <a:endParaRPr b="1" dirty="0">
              <a:solidFill>
                <a:schemeClr val="tx1"/>
              </a:solidFill>
              <a:highlight>
                <a:srgbClr val="FFFF00"/>
              </a:highlight>
            </a:endParaRPr>
          </a:p>
          <a:p>
            <a:pPr marL="487045" lvl="2" indent="-342900">
              <a:buClr>
                <a:srgbClr val="65A000"/>
              </a:buClr>
              <a:buSzTx/>
              <a:buFont typeface="Arial"/>
              <a:buChar char="•"/>
              <a:defRPr>
                <a:solidFill>
                  <a:schemeClr val="tx1"/>
                </a:solidFill>
                <a:highlight>
                  <a:srgbClr val="FFFF00"/>
                </a:highlight>
              </a:defRPr>
            </a:pPr>
            <a:r>
              <a:rPr dirty="0"/>
              <a:t>Comment les </a:t>
            </a:r>
            <a:r>
              <a:rPr dirty="0" err="1"/>
              <a:t>membres</a:t>
            </a:r>
            <a:r>
              <a:rPr dirty="0"/>
              <a:t> </a:t>
            </a:r>
            <a:r>
              <a:rPr dirty="0" err="1"/>
              <a:t>dʼune</a:t>
            </a:r>
            <a:r>
              <a:rPr dirty="0"/>
              <a:t> EIR </a:t>
            </a:r>
            <a:r>
              <a:rPr dirty="0" err="1"/>
              <a:t>sont-ils</a:t>
            </a:r>
            <a:r>
              <a:rPr dirty="0"/>
              <a:t> </a:t>
            </a:r>
            <a:r>
              <a:rPr dirty="0" err="1"/>
              <a:t>sélectionnés</a:t>
            </a:r>
            <a:r>
              <a:rPr dirty="0"/>
              <a:t>/</a:t>
            </a:r>
            <a:r>
              <a:rPr dirty="0" err="1"/>
              <a:t>recrutés</a:t>
            </a:r>
            <a:r>
              <a:rPr dirty="0"/>
              <a:t> ?</a:t>
            </a:r>
            <a:endParaRPr dirty="0">
              <a:solidFill>
                <a:schemeClr val="tx1"/>
              </a:solidFill>
              <a:highlight>
                <a:srgbClr val="FFFF00"/>
              </a:highlight>
            </a:endParaRPr>
          </a:p>
          <a:p>
            <a:pPr marL="487045" lvl="2" indent="-342900">
              <a:buClr>
                <a:srgbClr val="65A000"/>
              </a:buClr>
              <a:buSzTx/>
              <a:buFont typeface="Arial"/>
              <a:buChar char="•"/>
              <a:defRPr>
                <a:solidFill>
                  <a:schemeClr val="tx1"/>
                </a:solidFill>
                <a:highlight>
                  <a:srgbClr val="FFFF00"/>
                </a:highlight>
              </a:defRPr>
            </a:pPr>
            <a:r>
              <a:rPr dirty="0" err="1"/>
              <a:t>Existe</a:t>
            </a:r>
            <a:r>
              <a:rPr dirty="0"/>
              <a:t>-t-il </a:t>
            </a:r>
            <a:r>
              <a:rPr dirty="0" err="1"/>
              <a:t>une</a:t>
            </a:r>
            <a:r>
              <a:rPr dirty="0"/>
              <a:t> </a:t>
            </a:r>
            <a:r>
              <a:rPr dirty="0" err="1"/>
              <a:t>liste</a:t>
            </a:r>
            <a:r>
              <a:rPr dirty="0"/>
              <a:t> de </a:t>
            </a:r>
            <a:r>
              <a:rPr dirty="0" err="1"/>
              <a:t>membres</a:t>
            </a:r>
            <a:r>
              <a:rPr dirty="0"/>
              <a:t> de </a:t>
            </a:r>
            <a:r>
              <a:rPr dirty="0" err="1"/>
              <a:t>réserve</a:t>
            </a:r>
            <a:r>
              <a:rPr dirty="0"/>
              <a:t> des EIR ? Si </a:t>
            </a:r>
            <a:r>
              <a:rPr dirty="0" err="1"/>
              <a:t>oui</a:t>
            </a:r>
            <a:r>
              <a:rPr dirty="0"/>
              <a:t>, comment </a:t>
            </a:r>
            <a:r>
              <a:rPr dirty="0" err="1"/>
              <a:t>cette</a:t>
            </a:r>
            <a:r>
              <a:rPr dirty="0"/>
              <a:t> </a:t>
            </a:r>
            <a:r>
              <a:rPr dirty="0" err="1"/>
              <a:t>liste</a:t>
            </a:r>
            <a:r>
              <a:rPr dirty="0"/>
              <a:t> </a:t>
            </a:r>
            <a:r>
              <a:rPr dirty="0" err="1"/>
              <a:t>est-elle</a:t>
            </a:r>
            <a:r>
              <a:rPr dirty="0"/>
              <a:t> tenue à jour ? Qui </a:t>
            </a:r>
            <a:r>
              <a:rPr dirty="0" err="1"/>
              <a:t>est</a:t>
            </a:r>
            <a:r>
              <a:rPr dirty="0"/>
              <a:t> </a:t>
            </a:r>
            <a:r>
              <a:rPr dirty="0" err="1"/>
              <a:t>responsable</a:t>
            </a:r>
            <a:r>
              <a:rPr dirty="0"/>
              <a:t> de </a:t>
            </a:r>
            <a:r>
              <a:rPr dirty="0" err="1"/>
              <a:t>sa</a:t>
            </a:r>
            <a:r>
              <a:rPr dirty="0"/>
              <a:t> gestion ?</a:t>
            </a:r>
            <a:endParaRPr dirty="0">
              <a:solidFill>
                <a:schemeClr val="tx1"/>
              </a:solidFill>
              <a:highlight>
                <a:srgbClr val="FFFF00"/>
              </a:highlight>
            </a:endParaRPr>
          </a:p>
          <a:p>
            <a:pPr marL="487045" lvl="2" indent="-342900">
              <a:buClr>
                <a:srgbClr val="65A000"/>
              </a:buClr>
              <a:buSzTx/>
              <a:buFont typeface="Arial"/>
              <a:buChar char="•"/>
              <a:defRPr>
                <a:solidFill>
                  <a:schemeClr val="tx1"/>
                </a:solidFill>
                <a:highlight>
                  <a:srgbClr val="FFFF00"/>
                </a:highlight>
              </a:defRPr>
            </a:pPr>
            <a:r>
              <a:rPr dirty="0" err="1"/>
              <a:t>Cette</a:t>
            </a:r>
            <a:r>
              <a:rPr dirty="0"/>
              <a:t> </a:t>
            </a:r>
            <a:r>
              <a:rPr dirty="0" err="1"/>
              <a:t>liste</a:t>
            </a:r>
            <a:r>
              <a:rPr dirty="0"/>
              <a:t> </a:t>
            </a:r>
            <a:r>
              <a:rPr dirty="0" err="1"/>
              <a:t>comprend-elle</a:t>
            </a:r>
            <a:r>
              <a:rPr dirty="0"/>
              <a:t> des </a:t>
            </a:r>
            <a:r>
              <a:rPr dirty="0" err="1"/>
              <a:t>membres</a:t>
            </a:r>
            <a:r>
              <a:rPr dirty="0"/>
              <a:t> </a:t>
            </a:r>
            <a:r>
              <a:rPr dirty="0" err="1"/>
              <a:t>issus</a:t>
            </a:r>
            <a:r>
              <a:rPr dirty="0"/>
              <a:t> </a:t>
            </a:r>
            <a:r>
              <a:rPr dirty="0" err="1"/>
              <a:t>dʼautres</a:t>
            </a:r>
            <a:r>
              <a:rPr dirty="0"/>
              <a:t> </a:t>
            </a:r>
            <a:r>
              <a:rPr dirty="0" err="1"/>
              <a:t>secteurs</a:t>
            </a:r>
            <a:r>
              <a:rPr dirty="0"/>
              <a:t> que </a:t>
            </a:r>
            <a:r>
              <a:rPr dirty="0" err="1"/>
              <a:t>celui</a:t>
            </a:r>
            <a:r>
              <a:rPr dirty="0"/>
              <a:t> de la santé, et </a:t>
            </a:r>
            <a:r>
              <a:rPr dirty="0" err="1"/>
              <a:t>dʼautres</a:t>
            </a:r>
            <a:r>
              <a:rPr dirty="0"/>
              <a:t> </a:t>
            </a:r>
            <a:r>
              <a:rPr dirty="0" err="1"/>
              <a:t>organisations</a:t>
            </a:r>
            <a:r>
              <a:rPr dirty="0"/>
              <a:t> ? Comment les </a:t>
            </a:r>
            <a:r>
              <a:rPr dirty="0" err="1"/>
              <a:t>membres</a:t>
            </a:r>
            <a:r>
              <a:rPr dirty="0"/>
              <a:t> de </a:t>
            </a:r>
            <a:r>
              <a:rPr dirty="0" err="1"/>
              <a:t>réserve</a:t>
            </a:r>
            <a:r>
              <a:rPr dirty="0"/>
              <a:t> </a:t>
            </a:r>
            <a:r>
              <a:rPr dirty="0" err="1"/>
              <a:t>sont-ils</a:t>
            </a:r>
            <a:r>
              <a:rPr dirty="0"/>
              <a:t> </a:t>
            </a:r>
            <a:r>
              <a:rPr dirty="0" err="1"/>
              <a:t>choisis</a:t>
            </a:r>
            <a:r>
              <a:rPr dirty="0"/>
              <a:t> ?</a:t>
            </a:r>
          </a:p>
          <a:p>
            <a:pPr marL="487045" lvl="2" indent="-342900">
              <a:buClr>
                <a:srgbClr val="65A000"/>
              </a:buClr>
              <a:buSzTx/>
              <a:buFont typeface="Arial"/>
              <a:buChar char="•"/>
              <a:defRPr>
                <a:solidFill>
                  <a:schemeClr val="tx1"/>
                </a:solidFill>
                <a:highlight>
                  <a:srgbClr val="FFFF00"/>
                </a:highlight>
              </a:defRPr>
            </a:pPr>
            <a:r>
              <a:rPr dirty="0"/>
              <a:t>Y a-t-il </a:t>
            </a:r>
            <a:r>
              <a:rPr dirty="0" err="1"/>
              <a:t>une</a:t>
            </a:r>
            <a:r>
              <a:rPr dirty="0"/>
              <a:t> </a:t>
            </a:r>
            <a:r>
              <a:rPr dirty="0" err="1"/>
              <a:t>personne</a:t>
            </a:r>
            <a:r>
              <a:rPr dirty="0"/>
              <a:t> </a:t>
            </a:r>
            <a:r>
              <a:rPr dirty="0" err="1"/>
              <a:t>spécifiquement</a:t>
            </a:r>
            <a:r>
              <a:rPr dirty="0"/>
              <a:t> </a:t>
            </a:r>
            <a:r>
              <a:rPr dirty="0" err="1"/>
              <a:t>chargée</a:t>
            </a:r>
            <a:r>
              <a:rPr dirty="0"/>
              <a:t> de la santé et de la </a:t>
            </a:r>
            <a:r>
              <a:rPr dirty="0" err="1"/>
              <a:t>sécurité</a:t>
            </a:r>
            <a:r>
              <a:rPr dirty="0"/>
              <a:t> au travail des </a:t>
            </a:r>
            <a:r>
              <a:rPr dirty="0" err="1"/>
              <a:t>membres</a:t>
            </a:r>
            <a:r>
              <a:rPr dirty="0"/>
              <a:t> des EIR ?</a:t>
            </a:r>
          </a:p>
          <a:p>
            <a:pPr marL="487045" lvl="2" indent="-342900">
              <a:buClr>
                <a:srgbClr val="65A000"/>
              </a:buClr>
              <a:buSzTx/>
              <a:buFont typeface="Arial"/>
              <a:buChar char="•"/>
            </a:pPr>
            <a:endParaRPr dirty="0">
              <a:solidFill>
                <a:schemeClr val="tx1"/>
              </a:solidFill>
              <a:highlight>
                <a:srgbClr val="FFFF00"/>
              </a:highlight>
            </a:endParaRPr>
          </a:p>
          <a:p>
            <a:endParaRPr dirty="0">
              <a:solidFill>
                <a:srgbClr val="FF0000"/>
              </a:solidFill>
              <a:highlight>
                <a:srgbClr val="FFFF00"/>
              </a:highlight>
            </a:endParaRPr>
          </a:p>
          <a:p>
            <a:endParaRPr dirty="0">
              <a:solidFill>
                <a:srgbClr val="FF0000"/>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825683"/>
            <a:ext cx="9212263" cy="622301"/>
          </a:xfrm>
        </p:spPr>
        <p:txBody>
          <a:bodyPr lIns="45719" tIns="45720" rIns="45719" bIns="45720" anchor="t">
            <a:normAutofit/>
          </a:bodyPr>
          <a:lstStyle/>
          <a:p>
            <a:pPr eaLnBrk="0" fontAlgn="base" hangingPunct="0">
              <a:spcBef>
                <a:spcPts val="0"/>
              </a:spcBef>
              <a:spcAft>
                <a:spcPct val="0"/>
              </a:spcAft>
              <a:defRPr sz="2800" b="1" kern="1200">
                <a:solidFill>
                  <a:srgbClr val="A2010C"/>
                </a:solidFill>
                <a:ea typeface="+mj-ea"/>
                <a:cs typeface="+mj-cs"/>
              </a:defRPr>
            </a:pPr>
            <a:r>
              <a:t>Comment les EIR sont-elles constituées et gérées ?</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35311" y="63339"/>
            <a:ext cx="9773460"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latin typeface="Source Sans Pro Bold"/>
              </a:defRPr>
            </a:pPr>
            <a:r>
              <a:rPr sz="2800" dirty="0">
                <a:solidFill>
                  <a:srgbClr val="FFFFFF"/>
                </a:solidFill>
                <a:ea typeface="Source Sans Pro Bold"/>
              </a:rPr>
              <a:t>1</a:t>
            </a:r>
            <a:r>
              <a:rPr sz="2800" dirty="0">
                <a:solidFill>
                  <a:srgbClr val="FFFFFF"/>
                </a:solidFill>
              </a:rPr>
              <a:t>.1 </a:t>
            </a:r>
            <a:r>
              <a:rPr sz="2800" dirty="0" err="1">
                <a:solidFill>
                  <a:srgbClr val="FFFFFF"/>
                </a:solidFill>
              </a:rPr>
              <a:t>Capacités</a:t>
            </a:r>
            <a:r>
              <a:rPr sz="2800" dirty="0">
                <a:solidFill>
                  <a:srgbClr val="FFFFFF"/>
                </a:solidFill>
              </a:rPr>
              <a:t> </a:t>
            </a:r>
            <a:r>
              <a:rPr sz="2800" dirty="0" err="1">
                <a:solidFill>
                  <a:srgbClr val="FFFFFF"/>
                </a:solidFill>
              </a:rPr>
              <a:t>dʼintervention</a:t>
            </a:r>
            <a:r>
              <a:rPr sz="2800" dirty="0">
                <a:solidFill>
                  <a:srgbClr val="FFFFFF"/>
                </a:solidFill>
              </a:rPr>
              <a:t> </a:t>
            </a:r>
            <a:r>
              <a:rPr sz="2800" dirty="0" err="1">
                <a:solidFill>
                  <a:srgbClr val="FFFFFF"/>
                </a:solidFill>
              </a:rPr>
              <a:t>rapide</a:t>
            </a:r>
            <a:r>
              <a:rPr sz="2800" dirty="0">
                <a:solidFill>
                  <a:srgbClr val="FFFFFF"/>
                </a:solidFill>
              </a:rPr>
              <a:t> </a:t>
            </a:r>
            <a:r>
              <a:rPr sz="2800" dirty="0">
                <a:solidFill>
                  <a:srgbClr val="FF0000"/>
                </a:solidFill>
                <a:highlight>
                  <a:srgbClr val="FFFF00"/>
                </a:highlight>
              </a:rPr>
              <a:t>[</a:t>
            </a:r>
            <a:r>
              <a:rPr sz="2800" dirty="0" err="1">
                <a:solidFill>
                  <a:srgbClr val="FF0000"/>
                </a:solidFill>
                <a:highlight>
                  <a:srgbClr val="FFFF00"/>
                </a:highlight>
              </a:rPr>
              <a:t>en</a:t>
            </a:r>
            <a:r>
              <a:rPr sz="2800" dirty="0">
                <a:solidFill>
                  <a:srgbClr val="FF0000"/>
                </a:solidFill>
                <a:highlight>
                  <a:srgbClr val="FFFF00"/>
                </a:highlight>
              </a:rPr>
              <a:t>/à/au(x) nom du pays]</a:t>
            </a:r>
            <a:endParaRPr sz="2800" b="1" dirty="0">
              <a:solidFill>
                <a:srgbClr val="FF0000"/>
              </a:solidFill>
              <a:highlight>
                <a:srgbClr val="FFFF00"/>
              </a:highlight>
              <a:latin typeface="Source Sans Pro Bold"/>
            </a:endParaRPr>
          </a:p>
          <a:p>
            <a:pPr eaLnBrk="0" fontAlgn="base">
              <a:spcBef>
                <a:spcPts val="0"/>
              </a:spcBef>
              <a:spcAft>
                <a:spcPct val="0"/>
              </a:spcAft>
            </a:pPr>
            <a:endParaRPr sz="2800" b="1" kern="1200" dirty="0">
              <a:solidFill>
                <a:srgbClr val="A2010C"/>
              </a:solidFill>
              <a:ea typeface="+mj-ea"/>
              <a:cs typeface="+mj-cs"/>
            </a:endParaRPr>
          </a:p>
        </p:txBody>
      </p:sp>
      <p:sp>
        <p:nvSpPr>
          <p:cNvPr id="6" name="Slide Number Placeholder 4">
            <a:extLst>
              <a:ext uri="{FF2B5EF4-FFF2-40B4-BE49-F238E27FC236}">
                <a16:creationId xmlns:a16="http://schemas.microsoft.com/office/drawing/2014/main" id="{B8B15295-4D0C-F9E5-7CF1-E8C680DFD924}"/>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32</a:t>
            </a:r>
          </a:p>
        </p:txBody>
      </p:sp>
    </p:spTree>
    <p:extLst>
      <p:ext uri="{BB962C8B-B14F-4D97-AF65-F5344CB8AC3E}">
        <p14:creationId xmlns:p14="http://schemas.microsoft.com/office/powerpoint/2010/main" val="425997867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87767" y="1247001"/>
            <a:ext cx="10484528" cy="5339014"/>
          </a:xfrm>
        </p:spPr>
        <p:txBody>
          <a:bodyPr lIns="45719" tIns="45720" rIns="45719" bIns="45720" anchor="t">
            <a:noAutofit/>
          </a:bodyPr>
          <a:lstStyle/>
          <a:p>
            <a:pPr lvl="0">
              <a:defRPr b="1">
                <a:solidFill>
                  <a:schemeClr val="tx1"/>
                </a:solidFill>
                <a:highlight>
                  <a:srgbClr val="FFFF00"/>
                </a:highlight>
              </a:defRPr>
            </a:pPr>
            <a:r>
              <a:rPr dirty="0"/>
              <a:t>Formation des </a:t>
            </a:r>
            <a:r>
              <a:rPr dirty="0" err="1"/>
              <a:t>membres</a:t>
            </a:r>
            <a:r>
              <a:rPr dirty="0"/>
              <a:t> des EIR</a:t>
            </a:r>
            <a:endParaRPr b="1" dirty="0">
              <a:solidFill>
                <a:schemeClr val="tx1"/>
              </a:solidFill>
              <a:highlight>
                <a:srgbClr val="FFFF00"/>
              </a:highlight>
            </a:endParaRPr>
          </a:p>
          <a:p>
            <a:pPr marL="487045" lvl="2" indent="-342900">
              <a:buClr>
                <a:srgbClr val="65A000"/>
              </a:buClr>
              <a:buSzTx/>
              <a:buFont typeface="Arial"/>
              <a:buChar char="•"/>
              <a:defRPr>
                <a:highlight>
                  <a:srgbClr val="FFFF00"/>
                </a:highlight>
              </a:defRPr>
            </a:pPr>
            <a:r>
              <a:rPr dirty="0" err="1"/>
              <a:t>Existe</a:t>
            </a:r>
            <a:r>
              <a:rPr dirty="0"/>
              <a:t>-t-il des formations </a:t>
            </a:r>
            <a:r>
              <a:rPr dirty="0" err="1"/>
              <a:t>obligatoires</a:t>
            </a:r>
            <a:r>
              <a:rPr dirty="0"/>
              <a:t> pour les </a:t>
            </a:r>
            <a:r>
              <a:rPr dirty="0" err="1"/>
              <a:t>membres</a:t>
            </a:r>
            <a:r>
              <a:rPr dirty="0"/>
              <a:t> des EIR</a:t>
            </a:r>
            <a:r>
              <a:rPr dirty="0">
                <a:solidFill>
                  <a:schemeClr val="tx1"/>
                </a:solidFill>
              </a:rPr>
              <a:t> ? </a:t>
            </a:r>
            <a:r>
              <a:rPr dirty="0" err="1">
                <a:solidFill>
                  <a:schemeClr val="tx1"/>
                </a:solidFill>
              </a:rPr>
              <a:t>Existe</a:t>
            </a:r>
            <a:r>
              <a:rPr dirty="0">
                <a:solidFill>
                  <a:schemeClr val="tx1"/>
                </a:solidFill>
              </a:rPr>
              <a:t>-t-il des formations </a:t>
            </a:r>
            <a:r>
              <a:rPr dirty="0" err="1">
                <a:solidFill>
                  <a:schemeClr val="tx1"/>
                </a:solidFill>
              </a:rPr>
              <a:t>recommandées</a:t>
            </a:r>
            <a:r>
              <a:rPr dirty="0">
                <a:solidFill>
                  <a:schemeClr val="tx1"/>
                </a:solidFill>
              </a:rPr>
              <a:t> pour les </a:t>
            </a:r>
            <a:r>
              <a:rPr dirty="0" err="1">
                <a:solidFill>
                  <a:schemeClr val="tx1"/>
                </a:solidFill>
              </a:rPr>
              <a:t>membres</a:t>
            </a:r>
            <a:r>
              <a:rPr dirty="0">
                <a:solidFill>
                  <a:schemeClr val="tx1"/>
                </a:solidFill>
              </a:rPr>
              <a:t> des EIR ?</a:t>
            </a:r>
            <a:endParaRPr dirty="0">
              <a:solidFill>
                <a:schemeClr val="tx1"/>
              </a:solidFill>
              <a:highlight>
                <a:srgbClr val="FFFF00"/>
              </a:highlight>
            </a:endParaRPr>
          </a:p>
          <a:p>
            <a:pPr marL="487045" lvl="2" indent="-342900">
              <a:buClr>
                <a:srgbClr val="65A000"/>
              </a:buClr>
              <a:buSzTx/>
              <a:buFont typeface="Arial"/>
              <a:buChar char="•"/>
              <a:defRPr>
                <a:solidFill>
                  <a:schemeClr val="tx1"/>
                </a:solidFill>
                <a:highlight>
                  <a:srgbClr val="FFFF00"/>
                </a:highlight>
              </a:defRPr>
            </a:pPr>
            <a:r>
              <a:rPr dirty="0"/>
              <a:t> Qui anime les formations des </a:t>
            </a:r>
            <a:r>
              <a:rPr dirty="0" err="1"/>
              <a:t>membres</a:t>
            </a:r>
            <a:r>
              <a:rPr dirty="0"/>
              <a:t> des EIR ?</a:t>
            </a:r>
            <a:endParaRPr dirty="0">
              <a:solidFill>
                <a:schemeClr val="tx1"/>
              </a:solidFill>
              <a:highlight>
                <a:srgbClr val="FFFF00"/>
              </a:highlight>
            </a:endParaRPr>
          </a:p>
          <a:p>
            <a:pPr marL="487045" lvl="2" indent="-342900">
              <a:buClr>
                <a:srgbClr val="65A000"/>
              </a:buClr>
              <a:buSzTx/>
              <a:buFont typeface="Arial"/>
              <a:buChar char="•"/>
              <a:defRPr>
                <a:solidFill>
                  <a:schemeClr val="tx1"/>
                </a:solidFill>
                <a:highlight>
                  <a:srgbClr val="FFFF00"/>
                </a:highlight>
              </a:defRPr>
            </a:pPr>
            <a:r>
              <a:rPr dirty="0"/>
              <a:t> Comment </a:t>
            </a:r>
            <a:r>
              <a:rPr dirty="0" err="1"/>
              <a:t>sont</a:t>
            </a:r>
            <a:r>
              <a:rPr dirty="0"/>
              <a:t> </a:t>
            </a:r>
            <a:r>
              <a:rPr dirty="0" err="1"/>
              <a:t>financées</a:t>
            </a:r>
            <a:r>
              <a:rPr dirty="0"/>
              <a:t> les formations ?</a:t>
            </a:r>
            <a:endParaRPr dirty="0">
              <a:solidFill>
                <a:schemeClr val="tx1"/>
              </a:solidFill>
              <a:highlight>
                <a:srgbClr val="FFFF00"/>
              </a:highlight>
            </a:endParaRPr>
          </a:p>
          <a:p>
            <a:pPr marL="487045" lvl="2" indent="-342900">
              <a:buClr>
                <a:srgbClr val="65A000"/>
              </a:buClr>
              <a:buSzTx/>
              <a:buFont typeface="Arial"/>
              <a:buChar char="•"/>
              <a:defRPr>
                <a:solidFill>
                  <a:schemeClr val="tx1"/>
                </a:solidFill>
                <a:highlight>
                  <a:srgbClr val="FFFF00"/>
                </a:highlight>
              </a:defRPr>
            </a:pPr>
            <a:r>
              <a:rPr dirty="0"/>
              <a:t> </a:t>
            </a:r>
            <a:r>
              <a:rPr dirty="0" err="1"/>
              <a:t>Certaines</a:t>
            </a:r>
            <a:r>
              <a:rPr dirty="0"/>
              <a:t> formations </a:t>
            </a:r>
            <a:r>
              <a:rPr dirty="0" err="1"/>
              <a:t>doivent-elles</a:t>
            </a:r>
            <a:r>
              <a:rPr dirty="0"/>
              <a:t> </a:t>
            </a:r>
            <a:r>
              <a:rPr dirty="0" err="1"/>
              <a:t>être</a:t>
            </a:r>
            <a:r>
              <a:rPr dirty="0"/>
              <a:t> </a:t>
            </a:r>
            <a:r>
              <a:rPr dirty="0" err="1"/>
              <a:t>suivies</a:t>
            </a:r>
            <a:r>
              <a:rPr dirty="0"/>
              <a:t> par </a:t>
            </a:r>
            <a:r>
              <a:rPr dirty="0" err="1"/>
              <a:t>tous</a:t>
            </a:r>
            <a:r>
              <a:rPr dirty="0"/>
              <a:t> les </a:t>
            </a:r>
            <a:r>
              <a:rPr dirty="0" err="1"/>
              <a:t>membres</a:t>
            </a:r>
            <a:r>
              <a:rPr dirty="0"/>
              <a:t> des EIR ?</a:t>
            </a:r>
            <a:endParaRPr dirty="0">
              <a:solidFill>
                <a:schemeClr val="tx1"/>
              </a:solidFill>
              <a:highlight>
                <a:srgbClr val="FFFF00"/>
              </a:highlight>
            </a:endParaRPr>
          </a:p>
          <a:p>
            <a:pPr indent="-71755">
              <a:buNone/>
            </a:pPr>
            <a:endParaRPr dirty="0">
              <a:solidFill>
                <a:schemeClr val="tx1"/>
              </a:solidFill>
              <a:highlight>
                <a:srgbClr val="FFFF00"/>
              </a:highlight>
            </a:endParaRPr>
          </a:p>
          <a:p>
            <a:pPr indent="-71755">
              <a:buNone/>
              <a:defRPr b="1">
                <a:solidFill>
                  <a:schemeClr val="tx1"/>
                </a:solidFill>
                <a:highlight>
                  <a:srgbClr val="FFFF00"/>
                </a:highlight>
              </a:defRPr>
            </a:pPr>
            <a:r>
              <a:rPr dirty="0"/>
              <a:t>Code de </a:t>
            </a:r>
            <a:r>
              <a:rPr dirty="0" err="1"/>
              <a:t>conduite</a:t>
            </a:r>
            <a:r>
              <a:rPr dirty="0"/>
              <a:t> des </a:t>
            </a:r>
            <a:r>
              <a:rPr dirty="0" err="1"/>
              <a:t>membres</a:t>
            </a:r>
            <a:r>
              <a:rPr dirty="0"/>
              <a:t> des EIR/des </a:t>
            </a:r>
            <a:r>
              <a:rPr dirty="0" err="1"/>
              <a:t>intervenants</a:t>
            </a:r>
            <a:endParaRPr dirty="0"/>
          </a:p>
          <a:p>
            <a:pPr marL="487045" lvl="2" indent="-342900">
              <a:buClr>
                <a:srgbClr val="65A000"/>
              </a:buClr>
              <a:buSzTx/>
              <a:buFont typeface="Arial"/>
              <a:buChar char="•"/>
              <a:defRPr>
                <a:solidFill>
                  <a:schemeClr val="tx1"/>
                </a:solidFill>
                <a:highlight>
                  <a:srgbClr val="FFFF00"/>
                </a:highlight>
              </a:defRPr>
            </a:pPr>
            <a:r>
              <a:rPr dirty="0"/>
              <a:t> Les </a:t>
            </a:r>
            <a:r>
              <a:rPr dirty="0" err="1"/>
              <a:t>membres</a:t>
            </a:r>
            <a:r>
              <a:rPr dirty="0"/>
              <a:t> des EIR/les </a:t>
            </a:r>
            <a:r>
              <a:rPr dirty="0" err="1"/>
              <a:t>intervenants</a:t>
            </a:r>
            <a:r>
              <a:rPr dirty="0"/>
              <a:t> </a:t>
            </a:r>
            <a:r>
              <a:rPr dirty="0" err="1"/>
              <a:t>doivent-ils</a:t>
            </a:r>
            <a:r>
              <a:rPr dirty="0"/>
              <a:t> respecter un code de </a:t>
            </a:r>
            <a:r>
              <a:rPr dirty="0" err="1"/>
              <a:t>conduite</a:t>
            </a:r>
            <a:r>
              <a:rPr dirty="0"/>
              <a:t> ? En </a:t>
            </a:r>
            <a:r>
              <a:rPr dirty="0" err="1"/>
              <a:t>lʼabsence</a:t>
            </a:r>
            <a:r>
              <a:rPr dirty="0"/>
              <a:t> </a:t>
            </a:r>
            <a:r>
              <a:rPr dirty="0" err="1"/>
              <a:t>dʼun</a:t>
            </a:r>
            <a:r>
              <a:rPr dirty="0"/>
              <a:t> code de </a:t>
            </a:r>
            <a:r>
              <a:rPr dirty="0" err="1"/>
              <a:t>conduite</a:t>
            </a:r>
            <a:r>
              <a:rPr dirty="0"/>
              <a:t> </a:t>
            </a:r>
            <a:r>
              <a:rPr dirty="0" err="1"/>
              <a:t>spécifique</a:t>
            </a:r>
            <a:r>
              <a:rPr dirty="0"/>
              <a:t>, </a:t>
            </a:r>
            <a:r>
              <a:rPr dirty="0" err="1"/>
              <a:t>existe</a:t>
            </a:r>
            <a:r>
              <a:rPr dirty="0"/>
              <a:t>-t-il un code plus </a:t>
            </a:r>
            <a:r>
              <a:rPr dirty="0" err="1"/>
              <a:t>général</a:t>
            </a:r>
            <a:r>
              <a:rPr dirty="0"/>
              <a:t> applicable aux EIR ?</a:t>
            </a:r>
          </a:p>
          <a:p>
            <a:pPr marL="487045" lvl="2" indent="-342900">
              <a:buClr>
                <a:srgbClr val="65A000"/>
              </a:buClr>
              <a:buSzTx/>
              <a:buFont typeface="Arial"/>
              <a:buChar char="•"/>
              <a:defRPr>
                <a:solidFill>
                  <a:schemeClr val="tx1"/>
                </a:solidFill>
                <a:highlight>
                  <a:srgbClr val="FFFF00"/>
                </a:highlight>
              </a:defRPr>
            </a:pPr>
            <a:r>
              <a:rPr dirty="0"/>
              <a:t> Si </a:t>
            </a:r>
            <a:r>
              <a:rPr dirty="0" err="1"/>
              <a:t>elles</a:t>
            </a:r>
            <a:r>
              <a:rPr dirty="0"/>
              <a:t> existent, les </a:t>
            </a:r>
            <a:r>
              <a:rPr dirty="0" err="1"/>
              <a:t>règles</a:t>
            </a:r>
            <a:r>
              <a:rPr dirty="0"/>
              <a:t> de </a:t>
            </a:r>
            <a:r>
              <a:rPr dirty="0" err="1"/>
              <a:t>conduite</a:t>
            </a:r>
            <a:r>
              <a:rPr dirty="0"/>
              <a:t> </a:t>
            </a:r>
            <a:r>
              <a:rPr dirty="0" err="1"/>
              <a:t>prévoient-elles</a:t>
            </a:r>
            <a:r>
              <a:rPr dirty="0"/>
              <a:t> des </a:t>
            </a:r>
            <a:r>
              <a:rPr dirty="0" err="1"/>
              <a:t>mesures</a:t>
            </a:r>
            <a:r>
              <a:rPr dirty="0"/>
              <a:t> </a:t>
            </a:r>
            <a:r>
              <a:rPr dirty="0" err="1"/>
              <a:t>disciplinaires</a:t>
            </a:r>
            <a:r>
              <a:rPr dirty="0"/>
              <a:t> </a:t>
            </a:r>
            <a:r>
              <a:rPr dirty="0" err="1"/>
              <a:t>en</a:t>
            </a:r>
            <a:r>
              <a:rPr dirty="0"/>
              <a:t> </a:t>
            </a:r>
            <a:r>
              <a:rPr dirty="0" err="1"/>
              <a:t>cas</a:t>
            </a:r>
            <a:r>
              <a:rPr dirty="0"/>
              <a:t> de </a:t>
            </a:r>
            <a:r>
              <a:rPr dirty="0" err="1"/>
              <a:t>manquement</a:t>
            </a:r>
            <a:r>
              <a:rPr dirty="0"/>
              <a:t> ?</a:t>
            </a: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52723" y="735276"/>
            <a:ext cx="9212263" cy="622301"/>
          </a:xfrm>
        </p:spPr>
        <p:txBody>
          <a:bodyPr lIns="45719" tIns="45720" rIns="45719" bIns="45720" anchor="t">
            <a:normAutofit/>
          </a:bodyPr>
          <a:lstStyle/>
          <a:p>
            <a:pPr eaLnBrk="0" fontAlgn="base" hangingPunct="0">
              <a:spcBef>
                <a:spcPts val="0"/>
              </a:spcBef>
              <a:spcAft>
                <a:spcPct val="0"/>
              </a:spcAft>
              <a:defRPr sz="2800" b="1" kern="1200">
                <a:solidFill>
                  <a:srgbClr val="A2010C"/>
                </a:solidFill>
                <a:ea typeface="+mj-ea"/>
                <a:cs typeface="+mj-cs"/>
              </a:defRPr>
            </a:pPr>
            <a:r>
              <a:t>Comment les EIR sont-elles constituées et gérées ?</a:t>
            </a:r>
          </a:p>
        </p:txBody>
      </p:sp>
      <p:sp>
        <p:nvSpPr>
          <p:cNvPr id="5" name="Espace réservé du texte 5">
            <a:extLst>
              <a:ext uri="{FF2B5EF4-FFF2-40B4-BE49-F238E27FC236}">
                <a16:creationId xmlns:a16="http://schemas.microsoft.com/office/drawing/2014/main" id="{06A42124-5254-5FFF-416B-2C6CDCF59751}"/>
              </a:ext>
            </a:extLst>
          </p:cNvPr>
          <p:cNvSpPr txBox="1">
            <a:spLocks/>
          </p:cNvSpPr>
          <p:nvPr/>
        </p:nvSpPr>
        <p:spPr>
          <a:xfrm>
            <a:off x="135311" y="46714"/>
            <a:ext cx="10139220"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latin typeface="Source Sans Pro Bold"/>
              </a:defRPr>
            </a:pPr>
            <a:r>
              <a:rPr sz="2800" dirty="0">
                <a:solidFill>
                  <a:srgbClr val="FFFFFF"/>
                </a:solidFill>
                <a:ea typeface="Source Sans Pro Bold"/>
              </a:rPr>
              <a:t>1</a:t>
            </a:r>
            <a:r>
              <a:rPr sz="2800" dirty="0">
                <a:solidFill>
                  <a:srgbClr val="FFFFFF"/>
                </a:solidFill>
              </a:rPr>
              <a:t>.1 </a:t>
            </a:r>
            <a:r>
              <a:rPr sz="2800" dirty="0" err="1">
                <a:solidFill>
                  <a:srgbClr val="FFFFFF"/>
                </a:solidFill>
              </a:rPr>
              <a:t>Capacités</a:t>
            </a:r>
            <a:r>
              <a:rPr sz="2800" dirty="0">
                <a:solidFill>
                  <a:srgbClr val="FFFFFF"/>
                </a:solidFill>
              </a:rPr>
              <a:t> </a:t>
            </a:r>
            <a:r>
              <a:rPr sz="2800" dirty="0" err="1">
                <a:solidFill>
                  <a:srgbClr val="FFFFFF"/>
                </a:solidFill>
              </a:rPr>
              <a:t>dʼintervention</a:t>
            </a:r>
            <a:r>
              <a:rPr sz="2800" dirty="0">
                <a:solidFill>
                  <a:srgbClr val="FFFFFF"/>
                </a:solidFill>
              </a:rPr>
              <a:t> </a:t>
            </a:r>
            <a:r>
              <a:rPr sz="2800" dirty="0" err="1">
                <a:solidFill>
                  <a:srgbClr val="FFFFFF"/>
                </a:solidFill>
              </a:rPr>
              <a:t>rapide</a:t>
            </a:r>
            <a:r>
              <a:rPr sz="2800" dirty="0">
                <a:solidFill>
                  <a:srgbClr val="FFFFFF"/>
                </a:solidFill>
              </a:rPr>
              <a:t> </a:t>
            </a:r>
            <a:r>
              <a:rPr sz="2800" dirty="0">
                <a:solidFill>
                  <a:srgbClr val="FF0000"/>
                </a:solidFill>
                <a:highlight>
                  <a:srgbClr val="FFFF00"/>
                </a:highlight>
              </a:rPr>
              <a:t>[</a:t>
            </a:r>
            <a:r>
              <a:rPr sz="2800" dirty="0" err="1">
                <a:solidFill>
                  <a:srgbClr val="FF0000"/>
                </a:solidFill>
                <a:highlight>
                  <a:srgbClr val="FFFF00"/>
                </a:highlight>
              </a:rPr>
              <a:t>en</a:t>
            </a:r>
            <a:r>
              <a:rPr sz="2800" dirty="0">
                <a:solidFill>
                  <a:srgbClr val="FF0000"/>
                </a:solidFill>
                <a:highlight>
                  <a:srgbClr val="FFFF00"/>
                </a:highlight>
              </a:rPr>
              <a:t>/à/au(x) nom du pays]</a:t>
            </a:r>
            <a:endParaRPr sz="2800" b="1" dirty="0">
              <a:solidFill>
                <a:srgbClr val="FF0000"/>
              </a:solidFill>
              <a:highlight>
                <a:srgbClr val="FFFF00"/>
              </a:highlight>
              <a:latin typeface="Source Sans Pro Bold"/>
            </a:endParaRPr>
          </a:p>
          <a:p>
            <a:pPr eaLnBrk="0" fontAlgn="base">
              <a:spcBef>
                <a:spcPts val="0"/>
              </a:spcBef>
              <a:spcAft>
                <a:spcPct val="0"/>
              </a:spcAft>
            </a:pPr>
            <a:endParaRPr sz="2800" b="1" kern="1200" dirty="0">
              <a:solidFill>
                <a:srgbClr val="A2010C"/>
              </a:solidFill>
              <a:ea typeface="+mj-ea"/>
              <a:cs typeface="+mj-cs"/>
            </a:endParaRPr>
          </a:p>
        </p:txBody>
      </p:sp>
      <p:sp>
        <p:nvSpPr>
          <p:cNvPr id="6" name="Slide Number Placeholder 4">
            <a:extLst>
              <a:ext uri="{FF2B5EF4-FFF2-40B4-BE49-F238E27FC236}">
                <a16:creationId xmlns:a16="http://schemas.microsoft.com/office/drawing/2014/main" id="{022559C7-AC6E-9EFB-EA93-0F1D26CA4C36}"/>
              </a:ext>
            </a:extLst>
          </p:cNvPr>
          <p:cNvSpPr txBox="1"/>
          <p:nvPr/>
        </p:nvSpPr>
        <p:spPr>
          <a:xfrm>
            <a:off x="9515686"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33</a:t>
            </a:r>
          </a:p>
        </p:txBody>
      </p:sp>
    </p:spTree>
    <p:extLst>
      <p:ext uri="{BB962C8B-B14F-4D97-AF65-F5344CB8AC3E}">
        <p14:creationId xmlns:p14="http://schemas.microsoft.com/office/powerpoint/2010/main" val="116679422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49021" y="2055166"/>
            <a:ext cx="10484528" cy="3104241"/>
          </a:xfrm>
        </p:spPr>
        <p:txBody>
          <a:bodyPr lIns="45719" tIns="45720" rIns="45719" bIns="45720" anchor="t">
            <a:normAutofit fontScale="85000" lnSpcReduction="10000"/>
          </a:bodyPr>
          <a:lstStyle/>
          <a:p>
            <a:pPr marL="342900" indent="-342900">
              <a:buClr>
                <a:srgbClr val="65A000"/>
              </a:buClr>
              <a:buFont typeface="Arial"/>
              <a:buChar char="•"/>
              <a:defRPr>
                <a:solidFill>
                  <a:schemeClr val="tx1"/>
                </a:solidFill>
                <a:highlight>
                  <a:srgbClr val="FFFF00"/>
                </a:highlight>
              </a:defRPr>
            </a:pPr>
            <a:r>
              <a:t>Comment les membres des EIR déployés sont-ils sélectionnés ? Un processus de candidature a-t-il par exemple été mis en place ? Si oui, en quoi consiste-t-il ? Sur quels éléments se fonde la sélection ?</a:t>
            </a:r>
            <a:endParaRPr>
              <a:solidFill>
                <a:schemeClr val="tx1"/>
              </a:solidFill>
            </a:endParaRPr>
          </a:p>
          <a:p>
            <a:pPr marL="342900" indent="-342900">
              <a:buClr>
                <a:srgbClr val="65A000"/>
              </a:buClr>
              <a:buFont typeface="Arial"/>
              <a:buChar char="•"/>
            </a:pPr>
            <a:endParaRPr>
              <a:solidFill>
                <a:schemeClr val="tx1"/>
              </a:solidFill>
              <a:highlight>
                <a:srgbClr val="FFFF00"/>
              </a:highlight>
            </a:endParaRPr>
          </a:p>
          <a:p>
            <a:pPr marL="342900" indent="-342900">
              <a:buClr>
                <a:srgbClr val="65A000"/>
              </a:buClr>
              <a:buFont typeface="Arial"/>
              <a:buChar char="•"/>
              <a:defRPr>
                <a:solidFill>
                  <a:schemeClr val="tx1"/>
                </a:solidFill>
                <a:highlight>
                  <a:srgbClr val="FFFF00"/>
                </a:highlight>
              </a:defRPr>
            </a:pPr>
            <a:r>
              <a:t>Comment se déroule le processus de mobilisation des EIR ? Quels sont les critères de mobilisation des EIR ?</a:t>
            </a:r>
          </a:p>
          <a:p>
            <a:pPr marL="342900" indent="-342900">
              <a:buClr>
                <a:srgbClr val="65A000"/>
              </a:buClr>
              <a:buFont typeface="Arial"/>
              <a:buChar char="•"/>
            </a:pPr>
            <a:endParaRPr>
              <a:solidFill>
                <a:schemeClr val="tx1"/>
              </a:solidFill>
              <a:highlight>
                <a:srgbClr val="FFFF00"/>
              </a:highlight>
            </a:endParaRPr>
          </a:p>
          <a:p>
            <a:pPr marL="342900" indent="-342900">
              <a:buClr>
                <a:srgbClr val="65A000"/>
              </a:buClr>
              <a:buFont typeface="Arial"/>
              <a:buChar char="•"/>
              <a:defRPr>
                <a:solidFill>
                  <a:schemeClr val="tx1"/>
                </a:solidFill>
                <a:highlight>
                  <a:srgbClr val="FFFF00"/>
                </a:highlight>
              </a:defRPr>
            </a:pPr>
            <a:r>
              <a:t> Quelles sont les principales activités de prédéploiement, de déploiement et de postdéploiement ?</a:t>
            </a:r>
            <a:endParaRPr>
              <a:solidFill>
                <a:schemeClr val="tx1"/>
              </a:solidFill>
            </a:endParaRPr>
          </a:p>
          <a:p>
            <a:pPr marL="342900" indent="-342900">
              <a:buClr>
                <a:srgbClr val="65A000"/>
              </a:buClr>
              <a:buFont typeface="Arial"/>
              <a:buChar char="•"/>
            </a:pPr>
            <a:endParaRPr>
              <a:solidFill>
                <a:schemeClr val="tx1"/>
              </a:solidFill>
              <a:highlight>
                <a:srgbClr val="FFFF00"/>
              </a:highlight>
            </a:endParaRPr>
          </a:p>
          <a:p>
            <a:pPr marL="342900" indent="-342900">
              <a:buClr>
                <a:srgbClr val="65A000"/>
              </a:buClr>
              <a:buFont typeface="Arial"/>
              <a:buChar char="•"/>
              <a:defRPr>
                <a:solidFill>
                  <a:schemeClr val="tx1"/>
                </a:solidFill>
                <a:highlight>
                  <a:srgbClr val="FFFF00"/>
                </a:highlight>
              </a:defRPr>
            </a:pPr>
            <a:r>
              <a:t>Comment les activités dʼun programme d'intervention rapide sont-elles suivies et évaluées ?</a:t>
            </a: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311" y="939046"/>
            <a:ext cx="9212263" cy="622301"/>
          </a:xfrm>
        </p:spPr>
        <p:txBody>
          <a:bodyPr lIns="45719" tIns="45720" rIns="45719" bIns="45720" anchor="t">
            <a:normAutofit/>
          </a:bodyPr>
          <a:lstStyle/>
          <a:p>
            <a:pPr eaLnBrk="0" fontAlgn="base" hangingPunct="0">
              <a:spcBef>
                <a:spcPts val="0"/>
              </a:spcBef>
              <a:spcAft>
                <a:spcPct val="0"/>
              </a:spcAft>
              <a:defRPr sz="2800" b="1" kern="1200">
                <a:solidFill>
                  <a:srgbClr val="A2010C"/>
                </a:solidFill>
                <a:ea typeface="+mj-ea"/>
                <a:cs typeface="+mj-cs"/>
              </a:defRPr>
            </a:pPr>
            <a:r>
              <a:t>Comment les EIR sont-elles mobilisées ?</a:t>
            </a:r>
          </a:p>
        </p:txBody>
      </p:sp>
      <p:sp>
        <p:nvSpPr>
          <p:cNvPr id="5" name="Espace réservé du texte 5">
            <a:extLst>
              <a:ext uri="{FF2B5EF4-FFF2-40B4-BE49-F238E27FC236}">
                <a16:creationId xmlns:a16="http://schemas.microsoft.com/office/drawing/2014/main" id="{A82AACA3-71FC-B36C-B0F2-30F85688A73B}"/>
              </a:ext>
            </a:extLst>
          </p:cNvPr>
          <p:cNvSpPr txBox="1">
            <a:spLocks/>
          </p:cNvSpPr>
          <p:nvPr/>
        </p:nvSpPr>
        <p:spPr>
          <a:xfrm>
            <a:off x="135311" y="46714"/>
            <a:ext cx="9773460"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latin typeface="Source Sans Pro Bold"/>
              </a:defRPr>
            </a:pPr>
            <a:r>
              <a:rPr sz="2800" dirty="0">
                <a:solidFill>
                  <a:srgbClr val="FFFFFF"/>
                </a:solidFill>
                <a:ea typeface="Source Sans Pro Bold"/>
              </a:rPr>
              <a:t>1</a:t>
            </a:r>
            <a:r>
              <a:rPr sz="2800" dirty="0">
                <a:solidFill>
                  <a:srgbClr val="FFFFFF"/>
                </a:solidFill>
              </a:rPr>
              <a:t>.1 </a:t>
            </a:r>
            <a:r>
              <a:rPr sz="2800" dirty="0" err="1">
                <a:solidFill>
                  <a:srgbClr val="FFFFFF"/>
                </a:solidFill>
              </a:rPr>
              <a:t>Capacités</a:t>
            </a:r>
            <a:r>
              <a:rPr sz="2800" dirty="0">
                <a:solidFill>
                  <a:srgbClr val="FFFFFF"/>
                </a:solidFill>
              </a:rPr>
              <a:t> </a:t>
            </a:r>
            <a:r>
              <a:rPr sz="2800" dirty="0" err="1">
                <a:solidFill>
                  <a:srgbClr val="FFFFFF"/>
                </a:solidFill>
              </a:rPr>
              <a:t>dʼintervention</a:t>
            </a:r>
            <a:r>
              <a:rPr sz="2800" dirty="0">
                <a:solidFill>
                  <a:srgbClr val="FFFFFF"/>
                </a:solidFill>
              </a:rPr>
              <a:t> </a:t>
            </a:r>
            <a:r>
              <a:rPr sz="2800" dirty="0" err="1">
                <a:solidFill>
                  <a:srgbClr val="FFFFFF"/>
                </a:solidFill>
              </a:rPr>
              <a:t>rapide</a:t>
            </a:r>
            <a:r>
              <a:rPr sz="2800" dirty="0">
                <a:solidFill>
                  <a:srgbClr val="FFFFFF"/>
                </a:solidFill>
              </a:rPr>
              <a:t> </a:t>
            </a:r>
            <a:r>
              <a:rPr sz="2800" dirty="0">
                <a:solidFill>
                  <a:srgbClr val="FF0000"/>
                </a:solidFill>
                <a:highlight>
                  <a:srgbClr val="FFFF00"/>
                </a:highlight>
              </a:rPr>
              <a:t>[</a:t>
            </a:r>
            <a:r>
              <a:rPr sz="2800" dirty="0" err="1">
                <a:solidFill>
                  <a:srgbClr val="FF0000"/>
                </a:solidFill>
                <a:highlight>
                  <a:srgbClr val="FFFF00"/>
                </a:highlight>
              </a:rPr>
              <a:t>en</a:t>
            </a:r>
            <a:r>
              <a:rPr sz="2800" dirty="0">
                <a:solidFill>
                  <a:srgbClr val="FF0000"/>
                </a:solidFill>
                <a:highlight>
                  <a:srgbClr val="FFFF00"/>
                </a:highlight>
              </a:rPr>
              <a:t>/à/au(x) nom du pays]</a:t>
            </a:r>
            <a:endParaRPr sz="2800" b="1" dirty="0">
              <a:solidFill>
                <a:srgbClr val="FF0000"/>
              </a:solidFill>
              <a:highlight>
                <a:srgbClr val="FFFF00"/>
              </a:highlight>
              <a:latin typeface="Source Sans Pro Bold"/>
            </a:endParaRPr>
          </a:p>
          <a:p>
            <a:pPr eaLnBrk="0" fontAlgn="base">
              <a:spcBef>
                <a:spcPts val="0"/>
              </a:spcBef>
              <a:spcAft>
                <a:spcPct val="0"/>
              </a:spcAft>
            </a:pPr>
            <a:endParaRPr sz="2800" b="1" kern="1200" dirty="0">
              <a:solidFill>
                <a:srgbClr val="A2010C"/>
              </a:solidFill>
              <a:ea typeface="+mj-ea"/>
              <a:cs typeface="+mj-cs"/>
            </a:endParaRPr>
          </a:p>
        </p:txBody>
      </p:sp>
      <p:sp>
        <p:nvSpPr>
          <p:cNvPr id="6" name="Slide Number Placeholder 4">
            <a:extLst>
              <a:ext uri="{FF2B5EF4-FFF2-40B4-BE49-F238E27FC236}">
                <a16:creationId xmlns:a16="http://schemas.microsoft.com/office/drawing/2014/main" id="{C0F18BFB-F490-768C-DCF4-336212B2C4D9}"/>
              </a:ext>
            </a:extLst>
          </p:cNvPr>
          <p:cNvSpPr txBox="1"/>
          <p:nvPr/>
        </p:nvSpPr>
        <p:spPr>
          <a:xfrm>
            <a:off x="9486325"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34</a:t>
            </a:r>
          </a:p>
        </p:txBody>
      </p:sp>
    </p:spTree>
    <p:extLst>
      <p:ext uri="{BB962C8B-B14F-4D97-AF65-F5344CB8AC3E}">
        <p14:creationId xmlns:p14="http://schemas.microsoft.com/office/powerpoint/2010/main" val="127109737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87767" y="2021916"/>
            <a:ext cx="10484528" cy="3879156"/>
          </a:xfrm>
        </p:spPr>
        <p:txBody>
          <a:bodyPr lIns="45719" tIns="45720" rIns="45719" bIns="45720" anchor="t">
            <a:normAutofit/>
          </a:bodyPr>
          <a:lstStyle/>
          <a:p>
            <a:pPr marL="342900" indent="-342900">
              <a:buClr>
                <a:srgbClr val="65A000"/>
              </a:buClr>
              <a:buFont typeface="Arial"/>
              <a:buChar char="•"/>
              <a:defRPr>
                <a:solidFill>
                  <a:schemeClr val="tx1"/>
                </a:solidFill>
                <a:highlight>
                  <a:srgbClr val="FFFF00"/>
                </a:highlight>
              </a:defRPr>
            </a:pPr>
            <a:r>
              <a:t>Quelles mesures ont été prises pour renforcer les capacités des EIR ?</a:t>
            </a:r>
            <a:endParaRPr>
              <a:solidFill>
                <a:schemeClr val="tx1"/>
              </a:solidFill>
              <a:highlight>
                <a:srgbClr val="FFFF00"/>
              </a:highlight>
            </a:endParaRPr>
          </a:p>
          <a:p>
            <a:pPr marL="342900" indent="-342900">
              <a:buClr>
                <a:srgbClr val="65A000"/>
              </a:buClr>
              <a:buFont typeface="Arial"/>
              <a:buChar char="•"/>
              <a:defRPr>
                <a:solidFill>
                  <a:schemeClr val="tx1"/>
                </a:solidFill>
                <a:highlight>
                  <a:srgbClr val="FFFF00"/>
                </a:highlight>
              </a:defRPr>
            </a:pPr>
            <a:r>
              <a:t>Quelles ont été les principales difficultés rencontrées ?</a:t>
            </a: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311" y="822808"/>
            <a:ext cx="9212263" cy="622301"/>
          </a:xfrm>
        </p:spPr>
        <p:txBody>
          <a:bodyPr lIns="45719" tIns="45720" rIns="45719" bIns="45720" anchor="t">
            <a:normAutofit/>
          </a:bodyPr>
          <a:lstStyle/>
          <a:p>
            <a:pPr eaLnBrk="0" fontAlgn="base" hangingPunct="0">
              <a:spcBef>
                <a:spcPts val="0"/>
              </a:spcBef>
              <a:spcAft>
                <a:spcPct val="0"/>
              </a:spcAft>
              <a:defRPr sz="2800" b="1" kern="1200">
                <a:solidFill>
                  <a:srgbClr val="A2010C"/>
                </a:solidFill>
                <a:ea typeface="+mj-ea"/>
                <a:cs typeface="+mj-cs"/>
              </a:defRPr>
            </a:pPr>
            <a:r>
              <a:t>Renforcement des capacités des EIR</a:t>
            </a:r>
            <a:endParaRPr sz="2800" b="1" kern="1200">
              <a:solidFill>
                <a:srgbClr val="A2010C"/>
              </a:solidFill>
              <a:ea typeface="+mj-ea"/>
              <a:cs typeface="+mj-cs"/>
            </a:endParaRPr>
          </a:p>
        </p:txBody>
      </p:sp>
      <p:sp>
        <p:nvSpPr>
          <p:cNvPr id="6" name="Espace réservé du texte 5">
            <a:extLst>
              <a:ext uri="{FF2B5EF4-FFF2-40B4-BE49-F238E27FC236}">
                <a16:creationId xmlns:a16="http://schemas.microsoft.com/office/drawing/2014/main" id="{11089349-4984-DC68-6DAA-6A2CFF4B135E}"/>
              </a:ext>
            </a:extLst>
          </p:cNvPr>
          <p:cNvSpPr txBox="1">
            <a:spLocks/>
          </p:cNvSpPr>
          <p:nvPr/>
        </p:nvSpPr>
        <p:spPr>
          <a:xfrm>
            <a:off x="135311" y="46714"/>
            <a:ext cx="9706958"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latin typeface="Source Sans Pro Bold"/>
              </a:defRPr>
            </a:pPr>
            <a:r>
              <a:rPr sz="2800" dirty="0">
                <a:solidFill>
                  <a:srgbClr val="FFFFFF"/>
                </a:solidFill>
                <a:ea typeface="Source Sans Pro Bold"/>
              </a:rPr>
              <a:t>1</a:t>
            </a:r>
            <a:r>
              <a:rPr sz="2800" dirty="0">
                <a:solidFill>
                  <a:srgbClr val="FFFFFF"/>
                </a:solidFill>
              </a:rPr>
              <a:t>.1 </a:t>
            </a:r>
            <a:r>
              <a:rPr sz="2800" dirty="0" err="1">
                <a:solidFill>
                  <a:srgbClr val="FFFFFF"/>
                </a:solidFill>
              </a:rPr>
              <a:t>Capacités</a:t>
            </a:r>
            <a:r>
              <a:rPr sz="2800" dirty="0">
                <a:solidFill>
                  <a:srgbClr val="FFFFFF"/>
                </a:solidFill>
              </a:rPr>
              <a:t> </a:t>
            </a:r>
            <a:r>
              <a:rPr sz="2800" dirty="0" err="1">
                <a:solidFill>
                  <a:srgbClr val="FFFFFF"/>
                </a:solidFill>
              </a:rPr>
              <a:t>dʼintervention</a:t>
            </a:r>
            <a:r>
              <a:rPr sz="2800" dirty="0">
                <a:solidFill>
                  <a:srgbClr val="FFFFFF"/>
                </a:solidFill>
              </a:rPr>
              <a:t> </a:t>
            </a:r>
            <a:r>
              <a:rPr sz="2800" dirty="0" err="1">
                <a:solidFill>
                  <a:srgbClr val="FFFFFF"/>
                </a:solidFill>
              </a:rPr>
              <a:t>rapide</a:t>
            </a:r>
            <a:r>
              <a:rPr sz="2800" dirty="0">
                <a:solidFill>
                  <a:srgbClr val="FFFFFF"/>
                </a:solidFill>
              </a:rPr>
              <a:t> </a:t>
            </a:r>
            <a:r>
              <a:rPr sz="2800" dirty="0">
                <a:solidFill>
                  <a:srgbClr val="FF0000"/>
                </a:solidFill>
                <a:highlight>
                  <a:srgbClr val="FFFF00"/>
                </a:highlight>
              </a:rPr>
              <a:t>[</a:t>
            </a:r>
            <a:r>
              <a:rPr sz="2800" dirty="0" err="1">
                <a:solidFill>
                  <a:srgbClr val="FF0000"/>
                </a:solidFill>
                <a:highlight>
                  <a:srgbClr val="FFFF00"/>
                </a:highlight>
              </a:rPr>
              <a:t>en</a:t>
            </a:r>
            <a:r>
              <a:rPr sz="2800" dirty="0">
                <a:solidFill>
                  <a:srgbClr val="FF0000"/>
                </a:solidFill>
                <a:highlight>
                  <a:srgbClr val="FFFF00"/>
                </a:highlight>
              </a:rPr>
              <a:t>/à/au(x) nom du pays]</a:t>
            </a:r>
            <a:endParaRPr sz="2800" b="1" dirty="0">
              <a:solidFill>
                <a:srgbClr val="FF0000"/>
              </a:solidFill>
              <a:highlight>
                <a:srgbClr val="FFFF00"/>
              </a:highlight>
              <a:latin typeface="Source Sans Pro Bold"/>
            </a:endParaRPr>
          </a:p>
          <a:p>
            <a:pPr eaLnBrk="0" fontAlgn="base">
              <a:spcBef>
                <a:spcPts val="0"/>
              </a:spcBef>
              <a:spcAft>
                <a:spcPct val="0"/>
              </a:spcAft>
            </a:pPr>
            <a:endParaRPr sz="2800" b="1" kern="1200" dirty="0">
              <a:solidFill>
                <a:srgbClr val="A2010C"/>
              </a:solidFill>
              <a:ea typeface="+mj-ea"/>
              <a:cs typeface="+mj-cs"/>
            </a:endParaRPr>
          </a:p>
        </p:txBody>
      </p:sp>
      <p:sp>
        <p:nvSpPr>
          <p:cNvPr id="5" name="Slide Number Placeholder 4">
            <a:extLst>
              <a:ext uri="{FF2B5EF4-FFF2-40B4-BE49-F238E27FC236}">
                <a16:creationId xmlns:a16="http://schemas.microsoft.com/office/drawing/2014/main" id="{7D0DEF86-5DB6-920F-D5F8-0EB8E2F02800}"/>
              </a:ext>
            </a:extLst>
          </p:cNvPr>
          <p:cNvSpPr txBox="1"/>
          <p:nvPr/>
        </p:nvSpPr>
        <p:spPr>
          <a:xfrm>
            <a:off x="9513334"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35</a:t>
            </a:r>
          </a:p>
        </p:txBody>
      </p:sp>
    </p:spTree>
    <p:extLst>
      <p:ext uri="{BB962C8B-B14F-4D97-AF65-F5344CB8AC3E}">
        <p14:creationId xmlns:p14="http://schemas.microsoft.com/office/powerpoint/2010/main" val="53702482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1206688" y="1720238"/>
            <a:ext cx="9775605" cy="1870076"/>
          </a:xfrm>
          <a:prstGeom prst="rect">
            <a:avLst/>
          </a:prstGeom>
        </p:spPr>
        <p:txBody>
          <a:bodyPr lIns="0" tIns="0" rIns="0" bIns="0"/>
          <a:lstStyle>
            <a:lvl1pPr>
              <a:spcBef>
                <a:spcPts val="0"/>
              </a:spcBef>
              <a:defRPr sz="3200"/>
            </a:lvl1pPr>
          </a:lstStyle>
          <a:p>
            <a:pPr>
              <a:defRPr b="1"/>
            </a:pPr>
            <a:r>
              <a:t>1.2. Activité de groupe :</a:t>
            </a:r>
          </a:p>
          <a:p>
            <a:pPr>
              <a:defRPr b="1"/>
            </a:pPr>
            <a:r>
              <a:t>séance de réflexion sur l’expérience des EIR</a:t>
            </a:r>
            <a:r>
              <a:rPr>
                <a:solidFill>
                  <a:srgbClr val="FF0000"/>
                </a:solidFill>
              </a:rPr>
              <a:t> </a:t>
            </a:r>
            <a:r>
              <a:rPr>
                <a:solidFill>
                  <a:srgbClr val="FF0000"/>
                </a:solidFill>
                <a:highlight>
                  <a:srgbClr val="FFFF00"/>
                </a:highlight>
              </a:rPr>
              <a:t>[en/à/au(x) nom du pays]</a:t>
            </a:r>
            <a:endParaRPr b="1"/>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38</a:t>
            </a:r>
          </a:p>
        </p:txBody>
      </p:sp>
    </p:spTree>
    <p:extLst>
      <p:ext uri="{BB962C8B-B14F-4D97-AF65-F5344CB8AC3E}">
        <p14:creationId xmlns:p14="http://schemas.microsoft.com/office/powerpoint/2010/main" val="287044061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922" y="2396503"/>
            <a:ext cx="7049257" cy="3672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dirty="0">
                <a:cs typeface="Source Sans Pro Regular"/>
              </a:rPr>
              <a:t>À </a:t>
            </a:r>
            <a:r>
              <a:rPr dirty="0" err="1">
                <a:cs typeface="Source Sans Pro Regular"/>
              </a:rPr>
              <a:t>l’issue</a:t>
            </a:r>
            <a:r>
              <a:rPr dirty="0">
                <a:cs typeface="Source Sans Pro Regular"/>
              </a:rPr>
              <a:t> de </a:t>
            </a:r>
            <a:r>
              <a:rPr dirty="0" err="1">
                <a:cs typeface="Source Sans Pro Regular"/>
              </a:rPr>
              <a:t>cette</a:t>
            </a:r>
            <a:r>
              <a:rPr dirty="0">
                <a:cs typeface="Source Sans Pro Regular"/>
              </a:rPr>
              <a:t> séance, </a:t>
            </a:r>
            <a:r>
              <a:rPr dirty="0" err="1">
                <a:cs typeface="Source Sans Pro Regular"/>
              </a:rPr>
              <a:t>vous</a:t>
            </a:r>
            <a:r>
              <a:rPr dirty="0">
                <a:cs typeface="Source Sans Pro Regular"/>
              </a:rPr>
              <a:t> </a:t>
            </a:r>
            <a:r>
              <a:rPr dirty="0" err="1">
                <a:cs typeface="Source Sans Pro Regular"/>
              </a:rPr>
              <a:t>saurez</a:t>
            </a:r>
            <a:r>
              <a:rPr dirty="0">
                <a:solidFill>
                  <a:schemeClr val="tx1"/>
                </a:solidFill>
              </a:rPr>
              <a:t> :</a:t>
            </a:r>
          </a:p>
          <a:p>
            <a:pPr marL="307975" indent="-307975">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dirty="0" err="1"/>
              <a:t>Quels</a:t>
            </a:r>
            <a:r>
              <a:rPr dirty="0"/>
              <a:t> </a:t>
            </a:r>
            <a:r>
              <a:rPr dirty="0" err="1"/>
              <a:t>sont</a:t>
            </a:r>
            <a:r>
              <a:rPr dirty="0"/>
              <a:t> les </a:t>
            </a:r>
            <a:r>
              <a:rPr dirty="0" err="1"/>
              <a:t>éléments</a:t>
            </a:r>
            <a:r>
              <a:rPr dirty="0"/>
              <a:t> à prendre </a:t>
            </a:r>
            <a:r>
              <a:rPr dirty="0" err="1"/>
              <a:t>en</a:t>
            </a:r>
            <a:r>
              <a:rPr dirty="0"/>
              <a:t> </a:t>
            </a:r>
            <a:r>
              <a:rPr dirty="0" err="1"/>
              <a:t>compte</a:t>
            </a:r>
            <a:r>
              <a:rPr dirty="0"/>
              <a:t> pour </a:t>
            </a:r>
            <a:r>
              <a:rPr dirty="0" err="1"/>
              <a:t>analyser</a:t>
            </a:r>
            <a:r>
              <a:rPr dirty="0"/>
              <a:t> </a:t>
            </a:r>
            <a:r>
              <a:rPr dirty="0" err="1"/>
              <a:t>lʼexpérience</a:t>
            </a:r>
            <a:r>
              <a:rPr dirty="0"/>
              <a:t> des EIR </a:t>
            </a:r>
            <a:r>
              <a:rPr dirty="0">
                <a:highlight>
                  <a:srgbClr val="FFFF00"/>
                </a:highlight>
              </a:rPr>
              <a:t>[</a:t>
            </a:r>
            <a:r>
              <a:rPr dirty="0" err="1">
                <a:highlight>
                  <a:srgbClr val="FFFF00"/>
                </a:highlight>
              </a:rPr>
              <a:t>en</a:t>
            </a:r>
            <a:r>
              <a:rPr dirty="0">
                <a:highlight>
                  <a:srgbClr val="FFFF00"/>
                </a:highlight>
              </a:rPr>
              <a:t>/à/au(x) nom du pays]</a:t>
            </a:r>
            <a:r>
              <a:rPr dirty="0"/>
              <a:t> </a:t>
            </a:r>
            <a:endParaRPr sz="2400" dirty="0">
              <a:solidFill>
                <a:schemeClr val="tx1"/>
              </a:solidFill>
              <a:latin typeface="Source Sans Pro Regular"/>
              <a:ea typeface="Source Sans Pro Regular"/>
            </a:endParaRPr>
          </a:p>
          <a:p>
            <a:pPr marL="307975" indent="-307975">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dirty="0" err="1"/>
              <a:t>Déterminer</a:t>
            </a:r>
            <a:r>
              <a:rPr dirty="0"/>
              <a:t>, pour chacun des </a:t>
            </a:r>
            <a:r>
              <a:rPr b="1" dirty="0"/>
              <a:t>12 </a:t>
            </a:r>
            <a:r>
              <a:rPr b="1" dirty="0" err="1"/>
              <a:t>domaines</a:t>
            </a:r>
            <a:r>
              <a:rPr b="1" dirty="0"/>
              <a:t> </a:t>
            </a:r>
            <a:r>
              <a:rPr b="1" dirty="0" err="1"/>
              <a:t>fonctionnels</a:t>
            </a:r>
            <a:r>
              <a:rPr b="1" dirty="0"/>
              <a:t> des EIR</a:t>
            </a:r>
            <a:r>
              <a:rPr dirty="0"/>
              <a:t>, </a:t>
            </a:r>
            <a:r>
              <a:rPr dirty="0" err="1"/>
              <a:t>ce</a:t>
            </a:r>
            <a:r>
              <a:rPr dirty="0"/>
              <a:t> qui </a:t>
            </a:r>
            <a:r>
              <a:rPr dirty="0" err="1"/>
              <a:t>fonctionne</a:t>
            </a:r>
            <a:r>
              <a:rPr dirty="0"/>
              <a:t> bien, les points à </a:t>
            </a:r>
            <a:r>
              <a:rPr dirty="0" err="1"/>
              <a:t>améliorer</a:t>
            </a:r>
            <a:r>
              <a:rPr dirty="0"/>
              <a:t> et les solutions possibles</a:t>
            </a:r>
          </a:p>
          <a:p>
            <a:pPr marL="307975" indent="-307975">
              <a:spcBef>
                <a:spcPts val="500"/>
              </a:spcBef>
              <a:buClr>
                <a:srgbClr val="65A000"/>
              </a:buClr>
              <a:buSzPct val="100000"/>
              <a:buFont typeface="Arial"/>
              <a:buChar char="•"/>
              <a:defRPr sz="2400">
                <a:latin typeface="Source Sans Pro Regular"/>
                <a:ea typeface="Source Sans Pro Regular"/>
                <a:cs typeface="Source Sans Pro Regular"/>
                <a:sym typeface="Source Sans Pro Regular"/>
              </a:defRPr>
            </a:pPr>
            <a:endParaRPr dirty="0"/>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39</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Tree>
    <p:extLst>
      <p:ext uri="{BB962C8B-B14F-4D97-AF65-F5344CB8AC3E}">
        <p14:creationId xmlns:p14="http://schemas.microsoft.com/office/powerpoint/2010/main" val="210266208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765" y="1896667"/>
            <a:ext cx="6090878" cy="4136487"/>
          </a:xfrm>
        </p:spPr>
        <p:txBody>
          <a:bodyPr lIns="45719" tIns="45720" rIns="45719" bIns="45720" anchor="t">
            <a:noAutofit/>
          </a:bodyPr>
          <a:lstStyle/>
          <a:p>
            <a:pPr marL="788035" lvl="1" indent="-334010">
              <a:lnSpc>
                <a:spcPct val="100000"/>
              </a:lnSpc>
              <a:spcBef>
                <a:spcPts val="468"/>
              </a:spcBef>
              <a:buClr>
                <a:srgbClr val="65A000"/>
              </a:buClr>
              <a:buFont typeface="Arial MT"/>
              <a:buChar char="•"/>
              <a:defRPr kern="1200">
                <a:ea typeface="+mn-ea"/>
                <a:cs typeface="Arial"/>
              </a:defRPr>
            </a:pPr>
            <a:r>
              <a:rPr sz="1800" dirty="0"/>
              <a:t>Les participants </a:t>
            </a:r>
            <a:r>
              <a:rPr sz="1800" dirty="0" err="1"/>
              <a:t>seront</a:t>
            </a:r>
            <a:r>
              <a:rPr sz="1800" dirty="0"/>
              <a:t> </a:t>
            </a:r>
            <a:r>
              <a:rPr sz="1800" dirty="0" err="1"/>
              <a:t>répartis</a:t>
            </a:r>
            <a:r>
              <a:rPr sz="1800" dirty="0"/>
              <a:t> </a:t>
            </a:r>
            <a:r>
              <a:rPr sz="1800" dirty="0" err="1"/>
              <a:t>en</a:t>
            </a:r>
            <a:r>
              <a:rPr sz="1800" dirty="0"/>
              <a:t> petits </a:t>
            </a:r>
            <a:r>
              <a:rPr sz="1800" dirty="0" err="1"/>
              <a:t>groupes</a:t>
            </a:r>
            <a:r>
              <a:rPr sz="1800" dirty="0"/>
              <a:t> de trois </a:t>
            </a:r>
            <a:r>
              <a:rPr sz="1800" dirty="0" err="1"/>
              <a:t>ou</a:t>
            </a:r>
            <a:r>
              <a:rPr sz="1800" dirty="0"/>
              <a:t> quatre</a:t>
            </a:r>
            <a:endParaRPr sz="1800" kern="1200" dirty="0">
              <a:ea typeface="+mn-ea"/>
              <a:cs typeface="Arial"/>
            </a:endParaRPr>
          </a:p>
          <a:p>
            <a:pPr marL="788035" lvl="1" indent="-334010">
              <a:lnSpc>
                <a:spcPct val="100000"/>
              </a:lnSpc>
              <a:spcBef>
                <a:spcPts val="468"/>
              </a:spcBef>
              <a:buClr>
                <a:srgbClr val="65A000"/>
              </a:buClr>
              <a:buFont typeface="Arial MT"/>
              <a:buChar char="•"/>
              <a:defRPr kern="1200">
                <a:ea typeface="+mn-ea"/>
                <a:cs typeface="Arial"/>
              </a:defRPr>
            </a:pPr>
            <a:r>
              <a:rPr sz="1800" dirty="0" err="1"/>
              <a:t>Chaque</a:t>
            </a:r>
            <a:r>
              <a:rPr sz="1800" dirty="0"/>
              <a:t> </a:t>
            </a:r>
            <a:r>
              <a:rPr sz="1800" dirty="0" err="1"/>
              <a:t>groupe</a:t>
            </a:r>
            <a:r>
              <a:rPr sz="1800" dirty="0"/>
              <a:t> se </a:t>
            </a:r>
            <a:r>
              <a:rPr sz="1800" dirty="0" err="1"/>
              <a:t>placera</a:t>
            </a:r>
            <a:r>
              <a:rPr sz="1800" dirty="0"/>
              <a:t> </a:t>
            </a:r>
            <a:r>
              <a:rPr sz="1800" dirty="0" err="1"/>
              <a:t>devant</a:t>
            </a:r>
            <a:r>
              <a:rPr sz="1800" dirty="0"/>
              <a:t> </a:t>
            </a:r>
            <a:r>
              <a:rPr sz="1800" dirty="0" err="1"/>
              <a:t>une</a:t>
            </a:r>
            <a:r>
              <a:rPr sz="1800" dirty="0"/>
              <a:t> affiche et </a:t>
            </a:r>
            <a:r>
              <a:rPr sz="1800" dirty="0" err="1"/>
              <a:t>disposera</a:t>
            </a:r>
            <a:r>
              <a:rPr sz="1800" dirty="0"/>
              <a:t> de 3 minutes pour </a:t>
            </a:r>
            <a:r>
              <a:rPr sz="1800" dirty="0" err="1"/>
              <a:t>réfléchir</a:t>
            </a:r>
            <a:r>
              <a:rPr sz="1800" dirty="0"/>
              <a:t> </a:t>
            </a:r>
            <a:r>
              <a:rPr sz="1800" dirty="0" err="1"/>
              <a:t>collectivement</a:t>
            </a:r>
            <a:r>
              <a:rPr sz="1800" dirty="0"/>
              <a:t> et </a:t>
            </a:r>
            <a:r>
              <a:rPr sz="1800" dirty="0" err="1"/>
              <a:t>écrire</a:t>
            </a:r>
            <a:r>
              <a:rPr sz="1800" dirty="0"/>
              <a:t> son point de </a:t>
            </a:r>
            <a:r>
              <a:rPr sz="1800" dirty="0" err="1"/>
              <a:t>vue</a:t>
            </a:r>
            <a:r>
              <a:rPr sz="1800" dirty="0"/>
              <a:t> sur le </a:t>
            </a:r>
            <a:r>
              <a:rPr sz="1800" dirty="0" err="1"/>
              <a:t>sujet</a:t>
            </a:r>
            <a:r>
              <a:rPr sz="1800" dirty="0"/>
              <a:t> </a:t>
            </a:r>
            <a:r>
              <a:rPr sz="1800" dirty="0" err="1"/>
              <a:t>en</a:t>
            </a:r>
            <a:r>
              <a:rPr sz="1800" dirty="0"/>
              <a:t> question</a:t>
            </a:r>
            <a:endParaRPr sz="1800" kern="1200" dirty="0">
              <a:ea typeface="+mn-ea"/>
              <a:cs typeface="Arial"/>
            </a:endParaRPr>
          </a:p>
          <a:p>
            <a:pPr marL="788035" lvl="1" indent="-334010">
              <a:lnSpc>
                <a:spcPct val="100000"/>
              </a:lnSpc>
              <a:spcBef>
                <a:spcPts val="468"/>
              </a:spcBef>
              <a:buClr>
                <a:srgbClr val="65A000"/>
              </a:buClr>
              <a:buFont typeface="Arial MT"/>
              <a:buChar char="•"/>
              <a:defRPr kern="1200">
                <a:solidFill>
                  <a:schemeClr val="tx1"/>
                </a:solidFill>
                <a:cs typeface="Arial"/>
              </a:defRPr>
            </a:pPr>
            <a:r>
              <a:rPr sz="1800" dirty="0"/>
              <a:t>Pour </a:t>
            </a:r>
            <a:r>
              <a:rPr sz="1800" dirty="0" err="1"/>
              <a:t>chaque</a:t>
            </a:r>
            <a:r>
              <a:rPr sz="1800" dirty="0"/>
              <a:t> </a:t>
            </a:r>
            <a:r>
              <a:rPr sz="1800" dirty="0" err="1"/>
              <a:t>sujet</a:t>
            </a:r>
            <a:r>
              <a:rPr sz="1800" dirty="0"/>
              <a:t>/affiche, les questions </a:t>
            </a:r>
            <a:r>
              <a:rPr sz="1800" dirty="0" err="1"/>
              <a:t>auxquelles</a:t>
            </a:r>
            <a:r>
              <a:rPr sz="1800" dirty="0"/>
              <a:t> </a:t>
            </a:r>
            <a:r>
              <a:rPr sz="1800" dirty="0" err="1"/>
              <a:t>vous</a:t>
            </a:r>
            <a:r>
              <a:rPr sz="1800" dirty="0"/>
              <a:t> </a:t>
            </a:r>
            <a:r>
              <a:rPr sz="1800" dirty="0" err="1"/>
              <a:t>devrez</a:t>
            </a:r>
            <a:r>
              <a:rPr sz="1800" dirty="0"/>
              <a:t> </a:t>
            </a:r>
            <a:r>
              <a:rPr sz="1800" dirty="0" err="1"/>
              <a:t>répondre</a:t>
            </a:r>
            <a:r>
              <a:rPr sz="1800" dirty="0"/>
              <a:t> </a:t>
            </a:r>
            <a:r>
              <a:rPr sz="1800" dirty="0" err="1"/>
              <a:t>sont</a:t>
            </a:r>
            <a:r>
              <a:rPr sz="1800" dirty="0"/>
              <a:t> les </a:t>
            </a:r>
            <a:r>
              <a:rPr sz="1800" dirty="0" err="1"/>
              <a:t>suivantes</a:t>
            </a:r>
            <a:r>
              <a:rPr sz="1800" dirty="0"/>
              <a:t> :</a:t>
            </a:r>
          </a:p>
          <a:p>
            <a:pPr marL="1231265" lvl="4" indent="-342900">
              <a:lnSpc>
                <a:spcPct val="100000"/>
              </a:lnSpc>
              <a:spcBef>
                <a:spcPts val="468"/>
              </a:spcBef>
              <a:buClr>
                <a:srgbClr val="65A000"/>
              </a:buClr>
              <a:buFont typeface="Courier New" panose="02070309020205020404" pitchFamily="49" charset="0"/>
              <a:buChar char="o"/>
              <a:defRPr kern="1200">
                <a:solidFill>
                  <a:schemeClr val="tx1"/>
                </a:solidFill>
                <a:cs typeface="Arial"/>
              </a:defRPr>
            </a:pPr>
            <a:r>
              <a:rPr sz="1800" dirty="0" err="1"/>
              <a:t>Quels</a:t>
            </a:r>
            <a:r>
              <a:rPr sz="1800" dirty="0"/>
              <a:t> aspects </a:t>
            </a:r>
            <a:r>
              <a:rPr sz="1800" dirty="0" err="1"/>
              <a:t>fonctionnent</a:t>
            </a:r>
            <a:r>
              <a:rPr sz="1800" dirty="0"/>
              <a:t> de manière </a:t>
            </a:r>
            <a:r>
              <a:rPr sz="1800" dirty="0" err="1"/>
              <a:t>satisfaisante</a:t>
            </a:r>
            <a:r>
              <a:rPr sz="1800" dirty="0"/>
              <a:t> ?</a:t>
            </a:r>
          </a:p>
          <a:p>
            <a:pPr marL="1231265" lvl="4" indent="-342900">
              <a:lnSpc>
                <a:spcPct val="100000"/>
              </a:lnSpc>
              <a:spcBef>
                <a:spcPts val="468"/>
              </a:spcBef>
              <a:buClr>
                <a:srgbClr val="65A000"/>
              </a:buClr>
              <a:buFont typeface="Courier New" panose="02070309020205020404" pitchFamily="49" charset="0"/>
              <a:buChar char="o"/>
              <a:defRPr kern="1200">
                <a:solidFill>
                  <a:schemeClr val="tx1"/>
                </a:solidFill>
                <a:cs typeface="Arial"/>
              </a:defRPr>
            </a:pPr>
            <a:r>
              <a:rPr sz="1800" dirty="0" err="1"/>
              <a:t>Quels</a:t>
            </a:r>
            <a:r>
              <a:rPr sz="1800" dirty="0"/>
              <a:t> </a:t>
            </a:r>
            <a:r>
              <a:rPr sz="1800" dirty="0" err="1"/>
              <a:t>sont</a:t>
            </a:r>
            <a:r>
              <a:rPr sz="1800" dirty="0"/>
              <a:t> les points à </a:t>
            </a:r>
            <a:r>
              <a:rPr sz="1800" dirty="0" err="1"/>
              <a:t>améliorer</a:t>
            </a:r>
            <a:r>
              <a:rPr sz="1800" dirty="0"/>
              <a:t> ?</a:t>
            </a:r>
          </a:p>
          <a:p>
            <a:pPr marL="1231265" lvl="4" indent="-342900">
              <a:lnSpc>
                <a:spcPct val="100000"/>
              </a:lnSpc>
              <a:spcBef>
                <a:spcPts val="468"/>
              </a:spcBef>
              <a:buClr>
                <a:srgbClr val="65A000"/>
              </a:buClr>
              <a:buFont typeface="Courier New" panose="02070309020205020404" pitchFamily="49" charset="0"/>
              <a:buChar char="o"/>
              <a:defRPr kern="1200">
                <a:solidFill>
                  <a:schemeClr val="tx1"/>
                </a:solidFill>
                <a:cs typeface="Arial"/>
              </a:defRPr>
            </a:pPr>
            <a:r>
              <a:rPr sz="1800" dirty="0" err="1"/>
              <a:t>Quelles</a:t>
            </a:r>
            <a:r>
              <a:rPr sz="1800" dirty="0"/>
              <a:t> </a:t>
            </a:r>
            <a:r>
              <a:rPr sz="1800" dirty="0" err="1"/>
              <a:t>sont</a:t>
            </a:r>
            <a:r>
              <a:rPr sz="1800" dirty="0"/>
              <a:t> les solutions possibles ?</a:t>
            </a:r>
            <a:endParaRPr sz="1800" kern="1200" dirty="0">
              <a:solidFill>
                <a:schemeClr val="tx1"/>
              </a:solidFill>
              <a:ea typeface="+mn-ea"/>
              <a:cs typeface="Arial"/>
            </a:endParaRPr>
          </a:p>
          <a:p>
            <a:pPr marL="788035" lvl="1" indent="-334010" defTabSz="914400">
              <a:lnSpc>
                <a:spcPct val="100000"/>
              </a:lnSpc>
              <a:spcBef>
                <a:spcPts val="468"/>
              </a:spcBef>
              <a:buClr>
                <a:srgbClr val="65A000"/>
              </a:buClr>
              <a:buFont typeface="Arial MT"/>
              <a:tabLst>
                <a:tab pos="787816" algn="l"/>
                <a:tab pos="788936" algn="l"/>
              </a:tabLst>
            </a:pPr>
            <a:endParaRPr sz="1800" kern="1200" dirty="0">
              <a:cs typeface="Arial"/>
            </a:endParaRPr>
          </a:p>
          <a:p>
            <a:pPr marL="454025" lvl="1" indent="-71755" defTabSz="914400">
              <a:lnSpc>
                <a:spcPct val="100000"/>
              </a:lnSpc>
              <a:spcBef>
                <a:spcPts val="468"/>
              </a:spcBef>
              <a:buClr>
                <a:srgbClr val="65A000"/>
              </a:buClr>
              <a:tabLst>
                <a:tab pos="787816" algn="l"/>
                <a:tab pos="788936" algn="l"/>
              </a:tabLst>
            </a:pPr>
            <a:endParaRPr sz="1800" kern="1200" dirty="0">
              <a:solidFill>
                <a:srgbClr val="C00000"/>
              </a:solidFill>
              <a:cs typeface="Arial"/>
            </a:endParaRPr>
          </a:p>
          <a:p>
            <a:pPr defTabSz="914400">
              <a:tabLst>
                <a:tab pos="787816" algn="l"/>
                <a:tab pos="788936" algn="l"/>
              </a:tabLst>
            </a:pPr>
            <a:endParaRPr sz="1800" dirty="0">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fontScale="77500" lnSpcReduction="20000"/>
          </a:bodyPr>
          <a:lstStyle/>
          <a:p>
            <a:pPr>
              <a:defRPr b="1"/>
            </a:pPr>
            <a:r>
              <a:rPr sz="3000" kern="1200">
                <a:solidFill>
                  <a:schemeClr val="bg1"/>
                </a:solidFill>
                <a:latin typeface="Source Sans Pro Bold"/>
                <a:ea typeface="Source Sans Pro Bold"/>
                <a:cs typeface="Source Sans Pro Bold"/>
              </a:rPr>
              <a:t> </a:t>
            </a:r>
            <a:r>
              <a:rPr sz="3000">
                <a:solidFill>
                  <a:srgbClr val="FFFFFF"/>
                </a:solidFill>
                <a:latin typeface="Source Sans Pro Bold"/>
                <a:ea typeface="Source Sans Pro Bold"/>
              </a:rPr>
              <a:t>1.2 </a:t>
            </a:r>
            <a:r>
              <a:rPr sz="3200">
                <a:solidFill>
                  <a:srgbClr val="FFFFFF"/>
                </a:solidFill>
              </a:rPr>
              <a:t>Séance de réflexion sur lʼexpérience des EIR </a:t>
            </a:r>
            <a:r>
              <a:rPr sz="3200">
                <a:solidFill>
                  <a:srgbClr val="FF0000"/>
                </a:solidFill>
                <a:highlight>
                  <a:srgbClr val="FFFF00"/>
                </a:highlight>
              </a:rPr>
              <a:t>[en/à/au(x) nom du pays]</a:t>
            </a:r>
            <a:endParaRPr sz="3200"/>
          </a:p>
          <a:p>
            <a:endParaRPr sz="3000" b="1">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40</a:t>
            </a:r>
          </a:p>
        </p:txBody>
      </p:sp>
      <p:sp>
        <p:nvSpPr>
          <p:cNvPr id="7" name="Titre 1">
            <a:extLst>
              <a:ext uri="{FF2B5EF4-FFF2-40B4-BE49-F238E27FC236}">
                <a16:creationId xmlns:a16="http://schemas.microsoft.com/office/drawing/2014/main" id="{E7DDC723-9864-4CB2-B9A0-F75FAF6163B6}"/>
              </a:ext>
            </a:extLst>
          </p:cNvPr>
          <p:cNvSpPr>
            <a:spLocks noGrp="1"/>
          </p:cNvSpPr>
          <p:nvPr/>
        </p:nvSpPr>
        <p:spPr>
          <a:xfrm>
            <a:off x="107213" y="911206"/>
            <a:ext cx="6260336" cy="64611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lc="http://schemas.openxmlformats.org/drawingml/2006/lockedCanvas"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a:defRPr sz="2800" b="1">
                <a:solidFill>
                  <a:srgbClr val="951D19"/>
                </a:solidFill>
                <a:latin typeface="Source Sans Pro Regular"/>
              </a:defRPr>
            </a:pPr>
            <a:r>
              <a:rPr dirty="0"/>
              <a:t>Instructions pour le travail </a:t>
            </a:r>
            <a:r>
              <a:rPr dirty="0" err="1"/>
              <a:t>en</a:t>
            </a:r>
            <a:r>
              <a:rPr dirty="0"/>
              <a:t> </a:t>
            </a:r>
            <a:r>
              <a:rPr dirty="0" err="1"/>
              <a:t>groupe</a:t>
            </a:r>
            <a:r>
              <a:rPr dirty="0"/>
              <a:t> </a:t>
            </a:r>
          </a:p>
        </p:txBody>
      </p:sp>
      <p:sp>
        <p:nvSpPr>
          <p:cNvPr id="5" name="Text Placeholder 1">
            <a:extLst>
              <a:ext uri="{FF2B5EF4-FFF2-40B4-BE49-F238E27FC236}">
                <a16:creationId xmlns:a16="http://schemas.microsoft.com/office/drawing/2014/main" id="{A5F6EE26-CCF9-D656-DA07-D2921A8ABB6B}"/>
              </a:ext>
            </a:extLst>
          </p:cNvPr>
          <p:cNvSpPr txBox="1">
            <a:spLocks/>
          </p:cNvSpPr>
          <p:nvPr/>
        </p:nvSpPr>
        <p:spPr>
          <a:xfrm>
            <a:off x="6096000" y="722370"/>
            <a:ext cx="5211648" cy="560187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454025" lvl="1" indent="0" hangingPunct="1">
              <a:lnSpc>
                <a:spcPct val="100000"/>
              </a:lnSpc>
              <a:spcBef>
                <a:spcPts val="468"/>
              </a:spcBef>
              <a:buClr>
                <a:srgbClr val="65A000"/>
              </a:buClr>
              <a:buNone/>
              <a:defRPr sz="2000" b="1" kern="1200">
                <a:solidFill>
                  <a:schemeClr val="accent6">
                    <a:lumMod val="75000"/>
                  </a:schemeClr>
                </a:solidFill>
                <a:ea typeface="+mn-ea"/>
                <a:cs typeface="Arial"/>
              </a:defRPr>
            </a:pPr>
            <a:r>
              <a:rPr sz="1800" dirty="0"/>
              <a:t>12 affiches : </a:t>
            </a:r>
          </a:p>
          <a:p>
            <a:pPr marL="911225" lvl="1" indent="-457200" hangingPunct="1">
              <a:lnSpc>
                <a:spcPct val="100000"/>
              </a:lnSpc>
              <a:spcBef>
                <a:spcPts val="468"/>
              </a:spcBef>
              <a:buClr>
                <a:srgbClr val="65A000"/>
              </a:buClr>
              <a:buAutoNum type="arabicPeriod"/>
              <a:defRPr sz="2000" kern="1200">
                <a:ea typeface="+mn-ea"/>
                <a:cs typeface="Arial"/>
              </a:defRPr>
            </a:pPr>
            <a:r>
              <a:rPr sz="1800" dirty="0"/>
              <a:t>Gestion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a:t>Fiches de poste des EIR</a:t>
            </a:r>
            <a:endParaRPr sz="1800" dirty="0">
              <a:cs typeface="Arial"/>
            </a:endParaRPr>
          </a:p>
          <a:p>
            <a:pPr marL="911225" lvl="1" indent="-457200">
              <a:lnSpc>
                <a:spcPct val="100000"/>
              </a:lnSpc>
              <a:spcBef>
                <a:spcPts val="468"/>
              </a:spcBef>
              <a:buClr>
                <a:srgbClr val="65A000"/>
              </a:buClr>
              <a:buAutoNum type="arabicPeriod"/>
              <a:defRPr sz="2000" kern="1200">
                <a:cs typeface="Arial"/>
              </a:defRPr>
            </a:pPr>
            <a:r>
              <a:rPr sz="1800" dirty="0"/>
              <a:t>Dotation des EIR </a:t>
            </a:r>
            <a:r>
              <a:rPr sz="1800" dirty="0" err="1"/>
              <a:t>en</a:t>
            </a:r>
            <a:r>
              <a:rPr sz="1800" dirty="0"/>
              <a:t> personnel et constitution de la </a:t>
            </a:r>
            <a:r>
              <a:rPr sz="1800" dirty="0" err="1"/>
              <a:t>liste</a:t>
            </a:r>
            <a:r>
              <a:rPr sz="1800" dirty="0"/>
              <a:t> des </a:t>
            </a:r>
            <a:r>
              <a:rPr sz="1800" dirty="0" err="1"/>
              <a:t>membres</a:t>
            </a:r>
            <a:r>
              <a:rPr sz="1800" dirty="0"/>
              <a:t> de </a:t>
            </a:r>
            <a:r>
              <a:rPr sz="1800" dirty="0" err="1"/>
              <a:t>réserve</a:t>
            </a:r>
            <a:endParaRPr sz="1800" kern="1200" dirty="0">
              <a:ea typeface="+mn-ea"/>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err="1"/>
              <a:t>Disponibilité</a:t>
            </a:r>
            <a:r>
              <a:rPr sz="1800" dirty="0"/>
              <a:t> </a:t>
            </a:r>
            <a:r>
              <a:rPr sz="1800" dirty="0" err="1"/>
              <a:t>opérationnelle</a:t>
            </a:r>
            <a:r>
              <a:rPr sz="1800" dirty="0"/>
              <a:t> des EIR et dispositions </a:t>
            </a:r>
            <a:r>
              <a:rPr sz="1800" dirty="0" err="1"/>
              <a:t>administratives</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a:t>Formation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err="1"/>
              <a:t>Mobilisation</a:t>
            </a:r>
            <a:r>
              <a:rPr sz="1800" dirty="0"/>
              <a:t> et </a:t>
            </a:r>
            <a:r>
              <a:rPr sz="1800" dirty="0" err="1"/>
              <a:t>prédéploiement</a:t>
            </a:r>
            <a:r>
              <a:rPr sz="1800" dirty="0"/>
              <a:t>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err="1"/>
              <a:t>Déploiement</a:t>
            </a:r>
            <a:r>
              <a:rPr sz="1800" dirty="0"/>
              <a:t>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err="1"/>
              <a:t>Postdéploiement</a:t>
            </a:r>
            <a:r>
              <a:rPr sz="1800" dirty="0"/>
              <a:t>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a:t>Budget et </a:t>
            </a:r>
            <a:r>
              <a:rPr sz="1800" dirty="0" err="1"/>
              <a:t>financement</a:t>
            </a:r>
            <a:r>
              <a:rPr sz="1800" dirty="0"/>
              <a:t>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a:t>Bien-</a:t>
            </a:r>
            <a:r>
              <a:rPr sz="1800" dirty="0" err="1"/>
              <a:t>être</a:t>
            </a:r>
            <a:r>
              <a:rPr sz="1800" dirty="0"/>
              <a:t> des </a:t>
            </a:r>
            <a:r>
              <a:rPr sz="1800" dirty="0" err="1"/>
              <a:t>membres</a:t>
            </a:r>
            <a:r>
              <a:rPr sz="1800" dirty="0"/>
              <a:t>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err="1"/>
              <a:t>Éthique</a:t>
            </a:r>
            <a:r>
              <a:rPr sz="1800" dirty="0"/>
              <a:t> et code de </a:t>
            </a:r>
            <a:r>
              <a:rPr sz="1800" dirty="0" err="1"/>
              <a:t>conduite</a:t>
            </a:r>
            <a:r>
              <a:rPr sz="1800" dirty="0"/>
              <a:t> des </a:t>
            </a:r>
            <a:r>
              <a:rPr sz="1800" dirty="0" err="1"/>
              <a:t>membres</a:t>
            </a:r>
            <a:r>
              <a:rPr sz="1800" dirty="0"/>
              <a:t> des EIR</a:t>
            </a:r>
            <a:endParaRPr sz="1800" dirty="0">
              <a:cs typeface="Arial"/>
            </a:endParaRPr>
          </a:p>
          <a:p>
            <a:pPr marL="911225" lvl="1" indent="-457200" hangingPunct="1">
              <a:lnSpc>
                <a:spcPct val="100000"/>
              </a:lnSpc>
              <a:spcBef>
                <a:spcPts val="468"/>
              </a:spcBef>
              <a:buClr>
                <a:srgbClr val="65A000"/>
              </a:buClr>
              <a:buAutoNum type="arabicPeriod"/>
              <a:defRPr sz="2000" kern="1200">
                <a:ea typeface="+mn-ea"/>
                <a:cs typeface="Arial"/>
              </a:defRPr>
            </a:pPr>
            <a:r>
              <a:rPr sz="1800" dirty="0"/>
              <a:t>Communication au sein des EIR </a:t>
            </a:r>
          </a:p>
          <a:p>
            <a:pPr marL="788035" lvl="1" indent="-334010" hangingPunct="1">
              <a:lnSpc>
                <a:spcPct val="100000"/>
              </a:lnSpc>
              <a:spcBef>
                <a:spcPts val="468"/>
              </a:spcBef>
              <a:buClr>
                <a:srgbClr val="65A000"/>
              </a:buClr>
              <a:buAutoNum type="arabicPeriod"/>
            </a:pPr>
            <a:endParaRPr sz="1800" kern="1200" dirty="0">
              <a:ea typeface="+mn-ea"/>
              <a:cs typeface="Arial"/>
            </a:endParaRPr>
          </a:p>
          <a:p>
            <a:pPr marL="788035" lvl="1" indent="-334010" hangingPunct="1">
              <a:lnSpc>
                <a:spcPct val="100000"/>
              </a:lnSpc>
              <a:spcBef>
                <a:spcPts val="468"/>
              </a:spcBef>
              <a:buClr>
                <a:srgbClr val="65A000"/>
              </a:buClr>
              <a:buAutoNum type="arabicPeriod"/>
            </a:pPr>
            <a:endParaRPr sz="1800" kern="1200" dirty="0">
              <a:ea typeface="+mn-ea"/>
              <a:cs typeface="Arial"/>
            </a:endParaRPr>
          </a:p>
          <a:p>
            <a:pPr marL="454025" lvl="1" indent="-71755" defTabSz="914400" hangingPunct="1">
              <a:lnSpc>
                <a:spcPct val="100000"/>
              </a:lnSpc>
              <a:spcBef>
                <a:spcPts val="468"/>
              </a:spcBef>
              <a:buClr>
                <a:srgbClr val="65A000"/>
              </a:buClr>
              <a:buAutoNum type="arabicPeriod"/>
              <a:tabLst>
                <a:tab pos="787816" algn="l"/>
                <a:tab pos="788936" algn="l"/>
              </a:tabLst>
            </a:pPr>
            <a:endParaRPr sz="1800" kern="1200" dirty="0">
              <a:solidFill>
                <a:srgbClr val="C00000"/>
              </a:solidFill>
              <a:cs typeface="Arial"/>
            </a:endParaRPr>
          </a:p>
          <a:p>
            <a:pPr defTabSz="914400" hangingPunct="1">
              <a:tabLst>
                <a:tab pos="787816" algn="l"/>
                <a:tab pos="788936" algn="l"/>
              </a:tabLst>
            </a:pPr>
            <a:endParaRPr sz="1800" dirty="0">
              <a:cs typeface="Arial"/>
            </a:endParaRPr>
          </a:p>
        </p:txBody>
      </p:sp>
    </p:spTree>
    <p:extLst>
      <p:ext uri="{BB962C8B-B14F-4D97-AF65-F5344CB8AC3E}">
        <p14:creationId xmlns:p14="http://schemas.microsoft.com/office/powerpoint/2010/main" val="344623321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3" end="3"/>
                                            </p:txEl>
                                          </p:spTgt>
                                        </p:tgtEl>
                                        <p:attrNameLst>
                                          <p:attrName>style.visibility</p:attrName>
                                        </p:attrNameLst>
                                      </p:cBhvr>
                                      <p:to>
                                        <p:strVal val="visible"/>
                                      </p:to>
                                    </p:set>
                                    <p:anim calcmode="lin" valueType="num">
                                      <p:cBhvr additive="base">
                                        <p:cTn id="2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 calcmode="lin" valueType="num">
                                      <p:cBhvr additive="base">
                                        <p:cTn id="2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 calcmode="lin" valueType="num">
                                      <p:cBhvr additive="base">
                                        <p:cTn id="3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383492" y="1793345"/>
            <a:ext cx="11111733" cy="4136487"/>
          </a:xfrm>
        </p:spPr>
        <p:txBody>
          <a:bodyPr lIns="45719" tIns="45720" rIns="45719" bIns="45720" anchor="t">
            <a:normAutofit fontScale="92500" lnSpcReduction="10000"/>
          </a:bodyPr>
          <a:lstStyle/>
          <a:p>
            <a:pPr marL="788035" lvl="1" indent="-334010">
              <a:lnSpc>
                <a:spcPct val="100000"/>
              </a:lnSpc>
              <a:spcBef>
                <a:spcPts val="468"/>
              </a:spcBef>
              <a:buClr>
                <a:srgbClr val="65A000"/>
              </a:buClr>
              <a:buFont typeface="Arial MT"/>
              <a:buChar char="•"/>
              <a:defRPr kern="1200">
                <a:ea typeface="+mn-ea"/>
                <a:cs typeface="Arial"/>
              </a:defRPr>
            </a:pPr>
            <a:r>
              <a:rPr dirty="0" err="1"/>
              <a:t>L’exercice</a:t>
            </a:r>
            <a:r>
              <a:rPr dirty="0"/>
              <a:t> </a:t>
            </a:r>
            <a:r>
              <a:rPr dirty="0" err="1"/>
              <a:t>est</a:t>
            </a:r>
            <a:r>
              <a:rPr dirty="0"/>
              <a:t> </a:t>
            </a:r>
            <a:r>
              <a:rPr dirty="0" err="1"/>
              <a:t>censé</a:t>
            </a:r>
            <a:r>
              <a:rPr dirty="0"/>
              <a:t> </a:t>
            </a:r>
            <a:r>
              <a:rPr dirty="0" err="1"/>
              <a:t>être</a:t>
            </a:r>
            <a:r>
              <a:rPr dirty="0"/>
              <a:t> </a:t>
            </a:r>
            <a:r>
              <a:rPr dirty="0" err="1"/>
              <a:t>rapide</a:t>
            </a:r>
            <a:r>
              <a:rPr dirty="0"/>
              <a:t> :</a:t>
            </a:r>
          </a:p>
          <a:p>
            <a:pPr marL="1203960" lvl="2" indent="-342900">
              <a:lnSpc>
                <a:spcPct val="100000"/>
              </a:lnSpc>
              <a:spcBef>
                <a:spcPts val="468"/>
              </a:spcBef>
              <a:buClr>
                <a:srgbClr val="65A000"/>
              </a:buClr>
              <a:buFont typeface="Courier New"/>
              <a:buChar char="o"/>
              <a:defRPr kern="1200">
                <a:ea typeface="+mn-ea"/>
                <a:cs typeface="Arial"/>
              </a:defRPr>
            </a:pPr>
            <a:r>
              <a:rPr dirty="0"/>
              <a:t>Ne </a:t>
            </a:r>
            <a:r>
              <a:rPr dirty="0" err="1"/>
              <a:t>vous</a:t>
            </a:r>
            <a:r>
              <a:rPr dirty="0"/>
              <a:t> </a:t>
            </a:r>
            <a:r>
              <a:rPr dirty="0" err="1"/>
              <a:t>inquiétez</a:t>
            </a:r>
            <a:r>
              <a:rPr dirty="0"/>
              <a:t> pas </a:t>
            </a:r>
            <a:r>
              <a:rPr dirty="0" err="1"/>
              <a:t>si</a:t>
            </a:r>
            <a:r>
              <a:rPr dirty="0"/>
              <a:t> </a:t>
            </a:r>
            <a:r>
              <a:rPr dirty="0" err="1"/>
              <a:t>votre</a:t>
            </a:r>
            <a:r>
              <a:rPr dirty="0"/>
              <a:t> </a:t>
            </a:r>
            <a:r>
              <a:rPr dirty="0" err="1"/>
              <a:t>groupe</a:t>
            </a:r>
            <a:r>
              <a:rPr dirty="0"/>
              <a:t> </a:t>
            </a:r>
            <a:r>
              <a:rPr dirty="0" err="1"/>
              <a:t>n’a</a:t>
            </a:r>
            <a:r>
              <a:rPr dirty="0"/>
              <a:t> pas le temps </a:t>
            </a:r>
            <a:r>
              <a:rPr dirty="0" err="1"/>
              <a:t>d’écrire</a:t>
            </a:r>
            <a:r>
              <a:rPr dirty="0"/>
              <a:t> </a:t>
            </a:r>
            <a:r>
              <a:rPr dirty="0" err="1"/>
              <a:t>toutes</a:t>
            </a:r>
            <a:r>
              <a:rPr dirty="0"/>
              <a:t> </a:t>
            </a:r>
            <a:r>
              <a:rPr dirty="0" err="1"/>
              <a:t>ses</a:t>
            </a:r>
            <a:r>
              <a:rPr dirty="0"/>
              <a:t> </a:t>
            </a:r>
            <a:r>
              <a:rPr dirty="0" err="1"/>
              <a:t>idées</a:t>
            </a:r>
            <a:r>
              <a:rPr dirty="0"/>
              <a:t> </a:t>
            </a:r>
            <a:r>
              <a:rPr dirty="0" err="1"/>
              <a:t>avant</a:t>
            </a:r>
            <a:r>
              <a:rPr dirty="0"/>
              <a:t> de passer à </a:t>
            </a:r>
            <a:r>
              <a:rPr dirty="0" err="1"/>
              <a:t>l'affiche</a:t>
            </a:r>
            <a:r>
              <a:rPr dirty="0"/>
              <a:t> </a:t>
            </a:r>
            <a:r>
              <a:rPr dirty="0" err="1"/>
              <a:t>suivante</a:t>
            </a:r>
            <a:endParaRPr dirty="0"/>
          </a:p>
          <a:p>
            <a:pPr marL="1203960" lvl="2" indent="-342900">
              <a:lnSpc>
                <a:spcPct val="100000"/>
              </a:lnSpc>
              <a:spcBef>
                <a:spcPts val="468"/>
              </a:spcBef>
              <a:buClr>
                <a:srgbClr val="65A000"/>
              </a:buClr>
              <a:buFont typeface="Courier New"/>
              <a:buChar char="o"/>
              <a:defRPr kern="1200">
                <a:ea typeface="+mn-ea"/>
                <a:cs typeface="Arial"/>
              </a:defRPr>
            </a:pPr>
            <a:r>
              <a:rPr dirty="0" err="1"/>
              <a:t>L’un</a:t>
            </a:r>
            <a:r>
              <a:rPr dirty="0"/>
              <a:t> des </a:t>
            </a:r>
            <a:r>
              <a:rPr dirty="0" err="1"/>
              <a:t>autres</a:t>
            </a:r>
            <a:r>
              <a:rPr dirty="0"/>
              <a:t> </a:t>
            </a:r>
            <a:r>
              <a:rPr dirty="0" err="1"/>
              <a:t>groupes</a:t>
            </a:r>
            <a:r>
              <a:rPr dirty="0"/>
              <a:t> aura </a:t>
            </a:r>
            <a:r>
              <a:rPr dirty="0" err="1"/>
              <a:t>probablement</a:t>
            </a:r>
            <a:r>
              <a:rPr dirty="0"/>
              <a:t> </a:t>
            </a:r>
            <a:r>
              <a:rPr dirty="0" err="1"/>
              <a:t>lʼidée</a:t>
            </a:r>
            <a:r>
              <a:rPr dirty="0"/>
              <a:t> que le </a:t>
            </a:r>
            <a:r>
              <a:rPr dirty="0" err="1"/>
              <a:t>groupe</a:t>
            </a:r>
            <a:r>
              <a:rPr dirty="0"/>
              <a:t> </a:t>
            </a:r>
            <a:r>
              <a:rPr dirty="0" err="1"/>
              <a:t>nʼaura</a:t>
            </a:r>
            <a:r>
              <a:rPr dirty="0"/>
              <a:t> pas </a:t>
            </a:r>
            <a:r>
              <a:rPr dirty="0" err="1"/>
              <a:t>eu</a:t>
            </a:r>
            <a:r>
              <a:rPr dirty="0"/>
              <a:t> le temps de noter</a:t>
            </a:r>
          </a:p>
          <a:p>
            <a:pPr marL="1203960" lvl="2" indent="-342900">
              <a:lnSpc>
                <a:spcPct val="100000"/>
              </a:lnSpc>
              <a:spcBef>
                <a:spcPts val="468"/>
              </a:spcBef>
              <a:buClr>
                <a:srgbClr val="65A000"/>
              </a:buClr>
              <a:buFont typeface="Courier New"/>
              <a:buChar char="o"/>
              <a:defRPr kern="1200">
                <a:ea typeface="+mn-ea"/>
                <a:cs typeface="Arial"/>
              </a:defRPr>
            </a:pPr>
            <a:r>
              <a:rPr dirty="0"/>
              <a:t>Il sera possible, </a:t>
            </a:r>
            <a:r>
              <a:rPr dirty="0" err="1"/>
              <a:t>lors</a:t>
            </a:r>
            <a:r>
              <a:rPr dirty="0"/>
              <a:t> du </a:t>
            </a:r>
            <a:r>
              <a:rPr dirty="0" err="1"/>
              <a:t>bilan</a:t>
            </a:r>
            <a:r>
              <a:rPr dirty="0"/>
              <a:t> à la fin de </a:t>
            </a:r>
            <a:r>
              <a:rPr dirty="0" err="1"/>
              <a:t>l’exercice</a:t>
            </a:r>
            <a:r>
              <a:rPr dirty="0"/>
              <a:t>, </a:t>
            </a:r>
            <a:r>
              <a:rPr dirty="0" err="1"/>
              <a:t>d’ajouter</a:t>
            </a:r>
            <a:r>
              <a:rPr dirty="0"/>
              <a:t> des </a:t>
            </a:r>
            <a:r>
              <a:rPr dirty="0" err="1"/>
              <a:t>éléments</a:t>
            </a:r>
            <a:r>
              <a:rPr dirty="0"/>
              <a:t> qui </a:t>
            </a:r>
            <a:r>
              <a:rPr dirty="0" err="1"/>
              <a:t>n’auront</a:t>
            </a:r>
            <a:r>
              <a:rPr dirty="0"/>
              <a:t> pas </a:t>
            </a:r>
            <a:r>
              <a:rPr dirty="0" err="1"/>
              <a:t>été</a:t>
            </a:r>
            <a:r>
              <a:rPr dirty="0"/>
              <a:t> </a:t>
            </a:r>
            <a:r>
              <a:rPr dirty="0" err="1"/>
              <a:t>mentionnés</a:t>
            </a:r>
            <a:endParaRPr dirty="0"/>
          </a:p>
          <a:p>
            <a:pPr marL="1203960" lvl="2" indent="-342900">
              <a:lnSpc>
                <a:spcPct val="110000"/>
              </a:lnSpc>
              <a:spcBef>
                <a:spcPts val="468"/>
              </a:spcBef>
              <a:buClr>
                <a:srgbClr val="65A000"/>
              </a:buClr>
              <a:buFont typeface="Courier New"/>
              <a:buChar char="o"/>
              <a:defRPr kern="1200">
                <a:ea typeface="+mn-ea"/>
                <a:cs typeface="Arial"/>
              </a:defRPr>
            </a:pPr>
            <a:r>
              <a:rPr dirty="0"/>
              <a:t>Si le </a:t>
            </a:r>
            <a:r>
              <a:rPr dirty="0" err="1"/>
              <a:t>groupe</a:t>
            </a:r>
            <a:r>
              <a:rPr dirty="0"/>
              <a:t> </a:t>
            </a:r>
            <a:r>
              <a:rPr dirty="0" err="1"/>
              <a:t>est</a:t>
            </a:r>
            <a:r>
              <a:rPr dirty="0"/>
              <a:t> </a:t>
            </a:r>
            <a:r>
              <a:rPr dirty="0" err="1"/>
              <a:t>d’accord</a:t>
            </a:r>
            <a:r>
              <a:rPr dirty="0"/>
              <a:t> avec </a:t>
            </a:r>
            <a:r>
              <a:rPr dirty="0" err="1"/>
              <a:t>lʼune</a:t>
            </a:r>
            <a:r>
              <a:rPr dirty="0"/>
              <a:t> </a:t>
            </a:r>
            <a:r>
              <a:rPr dirty="0" err="1"/>
              <a:t>ou</a:t>
            </a:r>
            <a:r>
              <a:rPr dirty="0"/>
              <a:t> </a:t>
            </a:r>
            <a:r>
              <a:rPr dirty="0" err="1"/>
              <a:t>lʼautre</a:t>
            </a:r>
            <a:r>
              <a:rPr dirty="0"/>
              <a:t> des </a:t>
            </a:r>
            <a:r>
              <a:rPr dirty="0" err="1"/>
              <a:t>réponses</a:t>
            </a:r>
            <a:r>
              <a:rPr dirty="0"/>
              <a:t> données par un </a:t>
            </a:r>
            <a:r>
              <a:rPr dirty="0" err="1"/>
              <a:t>groupe</a:t>
            </a:r>
            <a:r>
              <a:rPr dirty="0"/>
              <a:t> </a:t>
            </a:r>
            <a:r>
              <a:rPr dirty="0" err="1"/>
              <a:t>précédent</a:t>
            </a:r>
            <a:r>
              <a:rPr dirty="0"/>
              <a:t>, il </a:t>
            </a:r>
            <a:r>
              <a:rPr dirty="0" err="1"/>
              <a:t>peut</a:t>
            </a:r>
            <a:r>
              <a:rPr dirty="0"/>
              <a:t> la </a:t>
            </a:r>
            <a:r>
              <a:rPr dirty="0" err="1"/>
              <a:t>marquer</a:t>
            </a:r>
            <a:r>
              <a:rPr dirty="0"/>
              <a:t> d’un </a:t>
            </a:r>
            <a:r>
              <a:rPr dirty="0" err="1"/>
              <a:t>astérisque</a:t>
            </a:r>
            <a:endParaRPr dirty="0"/>
          </a:p>
          <a:p>
            <a:pPr marL="1203960" lvl="2" indent="-342900">
              <a:lnSpc>
                <a:spcPct val="110000"/>
              </a:lnSpc>
              <a:spcBef>
                <a:spcPts val="468"/>
              </a:spcBef>
              <a:buClr>
                <a:srgbClr val="65A000"/>
              </a:buClr>
              <a:buFont typeface="Courier New"/>
              <a:buChar char="o"/>
              <a:defRPr kern="1200">
                <a:ea typeface="+mn-ea"/>
                <a:cs typeface="Arial"/>
              </a:defRPr>
            </a:pPr>
            <a:r>
              <a:rPr dirty="0"/>
              <a:t>Il ne faut noter </a:t>
            </a:r>
            <a:r>
              <a:rPr b="1" dirty="0"/>
              <a:t>QUE</a:t>
            </a:r>
            <a:r>
              <a:rPr dirty="0"/>
              <a:t> les </a:t>
            </a:r>
            <a:r>
              <a:rPr dirty="0" err="1"/>
              <a:t>éléments</a:t>
            </a:r>
            <a:r>
              <a:rPr dirty="0"/>
              <a:t> nouveaux, qui </a:t>
            </a:r>
            <a:r>
              <a:rPr dirty="0" err="1"/>
              <a:t>n’ont</a:t>
            </a:r>
            <a:r>
              <a:rPr dirty="0"/>
              <a:t> pas encore </a:t>
            </a:r>
            <a:r>
              <a:rPr dirty="0" err="1"/>
              <a:t>été</a:t>
            </a:r>
            <a:r>
              <a:rPr dirty="0"/>
              <a:t> </a:t>
            </a:r>
            <a:r>
              <a:rPr dirty="0" err="1"/>
              <a:t>proposés</a:t>
            </a:r>
            <a:r>
              <a:rPr dirty="0"/>
              <a:t> par le </a:t>
            </a:r>
            <a:r>
              <a:rPr dirty="0" err="1"/>
              <a:t>ou</a:t>
            </a:r>
            <a:r>
              <a:rPr dirty="0"/>
              <a:t> les </a:t>
            </a:r>
            <a:r>
              <a:rPr dirty="0" err="1"/>
              <a:t>groupes</a:t>
            </a:r>
            <a:r>
              <a:rPr dirty="0"/>
              <a:t> </a:t>
            </a:r>
            <a:r>
              <a:rPr dirty="0" err="1"/>
              <a:t>précédents</a:t>
            </a:r>
            <a:endParaRPr dirty="0">
              <a:cs typeface="Arial"/>
            </a:endParaRPr>
          </a:p>
          <a:p>
            <a:pPr marL="1203960" lvl="2" indent="-342900">
              <a:lnSpc>
                <a:spcPct val="110000"/>
              </a:lnSpc>
              <a:spcBef>
                <a:spcPts val="468"/>
              </a:spcBef>
              <a:buClr>
                <a:srgbClr val="65A000"/>
              </a:buClr>
              <a:buFont typeface="Courier New"/>
              <a:buChar char="o"/>
            </a:pPr>
            <a:endParaRPr kern="1200" dirty="0">
              <a:ea typeface="+mn-ea"/>
              <a:cs typeface="Arial"/>
            </a:endParaRPr>
          </a:p>
          <a:p>
            <a:pPr marL="788035" lvl="1" indent="-334010">
              <a:lnSpc>
                <a:spcPct val="100000"/>
              </a:lnSpc>
              <a:spcBef>
                <a:spcPts val="468"/>
              </a:spcBef>
              <a:buClr>
                <a:srgbClr val="65A000"/>
              </a:buClr>
              <a:buFont typeface="Arial MT"/>
              <a:buChar char="•"/>
            </a:pPr>
            <a:endParaRPr dirty="0">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fontScale="77500" lnSpcReduction="20000"/>
          </a:bodyPr>
          <a:lstStyle/>
          <a:p>
            <a:pPr>
              <a:defRPr b="1"/>
            </a:pPr>
            <a:r>
              <a:rPr sz="3000" kern="1200">
                <a:solidFill>
                  <a:schemeClr val="bg1"/>
                </a:solidFill>
                <a:latin typeface="Source Sans Pro Bold"/>
                <a:ea typeface="Source Sans Pro Bold"/>
                <a:cs typeface="Source Sans Pro Bold"/>
              </a:rPr>
              <a:t> </a:t>
            </a:r>
            <a:r>
              <a:rPr sz="3000">
                <a:solidFill>
                  <a:srgbClr val="FFFFFF"/>
                </a:solidFill>
                <a:latin typeface="Source Sans Pro Bold"/>
                <a:ea typeface="Source Sans Pro Bold"/>
              </a:rPr>
              <a:t>1.2 </a:t>
            </a:r>
            <a:r>
              <a:rPr sz="3200">
                <a:solidFill>
                  <a:srgbClr val="FFFFFF"/>
                </a:solidFill>
              </a:rPr>
              <a:t>Séance de réflexion sur lʼexpérience des EIR </a:t>
            </a:r>
            <a:r>
              <a:rPr sz="3200">
                <a:solidFill>
                  <a:srgbClr val="FF0000"/>
                </a:solidFill>
                <a:highlight>
                  <a:srgbClr val="FFFF00"/>
                </a:highlight>
              </a:rPr>
              <a:t>[en/à/au(x) nom du pays]</a:t>
            </a:r>
            <a:endParaRPr sz="3200"/>
          </a:p>
          <a:p>
            <a:endParaRPr sz="3000" b="1">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41</a:t>
            </a:r>
          </a:p>
        </p:txBody>
      </p:sp>
      <p:sp>
        <p:nvSpPr>
          <p:cNvPr id="7" name="Titre 1">
            <a:extLst>
              <a:ext uri="{FF2B5EF4-FFF2-40B4-BE49-F238E27FC236}">
                <a16:creationId xmlns:a16="http://schemas.microsoft.com/office/drawing/2014/main" id="{E7DDC723-9864-4CB2-B9A0-F75FAF6163B6}"/>
              </a:ext>
            </a:extLst>
          </p:cNvPr>
          <p:cNvSpPr>
            <a:spLocks noGrp="1"/>
          </p:cNvSpPr>
          <p:nvPr/>
        </p:nvSpPr>
        <p:spPr>
          <a:xfrm>
            <a:off x="107213" y="927831"/>
            <a:ext cx="5203031" cy="646114"/>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a:defRPr sz="2800" b="1">
                <a:solidFill>
                  <a:srgbClr val="951D19"/>
                </a:solidFill>
                <a:latin typeface="Source Sans Pro Regular"/>
              </a:defRPr>
            </a:pPr>
            <a:r>
              <a:t>Instructions pour le travail en groupe </a:t>
            </a:r>
          </a:p>
        </p:txBody>
      </p:sp>
    </p:spTree>
    <p:extLst>
      <p:ext uri="{BB962C8B-B14F-4D97-AF65-F5344CB8AC3E}">
        <p14:creationId xmlns:p14="http://schemas.microsoft.com/office/powerpoint/2010/main" val="211447300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dirty="0"/>
          </a:p>
          <a:p>
            <a:pPr>
              <a:defRPr>
                <a:solidFill>
                  <a:srgbClr val="FF0000"/>
                </a:solidFill>
              </a:defRPr>
            </a:pPr>
            <a:endParaRPr dirty="0"/>
          </a:p>
          <a:p>
            <a:pPr>
              <a:defRPr>
                <a:solidFill>
                  <a:srgbClr val="FF0000"/>
                </a:solidFill>
              </a:defRPr>
            </a:pPr>
            <a:r>
              <a:rPr dirty="0"/>
              <a:t>Le </a:t>
            </a:r>
            <a:r>
              <a:rPr dirty="0" err="1"/>
              <a:t>contenu</a:t>
            </a:r>
            <a:r>
              <a:rPr dirty="0"/>
              <a:t> de </a:t>
            </a:r>
            <a:r>
              <a:rPr dirty="0" err="1"/>
              <a:t>cette</a:t>
            </a:r>
            <a:r>
              <a:rPr dirty="0"/>
              <a:t> </a:t>
            </a:r>
            <a:r>
              <a:rPr dirty="0" err="1"/>
              <a:t>présentation</a:t>
            </a:r>
            <a:r>
              <a:rPr dirty="0"/>
              <a:t> </a:t>
            </a:r>
            <a:r>
              <a:rPr dirty="0" err="1"/>
              <a:t>devra</a:t>
            </a:r>
            <a:r>
              <a:rPr dirty="0"/>
              <a:t> </a:t>
            </a:r>
            <a:r>
              <a:rPr dirty="0" err="1"/>
              <a:t>être</a:t>
            </a:r>
            <a:r>
              <a:rPr dirty="0"/>
              <a:t> </a:t>
            </a:r>
            <a:r>
              <a:rPr dirty="0" err="1"/>
              <a:t>adapté</a:t>
            </a:r>
            <a:r>
              <a:rPr dirty="0"/>
              <a:t> au </a:t>
            </a:r>
            <a:r>
              <a:rPr dirty="0" err="1"/>
              <a:t>programme</a:t>
            </a:r>
            <a:r>
              <a:rPr dirty="0"/>
              <a:t> </a:t>
            </a:r>
            <a:r>
              <a:rPr dirty="0" err="1"/>
              <a:t>définitif</a:t>
            </a:r>
            <a:r>
              <a:rPr dirty="0"/>
              <a:t> de </a:t>
            </a:r>
            <a:r>
              <a:rPr dirty="0" err="1"/>
              <a:t>votre</a:t>
            </a:r>
            <a:r>
              <a:rPr dirty="0"/>
              <a:t> atelier pour les </a:t>
            </a:r>
            <a:r>
              <a:rPr dirty="0" err="1"/>
              <a:t>gestionnaires</a:t>
            </a:r>
            <a:r>
              <a:rPr dirty="0"/>
              <a:t> des EIR et aux </a:t>
            </a:r>
            <a:r>
              <a:rPr dirty="0" err="1"/>
              <a:t>particularités</a:t>
            </a:r>
            <a:r>
              <a:rPr dirty="0"/>
              <a:t> de </a:t>
            </a:r>
            <a:r>
              <a:rPr dirty="0" err="1"/>
              <a:t>votre</a:t>
            </a:r>
            <a:r>
              <a:rPr dirty="0"/>
              <a:t> pays. Les </a:t>
            </a:r>
            <a:r>
              <a:rPr dirty="0" err="1"/>
              <a:t>éléments</a:t>
            </a:r>
            <a:r>
              <a:rPr dirty="0"/>
              <a:t> </a:t>
            </a:r>
            <a:r>
              <a:rPr dirty="0" err="1"/>
              <a:t>devant</a:t>
            </a:r>
            <a:r>
              <a:rPr dirty="0"/>
              <a:t> </a:t>
            </a:r>
            <a:r>
              <a:rPr dirty="0" err="1"/>
              <a:t>être</a:t>
            </a:r>
            <a:r>
              <a:rPr dirty="0"/>
              <a:t> </a:t>
            </a:r>
            <a:r>
              <a:rPr dirty="0" err="1"/>
              <a:t>vérifiés</a:t>
            </a:r>
            <a:r>
              <a:rPr dirty="0"/>
              <a:t> </a:t>
            </a:r>
            <a:r>
              <a:rPr dirty="0" err="1"/>
              <a:t>ou</a:t>
            </a:r>
            <a:r>
              <a:rPr dirty="0"/>
              <a:t> </a:t>
            </a:r>
            <a:r>
              <a:rPr dirty="0" err="1"/>
              <a:t>complétés</a:t>
            </a:r>
            <a:r>
              <a:rPr dirty="0"/>
              <a:t> par les </a:t>
            </a:r>
            <a:r>
              <a:rPr dirty="0" err="1"/>
              <a:t>organisateurs</a:t>
            </a:r>
            <a:r>
              <a:rPr dirty="0"/>
              <a:t> </a:t>
            </a:r>
            <a:r>
              <a:rPr dirty="0" err="1"/>
              <a:t>ou</a:t>
            </a:r>
            <a:r>
              <a:rPr dirty="0"/>
              <a:t> les animateurs de </a:t>
            </a:r>
            <a:r>
              <a:rPr dirty="0" err="1"/>
              <a:t>l'atelier</a:t>
            </a:r>
            <a:r>
              <a:rPr dirty="0"/>
              <a:t> </a:t>
            </a:r>
            <a:r>
              <a:rPr dirty="0" err="1"/>
              <a:t>sont</a:t>
            </a:r>
            <a:r>
              <a:rPr dirty="0"/>
              <a:t> </a:t>
            </a:r>
            <a:r>
              <a:rPr dirty="0" err="1"/>
              <a:t>surlignés</a:t>
            </a:r>
            <a:r>
              <a:rPr dirty="0"/>
              <a:t> </a:t>
            </a:r>
            <a:r>
              <a:rPr dirty="0" err="1"/>
              <a:t>en</a:t>
            </a:r>
            <a:r>
              <a:rPr dirty="0"/>
              <a:t> jaune.</a:t>
            </a: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68791" y="0"/>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74272" y="1427330"/>
            <a:ext cx="10440140" cy="4631653"/>
          </a:xfrm>
        </p:spPr>
        <p:txBody>
          <a:bodyPr lIns="45719" tIns="45720" rIns="45719" bIns="45720" anchor="t">
            <a:normAutofit fontScale="92500" lnSpcReduction="10000"/>
          </a:bodyPr>
          <a:lstStyle/>
          <a:p>
            <a:pPr marL="788035" lvl="1" indent="-334010">
              <a:lnSpc>
                <a:spcPct val="100000"/>
              </a:lnSpc>
              <a:spcBef>
                <a:spcPts val="468"/>
              </a:spcBef>
              <a:buClr>
                <a:srgbClr val="65A000"/>
              </a:buClr>
              <a:buFont typeface="Arial MT"/>
              <a:buChar char="•"/>
            </a:pPr>
            <a:endParaRPr kern="1200" dirty="0">
              <a:cs typeface="Arial"/>
            </a:endParaRPr>
          </a:p>
          <a:p>
            <a:pPr marL="788035" lvl="1" indent="-334010">
              <a:lnSpc>
                <a:spcPct val="100000"/>
              </a:lnSpc>
              <a:spcBef>
                <a:spcPts val="468"/>
              </a:spcBef>
              <a:buClr>
                <a:srgbClr val="65A000"/>
              </a:buClr>
              <a:buFont typeface="Arial MT"/>
              <a:buChar char="•"/>
              <a:defRPr kern="1200">
                <a:ea typeface="+mn-ea"/>
                <a:cs typeface="Arial"/>
              </a:defRPr>
            </a:pPr>
            <a:r>
              <a:rPr dirty="0" err="1"/>
              <a:t>Lorsque</a:t>
            </a:r>
            <a:r>
              <a:rPr dirty="0"/>
              <a:t> </a:t>
            </a:r>
            <a:r>
              <a:rPr dirty="0" err="1"/>
              <a:t>vous</a:t>
            </a:r>
            <a:r>
              <a:rPr dirty="0"/>
              <a:t> </a:t>
            </a:r>
            <a:r>
              <a:rPr dirty="0" err="1"/>
              <a:t>aurez</a:t>
            </a:r>
            <a:r>
              <a:rPr dirty="0"/>
              <a:t> </a:t>
            </a:r>
            <a:r>
              <a:rPr dirty="0" err="1"/>
              <a:t>tous</a:t>
            </a:r>
            <a:r>
              <a:rPr dirty="0"/>
              <a:t> </a:t>
            </a:r>
            <a:r>
              <a:rPr dirty="0" err="1"/>
              <a:t>parcouru</a:t>
            </a:r>
            <a:r>
              <a:rPr dirty="0"/>
              <a:t> les 12 affiches, nous </a:t>
            </a:r>
            <a:r>
              <a:rPr dirty="0" err="1"/>
              <a:t>demanderons</a:t>
            </a:r>
            <a:r>
              <a:rPr dirty="0"/>
              <a:t> à </a:t>
            </a:r>
            <a:r>
              <a:rPr dirty="0" err="1"/>
              <a:t>une</a:t>
            </a:r>
            <a:r>
              <a:rPr dirty="0"/>
              <a:t> </a:t>
            </a:r>
            <a:r>
              <a:rPr dirty="0" err="1"/>
              <a:t>personne</a:t>
            </a:r>
            <a:r>
              <a:rPr dirty="0"/>
              <a:t> de </a:t>
            </a:r>
            <a:r>
              <a:rPr dirty="0" err="1"/>
              <a:t>rendre</a:t>
            </a:r>
            <a:r>
              <a:rPr dirty="0"/>
              <a:t> </a:t>
            </a:r>
            <a:r>
              <a:rPr dirty="0" err="1"/>
              <a:t>compte</a:t>
            </a:r>
            <a:r>
              <a:rPr dirty="0"/>
              <a:t> des </a:t>
            </a:r>
            <a:r>
              <a:rPr dirty="0" err="1"/>
              <a:t>commentaires</a:t>
            </a:r>
            <a:r>
              <a:rPr dirty="0"/>
              <a:t> figurant sur </a:t>
            </a:r>
            <a:r>
              <a:rPr dirty="0" err="1"/>
              <a:t>chacune</a:t>
            </a:r>
            <a:r>
              <a:rPr dirty="0"/>
              <a:t> </a:t>
            </a:r>
            <a:r>
              <a:rPr dirty="0" err="1"/>
              <a:t>d'elles</a:t>
            </a:r>
            <a:r>
              <a:rPr dirty="0"/>
              <a:t> (</a:t>
            </a:r>
            <a:r>
              <a:rPr dirty="0" err="1"/>
              <a:t>voir</a:t>
            </a:r>
            <a:r>
              <a:rPr dirty="0"/>
              <a:t> </a:t>
            </a:r>
            <a:r>
              <a:rPr dirty="0" err="1"/>
              <a:t>lʼexemple</a:t>
            </a:r>
            <a:r>
              <a:rPr dirty="0"/>
              <a:t> sur la diapositive </a:t>
            </a:r>
            <a:r>
              <a:rPr dirty="0" err="1"/>
              <a:t>suivante</a:t>
            </a:r>
            <a:r>
              <a:rPr dirty="0"/>
              <a:t>) et </a:t>
            </a:r>
            <a:r>
              <a:rPr dirty="0" err="1"/>
              <a:t>vous</a:t>
            </a:r>
            <a:r>
              <a:rPr dirty="0"/>
              <a:t> </a:t>
            </a:r>
            <a:r>
              <a:rPr dirty="0" err="1"/>
              <a:t>aurez</a:t>
            </a:r>
            <a:r>
              <a:rPr dirty="0"/>
              <a:t> </a:t>
            </a:r>
            <a:r>
              <a:rPr dirty="0" err="1"/>
              <a:t>alors</a:t>
            </a:r>
            <a:r>
              <a:rPr dirty="0"/>
              <a:t> la </a:t>
            </a:r>
            <a:r>
              <a:rPr dirty="0" err="1"/>
              <a:t>possibilité</a:t>
            </a:r>
            <a:r>
              <a:rPr dirty="0"/>
              <a:t> </a:t>
            </a:r>
            <a:r>
              <a:rPr dirty="0" err="1"/>
              <a:t>dʼajouter</a:t>
            </a:r>
            <a:r>
              <a:rPr dirty="0"/>
              <a:t> tout </a:t>
            </a:r>
            <a:r>
              <a:rPr dirty="0" err="1"/>
              <a:t>ce</a:t>
            </a:r>
            <a:r>
              <a:rPr dirty="0"/>
              <a:t> qui </a:t>
            </a:r>
            <a:r>
              <a:rPr dirty="0" err="1"/>
              <a:t>vous</a:t>
            </a:r>
            <a:r>
              <a:rPr dirty="0"/>
              <a:t> </a:t>
            </a:r>
            <a:r>
              <a:rPr dirty="0" err="1"/>
              <a:t>semblera</a:t>
            </a:r>
            <a:r>
              <a:rPr dirty="0"/>
              <a:t> </a:t>
            </a:r>
            <a:r>
              <a:rPr dirty="0" err="1"/>
              <a:t>avoir</a:t>
            </a:r>
            <a:r>
              <a:rPr dirty="0"/>
              <a:t> </a:t>
            </a:r>
            <a:r>
              <a:rPr dirty="0" err="1"/>
              <a:t>été</a:t>
            </a:r>
            <a:r>
              <a:rPr dirty="0"/>
              <a:t> </a:t>
            </a:r>
            <a:r>
              <a:rPr dirty="0" err="1"/>
              <a:t>oublié</a:t>
            </a:r>
            <a:r>
              <a:rPr lang="fr-FR" dirty="0"/>
              <a:t>.</a:t>
            </a:r>
            <a:endParaRPr dirty="0"/>
          </a:p>
          <a:p>
            <a:pPr marL="788035" lvl="1" indent="-334010">
              <a:lnSpc>
                <a:spcPct val="100000"/>
              </a:lnSpc>
              <a:spcBef>
                <a:spcPts val="468"/>
              </a:spcBef>
              <a:buClr>
                <a:srgbClr val="65A000"/>
              </a:buClr>
              <a:buFont typeface="Arial MT"/>
              <a:buChar char="•"/>
            </a:pPr>
            <a:endParaRPr kern="1200" dirty="0">
              <a:cs typeface="Arial"/>
            </a:endParaRPr>
          </a:p>
          <a:p>
            <a:pPr marL="788035" lvl="1" indent="-334010">
              <a:lnSpc>
                <a:spcPct val="100000"/>
              </a:lnSpc>
              <a:spcBef>
                <a:spcPts val="468"/>
              </a:spcBef>
              <a:buClr>
                <a:srgbClr val="65A000"/>
              </a:buClr>
              <a:buFont typeface="Arial MT"/>
              <a:buChar char="•"/>
              <a:defRPr kern="1200">
                <a:cs typeface="Arial"/>
              </a:defRPr>
            </a:pPr>
            <a:r>
              <a:rPr dirty="0" err="1"/>
              <a:t>L’objectif</a:t>
            </a:r>
            <a:r>
              <a:rPr dirty="0"/>
              <a:t> de </a:t>
            </a:r>
            <a:r>
              <a:rPr dirty="0" err="1"/>
              <a:t>ces</a:t>
            </a:r>
            <a:r>
              <a:rPr dirty="0"/>
              <a:t> affiches </a:t>
            </a:r>
            <a:r>
              <a:rPr dirty="0" err="1"/>
              <a:t>est</a:t>
            </a:r>
            <a:r>
              <a:rPr dirty="0"/>
              <a:t> </a:t>
            </a:r>
            <a:r>
              <a:rPr dirty="0" err="1"/>
              <a:t>d’avoir</a:t>
            </a:r>
            <a:r>
              <a:rPr dirty="0"/>
              <a:t> un </a:t>
            </a:r>
            <a:r>
              <a:rPr dirty="0">
                <a:solidFill>
                  <a:schemeClr val="accent6">
                    <a:lumMod val="75000"/>
                  </a:schemeClr>
                </a:solidFill>
              </a:rPr>
              <a:t>aperçu</a:t>
            </a:r>
            <a:r>
              <a:rPr dirty="0"/>
              <a:t> des </a:t>
            </a:r>
            <a:r>
              <a:rPr dirty="0" err="1"/>
              <a:t>caractéristiques</a:t>
            </a:r>
            <a:r>
              <a:rPr dirty="0"/>
              <a:t> de chacun des </a:t>
            </a:r>
            <a:r>
              <a:rPr dirty="0" err="1"/>
              <a:t>principaux</a:t>
            </a:r>
            <a:r>
              <a:rPr dirty="0"/>
              <a:t> </a:t>
            </a:r>
            <a:r>
              <a:rPr dirty="0" err="1"/>
              <a:t>domaines</a:t>
            </a:r>
            <a:r>
              <a:rPr dirty="0"/>
              <a:t> </a:t>
            </a:r>
            <a:r>
              <a:rPr dirty="0" err="1"/>
              <a:t>fonctionnels</a:t>
            </a:r>
            <a:r>
              <a:rPr dirty="0"/>
              <a:t> des EIR que nous </a:t>
            </a:r>
            <a:r>
              <a:rPr dirty="0" err="1"/>
              <a:t>aborderons</a:t>
            </a:r>
            <a:r>
              <a:rPr dirty="0"/>
              <a:t> </a:t>
            </a:r>
            <a:r>
              <a:rPr dirty="0" err="1"/>
              <a:t>cette</a:t>
            </a:r>
            <a:r>
              <a:rPr dirty="0"/>
              <a:t> </a:t>
            </a:r>
            <a:r>
              <a:rPr dirty="0" err="1"/>
              <a:t>semaine</a:t>
            </a:r>
            <a:r>
              <a:rPr dirty="0"/>
              <a:t>. Nous y </a:t>
            </a:r>
            <a:r>
              <a:rPr dirty="0" err="1"/>
              <a:t>reviendrons</a:t>
            </a:r>
            <a:r>
              <a:rPr dirty="0"/>
              <a:t> plus </a:t>
            </a:r>
            <a:r>
              <a:rPr dirty="0" err="1"/>
              <a:t>en</a:t>
            </a:r>
            <a:r>
              <a:rPr dirty="0"/>
              <a:t> </a:t>
            </a:r>
            <a:r>
              <a:rPr dirty="0" err="1"/>
              <a:t>détail</a:t>
            </a:r>
            <a:r>
              <a:rPr dirty="0"/>
              <a:t> </a:t>
            </a:r>
            <a:r>
              <a:rPr dirty="0" err="1"/>
              <a:t>lors</a:t>
            </a:r>
            <a:r>
              <a:rPr dirty="0"/>
              <a:t> des séances </a:t>
            </a:r>
            <a:r>
              <a:rPr dirty="0" err="1"/>
              <a:t>consacrées</a:t>
            </a:r>
            <a:r>
              <a:rPr dirty="0"/>
              <a:t> à chacun de </a:t>
            </a:r>
            <a:r>
              <a:rPr dirty="0" err="1"/>
              <a:t>ces</a:t>
            </a:r>
            <a:r>
              <a:rPr dirty="0"/>
              <a:t> </a:t>
            </a:r>
            <a:r>
              <a:rPr dirty="0" err="1"/>
              <a:t>domaines</a:t>
            </a:r>
            <a:r>
              <a:rPr dirty="0"/>
              <a:t>, et les conclusions </a:t>
            </a:r>
            <a:r>
              <a:rPr dirty="0" err="1"/>
              <a:t>vous</a:t>
            </a:r>
            <a:r>
              <a:rPr dirty="0"/>
              <a:t> </a:t>
            </a:r>
            <a:r>
              <a:rPr dirty="0" err="1"/>
              <a:t>aideront</a:t>
            </a:r>
            <a:r>
              <a:rPr dirty="0"/>
              <a:t> à </a:t>
            </a:r>
            <a:r>
              <a:rPr dirty="0">
                <a:solidFill>
                  <a:schemeClr val="accent6">
                    <a:lumMod val="75000"/>
                  </a:schemeClr>
                </a:solidFill>
              </a:rPr>
              <a:t>identifier les </a:t>
            </a:r>
            <a:r>
              <a:rPr dirty="0" err="1">
                <a:solidFill>
                  <a:schemeClr val="accent6">
                    <a:lumMod val="75000"/>
                  </a:schemeClr>
                </a:solidFill>
              </a:rPr>
              <a:t>principaux</a:t>
            </a:r>
            <a:r>
              <a:rPr dirty="0">
                <a:solidFill>
                  <a:schemeClr val="accent6">
                    <a:lumMod val="75000"/>
                  </a:schemeClr>
                </a:solidFill>
              </a:rPr>
              <a:t> points à </a:t>
            </a:r>
            <a:r>
              <a:rPr dirty="0" err="1">
                <a:solidFill>
                  <a:schemeClr val="accent6">
                    <a:lumMod val="75000"/>
                  </a:schemeClr>
                </a:solidFill>
              </a:rPr>
              <a:t>intégrer</a:t>
            </a:r>
            <a:r>
              <a:rPr dirty="0">
                <a:solidFill>
                  <a:schemeClr val="accent6">
                    <a:lumMod val="75000"/>
                  </a:schemeClr>
                </a:solidFill>
              </a:rPr>
              <a:t> dans les POS relatives à </a:t>
            </a:r>
            <a:r>
              <a:rPr dirty="0" err="1">
                <a:solidFill>
                  <a:schemeClr val="accent6">
                    <a:lumMod val="75000"/>
                  </a:schemeClr>
                </a:solidFill>
              </a:rPr>
              <a:t>chaque</a:t>
            </a:r>
            <a:r>
              <a:rPr dirty="0">
                <a:solidFill>
                  <a:schemeClr val="accent6">
                    <a:lumMod val="75000"/>
                  </a:schemeClr>
                </a:solidFill>
              </a:rPr>
              <a:t> </a:t>
            </a:r>
            <a:r>
              <a:rPr dirty="0" err="1">
                <a:solidFill>
                  <a:schemeClr val="accent6">
                    <a:lumMod val="75000"/>
                  </a:schemeClr>
                </a:solidFill>
              </a:rPr>
              <a:t>domaine</a:t>
            </a:r>
            <a:r>
              <a:rPr dirty="0"/>
              <a:t>.</a:t>
            </a:r>
            <a:endParaRPr kern="1200" dirty="0">
              <a:ea typeface="+mn-ea"/>
              <a:cs typeface="Arial"/>
            </a:endParaRPr>
          </a:p>
          <a:p>
            <a:pPr marL="788035" lvl="1" indent="-334010">
              <a:lnSpc>
                <a:spcPct val="100000"/>
              </a:lnSpc>
              <a:spcBef>
                <a:spcPts val="468"/>
              </a:spcBef>
              <a:buClr>
                <a:srgbClr val="65A000"/>
              </a:buClr>
              <a:buFont typeface="Arial MT"/>
              <a:buChar char="•"/>
            </a:pPr>
            <a:endParaRPr kern="1200" dirty="0">
              <a:cs typeface="Arial"/>
            </a:endParaRPr>
          </a:p>
          <a:p>
            <a:pPr marL="788035" lvl="1" indent="-334010" defTabSz="914400">
              <a:lnSpc>
                <a:spcPct val="100000"/>
              </a:lnSpc>
              <a:spcBef>
                <a:spcPts val="468"/>
              </a:spcBef>
              <a:buClr>
                <a:schemeClr val="accent3"/>
              </a:buClr>
              <a:buFont typeface="Arial MT,Sans-Serif"/>
              <a:buChar char="•"/>
              <a:tabLst>
                <a:tab pos="787816" algn="l"/>
                <a:tab pos="788936" algn="l"/>
              </a:tabLst>
              <a:defRPr sz="2200" kern="1200">
                <a:latin typeface="Arial"/>
                <a:cs typeface="Arial"/>
              </a:defRPr>
            </a:pPr>
            <a:r>
              <a:rPr b="1" dirty="0"/>
              <a:t>Durée de la séance de </a:t>
            </a:r>
            <a:r>
              <a:rPr b="1" dirty="0" err="1"/>
              <a:t>réflexion</a:t>
            </a:r>
            <a:r>
              <a:rPr b="1" dirty="0"/>
              <a:t> (ronde de </a:t>
            </a:r>
            <a:r>
              <a:rPr b="1" dirty="0" err="1"/>
              <a:t>réflexion</a:t>
            </a:r>
            <a:r>
              <a:rPr b="1" dirty="0"/>
              <a:t>) : 60 min</a:t>
            </a:r>
            <a:r>
              <a:rPr dirty="0"/>
              <a:t>  </a:t>
            </a:r>
            <a:endParaRPr sz="2200" kern="1200" dirty="0">
              <a:latin typeface="Arial"/>
              <a:cs typeface="Arial"/>
            </a:endParaRPr>
          </a:p>
          <a:p>
            <a:pPr marL="861060" lvl="2" indent="0" defTabSz="914400">
              <a:lnSpc>
                <a:spcPct val="110000"/>
              </a:lnSpc>
              <a:spcBef>
                <a:spcPts val="468"/>
              </a:spcBef>
              <a:buNone/>
              <a:tabLst>
                <a:tab pos="787816" algn="l"/>
                <a:tab pos="788936" algn="l"/>
              </a:tabLst>
            </a:pPr>
            <a:endParaRPr sz="2200" kern="1200" dirty="0">
              <a:latin typeface="Arial"/>
              <a:cs typeface="Arial"/>
            </a:endParaRPr>
          </a:p>
          <a:p>
            <a:pPr marL="788035" lvl="1" indent="-334010" defTabSz="914400">
              <a:lnSpc>
                <a:spcPct val="100000"/>
              </a:lnSpc>
              <a:spcBef>
                <a:spcPts val="468"/>
              </a:spcBef>
              <a:buClr>
                <a:schemeClr val="accent3"/>
              </a:buClr>
              <a:buFont typeface="Arial MT"/>
              <a:buChar char="•"/>
              <a:tabLst>
                <a:tab pos="787816" algn="l"/>
                <a:tab pos="788936" algn="l"/>
              </a:tabLst>
            </a:pPr>
            <a:endParaRPr kern="1200" dirty="0">
              <a:cs typeface="Arial"/>
            </a:endParaRPr>
          </a:p>
          <a:p>
            <a:pPr marL="454025" lvl="1" indent="0" defTabSz="914400">
              <a:lnSpc>
                <a:spcPct val="100000"/>
              </a:lnSpc>
              <a:spcBef>
                <a:spcPts val="468"/>
              </a:spcBef>
              <a:buClr>
                <a:schemeClr val="accent3"/>
              </a:buClr>
              <a:buSzTx/>
              <a:buNone/>
              <a:tabLst>
                <a:tab pos="787816" algn="l"/>
                <a:tab pos="788936" algn="l"/>
              </a:tabLst>
            </a:pPr>
            <a:endParaRPr kern="1200" dirty="0">
              <a:cs typeface="Arial"/>
            </a:endParaRPr>
          </a:p>
          <a:p>
            <a:pPr marL="454025" lvl="1" indent="-71755">
              <a:lnSpc>
                <a:spcPct val="100000"/>
              </a:lnSpc>
              <a:spcBef>
                <a:spcPts val="468"/>
              </a:spcBef>
              <a:buClr>
                <a:srgbClr val="65A000"/>
              </a:buClr>
            </a:pPr>
            <a:endParaRPr kern="1200" dirty="0">
              <a:solidFill>
                <a:srgbClr val="C00000"/>
              </a:solidFill>
              <a:cs typeface="Arial"/>
            </a:endParaRPr>
          </a:p>
          <a:p>
            <a:endParaRPr dirty="0">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fontScale="77500" lnSpcReduction="20000"/>
          </a:bodyPr>
          <a:lstStyle/>
          <a:p>
            <a:pPr>
              <a:defRPr b="1"/>
            </a:pPr>
            <a:r>
              <a:rPr sz="3000" kern="1200">
                <a:solidFill>
                  <a:schemeClr val="bg1"/>
                </a:solidFill>
                <a:latin typeface="Source Sans Pro Bold"/>
                <a:ea typeface="Source Sans Pro Bold"/>
                <a:cs typeface="Source Sans Pro Bold"/>
              </a:rPr>
              <a:t> </a:t>
            </a:r>
            <a:r>
              <a:rPr sz="3000">
                <a:solidFill>
                  <a:srgbClr val="FFFFFF"/>
                </a:solidFill>
                <a:latin typeface="Source Sans Pro Bold"/>
                <a:ea typeface="Source Sans Pro Bold"/>
              </a:rPr>
              <a:t>1.2 </a:t>
            </a:r>
            <a:r>
              <a:rPr sz="3200">
                <a:solidFill>
                  <a:srgbClr val="FFFFFF"/>
                </a:solidFill>
              </a:rPr>
              <a:t>Séance de réflexion sur lʼexpérience des EIR </a:t>
            </a:r>
            <a:r>
              <a:rPr sz="3200">
                <a:solidFill>
                  <a:srgbClr val="FF0000"/>
                </a:solidFill>
                <a:highlight>
                  <a:srgbClr val="FFFF00"/>
                </a:highlight>
              </a:rPr>
              <a:t>[en/à/au(x) nom du pays]</a:t>
            </a:r>
            <a:endParaRPr sz="3200"/>
          </a:p>
          <a:p>
            <a:endParaRPr sz="3000" b="1">
              <a:solidFill>
                <a:srgbClr val="FFFFFF"/>
              </a:solidFill>
              <a:latin typeface="Source Sans Pro Bold"/>
              <a:ea typeface="Source Sans Pro Bold"/>
            </a:endParaRP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825683"/>
            <a:ext cx="9212263" cy="622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defRPr sz="2800" b="1" kern="1200">
                <a:solidFill>
                  <a:srgbClr val="A2010C"/>
                </a:solidFill>
                <a:ea typeface="Calibri"/>
                <a:cs typeface="Calibri"/>
              </a:defRPr>
            </a:pPr>
            <a:r>
              <a:t>Résultats attendus</a:t>
            </a: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42</a:t>
            </a:r>
          </a:p>
        </p:txBody>
      </p:sp>
    </p:spTree>
    <p:extLst>
      <p:ext uri="{BB962C8B-B14F-4D97-AF65-F5344CB8AC3E}">
        <p14:creationId xmlns:p14="http://schemas.microsoft.com/office/powerpoint/2010/main" val="895360114"/>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0611" y="838835"/>
            <a:ext cx="2096886" cy="882815"/>
          </a:xfrm>
        </p:spPr>
        <p:txBody>
          <a:bodyPr lIns="45719" tIns="45720" rIns="45719" bIns="45720" anchor="t">
            <a:normAutofit/>
          </a:bodyPr>
          <a:lstStyle/>
          <a:p>
            <a:pPr>
              <a:defRPr sz="2800" b="1">
                <a:solidFill>
                  <a:srgbClr val="951D19"/>
                </a:solidFill>
                <a:ea typeface="Source Sans Pro Bold"/>
                <a:sym typeface="Source Sans Pro Bold"/>
              </a:defRPr>
            </a:pPr>
            <a:r>
              <a:t>Exemple :</a:t>
            </a:r>
            <a:endParaRPr sz="2800" b="1">
              <a:solidFill>
                <a:srgbClr val="951D19"/>
              </a:solidFill>
              <a:ea typeface="Source Sans Pro Bold"/>
              <a:sym typeface="Source Sans Pro Bold"/>
            </a:endParaRPr>
          </a:p>
          <a:p>
            <a:pPr marL="788035" lvl="1" indent="-334010">
              <a:lnSpc>
                <a:spcPct val="100000"/>
              </a:lnSpc>
              <a:spcBef>
                <a:spcPts val="468"/>
              </a:spcBef>
              <a:buClr>
                <a:srgbClr val="65A000"/>
              </a:buClr>
              <a:buFont typeface="Arial MT"/>
              <a:buChar char="•"/>
            </a:pPr>
            <a:endParaRPr kern="1200">
              <a:ea typeface="+mn-ea"/>
              <a:cs typeface="Arial"/>
            </a:endParaRPr>
          </a:p>
          <a:p>
            <a:pPr marL="788035" lvl="1" indent="-334010" defTabSz="914400">
              <a:lnSpc>
                <a:spcPct val="100000"/>
              </a:lnSpc>
              <a:spcBef>
                <a:spcPts val="468"/>
              </a:spcBef>
              <a:buClr>
                <a:schemeClr val="accent3"/>
              </a:buClr>
              <a:buFont typeface="Arial MT"/>
              <a:buChar char="•"/>
              <a:tabLst>
                <a:tab pos="787816" algn="l"/>
                <a:tab pos="788936" algn="l"/>
              </a:tabLst>
            </a:pPr>
            <a:endParaRPr kern="1200">
              <a:ea typeface="+mn-ea"/>
              <a:cs typeface="Arial"/>
            </a:endParaRPr>
          </a:p>
          <a:p>
            <a:pPr marL="454025" lvl="1" indent="0" defTabSz="914400">
              <a:lnSpc>
                <a:spcPct val="100000"/>
              </a:lnSpc>
              <a:spcBef>
                <a:spcPts val="468"/>
              </a:spcBef>
              <a:buClr>
                <a:schemeClr val="accent3"/>
              </a:buClr>
              <a:buSzTx/>
              <a:buNone/>
              <a:tabLst>
                <a:tab pos="787816" algn="l"/>
                <a:tab pos="788936" algn="l"/>
              </a:tabLst>
            </a:pPr>
            <a:endParaRPr kern="1200">
              <a:ea typeface="+mn-ea"/>
              <a:cs typeface="Arial"/>
            </a:endParaRPr>
          </a:p>
          <a:p>
            <a:pPr marL="454025" lvl="1" indent="-71755">
              <a:lnSpc>
                <a:spcPct val="100000"/>
              </a:lnSpc>
              <a:spcBef>
                <a:spcPts val="468"/>
              </a:spcBef>
              <a:buClr>
                <a:srgbClr val="65A000"/>
              </a:buClr>
            </a:pPr>
            <a:endParaRPr kern="1200">
              <a:solidFill>
                <a:srgbClr val="C00000"/>
              </a:solidFill>
              <a:cs typeface="Arial"/>
            </a:endParaRPr>
          </a:p>
          <a:p>
            <a:endParaRPr kern="1200">
              <a:solidFill>
                <a:srgbClr val="C00000"/>
              </a:solidFill>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fontScale="77500" lnSpcReduction="20000"/>
          </a:bodyPr>
          <a:lstStyle/>
          <a:p>
            <a:pPr>
              <a:defRPr b="1"/>
            </a:pPr>
            <a:r>
              <a:rPr sz="3000" kern="1200">
                <a:solidFill>
                  <a:schemeClr val="bg1"/>
                </a:solidFill>
                <a:latin typeface="Source Sans Pro Bold"/>
                <a:ea typeface="Source Sans Pro Bold"/>
                <a:cs typeface="Source Sans Pro Bold"/>
              </a:rPr>
              <a:t> </a:t>
            </a:r>
            <a:r>
              <a:rPr sz="3000">
                <a:solidFill>
                  <a:srgbClr val="FFFFFF"/>
                </a:solidFill>
                <a:latin typeface="Source Sans Pro Bold"/>
                <a:ea typeface="Source Sans Pro Bold"/>
              </a:rPr>
              <a:t>1.2 </a:t>
            </a:r>
            <a:r>
              <a:rPr sz="3200">
                <a:solidFill>
                  <a:srgbClr val="FFFFFF"/>
                </a:solidFill>
              </a:rPr>
              <a:t>Séance de réflexion sur lʼexpérience des EIR </a:t>
            </a:r>
            <a:r>
              <a:rPr sz="3200">
                <a:solidFill>
                  <a:srgbClr val="FF0000"/>
                </a:solidFill>
                <a:highlight>
                  <a:srgbClr val="FFFF00"/>
                </a:highlight>
              </a:rPr>
              <a:t>[en/à/au(x) nom du pays]</a:t>
            </a:r>
            <a:endParaRPr sz="3200"/>
          </a:p>
          <a:p>
            <a:endParaRPr sz="3000" b="1">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43</a:t>
            </a:r>
          </a:p>
        </p:txBody>
      </p:sp>
      <p:graphicFrame>
        <p:nvGraphicFramePr>
          <p:cNvPr id="5" name="Tableau 4">
            <a:extLst>
              <a:ext uri="{FF2B5EF4-FFF2-40B4-BE49-F238E27FC236}">
                <a16:creationId xmlns:a16="http://schemas.microsoft.com/office/drawing/2014/main" id="{7275DD2D-C37B-1561-9E90-B7D1C32C84E6}"/>
              </a:ext>
            </a:extLst>
          </p:cNvPr>
          <p:cNvGraphicFramePr>
            <a:graphicFrameLocks noGrp="1"/>
          </p:cNvGraphicFramePr>
          <p:nvPr>
            <p:extLst>
              <p:ext uri="{D42A27DB-BD31-4B8C-83A1-F6EECF244321}">
                <p14:modId xmlns:p14="http://schemas.microsoft.com/office/powerpoint/2010/main" val="1232578390"/>
              </p:ext>
            </p:extLst>
          </p:nvPr>
        </p:nvGraphicFramePr>
        <p:xfrm>
          <a:off x="1776248" y="1053922"/>
          <a:ext cx="8639503" cy="5156200"/>
        </p:xfrm>
        <a:graphic>
          <a:graphicData uri="http://schemas.openxmlformats.org/drawingml/2006/table">
            <a:tbl>
              <a:tblPr bandRow="1">
                <a:tableStyleId>{5940675A-B579-460E-94D1-54222C63F5DA}</a:tableStyleId>
              </a:tblPr>
              <a:tblGrid>
                <a:gridCol w="4467376">
                  <a:extLst>
                    <a:ext uri="{9D8B030D-6E8A-4147-A177-3AD203B41FA5}">
                      <a16:colId xmlns:a16="http://schemas.microsoft.com/office/drawing/2014/main" val="967554950"/>
                    </a:ext>
                  </a:extLst>
                </a:gridCol>
                <a:gridCol w="4172127">
                  <a:extLst>
                    <a:ext uri="{9D8B030D-6E8A-4147-A177-3AD203B41FA5}">
                      <a16:colId xmlns:a16="http://schemas.microsoft.com/office/drawing/2014/main" val="502764950"/>
                    </a:ext>
                  </a:extLst>
                </a:gridCol>
              </a:tblGrid>
              <a:tr h="692358">
                <a:tc gridSpan="2">
                  <a:txBody>
                    <a:bodyPr/>
                    <a:lstStyle/>
                    <a:p>
                      <a:pPr algn="ctr" rtl="0" fontAlgn="base">
                        <a:defRPr sz="2400">
                          <a:solidFill>
                            <a:schemeClr val="bg1"/>
                          </a:solidFill>
                          <a:effectLst/>
                          <a:latin typeface="Source Sans Pro"/>
                        </a:defRPr>
                      </a:pPr>
                      <a:r>
                        <a:rPr b="1"/>
                        <a:t>Dotation des EIR en personnel et constitution de la liste des membres de réserve</a:t>
                      </a:r>
                      <a:r>
                        <a:t> </a:t>
                      </a: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5A000"/>
                    </a:solidFill>
                  </a:tcPr>
                </a:tc>
                <a:tc hMerge="1">
                  <a:txBody>
                    <a:bodyPr/>
                    <a:lstStyle/>
                    <a:p>
                      <a:endParaRPr/>
                    </a:p>
                  </a:txBody>
                  <a:tcPr/>
                </a:tc>
                <a:extLst>
                  <a:ext uri="{0D108BD9-81ED-4DB2-BD59-A6C34878D82A}">
                    <a16:rowId xmlns:a16="http://schemas.microsoft.com/office/drawing/2014/main" val="3994020619"/>
                  </a:ext>
                </a:extLst>
              </a:tr>
              <a:tr h="1668925">
                <a:tc>
                  <a:txBody>
                    <a:bodyPr/>
                    <a:lstStyle/>
                    <a:p>
                      <a:pPr algn="ctr" rtl="0" fontAlgn="base">
                        <a:defRPr sz="2400">
                          <a:solidFill>
                            <a:srgbClr val="65A000"/>
                          </a:solidFill>
                          <a:effectLst/>
                          <a:latin typeface="Source Sans Pro"/>
                        </a:defRPr>
                      </a:pPr>
                      <a:r>
                        <a:rPr b="1"/>
                        <a:t>Ce qui fonctionne</a:t>
                      </a:r>
                      <a:r>
                        <a:t> </a:t>
                      </a:r>
                    </a:p>
                    <a:p>
                      <a:pPr marL="788035" marR="0" lvl="1" indent="-334010" algn="l">
                        <a:lnSpc>
                          <a:spcPct val="100000"/>
                        </a:lnSpc>
                        <a:spcBef>
                          <a:spcPts val="468"/>
                        </a:spcBef>
                        <a:spcAft>
                          <a:spcPts val="0"/>
                        </a:spcAft>
                        <a:buClr>
                          <a:srgbClr val="000000"/>
                        </a:buClr>
                        <a:buFont typeface="Arial MT,Sans-Serif"/>
                        <a:buChar char="•"/>
                      </a:pPr>
                      <a:endParaRPr sz="2400" b="0" i="0" u="none" strike="noStrike">
                        <a:solidFill>
                          <a:srgbClr val="000000"/>
                        </a:solidFill>
                        <a:effectLst/>
                        <a:latin typeface="Arial"/>
                      </a:endParaRPr>
                    </a:p>
                    <a:p>
                      <a:pPr marL="788035" marR="0" lvl="1" indent="-334010" algn="l" defTabSz="289320" rtl="0" latinLnBrk="0">
                        <a:lnSpc>
                          <a:spcPct val="100000"/>
                        </a:lnSpc>
                        <a:spcBef>
                          <a:spcPts val="468"/>
                        </a:spcBef>
                        <a:spcAft>
                          <a:spcPts val="0"/>
                        </a:spcAft>
                        <a:buClr>
                          <a:srgbClr val="65A000"/>
                        </a:buClr>
                        <a:buSzPct val="100000"/>
                        <a:buFont typeface="Arial MT"/>
                        <a:buChar char="•"/>
                        <a:tabLst/>
                      </a:pPr>
                      <a:endParaRPr sz="2400" b="0" i="0" u="none" strike="noStrike" kern="1200" cap="none" baseline="0">
                        <a:solidFill>
                          <a:srgbClr val="000000"/>
                        </a:solidFill>
                        <a:uFillTx/>
                        <a:latin typeface="Source Sans Pro Regular"/>
                        <a:ea typeface="+mn-ea"/>
                        <a:cs typeface="Arial"/>
                        <a:sym typeface="Source Sans Pro Regular"/>
                      </a:endParaRP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ase">
                        <a:defRPr sz="2400">
                          <a:solidFill>
                            <a:srgbClr val="C00000"/>
                          </a:solidFill>
                          <a:effectLst/>
                          <a:latin typeface="Source Sans Pro"/>
                        </a:defRPr>
                      </a:pPr>
                      <a:r>
                        <a:rPr b="1"/>
                        <a:t>Points à améliorer</a:t>
                      </a:r>
                      <a:r>
                        <a:t> </a:t>
                      </a:r>
                    </a:p>
                    <a:p>
                      <a:pPr algn="ctr" rtl="0" fontAlgn="base"/>
                      <a:endParaRPr sz="2400" b="0" i="0">
                        <a:effectLst/>
                        <a:latin typeface="Source Sans Pro"/>
                      </a:endParaRPr>
                    </a:p>
                    <a:p>
                      <a:pPr marL="788035" marR="0" lvl="1" indent="-334010" algn="l">
                        <a:lnSpc>
                          <a:spcPct val="100000"/>
                        </a:lnSpc>
                        <a:spcBef>
                          <a:spcPts val="468"/>
                        </a:spcBef>
                        <a:spcAft>
                          <a:spcPts val="0"/>
                        </a:spcAft>
                        <a:buClr>
                          <a:srgbClr val="000000"/>
                        </a:buClr>
                        <a:buFont typeface="Arial MT,Sans-Serif"/>
                        <a:buChar char="•"/>
                      </a:pPr>
                      <a:endParaRPr sz="2400" b="0" i="0" u="none" strike="noStrike">
                        <a:solidFill>
                          <a:srgbClr val="000000"/>
                        </a:solidFill>
                        <a:effectLst/>
                        <a:latin typeface="Arial"/>
                      </a:endParaRPr>
                    </a:p>
                    <a:p>
                      <a:pPr algn="ctr" rtl="0" fontAlgn="base"/>
                      <a:endParaRPr sz="2400" b="0" i="0">
                        <a:effectLst/>
                        <a:latin typeface="Source Sans Pro"/>
                      </a:endParaRPr>
                    </a:p>
                    <a:p>
                      <a:pPr algn="ctr" rtl="0" fontAlgn="base"/>
                      <a:endParaRPr sz="2400" b="0" i="0">
                        <a:effectLst/>
                        <a:latin typeface="Source Sans Pro"/>
                      </a:endParaRP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326202"/>
                  </a:ext>
                </a:extLst>
              </a:tr>
              <a:tr h="1976640">
                <a:tc gridSpan="2">
                  <a:txBody>
                    <a:bodyPr/>
                    <a:lstStyle/>
                    <a:p>
                      <a:pPr algn="ctr" rtl="0" fontAlgn="base">
                        <a:defRPr sz="2400" b="1">
                          <a:solidFill>
                            <a:srgbClr val="002060"/>
                          </a:solidFill>
                          <a:effectLst/>
                          <a:latin typeface="Source Sans Pro"/>
                        </a:defRPr>
                      </a:pPr>
                      <a:r>
                        <a:rPr dirty="0" err="1"/>
                        <a:t>Quelles</a:t>
                      </a:r>
                      <a:r>
                        <a:rPr dirty="0"/>
                        <a:t> </a:t>
                      </a:r>
                      <a:r>
                        <a:rPr dirty="0" err="1"/>
                        <a:t>sont</a:t>
                      </a:r>
                      <a:r>
                        <a:rPr dirty="0"/>
                        <a:t> les solutions possibles pour </a:t>
                      </a:r>
                      <a:r>
                        <a:rPr dirty="0" err="1"/>
                        <a:t>améliorer</a:t>
                      </a:r>
                      <a:r>
                        <a:rPr dirty="0"/>
                        <a:t> la dotation </a:t>
                      </a:r>
                      <a:r>
                        <a:rPr dirty="0" err="1"/>
                        <a:t>en</a:t>
                      </a:r>
                      <a:r>
                        <a:rPr dirty="0"/>
                        <a:t> personnel des EIR </a:t>
                      </a:r>
                    </a:p>
                    <a:p>
                      <a:pPr lvl="0" algn="ctr">
                        <a:buNone/>
                        <a:defRPr sz="2400"/>
                      </a:pPr>
                      <a:r>
                        <a:rPr b="1" dirty="0">
                          <a:solidFill>
                            <a:srgbClr val="002060"/>
                          </a:solidFill>
                          <a:effectLst/>
                          <a:latin typeface="Source Sans Pro"/>
                        </a:rPr>
                        <a:t>et la constitution de la </a:t>
                      </a:r>
                      <a:r>
                        <a:rPr b="1" dirty="0" err="1">
                          <a:solidFill>
                            <a:srgbClr val="002060"/>
                          </a:solidFill>
                          <a:effectLst/>
                          <a:latin typeface="Source Sans Pro"/>
                        </a:rPr>
                        <a:t>liste</a:t>
                      </a:r>
                      <a:r>
                        <a:rPr b="1" dirty="0">
                          <a:solidFill>
                            <a:srgbClr val="002060"/>
                          </a:solidFill>
                          <a:effectLst/>
                          <a:latin typeface="Source Sans Pro"/>
                        </a:rPr>
                        <a:t> des </a:t>
                      </a:r>
                      <a:r>
                        <a:rPr b="1" dirty="0" err="1">
                          <a:solidFill>
                            <a:srgbClr val="002060"/>
                          </a:solidFill>
                          <a:effectLst/>
                          <a:latin typeface="Source Sans Pro"/>
                        </a:rPr>
                        <a:t>membres</a:t>
                      </a:r>
                      <a:r>
                        <a:rPr b="1" dirty="0">
                          <a:solidFill>
                            <a:srgbClr val="002060"/>
                          </a:solidFill>
                          <a:effectLst/>
                          <a:latin typeface="Source Sans Pro"/>
                        </a:rPr>
                        <a:t> de </a:t>
                      </a:r>
                      <a:r>
                        <a:rPr b="1" dirty="0" err="1">
                          <a:solidFill>
                            <a:srgbClr val="002060"/>
                          </a:solidFill>
                          <a:effectLst/>
                          <a:latin typeface="Source Sans Pro"/>
                        </a:rPr>
                        <a:t>réserve</a:t>
                      </a:r>
                      <a:r>
                        <a:rPr b="1" dirty="0">
                          <a:solidFill>
                            <a:srgbClr val="002060"/>
                          </a:solidFill>
                          <a:effectLst/>
                          <a:latin typeface="Source Sans Pro"/>
                        </a:rPr>
                        <a:t> ?</a:t>
                      </a:r>
                      <a:r>
                        <a:rPr kern="1200" dirty="0">
                          <a:solidFill>
                            <a:srgbClr val="000000"/>
                          </a:solidFill>
                          <a:latin typeface="Source Sans Pro Regular"/>
                          <a:cs typeface="Arial"/>
                        </a:rPr>
                        <a:t> </a:t>
                      </a:r>
                    </a:p>
                    <a:p>
                      <a:pPr algn="l" rtl="0" fontAlgn="base"/>
                      <a:endParaRPr sz="2400" b="0" i="0" dirty="0">
                        <a:effectLst/>
                        <a:latin typeface="Source Sans Pro"/>
                      </a:endParaRPr>
                    </a:p>
                    <a:p>
                      <a:pPr marL="788035" marR="0" lvl="1" indent="-334010" algn="l" defTabSz="289320">
                        <a:lnSpc>
                          <a:spcPct val="100000"/>
                        </a:lnSpc>
                        <a:spcBef>
                          <a:spcPts val="468"/>
                        </a:spcBef>
                        <a:spcAft>
                          <a:spcPts val="0"/>
                        </a:spcAft>
                        <a:buClr>
                          <a:srgbClr val="000000"/>
                        </a:buClr>
                        <a:buFont typeface="Arial MT,Sans-Serif"/>
                        <a:buChar char="•"/>
                        <a:tabLst/>
                      </a:pPr>
                      <a:endParaRPr sz="2400" b="0" i="0" u="none" strike="noStrike" dirty="0">
                        <a:solidFill>
                          <a:srgbClr val="000000"/>
                        </a:solidFill>
                        <a:effectLst/>
                        <a:latin typeface="Arial"/>
                        <a:sym typeface="Source Sans Pro Regular"/>
                      </a:endParaRPr>
                    </a:p>
                    <a:p>
                      <a:pPr algn="l" rtl="0" fontAlgn="base"/>
                      <a:endParaRPr sz="2400" b="0" i="0" dirty="0">
                        <a:effectLst/>
                        <a:latin typeface="Source Sans Pro"/>
                      </a:endParaRPr>
                    </a:p>
                  </a:txBody>
                  <a:tcPr marL="66675" marR="666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a:tc>
                <a:extLst>
                  <a:ext uri="{0D108BD9-81ED-4DB2-BD59-A6C34878D82A}">
                    <a16:rowId xmlns:a16="http://schemas.microsoft.com/office/drawing/2014/main" val="460969243"/>
                  </a:ext>
                </a:extLst>
              </a:tr>
            </a:tbl>
          </a:graphicData>
        </a:graphic>
      </p:graphicFrame>
    </p:spTree>
    <p:extLst>
      <p:ext uri="{BB962C8B-B14F-4D97-AF65-F5344CB8AC3E}">
        <p14:creationId xmlns:p14="http://schemas.microsoft.com/office/powerpoint/2010/main" val="132056403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fontScale="77500" lnSpcReduction="20000"/>
          </a:bodyPr>
          <a:lstStyle/>
          <a:p>
            <a:pPr>
              <a:defRPr b="1"/>
            </a:pPr>
            <a:r>
              <a:rPr sz="3000" kern="1200">
                <a:solidFill>
                  <a:schemeClr val="bg1"/>
                </a:solidFill>
                <a:latin typeface="Source Sans Pro Bold"/>
                <a:ea typeface="Source Sans Pro Bold"/>
                <a:cs typeface="Source Sans Pro Bold"/>
              </a:rPr>
              <a:t> </a:t>
            </a:r>
            <a:r>
              <a:rPr sz="3000">
                <a:solidFill>
                  <a:srgbClr val="FFFFFF"/>
                </a:solidFill>
                <a:latin typeface="Source Sans Pro Bold"/>
                <a:ea typeface="Source Sans Pro Bold"/>
              </a:rPr>
              <a:t>1.2 </a:t>
            </a:r>
            <a:r>
              <a:rPr sz="3200">
                <a:solidFill>
                  <a:srgbClr val="FFFFFF"/>
                </a:solidFill>
              </a:rPr>
              <a:t>Séance de réflexion sur lʼexpérience des EIR </a:t>
            </a:r>
            <a:r>
              <a:rPr sz="3200">
                <a:solidFill>
                  <a:srgbClr val="FF0000"/>
                </a:solidFill>
                <a:highlight>
                  <a:srgbClr val="FFFF00"/>
                </a:highlight>
              </a:rPr>
              <a:t>[en/à/au(x) nom du pays]</a:t>
            </a:r>
            <a:endParaRPr sz="3200"/>
          </a:p>
          <a:p>
            <a:endParaRPr sz="3000" b="1">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40</a:t>
            </a:r>
          </a:p>
        </p:txBody>
      </p:sp>
      <p:sp>
        <p:nvSpPr>
          <p:cNvPr id="5" name="Text Placeholder 1">
            <a:extLst>
              <a:ext uri="{FF2B5EF4-FFF2-40B4-BE49-F238E27FC236}">
                <a16:creationId xmlns:a16="http://schemas.microsoft.com/office/drawing/2014/main" id="{A5F6EE26-CCF9-D656-DA07-D2921A8ABB6B}"/>
              </a:ext>
            </a:extLst>
          </p:cNvPr>
          <p:cNvSpPr txBox="1">
            <a:spLocks/>
          </p:cNvSpPr>
          <p:nvPr/>
        </p:nvSpPr>
        <p:spPr>
          <a:xfrm>
            <a:off x="527469" y="874373"/>
            <a:ext cx="10868245" cy="5109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342900" indent="-342900" algn="just">
              <a:buFont typeface="+mj-lt"/>
              <a:buAutoNum type="arabicPeriod"/>
            </a:pPr>
            <a:r>
              <a:rPr lang="fr-FR" sz="1600" b="1" dirty="0">
                <a:solidFill>
                  <a:srgbClr val="951D19"/>
                </a:solidFill>
                <a:ea typeface="Source Sans Pro Bold"/>
                <a:cs typeface="Source Sans Pro Bold"/>
              </a:rPr>
              <a:t>Gestion </a:t>
            </a:r>
            <a:r>
              <a:rPr lang="fr-FR" sz="1600" b="1" dirty="0">
                <a:solidFill>
                  <a:srgbClr val="951D19"/>
                </a:solidFill>
                <a:ea typeface="Source Sans Pro Bold"/>
                <a:cs typeface="Source Sans Pro Bold"/>
                <a:sym typeface="Source Sans Pro Bold"/>
              </a:rPr>
              <a:t>des EIR : </a:t>
            </a:r>
            <a:r>
              <a:rPr lang="fr-FR" sz="1600" dirty="0"/>
              <a:t>établir et superviser les EIR, et préparer leurs membres aux interventions </a:t>
            </a:r>
            <a:r>
              <a:rPr lang="fr-FR" sz="1600" dirty="0" err="1"/>
              <a:t>dʼurgence</a:t>
            </a:r>
            <a:r>
              <a:rPr lang="fr-FR" sz="1600" dirty="0"/>
              <a:t>. Cela consiste notamment à définir les rôles, à élaborer des procédures opérationnelles standards et à garantir </a:t>
            </a:r>
            <a:r>
              <a:rPr lang="fr-FR" sz="1600" dirty="0" err="1"/>
              <a:t>lʼappui</a:t>
            </a:r>
            <a:r>
              <a:rPr lang="fr-FR" sz="1600" dirty="0"/>
              <a:t> financier et administratif adéquat.</a:t>
            </a:r>
          </a:p>
          <a:p>
            <a:pPr marL="342900" indent="-342900" algn="just">
              <a:buFont typeface="+mj-lt"/>
              <a:buAutoNum type="arabicPeriod"/>
            </a:pPr>
            <a:endParaRPr lang="fr-FR" sz="1600" b="1" dirty="0">
              <a:solidFill>
                <a:srgbClr val="951D19"/>
              </a:solidFill>
              <a:ea typeface="Source Sans Pro Bold"/>
              <a:cs typeface="Source Sans Pro Bold"/>
            </a:endParaRPr>
          </a:p>
          <a:p>
            <a:pPr marL="342900" indent="-342900" algn="just">
              <a:buAutoNum type="arabicPeriod"/>
            </a:pPr>
            <a:r>
              <a:rPr lang="fr-FR" sz="1600" b="1" dirty="0">
                <a:solidFill>
                  <a:srgbClr val="951D19"/>
                </a:solidFill>
                <a:ea typeface="Source Sans Pro Bold"/>
                <a:cs typeface="Source Sans Pro Bold"/>
              </a:rPr>
              <a:t>Fiches de poste des EIR : </a:t>
            </a:r>
            <a:r>
              <a:rPr lang="fr-FR" sz="1600" dirty="0"/>
              <a:t>définition du rôle et des responsabilités qui incombent à chaque membre des EIR. Il peut </a:t>
            </a:r>
            <a:r>
              <a:rPr lang="fr-FR" sz="1600" dirty="0" err="1"/>
              <a:t>sʼagir</a:t>
            </a:r>
            <a:r>
              <a:rPr lang="fr-FR" sz="1600" dirty="0"/>
              <a:t> de la conduite de tests de diagnostic, de la mise en œuvre de mesures de lutte anti-infectieuse, de la prise en charge des cas, de la communication sur les risques, etc.</a:t>
            </a:r>
          </a:p>
          <a:p>
            <a:pPr marL="342900" indent="-342900" algn="just">
              <a:buFontTx/>
              <a:buAutoNum type="arabicPeriod"/>
            </a:pPr>
            <a:endParaRPr lang="fr-FR" sz="1600" dirty="0">
              <a:cs typeface="Source Sans Pro Bold"/>
            </a:endParaRPr>
          </a:p>
          <a:p>
            <a:pPr marL="342900" indent="-342900" algn="just">
              <a:buFont typeface="+mj-lt"/>
              <a:buAutoNum type="arabicPeriod"/>
            </a:pPr>
            <a:r>
              <a:rPr lang="fr-FR" sz="1600" b="1" dirty="0">
                <a:solidFill>
                  <a:srgbClr val="951D19"/>
                </a:solidFill>
                <a:ea typeface="Source Sans Pro Bold"/>
                <a:cs typeface="Source Sans Pro Bold"/>
              </a:rPr>
              <a:t>Dotation en personnel des EIR et constitution de la liste des membres de réserve : </a:t>
            </a:r>
            <a:r>
              <a:rPr lang="fr-FR" sz="1600" dirty="0"/>
              <a:t>identifier les compétences nécessaires et les rôles des différents membres des EIR, créer la liste des membres du personnel disponibles et faire en sorte que les membres des EIR soient prêts à être déployés avec un préavis très court.</a:t>
            </a:r>
          </a:p>
          <a:p>
            <a:pPr marL="342900" indent="-342900" algn="just">
              <a:buFont typeface="+mj-lt"/>
              <a:buAutoNum type="arabicPeriod"/>
            </a:pPr>
            <a:endParaRPr lang="fr-FR" sz="1600" dirty="0"/>
          </a:p>
          <a:p>
            <a:pPr marL="342900" indent="-342900" algn="just">
              <a:buFont typeface="+mj-lt"/>
              <a:buAutoNum type="arabicPeriod"/>
            </a:pPr>
            <a:r>
              <a:rPr lang="fr-FR" sz="1600" b="1" dirty="0">
                <a:solidFill>
                  <a:srgbClr val="951D19"/>
                </a:solidFill>
                <a:ea typeface="Source Sans Pro Bold"/>
                <a:cs typeface="Source Sans Pro Bold"/>
              </a:rPr>
              <a:t>Disponibilité opérationnelle des EIR et dispositions administratives : </a:t>
            </a:r>
            <a:r>
              <a:rPr lang="fr-FR" sz="1600" dirty="0" err="1"/>
              <a:t>sʼassurer</a:t>
            </a:r>
            <a:r>
              <a:rPr lang="fr-FR" sz="1600" dirty="0"/>
              <a:t> que tous les membres des EIR ont suivi la formation nécessaire, disposent de </a:t>
            </a:r>
            <a:r>
              <a:rPr lang="fr-FR" sz="1600" dirty="0" err="1"/>
              <a:t>lʼéquipement</a:t>
            </a:r>
            <a:r>
              <a:rPr lang="fr-FR" sz="1600" dirty="0"/>
              <a:t> adéquat et ont pris </a:t>
            </a:r>
            <a:r>
              <a:rPr lang="fr-FR" sz="1600" dirty="0" err="1"/>
              <a:t>lʼensemble</a:t>
            </a:r>
            <a:r>
              <a:rPr lang="fr-FR" sz="1600" dirty="0"/>
              <a:t> des dispositions administratives requises pour un déploiement. </a:t>
            </a:r>
          </a:p>
          <a:p>
            <a:pPr marL="342900" indent="-342900" algn="just">
              <a:buFont typeface="+mj-lt"/>
              <a:buAutoNum type="arabicPeriod"/>
            </a:pPr>
            <a:endParaRPr lang="fr-FR" sz="1600" dirty="0"/>
          </a:p>
          <a:p>
            <a:pPr marL="342900" indent="-342900" algn="just">
              <a:buFont typeface="+mj-lt"/>
              <a:buAutoNum type="arabicPeriod"/>
            </a:pPr>
            <a:r>
              <a:rPr lang="fr-FR" sz="1600" b="1" dirty="0">
                <a:solidFill>
                  <a:srgbClr val="951D19"/>
                </a:solidFill>
                <a:ea typeface="Source Sans Pro Bold"/>
                <a:cs typeface="Source Sans Pro Bold"/>
              </a:rPr>
              <a:t>Formation des EIR : </a:t>
            </a:r>
            <a:r>
              <a:rPr lang="fr-FR" sz="1600" dirty="0"/>
              <a:t>orientation initiale, formation continue et exercices réguliers destinés à préparer les membres des EIR à un large éventail de situations </a:t>
            </a:r>
            <a:r>
              <a:rPr lang="fr-FR" sz="1600" dirty="0" err="1"/>
              <a:t>dʼurgence</a:t>
            </a:r>
            <a:r>
              <a:rPr lang="fr-FR" sz="1600" dirty="0"/>
              <a:t>. Cela recouvre en particulier les formations axées sur </a:t>
            </a:r>
            <a:r>
              <a:rPr lang="fr-FR" sz="1600" dirty="0" err="1"/>
              <a:t>lʼencadrement</a:t>
            </a:r>
            <a:r>
              <a:rPr lang="fr-FR" sz="1600" dirty="0"/>
              <a:t> et le renforcement des compétences spécialisées.</a:t>
            </a:r>
          </a:p>
          <a:p>
            <a:pPr marL="342900" indent="-342900" algn="just">
              <a:buFont typeface="+mj-lt"/>
              <a:buAutoNum type="arabicPeriod"/>
            </a:pPr>
            <a:endParaRPr lang="fr-FR" sz="1600" dirty="0"/>
          </a:p>
          <a:p>
            <a:pPr marL="342900" indent="-342900" algn="just">
              <a:buFont typeface="+mj-lt"/>
              <a:buAutoNum type="arabicPeriod"/>
            </a:pPr>
            <a:r>
              <a:rPr lang="fr-FR" sz="1600" b="1" dirty="0">
                <a:solidFill>
                  <a:srgbClr val="951D19"/>
                </a:solidFill>
                <a:ea typeface="Source Sans Pro Bold"/>
                <a:cs typeface="Source Sans Pro Bold"/>
              </a:rPr>
              <a:t>Mobilisation et </a:t>
            </a:r>
            <a:r>
              <a:rPr lang="fr-FR" sz="1600" b="1" dirty="0" err="1">
                <a:solidFill>
                  <a:srgbClr val="951D19"/>
                </a:solidFill>
                <a:ea typeface="Source Sans Pro Bold"/>
                <a:cs typeface="Source Sans Pro Bold"/>
              </a:rPr>
              <a:t>prédéploiement</a:t>
            </a:r>
            <a:r>
              <a:rPr lang="fr-FR" sz="1600" b="1" dirty="0">
                <a:solidFill>
                  <a:srgbClr val="951D19"/>
                </a:solidFill>
                <a:ea typeface="Source Sans Pro Bold"/>
                <a:cs typeface="Source Sans Pro Bold"/>
              </a:rPr>
              <a:t> des EIR : </a:t>
            </a:r>
            <a:r>
              <a:rPr lang="fr-FR" sz="1600" dirty="0"/>
              <a:t>mesures prises pour mobiliser les EIR, notamment en proposant aux membres déployés des séances </a:t>
            </a:r>
            <a:r>
              <a:rPr lang="fr-FR" sz="1600" dirty="0" err="1"/>
              <a:t>dʼinformation</a:t>
            </a:r>
            <a:r>
              <a:rPr lang="fr-FR" sz="1600" dirty="0"/>
              <a:t> et des formations en temps voulu, et en veillant à ce </a:t>
            </a:r>
            <a:r>
              <a:rPr lang="fr-FR" sz="1600" dirty="0" err="1"/>
              <a:t>quʼils</a:t>
            </a:r>
            <a:r>
              <a:rPr lang="fr-FR" sz="1600" dirty="0"/>
              <a:t> disposent des ressources nécessaires.</a:t>
            </a:r>
          </a:p>
          <a:p>
            <a:pPr algn="just"/>
            <a:endParaRPr sz="1600" dirty="0"/>
          </a:p>
        </p:txBody>
      </p:sp>
    </p:spTree>
    <p:extLst>
      <p:ext uri="{BB962C8B-B14F-4D97-AF65-F5344CB8AC3E}">
        <p14:creationId xmlns:p14="http://schemas.microsoft.com/office/powerpoint/2010/main" val="382262583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fontScale="77500" lnSpcReduction="20000"/>
          </a:bodyPr>
          <a:lstStyle/>
          <a:p>
            <a:pPr>
              <a:defRPr b="1"/>
            </a:pPr>
            <a:r>
              <a:rPr sz="3000" kern="1200">
                <a:solidFill>
                  <a:schemeClr val="bg1"/>
                </a:solidFill>
                <a:latin typeface="Source Sans Pro Bold"/>
                <a:ea typeface="Source Sans Pro Bold"/>
                <a:cs typeface="Source Sans Pro Bold"/>
              </a:rPr>
              <a:t> </a:t>
            </a:r>
            <a:r>
              <a:rPr sz="3000">
                <a:solidFill>
                  <a:srgbClr val="FFFFFF"/>
                </a:solidFill>
                <a:latin typeface="Source Sans Pro Bold"/>
                <a:ea typeface="Source Sans Pro Bold"/>
              </a:rPr>
              <a:t>1.2 </a:t>
            </a:r>
            <a:r>
              <a:rPr sz="3200">
                <a:solidFill>
                  <a:srgbClr val="FFFFFF"/>
                </a:solidFill>
              </a:rPr>
              <a:t>Séance de réflexion sur lʼexpérience des EIR </a:t>
            </a:r>
            <a:r>
              <a:rPr sz="3200">
                <a:solidFill>
                  <a:srgbClr val="FF0000"/>
                </a:solidFill>
                <a:highlight>
                  <a:srgbClr val="FFFF00"/>
                </a:highlight>
              </a:rPr>
              <a:t>[en/à/au(x) nom du pays]</a:t>
            </a:r>
            <a:endParaRPr sz="3200"/>
          </a:p>
          <a:p>
            <a:endParaRPr sz="3000" b="1">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40</a:t>
            </a:r>
          </a:p>
        </p:txBody>
      </p:sp>
      <p:sp>
        <p:nvSpPr>
          <p:cNvPr id="5" name="Text Placeholder 1">
            <a:extLst>
              <a:ext uri="{FF2B5EF4-FFF2-40B4-BE49-F238E27FC236}">
                <a16:creationId xmlns:a16="http://schemas.microsoft.com/office/drawing/2014/main" id="{A5F6EE26-CCF9-D656-DA07-D2921A8ABB6B}"/>
              </a:ext>
            </a:extLst>
          </p:cNvPr>
          <p:cNvSpPr txBox="1">
            <a:spLocks/>
          </p:cNvSpPr>
          <p:nvPr/>
        </p:nvSpPr>
        <p:spPr>
          <a:xfrm>
            <a:off x="533169" y="874373"/>
            <a:ext cx="10868245" cy="51092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342900" indent="-342900" algn="just">
              <a:buFont typeface="+mj-lt"/>
              <a:buAutoNum type="arabicPeriod" startAt="7"/>
            </a:pPr>
            <a:r>
              <a:rPr lang="fr-FR" sz="1600" b="1">
                <a:solidFill>
                  <a:srgbClr val="951D19"/>
                </a:solidFill>
                <a:ea typeface="Source Sans Pro Bold"/>
                <a:cs typeface="Source Sans Pro Bold"/>
              </a:rPr>
              <a:t>Déploiement des EIR : </a:t>
            </a:r>
            <a:r>
              <a:rPr lang="fr-FR" sz="1600"/>
              <a:t>les processus de déploiement couvrent la mobilisation effective des EIR sur les lieux de la situation </a:t>
            </a:r>
            <a:r>
              <a:rPr lang="fr-FR" sz="1600" dirty="0" err="1"/>
              <a:t>dʼurgence</a:t>
            </a:r>
            <a:r>
              <a:rPr lang="fr-FR" sz="1600" dirty="0"/>
              <a:t>, la coordination avec les autres interventions et la mise en œuvre du plan </a:t>
            </a:r>
            <a:r>
              <a:rPr lang="fr-FR" sz="1600" dirty="0" err="1"/>
              <a:t>dʼintervention</a:t>
            </a:r>
            <a:r>
              <a:rPr lang="fr-FR" sz="1600" dirty="0"/>
              <a:t>.</a:t>
            </a:r>
          </a:p>
          <a:p>
            <a:pPr marL="342900" indent="-342900" algn="just">
              <a:buFont typeface="+mj-lt"/>
              <a:buAutoNum type="arabicPeriod" startAt="7"/>
            </a:pPr>
            <a:endParaRPr lang="fr-FR" sz="1600" dirty="0"/>
          </a:p>
          <a:p>
            <a:pPr marL="342900" indent="-342900" algn="just">
              <a:buFont typeface="+mj-lt"/>
              <a:buAutoNum type="arabicPeriod" startAt="7"/>
            </a:pPr>
            <a:r>
              <a:rPr lang="fr-FR" sz="1600" b="1" dirty="0" err="1">
                <a:solidFill>
                  <a:srgbClr val="951D19"/>
                </a:solidFill>
                <a:ea typeface="Source Sans Pro Bold"/>
                <a:cs typeface="Source Sans Pro Bold"/>
              </a:rPr>
              <a:t>Postdéploiement</a:t>
            </a:r>
            <a:r>
              <a:rPr lang="fr-FR" sz="1600" b="1" dirty="0">
                <a:solidFill>
                  <a:srgbClr val="951D19"/>
                </a:solidFill>
                <a:ea typeface="Source Sans Pro Bold"/>
                <a:cs typeface="Source Sans Pro Bold"/>
              </a:rPr>
              <a:t> des EIR : </a:t>
            </a:r>
            <a:r>
              <a:rPr lang="fr-FR" sz="1600" dirty="0"/>
              <a:t>bilan, revue après action et appui à la réintégration des membres des EIR. Cette phase est essentielle pour tirer des enseignements de </a:t>
            </a:r>
            <a:r>
              <a:rPr lang="fr-FR" sz="1600" dirty="0" err="1"/>
              <a:t>lʼintervention</a:t>
            </a:r>
            <a:r>
              <a:rPr lang="fr-FR" sz="1600" dirty="0"/>
              <a:t> et renforcer la disponibilité opérationnelle des EIR à </a:t>
            </a:r>
            <a:r>
              <a:rPr lang="fr-FR" sz="1600" dirty="0" err="1"/>
              <a:t>lʼavenir</a:t>
            </a:r>
            <a:r>
              <a:rPr lang="fr-FR" sz="1600" dirty="0"/>
              <a:t>.</a:t>
            </a:r>
          </a:p>
          <a:p>
            <a:pPr marL="342900" indent="-342900" algn="just">
              <a:buFont typeface="+mj-lt"/>
              <a:buAutoNum type="arabicPeriod" startAt="7"/>
            </a:pPr>
            <a:endParaRPr lang="fr-FR" sz="1600" dirty="0"/>
          </a:p>
          <a:p>
            <a:pPr marL="342900" indent="-342900" algn="just">
              <a:buFont typeface="+mj-lt"/>
              <a:buAutoNum type="arabicPeriod" startAt="7"/>
            </a:pPr>
            <a:r>
              <a:rPr lang="fr-FR" sz="1600" b="1" dirty="0">
                <a:solidFill>
                  <a:srgbClr val="951D19"/>
                </a:solidFill>
                <a:ea typeface="Source Sans Pro Bold"/>
                <a:cs typeface="Source Sans Pro Bold"/>
              </a:rPr>
              <a:t>Budget et financement des EIR : </a:t>
            </a:r>
            <a:r>
              <a:rPr lang="fr-FR" sz="1600" dirty="0"/>
              <a:t>obtention et gestion des fonds nécessaires à </a:t>
            </a:r>
            <a:r>
              <a:rPr lang="fr-FR" sz="1600" dirty="0" err="1"/>
              <a:t>lʼéquipement</a:t>
            </a:r>
            <a:r>
              <a:rPr lang="fr-FR" sz="1600" dirty="0"/>
              <a:t> des EIR et à la mise en œuvre de leurs activités, y compris les activités liées à la formation et au déploiement. Une bonne gestion financière permet de garantir </a:t>
            </a:r>
            <a:r>
              <a:rPr lang="fr-FR" sz="1600" dirty="0" err="1"/>
              <a:t>lʼefficacité</a:t>
            </a:r>
            <a:r>
              <a:rPr lang="fr-FR" sz="1600" dirty="0"/>
              <a:t> et la durabilité des opérations menées par les EIR.</a:t>
            </a:r>
          </a:p>
          <a:p>
            <a:pPr marL="342900" indent="-342900" algn="just">
              <a:buFont typeface="+mj-lt"/>
              <a:buAutoNum type="arabicPeriod" startAt="7"/>
            </a:pPr>
            <a:endParaRPr lang="fr-FR" sz="1600" dirty="0"/>
          </a:p>
          <a:p>
            <a:pPr marL="342900" indent="-342900" algn="just">
              <a:buFont typeface="+mj-lt"/>
              <a:buAutoNum type="arabicPeriod" startAt="7"/>
            </a:pPr>
            <a:r>
              <a:rPr lang="fr-FR" sz="1600" b="1" dirty="0">
                <a:solidFill>
                  <a:srgbClr val="951D19"/>
                </a:solidFill>
                <a:ea typeface="Source Sans Pro Bold"/>
                <a:cs typeface="Source Sans Pro Bold"/>
              </a:rPr>
              <a:t>Bien-être des membres des EIR : </a:t>
            </a:r>
            <a:r>
              <a:rPr lang="fr-FR" sz="1600" dirty="0"/>
              <a:t>garantir la santé mentale et physique des membres des EIR. Cela consiste à </a:t>
            </a:r>
            <a:r>
              <a:rPr lang="fr-FR" sz="1600" dirty="0" err="1"/>
              <a:t>sʼassurer</a:t>
            </a:r>
            <a:r>
              <a:rPr lang="fr-FR" sz="1600" dirty="0"/>
              <a:t> </a:t>
            </a:r>
            <a:r>
              <a:rPr lang="fr-FR" sz="1600" dirty="0" err="1"/>
              <a:t>quʼils</a:t>
            </a:r>
            <a:r>
              <a:rPr lang="fr-FR" sz="1600" dirty="0"/>
              <a:t> ont accès à des services de soutien et à des ressources permettant de gérer leur stress et de rester en bonne santé pendant et après un déploiement.</a:t>
            </a:r>
          </a:p>
          <a:p>
            <a:pPr marL="342900" indent="-342900" algn="just">
              <a:buFont typeface="+mj-lt"/>
              <a:buAutoNum type="arabicPeriod" startAt="7"/>
            </a:pPr>
            <a:endParaRPr lang="fr-FR" sz="1600" dirty="0"/>
          </a:p>
          <a:p>
            <a:pPr marL="342900" indent="-342900" algn="just">
              <a:buFont typeface="+mj-lt"/>
              <a:buAutoNum type="arabicPeriod" startAt="7"/>
            </a:pPr>
            <a:r>
              <a:rPr lang="fr-FR" sz="1600" b="1" dirty="0">
                <a:solidFill>
                  <a:srgbClr val="951D19"/>
                </a:solidFill>
                <a:ea typeface="Source Sans Pro Bold"/>
                <a:cs typeface="Source Sans Pro Bold"/>
              </a:rPr>
              <a:t>Éthique et code de conduite des membres des EIR : </a:t>
            </a:r>
            <a:r>
              <a:rPr lang="fr-FR" sz="1600" dirty="0"/>
              <a:t>directives relatives au comportement et aux processus décisionnels des membres des EIR, </a:t>
            </a:r>
            <a:r>
              <a:rPr lang="fr-FR" sz="1600" dirty="0" err="1"/>
              <a:t>lʼobjectif</a:t>
            </a:r>
            <a:r>
              <a:rPr lang="fr-FR" sz="1600" dirty="0"/>
              <a:t> étant de garantir leur professionnalisme et </a:t>
            </a:r>
            <a:r>
              <a:rPr lang="fr-FR" sz="1600" dirty="0" err="1"/>
              <a:t>lʼapplication</a:t>
            </a:r>
            <a:r>
              <a:rPr lang="fr-FR" sz="1600" dirty="0"/>
              <a:t> des principes </a:t>
            </a:r>
            <a:r>
              <a:rPr lang="fr-FR" sz="1600" dirty="0" err="1"/>
              <a:t>dʼintégrité</a:t>
            </a:r>
            <a:r>
              <a:rPr lang="fr-FR" sz="1600" dirty="0"/>
              <a:t> et de respect dans toutes les situations.</a:t>
            </a:r>
          </a:p>
          <a:p>
            <a:pPr marL="342900" indent="-342900" algn="just">
              <a:buFont typeface="+mj-lt"/>
              <a:buAutoNum type="arabicPeriod" startAt="7"/>
            </a:pPr>
            <a:endParaRPr lang="fr-FR" sz="1600" dirty="0"/>
          </a:p>
          <a:p>
            <a:pPr marL="342900" indent="-342900" algn="just">
              <a:buFont typeface="+mj-lt"/>
              <a:buAutoNum type="arabicPeriod" startAt="7"/>
            </a:pPr>
            <a:r>
              <a:rPr lang="fr-FR" sz="1600" b="1" dirty="0">
                <a:solidFill>
                  <a:srgbClr val="951D19"/>
                </a:solidFill>
                <a:ea typeface="Source Sans Pro Bold"/>
                <a:cs typeface="Source Sans Pro Bold"/>
              </a:rPr>
              <a:t>Communication au sein des EIR : </a:t>
            </a:r>
            <a:r>
              <a:rPr lang="fr-FR" sz="1600" dirty="0"/>
              <a:t>ensemble des stratégies et outils utilisés pour garantir une diffusion efficace des informations au sein des équipes et avec les parties prenantes externes. Ces stratégies portent à la fois sur la communication interne pendant les déploiements et la communication auprès du grand public.</a:t>
            </a:r>
          </a:p>
          <a:p>
            <a:pPr algn="just"/>
            <a:endParaRPr lang="fr-FR" sz="1600" dirty="0"/>
          </a:p>
        </p:txBody>
      </p:sp>
    </p:spTree>
    <p:extLst>
      <p:ext uri="{BB962C8B-B14F-4D97-AF65-F5344CB8AC3E}">
        <p14:creationId xmlns:p14="http://schemas.microsoft.com/office/powerpoint/2010/main" val="35214314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619424" y="1834879"/>
            <a:ext cx="4845322" cy="1870076"/>
          </a:xfrm>
          <a:prstGeom prst="rect">
            <a:avLst/>
          </a:prstGeom>
        </p:spPr>
        <p:txBody>
          <a:bodyPr lIns="0" tIns="0" rIns="0" bIns="0"/>
          <a:lstStyle>
            <a:lvl1pPr>
              <a:spcBef>
                <a:spcPts val="0"/>
              </a:spcBef>
              <a:defRPr sz="3200"/>
            </a:lvl1pPr>
          </a:lstStyle>
          <a:p>
            <a:pPr>
              <a:defRPr b="1"/>
            </a:pPr>
            <a:r>
              <a:t>1.3 Introduction à la gestion des EIR</a:t>
            </a:r>
            <a:endParaRPr b="1"/>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defRPr>
            </a:pPr>
            <a:r>
              <a:t>Cette séance offre une présentation exhaustive de la gestion des EIR.  Vous avez la possibilité de lʼadapter et/ou de nʼen traiter quʼune partie, en fonction des capacités des EIR dans le pays où lʼatelier est organisé.</a:t>
            </a: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sp>
        <p:nvSpPr>
          <p:cNvPr id="569" name="TextBox 8"/>
          <p:cNvSpPr txBox="1"/>
          <p:nvPr/>
        </p:nvSpPr>
        <p:spPr>
          <a:xfrm>
            <a:off x="353025" y="0"/>
            <a:ext cx="3341144"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Tree>
    <p:extLst>
      <p:ext uri="{BB962C8B-B14F-4D97-AF65-F5344CB8AC3E}">
        <p14:creationId xmlns:p14="http://schemas.microsoft.com/office/powerpoint/2010/main" val="3063020560"/>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66122" y="2010284"/>
            <a:ext cx="7186893" cy="287001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p>
            <a:pPr>
              <a:spcBef>
                <a:spcPts val="500"/>
              </a:spcBef>
              <a:buClr>
                <a:schemeClr val="accent3"/>
              </a:buClr>
              <a:buSzPct val="100000"/>
              <a:defRPr sz="2400">
                <a:solidFill>
                  <a:schemeClr val="tx1"/>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endParaRPr sz="2400" dirty="0">
              <a:solidFill>
                <a:schemeClr val="tx1"/>
              </a:solidFill>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Définir</a:t>
            </a:r>
            <a:r>
              <a:rPr dirty="0"/>
              <a:t> </a:t>
            </a:r>
            <a:r>
              <a:rPr dirty="0" err="1"/>
              <a:t>ce</a:t>
            </a:r>
            <a:r>
              <a:rPr dirty="0"/>
              <a:t> que </a:t>
            </a:r>
            <a:r>
              <a:rPr dirty="0" err="1"/>
              <a:t>sont</a:t>
            </a:r>
            <a:r>
              <a:rPr dirty="0"/>
              <a:t> les équipes </a:t>
            </a:r>
            <a:r>
              <a:rPr dirty="0" err="1"/>
              <a:t>d’intervention</a:t>
            </a:r>
            <a:r>
              <a:rPr dirty="0"/>
              <a:t> </a:t>
            </a:r>
            <a:r>
              <a:rPr dirty="0" err="1"/>
              <a:t>rapide</a:t>
            </a:r>
            <a:r>
              <a:rPr dirty="0"/>
              <a:t> (EIR)</a:t>
            </a:r>
            <a:endParaRPr sz="2400" dirty="0">
              <a:solidFill>
                <a:srgbClr val="10253F"/>
              </a:solidFill>
              <a:latin typeface="Source Sans Pro Regular"/>
              <a:ea typeface="Source Sans Pro Regular"/>
              <a:cs typeface="Source Sans Pro Regular"/>
            </a:endParaRPr>
          </a:p>
          <a:p>
            <a:pPr marL="307975" lvl="0"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Expliquer</a:t>
            </a:r>
            <a:r>
              <a:rPr dirty="0"/>
              <a:t> </a:t>
            </a:r>
            <a:r>
              <a:rPr dirty="0" err="1"/>
              <a:t>en</a:t>
            </a:r>
            <a:r>
              <a:rPr dirty="0"/>
              <a:t> quoi consistent la </a:t>
            </a:r>
            <a:r>
              <a:rPr dirty="0" err="1"/>
              <a:t>création</a:t>
            </a:r>
            <a:r>
              <a:rPr dirty="0"/>
              <a:t> et la gestion des EIR</a:t>
            </a:r>
          </a:p>
          <a:p>
            <a:pPr marL="307975" lvl="0"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Décrire</a:t>
            </a:r>
            <a:r>
              <a:rPr dirty="0"/>
              <a:t> la gestion des EIR pendant les phases de </a:t>
            </a:r>
            <a:r>
              <a:rPr dirty="0" err="1"/>
              <a:t>préparation</a:t>
            </a:r>
            <a:r>
              <a:rPr dirty="0"/>
              <a:t> et </a:t>
            </a:r>
            <a:r>
              <a:rPr dirty="0" err="1"/>
              <a:t>d’intervention</a:t>
            </a:r>
            <a:endParaRPr sz="2400" dirty="0">
              <a:solidFill>
                <a:srgbClr val="10253F"/>
              </a:solidFill>
              <a:latin typeface="Source Sans Pro Regular"/>
              <a:ea typeface="Source Sans Pro Regular"/>
              <a:cs typeface="Source Sans Pro Regular"/>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7</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411517" y="1997094"/>
            <a:ext cx="7455476" cy="3063637"/>
          </a:xfrm>
        </p:spPr>
        <p:txBody>
          <a:bodyPr lIns="45719" tIns="45720" rIns="45719" bIns="45720" anchor="t">
            <a:normAutofit fontScale="92500" lnSpcReduction="10000"/>
          </a:bodyPr>
          <a:lstStyle/>
          <a:p>
            <a:pPr defTabSz="914400" eaLnBrk="0" hangingPunct="0">
              <a:lnSpc>
                <a:spcPct val="100000"/>
              </a:lnSpc>
              <a:spcBef>
                <a:spcPts val="500"/>
              </a:spcBef>
              <a:buClr>
                <a:srgbClr val="00B050"/>
              </a:buClr>
              <a:buSzPct val="100000"/>
              <a:defRPr sz="2400">
                <a:solidFill>
                  <a:srgbClr val="10253F"/>
                </a:solidFill>
                <a:latin typeface="Source Sans Pro Regular"/>
                <a:ea typeface="Source Sans Pro Regular"/>
                <a:cs typeface="Source Sans Pro Regular"/>
                <a:sym typeface="Calibri"/>
              </a:defRPr>
            </a:pPr>
            <a:r>
              <a:rPr dirty="0"/>
              <a:t>Une équipe </a:t>
            </a:r>
            <a:r>
              <a:rPr dirty="0" err="1"/>
              <a:t>dʼintervention</a:t>
            </a:r>
            <a:r>
              <a:rPr dirty="0"/>
              <a:t> </a:t>
            </a:r>
            <a:r>
              <a:rPr dirty="0" err="1"/>
              <a:t>rapide</a:t>
            </a:r>
            <a:r>
              <a:rPr dirty="0"/>
              <a:t> (EIR) :</a:t>
            </a: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a:t>Est </a:t>
            </a:r>
            <a:r>
              <a:rPr dirty="0" err="1"/>
              <a:t>une</a:t>
            </a:r>
            <a:r>
              <a:rPr dirty="0"/>
              <a:t> équipe </a:t>
            </a:r>
            <a:r>
              <a:rPr dirty="0" err="1"/>
              <a:t>multidisciplinaire</a:t>
            </a:r>
            <a:endParaRPr dirty="0">
              <a:solidFill>
                <a:srgbClr val="10253F"/>
              </a:solidFill>
            </a:endParaRP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a:t>Est </a:t>
            </a:r>
            <a:r>
              <a:rPr dirty="0" err="1"/>
              <a:t>formée</a:t>
            </a:r>
            <a:r>
              <a:rPr dirty="0"/>
              <a:t> et </a:t>
            </a:r>
            <a:r>
              <a:rPr dirty="0" err="1"/>
              <a:t>équipée</a:t>
            </a:r>
            <a:r>
              <a:rPr dirty="0"/>
              <a:t> pour </a:t>
            </a:r>
            <a:r>
              <a:rPr dirty="0" err="1"/>
              <a:t>mener</a:t>
            </a:r>
            <a:r>
              <a:rPr dirty="0"/>
              <a:t> des interventions </a:t>
            </a:r>
            <a:r>
              <a:rPr dirty="0" err="1"/>
              <a:t>dʼurgence</a:t>
            </a:r>
            <a:endParaRPr dirty="0"/>
          </a:p>
          <a:p>
            <a:pPr marL="307975" indent="-307975" defTabSz="91440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err="1"/>
              <a:t>Peut</a:t>
            </a:r>
            <a:r>
              <a:rPr dirty="0"/>
              <a:t> </a:t>
            </a:r>
            <a:r>
              <a:rPr dirty="0" err="1"/>
              <a:t>être</a:t>
            </a:r>
            <a:r>
              <a:rPr dirty="0"/>
              <a:t> </a:t>
            </a:r>
            <a:r>
              <a:rPr dirty="0" err="1"/>
              <a:t>déployée</a:t>
            </a:r>
            <a:r>
              <a:rPr dirty="0"/>
              <a:t> </a:t>
            </a:r>
            <a:r>
              <a:rPr dirty="0" err="1"/>
              <a:t>rapidement</a:t>
            </a:r>
            <a:endParaRPr dirty="0">
              <a:solidFill>
                <a:srgbClr val="10253F"/>
              </a:solidFill>
            </a:endParaRP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err="1"/>
              <a:t>Apporte</a:t>
            </a:r>
            <a:r>
              <a:rPr dirty="0"/>
              <a:t> </a:t>
            </a:r>
            <a:r>
              <a:rPr dirty="0" err="1"/>
              <a:t>une</a:t>
            </a:r>
            <a:r>
              <a:rPr dirty="0"/>
              <a:t> </a:t>
            </a:r>
            <a:r>
              <a:rPr dirty="0" err="1"/>
              <a:t>réponse</a:t>
            </a:r>
            <a:r>
              <a:rPr dirty="0"/>
              <a:t> </a:t>
            </a:r>
            <a:r>
              <a:rPr dirty="0" err="1"/>
              <a:t>efficiente</a:t>
            </a:r>
            <a:r>
              <a:rPr dirty="0"/>
              <a:t> et </a:t>
            </a:r>
            <a:r>
              <a:rPr dirty="0" err="1"/>
              <a:t>efficace</a:t>
            </a:r>
            <a:r>
              <a:rPr dirty="0"/>
              <a:t> aux urgences de santé </a:t>
            </a:r>
            <a:r>
              <a:rPr dirty="0" err="1"/>
              <a:t>publique</a:t>
            </a:r>
            <a:endParaRPr dirty="0">
              <a:solidFill>
                <a:srgbClr val="10253F"/>
              </a:solidFill>
            </a:endParaRPr>
          </a:p>
          <a:p>
            <a:pPr marL="307975" indent="-307975" defTabSz="914400" eaLnBrk="0" hangingPunct="0">
              <a:lnSpc>
                <a:spcPct val="10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err="1"/>
              <a:t>Coordonne</a:t>
            </a:r>
            <a:r>
              <a:rPr dirty="0"/>
              <a:t> son action avec les </a:t>
            </a:r>
            <a:r>
              <a:rPr dirty="0" err="1"/>
              <a:t>autres</a:t>
            </a:r>
            <a:r>
              <a:rPr dirty="0"/>
              <a:t> interventions </a:t>
            </a:r>
            <a:r>
              <a:rPr dirty="0" err="1"/>
              <a:t>menées</a:t>
            </a:r>
            <a:endParaRPr dirty="0">
              <a:solidFill>
                <a:srgbClr val="10253F"/>
              </a:solidFill>
            </a:endParaRPr>
          </a:p>
          <a:p>
            <a:endParaRPr dirty="0">
              <a:solidFill>
                <a:srgbClr val="10253F"/>
              </a:solidFil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290092" y="873663"/>
            <a:ext cx="5807076" cy="622301"/>
          </a:xfrm>
        </p:spPr>
        <p:txBody>
          <a:bodyPr lIns="45719" tIns="45720" rIns="45719" bIns="45720" anchor="t">
            <a:normAutofit fontScale="70000" lnSpcReduction="20000"/>
          </a:bodyPr>
          <a:lstStyle/>
          <a:p>
            <a:pPr defTabSz="914400" hangingPunct="0">
              <a:lnSpc>
                <a:spcPct val="100000"/>
              </a:lnSpc>
              <a:spcBef>
                <a:spcPts val="0"/>
              </a:spcBef>
              <a:defRPr sz="2800" b="1">
                <a:solidFill>
                  <a:srgbClr val="A2010C"/>
                </a:solidFill>
                <a:ea typeface="Source Sans Pro Bold"/>
                <a:sym typeface="Source Sans Pro Bold"/>
              </a:defRPr>
            </a:pPr>
            <a:r>
              <a:t>Qu’est-ce qu’une équipe d’intervention rapide ?</a:t>
            </a:r>
            <a:endParaRPr sz="2800" b="1">
              <a:solidFill>
                <a:srgbClr val="A2010C"/>
              </a:solidFill>
              <a:ea typeface="Source Sans Pro Bold"/>
            </a:endParaRPr>
          </a:p>
        </p:txBody>
      </p:sp>
      <p:pic>
        <p:nvPicPr>
          <p:cNvPr id="11" name="Imag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6993" y="1652032"/>
            <a:ext cx="4260899" cy="2831131"/>
          </a:xfrm>
          <a:prstGeom prst="rect">
            <a:avLst/>
          </a:prstGeom>
        </p:spPr>
      </p:pic>
      <p:sp>
        <p:nvSpPr>
          <p:cNvPr id="6" name="Text Placeholder 2">
            <a:extLst>
              <a:ext uri="{FF2B5EF4-FFF2-40B4-BE49-F238E27FC236}">
                <a16:creationId xmlns:a16="http://schemas.microsoft.com/office/drawing/2014/main" id="{99744E9C-4E42-88EE-5387-10EA07B46220}"/>
              </a:ext>
            </a:extLst>
          </p:cNvPr>
          <p:cNvSpPr txBox="1">
            <a:spLocks/>
          </p:cNvSpPr>
          <p:nvPr/>
        </p:nvSpPr>
        <p:spPr>
          <a:xfrm>
            <a:off x="135140" y="14255"/>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defRPr sz="3200" b="1">
                <a:cs typeface="Source Sans Pro Bold"/>
                <a:sym typeface="Source Sans Pro Bold"/>
              </a:defRPr>
            </a:pPr>
            <a:r>
              <a:rPr>
                <a:solidFill>
                  <a:srgbClr val="FFFFFF"/>
                </a:solidFill>
              </a:rPr>
              <a:t>1.3 Introduction à la gestion des EIR</a:t>
            </a:r>
            <a:r>
              <a:t> </a:t>
            </a:r>
            <a:endParaRPr sz="3200" b="1">
              <a:solidFill>
                <a:srgbClr val="FFFFFF"/>
              </a:solidFill>
              <a:latin typeface="Source Sans Pro Bold"/>
              <a:ea typeface="Source Sans Pro Bold"/>
              <a:cs typeface="Source Sans Pro Bold"/>
            </a:endParaRPr>
          </a:p>
        </p:txBody>
      </p:sp>
      <p:sp>
        <p:nvSpPr>
          <p:cNvPr id="8" name="Slide Number Placeholder 4">
            <a:extLst>
              <a:ext uri="{FF2B5EF4-FFF2-40B4-BE49-F238E27FC236}">
                <a16:creationId xmlns:a16="http://schemas.microsoft.com/office/drawing/2014/main" id="{94B36AD6-28B6-989A-6AFB-A34DC520B0AC}"/>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8</a:t>
            </a:r>
          </a:p>
        </p:txBody>
      </p:sp>
    </p:spTree>
    <p:extLst>
      <p:ext uri="{BB962C8B-B14F-4D97-AF65-F5344CB8AC3E}">
        <p14:creationId xmlns:p14="http://schemas.microsoft.com/office/powerpoint/2010/main" val="1988032627"/>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idx="1"/>
          </p:nvPr>
        </p:nvSpPr>
        <p:spPr>
          <a:xfrm>
            <a:off x="947298" y="1532751"/>
            <a:ext cx="10484528" cy="4654071"/>
          </a:xfrm>
        </p:spPr>
        <p:txBody>
          <a:bodyPr lIns="45719" tIns="45720" rIns="45719" bIns="45720" anchor="t">
            <a:normAutofit/>
          </a:bodyPr>
          <a:lstStyle/>
          <a:p>
            <a:pPr marL="10795">
              <a:spcBef>
                <a:spcPts val="500"/>
              </a:spcBef>
              <a:buClr>
                <a:srgbClr val="00B050"/>
              </a:buClr>
              <a:buSzPct val="100000"/>
              <a:defRPr sz="2200">
                <a:solidFill>
                  <a:srgbClr val="10253F"/>
                </a:solidFill>
                <a:latin typeface="Source Sans Pro Regular"/>
                <a:ea typeface="Source Sans Pro Regular"/>
                <a:cs typeface="Source Sans Pro Regular"/>
                <a:sym typeface="Source Sans Pro Regular"/>
              </a:defRPr>
            </a:pPr>
            <a:r>
              <a:t>Les EIR sʼemploient à combler les lacunes des interventions menées en cas dʼurgence de santé publique.</a:t>
            </a:r>
            <a:endParaRPr sz="2200">
              <a:latin typeface="Source Sans Pro Regular"/>
              <a:ea typeface="Source Sans Pro Regular"/>
              <a:cs typeface="Source Sans Pro Regular"/>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71030" y="742693"/>
            <a:ext cx="9212263" cy="622301"/>
          </a:xfrm>
        </p:spPr>
        <p:txBody>
          <a:bodyPr lIns="45719" tIns="45720" rIns="45719" bIns="45720" anchor="t">
            <a:normAutofit/>
          </a:bodyPr>
          <a:lstStyle/>
          <a:p>
            <a:pPr marL="0" indent="0">
              <a:spcBef>
                <a:spcPts val="0"/>
              </a:spcBef>
              <a:buNone/>
              <a:defRPr sz="2800" b="1">
                <a:solidFill>
                  <a:srgbClr val="A2010C"/>
                </a:solidFill>
                <a:ea typeface="Source Sans Pro Bold"/>
                <a:cs typeface="+mj-cs"/>
              </a:defRPr>
            </a:pPr>
            <a:r>
              <a:rPr>
                <a:sym typeface="Calibri"/>
              </a:rPr>
              <a:t>En quoi consiste le travail des EIR </a:t>
            </a:r>
            <a:r>
              <a:rPr>
                <a:sym typeface="Source Sans Pro Bold"/>
              </a:rPr>
              <a:t>?</a:t>
            </a:r>
            <a:endParaRPr sz="2800" b="1">
              <a:solidFill>
                <a:srgbClr val="A2010C"/>
              </a:solidFill>
              <a:ea typeface="Source Sans Pro Bold"/>
              <a:cs typeface="+mj-cs"/>
              <a:sym typeface="Source Sans Pro Bold"/>
            </a:endParaRPr>
          </a:p>
        </p:txBody>
      </p:sp>
      <p:pic>
        <p:nvPicPr>
          <p:cNvPr id="12" name="Image 11"/>
          <p:cNvPicPr>
            <a:picLocks noChangeAspect="1"/>
          </p:cNvPicPr>
          <p:nvPr/>
        </p:nvPicPr>
        <p:blipFill>
          <a:blip r:embed="rId3"/>
          <a:stretch>
            <a:fillRect/>
          </a:stretch>
        </p:blipFill>
        <p:spPr>
          <a:xfrm>
            <a:off x="1106058" y="2566768"/>
            <a:ext cx="4256073" cy="2837382"/>
          </a:xfrm>
          <a:prstGeom prst="rect">
            <a:avLst/>
          </a:prstGeom>
        </p:spPr>
      </p:pic>
      <p:pic>
        <p:nvPicPr>
          <p:cNvPr id="13" name="Image 12"/>
          <p:cNvPicPr>
            <a:picLocks noChangeAspect="1"/>
          </p:cNvPicPr>
          <p:nvPr/>
        </p:nvPicPr>
        <p:blipFill>
          <a:blip r:embed="rId4"/>
          <a:stretch>
            <a:fillRect/>
          </a:stretch>
        </p:blipFill>
        <p:spPr>
          <a:xfrm>
            <a:off x="6190182" y="1790573"/>
            <a:ext cx="4718849" cy="4389771"/>
          </a:xfrm>
          <a:prstGeom prst="rect">
            <a:avLst/>
          </a:prstGeom>
        </p:spPr>
      </p:pic>
      <p:sp>
        <p:nvSpPr>
          <p:cNvPr id="9" name="Text Placeholder 2">
            <a:extLst>
              <a:ext uri="{FF2B5EF4-FFF2-40B4-BE49-F238E27FC236}">
                <a16:creationId xmlns:a16="http://schemas.microsoft.com/office/drawing/2014/main" id="{F1836772-8AE8-8FF1-9E8A-46720B3FEF93}"/>
              </a:ext>
            </a:extLst>
          </p:cNvPr>
          <p:cNvSpPr txBox="1">
            <a:spLocks/>
          </p:cNvSpPr>
          <p:nvPr/>
        </p:nvSpPr>
        <p:spPr>
          <a:xfrm>
            <a:off x="135140" y="14255"/>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defRPr sz="3200" b="1">
                <a:cs typeface="Source Sans Pro Bold"/>
                <a:sym typeface="Source Sans Pro Bold"/>
              </a:defRPr>
            </a:pPr>
            <a:r>
              <a:rPr>
                <a:solidFill>
                  <a:srgbClr val="FFFFFF"/>
                </a:solidFill>
              </a:rPr>
              <a:t>1.3 Introduction à la gestion des EIR</a:t>
            </a:r>
            <a:r>
              <a:t> </a:t>
            </a:r>
            <a:endParaRPr sz="3200" b="1">
              <a:solidFill>
                <a:srgbClr val="FFFFFF"/>
              </a:solidFill>
              <a:latin typeface="Source Sans Pro Bold"/>
              <a:ea typeface="Source Sans Pro Bold"/>
              <a:cs typeface="Source Sans Pro Bold"/>
              <a:sym typeface="Source Sans Pro Bold"/>
            </a:endParaRPr>
          </a:p>
        </p:txBody>
      </p:sp>
      <p:sp>
        <p:nvSpPr>
          <p:cNvPr id="5" name="Slide Number Placeholder 4">
            <a:extLst>
              <a:ext uri="{FF2B5EF4-FFF2-40B4-BE49-F238E27FC236}">
                <a16:creationId xmlns:a16="http://schemas.microsoft.com/office/drawing/2014/main" id="{CF6148BC-5996-46D5-25CC-E2BC550F892B}"/>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11</a:t>
            </a:r>
          </a:p>
        </p:txBody>
      </p:sp>
    </p:spTree>
    <p:extLst>
      <p:ext uri="{BB962C8B-B14F-4D97-AF65-F5344CB8AC3E}">
        <p14:creationId xmlns:p14="http://schemas.microsoft.com/office/powerpoint/2010/main" val="155909528"/>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184433" y="1440915"/>
            <a:ext cx="4870777" cy="3976169"/>
          </a:xfrm>
        </p:spPr>
        <p:txBody>
          <a:bodyPr lIns="45719" tIns="45720" rIns="45719" bIns="45720" anchor="t">
            <a:noAutofit/>
          </a:bodyPr>
          <a:lstStyle/>
          <a:p>
            <a:pPr marL="307975" indent="-307975" defTabSz="914400" hangingPunct="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Calibri"/>
              </a:defRPr>
            </a:pPr>
            <a:r>
              <a:rPr sz="2000" dirty="0"/>
              <a:t>Les EIR </a:t>
            </a:r>
            <a:r>
              <a:rPr sz="2000" dirty="0" err="1"/>
              <a:t>peuvent</a:t>
            </a:r>
            <a:r>
              <a:rPr sz="2000" dirty="0"/>
              <a:t> </a:t>
            </a:r>
            <a:r>
              <a:rPr sz="2000" dirty="0" err="1"/>
              <a:t>être</a:t>
            </a:r>
            <a:r>
              <a:rPr sz="2000" dirty="0"/>
              <a:t> </a:t>
            </a:r>
            <a:r>
              <a:rPr sz="2000" b="1" dirty="0" err="1"/>
              <a:t>rapidement</a:t>
            </a:r>
            <a:r>
              <a:rPr sz="2000" b="1" dirty="0"/>
              <a:t> </a:t>
            </a:r>
            <a:r>
              <a:rPr sz="2000" b="1" dirty="0" err="1"/>
              <a:t>déployées</a:t>
            </a:r>
            <a:r>
              <a:rPr sz="2000" b="1" dirty="0"/>
              <a:t> pour </a:t>
            </a:r>
            <a:r>
              <a:rPr sz="2000" b="1" dirty="0" err="1"/>
              <a:t>mener</a:t>
            </a:r>
            <a:r>
              <a:rPr sz="2000" b="1" dirty="0"/>
              <a:t> des interventions de santé </a:t>
            </a:r>
            <a:r>
              <a:rPr sz="2000" b="1" dirty="0" err="1"/>
              <a:t>publique</a:t>
            </a:r>
            <a:r>
              <a:rPr sz="2000" b="1" dirty="0"/>
              <a:t> </a:t>
            </a:r>
            <a:r>
              <a:rPr sz="2000" b="1" dirty="0" err="1"/>
              <a:t>efficaces</a:t>
            </a:r>
            <a:r>
              <a:rPr sz="2000" dirty="0"/>
              <a:t>, </a:t>
            </a:r>
            <a:r>
              <a:rPr sz="2000" dirty="0" err="1"/>
              <a:t>en</a:t>
            </a:r>
            <a:r>
              <a:rPr sz="2000" dirty="0"/>
              <a:t> coordination avec </a:t>
            </a:r>
            <a:r>
              <a:rPr sz="2000" dirty="0" err="1"/>
              <a:t>d'autres</a:t>
            </a:r>
            <a:r>
              <a:rPr sz="2000" dirty="0"/>
              <a:t> interventions</a:t>
            </a:r>
          </a:p>
          <a:p>
            <a:pPr marL="307975" indent="-307975" defTabSz="91440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Calibri"/>
              </a:defRPr>
            </a:pPr>
            <a:r>
              <a:rPr sz="2000" dirty="0"/>
              <a:t>En </a:t>
            </a:r>
            <a:r>
              <a:rPr sz="2000" dirty="0" err="1"/>
              <a:t>cas</a:t>
            </a:r>
            <a:r>
              <a:rPr sz="2000" dirty="0"/>
              <a:t> </a:t>
            </a:r>
            <a:r>
              <a:rPr sz="2000" dirty="0" err="1"/>
              <a:t>dʼépidémie</a:t>
            </a:r>
            <a:r>
              <a:rPr sz="2000" dirty="0"/>
              <a:t> de </a:t>
            </a:r>
            <a:r>
              <a:rPr sz="2000" dirty="0" err="1"/>
              <a:t>rougeole</a:t>
            </a:r>
            <a:r>
              <a:rPr sz="2000" dirty="0"/>
              <a:t>, par </a:t>
            </a:r>
            <a:r>
              <a:rPr sz="2000" dirty="0" err="1"/>
              <a:t>exemple</a:t>
            </a:r>
            <a:r>
              <a:rPr sz="2000" dirty="0"/>
              <a:t>, le </a:t>
            </a:r>
            <a:r>
              <a:rPr sz="2000" dirty="0" err="1"/>
              <a:t>dépistage</a:t>
            </a:r>
            <a:r>
              <a:rPr sz="2000" dirty="0"/>
              <a:t> des </a:t>
            </a:r>
            <a:r>
              <a:rPr sz="2000" dirty="0" err="1"/>
              <a:t>personnes</a:t>
            </a:r>
            <a:r>
              <a:rPr sz="2000" dirty="0"/>
              <a:t> </a:t>
            </a:r>
            <a:r>
              <a:rPr sz="2000" dirty="0" err="1"/>
              <a:t>touchées</a:t>
            </a:r>
            <a:r>
              <a:rPr sz="2000" dirty="0"/>
              <a:t>, la recherche des contacts et la mise </a:t>
            </a:r>
            <a:r>
              <a:rPr sz="2000" dirty="0" err="1"/>
              <a:t>en</a:t>
            </a:r>
            <a:r>
              <a:rPr sz="2000" dirty="0"/>
              <a:t> </a:t>
            </a:r>
            <a:r>
              <a:rPr sz="2000" dirty="0" err="1"/>
              <a:t>œuvre</a:t>
            </a:r>
            <a:r>
              <a:rPr sz="2000" dirty="0"/>
              <a:t> des </a:t>
            </a:r>
            <a:r>
              <a:rPr sz="2000" dirty="0" err="1"/>
              <a:t>mesures</a:t>
            </a:r>
            <a:r>
              <a:rPr sz="2000" dirty="0"/>
              <a:t> de </a:t>
            </a:r>
            <a:r>
              <a:rPr sz="2000" dirty="0" err="1"/>
              <a:t>contrôle</a:t>
            </a:r>
            <a:r>
              <a:rPr sz="2000" dirty="0"/>
              <a:t> </a:t>
            </a:r>
            <a:r>
              <a:rPr sz="2000" dirty="0" err="1"/>
              <a:t>permettant</a:t>
            </a:r>
            <a:r>
              <a:rPr sz="2000" dirty="0"/>
              <a:t> </a:t>
            </a:r>
            <a:r>
              <a:rPr sz="2000" dirty="0" err="1"/>
              <a:t>d'enrayer</a:t>
            </a:r>
            <a:r>
              <a:rPr sz="2000" dirty="0"/>
              <a:t> </a:t>
            </a:r>
            <a:r>
              <a:rPr sz="2000" dirty="0" err="1"/>
              <a:t>lʼépidémie</a:t>
            </a:r>
            <a:r>
              <a:rPr sz="2000" dirty="0"/>
              <a:t> font </a:t>
            </a:r>
            <a:r>
              <a:rPr sz="2000" dirty="0" err="1"/>
              <a:t>partie</a:t>
            </a:r>
            <a:r>
              <a:rPr sz="2000" dirty="0"/>
              <a:t> des </a:t>
            </a:r>
            <a:r>
              <a:rPr sz="2000" dirty="0" err="1"/>
              <a:t>objectifs</a:t>
            </a:r>
            <a:r>
              <a:rPr sz="2000" dirty="0"/>
              <a:t> </a:t>
            </a:r>
            <a:r>
              <a:rPr sz="2000" dirty="0" err="1"/>
              <a:t>assignés</a:t>
            </a:r>
            <a:r>
              <a:rPr sz="2000" dirty="0"/>
              <a:t> à </a:t>
            </a:r>
            <a:r>
              <a:rPr sz="2000" dirty="0" err="1"/>
              <a:t>lʼEIR</a:t>
            </a:r>
            <a:endParaRPr sz="2000" dirty="0"/>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140" y="14255"/>
            <a:ext cx="9212263" cy="622301"/>
          </a:xfrm>
        </p:spPr>
        <p:txBody>
          <a:bodyPr lIns="45719" tIns="45720" rIns="45719" bIns="45720" anchor="t">
            <a:normAutofit/>
          </a:bodyPr>
          <a:lstStyle/>
          <a:p>
            <a:pPr defTabSz="914400" hangingPunct="0">
              <a:lnSpc>
                <a:spcPct val="100000"/>
              </a:lnSpc>
              <a:spcBef>
                <a:spcPts val="0"/>
              </a:spcBef>
              <a:defRPr sz="3200" b="1">
                <a:cs typeface="Source Sans Pro Bold"/>
                <a:sym typeface="Source Sans Pro Bold"/>
              </a:defRPr>
            </a:pPr>
            <a:r>
              <a:rPr>
                <a:solidFill>
                  <a:srgbClr val="FFFFFF"/>
                </a:solidFill>
              </a:rPr>
              <a:t>1.3 Introduction à la gestion des EIR</a:t>
            </a:r>
            <a:r>
              <a:t> </a:t>
            </a:r>
            <a:endParaRPr sz="3200" b="1">
              <a:solidFill>
                <a:srgbClr val="FFFFFF"/>
              </a:solidFill>
              <a:ea typeface="Source Sans Pro Bold"/>
              <a:cs typeface="Source Sans Pro Bold"/>
            </a:endParaRPr>
          </a:p>
        </p:txBody>
      </p:sp>
      <p:sp>
        <p:nvSpPr>
          <p:cNvPr id="4" name="object 4"/>
          <p:cNvSpPr txBox="1"/>
          <p:nvPr/>
        </p:nvSpPr>
        <p:spPr>
          <a:xfrm>
            <a:off x="5677339" y="4875839"/>
            <a:ext cx="350809" cy="351566"/>
          </a:xfrm>
          <a:prstGeom prst="rect">
            <a:avLst/>
          </a:prstGeom>
        </p:spPr>
        <p:txBody>
          <a:bodyPr vert="horz" wrap="square" lIns="0" tIns="12886" rIns="0" bIns="0">
            <a:spAutoFit/>
          </a:bodyPr>
          <a:lstStyle/>
          <a:p>
            <a:pPr marL="11206" algn="ctr" hangingPunct="1">
              <a:spcBef>
                <a:spcPts val="101"/>
              </a:spcBef>
              <a:defRPr sz="1100" b="1" kern="1200">
                <a:solidFill>
                  <a:prstClr val="black"/>
                </a:solidFill>
                <a:latin typeface="Arial"/>
                <a:ea typeface="+mn-ea"/>
                <a:cs typeface="Arial"/>
              </a:defRPr>
            </a:pPr>
            <a:r>
              <a:t>Jour 1</a:t>
            </a:r>
            <a:endParaRPr sz="1100" kern="1200">
              <a:solidFill>
                <a:prstClr val="black"/>
              </a:solidFill>
              <a:latin typeface="Arial"/>
              <a:ea typeface="+mn-ea"/>
              <a:cs typeface="Arial"/>
            </a:endParaRPr>
          </a:p>
        </p:txBody>
      </p:sp>
      <p:grpSp>
        <p:nvGrpSpPr>
          <p:cNvPr id="5" name="object 5"/>
          <p:cNvGrpSpPr/>
          <p:nvPr/>
        </p:nvGrpSpPr>
        <p:grpSpPr>
          <a:xfrm>
            <a:off x="5688551" y="4526677"/>
            <a:ext cx="6294072" cy="510988"/>
            <a:chOff x="1872995" y="5355335"/>
            <a:chExt cx="7018020" cy="579120"/>
          </a:xfrm>
        </p:grpSpPr>
        <p:sp>
          <p:nvSpPr>
            <p:cNvPr id="6" name="object 6"/>
            <p:cNvSpPr/>
            <p:nvPr/>
          </p:nvSpPr>
          <p:spPr>
            <a:xfrm>
              <a:off x="1872995" y="5557694"/>
              <a:ext cx="7018020" cy="376555"/>
            </a:xfrm>
            <a:custGeom>
              <a:avLst/>
              <a:gdLst/>
              <a:ahLst/>
              <a:cxnLst/>
              <a:rect l="l" t="t" r="r" b="b"/>
              <a:pathLst>
                <a:path w="7018020" h="376554">
                  <a:moveTo>
                    <a:pt x="6944766" y="230457"/>
                  </a:moveTo>
                  <a:lnTo>
                    <a:pt x="6934200" y="230457"/>
                  </a:lnTo>
                  <a:lnTo>
                    <a:pt x="6934200" y="146637"/>
                  </a:lnTo>
                  <a:lnTo>
                    <a:pt x="6779041" y="146500"/>
                  </a:lnTo>
                  <a:lnTo>
                    <a:pt x="6661404" y="78057"/>
                  </a:lnTo>
                  <a:lnTo>
                    <a:pt x="6649188" y="66651"/>
                  </a:lnTo>
                  <a:lnTo>
                    <a:pt x="6642544" y="51958"/>
                  </a:lnTo>
                  <a:lnTo>
                    <a:pt x="6641901" y="35837"/>
                  </a:lnTo>
                  <a:lnTo>
                    <a:pt x="6647688" y="20145"/>
                  </a:lnTo>
                  <a:lnTo>
                    <a:pt x="6658213" y="7905"/>
                  </a:lnTo>
                  <a:lnTo>
                    <a:pt x="6672453" y="1095"/>
                  </a:lnTo>
                  <a:lnTo>
                    <a:pt x="6688407" y="0"/>
                  </a:lnTo>
                  <a:lnTo>
                    <a:pt x="6704076" y="4905"/>
                  </a:lnTo>
                  <a:lnTo>
                    <a:pt x="7018020" y="187785"/>
                  </a:lnTo>
                  <a:lnTo>
                    <a:pt x="6944766" y="230457"/>
                  </a:lnTo>
                  <a:close/>
                </a:path>
                <a:path w="7018020" h="376554">
                  <a:moveTo>
                    <a:pt x="6779509" y="230321"/>
                  </a:moveTo>
                  <a:lnTo>
                    <a:pt x="0" y="224361"/>
                  </a:lnTo>
                  <a:lnTo>
                    <a:pt x="0" y="140541"/>
                  </a:lnTo>
                  <a:lnTo>
                    <a:pt x="6779041" y="146500"/>
                  </a:lnTo>
                  <a:lnTo>
                    <a:pt x="6851308" y="188547"/>
                  </a:lnTo>
                  <a:lnTo>
                    <a:pt x="6779509" y="230321"/>
                  </a:lnTo>
                  <a:close/>
                </a:path>
                <a:path w="7018020" h="376554">
                  <a:moveTo>
                    <a:pt x="6851308" y="188547"/>
                  </a:moveTo>
                  <a:lnTo>
                    <a:pt x="6779041" y="146500"/>
                  </a:lnTo>
                  <a:lnTo>
                    <a:pt x="6934200" y="146637"/>
                  </a:lnTo>
                  <a:lnTo>
                    <a:pt x="6934200" y="152733"/>
                  </a:lnTo>
                  <a:lnTo>
                    <a:pt x="6912864" y="152733"/>
                  </a:lnTo>
                  <a:lnTo>
                    <a:pt x="6851308" y="188547"/>
                  </a:lnTo>
                  <a:close/>
                </a:path>
                <a:path w="7018020" h="376554">
                  <a:moveTo>
                    <a:pt x="6912864" y="224361"/>
                  </a:moveTo>
                  <a:lnTo>
                    <a:pt x="6851308" y="188547"/>
                  </a:lnTo>
                  <a:lnTo>
                    <a:pt x="6912864" y="152733"/>
                  </a:lnTo>
                  <a:lnTo>
                    <a:pt x="6912864" y="224361"/>
                  </a:lnTo>
                  <a:close/>
                </a:path>
                <a:path w="7018020" h="376554">
                  <a:moveTo>
                    <a:pt x="6934200" y="224361"/>
                  </a:moveTo>
                  <a:lnTo>
                    <a:pt x="6912864" y="224361"/>
                  </a:lnTo>
                  <a:lnTo>
                    <a:pt x="6912864" y="152733"/>
                  </a:lnTo>
                  <a:lnTo>
                    <a:pt x="6934200" y="152733"/>
                  </a:lnTo>
                  <a:lnTo>
                    <a:pt x="6934200" y="224361"/>
                  </a:lnTo>
                  <a:close/>
                </a:path>
                <a:path w="7018020" h="376554">
                  <a:moveTo>
                    <a:pt x="6934200" y="230457"/>
                  </a:moveTo>
                  <a:lnTo>
                    <a:pt x="6779509" y="230321"/>
                  </a:lnTo>
                  <a:lnTo>
                    <a:pt x="6851308" y="188547"/>
                  </a:lnTo>
                  <a:lnTo>
                    <a:pt x="6912864" y="224361"/>
                  </a:lnTo>
                  <a:lnTo>
                    <a:pt x="6934200" y="224361"/>
                  </a:lnTo>
                  <a:lnTo>
                    <a:pt x="6934200" y="230457"/>
                  </a:lnTo>
                  <a:close/>
                </a:path>
                <a:path w="7018020" h="376554">
                  <a:moveTo>
                    <a:pt x="6688383" y="376213"/>
                  </a:moveTo>
                  <a:lnTo>
                    <a:pt x="6672262" y="375046"/>
                  </a:lnTo>
                  <a:lnTo>
                    <a:pt x="6657570" y="367879"/>
                  </a:lnTo>
                  <a:lnTo>
                    <a:pt x="6646164" y="355425"/>
                  </a:lnTo>
                  <a:lnTo>
                    <a:pt x="6641258" y="339756"/>
                  </a:lnTo>
                  <a:lnTo>
                    <a:pt x="6642354" y="323802"/>
                  </a:lnTo>
                  <a:lnTo>
                    <a:pt x="6649164" y="309562"/>
                  </a:lnTo>
                  <a:lnTo>
                    <a:pt x="6661404" y="299037"/>
                  </a:lnTo>
                  <a:lnTo>
                    <a:pt x="6779509" y="230321"/>
                  </a:lnTo>
                  <a:lnTo>
                    <a:pt x="6944766" y="230457"/>
                  </a:lnTo>
                  <a:lnTo>
                    <a:pt x="6704076" y="370665"/>
                  </a:lnTo>
                  <a:lnTo>
                    <a:pt x="6688383" y="376213"/>
                  </a:lnTo>
                  <a:close/>
                </a:path>
              </a:pathLst>
            </a:custGeom>
            <a:solidFill>
              <a:srgbClr val="0F56DB"/>
            </a:solidFill>
          </p:spPr>
          <p:txBody>
            <a:bodyPr wrap="square" lIns="0" tIns="0" rIns="0" bIns="0"/>
            <a:lstStyle/>
            <a:p>
              <a:pPr algn="ctr" hangingPunct="1"/>
              <a:endParaRPr sz="2000" kern="1200">
                <a:solidFill>
                  <a:prstClr val="black"/>
                </a:solidFill>
                <a:ea typeface="+mn-ea"/>
                <a:cs typeface="+mn-cs"/>
              </a:endParaRPr>
            </a:p>
          </p:txBody>
        </p:sp>
        <p:pic>
          <p:nvPicPr>
            <p:cNvPr id="7" name="object 7"/>
            <p:cNvPicPr/>
            <p:nvPr/>
          </p:nvPicPr>
          <p:blipFill>
            <a:blip r:embed="rId3" cstate="print"/>
            <a:stretch>
              <a:fillRect/>
            </a:stretch>
          </p:blipFill>
          <p:spPr>
            <a:xfrm>
              <a:off x="1987295" y="5355335"/>
              <a:ext cx="124967" cy="271271"/>
            </a:xfrm>
            <a:prstGeom prst="rect">
              <a:avLst/>
            </a:prstGeom>
          </p:spPr>
        </p:pic>
      </p:grpSp>
      <p:sp>
        <p:nvSpPr>
          <p:cNvPr id="8" name="object 8"/>
          <p:cNvSpPr txBox="1"/>
          <p:nvPr/>
        </p:nvSpPr>
        <p:spPr>
          <a:xfrm>
            <a:off x="5265692" y="2470659"/>
            <a:ext cx="192360" cy="1053513"/>
          </a:xfrm>
          <a:prstGeom prst="rect">
            <a:avLst/>
          </a:prstGeom>
        </p:spPr>
        <p:txBody>
          <a:bodyPr vert="vert270" wrap="square" lIns="0" tIns="0" rIns="0" bIns="0">
            <a:spAutoFit/>
          </a:bodyPr>
          <a:lstStyle/>
          <a:p>
            <a:pPr marL="11206" hangingPunct="1">
              <a:lnSpc>
                <a:spcPts val="1509"/>
              </a:lnSpc>
              <a:defRPr sz="1600" b="1" kern="1200">
                <a:solidFill>
                  <a:prstClr val="black"/>
                </a:solidFill>
                <a:latin typeface="Arial"/>
                <a:ea typeface="+mn-ea"/>
                <a:cs typeface="Arial"/>
              </a:defRPr>
            </a:pPr>
            <a:r>
              <a:t>Cas contacts</a:t>
            </a:r>
            <a:endParaRPr sz="1600" kern="1200">
              <a:solidFill>
                <a:prstClr val="black"/>
              </a:solidFill>
              <a:latin typeface="Arial"/>
              <a:ea typeface="+mn-ea"/>
              <a:cs typeface="Arial"/>
            </a:endParaRPr>
          </a:p>
        </p:txBody>
      </p:sp>
      <p:sp>
        <p:nvSpPr>
          <p:cNvPr id="9" name="object 9"/>
          <p:cNvSpPr txBox="1"/>
          <p:nvPr/>
        </p:nvSpPr>
        <p:spPr>
          <a:xfrm>
            <a:off x="5265692" y="4054992"/>
            <a:ext cx="192360" cy="825018"/>
          </a:xfrm>
          <a:prstGeom prst="rect">
            <a:avLst/>
          </a:prstGeom>
        </p:spPr>
        <p:txBody>
          <a:bodyPr vert="vert270" wrap="square" lIns="0" tIns="0" rIns="0" bIns="0">
            <a:spAutoFit/>
          </a:bodyPr>
          <a:lstStyle/>
          <a:p>
            <a:pPr marL="11206" hangingPunct="1">
              <a:lnSpc>
                <a:spcPts val="1509"/>
              </a:lnSpc>
              <a:defRPr sz="1600" b="1" kern="1200">
                <a:solidFill>
                  <a:prstClr val="black"/>
                </a:solidFill>
                <a:latin typeface="Arial"/>
                <a:ea typeface="+mn-ea"/>
                <a:cs typeface="Arial"/>
              </a:defRPr>
            </a:pPr>
            <a:r>
              <a:t>Cas</a:t>
            </a:r>
            <a:endParaRPr sz="1600" kern="1200">
              <a:solidFill>
                <a:prstClr val="black"/>
              </a:solidFill>
              <a:latin typeface="Arial"/>
              <a:ea typeface="+mn-ea"/>
              <a:cs typeface="Arial"/>
            </a:endParaRPr>
          </a:p>
        </p:txBody>
      </p:sp>
      <p:sp>
        <p:nvSpPr>
          <p:cNvPr id="10" name="object 10"/>
          <p:cNvSpPr txBox="1"/>
          <p:nvPr/>
        </p:nvSpPr>
        <p:spPr>
          <a:xfrm>
            <a:off x="6556807" y="4886586"/>
            <a:ext cx="350809" cy="351566"/>
          </a:xfrm>
          <a:prstGeom prst="rect">
            <a:avLst/>
          </a:prstGeom>
        </p:spPr>
        <p:txBody>
          <a:bodyPr vert="horz" wrap="square" lIns="0" tIns="12886" rIns="0" bIns="0">
            <a:spAutoFit/>
          </a:bodyPr>
          <a:lstStyle/>
          <a:p>
            <a:pPr marL="11206" algn="ctr" hangingPunct="1">
              <a:spcBef>
                <a:spcPts val="101"/>
              </a:spcBef>
              <a:defRPr sz="1100" b="1" kern="1200">
                <a:solidFill>
                  <a:prstClr val="black"/>
                </a:solidFill>
                <a:latin typeface="Arial"/>
                <a:ea typeface="+mn-ea"/>
                <a:cs typeface="Arial"/>
              </a:defRPr>
            </a:pPr>
            <a:r>
              <a:t>Jour 3</a:t>
            </a:r>
            <a:endParaRPr sz="1100" kern="1200">
              <a:solidFill>
                <a:prstClr val="black"/>
              </a:solidFill>
              <a:latin typeface="Arial"/>
              <a:ea typeface="+mn-ea"/>
              <a:cs typeface="Arial"/>
            </a:endParaRPr>
          </a:p>
        </p:txBody>
      </p:sp>
      <p:grpSp>
        <p:nvGrpSpPr>
          <p:cNvPr id="11" name="object 11"/>
          <p:cNvGrpSpPr/>
          <p:nvPr/>
        </p:nvGrpSpPr>
        <p:grpSpPr>
          <a:xfrm>
            <a:off x="7442159" y="4534747"/>
            <a:ext cx="1905244" cy="238013"/>
            <a:chOff x="3791711" y="5364480"/>
            <a:chExt cx="2002536" cy="269748"/>
          </a:xfrm>
        </p:grpSpPr>
        <p:pic>
          <p:nvPicPr>
            <p:cNvPr id="12" name="object 13"/>
            <p:cNvPicPr/>
            <p:nvPr/>
          </p:nvPicPr>
          <p:blipFill>
            <a:blip r:embed="rId4" cstate="print"/>
            <a:stretch>
              <a:fillRect/>
            </a:stretch>
          </p:blipFill>
          <p:spPr>
            <a:xfrm>
              <a:off x="3791711" y="5364480"/>
              <a:ext cx="120396" cy="269748"/>
            </a:xfrm>
            <a:prstGeom prst="rect">
              <a:avLst/>
            </a:prstGeom>
          </p:spPr>
        </p:pic>
        <p:pic>
          <p:nvPicPr>
            <p:cNvPr id="13" name="object 14"/>
            <p:cNvPicPr/>
            <p:nvPr/>
          </p:nvPicPr>
          <p:blipFill>
            <a:blip r:embed="rId5" cstate="print"/>
            <a:stretch>
              <a:fillRect/>
            </a:stretch>
          </p:blipFill>
          <p:spPr>
            <a:xfrm>
              <a:off x="3916680" y="5364480"/>
              <a:ext cx="123443" cy="269748"/>
            </a:xfrm>
            <a:prstGeom prst="rect">
              <a:avLst/>
            </a:prstGeom>
          </p:spPr>
        </p:pic>
        <p:pic>
          <p:nvPicPr>
            <p:cNvPr id="14" name="object 15"/>
            <p:cNvPicPr/>
            <p:nvPr/>
          </p:nvPicPr>
          <p:blipFill>
            <a:blip r:embed="rId6" cstate="print"/>
            <a:stretch>
              <a:fillRect/>
            </a:stretch>
          </p:blipFill>
          <p:spPr>
            <a:xfrm>
              <a:off x="4053839" y="5364480"/>
              <a:ext cx="120395" cy="269748"/>
            </a:xfrm>
            <a:prstGeom prst="rect">
              <a:avLst/>
            </a:prstGeom>
          </p:spPr>
        </p:pic>
        <p:pic>
          <p:nvPicPr>
            <p:cNvPr id="15" name="object 16"/>
            <p:cNvPicPr/>
            <p:nvPr/>
          </p:nvPicPr>
          <p:blipFill>
            <a:blip r:embed="rId7" cstate="print"/>
            <a:stretch>
              <a:fillRect/>
            </a:stretch>
          </p:blipFill>
          <p:spPr>
            <a:xfrm>
              <a:off x="4186427" y="5364480"/>
              <a:ext cx="124967" cy="269748"/>
            </a:xfrm>
            <a:prstGeom prst="rect">
              <a:avLst/>
            </a:prstGeom>
          </p:spPr>
        </p:pic>
        <p:pic>
          <p:nvPicPr>
            <p:cNvPr id="16" name="object 17"/>
            <p:cNvPicPr/>
            <p:nvPr/>
          </p:nvPicPr>
          <p:blipFill>
            <a:blip r:embed="rId8" cstate="print"/>
            <a:stretch>
              <a:fillRect/>
            </a:stretch>
          </p:blipFill>
          <p:spPr>
            <a:xfrm>
              <a:off x="4328159" y="5364480"/>
              <a:ext cx="123443" cy="269748"/>
            </a:xfrm>
            <a:prstGeom prst="rect">
              <a:avLst/>
            </a:prstGeom>
          </p:spPr>
        </p:pic>
        <p:pic>
          <p:nvPicPr>
            <p:cNvPr id="17" name="object 18"/>
            <p:cNvPicPr/>
            <p:nvPr/>
          </p:nvPicPr>
          <p:blipFill>
            <a:blip r:embed="rId9" cstate="print"/>
            <a:stretch>
              <a:fillRect/>
            </a:stretch>
          </p:blipFill>
          <p:spPr>
            <a:xfrm>
              <a:off x="4465319" y="5364480"/>
              <a:ext cx="120396" cy="269748"/>
            </a:xfrm>
            <a:prstGeom prst="rect">
              <a:avLst/>
            </a:prstGeom>
          </p:spPr>
        </p:pic>
        <p:pic>
          <p:nvPicPr>
            <p:cNvPr id="18" name="object 19"/>
            <p:cNvPicPr/>
            <p:nvPr/>
          </p:nvPicPr>
          <p:blipFill>
            <a:blip r:embed="rId10" cstate="print"/>
            <a:stretch>
              <a:fillRect/>
            </a:stretch>
          </p:blipFill>
          <p:spPr>
            <a:xfrm>
              <a:off x="4605527" y="5364480"/>
              <a:ext cx="124967" cy="269748"/>
            </a:xfrm>
            <a:prstGeom prst="rect">
              <a:avLst/>
            </a:prstGeom>
          </p:spPr>
        </p:pic>
        <p:pic>
          <p:nvPicPr>
            <p:cNvPr id="19" name="object 20"/>
            <p:cNvPicPr/>
            <p:nvPr/>
          </p:nvPicPr>
          <p:blipFill>
            <a:blip r:embed="rId11" cstate="print"/>
            <a:stretch>
              <a:fillRect/>
            </a:stretch>
          </p:blipFill>
          <p:spPr>
            <a:xfrm>
              <a:off x="4742688" y="5364480"/>
              <a:ext cx="120395" cy="269748"/>
            </a:xfrm>
            <a:prstGeom prst="rect">
              <a:avLst/>
            </a:prstGeom>
          </p:spPr>
        </p:pic>
        <p:pic>
          <p:nvPicPr>
            <p:cNvPr id="20" name="object 21"/>
            <p:cNvPicPr/>
            <p:nvPr/>
          </p:nvPicPr>
          <p:blipFill>
            <a:blip r:embed="rId12" cstate="print"/>
            <a:stretch>
              <a:fillRect/>
            </a:stretch>
          </p:blipFill>
          <p:spPr>
            <a:xfrm>
              <a:off x="4872227" y="5364480"/>
              <a:ext cx="120395" cy="269748"/>
            </a:xfrm>
            <a:prstGeom prst="rect">
              <a:avLst/>
            </a:prstGeom>
          </p:spPr>
        </p:pic>
        <p:pic>
          <p:nvPicPr>
            <p:cNvPr id="21" name="object 22"/>
            <p:cNvPicPr/>
            <p:nvPr/>
          </p:nvPicPr>
          <p:blipFill>
            <a:blip r:embed="rId13" cstate="print"/>
            <a:stretch>
              <a:fillRect/>
            </a:stretch>
          </p:blipFill>
          <p:spPr>
            <a:xfrm>
              <a:off x="5004815" y="5364480"/>
              <a:ext cx="124967" cy="269748"/>
            </a:xfrm>
            <a:prstGeom prst="rect">
              <a:avLst/>
            </a:prstGeom>
          </p:spPr>
        </p:pic>
        <p:pic>
          <p:nvPicPr>
            <p:cNvPr id="22" name="object 23"/>
            <p:cNvPicPr/>
            <p:nvPr/>
          </p:nvPicPr>
          <p:blipFill>
            <a:blip r:embed="rId14" cstate="print"/>
            <a:stretch>
              <a:fillRect/>
            </a:stretch>
          </p:blipFill>
          <p:spPr>
            <a:xfrm>
              <a:off x="5141976" y="5364480"/>
              <a:ext cx="120395" cy="269748"/>
            </a:xfrm>
            <a:prstGeom prst="rect">
              <a:avLst/>
            </a:prstGeom>
          </p:spPr>
        </p:pic>
        <p:pic>
          <p:nvPicPr>
            <p:cNvPr id="23" name="object 24"/>
            <p:cNvPicPr/>
            <p:nvPr/>
          </p:nvPicPr>
          <p:blipFill>
            <a:blip r:embed="rId15" cstate="print"/>
            <a:stretch>
              <a:fillRect/>
            </a:stretch>
          </p:blipFill>
          <p:spPr>
            <a:xfrm>
              <a:off x="5271515" y="5364480"/>
              <a:ext cx="123444" cy="269748"/>
            </a:xfrm>
            <a:prstGeom prst="rect">
              <a:avLst/>
            </a:prstGeom>
          </p:spPr>
        </p:pic>
        <p:pic>
          <p:nvPicPr>
            <p:cNvPr id="24" name="object 25"/>
            <p:cNvPicPr/>
            <p:nvPr/>
          </p:nvPicPr>
          <p:blipFill>
            <a:blip r:embed="rId16" cstate="print"/>
            <a:stretch>
              <a:fillRect/>
            </a:stretch>
          </p:blipFill>
          <p:spPr>
            <a:xfrm>
              <a:off x="5399532" y="5364480"/>
              <a:ext cx="124967" cy="269748"/>
            </a:xfrm>
            <a:prstGeom prst="rect">
              <a:avLst/>
            </a:prstGeom>
          </p:spPr>
        </p:pic>
        <p:pic>
          <p:nvPicPr>
            <p:cNvPr id="25" name="object 26"/>
            <p:cNvPicPr/>
            <p:nvPr/>
          </p:nvPicPr>
          <p:blipFill>
            <a:blip r:embed="rId17" cstate="print"/>
            <a:stretch>
              <a:fillRect/>
            </a:stretch>
          </p:blipFill>
          <p:spPr>
            <a:xfrm>
              <a:off x="5532119" y="5364480"/>
              <a:ext cx="124967" cy="269748"/>
            </a:xfrm>
            <a:prstGeom prst="rect">
              <a:avLst/>
            </a:prstGeom>
          </p:spPr>
        </p:pic>
        <p:pic>
          <p:nvPicPr>
            <p:cNvPr id="26" name="object 27"/>
            <p:cNvPicPr/>
            <p:nvPr/>
          </p:nvPicPr>
          <p:blipFill>
            <a:blip r:embed="rId18" cstate="print"/>
            <a:stretch>
              <a:fillRect/>
            </a:stretch>
          </p:blipFill>
          <p:spPr>
            <a:xfrm>
              <a:off x="5669280" y="5364480"/>
              <a:ext cx="124967" cy="269748"/>
            </a:xfrm>
            <a:prstGeom prst="rect">
              <a:avLst/>
            </a:prstGeom>
          </p:spPr>
        </p:pic>
      </p:grpSp>
      <p:sp>
        <p:nvSpPr>
          <p:cNvPr id="27" name="object 28"/>
          <p:cNvSpPr txBox="1"/>
          <p:nvPr/>
        </p:nvSpPr>
        <p:spPr>
          <a:xfrm>
            <a:off x="7420080" y="4886586"/>
            <a:ext cx="350809" cy="351566"/>
          </a:xfrm>
          <a:prstGeom prst="rect">
            <a:avLst/>
          </a:prstGeom>
        </p:spPr>
        <p:txBody>
          <a:bodyPr vert="horz" wrap="square" lIns="0" tIns="12886" rIns="0" bIns="0">
            <a:spAutoFit/>
          </a:bodyPr>
          <a:lstStyle/>
          <a:p>
            <a:pPr marL="11206" algn="ctr" hangingPunct="1">
              <a:spcBef>
                <a:spcPts val="101"/>
              </a:spcBef>
              <a:defRPr sz="1100" b="1" kern="1200">
                <a:solidFill>
                  <a:prstClr val="black"/>
                </a:solidFill>
                <a:latin typeface="Arial"/>
                <a:ea typeface="+mn-ea"/>
                <a:cs typeface="Arial"/>
              </a:defRPr>
            </a:pPr>
            <a:r>
              <a:t>Jour 6</a:t>
            </a:r>
            <a:endParaRPr sz="1100" kern="1200">
              <a:solidFill>
                <a:prstClr val="black"/>
              </a:solidFill>
              <a:latin typeface="Arial"/>
              <a:ea typeface="+mn-ea"/>
              <a:cs typeface="Arial"/>
            </a:endParaRPr>
          </a:p>
        </p:txBody>
      </p:sp>
      <p:pic>
        <p:nvPicPr>
          <p:cNvPr id="28" name="object 29"/>
          <p:cNvPicPr/>
          <p:nvPr/>
        </p:nvPicPr>
        <p:blipFill>
          <a:blip r:embed="rId19" cstate="print"/>
          <a:stretch>
            <a:fillRect/>
          </a:stretch>
        </p:blipFill>
        <p:spPr>
          <a:xfrm>
            <a:off x="5683174" y="2143858"/>
            <a:ext cx="601083" cy="1539687"/>
          </a:xfrm>
          <a:prstGeom prst="rect">
            <a:avLst/>
          </a:prstGeom>
        </p:spPr>
      </p:pic>
      <p:pic>
        <p:nvPicPr>
          <p:cNvPr id="29" name="object 30"/>
          <p:cNvPicPr/>
          <p:nvPr/>
        </p:nvPicPr>
        <p:blipFill>
          <a:blip r:embed="rId20" cstate="print"/>
          <a:stretch>
            <a:fillRect/>
          </a:stretch>
        </p:blipFill>
        <p:spPr>
          <a:xfrm>
            <a:off x="6409314" y="2139824"/>
            <a:ext cx="824674" cy="1543721"/>
          </a:xfrm>
          <a:prstGeom prst="rect">
            <a:avLst/>
          </a:prstGeom>
        </p:spPr>
      </p:pic>
      <p:pic>
        <p:nvPicPr>
          <p:cNvPr id="30" name="object 31"/>
          <p:cNvPicPr/>
          <p:nvPr/>
        </p:nvPicPr>
        <p:blipFill>
          <a:blip r:embed="rId21" cstate="print"/>
          <a:stretch>
            <a:fillRect/>
          </a:stretch>
        </p:blipFill>
        <p:spPr>
          <a:xfrm>
            <a:off x="7381536" y="1989218"/>
            <a:ext cx="4308437" cy="2479637"/>
          </a:xfrm>
          <a:prstGeom prst="rect">
            <a:avLst/>
          </a:prstGeom>
        </p:spPr>
      </p:pic>
      <p:sp>
        <p:nvSpPr>
          <p:cNvPr id="31" name="object 32"/>
          <p:cNvSpPr txBox="1"/>
          <p:nvPr/>
        </p:nvSpPr>
        <p:spPr>
          <a:xfrm>
            <a:off x="7796602" y="5131347"/>
            <a:ext cx="3430545" cy="292275"/>
          </a:xfrm>
          <a:prstGeom prst="rect">
            <a:avLst/>
          </a:prstGeom>
        </p:spPr>
        <p:txBody>
          <a:bodyPr vert="horz" wrap="square" lIns="0" tIns="15128" rIns="0" bIns="0">
            <a:spAutoFit/>
          </a:bodyPr>
          <a:lstStyle/>
          <a:p>
            <a:pPr marL="11206" algn="ctr" hangingPunct="1">
              <a:spcBef>
                <a:spcPts val="119"/>
              </a:spcBef>
              <a:defRPr b="1" kern="1200">
                <a:solidFill>
                  <a:prstClr val="black"/>
                </a:solidFill>
                <a:latin typeface="Cambria"/>
                <a:ea typeface="+mn-ea"/>
                <a:cs typeface="Cambria"/>
              </a:defRPr>
            </a:pPr>
            <a:r>
              <a:t>Exemple de la rougeole</a:t>
            </a:r>
            <a:endParaRPr kern="1200">
              <a:solidFill>
                <a:prstClr val="black"/>
              </a:solidFill>
              <a:latin typeface="Cambria"/>
              <a:ea typeface="+mn-ea"/>
              <a:cs typeface="Cambria"/>
            </a:endParaRPr>
          </a:p>
        </p:txBody>
      </p:sp>
      <p:pic>
        <p:nvPicPr>
          <p:cNvPr id="32" name="object 7">
            <a:extLst>
              <a:ext uri="{FF2B5EF4-FFF2-40B4-BE49-F238E27FC236}">
                <a16:creationId xmlns:a16="http://schemas.microsoft.com/office/drawing/2014/main" id="{A21C42F7-42E5-49D5-85F5-58E083D3DAF3}"/>
              </a:ext>
            </a:extLst>
          </p:cNvPr>
          <p:cNvPicPr/>
          <p:nvPr/>
        </p:nvPicPr>
        <p:blipFill>
          <a:blip r:embed="rId3" cstate="print"/>
          <a:stretch>
            <a:fillRect/>
          </a:stretch>
        </p:blipFill>
        <p:spPr>
          <a:xfrm>
            <a:off x="6537249" y="4537252"/>
            <a:ext cx="112076" cy="239357"/>
          </a:xfrm>
          <a:prstGeom prst="rect">
            <a:avLst/>
          </a:prstGeom>
        </p:spPr>
      </p:pic>
      <p:sp>
        <p:nvSpPr>
          <p:cNvPr id="2" name="ZoneTexte 1">
            <a:extLst>
              <a:ext uri="{FF2B5EF4-FFF2-40B4-BE49-F238E27FC236}">
                <a16:creationId xmlns:a16="http://schemas.microsoft.com/office/drawing/2014/main" id="{BC9698B4-F697-E2A2-E910-C1A8CB4591D6}"/>
              </a:ext>
            </a:extLst>
          </p:cNvPr>
          <p:cNvSpPr txBox="1"/>
          <p:nvPr/>
        </p:nvSpPr>
        <p:spPr>
          <a:xfrm>
            <a:off x="271462" y="754574"/>
            <a:ext cx="10149545"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b="1">
                <a:solidFill>
                  <a:srgbClr val="A2010C"/>
                </a:solidFill>
                <a:latin typeface="Source Sans Pro Regular"/>
                <a:ea typeface="Source Sans Pro Bold"/>
                <a:sym typeface="Source Sans Pro Regular"/>
              </a:defRPr>
            </a:pPr>
            <a:r>
              <a:rPr dirty="0" err="1"/>
              <a:t>Pourquoi</a:t>
            </a:r>
            <a:r>
              <a:rPr dirty="0"/>
              <a:t> faire </a:t>
            </a:r>
            <a:r>
              <a:rPr dirty="0" err="1"/>
              <a:t>intervenir</a:t>
            </a:r>
            <a:r>
              <a:rPr dirty="0"/>
              <a:t> des équipes </a:t>
            </a:r>
            <a:r>
              <a:rPr dirty="0" err="1"/>
              <a:t>dʼintervention</a:t>
            </a:r>
            <a:r>
              <a:rPr dirty="0"/>
              <a:t> </a:t>
            </a:r>
            <a:r>
              <a:rPr dirty="0" err="1"/>
              <a:t>rapide</a:t>
            </a:r>
            <a:r>
              <a:rPr dirty="0"/>
              <a:t> ? </a:t>
            </a:r>
            <a:endParaRPr sz="2800" b="1" dirty="0">
              <a:solidFill>
                <a:srgbClr val="A2010C"/>
              </a:solidFill>
              <a:latin typeface="Source Sans Pro Regular"/>
              <a:ea typeface="Source Sans Pro Bold"/>
              <a:sym typeface="Source Sans Pro Regular"/>
            </a:endParaRPr>
          </a:p>
        </p:txBody>
      </p:sp>
      <p:sp>
        <p:nvSpPr>
          <p:cNvPr id="37" name="Slide Number Placeholder 4">
            <a:extLst>
              <a:ext uri="{FF2B5EF4-FFF2-40B4-BE49-F238E27FC236}">
                <a16:creationId xmlns:a16="http://schemas.microsoft.com/office/drawing/2014/main" id="{894D5513-37D8-E60B-EEA4-9229C6340B7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9</a:t>
            </a:r>
          </a:p>
        </p:txBody>
      </p:sp>
      <p:sp>
        <p:nvSpPr>
          <p:cNvPr id="33" name="TextBox 32">
            <a:extLst>
              <a:ext uri="{FF2B5EF4-FFF2-40B4-BE49-F238E27FC236}">
                <a16:creationId xmlns:a16="http://schemas.microsoft.com/office/drawing/2014/main" id="{7A56A290-4F94-23C1-08BC-696C3E7BB26E}"/>
              </a:ext>
            </a:extLst>
          </p:cNvPr>
          <p:cNvSpPr txBox="1"/>
          <p:nvPr/>
        </p:nvSpPr>
        <p:spPr>
          <a:xfrm>
            <a:off x="271462" y="5507473"/>
            <a:ext cx="11874818" cy="584773"/>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lgn="ctr">
              <a:defRPr sz="2000">
                <a:solidFill>
                  <a:srgbClr val="FFFFFF"/>
                </a:solidFill>
                <a:latin typeface="Source Sans Pro Regular"/>
                <a:cs typeface="Arial"/>
              </a:defRPr>
            </a:pPr>
            <a:r>
              <a:rPr sz="1600" dirty="0"/>
              <a:t>Face à </a:t>
            </a:r>
            <a:r>
              <a:rPr sz="1600" dirty="0" err="1"/>
              <a:t>une</a:t>
            </a:r>
            <a:r>
              <a:rPr sz="1600" dirty="0"/>
              <a:t> situation </a:t>
            </a:r>
            <a:r>
              <a:rPr sz="1600" dirty="0" err="1"/>
              <a:t>dʼurgence</a:t>
            </a:r>
            <a:r>
              <a:rPr sz="1600" dirty="0"/>
              <a:t>, les infrastructures </a:t>
            </a:r>
            <a:r>
              <a:rPr sz="1600" dirty="0" err="1"/>
              <a:t>dʼintervention</a:t>
            </a:r>
            <a:r>
              <a:rPr sz="1600" dirty="0"/>
              <a:t> </a:t>
            </a:r>
            <a:r>
              <a:rPr sz="1600" dirty="0" err="1"/>
              <a:t>dʼun</a:t>
            </a:r>
            <a:r>
              <a:rPr sz="1600" dirty="0"/>
              <a:t> pays </a:t>
            </a:r>
            <a:r>
              <a:rPr sz="1600" dirty="0" err="1"/>
              <a:t>peuvent</a:t>
            </a:r>
            <a:r>
              <a:rPr sz="1600" dirty="0"/>
              <a:t> </a:t>
            </a:r>
            <a:r>
              <a:rPr sz="1600" dirty="0" err="1"/>
              <a:t>rapidement</a:t>
            </a:r>
            <a:r>
              <a:rPr sz="1600" dirty="0"/>
              <a:t> se </a:t>
            </a:r>
            <a:r>
              <a:rPr sz="1600" dirty="0" err="1"/>
              <a:t>trouver</a:t>
            </a:r>
            <a:r>
              <a:rPr sz="1600" dirty="0"/>
              <a:t> </a:t>
            </a:r>
            <a:r>
              <a:rPr sz="1600" dirty="0" err="1"/>
              <a:t>débordées</a:t>
            </a:r>
            <a:r>
              <a:rPr sz="1600" dirty="0"/>
              <a:t>. Les EIR </a:t>
            </a:r>
            <a:r>
              <a:rPr sz="1600" dirty="0" err="1"/>
              <a:t>jouent</a:t>
            </a:r>
            <a:r>
              <a:rPr sz="1600" dirty="0"/>
              <a:t> </a:t>
            </a:r>
            <a:r>
              <a:rPr sz="1600" dirty="0" err="1"/>
              <a:t>alors</a:t>
            </a:r>
            <a:r>
              <a:rPr sz="1600" dirty="0"/>
              <a:t> un </a:t>
            </a:r>
            <a:r>
              <a:rPr sz="1600" dirty="0" err="1"/>
              <a:t>rôle</a:t>
            </a:r>
            <a:r>
              <a:rPr sz="1600" dirty="0"/>
              <a:t> crucial pour aider à </a:t>
            </a:r>
            <a:r>
              <a:rPr sz="1600" dirty="0" err="1"/>
              <a:t>contrôler</a:t>
            </a:r>
            <a:r>
              <a:rPr sz="1600" dirty="0"/>
              <a:t> </a:t>
            </a:r>
            <a:r>
              <a:rPr sz="1600" dirty="0" err="1"/>
              <a:t>lʼépidémie</a:t>
            </a:r>
            <a:r>
              <a:rPr sz="1600" dirty="0"/>
              <a:t> et à </a:t>
            </a:r>
            <a:r>
              <a:rPr sz="1600" dirty="0" err="1"/>
              <a:t>contenir</a:t>
            </a:r>
            <a:r>
              <a:rPr sz="1600" dirty="0"/>
              <a:t> la </a:t>
            </a:r>
            <a:r>
              <a:rPr sz="1600" dirty="0" err="1"/>
              <a:t>morbidité</a:t>
            </a:r>
            <a:r>
              <a:rPr sz="1600" dirty="0"/>
              <a:t> et la </a:t>
            </a:r>
            <a:r>
              <a:rPr sz="1600" dirty="0" err="1"/>
              <a:t>mortalité</a:t>
            </a:r>
            <a:r>
              <a:rPr sz="1600" dirty="0"/>
              <a:t>.</a:t>
            </a:r>
            <a:endParaRPr sz="1600" dirty="0">
              <a:solidFill>
                <a:srgbClr val="FFFFFF"/>
              </a:solidFill>
              <a:latin typeface="Source Sans Pro Regular"/>
            </a:endParaRPr>
          </a:p>
        </p:txBody>
      </p:sp>
    </p:spTree>
    <p:extLst>
      <p:ext uri="{BB962C8B-B14F-4D97-AF65-F5344CB8AC3E}">
        <p14:creationId xmlns:p14="http://schemas.microsoft.com/office/powerpoint/2010/main" val="332503831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2540195" y="1711140"/>
            <a:ext cx="7035479" cy="144655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t>Module 1</a:t>
            </a:r>
            <a:endParaRPr b="1"/>
          </a:p>
          <a:p>
            <a:pPr>
              <a:defRPr b="1"/>
            </a:pPr>
            <a:r>
              <a:t>La gestion des EIR</a:t>
            </a:r>
            <a:endParaRPr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573"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140" y="14255"/>
            <a:ext cx="9212263" cy="622301"/>
          </a:xfrm>
        </p:spPr>
        <p:txBody>
          <a:bodyPr lIns="45719" tIns="45720" rIns="45719" bIns="45720" anchor="t">
            <a:normAutofit/>
          </a:bodyPr>
          <a:lstStyle/>
          <a:p>
            <a:pPr defTabSz="914400" hangingPunct="0">
              <a:lnSpc>
                <a:spcPct val="100000"/>
              </a:lnSpc>
              <a:spcBef>
                <a:spcPts val="0"/>
              </a:spcBef>
              <a:defRPr sz="3200" b="1">
                <a:cs typeface="Source Sans Pro Bold"/>
                <a:sym typeface="Source Sans Pro Bold"/>
              </a:defRPr>
            </a:pPr>
            <a:r>
              <a:rPr>
                <a:solidFill>
                  <a:srgbClr val="FFFFFF"/>
                </a:solidFill>
              </a:rPr>
              <a:t>1.3 Introduction à la gestion des EIR</a:t>
            </a:r>
            <a:r>
              <a:t> </a:t>
            </a:r>
            <a:endParaRPr sz="3200" b="1">
              <a:solidFill>
                <a:srgbClr val="FFFFFF"/>
              </a:solidFill>
              <a:latin typeface="Source Sans Pro Bold"/>
              <a:ea typeface="Source Sans Pro Bold"/>
              <a:cs typeface="Source Sans Pro Bold"/>
              <a:sym typeface="Source Sans Pro Bold"/>
            </a:endParaRPr>
          </a:p>
        </p:txBody>
      </p:sp>
      <p:sp>
        <p:nvSpPr>
          <p:cNvPr id="37" name="Text Placeholder 1">
            <a:extLst>
              <a:ext uri="{FF2B5EF4-FFF2-40B4-BE49-F238E27FC236}">
                <a16:creationId xmlns:a16="http://schemas.microsoft.com/office/drawing/2014/main" id="{831568ED-A9E3-3886-B2CE-410A37567223}"/>
              </a:ext>
            </a:extLst>
          </p:cNvPr>
          <p:cNvSpPr>
            <a:spLocks noGrp="1"/>
          </p:cNvSpPr>
          <p:nvPr>
            <p:ph type="body" idx="1"/>
          </p:nvPr>
        </p:nvSpPr>
        <p:spPr>
          <a:xfrm>
            <a:off x="411039" y="2238595"/>
            <a:ext cx="5585496" cy="3638349"/>
          </a:xfrm>
          <a:solidFill>
            <a:schemeClr val="bg1">
              <a:lumMod val="95000"/>
            </a:schemeClr>
          </a:solidFill>
        </p:spPr>
        <p:txBody>
          <a:bodyPr lIns="45719" tIns="45720" rIns="45719" bIns="45720" anchor="t">
            <a:normAutofit fontScale="85000" lnSpcReduction="10000"/>
          </a:bodyPr>
          <a:lstStyle/>
          <a:p>
            <a:pPr marL="353695" indent="-342900">
              <a:spcBef>
                <a:spcPts val="500"/>
              </a:spcBef>
              <a:buClr>
                <a:srgbClr val="00B050"/>
              </a:buClr>
              <a:buSzPct val="100000"/>
              <a:buFont typeface="Arial MT"/>
              <a:buChar char="•"/>
              <a:defRPr sz="2400">
                <a:solidFill>
                  <a:srgbClr val="10253F"/>
                </a:solidFill>
                <a:latin typeface="Source Sans Pro Regular"/>
                <a:ea typeface="Source Sans Pro Regular"/>
                <a:cs typeface="Source Sans Pro Regular"/>
                <a:sym typeface="Source Sans Pro Regular"/>
              </a:defRPr>
            </a:pPr>
            <a:endParaRPr sz="400" dirty="0">
              <a:latin typeface="Source Sans Pro Regular"/>
              <a:ea typeface="Source Sans Pro Regular"/>
              <a:cs typeface="Source Sans Pro Regular"/>
              <a:sym typeface="Calibri"/>
            </a:endParaRPr>
          </a:p>
          <a:p>
            <a:pPr marL="307975" indent="-307975">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Calibri"/>
              </a:defRPr>
            </a:pPr>
            <a:r>
              <a:rPr dirty="0" err="1"/>
              <a:t>Enquêter</a:t>
            </a:r>
            <a:r>
              <a:rPr dirty="0"/>
              <a:t> sur les </a:t>
            </a:r>
            <a:r>
              <a:rPr dirty="0" err="1"/>
              <a:t>alertes</a:t>
            </a:r>
            <a:r>
              <a:rPr dirty="0"/>
              <a:t>, les </a:t>
            </a:r>
            <a:r>
              <a:rPr dirty="0" err="1"/>
              <a:t>rumeurs</a:t>
            </a:r>
            <a:r>
              <a:rPr dirty="0"/>
              <a:t> et les rapports des </a:t>
            </a:r>
            <a:r>
              <a:rPr dirty="0" err="1"/>
              <a:t>médias</a:t>
            </a:r>
            <a:r>
              <a:rPr dirty="0"/>
              <a:t> </a:t>
            </a:r>
            <a:r>
              <a:rPr dirty="0" err="1"/>
              <a:t>faisant</a:t>
            </a:r>
            <a:r>
              <a:rPr dirty="0"/>
              <a:t> état de </a:t>
            </a:r>
            <a:r>
              <a:rPr dirty="0" err="1"/>
              <a:t>flambées</a:t>
            </a:r>
            <a:r>
              <a:rPr dirty="0"/>
              <a:t> </a:t>
            </a:r>
            <a:r>
              <a:rPr dirty="0" err="1"/>
              <a:t>épidémiques</a:t>
            </a:r>
            <a:r>
              <a:rPr dirty="0"/>
              <a:t> </a:t>
            </a:r>
            <a:r>
              <a:rPr dirty="0" err="1"/>
              <a:t>ou</a:t>
            </a:r>
            <a:r>
              <a:rPr dirty="0"/>
              <a:t> </a:t>
            </a:r>
            <a:r>
              <a:rPr dirty="0" err="1"/>
              <a:t>d’autres</a:t>
            </a:r>
            <a:r>
              <a:rPr dirty="0"/>
              <a:t> urgences de santé </a:t>
            </a:r>
            <a:r>
              <a:rPr dirty="0" err="1"/>
              <a:t>publique</a:t>
            </a:r>
            <a:endParaRPr sz="2000" dirty="0">
              <a:latin typeface="Source Sans Pro Regular"/>
            </a:endParaRPr>
          </a:p>
          <a:p>
            <a:pPr marL="307975" indent="-307975">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Calibri"/>
              </a:defRPr>
            </a:pPr>
            <a:r>
              <a:rPr dirty="0"/>
              <a:t>Proposer des </a:t>
            </a:r>
            <a:r>
              <a:rPr dirty="0" err="1"/>
              <a:t>stratégies</a:t>
            </a:r>
            <a:r>
              <a:rPr dirty="0"/>
              <a:t> et des </a:t>
            </a:r>
            <a:r>
              <a:rPr dirty="0" err="1"/>
              <a:t>méthodes</a:t>
            </a:r>
            <a:r>
              <a:rPr dirty="0"/>
              <a:t> </a:t>
            </a:r>
            <a:r>
              <a:rPr dirty="0" err="1"/>
              <a:t>d’enquête</a:t>
            </a:r>
            <a:r>
              <a:rPr dirty="0"/>
              <a:t> sur le terrain </a:t>
            </a:r>
            <a:endParaRPr sz="2000" dirty="0">
              <a:latin typeface="Source Sans Pro Regular"/>
            </a:endParaRPr>
          </a:p>
          <a:p>
            <a:pPr marL="307975" indent="-307975">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Source Sans Pro Regular"/>
              </a:defRPr>
            </a:pPr>
            <a:r>
              <a:rPr dirty="0"/>
              <a:t>Assurer la </a:t>
            </a:r>
            <a:r>
              <a:rPr dirty="0" err="1"/>
              <a:t>collecte</a:t>
            </a:r>
            <a:r>
              <a:rPr dirty="0"/>
              <a:t> et le </a:t>
            </a:r>
            <a:r>
              <a:rPr dirty="0" err="1"/>
              <a:t>conditionnement</a:t>
            </a:r>
            <a:r>
              <a:rPr dirty="0"/>
              <a:t> des </a:t>
            </a:r>
            <a:r>
              <a:rPr dirty="0" err="1"/>
              <a:t>échantillons</a:t>
            </a:r>
            <a:r>
              <a:rPr dirty="0"/>
              <a:t> de </a:t>
            </a:r>
            <a:r>
              <a:rPr dirty="0" err="1"/>
              <a:t>laboratoire</a:t>
            </a:r>
            <a:r>
              <a:rPr dirty="0"/>
              <a:t>, et </a:t>
            </a:r>
            <a:r>
              <a:rPr dirty="0" err="1"/>
              <a:t>sʼassurer</a:t>
            </a:r>
            <a:r>
              <a:rPr dirty="0"/>
              <a:t> </a:t>
            </a:r>
            <a:r>
              <a:rPr dirty="0" err="1"/>
              <a:t>quʼils</a:t>
            </a:r>
            <a:r>
              <a:rPr dirty="0"/>
              <a:t> </a:t>
            </a:r>
            <a:r>
              <a:rPr dirty="0" err="1"/>
              <a:t>sont</a:t>
            </a:r>
            <a:r>
              <a:rPr dirty="0"/>
              <a:t> </a:t>
            </a:r>
            <a:r>
              <a:rPr dirty="0" err="1"/>
              <a:t>transmis</a:t>
            </a:r>
            <a:r>
              <a:rPr dirty="0"/>
              <a:t> au </a:t>
            </a:r>
            <a:r>
              <a:rPr dirty="0" err="1"/>
              <a:t>laboratoire</a:t>
            </a:r>
            <a:r>
              <a:rPr dirty="0"/>
              <a:t> </a:t>
            </a:r>
            <a:r>
              <a:rPr dirty="0" err="1"/>
              <a:t>compétent</a:t>
            </a:r>
            <a:endParaRPr sz="2000" dirty="0">
              <a:sym typeface="Calibri"/>
            </a:endParaRPr>
          </a:p>
          <a:p>
            <a:pPr marL="307975" indent="-307975">
              <a:lnSpc>
                <a:spcPct val="110000"/>
              </a:lnSpc>
              <a:spcBef>
                <a:spcPts val="500"/>
              </a:spcBef>
              <a:spcAft>
                <a:spcPts val="0"/>
              </a:spcAft>
              <a:buClr>
                <a:schemeClr val="accent3"/>
              </a:buClr>
              <a:buSzPct val="100000"/>
              <a:buFont typeface="Arial"/>
              <a:buChar char="•"/>
              <a:defRPr sz="2000">
                <a:solidFill>
                  <a:srgbClr val="10253F"/>
                </a:solidFill>
                <a:latin typeface="Source Sans Pro Regular"/>
                <a:ea typeface="Source Sans Pro Regular"/>
                <a:cs typeface="Source Sans Pro Regular"/>
                <a:sym typeface="Calibri"/>
              </a:defRPr>
            </a:pPr>
            <a:r>
              <a:rPr dirty="0" err="1"/>
              <a:t>Mettre</a:t>
            </a:r>
            <a:r>
              <a:rPr dirty="0"/>
              <a:t> </a:t>
            </a:r>
            <a:r>
              <a:rPr dirty="0" err="1"/>
              <a:t>en</a:t>
            </a:r>
            <a:r>
              <a:rPr dirty="0"/>
              <a:t> </a:t>
            </a:r>
            <a:r>
              <a:rPr dirty="0" err="1"/>
              <a:t>œuvre</a:t>
            </a:r>
            <a:r>
              <a:rPr dirty="0"/>
              <a:t> des </a:t>
            </a:r>
            <a:r>
              <a:rPr dirty="0" err="1"/>
              <a:t>mesures</a:t>
            </a:r>
            <a:r>
              <a:rPr dirty="0"/>
              <a:t> de </a:t>
            </a:r>
            <a:r>
              <a:rPr dirty="0" err="1"/>
              <a:t>contrôle</a:t>
            </a:r>
            <a:r>
              <a:rPr dirty="0"/>
              <a:t> et des interventions</a:t>
            </a:r>
            <a:endParaRPr sz="2000" dirty="0">
              <a:latin typeface="Source Sans Pro Regular"/>
            </a:endParaRPr>
          </a:p>
          <a:p>
            <a:pPr marL="307975" indent="-307975">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Calibri"/>
              </a:defRPr>
            </a:pPr>
            <a:r>
              <a:rPr dirty="0" err="1"/>
              <a:t>Mener</a:t>
            </a:r>
            <a:r>
              <a:rPr dirty="0"/>
              <a:t> des </a:t>
            </a:r>
            <a:r>
              <a:rPr dirty="0" err="1"/>
              <a:t>activités</a:t>
            </a:r>
            <a:r>
              <a:rPr dirty="0"/>
              <a:t> de communication sur les </a:t>
            </a:r>
            <a:r>
              <a:rPr dirty="0" err="1"/>
              <a:t>risques</a:t>
            </a:r>
            <a:endParaRPr sz="2000" dirty="0">
              <a:latin typeface="Source Sans Pro Regular"/>
            </a:endParaRPr>
          </a:p>
          <a:p>
            <a:pPr marL="307975" indent="-307975">
              <a:lnSpc>
                <a:spcPct val="110000"/>
              </a:lnSpc>
              <a:spcBef>
                <a:spcPts val="500"/>
              </a:spcBef>
              <a:spcAft>
                <a:spcPts val="0"/>
              </a:spcAft>
              <a:buClr>
                <a:schemeClr val="accent3"/>
              </a:buClr>
              <a:buSzPct val="100000"/>
              <a:buFont typeface="Arial"/>
              <a:buChar char="•"/>
              <a:defRPr sz="2000">
                <a:solidFill>
                  <a:srgbClr val="10253F"/>
                </a:solidFill>
                <a:latin typeface="Source Sans Pro Regular"/>
                <a:ea typeface="Source Sans Pro Regular"/>
                <a:cs typeface="Source Sans Pro Regular"/>
                <a:sym typeface="Calibri"/>
              </a:defRPr>
            </a:pPr>
            <a:r>
              <a:rPr dirty="0" err="1"/>
              <a:t>Favoriser</a:t>
            </a:r>
            <a:r>
              <a:rPr dirty="0"/>
              <a:t> la participation des </a:t>
            </a:r>
            <a:r>
              <a:rPr dirty="0" err="1"/>
              <a:t>communautés</a:t>
            </a:r>
            <a:r>
              <a:rPr dirty="0"/>
              <a:t> </a:t>
            </a:r>
            <a:endParaRPr sz="2000" dirty="0">
              <a:latin typeface="Source Sans Pro Regular"/>
            </a:endParaRPr>
          </a:p>
          <a:p>
            <a:pPr marL="0" indent="0">
              <a:buNone/>
            </a:pPr>
            <a:endParaRPr sz="2200" dirty="0"/>
          </a:p>
        </p:txBody>
      </p:sp>
      <p:sp>
        <p:nvSpPr>
          <p:cNvPr id="39" name="Text Placeholder 1">
            <a:extLst>
              <a:ext uri="{FF2B5EF4-FFF2-40B4-BE49-F238E27FC236}">
                <a16:creationId xmlns:a16="http://schemas.microsoft.com/office/drawing/2014/main" id="{2FEBBB62-7516-8DCB-8793-5117C603F3E7}"/>
              </a:ext>
            </a:extLst>
          </p:cNvPr>
          <p:cNvSpPr txBox="1">
            <a:spLocks/>
          </p:cNvSpPr>
          <p:nvPr/>
        </p:nvSpPr>
        <p:spPr bwMode="auto">
          <a:xfrm>
            <a:off x="6266042" y="2238595"/>
            <a:ext cx="5553778" cy="3638349"/>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lvl1pPr marL="411480" indent="-41148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1pPr>
            <a:lvl2pPr marL="891540" indent="-34290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2pPr>
            <a:lvl3pPr marL="1371600" indent="-274320" algn="l" rtl="0" eaLnBrk="0" fontAlgn="base" hangingPunct="0">
              <a:spcBef>
                <a:spcPct val="20000"/>
              </a:spcBef>
              <a:spcAft>
                <a:spcPct val="0"/>
              </a:spcAft>
              <a:buFont typeface="Arial" charset="0"/>
              <a:buChar char="•"/>
              <a:defRPr sz="2160" kern="1200">
                <a:solidFill>
                  <a:srgbClr val="10253F"/>
                </a:solidFill>
                <a:latin typeface="Arial" pitchFamily="34" charset="0"/>
                <a:ea typeface="+mn-ea"/>
                <a:cs typeface="Arial" pitchFamily="34" charset="0"/>
              </a:defRPr>
            </a:lvl3pPr>
            <a:lvl4pPr marL="192024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4pPr>
            <a:lvl5pPr marL="2468880" indent="-274320" algn="l" rtl="0" eaLnBrk="0" fontAlgn="base" hangingPunct="0">
              <a:spcBef>
                <a:spcPct val="20000"/>
              </a:spcBef>
              <a:spcAft>
                <a:spcPct val="0"/>
              </a:spcAft>
              <a:buFont typeface="Arial" charset="0"/>
              <a:buChar char="»"/>
              <a:defRPr sz="1920" kern="1200">
                <a:solidFill>
                  <a:srgbClr val="10253F"/>
                </a:solidFill>
                <a:latin typeface="Arial" pitchFamily="34" charset="0"/>
                <a:ea typeface="+mn-ea"/>
                <a:cs typeface="Arial" pitchFamily="34" charset="0"/>
              </a:defRPr>
            </a:lvl5pPr>
            <a:lvl6pPr marL="301752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353695" marR="175260" indent="-342900">
              <a:lnSpc>
                <a:spcPct val="101499"/>
              </a:lnSpc>
              <a:spcBef>
                <a:spcPts val="500"/>
              </a:spcBef>
              <a:buClr>
                <a:srgbClr val="00B050"/>
              </a:buClr>
              <a:buSzPct val="100000"/>
              <a:buFont typeface="Arial MT"/>
              <a:buChar char="•"/>
              <a:tabLst>
                <a:tab pos="344599" algn="l"/>
                <a:tab pos="345160" algn="l"/>
              </a:tabLst>
              <a:defRPr sz="2400">
                <a:solidFill>
                  <a:srgbClr val="10253F"/>
                </a:solidFill>
                <a:latin typeface="Source Sans Pro Regular"/>
                <a:ea typeface="Source Sans Pro Regular"/>
                <a:cs typeface="Source Sans Pro Regular"/>
                <a:sym typeface="Source Sans Pro Regular"/>
              </a:defRPr>
            </a:pPr>
            <a:endParaRPr sz="1700" dirty="0">
              <a:latin typeface="Source Sans Pro Regular"/>
              <a:ea typeface="Source Sans Pro Regular"/>
              <a:cs typeface="Source Sans Pro Regular"/>
            </a:endParaRPr>
          </a:p>
          <a:p>
            <a:pPr marL="307975" marR="175260" indent="-307975">
              <a:lnSpc>
                <a:spcPct val="110000"/>
              </a:lnSpc>
              <a:spcBef>
                <a:spcPts val="500"/>
              </a:spcBef>
              <a:spcAft>
                <a:spcPts val="0"/>
              </a:spcAft>
              <a:buClr>
                <a:schemeClr val="accent3"/>
              </a:buClr>
              <a:buSzPct val="100000"/>
              <a:buFont typeface="Arial"/>
              <a:buChar char="•"/>
              <a:tabLst>
                <a:tab pos="344599" algn="l"/>
                <a:tab pos="345160" algn="l"/>
              </a:tabLst>
              <a:defRPr sz="2000">
                <a:solidFill>
                  <a:srgbClr val="10253F"/>
                </a:solidFill>
                <a:latin typeface="Source Sans Pro Regular"/>
                <a:ea typeface="Source Sans Pro Regular"/>
                <a:cs typeface="Source Sans Pro Regular"/>
                <a:sym typeface="Source Sans Pro Regular"/>
              </a:defRPr>
            </a:pPr>
            <a:r>
              <a:rPr sz="1700" dirty="0" err="1"/>
              <a:t>Coordonner</a:t>
            </a:r>
            <a:r>
              <a:rPr sz="1700" dirty="0"/>
              <a:t> les </a:t>
            </a:r>
            <a:r>
              <a:rPr sz="1700" dirty="0" err="1"/>
              <a:t>activités</a:t>
            </a:r>
            <a:r>
              <a:rPr sz="1700" dirty="0"/>
              <a:t> </a:t>
            </a:r>
            <a:r>
              <a:rPr sz="1700" dirty="0" err="1"/>
              <a:t>d’intervention</a:t>
            </a:r>
            <a:r>
              <a:rPr sz="1700" dirty="0"/>
              <a:t> </a:t>
            </a:r>
            <a:r>
              <a:rPr sz="1700" dirty="0" err="1"/>
              <a:t>en</a:t>
            </a:r>
            <a:r>
              <a:rPr sz="1700" dirty="0"/>
              <a:t> </a:t>
            </a:r>
            <a:r>
              <a:rPr sz="1700" dirty="0" err="1"/>
              <a:t>collaborant</a:t>
            </a:r>
            <a:r>
              <a:rPr sz="1700" dirty="0"/>
              <a:t> avec les </a:t>
            </a:r>
            <a:r>
              <a:rPr sz="1700" dirty="0" err="1"/>
              <a:t>autorités</a:t>
            </a:r>
            <a:r>
              <a:rPr sz="1700" dirty="0"/>
              <a:t> de santé </a:t>
            </a:r>
            <a:r>
              <a:rPr sz="1700" dirty="0" err="1"/>
              <a:t>publique</a:t>
            </a:r>
            <a:r>
              <a:rPr sz="1700" dirty="0"/>
              <a:t>, les </a:t>
            </a:r>
            <a:r>
              <a:rPr sz="1700" dirty="0" err="1"/>
              <a:t>communautés</a:t>
            </a:r>
            <a:r>
              <a:rPr sz="1700" dirty="0"/>
              <a:t> et les </a:t>
            </a:r>
            <a:r>
              <a:rPr sz="1700" dirty="0" err="1"/>
              <a:t>autres</a:t>
            </a:r>
            <a:r>
              <a:rPr sz="1700" dirty="0"/>
              <a:t> parties </a:t>
            </a:r>
            <a:r>
              <a:rPr sz="1700" dirty="0" err="1"/>
              <a:t>prenantes</a:t>
            </a:r>
            <a:endParaRPr sz="1700" dirty="0"/>
          </a:p>
          <a:p>
            <a:pPr marL="307975" indent="-307975">
              <a:lnSpc>
                <a:spcPct val="110000"/>
              </a:lnSpc>
              <a:spcBef>
                <a:spcPts val="500"/>
              </a:spcBef>
              <a:spcAft>
                <a:spcPts val="0"/>
              </a:spcAft>
              <a:buClr>
                <a:schemeClr val="accent3"/>
              </a:buClr>
              <a:buSzPct val="100000"/>
              <a:buFont typeface="Arial"/>
              <a:buChar char="•"/>
              <a:tabLst>
                <a:tab pos="344599" algn="l"/>
                <a:tab pos="345160" algn="l"/>
              </a:tabLst>
              <a:defRPr sz="2000">
                <a:solidFill>
                  <a:srgbClr val="10253F"/>
                </a:solidFill>
                <a:latin typeface="Source Sans Pro Regular"/>
                <a:ea typeface="Source Sans Pro Regular"/>
                <a:cs typeface="Source Sans Pro Regular"/>
                <a:sym typeface="Source Sans Pro Regular"/>
              </a:defRPr>
            </a:pPr>
            <a:r>
              <a:rPr sz="1700" dirty="0" err="1"/>
              <a:t>Soutenir</a:t>
            </a:r>
            <a:r>
              <a:rPr sz="1700" dirty="0"/>
              <a:t> la formation et le </a:t>
            </a:r>
            <a:r>
              <a:rPr sz="1700" dirty="0" err="1"/>
              <a:t>renforcement</a:t>
            </a:r>
            <a:r>
              <a:rPr sz="1700" dirty="0"/>
              <a:t> des </a:t>
            </a:r>
            <a:r>
              <a:rPr sz="1700" dirty="0" err="1"/>
              <a:t>capacités</a:t>
            </a:r>
            <a:endParaRPr sz="1700" dirty="0"/>
          </a:p>
          <a:p>
            <a:pPr marL="307975" indent="-307975">
              <a:lnSpc>
                <a:spcPct val="110000"/>
              </a:lnSpc>
              <a:spcBef>
                <a:spcPts val="500"/>
              </a:spcBef>
              <a:spcAft>
                <a:spcPts val="0"/>
              </a:spcAft>
              <a:buClr>
                <a:schemeClr val="accent3"/>
              </a:buClr>
              <a:buSzPct val="100000"/>
              <a:buFont typeface="Arial"/>
              <a:buChar char="•"/>
              <a:tabLst>
                <a:tab pos="344599" algn="l"/>
                <a:tab pos="345160" algn="l"/>
              </a:tabLst>
              <a:defRPr sz="2000">
                <a:solidFill>
                  <a:srgbClr val="10253F"/>
                </a:solidFill>
                <a:latin typeface="Source Sans Pro Regular"/>
                <a:ea typeface="Source Sans Pro Regular"/>
                <a:cs typeface="Source Sans Pro Regular"/>
                <a:sym typeface="Source Sans Pro Regular"/>
              </a:defRPr>
            </a:pPr>
            <a:r>
              <a:rPr sz="1700" dirty="0" err="1"/>
              <a:t>Contribuer</a:t>
            </a:r>
            <a:r>
              <a:rPr sz="1700" dirty="0"/>
              <a:t> à </a:t>
            </a:r>
            <a:r>
              <a:rPr sz="1700" dirty="0" err="1"/>
              <a:t>évaluer</a:t>
            </a:r>
            <a:r>
              <a:rPr sz="1700" dirty="0"/>
              <a:t> les interventions </a:t>
            </a:r>
            <a:r>
              <a:rPr sz="1700" dirty="0" err="1"/>
              <a:t>menées</a:t>
            </a:r>
            <a:endParaRPr sz="1700" dirty="0"/>
          </a:p>
          <a:p>
            <a:pPr marL="307975" marR="398145" indent="-307975">
              <a:lnSpc>
                <a:spcPct val="110000"/>
              </a:lnSpc>
              <a:spcBef>
                <a:spcPts val="500"/>
              </a:spcBef>
              <a:spcAft>
                <a:spcPts val="0"/>
              </a:spcAft>
              <a:buClr>
                <a:schemeClr val="accent3"/>
              </a:buClr>
              <a:buSzPct val="100000"/>
              <a:buFont typeface="Arial"/>
              <a:buChar char="•"/>
              <a:tabLst>
                <a:tab pos="344599" algn="l"/>
                <a:tab pos="345160" algn="l"/>
              </a:tabLst>
              <a:defRPr sz="2000">
                <a:solidFill>
                  <a:srgbClr val="10253F"/>
                </a:solidFill>
                <a:latin typeface="Source Sans Pro Regular"/>
                <a:ea typeface="Source Sans Pro Regular"/>
                <a:cs typeface="Source Sans Pro Regular"/>
                <a:sym typeface="Source Sans Pro Regular"/>
              </a:defRPr>
            </a:pPr>
            <a:r>
              <a:rPr sz="1700" dirty="0" err="1"/>
              <a:t>Établir</a:t>
            </a:r>
            <a:r>
              <a:rPr sz="1700" dirty="0"/>
              <a:t> </a:t>
            </a:r>
            <a:r>
              <a:rPr sz="1700" dirty="0" err="1"/>
              <a:t>régulièrement</a:t>
            </a:r>
            <a:r>
              <a:rPr sz="1700" dirty="0"/>
              <a:t> de </a:t>
            </a:r>
            <a:r>
              <a:rPr sz="1700" dirty="0" err="1"/>
              <a:t>brefs</a:t>
            </a:r>
            <a:r>
              <a:rPr sz="1700" dirty="0"/>
              <a:t> rapports de situation et des rapports </a:t>
            </a:r>
            <a:r>
              <a:rPr sz="1700" dirty="0" err="1"/>
              <a:t>d’enquête</a:t>
            </a:r>
            <a:r>
              <a:rPr sz="1700" dirty="0"/>
              <a:t> </a:t>
            </a:r>
            <a:r>
              <a:rPr sz="1700" dirty="0" err="1"/>
              <a:t>détaillés</a:t>
            </a:r>
            <a:endParaRPr sz="1700" dirty="0"/>
          </a:p>
        </p:txBody>
      </p:sp>
      <p:sp>
        <p:nvSpPr>
          <p:cNvPr id="41" name="ZoneTexte 40">
            <a:extLst>
              <a:ext uri="{FF2B5EF4-FFF2-40B4-BE49-F238E27FC236}">
                <a16:creationId xmlns:a16="http://schemas.microsoft.com/office/drawing/2014/main" id="{9B70ADB5-F707-DD24-AEDE-0F83F9D17836}"/>
              </a:ext>
            </a:extLst>
          </p:cNvPr>
          <p:cNvSpPr txBox="1"/>
          <p:nvPr/>
        </p:nvSpPr>
        <p:spPr>
          <a:xfrm>
            <a:off x="5144856" y="1279324"/>
            <a:ext cx="1902288" cy="461665"/>
          </a:xfrm>
          <a:prstGeom prst="rect">
            <a:avLst/>
          </a:prstGeom>
          <a:noFill/>
        </p:spPr>
        <p:txBody>
          <a:bodyPr wrap="square" lIns="91440" tIns="45720" rIns="91440" bIns="45720" anchor="t">
            <a:spAutoFit/>
          </a:bodyPr>
          <a:lstStyle/>
          <a:p>
            <a:pPr algn="ctr" hangingPunct="1">
              <a:defRPr sz="2400" kern="1200">
                <a:latin typeface="Source Sans Pro Regular"/>
                <a:ea typeface="+mn-ea"/>
                <a:cs typeface="Arial"/>
              </a:defRPr>
            </a:pPr>
            <a:r>
              <a:rPr dirty="0"/>
              <a:t>Les EIR </a:t>
            </a:r>
            <a:r>
              <a:rPr dirty="0" err="1"/>
              <a:t>ont</a:t>
            </a:r>
            <a:r>
              <a:rPr dirty="0"/>
              <a:t> vocation à :</a:t>
            </a:r>
          </a:p>
        </p:txBody>
      </p:sp>
      <p:sp>
        <p:nvSpPr>
          <p:cNvPr id="5" name="Text Placeholder 2">
            <a:extLst>
              <a:ext uri="{FF2B5EF4-FFF2-40B4-BE49-F238E27FC236}">
                <a16:creationId xmlns:a16="http://schemas.microsoft.com/office/drawing/2014/main" id="{1F03C5DC-FA39-7A07-ABC1-E8D5799535E7}"/>
              </a:ext>
            </a:extLst>
          </p:cNvPr>
          <p:cNvSpPr txBox="1">
            <a:spLocks/>
          </p:cNvSpPr>
          <p:nvPr/>
        </p:nvSpPr>
        <p:spPr>
          <a:xfrm>
            <a:off x="171030" y="742693"/>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spcBef>
                <a:spcPts val="0"/>
              </a:spcBef>
              <a:defRPr sz="2800" b="1">
                <a:solidFill>
                  <a:srgbClr val="A2010C"/>
                </a:solidFill>
                <a:ea typeface="Source Sans Pro Bold"/>
                <a:cs typeface="+mj-cs"/>
              </a:defRPr>
            </a:pPr>
            <a:r>
              <a:rPr>
                <a:sym typeface="Calibri"/>
              </a:rPr>
              <a:t>En quoi consiste le travail des EIR </a:t>
            </a:r>
            <a:r>
              <a:rPr>
                <a:sym typeface="Source Sans Pro Bold"/>
              </a:rPr>
              <a:t>?</a:t>
            </a:r>
            <a:endParaRPr sz="2800" b="1">
              <a:solidFill>
                <a:srgbClr val="A2010C"/>
              </a:solidFill>
              <a:ea typeface="Source Sans Pro Bold"/>
              <a:cs typeface="+mj-cs"/>
              <a:sym typeface="Source Sans Pro Bold"/>
            </a:endParaRPr>
          </a:p>
        </p:txBody>
      </p:sp>
      <p:sp>
        <p:nvSpPr>
          <p:cNvPr id="4" name="Slide Number Placeholder 4">
            <a:extLst>
              <a:ext uri="{FF2B5EF4-FFF2-40B4-BE49-F238E27FC236}">
                <a16:creationId xmlns:a16="http://schemas.microsoft.com/office/drawing/2014/main" id="{5D51A054-5D51-A686-102D-0DD0EFE2E9F5}"/>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10</a:t>
            </a:r>
          </a:p>
        </p:txBody>
      </p:sp>
    </p:spTree>
    <p:extLst>
      <p:ext uri="{BB962C8B-B14F-4D97-AF65-F5344CB8AC3E}">
        <p14:creationId xmlns:p14="http://schemas.microsoft.com/office/powerpoint/2010/main" val="2804711937"/>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71030" y="742693"/>
            <a:ext cx="9212263" cy="622301"/>
          </a:xfrm>
        </p:spPr>
        <p:txBody>
          <a:bodyPr lIns="45719" tIns="45720" rIns="45719" bIns="45720" anchor="t">
            <a:normAutofit/>
          </a:bodyPr>
          <a:lstStyle/>
          <a:p>
            <a:pPr marL="0" indent="0">
              <a:spcBef>
                <a:spcPts val="0"/>
              </a:spcBef>
              <a:buNone/>
              <a:defRPr sz="2800" b="1">
                <a:solidFill>
                  <a:srgbClr val="A2010C"/>
                </a:solidFill>
                <a:ea typeface="Source Sans Pro Bold"/>
                <a:cs typeface="+mj-cs"/>
              </a:defRPr>
            </a:pPr>
            <a:r>
              <a:rPr>
                <a:sym typeface="Calibri"/>
              </a:rPr>
              <a:t>En quoi consiste le travail des EIR </a:t>
            </a:r>
            <a:r>
              <a:rPr>
                <a:sym typeface="Source Sans Pro Bold"/>
              </a:rPr>
              <a:t>?</a:t>
            </a:r>
            <a:endParaRPr sz="2800" b="1">
              <a:solidFill>
                <a:srgbClr val="A2010C"/>
              </a:solidFill>
              <a:ea typeface="Source Sans Pro Bold"/>
              <a:cs typeface="+mj-cs"/>
              <a:sym typeface="Source Sans Pro Bold"/>
            </a:endParaRPr>
          </a:p>
        </p:txBody>
      </p:sp>
      <p:sp>
        <p:nvSpPr>
          <p:cNvPr id="9" name="Text Placeholder 2">
            <a:extLst>
              <a:ext uri="{FF2B5EF4-FFF2-40B4-BE49-F238E27FC236}">
                <a16:creationId xmlns:a16="http://schemas.microsoft.com/office/drawing/2014/main" id="{F1836772-8AE8-8FF1-9E8A-46720B3FEF93}"/>
              </a:ext>
            </a:extLst>
          </p:cNvPr>
          <p:cNvSpPr txBox="1">
            <a:spLocks/>
          </p:cNvSpPr>
          <p:nvPr/>
        </p:nvSpPr>
        <p:spPr>
          <a:xfrm>
            <a:off x="135140" y="14255"/>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defRPr sz="3200" b="1">
                <a:cs typeface="Source Sans Pro Bold"/>
                <a:sym typeface="Source Sans Pro Bold"/>
              </a:defRPr>
            </a:pPr>
            <a:r>
              <a:rPr>
                <a:solidFill>
                  <a:srgbClr val="FFFFFF"/>
                </a:solidFill>
              </a:rPr>
              <a:t>1.3 Introduction à la gestion des EIR</a:t>
            </a:r>
            <a:r>
              <a:t> </a:t>
            </a:r>
            <a:endParaRPr sz="3200" b="1">
              <a:solidFill>
                <a:srgbClr val="FFFFFF"/>
              </a:solidFill>
              <a:latin typeface="Source Sans Pro Bold"/>
              <a:ea typeface="Source Sans Pro Bold"/>
              <a:cs typeface="Source Sans Pro Bold"/>
              <a:sym typeface="Source Sans Pro Bold"/>
            </a:endParaRPr>
          </a:p>
        </p:txBody>
      </p:sp>
      <p:sp>
        <p:nvSpPr>
          <p:cNvPr id="6" name="Rectangle 5">
            <a:extLst>
              <a:ext uri="{FF2B5EF4-FFF2-40B4-BE49-F238E27FC236}">
                <a16:creationId xmlns:a16="http://schemas.microsoft.com/office/drawing/2014/main" id="{F31DC33C-1DBD-14BC-8A27-B4521AC557F7}"/>
              </a:ext>
            </a:extLst>
          </p:cNvPr>
          <p:cNvSpPr/>
          <p:nvPr/>
        </p:nvSpPr>
        <p:spPr>
          <a:xfrm>
            <a:off x="171030" y="1160307"/>
            <a:ext cx="7411027" cy="430887"/>
          </a:xfrm>
          <a:prstGeom prst="rect">
            <a:avLst/>
          </a:prstGeom>
        </p:spPr>
        <p:txBody>
          <a:bodyPr wrap="square" lIns="91440" tIns="45720" rIns="91440"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0795" eaLnBrk="0" fontAlgn="base">
              <a:spcBef>
                <a:spcPts val="500"/>
              </a:spcBef>
              <a:spcAft>
                <a:spcPct val="0"/>
              </a:spcAft>
              <a:buClr>
                <a:srgbClr val="00B050"/>
              </a:buClr>
              <a:buSzPct val="100000"/>
              <a:defRPr sz="2200" kern="1200">
                <a:solidFill>
                  <a:srgbClr val="10253F"/>
                </a:solidFill>
                <a:latin typeface="Source Sans Pro Regular"/>
                <a:ea typeface="Source Sans Pro Regular"/>
                <a:cs typeface="Source Sans Pro Regular"/>
                <a:sym typeface="Source Sans Pro Regular"/>
              </a:defRPr>
            </a:pPr>
            <a:r>
              <a:rPr dirty="0"/>
              <a:t>Les EIR </a:t>
            </a:r>
            <a:r>
              <a:rPr dirty="0" err="1"/>
              <a:t>agissent</a:t>
            </a:r>
            <a:r>
              <a:rPr dirty="0"/>
              <a:t> à </a:t>
            </a:r>
            <a:r>
              <a:rPr dirty="0" err="1"/>
              <a:t>différents</a:t>
            </a:r>
            <a:r>
              <a:rPr dirty="0"/>
              <a:t> </a:t>
            </a:r>
            <a:r>
              <a:rPr dirty="0" err="1"/>
              <a:t>niveaux</a:t>
            </a:r>
            <a:r>
              <a:rPr dirty="0"/>
              <a:t> :</a:t>
            </a:r>
          </a:p>
        </p:txBody>
      </p:sp>
      <p:grpSp>
        <p:nvGrpSpPr>
          <p:cNvPr id="7" name="object 2">
            <a:extLst>
              <a:ext uri="{FF2B5EF4-FFF2-40B4-BE49-F238E27FC236}">
                <a16:creationId xmlns:a16="http://schemas.microsoft.com/office/drawing/2014/main" id="{C3873FF6-ED51-778C-555D-609F7F116FAA}"/>
              </a:ext>
            </a:extLst>
          </p:cNvPr>
          <p:cNvGrpSpPr/>
          <p:nvPr/>
        </p:nvGrpSpPr>
        <p:grpSpPr>
          <a:xfrm>
            <a:off x="2610522" y="3166783"/>
            <a:ext cx="7483288" cy="2636786"/>
            <a:chOff x="2610522" y="3166783"/>
            <a:chExt cx="8481059" cy="2988357"/>
          </a:xfrm>
        </p:grpSpPr>
        <p:pic>
          <p:nvPicPr>
            <p:cNvPr id="31" name="object 4">
              <a:extLst>
                <a:ext uri="{FF2B5EF4-FFF2-40B4-BE49-F238E27FC236}">
                  <a16:creationId xmlns:a16="http://schemas.microsoft.com/office/drawing/2014/main" id="{66AE6AD1-C7EA-1DA8-AFF1-F6936F9647A1}"/>
                </a:ext>
              </a:extLst>
            </p:cNvPr>
            <p:cNvPicPr/>
            <p:nvPr/>
          </p:nvPicPr>
          <p:blipFill>
            <a:blip r:embed="rId3" cstate="print"/>
            <a:stretch>
              <a:fillRect/>
            </a:stretch>
          </p:blipFill>
          <p:spPr>
            <a:xfrm>
              <a:off x="4175670" y="3166783"/>
              <a:ext cx="6915911" cy="2731007"/>
            </a:xfrm>
            <a:prstGeom prst="rect">
              <a:avLst/>
            </a:prstGeom>
          </p:spPr>
        </p:pic>
        <p:sp>
          <p:nvSpPr>
            <p:cNvPr id="32" name="object 5">
              <a:extLst>
                <a:ext uri="{FF2B5EF4-FFF2-40B4-BE49-F238E27FC236}">
                  <a16:creationId xmlns:a16="http://schemas.microsoft.com/office/drawing/2014/main" id="{6B3EA689-2E5E-22E5-EC54-4427A71399C9}"/>
                </a:ext>
              </a:extLst>
            </p:cNvPr>
            <p:cNvSpPr/>
            <p:nvPr/>
          </p:nvSpPr>
          <p:spPr>
            <a:xfrm>
              <a:off x="2610522" y="5778585"/>
              <a:ext cx="8430895" cy="376555"/>
            </a:xfrm>
            <a:custGeom>
              <a:avLst/>
              <a:gdLst/>
              <a:ahLst/>
              <a:cxnLst/>
              <a:rect l="l" t="t" r="r" b="b"/>
              <a:pathLst>
                <a:path w="8430895" h="376554">
                  <a:moveTo>
                    <a:pt x="8357514" y="230457"/>
                  </a:moveTo>
                  <a:lnTo>
                    <a:pt x="8346948" y="230457"/>
                  </a:lnTo>
                  <a:lnTo>
                    <a:pt x="8348472" y="146637"/>
                  </a:lnTo>
                  <a:lnTo>
                    <a:pt x="8193256" y="146467"/>
                  </a:lnTo>
                  <a:lnTo>
                    <a:pt x="8075676" y="78057"/>
                  </a:lnTo>
                  <a:lnTo>
                    <a:pt x="8063222" y="66651"/>
                  </a:lnTo>
                  <a:lnTo>
                    <a:pt x="8056054" y="51958"/>
                  </a:lnTo>
                  <a:lnTo>
                    <a:pt x="8054887" y="35837"/>
                  </a:lnTo>
                  <a:lnTo>
                    <a:pt x="8060436" y="20145"/>
                  </a:lnTo>
                  <a:lnTo>
                    <a:pt x="8070961" y="7905"/>
                  </a:lnTo>
                  <a:lnTo>
                    <a:pt x="8085201" y="1095"/>
                  </a:lnTo>
                  <a:lnTo>
                    <a:pt x="8101155" y="0"/>
                  </a:lnTo>
                  <a:lnTo>
                    <a:pt x="8116823" y="4905"/>
                  </a:lnTo>
                  <a:lnTo>
                    <a:pt x="8430768" y="187785"/>
                  </a:lnTo>
                  <a:lnTo>
                    <a:pt x="8357514" y="230457"/>
                  </a:lnTo>
                  <a:close/>
                </a:path>
                <a:path w="8430895" h="376554">
                  <a:moveTo>
                    <a:pt x="8193029" y="230288"/>
                  </a:moveTo>
                  <a:lnTo>
                    <a:pt x="0" y="221313"/>
                  </a:lnTo>
                  <a:lnTo>
                    <a:pt x="0" y="137493"/>
                  </a:lnTo>
                  <a:lnTo>
                    <a:pt x="8193256" y="146467"/>
                  </a:lnTo>
                  <a:lnTo>
                    <a:pt x="8265394" y="188439"/>
                  </a:lnTo>
                  <a:lnTo>
                    <a:pt x="8193029" y="230288"/>
                  </a:lnTo>
                  <a:close/>
                </a:path>
                <a:path w="8430895" h="376554">
                  <a:moveTo>
                    <a:pt x="8265394" y="188439"/>
                  </a:moveTo>
                  <a:lnTo>
                    <a:pt x="8193256" y="146467"/>
                  </a:lnTo>
                  <a:lnTo>
                    <a:pt x="8348472" y="146637"/>
                  </a:lnTo>
                  <a:lnTo>
                    <a:pt x="8348361" y="152733"/>
                  </a:lnTo>
                  <a:lnTo>
                    <a:pt x="8327136" y="152733"/>
                  </a:lnTo>
                  <a:lnTo>
                    <a:pt x="8265394" y="188439"/>
                  </a:lnTo>
                  <a:close/>
                </a:path>
                <a:path w="8430895" h="376554">
                  <a:moveTo>
                    <a:pt x="8327136" y="224361"/>
                  </a:moveTo>
                  <a:lnTo>
                    <a:pt x="8265394" y="188439"/>
                  </a:lnTo>
                  <a:lnTo>
                    <a:pt x="8327136" y="152733"/>
                  </a:lnTo>
                  <a:lnTo>
                    <a:pt x="8327136" y="224361"/>
                  </a:lnTo>
                  <a:close/>
                </a:path>
                <a:path w="8430895" h="376554">
                  <a:moveTo>
                    <a:pt x="8347059" y="224361"/>
                  </a:moveTo>
                  <a:lnTo>
                    <a:pt x="8327136" y="224361"/>
                  </a:lnTo>
                  <a:lnTo>
                    <a:pt x="8327136" y="152733"/>
                  </a:lnTo>
                  <a:lnTo>
                    <a:pt x="8348361" y="152733"/>
                  </a:lnTo>
                  <a:lnTo>
                    <a:pt x="8347059" y="224361"/>
                  </a:lnTo>
                  <a:close/>
                </a:path>
                <a:path w="8430895" h="376554">
                  <a:moveTo>
                    <a:pt x="8346948" y="230457"/>
                  </a:moveTo>
                  <a:lnTo>
                    <a:pt x="8193029" y="230288"/>
                  </a:lnTo>
                  <a:lnTo>
                    <a:pt x="8265394" y="188439"/>
                  </a:lnTo>
                  <a:lnTo>
                    <a:pt x="8327136" y="224361"/>
                  </a:lnTo>
                  <a:lnTo>
                    <a:pt x="8347059" y="224361"/>
                  </a:lnTo>
                  <a:lnTo>
                    <a:pt x="8346948" y="230457"/>
                  </a:lnTo>
                  <a:close/>
                </a:path>
                <a:path w="8430895" h="376554">
                  <a:moveTo>
                    <a:pt x="8101155" y="376213"/>
                  </a:moveTo>
                  <a:lnTo>
                    <a:pt x="8085201" y="375046"/>
                  </a:lnTo>
                  <a:lnTo>
                    <a:pt x="8070961" y="367879"/>
                  </a:lnTo>
                  <a:lnTo>
                    <a:pt x="8060436" y="355425"/>
                  </a:lnTo>
                  <a:lnTo>
                    <a:pt x="8054649" y="339756"/>
                  </a:lnTo>
                  <a:lnTo>
                    <a:pt x="8055292" y="323802"/>
                  </a:lnTo>
                  <a:lnTo>
                    <a:pt x="8061936" y="309562"/>
                  </a:lnTo>
                  <a:lnTo>
                    <a:pt x="8074152" y="299037"/>
                  </a:lnTo>
                  <a:lnTo>
                    <a:pt x="8193029" y="230288"/>
                  </a:lnTo>
                  <a:lnTo>
                    <a:pt x="8357514" y="230457"/>
                  </a:lnTo>
                  <a:lnTo>
                    <a:pt x="8116823" y="370665"/>
                  </a:lnTo>
                  <a:lnTo>
                    <a:pt x="8101155" y="376213"/>
                  </a:lnTo>
                  <a:close/>
                </a:path>
              </a:pathLst>
            </a:custGeom>
            <a:solidFill>
              <a:srgbClr val="0F56DB"/>
            </a:solidFill>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grpSp>
      <p:sp>
        <p:nvSpPr>
          <p:cNvPr id="8" name="object 7">
            <a:extLst>
              <a:ext uri="{FF2B5EF4-FFF2-40B4-BE49-F238E27FC236}">
                <a16:creationId xmlns:a16="http://schemas.microsoft.com/office/drawing/2014/main" id="{32B4EFA0-A45C-9409-AF54-E27B8AE3D8FE}"/>
              </a:ext>
            </a:extLst>
          </p:cNvPr>
          <p:cNvSpPr txBox="1"/>
          <p:nvPr/>
        </p:nvSpPr>
        <p:spPr>
          <a:xfrm>
            <a:off x="1522653" y="3344779"/>
            <a:ext cx="230832" cy="1951916"/>
          </a:xfrm>
          <a:prstGeom prst="rect">
            <a:avLst/>
          </a:prstGeom>
        </p:spPr>
        <p:txBody>
          <a:bodyPr vert="vert270" wrap="squar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1206" hangingPunct="1">
              <a:lnSpc>
                <a:spcPts val="1777"/>
              </a:lnSpc>
              <a:defRPr sz="1600" b="1" kern="1200">
                <a:solidFill>
                  <a:prstClr val="black"/>
                </a:solidFill>
                <a:latin typeface="Arial"/>
                <a:ea typeface="+mn-ea"/>
                <a:cs typeface="Arial"/>
              </a:defRPr>
            </a:pPr>
            <a:r>
              <a:t>Capacités dʼintervention</a:t>
            </a:r>
            <a:endParaRPr sz="1600" kern="1200">
              <a:solidFill>
                <a:prstClr val="black"/>
              </a:solidFill>
              <a:latin typeface="Arial"/>
              <a:ea typeface="+mn-ea"/>
              <a:cs typeface="Arial"/>
            </a:endParaRPr>
          </a:p>
        </p:txBody>
      </p:sp>
      <p:sp>
        <p:nvSpPr>
          <p:cNvPr id="10" name="object 8">
            <a:extLst>
              <a:ext uri="{FF2B5EF4-FFF2-40B4-BE49-F238E27FC236}">
                <a16:creationId xmlns:a16="http://schemas.microsoft.com/office/drawing/2014/main" id="{85C6E3ED-BAA3-2F80-53A3-0C4C05312CF1}"/>
              </a:ext>
            </a:extLst>
          </p:cNvPr>
          <p:cNvSpPr txBox="1"/>
          <p:nvPr/>
        </p:nvSpPr>
        <p:spPr>
          <a:xfrm>
            <a:off x="2434334" y="5349643"/>
            <a:ext cx="179536" cy="240926"/>
          </a:xfrm>
          <a:prstGeom prst="rect">
            <a:avLst/>
          </a:prstGeom>
        </p:spPr>
        <p:txBody>
          <a:bodyPr vert="vert270" wrap="squar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1206" hangingPunct="1">
              <a:lnSpc>
                <a:spcPts val="1350"/>
              </a:lnSpc>
              <a:defRPr sz="1200" b="1" kern="1200">
                <a:solidFill>
                  <a:prstClr val="black"/>
                </a:solidFill>
                <a:latin typeface="Arial"/>
                <a:ea typeface="+mn-ea"/>
                <a:cs typeface="Arial"/>
              </a:defRPr>
            </a:pPr>
            <a:r>
              <a:t>0 %</a:t>
            </a:r>
            <a:endParaRPr sz="1200" kern="1200">
              <a:solidFill>
                <a:prstClr val="black"/>
              </a:solidFill>
              <a:latin typeface="Arial"/>
              <a:ea typeface="+mn-ea"/>
              <a:cs typeface="Arial"/>
            </a:endParaRPr>
          </a:p>
        </p:txBody>
      </p:sp>
      <p:sp>
        <p:nvSpPr>
          <p:cNvPr id="11" name="object 9">
            <a:extLst>
              <a:ext uri="{FF2B5EF4-FFF2-40B4-BE49-F238E27FC236}">
                <a16:creationId xmlns:a16="http://schemas.microsoft.com/office/drawing/2014/main" id="{CC8C13FA-DCBD-E15D-265D-D2C3C130E86D}"/>
              </a:ext>
            </a:extLst>
          </p:cNvPr>
          <p:cNvSpPr txBox="1"/>
          <p:nvPr/>
        </p:nvSpPr>
        <p:spPr>
          <a:xfrm>
            <a:off x="2434334" y="3144191"/>
            <a:ext cx="179536" cy="411256"/>
          </a:xfrm>
          <a:prstGeom prst="rect">
            <a:avLst/>
          </a:prstGeom>
        </p:spPr>
        <p:txBody>
          <a:bodyPr vert="vert270" wrap="squar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1206" hangingPunct="1">
              <a:lnSpc>
                <a:spcPts val="1350"/>
              </a:lnSpc>
              <a:defRPr sz="1200" b="1" kern="1200">
                <a:solidFill>
                  <a:prstClr val="black"/>
                </a:solidFill>
                <a:latin typeface="Arial"/>
                <a:ea typeface="+mn-ea"/>
                <a:cs typeface="Arial"/>
              </a:defRPr>
            </a:pPr>
            <a:r>
              <a:t>100 %</a:t>
            </a:r>
            <a:endParaRPr sz="1200" kern="1200">
              <a:solidFill>
                <a:prstClr val="black"/>
              </a:solidFill>
              <a:latin typeface="Arial"/>
              <a:ea typeface="+mn-ea"/>
              <a:cs typeface="Arial"/>
            </a:endParaRPr>
          </a:p>
        </p:txBody>
      </p:sp>
      <p:grpSp>
        <p:nvGrpSpPr>
          <p:cNvPr id="14" name="object 10">
            <a:extLst>
              <a:ext uri="{FF2B5EF4-FFF2-40B4-BE49-F238E27FC236}">
                <a16:creationId xmlns:a16="http://schemas.microsoft.com/office/drawing/2014/main" id="{F2572D1C-729B-C851-9475-75893E71C2DE}"/>
              </a:ext>
            </a:extLst>
          </p:cNvPr>
          <p:cNvGrpSpPr/>
          <p:nvPr/>
        </p:nvGrpSpPr>
        <p:grpSpPr>
          <a:xfrm>
            <a:off x="2878250" y="2290035"/>
            <a:ext cx="1422699" cy="767826"/>
            <a:chOff x="2878250" y="2290035"/>
            <a:chExt cx="1612392" cy="870203"/>
          </a:xfrm>
        </p:grpSpPr>
        <p:pic>
          <p:nvPicPr>
            <p:cNvPr id="29" name="object 11">
              <a:extLst>
                <a:ext uri="{FF2B5EF4-FFF2-40B4-BE49-F238E27FC236}">
                  <a16:creationId xmlns:a16="http://schemas.microsoft.com/office/drawing/2014/main" id="{A3724E56-A647-46C4-AAC6-A17C15119CE1}"/>
                </a:ext>
              </a:extLst>
            </p:cNvPr>
            <p:cNvPicPr/>
            <p:nvPr/>
          </p:nvPicPr>
          <p:blipFill>
            <a:blip r:embed="rId4" cstate="print"/>
            <a:stretch>
              <a:fillRect/>
            </a:stretch>
          </p:blipFill>
          <p:spPr>
            <a:xfrm>
              <a:off x="2878250" y="2290035"/>
              <a:ext cx="1612392" cy="870203"/>
            </a:xfrm>
            <a:prstGeom prst="rect">
              <a:avLst/>
            </a:prstGeom>
          </p:spPr>
        </p:pic>
        <p:sp>
          <p:nvSpPr>
            <p:cNvPr id="30" name="object 12">
              <a:extLst>
                <a:ext uri="{FF2B5EF4-FFF2-40B4-BE49-F238E27FC236}">
                  <a16:creationId xmlns:a16="http://schemas.microsoft.com/office/drawing/2014/main" id="{DF0EA602-0219-61C5-95F7-F9BC8051BE9D}"/>
                </a:ext>
              </a:extLst>
            </p:cNvPr>
            <p:cNvSpPr/>
            <p:nvPr/>
          </p:nvSpPr>
          <p:spPr>
            <a:xfrm>
              <a:off x="2891966" y="2303751"/>
              <a:ext cx="1584960" cy="843280"/>
            </a:xfrm>
            <a:custGeom>
              <a:avLst/>
              <a:gdLst/>
              <a:ahLst/>
              <a:cxnLst/>
              <a:rect l="l" t="t" r="r" b="b"/>
              <a:pathLst>
                <a:path w="1584960" h="843279">
                  <a:moveTo>
                    <a:pt x="0" y="0"/>
                  </a:moveTo>
                  <a:lnTo>
                    <a:pt x="1584960" y="0"/>
                  </a:lnTo>
                  <a:lnTo>
                    <a:pt x="1584960" y="842771"/>
                  </a:lnTo>
                  <a:lnTo>
                    <a:pt x="0" y="842771"/>
                  </a:lnTo>
                  <a:lnTo>
                    <a:pt x="0" y="0"/>
                  </a:lnTo>
                  <a:close/>
                </a:path>
              </a:pathLst>
            </a:custGeom>
            <a:ln w="27432">
              <a:solidFill>
                <a:srgbClr val="0F56DB"/>
              </a:solidFill>
            </a:ln>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grpSp>
      <p:grpSp>
        <p:nvGrpSpPr>
          <p:cNvPr id="15" name="object 13">
            <a:extLst>
              <a:ext uri="{FF2B5EF4-FFF2-40B4-BE49-F238E27FC236}">
                <a16:creationId xmlns:a16="http://schemas.microsoft.com/office/drawing/2014/main" id="{37A1587D-F85D-CBDA-93B3-17290BEBB5D4}"/>
              </a:ext>
            </a:extLst>
          </p:cNvPr>
          <p:cNvGrpSpPr/>
          <p:nvPr/>
        </p:nvGrpSpPr>
        <p:grpSpPr>
          <a:xfrm>
            <a:off x="2802815" y="2290036"/>
            <a:ext cx="7139042" cy="3264946"/>
            <a:chOff x="2802815" y="2290035"/>
            <a:chExt cx="8090914" cy="3700270"/>
          </a:xfrm>
        </p:grpSpPr>
        <p:pic>
          <p:nvPicPr>
            <p:cNvPr id="20" name="object 14">
              <a:extLst>
                <a:ext uri="{FF2B5EF4-FFF2-40B4-BE49-F238E27FC236}">
                  <a16:creationId xmlns:a16="http://schemas.microsoft.com/office/drawing/2014/main" id="{F7655BB3-D60D-0A14-26EA-BE52438B1D6A}"/>
                </a:ext>
              </a:extLst>
            </p:cNvPr>
            <p:cNvPicPr/>
            <p:nvPr/>
          </p:nvPicPr>
          <p:blipFill>
            <a:blip r:embed="rId5" cstate="print"/>
            <a:stretch>
              <a:fillRect/>
            </a:stretch>
          </p:blipFill>
          <p:spPr>
            <a:xfrm>
              <a:off x="8648878" y="4560795"/>
              <a:ext cx="2244851" cy="1199387"/>
            </a:xfrm>
            <a:prstGeom prst="rect">
              <a:avLst/>
            </a:prstGeom>
          </p:spPr>
        </p:pic>
        <p:sp>
          <p:nvSpPr>
            <p:cNvPr id="21" name="object 15">
              <a:extLst>
                <a:ext uri="{FF2B5EF4-FFF2-40B4-BE49-F238E27FC236}">
                  <a16:creationId xmlns:a16="http://schemas.microsoft.com/office/drawing/2014/main" id="{92A6CE96-2193-1408-160C-83492003897A}"/>
                </a:ext>
              </a:extLst>
            </p:cNvPr>
            <p:cNvSpPr/>
            <p:nvPr/>
          </p:nvSpPr>
          <p:spPr>
            <a:xfrm>
              <a:off x="8662594" y="4574511"/>
              <a:ext cx="2217420" cy="1172210"/>
            </a:xfrm>
            <a:custGeom>
              <a:avLst/>
              <a:gdLst/>
              <a:ahLst/>
              <a:cxnLst/>
              <a:rect l="l" t="t" r="r" b="b"/>
              <a:pathLst>
                <a:path w="2217420" h="1172210">
                  <a:moveTo>
                    <a:pt x="0" y="0"/>
                  </a:moveTo>
                  <a:lnTo>
                    <a:pt x="2217419" y="0"/>
                  </a:lnTo>
                  <a:lnTo>
                    <a:pt x="2217419" y="1171955"/>
                  </a:lnTo>
                  <a:lnTo>
                    <a:pt x="0" y="1171955"/>
                  </a:lnTo>
                  <a:lnTo>
                    <a:pt x="0" y="0"/>
                  </a:lnTo>
                  <a:close/>
                </a:path>
              </a:pathLst>
            </a:custGeom>
            <a:ln w="27432">
              <a:solidFill>
                <a:srgbClr val="0F56DB"/>
              </a:solidFill>
            </a:ln>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pic>
          <p:nvPicPr>
            <p:cNvPr id="22" name="object 16">
              <a:extLst>
                <a:ext uri="{FF2B5EF4-FFF2-40B4-BE49-F238E27FC236}">
                  <a16:creationId xmlns:a16="http://schemas.microsoft.com/office/drawing/2014/main" id="{4F8AC905-8C40-4254-CED1-710DB0E4ACC5}"/>
                </a:ext>
              </a:extLst>
            </p:cNvPr>
            <p:cNvPicPr/>
            <p:nvPr/>
          </p:nvPicPr>
          <p:blipFill>
            <a:blip r:embed="rId6" cstate="print"/>
            <a:stretch>
              <a:fillRect/>
            </a:stretch>
          </p:blipFill>
          <p:spPr>
            <a:xfrm>
              <a:off x="2802815" y="3283682"/>
              <a:ext cx="1491995" cy="2706623"/>
            </a:xfrm>
            <a:prstGeom prst="rect">
              <a:avLst/>
            </a:prstGeom>
          </p:spPr>
        </p:pic>
        <p:pic>
          <p:nvPicPr>
            <p:cNvPr id="23" name="object 17">
              <a:extLst>
                <a:ext uri="{FF2B5EF4-FFF2-40B4-BE49-F238E27FC236}">
                  <a16:creationId xmlns:a16="http://schemas.microsoft.com/office/drawing/2014/main" id="{31F02219-EF84-E22B-BA77-B858789C7342}"/>
                </a:ext>
              </a:extLst>
            </p:cNvPr>
            <p:cNvPicPr/>
            <p:nvPr/>
          </p:nvPicPr>
          <p:blipFill>
            <a:blip r:embed="rId7" cstate="print"/>
            <a:stretch>
              <a:fillRect/>
            </a:stretch>
          </p:blipFill>
          <p:spPr>
            <a:xfrm>
              <a:off x="4849547" y="2290035"/>
              <a:ext cx="1694688" cy="861059"/>
            </a:xfrm>
            <a:prstGeom prst="rect">
              <a:avLst/>
            </a:prstGeom>
          </p:spPr>
        </p:pic>
        <p:sp>
          <p:nvSpPr>
            <p:cNvPr id="24" name="object 18">
              <a:extLst>
                <a:ext uri="{FF2B5EF4-FFF2-40B4-BE49-F238E27FC236}">
                  <a16:creationId xmlns:a16="http://schemas.microsoft.com/office/drawing/2014/main" id="{2E67F2AE-6B59-A784-A8EE-17AFEAA3CF7B}"/>
                </a:ext>
              </a:extLst>
            </p:cNvPr>
            <p:cNvSpPr/>
            <p:nvPr/>
          </p:nvSpPr>
          <p:spPr>
            <a:xfrm>
              <a:off x="4863263" y="2303751"/>
              <a:ext cx="1667510" cy="833755"/>
            </a:xfrm>
            <a:custGeom>
              <a:avLst/>
              <a:gdLst/>
              <a:ahLst/>
              <a:cxnLst/>
              <a:rect l="l" t="t" r="r" b="b"/>
              <a:pathLst>
                <a:path w="1667510" h="833754">
                  <a:moveTo>
                    <a:pt x="0" y="0"/>
                  </a:moveTo>
                  <a:lnTo>
                    <a:pt x="1667256" y="0"/>
                  </a:lnTo>
                  <a:lnTo>
                    <a:pt x="1667256" y="833627"/>
                  </a:lnTo>
                  <a:lnTo>
                    <a:pt x="0" y="833627"/>
                  </a:lnTo>
                  <a:lnTo>
                    <a:pt x="0" y="0"/>
                  </a:lnTo>
                  <a:close/>
                </a:path>
              </a:pathLst>
            </a:custGeom>
            <a:ln w="27432">
              <a:solidFill>
                <a:srgbClr val="0F56DB"/>
              </a:solidFill>
            </a:ln>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sp>
          <p:nvSpPr>
            <p:cNvPr id="25" name="object 19">
              <a:extLst>
                <a:ext uri="{FF2B5EF4-FFF2-40B4-BE49-F238E27FC236}">
                  <a16:creationId xmlns:a16="http://schemas.microsoft.com/office/drawing/2014/main" id="{0D1A4C61-2540-3567-0995-EF7A542066AA}"/>
                </a:ext>
              </a:extLst>
            </p:cNvPr>
            <p:cNvSpPr/>
            <p:nvPr/>
          </p:nvSpPr>
          <p:spPr>
            <a:xfrm>
              <a:off x="4611802" y="3125187"/>
              <a:ext cx="441959" cy="1696720"/>
            </a:xfrm>
            <a:custGeom>
              <a:avLst/>
              <a:gdLst/>
              <a:ahLst/>
              <a:cxnLst/>
              <a:rect l="l" t="t" r="r" b="b"/>
              <a:pathLst>
                <a:path w="441960" h="1696720">
                  <a:moveTo>
                    <a:pt x="123855" y="1519110"/>
                  </a:moveTo>
                  <a:lnTo>
                    <a:pt x="61237" y="1506172"/>
                  </a:lnTo>
                  <a:lnTo>
                    <a:pt x="381000" y="0"/>
                  </a:lnTo>
                  <a:lnTo>
                    <a:pt x="441960" y="13716"/>
                  </a:lnTo>
                  <a:lnTo>
                    <a:pt x="123855" y="1519110"/>
                  </a:lnTo>
                  <a:close/>
                </a:path>
                <a:path w="441960" h="1696720">
                  <a:moveTo>
                    <a:pt x="53339" y="1696212"/>
                  </a:moveTo>
                  <a:lnTo>
                    <a:pt x="0" y="1493520"/>
                  </a:lnTo>
                  <a:lnTo>
                    <a:pt x="61237" y="1506172"/>
                  </a:lnTo>
                  <a:lnTo>
                    <a:pt x="54863" y="1536192"/>
                  </a:lnTo>
                  <a:lnTo>
                    <a:pt x="117348" y="1549908"/>
                  </a:lnTo>
                  <a:lnTo>
                    <a:pt x="169841" y="1549908"/>
                  </a:lnTo>
                  <a:lnTo>
                    <a:pt x="53339" y="1696212"/>
                  </a:lnTo>
                  <a:close/>
                </a:path>
                <a:path w="441960" h="1696720">
                  <a:moveTo>
                    <a:pt x="117348" y="1549908"/>
                  </a:moveTo>
                  <a:lnTo>
                    <a:pt x="54863" y="1536192"/>
                  </a:lnTo>
                  <a:lnTo>
                    <a:pt x="61237" y="1506172"/>
                  </a:lnTo>
                  <a:lnTo>
                    <a:pt x="123855" y="1519110"/>
                  </a:lnTo>
                  <a:lnTo>
                    <a:pt x="117348" y="1549908"/>
                  </a:lnTo>
                  <a:close/>
                </a:path>
                <a:path w="441960" h="1696720">
                  <a:moveTo>
                    <a:pt x="169841" y="1549908"/>
                  </a:moveTo>
                  <a:lnTo>
                    <a:pt x="117348" y="1549908"/>
                  </a:lnTo>
                  <a:lnTo>
                    <a:pt x="123855" y="1519110"/>
                  </a:lnTo>
                  <a:lnTo>
                    <a:pt x="184404" y="1531620"/>
                  </a:lnTo>
                  <a:lnTo>
                    <a:pt x="169841" y="1549908"/>
                  </a:lnTo>
                  <a:close/>
                </a:path>
              </a:pathLst>
            </a:custGeom>
            <a:solidFill>
              <a:srgbClr val="0F56DB"/>
            </a:solidFill>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pic>
          <p:nvPicPr>
            <p:cNvPr id="26" name="object 20">
              <a:extLst>
                <a:ext uri="{FF2B5EF4-FFF2-40B4-BE49-F238E27FC236}">
                  <a16:creationId xmlns:a16="http://schemas.microsoft.com/office/drawing/2014/main" id="{6B1BD3B6-3942-390E-2E89-4AE7AF0BBCE9}"/>
                </a:ext>
              </a:extLst>
            </p:cNvPr>
            <p:cNvPicPr/>
            <p:nvPr/>
          </p:nvPicPr>
          <p:blipFill>
            <a:blip r:embed="rId8" cstate="print"/>
            <a:stretch>
              <a:fillRect/>
            </a:stretch>
          </p:blipFill>
          <p:spPr>
            <a:xfrm>
              <a:off x="6841414" y="2297655"/>
              <a:ext cx="1581912" cy="867156"/>
            </a:xfrm>
            <a:prstGeom prst="rect">
              <a:avLst/>
            </a:prstGeom>
          </p:spPr>
        </p:pic>
        <p:sp>
          <p:nvSpPr>
            <p:cNvPr id="27" name="object 21">
              <a:extLst>
                <a:ext uri="{FF2B5EF4-FFF2-40B4-BE49-F238E27FC236}">
                  <a16:creationId xmlns:a16="http://schemas.microsoft.com/office/drawing/2014/main" id="{828BB2B0-5A9B-2445-3162-CB98D22E27A4}"/>
                </a:ext>
              </a:extLst>
            </p:cNvPr>
            <p:cNvSpPr/>
            <p:nvPr/>
          </p:nvSpPr>
          <p:spPr>
            <a:xfrm>
              <a:off x="6855130" y="2311371"/>
              <a:ext cx="1554480" cy="840105"/>
            </a:xfrm>
            <a:custGeom>
              <a:avLst/>
              <a:gdLst/>
              <a:ahLst/>
              <a:cxnLst/>
              <a:rect l="l" t="t" r="r" b="b"/>
              <a:pathLst>
                <a:path w="1554479" h="840104">
                  <a:moveTo>
                    <a:pt x="0" y="0"/>
                  </a:moveTo>
                  <a:lnTo>
                    <a:pt x="1554480" y="0"/>
                  </a:lnTo>
                  <a:lnTo>
                    <a:pt x="1554480" y="839724"/>
                  </a:lnTo>
                  <a:lnTo>
                    <a:pt x="0" y="839724"/>
                  </a:lnTo>
                  <a:lnTo>
                    <a:pt x="0" y="0"/>
                  </a:lnTo>
                  <a:close/>
                </a:path>
              </a:pathLst>
            </a:custGeom>
            <a:ln w="27432">
              <a:solidFill>
                <a:srgbClr val="0F56DB"/>
              </a:solidFill>
            </a:ln>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sp>
          <p:nvSpPr>
            <p:cNvPr id="28" name="object 22">
              <a:extLst>
                <a:ext uri="{FF2B5EF4-FFF2-40B4-BE49-F238E27FC236}">
                  <a16:creationId xmlns:a16="http://schemas.microsoft.com/office/drawing/2014/main" id="{29372016-33E1-C2E1-2655-90D949C7EFF4}"/>
                </a:ext>
              </a:extLst>
            </p:cNvPr>
            <p:cNvSpPr/>
            <p:nvPr/>
          </p:nvSpPr>
          <p:spPr>
            <a:xfrm>
              <a:off x="6504611" y="3138915"/>
              <a:ext cx="2184400" cy="2501265"/>
            </a:xfrm>
            <a:custGeom>
              <a:avLst/>
              <a:gdLst/>
              <a:ahLst/>
              <a:cxnLst/>
              <a:rect l="l" t="t" r="r" b="b"/>
              <a:pathLst>
                <a:path w="2184400" h="2501265">
                  <a:moveTo>
                    <a:pt x="554736" y="25908"/>
                  </a:moveTo>
                  <a:lnTo>
                    <a:pt x="496824" y="0"/>
                  </a:lnTo>
                  <a:lnTo>
                    <a:pt x="58039" y="1010970"/>
                  </a:lnTo>
                  <a:lnTo>
                    <a:pt x="0" y="986028"/>
                  </a:lnTo>
                  <a:lnTo>
                    <a:pt x="10668" y="1196340"/>
                  </a:lnTo>
                  <a:lnTo>
                    <a:pt x="168236" y="1065276"/>
                  </a:lnTo>
                  <a:lnTo>
                    <a:pt x="173736" y="1060704"/>
                  </a:lnTo>
                  <a:lnTo>
                    <a:pt x="115074" y="1035481"/>
                  </a:lnTo>
                  <a:lnTo>
                    <a:pt x="554736" y="25908"/>
                  </a:lnTo>
                  <a:close/>
                </a:path>
                <a:path w="2184400" h="2501265">
                  <a:moveTo>
                    <a:pt x="2183892" y="2051291"/>
                  </a:moveTo>
                  <a:lnTo>
                    <a:pt x="2162556" y="1991855"/>
                  </a:lnTo>
                  <a:lnTo>
                    <a:pt x="1085138" y="2382164"/>
                  </a:lnTo>
                  <a:lnTo>
                    <a:pt x="1063752" y="2322563"/>
                  </a:lnTo>
                  <a:lnTo>
                    <a:pt x="918972" y="2476487"/>
                  </a:lnTo>
                  <a:lnTo>
                    <a:pt x="1127760" y="2500871"/>
                  </a:lnTo>
                  <a:lnTo>
                    <a:pt x="1110246" y="2452103"/>
                  </a:lnTo>
                  <a:lnTo>
                    <a:pt x="1106474" y="2441600"/>
                  </a:lnTo>
                  <a:lnTo>
                    <a:pt x="2183892" y="2051291"/>
                  </a:lnTo>
                  <a:close/>
                </a:path>
              </a:pathLst>
            </a:custGeom>
            <a:solidFill>
              <a:srgbClr val="0F56DB"/>
            </a:solidFill>
          </p:spPr>
          <p:txBody>
            <a:bodyPr wrap="square" lIns="0" tIns="0" rIns="0" bIns="0"/>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endParaRPr sz="1588" kern="1200">
                <a:solidFill>
                  <a:prstClr val="black"/>
                </a:solidFill>
                <a:ea typeface="+mn-ea"/>
                <a:cs typeface="+mn-cs"/>
              </a:endParaRPr>
            </a:p>
          </p:txBody>
        </p:sp>
      </p:grpSp>
      <p:sp>
        <p:nvSpPr>
          <p:cNvPr id="16" name="object 23">
            <a:extLst>
              <a:ext uri="{FF2B5EF4-FFF2-40B4-BE49-F238E27FC236}">
                <a16:creationId xmlns:a16="http://schemas.microsoft.com/office/drawing/2014/main" id="{55D84BC6-7E5A-B09B-1A74-F0CD56BAF4BD}"/>
              </a:ext>
            </a:extLst>
          </p:cNvPr>
          <p:cNvSpPr txBox="1"/>
          <p:nvPr/>
        </p:nvSpPr>
        <p:spPr>
          <a:xfrm>
            <a:off x="4697224" y="1699063"/>
            <a:ext cx="1406843" cy="608093"/>
          </a:xfrm>
          <a:prstGeom prst="rect">
            <a:avLst/>
          </a:prstGeom>
        </p:spPr>
        <p:txBody>
          <a:bodyPr vert="horz" wrap="square" lIns="0" tIns="10646"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1206" hangingPunct="1">
              <a:spcBef>
                <a:spcPts val="84"/>
              </a:spcBef>
              <a:defRPr sz="1941" b="1" kern="1200">
                <a:solidFill>
                  <a:prstClr val="black"/>
                </a:solidFill>
                <a:ea typeface="+mn-ea"/>
                <a:cs typeface="Calibri"/>
              </a:defRPr>
            </a:pPr>
            <a:r>
              <a:rPr dirty="0" err="1"/>
              <a:t>Niveau</a:t>
            </a:r>
            <a:r>
              <a:rPr dirty="0"/>
              <a:t> </a:t>
            </a:r>
            <a:r>
              <a:rPr dirty="0" err="1"/>
              <a:t>infranational</a:t>
            </a:r>
            <a:endParaRPr sz="1941" kern="1200" dirty="0">
              <a:solidFill>
                <a:prstClr val="black"/>
              </a:solidFill>
              <a:ea typeface="+mn-ea"/>
              <a:cs typeface="Calibri"/>
            </a:endParaRPr>
          </a:p>
        </p:txBody>
      </p:sp>
      <p:sp>
        <p:nvSpPr>
          <p:cNvPr id="17" name="object 24">
            <a:extLst>
              <a:ext uri="{FF2B5EF4-FFF2-40B4-BE49-F238E27FC236}">
                <a16:creationId xmlns:a16="http://schemas.microsoft.com/office/drawing/2014/main" id="{0C4BD42E-079C-833E-F370-27F64D550A4B}"/>
              </a:ext>
            </a:extLst>
          </p:cNvPr>
          <p:cNvSpPr txBox="1"/>
          <p:nvPr/>
        </p:nvSpPr>
        <p:spPr>
          <a:xfrm>
            <a:off x="6617912" y="1699064"/>
            <a:ext cx="892549" cy="309421"/>
          </a:xfrm>
          <a:prstGeom prst="rect">
            <a:avLst/>
          </a:prstGeom>
        </p:spPr>
        <p:txBody>
          <a:bodyPr vert="horz" wrap="square" lIns="0" tIns="10646"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1206" hangingPunct="1">
              <a:spcBef>
                <a:spcPts val="84"/>
              </a:spcBef>
              <a:defRPr sz="1941" b="1" kern="1200">
                <a:solidFill>
                  <a:prstClr val="black"/>
                </a:solidFill>
                <a:ea typeface="+mn-ea"/>
                <a:cs typeface="Calibri"/>
              </a:defRPr>
            </a:pPr>
            <a:r>
              <a:rPr dirty="0" err="1"/>
              <a:t>Niveau</a:t>
            </a:r>
            <a:r>
              <a:rPr dirty="0"/>
              <a:t> national</a:t>
            </a:r>
            <a:endParaRPr sz="1941" kern="1200" dirty="0">
              <a:solidFill>
                <a:prstClr val="black"/>
              </a:solidFill>
              <a:ea typeface="+mn-ea"/>
              <a:cs typeface="Calibri"/>
            </a:endParaRPr>
          </a:p>
        </p:txBody>
      </p:sp>
      <p:sp>
        <p:nvSpPr>
          <p:cNvPr id="18" name="object 25">
            <a:extLst>
              <a:ext uri="{FF2B5EF4-FFF2-40B4-BE49-F238E27FC236}">
                <a16:creationId xmlns:a16="http://schemas.microsoft.com/office/drawing/2014/main" id="{06B12797-8C9E-5CB8-BB2D-B0150D19B88C}"/>
              </a:ext>
            </a:extLst>
          </p:cNvPr>
          <p:cNvSpPr txBox="1"/>
          <p:nvPr/>
        </p:nvSpPr>
        <p:spPr>
          <a:xfrm>
            <a:off x="8126617" y="3649634"/>
            <a:ext cx="1673038" cy="309421"/>
          </a:xfrm>
          <a:prstGeom prst="rect">
            <a:avLst/>
          </a:prstGeom>
        </p:spPr>
        <p:txBody>
          <a:bodyPr vert="horz" wrap="square" lIns="0" tIns="10646"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1206" hangingPunct="1">
              <a:spcBef>
                <a:spcPts val="84"/>
              </a:spcBef>
              <a:defRPr sz="1941" b="1" kern="1200">
                <a:solidFill>
                  <a:prstClr val="black"/>
                </a:solidFill>
                <a:ea typeface="+mn-ea"/>
                <a:cs typeface="Calibri"/>
              </a:defRPr>
            </a:pPr>
            <a:r>
              <a:rPr dirty="0" err="1"/>
              <a:t>Niveau</a:t>
            </a:r>
            <a:r>
              <a:rPr dirty="0"/>
              <a:t> </a:t>
            </a:r>
            <a:r>
              <a:rPr dirty="0" err="1"/>
              <a:t>régional</a:t>
            </a:r>
            <a:r>
              <a:rPr dirty="0"/>
              <a:t> </a:t>
            </a:r>
            <a:r>
              <a:rPr dirty="0" err="1"/>
              <a:t>ou</a:t>
            </a:r>
            <a:r>
              <a:rPr dirty="0"/>
              <a:t> </a:t>
            </a:r>
            <a:r>
              <a:rPr dirty="0" err="1"/>
              <a:t>mondial</a:t>
            </a:r>
            <a:endParaRPr sz="1941" kern="1200" dirty="0">
              <a:solidFill>
                <a:prstClr val="black"/>
              </a:solidFill>
              <a:ea typeface="+mn-ea"/>
              <a:cs typeface="Calibri"/>
            </a:endParaRPr>
          </a:p>
        </p:txBody>
      </p:sp>
      <p:sp>
        <p:nvSpPr>
          <p:cNvPr id="19" name="Rectangle 18">
            <a:extLst>
              <a:ext uri="{FF2B5EF4-FFF2-40B4-BE49-F238E27FC236}">
                <a16:creationId xmlns:a16="http://schemas.microsoft.com/office/drawing/2014/main" id="{42FF30ED-858F-7FCB-D8C6-0BB7FCFB0129}"/>
              </a:ext>
            </a:extLst>
          </p:cNvPr>
          <p:cNvSpPr/>
          <p:nvPr/>
        </p:nvSpPr>
        <p:spPr>
          <a:xfrm>
            <a:off x="2890351" y="1917857"/>
            <a:ext cx="1495312" cy="391004"/>
          </a:xfrm>
          <a:prstGeom prst="rect">
            <a:avLst/>
          </a:prstGeom>
        </p:spPr>
        <p:txBody>
          <a:bodyPr wrap="square">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hangingPunct="1">
              <a:defRPr sz="1941" b="1" kern="1200">
                <a:solidFill>
                  <a:prstClr val="black"/>
                </a:solidFill>
                <a:ea typeface="+mn-ea"/>
                <a:cs typeface="Calibri"/>
              </a:defRPr>
            </a:pPr>
            <a:r>
              <a:rPr dirty="0" err="1"/>
              <a:t>Niveau</a:t>
            </a:r>
            <a:r>
              <a:rPr dirty="0"/>
              <a:t> local</a:t>
            </a:r>
            <a:endParaRPr sz="1941" b="1" kern="1200" dirty="0">
              <a:solidFill>
                <a:prstClr val="black"/>
              </a:solidFill>
              <a:ea typeface="+mn-ea"/>
              <a:cs typeface="Calibri"/>
            </a:endParaRPr>
          </a:p>
        </p:txBody>
      </p:sp>
      <p:sp>
        <p:nvSpPr>
          <p:cNvPr id="4" name="Slide Number Placeholder 4">
            <a:extLst>
              <a:ext uri="{FF2B5EF4-FFF2-40B4-BE49-F238E27FC236}">
                <a16:creationId xmlns:a16="http://schemas.microsoft.com/office/drawing/2014/main" id="{D4C32877-9B14-DCE8-371C-1B99B56C19CF}"/>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12</a:t>
            </a:r>
          </a:p>
        </p:txBody>
      </p:sp>
    </p:spTree>
    <p:extLst>
      <p:ext uri="{BB962C8B-B14F-4D97-AF65-F5344CB8AC3E}">
        <p14:creationId xmlns:p14="http://schemas.microsoft.com/office/powerpoint/2010/main" val="106668956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71030" y="742693"/>
            <a:ext cx="9212263" cy="622301"/>
          </a:xfrm>
        </p:spPr>
        <p:txBody>
          <a:bodyPr lIns="45719" tIns="45720" rIns="45719" bIns="45720" anchor="t">
            <a:normAutofit/>
          </a:bodyPr>
          <a:lstStyle/>
          <a:p>
            <a:pPr>
              <a:spcBef>
                <a:spcPts val="0"/>
              </a:spcBef>
              <a:defRPr sz="2800" b="1">
                <a:solidFill>
                  <a:srgbClr val="A2010C"/>
                </a:solidFill>
                <a:ea typeface="Source Sans Pro Bold"/>
                <a:cs typeface="+mj-cs"/>
                <a:sym typeface="Source Sans Pro Bold"/>
              </a:defRPr>
            </a:pPr>
            <a:r>
              <a:t>Composition des EIR</a:t>
            </a:r>
            <a:endParaRPr sz="2800" b="1">
              <a:solidFill>
                <a:srgbClr val="A2010C"/>
              </a:solidFill>
              <a:ea typeface="Source Sans Pro Bold"/>
              <a:cs typeface="+mj-cs"/>
              <a:sym typeface="Source Sans Pro Bold"/>
            </a:endParaRPr>
          </a:p>
        </p:txBody>
      </p:sp>
      <p:sp>
        <p:nvSpPr>
          <p:cNvPr id="9" name="Text Placeholder 2">
            <a:extLst>
              <a:ext uri="{FF2B5EF4-FFF2-40B4-BE49-F238E27FC236}">
                <a16:creationId xmlns:a16="http://schemas.microsoft.com/office/drawing/2014/main" id="{F1836772-8AE8-8FF1-9E8A-46720B3FEF93}"/>
              </a:ext>
            </a:extLst>
          </p:cNvPr>
          <p:cNvSpPr txBox="1">
            <a:spLocks/>
          </p:cNvSpPr>
          <p:nvPr/>
        </p:nvSpPr>
        <p:spPr>
          <a:xfrm>
            <a:off x="135140" y="14255"/>
            <a:ext cx="9212263" cy="6223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defTabSz="914400" hangingPunct="0">
              <a:lnSpc>
                <a:spcPct val="100000"/>
              </a:lnSpc>
              <a:spcBef>
                <a:spcPts val="0"/>
              </a:spcBef>
              <a:defRPr sz="3200" b="1">
                <a:cs typeface="Source Sans Pro Bold"/>
                <a:sym typeface="Source Sans Pro Bold"/>
              </a:defRPr>
            </a:pPr>
            <a:r>
              <a:rPr>
                <a:solidFill>
                  <a:srgbClr val="FFFFFF"/>
                </a:solidFill>
              </a:rPr>
              <a:t>1.3 Introduction à la gestion des EIR</a:t>
            </a:r>
            <a:r>
              <a:t> </a:t>
            </a:r>
            <a:endParaRPr sz="3200" b="1">
              <a:solidFill>
                <a:srgbClr val="FFFFFF"/>
              </a:solidFill>
              <a:latin typeface="Source Sans Pro Bold"/>
              <a:ea typeface="Source Sans Pro Bold"/>
              <a:cs typeface="Source Sans Pro Bold"/>
              <a:sym typeface="Source Sans Pro Bold"/>
            </a:endParaRPr>
          </a:p>
        </p:txBody>
      </p:sp>
      <p:sp>
        <p:nvSpPr>
          <p:cNvPr id="7" name="Espace réservé du texte 1">
            <a:extLst>
              <a:ext uri="{FF2B5EF4-FFF2-40B4-BE49-F238E27FC236}">
                <a16:creationId xmlns:a16="http://schemas.microsoft.com/office/drawing/2014/main" id="{D1CC2E1E-111C-769C-248E-2D3E767287ED}"/>
              </a:ext>
            </a:extLst>
          </p:cNvPr>
          <p:cNvSpPr txBox="1">
            <a:spLocks/>
          </p:cNvSpPr>
          <p:nvPr/>
        </p:nvSpPr>
        <p:spPr>
          <a:xfrm>
            <a:off x="859994" y="1293039"/>
            <a:ext cx="11146055" cy="46540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dirty="0"/>
              <a:t>Les EIR </a:t>
            </a:r>
            <a:r>
              <a:rPr dirty="0" err="1"/>
              <a:t>doivent</a:t>
            </a:r>
            <a:r>
              <a:rPr dirty="0"/>
              <a:t> </a:t>
            </a:r>
            <a:r>
              <a:rPr dirty="0" err="1"/>
              <a:t>être</a:t>
            </a:r>
            <a:r>
              <a:rPr dirty="0"/>
              <a:t> </a:t>
            </a:r>
            <a:r>
              <a:rPr dirty="0" err="1"/>
              <a:t>constituées</a:t>
            </a:r>
            <a:r>
              <a:rPr dirty="0"/>
              <a:t> </a:t>
            </a:r>
            <a:r>
              <a:rPr dirty="0" err="1"/>
              <a:t>en</a:t>
            </a:r>
            <a:r>
              <a:rPr dirty="0"/>
              <a:t> tenant </a:t>
            </a:r>
            <a:r>
              <a:rPr dirty="0" err="1"/>
              <a:t>compte</a:t>
            </a:r>
            <a:r>
              <a:rPr dirty="0"/>
              <a:t> de la </a:t>
            </a:r>
            <a:r>
              <a:rPr dirty="0" err="1"/>
              <a:t>nécessité</a:t>
            </a:r>
            <a:r>
              <a:rPr dirty="0"/>
              <a:t> de :</a:t>
            </a:r>
          </a:p>
          <a:p>
            <a:pPr marL="308609" indent="-308609" hangingPunct="1">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dirty="0" err="1"/>
              <a:t>Pouvoir</a:t>
            </a:r>
            <a:r>
              <a:rPr dirty="0"/>
              <a:t> </a:t>
            </a:r>
            <a:r>
              <a:rPr dirty="0" err="1"/>
              <a:t>sʼadapter</a:t>
            </a:r>
            <a:r>
              <a:rPr dirty="0"/>
              <a:t> à </a:t>
            </a:r>
            <a:r>
              <a:rPr dirty="0" err="1"/>
              <a:t>l’évolution</a:t>
            </a:r>
            <a:r>
              <a:rPr dirty="0"/>
              <a:t> des </a:t>
            </a:r>
            <a:r>
              <a:rPr dirty="0" err="1"/>
              <a:t>besoins</a:t>
            </a:r>
            <a:r>
              <a:rPr dirty="0"/>
              <a:t> </a:t>
            </a:r>
            <a:r>
              <a:rPr dirty="0" err="1"/>
              <a:t>liés</a:t>
            </a:r>
            <a:r>
              <a:rPr dirty="0"/>
              <a:t> à la situation </a:t>
            </a:r>
            <a:r>
              <a:rPr dirty="0" err="1"/>
              <a:t>dʼurgence</a:t>
            </a:r>
            <a:r>
              <a:rPr dirty="0"/>
              <a:t> </a:t>
            </a:r>
          </a:p>
          <a:p>
            <a:pPr marL="308609" indent="-308609" hangingPunct="1">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dirty="0" err="1"/>
              <a:t>Pouvoir</a:t>
            </a:r>
            <a:r>
              <a:rPr dirty="0"/>
              <a:t> </a:t>
            </a:r>
            <a:r>
              <a:rPr dirty="0" err="1"/>
              <a:t>déployer</a:t>
            </a:r>
            <a:r>
              <a:rPr dirty="0"/>
              <a:t> des </a:t>
            </a:r>
            <a:r>
              <a:rPr dirty="0" err="1"/>
              <a:t>personnes</a:t>
            </a:r>
            <a:r>
              <a:rPr dirty="0"/>
              <a:t> </a:t>
            </a:r>
            <a:r>
              <a:rPr dirty="0" err="1"/>
              <a:t>seules</a:t>
            </a:r>
            <a:r>
              <a:rPr dirty="0"/>
              <a:t> </a:t>
            </a:r>
            <a:r>
              <a:rPr dirty="0" err="1"/>
              <a:t>ou</a:t>
            </a:r>
            <a:r>
              <a:rPr dirty="0"/>
              <a:t> des équipes</a:t>
            </a:r>
          </a:p>
          <a:p>
            <a:pPr marL="308609" indent="-308609" hangingPunct="1">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dirty="0"/>
              <a:t>Faire </a:t>
            </a:r>
            <a:r>
              <a:rPr dirty="0" err="1"/>
              <a:t>appel</a:t>
            </a:r>
            <a:r>
              <a:rPr dirty="0"/>
              <a:t> à des équipes </a:t>
            </a:r>
            <a:r>
              <a:rPr dirty="0" err="1"/>
              <a:t>spécialisées</a:t>
            </a:r>
            <a:r>
              <a:rPr dirty="0"/>
              <a:t> </a:t>
            </a:r>
            <a:r>
              <a:rPr dirty="0" err="1"/>
              <a:t>ou</a:t>
            </a:r>
            <a:r>
              <a:rPr dirty="0"/>
              <a:t> des équipes </a:t>
            </a:r>
            <a:r>
              <a:rPr dirty="0" err="1"/>
              <a:t>multidisciplinaires</a:t>
            </a:r>
            <a:r>
              <a:rPr dirty="0"/>
              <a:t> </a:t>
            </a:r>
            <a:r>
              <a:rPr dirty="0" err="1"/>
              <a:t>selon</a:t>
            </a:r>
            <a:r>
              <a:rPr dirty="0"/>
              <a:t> les </a:t>
            </a:r>
            <a:r>
              <a:rPr dirty="0" err="1"/>
              <a:t>besoins</a:t>
            </a:r>
            <a:r>
              <a:rPr dirty="0"/>
              <a:t> </a:t>
            </a:r>
            <a:r>
              <a:rPr dirty="0" err="1"/>
              <a:t>propres</a:t>
            </a:r>
            <a:r>
              <a:rPr dirty="0"/>
              <a:t> à la situation </a:t>
            </a:r>
            <a:r>
              <a:rPr dirty="0" err="1"/>
              <a:t>dʼurgence</a:t>
            </a:r>
            <a:endParaRPr dirty="0">
              <a:solidFill>
                <a:srgbClr val="10253F"/>
              </a:solidFill>
            </a:endParaRPr>
          </a:p>
        </p:txBody>
      </p:sp>
      <p:pic>
        <p:nvPicPr>
          <p:cNvPr id="15" name="Picture 16" descr="A diagram of people on a tree  Description automatically generated">
            <a:extLst>
              <a:ext uri="{FF2B5EF4-FFF2-40B4-BE49-F238E27FC236}">
                <a16:creationId xmlns:a16="http://schemas.microsoft.com/office/drawing/2014/main" id="{8CA8BC9B-1DA9-24D7-90B0-61F5F3DEFDA8}"/>
              </a:ext>
            </a:extLst>
          </p:cNvPr>
          <p:cNvPicPr>
            <a:picLocks noChangeAspect="1"/>
          </p:cNvPicPr>
          <p:nvPr/>
        </p:nvPicPr>
        <p:blipFill>
          <a:blip r:embed="rId3"/>
          <a:stretch>
            <a:fillRect/>
          </a:stretch>
        </p:blipFill>
        <p:spPr>
          <a:xfrm>
            <a:off x="735660" y="3214979"/>
            <a:ext cx="4530607" cy="2930413"/>
          </a:xfrm>
          <a:prstGeom prst="rect">
            <a:avLst/>
          </a:prstGeom>
        </p:spPr>
      </p:pic>
      <p:pic>
        <p:nvPicPr>
          <p:cNvPr id="17" name="Picture 17" descr="A red rectangular sign with white text  Description automatically generated">
            <a:extLst>
              <a:ext uri="{FF2B5EF4-FFF2-40B4-BE49-F238E27FC236}">
                <a16:creationId xmlns:a16="http://schemas.microsoft.com/office/drawing/2014/main" id="{715AC005-1E65-F60C-F10E-E7994DD99964}"/>
              </a:ext>
            </a:extLst>
          </p:cNvPr>
          <p:cNvPicPr>
            <a:picLocks noChangeAspect="1"/>
          </p:cNvPicPr>
          <p:nvPr/>
        </p:nvPicPr>
        <p:blipFill>
          <a:blip r:embed="rId4"/>
          <a:stretch>
            <a:fillRect/>
          </a:stretch>
        </p:blipFill>
        <p:spPr>
          <a:xfrm>
            <a:off x="195358" y="3214979"/>
            <a:ext cx="1343025" cy="800100"/>
          </a:xfrm>
          <a:prstGeom prst="rect">
            <a:avLst/>
          </a:prstGeom>
        </p:spPr>
      </p:pic>
      <p:pic>
        <p:nvPicPr>
          <p:cNvPr id="26" name="Picture 26" descr="A diagram of different colored people  Description automatically generated">
            <a:extLst>
              <a:ext uri="{FF2B5EF4-FFF2-40B4-BE49-F238E27FC236}">
                <a16:creationId xmlns:a16="http://schemas.microsoft.com/office/drawing/2014/main" id="{93DD653D-9D24-7907-3132-C6192BAB2529}"/>
              </a:ext>
            </a:extLst>
          </p:cNvPr>
          <p:cNvPicPr>
            <a:picLocks noChangeAspect="1"/>
          </p:cNvPicPr>
          <p:nvPr/>
        </p:nvPicPr>
        <p:blipFill>
          <a:blip r:embed="rId5"/>
          <a:stretch>
            <a:fillRect/>
          </a:stretch>
        </p:blipFill>
        <p:spPr>
          <a:xfrm>
            <a:off x="5702770" y="3263111"/>
            <a:ext cx="5762977" cy="3041111"/>
          </a:xfrm>
          <a:prstGeom prst="rect">
            <a:avLst/>
          </a:prstGeom>
        </p:spPr>
      </p:pic>
    </p:spTree>
    <p:extLst>
      <p:ext uri="{BB962C8B-B14F-4D97-AF65-F5344CB8AC3E}">
        <p14:creationId xmlns:p14="http://schemas.microsoft.com/office/powerpoint/2010/main" val="42194822"/>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23425" y="1247001"/>
            <a:ext cx="5432117" cy="4654071"/>
          </a:xfrm>
        </p:spPr>
        <p:txBody>
          <a:bodyPr lIns="45719" tIns="45720" rIns="45719" bIns="45720" anchor="t">
            <a:noAutofit/>
          </a:bodyPr>
          <a:lstStyle/>
          <a:p>
            <a:pPr marL="307975" marR="4445" indent="-307975" eaLnBrk="0" fontAlgn="base" hangingPunct="0">
              <a:lnSpc>
                <a:spcPct val="110000"/>
              </a:lnSpc>
              <a:spcBef>
                <a:spcPts val="500"/>
              </a:spcBef>
              <a:buClr>
                <a:schemeClr val="accent3"/>
              </a:buClr>
              <a:buSzPct val="100000"/>
              <a:buFont typeface="Arial"/>
              <a:buChar char="•"/>
              <a:defRPr sz="2300" kern="1200">
                <a:solidFill>
                  <a:srgbClr val="10253F"/>
                </a:solidFill>
                <a:latin typeface="Source Sans Pro Regular"/>
                <a:ea typeface="Source Sans Pro Regular"/>
                <a:cs typeface="Source Sans Pro Regular"/>
                <a:sym typeface="Source Sans Pro Regular"/>
              </a:defRPr>
            </a:pPr>
            <a:r>
              <a:rPr sz="2000" dirty="0"/>
              <a:t>Le </a:t>
            </a:r>
            <a:r>
              <a:rPr sz="2000" dirty="0" err="1"/>
              <a:t>programme</a:t>
            </a:r>
            <a:r>
              <a:rPr sz="2000" dirty="0"/>
              <a:t> de formation </a:t>
            </a:r>
            <a:r>
              <a:rPr sz="2000" dirty="0" err="1"/>
              <a:t>en</a:t>
            </a:r>
            <a:r>
              <a:rPr sz="2000" dirty="0"/>
              <a:t> </a:t>
            </a:r>
            <a:r>
              <a:rPr sz="2000" dirty="0" err="1"/>
              <a:t>épidémiologie</a:t>
            </a:r>
            <a:r>
              <a:rPr sz="2000" dirty="0"/>
              <a:t> de terrain (FETP) </a:t>
            </a:r>
            <a:r>
              <a:rPr sz="2000" dirty="0" err="1"/>
              <a:t>forme</a:t>
            </a:r>
            <a:r>
              <a:rPr sz="2000" dirty="0"/>
              <a:t> des </a:t>
            </a:r>
            <a:r>
              <a:rPr sz="2000" dirty="0" err="1"/>
              <a:t>épidémiologistes</a:t>
            </a:r>
            <a:r>
              <a:rPr sz="2000" dirty="0"/>
              <a:t> qui font </a:t>
            </a:r>
            <a:r>
              <a:rPr sz="2000" dirty="0" err="1"/>
              <a:t>dʼexcellents</a:t>
            </a:r>
            <a:r>
              <a:rPr sz="2000" dirty="0"/>
              <a:t> </a:t>
            </a:r>
            <a:r>
              <a:rPr sz="2000" dirty="0" err="1"/>
              <a:t>candidats</a:t>
            </a:r>
            <a:r>
              <a:rPr sz="2000" dirty="0"/>
              <a:t> pour faire </a:t>
            </a:r>
            <a:r>
              <a:rPr sz="2000" dirty="0" err="1"/>
              <a:t>partie</a:t>
            </a:r>
            <a:r>
              <a:rPr sz="2000" dirty="0"/>
              <a:t> des EIR</a:t>
            </a:r>
          </a:p>
          <a:p>
            <a:pPr marL="307975" marR="4445" indent="-307975" eaLnBrk="0" fontAlgn="base" hangingPunct="0">
              <a:lnSpc>
                <a:spcPct val="110000"/>
              </a:lnSpc>
              <a:spcBef>
                <a:spcPts val="500"/>
              </a:spcBef>
              <a:buClr>
                <a:schemeClr val="accent3"/>
              </a:buClr>
              <a:buSzPct val="100000"/>
              <a:buFont typeface="Arial"/>
              <a:buChar char="•"/>
              <a:defRPr sz="2300" kern="1200">
                <a:solidFill>
                  <a:srgbClr val="10253F"/>
                </a:solidFill>
                <a:latin typeface="Source Sans Pro Regular"/>
                <a:ea typeface="Source Sans Pro Regular"/>
                <a:cs typeface="Source Sans Pro Regular"/>
                <a:sym typeface="Source Sans Pro Regular"/>
              </a:defRPr>
            </a:pPr>
            <a:r>
              <a:rPr sz="2000" dirty="0" err="1"/>
              <a:t>Selon</a:t>
            </a:r>
            <a:r>
              <a:rPr sz="2000" dirty="0"/>
              <a:t> la nature de la situation </a:t>
            </a:r>
            <a:r>
              <a:rPr sz="2000" dirty="0" err="1"/>
              <a:t>dʼurgence</a:t>
            </a:r>
            <a:r>
              <a:rPr sz="2000" dirty="0"/>
              <a:t>, les EIR </a:t>
            </a:r>
            <a:r>
              <a:rPr sz="2000" dirty="0" err="1"/>
              <a:t>peuvent</a:t>
            </a:r>
            <a:r>
              <a:rPr sz="2000" dirty="0"/>
              <a:t> </a:t>
            </a:r>
            <a:r>
              <a:rPr sz="2000" dirty="0" err="1"/>
              <a:t>être</a:t>
            </a:r>
            <a:r>
              <a:rPr sz="2000" dirty="0"/>
              <a:t> </a:t>
            </a:r>
            <a:r>
              <a:rPr sz="2000" dirty="0" err="1"/>
              <a:t>mobilisées</a:t>
            </a:r>
            <a:r>
              <a:rPr sz="2000" dirty="0"/>
              <a:t> </a:t>
            </a:r>
            <a:r>
              <a:rPr sz="2000" dirty="0" err="1"/>
              <a:t>seules</a:t>
            </a:r>
            <a:r>
              <a:rPr sz="2000" dirty="0"/>
              <a:t> </a:t>
            </a:r>
            <a:r>
              <a:rPr sz="2000" dirty="0" err="1"/>
              <a:t>ou</a:t>
            </a:r>
            <a:r>
              <a:rPr sz="2000" dirty="0"/>
              <a:t> aux </a:t>
            </a:r>
            <a:r>
              <a:rPr sz="2000" dirty="0" err="1"/>
              <a:t>côtés</a:t>
            </a:r>
            <a:r>
              <a:rPr sz="2000" dirty="0"/>
              <a:t> des équipes </a:t>
            </a:r>
            <a:r>
              <a:rPr sz="2000" dirty="0" err="1"/>
              <a:t>médicales</a:t>
            </a:r>
            <a:r>
              <a:rPr sz="2000" dirty="0"/>
              <a:t> </a:t>
            </a:r>
            <a:r>
              <a:rPr sz="2000" dirty="0" err="1"/>
              <a:t>dʼurgence</a:t>
            </a:r>
            <a:r>
              <a:rPr sz="2000" dirty="0"/>
              <a:t> (EMU)</a:t>
            </a:r>
          </a:p>
          <a:p>
            <a:pPr marL="307975" marR="4445" indent="-307975" eaLnBrk="0" fontAlgn="base" hangingPunct="0">
              <a:lnSpc>
                <a:spcPct val="110000"/>
              </a:lnSpc>
              <a:spcBef>
                <a:spcPts val="500"/>
              </a:spcBef>
              <a:buClr>
                <a:schemeClr val="accent3"/>
              </a:buClr>
              <a:buSzPct val="100000"/>
              <a:buFont typeface="Arial"/>
              <a:buChar char="•"/>
              <a:defRPr sz="2300" kern="1200">
                <a:solidFill>
                  <a:srgbClr val="10253F"/>
                </a:solidFill>
                <a:latin typeface="Source Sans Pro Regular"/>
                <a:ea typeface="Source Sans Pro Regular"/>
                <a:cs typeface="Source Sans Pro Regular"/>
                <a:sym typeface="Source Sans Pro Regular"/>
              </a:defRPr>
            </a:pPr>
            <a:r>
              <a:rPr sz="2000" dirty="0" err="1"/>
              <a:t>Dʼautres</a:t>
            </a:r>
            <a:r>
              <a:rPr sz="2000" dirty="0"/>
              <a:t> </a:t>
            </a:r>
            <a:r>
              <a:rPr sz="2000" dirty="0" err="1"/>
              <a:t>intervenants</a:t>
            </a:r>
            <a:r>
              <a:rPr sz="2000" dirty="0"/>
              <a:t> de première </a:t>
            </a:r>
            <a:r>
              <a:rPr sz="2000" dirty="0" err="1"/>
              <a:t>ligne</a:t>
            </a:r>
            <a:r>
              <a:rPr sz="2000" dirty="0"/>
              <a:t> </a:t>
            </a:r>
            <a:r>
              <a:rPr sz="2000" dirty="0" err="1"/>
              <a:t>peuvent</a:t>
            </a:r>
            <a:r>
              <a:rPr sz="2000" dirty="0"/>
              <a:t> </a:t>
            </a:r>
            <a:r>
              <a:rPr sz="2000" dirty="0" err="1"/>
              <a:t>également</a:t>
            </a:r>
            <a:r>
              <a:rPr sz="2000" dirty="0"/>
              <a:t> </a:t>
            </a:r>
            <a:r>
              <a:rPr sz="2000" dirty="0" err="1"/>
              <a:t>être</a:t>
            </a:r>
            <a:r>
              <a:rPr sz="2000" dirty="0"/>
              <a:t> </a:t>
            </a:r>
            <a:r>
              <a:rPr sz="2000" dirty="0" err="1"/>
              <a:t>mobilisés</a:t>
            </a:r>
            <a:r>
              <a:rPr sz="2000" dirty="0"/>
              <a:t>, </a:t>
            </a:r>
            <a:r>
              <a:rPr sz="2000" dirty="0" err="1"/>
              <a:t>quʼils</a:t>
            </a:r>
            <a:r>
              <a:rPr sz="2000" dirty="0"/>
              <a:t> </a:t>
            </a:r>
            <a:r>
              <a:rPr sz="2000" dirty="0" err="1"/>
              <a:t>travaillent</a:t>
            </a:r>
            <a:r>
              <a:rPr sz="2000" dirty="0"/>
              <a:t> dans </a:t>
            </a:r>
            <a:r>
              <a:rPr sz="2000" dirty="0" err="1"/>
              <a:t>dʼautres</a:t>
            </a:r>
            <a:r>
              <a:rPr sz="2000" dirty="0"/>
              <a:t> </a:t>
            </a:r>
            <a:r>
              <a:rPr sz="2000" dirty="0" err="1"/>
              <a:t>domaines</a:t>
            </a:r>
            <a:r>
              <a:rPr sz="2000" dirty="0"/>
              <a:t> du </a:t>
            </a:r>
            <a:r>
              <a:rPr sz="2000" dirty="0" err="1"/>
              <a:t>secteur</a:t>
            </a:r>
            <a:r>
              <a:rPr sz="2000" dirty="0"/>
              <a:t> public, pour des </a:t>
            </a:r>
            <a:r>
              <a:rPr sz="2000" dirty="0" err="1"/>
              <a:t>partenaires</a:t>
            </a:r>
            <a:r>
              <a:rPr sz="2000" dirty="0"/>
              <a:t> </a:t>
            </a:r>
            <a:r>
              <a:rPr sz="2000" dirty="0" err="1"/>
              <a:t>nationaux</a:t>
            </a:r>
            <a:r>
              <a:rPr sz="2000" dirty="0"/>
              <a:t> </a:t>
            </a:r>
            <a:r>
              <a:rPr sz="2000" dirty="0" err="1"/>
              <a:t>ou</a:t>
            </a:r>
            <a:r>
              <a:rPr sz="2000" dirty="0"/>
              <a:t> </a:t>
            </a:r>
            <a:r>
              <a:rPr sz="2000" dirty="0" err="1"/>
              <a:t>internationaux</a:t>
            </a:r>
            <a:r>
              <a:rPr sz="2000" dirty="0"/>
              <a:t>, </a:t>
            </a:r>
            <a:r>
              <a:rPr sz="2000" dirty="0" err="1"/>
              <a:t>ou</a:t>
            </a:r>
            <a:r>
              <a:rPr sz="2000" dirty="0"/>
              <a:t> encore pour des ONG</a:t>
            </a:r>
          </a:p>
        </p:txBody>
      </p:sp>
      <p:sp>
        <p:nvSpPr>
          <p:cNvPr id="6" name="Espace réservé du texte 5"/>
          <p:cNvSpPr>
            <a:spLocks noGrp="1"/>
          </p:cNvSpPr>
          <p:nvPr>
            <p:ph type="body" sz="quarter" idx="21"/>
          </p:nvPr>
        </p:nvSpPr>
        <p:spPr>
          <a:xfrm>
            <a:off x="122248" y="46697"/>
            <a:ext cx="9212263" cy="622301"/>
          </a:xfrm>
        </p:spPr>
        <p:txBody>
          <a:bodyPr lIns="45719" tIns="45720" rIns="45719" bIns="45720" anchor="t">
            <a:normAutofit/>
          </a:bodyPr>
          <a:lstStyle/>
          <a:p>
            <a:pPr>
              <a:defRPr sz="3200" b="1">
                <a:solidFill>
                  <a:srgbClr val="FFFFFF"/>
                </a:solidFill>
                <a:latin typeface="Source Sans Pro Bold"/>
                <a:ea typeface="Source Sans Pro Bold"/>
              </a:defRPr>
            </a:pPr>
            <a:r>
              <a:t>1.3 Introduction à la gestion des EIR</a:t>
            </a:r>
          </a:p>
        </p:txBody>
      </p:sp>
      <p:sp>
        <p:nvSpPr>
          <p:cNvPr id="10" name="object 3"/>
          <p:cNvSpPr txBox="1"/>
          <p:nvPr/>
        </p:nvSpPr>
        <p:spPr>
          <a:xfrm>
            <a:off x="6111208" y="4592558"/>
            <a:ext cx="1985652" cy="731321"/>
          </a:xfrm>
          <a:prstGeom prst="rect">
            <a:avLst/>
          </a:prstGeom>
        </p:spPr>
        <p:txBody>
          <a:bodyPr vert="horz" wrap="square" lIns="0" tIns="11206" rIns="0" bIns="0">
            <a:spAutoFit/>
          </a:bodyPr>
          <a:lstStyle/>
          <a:p>
            <a:pPr marL="409037" marR="4483" indent="-398389" algn="ctr" hangingPunct="1">
              <a:lnSpc>
                <a:spcPct val="100600"/>
              </a:lnSpc>
              <a:spcBef>
                <a:spcPts val="88"/>
              </a:spcBef>
              <a:defRPr sz="1544" b="1" kern="1200">
                <a:ea typeface="+mn-ea"/>
                <a:cs typeface="Calibri"/>
              </a:defRPr>
            </a:pPr>
            <a:r>
              <a:rPr>
                <a:solidFill>
                  <a:srgbClr val="F79646">
                    <a:lumMod val="75000"/>
                  </a:srgbClr>
                </a:solidFill>
              </a:rPr>
              <a:t>Davantage</a:t>
            </a:r>
            <a:r>
              <a:rPr>
                <a:solidFill>
                  <a:srgbClr val="00579A"/>
                </a:solidFill>
              </a:rPr>
              <a:t> concentrées </a:t>
            </a:r>
          </a:p>
          <a:p>
            <a:pPr marL="409037" marR="4483" indent="-398389" algn="ctr" hangingPunct="1">
              <a:lnSpc>
                <a:spcPct val="100600"/>
              </a:lnSpc>
              <a:spcBef>
                <a:spcPts val="88"/>
              </a:spcBef>
              <a:defRPr sz="1544" b="1" kern="1200">
                <a:solidFill>
                  <a:srgbClr val="00579A"/>
                </a:solidFill>
                <a:ea typeface="+mn-ea"/>
                <a:cs typeface="Calibri"/>
              </a:defRPr>
            </a:pPr>
            <a:r>
              <a:t>sur les soins cliniques</a:t>
            </a:r>
            <a:endParaRPr sz="1544" kern="1200">
              <a:solidFill>
                <a:prstClr val="black"/>
              </a:solidFill>
              <a:ea typeface="+mn-ea"/>
              <a:cs typeface="Calibri"/>
            </a:endParaRPr>
          </a:p>
        </p:txBody>
      </p:sp>
      <p:sp>
        <p:nvSpPr>
          <p:cNvPr id="11" name="object 4"/>
          <p:cNvSpPr txBox="1"/>
          <p:nvPr/>
        </p:nvSpPr>
        <p:spPr>
          <a:xfrm>
            <a:off x="6618517" y="1862603"/>
            <a:ext cx="619681" cy="309421"/>
          </a:xfrm>
          <a:prstGeom prst="rect">
            <a:avLst/>
          </a:prstGeom>
        </p:spPr>
        <p:txBody>
          <a:bodyPr vert="horz" wrap="square" lIns="0" tIns="10646" rIns="0" bIns="0">
            <a:spAutoFit/>
          </a:bodyPr>
          <a:lstStyle/>
          <a:p>
            <a:pPr marL="11206" hangingPunct="1">
              <a:spcBef>
                <a:spcPts val="84"/>
              </a:spcBef>
              <a:tabLst>
                <a:tab pos="1879887" algn="l"/>
              </a:tabLst>
              <a:defRPr sz="1941" kern="1200">
                <a:solidFill>
                  <a:srgbClr val="00579A"/>
                </a:solidFill>
                <a:ea typeface="+mn-ea"/>
                <a:cs typeface="Calibri"/>
              </a:defRPr>
            </a:pPr>
            <a:r>
              <a:t>EMU</a:t>
            </a:r>
            <a:endParaRPr sz="1941" kern="1200">
              <a:solidFill>
                <a:prstClr val="black"/>
              </a:solidFill>
              <a:ea typeface="+mn-ea"/>
              <a:cs typeface="Calibri"/>
            </a:endParaRPr>
          </a:p>
        </p:txBody>
      </p:sp>
      <p:grpSp>
        <p:nvGrpSpPr>
          <p:cNvPr id="12" name="object 5"/>
          <p:cNvGrpSpPr/>
          <p:nvPr/>
        </p:nvGrpSpPr>
        <p:grpSpPr>
          <a:xfrm>
            <a:off x="6217920" y="2319688"/>
            <a:ext cx="5764104" cy="2215950"/>
            <a:chOff x="1261109" y="2628138"/>
            <a:chExt cx="7559040" cy="2981325"/>
          </a:xfrm>
        </p:grpSpPr>
        <p:pic>
          <p:nvPicPr>
            <p:cNvPr id="13" name="object 6"/>
            <p:cNvPicPr/>
            <p:nvPr/>
          </p:nvPicPr>
          <p:blipFill>
            <a:blip r:embed="rId3" cstate="print"/>
            <a:stretch>
              <a:fillRect/>
            </a:stretch>
          </p:blipFill>
          <p:spPr>
            <a:xfrm>
              <a:off x="1815083" y="2657856"/>
              <a:ext cx="1216151" cy="1688591"/>
            </a:xfrm>
            <a:prstGeom prst="rect">
              <a:avLst/>
            </a:prstGeom>
          </p:spPr>
        </p:pic>
        <p:pic>
          <p:nvPicPr>
            <p:cNvPr id="14" name="object 7"/>
            <p:cNvPicPr/>
            <p:nvPr/>
          </p:nvPicPr>
          <p:blipFill>
            <a:blip r:embed="rId4" cstate="print"/>
            <a:stretch>
              <a:fillRect/>
            </a:stretch>
          </p:blipFill>
          <p:spPr>
            <a:xfrm>
              <a:off x="1298448" y="4341875"/>
              <a:ext cx="2188463" cy="1179575"/>
            </a:xfrm>
            <a:prstGeom prst="rect">
              <a:avLst/>
            </a:prstGeom>
          </p:spPr>
        </p:pic>
        <p:sp>
          <p:nvSpPr>
            <p:cNvPr id="15" name="object 8"/>
            <p:cNvSpPr/>
            <p:nvPr/>
          </p:nvSpPr>
          <p:spPr>
            <a:xfrm>
              <a:off x="1292351" y="2659380"/>
              <a:ext cx="2200910" cy="2879090"/>
            </a:xfrm>
            <a:custGeom>
              <a:avLst/>
              <a:gdLst/>
              <a:ahLst/>
              <a:cxnLst/>
              <a:rect l="l" t="t" r="r" b="b"/>
              <a:pathLst>
                <a:path w="2200910" h="2879090">
                  <a:moveTo>
                    <a:pt x="0" y="0"/>
                  </a:moveTo>
                  <a:lnTo>
                    <a:pt x="2200656" y="0"/>
                  </a:lnTo>
                  <a:lnTo>
                    <a:pt x="2200656" y="2878835"/>
                  </a:lnTo>
                  <a:lnTo>
                    <a:pt x="0" y="2878835"/>
                  </a:lnTo>
                  <a:lnTo>
                    <a:pt x="0" y="0"/>
                  </a:lnTo>
                  <a:close/>
                </a:path>
              </a:pathLst>
            </a:custGeom>
            <a:ln w="62484">
              <a:solidFill>
                <a:srgbClr val="FF0000"/>
              </a:solidFill>
            </a:ln>
          </p:spPr>
          <p:txBody>
            <a:bodyPr wrap="square" lIns="0" tIns="0" rIns="0" bIns="0"/>
            <a:lstStyle/>
            <a:p>
              <a:pPr hangingPunct="1"/>
              <a:endParaRPr sz="1588" kern="1200">
                <a:solidFill>
                  <a:prstClr val="black"/>
                </a:solidFill>
                <a:ea typeface="+mn-ea"/>
                <a:cs typeface="+mn-cs"/>
              </a:endParaRPr>
            </a:p>
          </p:txBody>
        </p:sp>
        <p:pic>
          <p:nvPicPr>
            <p:cNvPr id="16" name="object 9"/>
            <p:cNvPicPr/>
            <p:nvPr/>
          </p:nvPicPr>
          <p:blipFill>
            <a:blip r:embed="rId5" cstate="print"/>
            <a:stretch>
              <a:fillRect/>
            </a:stretch>
          </p:blipFill>
          <p:spPr>
            <a:xfrm>
              <a:off x="6475476" y="2657856"/>
              <a:ext cx="2313431" cy="1383791"/>
            </a:xfrm>
            <a:prstGeom prst="rect">
              <a:avLst/>
            </a:prstGeom>
          </p:spPr>
        </p:pic>
        <p:pic>
          <p:nvPicPr>
            <p:cNvPr id="17" name="object 10"/>
            <p:cNvPicPr/>
            <p:nvPr/>
          </p:nvPicPr>
          <p:blipFill>
            <a:blip r:embed="rId6" cstate="print"/>
            <a:stretch>
              <a:fillRect/>
            </a:stretch>
          </p:blipFill>
          <p:spPr>
            <a:xfrm>
              <a:off x="6509003" y="4046219"/>
              <a:ext cx="2255519" cy="1510283"/>
            </a:xfrm>
            <a:prstGeom prst="rect">
              <a:avLst/>
            </a:prstGeom>
          </p:spPr>
        </p:pic>
        <p:sp>
          <p:nvSpPr>
            <p:cNvPr id="18" name="object 11"/>
            <p:cNvSpPr/>
            <p:nvPr/>
          </p:nvSpPr>
          <p:spPr>
            <a:xfrm>
              <a:off x="6495287" y="2659380"/>
              <a:ext cx="2293620" cy="2918460"/>
            </a:xfrm>
            <a:custGeom>
              <a:avLst/>
              <a:gdLst/>
              <a:ahLst/>
              <a:cxnLst/>
              <a:rect l="l" t="t" r="r" b="b"/>
              <a:pathLst>
                <a:path w="2293620" h="2918460">
                  <a:moveTo>
                    <a:pt x="0" y="0"/>
                  </a:moveTo>
                  <a:lnTo>
                    <a:pt x="2293619" y="0"/>
                  </a:lnTo>
                  <a:lnTo>
                    <a:pt x="2293619" y="2918459"/>
                  </a:lnTo>
                  <a:lnTo>
                    <a:pt x="0" y="2918459"/>
                  </a:lnTo>
                  <a:lnTo>
                    <a:pt x="0" y="0"/>
                  </a:lnTo>
                  <a:close/>
                </a:path>
              </a:pathLst>
            </a:custGeom>
            <a:ln w="62484">
              <a:solidFill>
                <a:srgbClr val="0070BF"/>
              </a:solidFill>
            </a:ln>
          </p:spPr>
          <p:txBody>
            <a:bodyPr wrap="square" lIns="0" tIns="0" rIns="0" bIns="0"/>
            <a:lstStyle/>
            <a:p>
              <a:pPr hangingPunct="1"/>
              <a:endParaRPr sz="1588" kern="1200">
                <a:solidFill>
                  <a:prstClr val="black"/>
                </a:solidFill>
                <a:ea typeface="+mn-ea"/>
                <a:cs typeface="+mn-cs"/>
              </a:endParaRPr>
            </a:p>
          </p:txBody>
        </p:sp>
        <p:pic>
          <p:nvPicPr>
            <p:cNvPr id="19" name="object 12"/>
            <p:cNvPicPr/>
            <p:nvPr/>
          </p:nvPicPr>
          <p:blipFill>
            <a:blip r:embed="rId7" cstate="print"/>
            <a:stretch>
              <a:fillRect/>
            </a:stretch>
          </p:blipFill>
          <p:spPr>
            <a:xfrm>
              <a:off x="3816096" y="2657856"/>
              <a:ext cx="2343911" cy="1630679"/>
            </a:xfrm>
            <a:prstGeom prst="rect">
              <a:avLst/>
            </a:prstGeom>
          </p:spPr>
        </p:pic>
        <p:pic>
          <p:nvPicPr>
            <p:cNvPr id="20" name="object 13"/>
            <p:cNvPicPr/>
            <p:nvPr/>
          </p:nvPicPr>
          <p:blipFill>
            <a:blip r:embed="rId8" cstate="print"/>
            <a:stretch>
              <a:fillRect/>
            </a:stretch>
          </p:blipFill>
          <p:spPr>
            <a:xfrm>
              <a:off x="3811524" y="4183380"/>
              <a:ext cx="2353055" cy="1380743"/>
            </a:xfrm>
            <a:prstGeom prst="rect">
              <a:avLst/>
            </a:prstGeom>
          </p:spPr>
        </p:pic>
        <p:sp>
          <p:nvSpPr>
            <p:cNvPr id="21" name="object 14"/>
            <p:cNvSpPr/>
            <p:nvPr/>
          </p:nvSpPr>
          <p:spPr>
            <a:xfrm>
              <a:off x="6144768" y="4002023"/>
              <a:ext cx="433070" cy="378460"/>
            </a:xfrm>
            <a:custGeom>
              <a:avLst/>
              <a:gdLst/>
              <a:ahLst/>
              <a:cxnLst/>
              <a:rect l="l" t="t" r="r" b="b"/>
              <a:pathLst>
                <a:path w="433070" h="378460">
                  <a:moveTo>
                    <a:pt x="188976" y="377951"/>
                  </a:moveTo>
                  <a:lnTo>
                    <a:pt x="0" y="188975"/>
                  </a:lnTo>
                  <a:lnTo>
                    <a:pt x="188976" y="0"/>
                  </a:lnTo>
                  <a:lnTo>
                    <a:pt x="188976" y="94487"/>
                  </a:lnTo>
                  <a:lnTo>
                    <a:pt x="432816" y="94487"/>
                  </a:lnTo>
                  <a:lnTo>
                    <a:pt x="432816" y="283464"/>
                  </a:lnTo>
                  <a:lnTo>
                    <a:pt x="188976" y="283464"/>
                  </a:lnTo>
                  <a:lnTo>
                    <a:pt x="188976" y="377951"/>
                  </a:lnTo>
                  <a:close/>
                </a:path>
              </a:pathLst>
            </a:custGeom>
            <a:solidFill>
              <a:srgbClr val="0070BF"/>
            </a:solidFill>
          </p:spPr>
          <p:txBody>
            <a:bodyPr wrap="square" lIns="0" tIns="0" rIns="0" bIns="0"/>
            <a:lstStyle/>
            <a:p>
              <a:pPr hangingPunct="1"/>
              <a:endParaRPr sz="1588" kern="1200">
                <a:solidFill>
                  <a:prstClr val="black"/>
                </a:solidFill>
                <a:ea typeface="+mn-ea"/>
                <a:cs typeface="+mn-cs"/>
              </a:endParaRPr>
            </a:p>
          </p:txBody>
        </p:sp>
        <p:sp>
          <p:nvSpPr>
            <p:cNvPr id="22" name="object 15"/>
            <p:cNvSpPr/>
            <p:nvPr/>
          </p:nvSpPr>
          <p:spPr>
            <a:xfrm>
              <a:off x="6144768" y="4002023"/>
              <a:ext cx="433070" cy="378460"/>
            </a:xfrm>
            <a:custGeom>
              <a:avLst/>
              <a:gdLst/>
              <a:ahLst/>
              <a:cxnLst/>
              <a:rect l="l" t="t" r="r" b="b"/>
              <a:pathLst>
                <a:path w="433070" h="378460">
                  <a:moveTo>
                    <a:pt x="432816" y="283464"/>
                  </a:moveTo>
                  <a:lnTo>
                    <a:pt x="188976" y="283464"/>
                  </a:lnTo>
                  <a:lnTo>
                    <a:pt x="188976" y="377951"/>
                  </a:lnTo>
                  <a:lnTo>
                    <a:pt x="0" y="188975"/>
                  </a:lnTo>
                  <a:lnTo>
                    <a:pt x="188976" y="0"/>
                  </a:lnTo>
                  <a:lnTo>
                    <a:pt x="188976" y="94487"/>
                  </a:lnTo>
                  <a:lnTo>
                    <a:pt x="432816" y="94487"/>
                  </a:lnTo>
                  <a:lnTo>
                    <a:pt x="432816" y="283464"/>
                  </a:lnTo>
                  <a:close/>
                </a:path>
              </a:pathLst>
            </a:custGeom>
            <a:ln w="27432">
              <a:solidFill>
                <a:srgbClr val="0070BF"/>
              </a:solidFill>
            </a:ln>
          </p:spPr>
          <p:txBody>
            <a:bodyPr wrap="square" lIns="0" tIns="0" rIns="0" bIns="0"/>
            <a:lstStyle/>
            <a:p>
              <a:pPr hangingPunct="1"/>
              <a:endParaRPr sz="1588" kern="1200">
                <a:solidFill>
                  <a:prstClr val="black"/>
                </a:solidFill>
                <a:ea typeface="+mn-ea"/>
                <a:cs typeface="+mn-cs"/>
              </a:endParaRPr>
            </a:p>
          </p:txBody>
        </p:sp>
        <p:sp>
          <p:nvSpPr>
            <p:cNvPr id="23" name="object 16"/>
            <p:cNvSpPr/>
            <p:nvPr/>
          </p:nvSpPr>
          <p:spPr>
            <a:xfrm>
              <a:off x="3395472" y="3998975"/>
              <a:ext cx="433070" cy="378460"/>
            </a:xfrm>
            <a:custGeom>
              <a:avLst/>
              <a:gdLst/>
              <a:ahLst/>
              <a:cxnLst/>
              <a:rect l="l" t="t" r="r" b="b"/>
              <a:pathLst>
                <a:path w="433070" h="378460">
                  <a:moveTo>
                    <a:pt x="243839" y="377951"/>
                  </a:moveTo>
                  <a:lnTo>
                    <a:pt x="243839" y="283464"/>
                  </a:lnTo>
                  <a:lnTo>
                    <a:pt x="0" y="283464"/>
                  </a:lnTo>
                  <a:lnTo>
                    <a:pt x="0" y="94488"/>
                  </a:lnTo>
                  <a:lnTo>
                    <a:pt x="243839" y="94488"/>
                  </a:lnTo>
                  <a:lnTo>
                    <a:pt x="243839" y="0"/>
                  </a:lnTo>
                  <a:lnTo>
                    <a:pt x="432816" y="188975"/>
                  </a:lnTo>
                  <a:lnTo>
                    <a:pt x="243839" y="377951"/>
                  </a:lnTo>
                  <a:close/>
                </a:path>
              </a:pathLst>
            </a:custGeom>
            <a:solidFill>
              <a:srgbClr val="FF0000"/>
            </a:solidFill>
          </p:spPr>
          <p:txBody>
            <a:bodyPr wrap="square" lIns="0" tIns="0" rIns="0" bIns="0"/>
            <a:lstStyle/>
            <a:p>
              <a:pPr hangingPunct="1"/>
              <a:endParaRPr sz="1588" kern="1200">
                <a:solidFill>
                  <a:prstClr val="black"/>
                </a:solidFill>
                <a:ea typeface="+mn-ea"/>
                <a:cs typeface="+mn-cs"/>
              </a:endParaRPr>
            </a:p>
          </p:txBody>
        </p:sp>
        <p:sp>
          <p:nvSpPr>
            <p:cNvPr id="24" name="object 17"/>
            <p:cNvSpPr/>
            <p:nvPr/>
          </p:nvSpPr>
          <p:spPr>
            <a:xfrm>
              <a:off x="3395472" y="3998975"/>
              <a:ext cx="433070" cy="378460"/>
            </a:xfrm>
            <a:custGeom>
              <a:avLst/>
              <a:gdLst/>
              <a:ahLst/>
              <a:cxnLst/>
              <a:rect l="l" t="t" r="r" b="b"/>
              <a:pathLst>
                <a:path w="433070" h="378460">
                  <a:moveTo>
                    <a:pt x="0" y="94488"/>
                  </a:moveTo>
                  <a:lnTo>
                    <a:pt x="243839" y="94488"/>
                  </a:lnTo>
                  <a:lnTo>
                    <a:pt x="243839" y="0"/>
                  </a:lnTo>
                  <a:lnTo>
                    <a:pt x="432816" y="188975"/>
                  </a:lnTo>
                  <a:lnTo>
                    <a:pt x="243839" y="377951"/>
                  </a:lnTo>
                  <a:lnTo>
                    <a:pt x="243839" y="283464"/>
                  </a:lnTo>
                  <a:lnTo>
                    <a:pt x="0" y="283464"/>
                  </a:lnTo>
                  <a:lnTo>
                    <a:pt x="0" y="94488"/>
                  </a:lnTo>
                  <a:close/>
                </a:path>
              </a:pathLst>
            </a:custGeom>
            <a:ln w="27432">
              <a:solidFill>
                <a:srgbClr val="FF0000"/>
              </a:solidFill>
            </a:ln>
          </p:spPr>
          <p:txBody>
            <a:bodyPr wrap="square" lIns="0" tIns="0" rIns="0" bIns="0"/>
            <a:lstStyle/>
            <a:p>
              <a:pPr hangingPunct="1"/>
              <a:endParaRPr sz="1588" kern="1200">
                <a:solidFill>
                  <a:prstClr val="black"/>
                </a:solidFill>
                <a:ea typeface="+mn-ea"/>
                <a:cs typeface="+mn-cs"/>
              </a:endParaRPr>
            </a:p>
          </p:txBody>
        </p:sp>
      </p:grpSp>
      <p:sp>
        <p:nvSpPr>
          <p:cNvPr id="25" name="object 18"/>
          <p:cNvSpPr txBox="1"/>
          <p:nvPr/>
        </p:nvSpPr>
        <p:spPr>
          <a:xfrm>
            <a:off x="10213008" y="4686872"/>
            <a:ext cx="1719934" cy="731321"/>
          </a:xfrm>
          <a:prstGeom prst="rect">
            <a:avLst/>
          </a:prstGeom>
        </p:spPr>
        <p:txBody>
          <a:bodyPr vert="horz" wrap="square" lIns="0" tIns="11206" rIns="0" bIns="0">
            <a:spAutoFit/>
          </a:bodyPr>
          <a:lstStyle/>
          <a:p>
            <a:pPr marL="89092" marR="4483" indent="-78445" algn="ctr" hangingPunct="1">
              <a:lnSpc>
                <a:spcPct val="100600"/>
              </a:lnSpc>
              <a:spcBef>
                <a:spcPts val="88"/>
              </a:spcBef>
              <a:defRPr sz="1544" b="1" kern="1200">
                <a:ea typeface="+mn-ea"/>
                <a:cs typeface="Calibri"/>
              </a:defRPr>
            </a:pPr>
            <a:r>
              <a:rPr>
                <a:solidFill>
                  <a:srgbClr val="F79646">
                    <a:lumMod val="75000"/>
                  </a:srgbClr>
                </a:solidFill>
              </a:rPr>
              <a:t>Davantage</a:t>
            </a:r>
            <a:r>
              <a:rPr>
                <a:solidFill>
                  <a:srgbClr val="00579A"/>
                </a:solidFill>
              </a:rPr>
              <a:t> concentrées sur les interventions de santé publique</a:t>
            </a:r>
            <a:endParaRPr sz="1544" kern="1200">
              <a:solidFill>
                <a:prstClr val="black"/>
              </a:solidFill>
              <a:ea typeface="+mn-ea"/>
              <a:cs typeface="Calibri"/>
            </a:endParaRPr>
          </a:p>
        </p:txBody>
      </p:sp>
      <p:sp>
        <p:nvSpPr>
          <p:cNvPr id="26" name="object 19"/>
          <p:cNvSpPr txBox="1"/>
          <p:nvPr/>
        </p:nvSpPr>
        <p:spPr>
          <a:xfrm>
            <a:off x="10751479" y="1846362"/>
            <a:ext cx="606332" cy="309421"/>
          </a:xfrm>
          <a:prstGeom prst="rect">
            <a:avLst/>
          </a:prstGeom>
        </p:spPr>
        <p:txBody>
          <a:bodyPr vert="horz" wrap="square" lIns="0" tIns="10646" rIns="0" bIns="0">
            <a:spAutoFit/>
          </a:bodyPr>
          <a:lstStyle/>
          <a:p>
            <a:pPr marL="11206" hangingPunct="1">
              <a:spcBef>
                <a:spcPts val="84"/>
              </a:spcBef>
              <a:defRPr sz="1941" kern="1200">
                <a:solidFill>
                  <a:srgbClr val="00579A"/>
                </a:solidFill>
                <a:ea typeface="+mn-ea"/>
                <a:cs typeface="Calibri"/>
              </a:defRPr>
            </a:pPr>
            <a:r>
              <a:t>EIR</a:t>
            </a:r>
            <a:endParaRPr sz="1941" kern="1200">
              <a:solidFill>
                <a:prstClr val="black"/>
              </a:solidFill>
              <a:ea typeface="+mn-ea"/>
              <a:cs typeface="Calibri"/>
            </a:endParaRPr>
          </a:p>
        </p:txBody>
      </p:sp>
      <p:sp>
        <p:nvSpPr>
          <p:cNvPr id="27" name="object 20"/>
          <p:cNvSpPr txBox="1"/>
          <p:nvPr/>
        </p:nvSpPr>
        <p:spPr>
          <a:xfrm>
            <a:off x="8532233" y="4636735"/>
            <a:ext cx="1245402" cy="487705"/>
          </a:xfrm>
          <a:prstGeom prst="rect">
            <a:avLst/>
          </a:prstGeom>
        </p:spPr>
        <p:txBody>
          <a:bodyPr vert="horz" wrap="square" lIns="0" tIns="12326" rIns="0" bIns="0">
            <a:spAutoFit/>
          </a:bodyPr>
          <a:lstStyle/>
          <a:p>
            <a:pPr marL="11206" algn="ctr" hangingPunct="1">
              <a:spcBef>
                <a:spcPts val="97"/>
              </a:spcBef>
              <a:defRPr sz="1544" b="1" kern="1200">
                <a:solidFill>
                  <a:srgbClr val="00579A"/>
                </a:solidFill>
                <a:ea typeface="+mn-ea"/>
                <a:cs typeface="Calibri"/>
              </a:defRPr>
            </a:pPr>
            <a:r>
              <a:t>Peuvent unir leurs forces</a:t>
            </a:r>
            <a:endParaRPr sz="1544" kern="1200">
              <a:solidFill>
                <a:prstClr val="black"/>
              </a:solidFill>
              <a:ea typeface="+mn-ea"/>
              <a:cs typeface="Calibri"/>
            </a:endParaRPr>
          </a:p>
        </p:txBody>
      </p:sp>
      <p:sp>
        <p:nvSpPr>
          <p:cNvPr id="4" name="Rectangle 3"/>
          <p:cNvSpPr/>
          <p:nvPr/>
        </p:nvSpPr>
        <p:spPr>
          <a:xfrm>
            <a:off x="8394248" y="1832647"/>
            <a:ext cx="1331262" cy="369332"/>
          </a:xfrm>
          <a:prstGeom prst="rect">
            <a:avLst/>
          </a:prstGeom>
        </p:spPr>
        <p:txBody>
          <a:bodyPr wrap="none">
            <a:spAutoFit/>
          </a:bodyPr>
          <a:lstStyle/>
          <a:p>
            <a:pPr marL="11206" hangingPunct="1">
              <a:spcBef>
                <a:spcPts val="84"/>
              </a:spcBef>
              <a:tabLst>
                <a:tab pos="1879887" algn="l"/>
              </a:tabLst>
              <a:defRPr kern="1200">
                <a:solidFill>
                  <a:srgbClr val="00579A"/>
                </a:solidFill>
                <a:cs typeface="Calibri"/>
              </a:defRPr>
            </a:pPr>
            <a:r>
              <a:t>EMU et EIR</a:t>
            </a:r>
            <a:endParaRPr kern="1200">
              <a:solidFill>
                <a:prstClr val="black"/>
              </a:solidFill>
              <a:cs typeface="Calibri"/>
            </a:endParaRPr>
          </a:p>
        </p:txBody>
      </p:sp>
      <p:sp>
        <p:nvSpPr>
          <p:cNvPr id="7" name="Text Placeholder 2">
            <a:extLst>
              <a:ext uri="{FF2B5EF4-FFF2-40B4-BE49-F238E27FC236}">
                <a16:creationId xmlns:a16="http://schemas.microsoft.com/office/drawing/2014/main" id="{EC1BEAC5-2BD6-8AA4-4EC7-52A7A0B1FA2D}"/>
              </a:ext>
            </a:extLst>
          </p:cNvPr>
          <p:cNvSpPr txBox="1">
            <a:spLocks/>
          </p:cNvSpPr>
          <p:nvPr/>
        </p:nvSpPr>
        <p:spPr>
          <a:xfrm>
            <a:off x="183946" y="691032"/>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spcBef>
                <a:spcPts val="0"/>
              </a:spcBef>
              <a:defRPr sz="2800" b="1">
                <a:solidFill>
                  <a:srgbClr val="A2010C"/>
                </a:solidFill>
                <a:ea typeface="Source Sans Pro Bold"/>
                <a:cs typeface="+mj-cs"/>
                <a:sym typeface="Source Sans Pro Bold"/>
              </a:defRPr>
            </a:pPr>
            <a:r>
              <a:t>EIR et autres intervenants de première ligne</a:t>
            </a:r>
            <a:endParaRPr sz="2800" b="1">
              <a:solidFill>
                <a:srgbClr val="A2010C"/>
              </a:solidFill>
              <a:ea typeface="Source Sans Pro Bold"/>
              <a:cs typeface="+mj-cs"/>
            </a:endParaRPr>
          </a:p>
        </p:txBody>
      </p:sp>
      <p:sp>
        <p:nvSpPr>
          <p:cNvPr id="5" name="Slide Number Placeholder 4">
            <a:extLst>
              <a:ext uri="{FF2B5EF4-FFF2-40B4-BE49-F238E27FC236}">
                <a16:creationId xmlns:a16="http://schemas.microsoft.com/office/drawing/2014/main" id="{8F55224A-E4C3-EDF4-95BC-2F36C21144E3}"/>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14</a:t>
            </a:r>
          </a:p>
        </p:txBody>
      </p:sp>
    </p:spTree>
    <p:extLst>
      <p:ext uri="{BB962C8B-B14F-4D97-AF65-F5344CB8AC3E}">
        <p14:creationId xmlns:p14="http://schemas.microsoft.com/office/powerpoint/2010/main" val="1116457420"/>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42646" y="1780673"/>
            <a:ext cx="4108517" cy="4654071"/>
          </a:xfrm>
        </p:spPr>
        <p:txBody>
          <a:bodyPr lIns="45719" tIns="45720" rIns="45719" bIns="45720" anchor="t">
            <a:normAutofit/>
          </a:bodyPr>
          <a:lstStyle/>
          <a:p>
            <a:pPr marL="342900" marR="4445" indent="-34290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dirty="0"/>
              <a:t>Il </a:t>
            </a:r>
            <a:r>
              <a:rPr dirty="0" err="1"/>
              <a:t>est</a:t>
            </a:r>
            <a:r>
              <a:rPr dirty="0"/>
              <a:t> </a:t>
            </a:r>
            <a:r>
              <a:rPr dirty="0" err="1"/>
              <a:t>souhaitable</a:t>
            </a:r>
            <a:r>
              <a:rPr dirty="0"/>
              <a:t> que la gestion des EIR et des EMU </a:t>
            </a:r>
            <a:r>
              <a:rPr dirty="0" err="1"/>
              <a:t>sʼinscrive</a:t>
            </a:r>
            <a:r>
              <a:rPr dirty="0"/>
              <a:t> dans le cadre du </a:t>
            </a:r>
            <a:r>
              <a:rPr dirty="0" err="1"/>
              <a:t>groupe</a:t>
            </a:r>
            <a:r>
              <a:rPr dirty="0"/>
              <a:t> de coordination pour les situations </a:t>
            </a:r>
            <a:r>
              <a:rPr dirty="0" err="1"/>
              <a:t>d'urgence</a:t>
            </a:r>
            <a:endParaRPr dirty="0">
              <a:latin typeface="Source Sans Pro Regular"/>
              <a:ea typeface="Source Sans Pro Regular"/>
              <a:cs typeface="Source Sans Pro Regular"/>
            </a:endParaRPr>
          </a:p>
          <a:p>
            <a:pPr marL="342900" marR="4445" indent="-342900">
              <a:lnSpc>
                <a:spcPct val="101499"/>
              </a:lnSpc>
              <a:spcBef>
                <a:spcPts val="500"/>
              </a:spcBef>
              <a:spcAft>
                <a:spcPts val="0"/>
              </a:spcAft>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dirty="0">
              <a:latin typeface="Source Sans Pro Regular"/>
              <a:ea typeface="Source Sans Pro Regular"/>
              <a:cs typeface="Source Sans Pro Regular"/>
            </a:endParaRPr>
          </a:p>
          <a:p>
            <a:pPr marL="342900" marR="4445" indent="-342900">
              <a:lnSpc>
                <a:spcPct val="101499"/>
              </a:lnSpc>
              <a:spcBef>
                <a:spcPts val="500"/>
              </a:spcBef>
              <a:spcAft>
                <a:spcPts val="0"/>
              </a:spcAft>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dirty="0"/>
              <a:t>Dans </a:t>
            </a:r>
            <a:r>
              <a:rPr dirty="0" err="1"/>
              <a:t>certains</a:t>
            </a:r>
            <a:r>
              <a:rPr dirty="0"/>
              <a:t> pays, les EIR et les EMU </a:t>
            </a:r>
            <a:r>
              <a:rPr dirty="0" err="1"/>
              <a:t>sont</a:t>
            </a:r>
            <a:r>
              <a:rPr dirty="0"/>
              <a:t> </a:t>
            </a:r>
            <a:r>
              <a:rPr dirty="0" err="1"/>
              <a:t>gérées</a:t>
            </a:r>
            <a:r>
              <a:rPr dirty="0"/>
              <a:t> par la </a:t>
            </a:r>
            <a:r>
              <a:rPr dirty="0" err="1"/>
              <a:t>même</a:t>
            </a:r>
            <a:r>
              <a:rPr dirty="0"/>
              <a:t> </a:t>
            </a:r>
            <a:r>
              <a:rPr dirty="0" err="1"/>
              <a:t>entité</a:t>
            </a:r>
            <a:endParaRPr dirty="0"/>
          </a:p>
        </p:txBody>
      </p:sp>
      <p:sp>
        <p:nvSpPr>
          <p:cNvPr id="6" name="Espace réservé du texte 5"/>
          <p:cNvSpPr>
            <a:spLocks noGrp="1"/>
          </p:cNvSpPr>
          <p:nvPr>
            <p:ph type="body" sz="quarter" idx="21"/>
          </p:nvPr>
        </p:nvSpPr>
        <p:spPr>
          <a:xfrm>
            <a:off x="135311" y="46714"/>
            <a:ext cx="9212263" cy="622301"/>
          </a:xfrm>
        </p:spPr>
        <p:txBody>
          <a:bodyPr lIns="45719" tIns="45720" rIns="45719" bIns="45720" anchor="t">
            <a:normAutofit/>
          </a:bodyPr>
          <a:lstStyle/>
          <a:p>
            <a:pPr>
              <a:defRPr sz="3200" b="1">
                <a:solidFill>
                  <a:srgbClr val="FFFFFF"/>
                </a:solidFill>
                <a:latin typeface="Source Sans Pro Bold"/>
                <a:ea typeface="Source Sans Pro Bold"/>
              </a:defRPr>
            </a:pPr>
            <a:r>
              <a:t>1.3 Introduction à la gestion des EIR</a:t>
            </a:r>
          </a:p>
        </p:txBody>
      </p:sp>
      <p:pic>
        <p:nvPicPr>
          <p:cNvPr id="28" name="Image 27"/>
          <p:cNvPicPr>
            <a:picLocks noChangeAspect="1"/>
          </p:cNvPicPr>
          <p:nvPr/>
        </p:nvPicPr>
        <p:blipFill>
          <a:blip r:embed="rId3"/>
          <a:stretch>
            <a:fillRect/>
          </a:stretch>
        </p:blipFill>
        <p:spPr>
          <a:xfrm>
            <a:off x="4901381" y="1780673"/>
            <a:ext cx="6408894" cy="3720163"/>
          </a:xfrm>
          <a:prstGeom prst="rect">
            <a:avLst/>
          </a:prstGeom>
        </p:spPr>
      </p:pic>
      <p:sp>
        <p:nvSpPr>
          <p:cNvPr id="4" name="Text Placeholder 2">
            <a:extLst>
              <a:ext uri="{FF2B5EF4-FFF2-40B4-BE49-F238E27FC236}">
                <a16:creationId xmlns:a16="http://schemas.microsoft.com/office/drawing/2014/main" id="{E2C26299-A69C-1295-C1A8-7442B5D694D9}"/>
              </a:ext>
            </a:extLst>
          </p:cNvPr>
          <p:cNvSpPr txBox="1">
            <a:spLocks/>
          </p:cNvSpPr>
          <p:nvPr/>
        </p:nvSpPr>
        <p:spPr>
          <a:xfrm>
            <a:off x="183946" y="755608"/>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spcBef>
                <a:spcPts val="0"/>
              </a:spcBef>
              <a:defRPr sz="2800" b="1">
                <a:solidFill>
                  <a:srgbClr val="A2010C"/>
                </a:solidFill>
                <a:ea typeface="Source Sans Pro Bold"/>
                <a:cs typeface="+mj-cs"/>
                <a:sym typeface="Source Sans Pro Bold"/>
              </a:defRPr>
            </a:pPr>
            <a:r>
              <a:t>Gestion commune et coordination</a:t>
            </a:r>
            <a:endParaRPr sz="2800" b="1">
              <a:solidFill>
                <a:srgbClr val="A2010C"/>
              </a:solidFill>
              <a:ea typeface="Source Sans Pro Bold"/>
              <a:cs typeface="+mj-cs"/>
            </a:endParaRPr>
          </a:p>
        </p:txBody>
      </p:sp>
      <p:sp>
        <p:nvSpPr>
          <p:cNvPr id="5" name="Slide Number Placeholder 4">
            <a:extLst>
              <a:ext uri="{FF2B5EF4-FFF2-40B4-BE49-F238E27FC236}">
                <a16:creationId xmlns:a16="http://schemas.microsoft.com/office/drawing/2014/main" id="{632E5444-4405-5013-51A2-FA4D0A86825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15</a:t>
            </a:r>
          </a:p>
        </p:txBody>
      </p:sp>
    </p:spTree>
    <p:extLst>
      <p:ext uri="{BB962C8B-B14F-4D97-AF65-F5344CB8AC3E}">
        <p14:creationId xmlns:p14="http://schemas.microsoft.com/office/powerpoint/2010/main" val="1745101525"/>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53172" y="1565459"/>
            <a:ext cx="10241811" cy="4643633"/>
          </a:xfrm>
        </p:spPr>
        <p:txBody>
          <a:bodyPr lIns="45719" tIns="45720" rIns="45719" bIns="45720" anchor="t">
            <a:normAutofit fontScale="92500"/>
          </a:bodyPr>
          <a:lstStyle/>
          <a:p>
            <a:pPr marL="10160" marR="427355" defTabSz="914400">
              <a:lnSpc>
                <a:spcPct val="100000"/>
              </a:lnSpc>
              <a:spcBef>
                <a:spcPts val="84"/>
              </a:spcBef>
              <a:defRPr sz="2400">
                <a:solidFill>
                  <a:srgbClr val="10253F"/>
                </a:solidFill>
                <a:latin typeface="Source Sans Pro Regular"/>
                <a:ea typeface="Source Sans Pro Regular"/>
                <a:cs typeface="Arial"/>
                <a:sym typeface="Calibri"/>
              </a:defRPr>
            </a:pPr>
            <a:r>
              <a:t>Les principaux objectifs de la création et de la gestion des EIR sont les suivants :</a:t>
            </a:r>
            <a:endParaRPr>
              <a:cs typeface="Arial"/>
            </a:endParaRPr>
          </a:p>
          <a:p>
            <a:pPr marL="307975" indent="-307975" defTabSz="914400" eaLnBrk="0" hangingPunct="0">
              <a:lnSpc>
                <a:spcPct val="100000"/>
              </a:lnSpc>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b="1">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Calibri"/>
              </a:defRPr>
            </a:pPr>
            <a:r>
              <a:t>Coordination : intégrer la planification et les activités des EIR à l’infrastructure d’intervention d’urgence et/ou les aligner sur cette infrastructure</a:t>
            </a:r>
            <a:endParaRPr>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Calibri"/>
              </a:defRPr>
            </a:pPr>
            <a:r>
              <a:t>Élaboration de procédures opérationnelles standards (POS) : standardiser les activités de préparation et d’intervention des EIR pour améliorer l’efficacité des interventions de santé publique</a:t>
            </a:r>
            <a:endParaRPr>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a:solidFill>
                <a:srgbClr val="10253F"/>
              </a:solidFill>
            </a:endParaRPr>
          </a:p>
          <a:p>
            <a:pPr marL="342900" marR="4445" indent="-342900" eaLnBrk="0" hangingPunct="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Calibri"/>
              </a:defRPr>
            </a:pPr>
            <a:r>
              <a:t>Mise en œuvre : sélectionner des agents de santé publique, les former et les préparer</a:t>
            </a:r>
            <a:endParaRPr>
              <a:solidFill>
                <a:srgbClr val="10253F"/>
              </a:solidFill>
            </a:endParaRPr>
          </a:p>
          <a:p>
            <a:pPr marL="342900" marR="4445" indent="-34290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a:solidFill>
                <a:srgbClr val="10253F"/>
              </a:solidFil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99740" y="787830"/>
            <a:ext cx="10110840" cy="712708"/>
          </a:xfrm>
        </p:spPr>
        <p:txBody>
          <a:bodyPr lIns="45719" tIns="45720" rIns="45719" bIns="45720" anchor="t">
            <a:noAutofit/>
          </a:bodyPr>
          <a:lstStyle/>
          <a:p>
            <a:pPr defTabSz="914400" eaLnBrk="0" fontAlgn="base" hangingPunct="0">
              <a:lnSpc>
                <a:spcPct val="100000"/>
              </a:lnSpc>
              <a:spcBef>
                <a:spcPct val="20000"/>
              </a:spcBef>
              <a:spcAft>
                <a:spcPct val="0"/>
              </a:spcAft>
              <a:defRPr sz="2800" b="1">
                <a:solidFill>
                  <a:srgbClr val="A2010C"/>
                </a:solidFill>
                <a:ea typeface="Source Sans Pro Bold"/>
                <a:cs typeface="+mj-cs"/>
                <a:sym typeface="Source Sans Pro Bold"/>
              </a:defRPr>
            </a:pPr>
            <a:r>
              <a:t>Objectifs généraux de la création et de la gestion des EIR  </a:t>
            </a:r>
            <a:endParaRPr sz="2800" b="1">
              <a:solidFill>
                <a:srgbClr val="A2010C"/>
              </a:solidFill>
              <a:ea typeface="Source Sans Pro Bold"/>
              <a:cs typeface="+mj-cs"/>
            </a:endParaRPr>
          </a:p>
        </p:txBody>
      </p:sp>
      <p:sp>
        <p:nvSpPr>
          <p:cNvPr id="5" name="Espace réservé du texte 5">
            <a:extLst>
              <a:ext uri="{FF2B5EF4-FFF2-40B4-BE49-F238E27FC236}">
                <a16:creationId xmlns:a16="http://schemas.microsoft.com/office/drawing/2014/main" id="{489AEE73-72D1-C3D8-DBA1-3EB0F1ECBC05}"/>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6" name="Slide Number Placeholder 4">
            <a:extLst>
              <a:ext uri="{FF2B5EF4-FFF2-40B4-BE49-F238E27FC236}">
                <a16:creationId xmlns:a16="http://schemas.microsoft.com/office/drawing/2014/main" id="{DBE0B609-8016-ED64-4FA0-4DF3AAA67B34}"/>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16</a:t>
            </a:r>
          </a:p>
        </p:txBody>
      </p:sp>
    </p:spTree>
    <p:extLst>
      <p:ext uri="{BB962C8B-B14F-4D97-AF65-F5344CB8AC3E}">
        <p14:creationId xmlns:p14="http://schemas.microsoft.com/office/powerpoint/2010/main" val="448096837"/>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8"/>
          <p:cNvSpPr txBox="1">
            <a:spLocks/>
          </p:cNvSpPr>
          <p:nvPr/>
        </p:nvSpPr>
        <p:spPr>
          <a:xfrm>
            <a:off x="137610" y="822919"/>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algn="l">
              <a:spcBef>
                <a:spcPct val="20000"/>
              </a:spcBef>
              <a:defRPr sz="2800">
                <a:solidFill>
                  <a:srgbClr val="A2010C"/>
                </a:solidFill>
                <a:latin typeface="Source Sans Pro Regular"/>
                <a:ea typeface="Source Sans Pro Bold"/>
                <a:cs typeface="+mj-cs"/>
                <a:sym typeface="Source Sans Pro Regular"/>
              </a:defRPr>
            </a:pPr>
            <a:r>
              <a:t>Cycle de gestion des EIR</a:t>
            </a:r>
          </a:p>
        </p:txBody>
      </p:sp>
      <p:sp>
        <p:nvSpPr>
          <p:cNvPr id="7" name="Espace réservé du texte 5">
            <a:extLst>
              <a:ext uri="{FF2B5EF4-FFF2-40B4-BE49-F238E27FC236}">
                <a16:creationId xmlns:a16="http://schemas.microsoft.com/office/drawing/2014/main" id="{AA3FC8D3-344A-E49A-49D1-DC4242B488DF}"/>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2" name="ZoneTexte 1">
            <a:extLst>
              <a:ext uri="{FF2B5EF4-FFF2-40B4-BE49-F238E27FC236}">
                <a16:creationId xmlns:a16="http://schemas.microsoft.com/office/drawing/2014/main" id="{8D12D028-6CC2-119A-6587-D2208D42E1BE}"/>
              </a:ext>
            </a:extLst>
          </p:cNvPr>
          <p:cNvSpPr txBox="1"/>
          <p:nvPr/>
        </p:nvSpPr>
        <p:spPr>
          <a:xfrm>
            <a:off x="139486" y="1418095"/>
            <a:ext cx="5393409" cy="45599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marL="342900" marR="4445"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sz="1600" dirty="0"/>
              <a:t>La phase de </a:t>
            </a:r>
            <a:r>
              <a:rPr sz="1600" dirty="0" err="1"/>
              <a:t>préparation</a:t>
            </a:r>
            <a:r>
              <a:rPr sz="1600" dirty="0"/>
              <a:t> </a:t>
            </a:r>
            <a:r>
              <a:rPr sz="1600" dirty="0" err="1"/>
              <a:t>comprend</a:t>
            </a:r>
            <a:r>
              <a:rPr sz="1600" dirty="0"/>
              <a:t> :</a:t>
            </a:r>
            <a:endParaRPr sz="1600" dirty="0">
              <a:solidFill>
                <a:srgbClr val="10253F"/>
              </a:solidFill>
              <a:latin typeface="Source Sans Pro Regular"/>
              <a:sym typeface="Source Sans Pro Regular"/>
            </a:endParaRP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err="1"/>
              <a:t>Lʼélaboration</a:t>
            </a:r>
            <a:r>
              <a:rPr sz="1600" dirty="0"/>
              <a:t> des </a:t>
            </a:r>
            <a:r>
              <a:rPr sz="1600" dirty="0" err="1"/>
              <a:t>procédures</a:t>
            </a:r>
            <a:r>
              <a:rPr sz="1600" dirty="0"/>
              <a:t> </a:t>
            </a:r>
            <a:r>
              <a:rPr sz="1600" dirty="0" err="1"/>
              <a:t>opérationnelles</a:t>
            </a:r>
            <a:r>
              <a:rPr sz="1600" dirty="0"/>
              <a:t> standards (POS)</a:t>
            </a: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La dotation </a:t>
            </a:r>
            <a:r>
              <a:rPr sz="1600" dirty="0" err="1"/>
              <a:t>en</a:t>
            </a:r>
            <a:r>
              <a:rPr sz="1600" dirty="0"/>
              <a:t> personnel</a:t>
            </a: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La constitution de la </a:t>
            </a:r>
            <a:r>
              <a:rPr sz="1600" dirty="0" err="1"/>
              <a:t>liste</a:t>
            </a:r>
            <a:r>
              <a:rPr sz="1600" dirty="0"/>
              <a:t> des </a:t>
            </a:r>
            <a:r>
              <a:rPr sz="1600" dirty="0" err="1"/>
              <a:t>membres</a:t>
            </a:r>
            <a:r>
              <a:rPr sz="1600" dirty="0"/>
              <a:t> de </a:t>
            </a:r>
            <a:r>
              <a:rPr sz="1600" dirty="0" err="1"/>
              <a:t>réserve</a:t>
            </a:r>
            <a:r>
              <a:rPr sz="1600" dirty="0"/>
              <a:t> </a:t>
            </a: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La </a:t>
            </a:r>
            <a:r>
              <a:rPr sz="1600" dirty="0" err="1"/>
              <a:t>sécurisation</a:t>
            </a:r>
            <a:r>
              <a:rPr sz="1600" dirty="0"/>
              <a:t> de la </a:t>
            </a:r>
            <a:r>
              <a:rPr sz="1600" dirty="0" err="1"/>
              <a:t>disponibilité</a:t>
            </a:r>
            <a:r>
              <a:rPr sz="1600" dirty="0"/>
              <a:t> </a:t>
            </a:r>
            <a:r>
              <a:rPr sz="1600" dirty="0" err="1"/>
              <a:t>opérationnelle</a:t>
            </a:r>
            <a:endParaRPr sz="16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sz="1600" dirty="0"/>
              <a:t>La formation </a:t>
            </a:r>
          </a:p>
          <a:p>
            <a:pPr marL="228600" lvl="1" indent="0" defTabSz="289320">
              <a:defRPr sz="2400">
                <a:solidFill>
                  <a:srgbClr val="10253F"/>
                </a:solidFill>
                <a:latin typeface="Source Sans Pro Regular"/>
                <a:ea typeface="Source Sans Pro Regular"/>
                <a:cs typeface="Source Sans Pro Regular"/>
                <a:sym typeface="Source Sans Pro Regular"/>
              </a:defRPr>
            </a:pPr>
            <a:endParaRPr sz="1600" kern="1200" dirty="0">
              <a:latin typeface="Source Sans Pro Regular"/>
              <a:cs typeface="Arial"/>
            </a:endParaRPr>
          </a:p>
          <a:p>
            <a:pPr marL="342900" marR="4445"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sz="1600" dirty="0"/>
              <a:t>Les </a:t>
            </a:r>
            <a:r>
              <a:rPr sz="1600" dirty="0" err="1"/>
              <a:t>opérations</a:t>
            </a:r>
            <a:r>
              <a:rPr sz="1600" dirty="0"/>
              <a:t> de la phase </a:t>
            </a:r>
            <a:r>
              <a:rPr sz="1600" dirty="0" err="1"/>
              <a:t>dʼintervention</a:t>
            </a:r>
            <a:r>
              <a:rPr sz="1600" dirty="0"/>
              <a:t> </a:t>
            </a:r>
            <a:r>
              <a:rPr sz="1600" dirty="0" err="1"/>
              <a:t>comprennent</a:t>
            </a:r>
            <a:r>
              <a:rPr sz="1600" dirty="0"/>
              <a:t> :</a:t>
            </a:r>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La </a:t>
            </a:r>
            <a:r>
              <a:rPr sz="1600" dirty="0" err="1"/>
              <a:t>mobilisation</a:t>
            </a:r>
            <a:endParaRPr sz="1600" dirty="0"/>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Le </a:t>
            </a:r>
            <a:r>
              <a:rPr sz="1600" dirty="0" err="1"/>
              <a:t>prédéploiement</a:t>
            </a:r>
            <a:endParaRPr sz="1600" dirty="0"/>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Le </a:t>
            </a:r>
            <a:r>
              <a:rPr sz="1600" dirty="0" err="1"/>
              <a:t>déploiement</a:t>
            </a:r>
            <a:endParaRPr sz="1600" dirty="0"/>
          </a:p>
          <a:p>
            <a:pPr marL="762000" lvl="5" indent="-342900">
              <a:spcBef>
                <a:spcPts val="500"/>
              </a:spcBef>
              <a:buClr>
                <a:schemeClr val="accent3"/>
              </a:buClr>
              <a:buSzPct val="100000"/>
              <a:buFont typeface="Courier New"/>
              <a:buChar char="o"/>
              <a:defRPr sz="2000">
                <a:latin typeface="Source Sans Pro Regular"/>
                <a:ea typeface="Source Sans Pro Regular"/>
                <a:cs typeface="Source Sans Pro Regular"/>
                <a:sym typeface="Source Sans Pro Regular"/>
              </a:defRPr>
            </a:pPr>
            <a:r>
              <a:rPr sz="1600" dirty="0"/>
              <a:t>Le </a:t>
            </a:r>
            <a:r>
              <a:rPr sz="1600" dirty="0" err="1"/>
              <a:t>postdéploiement</a:t>
            </a:r>
            <a:endParaRPr sz="16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endParaRPr sz="1600" dirty="0">
              <a:latin typeface="Source Sans Pro Regular"/>
            </a:endParaRPr>
          </a:p>
          <a:p>
            <a:endParaRPr sz="1600" kern="1200" dirty="0">
              <a:latin typeface="Source Sans Pro Regular"/>
              <a:ea typeface="+mn-ea"/>
              <a:cs typeface="Arial"/>
            </a:endParaRPr>
          </a:p>
        </p:txBody>
      </p:sp>
      <p:sp>
        <p:nvSpPr>
          <p:cNvPr id="6" name="Slide Number Placeholder 4">
            <a:extLst>
              <a:ext uri="{FF2B5EF4-FFF2-40B4-BE49-F238E27FC236}">
                <a16:creationId xmlns:a16="http://schemas.microsoft.com/office/drawing/2014/main" id="{06120231-61FF-0C67-A98A-BB2E6A516D42}"/>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pic>
        <p:nvPicPr>
          <p:cNvPr id="1026" name="Picture 2" descr="Une image contenant texte, capture d’écran, diagramme, cercle&#10;&#10;Description générée automatiquement">
            <a:extLst>
              <a:ext uri="{FF2B5EF4-FFF2-40B4-BE49-F238E27FC236}">
                <a16:creationId xmlns:a16="http://schemas.microsoft.com/office/drawing/2014/main" id="{954C3929-124D-B9FB-051F-4CF97A1999E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08" r="8621"/>
          <a:stretch/>
        </p:blipFill>
        <p:spPr bwMode="auto">
          <a:xfrm>
            <a:off x="5532896" y="1620344"/>
            <a:ext cx="6442212" cy="4414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513890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8"/>
          <p:cNvSpPr txBox="1">
            <a:spLocks/>
          </p:cNvSpPr>
          <p:nvPr/>
        </p:nvSpPr>
        <p:spPr>
          <a:xfrm>
            <a:off x="156765" y="690284"/>
            <a:ext cx="10972800" cy="723742"/>
          </a:xfrm>
          <a:prstGeom prst="rect">
            <a:avLst/>
          </a:prstGeom>
        </p:spPr>
        <p:txBody>
          <a:bodyPr lIns="91440" tIns="45720" rIns="91440" bIns="45720" anchor="t"/>
          <a:lstStyle>
            <a:lvl1pPr algn="ctr" rtl="0" eaLnBrk="0" fontAlgn="base" hangingPunct="0">
              <a:spcBef>
                <a:spcPct val="0"/>
              </a:spcBef>
              <a:spcAft>
                <a:spcPct val="0"/>
              </a:spcAft>
              <a:defRPr sz="3840" b="1" kern="1200">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5280">
                <a:solidFill>
                  <a:srgbClr val="632523"/>
                </a:solidFill>
                <a:latin typeface="Arial" charset="0"/>
                <a:cs typeface="Arial" charset="0"/>
              </a:defRPr>
            </a:lvl2pPr>
            <a:lvl3pPr algn="ctr" rtl="0" eaLnBrk="0" fontAlgn="base" hangingPunct="0">
              <a:spcBef>
                <a:spcPct val="0"/>
              </a:spcBef>
              <a:spcAft>
                <a:spcPct val="0"/>
              </a:spcAft>
              <a:defRPr sz="5280">
                <a:solidFill>
                  <a:srgbClr val="632523"/>
                </a:solidFill>
                <a:latin typeface="Arial" charset="0"/>
                <a:cs typeface="Arial" charset="0"/>
              </a:defRPr>
            </a:lvl3pPr>
            <a:lvl4pPr algn="ctr" rtl="0" eaLnBrk="0" fontAlgn="base" hangingPunct="0">
              <a:spcBef>
                <a:spcPct val="0"/>
              </a:spcBef>
              <a:spcAft>
                <a:spcPct val="0"/>
              </a:spcAft>
              <a:defRPr sz="5280">
                <a:solidFill>
                  <a:srgbClr val="632523"/>
                </a:solidFill>
                <a:latin typeface="Arial" charset="0"/>
                <a:cs typeface="Arial" charset="0"/>
              </a:defRPr>
            </a:lvl4pPr>
            <a:lvl5pPr algn="ctr" rtl="0" eaLnBrk="0" fontAlgn="base" hangingPunct="0">
              <a:spcBef>
                <a:spcPct val="0"/>
              </a:spcBef>
              <a:spcAft>
                <a:spcPct val="0"/>
              </a:spcAft>
              <a:defRPr sz="5280">
                <a:solidFill>
                  <a:srgbClr val="632523"/>
                </a:solidFill>
                <a:latin typeface="Arial" charset="0"/>
                <a:cs typeface="Arial" charset="0"/>
              </a:defRPr>
            </a:lvl5pPr>
            <a:lvl6pPr marL="548640" algn="ctr" rtl="0" fontAlgn="base">
              <a:spcBef>
                <a:spcPct val="0"/>
              </a:spcBef>
              <a:spcAft>
                <a:spcPct val="0"/>
              </a:spcAft>
              <a:defRPr sz="5280">
                <a:solidFill>
                  <a:srgbClr val="632523"/>
                </a:solidFill>
                <a:latin typeface="Arial" charset="0"/>
                <a:cs typeface="Arial" charset="0"/>
              </a:defRPr>
            </a:lvl6pPr>
            <a:lvl7pPr marL="1097280" algn="ctr" rtl="0" fontAlgn="base">
              <a:spcBef>
                <a:spcPct val="0"/>
              </a:spcBef>
              <a:spcAft>
                <a:spcPct val="0"/>
              </a:spcAft>
              <a:defRPr sz="5280">
                <a:solidFill>
                  <a:srgbClr val="632523"/>
                </a:solidFill>
                <a:latin typeface="Arial" charset="0"/>
                <a:cs typeface="Arial" charset="0"/>
              </a:defRPr>
            </a:lvl7pPr>
            <a:lvl8pPr marL="1645920" algn="ctr" rtl="0" fontAlgn="base">
              <a:spcBef>
                <a:spcPct val="0"/>
              </a:spcBef>
              <a:spcAft>
                <a:spcPct val="0"/>
              </a:spcAft>
              <a:defRPr sz="5280">
                <a:solidFill>
                  <a:srgbClr val="632523"/>
                </a:solidFill>
                <a:latin typeface="Arial" charset="0"/>
                <a:cs typeface="Arial" charset="0"/>
              </a:defRPr>
            </a:lvl8pPr>
            <a:lvl9pPr marL="2194560" algn="ctr" rtl="0" fontAlgn="base">
              <a:spcBef>
                <a:spcPct val="0"/>
              </a:spcBef>
              <a:spcAft>
                <a:spcPct val="0"/>
              </a:spcAft>
              <a:defRPr sz="5280">
                <a:solidFill>
                  <a:srgbClr val="632523"/>
                </a:solidFill>
                <a:latin typeface="Arial" charset="0"/>
                <a:cs typeface="Arial" charset="0"/>
              </a:defRPr>
            </a:lvl9pPr>
          </a:lstStyle>
          <a:p>
            <a:pPr algn="l">
              <a:spcBef>
                <a:spcPct val="20000"/>
              </a:spcBef>
              <a:defRPr sz="2800">
                <a:solidFill>
                  <a:srgbClr val="A2010C"/>
                </a:solidFill>
                <a:latin typeface="Source Sans Pro Regular"/>
                <a:ea typeface="Source Sans Pro Bold"/>
                <a:cs typeface="+mj-cs"/>
                <a:sym typeface="Source Sans Pro Regular"/>
              </a:defRPr>
            </a:pPr>
            <a:r>
              <a:t>Gestionnaire/équipe de gestion des EIR</a:t>
            </a:r>
          </a:p>
        </p:txBody>
      </p:sp>
      <p:sp>
        <p:nvSpPr>
          <p:cNvPr id="7" name="Espace réservé du texte 5">
            <a:extLst>
              <a:ext uri="{FF2B5EF4-FFF2-40B4-BE49-F238E27FC236}">
                <a16:creationId xmlns:a16="http://schemas.microsoft.com/office/drawing/2014/main" id="{AA3FC8D3-344A-E49A-49D1-DC4242B488DF}"/>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2" name="Espace réservé du texte 1">
            <a:extLst>
              <a:ext uri="{FF2B5EF4-FFF2-40B4-BE49-F238E27FC236}">
                <a16:creationId xmlns:a16="http://schemas.microsoft.com/office/drawing/2014/main" id="{604D2055-1042-EAD0-CB08-701485141B02}"/>
              </a:ext>
            </a:extLst>
          </p:cNvPr>
          <p:cNvSpPr>
            <a:spLocks noGrp="1"/>
          </p:cNvSpPr>
          <p:nvPr/>
        </p:nvSpPr>
        <p:spPr>
          <a:xfrm>
            <a:off x="307625" y="1402223"/>
            <a:ext cx="10683282" cy="465407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xmlns:lc="http://schemas.openxmlformats.org/drawingml/2006/lockedCanvas" val="1"/>
            </a:ext>
          </a:extLst>
        </p:spPr>
        <p:txBody>
          <a:bodyPr lIns="45719" tIns="45720" rIns="45719" bIns="45720" anchor="t">
            <a:normAutofit lnSpcReduction="1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Calibri"/>
              </a:defRPr>
            </a:pPr>
            <a:r>
              <a:rPr dirty="0"/>
              <a:t>Il </a:t>
            </a:r>
            <a:r>
              <a:rPr dirty="0" err="1"/>
              <a:t>est</a:t>
            </a:r>
            <a:r>
              <a:rPr dirty="0"/>
              <a:t> </a:t>
            </a:r>
            <a:r>
              <a:rPr dirty="0" err="1"/>
              <a:t>recommandé</a:t>
            </a:r>
            <a:r>
              <a:rPr dirty="0"/>
              <a:t> </a:t>
            </a:r>
            <a:r>
              <a:rPr dirty="0" err="1"/>
              <a:t>dʼaffecter</a:t>
            </a:r>
            <a:r>
              <a:rPr dirty="0"/>
              <a:t> </a:t>
            </a:r>
            <a:r>
              <a:rPr dirty="0" err="1"/>
              <a:t>une</a:t>
            </a:r>
            <a:r>
              <a:rPr dirty="0"/>
              <a:t> </a:t>
            </a:r>
            <a:r>
              <a:rPr dirty="0" err="1"/>
              <a:t>personne</a:t>
            </a:r>
            <a:r>
              <a:rPr dirty="0"/>
              <a:t> </a:t>
            </a:r>
            <a:r>
              <a:rPr dirty="0" err="1"/>
              <a:t>ou</a:t>
            </a:r>
            <a:r>
              <a:rPr dirty="0"/>
              <a:t> un </a:t>
            </a:r>
            <a:r>
              <a:rPr dirty="0" err="1"/>
              <a:t>groupe</a:t>
            </a:r>
            <a:r>
              <a:rPr dirty="0"/>
              <a:t> de </a:t>
            </a:r>
            <a:r>
              <a:rPr dirty="0" err="1"/>
              <a:t>personnes</a:t>
            </a:r>
            <a:r>
              <a:rPr dirty="0"/>
              <a:t> à la gestion et à la coordination des EIR, ceci </a:t>
            </a:r>
            <a:r>
              <a:rPr dirty="0" err="1"/>
              <a:t>afin</a:t>
            </a:r>
            <a:r>
              <a:rPr dirty="0"/>
              <a:t> de </a:t>
            </a:r>
            <a:r>
              <a:rPr dirty="0" err="1"/>
              <a:t>garantir</a:t>
            </a:r>
            <a:r>
              <a:rPr dirty="0"/>
              <a:t> </a:t>
            </a:r>
            <a:r>
              <a:rPr dirty="0" err="1"/>
              <a:t>leur</a:t>
            </a:r>
            <a:r>
              <a:rPr dirty="0"/>
              <a:t> mise </a:t>
            </a:r>
            <a:r>
              <a:rPr dirty="0" err="1"/>
              <a:t>en</a:t>
            </a:r>
            <a:r>
              <a:rPr dirty="0"/>
              <a:t> place durable au </a:t>
            </a:r>
            <a:r>
              <a:rPr dirty="0" err="1"/>
              <a:t>cours</a:t>
            </a:r>
            <a:r>
              <a:rPr dirty="0"/>
              <a:t> de la phase de </a:t>
            </a:r>
            <a:r>
              <a:rPr dirty="0" err="1"/>
              <a:t>préparation</a:t>
            </a:r>
            <a:r>
              <a:rPr dirty="0"/>
              <a:t> et </a:t>
            </a:r>
            <a:r>
              <a:rPr dirty="0" err="1"/>
              <a:t>leur</a:t>
            </a:r>
            <a:r>
              <a:rPr dirty="0"/>
              <a:t> </a:t>
            </a:r>
            <a:r>
              <a:rPr dirty="0" err="1"/>
              <a:t>disponibilité</a:t>
            </a:r>
            <a:r>
              <a:rPr dirty="0"/>
              <a:t> </a:t>
            </a:r>
            <a:r>
              <a:rPr dirty="0" err="1"/>
              <a:t>opérationnelle</a:t>
            </a:r>
            <a:r>
              <a:rPr dirty="0"/>
              <a:t> </a:t>
            </a:r>
            <a:r>
              <a:rPr dirty="0" err="1"/>
              <a:t>lorsquʼelles</a:t>
            </a:r>
            <a:r>
              <a:rPr dirty="0"/>
              <a:t> </a:t>
            </a:r>
            <a:r>
              <a:rPr dirty="0" err="1"/>
              <a:t>doivent</a:t>
            </a:r>
            <a:r>
              <a:rPr dirty="0"/>
              <a:t> </a:t>
            </a:r>
            <a:r>
              <a:rPr dirty="0" err="1"/>
              <a:t>intervenir</a:t>
            </a:r>
            <a:endParaRPr dirty="0">
              <a:solidFill>
                <a:srgbClr val="10253F"/>
              </a:solidFill>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sym typeface="Calibri"/>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Calibri"/>
              </a:defRPr>
            </a:pPr>
            <a:r>
              <a:rPr dirty="0"/>
              <a:t>Pendant </a:t>
            </a:r>
            <a:r>
              <a:rPr dirty="0" err="1"/>
              <a:t>une</a:t>
            </a:r>
            <a:r>
              <a:rPr dirty="0"/>
              <a:t> intervention, </a:t>
            </a:r>
            <a:r>
              <a:rPr dirty="0" err="1"/>
              <a:t>lʼéquipe</a:t>
            </a:r>
            <a:r>
              <a:rPr dirty="0"/>
              <a:t> de gestion des EIR </a:t>
            </a:r>
            <a:r>
              <a:rPr dirty="0" err="1"/>
              <a:t>offre</a:t>
            </a:r>
            <a:r>
              <a:rPr dirty="0"/>
              <a:t> un </a:t>
            </a:r>
            <a:r>
              <a:rPr dirty="0" err="1"/>
              <a:t>appui</a:t>
            </a:r>
            <a:r>
              <a:rPr dirty="0"/>
              <a:t> </a:t>
            </a:r>
            <a:r>
              <a:rPr dirty="0" err="1"/>
              <a:t>opérationnel</a:t>
            </a:r>
            <a:r>
              <a:rPr dirty="0"/>
              <a:t> aux </a:t>
            </a:r>
            <a:r>
              <a:rPr dirty="0" err="1"/>
              <a:t>personnes</a:t>
            </a:r>
            <a:r>
              <a:rPr dirty="0"/>
              <a:t> </a:t>
            </a:r>
            <a:r>
              <a:rPr dirty="0" err="1"/>
              <a:t>déployées</a:t>
            </a:r>
            <a:r>
              <a:rPr dirty="0"/>
              <a:t> </a:t>
            </a:r>
            <a:r>
              <a:rPr dirty="0" err="1"/>
              <a:t>afin</a:t>
            </a:r>
            <a:r>
              <a:rPr dirty="0"/>
              <a:t> </a:t>
            </a:r>
            <a:r>
              <a:rPr dirty="0" err="1"/>
              <a:t>quʼelles</a:t>
            </a:r>
            <a:r>
              <a:rPr dirty="0"/>
              <a:t> </a:t>
            </a:r>
            <a:r>
              <a:rPr dirty="0" err="1"/>
              <a:t>puissent</a:t>
            </a:r>
            <a:r>
              <a:rPr dirty="0"/>
              <a:t> se </a:t>
            </a:r>
            <a:r>
              <a:rPr dirty="0" err="1"/>
              <a:t>concentrer</a:t>
            </a:r>
            <a:r>
              <a:rPr dirty="0"/>
              <a:t> sur la </a:t>
            </a:r>
            <a:r>
              <a:rPr dirty="0" err="1"/>
              <a:t>mobilisation</a:t>
            </a:r>
            <a:r>
              <a:rPr dirty="0"/>
              <a:t> de </a:t>
            </a:r>
            <a:r>
              <a:rPr dirty="0" err="1"/>
              <a:t>leurs</a:t>
            </a:r>
            <a:r>
              <a:rPr dirty="0"/>
              <a:t> </a:t>
            </a:r>
            <a:r>
              <a:rPr dirty="0" err="1"/>
              <a:t>connaissances</a:t>
            </a:r>
            <a:r>
              <a:rPr dirty="0"/>
              <a:t> techniques sur le </a:t>
            </a:r>
            <a:r>
              <a:rPr dirty="0" err="1"/>
              <a:t>terrai</a:t>
            </a:r>
            <a:r>
              <a:rPr lang="fr-FR" dirty="0"/>
              <a:t>n</a:t>
            </a:r>
            <a:endParaRPr dirty="0">
              <a:solidFill>
                <a:srgbClr val="10253F"/>
              </a:solidFill>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sym typeface="Calibri"/>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Calibri"/>
              </a:defRPr>
            </a:pPr>
            <a:r>
              <a:rPr dirty="0">
                <a:solidFill>
                  <a:srgbClr val="10253F"/>
                </a:solidFill>
              </a:rPr>
              <a:t>Il </a:t>
            </a:r>
            <a:r>
              <a:rPr dirty="0" err="1">
                <a:solidFill>
                  <a:srgbClr val="10253F"/>
                </a:solidFill>
              </a:rPr>
              <a:t>est</a:t>
            </a:r>
            <a:r>
              <a:rPr dirty="0">
                <a:solidFill>
                  <a:srgbClr val="10253F"/>
                </a:solidFill>
              </a:rPr>
              <a:t> </a:t>
            </a:r>
            <a:r>
              <a:rPr dirty="0" err="1">
                <a:solidFill>
                  <a:srgbClr val="10253F"/>
                </a:solidFill>
              </a:rPr>
              <a:t>souhaitable</a:t>
            </a:r>
            <a:r>
              <a:rPr dirty="0">
                <a:solidFill>
                  <a:srgbClr val="10253F"/>
                </a:solidFill>
              </a:rPr>
              <a:t> que la gestion des EIR </a:t>
            </a:r>
            <a:r>
              <a:rPr dirty="0" err="1">
                <a:solidFill>
                  <a:srgbClr val="10253F"/>
                </a:solidFill>
              </a:rPr>
              <a:t>s'inscrive</a:t>
            </a:r>
            <a:r>
              <a:rPr dirty="0">
                <a:solidFill>
                  <a:srgbClr val="10253F"/>
                </a:solidFill>
              </a:rPr>
              <a:t> dans le cadre du </a:t>
            </a:r>
            <a:r>
              <a:rPr dirty="0" err="1">
                <a:solidFill>
                  <a:srgbClr val="10253F"/>
                </a:solidFill>
              </a:rPr>
              <a:t>groupe</a:t>
            </a:r>
            <a:r>
              <a:rPr dirty="0">
                <a:solidFill>
                  <a:srgbClr val="10253F"/>
                </a:solidFill>
              </a:rPr>
              <a:t> de coordination pour les situations </a:t>
            </a:r>
            <a:r>
              <a:rPr dirty="0" err="1">
                <a:solidFill>
                  <a:srgbClr val="10253F"/>
                </a:solidFill>
              </a:rPr>
              <a:t>d'urgence</a:t>
            </a:r>
            <a:r>
              <a:rPr dirty="0">
                <a:solidFill>
                  <a:srgbClr val="10253F"/>
                </a:solidFill>
              </a:rPr>
              <a:t> (</a:t>
            </a:r>
            <a:r>
              <a:rPr dirty="0" err="1">
                <a:solidFill>
                  <a:srgbClr val="10253F"/>
                </a:solidFill>
              </a:rPr>
              <a:t>c'est</a:t>
            </a:r>
            <a:r>
              <a:rPr dirty="0">
                <a:solidFill>
                  <a:srgbClr val="10253F"/>
                </a:solidFill>
              </a:rPr>
              <a:t>-à-dire </a:t>
            </a:r>
            <a:r>
              <a:rPr dirty="0" err="1">
                <a:solidFill>
                  <a:srgbClr val="10253F"/>
                </a:solidFill>
              </a:rPr>
              <a:t>assurée</a:t>
            </a:r>
            <a:r>
              <a:rPr dirty="0">
                <a:solidFill>
                  <a:srgbClr val="10253F"/>
                </a:solidFill>
              </a:rPr>
              <a:t> par le </a:t>
            </a:r>
            <a:r>
              <a:rPr dirty="0" err="1">
                <a:solidFill>
                  <a:srgbClr val="10253F"/>
                </a:solidFill>
              </a:rPr>
              <a:t>centre</a:t>
            </a:r>
            <a:r>
              <a:rPr dirty="0">
                <a:solidFill>
                  <a:srgbClr val="10253F"/>
                </a:solidFill>
              </a:rPr>
              <a:t> </a:t>
            </a:r>
            <a:r>
              <a:rPr dirty="0" err="1">
                <a:solidFill>
                  <a:srgbClr val="10253F"/>
                </a:solidFill>
              </a:rPr>
              <a:t>dʼopérations</a:t>
            </a:r>
            <a:r>
              <a:rPr dirty="0">
                <a:solidFill>
                  <a:srgbClr val="10253F"/>
                </a:solidFill>
              </a:rPr>
              <a:t> </a:t>
            </a:r>
            <a:r>
              <a:rPr dirty="0" err="1">
                <a:solidFill>
                  <a:srgbClr val="10253F"/>
                </a:solidFill>
              </a:rPr>
              <a:t>dʼurgence</a:t>
            </a:r>
            <a:endParaRPr dirty="0">
              <a:solidFill>
                <a:srgbClr val="10253F"/>
              </a:solidFill>
            </a:endParaRPr>
          </a:p>
          <a:p>
            <a:pPr marL="342900" marR="4445" lvl="1" indent="-342900" eaLnBrk="0">
              <a:lnSpc>
                <a:spcPct val="101499"/>
              </a:lnSpc>
              <a:spcBef>
                <a:spcPts val="500"/>
              </a:spcBef>
              <a:buClr>
                <a:schemeClr val="accent3"/>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p:txBody>
      </p:sp>
      <p:sp>
        <p:nvSpPr>
          <p:cNvPr id="5" name="Slide Number Placeholder 4">
            <a:extLst>
              <a:ext uri="{FF2B5EF4-FFF2-40B4-BE49-F238E27FC236}">
                <a16:creationId xmlns:a16="http://schemas.microsoft.com/office/drawing/2014/main" id="{F1D79413-2E73-26F2-B296-48533AF01B45}"/>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18</a:t>
            </a:r>
          </a:p>
        </p:txBody>
      </p:sp>
    </p:spTree>
    <p:extLst>
      <p:ext uri="{BB962C8B-B14F-4D97-AF65-F5344CB8AC3E}">
        <p14:creationId xmlns:p14="http://schemas.microsoft.com/office/powerpoint/2010/main" val="3479720598"/>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a:spLocks noGrp="1"/>
          </p:cNvSpPr>
          <p:nvPr>
            <p:ph type="title" idx="4294967295"/>
          </p:nvPr>
        </p:nvSpPr>
        <p:spPr>
          <a:xfrm>
            <a:off x="135311" y="893095"/>
            <a:ext cx="10158413" cy="542925"/>
          </a:xfrm>
          <a:prstGeom prst="rect">
            <a:avLst/>
          </a:prstGeom>
          <a:ln w="12700">
            <a:miter lim="400000"/>
          </a:ln>
        </p:spPr>
        <p:txBody>
          <a:bodyPr lIns="45719" tIns="45720" rIns="45719" bIns="45720" anchor="ctr">
            <a:normAutofit fontScale="90000"/>
          </a:bodyPr>
          <a:lstStyle/>
          <a:p>
            <a:pPr defTabSz="914400" eaLnBrk="0" fontAlgn="base" hangingPunct="0">
              <a:lnSpc>
                <a:spcPct val="100000"/>
              </a:lnSpc>
              <a:spcBef>
                <a:spcPct val="20000"/>
              </a:spcBef>
              <a:spcAft>
                <a:spcPct val="0"/>
              </a:spcAft>
              <a:defRPr sz="2800" b="1" kern="1200">
                <a:solidFill>
                  <a:srgbClr val="A2010C"/>
                </a:solidFill>
                <a:latin typeface="Source Sans Pro Regular"/>
                <a:cs typeface="+mj-cs"/>
                <a:sym typeface="Calibri"/>
              </a:defRPr>
            </a:pPr>
            <a:r>
              <a:rPr dirty="0"/>
              <a:t>Quelle </a:t>
            </a:r>
            <a:r>
              <a:rPr dirty="0" err="1"/>
              <a:t>est</a:t>
            </a:r>
            <a:r>
              <a:rPr dirty="0"/>
              <a:t> la </a:t>
            </a:r>
            <a:r>
              <a:rPr dirty="0" err="1"/>
              <a:t>fonction</a:t>
            </a:r>
            <a:r>
              <a:rPr dirty="0"/>
              <a:t> du </a:t>
            </a:r>
            <a:r>
              <a:rPr dirty="0" err="1"/>
              <a:t>groupe</a:t>
            </a:r>
            <a:r>
              <a:rPr dirty="0"/>
              <a:t> de coordination pour les situations </a:t>
            </a:r>
            <a:r>
              <a:rPr dirty="0" err="1"/>
              <a:t>d’urgence</a:t>
            </a:r>
            <a:r>
              <a:rPr dirty="0"/>
              <a:t> ?</a:t>
            </a:r>
          </a:p>
        </p:txBody>
      </p:sp>
      <p:sp>
        <p:nvSpPr>
          <p:cNvPr id="7" name="object 7"/>
          <p:cNvSpPr txBox="1"/>
          <p:nvPr/>
        </p:nvSpPr>
        <p:spPr>
          <a:xfrm>
            <a:off x="135311" y="1976489"/>
            <a:ext cx="6935369" cy="4196530"/>
          </a:xfrm>
          <a:prstGeom prst="rect">
            <a:avLst/>
          </a:prstGeom>
        </p:spPr>
        <p:txBody>
          <a:bodyPr vert="horz" wrap="square" lIns="0" tIns="70037" rIns="0" bIns="0" anchor="t">
            <a:spAutoFit/>
          </a:bodyPr>
          <a:lstStyle/>
          <a:p>
            <a:pPr marL="10160" hangingPunct="1">
              <a:spcBef>
                <a:spcPts val="552"/>
              </a:spcBef>
              <a:buClr>
                <a:srgbClr val="852390"/>
              </a:buClr>
              <a:buSzPct val="68181"/>
              <a:tabLst>
                <a:tab pos="344599" algn="l"/>
                <a:tab pos="345160" algn="l"/>
              </a:tabLst>
              <a:defRPr sz="2400" b="1" kern="1200">
                <a:latin typeface="Source Sans Pro Regular"/>
                <a:ea typeface="+mn-ea"/>
                <a:cs typeface="Arial"/>
              </a:defRPr>
            </a:pPr>
            <a:r>
              <a:rPr sz="1700" dirty="0" err="1"/>
              <a:t>Lorsquʼune</a:t>
            </a:r>
            <a:r>
              <a:rPr sz="1700" dirty="0"/>
              <a:t> EIR </a:t>
            </a:r>
            <a:r>
              <a:rPr sz="1700" dirty="0" err="1"/>
              <a:t>est</a:t>
            </a:r>
            <a:r>
              <a:rPr sz="1700" dirty="0"/>
              <a:t> </a:t>
            </a:r>
            <a:r>
              <a:rPr sz="1700" dirty="0" err="1"/>
              <a:t>mobilisée</a:t>
            </a:r>
            <a:r>
              <a:rPr sz="1700" dirty="0"/>
              <a:t> pour </a:t>
            </a:r>
            <a:r>
              <a:rPr sz="1700" dirty="0" err="1"/>
              <a:t>une</a:t>
            </a:r>
            <a:r>
              <a:rPr sz="1700" dirty="0"/>
              <a:t> intervention, le </a:t>
            </a:r>
            <a:r>
              <a:rPr sz="1700" dirty="0" err="1"/>
              <a:t>groupe</a:t>
            </a:r>
            <a:r>
              <a:rPr sz="1700" dirty="0"/>
              <a:t> de coordination pour les situations </a:t>
            </a:r>
            <a:r>
              <a:rPr sz="1700" dirty="0" err="1"/>
              <a:t>d'urgence</a:t>
            </a:r>
            <a:r>
              <a:rPr sz="1700" dirty="0"/>
              <a:t>, par le </a:t>
            </a:r>
            <a:r>
              <a:rPr sz="1700" dirty="0" err="1"/>
              <a:t>biais</a:t>
            </a:r>
            <a:r>
              <a:rPr sz="1700" dirty="0"/>
              <a:t> du </a:t>
            </a:r>
            <a:r>
              <a:rPr sz="1700" dirty="0" err="1"/>
              <a:t>gestionnaire</a:t>
            </a:r>
            <a:r>
              <a:rPr sz="1700" dirty="0"/>
              <a:t> des EIR :</a:t>
            </a:r>
            <a:endParaRPr sz="1700" kern="1200" dirty="0">
              <a:latin typeface="Source Sans Pro Regular"/>
              <a:ea typeface="+mn-ea"/>
              <a:cs typeface="Arial"/>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200">
                <a:solidFill>
                  <a:srgbClr val="10253F"/>
                </a:solidFill>
                <a:latin typeface="Source Sans Pro Regular"/>
                <a:ea typeface="Source Sans Pro Regular"/>
                <a:cs typeface="Source Sans Pro Regular"/>
                <a:sym typeface="Source Sans Pro Regular"/>
              </a:defRPr>
            </a:pPr>
            <a:r>
              <a:rPr sz="1700" dirty="0" err="1"/>
              <a:t>Évalue</a:t>
            </a:r>
            <a:r>
              <a:rPr sz="1700" dirty="0"/>
              <a:t> les </a:t>
            </a:r>
            <a:r>
              <a:rPr sz="1700" dirty="0" err="1"/>
              <a:t>besoins</a:t>
            </a:r>
            <a:r>
              <a:rPr sz="1700" dirty="0"/>
              <a:t> de </a:t>
            </a:r>
            <a:r>
              <a:rPr sz="1700" dirty="0" err="1"/>
              <a:t>lʼEIR</a:t>
            </a:r>
            <a:r>
              <a:rPr sz="1700" dirty="0"/>
              <a:t> (</a:t>
            </a:r>
            <a:r>
              <a:rPr sz="1700" dirty="0" err="1"/>
              <a:t>ressources</a:t>
            </a:r>
            <a:r>
              <a:rPr sz="1700" dirty="0"/>
              <a:t> </a:t>
            </a:r>
            <a:r>
              <a:rPr sz="1700" dirty="0" err="1"/>
              <a:t>humaines</a:t>
            </a:r>
            <a:r>
              <a:rPr sz="1700" dirty="0"/>
              <a:t> et </a:t>
            </a:r>
            <a:r>
              <a:rPr sz="1700" dirty="0" err="1"/>
              <a:t>autres</a:t>
            </a:r>
            <a:r>
              <a:rPr sz="1700" dirty="0"/>
              <a:t>, </a:t>
            </a:r>
            <a:r>
              <a:rPr sz="1700" dirty="0" err="1"/>
              <a:t>financement</a:t>
            </a:r>
            <a:r>
              <a:rPr sz="1700" dirty="0"/>
              <a:t>)</a:t>
            </a:r>
            <a:endParaRPr sz="1700" dirty="0">
              <a:solidFill>
                <a:srgbClr val="10253F"/>
              </a:solidFill>
              <a:latin typeface="Source Sans Pro Regular"/>
              <a:ea typeface="Source Sans Pro Regular"/>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200">
                <a:solidFill>
                  <a:srgbClr val="10253F"/>
                </a:solidFill>
                <a:latin typeface="Source Sans Pro Regular"/>
                <a:ea typeface="Source Sans Pro Regular"/>
                <a:cs typeface="Source Sans Pro Regular"/>
                <a:sym typeface="Source Sans Pro Regular"/>
              </a:defRPr>
            </a:pPr>
            <a:r>
              <a:rPr sz="1700" dirty="0" err="1"/>
              <a:t>Évalue</a:t>
            </a:r>
            <a:r>
              <a:rPr sz="1700" dirty="0"/>
              <a:t> les </a:t>
            </a:r>
            <a:r>
              <a:rPr sz="1700" dirty="0" err="1"/>
              <a:t>activités</a:t>
            </a:r>
            <a:r>
              <a:rPr sz="1700" dirty="0"/>
              <a:t> </a:t>
            </a:r>
            <a:r>
              <a:rPr sz="1700" dirty="0" err="1"/>
              <a:t>dʼintervention</a:t>
            </a:r>
            <a:r>
              <a:rPr sz="1700" dirty="0"/>
              <a:t> de </a:t>
            </a:r>
            <a:r>
              <a:rPr sz="1700" dirty="0" err="1"/>
              <a:t>lʼEIR</a:t>
            </a:r>
            <a:endParaRPr sz="1700" dirty="0">
              <a:solidFill>
                <a:srgbClr val="10253F"/>
              </a:solidFill>
              <a:latin typeface="Source Sans Pro Regular"/>
              <a:ea typeface="Source Sans Pro Regular"/>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200">
                <a:solidFill>
                  <a:srgbClr val="10253F"/>
                </a:solidFill>
                <a:latin typeface="Source Sans Pro Regular"/>
                <a:ea typeface="Source Sans Pro Regular"/>
                <a:cs typeface="Source Sans Pro Regular"/>
                <a:sym typeface="Source Sans Pro Regular"/>
              </a:defRPr>
            </a:pPr>
            <a:r>
              <a:rPr sz="1700" dirty="0" err="1"/>
              <a:t>Évalue</a:t>
            </a:r>
            <a:r>
              <a:rPr sz="1700" dirty="0"/>
              <a:t> le </a:t>
            </a:r>
            <a:r>
              <a:rPr sz="1700" dirty="0" err="1"/>
              <a:t>statut</a:t>
            </a:r>
            <a:r>
              <a:rPr sz="1700" dirty="0"/>
              <a:t> de la situation </a:t>
            </a:r>
            <a:r>
              <a:rPr sz="1700" dirty="0" err="1"/>
              <a:t>dʼurgence</a:t>
            </a:r>
            <a:r>
              <a:rPr sz="1700" dirty="0"/>
              <a:t> et </a:t>
            </a:r>
            <a:r>
              <a:rPr sz="1700" dirty="0" err="1"/>
              <a:t>lʼintervention</a:t>
            </a:r>
            <a:r>
              <a:rPr sz="1700" dirty="0"/>
              <a:t> dans </a:t>
            </a:r>
            <a:r>
              <a:rPr sz="1700" dirty="0" err="1"/>
              <a:t>sa</a:t>
            </a:r>
            <a:r>
              <a:rPr sz="1700" dirty="0"/>
              <a:t> </a:t>
            </a:r>
            <a:r>
              <a:rPr sz="1700" dirty="0" err="1"/>
              <a:t>globalité</a:t>
            </a:r>
            <a:endParaRPr sz="1700" dirty="0">
              <a:solidFill>
                <a:srgbClr val="10253F"/>
              </a:solidFill>
              <a:latin typeface="Source Sans Pro Regular"/>
              <a:ea typeface="Source Sans Pro Regular"/>
            </a:endParaRPr>
          </a:p>
          <a:p>
            <a:pPr marL="342900" marR="4445" lvl="1" indent="-342900" defTabSz="289320" eaLnBrk="0">
              <a:lnSpc>
                <a:spcPct val="101499"/>
              </a:lnSpc>
              <a:spcBef>
                <a:spcPts val="500"/>
              </a:spcBef>
              <a:buClr>
                <a:schemeClr val="accent3"/>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sz="1700" dirty="0">
              <a:solidFill>
                <a:srgbClr val="10253F"/>
              </a:solidFill>
              <a:latin typeface="Source Sans Pro Regular"/>
              <a:ea typeface="Source Sans Pro Regular"/>
              <a:sym typeface="Source Sans Pro Regular"/>
            </a:endParaRPr>
          </a:p>
          <a:p>
            <a:pPr marL="10160" hangingPunct="1">
              <a:spcBef>
                <a:spcPts val="468"/>
              </a:spcBef>
              <a:buClr>
                <a:srgbClr val="852390"/>
              </a:buClr>
              <a:buSzPct val="68181"/>
              <a:tabLst>
                <a:tab pos="344599" algn="l"/>
                <a:tab pos="345160" algn="l"/>
              </a:tabLst>
              <a:defRPr sz="2400" b="1" kern="1200">
                <a:latin typeface="Source Sans Pro Regular"/>
                <a:ea typeface="+mn-ea"/>
                <a:cs typeface="Arial"/>
              </a:defRPr>
            </a:pPr>
            <a:r>
              <a:rPr sz="1700" dirty="0" err="1"/>
              <a:t>Échange</a:t>
            </a:r>
            <a:r>
              <a:rPr sz="1700" dirty="0"/>
              <a:t> </a:t>
            </a:r>
            <a:r>
              <a:rPr sz="1700" dirty="0" err="1"/>
              <a:t>dʼinformations</a:t>
            </a:r>
            <a:r>
              <a:rPr sz="1700" dirty="0"/>
              <a:t> entre le </a:t>
            </a:r>
            <a:r>
              <a:rPr sz="1700" dirty="0" err="1"/>
              <a:t>groupe</a:t>
            </a:r>
            <a:r>
              <a:rPr sz="1700" dirty="0"/>
              <a:t> de coordination pour les situations </a:t>
            </a:r>
            <a:r>
              <a:rPr sz="1700" dirty="0" err="1"/>
              <a:t>d'urgence</a:t>
            </a:r>
            <a:r>
              <a:rPr sz="1700" dirty="0"/>
              <a:t> et </a:t>
            </a:r>
            <a:r>
              <a:rPr sz="1700" dirty="0" err="1"/>
              <a:t>lʼEIR</a:t>
            </a:r>
            <a:endParaRPr sz="1700" kern="1200" dirty="0">
              <a:latin typeface="Source Sans Pro Regular"/>
              <a:ea typeface="+mn-ea"/>
              <a:cs typeface="Arial"/>
            </a:endParaRPr>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200">
                <a:solidFill>
                  <a:srgbClr val="10253F"/>
                </a:solidFill>
                <a:latin typeface="Source Sans Pro Regular"/>
                <a:ea typeface="Source Sans Pro Regular"/>
                <a:cs typeface="Source Sans Pro Regular"/>
                <a:sym typeface="Source Sans Pro Regular"/>
              </a:defRPr>
            </a:pPr>
            <a:r>
              <a:rPr sz="1700" dirty="0"/>
              <a:t>Le </a:t>
            </a:r>
            <a:r>
              <a:rPr sz="1700" dirty="0" err="1"/>
              <a:t>groupe</a:t>
            </a:r>
            <a:r>
              <a:rPr sz="1700" dirty="0"/>
              <a:t> de coordination pour les situations </a:t>
            </a:r>
            <a:r>
              <a:rPr sz="1700" dirty="0" err="1"/>
              <a:t>d'urgence</a:t>
            </a:r>
            <a:r>
              <a:rPr sz="1700" dirty="0"/>
              <a:t> </a:t>
            </a:r>
            <a:r>
              <a:rPr sz="1700" dirty="0" err="1"/>
              <a:t>fournit</a:t>
            </a:r>
            <a:r>
              <a:rPr sz="1700" dirty="0"/>
              <a:t> des orientations </a:t>
            </a:r>
            <a:r>
              <a:rPr sz="1700" dirty="0" err="1"/>
              <a:t>stratégiques</a:t>
            </a:r>
            <a:r>
              <a:rPr sz="1700" dirty="0"/>
              <a:t> et </a:t>
            </a:r>
            <a:r>
              <a:rPr sz="1700" dirty="0" err="1"/>
              <a:t>opérationnelles</a:t>
            </a:r>
            <a:endParaRPr sz="1700" dirty="0"/>
          </a:p>
          <a:p>
            <a:pPr marL="571500" marR="4445" lvl="2" indent="-342900" defTabSz="289320" eaLnBrk="0">
              <a:lnSpc>
                <a:spcPct val="101499"/>
              </a:lnSpc>
              <a:spcBef>
                <a:spcPts val="500"/>
              </a:spcBef>
              <a:buClr>
                <a:schemeClr val="accent3"/>
              </a:buClr>
              <a:buSzPct val="100000"/>
              <a:buFont typeface="Arial" panose="020B0604020202020204" pitchFamily="34" charset="0"/>
              <a:buChar char="•"/>
              <a:defRPr sz="2200">
                <a:solidFill>
                  <a:srgbClr val="10253F"/>
                </a:solidFill>
                <a:latin typeface="Source Sans Pro Regular"/>
                <a:ea typeface="Source Sans Pro Regular"/>
                <a:cs typeface="Source Sans Pro Regular"/>
                <a:sym typeface="Source Sans Pro Regular"/>
              </a:defRPr>
            </a:pPr>
            <a:r>
              <a:rPr sz="1700" dirty="0" err="1"/>
              <a:t>LʼEIR</a:t>
            </a:r>
            <a:r>
              <a:rPr sz="1700" dirty="0"/>
              <a:t> </a:t>
            </a:r>
            <a:r>
              <a:rPr sz="1700" dirty="0" err="1"/>
              <a:t>transmet</a:t>
            </a:r>
            <a:r>
              <a:rPr sz="1700" dirty="0"/>
              <a:t> son </a:t>
            </a:r>
            <a:r>
              <a:rPr sz="1700" dirty="0" err="1"/>
              <a:t>appréciation</a:t>
            </a:r>
            <a:r>
              <a:rPr sz="1700" dirty="0"/>
              <a:t> de la situation </a:t>
            </a:r>
            <a:r>
              <a:rPr sz="1700" dirty="0" err="1"/>
              <a:t>depuis</a:t>
            </a:r>
            <a:r>
              <a:rPr sz="1700" dirty="0"/>
              <a:t> le terrain</a:t>
            </a:r>
          </a:p>
        </p:txBody>
      </p:sp>
      <p:pic>
        <p:nvPicPr>
          <p:cNvPr id="3" name="Image 3">
            <a:extLst>
              <a:ext uri="{FF2B5EF4-FFF2-40B4-BE49-F238E27FC236}">
                <a16:creationId xmlns:a16="http://schemas.microsoft.com/office/drawing/2014/main" id="{3FF4C939-74FA-F0F6-ECFC-B46CC1FFEE03}"/>
              </a:ext>
            </a:extLst>
          </p:cNvPr>
          <p:cNvPicPr>
            <a:picLocks noChangeAspect="1"/>
          </p:cNvPicPr>
          <p:nvPr/>
        </p:nvPicPr>
        <p:blipFill>
          <a:blip r:embed="rId3"/>
          <a:stretch>
            <a:fillRect/>
          </a:stretch>
        </p:blipFill>
        <p:spPr>
          <a:xfrm>
            <a:off x="7216328" y="2292878"/>
            <a:ext cx="4916310" cy="2849841"/>
          </a:xfrm>
          <a:prstGeom prst="rect">
            <a:avLst/>
          </a:prstGeom>
        </p:spPr>
      </p:pic>
      <p:sp>
        <p:nvSpPr>
          <p:cNvPr id="8" name="Espace réservé du texte 5">
            <a:extLst>
              <a:ext uri="{FF2B5EF4-FFF2-40B4-BE49-F238E27FC236}">
                <a16:creationId xmlns:a16="http://schemas.microsoft.com/office/drawing/2014/main" id="{C7F4B71A-4467-D1F0-621A-B4FE8F3BF49D}"/>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4" name="Slide Number Placeholder 4">
            <a:extLst>
              <a:ext uri="{FF2B5EF4-FFF2-40B4-BE49-F238E27FC236}">
                <a16:creationId xmlns:a16="http://schemas.microsoft.com/office/drawing/2014/main" id="{86F4B86E-7F49-2B0A-71EE-D78443199D7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19</a:t>
            </a:r>
          </a:p>
        </p:txBody>
      </p:sp>
    </p:spTree>
    <p:extLst>
      <p:ext uri="{BB962C8B-B14F-4D97-AF65-F5344CB8AC3E}">
        <p14:creationId xmlns:p14="http://schemas.microsoft.com/office/powerpoint/2010/main" val="1024690582"/>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5117BE0-C3EF-B435-B5AE-70659F941CF3}"/>
              </a:ext>
            </a:extLst>
          </p:cNvPr>
          <p:cNvSpPr>
            <a:spLocks noGrp="1"/>
          </p:cNvSpPr>
          <p:nvPr>
            <p:ph type="body" sz="quarter" idx="21"/>
          </p:nvPr>
        </p:nvSpPr>
        <p:spPr>
          <a:xfrm>
            <a:off x="174057" y="667825"/>
            <a:ext cx="9212263" cy="622301"/>
          </a:xfrm>
        </p:spPr>
        <p:txBody>
          <a:bodyPr lIns="45719" tIns="45720" rIns="45719" bIns="45720" anchor="t">
            <a:normAutofit/>
          </a:bodyPr>
          <a:lstStyle/>
          <a:p>
            <a:pPr>
              <a:defRPr sz="2800" b="1" kern="1200">
                <a:solidFill>
                  <a:srgbClr val="A2010C"/>
                </a:solidFill>
                <a:ea typeface="Source Sans Pro Bold"/>
                <a:cs typeface="+mj-cs"/>
                <a:sym typeface="Source Sans Pro Bold"/>
              </a:defRPr>
            </a:pPr>
            <a:r>
              <a:t>Équipe de gestion des EIR</a:t>
            </a:r>
          </a:p>
        </p:txBody>
      </p:sp>
      <p:sp>
        <p:nvSpPr>
          <p:cNvPr id="4" name="Rectangle 3"/>
          <p:cNvSpPr/>
          <p:nvPr/>
        </p:nvSpPr>
        <p:spPr>
          <a:xfrm>
            <a:off x="2860363" y="3272075"/>
            <a:ext cx="6034245" cy="829651"/>
          </a:xfrm>
          <a:prstGeom prst="rect">
            <a:avLst/>
          </a:prstGeom>
        </p:spPr>
        <p:txBody>
          <a:bodyPr wrap="square" lIns="91440" tIns="45720" rIns="91440" bIns="45720" anchor="t">
            <a:spAutoFit/>
          </a:bodyPr>
          <a:lstStyle/>
          <a:p>
            <a:pPr marL="10795" marR="4445" algn="ctr" hangingPunct="1">
              <a:lnSpc>
                <a:spcPct val="101499"/>
              </a:lnSpc>
              <a:spcBef>
                <a:spcPts val="84"/>
              </a:spcBef>
              <a:defRPr sz="1600" kern="1200">
                <a:latin typeface="Source Sans Pro Regular"/>
                <a:cs typeface="Calibri"/>
              </a:defRPr>
            </a:pPr>
            <a:r>
              <a:rPr dirty="0"/>
              <a:t>Supervise la gestion des EIR et assure la coordination avec le personnel </a:t>
            </a:r>
            <a:r>
              <a:rPr dirty="0" err="1"/>
              <a:t>responsable</a:t>
            </a:r>
            <a:r>
              <a:rPr dirty="0"/>
              <a:t> de </a:t>
            </a:r>
            <a:r>
              <a:rPr dirty="0" err="1"/>
              <a:t>lʼintervention</a:t>
            </a:r>
            <a:r>
              <a:rPr dirty="0"/>
              <a:t> </a:t>
            </a:r>
            <a:r>
              <a:rPr dirty="0" err="1"/>
              <a:t>ou</a:t>
            </a:r>
            <a:r>
              <a:rPr dirty="0"/>
              <a:t> avec le </a:t>
            </a:r>
            <a:r>
              <a:rPr dirty="0" err="1"/>
              <a:t>responsable</a:t>
            </a:r>
            <a:r>
              <a:rPr dirty="0"/>
              <a:t> du </a:t>
            </a:r>
            <a:r>
              <a:rPr dirty="0" err="1"/>
              <a:t>système</a:t>
            </a:r>
            <a:r>
              <a:rPr dirty="0"/>
              <a:t> de gestion des incidents</a:t>
            </a:r>
            <a:endParaRPr sz="1600" kern="1200" dirty="0">
              <a:latin typeface="Source Sans Pro Regular"/>
              <a:cs typeface="Calibri"/>
            </a:endParaRPr>
          </a:p>
        </p:txBody>
      </p:sp>
      <p:sp>
        <p:nvSpPr>
          <p:cNvPr id="5" name="Rectangle 4"/>
          <p:cNvSpPr/>
          <p:nvPr/>
        </p:nvSpPr>
        <p:spPr>
          <a:xfrm>
            <a:off x="86898" y="5340869"/>
            <a:ext cx="2982295" cy="553934"/>
          </a:xfrm>
          <a:prstGeom prst="rect">
            <a:avLst/>
          </a:prstGeom>
        </p:spPr>
        <p:txBody>
          <a:bodyPr wrap="square">
            <a:spAutoFit/>
          </a:bodyPr>
          <a:lstStyle/>
          <a:p>
            <a:pPr marL="11206" marR="4483" algn="ctr" hangingPunct="1">
              <a:lnSpc>
                <a:spcPct val="101600"/>
              </a:lnSpc>
              <a:defRPr sz="1600" kern="1200">
                <a:solidFill>
                  <a:prstClr val="black"/>
                </a:solidFill>
                <a:latin typeface="Source Sans Pro Regular"/>
                <a:cs typeface="Calibri"/>
              </a:defRPr>
            </a:pPr>
            <a:r>
              <a:rPr sz="1400" dirty="0" err="1"/>
              <a:t>Sélectionne</a:t>
            </a:r>
            <a:r>
              <a:rPr sz="1400" dirty="0"/>
              <a:t> les </a:t>
            </a:r>
            <a:r>
              <a:rPr sz="1400" dirty="0" err="1"/>
              <a:t>membres</a:t>
            </a:r>
            <a:r>
              <a:rPr sz="1400" dirty="0"/>
              <a:t> des EIR et </a:t>
            </a:r>
            <a:r>
              <a:rPr sz="1400" dirty="0" err="1"/>
              <a:t>facilite</a:t>
            </a:r>
            <a:r>
              <a:rPr sz="1400" dirty="0"/>
              <a:t> le </a:t>
            </a:r>
            <a:r>
              <a:rPr sz="1400" dirty="0" err="1"/>
              <a:t>déploiem</a:t>
            </a:r>
            <a:r>
              <a:rPr dirty="0" err="1"/>
              <a:t>ent</a:t>
            </a:r>
            <a:endParaRPr dirty="0"/>
          </a:p>
        </p:txBody>
      </p:sp>
      <p:sp>
        <p:nvSpPr>
          <p:cNvPr id="6" name="Rectangle 5"/>
          <p:cNvSpPr/>
          <p:nvPr/>
        </p:nvSpPr>
        <p:spPr>
          <a:xfrm>
            <a:off x="3130225" y="5338585"/>
            <a:ext cx="2992648" cy="737574"/>
          </a:xfrm>
          <a:prstGeom prst="rect">
            <a:avLst/>
          </a:prstGeom>
        </p:spPr>
        <p:txBody>
          <a:bodyPr wrap="square" lIns="91440" tIns="45720" rIns="91440" bIns="45720" anchor="t">
            <a:spAutoFit/>
          </a:bodyPr>
          <a:lstStyle/>
          <a:p>
            <a:pPr marL="10795" marR="4445" algn="ctr" hangingPunct="1">
              <a:lnSpc>
                <a:spcPct val="101499"/>
              </a:lnSpc>
              <a:spcBef>
                <a:spcPts val="84"/>
              </a:spcBef>
              <a:defRPr sz="1600" kern="1200">
                <a:latin typeface="Source Sans Pro Regular"/>
                <a:cs typeface="Calibri"/>
              </a:defRPr>
            </a:pPr>
            <a:r>
              <a:rPr sz="1400" dirty="0" err="1"/>
              <a:t>Coordonne</a:t>
            </a:r>
            <a:r>
              <a:rPr sz="1400" dirty="0"/>
              <a:t> les séances de formation </a:t>
            </a:r>
            <a:r>
              <a:rPr sz="1400" dirty="0" err="1"/>
              <a:t>destinées</a:t>
            </a:r>
            <a:r>
              <a:rPr sz="1400" dirty="0"/>
              <a:t> au </a:t>
            </a:r>
            <a:r>
              <a:rPr sz="1400" dirty="0" err="1"/>
              <a:t>renforcement</a:t>
            </a:r>
            <a:r>
              <a:rPr sz="1400" dirty="0"/>
              <a:t> des </a:t>
            </a:r>
            <a:r>
              <a:rPr sz="1400" dirty="0" err="1"/>
              <a:t>compétences</a:t>
            </a:r>
            <a:r>
              <a:rPr sz="1400" dirty="0"/>
              <a:t> des </a:t>
            </a:r>
            <a:r>
              <a:rPr sz="1400" dirty="0" err="1"/>
              <a:t>membres</a:t>
            </a:r>
            <a:r>
              <a:rPr sz="1400" dirty="0"/>
              <a:t> des EIR</a:t>
            </a:r>
            <a:endParaRPr sz="1400" kern="1200" dirty="0">
              <a:latin typeface="Source Sans Pro Regular"/>
              <a:cs typeface="Calibri"/>
            </a:endParaRPr>
          </a:p>
        </p:txBody>
      </p:sp>
      <p:sp>
        <p:nvSpPr>
          <p:cNvPr id="7" name="Rectangle 6"/>
          <p:cNvSpPr/>
          <p:nvPr/>
        </p:nvSpPr>
        <p:spPr>
          <a:xfrm>
            <a:off x="5914088" y="5335784"/>
            <a:ext cx="3006531" cy="1185646"/>
          </a:xfrm>
          <a:prstGeom prst="rect">
            <a:avLst/>
          </a:prstGeom>
        </p:spPr>
        <p:txBody>
          <a:bodyPr wrap="square" lIns="91440" tIns="45720" rIns="91440" bIns="45720" anchor="t">
            <a:spAutoFit/>
          </a:bodyPr>
          <a:lstStyle/>
          <a:p>
            <a:pPr marL="10795" marR="4445" algn="ctr" hangingPunct="1">
              <a:lnSpc>
                <a:spcPct val="101499"/>
              </a:lnSpc>
              <a:spcBef>
                <a:spcPts val="84"/>
              </a:spcBef>
              <a:defRPr sz="1600" kern="1200">
                <a:latin typeface="Source Sans Pro Regular"/>
                <a:cs typeface="Calibri"/>
              </a:defRPr>
            </a:pPr>
            <a:r>
              <a:rPr sz="1400" dirty="0" err="1"/>
              <a:t>Élabore</a:t>
            </a:r>
            <a:r>
              <a:rPr sz="1400" dirty="0"/>
              <a:t> et </a:t>
            </a:r>
            <a:r>
              <a:rPr sz="1400" dirty="0" err="1"/>
              <a:t>tient</a:t>
            </a:r>
            <a:r>
              <a:rPr sz="1400" dirty="0"/>
              <a:t> à jour la </a:t>
            </a:r>
            <a:r>
              <a:rPr sz="1400" dirty="0" err="1"/>
              <a:t>liste</a:t>
            </a:r>
            <a:r>
              <a:rPr sz="1400" dirty="0"/>
              <a:t> des </a:t>
            </a:r>
            <a:r>
              <a:rPr sz="1400" dirty="0" err="1"/>
              <a:t>membres</a:t>
            </a:r>
            <a:r>
              <a:rPr sz="1400" dirty="0"/>
              <a:t> de </a:t>
            </a:r>
            <a:r>
              <a:rPr sz="1400" dirty="0" err="1"/>
              <a:t>réserve</a:t>
            </a:r>
            <a:endParaRPr sz="1400" dirty="0"/>
          </a:p>
          <a:p>
            <a:pPr marL="10795" marR="4445" algn="ctr" hangingPunct="1">
              <a:lnSpc>
                <a:spcPct val="101499"/>
              </a:lnSpc>
              <a:spcBef>
                <a:spcPts val="84"/>
              </a:spcBef>
              <a:defRPr sz="1600" kern="1200">
                <a:latin typeface="Source Sans Pro Regular"/>
                <a:cs typeface="Calibri"/>
              </a:defRPr>
            </a:pPr>
            <a:r>
              <a:rPr sz="1400" dirty="0" err="1"/>
              <a:t>Sʼassure</a:t>
            </a:r>
            <a:r>
              <a:rPr sz="1400" dirty="0"/>
              <a:t> de la </a:t>
            </a:r>
            <a:r>
              <a:rPr sz="1400" dirty="0" err="1"/>
              <a:t>disponibilité</a:t>
            </a:r>
            <a:r>
              <a:rPr sz="1400" dirty="0"/>
              <a:t> </a:t>
            </a:r>
            <a:r>
              <a:rPr sz="1400" dirty="0" err="1"/>
              <a:t>opérationnelle</a:t>
            </a:r>
            <a:r>
              <a:rPr sz="1400" dirty="0"/>
              <a:t> des </a:t>
            </a:r>
            <a:r>
              <a:rPr sz="1400" dirty="0" err="1"/>
              <a:t>membres</a:t>
            </a:r>
            <a:r>
              <a:rPr sz="1400" dirty="0"/>
              <a:t> des EIR et suit les </a:t>
            </a:r>
            <a:r>
              <a:rPr sz="1400" dirty="0" err="1"/>
              <a:t>opérations</a:t>
            </a:r>
            <a:r>
              <a:rPr sz="1400" dirty="0"/>
              <a:t> </a:t>
            </a:r>
            <a:endParaRPr sz="1400" kern="1200" dirty="0">
              <a:solidFill>
                <a:prstClr val="black"/>
              </a:solidFill>
              <a:latin typeface="Source Sans Pro Regular"/>
              <a:cs typeface="Calibri"/>
            </a:endParaRPr>
          </a:p>
        </p:txBody>
      </p:sp>
      <p:sp>
        <p:nvSpPr>
          <p:cNvPr id="12" name="Espace réservé du texte 5">
            <a:extLst>
              <a:ext uri="{FF2B5EF4-FFF2-40B4-BE49-F238E27FC236}">
                <a16:creationId xmlns:a16="http://schemas.microsoft.com/office/drawing/2014/main" id="{5687E76A-D0CA-1C88-5D8E-DE46C1F293E2}"/>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ea typeface="Source Sans Pro Bold"/>
              </a:defRPr>
            </a:pPr>
            <a:r>
              <a:t>1.3 Introduction à la gestion des EIR</a:t>
            </a:r>
            <a:endParaRPr sz="3200"/>
          </a:p>
        </p:txBody>
      </p:sp>
      <p:pic>
        <p:nvPicPr>
          <p:cNvPr id="8" name="Picture 8" descr="Text  Description automatically generated">
            <a:extLst>
              <a:ext uri="{FF2B5EF4-FFF2-40B4-BE49-F238E27FC236}">
                <a16:creationId xmlns:a16="http://schemas.microsoft.com/office/drawing/2014/main" id="{80C80868-A2DC-EC0D-D61D-EF85DD9D70BA}"/>
              </a:ext>
            </a:extLst>
          </p:cNvPr>
          <p:cNvPicPr>
            <a:picLocks noChangeAspect="1"/>
          </p:cNvPicPr>
          <p:nvPr/>
        </p:nvPicPr>
        <p:blipFill rotWithShape="1">
          <a:blip r:embed="rId3"/>
          <a:srcRect r="380" b="9187"/>
          <a:stretch/>
        </p:blipFill>
        <p:spPr>
          <a:xfrm>
            <a:off x="4411250" y="2099769"/>
            <a:ext cx="3004168" cy="1178026"/>
          </a:xfrm>
          <a:prstGeom prst="rect">
            <a:avLst/>
          </a:prstGeom>
        </p:spPr>
      </p:pic>
      <p:pic>
        <p:nvPicPr>
          <p:cNvPr id="9" name="Picture 9" descr="Text  Description automatically generated">
            <a:extLst>
              <a:ext uri="{FF2B5EF4-FFF2-40B4-BE49-F238E27FC236}">
                <a16:creationId xmlns:a16="http://schemas.microsoft.com/office/drawing/2014/main" id="{B745BC18-EF2E-385B-79B4-9A3F8E6B5AE3}"/>
              </a:ext>
            </a:extLst>
          </p:cNvPr>
          <p:cNvPicPr>
            <a:picLocks noChangeAspect="1"/>
          </p:cNvPicPr>
          <p:nvPr/>
        </p:nvPicPr>
        <p:blipFill>
          <a:blip r:embed="rId4"/>
          <a:stretch>
            <a:fillRect/>
          </a:stretch>
        </p:blipFill>
        <p:spPr>
          <a:xfrm>
            <a:off x="174057" y="4147395"/>
            <a:ext cx="2743200" cy="1167138"/>
          </a:xfrm>
          <a:prstGeom prst="rect">
            <a:avLst/>
          </a:prstGeom>
        </p:spPr>
      </p:pic>
      <p:pic>
        <p:nvPicPr>
          <p:cNvPr id="10" name="Picture 10" descr="Text  Description automatically generated">
            <a:extLst>
              <a:ext uri="{FF2B5EF4-FFF2-40B4-BE49-F238E27FC236}">
                <a16:creationId xmlns:a16="http://schemas.microsoft.com/office/drawing/2014/main" id="{5B680366-7549-BFD8-2590-9CC1E9D059BF}"/>
              </a:ext>
            </a:extLst>
          </p:cNvPr>
          <p:cNvPicPr>
            <a:picLocks noChangeAspect="1"/>
          </p:cNvPicPr>
          <p:nvPr/>
        </p:nvPicPr>
        <p:blipFill rotWithShape="1">
          <a:blip r:embed="rId5"/>
          <a:srcRect l="-676" t="5653" r="380" b="3970"/>
          <a:stretch/>
        </p:blipFill>
        <p:spPr>
          <a:xfrm>
            <a:off x="3162019" y="4147395"/>
            <a:ext cx="2751315" cy="1075253"/>
          </a:xfrm>
          <a:prstGeom prst="rect">
            <a:avLst/>
          </a:prstGeom>
        </p:spPr>
      </p:pic>
      <p:pic>
        <p:nvPicPr>
          <p:cNvPr id="11" name="Picture 12" descr="Text  Description automatically generated">
            <a:extLst>
              <a:ext uri="{FF2B5EF4-FFF2-40B4-BE49-F238E27FC236}">
                <a16:creationId xmlns:a16="http://schemas.microsoft.com/office/drawing/2014/main" id="{76591591-60AC-688F-ACAA-046582694478}"/>
              </a:ext>
            </a:extLst>
          </p:cNvPr>
          <p:cNvPicPr>
            <a:picLocks noChangeAspect="1"/>
          </p:cNvPicPr>
          <p:nvPr/>
        </p:nvPicPr>
        <p:blipFill>
          <a:blip r:embed="rId6"/>
          <a:stretch>
            <a:fillRect/>
          </a:stretch>
        </p:blipFill>
        <p:spPr>
          <a:xfrm>
            <a:off x="6033875" y="4165589"/>
            <a:ext cx="2743200" cy="1109133"/>
          </a:xfrm>
          <a:prstGeom prst="rect">
            <a:avLst/>
          </a:prstGeom>
        </p:spPr>
      </p:pic>
      <p:pic>
        <p:nvPicPr>
          <p:cNvPr id="13" name="Picture 13" descr="Text  Description automatically generated">
            <a:extLst>
              <a:ext uri="{FF2B5EF4-FFF2-40B4-BE49-F238E27FC236}">
                <a16:creationId xmlns:a16="http://schemas.microsoft.com/office/drawing/2014/main" id="{AFC22977-07F2-0CBB-FCEA-5CCACA60E984}"/>
              </a:ext>
            </a:extLst>
          </p:cNvPr>
          <p:cNvPicPr>
            <a:picLocks noChangeAspect="1"/>
          </p:cNvPicPr>
          <p:nvPr/>
        </p:nvPicPr>
        <p:blipFill rotWithShape="1">
          <a:blip r:embed="rId7"/>
          <a:srcRect l="85" t="-453" r="4811" b="-1979"/>
          <a:stretch/>
        </p:blipFill>
        <p:spPr>
          <a:xfrm>
            <a:off x="8776968" y="4157015"/>
            <a:ext cx="2886851" cy="1147898"/>
          </a:xfrm>
          <a:prstGeom prst="rect">
            <a:avLst/>
          </a:prstGeom>
        </p:spPr>
      </p:pic>
      <p:sp>
        <p:nvSpPr>
          <p:cNvPr id="14" name="TextBox 13">
            <a:extLst>
              <a:ext uri="{FF2B5EF4-FFF2-40B4-BE49-F238E27FC236}">
                <a16:creationId xmlns:a16="http://schemas.microsoft.com/office/drawing/2014/main" id="{296EE30E-1B16-9349-CBA5-7643CD8C270E}"/>
              </a:ext>
            </a:extLst>
          </p:cNvPr>
          <p:cNvSpPr txBox="1"/>
          <p:nvPr/>
        </p:nvSpPr>
        <p:spPr>
          <a:xfrm>
            <a:off x="8776968" y="5346261"/>
            <a:ext cx="3006530"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lgn="ctr">
              <a:defRPr sz="1600" kern="1200">
                <a:latin typeface="Source Sans Pro" panose="020B0503030403020204" pitchFamily="34" charset="0"/>
              </a:defRPr>
            </a:pPr>
            <a:r>
              <a:rPr sz="1400" dirty="0"/>
              <a:t>Met au point des </a:t>
            </a:r>
            <a:r>
              <a:rPr sz="1400" dirty="0" err="1"/>
              <a:t>indicateurs</a:t>
            </a:r>
            <a:r>
              <a:rPr sz="1400" dirty="0"/>
              <a:t> pour le </a:t>
            </a:r>
            <a:r>
              <a:rPr sz="1400" dirty="0" err="1"/>
              <a:t>suivi</a:t>
            </a:r>
            <a:r>
              <a:rPr sz="1400" dirty="0"/>
              <a:t> et </a:t>
            </a:r>
            <a:r>
              <a:rPr sz="1400" dirty="0" err="1"/>
              <a:t>lʼévaluation</a:t>
            </a:r>
            <a:r>
              <a:rPr sz="1400" dirty="0"/>
              <a:t> des EIR</a:t>
            </a:r>
            <a:endParaRPr sz="1400" dirty="0">
              <a:latin typeface="Source Sans Pro" panose="020B0503030403020204" pitchFamily="34" charset="0"/>
            </a:endParaRPr>
          </a:p>
          <a:p>
            <a:pPr algn="ctr">
              <a:defRPr sz="1600" kern="1200">
                <a:latin typeface="Source Sans Pro" panose="020B0503030403020204" pitchFamily="34" charset="0"/>
              </a:defRPr>
            </a:pPr>
            <a:r>
              <a:rPr sz="1400" dirty="0">
                <a:ea typeface="+mj-lt"/>
                <a:cs typeface="+mj-lt"/>
              </a:rPr>
              <a:t>Suit et </a:t>
            </a:r>
            <a:r>
              <a:rPr sz="1400" dirty="0" err="1">
                <a:ea typeface="+mj-lt"/>
                <a:cs typeface="+mj-lt"/>
              </a:rPr>
              <a:t>évalue</a:t>
            </a:r>
            <a:r>
              <a:rPr sz="1400" dirty="0">
                <a:ea typeface="+mj-lt"/>
                <a:cs typeface="+mj-lt"/>
              </a:rPr>
              <a:t> la performance du </a:t>
            </a:r>
            <a:r>
              <a:rPr sz="1400" dirty="0" err="1">
                <a:ea typeface="+mj-lt"/>
                <a:cs typeface="+mj-lt"/>
              </a:rPr>
              <a:t>programme</a:t>
            </a:r>
            <a:r>
              <a:rPr sz="1400" dirty="0">
                <a:ea typeface="+mj-lt"/>
                <a:cs typeface="+mj-lt"/>
              </a:rPr>
              <a:t> </a:t>
            </a:r>
            <a:r>
              <a:rPr sz="1400" dirty="0" err="1">
                <a:ea typeface="+mj-lt"/>
                <a:cs typeface="+mj-lt"/>
              </a:rPr>
              <a:t>dʼintervention</a:t>
            </a:r>
            <a:r>
              <a:rPr sz="1400" dirty="0">
                <a:ea typeface="+mj-lt"/>
                <a:cs typeface="+mj-lt"/>
              </a:rPr>
              <a:t> </a:t>
            </a:r>
            <a:r>
              <a:rPr sz="1400" dirty="0" err="1">
                <a:ea typeface="+mj-lt"/>
                <a:cs typeface="+mj-lt"/>
              </a:rPr>
              <a:t>rapide</a:t>
            </a:r>
            <a:r>
              <a:rPr sz="1400" dirty="0">
                <a:ea typeface="+mj-lt"/>
                <a:cs typeface="+mj-lt"/>
              </a:rPr>
              <a:t> </a:t>
            </a:r>
            <a:r>
              <a:rPr sz="1400" dirty="0"/>
              <a:t> </a:t>
            </a:r>
            <a:endParaRPr sz="1400" dirty="0">
              <a:latin typeface="Source Sans Pro" panose="020B0503030403020204" pitchFamily="34" charset="0"/>
            </a:endParaRPr>
          </a:p>
        </p:txBody>
      </p:sp>
      <p:sp>
        <p:nvSpPr>
          <p:cNvPr id="15" name="Slide Number Placeholder 4">
            <a:extLst>
              <a:ext uri="{FF2B5EF4-FFF2-40B4-BE49-F238E27FC236}">
                <a16:creationId xmlns:a16="http://schemas.microsoft.com/office/drawing/2014/main" id="{D4FC361D-99D7-D0C8-DC7A-67DEF2F4055D}"/>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20</a:t>
            </a:r>
          </a:p>
        </p:txBody>
      </p:sp>
      <p:sp>
        <p:nvSpPr>
          <p:cNvPr id="3" name="TextBox 2">
            <a:extLst>
              <a:ext uri="{FF2B5EF4-FFF2-40B4-BE49-F238E27FC236}">
                <a16:creationId xmlns:a16="http://schemas.microsoft.com/office/drawing/2014/main" id="{70E2381C-9608-7823-AED8-E06033465313}"/>
              </a:ext>
            </a:extLst>
          </p:cNvPr>
          <p:cNvSpPr txBox="1"/>
          <p:nvPr/>
        </p:nvSpPr>
        <p:spPr>
          <a:xfrm>
            <a:off x="107578" y="1239370"/>
            <a:ext cx="11539817"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400">
                <a:latin typeface="Source Sans Pro Regular"/>
              </a:defRPr>
            </a:pPr>
            <a:r>
              <a:t>Le nombre de personnes travaillant au sein de lʼéquipe de gestion des EIR peut varier en fonction du contexte national. Les principales fonctions des gestionnaires des EIR sont les suivantes :</a:t>
            </a:r>
          </a:p>
        </p:txBody>
      </p:sp>
    </p:spTree>
    <p:extLst>
      <p:ext uri="{BB962C8B-B14F-4D97-AF65-F5344CB8AC3E}">
        <p14:creationId xmlns:p14="http://schemas.microsoft.com/office/powerpoint/2010/main" val="37729852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413268" y="2117382"/>
            <a:ext cx="7167921" cy="360868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a:t>
            </a:r>
            <a:r>
              <a:rPr dirty="0"/>
              <a:t> module, </a:t>
            </a:r>
            <a:r>
              <a:rPr dirty="0" err="1"/>
              <a:t>vous</a:t>
            </a:r>
            <a:r>
              <a:rPr dirty="0"/>
              <a:t> </a:t>
            </a:r>
            <a:r>
              <a:rPr dirty="0" err="1"/>
              <a:t>saurez</a:t>
            </a:r>
            <a:r>
              <a:rPr dirty="0"/>
              <a:t> :</a:t>
            </a:r>
            <a:endParaRPr sz="2400" dirty="0">
              <a:solidFill>
                <a:srgbClr val="10253F"/>
              </a:solidFill>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solidFill>
                  <a:srgbClr val="10253F"/>
                </a:solidFill>
                <a:latin typeface="Source Sans Pro Regular"/>
                <a:ea typeface="+mj-lt"/>
                <a:cs typeface="+mj-lt"/>
                <a:sym typeface="Source Sans Pro Regular"/>
              </a:defRPr>
            </a:pPr>
            <a:r>
              <a:rPr dirty="0" err="1"/>
              <a:t>Présenter</a:t>
            </a:r>
            <a:r>
              <a:rPr dirty="0"/>
              <a:t> le </a:t>
            </a:r>
            <a:r>
              <a:rPr dirty="0" err="1"/>
              <a:t>modèle</a:t>
            </a:r>
            <a:r>
              <a:rPr dirty="0"/>
              <a:t> de gestion des EIR</a:t>
            </a:r>
          </a:p>
          <a:p>
            <a:pPr marL="307975" indent="-307975">
              <a:spcBef>
                <a:spcPts val="500"/>
              </a:spcBef>
              <a:buClr>
                <a:schemeClr val="accent3"/>
              </a:buClr>
              <a:buSzPct val="100000"/>
              <a:buFont typeface="Arial"/>
              <a:buChar char="•"/>
              <a:defRPr sz="2400">
                <a:solidFill>
                  <a:srgbClr val="10253F"/>
                </a:solidFill>
                <a:latin typeface="Source Sans Pro Regular"/>
                <a:ea typeface="+mj-lt"/>
                <a:cs typeface="+mj-lt"/>
                <a:sym typeface="Source Sans Pro Regular"/>
              </a:defRPr>
            </a:pPr>
            <a:r>
              <a:rPr dirty="0" err="1"/>
              <a:t>Expliquer</a:t>
            </a:r>
            <a:r>
              <a:rPr dirty="0"/>
              <a:t> comment </a:t>
            </a:r>
            <a:r>
              <a:rPr dirty="0" err="1"/>
              <a:t>sʼintègrent</a:t>
            </a:r>
            <a:r>
              <a:rPr dirty="0"/>
              <a:t> les EIR au sein des infrastructures </a:t>
            </a:r>
            <a:r>
              <a:rPr dirty="0" err="1"/>
              <a:t>nationales</a:t>
            </a:r>
            <a:r>
              <a:rPr dirty="0"/>
              <a:t> de </a:t>
            </a:r>
            <a:r>
              <a:rPr dirty="0" err="1"/>
              <a:t>préparation</a:t>
            </a:r>
            <a:r>
              <a:rPr dirty="0"/>
              <a:t> et de riposte aux situations </a:t>
            </a:r>
            <a:r>
              <a:rPr dirty="0" err="1"/>
              <a:t>d’urgence</a:t>
            </a:r>
            <a:endParaRPr sz="2400" dirty="0">
              <a:ea typeface="+mj-lt"/>
              <a:cs typeface="+mj-lt"/>
            </a:endParaRPr>
          </a:p>
          <a:p>
            <a:pPr marL="307975" lvl="0" indent="-307975">
              <a:spcBef>
                <a:spcPts val="500"/>
              </a:spcBef>
              <a:buClr>
                <a:schemeClr val="accent3"/>
              </a:buClr>
              <a:buSzPct val="100000"/>
              <a:buFont typeface="Arial"/>
              <a:buChar char="•"/>
              <a:defRPr sz="2400">
                <a:solidFill>
                  <a:srgbClr val="10253F"/>
                </a:solidFill>
                <a:latin typeface="Source Sans Pro Regular"/>
                <a:ea typeface="+mj-lt"/>
                <a:cs typeface="+mj-lt"/>
                <a:sym typeface="Source Sans Pro Regular"/>
              </a:defRPr>
            </a:pPr>
            <a:r>
              <a:rPr dirty="0" err="1"/>
              <a:t>Expliquer</a:t>
            </a:r>
            <a:r>
              <a:rPr dirty="0"/>
              <a:t> les relations </a:t>
            </a:r>
            <a:r>
              <a:rPr dirty="0" err="1"/>
              <a:t>fonctionnelles</a:t>
            </a:r>
            <a:r>
              <a:rPr dirty="0"/>
              <a:t> et </a:t>
            </a:r>
            <a:r>
              <a:rPr dirty="0" err="1"/>
              <a:t>hiérarchiques</a:t>
            </a:r>
            <a:r>
              <a:rPr dirty="0"/>
              <a:t> et </a:t>
            </a:r>
            <a:r>
              <a:rPr dirty="0">
                <a:highlight>
                  <a:srgbClr val="FBFBFD"/>
                </a:highlight>
              </a:rPr>
              <a:t>les liens de subordination </a:t>
            </a:r>
            <a:r>
              <a:rPr dirty="0" err="1">
                <a:highlight>
                  <a:srgbClr val="FBFBFD"/>
                </a:highlight>
              </a:rPr>
              <a:t>applicables</a:t>
            </a:r>
            <a:r>
              <a:rPr dirty="0">
                <a:highlight>
                  <a:srgbClr val="FBFBFD"/>
                </a:highlight>
              </a:rPr>
              <a:t> aux EIR, y </a:t>
            </a:r>
            <a:r>
              <a:rPr dirty="0" err="1">
                <a:highlight>
                  <a:srgbClr val="FBFBFD"/>
                </a:highlight>
              </a:rPr>
              <a:t>compris</a:t>
            </a:r>
            <a:r>
              <a:rPr dirty="0">
                <a:highlight>
                  <a:srgbClr val="FBFBFD"/>
                </a:highlight>
              </a:rPr>
              <a:t> au </a:t>
            </a:r>
            <a:r>
              <a:rPr dirty="0" err="1">
                <a:highlight>
                  <a:srgbClr val="FBFBFD"/>
                </a:highlight>
              </a:rPr>
              <a:t>niveau</a:t>
            </a:r>
            <a:r>
              <a:rPr dirty="0">
                <a:highlight>
                  <a:srgbClr val="FBFBFD"/>
                </a:highlight>
              </a:rPr>
              <a:t> </a:t>
            </a:r>
            <a:r>
              <a:rPr dirty="0" err="1">
                <a:highlight>
                  <a:srgbClr val="FBFBFD"/>
                </a:highlight>
              </a:rPr>
              <a:t>infranational</a:t>
            </a:r>
            <a:endParaRPr dirty="0"/>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du module</a:t>
            </a:r>
            <a:endParaRPr b="1"/>
          </a:p>
        </p:txBody>
      </p:sp>
      <p:sp>
        <p:nvSpPr>
          <p:cNvPr id="3" name="Slide Number Placeholder 4">
            <a:extLst>
              <a:ext uri="{FF2B5EF4-FFF2-40B4-BE49-F238E27FC236}">
                <a16:creationId xmlns:a16="http://schemas.microsoft.com/office/drawing/2014/main" id="{9E06B840-BFB0-BC80-19B6-F8B106202B1C}"/>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C413FBB-E21E-D207-477F-903909E85DF6}"/>
              </a:ext>
            </a:extLst>
          </p:cNvPr>
          <p:cNvSpPr>
            <a:spLocks noGrp="1"/>
          </p:cNvSpPr>
          <p:nvPr>
            <p:ph type="body" idx="1"/>
          </p:nvPr>
        </p:nvSpPr>
        <p:spPr>
          <a:xfrm>
            <a:off x="577801" y="1401984"/>
            <a:ext cx="10794494" cy="4654071"/>
          </a:xfrm>
        </p:spPr>
        <p:txBody>
          <a:bodyPr lIns="45719" tIns="45720" rIns="45719" bIns="45720" anchor="t">
            <a:normAutofit fontScale="92500" lnSpcReduction="20000"/>
          </a:bodyPr>
          <a:lstStyle/>
          <a:p>
            <a:pPr marL="454025" lvl="1" indent="0">
              <a:lnSpc>
                <a:spcPct val="100000"/>
              </a:lnSpc>
              <a:spcBef>
                <a:spcPts val="468"/>
              </a:spcBef>
              <a:buNone/>
            </a:pPr>
            <a:r>
              <a:t>Les gestionnaires des EIR, seuls ou avec lʼappui des principaux décideurs, peuvent assumer les responsabilités suivantes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cs typeface="Arial"/>
              </a:defRPr>
            </a:pPr>
            <a:r>
              <a:t>Renforcement des capacités des EIR à travers des formations, y compris en situation réelle sur le terrain, des exercices de simulation, des activités de mentorat et des programmes appliqués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Identification et sélection des membres des EIR susceptibles dʼêtre déployés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 Appui direct ou externalisé aux EIR, notamment en matière de logistique, de conseils techniques et dʼexpertise, dʼéquipement et de ressources humaines</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Exécution des processus préétablis de prédéploiement, de déploiement et de postdéploiement des EIR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Facilitation de la communication entre les EIR et le groupe de coordination pour les situations d’urgence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Suivi des activités dʼintervention des EIR en vue de garantir une approche coordonnée et le respect des priorités prédéfinies</a:t>
            </a:r>
            <a:endParaRPr kern="1200">
              <a:ea typeface="+mn-ea"/>
              <a:cs typeface="Arial"/>
            </a:endParaRPr>
          </a:p>
        </p:txBody>
      </p:sp>
      <p:sp>
        <p:nvSpPr>
          <p:cNvPr id="2" name="object 2"/>
          <p:cNvSpPr txBox="1">
            <a:spLocks noGrp="1"/>
          </p:cNvSpPr>
          <p:nvPr>
            <p:ph type="title" idx="4294967295"/>
          </p:nvPr>
        </p:nvSpPr>
        <p:spPr>
          <a:xfrm>
            <a:off x="141633" y="825780"/>
            <a:ext cx="6548438" cy="402509"/>
          </a:xfrm>
          <a:prstGeom prst="rect">
            <a:avLst/>
          </a:prstGeom>
        </p:spPr>
        <p:txBody>
          <a:bodyPr vert="horz" wrap="square" lIns="0" tIns="14568" rIns="0" bIns="0" numCol="1" anchor="ctr" anchorCtr="0" compatLnSpc="1">
            <a:prstTxWarp prst="textNoShape">
              <a:avLst/>
            </a:prstTxWarp>
            <a:spAutoFit/>
          </a:bodyPr>
          <a:lstStyle/>
          <a:p>
            <a:pPr marL="10795">
              <a:spcBef>
                <a:spcPts val="115"/>
              </a:spcBef>
              <a:defRPr sz="2800" b="1" kern="1200">
                <a:solidFill>
                  <a:srgbClr val="A2010C"/>
                </a:solidFill>
                <a:latin typeface="Source Sans Pro Regular"/>
                <a:cs typeface="+mj-cs"/>
                <a:sym typeface="Source Sans Pro Regular"/>
              </a:defRPr>
            </a:pPr>
            <a:r>
              <a:t>Responsabilités des gestionnaires des EIR</a:t>
            </a:r>
          </a:p>
        </p:txBody>
      </p:sp>
      <p:sp>
        <p:nvSpPr>
          <p:cNvPr id="5" name="Espace réservé du texte 5">
            <a:extLst>
              <a:ext uri="{FF2B5EF4-FFF2-40B4-BE49-F238E27FC236}">
                <a16:creationId xmlns:a16="http://schemas.microsoft.com/office/drawing/2014/main" id="{0D352227-794F-E55C-3823-E27343692F47}"/>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6" name="Slide Number Placeholder 4">
            <a:extLst>
              <a:ext uri="{FF2B5EF4-FFF2-40B4-BE49-F238E27FC236}">
                <a16:creationId xmlns:a16="http://schemas.microsoft.com/office/drawing/2014/main" id="{2F27B56C-837E-B361-F1EC-BC95965872FA}"/>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21</a:t>
            </a:r>
          </a:p>
        </p:txBody>
      </p:sp>
    </p:spTree>
    <p:extLst>
      <p:ext uri="{BB962C8B-B14F-4D97-AF65-F5344CB8AC3E}">
        <p14:creationId xmlns:p14="http://schemas.microsoft.com/office/powerpoint/2010/main" val="12744499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61C6548-237A-927C-F920-210EF47BDAB8}"/>
              </a:ext>
            </a:extLst>
          </p:cNvPr>
          <p:cNvSpPr>
            <a:spLocks noGrp="1"/>
          </p:cNvSpPr>
          <p:nvPr>
            <p:ph type="body" idx="1"/>
          </p:nvPr>
        </p:nvSpPr>
        <p:spPr>
          <a:xfrm>
            <a:off x="743956" y="1302526"/>
            <a:ext cx="10704088" cy="4654071"/>
          </a:xfrm>
        </p:spPr>
        <p:txBody>
          <a:bodyPr lIns="45719" tIns="45720" rIns="45719" bIns="45720" anchor="t">
            <a:noAutofit/>
          </a:bodyPr>
          <a:lstStyle/>
          <a:p>
            <a:pPr marL="10160" marR="4445">
              <a:lnSpc>
                <a:spcPct val="100000"/>
              </a:lnSpc>
              <a:spcBef>
                <a:spcPts val="84"/>
              </a:spcBef>
              <a:defRPr sz="2100"/>
            </a:pPr>
            <a:r>
              <a:rPr sz="1800" dirty="0"/>
              <a:t>Un </a:t>
            </a:r>
            <a:r>
              <a:rPr sz="1800" dirty="0" err="1"/>
              <a:t>gestionnaire</a:t>
            </a:r>
            <a:r>
              <a:rPr sz="1800" dirty="0"/>
              <a:t> </a:t>
            </a:r>
            <a:r>
              <a:rPr sz="1800" dirty="0" err="1"/>
              <a:t>dʼEIR</a:t>
            </a:r>
            <a:r>
              <a:rPr sz="1800" dirty="0"/>
              <a:t> doit </a:t>
            </a:r>
            <a:r>
              <a:rPr sz="1800" dirty="0" err="1"/>
              <a:t>avoir</a:t>
            </a:r>
            <a:r>
              <a:rPr sz="1800" dirty="0"/>
              <a:t> :</a:t>
            </a:r>
          </a:p>
          <a:p>
            <a:pPr marL="10160" marR="4445" defTabSz="914400">
              <a:lnSpc>
                <a:spcPct val="100000"/>
              </a:lnSpc>
              <a:spcBef>
                <a:spcPts val="84"/>
              </a:spcBef>
              <a:buSzTx/>
              <a:tabLst>
                <a:tab pos="787816" algn="l"/>
                <a:tab pos="788936" algn="l"/>
              </a:tabLst>
            </a:pPr>
            <a:endParaRPr sz="1000"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cs typeface="Arial"/>
              </a:defRPr>
            </a:pPr>
            <a:r>
              <a:rPr sz="1800" dirty="0"/>
              <a:t>Une </a:t>
            </a:r>
            <a:r>
              <a:rPr sz="1800" dirty="0" err="1"/>
              <a:t>approche</a:t>
            </a:r>
            <a:r>
              <a:rPr sz="1800" dirty="0"/>
              <a:t> </a:t>
            </a:r>
            <a:r>
              <a:rPr sz="1800" dirty="0" err="1"/>
              <a:t>solide</a:t>
            </a:r>
            <a:r>
              <a:rPr sz="1800" dirty="0"/>
              <a:t>/</a:t>
            </a:r>
            <a:r>
              <a:rPr sz="1800" dirty="0" err="1"/>
              <a:t>une</a:t>
            </a:r>
            <a:r>
              <a:rPr sz="1800" dirty="0"/>
              <a:t> bonne </a:t>
            </a:r>
            <a:r>
              <a:rPr sz="1800" dirty="0" err="1"/>
              <a:t>maîtrise</a:t>
            </a:r>
            <a:r>
              <a:rPr sz="1800" dirty="0"/>
              <a:t> de la gestion des urgences de santé </a:t>
            </a:r>
            <a:r>
              <a:rPr sz="1800" dirty="0" err="1"/>
              <a:t>publique</a:t>
            </a:r>
            <a:endParaRPr sz="1800" dirty="0"/>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a:t>Une bonne </a:t>
            </a:r>
            <a:r>
              <a:rPr sz="1800" dirty="0" err="1"/>
              <a:t>connaissance</a:t>
            </a:r>
            <a:r>
              <a:rPr sz="1800" dirty="0"/>
              <a:t> du </a:t>
            </a:r>
            <a:r>
              <a:rPr sz="1800" dirty="0" err="1"/>
              <a:t>système</a:t>
            </a:r>
            <a:r>
              <a:rPr sz="1800" dirty="0"/>
              <a:t> de coordination des interventions </a:t>
            </a:r>
            <a:r>
              <a:rPr sz="1800" dirty="0" err="1"/>
              <a:t>dʼurgence</a:t>
            </a:r>
            <a:r>
              <a:rPr sz="1800" dirty="0"/>
              <a:t> (par </a:t>
            </a:r>
            <a:r>
              <a:rPr sz="1800" dirty="0" err="1"/>
              <a:t>exemple</a:t>
            </a:r>
            <a:r>
              <a:rPr sz="1800" dirty="0"/>
              <a:t>, le </a:t>
            </a:r>
            <a:r>
              <a:rPr sz="1800" dirty="0" err="1"/>
              <a:t>système</a:t>
            </a:r>
            <a:r>
              <a:rPr sz="1800" dirty="0"/>
              <a:t> de gestion des incidents </a:t>
            </a:r>
            <a:r>
              <a:rPr sz="1800" dirty="0" err="1"/>
              <a:t>ou</a:t>
            </a:r>
            <a:r>
              <a:rPr sz="1800" dirty="0"/>
              <a:t> son </a:t>
            </a:r>
            <a:r>
              <a:rPr sz="1800" dirty="0" err="1"/>
              <a:t>équivalent</a:t>
            </a:r>
            <a:r>
              <a:rPr sz="1800" dirty="0"/>
              <a:t> dans le pays)</a:t>
            </a:r>
            <a:endParaRPr sz="1800" kern="1200" dirty="0">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err="1"/>
              <a:t>Lʼautorité</a:t>
            </a:r>
            <a:r>
              <a:rPr sz="1800" dirty="0"/>
              <a:t> suffisante pour prendre des </a:t>
            </a:r>
            <a:r>
              <a:rPr sz="1800" dirty="0" err="1"/>
              <a:t>décisions</a:t>
            </a:r>
            <a:r>
              <a:rPr sz="1800" dirty="0"/>
              <a:t> relatives aux </a:t>
            </a:r>
            <a:r>
              <a:rPr sz="1800" dirty="0" err="1"/>
              <a:t>priorités</a:t>
            </a:r>
            <a:r>
              <a:rPr sz="1800" dirty="0"/>
              <a:t> et aux </a:t>
            </a:r>
            <a:r>
              <a:rPr sz="1800" dirty="0" err="1"/>
              <a:t>activités</a:t>
            </a:r>
            <a:r>
              <a:rPr sz="1800" dirty="0"/>
              <a:t> des EIR</a:t>
            </a:r>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err="1"/>
              <a:t>Lʼautorité</a:t>
            </a:r>
            <a:r>
              <a:rPr sz="1800" dirty="0"/>
              <a:t> suffisante pour </a:t>
            </a:r>
            <a:r>
              <a:rPr sz="1800" dirty="0" err="1"/>
              <a:t>approuver</a:t>
            </a:r>
            <a:r>
              <a:rPr sz="1800" dirty="0"/>
              <a:t> </a:t>
            </a:r>
            <a:r>
              <a:rPr sz="1800" dirty="0" err="1"/>
              <a:t>lʼallocation</a:t>
            </a:r>
            <a:r>
              <a:rPr sz="1800" dirty="0"/>
              <a:t> des fonds et </a:t>
            </a:r>
            <a:r>
              <a:rPr sz="1800" dirty="0" err="1"/>
              <a:t>procéder</a:t>
            </a:r>
            <a:r>
              <a:rPr sz="1800" dirty="0"/>
              <a:t> à </a:t>
            </a:r>
            <a:r>
              <a:rPr sz="1800" dirty="0" err="1"/>
              <a:t>lʼachat</a:t>
            </a:r>
            <a:r>
              <a:rPr sz="1800" dirty="0"/>
              <a:t> des </a:t>
            </a:r>
            <a:r>
              <a:rPr sz="1800" dirty="0" err="1"/>
              <a:t>fournitures</a:t>
            </a:r>
            <a:r>
              <a:rPr sz="1800" dirty="0"/>
              <a:t> et de </a:t>
            </a:r>
            <a:r>
              <a:rPr sz="1800" dirty="0" err="1"/>
              <a:t>lʼéquipement</a:t>
            </a:r>
            <a:r>
              <a:rPr sz="1800" dirty="0"/>
              <a:t> pour les </a:t>
            </a:r>
            <a:r>
              <a:rPr sz="1800" dirty="0" err="1"/>
              <a:t>membres</a:t>
            </a:r>
            <a:r>
              <a:rPr sz="1800" dirty="0"/>
              <a:t> des EIR</a:t>
            </a:r>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err="1"/>
              <a:t>Lʼautorité</a:t>
            </a:r>
            <a:r>
              <a:rPr sz="1800" dirty="0"/>
              <a:t> suffisante pour prendre des </a:t>
            </a:r>
            <a:r>
              <a:rPr sz="1800" dirty="0" err="1"/>
              <a:t>décisions</a:t>
            </a:r>
            <a:r>
              <a:rPr sz="1800" dirty="0"/>
              <a:t> relatives au personnel, y </a:t>
            </a:r>
            <a:r>
              <a:rPr sz="1800" dirty="0" err="1"/>
              <a:t>compris</a:t>
            </a:r>
            <a:r>
              <a:rPr sz="1800" dirty="0"/>
              <a:t>, le </a:t>
            </a:r>
            <a:r>
              <a:rPr sz="1800" dirty="0" err="1"/>
              <a:t>cas</a:t>
            </a:r>
            <a:r>
              <a:rPr sz="1800" dirty="0"/>
              <a:t> </a:t>
            </a:r>
            <a:r>
              <a:rPr sz="1800" dirty="0" err="1"/>
              <a:t>échéant</a:t>
            </a:r>
            <a:r>
              <a:rPr sz="1800" dirty="0"/>
              <a:t>, des </a:t>
            </a:r>
            <a:r>
              <a:rPr sz="1800" dirty="0" err="1"/>
              <a:t>mesures</a:t>
            </a:r>
            <a:r>
              <a:rPr sz="1800" dirty="0"/>
              <a:t> </a:t>
            </a:r>
            <a:r>
              <a:rPr sz="1800" dirty="0" err="1"/>
              <a:t>disciplinaires</a:t>
            </a:r>
            <a:endParaRPr sz="1800" kern="1200" dirty="0">
              <a:ea typeface="+mn-ea"/>
              <a:cs typeface="Arial"/>
            </a:endParaRPr>
          </a:p>
          <a:p>
            <a:pPr marL="10160" marR="73660" defTabSz="914400">
              <a:lnSpc>
                <a:spcPct val="100000"/>
              </a:lnSpc>
              <a:spcBef>
                <a:spcPts val="468"/>
              </a:spcBef>
              <a:buClr>
                <a:schemeClr val="accent3"/>
              </a:buClr>
              <a:buSzTx/>
              <a:tabLst>
                <a:tab pos="787816" algn="l"/>
                <a:tab pos="788936" algn="l"/>
              </a:tabLst>
            </a:pPr>
            <a:endParaRPr lang="en-GB" sz="1000" dirty="0">
              <a:ea typeface="+mn-ea"/>
              <a:cs typeface="Arial"/>
            </a:endParaRPr>
          </a:p>
          <a:p>
            <a:pPr marL="10160" marR="4445" defTabSz="914400">
              <a:lnSpc>
                <a:spcPct val="100000"/>
              </a:lnSpc>
              <a:spcBef>
                <a:spcPts val="84"/>
              </a:spcBef>
              <a:buClr>
                <a:schemeClr val="accent3"/>
              </a:buClr>
              <a:buSzTx/>
              <a:tabLst>
                <a:tab pos="787816" algn="l"/>
                <a:tab pos="788936" algn="l"/>
              </a:tabLst>
              <a:defRPr sz="2100">
                <a:ea typeface="+mn-ea"/>
                <a:cs typeface="Arial"/>
              </a:defRPr>
            </a:pPr>
            <a:r>
              <a:rPr sz="1800" dirty="0"/>
              <a:t>En </a:t>
            </a:r>
            <a:r>
              <a:rPr sz="1800" dirty="0" err="1"/>
              <a:t>fonction</a:t>
            </a:r>
            <a:r>
              <a:rPr sz="1800" dirty="0"/>
              <a:t> des </a:t>
            </a:r>
            <a:r>
              <a:rPr sz="1800" dirty="0" err="1"/>
              <a:t>caractéristiques</a:t>
            </a:r>
            <a:r>
              <a:rPr sz="1800" dirty="0"/>
              <a:t> </a:t>
            </a:r>
            <a:r>
              <a:rPr sz="1800" dirty="0" err="1"/>
              <a:t>propres</a:t>
            </a:r>
            <a:r>
              <a:rPr sz="1800" dirty="0"/>
              <a:t> au pays, il </a:t>
            </a:r>
            <a:r>
              <a:rPr sz="1800" dirty="0" err="1"/>
              <a:t>est</a:t>
            </a:r>
            <a:r>
              <a:rPr sz="1800" dirty="0"/>
              <a:t> important de </a:t>
            </a:r>
            <a:r>
              <a:rPr sz="1800" dirty="0" err="1"/>
              <a:t>préciser</a:t>
            </a:r>
            <a:r>
              <a:rPr sz="1800" dirty="0"/>
              <a:t> :</a:t>
            </a:r>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a:t>Qui </a:t>
            </a:r>
            <a:r>
              <a:rPr sz="1800" dirty="0" err="1"/>
              <a:t>est</a:t>
            </a:r>
            <a:r>
              <a:rPr sz="1800" dirty="0"/>
              <a:t> </a:t>
            </a:r>
            <a:r>
              <a:rPr sz="1800" dirty="0" err="1"/>
              <a:t>responsable</a:t>
            </a:r>
            <a:r>
              <a:rPr sz="1800" dirty="0"/>
              <a:t> du </a:t>
            </a:r>
            <a:r>
              <a:rPr sz="1800" dirty="0" err="1"/>
              <a:t>recrutement</a:t>
            </a:r>
            <a:r>
              <a:rPr sz="1800" dirty="0"/>
              <a:t> </a:t>
            </a:r>
            <a:r>
              <a:rPr sz="1800" dirty="0" err="1"/>
              <a:t>ou</a:t>
            </a:r>
            <a:r>
              <a:rPr sz="1800" dirty="0"/>
              <a:t> de la nomination des </a:t>
            </a:r>
            <a:r>
              <a:rPr sz="1800" dirty="0" err="1"/>
              <a:t>gestionnaires</a:t>
            </a:r>
            <a:r>
              <a:rPr sz="1800" dirty="0"/>
              <a:t> des EIR</a:t>
            </a:r>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a:t>Si la gestion des EIR correspond à un poste à temps </a:t>
            </a:r>
            <a:r>
              <a:rPr sz="1800" dirty="0" err="1"/>
              <a:t>ou</a:t>
            </a:r>
            <a:r>
              <a:rPr sz="1800" dirty="0"/>
              <a:t> </a:t>
            </a:r>
            <a:r>
              <a:rPr sz="1800" dirty="0" err="1"/>
              <a:t>est</a:t>
            </a:r>
            <a:r>
              <a:rPr sz="1800" dirty="0"/>
              <a:t> </a:t>
            </a:r>
            <a:r>
              <a:rPr sz="1800" dirty="0" err="1"/>
              <a:t>attachée</a:t>
            </a:r>
            <a:r>
              <a:rPr sz="1800" dirty="0"/>
              <a:t> à </a:t>
            </a:r>
            <a:r>
              <a:rPr sz="1800" dirty="0" err="1"/>
              <a:t>une</a:t>
            </a:r>
            <a:r>
              <a:rPr sz="1800" dirty="0"/>
              <a:t> </a:t>
            </a:r>
            <a:r>
              <a:rPr sz="1800" dirty="0" err="1"/>
              <a:t>autre</a:t>
            </a:r>
            <a:r>
              <a:rPr sz="1800" dirty="0"/>
              <a:t> </a:t>
            </a:r>
            <a:r>
              <a:rPr sz="1800" dirty="0" err="1"/>
              <a:t>fonction</a:t>
            </a:r>
            <a:endParaRPr sz="1800" dirty="0"/>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a:t>Comment </a:t>
            </a:r>
            <a:r>
              <a:rPr sz="1800" dirty="0" err="1"/>
              <a:t>sʼintégreront</a:t>
            </a:r>
            <a:r>
              <a:rPr sz="1800" dirty="0"/>
              <a:t> les EIR dans le </a:t>
            </a:r>
            <a:r>
              <a:rPr sz="1800" dirty="0" err="1"/>
              <a:t>dispositif</a:t>
            </a:r>
            <a:r>
              <a:rPr sz="1800" dirty="0"/>
              <a:t> global </a:t>
            </a:r>
            <a:r>
              <a:rPr sz="1800" dirty="0" err="1"/>
              <a:t>dʼintervention</a:t>
            </a:r>
            <a:endParaRPr sz="1800" dirty="0"/>
          </a:p>
          <a:p>
            <a:pPr marL="788035" lvl="1" indent="-334010" defTabSz="914400">
              <a:lnSpc>
                <a:spcPct val="100000"/>
              </a:lnSpc>
              <a:spcBef>
                <a:spcPts val="468"/>
              </a:spcBef>
              <a:buClr>
                <a:schemeClr val="accent3"/>
              </a:buClr>
              <a:buSzTx/>
              <a:buFont typeface="Arial MT"/>
              <a:buChar char="•"/>
              <a:tabLst>
                <a:tab pos="787816" algn="l"/>
                <a:tab pos="788936" algn="l"/>
              </a:tabLst>
              <a:defRPr sz="2100" kern="1200">
                <a:ea typeface="+mn-ea"/>
                <a:cs typeface="Arial"/>
              </a:defRPr>
            </a:pPr>
            <a:r>
              <a:rPr sz="1800" dirty="0"/>
              <a:t>La place </a:t>
            </a:r>
            <a:r>
              <a:rPr sz="1800" dirty="0" err="1"/>
              <a:t>occupée</a:t>
            </a:r>
            <a:r>
              <a:rPr sz="1800" dirty="0"/>
              <a:t> par le </a:t>
            </a:r>
            <a:r>
              <a:rPr sz="1800" dirty="0" err="1"/>
              <a:t>gestionnaire</a:t>
            </a:r>
            <a:r>
              <a:rPr sz="1800" dirty="0"/>
              <a:t> des EIR pendant les interventions </a:t>
            </a:r>
            <a:r>
              <a:rPr sz="1800" dirty="0" err="1"/>
              <a:t>dʼurgence</a:t>
            </a:r>
            <a:endParaRPr sz="1800" dirty="0"/>
          </a:p>
          <a:p>
            <a:pPr marL="788035" lvl="1" indent="-334010" defTabSz="914400">
              <a:lnSpc>
                <a:spcPct val="100000"/>
              </a:lnSpc>
              <a:spcBef>
                <a:spcPts val="468"/>
              </a:spcBef>
              <a:buClr>
                <a:schemeClr val="accent3"/>
              </a:buClr>
              <a:buSzTx/>
              <a:buFont typeface="Arial MT"/>
              <a:buChar char="•"/>
              <a:tabLst>
                <a:tab pos="787816" algn="l"/>
                <a:tab pos="788936" algn="l"/>
              </a:tabLst>
            </a:pPr>
            <a:endParaRPr sz="1800" kern="1200" dirty="0">
              <a:ea typeface="+mn-ea"/>
              <a:cs typeface="Arial"/>
            </a:endParaRPr>
          </a:p>
        </p:txBody>
      </p:sp>
      <p:sp>
        <p:nvSpPr>
          <p:cNvPr id="2" name="object 2"/>
          <p:cNvSpPr txBox="1">
            <a:spLocks noGrp="1"/>
          </p:cNvSpPr>
          <p:nvPr>
            <p:ph type="title" idx="4294967295"/>
          </p:nvPr>
        </p:nvSpPr>
        <p:spPr>
          <a:xfrm>
            <a:off x="219558" y="799831"/>
            <a:ext cx="5724041" cy="403225"/>
          </a:xfrm>
          <a:prstGeom prst="rect">
            <a:avLst/>
          </a:prstGeom>
        </p:spPr>
        <p:txBody>
          <a:bodyPr vert="horz" wrap="square" lIns="0" tIns="14568" rIns="0" bIns="0" numCol="1" anchor="ctr" anchorCtr="0" compatLnSpc="1">
            <a:prstTxWarp prst="textNoShape">
              <a:avLst/>
            </a:prstTxWarp>
            <a:spAutoFit/>
          </a:bodyPr>
          <a:lstStyle/>
          <a:p>
            <a:pPr marL="10795">
              <a:spcBef>
                <a:spcPts val="115"/>
              </a:spcBef>
              <a:defRPr sz="2800" b="1" kern="1200">
                <a:solidFill>
                  <a:srgbClr val="A2010C"/>
                </a:solidFill>
                <a:latin typeface="Source Sans Pro Regular"/>
                <a:cs typeface="+mj-cs"/>
              </a:defRPr>
            </a:pPr>
            <a:r>
              <a:rPr dirty="0" err="1"/>
              <a:t>Fonctions</a:t>
            </a:r>
            <a:r>
              <a:rPr dirty="0"/>
              <a:t> </a:t>
            </a:r>
            <a:r>
              <a:rPr dirty="0" err="1"/>
              <a:t>dʼun</a:t>
            </a:r>
            <a:r>
              <a:rPr dirty="0"/>
              <a:t> </a:t>
            </a:r>
            <a:r>
              <a:rPr dirty="0" err="1"/>
              <a:t>gestionnaire</a:t>
            </a:r>
            <a:r>
              <a:rPr dirty="0"/>
              <a:t> </a:t>
            </a:r>
            <a:r>
              <a:rPr dirty="0" err="1"/>
              <a:t>dʼEIR</a:t>
            </a:r>
            <a:endParaRPr dirty="0"/>
          </a:p>
        </p:txBody>
      </p:sp>
      <p:sp>
        <p:nvSpPr>
          <p:cNvPr id="6" name="Espace réservé du texte 5">
            <a:extLst>
              <a:ext uri="{FF2B5EF4-FFF2-40B4-BE49-F238E27FC236}">
                <a16:creationId xmlns:a16="http://schemas.microsoft.com/office/drawing/2014/main" id="{E1DCF498-D57D-7979-7418-DD9C350A5AB1}"/>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8" name="Slide Number Placeholder 4">
            <a:extLst>
              <a:ext uri="{FF2B5EF4-FFF2-40B4-BE49-F238E27FC236}">
                <a16:creationId xmlns:a16="http://schemas.microsoft.com/office/drawing/2014/main" id="{9079F7C6-1502-1C7E-F37E-FA73E5EE3BE7}"/>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22</a:t>
            </a:r>
          </a:p>
        </p:txBody>
      </p:sp>
    </p:spTree>
    <p:extLst>
      <p:ext uri="{BB962C8B-B14F-4D97-AF65-F5344CB8AC3E}">
        <p14:creationId xmlns:p14="http://schemas.microsoft.com/office/powerpoint/2010/main" val="2881289075"/>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132879" y="1891670"/>
            <a:ext cx="5611447" cy="3978012"/>
          </a:xfrm>
          <a:prstGeom prst="rect">
            <a:avLst/>
          </a:prstGeom>
        </p:spPr>
        <p:txBody>
          <a:bodyPr wrap="square" lIns="91440" tIns="45720" rIns="91440" bIns="45720" anchor="t">
            <a:spAutoFit/>
          </a:bodyPr>
          <a:lstStyle/>
          <a:p>
            <a:pPr marL="788035" lvl="1" indent="-334010" hangingPunct="1">
              <a:spcBef>
                <a:spcPts val="468"/>
              </a:spcBef>
              <a:buClr>
                <a:schemeClr val="accent3"/>
              </a:buClr>
              <a:buFont typeface="Arial MT"/>
              <a:buChar char="•"/>
              <a:tabLst>
                <a:tab pos="787816" algn="l"/>
                <a:tab pos="788936" algn="l"/>
              </a:tabLst>
              <a:defRPr sz="2200" kern="1200">
                <a:latin typeface="Source Sans Pro Regular"/>
                <a:ea typeface="+mn-ea"/>
                <a:cs typeface="Arial"/>
                <a:sym typeface="Source Sans Pro Regular"/>
              </a:defRPr>
            </a:pPr>
            <a:r>
              <a:rPr sz="2000" dirty="0"/>
              <a:t>Les EIR </a:t>
            </a:r>
            <a:r>
              <a:rPr sz="2000" dirty="0" err="1"/>
              <a:t>doivent</a:t>
            </a:r>
            <a:r>
              <a:rPr sz="2000" dirty="0"/>
              <a:t> </a:t>
            </a:r>
            <a:r>
              <a:rPr sz="2000" dirty="0" err="1"/>
              <a:t>être</a:t>
            </a:r>
            <a:r>
              <a:rPr sz="2000" dirty="0"/>
              <a:t> </a:t>
            </a:r>
            <a:r>
              <a:rPr sz="2000" dirty="0" err="1"/>
              <a:t>intégrées</a:t>
            </a:r>
            <a:r>
              <a:rPr sz="2000" dirty="0"/>
              <a:t> à un </a:t>
            </a:r>
            <a:r>
              <a:rPr sz="2000" dirty="0" err="1"/>
              <a:t>système</a:t>
            </a:r>
            <a:r>
              <a:rPr sz="2000" dirty="0"/>
              <a:t> </a:t>
            </a:r>
            <a:r>
              <a:rPr sz="2000" dirty="0" err="1"/>
              <a:t>d’intervention</a:t>
            </a:r>
            <a:r>
              <a:rPr sz="2000" dirty="0"/>
              <a:t> </a:t>
            </a:r>
            <a:r>
              <a:rPr sz="2000" dirty="0" err="1"/>
              <a:t>d’urgence</a:t>
            </a:r>
            <a:r>
              <a:rPr sz="2000" dirty="0"/>
              <a:t> plus global</a:t>
            </a:r>
            <a:endParaRPr sz="2000" kern="1200" dirty="0">
              <a:latin typeface="Source Sans Pro Regular"/>
              <a:ea typeface="+mn-ea"/>
              <a:cs typeface="Arial"/>
            </a:endParaRPr>
          </a:p>
          <a:p>
            <a:pPr marL="788035" lvl="1" indent="-334010" hangingPunct="1">
              <a:spcBef>
                <a:spcPts val="468"/>
              </a:spcBef>
              <a:buClr>
                <a:schemeClr val="accent3"/>
              </a:buClr>
              <a:buFont typeface="Arial MT"/>
              <a:buChar char="•"/>
              <a:tabLst>
                <a:tab pos="787816" algn="l"/>
                <a:tab pos="788936" algn="l"/>
              </a:tabLst>
              <a:defRPr sz="2200" kern="1200">
                <a:latin typeface="Source Sans Pro Regular"/>
                <a:ea typeface="+mn-ea"/>
                <a:cs typeface="Arial"/>
                <a:sym typeface="Source Sans Pro Regular"/>
              </a:defRPr>
            </a:pPr>
            <a:r>
              <a:rPr sz="2000" dirty="0"/>
              <a:t>Dans le </a:t>
            </a:r>
            <a:r>
              <a:rPr sz="2000" dirty="0" err="1"/>
              <a:t>système</a:t>
            </a:r>
            <a:r>
              <a:rPr sz="2000" dirty="0"/>
              <a:t> de gestion des incidents, la coordination des EIR </a:t>
            </a:r>
            <a:r>
              <a:rPr sz="2000" dirty="0" err="1"/>
              <a:t>est</a:t>
            </a:r>
            <a:r>
              <a:rPr sz="2000" dirty="0"/>
              <a:t> </a:t>
            </a:r>
            <a:r>
              <a:rPr sz="2000" dirty="0" err="1"/>
              <a:t>généralement</a:t>
            </a:r>
            <a:r>
              <a:rPr sz="2000" dirty="0"/>
              <a:t> </a:t>
            </a:r>
            <a:r>
              <a:rPr sz="2000" dirty="0" err="1"/>
              <a:t>assurée</a:t>
            </a:r>
            <a:r>
              <a:rPr sz="2000" dirty="0"/>
              <a:t> par la section des </a:t>
            </a:r>
            <a:r>
              <a:rPr sz="2000" dirty="0" err="1"/>
              <a:t>opérations</a:t>
            </a:r>
            <a:r>
              <a:rPr sz="2000" dirty="0"/>
              <a:t>, </a:t>
            </a:r>
            <a:r>
              <a:rPr sz="2000" dirty="0" err="1"/>
              <a:t>comme</a:t>
            </a:r>
            <a:r>
              <a:rPr sz="2000" dirty="0"/>
              <a:t> le montre le </a:t>
            </a:r>
            <a:r>
              <a:rPr sz="2000" dirty="0" err="1"/>
              <a:t>schéma</a:t>
            </a:r>
            <a:r>
              <a:rPr sz="2000" dirty="0"/>
              <a:t> ci-</a:t>
            </a:r>
            <a:r>
              <a:rPr sz="2000" dirty="0" err="1"/>
              <a:t>contre</a:t>
            </a:r>
            <a:endParaRPr sz="2000" kern="1200" dirty="0">
              <a:latin typeface="Source Sans Pro Regular"/>
              <a:ea typeface="+mn-ea"/>
              <a:cs typeface="Arial"/>
            </a:endParaRPr>
          </a:p>
          <a:p>
            <a:pPr marL="788035" lvl="1" indent="-334010">
              <a:spcBef>
                <a:spcPts val="468"/>
              </a:spcBef>
              <a:buClr>
                <a:schemeClr val="accent3"/>
              </a:buClr>
              <a:buFont typeface="Arial MT"/>
              <a:buChar char="•"/>
              <a:tabLst>
                <a:tab pos="787816" algn="l"/>
                <a:tab pos="788936" algn="l"/>
              </a:tabLst>
              <a:defRPr sz="2200" kern="1200">
                <a:latin typeface="Source Sans Pro Regular"/>
                <a:ea typeface="+mn-ea"/>
                <a:cs typeface="Arial"/>
                <a:sym typeface="Source Sans Pro Regular"/>
              </a:defRPr>
            </a:pPr>
            <a:r>
              <a:rPr sz="2000" dirty="0"/>
              <a:t>Une </a:t>
            </a:r>
            <a:r>
              <a:rPr sz="2000" dirty="0" err="1"/>
              <a:t>fois</a:t>
            </a:r>
            <a:r>
              <a:rPr sz="2000" dirty="0"/>
              <a:t> </a:t>
            </a:r>
            <a:r>
              <a:rPr sz="2000" dirty="0" err="1"/>
              <a:t>mobilisées</a:t>
            </a:r>
            <a:r>
              <a:rPr sz="2000" dirty="0"/>
              <a:t>, les EIR </a:t>
            </a:r>
            <a:r>
              <a:rPr sz="2000" dirty="0" err="1"/>
              <a:t>agissent</a:t>
            </a:r>
            <a:r>
              <a:rPr sz="2000" dirty="0"/>
              <a:t> </a:t>
            </a:r>
            <a:r>
              <a:rPr sz="2000" dirty="0" err="1"/>
              <a:t>souvent</a:t>
            </a:r>
            <a:r>
              <a:rPr sz="2000" dirty="0"/>
              <a:t> dans le cadre d’un </a:t>
            </a:r>
            <a:r>
              <a:rPr sz="2000" dirty="0" err="1"/>
              <a:t>système</a:t>
            </a:r>
            <a:r>
              <a:rPr sz="2000" dirty="0"/>
              <a:t> de gestion des incidents, qui </a:t>
            </a:r>
            <a:r>
              <a:rPr sz="2000" dirty="0" err="1"/>
              <a:t>peut</a:t>
            </a:r>
            <a:r>
              <a:rPr sz="2000" dirty="0"/>
              <a:t> </a:t>
            </a:r>
            <a:r>
              <a:rPr sz="2000" dirty="0" err="1"/>
              <a:t>lui-même</a:t>
            </a:r>
            <a:r>
              <a:rPr sz="2000" dirty="0"/>
              <a:t>, </a:t>
            </a:r>
            <a:r>
              <a:rPr sz="2000" dirty="0" err="1"/>
              <a:t>éventuellement</a:t>
            </a:r>
            <a:r>
              <a:rPr sz="2000" dirty="0"/>
              <a:t>, </a:t>
            </a:r>
            <a:r>
              <a:rPr sz="2000" dirty="0" err="1"/>
              <a:t>dépendre</a:t>
            </a:r>
            <a:r>
              <a:rPr sz="2000" dirty="0"/>
              <a:t> </a:t>
            </a:r>
            <a:r>
              <a:rPr sz="2000" dirty="0" err="1"/>
              <a:t>dʼun</a:t>
            </a:r>
            <a:r>
              <a:rPr sz="2000" dirty="0"/>
              <a:t> </a:t>
            </a:r>
            <a:r>
              <a:rPr sz="2000" dirty="0" err="1"/>
              <a:t>centre</a:t>
            </a:r>
            <a:r>
              <a:rPr sz="2000" dirty="0"/>
              <a:t> </a:t>
            </a:r>
            <a:r>
              <a:rPr sz="2000" dirty="0" err="1"/>
              <a:t>d’opérations</a:t>
            </a:r>
            <a:r>
              <a:rPr sz="2000" dirty="0"/>
              <a:t> </a:t>
            </a:r>
            <a:r>
              <a:rPr sz="2000" dirty="0" err="1"/>
              <a:t>d’urgence</a:t>
            </a:r>
            <a:endParaRPr sz="2000" kern="1200" dirty="0">
              <a:latin typeface="Source Sans Pro Regular"/>
              <a:ea typeface="+mn-ea"/>
              <a:cs typeface="Arial"/>
            </a:endParaRPr>
          </a:p>
          <a:p>
            <a:pPr marL="788035" lvl="1" indent="-334010">
              <a:spcBef>
                <a:spcPts val="468"/>
              </a:spcBef>
              <a:buClr>
                <a:schemeClr val="accent3"/>
              </a:buClr>
              <a:buFont typeface="Arial MT"/>
              <a:buChar char="•"/>
              <a:tabLst>
                <a:tab pos="787816" algn="l"/>
                <a:tab pos="788936" algn="l"/>
              </a:tabLst>
              <a:defRPr sz="2200" kern="1200">
                <a:latin typeface="Source Sans Pro Regular"/>
                <a:ea typeface="+mn-ea"/>
                <a:cs typeface="Arial"/>
              </a:defRPr>
            </a:pPr>
            <a:r>
              <a:rPr sz="2000" dirty="0"/>
              <a:t>Coordination avec les </a:t>
            </a:r>
            <a:r>
              <a:rPr sz="2000" dirty="0" err="1"/>
              <a:t>acteurs</a:t>
            </a:r>
            <a:r>
              <a:rPr sz="2000" dirty="0"/>
              <a:t> externes</a:t>
            </a:r>
          </a:p>
        </p:txBody>
      </p:sp>
      <p:sp>
        <p:nvSpPr>
          <p:cNvPr id="2" name="ZoneTexte 1">
            <a:extLst>
              <a:ext uri="{FF2B5EF4-FFF2-40B4-BE49-F238E27FC236}">
                <a16:creationId xmlns:a16="http://schemas.microsoft.com/office/drawing/2014/main" id="{C1D865DC-0518-ED60-C8F5-3EB9E8BC4D88}"/>
              </a:ext>
            </a:extLst>
          </p:cNvPr>
          <p:cNvSpPr txBox="1"/>
          <p:nvPr/>
        </p:nvSpPr>
        <p:spPr>
          <a:xfrm>
            <a:off x="143521" y="927316"/>
            <a:ext cx="5474703"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b="1" kern="1200">
                <a:solidFill>
                  <a:srgbClr val="A2010C"/>
                </a:solidFill>
                <a:latin typeface="Source Sans Pro Regular"/>
                <a:sym typeface="Source Sans Pro Bold"/>
              </a:defRPr>
            </a:pPr>
            <a:r>
              <a:rPr dirty="0"/>
              <a:t>La place des EIR dans les </a:t>
            </a:r>
            <a:r>
              <a:rPr dirty="0" err="1"/>
              <a:t>systèmes</a:t>
            </a:r>
            <a:r>
              <a:rPr dirty="0"/>
              <a:t> </a:t>
            </a:r>
            <a:r>
              <a:rPr dirty="0" err="1"/>
              <a:t>d’intervention</a:t>
            </a:r>
            <a:r>
              <a:rPr dirty="0"/>
              <a:t> </a:t>
            </a:r>
            <a:r>
              <a:rPr dirty="0" err="1"/>
              <a:t>d’urgence</a:t>
            </a:r>
            <a:endParaRPr sz="2800" b="1" kern="1200" dirty="0">
              <a:solidFill>
                <a:srgbClr val="A2010C"/>
              </a:solidFill>
              <a:latin typeface="Source Sans Pro Regular"/>
              <a:sym typeface="Source Sans Pro Bold"/>
            </a:endParaRPr>
          </a:p>
        </p:txBody>
      </p:sp>
      <p:sp>
        <p:nvSpPr>
          <p:cNvPr id="6" name="Espace réservé du texte 5">
            <a:extLst>
              <a:ext uri="{FF2B5EF4-FFF2-40B4-BE49-F238E27FC236}">
                <a16:creationId xmlns:a16="http://schemas.microsoft.com/office/drawing/2014/main" id="{A106692D-F605-685C-A796-01663406ED34}"/>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5" name="Slide Number Placeholder 4">
            <a:extLst>
              <a:ext uri="{FF2B5EF4-FFF2-40B4-BE49-F238E27FC236}">
                <a16:creationId xmlns:a16="http://schemas.microsoft.com/office/drawing/2014/main" id="{40588E24-4884-6012-30F0-FA3C63DB4A1C}"/>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23</a:t>
            </a:r>
          </a:p>
        </p:txBody>
      </p:sp>
      <p:pic>
        <p:nvPicPr>
          <p:cNvPr id="7" name="Picture 6">
            <a:extLst>
              <a:ext uri="{FF2B5EF4-FFF2-40B4-BE49-F238E27FC236}">
                <a16:creationId xmlns:a16="http://schemas.microsoft.com/office/drawing/2014/main" id="{8E344D66-47C7-633C-DE3B-94F516D6888F}"/>
              </a:ext>
            </a:extLst>
          </p:cNvPr>
          <p:cNvPicPr>
            <a:picLocks noChangeAspect="1"/>
          </p:cNvPicPr>
          <p:nvPr/>
        </p:nvPicPr>
        <p:blipFill rotWithShape="1">
          <a:blip r:embed="rId3"/>
          <a:srcRect l="1240" r="1860" b="-370"/>
          <a:stretch/>
        </p:blipFill>
        <p:spPr>
          <a:xfrm>
            <a:off x="5618224" y="693127"/>
            <a:ext cx="6438749" cy="5411074"/>
          </a:xfrm>
          <a:prstGeom prst="rect">
            <a:avLst/>
          </a:prstGeom>
          <a:ln>
            <a:noFill/>
          </a:ln>
        </p:spPr>
      </p:pic>
      <p:sp>
        <p:nvSpPr>
          <p:cNvPr id="3" name="Rectangle: Rounded Corners 2">
            <a:extLst>
              <a:ext uri="{FF2B5EF4-FFF2-40B4-BE49-F238E27FC236}">
                <a16:creationId xmlns:a16="http://schemas.microsoft.com/office/drawing/2014/main" id="{8A7BDA72-A769-A0CE-D5A8-724CD8D55325}"/>
              </a:ext>
            </a:extLst>
          </p:cNvPr>
          <p:cNvSpPr/>
          <p:nvPr/>
        </p:nvSpPr>
        <p:spPr>
          <a:xfrm>
            <a:off x="6717505" y="2735239"/>
            <a:ext cx="1057275" cy="519929"/>
          </a:xfrm>
          <a:prstGeom prst="roundRect">
            <a:avLst/>
          </a:prstGeom>
          <a:noFill/>
          <a:ln w="53975" cap="flat" cmpd="dbl">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
        <p:nvSpPr>
          <p:cNvPr id="4" name="TextBox 3">
            <a:extLst>
              <a:ext uri="{FF2B5EF4-FFF2-40B4-BE49-F238E27FC236}">
                <a16:creationId xmlns:a16="http://schemas.microsoft.com/office/drawing/2014/main" id="{746461EF-270F-3C79-7E7E-15149D34375D}"/>
              </a:ext>
            </a:extLst>
          </p:cNvPr>
          <p:cNvSpPr txBox="1"/>
          <p:nvPr/>
        </p:nvSpPr>
        <p:spPr>
          <a:xfrm>
            <a:off x="3846786" y="6194612"/>
            <a:ext cx="8344653" cy="646329"/>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lgn="ctr">
              <a:defRPr kern="1200">
                <a:solidFill>
                  <a:schemeClr val="bg1"/>
                </a:solidFill>
                <a:latin typeface="Source Sans Pro Regular"/>
                <a:ea typeface="+mn-ea"/>
                <a:cs typeface="Arial"/>
              </a:defRPr>
            </a:pPr>
            <a:r>
              <a:rPr dirty="0"/>
              <a:t>La place des EIR dans un </a:t>
            </a:r>
            <a:r>
              <a:rPr dirty="0" err="1"/>
              <a:t>système</a:t>
            </a:r>
            <a:r>
              <a:rPr dirty="0"/>
              <a:t> de gestion des incidents </a:t>
            </a:r>
            <a:r>
              <a:rPr dirty="0" err="1"/>
              <a:t>peut</a:t>
            </a:r>
            <a:r>
              <a:rPr dirty="0"/>
              <a:t> varier </a:t>
            </a:r>
            <a:r>
              <a:rPr dirty="0" err="1"/>
              <a:t>en</a:t>
            </a:r>
            <a:r>
              <a:rPr dirty="0"/>
              <a:t> </a:t>
            </a:r>
            <a:r>
              <a:rPr dirty="0" err="1"/>
              <a:t>fonction</a:t>
            </a:r>
            <a:r>
              <a:rPr dirty="0"/>
              <a:t> de </a:t>
            </a:r>
            <a:r>
              <a:rPr dirty="0" err="1"/>
              <a:t>lʼampleur</a:t>
            </a:r>
            <a:r>
              <a:rPr dirty="0"/>
              <a:t> de </a:t>
            </a:r>
            <a:r>
              <a:rPr dirty="0" err="1"/>
              <a:t>lʼurgence</a:t>
            </a:r>
            <a:r>
              <a:rPr dirty="0"/>
              <a:t> et de la structure </a:t>
            </a:r>
            <a:r>
              <a:rPr dirty="0" err="1"/>
              <a:t>dʼintervention</a:t>
            </a:r>
            <a:r>
              <a:rPr dirty="0"/>
              <a:t> </a:t>
            </a:r>
            <a:r>
              <a:rPr dirty="0" err="1"/>
              <a:t>existante</a:t>
            </a:r>
            <a:endParaRPr dirty="0"/>
          </a:p>
        </p:txBody>
      </p:sp>
      <p:sp>
        <p:nvSpPr>
          <p:cNvPr id="8" name="TextBox 7">
            <a:extLst>
              <a:ext uri="{FF2B5EF4-FFF2-40B4-BE49-F238E27FC236}">
                <a16:creationId xmlns:a16="http://schemas.microsoft.com/office/drawing/2014/main" id="{F4FEEAB9-499C-2ABB-2E1F-41D4011D65CD}"/>
              </a:ext>
            </a:extLst>
          </p:cNvPr>
          <p:cNvSpPr txBox="1"/>
          <p:nvPr/>
        </p:nvSpPr>
        <p:spPr>
          <a:xfrm>
            <a:off x="6717699" y="6020057"/>
            <a:ext cx="5478934"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lgn="r">
              <a:defRPr sz="800" i="1">
                <a:latin typeface="helvetica"/>
                <a:cs typeface="helvetica"/>
              </a:defRPr>
            </a:pPr>
            <a:r>
              <a:rPr i="1" dirty="0"/>
              <a:t>Cadre d’action d’urgence :</a:t>
            </a:r>
            <a:r>
              <a:rPr dirty="0"/>
              <a:t> </a:t>
            </a:r>
            <a:r>
              <a:rPr i="1" dirty="0"/>
              <a:t>procédures internes de l’OMS</a:t>
            </a:r>
            <a:r>
              <a:rPr dirty="0"/>
              <a:t> :</a:t>
            </a:r>
            <a:r>
              <a:rPr>
                <a:solidFill>
                  <a:srgbClr val="333333"/>
                </a:solidFill>
              </a:rPr>
              <a:t> </a:t>
            </a:r>
            <a:r>
              <a:rPr>
                <a:solidFill>
                  <a:srgbClr val="008DC9"/>
                </a:solidFill>
                <a:hlinkClick r:id="rId4"/>
              </a:rPr>
              <a:t>https://iris.who.int/handle/10665/376752</a:t>
            </a:r>
            <a:r>
              <a:rPr>
                <a:solidFill>
                  <a:srgbClr val="333333"/>
                </a:solidFill>
              </a:rPr>
              <a:t>.</a:t>
            </a:r>
            <a:endParaRPr sz="800" i="1"/>
          </a:p>
        </p:txBody>
      </p:sp>
    </p:spTree>
    <p:extLst>
      <p:ext uri="{BB962C8B-B14F-4D97-AF65-F5344CB8AC3E}">
        <p14:creationId xmlns:p14="http://schemas.microsoft.com/office/powerpoint/2010/main" val="19298089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0.00495 0.61343 L -8.33333E-7 -2.96296E-6 " pathEditMode="relative" rAng="0" ptsTypes="AA">
                                      <p:cBhvr>
                                        <p:cTn id="6" dur="1500" fill="hold"/>
                                        <p:tgtEl>
                                          <p:spTgt spid="3"/>
                                        </p:tgtEl>
                                        <p:attrNameLst>
                                          <p:attrName>ppt_x</p:attrName>
                                          <p:attrName>ppt_y</p:attrName>
                                        </p:attrNameLst>
                                      </p:cBhvr>
                                      <p:rCtr x="-247" y="-3067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413569" y="1553206"/>
            <a:ext cx="11067444" cy="5262979"/>
          </a:xfrm>
          <a:prstGeom prst="rect">
            <a:avLst/>
          </a:prstGeom>
        </p:spPr>
        <p:txBody>
          <a:bodyPr wrap="square" lIns="91440" tIns="45720" rIns="91440" bIns="45720" anchor="t">
            <a:spAutoFit/>
          </a:bodyPr>
          <a:lstStyle/>
          <a:p>
            <a:pPr marL="285750" indent="-285750" hangingPunct="1">
              <a:spcBef>
                <a:spcPct val="20000"/>
              </a:spcBef>
              <a:spcAft>
                <a:spcPct val="0"/>
              </a:spcAft>
              <a:buClr>
                <a:schemeClr val="accent3"/>
              </a:buClr>
              <a:buFont typeface="Arial"/>
              <a:buChar char="•"/>
              <a:tabLst>
                <a:tab pos="787816" algn="l"/>
                <a:tab pos="788936" algn="l"/>
              </a:tabLst>
              <a:defRPr sz="2200" kern="1200">
                <a:latin typeface="Source Sans Pro Regular"/>
                <a:ea typeface="+mn-ea"/>
                <a:cs typeface="Arial"/>
                <a:sym typeface="Source Sans Pro Regular"/>
              </a:defRPr>
            </a:pPr>
            <a:r>
              <a:rPr sz="2000" dirty="0"/>
              <a:t>Un </a:t>
            </a:r>
            <a:r>
              <a:rPr sz="2000" dirty="0" err="1"/>
              <a:t>système</a:t>
            </a:r>
            <a:r>
              <a:rPr sz="2000" dirty="0"/>
              <a:t> de gestion des incidents </a:t>
            </a:r>
            <a:r>
              <a:rPr sz="2000" dirty="0" err="1"/>
              <a:t>définit</a:t>
            </a:r>
            <a:r>
              <a:rPr sz="2000" dirty="0"/>
              <a:t> les </a:t>
            </a:r>
            <a:r>
              <a:rPr sz="2000" dirty="0" err="1"/>
              <a:t>rôles</a:t>
            </a:r>
            <a:r>
              <a:rPr sz="2000" dirty="0"/>
              <a:t> et les </a:t>
            </a:r>
            <a:r>
              <a:rPr sz="2000" dirty="0" err="1"/>
              <a:t>responsabilités</a:t>
            </a:r>
            <a:r>
              <a:rPr sz="2000" dirty="0"/>
              <a:t> du personnel </a:t>
            </a:r>
            <a:r>
              <a:rPr sz="2000" dirty="0" err="1"/>
              <a:t>ainsi</a:t>
            </a:r>
            <a:r>
              <a:rPr sz="2000" dirty="0"/>
              <a:t> que les </a:t>
            </a:r>
            <a:r>
              <a:rPr sz="2000" dirty="0" err="1"/>
              <a:t>procédures</a:t>
            </a:r>
            <a:r>
              <a:rPr sz="2000" dirty="0"/>
              <a:t> </a:t>
            </a:r>
            <a:r>
              <a:rPr sz="2000" dirty="0" err="1"/>
              <a:t>opérationnelles</a:t>
            </a:r>
            <a:r>
              <a:rPr sz="2000" dirty="0"/>
              <a:t> de gestion des incidents</a:t>
            </a:r>
            <a:endParaRPr sz="2000" kern="1200" dirty="0">
              <a:latin typeface="Source Sans Pro Regular"/>
              <a:ea typeface="+mn-ea"/>
              <a:cs typeface="Arial"/>
            </a:endParaRPr>
          </a:p>
          <a:p>
            <a:pPr marL="285750" indent="-285750" hangingPunct="1">
              <a:spcBef>
                <a:spcPct val="20000"/>
              </a:spcBef>
              <a:spcAft>
                <a:spcPct val="0"/>
              </a:spcAft>
              <a:buClr>
                <a:schemeClr val="accent3"/>
              </a:buClr>
              <a:buFont typeface="Arial"/>
              <a:buChar char="•"/>
              <a:tabLst>
                <a:tab pos="787816" algn="l"/>
                <a:tab pos="788936" algn="l"/>
              </a:tabLst>
              <a:defRPr sz="2200" kern="1200">
                <a:latin typeface="Source Sans Pro Regular"/>
                <a:ea typeface="+mn-ea"/>
                <a:cs typeface="Arial"/>
                <a:sym typeface="Source Sans Pro Regular"/>
              </a:defRPr>
            </a:pPr>
            <a:r>
              <a:rPr sz="2000" dirty="0"/>
              <a:t>Un </a:t>
            </a:r>
            <a:r>
              <a:rPr sz="2000" dirty="0" err="1"/>
              <a:t>système</a:t>
            </a:r>
            <a:r>
              <a:rPr sz="2000" dirty="0"/>
              <a:t> de gestion des incidents </a:t>
            </a:r>
            <a:r>
              <a:rPr sz="2000" dirty="0" err="1"/>
              <a:t>est</a:t>
            </a:r>
            <a:r>
              <a:rPr sz="2000" dirty="0"/>
              <a:t> plus </a:t>
            </a:r>
            <a:r>
              <a:rPr sz="2000" dirty="0" err="1"/>
              <a:t>quʼune</a:t>
            </a:r>
            <a:r>
              <a:rPr sz="2000" dirty="0"/>
              <a:t> simple agrégation </a:t>
            </a:r>
            <a:r>
              <a:rPr sz="2000" dirty="0" err="1"/>
              <a:t>dʼindividus</a:t>
            </a:r>
            <a:r>
              <a:rPr sz="2000" dirty="0"/>
              <a:t>, car il </a:t>
            </a:r>
            <a:r>
              <a:rPr sz="2000" dirty="0" err="1"/>
              <a:t>rassemble</a:t>
            </a:r>
            <a:r>
              <a:rPr sz="2000" dirty="0"/>
              <a:t> des </a:t>
            </a:r>
            <a:r>
              <a:rPr sz="2000" dirty="0" err="1"/>
              <a:t>personnes</a:t>
            </a:r>
            <a:r>
              <a:rPr sz="2000" dirty="0"/>
              <a:t> qui </a:t>
            </a:r>
            <a:r>
              <a:rPr sz="2000" dirty="0" err="1"/>
              <a:t>ont</a:t>
            </a:r>
            <a:r>
              <a:rPr sz="2000" dirty="0"/>
              <a:t> </a:t>
            </a:r>
            <a:r>
              <a:rPr sz="2000" dirty="0" err="1"/>
              <a:t>une</a:t>
            </a:r>
            <a:r>
              <a:rPr sz="2000" dirty="0"/>
              <a:t> </a:t>
            </a:r>
            <a:r>
              <a:rPr sz="2000" dirty="0" err="1"/>
              <a:t>approche</a:t>
            </a:r>
            <a:r>
              <a:rPr sz="2000" dirty="0"/>
              <a:t> commune de trois </a:t>
            </a:r>
            <a:r>
              <a:rPr sz="2000" dirty="0" err="1"/>
              <a:t>éléments</a:t>
            </a:r>
            <a:r>
              <a:rPr sz="2000" dirty="0"/>
              <a:t> : </a:t>
            </a:r>
          </a:p>
          <a:p>
            <a:pPr marL="285750" indent="-285750" hangingPunct="1">
              <a:spcBef>
                <a:spcPct val="20000"/>
              </a:spcBef>
              <a:spcAft>
                <a:spcPct val="0"/>
              </a:spcAft>
              <a:buClr>
                <a:schemeClr val="accent3"/>
              </a:buClr>
              <a:buFont typeface="Arial"/>
              <a:buChar char="•"/>
              <a:tabLst>
                <a:tab pos="787816" algn="l"/>
                <a:tab pos="788936" algn="l"/>
              </a:tabLst>
            </a:pPr>
            <a:endParaRPr sz="2000" kern="1200" dirty="0">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sz="2000" kern="1200" dirty="0">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sz="2000" kern="1200" dirty="0">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sz="2000" kern="1200" dirty="0">
              <a:latin typeface="Source Sans Pro Regular"/>
              <a:ea typeface="+mn-ea"/>
              <a:cs typeface="Arial"/>
            </a:endParaRPr>
          </a:p>
          <a:p>
            <a:pPr marL="285750" indent="-285750">
              <a:spcBef>
                <a:spcPct val="20000"/>
              </a:spcBef>
              <a:spcAft>
                <a:spcPct val="0"/>
              </a:spcAft>
              <a:buClr>
                <a:schemeClr val="accent3"/>
              </a:buClr>
              <a:buFont typeface="Arial"/>
              <a:buChar char="•"/>
              <a:tabLst>
                <a:tab pos="787816" algn="l"/>
                <a:tab pos="788936" algn="l"/>
              </a:tabLst>
            </a:pPr>
            <a:endParaRPr sz="2000" kern="1200" dirty="0">
              <a:latin typeface="Source Sans Pro Regular"/>
              <a:ea typeface="+mn-ea"/>
              <a:cs typeface="Arial"/>
              <a:sym typeface="Source Sans Pro Regular"/>
            </a:endParaRPr>
          </a:p>
          <a:p>
            <a:pPr marL="285750" indent="-285750" hangingPunct="1">
              <a:spcBef>
                <a:spcPct val="20000"/>
              </a:spcBef>
              <a:spcAft>
                <a:spcPct val="0"/>
              </a:spcAft>
              <a:buClr>
                <a:schemeClr val="accent3"/>
              </a:buClr>
              <a:buFont typeface="Arial"/>
              <a:buChar char="•"/>
              <a:tabLst>
                <a:tab pos="787816" algn="l"/>
                <a:tab pos="788936" algn="l"/>
              </a:tabLst>
              <a:defRPr sz="2200" kern="1200">
                <a:latin typeface="Source Sans Pro Regular"/>
                <a:ea typeface="+mn-ea"/>
                <a:cs typeface="Arial"/>
                <a:sym typeface="Source Sans Pro Regular"/>
              </a:defRPr>
            </a:pPr>
            <a:r>
              <a:rPr sz="2000" dirty="0"/>
              <a:t>Il </a:t>
            </a:r>
            <a:r>
              <a:rPr sz="2000" dirty="0" err="1"/>
              <a:t>garantit</a:t>
            </a:r>
            <a:r>
              <a:rPr sz="2000" dirty="0"/>
              <a:t> que </a:t>
            </a:r>
            <a:r>
              <a:rPr sz="2000" dirty="0" err="1"/>
              <a:t>lʼensemble</a:t>
            </a:r>
            <a:r>
              <a:rPr sz="2000" dirty="0"/>
              <a:t> du personnel </a:t>
            </a:r>
            <a:r>
              <a:rPr sz="2000" dirty="0" err="1"/>
              <a:t>collabore</a:t>
            </a:r>
            <a:r>
              <a:rPr sz="2000" dirty="0"/>
              <a:t> au sein </a:t>
            </a:r>
            <a:r>
              <a:rPr sz="2000" dirty="0" err="1"/>
              <a:t>dʼune</a:t>
            </a:r>
            <a:r>
              <a:rPr sz="2000" dirty="0"/>
              <a:t> structure </a:t>
            </a:r>
            <a:r>
              <a:rPr sz="2000" dirty="0" err="1"/>
              <a:t>organisationnelle</a:t>
            </a:r>
            <a:r>
              <a:rPr sz="2000" dirty="0"/>
              <a:t> commune</a:t>
            </a:r>
          </a:p>
          <a:p>
            <a:pPr marL="285750" indent="-285750" hangingPunct="1">
              <a:spcBef>
                <a:spcPct val="20000"/>
              </a:spcBef>
              <a:spcAft>
                <a:spcPct val="0"/>
              </a:spcAft>
              <a:buClr>
                <a:schemeClr val="accent3"/>
              </a:buClr>
              <a:buFont typeface="Arial"/>
              <a:buChar char="•"/>
              <a:tabLst>
                <a:tab pos="787816" algn="l"/>
                <a:tab pos="788936" algn="l"/>
              </a:tabLst>
              <a:defRPr sz="2200" kern="1200">
                <a:latin typeface="Source Sans Pro Regular"/>
                <a:ea typeface="+mn-ea"/>
                <a:cs typeface="Arial"/>
                <a:sym typeface="Source Sans Pro Regular"/>
              </a:defRPr>
            </a:pPr>
            <a:r>
              <a:rPr sz="2000" dirty="0"/>
              <a:t>Il vise à </a:t>
            </a:r>
            <a:r>
              <a:rPr sz="2000" dirty="0" err="1"/>
              <a:t>établir</a:t>
            </a:r>
            <a:r>
              <a:rPr sz="2000" dirty="0"/>
              <a:t> un </a:t>
            </a:r>
            <a:r>
              <a:rPr sz="2000" dirty="0" err="1"/>
              <a:t>commandement</a:t>
            </a:r>
            <a:r>
              <a:rPr sz="2000" dirty="0"/>
              <a:t> et un </a:t>
            </a:r>
            <a:r>
              <a:rPr sz="2000" dirty="0" err="1"/>
              <a:t>contrôle</a:t>
            </a:r>
            <a:r>
              <a:rPr sz="2000" dirty="0"/>
              <a:t> </a:t>
            </a:r>
            <a:r>
              <a:rPr sz="2000" dirty="0" err="1"/>
              <a:t>solides</a:t>
            </a:r>
            <a:r>
              <a:rPr sz="2000" dirty="0"/>
              <a:t> </a:t>
            </a:r>
            <a:r>
              <a:rPr sz="2000" dirty="0" err="1"/>
              <a:t>en</a:t>
            </a:r>
            <a:r>
              <a:rPr sz="2000" dirty="0"/>
              <a:t> </a:t>
            </a:r>
            <a:r>
              <a:rPr sz="2000" dirty="0" err="1"/>
              <a:t>sʼappuyant</a:t>
            </a:r>
            <a:r>
              <a:rPr sz="2000" dirty="0"/>
              <a:t> sur des </a:t>
            </a:r>
            <a:r>
              <a:rPr sz="2000" dirty="0" err="1"/>
              <a:t>procédures</a:t>
            </a:r>
            <a:r>
              <a:rPr sz="2000" dirty="0"/>
              <a:t> </a:t>
            </a:r>
            <a:r>
              <a:rPr sz="2000" dirty="0" err="1"/>
              <a:t>opérationnelles</a:t>
            </a:r>
            <a:r>
              <a:rPr sz="2000" dirty="0"/>
              <a:t> standards (POS) </a:t>
            </a:r>
            <a:r>
              <a:rPr sz="2000" dirty="0" err="1"/>
              <a:t>ainsi</a:t>
            </a:r>
            <a:r>
              <a:rPr sz="2000" dirty="0"/>
              <a:t> que sur des </a:t>
            </a:r>
            <a:r>
              <a:rPr sz="2000" dirty="0" err="1"/>
              <a:t>rôles</a:t>
            </a:r>
            <a:r>
              <a:rPr sz="2000" dirty="0"/>
              <a:t> et des </a:t>
            </a:r>
            <a:r>
              <a:rPr sz="2000" dirty="0" err="1"/>
              <a:t>responsabilités</a:t>
            </a:r>
            <a:r>
              <a:rPr sz="2000" dirty="0"/>
              <a:t> </a:t>
            </a:r>
            <a:r>
              <a:rPr sz="2000" dirty="0" err="1"/>
              <a:t>prédéfinis</a:t>
            </a:r>
            <a:r>
              <a:rPr sz="2000" dirty="0"/>
              <a:t>, de manière à </a:t>
            </a:r>
            <a:r>
              <a:rPr sz="2000" dirty="0" err="1"/>
              <a:t>faciliter</a:t>
            </a:r>
            <a:r>
              <a:rPr sz="2000" dirty="0"/>
              <a:t> et à </a:t>
            </a:r>
            <a:r>
              <a:rPr sz="2000" dirty="0" err="1"/>
              <a:t>accélérer</a:t>
            </a:r>
            <a:r>
              <a:rPr sz="2000" dirty="0"/>
              <a:t> les interventions</a:t>
            </a:r>
          </a:p>
          <a:p>
            <a:pPr marL="285750" lvl="1" indent="-285750" hangingPunct="1">
              <a:spcBef>
                <a:spcPct val="20000"/>
              </a:spcBef>
              <a:spcAft>
                <a:spcPct val="0"/>
              </a:spcAft>
              <a:buClr>
                <a:schemeClr val="accent3"/>
              </a:buClr>
              <a:buFont typeface="Arial"/>
              <a:buChar char="•"/>
              <a:tabLst>
                <a:tab pos="787816" algn="l"/>
                <a:tab pos="788936" algn="l"/>
              </a:tabLst>
            </a:pPr>
            <a:endParaRPr sz="2000" kern="1200" dirty="0">
              <a:latin typeface="Arial"/>
              <a:ea typeface="+mn-ea"/>
              <a:cs typeface="Arial"/>
            </a:endParaRPr>
          </a:p>
        </p:txBody>
      </p:sp>
      <p:sp>
        <p:nvSpPr>
          <p:cNvPr id="2" name="ZoneTexte 1">
            <a:extLst>
              <a:ext uri="{FF2B5EF4-FFF2-40B4-BE49-F238E27FC236}">
                <a16:creationId xmlns:a16="http://schemas.microsoft.com/office/drawing/2014/main" id="{C1D865DC-0518-ED60-C8F5-3EB9E8BC4D88}"/>
              </a:ext>
            </a:extLst>
          </p:cNvPr>
          <p:cNvSpPr txBox="1"/>
          <p:nvPr/>
        </p:nvSpPr>
        <p:spPr>
          <a:xfrm>
            <a:off x="191145" y="927316"/>
            <a:ext cx="9835723"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b="1" kern="1200">
                <a:solidFill>
                  <a:srgbClr val="A2010C"/>
                </a:solidFill>
                <a:latin typeface="Source Sans Pro Regular"/>
                <a:sym typeface="Source Sans Pro Bold"/>
              </a:defRPr>
            </a:pPr>
            <a:r>
              <a:rPr dirty="0"/>
              <a:t>Rappel – </a:t>
            </a:r>
            <a:r>
              <a:rPr dirty="0" err="1"/>
              <a:t>Quʼest-ce</a:t>
            </a:r>
            <a:r>
              <a:rPr dirty="0"/>
              <a:t> </a:t>
            </a:r>
            <a:r>
              <a:rPr dirty="0" err="1"/>
              <a:t>quʼun</a:t>
            </a:r>
            <a:r>
              <a:rPr dirty="0"/>
              <a:t> </a:t>
            </a:r>
            <a:r>
              <a:rPr dirty="0" err="1"/>
              <a:t>système</a:t>
            </a:r>
            <a:r>
              <a:rPr dirty="0"/>
              <a:t> de gestion des incidents ? </a:t>
            </a:r>
          </a:p>
        </p:txBody>
      </p:sp>
      <p:sp>
        <p:nvSpPr>
          <p:cNvPr id="6" name="Espace réservé du texte 5">
            <a:extLst>
              <a:ext uri="{FF2B5EF4-FFF2-40B4-BE49-F238E27FC236}">
                <a16:creationId xmlns:a16="http://schemas.microsoft.com/office/drawing/2014/main" id="{A106692D-F605-685C-A796-01663406ED34}"/>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graphicFrame>
        <p:nvGraphicFramePr>
          <p:cNvPr id="4" name="Diagram 3">
            <a:extLst>
              <a:ext uri="{FF2B5EF4-FFF2-40B4-BE49-F238E27FC236}">
                <a16:creationId xmlns:a16="http://schemas.microsoft.com/office/drawing/2014/main" id="{3E5DAF10-5D82-09F8-1484-3386DF345B67}"/>
              </a:ext>
            </a:extLst>
          </p:cNvPr>
          <p:cNvGraphicFramePr/>
          <p:nvPr>
            <p:extLst>
              <p:ext uri="{D42A27DB-BD31-4B8C-83A1-F6EECF244321}">
                <p14:modId xmlns:p14="http://schemas.microsoft.com/office/powerpoint/2010/main" val="535648087"/>
              </p:ext>
            </p:extLst>
          </p:nvPr>
        </p:nvGraphicFramePr>
        <p:xfrm>
          <a:off x="4075195" y="2822191"/>
          <a:ext cx="4047629" cy="23763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Slide Number Placeholder 4">
            <a:extLst>
              <a:ext uri="{FF2B5EF4-FFF2-40B4-BE49-F238E27FC236}">
                <a16:creationId xmlns:a16="http://schemas.microsoft.com/office/drawing/2014/main" id="{00036E9F-DB67-0646-F10D-996D5B1D1A61}"/>
              </a:ext>
            </a:extLst>
          </p:cNvPr>
          <p:cNvSpPr txBox="1"/>
          <p:nvPr/>
        </p:nvSpPr>
        <p:spPr>
          <a:xfrm>
            <a:off x="9494519" y="6557576"/>
            <a:ext cx="2651761" cy="276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24</a:t>
            </a:r>
          </a:p>
        </p:txBody>
      </p:sp>
    </p:spTree>
    <p:extLst>
      <p:ext uri="{BB962C8B-B14F-4D97-AF65-F5344CB8AC3E}">
        <p14:creationId xmlns:p14="http://schemas.microsoft.com/office/powerpoint/2010/main" val="369980363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350938" y="1720220"/>
            <a:ext cx="10639472" cy="3681008"/>
          </a:xfrm>
          <a:prstGeom prst="rect">
            <a:avLst/>
          </a:prstGeom>
        </p:spPr>
        <p:txBody>
          <a:bodyPr wrap="square" lIns="91440" tIns="45720" rIns="91440" bIns="45720" anchor="t">
            <a:spAutoFit/>
          </a:bodyPr>
          <a:lstStyle/>
          <a:p>
            <a:pPr marL="285750" indent="-285750" hangingPunct="1">
              <a:spcBef>
                <a:spcPct val="20000"/>
              </a:spcBef>
              <a:spcAft>
                <a:spcPct val="0"/>
              </a:spcAft>
              <a:buClr>
                <a:schemeClr val="accent3"/>
              </a:buClr>
              <a:buFont typeface="Arial"/>
              <a:buChar char="•"/>
              <a:tabLst>
                <a:tab pos="787816" algn="l"/>
                <a:tab pos="788936" algn="l"/>
              </a:tabLst>
              <a:defRPr sz="2200" kern="1200">
                <a:latin typeface="Source Sans Pro Regular"/>
                <a:ea typeface="+mn-ea"/>
                <a:cs typeface="Arial"/>
                <a:sym typeface="Source Sans Pro Regular"/>
              </a:defRPr>
            </a:pPr>
            <a:r>
              <a:t>Dans une situation dʼurgence, le centre d’opérations d’urgence est un organe conçu pour permettre au personnel responsable de la planification, de la coordination, de l’organisation, de la mobilisation et de l’affectation des ressources, et de la direction et du contrôle, de concentrer leurs efforts sur lʼintervention dʼurgence. Il fournit un appui stratégique, logistique et opérationnel aux personnes et aux organisations qui interviennent sur le terrain.</a:t>
            </a:r>
            <a:endParaRPr sz="2200" kern="1200">
              <a:latin typeface="Source Sans Pro Regular"/>
              <a:ea typeface="+mn-ea"/>
              <a:cs typeface="Arial"/>
            </a:endParaRPr>
          </a:p>
          <a:p>
            <a:pPr marL="285750" indent="-285750" hangingPunct="1">
              <a:spcBef>
                <a:spcPct val="20000"/>
              </a:spcBef>
              <a:spcAft>
                <a:spcPct val="0"/>
              </a:spcAft>
              <a:buClr>
                <a:schemeClr val="accent3"/>
              </a:buClr>
              <a:buFont typeface="Arial"/>
              <a:buChar char="•"/>
              <a:tabLst>
                <a:tab pos="787816" algn="l"/>
                <a:tab pos="788936" algn="l"/>
              </a:tabLst>
            </a:pPr>
            <a:endParaRPr sz="2200" kern="1200">
              <a:latin typeface="Source Sans Pro Regular"/>
              <a:ea typeface="+mn-ea"/>
              <a:cs typeface="Arial"/>
              <a:sym typeface="Source Sans Pro Regular"/>
            </a:endParaRPr>
          </a:p>
          <a:p>
            <a:pPr marL="285750" indent="-285750" hangingPunct="1">
              <a:spcBef>
                <a:spcPct val="20000"/>
              </a:spcBef>
              <a:spcAft>
                <a:spcPct val="0"/>
              </a:spcAft>
              <a:buClr>
                <a:schemeClr val="accent3"/>
              </a:buClr>
              <a:buFont typeface="Arial"/>
              <a:buChar char="•"/>
              <a:tabLst>
                <a:tab pos="787816" algn="l"/>
                <a:tab pos="788936" algn="l"/>
              </a:tabLst>
              <a:defRPr sz="2200" kern="1200">
                <a:latin typeface="Source Sans Pro Regular"/>
                <a:ea typeface="+mn-ea"/>
                <a:cs typeface="Arial"/>
                <a:sym typeface="Source Sans Pro Regular"/>
              </a:defRPr>
            </a:pPr>
            <a:r>
              <a:t>Un centre d’opérations d’urgence de santé publique (PHEOC) est un centre d’opérations d’urgence spécialisé dans le commandement, le contrôle et la coordination dʼinterventions d’urgence destinées à faire face à des risques de santé publique et susceptibles dʼavoir des conséquences sur la santé publique. </a:t>
            </a:r>
            <a:endParaRPr sz="2200" kern="1200">
              <a:latin typeface="Source Sans Pro Regular"/>
              <a:ea typeface="+mn-ea"/>
              <a:cs typeface="Arial"/>
            </a:endParaRPr>
          </a:p>
          <a:p>
            <a:pPr marL="285750" lvl="1" indent="-285750" hangingPunct="1">
              <a:spcBef>
                <a:spcPct val="20000"/>
              </a:spcBef>
              <a:spcAft>
                <a:spcPct val="0"/>
              </a:spcAft>
              <a:buClr>
                <a:schemeClr val="accent3"/>
              </a:buClr>
              <a:buFont typeface="Arial"/>
              <a:buChar char="•"/>
              <a:tabLst>
                <a:tab pos="787816" algn="l"/>
                <a:tab pos="788936" algn="l"/>
              </a:tabLst>
            </a:pPr>
            <a:endParaRPr sz="2200" kern="1200">
              <a:latin typeface="Source Sans Pro Regular"/>
              <a:ea typeface="+mn-ea"/>
              <a:cs typeface="Arial"/>
            </a:endParaRPr>
          </a:p>
        </p:txBody>
      </p:sp>
      <p:sp>
        <p:nvSpPr>
          <p:cNvPr id="2" name="ZoneTexte 1">
            <a:extLst>
              <a:ext uri="{FF2B5EF4-FFF2-40B4-BE49-F238E27FC236}">
                <a16:creationId xmlns:a16="http://schemas.microsoft.com/office/drawing/2014/main" id="{C1D865DC-0518-ED60-C8F5-3EB9E8BC4D88}"/>
              </a:ext>
            </a:extLst>
          </p:cNvPr>
          <p:cNvSpPr txBox="1"/>
          <p:nvPr/>
        </p:nvSpPr>
        <p:spPr>
          <a:xfrm>
            <a:off x="191145" y="927316"/>
            <a:ext cx="9756895"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800" b="1" kern="1200">
                <a:solidFill>
                  <a:srgbClr val="A2010C"/>
                </a:solidFill>
                <a:latin typeface="Source Sans Pro Regular"/>
                <a:sym typeface="Source Sans Pro Bold"/>
              </a:defRPr>
            </a:pPr>
            <a:r>
              <a:rPr dirty="0"/>
              <a:t>Rappel – </a:t>
            </a:r>
            <a:r>
              <a:rPr dirty="0" err="1"/>
              <a:t>Quʼest-ce</a:t>
            </a:r>
            <a:r>
              <a:rPr dirty="0"/>
              <a:t> </a:t>
            </a:r>
            <a:r>
              <a:rPr dirty="0" err="1"/>
              <a:t>quʼun</a:t>
            </a:r>
            <a:r>
              <a:rPr dirty="0"/>
              <a:t> </a:t>
            </a:r>
            <a:r>
              <a:rPr dirty="0" err="1"/>
              <a:t>centre</a:t>
            </a:r>
            <a:r>
              <a:rPr dirty="0"/>
              <a:t> </a:t>
            </a:r>
            <a:r>
              <a:rPr dirty="0" err="1"/>
              <a:t>dʼopérations</a:t>
            </a:r>
            <a:r>
              <a:rPr dirty="0"/>
              <a:t> </a:t>
            </a:r>
            <a:r>
              <a:rPr dirty="0" err="1"/>
              <a:t>dʼurgence</a:t>
            </a:r>
            <a:r>
              <a:rPr dirty="0"/>
              <a:t> ?</a:t>
            </a:r>
          </a:p>
        </p:txBody>
      </p:sp>
      <p:sp>
        <p:nvSpPr>
          <p:cNvPr id="6" name="Espace réservé du texte 5">
            <a:extLst>
              <a:ext uri="{FF2B5EF4-FFF2-40B4-BE49-F238E27FC236}">
                <a16:creationId xmlns:a16="http://schemas.microsoft.com/office/drawing/2014/main" id="{A106692D-F605-685C-A796-01663406ED34}"/>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t>1.3 Introduction à la gestion des EIR</a:t>
            </a:r>
          </a:p>
        </p:txBody>
      </p:sp>
      <p:sp>
        <p:nvSpPr>
          <p:cNvPr id="4" name="Slide Number Placeholder 4">
            <a:extLst>
              <a:ext uri="{FF2B5EF4-FFF2-40B4-BE49-F238E27FC236}">
                <a16:creationId xmlns:a16="http://schemas.microsoft.com/office/drawing/2014/main" id="{FA730497-5060-3EF5-2987-421E8BA8E7B6}"/>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25</a:t>
            </a:r>
          </a:p>
        </p:txBody>
      </p:sp>
    </p:spTree>
    <p:extLst>
      <p:ext uri="{BB962C8B-B14F-4D97-AF65-F5344CB8AC3E}">
        <p14:creationId xmlns:p14="http://schemas.microsoft.com/office/powerpoint/2010/main" val="139779061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92055" y="875809"/>
            <a:ext cx="3264195" cy="901107"/>
          </a:xfrm>
          <a:prstGeom prst="rect">
            <a:avLst/>
          </a:prstGeom>
        </p:spPr>
        <p:txBody>
          <a:bodyPr vert="horz" wrap="square" lIns="0" tIns="14568" rIns="0" bIns="0" numCol="1" anchor="ctr" anchorCtr="0" compatLnSpc="1">
            <a:prstTxWarp prst="textNoShape">
              <a:avLst/>
            </a:prstTxWarp>
            <a:spAutoFit/>
          </a:bodyPr>
          <a:lstStyle/>
          <a:p>
            <a:pPr marL="10795">
              <a:spcBef>
                <a:spcPts val="115"/>
              </a:spcBef>
              <a:defRPr b="1"/>
            </a:pPr>
            <a:r>
              <a:rPr dirty="0"/>
              <a:t>Messages </a:t>
            </a:r>
            <a:r>
              <a:rPr dirty="0" err="1"/>
              <a:t>clés</a:t>
            </a:r>
            <a:r>
              <a:rPr dirty="0"/>
              <a:t> </a:t>
            </a:r>
            <a:br>
              <a:rPr dirty="0"/>
            </a:br>
            <a:endParaRPr b="1" dirty="0"/>
          </a:p>
        </p:txBody>
      </p:sp>
      <p:sp>
        <p:nvSpPr>
          <p:cNvPr id="4" name="Espace réservé du texte 3">
            <a:extLst>
              <a:ext uri="{FF2B5EF4-FFF2-40B4-BE49-F238E27FC236}">
                <a16:creationId xmlns:a16="http://schemas.microsoft.com/office/drawing/2014/main" id="{F2AF3628-4FB9-A0B6-B456-4B8D6E850F1D}"/>
              </a:ext>
            </a:extLst>
          </p:cNvPr>
          <p:cNvSpPr>
            <a:spLocks noGrp="1"/>
          </p:cNvSpPr>
          <p:nvPr>
            <p:ph type="body" idx="1"/>
          </p:nvPr>
        </p:nvSpPr>
        <p:spPr>
          <a:xfrm>
            <a:off x="3656250" y="671718"/>
            <a:ext cx="7896403" cy="5546726"/>
          </a:xfrm>
        </p:spPr>
        <p:txBody>
          <a:bodyPr lIns="45719" tIns="45720" rIns="45719" bIns="45720" anchor="ctr">
            <a:normAutofit/>
          </a:bodyPr>
          <a:lstStyle/>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a:t>La gestion des EIR </a:t>
            </a:r>
            <a:r>
              <a:rPr dirty="0" err="1"/>
              <a:t>durant</a:t>
            </a:r>
            <a:r>
              <a:rPr dirty="0"/>
              <a:t> les phases de </a:t>
            </a:r>
            <a:r>
              <a:rPr dirty="0" err="1"/>
              <a:t>préparation</a:t>
            </a:r>
            <a:r>
              <a:rPr dirty="0"/>
              <a:t> et </a:t>
            </a:r>
            <a:r>
              <a:rPr dirty="0" err="1"/>
              <a:t>d’intervention</a:t>
            </a:r>
            <a:r>
              <a:rPr dirty="0"/>
              <a:t> </a:t>
            </a:r>
            <a:r>
              <a:rPr dirty="0" err="1"/>
              <a:t>est</a:t>
            </a:r>
            <a:r>
              <a:rPr dirty="0"/>
              <a:t> </a:t>
            </a:r>
            <a:r>
              <a:rPr dirty="0" err="1"/>
              <a:t>essentielle</a:t>
            </a:r>
            <a:r>
              <a:rPr dirty="0"/>
              <a:t> à la mise </a:t>
            </a:r>
            <a:r>
              <a:rPr dirty="0" err="1"/>
              <a:t>en</a:t>
            </a:r>
            <a:r>
              <a:rPr dirty="0"/>
              <a:t> place d’un </a:t>
            </a:r>
            <a:r>
              <a:rPr dirty="0" err="1"/>
              <a:t>programme</a:t>
            </a:r>
            <a:r>
              <a:rPr dirty="0"/>
              <a:t> </a:t>
            </a:r>
            <a:r>
              <a:rPr dirty="0" err="1"/>
              <a:t>d’intervention</a:t>
            </a:r>
            <a:r>
              <a:rPr dirty="0"/>
              <a:t> </a:t>
            </a:r>
            <a:r>
              <a:rPr dirty="0" err="1"/>
              <a:t>rapide</a:t>
            </a:r>
            <a:r>
              <a:rPr dirty="0"/>
              <a:t> </a:t>
            </a:r>
            <a:r>
              <a:rPr dirty="0" err="1"/>
              <a:t>fonctionnel</a:t>
            </a:r>
            <a:r>
              <a:rPr dirty="0"/>
              <a:t> et </a:t>
            </a:r>
            <a:r>
              <a:rPr dirty="0" err="1"/>
              <a:t>efficace</a:t>
            </a:r>
            <a:endParaRPr kern="1200"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pPr>
            <a:endParaRPr kern="1200"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a:t>La gestion des EIR vise à </a:t>
            </a:r>
            <a:r>
              <a:rPr dirty="0" err="1"/>
              <a:t>améliorer</a:t>
            </a:r>
            <a:r>
              <a:rPr dirty="0"/>
              <a:t> </a:t>
            </a:r>
            <a:r>
              <a:rPr dirty="0" err="1"/>
              <a:t>l’efficacité</a:t>
            </a:r>
            <a:r>
              <a:rPr dirty="0"/>
              <a:t> des interventions de santé </a:t>
            </a:r>
            <a:r>
              <a:rPr dirty="0" err="1"/>
              <a:t>publique</a:t>
            </a:r>
            <a:r>
              <a:rPr dirty="0"/>
              <a:t> au </a:t>
            </a:r>
            <a:r>
              <a:rPr dirty="0" err="1"/>
              <a:t>moyen</a:t>
            </a:r>
            <a:r>
              <a:rPr dirty="0"/>
              <a:t> de plans, de </a:t>
            </a:r>
            <a:r>
              <a:rPr dirty="0" err="1"/>
              <a:t>procédures</a:t>
            </a:r>
            <a:r>
              <a:rPr dirty="0"/>
              <a:t> </a:t>
            </a:r>
            <a:r>
              <a:rPr dirty="0" err="1"/>
              <a:t>normalisées</a:t>
            </a:r>
            <a:r>
              <a:rPr dirty="0"/>
              <a:t> et de processus de coordination des </a:t>
            </a:r>
            <a:r>
              <a:rPr dirty="0" err="1"/>
              <a:t>différentes</a:t>
            </a:r>
            <a:r>
              <a:rPr dirty="0"/>
              <a:t> </a:t>
            </a:r>
            <a:r>
              <a:rPr dirty="0" err="1"/>
              <a:t>activités</a:t>
            </a:r>
            <a:r>
              <a:rPr dirty="0"/>
              <a:t> des interventions</a:t>
            </a:r>
          </a:p>
          <a:p>
            <a:pPr marL="788035" lvl="1" indent="-334010" defTabSz="914400">
              <a:lnSpc>
                <a:spcPct val="100000"/>
              </a:lnSpc>
              <a:spcBef>
                <a:spcPts val="468"/>
              </a:spcBef>
              <a:buClr>
                <a:schemeClr val="accent3"/>
              </a:buClr>
              <a:buSzTx/>
              <a:buFont typeface="Arial MT"/>
              <a:buChar char="•"/>
              <a:tabLst>
                <a:tab pos="787816" algn="l"/>
                <a:tab pos="788936" algn="l"/>
              </a:tabLst>
            </a:pPr>
            <a:endParaRPr kern="1200" dirty="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a:t>La gestion </a:t>
            </a:r>
            <a:r>
              <a:rPr dirty="0" err="1"/>
              <a:t>d’une</a:t>
            </a:r>
            <a:r>
              <a:rPr dirty="0"/>
              <a:t> EIR </a:t>
            </a:r>
            <a:r>
              <a:rPr dirty="0" err="1"/>
              <a:t>s’inspire</a:t>
            </a:r>
            <a:r>
              <a:rPr dirty="0"/>
              <a:t> </a:t>
            </a:r>
            <a:r>
              <a:rPr dirty="0" err="1"/>
              <a:t>largement</a:t>
            </a:r>
            <a:r>
              <a:rPr dirty="0"/>
              <a:t> des principes de gestion des incidents, </a:t>
            </a:r>
            <a:r>
              <a:rPr dirty="0" err="1"/>
              <a:t>mais</a:t>
            </a:r>
            <a:r>
              <a:rPr dirty="0"/>
              <a:t> les </a:t>
            </a:r>
            <a:r>
              <a:rPr dirty="0" err="1"/>
              <a:t>modifie</a:t>
            </a:r>
            <a:r>
              <a:rPr dirty="0"/>
              <a:t>/les </a:t>
            </a:r>
            <a:r>
              <a:rPr dirty="0" err="1"/>
              <a:t>adapte</a:t>
            </a:r>
            <a:r>
              <a:rPr dirty="0"/>
              <a:t> </a:t>
            </a:r>
            <a:r>
              <a:rPr dirty="0" err="1"/>
              <a:t>afin</a:t>
            </a:r>
            <a:r>
              <a:rPr dirty="0"/>
              <a:t> de </a:t>
            </a:r>
            <a:r>
              <a:rPr dirty="0" err="1"/>
              <a:t>répondre</a:t>
            </a:r>
            <a:r>
              <a:rPr dirty="0"/>
              <a:t> aux </a:t>
            </a:r>
            <a:r>
              <a:rPr dirty="0" err="1"/>
              <a:t>besoins</a:t>
            </a:r>
            <a:r>
              <a:rPr dirty="0"/>
              <a:t> </a:t>
            </a:r>
            <a:r>
              <a:rPr dirty="0" err="1"/>
              <a:t>spécifiques</a:t>
            </a:r>
            <a:r>
              <a:rPr dirty="0"/>
              <a:t> des EIR</a:t>
            </a:r>
            <a:endParaRPr kern="1200" dirty="0">
              <a:ea typeface="+mn-ea"/>
              <a:cs typeface="Arial"/>
            </a:endParaRPr>
          </a:p>
        </p:txBody>
      </p:sp>
      <p:sp>
        <p:nvSpPr>
          <p:cNvPr id="5" name="Slide Number Placeholder 4">
            <a:extLst>
              <a:ext uri="{FF2B5EF4-FFF2-40B4-BE49-F238E27FC236}">
                <a16:creationId xmlns:a16="http://schemas.microsoft.com/office/drawing/2014/main" id="{203F4A78-E075-1E1C-E150-F084399DBB60}"/>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26</a:t>
            </a:r>
          </a:p>
        </p:txBody>
      </p:sp>
    </p:spTree>
    <p:extLst>
      <p:ext uri="{BB962C8B-B14F-4D97-AF65-F5344CB8AC3E}">
        <p14:creationId xmlns:p14="http://schemas.microsoft.com/office/powerpoint/2010/main" val="1825467110"/>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898586" y="1552340"/>
            <a:ext cx="6585538" cy="1870076"/>
          </a:xfrm>
          <a:prstGeom prst="rect">
            <a:avLst/>
          </a:prstGeom>
        </p:spPr>
        <p:txBody>
          <a:bodyPr lIns="0" tIns="0" rIns="0" bIns="0"/>
          <a:lstStyle>
            <a:lvl1pPr>
              <a:spcBef>
                <a:spcPts val="0"/>
              </a:spcBef>
              <a:defRPr sz="3200"/>
            </a:lvl1pPr>
          </a:lstStyle>
          <a:p>
            <a:pPr>
              <a:defRPr b="1"/>
            </a:pPr>
            <a:r>
              <a:t>1.4 Composition/renforcement de l’équipe de gestion des EIR</a:t>
            </a:r>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36</a:t>
            </a:r>
          </a:p>
        </p:txBody>
      </p:sp>
    </p:spTree>
    <p:extLst>
      <p:ext uri="{BB962C8B-B14F-4D97-AF65-F5344CB8AC3E}">
        <p14:creationId xmlns:p14="http://schemas.microsoft.com/office/powerpoint/2010/main" val="2870440615"/>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922" y="2396503"/>
            <a:ext cx="7049257" cy="287001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Lister les </a:t>
            </a:r>
            <a:r>
              <a:rPr dirty="0" err="1"/>
              <a:t>principales</a:t>
            </a:r>
            <a:r>
              <a:rPr dirty="0"/>
              <a:t> </a:t>
            </a:r>
            <a:r>
              <a:rPr dirty="0" err="1"/>
              <a:t>fonctions</a:t>
            </a:r>
            <a:r>
              <a:rPr dirty="0"/>
              <a:t> à </a:t>
            </a:r>
            <a:r>
              <a:rPr dirty="0" err="1"/>
              <a:t>prévoir</a:t>
            </a:r>
            <a:r>
              <a:rPr dirty="0"/>
              <a:t> dans </a:t>
            </a:r>
            <a:r>
              <a:rPr dirty="0" err="1"/>
              <a:t>l’</a:t>
            </a:r>
            <a:r>
              <a:rPr dirty="0" err="1">
                <a:solidFill>
                  <a:schemeClr val="tx1"/>
                </a:solidFill>
              </a:rPr>
              <a:t>équipe</a:t>
            </a:r>
            <a:r>
              <a:rPr dirty="0">
                <a:solidFill>
                  <a:schemeClr val="tx1"/>
                </a:solidFill>
              </a:rPr>
              <a:t> de gestion</a:t>
            </a:r>
            <a:r>
              <a:rPr dirty="0"/>
              <a:t> des EIR</a:t>
            </a:r>
            <a:endParaRPr dirty="0">
              <a:solidFill>
                <a:schemeClr val="tx1"/>
              </a:solidFill>
              <a:highlight>
                <a:srgbClr val="FFFF00"/>
              </a:highlight>
            </a:endParaRPr>
          </a:p>
          <a:p>
            <a:pPr marL="307975" indent="-307975">
              <a:spcBef>
                <a:spcPts val="500"/>
              </a:spcBef>
              <a:buClr>
                <a:srgbClr val="65A000"/>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dirty="0" err="1"/>
              <a:t>Expliquer</a:t>
            </a:r>
            <a:r>
              <a:rPr dirty="0"/>
              <a:t> </a:t>
            </a:r>
            <a:r>
              <a:rPr dirty="0" err="1"/>
              <a:t>en</a:t>
            </a:r>
            <a:r>
              <a:rPr dirty="0"/>
              <a:t> quoi </a:t>
            </a:r>
            <a:r>
              <a:rPr dirty="0" err="1"/>
              <a:t>peut</a:t>
            </a:r>
            <a:r>
              <a:rPr dirty="0"/>
              <a:t> </a:t>
            </a:r>
            <a:r>
              <a:rPr dirty="0" err="1"/>
              <a:t>consister</a:t>
            </a:r>
            <a:r>
              <a:rPr dirty="0"/>
              <a:t> le </a:t>
            </a:r>
            <a:r>
              <a:rPr dirty="0" err="1"/>
              <a:t>rôle</a:t>
            </a:r>
            <a:r>
              <a:rPr dirty="0"/>
              <a:t> des </a:t>
            </a:r>
            <a:r>
              <a:rPr dirty="0" err="1"/>
              <a:t>membres</a:t>
            </a:r>
            <a:r>
              <a:rPr dirty="0"/>
              <a:t> de </a:t>
            </a:r>
            <a:r>
              <a:rPr dirty="0" err="1"/>
              <a:t>l’équipe</a:t>
            </a:r>
            <a:r>
              <a:rPr dirty="0"/>
              <a:t> de gestion des EIR pendant les phases de </a:t>
            </a:r>
            <a:r>
              <a:rPr dirty="0" err="1"/>
              <a:t>préparation</a:t>
            </a:r>
            <a:r>
              <a:rPr dirty="0"/>
              <a:t> et </a:t>
            </a:r>
            <a:r>
              <a:rPr dirty="0" err="1"/>
              <a:t>d’intervention</a:t>
            </a:r>
            <a:endParaRPr dirty="0"/>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37</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Tree>
    <p:extLst>
      <p:ext uri="{BB962C8B-B14F-4D97-AF65-F5344CB8AC3E}">
        <p14:creationId xmlns:p14="http://schemas.microsoft.com/office/powerpoint/2010/main" val="394125900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874272" y="1781648"/>
            <a:ext cx="10440140" cy="4654071"/>
          </a:xfrm>
        </p:spPr>
        <p:txBody>
          <a:bodyPr lIns="45719" tIns="45720" rIns="45719" bIns="45720" anchor="t">
            <a:normAutofit/>
          </a:bodyPr>
          <a:lstStyle/>
          <a:p>
            <a:r>
              <a:t>Lʼéquipe de gestion des EIR doit regrouper les profils suivants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Gestionnaire/responsable de la gestion des EIR</a:t>
            </a:r>
            <a:endParaRPr kern="120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Coordinateur du déploiement et de la gestion des renforts</a:t>
            </a:r>
            <a:endParaRPr kern="120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Spécialiste en formation/coordinateur de formation</a:t>
            </a:r>
            <a:endParaRPr kern="1200">
              <a:ea typeface="+mn-ea"/>
              <a:cs typeface="Arial"/>
            </a:endParaRP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Responsable de la liste des membres de réserve/analyste de données</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t>Spécialiste du suivi et de l’évaluation</a:t>
            </a:r>
          </a:p>
          <a:p>
            <a:pPr marL="454025" lvl="1" indent="0" defTabSz="914400">
              <a:lnSpc>
                <a:spcPct val="100000"/>
              </a:lnSpc>
              <a:spcBef>
                <a:spcPts val="468"/>
              </a:spcBef>
              <a:buClr>
                <a:schemeClr val="accent3"/>
              </a:buClr>
              <a:buSzTx/>
              <a:buNone/>
              <a:tabLst>
                <a:tab pos="787816" algn="l"/>
                <a:tab pos="788936" algn="l"/>
              </a:tabLst>
            </a:pPr>
            <a:endParaRPr kern="1200">
              <a:ea typeface="+mn-ea"/>
              <a:cs typeface="Arial"/>
            </a:endParaRPr>
          </a:p>
          <a:p>
            <a:pPr marL="454025" lvl="1" indent="0" defTabSz="914400">
              <a:lnSpc>
                <a:spcPct val="100000"/>
              </a:lnSpc>
              <a:spcBef>
                <a:spcPts val="468"/>
              </a:spcBef>
              <a:buClr>
                <a:schemeClr val="accent3"/>
              </a:buClr>
              <a:buSzTx/>
              <a:buNone/>
              <a:tabLst>
                <a:tab pos="787816" algn="l"/>
                <a:tab pos="788936" algn="l"/>
              </a:tabLst>
              <a:defRPr kern="1200">
                <a:solidFill>
                  <a:srgbClr val="C00000"/>
                </a:solidFill>
                <a:ea typeface="+mn-ea"/>
                <a:cs typeface="Arial"/>
              </a:defRPr>
            </a:pPr>
            <a:r>
              <a:t>Le nombre de personnes travaillant au sein de lʼéquipe varie en fonction des ressources humaines disponibles. Cependant, indépendamment du nombre de membres dans l’équipe, les fonctions ci-dessus devront toutes être assignées.</a:t>
            </a:r>
            <a:endParaRPr kern="1200">
              <a:solidFill>
                <a:srgbClr val="C00000"/>
              </a:solidFill>
              <a:ea typeface="+mn-ea"/>
              <a:cs typeface="Arial"/>
            </a:endParaRPr>
          </a:p>
          <a:p>
            <a:endParaRPr kern="1200">
              <a:solidFill>
                <a:srgbClr val="C00000"/>
              </a:solidFill>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sz="3000" b="1">
                <a:latin typeface="Source Sans Pro Bold"/>
                <a:ea typeface="Source Sans Pro Bold"/>
              </a:defRPr>
            </a:pPr>
            <a:r>
              <a:rPr kern="1200">
                <a:solidFill>
                  <a:schemeClr val="bg1"/>
                </a:solidFill>
                <a:cs typeface="Source Sans Pro Bold"/>
              </a:rPr>
              <a:t> </a:t>
            </a:r>
            <a:r>
              <a:rPr>
                <a:solidFill>
                  <a:srgbClr val="FFFFFF"/>
                </a:solidFill>
              </a:rPr>
              <a:t>1.4 Composition/renforcement de l’équipe de gestion des EIR</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825683"/>
            <a:ext cx="92122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defRPr sz="2800" b="1" kern="1200">
                <a:solidFill>
                  <a:srgbClr val="A2010C"/>
                </a:solidFill>
                <a:ea typeface="+mj-ea"/>
                <a:cs typeface="+mj-cs"/>
              </a:defRPr>
            </a:pPr>
            <a:r>
              <a:t>Mandat de l’équipe de gestion des EIR</a:t>
            </a:r>
          </a:p>
        </p:txBody>
      </p:sp>
      <p:sp>
        <p:nvSpPr>
          <p:cNvPr id="6" name="Slide Number Placeholder 4">
            <a:extLst>
              <a:ext uri="{FF2B5EF4-FFF2-40B4-BE49-F238E27FC236}">
                <a16:creationId xmlns:a16="http://schemas.microsoft.com/office/drawing/2014/main" id="{DE3B4357-A04F-A7AA-E076-2B9DA4869711}"/>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38</a:t>
            </a:r>
          </a:p>
        </p:txBody>
      </p:sp>
    </p:spTree>
    <p:extLst>
      <p:ext uri="{BB962C8B-B14F-4D97-AF65-F5344CB8AC3E}">
        <p14:creationId xmlns:p14="http://schemas.microsoft.com/office/powerpoint/2010/main" val="2505870480"/>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C413FBB-E21E-D207-477F-903909E85DF6}"/>
              </a:ext>
            </a:extLst>
          </p:cNvPr>
          <p:cNvSpPr>
            <a:spLocks noGrp="1"/>
          </p:cNvSpPr>
          <p:nvPr>
            <p:ph type="body" idx="1"/>
          </p:nvPr>
        </p:nvSpPr>
        <p:spPr/>
        <p:txBody>
          <a:bodyPr lIns="45719" tIns="45720" rIns="45719" bIns="45720" anchor="t">
            <a:normAutofit fontScale="92500" lnSpcReduction="20000"/>
          </a:bodyPr>
          <a:lstStyle/>
          <a:p>
            <a:pPr marL="454025" lvl="1" indent="0">
              <a:lnSpc>
                <a:spcPct val="100000"/>
              </a:lnSpc>
              <a:spcBef>
                <a:spcPts val="468"/>
              </a:spcBef>
              <a:buNone/>
            </a:pPr>
            <a:endParaRPr lang="fr-FR" dirty="0"/>
          </a:p>
          <a:p>
            <a:pPr marL="454025" lvl="1" indent="0">
              <a:lnSpc>
                <a:spcPct val="100000"/>
              </a:lnSpc>
              <a:spcBef>
                <a:spcPts val="468"/>
              </a:spcBef>
              <a:buNone/>
            </a:pPr>
            <a:r>
              <a:rPr dirty="0"/>
              <a:t>Les </a:t>
            </a:r>
            <a:r>
              <a:rPr dirty="0" err="1"/>
              <a:t>gestionnaires</a:t>
            </a:r>
            <a:r>
              <a:rPr dirty="0"/>
              <a:t> des EIR, seuls </a:t>
            </a:r>
            <a:r>
              <a:rPr dirty="0" err="1"/>
              <a:t>ou</a:t>
            </a:r>
            <a:r>
              <a:rPr dirty="0"/>
              <a:t> avec </a:t>
            </a:r>
            <a:r>
              <a:rPr dirty="0" err="1"/>
              <a:t>lʼappui</a:t>
            </a:r>
            <a:r>
              <a:rPr dirty="0"/>
              <a:t> des </a:t>
            </a:r>
            <a:r>
              <a:rPr dirty="0" err="1"/>
              <a:t>principaux</a:t>
            </a:r>
            <a:r>
              <a:rPr dirty="0"/>
              <a:t> </a:t>
            </a:r>
            <a:r>
              <a:rPr dirty="0" err="1"/>
              <a:t>décideurs</a:t>
            </a:r>
            <a:r>
              <a:rPr dirty="0"/>
              <a:t>, </a:t>
            </a:r>
            <a:r>
              <a:rPr dirty="0" err="1"/>
              <a:t>peuvent</a:t>
            </a:r>
            <a:r>
              <a:rPr dirty="0"/>
              <a:t> assumer les </a:t>
            </a:r>
            <a:r>
              <a:rPr dirty="0" err="1"/>
              <a:t>responsabilités</a:t>
            </a:r>
            <a:r>
              <a:rPr dirty="0"/>
              <a:t> </a:t>
            </a:r>
            <a:r>
              <a:rPr dirty="0" err="1"/>
              <a:t>suivantes</a:t>
            </a:r>
            <a:r>
              <a:rPr dirty="0"/>
              <a:t>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cs typeface="Arial"/>
              </a:defRPr>
            </a:pPr>
            <a:r>
              <a:rPr dirty="0" err="1"/>
              <a:t>Renforcement</a:t>
            </a:r>
            <a:r>
              <a:rPr dirty="0"/>
              <a:t> des </a:t>
            </a:r>
            <a:r>
              <a:rPr dirty="0" err="1"/>
              <a:t>capacités</a:t>
            </a:r>
            <a:r>
              <a:rPr dirty="0"/>
              <a:t> des EIR à travers des formations, y </a:t>
            </a:r>
            <a:r>
              <a:rPr dirty="0" err="1"/>
              <a:t>compris</a:t>
            </a:r>
            <a:r>
              <a:rPr dirty="0"/>
              <a:t> </a:t>
            </a:r>
            <a:r>
              <a:rPr dirty="0" err="1"/>
              <a:t>en</a:t>
            </a:r>
            <a:r>
              <a:rPr dirty="0"/>
              <a:t> situation </a:t>
            </a:r>
            <a:r>
              <a:rPr dirty="0" err="1"/>
              <a:t>réelle</a:t>
            </a:r>
            <a:r>
              <a:rPr dirty="0"/>
              <a:t> sur le terrain, des </a:t>
            </a:r>
            <a:r>
              <a:rPr dirty="0" err="1"/>
              <a:t>exercices</a:t>
            </a:r>
            <a:r>
              <a:rPr dirty="0"/>
              <a:t> de simulation, des </a:t>
            </a:r>
            <a:r>
              <a:rPr dirty="0" err="1"/>
              <a:t>activités</a:t>
            </a:r>
            <a:r>
              <a:rPr dirty="0"/>
              <a:t> de </a:t>
            </a:r>
            <a:r>
              <a:rPr dirty="0" err="1"/>
              <a:t>mentorat</a:t>
            </a:r>
            <a:r>
              <a:rPr dirty="0"/>
              <a:t> et des </a:t>
            </a:r>
            <a:r>
              <a:rPr dirty="0" err="1"/>
              <a:t>programmes</a:t>
            </a:r>
            <a:r>
              <a:rPr dirty="0"/>
              <a:t> appliqués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a:t>Identification et </a:t>
            </a:r>
            <a:r>
              <a:rPr dirty="0" err="1"/>
              <a:t>sélection</a:t>
            </a:r>
            <a:r>
              <a:rPr dirty="0"/>
              <a:t> des </a:t>
            </a:r>
            <a:r>
              <a:rPr dirty="0" err="1"/>
              <a:t>membres</a:t>
            </a:r>
            <a:r>
              <a:rPr dirty="0"/>
              <a:t> des EIR </a:t>
            </a:r>
            <a:r>
              <a:rPr dirty="0" err="1"/>
              <a:t>susceptibles</a:t>
            </a:r>
            <a:r>
              <a:rPr dirty="0"/>
              <a:t> </a:t>
            </a:r>
            <a:r>
              <a:rPr dirty="0" err="1"/>
              <a:t>dʼêtre</a:t>
            </a:r>
            <a:r>
              <a:rPr dirty="0"/>
              <a:t> </a:t>
            </a:r>
            <a:r>
              <a:rPr dirty="0" err="1"/>
              <a:t>déployés</a:t>
            </a:r>
            <a:r>
              <a:rPr dirty="0"/>
              <a:t>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a:t> </a:t>
            </a:r>
            <a:r>
              <a:rPr dirty="0" err="1"/>
              <a:t>Appui</a:t>
            </a:r>
            <a:r>
              <a:rPr dirty="0"/>
              <a:t> direct </a:t>
            </a:r>
            <a:r>
              <a:rPr dirty="0" err="1"/>
              <a:t>ou</a:t>
            </a:r>
            <a:r>
              <a:rPr dirty="0"/>
              <a:t> </a:t>
            </a:r>
            <a:r>
              <a:rPr dirty="0" err="1"/>
              <a:t>externalisé</a:t>
            </a:r>
            <a:r>
              <a:rPr dirty="0"/>
              <a:t> aux EIR, </a:t>
            </a:r>
            <a:r>
              <a:rPr dirty="0" err="1"/>
              <a:t>notamment</a:t>
            </a:r>
            <a:r>
              <a:rPr dirty="0"/>
              <a:t> </a:t>
            </a:r>
            <a:r>
              <a:rPr dirty="0" err="1"/>
              <a:t>en</a:t>
            </a:r>
            <a:r>
              <a:rPr dirty="0"/>
              <a:t> matière de </a:t>
            </a:r>
            <a:r>
              <a:rPr dirty="0" err="1"/>
              <a:t>logistique</a:t>
            </a:r>
            <a:r>
              <a:rPr dirty="0"/>
              <a:t>, de conseils techniques et </a:t>
            </a:r>
            <a:r>
              <a:rPr dirty="0" err="1"/>
              <a:t>dʼexpertise</a:t>
            </a:r>
            <a:r>
              <a:rPr dirty="0"/>
              <a:t>, </a:t>
            </a:r>
            <a:r>
              <a:rPr dirty="0" err="1"/>
              <a:t>dʼéquipement</a:t>
            </a:r>
            <a:r>
              <a:rPr dirty="0"/>
              <a:t> et de </a:t>
            </a:r>
            <a:r>
              <a:rPr dirty="0" err="1"/>
              <a:t>ressources</a:t>
            </a:r>
            <a:r>
              <a:rPr dirty="0"/>
              <a:t> </a:t>
            </a:r>
            <a:r>
              <a:rPr dirty="0" err="1"/>
              <a:t>humaines</a:t>
            </a:r>
            <a:endParaRPr dirty="0"/>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err="1"/>
              <a:t>Exécution</a:t>
            </a:r>
            <a:r>
              <a:rPr dirty="0"/>
              <a:t> des processus </a:t>
            </a:r>
            <a:r>
              <a:rPr dirty="0" err="1"/>
              <a:t>préétablis</a:t>
            </a:r>
            <a:r>
              <a:rPr dirty="0"/>
              <a:t> de </a:t>
            </a:r>
            <a:r>
              <a:rPr dirty="0" err="1"/>
              <a:t>prédéploiement</a:t>
            </a:r>
            <a:r>
              <a:rPr dirty="0"/>
              <a:t>, de </a:t>
            </a:r>
            <a:r>
              <a:rPr dirty="0" err="1"/>
              <a:t>déploiement</a:t>
            </a:r>
            <a:r>
              <a:rPr dirty="0"/>
              <a:t> et de </a:t>
            </a:r>
            <a:r>
              <a:rPr dirty="0" err="1"/>
              <a:t>postdéploiement</a:t>
            </a:r>
            <a:r>
              <a:rPr dirty="0"/>
              <a:t> des EIR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a:t>Facilitation de la communication entre les EIR et le </a:t>
            </a:r>
            <a:r>
              <a:rPr dirty="0" err="1"/>
              <a:t>groupe</a:t>
            </a:r>
            <a:r>
              <a:rPr dirty="0"/>
              <a:t> de coordination pour les situations </a:t>
            </a:r>
            <a:r>
              <a:rPr dirty="0" err="1"/>
              <a:t>d’urgence</a:t>
            </a:r>
            <a:r>
              <a:rPr dirty="0"/>
              <a:t> </a:t>
            </a:r>
          </a:p>
          <a:p>
            <a:pPr marL="788035" lvl="1" indent="-334010" defTabSz="914400">
              <a:lnSpc>
                <a:spcPct val="100000"/>
              </a:lnSpc>
              <a:spcBef>
                <a:spcPts val="468"/>
              </a:spcBef>
              <a:buClr>
                <a:schemeClr val="accent3"/>
              </a:buClr>
              <a:buSzTx/>
              <a:buFont typeface="Arial MT"/>
              <a:buChar char="•"/>
              <a:tabLst>
                <a:tab pos="787816" algn="l"/>
                <a:tab pos="788936" algn="l"/>
              </a:tabLst>
              <a:defRPr kern="1200">
                <a:ea typeface="+mn-ea"/>
                <a:cs typeface="Arial"/>
              </a:defRPr>
            </a:pPr>
            <a:r>
              <a:rPr dirty="0" err="1"/>
              <a:t>Suivi</a:t>
            </a:r>
            <a:r>
              <a:rPr dirty="0"/>
              <a:t> des </a:t>
            </a:r>
            <a:r>
              <a:rPr dirty="0" err="1"/>
              <a:t>activités</a:t>
            </a:r>
            <a:r>
              <a:rPr dirty="0"/>
              <a:t> </a:t>
            </a:r>
            <a:r>
              <a:rPr dirty="0" err="1"/>
              <a:t>dʼintervention</a:t>
            </a:r>
            <a:r>
              <a:rPr dirty="0"/>
              <a:t> des EIR </a:t>
            </a:r>
            <a:r>
              <a:rPr dirty="0" err="1"/>
              <a:t>en</a:t>
            </a:r>
            <a:r>
              <a:rPr dirty="0"/>
              <a:t> </a:t>
            </a:r>
            <a:r>
              <a:rPr dirty="0" err="1"/>
              <a:t>vue</a:t>
            </a:r>
            <a:r>
              <a:rPr dirty="0"/>
              <a:t> de </a:t>
            </a:r>
            <a:r>
              <a:rPr dirty="0" err="1"/>
              <a:t>garantir</a:t>
            </a:r>
            <a:r>
              <a:rPr dirty="0"/>
              <a:t> </a:t>
            </a:r>
            <a:r>
              <a:rPr dirty="0" err="1"/>
              <a:t>une</a:t>
            </a:r>
            <a:r>
              <a:rPr dirty="0"/>
              <a:t> </a:t>
            </a:r>
            <a:r>
              <a:rPr dirty="0" err="1"/>
              <a:t>approche</a:t>
            </a:r>
            <a:r>
              <a:rPr dirty="0"/>
              <a:t> </a:t>
            </a:r>
            <a:r>
              <a:rPr dirty="0" err="1"/>
              <a:t>coordonnée</a:t>
            </a:r>
            <a:r>
              <a:rPr dirty="0"/>
              <a:t> et le respect des </a:t>
            </a:r>
            <a:r>
              <a:rPr dirty="0" err="1"/>
              <a:t>priorités</a:t>
            </a:r>
            <a:r>
              <a:rPr dirty="0"/>
              <a:t> </a:t>
            </a:r>
            <a:r>
              <a:rPr dirty="0" err="1"/>
              <a:t>prédéfinies</a:t>
            </a:r>
            <a:endParaRPr kern="1200" dirty="0">
              <a:ea typeface="+mn-ea"/>
              <a:cs typeface="Arial"/>
            </a:endParaRPr>
          </a:p>
        </p:txBody>
      </p:sp>
      <p:sp>
        <p:nvSpPr>
          <p:cNvPr id="3" name="Espace réservé du texte 2">
            <a:extLst>
              <a:ext uri="{FF2B5EF4-FFF2-40B4-BE49-F238E27FC236}">
                <a16:creationId xmlns:a16="http://schemas.microsoft.com/office/drawing/2014/main" id="{C743137A-E28A-9AA8-D7E9-FD0B0B59724A}"/>
              </a:ext>
            </a:extLst>
          </p:cNvPr>
          <p:cNvSpPr>
            <a:spLocks noGrp="1"/>
          </p:cNvSpPr>
          <p:nvPr>
            <p:ph type="body" sz="quarter" idx="21"/>
          </p:nvPr>
        </p:nvSpPr>
        <p:spPr/>
        <p:txBody>
          <a:bodyPr/>
          <a:lstStyle/>
          <a:p>
            <a:endParaRPr/>
          </a:p>
        </p:txBody>
      </p:sp>
      <p:sp>
        <p:nvSpPr>
          <p:cNvPr id="2" name="object 2"/>
          <p:cNvSpPr txBox="1">
            <a:spLocks noGrp="1"/>
          </p:cNvSpPr>
          <p:nvPr>
            <p:ph type="title" idx="4294967295"/>
          </p:nvPr>
        </p:nvSpPr>
        <p:spPr>
          <a:xfrm>
            <a:off x="0" y="831850"/>
            <a:ext cx="8828690" cy="403225"/>
          </a:xfrm>
          <a:prstGeom prst="rect">
            <a:avLst/>
          </a:prstGeom>
        </p:spPr>
        <p:txBody>
          <a:bodyPr vert="horz" wrap="square" lIns="0" tIns="14568" rIns="0" bIns="0" numCol="1" anchor="ctr" anchorCtr="0" compatLnSpc="1">
            <a:prstTxWarp prst="textNoShape">
              <a:avLst/>
            </a:prstTxWarp>
            <a:spAutoFit/>
          </a:bodyPr>
          <a:lstStyle/>
          <a:p>
            <a:pPr marL="10795">
              <a:spcBef>
                <a:spcPts val="114"/>
              </a:spcBef>
              <a:defRPr sz="2800" b="1" kern="1200">
                <a:solidFill>
                  <a:srgbClr val="A2010C"/>
                </a:solidFill>
                <a:cs typeface="+mj-cs"/>
                <a:sym typeface="Source Sans Pro Regular"/>
              </a:defRPr>
            </a:pPr>
            <a:r>
              <a:rPr dirty="0"/>
              <a:t>Rappel – </a:t>
            </a:r>
            <a:r>
              <a:rPr dirty="0" err="1">
                <a:latin typeface="Source Sans Pro Regular"/>
              </a:rPr>
              <a:t>Responsabilités</a:t>
            </a:r>
            <a:r>
              <a:rPr dirty="0">
                <a:latin typeface="Source Sans Pro Regular"/>
              </a:rPr>
              <a:t> des </a:t>
            </a:r>
            <a:r>
              <a:rPr dirty="0" err="1">
                <a:latin typeface="Source Sans Pro Regular"/>
              </a:rPr>
              <a:t>gestionnaires</a:t>
            </a:r>
            <a:r>
              <a:rPr dirty="0">
                <a:latin typeface="Source Sans Pro Regular"/>
              </a:rPr>
              <a:t> des EIR</a:t>
            </a:r>
            <a:endParaRPr sz="2800" dirty="0"/>
          </a:p>
        </p:txBody>
      </p:sp>
      <p:sp>
        <p:nvSpPr>
          <p:cNvPr id="5" name="Espace réservé du texte 5">
            <a:extLst>
              <a:ext uri="{FF2B5EF4-FFF2-40B4-BE49-F238E27FC236}">
                <a16:creationId xmlns:a16="http://schemas.microsoft.com/office/drawing/2014/main" id="{0D352227-794F-E55C-3823-E27343692F47}"/>
              </a:ext>
            </a:extLst>
          </p:cNvPr>
          <p:cNvSpPr txBox="1">
            <a:spLocks/>
          </p:cNvSpPr>
          <p:nvPr/>
        </p:nvSpPr>
        <p:spPr>
          <a:xfrm>
            <a:off x="135311" y="46714"/>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fontScale="85000" lnSpcReduction="1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000" b="1">
                <a:solidFill>
                  <a:srgbClr val="FFFFFF"/>
                </a:solidFill>
              </a:defRPr>
            </a:pPr>
            <a:r>
              <a:t>1.4 Composition/renforcement de l’équipe de gestion des EIR</a:t>
            </a:r>
            <a:endParaRPr sz="3000"/>
          </a:p>
          <a:p>
            <a:endParaRPr sz="3200" b="1">
              <a:solidFill>
                <a:srgbClr val="FFFFFF"/>
              </a:solidFill>
              <a:latin typeface="Source Sans Pro Bold"/>
              <a:ea typeface="Source Sans Pro Bold"/>
            </a:endParaRPr>
          </a:p>
        </p:txBody>
      </p:sp>
      <p:sp>
        <p:nvSpPr>
          <p:cNvPr id="6" name="Slide Number Placeholder 4">
            <a:extLst>
              <a:ext uri="{FF2B5EF4-FFF2-40B4-BE49-F238E27FC236}">
                <a16:creationId xmlns:a16="http://schemas.microsoft.com/office/drawing/2014/main" id="{7C640F43-B9D2-EC0C-38FC-E58E5956CB6E}"/>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39</a:t>
            </a:r>
          </a:p>
        </p:txBody>
      </p:sp>
    </p:spTree>
    <p:extLst>
      <p:ext uri="{BB962C8B-B14F-4D97-AF65-F5344CB8AC3E}">
        <p14:creationId xmlns:p14="http://schemas.microsoft.com/office/powerpoint/2010/main" val="252048153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71555" y="1797061"/>
            <a:ext cx="7531448" cy="465768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p>
            <a:pPr>
              <a:spcBef>
                <a:spcPts val="500"/>
              </a:spcBef>
              <a:defRPr sz="2800">
                <a:solidFill>
                  <a:srgbClr val="10253F"/>
                </a:solidFill>
                <a:latin typeface="Segoe UI"/>
                <a:ea typeface="Source Sans Pro Regular"/>
                <a:cs typeface="Segoe UI"/>
                <a:sym typeface="Source Sans Pro Regular"/>
              </a:defRPr>
            </a:pPr>
            <a:r>
              <a:rPr dirty="0">
                <a:solidFill>
                  <a:srgbClr val="65A000"/>
                </a:solidFill>
              </a:rPr>
              <a:t>1.1 </a:t>
            </a:r>
            <a:r>
              <a:rPr dirty="0" err="1">
                <a:solidFill>
                  <a:srgbClr val="10253F"/>
                </a:solidFill>
              </a:rPr>
              <a:t>Capacités</a:t>
            </a:r>
            <a:r>
              <a:rPr dirty="0">
                <a:solidFill>
                  <a:srgbClr val="10253F"/>
                </a:solidFill>
              </a:rPr>
              <a:t> </a:t>
            </a:r>
            <a:r>
              <a:rPr dirty="0" err="1">
                <a:solidFill>
                  <a:srgbClr val="10253F"/>
                </a:solidFill>
              </a:rPr>
              <a:t>dʼintervention</a:t>
            </a:r>
            <a:r>
              <a:rPr dirty="0">
                <a:solidFill>
                  <a:srgbClr val="10253F"/>
                </a:solidFill>
              </a:rPr>
              <a:t> </a:t>
            </a:r>
            <a:r>
              <a:rPr dirty="0" err="1">
                <a:solidFill>
                  <a:srgbClr val="10253F"/>
                </a:solidFill>
              </a:rPr>
              <a:t>rapide</a:t>
            </a:r>
            <a:r>
              <a:rPr dirty="0">
                <a:solidFill>
                  <a:srgbClr val="10253F"/>
                </a:solidFill>
              </a:rPr>
              <a:t> </a:t>
            </a:r>
            <a:r>
              <a:rPr dirty="0">
                <a:solidFill>
                  <a:srgbClr val="10253F"/>
                </a:solidFill>
                <a:highlight>
                  <a:srgbClr val="FFFF00"/>
                </a:highlight>
                <a:ea typeface="+mj-lt"/>
              </a:rPr>
              <a:t>[du/de/de la/de l'/des nom du pays]</a:t>
            </a:r>
            <a:endParaRPr sz="2800" dirty="0">
              <a:highlight>
                <a:srgbClr val="FFFF00"/>
              </a:highlight>
              <a:latin typeface="Segoe UI"/>
              <a:cs typeface="Segoe UI"/>
            </a:endParaRPr>
          </a:p>
          <a:p>
            <a:pPr>
              <a:spcBef>
                <a:spcPts val="500"/>
              </a:spcBef>
              <a:defRPr sz="2800">
                <a:solidFill>
                  <a:srgbClr val="10253F"/>
                </a:solidFill>
                <a:latin typeface="Segoe UI"/>
                <a:ea typeface="+mj-lt"/>
                <a:cs typeface="Segoe UI"/>
                <a:sym typeface="Source Sans Pro Regular"/>
              </a:defRPr>
            </a:pPr>
            <a:r>
              <a:rPr dirty="0">
                <a:solidFill>
                  <a:srgbClr val="65A000"/>
                </a:solidFill>
              </a:rPr>
              <a:t>1.2</a:t>
            </a:r>
            <a:r>
              <a:rPr dirty="0">
                <a:solidFill>
                  <a:srgbClr val="10253F"/>
                </a:solidFill>
              </a:rPr>
              <a:t> Séance de </a:t>
            </a:r>
            <a:r>
              <a:rPr dirty="0" err="1">
                <a:solidFill>
                  <a:srgbClr val="10253F"/>
                </a:solidFill>
              </a:rPr>
              <a:t>réflexion</a:t>
            </a:r>
            <a:r>
              <a:rPr dirty="0">
                <a:solidFill>
                  <a:srgbClr val="10253F"/>
                </a:solidFill>
              </a:rPr>
              <a:t> sur </a:t>
            </a:r>
            <a:r>
              <a:rPr dirty="0" err="1">
                <a:solidFill>
                  <a:srgbClr val="10253F"/>
                </a:solidFill>
              </a:rPr>
              <a:t>l’expérience</a:t>
            </a:r>
            <a:r>
              <a:rPr dirty="0">
                <a:solidFill>
                  <a:srgbClr val="10253F"/>
                </a:solidFill>
              </a:rPr>
              <a:t> des EIR </a:t>
            </a:r>
            <a:r>
              <a:rPr dirty="0">
                <a:solidFill>
                  <a:srgbClr val="10253F"/>
                </a:solidFill>
                <a:highlight>
                  <a:srgbClr val="FFFF00"/>
                </a:highlight>
              </a:rPr>
              <a:t>[</a:t>
            </a:r>
            <a:r>
              <a:rPr dirty="0" err="1">
                <a:solidFill>
                  <a:srgbClr val="10253F"/>
                </a:solidFill>
                <a:highlight>
                  <a:srgbClr val="FFFF00"/>
                </a:highlight>
              </a:rPr>
              <a:t>en</a:t>
            </a:r>
            <a:r>
              <a:rPr dirty="0">
                <a:solidFill>
                  <a:srgbClr val="10253F"/>
                </a:solidFill>
                <a:highlight>
                  <a:srgbClr val="FFFF00"/>
                </a:highlight>
              </a:rPr>
              <a:t>/à/au(x) nom du pays]</a:t>
            </a:r>
            <a:endParaRPr sz="2800" dirty="0">
              <a:highlight>
                <a:srgbClr val="FFFF00"/>
              </a:highlight>
              <a:latin typeface="Segoe UI"/>
              <a:cs typeface="Segoe UI"/>
            </a:endParaRPr>
          </a:p>
          <a:p>
            <a:pPr>
              <a:spcBef>
                <a:spcPts val="500"/>
              </a:spcBef>
              <a:defRPr sz="2800">
                <a:solidFill>
                  <a:srgbClr val="10253F"/>
                </a:solidFill>
                <a:latin typeface="Segoe UI"/>
                <a:ea typeface="Source Sans Pro Regular"/>
                <a:cs typeface="Segoe UI"/>
                <a:sym typeface="Source Sans Pro Regular"/>
              </a:defRPr>
            </a:pPr>
            <a:r>
              <a:rPr dirty="0">
                <a:solidFill>
                  <a:srgbClr val="65A000"/>
                </a:solidFill>
              </a:rPr>
              <a:t>1.3</a:t>
            </a:r>
            <a:r>
              <a:rPr dirty="0">
                <a:solidFill>
                  <a:srgbClr val="10253F"/>
                </a:solidFill>
              </a:rPr>
              <a:t> Introduction à la gestion des EIR</a:t>
            </a:r>
            <a:endParaRPr sz="2800" dirty="0">
              <a:latin typeface="Segoe UI"/>
              <a:cs typeface="Segoe UI"/>
            </a:endParaRPr>
          </a:p>
          <a:p>
            <a:pPr>
              <a:spcBef>
                <a:spcPts val="500"/>
              </a:spcBef>
              <a:defRPr sz="2800">
                <a:solidFill>
                  <a:srgbClr val="10253F"/>
                </a:solidFill>
                <a:latin typeface="Segoe UI"/>
                <a:ea typeface="Source Sans Pro Regular"/>
                <a:cs typeface="Segoe UI"/>
                <a:sym typeface="Source Sans Pro Regular"/>
              </a:defRPr>
            </a:pPr>
            <a:r>
              <a:rPr dirty="0">
                <a:solidFill>
                  <a:srgbClr val="65A000"/>
                </a:solidFill>
              </a:rPr>
              <a:t>1.4</a:t>
            </a:r>
            <a:r>
              <a:rPr dirty="0">
                <a:solidFill>
                  <a:srgbClr val="10253F"/>
                </a:solidFill>
              </a:rPr>
              <a:t> Composition/</a:t>
            </a:r>
            <a:r>
              <a:rPr dirty="0" err="1">
                <a:solidFill>
                  <a:srgbClr val="10253F"/>
                </a:solidFill>
              </a:rPr>
              <a:t>renforcement</a:t>
            </a:r>
            <a:r>
              <a:rPr dirty="0">
                <a:solidFill>
                  <a:srgbClr val="10253F"/>
                </a:solidFill>
              </a:rPr>
              <a:t> de </a:t>
            </a:r>
            <a:r>
              <a:rPr dirty="0" err="1">
                <a:solidFill>
                  <a:srgbClr val="10253F"/>
                </a:solidFill>
              </a:rPr>
              <a:t>l’équipe</a:t>
            </a:r>
            <a:r>
              <a:rPr dirty="0">
                <a:solidFill>
                  <a:srgbClr val="10253F"/>
                </a:solidFill>
              </a:rPr>
              <a:t> de gestion des EIR</a:t>
            </a:r>
            <a:endParaRPr sz="2800" dirty="0">
              <a:latin typeface="Segoe UI"/>
              <a:cs typeface="Segoe UI"/>
            </a:endParaRPr>
          </a:p>
          <a:p>
            <a:pPr>
              <a:spcBef>
                <a:spcPts val="500"/>
              </a:spcBef>
              <a:defRPr sz="2800">
                <a:solidFill>
                  <a:srgbClr val="10253F"/>
                </a:solidFill>
                <a:latin typeface="Segoe UI"/>
                <a:ea typeface="Source Sans Pro Regular"/>
                <a:cs typeface="Segoe UI"/>
                <a:sym typeface="Source Sans Pro Regular"/>
              </a:defRPr>
            </a:pPr>
            <a:r>
              <a:rPr dirty="0">
                <a:solidFill>
                  <a:srgbClr val="65A000"/>
                </a:solidFill>
              </a:rPr>
              <a:t>1.5 </a:t>
            </a:r>
            <a:r>
              <a:rPr dirty="0">
                <a:solidFill>
                  <a:srgbClr val="10253F"/>
                </a:solidFill>
              </a:rPr>
              <a:t>Travail </a:t>
            </a:r>
            <a:r>
              <a:rPr dirty="0" err="1">
                <a:solidFill>
                  <a:srgbClr val="10253F"/>
                </a:solidFill>
              </a:rPr>
              <a:t>en</a:t>
            </a:r>
            <a:r>
              <a:rPr dirty="0">
                <a:solidFill>
                  <a:srgbClr val="10253F"/>
                </a:solidFill>
              </a:rPr>
              <a:t> </a:t>
            </a:r>
            <a:r>
              <a:rPr dirty="0" err="1">
                <a:solidFill>
                  <a:srgbClr val="10253F"/>
                </a:solidFill>
              </a:rPr>
              <a:t>groupe</a:t>
            </a:r>
            <a:r>
              <a:rPr dirty="0">
                <a:solidFill>
                  <a:srgbClr val="10253F"/>
                </a:solidFill>
              </a:rPr>
              <a:t> : composition/</a:t>
            </a:r>
            <a:r>
              <a:rPr dirty="0" err="1">
                <a:solidFill>
                  <a:srgbClr val="10253F"/>
                </a:solidFill>
              </a:rPr>
              <a:t>renforcement</a:t>
            </a:r>
            <a:r>
              <a:rPr dirty="0">
                <a:solidFill>
                  <a:srgbClr val="10253F"/>
                </a:solidFill>
              </a:rPr>
              <a:t> de </a:t>
            </a:r>
            <a:r>
              <a:rPr dirty="0" err="1">
                <a:solidFill>
                  <a:srgbClr val="10253F"/>
                </a:solidFill>
              </a:rPr>
              <a:t>l’équipe</a:t>
            </a:r>
            <a:r>
              <a:rPr dirty="0">
                <a:solidFill>
                  <a:srgbClr val="10253F"/>
                </a:solidFill>
              </a:rPr>
              <a:t> de gestion des EIR</a:t>
            </a:r>
            <a:endParaRPr dirty="0">
              <a:latin typeface="Segoe UI"/>
              <a:cs typeface="Segoe UI"/>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Sommaire</a:t>
            </a:r>
            <a:endParaRPr b="1"/>
          </a:p>
        </p:txBody>
      </p:sp>
      <p:sp>
        <p:nvSpPr>
          <p:cNvPr id="619"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5</a:t>
            </a:r>
          </a:p>
        </p:txBody>
      </p:sp>
    </p:spTree>
    <p:extLst>
      <p:ext uri="{BB962C8B-B14F-4D97-AF65-F5344CB8AC3E}">
        <p14:creationId xmlns:p14="http://schemas.microsoft.com/office/powerpoint/2010/main" val="429985822"/>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409902" y="1168175"/>
            <a:ext cx="5510835" cy="5232626"/>
          </a:xfrm>
          <a:solidFill>
            <a:schemeClr val="tx2">
              <a:lumMod val="20000"/>
              <a:lumOff val="80000"/>
            </a:schemeClr>
          </a:solidFill>
        </p:spPr>
        <p:txBody>
          <a:bodyPr lIns="45719" tIns="45720" rIns="45719" bIns="45720" anchor="t">
            <a:normAutofit/>
          </a:bodyPr>
          <a:lstStyle/>
          <a:p>
            <a:pPr marL="216535" lvl="1" indent="0">
              <a:buNone/>
              <a:defRPr b="1">
                <a:solidFill>
                  <a:srgbClr val="65A000"/>
                </a:solidFill>
              </a:defRPr>
            </a:pPr>
            <a:r>
              <a:rPr sz="2000" dirty="0"/>
              <a:t>Pendant la phase de </a:t>
            </a:r>
            <a:r>
              <a:rPr sz="2000" dirty="0" err="1"/>
              <a:t>préparation</a:t>
            </a:r>
            <a:r>
              <a:rPr sz="2000" dirty="0"/>
              <a:t> :</a:t>
            </a:r>
            <a:endParaRPr sz="2000" b="1" dirty="0">
              <a:solidFill>
                <a:srgbClr val="65A000"/>
              </a:solidFil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S'assurer</a:t>
            </a:r>
            <a:r>
              <a:rPr sz="2000" dirty="0"/>
              <a:t> du </a:t>
            </a:r>
            <a:r>
              <a:rPr sz="2000" dirty="0" err="1"/>
              <a:t>soutien</a:t>
            </a:r>
            <a:r>
              <a:rPr sz="2000" dirty="0"/>
              <a:t> politique, de </a:t>
            </a:r>
            <a:r>
              <a:rPr sz="2000" dirty="0" err="1"/>
              <a:t>lʼexistence</a:t>
            </a:r>
            <a:r>
              <a:rPr sz="2000" dirty="0"/>
              <a:t> des </a:t>
            </a:r>
            <a:r>
              <a:rPr sz="2000" dirty="0" err="1"/>
              <a:t>lois</a:t>
            </a:r>
            <a:r>
              <a:rPr sz="2000" dirty="0"/>
              <a:t> et de la </a:t>
            </a:r>
            <a:r>
              <a:rPr sz="2000" dirty="0" err="1"/>
              <a:t>disponibilité</a:t>
            </a:r>
            <a:r>
              <a:rPr sz="2000" dirty="0"/>
              <a:t> des </a:t>
            </a:r>
            <a:r>
              <a:rPr sz="2000" dirty="0" err="1"/>
              <a:t>financements</a:t>
            </a:r>
            <a:r>
              <a:rPr sz="2000" dirty="0"/>
              <a:t> </a:t>
            </a:r>
            <a:r>
              <a:rPr sz="2000" dirty="0" err="1"/>
              <a:t>nécessaires</a:t>
            </a:r>
            <a:r>
              <a:rPr sz="2000" dirty="0"/>
              <a:t> pour </a:t>
            </a:r>
            <a:r>
              <a:rPr sz="2000" dirty="0" err="1"/>
              <a:t>pouvoir</a:t>
            </a:r>
            <a:r>
              <a:rPr sz="2000" dirty="0"/>
              <a:t> </a:t>
            </a:r>
            <a:r>
              <a:rPr sz="2000" dirty="0" err="1"/>
              <a:t>durablement</a:t>
            </a:r>
            <a:r>
              <a:rPr sz="2000" dirty="0"/>
              <a:t> </a:t>
            </a:r>
            <a:r>
              <a:rPr sz="2000" dirty="0" err="1"/>
              <a:t>mettre</a:t>
            </a:r>
            <a:r>
              <a:rPr sz="2000" dirty="0"/>
              <a:t> </a:t>
            </a:r>
            <a:r>
              <a:rPr sz="2000" dirty="0" err="1"/>
              <a:t>en</a:t>
            </a:r>
            <a:r>
              <a:rPr sz="2000" dirty="0"/>
              <a:t> place des EIR</a:t>
            </a: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Diriger</a:t>
            </a:r>
            <a:r>
              <a:rPr sz="2000" dirty="0"/>
              <a:t> </a:t>
            </a:r>
            <a:r>
              <a:rPr sz="2000" dirty="0" err="1"/>
              <a:t>l’équipe</a:t>
            </a:r>
            <a:r>
              <a:rPr sz="2000" dirty="0"/>
              <a:t> de gestion et assurer la coordination avec la direction de </a:t>
            </a:r>
            <a:r>
              <a:rPr sz="2000" dirty="0" err="1"/>
              <a:t>l'organisation</a:t>
            </a:r>
            <a:r>
              <a:rPr sz="2000" dirty="0"/>
              <a:t> et les parties </a:t>
            </a:r>
            <a:r>
              <a:rPr sz="2000" dirty="0" err="1"/>
              <a:t>prenantes</a:t>
            </a: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Définir</a:t>
            </a:r>
            <a:r>
              <a:rPr sz="2000" dirty="0"/>
              <a:t> des </a:t>
            </a:r>
            <a:r>
              <a:rPr sz="2000" dirty="0" err="1"/>
              <a:t>normes</a:t>
            </a:r>
            <a:r>
              <a:rPr sz="2000" dirty="0"/>
              <a:t> sur la </a:t>
            </a:r>
            <a:r>
              <a:rPr sz="2000" dirty="0" err="1"/>
              <a:t>conduite</a:t>
            </a:r>
            <a:r>
              <a:rPr sz="2000" dirty="0"/>
              <a:t> des équipes sur le terrain</a:t>
            </a: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Améliorer</a:t>
            </a:r>
            <a:r>
              <a:rPr sz="2000" dirty="0"/>
              <a:t> </a:t>
            </a:r>
            <a:r>
              <a:rPr sz="2000" dirty="0" err="1"/>
              <a:t>constamment</a:t>
            </a:r>
            <a:r>
              <a:rPr sz="2000" dirty="0"/>
              <a:t> le </a:t>
            </a:r>
            <a:r>
              <a:rPr sz="2000" dirty="0" err="1"/>
              <a:t>programme</a:t>
            </a:r>
            <a:r>
              <a:rPr sz="2000" dirty="0"/>
              <a:t> </a:t>
            </a:r>
            <a:r>
              <a:rPr sz="2000" dirty="0" err="1"/>
              <a:t>d’intervention</a:t>
            </a:r>
            <a:r>
              <a:rPr sz="2000" dirty="0"/>
              <a:t> </a:t>
            </a:r>
            <a:r>
              <a:rPr sz="2000" dirty="0" err="1"/>
              <a:t>rapide</a:t>
            </a:r>
            <a:r>
              <a:rPr sz="2000" dirty="0"/>
              <a:t> </a:t>
            </a:r>
            <a:r>
              <a:rPr sz="2000" dirty="0" err="1"/>
              <a:t>en</a:t>
            </a:r>
            <a:r>
              <a:rPr sz="2000" dirty="0"/>
              <a:t> </a:t>
            </a:r>
            <a:r>
              <a:rPr sz="2000" dirty="0" err="1"/>
              <a:t>s’appuyant</a:t>
            </a:r>
            <a:r>
              <a:rPr sz="2000" dirty="0"/>
              <a:t> sur les </a:t>
            </a:r>
            <a:r>
              <a:rPr sz="2000" dirty="0" err="1"/>
              <a:t>résultats</a:t>
            </a:r>
            <a:r>
              <a:rPr sz="2000" dirty="0"/>
              <a:t> du </a:t>
            </a:r>
            <a:r>
              <a:rPr sz="2000" dirty="0" err="1"/>
              <a:t>suivi</a:t>
            </a:r>
            <a:r>
              <a:rPr sz="2000" dirty="0"/>
              <a:t> et de </a:t>
            </a:r>
            <a:r>
              <a:rPr sz="2000" dirty="0" err="1"/>
              <a:t>l’évaluation</a:t>
            </a:r>
            <a:r>
              <a:rPr sz="2000" dirty="0"/>
              <a:t> </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b="1">
                <a:latin typeface="Source Sans Pro Bold"/>
                <a:ea typeface="Source Sans Pro Bold"/>
              </a:defRPr>
            </a:pPr>
            <a:r>
              <a:rPr sz="3200" kern="1200">
                <a:solidFill>
                  <a:schemeClr val="bg1"/>
                </a:solidFill>
                <a:cs typeface="Source Sans Pro Bold"/>
              </a:rPr>
              <a:t> </a:t>
            </a:r>
            <a:r>
              <a:rPr sz="3000">
                <a:solidFill>
                  <a:srgbClr val="FFFFFF"/>
                </a:solidFill>
              </a:rPr>
              <a:t>1.4 Composition/renforcement de l’équipe de gestion des EIR</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696531"/>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fontScale="925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defRPr sz="2800" b="1" kern="1200">
                <a:solidFill>
                  <a:srgbClr val="A2010C"/>
                </a:solidFill>
                <a:ea typeface="+mj-ea"/>
                <a:cs typeface="+mj-cs"/>
              </a:defRPr>
            </a:pPr>
            <a:r>
              <a:rPr dirty="0"/>
              <a:t>Mandat du </a:t>
            </a:r>
            <a:r>
              <a:rPr dirty="0" err="1"/>
              <a:t>gestionnaire</a:t>
            </a:r>
            <a:r>
              <a:rPr dirty="0"/>
              <a:t>/du </a:t>
            </a:r>
            <a:r>
              <a:rPr dirty="0" err="1"/>
              <a:t>responsable</a:t>
            </a:r>
            <a:r>
              <a:rPr dirty="0"/>
              <a:t> de la gestion des EIR</a:t>
            </a: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271265" y="1165369"/>
            <a:ext cx="5760702" cy="5232627"/>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defRPr sz="2200" b="1">
                <a:solidFill>
                  <a:srgbClr val="A2010C"/>
                </a:solidFill>
              </a:defRPr>
            </a:pPr>
            <a:r>
              <a:rPr sz="2000" dirty="0"/>
              <a:t>Pendant la phase </a:t>
            </a:r>
            <a:r>
              <a:rPr sz="2000" dirty="0" err="1"/>
              <a:t>d’intervention</a:t>
            </a:r>
            <a:r>
              <a:rPr sz="2000" dirty="0"/>
              <a:t> :</a:t>
            </a:r>
            <a:endParaRPr sz="2000" b="1" dirty="0">
              <a:solidFill>
                <a:srgbClr val="A2010C"/>
              </a:solidFill>
            </a:endParaRPr>
          </a:p>
          <a:p>
            <a:pPr marL="788035" lvl="1" indent="-334010" defTabSz="914400" hangingPunct="1">
              <a:spcBef>
                <a:spcPts val="468"/>
              </a:spcBef>
              <a:buClr>
                <a:schemeClr val="accent3"/>
              </a:buClr>
              <a:buSzTx/>
              <a:buFont typeface="Arial MT"/>
              <a:buChar char="•"/>
              <a:tabLst>
                <a:tab pos="787816" algn="l"/>
                <a:tab pos="788936" algn="l"/>
              </a:tabLst>
              <a:defRPr sz="2200" kern="1200">
                <a:ea typeface="+mn-ea"/>
                <a:cs typeface="Arial"/>
              </a:defRPr>
            </a:pPr>
            <a:r>
              <a:rPr sz="2000" dirty="0" err="1"/>
              <a:t>Veiller</a:t>
            </a:r>
            <a:r>
              <a:rPr sz="2000" dirty="0"/>
              <a:t> à la coordination et à la communication entre les </a:t>
            </a:r>
            <a:r>
              <a:rPr sz="2000" dirty="0" err="1"/>
              <a:t>membres</a:t>
            </a:r>
            <a:r>
              <a:rPr sz="2000" dirty="0"/>
              <a:t> de </a:t>
            </a:r>
            <a:r>
              <a:rPr sz="2000" dirty="0" err="1"/>
              <a:t>lʼéquipe</a:t>
            </a:r>
            <a:r>
              <a:rPr sz="2000" dirty="0"/>
              <a:t> sur le terrain, le </a:t>
            </a:r>
            <a:r>
              <a:rPr sz="2000" dirty="0" err="1"/>
              <a:t>centre</a:t>
            </a:r>
            <a:r>
              <a:rPr sz="2000" dirty="0"/>
              <a:t> </a:t>
            </a:r>
            <a:r>
              <a:rPr sz="2000" dirty="0" err="1"/>
              <a:t>dʼopérations</a:t>
            </a:r>
            <a:r>
              <a:rPr sz="2000" dirty="0"/>
              <a:t> </a:t>
            </a:r>
            <a:r>
              <a:rPr sz="2000" dirty="0" err="1"/>
              <a:t>dʼurgence</a:t>
            </a:r>
            <a:r>
              <a:rPr sz="2000" dirty="0"/>
              <a:t> et les </a:t>
            </a:r>
            <a:r>
              <a:rPr sz="2000" dirty="0" err="1"/>
              <a:t>autres</a:t>
            </a:r>
            <a:r>
              <a:rPr sz="2000" dirty="0"/>
              <a:t> interventions </a:t>
            </a:r>
            <a:r>
              <a:rPr sz="2000" dirty="0" err="1"/>
              <a:t>menées</a:t>
            </a:r>
            <a:endParaRPr sz="2000" dirty="0"/>
          </a:p>
          <a:p>
            <a:pPr marL="788035" lvl="1" indent="-334010" defTabSz="914400" hangingPunct="1">
              <a:spcBef>
                <a:spcPts val="468"/>
              </a:spcBef>
              <a:buClr>
                <a:schemeClr val="accent3"/>
              </a:buClr>
              <a:buSzTx/>
              <a:buFont typeface="Arial MT"/>
              <a:buChar char="•"/>
              <a:tabLst>
                <a:tab pos="787816" algn="l"/>
                <a:tab pos="788936" algn="l"/>
              </a:tabLst>
              <a:defRPr sz="2200" kern="1200">
                <a:ea typeface="+mn-ea"/>
                <a:cs typeface="Arial"/>
              </a:defRPr>
            </a:pPr>
            <a:r>
              <a:rPr sz="2000" dirty="0" err="1"/>
              <a:t>Fournir</a:t>
            </a:r>
            <a:r>
              <a:rPr sz="2000" dirty="0"/>
              <a:t> des orientations et un </a:t>
            </a:r>
            <a:r>
              <a:rPr sz="2000" dirty="0" err="1"/>
              <a:t>appui</a:t>
            </a:r>
            <a:r>
              <a:rPr sz="2000" dirty="0"/>
              <a:t> technique </a:t>
            </a:r>
          </a:p>
          <a:p>
            <a:pPr marL="788035" lvl="1" indent="-334010" defTabSz="914400" hangingPunct="1">
              <a:spcBef>
                <a:spcPts val="468"/>
              </a:spcBef>
              <a:buClr>
                <a:schemeClr val="accent3"/>
              </a:buClr>
              <a:buSzTx/>
              <a:buFont typeface="Arial MT"/>
              <a:buChar char="•"/>
              <a:tabLst>
                <a:tab pos="787816" algn="l"/>
                <a:tab pos="788936" algn="l"/>
              </a:tabLst>
              <a:defRPr sz="2200" kern="1200">
                <a:ea typeface="+mn-ea"/>
                <a:cs typeface="Arial"/>
              </a:defRPr>
            </a:pPr>
            <a:r>
              <a:rPr sz="2000" dirty="0" err="1"/>
              <a:t>Instaurer</a:t>
            </a:r>
            <a:r>
              <a:rPr sz="2000" dirty="0"/>
              <a:t> un </a:t>
            </a:r>
            <a:r>
              <a:rPr sz="2000" dirty="0" err="1"/>
              <a:t>mécanisme</a:t>
            </a:r>
            <a:r>
              <a:rPr sz="2000" dirty="0"/>
              <a:t> de </a:t>
            </a:r>
            <a:r>
              <a:rPr sz="2000" dirty="0" err="1"/>
              <a:t>suivi</a:t>
            </a:r>
            <a:r>
              <a:rPr sz="2000" dirty="0"/>
              <a:t> de la </a:t>
            </a:r>
            <a:r>
              <a:rPr sz="2000" dirty="0" err="1"/>
              <a:t>sécurité</a:t>
            </a:r>
            <a:r>
              <a:rPr sz="2000" dirty="0"/>
              <a:t>, de la </a:t>
            </a:r>
            <a:r>
              <a:rPr sz="2000" dirty="0" err="1"/>
              <a:t>sûreté</a:t>
            </a:r>
            <a:r>
              <a:rPr sz="2000" dirty="0"/>
              <a:t> et du bien-</a:t>
            </a:r>
            <a:r>
              <a:rPr sz="2000" dirty="0" err="1"/>
              <a:t>être</a:t>
            </a:r>
            <a:r>
              <a:rPr sz="2000" dirty="0"/>
              <a:t> des </a:t>
            </a:r>
            <a:r>
              <a:rPr sz="2000" dirty="0" err="1"/>
              <a:t>membres</a:t>
            </a:r>
            <a:r>
              <a:rPr sz="2000" dirty="0"/>
              <a:t> des équipes </a:t>
            </a:r>
            <a:r>
              <a:rPr sz="2000" dirty="0" err="1"/>
              <a:t>déployées</a:t>
            </a:r>
            <a:r>
              <a:rPr sz="2000" dirty="0"/>
              <a:t> sur le terrain</a:t>
            </a:r>
          </a:p>
          <a:p>
            <a:pPr marL="788035" lvl="1" indent="-334010" defTabSz="914400" hangingPunct="1">
              <a:spcBef>
                <a:spcPts val="468"/>
              </a:spcBef>
              <a:buClr>
                <a:schemeClr val="accent3"/>
              </a:buClr>
              <a:buSzTx/>
              <a:buFont typeface="Arial MT"/>
              <a:buChar char="•"/>
              <a:tabLst>
                <a:tab pos="787816" algn="l"/>
                <a:tab pos="788936" algn="l"/>
              </a:tabLst>
              <a:defRPr sz="2200" kern="1200">
                <a:ea typeface="+mn-ea"/>
                <a:cs typeface="Arial"/>
              </a:defRPr>
            </a:pPr>
            <a:r>
              <a:rPr sz="2000" dirty="0"/>
              <a:t>Prendre des </a:t>
            </a:r>
            <a:r>
              <a:rPr sz="2000" dirty="0" err="1"/>
              <a:t>mesures</a:t>
            </a:r>
            <a:r>
              <a:rPr sz="2000" dirty="0"/>
              <a:t> </a:t>
            </a:r>
            <a:r>
              <a:rPr sz="2000" dirty="0" err="1"/>
              <a:t>disciplinaires</a:t>
            </a:r>
            <a:r>
              <a:rPr sz="2000" dirty="0"/>
              <a:t> </a:t>
            </a:r>
            <a:r>
              <a:rPr sz="2000" dirty="0" err="1"/>
              <a:t>en</a:t>
            </a:r>
            <a:r>
              <a:rPr sz="2000" dirty="0"/>
              <a:t> </a:t>
            </a:r>
            <a:r>
              <a:rPr sz="2000" dirty="0" err="1"/>
              <a:t>cas</a:t>
            </a:r>
            <a:r>
              <a:rPr sz="2000" dirty="0"/>
              <a:t> </a:t>
            </a:r>
            <a:r>
              <a:rPr sz="2000" dirty="0" err="1"/>
              <a:t>d’inconduite</a:t>
            </a:r>
            <a:r>
              <a:rPr sz="2000" dirty="0"/>
              <a:t> d’un </a:t>
            </a:r>
            <a:r>
              <a:rPr sz="2000" dirty="0" err="1"/>
              <a:t>membre</a:t>
            </a:r>
            <a:r>
              <a:rPr sz="2000" dirty="0"/>
              <a:t> </a:t>
            </a:r>
            <a:r>
              <a:rPr sz="2000" dirty="0" err="1"/>
              <a:t>d'une</a:t>
            </a:r>
            <a:r>
              <a:rPr sz="2000" dirty="0"/>
              <a:t> équipe</a:t>
            </a:r>
          </a:p>
          <a:p>
            <a:pPr marL="788035" lvl="1" indent="-334010" defTabSz="914400">
              <a:spcBef>
                <a:spcPts val="468"/>
              </a:spcBef>
              <a:buClr>
                <a:schemeClr val="accent3"/>
              </a:buClr>
              <a:buSzTx/>
              <a:buFont typeface="Arial MT"/>
              <a:buChar char="•"/>
              <a:tabLst>
                <a:tab pos="787816" algn="l"/>
                <a:tab pos="788936" algn="l"/>
              </a:tabLst>
              <a:defRPr sz="2200" kern="1200">
                <a:ea typeface="+mn-ea"/>
                <a:cs typeface="Arial"/>
              </a:defRPr>
            </a:pPr>
            <a:r>
              <a:rPr sz="2000" dirty="0" err="1"/>
              <a:t>Suivre</a:t>
            </a:r>
            <a:r>
              <a:rPr sz="2000" dirty="0"/>
              <a:t> et </a:t>
            </a:r>
            <a:r>
              <a:rPr sz="2000" dirty="0" err="1"/>
              <a:t>évaluer</a:t>
            </a:r>
            <a:r>
              <a:rPr sz="2000" dirty="0"/>
              <a:t> les </a:t>
            </a:r>
            <a:r>
              <a:rPr sz="2000" dirty="0" err="1"/>
              <a:t>activités</a:t>
            </a:r>
            <a:r>
              <a:rPr sz="2000" dirty="0"/>
              <a:t> de riposte </a:t>
            </a:r>
            <a:r>
              <a:rPr sz="2000" dirty="0" err="1"/>
              <a:t>menées</a:t>
            </a:r>
            <a:r>
              <a:rPr sz="2000" dirty="0"/>
              <a:t> par les équipes sur le terrain, avec le </a:t>
            </a:r>
            <a:r>
              <a:rPr sz="2000" dirty="0" err="1"/>
              <a:t>soutien</a:t>
            </a:r>
            <a:r>
              <a:rPr sz="2000" dirty="0"/>
              <a:t> du </a:t>
            </a:r>
            <a:r>
              <a:rPr sz="2000" dirty="0" err="1"/>
              <a:t>spécialiste</a:t>
            </a:r>
            <a:r>
              <a:rPr sz="2000" dirty="0"/>
              <a:t> du </a:t>
            </a:r>
            <a:r>
              <a:rPr sz="2000" dirty="0" err="1"/>
              <a:t>suivi</a:t>
            </a:r>
            <a:r>
              <a:rPr sz="2000" dirty="0"/>
              <a:t> et de </a:t>
            </a:r>
            <a:r>
              <a:rPr sz="2000" dirty="0" err="1"/>
              <a:t>l’évaluation</a:t>
            </a:r>
            <a:endParaRPr sz="2000" dirty="0"/>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7" name="Slide Number Placeholder 4">
            <a:extLst>
              <a:ext uri="{FF2B5EF4-FFF2-40B4-BE49-F238E27FC236}">
                <a16:creationId xmlns:a16="http://schemas.microsoft.com/office/drawing/2014/main" id="{83B3106C-8A05-E62C-763F-CA5672AEB846}"/>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40</a:t>
            </a:r>
          </a:p>
        </p:txBody>
      </p:sp>
    </p:spTree>
    <p:extLst>
      <p:ext uri="{BB962C8B-B14F-4D97-AF65-F5344CB8AC3E}">
        <p14:creationId xmlns:p14="http://schemas.microsoft.com/office/powerpoint/2010/main" val="145496540"/>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73137" y="1405603"/>
            <a:ext cx="5873431" cy="4867618"/>
          </a:xfrm>
          <a:solidFill>
            <a:schemeClr val="tx2">
              <a:lumMod val="20000"/>
              <a:lumOff val="80000"/>
            </a:schemeClr>
          </a:solidFill>
        </p:spPr>
        <p:txBody>
          <a:bodyPr lIns="45719" tIns="45720" rIns="45719" bIns="45720" anchor="t">
            <a:normAutofit/>
          </a:bodyPr>
          <a:lstStyle/>
          <a:p>
            <a:pPr marL="216535" lvl="1" indent="0">
              <a:buNone/>
              <a:defRPr b="1">
                <a:solidFill>
                  <a:srgbClr val="65A000"/>
                </a:solidFill>
              </a:defRPr>
            </a:pPr>
            <a:r>
              <a:rPr sz="2000" dirty="0"/>
              <a:t>Pendant la phase de </a:t>
            </a:r>
            <a:r>
              <a:rPr sz="2000" dirty="0" err="1"/>
              <a:t>préparation</a:t>
            </a:r>
            <a:r>
              <a:rPr sz="2000" dirty="0"/>
              <a:t> :</a:t>
            </a:r>
            <a:endParaRPr sz="2000" b="1" dirty="0">
              <a:solidFill>
                <a:srgbClr val="65A000"/>
              </a:solidFil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Élaborer</a:t>
            </a:r>
            <a:r>
              <a:rPr sz="2000" dirty="0"/>
              <a:t> un plan de dotation des équipes </a:t>
            </a:r>
            <a:r>
              <a:rPr sz="2000" dirty="0" err="1"/>
              <a:t>en</a:t>
            </a:r>
            <a:r>
              <a:rPr sz="2000" dirty="0"/>
              <a:t> personnel, </a:t>
            </a:r>
            <a:r>
              <a:rPr sz="2000" dirty="0" err="1"/>
              <a:t>gérer</a:t>
            </a:r>
            <a:r>
              <a:rPr sz="2000" dirty="0"/>
              <a:t> la </a:t>
            </a:r>
            <a:r>
              <a:rPr sz="2000" dirty="0" err="1"/>
              <a:t>sélection</a:t>
            </a:r>
            <a:r>
              <a:rPr sz="2000" dirty="0"/>
              <a:t> et la </a:t>
            </a:r>
            <a:r>
              <a:rPr sz="2000" dirty="0" err="1"/>
              <a:t>disponibilité</a:t>
            </a:r>
            <a:r>
              <a:rPr sz="2000" dirty="0"/>
              <a:t> </a:t>
            </a:r>
            <a:r>
              <a:rPr sz="2000" dirty="0" err="1"/>
              <a:t>opérationnelle</a:t>
            </a:r>
            <a:r>
              <a:rPr sz="2000" dirty="0"/>
              <a:t> des </a:t>
            </a:r>
            <a:r>
              <a:rPr sz="2000" dirty="0" err="1"/>
              <a:t>membres</a:t>
            </a:r>
            <a:r>
              <a:rPr sz="2000" dirty="0"/>
              <a:t> et </a:t>
            </a:r>
            <a:r>
              <a:rPr sz="2000" dirty="0" err="1"/>
              <a:t>fournir</a:t>
            </a:r>
            <a:r>
              <a:rPr sz="2000" dirty="0"/>
              <a:t> </a:t>
            </a:r>
            <a:r>
              <a:rPr sz="2000" dirty="0" err="1"/>
              <a:t>une</a:t>
            </a:r>
            <a:r>
              <a:rPr sz="2000" dirty="0"/>
              <a:t> aide au </a:t>
            </a:r>
            <a:r>
              <a:rPr sz="2000" dirty="0" err="1"/>
              <a:t>déploiement</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Fournir</a:t>
            </a:r>
            <a:r>
              <a:rPr sz="2000" dirty="0"/>
              <a:t> du matériel et un </a:t>
            </a:r>
            <a:r>
              <a:rPr sz="2000" dirty="0" err="1"/>
              <a:t>soutien</a:t>
            </a:r>
            <a:r>
              <a:rPr sz="2000" dirty="0"/>
              <a:t> </a:t>
            </a:r>
            <a:r>
              <a:rPr sz="2000" dirty="0" err="1"/>
              <a:t>logistique</a:t>
            </a:r>
            <a:r>
              <a:rPr sz="2000" dirty="0"/>
              <a:t> aux </a:t>
            </a:r>
            <a:r>
              <a:rPr sz="2000" dirty="0" err="1"/>
              <a:t>membres</a:t>
            </a:r>
            <a:r>
              <a:rPr sz="2000" dirty="0"/>
              <a:t> des équipes, </a:t>
            </a:r>
            <a:r>
              <a:rPr sz="2000" dirty="0" err="1"/>
              <a:t>directement</a:t>
            </a:r>
            <a:r>
              <a:rPr sz="2000" dirty="0"/>
              <a:t> </a:t>
            </a:r>
            <a:r>
              <a:rPr sz="2000" dirty="0" err="1"/>
              <a:t>ou</a:t>
            </a:r>
            <a:r>
              <a:rPr sz="2000" dirty="0"/>
              <a:t> par le </a:t>
            </a:r>
            <a:r>
              <a:rPr sz="2000" dirty="0" err="1"/>
              <a:t>biais</a:t>
            </a:r>
            <a:r>
              <a:rPr sz="2000" dirty="0"/>
              <a:t> de tiers </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b="1">
                <a:latin typeface="Source Sans Pro Bold"/>
                <a:ea typeface="Source Sans Pro Bold"/>
              </a:defRPr>
            </a:pPr>
            <a:r>
              <a:rPr sz="3200" kern="1200">
                <a:solidFill>
                  <a:schemeClr val="bg1"/>
                </a:solidFill>
                <a:cs typeface="Source Sans Pro Bold"/>
              </a:rPr>
              <a:t> </a:t>
            </a:r>
            <a:r>
              <a:rPr sz="3000">
                <a:solidFill>
                  <a:srgbClr val="FFFFFF"/>
                </a:solidFill>
              </a:rPr>
              <a:t>1.4 Composition/renforcement de l’équipe de gestion des EIR</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10094863"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fontScale="925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spcBef>
                <a:spcPts val="0"/>
              </a:spcBef>
              <a:spcAft>
                <a:spcPct val="0"/>
              </a:spcAft>
              <a:defRPr sz="2800" b="1" kern="1200">
                <a:solidFill>
                  <a:srgbClr val="A2010C"/>
                </a:solidFill>
                <a:ea typeface="+mj-ea"/>
                <a:cs typeface="+mj-cs"/>
              </a:defRPr>
            </a:pPr>
            <a:r>
              <a:rPr dirty="0"/>
              <a:t>Mandat du </a:t>
            </a:r>
            <a:r>
              <a:rPr dirty="0" err="1"/>
              <a:t>coordinateur</a:t>
            </a:r>
            <a:r>
              <a:rPr dirty="0"/>
              <a:t> du </a:t>
            </a:r>
            <a:r>
              <a:rPr dirty="0" err="1"/>
              <a:t>déploiement</a:t>
            </a:r>
            <a:r>
              <a:rPr dirty="0"/>
              <a:t> et de la gestion des </a:t>
            </a:r>
            <a:r>
              <a:rPr dirty="0" err="1"/>
              <a:t>renforts</a:t>
            </a:r>
            <a:endParaRPr dirty="0"/>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095102" y="1392360"/>
            <a:ext cx="5962696" cy="5065724"/>
          </a:xfrm>
          <a:prstGeom prst="rect">
            <a:avLst/>
          </a:prstGeom>
          <a:solidFill>
            <a:schemeClr val="tx2">
              <a:lumMod val="20000"/>
              <a:lumOff val="80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defRPr b="1">
                <a:solidFill>
                  <a:srgbClr val="A2010C"/>
                </a:solidFill>
              </a:defRPr>
            </a:pPr>
            <a:r>
              <a:rPr sz="2000" dirty="0"/>
              <a:t>Pendant la phase </a:t>
            </a:r>
            <a:r>
              <a:rPr sz="2000" dirty="0" err="1"/>
              <a:t>d’intervention</a:t>
            </a:r>
            <a:r>
              <a:rPr sz="2000" dirty="0"/>
              <a:t> :</a:t>
            </a:r>
            <a:endParaRPr sz="2000" b="1" dirty="0">
              <a:solidFill>
                <a:srgbClr val="A2010C"/>
              </a:solidFil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a:t>Identifier et </a:t>
            </a:r>
            <a:r>
              <a:rPr sz="2000" dirty="0" err="1"/>
              <a:t>sélectionner</a:t>
            </a:r>
            <a:r>
              <a:rPr sz="2000" dirty="0"/>
              <a:t> les </a:t>
            </a:r>
            <a:r>
              <a:rPr sz="2000" dirty="0" err="1"/>
              <a:t>membres</a:t>
            </a:r>
            <a:r>
              <a:rPr sz="2000" dirty="0"/>
              <a:t> à mobiliser pour le </a:t>
            </a:r>
            <a:r>
              <a:rPr sz="2000" dirty="0" err="1"/>
              <a:t>déploiement</a:t>
            </a:r>
            <a:r>
              <a:rPr sz="2000" dirty="0"/>
              <a:t> </a:t>
            </a:r>
            <a:r>
              <a:rPr sz="2000" dirty="0" err="1"/>
              <a:t>selon</a:t>
            </a:r>
            <a:r>
              <a:rPr sz="2000" dirty="0"/>
              <a:t> le type de situation </a:t>
            </a:r>
            <a:r>
              <a:rPr sz="2000" dirty="0" err="1"/>
              <a:t>d’urgence</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Veiller</a:t>
            </a:r>
            <a:r>
              <a:rPr sz="2000" dirty="0"/>
              <a:t> à </a:t>
            </a:r>
            <a:r>
              <a:rPr sz="2000" dirty="0" err="1"/>
              <a:t>ce</a:t>
            </a:r>
            <a:r>
              <a:rPr sz="2000" dirty="0"/>
              <a:t> que les </a:t>
            </a:r>
            <a:r>
              <a:rPr sz="2000" dirty="0" err="1"/>
              <a:t>membres</a:t>
            </a:r>
            <a:r>
              <a:rPr sz="2000" dirty="0"/>
              <a:t> de </a:t>
            </a:r>
            <a:r>
              <a:rPr sz="2000" dirty="0" err="1"/>
              <a:t>l’équipe</a:t>
            </a:r>
            <a:r>
              <a:rPr sz="2000" dirty="0"/>
              <a:t> qui </a:t>
            </a:r>
            <a:r>
              <a:rPr sz="2000" dirty="0" err="1"/>
              <a:t>vont</a:t>
            </a:r>
            <a:r>
              <a:rPr sz="2000" dirty="0"/>
              <a:t> </a:t>
            </a:r>
            <a:r>
              <a:rPr sz="2000" dirty="0" err="1"/>
              <a:t>être</a:t>
            </a:r>
            <a:r>
              <a:rPr sz="2000" dirty="0"/>
              <a:t> </a:t>
            </a:r>
            <a:r>
              <a:rPr sz="2000" dirty="0" err="1"/>
              <a:t>déployés</a:t>
            </a:r>
            <a:r>
              <a:rPr sz="2000" dirty="0"/>
              <a:t> </a:t>
            </a:r>
            <a:r>
              <a:rPr sz="2000" dirty="0" err="1"/>
              <a:t>assistent</a:t>
            </a:r>
            <a:r>
              <a:rPr sz="2000" dirty="0"/>
              <a:t> au </a:t>
            </a:r>
            <a:r>
              <a:rPr sz="2000" dirty="0" err="1"/>
              <a:t>préalable</a:t>
            </a:r>
            <a:r>
              <a:rPr sz="2000" dirty="0"/>
              <a:t> à </a:t>
            </a:r>
            <a:r>
              <a:rPr sz="2000" dirty="0" err="1"/>
              <a:t>une</a:t>
            </a:r>
            <a:r>
              <a:rPr sz="2000" dirty="0"/>
              <a:t> séance </a:t>
            </a:r>
            <a:r>
              <a:rPr sz="2000" dirty="0" err="1"/>
              <a:t>d’information</a:t>
            </a:r>
            <a:r>
              <a:rPr sz="2000" dirty="0"/>
              <a:t> </a:t>
            </a: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Vérifier</a:t>
            </a:r>
            <a:r>
              <a:rPr sz="2000" dirty="0"/>
              <a:t> que les </a:t>
            </a:r>
            <a:r>
              <a:rPr sz="2000" dirty="0" err="1"/>
              <a:t>membres</a:t>
            </a:r>
            <a:r>
              <a:rPr sz="2000" dirty="0"/>
              <a:t> des équipes </a:t>
            </a:r>
            <a:r>
              <a:rPr sz="2000" dirty="0" err="1"/>
              <a:t>répondent</a:t>
            </a:r>
            <a:r>
              <a:rPr sz="2000" dirty="0"/>
              <a:t> aux </a:t>
            </a:r>
            <a:r>
              <a:rPr sz="2000" dirty="0" err="1"/>
              <a:t>critères</a:t>
            </a:r>
            <a:r>
              <a:rPr sz="2000" dirty="0"/>
              <a:t> </a:t>
            </a:r>
            <a:r>
              <a:rPr sz="2000" dirty="0" err="1"/>
              <a:t>requis</a:t>
            </a:r>
            <a:r>
              <a:rPr sz="2000" dirty="0"/>
              <a:t> pour le </a:t>
            </a:r>
            <a:r>
              <a:rPr sz="2000" dirty="0" err="1"/>
              <a:t>déploiement</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cs typeface="Arial"/>
              </a:defRPr>
            </a:pPr>
            <a:r>
              <a:rPr sz="2000" dirty="0" err="1"/>
              <a:t>S’assurer</a:t>
            </a:r>
            <a:r>
              <a:rPr sz="2000" dirty="0"/>
              <a:t> de la </a:t>
            </a:r>
            <a:r>
              <a:rPr sz="2000" dirty="0" err="1"/>
              <a:t>disponibilité</a:t>
            </a:r>
            <a:r>
              <a:rPr sz="2000" dirty="0"/>
              <a:t> du matériel et des </a:t>
            </a:r>
            <a:r>
              <a:rPr sz="2000" dirty="0" err="1"/>
              <a:t>moyens</a:t>
            </a:r>
            <a:r>
              <a:rPr sz="2000" dirty="0"/>
              <a:t> </a:t>
            </a:r>
            <a:r>
              <a:rPr sz="2000" dirty="0" err="1"/>
              <a:t>logistiques</a:t>
            </a:r>
            <a:r>
              <a:rPr sz="2000" dirty="0"/>
              <a:t> pour les </a:t>
            </a:r>
            <a:r>
              <a:rPr sz="2000" dirty="0" err="1"/>
              <a:t>membres</a:t>
            </a:r>
            <a:r>
              <a:rPr sz="2000" dirty="0"/>
              <a:t> des équipes et les </a:t>
            </a:r>
            <a:r>
              <a:rPr sz="2000" dirty="0" err="1"/>
              <a:t>activités</a:t>
            </a:r>
            <a:r>
              <a:rPr sz="2000" dirty="0"/>
              <a:t> sur le terrain</a:t>
            </a: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9" name="Slide Number Placeholder 4">
            <a:extLst>
              <a:ext uri="{FF2B5EF4-FFF2-40B4-BE49-F238E27FC236}">
                <a16:creationId xmlns:a16="http://schemas.microsoft.com/office/drawing/2014/main" id="{C1249306-09F6-3B8D-ED04-2A0383B52574}"/>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41</a:t>
            </a:r>
          </a:p>
        </p:txBody>
      </p:sp>
    </p:spTree>
    <p:extLst>
      <p:ext uri="{BB962C8B-B14F-4D97-AF65-F5344CB8AC3E}">
        <p14:creationId xmlns:p14="http://schemas.microsoft.com/office/powerpoint/2010/main" val="427585455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8183" y="1413564"/>
            <a:ext cx="5878385" cy="4952010"/>
          </a:xfrm>
          <a:solidFill>
            <a:schemeClr val="tx2">
              <a:lumMod val="20000"/>
              <a:lumOff val="80000"/>
            </a:schemeClr>
          </a:solidFill>
        </p:spPr>
        <p:txBody>
          <a:bodyPr lIns="45719" tIns="45720" rIns="45719" bIns="45720" anchor="t">
            <a:normAutofit/>
          </a:bodyPr>
          <a:lstStyle/>
          <a:p>
            <a:pPr marL="216535" lvl="1" indent="0">
              <a:buNone/>
              <a:defRPr b="1">
                <a:solidFill>
                  <a:srgbClr val="65A000"/>
                </a:solidFill>
              </a:defRPr>
            </a:pPr>
            <a:r>
              <a:rPr sz="2000" dirty="0"/>
              <a:t>Pendant la phase de </a:t>
            </a:r>
            <a:r>
              <a:rPr sz="2000" dirty="0" err="1"/>
              <a:t>préparation</a:t>
            </a:r>
            <a:r>
              <a:rPr sz="2000" dirty="0"/>
              <a:t> :</a:t>
            </a:r>
            <a:endParaRPr sz="2000" kern="1200" dirty="0">
              <a:ea typeface="+mn-ea"/>
              <a:cs typeface="Aria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Élaborer</a:t>
            </a:r>
            <a:r>
              <a:rPr sz="2000" dirty="0"/>
              <a:t> un </a:t>
            </a:r>
            <a:r>
              <a:rPr sz="2000" dirty="0" err="1"/>
              <a:t>programme</a:t>
            </a:r>
            <a:r>
              <a:rPr sz="2000" dirty="0"/>
              <a:t> de formation</a:t>
            </a:r>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a:t>Identifier les formations </a:t>
            </a:r>
            <a:r>
              <a:rPr sz="2000" dirty="0" err="1"/>
              <a:t>appropriées</a:t>
            </a:r>
            <a:r>
              <a:rPr sz="2000" dirty="0"/>
              <a:t> </a:t>
            </a:r>
            <a:r>
              <a:rPr sz="2000" dirty="0" err="1"/>
              <a:t>existantes</a:t>
            </a:r>
            <a:r>
              <a:rPr sz="2000" dirty="0"/>
              <a:t> et </a:t>
            </a:r>
            <a:r>
              <a:rPr sz="2000" dirty="0" err="1"/>
              <a:t>coordonner</a:t>
            </a:r>
            <a:r>
              <a:rPr sz="2000" dirty="0"/>
              <a:t> les </a:t>
            </a:r>
            <a:r>
              <a:rPr sz="2000" dirty="0" err="1"/>
              <a:t>activités</a:t>
            </a:r>
            <a:r>
              <a:rPr sz="2000" dirty="0"/>
              <a:t> de formation </a:t>
            </a:r>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Organiser</a:t>
            </a:r>
            <a:r>
              <a:rPr sz="2000" dirty="0"/>
              <a:t> </a:t>
            </a:r>
            <a:r>
              <a:rPr sz="2000" dirty="0" err="1"/>
              <a:t>régulièrement</a:t>
            </a:r>
            <a:r>
              <a:rPr sz="2000" dirty="0"/>
              <a:t> des </a:t>
            </a:r>
            <a:r>
              <a:rPr sz="2000" dirty="0" err="1"/>
              <a:t>exercices</a:t>
            </a:r>
            <a:r>
              <a:rPr sz="2000" dirty="0"/>
              <a:t> de simulation </a:t>
            </a:r>
            <a:r>
              <a:rPr sz="2000" dirty="0" err="1"/>
              <a:t>en</a:t>
            </a:r>
            <a:r>
              <a:rPr sz="2000" dirty="0"/>
              <a:t> </a:t>
            </a:r>
            <a:r>
              <a:rPr sz="2000" dirty="0" err="1"/>
              <a:t>fonction</a:t>
            </a:r>
            <a:r>
              <a:rPr sz="2000" dirty="0"/>
              <a:t> du </a:t>
            </a:r>
            <a:r>
              <a:rPr sz="2000" dirty="0" err="1"/>
              <a:t>profil</a:t>
            </a:r>
            <a:r>
              <a:rPr sz="2000" dirty="0"/>
              <a:t> de </a:t>
            </a:r>
            <a:r>
              <a:rPr sz="2000" dirty="0" err="1"/>
              <a:t>risque</a:t>
            </a:r>
            <a:r>
              <a:rPr sz="2000" dirty="0"/>
              <a:t> du pays et des dangers </a:t>
            </a:r>
            <a:r>
              <a:rPr sz="2000" dirty="0" err="1"/>
              <a:t>identifiés</a:t>
            </a:r>
            <a:endParaRPr sz="2000" dirty="0"/>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Collecter</a:t>
            </a:r>
            <a:r>
              <a:rPr sz="2000" dirty="0"/>
              <a:t> et </a:t>
            </a:r>
            <a:r>
              <a:rPr sz="2000" dirty="0" err="1"/>
              <a:t>analyser</a:t>
            </a:r>
            <a:r>
              <a:rPr sz="2000" dirty="0"/>
              <a:t> les données relatives à </a:t>
            </a:r>
            <a:r>
              <a:rPr sz="2000" dirty="0" err="1"/>
              <a:t>lʼévaluation</a:t>
            </a:r>
            <a:r>
              <a:rPr sz="2000" dirty="0"/>
              <a:t> de la formation </a:t>
            </a:r>
            <a:r>
              <a:rPr sz="2000" dirty="0" err="1"/>
              <a:t>en</a:t>
            </a:r>
            <a:r>
              <a:rPr sz="2000" dirty="0"/>
              <a:t> </a:t>
            </a:r>
            <a:r>
              <a:rPr sz="2000" dirty="0" err="1"/>
              <a:t>vue</a:t>
            </a:r>
            <a:r>
              <a:rPr sz="2000" dirty="0"/>
              <a:t> </a:t>
            </a:r>
            <a:r>
              <a:rPr sz="2000" dirty="0" err="1"/>
              <a:t>dʼaméliorer</a:t>
            </a:r>
            <a:r>
              <a:rPr sz="2000" dirty="0"/>
              <a:t> les </a:t>
            </a:r>
            <a:r>
              <a:rPr sz="2000" dirty="0" err="1"/>
              <a:t>programmes</a:t>
            </a:r>
            <a:r>
              <a:rPr sz="2000" dirty="0"/>
              <a:t> </a:t>
            </a:r>
            <a:r>
              <a:rPr sz="2000" dirty="0" err="1"/>
              <a:t>proposés</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b="1">
                <a:latin typeface="Source Sans Pro Bold"/>
                <a:ea typeface="Source Sans Pro Bold"/>
              </a:defRPr>
            </a:pPr>
            <a:r>
              <a:rPr sz="3200" kern="1200">
                <a:solidFill>
                  <a:schemeClr val="bg1"/>
                </a:solidFill>
                <a:cs typeface="Source Sans Pro Bold"/>
              </a:rPr>
              <a:t> </a:t>
            </a:r>
            <a:r>
              <a:rPr sz="3000">
                <a:solidFill>
                  <a:srgbClr val="FFFFFF"/>
                </a:solidFill>
              </a:rPr>
              <a:t>1.4 Composition/renforcement de l’équipe de gestion des EIR</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fontScale="85000" lnSpcReduction="1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114300" lvl="1" indent="0">
              <a:lnSpc>
                <a:spcPct val="100000"/>
              </a:lnSpc>
              <a:spcBef>
                <a:spcPts val="468"/>
              </a:spcBef>
              <a:buNone/>
              <a:defRPr sz="2800" b="1" kern="1200">
                <a:solidFill>
                  <a:srgbClr val="A2010C"/>
                </a:solidFill>
                <a:ea typeface="+mj-ea"/>
                <a:cs typeface="+mj-cs"/>
              </a:defRPr>
            </a:pPr>
            <a:r>
              <a:rPr dirty="0"/>
              <a:t>Mandat du </a:t>
            </a:r>
            <a:r>
              <a:rPr dirty="0" err="1"/>
              <a:t>spécialiste</a:t>
            </a:r>
            <a:r>
              <a:rPr dirty="0"/>
              <a:t> </a:t>
            </a:r>
            <a:r>
              <a:rPr dirty="0" err="1"/>
              <a:t>en</a:t>
            </a:r>
            <a:r>
              <a:rPr dirty="0"/>
              <a:t> formation/du </a:t>
            </a:r>
            <a:r>
              <a:rPr dirty="0" err="1"/>
              <a:t>coordinateur</a:t>
            </a:r>
            <a:r>
              <a:rPr dirty="0"/>
              <a:t> de formation</a:t>
            </a:r>
            <a:endParaRPr sz="2800" b="1" kern="1200" dirty="0">
              <a:solidFill>
                <a:srgbClr val="A2010C"/>
              </a:solidFill>
              <a:ea typeface="+mj-ea"/>
              <a:cs typeface="+mj-cs"/>
            </a:endParaRP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00586" y="1397844"/>
            <a:ext cx="5957212" cy="4951787"/>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defRPr b="1">
                <a:solidFill>
                  <a:srgbClr val="A2010C"/>
                </a:solidFill>
              </a:defRPr>
            </a:pPr>
            <a:r>
              <a:rPr sz="2000" dirty="0"/>
              <a:t>Pendant la phase </a:t>
            </a:r>
            <a:r>
              <a:rPr sz="2000" dirty="0" err="1"/>
              <a:t>d’intervention</a:t>
            </a:r>
            <a:r>
              <a:rPr sz="2000" dirty="0"/>
              <a:t> :</a:t>
            </a:r>
            <a:endParaRPr sz="2000" b="1" dirty="0">
              <a:solidFill>
                <a:srgbClr val="A2010C"/>
              </a:solidFill>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a:t>​</a:t>
            </a:r>
            <a:r>
              <a:rPr sz="2000" dirty="0" err="1"/>
              <a:t>Veiller</a:t>
            </a:r>
            <a:r>
              <a:rPr sz="2000" dirty="0"/>
              <a:t> à </a:t>
            </a:r>
            <a:r>
              <a:rPr sz="2000" dirty="0" err="1"/>
              <a:t>ce</a:t>
            </a:r>
            <a:r>
              <a:rPr sz="2000" dirty="0"/>
              <a:t> que les </a:t>
            </a:r>
            <a:r>
              <a:rPr sz="2000" dirty="0" err="1"/>
              <a:t>membres</a:t>
            </a:r>
            <a:r>
              <a:rPr sz="2000" dirty="0"/>
              <a:t> des équipes, </a:t>
            </a:r>
            <a:r>
              <a:rPr sz="2000" dirty="0" err="1"/>
              <a:t>avant</a:t>
            </a:r>
            <a:r>
              <a:rPr sz="2000" dirty="0"/>
              <a:t> </a:t>
            </a:r>
            <a:r>
              <a:rPr sz="2000" dirty="0" err="1"/>
              <a:t>leur</a:t>
            </a:r>
            <a:r>
              <a:rPr sz="2000" dirty="0"/>
              <a:t> </a:t>
            </a:r>
            <a:r>
              <a:rPr sz="2000" dirty="0" err="1"/>
              <a:t>déploiement</a:t>
            </a:r>
            <a:r>
              <a:rPr sz="2000" dirty="0"/>
              <a:t>, </a:t>
            </a:r>
            <a:r>
              <a:rPr sz="2000" dirty="0" err="1"/>
              <a:t>suivent</a:t>
            </a:r>
            <a:r>
              <a:rPr sz="2000" dirty="0"/>
              <a:t> </a:t>
            </a:r>
            <a:r>
              <a:rPr sz="2000" dirty="0" err="1"/>
              <a:t>une</a:t>
            </a:r>
            <a:r>
              <a:rPr sz="2000" dirty="0"/>
              <a:t> formation </a:t>
            </a:r>
            <a:r>
              <a:rPr sz="2000" dirty="0" err="1"/>
              <a:t>en</a:t>
            </a:r>
            <a:r>
              <a:rPr sz="2000" dirty="0"/>
              <a:t> temps voulu </a:t>
            </a:r>
            <a:r>
              <a:rPr sz="2000" dirty="0" err="1"/>
              <a:t>ou</a:t>
            </a:r>
            <a:r>
              <a:rPr sz="2000" dirty="0"/>
              <a:t> </a:t>
            </a:r>
            <a:r>
              <a:rPr sz="2000" dirty="0" err="1"/>
              <a:t>une</a:t>
            </a:r>
            <a:r>
              <a:rPr sz="2000" dirty="0"/>
              <a:t> formation </a:t>
            </a:r>
            <a:r>
              <a:rPr sz="2000" dirty="0" err="1"/>
              <a:t>leur</a:t>
            </a:r>
            <a:r>
              <a:rPr sz="2000" dirty="0"/>
              <a:t> </a:t>
            </a:r>
            <a:r>
              <a:rPr sz="2000" dirty="0" err="1"/>
              <a:t>donnant</a:t>
            </a:r>
            <a:r>
              <a:rPr sz="2000" dirty="0"/>
              <a:t> la </a:t>
            </a:r>
            <a:r>
              <a:rPr sz="2000" dirty="0" err="1"/>
              <a:t>possibilité</a:t>
            </a:r>
            <a:r>
              <a:rPr sz="2000" dirty="0"/>
              <a:t> de </a:t>
            </a:r>
            <a:r>
              <a:rPr sz="2000" dirty="0" err="1"/>
              <a:t>rafraîchir</a:t>
            </a:r>
            <a:r>
              <a:rPr sz="2000" dirty="0"/>
              <a:t> </a:t>
            </a:r>
            <a:r>
              <a:rPr sz="2000" dirty="0" err="1"/>
              <a:t>leurs</a:t>
            </a:r>
            <a:r>
              <a:rPr sz="2000" dirty="0"/>
              <a:t> </a:t>
            </a:r>
            <a:r>
              <a:rPr sz="2000" dirty="0" err="1"/>
              <a:t>connaissances</a:t>
            </a:r>
            <a:r>
              <a:rPr sz="2000" dirty="0"/>
              <a:t> sur la situation </a:t>
            </a:r>
            <a:r>
              <a:rPr sz="2000" dirty="0" err="1"/>
              <a:t>d’urgence</a:t>
            </a:r>
            <a:r>
              <a:rPr sz="2000" dirty="0"/>
              <a:t> à </a:t>
            </a:r>
            <a:r>
              <a:rPr sz="2000" dirty="0" err="1"/>
              <a:t>gérer</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Veiller</a:t>
            </a:r>
            <a:r>
              <a:rPr sz="2000" dirty="0"/>
              <a:t> à </a:t>
            </a:r>
            <a:r>
              <a:rPr sz="2000" dirty="0" err="1"/>
              <a:t>ce</a:t>
            </a:r>
            <a:r>
              <a:rPr sz="2000" dirty="0"/>
              <a:t> que les </a:t>
            </a:r>
            <a:r>
              <a:rPr sz="2000" dirty="0" err="1"/>
              <a:t>membres</a:t>
            </a:r>
            <a:r>
              <a:rPr sz="2000" dirty="0"/>
              <a:t> des équipes, </a:t>
            </a:r>
            <a:r>
              <a:rPr sz="2000" dirty="0" err="1"/>
              <a:t>avant</a:t>
            </a:r>
            <a:r>
              <a:rPr sz="2000" dirty="0"/>
              <a:t> </a:t>
            </a:r>
            <a:r>
              <a:rPr sz="2000" dirty="0" err="1"/>
              <a:t>leur</a:t>
            </a:r>
            <a:r>
              <a:rPr sz="2000" dirty="0"/>
              <a:t> </a:t>
            </a:r>
            <a:r>
              <a:rPr sz="2000" dirty="0" err="1"/>
              <a:t>déploiement</a:t>
            </a:r>
            <a:r>
              <a:rPr sz="2000" dirty="0"/>
              <a:t>, </a:t>
            </a:r>
            <a:r>
              <a:rPr sz="2000" dirty="0" err="1"/>
              <a:t>soient</a:t>
            </a:r>
            <a:r>
              <a:rPr sz="2000" dirty="0"/>
              <a:t> </a:t>
            </a:r>
            <a:r>
              <a:rPr sz="2000" dirty="0" err="1"/>
              <a:t>correctement</a:t>
            </a:r>
            <a:r>
              <a:rPr sz="2000" dirty="0"/>
              <a:t> </a:t>
            </a:r>
            <a:r>
              <a:rPr sz="2000" dirty="0" err="1"/>
              <a:t>informés</a:t>
            </a:r>
            <a:r>
              <a:rPr sz="2000" dirty="0"/>
              <a:t> et </a:t>
            </a:r>
            <a:r>
              <a:rPr sz="2000" dirty="0" err="1"/>
              <a:t>formés</a:t>
            </a:r>
            <a:r>
              <a:rPr sz="2000" dirty="0"/>
              <a:t> sur </a:t>
            </a:r>
            <a:r>
              <a:rPr sz="2000" dirty="0" err="1"/>
              <a:t>l’éthique</a:t>
            </a:r>
            <a:r>
              <a:rPr sz="2000" dirty="0"/>
              <a:t> et le code de </a:t>
            </a:r>
            <a:r>
              <a:rPr sz="2000" dirty="0" err="1"/>
              <a:t>conduite</a:t>
            </a:r>
            <a:r>
              <a:rPr sz="2000" dirty="0"/>
              <a:t> pendant le </a:t>
            </a:r>
            <a:r>
              <a:rPr sz="2000" dirty="0" err="1"/>
              <a:t>déploiement</a:t>
            </a:r>
            <a:r>
              <a:rPr sz="2000" dirty="0"/>
              <a:t>, </a:t>
            </a:r>
            <a:r>
              <a:rPr sz="2000" dirty="0" err="1"/>
              <a:t>en</a:t>
            </a:r>
            <a:r>
              <a:rPr sz="2000" dirty="0"/>
              <a:t> accordant </a:t>
            </a:r>
            <a:r>
              <a:rPr sz="2000" dirty="0" err="1"/>
              <a:t>une</a:t>
            </a:r>
            <a:r>
              <a:rPr sz="2000" dirty="0"/>
              <a:t> attention </a:t>
            </a:r>
            <a:r>
              <a:rPr sz="2000" dirty="0" err="1"/>
              <a:t>particulière</a:t>
            </a:r>
            <a:r>
              <a:rPr sz="2000" dirty="0"/>
              <a:t> à la protection et à la </a:t>
            </a:r>
            <a:r>
              <a:rPr sz="2000" dirty="0" err="1"/>
              <a:t>lutte</a:t>
            </a:r>
            <a:r>
              <a:rPr sz="2000" dirty="0"/>
              <a:t> </a:t>
            </a:r>
            <a:r>
              <a:rPr sz="2000" dirty="0" err="1"/>
              <a:t>contre</a:t>
            </a:r>
            <a:r>
              <a:rPr sz="2000" dirty="0"/>
              <a:t> </a:t>
            </a:r>
            <a:r>
              <a:rPr sz="2000" dirty="0" err="1"/>
              <a:t>l’exploitation</a:t>
            </a:r>
            <a:r>
              <a:rPr sz="2000" dirty="0"/>
              <a:t>, les </a:t>
            </a:r>
            <a:r>
              <a:rPr sz="2000" dirty="0" err="1"/>
              <a:t>abus</a:t>
            </a:r>
            <a:r>
              <a:rPr sz="2000" dirty="0"/>
              <a:t> et le </a:t>
            </a:r>
            <a:r>
              <a:rPr sz="2000" dirty="0" err="1"/>
              <a:t>harcèlement</a:t>
            </a:r>
            <a:r>
              <a:rPr sz="2000" dirty="0"/>
              <a:t> </a:t>
            </a:r>
            <a:r>
              <a:rPr sz="2000" dirty="0" err="1"/>
              <a:t>sexuels</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7" name="Slide Number Placeholder 4">
            <a:extLst>
              <a:ext uri="{FF2B5EF4-FFF2-40B4-BE49-F238E27FC236}">
                <a16:creationId xmlns:a16="http://schemas.microsoft.com/office/drawing/2014/main" id="{48830264-C50B-CD40-5A8C-6FB4252EBE1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42</a:t>
            </a:r>
          </a:p>
        </p:txBody>
      </p:sp>
    </p:spTree>
    <p:extLst>
      <p:ext uri="{BB962C8B-B14F-4D97-AF65-F5344CB8AC3E}">
        <p14:creationId xmlns:p14="http://schemas.microsoft.com/office/powerpoint/2010/main" val="3858441564"/>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8183" y="1413564"/>
            <a:ext cx="5878385" cy="4952010"/>
          </a:xfrm>
          <a:solidFill>
            <a:schemeClr val="tx2">
              <a:lumMod val="20000"/>
              <a:lumOff val="80000"/>
            </a:schemeClr>
          </a:solidFill>
        </p:spPr>
        <p:txBody>
          <a:bodyPr lIns="45719" tIns="45720" rIns="45719" bIns="45720" anchor="t">
            <a:normAutofit/>
          </a:bodyPr>
          <a:lstStyle/>
          <a:p>
            <a:pPr marL="216535" lvl="1" indent="0">
              <a:buNone/>
              <a:defRPr b="1">
                <a:solidFill>
                  <a:srgbClr val="65A000"/>
                </a:solidFill>
              </a:defRPr>
            </a:pPr>
            <a:r>
              <a:rPr sz="2000" dirty="0"/>
              <a:t>Pendant la phase de </a:t>
            </a:r>
            <a:r>
              <a:rPr sz="2000" dirty="0" err="1"/>
              <a:t>préparation</a:t>
            </a:r>
            <a:r>
              <a:rPr sz="2000" dirty="0"/>
              <a:t> :</a:t>
            </a:r>
            <a:endParaRPr sz="2000" b="1" dirty="0">
              <a:solidFill>
                <a:srgbClr val="65A000"/>
              </a:solidFil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Constituer</a:t>
            </a:r>
            <a:r>
              <a:rPr sz="2000" dirty="0"/>
              <a:t> et </a:t>
            </a:r>
            <a:r>
              <a:rPr sz="2000" dirty="0" err="1"/>
              <a:t>tenir</a:t>
            </a:r>
            <a:r>
              <a:rPr sz="2000" dirty="0"/>
              <a:t> à jour la </a:t>
            </a:r>
            <a:r>
              <a:rPr sz="2000" dirty="0" err="1"/>
              <a:t>liste</a:t>
            </a:r>
            <a:r>
              <a:rPr sz="2000" dirty="0"/>
              <a:t> des </a:t>
            </a:r>
            <a:r>
              <a:rPr sz="2000" dirty="0" err="1"/>
              <a:t>membres</a:t>
            </a:r>
            <a:r>
              <a:rPr sz="2000" dirty="0"/>
              <a:t> de </a:t>
            </a:r>
            <a:r>
              <a:rPr sz="2000" dirty="0" err="1"/>
              <a:t>réserve</a:t>
            </a:r>
            <a:r>
              <a:rPr sz="2000" dirty="0"/>
              <a:t> </a:t>
            </a:r>
            <a:r>
              <a:rPr sz="2000" dirty="0" err="1"/>
              <a:t>ou</a:t>
            </a:r>
            <a:r>
              <a:rPr sz="2000" dirty="0"/>
              <a:t> des bases de données des </a:t>
            </a:r>
            <a:r>
              <a:rPr sz="2000" dirty="0" err="1"/>
              <a:t>membres</a:t>
            </a:r>
            <a:r>
              <a:rPr sz="2000" dirty="0"/>
              <a:t> des EIR</a:t>
            </a:r>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Fournir</a:t>
            </a:r>
            <a:r>
              <a:rPr sz="2000" dirty="0"/>
              <a:t> des rapports de données sur les </a:t>
            </a:r>
            <a:r>
              <a:rPr sz="2000" dirty="0" err="1"/>
              <a:t>capacités</a:t>
            </a:r>
            <a:r>
              <a:rPr sz="2000" dirty="0"/>
              <a:t> du </a:t>
            </a:r>
            <a:r>
              <a:rPr sz="2000" dirty="0" err="1"/>
              <a:t>programme</a:t>
            </a:r>
            <a:r>
              <a:rPr sz="2000" dirty="0"/>
              <a:t> et </a:t>
            </a:r>
            <a:r>
              <a:rPr sz="2000" dirty="0" err="1"/>
              <a:t>l’historique</a:t>
            </a:r>
            <a:r>
              <a:rPr sz="2000" dirty="0"/>
              <a:t> des </a:t>
            </a:r>
            <a:r>
              <a:rPr sz="2000" dirty="0" err="1"/>
              <a:t>déploiements</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b="1">
                <a:latin typeface="Source Sans Pro Bold"/>
                <a:ea typeface="Source Sans Pro Bold"/>
              </a:defRPr>
            </a:pPr>
            <a:r>
              <a:rPr sz="3200" kern="1200">
                <a:solidFill>
                  <a:schemeClr val="bg1"/>
                </a:solidFill>
                <a:cs typeface="Source Sans Pro Bold"/>
              </a:rPr>
              <a:t> </a:t>
            </a:r>
            <a:r>
              <a:rPr sz="3000">
                <a:solidFill>
                  <a:srgbClr val="FFFFFF"/>
                </a:solidFill>
              </a:rPr>
              <a:t>1.4 Composition/renforcement de l’équipe de gestion des EIR</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716491" cy="622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rmAutofit fontScale="70000" lnSpcReduction="2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114300" lvl="1" indent="0">
              <a:lnSpc>
                <a:spcPct val="100000"/>
              </a:lnSpc>
              <a:spcBef>
                <a:spcPts val="468"/>
              </a:spcBef>
              <a:buNone/>
              <a:defRPr sz="2800" b="1" kern="1200">
                <a:solidFill>
                  <a:srgbClr val="A2010C"/>
                </a:solidFill>
                <a:ea typeface="+mj-ea"/>
                <a:cs typeface="+mj-cs"/>
              </a:defRPr>
            </a:pPr>
            <a:r>
              <a:rPr dirty="0"/>
              <a:t>Mandat du </a:t>
            </a:r>
            <a:r>
              <a:rPr dirty="0" err="1"/>
              <a:t>responsable</a:t>
            </a:r>
            <a:r>
              <a:rPr dirty="0"/>
              <a:t> de la </a:t>
            </a:r>
            <a:r>
              <a:rPr dirty="0" err="1"/>
              <a:t>liste</a:t>
            </a:r>
            <a:r>
              <a:rPr dirty="0"/>
              <a:t> des </a:t>
            </a:r>
            <a:r>
              <a:rPr dirty="0" err="1"/>
              <a:t>membres</a:t>
            </a:r>
            <a:r>
              <a:rPr dirty="0"/>
              <a:t> de </a:t>
            </a:r>
            <a:r>
              <a:rPr dirty="0" err="1"/>
              <a:t>réserve</a:t>
            </a:r>
            <a:r>
              <a:rPr dirty="0"/>
              <a:t>/de </a:t>
            </a:r>
            <a:r>
              <a:rPr dirty="0" err="1"/>
              <a:t>lʼanalyste</a:t>
            </a:r>
            <a:r>
              <a:rPr dirty="0"/>
              <a:t> de données</a:t>
            </a:r>
            <a:endParaRPr sz="2800" b="1" kern="1200" dirty="0">
              <a:solidFill>
                <a:srgbClr val="A2010C"/>
              </a:solidFill>
              <a:ea typeface="+mj-ea"/>
              <a:cs typeface="+mj-cs"/>
            </a:endParaRP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00586" y="1397844"/>
            <a:ext cx="5957212" cy="4951787"/>
          </a:xfrm>
          <a:prstGeom prst="rect">
            <a:avLst/>
          </a:prstGeom>
          <a:solidFill>
            <a:schemeClr val="tx2">
              <a:lumMod val="20000"/>
              <a:lumOff val="80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defRPr b="1">
                <a:solidFill>
                  <a:srgbClr val="A2010C"/>
                </a:solidFill>
              </a:defRPr>
            </a:pPr>
            <a:r>
              <a:rPr sz="2000" dirty="0"/>
              <a:t>Pendant la phase </a:t>
            </a:r>
            <a:r>
              <a:rPr sz="2000" dirty="0" err="1"/>
              <a:t>d’intervention</a:t>
            </a:r>
            <a:r>
              <a:rPr sz="2000" dirty="0"/>
              <a:t> :</a:t>
            </a:r>
            <a:endParaRPr sz="2000" b="1" dirty="0">
              <a:solidFill>
                <a:srgbClr val="A2010C"/>
              </a:solidFill>
            </a:endParaRPr>
          </a:p>
          <a:p>
            <a:pPr marL="216535" lvl="1" indent="0" defTabSz="914400">
              <a:buNone/>
              <a:tabLst>
                <a:tab pos="787816" algn="l"/>
                <a:tab pos="788936" algn="l"/>
              </a:tabLst>
            </a:pPr>
            <a:endParaRPr sz="2000" b="1" dirty="0">
              <a:solidFill>
                <a:srgbClr val="A2010C"/>
              </a:solidFill>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a:t>​Aider le </a:t>
            </a:r>
            <a:r>
              <a:rPr sz="2000" dirty="0" err="1"/>
              <a:t>coordinateur</a:t>
            </a:r>
            <a:r>
              <a:rPr sz="2000" dirty="0"/>
              <a:t> de la gestion des </a:t>
            </a:r>
            <a:r>
              <a:rPr sz="2000" dirty="0" err="1"/>
              <a:t>renforts</a:t>
            </a:r>
            <a:r>
              <a:rPr sz="2000" dirty="0"/>
              <a:t> à </a:t>
            </a:r>
            <a:r>
              <a:rPr sz="2000" dirty="0" err="1"/>
              <a:t>sélectionner</a:t>
            </a:r>
            <a:r>
              <a:rPr sz="2000" dirty="0"/>
              <a:t> les </a:t>
            </a:r>
            <a:r>
              <a:rPr sz="2000" dirty="0" err="1"/>
              <a:t>membres</a:t>
            </a:r>
            <a:r>
              <a:rPr sz="2000" dirty="0"/>
              <a:t> à </a:t>
            </a:r>
            <a:r>
              <a:rPr sz="2000" dirty="0" err="1"/>
              <a:t>déployer</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Collecter</a:t>
            </a:r>
            <a:r>
              <a:rPr sz="2000" dirty="0"/>
              <a:t> et </a:t>
            </a:r>
            <a:r>
              <a:rPr sz="2000" dirty="0" err="1"/>
              <a:t>analyser</a:t>
            </a:r>
            <a:r>
              <a:rPr sz="2000" dirty="0"/>
              <a:t> des données sur les </a:t>
            </a:r>
            <a:r>
              <a:rPr sz="2000" dirty="0" err="1"/>
              <a:t>membres</a:t>
            </a:r>
            <a:r>
              <a:rPr sz="2000" dirty="0"/>
              <a:t> </a:t>
            </a:r>
            <a:r>
              <a:rPr sz="2000" dirty="0" err="1"/>
              <a:t>déployés</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7" name="Slide Number Placeholder 4">
            <a:extLst>
              <a:ext uri="{FF2B5EF4-FFF2-40B4-BE49-F238E27FC236}">
                <a16:creationId xmlns:a16="http://schemas.microsoft.com/office/drawing/2014/main" id="{F2D0D595-1C6A-CF75-23EE-222ADFE02AD7}"/>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43</a:t>
            </a:r>
          </a:p>
        </p:txBody>
      </p:sp>
    </p:spTree>
    <p:extLst>
      <p:ext uri="{BB962C8B-B14F-4D97-AF65-F5344CB8AC3E}">
        <p14:creationId xmlns:p14="http://schemas.microsoft.com/office/powerpoint/2010/main" val="1553154255"/>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152CEA-8A39-4EAD-DD62-8CA65167178E}"/>
              </a:ext>
            </a:extLst>
          </p:cNvPr>
          <p:cNvSpPr>
            <a:spLocks noGrp="1"/>
          </p:cNvSpPr>
          <p:nvPr>
            <p:ph type="body" idx="1"/>
          </p:nvPr>
        </p:nvSpPr>
        <p:spPr>
          <a:xfrm>
            <a:off x="68183" y="1413564"/>
            <a:ext cx="5878385" cy="4952010"/>
          </a:xfrm>
          <a:solidFill>
            <a:schemeClr val="tx2">
              <a:lumMod val="20000"/>
              <a:lumOff val="80000"/>
            </a:schemeClr>
          </a:solidFill>
        </p:spPr>
        <p:txBody>
          <a:bodyPr lIns="45719" tIns="45720" rIns="45719" bIns="45720" anchor="t">
            <a:normAutofit/>
          </a:bodyPr>
          <a:lstStyle/>
          <a:p>
            <a:pPr marL="216535" lvl="1" indent="0">
              <a:buNone/>
              <a:defRPr b="1">
                <a:solidFill>
                  <a:srgbClr val="65A000"/>
                </a:solidFill>
              </a:defRPr>
            </a:pPr>
            <a:r>
              <a:rPr sz="2000" dirty="0"/>
              <a:t>Pendant la phase de </a:t>
            </a:r>
            <a:r>
              <a:rPr sz="2000" dirty="0" err="1"/>
              <a:t>préparation</a:t>
            </a:r>
            <a:r>
              <a:rPr sz="2000" dirty="0"/>
              <a:t> :</a:t>
            </a:r>
            <a:endParaRPr sz="2000" b="1" dirty="0">
              <a:solidFill>
                <a:srgbClr val="65A000"/>
              </a:solidFill>
            </a:endParaRPr>
          </a:p>
          <a:p>
            <a:pPr marL="454025" lvl="1" indent="0" defTabSz="914400" hangingPunct="0">
              <a:lnSpc>
                <a:spcPct val="110000"/>
              </a:lnSpc>
              <a:spcBef>
                <a:spcPts val="468"/>
              </a:spcBef>
              <a:buClr>
                <a:schemeClr val="accent3"/>
              </a:buClr>
              <a:buSzTx/>
              <a:buNone/>
              <a:tabLst>
                <a:tab pos="787816" algn="l"/>
                <a:tab pos="788936" algn="l"/>
              </a:tabLst>
            </a:pPr>
            <a:endParaRPr sz="2000" kern="1200" dirty="0">
              <a:ea typeface="+mn-ea"/>
              <a:cs typeface="Arial"/>
            </a:endParaRPr>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Suivre</a:t>
            </a:r>
            <a:r>
              <a:rPr sz="2000" dirty="0"/>
              <a:t> et </a:t>
            </a:r>
            <a:r>
              <a:rPr sz="2000" dirty="0" err="1"/>
              <a:t>évaluer</a:t>
            </a:r>
            <a:r>
              <a:rPr sz="2000" dirty="0"/>
              <a:t> la </a:t>
            </a:r>
            <a:r>
              <a:rPr sz="2000" dirty="0" err="1"/>
              <a:t>qualité</a:t>
            </a:r>
            <a:r>
              <a:rPr sz="2000" dirty="0"/>
              <a:t> de la gestion du </a:t>
            </a:r>
            <a:r>
              <a:rPr sz="2000" dirty="0" err="1"/>
              <a:t>programme</a:t>
            </a:r>
            <a:r>
              <a:rPr sz="2000" dirty="0"/>
              <a:t>, de la formation et des </a:t>
            </a:r>
            <a:r>
              <a:rPr sz="2000" dirty="0" err="1"/>
              <a:t>activités</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Établir</a:t>
            </a:r>
            <a:r>
              <a:rPr sz="2000" dirty="0"/>
              <a:t> des rapports de </a:t>
            </a:r>
            <a:r>
              <a:rPr sz="2000" dirty="0" err="1"/>
              <a:t>suivi</a:t>
            </a:r>
            <a:r>
              <a:rPr sz="2000" dirty="0"/>
              <a:t> et </a:t>
            </a:r>
            <a:r>
              <a:rPr sz="2000" dirty="0" err="1"/>
              <a:t>d’évaluation</a:t>
            </a:r>
            <a:endParaRPr sz="2000" dirty="0"/>
          </a:p>
          <a:p>
            <a:pPr marL="788035" lvl="1" indent="-334010" defTabSz="914400" hangingPunct="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Formuler</a:t>
            </a:r>
            <a:r>
              <a:rPr sz="2000" dirty="0"/>
              <a:t> des </a:t>
            </a:r>
            <a:r>
              <a:rPr sz="2000" dirty="0" err="1"/>
              <a:t>recommandations</a:t>
            </a:r>
            <a:r>
              <a:rPr sz="2000" dirty="0"/>
              <a:t> pour </a:t>
            </a:r>
            <a:r>
              <a:rPr sz="2000" dirty="0" err="1"/>
              <a:t>l’amélioration</a:t>
            </a:r>
            <a:r>
              <a:rPr sz="2000" dirty="0"/>
              <a:t> continue du </a:t>
            </a:r>
            <a:r>
              <a:rPr sz="2000" dirty="0" err="1"/>
              <a:t>programme</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highlight>
                <a:srgbClr val="00FFFF"/>
              </a:highlight>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b="1">
                <a:latin typeface="Source Sans Pro Bold"/>
                <a:ea typeface="Source Sans Pro Bold"/>
              </a:defRPr>
            </a:pPr>
            <a:r>
              <a:rPr sz="3200" kern="1200">
                <a:solidFill>
                  <a:schemeClr val="bg1"/>
                </a:solidFill>
                <a:cs typeface="Source Sans Pro Bold"/>
              </a:rPr>
              <a:t> </a:t>
            </a:r>
            <a:r>
              <a:rPr sz="3000">
                <a:solidFill>
                  <a:srgbClr val="FFFFFF"/>
                </a:solidFill>
              </a:rPr>
              <a:t>1.4 Composition/renforcement de l’équipe de gestion des EIR</a:t>
            </a:r>
          </a:p>
        </p:txBody>
      </p:sp>
      <p:sp>
        <p:nvSpPr>
          <p:cNvPr id="5" name="Text Placeholder 2">
            <a:extLst>
              <a:ext uri="{FF2B5EF4-FFF2-40B4-BE49-F238E27FC236}">
                <a16:creationId xmlns:a16="http://schemas.microsoft.com/office/drawing/2014/main" id="{9537BD91-DE09-32E6-86A4-1872AF56A32E}"/>
              </a:ext>
            </a:extLst>
          </p:cNvPr>
          <p:cNvSpPr txBox="1">
            <a:spLocks/>
          </p:cNvSpPr>
          <p:nvPr/>
        </p:nvSpPr>
        <p:spPr>
          <a:xfrm>
            <a:off x="152723" y="761107"/>
            <a:ext cx="921226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114300" lvl="1" indent="0">
              <a:lnSpc>
                <a:spcPct val="100000"/>
              </a:lnSpc>
              <a:spcBef>
                <a:spcPts val="468"/>
              </a:spcBef>
              <a:buNone/>
              <a:defRPr sz="2800" b="1" kern="1200">
                <a:solidFill>
                  <a:srgbClr val="A2010C"/>
                </a:solidFill>
                <a:ea typeface="+mj-ea"/>
                <a:cs typeface="+mj-cs"/>
              </a:defRPr>
            </a:pPr>
            <a:r>
              <a:t>Mandat du spécialiste du suivi et de l’évaluation</a:t>
            </a:r>
          </a:p>
        </p:txBody>
      </p:sp>
      <p:sp>
        <p:nvSpPr>
          <p:cNvPr id="6" name="Text Placeholder 1">
            <a:extLst>
              <a:ext uri="{FF2B5EF4-FFF2-40B4-BE49-F238E27FC236}">
                <a16:creationId xmlns:a16="http://schemas.microsoft.com/office/drawing/2014/main" id="{53F598CB-9FFD-B8E4-AC4D-CBD1D11E7B33}"/>
              </a:ext>
            </a:extLst>
          </p:cNvPr>
          <p:cNvSpPr txBox="1">
            <a:spLocks/>
          </p:cNvSpPr>
          <p:nvPr/>
        </p:nvSpPr>
        <p:spPr>
          <a:xfrm>
            <a:off x="6100586" y="1462420"/>
            <a:ext cx="5957212" cy="4951787"/>
          </a:xfrm>
          <a:prstGeom prst="rect">
            <a:avLst/>
          </a:prstGeom>
          <a:solidFill>
            <a:schemeClr val="tx2">
              <a:lumMod val="20000"/>
              <a:lumOff val="80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marL="216535" lvl="1" indent="0" hangingPunct="1">
              <a:buFontTx/>
              <a:buNone/>
              <a:defRPr b="1">
                <a:solidFill>
                  <a:srgbClr val="A2010C"/>
                </a:solidFill>
              </a:defRPr>
            </a:pPr>
            <a:r>
              <a:rPr sz="2000" dirty="0"/>
              <a:t>Pendant la phase </a:t>
            </a:r>
            <a:r>
              <a:rPr sz="2000" dirty="0" err="1"/>
              <a:t>d’intervention</a:t>
            </a:r>
            <a:r>
              <a:rPr sz="2000" dirty="0"/>
              <a:t> :</a:t>
            </a:r>
            <a:endParaRPr sz="2000" b="1" dirty="0">
              <a:solidFill>
                <a:srgbClr val="A2010C"/>
              </a:solidFill>
            </a:endParaRPr>
          </a:p>
          <a:p>
            <a:pPr marL="216535" lvl="1" indent="0" defTabSz="914400">
              <a:buNone/>
              <a:tabLst>
                <a:tab pos="787816" algn="l"/>
                <a:tab pos="788936" algn="l"/>
              </a:tabLst>
            </a:pPr>
            <a:endParaRPr sz="2000" b="1" dirty="0">
              <a:solidFill>
                <a:srgbClr val="A2010C"/>
              </a:solidFill>
              <a:ea typeface="+mn-ea"/>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err="1"/>
              <a:t>Établir</a:t>
            </a:r>
            <a:r>
              <a:rPr sz="2000" dirty="0"/>
              <a:t> le rapport </a:t>
            </a:r>
            <a:r>
              <a:rPr sz="2000" dirty="0" err="1"/>
              <a:t>postdéploiement</a:t>
            </a:r>
            <a:endParaRPr sz="2000" dirty="0"/>
          </a:p>
          <a:p>
            <a:pPr marL="788035" lvl="1" indent="-334010" defTabSz="914400">
              <a:lnSpc>
                <a:spcPct val="110000"/>
              </a:lnSpc>
              <a:spcBef>
                <a:spcPts val="468"/>
              </a:spcBef>
              <a:buClr>
                <a:schemeClr val="accent3"/>
              </a:buClr>
              <a:buSzTx/>
              <a:buFont typeface="Arial MT"/>
              <a:buChar char="•"/>
              <a:tabLst>
                <a:tab pos="787816" algn="l"/>
                <a:tab pos="788936" algn="l"/>
              </a:tabLst>
              <a:defRPr kern="1200">
                <a:ea typeface="+mn-ea"/>
                <a:cs typeface="Arial"/>
              </a:defRPr>
            </a:pPr>
            <a:r>
              <a:rPr sz="2000" dirty="0"/>
              <a:t>Aider le </a:t>
            </a:r>
            <a:r>
              <a:rPr sz="2000" dirty="0" err="1"/>
              <a:t>responsable</a:t>
            </a:r>
            <a:r>
              <a:rPr sz="2000" dirty="0"/>
              <a:t> de la gestion des EIR à </a:t>
            </a:r>
            <a:r>
              <a:rPr sz="2000" dirty="0" err="1"/>
              <a:t>suivre</a:t>
            </a:r>
            <a:r>
              <a:rPr sz="2000" dirty="0"/>
              <a:t> et </a:t>
            </a:r>
            <a:r>
              <a:rPr sz="2000" dirty="0" err="1"/>
              <a:t>évaluer</a:t>
            </a:r>
            <a:r>
              <a:rPr sz="2000" dirty="0"/>
              <a:t> les </a:t>
            </a:r>
            <a:r>
              <a:rPr sz="2000" dirty="0" err="1"/>
              <a:t>activités</a:t>
            </a:r>
            <a:r>
              <a:rPr sz="2000" dirty="0"/>
              <a:t> </a:t>
            </a:r>
            <a:r>
              <a:rPr sz="2000" dirty="0" err="1"/>
              <a:t>d’intervention</a:t>
            </a:r>
            <a:r>
              <a:rPr sz="2000" dirty="0"/>
              <a:t> </a:t>
            </a:r>
            <a:r>
              <a:rPr sz="2000" dirty="0" err="1"/>
              <a:t>menées</a:t>
            </a:r>
            <a:r>
              <a:rPr sz="2000" dirty="0"/>
              <a:t> par les équipes sur le terrain</a:t>
            </a: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cs typeface="Arial"/>
            </a:endParaRPr>
          </a:p>
          <a:p>
            <a:pPr marL="788035" lvl="1" indent="-334010" defTabSz="914400">
              <a:lnSpc>
                <a:spcPct val="110000"/>
              </a:lnSpc>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a:p>
            <a:pPr marL="788035" lvl="1" indent="-334010" defTabSz="914400">
              <a:spcBef>
                <a:spcPts val="468"/>
              </a:spcBef>
              <a:buClr>
                <a:schemeClr val="accent3"/>
              </a:buClr>
              <a:buSzTx/>
              <a:buFont typeface="Arial MT"/>
              <a:buChar char="•"/>
              <a:tabLst>
                <a:tab pos="787816" algn="l"/>
                <a:tab pos="788936" algn="l"/>
              </a:tabLst>
            </a:pPr>
            <a:endParaRPr sz="2000" kern="1200" dirty="0">
              <a:ea typeface="+mn-ea"/>
              <a:cs typeface="Arial"/>
            </a:endParaRPr>
          </a:p>
        </p:txBody>
      </p:sp>
      <p:sp>
        <p:nvSpPr>
          <p:cNvPr id="7" name="Slide Number Placeholder 4">
            <a:extLst>
              <a:ext uri="{FF2B5EF4-FFF2-40B4-BE49-F238E27FC236}">
                <a16:creationId xmlns:a16="http://schemas.microsoft.com/office/drawing/2014/main" id="{97983EFD-540E-1D2E-7939-6007BFE7E9EF}"/>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44</a:t>
            </a:r>
          </a:p>
        </p:txBody>
      </p:sp>
    </p:spTree>
    <p:extLst>
      <p:ext uri="{BB962C8B-B14F-4D97-AF65-F5344CB8AC3E}">
        <p14:creationId xmlns:p14="http://schemas.microsoft.com/office/powerpoint/2010/main" val="964017582"/>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22274" y="1762675"/>
            <a:ext cx="11347451" cy="1870076"/>
          </a:xfrm>
        </p:spPr>
        <p:txBody>
          <a:bodyPr lIns="45719" tIns="45720" rIns="45719" bIns="45720" anchor="ctr">
            <a:normAutofit/>
          </a:bodyPr>
          <a:lstStyle/>
          <a:p>
            <a:pPr>
              <a:spcBef>
                <a:spcPts val="0"/>
              </a:spcBef>
              <a:defRPr sz="3200" b="1"/>
            </a:pPr>
            <a:r>
              <a:t>1.5 Travail</a:t>
            </a:r>
            <a:r>
              <a:rPr>
                <a:solidFill>
                  <a:srgbClr val="FFFFFF"/>
                </a:solidFill>
                <a:latin typeface="Source Sans Pro Bold"/>
                <a:ea typeface="Source Sans Pro Bold"/>
              </a:rPr>
              <a:t> </a:t>
            </a:r>
            <a:r>
              <a:t>en groupe</a:t>
            </a:r>
            <a:r>
              <a:rPr>
                <a:solidFill>
                  <a:srgbClr val="FFFFFF"/>
                </a:solidFill>
                <a:latin typeface="Source Sans Pro Bold"/>
                <a:ea typeface="Source Sans Pro Bold"/>
              </a:rPr>
              <a:t> :</a:t>
            </a:r>
          </a:p>
          <a:p>
            <a:pPr>
              <a:spcBef>
                <a:spcPts val="0"/>
              </a:spcBef>
              <a:defRPr sz="3200" b="1">
                <a:solidFill>
                  <a:srgbClr val="FFFFFF"/>
                </a:solidFill>
                <a:latin typeface="Source Sans Pro Bold"/>
                <a:ea typeface="Source Sans Pro Bold"/>
              </a:defRPr>
            </a:pPr>
            <a:r>
              <a:t>composition/renforcement de l’équipe de gestion des EIR</a:t>
            </a:r>
          </a:p>
        </p:txBody>
      </p:sp>
      <p:sp>
        <p:nvSpPr>
          <p:cNvPr id="4" name="Slide Number Placeholder 4">
            <a:extLst>
              <a:ext uri="{FF2B5EF4-FFF2-40B4-BE49-F238E27FC236}">
                <a16:creationId xmlns:a16="http://schemas.microsoft.com/office/drawing/2014/main" id="{3346B3AA-9FB9-1F7C-F9B3-BEBFC212BE3D}"/>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45</a:t>
            </a:r>
          </a:p>
        </p:txBody>
      </p:sp>
    </p:spTree>
    <p:extLst>
      <p:ext uri="{BB962C8B-B14F-4D97-AF65-F5344CB8AC3E}">
        <p14:creationId xmlns:p14="http://schemas.microsoft.com/office/powerpoint/2010/main" val="1160480836"/>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53820" y="2853159"/>
            <a:ext cx="7049257" cy="185538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gn="ctr">
              <a:lnSpc>
                <a:spcPct val="90000"/>
              </a:lnSpc>
              <a:defRPr sz="2400">
                <a:solidFill>
                  <a:srgbClr val="FF0000"/>
                </a:solidFill>
                <a:highlight>
                  <a:srgbClr val="FFFF00"/>
                </a:highlight>
                <a:latin typeface="Source Sans Pro Regular"/>
                <a:ea typeface="Source Sans Pro Regular"/>
                <a:cs typeface="Source Sans Pro Regular"/>
                <a:sym typeface="Source Sans Pro Regular"/>
              </a:defRPr>
            </a:pPr>
            <a:r>
              <a:t>Consignes à lʼintention de lʼanimateur : veuillez insérer ici le résumé de la séance de réflexion consacrée à lʼaffiche 1 (Gestion des EIR, activité de groupe 1.2 :</a:t>
            </a:r>
          </a:p>
          <a:p>
            <a:pPr algn="ctr">
              <a:lnSpc>
                <a:spcPct val="90000"/>
              </a:lnSpc>
              <a:defRPr sz="2400">
                <a:solidFill>
                  <a:srgbClr val="FF0000"/>
                </a:solidFill>
                <a:highlight>
                  <a:srgbClr val="FFFF00"/>
                </a:highlight>
                <a:latin typeface="Source Sans Pro Regular"/>
                <a:ea typeface="Source Sans Pro Regular"/>
                <a:cs typeface="Source Sans Pro Regular"/>
                <a:sym typeface="Source Sans Pro Regular"/>
              </a:defRPr>
            </a:pPr>
            <a:r>
              <a:t>Séance de réflexion sur l’expérience des EIR [en/à/au(x) nom du pays]).</a:t>
            </a:r>
            <a:endParaRPr sz="2400">
              <a:solidFill>
                <a:srgbClr val="FF0000"/>
              </a:solidFill>
              <a:highlight>
                <a:srgbClr val="FFFF00"/>
              </a:highlight>
              <a:latin typeface="Source Sans Pro Regular"/>
              <a:ea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55</a:t>
            </a:r>
          </a:p>
        </p:txBody>
      </p:sp>
      <p:sp>
        <p:nvSpPr>
          <p:cNvPr id="2" name="TextBox 8">
            <a:extLst>
              <a:ext uri="{FF2B5EF4-FFF2-40B4-BE49-F238E27FC236}">
                <a16:creationId xmlns:a16="http://schemas.microsoft.com/office/drawing/2014/main" id="{F4278828-3558-B3D7-26C7-DD87AE026101}"/>
              </a:ext>
            </a:extLst>
          </p:cNvPr>
          <p:cNvSpPr txBox="1"/>
          <p:nvPr/>
        </p:nvSpPr>
        <p:spPr>
          <a:xfrm>
            <a:off x="345948" y="0"/>
            <a:ext cx="3405982"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Résumé de la séance de </a:t>
            </a:r>
            <a:r>
              <a:rPr dirty="0" err="1"/>
              <a:t>réflexion</a:t>
            </a:r>
            <a:endParaRPr dirty="0"/>
          </a:p>
        </p:txBody>
      </p:sp>
    </p:spTree>
    <p:extLst>
      <p:ext uri="{BB962C8B-B14F-4D97-AF65-F5344CB8AC3E}">
        <p14:creationId xmlns:p14="http://schemas.microsoft.com/office/powerpoint/2010/main" val="302464712"/>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21922" y="2396503"/>
            <a:ext cx="7049257" cy="206723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t>À l’issue de cette séance, vous saurez :</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t>Élaborer ou adapter le mandat de l’équipe de </a:t>
            </a:r>
            <a:r>
              <a:rPr>
                <a:solidFill>
                  <a:schemeClr val="tx1"/>
                </a:solidFill>
              </a:rPr>
              <a:t>gestion des EIR en tenant compte du contexte </a:t>
            </a:r>
            <a:r>
              <a:rPr>
                <a:solidFill>
                  <a:schemeClr val="tx1"/>
                </a:solidFill>
                <a:highlight>
                  <a:srgbClr val="FFFF00"/>
                </a:highlight>
              </a:rPr>
              <a:t>[du/de/de la/de l'/des nom du pays]</a:t>
            </a: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37</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Tree>
    <p:extLst>
      <p:ext uri="{BB962C8B-B14F-4D97-AF65-F5344CB8AC3E}">
        <p14:creationId xmlns:p14="http://schemas.microsoft.com/office/powerpoint/2010/main" val="3636016543"/>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sz="3000" b="1">
                <a:latin typeface="Source Sans Pro Bold"/>
                <a:ea typeface="Source Sans Pro Bold"/>
              </a:defRPr>
            </a:pPr>
            <a:r>
              <a:rPr kern="1200">
                <a:solidFill>
                  <a:schemeClr val="bg1"/>
                </a:solidFill>
                <a:cs typeface="Source Sans Pro Bold"/>
              </a:rPr>
              <a:t> </a:t>
            </a:r>
            <a:r>
              <a:rPr>
                <a:solidFill>
                  <a:srgbClr val="FFFFFF"/>
                </a:solidFill>
              </a:rPr>
              <a:t>1.5 Composition/renforcement de l’équipe de gestion des EIR</a:t>
            </a:r>
          </a:p>
        </p:txBody>
      </p:sp>
      <p:sp>
        <p:nvSpPr>
          <p:cNvPr id="7" name="TextBox 3">
            <a:extLst>
              <a:ext uri="{FF2B5EF4-FFF2-40B4-BE49-F238E27FC236}">
                <a16:creationId xmlns:a16="http://schemas.microsoft.com/office/drawing/2014/main" id="{3AAFF91F-52D1-01E0-CFEC-D2C34F380EA1}"/>
              </a:ext>
            </a:extLst>
          </p:cNvPr>
          <p:cNvSpPr txBox="1"/>
          <p:nvPr/>
        </p:nvSpPr>
        <p:spPr>
          <a:xfrm>
            <a:off x="434565" y="1422551"/>
            <a:ext cx="11189714" cy="3813865"/>
          </a:xfrm>
          <a:prstGeom prst="rect">
            <a:avLst/>
          </a:prstGeom>
          <a:noFill/>
        </p:spPr>
        <p:txBody>
          <a:bodyPr wrap="square" lIns="91440" tIns="45720" rIns="91440"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762000" lvl="5" indent="-342900">
              <a:spcBef>
                <a:spcPts val="500"/>
              </a:spcBef>
              <a:buClr>
                <a:schemeClr val="accent3"/>
              </a:buClr>
              <a:buSzPct val="100000"/>
              <a:buFont typeface="Arial" panose="020B0604020202020204" pitchFamily="34" charset="0"/>
              <a:buChar char="•"/>
              <a:defRPr sz="2400">
                <a:solidFill>
                  <a:schemeClr val="tx1"/>
                </a:solidFill>
                <a:latin typeface="Source Sans Pro Regular"/>
                <a:ea typeface="Source Sans Pro Regular"/>
                <a:cs typeface="Arial"/>
                <a:sym typeface="Source Sans Pro Regular"/>
              </a:defRPr>
            </a:pPr>
            <a:r>
              <a:rPr sz="1700" dirty="0"/>
              <a:t>Un </a:t>
            </a:r>
            <a:r>
              <a:rPr sz="1700" dirty="0" err="1"/>
              <a:t>modèle</a:t>
            </a:r>
            <a:r>
              <a:rPr sz="1700" dirty="0"/>
              <a:t> standard de </a:t>
            </a:r>
            <a:r>
              <a:rPr sz="1700" dirty="0" err="1"/>
              <a:t>mandat</a:t>
            </a:r>
            <a:r>
              <a:rPr sz="1700" dirty="0"/>
              <a:t> pour la gestion des EIR </a:t>
            </a:r>
            <a:r>
              <a:rPr sz="1700" dirty="0" err="1"/>
              <a:t>va</a:t>
            </a:r>
            <a:r>
              <a:rPr sz="1700" dirty="0"/>
              <a:t> </a:t>
            </a:r>
            <a:r>
              <a:rPr sz="1700" dirty="0" err="1"/>
              <a:t>vous</a:t>
            </a:r>
            <a:r>
              <a:rPr sz="1700" dirty="0"/>
              <a:t> </a:t>
            </a:r>
            <a:r>
              <a:rPr sz="1700" dirty="0" err="1"/>
              <a:t>être</a:t>
            </a:r>
            <a:r>
              <a:rPr sz="1700" dirty="0"/>
              <a:t> </a:t>
            </a:r>
            <a:r>
              <a:rPr sz="1700" dirty="0" err="1"/>
              <a:t>distribué</a:t>
            </a:r>
            <a:r>
              <a:rPr sz="1700" dirty="0"/>
              <a:t> :</a:t>
            </a:r>
            <a:endParaRPr sz="1700" dirty="0">
              <a:solidFill>
                <a:schemeClr val="tx1"/>
              </a:solidFill>
              <a:latin typeface="Source Sans Pro Regular"/>
              <a:ea typeface="Source Sans Pro Regular"/>
            </a:endParaRPr>
          </a:p>
          <a:p>
            <a:pPr marL="762000" lvl="5" indent="-342900">
              <a:spcBef>
                <a:spcPts val="500"/>
              </a:spcBef>
              <a:buClr>
                <a:schemeClr val="accent3"/>
              </a:buClr>
              <a:buSzPct val="100000"/>
              <a:buFont typeface="Arial" panose="020B0604020202020204" pitchFamily="34" charset="0"/>
              <a:buChar char="•"/>
              <a:defRPr sz="2400">
                <a:latin typeface="Source Sans Pro Regular"/>
                <a:ea typeface="Source Sans Pro Regular"/>
                <a:cs typeface="Source Sans Pro Regular"/>
                <a:sym typeface="Source Sans Pro Regular"/>
              </a:defRPr>
            </a:pPr>
            <a:r>
              <a:rPr sz="1700" dirty="0"/>
              <a:t>En </a:t>
            </a:r>
            <a:r>
              <a:rPr sz="1700" dirty="0" err="1"/>
              <a:t>vous</a:t>
            </a:r>
            <a:r>
              <a:rPr sz="1700" dirty="0"/>
              <a:t> </a:t>
            </a:r>
            <a:r>
              <a:rPr sz="1700" dirty="0" err="1"/>
              <a:t>appuyant</a:t>
            </a:r>
            <a:r>
              <a:rPr sz="1700" dirty="0"/>
              <a:t> sur </a:t>
            </a:r>
            <a:r>
              <a:rPr sz="1700" dirty="0" err="1"/>
              <a:t>ce</a:t>
            </a:r>
            <a:r>
              <a:rPr sz="1700" dirty="0"/>
              <a:t> </a:t>
            </a:r>
            <a:r>
              <a:rPr sz="1700" dirty="0" err="1"/>
              <a:t>modèle</a:t>
            </a:r>
            <a:r>
              <a:rPr sz="1700" dirty="0"/>
              <a:t>, </a:t>
            </a:r>
            <a:r>
              <a:rPr sz="1700" dirty="0" err="1"/>
              <a:t>répondez</a:t>
            </a:r>
            <a:r>
              <a:rPr sz="1700" dirty="0"/>
              <a:t> aux questions </a:t>
            </a:r>
            <a:r>
              <a:rPr sz="1700" dirty="0" err="1"/>
              <a:t>suivantes</a:t>
            </a:r>
            <a:r>
              <a:rPr sz="1700" dirty="0"/>
              <a:t> : Qui </a:t>
            </a:r>
            <a:r>
              <a:rPr sz="1700" dirty="0" err="1"/>
              <a:t>est</a:t>
            </a:r>
            <a:r>
              <a:rPr sz="1700" dirty="0"/>
              <a:t> </a:t>
            </a:r>
            <a:r>
              <a:rPr sz="1700" dirty="0" err="1"/>
              <a:t>responsable</a:t>
            </a:r>
            <a:r>
              <a:rPr sz="1700" dirty="0"/>
              <a:t> de la gestion du </a:t>
            </a:r>
            <a:r>
              <a:rPr sz="1700" dirty="0" err="1"/>
              <a:t>programme</a:t>
            </a:r>
            <a:r>
              <a:rPr sz="1700" dirty="0"/>
              <a:t> </a:t>
            </a:r>
            <a:r>
              <a:rPr sz="1700" dirty="0" err="1"/>
              <a:t>dʼintervention</a:t>
            </a:r>
            <a:r>
              <a:rPr sz="1700" dirty="0"/>
              <a:t> </a:t>
            </a:r>
            <a:r>
              <a:rPr sz="1700" dirty="0" err="1"/>
              <a:t>rapide</a:t>
            </a:r>
            <a:r>
              <a:rPr sz="1700" dirty="0"/>
              <a:t> dans </a:t>
            </a:r>
            <a:r>
              <a:rPr sz="1700" dirty="0" err="1"/>
              <a:t>votre</a:t>
            </a:r>
            <a:r>
              <a:rPr sz="1700" dirty="0"/>
              <a:t> pays ? </a:t>
            </a:r>
            <a:r>
              <a:rPr sz="1700" dirty="0" err="1"/>
              <a:t>Quels</a:t>
            </a:r>
            <a:r>
              <a:rPr sz="1700" dirty="0"/>
              <a:t> </a:t>
            </a:r>
            <a:r>
              <a:rPr sz="1700" dirty="0" err="1"/>
              <a:t>sont</a:t>
            </a:r>
            <a:r>
              <a:rPr sz="1700" dirty="0"/>
              <a:t> les </a:t>
            </a:r>
            <a:r>
              <a:rPr sz="1700" dirty="0" err="1"/>
              <a:t>principaux</a:t>
            </a:r>
            <a:r>
              <a:rPr sz="1700" dirty="0"/>
              <a:t> </a:t>
            </a:r>
            <a:r>
              <a:rPr sz="1700" dirty="0" err="1"/>
              <a:t>rôles</a:t>
            </a:r>
            <a:r>
              <a:rPr sz="1700" dirty="0"/>
              <a:t>/</a:t>
            </a:r>
            <a:r>
              <a:rPr sz="1700" dirty="0" err="1"/>
              <a:t>principales</a:t>
            </a:r>
            <a:r>
              <a:rPr sz="1700" dirty="0"/>
              <a:t> </a:t>
            </a:r>
            <a:r>
              <a:rPr sz="1700" dirty="0" err="1"/>
              <a:t>fonctions</a:t>
            </a:r>
            <a:r>
              <a:rPr sz="1700" dirty="0"/>
              <a:t> </a:t>
            </a:r>
            <a:r>
              <a:rPr sz="1700" dirty="0" err="1"/>
              <a:t>exercés</a:t>
            </a:r>
            <a:r>
              <a:rPr sz="1700" dirty="0"/>
              <a:t> au sein de </a:t>
            </a:r>
            <a:r>
              <a:rPr sz="1700" dirty="0" err="1"/>
              <a:t>l’équipe</a:t>
            </a:r>
            <a:r>
              <a:rPr sz="1700" dirty="0"/>
              <a:t> de gestion et </a:t>
            </a:r>
            <a:r>
              <a:rPr sz="1700" dirty="0" err="1"/>
              <a:t>quelles</a:t>
            </a:r>
            <a:r>
              <a:rPr sz="1700" dirty="0"/>
              <a:t> </a:t>
            </a:r>
            <a:r>
              <a:rPr sz="1700" dirty="0" err="1"/>
              <a:t>sont</a:t>
            </a:r>
            <a:r>
              <a:rPr sz="1700" dirty="0"/>
              <a:t> les </a:t>
            </a:r>
            <a:r>
              <a:rPr sz="1700" dirty="0" err="1"/>
              <a:t>tâches</a:t>
            </a:r>
            <a:r>
              <a:rPr sz="1700" dirty="0"/>
              <a:t> et </a:t>
            </a:r>
            <a:r>
              <a:rPr sz="1700" dirty="0" err="1"/>
              <a:t>responsabilités</a:t>
            </a:r>
            <a:r>
              <a:rPr sz="1700" dirty="0"/>
              <a:t> qui </a:t>
            </a:r>
            <a:r>
              <a:rPr sz="1700" dirty="0" err="1"/>
              <a:t>lui</a:t>
            </a:r>
            <a:r>
              <a:rPr sz="1700" dirty="0"/>
              <a:t> </a:t>
            </a:r>
            <a:r>
              <a:rPr sz="1700" dirty="0" err="1"/>
              <a:t>incombent</a:t>
            </a:r>
            <a:r>
              <a:rPr sz="1700" dirty="0"/>
              <a:t> ? </a:t>
            </a:r>
            <a:r>
              <a:rPr sz="1700" dirty="0" err="1"/>
              <a:t>Quel</a:t>
            </a:r>
            <a:r>
              <a:rPr sz="1700" dirty="0"/>
              <a:t> </a:t>
            </a:r>
            <a:r>
              <a:rPr sz="1700" dirty="0" err="1"/>
              <a:t>est</a:t>
            </a:r>
            <a:r>
              <a:rPr sz="1700" dirty="0"/>
              <a:t> le nom des </a:t>
            </a:r>
            <a:r>
              <a:rPr sz="1700" dirty="0" err="1"/>
              <a:t>personnes</a:t>
            </a:r>
            <a:r>
              <a:rPr sz="1700" dirty="0"/>
              <a:t> </a:t>
            </a:r>
            <a:r>
              <a:rPr sz="1700" dirty="0" err="1"/>
              <a:t>ou</a:t>
            </a:r>
            <a:r>
              <a:rPr sz="1700" dirty="0"/>
              <a:t> des </a:t>
            </a:r>
            <a:r>
              <a:rPr sz="1700" dirty="0" err="1"/>
              <a:t>entités</a:t>
            </a:r>
            <a:r>
              <a:rPr sz="1700" dirty="0"/>
              <a:t> qui </a:t>
            </a:r>
            <a:r>
              <a:rPr sz="1700" dirty="0" err="1"/>
              <a:t>en</a:t>
            </a:r>
            <a:r>
              <a:rPr sz="1700" dirty="0"/>
              <a:t> </a:t>
            </a:r>
            <a:r>
              <a:rPr sz="1700" dirty="0" err="1"/>
              <a:t>sont</a:t>
            </a:r>
            <a:r>
              <a:rPr sz="1700" dirty="0"/>
              <a:t> </a:t>
            </a:r>
            <a:r>
              <a:rPr sz="1700" dirty="0" err="1"/>
              <a:t>chargées</a:t>
            </a:r>
            <a:r>
              <a:rPr sz="1700" dirty="0"/>
              <a:t> ?</a:t>
            </a:r>
          </a:p>
          <a:p>
            <a:pPr marL="762000" lvl="8" indent="-342900">
              <a:spcBef>
                <a:spcPts val="500"/>
              </a:spcBef>
              <a:buClr>
                <a:schemeClr val="accent3"/>
              </a:buClr>
              <a:buSzPct val="100000"/>
              <a:buFont typeface="Courier New" panose="02070309020205020404" pitchFamily="49" charset="0"/>
              <a:buChar char="o"/>
              <a:defRPr sz="2000">
                <a:latin typeface="Source Sans Pro Regular"/>
                <a:ea typeface="Source Sans Pro Regular"/>
                <a:cs typeface="Source Sans Pro Regular"/>
                <a:sym typeface="Source Sans Pro Regular"/>
              </a:defRPr>
            </a:pPr>
            <a:r>
              <a:rPr sz="1700" dirty="0"/>
              <a:t>Tenez </a:t>
            </a:r>
            <a:r>
              <a:rPr sz="1700" dirty="0" err="1"/>
              <a:t>compte</a:t>
            </a:r>
            <a:r>
              <a:rPr sz="1700" dirty="0"/>
              <a:t> à la </a:t>
            </a:r>
            <a:r>
              <a:rPr sz="1700" dirty="0" err="1"/>
              <a:t>fois</a:t>
            </a:r>
            <a:r>
              <a:rPr sz="1700" dirty="0"/>
              <a:t> de </a:t>
            </a:r>
            <a:r>
              <a:rPr sz="1700" dirty="0" err="1"/>
              <a:t>l’équipe</a:t>
            </a:r>
            <a:r>
              <a:rPr sz="1700" dirty="0"/>
              <a:t> de gestion des EIR et des </a:t>
            </a:r>
            <a:r>
              <a:rPr sz="1700" dirty="0" err="1"/>
              <a:t>ressources</a:t>
            </a:r>
            <a:r>
              <a:rPr sz="1700" dirty="0"/>
              <a:t> </a:t>
            </a:r>
            <a:r>
              <a:rPr sz="1700" dirty="0" err="1"/>
              <a:t>disponibles</a:t>
            </a:r>
            <a:r>
              <a:rPr sz="1700" dirty="0"/>
              <a:t> au sein du </a:t>
            </a:r>
            <a:r>
              <a:rPr sz="1700" dirty="0" err="1"/>
              <a:t>système</a:t>
            </a:r>
            <a:r>
              <a:rPr sz="1700" dirty="0"/>
              <a:t> </a:t>
            </a:r>
            <a:r>
              <a:rPr sz="1700" dirty="0" err="1"/>
              <a:t>d’intervention</a:t>
            </a:r>
            <a:r>
              <a:rPr sz="1700" dirty="0"/>
              <a:t> </a:t>
            </a:r>
            <a:r>
              <a:rPr sz="1700" dirty="0" err="1"/>
              <a:t>d’urgence</a:t>
            </a:r>
            <a:r>
              <a:rPr sz="1700" dirty="0"/>
              <a:t> du pays ( </a:t>
            </a:r>
            <a:r>
              <a:rPr sz="1700" dirty="0" err="1"/>
              <a:t>responsable</a:t>
            </a:r>
            <a:r>
              <a:rPr sz="1700" dirty="0"/>
              <a:t> du </a:t>
            </a:r>
            <a:r>
              <a:rPr sz="1700" dirty="0" err="1"/>
              <a:t>centre</a:t>
            </a:r>
            <a:r>
              <a:rPr sz="1700" dirty="0"/>
              <a:t> </a:t>
            </a:r>
            <a:r>
              <a:rPr sz="1700" dirty="0" err="1"/>
              <a:t>dʼopérations</a:t>
            </a:r>
            <a:r>
              <a:rPr sz="1700" dirty="0"/>
              <a:t> </a:t>
            </a:r>
            <a:r>
              <a:rPr sz="1700" dirty="0" err="1"/>
              <a:t>d’urgence</a:t>
            </a:r>
            <a:r>
              <a:rPr sz="1700" dirty="0"/>
              <a:t> </a:t>
            </a:r>
            <a:r>
              <a:rPr sz="1700" dirty="0" err="1"/>
              <a:t>également</a:t>
            </a:r>
            <a:r>
              <a:rPr sz="1700" dirty="0"/>
              <a:t> </a:t>
            </a:r>
            <a:r>
              <a:rPr sz="1700" dirty="0" err="1"/>
              <a:t>responsable</a:t>
            </a:r>
            <a:r>
              <a:rPr sz="1700" dirty="0"/>
              <a:t> de la gestion des EIR, </a:t>
            </a:r>
            <a:r>
              <a:rPr sz="1700" dirty="0" err="1"/>
              <a:t>appui</a:t>
            </a:r>
            <a:r>
              <a:rPr sz="1700" dirty="0"/>
              <a:t> de la section des </a:t>
            </a:r>
            <a:r>
              <a:rPr sz="1700" dirty="0" err="1"/>
              <a:t>opérations</a:t>
            </a:r>
            <a:r>
              <a:rPr sz="1700" dirty="0"/>
              <a:t> pour le </a:t>
            </a:r>
            <a:r>
              <a:rPr sz="1700" dirty="0" err="1"/>
              <a:t>déploiement</a:t>
            </a:r>
            <a:r>
              <a:rPr sz="1700" dirty="0"/>
              <a:t> </a:t>
            </a:r>
            <a:r>
              <a:rPr sz="1700" dirty="0" err="1"/>
              <a:t>en</a:t>
            </a:r>
            <a:r>
              <a:rPr sz="1700" dirty="0"/>
              <a:t> </a:t>
            </a:r>
            <a:r>
              <a:rPr sz="1700" dirty="0" err="1"/>
              <a:t>cas</a:t>
            </a:r>
            <a:r>
              <a:rPr sz="1700" dirty="0"/>
              <a:t> </a:t>
            </a:r>
            <a:r>
              <a:rPr sz="1700" dirty="0" err="1"/>
              <a:t>d’utilisation</a:t>
            </a:r>
            <a:r>
              <a:rPr sz="1700" dirty="0"/>
              <a:t> d’un </a:t>
            </a:r>
            <a:r>
              <a:rPr sz="1700" dirty="0" err="1"/>
              <a:t>système</a:t>
            </a:r>
            <a:r>
              <a:rPr sz="1700" dirty="0"/>
              <a:t> de gestion des incidents, etc.)</a:t>
            </a:r>
            <a:endParaRPr sz="1700" dirty="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sz="1700" dirty="0" err="1"/>
              <a:t>Chaque</a:t>
            </a:r>
            <a:r>
              <a:rPr sz="1700" dirty="0"/>
              <a:t> </a:t>
            </a:r>
            <a:r>
              <a:rPr sz="1700" dirty="0" err="1"/>
              <a:t>groupe</a:t>
            </a:r>
            <a:r>
              <a:rPr sz="1700" dirty="0"/>
              <a:t> </a:t>
            </a:r>
            <a:r>
              <a:rPr sz="1700" dirty="0" err="1"/>
              <a:t>désignera</a:t>
            </a:r>
            <a:r>
              <a:rPr sz="1700" dirty="0"/>
              <a:t> un rapporteur qui </a:t>
            </a:r>
            <a:r>
              <a:rPr sz="1700" dirty="0" err="1"/>
              <a:t>présentera</a:t>
            </a:r>
            <a:r>
              <a:rPr sz="1700" dirty="0"/>
              <a:t> </a:t>
            </a:r>
            <a:r>
              <a:rPr sz="1700" dirty="0" err="1"/>
              <a:t>en</a:t>
            </a:r>
            <a:r>
              <a:rPr sz="1700" dirty="0"/>
              <a:t> </a:t>
            </a:r>
            <a:r>
              <a:rPr sz="1700" dirty="0" err="1"/>
              <a:t>plénière</a:t>
            </a:r>
            <a:r>
              <a:rPr sz="1700" dirty="0"/>
              <a:t> le </a:t>
            </a:r>
            <a:r>
              <a:rPr sz="1700" dirty="0" err="1"/>
              <a:t>résultat</a:t>
            </a:r>
            <a:r>
              <a:rPr sz="1700" dirty="0"/>
              <a:t> de </a:t>
            </a:r>
            <a:r>
              <a:rPr sz="1700" dirty="0" err="1"/>
              <a:t>ses</a:t>
            </a:r>
            <a:r>
              <a:rPr sz="1700" dirty="0"/>
              <a:t> discussions et de son travail</a:t>
            </a:r>
          </a:p>
          <a:p>
            <a:pPr marL="342900" lvl="2" indent="-307975">
              <a:spcBef>
                <a:spcPts val="500"/>
              </a:spcBef>
              <a:buClr>
                <a:srgbClr val="65A000"/>
              </a:buClr>
              <a:buSzPct val="100000"/>
              <a:buFont typeface="Arial"/>
              <a:buChar char="•"/>
              <a:defRPr sz="2400">
                <a:solidFill>
                  <a:srgbClr val="10253F"/>
                </a:solidFill>
                <a:ea typeface="+mj-lt"/>
                <a:cs typeface="+mj-lt"/>
              </a:defRPr>
            </a:pPr>
            <a:r>
              <a:rPr sz="1700" dirty="0"/>
              <a:t>Durée de la séance de </a:t>
            </a:r>
            <a:r>
              <a:rPr sz="1700" dirty="0" err="1"/>
              <a:t>réflexion</a:t>
            </a:r>
            <a:r>
              <a:rPr sz="1700" dirty="0"/>
              <a:t> : 45 minutes de travail </a:t>
            </a:r>
            <a:r>
              <a:rPr sz="1700" dirty="0" err="1"/>
              <a:t>en</a:t>
            </a:r>
            <a:r>
              <a:rPr sz="1700" dirty="0"/>
              <a:t> </a:t>
            </a:r>
            <a:r>
              <a:rPr sz="1700" dirty="0" err="1"/>
              <a:t>groupe</a:t>
            </a:r>
            <a:r>
              <a:rPr sz="1700" dirty="0"/>
              <a:t>, 15 minutes pour les </a:t>
            </a:r>
            <a:r>
              <a:rPr sz="1700" dirty="0" err="1"/>
              <a:t>présentations</a:t>
            </a:r>
            <a:endParaRPr sz="1700" dirty="0">
              <a:solidFill>
                <a:srgbClr val="10253F"/>
              </a:solidFill>
              <a:latin typeface="Source Sans Pro Regular"/>
              <a:ea typeface="Source Sans Pro Regular"/>
              <a:cs typeface="Arial"/>
            </a:endParaRPr>
          </a:p>
          <a:p>
            <a:pPr marL="342900" lvl="2" indent="-307975">
              <a:spcBef>
                <a:spcPts val="500"/>
              </a:spcBef>
              <a:buClr>
                <a:srgbClr val="65A000"/>
              </a:buClr>
              <a:buSzPct val="100000"/>
              <a:buFont typeface="Arial"/>
              <a:buChar char="•"/>
              <a:defRPr sz="2400">
                <a:latin typeface="Source Sans Pro Regular"/>
              </a:defRPr>
            </a:pPr>
            <a:r>
              <a:rPr sz="1700" b="1" dirty="0" err="1">
                <a:solidFill>
                  <a:srgbClr val="951D19"/>
                </a:solidFill>
                <a:ea typeface="Source Sans Pro Bold"/>
                <a:sym typeface="Source Sans Pro Bold"/>
              </a:rPr>
              <a:t>Réalisation</a:t>
            </a:r>
            <a:r>
              <a:rPr sz="1700" b="1" dirty="0">
                <a:solidFill>
                  <a:srgbClr val="951D19"/>
                </a:solidFill>
                <a:ea typeface="Source Sans Pro Bold"/>
                <a:sym typeface="Source Sans Pro Bold"/>
              </a:rPr>
              <a:t> </a:t>
            </a:r>
            <a:r>
              <a:rPr sz="1700" b="1" dirty="0" err="1">
                <a:solidFill>
                  <a:srgbClr val="951D19"/>
                </a:solidFill>
                <a:ea typeface="Source Sans Pro Bold"/>
                <a:sym typeface="Source Sans Pro Bold"/>
              </a:rPr>
              <a:t>attendue</a:t>
            </a:r>
            <a:r>
              <a:rPr sz="1700" b="1" dirty="0">
                <a:solidFill>
                  <a:srgbClr val="951D19"/>
                </a:solidFill>
                <a:ea typeface="Source Sans Pro Bold"/>
                <a:sym typeface="Source Sans Pro Bold"/>
              </a:rPr>
              <a:t> : </a:t>
            </a:r>
            <a:r>
              <a:rPr sz="1700" b="1" dirty="0" err="1">
                <a:solidFill>
                  <a:srgbClr val="951D19"/>
                </a:solidFill>
                <a:ea typeface="Source Sans Pro Bold"/>
                <a:sym typeface="Source Sans Pro Bold"/>
              </a:rPr>
              <a:t>élaboration</a:t>
            </a:r>
            <a:r>
              <a:rPr sz="1700" b="1" dirty="0">
                <a:solidFill>
                  <a:srgbClr val="951D19"/>
                </a:solidFill>
                <a:ea typeface="Source Sans Pro Bold"/>
                <a:sym typeface="Source Sans Pro Bold"/>
              </a:rPr>
              <a:t> </a:t>
            </a:r>
            <a:r>
              <a:rPr sz="1700" b="1" dirty="0" err="1">
                <a:solidFill>
                  <a:srgbClr val="951D19"/>
                </a:solidFill>
                <a:ea typeface="Source Sans Pro Bold"/>
                <a:sym typeface="Source Sans Pro Bold"/>
              </a:rPr>
              <a:t>dʼun</a:t>
            </a:r>
            <a:r>
              <a:rPr sz="1700" b="1" dirty="0">
                <a:solidFill>
                  <a:srgbClr val="951D19"/>
                </a:solidFill>
                <a:ea typeface="Source Sans Pro Bold"/>
                <a:sym typeface="Source Sans Pro Bold"/>
              </a:rPr>
              <a:t> </a:t>
            </a:r>
            <a:r>
              <a:rPr sz="1700" b="1" dirty="0" err="1">
                <a:solidFill>
                  <a:srgbClr val="951D19"/>
                </a:solidFill>
                <a:ea typeface="Source Sans Pro Bold"/>
                <a:sym typeface="Source Sans Pro Bold"/>
              </a:rPr>
              <a:t>mandat</a:t>
            </a:r>
            <a:r>
              <a:rPr sz="1700" b="1" dirty="0">
                <a:solidFill>
                  <a:srgbClr val="951D19"/>
                </a:solidFill>
                <a:ea typeface="Source Sans Pro Bold"/>
                <a:sym typeface="Source Sans Pro Bold"/>
              </a:rPr>
              <a:t> de </a:t>
            </a:r>
            <a:r>
              <a:rPr sz="1700" b="1" dirty="0" err="1">
                <a:solidFill>
                  <a:srgbClr val="951D19"/>
                </a:solidFill>
                <a:ea typeface="Source Sans Pro Bold"/>
                <a:sym typeface="Source Sans Pro Bold"/>
              </a:rPr>
              <a:t>lʼéquipe</a:t>
            </a:r>
            <a:r>
              <a:rPr sz="1700" b="1" dirty="0">
                <a:solidFill>
                  <a:srgbClr val="951D19"/>
                </a:solidFill>
                <a:ea typeface="Source Sans Pro Bold"/>
                <a:sym typeface="Source Sans Pro Bold"/>
              </a:rPr>
              <a:t> de gestion des EIR </a:t>
            </a:r>
            <a:r>
              <a:rPr sz="1700" b="1" dirty="0" err="1">
                <a:solidFill>
                  <a:srgbClr val="951D19"/>
                </a:solidFill>
                <a:ea typeface="Source Sans Pro Bold"/>
                <a:sym typeface="Source Sans Pro Bold"/>
              </a:rPr>
              <a:t>adapté</a:t>
            </a:r>
            <a:r>
              <a:rPr sz="1700" b="1" dirty="0">
                <a:solidFill>
                  <a:srgbClr val="951D19"/>
                </a:solidFill>
                <a:ea typeface="Source Sans Pro Bold"/>
                <a:sym typeface="Source Sans Pro Bold"/>
              </a:rPr>
              <a:t> à </a:t>
            </a:r>
            <a:r>
              <a:rPr sz="1700" b="1" dirty="0" err="1">
                <a:solidFill>
                  <a:srgbClr val="951D19"/>
                </a:solidFill>
                <a:ea typeface="Source Sans Pro Bold"/>
                <a:sym typeface="Source Sans Pro Bold"/>
              </a:rPr>
              <a:t>votre</a:t>
            </a:r>
            <a:r>
              <a:rPr sz="1700" dirty="0">
                <a:solidFill>
                  <a:srgbClr val="10253F"/>
                </a:solidFill>
                <a:ea typeface="+mj-lt"/>
                <a:cs typeface="+mj-lt"/>
              </a:rPr>
              <a:t> </a:t>
            </a:r>
            <a:r>
              <a:rPr sz="1700" b="1" dirty="0">
                <a:solidFill>
                  <a:srgbClr val="951D19"/>
                </a:solidFill>
                <a:ea typeface="Source Sans Pro Bold"/>
                <a:sym typeface="Source Sans Pro Bold"/>
              </a:rPr>
              <a:t>pays</a:t>
            </a:r>
            <a:r>
              <a:rPr sz="1700" dirty="0">
                <a:solidFill>
                  <a:srgbClr val="10253F"/>
                </a:solidFill>
                <a:ea typeface="+mj-lt"/>
                <a:cs typeface="+mj-lt"/>
              </a:rPr>
              <a:t>.</a:t>
            </a:r>
            <a:endParaRPr sz="1700" b="1" dirty="0">
              <a:solidFill>
                <a:srgbClr val="951D19"/>
              </a:solidFill>
              <a:latin typeface="Source Sans Pro Regular"/>
              <a:ea typeface="Source Sans Pro Bold"/>
            </a:endParaRPr>
          </a:p>
          <a:p>
            <a:endParaRPr sz="1700" dirty="0">
              <a:solidFill>
                <a:srgbClr val="10253F"/>
              </a:solidFill>
              <a:latin typeface="Source Sans Pro Regular"/>
              <a:cs typeface="Arial"/>
            </a:endParaRPr>
          </a:p>
        </p:txBody>
      </p:sp>
      <p:sp>
        <p:nvSpPr>
          <p:cNvPr id="8" name="Titre 1">
            <a:extLst>
              <a:ext uri="{FF2B5EF4-FFF2-40B4-BE49-F238E27FC236}">
                <a16:creationId xmlns:a16="http://schemas.microsoft.com/office/drawing/2014/main" id="{6EB730F0-2010-6D61-14D6-65CAB4C7CB23}"/>
              </a:ext>
            </a:extLst>
          </p:cNvPr>
          <p:cNvSpPr>
            <a:spLocks noGrp="1"/>
          </p:cNvSpPr>
          <p:nvPr/>
        </p:nvSpPr>
        <p:spPr>
          <a:xfrm>
            <a:off x="107213" y="798435"/>
            <a:ext cx="6593132" cy="646114"/>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a:defRPr sz="2800" b="1">
                <a:solidFill>
                  <a:srgbClr val="951D19"/>
                </a:solidFill>
                <a:latin typeface="Source Sans Pro Regular"/>
              </a:defRPr>
            </a:pPr>
            <a:r>
              <a:rPr dirty="0"/>
              <a:t>Instructions pour le travail </a:t>
            </a:r>
            <a:r>
              <a:rPr dirty="0" err="1"/>
              <a:t>en</a:t>
            </a:r>
            <a:r>
              <a:rPr dirty="0"/>
              <a:t> </a:t>
            </a:r>
            <a:r>
              <a:rPr dirty="0" err="1"/>
              <a:t>groupe</a:t>
            </a:r>
            <a:r>
              <a:rPr dirty="0"/>
              <a:t> </a:t>
            </a:r>
          </a:p>
        </p:txBody>
      </p:sp>
      <p:sp>
        <p:nvSpPr>
          <p:cNvPr id="4" name="Slide Number Placeholder 4">
            <a:extLst>
              <a:ext uri="{FF2B5EF4-FFF2-40B4-BE49-F238E27FC236}">
                <a16:creationId xmlns:a16="http://schemas.microsoft.com/office/drawing/2014/main" id="{087C675A-583B-5333-6680-3B3C998BA4CA}"/>
              </a:ext>
            </a:extLst>
          </p:cNvPr>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46</a:t>
            </a:r>
          </a:p>
        </p:txBody>
      </p:sp>
    </p:spTree>
    <p:extLst>
      <p:ext uri="{BB962C8B-B14F-4D97-AF65-F5344CB8AC3E}">
        <p14:creationId xmlns:p14="http://schemas.microsoft.com/office/powerpoint/2010/main" val="116411838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sz="3000" b="1">
                <a:latin typeface="Source Sans Pro Bold"/>
                <a:ea typeface="Source Sans Pro Bold"/>
              </a:defRPr>
            </a:pPr>
            <a:r>
              <a:rPr kern="1200">
                <a:solidFill>
                  <a:schemeClr val="bg1"/>
                </a:solidFill>
                <a:cs typeface="Source Sans Pro Bold"/>
              </a:rPr>
              <a:t> </a:t>
            </a:r>
            <a:r>
              <a:rPr>
                <a:solidFill>
                  <a:srgbClr val="FFFFFF"/>
                </a:solidFill>
              </a:rPr>
              <a:t>1.5 Composition/renforcement de l’équipe de gestion des EIR</a:t>
            </a:r>
          </a:p>
        </p:txBody>
      </p:sp>
      <p:sp>
        <p:nvSpPr>
          <p:cNvPr id="8" name="Titre 1">
            <a:extLst>
              <a:ext uri="{FF2B5EF4-FFF2-40B4-BE49-F238E27FC236}">
                <a16:creationId xmlns:a16="http://schemas.microsoft.com/office/drawing/2014/main" id="{6EB730F0-2010-6D61-14D6-65CAB4C7CB23}"/>
              </a:ext>
            </a:extLst>
          </p:cNvPr>
          <p:cNvSpPr>
            <a:spLocks noGrp="1"/>
          </p:cNvSpPr>
          <p:nvPr/>
        </p:nvSpPr>
        <p:spPr>
          <a:xfrm>
            <a:off x="107213" y="927831"/>
            <a:ext cx="6656194" cy="646114"/>
          </a:xfrm>
          <a:prstGeom prst="rect">
            <a:avLst/>
          </a:prstGeom>
          <a:ln w="12700">
            <a:miter lim="400000"/>
          </a:ln>
          <a:extLst>
            <a:ext uri="{C572A759-6A51-4108-AA02-DFA0A04FC94B}">
              <ma14:wrappingTextBoxFlag xmlns="" xmlns:lc="http://schemas.openxmlformats.org/drawingml/2006/lockedCanvas" xmlns:ma14="http://schemas.microsoft.com/office/mac/drawingml/2011/main" xmlns:a14="http://schemas.microsoft.com/office/drawing/2010/main" xmlns:m="http://schemas.openxmlformats.org/officeDocument/2006/math"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a:defRPr sz="2800" b="1">
                <a:solidFill>
                  <a:srgbClr val="951D19"/>
                </a:solidFill>
                <a:latin typeface="Source Sans Pro Regular"/>
              </a:defRPr>
            </a:pPr>
            <a:r>
              <a:rPr dirty="0"/>
              <a:t>Instructions pour le travail </a:t>
            </a:r>
            <a:r>
              <a:rPr dirty="0" err="1"/>
              <a:t>en</a:t>
            </a:r>
            <a:r>
              <a:rPr dirty="0"/>
              <a:t> </a:t>
            </a:r>
            <a:r>
              <a:rPr dirty="0" err="1"/>
              <a:t>groupe</a:t>
            </a:r>
            <a:r>
              <a:rPr dirty="0"/>
              <a:t> </a:t>
            </a:r>
          </a:p>
        </p:txBody>
      </p:sp>
      <p:graphicFrame>
        <p:nvGraphicFramePr>
          <p:cNvPr id="2" name="Tableau 3">
            <a:extLst>
              <a:ext uri="{FF2B5EF4-FFF2-40B4-BE49-F238E27FC236}">
                <a16:creationId xmlns:a16="http://schemas.microsoft.com/office/drawing/2014/main" id="{60B49D8E-9401-10DF-FEDF-3FD2488ED38D}"/>
              </a:ext>
            </a:extLst>
          </p:cNvPr>
          <p:cNvGraphicFramePr>
            <a:graphicFrameLocks noGrp="1"/>
          </p:cNvGraphicFramePr>
          <p:nvPr>
            <p:extLst>
              <p:ext uri="{D42A27DB-BD31-4B8C-83A1-F6EECF244321}">
                <p14:modId xmlns:p14="http://schemas.microsoft.com/office/powerpoint/2010/main" val="3319494799"/>
              </p:ext>
            </p:extLst>
          </p:nvPr>
        </p:nvGraphicFramePr>
        <p:xfrm>
          <a:off x="1072054" y="1573946"/>
          <a:ext cx="10184526" cy="4578866"/>
        </p:xfrm>
        <a:graphic>
          <a:graphicData uri="http://schemas.openxmlformats.org/drawingml/2006/table">
            <a:tbl>
              <a:tblPr firstRow="1" bandRow="1">
                <a:tableStyleId>{93296810-A885-4BE3-A3E7-6D5BEEA58F35}</a:tableStyleId>
              </a:tblPr>
              <a:tblGrid>
                <a:gridCol w="2670848">
                  <a:extLst>
                    <a:ext uri="{9D8B030D-6E8A-4147-A177-3AD203B41FA5}">
                      <a16:colId xmlns:a16="http://schemas.microsoft.com/office/drawing/2014/main" val="3245822392"/>
                    </a:ext>
                  </a:extLst>
                </a:gridCol>
                <a:gridCol w="2414740">
                  <a:extLst>
                    <a:ext uri="{9D8B030D-6E8A-4147-A177-3AD203B41FA5}">
                      <a16:colId xmlns:a16="http://schemas.microsoft.com/office/drawing/2014/main" val="4137959852"/>
                    </a:ext>
                  </a:extLst>
                </a:gridCol>
                <a:gridCol w="2487287">
                  <a:extLst>
                    <a:ext uri="{9D8B030D-6E8A-4147-A177-3AD203B41FA5}">
                      <a16:colId xmlns:a16="http://schemas.microsoft.com/office/drawing/2014/main" val="521063339"/>
                    </a:ext>
                  </a:extLst>
                </a:gridCol>
                <a:gridCol w="2611651">
                  <a:extLst>
                    <a:ext uri="{9D8B030D-6E8A-4147-A177-3AD203B41FA5}">
                      <a16:colId xmlns:a16="http://schemas.microsoft.com/office/drawing/2014/main" val="304387778"/>
                    </a:ext>
                  </a:extLst>
                </a:gridCol>
              </a:tblGrid>
              <a:tr h="379635">
                <a:tc rowSpan="2">
                  <a:txBody>
                    <a:bodyPr/>
                    <a:lstStyle/>
                    <a:p>
                      <a:pPr algn="ctr">
                        <a:defRPr sz="2400">
                          <a:latin typeface="Source Sans Pro Bold"/>
                        </a:defRPr>
                      </a:pPr>
                      <a:r>
                        <a:rPr sz="1600"/>
                        <a:t>Fonction</a:t>
                      </a:r>
                    </a:p>
                  </a:txBody>
                  <a:tcPr>
                    <a:solidFill>
                      <a:srgbClr val="65A000"/>
                    </a:solidFill>
                  </a:tcPr>
                </a:tc>
                <a:tc gridSpan="2">
                  <a:txBody>
                    <a:bodyPr/>
                    <a:lstStyle/>
                    <a:p>
                      <a:pPr algn="ctr">
                        <a:defRPr sz="2400">
                          <a:latin typeface="Source Sans Pro Bold"/>
                        </a:defRPr>
                      </a:pPr>
                      <a:r>
                        <a:rPr sz="1600"/>
                        <a:t>Responsabilités/tâches</a:t>
                      </a:r>
                      <a:endParaRPr sz="1600">
                        <a:latin typeface="Source Sans Pro Bold"/>
                      </a:endParaRPr>
                    </a:p>
                  </a:txBody>
                  <a:tcPr>
                    <a:solidFill>
                      <a:srgbClr val="65A000"/>
                    </a:solidFill>
                  </a:tcPr>
                </a:tc>
                <a:tc hMerge="1">
                  <a:txBody>
                    <a:bodyPr/>
                    <a:lstStyle/>
                    <a:p>
                      <a:pPr algn="ctr"/>
                      <a:endParaRPr sz="2400">
                        <a:latin typeface="Source Sans Pro Bold"/>
                      </a:endParaRPr>
                    </a:p>
                  </a:txBody>
                  <a:tcPr>
                    <a:solidFill>
                      <a:srgbClr val="65A000"/>
                    </a:solidFill>
                  </a:tcPr>
                </a:tc>
                <a:tc rowSpan="2">
                  <a:txBody>
                    <a:bodyPr/>
                    <a:lstStyle/>
                    <a:p>
                      <a:pPr algn="ctr">
                        <a:defRPr sz="2400">
                          <a:latin typeface="Source Sans Pro Bold"/>
                        </a:defRPr>
                      </a:pPr>
                      <a:r>
                        <a:rPr sz="1600"/>
                        <a:t>Nom</a:t>
                      </a:r>
                    </a:p>
                  </a:txBody>
                  <a:tcPr>
                    <a:solidFill>
                      <a:srgbClr val="65A000"/>
                    </a:solidFill>
                  </a:tcPr>
                </a:tc>
                <a:extLst>
                  <a:ext uri="{0D108BD9-81ED-4DB2-BD59-A6C34878D82A}">
                    <a16:rowId xmlns:a16="http://schemas.microsoft.com/office/drawing/2014/main" val="1808752705"/>
                  </a:ext>
                </a:extLst>
              </a:tr>
              <a:tr h="408020">
                <a:tc vMerge="1">
                  <a:txBody>
                    <a:bodyPr/>
                    <a:lstStyle/>
                    <a:p>
                      <a:pPr algn="ctr"/>
                      <a:endParaRPr sz="2400">
                        <a:latin typeface="Source Sans Pro Bold"/>
                      </a:endParaRPr>
                    </a:p>
                  </a:txBody>
                  <a:tcPr>
                    <a:solidFill>
                      <a:srgbClr val="65A000"/>
                    </a:solidFill>
                  </a:tcPr>
                </a:tc>
                <a:tc>
                  <a:txBody>
                    <a:bodyPr/>
                    <a:lstStyle/>
                    <a:p>
                      <a:pPr algn="ctr">
                        <a:defRPr sz="1800">
                          <a:solidFill>
                            <a:schemeClr val="bg1"/>
                          </a:solidFill>
                          <a:latin typeface="Source Sans Pro Bold"/>
                        </a:defRPr>
                      </a:pPr>
                      <a:r>
                        <a:rPr sz="1600"/>
                        <a:t>Phase de préparation</a:t>
                      </a:r>
                    </a:p>
                  </a:txBody>
                  <a:tcPr>
                    <a:solidFill>
                      <a:srgbClr val="65A000"/>
                    </a:solidFill>
                  </a:tcPr>
                </a:tc>
                <a:tc>
                  <a:txBody>
                    <a:bodyPr/>
                    <a:lstStyle/>
                    <a:p>
                      <a:pPr algn="ctr">
                        <a:defRPr sz="1800">
                          <a:solidFill>
                            <a:schemeClr val="bg1"/>
                          </a:solidFill>
                          <a:latin typeface="Source Sans Pro Bold"/>
                        </a:defRPr>
                      </a:pPr>
                      <a:r>
                        <a:rPr sz="1600"/>
                        <a:t>Phase d’intervention</a:t>
                      </a:r>
                    </a:p>
                  </a:txBody>
                  <a:tcPr>
                    <a:solidFill>
                      <a:srgbClr val="65A000"/>
                    </a:solidFill>
                  </a:tcPr>
                </a:tc>
                <a:tc vMerge="1">
                  <a:txBody>
                    <a:bodyPr/>
                    <a:lstStyle/>
                    <a:p>
                      <a:pPr algn="ctr"/>
                      <a:endParaRPr sz="2400">
                        <a:latin typeface="Source Sans Pro Bold"/>
                      </a:endParaRPr>
                    </a:p>
                  </a:txBody>
                  <a:tcPr>
                    <a:solidFill>
                      <a:srgbClr val="65A000"/>
                    </a:solidFill>
                  </a:tcPr>
                </a:tc>
                <a:extLst>
                  <a:ext uri="{0D108BD9-81ED-4DB2-BD59-A6C34878D82A}">
                    <a16:rowId xmlns:a16="http://schemas.microsoft.com/office/drawing/2014/main" val="308419441"/>
                  </a:ext>
                </a:extLst>
              </a:tr>
              <a:tr h="531489">
                <a:tc>
                  <a:txBody>
                    <a:bodyPr/>
                    <a:lstStyle/>
                    <a:p>
                      <a:pPr lvl="0">
                        <a:buNone/>
                        <a:defRPr sz="1800">
                          <a:latin typeface="Source Sans Pro" panose="020B0503030403020204" pitchFamily="34" charset="0"/>
                        </a:defRPr>
                      </a:pPr>
                      <a:r>
                        <a:rPr sz="1600"/>
                        <a:t>Gestionnaire/responsable de la gestion des EIR </a:t>
                      </a:r>
                      <a:endParaRPr sz="1600">
                        <a:latin typeface="Source Sans Pro" panose="020B0503030403020204" pitchFamily="34" charset="0"/>
                      </a:endParaRPr>
                    </a:p>
                  </a:txBody>
                  <a:tcPr/>
                </a:tc>
                <a:tc>
                  <a:txBody>
                    <a:bodyPr/>
                    <a:lstStyle/>
                    <a:p>
                      <a:endParaRPr sz="1600">
                        <a:latin typeface="Source Sans Pro Bold"/>
                      </a:endParaRPr>
                    </a:p>
                  </a:txBody>
                  <a:tcPr/>
                </a:tc>
                <a:tc>
                  <a:txBody>
                    <a:bodyPr/>
                    <a:lstStyle/>
                    <a:p>
                      <a:endParaRPr sz="1600">
                        <a:latin typeface="Source Sans Pro Bold"/>
                      </a:endParaRPr>
                    </a:p>
                  </a:txBody>
                  <a:tcPr/>
                </a:tc>
                <a:tc>
                  <a:txBody>
                    <a:bodyPr/>
                    <a:lstStyle/>
                    <a:p>
                      <a:endParaRPr sz="1600">
                        <a:latin typeface="Source Sans Pro Bold"/>
                      </a:endParaRPr>
                    </a:p>
                  </a:txBody>
                  <a:tcPr/>
                </a:tc>
                <a:extLst>
                  <a:ext uri="{0D108BD9-81ED-4DB2-BD59-A6C34878D82A}">
                    <a16:rowId xmlns:a16="http://schemas.microsoft.com/office/drawing/2014/main" val="349007158"/>
                  </a:ext>
                </a:extLst>
              </a:tr>
              <a:tr h="759270">
                <a:tc>
                  <a:txBody>
                    <a:bodyPr/>
                    <a:lstStyle/>
                    <a:p>
                      <a:pPr lvl="0">
                        <a:buNone/>
                        <a:defRPr sz="1800">
                          <a:latin typeface="Source Sans Pro" panose="020B0503030403020204" pitchFamily="34" charset="0"/>
                        </a:defRPr>
                      </a:pPr>
                      <a:r>
                        <a:rPr sz="1600"/>
                        <a:t>Coordinateur du déploiement et de la gestion des renforts </a:t>
                      </a:r>
                      <a:endParaRPr sz="1600">
                        <a:latin typeface="Source Sans Pro" panose="020B0503030403020204" pitchFamily="34" charset="0"/>
                      </a:endParaRPr>
                    </a:p>
                  </a:txBody>
                  <a:tcPr/>
                </a:tc>
                <a:tc>
                  <a:txBody>
                    <a:bodyPr/>
                    <a:lstStyle/>
                    <a:p>
                      <a:endParaRPr sz="1600">
                        <a:latin typeface="Source Sans Pro Bold"/>
                      </a:endParaRPr>
                    </a:p>
                  </a:txBody>
                  <a:tcPr/>
                </a:tc>
                <a:tc>
                  <a:txBody>
                    <a:bodyPr/>
                    <a:lstStyle/>
                    <a:p>
                      <a:endParaRPr sz="1600" dirty="0">
                        <a:latin typeface="Source Sans Pro Bold"/>
                      </a:endParaRPr>
                    </a:p>
                  </a:txBody>
                  <a:tcPr/>
                </a:tc>
                <a:tc>
                  <a:txBody>
                    <a:bodyPr/>
                    <a:lstStyle/>
                    <a:p>
                      <a:endParaRPr sz="1600">
                        <a:latin typeface="Source Sans Pro Bold"/>
                      </a:endParaRPr>
                    </a:p>
                  </a:txBody>
                  <a:tcPr/>
                </a:tc>
                <a:extLst>
                  <a:ext uri="{0D108BD9-81ED-4DB2-BD59-A6C34878D82A}">
                    <a16:rowId xmlns:a16="http://schemas.microsoft.com/office/drawing/2014/main" val="3966546067"/>
                  </a:ext>
                </a:extLst>
              </a:tr>
              <a:tr h="759270">
                <a:tc>
                  <a:txBody>
                    <a:bodyPr/>
                    <a:lstStyle/>
                    <a:p>
                      <a:pPr lvl="0">
                        <a:buNone/>
                        <a:defRPr sz="1800">
                          <a:latin typeface="Source Sans Pro" panose="020B0503030403020204" pitchFamily="34" charset="0"/>
                        </a:defRPr>
                      </a:pPr>
                      <a:r>
                        <a:rPr sz="1600" dirty="0" err="1"/>
                        <a:t>Spécialiste</a:t>
                      </a:r>
                      <a:r>
                        <a:rPr sz="1600" dirty="0"/>
                        <a:t> </a:t>
                      </a:r>
                      <a:r>
                        <a:rPr sz="1600" dirty="0" err="1"/>
                        <a:t>en</a:t>
                      </a:r>
                      <a:r>
                        <a:rPr sz="1600" dirty="0"/>
                        <a:t> formation/</a:t>
                      </a:r>
                      <a:r>
                        <a:rPr sz="1600" dirty="0" err="1"/>
                        <a:t>coordinateur</a:t>
                      </a:r>
                      <a:r>
                        <a:rPr sz="1600" dirty="0"/>
                        <a:t> de formation </a:t>
                      </a:r>
                      <a:endParaRPr sz="1600" b="0" i="0" u="none" strike="noStrike" dirty="0">
                        <a:latin typeface="Source Sans Pro" panose="020B0503030403020204" pitchFamily="34" charset="0"/>
                      </a:endParaRPr>
                    </a:p>
                  </a:txBody>
                  <a:tcPr/>
                </a:tc>
                <a:tc>
                  <a:txBody>
                    <a:bodyPr/>
                    <a:lstStyle/>
                    <a:p>
                      <a:endParaRPr sz="1600" dirty="0">
                        <a:latin typeface="Source Sans Pro Bold"/>
                      </a:endParaRPr>
                    </a:p>
                  </a:txBody>
                  <a:tcPr/>
                </a:tc>
                <a:tc>
                  <a:txBody>
                    <a:bodyPr/>
                    <a:lstStyle/>
                    <a:p>
                      <a:endParaRPr sz="1600">
                        <a:latin typeface="Source Sans Pro Bold"/>
                      </a:endParaRPr>
                    </a:p>
                  </a:txBody>
                  <a:tcPr/>
                </a:tc>
                <a:tc>
                  <a:txBody>
                    <a:bodyPr/>
                    <a:lstStyle/>
                    <a:p>
                      <a:endParaRPr sz="1600">
                        <a:latin typeface="Source Sans Pro Bold"/>
                      </a:endParaRPr>
                    </a:p>
                  </a:txBody>
                  <a:tcPr/>
                </a:tc>
                <a:extLst>
                  <a:ext uri="{0D108BD9-81ED-4DB2-BD59-A6C34878D82A}">
                    <a16:rowId xmlns:a16="http://schemas.microsoft.com/office/drawing/2014/main" val="3964609971"/>
                  </a:ext>
                </a:extLst>
              </a:tr>
              <a:tr h="987051">
                <a:tc>
                  <a:txBody>
                    <a:bodyPr/>
                    <a:lstStyle/>
                    <a:p>
                      <a:pPr lvl="0">
                        <a:buNone/>
                        <a:defRPr sz="1800">
                          <a:latin typeface="Source Sans Pro" panose="020B0503030403020204" pitchFamily="34" charset="0"/>
                        </a:defRPr>
                      </a:pPr>
                      <a:r>
                        <a:rPr sz="1600"/>
                        <a:t>Responsable de la liste des membres de réserve/analyste de données </a:t>
                      </a:r>
                      <a:endParaRPr sz="1600">
                        <a:latin typeface="Source Sans Pro" panose="020B0503030403020204" pitchFamily="34" charset="0"/>
                      </a:endParaRPr>
                    </a:p>
                  </a:txBody>
                  <a:tcPr/>
                </a:tc>
                <a:tc>
                  <a:txBody>
                    <a:bodyPr/>
                    <a:lstStyle/>
                    <a:p>
                      <a:endParaRPr sz="1600">
                        <a:latin typeface="Source Sans Pro Bold"/>
                      </a:endParaRPr>
                    </a:p>
                  </a:txBody>
                  <a:tcPr/>
                </a:tc>
                <a:tc>
                  <a:txBody>
                    <a:bodyPr/>
                    <a:lstStyle/>
                    <a:p>
                      <a:endParaRPr sz="1600">
                        <a:latin typeface="Source Sans Pro Bold"/>
                      </a:endParaRPr>
                    </a:p>
                  </a:txBody>
                  <a:tcPr/>
                </a:tc>
                <a:tc>
                  <a:txBody>
                    <a:bodyPr/>
                    <a:lstStyle/>
                    <a:p>
                      <a:endParaRPr sz="1600">
                        <a:latin typeface="Source Sans Pro Bold"/>
                      </a:endParaRPr>
                    </a:p>
                  </a:txBody>
                  <a:tcPr/>
                </a:tc>
                <a:extLst>
                  <a:ext uri="{0D108BD9-81ED-4DB2-BD59-A6C34878D82A}">
                    <a16:rowId xmlns:a16="http://schemas.microsoft.com/office/drawing/2014/main" val="3761253656"/>
                  </a:ext>
                </a:extLst>
              </a:tr>
              <a:tr h="531489">
                <a:tc>
                  <a:txBody>
                    <a:bodyPr/>
                    <a:lstStyle/>
                    <a:p>
                      <a:pPr marL="0" marR="0" lvl="0" indent="0" algn="l" defTabSz="914400" rtl="0" latinLnBrk="0">
                        <a:lnSpc>
                          <a:spcPct val="100000"/>
                        </a:lnSpc>
                        <a:spcBef>
                          <a:spcPts val="0"/>
                        </a:spcBef>
                        <a:spcAft>
                          <a:spcPts val="0"/>
                        </a:spcAft>
                        <a:buClrTx/>
                        <a:buSzTx/>
                        <a:buFontTx/>
                        <a:buNone/>
                        <a:tabLst/>
                        <a:defRPr sz="1800">
                          <a:solidFill>
                            <a:schemeClr val="dk1"/>
                          </a:solidFill>
                          <a:latin typeface="Source Sans Pro" panose="020B0503030403020204" pitchFamily="34" charset="0"/>
                        </a:defRPr>
                      </a:pPr>
                      <a:r>
                        <a:rPr sz="1600"/>
                        <a:t>Spécialiste du suivi et de l’évaluation</a:t>
                      </a:r>
                    </a:p>
                  </a:txBody>
                  <a:tcPr/>
                </a:tc>
                <a:tc>
                  <a:txBody>
                    <a:bodyPr/>
                    <a:lstStyle/>
                    <a:p>
                      <a:pPr lvl="0">
                        <a:buNone/>
                      </a:pPr>
                      <a:endParaRPr sz="1600">
                        <a:latin typeface="Source Sans Pro Bold"/>
                      </a:endParaRPr>
                    </a:p>
                  </a:txBody>
                  <a:tcPr/>
                </a:tc>
                <a:tc>
                  <a:txBody>
                    <a:bodyPr/>
                    <a:lstStyle/>
                    <a:p>
                      <a:pPr lvl="0">
                        <a:buNone/>
                      </a:pPr>
                      <a:endParaRPr sz="1600">
                        <a:latin typeface="Source Sans Pro Bold"/>
                      </a:endParaRPr>
                    </a:p>
                  </a:txBody>
                  <a:tcPr/>
                </a:tc>
                <a:tc>
                  <a:txBody>
                    <a:bodyPr/>
                    <a:lstStyle/>
                    <a:p>
                      <a:pPr lvl="0">
                        <a:buNone/>
                      </a:pPr>
                      <a:endParaRPr sz="1600" dirty="0">
                        <a:latin typeface="Source Sans Pro Bold"/>
                      </a:endParaRPr>
                    </a:p>
                  </a:txBody>
                  <a:tcPr/>
                </a:tc>
                <a:extLst>
                  <a:ext uri="{0D108BD9-81ED-4DB2-BD59-A6C34878D82A}">
                    <a16:rowId xmlns:a16="http://schemas.microsoft.com/office/drawing/2014/main" val="3446145400"/>
                  </a:ext>
                </a:extLst>
              </a:tr>
            </a:tbl>
          </a:graphicData>
        </a:graphic>
      </p:graphicFrame>
      <p:sp>
        <p:nvSpPr>
          <p:cNvPr id="5" name="Slide Number Placeholder 4">
            <a:extLst>
              <a:ext uri="{FF2B5EF4-FFF2-40B4-BE49-F238E27FC236}">
                <a16:creationId xmlns:a16="http://schemas.microsoft.com/office/drawing/2014/main" id="{D43D69BB-7BEA-FA9D-1D69-FFB4ABAF4599}"/>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47</a:t>
            </a:r>
          </a:p>
        </p:txBody>
      </p:sp>
    </p:spTree>
    <p:extLst>
      <p:ext uri="{BB962C8B-B14F-4D97-AF65-F5344CB8AC3E}">
        <p14:creationId xmlns:p14="http://schemas.microsoft.com/office/powerpoint/2010/main" val="180765815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3163186" y="1687450"/>
            <a:ext cx="5865627" cy="1870076"/>
          </a:xfrm>
          <a:prstGeom prst="rect">
            <a:avLst/>
          </a:prstGeom>
        </p:spPr>
        <p:txBody>
          <a:bodyPr lIns="0" tIns="0" rIns="0" bIns="0"/>
          <a:lstStyle>
            <a:lvl1pPr>
              <a:spcBef>
                <a:spcPts val="0"/>
              </a:spcBef>
              <a:defRPr sz="3200"/>
            </a:lvl1pPr>
          </a:lstStyle>
          <a:p>
            <a:pPr>
              <a:defRPr b="1"/>
            </a:pPr>
            <a:r>
              <a:rPr dirty="0"/>
              <a:t>1.1 </a:t>
            </a:r>
            <a:r>
              <a:rPr dirty="0" err="1"/>
              <a:t>Capacités</a:t>
            </a:r>
            <a:r>
              <a:rPr dirty="0"/>
              <a:t> </a:t>
            </a:r>
            <a:r>
              <a:rPr dirty="0" err="1"/>
              <a:t>dʼintervention</a:t>
            </a:r>
            <a:r>
              <a:rPr dirty="0"/>
              <a:t> </a:t>
            </a:r>
            <a:r>
              <a:rPr dirty="0" err="1"/>
              <a:t>rapide</a:t>
            </a:r>
            <a:r>
              <a:rPr dirty="0"/>
              <a:t> </a:t>
            </a:r>
            <a:r>
              <a:rPr dirty="0">
                <a:solidFill>
                  <a:srgbClr val="FF0000"/>
                </a:solidFill>
                <a:highlight>
                  <a:srgbClr val="FFFF00"/>
                </a:highlight>
              </a:rPr>
              <a:t>[du/de/de la/de l'/des nom du pays]</a:t>
            </a:r>
          </a:p>
        </p:txBody>
      </p:sp>
      <p:sp>
        <p:nvSpPr>
          <p:cNvPr id="624"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27</a:t>
            </a:r>
          </a:p>
        </p:txBody>
      </p:sp>
    </p:spTree>
    <p:extLst>
      <p:ext uri="{BB962C8B-B14F-4D97-AF65-F5344CB8AC3E}">
        <p14:creationId xmlns:p14="http://schemas.microsoft.com/office/powerpoint/2010/main" val="91032502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F0DD4A-78F6-F86B-8F75-6E3B022E2B2A}"/>
              </a:ext>
            </a:extLst>
          </p:cNvPr>
          <p:cNvSpPr>
            <a:spLocks noGrp="1"/>
          </p:cNvSpPr>
          <p:nvPr>
            <p:ph type="body" sz="half" idx="1"/>
          </p:nvPr>
        </p:nvSpPr>
        <p:spPr>
          <a:xfrm>
            <a:off x="422274" y="1876017"/>
            <a:ext cx="11347451" cy="1870076"/>
          </a:xfrm>
        </p:spPr>
        <p:txBody>
          <a:bodyPr>
            <a:normAutofit/>
          </a:bodyPr>
          <a:lstStyle/>
          <a:p>
            <a:r>
              <a:rPr lang="fr-FR" sz="4800" dirty="0"/>
              <a:t>Merci!</a:t>
            </a:r>
          </a:p>
        </p:txBody>
      </p:sp>
    </p:spTree>
    <p:extLst>
      <p:ext uri="{BB962C8B-B14F-4D97-AF65-F5344CB8AC3E}">
        <p14:creationId xmlns:p14="http://schemas.microsoft.com/office/powerpoint/2010/main" val="1932748186"/>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B8CA3-81AE-E9C5-C297-BAD3CE887E37}"/>
              </a:ext>
            </a:extLst>
          </p:cNvPr>
          <p:cNvSpPr>
            <a:spLocks noGrp="1"/>
          </p:cNvSpPr>
          <p:nvPr>
            <p:ph type="title"/>
          </p:nvPr>
        </p:nvSpPr>
        <p:spPr>
          <a:xfrm>
            <a:off x="145942" y="3970116"/>
            <a:ext cx="3609074" cy="801185"/>
          </a:xfrm>
        </p:spPr>
        <p:txBody>
          <a:bodyPr>
            <a:noAutofit/>
          </a:bodyPr>
          <a:lstStyle/>
          <a:p>
            <a:pPr>
              <a:defRPr sz="1600">
                <a:latin typeface="Source Sans Pro" panose="020B0503030403020204" pitchFamily="34" charset="0"/>
                <a:cs typeface="Arial"/>
              </a:defRPr>
            </a:pPr>
            <a:r>
              <a:t>Ce module est adapté de l’atelier sur la gestion des EIR conçu par les Centres pour le contrôle et la prévention des maladies des États-Unis.</a:t>
            </a:r>
            <a:endParaRPr sz="1600">
              <a:latin typeface="Source Sans Pro" panose="020B0503030403020204" pitchFamily="34" charset="0"/>
            </a:endParaRPr>
          </a:p>
        </p:txBody>
      </p:sp>
      <p:sp>
        <p:nvSpPr>
          <p:cNvPr id="3" name="Text Placeholder 2">
            <a:extLst>
              <a:ext uri="{FF2B5EF4-FFF2-40B4-BE49-F238E27FC236}">
                <a16:creationId xmlns:a16="http://schemas.microsoft.com/office/drawing/2014/main" id="{71FCA7DD-5F7B-3E77-0EBB-5BF569822776}"/>
              </a:ext>
            </a:extLst>
          </p:cNvPr>
          <p:cNvSpPr>
            <a:spLocks noGrp="1"/>
          </p:cNvSpPr>
          <p:nvPr>
            <p:ph type="body" idx="1"/>
          </p:nvPr>
        </p:nvSpPr>
        <p:spPr>
          <a:xfrm>
            <a:off x="4146552" y="864826"/>
            <a:ext cx="7924625" cy="5814837"/>
          </a:xfrm>
        </p:spPr>
        <p:txBody>
          <a:bodyPr lIns="45719" tIns="45720" rIns="45719" bIns="45720" anchor="ctr">
            <a:noAutofit/>
          </a:bodyPr>
          <a:lstStyle/>
          <a:p>
            <a:pPr>
              <a:lnSpc>
                <a:spcPct val="120000"/>
              </a:lnSpc>
            </a:pPr>
            <a:endParaRPr sz="1800" dirty="0">
              <a:latin typeface="+mj-lt"/>
              <a:cs typeface="Arial"/>
            </a:endParaRPr>
          </a:p>
          <a:p>
            <a:pPr>
              <a:defRPr sz="2100"/>
            </a:pPr>
            <a:r>
              <a:rPr sz="1800" dirty="0">
                <a:latin typeface="+mj-lt"/>
              </a:rPr>
              <a:t>CDC des États-Unis, </a:t>
            </a:r>
            <a:r>
              <a:rPr sz="1800" i="1" dirty="0">
                <a:latin typeface="+mj-lt"/>
              </a:rPr>
              <a:t>Directive à lʼattention</a:t>
            </a:r>
            <a:r>
              <a:rPr sz="1800" dirty="0">
                <a:latin typeface="+mj-lt"/>
              </a:rPr>
              <a:t> </a:t>
            </a:r>
            <a:r>
              <a:rPr sz="1800" i="1" dirty="0">
                <a:latin typeface="+mj-lt"/>
              </a:rPr>
              <a:t>du personnel des Centres pour le contrôle et la prévention des maladies des États-Unis pour la création et la gestion dʼéquipes de réponse de santé publique rapide pour les épidémies,</a:t>
            </a:r>
            <a:r>
              <a:rPr sz="1800" dirty="0">
                <a:latin typeface="+mj-lt"/>
              </a:rPr>
              <a:t> 2020.</a:t>
            </a:r>
          </a:p>
          <a:p>
            <a:pPr>
              <a:spcBef>
                <a:spcPts val="0"/>
              </a:spcBef>
              <a:defRPr sz="2200" u="sng">
                <a:latin typeface="Calibri"/>
                <a:cs typeface="Calibri"/>
              </a:defRPr>
            </a:pPr>
            <a:r>
              <a:rPr sz="1800" dirty="0">
                <a:latin typeface="+mj-lt"/>
                <a:hlinkClick r:id="rId2"/>
              </a:rPr>
              <a:t>https://stacks.cdc.gov/view/cdc/125225</a:t>
            </a:r>
            <a:r>
              <a:rPr sz="1800" dirty="0">
                <a:latin typeface="+mj-lt"/>
              </a:rPr>
              <a:t>  </a:t>
            </a:r>
          </a:p>
          <a:p>
            <a:endParaRPr sz="1800" dirty="0">
              <a:latin typeface="+mj-lt"/>
            </a:endParaRPr>
          </a:p>
          <a:p>
            <a:pPr>
              <a:defRPr sz="2100"/>
            </a:pPr>
            <a:r>
              <a:rPr sz="1800" dirty="0" err="1">
                <a:latin typeface="+mj-lt"/>
              </a:rPr>
              <a:t>Organisation</a:t>
            </a:r>
            <a:r>
              <a:rPr sz="1800" dirty="0">
                <a:latin typeface="+mj-lt"/>
              </a:rPr>
              <a:t> </a:t>
            </a:r>
            <a:r>
              <a:rPr sz="1800" dirty="0" err="1">
                <a:latin typeface="+mj-lt"/>
              </a:rPr>
              <a:t>mondiale</a:t>
            </a:r>
            <a:r>
              <a:rPr sz="1800" dirty="0">
                <a:latin typeface="+mj-lt"/>
              </a:rPr>
              <a:t> de la Santé, </a:t>
            </a:r>
            <a:r>
              <a:rPr sz="1800" i="1" dirty="0">
                <a:latin typeface="+mj-lt"/>
              </a:rPr>
              <a:t>Cadre pour un centre d’opérations d’urgence de santé publique</a:t>
            </a:r>
            <a:r>
              <a:rPr sz="1800" dirty="0">
                <a:latin typeface="+mj-lt"/>
              </a:rPr>
              <a:t>, 2015. </a:t>
            </a:r>
          </a:p>
          <a:p>
            <a:pPr>
              <a:defRPr sz="2100"/>
            </a:pPr>
            <a:r>
              <a:rPr sz="1800" dirty="0">
                <a:latin typeface="+mj-lt"/>
                <a:hlinkClick r:id="rId3"/>
              </a:rPr>
              <a:t>https://www.who.int/fr/publications/i/item/framework-for-a-public-health-emergency-operations-centre</a:t>
            </a:r>
            <a:endParaRPr lang="fr-FR" sz="1800" dirty="0">
              <a:latin typeface="+mj-lt"/>
            </a:endParaRPr>
          </a:p>
          <a:p>
            <a:pPr>
              <a:defRPr sz="2100"/>
            </a:pPr>
            <a:r>
              <a:rPr sz="1800" dirty="0">
                <a:latin typeface="+mj-lt"/>
              </a:rPr>
              <a:t>  </a:t>
            </a:r>
          </a:p>
          <a:p>
            <a:pPr>
              <a:defRPr sz="2100"/>
            </a:pPr>
            <a:r>
              <a:rPr sz="1800" dirty="0" err="1">
                <a:latin typeface="+mj-lt"/>
              </a:rPr>
              <a:t>Organisation</a:t>
            </a:r>
            <a:r>
              <a:rPr sz="1800" dirty="0">
                <a:latin typeface="+mj-lt"/>
              </a:rPr>
              <a:t> </a:t>
            </a:r>
            <a:r>
              <a:rPr sz="1800" dirty="0" err="1">
                <a:latin typeface="+mj-lt"/>
              </a:rPr>
              <a:t>mondiale</a:t>
            </a:r>
            <a:r>
              <a:rPr sz="1800" dirty="0">
                <a:latin typeface="+mj-lt"/>
              </a:rPr>
              <a:t> de la Santé, </a:t>
            </a:r>
            <a:r>
              <a:rPr sz="1800" i="1" dirty="0">
                <a:latin typeface="+mj-lt"/>
              </a:rPr>
              <a:t>Emergency Response Framework, 2nd edition</a:t>
            </a:r>
            <a:r>
              <a:rPr sz="1800" dirty="0">
                <a:latin typeface="+mj-lt"/>
              </a:rPr>
              <a:t>, 2017.</a:t>
            </a:r>
          </a:p>
          <a:p>
            <a:pPr>
              <a:defRPr sz="2100"/>
            </a:pPr>
            <a:r>
              <a:rPr sz="1800" dirty="0">
                <a:latin typeface="+mj-lt"/>
                <a:hlinkClick r:id="rId4"/>
              </a:rPr>
              <a:t>https://apps.who.int/iris/bitstream/handle/10665/258604/9789241512299-eng.pdf</a:t>
            </a:r>
            <a:endParaRPr lang="fr-FR" sz="1800" dirty="0">
              <a:latin typeface="+mj-lt"/>
            </a:endParaRPr>
          </a:p>
          <a:p>
            <a:pPr>
              <a:defRPr sz="2100"/>
            </a:pPr>
            <a:endParaRPr sz="1800" dirty="0">
              <a:latin typeface="+mj-lt"/>
            </a:endParaRPr>
          </a:p>
          <a:p>
            <a:pPr>
              <a:defRPr sz="2100"/>
            </a:pPr>
            <a:r>
              <a:rPr sz="1800" dirty="0" err="1">
                <a:latin typeface="+mj-lt"/>
              </a:rPr>
              <a:t>Organisation</a:t>
            </a:r>
            <a:r>
              <a:rPr sz="1800" dirty="0">
                <a:latin typeface="+mj-lt"/>
              </a:rPr>
              <a:t> </a:t>
            </a:r>
            <a:r>
              <a:rPr sz="1800" dirty="0" err="1">
                <a:latin typeface="+mj-lt"/>
              </a:rPr>
              <a:t>mondiale</a:t>
            </a:r>
            <a:r>
              <a:rPr sz="1800" dirty="0">
                <a:latin typeface="+mj-lt"/>
              </a:rPr>
              <a:t> de la Santé, </a:t>
            </a:r>
            <a:r>
              <a:rPr sz="1800" i="1" dirty="0">
                <a:latin typeface="+mj-lt"/>
              </a:rPr>
              <a:t>Guide technique pour la surveillance intégrée de la maladie et la riposte dans la</a:t>
            </a:r>
            <a:r>
              <a:rPr sz="1800" dirty="0">
                <a:latin typeface="+mj-lt"/>
              </a:rPr>
              <a:t> </a:t>
            </a:r>
            <a:r>
              <a:rPr sz="1800" i="1" dirty="0">
                <a:latin typeface="+mj-lt"/>
              </a:rPr>
              <a:t>région africaine, 3</a:t>
            </a:r>
            <a:r>
              <a:rPr sz="1800" i="1" baseline="30000" dirty="0">
                <a:latin typeface="+mj-lt"/>
              </a:rPr>
              <a:t>e</a:t>
            </a:r>
            <a:r>
              <a:rPr sz="1800" dirty="0">
                <a:latin typeface="+mj-lt"/>
              </a:rPr>
              <a:t> </a:t>
            </a:r>
            <a:r>
              <a:rPr sz="1800" i="1" dirty="0">
                <a:latin typeface="+mj-lt"/>
              </a:rPr>
              <a:t>édition</a:t>
            </a:r>
            <a:r>
              <a:rPr sz="1800" dirty="0">
                <a:latin typeface="+mj-lt"/>
              </a:rPr>
              <a:t>, 2019.</a:t>
            </a:r>
          </a:p>
          <a:p>
            <a:pPr>
              <a:defRPr sz="2100"/>
            </a:pPr>
            <a:r>
              <a:rPr sz="1800" dirty="0">
                <a:latin typeface="+mj-lt"/>
                <a:hlinkClick r:id="rId5"/>
              </a:rPr>
              <a:t>https://iris.who.int/handle/10665/331254</a:t>
            </a:r>
            <a:endParaRPr lang="fr-FR" sz="1800" dirty="0">
              <a:latin typeface="+mj-lt"/>
            </a:endParaRPr>
          </a:p>
          <a:p>
            <a:pPr>
              <a:defRPr sz="2100"/>
            </a:pPr>
            <a:endParaRPr sz="1800" dirty="0">
              <a:latin typeface="+mj-lt"/>
            </a:endParaRPr>
          </a:p>
          <a:p>
            <a:pPr>
              <a:lnSpc>
                <a:spcPct val="120000"/>
              </a:lnSpc>
            </a:pPr>
            <a:endParaRPr sz="1800" dirty="0">
              <a:latin typeface="+mj-lt"/>
            </a:endParaRPr>
          </a:p>
        </p:txBody>
      </p:sp>
      <p:sp>
        <p:nvSpPr>
          <p:cNvPr id="5" name="Slide Number Placeholder 3">
            <a:extLst>
              <a:ext uri="{FF2B5EF4-FFF2-40B4-BE49-F238E27FC236}">
                <a16:creationId xmlns:a16="http://schemas.microsoft.com/office/drawing/2014/main" id="{855D26DC-DF9A-964B-A394-72AF9A383663}"/>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64</a:t>
            </a:r>
          </a:p>
        </p:txBody>
      </p:sp>
    </p:spTree>
    <p:extLst>
      <p:ext uri="{BB962C8B-B14F-4D97-AF65-F5344CB8AC3E}">
        <p14:creationId xmlns:p14="http://schemas.microsoft.com/office/powerpoint/2010/main" val="1577053325"/>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4727667-5156-8D85-2581-33244B5CDE01}"/>
              </a:ext>
            </a:extLst>
          </p:cNvPr>
          <p:cNvSpPr>
            <a:spLocks noGrp="1"/>
          </p:cNvSpPr>
          <p:nvPr>
            <p:ph type="body" idx="1"/>
          </p:nvPr>
        </p:nvSpPr>
        <p:spPr/>
        <p:txBody>
          <a:bodyPr lIns="45719" tIns="45720" rIns="45719" bIns="45720" anchor="ctr">
            <a:normAutofit/>
          </a:bodyPr>
          <a:lstStyle/>
          <a:p>
            <a:r>
              <a:rPr sz="1800" dirty="0" err="1">
                <a:latin typeface="+mj-lt"/>
              </a:rPr>
              <a:t>Organisation</a:t>
            </a:r>
            <a:r>
              <a:rPr sz="1800" dirty="0">
                <a:latin typeface="+mj-lt"/>
              </a:rPr>
              <a:t> </a:t>
            </a:r>
            <a:r>
              <a:rPr sz="1800" dirty="0" err="1">
                <a:latin typeface="+mj-lt"/>
              </a:rPr>
              <a:t>mondiale</a:t>
            </a:r>
            <a:r>
              <a:rPr sz="1800" dirty="0">
                <a:latin typeface="+mj-lt"/>
              </a:rPr>
              <a:t> de la Santé, Ready4Response (</a:t>
            </a:r>
            <a:r>
              <a:rPr sz="1800" dirty="0" err="1">
                <a:latin typeface="+mj-lt"/>
              </a:rPr>
              <a:t>cours</a:t>
            </a:r>
            <a:r>
              <a:rPr sz="1800" dirty="0">
                <a:latin typeface="+mj-lt"/>
              </a:rPr>
              <a:t> </a:t>
            </a:r>
            <a:r>
              <a:rPr sz="1800" dirty="0" err="1">
                <a:latin typeface="+mj-lt"/>
              </a:rPr>
              <a:t>en</a:t>
            </a:r>
            <a:r>
              <a:rPr sz="1800" dirty="0">
                <a:latin typeface="+mj-lt"/>
              </a:rPr>
              <a:t> </a:t>
            </a:r>
            <a:r>
              <a:rPr sz="1800" dirty="0" err="1">
                <a:latin typeface="+mj-lt"/>
              </a:rPr>
              <a:t>ligne</a:t>
            </a:r>
            <a:r>
              <a:rPr sz="1800" dirty="0">
                <a:latin typeface="+mj-lt"/>
              </a:rPr>
              <a:t>)</a:t>
            </a:r>
            <a:r>
              <a:rPr lang="fr-FR" sz="1800" dirty="0">
                <a:latin typeface="+mj-lt"/>
              </a:rPr>
              <a:t>.</a:t>
            </a:r>
            <a:endParaRPr sz="1800" dirty="0">
              <a:latin typeface="+mj-lt"/>
            </a:endParaRPr>
          </a:p>
          <a:p>
            <a:pPr>
              <a:spcBef>
                <a:spcPts val="0"/>
              </a:spcBef>
              <a:defRPr u="sng">
                <a:latin typeface="Calibri"/>
                <a:cs typeface="Calibri"/>
                <a:hlinkClick r:id="rId2"/>
              </a:defRPr>
            </a:pPr>
            <a:r>
              <a:rPr sz="1800" dirty="0">
                <a:latin typeface="+mj-lt"/>
              </a:rPr>
              <a:t>https://openwho.org/courses/ready4response-niveau1-FR</a:t>
            </a:r>
          </a:p>
          <a:p>
            <a:pPr>
              <a:spcBef>
                <a:spcPts val="0"/>
              </a:spcBef>
            </a:pPr>
            <a:endParaRPr sz="1800" dirty="0">
              <a:latin typeface="+mj-lt"/>
              <a:cs typeface="Arial"/>
            </a:endParaRPr>
          </a:p>
          <a:p>
            <a:r>
              <a:rPr sz="1800" dirty="0">
                <a:latin typeface="+mj-lt"/>
              </a:rPr>
              <a:t>Système de gestion des incidents (</a:t>
            </a:r>
            <a:r>
              <a:rPr sz="1800" dirty="0" err="1">
                <a:latin typeface="+mj-lt"/>
              </a:rPr>
              <a:t>cours</a:t>
            </a:r>
            <a:r>
              <a:rPr sz="1800" dirty="0">
                <a:latin typeface="+mj-lt"/>
              </a:rPr>
              <a:t> </a:t>
            </a:r>
            <a:r>
              <a:rPr sz="1800" dirty="0" err="1">
                <a:latin typeface="+mj-lt"/>
              </a:rPr>
              <a:t>en</a:t>
            </a:r>
            <a:r>
              <a:rPr sz="1800" dirty="0">
                <a:latin typeface="+mj-lt"/>
              </a:rPr>
              <a:t> </a:t>
            </a:r>
            <a:r>
              <a:rPr sz="1800" dirty="0" err="1">
                <a:latin typeface="+mj-lt"/>
              </a:rPr>
              <a:t>ligne</a:t>
            </a:r>
            <a:r>
              <a:rPr sz="1800" dirty="0">
                <a:latin typeface="+mj-lt"/>
              </a:rPr>
              <a:t>)</a:t>
            </a:r>
            <a:r>
              <a:rPr lang="fr-FR" sz="1800" dirty="0">
                <a:latin typeface="+mj-lt"/>
              </a:rPr>
              <a:t>.</a:t>
            </a:r>
            <a:endParaRPr sz="1800" dirty="0">
              <a:latin typeface="+mj-lt"/>
            </a:endParaRPr>
          </a:p>
          <a:p>
            <a:pPr>
              <a:spcBef>
                <a:spcPts val="0"/>
              </a:spcBef>
              <a:defRPr>
                <a:latin typeface="Arial"/>
                <a:cs typeface="Arial"/>
                <a:hlinkClick r:id="rId3"/>
              </a:defRPr>
            </a:pPr>
            <a:r>
              <a:rPr sz="1800" dirty="0">
                <a:latin typeface="+mj-lt"/>
              </a:rPr>
              <a:t>https://openwho.org/courses/systeme-de-gestion-des-incidents</a:t>
            </a:r>
          </a:p>
          <a:p>
            <a:endParaRPr sz="1800" dirty="0">
              <a:latin typeface="+mj-lt"/>
            </a:endParaRPr>
          </a:p>
          <a:p>
            <a:r>
              <a:rPr sz="1800" dirty="0">
                <a:latin typeface="+mj-lt"/>
              </a:rPr>
              <a:t>Le </a:t>
            </a:r>
            <a:r>
              <a:rPr sz="1800" dirty="0" err="1">
                <a:latin typeface="+mj-lt"/>
              </a:rPr>
              <a:t>centre</a:t>
            </a:r>
            <a:r>
              <a:rPr sz="1800" dirty="0">
                <a:latin typeface="+mj-lt"/>
              </a:rPr>
              <a:t> </a:t>
            </a:r>
            <a:r>
              <a:rPr sz="1800" dirty="0" err="1">
                <a:latin typeface="+mj-lt"/>
              </a:rPr>
              <a:t>d’opérations</a:t>
            </a:r>
            <a:r>
              <a:rPr sz="1800" dirty="0">
                <a:latin typeface="+mj-lt"/>
              </a:rPr>
              <a:t> </a:t>
            </a:r>
            <a:r>
              <a:rPr sz="1800" dirty="0" err="1">
                <a:latin typeface="+mj-lt"/>
              </a:rPr>
              <a:t>d’urgence</a:t>
            </a:r>
            <a:r>
              <a:rPr sz="1800" dirty="0">
                <a:latin typeface="+mj-lt"/>
              </a:rPr>
              <a:t> de santé </a:t>
            </a:r>
            <a:r>
              <a:rPr sz="1800" dirty="0" err="1">
                <a:latin typeface="+mj-lt"/>
              </a:rPr>
              <a:t>publique</a:t>
            </a:r>
            <a:r>
              <a:rPr sz="1800" dirty="0">
                <a:latin typeface="+mj-lt"/>
              </a:rPr>
              <a:t> (</a:t>
            </a:r>
            <a:r>
              <a:rPr sz="1800" dirty="0" err="1">
                <a:latin typeface="+mj-lt"/>
              </a:rPr>
              <a:t>cours</a:t>
            </a:r>
            <a:r>
              <a:rPr sz="1800" dirty="0">
                <a:latin typeface="+mj-lt"/>
              </a:rPr>
              <a:t> </a:t>
            </a:r>
            <a:r>
              <a:rPr sz="1800" dirty="0" err="1">
                <a:latin typeface="+mj-lt"/>
              </a:rPr>
              <a:t>en</a:t>
            </a:r>
            <a:r>
              <a:rPr sz="1800" dirty="0">
                <a:latin typeface="+mj-lt"/>
              </a:rPr>
              <a:t> </a:t>
            </a:r>
            <a:r>
              <a:rPr sz="1800" dirty="0" err="1">
                <a:latin typeface="+mj-lt"/>
              </a:rPr>
              <a:t>ligne</a:t>
            </a:r>
            <a:r>
              <a:rPr sz="1800" dirty="0">
                <a:latin typeface="+mj-lt"/>
              </a:rPr>
              <a:t>)</a:t>
            </a:r>
            <a:r>
              <a:rPr lang="fr-FR" sz="1800" dirty="0">
                <a:latin typeface="+mj-lt"/>
              </a:rPr>
              <a:t>.</a:t>
            </a:r>
            <a:endParaRPr sz="1800" dirty="0">
              <a:latin typeface="+mj-lt"/>
            </a:endParaRPr>
          </a:p>
          <a:p>
            <a:pPr>
              <a:spcBef>
                <a:spcPts val="0"/>
              </a:spcBef>
              <a:defRPr>
                <a:latin typeface="Arial"/>
                <a:cs typeface="Arial"/>
                <a:hlinkClick r:id="rId4"/>
              </a:defRPr>
            </a:pPr>
            <a:r>
              <a:rPr sz="1800" dirty="0">
                <a:latin typeface="+mj-lt"/>
              </a:rPr>
              <a:t>https://openwho.org/courses/PHEOC-FR</a:t>
            </a:r>
          </a:p>
          <a:p>
            <a:pPr>
              <a:spcBef>
                <a:spcPts val="0"/>
              </a:spcBef>
            </a:pPr>
            <a:endParaRPr sz="1800" dirty="0">
              <a:latin typeface="+mj-lt"/>
            </a:endParaRPr>
          </a:p>
          <a:p>
            <a:r>
              <a:rPr sz="1800" dirty="0">
                <a:latin typeface="+mj-lt"/>
              </a:rPr>
              <a:t>Introduction : </a:t>
            </a:r>
            <a:r>
              <a:rPr sz="1800" dirty="0" err="1">
                <a:latin typeface="+mj-lt"/>
              </a:rPr>
              <a:t>Préparation</a:t>
            </a:r>
            <a:r>
              <a:rPr sz="1800" dirty="0">
                <a:latin typeface="+mj-lt"/>
              </a:rPr>
              <a:t> </a:t>
            </a:r>
            <a:r>
              <a:rPr sz="1800" dirty="0" err="1">
                <a:latin typeface="+mj-lt"/>
              </a:rPr>
              <a:t>opérationnelle</a:t>
            </a:r>
            <a:r>
              <a:rPr sz="1800" dirty="0">
                <a:latin typeface="+mj-lt"/>
              </a:rPr>
              <a:t> (</a:t>
            </a:r>
            <a:r>
              <a:rPr sz="1800" dirty="0" err="1">
                <a:latin typeface="+mj-lt"/>
              </a:rPr>
              <a:t>cours</a:t>
            </a:r>
            <a:r>
              <a:rPr sz="1800" dirty="0">
                <a:latin typeface="+mj-lt"/>
              </a:rPr>
              <a:t> </a:t>
            </a:r>
            <a:r>
              <a:rPr sz="1800" dirty="0" err="1">
                <a:latin typeface="+mj-lt"/>
              </a:rPr>
              <a:t>en</a:t>
            </a:r>
            <a:r>
              <a:rPr sz="1800" dirty="0">
                <a:latin typeface="+mj-lt"/>
              </a:rPr>
              <a:t> </a:t>
            </a:r>
            <a:r>
              <a:rPr sz="1800" dirty="0" err="1">
                <a:latin typeface="+mj-lt"/>
              </a:rPr>
              <a:t>ligne</a:t>
            </a:r>
            <a:r>
              <a:rPr sz="1800" dirty="0">
                <a:latin typeface="+mj-lt"/>
              </a:rPr>
              <a:t>)</a:t>
            </a:r>
            <a:r>
              <a:rPr lang="fr-FR" sz="1800" dirty="0">
                <a:latin typeface="+mj-lt"/>
              </a:rPr>
              <a:t>.</a:t>
            </a:r>
            <a:endParaRPr sz="1800" dirty="0">
              <a:latin typeface="+mj-lt"/>
            </a:endParaRPr>
          </a:p>
          <a:p>
            <a:pPr>
              <a:spcBef>
                <a:spcPts val="0"/>
              </a:spcBef>
              <a:defRPr>
                <a:latin typeface="Arial"/>
                <a:cs typeface="Arial"/>
                <a:hlinkClick r:id="rId5"/>
              </a:defRPr>
            </a:pPr>
            <a:r>
              <a:rPr sz="1800" dirty="0">
                <a:latin typeface="+mj-lt"/>
              </a:rPr>
              <a:t>https://openwho.org/courses/preparation-operationnelle-introduction</a:t>
            </a:r>
          </a:p>
          <a:p>
            <a:pPr>
              <a:spcBef>
                <a:spcPts val="0"/>
              </a:spcBef>
            </a:pPr>
            <a:endParaRPr sz="1800" dirty="0">
              <a:latin typeface="+mj-lt"/>
            </a:endParaRPr>
          </a:p>
          <a:p>
            <a:pPr>
              <a:defRPr>
                <a:latin typeface="Arial"/>
                <a:cs typeface="Arial"/>
              </a:defRPr>
            </a:pPr>
            <a:r>
              <a:rPr sz="1800" dirty="0">
                <a:latin typeface="+mj-lt"/>
              </a:rPr>
              <a:t>Modes </a:t>
            </a:r>
            <a:r>
              <a:rPr sz="1800" dirty="0" err="1">
                <a:latin typeface="+mj-lt"/>
              </a:rPr>
              <a:t>opératoires</a:t>
            </a:r>
            <a:r>
              <a:rPr sz="1800" dirty="0">
                <a:latin typeface="+mj-lt"/>
              </a:rPr>
              <a:t> </a:t>
            </a:r>
            <a:r>
              <a:rPr sz="1800" dirty="0" err="1">
                <a:latin typeface="+mj-lt"/>
              </a:rPr>
              <a:t>normalisés</a:t>
            </a:r>
            <a:r>
              <a:rPr sz="1800" dirty="0">
                <a:latin typeface="+mj-lt"/>
              </a:rPr>
              <a:t> de </a:t>
            </a:r>
            <a:r>
              <a:rPr sz="1800" dirty="0" err="1">
                <a:latin typeface="+mj-lt"/>
              </a:rPr>
              <a:t>l’OMS</a:t>
            </a:r>
            <a:r>
              <a:rPr sz="1800" dirty="0">
                <a:latin typeface="+mj-lt"/>
              </a:rPr>
              <a:t> pour les situations </a:t>
            </a:r>
            <a:r>
              <a:rPr sz="1800" dirty="0" err="1">
                <a:latin typeface="+mj-lt"/>
              </a:rPr>
              <a:t>d’urgence</a:t>
            </a:r>
            <a:r>
              <a:rPr sz="1800" dirty="0">
                <a:latin typeface="+mj-lt"/>
              </a:rPr>
              <a:t> (</a:t>
            </a:r>
            <a:r>
              <a:rPr sz="1800" dirty="0" err="1">
                <a:latin typeface="+mj-lt"/>
              </a:rPr>
              <a:t>cours</a:t>
            </a:r>
            <a:r>
              <a:rPr sz="1800" dirty="0">
                <a:latin typeface="+mj-lt"/>
              </a:rPr>
              <a:t> </a:t>
            </a:r>
            <a:r>
              <a:rPr sz="1800" dirty="0" err="1">
                <a:latin typeface="+mj-lt"/>
              </a:rPr>
              <a:t>en</a:t>
            </a:r>
            <a:r>
              <a:rPr sz="1800" dirty="0">
                <a:latin typeface="+mj-lt"/>
              </a:rPr>
              <a:t> </a:t>
            </a:r>
            <a:r>
              <a:rPr sz="1800" dirty="0" err="1">
                <a:latin typeface="+mj-lt"/>
              </a:rPr>
              <a:t>ligne</a:t>
            </a:r>
            <a:r>
              <a:rPr sz="1800" dirty="0">
                <a:latin typeface="+mj-lt"/>
              </a:rPr>
              <a:t>)</a:t>
            </a:r>
            <a:r>
              <a:rPr lang="fr-FR" sz="1800" dirty="0">
                <a:latin typeface="+mj-lt"/>
              </a:rPr>
              <a:t>.</a:t>
            </a:r>
            <a:endParaRPr sz="1800" dirty="0">
              <a:latin typeface="+mj-lt"/>
            </a:endParaRPr>
          </a:p>
          <a:p>
            <a:pPr>
              <a:spcBef>
                <a:spcPts val="0"/>
              </a:spcBef>
              <a:defRPr>
                <a:latin typeface="Arial"/>
                <a:cs typeface="Arial"/>
              </a:defRPr>
            </a:pPr>
            <a:r>
              <a:rPr sz="1800" dirty="0">
                <a:latin typeface="+mj-lt"/>
                <a:hlinkClick r:id="rId6"/>
              </a:rPr>
              <a:t>https://openwho.org/courses/SOPs-pour-les-situations-d-urgence</a:t>
            </a:r>
            <a:r>
              <a:rPr lang="fr-FR" sz="1800" dirty="0">
                <a:latin typeface="+mj-lt"/>
              </a:rPr>
              <a:t> </a:t>
            </a:r>
            <a:endParaRPr sz="1800" dirty="0">
              <a:latin typeface="+mj-lt"/>
            </a:endParaRPr>
          </a:p>
          <a:p>
            <a:endParaRPr sz="1800" dirty="0">
              <a:latin typeface="+mj-lt"/>
            </a:endParaRPr>
          </a:p>
          <a:p>
            <a:endParaRPr sz="1800" dirty="0">
              <a:latin typeface="+mj-lt"/>
            </a:endParaRPr>
          </a:p>
        </p:txBody>
      </p:sp>
      <p:sp>
        <p:nvSpPr>
          <p:cNvPr id="4" name="Slide Number Placeholder 3">
            <a:extLst>
              <a:ext uri="{FF2B5EF4-FFF2-40B4-BE49-F238E27FC236}">
                <a16:creationId xmlns:a16="http://schemas.microsoft.com/office/drawing/2014/main" id="{0690A0C6-0812-2A57-B8E0-5D2C68AC3DAB}"/>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65</a:t>
            </a:r>
          </a:p>
        </p:txBody>
      </p:sp>
    </p:spTree>
    <p:extLst>
      <p:ext uri="{BB962C8B-B14F-4D97-AF65-F5344CB8AC3E}">
        <p14:creationId xmlns:p14="http://schemas.microsoft.com/office/powerpoint/2010/main" val="4162943695"/>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a:defRPr sz="2400">
                <a:effectLst/>
                <a:latin typeface="Source Sans Pro" panose="020B0503030403020204" pitchFamily="34" charset="0"/>
              </a:defRPr>
            </a:pPr>
            <a:r>
              <a:t>Le présent support de formation a pu être réalisé grâce à la subvention/l’accord de coopération n</a:t>
            </a:r>
            <a:r>
              <a:rPr baseline="30000" dirty="0"/>
              <a:t>o</a:t>
            </a:r>
            <a:r>
              <a:rPr dirty="0"/>
              <a:t> </a:t>
            </a:r>
            <a:r>
              <a:rPr>
                <a:solidFill>
                  <a:srgbClr val="10253F"/>
                </a:solidFill>
              </a:rPr>
              <a:t>GH0002225-03</a:t>
            </a:r>
            <a:r>
              <a:t> des Centres pour le contrôle et la prévention des maladies des États-Unis. Son contenu n’est pas nécessairement conforme aux politiques officielles du Département de la santé et des services sociaux des États-Unis, et la mention d’une appellation commerciale, de pratiques commerciales ou d’une organisation ne vaut pas approbation par le gouvernement des États-Unis. </a:t>
            </a:r>
            <a:endParaRPr sz="2400">
              <a:latin typeface="Source Sans Pro" panose="020B0503030403020204" pitchFamily="34" charset="0"/>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66</a:t>
            </a:r>
          </a:p>
        </p:txBody>
      </p:sp>
    </p:spTree>
    <p:extLst>
      <p:ext uri="{BB962C8B-B14F-4D97-AF65-F5344CB8AC3E}">
        <p14:creationId xmlns:p14="http://schemas.microsoft.com/office/powerpoint/2010/main" val="289382359"/>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fontScale="92500" lnSpcReduction="10000"/>
          </a:bodyPr>
          <a:lstStyle/>
          <a:p>
            <a:pPr fontAlgn="base">
              <a:defRPr sz="1900"/>
            </a:pPr>
            <a:r>
              <a:rPr b="1"/>
              <a:t>Plateforme d’apprentissage de l’OMS sur la sécurité sanitaire – Supports de formation</a:t>
            </a:r>
          </a:p>
          <a:p>
            <a:pPr fontAlgn="base">
              <a:defRPr sz="1900"/>
            </a:pPr>
            <a:r>
              <a:t>Les présents supports de formation sont la propriété de © l’Organisation mondiale de la Santé (OMS), 2022. Tous droits réservés.</a:t>
            </a:r>
          </a:p>
          <a:p>
            <a:pPr fontAlgn="base">
              <a:defRPr sz="1900"/>
            </a:pPr>
            <a:r>
              <a:t>Votre utilisation de ces supports est soumise aux « </a:t>
            </a:r>
            <a:r>
              <a:rPr u="sng">
                <a:hlinkClick r:id="rId3"/>
              </a:rPr>
              <a:t>Conditions d’utilisation des supports de formation de la Plateforme d’apprentissage de l’OMS sur la sécurité sanitaire</a:t>
            </a:r>
            <a:r>
              <a:t> », que vous avez acceptées en téléchargeant ces documents et qui sont disponibles sur la Plateforme d’apprentissage sur la sécurité sanitaire à l’adresse suivante : </a:t>
            </a:r>
            <a:r>
              <a:rPr u="sng">
                <a:hlinkClick r:id="rId4"/>
              </a:rPr>
              <a:t>https://extranet.who.int/hslp</a:t>
            </a:r>
          </a:p>
          <a:p>
            <a:pPr fontAlgn="base">
              <a:defRPr sz="1900"/>
            </a:pPr>
            <a:r>
              <a:t> </a:t>
            </a:r>
          </a:p>
          <a:p>
            <a:pPr fontAlgn="base">
              <a:defRPr sz="1900"/>
            </a:pPr>
            <a:r>
              <a:t>En cas d’adaptation, de modification, de traduction ou de toute autre révision du contenu de ces documents, vous ne devez pas laisser entendre que l’OMS souscrit de quelque manière que ce soit à ces modifications, et vous ne devez pas utiliser le nom ni le logo de l’OMS dans les documents ainsi modifiés. </a:t>
            </a:r>
          </a:p>
          <a:p>
            <a:pPr fontAlgn="base">
              <a:defRPr sz="1900"/>
            </a:pPr>
            <a:r>
              <a:t> </a:t>
            </a:r>
          </a:p>
          <a:p>
            <a:pPr fontAlgn="base">
              <a:defRPr sz="1900"/>
            </a:pPr>
            <a:r>
              <a:t>Si vous adaptez, modifiez, traduisez ou révisez de quelque manière que ce soit le contenu de ces documents, vous devez en citer la source dans les termes suivants : « Ces supports de formation sont une version modifiée du programme de formation pour les </a:t>
            </a:r>
            <a:r>
              <a:rPr>
                <a:solidFill>
                  <a:srgbClr val="10253F"/>
                </a:solidFill>
                <a:ea typeface="Arial"/>
                <a:cs typeface="Arial"/>
                <a:sym typeface="Calibri"/>
              </a:rPr>
              <a:t>gestionnaires des équipes d’intervention rapide</a:t>
            </a:r>
            <a:r>
              <a:t> (disponible à l’adresse suivante : https://extranet.who.int/hslp/), propriété de © l’Organisation mondiale de la Santé (OMS) 2022, et sont utilisés avec l’autorisation de l’OMS. L’OMS décline toute responsabilité en cas de modification ou de révision des documents de l’OMS protégés par le droit d’auteur. »</a:t>
            </a:r>
          </a:p>
          <a:p>
            <a:pPr fontAlgn="base">
              <a:defRPr sz="1900"/>
            </a:pPr>
            <a:r>
              <a:t>En outre, nous vous invitons à informer l’OMS de toute modification de ces documents sʼils sont utilisés à des fins publiques, d’archivage ou de formation continue, en envoyant un courrier électronique à l’adresse suivante : </a:t>
            </a:r>
            <a:r>
              <a:rPr u="sng">
                <a:hlinkClick r:id="rId5"/>
              </a:rPr>
              <a:t>ihrhrt@who.int</a:t>
            </a:r>
          </a:p>
          <a:p>
            <a:endParaRPr u="sng">
              <a:hlinkClick r:id="rId5"/>
            </a:endParaRPr>
          </a:p>
        </p:txBody>
      </p:sp>
      <p:sp>
        <p:nvSpPr>
          <p:cNvPr id="6" name="Slide Number Placeholder 3">
            <a:extLst>
              <a:ext uri="{FF2B5EF4-FFF2-40B4-BE49-F238E27FC236}">
                <a16:creationId xmlns:a16="http://schemas.microsoft.com/office/drawing/2014/main" id="{72A2DCB1-BEF9-DE96-56E7-F021DB92A4EA}"/>
              </a:ext>
            </a:extLst>
          </p:cNvPr>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66</a:t>
            </a:r>
          </a:p>
        </p:txBody>
      </p:sp>
    </p:spTree>
    <p:extLst>
      <p:ext uri="{BB962C8B-B14F-4D97-AF65-F5344CB8AC3E}">
        <p14:creationId xmlns:p14="http://schemas.microsoft.com/office/powerpoint/2010/main" val="20543447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85061" y="1378872"/>
            <a:ext cx="7049257" cy="409855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p>
            <a:pPr>
              <a:spcBef>
                <a:spcPts val="500"/>
              </a:spcBef>
              <a:defRPr sz="2800">
                <a:solidFill>
                  <a:srgbClr val="FF0000"/>
                </a:solidFill>
                <a:latin typeface="Segoe UI"/>
                <a:ea typeface="Source Sans Pro Regular"/>
                <a:cs typeface="Segoe UI"/>
                <a:sym typeface="Source Sans Pro Regular"/>
              </a:defRPr>
            </a:pPr>
            <a:r>
              <a:rPr dirty="0"/>
              <a:t>Le </a:t>
            </a:r>
            <a:r>
              <a:rPr dirty="0" err="1"/>
              <a:t>contenu</a:t>
            </a:r>
            <a:r>
              <a:rPr dirty="0"/>
              <a:t> de </a:t>
            </a:r>
            <a:r>
              <a:rPr dirty="0" err="1"/>
              <a:t>cette</a:t>
            </a:r>
            <a:r>
              <a:rPr dirty="0"/>
              <a:t> séance </a:t>
            </a:r>
            <a:r>
              <a:rPr dirty="0" err="1"/>
              <a:t>devra</a:t>
            </a:r>
            <a:r>
              <a:rPr dirty="0"/>
              <a:t> </a:t>
            </a:r>
            <a:r>
              <a:rPr dirty="0" err="1"/>
              <a:t>être</a:t>
            </a:r>
            <a:r>
              <a:rPr dirty="0"/>
              <a:t> </a:t>
            </a:r>
            <a:r>
              <a:rPr dirty="0" err="1"/>
              <a:t>élaboré</a:t>
            </a:r>
            <a:r>
              <a:rPr dirty="0"/>
              <a:t> et </a:t>
            </a:r>
            <a:r>
              <a:rPr dirty="0" err="1"/>
              <a:t>présenté</a:t>
            </a:r>
            <a:r>
              <a:rPr dirty="0"/>
              <a:t> par le </a:t>
            </a:r>
            <a:r>
              <a:rPr dirty="0" err="1"/>
              <a:t>gestionnaire</a:t>
            </a:r>
            <a:r>
              <a:rPr dirty="0"/>
              <a:t>/</a:t>
            </a:r>
            <a:r>
              <a:rPr dirty="0" err="1"/>
              <a:t>lʼéquipe</a:t>
            </a:r>
            <a:r>
              <a:rPr dirty="0"/>
              <a:t> de gestion des EIR du pays.</a:t>
            </a:r>
            <a:endParaRPr sz="2800" dirty="0">
              <a:latin typeface="Segoe UI"/>
              <a:ea typeface="Source Sans Pro Regular"/>
              <a:cs typeface="Segoe UI"/>
            </a:endParaRPr>
          </a:p>
          <a:p>
            <a:pPr>
              <a:spcBef>
                <a:spcPts val="500"/>
              </a:spcBef>
              <a:defRPr sz="2800">
                <a:solidFill>
                  <a:srgbClr val="FF0000"/>
                </a:solidFill>
                <a:latin typeface="Segoe UI"/>
                <a:ea typeface="Source Sans Pro Regular"/>
                <a:cs typeface="Segoe UI"/>
                <a:sym typeface="Source Sans Pro Regular"/>
              </a:defRPr>
            </a:pPr>
            <a:r>
              <a:rPr dirty="0"/>
              <a:t>Les questions </a:t>
            </a:r>
            <a:r>
              <a:rPr dirty="0" err="1"/>
              <a:t>proposées</a:t>
            </a:r>
            <a:r>
              <a:rPr dirty="0"/>
              <a:t> dans les diapositives </a:t>
            </a:r>
            <a:r>
              <a:rPr dirty="0" err="1"/>
              <a:t>suivantes</a:t>
            </a:r>
            <a:r>
              <a:rPr dirty="0"/>
              <a:t> et </a:t>
            </a:r>
            <a:r>
              <a:rPr dirty="0" err="1"/>
              <a:t>surlignées</a:t>
            </a:r>
            <a:r>
              <a:rPr dirty="0"/>
              <a:t> </a:t>
            </a:r>
            <a:r>
              <a:rPr dirty="0" err="1"/>
              <a:t>en</a:t>
            </a:r>
            <a:r>
              <a:rPr dirty="0"/>
              <a:t> jaune </a:t>
            </a:r>
            <a:r>
              <a:rPr dirty="0" err="1"/>
              <a:t>sont</a:t>
            </a:r>
            <a:r>
              <a:rPr dirty="0"/>
              <a:t> </a:t>
            </a:r>
            <a:r>
              <a:rPr dirty="0" err="1"/>
              <a:t>conçues</a:t>
            </a:r>
            <a:r>
              <a:rPr dirty="0"/>
              <a:t> pour </a:t>
            </a:r>
            <a:r>
              <a:rPr dirty="0" err="1"/>
              <a:t>vous</a:t>
            </a:r>
            <a:r>
              <a:rPr dirty="0"/>
              <a:t> guider dans la </a:t>
            </a:r>
            <a:r>
              <a:rPr dirty="0" err="1"/>
              <a:t>préparation</a:t>
            </a:r>
            <a:r>
              <a:rPr dirty="0"/>
              <a:t> de la </a:t>
            </a:r>
            <a:r>
              <a:rPr dirty="0" err="1"/>
              <a:t>présentation</a:t>
            </a:r>
            <a:r>
              <a:rPr dirty="0"/>
              <a:t> et faire </a:t>
            </a:r>
            <a:r>
              <a:rPr dirty="0" err="1"/>
              <a:t>en</a:t>
            </a:r>
            <a:r>
              <a:rPr dirty="0"/>
              <a:t> </a:t>
            </a:r>
            <a:r>
              <a:rPr dirty="0" err="1"/>
              <a:t>sorte</a:t>
            </a:r>
            <a:r>
              <a:rPr dirty="0"/>
              <a:t> que les </a:t>
            </a:r>
            <a:r>
              <a:rPr dirty="0" err="1"/>
              <a:t>principaux</a:t>
            </a:r>
            <a:r>
              <a:rPr dirty="0"/>
              <a:t> aspects qui </a:t>
            </a:r>
            <a:r>
              <a:rPr dirty="0" err="1"/>
              <a:t>déterminent</a:t>
            </a:r>
            <a:r>
              <a:rPr dirty="0"/>
              <a:t> les </a:t>
            </a:r>
            <a:r>
              <a:rPr dirty="0" err="1"/>
              <a:t>capacités</a:t>
            </a:r>
            <a:r>
              <a:rPr dirty="0"/>
              <a:t> des EIR </a:t>
            </a:r>
            <a:r>
              <a:rPr dirty="0" err="1"/>
              <a:t>soient</a:t>
            </a:r>
            <a:r>
              <a:rPr dirty="0"/>
              <a:t> </a:t>
            </a:r>
            <a:r>
              <a:rPr dirty="0" err="1"/>
              <a:t>abordés</a:t>
            </a:r>
            <a:r>
              <a:rPr dirty="0"/>
              <a:t>. </a:t>
            </a:r>
            <a:endParaRPr dirty="0">
              <a:latin typeface="Segoe UI"/>
              <a:cs typeface="Segoe UI"/>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sz="2800" dirty="0">
              <a:solidFill>
                <a:srgbClr val="FF0000"/>
              </a:solidFill>
              <a:latin typeface="Source Sans Pro"/>
              <a:ea typeface="Source Sans Pro Regular"/>
              <a:cs typeface="Source Sans Pro Regular"/>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28</a:t>
            </a:r>
          </a:p>
        </p:txBody>
      </p:sp>
      <p:sp>
        <p:nvSpPr>
          <p:cNvPr id="2" name="TextBox 8">
            <a:extLst>
              <a:ext uri="{FF2B5EF4-FFF2-40B4-BE49-F238E27FC236}">
                <a16:creationId xmlns:a16="http://schemas.microsoft.com/office/drawing/2014/main" id="{F4278828-3558-B3D7-26C7-DD87AE026101}"/>
              </a:ext>
            </a:extLst>
          </p:cNvPr>
          <p:cNvSpPr txBox="1"/>
          <p:nvPr/>
        </p:nvSpPr>
        <p:spPr>
          <a:xfrm>
            <a:off x="344743" y="0"/>
            <a:ext cx="2876457" cy="1077218"/>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p>
        </p:txBody>
      </p:sp>
    </p:spTree>
    <p:extLst>
      <p:ext uri="{BB962C8B-B14F-4D97-AF65-F5344CB8AC3E}">
        <p14:creationId xmlns:p14="http://schemas.microsoft.com/office/powerpoint/2010/main" val="338332773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448775" y="1209538"/>
            <a:ext cx="7049257" cy="360868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00B050"/>
              </a:buClr>
              <a:buSzPct val="100000"/>
              <a:defRPr sz="2400">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  </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ea typeface="Source Sans Pro Regular"/>
                <a:cs typeface="Source Sans Pro Regular"/>
              </a:rPr>
              <a:t>Expliquer</a:t>
            </a:r>
            <a:r>
              <a:rPr dirty="0">
                <a:ea typeface="Source Sans Pro Regular"/>
                <a:cs typeface="Source Sans Pro Regular"/>
              </a:rPr>
              <a:t> comment </a:t>
            </a:r>
            <a:r>
              <a:rPr dirty="0" err="1">
                <a:ea typeface="Source Sans Pro Regular"/>
                <a:cs typeface="Source Sans Pro Regular"/>
              </a:rPr>
              <a:t>sont</a:t>
            </a:r>
            <a:r>
              <a:rPr dirty="0">
                <a:ea typeface="Source Sans Pro Regular"/>
                <a:cs typeface="Source Sans Pro Regular"/>
              </a:rPr>
              <a:t> </a:t>
            </a:r>
            <a:r>
              <a:rPr dirty="0" err="1">
                <a:ea typeface="Source Sans Pro Regular"/>
                <a:cs typeface="Source Sans Pro Regular"/>
              </a:rPr>
              <a:t>créées</a:t>
            </a:r>
            <a:r>
              <a:rPr dirty="0">
                <a:ea typeface="Source Sans Pro Regular"/>
                <a:cs typeface="Source Sans Pro Regular"/>
              </a:rPr>
              <a:t> les EIR au sein des infrastructures </a:t>
            </a:r>
            <a:r>
              <a:rPr dirty="0" err="1">
                <a:ea typeface="Source Sans Pro Regular"/>
                <a:cs typeface="Source Sans Pro Regular"/>
              </a:rPr>
              <a:t>nationales</a:t>
            </a:r>
            <a:r>
              <a:rPr dirty="0">
                <a:ea typeface="Source Sans Pro Regular"/>
                <a:cs typeface="Source Sans Pro Regular"/>
              </a:rPr>
              <a:t> de </a:t>
            </a:r>
            <a:r>
              <a:rPr dirty="0" err="1">
                <a:ea typeface="Source Sans Pro Regular"/>
                <a:cs typeface="Source Sans Pro Regular"/>
              </a:rPr>
              <a:t>préparation</a:t>
            </a:r>
            <a:r>
              <a:rPr dirty="0">
                <a:ea typeface="Source Sans Pro Regular"/>
                <a:cs typeface="Source Sans Pro Regular"/>
              </a:rPr>
              <a:t> et de riposte aux situations </a:t>
            </a:r>
            <a:r>
              <a:rPr dirty="0" err="1">
                <a:ea typeface="Source Sans Pro Regular"/>
                <a:cs typeface="Source Sans Pro Regular"/>
              </a:rPr>
              <a:t>d’urgence</a:t>
            </a:r>
            <a:r>
              <a:rPr dirty="0">
                <a:ea typeface="Source Sans Pro Regular"/>
                <a:cs typeface="Source Sans Pro Regular"/>
              </a:rPr>
              <a:t> sanitaire</a:t>
            </a:r>
            <a:r>
              <a:rPr dirty="0">
                <a:solidFill>
                  <a:schemeClr val="tx1"/>
                </a:solidFill>
                <a:ea typeface="Source Sans Pro Regular"/>
                <a:cs typeface="Source Sans Pro Regular"/>
              </a:rPr>
              <a:t> </a:t>
            </a:r>
            <a:r>
              <a:rPr dirty="0">
                <a:solidFill>
                  <a:schemeClr val="tx1"/>
                </a:solidFill>
                <a:highlight>
                  <a:srgbClr val="FFFF00"/>
                </a:highlight>
                <a:ea typeface="Source Sans Pro Bold"/>
                <a:cs typeface="Source Sans Pro Regular"/>
                <a:sym typeface="Source Sans Pro Bold"/>
              </a:rPr>
              <a:t>[</a:t>
            </a:r>
            <a:r>
              <a:rPr dirty="0" err="1">
                <a:solidFill>
                  <a:schemeClr val="tx1"/>
                </a:solidFill>
                <a:highlight>
                  <a:srgbClr val="FFFF00"/>
                </a:highlight>
                <a:ea typeface="Source Sans Pro Bold"/>
                <a:cs typeface="Source Sans Pro Regular"/>
                <a:sym typeface="Source Sans Pro Bold"/>
              </a:rPr>
              <a:t>en</a:t>
            </a:r>
            <a:r>
              <a:rPr dirty="0">
                <a:solidFill>
                  <a:schemeClr val="tx1"/>
                </a:solidFill>
                <a:highlight>
                  <a:srgbClr val="FFFF00"/>
                </a:highlight>
                <a:ea typeface="Source Sans Pro Bold"/>
                <a:cs typeface="Source Sans Pro Regular"/>
                <a:sym typeface="Source Sans Pro Bold"/>
              </a:rPr>
              <a:t>/à/au(x) nom du pays]</a:t>
            </a:r>
            <a:endParaRPr dirty="0">
              <a:ea typeface="Source Sans Pro Regular"/>
              <a:cs typeface="Source Sans Pro Regular"/>
            </a:endParaRPr>
          </a:p>
          <a:p>
            <a:pPr marL="307975" indent="-307975">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dirty="0" err="1"/>
              <a:t>Expliquer</a:t>
            </a:r>
            <a:r>
              <a:rPr dirty="0"/>
              <a:t> comment </a:t>
            </a:r>
            <a:r>
              <a:rPr dirty="0" err="1"/>
              <a:t>sont</a:t>
            </a:r>
            <a:r>
              <a:rPr dirty="0"/>
              <a:t> </a:t>
            </a:r>
            <a:r>
              <a:rPr dirty="0" err="1"/>
              <a:t>mobilisées</a:t>
            </a:r>
            <a:r>
              <a:rPr dirty="0"/>
              <a:t> les EIR aux </a:t>
            </a:r>
            <a:r>
              <a:rPr dirty="0" err="1"/>
              <a:t>différents</a:t>
            </a:r>
            <a:r>
              <a:rPr dirty="0"/>
              <a:t> </a:t>
            </a:r>
            <a:r>
              <a:rPr dirty="0" err="1"/>
              <a:t>niveaux</a:t>
            </a:r>
            <a:r>
              <a:rPr dirty="0"/>
              <a:t> du </a:t>
            </a:r>
            <a:r>
              <a:rPr dirty="0" err="1"/>
              <a:t>système</a:t>
            </a:r>
            <a:endParaRPr dirty="0"/>
          </a:p>
          <a:p>
            <a:pPr marL="307975" indent="-307975">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dirty="0" err="1"/>
              <a:t>Expliquer</a:t>
            </a:r>
            <a:r>
              <a:rPr dirty="0"/>
              <a:t> la relation entre les EIR et les </a:t>
            </a:r>
            <a:r>
              <a:rPr dirty="0" err="1"/>
              <a:t>autres</a:t>
            </a:r>
            <a:r>
              <a:rPr dirty="0"/>
              <a:t> </a:t>
            </a:r>
            <a:r>
              <a:rPr dirty="0" err="1"/>
              <a:t>acteurs</a:t>
            </a:r>
            <a:r>
              <a:rPr dirty="0"/>
              <a:t> de la riposte </a:t>
            </a:r>
            <a:r>
              <a:rPr dirty="0">
                <a:highlight>
                  <a:srgbClr val="FFFF00"/>
                </a:highlight>
              </a:rPr>
              <a:t>[</a:t>
            </a:r>
            <a:r>
              <a:rPr dirty="0" err="1">
                <a:highlight>
                  <a:srgbClr val="FFFF00"/>
                </a:highlight>
              </a:rPr>
              <a:t>en</a:t>
            </a:r>
            <a:r>
              <a:rPr dirty="0">
                <a:highlight>
                  <a:srgbClr val="FFFF00"/>
                </a:highlight>
              </a:rPr>
              <a:t>/à/au(x) nom du pays]</a:t>
            </a:r>
            <a:endParaRPr dirty="0"/>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28</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Tree>
    <p:extLst>
      <p:ext uri="{BB962C8B-B14F-4D97-AF65-F5344CB8AC3E}">
        <p14:creationId xmlns:p14="http://schemas.microsoft.com/office/powerpoint/2010/main" val="149687752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4AA6068-B7AE-457F-9873-076C39ABE232}"/>
              </a:ext>
            </a:extLst>
          </p:cNvPr>
          <p:cNvSpPr>
            <a:spLocks noGrp="1"/>
          </p:cNvSpPr>
          <p:nvPr>
            <p:ph type="body" idx="1"/>
          </p:nvPr>
        </p:nvSpPr>
        <p:spPr>
          <a:xfrm>
            <a:off x="874049" y="2254391"/>
            <a:ext cx="10440140" cy="2355156"/>
          </a:xfrm>
        </p:spPr>
        <p:txBody>
          <a:bodyPr lIns="45719" tIns="45720" rIns="45719" bIns="45720" anchor="t">
            <a:normAutofit/>
          </a:bodyPr>
          <a:lstStyle/>
          <a:p>
            <a:pPr algn="ctr"/>
            <a:endParaRPr dirty="0">
              <a:solidFill>
                <a:srgbClr val="FF0000"/>
              </a:solidFill>
            </a:endParaRPr>
          </a:p>
          <a:p>
            <a:pPr algn="ctr"/>
            <a:endParaRPr dirty="0">
              <a:solidFill>
                <a:srgbClr val="FF0000"/>
              </a:solidFill>
            </a:endParaRPr>
          </a:p>
          <a:p>
            <a:pPr algn="ctr">
              <a:defRPr>
                <a:solidFill>
                  <a:schemeClr val="tx1"/>
                </a:solidFill>
                <a:highlight>
                  <a:srgbClr val="FFFF00"/>
                </a:highlight>
              </a:defRPr>
            </a:pPr>
            <a:r>
              <a:rPr dirty="0" err="1"/>
              <a:t>Veuillez</a:t>
            </a:r>
            <a:r>
              <a:rPr dirty="0"/>
              <a:t> </a:t>
            </a:r>
            <a:r>
              <a:rPr dirty="0" err="1"/>
              <a:t>insérer</a:t>
            </a:r>
            <a:r>
              <a:rPr dirty="0"/>
              <a:t> un organigramme </a:t>
            </a:r>
            <a:r>
              <a:rPr dirty="0" err="1"/>
              <a:t>montrant</a:t>
            </a:r>
            <a:r>
              <a:rPr dirty="0"/>
              <a:t> </a:t>
            </a:r>
            <a:r>
              <a:rPr dirty="0" err="1"/>
              <a:t>où</a:t>
            </a:r>
            <a:r>
              <a:rPr dirty="0"/>
              <a:t> se </a:t>
            </a:r>
            <a:r>
              <a:rPr dirty="0" err="1"/>
              <a:t>situent</a:t>
            </a:r>
            <a:r>
              <a:rPr dirty="0"/>
              <a:t> les EIR et </a:t>
            </a:r>
            <a:r>
              <a:rPr dirty="0" err="1"/>
              <a:t>l'équipe</a:t>
            </a:r>
            <a:r>
              <a:rPr dirty="0"/>
              <a:t> de gestion des EIR au sein du </a:t>
            </a:r>
            <a:r>
              <a:rPr dirty="0" err="1"/>
              <a:t>système</a:t>
            </a:r>
            <a:r>
              <a:rPr dirty="0"/>
              <a:t> de gestion des urgences sanitaires/du Ministère de la santé de </a:t>
            </a:r>
            <a:r>
              <a:rPr dirty="0" err="1"/>
              <a:t>votre</a:t>
            </a:r>
            <a:r>
              <a:rPr dirty="0"/>
              <a:t> pays. </a:t>
            </a:r>
            <a:endParaRPr dirty="0">
              <a:solidFill>
                <a:schemeClr val="tx1"/>
              </a:solidFill>
              <a:highlight>
                <a:srgbClr val="FFFF00"/>
              </a:highlight>
            </a:endParaRPr>
          </a:p>
        </p:txBody>
      </p:sp>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135311" y="976611"/>
            <a:ext cx="11472431" cy="531894"/>
          </a:xfrm>
        </p:spPr>
        <p:txBody>
          <a:bodyPr lIns="45719" tIns="45720" rIns="45719" bIns="45720" anchor="t">
            <a:normAutofit fontScale="92500"/>
          </a:bodyPr>
          <a:lstStyle/>
          <a:p>
            <a:pPr eaLnBrk="0" fontAlgn="base" hangingPunct="0">
              <a:spcBef>
                <a:spcPts val="0"/>
              </a:spcBef>
              <a:spcAft>
                <a:spcPct val="0"/>
              </a:spcAft>
              <a:defRPr sz="2800" b="1" kern="1200">
                <a:solidFill>
                  <a:srgbClr val="A2010C"/>
                </a:solidFill>
                <a:ea typeface="+mj-ea"/>
                <a:cs typeface="+mj-cs"/>
                <a:sym typeface="Calibri"/>
              </a:defRPr>
            </a:pPr>
            <a:r>
              <a:rPr dirty="0"/>
              <a:t>Place des EIR dans le </a:t>
            </a:r>
            <a:r>
              <a:rPr dirty="0" err="1"/>
              <a:t>système</a:t>
            </a:r>
            <a:r>
              <a:rPr dirty="0"/>
              <a:t> national de gestion des urgences sanitaires</a:t>
            </a:r>
          </a:p>
          <a:p>
            <a:endParaRPr sz="3100" dirty="0">
              <a:solidFill>
                <a:srgbClr val="FF0000"/>
              </a:solidFill>
              <a:highlight>
                <a:srgbClr val="FFFF00"/>
              </a:highlight>
            </a:endParaRPr>
          </a:p>
        </p:txBody>
      </p:sp>
      <p:sp>
        <p:nvSpPr>
          <p:cNvPr id="5" name="Espace réservé du texte 5">
            <a:extLst>
              <a:ext uri="{FF2B5EF4-FFF2-40B4-BE49-F238E27FC236}">
                <a16:creationId xmlns:a16="http://schemas.microsoft.com/office/drawing/2014/main" id="{7A1E7509-45CE-031C-B648-DC669DCFD575}"/>
              </a:ext>
            </a:extLst>
          </p:cNvPr>
          <p:cNvSpPr txBox="1">
            <a:spLocks/>
          </p:cNvSpPr>
          <p:nvPr/>
        </p:nvSpPr>
        <p:spPr>
          <a:xfrm>
            <a:off x="135311" y="46714"/>
            <a:ext cx="10963613" cy="6223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defRPr>
            </a:pPr>
            <a:r>
              <a:rPr sz="2800" dirty="0">
                <a:ea typeface="Source Sans Pro Bold"/>
              </a:rPr>
              <a:t>1</a:t>
            </a:r>
            <a:r>
              <a:rPr sz="2800" dirty="0"/>
              <a:t>.1 </a:t>
            </a:r>
            <a:r>
              <a:rPr sz="2800" dirty="0" err="1"/>
              <a:t>Capacités</a:t>
            </a:r>
            <a:r>
              <a:rPr sz="2800" dirty="0"/>
              <a:t> </a:t>
            </a:r>
            <a:r>
              <a:rPr sz="2800" dirty="0" err="1"/>
              <a:t>dʼintervention</a:t>
            </a:r>
            <a:r>
              <a:rPr sz="2800" dirty="0"/>
              <a:t> </a:t>
            </a:r>
            <a:r>
              <a:rPr sz="2800" dirty="0" err="1"/>
              <a:t>rapide</a:t>
            </a:r>
            <a:r>
              <a:rPr sz="2800" dirty="0"/>
              <a:t> </a:t>
            </a:r>
            <a:r>
              <a:rPr sz="2800" dirty="0">
                <a:highlight>
                  <a:srgbClr val="FFFF00"/>
                </a:highlight>
              </a:rPr>
              <a:t>[</a:t>
            </a:r>
            <a:r>
              <a:rPr sz="2800" dirty="0" err="1">
                <a:highlight>
                  <a:srgbClr val="FFFF00"/>
                </a:highlight>
              </a:rPr>
              <a:t>en</a:t>
            </a:r>
            <a:r>
              <a:rPr sz="2800" dirty="0">
                <a:highlight>
                  <a:srgbClr val="FFFF00"/>
                </a:highlight>
              </a:rPr>
              <a:t>/à/au(x) nom du pays]</a:t>
            </a:r>
            <a:endParaRPr sz="2800" b="1" dirty="0">
              <a:solidFill>
                <a:srgbClr val="FFFFFF"/>
              </a:solidFill>
              <a:highlight>
                <a:srgbClr val="FFFF00"/>
              </a:highlight>
              <a:latin typeface="Source Sans Pro Bold"/>
            </a:endParaRPr>
          </a:p>
          <a:p>
            <a:endParaRPr sz="2800" b="1" dirty="0">
              <a:solidFill>
                <a:srgbClr val="FFFFFF"/>
              </a:solidFill>
              <a:latin typeface="Source Sans Pro Bold"/>
            </a:endParaRPr>
          </a:p>
        </p:txBody>
      </p:sp>
      <p:sp>
        <p:nvSpPr>
          <p:cNvPr id="6" name="Slide Number Placeholder 4">
            <a:extLst>
              <a:ext uri="{FF2B5EF4-FFF2-40B4-BE49-F238E27FC236}">
                <a16:creationId xmlns:a16="http://schemas.microsoft.com/office/drawing/2014/main" id="{C3DAB087-0769-1290-F0F1-52304567588E}"/>
              </a:ext>
            </a:extLst>
          </p:cNvPr>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29</a:t>
            </a:r>
          </a:p>
        </p:txBody>
      </p:sp>
    </p:spTree>
    <p:extLst>
      <p:ext uri="{BB962C8B-B14F-4D97-AF65-F5344CB8AC3E}">
        <p14:creationId xmlns:p14="http://schemas.microsoft.com/office/powerpoint/2010/main" val="80812254"/>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GOMEZ, Paula</DisplayName>
        <AccountId>12</AccountId>
        <AccountType/>
      </UserInfo>
      <UserInfo>
        <DisplayName>EZZINE, Hind</DisplayName>
        <AccountId>20</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D9EBC7-7433-46F7-9F73-650E9882B9A8}">
  <ds:schemaRefs>
    <ds:schemaRef ds:uri="http://purl.org/dc/terms/"/>
    <ds:schemaRef ds:uri="http://schemas.microsoft.com/office/2006/metadata/properties"/>
    <ds:schemaRef ds:uri="http://purl.org/dc/dcmitype/"/>
    <ds:schemaRef ds:uri="http://schemas.microsoft.com/office/2006/documentManagement/types"/>
    <ds:schemaRef ds:uri="http://schemas.openxmlformats.org/package/2006/metadata/core-properties"/>
    <ds:schemaRef ds:uri="e2a64997-203d-4655-a595-383c2eb1e865"/>
    <ds:schemaRef ds:uri="http://schemas.microsoft.com/office/infopath/2007/PartnerControls"/>
    <ds:schemaRef ds:uri="450f158c-397a-4a9d-b005-a44c92e0fccb"/>
    <ds:schemaRef ds:uri="http://www.w3.org/XML/1998/namespace"/>
    <ds:schemaRef ds:uri="http://purl.org/dc/elements/1.1/"/>
  </ds:schemaRefs>
</ds:datastoreItem>
</file>

<file path=customXml/itemProps2.xml><?xml version="1.0" encoding="utf-8"?>
<ds:datastoreItem xmlns:ds="http://schemas.openxmlformats.org/officeDocument/2006/customXml" ds:itemID="{01C0CFA4-C394-4B2F-AA35-7F819270E44F}">
  <ds:schemaRefs>
    <ds:schemaRef ds:uri="450f158c-397a-4a9d-b005-a44c92e0fccb"/>
    <ds:schemaRef ds:uri="e2a64997-203d-4655-a595-383c2eb1e8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1676</TotalTime>
  <Words>9181</Words>
  <Application>Microsoft Office PowerPoint</Application>
  <PresentationFormat>Widescreen</PresentationFormat>
  <Paragraphs>688</Paragraphs>
  <Slides>64</Slides>
  <Notes>47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64</vt:i4>
      </vt:variant>
    </vt:vector>
  </HeadingPairs>
  <TitlesOfParts>
    <vt:vector size="76" baseType="lpstr">
      <vt:lpstr>Arial</vt:lpstr>
      <vt:lpstr>Arial MT</vt:lpstr>
      <vt:lpstr>Arial MT,Sans-Serif</vt:lpstr>
      <vt:lpstr>Calibri</vt:lpstr>
      <vt:lpstr>Cambria</vt:lpstr>
      <vt:lpstr>Courier New</vt:lpstr>
      <vt:lpstr>Raleway</vt:lpstr>
      <vt:lpstr>Segoe UI</vt:lpstr>
      <vt:lpstr>Source Sans Pro</vt:lpstr>
      <vt:lpstr>Source Sans Pro Bold</vt:lpstr>
      <vt:lpstr>Source Sans Pro Regular</vt:lpstr>
      <vt:lpstr>RRT_Theme_v4</vt:lpstr>
      <vt:lpstr>Atelier pour les gestionnaires  des équipes d’intervention rapide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Quelle est la fonction du groupe de coordination pour les situations d’urgence ?</vt:lpstr>
      <vt:lpstr>PowerPoint Presentation</vt:lpstr>
      <vt:lpstr>Responsabilités des gestionnaires des EIR</vt:lpstr>
      <vt:lpstr>Fonctions dʼun gestionnaire dʼEIR</vt:lpstr>
      <vt:lpstr>PowerPoint Presentation</vt:lpstr>
      <vt:lpstr>PowerPoint Presentation</vt:lpstr>
      <vt:lpstr>PowerPoint Presentation</vt:lpstr>
      <vt:lpstr>Messages clés  </vt:lpstr>
      <vt:lpstr>PowerPoint Presentation</vt:lpstr>
      <vt:lpstr>PowerPoint Presentation</vt:lpstr>
      <vt:lpstr>PowerPoint Presentation</vt:lpstr>
      <vt:lpstr>Rappel – Responsabilités des gestionnaires des EIR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 module est adapté de l’atelier sur la gestion des EIR conçu par les Centres pour le contrôle et la prévention des maladies des États-Unis.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726</cp:revision>
  <dcterms:modified xsi:type="dcterms:W3CDTF">2024-11-07T14:24:01Z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8598500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2024-07-29T13:13:30Z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396d8287-3bb1-43b5-917c-bf359c2b9fc2</vt:lpwstr>
  </property>
  <property fmtid="{D5CDD505-2E9C-101B-9397-08002B2CF9AE}" pid="17" name="MSIP_Label_7b94a7b8-f06c-4dfe-bdcc-9b548fd58c31_ContentBits">
    <vt:lpwstr>0</vt:lpwstr>
  </property>
</Properties>
</file>