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tags/tag11.xml" ContentType="application/vnd.openxmlformats-officedocument.presentationml.tags+xml"/>
  <Override PartName="/ppt/notesSlides/notesSlide17.xml" ContentType="application/vnd.openxmlformats-officedocument.presentationml.notesSlide+xml"/>
  <Override PartName="/ppt/tags/tag1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4"/>
  </p:notesMasterIdLst>
  <p:sldIdLst>
    <p:sldId id="256" r:id="rId5"/>
    <p:sldId id="257" r:id="rId6"/>
    <p:sldId id="288" r:id="rId7"/>
    <p:sldId id="258" r:id="rId8"/>
    <p:sldId id="259" r:id="rId9"/>
    <p:sldId id="260" r:id="rId10"/>
    <p:sldId id="261" r:id="rId11"/>
    <p:sldId id="277" r:id="rId12"/>
    <p:sldId id="263" r:id="rId13"/>
    <p:sldId id="279" r:id="rId14"/>
    <p:sldId id="280" r:id="rId15"/>
    <p:sldId id="265" r:id="rId16"/>
    <p:sldId id="266" r:id="rId17"/>
    <p:sldId id="272" r:id="rId18"/>
    <p:sldId id="268" r:id="rId19"/>
    <p:sldId id="269" r:id="rId20"/>
    <p:sldId id="270" r:id="rId21"/>
    <p:sldId id="289"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ite no admin" initials="Mna" lastIdx="3" clrIdx="0">
    <p:extLst>
      <p:ext uri="{19B8F6BF-5375-455C-9EA6-DF929625EA0E}">
        <p15:presenceInfo xmlns:p15="http://schemas.microsoft.com/office/powerpoint/2012/main" userId="Maite no 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E89641-E0DE-4E2D-9D6D-3A86BCECAB5F}" v="5" dt="2020-10-28T20:31:41.997"/>
    <p1510:client id="{9B52327B-0776-20C5-F423-EE7DABDBBBBE}" v="94" dt="2020-10-29T10:41:15.087"/>
    <p1510:client id="{A5A0B7F9-BE8D-95FE-5FF2-B0D8E25CA82F}" v="4" dt="2021-06-15T11:22:38.1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2227" autoAdjust="0"/>
    <p:restoredTop sz="92361" autoAdjust="0"/>
  </p:normalViewPr>
  <p:slideViewPr>
    <p:cSldViewPr snapToGrid="0" snapToObjects="1">
      <p:cViewPr varScale="1">
        <p:scale>
          <a:sx n="52" d="100"/>
          <a:sy n="52" d="100"/>
        </p:scale>
        <p:origin x="67" y="629"/>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ORE, Zoumana" userId="S::traorez@who.int::f906a7cf-0a3d-4765-9453-fbd494f994fd" providerId="AD" clId="Web-{A5A0B7F9-BE8D-95FE-5FF2-B0D8E25CA82F}"/>
    <pc:docChg chg="modSld">
      <pc:chgData name="TRAORE, Zoumana" userId="S::traorez@who.int::f906a7cf-0a3d-4765-9453-fbd494f994fd" providerId="AD" clId="Web-{A5A0B7F9-BE8D-95FE-5FF2-B0D8E25CA82F}" dt="2021-06-15T11:22:38.187" v="5"/>
      <pc:docMkLst>
        <pc:docMk/>
      </pc:docMkLst>
      <pc:sldChg chg="modSp">
        <pc:chgData name="TRAORE, Zoumana" userId="S::traorez@who.int::f906a7cf-0a3d-4765-9453-fbd494f994fd" providerId="AD" clId="Web-{A5A0B7F9-BE8D-95FE-5FF2-B0D8E25CA82F}" dt="2021-06-15T11:16:51.521" v="1" actId="20577"/>
        <pc:sldMkLst>
          <pc:docMk/>
          <pc:sldMk cId="659467399" sldId="277"/>
        </pc:sldMkLst>
        <pc:spChg chg="mod">
          <ac:chgData name="TRAORE, Zoumana" userId="S::traorez@who.int::f906a7cf-0a3d-4765-9453-fbd494f994fd" providerId="AD" clId="Web-{A5A0B7F9-BE8D-95FE-5FF2-B0D8E25CA82F}" dt="2021-06-15T11:16:51.521" v="1" actId="20577"/>
          <ac:spMkLst>
            <pc:docMk/>
            <pc:sldMk cId="659467399" sldId="277"/>
            <ac:spMk id="2" creationId="{F9500738-71C5-9249-96CA-36528ECCDFFD}"/>
          </ac:spMkLst>
        </pc:spChg>
      </pc:sldChg>
      <pc:sldChg chg="addSp delSp modSp">
        <pc:chgData name="TRAORE, Zoumana" userId="S::traorez@who.int::f906a7cf-0a3d-4765-9453-fbd494f994fd" providerId="AD" clId="Web-{A5A0B7F9-BE8D-95FE-5FF2-B0D8E25CA82F}" dt="2021-06-15T11:22:38.187" v="5"/>
        <pc:sldMkLst>
          <pc:docMk/>
          <pc:sldMk cId="978799349" sldId="287"/>
        </pc:sldMkLst>
        <pc:spChg chg="add del mod">
          <ac:chgData name="TRAORE, Zoumana" userId="S::traorez@who.int::f906a7cf-0a3d-4765-9453-fbd494f994fd" providerId="AD" clId="Web-{A5A0B7F9-BE8D-95FE-5FF2-B0D8E25CA82F}" dt="2021-06-15T11:22:38.187" v="5"/>
          <ac:spMkLst>
            <pc:docMk/>
            <pc:sldMk cId="978799349" sldId="287"/>
            <ac:spMk id="6" creationId="{823F13B6-08A3-4C96-8D23-0F91551A9AA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DBD40-84B1-2349-A508-11CBED669F65}" type="datetimeFigureOut">
              <a:rPr lang="es-ES" smtClean="0"/>
              <a:pPr/>
              <a:t>04/10/2022</a:t>
            </a:fld>
            <a:endParaRPr lang="es-E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7A6307-915A-134B-ACFB-C4EC86CF7165}" type="slidenum">
              <a:rPr lang="es-ES" smtClean="0"/>
              <a:pPr/>
              <a:t>‹#›</a:t>
            </a:fld>
            <a:endParaRPr lang="es-ES"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a:t>
            </a:fld>
            <a:endParaRPr lang="es-ES" dirty="0"/>
          </a:p>
        </p:txBody>
      </p:sp>
    </p:spTree>
    <p:extLst>
      <p:ext uri="{BB962C8B-B14F-4D97-AF65-F5344CB8AC3E}">
        <p14:creationId xmlns:p14="http://schemas.microsoft.com/office/powerpoint/2010/main" val="2670965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10</a:t>
            </a:fld>
            <a:endParaRPr lang="es-ES" dirty="0"/>
          </a:p>
        </p:txBody>
      </p:sp>
    </p:spTree>
    <p:extLst>
      <p:ext uri="{BB962C8B-B14F-4D97-AF65-F5344CB8AC3E}">
        <p14:creationId xmlns:p14="http://schemas.microsoft.com/office/powerpoint/2010/main" val="193310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11</a:t>
            </a:fld>
            <a:endParaRPr lang="es-ES" dirty="0"/>
          </a:p>
        </p:txBody>
      </p:sp>
    </p:spTree>
    <p:extLst>
      <p:ext uri="{BB962C8B-B14F-4D97-AF65-F5344CB8AC3E}">
        <p14:creationId xmlns:p14="http://schemas.microsoft.com/office/powerpoint/2010/main" val="3825079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14</a:t>
            </a:fld>
            <a:endParaRPr lang="es-ES" dirty="0"/>
          </a:p>
        </p:txBody>
      </p:sp>
    </p:spTree>
    <p:extLst>
      <p:ext uri="{BB962C8B-B14F-4D97-AF65-F5344CB8AC3E}">
        <p14:creationId xmlns:p14="http://schemas.microsoft.com/office/powerpoint/2010/main" val="3372265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cdc487a438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s-ES" dirty="0"/>
              <a:t>Recipiente</a:t>
            </a:r>
            <a:r>
              <a:rPr lang="es-ES" baseline="0" dirty="0"/>
              <a:t> primario</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s-ES" baseline="0" dirty="0"/>
              <a:t>Receptáculo estanco a prueba de fugas y derrames envuelto en material absorbente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s-ES" baseline="0" dirty="0"/>
              <a:t>		+</a:t>
            </a:r>
          </a:p>
          <a:p>
            <a:r>
              <a:rPr lang="es-ES" baseline="0" dirty="0"/>
              <a:t>Embalaje/envase secundario </a:t>
            </a:r>
          </a:p>
          <a:p>
            <a:r>
              <a:rPr lang="es-ES" baseline="0" dirty="0"/>
              <a:t>Envase estanco a prueba de fugas</a:t>
            </a:r>
          </a:p>
          <a:p>
            <a:r>
              <a:rPr lang="es-ES" baseline="0" dirty="0"/>
              <a:t>		+</a:t>
            </a:r>
          </a:p>
          <a:p>
            <a:r>
              <a:rPr lang="es-ES" baseline="0" dirty="0"/>
              <a:t>Tercera capa </a:t>
            </a:r>
          </a:p>
          <a:p>
            <a:r>
              <a:rPr lang="es-ES" baseline="0" dirty="0"/>
              <a:t>Embalaje/envasado de protección</a:t>
            </a:r>
            <a:endParaRPr dirty="0"/>
          </a:p>
        </p:txBody>
      </p:sp>
      <p:sp>
        <p:nvSpPr>
          <p:cNvPr id="205" name="Google Shape;205;gcdc487a438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19</a:t>
            </a:fld>
            <a:endParaRPr lang="es-ES" dirty="0"/>
          </a:p>
        </p:txBody>
      </p:sp>
    </p:spTree>
    <p:extLst>
      <p:ext uri="{BB962C8B-B14F-4D97-AF65-F5344CB8AC3E}">
        <p14:creationId xmlns:p14="http://schemas.microsoft.com/office/powerpoint/2010/main" val="3682292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a:t>
            </a:fld>
            <a:endParaRPr lang="es-ES" dirty="0"/>
          </a:p>
        </p:txBody>
      </p:sp>
    </p:spTree>
    <p:extLst>
      <p:ext uri="{BB962C8B-B14F-4D97-AF65-F5344CB8AC3E}">
        <p14:creationId xmlns:p14="http://schemas.microsoft.com/office/powerpoint/2010/main" val="3439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 name="Google Shape;11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8</a:t>
            </a:fld>
            <a:endParaRPr lang="es-ES" dirty="0"/>
          </a:p>
        </p:txBody>
      </p:sp>
    </p:spTree>
    <p:extLst>
      <p:ext uri="{BB962C8B-B14F-4D97-AF65-F5344CB8AC3E}">
        <p14:creationId xmlns:p14="http://schemas.microsoft.com/office/powerpoint/2010/main" val="532608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fld id="{EA522B81-2778-5C41-B3B3-DFCBD4CA0C71}" type="datetime1">
              <a:rPr lang="es-ES" smtClean="0"/>
              <a:pPr/>
              <a:t>04/10/2022</a:t>
            </a:fld>
            <a:endParaRPr lang="es-ES"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s-ES" smtClean="0"/>
              <a:pPr/>
              <a:t>‹#›</a:t>
            </a:fld>
            <a:endParaRPr lang="es-ES"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err="1"/>
              <a:t>Click</a:t>
            </a:r>
            <a:r>
              <a:rPr lang="es-ES" dirty="0"/>
              <a:t> </a:t>
            </a:r>
            <a:r>
              <a:rPr lang="es-ES" dirty="0" err="1"/>
              <a:t>to</a:t>
            </a:r>
            <a:r>
              <a:rPr lang="es-ES" dirty="0"/>
              <a:t> </a:t>
            </a:r>
            <a:r>
              <a:rPr lang="es-ES" dirty="0" err="1"/>
              <a:t>edit</a:t>
            </a:r>
            <a:r>
              <a:rPr lang="es-ES" dirty="0"/>
              <a:t> Master </a:t>
            </a:r>
            <a:r>
              <a:rPr lang="es-ES" dirty="0" err="1"/>
              <a:t>subtitle</a:t>
            </a:r>
            <a:r>
              <a:rPr lang="es-ES" dirty="0"/>
              <a:t> </a:t>
            </a:r>
            <a:r>
              <a:rPr lang="es-ES" dirty="0" err="1"/>
              <a:t>style</a:t>
            </a:r>
            <a:endParaRPr lang="es-ES" dirty="0"/>
          </a:p>
        </p:txBody>
      </p:sp>
      <p:pic>
        <p:nvPicPr>
          <p:cNvPr id="8" name="Picture 7" descr="Shape&#10;&#10;Description automatically generated">
            <a:extLst>
              <a:ext uri="{FF2B5EF4-FFF2-40B4-BE49-F238E27FC236}">
                <a16:creationId xmlns:a16="http://schemas.microsoft.com/office/drawing/2014/main" id="{25CFCEBA-4F47-E044-A8AB-78F3D4F39AEA}"/>
              </a:ext>
            </a:extLst>
          </p:cNvPr>
          <p:cNvPicPr>
            <a:picLocks noChangeAspect="1"/>
          </p:cNvPicPr>
          <p:nvPr userDrawn="1"/>
        </p:nvPicPr>
        <p:blipFill>
          <a:blip r:embed="rId2"/>
          <a:stretch>
            <a:fillRect/>
          </a:stretch>
        </p:blipFill>
        <p:spPr>
          <a:xfrm>
            <a:off x="6506818" y="496956"/>
            <a:ext cx="5685182" cy="5685182"/>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fld id="{5F64AD41-62B4-234C-9B02-C581AEEE8082}" type="datetime1">
              <a:rPr lang="en-GB" smtClean="0"/>
              <a:pPr/>
              <a:t>04/10/2022</a:t>
            </a:fld>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fld id="{0B4AF139-AF18-F44B-BD06-58DDC85C1355}" type="datetime1">
              <a:rPr lang="en-GB" smtClean="0"/>
              <a:pPr/>
              <a:t>04/10/2022</a:t>
            </a:fld>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pPr/>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dirty="0"/>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dirty="0"/>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fld id="{16564661-BAA7-F149-B0AE-2834D6842173}" type="datetime1">
              <a:rPr lang="en-GB" smtClean="0"/>
              <a:pPr/>
              <a:t>04/10/2022</a:t>
            </a:fld>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fld id="{79D0FBA3-CBE1-834F-823B-F08B6CF2EF30}" type="datetime1">
              <a:rPr lang="en-GB" smtClean="0"/>
              <a:pPr/>
              <a:t>04/10/2022</a:t>
            </a:fld>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dirty="0"/>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fld id="{62F1B9B3-26BA-CE4B-AA8D-50468E00C9E9}" type="datetime1">
              <a:rPr lang="en-GB" smtClean="0"/>
              <a:pPr/>
              <a:t>04/10/2022</a:t>
            </a:fld>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dirty="0"/>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fld id="{764F39D2-B145-9744-A7CB-0ED55E6AD7CA}" type="datetime1">
              <a:rPr lang="en-GB" smtClean="0"/>
              <a:pPr/>
              <a:t>04/10/2022</a:t>
            </a:fld>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dirty="0"/>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fld id="{BC6F7A66-22E5-284D-A669-21C8322AB884}" type="datetime1">
              <a:rPr lang="en-GB" smtClean="0"/>
              <a:pPr/>
              <a:t>04/10/2022</a:t>
            </a:fld>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fld id="{35F42D7C-D06F-5A48-8287-7DB99DDE1A10}" type="datetime1">
              <a:rPr lang="en-GB" smtClean="0"/>
              <a:pPr/>
              <a:t>04/10/2022</a:t>
            </a:fld>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7B58B-8C31-CE4B-8FCE-2DE0FE0DE13E}" type="datetime1">
              <a:rPr lang="es-ES" smtClean="0"/>
              <a:pPr/>
              <a:t>04/10/2022</a:t>
            </a:fld>
            <a:endParaRPr lang="es-ES"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s-ES" smtClean="0"/>
              <a:pPr/>
              <a:t>‹#›</a:t>
            </a:fld>
            <a:endParaRPr lang="es-ES"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15.png"/><Relationship Id="rId4" Type="http://schemas.openxmlformats.org/officeDocument/2006/relationships/hyperlink" Target="https://www.youtube.com/watch?v=jh6Is9oPyyw&amp;ab_channel=WorldHealthOrganization%28WHO%29"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hyperlink" Target="https://www.cdc.gov/csels/dls/locs/2020/transport_recommendations_for_covid-19_specimens.html"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hyperlink" Target="https://www.who.int/publications/i/item/9789240019720" TargetMode="Externa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http://www.icao.int/safety/DangerousGoods/Pages/technical-instructions.aspx" TargetMode="External"/><Relationship Id="rId5" Type="http://schemas.openxmlformats.org/officeDocument/2006/relationships/hyperlink" Target="http://www.unece.org/trans/danger/danger.html" TargetMode="External"/><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6.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6.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9.sv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a:lstStyle/>
          <a:p>
            <a:pPr algn="l" rtl="0"/>
            <a:r>
              <a:rPr lang="es-ES" b="0" i="0" u="none" baseline="0" dirty="0"/>
              <a:t>06</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p:txBody>
          <a:bodyPr>
            <a:normAutofit/>
          </a:bodyPr>
          <a:lstStyle/>
          <a:p>
            <a:pPr algn="l" rtl="0"/>
            <a:r>
              <a:rPr lang="es-ES" sz="3600" b="0" i="0" u="none" baseline="0" dirty="0"/>
              <a:t>Obtención </a:t>
            </a:r>
            <a:br>
              <a:rPr lang="es-ES" sz="3600" b="0" i="0" u="none" baseline="0" dirty="0"/>
            </a:br>
            <a:r>
              <a:rPr lang="es-ES" sz="3600" b="0" i="0" u="none" baseline="0" dirty="0"/>
              <a:t>de muestras</a:t>
            </a:r>
          </a:p>
        </p:txBody>
      </p:sp>
      <p:pic>
        <p:nvPicPr>
          <p:cNvPr id="5" name="Picture 4">
            <a:extLst>
              <a:ext uri="{FF2B5EF4-FFF2-40B4-BE49-F238E27FC236}">
                <a16:creationId xmlns:a16="http://schemas.microsoft.com/office/drawing/2014/main" id="{38AE9446-494D-704E-983F-8EB1CCE2F1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2">
            <a:extLst>
              <a:ext uri="{FF2B5EF4-FFF2-40B4-BE49-F238E27FC236}">
                <a16:creationId xmlns:a16="http://schemas.microsoft.com/office/drawing/2014/main" id="{8EABC261-533E-49FA-A58E-169B3047A4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03" y="100768"/>
            <a:ext cx="3196000" cy="809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Obtención de muestras:</a:t>
            </a:r>
            <a:r>
              <a:rPr lang="es-ES" b="0" i="0" u="none" dirty="0"/>
              <a:t> </a:t>
            </a:r>
            <a:r>
              <a:rPr lang="es-ES" b="0" i="0" u="none" baseline="0" dirty="0"/>
              <a:t>Directrices generales (3)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endParaRPr lang="es-ES" dirty="0"/>
          </a:p>
          <a:p>
            <a:pPr algn="l" rtl="0"/>
            <a:r>
              <a:rPr lang="es-ES" b="0" i="0" u="none" baseline="0" dirty="0"/>
              <a:t>La prueba debe realizarse inmediatamente después de la obtención de la muestra. </a:t>
            </a:r>
          </a:p>
          <a:p>
            <a:pPr algn="l" rtl="0"/>
            <a:r>
              <a:rPr lang="es-ES" b="0" i="0" u="none" baseline="0" dirty="0"/>
              <a:t>Utilice solamente los materiales y reactivos (por ejemplo, tampón de extracción) suministrados con la prueba por el fabricante. </a:t>
            </a:r>
          </a:p>
          <a:p>
            <a:pPr algn="l" rtl="0"/>
            <a:r>
              <a:rPr lang="es-ES" b="0" i="0" u="none" baseline="0" dirty="0"/>
              <a:t>Si no es posible realizar la prueba inmediatamente después de la obtención de la muestra, siga las recomendaciones del fabricante para la conservación. </a:t>
            </a:r>
          </a:p>
          <a:p>
            <a:pPr algn="l" rtl="0"/>
            <a:r>
              <a:rPr lang="es-ES" b="0" i="0" u="none" baseline="0" dirty="0"/>
              <a:t>Según establezca el algoritmo de su país, si debe obtenerse una segunda muestra para una prueba molecular de tipo PAAN, asegúrese de que se disponga de los materiales y reactivos apropiados (por ejemplo, medios de transporte de virus).</a:t>
            </a:r>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10</a:t>
            </a:fld>
            <a:endParaRPr lang="es-ES" sz="1000" dirty="0"/>
          </a:p>
        </p:txBody>
      </p:sp>
      <p:grpSp>
        <p:nvGrpSpPr>
          <p:cNvPr id="11" name="Group 10">
            <a:extLst>
              <a:ext uri="{FF2B5EF4-FFF2-40B4-BE49-F238E27FC236}">
                <a16:creationId xmlns:a16="http://schemas.microsoft.com/office/drawing/2014/main" id="{30FDC654-8341-5043-8112-BC5EF26B8EE0}"/>
              </a:ext>
            </a:extLst>
          </p:cNvPr>
          <p:cNvGrpSpPr/>
          <p:nvPr/>
        </p:nvGrpSpPr>
        <p:grpSpPr>
          <a:xfrm>
            <a:off x="8051695" y="1383067"/>
            <a:ext cx="3924069" cy="596348"/>
            <a:chOff x="7861998" y="1527451"/>
            <a:chExt cx="3924069" cy="596348"/>
          </a:xfrm>
        </p:grpSpPr>
        <p:sp>
          <p:nvSpPr>
            <p:cNvPr id="12" name="TextBox 11">
              <a:extLst>
                <a:ext uri="{FF2B5EF4-FFF2-40B4-BE49-F238E27FC236}">
                  <a16:creationId xmlns:a16="http://schemas.microsoft.com/office/drawing/2014/main" id="{64E22CDA-FF4F-834D-AF91-0988C9F5EC9F}"/>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3" name="Oval 12">
              <a:extLst>
                <a:ext uri="{FF2B5EF4-FFF2-40B4-BE49-F238E27FC236}">
                  <a16:creationId xmlns:a16="http://schemas.microsoft.com/office/drawing/2014/main" id="{C70E9674-ECF7-8448-AF2F-CA31F7E21ED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4" name="Graphic 13" descr="Pencil">
              <a:extLst>
                <a:ext uri="{FF2B5EF4-FFF2-40B4-BE49-F238E27FC236}">
                  <a16:creationId xmlns:a16="http://schemas.microsoft.com/office/drawing/2014/main" id="{C4DF1220-A892-1E43-9C37-B2CA3DC9FE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CE660F2-5B7D-6AD4-1223-B8A3C8E1A828}"/>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extLst>
      <p:ext uri="{BB962C8B-B14F-4D97-AF65-F5344CB8AC3E}">
        <p14:creationId xmlns:p14="http://schemas.microsoft.com/office/powerpoint/2010/main" val="1166843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491351" y="128485"/>
            <a:ext cx="11209298" cy="942814"/>
          </a:xfrm>
        </p:spPr>
        <p:txBody>
          <a:bodyPr/>
          <a:lstStyle/>
          <a:p>
            <a:pPr algn="l" rtl="0"/>
            <a:r>
              <a:rPr lang="es-ES" b="0" i="0" u="none" baseline="0" dirty="0"/>
              <a:t>Obtención de muestras con un hisopo nasofaríngeo (1)</a:t>
            </a:r>
            <a:endParaRPr lang="es-ES"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75664" cy="4204949"/>
          </a:xfrm>
        </p:spPr>
        <p:txBody>
          <a:bodyPr>
            <a:normAutofit fontScale="92500" lnSpcReduction="10000"/>
          </a:bodyPr>
          <a:lstStyle/>
          <a:p>
            <a:pPr algn="l" rtl="0"/>
            <a:r>
              <a:rPr lang="es-ES" sz="1800" b="0" i="0" u="none" baseline="0" dirty="0"/>
              <a:t>Introduzca un hisopo nasofaríngeo estéril en la fosa nasal del paciente, llegando a la superficie de la nasofaringe posterior.</a:t>
            </a:r>
          </a:p>
          <a:p>
            <a:endParaRPr lang="es-ES" sz="1800" dirty="0"/>
          </a:p>
          <a:p>
            <a:pPr marL="0" indent="0" algn="l" rtl="0">
              <a:buNone/>
            </a:pPr>
            <a:endParaRPr lang="es-ES" sz="1800" dirty="0"/>
          </a:p>
          <a:p>
            <a:pPr algn="l" rtl="0"/>
            <a:r>
              <a:rPr lang="es-ES" sz="1800" b="0" i="0" u="none" baseline="0" dirty="0"/>
              <a:t>Frote sobre la superficie de la nasofaringe posterior, haciendo girar el hisopo de 3 a 4 veces para asegurar la obtención de una buena muestra. Mantener el hisopo en la fosa nasal durante unos pocos segundos permitirá asegurar que se produce la absorción de las secreciones nasales. </a:t>
            </a:r>
          </a:p>
          <a:p>
            <a:endParaRPr lang="es-ES" sz="1800" dirty="0"/>
          </a:p>
          <a:p>
            <a:pPr marL="0" indent="0" algn="l" rtl="0">
              <a:buNone/>
            </a:pPr>
            <a:endParaRPr lang="es-ES" sz="1800" dirty="0"/>
          </a:p>
          <a:p>
            <a:pPr algn="l" rtl="0"/>
            <a:r>
              <a:rPr lang="es-ES" sz="1800" b="0" i="0" u="none" baseline="0" dirty="0"/>
              <a:t>Retire el hisopo estéril de la fosa nasal.</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11</a:t>
            </a:fld>
            <a:endParaRPr lang="es-ES" sz="1000" dirty="0"/>
          </a:p>
        </p:txBody>
      </p:sp>
      <p:sp>
        <p:nvSpPr>
          <p:cNvPr id="6" name="Right Arrow 5">
            <a:extLst>
              <a:ext uri="{FF2B5EF4-FFF2-40B4-BE49-F238E27FC236}">
                <a16:creationId xmlns:a16="http://schemas.microsoft.com/office/drawing/2014/main" id="{4813C9B1-F81B-D94A-B663-EBF338F2713D}"/>
              </a:ext>
            </a:extLst>
          </p:cNvPr>
          <p:cNvSpPr/>
          <p:nvPr/>
        </p:nvSpPr>
        <p:spPr>
          <a:xfrm>
            <a:off x="7541149" y="1490890"/>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7" name="Right Arrow 6">
            <a:extLst>
              <a:ext uri="{FF2B5EF4-FFF2-40B4-BE49-F238E27FC236}">
                <a16:creationId xmlns:a16="http://schemas.microsoft.com/office/drawing/2014/main" id="{C38E8AB3-C0B2-8A47-B994-09D2A491AE16}"/>
              </a:ext>
            </a:extLst>
          </p:cNvPr>
          <p:cNvSpPr/>
          <p:nvPr/>
        </p:nvSpPr>
        <p:spPr>
          <a:xfrm>
            <a:off x="7541147" y="3391051"/>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8" name="Right Arrow 7">
            <a:extLst>
              <a:ext uri="{FF2B5EF4-FFF2-40B4-BE49-F238E27FC236}">
                <a16:creationId xmlns:a16="http://schemas.microsoft.com/office/drawing/2014/main" id="{31585488-1BD5-DE46-BCFA-EF5DFC0CB440}"/>
              </a:ext>
            </a:extLst>
          </p:cNvPr>
          <p:cNvSpPr/>
          <p:nvPr/>
        </p:nvSpPr>
        <p:spPr>
          <a:xfrm>
            <a:off x="7541147" y="5110473"/>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0" name="Picture 9" descr="A picture containing shape&#10;&#10;Description automatically generated">
            <a:extLst>
              <a:ext uri="{FF2B5EF4-FFF2-40B4-BE49-F238E27FC236}">
                <a16:creationId xmlns:a16="http://schemas.microsoft.com/office/drawing/2014/main" id="{8C452006-5534-B94F-BE6A-90DE525BD4AC}"/>
              </a:ext>
            </a:extLst>
          </p:cNvPr>
          <p:cNvPicPr>
            <a:picLocks noChangeAspect="1"/>
          </p:cNvPicPr>
          <p:nvPr/>
        </p:nvPicPr>
        <p:blipFill>
          <a:blip r:embed="rId3"/>
          <a:stretch>
            <a:fillRect/>
          </a:stretch>
        </p:blipFill>
        <p:spPr>
          <a:xfrm>
            <a:off x="9294830" y="1161534"/>
            <a:ext cx="2058969" cy="1789775"/>
          </a:xfrm>
          <a:prstGeom prst="rect">
            <a:avLst/>
          </a:prstGeom>
        </p:spPr>
      </p:pic>
      <p:pic>
        <p:nvPicPr>
          <p:cNvPr id="12" name="Picture 11" descr="Logo&#10;&#10;Description automatically generated">
            <a:extLst>
              <a:ext uri="{FF2B5EF4-FFF2-40B4-BE49-F238E27FC236}">
                <a16:creationId xmlns:a16="http://schemas.microsoft.com/office/drawing/2014/main" id="{35BBB262-D85B-EF48-8A4B-072267256B1E}"/>
              </a:ext>
            </a:extLst>
          </p:cNvPr>
          <p:cNvPicPr>
            <a:picLocks noChangeAspect="1"/>
          </p:cNvPicPr>
          <p:nvPr/>
        </p:nvPicPr>
        <p:blipFill>
          <a:blip r:embed="rId4"/>
          <a:stretch>
            <a:fillRect/>
          </a:stretch>
        </p:blipFill>
        <p:spPr>
          <a:xfrm>
            <a:off x="9725943" y="2781009"/>
            <a:ext cx="2005836" cy="1764000"/>
          </a:xfrm>
          <a:prstGeom prst="rect">
            <a:avLst/>
          </a:prstGeom>
        </p:spPr>
      </p:pic>
      <p:pic>
        <p:nvPicPr>
          <p:cNvPr id="14" name="Picture 13" descr="A picture containing icon&#10;&#10;Description automatically generated">
            <a:extLst>
              <a:ext uri="{FF2B5EF4-FFF2-40B4-BE49-F238E27FC236}">
                <a16:creationId xmlns:a16="http://schemas.microsoft.com/office/drawing/2014/main" id="{2AD5E71B-FC03-754D-A6BE-84352A7BE867}"/>
              </a:ext>
            </a:extLst>
          </p:cNvPr>
          <p:cNvPicPr>
            <a:picLocks noChangeAspect="1"/>
          </p:cNvPicPr>
          <p:nvPr/>
        </p:nvPicPr>
        <p:blipFill>
          <a:blip r:embed="rId5"/>
          <a:stretch>
            <a:fillRect/>
          </a:stretch>
        </p:blipFill>
        <p:spPr>
          <a:xfrm>
            <a:off x="8944317" y="4547900"/>
            <a:ext cx="2664608" cy="1764000"/>
          </a:xfrm>
          <a:prstGeom prst="rect">
            <a:avLst/>
          </a:prstGeom>
        </p:spPr>
      </p:pic>
      <p:sp>
        <p:nvSpPr>
          <p:cNvPr id="4" name="Footer Placeholder 3">
            <a:extLst>
              <a:ext uri="{FF2B5EF4-FFF2-40B4-BE49-F238E27FC236}">
                <a16:creationId xmlns:a16="http://schemas.microsoft.com/office/drawing/2014/main" id="{BC9EA161-4973-FEB6-7026-013127AEBE37}"/>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extLst>
      <p:ext uri="{BB962C8B-B14F-4D97-AF65-F5344CB8AC3E}">
        <p14:creationId xmlns:p14="http://schemas.microsoft.com/office/powerpoint/2010/main" val="1166993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Obtención de muestras con un hisopo nasofaríngeo (2) </a:t>
            </a:r>
            <a:endParaRPr dirty="0"/>
          </a:p>
        </p:txBody>
      </p:sp>
      <p:sp>
        <p:nvSpPr>
          <p:cNvPr id="176" name="Google Shape;176;p10"/>
          <p:cNvSpPr txBox="1">
            <a:spLocks noGrp="1"/>
          </p:cNvSpPr>
          <p:nvPr>
            <p:ph type="body" idx="1"/>
          </p:nvPr>
        </p:nvSpPr>
        <p:spPr>
          <a:xfrm>
            <a:off x="838200" y="1567315"/>
            <a:ext cx="10515599" cy="444076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00000"/>
              </a:lnSpc>
              <a:spcBef>
                <a:spcPts val="0"/>
              </a:spcBef>
              <a:spcAft>
                <a:spcPts val="0"/>
              </a:spcAft>
              <a:buClr>
                <a:schemeClr val="accent1"/>
              </a:buClr>
              <a:buSzPts val="2000"/>
              <a:buChar char="•"/>
            </a:pPr>
            <a:r>
              <a:rPr lang="en-US" dirty="0"/>
              <a:t>Si la obtención de la muestra en un orificio nasal no es satisfactoria, obtenga una muestra del otro orificio con el mismo hisopo. </a:t>
            </a:r>
            <a:endParaRPr dirty="0"/>
          </a:p>
          <a:p>
            <a:pPr marL="228600" lvl="0" indent="-101600" algn="l" rtl="0">
              <a:lnSpc>
                <a:spcPct val="100000"/>
              </a:lnSpc>
              <a:spcBef>
                <a:spcPts val="1000"/>
              </a:spcBef>
              <a:spcAft>
                <a:spcPts val="0"/>
              </a:spcAft>
              <a:buClr>
                <a:schemeClr val="accent1"/>
              </a:buClr>
              <a:buSzPts val="2000"/>
              <a:buNone/>
            </a:pPr>
            <a:endParaRPr sz="800" dirty="0"/>
          </a:p>
          <a:p>
            <a:pPr marL="228600" lvl="0" indent="-228600" algn="l" rtl="0">
              <a:lnSpc>
                <a:spcPct val="100000"/>
              </a:lnSpc>
              <a:spcBef>
                <a:spcPts val="1000"/>
              </a:spcBef>
              <a:spcAft>
                <a:spcPts val="0"/>
              </a:spcAft>
              <a:buClr>
                <a:schemeClr val="accent1"/>
              </a:buClr>
              <a:buSzPts val="2000"/>
              <a:buChar char="•"/>
            </a:pPr>
            <a:r>
              <a:rPr lang="en-US" dirty="0"/>
              <a:t>Después de la toma de la muestra, realice la PDR de antígenos del SARS-CoV-2 según las instrucciones del fabricante (véase el módulo 08 [Realización de las PDR de antígenos del SARS-CoV-2]). </a:t>
            </a:r>
            <a:endParaRPr dirty="0"/>
          </a:p>
          <a:p>
            <a:pPr marL="228600" lvl="0" indent="-101600" algn="l" rtl="0">
              <a:lnSpc>
                <a:spcPct val="100000"/>
              </a:lnSpc>
              <a:spcBef>
                <a:spcPts val="1000"/>
              </a:spcBef>
              <a:spcAft>
                <a:spcPts val="0"/>
              </a:spcAft>
              <a:buClr>
                <a:schemeClr val="accent1"/>
              </a:buClr>
              <a:buSzPts val="2000"/>
              <a:buNone/>
            </a:pPr>
            <a:endParaRPr sz="800" dirty="0"/>
          </a:p>
          <a:p>
            <a:pPr marL="228600" lvl="0" indent="-228600" algn="l" rtl="0">
              <a:lnSpc>
                <a:spcPct val="100000"/>
              </a:lnSpc>
              <a:spcBef>
                <a:spcPts val="1000"/>
              </a:spcBef>
              <a:spcAft>
                <a:spcPts val="0"/>
              </a:spcAft>
              <a:buClr>
                <a:schemeClr val="accent1"/>
              </a:buClr>
              <a:buSzPts val="2000"/>
              <a:buChar char="•"/>
            </a:pPr>
            <a:r>
              <a:rPr lang="en-US" dirty="0"/>
              <a:t>Al colocar en un tubo un hisopo que no tenga punto de ruptura, desinfecte rápidamente las tijeras utilizadas para cortar el hisopo antes y después de cortarlo. </a:t>
            </a:r>
            <a:endParaRPr dirty="0"/>
          </a:p>
          <a:p>
            <a:pPr marL="228600" lvl="0" indent="-101600" algn="l" rtl="0">
              <a:lnSpc>
                <a:spcPct val="100000"/>
              </a:lnSpc>
              <a:spcBef>
                <a:spcPts val="1000"/>
              </a:spcBef>
              <a:spcAft>
                <a:spcPts val="0"/>
              </a:spcAft>
              <a:buClr>
                <a:schemeClr val="accent1"/>
              </a:buClr>
              <a:buSzPts val="2000"/>
              <a:buNone/>
            </a:pPr>
            <a:endParaRPr sz="800" dirty="0"/>
          </a:p>
          <a:p>
            <a:pPr marL="228600" lvl="0" indent="-228600" algn="l" rtl="0">
              <a:lnSpc>
                <a:spcPct val="100000"/>
              </a:lnSpc>
              <a:spcBef>
                <a:spcPts val="1000"/>
              </a:spcBef>
              <a:spcAft>
                <a:spcPts val="0"/>
              </a:spcAft>
              <a:buClr>
                <a:schemeClr val="accent1"/>
              </a:buClr>
              <a:buSzPts val="2000"/>
              <a:buChar char="•"/>
            </a:pPr>
            <a:r>
              <a:rPr lang="en-US" dirty="0"/>
              <a:t>Si debe obtenerse una segunda muestra para una prueba molecular de </a:t>
            </a:r>
            <a:r>
              <a:rPr lang="en-US" dirty="0" err="1"/>
              <a:t>amplificación</a:t>
            </a:r>
            <a:r>
              <a:rPr lang="en-US" dirty="0"/>
              <a:t> de </a:t>
            </a:r>
            <a:r>
              <a:rPr lang="en-US" dirty="0" err="1"/>
              <a:t>ácidos</a:t>
            </a:r>
            <a:r>
              <a:rPr lang="en-US" dirty="0"/>
              <a:t> </a:t>
            </a:r>
            <a:r>
              <a:rPr lang="en-US" dirty="0" err="1"/>
              <a:t>nucleicos</a:t>
            </a:r>
            <a:r>
              <a:rPr lang="en-US" dirty="0"/>
              <a:t>, según lo que se establezca en el algoritmo de realización de pruebas de su país, hágalo de inmediato tras obtener la muestra para la PDR de antígenos del SARS-CoV-2. </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77" name="Google Shape;177;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12</a:t>
            </a:fld>
            <a:endParaRPr sz="1000"/>
          </a:p>
        </p:txBody>
      </p:sp>
      <p:sp>
        <p:nvSpPr>
          <p:cNvPr id="6" name="Footer Placeholder 3">
            <a:extLst>
              <a:ext uri="{FF2B5EF4-FFF2-40B4-BE49-F238E27FC236}">
                <a16:creationId xmlns:a16="http://schemas.microsoft.com/office/drawing/2014/main" id="{B7AEBC34-6E8E-4557-AE5F-F7997D310AD7}"/>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1"/>
          <p:cNvSpPr txBox="1">
            <a:spLocks noGrp="1"/>
          </p:cNvSpPr>
          <p:nvPr>
            <p:ph type="title"/>
          </p:nvPr>
        </p:nvSpPr>
        <p:spPr>
          <a:xfrm>
            <a:off x="448734" y="644590"/>
            <a:ext cx="11269133"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Obtención</a:t>
            </a:r>
            <a:r>
              <a:rPr lang="en-US" dirty="0"/>
              <a:t> de una </a:t>
            </a:r>
            <a:r>
              <a:rPr lang="en-US" dirty="0" err="1"/>
              <a:t>muestra</a:t>
            </a:r>
            <a:r>
              <a:rPr lang="en-US" dirty="0"/>
              <a:t> con un </a:t>
            </a:r>
            <a:r>
              <a:rPr lang="en-US" dirty="0" err="1"/>
              <a:t>hisopo</a:t>
            </a:r>
            <a:r>
              <a:rPr lang="en-US" dirty="0"/>
              <a:t> </a:t>
            </a:r>
            <a:r>
              <a:rPr lang="en-US" dirty="0" err="1"/>
              <a:t>nasofaríngeo</a:t>
            </a:r>
            <a:r>
              <a:rPr lang="en-US" dirty="0"/>
              <a:t> (</a:t>
            </a:r>
            <a:r>
              <a:rPr lang="en-US" dirty="0" err="1"/>
              <a:t>vídeo</a:t>
            </a:r>
            <a:r>
              <a:rPr lang="en-US" dirty="0"/>
              <a:t>) </a:t>
            </a:r>
            <a:endParaRPr dirty="0"/>
          </a:p>
        </p:txBody>
      </p:sp>
      <p:sp>
        <p:nvSpPr>
          <p:cNvPr id="184" name="Google Shape;184;p11"/>
          <p:cNvSpPr txBox="1">
            <a:spLocks noGrp="1"/>
          </p:cNvSpPr>
          <p:nvPr>
            <p:ph type="body" idx="1"/>
          </p:nvPr>
        </p:nvSpPr>
        <p:spPr>
          <a:xfrm>
            <a:off x="838200" y="1736203"/>
            <a:ext cx="6275664"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85" name="Google Shape;185;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sz="1000"/>
          </a:p>
        </p:txBody>
      </p:sp>
      <p:sp>
        <p:nvSpPr>
          <p:cNvPr id="186" name="Google Shape;186;p11"/>
          <p:cNvSpPr/>
          <p:nvPr/>
        </p:nvSpPr>
        <p:spPr>
          <a:xfrm>
            <a:off x="618067" y="5555035"/>
            <a:ext cx="1109980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rPr>
              <a:t>El</a:t>
            </a:r>
            <a:r>
              <a:rPr lang="en-US" sz="1800" dirty="0">
                <a:solidFill>
                  <a:schemeClr val="dk1"/>
                </a:solidFill>
                <a:latin typeface="Arial"/>
                <a:ea typeface="Arial"/>
                <a:cs typeface="Arial"/>
                <a:sym typeface="Arial"/>
              </a:rPr>
              <a:t> video se </a:t>
            </a:r>
            <a:r>
              <a:rPr lang="en-US" sz="1800" dirty="0" err="1">
                <a:solidFill>
                  <a:schemeClr val="dk1"/>
                </a:solidFill>
                <a:latin typeface="Arial"/>
                <a:ea typeface="Arial"/>
                <a:cs typeface="Arial"/>
                <a:sym typeface="Arial"/>
              </a:rPr>
              <a:t>puede</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ver</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aquí</a:t>
            </a:r>
            <a:r>
              <a:rPr lang="en-US" sz="1800" dirty="0">
                <a:solidFill>
                  <a:schemeClr val="dk1"/>
                </a:solidFill>
                <a:latin typeface="Arial"/>
                <a:ea typeface="Arial"/>
                <a:cs typeface="Arial"/>
                <a:sym typeface="Arial"/>
              </a:rPr>
              <a:t>: </a:t>
            </a:r>
            <a:r>
              <a:rPr lang="en-US" u="sng" dirty="0">
                <a:solidFill>
                  <a:schemeClr val="dk1"/>
                </a:solidFill>
                <a:hlinkClick r:id="rId4"/>
              </a:rPr>
              <a:t>Cómo obtener muestras orofaríngeas o nasofaríngeas para el diagnóstico de la COVID-19</a:t>
            </a:r>
            <a:r>
              <a:rPr lang="en-US" sz="1800" dirty="0">
                <a:solidFill>
                  <a:schemeClr val="dk1"/>
                </a:solidFill>
                <a:latin typeface="Arial"/>
                <a:ea typeface="Arial"/>
                <a:cs typeface="Arial"/>
                <a:sym typeface="Arial"/>
              </a:rPr>
              <a:t> </a:t>
            </a:r>
            <a:r>
              <a:rPr lang="en-US" dirty="0">
                <a:solidFill>
                  <a:schemeClr val="dk1"/>
                </a:solidFill>
                <a:latin typeface="Arial"/>
                <a:ea typeface="Arial"/>
                <a:cs typeface="Arial"/>
                <a:sym typeface="Arial"/>
              </a:rPr>
              <a:t>(en inglés) </a:t>
            </a:r>
            <a:endParaRPr sz="1400" dirty="0">
              <a:solidFill>
                <a:schemeClr val="dk1"/>
              </a:solidFill>
              <a:latin typeface="Arial"/>
              <a:ea typeface="Arial"/>
              <a:cs typeface="Arial"/>
              <a:sym typeface="Arial"/>
            </a:endParaRPr>
          </a:p>
        </p:txBody>
      </p:sp>
      <p:pic>
        <p:nvPicPr>
          <p:cNvPr id="188" name="Google Shape;188;p11">
            <a:hlinkClick r:id="rId4"/>
          </p:cNvPr>
          <p:cNvPicPr preferRelativeResize="0"/>
          <p:nvPr/>
        </p:nvPicPr>
        <p:blipFill rotWithShape="1">
          <a:blip r:embed="rId5">
            <a:alphaModFix/>
          </a:blip>
          <a:srcRect/>
          <a:stretch/>
        </p:blipFill>
        <p:spPr>
          <a:xfrm>
            <a:off x="2867954" y="1974978"/>
            <a:ext cx="5645385" cy="2908044"/>
          </a:xfrm>
          <a:prstGeom prst="rect">
            <a:avLst/>
          </a:prstGeom>
          <a:noFill/>
          <a:ln w="9525" cap="flat" cmpd="sng">
            <a:solidFill>
              <a:srgbClr val="7F7F7F"/>
            </a:solidFill>
            <a:prstDash val="solid"/>
            <a:round/>
            <a:headEnd type="none" w="sm" len="sm"/>
            <a:tailEnd type="none" w="sm" len="sm"/>
          </a:ln>
        </p:spPr>
      </p:pic>
      <p:sp>
        <p:nvSpPr>
          <p:cNvPr id="8" name="Footer Placeholder 3">
            <a:extLst>
              <a:ext uri="{FF2B5EF4-FFF2-40B4-BE49-F238E27FC236}">
                <a16:creationId xmlns:a16="http://schemas.microsoft.com/office/drawing/2014/main" id="{C8AF973C-B8B6-4A41-9B3F-EF3538E078F8}"/>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pPr algn="l" rtl="0"/>
            <a:r>
              <a:rPr lang="es-ES" b="0" i="0" u="none" baseline="0" dirty="0"/>
              <a:t>Transporte </a:t>
            </a:r>
            <a:br>
              <a:rPr lang="es-ES" b="0" i="0" u="none" baseline="0" dirty="0"/>
            </a:br>
            <a:r>
              <a:rPr lang="es-ES" b="0" i="0" u="none" baseline="0" dirty="0"/>
              <a:t>de muestras </a:t>
            </a:r>
            <a:br>
              <a:rPr lang="es-ES" b="0" i="0" u="none" baseline="0" dirty="0"/>
            </a:br>
            <a:r>
              <a:rPr lang="es-ES" b="0" i="0" u="none" baseline="0" dirty="0"/>
              <a:t>al laboratorio</a:t>
            </a:r>
          </a:p>
        </p:txBody>
      </p:sp>
    </p:spTree>
    <p:extLst>
      <p:ext uri="{BB962C8B-B14F-4D97-AF65-F5344CB8AC3E}">
        <p14:creationId xmlns:p14="http://schemas.microsoft.com/office/powerpoint/2010/main" val="3584948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3"/>
          <p:cNvSpPr txBox="1">
            <a:spLocks noGrp="1"/>
          </p:cNvSpPr>
          <p:nvPr>
            <p:ph type="title"/>
          </p:nvPr>
        </p:nvSpPr>
        <p:spPr>
          <a:xfrm>
            <a:off x="931333" y="324927"/>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s-ES" dirty="0"/>
              <a:t>Cuestiones que se deben tener en cuenta al embalar muestras para su transporte</a:t>
            </a:r>
            <a:r>
              <a:rPr lang="es-ES" baseline="30000" dirty="0"/>
              <a:t>1,2</a:t>
            </a:r>
            <a:r>
              <a:rPr lang="es-ES" dirty="0"/>
              <a:t> </a:t>
            </a:r>
          </a:p>
        </p:txBody>
      </p:sp>
      <p:sp>
        <p:nvSpPr>
          <p:cNvPr id="199" name="Google Shape;199;p13"/>
          <p:cNvSpPr txBox="1">
            <a:spLocks noGrp="1"/>
          </p:cNvSpPr>
          <p:nvPr>
            <p:ph type="body" idx="1"/>
          </p:nvPr>
        </p:nvSpPr>
        <p:spPr>
          <a:xfrm>
            <a:off x="794507" y="1569440"/>
            <a:ext cx="1079636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b="1" dirty="0" err="1"/>
              <a:t>Tenga</a:t>
            </a:r>
            <a:r>
              <a:rPr lang="en-US" b="1" dirty="0"/>
              <a:t> </a:t>
            </a:r>
            <a:r>
              <a:rPr lang="en-US" b="1" dirty="0" err="1"/>
              <a:t>en</a:t>
            </a:r>
            <a:r>
              <a:rPr lang="en-US" b="1" dirty="0"/>
              <a:t> </a:t>
            </a:r>
            <a:r>
              <a:rPr lang="en-US" b="1" dirty="0" err="1"/>
              <a:t>cuenta</a:t>
            </a:r>
            <a:r>
              <a:rPr lang="en-US" b="1" dirty="0"/>
              <a:t> los </a:t>
            </a:r>
            <a:r>
              <a:rPr lang="en-US" b="1" dirty="0" err="1"/>
              <a:t>riesgos</a:t>
            </a:r>
            <a:r>
              <a:rPr lang="en-US" b="1" dirty="0"/>
              <a:t> </a:t>
            </a:r>
            <a:r>
              <a:rPr lang="en-US" b="1" dirty="0" err="1"/>
              <a:t>asociados</a:t>
            </a:r>
            <a:r>
              <a:rPr lang="en-US" b="1" dirty="0"/>
              <a:t>. </a:t>
            </a:r>
            <a:r>
              <a:rPr lang="en-US" dirty="0"/>
              <a:t>Hay un riesgo de exposición de las personas o el entorno a las muestras durante el transporte. </a:t>
            </a:r>
            <a:endParaRPr dirty="0"/>
          </a:p>
          <a:p>
            <a:pPr marL="228600" lvl="0" indent="-228600" algn="l" rtl="0">
              <a:lnSpc>
                <a:spcPct val="100000"/>
              </a:lnSpc>
              <a:spcBef>
                <a:spcPts val="1000"/>
              </a:spcBef>
              <a:spcAft>
                <a:spcPts val="0"/>
              </a:spcAft>
              <a:buClr>
                <a:schemeClr val="accent1"/>
              </a:buClr>
              <a:buSzPts val="2000"/>
              <a:buChar char="•"/>
            </a:pPr>
            <a:r>
              <a:rPr lang="es-ES" b="1" dirty="0"/>
              <a:t>Tenga</a:t>
            </a:r>
            <a:r>
              <a:rPr lang="en-US" b="1" dirty="0"/>
              <a:t> cuidado. </a:t>
            </a:r>
            <a:r>
              <a:rPr lang="en-US" dirty="0"/>
              <a:t>Las muestras para la prueba del SARS-CoV-2 deben llevar un </a:t>
            </a:r>
            <a:r>
              <a:rPr lang="en-US" dirty="0" err="1"/>
              <a:t>embalaje</a:t>
            </a:r>
            <a:r>
              <a:rPr lang="en-US" dirty="0"/>
              <a:t> triple que protege la muestra frente a la rotura o las fugas durante el tránsito y previene la contaminación del transportista y del entorno en caso de rotura o fuga. </a:t>
            </a:r>
            <a:endParaRPr dirty="0"/>
          </a:p>
          <a:p>
            <a:pPr marL="228600" lvl="0" indent="-228600" algn="l" rtl="0">
              <a:lnSpc>
                <a:spcPct val="100000"/>
              </a:lnSpc>
              <a:spcBef>
                <a:spcPts val="1000"/>
              </a:spcBef>
              <a:spcAft>
                <a:spcPts val="0"/>
              </a:spcAft>
              <a:buClr>
                <a:schemeClr val="accent1"/>
              </a:buClr>
              <a:buSzPts val="2000"/>
              <a:buChar char="•"/>
            </a:pPr>
            <a:r>
              <a:rPr lang="en-US" b="1" dirty="0"/>
              <a:t>Sea proactivo. </a:t>
            </a:r>
            <a:r>
              <a:rPr lang="en-US" dirty="0"/>
              <a:t>Si no dispone de sistemas de embalaje triple comerciales, puede improvisarlos con los elementos habituales existentes en su centro si se cumplen los principios de embalaje triple (que se explican en la diapositiva siguiente). El transporte de muestras dentro de la institución se puede hacer en una caja de plástico que tenga tapa o una cubierta. </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00" name="Google Shape;20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sz="1000"/>
          </a:p>
        </p:txBody>
      </p:sp>
      <p:sp>
        <p:nvSpPr>
          <p:cNvPr id="201" name="Google Shape;201;p13"/>
          <p:cNvSpPr txBox="1"/>
          <p:nvPr/>
        </p:nvSpPr>
        <p:spPr>
          <a:xfrm>
            <a:off x="886282" y="5302354"/>
            <a:ext cx="10428215"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i="1" baseline="30000" dirty="0">
                <a:solidFill>
                  <a:schemeClr val="dk1"/>
                </a:solidFill>
                <a:latin typeface="Arial"/>
                <a:ea typeface="Arial"/>
                <a:cs typeface="Arial"/>
                <a:sym typeface="Arial"/>
              </a:rPr>
              <a:t>1</a:t>
            </a:r>
            <a:r>
              <a:rPr lang="en-US" sz="1000" i="1" dirty="0">
                <a:solidFill>
                  <a:schemeClr val="dk1"/>
                </a:solidFill>
                <a:latin typeface="Arial"/>
                <a:ea typeface="Arial"/>
                <a:cs typeface="Arial"/>
                <a:sym typeface="Arial"/>
              </a:rPr>
              <a:t> G</a:t>
            </a:r>
            <a:r>
              <a:rPr lang="en-US" sz="1000" i="1" dirty="0">
                <a:solidFill>
                  <a:schemeClr val="dk1"/>
                </a:solidFill>
              </a:rPr>
              <a:t>uidance on regulations for the transport of infectious substances 2021–2022</a:t>
            </a:r>
            <a:r>
              <a:rPr lang="en-US" sz="1000" dirty="0">
                <a:solidFill>
                  <a:schemeClr val="dk1"/>
                </a:solidFill>
              </a:rPr>
              <a:t>. Ginebra, Organización Mundial de la </a:t>
            </a:r>
            <a:r>
              <a:rPr lang="en-US" sz="1000" dirty="0" err="1">
                <a:solidFill>
                  <a:schemeClr val="dk1"/>
                </a:solidFill>
              </a:rPr>
              <a:t>Salud</a:t>
            </a:r>
            <a:r>
              <a:rPr lang="en-US" sz="1000" dirty="0">
                <a:solidFill>
                  <a:schemeClr val="dk1"/>
                </a:solidFill>
              </a:rPr>
              <a:t>, 2021 (https://www.who.int/publications/i/item/9789240019720, consultado el 13 de abril de 2021). </a:t>
            </a:r>
            <a:endParaRPr sz="1000" dirty="0">
              <a:solidFill>
                <a:schemeClr val="dk1"/>
              </a:solidFill>
            </a:endParaRPr>
          </a:p>
          <a:p>
            <a:pPr marL="0" marR="0" lvl="0" indent="0" algn="l" rtl="0">
              <a:spcBef>
                <a:spcPts val="0"/>
              </a:spcBef>
              <a:spcAft>
                <a:spcPts val="0"/>
              </a:spcAft>
              <a:buNone/>
            </a:pPr>
            <a:r>
              <a:rPr lang="en-US" sz="1000" i="1" baseline="30000" dirty="0">
                <a:solidFill>
                  <a:schemeClr val="dk1"/>
                </a:solidFill>
                <a:latin typeface="Arial"/>
                <a:ea typeface="Arial"/>
                <a:cs typeface="Arial"/>
                <a:sym typeface="Arial"/>
              </a:rPr>
              <a:t>2 </a:t>
            </a:r>
            <a:r>
              <a:rPr lang="en-US" sz="1000" i="1" dirty="0">
                <a:solidFill>
                  <a:schemeClr val="dk1"/>
                </a:solidFill>
              </a:rPr>
              <a:t>Guidance for use of pneumatic tube systems for transport of respiratory specimens from suspected or confirmed COVID-19 patients</a:t>
            </a:r>
            <a:r>
              <a:rPr lang="en-US" sz="1000" dirty="0">
                <a:solidFill>
                  <a:schemeClr val="dk1"/>
                </a:solidFill>
              </a:rPr>
              <a:t>. Atlanta, Centers for Disease Control and Prevention, 2020 </a:t>
            </a:r>
            <a:r>
              <a:rPr lang="en-US" sz="1000" dirty="0">
                <a:solidFill>
                  <a:schemeClr val="dk1"/>
                </a:solidFill>
                <a:latin typeface="Arial"/>
                <a:ea typeface="Arial"/>
                <a:cs typeface="Arial"/>
                <a:sym typeface="Arial"/>
              </a:rPr>
              <a:t>(</a:t>
            </a:r>
            <a:r>
              <a:rPr lang="en-US" sz="1000"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https://www.cdc.gov/csels/dls/locs/2020/transport_recommendations_for_covid-19_specimens.html</a:t>
            </a:r>
            <a:r>
              <a:rPr lang="en-US" sz="1000" dirty="0">
                <a:solidFill>
                  <a:schemeClr val="dk1"/>
                </a:solidFill>
              </a:rPr>
              <a:t>, consultado el 28 de octubre de 2020). </a:t>
            </a:r>
            <a:endParaRPr sz="1000" dirty="0">
              <a:solidFill>
                <a:schemeClr val="dk1"/>
              </a:solidFill>
            </a:endParaRPr>
          </a:p>
        </p:txBody>
      </p:sp>
      <p:sp>
        <p:nvSpPr>
          <p:cNvPr id="7" name="Footer Placeholder 3">
            <a:extLst>
              <a:ext uri="{FF2B5EF4-FFF2-40B4-BE49-F238E27FC236}">
                <a16:creationId xmlns:a16="http://schemas.microsoft.com/office/drawing/2014/main" id="{5FF63A87-27B0-4D5C-9E62-DE249C2A4F69}"/>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cdc487a438_1_0"/>
          <p:cNvSpPr txBox="1">
            <a:spLocks noGrp="1"/>
          </p:cNvSpPr>
          <p:nvPr>
            <p:ph type="title"/>
          </p:nvPr>
        </p:nvSpPr>
        <p:spPr>
          <a:xfrm>
            <a:off x="838200" y="365126"/>
            <a:ext cx="10515600" cy="9429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s-ES" dirty="0"/>
              <a:t>Ejemplos de embalaje/envasado triple para las muestras de </a:t>
            </a:r>
            <a:r>
              <a:rPr lang="en-US" dirty="0"/>
              <a:t>SARS-CoV-2</a:t>
            </a:r>
            <a:r>
              <a:rPr lang="en-US" baseline="30000" dirty="0"/>
              <a:t>1</a:t>
            </a:r>
            <a:r>
              <a:rPr lang="en-US" dirty="0"/>
              <a:t> </a:t>
            </a:r>
            <a:endParaRPr dirty="0"/>
          </a:p>
        </p:txBody>
      </p:sp>
      <p:sp>
        <p:nvSpPr>
          <p:cNvPr id="208" name="Google Shape;208;gcdc487a438_1_0"/>
          <p:cNvSpPr txBox="1">
            <a:spLocks noGrp="1"/>
          </p:cNvSpPr>
          <p:nvPr>
            <p:ph type="body" idx="1"/>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9" name="Google Shape;209;gcdc487a438_1_0"/>
          <p:cNvSpPr txBox="1">
            <a:spLocks noGrp="1"/>
          </p:cNvSpPr>
          <p:nvPr>
            <p:ph type="sldNum" idx="12"/>
          </p:nvPr>
        </p:nvSpPr>
        <p:spPr>
          <a:xfrm>
            <a:off x="11353799" y="6311900"/>
            <a:ext cx="510300" cy="57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sz="1000"/>
          </a:p>
        </p:txBody>
      </p:sp>
      <p:sp>
        <p:nvSpPr>
          <p:cNvPr id="210" name="Google Shape;210;gcdc487a438_1_0"/>
          <p:cNvSpPr txBox="1"/>
          <p:nvPr/>
        </p:nvSpPr>
        <p:spPr>
          <a:xfrm>
            <a:off x="737000" y="1835075"/>
            <a:ext cx="8052300" cy="4146600"/>
          </a:xfrm>
          <a:prstGeom prst="rect">
            <a:avLst/>
          </a:prstGeom>
          <a:noFill/>
          <a:ln>
            <a:noFill/>
          </a:ln>
        </p:spPr>
        <p:txBody>
          <a:bodyPr spcFirstLastPara="1" wrap="square" lIns="91425" tIns="45700" rIns="91425" bIns="45700" anchor="t" anchorCtr="0">
            <a:normAutofit/>
          </a:bodyPr>
          <a:lstStyle/>
          <a:p>
            <a:pPr marL="228600" marR="0" lvl="0" indent="-228600" algn="l" rtl="0">
              <a:lnSpc>
                <a:spcPct val="100000"/>
              </a:lnSpc>
              <a:spcBef>
                <a:spcPts val="0"/>
              </a:spcBef>
              <a:spcAft>
                <a:spcPts val="0"/>
              </a:spcAft>
              <a:buClr>
                <a:schemeClr val="accent1"/>
              </a:buClr>
              <a:buSzPts val="2000"/>
              <a:buFont typeface="Arial"/>
              <a:buChar char="•"/>
            </a:pPr>
            <a:r>
              <a:rPr lang="es-ES" sz="2000" dirty="0">
                <a:solidFill>
                  <a:schemeClr val="dk1"/>
                </a:solidFill>
                <a:latin typeface="Arial"/>
                <a:ea typeface="Arial"/>
                <a:cs typeface="Arial"/>
                <a:sym typeface="Arial"/>
              </a:rPr>
              <a:t>Las tres capas que constituyen el embalaje/envasado triple incluyen el recipiente primario, el embalaje/envase secundario y el embalaje/envase externo. </a:t>
            </a:r>
            <a:endParaRPr lang="es-ES" dirty="0"/>
          </a:p>
          <a:p>
            <a:pPr marL="228600" marR="0" lvl="0" indent="-228600" algn="l" rtl="0">
              <a:lnSpc>
                <a:spcPct val="100000"/>
              </a:lnSpc>
              <a:spcBef>
                <a:spcPts val="1000"/>
              </a:spcBef>
              <a:spcAft>
                <a:spcPts val="0"/>
              </a:spcAft>
              <a:buClr>
                <a:schemeClr val="accent1"/>
              </a:buClr>
              <a:buSzPts val="2000"/>
              <a:buFont typeface="Arial"/>
              <a:buChar char="•"/>
            </a:pPr>
            <a:r>
              <a:rPr lang="es-ES" sz="2000" dirty="0">
                <a:solidFill>
                  <a:schemeClr val="dk1"/>
                </a:solidFill>
                <a:latin typeface="Arial"/>
                <a:ea typeface="Arial"/>
                <a:cs typeface="Arial"/>
                <a:sym typeface="Arial"/>
              </a:rPr>
              <a:t>El embalaje/envase externo consiste en una nevera con tapa y protege el embalaje secundario, que debe estar hecho de un material impermeable. </a:t>
            </a:r>
            <a:endParaRPr lang="es-ES" dirty="0"/>
          </a:p>
          <a:p>
            <a:pPr marL="228600" marR="0" lvl="0" indent="-228600" algn="l" rtl="0">
              <a:lnSpc>
                <a:spcPct val="100000"/>
              </a:lnSpc>
              <a:spcBef>
                <a:spcPts val="1000"/>
              </a:spcBef>
              <a:spcAft>
                <a:spcPts val="0"/>
              </a:spcAft>
              <a:buClr>
                <a:schemeClr val="accent1"/>
              </a:buClr>
              <a:buSzPts val="2000"/>
              <a:buFont typeface="Arial"/>
              <a:buChar char="•"/>
            </a:pPr>
            <a:r>
              <a:rPr lang="es-ES" sz="2000" dirty="0">
                <a:solidFill>
                  <a:schemeClr val="dk1"/>
                </a:solidFill>
                <a:latin typeface="Arial"/>
                <a:ea typeface="Arial"/>
                <a:cs typeface="Arial"/>
                <a:sym typeface="Arial"/>
              </a:rPr>
              <a:t>El recipiente primario se introduce en el envase secundario e incluye un material adicional protector, que debe ser absorbente y amortiguador. </a:t>
            </a:r>
            <a:endParaRPr lang="es-ES" dirty="0"/>
          </a:p>
        </p:txBody>
      </p:sp>
      <p:pic>
        <p:nvPicPr>
          <p:cNvPr id="212" name="Google Shape;212;gcdc487a438_1_0"/>
          <p:cNvPicPr preferRelativeResize="0"/>
          <p:nvPr/>
        </p:nvPicPr>
        <p:blipFill rotWithShape="1">
          <a:blip r:embed="rId4">
            <a:alphaModFix/>
          </a:blip>
          <a:srcRect l="29151" t="13339" r="29017" b="21809"/>
          <a:stretch/>
        </p:blipFill>
        <p:spPr>
          <a:xfrm>
            <a:off x="9195754" y="701048"/>
            <a:ext cx="2298349" cy="5039677"/>
          </a:xfrm>
          <a:prstGeom prst="rect">
            <a:avLst/>
          </a:prstGeom>
          <a:noFill/>
          <a:ln>
            <a:noFill/>
          </a:ln>
        </p:spPr>
      </p:pic>
      <p:sp>
        <p:nvSpPr>
          <p:cNvPr id="213" name="Google Shape;213;gcdc487a438_1_0"/>
          <p:cNvSpPr txBox="1"/>
          <p:nvPr/>
        </p:nvSpPr>
        <p:spPr>
          <a:xfrm>
            <a:off x="9187237" y="5481876"/>
            <a:ext cx="3000000" cy="95407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ES" sz="1000" dirty="0">
                <a:solidFill>
                  <a:schemeClr val="dk1"/>
                </a:solidFill>
              </a:rPr>
              <a:t>Fuente: Manual de bioseguridad en el laboratorio. 4.ª edición. Ginebra, Organización Mundial de la Salud, 2021 (en inglés; la 3.ª edición está disponible en español) </a:t>
            </a:r>
            <a:endParaRPr lang="es-ES" sz="1000" baseline="30000" dirty="0">
              <a:solidFill>
                <a:schemeClr val="dk1"/>
              </a:solidFill>
            </a:endParaRPr>
          </a:p>
          <a:p>
            <a:pPr marL="0" lvl="0" indent="0" algn="l" rtl="0">
              <a:spcBef>
                <a:spcPts val="0"/>
              </a:spcBef>
              <a:spcAft>
                <a:spcPts val="0"/>
              </a:spcAft>
              <a:buNone/>
            </a:pPr>
            <a:endParaRPr sz="1000" dirty="0">
              <a:solidFill>
                <a:schemeClr val="dk1"/>
              </a:solidFill>
            </a:endParaRPr>
          </a:p>
        </p:txBody>
      </p:sp>
      <p:sp>
        <p:nvSpPr>
          <p:cNvPr id="214" name="Google Shape;214;gcdc487a438_1_0"/>
          <p:cNvSpPr txBox="1"/>
          <p:nvPr/>
        </p:nvSpPr>
        <p:spPr>
          <a:xfrm>
            <a:off x="545700" y="5379614"/>
            <a:ext cx="8308200" cy="1025922"/>
          </a:xfrm>
          <a:prstGeom prst="rect">
            <a:avLst/>
          </a:prstGeom>
          <a:noFill/>
          <a:ln>
            <a:noFill/>
          </a:ln>
        </p:spPr>
        <p:txBody>
          <a:bodyPr spcFirstLastPara="1" wrap="square" lIns="50800" tIns="50800" rIns="50800" bIns="50800" anchor="ctr" anchorCtr="0">
            <a:spAutoFit/>
          </a:bodyPr>
          <a:lstStyle/>
          <a:p>
            <a:pPr marL="0" marR="0" lvl="0" indent="0" algn="l" rtl="0">
              <a:spcBef>
                <a:spcPts val="0"/>
              </a:spcBef>
              <a:spcAft>
                <a:spcPts val="0"/>
              </a:spcAft>
              <a:buNone/>
            </a:pPr>
            <a:r>
              <a:rPr lang="en-US" sz="1000" baseline="30000" dirty="0">
                <a:solidFill>
                  <a:schemeClr val="dk1"/>
                </a:solidFill>
                <a:latin typeface="Arial"/>
                <a:ea typeface="Arial"/>
                <a:cs typeface="Arial"/>
                <a:sym typeface="Arial"/>
              </a:rPr>
              <a:t>1 </a:t>
            </a:r>
            <a:r>
              <a:rPr lang="es-ES" sz="1000" dirty="0">
                <a:solidFill>
                  <a:schemeClr val="dk1"/>
                </a:solidFill>
              </a:rPr>
              <a:t>Si envía las muestras a laboratorios de referencia de la Organización Mundial de la Salud o a centros colaboradores situados fuera del país o si envía las muestras por vía aérea, debe velar por el cumplimiento de las </a:t>
            </a:r>
            <a:r>
              <a:rPr lang="es-ES" sz="1000" i="1" dirty="0">
                <a:solidFill>
                  <a:schemeClr val="dk1"/>
                </a:solidFill>
                <a:hlinkClick r:id="rId5"/>
              </a:rPr>
              <a:t>Recomendaciones relativas al Transporte de Mercancías Peligrosas: Reglamentación Modelo </a:t>
            </a:r>
            <a:r>
              <a:rPr lang="es-ES" sz="1000" dirty="0">
                <a:solidFill>
                  <a:schemeClr val="dk1"/>
                </a:solidFill>
                <a:hlinkClick r:id="rId5"/>
              </a:rPr>
              <a:t>(22.ª edición revisada, Naciones Unidas</a:t>
            </a:r>
            <a:r>
              <a:rPr lang="es-ES" sz="1000" dirty="0">
                <a:solidFill>
                  <a:schemeClr val="dk1"/>
                </a:solidFill>
              </a:rPr>
              <a:t>) y las </a:t>
            </a:r>
            <a:r>
              <a:rPr lang="es-ES" sz="1000" i="1" dirty="0">
                <a:solidFill>
                  <a:schemeClr val="dk1"/>
                </a:solidFill>
                <a:hlinkClick r:id="rId6"/>
              </a:rPr>
              <a:t>Instrucciones Técnicas para el Transporte Sin Riesgos de Mercancías Peligrosas por Vía Aérea</a:t>
            </a:r>
            <a:r>
              <a:rPr lang="es-ES" sz="1000" i="1" dirty="0">
                <a:solidFill>
                  <a:schemeClr val="dk1"/>
                </a:solidFill>
              </a:rPr>
              <a:t> </a:t>
            </a:r>
            <a:r>
              <a:rPr lang="es-ES" sz="1000" dirty="0">
                <a:solidFill>
                  <a:schemeClr val="dk1"/>
                </a:solidFill>
              </a:rPr>
              <a:t>(OACI). </a:t>
            </a:r>
          </a:p>
          <a:p>
            <a:r>
              <a:rPr lang="en-US" sz="1000" i="1" dirty="0">
                <a:solidFill>
                  <a:schemeClr val="dk1"/>
                </a:solidFill>
                <a:hlinkClick r:id="rId7"/>
              </a:rPr>
              <a:t>Guidance on regulations for the transport of infectious substances 2021–2022</a:t>
            </a:r>
            <a:r>
              <a:rPr lang="en-US" sz="1000" dirty="0">
                <a:solidFill>
                  <a:schemeClr val="dk1"/>
                </a:solidFill>
              </a:rPr>
              <a:t>. Ginebra, Organización Mundial de </a:t>
            </a:r>
            <a:r>
              <a:rPr lang="es-ES" sz="1000" dirty="0">
                <a:solidFill>
                  <a:schemeClr val="dk1"/>
                </a:solidFill>
              </a:rPr>
              <a:t>la Salud, </a:t>
            </a:r>
            <a:r>
              <a:rPr lang="en-US" sz="1000" dirty="0">
                <a:solidFill>
                  <a:schemeClr val="dk1"/>
                </a:solidFill>
              </a:rPr>
              <a:t>2021 </a:t>
            </a:r>
            <a:endParaRPr sz="1000" dirty="0">
              <a:solidFill>
                <a:schemeClr val="dk1"/>
              </a:solidFill>
            </a:endParaRPr>
          </a:p>
          <a:p>
            <a:pPr marL="0" marR="0" lvl="0" indent="0" algn="ctr" rtl="0">
              <a:lnSpc>
                <a:spcPct val="100000"/>
              </a:lnSpc>
              <a:spcBef>
                <a:spcPts val="0"/>
              </a:spcBef>
              <a:spcAft>
                <a:spcPts val="0"/>
              </a:spcAft>
              <a:buClr>
                <a:schemeClr val="dk1"/>
              </a:buClr>
              <a:buSzPts val="1000"/>
              <a:buFont typeface="Arial"/>
              <a:buNone/>
            </a:pPr>
            <a:endParaRPr sz="1000" b="0" i="0" u="none" strike="noStrike" cap="none" dirty="0">
              <a:solidFill>
                <a:schemeClr val="dk1"/>
              </a:solidFill>
              <a:latin typeface="Avenir"/>
              <a:ea typeface="Avenir"/>
              <a:cs typeface="Avenir"/>
            </a:endParaRPr>
          </a:p>
        </p:txBody>
      </p:sp>
      <p:sp>
        <p:nvSpPr>
          <p:cNvPr id="10" name="Footer Placeholder 3">
            <a:extLst>
              <a:ext uri="{FF2B5EF4-FFF2-40B4-BE49-F238E27FC236}">
                <a16:creationId xmlns:a16="http://schemas.microsoft.com/office/drawing/2014/main" id="{703390A6-F9B3-46A0-9A17-E6ACE067CB9A}"/>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pic>
        <p:nvPicPr>
          <p:cNvPr id="220" name="Google Shape;220;p15"/>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21" name="Google Shape;221;p15"/>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2" name="Google Shape;222;p15"/>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dirty="0">
                <a:solidFill>
                  <a:schemeClr val="lt1"/>
                </a:solidFill>
                <a:latin typeface="Arial"/>
                <a:ea typeface="Arial"/>
                <a:cs typeface="Arial"/>
                <a:sym typeface="Arial"/>
              </a:rPr>
              <a:t>Puntos clave (1) </a:t>
            </a:r>
            <a:endParaRPr lang="en-US" sz="4400">
              <a:solidFill>
                <a:schemeClr val="lt1"/>
              </a:solidFill>
            </a:endParaRPr>
          </a:p>
        </p:txBody>
      </p:sp>
      <p:sp>
        <p:nvSpPr>
          <p:cNvPr id="223" name="Google Shape;223;p15"/>
          <p:cNvSpPr txBox="1"/>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dirty="0">
                <a:solidFill>
                  <a:schemeClr val="lt1"/>
                </a:solidFill>
                <a:latin typeface="Arial"/>
                <a:ea typeface="Arial"/>
                <a:cs typeface="Arial"/>
                <a:sym typeface="Arial"/>
              </a:rPr>
              <a:t>La </a:t>
            </a:r>
            <a:r>
              <a:rPr lang="en-US" sz="2000" dirty="0" err="1">
                <a:solidFill>
                  <a:schemeClr val="lt1"/>
                </a:solidFill>
                <a:latin typeface="Arial"/>
                <a:ea typeface="Arial"/>
                <a:cs typeface="Arial"/>
                <a:sym typeface="Arial"/>
              </a:rPr>
              <a:t>obtención</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adecuada</a:t>
            </a:r>
            <a:r>
              <a:rPr lang="en-US" sz="2000" dirty="0">
                <a:solidFill>
                  <a:schemeClr val="lt1"/>
                </a:solidFill>
                <a:latin typeface="Arial"/>
                <a:ea typeface="Arial"/>
                <a:cs typeface="Arial"/>
                <a:sym typeface="Arial"/>
              </a:rPr>
              <a:t> de </a:t>
            </a:r>
            <a:r>
              <a:rPr lang="en-US" sz="2000" dirty="0" err="1">
                <a:solidFill>
                  <a:schemeClr val="lt1"/>
                </a:solidFill>
                <a:latin typeface="Arial"/>
                <a:ea typeface="Arial"/>
                <a:cs typeface="Arial"/>
                <a:sym typeface="Arial"/>
              </a:rPr>
              <a:t>muestras</a:t>
            </a:r>
            <a:r>
              <a:rPr lang="en-US" sz="2000" dirty="0">
                <a:solidFill>
                  <a:schemeClr val="lt1"/>
                </a:solidFill>
                <a:latin typeface="Arial"/>
                <a:ea typeface="Arial"/>
                <a:cs typeface="Arial"/>
                <a:sym typeface="Arial"/>
              </a:rPr>
              <a:t> es fundamental </a:t>
            </a:r>
            <a:r>
              <a:rPr lang="en-US" sz="2000" dirty="0" err="1">
                <a:solidFill>
                  <a:schemeClr val="lt1"/>
                </a:solidFill>
                <a:latin typeface="Arial"/>
                <a:ea typeface="Arial"/>
                <a:cs typeface="Arial"/>
                <a:sym typeface="Arial"/>
              </a:rPr>
              <a:t>en</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el</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diagnóstico</a:t>
            </a:r>
            <a:r>
              <a:rPr lang="en-US" sz="2000" dirty="0">
                <a:solidFill>
                  <a:schemeClr val="lt1"/>
                </a:solidFill>
                <a:latin typeface="Arial"/>
                <a:ea typeface="Arial"/>
                <a:cs typeface="Arial"/>
                <a:sym typeface="Arial"/>
              </a:rPr>
              <a:t> de </a:t>
            </a:r>
            <a:r>
              <a:rPr lang="en-US" sz="2000" dirty="0" err="1">
                <a:solidFill>
                  <a:schemeClr val="lt1"/>
                </a:solidFill>
                <a:latin typeface="Arial"/>
                <a:ea typeface="Arial"/>
                <a:cs typeface="Arial"/>
                <a:sym typeface="Arial"/>
              </a:rPr>
              <a:t>laboratorio</a:t>
            </a:r>
            <a:r>
              <a:rPr lang="en-US" sz="2000" dirty="0">
                <a:solidFill>
                  <a:schemeClr val="lt1"/>
                </a:solidFill>
                <a:latin typeface="Arial"/>
                <a:ea typeface="Arial"/>
                <a:cs typeface="Arial"/>
                <a:sym typeface="Arial"/>
              </a:rPr>
              <a:t> de la COVID-19. </a:t>
            </a:r>
            <a:endParaRPr dirty="0"/>
          </a:p>
          <a:p>
            <a:pPr marL="228600" marR="0" lvl="0" indent="-101600" algn="l" rtl="0">
              <a:lnSpc>
                <a:spcPct val="90000"/>
              </a:lnSpc>
              <a:spcBef>
                <a:spcPts val="1000"/>
              </a:spcBef>
              <a:spcAft>
                <a:spcPts val="0"/>
              </a:spcAft>
              <a:buClr>
                <a:schemeClr val="dk1"/>
              </a:buClr>
              <a:buSzPts val="2000"/>
              <a:buFont typeface="Arial"/>
              <a:buNone/>
            </a:pPr>
            <a:endParaRP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dirty="0" err="1">
                <a:solidFill>
                  <a:schemeClr val="lt1"/>
                </a:solidFill>
                <a:latin typeface="Arial"/>
                <a:ea typeface="Arial"/>
                <a:cs typeface="Arial"/>
                <a:sym typeface="Arial"/>
              </a:rPr>
              <a:t>Lleve</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el</a:t>
            </a:r>
            <a:r>
              <a:rPr lang="en-US" sz="2000" dirty="0">
                <a:solidFill>
                  <a:schemeClr val="lt1"/>
                </a:solidFill>
                <a:latin typeface="Arial"/>
                <a:ea typeface="Arial"/>
                <a:cs typeface="Arial"/>
                <a:sym typeface="Arial"/>
              </a:rPr>
              <a:t> EPP </a:t>
            </a:r>
            <a:r>
              <a:rPr lang="en-US" sz="2000" dirty="0" err="1">
                <a:solidFill>
                  <a:schemeClr val="lt1"/>
                </a:solidFill>
                <a:latin typeface="Arial"/>
                <a:ea typeface="Arial"/>
                <a:cs typeface="Arial"/>
                <a:sym typeface="Arial"/>
              </a:rPr>
              <a:t>adecuado</a:t>
            </a:r>
            <a:r>
              <a:rPr lang="en-US" sz="2000" dirty="0">
                <a:solidFill>
                  <a:schemeClr val="lt1"/>
                </a:solidFill>
                <a:latin typeface="Arial"/>
                <a:ea typeface="Arial"/>
                <a:cs typeface="Arial"/>
                <a:sym typeface="Arial"/>
              </a:rPr>
              <a:t>, que debe </a:t>
            </a:r>
            <a:r>
              <a:rPr lang="en-US" sz="2000" dirty="0" err="1">
                <a:solidFill>
                  <a:schemeClr val="lt1"/>
                </a:solidFill>
                <a:latin typeface="Arial"/>
                <a:ea typeface="Arial"/>
                <a:cs typeface="Arial"/>
                <a:sym typeface="Arial"/>
              </a:rPr>
              <a:t>incluir</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protección</a:t>
            </a:r>
            <a:r>
              <a:rPr lang="en-US" sz="2000" dirty="0">
                <a:solidFill>
                  <a:schemeClr val="lt1"/>
                </a:solidFill>
                <a:latin typeface="Arial"/>
                <a:ea typeface="Arial"/>
                <a:cs typeface="Arial"/>
                <a:sym typeface="Arial"/>
              </a:rPr>
              <a:t> respiratoria; es </a:t>
            </a:r>
            <a:r>
              <a:rPr lang="en-US" sz="2000" dirty="0" err="1">
                <a:solidFill>
                  <a:schemeClr val="lt1"/>
                </a:solidFill>
                <a:latin typeface="Arial"/>
                <a:ea typeface="Arial"/>
                <a:cs typeface="Arial"/>
                <a:sym typeface="Arial"/>
              </a:rPr>
              <a:t>decir</a:t>
            </a:r>
            <a:r>
              <a:rPr lang="en-US" sz="2000" dirty="0">
                <a:solidFill>
                  <a:schemeClr val="lt1"/>
                </a:solidFill>
                <a:latin typeface="Arial"/>
                <a:ea typeface="Arial"/>
                <a:cs typeface="Arial"/>
                <a:sym typeface="Arial"/>
              </a:rPr>
              <a:t>, una </a:t>
            </a:r>
            <a:r>
              <a:rPr lang="en-US" sz="2000" dirty="0" err="1">
                <a:solidFill>
                  <a:schemeClr val="lt1"/>
                </a:solidFill>
                <a:latin typeface="Arial"/>
                <a:ea typeface="Arial"/>
                <a:cs typeface="Arial"/>
                <a:sym typeface="Arial"/>
              </a:rPr>
              <a:t>mascarilla</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quirúrgica</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protección</a:t>
            </a:r>
            <a:r>
              <a:rPr lang="en-US" sz="2000" dirty="0">
                <a:solidFill>
                  <a:schemeClr val="lt1"/>
                </a:solidFill>
                <a:latin typeface="Arial"/>
                <a:ea typeface="Arial"/>
                <a:cs typeface="Arial"/>
                <a:sym typeface="Arial"/>
              </a:rPr>
              <a:t> ocular, </a:t>
            </a:r>
            <a:r>
              <a:rPr lang="en-US" sz="2000" dirty="0" err="1">
                <a:solidFill>
                  <a:schemeClr val="lt1"/>
                </a:solidFill>
                <a:latin typeface="Arial"/>
                <a:ea typeface="Arial"/>
                <a:cs typeface="Arial"/>
                <a:sym typeface="Arial"/>
              </a:rPr>
              <a:t>bata</a:t>
            </a:r>
            <a:r>
              <a:rPr lang="en-US" sz="2000" dirty="0">
                <a:solidFill>
                  <a:schemeClr val="lt1"/>
                </a:solidFill>
                <a:latin typeface="Arial"/>
                <a:ea typeface="Arial"/>
                <a:cs typeface="Arial"/>
                <a:sym typeface="Arial"/>
              </a:rPr>
              <a:t> y </a:t>
            </a:r>
            <a:r>
              <a:rPr lang="en-US" sz="2000" dirty="0" err="1">
                <a:solidFill>
                  <a:schemeClr val="lt1"/>
                </a:solidFill>
                <a:latin typeface="Arial"/>
                <a:ea typeface="Arial"/>
                <a:cs typeface="Arial"/>
                <a:sym typeface="Arial"/>
              </a:rPr>
              <a:t>guantes</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desechables</a:t>
            </a:r>
            <a:r>
              <a:rPr lang="en-US" sz="2000" dirty="0">
                <a:solidFill>
                  <a:schemeClr val="lt1"/>
                </a:solidFill>
                <a:latin typeface="Arial"/>
                <a:ea typeface="Arial"/>
                <a:cs typeface="Arial"/>
                <a:sym typeface="Arial"/>
              </a:rPr>
              <a:t>. </a:t>
            </a:r>
            <a:endParaRPr sz="2000" dirty="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dirty="0" err="1">
                <a:solidFill>
                  <a:schemeClr val="lt1"/>
                </a:solidFill>
                <a:latin typeface="Arial"/>
                <a:ea typeface="Arial"/>
                <a:cs typeface="Arial"/>
                <a:sym typeface="Arial"/>
              </a:rPr>
              <a:t>Obtenga</a:t>
            </a:r>
            <a:r>
              <a:rPr lang="en-US" sz="2000" dirty="0">
                <a:solidFill>
                  <a:schemeClr val="lt1"/>
                </a:solidFill>
                <a:latin typeface="Arial"/>
                <a:ea typeface="Arial"/>
                <a:cs typeface="Arial"/>
                <a:sym typeface="Arial"/>
              </a:rPr>
              <a:t> las </a:t>
            </a:r>
            <a:r>
              <a:rPr lang="en-US" sz="2000" dirty="0" err="1">
                <a:solidFill>
                  <a:schemeClr val="lt1"/>
                </a:solidFill>
                <a:latin typeface="Arial"/>
                <a:ea typeface="Arial"/>
                <a:cs typeface="Arial"/>
                <a:sym typeface="Arial"/>
              </a:rPr>
              <a:t>muestras</a:t>
            </a:r>
            <a:r>
              <a:rPr lang="en-US" sz="2000" dirty="0">
                <a:solidFill>
                  <a:schemeClr val="lt1"/>
                </a:solidFill>
                <a:latin typeface="Arial"/>
                <a:ea typeface="Arial"/>
                <a:cs typeface="Arial"/>
                <a:sym typeface="Arial"/>
              </a:rPr>
              <a:t> lo antes </a:t>
            </a:r>
            <a:r>
              <a:rPr lang="en-US" sz="2000" dirty="0" err="1">
                <a:solidFill>
                  <a:schemeClr val="lt1"/>
                </a:solidFill>
                <a:latin typeface="Arial"/>
                <a:ea typeface="Arial"/>
                <a:cs typeface="Arial"/>
                <a:sym typeface="Arial"/>
              </a:rPr>
              <a:t>posible</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después</a:t>
            </a:r>
            <a:r>
              <a:rPr lang="en-US" sz="2000" dirty="0">
                <a:solidFill>
                  <a:schemeClr val="lt1"/>
                </a:solidFill>
                <a:latin typeface="Arial"/>
                <a:ea typeface="Arial"/>
                <a:cs typeface="Arial"/>
                <a:sym typeface="Arial"/>
              </a:rPr>
              <a:t> de que se </a:t>
            </a:r>
            <a:r>
              <a:rPr lang="en-US" sz="2000" dirty="0" err="1">
                <a:solidFill>
                  <a:schemeClr val="lt1"/>
                </a:solidFill>
                <a:latin typeface="Arial"/>
                <a:ea typeface="Arial"/>
                <a:cs typeface="Arial"/>
                <a:sym typeface="Arial"/>
              </a:rPr>
              <a:t>haya</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tomado</a:t>
            </a:r>
            <a:r>
              <a:rPr lang="en-US" sz="2000" dirty="0">
                <a:solidFill>
                  <a:schemeClr val="lt1"/>
                </a:solidFill>
                <a:latin typeface="Arial"/>
                <a:ea typeface="Arial"/>
                <a:cs typeface="Arial"/>
                <a:sym typeface="Arial"/>
              </a:rPr>
              <a:t> la </a:t>
            </a:r>
            <a:r>
              <a:rPr lang="en-US" sz="2000" dirty="0" err="1">
                <a:solidFill>
                  <a:schemeClr val="lt1"/>
                </a:solidFill>
                <a:latin typeface="Arial"/>
                <a:ea typeface="Arial"/>
                <a:cs typeface="Arial"/>
                <a:sym typeface="Arial"/>
              </a:rPr>
              <a:t>decisión</a:t>
            </a:r>
            <a:r>
              <a:rPr lang="en-US" sz="2000" dirty="0">
                <a:solidFill>
                  <a:schemeClr val="lt1"/>
                </a:solidFill>
                <a:latin typeface="Arial"/>
                <a:ea typeface="Arial"/>
                <a:cs typeface="Arial"/>
                <a:sym typeface="Arial"/>
              </a:rPr>
              <a:t> de </a:t>
            </a:r>
            <a:r>
              <a:rPr lang="en-US" sz="2000" dirty="0" err="1">
                <a:solidFill>
                  <a:schemeClr val="lt1"/>
                </a:solidFill>
                <a:latin typeface="Arial"/>
                <a:ea typeface="Arial"/>
                <a:cs typeface="Arial"/>
                <a:sym typeface="Arial"/>
              </a:rPr>
              <a:t>realizar</a:t>
            </a:r>
            <a:r>
              <a:rPr lang="en-US" sz="2000" dirty="0">
                <a:solidFill>
                  <a:schemeClr val="lt1"/>
                </a:solidFill>
                <a:latin typeface="Arial"/>
                <a:ea typeface="Arial"/>
                <a:cs typeface="Arial"/>
                <a:sym typeface="Arial"/>
              </a:rPr>
              <a:t> </a:t>
            </a:r>
            <a:r>
              <a:rPr lang="en-US" sz="2000" dirty="0" err="1">
                <a:solidFill>
                  <a:schemeClr val="lt1"/>
                </a:solidFill>
                <a:latin typeface="Arial"/>
                <a:ea typeface="Arial"/>
                <a:cs typeface="Arial"/>
                <a:sym typeface="Arial"/>
              </a:rPr>
              <a:t>pruebas</a:t>
            </a:r>
            <a:r>
              <a:rPr lang="en-US" sz="2000" dirty="0">
                <a:solidFill>
                  <a:schemeClr val="lt1"/>
                </a:solidFill>
                <a:latin typeface="Arial"/>
                <a:ea typeface="Arial"/>
                <a:cs typeface="Arial"/>
                <a:sym typeface="Arial"/>
              </a:rPr>
              <a:t>. </a:t>
            </a:r>
            <a:endParaRPr dirty="0"/>
          </a:p>
        </p:txBody>
      </p:sp>
      <p:pic>
        <p:nvPicPr>
          <p:cNvPr id="225" name="Google Shape;225;p15" descr="Shape&#10;&#10;Description automatically generated"/>
          <p:cNvPicPr preferRelativeResize="0"/>
          <p:nvPr/>
        </p:nvPicPr>
        <p:blipFill rotWithShape="1">
          <a:blip r:embed="rId5">
            <a:alphaModFix/>
          </a:blip>
          <a:srcRect/>
          <a:stretch/>
        </p:blipFill>
        <p:spPr>
          <a:xfrm>
            <a:off x="10549639" y="4835773"/>
            <a:ext cx="1520577" cy="1520577"/>
          </a:xfrm>
          <a:prstGeom prst="rect">
            <a:avLst/>
          </a:prstGeom>
          <a:noFill/>
          <a:ln>
            <a:noFill/>
          </a:ln>
        </p:spPr>
      </p:pic>
      <p:sp>
        <p:nvSpPr>
          <p:cNvPr id="9" name="Footer Placeholder 3">
            <a:extLst>
              <a:ext uri="{FF2B5EF4-FFF2-40B4-BE49-F238E27FC236}">
                <a16:creationId xmlns:a16="http://schemas.microsoft.com/office/drawing/2014/main" id="{FFEF8ADB-A563-43AA-A22C-72A89F095EC7}"/>
              </a:ext>
            </a:extLst>
          </p:cNvPr>
          <p:cNvSpPr>
            <a:spLocks noGrp="1"/>
          </p:cNvSpPr>
          <p:nvPr>
            <p:ph type="ftr" sz="quarter" idx="11"/>
          </p:nvPr>
        </p:nvSpPr>
        <p:spPr>
          <a:xfrm>
            <a:off x="838200" y="6356350"/>
            <a:ext cx="8048946" cy="501650"/>
          </a:xfrm>
        </p:spPr>
        <p:txBody>
          <a:bodyPr/>
          <a:lstStyle/>
          <a:p>
            <a:r>
              <a:rPr lang="en-US" sz="1000" b="1" dirty="0">
                <a:solidFill>
                  <a:schemeClr val="bg1"/>
                </a:solidFill>
              </a:rPr>
              <a:t>Taller de capacitación sobre pruebas diagnósticas rápidas de antígenos del SARS-CoV-2 (v3.0) | Obtención de muestras </a:t>
            </a:r>
            <a:endParaRPr lang="en-GB" sz="1000" b="1" dirty="0">
              <a:solidFill>
                <a:schemeClr val="bg1"/>
              </a:solidFill>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pic>
        <p:nvPicPr>
          <p:cNvPr id="231" name="Google Shape;231;p16"/>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32" name="Google Shape;232;p16"/>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3" name="Google Shape;233;p16"/>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dirty="0">
                <a:solidFill>
                  <a:schemeClr val="lt1"/>
                </a:solidFill>
                <a:latin typeface="Arial"/>
                <a:ea typeface="Arial"/>
                <a:cs typeface="Arial"/>
                <a:sym typeface="Arial"/>
              </a:rPr>
              <a:t>Puntos clave (2) </a:t>
            </a:r>
            <a:endParaRPr sz="4400" dirty="0">
              <a:solidFill>
                <a:schemeClr val="lt1"/>
              </a:solidFill>
            </a:endParaRPr>
          </a:p>
        </p:txBody>
      </p:sp>
      <p:sp>
        <p:nvSpPr>
          <p:cNvPr id="234" name="Google Shape;234;p16"/>
          <p:cNvSpPr txBox="1"/>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a:solidFill>
                  <a:schemeClr val="lt1"/>
                </a:solidFill>
                <a:latin typeface="Arial"/>
                <a:ea typeface="Arial"/>
                <a:cs typeface="Arial"/>
                <a:sym typeface="Arial"/>
              </a:rPr>
              <a:t>Las pruebas deben realizarse inmediatamente después de la obtención de las muestras. </a:t>
            </a:r>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Cuando sea necesario almacenar y/o enviar las muestras antes de realizar las pruebas, siga los procedimientos adecuados. En particular, debe utilizarse un sistema de embalaje triple para las muestras. </a:t>
            </a:r>
            <a:endParaRPr/>
          </a:p>
        </p:txBody>
      </p:sp>
      <p:pic>
        <p:nvPicPr>
          <p:cNvPr id="236" name="Google Shape;236;p16" descr="Shape&#10;&#10;Description automatically generated"/>
          <p:cNvPicPr preferRelativeResize="0"/>
          <p:nvPr/>
        </p:nvPicPr>
        <p:blipFill rotWithShape="1">
          <a:blip r:embed="rId5">
            <a:alphaModFix/>
          </a:blip>
          <a:srcRect/>
          <a:stretch/>
        </p:blipFill>
        <p:spPr>
          <a:xfrm>
            <a:off x="10549639" y="4835773"/>
            <a:ext cx="1520577" cy="1520577"/>
          </a:xfrm>
          <a:prstGeom prst="rect">
            <a:avLst/>
          </a:prstGeom>
          <a:noFill/>
          <a:ln>
            <a:noFill/>
          </a:ln>
        </p:spPr>
      </p:pic>
      <p:sp>
        <p:nvSpPr>
          <p:cNvPr id="9" name="Footer Placeholder 3">
            <a:extLst>
              <a:ext uri="{FF2B5EF4-FFF2-40B4-BE49-F238E27FC236}">
                <a16:creationId xmlns:a16="http://schemas.microsoft.com/office/drawing/2014/main" id="{6AB9DDB4-65AF-47CE-84AF-FF89FB9CC90D}"/>
              </a:ext>
            </a:extLst>
          </p:cNvPr>
          <p:cNvSpPr>
            <a:spLocks noGrp="1"/>
          </p:cNvSpPr>
          <p:nvPr>
            <p:ph type="ftr" sz="quarter" idx="11"/>
          </p:nvPr>
        </p:nvSpPr>
        <p:spPr>
          <a:xfrm>
            <a:off x="838199" y="6356350"/>
            <a:ext cx="8131139" cy="501650"/>
          </a:xfrm>
        </p:spPr>
        <p:txBody>
          <a:bodyPr/>
          <a:lstStyle/>
          <a:p>
            <a:r>
              <a:rPr lang="en-US" sz="1000" b="1" dirty="0">
                <a:solidFill>
                  <a:schemeClr val="bg1"/>
                </a:solidFill>
              </a:rPr>
              <a:t>Taller de capacitación sobre pruebas diagnósticas rápidas de antígenos del SARS-CoV-2 (v3.0) | Obtención de muestras </a:t>
            </a:r>
            <a:endParaRPr lang="en-GB" sz="1000" b="1" dirty="0">
              <a:solidFill>
                <a:schemeClr val="bg1"/>
              </a:solidFill>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pPr algn="l" rtl="0"/>
            <a:r>
              <a:rPr lang="es-ES" b="0" i="0" u="none" baseline="0" dirty="0"/>
              <a:t>¿Alguna pregunta?</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pPr algn="r" rtl="0"/>
            <a:fld id="{8B709DE2-93F8-7E45-91D0-E19ACC3ADA42}" type="slidenum">
              <a:rPr lang="es-ES" smtClean="0"/>
              <a:pPr algn="r" rtl="0"/>
              <a:t>19</a:t>
            </a:fld>
            <a:endParaRPr lang="es-ES" dirty="0"/>
          </a:p>
        </p:txBody>
      </p:sp>
    </p:spTree>
    <p:extLst>
      <p:ext uri="{BB962C8B-B14F-4D97-AF65-F5344CB8AC3E}">
        <p14:creationId xmlns:p14="http://schemas.microsoft.com/office/powerpoint/2010/main" val="892677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Declaración de exención de responsabilidad</a:t>
            </a:r>
            <a:endParaRPr lang="es-ES"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611765"/>
            <a:ext cx="10515600" cy="4440760"/>
          </a:xfrm>
        </p:spPr>
        <p:txBody>
          <a:bodyPr>
            <a:normAutofit fontScale="77500" lnSpcReduction="20000"/>
          </a:bodyPr>
          <a:lstStyle/>
          <a:p>
            <a:pPr marL="0" indent="0">
              <a:buNone/>
              <a:defRPr/>
            </a:pPr>
            <a:r>
              <a:rPr lang="es-ES" b="1" i="0" u="none" baseline="0" dirty="0"/>
              <a:t>Plataforma </a:t>
            </a:r>
            <a:r>
              <a:rPr lang="es-ES" b="1" dirty="0"/>
              <a:t>de la OMS de </a:t>
            </a:r>
            <a:r>
              <a:rPr lang="es-ES" b="1" i="0" u="none" baseline="0" dirty="0"/>
              <a:t>aprendizaje de seguridad sanitaria: Materiales didácticos</a:t>
            </a:r>
            <a:endParaRPr lang="es-ES" dirty="0"/>
          </a:p>
          <a:p>
            <a:pPr algn="l" rtl="0">
              <a:defRPr/>
            </a:pPr>
            <a:endParaRPr lang="es-ES" dirty="0"/>
          </a:p>
          <a:p>
            <a:pPr marL="0" indent="0" algn="l" rtl="0">
              <a:buNone/>
              <a:defRPr/>
            </a:pPr>
            <a:r>
              <a:rPr lang="es-ES" b="0" i="0" u="none" baseline="0" dirty="0"/>
              <a:t>Estos materiales didácticos de la OMS son © Organización Mundial de la Salud (OMS) 2022. </a:t>
            </a:r>
            <a:br>
              <a:rPr lang="es-ES" b="0" i="0" u="none" baseline="0" dirty="0"/>
            </a:br>
            <a:r>
              <a:rPr lang="es-ES" b="0" i="0" u="none" baseline="0" dirty="0"/>
              <a:t>Reservados todos los derechos.</a:t>
            </a:r>
          </a:p>
          <a:p>
            <a:pPr marL="0" indent="0" algn="l" rtl="0">
              <a:buNone/>
              <a:defRPr/>
            </a:pPr>
            <a:endParaRPr lang="es-ES" dirty="0"/>
          </a:p>
          <a:p>
            <a:pPr marL="0" indent="0" algn="l" rtl="0">
              <a:buNone/>
              <a:defRPr/>
            </a:pPr>
            <a:r>
              <a:rPr lang="es-ES" b="0" i="0" u="none" baseline="0" dirty="0"/>
              <a:t>El uso de estos materiales está sujeto a las </a:t>
            </a:r>
            <a:r>
              <a:rPr lang="es-ES" b="0" i="0" u="sng" baseline="0" dirty="0">
                <a:hlinkClick r:id="rId3"/>
              </a:rPr>
              <a:t>condiciones de uso de los materiales didácticos de la plataforma de aprendizaje de seguridad sanitaria de la OMS</a:t>
            </a:r>
            <a:r>
              <a:rPr lang="es-ES" b="0" i="0" u="none" baseline="0" dirty="0"/>
              <a:t> que usted aceptó al descargarlos y que pueden consultarse [en inglés] en la plataforma de aprendizaje de seguridad sanitaria en: </a:t>
            </a:r>
            <a:r>
              <a:rPr lang="es-ES" b="0" i="0" u="sng" baseline="0" dirty="0">
                <a:hlinkClick r:id="rId4"/>
              </a:rPr>
              <a:t>https://extranet.who.int/hslp</a:t>
            </a:r>
            <a:r>
              <a:rPr lang="es-ES" b="0" i="0" u="none" baseline="0" dirty="0"/>
              <a:t>.  </a:t>
            </a:r>
          </a:p>
          <a:p>
            <a:pPr marL="0" indent="0" algn="l" rtl="0">
              <a:buNone/>
              <a:defRPr/>
            </a:pPr>
            <a:r>
              <a:rPr lang="es-ES" b="0" i="0" u="none" baseline="0" dirty="0"/>
              <a:t> </a:t>
            </a:r>
          </a:p>
          <a:p>
            <a:pPr marL="0" indent="0" algn="l" rtl="0">
              <a:buNone/>
              <a:defRPr/>
            </a:pPr>
            <a:r>
              <a:rPr lang="es-ES" b="0" i="0" u="none" baseline="0" dirty="0"/>
              <a:t>Si usted adapta, modifica, traduce o cambia de cualquier otra manera el contenido de estos materiales, no debe dar a entender que la OMS respalda en modo alguno esas modificaciones ni puede usar el nombre o el logo de la OMS en </a:t>
            </a:r>
            <a:r>
              <a:rPr lang="es-ES" dirty="0"/>
              <a:t>dichos</a:t>
            </a:r>
            <a:r>
              <a:rPr lang="es-ES" b="0" i="0" u="none" baseline="0" dirty="0"/>
              <a:t> materiales modificados.  </a:t>
            </a:r>
          </a:p>
          <a:p>
            <a:pPr algn="l" rtl="0">
              <a:defRPr/>
            </a:pPr>
            <a:endParaRPr lang="es-ES" dirty="0"/>
          </a:p>
          <a:p>
            <a:pPr marL="0" indent="0" algn="l" rtl="0">
              <a:buNone/>
              <a:defRPr/>
            </a:pPr>
            <a:r>
              <a:rPr lang="es-ES" b="0" i="0" u="none" baseline="0" dirty="0"/>
              <a:t>Además, sírvase informar a la OMS de cualquier modificación de estos materiales que usted utilice públicamente, para fines de registro y desarrollo continuo, enviando un mensaje de correo electrónico a </a:t>
            </a:r>
            <a:r>
              <a:rPr lang="es-ES" b="0" i="0" u="sng" baseline="0" dirty="0">
                <a:hlinkClick r:id="rId5"/>
              </a:rPr>
              <a:t>ihrhrt@who.int</a:t>
            </a:r>
            <a:r>
              <a:rPr lang="es-ES" b="0" i="0" u="none" baseline="0" dirty="0"/>
              <a:t>. </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2</a:t>
            </a:fld>
            <a:endParaRPr lang="es-ES" sz="1000" dirty="0"/>
          </a:p>
        </p:txBody>
      </p:sp>
      <p:sp>
        <p:nvSpPr>
          <p:cNvPr id="6" name="Footer Placeholder 3">
            <a:extLst>
              <a:ext uri="{FF2B5EF4-FFF2-40B4-BE49-F238E27FC236}">
                <a16:creationId xmlns:a16="http://schemas.microsoft.com/office/drawing/2014/main" id="{41855FE4-9298-7BC4-C8B8-9F6B2A6AA30D}"/>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extLst>
      <p:ext uri="{BB962C8B-B14F-4D97-AF65-F5344CB8AC3E}">
        <p14:creationId xmlns:p14="http://schemas.microsoft.com/office/powerpoint/2010/main" val="3714475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Objetivos de aprendizaje </a:t>
            </a:r>
            <a:endParaRP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en-US" dirty="0"/>
              <a:t>Al final de este módulo, usted podrá: </a:t>
            </a:r>
            <a:endParaRPr/>
          </a:p>
          <a:p>
            <a:pPr marL="228600" lvl="0" indent="-228600" algn="l" rtl="0">
              <a:lnSpc>
                <a:spcPct val="100000"/>
              </a:lnSpc>
              <a:spcBef>
                <a:spcPts val="1000"/>
              </a:spcBef>
              <a:spcAft>
                <a:spcPts val="0"/>
              </a:spcAft>
              <a:buSzPts val="2000"/>
              <a:buFont typeface="Arial"/>
              <a:buChar char="•"/>
            </a:pPr>
            <a:r>
              <a:rPr lang="en-US" dirty="0"/>
              <a:t>describir el equipo de protección personal (EPP) que se requiere para la obtención de las muestras; </a:t>
            </a:r>
            <a:endParaRPr dirty="0"/>
          </a:p>
          <a:p>
            <a:pPr marL="228600" indent="-228600"/>
            <a:r>
              <a:rPr lang="en-US" dirty="0"/>
              <a:t>explicar cómo preparar su puesto o área de trabajo para la obtención de muestras; </a:t>
            </a:r>
            <a:endParaRPr dirty="0"/>
          </a:p>
          <a:p>
            <a:pPr marL="228600" indent="-228600"/>
            <a:r>
              <a:rPr lang="en-US" dirty="0"/>
              <a:t>describir qué muestras se recomiendan para las pruebas del SARS-CoV-2; </a:t>
            </a:r>
            <a:endParaRPr dirty="0"/>
          </a:p>
          <a:p>
            <a:pPr marL="228600" lvl="0" indent="-228600" algn="l" rtl="0">
              <a:lnSpc>
                <a:spcPct val="100000"/>
              </a:lnSpc>
              <a:spcBef>
                <a:spcPts val="1000"/>
              </a:spcBef>
              <a:spcAft>
                <a:spcPts val="0"/>
              </a:spcAft>
              <a:buSzPts val="2000"/>
              <a:buFont typeface="Arial"/>
              <a:buChar char="•"/>
            </a:pPr>
            <a:r>
              <a:rPr lang="en-US" dirty="0"/>
              <a:t>describir qué precauciones se deben adoptar al obtener muestras para las pruebas del SARS-CoV-2; </a:t>
            </a:r>
            <a:endParaRPr dirty="0"/>
          </a:p>
          <a:p>
            <a:pPr marL="228600" lvl="0" indent="-228600" algn="l" rtl="0">
              <a:lnSpc>
                <a:spcPct val="100000"/>
              </a:lnSpc>
              <a:spcBef>
                <a:spcPts val="1000"/>
              </a:spcBef>
              <a:spcAft>
                <a:spcPts val="0"/>
              </a:spcAft>
              <a:buSzPts val="2000"/>
              <a:buFont typeface="Arial"/>
              <a:buChar char="•"/>
            </a:pPr>
            <a:r>
              <a:rPr lang="en-US" dirty="0"/>
              <a:t>describir cómo realizar el embalaje de las muestras para su transporte. </a:t>
            </a:r>
            <a:endParaRPr dirty="0"/>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4374A31A-AC80-4053-9F57-FAF2BE0DF408}"/>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Introducción a la obtención de muestras </a:t>
            </a:r>
            <a:endParaRPr/>
          </a:p>
        </p:txBody>
      </p:sp>
      <p:sp>
        <p:nvSpPr>
          <p:cNvPr id="110" name="Google Shape;110;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La obtención adecuada de muestras es fundamental en el diagnóstico de laboratorio de la COVID-19. </a:t>
            </a:r>
            <a:endParaRPr dirty="0"/>
          </a:p>
          <a:p>
            <a:pPr marL="228600" lvl="0" indent="-228600" algn="l" rtl="0">
              <a:lnSpc>
                <a:spcPct val="100000"/>
              </a:lnSpc>
              <a:spcBef>
                <a:spcPts val="1000"/>
              </a:spcBef>
              <a:spcAft>
                <a:spcPts val="0"/>
              </a:spcAft>
              <a:buClr>
                <a:schemeClr val="accent1"/>
              </a:buClr>
              <a:buSzPts val="2000"/>
              <a:buChar char="•"/>
            </a:pPr>
            <a:r>
              <a:rPr lang="en-US" dirty="0"/>
              <a:t>El resultado de cualquier prueba diagnóstica depende de la calidad de la muestra recibida. </a:t>
            </a:r>
            <a:endParaRPr dirty="0"/>
          </a:p>
          <a:p>
            <a:pPr marL="228600" indent="-228600"/>
            <a:r>
              <a:rPr lang="en-US" dirty="0"/>
              <a:t>Una muestra que no se toma correctamente puede llevar a un resultado negativo falso de la prueba y podría hacer que no se aísle a una persona con COVID-19 o que esta no reciba la atención apropiada. </a:t>
            </a:r>
            <a:endParaRPr dirty="0"/>
          </a:p>
          <a:p>
            <a:pPr marL="228600" indent="-228600"/>
            <a:r>
              <a:rPr lang="en-US" dirty="0"/>
              <a:t>Los </a:t>
            </a:r>
            <a:r>
              <a:rPr lang="en-US" dirty="0" err="1"/>
              <a:t>hisopados</a:t>
            </a:r>
            <a:r>
              <a:rPr lang="en-US" dirty="0"/>
              <a:t> nasofaríngeos suelen ser el tipo de muestra preferido para las pruebas en las que se emplean PDR de antígenos del SARS-CoV-2. También se están utilizando otros tipos de muestras, como el hisopado nasal y de garganta (con frecuencia para los kits de pruebas de autodiagnóstico). Consulte siempre las instrucciones de uso del kit, en las que se especificará el tipo de muestras que debe utilizarse. </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11" name="Google Shape;111;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a:t>
            </a:fld>
            <a:endParaRPr sz="1000"/>
          </a:p>
        </p:txBody>
      </p:sp>
      <p:sp>
        <p:nvSpPr>
          <p:cNvPr id="6" name="Footer Placeholder 3">
            <a:extLst>
              <a:ext uri="{FF2B5EF4-FFF2-40B4-BE49-F238E27FC236}">
                <a16:creationId xmlns:a16="http://schemas.microsoft.com/office/drawing/2014/main" id="{E8418A43-4652-4063-86DC-59654426A28E}"/>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4"/>
          <p:cNvSpPr txBox="1">
            <a:spLocks noGrp="1"/>
          </p:cNvSpPr>
          <p:nvPr>
            <p:ph type="title"/>
          </p:nvPr>
        </p:nvSpPr>
        <p:spPr>
          <a:xfrm>
            <a:off x="838200" y="461561"/>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s-ES" sz="3200" dirty="0"/>
              <a:t>Puesto de trabajo para la obtención de muestras</a:t>
            </a:r>
            <a:r>
              <a:rPr lang="es-ES" sz="3200" baseline="30000" dirty="0"/>
              <a:t>1</a:t>
            </a:r>
            <a:r>
              <a:rPr lang="es-ES" sz="3200" dirty="0"/>
              <a:t> </a:t>
            </a:r>
            <a:br>
              <a:rPr lang="es-ES" sz="3200" dirty="0"/>
            </a:br>
            <a:endParaRPr lang="es-ES" sz="3200" dirty="0"/>
          </a:p>
        </p:txBody>
      </p:sp>
      <p:sp>
        <p:nvSpPr>
          <p:cNvPr id="118" name="Google Shape;118;p4"/>
          <p:cNvSpPr txBox="1">
            <a:spLocks noGrp="1"/>
          </p:cNvSpPr>
          <p:nvPr>
            <p:ph type="body" idx="1"/>
          </p:nvPr>
        </p:nvSpPr>
        <p:spPr>
          <a:xfrm>
            <a:off x="511628" y="1404375"/>
            <a:ext cx="6968067"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sz="1800" dirty="0"/>
              <a:t>Obtenga las muestras para las pruebas del SARS-CoV-2 llevando puesto el EPP apropiado (que se describe más adelante en este módulo). </a:t>
            </a:r>
            <a:endParaRPr sz="1800" dirty="0"/>
          </a:p>
          <a:p>
            <a:pPr marL="228600" lvl="0" indent="-228600" algn="l" rtl="0">
              <a:lnSpc>
                <a:spcPct val="100000"/>
              </a:lnSpc>
              <a:spcBef>
                <a:spcPts val="1000"/>
              </a:spcBef>
              <a:spcAft>
                <a:spcPts val="0"/>
              </a:spcAft>
              <a:buClr>
                <a:schemeClr val="accent1"/>
              </a:buClr>
              <a:buSzPts val="2000"/>
              <a:buChar char="•"/>
            </a:pPr>
            <a:r>
              <a:rPr lang="en-US" sz="1800" dirty="0"/>
              <a:t>Asegúrese de que todos los insumos estén disponibles antes de realizar la obtención de muestras. </a:t>
            </a:r>
            <a:endParaRPr sz="1800" dirty="0"/>
          </a:p>
          <a:p>
            <a:pPr marL="228600" lvl="0" indent="-228600" algn="l" rtl="0">
              <a:lnSpc>
                <a:spcPct val="100000"/>
              </a:lnSpc>
              <a:spcBef>
                <a:spcPts val="1000"/>
              </a:spcBef>
              <a:spcAft>
                <a:spcPts val="0"/>
              </a:spcAft>
              <a:buClr>
                <a:schemeClr val="accent1"/>
              </a:buClr>
              <a:buSzPts val="2000"/>
              <a:buChar char="•"/>
            </a:pPr>
            <a:r>
              <a:rPr lang="en-US" sz="1800" dirty="0"/>
              <a:t>Obtenga la muestra en una sala normal para realizar procedimientos, con la puerta cerrada. </a:t>
            </a:r>
            <a:endParaRPr sz="1800" dirty="0"/>
          </a:p>
          <a:p>
            <a:pPr marL="228600" lvl="0" indent="-228600" algn="l" rtl="0">
              <a:lnSpc>
                <a:spcPct val="100000"/>
              </a:lnSpc>
              <a:spcBef>
                <a:spcPts val="1000"/>
              </a:spcBef>
              <a:spcAft>
                <a:spcPts val="0"/>
              </a:spcAft>
              <a:buClr>
                <a:schemeClr val="accent1"/>
              </a:buClr>
              <a:buSzPts val="2000"/>
              <a:buChar char="•"/>
            </a:pPr>
            <a:r>
              <a:rPr lang="en-US" sz="1800" dirty="0"/>
              <a:t>Limite el número de trabajadores de salud presentes durante el procedimiento a los que sean esenciales para la atención del paciente y para prestar apoyo para el procedimiento. </a:t>
            </a:r>
            <a:endParaRPr sz="1800" dirty="0"/>
          </a:p>
          <a:p>
            <a:pPr marL="228600" lvl="0" indent="-228600" algn="l" rtl="0">
              <a:lnSpc>
                <a:spcPct val="100000"/>
              </a:lnSpc>
              <a:spcBef>
                <a:spcPts val="1000"/>
              </a:spcBef>
              <a:spcAft>
                <a:spcPts val="0"/>
              </a:spcAft>
              <a:buClr>
                <a:schemeClr val="accent1"/>
              </a:buClr>
              <a:buSzPts val="2000"/>
              <a:buChar char="•"/>
            </a:pPr>
            <a:r>
              <a:rPr lang="en-US" sz="1800" dirty="0"/>
              <a:t>Durante la obtención de la muestra no deben estar presentes otras personas que no participen en el procedimiento, entre los que están incluidos los visitantes. </a:t>
            </a:r>
            <a:endParaRPr sz="1800" dirty="0"/>
          </a:p>
          <a:p>
            <a:pPr marL="228600" lvl="0" indent="-101600" algn="l" rtl="0">
              <a:lnSpc>
                <a:spcPct val="100000"/>
              </a:lnSpc>
              <a:spcBef>
                <a:spcPts val="1000"/>
              </a:spcBef>
              <a:spcAft>
                <a:spcPts val="0"/>
              </a:spcAft>
              <a:buClr>
                <a:schemeClr val="accent1"/>
              </a:buClr>
              <a:buSzPts val="2000"/>
              <a:buNone/>
            </a:pPr>
            <a:endParaRPr sz="1800" dirty="0"/>
          </a:p>
          <a:p>
            <a:pPr marL="228600" lvl="0" indent="-101600" algn="l" rtl="0">
              <a:lnSpc>
                <a:spcPct val="100000"/>
              </a:lnSpc>
              <a:spcBef>
                <a:spcPts val="1000"/>
              </a:spcBef>
              <a:spcAft>
                <a:spcPts val="0"/>
              </a:spcAft>
              <a:buClr>
                <a:schemeClr val="accent1"/>
              </a:buClr>
              <a:buSzPts val="2000"/>
              <a:buNone/>
            </a:pPr>
            <a:endParaRPr sz="1800" dirty="0"/>
          </a:p>
        </p:txBody>
      </p:sp>
      <p:sp>
        <p:nvSpPr>
          <p:cNvPr id="119" name="Google Shape;119;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sz="1000"/>
          </a:p>
        </p:txBody>
      </p:sp>
      <p:sp>
        <p:nvSpPr>
          <p:cNvPr id="120" name="Google Shape;120;p4"/>
          <p:cNvSpPr txBox="1"/>
          <p:nvPr/>
        </p:nvSpPr>
        <p:spPr>
          <a:xfrm>
            <a:off x="838199" y="5977652"/>
            <a:ext cx="842433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u="none" strike="noStrike" cap="none" baseline="30000" dirty="0">
                <a:solidFill>
                  <a:schemeClr val="dk1"/>
                </a:solidFill>
                <a:latin typeface="Arial"/>
                <a:ea typeface="Arial"/>
                <a:cs typeface="Arial"/>
                <a:sym typeface="Arial"/>
              </a:rPr>
              <a:t>1</a:t>
            </a:r>
            <a:r>
              <a:rPr lang="en-US" sz="1000" dirty="0">
                <a:solidFill>
                  <a:schemeClr val="dk1"/>
                </a:solidFill>
              </a:rPr>
              <a:t> </a:t>
            </a:r>
            <a:r>
              <a:rPr lang="es-ES" sz="1000" dirty="0">
                <a:solidFill>
                  <a:schemeClr val="dk1"/>
                </a:solidFill>
              </a:rPr>
              <a:t>Puede ser necesario modificar la organización del puesto de trabajo si la obtención de muestras se realiza sobre el terreno. </a:t>
            </a:r>
          </a:p>
        </p:txBody>
      </p:sp>
      <p:pic>
        <p:nvPicPr>
          <p:cNvPr id="122" name="Google Shape;122;p4" descr="Shape&#10;&#10;Description automatically generated"/>
          <p:cNvPicPr preferRelativeResize="0"/>
          <p:nvPr/>
        </p:nvPicPr>
        <p:blipFill rotWithShape="1">
          <a:blip r:embed="rId4">
            <a:alphaModFix/>
          </a:blip>
          <a:srcRect/>
          <a:stretch/>
        </p:blipFill>
        <p:spPr>
          <a:xfrm>
            <a:off x="7153123" y="836533"/>
            <a:ext cx="4850524" cy="4850524"/>
          </a:xfrm>
          <a:prstGeom prst="rect">
            <a:avLst/>
          </a:prstGeom>
          <a:noFill/>
          <a:ln>
            <a:noFill/>
          </a:ln>
        </p:spPr>
      </p:pic>
      <p:sp>
        <p:nvSpPr>
          <p:cNvPr id="8" name="Footer Placeholder 3">
            <a:extLst>
              <a:ext uri="{FF2B5EF4-FFF2-40B4-BE49-F238E27FC236}">
                <a16:creationId xmlns:a16="http://schemas.microsoft.com/office/drawing/2014/main" id="{53484953-E2D1-435E-85E0-C54755A14DF2}"/>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753533" y="43264"/>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Insumos</a:t>
            </a:r>
            <a:r>
              <a:rPr lang="en-US" dirty="0"/>
              <a:t> y </a:t>
            </a:r>
            <a:r>
              <a:rPr lang="en-US" dirty="0" err="1"/>
              <a:t>materiales</a:t>
            </a:r>
            <a:r>
              <a:rPr lang="en-US" dirty="0"/>
              <a:t> </a:t>
            </a:r>
            <a:endParaRPr dirty="0"/>
          </a:p>
        </p:txBody>
      </p:sp>
      <p:sp>
        <p:nvSpPr>
          <p:cNvPr id="128" name="Google Shape;128;p5"/>
          <p:cNvSpPr txBox="1">
            <a:spLocks noGrp="1"/>
          </p:cNvSpPr>
          <p:nvPr>
            <p:ph type="body" idx="1"/>
          </p:nvPr>
        </p:nvSpPr>
        <p:spPr>
          <a:xfrm>
            <a:off x="514237" y="1208620"/>
            <a:ext cx="7315199" cy="4440760"/>
          </a:xfrm>
          <a:prstGeom prst="rect">
            <a:avLst/>
          </a:prstGeom>
          <a:noFill/>
          <a:ln>
            <a:noFill/>
          </a:ln>
        </p:spPr>
        <p:txBody>
          <a:bodyPr spcFirstLastPara="1" wrap="square" lIns="91425" tIns="45700" rIns="91425" bIns="45700" anchor="t" anchorCtr="0">
            <a:normAutofit lnSpcReduction="10000"/>
          </a:bodyPr>
          <a:lstStyle/>
          <a:p>
            <a:pPr marL="457200" lvl="0" indent="-457200" algn="l" rtl="0">
              <a:lnSpc>
                <a:spcPct val="100000"/>
              </a:lnSpc>
              <a:spcBef>
                <a:spcPts val="0"/>
              </a:spcBef>
              <a:spcAft>
                <a:spcPts val="0"/>
              </a:spcAft>
              <a:buSzPts val="1800"/>
              <a:buChar char="•"/>
            </a:pPr>
            <a:r>
              <a:rPr lang="en-US" sz="1800" dirty="0" err="1"/>
              <a:t>Hisopo</a:t>
            </a:r>
            <a:r>
              <a:rPr lang="en-US" sz="1800" dirty="0"/>
              <a:t> nasofaríngeo</a:t>
            </a:r>
            <a:r>
              <a:rPr lang="en-US" sz="1800" baseline="30000" dirty="0"/>
              <a:t>1</a:t>
            </a:r>
            <a:r>
              <a:rPr lang="en-US" sz="1800" dirty="0"/>
              <a:t> estéril envuelto de forma individual, nuevo (sin abrir) </a:t>
            </a:r>
            <a:endParaRPr sz="1800" dirty="0"/>
          </a:p>
          <a:p>
            <a:pPr marL="457200" lvl="0" indent="-457200" algn="l" rtl="0">
              <a:lnSpc>
                <a:spcPct val="100000"/>
              </a:lnSpc>
              <a:spcBef>
                <a:spcPts val="1000"/>
              </a:spcBef>
              <a:spcAft>
                <a:spcPts val="0"/>
              </a:spcAft>
              <a:buSzPts val="1800"/>
              <a:buChar char="•"/>
            </a:pPr>
            <a:r>
              <a:rPr lang="en-US" sz="1800" dirty="0" err="1"/>
              <a:t>Recipiente</a:t>
            </a:r>
            <a:r>
              <a:rPr lang="en-US" sz="1800" dirty="0"/>
              <a:t> principal (por ejemplo, medio de transporte de virus o tubo con tampón) </a:t>
            </a:r>
            <a:endParaRPr sz="1800" dirty="0"/>
          </a:p>
          <a:p>
            <a:pPr marL="457200" lvl="0" indent="-457200" algn="l" rtl="0">
              <a:lnSpc>
                <a:spcPct val="100000"/>
              </a:lnSpc>
              <a:spcBef>
                <a:spcPts val="1000"/>
              </a:spcBef>
              <a:spcAft>
                <a:spcPts val="0"/>
              </a:spcAft>
              <a:buSzPts val="1800"/>
              <a:buChar char="•"/>
            </a:pPr>
            <a:r>
              <a:rPr lang="en-US" sz="1800" dirty="0"/>
              <a:t>EPP, que incluirá guantes, bata, protección ocular, gafas protectoras o careta de protección y </a:t>
            </a:r>
            <a:r>
              <a:rPr lang="es-ES" sz="1800" dirty="0"/>
              <a:t>mascarilla quirúrgica</a:t>
            </a:r>
            <a:r>
              <a:rPr lang="es-ES" sz="1800" baseline="30000" dirty="0"/>
              <a:t> </a:t>
            </a:r>
            <a:r>
              <a:rPr lang="en-US" sz="1800" baseline="30000" dirty="0"/>
              <a:t>2</a:t>
            </a:r>
            <a:r>
              <a:rPr lang="en-US" sz="1800" dirty="0"/>
              <a:t> </a:t>
            </a:r>
            <a:endParaRPr dirty="0"/>
          </a:p>
          <a:p>
            <a:pPr marL="457200" lvl="0" indent="-457200" algn="l" rtl="0">
              <a:lnSpc>
                <a:spcPct val="100000"/>
              </a:lnSpc>
              <a:spcBef>
                <a:spcPts val="1000"/>
              </a:spcBef>
              <a:spcAft>
                <a:spcPts val="0"/>
              </a:spcAft>
              <a:buSzPts val="1800"/>
              <a:buChar char="•"/>
            </a:pPr>
            <a:r>
              <a:rPr lang="en-US" sz="1800" dirty="0"/>
              <a:t>Bolígrafo o rotulador para etiquetar o rotular </a:t>
            </a:r>
            <a:endParaRPr sz="1800" dirty="0"/>
          </a:p>
          <a:p>
            <a:pPr marL="457200" lvl="0" indent="-457200" algn="l" rtl="0">
              <a:lnSpc>
                <a:spcPct val="100000"/>
              </a:lnSpc>
              <a:spcBef>
                <a:spcPts val="1000"/>
              </a:spcBef>
              <a:spcAft>
                <a:spcPts val="0"/>
              </a:spcAft>
              <a:buSzPts val="1800"/>
              <a:buChar char="•"/>
            </a:pPr>
            <a:r>
              <a:rPr lang="en-US" sz="1800" dirty="0"/>
              <a:t>Lejía, etanol y toallas de papel para limpiar el puesto de trabajo </a:t>
            </a:r>
            <a:endParaRPr sz="1800" dirty="0"/>
          </a:p>
          <a:p>
            <a:pPr marL="457200" lvl="0" indent="-457200" algn="l" rtl="0">
              <a:lnSpc>
                <a:spcPct val="100000"/>
              </a:lnSpc>
              <a:spcBef>
                <a:spcPts val="1000"/>
              </a:spcBef>
              <a:spcAft>
                <a:spcPts val="0"/>
              </a:spcAft>
              <a:buSzPts val="1800"/>
              <a:buChar char="•"/>
            </a:pPr>
            <a:r>
              <a:rPr lang="en-US" sz="1800" dirty="0"/>
              <a:t>Formulario de obtención de muestras </a:t>
            </a:r>
            <a:endParaRPr sz="1800" dirty="0"/>
          </a:p>
          <a:p>
            <a:pPr marL="457200" lvl="0" indent="-457200" algn="l" rtl="0">
              <a:lnSpc>
                <a:spcPct val="100000"/>
              </a:lnSpc>
              <a:spcBef>
                <a:spcPts val="1000"/>
              </a:spcBef>
              <a:spcAft>
                <a:spcPts val="0"/>
              </a:spcAft>
              <a:buSzPts val="1800"/>
              <a:buChar char="•"/>
            </a:pPr>
            <a:r>
              <a:rPr lang="en-US" sz="1800" dirty="0"/>
              <a:t>Jabón para el lavado de manos o gel hidroalcohólico para manos </a:t>
            </a:r>
            <a:endParaRPr dirty="0"/>
          </a:p>
          <a:p>
            <a:pPr marL="457200" lvl="0" indent="-457200" algn="l" rtl="0">
              <a:lnSpc>
                <a:spcPct val="100000"/>
              </a:lnSpc>
              <a:spcBef>
                <a:spcPts val="1000"/>
              </a:spcBef>
              <a:spcAft>
                <a:spcPts val="0"/>
              </a:spcAft>
              <a:buSzPts val="1800"/>
              <a:buChar char="•"/>
            </a:pPr>
            <a:r>
              <a:rPr lang="en-US" sz="1800" dirty="0"/>
              <a:t>Bolsas herméticas para materiales de riesgo biológico y recipientes para desechos en donde colocar o trasladar los materiales de riesgo biológico </a:t>
            </a:r>
            <a:endParaRPr sz="1800" dirty="0"/>
          </a:p>
          <a:p>
            <a:pPr marL="457200" lvl="0" indent="-342900" algn="l" rtl="0">
              <a:lnSpc>
                <a:spcPct val="100000"/>
              </a:lnSpc>
              <a:spcBef>
                <a:spcPts val="1000"/>
              </a:spcBef>
              <a:spcAft>
                <a:spcPts val="0"/>
              </a:spcAft>
              <a:buSzPts val="1800"/>
              <a:buNone/>
            </a:pPr>
            <a:endParaRPr sz="1800" dirty="0"/>
          </a:p>
          <a:p>
            <a:pPr marL="457200" lvl="0" indent="-342900" algn="l" rtl="0">
              <a:lnSpc>
                <a:spcPct val="100000"/>
              </a:lnSpc>
              <a:spcBef>
                <a:spcPts val="1000"/>
              </a:spcBef>
              <a:spcAft>
                <a:spcPts val="0"/>
              </a:spcAft>
              <a:buSzPts val="1800"/>
              <a:buNone/>
            </a:pPr>
            <a:endParaRPr sz="1800" dirty="0"/>
          </a:p>
          <a:p>
            <a:pPr marL="457200" lvl="0" indent="-342900" algn="l" rtl="0">
              <a:lnSpc>
                <a:spcPct val="100000"/>
              </a:lnSpc>
              <a:spcBef>
                <a:spcPts val="1000"/>
              </a:spcBef>
              <a:spcAft>
                <a:spcPts val="0"/>
              </a:spcAft>
              <a:buSzPts val="1800"/>
              <a:buNone/>
            </a:pPr>
            <a:endParaRPr sz="1800" dirty="0"/>
          </a:p>
          <a:p>
            <a:pPr marL="228600" lvl="0" indent="-114300" algn="l" rtl="0">
              <a:lnSpc>
                <a:spcPct val="100000"/>
              </a:lnSpc>
              <a:spcBef>
                <a:spcPts val="1000"/>
              </a:spcBef>
              <a:spcAft>
                <a:spcPts val="0"/>
              </a:spcAft>
              <a:buClr>
                <a:schemeClr val="accent1"/>
              </a:buClr>
              <a:buSzPts val="1800"/>
              <a:buNone/>
            </a:pPr>
            <a:endParaRPr sz="1800" dirty="0"/>
          </a:p>
          <a:p>
            <a:pPr marL="228600" lvl="0" indent="-114300" algn="l" rtl="0">
              <a:lnSpc>
                <a:spcPct val="100000"/>
              </a:lnSpc>
              <a:spcBef>
                <a:spcPts val="1000"/>
              </a:spcBef>
              <a:spcAft>
                <a:spcPts val="0"/>
              </a:spcAft>
              <a:buClr>
                <a:schemeClr val="accent1"/>
              </a:buClr>
              <a:buSzPts val="1800"/>
              <a:buNone/>
            </a:pPr>
            <a:endParaRPr sz="1800" dirty="0"/>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sz="1000"/>
          </a:p>
        </p:txBody>
      </p:sp>
      <p:pic>
        <p:nvPicPr>
          <p:cNvPr id="130" name="Google Shape;130;p5" descr="A picture containing logo&#10;&#10;Description automatically generated"/>
          <p:cNvPicPr preferRelativeResize="0"/>
          <p:nvPr/>
        </p:nvPicPr>
        <p:blipFill rotWithShape="1">
          <a:blip r:embed="rId4">
            <a:alphaModFix/>
          </a:blip>
          <a:srcRect r="18345"/>
          <a:stretch/>
        </p:blipFill>
        <p:spPr>
          <a:xfrm>
            <a:off x="8070571" y="1576393"/>
            <a:ext cx="3873662" cy="4743974"/>
          </a:xfrm>
          <a:prstGeom prst="rect">
            <a:avLst/>
          </a:prstGeom>
          <a:noFill/>
          <a:ln>
            <a:noFill/>
          </a:ln>
        </p:spPr>
      </p:pic>
      <p:sp>
        <p:nvSpPr>
          <p:cNvPr id="131" name="Google Shape;131;p5"/>
          <p:cNvSpPr txBox="1"/>
          <p:nvPr/>
        </p:nvSpPr>
        <p:spPr>
          <a:xfrm>
            <a:off x="838200" y="5711130"/>
            <a:ext cx="10515599" cy="55395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aseline="30000" dirty="0">
                <a:solidFill>
                  <a:schemeClr val="dk1"/>
                </a:solidFill>
                <a:latin typeface="Arial"/>
                <a:ea typeface="Arial"/>
                <a:cs typeface="Arial"/>
                <a:sym typeface="Arial"/>
              </a:rPr>
              <a:t>1 </a:t>
            </a:r>
            <a:r>
              <a:rPr lang="en-US" sz="1000" dirty="0">
                <a:solidFill>
                  <a:schemeClr val="dk1"/>
                </a:solidFill>
              </a:rPr>
              <a:t> </a:t>
            </a:r>
            <a:r>
              <a:rPr lang="es-ES" sz="1000" dirty="0">
                <a:solidFill>
                  <a:schemeClr val="dk1"/>
                </a:solidFill>
              </a:rPr>
              <a:t>A medida que se disponga de nuevas pruebas, se podrán utilizar otros tipos de muestras. </a:t>
            </a:r>
          </a:p>
          <a:p>
            <a:pPr marL="0" marR="0" lvl="0" indent="0" algn="l" rtl="0">
              <a:spcBef>
                <a:spcPts val="0"/>
              </a:spcBef>
              <a:spcAft>
                <a:spcPts val="0"/>
              </a:spcAft>
              <a:buNone/>
            </a:pPr>
            <a:r>
              <a:rPr lang="es-ES" sz="1000" baseline="30000" dirty="0">
                <a:solidFill>
                  <a:schemeClr val="dk1"/>
                </a:solidFill>
                <a:latin typeface="Arial"/>
                <a:ea typeface="Arial"/>
                <a:cs typeface="Arial"/>
                <a:sym typeface="Arial"/>
              </a:rPr>
              <a:t>2</a:t>
            </a:r>
            <a:r>
              <a:rPr lang="es-ES" sz="1000" dirty="0">
                <a:solidFill>
                  <a:schemeClr val="dk1"/>
                </a:solidFill>
              </a:rPr>
              <a:t> Se recomienda usar mascarillas de protección respiratoria en los entornos donde se llevan a cabo procedimientos que generan aerosoles. También pueden usarse al atender directamente a pacientes con COVID-19 en otros entornos, en función de sus valores y preferencias, si están ampliamente disponibles. </a:t>
            </a:r>
          </a:p>
        </p:txBody>
      </p:sp>
      <p:sp>
        <p:nvSpPr>
          <p:cNvPr id="8" name="Footer Placeholder 3">
            <a:extLst>
              <a:ext uri="{FF2B5EF4-FFF2-40B4-BE49-F238E27FC236}">
                <a16:creationId xmlns:a16="http://schemas.microsoft.com/office/drawing/2014/main" id="{E79879D6-455D-44B6-BE58-142ACBA0461D}"/>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grpSp>
        <p:nvGrpSpPr>
          <p:cNvPr id="9" name="Group 8">
            <a:extLst>
              <a:ext uri="{FF2B5EF4-FFF2-40B4-BE49-F238E27FC236}">
                <a16:creationId xmlns:a16="http://schemas.microsoft.com/office/drawing/2014/main" id="{1C3F73E3-3BEB-4792-A4D0-1B26E779F264}"/>
              </a:ext>
            </a:extLst>
          </p:cNvPr>
          <p:cNvGrpSpPr/>
          <p:nvPr/>
        </p:nvGrpSpPr>
        <p:grpSpPr>
          <a:xfrm>
            <a:off x="8020164" y="937448"/>
            <a:ext cx="3924069" cy="596348"/>
            <a:chOff x="7861998" y="1527451"/>
            <a:chExt cx="3924069" cy="596348"/>
          </a:xfrm>
        </p:grpSpPr>
        <p:sp>
          <p:nvSpPr>
            <p:cNvPr id="10" name="TextBox 9">
              <a:extLst>
                <a:ext uri="{FF2B5EF4-FFF2-40B4-BE49-F238E27FC236}">
                  <a16:creationId xmlns:a16="http://schemas.microsoft.com/office/drawing/2014/main" id="{B62490B9-EB51-45A9-A75F-82B4B7DCC4A0}"/>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11" name="Oval 10">
              <a:extLst>
                <a:ext uri="{FF2B5EF4-FFF2-40B4-BE49-F238E27FC236}">
                  <a16:creationId xmlns:a16="http://schemas.microsoft.com/office/drawing/2014/main" id="{C680FCBE-7081-42AC-8F77-0F1C2AD83B5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descr="Pencil">
              <a:extLst>
                <a:ext uri="{FF2B5EF4-FFF2-40B4-BE49-F238E27FC236}">
                  <a16:creationId xmlns:a16="http://schemas.microsoft.com/office/drawing/2014/main" id="{7EBCCA03-9BF1-4DEB-A5B3-41574B7F3F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¿Qué EPP se recomienda para los trabajadores de salud durante la obtención de muestras? </a:t>
            </a:r>
            <a:endParaRPr/>
          </a:p>
        </p:txBody>
      </p:sp>
      <p:sp>
        <p:nvSpPr>
          <p:cNvPr id="138" name="Google Shape;138;p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Bata de </a:t>
            </a:r>
            <a:r>
              <a:rPr lang="en-US" dirty="0" err="1"/>
              <a:t>aislamiento</a:t>
            </a:r>
            <a:r>
              <a:rPr lang="en-US" dirty="0"/>
              <a:t> de </a:t>
            </a:r>
            <a:r>
              <a:rPr lang="en-US" dirty="0" err="1"/>
              <a:t>mangas</a:t>
            </a:r>
            <a:r>
              <a:rPr lang="en-US" dirty="0"/>
              <a:t> </a:t>
            </a:r>
            <a:r>
              <a:rPr lang="en-US" dirty="0" err="1"/>
              <a:t>largas</a:t>
            </a:r>
            <a:r>
              <a:rPr lang="en-US" dirty="0"/>
              <a:t> </a:t>
            </a:r>
            <a:r>
              <a:rPr lang="en-US" dirty="0" err="1"/>
              <a:t>encima</a:t>
            </a:r>
            <a:r>
              <a:rPr lang="en-US" dirty="0"/>
              <a:t> de un </a:t>
            </a:r>
            <a:r>
              <a:rPr lang="en-US" dirty="0" err="1"/>
              <a:t>traje</a:t>
            </a:r>
            <a:r>
              <a:rPr lang="en-US" dirty="0"/>
              <a:t> </a:t>
            </a:r>
            <a:r>
              <a:rPr lang="en-US" dirty="0" err="1"/>
              <a:t>aséptico</a:t>
            </a:r>
            <a:r>
              <a:rPr lang="en-US" dirty="0"/>
              <a:t>, que </a:t>
            </a:r>
            <a:r>
              <a:rPr lang="en-US" dirty="0" err="1"/>
              <a:t>cubran</a:t>
            </a:r>
            <a:r>
              <a:rPr lang="en-US" dirty="0"/>
              <a:t> </a:t>
            </a:r>
            <a:r>
              <a:rPr lang="en-US" dirty="0" err="1"/>
              <a:t>totalmente</a:t>
            </a:r>
            <a:r>
              <a:rPr lang="en-US" dirty="0"/>
              <a:t> </a:t>
            </a:r>
            <a:r>
              <a:rPr lang="en-US" dirty="0" err="1"/>
              <a:t>el</a:t>
            </a:r>
            <a:r>
              <a:rPr lang="en-US" dirty="0"/>
              <a:t> torso y se </a:t>
            </a:r>
            <a:r>
              <a:rPr lang="en-US" dirty="0" err="1"/>
              <a:t>extiendan</a:t>
            </a:r>
            <a:r>
              <a:rPr lang="en-US" dirty="0"/>
              <a:t> </a:t>
            </a:r>
            <a:r>
              <a:rPr lang="en-US" dirty="0" err="1"/>
              <a:t>desde</a:t>
            </a:r>
            <a:r>
              <a:rPr lang="en-US" dirty="0"/>
              <a:t> </a:t>
            </a:r>
            <a:r>
              <a:rPr lang="en-US" dirty="0" err="1"/>
              <a:t>el</a:t>
            </a:r>
            <a:r>
              <a:rPr lang="en-US" dirty="0"/>
              <a:t> </a:t>
            </a:r>
            <a:r>
              <a:rPr lang="en-US" dirty="0" err="1"/>
              <a:t>cuello</a:t>
            </a:r>
            <a:r>
              <a:rPr lang="en-US" dirty="0"/>
              <a:t> hasta las </a:t>
            </a:r>
            <a:r>
              <a:rPr lang="en-US" dirty="0" err="1"/>
              <a:t>rodillas</a:t>
            </a:r>
            <a:r>
              <a:rPr lang="en-US" dirty="0"/>
              <a:t>, y que </a:t>
            </a:r>
            <a:r>
              <a:rPr lang="en-US" dirty="0" err="1"/>
              <a:t>cubran</a:t>
            </a:r>
            <a:r>
              <a:rPr lang="en-US" dirty="0"/>
              <a:t> los </a:t>
            </a:r>
            <a:r>
              <a:rPr lang="en-US" dirty="0" err="1"/>
              <a:t>brazos</a:t>
            </a:r>
            <a:r>
              <a:rPr lang="en-US" dirty="0"/>
              <a:t> hasta </a:t>
            </a:r>
            <a:r>
              <a:rPr lang="en-US" dirty="0" err="1"/>
              <a:t>el</a:t>
            </a:r>
            <a:r>
              <a:rPr lang="en-US" dirty="0"/>
              <a:t> </a:t>
            </a:r>
            <a:r>
              <a:rPr lang="en-US" dirty="0" err="1"/>
              <a:t>extremo</a:t>
            </a:r>
            <a:r>
              <a:rPr lang="en-US" dirty="0"/>
              <a:t> de las </a:t>
            </a:r>
            <a:r>
              <a:rPr lang="en-US" dirty="0" err="1"/>
              <a:t>muñecas</a:t>
            </a:r>
            <a:r>
              <a:rPr lang="en-US" dirty="0"/>
              <a:t> </a:t>
            </a:r>
            <a:endParaRPr dirty="0"/>
          </a:p>
          <a:p>
            <a:pPr marL="228600" lvl="0" indent="-228600" algn="l" rtl="0">
              <a:lnSpc>
                <a:spcPct val="100000"/>
              </a:lnSpc>
              <a:spcBef>
                <a:spcPts val="1000"/>
              </a:spcBef>
              <a:spcAft>
                <a:spcPts val="0"/>
              </a:spcAft>
              <a:buClr>
                <a:schemeClr val="accent1"/>
              </a:buClr>
              <a:buSzPts val="2000"/>
              <a:buChar char="•"/>
            </a:pPr>
            <a:r>
              <a:rPr lang="en-US" dirty="0" err="1"/>
              <a:t>Mascarilla</a:t>
            </a:r>
            <a:r>
              <a:rPr lang="en-US" dirty="0"/>
              <a:t> </a:t>
            </a:r>
            <a:r>
              <a:rPr lang="en-US" dirty="0" err="1"/>
              <a:t>quirúrgica</a:t>
            </a:r>
            <a:r>
              <a:rPr lang="en-US" dirty="0"/>
              <a:t> que se </a:t>
            </a:r>
            <a:r>
              <a:rPr lang="en-US" dirty="0" err="1"/>
              <a:t>adapte</a:t>
            </a:r>
            <a:r>
              <a:rPr lang="en-US" dirty="0"/>
              <a:t> a la </a:t>
            </a:r>
            <a:r>
              <a:rPr lang="en-US" dirty="0" err="1"/>
              <a:t>cara</a:t>
            </a:r>
            <a:r>
              <a:rPr lang="en-US" dirty="0"/>
              <a:t> y se </a:t>
            </a:r>
            <a:r>
              <a:rPr lang="en-US" dirty="0" err="1"/>
              <a:t>fije</a:t>
            </a:r>
            <a:r>
              <a:rPr lang="en-US" dirty="0"/>
              <a:t> </a:t>
            </a:r>
            <a:r>
              <a:rPr lang="en-US" dirty="0" err="1"/>
              <a:t>adecuadamente</a:t>
            </a:r>
            <a:r>
              <a:rPr lang="en-US" dirty="0"/>
              <a:t> </a:t>
            </a:r>
            <a:endParaRPr dirty="0"/>
          </a:p>
          <a:p>
            <a:pPr marL="228600" lvl="0" indent="-228600" algn="l" rtl="0">
              <a:lnSpc>
                <a:spcPct val="100000"/>
              </a:lnSpc>
              <a:spcBef>
                <a:spcPts val="1000"/>
              </a:spcBef>
              <a:spcAft>
                <a:spcPts val="0"/>
              </a:spcAft>
              <a:buClr>
                <a:schemeClr val="accent1"/>
              </a:buClr>
              <a:buSzPts val="2000"/>
              <a:buChar char="•"/>
            </a:pPr>
            <a:r>
              <a:rPr lang="en-US" dirty="0" err="1"/>
              <a:t>Protección</a:t>
            </a:r>
            <a:r>
              <a:rPr lang="en-US" dirty="0"/>
              <a:t> ocular (por </a:t>
            </a:r>
            <a:r>
              <a:rPr lang="en-US" dirty="0" err="1"/>
              <a:t>ejemplo</a:t>
            </a:r>
            <a:r>
              <a:rPr lang="en-US" dirty="0"/>
              <a:t>, </a:t>
            </a:r>
            <a:r>
              <a:rPr lang="en-US" dirty="0" err="1"/>
              <a:t>gafas</a:t>
            </a:r>
            <a:r>
              <a:rPr lang="en-US" dirty="0"/>
              <a:t> de </a:t>
            </a:r>
            <a:r>
              <a:rPr lang="en-US" dirty="0" err="1"/>
              <a:t>protección</a:t>
            </a:r>
            <a:r>
              <a:rPr lang="en-US" dirty="0"/>
              <a:t> o </a:t>
            </a:r>
            <a:r>
              <a:rPr lang="en-US" dirty="0" err="1"/>
              <a:t>careta</a:t>
            </a:r>
            <a:r>
              <a:rPr lang="en-US" dirty="0"/>
              <a:t> facial </a:t>
            </a:r>
            <a:r>
              <a:rPr lang="en-US" dirty="0" err="1"/>
              <a:t>completa</a:t>
            </a:r>
            <a:r>
              <a:rPr lang="en-US" dirty="0"/>
              <a:t> </a:t>
            </a:r>
            <a:r>
              <a:rPr lang="en-US" dirty="0" err="1"/>
              <a:t>desechable</a:t>
            </a:r>
            <a:r>
              <a:rPr lang="en-US" dirty="0"/>
              <a:t>) que </a:t>
            </a:r>
            <a:r>
              <a:rPr lang="en-US" dirty="0" err="1"/>
              <a:t>pueda</a:t>
            </a:r>
            <a:r>
              <a:rPr lang="en-US" dirty="0"/>
              <a:t> </a:t>
            </a:r>
            <a:r>
              <a:rPr lang="en-US" dirty="0" err="1"/>
              <a:t>ajustarse</a:t>
            </a:r>
            <a:r>
              <a:rPr lang="en-US" dirty="0"/>
              <a:t> para </a:t>
            </a:r>
            <a:r>
              <a:rPr lang="en-US" dirty="0" err="1"/>
              <a:t>adaptarla</a:t>
            </a:r>
            <a:r>
              <a:rPr lang="en-US" dirty="0"/>
              <a:t> a la </a:t>
            </a:r>
            <a:r>
              <a:rPr lang="en-US" dirty="0" err="1"/>
              <a:t>cara</a:t>
            </a:r>
            <a:r>
              <a:rPr lang="en-US" dirty="0"/>
              <a:t> y que </a:t>
            </a:r>
            <a:r>
              <a:rPr lang="en-US" dirty="0" err="1"/>
              <a:t>cubra</a:t>
            </a:r>
            <a:r>
              <a:rPr lang="en-US" dirty="0"/>
              <a:t> los </a:t>
            </a:r>
            <a:r>
              <a:rPr lang="en-US" dirty="0" err="1"/>
              <a:t>ojos</a:t>
            </a:r>
            <a:r>
              <a:rPr lang="en-US" dirty="0"/>
              <a:t>, la </a:t>
            </a:r>
            <a:r>
              <a:rPr lang="en-US" dirty="0" err="1"/>
              <a:t>nariz</a:t>
            </a:r>
            <a:r>
              <a:rPr lang="en-US" dirty="0"/>
              <a:t>, la boca y la </a:t>
            </a:r>
            <a:r>
              <a:rPr lang="en-US" dirty="0" err="1"/>
              <a:t>barbilla</a:t>
            </a:r>
            <a:r>
              <a:rPr lang="en-US" dirty="0"/>
              <a:t> </a:t>
            </a:r>
            <a:endParaRPr dirty="0"/>
          </a:p>
          <a:p>
            <a:pPr marL="228600" lvl="0" indent="-228600" algn="l" rtl="0">
              <a:lnSpc>
                <a:spcPct val="100000"/>
              </a:lnSpc>
              <a:spcBef>
                <a:spcPts val="1000"/>
              </a:spcBef>
              <a:spcAft>
                <a:spcPts val="0"/>
              </a:spcAft>
              <a:buClr>
                <a:schemeClr val="accent1"/>
              </a:buClr>
              <a:buSzPts val="2000"/>
              <a:buChar char="•"/>
            </a:pPr>
            <a:r>
              <a:rPr lang="en-US" dirty="0" err="1"/>
              <a:t>Guantes</a:t>
            </a:r>
            <a:r>
              <a:rPr lang="en-US" dirty="0"/>
              <a:t> </a:t>
            </a:r>
            <a:r>
              <a:rPr lang="en-US" dirty="0" err="1"/>
              <a:t>limpios</a:t>
            </a:r>
            <a:r>
              <a:rPr lang="en-US" dirty="0"/>
              <a:t>, no </a:t>
            </a:r>
            <a:r>
              <a:rPr lang="en-US" dirty="0" err="1"/>
              <a:t>estériles</a:t>
            </a:r>
            <a:r>
              <a:rPr lang="en-US" dirty="0"/>
              <a:t>, </a:t>
            </a:r>
            <a:r>
              <a:rPr lang="en-US" dirty="0" err="1"/>
              <a:t>desechables</a:t>
            </a:r>
            <a:r>
              <a:rPr lang="en-US" dirty="0"/>
              <a:t>, que </a:t>
            </a:r>
            <a:r>
              <a:rPr lang="en-US" dirty="0" err="1"/>
              <a:t>cubran</a:t>
            </a:r>
            <a:r>
              <a:rPr lang="en-US" dirty="0"/>
              <a:t> </a:t>
            </a:r>
            <a:r>
              <a:rPr lang="en-US" dirty="0" err="1"/>
              <a:t>el</a:t>
            </a:r>
            <a:r>
              <a:rPr lang="en-US" dirty="0"/>
              <a:t> </a:t>
            </a:r>
            <a:r>
              <a:rPr lang="en-US" dirty="0" err="1"/>
              <a:t>puño</a:t>
            </a:r>
            <a:r>
              <a:rPr lang="en-US" dirty="0"/>
              <a:t> de la </a:t>
            </a:r>
            <a:r>
              <a:rPr lang="en-US" dirty="0" err="1"/>
              <a:t>bata</a:t>
            </a:r>
            <a:r>
              <a:rPr lang="en-US" dirty="0"/>
              <a:t> de </a:t>
            </a:r>
            <a:r>
              <a:rPr lang="en-US" dirty="0" err="1"/>
              <a:t>aislamiento</a:t>
            </a:r>
            <a:r>
              <a:rPr lang="en-US" dirty="0"/>
              <a:t> </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39" name="Google Shape;139;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sz="1000"/>
          </a:p>
        </p:txBody>
      </p:sp>
      <p:sp>
        <p:nvSpPr>
          <p:cNvPr id="6" name="Footer Placeholder 3">
            <a:extLst>
              <a:ext uri="{FF2B5EF4-FFF2-40B4-BE49-F238E27FC236}">
                <a16:creationId xmlns:a16="http://schemas.microsoft.com/office/drawing/2014/main" id="{E5184E93-B555-47EB-9967-FB5A8A3B7276}"/>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209630"/>
            <a:ext cx="10515600" cy="942814"/>
          </a:xfrm>
        </p:spPr>
        <p:txBody>
          <a:bodyPr/>
          <a:lstStyle/>
          <a:p>
            <a:r>
              <a:rPr lang="es-ES" dirty="0">
                <a:ea typeface="+mj-lt"/>
                <a:cs typeface="+mj-lt"/>
              </a:rPr>
              <a:t>Obtención </a:t>
            </a:r>
            <a:r>
              <a:rPr lang="es-ES" b="0" i="0" u="none" baseline="0" dirty="0">
                <a:ea typeface="+mj-lt"/>
                <a:cs typeface="+mj-lt"/>
              </a:rPr>
              <a:t>de </a:t>
            </a:r>
            <a:r>
              <a:rPr lang="es-ES" dirty="0">
                <a:ea typeface="+mj-lt"/>
                <a:cs typeface="+mj-lt"/>
              </a:rPr>
              <a:t>muestras: Directrices generales </a:t>
            </a:r>
            <a:r>
              <a:rPr lang="es-ES" b="0" i="0" u="none" baseline="0" dirty="0">
                <a:ea typeface="+mj-lt"/>
                <a:cs typeface="+mj-lt"/>
              </a:rPr>
              <a:t>(</a:t>
            </a:r>
            <a:r>
              <a:rPr lang="es-ES" dirty="0">
                <a:ea typeface="+mj-lt"/>
                <a:cs typeface="+mj-lt"/>
              </a:rPr>
              <a:t>1</a:t>
            </a:r>
            <a:r>
              <a:rPr lang="es-ES" b="0" i="0" u="none" baseline="0" dirty="0">
                <a:ea typeface="+mj-lt"/>
                <a:cs typeface="+mj-lt"/>
              </a:rPr>
              <a:t>)</a:t>
            </a:r>
            <a:endParaRPr lang="en-US"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pPr lvl="0" algn="l" rtl="0"/>
            <a:r>
              <a:rPr lang="es-ES" b="0" i="0" u="none" baseline="0" dirty="0"/>
              <a:t>Lea, comprenda y cumpla estrictamente todas las medidas de bioseguridad aplicables para la obtención, manipulación y manejo de las muestras para la prueba </a:t>
            </a:r>
            <a:br>
              <a:rPr lang="es-ES" b="0" i="0" u="none" baseline="0" dirty="0"/>
            </a:br>
            <a:r>
              <a:rPr lang="es-ES" b="0" i="0" u="none" baseline="0" dirty="0"/>
              <a:t>del SARS-CoV-2.</a:t>
            </a:r>
            <a:endParaRPr lang="es-ES" dirty="0"/>
          </a:p>
          <a:p>
            <a:pPr lvl="0" algn="l" rtl="0"/>
            <a:r>
              <a:rPr lang="es-ES" b="0" i="0" u="none" baseline="0" dirty="0"/>
              <a:t>Obtenga la muestra cuanto antes una vez que se ha tomado la decisión de llevar a cabo la prueba del SARS-CoV-2, independientemente del tiempo transcurrido desde el inicio de los síntomas.</a:t>
            </a:r>
          </a:p>
          <a:p>
            <a:pPr lvl="0" algn="l" rtl="0"/>
            <a:r>
              <a:rPr lang="es-ES" b="0" i="0" u="none" baseline="0" dirty="0"/>
              <a:t>Cumpla estrictamente los procedimientos establecidos para la toma de muestras a fin de obtener muestras de alta calidad. </a:t>
            </a:r>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8</a:t>
            </a:fld>
            <a:endParaRPr lang="es-ES" sz="1000" dirty="0"/>
          </a:p>
        </p:txBody>
      </p:sp>
      <p:grpSp>
        <p:nvGrpSpPr>
          <p:cNvPr id="10" name="Group 9">
            <a:extLst>
              <a:ext uri="{FF2B5EF4-FFF2-40B4-BE49-F238E27FC236}">
                <a16:creationId xmlns:a16="http://schemas.microsoft.com/office/drawing/2014/main" id="{B097C805-C0BE-1D4D-B58D-0FC6C244E96E}"/>
              </a:ext>
            </a:extLst>
          </p:cNvPr>
          <p:cNvGrpSpPr/>
          <p:nvPr/>
        </p:nvGrpSpPr>
        <p:grpSpPr>
          <a:xfrm>
            <a:off x="8030674" y="1370561"/>
            <a:ext cx="3924069" cy="596348"/>
            <a:chOff x="7861998" y="1527451"/>
            <a:chExt cx="3924069" cy="596348"/>
          </a:xfrm>
        </p:grpSpPr>
        <p:sp>
          <p:nvSpPr>
            <p:cNvPr id="11" name="TextBox 10">
              <a:extLst>
                <a:ext uri="{FF2B5EF4-FFF2-40B4-BE49-F238E27FC236}">
                  <a16:creationId xmlns:a16="http://schemas.microsoft.com/office/drawing/2014/main" id="{73B45621-26BF-6444-A4D8-E81387A3606F}"/>
                </a:ext>
              </a:extLst>
            </p:cNvPr>
            <p:cNvSpPr txBox="1"/>
            <p:nvPr/>
          </p:nvSpPr>
          <p:spPr>
            <a:xfrm>
              <a:off x="8387592" y="1694820"/>
              <a:ext cx="3398475" cy="261610"/>
            </a:xfrm>
            <a:prstGeom prst="rect">
              <a:avLst/>
            </a:prstGeom>
            <a:solidFill>
              <a:schemeClr val="tx1"/>
            </a:solidFill>
          </p:spPr>
          <p:txBody>
            <a:bodyPr wrap="square" rtlCol="0">
              <a:spAutoFit/>
            </a:bodyPr>
            <a:lstStyle/>
            <a:p>
              <a:pPr algn="l" rtl="0"/>
              <a:r>
                <a:rPr lang="es-ES" sz="1100" b="0" i="0" u="none" baseline="0" dirty="0">
                  <a:solidFill>
                    <a:srgbClr val="FFFFFF"/>
                  </a:solidFill>
                  <a:ea typeface="Calibri" charset="0"/>
                  <a:cs typeface="Calibri" charset="0"/>
                </a:rPr>
                <a:t>Adaptar según las directrices de su país</a:t>
              </a:r>
              <a:endParaRPr lang="es-E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3B7CE724-5B10-E546-B3D9-62A5B18B68D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3" name="Graphic 12" descr="Pencil">
              <a:extLst>
                <a:ext uri="{FF2B5EF4-FFF2-40B4-BE49-F238E27FC236}">
                  <a16:creationId xmlns:a16="http://schemas.microsoft.com/office/drawing/2014/main" id="{AD09D45C-1EF9-B541-9157-8FD47454F4C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BC598F0A-7E2B-A5E7-DAA7-A258B983A5B2}"/>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spTree>
    <p:extLst>
      <p:ext uri="{BB962C8B-B14F-4D97-AF65-F5344CB8AC3E}">
        <p14:creationId xmlns:p14="http://schemas.microsoft.com/office/powerpoint/2010/main" val="659467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nvPr>
        </p:nvSpPr>
        <p:spPr>
          <a:xfrm>
            <a:off x="838199" y="143900"/>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Obtención de muestras: directrices generales (2) </a:t>
            </a:r>
            <a:endParaRPr dirty="0"/>
          </a:p>
        </p:txBody>
      </p:sp>
      <p:sp>
        <p:nvSpPr>
          <p:cNvPr id="154" name="Google Shape;154;p8"/>
          <p:cNvSpPr txBox="1">
            <a:spLocks noGrp="1"/>
          </p:cNvSpPr>
          <p:nvPr>
            <p:ph type="body" idx="1"/>
          </p:nvPr>
        </p:nvSpPr>
        <p:spPr>
          <a:xfrm>
            <a:off x="838199" y="2125092"/>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Limpie y desinfecte las superficies de la sala en la que se realiza el procedimiento antes y después de la obtención de la muestra, con el empleo de los desinfectantes apropiados y del tiempo de contacto recomendado para el desinfectante de que se trate. </a:t>
            </a:r>
            <a:endParaRPr dirty="0"/>
          </a:p>
          <a:p>
            <a:pPr marL="228600" lvl="0" indent="-101600" algn="l" rtl="0">
              <a:lnSpc>
                <a:spcPct val="100000"/>
              </a:lnSpc>
              <a:spcBef>
                <a:spcPts val="1000"/>
              </a:spcBef>
              <a:spcAft>
                <a:spcPts val="0"/>
              </a:spcAft>
              <a:buClr>
                <a:schemeClr val="accent1"/>
              </a:buClr>
              <a:buSzPts val="2000"/>
              <a:buNone/>
            </a:pPr>
            <a:endParaRPr sz="800" dirty="0"/>
          </a:p>
          <a:p>
            <a:pPr marL="228600" lvl="0" indent="-228600" algn="l" rtl="0">
              <a:lnSpc>
                <a:spcPct val="100000"/>
              </a:lnSpc>
              <a:spcBef>
                <a:spcPts val="1000"/>
              </a:spcBef>
              <a:spcAft>
                <a:spcPts val="0"/>
              </a:spcAft>
              <a:buSzPts val="2000"/>
              <a:buChar char="•"/>
            </a:pPr>
            <a:r>
              <a:rPr lang="en-US" dirty="0"/>
              <a:t>Rotule cada muestra con el número de identificación único del </a:t>
            </a:r>
            <a:r>
              <a:rPr lang="en-US" dirty="0" err="1"/>
              <a:t>paciente</a:t>
            </a:r>
            <a:r>
              <a:rPr lang="en-US" dirty="0"/>
              <a:t> (por ejemplo, el número del expediente médico o historia clínica), </a:t>
            </a:r>
            <a:r>
              <a:rPr lang="en-US" dirty="0" err="1"/>
              <a:t>el</a:t>
            </a:r>
            <a:r>
              <a:rPr lang="en-US" dirty="0"/>
              <a:t> </a:t>
            </a:r>
            <a:r>
              <a:rPr lang="en-US" dirty="0" err="1"/>
              <a:t>número</a:t>
            </a:r>
            <a:r>
              <a:rPr lang="en-US" dirty="0"/>
              <a:t> de </a:t>
            </a:r>
            <a:r>
              <a:rPr lang="en-US" dirty="0" err="1"/>
              <a:t>identificación</a:t>
            </a:r>
            <a:r>
              <a:rPr lang="en-US" dirty="0"/>
              <a:t> único de la muestra (por ejemplo, </a:t>
            </a:r>
            <a:r>
              <a:rPr lang="en-US" dirty="0" err="1"/>
              <a:t>el</a:t>
            </a:r>
            <a:r>
              <a:rPr lang="en-US" dirty="0"/>
              <a:t> </a:t>
            </a:r>
            <a:r>
              <a:rPr lang="en-US" dirty="0" err="1"/>
              <a:t>número</a:t>
            </a:r>
            <a:r>
              <a:rPr lang="en-US" dirty="0"/>
              <a:t> de pedido de laboratorio), el tipo de muestra y la fecha y hora de obtención de la muestra. </a:t>
            </a:r>
            <a:endParaRPr dirty="0"/>
          </a:p>
          <a:p>
            <a:pPr marL="228600" lvl="0" indent="-101600" algn="l" rtl="0">
              <a:lnSpc>
                <a:spcPct val="100000"/>
              </a:lnSpc>
              <a:spcBef>
                <a:spcPts val="1000"/>
              </a:spcBef>
              <a:spcAft>
                <a:spcPts val="0"/>
              </a:spcAft>
              <a:buSzPts val="2000"/>
              <a:buNone/>
            </a:pPr>
            <a:endParaRPr sz="800" dirty="0"/>
          </a:p>
          <a:p>
            <a:pPr marL="228600" lvl="0" indent="-228600" algn="l" rtl="0">
              <a:lnSpc>
                <a:spcPct val="100000"/>
              </a:lnSpc>
              <a:spcBef>
                <a:spcPts val="1000"/>
              </a:spcBef>
              <a:spcAft>
                <a:spcPts val="0"/>
              </a:spcAft>
              <a:buClr>
                <a:schemeClr val="accent1"/>
              </a:buClr>
              <a:buSzPts val="2000"/>
              <a:buChar char="•"/>
            </a:pPr>
            <a:r>
              <a:rPr lang="en-US" dirty="0"/>
              <a:t>Cumpla estrictamente las medidas recomendadas de higiene de las manos y de bioseguridad. </a:t>
            </a: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55" name="Google Shape;155;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sz="1000"/>
          </a:p>
        </p:txBody>
      </p:sp>
      <p:sp>
        <p:nvSpPr>
          <p:cNvPr id="6" name="Footer Placeholder 3">
            <a:extLst>
              <a:ext uri="{FF2B5EF4-FFF2-40B4-BE49-F238E27FC236}">
                <a16:creationId xmlns:a16="http://schemas.microsoft.com/office/drawing/2014/main" id="{B7017B9A-6A99-466F-B86D-D0712B52DB39}"/>
              </a:ext>
            </a:extLst>
          </p:cNvPr>
          <p:cNvSpPr>
            <a:spLocks noGrp="1"/>
          </p:cNvSpPr>
          <p:nvPr>
            <p:ph type="ftr" sz="quarter" idx="11"/>
          </p:nvPr>
        </p:nvSpPr>
        <p:spPr>
          <a:xfrm>
            <a:off x="838200" y="6356350"/>
            <a:ext cx="7315200" cy="501650"/>
          </a:xfrm>
        </p:spPr>
        <p:txBody>
          <a:bodyPr/>
          <a:lstStyle/>
          <a:p>
            <a:r>
              <a:rPr lang="en-US" dirty="0"/>
              <a:t>Taller de capacitación sobre pruebas diagnósticas rápidas de antígenos del SARS-CoV-2 (v3.0) | Obtención de muestras </a:t>
            </a:r>
            <a:endParaRPr lang="en-GB" dirty="0"/>
          </a:p>
        </p:txBody>
      </p:sp>
      <p:grpSp>
        <p:nvGrpSpPr>
          <p:cNvPr id="7" name="Group 6">
            <a:extLst>
              <a:ext uri="{FF2B5EF4-FFF2-40B4-BE49-F238E27FC236}">
                <a16:creationId xmlns:a16="http://schemas.microsoft.com/office/drawing/2014/main" id="{E8F074CE-E606-495F-88FE-E3B9F5555AAE}"/>
              </a:ext>
            </a:extLst>
          </p:cNvPr>
          <p:cNvGrpSpPr/>
          <p:nvPr/>
        </p:nvGrpSpPr>
        <p:grpSpPr>
          <a:xfrm>
            <a:off x="7939982" y="1285016"/>
            <a:ext cx="3924069" cy="596348"/>
            <a:chOff x="7861998" y="1527451"/>
            <a:chExt cx="3924069" cy="596348"/>
          </a:xfrm>
        </p:grpSpPr>
        <p:sp>
          <p:nvSpPr>
            <p:cNvPr id="8" name="TextBox 7">
              <a:extLst>
                <a:ext uri="{FF2B5EF4-FFF2-40B4-BE49-F238E27FC236}">
                  <a16:creationId xmlns:a16="http://schemas.microsoft.com/office/drawing/2014/main" id="{C6FD8475-D25D-4847-A7FF-318A07441C84}"/>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6324E1-4268-40D7-BB4C-B883A2F2B8F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48815D7B-AC06-4235-B48E-0C714FF9BEB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upplier xmlns="4c29955c-3983-4360-85fb-74cf7af43e96" xsi:nil="true"/>
    <PMIS0 xmlns="4c29955c-3983-4360-85fb-74cf7af43e96" xsi:nil="true"/>
    <PMIS xmlns="4c29955c-3983-4360-85fb-74cf7af43e9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AD057272B239F45BF04C2CC49F4149A" ma:contentTypeVersion="15" ma:contentTypeDescription="Create a new document." ma:contentTypeScope="" ma:versionID="eba3de616e0b4ecf889af978614f148a">
  <xsd:schema xmlns:xsd="http://www.w3.org/2001/XMLSchema" xmlns:xs="http://www.w3.org/2001/XMLSchema" xmlns:p="http://schemas.microsoft.com/office/2006/metadata/properties" xmlns:ns2="4c29955c-3983-4360-85fb-74cf7af43e96" xmlns:ns3="862aa5ca-c86a-4192-b148-097035e828f6" targetNamespace="http://schemas.microsoft.com/office/2006/metadata/properties" ma:root="true" ma:fieldsID="d876c733c9e71274071c8ca2a9163494" ns2:_="" ns3:_="">
    <xsd:import namespace="4c29955c-3983-4360-85fb-74cf7af43e96"/>
    <xsd:import namespace="862aa5ca-c86a-4192-b148-097035e828f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PMIS" minOccurs="0"/>
                <xsd:element ref="ns2:PMIS0" minOccurs="0"/>
                <xsd:element ref="ns2:Suppli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29955c-3983-4360-85fb-74cf7af43e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MIS" ma:index="20" nillable="true" ma:displayName="Year" ma:format="Dropdown" ma:internalName="PMIS" ma:percentage="FALSE">
      <xsd:simpleType>
        <xsd:restriction base="dms:Number"/>
      </xsd:simpleType>
    </xsd:element>
    <xsd:element name="PMIS0" ma:index="21" nillable="true" ma:displayName="PMIS" ma:format="Dropdown" ma:internalName="PMIS0">
      <xsd:simpleType>
        <xsd:restriction base="dms:Text">
          <xsd:maxLength value="255"/>
        </xsd:restriction>
      </xsd:simpleType>
    </xsd:element>
    <xsd:element name="Supplier" ma:index="22" nillable="true" ma:displayName="Supplier" ma:format="Dropdown" ma:internalName="Suppli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2aa5ca-c86a-4192-b148-097035e828f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198901-5934-44EB-94DB-D0D5699D073C}">
  <ds:schemaRefs>
    <ds:schemaRef ds:uri="http://schemas.microsoft.com/sharepoint/v3/contenttype/forms"/>
  </ds:schemaRefs>
</ds:datastoreItem>
</file>

<file path=customXml/itemProps2.xml><?xml version="1.0" encoding="utf-8"?>
<ds:datastoreItem xmlns:ds="http://schemas.openxmlformats.org/officeDocument/2006/customXml" ds:itemID="{7BCE6F80-A2E7-4BB1-83E3-7B815818D9F0}">
  <ds:schemaRefs>
    <ds:schemaRef ds:uri="http://schemas.microsoft.com/office/2006/metadata/properties"/>
    <ds:schemaRef ds:uri="http://schemas.microsoft.com/office/infopath/2007/PartnerControls"/>
    <ds:schemaRef ds:uri="4c29955c-3983-4360-85fb-74cf7af43e96"/>
  </ds:schemaRefs>
</ds:datastoreItem>
</file>

<file path=customXml/itemProps3.xml><?xml version="1.0" encoding="utf-8"?>
<ds:datastoreItem xmlns:ds="http://schemas.openxmlformats.org/officeDocument/2006/customXml" ds:itemID="{BD51BD9E-9837-4414-9134-570A0D3CC6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29955c-3983-4360-85fb-74cf7af43e96"/>
    <ds:schemaRef ds:uri="862aa5ca-c86a-4192-b148-097035e828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1872</TotalTime>
  <Words>2451</Words>
  <Application>Microsoft Office PowerPoint</Application>
  <PresentationFormat>Widescreen</PresentationFormat>
  <Paragraphs>165</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Avenir</vt:lpstr>
      <vt:lpstr>Calibri</vt:lpstr>
      <vt:lpstr>Office Theme</vt:lpstr>
      <vt:lpstr>06</vt:lpstr>
      <vt:lpstr>Declaración de exención de responsabilidad</vt:lpstr>
      <vt:lpstr>Objetivos de aprendizaje </vt:lpstr>
      <vt:lpstr>Introducción a la obtención de muestras </vt:lpstr>
      <vt:lpstr>Puesto de trabajo para la obtención de muestras1  </vt:lpstr>
      <vt:lpstr>Insumos y materiales </vt:lpstr>
      <vt:lpstr>¿Qué EPP se recomienda para los trabajadores de salud durante la obtención de muestras? </vt:lpstr>
      <vt:lpstr>Obtención de muestras: Directrices generales (1)</vt:lpstr>
      <vt:lpstr>Obtención de muestras: directrices generales (2) </vt:lpstr>
      <vt:lpstr>Obtención de muestras: Directrices generales (3) </vt:lpstr>
      <vt:lpstr>Obtención de muestras con un hisopo nasofaríngeo (1)</vt:lpstr>
      <vt:lpstr>Obtención de muestras con un hisopo nasofaríngeo (2) </vt:lpstr>
      <vt:lpstr>Obtención de una muestra con un hisopo nasofaríngeo (vídeo) </vt:lpstr>
      <vt:lpstr>Transporte  de muestras  al laboratorio</vt:lpstr>
      <vt:lpstr>Cuestiones que se deben tener en cuenta al embalar muestras para su transporte1,2 </vt:lpstr>
      <vt:lpstr>Ejemplos de embalaje/envasado triple para las muestras de SARS-CoV-21 </vt:lpstr>
      <vt:lpstr>PowerPoint Presentation</vt:lpstr>
      <vt:lpstr>PowerPoint Presentation</vt:lpstr>
      <vt:lpstr>¿Alguna pregunta?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116</cp:revision>
  <dcterms:created xsi:type="dcterms:W3CDTF">2020-10-08T10:02:18Z</dcterms:created>
  <dcterms:modified xsi:type="dcterms:W3CDTF">2022-10-04T09:29:16Z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0x010100CAD057272B239F45BF04C2CC49F4149A</vt:lpwstr>
  </property>
</Properties>
</file>