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256" r:id="rId5"/>
    <p:sldId id="360" r:id="rId6"/>
    <p:sldId id="257" r:id="rId7"/>
    <p:sldId id="258" r:id="rId8"/>
    <p:sldId id="259" r:id="rId9"/>
    <p:sldId id="260" r:id="rId10"/>
    <p:sldId id="261" r:id="rId11"/>
    <p:sldId id="262" r:id="rId12"/>
    <p:sldId id="277" r:id="rId13"/>
    <p:sldId id="264" r:id="rId14"/>
    <p:sldId id="265" r:id="rId15"/>
    <p:sldId id="266" r:id="rId16"/>
    <p:sldId id="282" r:id="rId17"/>
    <p:sldId id="268" r:id="rId18"/>
    <p:sldId id="271" r:id="rId19"/>
    <p:sldId id="270" r:id="rId20"/>
    <p:sldId id="361" r:id="rId21"/>
    <p:sldId id="286" r:id="rId22"/>
    <p:sldId id="287" r:id="rId23"/>
    <p:sldId id="274" r:id="rId24"/>
    <p:sldId id="293" r:id="rId25"/>
    <p:sldId id="276" r:id="rId26"/>
    <p:sldId id="283" r:id="rId27"/>
    <p:sldId id="362" r:id="rId28"/>
    <p:sldId id="278" r:id="rId29"/>
    <p:sldId id="279" r:id="rId30"/>
    <p:sldId id="280" r:id="rId31"/>
    <p:sldId id="294" r:id="rId32"/>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di Albert" initials="HA" lastIdx="2" clrIdx="0">
    <p:extLst>
      <p:ext uri="{19B8F6BF-5375-455C-9EA6-DF929625EA0E}">
        <p15:presenceInfo xmlns:p15="http://schemas.microsoft.com/office/powerpoint/2012/main" userId="S-1-5-21-758399636-2987204155-3505288178-1353" providerId="AD"/>
      </p:ext>
    </p:extLst>
  </p:cmAuthor>
  <p:cmAuthor id="2" name="Fiona Stewart" initials="FS" lastIdx="3" clrIdx="1">
    <p:extLst>
      <p:ext uri="{19B8F6BF-5375-455C-9EA6-DF929625EA0E}">
        <p15:presenceInfo xmlns:p15="http://schemas.microsoft.com/office/powerpoint/2012/main" userId="3a7b56f0cb2e9c4d" providerId="Windows Live"/>
      </p:ext>
    </p:extLst>
  </p:cmAuthor>
  <p:cmAuthor id="3" name="Maite no admin" initials="Mna" lastIdx="3" clrIdx="2">
    <p:extLst>
      <p:ext uri="{19B8F6BF-5375-455C-9EA6-DF929625EA0E}">
        <p15:presenceInfo xmlns:p15="http://schemas.microsoft.com/office/powerpoint/2012/main" userId="Maite no 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CA639C-FC50-4D86-BE5B-17FA7B54F599}" v="50" dt="2021-06-14T15:52:41.4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189" autoAdjust="0"/>
    <p:restoredTop sz="92103" autoAdjust="0"/>
  </p:normalViewPr>
  <p:slideViewPr>
    <p:cSldViewPr snapToGrid="0">
      <p:cViewPr varScale="1">
        <p:scale>
          <a:sx n="59" d="100"/>
          <a:sy n="59" d="100"/>
        </p:scale>
        <p:origin x="34" y="42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ORE, Zoumana" userId="f906a7cf-0a3d-4765-9453-fbd494f994fd" providerId="ADAL" clId="{FECA639C-FC50-4D86-BE5B-17FA7B54F599}"/>
    <pc:docChg chg="undo custSel modSld">
      <pc:chgData name="TRAORE, Zoumana" userId="f906a7cf-0a3d-4765-9453-fbd494f994fd" providerId="ADAL" clId="{FECA639C-FC50-4D86-BE5B-17FA7B54F599}" dt="2021-06-14T15:53:27.498" v="36" actId="21"/>
      <pc:docMkLst>
        <pc:docMk/>
      </pc:docMkLst>
      <pc:sldChg chg="addSp delSp mod">
        <pc:chgData name="TRAORE, Zoumana" userId="f906a7cf-0a3d-4765-9453-fbd494f994fd" providerId="ADAL" clId="{FECA639C-FC50-4D86-BE5B-17FA7B54F599}" dt="2021-06-14T15:40:24.655" v="1" actId="21"/>
        <pc:sldMkLst>
          <pc:docMk/>
          <pc:sldMk cId="1534908751" sldId="278"/>
        </pc:sldMkLst>
        <pc:picChg chg="add del">
          <ac:chgData name="TRAORE, Zoumana" userId="f906a7cf-0a3d-4765-9453-fbd494f994fd" providerId="ADAL" clId="{FECA639C-FC50-4D86-BE5B-17FA7B54F599}" dt="2021-06-14T15:40:24.655" v="1" actId="21"/>
          <ac:picMkLst>
            <pc:docMk/>
            <pc:sldMk cId="1534908751" sldId="278"/>
            <ac:picMk id="4" creationId="{21E772BB-7FCC-46D4-BB04-EAD88BDF092D}"/>
          </ac:picMkLst>
        </pc:picChg>
      </pc:sldChg>
      <pc:sldChg chg="addSp delSp modSp mod">
        <pc:chgData name="TRAORE, Zoumana" userId="f906a7cf-0a3d-4765-9453-fbd494f994fd" providerId="ADAL" clId="{FECA639C-FC50-4D86-BE5B-17FA7B54F599}" dt="2021-06-14T15:50:35.076" v="33" actId="21"/>
        <pc:sldMkLst>
          <pc:docMk/>
          <pc:sldMk cId="3415717193" sldId="282"/>
        </pc:sldMkLst>
        <pc:spChg chg="add del">
          <ac:chgData name="TRAORE, Zoumana" userId="f906a7cf-0a3d-4765-9453-fbd494f994fd" providerId="ADAL" clId="{FECA639C-FC50-4D86-BE5B-17FA7B54F599}" dt="2021-06-14T15:46:39.508" v="3" actId="21"/>
          <ac:spMkLst>
            <pc:docMk/>
            <pc:sldMk cId="3415717193" sldId="282"/>
            <ac:spMk id="3" creationId="{A037F04C-11D0-9943-B5EC-CFFD376A7461}"/>
          </ac:spMkLst>
        </pc:spChg>
        <pc:spChg chg="add del mod">
          <ac:chgData name="TRAORE, Zoumana" userId="f906a7cf-0a3d-4765-9453-fbd494f994fd" providerId="ADAL" clId="{FECA639C-FC50-4D86-BE5B-17FA7B54F599}" dt="2021-06-14T15:46:39.508" v="3" actId="21"/>
          <ac:spMkLst>
            <pc:docMk/>
            <pc:sldMk cId="3415717193" sldId="282"/>
            <ac:spMk id="6" creationId="{E8FA2237-9D75-4443-ABC7-A8D8B2E22141}"/>
          </ac:spMkLst>
        </pc:spChg>
        <pc:spChg chg="mod">
          <ac:chgData name="TRAORE, Zoumana" userId="f906a7cf-0a3d-4765-9453-fbd494f994fd" providerId="ADAL" clId="{FECA639C-FC50-4D86-BE5B-17FA7B54F599}" dt="2021-06-14T15:47:52.798" v="28" actId="164"/>
          <ac:spMkLst>
            <pc:docMk/>
            <pc:sldMk cId="3415717193" sldId="282"/>
            <ac:spMk id="11" creationId="{6942CD2B-56A1-1848-B6AC-11CFEC0E4ED6}"/>
          </ac:spMkLst>
        </pc:spChg>
        <pc:spChg chg="mod">
          <ac:chgData name="TRAORE, Zoumana" userId="f906a7cf-0a3d-4765-9453-fbd494f994fd" providerId="ADAL" clId="{FECA639C-FC50-4D86-BE5B-17FA7B54F599}" dt="2021-06-14T15:47:52.798" v="28" actId="164"/>
          <ac:spMkLst>
            <pc:docMk/>
            <pc:sldMk cId="3415717193" sldId="282"/>
            <ac:spMk id="12" creationId="{62D9E4A1-2AC9-6645-9CAF-B345994EAB46}"/>
          </ac:spMkLst>
        </pc:spChg>
        <pc:spChg chg="mod">
          <ac:chgData name="TRAORE, Zoumana" userId="f906a7cf-0a3d-4765-9453-fbd494f994fd" providerId="ADAL" clId="{FECA639C-FC50-4D86-BE5B-17FA7B54F599}" dt="2021-06-14T15:47:52.798" v="28" actId="164"/>
          <ac:spMkLst>
            <pc:docMk/>
            <pc:sldMk cId="3415717193" sldId="282"/>
            <ac:spMk id="13" creationId="{965A0789-AA82-684D-9FC6-882C6F05468E}"/>
          </ac:spMkLst>
        </pc:spChg>
        <pc:spChg chg="mod">
          <ac:chgData name="TRAORE, Zoumana" userId="f906a7cf-0a3d-4765-9453-fbd494f994fd" providerId="ADAL" clId="{FECA639C-FC50-4D86-BE5B-17FA7B54F599}" dt="2021-06-14T15:47:52.798" v="28" actId="164"/>
          <ac:spMkLst>
            <pc:docMk/>
            <pc:sldMk cId="3415717193" sldId="282"/>
            <ac:spMk id="14" creationId="{699D67C9-1CD1-4F4A-90ED-4548057A0E63}"/>
          </ac:spMkLst>
        </pc:spChg>
        <pc:spChg chg="mod">
          <ac:chgData name="TRAORE, Zoumana" userId="f906a7cf-0a3d-4765-9453-fbd494f994fd" providerId="ADAL" clId="{FECA639C-FC50-4D86-BE5B-17FA7B54F599}" dt="2021-06-14T15:47:52.798" v="28" actId="164"/>
          <ac:spMkLst>
            <pc:docMk/>
            <pc:sldMk cId="3415717193" sldId="282"/>
            <ac:spMk id="15" creationId="{D52D6102-58C7-A641-AA57-393B11E52EEC}"/>
          </ac:spMkLst>
        </pc:spChg>
        <pc:spChg chg="mod">
          <ac:chgData name="TRAORE, Zoumana" userId="f906a7cf-0a3d-4765-9453-fbd494f994fd" providerId="ADAL" clId="{FECA639C-FC50-4D86-BE5B-17FA7B54F599}" dt="2021-06-14T15:47:52.798" v="28" actId="164"/>
          <ac:spMkLst>
            <pc:docMk/>
            <pc:sldMk cId="3415717193" sldId="282"/>
            <ac:spMk id="16" creationId="{64D48A50-73C5-4148-83D3-ECD04B8F47CE}"/>
          </ac:spMkLst>
        </pc:spChg>
        <pc:spChg chg="mod">
          <ac:chgData name="TRAORE, Zoumana" userId="f906a7cf-0a3d-4765-9453-fbd494f994fd" providerId="ADAL" clId="{FECA639C-FC50-4D86-BE5B-17FA7B54F599}" dt="2021-06-14T15:47:52.798" v="28" actId="164"/>
          <ac:spMkLst>
            <pc:docMk/>
            <pc:sldMk cId="3415717193" sldId="282"/>
            <ac:spMk id="19" creationId="{5EE6E900-3B15-0147-B896-611CD3BC9F23}"/>
          </ac:spMkLst>
        </pc:spChg>
        <pc:spChg chg="mod">
          <ac:chgData name="TRAORE, Zoumana" userId="f906a7cf-0a3d-4765-9453-fbd494f994fd" providerId="ADAL" clId="{FECA639C-FC50-4D86-BE5B-17FA7B54F599}" dt="2021-06-14T15:47:52.798" v="28" actId="164"/>
          <ac:spMkLst>
            <pc:docMk/>
            <pc:sldMk cId="3415717193" sldId="282"/>
            <ac:spMk id="21" creationId="{1880D691-09D9-0E43-8638-370A145A46E3}"/>
          </ac:spMkLst>
        </pc:spChg>
        <pc:spChg chg="mod">
          <ac:chgData name="TRAORE, Zoumana" userId="f906a7cf-0a3d-4765-9453-fbd494f994fd" providerId="ADAL" clId="{FECA639C-FC50-4D86-BE5B-17FA7B54F599}" dt="2021-06-14T15:47:52.798" v="28" actId="164"/>
          <ac:spMkLst>
            <pc:docMk/>
            <pc:sldMk cId="3415717193" sldId="282"/>
            <ac:spMk id="22" creationId="{5405F12F-C012-AC47-95E2-2970A1603FFF}"/>
          </ac:spMkLst>
        </pc:spChg>
        <pc:spChg chg="mod">
          <ac:chgData name="TRAORE, Zoumana" userId="f906a7cf-0a3d-4765-9453-fbd494f994fd" providerId="ADAL" clId="{FECA639C-FC50-4D86-BE5B-17FA7B54F599}" dt="2021-06-14T15:47:52.798" v="28" actId="164"/>
          <ac:spMkLst>
            <pc:docMk/>
            <pc:sldMk cId="3415717193" sldId="282"/>
            <ac:spMk id="23" creationId="{19906E75-43A8-1D4A-B2D3-02FA22D7FFF7}"/>
          </ac:spMkLst>
        </pc:spChg>
        <pc:spChg chg="mod">
          <ac:chgData name="TRAORE, Zoumana" userId="f906a7cf-0a3d-4765-9453-fbd494f994fd" providerId="ADAL" clId="{FECA639C-FC50-4D86-BE5B-17FA7B54F599}" dt="2021-06-14T15:47:52.798" v="28" actId="164"/>
          <ac:spMkLst>
            <pc:docMk/>
            <pc:sldMk cId="3415717193" sldId="282"/>
            <ac:spMk id="24" creationId="{FCEB97BA-8203-3140-908E-D0365C22FA67}"/>
          </ac:spMkLst>
        </pc:spChg>
        <pc:spChg chg="mod">
          <ac:chgData name="TRAORE, Zoumana" userId="f906a7cf-0a3d-4765-9453-fbd494f994fd" providerId="ADAL" clId="{FECA639C-FC50-4D86-BE5B-17FA7B54F599}" dt="2021-06-14T15:47:52.798" v="28" actId="164"/>
          <ac:spMkLst>
            <pc:docMk/>
            <pc:sldMk cId="3415717193" sldId="282"/>
            <ac:spMk id="25" creationId="{6BAD2C51-7F3E-8847-ACE9-A4414814D9C2}"/>
          </ac:spMkLst>
        </pc:spChg>
        <pc:spChg chg="mod">
          <ac:chgData name="TRAORE, Zoumana" userId="f906a7cf-0a3d-4765-9453-fbd494f994fd" providerId="ADAL" clId="{FECA639C-FC50-4D86-BE5B-17FA7B54F599}" dt="2021-06-14T15:48:35.215" v="31" actId="164"/>
          <ac:spMkLst>
            <pc:docMk/>
            <pc:sldMk cId="3415717193" sldId="282"/>
            <ac:spMk id="26" creationId="{703F9121-AFC3-F04A-B0FE-2ACAB69BE35F}"/>
          </ac:spMkLst>
        </pc:spChg>
        <pc:spChg chg="mod">
          <ac:chgData name="TRAORE, Zoumana" userId="f906a7cf-0a3d-4765-9453-fbd494f994fd" providerId="ADAL" clId="{FECA639C-FC50-4D86-BE5B-17FA7B54F599}" dt="2021-06-14T15:47:52.798" v="28" actId="164"/>
          <ac:spMkLst>
            <pc:docMk/>
            <pc:sldMk cId="3415717193" sldId="282"/>
            <ac:spMk id="27" creationId="{5021314C-C627-3649-8332-E1AEB548CBC0}"/>
          </ac:spMkLst>
        </pc:spChg>
        <pc:spChg chg="mod">
          <ac:chgData name="TRAORE, Zoumana" userId="f906a7cf-0a3d-4765-9453-fbd494f994fd" providerId="ADAL" clId="{FECA639C-FC50-4D86-BE5B-17FA7B54F599}" dt="2021-06-14T15:47:52.798" v="28" actId="164"/>
          <ac:spMkLst>
            <pc:docMk/>
            <pc:sldMk cId="3415717193" sldId="282"/>
            <ac:spMk id="28" creationId="{A10D5722-12DD-4E12-8ADA-F7CC96233744}"/>
          </ac:spMkLst>
        </pc:spChg>
        <pc:grpChg chg="add del mod">
          <ac:chgData name="TRAORE, Zoumana" userId="f906a7cf-0a3d-4765-9453-fbd494f994fd" providerId="ADAL" clId="{FECA639C-FC50-4D86-BE5B-17FA7B54F599}" dt="2021-06-14T15:48:35.215" v="31" actId="164"/>
          <ac:grpSpMkLst>
            <pc:docMk/>
            <pc:sldMk cId="3415717193" sldId="282"/>
            <ac:grpSpMk id="7" creationId="{0CFD4D24-AB78-47BE-9553-1007A4222699}"/>
          </ac:grpSpMkLst>
        </pc:grpChg>
        <pc:grpChg chg="add mod">
          <ac:chgData name="TRAORE, Zoumana" userId="f906a7cf-0a3d-4765-9453-fbd494f994fd" providerId="ADAL" clId="{FECA639C-FC50-4D86-BE5B-17FA7B54F599}" dt="2021-06-14T15:48:35.215" v="31" actId="164"/>
          <ac:grpSpMkLst>
            <pc:docMk/>
            <pc:sldMk cId="3415717193" sldId="282"/>
            <ac:grpSpMk id="8" creationId="{C94754D6-3D57-4E13-B867-3EB6BCC18C1A}"/>
          </ac:grpSpMkLst>
        </pc:grpChg>
        <pc:picChg chg="add del">
          <ac:chgData name="TRAORE, Zoumana" userId="f906a7cf-0a3d-4765-9453-fbd494f994fd" providerId="ADAL" clId="{FECA639C-FC50-4D86-BE5B-17FA7B54F599}" dt="2021-06-14T15:50:35.076" v="33" actId="21"/>
          <ac:picMkLst>
            <pc:docMk/>
            <pc:sldMk cId="3415717193" sldId="282"/>
            <ac:picMk id="9" creationId="{61AD5BF3-F43E-40D5-9CF4-7CC78993B25A}"/>
          </ac:picMkLst>
        </pc:picChg>
        <pc:picChg chg="mod">
          <ac:chgData name="TRAORE, Zoumana" userId="f906a7cf-0a3d-4765-9453-fbd494f994fd" providerId="ADAL" clId="{FECA639C-FC50-4D86-BE5B-17FA7B54F599}" dt="2021-06-14T15:47:52.798" v="28" actId="164"/>
          <ac:picMkLst>
            <pc:docMk/>
            <pc:sldMk cId="3415717193" sldId="282"/>
            <ac:picMk id="17" creationId="{13985F96-8454-0B47-9648-FE4984EE3D07}"/>
          </ac:picMkLst>
        </pc:picChg>
        <pc:picChg chg="mod">
          <ac:chgData name="TRAORE, Zoumana" userId="f906a7cf-0a3d-4765-9453-fbd494f994fd" providerId="ADAL" clId="{FECA639C-FC50-4D86-BE5B-17FA7B54F599}" dt="2021-06-14T15:48:35.215" v="31" actId="164"/>
          <ac:picMkLst>
            <pc:docMk/>
            <pc:sldMk cId="3415717193" sldId="282"/>
            <ac:picMk id="18" creationId="{E0D0219C-EBAD-A041-ABA7-4B335A5B0FE0}"/>
          </ac:picMkLst>
        </pc:picChg>
        <pc:picChg chg="mod">
          <ac:chgData name="TRAORE, Zoumana" userId="f906a7cf-0a3d-4765-9453-fbd494f994fd" providerId="ADAL" clId="{FECA639C-FC50-4D86-BE5B-17FA7B54F599}" dt="2021-06-14T15:47:52.798" v="28" actId="164"/>
          <ac:picMkLst>
            <pc:docMk/>
            <pc:sldMk cId="3415717193" sldId="282"/>
            <ac:picMk id="20" creationId="{7FBE3C9A-08C3-6F48-B7F2-15D123937BE0}"/>
          </ac:picMkLst>
        </pc:picChg>
      </pc:sldChg>
      <pc:sldChg chg="addSp delSp modSp mod">
        <pc:chgData name="TRAORE, Zoumana" userId="f906a7cf-0a3d-4765-9453-fbd494f994fd" providerId="ADAL" clId="{FECA639C-FC50-4D86-BE5B-17FA7B54F599}" dt="2021-06-14T15:53:27.498" v="36" actId="21"/>
        <pc:sldMkLst>
          <pc:docMk/>
          <pc:sldMk cId="1194131741" sldId="284"/>
        </pc:sldMkLst>
        <pc:picChg chg="add del mod">
          <ac:chgData name="TRAORE, Zoumana" userId="f906a7cf-0a3d-4765-9453-fbd494f994fd" providerId="ADAL" clId="{FECA639C-FC50-4D86-BE5B-17FA7B54F599}" dt="2021-06-14T15:53:27.498" v="36" actId="21"/>
          <ac:picMkLst>
            <pc:docMk/>
            <pc:sldMk cId="1194131741" sldId="284"/>
            <ac:picMk id="4" creationId="{D04C7130-3405-4FC5-9289-E987AD57BEB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s-ES" smtClean="0"/>
              <a:pPr/>
              <a:t>04/10/2022</a:t>
            </a:fld>
            <a:endParaRPr lang="es-E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s-ES" smtClean="0"/>
              <a:pPr/>
              <a:t>‹#›</a:t>
            </a:fld>
            <a:endParaRPr lang="es-ES"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a:t>
            </a:fld>
            <a:endParaRPr lang="es-ES" dirty="0"/>
          </a:p>
        </p:txBody>
      </p:sp>
    </p:spTree>
    <p:extLst>
      <p:ext uri="{BB962C8B-B14F-4D97-AF65-F5344CB8AC3E}">
        <p14:creationId xmlns:p14="http://schemas.microsoft.com/office/powerpoint/2010/main" val="3941565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s-ES" noProof="0" dirty="0"/>
          </a:p>
        </p:txBody>
      </p:sp>
      <p:sp>
        <p:nvSpPr>
          <p:cNvPr id="4" name="Foliennummernplatzhalter 3"/>
          <p:cNvSpPr>
            <a:spLocks noGrp="1"/>
          </p:cNvSpPr>
          <p:nvPr>
            <p:ph type="sldNum" sz="quarter" idx="5"/>
          </p:nvPr>
        </p:nvSpPr>
        <p:spPr/>
        <p:txBody>
          <a:bodyPr/>
          <a:lstStyle/>
          <a:p>
            <a:pPr algn="l" rtl="0"/>
            <a:fld id="{2F7A6307-915A-134B-ACFB-C4EC86CF7165}" type="slidenum">
              <a:rPr lang="es-ES" smtClean="0"/>
              <a:pPr algn="l" rtl="0"/>
              <a:t>13</a:t>
            </a:fld>
            <a:endParaRPr lang="es-ES" dirty="0"/>
          </a:p>
        </p:txBody>
      </p:sp>
    </p:spTree>
    <p:extLst>
      <p:ext uri="{BB962C8B-B14F-4D97-AF65-F5344CB8AC3E}">
        <p14:creationId xmlns:p14="http://schemas.microsoft.com/office/powerpoint/2010/main" val="1886903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15</a:t>
            </a:fld>
            <a:endParaRPr lang="es-ES" dirty="0"/>
          </a:p>
        </p:txBody>
      </p:sp>
    </p:spTree>
    <p:extLst>
      <p:ext uri="{BB962C8B-B14F-4D97-AF65-F5344CB8AC3E}">
        <p14:creationId xmlns:p14="http://schemas.microsoft.com/office/powerpoint/2010/main" val="3078331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solidFill>
                <a:srgbClr val="C00000"/>
              </a:solidFill>
            </a:endParaRPr>
          </a:p>
        </p:txBody>
      </p:sp>
      <p:sp>
        <p:nvSpPr>
          <p:cNvPr id="242" name="Google Shape;24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pPr algn="l" rtl="0"/>
            <a:fld id="{2F7A6307-915A-134B-ACFB-C4EC86CF7165}" type="slidenum">
              <a:rPr lang="es-ES" smtClean="0"/>
              <a:pPr algn="l" rtl="0"/>
              <a:t>18</a:t>
            </a:fld>
            <a:endParaRPr lang="es-ES" dirty="0"/>
          </a:p>
        </p:txBody>
      </p:sp>
    </p:spTree>
    <p:extLst>
      <p:ext uri="{BB962C8B-B14F-4D97-AF65-F5344CB8AC3E}">
        <p14:creationId xmlns:p14="http://schemas.microsoft.com/office/powerpoint/2010/main" val="39383537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19</a:t>
            </a:fld>
            <a:endParaRPr lang="es-ES" dirty="0"/>
          </a:p>
        </p:txBody>
      </p:sp>
    </p:spTree>
    <p:extLst>
      <p:ext uri="{BB962C8B-B14F-4D97-AF65-F5344CB8AC3E}">
        <p14:creationId xmlns:p14="http://schemas.microsoft.com/office/powerpoint/2010/main" val="2791545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a:t>
            </a:fld>
            <a:endParaRPr lang="es-ES" dirty="0"/>
          </a:p>
        </p:txBody>
      </p:sp>
    </p:spTree>
    <p:extLst>
      <p:ext uri="{BB962C8B-B14F-4D97-AF65-F5344CB8AC3E}">
        <p14:creationId xmlns:p14="http://schemas.microsoft.com/office/powerpoint/2010/main" val="37798901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pPr algn="l" rtl="0"/>
            <a:fld id="{2F7A6307-915A-134B-ACFB-C4EC86CF7165}" type="slidenum">
              <a:rPr lang="es-ES" smtClean="0"/>
              <a:pPr algn="l" rtl="0"/>
              <a:t>21</a:t>
            </a:fld>
            <a:endParaRPr lang="es-ES" dirty="0"/>
          </a:p>
        </p:txBody>
      </p:sp>
    </p:spTree>
    <p:extLst>
      <p:ext uri="{BB962C8B-B14F-4D97-AF65-F5344CB8AC3E}">
        <p14:creationId xmlns:p14="http://schemas.microsoft.com/office/powerpoint/2010/main" val="4069569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extLst>
      <p:ext uri="{BB962C8B-B14F-4D97-AF65-F5344CB8AC3E}">
        <p14:creationId xmlns:p14="http://schemas.microsoft.com/office/powerpoint/2010/main" val="2248087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 name="Google Shape;3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pPr algn="l" rtl="0"/>
            <a:fld id="{2F7A6307-915A-134B-ACFB-C4EC86CF7165}" type="slidenum">
              <a:rPr lang="es-ES" smtClean="0"/>
              <a:pPr algn="l" rtl="0"/>
              <a:t>28</a:t>
            </a:fld>
            <a:endParaRPr lang="es-ES" dirty="0"/>
          </a:p>
        </p:txBody>
      </p:sp>
    </p:spTree>
    <p:extLst>
      <p:ext uri="{BB962C8B-B14F-4D97-AF65-F5344CB8AC3E}">
        <p14:creationId xmlns:p14="http://schemas.microsoft.com/office/powerpoint/2010/main" val="1252352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 would change it to …, you will: know ….</a:t>
            </a:r>
            <a:endParaRPr/>
          </a:p>
        </p:txBody>
      </p:sp>
      <p:sp>
        <p:nvSpPr>
          <p:cNvPr id="100" name="Google Shape;10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s-ES" dirty="0"/>
          </a:p>
        </p:txBody>
      </p:sp>
      <p:sp>
        <p:nvSpPr>
          <p:cNvPr id="4" name="Foliennummernplatzhalter 3"/>
          <p:cNvSpPr>
            <a:spLocks noGrp="1"/>
          </p:cNvSpPr>
          <p:nvPr>
            <p:ph type="sldNum" sz="quarter" idx="5"/>
          </p:nvPr>
        </p:nvSpPr>
        <p:spPr/>
        <p:txBody>
          <a:bodyPr/>
          <a:lstStyle/>
          <a:p>
            <a:pPr algn="l" rtl="0"/>
            <a:fld id="{2F7A6307-915A-134B-ACFB-C4EC86CF7165}" type="slidenum">
              <a:rPr lang="es-ES" smtClean="0"/>
              <a:pPr algn="l" rtl="0"/>
              <a:t>9</a:t>
            </a:fld>
            <a:endParaRPr lang="es-ES" dirty="0"/>
          </a:p>
        </p:txBody>
      </p:sp>
    </p:spTree>
    <p:extLst>
      <p:ext uri="{BB962C8B-B14F-4D97-AF65-F5344CB8AC3E}">
        <p14:creationId xmlns:p14="http://schemas.microsoft.com/office/powerpoint/2010/main" val="2831873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s-ES" smtClean="0"/>
              <a:pPr/>
              <a:t>04/10/2022</a:t>
            </a:fld>
            <a:endParaRPr lang="es-ES"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s-ES" smtClean="0"/>
              <a:pPr/>
              <a:t>‹#›</a:t>
            </a:fld>
            <a:endParaRPr lang="es-ES"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err="1"/>
              <a:t>Click</a:t>
            </a:r>
            <a:r>
              <a:rPr lang="es-ES" dirty="0"/>
              <a:t> </a:t>
            </a:r>
            <a:r>
              <a:rPr lang="es-ES" dirty="0" err="1"/>
              <a:t>to</a:t>
            </a:r>
            <a:r>
              <a:rPr lang="es-ES" dirty="0"/>
              <a:t> </a:t>
            </a:r>
            <a:r>
              <a:rPr lang="es-ES" dirty="0" err="1"/>
              <a:t>edit</a:t>
            </a:r>
            <a:r>
              <a:rPr lang="es-ES" dirty="0"/>
              <a:t> Master </a:t>
            </a:r>
            <a:r>
              <a:rPr lang="es-ES" dirty="0" err="1"/>
              <a:t>subtitle</a:t>
            </a:r>
            <a:r>
              <a:rPr lang="es-ES" dirty="0"/>
              <a:t> </a:t>
            </a:r>
            <a:r>
              <a:rPr lang="es-ES" dirty="0" err="1"/>
              <a:t>style</a:t>
            </a:r>
            <a:endParaRPr lang="es-ES" dirty="0"/>
          </a:p>
        </p:txBody>
      </p:sp>
      <p:pic>
        <p:nvPicPr>
          <p:cNvPr id="8" name="Picture 7"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userDrawn="1"/>
        </p:nvPicPr>
        <p:blipFill>
          <a:blip r:embed="rId2"/>
          <a:stretch>
            <a:fillRect/>
          </a:stretch>
        </p:blipFill>
        <p:spPr>
          <a:xfrm>
            <a:off x="9402417" y="2789794"/>
            <a:ext cx="4262890" cy="3905899"/>
          </a:xfrm>
          <a:prstGeom prst="rect">
            <a:avLst/>
          </a:prstGeom>
        </p:spPr>
      </p:pic>
      <p:pic>
        <p:nvPicPr>
          <p:cNvPr id="10" name="Picture 9"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userDrawn="1"/>
        </p:nvPicPr>
        <p:blipFill>
          <a:blip r:embed="rId3"/>
          <a:stretch>
            <a:fillRect/>
          </a:stretch>
        </p:blipFill>
        <p:spPr>
          <a:xfrm>
            <a:off x="4830417" y="2992002"/>
            <a:ext cx="5530421" cy="3486977"/>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pPr/>
              <a:t>04/10/2022</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pPr/>
              <a:t>04/10/2022</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pPr/>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pPr/>
              <a:t>04/10/2022</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pPr/>
              <a:t>04/10/2022</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pPr/>
              <a:t>04/10/2022</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pPr/>
              <a:t>04/10/2022</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pPr/>
              <a:t>04/10/2022</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pPr/>
              <a:t>04/10/2022</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s-ES" smtClean="0"/>
              <a:pPr/>
              <a:t>04/10/2022</a:t>
            </a:fld>
            <a:endParaRPr lang="es-ES"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s-ES" smtClean="0"/>
              <a:pPr/>
              <a:t>‹#›</a:t>
            </a:fld>
            <a:endParaRPr lang="es-ES"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openwho.org/courses/IPC-PPE-ES" TargetMode="External"/><Relationship Id="rId7" Type="http://schemas.openxmlformats.org/officeDocument/2006/relationships/hyperlink" Target="https://www.youtube.com/watch?v=Cuw8fqhwDZ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www.who.int/activities/strengthening-public-health-laboratory-services/video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4.sv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hyperlink" Target="https://www.who.int/publications/i/item/9789240011311"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who.int/publications/i/item/9789240011311"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pps.who.int/iris/handle/10665/33149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apps.who.int/iris/handle/10665/339696"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a:lstStyle/>
          <a:p>
            <a:pPr algn="l" rtl="0"/>
            <a:r>
              <a:rPr lang="es-ES" b="0" i="0" u="none" baseline="0" dirty="0"/>
              <a:t>05</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213184"/>
            <a:ext cx="4295862" cy="1044615"/>
          </a:xfrm>
        </p:spPr>
        <p:txBody>
          <a:bodyPr>
            <a:normAutofit fontScale="70000" lnSpcReduction="20000"/>
          </a:bodyPr>
          <a:lstStyle/>
          <a:p>
            <a:pPr algn="l" rtl="0">
              <a:lnSpc>
                <a:spcPct val="110000"/>
              </a:lnSpc>
            </a:pPr>
            <a:r>
              <a:rPr lang="es-ES" sz="3500" b="0" i="0" u="none" baseline="0" dirty="0"/>
              <a:t>Seguridad en la realización </a:t>
            </a:r>
            <a:br>
              <a:rPr lang="es-ES" sz="3500" b="0" i="0" u="none" baseline="0" dirty="0"/>
            </a:br>
            <a:r>
              <a:rPr lang="es-ES" sz="3500" b="0" i="0" u="none" baseline="0" dirty="0"/>
              <a:t>de las PDR de antígenos </a:t>
            </a:r>
            <a:br>
              <a:rPr lang="es-ES" sz="3500" b="0" i="0" u="none" baseline="0" dirty="0"/>
            </a:br>
            <a:r>
              <a:rPr lang="es-ES" sz="3500" b="0" i="0" u="none" baseline="0" dirty="0"/>
              <a:t>del SARS-CoV-2</a:t>
            </a:r>
          </a:p>
          <a:p>
            <a:endParaRPr lang="es-E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2503" y="159407"/>
            <a:ext cx="1917098" cy="671840"/>
          </a:xfrm>
          <a:prstGeom prst="rect">
            <a:avLst/>
          </a:prstGeom>
        </p:spPr>
      </p:pic>
      <p:pic>
        <p:nvPicPr>
          <p:cNvPr id="5" name="Picture 4">
            <a:extLst>
              <a:ext uri="{FF2B5EF4-FFF2-40B4-BE49-F238E27FC236}">
                <a16:creationId xmlns:a16="http://schemas.microsoft.com/office/drawing/2014/main" id="{AEF75A64-AC56-40A3-A778-50013AF9F157}"/>
              </a:ext>
            </a:extLst>
          </p:cNvPr>
          <p:cNvPicPr>
            <a:picLocks noChangeAspect="1"/>
          </p:cNvPicPr>
          <p:nvPr/>
        </p:nvPicPr>
        <p:blipFill>
          <a:blip r:embed="rId4"/>
          <a:stretch>
            <a:fillRect/>
          </a:stretch>
        </p:blipFill>
        <p:spPr>
          <a:xfrm>
            <a:off x="180336" y="59425"/>
            <a:ext cx="3438442" cy="871804"/>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title"/>
          </p:nvPr>
        </p:nvSpPr>
        <p:spPr>
          <a:xfrm>
            <a:off x="908538" y="166869"/>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sz="3200" dirty="0"/>
              <a:t>Qué debe hacer antes de la obtención de la muestra y la realización de la prueba </a:t>
            </a:r>
            <a:endParaRPr sz="3200" dirty="0"/>
          </a:p>
        </p:txBody>
      </p:sp>
      <p:sp>
        <p:nvSpPr>
          <p:cNvPr id="167" name="Google Shape;167;p9"/>
          <p:cNvSpPr txBox="1">
            <a:spLocks noGrp="1"/>
          </p:cNvSpPr>
          <p:nvPr>
            <p:ph type="body" idx="1"/>
          </p:nvPr>
        </p:nvSpPr>
        <p:spPr>
          <a:xfrm>
            <a:off x="838200" y="1132997"/>
            <a:ext cx="10360742"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s-ES" b="1" dirty="0"/>
              <a:t>Ponerse el EPP apropiado </a:t>
            </a:r>
            <a:endParaRPr lang="es-ES" b="1" dirty="0">
              <a:highlight>
                <a:srgbClr val="FFFF00"/>
              </a:highlight>
            </a:endParaRP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68" name="Google Shape;16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10</a:t>
            </a:fld>
            <a:endParaRPr sz="1000"/>
          </a:p>
        </p:txBody>
      </p:sp>
      <p:graphicFrame>
        <p:nvGraphicFramePr>
          <p:cNvPr id="169" name="Google Shape;169;p9"/>
          <p:cNvGraphicFramePr/>
          <p:nvPr/>
        </p:nvGraphicFramePr>
        <p:xfrm>
          <a:off x="933224" y="1693902"/>
          <a:ext cx="10626300" cy="2259995"/>
        </p:xfrm>
        <a:graphic>
          <a:graphicData uri="http://schemas.openxmlformats.org/drawingml/2006/table">
            <a:tbl>
              <a:tblPr firstRow="1" firstCol="1" bandRow="1">
                <a:noFill/>
              </a:tblPr>
              <a:tblGrid>
                <a:gridCol w="2432550">
                  <a:extLst>
                    <a:ext uri="{9D8B030D-6E8A-4147-A177-3AD203B41FA5}">
                      <a16:colId xmlns:a16="http://schemas.microsoft.com/office/drawing/2014/main" val="20000"/>
                    </a:ext>
                  </a:extLst>
                </a:gridCol>
                <a:gridCol w="8193750">
                  <a:extLst>
                    <a:ext uri="{9D8B030D-6E8A-4147-A177-3AD203B41FA5}">
                      <a16:colId xmlns:a16="http://schemas.microsoft.com/office/drawing/2014/main" val="20001"/>
                    </a:ext>
                  </a:extLst>
                </a:gridCol>
              </a:tblGrid>
              <a:tr h="286425">
                <a:tc>
                  <a:txBody>
                    <a:bodyPr/>
                    <a:lstStyle/>
                    <a:p>
                      <a:pPr marL="0" marR="0" lvl="0" indent="0" algn="l" rtl="0">
                        <a:lnSpc>
                          <a:spcPct val="100000"/>
                        </a:lnSpc>
                        <a:spcBef>
                          <a:spcPts val="0"/>
                        </a:spcBef>
                        <a:spcAft>
                          <a:spcPts val="0"/>
                        </a:spcAft>
                        <a:buClr>
                          <a:srgbClr val="000000"/>
                        </a:buClr>
                        <a:buSzPts val="1800"/>
                        <a:buFont typeface="Arial"/>
                        <a:buNone/>
                      </a:pPr>
                      <a:r>
                        <a:rPr lang="en-US" sz="1400" b="1" u="none" strike="noStrike" cap="none" dirty="0">
                          <a:solidFill>
                            <a:srgbClr val="FFFFFF"/>
                          </a:solidFill>
                          <a:latin typeface="Arial"/>
                          <a:ea typeface="Arial"/>
                          <a:cs typeface="Arial"/>
                          <a:sym typeface="Arial"/>
                        </a:rPr>
                        <a:t>Procedimiento </a:t>
                      </a:r>
                      <a:endParaRP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b="1" u="none" strike="noStrike" cap="none" dirty="0">
                          <a:solidFill>
                            <a:srgbClr val="FFFFFF"/>
                          </a:solidFill>
                          <a:latin typeface="Arial"/>
                          <a:ea typeface="Arial"/>
                          <a:cs typeface="Arial"/>
                          <a:sym typeface="Arial"/>
                        </a:rPr>
                        <a:t>EPP </a:t>
                      </a:r>
                      <a:endParaRP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Obtención de muestras </a:t>
                      </a:r>
                      <a:endParaRPr sz="1400" u="none" strike="noStrike" cap="none" dirty="0">
                        <a:latin typeface="Arial"/>
                        <a:ea typeface="Arial"/>
                        <a:cs typeface="Arial"/>
                        <a:sym typeface="Arial"/>
                      </a:endParaRPr>
                    </a:p>
                  </a:txBody>
                  <a:tcPr marL="51425" marR="51425" marT="0" marB="0">
                    <a:lnB w="12700">
                      <a:solidFill>
                        <a:schemeClr val="tx1"/>
                      </a:solidFill>
                    </a:lnB>
                  </a:tcPr>
                </a:tc>
                <a:tc>
                  <a:txBody>
                    <a:bodyPr/>
                    <a:lstStyle/>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Guantes no estériles; únicamente de un solo uso </a:t>
                      </a:r>
                      <a:endParaRP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Bata</a:t>
                      </a:r>
                      <a:r>
                        <a:rPr lang="en-US" sz="1400" u="none" strike="noStrike" cap="none" baseline="30000" dirty="0">
                          <a:latin typeface="Arial"/>
                          <a:ea typeface="Arial"/>
                          <a:cs typeface="Arial"/>
                          <a:sym typeface="Arial"/>
                        </a:rPr>
                        <a:t>1</a:t>
                      </a:r>
                      <a:r>
                        <a:rPr lang="en-US" sz="1400" u="none" strike="noStrike" cap="none" dirty="0">
                          <a:latin typeface="Arial"/>
                          <a:ea typeface="Arial"/>
                          <a:cs typeface="Arial"/>
                          <a:sym typeface="Arial"/>
                        </a:rPr>
                        <a:t> </a:t>
                      </a:r>
                      <a:endParaRPr sz="1400" u="none" strike="noStrike" cap="none" baseline="30000"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Protección ocular (gafas de seguridad o protectoras, caretas protectoras [viseras]) </a:t>
                      </a:r>
                      <a:endParaRP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s-ES" sz="1400" u="none" strike="noStrike" cap="none" noProof="0" dirty="0">
                          <a:latin typeface="Arial"/>
                          <a:ea typeface="Arial"/>
                          <a:cs typeface="Arial"/>
                          <a:sym typeface="Arial"/>
                        </a:rPr>
                        <a:t>Mascarilla quirúrgica </a:t>
                      </a:r>
                      <a:r>
                        <a:rPr lang="en-US" sz="1400" b="0" i="0" u="none" strike="noStrike" cap="none" baseline="30000" dirty="0"/>
                        <a:t>2,3</a:t>
                      </a:r>
                      <a:r>
                        <a:rPr lang="en-US" sz="1400" u="none" strike="noStrike" cap="none" dirty="0">
                          <a:latin typeface="Arial"/>
                          <a:ea typeface="Arial"/>
                          <a:cs typeface="Arial"/>
                          <a:sym typeface="Arial"/>
                        </a:rPr>
                        <a:t> </a:t>
                      </a:r>
                    </a:p>
                  </a:txBody>
                  <a:tcPr marL="51425" marR="51425" marT="0" marB="0">
                    <a:lnB w="12700">
                      <a:solidFill>
                        <a:schemeClr val="tx1"/>
                      </a:solidFill>
                    </a:lnB>
                  </a:tcPr>
                </a:tc>
                <a:extLst>
                  <a:ext uri="{0D108BD9-81ED-4DB2-BD59-A6C34878D82A}">
                    <a16:rowId xmlns:a16="http://schemas.microsoft.com/office/drawing/2014/main" val="10001"/>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Recepción y acceso a las muestras </a:t>
                      </a:r>
                      <a:endParaRPr sz="1400" u="none" strike="noStrike" cap="none" dirty="0">
                        <a:latin typeface="Arial"/>
                        <a:ea typeface="Arial"/>
                        <a:cs typeface="Arial"/>
                        <a:sym typeface="Arial"/>
                      </a:endParaRPr>
                    </a:p>
                  </a:txBody>
                  <a:tcPr marL="51425" marR="51425" marT="0" marB="0">
                    <a:lnT w="12700">
                      <a:solidFill>
                        <a:schemeClr val="tx1"/>
                      </a:solidFill>
                    </a:lnT>
                  </a:tcPr>
                </a:tc>
                <a:tc rowSpan="2">
                  <a:txBody>
                    <a:bodyPr/>
                    <a:lstStyle/>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Guantes no estériles; únicamente de un solo uso </a:t>
                      </a:r>
                    </a:p>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Bata </a:t>
                      </a:r>
                      <a:endParaRPr lang="en-US" sz="1400" u="none" strike="noStrike" cap="none" dirty="0"/>
                    </a:p>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Protección ocular (gafas de seguridad o protectoras, caretas protectoras [viseras]) </a:t>
                      </a:r>
                    </a:p>
                    <a:p>
                      <a:pPr marL="342900" marR="0" lvl="0" indent="-349250" algn="l" rtl="0">
                        <a:lnSpc>
                          <a:spcPct val="100000"/>
                        </a:lnSpc>
                        <a:spcBef>
                          <a:spcPts val="0"/>
                        </a:spcBef>
                        <a:spcAft>
                          <a:spcPts val="0"/>
                        </a:spcAft>
                        <a:buClr>
                          <a:srgbClr val="424242"/>
                        </a:buClr>
                        <a:buSzPts val="1700"/>
                        <a:buFont typeface="Noto Sans Symbols"/>
                        <a:buChar char="∙"/>
                      </a:pPr>
                      <a:r>
                        <a:rPr lang="es-ES" sz="1400" b="0" i="0" u="none" strike="noStrike" cap="none" noProof="0" dirty="0">
                          <a:latin typeface="Arial"/>
                          <a:cs typeface="Arial"/>
                        </a:rPr>
                        <a:t>Mascarilla quirúrgica</a:t>
                      </a:r>
                      <a:r>
                        <a:rPr lang="es-ES" sz="1400" b="0" i="0" u="none" strike="noStrike" cap="none" baseline="30000" noProof="0" dirty="0">
                          <a:latin typeface="Arial"/>
                          <a:cs typeface="Arial"/>
                        </a:rPr>
                        <a:t>3</a:t>
                      </a:r>
                      <a:r>
                        <a:rPr lang="es-ES" sz="1400" b="0" i="0" u="none" strike="noStrike" cap="none" noProof="0" dirty="0">
                          <a:latin typeface="Arial"/>
                          <a:cs typeface="Arial"/>
                        </a:rPr>
                        <a:t> </a:t>
                      </a:r>
                      <a:endParaRPr lang="es-ES" noProof="0" dirty="0">
                        <a:sym typeface="Arial"/>
                      </a:endParaRPr>
                    </a:p>
                  </a:txBody>
                  <a:tcPr marL="51425" marR="51425" marT="0" marB="0">
                    <a:lnT w="12700">
                      <a:solidFill>
                        <a:schemeClr val="tx1"/>
                      </a:solidFill>
                    </a:lnT>
                    <a:lnB w="12700">
                      <a:solidFill>
                        <a:schemeClr val="tx1"/>
                      </a:solidFill>
                    </a:lnB>
                  </a:tcPr>
                </a:tc>
                <a:extLst>
                  <a:ext uri="{0D108BD9-81ED-4DB2-BD59-A6C34878D82A}">
                    <a16:rowId xmlns:a16="http://schemas.microsoft.com/office/drawing/2014/main" val="10002"/>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Análisis de la muestra con la PDR de antígenos del   SARS-CoV-2 </a:t>
                      </a:r>
                      <a:endParaRPr sz="1400" u="none" strike="noStrike" cap="none" dirty="0">
                        <a:latin typeface="Arial"/>
                        <a:ea typeface="Arial"/>
                        <a:cs typeface="Arial"/>
                        <a:sym typeface="Arial"/>
                      </a:endParaRPr>
                    </a:p>
                  </a:txBody>
                  <a:tcPr marL="51425" marR="51425" marT="0" marB="0">
                    <a:lnB w="12700">
                      <a:solidFill>
                        <a:schemeClr val="tx1"/>
                      </a:solidFill>
                    </a:lnB>
                  </a:tcPr>
                </a:tc>
                <a:tc vMerge="1">
                  <a:txBody>
                    <a:bodyPr/>
                    <a:lstStyle/>
                    <a:p>
                      <a:endParaRPr lang="en-US">
                        <a:sym typeface="Arial"/>
                      </a:endParaRPr>
                    </a:p>
                  </a:txBody>
                  <a:tcPr marL="51425" marR="51425" marT="0" marB="0"/>
                </a:tc>
                <a:extLst>
                  <a:ext uri="{0D108BD9-81ED-4DB2-BD59-A6C34878D82A}">
                    <a16:rowId xmlns:a16="http://schemas.microsoft.com/office/drawing/2014/main" val="10003"/>
                  </a:ext>
                </a:extLst>
              </a:tr>
            </a:tbl>
          </a:graphicData>
        </a:graphic>
      </p:graphicFrame>
      <p:sp>
        <p:nvSpPr>
          <p:cNvPr id="170" name="Google Shape;170;p9"/>
          <p:cNvSpPr txBox="1"/>
          <p:nvPr/>
        </p:nvSpPr>
        <p:spPr>
          <a:xfrm>
            <a:off x="705421" y="4119686"/>
            <a:ext cx="11081906" cy="19697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lang="en-US"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baseline="30000" dirty="0">
                <a:solidFill>
                  <a:schemeClr val="dk1"/>
                </a:solidFill>
                <a:latin typeface="Arial"/>
                <a:ea typeface="Arial"/>
                <a:cs typeface="Arial"/>
                <a:sym typeface="Arial"/>
              </a:rPr>
              <a:t>1 </a:t>
            </a:r>
            <a:r>
              <a:rPr lang="en-US" sz="1000" b="0" i="0" u="none" strike="noStrike" cap="none" baseline="30000" dirty="0">
                <a:solidFill>
                  <a:schemeClr val="dk1"/>
                </a:solidFill>
                <a:latin typeface="Arial"/>
                <a:ea typeface="Arial"/>
                <a:cs typeface="Arial"/>
                <a:sym typeface="Arial"/>
              </a:rPr>
              <a:t> </a:t>
            </a:r>
            <a:r>
              <a:rPr lang="en-US" sz="1000" dirty="0">
                <a:solidFill>
                  <a:schemeClr val="dk1"/>
                </a:solidFill>
              </a:rPr>
              <a:t>Batas sólidas frontales o cruzadas, trajes asépticos o trajes de protección con mangas que cubran totalmente los antebrazos; gorros para cubrir la cabeza; y polainas para los zapatos o zapatos específicos para esa labor. </a:t>
            </a:r>
            <a:endParaRPr sz="1000" dirty="0">
              <a:solidFill>
                <a:schemeClr val="dk1"/>
              </a:solidFil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2 </a:t>
            </a:r>
            <a:r>
              <a:rPr lang="en-US" sz="1000" dirty="0">
                <a:solidFill>
                  <a:schemeClr val="dk1"/>
                </a:solidFill>
              </a:rPr>
              <a:t> Recomendaciones sobre el uso de mascarillas en el contexto de la COVID-19: orientaciones provisionales, 23 de diciembre de 2020; Uso racional del equipo de protección personal frente a la COVID-19 y aspectos que considerar en situaciones de escasez graves. Ginebra, Organización Mundial de la Salud; 2020; Infection prevention and control during health care when coronavirus disease (‎COVID-19)‎ is suspected or confirmed. Interim guidance, 12 de julio de 2021 </a:t>
            </a:r>
            <a:endParaRPr lang="en-GB" sz="1000" dirty="0">
              <a:solidFill>
                <a:schemeClr val="dk1"/>
              </a:solidFill>
            </a:endParaRPr>
          </a:p>
          <a:p>
            <a:pPr marL="0" marR="0" lvl="0" indent="0" algn="l" rtl="0">
              <a:lnSpc>
                <a:spcPct val="100000"/>
              </a:lnSpc>
              <a:spcBef>
                <a:spcPts val="0"/>
              </a:spcBef>
              <a:spcAft>
                <a:spcPts val="0"/>
              </a:spcAft>
              <a:buClr>
                <a:srgbClr val="000000"/>
              </a:buClr>
              <a:buSzPts val="1000"/>
              <a:buFont typeface="Arial"/>
              <a:buNone/>
            </a:pPr>
            <a:r>
              <a:rPr lang="en-US" sz="1000" dirty="0">
                <a:solidFill>
                  <a:schemeClr val="dk1"/>
                </a:solidFill>
              </a:rPr>
              <a:t>Se recomienda el uso de mascarillas de protección respiratoria en los entornos donde se llevan a cabo procedimientos que generan aerosoles. También podrían usarse al atender directamente a pacientes con COVID-19 en otros entornos, en función de sus valores y preferencias, si están ampliamente disponibles. </a:t>
            </a:r>
            <a:endParaRPr sz="1000" dirty="0">
              <a:solidFill>
                <a:schemeClr val="dk1"/>
              </a:solidFil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3 </a:t>
            </a:r>
            <a:r>
              <a:rPr lang="en-US" sz="1000" dirty="0">
                <a:solidFill>
                  <a:schemeClr val="dk1"/>
                </a:solidFill>
              </a:rPr>
              <a:t> Las mascarillas quirúrgicas se definen como las mascarillas utilizadas para procedimientos o intervenciones quirúrgicas, que son planas o plisadas; se mantienen en la cara mediante tiras elásticas que se sujetan en las orejas, en la cabeza o en ambos lugares. Sus características de rendimiento se evalúan mediante un conjunto de métodos de prueba estandarizados (ASTM F2100, EN 14683 o equivalente) que tienen como objetivo alcanzar un equilibrio entre alta filtración, respirabilidad adecuada y, opcionalmente, resistencia a la penetración de los líquidos. </a:t>
            </a:r>
            <a:endParaRPr sz="1000" dirty="0">
              <a:solidFill>
                <a:schemeClr val="dk1"/>
              </a:solidFil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dk1"/>
              </a:solidFill>
              <a:latin typeface="Arial"/>
              <a:ea typeface="Arial"/>
              <a:cs typeface="Arial"/>
            </a:endParaRPr>
          </a:p>
        </p:txBody>
      </p:sp>
      <p:sp>
        <p:nvSpPr>
          <p:cNvPr id="171" name="Google Shape;171;p9"/>
          <p:cNvSpPr txBox="1">
            <a:spLocks noGrp="1"/>
          </p:cNvSpPr>
          <p:nvPr>
            <p:ph type="ftr" idx="11"/>
          </p:nvPr>
        </p:nvSpPr>
        <p:spPr>
          <a:xfrm>
            <a:off x="838199" y="6356350"/>
            <a:ext cx="10116845"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8" name="Group 7">
            <a:extLst>
              <a:ext uri="{FF2B5EF4-FFF2-40B4-BE49-F238E27FC236}">
                <a16:creationId xmlns:a16="http://schemas.microsoft.com/office/drawing/2014/main" id="{B4E0DBA1-1226-4B86-91B7-A9C4AFC1545F}"/>
              </a:ext>
            </a:extLst>
          </p:cNvPr>
          <p:cNvGrpSpPr/>
          <p:nvPr/>
        </p:nvGrpSpPr>
        <p:grpSpPr>
          <a:xfrm>
            <a:off x="7500069" y="827567"/>
            <a:ext cx="3924069" cy="596348"/>
            <a:chOff x="7861998" y="1527451"/>
            <a:chExt cx="3924069" cy="596348"/>
          </a:xfrm>
        </p:grpSpPr>
        <p:sp>
          <p:nvSpPr>
            <p:cNvPr id="9" name="TextBox 8">
              <a:extLst>
                <a:ext uri="{FF2B5EF4-FFF2-40B4-BE49-F238E27FC236}">
                  <a16:creationId xmlns:a16="http://schemas.microsoft.com/office/drawing/2014/main" id="{B5D7CDA3-6A4E-4A32-84C8-55E9FAEECC8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59ED8730-D0FC-473F-A1F1-73E76F86202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972B917E-0232-45B4-986A-FCB9C8B3BD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txBox="1">
            <a:spLocks noGrp="1"/>
          </p:cNvSpPr>
          <p:nvPr>
            <p:ph type="title"/>
          </p:nvPr>
        </p:nvSpPr>
        <p:spPr>
          <a:xfrm>
            <a:off x="715370" y="235138"/>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Cómo</a:t>
            </a:r>
            <a:r>
              <a:rPr lang="en-US" dirty="0"/>
              <a:t> </a:t>
            </a:r>
            <a:r>
              <a:rPr lang="en-US" dirty="0" err="1"/>
              <a:t>ponerse</a:t>
            </a:r>
            <a:r>
              <a:rPr lang="en-US" dirty="0"/>
              <a:t> y </a:t>
            </a:r>
            <a:r>
              <a:rPr lang="en-US" dirty="0" err="1"/>
              <a:t>quitarse</a:t>
            </a:r>
            <a:r>
              <a:rPr lang="en-US" dirty="0"/>
              <a:t> </a:t>
            </a:r>
            <a:r>
              <a:rPr lang="en-US" dirty="0" err="1"/>
              <a:t>el</a:t>
            </a:r>
            <a:r>
              <a:rPr lang="en-US" dirty="0"/>
              <a:t> EPP </a:t>
            </a:r>
            <a:endParaRPr dirty="0"/>
          </a:p>
        </p:txBody>
      </p:sp>
      <p:sp>
        <p:nvSpPr>
          <p:cNvPr id="178" name="Google Shape;178;p10"/>
          <p:cNvSpPr txBox="1">
            <a:spLocks noGrp="1"/>
          </p:cNvSpPr>
          <p:nvPr>
            <p:ph type="body" idx="1"/>
          </p:nvPr>
        </p:nvSpPr>
        <p:spPr>
          <a:xfrm>
            <a:off x="715370" y="1589540"/>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79" name="Google Shape;179;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11</a:t>
            </a:fld>
            <a:endParaRPr sz="1000"/>
          </a:p>
        </p:txBody>
      </p:sp>
      <p:sp>
        <p:nvSpPr>
          <p:cNvPr id="180" name="Google Shape;180;p10"/>
          <p:cNvSpPr txBox="1"/>
          <p:nvPr/>
        </p:nvSpPr>
        <p:spPr>
          <a:xfrm>
            <a:off x="503249" y="5433909"/>
            <a:ext cx="11360802" cy="738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Curso accesible en: </a:t>
            </a:r>
            <a:r>
              <a:rPr lang="en-US" sz="1400" b="0" i="0" u="none" strike="noStrike" cap="none" dirty="0">
                <a:solidFill>
                  <a:schemeClr val="dk1"/>
                </a:solidFill>
                <a:latin typeface="Arial"/>
                <a:ea typeface="Arial"/>
                <a:cs typeface="Arial"/>
                <a:sym typeface="Arial"/>
                <a:hlinkClick r:id="rId3"/>
              </a:rPr>
              <a:t>https://openwho.org/courses/IPC-PPE-ES</a:t>
            </a:r>
            <a:r>
              <a:rPr lang="en-US" sz="1400" b="0" i="0" u="none" strike="noStrike" cap="none" dirty="0">
                <a:solidFill>
                  <a:schemeClr val="dk1"/>
                </a:solidFill>
                <a:latin typeface="Arial"/>
                <a:ea typeface="Arial"/>
                <a:cs typeface="Arial"/>
                <a:sym typeface="Arial"/>
              </a:rPr>
              <a:t> (</a:t>
            </a:r>
            <a:r>
              <a:rPr lang="en-US" sz="1400" b="0" i="1" u="none" strike="noStrike" cap="none" dirty="0">
                <a:solidFill>
                  <a:schemeClr val="dk1"/>
                </a:solidFill>
                <a:latin typeface="Arial"/>
                <a:ea typeface="Arial"/>
                <a:cs typeface="Arial"/>
                <a:sym typeface="Arial"/>
              </a:rPr>
              <a:t>COVID-19: Cómo ponerse y quitarse el equipo de protección personal (EPP)) </a:t>
            </a:r>
            <a:endParaRPr sz="14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1" u="none" strike="noStrike" cap="none" dirty="0">
                <a:solidFill>
                  <a:schemeClr val="dk1"/>
                </a:solidFill>
                <a:latin typeface="Arial"/>
                <a:ea typeface="Arial"/>
                <a:cs typeface="Arial"/>
                <a:sym typeface="Arial"/>
              </a:rPr>
              <a:t>Otros recursos: Serie de vídeos de bioseguridad de la OMS</a:t>
            </a:r>
            <a:r>
              <a:rPr lang="en-US" sz="1400" b="0" i="0" u="none" strike="noStrike" cap="none" dirty="0">
                <a:solidFill>
                  <a:schemeClr val="dk1"/>
                </a:solidFill>
                <a:latin typeface="Arial"/>
                <a:ea typeface="Arial"/>
                <a:cs typeface="Arial"/>
                <a:sym typeface="Arial"/>
              </a:rPr>
              <a:t>: </a:t>
            </a:r>
            <a:r>
              <a:rPr lang="es-ES" dirty="0">
                <a:effectLst/>
                <a:hlinkClick r:id="rId4"/>
              </a:rPr>
              <a:t>https://www.who.int/activities/strengthening-public-health-laboratory-services/videos</a:t>
            </a:r>
            <a:endParaRPr sz="1400" b="0" i="0" u="none" strike="noStrike" cap="none" dirty="0">
              <a:solidFill>
                <a:schemeClr val="dk1"/>
              </a:solidFill>
              <a:latin typeface="Arial"/>
              <a:ea typeface="Arial"/>
              <a:cs typeface="Arial"/>
              <a:sym typeface="Arial"/>
            </a:endParaRPr>
          </a:p>
        </p:txBody>
      </p:sp>
      <p:pic>
        <p:nvPicPr>
          <p:cNvPr id="181" name="Google Shape;181;p10"/>
          <p:cNvPicPr preferRelativeResize="0"/>
          <p:nvPr/>
        </p:nvPicPr>
        <p:blipFill rotWithShape="1">
          <a:blip r:embed="rId5">
            <a:alphaModFix/>
          </a:blip>
          <a:srcRect/>
          <a:stretch/>
        </p:blipFill>
        <p:spPr>
          <a:xfrm>
            <a:off x="2590798" y="1247053"/>
            <a:ext cx="7010400" cy="3838575"/>
          </a:xfrm>
          <a:prstGeom prst="rect">
            <a:avLst/>
          </a:prstGeom>
          <a:noFill/>
          <a:ln>
            <a:noFill/>
          </a:ln>
        </p:spPr>
      </p:pic>
      <p:pic>
        <p:nvPicPr>
          <p:cNvPr id="182" name="Google Shape;182;p10"/>
          <p:cNvPicPr preferRelativeResize="0"/>
          <p:nvPr/>
        </p:nvPicPr>
        <p:blipFill rotWithShape="1">
          <a:blip r:embed="rId6">
            <a:alphaModFix/>
          </a:blip>
          <a:srcRect/>
          <a:stretch/>
        </p:blipFill>
        <p:spPr>
          <a:xfrm>
            <a:off x="8864630" y="2821368"/>
            <a:ext cx="1473135" cy="1977103"/>
          </a:xfrm>
          <a:prstGeom prst="rect">
            <a:avLst/>
          </a:prstGeom>
          <a:noFill/>
          <a:ln>
            <a:noFill/>
          </a:ln>
        </p:spPr>
      </p:pic>
      <p:sp>
        <p:nvSpPr>
          <p:cNvPr id="183" name="Google Shape;183;p10"/>
          <p:cNvSpPr/>
          <p:nvPr/>
        </p:nvSpPr>
        <p:spPr>
          <a:xfrm>
            <a:off x="715370" y="1509712"/>
            <a:ext cx="3288080" cy="769401"/>
          </a:xfrm>
          <a:prstGeom prst="rect">
            <a:avLst/>
          </a:prstGeom>
          <a:noFill/>
          <a:ln>
            <a:noFill/>
          </a:ln>
        </p:spPr>
        <p:txBody>
          <a:bodyPr spcFirstLastPara="1" wrap="square" lIns="91425" tIns="45700" rIns="91425" bIns="45700" anchor="t" anchorCtr="0">
            <a:spAutoFit/>
          </a:bodyPr>
          <a:lstStyle/>
          <a:p>
            <a:pPr>
              <a:buSzPts val="1800"/>
            </a:pPr>
            <a:r>
              <a:rPr lang="en-US" sz="2200" b="0" i="0" u="none" strike="noStrike" cap="none" dirty="0">
                <a:solidFill>
                  <a:schemeClr val="dk1"/>
                </a:solidFill>
                <a:latin typeface="Arial"/>
                <a:ea typeface="Arial"/>
                <a:cs typeface="Arial"/>
                <a:sym typeface="Arial"/>
              </a:rPr>
              <a:t>Reproduzca el vídeo haciendo </a:t>
            </a:r>
            <a:r>
              <a:rPr lang="en-US" sz="2200" b="0" i="0" u="none" strike="noStrike" cap="none" dirty="0" err="1">
                <a:solidFill>
                  <a:schemeClr val="dk1"/>
                </a:solidFill>
                <a:latin typeface="Arial"/>
                <a:ea typeface="Arial"/>
                <a:cs typeface="Arial"/>
                <a:sym typeface="Arial"/>
              </a:rPr>
              <a:t>clic</a:t>
            </a:r>
            <a:r>
              <a:rPr lang="en-US" sz="2200" b="0" i="0" u="none" strike="noStrike" cap="none" dirty="0">
                <a:solidFill>
                  <a:schemeClr val="dk1"/>
                </a:solidFill>
                <a:latin typeface="Arial"/>
                <a:ea typeface="Arial"/>
                <a:cs typeface="Arial"/>
                <a:sym typeface="Arial"/>
              </a:rPr>
              <a:t> </a:t>
            </a:r>
            <a:r>
              <a:rPr lang="en-US" sz="2200" b="0" i="0" u="sng" strike="noStrike" cap="none" dirty="0" err="1">
                <a:solidFill>
                  <a:schemeClr val="dk1"/>
                </a:solidFill>
                <a:latin typeface="Arial"/>
                <a:ea typeface="Arial"/>
                <a:cs typeface="Arial"/>
                <a:sym typeface="Arial"/>
                <a:hlinkClick r:id="rId7">
                  <a:extLst>
                    <a:ext uri="{A12FA001-AC4F-418D-AE19-62706E023703}">
                      <ahyp:hlinkClr xmlns:ahyp="http://schemas.microsoft.com/office/drawing/2018/hyperlinkcolor" val="tx"/>
                    </a:ext>
                  </a:extLst>
                </a:hlinkClick>
              </a:rPr>
              <a:t>aquí</a:t>
            </a:r>
            <a:endParaRPr lang="en-US" sz="2200" b="0" i="0" u="none" strike="noStrike" cap="none" dirty="0">
              <a:solidFill>
                <a:schemeClr val="dk1"/>
              </a:solidFill>
              <a:latin typeface="Arial"/>
              <a:ea typeface="Arial"/>
              <a:cs typeface="Arial"/>
              <a:sym typeface="Arial"/>
            </a:endParaRPr>
          </a:p>
        </p:txBody>
      </p:sp>
      <p:sp>
        <p:nvSpPr>
          <p:cNvPr id="184" name="Google Shape;184;p10"/>
          <p:cNvSpPr txBox="1">
            <a:spLocks noGrp="1"/>
          </p:cNvSpPr>
          <p:nvPr>
            <p:ph type="ftr" idx="11"/>
          </p:nvPr>
        </p:nvSpPr>
        <p:spPr>
          <a:xfrm>
            <a:off x="838199" y="6356350"/>
            <a:ext cx="10515599"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pic>
        <p:nvPicPr>
          <p:cNvPr id="185" name="Google Shape;185;p10"/>
          <p:cNvPicPr preferRelativeResize="0"/>
          <p:nvPr/>
        </p:nvPicPr>
        <p:blipFill rotWithShape="1">
          <a:blip r:embed="rId8">
            <a:alphaModFix/>
          </a:blip>
          <a:srcRect/>
          <a:stretch/>
        </p:blipFill>
        <p:spPr>
          <a:xfrm>
            <a:off x="10337765" y="2821368"/>
            <a:ext cx="1375004" cy="197710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652139" y="250798"/>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Organización del puesto de trabajo </a:t>
            </a:r>
            <a:endParaRPr/>
          </a:p>
        </p:txBody>
      </p:sp>
      <p:sp>
        <p:nvSpPr>
          <p:cNvPr id="192" name="Google Shape;192;p11"/>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SzPts val="2000"/>
              <a:buNone/>
            </a:pPr>
            <a:endParaRPr sz="2400" dirty="0"/>
          </a:p>
          <a:p>
            <a:pPr marL="228600" lvl="0" indent="-254000" algn="l" rtl="0">
              <a:lnSpc>
                <a:spcPct val="100000"/>
              </a:lnSpc>
              <a:spcBef>
                <a:spcPts val="1000"/>
              </a:spcBef>
              <a:spcAft>
                <a:spcPts val="0"/>
              </a:spcAft>
              <a:buSzPts val="2400"/>
              <a:buChar char="•"/>
            </a:pPr>
            <a:r>
              <a:rPr lang="en-US" sz="2400" dirty="0"/>
              <a:t>Las PDR de antígenos del SARS-CoV-2 deben realizarse en una mesa designada para ello, bien ventilada, separada del área de obtención de muestras y de otras áreas a las que tengan acceso los pacientes. </a:t>
            </a:r>
            <a:endParaRPr sz="2400" dirty="0"/>
          </a:p>
          <a:p>
            <a:pPr marL="228600" lvl="0" indent="-101600" algn="l" rtl="0">
              <a:lnSpc>
                <a:spcPct val="100000"/>
              </a:lnSpc>
              <a:spcBef>
                <a:spcPts val="1000"/>
              </a:spcBef>
              <a:spcAft>
                <a:spcPts val="0"/>
              </a:spcAft>
              <a:buSzPts val="2000"/>
              <a:buNone/>
            </a:pPr>
            <a:endParaRPr sz="2400" dirty="0"/>
          </a:p>
          <a:p>
            <a:pPr marL="228600" lvl="0" indent="-254000" algn="l" rtl="0">
              <a:lnSpc>
                <a:spcPct val="100000"/>
              </a:lnSpc>
              <a:spcBef>
                <a:spcPts val="1000"/>
              </a:spcBef>
              <a:spcAft>
                <a:spcPts val="0"/>
              </a:spcAft>
              <a:buClr>
                <a:schemeClr val="accent1"/>
              </a:buClr>
              <a:buSzPts val="2400"/>
              <a:buChar char="•"/>
            </a:pPr>
            <a:r>
              <a:rPr lang="en-US" sz="2400" dirty="0"/>
              <a:t>El área de trabajo debe señalizarse con un signo de riesgo biológico y debe ser accesible tan solo al personal que haya recibido capacitación, esté realizando las pruebas y lleve el EPP adecuado. </a:t>
            </a:r>
            <a:endParaRPr sz="2400" dirty="0"/>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193" name="Google Shape;19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12</a:t>
            </a:fld>
            <a:endParaRPr sz="1000"/>
          </a:p>
        </p:txBody>
      </p:sp>
      <p:sp>
        <p:nvSpPr>
          <p:cNvPr id="194" name="Google Shape;194;p11"/>
          <p:cNvSpPr txBox="1">
            <a:spLocks noGrp="1"/>
          </p:cNvSpPr>
          <p:nvPr>
            <p:ph type="ftr" idx="11"/>
          </p:nvPr>
        </p:nvSpPr>
        <p:spPr>
          <a:xfrm>
            <a:off x="838200" y="6356350"/>
            <a:ext cx="10143478"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6" name="Group 5">
            <a:extLst>
              <a:ext uri="{FF2B5EF4-FFF2-40B4-BE49-F238E27FC236}">
                <a16:creationId xmlns:a16="http://schemas.microsoft.com/office/drawing/2014/main" id="{7C13FD86-3B8D-4DBD-91DF-C4B258C43533}"/>
              </a:ext>
            </a:extLst>
          </p:cNvPr>
          <p:cNvGrpSpPr/>
          <p:nvPr/>
        </p:nvGrpSpPr>
        <p:grpSpPr>
          <a:xfrm>
            <a:off x="7684856" y="1438029"/>
            <a:ext cx="3924069" cy="596348"/>
            <a:chOff x="7861998" y="1527451"/>
            <a:chExt cx="3924069" cy="596348"/>
          </a:xfrm>
        </p:grpSpPr>
        <p:sp>
          <p:nvSpPr>
            <p:cNvPr id="7" name="TextBox 6">
              <a:extLst>
                <a:ext uri="{FF2B5EF4-FFF2-40B4-BE49-F238E27FC236}">
                  <a16:creationId xmlns:a16="http://schemas.microsoft.com/office/drawing/2014/main" id="{39863F52-3734-4D2E-8BBB-18BC89DF7B0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5E87100-8555-4111-A77B-9CAB7D9299A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F215B828-DB85-493E-A45F-9838D06A94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a:lstStyle/>
          <a:p>
            <a:pPr algn="l" rtl="0"/>
            <a:r>
              <a:rPr lang="es-ES" b="0" i="0" u="none" baseline="0" dirty="0"/>
              <a:t>Organización del puesto de trabajo</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a:lstStyle/>
          <a:p>
            <a:endParaRPr lang="es-ES" dirty="0"/>
          </a:p>
          <a:p>
            <a:endParaRPr lang="es-E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r" rtl="0"/>
            <a:fld id="{42D34DE6-22C6-0E40-B20E-F2D718CBADB2}" type="slidenum">
              <a:rPr lang="es-ES" smtClean="0"/>
              <a:pPr algn="r" rtl="0"/>
              <a:t>13</a:t>
            </a:fld>
            <a:endParaRPr lang="es-ES" sz="1000" dirty="0"/>
          </a:p>
        </p:txBody>
      </p:sp>
      <p:grpSp>
        <p:nvGrpSpPr>
          <p:cNvPr id="8" name="Groupe 7">
            <a:extLst>
              <a:ext uri="{FF2B5EF4-FFF2-40B4-BE49-F238E27FC236}">
                <a16:creationId xmlns:a16="http://schemas.microsoft.com/office/drawing/2014/main" id="{C94754D6-3D57-4E13-B867-3EB6BCC18C1A}"/>
              </a:ext>
            </a:extLst>
          </p:cNvPr>
          <p:cNvGrpSpPr/>
          <p:nvPr/>
        </p:nvGrpSpPr>
        <p:grpSpPr>
          <a:xfrm>
            <a:off x="1410624" y="2062798"/>
            <a:ext cx="9953508" cy="4079326"/>
            <a:chOff x="1410624" y="2062798"/>
            <a:chExt cx="9953508" cy="4079326"/>
          </a:xfrm>
        </p:grpSpPr>
        <p:pic>
          <p:nvPicPr>
            <p:cNvPr id="18" name="Graphic 17" descr="Water Bottle">
              <a:extLst>
                <a:ext uri="{FF2B5EF4-FFF2-40B4-BE49-F238E27FC236}">
                  <a16:creationId xmlns:a16="http://schemas.microsoft.com/office/drawing/2014/main" id="{E0D0219C-EBAD-A041-ABA7-4B335A5B0F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58562" y="3387654"/>
              <a:ext cx="457201" cy="457201"/>
            </a:xfrm>
            <a:prstGeom prst="rect">
              <a:avLst/>
            </a:prstGeom>
          </p:spPr>
        </p:pic>
        <p:sp>
          <p:nvSpPr>
            <p:cNvPr id="26" name="Rounded Rectangle 25">
              <a:extLst>
                <a:ext uri="{FF2B5EF4-FFF2-40B4-BE49-F238E27FC236}">
                  <a16:creationId xmlns:a16="http://schemas.microsoft.com/office/drawing/2014/main" id="{703F9121-AFC3-F04A-B0FE-2ACAB69BE35F}"/>
                </a:ext>
              </a:extLst>
            </p:cNvPr>
            <p:cNvSpPr/>
            <p:nvPr/>
          </p:nvSpPr>
          <p:spPr>
            <a:xfrm>
              <a:off x="4876664" y="3745029"/>
              <a:ext cx="2033695" cy="629960"/>
            </a:xfrm>
            <a:prstGeom prst="roundRect">
              <a:avLst/>
            </a:prstGeom>
            <a:noFill/>
            <a:ln w="254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grpSp>
          <p:nvGrpSpPr>
            <p:cNvPr id="7" name="Groupe 6">
              <a:extLst>
                <a:ext uri="{FF2B5EF4-FFF2-40B4-BE49-F238E27FC236}">
                  <a16:creationId xmlns:a16="http://schemas.microsoft.com/office/drawing/2014/main" id="{0CFD4D24-AB78-47BE-9553-1007A4222699}"/>
                </a:ext>
              </a:extLst>
            </p:cNvPr>
            <p:cNvGrpSpPr/>
            <p:nvPr/>
          </p:nvGrpSpPr>
          <p:grpSpPr>
            <a:xfrm>
              <a:off x="1410624" y="2062798"/>
              <a:ext cx="9953508" cy="4079326"/>
              <a:chOff x="1410624" y="2062798"/>
              <a:chExt cx="9953508" cy="4079326"/>
            </a:xfrm>
          </p:grpSpPr>
          <p:sp>
            <p:nvSpPr>
              <p:cNvPr id="11" name="TextBox 10">
                <a:extLst>
                  <a:ext uri="{FF2B5EF4-FFF2-40B4-BE49-F238E27FC236}">
                    <a16:creationId xmlns:a16="http://schemas.microsoft.com/office/drawing/2014/main" id="{6942CD2B-56A1-1848-B6AC-11CFEC0E4ED6}"/>
                  </a:ext>
                </a:extLst>
              </p:cNvPr>
              <p:cNvSpPr txBox="1"/>
              <p:nvPr/>
            </p:nvSpPr>
            <p:spPr>
              <a:xfrm>
                <a:off x="5323046" y="2062798"/>
                <a:ext cx="117339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s-ES" sz="1600" b="0" i="0" u="none" baseline="0" dirty="0"/>
                  <a:t>S</a:t>
                </a:r>
                <a:r>
                  <a:rPr kumimoji="0" lang="es-ES" sz="1600" b="0" i="0" u="none" strike="noStrike" cap="none" spc="0" normalizeH="0" baseline="0" dirty="0">
                    <a:ln>
                      <a:noFill/>
                    </a:ln>
                    <a:effectLst/>
                    <a:uFillTx/>
                    <a:ea typeface="Avenir Roman"/>
                    <a:cs typeface="Avenir Roman"/>
                    <a:sym typeface="Avenir Roman"/>
                  </a:rPr>
                  <a:t>uministros</a:t>
                </a:r>
              </a:p>
            </p:txBody>
          </p:sp>
          <p:sp>
            <p:nvSpPr>
              <p:cNvPr id="12" name="TextBox 11">
                <a:extLst>
                  <a:ext uri="{FF2B5EF4-FFF2-40B4-BE49-F238E27FC236}">
                    <a16:creationId xmlns:a16="http://schemas.microsoft.com/office/drawing/2014/main" id="{62D9E4A1-2AC9-6645-9CAF-B345994EAB46}"/>
                  </a:ext>
                </a:extLst>
              </p:cNvPr>
              <p:cNvSpPr txBox="1"/>
              <p:nvPr/>
            </p:nvSpPr>
            <p:spPr>
              <a:xfrm>
                <a:off x="2891888" y="5547089"/>
                <a:ext cx="600324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s-ES" sz="1600" b="0" i="0" u="none" strike="noStrike" cap="none" spc="0" normalizeH="0" baseline="0" dirty="0">
                    <a:ln>
                      <a:noFill/>
                    </a:ln>
                    <a:effectLst/>
                    <a:uFillTx/>
                    <a:latin typeface="Arial" panose="020B0604020202020204" pitchFamily="34" charset="0"/>
                    <a:ea typeface="Avenir Roman"/>
                    <a:cs typeface="Arial" panose="020B0604020202020204" pitchFamily="34" charset="0"/>
                    <a:sym typeface="Avenir Roman"/>
                  </a:rPr>
                  <a:t>Las pruebas se realizan aquí</a:t>
                </a:r>
              </a:p>
              <a:p>
                <a:pPr algn="ctr" defTabSz="825500" rtl="0" hangingPunct="0"/>
                <a:r>
                  <a:rPr lang="es-ES" sz="1600" b="0" i="0" u="none" baseline="0" dirty="0">
                    <a:latin typeface="Avenir Roman"/>
                    <a:ea typeface="Avenir Roman"/>
                    <a:cs typeface="Avenir Roman"/>
                    <a:sym typeface="Avenir Roman"/>
                  </a:rPr>
                  <a:t>(</a:t>
                </a:r>
                <a:r>
                  <a:rPr lang="es-ES" sz="1600" b="0" i="0" u="none" baseline="0" dirty="0"/>
                  <a:t>colocar una toallita absorbente o un material absorbente similar)</a:t>
                </a:r>
                <a:endParaRPr kumimoji="0" lang="es-ES" sz="1600" b="0" i="0" u="none" strike="noStrike" cap="none" spc="0" normalizeH="0" baseline="0" dirty="0">
                  <a:ln>
                    <a:noFill/>
                  </a:ln>
                  <a:effectLst/>
                  <a:uFillTx/>
                  <a:latin typeface="Avenir Roman"/>
                  <a:ea typeface="Avenir Roman"/>
                  <a:cs typeface="Avenir Roman"/>
                  <a:sym typeface="Avenir Roman"/>
                </a:endParaRPr>
              </a:p>
            </p:txBody>
          </p:sp>
          <p:sp>
            <p:nvSpPr>
              <p:cNvPr id="13" name="TextBox 12">
                <a:extLst>
                  <a:ext uri="{FF2B5EF4-FFF2-40B4-BE49-F238E27FC236}">
                    <a16:creationId xmlns:a16="http://schemas.microsoft.com/office/drawing/2014/main" id="{965A0789-AA82-684D-9FC6-882C6F05468E}"/>
                  </a:ext>
                </a:extLst>
              </p:cNvPr>
              <p:cNvSpPr txBox="1"/>
              <p:nvPr/>
            </p:nvSpPr>
            <p:spPr>
              <a:xfrm>
                <a:off x="9598997" y="3854105"/>
                <a:ext cx="1765135"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a:r>
                  <a:rPr lang="es-ES" sz="1600" b="0" i="0" u="none" baseline="0" dirty="0"/>
                  <a:t>Libro de registro de PDR de antígenos del SARS-CoV-2  </a:t>
                </a:r>
              </a:p>
            </p:txBody>
          </p:sp>
          <p:sp>
            <p:nvSpPr>
              <p:cNvPr id="14" name="Frame 13">
                <a:extLst>
                  <a:ext uri="{FF2B5EF4-FFF2-40B4-BE49-F238E27FC236}">
                    <a16:creationId xmlns:a16="http://schemas.microsoft.com/office/drawing/2014/main" id="{699D67C9-1CD1-4F4A-90ED-4548057A0E63}"/>
                  </a:ext>
                </a:extLst>
              </p:cNvPr>
              <p:cNvSpPr/>
              <p:nvPr/>
            </p:nvSpPr>
            <p:spPr>
              <a:xfrm>
                <a:off x="3457460" y="3508490"/>
                <a:ext cx="4715124" cy="602426"/>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15" name="Rectangle 14">
                <a:extLst>
                  <a:ext uri="{FF2B5EF4-FFF2-40B4-BE49-F238E27FC236}">
                    <a16:creationId xmlns:a16="http://schemas.microsoft.com/office/drawing/2014/main" id="{D52D6102-58C7-A641-AA57-393B11E52EEC}"/>
                  </a:ext>
                </a:extLst>
              </p:cNvPr>
              <p:cNvSpPr/>
              <p:nvPr/>
            </p:nvSpPr>
            <p:spPr>
              <a:xfrm>
                <a:off x="4761648" y="2996596"/>
                <a:ext cx="748414" cy="538609"/>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kumimoji="0" lang="es-ES" sz="1000" b="0" i="0" u="none" strike="noStrike" cap="none" spc="0" normalizeH="0" baseline="0" dirty="0">
                    <a:ln>
                      <a:noFill/>
                    </a:ln>
                    <a:solidFill>
                      <a:schemeClr val="bg2">
                        <a:lumMod val="10000"/>
                      </a:schemeClr>
                    </a:solidFill>
                    <a:effectLst/>
                    <a:uFillTx/>
                    <a:latin typeface="+mn-lt"/>
                    <a:ea typeface="+mn-ea"/>
                    <a:cs typeface="+mn-cs"/>
                    <a:sym typeface="Avenir Medium"/>
                  </a:rPr>
                  <a:t>PDR Ag SARS-CoV-2</a:t>
                </a:r>
              </a:p>
            </p:txBody>
          </p:sp>
          <p:sp>
            <p:nvSpPr>
              <p:cNvPr id="16" name="Rectangle 15">
                <a:extLst>
                  <a:ext uri="{FF2B5EF4-FFF2-40B4-BE49-F238E27FC236}">
                    <a16:creationId xmlns:a16="http://schemas.microsoft.com/office/drawing/2014/main" id="{64D48A50-73C5-4148-83D3-ECD04B8F47CE}"/>
                  </a:ext>
                </a:extLst>
              </p:cNvPr>
              <p:cNvSpPr/>
              <p:nvPr/>
            </p:nvSpPr>
            <p:spPr>
              <a:xfrm>
                <a:off x="5607595" y="3127089"/>
                <a:ext cx="754293"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kumimoji="0" lang="es-ES" sz="1000" b="0" i="0" u="none" strike="noStrike" cap="none" spc="0" normalizeH="0" baseline="0" dirty="0">
                    <a:ln>
                      <a:noFill/>
                    </a:ln>
                    <a:solidFill>
                      <a:schemeClr val="bg2">
                        <a:lumMod val="10000"/>
                      </a:schemeClr>
                    </a:solidFill>
                    <a:effectLst/>
                    <a:uFillTx/>
                    <a:latin typeface="+mn-lt"/>
                    <a:ea typeface="+mn-ea"/>
                    <a:cs typeface="+mn-cs"/>
                    <a:sym typeface="Avenir Medium"/>
                  </a:rPr>
                  <a:t>Cronómetro</a:t>
                </a:r>
              </a:p>
            </p:txBody>
          </p:sp>
          <p:pic>
            <p:nvPicPr>
              <p:cNvPr id="17" name="Graphic 16" descr="Open book">
                <a:extLst>
                  <a:ext uri="{FF2B5EF4-FFF2-40B4-BE49-F238E27FC236}">
                    <a16:creationId xmlns:a16="http://schemas.microsoft.com/office/drawing/2014/main" id="{13985F96-8454-0B47-9648-FE4984EE3D0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21190" y="2744380"/>
                <a:ext cx="835503" cy="835503"/>
              </a:xfrm>
              <a:prstGeom prst="rect">
                <a:avLst/>
              </a:prstGeom>
            </p:spPr>
          </p:pic>
          <p:sp>
            <p:nvSpPr>
              <p:cNvPr id="19" name="Right Arrow 18">
                <a:extLst>
                  <a:ext uri="{FF2B5EF4-FFF2-40B4-BE49-F238E27FC236}">
                    <a16:creationId xmlns:a16="http://schemas.microsoft.com/office/drawing/2014/main" id="{5EE6E900-3B15-0147-B896-611CD3BC9F23}"/>
                  </a:ext>
                </a:extLst>
              </p:cNvPr>
              <p:cNvSpPr/>
              <p:nvPr/>
            </p:nvSpPr>
            <p:spPr>
              <a:xfrm rot="10800000">
                <a:off x="9598997" y="2700589"/>
                <a:ext cx="857020"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20" name="Graphic 19" descr="Water Bottle">
                <a:extLst>
                  <a:ext uri="{FF2B5EF4-FFF2-40B4-BE49-F238E27FC236}">
                    <a16:creationId xmlns:a16="http://schemas.microsoft.com/office/drawing/2014/main" id="{7FBE3C9A-08C3-6F48-B7F2-15D123937B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46266" y="3387653"/>
                <a:ext cx="457201" cy="457201"/>
              </a:xfrm>
              <a:prstGeom prst="rect">
                <a:avLst/>
              </a:prstGeom>
            </p:spPr>
          </p:pic>
          <p:sp>
            <p:nvSpPr>
              <p:cNvPr id="21" name="Rectangle 20">
                <a:extLst>
                  <a:ext uri="{FF2B5EF4-FFF2-40B4-BE49-F238E27FC236}">
                    <a16:creationId xmlns:a16="http://schemas.microsoft.com/office/drawing/2014/main" id="{1880D691-09D9-0E43-8638-370A145A46E3}"/>
                  </a:ext>
                </a:extLst>
              </p:cNvPr>
              <p:cNvSpPr/>
              <p:nvPr/>
            </p:nvSpPr>
            <p:spPr>
              <a:xfrm>
                <a:off x="6522727" y="3134783"/>
                <a:ext cx="604298"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kumimoji="0" lang="es-ES" sz="1000" b="0" i="0" u="none" strike="noStrike" cap="none" spc="0" normalizeH="0" baseline="0" dirty="0">
                    <a:ln>
                      <a:noFill/>
                    </a:ln>
                    <a:solidFill>
                      <a:schemeClr val="bg2">
                        <a:lumMod val="10000"/>
                      </a:schemeClr>
                    </a:solidFill>
                    <a:effectLst/>
                    <a:uFillTx/>
                    <a:latin typeface="+mn-lt"/>
                    <a:ea typeface="+mn-ea"/>
                    <a:cs typeface="+mn-cs"/>
                    <a:sym typeface="Avenir Medium"/>
                  </a:rPr>
                  <a:t>Guantes</a:t>
                </a:r>
              </a:p>
            </p:txBody>
          </p:sp>
          <p:sp>
            <p:nvSpPr>
              <p:cNvPr id="22" name="Right Arrow 21">
                <a:extLst>
                  <a:ext uri="{FF2B5EF4-FFF2-40B4-BE49-F238E27FC236}">
                    <a16:creationId xmlns:a16="http://schemas.microsoft.com/office/drawing/2014/main" id="{5405F12F-C012-AC47-95E2-2970A1603FFF}"/>
                  </a:ext>
                </a:extLst>
              </p:cNvPr>
              <p:cNvSpPr/>
              <p:nvPr/>
            </p:nvSpPr>
            <p:spPr>
              <a:xfrm rot="16200000">
                <a:off x="5276270" y="4246752"/>
                <a:ext cx="1266952"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3" name="Right Arrow 22">
                <a:extLst>
                  <a:ext uri="{FF2B5EF4-FFF2-40B4-BE49-F238E27FC236}">
                    <a16:creationId xmlns:a16="http://schemas.microsoft.com/office/drawing/2014/main" id="{19906E75-43A8-1D4A-B2D3-02FA22D7FFF7}"/>
                  </a:ext>
                </a:extLst>
              </p:cNvPr>
              <p:cNvSpPr/>
              <p:nvPr/>
            </p:nvSpPr>
            <p:spPr>
              <a:xfrm rot="5400000">
                <a:off x="5556725" y="2165802"/>
                <a:ext cx="706043"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4" name="TextBox 23">
                <a:extLst>
                  <a:ext uri="{FF2B5EF4-FFF2-40B4-BE49-F238E27FC236}">
                    <a16:creationId xmlns:a16="http://schemas.microsoft.com/office/drawing/2014/main" id="{FCEB97BA-8203-3140-908E-D0365C22FA67}"/>
                  </a:ext>
                </a:extLst>
              </p:cNvPr>
              <p:cNvSpPr txBox="1"/>
              <p:nvPr/>
            </p:nvSpPr>
            <p:spPr>
              <a:xfrm>
                <a:off x="1410624" y="2485048"/>
                <a:ext cx="1612140"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s-ES" sz="1600" b="0" i="0" u="none" baseline="0" dirty="0">
                    <a:latin typeface="+mj-lt"/>
                  </a:rPr>
                  <a:t>Recipiente para desechos y desinfectantes </a:t>
                </a:r>
              </a:p>
              <a:p>
                <a:pPr marL="0" marR="0" indent="0" algn="ctr" defTabSz="825500" rtl="0" fontAlgn="auto" latinLnBrk="0" hangingPunct="0">
                  <a:lnSpc>
                    <a:spcPct val="100000"/>
                  </a:lnSpc>
                  <a:spcBef>
                    <a:spcPts val="0"/>
                  </a:spcBef>
                  <a:spcAft>
                    <a:spcPts val="0"/>
                  </a:spcAft>
                  <a:buClrTx/>
                  <a:buSzTx/>
                  <a:buFontTx/>
                  <a:buNone/>
                  <a:tabLst/>
                </a:pPr>
                <a:r>
                  <a:rPr kumimoji="0" lang="es-ES" sz="1600" b="0" i="0" u="none" strike="noStrike" cap="none" spc="0" normalizeH="0" baseline="0" dirty="0">
                    <a:ln>
                      <a:noFill/>
                    </a:ln>
                    <a:effectLst/>
                    <a:uFillTx/>
                    <a:latin typeface="+mj-lt"/>
                    <a:ea typeface="Avenir Roman"/>
                    <a:cs typeface="Avenir Roman"/>
                    <a:sym typeface="Avenir Roman"/>
                  </a:rPr>
                  <a:t>(lejía de uso doméstico al 0,1% y 1%</a:t>
                </a:r>
                <a:r>
                  <a:rPr lang="es-ES" sz="1600" b="0" i="0" u="none" baseline="0" dirty="0">
                    <a:latin typeface="+mj-lt"/>
                  </a:rPr>
                  <a:t> </a:t>
                </a:r>
              </a:p>
              <a:p>
                <a:pPr marL="0" marR="0" indent="0" algn="ctr" defTabSz="825500" rtl="0" fontAlgn="auto" latinLnBrk="0" hangingPunct="0">
                  <a:lnSpc>
                    <a:spcPct val="100000"/>
                  </a:lnSpc>
                  <a:spcBef>
                    <a:spcPts val="0"/>
                  </a:spcBef>
                  <a:spcAft>
                    <a:spcPts val="0"/>
                  </a:spcAft>
                  <a:buClrTx/>
                  <a:buSzTx/>
                  <a:buFontTx/>
                  <a:buNone/>
                  <a:tabLst/>
                </a:pPr>
                <a:r>
                  <a:rPr lang="es-ES" sz="1600" b="0" i="0" u="none" baseline="0" dirty="0">
                    <a:latin typeface="+mj-lt"/>
                  </a:rPr>
                  <a:t>y etanol al 70%)</a:t>
                </a:r>
                <a:endParaRPr kumimoji="0" lang="es-ES" sz="1600" b="0" i="0" u="none" strike="noStrike" cap="none" spc="0" normalizeH="0" baseline="0" dirty="0">
                  <a:ln>
                    <a:noFill/>
                  </a:ln>
                  <a:effectLst/>
                  <a:uFillTx/>
                  <a:latin typeface="+mj-lt"/>
                  <a:ea typeface="Avenir Roman"/>
                  <a:cs typeface="Avenir Roman"/>
                  <a:sym typeface="Avenir Roman"/>
                </a:endParaRPr>
              </a:p>
            </p:txBody>
          </p:sp>
          <p:sp>
            <p:nvSpPr>
              <p:cNvPr id="25" name="Oval 24">
                <a:extLst>
                  <a:ext uri="{FF2B5EF4-FFF2-40B4-BE49-F238E27FC236}">
                    <a16:creationId xmlns:a16="http://schemas.microsoft.com/office/drawing/2014/main" id="{6BAD2C51-7F3E-8847-ACE9-A4414814D9C2}"/>
                  </a:ext>
                </a:extLst>
              </p:cNvPr>
              <p:cNvSpPr/>
              <p:nvPr/>
            </p:nvSpPr>
            <p:spPr>
              <a:xfrm>
                <a:off x="3957619" y="2675596"/>
                <a:ext cx="550146" cy="800666"/>
              </a:xfrm>
              <a:prstGeom prst="ellipse">
                <a:avLst/>
              </a:prstGeom>
              <a:solidFill>
                <a:schemeClr val="tx1">
                  <a:lumMod val="75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7" name="Right Arrow 26">
                <a:extLst>
                  <a:ext uri="{FF2B5EF4-FFF2-40B4-BE49-F238E27FC236}">
                    <a16:creationId xmlns:a16="http://schemas.microsoft.com/office/drawing/2014/main" id="{5021314C-C627-3649-8332-E1AEB548CBC0}"/>
                  </a:ext>
                </a:extLst>
              </p:cNvPr>
              <p:cNvSpPr/>
              <p:nvPr/>
            </p:nvSpPr>
            <p:spPr>
              <a:xfrm>
                <a:off x="3162398" y="2832586"/>
                <a:ext cx="857020"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8" name="Frame 27">
                <a:extLst>
                  <a:ext uri="{FF2B5EF4-FFF2-40B4-BE49-F238E27FC236}">
                    <a16:creationId xmlns:a16="http://schemas.microsoft.com/office/drawing/2014/main" id="{A10D5722-12DD-4E12-8ADA-F7CC96233744}"/>
                  </a:ext>
                </a:extLst>
              </p:cNvPr>
              <p:cNvSpPr/>
              <p:nvPr/>
            </p:nvSpPr>
            <p:spPr>
              <a:xfrm>
                <a:off x="8428922" y="3646598"/>
                <a:ext cx="999530" cy="602426"/>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grpSp>
      </p:grpSp>
      <p:sp>
        <p:nvSpPr>
          <p:cNvPr id="4" name="Google Shape;105;p2">
            <a:extLst>
              <a:ext uri="{FF2B5EF4-FFF2-40B4-BE49-F238E27FC236}">
                <a16:creationId xmlns:a16="http://schemas.microsoft.com/office/drawing/2014/main" id="{167687EC-D5A7-B3BD-FD0D-F5966C6EF083}"/>
              </a:ext>
            </a:extLst>
          </p:cNvPr>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ustDataLst>
      <p:tags r:id="rId1"/>
    </p:custDataLst>
    <p:extLst>
      <p:ext uri="{BB962C8B-B14F-4D97-AF65-F5344CB8AC3E}">
        <p14:creationId xmlns:p14="http://schemas.microsoft.com/office/powerpoint/2010/main" val="3415717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title"/>
          </p:nvPr>
        </p:nvSpPr>
        <p:spPr>
          <a:xfrm>
            <a:off x="838200" y="532495"/>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Cuando</a:t>
            </a:r>
            <a:r>
              <a:rPr lang="en-US" dirty="0"/>
              <a:t> </a:t>
            </a:r>
            <a:r>
              <a:rPr lang="en-US" dirty="0" err="1"/>
              <a:t>esté</a:t>
            </a:r>
            <a:r>
              <a:rPr lang="en-US" dirty="0"/>
              <a:t> </a:t>
            </a:r>
            <a:r>
              <a:rPr lang="en-US" dirty="0" err="1"/>
              <a:t>trabajando</a:t>
            </a:r>
            <a:r>
              <a:rPr lang="en-US" dirty="0"/>
              <a:t> con las PDR de </a:t>
            </a:r>
            <a:r>
              <a:rPr lang="en-US" dirty="0" err="1"/>
              <a:t>antígenos</a:t>
            </a:r>
            <a:r>
              <a:rPr lang="en-US" dirty="0"/>
              <a:t> del SARS-CoV-2, es </a:t>
            </a:r>
            <a:r>
              <a:rPr lang="en-US" dirty="0" err="1"/>
              <a:t>necesario</a:t>
            </a:r>
            <a:r>
              <a:rPr lang="en-US" dirty="0"/>
              <a:t>: </a:t>
            </a:r>
            <a:endParaRPr dirty="0"/>
          </a:p>
        </p:txBody>
      </p:sp>
      <p:sp>
        <p:nvSpPr>
          <p:cNvPr id="229" name="Google Shape;229;p1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sz="2400" dirty="0"/>
          </a:p>
          <a:p>
            <a:pPr marL="457200" lvl="0" indent="-482600" algn="l" rtl="0">
              <a:lnSpc>
                <a:spcPct val="100000"/>
              </a:lnSpc>
              <a:spcBef>
                <a:spcPts val="1000"/>
              </a:spcBef>
              <a:spcAft>
                <a:spcPts val="0"/>
              </a:spcAft>
              <a:buSzPts val="2400"/>
              <a:buFont typeface="Arial"/>
              <a:buAutoNum type="arabicPeriod"/>
            </a:pPr>
            <a:r>
              <a:rPr lang="en-US" sz="2400" dirty="0" err="1"/>
              <a:t>Cambiarse</a:t>
            </a:r>
            <a:r>
              <a:rPr lang="en-US" sz="2400" dirty="0"/>
              <a:t> las </a:t>
            </a:r>
            <a:r>
              <a:rPr lang="en-US" sz="2400" dirty="0" err="1"/>
              <a:t>batas</a:t>
            </a:r>
            <a:r>
              <a:rPr lang="en-US" sz="2400" dirty="0"/>
              <a:t> y los </a:t>
            </a:r>
            <a:r>
              <a:rPr lang="en-US" sz="2400" dirty="0" err="1"/>
              <a:t>guantes</a:t>
            </a:r>
            <a:r>
              <a:rPr lang="en-US" sz="2400" dirty="0"/>
              <a:t> </a:t>
            </a:r>
            <a:r>
              <a:rPr lang="en-US" sz="2400" dirty="0" err="1"/>
              <a:t>si</a:t>
            </a:r>
            <a:r>
              <a:rPr lang="en-US" sz="2400" dirty="0"/>
              <a:t> se </a:t>
            </a:r>
            <a:r>
              <a:rPr lang="en-US" sz="2400" dirty="0" err="1"/>
              <a:t>han</a:t>
            </a:r>
            <a:r>
              <a:rPr lang="en-US" sz="2400" dirty="0"/>
              <a:t> </a:t>
            </a:r>
            <a:r>
              <a:rPr lang="en-US" sz="2400" dirty="0" err="1"/>
              <a:t>ensuciado</a:t>
            </a:r>
            <a:r>
              <a:rPr lang="en-US" sz="2400" dirty="0"/>
              <a:t> o </a:t>
            </a:r>
            <a:r>
              <a:rPr lang="en-US" sz="2400" dirty="0" err="1"/>
              <a:t>contaminado</a:t>
            </a:r>
            <a:r>
              <a:rPr lang="en-US" sz="2400" dirty="0"/>
              <a:t>. </a:t>
            </a:r>
            <a:endParaRPr sz="2400" dirty="0"/>
          </a:p>
          <a:p>
            <a:pPr marL="457200" lvl="0" indent="-482600" algn="l" rtl="0">
              <a:lnSpc>
                <a:spcPct val="100000"/>
              </a:lnSpc>
              <a:spcBef>
                <a:spcPts val="1000"/>
              </a:spcBef>
              <a:spcAft>
                <a:spcPts val="0"/>
              </a:spcAft>
              <a:buSzPts val="2400"/>
              <a:buFont typeface="Arial"/>
              <a:buAutoNum type="arabicPeriod"/>
            </a:pPr>
            <a:r>
              <a:rPr lang="en-US" sz="2400" dirty="0" err="1"/>
              <a:t>Quitarse</a:t>
            </a:r>
            <a:r>
              <a:rPr lang="en-US" sz="2400" dirty="0"/>
              <a:t> las </a:t>
            </a:r>
            <a:r>
              <a:rPr lang="en-US" sz="2400" dirty="0" err="1"/>
              <a:t>batas</a:t>
            </a:r>
            <a:r>
              <a:rPr lang="en-US" sz="2400" dirty="0"/>
              <a:t> y los </a:t>
            </a:r>
            <a:r>
              <a:rPr lang="en-US" sz="2400" dirty="0" err="1"/>
              <a:t>guantes</a:t>
            </a:r>
            <a:r>
              <a:rPr lang="en-US" sz="2400" dirty="0"/>
              <a:t> antes de </a:t>
            </a:r>
            <a:r>
              <a:rPr lang="en-US" sz="2400" dirty="0" err="1"/>
              <a:t>salir</a:t>
            </a:r>
            <a:r>
              <a:rPr lang="en-US" sz="2400" dirty="0"/>
              <a:t> del </a:t>
            </a:r>
            <a:r>
              <a:rPr lang="en-US" sz="2400" dirty="0" err="1"/>
              <a:t>área</a:t>
            </a:r>
            <a:r>
              <a:rPr lang="en-US" sz="2400" dirty="0"/>
              <a:t> de </a:t>
            </a:r>
            <a:r>
              <a:rPr lang="en-US" sz="2400" dirty="0" err="1"/>
              <a:t>trabajo</a:t>
            </a:r>
            <a:r>
              <a:rPr lang="en-US" sz="2400" dirty="0"/>
              <a:t>, y entre una y </a:t>
            </a:r>
            <a:r>
              <a:rPr lang="en-US" sz="2400" dirty="0" err="1"/>
              <a:t>otra</a:t>
            </a:r>
            <a:r>
              <a:rPr lang="en-US" sz="2400" dirty="0"/>
              <a:t> </a:t>
            </a:r>
            <a:r>
              <a:rPr lang="en-US" sz="2400" dirty="0" err="1"/>
              <a:t>muestra</a:t>
            </a:r>
            <a:r>
              <a:rPr lang="en-US" sz="2400" dirty="0"/>
              <a:t>. </a:t>
            </a:r>
            <a:endParaRPr sz="2400" dirty="0"/>
          </a:p>
          <a:p>
            <a:pPr marL="457200" lvl="0" indent="-482600" algn="l" rtl="0">
              <a:lnSpc>
                <a:spcPct val="100000"/>
              </a:lnSpc>
              <a:spcBef>
                <a:spcPts val="1000"/>
              </a:spcBef>
              <a:spcAft>
                <a:spcPts val="0"/>
              </a:spcAft>
              <a:buSzPts val="2400"/>
              <a:buFont typeface="Arial"/>
              <a:buAutoNum type="arabicPeriod"/>
            </a:pPr>
            <a:r>
              <a:rPr lang="en-US" sz="2400" dirty="0" err="1"/>
              <a:t>Desechar</a:t>
            </a:r>
            <a:r>
              <a:rPr lang="en-US" sz="2400" dirty="0"/>
              <a:t> las </a:t>
            </a:r>
            <a:r>
              <a:rPr lang="en-US" sz="2400" dirty="0" err="1"/>
              <a:t>batas</a:t>
            </a:r>
            <a:r>
              <a:rPr lang="en-US" sz="2400" dirty="0"/>
              <a:t> </a:t>
            </a:r>
            <a:r>
              <a:rPr lang="en-US" sz="2400" dirty="0" err="1"/>
              <a:t>desechables</a:t>
            </a:r>
            <a:r>
              <a:rPr lang="en-US" sz="2400" dirty="0"/>
              <a:t> </a:t>
            </a:r>
            <a:r>
              <a:rPr lang="en-US" sz="2400" dirty="0" err="1"/>
              <a:t>tras</a:t>
            </a:r>
            <a:r>
              <a:rPr lang="en-US" sz="2400" dirty="0"/>
              <a:t> un solo </a:t>
            </a:r>
            <a:r>
              <a:rPr lang="en-US" sz="2400" dirty="0" err="1"/>
              <a:t>uso</a:t>
            </a:r>
            <a:r>
              <a:rPr lang="en-US" sz="2400" dirty="0"/>
              <a:t>. Las </a:t>
            </a:r>
            <a:r>
              <a:rPr lang="en-US" sz="2400" dirty="0" err="1"/>
              <a:t>batas</a:t>
            </a:r>
            <a:r>
              <a:rPr lang="en-US" sz="2400" dirty="0"/>
              <a:t> de </a:t>
            </a:r>
            <a:r>
              <a:rPr lang="en-US" sz="2400" dirty="0" err="1"/>
              <a:t>tela</a:t>
            </a:r>
            <a:r>
              <a:rPr lang="en-US" sz="2400" dirty="0"/>
              <a:t> </a:t>
            </a:r>
            <a:r>
              <a:rPr lang="en-US" sz="2400" dirty="0" err="1"/>
              <a:t>deben</a:t>
            </a:r>
            <a:r>
              <a:rPr lang="en-US" sz="2400" dirty="0"/>
              <a:t> </a:t>
            </a:r>
            <a:r>
              <a:rPr lang="en-US" sz="2400" dirty="0" err="1"/>
              <a:t>reutilizarse</a:t>
            </a:r>
            <a:r>
              <a:rPr lang="en-US" sz="2400" dirty="0"/>
              <a:t> </a:t>
            </a:r>
            <a:r>
              <a:rPr lang="en-US" sz="2400" dirty="0" err="1"/>
              <a:t>después</a:t>
            </a:r>
            <a:r>
              <a:rPr lang="en-US" sz="2400" dirty="0"/>
              <a:t> de una </a:t>
            </a:r>
            <a:r>
              <a:rPr lang="en-US" sz="2400" dirty="0" err="1"/>
              <a:t>limpieza</a:t>
            </a:r>
            <a:r>
              <a:rPr lang="en-US" sz="2400" dirty="0"/>
              <a:t> y </a:t>
            </a:r>
            <a:r>
              <a:rPr lang="en-US" sz="2400" dirty="0" err="1"/>
              <a:t>descontaminación</a:t>
            </a:r>
            <a:r>
              <a:rPr lang="en-US" sz="2400" dirty="0"/>
              <a:t> </a:t>
            </a:r>
            <a:r>
              <a:rPr lang="en-US" sz="2400" dirty="0" err="1"/>
              <a:t>adecuadas</a:t>
            </a:r>
            <a:r>
              <a:rPr lang="en-US" sz="2400" dirty="0"/>
              <a:t>. </a:t>
            </a:r>
            <a:endParaRPr sz="2400" dirty="0"/>
          </a:p>
          <a:p>
            <a:pPr marL="457200" lvl="0" indent="-482600" algn="l" rtl="0">
              <a:lnSpc>
                <a:spcPct val="100000"/>
              </a:lnSpc>
              <a:spcBef>
                <a:spcPts val="1000"/>
              </a:spcBef>
              <a:spcAft>
                <a:spcPts val="0"/>
              </a:spcAft>
              <a:buSzPts val="2400"/>
              <a:buFont typeface="Arial"/>
              <a:buAutoNum type="arabicPeriod"/>
            </a:pPr>
            <a:r>
              <a:rPr lang="en-US" sz="2400" dirty="0" err="1"/>
              <a:t>Lavarse</a:t>
            </a:r>
            <a:r>
              <a:rPr lang="en-US" sz="2400" dirty="0"/>
              <a:t> </a:t>
            </a:r>
            <a:r>
              <a:rPr lang="en-US" sz="2400" dirty="0" err="1"/>
              <a:t>siempre</a:t>
            </a:r>
            <a:r>
              <a:rPr lang="en-US" sz="2400" dirty="0"/>
              <a:t> las manos antes y </a:t>
            </a:r>
            <a:r>
              <a:rPr lang="en-US" sz="2400" dirty="0" err="1"/>
              <a:t>después</a:t>
            </a:r>
            <a:r>
              <a:rPr lang="en-US" sz="2400" dirty="0"/>
              <a:t> de </a:t>
            </a:r>
            <a:r>
              <a:rPr lang="en-US" sz="2400" dirty="0" err="1"/>
              <a:t>trabajar</a:t>
            </a:r>
            <a:r>
              <a:rPr lang="en-US" sz="2400" dirty="0"/>
              <a:t> con </a:t>
            </a:r>
            <a:r>
              <a:rPr lang="en-US" sz="2400" dirty="0" err="1"/>
              <a:t>muestras</a:t>
            </a:r>
            <a:r>
              <a:rPr lang="en-US" sz="2400" dirty="0"/>
              <a:t> y antes y </a:t>
            </a:r>
            <a:r>
              <a:rPr lang="en-US" sz="2400" dirty="0" err="1"/>
              <a:t>después</a:t>
            </a:r>
            <a:r>
              <a:rPr lang="en-US" sz="2400" dirty="0"/>
              <a:t> de usar </a:t>
            </a:r>
            <a:r>
              <a:rPr lang="en-US" sz="2400" dirty="0" err="1"/>
              <a:t>guantes</a:t>
            </a:r>
            <a:r>
              <a:rPr lang="en-US" sz="2400" dirty="0"/>
              <a:t>. </a:t>
            </a:r>
            <a:endParaRPr sz="2400" dirty="0"/>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230" name="Google Shape;23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14</a:t>
            </a:fld>
            <a:endParaRPr sz="1000"/>
          </a:p>
        </p:txBody>
      </p:sp>
      <p:sp>
        <p:nvSpPr>
          <p:cNvPr id="231" name="Google Shape;231;p13"/>
          <p:cNvSpPr txBox="1">
            <a:spLocks noGrp="1"/>
          </p:cNvSpPr>
          <p:nvPr>
            <p:ph type="ftr" idx="11"/>
          </p:nvPr>
        </p:nvSpPr>
        <p:spPr>
          <a:xfrm>
            <a:off x="838200" y="6356350"/>
            <a:ext cx="10090212"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6" name="Group 5">
            <a:extLst>
              <a:ext uri="{FF2B5EF4-FFF2-40B4-BE49-F238E27FC236}">
                <a16:creationId xmlns:a16="http://schemas.microsoft.com/office/drawing/2014/main" id="{1A69DE99-374C-4ADB-9A96-ABEBE459177F}"/>
              </a:ext>
            </a:extLst>
          </p:cNvPr>
          <p:cNvGrpSpPr/>
          <p:nvPr/>
        </p:nvGrpSpPr>
        <p:grpSpPr>
          <a:xfrm>
            <a:off x="7785330" y="1475309"/>
            <a:ext cx="3924069" cy="596348"/>
            <a:chOff x="7861998" y="1527451"/>
            <a:chExt cx="3924069" cy="596348"/>
          </a:xfrm>
        </p:grpSpPr>
        <p:sp>
          <p:nvSpPr>
            <p:cNvPr id="7" name="TextBox 6">
              <a:extLst>
                <a:ext uri="{FF2B5EF4-FFF2-40B4-BE49-F238E27FC236}">
                  <a16:creationId xmlns:a16="http://schemas.microsoft.com/office/drawing/2014/main" id="{58442901-FD75-4CB7-861F-9C9BE8BCF6D8}"/>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07724B2-C9AF-44EF-ABA7-796A738B7A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ACFD88B8-3BBC-43E1-A33A-40B442E00D4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Desinfectantes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15</a:t>
            </a:fld>
            <a:endParaRPr lang="es-ES" dirty="0"/>
          </a:p>
        </p:txBody>
      </p:sp>
      <p:pic>
        <p:nvPicPr>
          <p:cNvPr id="6" name="Picture 5"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p:nvPicPr>
        <p:blipFill>
          <a:blip r:embed="rId4"/>
          <a:stretch>
            <a:fillRect/>
          </a:stretch>
        </p:blipFill>
        <p:spPr>
          <a:xfrm>
            <a:off x="5443065" y="2258977"/>
            <a:ext cx="5530421" cy="3486977"/>
          </a:xfrm>
          <a:prstGeom prst="rect">
            <a:avLst/>
          </a:prstGeom>
        </p:spPr>
      </p:pic>
    </p:spTree>
    <p:custDataLst>
      <p:tags r:id="rId1"/>
    </p:custDataLst>
    <p:extLst>
      <p:ext uri="{BB962C8B-B14F-4D97-AF65-F5344CB8AC3E}">
        <p14:creationId xmlns:p14="http://schemas.microsoft.com/office/powerpoint/2010/main" val="892677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5"/>
          <p:cNvSpPr txBox="1">
            <a:spLocks noGrp="1"/>
          </p:cNvSpPr>
          <p:nvPr>
            <p:ph type="title"/>
          </p:nvPr>
        </p:nvSpPr>
        <p:spPr>
          <a:xfrm>
            <a:off x="838199" y="14283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Desinfectantes</a:t>
            </a:r>
            <a:r>
              <a:rPr lang="en-US" dirty="0"/>
              <a:t> para </a:t>
            </a:r>
            <a:r>
              <a:rPr lang="en-US" dirty="0" err="1"/>
              <a:t>el</a:t>
            </a:r>
            <a:r>
              <a:rPr lang="en-US" dirty="0"/>
              <a:t> SARS-CoV-2 </a:t>
            </a:r>
            <a:endParaRPr dirty="0"/>
          </a:p>
        </p:txBody>
      </p:sp>
      <p:sp>
        <p:nvSpPr>
          <p:cNvPr id="245" name="Google Shape;245;p15"/>
          <p:cNvSpPr txBox="1">
            <a:spLocks noGrp="1"/>
          </p:cNvSpPr>
          <p:nvPr>
            <p:ph type="body" idx="1"/>
          </p:nvPr>
        </p:nvSpPr>
        <p:spPr>
          <a:xfrm>
            <a:off x="838199" y="1210515"/>
            <a:ext cx="10570464" cy="4566226"/>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s-ES" sz="1800" dirty="0"/>
              <a:t>No todos los desinfectantes son eficaces contra el SARS-CoV-2. </a:t>
            </a:r>
          </a:p>
          <a:p>
            <a:pPr marL="228600" lvl="0" indent="-228600" algn="l" rtl="0">
              <a:lnSpc>
                <a:spcPct val="100000"/>
              </a:lnSpc>
              <a:spcBef>
                <a:spcPts val="1000"/>
              </a:spcBef>
              <a:spcAft>
                <a:spcPts val="0"/>
              </a:spcAft>
              <a:buClr>
                <a:schemeClr val="accent1"/>
              </a:buClr>
              <a:buSzPts val="2000"/>
              <a:buChar char="•"/>
            </a:pPr>
            <a:r>
              <a:rPr lang="es-ES" sz="1800" dirty="0"/>
              <a:t>La lejía y el etanol son dos desinfectantes de amplia disponibilidad activos contra el SARS-CoV-2. </a:t>
            </a:r>
          </a:p>
          <a:p>
            <a:pPr marL="228600" lvl="0" indent="-228600" algn="l" rtl="0">
              <a:lnSpc>
                <a:spcPct val="100000"/>
              </a:lnSpc>
              <a:spcBef>
                <a:spcPts val="1000"/>
              </a:spcBef>
              <a:spcAft>
                <a:spcPts val="0"/>
              </a:spcAft>
              <a:buClr>
                <a:schemeClr val="accent1"/>
              </a:buClr>
              <a:buSzPts val="2000"/>
              <a:buChar char="•"/>
            </a:pPr>
            <a:r>
              <a:rPr lang="es-ES" sz="1800" dirty="0"/>
              <a:t>Siga las directrices nacionales o la orientación internacional al elegir los desinfectantes.</a:t>
            </a:r>
            <a:r>
              <a:rPr lang="es-ES" sz="1800" baseline="30000" dirty="0"/>
              <a:t>1 </a:t>
            </a:r>
            <a:r>
              <a:rPr lang="es-ES" sz="1800" dirty="0"/>
              <a:t> </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46" name="Google Shape;246;p1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16</a:t>
            </a:fld>
            <a:endParaRPr sz="1000"/>
          </a:p>
        </p:txBody>
      </p:sp>
      <p:graphicFrame>
        <p:nvGraphicFramePr>
          <p:cNvPr id="247" name="Google Shape;247;p15"/>
          <p:cNvGraphicFramePr/>
          <p:nvPr/>
        </p:nvGraphicFramePr>
        <p:xfrm>
          <a:off x="913006" y="2579800"/>
          <a:ext cx="10420850" cy="2561458"/>
        </p:xfrm>
        <a:graphic>
          <a:graphicData uri="http://schemas.openxmlformats.org/drawingml/2006/table">
            <a:tbl>
              <a:tblPr firstRow="1" firstCol="1" bandRow="1">
                <a:noFill/>
              </a:tblPr>
              <a:tblGrid>
                <a:gridCol w="2145225">
                  <a:extLst>
                    <a:ext uri="{9D8B030D-6E8A-4147-A177-3AD203B41FA5}">
                      <a16:colId xmlns:a16="http://schemas.microsoft.com/office/drawing/2014/main" val="20000"/>
                    </a:ext>
                  </a:extLst>
                </a:gridCol>
                <a:gridCol w="2524075">
                  <a:extLst>
                    <a:ext uri="{9D8B030D-6E8A-4147-A177-3AD203B41FA5}">
                      <a16:colId xmlns:a16="http://schemas.microsoft.com/office/drawing/2014/main" val="20001"/>
                    </a:ext>
                  </a:extLst>
                </a:gridCol>
                <a:gridCol w="5751550">
                  <a:extLst>
                    <a:ext uri="{9D8B030D-6E8A-4147-A177-3AD203B41FA5}">
                      <a16:colId xmlns:a16="http://schemas.microsoft.com/office/drawing/2014/main" val="20002"/>
                    </a:ext>
                  </a:extLst>
                </a:gridCol>
              </a:tblGrid>
              <a:tr h="205400">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Tipo </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Concentración de uso</a:t>
                      </a:r>
                      <a:r>
                        <a:rPr lang="en-US" sz="1700" b="1" u="none" strike="noStrike" cap="none" baseline="30000" dirty="0">
                          <a:solidFill>
                            <a:srgbClr val="FFFFFF"/>
                          </a:solidFill>
                          <a:latin typeface="Arial"/>
                          <a:ea typeface="Arial"/>
                          <a:cs typeface="Arial"/>
                          <a:sym typeface="Arial"/>
                        </a:rPr>
                        <a:t>2</a:t>
                      </a:r>
                      <a:r>
                        <a:rPr lang="en-US" sz="1700" b="1" u="none" strike="noStrike" cap="none" dirty="0">
                          <a:solidFill>
                            <a:srgbClr val="FFFFFF"/>
                          </a:solidFill>
                          <a:latin typeface="Arial"/>
                          <a:ea typeface="Arial"/>
                          <a:cs typeface="Arial"/>
                          <a:sym typeface="Arial"/>
                        </a:rPr>
                        <a:t> </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Observaciones </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40000"/>
                        </a:lnSpc>
                        <a:spcBef>
                          <a:spcPts val="0"/>
                        </a:spcBef>
                        <a:spcAft>
                          <a:spcPts val="0"/>
                        </a:spcAft>
                        <a:buClr>
                          <a:schemeClr val="dk1"/>
                        </a:buClr>
                        <a:buSzPts val="1600"/>
                        <a:buFont typeface="Arial"/>
                        <a:buNone/>
                      </a:pPr>
                      <a:r>
                        <a:rPr lang="en-US" sz="1700" u="none" strike="noStrike" cap="none" dirty="0">
                          <a:latin typeface="Arial"/>
                          <a:ea typeface="Arial"/>
                          <a:cs typeface="Arial"/>
                          <a:sym typeface="Arial"/>
                        </a:rPr>
                        <a:t>Hipoclorito de sodio (lejía</a:t>
                      </a:r>
                      <a:r>
                        <a:rPr lang="en-US" sz="1700" u="none" strike="noStrike" cap="none" baseline="30000" dirty="0">
                          <a:latin typeface="Arial"/>
                          <a:ea typeface="Arial"/>
                          <a:cs typeface="Arial"/>
                          <a:sym typeface="Arial"/>
                        </a:rPr>
                        <a:t>3</a:t>
                      </a:r>
                      <a:r>
                        <a:rPr lang="en-US" sz="1700" u="none" strike="noStrike" cap="none" dirty="0">
                          <a:latin typeface="Arial"/>
                          <a:ea typeface="Arial"/>
                          <a:cs typeface="Arial"/>
                          <a:sym typeface="Arial"/>
                        </a:rPr>
                        <a:t>) </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0,1% </a:t>
                      </a:r>
                      <a:endParaRPr sz="1500" u="none" strike="noStrike" cap="none" dirty="0"/>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Desinfectante de uso general que puede emplearse para la desinfección general de superficies. </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1"/>
                  </a:ext>
                </a:extLst>
              </a:tr>
              <a:tr h="800100">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Hipoclorito de sodio (lejía</a:t>
                      </a:r>
                      <a:r>
                        <a:rPr lang="en-US" sz="1700" u="none" strike="noStrike" cap="none" baseline="30000" dirty="0">
                          <a:latin typeface="Arial"/>
                          <a:ea typeface="Arial"/>
                          <a:cs typeface="Arial"/>
                          <a:sym typeface="Arial"/>
                        </a:rPr>
                        <a:t>3</a:t>
                      </a:r>
                      <a:r>
                        <a:rPr lang="en-US" sz="1700" u="none" strike="noStrike" cap="none" dirty="0">
                          <a:latin typeface="Arial"/>
                          <a:ea typeface="Arial"/>
                          <a:cs typeface="Arial"/>
                          <a:sym typeface="Arial"/>
                        </a:rPr>
                        <a:t>) </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0,5% </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Desinfectante de uso general que puede usarse para remojar objetos y desinfectar vertidos. Corrosivo para metales y plásticos. </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2"/>
                  </a:ext>
                </a:extLst>
              </a:tr>
              <a:tr h="640075">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Etanol </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70% </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No deja ningún residuo. Uso con otros desinfectantes para descontaminar las superficies (incluidos los metales). </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3"/>
                  </a:ext>
                </a:extLst>
              </a:tr>
            </a:tbl>
          </a:graphicData>
        </a:graphic>
      </p:graphicFrame>
      <p:sp>
        <p:nvSpPr>
          <p:cNvPr id="248" name="Google Shape;248;p15"/>
          <p:cNvSpPr txBox="1"/>
          <p:nvPr/>
        </p:nvSpPr>
        <p:spPr>
          <a:xfrm>
            <a:off x="875602" y="5275579"/>
            <a:ext cx="10495657" cy="872034"/>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1 </a:t>
            </a:r>
            <a:r>
              <a:rPr lang="es-ES" sz="1000" i="1" dirty="0">
                <a:solidFill>
                  <a:schemeClr val="dk1"/>
                </a:solidFill>
              </a:rPr>
              <a:t>Manual de bioseguridad en el laboratorio</a:t>
            </a:r>
            <a:r>
              <a:rPr lang="es-ES" sz="1000" dirty="0">
                <a:solidFill>
                  <a:schemeClr val="dk1"/>
                </a:solidFill>
              </a:rPr>
              <a:t>, 4.ª edición. Ginebra, Organización Mundial de la Salud, 2021 </a:t>
            </a:r>
            <a:r>
              <a:rPr lang="es-ES" sz="1000" u="sng" dirty="0">
                <a:solidFill>
                  <a:schemeClr val="dk1"/>
                </a:solidFill>
              </a:rPr>
              <a:t>(</a:t>
            </a:r>
            <a:r>
              <a:rPr lang="es-ES" sz="1000" u="sng" dirty="0">
                <a:solidFill>
                  <a:schemeClr val="dk1"/>
                </a:solidFill>
                <a:hlinkClick r:id="rId3"/>
              </a:rPr>
              <a:t>https://www.who.int/publications/i/item/9789240011311</a:t>
            </a:r>
            <a:r>
              <a:rPr lang="es-ES" sz="1000" dirty="0">
                <a:solidFill>
                  <a:schemeClr val="dk1"/>
                </a:solidFill>
              </a:rPr>
              <a:t>, en inglés; la 3.ª edición está disponible en español en: https://apps.who.int/iris/handle/10665/43255). </a:t>
            </a:r>
          </a:p>
          <a:p>
            <a:pPr marL="0" marR="0" lvl="0" indent="0" algn="l" rtl="0">
              <a:lnSpc>
                <a:spcPct val="100000"/>
              </a:lnSpc>
              <a:spcBef>
                <a:spcPts val="0"/>
              </a:spcBef>
              <a:spcAft>
                <a:spcPts val="0"/>
              </a:spcAft>
              <a:buClr>
                <a:srgbClr val="000000"/>
              </a:buClr>
              <a:buSzPts val="1000"/>
              <a:buFont typeface="Arial"/>
              <a:buNone/>
            </a:pPr>
            <a:r>
              <a:rPr lang="es-ES" sz="1000" b="0" i="0" u="none" strike="noStrike" cap="none" baseline="30000" dirty="0">
                <a:solidFill>
                  <a:schemeClr val="dk1"/>
                </a:solidFill>
                <a:latin typeface="Arial"/>
                <a:ea typeface="Arial"/>
                <a:cs typeface="Arial"/>
                <a:sym typeface="Arial"/>
              </a:rPr>
              <a:t>2 </a:t>
            </a:r>
            <a:r>
              <a:rPr lang="es-ES" sz="1000" dirty="0">
                <a:solidFill>
                  <a:schemeClr val="dk1"/>
                </a:solidFill>
              </a:rPr>
              <a:t>La concentración indica la potencia del desinfectante. </a:t>
            </a:r>
          </a:p>
          <a:p>
            <a:pPr>
              <a:buClr>
                <a:schemeClr val="dk1"/>
              </a:buClr>
              <a:buSzPts val="1000"/>
            </a:pPr>
            <a:r>
              <a:rPr lang="es-ES" sz="1000" b="0" i="0" u="none" strike="noStrike" cap="none" baseline="30000" dirty="0">
                <a:solidFill>
                  <a:schemeClr val="dk1"/>
                </a:solidFill>
                <a:latin typeface="Arial"/>
                <a:ea typeface="Arial"/>
                <a:cs typeface="Arial"/>
                <a:sym typeface="Arial"/>
              </a:rPr>
              <a:t>3</a:t>
            </a:r>
            <a:r>
              <a:rPr lang="es-ES" sz="1000" dirty="0">
                <a:solidFill>
                  <a:schemeClr val="dk1"/>
                </a:solidFill>
              </a:rPr>
              <a:t> La concentración de la lejía de uso doméstico varía entre el 3% y 5%. </a:t>
            </a:r>
            <a:r>
              <a:rPr lang="es-ES" sz="1000" b="1" u="sng" dirty="0">
                <a:solidFill>
                  <a:srgbClr val="212121"/>
                </a:solidFill>
                <a:latin typeface="+mn-lt"/>
                <a:cs typeface="Calibri"/>
              </a:rPr>
              <a:t>No use lejía </a:t>
            </a:r>
            <a:r>
              <a:rPr lang="es-ES" sz="1000" dirty="0">
                <a:solidFill>
                  <a:schemeClr val="dk1"/>
                </a:solidFill>
              </a:rPr>
              <a:t>cuando trabaje con productos que contengan </a:t>
            </a:r>
            <a:r>
              <a:rPr lang="es-ES" sz="1000" u="sng" dirty="0" err="1">
                <a:solidFill>
                  <a:schemeClr val="dk1"/>
                </a:solidFill>
                <a:latin typeface="+mn-lt"/>
                <a:cs typeface="Calibri"/>
              </a:rPr>
              <a:t>iso</a:t>
            </a:r>
            <a:r>
              <a:rPr lang="es-ES" sz="1000" u="sng" dirty="0">
                <a:solidFill>
                  <a:schemeClr val="dk1"/>
                </a:solidFill>
                <a:latin typeface="+mn-lt"/>
                <a:cs typeface="Calibri"/>
              </a:rPr>
              <a:t>/tiocianato de </a:t>
            </a:r>
            <a:r>
              <a:rPr lang="es-ES" sz="1000" u="sng" dirty="0" err="1">
                <a:solidFill>
                  <a:schemeClr val="dk1"/>
                </a:solidFill>
                <a:latin typeface="+mn-lt"/>
                <a:cs typeface="Calibri"/>
              </a:rPr>
              <a:t>guanidinio</a:t>
            </a:r>
            <a:r>
              <a:rPr lang="es-ES" sz="1000" u="sng" dirty="0">
                <a:solidFill>
                  <a:schemeClr val="dk1"/>
                </a:solidFill>
                <a:latin typeface="+mn-lt"/>
                <a:cs typeface="Calibri"/>
              </a:rPr>
              <a:t> (GITC/GTC)</a:t>
            </a:r>
            <a:r>
              <a:rPr lang="es-ES" sz="1000" dirty="0">
                <a:solidFill>
                  <a:schemeClr val="dk1"/>
                </a:solidFill>
              </a:rPr>
              <a:t>. En ese caso, puede utilizar una solución de solución de etanol o alcohol isopropílico al 70%. Verifique las instrucciones de uso de los fabricantes.</a:t>
            </a:r>
            <a:endParaRPr lang="es-ES" sz="1000" b="0" i="0" u="none" strike="noStrike" cap="none" baseline="30000" dirty="0">
              <a:solidFill>
                <a:schemeClr val="dk1"/>
              </a:solidFill>
              <a:latin typeface="Arial"/>
              <a:ea typeface="Arial"/>
              <a:cs typeface="Arial"/>
              <a:sym typeface="Arial"/>
            </a:endParaRPr>
          </a:p>
        </p:txBody>
      </p:sp>
      <p:sp>
        <p:nvSpPr>
          <p:cNvPr id="249" name="Google Shape;249;p15"/>
          <p:cNvSpPr txBox="1">
            <a:spLocks noGrp="1"/>
          </p:cNvSpPr>
          <p:nvPr>
            <p:ph type="ftr" idx="11"/>
          </p:nvPr>
        </p:nvSpPr>
        <p:spPr>
          <a:xfrm>
            <a:off x="838200" y="6356350"/>
            <a:ext cx="10081334"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8" name="Group 7">
            <a:extLst>
              <a:ext uri="{FF2B5EF4-FFF2-40B4-BE49-F238E27FC236}">
                <a16:creationId xmlns:a16="http://schemas.microsoft.com/office/drawing/2014/main" id="{07A8AC03-5EA5-4CA5-B828-4B59878D4FFB}"/>
              </a:ext>
            </a:extLst>
          </p:cNvPr>
          <p:cNvGrpSpPr/>
          <p:nvPr/>
        </p:nvGrpSpPr>
        <p:grpSpPr>
          <a:xfrm>
            <a:off x="8035765" y="1024461"/>
            <a:ext cx="3924069" cy="596348"/>
            <a:chOff x="7861998" y="1527451"/>
            <a:chExt cx="3924069" cy="596348"/>
          </a:xfrm>
        </p:grpSpPr>
        <p:sp>
          <p:nvSpPr>
            <p:cNvPr id="9" name="TextBox 8">
              <a:extLst>
                <a:ext uri="{FF2B5EF4-FFF2-40B4-BE49-F238E27FC236}">
                  <a16:creationId xmlns:a16="http://schemas.microsoft.com/office/drawing/2014/main" id="{CEB553CB-A0FC-4540-BB4A-EE4A0E52A00C}"/>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E57E59E9-62AF-406E-BFF4-F0B2EC7B675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F44A3DDC-69B1-45B7-A0CD-522280DBB6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6"/>
          <p:cNvSpPr txBox="1">
            <a:spLocks noGrp="1"/>
          </p:cNvSpPr>
          <p:nvPr>
            <p:ph type="title"/>
          </p:nvPr>
        </p:nvSpPr>
        <p:spPr>
          <a:xfrm>
            <a:off x="799097" y="273395"/>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Preparación</a:t>
            </a:r>
            <a:r>
              <a:rPr lang="en-US" dirty="0"/>
              <a:t> y </a:t>
            </a:r>
            <a:r>
              <a:rPr lang="en-US" dirty="0" err="1"/>
              <a:t>uso</a:t>
            </a:r>
            <a:r>
              <a:rPr lang="en-US" dirty="0"/>
              <a:t> de los </a:t>
            </a:r>
            <a:r>
              <a:rPr lang="en-US" dirty="0" err="1"/>
              <a:t>desinfectantes</a:t>
            </a:r>
            <a:r>
              <a:rPr lang="en-US" dirty="0"/>
              <a:t> </a:t>
            </a:r>
            <a:endParaRPr dirty="0"/>
          </a:p>
        </p:txBody>
      </p:sp>
      <p:sp>
        <p:nvSpPr>
          <p:cNvPr id="255" name="Google Shape;255;p16"/>
          <p:cNvSpPr txBox="1">
            <a:spLocks noGrp="1"/>
          </p:cNvSpPr>
          <p:nvPr>
            <p:ph type="body" idx="1"/>
          </p:nvPr>
        </p:nvSpPr>
        <p:spPr>
          <a:xfrm>
            <a:off x="799097" y="1257466"/>
            <a:ext cx="10515600" cy="4440900"/>
          </a:xfrm>
          <a:prstGeom prst="rect">
            <a:avLst/>
          </a:prstGeom>
          <a:noFill/>
          <a:ln>
            <a:noFill/>
          </a:ln>
        </p:spPr>
        <p:txBody>
          <a:bodyPr spcFirstLastPara="1" wrap="square" lIns="91425" tIns="45700" rIns="91425" bIns="45700" anchor="t" anchorCtr="0">
            <a:normAutofit lnSpcReduction="10000"/>
          </a:bodyPr>
          <a:lstStyle/>
          <a:p>
            <a:pPr marL="285750" lvl="0" indent="-298450" algn="l" rtl="0">
              <a:lnSpc>
                <a:spcPct val="90000"/>
              </a:lnSpc>
              <a:spcBef>
                <a:spcPts val="0"/>
              </a:spcBef>
              <a:spcAft>
                <a:spcPts val="0"/>
              </a:spcAft>
              <a:buSzPts val="1200"/>
              <a:buChar char="•"/>
            </a:pPr>
            <a:r>
              <a:rPr lang="en-US" sz="2200" dirty="0"/>
              <a:t>Desinfecte el puesto de trabajo antes y después del uso, y de inmediato en caso de que haya un derrame. </a:t>
            </a:r>
            <a:endParaRPr sz="2200" dirty="0"/>
          </a:p>
          <a:p>
            <a:pPr marL="285750" lvl="0" indent="-298450" algn="l" rtl="0">
              <a:lnSpc>
                <a:spcPct val="90000"/>
              </a:lnSpc>
              <a:spcBef>
                <a:spcPts val="1575"/>
              </a:spcBef>
              <a:spcAft>
                <a:spcPts val="0"/>
              </a:spcAft>
              <a:buSzPts val="1200"/>
              <a:buChar char="•"/>
            </a:pPr>
            <a:r>
              <a:rPr lang="en-US" sz="2200" dirty="0"/>
              <a:t>El tiempo de contacto, la dilución y el período de validez de la solución de trabajo de desinfectante (después de realizar la dilución) son todos ellos aspectos fundamentales para una desinfección eficaz. </a:t>
            </a:r>
            <a:endParaRPr sz="2200" dirty="0"/>
          </a:p>
          <a:p>
            <a:pPr marL="285750" lvl="0" indent="-298450" algn="l" rtl="0">
              <a:lnSpc>
                <a:spcPct val="90000"/>
              </a:lnSpc>
              <a:spcBef>
                <a:spcPts val="1575"/>
              </a:spcBef>
              <a:spcAft>
                <a:spcPts val="0"/>
              </a:spcAft>
              <a:buSzPts val="1200"/>
              <a:buChar char="•"/>
            </a:pPr>
            <a:r>
              <a:rPr lang="en-US" sz="2200" dirty="0"/>
              <a:t>Deje siempre los desinfectantes en contacto con las superficies o los vertidos durante el tiempo recomendado, generalmente 10‒15 minutos. </a:t>
            </a:r>
            <a:endParaRPr sz="2200" dirty="0"/>
          </a:p>
          <a:p>
            <a:pPr marL="285750" lvl="0" indent="-298450" algn="l" rtl="0">
              <a:lnSpc>
                <a:spcPct val="90000"/>
              </a:lnSpc>
              <a:spcBef>
                <a:spcPts val="1575"/>
              </a:spcBef>
              <a:spcAft>
                <a:spcPts val="0"/>
              </a:spcAft>
              <a:buSzPts val="1200"/>
              <a:buChar char="•"/>
            </a:pPr>
            <a:r>
              <a:rPr lang="en-US" sz="2200" dirty="0"/>
              <a:t>Prepare la solución de trabajo de hipoclorito de sodio (lejía) diariamente diluyendo la solución de desinfectante concentrada, ya que el hipoclorito de sodio diluido se degrada rápidamente y pierde su eficacia. </a:t>
            </a:r>
            <a:endParaRPr sz="2200" dirty="0"/>
          </a:p>
          <a:p>
            <a:pPr marL="285750" lvl="0" indent="-298450" algn="l" rtl="0">
              <a:lnSpc>
                <a:spcPct val="90000"/>
              </a:lnSpc>
              <a:spcBef>
                <a:spcPts val="1575"/>
              </a:spcBef>
              <a:spcAft>
                <a:spcPts val="0"/>
              </a:spcAft>
              <a:buSzPts val="1200"/>
              <a:buChar char="•"/>
            </a:pPr>
            <a:r>
              <a:rPr lang="en-US" sz="2200" dirty="0"/>
              <a:t>Anote la fecha de la dilución en la botella y utilícela solamente el día en el que se ha preparado. </a:t>
            </a:r>
            <a:endParaRPr sz="2200" dirty="0"/>
          </a:p>
        </p:txBody>
      </p:sp>
      <p:sp>
        <p:nvSpPr>
          <p:cNvPr id="256" name="Google Shape;256;p1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17</a:t>
            </a:fld>
            <a:endParaRPr sz="1000"/>
          </a:p>
        </p:txBody>
      </p:sp>
      <p:sp>
        <p:nvSpPr>
          <p:cNvPr id="257" name="Google Shape;257;p16"/>
          <p:cNvSpPr/>
          <p:nvPr/>
        </p:nvSpPr>
        <p:spPr>
          <a:xfrm>
            <a:off x="838199" y="5370311"/>
            <a:ext cx="10443373" cy="738623"/>
          </a:xfrm>
          <a:prstGeom prst="rect">
            <a:avLst/>
          </a:prstGeom>
          <a:noFill/>
          <a:ln>
            <a:noFill/>
          </a:ln>
        </p:spPr>
        <p:txBody>
          <a:bodyPr spcFirstLastPara="1" wrap="square" lIns="91425" tIns="45700" rIns="91425" bIns="45700" anchor="t" anchorCtr="0">
            <a:spAutoFit/>
          </a:bodyPr>
          <a:lstStyle/>
          <a:p>
            <a:pPr lvl="0">
              <a:buSzPts val="1500"/>
            </a:pPr>
            <a:r>
              <a:rPr lang="en-US" b="1" u="sng" dirty="0">
                <a:solidFill>
                  <a:srgbClr val="212121"/>
                </a:solidFill>
                <a:latin typeface="+mn-lt"/>
                <a:ea typeface="Calibri"/>
                <a:cs typeface="Calibri"/>
                <a:sym typeface="Calibri"/>
              </a:rPr>
              <a:t>No use </a:t>
            </a:r>
            <a:r>
              <a:rPr lang="en-US" b="1" u="sng" dirty="0" err="1">
                <a:solidFill>
                  <a:srgbClr val="212121"/>
                </a:solidFill>
                <a:latin typeface="+mn-lt"/>
                <a:ea typeface="Calibri"/>
                <a:cs typeface="Calibri"/>
                <a:sym typeface="Calibri"/>
              </a:rPr>
              <a:t>lejía</a:t>
            </a:r>
            <a:r>
              <a:rPr lang="en-US" b="1" u="sng" dirty="0">
                <a:solidFill>
                  <a:srgbClr val="212121"/>
                </a:solidFill>
                <a:latin typeface="+mn-lt"/>
                <a:ea typeface="Calibri"/>
                <a:cs typeface="Calibri"/>
                <a:sym typeface="Calibri"/>
              </a:rPr>
              <a:t> </a:t>
            </a:r>
            <a:r>
              <a:rPr lang="en-US" dirty="0">
                <a:solidFill>
                  <a:schemeClr val="dk1"/>
                </a:solidFill>
                <a:latin typeface="+mn-lt"/>
                <a:cs typeface="Calibri"/>
                <a:sym typeface="Calibri"/>
              </a:rPr>
              <a:t>cuando trabaje con productos que contengan </a:t>
            </a:r>
            <a:r>
              <a:rPr lang="en-US" u="sng" dirty="0">
                <a:solidFill>
                  <a:srgbClr val="212121"/>
                </a:solidFill>
                <a:latin typeface="+mn-lt"/>
                <a:ea typeface="Calibri"/>
                <a:cs typeface="Calibri"/>
                <a:sym typeface="Calibri"/>
              </a:rPr>
              <a:t>iso/tiocianato de guanidinio (GITC/GTC)</a:t>
            </a:r>
            <a:r>
              <a:rPr lang="en-US" dirty="0">
                <a:solidFill>
                  <a:schemeClr val="dk1"/>
                </a:solidFill>
                <a:latin typeface="+mn-lt"/>
                <a:cs typeface="Calibri"/>
                <a:sym typeface="Calibri"/>
              </a:rPr>
              <a:t>. En ese caso, puede utilizar una solución de solución de etanol o alcohol isopropílico al 70%. Verifique las instrucciones de uso de los fabricantes. </a:t>
            </a:r>
            <a:endParaRPr dirty="0">
              <a:solidFill>
                <a:schemeClr val="dk1"/>
              </a:solidFill>
              <a:latin typeface="+mn-lt"/>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b="0" i="0" u="none" strike="noStrike" cap="none" dirty="0">
              <a:solidFill>
                <a:schemeClr val="dk1"/>
              </a:solidFill>
              <a:latin typeface="+mn-lt"/>
              <a:ea typeface="Calibri"/>
              <a:cs typeface="Calibri"/>
              <a:sym typeface="Calibri"/>
            </a:endParaRPr>
          </a:p>
        </p:txBody>
      </p:sp>
      <p:sp>
        <p:nvSpPr>
          <p:cNvPr id="258" name="Google Shape;258;p16"/>
          <p:cNvSpPr txBox="1">
            <a:spLocks noGrp="1"/>
          </p:cNvSpPr>
          <p:nvPr>
            <p:ph type="ftr" idx="11"/>
          </p:nvPr>
        </p:nvSpPr>
        <p:spPr>
          <a:xfrm>
            <a:off x="838199" y="6356350"/>
            <a:ext cx="10145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7" name="Group 6">
            <a:extLst>
              <a:ext uri="{FF2B5EF4-FFF2-40B4-BE49-F238E27FC236}">
                <a16:creationId xmlns:a16="http://schemas.microsoft.com/office/drawing/2014/main" id="{867529C9-B279-48A4-8226-7F292D23B30A}"/>
              </a:ext>
            </a:extLst>
          </p:cNvPr>
          <p:cNvGrpSpPr/>
          <p:nvPr/>
        </p:nvGrpSpPr>
        <p:grpSpPr>
          <a:xfrm>
            <a:off x="7808420" y="64769"/>
            <a:ext cx="3924069" cy="596348"/>
            <a:chOff x="7861998" y="1527451"/>
            <a:chExt cx="3924069" cy="596348"/>
          </a:xfrm>
        </p:grpSpPr>
        <p:sp>
          <p:nvSpPr>
            <p:cNvPr id="8" name="TextBox 7">
              <a:extLst>
                <a:ext uri="{FF2B5EF4-FFF2-40B4-BE49-F238E27FC236}">
                  <a16:creationId xmlns:a16="http://schemas.microsoft.com/office/drawing/2014/main" id="{AB86780D-1FE1-4DC3-9EEC-BC5DE33F0760}"/>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F916118-4029-4350-A84D-7897E767C79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CF56CC8-B1D7-470E-B184-D29A2A8DFC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614002"/>
            <a:ext cx="10515600" cy="942814"/>
          </a:xfrm>
        </p:spPr>
        <p:txBody>
          <a:bodyPr/>
          <a:lstStyle/>
          <a:p>
            <a:pPr algn="l" rtl="0"/>
            <a:r>
              <a:rPr lang="es-ES" b="0" i="0" u="none" baseline="0" dirty="0"/>
              <a:t>Dilución de los desinfectantes: Lejía, ejemplo de una solución al 0,5%</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a:lstStyle/>
          <a:p>
            <a:pPr marL="0" indent="0" algn="l" rtl="0">
              <a:buNone/>
            </a:pPr>
            <a:r>
              <a:rPr lang="es-ES" b="0" i="0" u="none" baseline="0" dirty="0"/>
              <a:t>Para preparar una solución de hipoclorito de sodio al 1% a partir de lejía de uso doméstico (hipoclorito de sodio al 5%):</a:t>
            </a:r>
          </a:p>
          <a:p>
            <a:pPr algn="l" rtl="0"/>
            <a:r>
              <a:rPr lang="es-ES" b="0" i="0" u="none" baseline="0" dirty="0"/>
              <a:t>En un recipiente apropiado o una botella de líquido pulverizable, agregue 10 ml de lejía de uso doméstico a 90 ml de agua. </a:t>
            </a:r>
          </a:p>
          <a:p>
            <a:pPr algn="l" rtl="0"/>
            <a:r>
              <a:rPr lang="es-ES" b="0" i="0" u="none" baseline="0" dirty="0"/>
              <a:t>Rotule el recipiente o la botella de líquido pulverizable con el nombre del desinfectante (lejía al 0,5%), la fecha de preparación y las iniciales de la persona que preparó la solución.</a:t>
            </a:r>
          </a:p>
          <a:p>
            <a:pPr algn="l" rtl="0"/>
            <a:r>
              <a:rPr lang="es-ES" b="0" i="0" u="none" baseline="0" dirty="0"/>
              <a:t>Prepare el desinfectante de lejía diluida diariamente y deseche cualquier cantidad de desinfectante que quede sin usar al final del día.</a:t>
            </a:r>
          </a:p>
          <a:p>
            <a:pPr algn="l" rtl="0"/>
            <a:r>
              <a:rPr lang="es-ES" b="0" i="0" u="none" baseline="0" dirty="0"/>
              <a:t>Utilice tan solo el desinfectante preparado el mismo día.</a:t>
            </a:r>
          </a:p>
          <a:p>
            <a:pPr algn="l" rtl="0"/>
            <a:r>
              <a:rPr lang="es-ES" b="0" i="0" u="none" baseline="0" dirty="0"/>
              <a:t>Ajuste la dilución en función de la concentración de partida de la lejía de uso doméstico (generalmente, entre 3% y 5%).</a:t>
            </a:r>
          </a:p>
          <a:p>
            <a:endParaRPr lang="es-ES" dirty="0"/>
          </a:p>
          <a:p>
            <a:endParaRPr lang="es-E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r" rtl="0"/>
            <a:fld id="{42D34DE6-22C6-0E40-B20E-F2D718CBADB2}" type="slidenum">
              <a:rPr lang="es-ES" smtClean="0"/>
              <a:pPr algn="r" rtl="0"/>
              <a:t>18</a:t>
            </a:fld>
            <a:endParaRPr lang="es-ES" sz="1000" dirty="0"/>
          </a:p>
        </p:txBody>
      </p:sp>
      <p:sp>
        <p:nvSpPr>
          <p:cNvPr id="4" name="Google Shape;105;p2">
            <a:extLst>
              <a:ext uri="{FF2B5EF4-FFF2-40B4-BE49-F238E27FC236}">
                <a16:creationId xmlns:a16="http://schemas.microsoft.com/office/drawing/2014/main" id="{4089CD9B-E014-A67E-0BB4-62D90F453301}"/>
              </a:ext>
            </a:extLst>
          </p:cNvPr>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extLst>
      <p:ext uri="{BB962C8B-B14F-4D97-AF65-F5344CB8AC3E}">
        <p14:creationId xmlns:p14="http://schemas.microsoft.com/office/powerpoint/2010/main" val="312893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a:lstStyle/>
          <a:p>
            <a:pPr algn="l" rtl="0"/>
            <a:r>
              <a:rPr lang="es-ES" b="0" i="0" u="none" baseline="0" dirty="0"/>
              <a:t>Dilución de los desinfectantes: Etanol</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a:lstStyle/>
          <a:p>
            <a:pPr marL="0" indent="0" algn="l" rtl="0">
              <a:buNone/>
            </a:pPr>
            <a:r>
              <a:rPr lang="es-ES" b="0" i="0" u="none" baseline="0" dirty="0"/>
              <a:t>Para preparar una solución de etanol al 70% a partir de etanol al 100%:</a:t>
            </a:r>
          </a:p>
          <a:p>
            <a:pPr algn="l" rtl="0"/>
            <a:r>
              <a:rPr lang="es-ES" b="0" i="0" u="none" baseline="0" dirty="0"/>
              <a:t>En un recipiente apropiado o una botella de líquido pulverizable, agregue 70 ml de etanol al 100% a 30 ml de agua. </a:t>
            </a:r>
          </a:p>
          <a:p>
            <a:pPr algn="l" rtl="0"/>
            <a:r>
              <a:rPr lang="es-ES" b="0" i="0" u="none" baseline="0" dirty="0"/>
              <a:t>Rotule el recipiente o la botella de líquido pulverizable con el nombre del desinfectante (etanol al 70%) y la fecha de preparación.</a:t>
            </a:r>
          </a:p>
          <a:p>
            <a:pPr algn="l" rtl="0"/>
            <a:r>
              <a:rPr lang="es-ES" b="0" i="0" u="none" baseline="0" dirty="0"/>
              <a:t>El etanol puede conservarse en un recipiente o una botella de líquido pulverizable. </a:t>
            </a:r>
          </a:p>
          <a:p>
            <a:endParaRPr lang="es-ES" dirty="0"/>
          </a:p>
          <a:p>
            <a:endParaRPr lang="es-E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r" rtl="0"/>
            <a:fld id="{42D34DE6-22C6-0E40-B20E-F2D718CBADB2}" type="slidenum">
              <a:rPr lang="es-ES" smtClean="0"/>
              <a:pPr algn="r" rtl="0"/>
              <a:t>19</a:t>
            </a:fld>
            <a:endParaRPr lang="es-ES" sz="1000" dirty="0"/>
          </a:p>
        </p:txBody>
      </p:sp>
      <p:sp>
        <p:nvSpPr>
          <p:cNvPr id="4" name="Google Shape;105;p2">
            <a:extLst>
              <a:ext uri="{FF2B5EF4-FFF2-40B4-BE49-F238E27FC236}">
                <a16:creationId xmlns:a16="http://schemas.microsoft.com/office/drawing/2014/main" id="{7A3D522D-CBE6-46DB-BECC-C879050196C2}"/>
              </a:ext>
            </a:extLst>
          </p:cNvPr>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extLst>
      <p:ext uri="{BB962C8B-B14F-4D97-AF65-F5344CB8AC3E}">
        <p14:creationId xmlns:p14="http://schemas.microsoft.com/office/powerpoint/2010/main" val="3319470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s-ES" b="0" i="0" u="none" baseline="0" dirty="0"/>
              <a:t>Declaración de exención de responsabilidades</a:t>
            </a:r>
          </a:p>
        </p:txBody>
      </p:sp>
      <p:sp>
        <p:nvSpPr>
          <p:cNvPr id="3" name="Content Placeholder 2"/>
          <p:cNvSpPr>
            <a:spLocks noGrp="1"/>
          </p:cNvSpPr>
          <p:nvPr>
            <p:ph idx="1"/>
          </p:nvPr>
        </p:nvSpPr>
        <p:spPr>
          <a:xfrm>
            <a:off x="838199" y="1669070"/>
            <a:ext cx="10515600" cy="4440760"/>
          </a:xfrm>
        </p:spPr>
        <p:txBody>
          <a:bodyPr>
            <a:normAutofit fontScale="77500" lnSpcReduction="20000"/>
          </a:bodyPr>
          <a:lstStyle/>
          <a:p>
            <a:pPr marL="0" indent="0">
              <a:buNone/>
              <a:defRPr/>
            </a:pPr>
            <a:r>
              <a:rPr lang="es-ES" b="1" i="0" u="none" baseline="0" dirty="0"/>
              <a:t>Plataforma </a:t>
            </a:r>
            <a:r>
              <a:rPr lang="es-ES" b="1" dirty="0"/>
              <a:t>de la OMS de </a:t>
            </a:r>
            <a:r>
              <a:rPr lang="es-ES" b="1" i="0" u="none" baseline="0" dirty="0"/>
              <a:t>aprendizaje de seguridad sanitaria: Materiales didácticos</a:t>
            </a:r>
            <a:endParaRPr lang="es-ES" dirty="0"/>
          </a:p>
          <a:p>
            <a:pPr algn="l" rtl="0">
              <a:defRPr/>
            </a:pPr>
            <a:endParaRPr lang="es-ES" dirty="0"/>
          </a:p>
          <a:p>
            <a:pPr marL="0" indent="0" algn="l" rtl="0">
              <a:buNone/>
              <a:defRPr/>
            </a:pPr>
            <a:r>
              <a:rPr lang="es-ES" b="0" i="0" u="none" baseline="0" dirty="0"/>
              <a:t>Estos materiales didácticos de la OMS son © Organización Mundial de la Salud (OMS) 2022. </a:t>
            </a:r>
            <a:br>
              <a:rPr lang="es-ES" b="0" i="0" u="none" baseline="0" dirty="0"/>
            </a:br>
            <a:r>
              <a:rPr lang="es-ES" b="0" i="0" u="none" baseline="0" dirty="0"/>
              <a:t>Reservados todos los derechos.</a:t>
            </a:r>
          </a:p>
          <a:p>
            <a:pPr marL="0" indent="0" algn="l" rtl="0">
              <a:buNone/>
              <a:defRPr/>
            </a:pPr>
            <a:endParaRPr lang="es-ES" dirty="0"/>
          </a:p>
          <a:p>
            <a:pPr marL="0" indent="0" algn="l" rtl="0">
              <a:buNone/>
              <a:defRPr/>
            </a:pPr>
            <a:r>
              <a:rPr lang="es-ES" b="0" i="0" u="none" baseline="0" dirty="0"/>
              <a:t>El uso de estos materiales está sujeto a las </a:t>
            </a:r>
            <a:r>
              <a:rPr lang="es-ES" b="0" i="0" u="sng" baseline="0" dirty="0">
                <a:hlinkClick r:id="rId4"/>
              </a:rPr>
              <a:t>condiciones de uso de los materiales didácticos de la plataforma de aprendizaje de seguridad sanitaria de la OMS</a:t>
            </a:r>
            <a:r>
              <a:rPr lang="es-ES" b="0" i="0" u="none" baseline="0" dirty="0"/>
              <a:t> que usted aceptó al descargarlos y que pueden consultarse [en inglés] en la plataforma de aprendizaje de seguridad sanitaria en: </a:t>
            </a:r>
            <a:r>
              <a:rPr lang="es-ES" b="0" i="0" u="sng" baseline="0" dirty="0">
                <a:hlinkClick r:id="rId5"/>
              </a:rPr>
              <a:t>https://extranet.who.int/hslp</a:t>
            </a:r>
            <a:r>
              <a:rPr lang="es-ES" b="0" i="0" u="none" baseline="0" dirty="0"/>
              <a:t>.  </a:t>
            </a:r>
          </a:p>
          <a:p>
            <a:pPr marL="0" indent="0" algn="l" rtl="0">
              <a:buNone/>
              <a:defRPr/>
            </a:pPr>
            <a:r>
              <a:rPr lang="es-ES" b="0" i="0" u="none" baseline="0" dirty="0"/>
              <a:t> </a:t>
            </a:r>
          </a:p>
          <a:p>
            <a:pPr marL="0" indent="0" algn="l" rtl="0">
              <a:buNone/>
              <a:defRPr/>
            </a:pPr>
            <a:r>
              <a:rPr lang="es-ES" b="0" i="0" u="none" baseline="0" dirty="0"/>
              <a:t>Si usted adapta, modifica, traduce o cambia de cualquier otra manera el contenido de estos materiales, no debe dar a entender que la OMS respalda en modo alguno esas modificaciones ni puede usar el nombre o el logo de la OMS en </a:t>
            </a:r>
            <a:r>
              <a:rPr lang="es-ES" dirty="0"/>
              <a:t>dichos</a:t>
            </a:r>
            <a:r>
              <a:rPr lang="es-ES" b="0" i="0" u="none" baseline="0" dirty="0"/>
              <a:t> materiales modificados.  </a:t>
            </a:r>
          </a:p>
          <a:p>
            <a:pPr algn="l" rtl="0">
              <a:defRPr/>
            </a:pPr>
            <a:endParaRPr lang="es-ES" dirty="0"/>
          </a:p>
          <a:p>
            <a:pPr marL="0" indent="0" algn="l" rtl="0">
              <a:buNone/>
              <a:defRPr/>
            </a:pPr>
            <a:r>
              <a:rPr lang="es-ES" b="0" i="0" u="none" baseline="0" dirty="0"/>
              <a:t>Además, sírvase informar a la OMS de cualquier modificación de estos materiales que usted utilice públicamente, para fines de registro y desarrollo continuo, enviando un mensaje de correo electrónico a </a:t>
            </a:r>
            <a:r>
              <a:rPr lang="es-ES" b="0" i="0" u="sng" baseline="0" dirty="0">
                <a:hlinkClick r:id="rId6"/>
              </a:rPr>
              <a:t>ihrhrt@who.int</a:t>
            </a:r>
            <a:r>
              <a:rPr lang="es-ES" b="0" i="0" u="none" baseline="0" dirty="0"/>
              <a:t>. </a:t>
            </a:r>
          </a:p>
          <a:p>
            <a:endParaRPr lang="es-ES" dirty="0"/>
          </a:p>
        </p:txBody>
      </p:sp>
      <p:sp>
        <p:nvSpPr>
          <p:cNvPr id="5" name="Slide Number Placeholder 4"/>
          <p:cNvSpPr>
            <a:spLocks noGrp="1"/>
          </p:cNvSpPr>
          <p:nvPr>
            <p:ph type="sldNum" sz="quarter" idx="12"/>
          </p:nvPr>
        </p:nvSpPr>
        <p:spPr/>
        <p:txBody>
          <a:bodyPr/>
          <a:lstStyle/>
          <a:p>
            <a:pPr algn="r" rtl="0"/>
            <a:fld id="{42D34DE6-22C6-0E40-B20E-F2D718CBADB2}" type="slidenum">
              <a:rPr lang="es-ES" smtClean="0"/>
              <a:pPr algn="r" rtl="0"/>
              <a:t>2</a:t>
            </a:fld>
            <a:endParaRPr lang="es-ES" sz="1000" dirty="0"/>
          </a:p>
        </p:txBody>
      </p:sp>
      <p:sp>
        <p:nvSpPr>
          <p:cNvPr id="6" name="Google Shape;105;p2">
            <a:extLst>
              <a:ext uri="{FF2B5EF4-FFF2-40B4-BE49-F238E27FC236}">
                <a16:creationId xmlns:a16="http://schemas.microsoft.com/office/drawing/2014/main" id="{F3489893-45A0-E570-6FB5-30C0A54B6AB7}"/>
              </a:ext>
            </a:extLst>
          </p:cNvPr>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ustDataLst>
      <p:tags r:id="rId1"/>
    </p:custDataLst>
    <p:extLst>
      <p:ext uri="{BB962C8B-B14F-4D97-AF65-F5344CB8AC3E}">
        <p14:creationId xmlns:p14="http://schemas.microsoft.com/office/powerpoint/2010/main" val="2889774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9"/>
          <p:cNvSpPr txBox="1">
            <a:spLocks noGrp="1"/>
          </p:cNvSpPr>
          <p:nvPr>
            <p:ph type="title"/>
          </p:nvPr>
        </p:nvSpPr>
        <p:spPr>
          <a:xfrm>
            <a:off x="1093325" y="248010"/>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err="1"/>
              <a:t>Actuación</a:t>
            </a:r>
            <a:r>
              <a:rPr lang="en-US" dirty="0"/>
              <a:t> </a:t>
            </a:r>
            <a:r>
              <a:rPr lang="en-US" dirty="0" err="1"/>
              <a:t>en</a:t>
            </a:r>
            <a:r>
              <a:rPr lang="en-US" dirty="0"/>
              <a:t> </a:t>
            </a:r>
            <a:r>
              <a:rPr lang="en-US" dirty="0" err="1"/>
              <a:t>caso</a:t>
            </a:r>
            <a:r>
              <a:rPr lang="en-US" dirty="0"/>
              <a:t> de </a:t>
            </a:r>
            <a:r>
              <a:rPr lang="en-US" dirty="0" err="1"/>
              <a:t>derrame</a:t>
            </a:r>
            <a:r>
              <a:rPr lang="en-US" dirty="0"/>
              <a:t> </a:t>
            </a:r>
            <a:endParaRPr dirty="0"/>
          </a:p>
        </p:txBody>
      </p:sp>
      <p:sp>
        <p:nvSpPr>
          <p:cNvPr id="282" name="Google Shape;282;p19"/>
          <p:cNvSpPr txBox="1">
            <a:spLocks noGrp="1"/>
          </p:cNvSpPr>
          <p:nvPr>
            <p:ph type="body" idx="1"/>
          </p:nvPr>
        </p:nvSpPr>
        <p:spPr>
          <a:xfrm>
            <a:off x="838200" y="1083575"/>
            <a:ext cx="10515600" cy="444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n-US" sz="2200" dirty="0"/>
              <a:t>Llevando guantes y una bata: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Cubra el área del vertido con lejía al 0,5%.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Cubra el vertido y el desinfectante con una toalla de papel.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Déjelo durante como mínimo 10 minutos.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Limpie el vertido y el desinfectante con una toalla de papel y deséchela en el recipiente para residuos de riesgo biológico.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Desinfecte el área con lejía al 0,5% y séquela con una toalla de papel. Deseche la toalla de papel en el recipiente para residuos de riesgo biológico. </a:t>
            </a:r>
            <a:endParaRPr sz="2200" dirty="0"/>
          </a:p>
          <a:p>
            <a:pPr marL="228600" lvl="0" indent="-254000" algn="l" rtl="0">
              <a:lnSpc>
                <a:spcPct val="100000"/>
              </a:lnSpc>
              <a:spcBef>
                <a:spcPts val="1000"/>
              </a:spcBef>
              <a:spcAft>
                <a:spcPts val="0"/>
              </a:spcAft>
              <a:buClr>
                <a:schemeClr val="accent1"/>
              </a:buClr>
              <a:buSzPts val="2400"/>
              <a:buChar char="•"/>
            </a:pPr>
            <a:r>
              <a:rPr lang="es-ES" sz="2200" dirty="0"/>
              <a:t>Desinfecte el área con alcohol al 70% y séquela con una toalla de papel. Deseche la toalla de papel en el recipiente para residuos de riesgo biológico</a:t>
            </a:r>
            <a:r>
              <a:rPr lang="en-US" sz="2200" dirty="0"/>
              <a:t>. </a:t>
            </a:r>
            <a:endParaRPr sz="2200" dirty="0"/>
          </a:p>
          <a:p>
            <a:pPr marL="228600" lvl="0" indent="-101600" algn="l" rtl="0">
              <a:lnSpc>
                <a:spcPct val="100000"/>
              </a:lnSpc>
              <a:spcBef>
                <a:spcPts val="1000"/>
              </a:spcBef>
              <a:spcAft>
                <a:spcPts val="0"/>
              </a:spcAft>
              <a:buClr>
                <a:schemeClr val="accent1"/>
              </a:buClr>
              <a:buSzPts val="2000"/>
              <a:buNone/>
            </a:pPr>
            <a:endParaRPr sz="2200" dirty="0"/>
          </a:p>
          <a:p>
            <a:pPr marL="228600" lvl="0" indent="-101600" algn="l" rtl="0">
              <a:lnSpc>
                <a:spcPct val="100000"/>
              </a:lnSpc>
              <a:spcBef>
                <a:spcPts val="1000"/>
              </a:spcBef>
              <a:spcAft>
                <a:spcPts val="0"/>
              </a:spcAft>
              <a:buClr>
                <a:schemeClr val="accent1"/>
              </a:buClr>
              <a:buSzPts val="2000"/>
              <a:buNone/>
            </a:pPr>
            <a:endParaRPr sz="2200" dirty="0"/>
          </a:p>
        </p:txBody>
      </p:sp>
      <p:sp>
        <p:nvSpPr>
          <p:cNvPr id="283" name="Google Shape;283;p1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20</a:t>
            </a:fld>
            <a:endParaRPr sz="1000"/>
          </a:p>
        </p:txBody>
      </p:sp>
      <p:sp>
        <p:nvSpPr>
          <p:cNvPr id="284" name="Google Shape;284;p19"/>
          <p:cNvSpPr txBox="1">
            <a:spLocks noGrp="1"/>
          </p:cNvSpPr>
          <p:nvPr>
            <p:ph type="ftr" idx="11"/>
          </p:nvPr>
        </p:nvSpPr>
        <p:spPr>
          <a:xfrm>
            <a:off x="838200" y="6356350"/>
            <a:ext cx="10240926"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
        <p:nvSpPr>
          <p:cNvPr id="6" name="Google Shape;257;p16">
            <a:extLst>
              <a:ext uri="{FF2B5EF4-FFF2-40B4-BE49-F238E27FC236}">
                <a16:creationId xmlns:a16="http://schemas.microsoft.com/office/drawing/2014/main" id="{F6E04965-AC2E-4F30-B11E-136F53B66555}"/>
              </a:ext>
            </a:extLst>
          </p:cNvPr>
          <p:cNvSpPr/>
          <p:nvPr/>
        </p:nvSpPr>
        <p:spPr>
          <a:xfrm>
            <a:off x="838200" y="5372783"/>
            <a:ext cx="10515599" cy="523180"/>
          </a:xfrm>
          <a:prstGeom prst="rect">
            <a:avLst/>
          </a:prstGeom>
          <a:noFill/>
          <a:ln>
            <a:noFill/>
          </a:ln>
        </p:spPr>
        <p:txBody>
          <a:bodyPr spcFirstLastPara="1" wrap="square" lIns="91425" tIns="45700" rIns="91425" bIns="45700" anchor="t" anchorCtr="0">
            <a:spAutoFit/>
          </a:bodyPr>
          <a:lstStyle/>
          <a:p>
            <a:pPr>
              <a:buSzPts val="1500"/>
            </a:pPr>
            <a:r>
              <a:rPr lang="es-ES" b="1" u="sng" dirty="0">
                <a:solidFill>
                  <a:srgbClr val="212121"/>
                </a:solidFill>
                <a:latin typeface="+mn-lt"/>
                <a:ea typeface="Calibri"/>
                <a:cs typeface="Calibri"/>
                <a:sym typeface="Calibri"/>
              </a:rPr>
              <a:t>No use lejía </a:t>
            </a:r>
            <a:r>
              <a:rPr lang="es-ES" dirty="0">
                <a:solidFill>
                  <a:schemeClr val="dk1"/>
                </a:solidFill>
                <a:latin typeface="+mn-lt"/>
                <a:cs typeface="Calibri"/>
                <a:sym typeface="Calibri"/>
              </a:rPr>
              <a:t>cuando trabaje con productos que contengan </a:t>
            </a:r>
            <a:r>
              <a:rPr lang="es-ES" u="sng" dirty="0" err="1">
                <a:solidFill>
                  <a:srgbClr val="212121"/>
                </a:solidFill>
                <a:latin typeface="+mn-lt"/>
                <a:ea typeface="Calibri"/>
                <a:cs typeface="Calibri"/>
                <a:sym typeface="Calibri"/>
              </a:rPr>
              <a:t>iso</a:t>
            </a:r>
            <a:r>
              <a:rPr lang="es-ES" u="sng" dirty="0">
                <a:solidFill>
                  <a:srgbClr val="212121"/>
                </a:solidFill>
                <a:latin typeface="+mn-lt"/>
                <a:ea typeface="Calibri"/>
                <a:cs typeface="Calibri"/>
                <a:sym typeface="Calibri"/>
              </a:rPr>
              <a:t>/tiocianato de </a:t>
            </a:r>
            <a:r>
              <a:rPr lang="es-ES" u="sng" dirty="0" err="1">
                <a:solidFill>
                  <a:srgbClr val="212121"/>
                </a:solidFill>
                <a:latin typeface="+mn-lt"/>
                <a:ea typeface="Calibri"/>
                <a:cs typeface="Calibri"/>
                <a:sym typeface="Calibri"/>
              </a:rPr>
              <a:t>guanidinio</a:t>
            </a:r>
            <a:r>
              <a:rPr lang="es-ES" u="sng" dirty="0">
                <a:solidFill>
                  <a:srgbClr val="212121"/>
                </a:solidFill>
                <a:latin typeface="+mn-lt"/>
                <a:ea typeface="Calibri"/>
                <a:cs typeface="Calibri"/>
                <a:sym typeface="Calibri"/>
              </a:rPr>
              <a:t> (GITC/GTC)</a:t>
            </a:r>
            <a:r>
              <a:rPr lang="es-ES" dirty="0">
                <a:solidFill>
                  <a:schemeClr val="dk1"/>
                </a:solidFill>
                <a:latin typeface="+mn-lt"/>
                <a:cs typeface="Calibri"/>
                <a:sym typeface="Calibri"/>
              </a:rPr>
              <a:t>. En ese caso, puede utilizar una solución de solución de etanol o alcohol isopropílico al 70%. Verifique las instrucciones de uso de los fabricantes.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Manejo </a:t>
            </a:r>
            <a:br>
              <a:rPr lang="es-ES" b="0" i="0" u="none" baseline="0" dirty="0"/>
            </a:br>
            <a:r>
              <a:rPr lang="es-ES" b="0" i="0" u="none" baseline="0" dirty="0"/>
              <a:t>de los residuos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21</a:t>
            </a:fld>
            <a:endParaRPr lang="es-ES" dirty="0"/>
          </a:p>
        </p:txBody>
      </p:sp>
      <p:pic>
        <p:nvPicPr>
          <p:cNvPr id="6" name="Picture 5"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p:nvPicPr>
        <p:blipFill>
          <a:blip r:embed="rId3"/>
          <a:stretch>
            <a:fillRect/>
          </a:stretch>
        </p:blipFill>
        <p:spPr>
          <a:xfrm>
            <a:off x="6864491" y="2247673"/>
            <a:ext cx="4262890" cy="3905899"/>
          </a:xfrm>
          <a:prstGeom prst="rect">
            <a:avLst/>
          </a:prstGeom>
        </p:spPr>
      </p:pic>
    </p:spTree>
    <p:extLst>
      <p:ext uri="{BB962C8B-B14F-4D97-AF65-F5344CB8AC3E}">
        <p14:creationId xmlns:p14="http://schemas.microsoft.com/office/powerpoint/2010/main" val="3418997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Manejo de </a:t>
            </a:r>
            <a:r>
              <a:rPr lang="en-US" dirty="0" err="1"/>
              <a:t>los</a:t>
            </a:r>
            <a:r>
              <a:rPr lang="en-US" dirty="0"/>
              <a:t> </a:t>
            </a:r>
            <a:r>
              <a:rPr lang="en-US" dirty="0" err="1"/>
              <a:t>residuos</a:t>
            </a:r>
            <a:r>
              <a:rPr lang="en-US" dirty="0"/>
              <a:t> (1) </a:t>
            </a:r>
            <a:endParaRPr lang="en-US" sz="2800" dirty="0"/>
          </a:p>
        </p:txBody>
      </p:sp>
      <p:sp>
        <p:nvSpPr>
          <p:cNvPr id="299" name="Google Shape;299;p21"/>
          <p:cNvSpPr txBox="1">
            <a:spLocks noGrp="1"/>
          </p:cNvSpPr>
          <p:nvPr>
            <p:ph type="body" idx="1"/>
          </p:nvPr>
        </p:nvSpPr>
        <p:spPr>
          <a:xfrm>
            <a:off x="838200" y="1736203"/>
            <a:ext cx="10515600" cy="3505604"/>
          </a:xfrm>
          <a:prstGeom prst="rect">
            <a:avLst/>
          </a:prstGeom>
          <a:noFill/>
          <a:ln>
            <a:noFill/>
          </a:ln>
        </p:spPr>
        <p:txBody>
          <a:bodyPr spcFirstLastPara="1" wrap="square" lIns="91425" tIns="45700" rIns="91425" bIns="45700" anchor="t" anchorCtr="0">
            <a:noAutofit/>
          </a:bodyPr>
          <a:lstStyle/>
          <a:p>
            <a:pPr marL="228600" indent="-247650">
              <a:spcBef>
                <a:spcPts val="0"/>
              </a:spcBef>
              <a:buSzPts val="2300"/>
            </a:pPr>
            <a:r>
              <a:rPr lang="en-US" sz="2200" dirty="0"/>
              <a:t>Manipule todos los </a:t>
            </a:r>
            <a:r>
              <a:rPr lang="en-US" sz="2200" dirty="0" err="1"/>
              <a:t>desechos</a:t>
            </a:r>
            <a:r>
              <a:rPr lang="en-US" sz="2200" dirty="0"/>
              <a:t> de la obtención de la muestra (por ejemplo, el recipiente de la muestra, si es distinto del tubo de extracción) y el EPP desechable como residuos de riesgo biológico. Esterilice en autoclave o incinere los residuos infecciosos.</a:t>
            </a:r>
            <a:r>
              <a:rPr lang="en-US" sz="2000" baseline="30000" dirty="0"/>
              <a:t>1 </a:t>
            </a:r>
            <a:r>
              <a:rPr lang="en-US" sz="2200" dirty="0"/>
              <a:t> </a:t>
            </a:r>
          </a:p>
          <a:p>
            <a:pPr marL="228600" indent="-247650">
              <a:spcBef>
                <a:spcPts val="0"/>
              </a:spcBef>
              <a:buSzPts val="2300"/>
            </a:pPr>
            <a:endParaRPr lang="en-US" sz="2400" baseline="30000" dirty="0"/>
          </a:p>
          <a:p>
            <a:pPr marL="228600" indent="-247650">
              <a:spcBef>
                <a:spcPts val="0"/>
              </a:spcBef>
              <a:buSzPts val="2300"/>
            </a:pPr>
            <a:endParaRPr lang="en-US" sz="2400" baseline="30000" dirty="0"/>
          </a:p>
          <a:p>
            <a:pPr marL="228600" indent="-247650">
              <a:spcBef>
                <a:spcPts val="0"/>
              </a:spcBef>
              <a:buSzPts val="2300"/>
            </a:pPr>
            <a:endParaRPr lang="en-US" sz="2400" baseline="30000" dirty="0"/>
          </a:p>
          <a:p>
            <a:pPr marL="228600" indent="-247650">
              <a:spcBef>
                <a:spcPts val="0"/>
              </a:spcBef>
              <a:buSzPts val="2300"/>
            </a:pPr>
            <a:endParaRPr lang="en-US" sz="2400" dirty="0"/>
          </a:p>
          <a:p>
            <a:pPr marL="0" lvl="0" indent="0">
              <a:spcBef>
                <a:spcPts val="0"/>
              </a:spcBef>
              <a:buSzPts val="2300"/>
              <a:buNone/>
            </a:pPr>
            <a:endParaRPr lang="en-US" sz="2300" dirty="0"/>
          </a:p>
          <a:p>
            <a:pPr marL="685800" lvl="1" indent="-247650">
              <a:spcBef>
                <a:spcPts val="0"/>
              </a:spcBef>
              <a:buSzPts val="2300"/>
            </a:pPr>
            <a:endParaRPr lang="en-US" sz="2000" dirty="0"/>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22</a:t>
            </a:fld>
            <a:endParaRPr sz="1000"/>
          </a:p>
        </p:txBody>
      </p:sp>
      <p:sp>
        <p:nvSpPr>
          <p:cNvPr id="302" name="Google Shape;302;p21"/>
          <p:cNvSpPr txBox="1">
            <a:spLocks noGrp="1"/>
          </p:cNvSpPr>
          <p:nvPr>
            <p:ph type="ftr" idx="11"/>
          </p:nvPr>
        </p:nvSpPr>
        <p:spPr>
          <a:xfrm>
            <a:off x="838199" y="6356350"/>
            <a:ext cx="10113335"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
        <p:nvSpPr>
          <p:cNvPr id="7" name="Google Shape;301;p21">
            <a:extLst>
              <a:ext uri="{FF2B5EF4-FFF2-40B4-BE49-F238E27FC236}">
                <a16:creationId xmlns:a16="http://schemas.microsoft.com/office/drawing/2014/main" id="{D3299E1D-E805-4579-995D-A94DDCD94EE4}"/>
              </a:ext>
            </a:extLst>
          </p:cNvPr>
          <p:cNvSpPr txBox="1"/>
          <p:nvPr/>
        </p:nvSpPr>
        <p:spPr>
          <a:xfrm>
            <a:off x="724528" y="5813908"/>
            <a:ext cx="10884397" cy="43084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400" baseline="30000" dirty="0">
                <a:solidFill>
                  <a:schemeClr val="dk1"/>
                </a:solidFill>
                <a:latin typeface="Arial"/>
                <a:ea typeface="Arial"/>
                <a:cs typeface="Arial"/>
                <a:sym typeface="Arial"/>
              </a:rPr>
              <a:t>1 </a:t>
            </a:r>
            <a:r>
              <a:rPr lang="es-ES" sz="1100" i="1" dirty="0">
                <a:solidFill>
                  <a:schemeClr val="dk1"/>
                </a:solidFill>
              </a:rPr>
              <a:t>Manual de bioseguridad en el laboratorio</a:t>
            </a:r>
            <a:r>
              <a:rPr lang="es-ES" sz="1100" dirty="0">
                <a:solidFill>
                  <a:schemeClr val="dk1"/>
                </a:solidFill>
              </a:rPr>
              <a:t>, 4.ª edición. Ginebra, Organización Mundial de la Salud, 2021 </a:t>
            </a:r>
            <a:r>
              <a:rPr lang="es-ES" sz="1100" u="sng" dirty="0">
                <a:solidFill>
                  <a:schemeClr val="dk1"/>
                </a:solidFill>
              </a:rPr>
              <a:t>(</a:t>
            </a:r>
            <a:r>
              <a:rPr lang="es-ES" sz="1100" u="sng" dirty="0">
                <a:solidFill>
                  <a:schemeClr val="dk1"/>
                </a:solidFill>
                <a:hlinkClick r:id="rId3"/>
              </a:rPr>
              <a:t>https://www.who.int/publications/i/item/9789240011311</a:t>
            </a:r>
            <a:r>
              <a:rPr lang="es-ES" sz="1100" dirty="0">
                <a:solidFill>
                  <a:schemeClr val="dk1"/>
                </a:solidFill>
              </a:rPr>
              <a:t>, en inglés; la 3.ª edición está disponible en español en: https://apps.who.int/iris/handle/10665/43255). </a:t>
            </a:r>
            <a:endParaRPr lang="es-E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Manejo de los residuos (2) </a:t>
            </a:r>
            <a:endParaRPr lang="en-US" sz="2800" dirty="0"/>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23</a:t>
            </a:fld>
            <a:endParaRPr sz="1000"/>
          </a:p>
        </p:txBody>
      </p:sp>
      <p:sp>
        <p:nvSpPr>
          <p:cNvPr id="302" name="Google Shape;302;p21"/>
          <p:cNvSpPr txBox="1">
            <a:spLocks noGrp="1"/>
          </p:cNvSpPr>
          <p:nvPr>
            <p:ph type="ftr" idx="11"/>
          </p:nvPr>
        </p:nvSpPr>
        <p:spPr>
          <a:xfrm>
            <a:off x="838200" y="6356350"/>
            <a:ext cx="10251558"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
        <p:nvSpPr>
          <p:cNvPr id="8" name="Google Shape;299;p21">
            <a:extLst>
              <a:ext uri="{FF2B5EF4-FFF2-40B4-BE49-F238E27FC236}">
                <a16:creationId xmlns:a16="http://schemas.microsoft.com/office/drawing/2014/main" id="{025A8222-2483-4815-BF57-564C8FDD6EF2}"/>
              </a:ext>
            </a:extLst>
          </p:cNvPr>
          <p:cNvSpPr txBox="1">
            <a:spLocks/>
          </p:cNvSpPr>
          <p:nvPr/>
        </p:nvSpPr>
        <p:spPr>
          <a:xfrm>
            <a:off x="551458" y="1214807"/>
            <a:ext cx="11057467" cy="377188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1000"/>
              </a:spcBef>
              <a:spcAft>
                <a:spcPts val="0"/>
              </a:spcAft>
              <a:buClr>
                <a:schemeClr val="accent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38150" lvl="1" indent="0">
              <a:spcBef>
                <a:spcPts val="0"/>
              </a:spcBef>
              <a:buSzPts val="2300"/>
              <a:buFont typeface="Arial"/>
              <a:buNone/>
            </a:pPr>
            <a:endParaRPr lang="en-US" sz="2000" dirty="0"/>
          </a:p>
          <a:p>
            <a:pPr marL="228600" indent="-247650">
              <a:buSzPts val="2300"/>
            </a:pPr>
            <a:r>
              <a:rPr lang="en-US" sz="1800" dirty="0"/>
              <a:t>Desecho de los cartuchos usados de las PDR de antígenos del SARS-CoV-2, los tubos de extracción usados (y otros consumibles, como las pipetas de transferencia): </a:t>
            </a:r>
          </a:p>
          <a:p>
            <a:pPr marL="685800" lvl="1" indent="-247650">
              <a:buSzPts val="2300"/>
            </a:pPr>
            <a:r>
              <a:rPr lang="en-US" dirty="0"/>
              <a:t>Lea las instrucciones específicas de los fabricantes de los kits. </a:t>
            </a:r>
          </a:p>
          <a:p>
            <a:pPr marL="1143000" lvl="2" indent="-247650">
              <a:buSzPts val="2300"/>
            </a:pPr>
            <a:r>
              <a:rPr lang="en-US" sz="1600" dirty="0"/>
              <a:t>Nota: Algunos tampones de extracción de los kits de PDR de antígenos, si se utilizan según las instrucciones de uso, inactivarán el virus del SARS-CoV-2 cuando la muestra se añada al tampón en el tubo de extracción. Los procedimientos de manejo de los residuos indicados pueden consultarse en las instrucciones de uso. </a:t>
            </a:r>
            <a:endParaRPr lang="en-US" dirty="0"/>
          </a:p>
          <a:p>
            <a:pPr marL="685800" lvl="1" indent="-247650">
              <a:buSzPts val="2300"/>
            </a:pPr>
            <a:r>
              <a:rPr lang="en-US" dirty="0"/>
              <a:t>Lea las hojas de especificaciones técnicas de seguridad de los materiales. </a:t>
            </a:r>
          </a:p>
          <a:p>
            <a:pPr marL="1143000" lvl="2" indent="-247650">
              <a:buSzPts val="2300"/>
            </a:pPr>
            <a:r>
              <a:rPr lang="en-US" sz="1600" dirty="0"/>
              <a:t>Nota: el tampón de extracción del kit de PDR de antígenos puede contener azida de sodio; debe evitarse la esterilización en autoclave al manipular grandes cantidades de azida de sodio. La acumulación de azida de sodio en contacto con metales puede ser peligrosa en caso de temperaturas elevadas o golpes. </a:t>
            </a:r>
          </a:p>
          <a:p>
            <a:pPr marL="685800" lvl="1" indent="-247650">
              <a:buSzPts val="2300"/>
            </a:pPr>
            <a:r>
              <a:rPr lang="en-US" dirty="0"/>
              <a:t>Siga las regulaciones locales y nacionales sobre </a:t>
            </a:r>
            <a:r>
              <a:rPr lang="en-US" dirty="0" err="1"/>
              <a:t>el</a:t>
            </a:r>
            <a:r>
              <a:rPr lang="en-US" dirty="0"/>
              <a:t> modo de </a:t>
            </a:r>
            <a:r>
              <a:rPr lang="en-US" dirty="0" err="1"/>
              <a:t>eliminar</a:t>
            </a:r>
            <a:r>
              <a:rPr lang="en-US" dirty="0"/>
              <a:t> </a:t>
            </a:r>
            <a:r>
              <a:rPr lang="en-US" dirty="0" err="1"/>
              <a:t>estos</a:t>
            </a:r>
            <a:r>
              <a:rPr lang="en-US" dirty="0"/>
              <a:t> </a:t>
            </a:r>
            <a:r>
              <a:rPr lang="en-US" dirty="0" err="1"/>
              <a:t>desechos</a:t>
            </a:r>
            <a:r>
              <a:rPr lang="en-US" dirty="0"/>
              <a:t>. </a:t>
            </a:r>
          </a:p>
          <a:p>
            <a:pPr marL="685800" lvl="1" indent="-247650">
              <a:buSzPts val="2300"/>
            </a:pPr>
            <a:r>
              <a:rPr lang="en-US" dirty="0"/>
              <a:t>En ausencia de otras recomendaciones de las autoridades nacionales o del fabricante, manipule las PDR de antígenos del SARS-CoV-2 como material de riesgo biológico. </a:t>
            </a:r>
          </a:p>
          <a:p>
            <a:pPr marL="228600" indent="-101600">
              <a:buFont typeface="Arial"/>
              <a:buNone/>
            </a:pPr>
            <a:endParaRPr lang="en-US" dirty="0"/>
          </a:p>
        </p:txBody>
      </p:sp>
    </p:spTree>
    <p:extLst>
      <p:ext uri="{BB962C8B-B14F-4D97-AF65-F5344CB8AC3E}">
        <p14:creationId xmlns:p14="http://schemas.microsoft.com/office/powerpoint/2010/main" val="9790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2"/>
          <p:cNvSpPr txBox="1">
            <a:spLocks noGrp="1"/>
          </p:cNvSpPr>
          <p:nvPr>
            <p:ph type="title"/>
          </p:nvPr>
        </p:nvSpPr>
        <p:spPr>
          <a:xfrm>
            <a:off x="838200" y="243183"/>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Qué se debe </a:t>
            </a:r>
            <a:r>
              <a:rPr lang="en-US" dirty="0" err="1"/>
              <a:t>hacer</a:t>
            </a:r>
            <a:r>
              <a:rPr lang="en-US" dirty="0"/>
              <a:t> </a:t>
            </a:r>
            <a:r>
              <a:rPr lang="en-US" dirty="0" err="1"/>
              <a:t>después</a:t>
            </a:r>
            <a:r>
              <a:rPr lang="en-US" dirty="0"/>
              <a:t> de </a:t>
            </a:r>
            <a:r>
              <a:rPr lang="en-US" dirty="0" err="1"/>
              <a:t>realizar</a:t>
            </a:r>
            <a:r>
              <a:rPr lang="en-US" dirty="0"/>
              <a:t> la </a:t>
            </a:r>
            <a:r>
              <a:rPr lang="en-US" dirty="0" err="1"/>
              <a:t>prueba</a:t>
            </a:r>
            <a:r>
              <a:rPr lang="en-US" dirty="0"/>
              <a:t> </a:t>
            </a:r>
            <a:endParaRPr dirty="0"/>
          </a:p>
        </p:txBody>
      </p:sp>
      <p:sp>
        <p:nvSpPr>
          <p:cNvPr id="308" name="Google Shape;308;p22"/>
          <p:cNvSpPr txBox="1">
            <a:spLocks noGrp="1"/>
          </p:cNvSpPr>
          <p:nvPr>
            <p:ph type="body" idx="1"/>
          </p:nvPr>
        </p:nvSpPr>
        <p:spPr>
          <a:xfrm>
            <a:off x="838200" y="1470732"/>
            <a:ext cx="10515600" cy="4440760"/>
          </a:xfrm>
          <a:prstGeom prst="rect">
            <a:avLst/>
          </a:prstGeom>
          <a:noFill/>
          <a:ln>
            <a:noFill/>
          </a:ln>
        </p:spPr>
        <p:txBody>
          <a:bodyPr spcFirstLastPara="1" wrap="square" lIns="91425" tIns="45700" rIns="91425" bIns="45700" anchor="t" anchorCtr="0">
            <a:normAutofit/>
          </a:bodyPr>
          <a:lstStyle/>
          <a:p>
            <a:pPr marL="285750" lvl="0" indent="-222250" algn="l" rtl="0">
              <a:lnSpc>
                <a:spcPct val="90000"/>
              </a:lnSpc>
              <a:spcBef>
                <a:spcPts val="0"/>
              </a:spcBef>
              <a:spcAft>
                <a:spcPts val="0"/>
              </a:spcAft>
              <a:buSzPts val="1000"/>
              <a:buNone/>
            </a:pPr>
            <a:endParaRPr sz="2400" dirty="0"/>
          </a:p>
          <a:p>
            <a:pPr marL="285750" lvl="0" indent="-311150" algn="l" rtl="0">
              <a:lnSpc>
                <a:spcPct val="90000"/>
              </a:lnSpc>
              <a:spcBef>
                <a:spcPts val="1575"/>
              </a:spcBef>
              <a:spcAft>
                <a:spcPts val="0"/>
              </a:spcAft>
              <a:buSzPts val="1400"/>
              <a:buChar char="•"/>
            </a:pPr>
            <a:r>
              <a:rPr lang="en-US" sz="2400" dirty="0"/>
              <a:t>Todos los componentes de las PDR de antígenos del SARS-CoV-2 son de un solo uso y no deben reutilizarse. </a:t>
            </a:r>
            <a:endParaRPr sz="2400" dirty="0"/>
          </a:p>
          <a:p>
            <a:pPr marL="285750" lvl="0" indent="-311150">
              <a:lnSpc>
                <a:spcPct val="90000"/>
              </a:lnSpc>
              <a:spcBef>
                <a:spcPts val="1575"/>
              </a:spcBef>
              <a:buSzPts val="1400"/>
            </a:pPr>
            <a:r>
              <a:rPr lang="en-US" sz="2400" dirty="0"/>
              <a:t>Coloque todos los materiales que pudieran estar contaminados (como recipientes de muestras, tubos de extracción usados, pipetas de transferencia y cartuchos de prueba usados) en una bolsa para materiales de riesgo biológico. </a:t>
            </a:r>
          </a:p>
          <a:p>
            <a:pPr marL="285750" lvl="0" indent="-311150" algn="l" rtl="0">
              <a:lnSpc>
                <a:spcPct val="90000"/>
              </a:lnSpc>
              <a:spcBef>
                <a:spcPts val="1575"/>
              </a:spcBef>
              <a:spcAft>
                <a:spcPts val="0"/>
              </a:spcAft>
              <a:buSzPts val="1400"/>
              <a:buChar char="•"/>
            </a:pPr>
            <a:r>
              <a:rPr lang="en-US" sz="2400" dirty="0"/>
              <a:t>Al final del día, selle la bolsa para materiales de riesgo biológico y siga las directrices del centro para la eliminación de desechos de riesgo biológico. </a:t>
            </a:r>
          </a:p>
          <a:p>
            <a:pPr marL="228600" lvl="0" indent="-101600" algn="l" rtl="0">
              <a:lnSpc>
                <a:spcPct val="100000"/>
              </a:lnSpc>
              <a:spcBef>
                <a:spcPts val="1000"/>
              </a:spcBef>
              <a:spcAft>
                <a:spcPts val="0"/>
              </a:spcAft>
              <a:buClr>
                <a:schemeClr val="accent1"/>
              </a:buClr>
              <a:buSzPts val="2000"/>
              <a:buNone/>
            </a:pPr>
            <a:endParaRPr sz="2400" dirty="0"/>
          </a:p>
        </p:txBody>
      </p:sp>
      <p:sp>
        <p:nvSpPr>
          <p:cNvPr id="309" name="Google Shape;309;p2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24</a:t>
            </a:fld>
            <a:endParaRPr sz="1000"/>
          </a:p>
        </p:txBody>
      </p:sp>
      <p:sp>
        <p:nvSpPr>
          <p:cNvPr id="310" name="Google Shape;310;p22"/>
          <p:cNvSpPr txBox="1">
            <a:spLocks noGrp="1"/>
          </p:cNvSpPr>
          <p:nvPr>
            <p:ph type="ftr" idx="11"/>
          </p:nvPr>
        </p:nvSpPr>
        <p:spPr>
          <a:xfrm>
            <a:off x="838199" y="6356350"/>
            <a:ext cx="10113335"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grpSp>
        <p:nvGrpSpPr>
          <p:cNvPr id="6" name="Group 5">
            <a:extLst>
              <a:ext uri="{FF2B5EF4-FFF2-40B4-BE49-F238E27FC236}">
                <a16:creationId xmlns:a16="http://schemas.microsoft.com/office/drawing/2014/main" id="{F2E47E8F-CB49-4286-A4B0-051466B21295}"/>
              </a:ext>
            </a:extLst>
          </p:cNvPr>
          <p:cNvGrpSpPr/>
          <p:nvPr/>
        </p:nvGrpSpPr>
        <p:grpSpPr>
          <a:xfrm>
            <a:off x="7836130" y="1401074"/>
            <a:ext cx="3924069" cy="596348"/>
            <a:chOff x="7861998" y="1527451"/>
            <a:chExt cx="3924069" cy="596348"/>
          </a:xfrm>
        </p:grpSpPr>
        <p:sp>
          <p:nvSpPr>
            <p:cNvPr id="7" name="TextBox 6">
              <a:extLst>
                <a:ext uri="{FF2B5EF4-FFF2-40B4-BE49-F238E27FC236}">
                  <a16:creationId xmlns:a16="http://schemas.microsoft.com/office/drawing/2014/main" id="{2BC8A296-B676-4651-A768-C870C443365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934C6E2F-B0CD-44AA-85F2-14120E57ADB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97EB2511-663A-40C0-AECC-7E86D5C820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23"/>
          <p:cNvSpPr txBox="1">
            <a:spLocks noGrp="1"/>
          </p:cNvSpPr>
          <p:nvPr>
            <p:ph type="title"/>
          </p:nvPr>
        </p:nvSpPr>
        <p:spPr>
          <a:xfrm>
            <a:off x="739713" y="101411"/>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Realización de pruebas en la comunidad </a:t>
            </a:r>
            <a:endParaRPr dirty="0"/>
          </a:p>
        </p:txBody>
      </p:sp>
      <p:sp>
        <p:nvSpPr>
          <p:cNvPr id="316" name="Google Shape;316;p23"/>
          <p:cNvSpPr txBox="1">
            <a:spLocks noGrp="1"/>
          </p:cNvSpPr>
          <p:nvPr>
            <p:ph type="body" idx="1"/>
          </p:nvPr>
        </p:nvSpPr>
        <p:spPr>
          <a:xfrm>
            <a:off x="515346" y="1392886"/>
            <a:ext cx="10964333" cy="4440760"/>
          </a:xfrm>
          <a:prstGeom prst="rect">
            <a:avLst/>
          </a:prstGeom>
          <a:noFill/>
          <a:ln>
            <a:noFill/>
          </a:ln>
        </p:spPr>
        <p:txBody>
          <a:bodyPr spcFirstLastPara="1" wrap="square" lIns="91425" tIns="45700" rIns="91425" bIns="45700" anchor="t" anchorCtr="0">
            <a:noAutofit/>
          </a:bodyPr>
          <a:lstStyle/>
          <a:p>
            <a:pPr marL="285750" lvl="0" indent="-311150" algn="l" rtl="0">
              <a:lnSpc>
                <a:spcPct val="90000"/>
              </a:lnSpc>
              <a:spcBef>
                <a:spcPts val="1575"/>
              </a:spcBef>
              <a:spcAft>
                <a:spcPts val="0"/>
              </a:spcAft>
              <a:buSzPts val="1400"/>
              <a:buChar char="•"/>
            </a:pPr>
            <a:r>
              <a:rPr lang="en-US" sz="2200" dirty="0"/>
              <a:t>Tome una cantidad suficiente de bolsas para materiales de riesgo biológico cuando vaya a realizar las pruebas en la comunidad. </a:t>
            </a:r>
            <a:endParaRPr sz="2200" dirty="0"/>
          </a:p>
          <a:p>
            <a:pPr marL="285750" lvl="0" indent="-311150" algn="l" rtl="0">
              <a:lnSpc>
                <a:spcPct val="90000"/>
              </a:lnSpc>
              <a:spcBef>
                <a:spcPts val="1575"/>
              </a:spcBef>
              <a:spcAft>
                <a:spcPts val="0"/>
              </a:spcAft>
              <a:buSzPts val="1400"/>
              <a:buChar char="•"/>
            </a:pPr>
            <a:r>
              <a:rPr lang="en-US" sz="2200" dirty="0"/>
              <a:t>Coloque todos los materiales que pudieran estar contaminados (como tubos de extracción usados, pipetas de transferencia y cartuchos de prueba usados) en una bolsa para materiales de riesgo biológico y séllela. </a:t>
            </a:r>
            <a:endParaRPr sz="2200" dirty="0"/>
          </a:p>
          <a:p>
            <a:pPr marL="285750" lvl="0" indent="-311150" algn="l" rtl="0">
              <a:lnSpc>
                <a:spcPct val="90000"/>
              </a:lnSpc>
              <a:spcBef>
                <a:spcPts val="1575"/>
              </a:spcBef>
              <a:spcAft>
                <a:spcPts val="0"/>
              </a:spcAft>
              <a:buSzPts val="1400"/>
              <a:buChar char="•"/>
            </a:pPr>
            <a:r>
              <a:rPr lang="en-US" sz="2200" dirty="0"/>
              <a:t>Use una nueva bolsa para materiales de riesgo biológico para el desecho de los residuos en las distintas localizaciones en la comunidad. </a:t>
            </a:r>
            <a:endParaRPr sz="2200" dirty="0"/>
          </a:p>
          <a:p>
            <a:pPr marL="285750" lvl="0" indent="-311150" algn="l" rtl="0">
              <a:lnSpc>
                <a:spcPct val="90000"/>
              </a:lnSpc>
              <a:spcBef>
                <a:spcPts val="1575"/>
              </a:spcBef>
              <a:spcAft>
                <a:spcPts val="0"/>
              </a:spcAft>
              <a:buSzPts val="1400"/>
              <a:buChar char="•"/>
            </a:pPr>
            <a:r>
              <a:rPr lang="en-US" sz="2200" dirty="0"/>
              <a:t>Devuelva las bolsas para materiales de riesgo biológico selladas al centro de salud para su esterilización con autoclave</a:t>
            </a:r>
            <a:r>
              <a:rPr lang="en-US" sz="2200" baseline="30000" dirty="0"/>
              <a:t>1</a:t>
            </a:r>
            <a:r>
              <a:rPr lang="en-US" sz="2200" dirty="0"/>
              <a:t> e incineración. </a:t>
            </a:r>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317" name="Google Shape;317;p2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25</a:t>
            </a:fld>
            <a:endParaRPr sz="1000"/>
          </a:p>
        </p:txBody>
      </p:sp>
      <p:sp>
        <p:nvSpPr>
          <p:cNvPr id="318" name="Google Shape;318;p23"/>
          <p:cNvSpPr txBox="1">
            <a:spLocks noGrp="1"/>
          </p:cNvSpPr>
          <p:nvPr>
            <p:ph type="ftr" idx="11"/>
          </p:nvPr>
        </p:nvSpPr>
        <p:spPr>
          <a:xfrm>
            <a:off x="838200" y="6356350"/>
            <a:ext cx="10177130"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
        <p:nvSpPr>
          <p:cNvPr id="2" name="Rectangle 1">
            <a:extLst>
              <a:ext uri="{FF2B5EF4-FFF2-40B4-BE49-F238E27FC236}">
                <a16:creationId xmlns:a16="http://schemas.microsoft.com/office/drawing/2014/main" id="{F0BA78ED-A473-4693-A946-0B4FEB5AEE65}"/>
              </a:ext>
            </a:extLst>
          </p:cNvPr>
          <p:cNvSpPr/>
          <p:nvPr/>
        </p:nvSpPr>
        <p:spPr>
          <a:xfrm>
            <a:off x="0" y="5069487"/>
            <a:ext cx="11353799" cy="954107"/>
          </a:xfrm>
          <a:prstGeom prst="rect">
            <a:avLst/>
          </a:prstGeom>
        </p:spPr>
        <p:txBody>
          <a:bodyPr wrap="square">
            <a:spAutoFit/>
          </a:bodyPr>
          <a:lstStyle/>
          <a:p>
            <a:pPr marL="914400" lvl="2" indent="-19050">
              <a:buSzPts val="2300"/>
            </a:pPr>
            <a:r>
              <a:rPr lang="en-US" baseline="30000" dirty="0"/>
              <a:t>1  </a:t>
            </a:r>
            <a:r>
              <a:rPr lang="en-US" dirty="0"/>
              <a:t>El tampón de extracción del kit de PDR de antígenos del SARS-CoV-2 puede contener azida de sodio; debe evitarse la esterilización en autoclave al manipular grandes cantidades de azida de sodio. La acumulación de azida de sodio en contacto con metales puede ser peligrosa en caso de temperaturas elevadas o golpes. </a:t>
            </a:r>
          </a:p>
          <a:p>
            <a:pPr marL="914400" lvl="2" indent="-19050">
              <a:buSzPts val="2300"/>
            </a:pPr>
            <a:endParaRPr lang="en-US" dirty="0"/>
          </a:p>
        </p:txBody>
      </p:sp>
      <p:grpSp>
        <p:nvGrpSpPr>
          <p:cNvPr id="7" name="Group 6">
            <a:extLst>
              <a:ext uri="{FF2B5EF4-FFF2-40B4-BE49-F238E27FC236}">
                <a16:creationId xmlns:a16="http://schemas.microsoft.com/office/drawing/2014/main" id="{6E4CBA8B-7324-476E-829D-43DBF5672B36}"/>
              </a:ext>
            </a:extLst>
          </p:cNvPr>
          <p:cNvGrpSpPr/>
          <p:nvPr/>
        </p:nvGrpSpPr>
        <p:grpSpPr>
          <a:xfrm>
            <a:off x="7939982" y="1035569"/>
            <a:ext cx="3924069" cy="596348"/>
            <a:chOff x="7861998" y="1527451"/>
            <a:chExt cx="3924069" cy="596348"/>
          </a:xfrm>
        </p:grpSpPr>
        <p:sp>
          <p:nvSpPr>
            <p:cNvPr id="8" name="TextBox 7">
              <a:extLst>
                <a:ext uri="{FF2B5EF4-FFF2-40B4-BE49-F238E27FC236}">
                  <a16:creationId xmlns:a16="http://schemas.microsoft.com/office/drawing/2014/main" id="{6F281AB4-D4D7-4690-A1F5-EE56811F3A92}"/>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Adaptar según las directrices de su país </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FF5D6B-D783-41B7-8D26-6A3D27EFDD2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0CF4A871-B7C9-4A6C-98AB-F14D7C21DFA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26</a:t>
            </a:fld>
            <a:endParaRPr/>
          </a:p>
        </p:txBody>
      </p:sp>
      <p:pic>
        <p:nvPicPr>
          <p:cNvPr id="324" name="Google Shape;324;p24"/>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25" name="Google Shape;325;p24"/>
          <p:cNvSpPr/>
          <p:nvPr/>
        </p:nvSpPr>
        <p:spPr>
          <a:xfrm>
            <a:off x="0" y="16934"/>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6" name="Google Shape;32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Puntos clave (1) </a:t>
            </a:r>
            <a:endParaRPr lang="en-US" sz="4400" b="0" i="0" u="none" strike="noStrike" cap="none" dirty="0">
              <a:solidFill>
                <a:schemeClr val="lt1"/>
              </a:solidFill>
              <a:latin typeface="Arial"/>
              <a:ea typeface="Arial"/>
              <a:cs typeface="Arial"/>
            </a:endParaRPr>
          </a:p>
        </p:txBody>
      </p:sp>
      <p:sp>
        <p:nvSpPr>
          <p:cNvPr id="327" name="Google Shape;327;p24"/>
          <p:cNvSpPr txBox="1"/>
          <p:nvPr/>
        </p:nvSpPr>
        <p:spPr>
          <a:xfrm>
            <a:off x="1981365" y="1853782"/>
            <a:ext cx="8628017"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en-US" sz="2400" b="0" i="0" u="none" strike="noStrike" cap="none" dirty="0" err="1">
                <a:solidFill>
                  <a:schemeClr val="lt1"/>
                </a:solidFill>
                <a:latin typeface="Arial"/>
                <a:ea typeface="Arial"/>
                <a:cs typeface="Arial"/>
                <a:sym typeface="Arial"/>
              </a:rPr>
              <a:t>Lleve</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el</a:t>
            </a:r>
            <a:r>
              <a:rPr lang="en-US" sz="2400" b="0" i="0" u="none" strike="noStrike" cap="none" dirty="0">
                <a:solidFill>
                  <a:schemeClr val="lt1"/>
                </a:solidFill>
                <a:latin typeface="Arial"/>
                <a:ea typeface="Arial"/>
                <a:cs typeface="Arial"/>
                <a:sym typeface="Arial"/>
              </a:rPr>
              <a:t> EPP </a:t>
            </a:r>
            <a:r>
              <a:rPr lang="en-US" sz="2400" b="0" i="0" u="none" strike="noStrike" cap="none" dirty="0" err="1">
                <a:solidFill>
                  <a:schemeClr val="lt1"/>
                </a:solidFill>
                <a:latin typeface="Arial"/>
                <a:ea typeface="Arial"/>
                <a:cs typeface="Arial"/>
                <a:sym typeface="Arial"/>
              </a:rPr>
              <a:t>adecuado</a:t>
            </a:r>
            <a:r>
              <a:rPr lang="en-US" sz="2400" b="0" i="0" u="none" strike="noStrike" cap="none" dirty="0">
                <a:solidFill>
                  <a:schemeClr val="lt1"/>
                </a:solidFill>
                <a:latin typeface="Arial"/>
                <a:ea typeface="Arial"/>
                <a:cs typeface="Arial"/>
                <a:sym typeface="Arial"/>
              </a:rPr>
              <a:t>, que debe </a:t>
            </a:r>
            <a:r>
              <a:rPr lang="en-US" sz="2400" b="0" i="0" u="none" strike="noStrike" cap="none" dirty="0" err="1">
                <a:solidFill>
                  <a:schemeClr val="lt1"/>
                </a:solidFill>
                <a:latin typeface="Arial"/>
                <a:ea typeface="Arial"/>
                <a:cs typeface="Arial"/>
                <a:sym typeface="Arial"/>
              </a:rPr>
              <a:t>incluir</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protección</a:t>
            </a:r>
            <a:r>
              <a:rPr lang="en-US" sz="2400" b="0" i="0" u="none" strike="noStrike" cap="none" dirty="0">
                <a:solidFill>
                  <a:schemeClr val="lt1"/>
                </a:solidFill>
                <a:latin typeface="Arial"/>
                <a:ea typeface="Arial"/>
                <a:cs typeface="Arial"/>
                <a:sym typeface="Arial"/>
              </a:rPr>
              <a:t> respiratoria, </a:t>
            </a:r>
            <a:r>
              <a:rPr lang="en-US" sz="2400" b="0" i="0" u="none" strike="noStrike" cap="none" dirty="0" err="1">
                <a:solidFill>
                  <a:schemeClr val="lt1"/>
                </a:solidFill>
                <a:latin typeface="Arial"/>
                <a:ea typeface="Arial"/>
                <a:cs typeface="Arial"/>
                <a:sym typeface="Arial"/>
              </a:rPr>
              <a:t>protección</a:t>
            </a:r>
            <a:r>
              <a:rPr lang="en-US" sz="2400" b="0" i="0" u="none" strike="noStrike" cap="none" dirty="0">
                <a:solidFill>
                  <a:schemeClr val="lt1"/>
                </a:solidFill>
                <a:latin typeface="Arial"/>
                <a:ea typeface="Arial"/>
                <a:cs typeface="Arial"/>
                <a:sym typeface="Arial"/>
              </a:rPr>
              <a:t> ocular, </a:t>
            </a:r>
            <a:r>
              <a:rPr lang="en-US" sz="2400" b="0" i="0" u="none" strike="noStrike" cap="none" dirty="0" err="1">
                <a:solidFill>
                  <a:schemeClr val="lt1"/>
                </a:solidFill>
                <a:latin typeface="Arial"/>
                <a:ea typeface="Arial"/>
                <a:cs typeface="Arial"/>
                <a:sym typeface="Arial"/>
              </a:rPr>
              <a:t>bata</a:t>
            </a:r>
            <a:r>
              <a:rPr lang="en-US" sz="2400" b="0" i="0" u="none" strike="noStrike" cap="none" dirty="0">
                <a:solidFill>
                  <a:schemeClr val="lt1"/>
                </a:solidFill>
                <a:latin typeface="Arial"/>
                <a:ea typeface="Arial"/>
                <a:cs typeface="Arial"/>
                <a:sym typeface="Arial"/>
              </a:rPr>
              <a:t> y </a:t>
            </a:r>
            <a:r>
              <a:rPr lang="en-US" sz="2400" b="0" i="0" u="none" strike="noStrike" cap="none" dirty="0" err="1">
                <a:solidFill>
                  <a:schemeClr val="lt1"/>
                </a:solidFill>
                <a:latin typeface="Arial"/>
                <a:ea typeface="Arial"/>
                <a:cs typeface="Arial"/>
                <a:sym typeface="Arial"/>
              </a:rPr>
              <a:t>guantes</a:t>
            </a:r>
            <a:r>
              <a:rPr lang="en-US" sz="2400" b="0" i="0" u="none" strike="noStrike" cap="none" dirty="0">
                <a:solidFill>
                  <a:schemeClr val="lt1"/>
                </a:solidFill>
                <a:latin typeface="Arial"/>
                <a:ea typeface="Arial"/>
                <a:cs typeface="Arial"/>
                <a:sym typeface="Arial"/>
              </a:rPr>
              <a:t>. </a:t>
            </a:r>
            <a:endParaRPr sz="18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dirty="0">
                <a:solidFill>
                  <a:schemeClr val="lt1"/>
                </a:solidFill>
                <a:latin typeface="Arial"/>
                <a:ea typeface="Arial"/>
                <a:cs typeface="Arial"/>
                <a:sym typeface="Arial"/>
              </a:rPr>
              <a:t>El </a:t>
            </a:r>
            <a:r>
              <a:rPr lang="en-US" sz="2400" b="0" i="0" u="none" strike="noStrike" cap="none" dirty="0" err="1">
                <a:solidFill>
                  <a:schemeClr val="lt1"/>
                </a:solidFill>
                <a:latin typeface="Arial"/>
                <a:ea typeface="Arial"/>
                <a:cs typeface="Arial"/>
                <a:sym typeface="Arial"/>
              </a:rPr>
              <a:t>tipo</a:t>
            </a:r>
            <a:r>
              <a:rPr lang="en-US" sz="2400" b="0" i="0" u="none" strike="noStrike" cap="none" dirty="0">
                <a:solidFill>
                  <a:schemeClr val="lt1"/>
                </a:solidFill>
                <a:latin typeface="Arial"/>
                <a:ea typeface="Arial"/>
                <a:cs typeface="Arial"/>
                <a:sym typeface="Arial"/>
              </a:rPr>
              <a:t> de EPP que se </a:t>
            </a:r>
            <a:r>
              <a:rPr lang="en-US" sz="2400" b="0" i="0" u="none" strike="noStrike" cap="none" dirty="0" err="1">
                <a:solidFill>
                  <a:schemeClr val="lt1"/>
                </a:solidFill>
                <a:latin typeface="Arial"/>
                <a:ea typeface="Arial"/>
                <a:cs typeface="Arial"/>
                <a:sym typeface="Arial"/>
              </a:rPr>
              <a:t>utilice</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puede</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variar</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en</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función</a:t>
            </a:r>
            <a:r>
              <a:rPr lang="en-US" sz="2400" b="0" i="0" u="none" strike="noStrike" cap="none" dirty="0">
                <a:solidFill>
                  <a:schemeClr val="lt1"/>
                </a:solidFill>
                <a:latin typeface="Arial"/>
                <a:ea typeface="Arial"/>
                <a:cs typeface="Arial"/>
                <a:sym typeface="Arial"/>
              </a:rPr>
              <a:t> de la </a:t>
            </a:r>
            <a:r>
              <a:rPr lang="en-US" sz="2400" b="0" i="0" u="none" strike="noStrike" cap="none" dirty="0" err="1">
                <a:solidFill>
                  <a:schemeClr val="lt1"/>
                </a:solidFill>
                <a:latin typeface="Arial"/>
                <a:ea typeface="Arial"/>
                <a:cs typeface="Arial"/>
                <a:sym typeface="Arial"/>
              </a:rPr>
              <a:t>evaluación</a:t>
            </a:r>
            <a:r>
              <a:rPr lang="en-US" sz="2400" b="0" i="0" u="none" strike="noStrike" cap="none" dirty="0">
                <a:solidFill>
                  <a:schemeClr val="lt1"/>
                </a:solidFill>
                <a:latin typeface="Arial"/>
                <a:ea typeface="Arial"/>
                <a:cs typeface="Arial"/>
                <a:sym typeface="Arial"/>
              </a:rPr>
              <a:t> local del </a:t>
            </a:r>
            <a:r>
              <a:rPr lang="en-US" sz="2400" b="0" i="0" u="none" strike="noStrike" cap="none" dirty="0" err="1">
                <a:solidFill>
                  <a:schemeClr val="lt1"/>
                </a:solidFill>
                <a:latin typeface="Arial"/>
                <a:ea typeface="Arial"/>
                <a:cs typeface="Arial"/>
                <a:sym typeface="Arial"/>
              </a:rPr>
              <a:t>riesgo</a:t>
            </a:r>
            <a:r>
              <a:rPr lang="en-US" sz="2400" b="0" i="0" u="none" strike="noStrike" cap="none" dirty="0">
                <a:solidFill>
                  <a:schemeClr val="lt1"/>
                </a:solidFill>
                <a:latin typeface="Arial"/>
                <a:ea typeface="Arial"/>
                <a:cs typeface="Arial"/>
                <a:sym typeface="Arial"/>
              </a:rPr>
              <a:t>. </a:t>
            </a:r>
            <a:endParaRPr sz="2400" b="0" i="0" u="none" strike="noStrike" cap="none" dirty="0">
              <a:solidFill>
                <a:schemeClr val="lt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dirty="0">
                <a:solidFill>
                  <a:schemeClr val="lt1"/>
                </a:solidFill>
                <a:latin typeface="Arial"/>
                <a:ea typeface="Arial"/>
                <a:cs typeface="Arial"/>
                <a:sym typeface="Arial"/>
              </a:rPr>
              <a:t>Las </a:t>
            </a:r>
            <a:r>
              <a:rPr lang="en-US" sz="2400" b="0" i="0" u="none" strike="noStrike" cap="none" dirty="0" err="1">
                <a:solidFill>
                  <a:schemeClr val="lt1"/>
                </a:solidFill>
                <a:latin typeface="Arial"/>
                <a:ea typeface="Arial"/>
                <a:cs typeface="Arial"/>
                <a:sym typeface="Arial"/>
              </a:rPr>
              <a:t>pruebas</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deben</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llevarse</a:t>
            </a:r>
            <a:r>
              <a:rPr lang="en-US" sz="2400" b="0" i="0" u="none" strike="noStrike" cap="none" dirty="0">
                <a:solidFill>
                  <a:schemeClr val="lt1"/>
                </a:solidFill>
                <a:latin typeface="Arial"/>
                <a:ea typeface="Arial"/>
                <a:cs typeface="Arial"/>
                <a:sym typeface="Arial"/>
              </a:rPr>
              <a:t> a </a:t>
            </a:r>
            <a:r>
              <a:rPr lang="en-US" sz="2400" b="0" i="0" u="none" strike="noStrike" cap="none" dirty="0" err="1">
                <a:solidFill>
                  <a:schemeClr val="lt1"/>
                </a:solidFill>
                <a:latin typeface="Arial"/>
                <a:ea typeface="Arial"/>
                <a:cs typeface="Arial"/>
                <a:sym typeface="Arial"/>
              </a:rPr>
              <a:t>cabo</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en</a:t>
            </a:r>
            <a:r>
              <a:rPr lang="en-US" sz="2400" b="0" i="0" u="none" strike="noStrike" cap="none" dirty="0">
                <a:solidFill>
                  <a:schemeClr val="lt1"/>
                </a:solidFill>
                <a:latin typeface="Arial"/>
                <a:ea typeface="Arial"/>
                <a:cs typeface="Arial"/>
                <a:sym typeface="Arial"/>
              </a:rPr>
              <a:t> una </a:t>
            </a:r>
            <a:r>
              <a:rPr lang="en-US" sz="2400" b="0" i="0" u="none" strike="noStrike" cap="none" dirty="0" err="1">
                <a:solidFill>
                  <a:schemeClr val="lt1"/>
                </a:solidFill>
                <a:latin typeface="Arial"/>
                <a:ea typeface="Arial"/>
                <a:cs typeface="Arial"/>
                <a:sym typeface="Arial"/>
              </a:rPr>
              <a:t>sala</a:t>
            </a:r>
            <a:r>
              <a:rPr lang="en-US" sz="2400" b="0" i="0" u="none" strike="noStrike" cap="none" dirty="0">
                <a:solidFill>
                  <a:schemeClr val="lt1"/>
                </a:solidFill>
                <a:latin typeface="Arial"/>
                <a:ea typeface="Arial"/>
                <a:cs typeface="Arial"/>
                <a:sym typeface="Arial"/>
              </a:rPr>
              <a:t> </a:t>
            </a:r>
            <a:r>
              <a:rPr lang="en-US" sz="2400" b="0" i="0" u="none" strike="noStrike" cap="none" dirty="0" err="1">
                <a:solidFill>
                  <a:schemeClr val="lt1"/>
                </a:solidFill>
                <a:latin typeface="Arial"/>
                <a:ea typeface="Arial"/>
                <a:cs typeface="Arial"/>
                <a:sym typeface="Arial"/>
              </a:rPr>
              <a:t>separada</a:t>
            </a:r>
            <a:r>
              <a:rPr lang="en-US" sz="2400" b="0" i="0" u="none" strike="noStrike" cap="none" dirty="0">
                <a:solidFill>
                  <a:schemeClr val="lt1"/>
                </a:solidFill>
                <a:latin typeface="Arial"/>
                <a:ea typeface="Arial"/>
                <a:cs typeface="Arial"/>
                <a:sym typeface="Arial"/>
              </a:rPr>
              <a:t> bien </a:t>
            </a:r>
            <a:r>
              <a:rPr lang="en-US" sz="2400" b="0" i="0" u="none" strike="noStrike" cap="none" dirty="0" err="1">
                <a:solidFill>
                  <a:schemeClr val="lt1"/>
                </a:solidFill>
                <a:latin typeface="Arial"/>
                <a:ea typeface="Arial"/>
                <a:cs typeface="Arial"/>
                <a:sym typeface="Arial"/>
              </a:rPr>
              <a:t>ventilada</a:t>
            </a:r>
            <a:r>
              <a:rPr lang="en-US" sz="2400" b="0" i="0" u="none" strike="noStrike" cap="none" dirty="0">
                <a:solidFill>
                  <a:schemeClr val="lt1"/>
                </a:solidFill>
                <a:latin typeface="Arial"/>
                <a:ea typeface="Arial"/>
                <a:cs typeface="Arial"/>
                <a:sym typeface="Arial"/>
              </a:rPr>
              <a:t>. </a:t>
            </a:r>
            <a:endParaRPr sz="2400" b="0" i="0" u="none" strike="noStrike" cap="none" dirty="0">
              <a:solidFill>
                <a:schemeClr val="lt1"/>
              </a:solidFill>
              <a:latin typeface="Arial"/>
              <a:ea typeface="Arial"/>
              <a:cs typeface="Arial"/>
              <a:sym typeface="Arial"/>
            </a:endParaRPr>
          </a:p>
        </p:txBody>
      </p:sp>
      <p:sp>
        <p:nvSpPr>
          <p:cNvPr id="328" name="Google Shape;328;p24"/>
          <p:cNvSpPr txBox="1">
            <a:spLocks noGrp="1"/>
          </p:cNvSpPr>
          <p:nvPr>
            <p:ph type="ftr" idx="11"/>
          </p:nvPr>
        </p:nvSpPr>
        <p:spPr>
          <a:xfrm>
            <a:off x="838199" y="6356350"/>
            <a:ext cx="7772401" cy="501650"/>
          </a:xfrm>
          <a:prstGeom prst="rect">
            <a:avLst/>
          </a:prstGeom>
          <a:noFill/>
          <a:ln>
            <a:noFill/>
          </a:ln>
        </p:spPr>
        <p:txBody>
          <a:bodyPr spcFirstLastPara="1" wrap="square" lIns="91425" tIns="45700" rIns="91425" bIns="45700" anchor="ctr" anchorCtr="0">
            <a:noAutofit/>
          </a:bodyPr>
          <a:lstStyle/>
          <a:p>
            <a:pPr algn="l"/>
            <a:r>
              <a:rPr lang="en-US" sz="1000" b="1" dirty="0">
                <a:solidFill>
                  <a:schemeClr val="lt1"/>
                </a:solidFill>
              </a:rPr>
              <a:t>Taller de capacitación sobre pruebas diagnósticas rápidas de antígenos del SARS-CoV-2 (v3.0) | Seguridad en la realización de las PDR de antígenos del SARS-CoV-2 </a:t>
            </a:r>
            <a:endParaRPr dirty="0">
              <a:solidFill>
                <a:schemeClr val="lt1"/>
              </a:solidFill>
            </a:endParaRPr>
          </a:p>
        </p:txBody>
      </p:sp>
      <p:pic>
        <p:nvPicPr>
          <p:cNvPr id="329" name="Google Shape;329;p24"/>
          <p:cNvPicPr preferRelativeResize="0"/>
          <p:nvPr/>
        </p:nvPicPr>
        <p:blipFill rotWithShape="1">
          <a:blip r:embed="rId4">
            <a:alphaModFix/>
          </a:blip>
          <a:srcRect/>
          <a:stretch/>
        </p:blipFill>
        <p:spPr>
          <a:xfrm>
            <a:off x="10707039" y="4350188"/>
            <a:ext cx="1438808" cy="186963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27</a:t>
            </a:fld>
            <a:endParaRPr/>
          </a:p>
        </p:txBody>
      </p:sp>
      <p:pic>
        <p:nvPicPr>
          <p:cNvPr id="335" name="Google Shape;335;p25"/>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36" name="Google Shape;336;p2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p2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Puntos clave (2) </a:t>
            </a:r>
            <a:endParaRPr lang="en-US" sz="4400" b="0" i="0" u="none" strike="noStrike" cap="none" dirty="0">
              <a:solidFill>
                <a:schemeClr val="lt1"/>
              </a:solidFill>
              <a:latin typeface="Arial"/>
              <a:ea typeface="Arial"/>
              <a:cs typeface="Arial"/>
            </a:endParaRPr>
          </a:p>
        </p:txBody>
      </p:sp>
      <p:sp>
        <p:nvSpPr>
          <p:cNvPr id="338" name="Google Shape;338;p25"/>
          <p:cNvSpPr txBox="1"/>
          <p:nvPr/>
        </p:nvSpPr>
        <p:spPr>
          <a:xfrm>
            <a:off x="1940723" y="1898598"/>
            <a:ext cx="8210974"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en-US" sz="2200" b="0" i="0" u="none" strike="noStrike" cap="none" dirty="0">
                <a:solidFill>
                  <a:schemeClr val="lt1"/>
                </a:solidFill>
                <a:latin typeface="Arial"/>
                <a:ea typeface="Arial"/>
                <a:cs typeface="Arial"/>
                <a:sym typeface="Arial"/>
              </a:rPr>
              <a:t>Tanto la lejía (hipoclorito de sodio) como el etanol son activos contra el SARS-CoV-2. </a:t>
            </a:r>
            <a:endParaRPr sz="22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6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200" b="0" i="0" u="none" strike="noStrike" cap="none" dirty="0">
                <a:solidFill>
                  <a:schemeClr val="lt1"/>
                </a:solidFill>
                <a:latin typeface="Arial"/>
                <a:ea typeface="Arial"/>
                <a:cs typeface="Arial"/>
                <a:sym typeface="Arial"/>
              </a:rPr>
              <a:t>El tiempo de contacto, la dilución y el período de validez de la solución de trabajo de desinfectante (después de realizar la dilución) son todos ellos aspectos fundamentales para una desinfección eficaz. </a:t>
            </a:r>
            <a:endParaRPr sz="22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6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200" b="0" i="0" u="none" strike="noStrike" cap="none" dirty="0">
                <a:solidFill>
                  <a:schemeClr val="lt1"/>
                </a:solidFill>
                <a:latin typeface="Arial"/>
                <a:ea typeface="Arial"/>
                <a:cs typeface="Arial"/>
                <a:sym typeface="Arial"/>
              </a:rPr>
              <a:t>Manipule todos los residuos procedentes de la obtención de muestras y la realización de PDR de antígenos del SARS-CoV-2 como residuos de riesgo biológico, a menos que se indique otra cosa. </a:t>
            </a:r>
            <a:endParaRPr sz="2200" b="0" i="0" u="none" strike="noStrike" cap="none" dirty="0">
              <a:solidFill>
                <a:srgbClr val="000000"/>
              </a:solidFill>
              <a:latin typeface="Arial"/>
              <a:ea typeface="Arial"/>
              <a:cs typeface="Arial"/>
              <a:sym typeface="Arial"/>
            </a:endParaRPr>
          </a:p>
          <a:p>
            <a:pPr marL="285750" marR="0" lvl="0" indent="-222250" algn="l" rtl="0">
              <a:lnSpc>
                <a:spcPct val="90000"/>
              </a:lnSpc>
              <a:spcBef>
                <a:spcPts val="1575"/>
              </a:spcBef>
              <a:spcAft>
                <a:spcPts val="0"/>
              </a:spcAft>
              <a:buClr>
                <a:schemeClr val="dk1"/>
              </a:buClr>
              <a:buSzPts val="1000"/>
              <a:buFont typeface="Arial"/>
              <a:buNone/>
            </a:pPr>
            <a:endParaRPr sz="2400" b="0" i="0" u="none" strike="noStrike" cap="none" dirty="0">
              <a:solidFill>
                <a:schemeClr val="lt1"/>
              </a:solidFill>
              <a:latin typeface="Arial"/>
              <a:ea typeface="Arial"/>
              <a:cs typeface="Arial"/>
              <a:sym typeface="Arial"/>
            </a:endParaRPr>
          </a:p>
        </p:txBody>
      </p:sp>
      <p:sp>
        <p:nvSpPr>
          <p:cNvPr id="339" name="Google Shape;339;p25"/>
          <p:cNvSpPr txBox="1">
            <a:spLocks noGrp="1"/>
          </p:cNvSpPr>
          <p:nvPr>
            <p:ph type="ftr" idx="11"/>
          </p:nvPr>
        </p:nvSpPr>
        <p:spPr>
          <a:xfrm>
            <a:off x="838199" y="6356350"/>
            <a:ext cx="7772399" cy="501650"/>
          </a:xfrm>
          <a:prstGeom prst="rect">
            <a:avLst/>
          </a:prstGeom>
          <a:noFill/>
          <a:ln>
            <a:noFill/>
          </a:ln>
        </p:spPr>
        <p:txBody>
          <a:bodyPr spcFirstLastPara="1" wrap="square" lIns="91425" tIns="45700" rIns="91425" bIns="45700" anchor="ctr" anchorCtr="0">
            <a:noAutofit/>
          </a:bodyPr>
          <a:lstStyle/>
          <a:p>
            <a:pPr algn="l"/>
            <a:r>
              <a:rPr lang="en-US" sz="1000" b="1" dirty="0">
                <a:solidFill>
                  <a:schemeClr val="lt1"/>
                </a:solidFill>
              </a:rPr>
              <a:t>Taller de capacitación sobre pruebas diagnósticas rápidas de antígenos del SARS-CoV-2 (v3.0) | Seguridad en la realización de las PDR de antígenos del SARS-CoV-2 </a:t>
            </a:r>
            <a:endParaRPr dirty="0"/>
          </a:p>
        </p:txBody>
      </p:sp>
      <p:pic>
        <p:nvPicPr>
          <p:cNvPr id="340" name="Google Shape;340;p25"/>
          <p:cNvPicPr preferRelativeResize="0"/>
          <p:nvPr/>
        </p:nvPicPr>
        <p:blipFill rotWithShape="1">
          <a:blip r:embed="rId4">
            <a:alphaModFix/>
          </a:blip>
          <a:srcRect/>
          <a:stretch/>
        </p:blipFill>
        <p:spPr>
          <a:xfrm>
            <a:off x="10728957" y="4393325"/>
            <a:ext cx="1407827" cy="19630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¿Alguna pregunta?</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28</a:t>
            </a:fld>
            <a:endParaRPr lang="es-ES" dirty="0"/>
          </a:p>
        </p:txBody>
      </p:sp>
    </p:spTree>
    <p:extLst>
      <p:ext uri="{BB962C8B-B14F-4D97-AF65-F5344CB8AC3E}">
        <p14:creationId xmlns:p14="http://schemas.microsoft.com/office/powerpoint/2010/main" val="152764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Objetivos de aprendizaje </a:t>
            </a:r>
            <a:endParaRPr/>
          </a:p>
        </p:txBody>
      </p:sp>
      <p:sp>
        <p:nvSpPr>
          <p:cNvPr id="103" name="Google Shape;103;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54000" algn="l" rtl="0">
              <a:lnSpc>
                <a:spcPct val="100000"/>
              </a:lnSpc>
              <a:spcBef>
                <a:spcPts val="0"/>
              </a:spcBef>
              <a:spcAft>
                <a:spcPts val="0"/>
              </a:spcAft>
              <a:buSzPts val="2400"/>
              <a:buFont typeface="Arial"/>
              <a:buChar char="•"/>
            </a:pPr>
            <a:r>
              <a:rPr lang="en-US" sz="2400" dirty="0"/>
              <a:t>Al final de este módulo, usted podrá: </a:t>
            </a:r>
            <a:endParaRPr sz="2400" dirty="0"/>
          </a:p>
          <a:p>
            <a:pPr marL="971550" lvl="1" indent="-311150">
              <a:buSzPts val="2400"/>
            </a:pPr>
            <a:r>
              <a:rPr lang="en-US" sz="2400" dirty="0"/>
              <a:t>describir qué equipo de protección personal (EPP) se necesita y cómo usarlo; </a:t>
            </a:r>
            <a:endParaRPr sz="2400" dirty="0"/>
          </a:p>
          <a:p>
            <a:pPr marL="971550" lvl="1" indent="-311150" algn="l" rtl="0">
              <a:lnSpc>
                <a:spcPct val="100000"/>
              </a:lnSpc>
              <a:spcBef>
                <a:spcPts val="500"/>
              </a:spcBef>
              <a:spcAft>
                <a:spcPts val="0"/>
              </a:spcAft>
              <a:buSzPts val="2400"/>
              <a:buFont typeface="Arial"/>
              <a:buChar char="•"/>
            </a:pPr>
            <a:r>
              <a:rPr lang="en-US" sz="2400" dirty="0"/>
              <a:t>explicar cómo preparar y usar los desinfectantes; </a:t>
            </a:r>
            <a:endParaRPr sz="2400" dirty="0"/>
          </a:p>
          <a:p>
            <a:pPr marL="971550" lvl="1" indent="-311150" algn="l" rtl="0">
              <a:lnSpc>
                <a:spcPct val="100000"/>
              </a:lnSpc>
              <a:spcBef>
                <a:spcPts val="500"/>
              </a:spcBef>
              <a:spcAft>
                <a:spcPts val="0"/>
              </a:spcAft>
              <a:buSzPts val="2400"/>
              <a:buFont typeface="Arial"/>
              <a:buChar char="•"/>
            </a:pPr>
            <a:r>
              <a:rPr lang="en-US" sz="2400" dirty="0"/>
              <a:t>explicar cómo realizar las pruebas y eliminar los desechos de un modo seguro. </a:t>
            </a:r>
            <a:endParaRPr sz="2400" dirty="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p:txBody>
      </p:sp>
      <p:sp>
        <p:nvSpPr>
          <p:cNvPr id="104" name="Google Shape;104;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3</a:t>
            </a:fld>
            <a:endParaRPr sz="1000"/>
          </a:p>
        </p:txBody>
      </p:sp>
      <p:sp>
        <p:nvSpPr>
          <p:cNvPr id="105" name="Google Shape;105;p2"/>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Transmisión del SARS-CoV-2 (1) </a:t>
            </a:r>
          </a:p>
        </p:txBody>
      </p:sp>
      <p:sp>
        <p:nvSpPr>
          <p:cNvPr id="111" name="Google Shape;111;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sz="2400" dirty="0"/>
              <a:t>El SARS-CoV-2 se transmite entre las personas por el contacto directo, el contacto indirecto (a través de objetos o superficies contaminados) o el contacto estrecho con personas </a:t>
            </a:r>
            <a:r>
              <a:rPr lang="en-US" sz="2400" dirty="0" err="1"/>
              <a:t>infectadas</a:t>
            </a:r>
            <a:r>
              <a:rPr lang="en-US" sz="2400" dirty="0"/>
              <a:t>, a </a:t>
            </a:r>
            <a:r>
              <a:rPr lang="en-US" sz="2400" dirty="0" err="1"/>
              <a:t>través</a:t>
            </a:r>
            <a:r>
              <a:rPr lang="en-US" sz="2400" dirty="0"/>
              <a:t> de las </a:t>
            </a:r>
            <a:r>
              <a:rPr lang="en-US" sz="2400" dirty="0" err="1"/>
              <a:t>secreciones</a:t>
            </a:r>
            <a:r>
              <a:rPr lang="en-US" sz="2400" dirty="0"/>
              <a:t> que </a:t>
            </a:r>
            <a:r>
              <a:rPr lang="en-US" sz="2400" dirty="0" err="1"/>
              <a:t>estas</a:t>
            </a:r>
            <a:r>
              <a:rPr lang="en-US" sz="2400" dirty="0"/>
              <a:t> </a:t>
            </a:r>
            <a:r>
              <a:rPr lang="en-US" sz="2400" dirty="0" err="1"/>
              <a:t>emiten</a:t>
            </a:r>
            <a:r>
              <a:rPr lang="en-US" sz="2400" dirty="0"/>
              <a:t> por la boca y de la </a:t>
            </a:r>
            <a:r>
              <a:rPr lang="en-US" sz="2400" dirty="0" err="1"/>
              <a:t>nariz</a:t>
            </a:r>
            <a:r>
              <a:rPr lang="en-US" sz="2400" dirty="0"/>
              <a:t> al </a:t>
            </a:r>
            <a:r>
              <a:rPr lang="en-US" sz="2400" dirty="0" err="1"/>
              <a:t>toser</a:t>
            </a:r>
            <a:r>
              <a:rPr lang="en-US" sz="2400" dirty="0"/>
              <a:t>, </a:t>
            </a:r>
            <a:r>
              <a:rPr lang="en-US" sz="2400" dirty="0" err="1"/>
              <a:t>estornudar</a:t>
            </a:r>
            <a:r>
              <a:rPr lang="en-US" sz="2400" dirty="0"/>
              <a:t>, </a:t>
            </a:r>
            <a:r>
              <a:rPr lang="en-US" sz="2400" dirty="0" err="1"/>
              <a:t>hablar</a:t>
            </a:r>
            <a:r>
              <a:rPr lang="en-US" sz="2400" dirty="0"/>
              <a:t>, </a:t>
            </a:r>
            <a:r>
              <a:rPr lang="en-US" sz="2400" dirty="0" err="1"/>
              <a:t>respirar</a:t>
            </a:r>
            <a:r>
              <a:rPr lang="en-US" sz="2400" dirty="0"/>
              <a:t> o </a:t>
            </a:r>
            <a:r>
              <a:rPr lang="en-US" sz="2400" dirty="0" err="1"/>
              <a:t>cantar</a:t>
            </a:r>
            <a:r>
              <a:rPr lang="en-US" sz="2400" dirty="0"/>
              <a:t>. </a:t>
            </a:r>
            <a:endParaRPr sz="2400" dirty="0"/>
          </a:p>
          <a:p>
            <a:pPr marL="0" lvl="0" indent="0" algn="l" rtl="0">
              <a:lnSpc>
                <a:spcPct val="100000"/>
              </a:lnSpc>
              <a:spcBef>
                <a:spcPts val="1000"/>
              </a:spcBef>
              <a:spcAft>
                <a:spcPts val="0"/>
              </a:spcAft>
              <a:buSzPts val="2000"/>
              <a:buNone/>
            </a:pPr>
            <a:r>
              <a:rPr lang="en-US" sz="2400" dirty="0"/>
              <a:t> </a:t>
            </a:r>
            <a:endParaRPr sz="2400" dirty="0"/>
          </a:p>
          <a:p>
            <a:pPr marL="0" lvl="0" indent="0" algn="l" rtl="0">
              <a:lnSpc>
                <a:spcPct val="100000"/>
              </a:lnSpc>
              <a:spcBef>
                <a:spcPts val="1000"/>
              </a:spcBef>
              <a:spcAft>
                <a:spcPts val="0"/>
              </a:spcAft>
              <a:buSzPts val="2000"/>
              <a:buNone/>
            </a:pPr>
            <a:r>
              <a:rPr lang="en-US" sz="2400" dirty="0"/>
              <a:t>Las personas que están en estrecho contacto con una persona infectada pueden contraer el SARS-CoV-2 cuando esas gotitas infecciosas les llegan a la boca, la nariz o los ojos. </a:t>
            </a: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112" name="Google Shape;112;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4</a:t>
            </a:fld>
            <a:endParaRPr sz="1000"/>
          </a:p>
        </p:txBody>
      </p:sp>
      <p:sp>
        <p:nvSpPr>
          <p:cNvPr id="113" name="Google Shape;113;p3"/>
          <p:cNvSpPr txBox="1">
            <a:spLocks noGrp="1"/>
          </p:cNvSpPr>
          <p:nvPr>
            <p:ph type="ftr" idx="11"/>
          </p:nvPr>
        </p:nvSpPr>
        <p:spPr>
          <a:xfrm>
            <a:off x="838200" y="6356350"/>
            <a:ext cx="10081334"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Transmisión del SARS-CoV-2 (2) </a:t>
            </a:r>
            <a:endParaRPr sz="2800" dirty="0"/>
          </a:p>
        </p:txBody>
      </p:sp>
      <p:sp>
        <p:nvSpPr>
          <p:cNvPr id="119" name="Google Shape;119;p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s-ES" sz="2400" dirty="0"/>
              <a:t>Para evitar el contacto, es importante mantener </a:t>
            </a:r>
            <a:r>
              <a:rPr lang="es-ES" sz="2400" u="sng" dirty="0"/>
              <a:t>al menos</a:t>
            </a:r>
            <a:r>
              <a:rPr lang="es-ES" sz="2400" dirty="0"/>
              <a:t> 1 metro de distancia respecto a los demás, lavarse las manos con frecuencia y taparse la boca con un pañuelo de papel o con la flexura del codo cuando se estornuda o se tose. </a:t>
            </a:r>
          </a:p>
          <a:p>
            <a:pPr marL="0" lvl="0" indent="0" algn="l" rtl="0">
              <a:lnSpc>
                <a:spcPct val="100000"/>
              </a:lnSpc>
              <a:spcBef>
                <a:spcPts val="1000"/>
              </a:spcBef>
              <a:spcAft>
                <a:spcPts val="0"/>
              </a:spcAft>
              <a:buSzPts val="2000"/>
              <a:buNone/>
            </a:pPr>
            <a:endParaRPr lang="es-ES" sz="2400" dirty="0"/>
          </a:p>
          <a:p>
            <a:pPr marL="0" lvl="0" indent="0" algn="l" rtl="0">
              <a:lnSpc>
                <a:spcPct val="100000"/>
              </a:lnSpc>
              <a:spcBef>
                <a:spcPts val="1000"/>
              </a:spcBef>
              <a:spcAft>
                <a:spcPts val="0"/>
              </a:spcAft>
              <a:buSzPts val="2000"/>
              <a:buNone/>
            </a:pPr>
            <a:r>
              <a:rPr lang="es-ES" sz="2400" dirty="0"/>
              <a:t>Cuando no es posible el distanciamiento físico (mantenerse a una distancia de 1 metro o más), llevar una mascarilla constituye una medida importante para proteger a los demás. También es fundamental lavarse las manos con frecuencia. </a:t>
            </a:r>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120" name="Google Shape;120;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5</a:t>
            </a:fld>
            <a:endParaRPr sz="1000"/>
          </a:p>
        </p:txBody>
      </p:sp>
      <p:sp>
        <p:nvSpPr>
          <p:cNvPr id="121" name="Google Shape;121;p4"/>
          <p:cNvSpPr txBox="1">
            <a:spLocks noGrp="1"/>
          </p:cNvSpPr>
          <p:nvPr>
            <p:ph type="ftr" idx="11"/>
          </p:nvPr>
        </p:nvSpPr>
        <p:spPr>
          <a:xfrm>
            <a:off x="838200" y="6356350"/>
            <a:ext cx="10232254"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Transmisión del SARS-CoV-2 (3) </a:t>
            </a:r>
            <a:endParaRPr lang="en-US" sz="2800" dirty="0"/>
          </a:p>
        </p:txBody>
      </p:sp>
      <p:sp>
        <p:nvSpPr>
          <p:cNvPr id="128" name="Google Shape;128;p5"/>
          <p:cNvSpPr txBox="1">
            <a:spLocks noGrp="1"/>
          </p:cNvSpPr>
          <p:nvPr>
            <p:ph type="body" idx="1"/>
          </p:nvPr>
        </p:nvSpPr>
        <p:spPr>
          <a:xfrm>
            <a:off x="946730" y="1611765"/>
            <a:ext cx="10711870" cy="4309507"/>
          </a:xfrm>
          <a:prstGeom prst="rect">
            <a:avLst/>
          </a:prstGeom>
          <a:noFill/>
          <a:ln>
            <a:noFill/>
          </a:ln>
        </p:spPr>
        <p:txBody>
          <a:bodyPr spcFirstLastPara="1" wrap="square" lIns="91425" tIns="45700" rIns="91425" bIns="45700" anchor="t" anchorCtr="0">
            <a:noAutofit/>
          </a:bodyPr>
          <a:lstStyle/>
          <a:p>
            <a:pPr marL="228600" lvl="0" indent="-254000" algn="l" rtl="0">
              <a:lnSpc>
                <a:spcPct val="100000"/>
              </a:lnSpc>
              <a:spcBef>
                <a:spcPts val="0"/>
              </a:spcBef>
              <a:spcAft>
                <a:spcPts val="0"/>
              </a:spcAft>
              <a:buClr>
                <a:schemeClr val="accent1"/>
              </a:buClr>
              <a:buSzPts val="2200"/>
              <a:buChar char="•"/>
            </a:pPr>
            <a:r>
              <a:rPr lang="en-US" dirty="0"/>
              <a:t>La obtención de muestras puede producir gotitas muy pequeñas que pueden permanecer suspendidas en el aire durante períodos más prolongados. </a:t>
            </a:r>
            <a:endParaRPr dirty="0"/>
          </a:p>
          <a:p>
            <a:pPr marL="685800" lvl="1" indent="-254000" algn="l" rtl="0">
              <a:lnSpc>
                <a:spcPct val="100000"/>
              </a:lnSpc>
              <a:spcBef>
                <a:spcPts val="500"/>
              </a:spcBef>
              <a:spcAft>
                <a:spcPts val="0"/>
              </a:spcAft>
              <a:buSzPts val="2200"/>
              <a:buChar char="•"/>
            </a:pPr>
            <a:r>
              <a:rPr lang="es-ES" sz="2000" dirty="0"/>
              <a:t>Este procedimiento no tiene la consideración de procedimiento que genere aerosoles</a:t>
            </a:r>
            <a:r>
              <a:rPr lang="en-US" sz="2000" baseline="30000" dirty="0"/>
              <a:t>1 </a:t>
            </a:r>
            <a:r>
              <a:rPr lang="en-US" sz="2000" dirty="0"/>
              <a:t> </a:t>
            </a:r>
            <a:endParaRPr sz="2000" dirty="0"/>
          </a:p>
          <a:p>
            <a:pPr marL="228600" lvl="0" indent="-254000" algn="l" rtl="0">
              <a:lnSpc>
                <a:spcPct val="100000"/>
              </a:lnSpc>
              <a:spcBef>
                <a:spcPts val="1000"/>
              </a:spcBef>
              <a:spcAft>
                <a:spcPts val="0"/>
              </a:spcAft>
              <a:buClr>
                <a:schemeClr val="accent1"/>
              </a:buClr>
              <a:buSzPts val="2200"/>
              <a:buChar char="•"/>
            </a:pPr>
            <a:r>
              <a:rPr lang="en-US" dirty="0"/>
              <a:t>Cuando se toman muestras de personas infectadas por el SARS-CoV-2, estas gotitas pueden contener SARS-CoV-2. </a:t>
            </a:r>
            <a:endParaRPr dirty="0"/>
          </a:p>
          <a:p>
            <a:pPr marL="228600" lvl="0" indent="-254000" algn="l" rtl="0">
              <a:lnSpc>
                <a:spcPct val="100000"/>
              </a:lnSpc>
              <a:spcBef>
                <a:spcPts val="1000"/>
              </a:spcBef>
              <a:spcAft>
                <a:spcPts val="0"/>
              </a:spcAft>
              <a:buClr>
                <a:schemeClr val="accent1"/>
              </a:buClr>
              <a:buSzPts val="2200"/>
              <a:buChar char="•"/>
            </a:pPr>
            <a:r>
              <a:rPr lang="en-US" dirty="0"/>
              <a:t>Estas gotitas pueden ser inhaladas por los profesionales de la salud o por otras personas si no llevan el equipo de protección personal (EPP) apropiado. El uso de un EPP adecuado para el procedimiento garantizará que el riesgo de transmisión sea bajo. </a:t>
            </a:r>
            <a:endParaRPr dirty="0"/>
          </a:p>
          <a:p>
            <a:pPr marL="228600" lvl="0" indent="-254000" algn="l" rtl="0">
              <a:lnSpc>
                <a:spcPct val="100000"/>
              </a:lnSpc>
              <a:spcBef>
                <a:spcPts val="1000"/>
              </a:spcBef>
              <a:spcAft>
                <a:spcPts val="0"/>
              </a:spcAft>
              <a:buClr>
                <a:schemeClr val="accent1"/>
              </a:buClr>
              <a:buSzPts val="2200"/>
              <a:buChar char="•"/>
            </a:pPr>
            <a:r>
              <a:rPr lang="en-US" dirty="0"/>
              <a:t>No debe permitirse la presencia de personas que no participen en el procedimiento en zonas en las que se esté realizando la obtención de muestras</a:t>
            </a:r>
            <a:r>
              <a:rPr lang="en-US" sz="2200" dirty="0"/>
              <a:t>. </a:t>
            </a:r>
            <a:endParaRPr sz="2200" strike="sngStrike" dirty="0"/>
          </a:p>
          <a:p>
            <a:pPr marL="228600" lvl="0" indent="-114300" algn="l" rtl="0">
              <a:lnSpc>
                <a:spcPct val="100000"/>
              </a:lnSpc>
              <a:spcBef>
                <a:spcPts val="1000"/>
              </a:spcBef>
              <a:spcAft>
                <a:spcPts val="0"/>
              </a:spcAft>
              <a:buClr>
                <a:schemeClr val="accent1"/>
              </a:buClr>
              <a:buSzPts val="1800"/>
              <a:buNone/>
            </a:pPr>
            <a:endParaRPr sz="2200" dirty="0"/>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6</a:t>
            </a:fld>
            <a:endParaRPr sz="1000"/>
          </a:p>
        </p:txBody>
      </p:sp>
      <p:sp>
        <p:nvSpPr>
          <p:cNvPr id="130" name="Google Shape;130;p5"/>
          <p:cNvSpPr txBox="1">
            <a:spLocks noGrp="1"/>
          </p:cNvSpPr>
          <p:nvPr>
            <p:ph type="ftr" idx="11"/>
          </p:nvPr>
        </p:nvSpPr>
        <p:spPr>
          <a:xfrm>
            <a:off x="838199" y="6356350"/>
            <a:ext cx="10214499"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
        <p:nvSpPr>
          <p:cNvPr id="131" name="Google Shape;131;p5"/>
          <p:cNvSpPr/>
          <p:nvPr/>
        </p:nvSpPr>
        <p:spPr>
          <a:xfrm>
            <a:off x="838199" y="5722436"/>
            <a:ext cx="10515599" cy="50266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600" b="0" i="0" u="none" strike="noStrike" cap="none" baseline="30000" dirty="0">
                <a:solidFill>
                  <a:schemeClr val="dk1"/>
                </a:solidFill>
                <a:latin typeface="Arial"/>
                <a:ea typeface="Arial"/>
                <a:cs typeface="Arial"/>
                <a:sym typeface="Arial"/>
              </a:rPr>
              <a:t>1 </a:t>
            </a:r>
            <a:r>
              <a:rPr lang="en-US" sz="1600" b="0" i="1" u="none" strike="noStrike" cap="none" baseline="30000" dirty="0">
                <a:solidFill>
                  <a:schemeClr val="dk1"/>
                </a:solidFill>
                <a:latin typeface="Arial"/>
                <a:ea typeface="Arial"/>
                <a:cs typeface="Arial"/>
                <a:sym typeface="Arial"/>
              </a:rPr>
              <a:t>Infection prevention and control during health care when coronavirus disease (COVID-19) is suspected or confirmed. Interim guidance</a:t>
            </a:r>
            <a:r>
              <a:rPr lang="en-US" sz="1600" b="0" i="0" u="none" strike="noStrike" cap="none" baseline="30000" dirty="0">
                <a:solidFill>
                  <a:schemeClr val="dk1"/>
                </a:solidFill>
                <a:latin typeface="Arial"/>
                <a:ea typeface="Arial"/>
                <a:cs typeface="Arial"/>
                <a:sym typeface="Arial"/>
              </a:rPr>
              <a:t>, 12 de julio de 2021. Ginebra, Organización Mundial de la Salud; 2021.</a:t>
            </a:r>
            <a:endParaRPr lang="en-US" sz="2800" b="0" i="0" u="none" strike="noStrike" cap="none" dirty="0">
              <a:solidFill>
                <a:schemeClr val="dk1"/>
              </a:solidFill>
              <a:latin typeface="Arial"/>
              <a:ea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325638" y="320676"/>
            <a:ext cx="11328399" cy="942814"/>
          </a:xfrm>
          <a:prstGeom prst="rect">
            <a:avLst/>
          </a:prstGeom>
          <a:noFill/>
          <a:ln>
            <a:noFill/>
          </a:ln>
        </p:spPr>
        <p:txBody>
          <a:bodyPr spcFirstLastPara="1" wrap="square" lIns="0" tIns="0" rIns="0" bIns="0" anchor="b" anchorCtr="0">
            <a:noAutofit/>
          </a:bodyPr>
          <a:lstStyle/>
          <a:p>
            <a:r>
              <a:rPr lang="en-US" dirty="0"/>
              <a:t>Realización de una evaluación de riesgos biológicos (1) </a:t>
            </a:r>
            <a:endParaRPr lang="en-US" sz="2800" dirty="0"/>
          </a:p>
        </p:txBody>
      </p:sp>
      <p:sp>
        <p:nvSpPr>
          <p:cNvPr id="138" name="Google Shape;138;p6"/>
          <p:cNvSpPr txBox="1">
            <a:spLocks noGrp="1"/>
          </p:cNvSpPr>
          <p:nvPr>
            <p:ph type="body" idx="1"/>
          </p:nvPr>
        </p:nvSpPr>
        <p:spPr>
          <a:xfrm>
            <a:off x="772718" y="1381049"/>
            <a:ext cx="11091333"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s-ES" sz="2300" dirty="0"/>
              <a:t>Una evaluación de riesgos biológicos es un proceso sistemático de recopilación de información y evaluación de la probabilidad y las consecuencias de la exposición o la liberación de uno o varios productos, sustancias, radiaciones, patógenos y otras fuentes de peligros en el lugar de trabajo, así como de determinación de las medidas de control del riesgo apropiadas para reducirlo. </a:t>
            </a:r>
          </a:p>
          <a:p>
            <a:pPr marL="0" lvl="0" indent="0" algn="l" rtl="0">
              <a:lnSpc>
                <a:spcPct val="100000"/>
              </a:lnSpc>
              <a:spcBef>
                <a:spcPts val="1200"/>
              </a:spcBef>
              <a:spcAft>
                <a:spcPts val="0"/>
              </a:spcAft>
              <a:buSzPts val="2000"/>
              <a:buNone/>
            </a:pPr>
            <a:r>
              <a:rPr lang="es-ES" sz="2300" b="1" dirty="0">
                <a:solidFill>
                  <a:srgbClr val="009AC9"/>
                </a:solidFill>
              </a:rPr>
              <a:t>PASO 1. Reunir información (determinación del peligro) </a:t>
            </a:r>
            <a:endParaRPr lang="es-ES" sz="2300" dirty="0"/>
          </a:p>
          <a:p>
            <a:pPr marL="0" lvl="0" indent="0" algn="l" rtl="0">
              <a:lnSpc>
                <a:spcPct val="100000"/>
              </a:lnSpc>
              <a:spcBef>
                <a:spcPts val="1200"/>
              </a:spcBef>
              <a:spcAft>
                <a:spcPts val="0"/>
              </a:spcAft>
              <a:buSzPts val="2000"/>
              <a:buNone/>
            </a:pPr>
            <a:r>
              <a:rPr lang="es-ES" sz="2300" b="1" dirty="0">
                <a:solidFill>
                  <a:srgbClr val="009AC9"/>
                </a:solidFill>
              </a:rPr>
              <a:t>PASO 2. Evaluar los riesgos </a:t>
            </a:r>
            <a:endParaRPr lang="es-ES" sz="2300" dirty="0"/>
          </a:p>
          <a:p>
            <a:pPr marL="0" lvl="0" indent="0" algn="l" rtl="0">
              <a:lnSpc>
                <a:spcPct val="100000"/>
              </a:lnSpc>
              <a:spcBef>
                <a:spcPts val="1200"/>
              </a:spcBef>
              <a:spcAft>
                <a:spcPts val="0"/>
              </a:spcAft>
              <a:buSzPts val="2000"/>
              <a:buNone/>
            </a:pPr>
            <a:r>
              <a:rPr lang="es-ES" sz="2300" b="1" dirty="0">
                <a:solidFill>
                  <a:srgbClr val="009AC9"/>
                </a:solidFill>
              </a:rPr>
              <a:t>PASO 3. Elaborar una estrategia de control de los riesgos </a:t>
            </a:r>
            <a:endParaRPr lang="es-ES" sz="2300" dirty="0"/>
          </a:p>
          <a:p>
            <a:pPr marL="0" lvl="0" indent="0" algn="l" rtl="0">
              <a:lnSpc>
                <a:spcPct val="100000"/>
              </a:lnSpc>
              <a:spcBef>
                <a:spcPts val="1200"/>
              </a:spcBef>
              <a:spcAft>
                <a:spcPts val="0"/>
              </a:spcAft>
              <a:buSzPts val="2000"/>
              <a:buNone/>
            </a:pPr>
            <a:r>
              <a:rPr lang="es-ES" sz="2300" b="1" dirty="0">
                <a:solidFill>
                  <a:srgbClr val="009AC9"/>
                </a:solidFill>
              </a:rPr>
              <a:t>PASO 4. Seleccionar y poner en práctica medidas para el control de los riesgos </a:t>
            </a:r>
            <a:endParaRPr lang="es-ES" sz="2300" dirty="0"/>
          </a:p>
          <a:p>
            <a:pPr marL="0" lvl="0" indent="0" algn="l" rtl="0">
              <a:lnSpc>
                <a:spcPct val="100000"/>
              </a:lnSpc>
              <a:spcBef>
                <a:spcPts val="1200"/>
              </a:spcBef>
              <a:spcAft>
                <a:spcPts val="0"/>
              </a:spcAft>
              <a:buSzPts val="2000"/>
              <a:buNone/>
            </a:pPr>
            <a:r>
              <a:rPr lang="es-ES" sz="2300" b="1" dirty="0">
                <a:solidFill>
                  <a:srgbClr val="009AC9"/>
                </a:solidFill>
              </a:rPr>
              <a:t>PASO 5. Revisar los riesgos y las medidas para el control de los riesgos </a:t>
            </a:r>
            <a:endParaRPr lang="es-ES" sz="2300" dirty="0"/>
          </a:p>
          <a:p>
            <a:pPr marL="228600" lvl="0" indent="-101600" algn="l" rtl="0">
              <a:lnSpc>
                <a:spcPct val="100000"/>
              </a:lnSpc>
              <a:spcBef>
                <a:spcPts val="1000"/>
              </a:spcBef>
              <a:spcAft>
                <a:spcPts val="0"/>
              </a:spcAft>
              <a:buClr>
                <a:schemeClr val="accent1"/>
              </a:buClr>
              <a:buSzPts val="2000"/>
              <a:buNone/>
            </a:pPr>
            <a:endParaRPr sz="2300" dirty="0"/>
          </a:p>
          <a:p>
            <a:pPr marL="228600" lvl="0" indent="-101600" algn="l" rtl="0">
              <a:lnSpc>
                <a:spcPct val="100000"/>
              </a:lnSpc>
              <a:spcBef>
                <a:spcPts val="1000"/>
              </a:spcBef>
              <a:spcAft>
                <a:spcPts val="0"/>
              </a:spcAft>
              <a:buClr>
                <a:schemeClr val="accent1"/>
              </a:buClr>
              <a:buSzPts val="2000"/>
              <a:buNone/>
            </a:pPr>
            <a:endParaRPr sz="2300" dirty="0"/>
          </a:p>
          <a:p>
            <a:pPr marL="228600" lvl="0" indent="-101600" algn="l" rtl="0">
              <a:lnSpc>
                <a:spcPct val="100000"/>
              </a:lnSpc>
              <a:spcBef>
                <a:spcPts val="1000"/>
              </a:spcBef>
              <a:spcAft>
                <a:spcPts val="0"/>
              </a:spcAft>
              <a:buClr>
                <a:schemeClr val="accent1"/>
              </a:buClr>
              <a:buSzPts val="2000"/>
              <a:buNone/>
            </a:pPr>
            <a:endParaRPr sz="2300" dirty="0"/>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7</a:t>
            </a:fld>
            <a:endParaRPr sz="1000"/>
          </a:p>
        </p:txBody>
      </p:sp>
      <p:sp>
        <p:nvSpPr>
          <p:cNvPr id="140" name="Google Shape;140;p6"/>
          <p:cNvSpPr txBox="1">
            <a:spLocks noGrp="1"/>
          </p:cNvSpPr>
          <p:nvPr>
            <p:ph type="ftr" idx="11"/>
          </p:nvPr>
        </p:nvSpPr>
        <p:spPr>
          <a:xfrm>
            <a:off x="838200" y="6356350"/>
            <a:ext cx="10303276"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Realización de una evaluación de riesgos biológicos (2) </a:t>
            </a:r>
            <a:endParaRPr lang="en-US" sz="2800" dirty="0"/>
          </a:p>
        </p:txBody>
      </p:sp>
      <p:sp>
        <p:nvSpPr>
          <p:cNvPr id="147" name="Google Shape;147;p7"/>
          <p:cNvSpPr txBox="1">
            <a:spLocks noGrp="1"/>
          </p:cNvSpPr>
          <p:nvPr>
            <p:ph type="body" idx="1"/>
          </p:nvPr>
        </p:nvSpPr>
        <p:spPr>
          <a:xfrm>
            <a:off x="838200" y="1495000"/>
            <a:ext cx="10515600" cy="4440760"/>
          </a:xfrm>
          <a:prstGeom prst="rect">
            <a:avLst/>
          </a:prstGeom>
          <a:noFill/>
          <a:ln>
            <a:noFill/>
          </a:ln>
        </p:spPr>
        <p:txBody>
          <a:bodyPr spcFirstLastPara="1" wrap="square" lIns="91425" tIns="45700" rIns="91425" bIns="45700" anchor="t" anchorCtr="0">
            <a:noAutofit/>
          </a:bodyPr>
          <a:lstStyle/>
          <a:p>
            <a:pPr marL="231775" lvl="0" indent="-244475" algn="l" rtl="0">
              <a:lnSpc>
                <a:spcPct val="90000"/>
              </a:lnSpc>
              <a:spcBef>
                <a:spcPts val="0"/>
              </a:spcBef>
              <a:spcAft>
                <a:spcPts val="0"/>
              </a:spcAft>
              <a:buSzPts val="2200"/>
              <a:buChar char="•"/>
            </a:pPr>
            <a:r>
              <a:rPr lang="en-US" dirty="0"/>
              <a:t>La evaluación de riesgos debe ser un proceso continuo. </a:t>
            </a:r>
            <a:endParaRPr dirty="0"/>
          </a:p>
          <a:p>
            <a:pPr marL="228600" lvl="0" indent="-241300" algn="l" rtl="0">
              <a:lnSpc>
                <a:spcPct val="90000"/>
              </a:lnSpc>
              <a:spcBef>
                <a:spcPts val="1000"/>
              </a:spcBef>
              <a:spcAft>
                <a:spcPts val="0"/>
              </a:spcAft>
              <a:buClr>
                <a:schemeClr val="accent1"/>
              </a:buClr>
              <a:buSzPts val="2200"/>
              <a:buChar char="•"/>
            </a:pPr>
            <a:r>
              <a:rPr lang="en-US" dirty="0"/>
              <a:t>Debe realizarse al comienzo de cualquier trabajo en el que haya agentes biológicos y siempre que se introduzcan cambios en lo siguiente: </a:t>
            </a:r>
            <a:endParaRPr dirty="0"/>
          </a:p>
          <a:p>
            <a:pPr marL="800100" lvl="1" indent="-355600" algn="l" rtl="0">
              <a:lnSpc>
                <a:spcPct val="90000"/>
              </a:lnSpc>
              <a:spcBef>
                <a:spcPts val="500"/>
              </a:spcBef>
              <a:spcAft>
                <a:spcPts val="0"/>
              </a:spcAft>
              <a:buSzPts val="2200"/>
              <a:buChar char="•"/>
            </a:pPr>
            <a:r>
              <a:rPr lang="en-US" sz="2000" dirty="0"/>
              <a:t>personal; </a:t>
            </a:r>
            <a:endParaRPr sz="2000" dirty="0"/>
          </a:p>
          <a:p>
            <a:pPr marL="800100" lvl="1" indent="-355600" algn="l" rtl="0">
              <a:lnSpc>
                <a:spcPct val="90000"/>
              </a:lnSpc>
              <a:spcBef>
                <a:spcPts val="500"/>
              </a:spcBef>
              <a:spcAft>
                <a:spcPts val="0"/>
              </a:spcAft>
              <a:buSzPts val="2200"/>
              <a:buChar char="•"/>
            </a:pPr>
            <a:r>
              <a:rPr lang="en-US" sz="2000" dirty="0"/>
              <a:t>instalaciones; </a:t>
            </a:r>
            <a:endParaRPr sz="2000" dirty="0"/>
          </a:p>
          <a:p>
            <a:pPr marL="800100" lvl="1" indent="-355600" algn="l" rtl="0">
              <a:lnSpc>
                <a:spcPct val="90000"/>
              </a:lnSpc>
              <a:spcBef>
                <a:spcPts val="500"/>
              </a:spcBef>
              <a:spcAft>
                <a:spcPts val="0"/>
              </a:spcAft>
              <a:buSzPts val="2200"/>
              <a:buChar char="•"/>
            </a:pPr>
            <a:r>
              <a:rPr lang="en-US" sz="2000" dirty="0"/>
              <a:t>equipamiento; </a:t>
            </a:r>
            <a:endParaRPr sz="2000" dirty="0"/>
          </a:p>
          <a:p>
            <a:pPr marL="800100" lvl="1" indent="-355600" algn="l" rtl="0">
              <a:lnSpc>
                <a:spcPct val="90000"/>
              </a:lnSpc>
              <a:spcBef>
                <a:spcPts val="500"/>
              </a:spcBef>
              <a:spcAft>
                <a:spcPts val="0"/>
              </a:spcAft>
              <a:buSzPts val="2200"/>
              <a:buChar char="•"/>
            </a:pPr>
            <a:r>
              <a:rPr lang="en-US" sz="2000" dirty="0"/>
              <a:t>métodos; </a:t>
            </a:r>
            <a:endParaRPr sz="2000" dirty="0"/>
          </a:p>
          <a:p>
            <a:pPr marL="800100" lvl="1" indent="-355600" algn="l" rtl="0">
              <a:lnSpc>
                <a:spcPct val="90000"/>
              </a:lnSpc>
              <a:spcBef>
                <a:spcPts val="500"/>
              </a:spcBef>
              <a:spcAft>
                <a:spcPts val="0"/>
              </a:spcAft>
              <a:buSzPts val="2200"/>
              <a:buChar char="•"/>
            </a:pPr>
            <a:r>
              <a:rPr lang="en-US" sz="2000" dirty="0"/>
              <a:t>reglamentos. </a:t>
            </a:r>
            <a:endParaRPr sz="2000" dirty="0"/>
          </a:p>
          <a:p>
            <a:pPr marL="342900" lvl="0" indent="-323850" algn="l" rtl="0">
              <a:lnSpc>
                <a:spcPct val="90000"/>
              </a:lnSpc>
              <a:spcBef>
                <a:spcPts val="1000"/>
              </a:spcBef>
              <a:spcAft>
                <a:spcPts val="0"/>
              </a:spcAft>
              <a:buSzPts val="1700"/>
              <a:buChar char="•"/>
            </a:pPr>
            <a:r>
              <a:rPr lang="es-ES" dirty="0"/>
              <a:t>Para obtener más información sobre la realización de evaluaciones de riesgos, véase</a:t>
            </a:r>
            <a:r>
              <a:rPr lang="en-US" dirty="0"/>
              <a:t>: </a:t>
            </a:r>
            <a:r>
              <a:rPr lang="en-GB" i="1" u="sng" dirty="0">
                <a:solidFill>
                  <a:srgbClr val="009AC9"/>
                </a:solidFill>
                <a:hlinkClick r:id="rId3"/>
              </a:rPr>
              <a:t>Risk assessment and management of exposure of health care workers in the context of COVID-19: Interim guidance</a:t>
            </a:r>
            <a:r>
              <a:rPr lang="en-GB" u="sng" dirty="0">
                <a:solidFill>
                  <a:srgbClr val="009AC9"/>
                </a:solidFill>
                <a:hlinkClick r:id="rId3"/>
              </a:rPr>
              <a:t>, 19 de </a:t>
            </a:r>
            <a:r>
              <a:rPr lang="en-GB" u="sng" dirty="0" err="1">
                <a:solidFill>
                  <a:srgbClr val="009AC9"/>
                </a:solidFill>
                <a:hlinkClick r:id="rId3"/>
              </a:rPr>
              <a:t>marzo</a:t>
            </a:r>
            <a:r>
              <a:rPr lang="en-GB" u="sng" dirty="0">
                <a:solidFill>
                  <a:srgbClr val="009AC9"/>
                </a:solidFill>
                <a:hlinkClick r:id="rId3"/>
              </a:rPr>
              <a:t> de 2020</a:t>
            </a:r>
            <a:r>
              <a:rPr lang="en-GB" u="sng" dirty="0">
                <a:solidFill>
                  <a:srgbClr val="009AC9"/>
                </a:solidFill>
              </a:rPr>
              <a:t> y 9 de </a:t>
            </a:r>
            <a:r>
              <a:rPr lang="en-GB" u="sng" dirty="0" err="1">
                <a:solidFill>
                  <a:srgbClr val="009AC9"/>
                </a:solidFill>
              </a:rPr>
              <a:t>septiembre</a:t>
            </a:r>
            <a:r>
              <a:rPr lang="en-GB" u="sng" dirty="0">
                <a:solidFill>
                  <a:srgbClr val="009AC9"/>
                </a:solidFill>
              </a:rPr>
              <a:t> de 2020 </a:t>
            </a:r>
            <a:r>
              <a:rPr lang="en-US" dirty="0"/>
              <a:t>y </a:t>
            </a:r>
            <a:r>
              <a:rPr lang="es-ES" i="1" u="sng" dirty="0">
                <a:solidFill>
                  <a:schemeClr val="hlink"/>
                </a:solidFill>
                <a:hlinkClick r:id="rId4">
                  <a:extLst>
                    <a:ext uri="{A12FA001-AC4F-418D-AE19-62706E023703}">
                      <ahyp:hlinkClr xmlns:ahyp="http://schemas.microsoft.com/office/drawing/2018/hyperlinkcolor" val="tx"/>
                    </a:ext>
                  </a:extLst>
                </a:hlinkClick>
              </a:rPr>
              <a:t>Orientaciones sobre la bioseguridad en el laboratorio relacionada con la COVID-19: Orientaciones provisiona</a:t>
            </a:r>
            <a:r>
              <a:rPr lang="es-ES" u="sng" dirty="0">
                <a:solidFill>
                  <a:schemeClr val="hlink"/>
                </a:solidFill>
                <a:hlinkClick r:id="rId4">
                  <a:extLst>
                    <a:ext uri="{A12FA001-AC4F-418D-AE19-62706E023703}">
                      <ahyp:hlinkClr xmlns:ahyp="http://schemas.microsoft.com/office/drawing/2018/hyperlinkcolor" val="tx"/>
                    </a:ext>
                  </a:extLst>
                </a:hlinkClick>
              </a:rPr>
              <a:t>les, 28 de enero de 2021</a:t>
            </a:r>
            <a:r>
              <a:rPr lang="en-US" sz="2200" dirty="0"/>
              <a:t>. </a:t>
            </a:r>
            <a:endParaRPr sz="2200" dirty="0">
              <a:solidFill>
                <a:schemeClr val="hlink"/>
              </a:solidFill>
            </a:endParaRPr>
          </a:p>
          <a:p>
            <a:pPr marL="342900" lvl="0" indent="-215900" algn="l" rtl="0">
              <a:lnSpc>
                <a:spcPct val="90000"/>
              </a:lnSpc>
              <a:spcBef>
                <a:spcPts val="1000"/>
              </a:spcBef>
              <a:spcAft>
                <a:spcPts val="0"/>
              </a:spcAft>
              <a:buSzPts val="1700"/>
              <a:buNone/>
            </a:pPr>
            <a:endParaRPr sz="2200" dirty="0"/>
          </a:p>
          <a:p>
            <a:pPr marL="228600" lvl="0" indent="-101600" algn="l" rtl="0">
              <a:lnSpc>
                <a:spcPct val="90000"/>
              </a:lnSpc>
              <a:spcBef>
                <a:spcPts val="1000"/>
              </a:spcBef>
              <a:spcAft>
                <a:spcPts val="0"/>
              </a:spcAft>
              <a:buClr>
                <a:schemeClr val="accent1"/>
              </a:buClr>
              <a:buSzPts val="1700"/>
              <a:buNone/>
            </a:pPr>
            <a:endParaRPr sz="2200" dirty="0"/>
          </a:p>
          <a:p>
            <a:pPr marL="228600" lvl="0" indent="-101600" algn="l" rtl="0">
              <a:lnSpc>
                <a:spcPct val="90000"/>
              </a:lnSpc>
              <a:spcBef>
                <a:spcPts val="1000"/>
              </a:spcBef>
              <a:spcAft>
                <a:spcPts val="0"/>
              </a:spcAft>
              <a:buClr>
                <a:schemeClr val="accent1"/>
              </a:buClr>
              <a:buSzPts val="1700"/>
              <a:buNone/>
            </a:pPr>
            <a:endParaRPr sz="2200" dirty="0"/>
          </a:p>
        </p:txBody>
      </p:sp>
      <p:sp>
        <p:nvSpPr>
          <p:cNvPr id="148" name="Google Shape;148;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8</a:t>
            </a:fld>
            <a:endParaRPr sz="1000"/>
          </a:p>
        </p:txBody>
      </p:sp>
      <p:sp>
        <p:nvSpPr>
          <p:cNvPr id="149" name="Google Shape;149;p7"/>
          <p:cNvSpPr txBox="1">
            <a:spLocks noGrp="1"/>
          </p:cNvSpPr>
          <p:nvPr>
            <p:ph type="ftr" idx="11"/>
          </p:nvPr>
        </p:nvSpPr>
        <p:spPr>
          <a:xfrm>
            <a:off x="838199" y="6356350"/>
            <a:ext cx="10223377"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703696"/>
            <a:ext cx="10515600" cy="942814"/>
          </a:xfrm>
        </p:spPr>
        <p:txBody>
          <a:bodyPr/>
          <a:lstStyle/>
          <a:p>
            <a:pPr algn="l" rtl="0"/>
            <a:r>
              <a:rPr lang="es-ES" b="0" i="0" u="none" baseline="0" dirty="0"/>
              <a:t>Nivel de riesgo en los procedimientos </a:t>
            </a:r>
            <a:br>
              <a:rPr lang="es-ES" b="0" i="0" u="none" baseline="0" dirty="0"/>
            </a:br>
            <a:r>
              <a:rPr lang="es-ES" b="0" i="0" u="none" baseline="0" dirty="0"/>
              <a:t>de la PDR de antígenos del SARS-CoV-2</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a:lstStyle/>
          <a:p>
            <a:endParaRPr lang="es-ES" dirty="0"/>
          </a:p>
          <a:p>
            <a:endParaRPr lang="es-E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r" rtl="0"/>
            <a:fld id="{42D34DE6-22C6-0E40-B20E-F2D718CBADB2}" type="slidenum">
              <a:rPr lang="es-ES" smtClean="0"/>
              <a:pPr algn="r" rtl="0"/>
              <a:t>9</a:t>
            </a:fld>
            <a:endParaRPr lang="es-ES" sz="1000" dirty="0"/>
          </a:p>
        </p:txBody>
      </p:sp>
      <p:graphicFrame>
        <p:nvGraphicFramePr>
          <p:cNvPr id="7" name="Table 6">
            <a:extLst>
              <a:ext uri="{FF2B5EF4-FFF2-40B4-BE49-F238E27FC236}">
                <a16:creationId xmlns:a16="http://schemas.microsoft.com/office/drawing/2014/main" id="{654F0344-7585-774F-88F6-BD25B258DF67}"/>
              </a:ext>
            </a:extLst>
          </p:cNvPr>
          <p:cNvGraphicFramePr>
            <a:graphicFrameLocks noGrp="1"/>
          </p:cNvGraphicFramePr>
          <p:nvPr>
            <p:extLst>
              <p:ext uri="{D42A27DB-BD31-4B8C-83A1-F6EECF244321}">
                <p14:modId xmlns:p14="http://schemas.microsoft.com/office/powerpoint/2010/main" val="4242600479"/>
              </p:ext>
            </p:extLst>
          </p:nvPr>
        </p:nvGraphicFramePr>
        <p:xfrm>
          <a:off x="838199" y="2250754"/>
          <a:ext cx="9506804" cy="2194560"/>
        </p:xfrm>
        <a:graphic>
          <a:graphicData uri="http://schemas.openxmlformats.org/drawingml/2006/table">
            <a:tbl>
              <a:tblPr firstRow="1" firstCol="1" bandRow="1">
                <a:tableStyleId>{5940675A-B579-460E-94D1-54222C63F5DA}</a:tableStyleId>
              </a:tblPr>
              <a:tblGrid>
                <a:gridCol w="4150712">
                  <a:extLst>
                    <a:ext uri="{9D8B030D-6E8A-4147-A177-3AD203B41FA5}">
                      <a16:colId xmlns:a16="http://schemas.microsoft.com/office/drawing/2014/main" val="3109221945"/>
                    </a:ext>
                  </a:extLst>
                </a:gridCol>
                <a:gridCol w="2678046">
                  <a:extLst>
                    <a:ext uri="{9D8B030D-6E8A-4147-A177-3AD203B41FA5}">
                      <a16:colId xmlns:a16="http://schemas.microsoft.com/office/drawing/2014/main" val="2188643014"/>
                    </a:ext>
                  </a:extLst>
                </a:gridCol>
                <a:gridCol w="2678046">
                  <a:extLst>
                    <a:ext uri="{9D8B030D-6E8A-4147-A177-3AD203B41FA5}">
                      <a16:colId xmlns:a16="http://schemas.microsoft.com/office/drawing/2014/main" val="2811185890"/>
                    </a:ext>
                  </a:extLst>
                </a:gridCol>
              </a:tblGrid>
              <a:tr h="286421">
                <a:tc>
                  <a:txBody>
                    <a:bodyPr/>
                    <a:lstStyle/>
                    <a:p>
                      <a:pPr algn="l" rtl="0">
                        <a:spcAft>
                          <a:spcPts val="0"/>
                        </a:spcAft>
                      </a:pPr>
                      <a:r>
                        <a:rPr lang="es-ES" sz="2000" b="1" i="0" u="none" baseline="0" dirty="0">
                          <a:solidFill>
                            <a:srgbClr val="FFFFFF"/>
                          </a:solidFill>
                          <a:effectLst/>
                          <a:latin typeface="+mj-lt"/>
                        </a:rPr>
                        <a:t>Procedimiento</a:t>
                      </a:r>
                      <a:endParaRPr lang="es-ES" sz="2000" b="1" dirty="0">
                        <a:solidFill>
                          <a:srgbClr val="FFFFFF"/>
                        </a:solidFill>
                        <a:effectLst/>
                        <a:latin typeface="+mj-lt"/>
                        <a:ea typeface="Times New Roman" panose="02020603050405020304" pitchFamily="18" charset="0"/>
                        <a:cs typeface="Times New Roman" panose="02020603050405020304" pitchFamily="18" charset="0"/>
                      </a:endParaRPr>
                    </a:p>
                  </a:txBody>
                  <a:tcPr marL="51435" marR="51435" marT="0" marB="0" anchor="ctr">
                    <a:solidFill>
                      <a:srgbClr val="009AC9"/>
                    </a:solidFill>
                  </a:tcPr>
                </a:tc>
                <a:tc>
                  <a:txBody>
                    <a:bodyPr/>
                    <a:lstStyle/>
                    <a:p>
                      <a:pPr algn="l" rtl="0">
                        <a:spcAft>
                          <a:spcPts val="0"/>
                        </a:spcAft>
                      </a:pPr>
                      <a:r>
                        <a:rPr lang="es-ES" sz="2000" b="1" i="0" u="none" baseline="0" dirty="0">
                          <a:solidFill>
                            <a:srgbClr val="FFFFFF"/>
                          </a:solidFill>
                          <a:effectLst/>
                          <a:latin typeface="+mj-lt"/>
                          <a:ea typeface="Times New Roman" panose="02020603050405020304" pitchFamily="18" charset="0"/>
                          <a:cs typeface="Times New Roman"/>
                        </a:rPr>
                        <a:t>Riesgo inicial *</a:t>
                      </a:r>
                    </a:p>
                  </a:txBody>
                  <a:tcPr marL="51435" marR="51435" marT="0" marB="0" anchor="ctr">
                    <a:solidFill>
                      <a:srgbClr val="009AC9"/>
                    </a:solidFill>
                  </a:tcPr>
                </a:tc>
                <a:tc>
                  <a:txBody>
                    <a:bodyPr/>
                    <a:lstStyle/>
                    <a:p>
                      <a:pPr algn="l" rtl="0">
                        <a:spcAft>
                          <a:spcPts val="0"/>
                        </a:spcAft>
                      </a:pPr>
                      <a:r>
                        <a:rPr lang="es-ES" sz="2000" b="1" i="0" u="none" baseline="0" dirty="0">
                          <a:solidFill>
                            <a:srgbClr val="FFFFFF"/>
                          </a:solidFill>
                          <a:effectLst/>
                          <a:latin typeface="+mj-lt"/>
                          <a:ea typeface="Times New Roman" panose="02020603050405020304" pitchFamily="18" charset="0"/>
                          <a:cs typeface="Times New Roman" panose="02020603050405020304" pitchFamily="18" charset="0"/>
                        </a:rPr>
                        <a:t>Riesgo residual **</a:t>
                      </a:r>
                    </a:p>
                  </a:txBody>
                  <a:tcPr marL="51435" marR="51435" marT="0" marB="0" anchor="ctr">
                    <a:solidFill>
                      <a:srgbClr val="009AC9"/>
                    </a:solidFill>
                  </a:tcPr>
                </a:tc>
                <a:extLst>
                  <a:ext uri="{0D108BD9-81ED-4DB2-BD59-A6C34878D82A}">
                    <a16:rowId xmlns:a16="http://schemas.microsoft.com/office/drawing/2014/main" val="2533272626"/>
                  </a:ext>
                </a:extLst>
              </a:tr>
              <a:tr h="800100">
                <a:tc>
                  <a:txBody>
                    <a:bodyPr/>
                    <a:lstStyle/>
                    <a:p>
                      <a:pPr algn="l" rtl="0">
                        <a:lnSpc>
                          <a:spcPct val="100000"/>
                        </a:lnSpc>
                        <a:spcBef>
                          <a:spcPts val="0"/>
                        </a:spcBef>
                        <a:spcAft>
                          <a:spcPts val="0"/>
                        </a:spcAft>
                      </a:pPr>
                      <a:r>
                        <a:rPr lang="es-ES" sz="2000" b="0" i="0" u="none" baseline="0" dirty="0">
                          <a:effectLst/>
                          <a:latin typeface="+mj-lt"/>
                        </a:rPr>
                        <a:t>Obtención de muestras</a:t>
                      </a:r>
                      <a:endParaRPr lang="es-ES"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marL="0" lvl="0" indent="0" algn="l" rtl="0">
                        <a:lnSpc>
                          <a:spcPct val="100000"/>
                        </a:lnSpc>
                        <a:spcBef>
                          <a:spcPts val="0"/>
                        </a:spcBef>
                        <a:spcAft>
                          <a:spcPts val="0"/>
                        </a:spcAft>
                        <a:buFont typeface="Symbol" pitchFamily="2" charset="2"/>
                        <a:buNone/>
                      </a:pPr>
                      <a:r>
                        <a:rPr lang="es-ES" sz="2000" b="0" i="0" u="none" baseline="0" dirty="0">
                          <a:effectLst/>
                          <a:latin typeface="+mj-lt"/>
                        </a:rPr>
                        <a:t>Medio a alto</a:t>
                      </a:r>
                    </a:p>
                  </a:txBody>
                  <a:tcPr marL="51435" marR="51435" marT="0" marB="0"/>
                </a:tc>
                <a:tc>
                  <a:txBody>
                    <a:bodyPr/>
                    <a:lstStyle/>
                    <a:p>
                      <a:pPr marL="0" lvl="0" indent="0" algn="l" rtl="0">
                        <a:lnSpc>
                          <a:spcPct val="100000"/>
                        </a:lnSpc>
                        <a:spcBef>
                          <a:spcPts val="0"/>
                        </a:spcBef>
                        <a:spcAft>
                          <a:spcPts val="0"/>
                        </a:spcAft>
                        <a:buFont typeface="Symbol" pitchFamily="2" charset="2"/>
                        <a:buNone/>
                      </a:pPr>
                      <a:r>
                        <a:rPr lang="es-ES" sz="2000" b="0" i="0" u="none" baseline="0" dirty="0">
                          <a:effectLst/>
                          <a:latin typeface="+mj-lt"/>
                        </a:rPr>
                        <a:t>Bajo a medio</a:t>
                      </a:r>
                      <a:endParaRPr lang="es-ES" sz="2000" dirty="0">
                        <a:effectLst/>
                        <a:latin typeface="+mj-lt"/>
                      </a:endParaRPr>
                    </a:p>
                  </a:txBody>
                  <a:tcPr marL="51435" marR="51435" marT="0" marB="0"/>
                </a:tc>
                <a:extLst>
                  <a:ext uri="{0D108BD9-81ED-4DB2-BD59-A6C34878D82A}">
                    <a16:rowId xmlns:a16="http://schemas.microsoft.com/office/drawing/2014/main" val="1398063701"/>
                  </a:ext>
                </a:extLst>
              </a:tr>
              <a:tr h="480060">
                <a:tc>
                  <a:txBody>
                    <a:bodyPr/>
                    <a:lstStyle/>
                    <a:p>
                      <a:pPr algn="l" rtl="0">
                        <a:lnSpc>
                          <a:spcPct val="100000"/>
                        </a:lnSpc>
                        <a:spcBef>
                          <a:spcPts val="0"/>
                        </a:spcBef>
                        <a:spcAft>
                          <a:spcPts val="0"/>
                        </a:spcAft>
                      </a:pPr>
                      <a:r>
                        <a:rPr lang="es-ES" sz="2000" b="0" i="0" u="none" baseline="0" dirty="0">
                          <a:effectLst/>
                          <a:latin typeface="+mj-lt"/>
                        </a:rPr>
                        <a:t>Recepción y acceso a las muestras</a:t>
                      </a:r>
                      <a:endParaRPr lang="es-ES"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algn="l" rtl="0">
                        <a:lnSpc>
                          <a:spcPct val="100000"/>
                        </a:lnSpc>
                        <a:spcBef>
                          <a:spcPts val="0"/>
                        </a:spcBef>
                        <a:spcAft>
                          <a:spcPts val="0"/>
                        </a:spcAft>
                      </a:pPr>
                      <a:r>
                        <a:rPr lang="es-ES" sz="2000" b="0" i="0" u="none" baseline="0" dirty="0">
                          <a:effectLst/>
                          <a:latin typeface="+mj-lt"/>
                          <a:ea typeface="Times New Roman" panose="02020603050405020304" pitchFamily="18" charset="0"/>
                          <a:cs typeface="Times New Roman" panose="02020603050405020304" pitchFamily="18" charset="0"/>
                        </a:rPr>
                        <a:t>Bajo</a:t>
                      </a:r>
                    </a:p>
                  </a:txBody>
                  <a:tcPr marL="51435" marR="51435" marT="0" marB="0"/>
                </a:tc>
                <a:tc>
                  <a:txBody>
                    <a:bodyPr/>
                    <a:lstStyle/>
                    <a:p>
                      <a:pPr algn="l" rtl="0">
                        <a:lnSpc>
                          <a:spcPct val="100000"/>
                        </a:lnSpc>
                        <a:spcBef>
                          <a:spcPts val="0"/>
                        </a:spcBef>
                        <a:spcAft>
                          <a:spcPts val="0"/>
                        </a:spcAft>
                      </a:pPr>
                      <a:r>
                        <a:rPr lang="es-ES" sz="2000" b="0" i="0" u="none" baseline="0" dirty="0">
                          <a:effectLst/>
                          <a:latin typeface="+mj-lt"/>
                          <a:ea typeface="Times New Roman" panose="02020603050405020304" pitchFamily="18" charset="0"/>
                          <a:cs typeface="Times New Roman" panose="02020603050405020304" pitchFamily="18" charset="0"/>
                        </a:rPr>
                        <a:t>Bajo</a:t>
                      </a:r>
                    </a:p>
                  </a:txBody>
                  <a:tcPr marL="51435" marR="51435" marT="0" marB="0"/>
                </a:tc>
                <a:extLst>
                  <a:ext uri="{0D108BD9-81ED-4DB2-BD59-A6C34878D82A}">
                    <a16:rowId xmlns:a16="http://schemas.microsoft.com/office/drawing/2014/main" val="1796594543"/>
                  </a:ext>
                </a:extLst>
              </a:tr>
              <a:tr h="480060">
                <a:tc>
                  <a:txBody>
                    <a:bodyPr/>
                    <a:lstStyle/>
                    <a:p>
                      <a:pPr algn="l" rtl="0">
                        <a:lnSpc>
                          <a:spcPct val="100000"/>
                        </a:lnSpc>
                        <a:spcBef>
                          <a:spcPts val="0"/>
                        </a:spcBef>
                        <a:spcAft>
                          <a:spcPts val="0"/>
                        </a:spcAft>
                      </a:pPr>
                      <a:r>
                        <a:rPr lang="es-ES" sz="2000" b="0" i="0" u="none" baseline="0" dirty="0">
                          <a:effectLst/>
                          <a:latin typeface="+mj-lt"/>
                        </a:rPr>
                        <a:t>Realización de la PDR </a:t>
                      </a:r>
                      <a:br>
                        <a:rPr lang="es-ES" sz="2000" b="0" i="0" u="none" baseline="0" dirty="0">
                          <a:effectLst/>
                          <a:latin typeface="+mj-lt"/>
                        </a:rPr>
                      </a:br>
                      <a:r>
                        <a:rPr lang="es-ES" sz="2000" b="0" i="0" u="none" baseline="0" dirty="0">
                          <a:effectLst/>
                          <a:latin typeface="+mj-lt"/>
                        </a:rPr>
                        <a:t>de antígenos del SARS-CoV-2 </a:t>
                      </a:r>
                      <a:endParaRPr lang="es-ES"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algn="l" rtl="0">
                        <a:lnSpc>
                          <a:spcPct val="100000"/>
                        </a:lnSpc>
                        <a:spcBef>
                          <a:spcPts val="0"/>
                        </a:spcBef>
                        <a:spcAft>
                          <a:spcPts val="0"/>
                        </a:spcAft>
                      </a:pPr>
                      <a:r>
                        <a:rPr lang="es-ES" sz="2000" b="0" i="0" u="none" baseline="0" dirty="0">
                          <a:effectLst/>
                          <a:latin typeface="+mj-lt"/>
                          <a:ea typeface="Times New Roman" panose="02020603050405020304" pitchFamily="18" charset="0"/>
                          <a:cs typeface="Times New Roman" panose="02020603050405020304" pitchFamily="18" charset="0"/>
                        </a:rPr>
                        <a:t>Bajo</a:t>
                      </a:r>
                    </a:p>
                  </a:txBody>
                  <a:tcPr marL="51435" marR="51435" marT="0" marB="0"/>
                </a:tc>
                <a:tc>
                  <a:txBody>
                    <a:bodyPr/>
                    <a:lstStyle/>
                    <a:p>
                      <a:pPr algn="l" rtl="0">
                        <a:lnSpc>
                          <a:spcPct val="100000"/>
                        </a:lnSpc>
                        <a:spcBef>
                          <a:spcPts val="0"/>
                        </a:spcBef>
                        <a:spcAft>
                          <a:spcPts val="0"/>
                        </a:spcAft>
                      </a:pPr>
                      <a:r>
                        <a:rPr lang="es-ES" sz="2000" b="0" i="0" u="none" baseline="0" dirty="0">
                          <a:effectLst/>
                          <a:latin typeface="+mj-lt"/>
                          <a:ea typeface="Times New Roman" panose="02020603050405020304" pitchFamily="18" charset="0"/>
                          <a:cs typeface="Times New Roman" panose="02020603050405020304" pitchFamily="18" charset="0"/>
                        </a:rPr>
                        <a:t>Bajo</a:t>
                      </a:r>
                    </a:p>
                  </a:txBody>
                  <a:tcPr marL="51435" marR="51435" marT="0" marB="0"/>
                </a:tc>
                <a:extLst>
                  <a:ext uri="{0D108BD9-81ED-4DB2-BD59-A6C34878D82A}">
                    <a16:rowId xmlns:a16="http://schemas.microsoft.com/office/drawing/2014/main" val="1858647977"/>
                  </a:ext>
                </a:extLst>
              </a:tr>
            </a:tbl>
          </a:graphicData>
        </a:graphic>
      </p:graphicFrame>
      <p:sp>
        <p:nvSpPr>
          <p:cNvPr id="8" name="TextBox 7">
            <a:extLst>
              <a:ext uri="{FF2B5EF4-FFF2-40B4-BE49-F238E27FC236}">
                <a16:creationId xmlns:a16="http://schemas.microsoft.com/office/drawing/2014/main" id="{BEF8C965-D66C-4D04-925F-2261B56D3980}"/>
              </a:ext>
            </a:extLst>
          </p:cNvPr>
          <p:cNvSpPr txBox="1"/>
          <p:nvPr/>
        </p:nvSpPr>
        <p:spPr>
          <a:xfrm>
            <a:off x="755315" y="4874396"/>
            <a:ext cx="10681368" cy="784830"/>
          </a:xfrm>
          <a:prstGeom prst="rect">
            <a:avLst/>
          </a:prstGeom>
          <a:noFill/>
        </p:spPr>
        <p:txBody>
          <a:bodyPr wrap="square" lIns="91440" tIns="45720" rIns="91440" bIns="45720" rtlCol="0" anchor="t">
            <a:spAutoFit/>
          </a:bodyPr>
          <a:lstStyle/>
          <a:p>
            <a:pPr algn="l" rtl="0"/>
            <a:r>
              <a:rPr lang="es-ES" sz="1500" b="0" i="0" u="none" baseline="0" dirty="0"/>
              <a:t>* Riesgo inicial: Riesgo antes de que </a:t>
            </a:r>
            <a:r>
              <a:rPr lang="es-ES" sz="1500" b="0" i="0" u="none" baseline="0" dirty="0">
                <a:ea typeface="+mn-lt"/>
                <a:cs typeface="+mn-lt"/>
              </a:rPr>
              <a:t>se haya aplicado ninguna precaución específica (por ejemplo, ventilación, EPP).</a:t>
            </a:r>
            <a:endParaRPr lang="es-ES" sz="1500" dirty="0">
              <a:ea typeface="+mn-lt"/>
              <a:cs typeface="+mn-lt"/>
            </a:endParaRPr>
          </a:p>
          <a:p>
            <a:pPr algn="l" rtl="0"/>
            <a:r>
              <a:rPr lang="es-ES" sz="1500" b="0" i="0" u="none" baseline="0" dirty="0"/>
              <a:t>** Riesgo residual: Riesgo que persiste después de que se apliquen las precauciones básicas (por ejemplo, ventilación, EPP).</a:t>
            </a:r>
            <a:endParaRPr lang="es-ES" sz="1500" dirty="0"/>
          </a:p>
        </p:txBody>
      </p:sp>
      <p:sp>
        <p:nvSpPr>
          <p:cNvPr id="4" name="Google Shape;105;p2">
            <a:extLst>
              <a:ext uri="{FF2B5EF4-FFF2-40B4-BE49-F238E27FC236}">
                <a16:creationId xmlns:a16="http://schemas.microsoft.com/office/drawing/2014/main" id="{B8F5AD2C-51CD-8A1C-3005-8B64312268B4}"/>
              </a:ext>
            </a:extLst>
          </p:cNvPr>
          <p:cNvSpPr txBox="1">
            <a:spLocks noGrp="1"/>
          </p:cNvSpPr>
          <p:nvPr>
            <p:ph type="ftr" idx="11"/>
          </p:nvPr>
        </p:nvSpPr>
        <p:spPr>
          <a:xfrm>
            <a:off x="838199" y="6356350"/>
            <a:ext cx="10161233" cy="501650"/>
          </a:xfrm>
          <a:prstGeom prst="rect">
            <a:avLst/>
          </a:prstGeom>
          <a:noFill/>
          <a:ln>
            <a:noFill/>
          </a:ln>
        </p:spPr>
        <p:txBody>
          <a:bodyPr spcFirstLastPara="1" wrap="square" lIns="0" tIns="0" rIns="0" bIns="0" anchor="ctr" anchorCtr="0">
            <a:noAutofit/>
          </a:bodyPr>
          <a:lstStyle/>
          <a:p>
            <a:r>
              <a:rPr lang="en-US" dirty="0"/>
              <a:t>Taller de capacitación sobre pruebas diagnósticas rápidas de antígenos del SARS-CoV-2 (v3.0) | Seguridad en la realización de las PDR de antígenos del SARS-CoV-2 </a:t>
            </a:r>
            <a:endParaRPr dirty="0"/>
          </a:p>
        </p:txBody>
      </p:sp>
    </p:spTree>
    <p:custDataLst>
      <p:tags r:id="rId1"/>
    </p:custDataLst>
    <p:extLst>
      <p:ext uri="{BB962C8B-B14F-4D97-AF65-F5344CB8AC3E}">
        <p14:creationId xmlns:p14="http://schemas.microsoft.com/office/powerpoint/2010/main" val="1921359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5"/>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D057272B239F45BF04C2CC49F4149A" ma:contentTypeVersion="15" ma:contentTypeDescription="Create a new document." ma:contentTypeScope="" ma:versionID="eba3de616e0b4ecf889af978614f148a">
  <xsd:schema xmlns:xsd="http://www.w3.org/2001/XMLSchema" xmlns:xs="http://www.w3.org/2001/XMLSchema" xmlns:p="http://schemas.microsoft.com/office/2006/metadata/properties" xmlns:ns2="4c29955c-3983-4360-85fb-74cf7af43e96" xmlns:ns3="862aa5ca-c86a-4192-b148-097035e828f6" targetNamespace="http://schemas.microsoft.com/office/2006/metadata/properties" ma:root="true" ma:fieldsID="d876c733c9e71274071c8ca2a9163494" ns2:_="" ns3:_="">
    <xsd:import namespace="4c29955c-3983-4360-85fb-74cf7af43e96"/>
    <xsd:import namespace="862aa5ca-c86a-4192-b148-097035e828f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PMIS" minOccurs="0"/>
                <xsd:element ref="ns2:PMIS0" minOccurs="0"/>
                <xsd:element ref="ns2:Suppli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29955c-3983-4360-85fb-74cf7af43e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MIS" ma:index="20" nillable="true" ma:displayName="Year" ma:format="Dropdown" ma:internalName="PMIS" ma:percentage="FALSE">
      <xsd:simpleType>
        <xsd:restriction base="dms:Number"/>
      </xsd:simpleType>
    </xsd:element>
    <xsd:element name="PMIS0" ma:index="21" nillable="true" ma:displayName="PMIS" ma:format="Dropdown" ma:internalName="PMIS0">
      <xsd:simpleType>
        <xsd:restriction base="dms:Text">
          <xsd:maxLength value="255"/>
        </xsd:restriction>
      </xsd:simpleType>
    </xsd:element>
    <xsd:element name="Supplier" ma:index="22" nillable="true" ma:displayName="Supplier" ma:format="Dropdown" ma:internalName="Suppli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2aa5ca-c86a-4192-b148-097035e828f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upplier xmlns="4c29955c-3983-4360-85fb-74cf7af43e96" xsi:nil="true"/>
    <PMIS0 xmlns="4c29955c-3983-4360-85fb-74cf7af43e96" xsi:nil="true"/>
    <PMIS xmlns="4c29955c-3983-4360-85fb-74cf7af43e96" xsi:nil="true"/>
  </documentManagement>
</p:properties>
</file>

<file path=customXml/itemProps1.xml><?xml version="1.0" encoding="utf-8"?>
<ds:datastoreItem xmlns:ds="http://schemas.openxmlformats.org/officeDocument/2006/customXml" ds:itemID="{D4BCE43C-417F-4EB0-A598-26E63A568A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29955c-3983-4360-85fb-74cf7af43e96"/>
    <ds:schemaRef ds:uri="862aa5ca-c86a-4192-b148-097035e828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2071D-9D50-4ADB-A858-8694B6F69F75}">
  <ds:schemaRefs>
    <ds:schemaRef ds:uri="http://schemas.microsoft.com/sharepoint/v3/contenttype/forms"/>
  </ds:schemaRefs>
</ds:datastoreItem>
</file>

<file path=customXml/itemProps3.xml><?xml version="1.0" encoding="utf-8"?>
<ds:datastoreItem xmlns:ds="http://schemas.openxmlformats.org/officeDocument/2006/customXml" ds:itemID="{D735F9A3-763A-48C4-A5B9-E8579E69BAB9}">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4c29955c-3983-4360-85fb-74cf7af43e96"/>
    <ds:schemaRef ds:uri="http://schemas.microsoft.com/office/2006/documentManagement/types"/>
    <ds:schemaRef ds:uri="862aa5ca-c86a-4192-b148-097035e828f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2791</TotalTime>
  <Words>3927</Words>
  <Application>Microsoft Office PowerPoint</Application>
  <PresentationFormat>Widescreen</PresentationFormat>
  <Paragraphs>283</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Avenir Roman</vt:lpstr>
      <vt:lpstr>Calibri</vt:lpstr>
      <vt:lpstr>Noto Sans Symbols</vt:lpstr>
      <vt:lpstr>Symbol</vt:lpstr>
      <vt:lpstr>Office Theme</vt:lpstr>
      <vt:lpstr>05</vt:lpstr>
      <vt:lpstr>Declaración de exención de responsabilidades</vt:lpstr>
      <vt:lpstr>Objetivos de aprendizaje </vt:lpstr>
      <vt:lpstr>Transmisión del SARS-CoV-2 (1) </vt:lpstr>
      <vt:lpstr>Transmisión del SARS-CoV-2 (2) </vt:lpstr>
      <vt:lpstr>Transmisión del SARS-CoV-2 (3) </vt:lpstr>
      <vt:lpstr>Realización de una evaluación de riesgos biológicos (1) </vt:lpstr>
      <vt:lpstr>Realización de una evaluación de riesgos biológicos (2) </vt:lpstr>
      <vt:lpstr>Nivel de riesgo en los procedimientos  de la PDR de antígenos del SARS-CoV-2</vt:lpstr>
      <vt:lpstr>Qué debe hacer antes de la obtención de la muestra y la realización de la prueba </vt:lpstr>
      <vt:lpstr>Cómo ponerse y quitarse el EPP </vt:lpstr>
      <vt:lpstr>Organización del puesto de trabajo </vt:lpstr>
      <vt:lpstr>Organización del puesto de trabajo</vt:lpstr>
      <vt:lpstr>Cuando esté trabajando con las PDR de antígenos del SARS-CoV-2, es necesario: </vt:lpstr>
      <vt:lpstr>Desinfectantes</vt:lpstr>
      <vt:lpstr>Desinfectantes para el SARS-CoV-2 </vt:lpstr>
      <vt:lpstr>Preparación y uso de los desinfectantes </vt:lpstr>
      <vt:lpstr>Dilución de los desinfectantes: Lejía, ejemplo de una solución al 0,5%</vt:lpstr>
      <vt:lpstr>Dilución de los desinfectantes: Etanol</vt:lpstr>
      <vt:lpstr>Actuación en caso de derrame </vt:lpstr>
      <vt:lpstr>Manejo  de los residuos</vt:lpstr>
      <vt:lpstr>Manejo de los residuos (1) </vt:lpstr>
      <vt:lpstr>Manejo de los residuos (2) </vt:lpstr>
      <vt:lpstr>Qué se debe hacer después de realizar la prueba </vt:lpstr>
      <vt:lpstr>Realización de pruebas en la comunidad </vt:lpstr>
      <vt:lpstr>PowerPoint Presentation</vt:lpstr>
      <vt:lpstr>PowerPoint Presentation</vt:lpstr>
      <vt:lpstr>¿Alguna pregunta?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80</cp:revision>
  <dcterms:created xsi:type="dcterms:W3CDTF">2020-10-08T10:02:18Z</dcterms:created>
  <dcterms:modified xsi:type="dcterms:W3CDTF">2022-10-04T09:27:05Z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0x010100CAD057272B239F45BF04C2CC49F4149A</vt:lpwstr>
  </property>
  <property fmtid="{D5CDD505-2E9C-101B-9397-08002B2CF9AE}" pid="3" name="ArticulateGUID">
    <vt:lpwstr>2CA367D2-EE3F-4FE2-8511-5FAE68CBD2D3</vt:lpwstr>
  </property>
  <property fmtid="{D5CDD505-2E9C-101B-9397-08002B2CF9AE}" pid="4" name="ArticulatePath">
    <vt:lpwstr>https://worldhealthorg-my.sharepoint.com/personal/barnadasc_who_int/Documents/Doc shared/Ag RDT training package_v1.0/Ag RDT training package_ES/5_Safety_for_SARS-CoV-2_testing_ES/5_SARS-CoV-2 RDT Training_05_Safety_v1.0-ES</vt:lpwstr>
  </property>
</Properties>
</file>