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notesMasterIdLst>
    <p:notesMasterId r:id="rId9"/>
  </p:notesMasterIdLst>
  <p:sldIdLst>
    <p:sldId id="258" r:id="rId3"/>
    <p:sldId id="259" r:id="rId4"/>
    <p:sldId id="256" r:id="rId5"/>
    <p:sldId id="261" r:id="rId6"/>
    <p:sldId id="262" r:id="rId7"/>
    <p:sldId id="260"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98" d="100"/>
          <a:sy n="98" d="100"/>
        </p:scale>
        <p:origin x="654" y="8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tableStyles" Target="tableStyle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theme" Target="theme/theme1.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viewProps" Target="viewProps.xml"/><Relationship Id="rId5" Type="http://schemas.openxmlformats.org/officeDocument/2006/relationships/slide" Target="slides/slide3.xml"/><Relationship Id="rId10" Type="http://schemas.openxmlformats.org/officeDocument/2006/relationships/presProps" Target="presProps.xml"/><Relationship Id="rId4" Type="http://schemas.openxmlformats.org/officeDocument/2006/relationships/slide" Target="slides/slide2.xml"/><Relationship Id="rId9" Type="http://schemas.openxmlformats.org/officeDocument/2006/relationships/notesMaster" Target="notesMasters/notesMaster1.xml"/><Relationship Id="rId14" Type="http://schemas.microsoft.com/office/2015/10/relationships/revisionInfo" Target="revisionInfo.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4705A0B-EE8D-45C0-B70D-8709835F17AF}" type="datetimeFigureOut">
              <a:rPr lang="en-GB" smtClean="0"/>
              <a:t>15/05/2018</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AFA60C5-4769-4EFA-B002-B04C7FCFDFF7}" type="slidenum">
              <a:rPr lang="en-GB" smtClean="0"/>
              <a:t>‹#›</a:t>
            </a:fld>
            <a:endParaRPr lang="en-GB"/>
          </a:p>
        </p:txBody>
      </p:sp>
    </p:spTree>
    <p:extLst>
      <p:ext uri="{BB962C8B-B14F-4D97-AF65-F5344CB8AC3E}">
        <p14:creationId xmlns:p14="http://schemas.microsoft.com/office/powerpoint/2010/main" val="172015029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7"/>
          <p:cNvSpPr>
            <a:spLocks noGrp="1" noChangeArrowheads="1"/>
          </p:cNvSpPr>
          <p:nvPr>
            <p:ph type="sldNum" sz="quarter" idx="5"/>
          </p:nvPr>
        </p:nvSpPr>
        <p:spPr>
          <a:noFill/>
        </p:spPr>
        <p:txBody>
          <a:bodyPr/>
          <a:lstStyle>
            <a:lvl1pPr eaLnBrk="0" hangingPunct="0">
              <a:spcBef>
                <a:spcPct val="30000"/>
              </a:spcBef>
              <a:defRPr sz="1200">
                <a:solidFill>
                  <a:schemeClr val="tx1"/>
                </a:solidFill>
                <a:latin typeface="Arial" charset="0"/>
              </a:defRPr>
            </a:lvl1pPr>
            <a:lvl2pPr marL="742950" indent="-285750" eaLnBrk="0" hangingPunct="0">
              <a:spcBef>
                <a:spcPct val="30000"/>
              </a:spcBef>
              <a:defRPr sz="1200">
                <a:solidFill>
                  <a:schemeClr val="tx1"/>
                </a:solidFill>
                <a:latin typeface="Arial" charset="0"/>
              </a:defRPr>
            </a:lvl2pPr>
            <a:lvl3pPr marL="1143000" indent="-228600" eaLnBrk="0" hangingPunct="0">
              <a:spcBef>
                <a:spcPct val="30000"/>
              </a:spcBef>
              <a:defRPr sz="1200">
                <a:solidFill>
                  <a:schemeClr val="tx1"/>
                </a:solidFill>
                <a:latin typeface="Arial" charset="0"/>
              </a:defRPr>
            </a:lvl3pPr>
            <a:lvl4pPr marL="1600200" indent="-228600" eaLnBrk="0" hangingPunct="0">
              <a:spcBef>
                <a:spcPct val="30000"/>
              </a:spcBef>
              <a:defRPr sz="1200">
                <a:solidFill>
                  <a:schemeClr val="tx1"/>
                </a:solidFill>
                <a:latin typeface="Arial" charset="0"/>
              </a:defRPr>
            </a:lvl4pPr>
            <a:lvl5pPr marL="2057400" indent="-228600" eaLnBrk="0" hangingPunct="0">
              <a:spcBef>
                <a:spcPct val="30000"/>
              </a:spcBef>
              <a:defRPr sz="1200">
                <a:solidFill>
                  <a:schemeClr val="tx1"/>
                </a:solidFill>
                <a:latin typeface="Arial" charset="0"/>
              </a:defRPr>
            </a:lvl5pPr>
            <a:lvl6pPr marL="2514600" indent="-228600" eaLnBrk="0" fontAlgn="base" hangingPunct="0">
              <a:spcBef>
                <a:spcPct val="30000"/>
              </a:spcBef>
              <a:spcAft>
                <a:spcPct val="0"/>
              </a:spcAft>
              <a:defRPr sz="1200">
                <a:solidFill>
                  <a:schemeClr val="tx1"/>
                </a:solidFill>
                <a:latin typeface="Arial" charset="0"/>
              </a:defRPr>
            </a:lvl6pPr>
            <a:lvl7pPr marL="2971800" indent="-228600" eaLnBrk="0" fontAlgn="base" hangingPunct="0">
              <a:spcBef>
                <a:spcPct val="30000"/>
              </a:spcBef>
              <a:spcAft>
                <a:spcPct val="0"/>
              </a:spcAft>
              <a:defRPr sz="1200">
                <a:solidFill>
                  <a:schemeClr val="tx1"/>
                </a:solidFill>
                <a:latin typeface="Arial" charset="0"/>
              </a:defRPr>
            </a:lvl7pPr>
            <a:lvl8pPr marL="3429000" indent="-228600" eaLnBrk="0" fontAlgn="base" hangingPunct="0">
              <a:spcBef>
                <a:spcPct val="30000"/>
              </a:spcBef>
              <a:spcAft>
                <a:spcPct val="0"/>
              </a:spcAft>
              <a:defRPr sz="1200">
                <a:solidFill>
                  <a:schemeClr val="tx1"/>
                </a:solidFill>
                <a:latin typeface="Arial" charset="0"/>
              </a:defRPr>
            </a:lvl8pPr>
            <a:lvl9pPr marL="3886200" indent="-228600" eaLnBrk="0" fontAlgn="base" hangingPunct="0">
              <a:spcBef>
                <a:spcPct val="30000"/>
              </a:spcBef>
              <a:spcAft>
                <a:spcPct val="0"/>
              </a:spcAft>
              <a:defRPr sz="1200">
                <a:solidFill>
                  <a:schemeClr val="tx1"/>
                </a:solidFill>
                <a:latin typeface="Arial" charset="0"/>
              </a:defRPr>
            </a:lvl9pPr>
          </a:lstStyle>
          <a:p>
            <a:pPr eaLnBrk="1" hangingPunct="1">
              <a:spcBef>
                <a:spcPct val="0"/>
              </a:spcBef>
            </a:pPr>
            <a:fld id="{BBB059D1-56EA-4E5D-8895-84099915A816}" type="slidenum">
              <a:rPr lang="en-US" altLang="en-US" smtClean="0"/>
              <a:pPr eaLnBrk="1" hangingPunct="1">
                <a:spcBef>
                  <a:spcPct val="0"/>
                </a:spcBef>
              </a:pPr>
              <a:t>1</a:t>
            </a:fld>
            <a:endParaRPr lang="en-US" altLang="en-US" dirty="0"/>
          </a:p>
        </p:txBody>
      </p:sp>
      <p:sp>
        <p:nvSpPr>
          <p:cNvPr id="39939" name="Rectangle 2"/>
          <p:cNvSpPr>
            <a:spLocks noGrp="1" noRot="1" noChangeAspect="1" noChangeArrowheads="1" noTextEdit="1"/>
          </p:cNvSpPr>
          <p:nvPr>
            <p:ph type="sldImg"/>
          </p:nvPr>
        </p:nvSpPr>
        <p:spPr>
          <a:ln/>
        </p:spPr>
      </p:sp>
      <p:sp>
        <p:nvSpPr>
          <p:cNvPr id="39940" name="Rectangle 3"/>
          <p:cNvSpPr>
            <a:spLocks noGrp="1" noChangeArrowheads="1"/>
          </p:cNvSpPr>
          <p:nvPr>
            <p:ph type="body" idx="1"/>
          </p:nvPr>
        </p:nvSpPr>
        <p:spPr>
          <a:noFill/>
        </p:spPr>
        <p:txBody>
          <a:bodyPr/>
          <a:lstStyle/>
          <a:p>
            <a:pPr eaLnBrk="1" hangingPunct="1"/>
            <a:endParaRPr lang="en-US" alt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1D8BD707-D9CF-40AE-B4C6-C98DA3205C09}" type="datetimeFigureOut">
              <a:rPr lang="en-US" smtClean="0"/>
              <a:pPr/>
              <a:t>5/15/2018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1D8BD707-D9CF-40AE-B4C6-C98DA3205C09}" type="datetimeFigureOut">
              <a:rPr lang="en-US" smtClean="0"/>
              <a:pPr/>
              <a:t>5/15/2018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1D8BD707-D9CF-40AE-B4C6-C98DA3205C09}" type="datetimeFigureOut">
              <a:rPr lang="en-US" smtClean="0"/>
              <a:pPr/>
              <a:t>5/15/2018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391356203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367680755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156853369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131733623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1612865342"/>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3368414300"/>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4242997747"/>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1823850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1D8BD707-D9CF-40AE-B4C6-C98DA3205C09}" type="datetimeFigureOut">
              <a:rPr lang="en-US" smtClean="0"/>
              <a:pPr/>
              <a:t>5/15/2018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3501983790"/>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25717561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1012260517"/>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18578434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5/15/2018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1D8BD707-D9CF-40AE-B4C6-C98DA3205C09}" type="datetimeFigureOut">
              <a:rPr lang="en-US" smtClean="0"/>
              <a:pPr/>
              <a:t>5/15/2018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1D8BD707-D9CF-40AE-B4C6-C98DA3205C09}" type="datetimeFigureOut">
              <a:rPr lang="en-US" smtClean="0"/>
              <a:pPr/>
              <a:t>5/15/2018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1D8BD707-D9CF-40AE-B4C6-C98DA3205C09}" type="datetimeFigureOut">
              <a:rPr lang="en-US" smtClean="0"/>
              <a:pPr/>
              <a:t>5/15/2018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5/15/2018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5/15/2018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5/15/2018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image" Target="../media/image1.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5/15/2018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4"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168668723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5.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14.xml"/><Relationship Id="rId4" Type="http://schemas.openxmlformats.org/officeDocument/2006/relationships/hyperlink" Target="mailto:ihrhrt@who.int"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ctrTitle"/>
          </p:nvPr>
        </p:nvSpPr>
        <p:spPr>
          <a:xfrm>
            <a:off x="3923928" y="84138"/>
            <a:ext cx="5186735" cy="1752600"/>
          </a:xfrm>
        </p:spPr>
        <p:txBody>
          <a:bodyPr>
            <a:normAutofit/>
          </a:bodyPr>
          <a:lstStyle/>
          <a:p>
            <a:pPr algn="r" eaLnBrk="1" hangingPunct="1"/>
            <a:r>
              <a:rPr lang="en-US" altLang="en-US" sz="3300" b="1" dirty="0">
                <a:solidFill>
                  <a:srgbClr val="002060"/>
                </a:solidFill>
                <a:cs typeface="Arial" charset="0"/>
              </a:rPr>
              <a:t>Rapid Response Teams </a:t>
            </a:r>
            <a:r>
              <a:rPr lang="en-US" altLang="en-US" sz="3300" b="1" dirty="0">
                <a:solidFill>
                  <a:srgbClr val="0070C0"/>
                </a:solidFill>
                <a:cs typeface="Arial" charset="0"/>
              </a:rPr>
              <a:t>Training</a:t>
            </a:r>
          </a:p>
        </p:txBody>
      </p:sp>
      <p:sp>
        <p:nvSpPr>
          <p:cNvPr id="15363" name="Subtitle 2"/>
          <p:cNvSpPr>
            <a:spLocks noGrp="1"/>
          </p:cNvSpPr>
          <p:nvPr>
            <p:ph type="subTitle" idx="1"/>
          </p:nvPr>
        </p:nvSpPr>
        <p:spPr>
          <a:xfrm>
            <a:off x="-1" y="4572000"/>
            <a:ext cx="9110663" cy="609600"/>
          </a:xfrm>
          <a:solidFill>
            <a:schemeClr val="bg1"/>
          </a:solidFill>
        </p:spPr>
        <p:txBody>
          <a:bodyPr>
            <a:noAutofit/>
          </a:bodyPr>
          <a:lstStyle/>
          <a:p>
            <a:pPr algn="l" eaLnBrk="1" hangingPunct="1"/>
            <a:r>
              <a:rPr lang="en-US" altLang="en-US" b="1" dirty="0">
                <a:solidFill>
                  <a:srgbClr val="002060"/>
                </a:solidFill>
                <a:cs typeface="Arial" charset="0"/>
              </a:rPr>
              <a:t>A2.3 National emergency coordination mechanisms</a:t>
            </a:r>
          </a:p>
          <a:p>
            <a:pPr algn="l" eaLnBrk="1" hangingPunct="1"/>
            <a:r>
              <a:rPr lang="fr-FR" altLang="en-US" b="1" dirty="0">
                <a:solidFill>
                  <a:srgbClr val="002060"/>
                </a:solidFill>
                <a:cs typeface="Arial" charset="0"/>
              </a:rPr>
              <a:t>Group e</a:t>
            </a:r>
            <a:r>
              <a:rPr lang="en-US" altLang="en-US" b="1" dirty="0" err="1">
                <a:solidFill>
                  <a:srgbClr val="002060"/>
                </a:solidFill>
                <a:cs typeface="Arial" charset="0"/>
              </a:rPr>
              <a:t>xercise</a:t>
            </a:r>
            <a:endParaRPr lang="en-US" altLang="en-US" b="1" dirty="0">
              <a:solidFill>
                <a:srgbClr val="002060"/>
              </a:solidFill>
              <a:cs typeface="Arial" charset="0"/>
            </a:endParaRPr>
          </a:p>
        </p:txBody>
      </p:sp>
      <p:sp>
        <p:nvSpPr>
          <p:cNvPr id="2" name="TextBox 1"/>
          <p:cNvSpPr txBox="1"/>
          <p:nvPr/>
        </p:nvSpPr>
        <p:spPr>
          <a:xfrm>
            <a:off x="0" y="5715000"/>
            <a:ext cx="2514600" cy="400110"/>
          </a:xfrm>
          <a:prstGeom prst="rect">
            <a:avLst/>
          </a:prstGeom>
          <a:noFill/>
        </p:spPr>
        <p:txBody>
          <a:bodyPr wrap="square" rtlCol="0">
            <a:spAutoFit/>
          </a:bodyPr>
          <a:lstStyle/>
          <a:p>
            <a:r>
              <a:rPr lang="en-US" altLang="en-US" sz="2000" b="1" dirty="0">
                <a:solidFill>
                  <a:srgbClr val="002060"/>
                </a:solidFill>
                <a:cs typeface="Arial" charset="0"/>
              </a:rPr>
              <a:t>Duration: 60’</a:t>
            </a:r>
          </a:p>
        </p:txBody>
      </p:sp>
      <p:sp>
        <p:nvSpPr>
          <p:cNvPr id="3" name="TextBox 2">
            <a:extLst>
              <a:ext uri="{FF2B5EF4-FFF2-40B4-BE49-F238E27FC236}">
                <a16:creationId xmlns:a16="http://schemas.microsoft.com/office/drawing/2014/main" id="{FA22E834-4357-4EEF-A9BC-42B4B88ED4A0}"/>
              </a:ext>
            </a:extLst>
          </p:cNvPr>
          <p:cNvSpPr txBox="1"/>
          <p:nvPr/>
        </p:nvSpPr>
        <p:spPr>
          <a:xfrm>
            <a:off x="0" y="6400800"/>
            <a:ext cx="1774460"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14/05/2018</a:t>
            </a:r>
            <a:endParaRPr lang="en-US" sz="1400" dirty="0">
              <a:solidFill>
                <a:srgbClr val="002060"/>
              </a:solidFill>
            </a:endParaRPr>
          </a:p>
        </p:txBody>
      </p:sp>
    </p:spTree>
    <p:extLst>
      <p:ext uri="{BB962C8B-B14F-4D97-AF65-F5344CB8AC3E}">
        <p14:creationId xmlns:p14="http://schemas.microsoft.com/office/powerpoint/2010/main" val="73733251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fr-FR" sz="3600" b="1" dirty="0">
                <a:solidFill>
                  <a:srgbClr val="002060"/>
                </a:solidFill>
              </a:rPr>
              <a:t>Learning objectives</a:t>
            </a:r>
            <a:endParaRPr lang="en-GB" sz="3600" b="1" dirty="0">
              <a:solidFill>
                <a:srgbClr val="002060"/>
              </a:solidFill>
            </a:endParaRPr>
          </a:p>
        </p:txBody>
      </p:sp>
      <p:sp>
        <p:nvSpPr>
          <p:cNvPr id="4" name="Rectangle 3"/>
          <p:cNvSpPr/>
          <p:nvPr/>
        </p:nvSpPr>
        <p:spPr>
          <a:xfrm>
            <a:off x="457200" y="1447800"/>
            <a:ext cx="8305800" cy="3785652"/>
          </a:xfrm>
          <a:prstGeom prst="rect">
            <a:avLst/>
          </a:prstGeom>
        </p:spPr>
        <p:txBody>
          <a:bodyPr wrap="square">
            <a:spAutoFit/>
          </a:bodyPr>
          <a:lstStyle/>
          <a:p>
            <a:pPr algn="just"/>
            <a:r>
              <a:rPr lang="en-US" sz="2400" dirty="0">
                <a:solidFill>
                  <a:srgbClr val="002060"/>
                </a:solidFill>
                <a:latin typeface="Arial" panose="020B0604020202020204" pitchFamily="34" charset="0"/>
                <a:cs typeface="Arial" panose="020B0604020202020204" pitchFamily="34" charset="0"/>
              </a:rPr>
              <a:t>At the end of this activity you should be able to:</a:t>
            </a:r>
          </a:p>
          <a:p>
            <a:pPr algn="just"/>
            <a:endParaRPr lang="en-US" sz="2400" dirty="0">
              <a:solidFill>
                <a:srgbClr val="002060"/>
              </a:solidFill>
              <a:latin typeface="Arial" panose="020B0604020202020204" pitchFamily="34" charset="0"/>
              <a:cs typeface="Arial" panose="020B0604020202020204" pitchFamily="34" charset="0"/>
            </a:endParaRPr>
          </a:p>
          <a:p>
            <a:pPr marL="285750" indent="-285750" algn="just">
              <a:buFont typeface="Arial" panose="020B0604020202020204" pitchFamily="34" charset="0"/>
              <a:buChar char="•"/>
            </a:pPr>
            <a:r>
              <a:rPr lang="en-US" sz="2400" dirty="0">
                <a:solidFill>
                  <a:srgbClr val="002060"/>
                </a:solidFill>
                <a:latin typeface="Arial" panose="020B0604020202020204" pitchFamily="34" charset="0"/>
                <a:cs typeface="Arial" panose="020B0604020202020204" pitchFamily="34" charset="0"/>
              </a:rPr>
              <a:t>Identify the existing national and sub-national emergency coordination structures and mechanisms.</a:t>
            </a:r>
          </a:p>
          <a:p>
            <a:pPr algn="just"/>
            <a:endParaRPr lang="en-US" sz="2400" dirty="0">
              <a:solidFill>
                <a:srgbClr val="002060"/>
              </a:solidFill>
              <a:latin typeface="Arial" panose="020B0604020202020204" pitchFamily="34" charset="0"/>
              <a:cs typeface="Arial" panose="020B0604020202020204" pitchFamily="34" charset="0"/>
            </a:endParaRPr>
          </a:p>
          <a:p>
            <a:pPr marL="285750" indent="-285750" algn="just">
              <a:buFont typeface="Arial" panose="020B0604020202020204" pitchFamily="34" charset="0"/>
              <a:buChar char="•"/>
            </a:pPr>
            <a:r>
              <a:rPr lang="en-US" sz="2400" dirty="0">
                <a:solidFill>
                  <a:srgbClr val="002060"/>
                </a:solidFill>
                <a:latin typeface="Arial" panose="020B0604020202020204" pitchFamily="34" charset="0"/>
                <a:cs typeface="Arial" panose="020B0604020202020204" pitchFamily="34" charset="0"/>
              </a:rPr>
              <a:t>Describe how the RRT is linked to the national structure/s and mechanism of the country in preparing and responding to public health events of national (or international concern), including outbreaks.</a:t>
            </a:r>
          </a:p>
          <a:p>
            <a:pPr algn="just"/>
            <a:endParaRPr lang="en-US" sz="2400" dirty="0">
              <a:solidFill>
                <a:srgbClr val="002060"/>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1363836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44500" y="176748"/>
            <a:ext cx="8229600" cy="1143000"/>
          </a:xfrm>
        </p:spPr>
        <p:txBody>
          <a:bodyPr>
            <a:noAutofit/>
          </a:bodyPr>
          <a:lstStyle/>
          <a:p>
            <a:r>
              <a:rPr lang="fr-FR" sz="3600" b="1" dirty="0">
                <a:solidFill>
                  <a:srgbClr val="002060"/>
                </a:solidFill>
              </a:rPr>
              <a:t>Instructions</a:t>
            </a:r>
            <a:endParaRPr lang="en-GB" sz="3600" b="1" dirty="0">
              <a:solidFill>
                <a:srgbClr val="002060"/>
              </a:solidFill>
            </a:endParaRPr>
          </a:p>
        </p:txBody>
      </p:sp>
      <p:sp>
        <p:nvSpPr>
          <p:cNvPr id="4" name="Rectangle 3"/>
          <p:cNvSpPr/>
          <p:nvPr/>
        </p:nvSpPr>
        <p:spPr>
          <a:xfrm>
            <a:off x="457200" y="1841480"/>
            <a:ext cx="8229600" cy="3416320"/>
          </a:xfrm>
          <a:prstGeom prst="rect">
            <a:avLst/>
          </a:prstGeom>
        </p:spPr>
        <p:txBody>
          <a:bodyPr wrap="square">
            <a:spAutoFit/>
          </a:bodyPr>
          <a:lstStyle/>
          <a:p>
            <a:pPr marL="285750" indent="-285750" algn="just">
              <a:buFont typeface="Arial" panose="020B0604020202020204" pitchFamily="34" charset="0"/>
              <a:buChar char="•"/>
            </a:pPr>
            <a:r>
              <a:rPr lang="en-US" sz="2400" dirty="0">
                <a:solidFill>
                  <a:srgbClr val="002060"/>
                </a:solidFill>
                <a:latin typeface="Arial" panose="020B0604020202020204" pitchFamily="34" charset="0"/>
                <a:cs typeface="Arial" panose="020B0604020202020204" pitchFamily="34" charset="0"/>
              </a:rPr>
              <a:t>Draw the flowchart of the national structure/s and rapid response mechanism for emergencies</a:t>
            </a:r>
            <a:r>
              <a:rPr lang="en-GB" sz="2400" dirty="0">
                <a:solidFill>
                  <a:srgbClr val="002060"/>
                </a:solidFill>
                <a:latin typeface="Arial" panose="020B0604020202020204" pitchFamily="34" charset="0"/>
                <a:cs typeface="Arial" panose="020B0604020202020204" pitchFamily="34" charset="0"/>
              </a:rPr>
              <a:t>. </a:t>
            </a:r>
          </a:p>
          <a:p>
            <a:pPr marL="285750" indent="-285750" algn="just">
              <a:buFont typeface="Arial" panose="020B0604020202020204" pitchFamily="34" charset="0"/>
              <a:buChar char="•"/>
            </a:pPr>
            <a:endParaRPr lang="en-GB" sz="2400" dirty="0">
              <a:solidFill>
                <a:srgbClr val="002060"/>
              </a:solidFill>
              <a:latin typeface="Arial" panose="020B0604020202020204" pitchFamily="34" charset="0"/>
              <a:cs typeface="Arial" panose="020B0604020202020204" pitchFamily="34" charset="0"/>
            </a:endParaRPr>
          </a:p>
          <a:p>
            <a:pPr marL="285750" indent="-285750" algn="just">
              <a:buFont typeface="Arial" panose="020B0604020202020204" pitchFamily="34" charset="0"/>
              <a:buChar char="•"/>
            </a:pPr>
            <a:r>
              <a:rPr lang="en-US" sz="2400" dirty="0">
                <a:solidFill>
                  <a:srgbClr val="002060"/>
                </a:solidFill>
                <a:latin typeface="Arial" panose="020B0604020202020204" pitchFamily="34" charset="0"/>
                <a:cs typeface="Arial" panose="020B0604020202020204" pitchFamily="34" charset="0"/>
              </a:rPr>
              <a:t>List the key positions (i.e. directors, surveillance officers, coordinator). Include both national and the sub-national. </a:t>
            </a:r>
          </a:p>
          <a:p>
            <a:pPr algn="just"/>
            <a:endParaRPr lang="en-GB" sz="2400" dirty="0">
              <a:solidFill>
                <a:srgbClr val="002060"/>
              </a:solidFill>
              <a:latin typeface="Arial" panose="020B0604020202020204" pitchFamily="34" charset="0"/>
              <a:cs typeface="Arial" panose="020B0604020202020204" pitchFamily="34" charset="0"/>
            </a:endParaRPr>
          </a:p>
          <a:p>
            <a:pPr marL="285750" indent="-285750" algn="just">
              <a:buFont typeface="Arial" panose="020B0604020202020204" pitchFamily="34" charset="0"/>
              <a:buChar char="•"/>
            </a:pPr>
            <a:r>
              <a:rPr lang="en-US" sz="2400" dirty="0">
                <a:solidFill>
                  <a:srgbClr val="002060"/>
                </a:solidFill>
                <a:latin typeface="Arial" panose="020B0604020202020204" pitchFamily="34" charset="0"/>
                <a:cs typeface="Arial" panose="020B0604020202020204" pitchFamily="34" charset="0"/>
              </a:rPr>
              <a:t>Explain how the RRT is linked to the national structure/s and emergency coordination mechanisms.</a:t>
            </a:r>
          </a:p>
          <a:p>
            <a:pPr algn="just"/>
            <a:endParaRPr lang="en-GB" sz="2400" dirty="0">
              <a:solidFill>
                <a:srgbClr val="002060"/>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780443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sz="3600" b="1" dirty="0" err="1">
                <a:solidFill>
                  <a:srgbClr val="FF0000"/>
                </a:solidFill>
              </a:rPr>
              <a:t>Debriefing</a:t>
            </a:r>
            <a:endParaRPr lang="en-US" sz="3600" b="1" dirty="0">
              <a:solidFill>
                <a:srgbClr val="FF0000"/>
              </a:solidFill>
            </a:endParaRPr>
          </a:p>
        </p:txBody>
      </p:sp>
      <p:sp>
        <p:nvSpPr>
          <p:cNvPr id="3" name="Content Placeholder 2"/>
          <p:cNvSpPr>
            <a:spLocks noGrp="1"/>
          </p:cNvSpPr>
          <p:nvPr>
            <p:ph idx="1"/>
          </p:nvPr>
        </p:nvSpPr>
        <p:spPr/>
        <p:txBody>
          <a:bodyPr/>
          <a:lstStyle/>
          <a:p>
            <a:pPr marL="0" indent="0" algn="ctr">
              <a:buNone/>
            </a:pPr>
            <a:r>
              <a:rPr lang="fr-FR" sz="2800" i="1" dirty="0">
                <a:solidFill>
                  <a:srgbClr val="FF0000"/>
                </a:solidFill>
              </a:rPr>
              <a:t>Note to </a:t>
            </a:r>
            <a:r>
              <a:rPr lang="fr-FR" sz="2800" i="1" dirty="0" err="1">
                <a:solidFill>
                  <a:srgbClr val="FF0000"/>
                </a:solidFill>
              </a:rPr>
              <a:t>facilitator</a:t>
            </a:r>
            <a:r>
              <a:rPr lang="fr-FR" sz="2800" i="1" dirty="0">
                <a:solidFill>
                  <a:srgbClr val="FF0000"/>
                </a:solidFill>
              </a:rPr>
              <a:t>:</a:t>
            </a:r>
          </a:p>
          <a:p>
            <a:pPr marL="0" indent="0" algn="ctr">
              <a:buNone/>
            </a:pPr>
            <a:r>
              <a:rPr lang="fr-FR" sz="2800" i="1" dirty="0">
                <a:solidFill>
                  <a:srgbClr val="FF0000"/>
                </a:solidFill>
              </a:rPr>
              <a:t>If relevant, insert </a:t>
            </a:r>
            <a:r>
              <a:rPr lang="fr-FR" sz="2800" i="1" dirty="0" err="1">
                <a:solidFill>
                  <a:srgbClr val="FF0000"/>
                </a:solidFill>
              </a:rPr>
              <a:t>here</a:t>
            </a:r>
            <a:r>
              <a:rPr lang="fr-FR" sz="2800" i="1" dirty="0">
                <a:solidFill>
                  <a:srgbClr val="FF0000"/>
                </a:solidFill>
              </a:rPr>
              <a:t> country </a:t>
            </a:r>
            <a:r>
              <a:rPr lang="fr-FR" sz="2800" i="1" dirty="0" err="1">
                <a:solidFill>
                  <a:srgbClr val="FF0000"/>
                </a:solidFill>
              </a:rPr>
              <a:t>specific</a:t>
            </a:r>
            <a:r>
              <a:rPr lang="fr-FR" sz="2800" i="1" dirty="0">
                <a:solidFill>
                  <a:srgbClr val="FF0000"/>
                </a:solidFill>
              </a:rPr>
              <a:t> information on </a:t>
            </a:r>
            <a:r>
              <a:rPr lang="en-US" sz="2800" i="1" dirty="0">
                <a:solidFill>
                  <a:srgbClr val="FF0000"/>
                </a:solidFill>
              </a:rPr>
              <a:t>national structures and mechanism for emergencies, as well as any existing Standard Operational Procedures (SOPs).</a:t>
            </a:r>
          </a:p>
        </p:txBody>
      </p:sp>
    </p:spTree>
    <p:extLst>
      <p:ext uri="{BB962C8B-B14F-4D97-AF65-F5344CB8AC3E}">
        <p14:creationId xmlns:p14="http://schemas.microsoft.com/office/powerpoint/2010/main" val="128046369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223343577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66019"/>
            <a:ext cx="8229600" cy="4525963"/>
          </a:xfrm>
        </p:spPr>
        <p:txBody>
          <a:bodyPr anchor="ctr"/>
          <a:lstStyle/>
          <a:p>
            <a:pPr marL="0" indent="0" algn="ctr">
              <a:buNone/>
            </a:pPr>
            <a:r>
              <a:rPr lang="fr-FR" sz="5400" b="1" i="1" dirty="0" err="1"/>
              <a:t>Thank</a:t>
            </a:r>
            <a:r>
              <a:rPr lang="fr-FR" sz="5400" b="1" i="1" dirty="0"/>
              <a:t> </a:t>
            </a:r>
            <a:r>
              <a:rPr lang="fr-FR" sz="5400" b="1" i="1" dirty="0" err="1"/>
              <a:t>you</a:t>
            </a:r>
            <a:r>
              <a:rPr lang="fr-FR" sz="5400" b="1" i="1" dirty="0"/>
              <a:t>!</a:t>
            </a:r>
            <a:endParaRPr lang="en-US" sz="5400" b="1" i="1" dirty="0"/>
          </a:p>
        </p:txBody>
      </p:sp>
    </p:spTree>
    <p:extLst>
      <p:ext uri="{BB962C8B-B14F-4D97-AF65-F5344CB8AC3E}">
        <p14:creationId xmlns:p14="http://schemas.microsoft.com/office/powerpoint/2010/main" val="138988482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73</TotalTime>
  <Words>251</Words>
  <Application>Microsoft Office PowerPoint</Application>
  <PresentationFormat>On-screen Show (4:3)</PresentationFormat>
  <Paragraphs>32</Paragraphs>
  <Slides>6</Slides>
  <Notes>1</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6</vt:i4>
      </vt:variant>
    </vt:vector>
  </HeadingPairs>
  <TitlesOfParts>
    <vt:vector size="11" baseType="lpstr">
      <vt:lpstr>Arial</vt:lpstr>
      <vt:lpstr>Arial Narrow</vt:lpstr>
      <vt:lpstr>Calibri</vt:lpstr>
      <vt:lpstr>Office Theme</vt:lpstr>
      <vt:lpstr>RC 59 Template EN</vt:lpstr>
      <vt:lpstr>Rapid Response Teams Training</vt:lpstr>
      <vt:lpstr>Learning objectives</vt:lpstr>
      <vt:lpstr>Instructions</vt:lpstr>
      <vt:lpstr>Debriefing</vt:lpstr>
      <vt:lpstr>Disclaimer</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Block A: Activity X (RRT)  Sub - Activity z. National Disaster Coordination Structure and Mechanism: Exercise</dc:title>
  <dc:creator>MUITA, Martin</dc:creator>
  <cp:lastModifiedBy>GOMEZ, Paula</cp:lastModifiedBy>
  <cp:revision>23</cp:revision>
  <dcterms:created xsi:type="dcterms:W3CDTF">2006-08-16T00:00:00Z</dcterms:created>
  <dcterms:modified xsi:type="dcterms:W3CDTF">2018-05-15T13:28:37Z</dcterms:modified>
</cp:coreProperties>
</file>

<file path=docProps/thumbnail.jpeg>
</file>