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9"/>
    <a:srgbClr val="B9C6CF"/>
    <a:srgbClr val="12949F"/>
    <a:srgbClr val="4B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662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CD7F8-0159-4D59-9FF8-5FD87DDF5A33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E3E22-D826-442A-94F3-80588561F8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9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7C9A9-4FD9-40A3-AB3F-7E708C87BD41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4B0A0-D4E1-404E-8F9B-D6915EE1B6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4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F5A5-2F6F-4723-B9CB-4B3A8BED828D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4471-92F0-4983-9AAC-60E768C1E5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C7EEA-BA01-43E9-A785-68EBDC9C85F3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1034F-2EBB-4D04-A455-6B4EF1CD3A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88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FD7D9-9556-42D7-863E-86BA414156CF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8472-6806-4DE0-920D-14830A72A5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6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927DD-9260-4A6C-B87C-4F4292957481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24815-A344-438A-B571-D75522C5A0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9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5A21D-D7FA-4A39-96B3-3D501B777E19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D0805-17C1-4BDC-ACE7-2F1C665AF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4A662-0B9D-43AB-915C-C7220A2E7B10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8E2F-04F2-4526-B9DF-F853BD6439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7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87E7A-F999-4CC0-A152-9D43A1672B1B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F383F-03C3-44AC-B617-3D3F8B78CB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1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34917-41A5-4F5E-914F-5070D4A84235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41063-4E69-4E0D-9969-C9C8AFE90B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A6264-F9E2-40A1-A595-8D27502E8178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8EB77-26BF-4724-BD4E-FD4DFFE0B5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EAFCF-C579-4DFE-83EF-9B394A0060BE}" type="datetimeFigureOut">
              <a:rPr lang="en-US"/>
              <a:pPr>
                <a:defRPr/>
              </a:pPr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85AD1C-ECDA-4539-92FE-19E58BF122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6"/>
          <p:cNvSpPr>
            <a:spLocks noChangeShapeType="1"/>
          </p:cNvSpPr>
          <p:nvPr/>
        </p:nvSpPr>
        <p:spPr bwMode="auto">
          <a:xfrm>
            <a:off x="900113" y="5709805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461000" y="5105400"/>
            <a:ext cx="3657600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/>
            <a:endParaRPr lang="es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832334" y="752991"/>
            <a:ext cx="7245350" cy="145680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es" sz="3600" b="0" i="0" u="none" baseline="0" dirty="0">
                <a:solidFill>
                  <a:srgbClr val="009AC9"/>
                </a:solidFill>
                <a:latin typeface="Arial Rounded MT Bold"/>
                <a:cs typeface="Arial Rounded MT Bold"/>
              </a:rPr>
              <a:t>Certificado de finalización </a:t>
            </a:r>
            <a:br>
              <a:rPr lang="es" sz="3600" b="0" i="0" u="none" baseline="0" dirty="0">
                <a:solidFill>
                  <a:srgbClr val="009AC9"/>
                </a:solidFill>
                <a:latin typeface="Arial Rounded MT Bold"/>
                <a:cs typeface="Arial Rounded MT Bold"/>
              </a:rPr>
            </a:br>
            <a:r>
              <a:rPr lang="es" sz="3600" b="0" i="0" u="none" baseline="0" dirty="0">
                <a:solidFill>
                  <a:srgbClr val="009AC9"/>
                </a:solidFill>
                <a:latin typeface="Arial Rounded MT Bold"/>
                <a:cs typeface="Arial Rounded MT Bold"/>
              </a:rPr>
              <a:t>con éxito </a:t>
            </a: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762794" y="5936456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es" sz="1400" b="0" i="0" u="none" baseline="0">
                <a:solidFill>
                  <a:srgbClr val="333333"/>
                </a:solidFill>
                <a:latin typeface="Arial"/>
                <a:cs typeface="Arial"/>
              </a:rPr>
              <a:t>Nombre (1)</a:t>
            </a:r>
          </a:p>
        </p:txBody>
      </p:sp>
      <p:sp>
        <p:nvSpPr>
          <p:cNvPr id="2058" name="Text Box 3"/>
          <p:cNvSpPr txBox="1">
            <a:spLocks noChangeArrowheads="1"/>
          </p:cNvSpPr>
          <p:nvPr/>
        </p:nvSpPr>
        <p:spPr bwMode="auto">
          <a:xfrm>
            <a:off x="228600" y="3190875"/>
            <a:ext cx="87630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20000"/>
              </a:spcBef>
            </a:pPr>
            <a:r>
              <a:rPr lang="es" sz="1600" b="0" i="0" u="none" baseline="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s" sz="1600" b="0" i="0" u="non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ha</a:t>
            </a:r>
            <a:r>
              <a:rPr lang="es" sz="1600" b="0" i="0" u="none" baseline="0" dirty="0">
                <a:latin typeface="Arial"/>
                <a:cs typeface="Arial"/>
              </a:rPr>
              <a:t> finalizado con éxito el 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es" sz="1600" b="1" i="0" u="none" baseline="0" dirty="0">
                <a:solidFill>
                  <a:srgbClr val="009AC9"/>
                </a:solidFill>
                <a:latin typeface="Arial"/>
                <a:cs typeface="Arial"/>
              </a:rPr>
              <a:t>Taller de capacitación sobre pruebas diagnósticas rápidas de antígenos del SARS-CoV-2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es" sz="1600" b="0" i="0" u="none" baseline="0" dirty="0">
                <a:latin typeface="Arial"/>
                <a:cs typeface="Arial"/>
              </a:rPr>
              <a:t>__________________ 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es" sz="1600" b="0" i="1" u="none" baseline="0">
                <a:latin typeface="Arial"/>
                <a:cs typeface="Arial"/>
              </a:rPr>
              <a:t>(capacitación</a:t>
            </a:r>
            <a:r>
              <a:rPr lang="es" sz="1600" b="0" i="1" u="none">
                <a:latin typeface="Arial"/>
                <a:cs typeface="Arial"/>
              </a:rPr>
              <a:t> </a:t>
            </a:r>
            <a:r>
              <a:rPr lang="es" sz="1600" b="0" i="1" u="none" dirty="0">
                <a:latin typeface="Arial"/>
                <a:cs typeface="Arial"/>
              </a:rPr>
              <a:t>como usuario final o </a:t>
            </a:r>
            <a:r>
              <a:rPr lang="es" sz="1600" b="0" i="1" u="none">
                <a:latin typeface="Arial"/>
                <a:cs typeface="Arial"/>
              </a:rPr>
              <a:t>como instructor</a:t>
            </a:r>
            <a:r>
              <a:rPr lang="es" sz="1600" b="0" i="1" u="none" baseline="0">
                <a:latin typeface="Arial"/>
                <a:cs typeface="Arial"/>
              </a:rPr>
              <a:t>)</a:t>
            </a:r>
            <a:endParaRPr lang="es" sz="1600" b="0" i="1" u="none" baseline="0" dirty="0">
              <a:latin typeface="Arial"/>
              <a:cs typeface="Arial"/>
            </a:endParaRPr>
          </a:p>
          <a:p>
            <a:pPr algn="ctr" rtl="0" eaLnBrk="1" hangingPunct="1">
              <a:spcBef>
                <a:spcPct val="20000"/>
              </a:spcBef>
            </a:pPr>
            <a:endParaRPr lang="es" sz="1600" dirty="0">
              <a:latin typeface="Arial"/>
              <a:cs typeface="Arial"/>
            </a:endParaRPr>
          </a:p>
          <a:p>
            <a:pPr algn="ctr" rtl="0" eaLnBrk="1" hangingPunct="1">
              <a:spcBef>
                <a:spcPct val="20000"/>
              </a:spcBef>
            </a:pPr>
            <a:r>
              <a:rPr lang="es" sz="1600" b="0" i="0" u="none" baseline="0" dirty="0">
                <a:latin typeface="Arial"/>
                <a:cs typeface="Arial"/>
              </a:rPr>
              <a:t>_______________ (</a:t>
            </a:r>
            <a:r>
              <a:rPr lang="es" sz="1600" b="0" i="1" u="none" baseline="0" dirty="0">
                <a:latin typeface="Arial"/>
                <a:cs typeface="Arial"/>
              </a:rPr>
              <a:t>Fecha</a:t>
            </a:r>
            <a:r>
              <a:rPr lang="es" sz="1600" b="0" i="0" u="none" baseline="0" dirty="0">
                <a:latin typeface="Arial"/>
                <a:cs typeface="Arial"/>
              </a:rPr>
              <a:t>)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es" sz="1600" b="0" i="0" u="none" baseline="0" dirty="0">
                <a:latin typeface="Arial"/>
                <a:cs typeface="Arial"/>
              </a:rPr>
              <a:t>_________________________ (</a:t>
            </a:r>
            <a:r>
              <a:rPr lang="es" sz="1600" b="0" i="1" u="none" baseline="0" dirty="0">
                <a:latin typeface="Arial"/>
                <a:cs typeface="Arial"/>
              </a:rPr>
              <a:t>Lugar</a:t>
            </a:r>
            <a:r>
              <a:rPr lang="es" sz="1600" b="0" i="0" u="none" baseline="0" dirty="0">
                <a:latin typeface="Arial"/>
                <a:cs typeface="Arial"/>
              </a:rPr>
              <a:t>)</a:t>
            </a:r>
          </a:p>
          <a:p>
            <a:endParaRPr lang="es" dirty="0"/>
          </a:p>
        </p:txBody>
      </p:sp>
      <p:sp>
        <p:nvSpPr>
          <p:cNvPr id="2063" name="Rectangle 24"/>
          <p:cNvSpPr>
            <a:spLocks noChangeArrowheads="1"/>
          </p:cNvSpPr>
          <p:nvPr/>
        </p:nvSpPr>
        <p:spPr bwMode="auto">
          <a:xfrm>
            <a:off x="0" y="1479233"/>
            <a:ext cx="65" cy="984885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 rtl="0"/>
            <a:br>
              <a:rPr lang="es"/>
            </a:br>
            <a:endParaRPr lang="es" sz="2800">
              <a:solidFill>
                <a:srgbClr val="333333"/>
              </a:solidFill>
              <a:latin typeface="Garamond" pitchFamily="18" charset="0"/>
            </a:endParaRPr>
          </a:p>
          <a:p>
            <a:pPr algn="l" rtl="0" eaLnBrk="0" hangingPunct="0"/>
            <a:endParaRPr lang="es"/>
          </a:p>
        </p:txBody>
      </p:sp>
      <p:sp>
        <p:nvSpPr>
          <p:cNvPr id="2064" name="Rectangle 25"/>
          <p:cNvSpPr>
            <a:spLocks noChangeArrowheads="1"/>
          </p:cNvSpPr>
          <p:nvPr/>
        </p:nvSpPr>
        <p:spPr bwMode="auto">
          <a:xfrm>
            <a:off x="0" y="1571566"/>
            <a:ext cx="184731" cy="800219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" sz="2800">
              <a:solidFill>
                <a:srgbClr val="333333"/>
              </a:solidFill>
              <a:latin typeface="Garamond" pitchFamily="18" charset="0"/>
            </a:endParaRPr>
          </a:p>
          <a:p>
            <a:pPr algn="l" rtl="0" eaLnBrk="0" hangingPunct="0"/>
            <a:endParaRPr lang="es"/>
          </a:p>
        </p:txBody>
      </p:sp>
      <p:sp>
        <p:nvSpPr>
          <p:cNvPr id="2065" name="TextBox 24"/>
          <p:cNvSpPr txBox="1">
            <a:spLocks noChangeArrowheads="1"/>
          </p:cNvSpPr>
          <p:nvPr/>
        </p:nvSpPr>
        <p:spPr bwMode="auto">
          <a:xfrm>
            <a:off x="3048000" y="1992868"/>
            <a:ext cx="3200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/>
            <a:r>
              <a:rPr lang="es" b="0" i="0" u="none" baseline="0" dirty="0">
                <a:latin typeface="Calibri" pitchFamily="34" charset="0"/>
              </a:rPr>
              <a:t>     Este documento certifica que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235075" y="2219325"/>
            <a:ext cx="6689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988" tIns="40494" rIns="80988" bIns="40494"/>
          <a:lstStyle/>
          <a:p>
            <a:pPr algn="ctr" defTabSz="80962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" sz="5000" b="0" i="1" u="none" baseline="0" dirty="0">
                <a:latin typeface="Cambria" pitchFamily="18" charset="0"/>
              </a:rPr>
              <a:t>_____________________</a:t>
            </a:r>
            <a:endParaRPr lang="es" sz="5000" i="1" dirty="0">
              <a:latin typeface="Cambria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0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4000" y="0"/>
            <a:ext cx="0" cy="6858000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1"/>
            <a:ext cx="0" cy="6857999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6857999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6113844" y="5660891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933662" y="5828159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es" sz="1400" b="0" i="0" u="none" baseline="0">
                <a:solidFill>
                  <a:srgbClr val="333333"/>
                </a:solidFill>
                <a:latin typeface="Arial"/>
                <a:cs typeface="Arial"/>
              </a:rPr>
              <a:t>Nombre (2)</a:t>
            </a:r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id="{D168504F-087B-5F44-9EEF-3158933A9189}"/>
              </a:ext>
            </a:extLst>
          </p:cNvPr>
          <p:cNvSpPr/>
          <p:nvPr/>
        </p:nvSpPr>
        <p:spPr>
          <a:xfrm>
            <a:off x="228600" y="159564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41C04-2EA3-8643-99CA-8A7BAA3E15EF}"/>
              </a:ext>
            </a:extLst>
          </p:cNvPr>
          <p:cNvSpPr txBox="1"/>
          <p:nvPr/>
        </p:nvSpPr>
        <p:spPr>
          <a:xfrm>
            <a:off x="298886" y="20504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s" b="0" i="0" u="none" baseline="0"/>
              <a:t>Logo</a:t>
            </a: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0BB409E7-D73C-8047-8778-5F2E58A47ACD}"/>
              </a:ext>
            </a:extLst>
          </p:cNvPr>
          <p:cNvSpPr/>
          <p:nvPr/>
        </p:nvSpPr>
        <p:spPr>
          <a:xfrm>
            <a:off x="8107016" y="131808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FD096C-B794-2649-A0CC-6A6ED0F8F4AA}"/>
              </a:ext>
            </a:extLst>
          </p:cNvPr>
          <p:cNvSpPr txBox="1"/>
          <p:nvPr/>
        </p:nvSpPr>
        <p:spPr>
          <a:xfrm>
            <a:off x="8177302" y="1772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s" b="0" i="0" u="none" baseline="0"/>
              <a:t>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D057272B239F45BF04C2CC49F4149A" ma:contentTypeVersion="15" ma:contentTypeDescription="Create a new document." ma:contentTypeScope="" ma:versionID="eba3de616e0b4ecf889af978614f148a">
  <xsd:schema xmlns:xsd="http://www.w3.org/2001/XMLSchema" xmlns:xs="http://www.w3.org/2001/XMLSchema" xmlns:p="http://schemas.microsoft.com/office/2006/metadata/properties" xmlns:ns2="4c29955c-3983-4360-85fb-74cf7af43e96" xmlns:ns3="862aa5ca-c86a-4192-b148-097035e828f6" targetNamespace="http://schemas.microsoft.com/office/2006/metadata/properties" ma:root="true" ma:fieldsID="d876c733c9e71274071c8ca2a9163494" ns2:_="" ns3:_="">
    <xsd:import namespace="4c29955c-3983-4360-85fb-74cf7af43e96"/>
    <xsd:import namespace="862aa5ca-c86a-4192-b148-097035e82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PMIS" minOccurs="0"/>
                <xsd:element ref="ns2:PMIS0" minOccurs="0"/>
                <xsd:element ref="ns2:Suppli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9955c-3983-4360-85fb-74cf7af43e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MIS" ma:index="20" nillable="true" ma:displayName="Year" ma:format="Dropdown" ma:internalName="PMIS" ma:percentage="FALSE">
      <xsd:simpleType>
        <xsd:restriction base="dms:Number"/>
      </xsd:simpleType>
    </xsd:element>
    <xsd:element name="PMIS0" ma:index="21" nillable="true" ma:displayName="PMIS" ma:format="Dropdown" ma:internalName="PMIS0">
      <xsd:simpleType>
        <xsd:restriction base="dms:Text">
          <xsd:maxLength value="255"/>
        </xsd:restriction>
      </xsd:simpleType>
    </xsd:element>
    <xsd:element name="Supplier" ma:index="22" nillable="true" ma:displayName="Supplier" ma:format="Dropdown" ma:internalName="Supplie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aa5ca-c86a-4192-b148-097035e82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pplier xmlns="4c29955c-3983-4360-85fb-74cf7af43e96" xsi:nil="true"/>
    <PMIS0 xmlns="4c29955c-3983-4360-85fb-74cf7af43e96" xsi:nil="true"/>
    <PMIS xmlns="4c29955c-3983-4360-85fb-74cf7af43e96" xsi:nil="true"/>
  </documentManagement>
</p:properties>
</file>

<file path=customXml/itemProps1.xml><?xml version="1.0" encoding="utf-8"?>
<ds:datastoreItem xmlns:ds="http://schemas.openxmlformats.org/officeDocument/2006/customXml" ds:itemID="{056B397D-46A9-42F3-8CDB-763B12C17A60}"/>
</file>

<file path=customXml/itemProps2.xml><?xml version="1.0" encoding="utf-8"?>
<ds:datastoreItem xmlns:ds="http://schemas.openxmlformats.org/officeDocument/2006/customXml" ds:itemID="{EB695DEA-F54B-44A5-B64D-18D9A243208D}"/>
</file>

<file path=customXml/itemProps3.xml><?xml version="1.0" encoding="utf-8"?>
<ds:datastoreItem xmlns:ds="http://schemas.openxmlformats.org/officeDocument/2006/customXml" ds:itemID="{3EFE125D-7B9A-407C-A2FC-5E238499249B}"/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58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Cambria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Lozano, Ms. Maria Fernanda (WDC)</cp:lastModifiedBy>
  <cp:revision>51</cp:revision>
  <cp:lastPrinted>2014-09-17T07:20:56Z</cp:lastPrinted>
  <dcterms:created xsi:type="dcterms:W3CDTF">2012-02-13T07:10:42Z</dcterms:created>
  <dcterms:modified xsi:type="dcterms:W3CDTF">2021-01-08T19:16:22Z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0x010100CAD057272B239F45BF04C2CC49F4149A</vt:lpwstr>
  </property>
</Properties>
</file>