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57" r:id="rId4"/>
    <p:sldId id="276" r:id="rId5"/>
    <p:sldId id="259" r:id="rId6"/>
    <p:sldId id="260" r:id="rId7"/>
    <p:sldId id="261" r:id="rId8"/>
    <p:sldId id="277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0" r:id="rId18"/>
    <p:sldId id="287" r:id="rId19"/>
    <p:sldId id="288" r:id="rId20"/>
    <p:sldId id="27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1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  <p:cmAuthor id="2" name="Fiona Stewart" initials="FS" lastIdx="2" clrIdx="1">
    <p:extLst>
      <p:ext uri="{19B8F6BF-5375-455C-9EA6-DF929625EA0E}">
        <p15:presenceInfo xmlns:p15="http://schemas.microsoft.com/office/powerpoint/2012/main" userId="3a7b56f0cb2e9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4" autoAdjust="0"/>
    <p:restoredTop sz="94696"/>
  </p:normalViewPr>
  <p:slideViewPr>
    <p:cSldViewPr snapToGrid="0" snapToObjects="1">
      <p:cViewPr varScale="1">
        <p:scale>
          <a:sx n="37" d="100"/>
          <a:sy n="37" d="100"/>
        </p:scale>
        <p:origin x="34" y="12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92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33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24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240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79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84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732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12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18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84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315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19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01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38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29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E645C01-F739-A347-9CD2-8D0E9C5D1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821" t="6957" r="18233" b="11831"/>
          <a:stretch/>
        </p:blipFill>
        <p:spPr>
          <a:xfrm>
            <a:off x="5493026" y="811369"/>
            <a:ext cx="6698974" cy="5569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mailto:ihrhrt@who.int" TargetMode="External"/><Relationship Id="rId5" Type="http://schemas.openxmlformats.org/officeDocument/2006/relationships/hyperlink" Target="https://extranet.who.int/hslp" TargetMode="External"/><Relationship Id="rId4" Type="http://schemas.openxmlformats.org/officeDocument/2006/relationships/hyperlink" Target="https://extranet.who.int/hslp/?q=content/terms-us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4179849" cy="1522454"/>
          </a:xfrm>
        </p:spPr>
        <p:txBody>
          <a:bodyPr>
            <a:normAutofit/>
          </a:bodyPr>
          <a:lstStyle/>
          <a:p>
            <a:pPr algn="l" rtl="0"/>
            <a:r>
              <a:rPr lang="es-ES" sz="3600" b="0" i="0" u="none" baseline="0" dirty="0"/>
              <a:t>Preparación para la prueba: Insumos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77C65-7767-A144-BBD5-49AAB1ABB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2058B48-37FA-48BE-A6FA-22DD4089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3" y="60193"/>
            <a:ext cx="3123296" cy="7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Gestión de existencias = realización de las pruebas de manera ininterrumpida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Asegura la disponibilidad de materiales y kits cuando son necesarios.</a:t>
            </a:r>
          </a:p>
          <a:p>
            <a:pPr algn="l" rtl="0"/>
            <a:r>
              <a:rPr lang="es-ES" b="0" i="0" u="none" baseline="0" dirty="0"/>
              <a:t>Evita el uso de kits caducados.</a:t>
            </a:r>
          </a:p>
          <a:p>
            <a:pPr algn="l" rtl="0"/>
            <a:r>
              <a:rPr lang="es-ES" b="0" i="0" u="none" baseline="0" dirty="0"/>
              <a:t>Reduce al mínimo el desperdicio.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10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6CAC7-DD15-C1F6-5444-3654907B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88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La gestión de existencias requiere conocer: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3642910"/>
          </a:xfrm>
        </p:spPr>
        <p:txBody>
          <a:bodyPr/>
          <a:lstStyle/>
          <a:p>
            <a:pPr algn="l" rtl="0"/>
            <a:r>
              <a:rPr lang="es-ES" b="0" i="0" u="none" baseline="0" dirty="0"/>
              <a:t>las especificaciones de los insumos y los kits,</a:t>
            </a:r>
            <a:r>
              <a:rPr lang="es-ES" b="0" i="0" u="none" baseline="30000" dirty="0"/>
              <a:t>1</a:t>
            </a:r>
            <a:endParaRPr lang="es-ES" altLang="en-US" dirty="0"/>
          </a:p>
          <a:p>
            <a:pPr algn="l" rtl="0"/>
            <a:r>
              <a:rPr lang="es-ES" b="0" i="0" u="none" baseline="0" dirty="0"/>
              <a:t>qué insumos o materiales fungibles tiene y en qué cantidad,</a:t>
            </a:r>
          </a:p>
          <a:p>
            <a:pPr algn="l" rtl="0"/>
            <a:r>
              <a:rPr lang="es-ES" b="0" i="0" u="none" baseline="0" dirty="0"/>
              <a:t>qué parte de las existencias recibidas se ha consumido ya,</a:t>
            </a:r>
          </a:p>
          <a:p>
            <a:pPr algn="l" rtl="0"/>
            <a:r>
              <a:rPr lang="es-ES" b="0" i="0" u="none" baseline="0" dirty="0"/>
              <a:t>cuándo hacer un pedido,</a:t>
            </a:r>
          </a:p>
          <a:p>
            <a:pPr algn="l" rtl="0"/>
            <a:r>
              <a:rPr lang="es-ES" b="0" i="0" u="none" baseline="0" dirty="0"/>
              <a:t>qué se ha solicitado y en qué cantidad,</a:t>
            </a:r>
          </a:p>
          <a:p>
            <a:pPr algn="l" rtl="0"/>
            <a:r>
              <a:rPr lang="es-ES" b="0" i="0" u="none" baseline="0" dirty="0"/>
              <a:t>cuándo se hizo el pedido de existencias,</a:t>
            </a:r>
          </a:p>
          <a:p>
            <a:pPr algn="l" rtl="0"/>
            <a:r>
              <a:rPr lang="es-ES" b="0" i="0" u="none" baseline="0" dirty="0"/>
              <a:t>en dónde almacenar las existencias,</a:t>
            </a:r>
          </a:p>
          <a:p>
            <a:pPr algn="l" rtl="0"/>
            <a:r>
              <a:rPr lang="es-ES" b="0" i="0" u="none" baseline="0" dirty="0"/>
              <a:t>cuándo se recibieron nuevas existencias, en qué cantidad y quién las recibió.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11</a:t>
            </a:fld>
            <a:endParaRPr lang="es-E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C3B48-DE67-204C-9893-5FC9B72651C0}"/>
              </a:ext>
            </a:extLst>
          </p:cNvPr>
          <p:cNvSpPr txBox="1"/>
          <p:nvPr/>
        </p:nvSpPr>
        <p:spPr>
          <a:xfrm>
            <a:off x="744374" y="5640322"/>
            <a:ext cx="1070325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/>
            <a:r>
              <a:rPr lang="es-ES" sz="1000" b="0" i="0" u="none" baseline="30000" dirty="0"/>
              <a:t>1 </a:t>
            </a:r>
            <a:r>
              <a:rPr lang="es-ES" sz="1000" b="0" i="0" u="none" baseline="0" dirty="0"/>
              <a:t>Utilice únicamente pruebas autorizadas en su país. Asegúrese de que se cumplen los requisitos del país en cuanto a los hisopos de obtención de muestras, los desinfectantes y los EPP. </a:t>
            </a:r>
            <a:br>
              <a:rPr lang="es-ES" sz="1000" b="0" i="0" u="none" baseline="0" dirty="0"/>
            </a:br>
            <a:r>
              <a:rPr lang="es-ES" sz="1000" b="0" i="0" u="none" baseline="0" dirty="0"/>
              <a:t>Obtenga los insumos tan solo de proveedores acreditados.</a:t>
            </a:r>
            <a:endParaRPr kumimoji="0" lang="es-ES" sz="10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9B881-FDE7-D24E-41EC-2B8FF6D0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4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La gestión de existencias incluye: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rtl="0"/>
            <a:r>
              <a:rPr lang="es-ES" b="0" i="0" u="none" baseline="0" dirty="0"/>
              <a:t>realizar un recuento de las existencias,</a:t>
            </a:r>
          </a:p>
          <a:p>
            <a:pPr marL="533400" indent="-533400" algn="l" rtl="0"/>
            <a:r>
              <a:rPr lang="es-ES" b="0" i="0" u="none" baseline="0" dirty="0"/>
              <a:t>llevar registros adecuados del inventario,</a:t>
            </a:r>
          </a:p>
          <a:p>
            <a:pPr marL="533400" indent="-533400" algn="l" rtl="0"/>
            <a:r>
              <a:rPr lang="es-ES" b="0" i="0" u="none" baseline="0" dirty="0"/>
              <a:t>determinar cuándo deben repetirse los pedidos,</a:t>
            </a:r>
          </a:p>
          <a:p>
            <a:pPr marL="533400" indent="-533400" algn="l" rtl="0"/>
            <a:r>
              <a:rPr lang="es-ES" b="0" i="0" u="none" baseline="0" dirty="0"/>
              <a:t>determinar la cantidad que debe solicitarse al repetir los pedidos,</a:t>
            </a:r>
          </a:p>
          <a:p>
            <a:pPr marL="533400" indent="-533400" algn="l" rtl="0"/>
            <a:r>
              <a:rPr lang="es-ES" b="0" i="0" u="none" baseline="0" dirty="0"/>
              <a:t>hacer los pedidos adecuadamente,</a:t>
            </a:r>
          </a:p>
          <a:p>
            <a:pPr marL="533400" indent="-533400" algn="l" rtl="0"/>
            <a:r>
              <a:rPr lang="es-ES" b="0" i="0" u="none" baseline="0" dirty="0"/>
              <a:t>inspeccionar los insumos antes de la aceptación de la entrega,</a:t>
            </a:r>
          </a:p>
          <a:p>
            <a:pPr marL="533400" indent="-533400" algn="l" rtl="0"/>
            <a:r>
              <a:rPr lang="es-ES" b="0" i="0" u="none" baseline="0" dirty="0"/>
              <a:t>garantizar el almacenamiento adecuado de las existencias,</a:t>
            </a:r>
          </a:p>
          <a:p>
            <a:pPr marL="533400" indent="-533400" algn="l" rtl="0"/>
            <a:r>
              <a:rPr lang="es-ES" b="0" i="0" u="none" baseline="0" dirty="0"/>
              <a:t>documentar los niveles de existencias y el movimiento </a:t>
            </a:r>
            <a:r>
              <a:rPr lang="es-ES" dirty="0"/>
              <a:t>que tienen.</a:t>
            </a:r>
            <a:endParaRPr lang="es-ES" b="0" i="0" u="none" baseline="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12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807C-AC76-5D54-CFB6-7033C3B7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2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Realizar un recuento de las existencias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13</a:t>
            </a:fld>
            <a:endParaRPr lang="es-ES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6B48AC-0AF8-114C-95E6-151CD38A9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08682"/>
              </p:ext>
            </p:extLst>
          </p:nvPr>
        </p:nvGraphicFramePr>
        <p:xfrm>
          <a:off x="2031999" y="2196790"/>
          <a:ext cx="812800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898051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02413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/>
                        <a:t>¿En qué consiste?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Recuento físico de cada uno de los elementos de los que haya existencias.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7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/>
                        <a:t>¿Cuándo se hace?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Recomendado al comienzo de cada semana.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4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/>
                        <a:t>¿Quién lo hace?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Una persona designada para ello.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4116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C75E3C-58D9-8748-98EA-3548BDF0161F}"/>
              </a:ext>
            </a:extLst>
          </p:cNvPr>
          <p:cNvSpPr txBox="1"/>
          <p:nvPr/>
        </p:nvSpPr>
        <p:spPr>
          <a:xfrm>
            <a:off x="838200" y="4944416"/>
            <a:ext cx="10515599" cy="964367"/>
          </a:xfrm>
          <a:prstGeom prst="rect">
            <a:avLst/>
          </a:prstGeom>
          <a:solidFill>
            <a:srgbClr val="009A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/>
            <a:r>
              <a:rPr lang="es-ES" sz="2800" b="0" i="0" u="none" baseline="0" dirty="0">
                <a:solidFill>
                  <a:schemeClr val="bg1"/>
                </a:solidFill>
              </a:rPr>
              <a:t>Deben tenerse en cuenta todos los elementos. Debe registrarse todo aquello que entre o que salga</a:t>
            </a:r>
            <a:endParaRPr kumimoji="0" lang="es-E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520A3-CA61-3287-FA01-C29BB13D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56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Llevar registros adecuados del inventario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58"/>
            <a:ext cx="10515600" cy="444076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s-ES" b="1" i="0" u="sng" baseline="0" dirty="0"/>
              <a:t>Tarjeta de inventario</a:t>
            </a:r>
          </a:p>
          <a:p>
            <a:pPr algn="l" rtl="0"/>
            <a:r>
              <a:rPr lang="es-ES" b="0" i="0" u="none" baseline="0" dirty="0"/>
              <a:t>Tarjetas de cartulina gruesa simples</a:t>
            </a:r>
          </a:p>
          <a:p>
            <a:pPr algn="l" rtl="0"/>
            <a:r>
              <a:rPr lang="es-ES" b="0" i="0" u="none" baseline="0" dirty="0"/>
              <a:t>Para cada uno de los elementos en existencia</a:t>
            </a:r>
          </a:p>
          <a:p>
            <a:endParaRPr lang="es-ES" altLang="en-US" dirty="0"/>
          </a:p>
          <a:p>
            <a:pPr marL="0" indent="0" algn="l" rtl="0">
              <a:buNone/>
            </a:pPr>
            <a:r>
              <a:rPr lang="es-ES" b="1" i="0" u="sng" baseline="0" dirty="0"/>
              <a:t>Libro o registro de existencias </a:t>
            </a:r>
          </a:p>
          <a:p>
            <a:pPr algn="l" rtl="0"/>
            <a:r>
              <a:rPr lang="es-ES" b="0" i="0" u="none" baseline="0" dirty="0"/>
              <a:t>Contiene una lista de todos los elementos existentes en el almacén</a:t>
            </a:r>
          </a:p>
          <a:p>
            <a:pPr algn="l" rtl="0"/>
            <a:r>
              <a:rPr lang="es-ES" b="0" i="0" u="none" baseline="0" dirty="0"/>
              <a:t>Puede ser en papel o electrónico </a:t>
            </a:r>
          </a:p>
          <a:p>
            <a:pPr algn="l" rtl="0"/>
            <a:r>
              <a:rPr lang="es-ES" b="0" i="0" u="none" baseline="0" dirty="0"/>
              <a:t>Debe actualizarse una vez por semana tras un recuento físico, a partir de la información que consta en las tarjetas de inventario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14</a:t>
            </a:fld>
            <a:endParaRPr lang="es-E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91D67-176B-2F41-9954-004E43AC91A6}"/>
              </a:ext>
            </a:extLst>
          </p:cNvPr>
          <p:cNvGrpSpPr/>
          <p:nvPr/>
        </p:nvGrpSpPr>
        <p:grpSpPr>
          <a:xfrm>
            <a:off x="7939982" y="1490305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7A85F-E113-B044-AAD9-09CF34184439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100" b="0" i="0" u="none" baseline="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</a:t>
              </a:r>
              <a:endParaRPr lang="es-E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76011-787D-1A48-8A61-7221FFEC4D0B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0E470B5C-0B16-3C44-988D-178142F85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C218B-25CE-8BEA-FB56-D220B3A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75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Cuándo hacer un pedido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pPr marL="0" lvl="0" indent="0" algn="l" rtl="0">
              <a:buNone/>
            </a:pPr>
            <a:r>
              <a:rPr lang="es-ES" sz="1800" b="0" i="0" u="none" baseline="0" dirty="0"/>
              <a:t>Analice las necesidades del centro de pruebas elaborando una lista de todos los reactivos e insumos necesarios:</a:t>
            </a:r>
            <a:endParaRPr lang="es-ES" sz="1800" dirty="0"/>
          </a:p>
          <a:p>
            <a:pPr lvl="1" algn="l" rtl="0"/>
            <a:r>
              <a:rPr lang="es-ES" b="0" i="0" u="none" baseline="0" dirty="0"/>
              <a:t>una descripción detallada de cada elemento usado para la obtención de las muestras y la realización de las pruebas,</a:t>
            </a:r>
            <a:endParaRPr lang="es-ES" dirty="0"/>
          </a:p>
          <a:p>
            <a:pPr lvl="1" algn="l" rtl="0"/>
            <a:r>
              <a:rPr lang="es-ES" b="0" i="0" u="none" baseline="0" dirty="0"/>
              <a:t>un recuento de los paquetes o el número de unidades en que se suministra cada elemento,</a:t>
            </a:r>
            <a:endParaRPr lang="es-ES" dirty="0"/>
          </a:p>
          <a:p>
            <a:pPr lvl="1" algn="l" rtl="0"/>
            <a:r>
              <a:rPr lang="es-ES" b="0" i="0" u="none" baseline="0" dirty="0"/>
              <a:t>el uso aproximado por mes,</a:t>
            </a:r>
          </a:p>
          <a:p>
            <a:pPr lvl="1" algn="l" rtl="0"/>
            <a:r>
              <a:rPr lang="es-ES" b="0" i="0" u="none" baseline="0" dirty="0"/>
              <a:t>la prioridad o el nivel de importancia del elemento para llevar a cabo el trabajo del laboratorio, por ejemplo, ¿se usa todos los días o solamente una vez al mes? ,</a:t>
            </a:r>
            <a:endParaRPr lang="es-ES" dirty="0"/>
          </a:p>
          <a:p>
            <a:pPr lvl="1" algn="l" rtl="0"/>
            <a:r>
              <a:rPr lang="es-ES" b="0" i="0" u="none" baseline="0" dirty="0"/>
              <a:t>el plazo necesario para recibir una nueva entrega: ¿tardará el pedido un día, una semana o un mes en llegar?,</a:t>
            </a:r>
            <a:endParaRPr lang="es-ES" dirty="0"/>
          </a:p>
          <a:p>
            <a:pPr lvl="1" algn="l" rtl="0"/>
            <a:r>
              <a:rPr lang="es-ES" b="0" i="0" u="none" baseline="0" dirty="0"/>
              <a:t>el espacio de almacenamiento y las condiciones de conservación: ¿ocupará un pedido voluminoso demasiado espacio de almacenamiento?, ¿requiere el elemento una conservación en un refrigerador?</a:t>
            </a: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15</a:t>
            </a:fld>
            <a:endParaRPr lang="es-E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F482-AB15-AE4F-B53B-BB5CF2439B15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44B22-0333-B842-8922-3D444A3422EF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100" b="0" i="0" u="none" baseline="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</a:t>
              </a:r>
              <a:endParaRPr lang="es-E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9C3C37-A576-904C-836A-ECDCF3641120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8F44DAF4-4867-4941-BE08-395102E3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69F15-2755-89E1-29E8-276AF9E0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51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Cómo hacer un pedido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16</a:t>
            </a:fld>
            <a:endParaRPr lang="es-ES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79EEF2-0B59-EE4C-9DDD-A0318DCF5E2B}"/>
              </a:ext>
            </a:extLst>
          </p:cNvPr>
          <p:cNvSpPr txBox="1">
            <a:spLocks/>
          </p:cNvSpPr>
          <p:nvPr/>
        </p:nvSpPr>
        <p:spPr>
          <a:xfrm>
            <a:off x="952500" y="2000250"/>
            <a:ext cx="102870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/>
              <a:t>Elabore una lista de los insumos para los que hacer el pedido.</a:t>
            </a:r>
            <a:endParaRPr lang="es-ES" dirty="0"/>
          </a:p>
          <a:p>
            <a:pPr algn="l" rtl="0"/>
            <a:r>
              <a:rPr lang="es-ES" b="0" i="0" u="none" baseline="0" dirty="0"/>
              <a:t>Rellene una orden de compra y solicite su aprobación según el procedimiento establecido en el centro de pruebas.</a:t>
            </a:r>
          </a:p>
          <a:p>
            <a:pPr algn="l" rtl="0"/>
            <a:r>
              <a:rPr lang="es-ES" b="0" i="0" u="none" baseline="0" dirty="0"/>
              <a:t>Remita la orden de compra al responsable de compras para que la procese y la curse. </a:t>
            </a:r>
            <a:endParaRPr lang="es-ES" dirty="0"/>
          </a:p>
          <a:p>
            <a:pPr algn="l" rtl="0"/>
            <a:r>
              <a:rPr lang="es-ES" b="0" i="0" u="none" baseline="0" dirty="0"/>
              <a:t>Al recibir la entrega, deberá inspeccionar la exactitud del pedido y si tiene algún daño.</a:t>
            </a:r>
            <a:endParaRPr lang="es-ES" dirty="0"/>
          </a:p>
          <a:p>
            <a:pPr algn="l" rtl="0"/>
            <a:r>
              <a:rPr lang="es-ES" b="0" i="0" u="none" baseline="0" dirty="0"/>
              <a:t>A continuación, los insumos deben agregarse al inventario actual y almacenarse según las instrucciones de los fabricantes.</a:t>
            </a:r>
            <a:endParaRPr lang="es-E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56803-EFEE-3F46-A360-99D01EBDC370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D8B318-3412-1643-A41B-8DCA2D54CB32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100" b="0" i="0" u="none" baseline="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</a:t>
              </a:r>
              <a:endParaRPr lang="es-E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A55E00-C09F-9E49-A5C8-215EDF3707AB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FFD07993-4F9C-0943-A0E8-8D665930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E26C6-6308-5221-05B6-7264E3F3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62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s-ES" dirty="0"/>
              <a:t>Inspeccionar las entregas de insumos antes de su aceptación</a:t>
            </a:r>
            <a:r>
              <a:rPr lang="es-ES" baseline="30000" dirty="0"/>
              <a:t>1</a:t>
            </a:r>
            <a:r>
              <a:rPr lang="es-ES" dirty="0"/>
              <a:t> </a:t>
            </a:r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7084219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ES" dirty="0"/>
              <a:t>Al recibir una entrega: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Verifique que el pedido recibido contiene todo lo solicitado.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Compruebe la integridad de los insumos recibidos.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Establezca la fecha de recepción de cada elemento.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Anote los números de lote y las fechas de caducidad.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Almacene los elementos con fechas de caducidad posteriores detrás de los que tienen fechas de caducidad anteriores.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s-ES" dirty="0"/>
              <a:t>Cree o actualice los registros. 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218" name="Google Shape;218;p1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000"/>
          </a:p>
        </p:txBody>
      </p:sp>
      <p:sp>
        <p:nvSpPr>
          <p:cNvPr id="219" name="Google Shape;219;p16"/>
          <p:cNvSpPr txBox="1"/>
          <p:nvPr/>
        </p:nvSpPr>
        <p:spPr>
          <a:xfrm>
            <a:off x="838200" y="5820846"/>
            <a:ext cx="1039127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s-ES" sz="1000" dirty="0">
                <a:solidFill>
                  <a:schemeClr val="dk1"/>
                </a:solidFill>
              </a:rPr>
              <a:t>Puede ser preciso adaptar el mecanismo de recepción de los insumos en caso de un sistema de compras y distribución centralizado. Por ejemplo, informar al nivel de supervisión o al nivel central de cualquier posible problema que haya con los productos recibidos. </a:t>
            </a:r>
          </a:p>
        </p:txBody>
      </p:sp>
      <p:grpSp>
        <p:nvGrpSpPr>
          <p:cNvPr id="221" name="Google Shape;221;p16"/>
          <p:cNvGrpSpPr/>
          <p:nvPr/>
        </p:nvGrpSpPr>
        <p:grpSpPr>
          <a:xfrm>
            <a:off x="8284307" y="2112738"/>
            <a:ext cx="3069492" cy="2957319"/>
            <a:chOff x="3026508" y="1539996"/>
            <a:chExt cx="6138983" cy="4636967"/>
          </a:xfrm>
        </p:grpSpPr>
        <p:pic>
          <p:nvPicPr>
            <p:cNvPr id="222" name="Google Shape;222;p16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9644" b="18019"/>
            <a:stretch/>
          </p:blipFill>
          <p:spPr>
            <a:xfrm>
              <a:off x="3026508" y="1736203"/>
              <a:ext cx="6138983" cy="4440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6"/>
            <p:cNvSpPr txBox="1"/>
            <p:nvPr/>
          </p:nvSpPr>
          <p:spPr>
            <a:xfrm>
              <a:off x="4112820" y="1539996"/>
              <a:ext cx="3966357" cy="15924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yuthaya"/>
                  <a:ea typeface="Ayuthaya"/>
                  <a:cs typeface="Ayuthaya"/>
                  <a:sym typeface="Ayuthaya"/>
                </a:rPr>
                <a:t>PDR de </a:t>
              </a:r>
              <a:r>
                <a:rPr lang="en-US" sz="2000" dirty="0" err="1">
                  <a:solidFill>
                    <a:schemeClr val="dk1"/>
                  </a:solidFill>
                  <a:latin typeface="Ayuthaya"/>
                  <a:ea typeface="Ayuthaya"/>
                  <a:cs typeface="Ayuthaya"/>
                  <a:sym typeface="Ayuthaya"/>
                </a:rPr>
                <a:t>antígenos</a:t>
              </a:r>
              <a:r>
                <a:rPr lang="en-US" sz="2000" dirty="0">
                  <a:solidFill>
                    <a:schemeClr val="dk1"/>
                  </a:solidFill>
                  <a:latin typeface="Ayuthaya"/>
                  <a:ea typeface="Ayuthaya"/>
                  <a:cs typeface="Ayuthaya"/>
                  <a:sym typeface="Ayuthaya"/>
                </a:rPr>
                <a:t> del SARS-CoV-2 </a:t>
              </a:r>
              <a:endParaRPr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DD655-F527-448A-8ED1-EA5947F10FA9}"/>
              </a:ext>
            </a:extLst>
          </p:cNvPr>
          <p:cNvGrpSpPr/>
          <p:nvPr/>
        </p:nvGrpSpPr>
        <p:grpSpPr>
          <a:xfrm>
            <a:off x="7939982" y="1374521"/>
            <a:ext cx="3924069" cy="596348"/>
            <a:chOff x="7861998" y="1527451"/>
            <a:chExt cx="3924069" cy="596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CADBAF-A892-4143-990B-50F316E0F6EF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 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47AA66-4A35-4D8F-8455-7287012A009D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7C1DD7D2-D275-47B6-A5F0-DD3C8D36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3215E72-6883-9865-886D-6A613EF7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Garantizar el almacenamiento adecuado de los insumos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n-US" dirty="0"/>
          </a:p>
          <a:p>
            <a:pPr algn="l" rtl="0"/>
            <a:r>
              <a:rPr lang="es-ES" b="0" i="0" u="none" baseline="0" dirty="0"/>
              <a:t>Coloque los elementos en los anaqueles.</a:t>
            </a:r>
          </a:p>
          <a:p>
            <a:pPr algn="l" rtl="0"/>
            <a:r>
              <a:rPr lang="es-ES" b="0" i="0" u="none" baseline="0" dirty="0"/>
              <a:t>Organice las remesas existentes y las nuevas según fechas de caducidad.</a:t>
            </a:r>
          </a:p>
          <a:p>
            <a:pPr algn="l" rtl="0"/>
            <a:r>
              <a:rPr lang="es-ES" b="0" i="0" u="none" baseline="0" dirty="0"/>
              <a:t>Mantenga el local de almacenamiento limpio, organizado y bajo llave. </a:t>
            </a:r>
          </a:p>
          <a:p>
            <a:pPr algn="l" rtl="0"/>
            <a:r>
              <a:rPr lang="es-ES" b="0" i="0" u="none" baseline="0" dirty="0"/>
              <a:t>Mantenga las condiciones de conservación establecidas en las instrucciones de los fabricantes (por ejemplo, de </a:t>
            </a:r>
            <a:r>
              <a:rPr lang="es-ES" dirty="0"/>
              <a:t>2 a 30 °C</a:t>
            </a:r>
            <a:r>
              <a:rPr lang="es-ES" b="0" i="0" u="none" baseline="0" dirty="0"/>
              <a:t>).</a:t>
            </a:r>
          </a:p>
          <a:p>
            <a:pPr algn="l" rtl="0"/>
            <a:r>
              <a:rPr lang="es-ES" b="0" i="0" u="none" baseline="0" dirty="0"/>
              <a:t>Mantenga un registro de la temperatura diario (o dos veces al día). </a:t>
            </a:r>
          </a:p>
          <a:p>
            <a:pPr algn="l" rtl="0"/>
            <a:r>
              <a:rPr lang="es-ES" b="0" i="0" u="none" baseline="0" dirty="0"/>
              <a:t>Almacene los elementos lejos de la luz solar directa.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18</a:t>
            </a:fld>
            <a:endParaRPr lang="es-E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24BA88-A77D-FB43-A72A-11E45D0BCC67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283F9E-F1FA-1048-9380-E90272A7CCAB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100" b="0" i="0" u="none" baseline="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</a:t>
              </a:r>
              <a:endParaRPr lang="es-E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697ED0-4F12-8949-9A8A-9BE195019BD2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0DA16B5F-4384-7F4F-ADCA-057DBE46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3DAB0-70EE-34DC-FC6D-282EB0B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extLst>
      <p:ext uri="{BB962C8B-B14F-4D97-AF65-F5344CB8AC3E}">
        <p14:creationId xmlns:p14="http://schemas.microsoft.com/office/powerpoint/2010/main" val="60332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Gestión de las existencias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endParaRPr lang="es-ES" dirty="0"/>
          </a:p>
          <a:p>
            <a:pPr lvl="0" algn="l" rtl="0"/>
            <a:r>
              <a:rPr lang="es-ES" b="0" i="0" u="none" baseline="0" dirty="0"/>
              <a:t>Etiquete todos los insumos y reactivos con la fecha de recepción y la fecha de la primera apertura. </a:t>
            </a:r>
          </a:p>
          <a:p>
            <a:pPr lvl="0" algn="l" rtl="0"/>
            <a:r>
              <a:rPr lang="es-ES" b="0" i="0" u="none" baseline="0" dirty="0"/>
              <a:t>Decida los niveles de existencias en función del conocimiento actual de la disponibilidad de suministros y la frecuencia de reposición.</a:t>
            </a:r>
          </a:p>
          <a:p>
            <a:pPr lvl="0" algn="l" rtl="0"/>
            <a:r>
              <a:rPr lang="es-ES" b="0" i="0" u="none" baseline="0" dirty="0"/>
              <a:t>Realice la rotación de las existencias según los principios de “lo primero que caduca es lo primero que sale” para garantizar que no se usen reactivos caducados.</a:t>
            </a:r>
          </a:p>
          <a:p>
            <a:pPr lvl="0" algn="l" rtl="0"/>
            <a:r>
              <a:rPr lang="es-ES" b="0" i="0" u="none" baseline="0" dirty="0"/>
              <a:t>Si hay reactivos caducados, deben separarse, rotularse como </a:t>
            </a:r>
            <a:r>
              <a:rPr lang="es-ES" b="1" i="0" u="none" baseline="0" dirty="0"/>
              <a:t>"Caducado: no usar"</a:t>
            </a:r>
            <a:r>
              <a:rPr lang="es-ES" b="0" i="0" u="none" baseline="0" dirty="0"/>
              <a:t>, y luego desecharse según las instrucciones del fabricante.</a:t>
            </a: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19</a:t>
            </a:fld>
            <a:endParaRPr lang="es-E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10C0C-FB1A-124F-9DB1-979BD6C1F7EC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63A997-D5E6-AE41-A2FB-5C69367BC364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100" b="0" i="0" u="none" baseline="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</a:t>
              </a:r>
              <a:endParaRPr lang="es-E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FA9385-8828-1547-A4EA-D69E25675B19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AB910485-BB23-344B-8D60-4BD9A470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51D55-7825-87BD-C645-B7318D74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extLst>
      <p:ext uri="{BB962C8B-B14F-4D97-AF65-F5344CB8AC3E}">
        <p14:creationId xmlns:p14="http://schemas.microsoft.com/office/powerpoint/2010/main" val="31801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Declaración de exención de 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540"/>
            <a:ext cx="10515600" cy="4440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s-ES" b="1" i="0" u="none" baseline="0" dirty="0"/>
              <a:t>Plataforma </a:t>
            </a:r>
            <a:r>
              <a:rPr lang="es-ES" b="1" dirty="0"/>
              <a:t>de la OMS de </a:t>
            </a:r>
            <a:r>
              <a:rPr lang="es-ES" b="1" i="0" u="none" baseline="0" dirty="0"/>
              <a:t>aprendizaje de seguridad sanitaria: Materiales didácticos</a:t>
            </a:r>
            <a:endParaRPr lang="es-ES" dirty="0"/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Estos materiales didácticos de la OMS son © Organización Mundial de la Salud (OMS) 2022. </a:t>
            </a:r>
            <a:br>
              <a:rPr lang="es-ES" b="0" i="0" u="none" baseline="0" dirty="0"/>
            </a:br>
            <a:r>
              <a:rPr lang="es-ES" b="0" i="0" u="none" baseline="0" dirty="0"/>
              <a:t>Reservados todos los derechos.</a:t>
            </a:r>
          </a:p>
          <a:p>
            <a:pPr marL="0" indent="0" algn="l" rtl="0">
              <a:buNone/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El uso de estos materiales está sujeto a las </a:t>
            </a:r>
            <a:r>
              <a:rPr lang="es-ES" b="0" i="0" u="sng" baseline="0" dirty="0">
                <a:hlinkClick r:id="rId4"/>
              </a:rPr>
              <a:t>condiciones de uso de los materiales didácticos de la plataforma de aprendizaje de seguridad sanitaria de la OMS</a:t>
            </a:r>
            <a:r>
              <a:rPr lang="es-ES" b="0" i="0" u="none" baseline="0" dirty="0"/>
              <a:t> que usted aceptó al descargarlos y que pueden consultarse [en inglés] en la plataforma de aprendizaje de seguridad sanitaria en: </a:t>
            </a:r>
            <a:r>
              <a:rPr lang="es-ES" b="0" i="0" u="sng" baseline="0" dirty="0">
                <a:hlinkClick r:id="rId5"/>
              </a:rPr>
              <a:t>https://extranet.who.int/hslp</a:t>
            </a:r>
            <a:r>
              <a:rPr lang="es-ES" b="0" i="0" u="none" baseline="0" dirty="0"/>
              <a:t>.  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 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Si usted adapta, modifica, traduce o cambia de cualquier otra manera el contenido de estos materiales, no debe dar a entender que la OMS respalda en modo alguno esas modificaciones ni puede usar el nombre o el logo de la OMS en </a:t>
            </a:r>
            <a:r>
              <a:rPr lang="es-ES" dirty="0"/>
              <a:t>dichos</a:t>
            </a:r>
            <a:r>
              <a:rPr lang="es-ES" b="0" i="0" u="none" baseline="0" dirty="0"/>
              <a:t> materiales modificados.  </a:t>
            </a:r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Además, sírvase informar a la OMS de cualquier modificación de estos materiales que usted utilice públicamente, para fines de registro y desarrollo continuo, enviando un mensaje de correo electrónico a </a:t>
            </a:r>
            <a:r>
              <a:rPr lang="es-ES" b="0" i="0" u="sng" baseline="0" dirty="0">
                <a:hlinkClick r:id="rId6"/>
              </a:rPr>
              <a:t>ihrhrt@who.int</a:t>
            </a:r>
            <a:r>
              <a:rPr lang="es-ES" b="0" i="0" u="none" baseline="0" dirty="0"/>
              <a:t>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</a:t>
            </a:fld>
            <a:endParaRPr lang="es-ES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E7C508B-4E66-4813-58AF-C2DEF56B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45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Puntos clave 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938383" y="1884686"/>
            <a:ext cx="8628017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son los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insumos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incluidos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los kits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necesitan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pruebas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Gestionar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adecuadamente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existencias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insumos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esencial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interrupción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pruebas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Asegúrese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existan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recuento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semanal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existencias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mantener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inventarios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 los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reactivos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conservación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utilicen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primero.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Asegúrese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existan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pedidos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oportuna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teniendo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insumos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previendo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pueda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retrasos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use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reactivos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caducados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9"/>
          <p:cNvPicPr preferRelativeResize="0"/>
          <p:nvPr/>
        </p:nvPicPr>
        <p:blipFill rotWithShape="1">
          <a:blip r:embed="rId5">
            <a:alphaModFix/>
          </a:blip>
          <a:srcRect l="8243"/>
          <a:stretch/>
        </p:blipFill>
        <p:spPr>
          <a:xfrm>
            <a:off x="10566400" y="4708525"/>
            <a:ext cx="16256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5306BB-E5A8-4425-8E36-749CE7EE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628017" cy="501650"/>
          </a:xfrm>
        </p:spPr>
        <p:txBody>
          <a:bodyPr/>
          <a:lstStyle/>
          <a:p>
            <a:r>
              <a:rPr lang="en-US" sz="1000" b="1" dirty="0">
                <a:solidFill>
                  <a:schemeClr val="bg1"/>
                </a:solidFill>
              </a:rPr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¿Alguna pregunta?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Objetivos de aprendizaje 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258888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Al final de este módulo, usted podrá: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mencionar e identificar todos los insumos requeridos para realizar las PDR de antígenos del SARS-CoV-2;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mencionar e identificar todos los componentes de los kits de PDR de antígenos del SARS-CoV-2;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explicar los principios de la gestión de existencias;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explicar cuándo y cómo cursar pedidos de insumos;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describir cómo inspeccionar las entregas de insumos antes de su aceptación; </a:t>
            </a:r>
            <a:endParaRPr dirty="0"/>
          </a:p>
          <a:p>
            <a:pPr marL="971550" lvl="1" indent="-285750"/>
            <a:r>
              <a:rPr lang="en-US" dirty="0"/>
              <a:t>explicar los principios de «lo primero que caduca es lo primero que sale» al gestionar los materiales fungibles para las PDR de antígenos del SARS-CoV-2; 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/>
              <a:t>describir cómo mantener los kits de prueba y otros insumos en las condiciones de conservación adecuadas. 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280A75-B765-4DD3-92EF-1CBF5F42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Componentes de los kits de PDR de antígenos </a:t>
            </a:r>
            <a:br>
              <a:rPr lang="es-ES" b="0" i="0" u="none" baseline="0" dirty="0"/>
            </a:br>
            <a:r>
              <a:rPr lang="es-ES" b="0" i="0" u="none" baseline="0" dirty="0"/>
              <a:t>del SARS-CoV-2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ES" b="0" i="0" u="none" baseline="0" dirty="0"/>
              <a:t>Los kits habituales de las PDR de antígenos del SARS-CoV-2 constan de:</a:t>
            </a:r>
          </a:p>
          <a:p>
            <a:pPr algn="l" rtl="0"/>
            <a:r>
              <a:rPr lang="es-ES" b="0" i="0" u="none" baseline="0" dirty="0"/>
              <a:t>dispositivo de prueba (envuelto de forma individual en una bolsa de papel de aluminio con desecante),</a:t>
            </a:r>
          </a:p>
          <a:p>
            <a:pPr algn="l" rtl="0"/>
            <a:r>
              <a:rPr lang="es-ES" b="0" i="0" u="none" baseline="0" dirty="0"/>
              <a:t>tubo de tampón de extracción,</a:t>
            </a:r>
          </a:p>
          <a:p>
            <a:pPr algn="l" rtl="0"/>
            <a:r>
              <a:rPr lang="es-ES" b="0" i="0" u="none" baseline="0" dirty="0"/>
              <a:t>tampón,</a:t>
            </a:r>
          </a:p>
          <a:p>
            <a:pPr algn="l" rtl="0"/>
            <a:r>
              <a:rPr lang="es-ES" b="0" i="0" u="none" baseline="0" dirty="0"/>
              <a:t>tapa de boquilla,</a:t>
            </a:r>
          </a:p>
          <a:p>
            <a:pPr algn="l" rtl="0"/>
            <a:r>
              <a:rPr lang="es-ES" b="0" i="0" u="none" baseline="0" dirty="0"/>
              <a:t>soporte de papel para sostener el tubo de tampón de extracción,</a:t>
            </a:r>
          </a:p>
          <a:p>
            <a:pPr algn="l" rtl="0"/>
            <a:r>
              <a:rPr lang="es-ES" b="0" i="0" u="none" baseline="0" dirty="0"/>
              <a:t>instrucciones de uso.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4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4A800-2E37-9310-FDE7-A884BF56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5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28132" y="746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s-ES" sz="3200" dirty="0"/>
              <a:t>Insumos para el muestreo</a:t>
            </a: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457201" y="1243295"/>
            <a:ext cx="7399866" cy="408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Hisopos nasofaríngeos estériles envueltos individualmente, nuevos (sin abrir) (utilice los hisopos incluidos en el kit de PDR de antígenos del SARS-CoV-2 salvo que en las instrucciones de uso se especifique otra cosa)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 err="1"/>
              <a:t>Recipiente</a:t>
            </a:r>
            <a:r>
              <a:rPr lang="en-US" sz="1600" dirty="0"/>
              <a:t> principal (por ejemplo, medio de transporte de virus o tubo con tampón)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Equipo de protección personal (EPP), que incluirá guantes, bata, protección ocular (gafas protectoras o careta de protección) y </a:t>
            </a:r>
            <a:r>
              <a:rPr lang="es-ES" sz="1600" dirty="0"/>
              <a:t>mascarilla</a:t>
            </a:r>
            <a:r>
              <a:rPr lang="en-US" sz="1600" dirty="0"/>
              <a:t> </a:t>
            </a:r>
            <a:r>
              <a:rPr lang="es-ES" sz="1600" dirty="0"/>
              <a:t>quirúrgica</a:t>
            </a:r>
            <a:r>
              <a:rPr lang="es-ES" sz="1600" baseline="30000" dirty="0"/>
              <a:t>1 </a:t>
            </a:r>
            <a:endParaRPr lang="es-ES"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Bolígrafo o rotulador para etiquetar o rotular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Lejía, etanol y toallas de papel para limpiar el puesto de trabajo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Formulario de obtención de muestras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Jabón para el lavado de manos o gel hidroalcohólico para manos 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 dirty="0"/>
              <a:t>Bolsas herméticas para materiales de riesgo biológico y recipientes para desechos en las que colocar o trasladar los materiales de riesgo biológico </a:t>
            </a:r>
            <a:endParaRPr sz="1600"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pic>
        <p:nvPicPr>
          <p:cNvPr id="120" name="Google Shape;120;p4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8345"/>
          <a:stretch/>
        </p:blipFill>
        <p:spPr>
          <a:xfrm>
            <a:off x="7990389" y="1015111"/>
            <a:ext cx="3873662" cy="47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327949" y="5447480"/>
            <a:ext cx="1163148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1000" i="1" dirty="0">
                <a:solidFill>
                  <a:schemeClr val="dk1"/>
                </a:solidFill>
              </a:rPr>
              <a:t>Recomendaciones sobre el uso de mascarillas en el contexto de la COVID-19. Orientaciones provisionales</a:t>
            </a:r>
            <a:r>
              <a:rPr lang="en-GB" sz="1000" dirty="0">
                <a:solidFill>
                  <a:schemeClr val="dk1"/>
                </a:solidFill>
              </a:rPr>
              <a:t>, 23 de diciembre de 2020; Uso racional del equipo de protección personal frente a la COVID-19 y aspectos que considerar en situaciones de escasez graves. Ginebra, Organización Mundial de la </a:t>
            </a:r>
            <a:r>
              <a:rPr lang="en-GB" sz="1000" dirty="0" err="1">
                <a:solidFill>
                  <a:schemeClr val="dk1"/>
                </a:solidFill>
              </a:rPr>
              <a:t>Salud</a:t>
            </a:r>
            <a:r>
              <a:rPr lang="en-GB" sz="1000" dirty="0">
                <a:solidFill>
                  <a:schemeClr val="dk1"/>
                </a:solidFill>
              </a:rPr>
              <a:t>, 2020; </a:t>
            </a:r>
            <a:r>
              <a:rPr lang="en-GB" sz="1000" i="1" dirty="0">
                <a:solidFill>
                  <a:schemeClr val="dk1"/>
                </a:solidFill>
              </a:rPr>
              <a:t>Infection prevention and control during health care when coronavirus disease (‎COVID-19)‎ is suspected or confirmed. Interim guidance</a:t>
            </a:r>
            <a:r>
              <a:rPr lang="en-GB" sz="1000" dirty="0">
                <a:solidFill>
                  <a:schemeClr val="dk1"/>
                </a:solidFill>
              </a:rPr>
              <a:t>, 12 de julio de 2021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</a:rPr>
              <a:t>Se </a:t>
            </a:r>
            <a:r>
              <a:rPr lang="en-US" sz="1000" dirty="0" err="1">
                <a:solidFill>
                  <a:schemeClr val="dk1"/>
                </a:solidFill>
              </a:rPr>
              <a:t>recomienda</a:t>
            </a:r>
            <a:r>
              <a:rPr lang="en-US" sz="1000" dirty="0">
                <a:solidFill>
                  <a:schemeClr val="dk1"/>
                </a:solidFill>
              </a:rPr>
              <a:t> usar mascarillas de protección respiratoria en los entornos donde se llevan a cabo procedimientos que generan aerosoles. También pueden usarse al atender directamente a pacientes con COVID-19 en otros entornos, en función de sus valores y preferencias, si están ampliamente disponibles. 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3FDCF9-406A-4747-B22B-8389DF91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360391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4DF4A2-BE84-47A0-A1D6-11A85350F385}"/>
              </a:ext>
            </a:extLst>
          </p:cNvPr>
          <p:cNvGrpSpPr/>
          <p:nvPr/>
        </p:nvGrpSpPr>
        <p:grpSpPr>
          <a:xfrm>
            <a:off x="7939982" y="413112"/>
            <a:ext cx="3924069" cy="596348"/>
            <a:chOff x="7861998" y="1527451"/>
            <a:chExt cx="3924069" cy="5963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BF9A64-C2B1-4C63-A66E-F2EF62557234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 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77B779-35F9-4A78-B456-6CF32C5CDE6A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Pencil">
              <a:extLst>
                <a:ext uri="{FF2B5EF4-FFF2-40B4-BE49-F238E27FC236}">
                  <a16:creationId xmlns:a16="http://schemas.microsoft.com/office/drawing/2014/main" id="{74FF91D7-4B65-4F3E-A50F-EB6E9ADD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Insumos para la realización de la PDR de antígenos del SARS-CoV-2 (1) 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Kit de PDR de antígenos del SARS-CoV-2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Lejía, etanol y toallas de papel para limpiar el puesto de trabajo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Jabón para el lavado de manos o gel hidroalcohólico para manos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Bolsas herméticas para materiales de riesgo biológico en las que colocar o trasladar los materiales de riesgo biológico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Recipientes para desechos en los que introducir las bolsas para materiales de riesgo biológico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Pulverizadores (para la lejía y el etanol)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Dispositivo de medición para preparar las soluciones de lejía y de alcohol 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6</a:t>
            </a:fld>
            <a:endParaRPr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4AA99C-5B05-4A13-BCF7-9274EEAA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578755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F7336-C007-460A-9898-49E7BFA5CDD7}"/>
              </a:ext>
            </a:extLst>
          </p:cNvPr>
          <p:cNvGrpSpPr/>
          <p:nvPr/>
        </p:nvGrpSpPr>
        <p:grpSpPr>
          <a:xfrm>
            <a:off x="7939982" y="1370561"/>
            <a:ext cx="3924069" cy="596348"/>
            <a:chOff x="7861998" y="1527451"/>
            <a:chExt cx="3924069" cy="5963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A3054D-5B35-480A-8CE9-7C570D442F6E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 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23B898-A480-4D95-BCC5-103D9DB00D4C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205727D0-D7E2-4281-9684-AFB4095D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Insumos para la realización de la PDR de antígenos del SARS-CoV-2 (2) 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Bolígrafo o rotulador para etiquetar o rotular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EPP, que debe incluir guantes no estériles, bata, protección ocular o careta protectora y mascarilla quirúrgica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Cronómetro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Controles positivos y negativos (pueden formar parte del kit de PDR de antígenos del SARS-CoV-2 o venderse por separado)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Libro de registro de PDR de antígenos del SARS-CoV-2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Documento que describa los procedimientos normalizados de trabajo (PNT)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Termómetro 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359371-814E-4101-93A2-A0351ED8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769824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19DC1-4A1D-4BE2-B245-923CE71A19F8}"/>
              </a:ext>
            </a:extLst>
          </p:cNvPr>
          <p:cNvGrpSpPr/>
          <p:nvPr/>
        </p:nvGrpSpPr>
        <p:grpSpPr>
          <a:xfrm>
            <a:off x="7939982" y="1370561"/>
            <a:ext cx="3924069" cy="596348"/>
            <a:chOff x="7861998" y="1527451"/>
            <a:chExt cx="3924069" cy="5963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2268C5-70AC-4700-9885-3D5C69397B1C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según las directrices de su país 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E2FB05-A7BE-49F6-BEB5-F799CE625D9E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035383A0-26CC-42BF-AC8B-9F2621C52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Examen de los kits de prueba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ES" b="0" i="0" u="none" baseline="0" dirty="0"/>
              <a:t>Examine los diferentes componentes que se encuentran en cada kit de PDR de antígenos del SARS-CoV-2:</a:t>
            </a:r>
          </a:p>
          <a:p>
            <a:pPr algn="l" rtl="0"/>
            <a:r>
              <a:rPr lang="es-ES" b="0" i="0" u="none" baseline="0" dirty="0"/>
              <a:t>Desecante:</a:t>
            </a:r>
          </a:p>
          <a:p>
            <a:pPr lvl="1" algn="l" rtl="0"/>
            <a:r>
              <a:rPr lang="es-ES" b="0" i="0" u="none" baseline="0" dirty="0"/>
              <a:t>No se usa cuando se realiza la prueba. Sirve únicamente para mantener seco el contenido del paquete antes del uso y debe desecharse una vez abierta la prueba. </a:t>
            </a:r>
          </a:p>
          <a:p>
            <a:pPr lvl="1" algn="l" rtl="0"/>
            <a:r>
              <a:rPr lang="es-ES" b="0" i="0" u="none" baseline="0" dirty="0"/>
              <a:t>Si el desecante incluye un indicador, debe examinarse. Si indica exposición a humedad, deberá desecharse la prueba y usarse una nueva. </a:t>
            </a:r>
          </a:p>
          <a:p>
            <a:pPr algn="l" rtl="0"/>
            <a:r>
              <a:rPr lang="es-ES" b="0" i="0" u="none" baseline="0" dirty="0"/>
              <a:t>Solución tampón:</a:t>
            </a:r>
          </a:p>
          <a:p>
            <a:pPr lvl="1" algn="l" rtl="0"/>
            <a:r>
              <a:rPr lang="es-ES" b="0" i="0" u="none" baseline="0" dirty="0"/>
              <a:t>Se requiere en algunos kits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8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777E0-0EEF-6CBC-052A-45437BD2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251209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Preparación para la prueba: Insumos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77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0B71-4693-6241-AB98-F41A8A54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Gestión </a:t>
            </a:r>
            <a:br>
              <a:rPr lang="es-ES" b="0" i="0" u="none" baseline="0" dirty="0"/>
            </a:br>
            <a:r>
              <a:rPr lang="es-ES" b="0" i="0" u="none" baseline="0" dirty="0"/>
              <a:t>de existencias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48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2429</Words>
  <Application>Microsoft Office PowerPoint</Application>
  <PresentationFormat>Widescreen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Roman</vt:lpstr>
      <vt:lpstr>Ayuthaya</vt:lpstr>
      <vt:lpstr>Calibri</vt:lpstr>
      <vt:lpstr>Office Theme</vt:lpstr>
      <vt:lpstr>07</vt:lpstr>
      <vt:lpstr>Declaración de exención de responsabilidad</vt:lpstr>
      <vt:lpstr>Objetivos de aprendizaje </vt:lpstr>
      <vt:lpstr>Componentes de los kits de PDR de antígenos  del SARS-CoV-2</vt:lpstr>
      <vt:lpstr>Insumos para el muestreo</vt:lpstr>
      <vt:lpstr>Insumos para la realización de la PDR de antígenos del SARS-CoV-2 (1) </vt:lpstr>
      <vt:lpstr>Insumos para la realización de la PDR de antígenos del SARS-CoV-2 (2) </vt:lpstr>
      <vt:lpstr>Examen de los kits de prueba</vt:lpstr>
      <vt:lpstr>Gestión  de existencias</vt:lpstr>
      <vt:lpstr>Gestión de existencias = realización de las pruebas de manera ininterrumpida</vt:lpstr>
      <vt:lpstr>La gestión de existencias requiere conocer:</vt:lpstr>
      <vt:lpstr>La gestión de existencias incluye:</vt:lpstr>
      <vt:lpstr>Realizar un recuento de las existencias</vt:lpstr>
      <vt:lpstr>Llevar registros adecuados del inventario</vt:lpstr>
      <vt:lpstr>Cuándo hacer un pedido</vt:lpstr>
      <vt:lpstr>Cómo hacer un pedido</vt:lpstr>
      <vt:lpstr>Inspeccionar las entregas de insumos antes de su aceptación1 </vt:lpstr>
      <vt:lpstr>Garantizar el almacenamiento adecuado de los insumos</vt:lpstr>
      <vt:lpstr>Gestión de las existencias</vt:lpstr>
      <vt:lpstr>PowerPoint Presentation</vt:lpstr>
      <vt:lpstr>¿Alguna pregunta?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85</cp:revision>
  <dcterms:created xsi:type="dcterms:W3CDTF">2020-10-08T10:02:18Z</dcterms:created>
  <dcterms:modified xsi:type="dcterms:W3CDTF">2022-09-20T16:15:07Z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A17E5078-00AC-4E18-A1C5-6067BF94807B</vt:lpwstr>
  </property>
  <property fmtid="{D5CDD505-2E9C-101B-9397-08002B2CF9AE}" pid="3" name="ArticulatePath">
    <vt:lpwstr>https://worldhealthorg-my.sharepoint.com/personal/barnadasc_who_int/Documents/Doc shared/Ag RDT training package_v1.0/Ag RDT training package_ES/7_Preparation for testing_Supplies_ES/7_SARS-CoV-2_RDT_Training_07_Supplies_v1.0-ES</vt:lpwstr>
  </property>
</Properties>
</file>