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89" r:id="rId3"/>
    <p:sldId id="257" r:id="rId4"/>
    <p:sldId id="276" r:id="rId5"/>
    <p:sldId id="259" r:id="rId6"/>
    <p:sldId id="260" r:id="rId7"/>
    <p:sldId id="261" r:id="rId8"/>
    <p:sldId id="277" r:id="rId9"/>
    <p:sldId id="272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90" r:id="rId18"/>
    <p:sldId id="287" r:id="rId19"/>
    <p:sldId id="288" r:id="rId20"/>
    <p:sldId id="274" r:id="rId21"/>
    <p:sldId id="271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alya Underwood" initials="TU" lastIdx="1" clrIdx="0">
    <p:extLst>
      <p:ext uri="{19B8F6BF-5375-455C-9EA6-DF929625EA0E}">
        <p15:presenceInfo xmlns:p15="http://schemas.microsoft.com/office/powerpoint/2012/main" userId="d1b78f39f2660855" providerId="Windows Live"/>
      </p:ext>
    </p:extLst>
  </p:cmAuthor>
  <p:cmAuthor id="2" name="Fiona Stewart" initials="FS" lastIdx="2" clrIdx="1">
    <p:extLst>
      <p:ext uri="{19B8F6BF-5375-455C-9EA6-DF929625EA0E}">
        <p15:presenceInfo xmlns:p15="http://schemas.microsoft.com/office/powerpoint/2012/main" userId="3a7b56f0cb2e9c4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A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664" autoAdjust="0"/>
    <p:restoredTop sz="94696"/>
  </p:normalViewPr>
  <p:slideViewPr>
    <p:cSldViewPr snapToGrid="0" snapToObjects="1">
      <p:cViewPr varScale="1">
        <p:scale>
          <a:sx n="37" d="100"/>
          <a:sy n="37" d="100"/>
        </p:scale>
        <p:origin x="34" y="12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BD40-84B1-2349-A508-11CBED669F65}" type="datetimeFigureOut">
              <a:rPr lang="es-ES" smtClean="0"/>
              <a:pPr/>
              <a:t>20/09/2022</a:t>
            </a:fld>
            <a:endParaRPr lang="es-E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A6307-915A-134B-ACFB-C4EC86CF7165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9410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43920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16331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62435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024022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377908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358434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3732188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01234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841843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5849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333154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821907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98015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543865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7A6307-915A-134B-ACFB-C4EC86CF7165}" type="slidenum">
              <a:rPr lang="es-ES" smtClean="0"/>
              <a:pPr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64294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6E645C01-F739-A347-9CD2-8D0E9C5D15A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6821" t="6957" r="18233" b="11831"/>
          <a:stretch/>
        </p:blipFill>
        <p:spPr>
          <a:xfrm>
            <a:off x="5493026" y="811369"/>
            <a:ext cx="6698974" cy="5569553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A0A1A0-4D4D-CE47-A67E-A9F4DBB19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522B81-2778-5C41-B3B3-DFCBD4CA0C71}" type="datetime1">
              <a:rPr lang="es-ES" smtClean="0"/>
              <a:pPr/>
              <a:t>20/09/2022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E9A00-C2FB-0A47-AD17-4BC42A25D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dirty="0" err="1"/>
              <a:t>Conference</a:t>
            </a:r>
            <a:r>
              <a:rPr lang="es-ES" dirty="0"/>
              <a:t>     |     </a:t>
            </a:r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E29F7-DCB0-094C-851F-A0968DD4F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s-ES" smtClean="0"/>
              <a:pPr/>
              <a:t>‹#›</a:t>
            </a:fld>
            <a:endParaRPr lang="es-ES"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BADA697-CC04-904E-A093-84FF3BFDB055}"/>
              </a:ext>
            </a:extLst>
          </p:cNvPr>
          <p:cNvSpPr/>
          <p:nvPr userDrawn="1"/>
        </p:nvSpPr>
        <p:spPr>
          <a:xfrm>
            <a:off x="0" y="1010155"/>
            <a:ext cx="6394174" cy="5036476"/>
          </a:xfrm>
          <a:custGeom>
            <a:avLst/>
            <a:gdLst>
              <a:gd name="connsiteX0" fmla="*/ 0 w 6394174"/>
              <a:gd name="connsiteY0" fmla="*/ 0 h 5036476"/>
              <a:gd name="connsiteX1" fmla="*/ 6394174 w 6394174"/>
              <a:gd name="connsiteY1" fmla="*/ 0 h 5036476"/>
              <a:gd name="connsiteX2" fmla="*/ 5135055 w 6394174"/>
              <a:gd name="connsiteY2" fmla="*/ 5036476 h 5036476"/>
              <a:gd name="connsiteX3" fmla="*/ 0 w 6394174"/>
              <a:gd name="connsiteY3" fmla="*/ 5036476 h 50364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4174" h="5036476">
                <a:moveTo>
                  <a:pt x="0" y="0"/>
                </a:moveTo>
                <a:lnTo>
                  <a:pt x="6394174" y="0"/>
                </a:lnTo>
                <a:lnTo>
                  <a:pt x="5135055" y="5036476"/>
                </a:lnTo>
                <a:lnTo>
                  <a:pt x="0" y="50364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3B9F9C4-72BA-474A-85F1-51D0937124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122362"/>
            <a:ext cx="4588565" cy="2940351"/>
          </a:xfrm>
        </p:spPr>
        <p:txBody>
          <a:bodyPr lIns="0" tIns="0" rIns="0" bIns="0" anchor="b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EB50E9B-DD61-564D-A61F-AAAC18591A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3992217" cy="1044615"/>
          </a:xfr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35490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54B2D-1D08-1F42-82CC-C7AF542F04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B9826E-1933-D045-AF5A-BA3BD571F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1D4-D759-BF40-A039-E4FAA3127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64AD41-62B4-234C-9B02-C581AEEE8082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2C1AD-DD21-8840-A024-D910B5AD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DF021-28A2-0E47-939B-CB6C5AFF2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826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505180-52A3-D34D-9AA3-CB39D7876E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89CAB5-C205-214E-BF83-E135B9869C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D129C-15AC-1A4E-8785-88A1FA6D2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F139-AF18-F44B-BD06-58DDC85C1355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D5B4E7-1AB3-7F41-95D0-6BD052ED4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D1B791-FCAC-4049-BD9A-ED397898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2539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ulle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/>
          </a:p>
        </p:txBody>
      </p:sp>
      <p:sp>
        <p:nvSpPr>
          <p:cNvPr id="54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numCol="1" spcCol="38100"/>
          <a:lstStyle>
            <a:lvl1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1pPr>
            <a:lvl2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2pPr>
            <a:lvl3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3pPr>
            <a:lvl4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4pPr>
            <a:lvl5pPr marL="381000" indent="-381000">
              <a:spcBef>
                <a:spcPts val="2100"/>
              </a:spcBef>
              <a:buSzPct val="50000"/>
              <a:buBlip>
                <a:blip r:embed="rId2"/>
              </a:buBlip>
              <a:defRPr sz="21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/>
          </a:p>
        </p:txBody>
      </p:sp>
      <p:sp>
        <p:nvSpPr>
          <p:cNvPr id="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B709DE2-93F8-7E45-91D0-E19ACC3ADA4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53558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86BA4622-83E5-E847-BA04-456FB7316A72}"/>
              </a:ext>
            </a:extLst>
          </p:cNvPr>
          <p:cNvSpPr/>
          <p:nvPr userDrawn="1"/>
        </p:nvSpPr>
        <p:spPr>
          <a:xfrm>
            <a:off x="-1" y="6311900"/>
            <a:ext cx="11353800" cy="570346"/>
          </a:xfrm>
          <a:custGeom>
            <a:avLst/>
            <a:gdLst>
              <a:gd name="connsiteX0" fmla="*/ 0 w 11353800"/>
              <a:gd name="connsiteY0" fmla="*/ 0 h 570346"/>
              <a:gd name="connsiteX1" fmla="*/ 4419175 w 11353800"/>
              <a:gd name="connsiteY1" fmla="*/ 0 h 570346"/>
              <a:gd name="connsiteX2" fmla="*/ 6934625 w 11353800"/>
              <a:gd name="connsiteY2" fmla="*/ 0 h 570346"/>
              <a:gd name="connsiteX3" fmla="*/ 11353800 w 11353800"/>
              <a:gd name="connsiteY3" fmla="*/ 0 h 570346"/>
              <a:gd name="connsiteX4" fmla="*/ 11211214 w 11353800"/>
              <a:gd name="connsiteY4" fmla="*/ 570346 h 570346"/>
              <a:gd name="connsiteX5" fmla="*/ 6792039 w 11353800"/>
              <a:gd name="connsiteY5" fmla="*/ 570346 h 570346"/>
              <a:gd name="connsiteX6" fmla="*/ 4419175 w 11353800"/>
              <a:gd name="connsiteY6" fmla="*/ 570346 h 570346"/>
              <a:gd name="connsiteX7" fmla="*/ 0 w 11353800"/>
              <a:gd name="connsiteY7" fmla="*/ 570346 h 570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53800" h="570346">
                <a:moveTo>
                  <a:pt x="0" y="0"/>
                </a:moveTo>
                <a:lnTo>
                  <a:pt x="4419175" y="0"/>
                </a:lnTo>
                <a:lnTo>
                  <a:pt x="6934625" y="0"/>
                </a:lnTo>
                <a:lnTo>
                  <a:pt x="11353800" y="0"/>
                </a:lnTo>
                <a:lnTo>
                  <a:pt x="11211214" y="570346"/>
                </a:lnTo>
                <a:lnTo>
                  <a:pt x="6792039" y="570346"/>
                </a:lnTo>
                <a:lnTo>
                  <a:pt x="4419175" y="570346"/>
                </a:lnTo>
                <a:lnTo>
                  <a:pt x="0" y="5703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02B227-2D66-E544-9105-EE5DA5C66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</p:spPr>
        <p:txBody>
          <a:bodyPr lIns="0" tIns="0" rIns="0" bIns="0" anchor="b" anchorCtr="0">
            <a:no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AB8C6-127C-3040-936B-39878DE50A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4440760"/>
          </a:xfrm>
        </p:spPr>
        <p:txBody>
          <a:bodyPr/>
          <a:lstStyle>
            <a:lvl1pPr>
              <a:lnSpc>
                <a:spcPct val="100000"/>
              </a:lnSpc>
              <a:buClr>
                <a:schemeClr val="accent1"/>
              </a:buClr>
              <a:defRPr sz="2000"/>
            </a:lvl1pPr>
            <a:lvl2pPr>
              <a:lnSpc>
                <a:spcPct val="100000"/>
              </a:lnSpc>
              <a:buClr>
                <a:schemeClr val="accent1"/>
              </a:buClr>
              <a:defRPr sz="1800"/>
            </a:lvl2pPr>
            <a:lvl3pPr>
              <a:lnSpc>
                <a:spcPct val="100000"/>
              </a:lnSpc>
              <a:buClr>
                <a:schemeClr val="accent1"/>
              </a:buClr>
              <a:defRPr sz="1800"/>
            </a:lvl3pPr>
            <a:lvl4pPr>
              <a:lnSpc>
                <a:spcPct val="100000"/>
              </a:lnSpc>
              <a:buClr>
                <a:schemeClr val="accent1"/>
              </a:buClr>
              <a:defRPr sz="1800"/>
            </a:lvl4pPr>
            <a:lvl5pPr>
              <a:lnSpc>
                <a:spcPct val="100000"/>
              </a:lnSpc>
              <a:buClr>
                <a:schemeClr val="accent1"/>
              </a:buClr>
              <a:defRPr sz="1800"/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56D4B9-1016-B343-8E4B-4618CD651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315200" cy="501650"/>
          </a:xfrm>
        </p:spPr>
        <p:txBody>
          <a:bodyPr lIns="0" tIns="0" rIns="0" bIns="0"/>
          <a:lstStyle>
            <a:lvl1pPr algn="l">
              <a:defRPr sz="1000" b="1" i="0" baseline="0">
                <a:solidFill>
                  <a:schemeClr val="bg1"/>
                </a:solidFill>
              </a:defRPr>
            </a:lvl1pPr>
          </a:lstStyle>
          <a:p>
            <a:pPr algn="l"/>
            <a:r>
              <a:rPr lang="en-GB" dirty="0"/>
              <a:t>Conference     |     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302264-516E-964D-B79B-B9C1965FB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799" y="6311900"/>
            <a:ext cx="510252" cy="575037"/>
          </a:xfrm>
        </p:spPr>
        <p:txBody>
          <a:bodyPr lIns="0" tIns="0" rIns="0" bIns="0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42D34DE6-22C6-0E40-B20E-F2D718CBADB2}" type="slidenum">
              <a:rPr lang="en-GB" smtClean="0"/>
              <a:pPr/>
              <a:t>‹#›</a:t>
            </a:fld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017221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>
            <a:extLst>
              <a:ext uri="{FF2B5EF4-FFF2-40B4-BE49-F238E27FC236}">
                <a16:creationId xmlns:a16="http://schemas.microsoft.com/office/drawing/2014/main" id="{7748E0C6-1E0E-0145-A42F-24A2CFE1B039}"/>
              </a:ext>
            </a:extLst>
          </p:cNvPr>
          <p:cNvSpPr/>
          <p:nvPr userDrawn="1"/>
        </p:nvSpPr>
        <p:spPr>
          <a:xfrm>
            <a:off x="0" y="0"/>
            <a:ext cx="5627866" cy="6858000"/>
          </a:xfrm>
          <a:custGeom>
            <a:avLst/>
            <a:gdLst>
              <a:gd name="connsiteX0" fmla="*/ 0 w 5627866"/>
              <a:gd name="connsiteY0" fmla="*/ 0 h 6858000"/>
              <a:gd name="connsiteX1" fmla="*/ 381000 w 5627866"/>
              <a:gd name="connsiteY1" fmla="*/ 0 h 6858000"/>
              <a:gd name="connsiteX2" fmla="*/ 5246866 w 5627866"/>
              <a:gd name="connsiteY2" fmla="*/ 0 h 6858000"/>
              <a:gd name="connsiteX3" fmla="*/ 5627866 w 5627866"/>
              <a:gd name="connsiteY3" fmla="*/ 0 h 6858000"/>
              <a:gd name="connsiteX4" fmla="*/ 3913366 w 5627866"/>
              <a:gd name="connsiteY4" fmla="*/ 6858000 h 6858000"/>
              <a:gd name="connsiteX5" fmla="*/ 3532366 w 5627866"/>
              <a:gd name="connsiteY5" fmla="*/ 6858000 h 6858000"/>
              <a:gd name="connsiteX6" fmla="*/ 381000 w 5627866"/>
              <a:gd name="connsiteY6" fmla="*/ 6858000 h 6858000"/>
              <a:gd name="connsiteX7" fmla="*/ 0 w 5627866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7866" h="6858000">
                <a:moveTo>
                  <a:pt x="0" y="0"/>
                </a:moveTo>
                <a:lnTo>
                  <a:pt x="381000" y="0"/>
                </a:lnTo>
                <a:lnTo>
                  <a:pt x="5246866" y="0"/>
                </a:lnTo>
                <a:lnTo>
                  <a:pt x="5627866" y="0"/>
                </a:lnTo>
                <a:lnTo>
                  <a:pt x="3913366" y="6858000"/>
                </a:lnTo>
                <a:lnTo>
                  <a:pt x="3532366" y="6858000"/>
                </a:lnTo>
                <a:lnTo>
                  <a:pt x="381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97AFCD-3DCC-884C-BB69-FD42AF5FF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0"/>
            <a:ext cx="3890621" cy="2257063"/>
          </a:xfrm>
        </p:spPr>
        <p:txBody>
          <a:bodyPr lIns="0" tIns="0" rIns="0" bIns="0" anchor="b" anchorCtr="0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AAC5F8-D261-4C47-A63E-7E1CC0500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50603"/>
            <a:ext cx="3890621" cy="1660967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dirty="0"/>
              <a:t>Click to edit Master text styles</a:t>
            </a:r>
          </a:p>
        </p:txBody>
      </p:sp>
      <p:pic>
        <p:nvPicPr>
          <p:cNvPr id="7" name="Picture 6" descr="A picture containing square&#10;&#10;Description automatically generated">
            <a:extLst>
              <a:ext uri="{FF2B5EF4-FFF2-40B4-BE49-F238E27FC236}">
                <a16:creationId xmlns:a16="http://schemas.microsoft.com/office/drawing/2014/main" id="{EDBB7E9E-5A62-B247-B27B-60DE021B878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56744" y="420327"/>
            <a:ext cx="6017346" cy="6017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82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ECAD3-6446-D145-AF2B-16D7CE0C4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E767B6-2508-0149-AF8A-B9E9CEC560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9A89-3A8B-044B-A1D6-D9DA9D9834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E3B457-967E-6B42-884D-3B0448940C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64661-BAA7-F149-B0AE-2834D6842173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FB79E8-17F4-3341-A65E-F5612BD49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46CE2-B782-A649-AAF6-4DDE7BB0E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6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3FBAE-EAA0-2F4D-988D-A34F73903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0E640-9D76-AC4F-BDEF-8C44E712FD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BB0BB9-5E42-954D-ABDF-3CCCB0BCD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62C029-1033-264F-8D7E-7FCA997D5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85DB44-4374-0A42-AEFD-64E65638CE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19BF20-25AE-AC4D-9A30-F6CE735F8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0FBA3-CBE1-834F-823B-F08B6CF2EF30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877BB-6513-5B42-ACD8-1EEC928779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F6BAEB-8A97-A349-A792-18111CA8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632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DDAA7-E73C-334C-88FE-E0F9958A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3E8015-A471-C143-8C19-C0EDA6291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1B9B3-26BA-CE4B-AA8D-50468E00C9E9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BEA3E89-4654-2143-9236-7D0F11AD9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115C60-0EF0-694E-A714-BD8EB7C07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9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ED3233-3DEE-5A45-A6C6-D9FC972F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4F39D2-B145-9744-A7CB-0ED55E6AD7CA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6C40E5-9D2B-AD4F-896A-6231FB897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290E80-B698-1949-B3E4-6A7FFA04C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295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8CF3E-6C35-5846-93E3-D45143892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29643A-5345-BC40-B12E-E0C1D2081A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AB1CD-EEAC-1642-9967-C87C60F3C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E5DAF-15E6-0540-8E1C-C3441C749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6F7A66-22E5-284D-A669-21C8322AB884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128F8-C557-474C-84AB-B7EDF4EC6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1CE386-E8FD-6545-A389-85C6830D0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4921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8D352-66D6-9641-93B4-91BFA72B1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7A392A-D9F5-F445-8AE8-B638F21A62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C4E67-8857-8741-9AD4-624EEA528B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659789-AC40-3048-9292-15C98E267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F42D7C-D06F-5A48-8287-7DB99DDE1A10}" type="datetime1">
              <a:rPr lang="en-GB" smtClean="0"/>
              <a:pPr/>
              <a:t>20/09/2022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70A3F-D293-5D45-9AB1-FF61EDCD9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Conference     |     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B310E-2310-DD45-8C82-2535B762B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34DE6-22C6-0E40-B20E-F2D718CBADB2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82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73A8CB-F6B3-BB43-A93A-688C17F15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style</a:t>
            </a:r>
            <a:endParaRPr lang="es-E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826407-3A76-AF48-8D65-CED9267E6A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err="1"/>
              <a:t>Click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edit</a:t>
            </a:r>
            <a:r>
              <a:rPr lang="es-ES" dirty="0"/>
              <a:t> Master </a:t>
            </a:r>
            <a:r>
              <a:rPr lang="es-ES" dirty="0" err="1"/>
              <a:t>text</a:t>
            </a:r>
            <a:r>
              <a:rPr lang="es-ES" dirty="0"/>
              <a:t> </a:t>
            </a:r>
            <a:r>
              <a:rPr lang="es-ES" dirty="0" err="1"/>
              <a:t>styles</a:t>
            </a:r>
            <a:endParaRPr lang="es-ES" dirty="0"/>
          </a:p>
          <a:p>
            <a:pPr lvl="1"/>
            <a:r>
              <a:rPr lang="es-ES" dirty="0" err="1"/>
              <a:t>Second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2"/>
            <a:r>
              <a:rPr lang="es-ES" dirty="0" err="1"/>
              <a:t>Third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3"/>
            <a:r>
              <a:rPr lang="es-ES" dirty="0" err="1"/>
              <a:t>Fourth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  <a:p>
            <a:pPr lvl="4"/>
            <a:r>
              <a:rPr lang="es-ES" dirty="0" err="1"/>
              <a:t>Fifth</a:t>
            </a:r>
            <a:r>
              <a:rPr lang="es-ES" dirty="0"/>
              <a:t> </a:t>
            </a:r>
            <a:r>
              <a:rPr lang="es-ES" dirty="0" err="1"/>
              <a:t>level</a:t>
            </a:r>
            <a:endParaRPr lang="es-E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9725CB-8A3D-F342-BC98-EE4E99D74E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7B58B-8C31-CE4B-8FCE-2DE0FE0DE13E}" type="datetime1">
              <a:rPr lang="es-ES" smtClean="0"/>
              <a:pPr/>
              <a:t>20/09/2022</a:t>
            </a:fld>
            <a:endParaRPr lang="es-E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B3676D-A92F-A047-99E3-6A01C4EBA4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dirty="0" err="1"/>
              <a:t>Conference</a:t>
            </a:r>
            <a:r>
              <a:rPr lang="es-ES" dirty="0"/>
              <a:t>     |     </a:t>
            </a:r>
            <a:r>
              <a:rPr lang="es-ES" dirty="0" err="1"/>
              <a:t>Presentation</a:t>
            </a:r>
            <a:r>
              <a:rPr lang="es-ES" dirty="0"/>
              <a:t> </a:t>
            </a:r>
            <a:r>
              <a:rPr lang="es-ES" dirty="0" err="1"/>
              <a:t>title</a:t>
            </a:r>
            <a:endParaRPr lang="es-E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BA815-ADFE-8B4B-B1C6-139AAE048F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34DE6-22C6-0E40-B20E-F2D718CBADB2}" type="slidenum">
              <a:rPr lang="es-ES" smtClean="0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3027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1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hyperlink" Target="mailto:ihrhrt@who.int" TargetMode="External"/><Relationship Id="rId5" Type="http://schemas.openxmlformats.org/officeDocument/2006/relationships/hyperlink" Target="https://extranet.who.int/hslp" TargetMode="External"/><Relationship Id="rId4" Type="http://schemas.openxmlformats.org/officeDocument/2006/relationships/hyperlink" Target="https://extranet.who.int/hslp/?q=content/terms-use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7B4B2-1362-8E48-9BA4-CEEE75072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07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7729C4-0A5B-5B46-AF7E-D455DC7D5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213184"/>
            <a:ext cx="4179849" cy="1522454"/>
          </a:xfrm>
        </p:spPr>
        <p:txBody>
          <a:bodyPr>
            <a:normAutofit/>
          </a:bodyPr>
          <a:lstStyle/>
          <a:p>
            <a:pPr algn="l" rtl="0"/>
            <a:r>
              <a:rPr lang="es-ES" sz="3600" b="0" i="0" u="none" baseline="0" dirty="0"/>
              <a:t>Preparación para la prueba: Insumos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977C65-7767-A144-BBD5-49AAB1ABB6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595" y="162817"/>
            <a:ext cx="2257794" cy="791235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2058B48-37FA-48BE-A6FA-22DD40897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303" y="60193"/>
            <a:ext cx="3123296" cy="79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5038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Gestión de existencias = realización de las pruebas de manera ininterrumpida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Asegura la disponibilidad de materiales y kits cuando son necesarios.</a:t>
            </a:r>
          </a:p>
          <a:p>
            <a:pPr algn="l" rtl="0"/>
            <a:r>
              <a:rPr lang="es-ES" b="0" i="0" u="none" baseline="0" dirty="0"/>
              <a:t>Evita el uso de kits caducados.</a:t>
            </a:r>
          </a:p>
          <a:p>
            <a:pPr algn="l" rtl="0"/>
            <a:r>
              <a:rPr lang="es-ES" b="0" i="0" u="none" baseline="0" dirty="0"/>
              <a:t>Reduce al mínimo el desperdicio.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10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06CAC7-DD15-C1F6-5444-3654907BF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3886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La gestión de existencias requiere conocer: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36203"/>
            <a:ext cx="10515600" cy="3642910"/>
          </a:xfrm>
        </p:spPr>
        <p:txBody>
          <a:bodyPr/>
          <a:lstStyle/>
          <a:p>
            <a:pPr algn="l" rtl="0"/>
            <a:r>
              <a:rPr lang="es-ES" b="0" i="0" u="none" baseline="0" dirty="0"/>
              <a:t>las especificaciones de los insumos y los kits,</a:t>
            </a:r>
            <a:r>
              <a:rPr lang="es-ES" b="0" i="0" u="none" baseline="30000" dirty="0"/>
              <a:t>1</a:t>
            </a:r>
            <a:endParaRPr lang="es-ES" altLang="en-US" dirty="0"/>
          </a:p>
          <a:p>
            <a:pPr algn="l" rtl="0"/>
            <a:r>
              <a:rPr lang="es-ES" b="0" i="0" u="none" baseline="0" dirty="0"/>
              <a:t>qué insumos o materiales fungibles tiene y en qué cantidad,</a:t>
            </a:r>
          </a:p>
          <a:p>
            <a:pPr algn="l" rtl="0"/>
            <a:r>
              <a:rPr lang="es-ES" b="0" i="0" u="none" baseline="0" dirty="0"/>
              <a:t>qué parte de las existencias recibidas se ha consumido ya,</a:t>
            </a:r>
          </a:p>
          <a:p>
            <a:pPr algn="l" rtl="0"/>
            <a:r>
              <a:rPr lang="es-ES" b="0" i="0" u="none" baseline="0" dirty="0"/>
              <a:t>cuándo hacer un pedido,</a:t>
            </a:r>
          </a:p>
          <a:p>
            <a:pPr algn="l" rtl="0"/>
            <a:r>
              <a:rPr lang="es-ES" b="0" i="0" u="none" baseline="0" dirty="0"/>
              <a:t>qué se ha solicitado y en qué cantidad,</a:t>
            </a:r>
          </a:p>
          <a:p>
            <a:pPr algn="l" rtl="0"/>
            <a:r>
              <a:rPr lang="es-ES" b="0" i="0" u="none" baseline="0" dirty="0"/>
              <a:t>cuándo se hizo el pedido de existencias,</a:t>
            </a:r>
          </a:p>
          <a:p>
            <a:pPr algn="l" rtl="0"/>
            <a:r>
              <a:rPr lang="es-ES" b="0" i="0" u="none" baseline="0" dirty="0"/>
              <a:t>en dónde almacenar las existencias,</a:t>
            </a:r>
          </a:p>
          <a:p>
            <a:pPr algn="l" rtl="0"/>
            <a:r>
              <a:rPr lang="es-ES" b="0" i="0" u="none" baseline="0" dirty="0"/>
              <a:t>cuándo se recibieron nuevas existencias, en qué cantidad y quién las recibió.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11</a:t>
            </a:fld>
            <a:endParaRPr lang="es-ES" sz="1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3C3B48-DE67-204C-9893-5FC9B72651C0}"/>
              </a:ext>
            </a:extLst>
          </p:cNvPr>
          <p:cNvSpPr txBox="1"/>
          <p:nvPr/>
        </p:nvSpPr>
        <p:spPr>
          <a:xfrm>
            <a:off x="744374" y="5640322"/>
            <a:ext cx="10703251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algn="l" rtl="0"/>
            <a:r>
              <a:rPr lang="es-ES" sz="1000" b="0" i="0" u="none" baseline="30000" dirty="0"/>
              <a:t>1 </a:t>
            </a:r>
            <a:r>
              <a:rPr lang="es-ES" sz="1000" b="0" i="0" u="none" baseline="0" dirty="0"/>
              <a:t>Utilice únicamente pruebas autorizadas en su país. Asegúrese de que se cumplen los requisitos del país en cuanto a los hisopos de obtención de muestras, los desinfectantes y los EPP. </a:t>
            </a:r>
            <a:br>
              <a:rPr lang="es-ES" sz="1000" b="0" i="0" u="none" baseline="0" dirty="0"/>
            </a:br>
            <a:r>
              <a:rPr lang="es-ES" sz="1000" b="0" i="0" u="none" baseline="0" dirty="0"/>
              <a:t>Obtenga los insumos tan solo de proveedores acreditados.</a:t>
            </a:r>
            <a:endParaRPr kumimoji="0" lang="es-ES" sz="1000" b="0" i="0" u="none" strike="noStrike" cap="none" spc="0" normalizeH="0" baseline="0" dirty="0">
              <a:ln>
                <a:noFill/>
              </a:ln>
              <a:solidFill>
                <a:srgbClr val="7A7A7A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9B881-FDE7-D24E-41EC-2B8FF6D02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65047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La gestión de existencias incluye: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3400" indent="-533400" algn="l" rtl="0"/>
            <a:r>
              <a:rPr lang="es-ES" b="0" i="0" u="none" baseline="0" dirty="0"/>
              <a:t>realizar un recuento de las existencias,</a:t>
            </a:r>
          </a:p>
          <a:p>
            <a:pPr marL="533400" indent="-533400" algn="l" rtl="0"/>
            <a:r>
              <a:rPr lang="es-ES" b="0" i="0" u="none" baseline="0" dirty="0"/>
              <a:t>llevar registros adecuados del inventario,</a:t>
            </a:r>
          </a:p>
          <a:p>
            <a:pPr marL="533400" indent="-533400" algn="l" rtl="0"/>
            <a:r>
              <a:rPr lang="es-ES" b="0" i="0" u="none" baseline="0" dirty="0"/>
              <a:t>determinar cuándo deben repetirse los pedidos,</a:t>
            </a:r>
          </a:p>
          <a:p>
            <a:pPr marL="533400" indent="-533400" algn="l" rtl="0"/>
            <a:r>
              <a:rPr lang="es-ES" b="0" i="0" u="none" baseline="0" dirty="0"/>
              <a:t>determinar la cantidad que debe solicitarse al repetir los pedidos,</a:t>
            </a:r>
          </a:p>
          <a:p>
            <a:pPr marL="533400" indent="-533400" algn="l" rtl="0"/>
            <a:r>
              <a:rPr lang="es-ES" b="0" i="0" u="none" baseline="0" dirty="0"/>
              <a:t>hacer los pedidos adecuadamente,</a:t>
            </a:r>
          </a:p>
          <a:p>
            <a:pPr marL="533400" indent="-533400" algn="l" rtl="0"/>
            <a:r>
              <a:rPr lang="es-ES" b="0" i="0" u="none" baseline="0" dirty="0"/>
              <a:t>inspeccionar los insumos antes de la aceptación de la entrega,</a:t>
            </a:r>
          </a:p>
          <a:p>
            <a:pPr marL="533400" indent="-533400" algn="l" rtl="0"/>
            <a:r>
              <a:rPr lang="es-ES" b="0" i="0" u="none" baseline="0" dirty="0"/>
              <a:t>garantizar el almacenamiento adecuado de las existencias,</a:t>
            </a:r>
          </a:p>
          <a:p>
            <a:pPr marL="533400" indent="-533400" algn="l" rtl="0"/>
            <a:r>
              <a:rPr lang="es-ES" b="0" i="0" u="none" baseline="0" dirty="0"/>
              <a:t>documentar los niveles de existencias y el movimiento </a:t>
            </a:r>
            <a:r>
              <a:rPr lang="es-ES" dirty="0"/>
              <a:t>que tienen.</a:t>
            </a:r>
            <a:endParaRPr lang="es-ES" b="0" i="0" u="none" baseline="0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12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D807C-AC76-5D54-CFB6-7033C3B70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162631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Realizar un recuento de las existencias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13</a:t>
            </a:fld>
            <a:endParaRPr lang="es-ES" sz="100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26B48AC-0AF8-114C-95E6-151CD38A9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808682"/>
              </p:ext>
            </p:extLst>
          </p:nvPr>
        </p:nvGraphicFramePr>
        <p:xfrm>
          <a:off x="2031999" y="2196790"/>
          <a:ext cx="8128000" cy="2103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8980512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8024133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s-ES" sz="2000" b="0" i="0" u="none" baseline="0" dirty="0"/>
                        <a:t>¿En qué consiste?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Recuento físico de cada uno de los elementos de los que haya existencias.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8674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s-ES" sz="2000" b="0" i="0" u="none" baseline="0" dirty="0"/>
                        <a:t>¿Cuándo se hace?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Recomendado al comienzo de cada semana.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64468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s-ES" sz="2000" b="0" i="0" u="none" baseline="0" dirty="0"/>
                        <a:t>¿Quién lo hace?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127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2000" b="0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uFillTx/>
                          <a:latin typeface="+mn-lt"/>
                          <a:ea typeface="+mn-ea"/>
                          <a:cs typeface="+mn-cs"/>
                          <a:sym typeface="Avenir Medium"/>
                        </a:rPr>
                        <a:t>Una persona designada para ello.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217411654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B3C75E3C-58D9-8748-98EA-3548BDF0161F}"/>
              </a:ext>
            </a:extLst>
          </p:cNvPr>
          <p:cNvSpPr txBox="1"/>
          <p:nvPr/>
        </p:nvSpPr>
        <p:spPr>
          <a:xfrm>
            <a:off x="838200" y="4944416"/>
            <a:ext cx="10515599" cy="964367"/>
          </a:xfrm>
          <a:prstGeom prst="rect">
            <a:avLst/>
          </a:prstGeom>
          <a:solidFill>
            <a:srgbClr val="009AC9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rtl="0"/>
            <a:r>
              <a:rPr lang="es-ES" sz="2800" b="0" i="0" u="none" baseline="0" dirty="0">
                <a:solidFill>
                  <a:schemeClr val="bg1"/>
                </a:solidFill>
              </a:rPr>
              <a:t>Deben tenerse en cuenta todos los elementos. Debe registrarse todo aquello que entre o que salga</a:t>
            </a:r>
            <a:endParaRPr kumimoji="0" lang="es-ES" sz="44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venir Roman"/>
              <a:ea typeface="Avenir Roman"/>
              <a:cs typeface="Avenir Roman"/>
              <a:sym typeface="Avenir Roman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A520A3-CA61-3287-FA01-C29BB13DF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6567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Llevar registros adecuados del inventario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79658"/>
            <a:ext cx="10515600" cy="4440760"/>
          </a:xfrm>
        </p:spPr>
        <p:txBody>
          <a:bodyPr/>
          <a:lstStyle/>
          <a:p>
            <a:pPr algn="l" rtl="0">
              <a:buFontTx/>
              <a:buNone/>
            </a:pPr>
            <a:r>
              <a:rPr lang="es-ES" b="1" i="0" u="sng" baseline="0" dirty="0"/>
              <a:t>Tarjeta de inventario</a:t>
            </a:r>
          </a:p>
          <a:p>
            <a:pPr algn="l" rtl="0"/>
            <a:r>
              <a:rPr lang="es-ES" b="0" i="0" u="none" baseline="0" dirty="0"/>
              <a:t>Tarjetas de cartulina gruesa simples</a:t>
            </a:r>
          </a:p>
          <a:p>
            <a:pPr algn="l" rtl="0"/>
            <a:r>
              <a:rPr lang="es-ES" b="0" i="0" u="none" baseline="0" dirty="0"/>
              <a:t>Para cada uno de los elementos en existencia</a:t>
            </a:r>
          </a:p>
          <a:p>
            <a:endParaRPr lang="es-ES" altLang="en-US" dirty="0"/>
          </a:p>
          <a:p>
            <a:pPr marL="0" indent="0" algn="l" rtl="0">
              <a:buNone/>
            </a:pPr>
            <a:r>
              <a:rPr lang="es-ES" b="1" i="0" u="sng" baseline="0" dirty="0"/>
              <a:t>Libro o registro de existencias </a:t>
            </a:r>
          </a:p>
          <a:p>
            <a:pPr algn="l" rtl="0"/>
            <a:r>
              <a:rPr lang="es-ES" b="0" i="0" u="none" baseline="0" dirty="0"/>
              <a:t>Contiene una lista de todos los elementos existentes en el almacén</a:t>
            </a:r>
          </a:p>
          <a:p>
            <a:pPr algn="l" rtl="0"/>
            <a:r>
              <a:rPr lang="es-ES" b="0" i="0" u="none" baseline="0" dirty="0"/>
              <a:t>Puede ser en papel o electrónico </a:t>
            </a:r>
          </a:p>
          <a:p>
            <a:pPr algn="l" rtl="0"/>
            <a:r>
              <a:rPr lang="es-ES" b="0" i="0" u="none" baseline="0" dirty="0"/>
              <a:t>Debe actualizarse una vez por semana tras un recuento físico, a partir de la información que consta en las tarjetas de inventario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14</a:t>
            </a:fld>
            <a:endParaRPr lang="es-ES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A091D67-176B-2F41-9954-004E43AC91A6}"/>
              </a:ext>
            </a:extLst>
          </p:cNvPr>
          <p:cNvGrpSpPr/>
          <p:nvPr/>
        </p:nvGrpSpPr>
        <p:grpSpPr>
          <a:xfrm>
            <a:off x="7939982" y="1490305"/>
            <a:ext cx="3924069" cy="596348"/>
            <a:chOff x="7861998" y="1527451"/>
            <a:chExt cx="3924069" cy="5963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8A7A85F-E113-B044-AAD9-09CF34184439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l" rtl="0"/>
              <a:r>
                <a:rPr lang="es-ES" sz="1100" b="0" i="0" u="none" baseline="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según las directrices de su país</a:t>
              </a:r>
              <a:endParaRPr lang="es-E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9876011-787D-1A48-8A61-7221FFEC4D0B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dirty="0"/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0E470B5C-0B16-3C44-988D-178142F85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9C218B-25CE-8BEA-FB56-D220B3A70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57547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Cuándo hacer un pedido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s-ES" dirty="0"/>
          </a:p>
          <a:p>
            <a:pPr marL="0" lvl="0" indent="0" algn="l" rtl="0">
              <a:buNone/>
            </a:pPr>
            <a:r>
              <a:rPr lang="es-ES" sz="1800" b="0" i="0" u="none" baseline="0" dirty="0"/>
              <a:t>Analice las necesidades del centro de pruebas elaborando una lista de todos los reactivos e insumos necesarios:</a:t>
            </a:r>
            <a:endParaRPr lang="es-ES" sz="1800" dirty="0"/>
          </a:p>
          <a:p>
            <a:pPr lvl="1" algn="l" rtl="0"/>
            <a:r>
              <a:rPr lang="es-ES" b="0" i="0" u="none" baseline="0" dirty="0"/>
              <a:t>una descripción detallada de cada elemento usado para la obtención de las muestras y la realización de las pruebas,</a:t>
            </a:r>
            <a:endParaRPr lang="es-ES" dirty="0"/>
          </a:p>
          <a:p>
            <a:pPr lvl="1" algn="l" rtl="0"/>
            <a:r>
              <a:rPr lang="es-ES" b="0" i="0" u="none" baseline="0" dirty="0"/>
              <a:t>un recuento de los paquetes o el número de unidades en que se suministra cada elemento,</a:t>
            </a:r>
            <a:endParaRPr lang="es-ES" dirty="0"/>
          </a:p>
          <a:p>
            <a:pPr lvl="1" algn="l" rtl="0"/>
            <a:r>
              <a:rPr lang="es-ES" b="0" i="0" u="none" baseline="0" dirty="0"/>
              <a:t>el uso aproximado por mes,</a:t>
            </a:r>
          </a:p>
          <a:p>
            <a:pPr lvl="1" algn="l" rtl="0"/>
            <a:r>
              <a:rPr lang="es-ES" b="0" i="0" u="none" baseline="0" dirty="0"/>
              <a:t>la prioridad o el nivel de importancia del elemento para llevar a cabo el trabajo del laboratorio, por ejemplo, ¿se usa todos los días o solamente una vez al mes? ,</a:t>
            </a:r>
            <a:endParaRPr lang="es-ES" dirty="0"/>
          </a:p>
          <a:p>
            <a:pPr lvl="1" algn="l" rtl="0"/>
            <a:r>
              <a:rPr lang="es-ES" b="0" i="0" u="none" baseline="0" dirty="0"/>
              <a:t>el plazo necesario para recibir una nueva entrega: ¿tardará el pedido un día, una semana o un mes en llegar?,</a:t>
            </a:r>
            <a:endParaRPr lang="es-ES" dirty="0"/>
          </a:p>
          <a:p>
            <a:pPr lvl="1" algn="l" rtl="0"/>
            <a:r>
              <a:rPr lang="es-ES" b="0" i="0" u="none" baseline="0" dirty="0"/>
              <a:t>el espacio de almacenamiento y las condiciones de conservación: ¿ocupará un pedido voluminoso demasiado espacio de almacenamiento?, ¿requiere el elemento una conservación en un refrigerador?</a:t>
            </a:r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15</a:t>
            </a:fld>
            <a:endParaRPr lang="es-ES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858F482-AB15-AE4F-B53B-BB5CF2439B15}"/>
              </a:ext>
            </a:extLst>
          </p:cNvPr>
          <p:cNvGrpSpPr/>
          <p:nvPr/>
        </p:nvGrpSpPr>
        <p:grpSpPr>
          <a:xfrm>
            <a:off x="7990389" y="1255327"/>
            <a:ext cx="3924069" cy="596348"/>
            <a:chOff x="7861998" y="1527451"/>
            <a:chExt cx="3924069" cy="5963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8244B22-0333-B842-8922-3D444A3422EF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l" rtl="0"/>
              <a:r>
                <a:rPr lang="es-ES" sz="1100" b="0" i="0" u="none" baseline="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según las directrices de su país</a:t>
              </a:r>
              <a:endParaRPr lang="es-E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8F9C3C37-A576-904C-836A-ECDCF3641120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dirty="0"/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8F44DAF4-4867-4941-BE08-395102E34D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769F15-2755-89E1-29E8-276AF9E03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95112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Cómo hacer un pedido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16</a:t>
            </a:fld>
            <a:endParaRPr lang="es-ES" sz="10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679EEF2-0B59-EE4C-9DDD-A0318DCF5E2B}"/>
              </a:ext>
            </a:extLst>
          </p:cNvPr>
          <p:cNvSpPr txBox="1">
            <a:spLocks/>
          </p:cNvSpPr>
          <p:nvPr/>
        </p:nvSpPr>
        <p:spPr>
          <a:xfrm>
            <a:off x="952500" y="2000250"/>
            <a:ext cx="10287000" cy="4146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s-ES" b="0" i="0" u="none" baseline="0" dirty="0"/>
              <a:t>Elabore una lista de los insumos para los que hacer el pedido.</a:t>
            </a:r>
            <a:endParaRPr lang="es-ES" dirty="0"/>
          </a:p>
          <a:p>
            <a:pPr algn="l" rtl="0"/>
            <a:r>
              <a:rPr lang="es-ES" b="0" i="0" u="none" baseline="0" dirty="0"/>
              <a:t>Rellene una orden de compra y solicite su aprobación según el procedimiento establecido en el centro de pruebas.</a:t>
            </a:r>
          </a:p>
          <a:p>
            <a:pPr algn="l" rtl="0"/>
            <a:r>
              <a:rPr lang="es-ES" b="0" i="0" u="none" baseline="0" dirty="0"/>
              <a:t>Remita la orden de compra al responsable de compras para que la procese y la curse. </a:t>
            </a:r>
            <a:endParaRPr lang="es-ES" dirty="0"/>
          </a:p>
          <a:p>
            <a:pPr algn="l" rtl="0"/>
            <a:r>
              <a:rPr lang="es-ES" b="0" i="0" u="none" baseline="0" dirty="0"/>
              <a:t>Al recibir la entrega, deberá inspeccionar la exactitud del pedido y si tiene algún daño.</a:t>
            </a:r>
            <a:endParaRPr lang="es-ES" dirty="0"/>
          </a:p>
          <a:p>
            <a:pPr algn="l" rtl="0"/>
            <a:r>
              <a:rPr lang="es-ES" b="0" i="0" u="none" baseline="0" dirty="0"/>
              <a:t>A continuación, los insumos deben agregarse al inventario actual y almacenarse según las instrucciones de los fabricantes.</a:t>
            </a:r>
            <a:endParaRPr lang="es-E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B756803-EFEE-3F46-A360-99D01EBDC370}"/>
              </a:ext>
            </a:extLst>
          </p:cNvPr>
          <p:cNvGrpSpPr/>
          <p:nvPr/>
        </p:nvGrpSpPr>
        <p:grpSpPr>
          <a:xfrm>
            <a:off x="7990389" y="1255327"/>
            <a:ext cx="3924069" cy="596348"/>
            <a:chOff x="7861998" y="1527451"/>
            <a:chExt cx="3924069" cy="5963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AD8B318-3412-1643-A41B-8DCA2D54CB32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l" rtl="0"/>
              <a:r>
                <a:rPr lang="es-ES" sz="1100" b="0" i="0" u="none" baseline="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según las directrices de su país</a:t>
              </a:r>
              <a:endParaRPr lang="es-E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7A55E00-C09F-9E49-A5C8-215EDF3707AB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dirty="0"/>
            </a:p>
          </p:txBody>
        </p:sp>
        <p:pic>
          <p:nvPicPr>
            <p:cNvPr id="14" name="Graphic 13" descr="Pencil">
              <a:extLst>
                <a:ext uri="{FF2B5EF4-FFF2-40B4-BE49-F238E27FC236}">
                  <a16:creationId xmlns:a16="http://schemas.microsoft.com/office/drawing/2014/main" id="{FFD07993-4F9C-0943-A0E8-8D66593059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8E26C6-6308-5221-05B6-7264E3F36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3624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s-ES" dirty="0"/>
              <a:t>Inspeccionar las entregas de insumos antes de su aceptación</a:t>
            </a:r>
            <a:r>
              <a:rPr lang="es-ES" baseline="30000" dirty="0"/>
              <a:t>1</a:t>
            </a:r>
            <a:r>
              <a:rPr lang="es-ES" dirty="0"/>
              <a:t> </a:t>
            </a:r>
          </a:p>
        </p:txBody>
      </p:sp>
      <p:sp>
        <p:nvSpPr>
          <p:cNvPr id="217" name="Google Shape;217;p16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7084219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None/>
            </a:pPr>
            <a:r>
              <a:rPr lang="es-ES" dirty="0"/>
              <a:t>Al recibir una entrega: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s-ES" dirty="0"/>
              <a:t>Verifique que el pedido recibido contiene todo lo solicitado.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s-ES" dirty="0"/>
              <a:t>Compruebe la integridad de los insumos recibidos.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s-ES" dirty="0"/>
              <a:t>Establezca la fecha de recepción de cada elemento.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s-ES" dirty="0"/>
              <a:t>Anote los números de lote y las fechas de caducidad.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s-ES" dirty="0"/>
              <a:t>Almacene los elementos con fechas de caducidad posteriores detrás de los que tienen fechas de caducidad anteriores. </a:t>
            </a:r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s-ES" dirty="0"/>
              <a:t>Cree o actualice los registros. </a:t>
            </a:r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 dirty="0"/>
          </a:p>
        </p:txBody>
      </p:sp>
      <p:sp>
        <p:nvSpPr>
          <p:cNvPr id="218" name="Google Shape;218;p16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 sz="1000"/>
          </a:p>
        </p:txBody>
      </p:sp>
      <p:sp>
        <p:nvSpPr>
          <p:cNvPr id="219" name="Google Shape;219;p16"/>
          <p:cNvSpPr txBox="1"/>
          <p:nvPr/>
        </p:nvSpPr>
        <p:spPr>
          <a:xfrm>
            <a:off x="838200" y="5820846"/>
            <a:ext cx="10391274" cy="4103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</a:t>
            </a:r>
            <a:r>
              <a:rPr lang="es-ES" sz="1000" dirty="0">
                <a:solidFill>
                  <a:schemeClr val="dk1"/>
                </a:solidFill>
              </a:rPr>
              <a:t>Puede ser preciso adaptar el mecanismo de recepción de los insumos en caso de un sistema de compras y distribución centralizado. Por ejemplo, informar al nivel de supervisión o al nivel central de cualquier posible problema que haya con los productos recibidos. </a:t>
            </a:r>
          </a:p>
        </p:txBody>
      </p:sp>
      <p:grpSp>
        <p:nvGrpSpPr>
          <p:cNvPr id="221" name="Google Shape;221;p16"/>
          <p:cNvGrpSpPr/>
          <p:nvPr/>
        </p:nvGrpSpPr>
        <p:grpSpPr>
          <a:xfrm>
            <a:off x="8284307" y="2112738"/>
            <a:ext cx="3069492" cy="2957319"/>
            <a:chOff x="3026508" y="1539996"/>
            <a:chExt cx="6138983" cy="4636967"/>
          </a:xfrm>
        </p:grpSpPr>
        <p:pic>
          <p:nvPicPr>
            <p:cNvPr id="222" name="Google Shape;222;p16" descr="Text&#10;&#10;Description automatically generated"/>
            <p:cNvPicPr preferRelativeResize="0"/>
            <p:nvPr/>
          </p:nvPicPr>
          <p:blipFill rotWithShape="1">
            <a:blip r:embed="rId4">
              <a:alphaModFix/>
            </a:blip>
            <a:srcRect t="9644" b="18019"/>
            <a:stretch/>
          </p:blipFill>
          <p:spPr>
            <a:xfrm>
              <a:off x="3026508" y="1736203"/>
              <a:ext cx="6138983" cy="44407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3" name="Google Shape;223;p16"/>
            <p:cNvSpPr txBox="1"/>
            <p:nvPr/>
          </p:nvSpPr>
          <p:spPr>
            <a:xfrm>
              <a:off x="4112820" y="1539996"/>
              <a:ext cx="3966357" cy="159245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dirty="0">
                  <a:solidFill>
                    <a:schemeClr val="dk1"/>
                  </a:solidFill>
                  <a:latin typeface="Ayuthaya"/>
                  <a:ea typeface="Ayuthaya"/>
                  <a:cs typeface="Ayuthaya"/>
                  <a:sym typeface="Ayuthaya"/>
                </a:rPr>
                <a:t>PDR de </a:t>
              </a:r>
              <a:r>
                <a:rPr lang="en-US" sz="2000" dirty="0" err="1">
                  <a:solidFill>
                    <a:schemeClr val="dk1"/>
                  </a:solidFill>
                  <a:latin typeface="Ayuthaya"/>
                  <a:ea typeface="Ayuthaya"/>
                  <a:cs typeface="Ayuthaya"/>
                  <a:sym typeface="Ayuthaya"/>
                </a:rPr>
                <a:t>antígenos</a:t>
              </a:r>
              <a:r>
                <a:rPr lang="en-US" sz="2000" dirty="0">
                  <a:solidFill>
                    <a:schemeClr val="dk1"/>
                  </a:solidFill>
                  <a:latin typeface="Ayuthaya"/>
                  <a:ea typeface="Ayuthaya"/>
                  <a:cs typeface="Ayuthaya"/>
                  <a:sym typeface="Ayuthaya"/>
                </a:rPr>
                <a:t> del SARS-CoV-2 </a:t>
              </a:r>
              <a:endParaRPr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FDD655-F527-448A-8ED1-EA5947F10FA9}"/>
              </a:ext>
            </a:extLst>
          </p:cNvPr>
          <p:cNvGrpSpPr/>
          <p:nvPr/>
        </p:nvGrpSpPr>
        <p:grpSpPr>
          <a:xfrm>
            <a:off x="7939982" y="1374521"/>
            <a:ext cx="3924069" cy="596348"/>
            <a:chOff x="7861998" y="1527451"/>
            <a:chExt cx="3924069" cy="596348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9CADBAF-A892-4143-990B-50F316E0F6EF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en-US" sz="11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según las directrices de su país </a:t>
              </a:r>
              <a:endParaRPr lang="en-U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547AA66-4A35-4D8F-8455-7287012A009D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Graphic 13" descr="Pencil">
              <a:extLst>
                <a:ext uri="{FF2B5EF4-FFF2-40B4-BE49-F238E27FC236}">
                  <a16:creationId xmlns:a16="http://schemas.microsoft.com/office/drawing/2014/main" id="{7C1DD7D2-D275-47B6-A5F0-DD3C8D36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2" name="Footer Placeholder 3">
            <a:extLst>
              <a:ext uri="{FF2B5EF4-FFF2-40B4-BE49-F238E27FC236}">
                <a16:creationId xmlns:a16="http://schemas.microsoft.com/office/drawing/2014/main" id="{E3215E72-6883-9865-886D-6A613EF746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Garantizar el almacenamiento adecuado de los insumos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n-US" dirty="0"/>
          </a:p>
          <a:p>
            <a:pPr algn="l" rtl="0"/>
            <a:r>
              <a:rPr lang="es-ES" b="0" i="0" u="none" baseline="0" dirty="0"/>
              <a:t>Coloque los elementos en los anaqueles.</a:t>
            </a:r>
          </a:p>
          <a:p>
            <a:pPr algn="l" rtl="0"/>
            <a:r>
              <a:rPr lang="es-ES" b="0" i="0" u="none" baseline="0" dirty="0"/>
              <a:t>Organice las remesas existentes y las nuevas según fechas de caducidad.</a:t>
            </a:r>
          </a:p>
          <a:p>
            <a:pPr algn="l" rtl="0"/>
            <a:r>
              <a:rPr lang="es-ES" b="0" i="0" u="none" baseline="0" dirty="0"/>
              <a:t>Mantenga el local de almacenamiento limpio, organizado y bajo llave. </a:t>
            </a:r>
          </a:p>
          <a:p>
            <a:pPr algn="l" rtl="0"/>
            <a:r>
              <a:rPr lang="es-ES" b="0" i="0" u="none" baseline="0" dirty="0"/>
              <a:t>Mantenga las condiciones de conservación establecidas en las instrucciones de los fabricantes (por ejemplo, de </a:t>
            </a:r>
            <a:r>
              <a:rPr lang="es-ES" dirty="0"/>
              <a:t>2 a 30 °C</a:t>
            </a:r>
            <a:r>
              <a:rPr lang="es-ES" b="0" i="0" u="none" baseline="0" dirty="0"/>
              <a:t>).</a:t>
            </a:r>
          </a:p>
          <a:p>
            <a:pPr algn="l" rtl="0"/>
            <a:r>
              <a:rPr lang="es-ES" b="0" i="0" u="none" baseline="0" dirty="0"/>
              <a:t>Mantenga un registro de la temperatura diario (o dos veces al día). </a:t>
            </a:r>
          </a:p>
          <a:p>
            <a:pPr algn="l" rtl="0"/>
            <a:r>
              <a:rPr lang="es-ES" b="0" i="0" u="none" baseline="0" dirty="0"/>
              <a:t>Almacene los elementos lejos de la luz solar directa.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18</a:t>
            </a:fld>
            <a:endParaRPr lang="es-ES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924BA88-A77D-FB43-A72A-11E45D0BCC67}"/>
              </a:ext>
            </a:extLst>
          </p:cNvPr>
          <p:cNvGrpSpPr/>
          <p:nvPr/>
        </p:nvGrpSpPr>
        <p:grpSpPr>
          <a:xfrm>
            <a:off x="7990389" y="1255327"/>
            <a:ext cx="3924069" cy="596348"/>
            <a:chOff x="7861998" y="1527451"/>
            <a:chExt cx="3924069" cy="5963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E283F9E-F1FA-1048-9380-E90272A7CCAB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l" rtl="0"/>
              <a:r>
                <a:rPr lang="es-ES" sz="1100" b="0" i="0" u="none" baseline="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según las directrices de su país</a:t>
              </a:r>
              <a:endParaRPr lang="es-E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6697ED0-4F12-8949-9A8A-9BE195019BD2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dirty="0"/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0DA16B5F-4384-7F4F-ADCA-057DBE46EC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253DAB0-70EE-34DC-FC6D-282EB0B30F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extLst>
      <p:ext uri="{BB962C8B-B14F-4D97-AF65-F5344CB8AC3E}">
        <p14:creationId xmlns:p14="http://schemas.microsoft.com/office/powerpoint/2010/main" val="6033273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Gestión de las existencias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l" rtl="0"/>
            <a:endParaRPr lang="es-ES" dirty="0"/>
          </a:p>
          <a:p>
            <a:pPr lvl="0" algn="l" rtl="0"/>
            <a:r>
              <a:rPr lang="es-ES" b="0" i="0" u="none" baseline="0" dirty="0"/>
              <a:t>Etiquete todos los insumos y reactivos con la fecha de recepción y la fecha de la primera apertura. </a:t>
            </a:r>
          </a:p>
          <a:p>
            <a:pPr lvl="0" algn="l" rtl="0"/>
            <a:r>
              <a:rPr lang="es-ES" b="0" i="0" u="none" baseline="0" dirty="0"/>
              <a:t>Decida los niveles de existencias en función del conocimiento actual de la disponibilidad de suministros y la frecuencia de reposición.</a:t>
            </a:r>
          </a:p>
          <a:p>
            <a:pPr lvl="0" algn="l" rtl="0"/>
            <a:r>
              <a:rPr lang="es-ES" b="0" i="0" u="none" baseline="0" dirty="0"/>
              <a:t>Realice la rotación de las existencias según los principios de “lo primero que caduca es lo primero que sale” para garantizar que no se usen reactivos caducados.</a:t>
            </a:r>
          </a:p>
          <a:p>
            <a:pPr lvl="0" algn="l" rtl="0"/>
            <a:r>
              <a:rPr lang="es-ES" b="0" i="0" u="none" baseline="0" dirty="0"/>
              <a:t>Si hay reactivos caducados, deben separarse, rotularse como </a:t>
            </a:r>
            <a:r>
              <a:rPr lang="es-ES" b="1" i="0" u="none" baseline="0" dirty="0"/>
              <a:t>"Caducado: no usar"</a:t>
            </a:r>
            <a:r>
              <a:rPr lang="es-ES" b="0" i="0" u="none" baseline="0" dirty="0"/>
              <a:t>, y luego desecharse según las instrucciones del fabricante.</a:t>
            </a:r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19</a:t>
            </a:fld>
            <a:endParaRPr lang="es-ES" sz="1000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0210C0C-FB1A-124F-9DB1-979BD6C1F7EC}"/>
              </a:ext>
            </a:extLst>
          </p:cNvPr>
          <p:cNvGrpSpPr/>
          <p:nvPr/>
        </p:nvGrpSpPr>
        <p:grpSpPr>
          <a:xfrm>
            <a:off x="7990389" y="1255327"/>
            <a:ext cx="3924069" cy="596348"/>
            <a:chOff x="7861998" y="1527451"/>
            <a:chExt cx="3924069" cy="59634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63A997-D5E6-AE41-A2FB-5C69367BC364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pPr algn="l" rtl="0"/>
              <a:r>
                <a:rPr lang="es-ES" sz="1100" b="0" i="0" u="none" baseline="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según las directrices de su país</a:t>
              </a:r>
              <a:endParaRPr lang="es-E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BCFA9385-8828-1547-A4EA-D69E25675B19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s-ES" dirty="0"/>
            </a:p>
          </p:txBody>
        </p:sp>
        <p:pic>
          <p:nvPicPr>
            <p:cNvPr id="13" name="Graphic 12" descr="Pencil">
              <a:extLst>
                <a:ext uri="{FF2B5EF4-FFF2-40B4-BE49-F238E27FC236}">
                  <a16:creationId xmlns:a16="http://schemas.microsoft.com/office/drawing/2014/main" id="{AB910485-BB23-344B-8D60-4BD9A4708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51D55-7825-87BD-C645-B7318D74D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extLst>
      <p:ext uri="{BB962C8B-B14F-4D97-AF65-F5344CB8AC3E}">
        <p14:creationId xmlns:p14="http://schemas.microsoft.com/office/powerpoint/2010/main" val="318010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Declaración de exención de responsabilidad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89540"/>
            <a:ext cx="10515600" cy="444076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  <a:defRPr/>
            </a:pPr>
            <a:r>
              <a:rPr lang="es-ES" b="1" i="0" u="none" baseline="0" dirty="0"/>
              <a:t>Plataforma </a:t>
            </a:r>
            <a:r>
              <a:rPr lang="es-ES" b="1" dirty="0"/>
              <a:t>de la OMS de </a:t>
            </a:r>
            <a:r>
              <a:rPr lang="es-ES" b="1" i="0" u="none" baseline="0" dirty="0"/>
              <a:t>aprendizaje de seguridad sanitaria: Materiales didácticos</a:t>
            </a:r>
            <a:endParaRPr lang="es-ES" dirty="0"/>
          </a:p>
          <a:p>
            <a:pPr algn="l" rtl="0">
              <a:defRPr/>
            </a:pPr>
            <a:endParaRPr lang="es-ES" dirty="0"/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Estos materiales didácticos de la OMS son © Organización Mundial de la Salud (OMS) 2022. </a:t>
            </a:r>
            <a:br>
              <a:rPr lang="es-ES" b="0" i="0" u="none" baseline="0" dirty="0"/>
            </a:br>
            <a:r>
              <a:rPr lang="es-ES" b="0" i="0" u="none" baseline="0" dirty="0"/>
              <a:t>Reservados todos los derechos.</a:t>
            </a:r>
          </a:p>
          <a:p>
            <a:pPr marL="0" indent="0" algn="l" rtl="0">
              <a:buNone/>
              <a:defRPr/>
            </a:pPr>
            <a:endParaRPr lang="es-ES" dirty="0"/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El uso de estos materiales está sujeto a las </a:t>
            </a:r>
            <a:r>
              <a:rPr lang="es-ES" b="0" i="0" u="sng" baseline="0" dirty="0">
                <a:hlinkClick r:id="rId4"/>
              </a:rPr>
              <a:t>condiciones de uso de los materiales didácticos de la plataforma de aprendizaje de seguridad sanitaria de la OMS</a:t>
            </a:r>
            <a:r>
              <a:rPr lang="es-ES" b="0" i="0" u="none" baseline="0" dirty="0"/>
              <a:t> que usted aceptó al descargarlos y que pueden consultarse [en inglés] en la plataforma de aprendizaje de seguridad sanitaria en: </a:t>
            </a:r>
            <a:r>
              <a:rPr lang="es-ES" b="0" i="0" u="sng" baseline="0" dirty="0">
                <a:hlinkClick r:id="rId5"/>
              </a:rPr>
              <a:t>https://extranet.who.int/hslp</a:t>
            </a:r>
            <a:r>
              <a:rPr lang="es-ES" b="0" i="0" u="none" baseline="0" dirty="0"/>
              <a:t>.  </a:t>
            </a:r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 </a:t>
            </a:r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Si usted adapta, modifica, traduce o cambia de cualquier otra manera el contenido de estos materiales, no debe dar a entender que la OMS respalda en modo alguno esas modificaciones ni puede usar el nombre o el logo de la OMS en </a:t>
            </a:r>
            <a:r>
              <a:rPr lang="es-ES" dirty="0"/>
              <a:t>dichos</a:t>
            </a:r>
            <a:r>
              <a:rPr lang="es-ES" b="0" i="0" u="none" baseline="0" dirty="0"/>
              <a:t> materiales modificados.  </a:t>
            </a:r>
          </a:p>
          <a:p>
            <a:pPr algn="l" rtl="0">
              <a:defRPr/>
            </a:pPr>
            <a:endParaRPr lang="es-ES" dirty="0"/>
          </a:p>
          <a:p>
            <a:pPr marL="0" indent="0" algn="l" rtl="0">
              <a:buNone/>
              <a:defRPr/>
            </a:pPr>
            <a:r>
              <a:rPr lang="es-ES" b="0" i="0" u="none" baseline="0" dirty="0"/>
              <a:t>Además, sírvase informar a la OMS de cualquier modificación de estos materiales que usted utilice públicamente, para fines de registro y desarrollo continuo, enviando un mensaje de correo electrónico a </a:t>
            </a:r>
            <a:r>
              <a:rPr lang="es-ES" b="0" i="0" u="sng" baseline="0" dirty="0">
                <a:hlinkClick r:id="rId6"/>
              </a:rPr>
              <a:t>ihrhrt@who.int</a:t>
            </a:r>
            <a:r>
              <a:rPr lang="es-ES" b="0" i="0" u="none" baseline="0" dirty="0"/>
              <a:t>. 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2</a:t>
            </a:fld>
            <a:endParaRPr lang="es-ES" sz="1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E7C508B-4E66-4813-58AF-C2DEF56B7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2459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pic>
        <p:nvPicPr>
          <p:cNvPr id="245" name="Google Shape;245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0"/>
            <a:ext cx="1981364" cy="15501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9"/>
          <p:cNvSpPr/>
          <p:nvPr/>
        </p:nvSpPr>
        <p:spPr>
          <a:xfrm>
            <a:off x="0" y="0"/>
            <a:ext cx="12192000" cy="6858000"/>
          </a:xfrm>
          <a:prstGeom prst="flowChartInputOutput">
            <a:avLst/>
          </a:prstGeom>
          <a:solidFill>
            <a:schemeClr val="accent1"/>
          </a:solidFill>
          <a:ln w="12700" cap="flat" cmpd="sng">
            <a:solidFill>
              <a:srgbClr val="006289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9"/>
          <p:cNvSpPr txBox="1"/>
          <p:nvPr/>
        </p:nvSpPr>
        <p:spPr>
          <a:xfrm>
            <a:off x="2858589" y="303656"/>
            <a:ext cx="4674326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Puntos clave </a:t>
            </a:r>
            <a:endParaRPr/>
          </a:p>
        </p:txBody>
      </p:sp>
      <p:sp>
        <p:nvSpPr>
          <p:cNvPr id="248" name="Google Shape;248;p19"/>
          <p:cNvSpPr txBox="1"/>
          <p:nvPr/>
        </p:nvSpPr>
        <p:spPr>
          <a:xfrm>
            <a:off x="1938383" y="1884686"/>
            <a:ext cx="8628017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Aprenda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cuáles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son los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insumos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componentes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incluidos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los kits de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prueba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se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necesitan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realizar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pruebas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Gestionar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adecuadamente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las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existencias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insumos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es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esencial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evitar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interrupción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las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pruebas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Asegúrese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que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existan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sistemas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realizar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recuento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semanal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existencias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mantener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un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registro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inventarios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garantizar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los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reactivos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con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menos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tiempo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conservación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utilicen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primero. </a:t>
            </a:r>
            <a:endParaRPr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Asegúrese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que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existan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sistemas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para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realizar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pedidos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manera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oportuna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teniendo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cuenta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el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uso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insumos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previendo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que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pueda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haber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retrasos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la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entrega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dirty="0"/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No use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reactivos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caducados</a:t>
            </a:r>
            <a:r>
              <a:rPr lang="en-US" sz="20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sz="20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19"/>
          <p:cNvPicPr preferRelativeResize="0"/>
          <p:nvPr/>
        </p:nvPicPr>
        <p:blipFill rotWithShape="1">
          <a:blip r:embed="rId5">
            <a:alphaModFix/>
          </a:blip>
          <a:srcRect l="8243"/>
          <a:stretch/>
        </p:blipFill>
        <p:spPr>
          <a:xfrm>
            <a:off x="10566400" y="4708525"/>
            <a:ext cx="1625600" cy="16478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AB5306BB-E5A8-4425-8E36-749CE7EE8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628017" cy="501650"/>
          </a:xfrm>
        </p:spPr>
        <p:txBody>
          <a:bodyPr/>
          <a:lstStyle/>
          <a:p>
            <a:r>
              <a:rPr lang="en-US" sz="1000" b="1" dirty="0">
                <a:solidFill>
                  <a:schemeClr val="bg1"/>
                </a:solidFill>
              </a:rPr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3C16B9F-E4DF-0B4D-8F6D-CDAE169A5E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¿Alguna pregunta?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B6F39-695C-004B-B1C1-C240CDD05D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 algn="r" rtl="0"/>
            <a:fld id="{8B709DE2-93F8-7E45-91D0-E19ACC3ADA42}" type="slidenum">
              <a:rPr lang="es-ES" smtClean="0"/>
              <a:pPr algn="r" rtl="0"/>
              <a:t>21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2677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/>
              <a:t>Objetivos de aprendizaje </a:t>
            </a:r>
            <a:endParaRPr/>
          </a:p>
        </p:txBody>
      </p:sp>
      <p:sp>
        <p:nvSpPr>
          <p:cNvPr id="102" name="Google Shape;102;p2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258888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Arial"/>
              <a:buChar char="•"/>
            </a:pPr>
            <a:r>
              <a:rPr lang="en-US" dirty="0"/>
              <a:t>Al final de este módulo, usted podrá: </a:t>
            </a:r>
            <a:endParaRPr dirty="0"/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dirty="0"/>
              <a:t>mencionar e identificar todos los insumos requeridos para realizar las PDR de antígenos del SARS-CoV-2; </a:t>
            </a:r>
            <a:endParaRPr dirty="0"/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dirty="0"/>
              <a:t>mencionar e identificar todos los componentes de los kits de PDR de antígenos del SARS-CoV-2; </a:t>
            </a:r>
            <a:endParaRPr dirty="0"/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dirty="0"/>
              <a:t>explicar los principios de la gestión de existencias; </a:t>
            </a:r>
            <a:endParaRPr dirty="0"/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dirty="0"/>
              <a:t>explicar cuándo y cómo cursar pedidos de insumos; </a:t>
            </a:r>
            <a:endParaRPr dirty="0"/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dirty="0"/>
              <a:t>describir cómo inspeccionar las entregas de insumos antes de su aceptación; </a:t>
            </a:r>
            <a:endParaRPr dirty="0"/>
          </a:p>
          <a:p>
            <a:pPr marL="971550" lvl="1" indent="-285750"/>
            <a:r>
              <a:rPr lang="en-US" dirty="0"/>
              <a:t>explicar los principios de «lo primero que caduca es lo primero que sale» al gestionar los materiales fungibles para las PDR de antígenos del SARS-CoV-2; </a:t>
            </a:r>
            <a:endParaRPr dirty="0"/>
          </a:p>
          <a:p>
            <a:pPr marL="971550" lvl="1" indent="-2857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Font typeface="Arial"/>
              <a:buChar char="•"/>
            </a:pPr>
            <a:r>
              <a:rPr lang="en-US" dirty="0"/>
              <a:t>describir cómo mantener los kits de prueba y otros insumos en las condiciones de conservación adecuadas. </a:t>
            </a:r>
            <a:endParaRPr dirty="0"/>
          </a:p>
        </p:txBody>
      </p:sp>
      <p:sp>
        <p:nvSpPr>
          <p:cNvPr id="103" name="Google Shape;103;p2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sz="100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5280A75-B765-4DD3-92EF-1CBF5F423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Componentes de los kits de PDR de antígenos </a:t>
            </a:r>
            <a:br>
              <a:rPr lang="es-ES" b="0" i="0" u="none" baseline="0" dirty="0"/>
            </a:br>
            <a:r>
              <a:rPr lang="es-ES" b="0" i="0" u="none" baseline="0" dirty="0"/>
              <a:t>del SARS-CoV-2</a:t>
            </a:r>
            <a:endParaRPr lang="es-E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s-ES" b="0" i="0" u="none" baseline="0" dirty="0"/>
              <a:t>Los kits habituales de las PDR de antígenos del SARS-CoV-2 constan de:</a:t>
            </a:r>
          </a:p>
          <a:p>
            <a:pPr algn="l" rtl="0"/>
            <a:r>
              <a:rPr lang="es-ES" b="0" i="0" u="none" baseline="0" dirty="0"/>
              <a:t>dispositivo de prueba (envuelto de forma individual en una bolsa de papel de aluminio con desecante),</a:t>
            </a:r>
          </a:p>
          <a:p>
            <a:pPr algn="l" rtl="0"/>
            <a:r>
              <a:rPr lang="es-ES" b="0" i="0" u="none" baseline="0" dirty="0"/>
              <a:t>tubo de tampón de extracción,</a:t>
            </a:r>
          </a:p>
          <a:p>
            <a:pPr algn="l" rtl="0"/>
            <a:r>
              <a:rPr lang="es-ES" b="0" i="0" u="none" baseline="0" dirty="0"/>
              <a:t>tampón,</a:t>
            </a:r>
          </a:p>
          <a:p>
            <a:pPr algn="l" rtl="0"/>
            <a:r>
              <a:rPr lang="es-ES" b="0" i="0" u="none" baseline="0" dirty="0"/>
              <a:t>tapa de boquilla,</a:t>
            </a:r>
          </a:p>
          <a:p>
            <a:pPr algn="l" rtl="0"/>
            <a:r>
              <a:rPr lang="es-ES" b="0" i="0" u="none" baseline="0" dirty="0"/>
              <a:t>soporte de papel para sostener el tubo de tampón de extracción,</a:t>
            </a:r>
          </a:p>
          <a:p>
            <a:pPr algn="l" rtl="0"/>
            <a:r>
              <a:rPr lang="es-ES" b="0" i="0" u="none" baseline="0" dirty="0"/>
              <a:t>instrucciones de uso.</a:t>
            </a:r>
          </a:p>
          <a:p>
            <a:endParaRPr lang="es-ES" dirty="0"/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4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5D4A800-2E37-9310-FDE7-A884BF567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3578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>
            <a:spLocks noGrp="1"/>
          </p:cNvSpPr>
          <p:nvPr>
            <p:ph type="title"/>
          </p:nvPr>
        </p:nvSpPr>
        <p:spPr>
          <a:xfrm>
            <a:off x="728132" y="746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s-ES" sz="3200" dirty="0"/>
              <a:t>Insumos para el muestreo</a:t>
            </a:r>
          </a:p>
        </p:txBody>
      </p:sp>
      <p:sp>
        <p:nvSpPr>
          <p:cNvPr id="118" name="Google Shape;118;p4"/>
          <p:cNvSpPr txBox="1">
            <a:spLocks noGrp="1"/>
          </p:cNvSpPr>
          <p:nvPr>
            <p:ph type="body" idx="1"/>
          </p:nvPr>
        </p:nvSpPr>
        <p:spPr>
          <a:xfrm>
            <a:off x="457201" y="1243295"/>
            <a:ext cx="7399866" cy="4082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en-US" sz="1600" dirty="0"/>
              <a:t>Hisopos nasofaríngeos estériles envueltos individualmente, nuevos (sin abrir) (utilice los hisopos incluidos en el kit de PDR de antígenos del SARS-CoV-2 salvo que en las instrucciones de uso se especifique otra cosa) </a:t>
            </a:r>
            <a:endParaRPr sz="1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en-US" sz="1600" dirty="0" err="1"/>
              <a:t>Recipiente</a:t>
            </a:r>
            <a:r>
              <a:rPr lang="en-US" sz="1600" dirty="0"/>
              <a:t> principal (por ejemplo, medio de transporte de virus o tubo con tampón) </a:t>
            </a:r>
            <a:endParaRPr sz="1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en-US" sz="1600" dirty="0"/>
              <a:t>Equipo de protección personal (EPP), que incluirá guantes, bata, protección ocular (gafas protectoras o careta de protección) y </a:t>
            </a:r>
            <a:r>
              <a:rPr lang="es-ES" sz="1600" dirty="0"/>
              <a:t>mascarilla</a:t>
            </a:r>
            <a:r>
              <a:rPr lang="en-US" sz="1600" dirty="0"/>
              <a:t> </a:t>
            </a:r>
            <a:r>
              <a:rPr lang="es-ES" sz="1600" dirty="0"/>
              <a:t>quirúrgica</a:t>
            </a:r>
            <a:r>
              <a:rPr lang="es-ES" sz="1600" baseline="30000" dirty="0"/>
              <a:t>1 </a:t>
            </a:r>
            <a:endParaRPr lang="es-ES" sz="1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en-US" sz="1600" dirty="0"/>
              <a:t>Bolígrafo o rotulador para etiquetar o rotular </a:t>
            </a:r>
            <a:endParaRPr sz="1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en-US" sz="1600" dirty="0"/>
              <a:t>Lejía, etanol y toallas de papel para limpiar el puesto de trabajo </a:t>
            </a:r>
            <a:endParaRPr sz="1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en-US" sz="1600" dirty="0"/>
              <a:t>Formulario de obtención de muestras </a:t>
            </a:r>
            <a:endParaRPr sz="1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en-US" sz="1600" dirty="0"/>
              <a:t>Jabón para el lavado de manos o gel hidroalcohólico para manos </a:t>
            </a:r>
            <a:endParaRPr sz="1600" dirty="0"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100000"/>
              <a:buChar char="•"/>
            </a:pPr>
            <a:r>
              <a:rPr lang="en-US" sz="1600" dirty="0"/>
              <a:t>Bolsas herméticas para materiales de riesgo biológico y recipientes para desechos en las que colocar o trasladar los materiales de riesgo biológico </a:t>
            </a:r>
            <a:endParaRPr sz="1600" dirty="0"/>
          </a:p>
        </p:txBody>
      </p:sp>
      <p:sp>
        <p:nvSpPr>
          <p:cNvPr id="119" name="Google Shape;119;p4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sz="1000"/>
          </a:p>
        </p:txBody>
      </p:sp>
      <p:pic>
        <p:nvPicPr>
          <p:cNvPr id="120" name="Google Shape;120;p4" descr="A picture containing logo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 r="18345"/>
          <a:stretch/>
        </p:blipFill>
        <p:spPr>
          <a:xfrm>
            <a:off x="7990389" y="1015111"/>
            <a:ext cx="3873662" cy="4743974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4"/>
          <p:cNvSpPr/>
          <p:nvPr/>
        </p:nvSpPr>
        <p:spPr>
          <a:xfrm>
            <a:off x="327949" y="5447480"/>
            <a:ext cx="11631486" cy="861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 baseline="30000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 </a:t>
            </a:r>
            <a:r>
              <a:rPr lang="en-GB" sz="1000" i="1" dirty="0">
                <a:solidFill>
                  <a:schemeClr val="dk1"/>
                </a:solidFill>
              </a:rPr>
              <a:t>Recomendaciones sobre el uso de mascarillas en el contexto de la COVID-19. Orientaciones provisionales</a:t>
            </a:r>
            <a:r>
              <a:rPr lang="en-GB" sz="1000" dirty="0">
                <a:solidFill>
                  <a:schemeClr val="dk1"/>
                </a:solidFill>
              </a:rPr>
              <a:t>, 23 de diciembre de 2020; Uso racional del equipo de protección personal frente a la COVID-19 y aspectos que considerar en situaciones de escasez graves. Ginebra, Organización Mundial de la </a:t>
            </a:r>
            <a:r>
              <a:rPr lang="en-GB" sz="1000" dirty="0" err="1">
                <a:solidFill>
                  <a:schemeClr val="dk1"/>
                </a:solidFill>
              </a:rPr>
              <a:t>Salud</a:t>
            </a:r>
            <a:r>
              <a:rPr lang="en-GB" sz="1000" dirty="0">
                <a:solidFill>
                  <a:schemeClr val="dk1"/>
                </a:solidFill>
              </a:rPr>
              <a:t>, 2020; </a:t>
            </a:r>
            <a:r>
              <a:rPr lang="en-GB" sz="1000" i="1" dirty="0">
                <a:solidFill>
                  <a:schemeClr val="dk1"/>
                </a:solidFill>
              </a:rPr>
              <a:t>Infection prevention and control during health care when coronavirus disease (‎COVID-19)‎ is suspected or confirmed. Interim guidance</a:t>
            </a:r>
            <a:r>
              <a:rPr lang="en-GB" sz="1000" dirty="0">
                <a:solidFill>
                  <a:schemeClr val="dk1"/>
                </a:solidFill>
              </a:rPr>
              <a:t>, 12 de julio de 2021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dirty="0">
                <a:solidFill>
                  <a:schemeClr val="dk1"/>
                </a:solidFill>
              </a:rPr>
              <a:t>Se </a:t>
            </a:r>
            <a:r>
              <a:rPr lang="en-US" sz="1000" dirty="0" err="1">
                <a:solidFill>
                  <a:schemeClr val="dk1"/>
                </a:solidFill>
              </a:rPr>
              <a:t>recomienda</a:t>
            </a:r>
            <a:r>
              <a:rPr lang="en-US" sz="1000" dirty="0">
                <a:solidFill>
                  <a:schemeClr val="dk1"/>
                </a:solidFill>
              </a:rPr>
              <a:t> usar mascarillas de protección respiratoria en los entornos donde se llevan a cabo procedimientos que generan aerosoles. También pueden usarse al atender directamente a pacientes con COVID-19 en otros entornos, en función de sus valores y preferencias, si están ampliamente disponibles. </a:t>
            </a:r>
            <a:endParaRPr sz="1000" dirty="0">
              <a:solidFill>
                <a:schemeClr val="dk1"/>
              </a:solidFill>
            </a:endParaRP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B3FDCF9-406A-4747-B22B-8389DF913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360391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94DF4A2-BE84-47A0-A1D6-11A85350F385}"/>
              </a:ext>
            </a:extLst>
          </p:cNvPr>
          <p:cNvGrpSpPr/>
          <p:nvPr/>
        </p:nvGrpSpPr>
        <p:grpSpPr>
          <a:xfrm>
            <a:off x="7939982" y="413112"/>
            <a:ext cx="3924069" cy="596348"/>
            <a:chOff x="7861998" y="1527451"/>
            <a:chExt cx="3924069" cy="59634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5BF9A64-C2B1-4C63-A66E-F2EF62557234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en-US" sz="11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según las directrices de su país </a:t>
              </a:r>
              <a:endParaRPr lang="en-U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177B779-35F9-4A78-B456-6CF32C5CDE6A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Graphic 11" descr="Pencil">
              <a:extLst>
                <a:ext uri="{FF2B5EF4-FFF2-40B4-BE49-F238E27FC236}">
                  <a16:creationId xmlns:a16="http://schemas.microsoft.com/office/drawing/2014/main" id="{74FF91D7-4B65-4F3E-A50F-EB6E9ADD1FE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/>
              <a:t>Insumos para la realización de la PDR de antígenos del SARS-CoV-2 (1) </a:t>
            </a:r>
            <a:endParaRPr/>
          </a:p>
        </p:txBody>
      </p:sp>
      <p:sp>
        <p:nvSpPr>
          <p:cNvPr id="128" name="Google Shape;128;p5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Kit de PDR de antígenos del SARS-CoV-2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Lejía, etanol y toallas de papel para limpiar el puesto de trabajo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Jabón para el lavado de manos o gel hidroalcohólico para manos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Bolsas herméticas para materiales de riesgo biológico en las que colocar o trasladar los materiales de riesgo biológico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Recipientes para desechos en los que introducir las bolsas para materiales de riesgo biológico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Pulverizadores (para la lejía y el etanol)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Dispositivo de medición para preparar las soluciones de lejía y de alcohol 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</p:txBody>
      </p:sp>
      <p:sp>
        <p:nvSpPr>
          <p:cNvPr id="129" name="Google Shape;129;p5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dirty="0"/>
              <a:t>6</a:t>
            </a:fld>
            <a:endParaRPr sz="1000" dirty="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904AA99C-5B05-4A13-BCF7-9274EEAA1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578755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38F7336-C007-460A-9898-49E7BFA5CDD7}"/>
              </a:ext>
            </a:extLst>
          </p:cNvPr>
          <p:cNvGrpSpPr/>
          <p:nvPr/>
        </p:nvGrpSpPr>
        <p:grpSpPr>
          <a:xfrm>
            <a:off x="7939982" y="1370561"/>
            <a:ext cx="3924069" cy="596348"/>
            <a:chOff x="7861998" y="1527451"/>
            <a:chExt cx="3924069" cy="59634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A3054D-5B35-480A-8CE9-7C570D442F6E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en-US" sz="11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según las directrices de su país </a:t>
              </a:r>
              <a:endParaRPr lang="en-U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923B898-A480-4D95-BCC5-103D9DB00D4C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Graphic 9" descr="Pencil">
              <a:extLst>
                <a:ext uri="{FF2B5EF4-FFF2-40B4-BE49-F238E27FC236}">
                  <a16:creationId xmlns:a16="http://schemas.microsoft.com/office/drawing/2014/main" id="{205727D0-D7E2-4281-9684-AFB4095D46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942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n-US"/>
              <a:t>Insumos para la realización de la PDR de antígenos del SARS-CoV-2 (2) </a:t>
            </a:r>
            <a:endParaRPr/>
          </a:p>
        </p:txBody>
      </p:sp>
      <p:sp>
        <p:nvSpPr>
          <p:cNvPr id="136" name="Google Shape;136;p6"/>
          <p:cNvSpPr txBox="1">
            <a:spLocks noGrp="1"/>
          </p:cNvSpPr>
          <p:nvPr>
            <p:ph type="body" idx="1"/>
          </p:nvPr>
        </p:nvSpPr>
        <p:spPr>
          <a:xfrm>
            <a:off x="838200" y="1736203"/>
            <a:ext cx="10515600" cy="4440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Bolígrafo o rotulador para etiquetar o rotular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EPP, que debe incluir guantes no estériles, bata, protección ocular o careta protectora y mascarilla quirúrgica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Cronómetro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Controles positivos y negativos (pueden formar parte del kit de PDR de antígenos del SARS-CoV-2 o venderse por separado)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Libro de registro de PDR de antígenos del SARS-CoV-2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Documento que describa los procedimientos normalizados de trabajo (PNT) </a:t>
            </a:r>
            <a:endParaRPr/>
          </a:p>
          <a:p>
            <a:pPr marL="2286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</a:pPr>
            <a:r>
              <a:rPr lang="en-US"/>
              <a:t>Termómetro </a:t>
            </a: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  <a:p>
            <a:pPr marL="228600" lvl="0" indent="-101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000"/>
              <a:buNone/>
            </a:pPr>
            <a:endParaRPr/>
          </a:p>
        </p:txBody>
      </p:sp>
      <p:sp>
        <p:nvSpPr>
          <p:cNvPr id="137" name="Google Shape;137;p6"/>
          <p:cNvSpPr txBox="1">
            <a:spLocks noGrp="1"/>
          </p:cNvSpPr>
          <p:nvPr>
            <p:ph type="sldNum" idx="12"/>
          </p:nvPr>
        </p:nvSpPr>
        <p:spPr>
          <a:xfrm>
            <a:off x="11353799" y="6311900"/>
            <a:ext cx="510252" cy="575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sz="1000"/>
          </a:p>
        </p:txBody>
      </p:sp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6A359371-814E-4101-93A2-A0351ED82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769824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1319DC1-4A1D-4BE2-B245-923CE71A19F8}"/>
              </a:ext>
            </a:extLst>
          </p:cNvPr>
          <p:cNvGrpSpPr/>
          <p:nvPr/>
        </p:nvGrpSpPr>
        <p:grpSpPr>
          <a:xfrm>
            <a:off x="7939982" y="1370561"/>
            <a:ext cx="3924069" cy="596348"/>
            <a:chOff x="7861998" y="1527451"/>
            <a:chExt cx="3924069" cy="59634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32268C5-70AC-4700-9885-3D5C69397B1C}"/>
                </a:ext>
              </a:extLst>
            </p:cNvPr>
            <p:cNvSpPr txBox="1"/>
            <p:nvPr/>
          </p:nvSpPr>
          <p:spPr>
            <a:xfrm>
              <a:off x="8387592" y="1694820"/>
              <a:ext cx="3398475" cy="261610"/>
            </a:xfrm>
            <a:prstGeom prst="rect">
              <a:avLst/>
            </a:prstGeom>
            <a:solidFill>
              <a:schemeClr val="tx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en-US" sz="1100" dirty="0">
                  <a:solidFill>
                    <a:srgbClr val="FFFFFF"/>
                  </a:solidFill>
                  <a:ea typeface="Calibri" charset="0"/>
                  <a:cs typeface="Calibri" charset="0"/>
                </a:rPr>
                <a:t>Adaptar según las directrices de su país </a:t>
              </a:r>
              <a:endParaRPr lang="en-US" altLang="en-US" sz="1100" u="sng" dirty="0">
                <a:solidFill>
                  <a:srgbClr val="FFFFFF"/>
                </a:solidFill>
                <a:ea typeface="Calibri" charset="0"/>
                <a:cs typeface="Calibri" charset="0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8CE2FB05-A7BE-49F6-BEB5-F799CE625D9E}"/>
                </a:ext>
              </a:extLst>
            </p:cNvPr>
            <p:cNvSpPr/>
            <p:nvPr/>
          </p:nvSpPr>
          <p:spPr>
            <a:xfrm>
              <a:off x="7861998" y="1527451"/>
              <a:ext cx="596348" cy="5963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0" name="Graphic 9" descr="Pencil">
              <a:extLst>
                <a:ext uri="{FF2B5EF4-FFF2-40B4-BE49-F238E27FC236}">
                  <a16:creationId xmlns:a16="http://schemas.microsoft.com/office/drawing/2014/main" id="{035383A0-26CC-42BF-AC8B-9F2621C525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983941" y="1649394"/>
              <a:ext cx="352462" cy="352462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00738-71C5-9249-96CA-36528ECCD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Examen de los kits de prueba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54FDA1-8167-5945-BD3B-C52398ED4E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r>
              <a:rPr lang="es-ES" b="0" i="0" u="none" baseline="0" dirty="0"/>
              <a:t>Examine los diferentes componentes que se encuentran en cada kit de PDR de antígenos del SARS-CoV-2:</a:t>
            </a:r>
          </a:p>
          <a:p>
            <a:pPr algn="l" rtl="0"/>
            <a:r>
              <a:rPr lang="es-ES" b="0" i="0" u="none" baseline="0" dirty="0"/>
              <a:t>Desecante:</a:t>
            </a:r>
          </a:p>
          <a:p>
            <a:pPr lvl="1" algn="l" rtl="0"/>
            <a:r>
              <a:rPr lang="es-ES" b="0" i="0" u="none" baseline="0" dirty="0"/>
              <a:t>No se usa cuando se realiza la prueba. Sirve únicamente para mantener seco el contenido del paquete antes del uso y debe desecharse una vez abierta la prueba. </a:t>
            </a:r>
          </a:p>
          <a:p>
            <a:pPr lvl="1" algn="l" rtl="0"/>
            <a:r>
              <a:rPr lang="es-ES" b="0" i="0" u="none" baseline="0" dirty="0"/>
              <a:t>Si el desecante incluye un indicador, debe examinarse. Si indica exposición a humedad, deberá desecharse la prueba y usarse una nueva. </a:t>
            </a:r>
          </a:p>
          <a:p>
            <a:pPr algn="l" rtl="0"/>
            <a:r>
              <a:rPr lang="es-ES" b="0" i="0" u="none" baseline="0" dirty="0"/>
              <a:t>Solución tampón:</a:t>
            </a:r>
          </a:p>
          <a:p>
            <a:pPr lvl="1" algn="l" rtl="0"/>
            <a:r>
              <a:rPr lang="es-ES" b="0" i="0" u="none" baseline="0" dirty="0"/>
              <a:t>Se requiere en algunos kits</a:t>
            </a:r>
          </a:p>
          <a:p>
            <a:endParaRPr lang="es-E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E33E1D-B2FF-4C4B-8017-66531005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 rtl="0"/>
            <a:fld id="{42D34DE6-22C6-0E40-B20E-F2D718CBADB2}" type="slidenum">
              <a:rPr lang="es-ES" smtClean="0"/>
              <a:pPr algn="r" rtl="0"/>
              <a:t>8</a:t>
            </a:fld>
            <a:endParaRPr lang="es-ES" sz="10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1777E0-0EEF-6CBC-052A-45437BD2C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356350"/>
            <a:ext cx="8251209" cy="501650"/>
          </a:xfrm>
        </p:spPr>
        <p:txBody>
          <a:bodyPr/>
          <a:lstStyle/>
          <a:p>
            <a:r>
              <a:rPr lang="en-US" dirty="0"/>
              <a:t>Taller de capacitación sobre pruebas diagnósticas rápidas de antígenos del SARS-CoV-2 (v3.0) | Preparación para la prueba: Insumos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7721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80B71-4693-6241-AB98-F41A8A54D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rtl="0"/>
            <a:r>
              <a:rPr lang="es-ES" b="0" i="0" u="none" baseline="0" dirty="0"/>
              <a:t>Gestión </a:t>
            </a:r>
            <a:br>
              <a:rPr lang="es-ES" b="0" i="0" u="none" baseline="0" dirty="0"/>
            </a:br>
            <a:r>
              <a:rPr lang="es-ES" b="0" i="0" u="none" baseline="0" dirty="0"/>
              <a:t>de existencias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49486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  <p:tag name="ARTICULATE_SLIDE_COUNT" val="2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Custom 20">
      <a:dk1>
        <a:srgbClr val="424242"/>
      </a:dk1>
      <a:lt1>
        <a:srgbClr val="FFFFFF"/>
      </a:lt1>
      <a:dk2>
        <a:srgbClr val="44546A"/>
      </a:dk2>
      <a:lt2>
        <a:srgbClr val="E7E6E6"/>
      </a:lt2>
      <a:accent1>
        <a:srgbClr val="0087BC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5375</TotalTime>
  <Words>2429</Words>
  <Application>Microsoft Office PowerPoint</Application>
  <PresentationFormat>Widescreen</PresentationFormat>
  <Paragraphs>211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Avenir Roman</vt:lpstr>
      <vt:lpstr>Ayuthaya</vt:lpstr>
      <vt:lpstr>Calibri</vt:lpstr>
      <vt:lpstr>Office Theme</vt:lpstr>
      <vt:lpstr>07</vt:lpstr>
      <vt:lpstr>Declaración de exención de responsabilidad</vt:lpstr>
      <vt:lpstr>Objetivos de aprendizaje </vt:lpstr>
      <vt:lpstr>Componentes de los kits de PDR de antígenos  del SARS-CoV-2</vt:lpstr>
      <vt:lpstr>Insumos para el muestreo</vt:lpstr>
      <vt:lpstr>Insumos para la realización de la PDR de antígenos del SARS-CoV-2 (1) </vt:lpstr>
      <vt:lpstr>Insumos para la realización de la PDR de antígenos del SARS-CoV-2 (2) </vt:lpstr>
      <vt:lpstr>Examen de los kits de prueba</vt:lpstr>
      <vt:lpstr>Gestión  de existencias</vt:lpstr>
      <vt:lpstr>Gestión de existencias = realización de las pruebas de manera ininterrumpida</vt:lpstr>
      <vt:lpstr>La gestión de existencias requiere conocer:</vt:lpstr>
      <vt:lpstr>La gestión de existencias incluye:</vt:lpstr>
      <vt:lpstr>Realizar un recuento de las existencias</vt:lpstr>
      <vt:lpstr>Llevar registros adecuados del inventario</vt:lpstr>
      <vt:lpstr>Cuándo hacer un pedido</vt:lpstr>
      <vt:lpstr>Cómo hacer un pedido</vt:lpstr>
      <vt:lpstr>Inspeccionar las entregas de insumos antes de su aceptación1 </vt:lpstr>
      <vt:lpstr>Garantizar el almacenamiento adecuado de los insumos</vt:lpstr>
      <vt:lpstr>Gestión de las existencias</vt:lpstr>
      <vt:lpstr>PowerPoint Presentation</vt:lpstr>
      <vt:lpstr>¿Alguna pregunta?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ROSS PAPA</dc:creator>
  <cp:lastModifiedBy>natacha milhano</cp:lastModifiedBy>
  <cp:revision>85</cp:revision>
  <dcterms:created xsi:type="dcterms:W3CDTF">2020-10-08T10:02:18Z</dcterms:created>
  <dcterms:modified xsi:type="dcterms:W3CDTF">2022-09-20T16:15:07Z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A17E5078-00AC-4E18-A1C5-6067BF94807B</vt:lpwstr>
  </property>
  <property fmtid="{D5CDD505-2E9C-101B-9397-08002B2CF9AE}" pid="3" name="ArticulatePath">
    <vt:lpwstr>https://worldhealthorg-my.sharepoint.com/personal/barnadasc_who_int/Documents/Doc shared/Ag RDT training package_v1.0/Ag RDT training package_ES/7_Preparation for testing_Supplies_ES/7_SARS-CoV-2_RDT_Training_07_Supplies_v1.0-ES</vt:lpwstr>
  </property>
</Properties>
</file>