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4" r:id="rId6"/>
    <p:sldId id="298" r:id="rId7"/>
    <p:sldId id="275" r:id="rId8"/>
    <p:sldId id="287" r:id="rId9"/>
    <p:sldId id="276" r:id="rId10"/>
    <p:sldId id="277" r:id="rId11"/>
    <p:sldId id="278" r:id="rId12"/>
    <p:sldId id="279" r:id="rId13"/>
    <p:sldId id="299" r:id="rId14"/>
    <p:sldId id="300" r:id="rId15"/>
    <p:sldId id="29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Albert" initials="HA" lastIdx="7" clrIdx="0">
    <p:extLst>
      <p:ext uri="{19B8F6BF-5375-455C-9EA6-DF929625EA0E}">
        <p15:presenceInfo xmlns:p15="http://schemas.microsoft.com/office/powerpoint/2012/main" userId="S-1-5-21-758399636-2987204155-3505288178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74" autoAdjust="0"/>
    <p:restoredTop sz="94710"/>
  </p:normalViewPr>
  <p:slideViewPr>
    <p:cSldViewPr snapToGrid="0" snapToObjects="1">
      <p:cViewPr varScale="1">
        <p:scale>
          <a:sx n="36" d="100"/>
          <a:sy n="36" d="100"/>
        </p:scale>
        <p:origin x="62" y="12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BF786-00CC-4E72-A793-A15AF36643A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"/>
        </a:p>
      </dgm:t>
    </dgm:pt>
    <dgm:pt modelId="{01E42DE2-28F9-4292-82FD-2378C603AC25}">
      <dgm:prSet phldrT="[Text]"/>
      <dgm:spPr/>
      <dgm:t>
        <a:bodyPr/>
        <a:lstStyle/>
        <a:p>
          <a:pPr algn="ctr" rtl="0"/>
          <a:r>
            <a:rPr lang="es-ES" b="0" i="0" u="none" baseline="0" dirty="0"/>
            <a:t>Antes de la prueba</a:t>
          </a:r>
        </a:p>
      </dgm:t>
    </dgm:pt>
    <dgm:pt modelId="{5C0F85E2-8F5A-434B-8DFB-DC4BD2FD5C96}" type="parTrans" cxnId="{3983A215-B79D-4324-AD9C-6464A548107B}">
      <dgm:prSet/>
      <dgm:spPr/>
      <dgm:t>
        <a:bodyPr/>
        <a:lstStyle/>
        <a:p>
          <a:endParaRPr lang="es"/>
        </a:p>
      </dgm:t>
    </dgm:pt>
    <dgm:pt modelId="{73F3377B-57E1-4A65-9A8B-C1BB14C2F220}" type="sibTrans" cxnId="{3983A215-B79D-4324-AD9C-6464A548107B}">
      <dgm:prSet/>
      <dgm:spPr/>
      <dgm:t>
        <a:bodyPr/>
        <a:lstStyle/>
        <a:p>
          <a:endParaRPr lang="es"/>
        </a:p>
      </dgm:t>
    </dgm:pt>
    <dgm:pt modelId="{BA7AE837-CB14-4189-8384-949B32CB1152}">
      <dgm:prSet phldrT="[Text]"/>
      <dgm:spPr/>
      <dgm:t>
        <a:bodyPr/>
        <a:lstStyle/>
        <a:p>
          <a:pPr algn="ctr" rtl="0"/>
          <a:r>
            <a:rPr lang="es-ES" b="0" i="0" u="none" baseline="0" dirty="0"/>
            <a:t>Conservar correctamente los kits de prueba.</a:t>
          </a:r>
        </a:p>
        <a:p>
          <a:endParaRPr lang="es-ES" dirty="0"/>
        </a:p>
        <a:p>
          <a:pPr algn="ctr" rtl="0"/>
          <a:r>
            <a:rPr lang="es-ES" b="0" i="0" u="none" baseline="0" dirty="0"/>
            <a:t>Seleccionar a las personas adecuadas para realizar la prueba.</a:t>
          </a:r>
        </a:p>
        <a:p>
          <a:endParaRPr lang="es-ES" dirty="0"/>
        </a:p>
        <a:p>
          <a:pPr algn="ctr" rtl="0"/>
          <a:r>
            <a:rPr lang="es-ES" b="0" i="0" u="none" baseline="0" dirty="0"/>
            <a:t>Obtener las muestra</a:t>
          </a:r>
          <a:r>
            <a:rPr lang="es-ES" b="0" i="0" u="none" baseline="0" dirty="0">
              <a:solidFill>
                <a:schemeClr val="tx1"/>
              </a:solidFill>
            </a:rPr>
            <a:t>s</a:t>
          </a:r>
          <a:r>
            <a:rPr lang="es-ES" b="0" i="0" u="none" baseline="0" dirty="0"/>
            <a:t> correctamente..</a:t>
          </a:r>
        </a:p>
      </dgm:t>
    </dgm:pt>
    <dgm:pt modelId="{AD72ADFE-F6F7-4BEC-935E-D2B960AB4F40}" type="parTrans" cxnId="{D68AE568-0C2E-4473-A045-6DFB81A1CEAE}">
      <dgm:prSet/>
      <dgm:spPr/>
      <dgm:t>
        <a:bodyPr/>
        <a:lstStyle/>
        <a:p>
          <a:endParaRPr lang="es"/>
        </a:p>
      </dgm:t>
    </dgm:pt>
    <dgm:pt modelId="{0DA5989A-34D5-44CD-B4A4-972A66A408B0}" type="sibTrans" cxnId="{D68AE568-0C2E-4473-A045-6DFB81A1CEAE}">
      <dgm:prSet/>
      <dgm:spPr/>
      <dgm:t>
        <a:bodyPr/>
        <a:lstStyle/>
        <a:p>
          <a:endParaRPr lang="es"/>
        </a:p>
      </dgm:t>
    </dgm:pt>
    <dgm:pt modelId="{F2322F0E-21A5-402F-B34F-FF94E2B4B0EF}">
      <dgm:prSet phldrT="[Text]"/>
      <dgm:spPr/>
      <dgm:t>
        <a:bodyPr/>
        <a:lstStyle/>
        <a:p>
          <a:pPr algn="ctr" rtl="0"/>
          <a:r>
            <a:rPr lang="es-ES" b="0" i="0" u="none" baseline="0" dirty="0"/>
            <a:t>Durante la prueba</a:t>
          </a:r>
        </a:p>
      </dgm:t>
    </dgm:pt>
    <dgm:pt modelId="{9B5E1D47-4296-4158-883E-09F8E70B8F0D}" type="parTrans" cxnId="{05282331-BC74-480D-8907-3D5CD9407C10}">
      <dgm:prSet/>
      <dgm:spPr/>
      <dgm:t>
        <a:bodyPr/>
        <a:lstStyle/>
        <a:p>
          <a:endParaRPr lang="es"/>
        </a:p>
      </dgm:t>
    </dgm:pt>
    <dgm:pt modelId="{72383F04-D7A9-4DCB-8BC9-6A9A0C5A8A60}" type="sibTrans" cxnId="{05282331-BC74-480D-8907-3D5CD9407C10}">
      <dgm:prSet/>
      <dgm:spPr/>
      <dgm:t>
        <a:bodyPr/>
        <a:lstStyle/>
        <a:p>
          <a:endParaRPr lang="es"/>
        </a:p>
      </dgm:t>
    </dgm:pt>
    <dgm:pt modelId="{3CE5F7BB-EA8E-41B9-80E9-BDFAD2024FE0}">
      <dgm:prSet phldrT="[Text]"/>
      <dgm:spPr/>
      <dgm:t>
        <a:bodyPr/>
        <a:lstStyle/>
        <a:p>
          <a:pPr algn="ctr" rtl="0"/>
          <a:r>
            <a:rPr lang="es-ES" b="0" i="0" u="none" baseline="0" dirty="0"/>
            <a:t>Analizar la muestra correcta.</a:t>
          </a:r>
        </a:p>
        <a:p>
          <a:endParaRPr lang="es-ES" dirty="0"/>
        </a:p>
        <a:p>
          <a:pPr algn="ctr" rtl="0"/>
          <a:r>
            <a:rPr lang="es-ES" b="0" i="0" u="none" baseline="0" dirty="0"/>
            <a:t>Seguir el procedimiento correcto para la prueba.</a:t>
          </a:r>
        </a:p>
        <a:p>
          <a:endParaRPr lang="es-ES" dirty="0"/>
        </a:p>
        <a:p>
          <a:pPr algn="ctr" rtl="0"/>
          <a:r>
            <a:rPr lang="es-ES" b="0" i="0" u="none" baseline="0" dirty="0"/>
            <a:t>Realizar un control de calidad.</a:t>
          </a:r>
        </a:p>
      </dgm:t>
    </dgm:pt>
    <dgm:pt modelId="{F84130F2-D623-4293-9910-E95B88A6CF1D}" type="parTrans" cxnId="{7B0ECD34-2AF2-4A1F-86BA-AD67DCC4ADC8}">
      <dgm:prSet/>
      <dgm:spPr/>
      <dgm:t>
        <a:bodyPr/>
        <a:lstStyle/>
        <a:p>
          <a:endParaRPr lang="es"/>
        </a:p>
      </dgm:t>
    </dgm:pt>
    <dgm:pt modelId="{3D78708A-107C-421D-9741-670C75DCDAAE}" type="sibTrans" cxnId="{7B0ECD34-2AF2-4A1F-86BA-AD67DCC4ADC8}">
      <dgm:prSet/>
      <dgm:spPr/>
      <dgm:t>
        <a:bodyPr/>
        <a:lstStyle/>
        <a:p>
          <a:endParaRPr lang="es"/>
        </a:p>
      </dgm:t>
    </dgm:pt>
    <dgm:pt modelId="{2713AC6D-0FEB-4C61-A16E-7F0886FBBA7F}">
      <dgm:prSet phldrT="[Text]"/>
      <dgm:spPr/>
      <dgm:t>
        <a:bodyPr/>
        <a:lstStyle/>
        <a:p>
          <a:pPr algn="ctr" rtl="0"/>
          <a:r>
            <a:rPr lang="es-ES" b="0" i="0" u="none" baseline="0" dirty="0"/>
            <a:t>Después de la prueba</a:t>
          </a:r>
        </a:p>
      </dgm:t>
    </dgm:pt>
    <dgm:pt modelId="{91B3B4E9-F7BB-4B76-A562-7111EC452FC0}" type="parTrans" cxnId="{303D4201-B64A-42A1-B9F6-4CE3BA7F7F1E}">
      <dgm:prSet/>
      <dgm:spPr/>
      <dgm:t>
        <a:bodyPr/>
        <a:lstStyle/>
        <a:p>
          <a:endParaRPr lang="es"/>
        </a:p>
      </dgm:t>
    </dgm:pt>
    <dgm:pt modelId="{1EFEC0D4-7B6A-4B0F-9D38-B6F34A99FBF9}" type="sibTrans" cxnId="{303D4201-B64A-42A1-B9F6-4CE3BA7F7F1E}">
      <dgm:prSet/>
      <dgm:spPr/>
      <dgm:t>
        <a:bodyPr/>
        <a:lstStyle/>
        <a:p>
          <a:endParaRPr lang="es"/>
        </a:p>
      </dgm:t>
    </dgm:pt>
    <dgm:pt modelId="{C2BE874A-2EC1-4CC8-9C37-DBE459201793}">
      <dgm:prSet phldrT="[Text]"/>
      <dgm:spPr/>
      <dgm:t>
        <a:bodyPr/>
        <a:lstStyle/>
        <a:p>
          <a:pPr algn="ctr" rtl="0"/>
          <a:r>
            <a:rPr lang="es-ES" b="0" i="0" u="none" baseline="0" dirty="0"/>
            <a:t>Leer y registrar el resultado correctamente.</a:t>
          </a:r>
        </a:p>
        <a:p>
          <a:endParaRPr lang="es-ES" dirty="0"/>
        </a:p>
        <a:p>
          <a:pPr algn="ctr" rtl="0"/>
          <a:r>
            <a:rPr lang="es-ES" b="0" i="0" u="none" baseline="0" dirty="0"/>
            <a:t>Notificar el resultado correcto.</a:t>
          </a:r>
        </a:p>
      </dgm:t>
    </dgm:pt>
    <dgm:pt modelId="{D124FBEF-5E36-4AC7-B33A-56AD5CE8BB69}" type="parTrans" cxnId="{833AF004-B72B-41AA-9208-707A8DFC4117}">
      <dgm:prSet/>
      <dgm:spPr/>
      <dgm:t>
        <a:bodyPr/>
        <a:lstStyle/>
        <a:p>
          <a:endParaRPr lang="es"/>
        </a:p>
      </dgm:t>
    </dgm:pt>
    <dgm:pt modelId="{E9827510-7FA6-4C0D-A428-ACA6F2E4EE95}" type="sibTrans" cxnId="{833AF004-B72B-41AA-9208-707A8DFC4117}">
      <dgm:prSet/>
      <dgm:spPr/>
      <dgm:t>
        <a:bodyPr/>
        <a:lstStyle/>
        <a:p>
          <a:endParaRPr lang="es"/>
        </a:p>
      </dgm:t>
    </dgm:pt>
    <dgm:pt modelId="{D0AC5A13-1D16-4ED1-999B-B11C0C96AAB7}" type="pres">
      <dgm:prSet presAssocID="{7F2BF786-00CC-4E72-A793-A15AF36643A7}" presName="theList" presStyleCnt="0">
        <dgm:presLayoutVars>
          <dgm:dir/>
          <dgm:animLvl val="lvl"/>
          <dgm:resizeHandles val="exact"/>
        </dgm:presLayoutVars>
      </dgm:prSet>
      <dgm:spPr/>
    </dgm:pt>
    <dgm:pt modelId="{A81035B2-6C3F-4BCF-B6B6-A48C7C52AA72}" type="pres">
      <dgm:prSet presAssocID="{01E42DE2-28F9-4292-82FD-2378C603AC25}" presName="compNode" presStyleCnt="0"/>
      <dgm:spPr/>
    </dgm:pt>
    <dgm:pt modelId="{D6F9923C-5C90-4ED0-A278-AF09A02679DB}" type="pres">
      <dgm:prSet presAssocID="{01E42DE2-28F9-4292-82FD-2378C603AC25}" presName="noGeometry" presStyleCnt="0"/>
      <dgm:spPr/>
    </dgm:pt>
    <dgm:pt modelId="{D98529C0-F50C-40F6-9D2B-8832715A262B}" type="pres">
      <dgm:prSet presAssocID="{01E42DE2-28F9-4292-82FD-2378C603AC25}" presName="childTextVisible" presStyleLbl="bgAccFollowNode1" presStyleIdx="0" presStyleCnt="3">
        <dgm:presLayoutVars>
          <dgm:bulletEnabled val="1"/>
        </dgm:presLayoutVars>
      </dgm:prSet>
      <dgm:spPr/>
    </dgm:pt>
    <dgm:pt modelId="{F6F238B4-D08F-4F4F-870E-0D5C5CEC31C3}" type="pres">
      <dgm:prSet presAssocID="{01E42DE2-28F9-4292-82FD-2378C603AC25}" presName="childTextHidden" presStyleLbl="bgAccFollowNode1" presStyleIdx="0" presStyleCnt="3"/>
      <dgm:spPr/>
    </dgm:pt>
    <dgm:pt modelId="{37828790-061C-4229-B94C-7312DD9B739C}" type="pres">
      <dgm:prSet presAssocID="{01E42DE2-28F9-4292-82FD-2378C603AC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2FF444-2DBC-4A9B-B2B9-8BCEFC739DB6}" type="pres">
      <dgm:prSet presAssocID="{01E42DE2-28F9-4292-82FD-2378C603AC25}" presName="aSpace" presStyleCnt="0"/>
      <dgm:spPr/>
    </dgm:pt>
    <dgm:pt modelId="{E7987E34-BF75-454F-B1AC-668E11B67357}" type="pres">
      <dgm:prSet presAssocID="{F2322F0E-21A5-402F-B34F-FF94E2B4B0EF}" presName="compNode" presStyleCnt="0"/>
      <dgm:spPr/>
    </dgm:pt>
    <dgm:pt modelId="{7E1A6360-6B10-4B32-89A5-6E00D7EB3468}" type="pres">
      <dgm:prSet presAssocID="{F2322F0E-21A5-402F-B34F-FF94E2B4B0EF}" presName="noGeometry" presStyleCnt="0"/>
      <dgm:spPr/>
    </dgm:pt>
    <dgm:pt modelId="{89C1310D-DB09-4DEA-A783-E6EBCBEADC20}" type="pres">
      <dgm:prSet presAssocID="{F2322F0E-21A5-402F-B34F-FF94E2B4B0EF}" presName="childTextVisible" presStyleLbl="bgAccFollowNode1" presStyleIdx="1" presStyleCnt="3">
        <dgm:presLayoutVars>
          <dgm:bulletEnabled val="1"/>
        </dgm:presLayoutVars>
      </dgm:prSet>
      <dgm:spPr/>
    </dgm:pt>
    <dgm:pt modelId="{2C886F73-9BFE-4C5F-8E14-82ACA43BD5B6}" type="pres">
      <dgm:prSet presAssocID="{F2322F0E-21A5-402F-B34F-FF94E2B4B0EF}" presName="childTextHidden" presStyleLbl="bgAccFollowNode1" presStyleIdx="1" presStyleCnt="3"/>
      <dgm:spPr/>
    </dgm:pt>
    <dgm:pt modelId="{DE486BE8-9E42-431D-AC29-EFA904200E58}" type="pres">
      <dgm:prSet presAssocID="{F2322F0E-21A5-402F-B34F-FF94E2B4B0E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E13BA13-0E46-4D8C-AF36-FCDE2318539E}" type="pres">
      <dgm:prSet presAssocID="{F2322F0E-21A5-402F-B34F-FF94E2B4B0EF}" presName="aSpace" presStyleCnt="0"/>
      <dgm:spPr/>
    </dgm:pt>
    <dgm:pt modelId="{B971FFA4-9BC5-42D9-8493-48F5D21D97B5}" type="pres">
      <dgm:prSet presAssocID="{2713AC6D-0FEB-4C61-A16E-7F0886FBBA7F}" presName="compNode" presStyleCnt="0"/>
      <dgm:spPr/>
    </dgm:pt>
    <dgm:pt modelId="{E50ADB93-FDCB-49EE-A78A-1FFC65B95443}" type="pres">
      <dgm:prSet presAssocID="{2713AC6D-0FEB-4C61-A16E-7F0886FBBA7F}" presName="noGeometry" presStyleCnt="0"/>
      <dgm:spPr/>
    </dgm:pt>
    <dgm:pt modelId="{4D6B0018-7C5C-415E-BFC0-E13DC5155B33}" type="pres">
      <dgm:prSet presAssocID="{2713AC6D-0FEB-4C61-A16E-7F0886FBBA7F}" presName="childTextVisible" presStyleLbl="bgAccFollowNode1" presStyleIdx="2" presStyleCnt="3">
        <dgm:presLayoutVars>
          <dgm:bulletEnabled val="1"/>
        </dgm:presLayoutVars>
      </dgm:prSet>
      <dgm:spPr/>
    </dgm:pt>
    <dgm:pt modelId="{A77FAC75-B331-47A8-BDAE-86D0A37E1BBD}" type="pres">
      <dgm:prSet presAssocID="{2713AC6D-0FEB-4C61-A16E-7F0886FBBA7F}" presName="childTextHidden" presStyleLbl="bgAccFollowNode1" presStyleIdx="2" presStyleCnt="3"/>
      <dgm:spPr/>
    </dgm:pt>
    <dgm:pt modelId="{CD573AE0-B631-400A-9650-9EC821D79BC9}" type="pres">
      <dgm:prSet presAssocID="{2713AC6D-0FEB-4C61-A16E-7F0886FBBA7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03D4201-B64A-42A1-B9F6-4CE3BA7F7F1E}" srcId="{7F2BF786-00CC-4E72-A793-A15AF36643A7}" destId="{2713AC6D-0FEB-4C61-A16E-7F0886FBBA7F}" srcOrd="2" destOrd="0" parTransId="{91B3B4E9-F7BB-4B76-A562-7111EC452FC0}" sibTransId="{1EFEC0D4-7B6A-4B0F-9D38-B6F34A99FBF9}"/>
    <dgm:cxn modelId="{833AF004-B72B-41AA-9208-707A8DFC4117}" srcId="{2713AC6D-0FEB-4C61-A16E-7F0886FBBA7F}" destId="{C2BE874A-2EC1-4CC8-9C37-DBE459201793}" srcOrd="0" destOrd="0" parTransId="{D124FBEF-5E36-4AC7-B33A-56AD5CE8BB69}" sibTransId="{E9827510-7FA6-4C0D-A428-ACA6F2E4EE95}"/>
    <dgm:cxn modelId="{3983A215-B79D-4324-AD9C-6464A548107B}" srcId="{7F2BF786-00CC-4E72-A793-A15AF36643A7}" destId="{01E42DE2-28F9-4292-82FD-2378C603AC25}" srcOrd="0" destOrd="0" parTransId="{5C0F85E2-8F5A-434B-8DFB-DC4BD2FD5C96}" sibTransId="{73F3377B-57E1-4A65-9A8B-C1BB14C2F220}"/>
    <dgm:cxn modelId="{05282331-BC74-480D-8907-3D5CD9407C10}" srcId="{7F2BF786-00CC-4E72-A793-A15AF36643A7}" destId="{F2322F0E-21A5-402F-B34F-FF94E2B4B0EF}" srcOrd="1" destOrd="0" parTransId="{9B5E1D47-4296-4158-883E-09F8E70B8F0D}" sibTransId="{72383F04-D7A9-4DCB-8BC9-6A9A0C5A8A60}"/>
    <dgm:cxn modelId="{7B0ECD34-2AF2-4A1F-86BA-AD67DCC4ADC8}" srcId="{F2322F0E-21A5-402F-B34F-FF94E2B4B0EF}" destId="{3CE5F7BB-EA8E-41B9-80E9-BDFAD2024FE0}" srcOrd="0" destOrd="0" parTransId="{F84130F2-D623-4293-9910-E95B88A6CF1D}" sibTransId="{3D78708A-107C-421D-9741-670C75DCDAAE}"/>
    <dgm:cxn modelId="{03BF715B-7FE5-4762-ADAE-CA3272D8F38F}" type="presOf" srcId="{7F2BF786-00CC-4E72-A793-A15AF36643A7}" destId="{D0AC5A13-1D16-4ED1-999B-B11C0C96AAB7}" srcOrd="0" destOrd="0" presId="urn:microsoft.com/office/officeart/2005/8/layout/hProcess6"/>
    <dgm:cxn modelId="{F17FF05F-0533-4309-9A0A-6F10A26C0F2A}" type="presOf" srcId="{2713AC6D-0FEB-4C61-A16E-7F0886FBBA7F}" destId="{CD573AE0-B631-400A-9650-9EC821D79BC9}" srcOrd="0" destOrd="0" presId="urn:microsoft.com/office/officeart/2005/8/layout/hProcess6"/>
    <dgm:cxn modelId="{D68AE568-0C2E-4473-A045-6DFB81A1CEAE}" srcId="{01E42DE2-28F9-4292-82FD-2378C603AC25}" destId="{BA7AE837-CB14-4189-8384-949B32CB1152}" srcOrd="0" destOrd="0" parTransId="{AD72ADFE-F6F7-4BEC-935E-D2B960AB4F40}" sibTransId="{0DA5989A-34D5-44CD-B4A4-972A66A408B0}"/>
    <dgm:cxn modelId="{B2A90A72-EE2D-41D8-B2EC-A56E7F1C4621}" type="presOf" srcId="{BA7AE837-CB14-4189-8384-949B32CB1152}" destId="{D98529C0-F50C-40F6-9D2B-8832715A262B}" srcOrd="0" destOrd="0" presId="urn:microsoft.com/office/officeart/2005/8/layout/hProcess6"/>
    <dgm:cxn modelId="{218676A1-AFDD-47A2-B415-65528B35DA1C}" type="presOf" srcId="{3CE5F7BB-EA8E-41B9-80E9-BDFAD2024FE0}" destId="{2C886F73-9BFE-4C5F-8E14-82ACA43BD5B6}" srcOrd="1" destOrd="0" presId="urn:microsoft.com/office/officeart/2005/8/layout/hProcess6"/>
    <dgm:cxn modelId="{DBFBE3A4-CE21-4D1E-BC23-86940D8EBEB8}" type="presOf" srcId="{C2BE874A-2EC1-4CC8-9C37-DBE459201793}" destId="{A77FAC75-B331-47A8-BDAE-86D0A37E1BBD}" srcOrd="1" destOrd="0" presId="urn:microsoft.com/office/officeart/2005/8/layout/hProcess6"/>
    <dgm:cxn modelId="{B92507A5-FB4F-49B4-8A29-1AA9DA33FC71}" type="presOf" srcId="{C2BE874A-2EC1-4CC8-9C37-DBE459201793}" destId="{4D6B0018-7C5C-415E-BFC0-E13DC5155B33}" srcOrd="0" destOrd="0" presId="urn:microsoft.com/office/officeart/2005/8/layout/hProcess6"/>
    <dgm:cxn modelId="{4934B4AD-1116-4DF0-B81C-468DDEE497BF}" type="presOf" srcId="{BA7AE837-CB14-4189-8384-949B32CB1152}" destId="{F6F238B4-D08F-4F4F-870E-0D5C5CEC31C3}" srcOrd="1" destOrd="0" presId="urn:microsoft.com/office/officeart/2005/8/layout/hProcess6"/>
    <dgm:cxn modelId="{45BA4CB2-CAFD-477D-86FF-4FB910B0CE1B}" type="presOf" srcId="{F2322F0E-21A5-402F-B34F-FF94E2B4B0EF}" destId="{DE486BE8-9E42-431D-AC29-EFA904200E58}" srcOrd="0" destOrd="0" presId="urn:microsoft.com/office/officeart/2005/8/layout/hProcess6"/>
    <dgm:cxn modelId="{FD61DDD8-BEDE-4912-86D5-DD0FEC216E1F}" type="presOf" srcId="{01E42DE2-28F9-4292-82FD-2378C603AC25}" destId="{37828790-061C-4229-B94C-7312DD9B739C}" srcOrd="0" destOrd="0" presId="urn:microsoft.com/office/officeart/2005/8/layout/hProcess6"/>
    <dgm:cxn modelId="{664C07EF-6B70-412B-A491-3ED0B165A32C}" type="presOf" srcId="{3CE5F7BB-EA8E-41B9-80E9-BDFAD2024FE0}" destId="{89C1310D-DB09-4DEA-A783-E6EBCBEADC20}" srcOrd="0" destOrd="0" presId="urn:microsoft.com/office/officeart/2005/8/layout/hProcess6"/>
    <dgm:cxn modelId="{4A1DD1BD-2E4D-43E8-B515-D54AC7D4BC2D}" type="presParOf" srcId="{D0AC5A13-1D16-4ED1-999B-B11C0C96AAB7}" destId="{A81035B2-6C3F-4BCF-B6B6-A48C7C52AA72}" srcOrd="0" destOrd="0" presId="urn:microsoft.com/office/officeart/2005/8/layout/hProcess6"/>
    <dgm:cxn modelId="{2444BD63-0F1E-4DC8-B28C-D25593D78740}" type="presParOf" srcId="{A81035B2-6C3F-4BCF-B6B6-A48C7C52AA72}" destId="{D6F9923C-5C90-4ED0-A278-AF09A02679DB}" srcOrd="0" destOrd="0" presId="urn:microsoft.com/office/officeart/2005/8/layout/hProcess6"/>
    <dgm:cxn modelId="{FFE2B317-807D-4A68-B4AD-3A28F381D5B2}" type="presParOf" srcId="{A81035B2-6C3F-4BCF-B6B6-A48C7C52AA72}" destId="{D98529C0-F50C-40F6-9D2B-8832715A262B}" srcOrd="1" destOrd="0" presId="urn:microsoft.com/office/officeart/2005/8/layout/hProcess6"/>
    <dgm:cxn modelId="{4AA369F5-BF3F-4D23-B468-5999016FF697}" type="presParOf" srcId="{A81035B2-6C3F-4BCF-B6B6-A48C7C52AA72}" destId="{F6F238B4-D08F-4F4F-870E-0D5C5CEC31C3}" srcOrd="2" destOrd="0" presId="urn:microsoft.com/office/officeart/2005/8/layout/hProcess6"/>
    <dgm:cxn modelId="{1F108AD0-4E4D-4746-BDDC-62428B5934F0}" type="presParOf" srcId="{A81035B2-6C3F-4BCF-B6B6-A48C7C52AA72}" destId="{37828790-061C-4229-B94C-7312DD9B739C}" srcOrd="3" destOrd="0" presId="urn:microsoft.com/office/officeart/2005/8/layout/hProcess6"/>
    <dgm:cxn modelId="{C960DAB1-9358-43A1-A54B-4B7142A52A10}" type="presParOf" srcId="{D0AC5A13-1D16-4ED1-999B-B11C0C96AAB7}" destId="{3B2FF444-2DBC-4A9B-B2B9-8BCEFC739DB6}" srcOrd="1" destOrd="0" presId="urn:microsoft.com/office/officeart/2005/8/layout/hProcess6"/>
    <dgm:cxn modelId="{82392995-8DBA-4541-90FE-D9BE728A5FB5}" type="presParOf" srcId="{D0AC5A13-1D16-4ED1-999B-B11C0C96AAB7}" destId="{E7987E34-BF75-454F-B1AC-668E11B67357}" srcOrd="2" destOrd="0" presId="urn:microsoft.com/office/officeart/2005/8/layout/hProcess6"/>
    <dgm:cxn modelId="{CDBC696A-8BFD-41E9-B170-81D49A621C89}" type="presParOf" srcId="{E7987E34-BF75-454F-B1AC-668E11B67357}" destId="{7E1A6360-6B10-4B32-89A5-6E00D7EB3468}" srcOrd="0" destOrd="0" presId="urn:microsoft.com/office/officeart/2005/8/layout/hProcess6"/>
    <dgm:cxn modelId="{3D5B774D-B322-4F5D-B91B-BBB9CEDAA664}" type="presParOf" srcId="{E7987E34-BF75-454F-B1AC-668E11B67357}" destId="{89C1310D-DB09-4DEA-A783-E6EBCBEADC20}" srcOrd="1" destOrd="0" presId="urn:microsoft.com/office/officeart/2005/8/layout/hProcess6"/>
    <dgm:cxn modelId="{6C8C6ED4-2DDB-4C96-BB9F-CC0E03D18484}" type="presParOf" srcId="{E7987E34-BF75-454F-B1AC-668E11B67357}" destId="{2C886F73-9BFE-4C5F-8E14-82ACA43BD5B6}" srcOrd="2" destOrd="0" presId="urn:microsoft.com/office/officeart/2005/8/layout/hProcess6"/>
    <dgm:cxn modelId="{E4B93A49-1BEF-4B00-A833-6BCAC15FA2C6}" type="presParOf" srcId="{E7987E34-BF75-454F-B1AC-668E11B67357}" destId="{DE486BE8-9E42-431D-AC29-EFA904200E58}" srcOrd="3" destOrd="0" presId="urn:microsoft.com/office/officeart/2005/8/layout/hProcess6"/>
    <dgm:cxn modelId="{61261110-F9C6-4976-9258-73037C19CBFA}" type="presParOf" srcId="{D0AC5A13-1D16-4ED1-999B-B11C0C96AAB7}" destId="{7E13BA13-0E46-4D8C-AF36-FCDE2318539E}" srcOrd="3" destOrd="0" presId="urn:microsoft.com/office/officeart/2005/8/layout/hProcess6"/>
    <dgm:cxn modelId="{7D318C09-ECBF-4369-974C-9FD7864F6A2A}" type="presParOf" srcId="{D0AC5A13-1D16-4ED1-999B-B11C0C96AAB7}" destId="{B971FFA4-9BC5-42D9-8493-48F5D21D97B5}" srcOrd="4" destOrd="0" presId="urn:microsoft.com/office/officeart/2005/8/layout/hProcess6"/>
    <dgm:cxn modelId="{A23CEE7C-C2B3-4CF5-BF0D-376A207A1674}" type="presParOf" srcId="{B971FFA4-9BC5-42D9-8493-48F5D21D97B5}" destId="{E50ADB93-FDCB-49EE-A78A-1FFC65B95443}" srcOrd="0" destOrd="0" presId="urn:microsoft.com/office/officeart/2005/8/layout/hProcess6"/>
    <dgm:cxn modelId="{667BF24F-1B86-481D-9DB3-45658B27BE1F}" type="presParOf" srcId="{B971FFA4-9BC5-42D9-8493-48F5D21D97B5}" destId="{4D6B0018-7C5C-415E-BFC0-E13DC5155B33}" srcOrd="1" destOrd="0" presId="urn:microsoft.com/office/officeart/2005/8/layout/hProcess6"/>
    <dgm:cxn modelId="{5F06A998-7E65-4C0A-A200-A61A7B4F3D4E}" type="presParOf" srcId="{B971FFA4-9BC5-42D9-8493-48F5D21D97B5}" destId="{A77FAC75-B331-47A8-BDAE-86D0A37E1BBD}" srcOrd="2" destOrd="0" presId="urn:microsoft.com/office/officeart/2005/8/layout/hProcess6"/>
    <dgm:cxn modelId="{ADA4A504-B6F5-44CF-B8FB-C7D4B2114597}" type="presParOf" srcId="{B971FFA4-9BC5-42D9-8493-48F5D21D97B5}" destId="{CD573AE0-B631-400A-9650-9EC821D79B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29C0-F50C-40F6-9D2B-8832715A262B}">
      <dsp:nvSpPr>
        <dsp:cNvPr id="0" name=""/>
        <dsp:cNvSpPr/>
      </dsp:nvSpPr>
      <dsp:spPr>
        <a:xfrm>
          <a:off x="648663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Conservar correctamente los kits de prueba.</a:t>
          </a:r>
        </a:p>
        <a:p>
          <a:pPr marL="0" lvl="0" indent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Seleccionar a las personas adecuadas para realizar la prueba.</a:t>
          </a:r>
        </a:p>
        <a:p>
          <a:pPr marL="0" lvl="0" indent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Obtener las muestra</a:t>
          </a:r>
          <a:r>
            <a:rPr lang="es-ES" sz="900" b="0" i="0" u="none" kern="1200" baseline="0" dirty="0">
              <a:solidFill>
                <a:schemeClr val="tx1"/>
              </a:solidFill>
            </a:rPr>
            <a:t>s</a:t>
          </a:r>
          <a:r>
            <a:rPr lang="es-ES" sz="900" b="0" i="0" u="none" kern="1200" baseline="0" dirty="0"/>
            <a:t> correctamente..</a:t>
          </a:r>
        </a:p>
      </dsp:txBody>
      <dsp:txXfrm>
        <a:off x="1292449" y="1921483"/>
        <a:ext cx="1255383" cy="1575700"/>
      </dsp:txXfrm>
    </dsp:sp>
    <dsp:sp modelId="{37828790-061C-4229-B94C-7312DD9B739C}">
      <dsp:nvSpPr>
        <dsp:cNvPr id="0" name=""/>
        <dsp:cNvSpPr/>
      </dsp:nvSpPr>
      <dsp:spPr>
        <a:xfrm>
          <a:off x="4877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u="none" kern="1200" baseline="0" dirty="0"/>
            <a:t>Antes de la prueba</a:t>
          </a:r>
        </a:p>
      </dsp:txBody>
      <dsp:txXfrm>
        <a:off x="193438" y="2254108"/>
        <a:ext cx="910450" cy="910450"/>
      </dsp:txXfrm>
    </dsp:sp>
    <dsp:sp modelId="{89C1310D-DB09-4DEA-A783-E6EBCBEADC20}">
      <dsp:nvSpPr>
        <dsp:cNvPr id="0" name=""/>
        <dsp:cNvSpPr/>
      </dsp:nvSpPr>
      <dsp:spPr>
        <a:xfrm>
          <a:off x="4028541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Analizar la muestra correcta.</a:t>
          </a:r>
        </a:p>
        <a:p>
          <a:pPr marL="0" lvl="0" indent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Seguir el procedimiento correcto para la prueba.</a:t>
          </a:r>
        </a:p>
        <a:p>
          <a:pPr marL="0" lvl="0" indent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Realizar un control de calidad.</a:t>
          </a:r>
        </a:p>
      </dsp:txBody>
      <dsp:txXfrm>
        <a:off x="4672327" y="1921483"/>
        <a:ext cx="1255383" cy="1575700"/>
      </dsp:txXfrm>
    </dsp:sp>
    <dsp:sp modelId="{DE486BE8-9E42-431D-AC29-EFA904200E58}">
      <dsp:nvSpPr>
        <dsp:cNvPr id="0" name=""/>
        <dsp:cNvSpPr/>
      </dsp:nvSpPr>
      <dsp:spPr>
        <a:xfrm>
          <a:off x="3384754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u="none" kern="1200" baseline="0" dirty="0"/>
            <a:t>Durante la prueba</a:t>
          </a:r>
        </a:p>
      </dsp:txBody>
      <dsp:txXfrm>
        <a:off x="3573315" y="2254108"/>
        <a:ext cx="910450" cy="910450"/>
      </dsp:txXfrm>
    </dsp:sp>
    <dsp:sp modelId="{4D6B0018-7C5C-415E-BFC0-E13DC5155B33}">
      <dsp:nvSpPr>
        <dsp:cNvPr id="0" name=""/>
        <dsp:cNvSpPr/>
      </dsp:nvSpPr>
      <dsp:spPr>
        <a:xfrm>
          <a:off x="7408418" y="1583833"/>
          <a:ext cx="2575144" cy="2251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Leer y registrar el resultado correctamente.</a:t>
          </a:r>
        </a:p>
        <a:p>
          <a:pPr marL="0" lvl="0" indent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u="none" kern="1200" baseline="0" dirty="0"/>
            <a:t>Notificar el resultado correcto.</a:t>
          </a:r>
        </a:p>
      </dsp:txBody>
      <dsp:txXfrm>
        <a:off x="8052205" y="1921483"/>
        <a:ext cx="1255383" cy="1575700"/>
      </dsp:txXfrm>
    </dsp:sp>
    <dsp:sp modelId="{CD573AE0-B631-400A-9650-9EC821D79BC9}">
      <dsp:nvSpPr>
        <dsp:cNvPr id="0" name=""/>
        <dsp:cNvSpPr/>
      </dsp:nvSpPr>
      <dsp:spPr>
        <a:xfrm>
          <a:off x="6764632" y="2065547"/>
          <a:ext cx="1287572" cy="1287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u="none" kern="1200" baseline="0" dirty="0"/>
            <a:t>Después de la prueba</a:t>
          </a:r>
        </a:p>
      </dsp:txBody>
      <dsp:txXfrm>
        <a:off x="6953193" y="2254108"/>
        <a:ext cx="910450" cy="91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DBD40-84B1-2349-A508-11CBED669F65}" type="datetimeFigureOut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6307-915A-134B-ACFB-C4EC86CF716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77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43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48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084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92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88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61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0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19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63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97B84F7-B2ED-DA48-8845-2AA637045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82" t="14816" r="19761" b="15339"/>
          <a:stretch/>
        </p:blipFill>
        <p:spPr>
          <a:xfrm>
            <a:off x="5546035" y="2024539"/>
            <a:ext cx="6645965" cy="35021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2B81-2778-5C41-B3B3-DFCBD4CA0C71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8B87D-7FF5-429F-90F9-B7A8541E6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349" y="74412"/>
            <a:ext cx="343844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D41-62B4-234C-9B02-C581AEEE8082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F139-AF18-F44B-BD06-58DDC85C1355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B709DE2-93F8-7E45-91D0-E19ACC3ADA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dirty="0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2D34DE6-22C6-0E40-B20E-F2D718CBADB2}" type="slidenum">
              <a:rPr lang="en-GB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4661-BAA7-F149-B0AE-2834D6842173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FBA3-CBE1-834F-823B-F08B6CF2EF3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B9B3-26BA-CE4B-AA8D-50468E00C9E9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9D2-B145-9744-A7CB-0ED55E6AD7CA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7A66-22E5-284D-A669-21C8322AB884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7C-D06F-5A48-8287-7DB99DDE1A10}" type="datetime1">
              <a:rPr lang="en-GB" smtClean="0"/>
              <a:pPr/>
              <a:t>20/09/2022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58B-8C31-CE4B-8FCE-2DE0FE0DE13E}" type="datetime1">
              <a:rPr lang="es-ES" smtClean="0"/>
              <a:pPr/>
              <a:t>20/09/2022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Conference</a:t>
            </a:r>
            <a:r>
              <a:rPr lang="es-ES" dirty="0"/>
              <a:t>     |     </a:t>
            </a:r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4DE6-22C6-0E40-B20E-F2D718CBADB2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?q=content/terms-u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hrhrt@who.int" TargetMode="External"/><Relationship Id="rId4" Type="http://schemas.openxmlformats.org/officeDocument/2006/relationships/hyperlink" Target="https://extranet.who.int/hsl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s-ES" sz="3200" b="0" i="0" u="none" baseline="0" dirty="0"/>
              <a:t>Evaluación de la calidad en el uso de las PDR de antígenos del SARS-CoV-2</a:t>
            </a:r>
          </a:p>
        </p:txBody>
      </p:sp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Errores durante la realización de la prueba y forma de evitarlos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10</a:t>
            </a:fld>
            <a:endParaRPr lang="es-E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01547"/>
              </p:ext>
            </p:extLst>
          </p:nvPr>
        </p:nvGraphicFramePr>
        <p:xfrm>
          <a:off x="838200" y="1491785"/>
          <a:ext cx="10234961" cy="46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Cómo evitar o corregir el error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Etiquetado incorrecto de la prueba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Verificación cruzada del etiquetado de la prueba con el del formulario de solicitud de la muestra, para comprobar que sean iguales.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Notificación de resultados cuando los resultados del control de calidad indican que no son válidos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Realizar y revisar los controles de calidad.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Notificar los resultados únicamente si las pruebas han superado el control de calidad.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Adición de un volumen de muestra incorrecto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Seguir las instrucciones del fabricante respecto al volumen de muestra correcto que se debe agregar.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Conservación incorrecta de reactivos o uso de estos después de la fecha de caducidad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Seguir las instrucciones del fabricante respecto a las condiciones de conservación.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Vigilar la temperatura de la sala de almacenamiento y del lugar de realización de las pruebas.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Verificar las fechas de caducidad de los kits y utilizar los kits en los que la caducidad esté más próxima.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No utilizar kits de pruebas en los que se haya superado la fecha de caducidad.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FB50B51-F049-0165-08C6-2DCBAE68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57972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Errores posteriores a la prueba y forma de evitarlos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11</a:t>
            </a:fld>
            <a:endParaRPr lang="es-E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51629"/>
              </p:ext>
            </p:extLst>
          </p:nvPr>
        </p:nvGraphicFramePr>
        <p:xfrm>
          <a:off x="838200" y="1691244"/>
          <a:ext cx="9329057" cy="236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Cómo evitar o corregir el error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/>
                        <a:t>Notificación de un resultado en el paciente equivocado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Verificación cruzada del etiquetado del recipiente de la muestra con el del formulario de solicitud de la muestra, la prueba y el identificador del informe para comprobar que sean iguales.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/>
                        <a:t>Informe ilegible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Escribir con claridad en el informe para que otros puedan entenderlo.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/>
                        <a:t>Envío del informe al lugar equivocado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Verificar que el lugar que consta en el </a:t>
                      </a:r>
                      <a:r>
                        <a:rPr lang="es-ES" sz="16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formulario de solicitud de la muestra sea el mismo que consta en el informe. </a:t>
                      </a: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281350A-725E-1BC0-E7D1-0FD29233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52886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23736-D8A3-4D66-AA8E-0970205B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0767E-7D9B-4875-9A63-3E27289D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981364" cy="1550126"/>
          </a:xfrm>
          <a:prstGeom prst="rect">
            <a:avLst/>
          </a:prstGeom>
        </p:spPr>
      </p:pic>
      <p:sp>
        <p:nvSpPr>
          <p:cNvPr id="6" name="Flowchart: Data 5">
            <a:extLst>
              <a:ext uri="{FF2B5EF4-FFF2-40B4-BE49-F238E27FC236}">
                <a16:creationId xmlns:a16="http://schemas.microsoft.com/office/drawing/2014/main" id="{7337E949-377C-44AA-B0AE-447B425D92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9EDEAA-86AE-4572-8B2F-812F6BDB241F}"/>
              </a:ext>
            </a:extLst>
          </p:cNvPr>
          <p:cNvSpPr txBox="1">
            <a:spLocks/>
          </p:cNvSpPr>
          <p:nvPr/>
        </p:nvSpPr>
        <p:spPr>
          <a:xfrm>
            <a:off x="2858589" y="303656"/>
            <a:ext cx="4674326" cy="9428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Puntos clave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EBB2486-3714-4392-9C84-748E715F0ABD}"/>
              </a:ext>
            </a:extLst>
          </p:cNvPr>
          <p:cNvSpPr txBox="1">
            <a:spLocks/>
          </p:cNvSpPr>
          <p:nvPr/>
        </p:nvSpPr>
        <p:spPr>
          <a:xfrm>
            <a:off x="2100269" y="1647517"/>
            <a:ext cx="8037996" cy="44407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Pueden producirse errores en todas las etapas del proceso de realización de las pruebas.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Los resultados inexactos pueden dar lugar a lo siguiente: 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que una persona sin infección por el SARS-CoV-2 sea clasificada como paciente con COVID-19 (resultado positivo falso) 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		o bien 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que una persona con infección por el SARS-CoV-2 sea clasificada como persona sin COVID-19 (resultado negativo falso). 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25425" lvl="1" indent="-225425"/>
            <a:r>
              <a:rPr lang="en-US" sz="2000" dirty="0" err="1">
                <a:solidFill>
                  <a:schemeClr val="bg1"/>
                </a:solidFill>
              </a:rPr>
              <a:t>Ustedes</a:t>
            </a:r>
            <a:r>
              <a:rPr lang="en-US" sz="2000" dirty="0">
                <a:solidFill>
                  <a:schemeClr val="bg1"/>
                </a:solidFill>
              </a:rPr>
              <a:t> tienen la responsabilidad de velar por la calidad de las pruebas que realizan al evitar que se </a:t>
            </a:r>
            <a:r>
              <a:rPr lang="en-US" sz="2000" dirty="0" err="1">
                <a:solidFill>
                  <a:schemeClr val="bg1"/>
                </a:solidFill>
              </a:rPr>
              <a:t>cometan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errores.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0" lvl="1" indent="0">
              <a:buNone/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8BC64-5CEE-A746-AC42-58AA81985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487" y="4714504"/>
            <a:ext cx="1526020" cy="152602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EC2DD89-727F-4D91-B1E9-ADDA7152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55756" cy="501650"/>
          </a:xfrm>
        </p:spPr>
        <p:txBody>
          <a:bodyPr/>
          <a:lstStyle/>
          <a:p>
            <a:r>
              <a:rPr lang="en-GB" sz="1000" b="1" dirty="0">
                <a:solidFill>
                  <a:schemeClr val="bg1"/>
                </a:solidFill>
              </a:rPr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7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¿Alguna pregunta?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r" rtl="0"/>
            <a:fld id="{8B709DE2-93F8-7E45-91D0-E19ACC3ADA42}" type="slidenum">
              <a:rPr lang="es-ES" smtClean="0"/>
              <a:pPr algn="r"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Declaración de exención de responsabilidades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765"/>
            <a:ext cx="10515600" cy="444076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s-ES" sz="1800" b="1" i="0" u="none" baseline="0" dirty="0"/>
              <a:t>Plataforma </a:t>
            </a:r>
            <a:r>
              <a:rPr lang="es-ES" sz="1800" b="1" dirty="0"/>
              <a:t>de la OMS de </a:t>
            </a:r>
            <a:r>
              <a:rPr lang="es-ES" sz="1800" b="1" i="0" u="none" baseline="0" dirty="0"/>
              <a:t>aprendizaje de seguridad sanitaria: Materiales didácticos</a:t>
            </a:r>
            <a:endParaRPr lang="es-ES" sz="1800" dirty="0"/>
          </a:p>
          <a:p>
            <a:pPr algn="l" rtl="0">
              <a:defRPr/>
            </a:pPr>
            <a:endParaRPr lang="es-ES" sz="1800" dirty="0"/>
          </a:p>
          <a:p>
            <a:pPr marL="0" indent="0" algn="l" rtl="0">
              <a:buNone/>
              <a:defRPr/>
            </a:pPr>
            <a:r>
              <a:rPr lang="es-ES" sz="1800" b="0" i="0" u="none" baseline="0" dirty="0"/>
              <a:t>Estos materiales didácticos de la OMS son © Organización Mundial de la Salud (OMS) 2022. </a:t>
            </a:r>
            <a:br>
              <a:rPr lang="es-ES" sz="1800" b="0" i="0" u="none" baseline="0" dirty="0"/>
            </a:br>
            <a:r>
              <a:rPr lang="es-ES" sz="1800" b="0" i="0" u="none" baseline="0" dirty="0"/>
              <a:t>Reservados todos los derechos.</a:t>
            </a:r>
          </a:p>
          <a:p>
            <a:pPr marL="0" indent="0" algn="l" rtl="0">
              <a:buNone/>
              <a:defRPr/>
            </a:pPr>
            <a:endParaRPr lang="es-ES" sz="1800" dirty="0"/>
          </a:p>
          <a:p>
            <a:pPr marL="0" indent="0" algn="l" rtl="0">
              <a:buNone/>
              <a:defRPr/>
            </a:pPr>
            <a:r>
              <a:rPr lang="es-ES" sz="1800" b="0" i="0" u="none" baseline="0" dirty="0"/>
              <a:t>El uso de estos materiales está sujeto a las </a:t>
            </a:r>
            <a:r>
              <a:rPr lang="es-ES" sz="1800" b="0" i="0" u="sng" baseline="0" dirty="0">
                <a:hlinkClick r:id="rId3"/>
              </a:rPr>
              <a:t>condiciones de uso de los materiales didácticos de la plataforma de aprendizaje de seguridad sanitaria de la OMS</a:t>
            </a:r>
            <a:r>
              <a:rPr lang="es-ES" sz="1800" b="0" i="0" u="none" baseline="0" dirty="0"/>
              <a:t> que usted aceptó al descargarlos y que pueden consultarse [en inglés] en la plataforma de aprendizaje de seguridad sanitaria en: </a:t>
            </a:r>
            <a:r>
              <a:rPr lang="es-ES" sz="1800" b="0" i="0" u="sng" baseline="0" dirty="0">
                <a:hlinkClick r:id="rId4"/>
              </a:rPr>
              <a:t>https://extranet.who.int/hslp</a:t>
            </a:r>
            <a:r>
              <a:rPr lang="es-ES" sz="1800" b="0" i="0" u="none" baseline="0" dirty="0"/>
              <a:t>.  </a:t>
            </a:r>
          </a:p>
          <a:p>
            <a:pPr marL="0" indent="0" algn="l" rtl="0">
              <a:buNone/>
              <a:defRPr/>
            </a:pPr>
            <a:r>
              <a:rPr lang="es-ES" sz="1800" b="0" i="0" u="none" baseline="0" dirty="0"/>
              <a:t> </a:t>
            </a:r>
          </a:p>
          <a:p>
            <a:pPr marL="0" indent="0" algn="l" rtl="0">
              <a:buNone/>
              <a:defRPr/>
            </a:pPr>
            <a:r>
              <a:rPr lang="es-ES" sz="1800" b="0" i="0" u="none" baseline="0" dirty="0"/>
              <a:t>Si usted adapta, modifica, traduce o cambia de cualquier otra manera el contenido de estos materiales, no debe dar a entender que la OMS respalda en modo alguno esas modificaciones ni puede usar el nombre o el logo de la OMS en </a:t>
            </a:r>
            <a:r>
              <a:rPr lang="es-ES" sz="1800" dirty="0"/>
              <a:t>dichos</a:t>
            </a:r>
            <a:r>
              <a:rPr lang="es-ES" sz="1800" b="0" i="0" u="none" baseline="0" dirty="0"/>
              <a:t> materiales modificados.  </a:t>
            </a:r>
          </a:p>
          <a:p>
            <a:pPr algn="l" rtl="0">
              <a:defRPr/>
            </a:pPr>
            <a:endParaRPr lang="es-ES" sz="1800" dirty="0"/>
          </a:p>
          <a:p>
            <a:pPr marL="0" indent="0" algn="l" rtl="0">
              <a:buNone/>
              <a:defRPr/>
            </a:pPr>
            <a:r>
              <a:rPr lang="es-ES" sz="1800" b="0" i="0" u="none" baseline="0" dirty="0"/>
              <a:t>Además, sírvase informar a la OMS de cualquier modificación de estos materiales que usted utilice públicamente, para fines de registro y desarrollo continuo, enviando un mensaje de correo electrónico a </a:t>
            </a:r>
            <a:r>
              <a:rPr lang="es-ES" sz="1800" b="0" i="0" u="sng" baseline="0" dirty="0">
                <a:hlinkClick r:id="rId5"/>
              </a:rPr>
              <a:t>ihrhrt@who.int</a:t>
            </a:r>
            <a:r>
              <a:rPr lang="es-ES" sz="1800" b="0" i="0" u="none" baseline="0" dirty="0"/>
              <a:t>. </a:t>
            </a:r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2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450F7-7FAA-0D41-3FC9-E807B015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31198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 aprendizaje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Al final de este módulo, usted podrá: </a:t>
            </a:r>
            <a:endParaRPr lang="en-US" dirty="0">
              <a:cs typeface="Arial" panose="020B0604020202020204"/>
            </a:endParaRP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describir qué es la evaluación de la calidad y por qué es importante; </a:t>
            </a:r>
            <a:endParaRPr lang="en-US" sz="2000" dirty="0">
              <a:cs typeface="Arial"/>
            </a:endParaRP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explicar los tipos de resultados inexactos y sus consecuencias; </a:t>
            </a:r>
            <a:endParaRPr lang="en-US" sz="2000" dirty="0">
              <a:cs typeface="Arial"/>
            </a:endParaRPr>
          </a:p>
          <a:p>
            <a:r>
              <a:rPr lang="en-US" dirty="0"/>
              <a:t>indicar los errores frecuentes que se cometen antes de la prueba, al realizar la prueba y después de la prueba, y saber </a:t>
            </a:r>
            <a:r>
              <a:rPr lang="en-US" dirty="0" err="1"/>
              <a:t>cómo</a:t>
            </a:r>
            <a:r>
              <a:rPr lang="en-US" dirty="0"/>
              <a:t> evitarlos. </a:t>
            </a: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</a:t>
            </a:fld>
            <a:endParaRPr lang="en-GB" sz="100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A3E9ABC-8186-57AE-BAC9-3A40DD9B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451"/>
            <a:ext cx="10515600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¿Qué es una prueba de calidad y por qué </a:t>
            </a:r>
            <a:br>
              <a:rPr lang="es-ES" b="0" i="0" u="none" baseline="0" dirty="0"/>
            </a:br>
            <a:r>
              <a:rPr lang="es-ES" b="0" i="0" u="none" baseline="0" dirty="0"/>
              <a:t>es importante?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s-ES" b="0" i="0" u="none" baseline="0" dirty="0"/>
              <a:t>La realización de PDR de antígenos del SARS-CoV-2 es crucial para el manejo correcto de los pacientes.</a:t>
            </a:r>
          </a:p>
          <a:p>
            <a:pPr algn="l" rtl="0"/>
            <a:r>
              <a:rPr lang="es-ES" b="0" i="0" u="none" baseline="0" dirty="0"/>
              <a:t>Una prueba de calidad es exacta y fiable, y presenta oportunamente sus resultados</a:t>
            </a:r>
            <a:r>
              <a:rPr lang="es-ES" b="0" i="0" u="none" baseline="0" dirty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s-ES" b="0" i="0" u="none" baseline="0" dirty="0"/>
              <a:t>Como profesionales de la salud que realizan las PDR de antígenos del SARS-CoV-2, ustedes son fundamentales para ampliar a mayor escala la realización de las pruebas de la COVID-19 en su país y salvar vidas.</a:t>
            </a:r>
          </a:p>
          <a:p>
            <a:pPr algn="l" rtl="0"/>
            <a:r>
              <a:rPr lang="es-ES" b="0" i="0" u="none" baseline="0" dirty="0"/>
              <a:t>Tienen la responsabilidad de velar por la calidad de las pruebas que realizan al evitar que se cometan errores.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4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5C508-F467-6375-9A63-6487CF9B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321257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238848"/>
            <a:ext cx="10515600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¿Cuándo se producen errores en la realización de las pruebas?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5</a:t>
            </a:fld>
            <a:endParaRPr lang="es-E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2DC24-D715-8848-8EF9-F697A709CF35}"/>
              </a:ext>
            </a:extLst>
          </p:cNvPr>
          <p:cNvSpPr txBox="1"/>
          <p:nvPr/>
        </p:nvSpPr>
        <p:spPr>
          <a:xfrm>
            <a:off x="1419668" y="5562233"/>
            <a:ext cx="967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2400" b="1" i="0" u="none" baseline="0" dirty="0"/>
              <a:t>En todas las etapas del proceso de realización de las pruebas.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05" y="3318098"/>
            <a:ext cx="1116512" cy="1528487"/>
          </a:xfrm>
          <a:prstGeom prst="rect">
            <a:avLst/>
          </a:prstGeom>
        </p:spPr>
      </p:pic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D97B84F7-B2ED-DA48-8845-2AA637045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2" t="14816" r="19761" b="15339"/>
          <a:stretch/>
        </p:blipFill>
        <p:spPr>
          <a:xfrm>
            <a:off x="1494241" y="2896605"/>
            <a:ext cx="4829411" cy="254486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3245872"/>
              </p:ext>
            </p:extLst>
          </p:nvPr>
        </p:nvGraphicFramePr>
        <p:xfrm>
          <a:off x="990057" y="-356955"/>
          <a:ext cx="99884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FFC70F78-64E0-FE44-8E2F-FB45D5FA4D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05" t="7072" r="24869" b="8522"/>
          <a:stretch/>
        </p:blipFill>
        <p:spPr>
          <a:xfrm>
            <a:off x="9588894" y="3546156"/>
            <a:ext cx="1764905" cy="118310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6CF67B0-3F24-53DD-5F76-61179833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70255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Resultados inexactos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Los resultados inexactos pueden dar lugar a lo siguiente:</a:t>
            </a:r>
          </a:p>
          <a:p>
            <a:pPr marL="0" indent="0" algn="l" rtl="0">
              <a:buNone/>
            </a:pPr>
            <a:endParaRPr lang="es-ES" dirty="0"/>
          </a:p>
          <a:p>
            <a:pPr lvl="1"/>
            <a:r>
              <a:rPr lang="es-ES" b="1" i="0" u="none" baseline="0" dirty="0">
                <a:solidFill>
                  <a:srgbClr val="009AC9"/>
                </a:solidFill>
              </a:rPr>
              <a:t>que una persona sin infección por el SARS-CoV-2 sea clasificada como paciente con COVID-19 (resultado </a:t>
            </a:r>
            <a:r>
              <a:rPr lang="es-ES" b="1" dirty="0">
                <a:solidFill>
                  <a:srgbClr val="009AC9"/>
                </a:solidFill>
              </a:rPr>
              <a:t>positivo falso)</a:t>
            </a:r>
            <a:endParaRPr lang="es-ES" dirty="0"/>
          </a:p>
          <a:p>
            <a:pPr marL="457200" lvl="1" indent="0" algn="l" rtl="0">
              <a:buNone/>
            </a:pPr>
            <a:r>
              <a:rPr lang="es-ES" b="0" i="0" u="none" baseline="0" dirty="0"/>
              <a:t>					o bien</a:t>
            </a:r>
          </a:p>
          <a:p>
            <a:pPr lvl="1" algn="l" rtl="0"/>
            <a:r>
              <a:rPr lang="es-ES" b="1" i="0" u="none" baseline="0" dirty="0">
                <a:solidFill>
                  <a:srgbClr val="009AC9"/>
                </a:solidFill>
              </a:rPr>
              <a:t>que una persona con infección por el SARS-CoV-2 sea clasificada como persona sin COVID-19 (resultado negativo falso).</a:t>
            </a:r>
          </a:p>
          <a:p>
            <a:endParaRPr lang="es-ES" dirty="0"/>
          </a:p>
          <a:p>
            <a:pPr algn="l" rtl="0"/>
            <a:r>
              <a:rPr lang="es-ES" b="0" i="0" u="none" baseline="0" dirty="0"/>
              <a:t>Los resultados no válidos obligan a obtener una muestra adicional. Si la persona no regresa al centro de salud, puede no producirse un posible diagnóstico de COVID-19.  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6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8E7DE-DD99-395B-7594-75A32D16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07086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Consecuencias de los resultados inexactos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b="0" i="0" u="none" baseline="0" dirty="0"/>
              <a:t>Los resultados positivos falsos clasifican incorrectamente a una persona no infectada como infectada por el SARS-CoV-2. Las consecuencias son de cuarentena innecesaria, estigmatización, desasosiego psicológico y uso innecesario de los recursos limitados existentes para la localización de contactos.</a:t>
            </a:r>
          </a:p>
          <a:p>
            <a:pPr marL="0" indent="0" algn="l" rtl="0">
              <a:buNone/>
            </a:pPr>
            <a:endParaRPr lang="es-ES" dirty="0"/>
          </a:p>
          <a:p>
            <a:r>
              <a:rPr lang="es-ES" b="0" i="0" u="none" baseline="0" dirty="0"/>
              <a:t>Los resultados negativos falsos hacen que </a:t>
            </a:r>
            <a:r>
              <a:rPr lang="es-ES" dirty="0"/>
              <a:t>no sean detectadas las personas infectadas. </a:t>
            </a:r>
            <a:r>
              <a:rPr lang="es-ES" b="0" i="0" u="none" baseline="0" dirty="0"/>
              <a:t>Por consiguiente, es posible que no se las aísle y puedan infectar a otras personas. Además, es posible que pacientes con un cuadro moderada o grave no reciban la asistencia apropiada para la COVID-19</a:t>
            </a:r>
            <a:r>
              <a:rPr lang="es-ES" b="0" i="0" u="none" baseline="0" dirty="0">
                <a:solidFill>
                  <a:srgbClr val="FF0000"/>
                </a:solidFill>
              </a:rPr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7</a:t>
            </a:fld>
            <a:endParaRPr lang="es-E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EAC33-C978-0255-CD86-47625A72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49140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¿Por qué se </a:t>
            </a:r>
            <a:r>
              <a:rPr lang="en-US" dirty="0" err="1"/>
              <a:t>obtienen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inexactos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 están claras las responsabilidades individuales. </a:t>
            </a:r>
          </a:p>
          <a:p>
            <a:r>
              <a:rPr lang="en-US" dirty="0"/>
              <a:t>No hay procedimientos por escrito. </a:t>
            </a:r>
          </a:p>
          <a:p>
            <a:r>
              <a:rPr lang="en-US" dirty="0"/>
              <a:t>No se siguen los procedimientos por escrito. </a:t>
            </a:r>
          </a:p>
          <a:p>
            <a:r>
              <a:rPr lang="en-US" dirty="0"/>
              <a:t>La capacitación no se realiza o no se termina. </a:t>
            </a:r>
          </a:p>
          <a:p>
            <a:r>
              <a:rPr lang="en-US" dirty="0"/>
              <a:t>No se hacen verificaciones de posibles errores de transcripción (registro incorrecto de los resultados). </a:t>
            </a:r>
            <a:endParaRPr lang="en-US" dirty="0">
              <a:cs typeface="Arial"/>
            </a:endParaRPr>
          </a:p>
          <a:p>
            <a:r>
              <a:rPr lang="en-US" dirty="0"/>
              <a:t>Los kits de prueba no se han conservado adecuadamente. </a:t>
            </a:r>
          </a:p>
          <a:p>
            <a:r>
              <a:rPr lang="en-GB" dirty="0">
                <a:ea typeface="+mn-lt"/>
                <a:cs typeface="+mn-lt"/>
              </a:rPr>
              <a:t>La naturaleza intrínseca de la propia prueba (es decir, sensibilidad y especificidad).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8</a:t>
            </a:fld>
            <a:endParaRPr lang="en-GB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715A3-4C5E-E402-375B-2889F790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7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1" y="-51908"/>
            <a:ext cx="10515600" cy="942814"/>
          </a:xfrm>
        </p:spPr>
        <p:txBody>
          <a:bodyPr/>
          <a:lstStyle/>
          <a:p>
            <a:pPr algn="l" rtl="0"/>
            <a:r>
              <a:rPr lang="es-ES" b="0" i="0" u="none" baseline="0" dirty="0"/>
              <a:t>Errores previos a la prueba y forma de evitarlos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2D34DE6-22C6-0E40-B20E-F2D718CBADB2}" type="slidenum">
              <a:rPr lang="es-ES" smtClean="0"/>
              <a:pPr algn="r" rtl="0"/>
              <a:t>9</a:t>
            </a:fld>
            <a:endParaRPr lang="es-E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21198"/>
              </p:ext>
            </p:extLst>
          </p:nvPr>
        </p:nvGraphicFramePr>
        <p:xfrm>
          <a:off x="574186" y="1176251"/>
          <a:ext cx="11034739" cy="437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256"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ES" sz="1600" b="1" i="0" u="none" baseline="0" dirty="0"/>
                        <a:t>Cómo evitar o corregir el error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Obtención del tipo de muestra incorrecto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Consúltense en la guía del procedimiento o la guía de ayuda los tipos de muestras que pueden examinarse mediante las PDR de antígenos del SARS-CoV-2. 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Etiquetado erróneo o falta de etiquetado de la muestra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Verificación cruzada del etiquetado del recipiente de la muestra con el formulario de solicitud de la muestra, para comprobar que sean iguales.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Conservación o transporte incorrectos de la muestra antes de la prueba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Analizar la muestra inmediatamente después de obtenerla.</a:t>
                      </a:r>
                      <a:endParaRPr lang="es-E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En los lugares en los que las muestras tengan que conservarse o transportarse del lugar de obtención al lugar de realización de la prueba, seguir las instrucciones del fabricante respecto al tiempo máximo y la temperatura de conservación.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448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600" b="0" i="0" u="none" baseline="0" dirty="0"/>
                        <a:t>Kits de prueba</a:t>
                      </a:r>
                      <a:r>
                        <a:rPr lang="es-ES" sz="1600" b="0" i="0" u="none" baseline="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es-ES" sz="1600" b="0" i="0" u="none" baseline="0" dirty="0"/>
                        <a:t>conservados de forma incorrecta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Seguir las instrucciones del fabricante respecto a las condiciones de conservación.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Vigilar la temperatura de la sala de almacenamiento y del lugar de realización de las pruebas.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Verificar las fechas de caducidad de los kits y utilizar los kits en los que la caducidad esté más próxima.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baseline="0" dirty="0">
                          <a:solidFill>
                            <a:schemeClr val="tx1"/>
                          </a:solidFill>
                        </a:rPr>
                        <a:t>No utilizar kits de pruebas en los que se haya superado la fecha de caducidad.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7D7CFBA-9001-7136-4439-B65F0623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448636" cy="501650"/>
          </a:xfrm>
        </p:spPr>
        <p:txBody>
          <a:bodyPr/>
          <a:lstStyle/>
          <a:p>
            <a:r>
              <a:rPr lang="en-GB" dirty="0"/>
              <a:t>Taller de capacitación sobre pruebas diagnósticas rápidas de antígenos del SARS-CoV-2 (v3.0) | Evaluación de la calidad en el uso de las PDR de antígenos del SARS-CoV-2 </a:t>
            </a:r>
          </a:p>
        </p:txBody>
      </p:sp>
    </p:spTree>
    <p:extLst>
      <p:ext uri="{BB962C8B-B14F-4D97-AF65-F5344CB8AC3E}">
        <p14:creationId xmlns:p14="http://schemas.microsoft.com/office/powerpoint/2010/main" val="2766135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pplier xmlns="4c29955c-3983-4360-85fb-74cf7af43e96" xsi:nil="true"/>
    <PMIS0 xmlns="4c29955c-3983-4360-85fb-74cf7af43e96" xsi:nil="true"/>
    <PMIS xmlns="4c29955c-3983-4360-85fb-74cf7af43e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057272B239F45BF04C2CC49F4149A" ma:contentTypeVersion="15" ma:contentTypeDescription="Create a new document." ma:contentTypeScope="" ma:versionID="eba3de616e0b4ecf889af978614f148a">
  <xsd:schema xmlns:xsd="http://www.w3.org/2001/XMLSchema" xmlns:xs="http://www.w3.org/2001/XMLSchema" xmlns:p="http://schemas.microsoft.com/office/2006/metadata/properties" xmlns:ns2="4c29955c-3983-4360-85fb-74cf7af43e96" xmlns:ns3="862aa5ca-c86a-4192-b148-097035e828f6" targetNamespace="http://schemas.microsoft.com/office/2006/metadata/properties" ma:root="true" ma:fieldsID="d876c733c9e71274071c8ca2a9163494" ns2:_="" ns3:_="">
    <xsd:import namespace="4c29955c-3983-4360-85fb-74cf7af43e96"/>
    <xsd:import namespace="862aa5ca-c86a-4192-b148-097035e82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MIS" minOccurs="0"/>
                <xsd:element ref="ns2:PMIS0" minOccurs="0"/>
                <xsd:element ref="ns2:Suppl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9955c-3983-4360-85fb-74cf7af43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MIS" ma:index="20" nillable="true" ma:displayName="Year" ma:format="Dropdown" ma:internalName="PMIS" ma:percentage="FALSE">
      <xsd:simpleType>
        <xsd:restriction base="dms:Number"/>
      </xsd:simpleType>
    </xsd:element>
    <xsd:element name="PMIS0" ma:index="21" nillable="true" ma:displayName="PMIS" ma:format="Dropdown" ma:internalName="PMIS0">
      <xsd:simpleType>
        <xsd:restriction base="dms:Text">
          <xsd:maxLength value="255"/>
        </xsd:restriction>
      </xsd:simpleType>
    </xsd:element>
    <xsd:element name="Supplier" ma:index="22" nillable="true" ma:displayName="Supplier" ma:format="Dropdown" ma:internalName="Suppli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aa5ca-c86a-4192-b148-097035e82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5F650-E0C2-4D9B-A161-2DB36ACDE580}">
  <ds:schemaRefs>
    <ds:schemaRef ds:uri="http://schemas.microsoft.com/office/2006/metadata/properties"/>
    <ds:schemaRef ds:uri="http://schemas.microsoft.com/office/infopath/2007/PartnerControls"/>
    <ds:schemaRef ds:uri="4c29955c-3983-4360-85fb-74cf7af43e96"/>
  </ds:schemaRefs>
</ds:datastoreItem>
</file>

<file path=customXml/itemProps2.xml><?xml version="1.0" encoding="utf-8"?>
<ds:datastoreItem xmlns:ds="http://schemas.openxmlformats.org/officeDocument/2006/customXml" ds:itemID="{A7D5DCBE-B4BC-4BD7-8DEF-80B3711878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A81FE-DC54-4B3E-A82C-EC3A9CBD3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9955c-3983-4360-85fb-74cf7af43e96"/>
    <ds:schemaRef ds:uri="862aa5ca-c86a-4192-b148-097035e82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1659</Words>
  <Application>Microsoft Office PowerPoint</Application>
  <PresentationFormat>Widescreen</PresentationFormat>
  <Paragraphs>146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04</vt:lpstr>
      <vt:lpstr>Declaración de exención de responsabilidades</vt:lpstr>
      <vt:lpstr>Objetivos de aprendizaje </vt:lpstr>
      <vt:lpstr>¿Qué es una prueba de calidad y por qué  es importante? </vt:lpstr>
      <vt:lpstr>¿Cuándo se producen errores en la realización de las pruebas?</vt:lpstr>
      <vt:lpstr>Resultados inexactos</vt:lpstr>
      <vt:lpstr>Consecuencias de los resultados inexactos </vt:lpstr>
      <vt:lpstr>¿Por qué se obtienen resultados inexactos? </vt:lpstr>
      <vt:lpstr>Errores previos a la prueba y forma de evitarlos</vt:lpstr>
      <vt:lpstr>Errores durante la realización de la prueba y forma de evitarlos</vt:lpstr>
      <vt:lpstr>Errores posteriores a la prueba y forma de evitarlos</vt:lpstr>
      <vt:lpstr>PowerPoint Presentation</vt:lpstr>
      <vt:lpstr>¿Alguna pregunta?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111</cp:revision>
  <dcterms:created xsi:type="dcterms:W3CDTF">2020-10-08T10:02:18Z</dcterms:created>
  <dcterms:modified xsi:type="dcterms:W3CDTF">2022-09-20T15:27:43Z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0x010100CAD057272B239F45BF04C2CC49F4149A</vt:lpwstr>
  </property>
</Properties>
</file>