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Lst>
  <p:notesMasterIdLst>
    <p:notesMasterId r:id="rId26"/>
  </p:notesMasterIdLst>
  <p:sldIdLst>
    <p:sldId id="256" r:id="rId6"/>
    <p:sldId id="274" r:id="rId7"/>
    <p:sldId id="257" r:id="rId8"/>
    <p:sldId id="258" r:id="rId9"/>
    <p:sldId id="332" r:id="rId10"/>
    <p:sldId id="316" r:id="rId11"/>
    <p:sldId id="259" r:id="rId12"/>
    <p:sldId id="333" r:id="rId13"/>
    <p:sldId id="334" r:id="rId14"/>
    <p:sldId id="335" r:id="rId15"/>
    <p:sldId id="330" r:id="rId16"/>
    <p:sldId id="340" r:id="rId17"/>
    <p:sldId id="339" r:id="rId18"/>
    <p:sldId id="336" r:id="rId19"/>
    <p:sldId id="310" r:id="rId20"/>
    <p:sldId id="321" r:id="rId21"/>
    <p:sldId id="322" r:id="rId22"/>
    <p:sldId id="337" r:id="rId23"/>
    <p:sldId id="267"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1"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606B3-83DA-40F6-8B78-BC84D7394FBE}" v="17" dt="2021-06-14T15:00:23.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071" autoAdjust="0"/>
    <p:restoredTop sz="94674"/>
  </p:normalViewPr>
  <p:slideViewPr>
    <p:cSldViewPr snapToGrid="0" snapToObjects="1">
      <p:cViewPr varScale="1">
        <p:scale>
          <a:sx n="50" d="100"/>
          <a:sy n="50" d="100"/>
        </p:scale>
        <p:origin x="34" y="3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ORE, Zoumana" userId="f906a7cf-0a3d-4765-9453-fbd494f994fd" providerId="ADAL" clId="{747606B3-83DA-40F6-8B78-BC84D7394FBE}"/>
    <pc:docChg chg="undo custSel modSld">
      <pc:chgData name="TRAORE, Zoumana" userId="f906a7cf-0a3d-4765-9453-fbd494f994fd" providerId="ADAL" clId="{747606B3-83DA-40F6-8B78-BC84D7394FBE}" dt="2021-06-14T15:00:26.077" v="9" actId="21"/>
      <pc:docMkLst>
        <pc:docMk/>
      </pc:docMkLst>
      <pc:sldChg chg="addSp delSp modSp mod modAnim">
        <pc:chgData name="TRAORE, Zoumana" userId="f906a7cf-0a3d-4765-9453-fbd494f994fd" providerId="ADAL" clId="{747606B3-83DA-40F6-8B78-BC84D7394FBE}" dt="2021-06-14T14:49:00.267" v="3" actId="164"/>
        <pc:sldMkLst>
          <pc:docMk/>
          <pc:sldMk cId="2189622481" sldId="276"/>
        </pc:sldMkLst>
        <pc:spChg chg="mod">
          <ac:chgData name="TRAORE, Zoumana" userId="f906a7cf-0a3d-4765-9453-fbd494f994fd" providerId="ADAL" clId="{747606B3-83DA-40F6-8B78-BC84D7394FBE}" dt="2021-06-14T14:49:00.267" v="3" actId="164"/>
          <ac:spMkLst>
            <pc:docMk/>
            <pc:sldMk cId="2189622481" sldId="276"/>
            <ac:spMk id="13" creationId="{4D9C0B28-9C36-0646-8BF6-E60388231133}"/>
          </ac:spMkLst>
        </pc:spChg>
        <pc:spChg chg="mod">
          <ac:chgData name="TRAORE, Zoumana" userId="f906a7cf-0a3d-4765-9453-fbd494f994fd" providerId="ADAL" clId="{747606B3-83DA-40F6-8B78-BC84D7394FBE}" dt="2021-06-14T14:49:00.267" v="3" actId="164"/>
          <ac:spMkLst>
            <pc:docMk/>
            <pc:sldMk cId="2189622481" sldId="276"/>
            <ac:spMk id="14" creationId="{AA7572D4-1DD9-ED48-92EC-187B76A40C23}"/>
          </ac:spMkLst>
        </pc:spChg>
        <pc:grpChg chg="mod">
          <ac:chgData name="TRAORE, Zoumana" userId="f906a7cf-0a3d-4765-9453-fbd494f994fd" providerId="ADAL" clId="{747606B3-83DA-40F6-8B78-BC84D7394FBE}" dt="2021-06-14T14:49:00.267" v="3" actId="164"/>
          <ac:grpSpMkLst>
            <pc:docMk/>
            <pc:sldMk cId="2189622481" sldId="276"/>
            <ac:grpSpMk id="6" creationId="{0C36BC77-CD22-5F49-AFAC-BA5385D0F742}"/>
          </ac:grpSpMkLst>
        </pc:grpChg>
        <pc:grpChg chg="add del mod">
          <ac:chgData name="TRAORE, Zoumana" userId="f906a7cf-0a3d-4765-9453-fbd494f994fd" providerId="ADAL" clId="{747606B3-83DA-40F6-8B78-BC84D7394FBE}" dt="2021-06-14T14:49:00.267" v="3" actId="164"/>
          <ac:grpSpMkLst>
            <pc:docMk/>
            <pc:sldMk cId="2189622481" sldId="276"/>
            <ac:grpSpMk id="7" creationId="{0E3B9097-00B3-4E7B-9979-97680069318C}"/>
          </ac:grpSpMkLst>
        </pc:grpChg>
        <pc:picChg chg="mod">
          <ac:chgData name="TRAORE, Zoumana" userId="f906a7cf-0a3d-4765-9453-fbd494f994fd" providerId="ADAL" clId="{747606B3-83DA-40F6-8B78-BC84D7394FBE}" dt="2021-06-14T14:49:00.267" v="3" actId="164"/>
          <ac:picMkLst>
            <pc:docMk/>
            <pc:sldMk cId="2189622481" sldId="276"/>
            <ac:picMk id="8" creationId="{F8784C6A-02B6-4E8D-9DBA-9E9DF74BB0C0}"/>
          </ac:picMkLst>
        </pc:picChg>
      </pc:sldChg>
      <pc:sldChg chg="modSp mod">
        <pc:chgData name="TRAORE, Zoumana" userId="f906a7cf-0a3d-4765-9453-fbd494f994fd" providerId="ADAL" clId="{747606B3-83DA-40F6-8B78-BC84D7394FBE}" dt="2021-06-14T14:54:27.782" v="5" actId="27636"/>
        <pc:sldMkLst>
          <pc:docMk/>
          <pc:sldMk cId="641133785" sldId="280"/>
        </pc:sldMkLst>
        <pc:spChg chg="mod">
          <ac:chgData name="TRAORE, Zoumana" userId="f906a7cf-0a3d-4765-9453-fbd494f994fd" providerId="ADAL" clId="{747606B3-83DA-40F6-8B78-BC84D7394FBE}" dt="2021-06-14T14:54:27.782" v="5" actId="27636"/>
          <ac:spMkLst>
            <pc:docMk/>
            <pc:sldMk cId="641133785" sldId="280"/>
            <ac:spMk id="3" creationId="{A037F04C-11D0-9943-B5EC-CFFD376A7461}"/>
          </ac:spMkLst>
        </pc:spChg>
      </pc:sldChg>
      <pc:sldChg chg="addSp delSp mod">
        <pc:chgData name="TRAORE, Zoumana" userId="f906a7cf-0a3d-4765-9453-fbd494f994fd" providerId="ADAL" clId="{747606B3-83DA-40F6-8B78-BC84D7394FBE}" dt="2021-06-14T15:00:26.077" v="9" actId="21"/>
        <pc:sldMkLst>
          <pc:docMk/>
          <pc:sldMk cId="1675647011" sldId="285"/>
        </pc:sldMkLst>
        <pc:grpChg chg="add del">
          <ac:chgData name="TRAORE, Zoumana" userId="f906a7cf-0a3d-4765-9453-fbd494f994fd" providerId="ADAL" clId="{747606B3-83DA-40F6-8B78-BC84D7394FBE}" dt="2021-06-14T15:00:11.426" v="7" actId="21"/>
          <ac:grpSpMkLst>
            <pc:docMk/>
            <pc:sldMk cId="1675647011" sldId="285"/>
            <ac:grpSpMk id="6" creationId="{9347A7E2-3483-4E4F-9F5D-C059D5319663}"/>
          </ac:grpSpMkLst>
        </pc:grpChg>
        <pc:picChg chg="add del">
          <ac:chgData name="TRAORE, Zoumana" userId="f906a7cf-0a3d-4765-9453-fbd494f994fd" providerId="ADAL" clId="{747606B3-83DA-40F6-8B78-BC84D7394FBE}" dt="2021-06-14T15:00:26.077" v="9" actId="21"/>
          <ac:picMkLst>
            <pc:docMk/>
            <pc:sldMk cId="1675647011" sldId="285"/>
            <ac:picMk id="4" creationId="{E99267A0-3FD5-481C-88F3-F2B80B38A7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s-ES" smtClean="0"/>
              <a:pPr/>
              <a:t>21/09/2022</a:t>
            </a:fld>
            <a:endParaRPr lang="es-E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s-ES" smtClean="0"/>
              <a:pPr/>
              <a:t>‹#›</a:t>
            </a:fld>
            <a:endParaRPr lang="es-ES"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F7A6307-915A-134B-ACFB-C4EC86CF7165}" type="slidenum">
              <a:rPr lang="es-ES" smtClean="0"/>
              <a:pPr/>
              <a:t>1</a:t>
            </a:fld>
            <a:endParaRPr lang="es-ES" dirty="0"/>
          </a:p>
        </p:txBody>
      </p:sp>
    </p:spTree>
    <p:extLst>
      <p:ext uri="{BB962C8B-B14F-4D97-AF65-F5344CB8AC3E}">
        <p14:creationId xmlns:p14="http://schemas.microsoft.com/office/powerpoint/2010/main" val="1639911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44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err="1"/>
              <a:t>Translation</a:t>
            </a:r>
            <a:r>
              <a:rPr lang="es-ES" dirty="0"/>
              <a:t> </a:t>
            </a:r>
            <a:r>
              <a:rPr lang="es-ES" dirty="0" err="1"/>
              <a:t>of</a:t>
            </a:r>
            <a:r>
              <a:rPr lang="es-ES" dirty="0"/>
              <a:t> </a:t>
            </a:r>
            <a:r>
              <a:rPr lang="es-ES" dirty="0" err="1"/>
              <a:t>text</a:t>
            </a:r>
            <a:r>
              <a:rPr lang="es-ES" dirty="0"/>
              <a:t> in figure:</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Prioridad alta</a:t>
            </a:r>
          </a:p>
          <a:p>
            <a:pPr marL="0" lvl="0" indent="0" algn="l" rtl="0">
              <a:spcBef>
                <a:spcPts val="0"/>
              </a:spcBef>
              <a:spcAft>
                <a:spcPts val="0"/>
              </a:spcAft>
              <a:buNone/>
            </a:pPr>
            <a:r>
              <a:rPr lang="es-ES" b="0" i="0" dirty="0">
                <a:solidFill>
                  <a:srgbClr val="000000"/>
                </a:solidFill>
                <a:effectLst/>
                <a:latin typeface="Times New Roman" panose="02020603050405020304" pitchFamily="18" charset="0"/>
              </a:rPr>
              <a:t>Presuntos casos de COVID-19</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Prioridad media</a:t>
            </a:r>
          </a:p>
          <a:p>
            <a:pPr marL="0" lvl="0" indent="0" algn="l" rtl="0">
              <a:spcBef>
                <a:spcPts val="0"/>
              </a:spcBef>
              <a:spcAft>
                <a:spcPts val="0"/>
              </a:spcAft>
              <a:buNone/>
            </a:pPr>
            <a:r>
              <a:rPr lang="es-ES" dirty="0"/>
              <a:t>Personas asintomáticas con riesgo de exposición al virus</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Prioridad baja</a:t>
            </a:r>
          </a:p>
          <a:p>
            <a:pPr marL="0" indent="0"/>
            <a:r>
              <a:rPr lang="es-ES" dirty="0"/>
              <a:t>Personas asintomáticas</a:t>
            </a:r>
            <a:r>
              <a:rPr lang="es-ES" b="0" i="0" dirty="0">
                <a:solidFill>
                  <a:srgbClr val="212529"/>
                </a:solidFill>
                <a:effectLst/>
                <a:latin typeface="Roboto"/>
              </a:rPr>
              <a:t> </a:t>
            </a:r>
            <a:r>
              <a:rPr lang="es-ES" dirty="0"/>
              <a:t>sin riesgo conocido de exposición al virus</a:t>
            </a:r>
          </a:p>
          <a:p>
            <a:pPr marL="0" lvl="0" indent="0" algn="l" rtl="0">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59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87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38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82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77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F7A6307-915A-134B-ACFB-C4EC86CF7165}" type="slidenum">
              <a:rPr lang="es-ES" smtClean="0"/>
              <a:pPr/>
              <a:t>20</a:t>
            </a:fld>
            <a:endParaRPr lang="es-ES" dirty="0"/>
          </a:p>
        </p:txBody>
      </p:sp>
    </p:spTree>
    <p:extLst>
      <p:ext uri="{BB962C8B-B14F-4D97-AF65-F5344CB8AC3E}">
        <p14:creationId xmlns:p14="http://schemas.microsoft.com/office/powerpoint/2010/main" val="9117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F7A6307-915A-134B-ACFB-C4EC86CF7165}" type="slidenum">
              <a:rPr lang="es-ES" smtClean="0"/>
              <a:pPr/>
              <a:t>2</a:t>
            </a:fld>
            <a:endParaRPr lang="es-ES" dirty="0"/>
          </a:p>
        </p:txBody>
      </p:sp>
    </p:spTree>
    <p:extLst>
      <p:ext uri="{BB962C8B-B14F-4D97-AF65-F5344CB8AC3E}">
        <p14:creationId xmlns:p14="http://schemas.microsoft.com/office/powerpoint/2010/main" val="10169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75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42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2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2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fld id="{EA522B81-2778-5C41-B3B3-DFCBD4CA0C71}" type="datetime1">
              <a:rPr lang="es-ES" smtClean="0"/>
              <a:pPr/>
              <a:t>21/09/2022</a:t>
            </a:fld>
            <a:endParaRPr lang="es-ES"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s-ES" dirty="0" err="1"/>
              <a:t>Conference</a:t>
            </a:r>
            <a:r>
              <a:rPr lang="es-ES" dirty="0"/>
              <a:t>     |     </a:t>
            </a:r>
            <a:r>
              <a:rPr lang="es-ES" dirty="0" err="1"/>
              <a:t>Presentation</a:t>
            </a:r>
            <a:r>
              <a:rPr lang="es-ES" dirty="0"/>
              <a:t> </a:t>
            </a:r>
            <a:r>
              <a:rPr lang="es-ES" dirty="0" err="1"/>
              <a:t>title</a:t>
            </a:r>
            <a:endParaRPr lang="es-ES" dirty="0"/>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s-ES" smtClean="0"/>
              <a:pPr/>
              <a:t>‹#›</a:t>
            </a:fld>
            <a:endParaRPr lang="es-ES"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ES" dirty="0"/>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s-ES" dirty="0"/>
          </a:p>
        </p:txBody>
      </p:sp>
      <p:pic>
        <p:nvPicPr>
          <p:cNvPr id="13" name="Picture 12" descr="Diagram&#10;&#10;Description automatically generated">
            <a:extLst>
              <a:ext uri="{FF2B5EF4-FFF2-40B4-BE49-F238E27FC236}">
                <a16:creationId xmlns:a16="http://schemas.microsoft.com/office/drawing/2014/main" id="{85CF142A-ECB8-8B40-82ED-7A961EBAC431}"/>
              </a:ext>
            </a:extLst>
          </p:cNvPr>
          <p:cNvPicPr>
            <a:picLocks noChangeAspect="1"/>
          </p:cNvPicPr>
          <p:nvPr userDrawn="1"/>
        </p:nvPicPr>
        <p:blipFill>
          <a:blip r:embed="rId2"/>
          <a:stretch>
            <a:fillRect/>
          </a:stretch>
        </p:blipFill>
        <p:spPr>
          <a:xfrm>
            <a:off x="7049429" y="1214515"/>
            <a:ext cx="4627756" cy="4627756"/>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fld id="{5F64AD41-62B4-234C-9B02-C581AEEE8082}" type="datetime1">
              <a:rPr lang="en-GB" smtClean="0"/>
              <a:pPr/>
              <a:t>21/09/2022</a:t>
            </a:fld>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fld id="{0B4AF139-AF18-F44B-BD06-58DDC85C1355}" type="datetime1">
              <a:rPr lang="en-GB" smtClean="0"/>
              <a:pPr/>
              <a:t>21/09/2022</a:t>
            </a:fld>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rPr lang="en-GB"/>
              <a:t>Click to edit Master title style</a:t>
            </a:r>
            <a:endParaRPr/>
          </a:p>
        </p:txBody>
      </p:sp>
      <p:sp>
        <p:nvSpPr>
          <p:cNvPr id="54" name="Body Level One…"/>
          <p:cNvSpPr txBox="1">
            <a:spLocks noGrp="1"/>
          </p:cNvSpPr>
          <p:nvPr>
            <p:ph type="body" idx="1"/>
          </p:nvPr>
        </p:nvSpPr>
        <p:spPr>
          <a:prstGeom prst="rect">
            <a:avLst/>
          </a:prstGeom>
        </p:spPr>
        <p:txBody>
          <a:bodyPr numCol="1" spcCol="3810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5" name="Slide Number"/>
          <p:cNvSpPr txBox="1">
            <a:spLocks noGrp="1"/>
          </p:cNvSpPr>
          <p:nvPr>
            <p:ph type="sldNum" sz="quarter" idx="2"/>
          </p:nvPr>
        </p:nvSpPr>
        <p:spPr>
          <a:prstGeom prst="rect">
            <a:avLst/>
          </a:prstGeom>
        </p:spPr>
        <p:txBody>
          <a:bodyPr/>
          <a:lstStyle/>
          <a:p>
            <a:fld id="{8B709DE2-93F8-7E45-91D0-E19ACC3ADA42}" type="slidenum">
              <a:rPr lang="en-US" smtClean="0"/>
              <a:pPr/>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14" descr="Diagram&#10;&#10;Description automatically generated"/>
          <p:cNvPicPr preferRelativeResize="0"/>
          <p:nvPr/>
        </p:nvPicPr>
        <p:blipFill rotWithShape="1">
          <a:blip r:embed="rId2">
            <a:alphaModFix/>
          </a:blip>
          <a:srcRect/>
          <a:stretch/>
        </p:blipFill>
        <p:spPr>
          <a:xfrm>
            <a:off x="7049429" y="1214515"/>
            <a:ext cx="4627756" cy="4627756"/>
          </a:xfrm>
          <a:prstGeom prst="rect">
            <a:avLst/>
          </a:prstGeom>
          <a:noFill/>
          <a:ln>
            <a:noFill/>
          </a:ln>
        </p:spPr>
      </p:pic>
    </p:spTree>
    <p:extLst>
      <p:ext uri="{BB962C8B-B14F-4D97-AF65-F5344CB8AC3E}">
        <p14:creationId xmlns:p14="http://schemas.microsoft.com/office/powerpoint/2010/main" val="193277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145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2831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790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796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3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038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dirty="0"/>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9113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761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2471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ullet List" type="tx">
  <p:cSld name="Bullet List">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346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fld id="{16564661-BAA7-F149-B0AE-2834D6842173}" type="datetime1">
              <a:rPr lang="en-GB" smtClean="0"/>
              <a:pPr/>
              <a:t>21/09/2022</a:t>
            </a:fld>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fld id="{79D0FBA3-CBE1-834F-823B-F08B6CF2EF30}" type="datetime1">
              <a:rPr lang="en-GB" smtClean="0"/>
              <a:pPr/>
              <a:t>21/09/2022</a:t>
            </a:fld>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dirty="0"/>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fld id="{62F1B9B3-26BA-CE4B-AA8D-50468E00C9E9}" type="datetime1">
              <a:rPr lang="en-GB" smtClean="0"/>
              <a:pPr/>
              <a:t>21/09/2022</a:t>
            </a:fld>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dirty="0"/>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fld id="{764F39D2-B145-9744-A7CB-0ED55E6AD7CA}" type="datetime1">
              <a:rPr lang="en-GB" smtClean="0"/>
              <a:pPr/>
              <a:t>21/09/2022</a:t>
            </a:fld>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dirty="0"/>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fld id="{BC6F7A66-22E5-284D-A669-21C8322AB884}" type="datetime1">
              <a:rPr lang="en-GB" smtClean="0"/>
              <a:pPr/>
              <a:t>21/09/2022</a:t>
            </a:fld>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fld id="{35F42D7C-D06F-5A48-8287-7DB99DDE1A10}" type="datetime1">
              <a:rPr lang="en-GB" smtClean="0"/>
              <a:pPr/>
              <a:t>21/09/2022</a:t>
            </a:fld>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ES" dirty="0"/>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 dirty="0"/>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B58B-8C31-CE4B-8FCE-2DE0FE0DE13E}" type="datetime1">
              <a:rPr lang="es-ES" smtClean="0"/>
              <a:pPr/>
              <a:t>21/09/2022</a:t>
            </a:fld>
            <a:endParaRPr lang="es-ES"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err="1"/>
              <a:t>Conference</a:t>
            </a:r>
            <a:r>
              <a:rPr lang="es-ES" dirty="0"/>
              <a:t>     |     </a:t>
            </a:r>
            <a:r>
              <a:rPr lang="es-ES" dirty="0" err="1"/>
              <a:t>Presentation</a:t>
            </a:r>
            <a:r>
              <a:rPr lang="es-ES" dirty="0"/>
              <a:t> </a:t>
            </a:r>
            <a:r>
              <a:rPr lang="es-ES" dirty="0" err="1"/>
              <a:t>title</a:t>
            </a:r>
            <a:endParaRPr lang="es-ES" dirty="0"/>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s-ES" smtClean="0"/>
              <a:pPr/>
              <a:t>‹#›</a:t>
            </a:fld>
            <a:endParaRPr lang="es-ES"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862844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apps.who.int/iris/handle/10665/350632"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svg"/><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s.who.int/iris/handle/10665/350632"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apps.who.int/iris/handle/10665/350632"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apps.who.int/iris/handle/10665/350632" TargetMode="External"/><Relationship Id="rId4" Type="http://schemas.openxmlformats.org/officeDocument/2006/relationships/hyperlink" Target="https://apps.who.int/iris/rest/bitstreams/1323285/retriev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hyperlink" Target="https://apps.who.int/iris/handle/10665/350632"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mdpi.com/2075-4418/12/2/475/htm"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www.cochranelibrary.com/cdsr/doi/10.1002/14651858.CD013705.pub2/full#CD013705-sec-0008" TargetMode="External"/><Relationship Id="rId5" Type="http://schemas.openxmlformats.org/officeDocument/2006/relationships/hyperlink" Target="https://extranet.who.int/pqweb/vitro-diagnostics/coronavirus-disease-covid-19-pandemic-%E2%80%94-emergency-use-listing-procedure-eul-open" TargetMode="External"/><Relationship Id="rId4" Type="http://schemas.openxmlformats.org/officeDocument/2006/relationships/hyperlink" Target="https://www.finddx.org/covid-19/pipe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pPr algn="l" rtl="0"/>
            <a:r>
              <a:rPr lang="es-ES" b="0" i="0" u="none" baseline="0" dirty="0"/>
              <a:t>03</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a:normAutofit fontScale="70000" lnSpcReduction="20000"/>
          </a:bodyPr>
          <a:lstStyle/>
          <a:p>
            <a:pPr algn="l" rtl="0">
              <a:lnSpc>
                <a:spcPct val="110000"/>
              </a:lnSpc>
            </a:pPr>
            <a:r>
              <a:rPr lang="es-ES" sz="3600" b="0" i="0" u="none" baseline="0" dirty="0"/>
              <a:t>Estrategias de uso </a:t>
            </a:r>
            <a:br>
              <a:rPr lang="es-ES" sz="3600" b="0" i="0" u="none" baseline="0" dirty="0"/>
            </a:br>
            <a:r>
              <a:rPr lang="es-ES" sz="3600" b="0" i="0" u="none" baseline="0" dirty="0"/>
              <a:t>de las pruebas </a:t>
            </a:r>
            <a:br>
              <a:rPr lang="es-ES" sz="3600" b="0" i="0" u="none" baseline="0" dirty="0"/>
            </a:br>
            <a:r>
              <a:rPr lang="es-ES" sz="3600" b="0" i="0" u="none" baseline="0" dirty="0"/>
              <a:t>del SARS-CoV-2</a:t>
            </a:r>
          </a:p>
        </p:txBody>
      </p:sp>
      <p:pic>
        <p:nvPicPr>
          <p:cNvPr id="5" name="Picture 4">
            <a:extLst>
              <a:ext uri="{FF2B5EF4-FFF2-40B4-BE49-F238E27FC236}">
                <a16:creationId xmlns:a16="http://schemas.microsoft.com/office/drawing/2014/main" id="{9B2690B4-8652-4F4E-AE13-289B76898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2">
            <a:extLst>
              <a:ext uri="{FF2B5EF4-FFF2-40B4-BE49-F238E27FC236}">
                <a16:creationId xmlns:a16="http://schemas.microsoft.com/office/drawing/2014/main" id="{44211190-1907-457F-ABA7-18E3A1F3C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2" y="60193"/>
            <a:ext cx="3438643" cy="87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Recomendaciones generales para el uso de las PDR-Ag del SARS-CoV-2 (2)</a:t>
            </a:r>
            <a:endParaRPr lang="en-US" dirty="0">
              <a:highlight>
                <a:srgbClr val="FFFF00"/>
              </a:highlight>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sz="1000"/>
          </a:p>
        </p:txBody>
      </p:sp>
      <p:sp>
        <p:nvSpPr>
          <p:cNvPr id="165" name="Google Shape;165;p5"/>
          <p:cNvSpPr txBox="1">
            <a:spLocks noGrp="1"/>
          </p:cNvSpPr>
          <p:nvPr>
            <p:ph type="ftr" idx="11"/>
          </p:nvPr>
        </p:nvSpPr>
        <p:spPr>
          <a:xfrm>
            <a:off x="838200" y="6356350"/>
            <a:ext cx="9720714"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18263" y="1628302"/>
            <a:ext cx="8162686" cy="23479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990033"/>
              </a:buClr>
              <a:buSzPts val="2400"/>
              <a:buFont typeface="Noto Sans Symbols"/>
              <a:buChar char="▪"/>
            </a:pPr>
            <a:r>
              <a:rPr lang="es-ES" dirty="0">
                <a:solidFill>
                  <a:srgbClr val="2E2D2D"/>
                </a:solidFill>
                <a:latin typeface="Arial"/>
                <a:ea typeface="Arial"/>
                <a:cs typeface="Arial"/>
                <a:sym typeface="Arial"/>
              </a:rPr>
              <a:t>Son fiables sobre todo en las áreas en que se está produciendo transmisión comunitaria (tasa de positividad de las pruebas igual o superior al 5%).</a:t>
            </a:r>
            <a:endParaRPr lang="fr-CH" dirty="0">
              <a:solidFill>
                <a:srgbClr val="2E2D2D"/>
              </a:solidFill>
              <a:latin typeface="Arial"/>
              <a:ea typeface="Arial"/>
              <a:cs typeface="Arial"/>
            </a:endParaRPr>
          </a:p>
          <a:p>
            <a:pPr marL="228600" lvl="0" indent="-228600" algn="l" rtl="0">
              <a:lnSpc>
                <a:spcPct val="90000"/>
              </a:lnSpc>
              <a:spcBef>
                <a:spcPts val="0"/>
              </a:spcBef>
              <a:spcAft>
                <a:spcPts val="0"/>
              </a:spcAft>
              <a:buClr>
                <a:srgbClr val="990033"/>
              </a:buClr>
              <a:buSzPts val="2400"/>
              <a:buFont typeface="Noto Sans Symbols"/>
              <a:buChar char="▪"/>
            </a:pPr>
            <a:endParaRPr lang="fr-CH" sz="800" dirty="0">
              <a:solidFill>
                <a:srgbClr val="2E2D2D"/>
              </a:solidFill>
            </a:endParaRPr>
          </a:p>
          <a:p>
            <a:pPr marL="228600" indent="-228600">
              <a:lnSpc>
                <a:spcPct val="90000"/>
              </a:lnSpc>
              <a:spcBef>
                <a:spcPts val="0"/>
              </a:spcBef>
              <a:buClr>
                <a:srgbClr val="990033"/>
              </a:buClr>
              <a:buSzPts val="2400"/>
              <a:buFont typeface="Noto Sans Symbols"/>
              <a:buChar char="▪"/>
            </a:pPr>
            <a:r>
              <a:rPr lang="es-ES" dirty="0"/>
              <a:t>Cuando la transmisión es baja o nula, el valor predictivo de un resultado positivo* de las PDR-Ag es bajo, lo que significa que se pueden producir numerosos positivos falsos.</a:t>
            </a:r>
            <a:endParaRPr dirty="0"/>
          </a:p>
          <a:p>
            <a:pPr marL="228600" lvl="0" indent="-228600" algn="l" rtl="0">
              <a:lnSpc>
                <a:spcPct val="90000"/>
              </a:lnSpc>
              <a:spcBef>
                <a:spcPts val="1000"/>
              </a:spcBef>
              <a:spcAft>
                <a:spcPts val="0"/>
              </a:spcAft>
              <a:buClr>
                <a:srgbClr val="990033"/>
              </a:buClr>
              <a:buSzPts val="2400"/>
              <a:buFont typeface="Noto Sans Symbols"/>
              <a:buChar char="▪"/>
            </a:pPr>
            <a:r>
              <a:rPr lang="es-ES" dirty="0">
                <a:solidFill>
                  <a:srgbClr val="2E2D2D"/>
                </a:solidFill>
                <a:latin typeface="Arial"/>
                <a:ea typeface="Arial"/>
                <a:cs typeface="Arial"/>
                <a:sym typeface="Arial"/>
              </a:rPr>
              <a:t>En las áreas en que la transmisión es baja o nula, son preferibles las pruebas de amplificación de ácidos nucleicos como prueba de elección.</a:t>
            </a:r>
            <a:endParaRPr dirty="0"/>
          </a:p>
          <a:p>
            <a:pPr marL="228600" indent="-228600">
              <a:lnSpc>
                <a:spcPct val="90000"/>
              </a:lnSpc>
              <a:buClr>
                <a:srgbClr val="990033"/>
              </a:buClr>
              <a:buSzPts val="2400"/>
              <a:buFont typeface="Noto Sans Symbols"/>
              <a:buChar char="▪"/>
            </a:pPr>
            <a:r>
              <a:rPr lang="es-ES" dirty="0">
                <a:solidFill>
                  <a:srgbClr val="2E2D2D"/>
                </a:solidFill>
                <a:latin typeface="Arial"/>
                <a:ea typeface="Arial"/>
                <a:cs typeface="Arial"/>
                <a:sym typeface="Arial"/>
              </a:rPr>
              <a:t>Solo deben considerarse para su uso las PDR-Ag del SARS-CoV-2 que reúnan los criterios recomendados de rendimiento     (sensibilidad ≥ 80% y especificidad ≥ 97%).</a:t>
            </a:r>
            <a:endParaRPr u="sng" dirty="0">
              <a:solidFill>
                <a:srgbClr val="2E2D2D"/>
              </a:solidFill>
              <a:latin typeface="Arial"/>
              <a:ea typeface="Arial"/>
              <a:cs typeface="Arial"/>
              <a:hlinkClick r:id="" action="ppaction://noaction"/>
            </a:endParaRPr>
          </a:p>
          <a:p>
            <a:pPr marL="0" indent="0">
              <a:lnSpc>
                <a:spcPct val="90000"/>
              </a:lnSpc>
              <a:buClr>
                <a:schemeClr val="dk1"/>
              </a:buClr>
              <a:buSzPts val="1800"/>
              <a:buNone/>
            </a:pPr>
            <a:r>
              <a:rPr lang="en-US" sz="1200" dirty="0">
                <a:solidFill>
                  <a:srgbClr val="000000"/>
                </a:solidFill>
              </a:rPr>
              <a:t>*</a:t>
            </a:r>
            <a:r>
              <a:rPr lang="es-ES" sz="1200" dirty="0"/>
              <a:t>El valor predictivo de un resultado positivo es la probabilidad de que una persona con un resultado positivo en la prueba sufra la enfermedad. </a:t>
            </a:r>
            <a:r>
              <a:rPr lang="en-US" sz="1200" dirty="0"/>
              <a:t> </a:t>
            </a:r>
            <a:endParaRPr lang="en-US" sz="1200" dirty="0">
              <a:solidFill>
                <a:srgbClr val="000000"/>
              </a:solidFill>
            </a:endParaRPr>
          </a:p>
          <a:p>
            <a:pPr marL="0" lvl="0" indent="0" algn="l">
              <a:lnSpc>
                <a:spcPct val="90000"/>
              </a:lnSpc>
              <a:spcBef>
                <a:spcPts val="1000"/>
              </a:spcBef>
              <a:spcAft>
                <a:spcPts val="0"/>
              </a:spcAft>
              <a:buSzPts val="1800"/>
              <a:buNone/>
            </a:pPr>
            <a:endParaRPr lang="en-US" dirty="0">
              <a:solidFill>
                <a:srgbClr val="000000"/>
              </a:solidFill>
              <a:latin typeface="Arial"/>
              <a:ea typeface="Arial"/>
              <a:cs typeface="Arial"/>
            </a:endParaRPr>
          </a:p>
        </p:txBody>
      </p:sp>
      <p:pic>
        <p:nvPicPr>
          <p:cNvPr id="15" name="Google Shape;125;p4">
            <a:extLst>
              <a:ext uri="{FF2B5EF4-FFF2-40B4-BE49-F238E27FC236}">
                <a16:creationId xmlns:a16="http://schemas.microsoft.com/office/drawing/2014/main" id="{BA0F170C-649A-479B-B758-ACB93C7D9EC6}"/>
              </a:ext>
            </a:extLst>
          </p:cNvPr>
          <p:cNvPicPr preferRelativeResize="0"/>
          <p:nvPr/>
        </p:nvPicPr>
        <p:blipFill rotWithShape="1">
          <a:blip r:embed="rId4">
            <a:alphaModFix/>
          </a:blip>
          <a:srcRect/>
          <a:stretch/>
        </p:blipFill>
        <p:spPr>
          <a:xfrm>
            <a:off x="8934777" y="1887166"/>
            <a:ext cx="3065984" cy="3083668"/>
          </a:xfrm>
          <a:prstGeom prst="rect">
            <a:avLst/>
          </a:prstGeom>
          <a:noFill/>
          <a:ln>
            <a:noFill/>
          </a:ln>
        </p:spPr>
      </p:pic>
      <p:sp>
        <p:nvSpPr>
          <p:cNvPr id="16" name="Google Shape;129;p4">
            <a:extLst>
              <a:ext uri="{FF2B5EF4-FFF2-40B4-BE49-F238E27FC236}">
                <a16:creationId xmlns:a16="http://schemas.microsoft.com/office/drawing/2014/main" id="{C09675CC-07C1-4A53-AAEB-A4FC020415A9}"/>
              </a:ext>
            </a:extLst>
          </p:cNvPr>
          <p:cNvSpPr txBox="1"/>
          <p:nvPr/>
        </p:nvSpPr>
        <p:spPr>
          <a:xfrm>
            <a:off x="493923" y="5794323"/>
            <a:ext cx="1137012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i="1" dirty="0">
                <a:solidFill>
                  <a:schemeClr val="dk1"/>
                </a:solidFill>
                <a:latin typeface="Arial"/>
                <a:ea typeface="Arial"/>
                <a:cs typeface="Arial"/>
                <a:sym typeface="Arial"/>
              </a:rPr>
              <a:t>La detección de antígenos para el diagnóstico de la infección por el SARS-CoV-2</a:t>
            </a:r>
            <a:r>
              <a:rPr lang="es-ES" sz="1050" dirty="0">
                <a:solidFill>
                  <a:schemeClr val="dk1"/>
                </a:solidFill>
                <a:latin typeface="Arial"/>
                <a:ea typeface="Arial"/>
                <a:cs typeface="Arial"/>
                <a:sym typeface="Arial"/>
              </a:rPr>
              <a:t>.</a:t>
            </a:r>
            <a:r>
              <a:rPr lang="fr-CH" sz="1050" dirty="0">
                <a:solidFill>
                  <a:schemeClr val="dk1"/>
                </a:solidFill>
                <a:latin typeface="Arial"/>
                <a:ea typeface="Arial"/>
                <a:cs typeface="Arial"/>
                <a:sym typeface="Arial"/>
              </a:rPr>
              <a:t> </a:t>
            </a:r>
            <a:r>
              <a:rPr lang="es-ES" sz="1050" dirty="0">
                <a:solidFill>
                  <a:schemeClr val="dk1"/>
                </a:solidFill>
                <a:latin typeface="Arial"/>
                <a:ea typeface="Arial"/>
                <a:cs typeface="Arial"/>
                <a:sym typeface="Arial"/>
              </a:rPr>
              <a:t>Orientaciones provisionales, 6 de octubre de 2021.</a:t>
            </a:r>
            <a:r>
              <a:rPr lang="fr-CH" sz="1050" dirty="0">
                <a:solidFill>
                  <a:schemeClr val="dk1"/>
                </a:solidFill>
                <a:latin typeface="Arial"/>
                <a:ea typeface="Arial"/>
                <a:cs typeface="Arial"/>
                <a:sym typeface="Arial"/>
              </a:rPr>
              <a:t> </a:t>
            </a:r>
            <a:r>
              <a:rPr lang="fr-CH" sz="1050" dirty="0" err="1">
                <a:solidFill>
                  <a:schemeClr val="dk1"/>
                </a:solidFill>
                <a:latin typeface="Arial"/>
                <a:ea typeface="Arial"/>
                <a:cs typeface="Arial"/>
                <a:sym typeface="Arial"/>
              </a:rPr>
              <a:t>Ginebra</a:t>
            </a:r>
            <a:r>
              <a:rPr lang="fr-CH" sz="1050" dirty="0">
                <a:solidFill>
                  <a:schemeClr val="dk1"/>
                </a:solidFill>
                <a:latin typeface="Arial"/>
                <a:ea typeface="Arial"/>
                <a:cs typeface="Arial"/>
                <a:sym typeface="Arial"/>
              </a:rPr>
              <a:t>, </a:t>
            </a:r>
            <a:r>
              <a:rPr lang="es-ES" sz="1050" dirty="0">
                <a:solidFill>
                  <a:schemeClr val="dk1"/>
                </a:solidFill>
                <a:latin typeface="Arial"/>
                <a:ea typeface="Arial"/>
                <a:cs typeface="Arial"/>
                <a:sym typeface="Arial"/>
              </a:rPr>
              <a:t>Organización Mundial de la Salud.</a:t>
            </a:r>
            <a:r>
              <a:rPr lang="fr-CH" sz="1050" dirty="0">
                <a:solidFill>
                  <a:schemeClr val="dk1"/>
                </a:solidFill>
                <a:latin typeface="Arial"/>
                <a:ea typeface="Arial"/>
                <a:cs typeface="Arial"/>
                <a:sym typeface="Arial"/>
              </a:rPr>
              <a:t> </a:t>
            </a:r>
            <a:r>
              <a:rPr lang="fr-CH" sz="105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https://apps.who.int/iris/handle/10665/350632</a:t>
            </a:r>
            <a:endParaRPr sz="1050" dirty="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791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a:t>Recomendaciones generales para el uso de las PDR-Ag del SARS-CoV-2 (3)</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lang="en-US"/>
          </a:p>
        </p:txBody>
      </p:sp>
      <p:sp>
        <p:nvSpPr>
          <p:cNvPr id="165" name="Google Shape;165;p5"/>
          <p:cNvSpPr txBox="1">
            <a:spLocks noGrp="1"/>
          </p:cNvSpPr>
          <p:nvPr>
            <p:ph type="ftr" idx="11"/>
          </p:nvPr>
        </p:nvSpPr>
        <p:spPr>
          <a:xfrm>
            <a:off x="838199" y="6356350"/>
            <a:ext cx="1027897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190041" y="1660374"/>
            <a:ext cx="9109404" cy="4252950"/>
          </a:xfrm>
          <a:prstGeom prst="rect">
            <a:avLst/>
          </a:prstGeom>
          <a:noFill/>
          <a:ln>
            <a:noFill/>
          </a:ln>
        </p:spPr>
        <p:txBody>
          <a:bodyPr spcFirstLastPara="1" wrap="square" lIns="91425" tIns="45700" rIns="91425" bIns="45700" anchor="t" anchorCtr="0">
            <a:noAutofit/>
          </a:bodyPr>
          <a:lstStyle/>
          <a:p>
            <a:pPr marL="228600" indent="-228600">
              <a:lnSpc>
                <a:spcPct val="90000"/>
              </a:lnSpc>
              <a:spcBef>
                <a:spcPts val="0"/>
              </a:spcBef>
              <a:buClr>
                <a:srgbClr val="0087BC"/>
              </a:buClr>
              <a:buSzPts val="2400"/>
              <a:buFont typeface="Noto Sans Symbols,Sans-Serif"/>
              <a:buChar char="▪"/>
            </a:pPr>
            <a:r>
              <a:rPr lang="es-ES" dirty="0"/>
              <a:t>Poblaciones destinatarias:</a:t>
            </a:r>
          </a:p>
          <a:p>
            <a:pPr marL="800100" lvl="1">
              <a:lnSpc>
                <a:spcPct val="90000"/>
              </a:lnSpc>
              <a:buClr>
                <a:srgbClr val="0087BC"/>
              </a:buClr>
              <a:buSzPts val="2400"/>
            </a:pPr>
            <a:r>
              <a:rPr lang="es-ES" dirty="0"/>
              <a:t>personas sintomáticas en los primeros 5 a 7 días desde el comienzo de los síntomas;</a:t>
            </a:r>
          </a:p>
          <a:p>
            <a:pPr marL="800100" lvl="1">
              <a:lnSpc>
                <a:spcPct val="90000"/>
              </a:lnSpc>
              <a:buClr>
                <a:srgbClr val="0087BC"/>
              </a:buClr>
              <a:buSzPts val="2400"/>
            </a:pPr>
            <a:r>
              <a:rPr lang="es-ES" dirty="0"/>
              <a:t>personas asintomáticas: limitadas a los contactos de los casos probables y a los trabajadores de la salud en riesgo;</a:t>
            </a:r>
          </a:p>
          <a:p>
            <a:pPr marL="800100" lvl="1">
              <a:lnSpc>
                <a:spcPct val="90000"/>
              </a:lnSpc>
              <a:buClr>
                <a:srgbClr val="0087BC"/>
              </a:buClr>
              <a:buSzPts val="2400"/>
            </a:pPr>
            <a:r>
              <a:rPr lang="es-ES" dirty="0"/>
              <a:t>casos sospechosos de COVID-19 en las investigaciones de brotes.</a:t>
            </a:r>
          </a:p>
          <a:p>
            <a:pPr marL="457200" lvl="1" indent="0">
              <a:lnSpc>
                <a:spcPct val="90000"/>
              </a:lnSpc>
              <a:buClr>
                <a:srgbClr val="0087BC"/>
              </a:buClr>
              <a:buSzPts val="2400"/>
              <a:buNone/>
            </a:pPr>
            <a:endParaRPr lang="fr-CH" sz="200" dirty="0"/>
          </a:p>
          <a:p>
            <a:pPr marL="228600" indent="-228600">
              <a:lnSpc>
                <a:spcPct val="90000"/>
              </a:lnSpc>
              <a:buClr>
                <a:srgbClr val="0087BC"/>
              </a:buClr>
              <a:buSzPts val="2400"/>
              <a:buFont typeface="Noto Sans Symbols,Sans-Serif"/>
              <a:buChar char="▪"/>
            </a:pPr>
            <a:r>
              <a:rPr lang="es-ES" dirty="0"/>
              <a:t>Uso por operadores capacitados ateniéndose rigurosamente a las instrucciones de cada fabricante.</a:t>
            </a:r>
          </a:p>
          <a:p>
            <a:pPr marL="228600" indent="-228600">
              <a:lnSpc>
                <a:spcPct val="90000"/>
              </a:lnSpc>
              <a:buClr>
                <a:srgbClr val="0087BC"/>
              </a:buClr>
              <a:buSzPts val="2400"/>
              <a:buFont typeface="Noto Sans Symbols,Sans-Serif"/>
              <a:buChar char="▪"/>
            </a:pPr>
            <a:r>
              <a:rPr lang="es-ES" dirty="0"/>
              <a:t>Si se realizan y se interpretan correctamente, las PDR-Ag pueden ser más costoeficaces que las pruebas de amplificación de ácidos nucleicos en las poblaciones sintomáticas.</a:t>
            </a:r>
          </a:p>
          <a:p>
            <a:pPr marL="228600" indent="-228600">
              <a:lnSpc>
                <a:spcPct val="90000"/>
              </a:lnSpc>
              <a:buClr>
                <a:srgbClr val="0087BC"/>
              </a:buClr>
              <a:buSzPts val="2400"/>
              <a:buFont typeface="Noto Sans Symbols,Sans-Serif"/>
              <a:buChar char="▪"/>
            </a:pPr>
            <a:r>
              <a:rPr lang="es-ES" dirty="0"/>
              <a:t>Las PDR-Ag se pueden desplegar conjuntamente con pruebas de enfermedades febriles y pulmonares en la realización de pruebas bidireccionales.   </a:t>
            </a:r>
          </a:p>
          <a:p>
            <a:pPr marL="0" indent="0">
              <a:lnSpc>
                <a:spcPct val="90000"/>
              </a:lnSpc>
              <a:buClr>
                <a:srgbClr val="0087BC"/>
              </a:buClr>
              <a:buSzPts val="1800"/>
              <a:buNone/>
            </a:pPr>
            <a:endParaRPr lang="en-US" dirty="0">
              <a:solidFill>
                <a:srgbClr val="000000"/>
              </a:solidFill>
              <a:latin typeface="Arial"/>
              <a:ea typeface="Arial"/>
              <a:cs typeface="Arial"/>
            </a:endParaRPr>
          </a:p>
        </p:txBody>
      </p:sp>
      <p:pic>
        <p:nvPicPr>
          <p:cNvPr id="2" name="Picture 2">
            <a:extLst>
              <a:ext uri="{FF2B5EF4-FFF2-40B4-BE49-F238E27FC236}">
                <a16:creationId xmlns:a16="http://schemas.microsoft.com/office/drawing/2014/main" id="{AF7429D3-E4BF-2587-1935-C0C01F49FAA6}"/>
              </a:ext>
            </a:extLst>
          </p:cNvPr>
          <p:cNvPicPr>
            <a:picLocks noChangeAspect="1"/>
          </p:cNvPicPr>
          <p:nvPr/>
        </p:nvPicPr>
        <p:blipFill rotWithShape="1">
          <a:blip r:embed="rId4"/>
          <a:srcRect r="-281" b="28528"/>
          <a:stretch/>
        </p:blipFill>
        <p:spPr>
          <a:xfrm>
            <a:off x="9126190" y="1938507"/>
            <a:ext cx="2806534" cy="3696684"/>
          </a:xfrm>
          <a:prstGeom prst="rect">
            <a:avLst/>
          </a:prstGeom>
        </p:spPr>
      </p:pic>
    </p:spTree>
    <p:custDataLst>
      <p:tags r:id="rId1"/>
    </p:custDataLst>
    <p:extLst>
      <p:ext uri="{BB962C8B-B14F-4D97-AF65-F5344CB8AC3E}">
        <p14:creationId xmlns:p14="http://schemas.microsoft.com/office/powerpoint/2010/main" val="8792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737558" y="428485"/>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Dediquemos unos minutos a determinar en qué situaciones deben utilizarse</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2424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000" b="0" i="0" u="none" strike="noStrike" kern="0" cap="none" spc="0" normalizeH="0" baseline="0" noProof="0">
              <a:ln>
                <a:noFill/>
              </a:ln>
              <a:solidFill>
                <a:srgbClr val="424242"/>
              </a:solidFill>
              <a:effectLst/>
              <a:uLnTx/>
              <a:uFillTx/>
              <a:latin typeface="Arial"/>
              <a:cs typeface="Arial"/>
              <a:sym typeface="Arial"/>
            </a:endParaRPr>
          </a:p>
        </p:txBody>
      </p:sp>
      <p:sp>
        <p:nvSpPr>
          <p:cNvPr id="165" name="Google Shape;165;p5"/>
          <p:cNvSpPr txBox="1">
            <a:spLocks noGrp="1"/>
          </p:cNvSpPr>
          <p:nvPr>
            <p:ph type="ftr" idx="11"/>
          </p:nvPr>
        </p:nvSpPr>
        <p:spPr>
          <a:xfrm>
            <a:off x="838200" y="6356350"/>
            <a:ext cx="9720714" cy="50165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000" b="1" i="0" u="none" strike="noStrike" kern="0" cap="none" spc="0" normalizeH="0" baseline="0" noProof="0" dirty="0">
                <a:ln>
                  <a:noFill/>
                </a:ln>
                <a:solidFill>
                  <a:srgbClr val="FFFFFF"/>
                </a:solidFill>
                <a:effectLst/>
                <a:uLnTx/>
                <a:uFillTx/>
                <a:latin typeface="Arial"/>
                <a:cs typeface="Arial"/>
                <a:sym typeface="Arial"/>
              </a:rPr>
              <a:t>Taller de capacitación sobre pruebas diagnósticas rápidas de antígenos del SARS-CoV-2 (v3.0) | Estrategias de uso de las pruebas del SARS-CoV-2</a:t>
            </a:r>
          </a:p>
        </p:txBody>
      </p:sp>
      <p:sp>
        <p:nvSpPr>
          <p:cNvPr id="13" name="TextBox 12">
            <a:extLst>
              <a:ext uri="{FF2B5EF4-FFF2-40B4-BE49-F238E27FC236}">
                <a16:creationId xmlns:a16="http://schemas.microsoft.com/office/drawing/2014/main" id="{C59C85A0-44E1-42EC-AB7B-7466B7A3DBCE}"/>
              </a:ext>
            </a:extLst>
          </p:cNvPr>
          <p:cNvSpPr txBox="1"/>
          <p:nvPr/>
        </p:nvSpPr>
        <p:spPr>
          <a:xfrm>
            <a:off x="737558" y="2468050"/>
            <a:ext cx="7988948" cy="1815882"/>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AB491C75-8721-B5E1-38E9-29C33EB7AC3E}"/>
              </a:ext>
            </a:extLst>
          </p:cNvPr>
          <p:cNvSpPr txBox="1"/>
          <p:nvPr/>
        </p:nvSpPr>
        <p:spPr>
          <a:xfrm>
            <a:off x="641075" y="1552161"/>
            <a:ext cx="292989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424242"/>
                </a:solidFill>
                <a:effectLst/>
                <a:uLnTx/>
                <a:uFillTx/>
                <a:latin typeface="Arial"/>
                <a:cs typeface="Arial"/>
                <a:sym typeface="Arial"/>
              </a:rPr>
              <a:t>1. Presuntos brotes en instituciones o comunidades semicerradas sin acceso a pruebas moleculares de amplificación de ácidos nucleicos</a:t>
            </a:r>
          </a:p>
        </p:txBody>
      </p:sp>
      <p:sp>
        <p:nvSpPr>
          <p:cNvPr id="3" name="TextBox 2">
            <a:extLst>
              <a:ext uri="{FF2B5EF4-FFF2-40B4-BE49-F238E27FC236}">
                <a16:creationId xmlns:a16="http://schemas.microsoft.com/office/drawing/2014/main" id="{F6F0F027-0132-3140-03F9-BD0022FD220C}"/>
              </a:ext>
            </a:extLst>
          </p:cNvPr>
          <p:cNvSpPr txBox="1"/>
          <p:nvPr/>
        </p:nvSpPr>
        <p:spPr>
          <a:xfrm>
            <a:off x="3970682" y="1552161"/>
            <a:ext cx="33229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a:ln>
                  <a:noFill/>
                </a:ln>
                <a:solidFill>
                  <a:srgbClr val="424242"/>
                </a:solidFill>
                <a:effectLst/>
                <a:uLnTx/>
                <a:uFillTx/>
                <a:latin typeface="Arial"/>
                <a:cs typeface="Arial"/>
                <a:sym typeface="Arial"/>
              </a:rPr>
              <a:t>2. Investigación de brotes (por ejemplo, en centros escolares, centros de atención de larga estancia o residencias de ancianos, lugares de trabajo)</a:t>
            </a:r>
          </a:p>
        </p:txBody>
      </p:sp>
      <p:sp>
        <p:nvSpPr>
          <p:cNvPr id="4" name="TextBox 3">
            <a:extLst>
              <a:ext uri="{FF2B5EF4-FFF2-40B4-BE49-F238E27FC236}">
                <a16:creationId xmlns:a16="http://schemas.microsoft.com/office/drawing/2014/main" id="{597195A1-CA3E-C164-2648-0D42B931CC82}"/>
              </a:ext>
            </a:extLst>
          </p:cNvPr>
          <p:cNvSpPr txBox="1"/>
          <p:nvPr/>
        </p:nvSpPr>
        <p:spPr>
          <a:xfrm>
            <a:off x="7788965" y="1552161"/>
            <a:ext cx="32567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a:ln>
                  <a:noFill/>
                </a:ln>
                <a:solidFill>
                  <a:srgbClr val="424242"/>
                </a:solidFill>
                <a:effectLst/>
                <a:uLnTx/>
                <a:uFillTx/>
                <a:latin typeface="Arial"/>
                <a:cs typeface="Arial"/>
                <a:sym typeface="Arial"/>
              </a:rPr>
              <a:t>3. Para vigilar las tendencias en las tasas de COVID-19 en comunidades y en trabajadores esenciales y personal de salud</a:t>
            </a:r>
          </a:p>
        </p:txBody>
      </p:sp>
      <p:sp>
        <p:nvSpPr>
          <p:cNvPr id="5" name="TextBox 4">
            <a:extLst>
              <a:ext uri="{FF2B5EF4-FFF2-40B4-BE49-F238E27FC236}">
                <a16:creationId xmlns:a16="http://schemas.microsoft.com/office/drawing/2014/main" id="{C47266BA-B32B-0D02-F661-738ECA301ADE}"/>
              </a:ext>
            </a:extLst>
          </p:cNvPr>
          <p:cNvSpPr txBox="1"/>
          <p:nvPr/>
        </p:nvSpPr>
        <p:spPr>
          <a:xfrm>
            <a:off x="641075" y="3031554"/>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424242"/>
                </a:solidFill>
                <a:effectLst/>
                <a:uLnTx/>
                <a:uFillTx/>
                <a:latin typeface="Arial"/>
                <a:cs typeface="Arial"/>
                <a:sym typeface="Arial"/>
              </a:rPr>
              <a:t>4. Para detectar los casos positivos en los establecimientos de salud y en las comunidades en que hay una transmisión generalizada​</a:t>
            </a:r>
          </a:p>
        </p:txBody>
      </p:sp>
      <p:sp>
        <p:nvSpPr>
          <p:cNvPr id="6" name="TextBox 5">
            <a:extLst>
              <a:ext uri="{FF2B5EF4-FFF2-40B4-BE49-F238E27FC236}">
                <a16:creationId xmlns:a16="http://schemas.microsoft.com/office/drawing/2014/main" id="{707AFFA4-6609-2884-BDDA-DFD5AAE4CAC1}"/>
              </a:ext>
            </a:extLst>
          </p:cNvPr>
          <p:cNvSpPr txBox="1"/>
          <p:nvPr/>
        </p:nvSpPr>
        <p:spPr>
          <a:xfrm>
            <a:off x="7708134" y="3029218"/>
            <a:ext cx="32318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424242"/>
                </a:solidFill>
                <a:effectLst/>
                <a:uLnTx/>
                <a:uFillTx/>
                <a:latin typeface="Arial"/>
                <a:cs typeface="Arial"/>
                <a:sym typeface="Arial"/>
              </a:rPr>
              <a:t>6. Para el análisis de contactos asintomáticos, aunque las PDR-Ag del SARS-CoV-2 no estén específicamente autorizadas para tal uso </a:t>
            </a:r>
          </a:p>
        </p:txBody>
      </p:sp>
      <p:sp>
        <p:nvSpPr>
          <p:cNvPr id="8" name="TextBox 7">
            <a:extLst>
              <a:ext uri="{FF2B5EF4-FFF2-40B4-BE49-F238E27FC236}">
                <a16:creationId xmlns:a16="http://schemas.microsoft.com/office/drawing/2014/main" id="{2E7F8D97-1FBD-D921-B980-2D837E8C10D7}"/>
              </a:ext>
            </a:extLst>
          </p:cNvPr>
          <p:cNvSpPr txBox="1"/>
          <p:nvPr/>
        </p:nvSpPr>
        <p:spPr>
          <a:xfrm>
            <a:off x="3981840" y="3112677"/>
            <a:ext cx="30248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212121"/>
                </a:solidFill>
                <a:effectLst/>
                <a:uLnTx/>
                <a:uFillTx/>
                <a:latin typeface="Arial"/>
                <a:cs typeface="Arial"/>
                <a:sym typeface="Arial"/>
              </a:rPr>
              <a:t>5. </a:t>
            </a:r>
            <a:r>
              <a:rPr kumimoji="0" lang="es-ES" sz="1400" b="0" i="0" u="none" strike="noStrike" kern="0" cap="none" spc="0" normalizeH="0" baseline="0" noProof="0" dirty="0">
                <a:ln>
                  <a:noFill/>
                </a:ln>
                <a:solidFill>
                  <a:srgbClr val="424242"/>
                </a:solidFill>
                <a:effectLst/>
                <a:uLnTx/>
                <a:uFillTx/>
                <a:latin typeface="Arial"/>
                <a:cs typeface="Arial"/>
                <a:sym typeface="Arial"/>
              </a:rPr>
              <a:t>Cuando la atención al paciente no varíe en función del resultado de la prueba</a:t>
            </a:r>
          </a:p>
        </p:txBody>
      </p:sp>
      <p:sp>
        <p:nvSpPr>
          <p:cNvPr id="9" name="TextBox 8">
            <a:extLst>
              <a:ext uri="{FF2B5EF4-FFF2-40B4-BE49-F238E27FC236}">
                <a16:creationId xmlns:a16="http://schemas.microsoft.com/office/drawing/2014/main" id="{9D8AAA72-0174-971F-7706-D6593B91F6A9}"/>
              </a:ext>
            </a:extLst>
          </p:cNvPr>
          <p:cNvSpPr txBox="1"/>
          <p:nvPr/>
        </p:nvSpPr>
        <p:spPr>
          <a:xfrm>
            <a:off x="674205" y="468316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212121"/>
                </a:solidFill>
                <a:effectLst/>
                <a:uLnTx/>
                <a:uFillTx/>
                <a:latin typeface="Arial"/>
                <a:cs typeface="Arial"/>
                <a:sym typeface="Arial"/>
              </a:rPr>
              <a:t>7. </a:t>
            </a:r>
            <a:r>
              <a:rPr kumimoji="0" lang="es-ES" sz="1400" b="0" i="0" u="none" strike="noStrike" kern="0" cap="none" spc="0" normalizeH="0" baseline="0" noProof="0" dirty="0">
                <a:ln>
                  <a:noFill/>
                </a:ln>
                <a:solidFill>
                  <a:srgbClr val="424242"/>
                </a:solidFill>
                <a:effectLst/>
                <a:uLnTx/>
                <a:uFillTx/>
                <a:latin typeface="Arial"/>
                <a:cs typeface="Arial"/>
                <a:sym typeface="Arial"/>
              </a:rPr>
              <a:t>Para el tamizaje en aeropuertos o fronteras en los puntos de entrada </a:t>
            </a:r>
          </a:p>
        </p:txBody>
      </p:sp>
    </p:spTree>
    <p:custDataLst>
      <p:tags r:id="rId1"/>
    </p:custDataLst>
    <p:extLst>
      <p:ext uri="{BB962C8B-B14F-4D97-AF65-F5344CB8AC3E}">
        <p14:creationId xmlns:p14="http://schemas.microsoft.com/office/powerpoint/2010/main" val="254232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199" y="305535"/>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Dediquemos unos minutos a determinar en qué situaciones deben utilizarse</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2424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000" b="0" i="0" u="none" strike="noStrike" kern="0" cap="none" spc="0" normalizeH="0" baseline="0" noProof="0">
              <a:ln>
                <a:noFill/>
              </a:ln>
              <a:solidFill>
                <a:srgbClr val="424242"/>
              </a:solidFill>
              <a:effectLst/>
              <a:uLnTx/>
              <a:uFillTx/>
              <a:latin typeface="Arial"/>
              <a:cs typeface="Arial"/>
              <a:sym typeface="Arial"/>
            </a:endParaRPr>
          </a:p>
        </p:txBody>
      </p:sp>
      <p:sp>
        <p:nvSpPr>
          <p:cNvPr id="165" name="Google Shape;165;p5"/>
          <p:cNvSpPr txBox="1">
            <a:spLocks noGrp="1"/>
          </p:cNvSpPr>
          <p:nvPr>
            <p:ph type="ftr" idx="11"/>
          </p:nvPr>
        </p:nvSpPr>
        <p:spPr>
          <a:xfrm>
            <a:off x="838199" y="6356350"/>
            <a:ext cx="10047973" cy="50165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000" b="1" i="0" u="none" strike="noStrike" kern="0" cap="none" spc="0" normalizeH="0" baseline="0" noProof="0" dirty="0">
                <a:ln>
                  <a:noFill/>
                </a:ln>
                <a:solidFill>
                  <a:srgbClr val="FFFFFF"/>
                </a:solidFill>
                <a:effectLst/>
                <a:uLnTx/>
                <a:uFillTx/>
                <a:latin typeface="Arial"/>
                <a:cs typeface="Arial"/>
                <a:sym typeface="Arial"/>
              </a:rPr>
              <a:t>Taller de capacitación sobre pruebas diagnósticas rápidas de antígenos del SARS-CoV-2 (v3.0) | Estrategias de uso de las pruebas del SARS-CoV-2</a:t>
            </a:r>
          </a:p>
        </p:txBody>
      </p:sp>
      <p:sp>
        <p:nvSpPr>
          <p:cNvPr id="13" name="TextBox 12">
            <a:extLst>
              <a:ext uri="{FF2B5EF4-FFF2-40B4-BE49-F238E27FC236}">
                <a16:creationId xmlns:a16="http://schemas.microsoft.com/office/drawing/2014/main" id="{C59C85A0-44E1-42EC-AB7B-7466B7A3DBCE}"/>
              </a:ext>
            </a:extLst>
          </p:cNvPr>
          <p:cNvSpPr txBox="1"/>
          <p:nvPr/>
        </p:nvSpPr>
        <p:spPr>
          <a:xfrm>
            <a:off x="737558" y="3160236"/>
            <a:ext cx="7988948" cy="1815882"/>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AB491C75-8721-B5E1-38E9-29C33EB7AC3E}"/>
              </a:ext>
            </a:extLst>
          </p:cNvPr>
          <p:cNvSpPr txBox="1"/>
          <p:nvPr/>
        </p:nvSpPr>
        <p:spPr>
          <a:xfrm>
            <a:off x="641075" y="1552161"/>
            <a:ext cx="277633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424242"/>
                </a:solidFill>
                <a:effectLst/>
                <a:uLnTx/>
                <a:uFillTx/>
                <a:latin typeface="Arial"/>
                <a:cs typeface="Arial"/>
                <a:sym typeface="Arial"/>
              </a:rPr>
              <a:t>1. Presuntos brotes en instituciones o comunidades semicerradas sin acceso a pruebas moleculares de amplificación de ácidos nucleicos</a:t>
            </a:r>
          </a:p>
        </p:txBody>
      </p:sp>
      <p:sp>
        <p:nvSpPr>
          <p:cNvPr id="3" name="TextBox 2">
            <a:extLst>
              <a:ext uri="{FF2B5EF4-FFF2-40B4-BE49-F238E27FC236}">
                <a16:creationId xmlns:a16="http://schemas.microsoft.com/office/drawing/2014/main" id="{F6F0F027-0132-3140-03F9-BD0022FD220C}"/>
              </a:ext>
            </a:extLst>
          </p:cNvPr>
          <p:cNvSpPr txBox="1"/>
          <p:nvPr/>
        </p:nvSpPr>
        <p:spPr>
          <a:xfrm>
            <a:off x="3970682" y="1552161"/>
            <a:ext cx="33229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a:ln>
                  <a:noFill/>
                </a:ln>
                <a:solidFill>
                  <a:srgbClr val="424242"/>
                </a:solidFill>
                <a:effectLst/>
                <a:uLnTx/>
                <a:uFillTx/>
                <a:latin typeface="Arial"/>
                <a:cs typeface="Arial"/>
                <a:sym typeface="Arial"/>
              </a:rPr>
              <a:t>2. Investigación de brotes (por ejemplo, en centros escolares, centros de atención de larga estancia o residencias de ancianos, lugares de trabajo)</a:t>
            </a:r>
          </a:p>
        </p:txBody>
      </p:sp>
      <p:sp>
        <p:nvSpPr>
          <p:cNvPr id="4" name="TextBox 3">
            <a:extLst>
              <a:ext uri="{FF2B5EF4-FFF2-40B4-BE49-F238E27FC236}">
                <a16:creationId xmlns:a16="http://schemas.microsoft.com/office/drawing/2014/main" id="{597195A1-CA3E-C164-2648-0D42B931CC82}"/>
              </a:ext>
            </a:extLst>
          </p:cNvPr>
          <p:cNvSpPr txBox="1"/>
          <p:nvPr/>
        </p:nvSpPr>
        <p:spPr>
          <a:xfrm>
            <a:off x="7788965" y="1552161"/>
            <a:ext cx="32567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a:ln>
                  <a:noFill/>
                </a:ln>
                <a:solidFill>
                  <a:srgbClr val="424242"/>
                </a:solidFill>
                <a:effectLst/>
                <a:uLnTx/>
                <a:uFillTx/>
                <a:latin typeface="Arial"/>
                <a:cs typeface="Arial"/>
                <a:sym typeface="Arial"/>
              </a:rPr>
              <a:t>3. Para vigilar las tendencias en las tasas de COVID-19 en comunidades y en trabajadores esenciales y personal de salud</a:t>
            </a:r>
          </a:p>
        </p:txBody>
      </p:sp>
      <p:sp>
        <p:nvSpPr>
          <p:cNvPr id="5" name="TextBox 4">
            <a:extLst>
              <a:ext uri="{FF2B5EF4-FFF2-40B4-BE49-F238E27FC236}">
                <a16:creationId xmlns:a16="http://schemas.microsoft.com/office/drawing/2014/main" id="{C47266BA-B32B-0D02-F661-738ECA301ADE}"/>
              </a:ext>
            </a:extLst>
          </p:cNvPr>
          <p:cNvSpPr txBox="1"/>
          <p:nvPr/>
        </p:nvSpPr>
        <p:spPr>
          <a:xfrm>
            <a:off x="641075" y="3382625"/>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424242"/>
                </a:solidFill>
                <a:effectLst/>
                <a:uLnTx/>
                <a:uFillTx/>
                <a:latin typeface="Arial"/>
                <a:cs typeface="Arial"/>
                <a:sym typeface="Arial"/>
              </a:rPr>
              <a:t>4. Para detectar los casos positivos en los establecimientos de salud y en las comunidades en que hay una transmisión generalizada​</a:t>
            </a:r>
          </a:p>
        </p:txBody>
      </p:sp>
      <p:sp>
        <p:nvSpPr>
          <p:cNvPr id="6" name="TextBox 5">
            <a:extLst>
              <a:ext uri="{FF2B5EF4-FFF2-40B4-BE49-F238E27FC236}">
                <a16:creationId xmlns:a16="http://schemas.microsoft.com/office/drawing/2014/main" id="{707AFFA4-6609-2884-BDDA-DFD5AAE4CAC1}"/>
              </a:ext>
            </a:extLst>
          </p:cNvPr>
          <p:cNvSpPr txBox="1"/>
          <p:nvPr/>
        </p:nvSpPr>
        <p:spPr>
          <a:xfrm>
            <a:off x="7788965" y="3482009"/>
            <a:ext cx="32318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a:ln>
                  <a:noFill/>
                </a:ln>
                <a:solidFill>
                  <a:srgbClr val="424242"/>
                </a:solidFill>
                <a:effectLst/>
                <a:uLnTx/>
                <a:uFillTx/>
                <a:latin typeface="Arial"/>
                <a:cs typeface="Arial"/>
                <a:sym typeface="Arial"/>
              </a:rPr>
              <a:t>6. Para el análisis de contactos asintomáticos, aunque las PDR-Ag del SARS-CoV-2 no estén específicamente autorizadas para tal uso </a:t>
            </a:r>
          </a:p>
        </p:txBody>
      </p:sp>
      <p:sp>
        <p:nvSpPr>
          <p:cNvPr id="8" name="TextBox 7">
            <a:extLst>
              <a:ext uri="{FF2B5EF4-FFF2-40B4-BE49-F238E27FC236}">
                <a16:creationId xmlns:a16="http://schemas.microsoft.com/office/drawing/2014/main" id="{2E7F8D97-1FBD-D921-B980-2D837E8C10D7}"/>
              </a:ext>
            </a:extLst>
          </p:cNvPr>
          <p:cNvSpPr txBox="1"/>
          <p:nvPr/>
        </p:nvSpPr>
        <p:spPr>
          <a:xfrm>
            <a:off x="3970683" y="3482010"/>
            <a:ext cx="30248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a:ln>
                  <a:noFill/>
                </a:ln>
                <a:solidFill>
                  <a:srgbClr val="212121"/>
                </a:solidFill>
                <a:effectLst/>
                <a:uLnTx/>
                <a:uFillTx/>
                <a:latin typeface="Arial"/>
                <a:cs typeface="Arial"/>
                <a:sym typeface="Arial"/>
              </a:rPr>
              <a:t>5. </a:t>
            </a:r>
            <a:r>
              <a:rPr kumimoji="0" lang="es-ES" sz="1400" b="0" i="0" u="none" strike="noStrike" kern="0" cap="none" spc="0" normalizeH="0" baseline="0" noProof="0">
                <a:ln>
                  <a:noFill/>
                </a:ln>
                <a:solidFill>
                  <a:srgbClr val="424242"/>
                </a:solidFill>
                <a:effectLst/>
                <a:uLnTx/>
                <a:uFillTx/>
                <a:latin typeface="Arial"/>
                <a:cs typeface="Arial"/>
                <a:sym typeface="Arial"/>
              </a:rPr>
              <a:t>Cuando la atención al paciente no varíe en función del resultado de la prueba</a:t>
            </a:r>
          </a:p>
        </p:txBody>
      </p:sp>
      <p:sp>
        <p:nvSpPr>
          <p:cNvPr id="9" name="TextBox 8">
            <a:extLst>
              <a:ext uri="{FF2B5EF4-FFF2-40B4-BE49-F238E27FC236}">
                <a16:creationId xmlns:a16="http://schemas.microsoft.com/office/drawing/2014/main" id="{9D8AAA72-0174-971F-7706-D6593B91F6A9}"/>
              </a:ext>
            </a:extLst>
          </p:cNvPr>
          <p:cNvSpPr txBox="1"/>
          <p:nvPr/>
        </p:nvSpPr>
        <p:spPr>
          <a:xfrm>
            <a:off x="641075" y="496458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212121"/>
                </a:solidFill>
                <a:effectLst/>
                <a:uLnTx/>
                <a:uFillTx/>
                <a:latin typeface="Arial"/>
                <a:cs typeface="Arial"/>
                <a:sym typeface="Arial"/>
              </a:rPr>
              <a:t>7. </a:t>
            </a:r>
            <a:r>
              <a:rPr kumimoji="0" lang="es-ES" sz="1400" b="0" i="0" u="none" strike="noStrike" kern="0" cap="none" spc="0" normalizeH="0" baseline="0" noProof="0" dirty="0">
                <a:ln>
                  <a:noFill/>
                </a:ln>
                <a:solidFill>
                  <a:srgbClr val="424242"/>
                </a:solidFill>
                <a:effectLst/>
                <a:uLnTx/>
                <a:uFillTx/>
                <a:latin typeface="Arial"/>
                <a:cs typeface="Arial"/>
                <a:sym typeface="Arial"/>
              </a:rPr>
              <a:t>Para el tamizaje en aeropuertos o fronteras en los puntos de entrada </a:t>
            </a:r>
          </a:p>
        </p:txBody>
      </p:sp>
      <p:pic>
        <p:nvPicPr>
          <p:cNvPr id="10" name="Graphic 20" descr="Tick with solid fill">
            <a:extLst>
              <a:ext uri="{FF2B5EF4-FFF2-40B4-BE49-F238E27FC236}">
                <a16:creationId xmlns:a16="http://schemas.microsoft.com/office/drawing/2014/main" id="{647311B0-268A-338B-AA38-F87C982FEA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3401" y="2628581"/>
            <a:ext cx="650319" cy="644503"/>
          </a:xfrm>
          <a:prstGeom prst="rect">
            <a:avLst/>
          </a:prstGeom>
        </p:spPr>
      </p:pic>
      <p:pic>
        <p:nvPicPr>
          <p:cNvPr id="11" name="Graphic 20" descr="Tick with solid fill">
            <a:extLst>
              <a:ext uri="{FF2B5EF4-FFF2-40B4-BE49-F238E27FC236}">
                <a16:creationId xmlns:a16="http://schemas.microsoft.com/office/drawing/2014/main" id="{2AC81182-CE27-3E93-DFE9-0D53F8C7D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9703" y="4397874"/>
            <a:ext cx="650319" cy="644503"/>
          </a:xfrm>
          <a:prstGeom prst="rect">
            <a:avLst/>
          </a:prstGeom>
        </p:spPr>
      </p:pic>
      <p:pic>
        <p:nvPicPr>
          <p:cNvPr id="12" name="Graphic 20" descr="Tick with solid fill">
            <a:extLst>
              <a:ext uri="{FF2B5EF4-FFF2-40B4-BE49-F238E27FC236}">
                <a16:creationId xmlns:a16="http://schemas.microsoft.com/office/drawing/2014/main" id="{5D20AAF6-F6CF-13E8-9260-45683060E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0851" y="4449237"/>
            <a:ext cx="650319" cy="644503"/>
          </a:xfrm>
          <a:prstGeom prst="rect">
            <a:avLst/>
          </a:prstGeom>
        </p:spPr>
      </p:pic>
      <p:pic>
        <p:nvPicPr>
          <p:cNvPr id="14" name="Graphic 20" descr="Tick with solid fill">
            <a:extLst>
              <a:ext uri="{FF2B5EF4-FFF2-40B4-BE49-F238E27FC236}">
                <a16:creationId xmlns:a16="http://schemas.microsoft.com/office/drawing/2014/main" id="{95CE19FA-B88F-2860-01ED-76C806084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8698" y="2837985"/>
            <a:ext cx="650319" cy="644503"/>
          </a:xfrm>
          <a:prstGeom prst="rect">
            <a:avLst/>
          </a:prstGeom>
        </p:spPr>
      </p:pic>
      <p:pic>
        <p:nvPicPr>
          <p:cNvPr id="15" name="Graphic 20" descr="Tick with solid fill">
            <a:extLst>
              <a:ext uri="{FF2B5EF4-FFF2-40B4-BE49-F238E27FC236}">
                <a16:creationId xmlns:a16="http://schemas.microsoft.com/office/drawing/2014/main" id="{77308A8F-B83F-F52A-FC1B-17DF65CAD8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9217" y="2657665"/>
            <a:ext cx="650319" cy="644503"/>
          </a:xfrm>
          <a:prstGeom prst="rect">
            <a:avLst/>
          </a:prstGeom>
        </p:spPr>
      </p:pic>
      <p:pic>
        <p:nvPicPr>
          <p:cNvPr id="17" name="Graphic 15" descr="Close with solid fill">
            <a:extLst>
              <a:ext uri="{FF2B5EF4-FFF2-40B4-BE49-F238E27FC236}">
                <a16:creationId xmlns:a16="http://schemas.microsoft.com/office/drawing/2014/main" id="{F7991B38-623A-9679-0E37-64564B28B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1306" y="4453768"/>
            <a:ext cx="644014" cy="644014"/>
          </a:xfrm>
          <a:prstGeom prst="rect">
            <a:avLst/>
          </a:prstGeom>
        </p:spPr>
      </p:pic>
      <p:pic>
        <p:nvPicPr>
          <p:cNvPr id="19" name="Graphic 15" descr="Close with solid fill">
            <a:extLst>
              <a:ext uri="{FF2B5EF4-FFF2-40B4-BE49-F238E27FC236}">
                <a16:creationId xmlns:a16="http://schemas.microsoft.com/office/drawing/2014/main" id="{21E5CE16-1105-5360-FD85-C0DB6CF2B8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6008" y="5595300"/>
            <a:ext cx="644014" cy="644014"/>
          </a:xfrm>
          <a:prstGeom prst="rect">
            <a:avLst/>
          </a:prstGeom>
        </p:spPr>
      </p:pic>
    </p:spTree>
    <p:custDataLst>
      <p:tags r:id="rId1"/>
    </p:custDataLst>
    <p:extLst>
      <p:ext uri="{BB962C8B-B14F-4D97-AF65-F5344CB8AC3E}">
        <p14:creationId xmlns:p14="http://schemas.microsoft.com/office/powerpoint/2010/main" val="266383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44344" y="554732"/>
            <a:ext cx="10509455" cy="650896"/>
          </a:xfrm>
        </p:spPr>
        <p:txBody>
          <a:bodyPr/>
          <a:lstStyle/>
          <a:p>
            <a:r>
              <a:rPr lang="es-ES" dirty="0"/>
              <a:t>Interpretación de los resultados de las PDR de antígenos del SARS-CoV-2</a:t>
            </a:r>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14</a:t>
            </a:fld>
            <a:endParaRPr lang="en-GB" sz="1000"/>
          </a:p>
        </p:txBody>
      </p:sp>
      <p:sp>
        <p:nvSpPr>
          <p:cNvPr id="11" name="Footer Placeholder 3">
            <a:extLst>
              <a:ext uri="{FF2B5EF4-FFF2-40B4-BE49-F238E27FC236}">
                <a16:creationId xmlns:a16="http://schemas.microsoft.com/office/drawing/2014/main" id="{178127DE-2308-4B87-BA21-E63EC10D6104}"/>
              </a:ext>
            </a:extLst>
          </p:cNvPr>
          <p:cNvSpPr>
            <a:spLocks noGrp="1"/>
          </p:cNvSpPr>
          <p:nvPr>
            <p:ph type="ftr" sz="quarter" idx="11"/>
          </p:nvPr>
        </p:nvSpPr>
        <p:spPr>
          <a:xfrm>
            <a:off x="838200" y="6356350"/>
            <a:ext cx="9508958" cy="501650"/>
          </a:xfrm>
        </p:spPr>
        <p:txBody>
          <a:bodyPr/>
          <a:lstStyle/>
          <a:p>
            <a:r>
              <a:rPr lang="es-ES" dirty="0"/>
              <a:t>Taller de capacitación sobre pruebas diagnósticas rápidas de antígenos del SARS-CoV-2 (v3.0) | Estrategias de uso de las pruebas del SARS-CoV-2</a:t>
            </a:r>
          </a:p>
        </p:txBody>
      </p:sp>
      <p:sp>
        <p:nvSpPr>
          <p:cNvPr id="13" name="Google Shape;141;p5">
            <a:extLst>
              <a:ext uri="{FF2B5EF4-FFF2-40B4-BE49-F238E27FC236}">
                <a16:creationId xmlns:a16="http://schemas.microsoft.com/office/drawing/2014/main" id="{A8DB3D86-7C28-4628-8117-660A8803F84E}"/>
              </a:ext>
            </a:extLst>
          </p:cNvPr>
          <p:cNvSpPr txBox="1"/>
          <p:nvPr/>
        </p:nvSpPr>
        <p:spPr>
          <a:xfrm>
            <a:off x="268061" y="5887810"/>
            <a:ext cx="11655878" cy="415458"/>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50" b="0" i="1" u="none" strike="noStrike" kern="0" cap="none" spc="0" normalizeH="0" baseline="0" noProof="0" dirty="0">
                <a:ln>
                  <a:noFill/>
                </a:ln>
                <a:solidFill>
                  <a:sysClr val="windowText" lastClr="000000"/>
                </a:solidFill>
                <a:effectLst/>
                <a:uLnTx/>
                <a:uFillTx/>
              </a:rPr>
              <a:t>La detección de antígenos para el diagnóstico de la infección por el SARS-CoV-2</a:t>
            </a:r>
            <a:r>
              <a:rPr kumimoji="0" lang="es-ES" sz="1050" b="0" i="0" u="none" strike="noStrike" kern="0" cap="none" spc="0" normalizeH="0" baseline="0" noProof="0" dirty="0">
                <a:ln>
                  <a:noFill/>
                </a:ln>
                <a:solidFill>
                  <a:sysClr val="windowText" lastClr="000000"/>
                </a:solidFill>
                <a:effectLst/>
                <a:uLnTx/>
                <a:uFillTx/>
              </a:rPr>
              <a:t>. Orientaciones provisionales, 6 de octubre de 2021. Ginebra, Organización Mundial de la Salud.</a:t>
            </a:r>
            <a:r>
              <a:rPr kumimoji="0" lang="fr-CH" sz="1050" b="0" i="0" u="none" strike="noStrike" kern="0" cap="none" spc="0" normalizeH="0" baseline="0" noProof="0" dirty="0">
                <a:ln>
                  <a:noFill/>
                </a:ln>
                <a:solidFill>
                  <a:sysClr val="windowText" lastClr="000000"/>
                </a:solidFill>
                <a:effectLst/>
                <a:uLnTx/>
                <a:uFillTx/>
              </a:rPr>
              <a:t> </a:t>
            </a:r>
            <a:r>
              <a:rPr lang="fr-CH" sz="1050" u="sng" dirty="0">
                <a:solidFill>
                  <a:sysClr val="windowText" lastClr="000000"/>
                </a:solidFill>
                <a:hlinkClick r:id="rId2">
                  <a:extLst>
                    <a:ext uri="{A12FA001-AC4F-418D-AE19-62706E023703}">
                      <ahyp:hlinkClr xmlns:ahyp="http://schemas.microsoft.com/office/drawing/2018/hyperlinkcolor" val="tx"/>
                    </a:ext>
                  </a:extLst>
                </a:hlinkClick>
              </a:rPr>
              <a:t>https://apps.who.int/iris/handle/10665/350632</a:t>
            </a:r>
            <a:endParaRPr sz="1050" u="sng" dirty="0">
              <a:solidFill>
                <a:sysClr val="windowText" lastClr="000000"/>
              </a:solidFill>
              <a:sym typeface="Calibri"/>
            </a:endParaRPr>
          </a:p>
        </p:txBody>
      </p:sp>
      <p:pic>
        <p:nvPicPr>
          <p:cNvPr id="4" name="Picture 3">
            <a:extLst>
              <a:ext uri="{FF2B5EF4-FFF2-40B4-BE49-F238E27FC236}">
                <a16:creationId xmlns:a16="http://schemas.microsoft.com/office/drawing/2014/main" id="{5F8799BA-83D7-AF54-0883-F11185DCE76D}"/>
              </a:ext>
            </a:extLst>
          </p:cNvPr>
          <p:cNvPicPr>
            <a:picLocks noChangeAspect="1"/>
          </p:cNvPicPr>
          <p:nvPr/>
        </p:nvPicPr>
        <p:blipFill>
          <a:blip r:embed="rId3"/>
          <a:stretch>
            <a:fillRect/>
          </a:stretch>
        </p:blipFill>
        <p:spPr>
          <a:xfrm>
            <a:off x="1543944" y="1308774"/>
            <a:ext cx="8639091" cy="4475889"/>
          </a:xfrm>
          <a:prstGeom prst="rect">
            <a:avLst/>
          </a:prstGeom>
        </p:spPr>
      </p:pic>
    </p:spTree>
    <p:extLst>
      <p:ext uri="{BB962C8B-B14F-4D97-AF65-F5344CB8AC3E}">
        <p14:creationId xmlns:p14="http://schemas.microsoft.com/office/powerpoint/2010/main" val="316331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s-ES"/>
              <a:t>Algoritmo del país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pPr marL="457200" indent="-457200">
              <a:buFont typeface="+mj-lt"/>
              <a:buAutoNum type="arabicPeriod" startAt="4"/>
            </a:pPr>
            <a:endParaRPr lang="en-US" dirty="0"/>
          </a:p>
          <a:p>
            <a:r>
              <a:rPr lang="es-ES" dirty="0"/>
              <a:t>Coloque aquí el algoritmo del país para las PDR de antígenos del SARS-CoV-2. </a:t>
            </a:r>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15</a:t>
            </a:fld>
            <a:endParaRPr lang="en-GB"/>
          </a:p>
        </p:txBody>
      </p:sp>
      <p:grpSp>
        <p:nvGrpSpPr>
          <p:cNvPr id="6" name="Group 5">
            <a:extLst>
              <a:ext uri="{FF2B5EF4-FFF2-40B4-BE49-F238E27FC236}">
                <a16:creationId xmlns:a16="http://schemas.microsoft.com/office/drawing/2014/main" id="{9347A7E2-3483-4E4F-9F5D-C059D5319663}"/>
              </a:ext>
            </a:extLst>
          </p:cNvPr>
          <p:cNvGrpSpPr/>
          <p:nvPr/>
        </p:nvGrpSpPr>
        <p:grpSpPr>
          <a:xfrm>
            <a:off x="8020164" y="1411853"/>
            <a:ext cx="3924069" cy="596348"/>
            <a:chOff x="7861998" y="1527451"/>
            <a:chExt cx="3924069" cy="596348"/>
          </a:xfrm>
        </p:grpSpPr>
        <p:sp>
          <p:nvSpPr>
            <p:cNvPr id="8" name="TextBox 7">
              <a:extLst>
                <a:ext uri="{FF2B5EF4-FFF2-40B4-BE49-F238E27FC236}">
                  <a16:creationId xmlns:a16="http://schemas.microsoft.com/office/drawing/2014/main" id="{A32FBB74-A386-8B4D-A043-BC5F620657C9}"/>
                </a:ext>
              </a:extLst>
            </p:cNvPr>
            <p:cNvSpPr txBox="1"/>
            <p:nvPr/>
          </p:nvSpPr>
          <p:spPr>
            <a:xfrm>
              <a:off x="8387592" y="1694820"/>
              <a:ext cx="3398475" cy="261610"/>
            </a:xfrm>
            <a:prstGeom prst="rect">
              <a:avLst/>
            </a:prstGeom>
            <a:solidFill>
              <a:schemeClr val="tx1"/>
            </a:solidFill>
          </p:spPr>
          <p:txBody>
            <a:bodyPr wrap="square" rtlCol="0">
              <a:spAutoFit/>
            </a:bodyPr>
            <a:lstStyle/>
            <a:p>
              <a:r>
                <a:rPr lang="es-ES" sz="1100">
                  <a:solidFill>
                    <a:srgbClr val="FFFFFF"/>
                  </a:solidFill>
                  <a:ea typeface="Calibri" charset="0"/>
                  <a:cs typeface="Calibri" charset="0"/>
                </a:rPr>
                <a:t>Adaptar según las directrices de su país</a:t>
              </a:r>
            </a:p>
          </p:txBody>
        </p:sp>
        <p:sp>
          <p:nvSpPr>
            <p:cNvPr id="9" name="Oval 8">
              <a:extLst>
                <a:ext uri="{FF2B5EF4-FFF2-40B4-BE49-F238E27FC236}">
                  <a16:creationId xmlns:a16="http://schemas.microsoft.com/office/drawing/2014/main" id="{392E2639-5704-1747-A8D5-665BCAAC2C86}"/>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BDA53B61-631B-CA43-A8BF-AFA3863AE9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Footer Placeholder 3">
            <a:extLst>
              <a:ext uri="{FF2B5EF4-FFF2-40B4-BE49-F238E27FC236}">
                <a16:creationId xmlns:a16="http://schemas.microsoft.com/office/drawing/2014/main" id="{178127DE-2308-4B87-BA21-E63EC10D6104}"/>
              </a:ext>
            </a:extLst>
          </p:cNvPr>
          <p:cNvSpPr>
            <a:spLocks noGrp="1"/>
          </p:cNvSpPr>
          <p:nvPr>
            <p:ph type="ftr" sz="quarter" idx="11"/>
          </p:nvPr>
        </p:nvSpPr>
        <p:spPr>
          <a:xfrm>
            <a:off x="838199" y="6356350"/>
            <a:ext cx="9865093" cy="501650"/>
          </a:xfrm>
        </p:spPr>
        <p:txBody>
          <a:bodyPr/>
          <a:lstStyle/>
          <a:p>
            <a:r>
              <a:rPr lang="es-ES" dirty="0"/>
              <a:t>Taller de capacitación sobre pruebas diagnósticas rápidas de antígenos del SARS-CoV-2 (v3.0) | Estrategias de uso de las pruebas del SARS-CoV-2</a:t>
            </a:r>
          </a:p>
        </p:txBody>
      </p:sp>
    </p:spTree>
    <p:extLst>
      <p:ext uri="{BB962C8B-B14F-4D97-AF65-F5344CB8AC3E}">
        <p14:creationId xmlns:p14="http://schemas.microsoft.com/office/powerpoint/2010/main" val="358468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s-ES"/>
              <a:t>Interpretación de los resultados de las pruebas</a:t>
            </a:r>
            <a:br>
              <a:rPr lang="es-ES"/>
            </a:br>
            <a:endParaRPr lang="es-ES"/>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lang="en-US"/>
          </a:p>
        </p:txBody>
      </p:sp>
      <p:sp>
        <p:nvSpPr>
          <p:cNvPr id="165" name="Google Shape;165;p5"/>
          <p:cNvSpPr txBox="1">
            <a:spLocks noGrp="1"/>
          </p:cNvSpPr>
          <p:nvPr>
            <p:ph type="ftr" idx="11"/>
          </p:nvPr>
        </p:nvSpPr>
        <p:spPr>
          <a:xfrm>
            <a:off x="838199" y="6356350"/>
            <a:ext cx="9855467"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9" name="Google Shape;443;p14">
            <a:extLst>
              <a:ext uri="{FF2B5EF4-FFF2-40B4-BE49-F238E27FC236}">
                <a16:creationId xmlns:a16="http://schemas.microsoft.com/office/drawing/2014/main" id="{B5FC418B-CDDD-4CD8-8228-BA67BE4B05DB}"/>
              </a:ext>
            </a:extLst>
          </p:cNvPr>
          <p:cNvSpPr txBox="1">
            <a:spLocks noGrp="1"/>
          </p:cNvSpPr>
          <p:nvPr>
            <p:ph type="body" idx="1"/>
          </p:nvPr>
        </p:nvSpPr>
        <p:spPr>
          <a:xfrm>
            <a:off x="617220" y="954671"/>
            <a:ext cx="10972800" cy="5039656"/>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0"/>
              </a:spcBef>
              <a:spcAft>
                <a:spcPts val="0"/>
              </a:spcAft>
              <a:buClr>
                <a:srgbClr val="0070C0"/>
              </a:buClr>
              <a:buSzPts val="2200"/>
              <a:buFont typeface="Arial" panose="020B0604020202020204" pitchFamily="34" charset="0"/>
              <a:buChar char="•"/>
            </a:pPr>
            <a:endParaRPr b="0" i="0" u="none" strike="noStrike" dirty="0">
              <a:latin typeface="Arial"/>
              <a:ea typeface="Arial"/>
              <a:cs typeface="Arial"/>
              <a:sym typeface="Arial"/>
            </a:endParaRPr>
          </a:p>
          <a:p>
            <a:pPr marL="342900" lvl="0" indent="-342900" algn="l" rtl="0">
              <a:lnSpc>
                <a:spcPct val="90000"/>
              </a:lnSpc>
              <a:spcBef>
                <a:spcPts val="1000"/>
              </a:spcBef>
              <a:spcAft>
                <a:spcPts val="0"/>
              </a:spcAft>
              <a:buClr>
                <a:srgbClr val="0070C0"/>
              </a:buClr>
              <a:buSzPts val="2200"/>
              <a:buFont typeface="Arial" panose="020B0604020202020204" pitchFamily="34" charset="0"/>
              <a:buChar char="•"/>
            </a:pPr>
            <a:r>
              <a:rPr lang="es-ES" b="0" i="0" u="none" strike="noStrike" dirty="0">
                <a:latin typeface="Arial"/>
                <a:ea typeface="Arial"/>
                <a:cs typeface="Arial"/>
                <a:sym typeface="Arial"/>
              </a:rPr>
              <a:t>Un resultado negativo de una PDR-Ag no permite descartar por completo la presencia de una infección activa por el SARS-CoV-2, de ahí la necesidad de repetir la prueba o, preferiblemente, de realizar una prueba de </a:t>
            </a:r>
            <a:r>
              <a:rPr lang="es-ES" dirty="0">
                <a:solidFill>
                  <a:srgbClr val="424242"/>
                </a:solidFill>
              </a:rPr>
              <a:t>amplificación de ácidos nucleicos</a:t>
            </a:r>
            <a:r>
              <a:rPr lang="es-ES" b="0" i="0" u="none" strike="noStrike" dirty="0">
                <a:latin typeface="Arial"/>
                <a:ea typeface="Arial"/>
                <a:cs typeface="Arial"/>
                <a:sym typeface="Arial"/>
              </a:rPr>
              <a:t> para confirmar el resultado (de ser posible) en caso de que se presenten síntomas de COVID-19.</a:t>
            </a:r>
            <a:r>
              <a:rPr lang="es-ES" dirty="0">
                <a:latin typeface="Arial"/>
                <a:ea typeface="Arial"/>
                <a:cs typeface="Arial"/>
                <a:sym typeface="Arial"/>
              </a:rPr>
              <a:t> </a:t>
            </a: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dirty="0">
              <a:latin typeface="Arial"/>
              <a:ea typeface="Arial"/>
              <a:cs typeface="Arial"/>
              <a:sym typeface="Arial"/>
            </a:endParaRPr>
          </a:p>
          <a:p>
            <a:pPr marL="342900" indent="-342900">
              <a:lnSpc>
                <a:spcPct val="90000"/>
              </a:lnSpc>
              <a:buClr>
                <a:srgbClr val="0070C0"/>
              </a:buClr>
              <a:buSzPts val="2200"/>
              <a:buFont typeface="Arial" panose="020B0604020202020204" pitchFamily="34" charset="0"/>
              <a:buChar char="•"/>
            </a:pPr>
            <a:r>
              <a:rPr lang="es-ES" dirty="0">
                <a:latin typeface="Arial"/>
                <a:ea typeface="Arial"/>
                <a:cs typeface="Arial"/>
                <a:sym typeface="Arial"/>
              </a:rPr>
              <a:t>Los resultados negativos de una PDR-Ag no deben tomarse como base para eximir a los contactos sintomáticos o asintomáticos de los requisitos de cuarentena.</a:t>
            </a:r>
            <a:r>
              <a:rPr lang="es-ES" dirty="0"/>
              <a:t> </a:t>
            </a: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dirty="0">
              <a:latin typeface="Arial"/>
              <a:ea typeface="Arial"/>
              <a:cs typeface="Arial"/>
              <a:sym typeface="Arial"/>
            </a:endParaRPr>
          </a:p>
          <a:p>
            <a:pPr marL="342900" lvl="0" indent="-342900" algn="l" rtl="0">
              <a:lnSpc>
                <a:spcPct val="90000"/>
              </a:lnSpc>
              <a:spcBef>
                <a:spcPts val="1000"/>
              </a:spcBef>
              <a:spcAft>
                <a:spcPts val="0"/>
              </a:spcAft>
              <a:buClr>
                <a:srgbClr val="0070C0"/>
              </a:buClr>
              <a:buSzPts val="2200"/>
              <a:buFont typeface="Arial" panose="020B0604020202020204" pitchFamily="34" charset="0"/>
              <a:buChar char="•"/>
            </a:pPr>
            <a:r>
              <a:rPr lang="es-ES" b="0" i="0" u="none" strike="noStrike" dirty="0">
                <a:latin typeface="Arial"/>
                <a:ea typeface="Arial"/>
                <a:cs typeface="Arial"/>
                <a:sym typeface="Arial"/>
              </a:rPr>
              <a:t>Un resultado positivo en las PDR-Ag de los contactos asintomáticos puede ser útil para ampliar con rapidez la localización de contactos.</a:t>
            </a: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b="0" i="0" u="none" strike="noStrike" dirty="0">
              <a:latin typeface="Arial"/>
              <a:ea typeface="Arial"/>
              <a:cs typeface="Arial"/>
              <a:sym typeface="Arial"/>
            </a:endParaRPr>
          </a:p>
          <a:p>
            <a:pPr marL="342900" indent="-342900">
              <a:lnSpc>
                <a:spcPct val="90000"/>
              </a:lnSpc>
              <a:buClr>
                <a:srgbClr val="0070C0"/>
              </a:buClr>
              <a:buSzPts val="2200"/>
              <a:buFont typeface="Arial" panose="020B0604020202020204" pitchFamily="34" charset="0"/>
              <a:buChar char="•"/>
            </a:pPr>
            <a:r>
              <a:rPr lang="es-ES" dirty="0"/>
              <a:t>En el caso de las PDR-Ag que cumplen </a:t>
            </a:r>
            <a:r>
              <a:rPr lang="es-ES" b="0" i="0" u="none" strike="noStrike" dirty="0">
                <a:latin typeface="Arial"/>
                <a:ea typeface="Arial"/>
                <a:cs typeface="Arial"/>
                <a:sym typeface="Arial"/>
              </a:rPr>
              <a:t>los criterios mínimos de rendimiento establecidos por la OMS, los resultados positivos indican que hay una infección activa por el SARS-CoV-2 cuando se utilizan en entornos en los que el SARS-CoV-2 está muy extendido.</a:t>
            </a:r>
            <a:r>
              <a:rPr lang="es-ES" dirty="0">
                <a:latin typeface="Arial"/>
                <a:ea typeface="Arial"/>
                <a:cs typeface="Arial"/>
                <a:sym typeface="Arial"/>
              </a:rPr>
              <a:t> </a:t>
            </a:r>
          </a:p>
          <a:p>
            <a:pPr marL="469900" lvl="0" indent="-342900" algn="l" rtl="0">
              <a:lnSpc>
                <a:spcPct val="90000"/>
              </a:lnSpc>
              <a:spcBef>
                <a:spcPts val="1000"/>
              </a:spcBef>
              <a:spcAft>
                <a:spcPts val="0"/>
              </a:spcAft>
              <a:buClr>
                <a:srgbClr val="0070C0"/>
              </a:buClr>
              <a:buSzPts val="2000"/>
              <a:buFont typeface="Arial" panose="020B0604020202020204" pitchFamily="34" charset="0"/>
              <a:buChar char="•"/>
            </a:pPr>
            <a:endParaRPr b="0" i="0" u="none" strike="noStrike"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257406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lang="en-US"/>
          </a:p>
        </p:txBody>
      </p:sp>
      <p:sp>
        <p:nvSpPr>
          <p:cNvPr id="165" name="Google Shape;165;p5"/>
          <p:cNvSpPr txBox="1">
            <a:spLocks noGrp="1"/>
          </p:cNvSpPr>
          <p:nvPr>
            <p:ph type="ftr" idx="11"/>
          </p:nvPr>
        </p:nvSpPr>
        <p:spPr>
          <a:xfrm>
            <a:off x="838199" y="6356350"/>
            <a:ext cx="9316453"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3" name="Title 2">
            <a:extLst>
              <a:ext uri="{FF2B5EF4-FFF2-40B4-BE49-F238E27FC236}">
                <a16:creationId xmlns:a16="http://schemas.microsoft.com/office/drawing/2014/main" id="{EF0EE786-E5AD-4A20-A0E6-332F2BE3D967}"/>
              </a:ext>
            </a:extLst>
          </p:cNvPr>
          <p:cNvSpPr>
            <a:spLocks noGrp="1"/>
          </p:cNvSpPr>
          <p:nvPr>
            <p:ph type="title"/>
          </p:nvPr>
        </p:nvSpPr>
        <p:spPr>
          <a:xfrm>
            <a:off x="953703" y="227119"/>
            <a:ext cx="10515600" cy="942814"/>
          </a:xfrm>
        </p:spPr>
        <p:txBody>
          <a:bodyPr/>
          <a:lstStyle/>
          <a:p>
            <a:r>
              <a:rPr lang="es-ES" dirty="0"/>
              <a:t>Características de rendimiento de las PDR-Ag para el SARS-CoV-2</a:t>
            </a:r>
          </a:p>
        </p:txBody>
      </p:sp>
      <p:sp>
        <p:nvSpPr>
          <p:cNvPr id="10" name="Google Shape;457;p15">
            <a:extLst>
              <a:ext uri="{FF2B5EF4-FFF2-40B4-BE49-F238E27FC236}">
                <a16:creationId xmlns:a16="http://schemas.microsoft.com/office/drawing/2014/main" id="{9DB37596-B77B-42EC-AEDB-7B691EBBF864}"/>
              </a:ext>
            </a:extLst>
          </p:cNvPr>
          <p:cNvSpPr txBox="1">
            <a:spLocks noGrp="1"/>
          </p:cNvSpPr>
          <p:nvPr>
            <p:ph type="body" idx="1"/>
          </p:nvPr>
        </p:nvSpPr>
        <p:spPr>
          <a:xfrm>
            <a:off x="748145" y="1262171"/>
            <a:ext cx="10515600" cy="4607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es-ES" dirty="0">
                <a:latin typeface="Arial"/>
                <a:ea typeface="Arial"/>
                <a:cs typeface="Arial"/>
                <a:sym typeface="Arial"/>
              </a:rPr>
              <a:t>Factores que influyen en el rendimiento:</a:t>
            </a: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es-ES" b="1" dirty="0">
                <a:latin typeface="Arial"/>
                <a:ea typeface="Arial"/>
                <a:cs typeface="Arial"/>
                <a:sym typeface="Arial"/>
              </a:rPr>
              <a:t>Factores propios del paciente</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es-ES" dirty="0">
                <a:latin typeface="Arial"/>
                <a:ea typeface="Arial"/>
                <a:cs typeface="Arial"/>
                <a:sym typeface="Arial"/>
              </a:rPr>
              <a:t>Tiempo transcurrido desde el inicio de la enfermedad</a:t>
            </a:r>
          </a:p>
          <a:p>
            <a:pPr marL="800100" lvl="1">
              <a:lnSpc>
                <a:spcPct val="90000"/>
              </a:lnSpc>
              <a:buClr>
                <a:srgbClr val="0070C0"/>
              </a:buClr>
              <a:buFont typeface="Wingdings" panose="05000000000000000000" pitchFamily="2" charset="2"/>
              <a:buChar char="Ø"/>
            </a:pPr>
            <a:r>
              <a:rPr lang="es-ES" dirty="0">
                <a:latin typeface="Arial"/>
                <a:ea typeface="Arial"/>
                <a:cs typeface="Arial"/>
                <a:sym typeface="Arial"/>
              </a:rPr>
              <a:t>Síntomas</a:t>
            </a:r>
            <a:r>
              <a:rPr lang="es-ES" dirty="0"/>
              <a:t> </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es-ES" dirty="0">
                <a:latin typeface="Arial"/>
                <a:ea typeface="Arial"/>
                <a:cs typeface="Arial"/>
                <a:sym typeface="Arial"/>
              </a:rPr>
              <a:t>Estado inmunitario</a:t>
            </a:r>
          </a:p>
          <a:p>
            <a:pPr marL="342900" indent="-342900">
              <a:lnSpc>
                <a:spcPct val="90000"/>
              </a:lnSpc>
              <a:buClr>
                <a:srgbClr val="0070C0"/>
              </a:buClr>
              <a:buSzPts val="2400"/>
              <a:buFont typeface="Arial" panose="020B0604020202020204" pitchFamily="34" charset="0"/>
              <a:buChar char="•"/>
            </a:pPr>
            <a:r>
              <a:rPr lang="es-ES" b="1" dirty="0">
                <a:latin typeface="Arial"/>
                <a:ea typeface="Arial"/>
                <a:cs typeface="Arial"/>
                <a:sym typeface="Arial"/>
              </a:rPr>
              <a:t>Factores propios del virus</a:t>
            </a:r>
            <a:r>
              <a:rPr lang="es-ES" dirty="0"/>
              <a:t> </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es-ES" dirty="0">
                <a:latin typeface="Arial"/>
                <a:ea typeface="Arial"/>
                <a:cs typeface="Arial"/>
                <a:sym typeface="Arial"/>
              </a:rPr>
              <a:t>Concentración</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es-ES" dirty="0">
                <a:latin typeface="Arial"/>
                <a:ea typeface="Arial"/>
                <a:cs typeface="Arial"/>
                <a:sym typeface="Arial"/>
              </a:rPr>
              <a:t>Duración de la excreción de antígenos víricos</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es-ES" dirty="0">
                <a:latin typeface="Arial"/>
                <a:ea typeface="Arial"/>
                <a:cs typeface="Arial"/>
                <a:sym typeface="Arial"/>
              </a:rPr>
              <a:t>Variación estructural del antígeno seleccionado</a:t>
            </a: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es-ES" dirty="0">
                <a:latin typeface="Arial"/>
                <a:ea typeface="Arial"/>
                <a:cs typeface="Arial"/>
                <a:sym typeface="Arial"/>
              </a:rPr>
              <a:t>Tipo de muestra, su calidad y su procesamiento</a:t>
            </a: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es-ES" dirty="0">
                <a:latin typeface="Arial"/>
                <a:ea typeface="Arial"/>
                <a:cs typeface="Arial"/>
                <a:sym typeface="Arial"/>
              </a:rPr>
              <a:t>Transporte o conservación inadecuados</a:t>
            </a: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es-ES" dirty="0">
                <a:latin typeface="Arial"/>
                <a:ea typeface="Arial"/>
                <a:cs typeface="Arial"/>
                <a:sym typeface="Arial"/>
              </a:rPr>
              <a:t>Diana proteínica específica del análisis</a:t>
            </a: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es-ES" dirty="0">
                <a:latin typeface="Arial"/>
                <a:ea typeface="Arial"/>
                <a:cs typeface="Arial"/>
                <a:sym typeface="Arial"/>
              </a:rPr>
              <a:t>Formación del responsable de hacer la prueba</a:t>
            </a:r>
          </a:p>
          <a:p>
            <a:pPr marL="0" lvl="0" indent="0" algn="l" rtl="0">
              <a:lnSpc>
                <a:spcPct val="90000"/>
              </a:lnSpc>
              <a:spcBef>
                <a:spcPts val="1000"/>
              </a:spcBef>
              <a:spcAft>
                <a:spcPts val="0"/>
              </a:spcAft>
              <a:buClr>
                <a:srgbClr val="0070C0"/>
              </a:buClr>
              <a:buSzPts val="2000"/>
              <a:buNone/>
            </a:pPr>
            <a:br>
              <a:rPr lang="es-ES" dirty="0"/>
            </a:br>
            <a:endParaRPr lang="es-ES" dirty="0"/>
          </a:p>
        </p:txBody>
      </p:sp>
    </p:spTree>
    <p:custDataLst>
      <p:tags r:id="rId1"/>
    </p:custDataLst>
    <p:extLst>
      <p:ext uri="{BB962C8B-B14F-4D97-AF65-F5344CB8AC3E}">
        <p14:creationId xmlns:p14="http://schemas.microsoft.com/office/powerpoint/2010/main" val="89675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s-ES" dirty="0"/>
              <a:t>Introducción inicial </a:t>
            </a:r>
            <a:r>
              <a:rPr lang="es-ES" dirty="0" err="1"/>
              <a:t>sobrfe</a:t>
            </a:r>
            <a:r>
              <a:rPr lang="es-ES" dirty="0"/>
              <a:t> el uso clínico de las PDR de antígenos del SARS-CoV-2</a:t>
            </a:r>
            <a:endParaRPr lang="en-US" dirty="0"/>
          </a:p>
        </p:txBody>
      </p:sp>
      <p:sp>
        <p:nvSpPr>
          <p:cNvPr id="184" name="Google Shape;184;p7"/>
          <p:cNvSpPr txBox="1">
            <a:spLocks noGrp="1"/>
          </p:cNvSpPr>
          <p:nvPr>
            <p:ph type="body" idx="1"/>
          </p:nvPr>
        </p:nvSpPr>
        <p:spPr>
          <a:xfrm>
            <a:off x="838200" y="1736203"/>
            <a:ext cx="7252683"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s-ES" dirty="0"/>
              <a:t>Se debe considerar la posibilidad de elegir entornos en los que se disponga de pruebas moleculares de confirmación para:</a:t>
            </a:r>
            <a:r>
              <a:rPr lang="en-US" baseline="30000" dirty="0"/>
              <a:t>1</a:t>
            </a:r>
            <a:endParaRPr baseline="30000" dirty="0"/>
          </a:p>
          <a:p>
            <a:pPr marL="457200" lvl="0" indent="-457200" algn="l" rtl="0">
              <a:lnSpc>
                <a:spcPct val="100000"/>
              </a:lnSpc>
              <a:spcBef>
                <a:spcPts val="1000"/>
              </a:spcBef>
              <a:spcAft>
                <a:spcPts val="0"/>
              </a:spcAft>
              <a:buSzPts val="2000"/>
              <a:buFont typeface="Arial"/>
              <a:buAutoNum type="arabicPeriod"/>
            </a:pPr>
            <a:r>
              <a:rPr lang="es-ES" dirty="0">
                <a:solidFill>
                  <a:srgbClr val="212121"/>
                </a:solidFill>
              </a:rPr>
              <a:t>Dar confianza al personal sobre las PDR de antígenos del SARS-CoV-2</a:t>
            </a:r>
            <a:endParaRPr dirty="0"/>
          </a:p>
          <a:p>
            <a:pPr marL="457200" lvl="0" indent="-457200" algn="l" rtl="0">
              <a:lnSpc>
                <a:spcPct val="100000"/>
              </a:lnSpc>
              <a:spcBef>
                <a:spcPts val="1000"/>
              </a:spcBef>
              <a:spcAft>
                <a:spcPts val="0"/>
              </a:spcAft>
              <a:buSzPts val="2000"/>
              <a:buFont typeface="Arial"/>
              <a:buAutoNum type="arabicPeriod"/>
            </a:pPr>
            <a:r>
              <a:rPr lang="es-ES" dirty="0">
                <a:solidFill>
                  <a:srgbClr val="212121"/>
                </a:solidFill>
              </a:rPr>
              <a:t>Confirmar el rendimiento de las PDR de antígenos del SARS-CoV-2</a:t>
            </a:r>
            <a:endParaRPr dirty="0"/>
          </a:p>
          <a:p>
            <a:pPr marL="457200" lvl="0" indent="-457200" algn="l" rtl="0">
              <a:lnSpc>
                <a:spcPct val="100000"/>
              </a:lnSpc>
              <a:spcBef>
                <a:spcPts val="1000"/>
              </a:spcBef>
              <a:spcAft>
                <a:spcPts val="0"/>
              </a:spcAft>
              <a:buSzPts val="2000"/>
              <a:buFont typeface="Arial"/>
              <a:buAutoNum type="arabicPeriod"/>
            </a:pPr>
            <a:r>
              <a:rPr lang="es-ES" dirty="0">
                <a:solidFill>
                  <a:srgbClr val="212121"/>
                </a:solidFill>
              </a:rPr>
              <a:t>Resolver cualquier posible problema relativo a la implementación</a:t>
            </a:r>
            <a:endParaRPr dirty="0"/>
          </a:p>
          <a:p>
            <a:pPr marL="0" lvl="0" indent="0" algn="l" rtl="0">
              <a:lnSpc>
                <a:spcPct val="100000"/>
              </a:lnSpc>
              <a:spcBef>
                <a:spcPts val="1000"/>
              </a:spcBef>
              <a:spcAft>
                <a:spcPts val="0"/>
              </a:spcAft>
              <a:buSzPts val="2000"/>
              <a:buNone/>
            </a:pPr>
            <a:endParaRPr dirty="0"/>
          </a:p>
        </p:txBody>
      </p:sp>
      <p:sp>
        <p:nvSpPr>
          <p:cNvPr id="185" name="Google Shape;185;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sz="1000"/>
          </a:p>
        </p:txBody>
      </p:sp>
      <p:sp>
        <p:nvSpPr>
          <p:cNvPr id="187" name="Google Shape;187;p7"/>
          <p:cNvSpPr txBox="1">
            <a:spLocks noGrp="1"/>
          </p:cNvSpPr>
          <p:nvPr>
            <p:ph type="ftr" idx="11"/>
          </p:nvPr>
        </p:nvSpPr>
        <p:spPr>
          <a:xfrm>
            <a:off x="838200" y="6356350"/>
            <a:ext cx="9374204"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pic>
        <p:nvPicPr>
          <p:cNvPr id="188" name="Google Shape;188;p7" descr="Shape&#10;&#10;Description automatically generated"/>
          <p:cNvPicPr preferRelativeResize="0"/>
          <p:nvPr/>
        </p:nvPicPr>
        <p:blipFill rotWithShape="1">
          <a:blip r:embed="rId4">
            <a:alphaModFix/>
          </a:blip>
          <a:srcRect/>
          <a:stretch/>
        </p:blipFill>
        <p:spPr>
          <a:xfrm>
            <a:off x="8790132" y="1090905"/>
            <a:ext cx="2621567" cy="2665308"/>
          </a:xfrm>
          <a:prstGeom prst="rect">
            <a:avLst/>
          </a:prstGeom>
          <a:noFill/>
          <a:ln>
            <a:noFill/>
          </a:ln>
        </p:spPr>
      </p:pic>
      <p:sp>
        <p:nvSpPr>
          <p:cNvPr id="10" name="Google Shape;129;p4">
            <a:extLst>
              <a:ext uri="{FF2B5EF4-FFF2-40B4-BE49-F238E27FC236}">
                <a16:creationId xmlns:a16="http://schemas.microsoft.com/office/drawing/2014/main" id="{6154A436-762E-4938-BFA7-302751C02CF3}"/>
              </a:ext>
            </a:extLst>
          </p:cNvPr>
          <p:cNvSpPr txBox="1"/>
          <p:nvPr/>
        </p:nvSpPr>
        <p:spPr>
          <a:xfrm>
            <a:off x="592408" y="5211187"/>
            <a:ext cx="11370128"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i="1" dirty="0">
                <a:solidFill>
                  <a:schemeClr val="dk1"/>
                </a:solidFill>
                <a:latin typeface="Arial"/>
                <a:ea typeface="Arial"/>
                <a:cs typeface="Arial"/>
                <a:sym typeface="Arial"/>
              </a:rPr>
              <a:t>La detección de antígenos para el diagnóstico de la infección por el SARS-CoV-2</a:t>
            </a:r>
            <a:r>
              <a:rPr lang="es-ES" sz="1050" dirty="0">
                <a:solidFill>
                  <a:schemeClr val="dk1"/>
                </a:solidFill>
                <a:latin typeface="Arial"/>
                <a:ea typeface="Arial"/>
                <a:cs typeface="Arial"/>
                <a:sym typeface="Arial"/>
              </a:rPr>
              <a:t>. Orientaciones provisionales, 6 de octubre de 2021. Ginebra, Organización Mundial de la Salud. </a:t>
            </a:r>
            <a:r>
              <a:rPr lang="fr-CH" sz="1050" u="sng" dirty="0">
                <a:solidFill>
                  <a:schemeClr val="dk1"/>
                </a:solidFill>
                <a:hlinkClick r:id="rId5">
                  <a:extLst>
                    <a:ext uri="{A12FA001-AC4F-418D-AE19-62706E023703}">
                      <ahyp:hlinkClr xmlns:ahyp="http://schemas.microsoft.com/office/drawing/2018/hyperlinkcolor" val="tx"/>
                    </a:ext>
                  </a:extLst>
                </a:hlinkClick>
              </a:rPr>
              <a:t>https://apps.who.int/iris/handle/10665/350632</a:t>
            </a:r>
            <a:endParaRPr lang="en-US" sz="1050" u="sng" dirty="0">
              <a:solidFill>
                <a:schemeClr val="dk1"/>
              </a:solidFill>
            </a:endParaRPr>
          </a:p>
          <a:p>
            <a:r>
              <a:rPr lang="en-US" sz="1050" dirty="0"/>
              <a:t>Nota: </a:t>
            </a:r>
            <a:r>
              <a:rPr lang="es-ES" sz="1050" dirty="0"/>
              <a:t>Las muestras utilizadas para ambas pruebas (la PDR de antígenos y las pruebas de </a:t>
            </a:r>
            <a:r>
              <a:rPr lang="es-ES" sz="1050" dirty="0">
                <a:solidFill>
                  <a:srgbClr val="424242"/>
                </a:solidFill>
              </a:rPr>
              <a:t>amplificación de ácidos nucleicos</a:t>
            </a:r>
            <a:r>
              <a:rPr lang="es-ES" sz="1050" dirty="0"/>
              <a:t>) deberán obtenerse al mismo tiempo o, como máximo, con 2 días de intervalo.</a:t>
            </a:r>
            <a:endParaRPr lang="en-US" dirty="0"/>
          </a:p>
        </p:txBody>
      </p:sp>
      <p:sp>
        <p:nvSpPr>
          <p:cNvPr id="3" name="TextBox 2">
            <a:extLst>
              <a:ext uri="{FF2B5EF4-FFF2-40B4-BE49-F238E27FC236}">
                <a16:creationId xmlns:a16="http://schemas.microsoft.com/office/drawing/2014/main" id="{180046FD-C00D-7EAD-720F-2D8D4B0F3998}"/>
              </a:ext>
            </a:extLst>
          </p:cNvPr>
          <p:cNvSpPr txBox="1"/>
          <p:nvPr/>
        </p:nvSpPr>
        <p:spPr>
          <a:xfrm>
            <a:off x="925947" y="4331854"/>
            <a:ext cx="89431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lang="en-US"/>
          </a:p>
        </p:txBody>
      </p:sp>
      <p:pic>
        <p:nvPicPr>
          <p:cNvPr id="230" name="Google Shape;230;p12"/>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31" name="Google Shape;231;p12"/>
          <p:cNvPicPr preferRelativeResize="0"/>
          <p:nvPr/>
        </p:nvPicPr>
        <p:blipFill rotWithShape="1">
          <a:blip r:embed="rId5">
            <a:alphaModFix/>
          </a:blip>
          <a:srcRect/>
          <a:stretch/>
        </p:blipFill>
        <p:spPr>
          <a:xfrm>
            <a:off x="10403175" y="4572755"/>
            <a:ext cx="1788826" cy="1917801"/>
          </a:xfrm>
          <a:prstGeom prst="rect">
            <a:avLst/>
          </a:prstGeom>
          <a:noFill/>
          <a:ln>
            <a:noFill/>
          </a:ln>
        </p:spPr>
      </p:pic>
      <p:sp>
        <p:nvSpPr>
          <p:cNvPr id="232" name="Google Shape;232;p12"/>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s-ES" sz="4400">
                <a:solidFill>
                  <a:schemeClr val="lt1"/>
                </a:solidFill>
                <a:latin typeface="Arial"/>
                <a:ea typeface="Arial"/>
                <a:cs typeface="Arial"/>
                <a:sym typeface="Arial"/>
              </a:rPr>
              <a:t>Puntos clave</a:t>
            </a:r>
          </a:p>
        </p:txBody>
      </p:sp>
      <p:sp>
        <p:nvSpPr>
          <p:cNvPr id="234" name="Google Shape;234;p12"/>
          <p:cNvSpPr txBox="1"/>
          <p:nvPr/>
        </p:nvSpPr>
        <p:spPr>
          <a:xfrm>
            <a:off x="1833332" y="1695005"/>
            <a:ext cx="8354142" cy="40039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000"/>
              <a:buFont typeface="Arial" panose="020B0604020202020204" pitchFamily="34" charset="0"/>
              <a:buChar char="•"/>
            </a:pPr>
            <a:r>
              <a:rPr lang="es-ES" sz="2000" dirty="0">
                <a:solidFill>
                  <a:schemeClr val="lt1"/>
                </a:solidFill>
                <a:latin typeface="Arial"/>
                <a:ea typeface="Arial"/>
                <a:cs typeface="Arial"/>
                <a:sym typeface="Arial"/>
              </a:rPr>
              <a:t>Las PDR del SARS-CoV-2 deben cumplir los requisitos mínimos de rendimiento, consistentes en una sensibilidad ≥ 80% y en una especificidad ≥ 97% con respecto a una prueba de amplificación de ácidos nucleicos autorizada.</a:t>
            </a:r>
          </a:p>
          <a:p>
            <a:pPr marL="342900" marR="0" lvl="0" indent="-342900" algn="l" rtl="0">
              <a:spcBef>
                <a:spcPts val="1000"/>
              </a:spcBef>
              <a:spcAft>
                <a:spcPts val="0"/>
              </a:spcAft>
              <a:buClr>
                <a:schemeClr val="lt1"/>
              </a:buClr>
              <a:buSzPts val="2000"/>
              <a:buFont typeface="Arial" panose="020B0604020202020204" pitchFamily="34" charset="0"/>
              <a:buChar char="•"/>
            </a:pPr>
            <a:r>
              <a:rPr lang="es-ES" sz="2000" dirty="0">
                <a:solidFill>
                  <a:schemeClr val="lt1"/>
                </a:solidFill>
                <a:latin typeface="Arial"/>
                <a:ea typeface="Arial"/>
                <a:cs typeface="Arial"/>
                <a:sym typeface="Arial"/>
              </a:rPr>
              <a:t>Las poblaciones destinatarias de las PDR-Ag comprenden las personas sintomáticas que cumplan la definición de caso sospechoso de COVID-19, las personas asintomáticas con riesgo alto de COVID-19 y los casos sospechosos de COVID-19 en las investigaciones de brotes.</a:t>
            </a:r>
          </a:p>
          <a:p>
            <a:pPr marL="342900" marR="0" lvl="0" indent="-342900" algn="l" rtl="0">
              <a:spcBef>
                <a:spcPts val="1000"/>
              </a:spcBef>
              <a:spcAft>
                <a:spcPts val="0"/>
              </a:spcAft>
              <a:buClr>
                <a:schemeClr val="lt1"/>
              </a:buClr>
              <a:buSzPts val="2000"/>
              <a:buFont typeface="Arial" panose="020B0604020202020204" pitchFamily="34" charset="0"/>
              <a:buChar char="•"/>
            </a:pPr>
            <a:r>
              <a:rPr lang="es-ES" sz="2000" dirty="0">
                <a:solidFill>
                  <a:schemeClr val="lt1"/>
                </a:solidFill>
                <a:latin typeface="Arial"/>
                <a:ea typeface="Arial"/>
                <a:cs typeface="Arial"/>
                <a:sym typeface="Arial"/>
              </a:rPr>
              <a:t>El rendimiento de una PDR-Ag se determina mediante la sensibilidad y la especificidad que esta tiene en la detección de la infección por el SARS-CoV-2 en comparación con una prueba de amplificación de ácidos nucleicos de referencia.</a:t>
            </a:r>
          </a:p>
        </p:txBody>
      </p:sp>
      <p:sp>
        <p:nvSpPr>
          <p:cNvPr id="235" name="Google Shape;235;p12"/>
          <p:cNvSpPr txBox="1">
            <a:spLocks noGrp="1"/>
          </p:cNvSpPr>
          <p:nvPr>
            <p:ph type="ftr" idx="11"/>
          </p:nvPr>
        </p:nvSpPr>
        <p:spPr>
          <a:xfrm>
            <a:off x="838199" y="6356350"/>
            <a:ext cx="9133573" cy="5016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sz="1000" b="1" dirty="0">
                <a:solidFill>
                  <a:schemeClr val="lt1"/>
                </a:solidFill>
              </a:rPr>
              <a:t>Taller de capacitación sobre pruebas diagnósticas rápidas de antígenos del SARS-CoV-2 (v3.0) | Estrategias de uso de las pruebas del SARS-CoV-2</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pPr algn="l" rtl="0"/>
            <a:r>
              <a:rPr lang="es-ES" b="0" i="0" u="none" baseline="0" dirty="0"/>
              <a:t>Declaración de exención de responsabilidades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199" y="1611765"/>
            <a:ext cx="10515600" cy="4440760"/>
          </a:xfrm>
        </p:spPr>
        <p:txBody>
          <a:bodyPr>
            <a:normAutofit fontScale="77500" lnSpcReduction="20000"/>
          </a:bodyPr>
          <a:lstStyle/>
          <a:p>
            <a:pPr marL="0" indent="0">
              <a:buNone/>
              <a:defRPr/>
            </a:pPr>
            <a:r>
              <a:rPr lang="es-ES" b="1" i="0" u="none" baseline="0" dirty="0"/>
              <a:t>Plataforma </a:t>
            </a:r>
            <a:r>
              <a:rPr lang="es-ES" b="1" dirty="0"/>
              <a:t>de la OMS de </a:t>
            </a:r>
            <a:r>
              <a:rPr lang="es-ES" b="1" i="0" u="none" baseline="0" dirty="0"/>
              <a:t>aprendizaje de seguridad sanitaria: Materiales didácticos</a:t>
            </a:r>
            <a:endParaRPr lang="es-ES" dirty="0"/>
          </a:p>
          <a:p>
            <a:pPr algn="l" rtl="0">
              <a:defRPr/>
            </a:pPr>
            <a:endParaRPr lang="es-ES" dirty="0"/>
          </a:p>
          <a:p>
            <a:pPr marL="0" indent="0" algn="l" rtl="0">
              <a:buNone/>
              <a:defRPr/>
            </a:pPr>
            <a:r>
              <a:rPr lang="es-ES" b="0" i="0" u="none" baseline="0" dirty="0"/>
              <a:t>Estos materiales didácticos de la OMS son © Organización Mundial de la Salud (OMS) 2022. </a:t>
            </a:r>
            <a:br>
              <a:rPr lang="es-ES" b="0" i="0" u="none" baseline="0" dirty="0"/>
            </a:br>
            <a:r>
              <a:rPr lang="es-ES" b="0" i="0" u="none" baseline="0" dirty="0"/>
              <a:t>Reservados todos los derechos.</a:t>
            </a:r>
          </a:p>
          <a:p>
            <a:pPr marL="0" indent="0" algn="l" rtl="0">
              <a:buNone/>
              <a:defRPr/>
            </a:pPr>
            <a:endParaRPr lang="es-ES" dirty="0"/>
          </a:p>
          <a:p>
            <a:pPr marL="0" indent="0" algn="l" rtl="0">
              <a:buNone/>
              <a:defRPr/>
            </a:pPr>
            <a:r>
              <a:rPr lang="es-ES" b="0" i="0" u="none" baseline="0" dirty="0"/>
              <a:t>El uso de estos materiales está sujeto a las </a:t>
            </a:r>
            <a:r>
              <a:rPr lang="es-ES" b="0" i="0" u="sng" baseline="0" dirty="0">
                <a:hlinkClick r:id="rId3"/>
              </a:rPr>
              <a:t>condiciones de uso de los materiales didácticos de la plataforma de aprendizaje de seguridad sanitaria de la OMS</a:t>
            </a:r>
            <a:r>
              <a:rPr lang="es-ES" b="0" i="0" u="none" baseline="0" dirty="0"/>
              <a:t> que usted aceptó al descargarlos y que pueden consultarse [en inglés] en la plataforma de aprendizaje de seguridad sanitaria en: </a:t>
            </a:r>
            <a:r>
              <a:rPr lang="es-ES" b="0" i="0" u="sng" baseline="0" dirty="0">
                <a:hlinkClick r:id="rId4"/>
              </a:rPr>
              <a:t>https://extranet.who.int/hslp</a:t>
            </a:r>
            <a:r>
              <a:rPr lang="es-ES" b="0" i="0" u="none" baseline="0" dirty="0"/>
              <a:t>.  </a:t>
            </a:r>
          </a:p>
          <a:p>
            <a:pPr marL="0" indent="0" algn="l" rtl="0">
              <a:buNone/>
              <a:defRPr/>
            </a:pPr>
            <a:r>
              <a:rPr lang="es-ES" b="0" i="0" u="none" baseline="0" dirty="0"/>
              <a:t> </a:t>
            </a:r>
          </a:p>
          <a:p>
            <a:pPr marL="0" indent="0" algn="l" rtl="0">
              <a:buNone/>
              <a:defRPr/>
            </a:pPr>
            <a:r>
              <a:rPr lang="es-ES" b="0" i="0" u="none" baseline="0" dirty="0"/>
              <a:t>Si usted adapta, modifica, traduce o cambia de cualquier otra manera el contenido de estos materiales, no debe dar a entender que la OMS respalda en modo alguno esas modificaciones ni puede usar el nombre o el logo de la OMS en </a:t>
            </a:r>
            <a:r>
              <a:rPr lang="es-ES" dirty="0"/>
              <a:t>dichos</a:t>
            </a:r>
            <a:r>
              <a:rPr lang="es-ES" b="0" i="0" u="none" baseline="0" dirty="0"/>
              <a:t> materiales modificados.  </a:t>
            </a:r>
          </a:p>
          <a:p>
            <a:pPr algn="l" rtl="0">
              <a:defRPr/>
            </a:pPr>
            <a:endParaRPr lang="es-ES" dirty="0"/>
          </a:p>
          <a:p>
            <a:pPr marL="0" indent="0" algn="l" rtl="0">
              <a:buNone/>
              <a:defRPr/>
            </a:pPr>
            <a:r>
              <a:rPr lang="es-ES" b="0" i="0" u="none" baseline="0" dirty="0"/>
              <a:t>Además, sírvase informar a la OMS de cualquier modificación de estos materiales que usted utilice públicamente, para fines de registro y desarrollo continuo, enviando un mensaje de correo electrónico a </a:t>
            </a:r>
            <a:r>
              <a:rPr lang="es-ES" b="0" i="0" u="sng" baseline="0" dirty="0">
                <a:hlinkClick r:id="rId5"/>
              </a:rPr>
              <a:t>ihrhrt@who.int</a:t>
            </a:r>
            <a:r>
              <a:rPr lang="es-ES" b="0" i="0" u="none" baseline="0" dirty="0"/>
              <a:t>. </a:t>
            </a:r>
          </a:p>
          <a:p>
            <a:endParaRPr lang="es-ES" dirty="0"/>
          </a:p>
          <a:p>
            <a:endParaRPr lang="es-E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pPr algn="r" rtl="0"/>
            <a:fld id="{42D34DE6-22C6-0E40-B20E-F2D718CBADB2}" type="slidenum">
              <a:rPr lang="es-ES" smtClean="0"/>
              <a:pPr algn="r" rtl="0"/>
              <a:t>2</a:t>
            </a:fld>
            <a:endParaRPr lang="es-ES" sz="1000" dirty="0"/>
          </a:p>
        </p:txBody>
      </p:sp>
      <p:sp>
        <p:nvSpPr>
          <p:cNvPr id="4" name="Google Shape;104;p2">
            <a:extLst>
              <a:ext uri="{FF2B5EF4-FFF2-40B4-BE49-F238E27FC236}">
                <a16:creationId xmlns:a16="http://schemas.microsoft.com/office/drawing/2014/main" id="{D8E23EE7-A9A2-B199-4B7B-F7235FA9983B}"/>
              </a:ext>
            </a:extLst>
          </p:cNvPr>
          <p:cNvSpPr txBox="1">
            <a:spLocks noGrp="1"/>
          </p:cNvSpPr>
          <p:nvPr>
            <p:ph type="ftr" idx="11"/>
          </p:nvPr>
        </p:nvSpPr>
        <p:spPr>
          <a:xfrm>
            <a:off x="838200" y="6356350"/>
            <a:ext cx="9768840"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Tree>
    <p:extLst>
      <p:ext uri="{BB962C8B-B14F-4D97-AF65-F5344CB8AC3E}">
        <p14:creationId xmlns:p14="http://schemas.microsoft.com/office/powerpoint/2010/main" val="2311984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pPr algn="l" rtl="0"/>
            <a:r>
              <a:rPr lang="es-ES" b="0" i="0" u="none" baseline="0" dirty="0"/>
              <a:t>¿Alguna pregunta?</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pPr algn="r" rtl="0"/>
            <a:fld id="{8B709DE2-93F8-7E45-91D0-E19ACC3ADA42}" type="slidenum">
              <a:rPr lang="es-ES" smtClean="0"/>
              <a:pPr algn="r" rtl="0"/>
              <a:t>20</a:t>
            </a:fld>
            <a:endParaRPr lang="es-E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a:t>Objetivos de aprendizaje</a:t>
            </a:r>
          </a:p>
        </p:txBody>
      </p:sp>
      <p:sp>
        <p:nvSpPr>
          <p:cNvPr id="102" name="Google Shape;102;p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s-ES" dirty="0"/>
              <a:t>Al final de este módulo, usted podrá: </a:t>
            </a:r>
          </a:p>
          <a:p>
            <a:pPr marL="228600" indent="-228600"/>
            <a:r>
              <a:rPr lang="es-ES" dirty="0"/>
              <a:t>saber de qué manera la sensibilidad y la especificidad repercuten en el rendimiento de las PDR-Ag del SARS-CoV-2 en diferentes entornos;</a:t>
            </a:r>
          </a:p>
          <a:p>
            <a:pPr marL="228600" lvl="0" indent="-228600" algn="l">
              <a:lnSpc>
                <a:spcPct val="100000"/>
              </a:lnSpc>
              <a:spcBef>
                <a:spcPts val="1000"/>
              </a:spcBef>
              <a:spcAft>
                <a:spcPts val="0"/>
              </a:spcAft>
              <a:buClr>
                <a:schemeClr val="accent1"/>
              </a:buClr>
              <a:buSzPts val="2000"/>
              <a:buChar char="•"/>
            </a:pPr>
            <a:r>
              <a:rPr lang="es-ES" dirty="0"/>
              <a:t>explicar las recomendaciones fundamentales para el uso de las PDR-Ag del            SARS-CoV-2;</a:t>
            </a:r>
          </a:p>
          <a:p>
            <a:pPr marL="228600" lvl="0" indent="-228600" algn="l" rtl="0">
              <a:lnSpc>
                <a:spcPct val="100000"/>
              </a:lnSpc>
              <a:spcBef>
                <a:spcPts val="1000"/>
              </a:spcBef>
              <a:spcAft>
                <a:spcPts val="0"/>
              </a:spcAft>
              <a:buClr>
                <a:schemeClr val="accent1"/>
              </a:buClr>
              <a:buSzPts val="2000"/>
              <a:buChar char="•"/>
            </a:pPr>
            <a:r>
              <a:rPr lang="es-ES" dirty="0"/>
              <a:t>describir los factores que afectan al rendimiento de las pruebas.</a:t>
            </a:r>
          </a:p>
          <a:p>
            <a:pPr marL="0" indent="0">
              <a:buNone/>
            </a:pPr>
            <a:endParaRPr dirty="0"/>
          </a:p>
          <a:p>
            <a:pPr marL="228600" lvl="0" indent="-101600" algn="l" rtl="0">
              <a:lnSpc>
                <a:spcPct val="100000"/>
              </a:lnSpc>
              <a:spcBef>
                <a:spcPts val="100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lang="en-US"/>
          </a:p>
        </p:txBody>
      </p:sp>
      <p:sp>
        <p:nvSpPr>
          <p:cNvPr id="104" name="Google Shape;104;p2"/>
          <p:cNvSpPr txBox="1">
            <a:spLocks noGrp="1"/>
          </p:cNvSpPr>
          <p:nvPr>
            <p:ph type="ftr" idx="11"/>
          </p:nvPr>
        </p:nvSpPr>
        <p:spPr>
          <a:xfrm>
            <a:off x="838200" y="6356350"/>
            <a:ext cx="9768840"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Orientación mundial</a:t>
            </a: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lang="en-US"/>
          </a:p>
        </p:txBody>
      </p:sp>
      <p:sp>
        <p:nvSpPr>
          <p:cNvPr id="113" name="Google Shape;113;p3"/>
          <p:cNvSpPr txBox="1"/>
          <p:nvPr/>
        </p:nvSpPr>
        <p:spPr>
          <a:xfrm>
            <a:off x="838199" y="1643997"/>
            <a:ext cx="6452347"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0" i="0" u="none" strike="noStrike" cap="none" dirty="0">
                <a:solidFill>
                  <a:schemeClr val="dk1"/>
                </a:solidFill>
                <a:latin typeface="Arial"/>
                <a:ea typeface="Arial"/>
                <a:cs typeface="Arial"/>
                <a:sym typeface="Arial"/>
              </a:rPr>
              <a:t>La OMS ha publicado orientaciones provisionales sobre el uso de las PDR de antígenos del </a:t>
            </a:r>
          </a:p>
          <a:p>
            <a:pPr marL="0" marR="0" lvl="0" indent="0" algn="l" rtl="0">
              <a:spcBef>
                <a:spcPts val="0"/>
              </a:spcBef>
              <a:spcAft>
                <a:spcPts val="0"/>
              </a:spcAft>
              <a:buNone/>
            </a:pPr>
            <a:r>
              <a:rPr lang="es-ES" sz="2000" b="0" i="0" u="none" strike="noStrike" cap="none" dirty="0">
                <a:solidFill>
                  <a:schemeClr val="dk1"/>
                </a:solidFill>
                <a:latin typeface="Arial"/>
                <a:ea typeface="Arial"/>
                <a:cs typeface="Arial"/>
                <a:sym typeface="Arial"/>
              </a:rPr>
              <a:t>SARS-CoV-2:</a:t>
            </a: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14" name="Google Shape;114;p3"/>
          <p:cNvSpPr txBox="1">
            <a:spLocks noGrp="1"/>
          </p:cNvSpPr>
          <p:nvPr>
            <p:ph type="ftr" idx="11"/>
          </p:nvPr>
        </p:nvSpPr>
        <p:spPr>
          <a:xfrm>
            <a:off x="838200" y="6356350"/>
            <a:ext cx="10317480"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11" name="TextBox 10">
            <a:extLst>
              <a:ext uri="{FF2B5EF4-FFF2-40B4-BE49-F238E27FC236}">
                <a16:creationId xmlns:a16="http://schemas.microsoft.com/office/drawing/2014/main" id="{A2E307CD-33C7-46A7-95EE-BF49D1D83478}"/>
              </a:ext>
            </a:extLst>
          </p:cNvPr>
          <p:cNvSpPr txBox="1"/>
          <p:nvPr/>
        </p:nvSpPr>
        <p:spPr>
          <a:xfrm>
            <a:off x="838198" y="2707492"/>
            <a:ext cx="6064626" cy="3139321"/>
          </a:xfrm>
          <a:prstGeom prst="rect">
            <a:avLst/>
          </a:prstGeom>
          <a:noFill/>
        </p:spPr>
        <p:txBody>
          <a:bodyPr wrap="square">
            <a:spAutoFit/>
          </a:bodyPr>
          <a:lstStyle/>
          <a:p>
            <a:pPr marL="285750" indent="-285750">
              <a:buFont typeface="Arial" panose="020B0604020202020204" pitchFamily="34" charset="0"/>
              <a:buChar char="•"/>
            </a:pPr>
            <a:r>
              <a:rPr lang="es-ES" sz="1800" dirty="0"/>
              <a:t>La detección de antígenos para el diagnóstico de la infección por el SARS-CoV-2. Orientaciones provisionales, 6 de octubre de 2021. Ginebra, Organización Mundial de la Salud. https://apps.who.int/iris/handle/10665/350632</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s-ES" sz="1800" dirty="0"/>
              <a:t>Uso de pruebas de diagnóstico rápido de detección de antígenos del SARS-CoV-2 para el autodiagnóstico de la COVID-19. Orientaciones provisionales, 9 de marzo de 2022. Ginebra, Organización Mundial de la Salud. https://apps.who.int/iris/handle/10665/353057</a:t>
            </a:r>
          </a:p>
        </p:txBody>
      </p:sp>
      <p:pic>
        <p:nvPicPr>
          <p:cNvPr id="5" name="Picture 4">
            <a:extLst>
              <a:ext uri="{FF2B5EF4-FFF2-40B4-BE49-F238E27FC236}">
                <a16:creationId xmlns:a16="http://schemas.microsoft.com/office/drawing/2014/main" id="{E1E318DC-5F22-434C-9A1F-AE969AEC6AE8}"/>
              </a:ext>
            </a:extLst>
          </p:cNvPr>
          <p:cNvPicPr>
            <a:picLocks noChangeAspect="1"/>
          </p:cNvPicPr>
          <p:nvPr/>
        </p:nvPicPr>
        <p:blipFill>
          <a:blip r:embed="rId4"/>
          <a:stretch>
            <a:fillRect/>
          </a:stretch>
        </p:blipFill>
        <p:spPr>
          <a:xfrm>
            <a:off x="7290546" y="770541"/>
            <a:ext cx="3814105" cy="2479041"/>
          </a:xfrm>
          <a:prstGeom prst="rect">
            <a:avLst/>
          </a:prstGeom>
        </p:spPr>
      </p:pic>
      <p:pic>
        <p:nvPicPr>
          <p:cNvPr id="7" name="Picture 6">
            <a:extLst>
              <a:ext uri="{FF2B5EF4-FFF2-40B4-BE49-F238E27FC236}">
                <a16:creationId xmlns:a16="http://schemas.microsoft.com/office/drawing/2014/main" id="{D9F9C673-4B34-41F6-AF91-68AA81FBD8A4}"/>
              </a:ext>
            </a:extLst>
          </p:cNvPr>
          <p:cNvPicPr>
            <a:picLocks noChangeAspect="1"/>
          </p:cNvPicPr>
          <p:nvPr/>
        </p:nvPicPr>
        <p:blipFill>
          <a:blip r:embed="rId5"/>
          <a:stretch>
            <a:fillRect/>
          </a:stretch>
        </p:blipFill>
        <p:spPr>
          <a:xfrm>
            <a:off x="7341575" y="3368042"/>
            <a:ext cx="3814105" cy="2500842"/>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Características de las pruebas diagnósticas</a:t>
            </a:r>
            <a:endParaRPr lang="en-GB"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65" name="Google Shape;165;p5"/>
          <p:cNvSpPr txBox="1">
            <a:spLocks noGrp="1"/>
          </p:cNvSpPr>
          <p:nvPr>
            <p:ph type="ftr" idx="11"/>
          </p:nvPr>
        </p:nvSpPr>
        <p:spPr>
          <a:xfrm>
            <a:off x="838200" y="6356350"/>
            <a:ext cx="9826592"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8" name="Google Shape;169;p8">
            <a:extLst>
              <a:ext uri="{FF2B5EF4-FFF2-40B4-BE49-F238E27FC236}">
                <a16:creationId xmlns:a16="http://schemas.microsoft.com/office/drawing/2014/main" id="{2A2E0238-C3C0-4FAF-B7D6-3154A105DFDC}"/>
              </a:ext>
            </a:extLst>
          </p:cNvPr>
          <p:cNvSpPr txBox="1"/>
          <p:nvPr/>
        </p:nvSpPr>
        <p:spPr>
          <a:xfrm>
            <a:off x="325347" y="5234214"/>
            <a:ext cx="11160011"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000" dirty="0">
                <a:solidFill>
                  <a:srgbClr val="2E2D2D"/>
                </a:solidFill>
                <a:latin typeface="Arial"/>
                <a:ea typeface="Arial"/>
                <a:cs typeface="Arial"/>
                <a:sym typeface="Arial"/>
              </a:rPr>
              <a:t>Nota</a:t>
            </a:r>
            <a:r>
              <a:rPr lang="fr-CH" sz="1000" dirty="0">
                <a:solidFill>
                  <a:srgbClr val="2E2D2D"/>
                </a:solidFill>
              </a:rPr>
              <a:t>: </a:t>
            </a:r>
            <a:r>
              <a:rPr lang="es-ES" sz="1000" dirty="0">
                <a:solidFill>
                  <a:srgbClr val="2E2D2D"/>
                </a:solidFill>
              </a:rPr>
              <a:t>Puede consultarse más información sobre la interpretación de las PDR-Ag del SARS-CoV-2 y las definiciones de sensibilidad, especificidad, VPP y VPN en la sección 5 del documento </a:t>
            </a:r>
            <a:r>
              <a:rPr lang="fr-CH" sz="1000" b="1" i="0" u="sng" strike="noStrike" dirty="0">
                <a:solidFill>
                  <a:srgbClr val="2E2D2D"/>
                </a:solidFill>
                <a:latin typeface="Arial"/>
                <a:ea typeface="Arial"/>
                <a:cs typeface="Arial"/>
                <a:sym typeface="Arial"/>
                <a:hlinkClick r:id="rId4">
                  <a:extLst>
                    <a:ext uri="{A12FA001-AC4F-418D-AE19-62706E023703}">
                      <ahyp:hlinkClr xmlns:ahyp="http://schemas.microsoft.com/office/drawing/2018/hyperlinkcolor" val="tx"/>
                    </a:ext>
                  </a:extLst>
                </a:hlinkClick>
              </a:rPr>
              <a:t>WHO SARS-CoV-2 antigen-detecting rapid diagnostic tests: An implementation guide</a:t>
            </a:r>
            <a:endParaRPr sz="1000" b="1" i="0" u="none" strike="noStrike" dirty="0">
              <a:solidFill>
                <a:srgbClr val="2E2D2D"/>
              </a:solidFill>
              <a:latin typeface="Arial"/>
              <a:ea typeface="Arial"/>
              <a:cs typeface="Arial"/>
              <a:sym typeface="Arial"/>
            </a:endParaRPr>
          </a:p>
          <a:p>
            <a:pPr marL="0" marR="0" lvl="0" indent="0" algn="l" rtl="0">
              <a:spcBef>
                <a:spcPts val="0"/>
              </a:spcBef>
              <a:spcAft>
                <a:spcPts val="0"/>
              </a:spcAft>
              <a:buNone/>
            </a:pPr>
            <a:r>
              <a:rPr lang="es-ES" sz="1000" dirty="0">
                <a:solidFill>
                  <a:srgbClr val="2E2D2D"/>
                </a:solidFill>
              </a:rPr>
              <a:t>Para más información sobre cómo los valores predictivos positivos y negativos pueden afectar a la interpretación de los resultados de las PDR-Ag, consulte el anexo del documento </a:t>
            </a:r>
            <a:r>
              <a:rPr lang="es-ES" sz="1000" u="sng" dirty="0">
                <a:solidFill>
                  <a:schemeClr val="dk1"/>
                </a:solidFill>
                <a:latin typeface="Arial"/>
                <a:ea typeface="Arial"/>
                <a:cs typeface="Arial"/>
                <a:sym typeface="Arial"/>
              </a:rPr>
              <a:t>La detección de antígenos para el diagnóstico de la infección por el SARS-CoV-2. Orientaciones provisionales</a:t>
            </a:r>
            <a:r>
              <a:rPr lang="es-ES" sz="1000" dirty="0">
                <a:solidFill>
                  <a:schemeClr val="dk1"/>
                </a:solidFill>
                <a:latin typeface="Arial"/>
                <a:ea typeface="Arial"/>
                <a:cs typeface="Arial"/>
                <a:sym typeface="Arial"/>
              </a:rPr>
              <a:t>, 6 de octubre de 2021. </a:t>
            </a:r>
            <a:r>
              <a:rPr lang="fr-CH" sz="1000" dirty="0" err="1">
                <a:solidFill>
                  <a:schemeClr val="dk1"/>
                </a:solidFill>
                <a:latin typeface="Arial"/>
                <a:ea typeface="Arial"/>
                <a:cs typeface="Arial"/>
                <a:sym typeface="Arial"/>
              </a:rPr>
              <a:t>Ginebra</a:t>
            </a:r>
            <a:r>
              <a:rPr lang="fr-CH" sz="1000" dirty="0">
                <a:solidFill>
                  <a:schemeClr val="dk1"/>
                </a:solidFill>
                <a:latin typeface="Arial"/>
                <a:ea typeface="Arial"/>
                <a:cs typeface="Arial"/>
                <a:sym typeface="Arial"/>
              </a:rPr>
              <a:t>, </a:t>
            </a:r>
            <a:r>
              <a:rPr lang="es-ES" sz="1000" dirty="0">
                <a:solidFill>
                  <a:schemeClr val="dk1"/>
                </a:solidFill>
                <a:latin typeface="Arial"/>
                <a:ea typeface="Arial"/>
                <a:cs typeface="Arial"/>
                <a:sym typeface="Arial"/>
              </a:rPr>
              <a:t>Organización Mundial de la Salud.</a:t>
            </a:r>
            <a:r>
              <a:rPr lang="fr-CH" sz="1000" dirty="0">
                <a:solidFill>
                  <a:schemeClr val="dk1"/>
                </a:solidFill>
                <a:latin typeface="Arial"/>
                <a:ea typeface="Arial"/>
                <a:cs typeface="Arial"/>
                <a:sym typeface="Arial"/>
              </a:rPr>
              <a:t> </a:t>
            </a:r>
            <a:r>
              <a:rPr lang="fr-CH" sz="10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https://apps.who.int/iris/handle/10665/350632</a:t>
            </a:r>
            <a:endParaRPr sz="1000" u="none" strike="noStrike" dirty="0">
              <a:solidFill>
                <a:srgbClr val="2E2D2D"/>
              </a:solidFill>
              <a:latin typeface="Arial"/>
              <a:ea typeface="Arial"/>
              <a:cs typeface="Arial"/>
              <a:sym typeface="Arial"/>
            </a:endParaRPr>
          </a:p>
        </p:txBody>
      </p:sp>
      <p:sp>
        <p:nvSpPr>
          <p:cNvPr id="9" name="Google Shape;170;p8">
            <a:extLst>
              <a:ext uri="{FF2B5EF4-FFF2-40B4-BE49-F238E27FC236}">
                <a16:creationId xmlns:a16="http://schemas.microsoft.com/office/drawing/2014/main" id="{8DA24A88-BB8E-4EDD-8539-08321442BEEC}"/>
              </a:ext>
            </a:extLst>
          </p:cNvPr>
          <p:cNvSpPr/>
          <p:nvPr/>
        </p:nvSpPr>
        <p:spPr>
          <a:xfrm>
            <a:off x="456907" y="1781475"/>
            <a:ext cx="10896892" cy="2800726"/>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0070C0"/>
              </a:buClr>
              <a:buSzPts val="2400"/>
              <a:buFont typeface="Arial" panose="020B0604020202020204" pitchFamily="34" charset="0"/>
              <a:buChar char="•"/>
            </a:pPr>
            <a:r>
              <a:rPr lang="es-ES" sz="1800" b="0" i="0" u="none" strike="noStrike" cap="none" dirty="0">
                <a:solidFill>
                  <a:schemeClr val="dk1"/>
                </a:solidFill>
                <a:latin typeface="Arial"/>
                <a:ea typeface="Arial"/>
                <a:cs typeface="Arial"/>
                <a:sym typeface="Arial"/>
              </a:rPr>
              <a:t>La sensibilidad es el porcentaje de pacientes con infección por el SARS-CoV-2 que son detectados correctamente</a:t>
            </a:r>
            <a:r>
              <a:rPr lang="fr-CH" sz="1800" b="0" i="0" u="none" strike="noStrike" cap="none" baseline="30000" dirty="0">
                <a:solidFill>
                  <a:schemeClr val="dk1"/>
                </a:solidFill>
                <a:latin typeface="Arial"/>
                <a:ea typeface="Arial"/>
                <a:cs typeface="Arial"/>
                <a:sym typeface="Arial"/>
              </a:rPr>
              <a:t>1</a:t>
            </a:r>
            <a:r>
              <a:rPr lang="es-ES" sz="1800" b="0" i="0" u="none" strike="noStrike" cap="none" dirty="0">
                <a:solidFill>
                  <a:schemeClr val="dk1"/>
                </a:solidFill>
                <a:latin typeface="Arial"/>
                <a:ea typeface="Arial"/>
                <a:cs typeface="Arial"/>
                <a:sym typeface="Arial"/>
              </a:rPr>
              <a:t> como pacientes que tienen la infección producida por el SARS-CoV-2.</a:t>
            </a:r>
            <a:endParaRPr sz="1800" dirty="0">
              <a:solidFill>
                <a:schemeClr val="dk1"/>
              </a:solidFill>
            </a:endParaRPr>
          </a:p>
          <a:p>
            <a:pPr marL="342900" lvl="1" indent="-342900">
              <a:buClr>
                <a:srgbClr val="0070C0"/>
              </a:buClr>
              <a:buSzPts val="2400"/>
              <a:buFont typeface="Arial" panose="020B0604020202020204" pitchFamily="34" charset="0"/>
              <a:buChar char="•"/>
            </a:pPr>
            <a:endParaRPr lang="fr-CH" sz="2000" dirty="0">
              <a:solidFill>
                <a:schemeClr val="dk1"/>
              </a:solidFill>
            </a:endParaRPr>
          </a:p>
          <a:p>
            <a:pPr marL="1257300" lvl="5" indent="-342900">
              <a:buClr>
                <a:srgbClr val="0070C0"/>
              </a:buClr>
              <a:buSzPts val="2400"/>
              <a:buFont typeface="Arial" panose="020B0604020202020204" pitchFamily="34" charset="0"/>
              <a:buChar char="•"/>
            </a:pPr>
            <a:r>
              <a:rPr lang="fr-CH" sz="2000" dirty="0">
                <a:solidFill>
                  <a:schemeClr val="dk1"/>
                </a:solidFill>
              </a:rPr>
              <a:t> </a:t>
            </a:r>
            <a:r>
              <a:rPr lang="es-ES" sz="1800" dirty="0">
                <a:solidFill>
                  <a:srgbClr val="000000"/>
                </a:solidFill>
                <a:latin typeface="Segoe UI" panose="020B0502040204020203" pitchFamily="34" charset="0"/>
              </a:rPr>
              <a:t> </a:t>
            </a:r>
            <a:r>
              <a:rPr lang="es-ES" sz="1800" dirty="0">
                <a:solidFill>
                  <a:schemeClr val="dk1"/>
                </a:solidFill>
              </a:rPr>
              <a:t>Alta sensibilidad </a:t>
            </a:r>
            <a:r>
              <a:rPr lang="fr-CH" sz="2000" b="0" i="0" u="none" strike="noStrike" cap="none" dirty="0">
                <a:solidFill>
                  <a:schemeClr val="dk1"/>
                </a:solidFill>
                <a:latin typeface="Arial"/>
                <a:ea typeface="Arial"/>
                <a:cs typeface="Arial"/>
                <a:sym typeface="Arial"/>
              </a:rPr>
              <a:t>	</a:t>
            </a:r>
            <a:r>
              <a:rPr lang="fr-CH" sz="2000" dirty="0">
                <a:solidFill>
                  <a:schemeClr val="dk1"/>
                </a:solidFill>
              </a:rPr>
              <a:t>                   </a:t>
            </a:r>
            <a:r>
              <a:rPr lang="fr-CH" sz="2000" b="0" i="0" u="none" strike="noStrike" cap="none" dirty="0">
                <a:solidFill>
                  <a:schemeClr val="dk1"/>
                </a:solidFill>
                <a:latin typeface="Arial"/>
                <a:ea typeface="Arial"/>
                <a:cs typeface="Arial"/>
                <a:sym typeface="Arial"/>
              </a:rPr>
              <a:t> </a:t>
            </a:r>
            <a:r>
              <a:rPr lang="es-ES" sz="1800" dirty="0">
                <a:solidFill>
                  <a:schemeClr val="dk1"/>
                </a:solidFill>
              </a:rPr>
              <a:t>pocos resultados negativos falsos</a:t>
            </a:r>
            <a:endParaRPr sz="1800" dirty="0">
              <a:solidFill>
                <a:schemeClr val="dk1"/>
              </a:solidFill>
            </a:endParaRPr>
          </a:p>
          <a:p>
            <a:pPr marL="800100" marR="0" lvl="1" indent="-342900" algn="l" rtl="0">
              <a:spcBef>
                <a:spcPts val="0"/>
              </a:spcBef>
              <a:spcAft>
                <a:spcPts val="0"/>
              </a:spcAft>
              <a:buClr>
                <a:srgbClr val="0070C0"/>
              </a:buClr>
              <a:buFont typeface="Arial" panose="020B0604020202020204" pitchFamily="34" charset="0"/>
              <a:buChar char="•"/>
            </a:pPr>
            <a:endParaRPr sz="2000" b="0" i="0" u="none" strike="noStrike" cap="none" dirty="0">
              <a:solidFill>
                <a:schemeClr val="dk1"/>
              </a:solidFill>
              <a:latin typeface="Arial"/>
              <a:ea typeface="Arial"/>
              <a:cs typeface="Arial"/>
              <a:sym typeface="Arial"/>
            </a:endParaRPr>
          </a:p>
          <a:p>
            <a:pPr marL="342900" marR="0" lvl="1" indent="-342900" algn="l" rtl="0">
              <a:spcBef>
                <a:spcPts val="0"/>
              </a:spcBef>
              <a:spcAft>
                <a:spcPts val="0"/>
              </a:spcAft>
              <a:buClr>
                <a:srgbClr val="0070C0"/>
              </a:buClr>
              <a:buSzPts val="2400"/>
              <a:buFont typeface="Arial" panose="020B0604020202020204" pitchFamily="34" charset="0"/>
              <a:buChar char="•"/>
            </a:pPr>
            <a:r>
              <a:rPr lang="es-ES" sz="1800" dirty="0">
                <a:solidFill>
                  <a:schemeClr val="dk1"/>
                </a:solidFill>
              </a:rPr>
              <a:t>La especificidad es el porcentaje de personas no infectadas que son detectadas correctamente</a:t>
            </a:r>
            <a:r>
              <a:rPr lang="fr-CH" sz="2000" b="0" i="0" u="none" strike="noStrike" cap="none" baseline="30000" dirty="0">
                <a:solidFill>
                  <a:schemeClr val="dk1"/>
                </a:solidFill>
                <a:latin typeface="Arial"/>
                <a:ea typeface="Arial"/>
                <a:cs typeface="Arial"/>
                <a:sym typeface="Arial"/>
              </a:rPr>
              <a:t>1</a:t>
            </a:r>
            <a:r>
              <a:rPr lang="es-ES" sz="2000" b="0" i="0" u="none" strike="noStrike" cap="none" dirty="0">
                <a:solidFill>
                  <a:schemeClr val="dk1"/>
                </a:solidFill>
                <a:latin typeface="Arial"/>
                <a:ea typeface="Arial"/>
                <a:cs typeface="Arial"/>
                <a:sym typeface="Arial"/>
              </a:rPr>
              <a:t> </a:t>
            </a:r>
            <a:r>
              <a:rPr lang="es-ES" sz="1800" dirty="0">
                <a:solidFill>
                  <a:schemeClr val="dk1"/>
                </a:solidFill>
              </a:rPr>
              <a:t>como personas que no tienen la infección producida por el SARS-CoV-2.</a:t>
            </a:r>
            <a:endParaRPr sz="1800" dirty="0">
              <a:solidFill>
                <a:schemeClr val="dk1"/>
              </a:solidFill>
            </a:endParaRPr>
          </a:p>
          <a:p>
            <a:pPr marL="342900" lvl="1" indent="-342900">
              <a:buClr>
                <a:srgbClr val="0070C0"/>
              </a:buClr>
              <a:buSzPts val="2400"/>
              <a:buFont typeface="Arial" panose="020B0604020202020204" pitchFamily="34" charset="0"/>
              <a:buChar char="•"/>
            </a:pPr>
            <a:endParaRPr lang="fr-CH" sz="2000" dirty="0">
              <a:solidFill>
                <a:schemeClr val="dk1"/>
              </a:solidFill>
            </a:endParaRPr>
          </a:p>
          <a:p>
            <a:pPr marL="1257300" lvl="5" indent="-342900">
              <a:buClr>
                <a:srgbClr val="0070C0"/>
              </a:buClr>
              <a:buSzPts val="2400"/>
              <a:buFont typeface="Arial" panose="020B0604020202020204" pitchFamily="34" charset="0"/>
              <a:buChar char="•"/>
            </a:pPr>
            <a:r>
              <a:rPr lang="fr-CH" sz="2000" dirty="0">
                <a:solidFill>
                  <a:schemeClr val="dk1"/>
                </a:solidFill>
              </a:rPr>
              <a:t> </a:t>
            </a:r>
            <a:r>
              <a:rPr lang="es-ES" sz="1800" dirty="0">
                <a:solidFill>
                  <a:srgbClr val="000000"/>
                </a:solidFill>
                <a:latin typeface="Segoe UI" panose="020B0502040204020203" pitchFamily="34" charset="0"/>
              </a:rPr>
              <a:t> </a:t>
            </a:r>
            <a:r>
              <a:rPr lang="es-ES" sz="1800" dirty="0">
                <a:solidFill>
                  <a:schemeClr val="dk1"/>
                </a:solidFill>
              </a:rPr>
              <a:t>Alta especificidad </a:t>
            </a:r>
            <a:r>
              <a:rPr lang="fr-CH" sz="1800" dirty="0">
                <a:solidFill>
                  <a:schemeClr val="dk1"/>
                </a:solidFill>
              </a:rPr>
              <a:t>              </a:t>
            </a:r>
            <a:r>
              <a:rPr lang="fr-CH" sz="2000" dirty="0">
                <a:solidFill>
                  <a:schemeClr val="dk1"/>
                </a:solidFill>
              </a:rPr>
              <a:t>	   </a:t>
            </a:r>
            <a:r>
              <a:rPr lang="fr-CH" sz="2000" b="0" i="0" u="none" strike="noStrike" cap="none" dirty="0">
                <a:solidFill>
                  <a:schemeClr val="dk1"/>
                </a:solidFill>
                <a:latin typeface="Arial"/>
                <a:ea typeface="Arial"/>
                <a:cs typeface="Arial"/>
                <a:sym typeface="Arial"/>
              </a:rPr>
              <a:t> </a:t>
            </a:r>
            <a:r>
              <a:rPr lang="es-ES" sz="1800" dirty="0">
                <a:solidFill>
                  <a:schemeClr val="dk1"/>
                </a:solidFill>
              </a:rPr>
              <a:t>pocos resultados positivos falsos</a:t>
            </a:r>
            <a:endParaRPr sz="1800" dirty="0">
              <a:solidFill>
                <a:schemeClr val="dk1"/>
              </a:solidFill>
            </a:endParaRPr>
          </a:p>
        </p:txBody>
      </p:sp>
      <p:sp>
        <p:nvSpPr>
          <p:cNvPr id="10" name="Google Shape;172;p8">
            <a:extLst>
              <a:ext uri="{FF2B5EF4-FFF2-40B4-BE49-F238E27FC236}">
                <a16:creationId xmlns:a16="http://schemas.microsoft.com/office/drawing/2014/main" id="{9B989A21-89DF-4BCB-B7C0-C76C51E3FD37}"/>
              </a:ext>
            </a:extLst>
          </p:cNvPr>
          <p:cNvSpPr txBox="1"/>
          <p:nvPr/>
        </p:nvSpPr>
        <p:spPr>
          <a:xfrm>
            <a:off x="325347" y="4950191"/>
            <a:ext cx="3523209" cy="400069"/>
          </a:xfrm>
          <a:prstGeom prst="rect">
            <a:avLst/>
          </a:prstGeom>
          <a:noFill/>
          <a:ln>
            <a:noFill/>
          </a:ln>
        </p:spPr>
        <p:txBody>
          <a:bodyPr spcFirstLastPara="1" wrap="square" lIns="91425" tIns="45700" rIns="91425" bIns="45700" anchor="t" anchorCtr="0">
            <a:spAutoFit/>
          </a:bodyPr>
          <a:lstStyle/>
          <a:p>
            <a:r>
              <a:rPr lang="fr-CH" sz="1000" baseline="30000" dirty="0">
                <a:solidFill>
                  <a:schemeClr val="dk1"/>
                </a:solidFill>
                <a:latin typeface="Arial"/>
                <a:ea typeface="Arial"/>
                <a:cs typeface="Arial"/>
                <a:sym typeface="Arial"/>
              </a:rPr>
              <a:t>1</a:t>
            </a:r>
            <a:r>
              <a:rPr lang="fr-CH" sz="1000" dirty="0">
                <a:solidFill>
                  <a:schemeClr val="dk1"/>
                </a:solidFill>
                <a:latin typeface="Arial"/>
                <a:ea typeface="Arial"/>
                <a:cs typeface="Arial"/>
                <a:sym typeface="Arial"/>
              </a:rPr>
              <a:t> </a:t>
            </a:r>
            <a:r>
              <a:rPr lang="es-ES" sz="1000" dirty="0">
                <a:solidFill>
                  <a:schemeClr val="dk1"/>
                </a:solidFill>
              </a:rPr>
              <a:t>En este caso, se utilizan las PAAN como referente.</a:t>
            </a:r>
          </a:p>
          <a:p>
            <a:pPr marL="0" marR="0" lvl="0" indent="0" algn="l" rtl="0">
              <a:spcBef>
                <a:spcPts val="0"/>
              </a:spcBef>
              <a:spcAft>
                <a:spcPts val="0"/>
              </a:spcAft>
              <a:buNone/>
            </a:pPr>
            <a:endParaRPr sz="1000" dirty="0">
              <a:solidFill>
                <a:schemeClr val="dk1"/>
              </a:solidFill>
              <a:latin typeface="Arial"/>
              <a:ea typeface="Arial"/>
              <a:cs typeface="Arial"/>
              <a:sym typeface="Arial"/>
            </a:endParaRPr>
          </a:p>
        </p:txBody>
      </p:sp>
      <p:sp>
        <p:nvSpPr>
          <p:cNvPr id="11" name="Google Shape;171;p8">
            <a:extLst>
              <a:ext uri="{FF2B5EF4-FFF2-40B4-BE49-F238E27FC236}">
                <a16:creationId xmlns:a16="http://schemas.microsoft.com/office/drawing/2014/main" id="{EE1C43A5-DD69-427E-8156-F9A21E0912BC}"/>
              </a:ext>
            </a:extLst>
          </p:cNvPr>
          <p:cNvSpPr/>
          <p:nvPr/>
        </p:nvSpPr>
        <p:spPr>
          <a:xfrm>
            <a:off x="3720058" y="2696314"/>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71;p8">
            <a:extLst>
              <a:ext uri="{FF2B5EF4-FFF2-40B4-BE49-F238E27FC236}">
                <a16:creationId xmlns:a16="http://schemas.microsoft.com/office/drawing/2014/main" id="{7A745B3A-D3D4-4805-AADD-A0B004845F5F}"/>
              </a:ext>
            </a:extLst>
          </p:cNvPr>
          <p:cNvSpPr/>
          <p:nvPr/>
        </p:nvSpPr>
        <p:spPr>
          <a:xfrm>
            <a:off x="3670444" y="4288581"/>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88497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Prevalencia de la enfermedad</a:t>
            </a:r>
            <a:br>
              <a:rPr lang="es-ES" dirty="0"/>
            </a:br>
            <a:endParaRPr lang="es-ES"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lang="en-US"/>
          </a:p>
        </p:txBody>
      </p:sp>
      <p:sp>
        <p:nvSpPr>
          <p:cNvPr id="165" name="Google Shape;165;p5"/>
          <p:cNvSpPr txBox="1">
            <a:spLocks noGrp="1"/>
          </p:cNvSpPr>
          <p:nvPr>
            <p:ph type="ftr" idx="11"/>
          </p:nvPr>
        </p:nvSpPr>
        <p:spPr>
          <a:xfrm>
            <a:off x="838200" y="6356350"/>
            <a:ext cx="9797716"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
        <p:nvSpPr>
          <p:cNvPr id="8" name="Google Shape;183;p9">
            <a:extLst>
              <a:ext uri="{FF2B5EF4-FFF2-40B4-BE49-F238E27FC236}">
                <a16:creationId xmlns:a16="http://schemas.microsoft.com/office/drawing/2014/main" id="{0C5941FF-69AA-4093-B41B-94FCBF8DC610}"/>
              </a:ext>
            </a:extLst>
          </p:cNvPr>
          <p:cNvSpPr txBox="1">
            <a:spLocks noGrp="1"/>
          </p:cNvSpPr>
          <p:nvPr>
            <p:ph type="body" idx="1"/>
          </p:nvPr>
        </p:nvSpPr>
        <p:spPr>
          <a:xfrm>
            <a:off x="384056" y="1408635"/>
            <a:ext cx="10957395" cy="1448186"/>
          </a:xfrm>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buClr>
                <a:srgbClr val="0070C0"/>
              </a:buClr>
              <a:buSzPts val="2800"/>
              <a:buFont typeface="Arial" panose="020B0604020202020204" pitchFamily="34" charset="0"/>
              <a:buChar char="•"/>
            </a:pPr>
            <a:r>
              <a:rPr lang="es-ES" dirty="0">
                <a:solidFill>
                  <a:srgbClr val="2E2D2D"/>
                </a:solidFill>
              </a:rPr>
              <a:t>La prevalencia de la enfermedad en la comunidad en la que se están realizando las pruebas afecta mucho al valor predictivo de las pruebas en lo que se refiere al </a:t>
            </a:r>
            <a:r>
              <a:rPr lang="es-ES" b="1" dirty="0">
                <a:solidFill>
                  <a:srgbClr val="2E2D2D"/>
                </a:solidFill>
                <a:latin typeface="Arial"/>
                <a:ea typeface="Arial"/>
                <a:cs typeface="Arial"/>
                <a:sym typeface="Arial"/>
              </a:rPr>
              <a:t>valor predictivo de un resultado positivo </a:t>
            </a:r>
            <a:r>
              <a:rPr lang="es-ES" dirty="0">
                <a:solidFill>
                  <a:srgbClr val="2E2D2D"/>
                </a:solidFill>
                <a:latin typeface="Arial"/>
                <a:ea typeface="Arial"/>
                <a:cs typeface="Arial"/>
                <a:sym typeface="Arial"/>
              </a:rPr>
              <a:t>y el </a:t>
            </a:r>
            <a:r>
              <a:rPr lang="es-ES" b="1" dirty="0">
                <a:solidFill>
                  <a:srgbClr val="2E2D2D"/>
                </a:solidFill>
                <a:latin typeface="Arial"/>
                <a:ea typeface="Arial"/>
                <a:cs typeface="Arial"/>
                <a:sym typeface="Arial"/>
              </a:rPr>
              <a:t>valor predictivo de un resultado negativo</a:t>
            </a:r>
            <a:r>
              <a:rPr lang="es-ES" dirty="0">
                <a:solidFill>
                  <a:srgbClr val="2E2D2D"/>
                </a:solidFill>
              </a:rPr>
              <a:t>*. </a:t>
            </a:r>
          </a:p>
          <a:p>
            <a:pPr marL="0" indent="0">
              <a:lnSpc>
                <a:spcPct val="90000"/>
              </a:lnSpc>
              <a:spcBef>
                <a:spcPts val="0"/>
              </a:spcBef>
              <a:buClr>
                <a:srgbClr val="0070C0"/>
              </a:buClr>
              <a:buSzPts val="2800"/>
              <a:buNone/>
            </a:pPr>
            <a:endParaRPr lang="fr-CH" dirty="0">
              <a:solidFill>
                <a:srgbClr val="2E2D2D"/>
              </a:solidFill>
            </a:endParaRPr>
          </a:p>
          <a:p>
            <a:pPr marL="342900" indent="-342900">
              <a:lnSpc>
                <a:spcPct val="90000"/>
              </a:lnSpc>
              <a:spcBef>
                <a:spcPts val="0"/>
              </a:spcBef>
              <a:buClr>
                <a:srgbClr val="0070C0"/>
              </a:buClr>
              <a:buSzPts val="2800"/>
              <a:buFont typeface="Arial" panose="020B0604020202020204" pitchFamily="34" charset="0"/>
              <a:buChar char="•"/>
            </a:pPr>
            <a:r>
              <a:rPr lang="es-ES" sz="2000" dirty="0">
                <a:solidFill>
                  <a:schemeClr val="tx1"/>
                </a:solidFill>
              </a:rPr>
              <a:t>La prevalencia afectará a las probabilidades de observar el resultado </a:t>
            </a:r>
            <a:r>
              <a:rPr lang="es-ES" sz="2000" b="0" u="none" strike="noStrike" dirty="0">
                <a:solidFill>
                  <a:schemeClr val="tx1"/>
                </a:solidFill>
                <a:latin typeface="Arial"/>
                <a:ea typeface="Arial"/>
                <a:cs typeface="Arial"/>
                <a:sym typeface="Arial"/>
              </a:rPr>
              <a:t>«correcto»</a:t>
            </a:r>
            <a:r>
              <a:rPr lang="es-ES" sz="2000" dirty="0">
                <a:solidFill>
                  <a:schemeClr val="tx1"/>
                </a:solidFill>
              </a:rPr>
              <a:t>:</a:t>
            </a:r>
          </a:p>
          <a:p>
            <a:pPr marL="520700" indent="-342900">
              <a:lnSpc>
                <a:spcPct val="90000"/>
              </a:lnSpc>
              <a:buClr>
                <a:srgbClr val="0070C0"/>
              </a:buClr>
              <a:buSzPts val="2800"/>
              <a:buFont typeface="Arial" panose="020B0604020202020204" pitchFamily="34" charset="0"/>
              <a:buChar char="•"/>
            </a:pPr>
            <a:endParaRPr sz="800" dirty="0">
              <a:solidFill>
                <a:srgbClr val="2E2D2D"/>
              </a:solidFill>
              <a:latin typeface="Arial"/>
              <a:ea typeface="Arial"/>
              <a:cs typeface="Arial"/>
              <a:sym typeface="Arial"/>
            </a:endParaRPr>
          </a:p>
          <a:p>
            <a:pPr marL="800100" lvl="1">
              <a:lnSpc>
                <a:spcPct val="90000"/>
              </a:lnSpc>
              <a:buClr>
                <a:srgbClr val="0087BC"/>
              </a:buClr>
              <a:buSzPts val="2000"/>
              <a:buFont typeface="Wingdings" panose="020B0604020202020204" pitchFamily="34" charset="0"/>
              <a:buChar char="Ø"/>
            </a:pPr>
            <a:r>
              <a:rPr lang="es-ES" sz="2000" dirty="0"/>
              <a:t>A medida que la prevalencia desciende, también desciende el valor predictivo de un resultado positivo, lo que significa que la probabilidad de que un resultado positivo sea un positivo verdadero se reduce en los entornos de prevalencia baja (existe el riesgo de que haya más positivos falsos).</a:t>
            </a:r>
          </a:p>
          <a:p>
            <a:pPr marL="800100" lvl="1">
              <a:lnSpc>
                <a:spcPct val="90000"/>
              </a:lnSpc>
              <a:buClr>
                <a:srgbClr val="0087BC"/>
              </a:buClr>
              <a:buSzPts val="2000"/>
              <a:buFont typeface="Wingdings" panose="020B0604020202020204" pitchFamily="34" charset="0"/>
              <a:buChar char="Ø"/>
            </a:pPr>
            <a:endParaRPr lang="en-US" sz="800" dirty="0"/>
          </a:p>
          <a:p>
            <a:pPr marL="800100" lvl="1">
              <a:lnSpc>
                <a:spcPct val="90000"/>
              </a:lnSpc>
              <a:buClr>
                <a:srgbClr val="0087BC"/>
              </a:buClr>
              <a:buSzPts val="2000"/>
              <a:buFont typeface="Wingdings" panose="020B0604020202020204" pitchFamily="34" charset="0"/>
              <a:buChar char="Ø"/>
            </a:pPr>
            <a:r>
              <a:rPr lang="es-ES" sz="2000" dirty="0"/>
              <a:t>En los entornos de prevalencia baja, el valor predictivo de un resultado negativo es elevado, por lo que la probabilidad de que los pacientes con un resultado negativo no tengan la COVID-19 es muy alta.</a:t>
            </a:r>
          </a:p>
          <a:p>
            <a:pPr marL="800100" lvl="1">
              <a:lnSpc>
                <a:spcPct val="90000"/>
              </a:lnSpc>
              <a:buClr>
                <a:srgbClr val="0070C0"/>
              </a:buClr>
              <a:buSzPts val="2000"/>
              <a:buFont typeface="Arial" panose="020B0604020202020204" pitchFamily="34" charset="0"/>
              <a:buChar char="•"/>
            </a:pPr>
            <a:endParaRPr sz="2000" dirty="0">
              <a:solidFill>
                <a:srgbClr val="2E2D2D"/>
              </a:solidFill>
              <a:latin typeface="Arial"/>
              <a:ea typeface="Arial"/>
              <a:cs typeface="Arial"/>
            </a:endParaRPr>
          </a:p>
        </p:txBody>
      </p:sp>
      <p:sp>
        <p:nvSpPr>
          <p:cNvPr id="2" name="TextBox 1">
            <a:extLst>
              <a:ext uri="{FF2B5EF4-FFF2-40B4-BE49-F238E27FC236}">
                <a16:creationId xmlns:a16="http://schemas.microsoft.com/office/drawing/2014/main" id="{79EC601F-5FDC-2A5C-3A04-18C386D4F9D8}"/>
              </a:ext>
            </a:extLst>
          </p:cNvPr>
          <p:cNvSpPr txBox="1"/>
          <p:nvPr/>
        </p:nvSpPr>
        <p:spPr>
          <a:xfrm>
            <a:off x="192891" y="5704114"/>
            <a:ext cx="118062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2E2D2D"/>
                </a:solidFill>
              </a:rPr>
              <a:t>*El valor predictivo de un resultado negativo es la probabilidad de que una persona con un resultado negativo en la prueba no tenga la enfermedad.</a:t>
            </a:r>
          </a:p>
          <a:p>
            <a:pPr algn="l"/>
            <a:endParaRPr lang="en-US" dirty="0"/>
          </a:p>
        </p:txBody>
      </p:sp>
    </p:spTree>
    <p:custDataLst>
      <p:tags r:id="rId1"/>
    </p:custDataLst>
    <p:extLst>
      <p:ext uri="{BB962C8B-B14F-4D97-AF65-F5344CB8AC3E}">
        <p14:creationId xmlns:p14="http://schemas.microsoft.com/office/powerpoint/2010/main" val="415540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658324" y="234612"/>
            <a:ext cx="1104617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¿Qué casos se pueden detectar con las PDR de antígenos del SARS-CoV-2?  </a:t>
            </a:r>
          </a:p>
        </p:txBody>
      </p:sp>
      <p:sp>
        <p:nvSpPr>
          <p:cNvPr id="120" name="Google Shape;120;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en-US"/>
          </a:p>
        </p:txBody>
      </p:sp>
      <p:cxnSp>
        <p:nvCxnSpPr>
          <p:cNvPr id="121" name="Google Shape;121;p4"/>
          <p:cNvCxnSpPr/>
          <p:nvPr/>
        </p:nvCxnSpPr>
        <p:spPr>
          <a:xfrm>
            <a:off x="861386" y="5346472"/>
            <a:ext cx="9790044" cy="0"/>
          </a:xfrm>
          <a:prstGeom prst="straightConnector1">
            <a:avLst/>
          </a:prstGeom>
          <a:noFill/>
          <a:ln w="28575" cap="flat" cmpd="sng">
            <a:solidFill>
              <a:srgbClr val="7F7F7F"/>
            </a:solidFill>
            <a:prstDash val="solid"/>
            <a:miter lim="800000"/>
            <a:headEnd type="none" w="sm" len="sm"/>
            <a:tailEnd type="triangle" w="med" len="med"/>
          </a:ln>
        </p:spPr>
      </p:cxnSp>
      <p:sp>
        <p:nvSpPr>
          <p:cNvPr id="122" name="Google Shape;122;p4"/>
          <p:cNvSpPr txBox="1"/>
          <p:nvPr/>
        </p:nvSpPr>
        <p:spPr>
          <a:xfrm>
            <a:off x="10379735" y="5389786"/>
            <a:ext cx="1808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Tiempo (días)</a:t>
            </a:r>
          </a:p>
        </p:txBody>
      </p:sp>
      <p:sp>
        <p:nvSpPr>
          <p:cNvPr id="123" name="Google Shape;123;p4"/>
          <p:cNvSpPr/>
          <p:nvPr/>
        </p:nvSpPr>
        <p:spPr>
          <a:xfrm>
            <a:off x="1734706" y="1529407"/>
            <a:ext cx="7393060" cy="3603705"/>
          </a:xfrm>
          <a:custGeom>
            <a:avLst/>
            <a:gdLst/>
            <a:ahLst/>
            <a:cxnLst/>
            <a:rect l="l" t="t" r="r" b="b"/>
            <a:pathLst>
              <a:path w="7429475" h="3647019" extrusionOk="0">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4"/>
          <p:cNvSpPr/>
          <p:nvPr/>
        </p:nvSpPr>
        <p:spPr>
          <a:xfrm rot="-5400000">
            <a:off x="2140951" y="5760089"/>
            <a:ext cx="225469" cy="139105"/>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48135"/>
              </a:solidFill>
              <a:latin typeface="Arial"/>
              <a:ea typeface="Arial"/>
              <a:cs typeface="Arial"/>
              <a:sym typeface="Arial"/>
            </a:endParaRPr>
          </a:p>
        </p:txBody>
      </p:sp>
      <p:sp>
        <p:nvSpPr>
          <p:cNvPr id="125" name="Google Shape;125;p4"/>
          <p:cNvSpPr txBox="1"/>
          <p:nvPr/>
        </p:nvSpPr>
        <p:spPr>
          <a:xfrm>
            <a:off x="1315287" y="5949907"/>
            <a:ext cx="269103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rgbClr val="00B050"/>
                </a:solidFill>
                <a:latin typeface="Arial"/>
                <a:ea typeface="Arial"/>
                <a:cs typeface="Arial"/>
                <a:sym typeface="Arial"/>
              </a:rPr>
              <a:t>Inicio de los síntomas</a:t>
            </a:r>
          </a:p>
        </p:txBody>
      </p:sp>
      <p:sp>
        <p:nvSpPr>
          <p:cNvPr id="126" name="Google Shape;126;p4"/>
          <p:cNvSpPr txBox="1"/>
          <p:nvPr/>
        </p:nvSpPr>
        <p:spPr>
          <a:xfrm>
            <a:off x="3192120"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4</a:t>
            </a:r>
          </a:p>
        </p:txBody>
      </p:sp>
      <p:sp>
        <p:nvSpPr>
          <p:cNvPr id="127" name="Google Shape;127;p4"/>
          <p:cNvSpPr txBox="1"/>
          <p:nvPr/>
        </p:nvSpPr>
        <p:spPr>
          <a:xfrm>
            <a:off x="2693501"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2</a:t>
            </a:r>
          </a:p>
        </p:txBody>
      </p:sp>
      <p:sp>
        <p:nvSpPr>
          <p:cNvPr id="128" name="Google Shape;128;p4"/>
          <p:cNvSpPr txBox="1"/>
          <p:nvPr/>
        </p:nvSpPr>
        <p:spPr>
          <a:xfrm>
            <a:off x="2090519"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0</a:t>
            </a:r>
          </a:p>
        </p:txBody>
      </p:sp>
      <p:sp>
        <p:nvSpPr>
          <p:cNvPr id="129" name="Google Shape;129;p4"/>
          <p:cNvSpPr txBox="1"/>
          <p:nvPr/>
        </p:nvSpPr>
        <p:spPr>
          <a:xfrm>
            <a:off x="1263957" y="5356823"/>
            <a:ext cx="460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-2</a:t>
            </a:r>
          </a:p>
        </p:txBody>
      </p:sp>
      <p:sp>
        <p:nvSpPr>
          <p:cNvPr id="130" name="Google Shape;130;p4"/>
          <p:cNvSpPr txBox="1"/>
          <p:nvPr/>
        </p:nvSpPr>
        <p:spPr>
          <a:xfrm>
            <a:off x="3732136" y="5356823"/>
            <a:ext cx="268356" cy="369291"/>
          </a:xfrm>
          <a:prstGeom prst="rect">
            <a:avLst/>
          </a:prstGeom>
          <a:noFill/>
          <a:ln>
            <a:noFill/>
          </a:ln>
        </p:spPr>
        <p:txBody>
          <a:bodyPr spcFirstLastPara="1" wrap="square" lIns="91425" tIns="45700" rIns="91425" bIns="45700" anchor="t" anchorCtr="0">
            <a:spAutoFit/>
          </a:bodyPr>
          <a:lstStyle/>
          <a:p>
            <a:r>
              <a:rPr lang="es-ES" sz="1800">
                <a:solidFill>
                  <a:schemeClr val="dk1"/>
                </a:solidFill>
                <a:latin typeface="Arial"/>
                <a:ea typeface="Arial"/>
                <a:cs typeface="Arial"/>
                <a:sym typeface="Arial"/>
              </a:rPr>
              <a:t>6</a:t>
            </a:r>
          </a:p>
        </p:txBody>
      </p:sp>
      <p:sp>
        <p:nvSpPr>
          <p:cNvPr id="131" name="Google Shape;131;p4"/>
          <p:cNvSpPr txBox="1"/>
          <p:nvPr/>
        </p:nvSpPr>
        <p:spPr>
          <a:xfrm>
            <a:off x="8595677" y="5373392"/>
            <a:ext cx="5963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20</a:t>
            </a:r>
          </a:p>
        </p:txBody>
      </p:sp>
      <p:cxnSp>
        <p:nvCxnSpPr>
          <p:cNvPr id="132" name="Google Shape;132;p4"/>
          <p:cNvCxnSpPr/>
          <p:nvPr/>
        </p:nvCxnSpPr>
        <p:spPr>
          <a:xfrm>
            <a:off x="892767" y="2589176"/>
            <a:ext cx="7734292" cy="0"/>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4"/>
          <p:cNvSpPr txBox="1"/>
          <p:nvPr/>
        </p:nvSpPr>
        <p:spPr>
          <a:xfrm>
            <a:off x="8849220" y="2349694"/>
            <a:ext cx="301483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rgbClr val="0070C0"/>
                </a:solidFill>
                <a:latin typeface="Arial"/>
                <a:ea typeface="Arial"/>
                <a:cs typeface="Arial"/>
                <a:sym typeface="Arial"/>
              </a:rPr>
              <a:t>Valor de corte para la detección con la PDR-Ag
</a:t>
            </a:r>
            <a:br>
              <a:rPr lang="es-ES" sz="1800" dirty="0">
                <a:solidFill>
                  <a:srgbClr val="0070C0"/>
                </a:solidFill>
                <a:latin typeface="Arial"/>
                <a:ea typeface="Arial"/>
                <a:cs typeface="Arial"/>
                <a:sym typeface="Arial"/>
              </a:rPr>
            </a:br>
            <a:endParaRPr lang="es-ES" sz="1800" dirty="0">
              <a:solidFill>
                <a:srgbClr val="0070C0"/>
              </a:solidFill>
              <a:latin typeface="Arial"/>
              <a:ea typeface="Arial"/>
              <a:cs typeface="Arial"/>
              <a:sym typeface="Arial"/>
            </a:endParaRPr>
          </a:p>
        </p:txBody>
      </p:sp>
      <p:sp>
        <p:nvSpPr>
          <p:cNvPr id="134" name="Google Shape;134;p4"/>
          <p:cNvSpPr txBox="1"/>
          <p:nvPr/>
        </p:nvSpPr>
        <p:spPr>
          <a:xfrm>
            <a:off x="9270590" y="4375193"/>
            <a:ext cx="23734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rgbClr val="7030A0"/>
                </a:solidFill>
                <a:latin typeface="Arial"/>
                <a:ea typeface="Arial"/>
                <a:cs typeface="Arial"/>
                <a:sym typeface="Arial"/>
              </a:rPr>
              <a:t>Valor de corte para la detección con la PCR</a:t>
            </a:r>
          </a:p>
        </p:txBody>
      </p:sp>
      <p:cxnSp>
        <p:nvCxnSpPr>
          <p:cNvPr id="135" name="Google Shape;135;p4"/>
          <p:cNvCxnSpPr/>
          <p:nvPr/>
        </p:nvCxnSpPr>
        <p:spPr>
          <a:xfrm>
            <a:off x="922359" y="4592059"/>
            <a:ext cx="7734292" cy="0"/>
          </a:xfrm>
          <a:prstGeom prst="straightConnector1">
            <a:avLst/>
          </a:prstGeom>
          <a:noFill/>
          <a:ln w="9525" cap="flat" cmpd="sng">
            <a:solidFill>
              <a:srgbClr val="7030A0"/>
            </a:solidFill>
            <a:prstDash val="solid"/>
            <a:miter lim="800000"/>
            <a:headEnd type="none" w="sm" len="sm"/>
            <a:tailEnd type="none" w="sm" len="sm"/>
          </a:ln>
        </p:spPr>
      </p:cxnSp>
      <p:sp>
        <p:nvSpPr>
          <p:cNvPr id="136" name="Google Shape;136;p4"/>
          <p:cNvSpPr txBox="1"/>
          <p:nvPr/>
        </p:nvSpPr>
        <p:spPr>
          <a:xfrm>
            <a:off x="99858" y="1455613"/>
            <a:ext cx="9808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Arial"/>
                <a:ea typeface="Arial"/>
                <a:cs typeface="Arial"/>
                <a:sym typeface="Arial"/>
              </a:rPr>
              <a:t>Carga vírica</a:t>
            </a:r>
          </a:p>
        </p:txBody>
      </p:sp>
      <p:sp>
        <p:nvSpPr>
          <p:cNvPr id="138" name="Google Shape;138;p4"/>
          <p:cNvSpPr txBox="1"/>
          <p:nvPr/>
        </p:nvSpPr>
        <p:spPr>
          <a:xfrm>
            <a:off x="3834943" y="1352853"/>
            <a:ext cx="2538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0070C0"/>
                </a:solidFill>
                <a:latin typeface="Arial"/>
                <a:ea typeface="Arial"/>
                <a:cs typeface="Arial"/>
                <a:sym typeface="Arial"/>
              </a:rPr>
              <a:t>Personas más contagiosas</a:t>
            </a:r>
          </a:p>
        </p:txBody>
      </p:sp>
      <p:cxnSp>
        <p:nvCxnSpPr>
          <p:cNvPr id="139" name="Google Shape;139;p4"/>
          <p:cNvCxnSpPr/>
          <p:nvPr/>
        </p:nvCxnSpPr>
        <p:spPr>
          <a:xfrm>
            <a:off x="919352" y="3159876"/>
            <a:ext cx="7734292" cy="0"/>
          </a:xfrm>
          <a:prstGeom prst="straightConnector1">
            <a:avLst/>
          </a:prstGeom>
          <a:noFill/>
          <a:ln w="9525" cap="flat" cmpd="sng">
            <a:solidFill>
              <a:srgbClr val="F4B081"/>
            </a:solidFill>
            <a:prstDash val="solid"/>
            <a:miter lim="800000"/>
            <a:headEnd type="none" w="sm" len="sm"/>
            <a:tailEnd type="none" w="sm" len="sm"/>
          </a:ln>
        </p:spPr>
      </p:cxnSp>
      <p:sp>
        <p:nvSpPr>
          <p:cNvPr id="140" name="Google Shape;140;p4"/>
          <p:cNvSpPr txBox="1"/>
          <p:nvPr/>
        </p:nvSpPr>
        <p:spPr>
          <a:xfrm>
            <a:off x="8826561" y="2976101"/>
            <a:ext cx="2099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accent2"/>
                </a:solidFill>
                <a:latin typeface="Arial"/>
                <a:ea typeface="Arial"/>
                <a:cs typeface="Arial"/>
                <a:sym typeface="Arial"/>
              </a:rPr>
              <a:t>Valor de corte para el cultivo del virus</a:t>
            </a:r>
          </a:p>
        </p:txBody>
      </p:sp>
      <p:sp>
        <p:nvSpPr>
          <p:cNvPr id="141" name="Google Shape;141;p4"/>
          <p:cNvSpPr txBox="1">
            <a:spLocks noGrp="1"/>
          </p:cNvSpPr>
          <p:nvPr>
            <p:ph type="ftr" idx="11"/>
          </p:nvPr>
        </p:nvSpPr>
        <p:spPr>
          <a:xfrm>
            <a:off x="838199" y="6356350"/>
            <a:ext cx="9893433"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cxnSp>
        <p:nvCxnSpPr>
          <p:cNvPr id="142" name="Google Shape;142;p4"/>
          <p:cNvCxnSpPr/>
          <p:nvPr/>
        </p:nvCxnSpPr>
        <p:spPr>
          <a:xfrm flipH="1" flipV="1">
            <a:off x="888355" y="1201613"/>
            <a:ext cx="10161" cy="4155211"/>
          </a:xfrm>
          <a:prstGeom prst="straightConnector1">
            <a:avLst/>
          </a:prstGeom>
          <a:noFill/>
          <a:ln w="34925" cap="flat" cmpd="sng">
            <a:solidFill>
              <a:srgbClr val="7F7F7F"/>
            </a:solidFill>
            <a:prstDash val="solid"/>
            <a:miter lim="800000"/>
            <a:headEnd type="none" w="sm" len="sm"/>
            <a:tailEnd type="triangle" w="med" len="med"/>
          </a:ln>
        </p:spPr>
      </p:cxnSp>
      <p:cxnSp>
        <p:nvCxnSpPr>
          <p:cNvPr id="143" name="Google Shape;143;p4"/>
          <p:cNvCxnSpPr/>
          <p:nvPr/>
        </p:nvCxnSpPr>
        <p:spPr>
          <a:xfrm flipH="1">
            <a:off x="2481976" y="1744824"/>
            <a:ext cx="178830" cy="831179"/>
          </a:xfrm>
          <a:prstGeom prst="straightConnector1">
            <a:avLst/>
          </a:prstGeom>
          <a:noFill/>
          <a:ln w="9525" cap="flat" cmpd="sng">
            <a:solidFill>
              <a:schemeClr val="accent1"/>
            </a:solidFill>
            <a:prstDash val="solid"/>
            <a:miter lim="800000"/>
            <a:headEnd type="none" w="sm" len="sm"/>
            <a:tailEnd type="none" w="sm" len="sm"/>
          </a:ln>
        </p:spPr>
      </p:cxnSp>
      <p:cxnSp>
        <p:nvCxnSpPr>
          <p:cNvPr id="144" name="Google Shape;144;p4"/>
          <p:cNvCxnSpPr/>
          <p:nvPr/>
        </p:nvCxnSpPr>
        <p:spPr>
          <a:xfrm flipH="1">
            <a:off x="2603897" y="1742946"/>
            <a:ext cx="203104" cy="804193"/>
          </a:xfrm>
          <a:prstGeom prst="straightConnector1">
            <a:avLst/>
          </a:prstGeom>
          <a:noFill/>
          <a:ln w="9525" cap="flat" cmpd="sng">
            <a:solidFill>
              <a:schemeClr val="accent1"/>
            </a:solidFill>
            <a:prstDash val="solid"/>
            <a:miter lim="800000"/>
            <a:headEnd type="none" w="sm" len="sm"/>
            <a:tailEnd type="none" w="sm" len="sm"/>
          </a:ln>
        </p:spPr>
      </p:cxnSp>
      <p:cxnSp>
        <p:nvCxnSpPr>
          <p:cNvPr id="145" name="Google Shape;145;p4"/>
          <p:cNvCxnSpPr/>
          <p:nvPr/>
        </p:nvCxnSpPr>
        <p:spPr>
          <a:xfrm flipH="1">
            <a:off x="2746136" y="1729608"/>
            <a:ext cx="223519" cy="850060"/>
          </a:xfrm>
          <a:prstGeom prst="straightConnector1">
            <a:avLst/>
          </a:prstGeom>
          <a:noFill/>
          <a:ln w="9525" cap="flat" cmpd="sng">
            <a:solidFill>
              <a:schemeClr val="accent1"/>
            </a:solidFill>
            <a:prstDash val="solid"/>
            <a:miter lim="800000"/>
            <a:headEnd type="none" w="sm" len="sm"/>
            <a:tailEnd type="none" w="sm" len="sm"/>
          </a:ln>
        </p:spPr>
      </p:cxnSp>
      <p:cxnSp>
        <p:nvCxnSpPr>
          <p:cNvPr id="146" name="Google Shape;146;p4"/>
          <p:cNvCxnSpPr/>
          <p:nvPr/>
        </p:nvCxnSpPr>
        <p:spPr>
          <a:xfrm flipH="1">
            <a:off x="3030616" y="1930448"/>
            <a:ext cx="194052" cy="652466"/>
          </a:xfrm>
          <a:prstGeom prst="straightConnector1">
            <a:avLst/>
          </a:prstGeom>
          <a:noFill/>
          <a:ln w="9525" cap="flat" cmpd="sng">
            <a:solidFill>
              <a:schemeClr val="accent1"/>
            </a:solidFill>
            <a:prstDash val="solid"/>
            <a:miter lim="800000"/>
            <a:headEnd type="none" w="sm" len="sm"/>
            <a:tailEnd type="none" w="sm" len="sm"/>
          </a:ln>
        </p:spPr>
      </p:cxnSp>
      <p:cxnSp>
        <p:nvCxnSpPr>
          <p:cNvPr id="147" name="Google Shape;147;p4"/>
          <p:cNvCxnSpPr/>
          <p:nvPr/>
        </p:nvCxnSpPr>
        <p:spPr>
          <a:xfrm flipH="1">
            <a:off x="3193176" y="1937189"/>
            <a:ext cx="183315" cy="657506"/>
          </a:xfrm>
          <a:prstGeom prst="straightConnector1">
            <a:avLst/>
          </a:prstGeom>
          <a:noFill/>
          <a:ln w="9525" cap="flat" cmpd="sng">
            <a:solidFill>
              <a:schemeClr val="accent1"/>
            </a:solidFill>
            <a:prstDash val="solid"/>
            <a:miter lim="800000"/>
            <a:headEnd type="none" w="sm" len="sm"/>
            <a:tailEnd type="none" w="sm" len="sm"/>
          </a:ln>
        </p:spPr>
      </p:cxnSp>
      <p:cxnSp>
        <p:nvCxnSpPr>
          <p:cNvPr id="148" name="Google Shape;148;p4"/>
          <p:cNvCxnSpPr/>
          <p:nvPr/>
        </p:nvCxnSpPr>
        <p:spPr>
          <a:xfrm flipH="1">
            <a:off x="3345576" y="2116506"/>
            <a:ext cx="143589" cy="474945"/>
          </a:xfrm>
          <a:prstGeom prst="straightConnector1">
            <a:avLst/>
          </a:prstGeom>
          <a:noFill/>
          <a:ln w="9525" cap="flat" cmpd="sng">
            <a:solidFill>
              <a:schemeClr val="accent1"/>
            </a:solidFill>
            <a:prstDash val="solid"/>
            <a:miter lim="800000"/>
            <a:headEnd type="none" w="sm" len="sm"/>
            <a:tailEnd type="none" w="sm" len="sm"/>
          </a:ln>
        </p:spPr>
      </p:cxnSp>
      <p:cxnSp>
        <p:nvCxnSpPr>
          <p:cNvPr id="149" name="Google Shape;149;p4"/>
          <p:cNvCxnSpPr/>
          <p:nvPr/>
        </p:nvCxnSpPr>
        <p:spPr>
          <a:xfrm flipH="1">
            <a:off x="3497976" y="2184063"/>
            <a:ext cx="142239" cy="388688"/>
          </a:xfrm>
          <a:prstGeom prst="straightConnector1">
            <a:avLst/>
          </a:prstGeom>
          <a:noFill/>
          <a:ln w="9525" cap="flat" cmpd="sng">
            <a:solidFill>
              <a:schemeClr val="accent1"/>
            </a:solidFill>
            <a:prstDash val="solid"/>
            <a:miter lim="800000"/>
            <a:headEnd type="none" w="sm" len="sm"/>
            <a:tailEnd type="none" w="sm" len="sm"/>
          </a:ln>
        </p:spPr>
      </p:cxnSp>
      <p:cxnSp>
        <p:nvCxnSpPr>
          <p:cNvPr id="150" name="Google Shape;150;p4"/>
          <p:cNvCxnSpPr/>
          <p:nvPr/>
        </p:nvCxnSpPr>
        <p:spPr>
          <a:xfrm flipH="1">
            <a:off x="3650376" y="2321391"/>
            <a:ext cx="62647" cy="252982"/>
          </a:xfrm>
          <a:prstGeom prst="straightConnector1">
            <a:avLst/>
          </a:prstGeom>
          <a:noFill/>
          <a:ln w="9525" cap="flat" cmpd="sng">
            <a:solidFill>
              <a:schemeClr val="accent1"/>
            </a:solidFill>
            <a:prstDash val="solid"/>
            <a:miter lim="800000"/>
            <a:headEnd type="none" w="sm" len="sm"/>
            <a:tailEnd type="none" w="sm" len="sm"/>
          </a:ln>
        </p:spPr>
      </p:cxnSp>
      <p:cxnSp>
        <p:nvCxnSpPr>
          <p:cNvPr id="151" name="Google Shape;151;p4"/>
          <p:cNvCxnSpPr/>
          <p:nvPr/>
        </p:nvCxnSpPr>
        <p:spPr>
          <a:xfrm flipH="1">
            <a:off x="3772297" y="2400495"/>
            <a:ext cx="61439" cy="175501"/>
          </a:xfrm>
          <a:prstGeom prst="straightConnector1">
            <a:avLst/>
          </a:prstGeom>
          <a:noFill/>
          <a:ln w="9525" cap="flat" cmpd="sng">
            <a:solidFill>
              <a:schemeClr val="accent1"/>
            </a:solidFill>
            <a:prstDash val="solid"/>
            <a:miter lim="800000"/>
            <a:headEnd type="none" w="sm" len="sm"/>
            <a:tailEnd type="none" w="sm" len="sm"/>
          </a:ln>
        </p:spPr>
      </p:cxnSp>
      <p:cxnSp>
        <p:nvCxnSpPr>
          <p:cNvPr id="154" name="Google Shape;154;p4"/>
          <p:cNvCxnSpPr>
            <a:cxnSpLocks/>
          </p:cNvCxnSpPr>
          <p:nvPr/>
        </p:nvCxnSpPr>
        <p:spPr>
          <a:xfrm flipH="1">
            <a:off x="2854104" y="1769861"/>
            <a:ext cx="268680" cy="821280"/>
          </a:xfrm>
          <a:prstGeom prst="straightConnector1">
            <a:avLst/>
          </a:prstGeom>
          <a:noFill/>
          <a:ln w="9525" cap="flat" cmpd="sng">
            <a:solidFill>
              <a:schemeClr val="accent1"/>
            </a:solidFill>
            <a:prstDash val="solid"/>
            <a:miter lim="800000"/>
            <a:headEnd type="none" w="sm" len="sm"/>
            <a:tailEnd type="none" w="sm" len="sm"/>
          </a:ln>
        </p:spPr>
      </p:cxnSp>
      <p:sp>
        <p:nvSpPr>
          <p:cNvPr id="155" name="Google Shape;155;p4"/>
          <p:cNvSpPr/>
          <p:nvPr/>
        </p:nvSpPr>
        <p:spPr>
          <a:xfrm rot="8977541">
            <a:off x="3571594" y="1644914"/>
            <a:ext cx="235629" cy="230545"/>
          </a:xfrm>
          <a:prstGeom prst="rightArrow">
            <a:avLst>
              <a:gd name="adj1" fmla="val 50000"/>
              <a:gd name="adj2" fmla="val 50000"/>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7" name="Google Shape;151;p4">
            <a:extLst>
              <a:ext uri="{FF2B5EF4-FFF2-40B4-BE49-F238E27FC236}">
                <a16:creationId xmlns:a16="http://schemas.microsoft.com/office/drawing/2014/main" id="{66DB5A39-2382-3BA9-24F0-41F04C573F2C}"/>
              </a:ext>
            </a:extLst>
          </p:cNvPr>
          <p:cNvCxnSpPr>
            <a:cxnSpLocks/>
          </p:cNvCxnSpPr>
          <p:nvPr/>
        </p:nvCxnSpPr>
        <p:spPr>
          <a:xfrm flipH="1">
            <a:off x="3884056" y="2410654"/>
            <a:ext cx="61439" cy="175501"/>
          </a:xfrm>
          <a:prstGeom prst="straightConnector1">
            <a:avLst/>
          </a:prstGeom>
          <a:noFill/>
          <a:ln w="9525" cap="flat" cmpd="sng">
            <a:solidFill>
              <a:schemeClr val="accent1"/>
            </a:solidFill>
            <a:prstDash val="solid"/>
            <a:miter lim="800000"/>
            <a:headEnd type="none" w="sm" len="sm"/>
            <a:tailEnd type="none" w="sm" len="sm"/>
          </a:ln>
        </p:spPr>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s-ES" dirty="0"/>
              <a:t>Recomendaciones generales para el uso de las PDR-Ag del SARS-CoV-2 (1)</a:t>
            </a:r>
            <a:endParaRPr lang="en-US" dirty="0"/>
          </a:p>
        </p:txBody>
      </p:sp>
      <p:sp>
        <p:nvSpPr>
          <p:cNvPr id="161" name="Google Shape;161;p5"/>
          <p:cNvSpPr txBox="1">
            <a:spLocks noGrp="1"/>
          </p:cNvSpPr>
          <p:nvPr>
            <p:ph type="body" idx="1"/>
          </p:nvPr>
        </p:nvSpPr>
        <p:spPr>
          <a:xfrm>
            <a:off x="719958" y="1501808"/>
            <a:ext cx="11049876" cy="408603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Clr>
                <a:schemeClr val="accent1"/>
              </a:buClr>
              <a:buSzPts val="1800"/>
              <a:buChar char="•"/>
            </a:pPr>
            <a:r>
              <a:rPr lang="es-ES" sz="1800" dirty="0"/>
              <a:t>Dado que las PDR de antígenos del SARS-CoV-2 son fáciles de realizar y proporcionan un resultado rápido, pueden ser útiles para ampliar la realización de pruebas y reducir los retrasos en el diagnóstico. al permitir la realización de pruebas descentralizadas.</a:t>
            </a:r>
            <a:endParaRPr sz="1800"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163" name="Google Shape;163;p5"/>
          <p:cNvSpPr txBox="1"/>
          <p:nvPr/>
        </p:nvSpPr>
        <p:spPr>
          <a:xfrm>
            <a:off x="838200" y="5586848"/>
            <a:ext cx="1000317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dirty="0">
                <a:solidFill>
                  <a:schemeClr val="dk1"/>
                </a:solidFill>
                <a:latin typeface="Arial"/>
                <a:ea typeface="Arial"/>
                <a:cs typeface="Arial"/>
                <a:sym typeface="Arial"/>
              </a:rPr>
              <a:t>1</a:t>
            </a:r>
            <a:r>
              <a:rPr lang="en-US" sz="900" dirty="0">
                <a:solidFill>
                  <a:schemeClr val="dk1"/>
                </a:solidFill>
                <a:latin typeface="Arial"/>
                <a:ea typeface="Arial"/>
                <a:cs typeface="Arial"/>
                <a:sym typeface="Arial"/>
              </a:rPr>
              <a:t> </a:t>
            </a:r>
            <a:r>
              <a:rPr lang="es-ES" sz="900" i="1" dirty="0">
                <a:solidFill>
                  <a:schemeClr val="dk1"/>
                </a:solidFill>
                <a:latin typeface="Arial"/>
                <a:ea typeface="Arial"/>
                <a:cs typeface="Arial"/>
                <a:sym typeface="Arial"/>
              </a:rPr>
              <a:t>La detección de antígenos para el diagnóstico de la infección por el SARS-CoV-2</a:t>
            </a:r>
            <a:r>
              <a:rPr lang="es-ES" sz="900" dirty="0">
                <a:solidFill>
                  <a:schemeClr val="dk1"/>
                </a:solidFill>
                <a:latin typeface="Arial"/>
                <a:ea typeface="Arial"/>
                <a:cs typeface="Arial"/>
                <a:sym typeface="Arial"/>
              </a:rPr>
              <a:t>.</a:t>
            </a:r>
            <a:r>
              <a:rPr lang="en-GB" sz="900" dirty="0">
                <a:solidFill>
                  <a:schemeClr val="dk1"/>
                </a:solidFill>
                <a:latin typeface="Arial"/>
                <a:ea typeface="Arial"/>
                <a:cs typeface="Arial"/>
                <a:sym typeface="Arial"/>
              </a:rPr>
              <a:t> </a:t>
            </a:r>
            <a:r>
              <a:rPr lang="es-ES" sz="900" dirty="0">
                <a:solidFill>
                  <a:schemeClr val="dk1"/>
                </a:solidFill>
                <a:latin typeface="Arial"/>
                <a:ea typeface="Arial"/>
                <a:cs typeface="Arial"/>
                <a:sym typeface="Arial"/>
              </a:rPr>
              <a:t>Orientaciones provisionales, 6 de octubre de 2021.</a:t>
            </a:r>
            <a:r>
              <a:rPr lang="en-GB" sz="900" dirty="0">
                <a:solidFill>
                  <a:schemeClr val="dk1"/>
                </a:solidFill>
                <a:latin typeface="Arial"/>
                <a:ea typeface="Arial"/>
                <a:cs typeface="Arial"/>
                <a:sym typeface="Arial"/>
              </a:rPr>
              <a:t> Ginebra, </a:t>
            </a:r>
            <a:r>
              <a:rPr lang="es-ES" sz="900" dirty="0">
                <a:solidFill>
                  <a:schemeClr val="dk1"/>
                </a:solidFill>
                <a:latin typeface="Arial"/>
                <a:ea typeface="Arial"/>
                <a:cs typeface="Arial"/>
                <a:sym typeface="Arial"/>
              </a:rPr>
              <a:t>Organización Mundial de la Salud</a:t>
            </a:r>
            <a:r>
              <a:rPr lang="en-GB" sz="900" dirty="0">
                <a:solidFill>
                  <a:schemeClr val="dk1"/>
                </a:solidFill>
                <a:latin typeface="Arial"/>
                <a:ea typeface="Arial"/>
                <a:cs typeface="Arial"/>
                <a:sym typeface="Arial"/>
              </a:rPr>
              <a:t>. </a:t>
            </a:r>
            <a:r>
              <a:rPr lang="en-GB" sz="9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https://apps.who.int/iris/handle/10665/350632</a:t>
            </a:r>
            <a:endParaRPr lang="en-GB" sz="9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900" baseline="30000" dirty="0">
                <a:solidFill>
                  <a:schemeClr val="dk1"/>
                </a:solidFill>
                <a:latin typeface="Arial"/>
                <a:ea typeface="Arial"/>
                <a:cs typeface="Arial"/>
                <a:sym typeface="Arial"/>
              </a:rPr>
              <a:t>2</a:t>
            </a:r>
            <a:r>
              <a:rPr lang="en-US" sz="900" dirty="0">
                <a:solidFill>
                  <a:schemeClr val="dk1"/>
                </a:solidFill>
                <a:latin typeface="Arial"/>
                <a:ea typeface="Arial"/>
                <a:cs typeface="Arial"/>
                <a:sym typeface="Arial"/>
              </a:rPr>
              <a:t> </a:t>
            </a:r>
            <a:r>
              <a:rPr lang="es-ES" sz="900" dirty="0">
                <a:solidFill>
                  <a:schemeClr val="dk1"/>
                </a:solidFill>
                <a:latin typeface="Arial"/>
                <a:ea typeface="Arial"/>
                <a:cs typeface="Arial"/>
                <a:sym typeface="Arial"/>
              </a:rPr>
              <a:t>La sensibilidad es el porcentaje de pacientes con infección por el SARS-CoV-2 que son detectados correctamente como pacientes que tienen la infección producida por el SARS-CoV-2.</a:t>
            </a:r>
            <a:endParaRPr dirty="0"/>
          </a:p>
          <a:p>
            <a:pPr marL="0" marR="0" lvl="0" indent="0" algn="l" rtl="0">
              <a:spcBef>
                <a:spcPts val="0"/>
              </a:spcBef>
              <a:spcAft>
                <a:spcPts val="0"/>
              </a:spcAft>
              <a:buNone/>
            </a:pPr>
            <a:r>
              <a:rPr lang="en-US" sz="900" baseline="30000" dirty="0">
                <a:solidFill>
                  <a:schemeClr val="dk1"/>
                </a:solidFill>
                <a:latin typeface="Arial"/>
                <a:ea typeface="Arial"/>
                <a:cs typeface="Arial"/>
                <a:sym typeface="Arial"/>
              </a:rPr>
              <a:t>3</a:t>
            </a:r>
            <a:r>
              <a:rPr lang="en-US" sz="900" dirty="0">
                <a:solidFill>
                  <a:schemeClr val="dk1"/>
                </a:solidFill>
                <a:latin typeface="Arial"/>
                <a:ea typeface="Arial"/>
                <a:cs typeface="Arial"/>
                <a:sym typeface="Arial"/>
              </a:rPr>
              <a:t> </a:t>
            </a:r>
            <a:r>
              <a:rPr lang="es-ES" sz="900" dirty="0">
                <a:solidFill>
                  <a:schemeClr val="dk1"/>
                </a:solidFill>
                <a:latin typeface="Arial"/>
                <a:ea typeface="Arial"/>
                <a:cs typeface="Arial"/>
                <a:sym typeface="Arial"/>
              </a:rPr>
              <a:t>La especificidad es el porcentaje de personas no infectadas que son detectadas correctamente como personas que no tienen la infección producida por el SARS-CoV-2.</a:t>
            </a:r>
            <a:endParaRPr dirty="0"/>
          </a:p>
        </p:txBody>
      </p:sp>
      <p:sp>
        <p:nvSpPr>
          <p:cNvPr id="164" name="Google Shape;164;p5"/>
          <p:cNvSpPr txBox="1"/>
          <p:nvPr/>
        </p:nvSpPr>
        <p:spPr>
          <a:xfrm>
            <a:off x="838200" y="2601054"/>
            <a:ext cx="5322000" cy="12002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9AC9"/>
              </a:buClr>
              <a:buSzPts val="1800"/>
              <a:buFont typeface="Arial"/>
              <a:buChar char="•"/>
            </a:pPr>
            <a:r>
              <a:rPr lang="es-ES" sz="1800" dirty="0">
                <a:solidFill>
                  <a:schemeClr val="dk1"/>
                </a:solidFill>
                <a:latin typeface="Arial"/>
                <a:ea typeface="Arial"/>
                <a:cs typeface="Arial"/>
                <a:sym typeface="Arial"/>
              </a:rPr>
              <a:t>La contrapartida de la simplicidad es una disminución de la sensibilidad en comparación con las pruebas moleculares de amplificación de ácidos nucleicos.</a:t>
            </a:r>
            <a:endParaRPr sz="1800" dirty="0">
              <a:solidFill>
                <a:schemeClr val="dk1"/>
              </a:solidFill>
              <a:latin typeface="Arial"/>
              <a:ea typeface="Arial"/>
              <a:cs typeface="Arial"/>
              <a:sym typeface="Arial"/>
            </a:endParaRPr>
          </a:p>
        </p:txBody>
      </p:sp>
      <p:sp>
        <p:nvSpPr>
          <p:cNvPr id="165" name="Google Shape;165;p5"/>
          <p:cNvSpPr txBox="1">
            <a:spLocks noGrp="1"/>
          </p:cNvSpPr>
          <p:nvPr>
            <p:ph type="ftr" idx="11"/>
          </p:nvPr>
        </p:nvSpPr>
        <p:spPr>
          <a:xfrm>
            <a:off x="838200" y="6356350"/>
            <a:ext cx="9634086"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grpSp>
        <p:nvGrpSpPr>
          <p:cNvPr id="166" name="Google Shape;166;p5"/>
          <p:cNvGrpSpPr/>
          <p:nvPr/>
        </p:nvGrpSpPr>
        <p:grpSpPr>
          <a:xfrm>
            <a:off x="2477711" y="3893979"/>
            <a:ext cx="3904389" cy="1591069"/>
            <a:chOff x="2780190" y="4034220"/>
            <a:chExt cx="4784835" cy="1591069"/>
          </a:xfrm>
        </p:grpSpPr>
        <p:sp>
          <p:nvSpPr>
            <p:cNvPr id="167" name="Google Shape;167;p5"/>
            <p:cNvSpPr/>
            <p:nvPr/>
          </p:nvSpPr>
          <p:spPr>
            <a:xfrm rot="5400000">
              <a:off x="4717145" y="2097265"/>
              <a:ext cx="910925" cy="4784835"/>
            </a:xfrm>
            <a:prstGeom prst="bentUpArrow">
              <a:avLst>
                <a:gd name="adj1" fmla="val 43461"/>
                <a:gd name="adj2" fmla="val 42176"/>
                <a:gd name="adj3" fmla="val 39616"/>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5"/>
            <p:cNvSpPr txBox="1"/>
            <p:nvPr/>
          </p:nvSpPr>
          <p:spPr>
            <a:xfrm>
              <a:off x="3487804" y="4855888"/>
              <a:ext cx="260819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100" b="1" dirty="0">
                  <a:solidFill>
                    <a:srgbClr val="009AC9"/>
                  </a:solidFill>
                </a:rPr>
                <a:t>Estos casos podrían no ser detectados si solamente se realiza una PDR de antígenos del SARS-CoV-2.</a:t>
              </a:r>
              <a:endParaRPr sz="1100" b="1" dirty="0">
                <a:solidFill>
                  <a:srgbClr val="009AC9"/>
                </a:solidFill>
              </a:endParaRPr>
            </a:p>
          </p:txBody>
        </p:sp>
      </p:grpSp>
      <p:pic>
        <p:nvPicPr>
          <p:cNvPr id="3" name="Picture 3" descr="Graphical user interface, chart&#10;&#10;Description automatically generated">
            <a:extLst>
              <a:ext uri="{FF2B5EF4-FFF2-40B4-BE49-F238E27FC236}">
                <a16:creationId xmlns:a16="http://schemas.microsoft.com/office/drawing/2014/main" id="{E91426B2-D393-2981-AEF8-36E9811E06A2}"/>
              </a:ext>
            </a:extLst>
          </p:cNvPr>
          <p:cNvPicPr>
            <a:picLocks noChangeAspect="1"/>
          </p:cNvPicPr>
          <p:nvPr/>
        </p:nvPicPr>
        <p:blipFill rotWithShape="1">
          <a:blip r:embed="rId5"/>
          <a:srcRect l="27778" t="34868" r="12963" b="15460"/>
          <a:stretch/>
        </p:blipFill>
        <p:spPr>
          <a:xfrm>
            <a:off x="6604000" y="3063875"/>
            <a:ext cx="3799845" cy="1792619"/>
          </a:xfrm>
          <a:prstGeom prst="rect">
            <a:avLst/>
          </a:prstGeom>
        </p:spPr>
      </p:pic>
    </p:spTree>
    <p:custDataLst>
      <p:tags r:id="rId1"/>
    </p:custDataLst>
    <p:extLst>
      <p:ext uri="{BB962C8B-B14F-4D97-AF65-F5344CB8AC3E}">
        <p14:creationId xmlns:p14="http://schemas.microsoft.com/office/powerpoint/2010/main" val="40861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Expectativas de rendimiento de las PDR-Ag del SARS-CoV-2</a:t>
            </a:r>
            <a:endParaRPr lang="en-GB"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8" name="Google Shape;157;p7">
            <a:extLst>
              <a:ext uri="{FF2B5EF4-FFF2-40B4-BE49-F238E27FC236}">
                <a16:creationId xmlns:a16="http://schemas.microsoft.com/office/drawing/2014/main" id="{047898D3-DD4D-4E86-A8DB-3F4322ABAC65}"/>
              </a:ext>
            </a:extLst>
          </p:cNvPr>
          <p:cNvSpPr txBox="1">
            <a:spLocks/>
          </p:cNvSpPr>
          <p:nvPr/>
        </p:nvSpPr>
        <p:spPr>
          <a:xfrm>
            <a:off x="358196" y="1676275"/>
            <a:ext cx="6062745" cy="3079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342900">
              <a:lnSpc>
                <a:spcPct val="90000"/>
              </a:lnSpc>
              <a:spcBef>
                <a:spcPts val="0"/>
              </a:spcBef>
              <a:buClr>
                <a:srgbClr val="0070C0"/>
              </a:buClr>
              <a:buSzPts val="2400"/>
              <a:buFont typeface="Arial" panose="020B0604020202020204" pitchFamily="34" charset="0"/>
              <a:buChar char="•"/>
            </a:pPr>
            <a:r>
              <a:rPr lang="es-ES" dirty="0">
                <a:latin typeface="+mj-lt"/>
              </a:rPr>
              <a:t>Criterios mínimos de rendimiento:      sensibilidad ≥ 80% y especificidad ≥ 97%</a:t>
            </a:r>
            <a:r>
              <a:rPr lang="en-GB" baseline="30000" dirty="0">
                <a:latin typeface="+mj-lt"/>
              </a:rPr>
              <a:t>1</a:t>
            </a:r>
            <a:endParaRPr lang="en-GB" dirty="0">
              <a:latin typeface="+mj-lt"/>
            </a:endParaRPr>
          </a:p>
          <a:p>
            <a:pPr marL="342900" indent="-342900">
              <a:lnSpc>
                <a:spcPct val="90000"/>
              </a:lnSpc>
              <a:buClr>
                <a:srgbClr val="0070C0"/>
              </a:buClr>
              <a:buSzPts val="2400"/>
              <a:buFont typeface="Arial" panose="020B0604020202020204" pitchFamily="34" charset="0"/>
              <a:buChar char="•"/>
            </a:pPr>
            <a:r>
              <a:rPr lang="es-ES" dirty="0">
                <a:latin typeface="+mj-lt"/>
              </a:rPr>
              <a:t>Se han comercializado varias PDR-Ag del SARS-CoV-2.</a:t>
            </a:r>
            <a:r>
              <a:rPr lang="en-GB" baseline="30000" dirty="0">
                <a:latin typeface="+mj-lt"/>
              </a:rPr>
              <a:t>2, 3</a:t>
            </a:r>
            <a:endParaRPr lang="en-GB" dirty="0">
              <a:latin typeface="+mj-lt"/>
            </a:endParaRPr>
          </a:p>
          <a:p>
            <a:pPr marL="342900" indent="-342900">
              <a:lnSpc>
                <a:spcPct val="90000"/>
              </a:lnSpc>
              <a:buClr>
                <a:srgbClr val="0070C0"/>
              </a:buClr>
              <a:buSzPts val="2400"/>
              <a:buFont typeface="Arial" panose="020B0604020202020204" pitchFamily="34" charset="0"/>
              <a:buChar char="•"/>
            </a:pPr>
            <a:r>
              <a:rPr lang="es-ES" dirty="0">
                <a:latin typeface="+mj-lt"/>
              </a:rPr>
              <a:t>Existe una variabilidad muy alta en el rendimiento en función de la población que se ha realizado la prueba (</a:t>
            </a:r>
            <a:r>
              <a:rPr lang="es-ES" b="1" dirty="0">
                <a:latin typeface="+mj-lt"/>
              </a:rPr>
              <a:t>asintomáticos</a:t>
            </a:r>
            <a:r>
              <a:rPr lang="es-ES" dirty="0">
                <a:latin typeface="+mj-lt"/>
              </a:rPr>
              <a:t> frente a </a:t>
            </a:r>
            <a:r>
              <a:rPr lang="es-ES" b="1" dirty="0">
                <a:latin typeface="+mj-lt"/>
              </a:rPr>
              <a:t>sintomáticos</a:t>
            </a:r>
            <a:r>
              <a:rPr lang="es-ES" dirty="0">
                <a:latin typeface="+mj-lt"/>
              </a:rPr>
              <a:t>) y la marca de las PDR-Ag comercializadas</a:t>
            </a:r>
            <a:r>
              <a:rPr lang="en-GB" dirty="0">
                <a:latin typeface="+mj-lt"/>
              </a:rPr>
              <a:t>.</a:t>
            </a:r>
            <a:r>
              <a:rPr lang="en-GB" baseline="30000" dirty="0">
                <a:latin typeface="+mj-lt"/>
              </a:rPr>
              <a:t>4,5</a:t>
            </a:r>
            <a:endParaRPr lang="en-GB" dirty="0">
              <a:latin typeface="+mj-lt"/>
            </a:endParaRPr>
          </a:p>
          <a:p>
            <a:pPr marL="482600" indent="-342900">
              <a:lnSpc>
                <a:spcPct val="90000"/>
              </a:lnSpc>
              <a:buClr>
                <a:srgbClr val="0070C0"/>
              </a:buClr>
              <a:buSzPts val="2200"/>
              <a:buFont typeface="Arial" panose="020B0604020202020204" pitchFamily="34" charset="0"/>
              <a:buChar char="•"/>
            </a:pPr>
            <a:endParaRPr lang="en-GB" baseline="30000" dirty="0">
              <a:latin typeface="+mj-lt"/>
              <a:ea typeface="Calibri"/>
              <a:cs typeface="Calibri"/>
              <a:sym typeface="Calibri"/>
            </a:endParaRPr>
          </a:p>
          <a:p>
            <a:pPr marL="939800" lvl="1">
              <a:lnSpc>
                <a:spcPct val="90000"/>
              </a:lnSpc>
              <a:buClr>
                <a:srgbClr val="0070C0"/>
              </a:buClr>
              <a:buSzPts val="2200"/>
              <a:buFont typeface="Arial" panose="020B0604020202020204" pitchFamily="34" charset="0"/>
              <a:buChar char="•"/>
            </a:pPr>
            <a:endParaRPr lang="en-GB" sz="2000" i="1" dirty="0">
              <a:latin typeface="+mj-lt"/>
              <a:ea typeface="Calibri"/>
              <a:cs typeface="Calibri"/>
              <a:sym typeface="Calibri"/>
            </a:endParaRPr>
          </a:p>
          <a:p>
            <a:pPr marL="800100" lvl="1">
              <a:lnSpc>
                <a:spcPct val="90000"/>
              </a:lnSpc>
              <a:buClr>
                <a:srgbClr val="0070C0"/>
              </a:buClr>
              <a:buSzPts val="2200"/>
              <a:buFont typeface="Arial" panose="020B0604020202020204" pitchFamily="34" charset="0"/>
              <a:buChar char="•"/>
            </a:pPr>
            <a:endParaRPr lang="en-GB" sz="2000" dirty="0">
              <a:latin typeface="+mj-lt"/>
              <a:ea typeface="Calibri"/>
              <a:cs typeface="Calibri"/>
              <a:sym typeface="Calibri"/>
            </a:endParaRPr>
          </a:p>
          <a:p>
            <a:pPr marL="342900" indent="-342900">
              <a:lnSpc>
                <a:spcPct val="90000"/>
              </a:lnSpc>
              <a:buClr>
                <a:srgbClr val="0070C0"/>
              </a:buClr>
              <a:buSzPts val="2200"/>
              <a:buFont typeface="Arial" panose="020B0604020202020204" pitchFamily="34" charset="0"/>
              <a:buChar char="•"/>
            </a:pPr>
            <a:endParaRPr lang="en-GB" dirty="0">
              <a:highlight>
                <a:srgbClr val="FFFF00"/>
              </a:highlight>
              <a:latin typeface="+mj-lt"/>
              <a:ea typeface="Calibri"/>
              <a:cs typeface="Calibri"/>
              <a:sym typeface="Calibri"/>
            </a:endParaRPr>
          </a:p>
          <a:p>
            <a:pPr marL="800100" lvl="1">
              <a:lnSpc>
                <a:spcPct val="90000"/>
              </a:lnSpc>
              <a:buClr>
                <a:srgbClr val="0070C0"/>
              </a:buClr>
              <a:buSzPts val="2200"/>
              <a:buFont typeface="Arial" panose="020B0604020202020204" pitchFamily="34" charset="0"/>
              <a:buChar char="•"/>
            </a:pPr>
            <a:endParaRPr lang="en-GB" dirty="0">
              <a:latin typeface="+mj-lt"/>
              <a:ea typeface="Calibri"/>
              <a:cs typeface="Calibri"/>
            </a:endParaRPr>
          </a:p>
        </p:txBody>
      </p:sp>
      <p:sp>
        <p:nvSpPr>
          <p:cNvPr id="9" name="Google Shape;158;p7">
            <a:extLst>
              <a:ext uri="{FF2B5EF4-FFF2-40B4-BE49-F238E27FC236}">
                <a16:creationId xmlns:a16="http://schemas.microsoft.com/office/drawing/2014/main" id="{BE7CB32B-C623-4A64-A257-186B1985A11A}"/>
              </a:ext>
            </a:extLst>
          </p:cNvPr>
          <p:cNvSpPr txBox="1"/>
          <p:nvPr/>
        </p:nvSpPr>
        <p:spPr>
          <a:xfrm>
            <a:off x="303578" y="5080016"/>
            <a:ext cx="11818119"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100" dirty="0">
                <a:solidFill>
                  <a:schemeClr val="dk1"/>
                </a:solidFill>
                <a:latin typeface="Calibri"/>
                <a:ea typeface="Calibri"/>
                <a:cs typeface="Calibri"/>
                <a:sym typeface="Calibri"/>
              </a:rPr>
              <a:t>1 </a:t>
            </a:r>
            <a:r>
              <a:rPr lang="es-ES" sz="1100" dirty="0">
                <a:solidFill>
                  <a:schemeClr val="dk1"/>
                </a:solidFill>
                <a:latin typeface="Calibri"/>
                <a:ea typeface="Calibri"/>
                <a:cs typeface="Calibri"/>
                <a:sym typeface="Calibri"/>
              </a:rPr>
              <a:t>Se han utilizado las pruebas de amplificación de ácidos nucleicos como referente.</a:t>
            </a:r>
            <a:r>
              <a:rPr lang="fr-CH" sz="1100" dirty="0">
                <a:solidFill>
                  <a:schemeClr val="dk1"/>
                </a:solidFill>
                <a:latin typeface="Calibri"/>
                <a:ea typeface="Calibri"/>
                <a:cs typeface="Calibri"/>
                <a:sym typeface="Calibri"/>
              </a:rPr>
              <a:t> </a:t>
            </a:r>
          </a:p>
          <a:p>
            <a:pPr marL="0" marR="0" lvl="0" indent="0" algn="l" rtl="0">
              <a:spcBef>
                <a:spcPts val="0"/>
              </a:spcBef>
              <a:spcAft>
                <a:spcPts val="0"/>
              </a:spcAft>
              <a:buNone/>
            </a:pPr>
            <a:r>
              <a:rPr lang="fr-CH" sz="1100" dirty="0">
                <a:solidFill>
                  <a:schemeClr val="dk1"/>
                </a:solidFill>
                <a:latin typeface="Calibri"/>
                <a:ea typeface="Calibri"/>
                <a:cs typeface="Calibri"/>
                <a:sym typeface="Calibri"/>
              </a:rPr>
              <a:t>2 FIND SARS-CoV-2 diagnostic pipeline: </a:t>
            </a:r>
            <a:r>
              <a:rPr lang="fr-CH" sz="1100" i="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https://www.finddx.org/covid-19/pipeline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fr-CH" sz="1100" dirty="0">
                <a:solidFill>
                  <a:schemeClr val="dk1"/>
                </a:solidFill>
                <a:latin typeface="Calibri"/>
                <a:ea typeface="Calibri"/>
                <a:cs typeface="Calibri"/>
                <a:sym typeface="Calibri"/>
              </a:rPr>
              <a:t>3 WHO Emergency Use Listing (EUL) </a:t>
            </a:r>
            <a:r>
              <a:rPr lang="fr-CH" sz="1100" dirty="0" err="1">
                <a:solidFill>
                  <a:schemeClr val="dk1"/>
                </a:solidFill>
                <a:latin typeface="Calibri"/>
                <a:ea typeface="Calibri"/>
                <a:cs typeface="Calibri"/>
                <a:sym typeface="Calibri"/>
              </a:rPr>
              <a:t>Procedure</a:t>
            </a:r>
            <a:r>
              <a:rPr lang="fr-CH" sz="1100" dirty="0">
                <a:solidFill>
                  <a:schemeClr val="dk1"/>
                </a:solidFill>
                <a:latin typeface="Calibri"/>
                <a:ea typeface="Calibri"/>
                <a:cs typeface="Calibri"/>
                <a:sym typeface="Calibri"/>
              </a:rPr>
              <a:t>: </a:t>
            </a:r>
            <a:r>
              <a:rPr lang="fr-CH" sz="11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https://extranet.who.int/pqweb/vitro-diagnostics/coronavirus-disease-covid-19-pandemic-%E2%80%94-emergency-use-listing-procedure-eul-open</a:t>
            </a:r>
            <a:endParaRPr sz="1100" i="1" dirty="0">
              <a:solidFill>
                <a:schemeClr val="dk1"/>
              </a:solidFill>
              <a:latin typeface="Calibri"/>
              <a:ea typeface="Calibri"/>
              <a:cs typeface="Calibri"/>
              <a:sym typeface="Calibri"/>
            </a:endParaRPr>
          </a:p>
          <a:p>
            <a:pPr marL="0" marR="0" lvl="0" indent="0" algn="l" rtl="0">
              <a:spcBef>
                <a:spcPts val="0"/>
              </a:spcBef>
              <a:spcAft>
                <a:spcPts val="0"/>
              </a:spcAft>
              <a:buNone/>
            </a:pPr>
            <a:r>
              <a:rPr lang="fr-CH" sz="1100" dirty="0">
                <a:solidFill>
                  <a:schemeClr val="dk1"/>
                </a:solidFill>
                <a:latin typeface="Calibri"/>
                <a:ea typeface="Calibri"/>
                <a:cs typeface="Calibri"/>
                <a:sym typeface="Calibri"/>
              </a:rPr>
              <a:t>4 </a:t>
            </a:r>
            <a:r>
              <a:rPr lang="fr-CH" sz="1100" dirty="0" err="1">
                <a:solidFill>
                  <a:schemeClr val="dk1"/>
                </a:solidFill>
                <a:latin typeface="Calibri"/>
                <a:ea typeface="Calibri"/>
                <a:cs typeface="Calibri"/>
                <a:sym typeface="Calibri"/>
              </a:rPr>
              <a:t>Dinnes</a:t>
            </a:r>
            <a:r>
              <a:rPr lang="fr-CH" sz="1100" dirty="0">
                <a:solidFill>
                  <a:schemeClr val="dk1"/>
                </a:solidFill>
                <a:latin typeface="Calibri"/>
                <a:ea typeface="Calibri"/>
                <a:cs typeface="Calibri"/>
                <a:sym typeface="Calibri"/>
              </a:rPr>
              <a:t> J </a:t>
            </a:r>
            <a:r>
              <a:rPr lang="fr-CH" sz="1100" i="1" dirty="0">
                <a:solidFill>
                  <a:schemeClr val="dk1"/>
                </a:solidFill>
                <a:latin typeface="Calibri"/>
                <a:ea typeface="Calibri"/>
                <a:cs typeface="Calibri"/>
                <a:sym typeface="Calibri"/>
              </a:rPr>
              <a:t>et al.</a:t>
            </a:r>
            <a:r>
              <a:rPr lang="fr-CH" sz="1100" dirty="0">
                <a:solidFill>
                  <a:schemeClr val="dk1"/>
                </a:solidFill>
                <a:latin typeface="Calibri"/>
                <a:ea typeface="Calibri"/>
                <a:cs typeface="Calibri"/>
                <a:sym typeface="Calibri"/>
              </a:rPr>
              <a:t> (2021) </a:t>
            </a:r>
            <a:r>
              <a:rPr lang="fr-CH" sz="11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https://www.cochranelibrary.com/cdsr/doi/10.1002/14651858.CD013705.pub2/full#CD013705-sec-0008</a:t>
            </a:r>
            <a:r>
              <a:rPr lang="fr-CH" sz="1100" dirty="0">
                <a:solidFill>
                  <a:schemeClr val="dk1"/>
                </a:solidFill>
                <a:latin typeface="Calibri"/>
                <a:ea typeface="Calibri"/>
                <a:cs typeface="Calibri"/>
                <a:sym typeface="Calibri"/>
              </a:rPr>
              <a:t> </a:t>
            </a:r>
            <a:endParaRPr lang="fr-CH" sz="1100" dirty="0">
              <a:solidFill>
                <a:schemeClr val="dk1"/>
              </a:solidFill>
              <a:latin typeface="Calibri"/>
              <a:ea typeface="Calibri"/>
              <a:cs typeface="Calibri"/>
            </a:endParaRPr>
          </a:p>
          <a:p>
            <a:r>
              <a:rPr lang="fr-CH" sz="1100" dirty="0">
                <a:solidFill>
                  <a:schemeClr val="dk1"/>
                </a:solidFill>
                <a:latin typeface="Calibri"/>
                <a:ea typeface="Calibri"/>
                <a:cs typeface="Calibri"/>
              </a:rPr>
              <a:t>5 </a:t>
            </a:r>
            <a:r>
              <a:rPr lang="fr-CH" sz="1100" dirty="0" err="1">
                <a:solidFill>
                  <a:schemeClr val="dk1"/>
                </a:solidFill>
                <a:latin typeface="Calibri"/>
                <a:ea typeface="Calibri"/>
                <a:cs typeface="Calibri"/>
              </a:rPr>
              <a:t>Sitoe</a:t>
            </a:r>
            <a:r>
              <a:rPr lang="fr-CH" sz="1100" dirty="0">
                <a:solidFill>
                  <a:schemeClr val="dk1"/>
                </a:solidFill>
                <a:latin typeface="Calibri"/>
                <a:ea typeface="Calibri"/>
                <a:cs typeface="Calibri"/>
              </a:rPr>
              <a:t> N </a:t>
            </a:r>
            <a:r>
              <a:rPr lang="fr-CH" sz="1100" i="1" dirty="0">
                <a:solidFill>
                  <a:schemeClr val="dk1"/>
                </a:solidFill>
                <a:latin typeface="Calibri"/>
                <a:ea typeface="Calibri"/>
                <a:cs typeface="Calibri"/>
              </a:rPr>
              <a:t>et al</a:t>
            </a:r>
            <a:r>
              <a:rPr lang="fr-CH" sz="1100" dirty="0">
                <a:solidFill>
                  <a:schemeClr val="dk1"/>
                </a:solidFill>
                <a:latin typeface="Calibri"/>
                <a:ea typeface="Calibri"/>
                <a:cs typeface="Calibri"/>
              </a:rPr>
              <a:t> (2022) </a:t>
            </a:r>
            <a:r>
              <a:rPr lang="fr-CH" sz="1100" dirty="0">
                <a:ea typeface="Calibri"/>
                <a:hlinkClick r:id="rId7"/>
              </a:rPr>
              <a:t>https://www.mdpi.com/2075-4418/12/2/475/htm</a:t>
            </a:r>
            <a:endParaRPr lang="fr-CH" sz="1100" dirty="0">
              <a:solidFill>
                <a:schemeClr val="dk1"/>
              </a:solidFill>
              <a:latin typeface="Calibri"/>
              <a:ea typeface="Calibri"/>
              <a:cs typeface="Calibri"/>
            </a:endParaRPr>
          </a:p>
          <a:p>
            <a:endParaRPr lang="fr-CH" sz="1100" dirty="0">
              <a:ea typeface="Calibri"/>
            </a:endParaRPr>
          </a:p>
        </p:txBody>
      </p:sp>
      <p:graphicFrame>
        <p:nvGraphicFramePr>
          <p:cNvPr id="10" name="Google Shape;163;p7">
            <a:extLst>
              <a:ext uri="{FF2B5EF4-FFF2-40B4-BE49-F238E27FC236}">
                <a16:creationId xmlns:a16="http://schemas.microsoft.com/office/drawing/2014/main" id="{832BDDDE-1FFE-4C8F-A2B9-ABE4B8046DC4}"/>
              </a:ext>
            </a:extLst>
          </p:cNvPr>
          <p:cNvGraphicFramePr/>
          <p:nvPr>
            <p:extLst>
              <p:ext uri="{D42A27DB-BD31-4B8C-83A1-F6EECF244321}">
                <p14:modId xmlns:p14="http://schemas.microsoft.com/office/powerpoint/2010/main" val="1016831794"/>
              </p:ext>
            </p:extLst>
          </p:nvPr>
        </p:nvGraphicFramePr>
        <p:xfrm>
          <a:off x="6614100" y="1754302"/>
          <a:ext cx="5492350" cy="2384850"/>
        </p:xfrm>
        <a:graphic>
          <a:graphicData uri="http://schemas.openxmlformats.org/drawingml/2006/table">
            <a:tbl>
              <a:tblPr firstRow="1" firstCol="1" bandRow="1">
                <a:tableStyleId>{EB344D84-9AFB-497E-A393-DC336BA19D2E}</a:tableStyleId>
              </a:tblPr>
              <a:tblGrid>
                <a:gridCol w="1794575">
                  <a:extLst>
                    <a:ext uri="{9D8B030D-6E8A-4147-A177-3AD203B41FA5}">
                      <a16:colId xmlns:a16="http://schemas.microsoft.com/office/drawing/2014/main" val="20000"/>
                    </a:ext>
                  </a:extLst>
                </a:gridCol>
                <a:gridCol w="1751975">
                  <a:extLst>
                    <a:ext uri="{9D8B030D-6E8A-4147-A177-3AD203B41FA5}">
                      <a16:colId xmlns:a16="http://schemas.microsoft.com/office/drawing/2014/main" val="20001"/>
                    </a:ext>
                  </a:extLst>
                </a:gridCol>
                <a:gridCol w="1945800">
                  <a:extLst>
                    <a:ext uri="{9D8B030D-6E8A-4147-A177-3AD203B41FA5}">
                      <a16:colId xmlns:a16="http://schemas.microsoft.com/office/drawing/2014/main" val="20002"/>
                    </a:ext>
                  </a:extLst>
                </a:gridCol>
              </a:tblGrid>
              <a:tr h="730200">
                <a:tc>
                  <a:txBody>
                    <a:bodyPr/>
                    <a:lstStyle/>
                    <a:p>
                      <a:pPr marL="0" marR="0" lvl="0" indent="0" algn="ctr" rtl="0">
                        <a:spcBef>
                          <a:spcPts val="0"/>
                        </a:spcBef>
                        <a:spcAft>
                          <a:spcPts val="0"/>
                        </a:spcAft>
                        <a:buNone/>
                      </a:pPr>
                      <a:r>
                        <a:rPr lang="es-ES" sz="1600" u="none" strike="noStrike" cap="none" noProof="0">
                          <a:sym typeface="Arial"/>
                        </a:rPr>
                        <a:t>Población</a:t>
                      </a:r>
                      <a:endParaRPr lang="es-ES" sz="1600" noProof="0"/>
                    </a:p>
                  </a:txBody>
                  <a:tcPr marL="68575" marR="68575" marT="0" marB="0" anchor="ctr">
                    <a:solidFill>
                      <a:schemeClr val="accent1"/>
                    </a:solidFill>
                  </a:tcPr>
                </a:tc>
                <a:tc>
                  <a:txBody>
                    <a:bodyPr/>
                    <a:lstStyle/>
                    <a:p>
                      <a:pPr marL="0" marR="0" lvl="0" indent="0" algn="ctr" rtl="0">
                        <a:spcBef>
                          <a:spcPts val="0"/>
                        </a:spcBef>
                        <a:spcAft>
                          <a:spcPts val="0"/>
                        </a:spcAft>
                        <a:buNone/>
                      </a:pPr>
                      <a:r>
                        <a:rPr lang="es-ES" sz="1600" u="none" strike="noStrike" cap="none" noProof="0" dirty="0">
                          <a:sym typeface="Arial"/>
                        </a:rPr>
                        <a:t>Sensibilidad </a:t>
                      </a:r>
                    </a:p>
                    <a:p>
                      <a:pPr marL="0" marR="0" lvl="0" indent="0" algn="ctr" rtl="0">
                        <a:spcBef>
                          <a:spcPts val="0"/>
                        </a:spcBef>
                        <a:spcAft>
                          <a:spcPts val="0"/>
                        </a:spcAft>
                        <a:buNone/>
                      </a:pPr>
                      <a:r>
                        <a:rPr lang="es-ES" sz="1600" u="none" strike="noStrike" cap="none" noProof="0" dirty="0">
                          <a:sym typeface="Arial"/>
                        </a:rPr>
                        <a:t>(IC del 95%)</a:t>
                      </a:r>
                      <a:endParaRPr lang="es-ES" sz="1600" noProof="0" dirty="0"/>
                    </a:p>
                  </a:txBody>
                  <a:tcPr marL="68575" marR="68575" marT="0" marB="0" anchor="ctr">
                    <a:solidFill>
                      <a:schemeClr val="accent1"/>
                    </a:solidFill>
                  </a:tcPr>
                </a:tc>
                <a:tc>
                  <a:txBody>
                    <a:bodyPr/>
                    <a:lstStyle/>
                    <a:p>
                      <a:pPr marL="0" marR="0" lvl="0" indent="0" algn="ctr" rtl="0">
                        <a:spcBef>
                          <a:spcPts val="0"/>
                        </a:spcBef>
                        <a:spcAft>
                          <a:spcPts val="0"/>
                        </a:spcAft>
                        <a:buNone/>
                      </a:pPr>
                      <a:r>
                        <a:rPr lang="es-ES" sz="1600" u="none" strike="noStrike" cap="none" noProof="0" dirty="0">
                          <a:sym typeface="Arial"/>
                        </a:rPr>
                        <a:t>Especificidad </a:t>
                      </a:r>
                    </a:p>
                    <a:p>
                      <a:pPr marL="0" marR="0" lvl="0" indent="0" algn="ctr" rtl="0">
                        <a:spcBef>
                          <a:spcPts val="0"/>
                        </a:spcBef>
                        <a:spcAft>
                          <a:spcPts val="0"/>
                        </a:spcAft>
                        <a:buNone/>
                      </a:pPr>
                      <a:r>
                        <a:rPr lang="es-ES" sz="1600" u="none" strike="noStrike" cap="none" noProof="0" dirty="0">
                          <a:sym typeface="Arial"/>
                        </a:rPr>
                        <a:t>(IC del 95%)</a:t>
                      </a:r>
                      <a:endParaRPr lang="es-ES" sz="1600" noProof="0" dirty="0"/>
                    </a:p>
                  </a:txBody>
                  <a:tcPr marL="68575" marR="68575" marT="0" marB="0" anchor="ctr">
                    <a:solidFill>
                      <a:schemeClr val="accent1"/>
                    </a:solidFill>
                  </a:tcPr>
                </a:tc>
                <a:extLst>
                  <a:ext uri="{0D108BD9-81ED-4DB2-BD59-A6C34878D82A}">
                    <a16:rowId xmlns:a16="http://schemas.microsoft.com/office/drawing/2014/main" val="10000"/>
                  </a:ext>
                </a:extLst>
              </a:tr>
              <a:tr h="827325">
                <a:tc>
                  <a:txBody>
                    <a:bodyPr/>
                    <a:lstStyle/>
                    <a:p>
                      <a:pPr marL="0" marR="0" lvl="0" indent="0" algn="ctr" rtl="0">
                        <a:spcBef>
                          <a:spcPts val="0"/>
                        </a:spcBef>
                        <a:spcAft>
                          <a:spcPts val="0"/>
                        </a:spcAft>
                        <a:buNone/>
                      </a:pPr>
                      <a:r>
                        <a:rPr lang="es-ES" sz="1600" u="none" strike="noStrike" cap="none" noProof="0">
                          <a:sym typeface="Arial"/>
                        </a:rPr>
                        <a:t>Sintomáticos</a:t>
                      </a:r>
                      <a:endParaRPr lang="es-ES" sz="1600" noProof="0"/>
                    </a:p>
                  </a:txBody>
                  <a:tcPr marL="68575" marR="68575" marT="0" marB="0" anchor="ctr">
                    <a:solidFill>
                      <a:schemeClr val="accent3"/>
                    </a:solidFill>
                  </a:tcPr>
                </a:tc>
                <a:tc>
                  <a:txBody>
                    <a:bodyPr/>
                    <a:lstStyle/>
                    <a:p>
                      <a:pPr marL="0" marR="0" lvl="0" indent="0" algn="ctr" rtl="0">
                        <a:spcBef>
                          <a:spcPts val="0"/>
                        </a:spcBef>
                        <a:spcAft>
                          <a:spcPts val="0"/>
                        </a:spcAft>
                        <a:buNone/>
                      </a:pPr>
                      <a:r>
                        <a:rPr lang="es-ES" sz="1600" b="1" u="none" strike="noStrike" cap="none" noProof="0" dirty="0">
                          <a:sym typeface="Arial"/>
                        </a:rPr>
                        <a:t>       75,1%  </a:t>
                      </a:r>
                      <a:r>
                        <a:rPr lang="es-ES" sz="1600" u="none" strike="noStrike" cap="none" noProof="0" dirty="0">
                          <a:sym typeface="Arial"/>
                        </a:rPr>
                        <a:t>       </a:t>
                      </a:r>
                    </a:p>
                    <a:p>
                      <a:pPr marL="0" marR="0" lvl="0" indent="0" algn="ctr" rtl="0">
                        <a:spcBef>
                          <a:spcPts val="0"/>
                        </a:spcBef>
                        <a:spcAft>
                          <a:spcPts val="0"/>
                        </a:spcAft>
                        <a:buClr>
                          <a:schemeClr val="dk1"/>
                        </a:buClr>
                        <a:buSzPts val="1800"/>
                        <a:buFont typeface="Arial"/>
                        <a:buNone/>
                      </a:pPr>
                      <a:r>
                        <a:rPr lang="es-ES" sz="1600" u="none" strike="noStrike" cap="none" noProof="0" dirty="0">
                          <a:sym typeface="Arial"/>
                        </a:rPr>
                        <a:t>(57,3%-87,1%)</a:t>
                      </a:r>
                      <a:endParaRPr lang="es-ES" sz="1600" noProof="0" dirty="0"/>
                    </a:p>
                  </a:txBody>
                  <a:tcPr marL="68575" marR="68575" marT="0" marB="0" anchor="ctr">
                    <a:solidFill>
                      <a:schemeClr val="accent3"/>
                    </a:solidFill>
                  </a:tcPr>
                </a:tc>
                <a:tc>
                  <a:txBody>
                    <a:bodyPr/>
                    <a:lstStyle/>
                    <a:p>
                      <a:pPr marL="0" marR="0" lvl="0" indent="0" algn="ctr" rtl="0">
                        <a:spcBef>
                          <a:spcPts val="0"/>
                        </a:spcBef>
                        <a:spcAft>
                          <a:spcPts val="0"/>
                        </a:spcAft>
                        <a:buNone/>
                      </a:pPr>
                      <a:r>
                        <a:rPr lang="es-ES" sz="1600" u="none" strike="noStrike" cap="none" noProof="0" dirty="0">
                          <a:sym typeface="Arial"/>
                        </a:rPr>
                        <a:t>     99,5%       </a:t>
                      </a:r>
                    </a:p>
                    <a:p>
                      <a:pPr marL="0" marR="0" lvl="0" indent="0" algn="ctr" rtl="0">
                        <a:spcBef>
                          <a:spcPts val="0"/>
                        </a:spcBef>
                        <a:spcAft>
                          <a:spcPts val="0"/>
                        </a:spcAft>
                        <a:buClr>
                          <a:schemeClr val="dk1"/>
                        </a:buClr>
                        <a:buSzPts val="1800"/>
                        <a:buFont typeface="Arial"/>
                        <a:buNone/>
                      </a:pPr>
                      <a:r>
                        <a:rPr lang="es-ES" sz="1600" u="none" strike="noStrike" cap="none" noProof="0" dirty="0">
                          <a:sym typeface="Arial"/>
                        </a:rPr>
                        <a:t>(98,7%-99,8%)</a:t>
                      </a:r>
                      <a:endParaRPr lang="es-ES" sz="1600" noProof="0" dirty="0"/>
                    </a:p>
                  </a:txBody>
                  <a:tcPr marL="68575" marR="68575" marT="0" marB="0" anchor="ctr">
                    <a:solidFill>
                      <a:schemeClr val="accent3"/>
                    </a:solidFill>
                  </a:tcPr>
                </a:tc>
                <a:extLst>
                  <a:ext uri="{0D108BD9-81ED-4DB2-BD59-A6C34878D82A}">
                    <a16:rowId xmlns:a16="http://schemas.microsoft.com/office/drawing/2014/main" val="10002"/>
                  </a:ext>
                </a:extLst>
              </a:tr>
              <a:tr h="827325">
                <a:tc>
                  <a:txBody>
                    <a:bodyPr/>
                    <a:lstStyle/>
                    <a:p>
                      <a:pPr marL="0" marR="0" lvl="0" indent="0" algn="ctr" rtl="0">
                        <a:spcBef>
                          <a:spcPts val="0"/>
                        </a:spcBef>
                        <a:spcAft>
                          <a:spcPts val="0"/>
                        </a:spcAft>
                        <a:buNone/>
                      </a:pPr>
                      <a:r>
                        <a:rPr lang="es-ES" sz="1600" u="none" strike="noStrike" cap="none" noProof="0" dirty="0">
                          <a:solidFill>
                            <a:schemeClr val="bg1"/>
                          </a:solidFill>
                          <a:sym typeface="Arial"/>
                        </a:rPr>
                        <a:t>Asintomáticos</a:t>
                      </a:r>
                      <a:endParaRPr lang="es-ES" sz="1600" noProof="0" dirty="0">
                        <a:solidFill>
                          <a:schemeClr val="bg1"/>
                        </a:solidFill>
                      </a:endParaRPr>
                    </a:p>
                  </a:txBody>
                  <a:tcPr marL="68575" marR="68575" marT="0" marB="0" anchor="ctr">
                    <a:solidFill>
                      <a:schemeClr val="bg1">
                        <a:lumMod val="75000"/>
                      </a:schemeClr>
                    </a:solidFill>
                  </a:tcPr>
                </a:tc>
                <a:tc>
                  <a:txBody>
                    <a:bodyPr/>
                    <a:lstStyle/>
                    <a:p>
                      <a:pPr marL="0" marR="0" lvl="0" indent="0" algn="ctr" rtl="0">
                        <a:spcBef>
                          <a:spcPts val="0"/>
                        </a:spcBef>
                        <a:spcAft>
                          <a:spcPts val="0"/>
                        </a:spcAft>
                        <a:buNone/>
                      </a:pPr>
                      <a:r>
                        <a:rPr lang="es-ES" sz="1600" b="1" u="none" strike="noStrike" cap="none" noProof="0" dirty="0">
                          <a:sym typeface="Arial"/>
                        </a:rPr>
                        <a:t>  48,9% </a:t>
                      </a:r>
                      <a:r>
                        <a:rPr lang="es-ES" sz="1600" u="none" strike="noStrike" cap="none" noProof="0" dirty="0">
                          <a:sym typeface="Arial"/>
                        </a:rPr>
                        <a:t>   </a:t>
                      </a:r>
                    </a:p>
                    <a:p>
                      <a:pPr marL="0" marR="0" lvl="0" indent="0" algn="ctr" rtl="0">
                        <a:spcBef>
                          <a:spcPts val="0"/>
                        </a:spcBef>
                        <a:spcAft>
                          <a:spcPts val="0"/>
                        </a:spcAft>
                        <a:buClr>
                          <a:schemeClr val="dk1"/>
                        </a:buClr>
                        <a:buSzPts val="1800"/>
                        <a:buFont typeface="Arial"/>
                        <a:buNone/>
                      </a:pPr>
                      <a:r>
                        <a:rPr lang="es-ES" sz="1600" u="none" strike="noStrike" cap="none" noProof="0" dirty="0">
                          <a:sym typeface="Arial"/>
                        </a:rPr>
                        <a:t>(35,1%-62,9%)</a:t>
                      </a:r>
                      <a:endParaRPr lang="es-ES" sz="1600" noProof="0" dirty="0"/>
                    </a:p>
                  </a:txBody>
                  <a:tcPr marL="68575" marR="68575" marT="0" marB="0" anchor="ctr">
                    <a:solidFill>
                      <a:schemeClr val="bg1">
                        <a:lumMod val="75000"/>
                      </a:schemeClr>
                    </a:solidFill>
                  </a:tcPr>
                </a:tc>
                <a:tc>
                  <a:txBody>
                    <a:bodyPr/>
                    <a:lstStyle/>
                    <a:p>
                      <a:pPr marL="0" marR="0" lvl="0" indent="0" algn="ctr" rtl="0">
                        <a:spcBef>
                          <a:spcPts val="0"/>
                        </a:spcBef>
                        <a:spcAft>
                          <a:spcPts val="0"/>
                        </a:spcAft>
                        <a:buNone/>
                      </a:pPr>
                      <a:r>
                        <a:rPr lang="es-ES" sz="1600" u="none" strike="noStrike" cap="none" noProof="0" dirty="0">
                          <a:sym typeface="Arial"/>
                        </a:rPr>
                        <a:t>98,1% </a:t>
                      </a:r>
                    </a:p>
                    <a:p>
                      <a:pPr marL="0" marR="0" lvl="0" indent="0" algn="ctr" rtl="0">
                        <a:spcBef>
                          <a:spcPts val="0"/>
                        </a:spcBef>
                        <a:spcAft>
                          <a:spcPts val="0"/>
                        </a:spcAft>
                        <a:buClr>
                          <a:schemeClr val="dk1"/>
                        </a:buClr>
                        <a:buSzPts val="1800"/>
                        <a:buFont typeface="Arial"/>
                        <a:buNone/>
                      </a:pPr>
                      <a:r>
                        <a:rPr lang="es-ES" sz="1600" u="none" strike="noStrike" cap="none" noProof="0" dirty="0">
                          <a:sym typeface="Arial"/>
                        </a:rPr>
                        <a:t>(96,3%-99,1%)</a:t>
                      </a:r>
                      <a:endParaRPr lang="es-ES" sz="1600" noProof="0" dirty="0"/>
                    </a:p>
                  </a:txBody>
                  <a:tcPr marL="68575" marR="68575" marT="0" marB="0" anchor="ctr">
                    <a:solidFill>
                      <a:schemeClr val="bg1">
                        <a:lumMod val="75000"/>
                      </a:schemeClr>
                    </a:solidFill>
                  </a:tcPr>
                </a:tc>
                <a:extLst>
                  <a:ext uri="{0D108BD9-81ED-4DB2-BD59-A6C34878D82A}">
                    <a16:rowId xmlns:a16="http://schemas.microsoft.com/office/drawing/2014/main" val="10003"/>
                  </a:ext>
                </a:extLst>
              </a:tr>
            </a:tbl>
          </a:graphicData>
        </a:graphic>
      </p:graphicFrame>
      <p:sp>
        <p:nvSpPr>
          <p:cNvPr id="11" name="Google Shape;164;p7">
            <a:extLst>
              <a:ext uri="{FF2B5EF4-FFF2-40B4-BE49-F238E27FC236}">
                <a16:creationId xmlns:a16="http://schemas.microsoft.com/office/drawing/2014/main" id="{C0619D4E-9EB5-4A45-94AC-DFEBF244F577}"/>
              </a:ext>
            </a:extLst>
          </p:cNvPr>
          <p:cNvSpPr txBox="1"/>
          <p:nvPr/>
        </p:nvSpPr>
        <p:spPr>
          <a:xfrm>
            <a:off x="6538165" y="4170061"/>
            <a:ext cx="4923582" cy="276959"/>
          </a:xfrm>
          <a:prstGeom prst="rect">
            <a:avLst/>
          </a:prstGeom>
          <a:noFill/>
          <a:ln>
            <a:noFill/>
          </a:ln>
        </p:spPr>
        <p:txBody>
          <a:bodyPr spcFirstLastPara="1" wrap="square" lIns="91425" tIns="45700" rIns="91425" bIns="45700" anchor="t" anchorCtr="0">
            <a:spAutoFit/>
          </a:bodyPr>
          <a:lstStyle/>
          <a:p>
            <a:r>
              <a:rPr lang="es-ES" sz="1200" dirty="0">
                <a:solidFill>
                  <a:schemeClr val="dk1"/>
                </a:solidFill>
              </a:rPr>
              <a:t>Adaptado de </a:t>
            </a:r>
            <a:r>
              <a:rPr lang="fr-CH" sz="1200" dirty="0" err="1">
                <a:solidFill>
                  <a:schemeClr val="dk1"/>
                </a:solidFill>
                <a:hlinkClick r:id="rId6">
                  <a:extLst>
                    <a:ext uri="{A12FA001-AC4F-418D-AE19-62706E023703}">
                      <ahyp:hlinkClr xmlns:ahyp="http://schemas.microsoft.com/office/drawing/2018/hyperlinkcolor" val="tx"/>
                    </a:ext>
                  </a:extLst>
                </a:hlinkClick>
              </a:rPr>
              <a:t>Dinnes</a:t>
            </a:r>
            <a:r>
              <a:rPr lang="fr-CH" sz="1200" dirty="0">
                <a:solidFill>
                  <a:schemeClr val="dk1"/>
                </a:solidFill>
                <a:hlinkClick r:id="rId6">
                  <a:extLst>
                    <a:ext uri="{A12FA001-AC4F-418D-AE19-62706E023703}">
                      <ahyp:hlinkClr xmlns:ahyp="http://schemas.microsoft.com/office/drawing/2018/hyperlinkcolor" val="tx"/>
                    </a:ext>
                  </a:extLst>
                </a:hlinkClick>
              </a:rPr>
              <a:t> </a:t>
            </a:r>
            <a:r>
              <a:rPr lang="fr-CH" sz="1200" i="1" dirty="0">
                <a:solidFill>
                  <a:schemeClr val="dk1"/>
                </a:solidFill>
                <a:hlinkClick r:id="rId6">
                  <a:extLst>
                    <a:ext uri="{A12FA001-AC4F-418D-AE19-62706E023703}">
                      <ahyp:hlinkClr xmlns:ahyp="http://schemas.microsoft.com/office/drawing/2018/hyperlinkcolor" val="tx"/>
                    </a:ext>
                  </a:extLst>
                </a:hlinkClick>
              </a:rPr>
              <a:t>et al.</a:t>
            </a:r>
            <a:r>
              <a:rPr lang="fr-CH" sz="1200" dirty="0">
                <a:solidFill>
                  <a:schemeClr val="dk1"/>
                </a:solidFill>
                <a:hlinkClick r:id="rId6">
                  <a:extLst>
                    <a:ext uri="{A12FA001-AC4F-418D-AE19-62706E023703}">
                      <ahyp:hlinkClr xmlns:ahyp="http://schemas.microsoft.com/office/drawing/2018/hyperlinkcolor" val="tx"/>
                    </a:ext>
                  </a:extLst>
                </a:hlinkClick>
              </a:rPr>
              <a:t> 2021</a:t>
            </a:r>
            <a:endParaRPr lang="fr-CH" sz="1200" dirty="0">
              <a:solidFill>
                <a:schemeClr val="dk1"/>
              </a:solidFill>
            </a:endParaRPr>
          </a:p>
        </p:txBody>
      </p:sp>
      <p:sp>
        <p:nvSpPr>
          <p:cNvPr id="4" name="Google Shape;165;p5">
            <a:extLst>
              <a:ext uri="{FF2B5EF4-FFF2-40B4-BE49-F238E27FC236}">
                <a16:creationId xmlns:a16="http://schemas.microsoft.com/office/drawing/2014/main" id="{D1A9540B-C4C0-5CBE-E57B-FE0C081045C0}"/>
              </a:ext>
            </a:extLst>
          </p:cNvPr>
          <p:cNvSpPr txBox="1">
            <a:spLocks noGrp="1"/>
          </p:cNvSpPr>
          <p:nvPr>
            <p:ph type="ftr" idx="11"/>
          </p:nvPr>
        </p:nvSpPr>
        <p:spPr>
          <a:xfrm>
            <a:off x="838200" y="6356350"/>
            <a:ext cx="9720714"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Estrategias de uso de las pruebas del SARS-CoV-2</a:t>
            </a:r>
          </a:p>
        </p:txBody>
      </p:sp>
    </p:spTree>
    <p:custDataLst>
      <p:tags r:id="rId1"/>
    </p:custDataLst>
    <p:extLst>
      <p:ext uri="{BB962C8B-B14F-4D97-AF65-F5344CB8AC3E}">
        <p14:creationId xmlns:p14="http://schemas.microsoft.com/office/powerpoint/2010/main" val="2543706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D057272B239F45BF04C2CC49F4149A" ma:contentTypeVersion="15" ma:contentTypeDescription="Create a new document." ma:contentTypeScope="" ma:versionID="eba3de616e0b4ecf889af978614f148a">
  <xsd:schema xmlns:xsd="http://www.w3.org/2001/XMLSchema" xmlns:xs="http://www.w3.org/2001/XMLSchema" xmlns:p="http://schemas.microsoft.com/office/2006/metadata/properties" xmlns:ns2="4c29955c-3983-4360-85fb-74cf7af43e96" xmlns:ns3="862aa5ca-c86a-4192-b148-097035e828f6" targetNamespace="http://schemas.microsoft.com/office/2006/metadata/properties" ma:root="true" ma:fieldsID="d876c733c9e71274071c8ca2a9163494" ns2:_="" ns3:_="">
    <xsd:import namespace="4c29955c-3983-4360-85fb-74cf7af43e96"/>
    <xsd:import namespace="862aa5ca-c86a-4192-b148-097035e82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PMIS" minOccurs="0"/>
                <xsd:element ref="ns2:PMIS0" minOccurs="0"/>
                <xsd:element ref="ns2:Suppl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955c-3983-4360-85fb-74cf7af43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MIS" ma:index="20" nillable="true" ma:displayName="Year" ma:format="Dropdown" ma:internalName="PMIS" ma:percentage="FALSE">
      <xsd:simpleType>
        <xsd:restriction base="dms:Number"/>
      </xsd:simpleType>
    </xsd:element>
    <xsd:element name="PMIS0" ma:index="21" nillable="true" ma:displayName="PMIS" ma:format="Dropdown" ma:internalName="PMIS0">
      <xsd:simpleType>
        <xsd:restriction base="dms:Text">
          <xsd:maxLength value="255"/>
        </xsd:restriction>
      </xsd:simpleType>
    </xsd:element>
    <xsd:element name="Supplier" ma:index="22" nillable="true" ma:displayName="Supplier" ma:format="Dropdown" ma:internalName="Suppl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2aa5ca-c86a-4192-b148-097035e828f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pplier xmlns="4c29955c-3983-4360-85fb-74cf7af43e96" xsi:nil="true"/>
    <PMIS0 xmlns="4c29955c-3983-4360-85fb-74cf7af43e96" xsi:nil="true"/>
    <PMIS xmlns="4c29955c-3983-4360-85fb-74cf7af43e96" xsi:nil="true"/>
  </documentManagement>
</p:properties>
</file>

<file path=customXml/itemProps1.xml><?xml version="1.0" encoding="utf-8"?>
<ds:datastoreItem xmlns:ds="http://schemas.openxmlformats.org/officeDocument/2006/customXml" ds:itemID="{2E9C6001-9C3E-4D5A-90EF-04458021C44C}">
  <ds:schemaRefs>
    <ds:schemaRef ds:uri="http://schemas.microsoft.com/sharepoint/v3/contenttype/forms"/>
  </ds:schemaRefs>
</ds:datastoreItem>
</file>

<file path=customXml/itemProps2.xml><?xml version="1.0" encoding="utf-8"?>
<ds:datastoreItem xmlns:ds="http://schemas.openxmlformats.org/officeDocument/2006/customXml" ds:itemID="{489D81AA-3250-4109-A05F-7A8E2728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955c-3983-4360-85fb-74cf7af43e96"/>
    <ds:schemaRef ds:uri="862aa5ca-c86a-4192-b148-097035e82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9BB14D-BDB1-42CC-994D-1AC4CC41231A}">
  <ds:schemaRefs>
    <ds:schemaRef ds:uri="http://purl.org/dc/elements/1.1/"/>
    <ds:schemaRef ds:uri="http://schemas.microsoft.com/office/2006/metadata/properties"/>
    <ds:schemaRef ds:uri="4c29955c-3983-4360-85fb-74cf7af43e9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2aa5ca-c86a-4192-b148-097035e828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2869</TotalTime>
  <Words>2905</Words>
  <Application>Microsoft Office PowerPoint</Application>
  <PresentationFormat>Widescreen</PresentationFormat>
  <Paragraphs>230</Paragraphs>
  <Slides>20</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Noto Sans Symbols</vt:lpstr>
      <vt:lpstr>Noto Sans Symbols,Sans-Serif</vt:lpstr>
      <vt:lpstr>Roboto</vt:lpstr>
      <vt:lpstr>Segoe UI</vt:lpstr>
      <vt:lpstr>Times New Roman</vt:lpstr>
      <vt:lpstr>Wingdings</vt:lpstr>
      <vt:lpstr>Office Theme</vt:lpstr>
      <vt:lpstr>1_Office Theme</vt:lpstr>
      <vt:lpstr>03</vt:lpstr>
      <vt:lpstr>Declaración de exención de responsabilidades</vt:lpstr>
      <vt:lpstr>Objetivos de aprendizaje</vt:lpstr>
      <vt:lpstr>Orientación mundial</vt:lpstr>
      <vt:lpstr>Características de las pruebas diagnósticas</vt:lpstr>
      <vt:lpstr>Prevalencia de la enfermedad </vt:lpstr>
      <vt:lpstr>¿Qué casos se pueden detectar con las PDR de antígenos del SARS-CoV-2?  </vt:lpstr>
      <vt:lpstr>Recomendaciones generales para el uso de las PDR-Ag del SARS-CoV-2 (1)</vt:lpstr>
      <vt:lpstr>Expectativas de rendimiento de las PDR-Ag del SARS-CoV-2</vt:lpstr>
      <vt:lpstr>Recomendaciones generales para el uso de las PDR-Ag del SARS-CoV-2 (2)</vt:lpstr>
      <vt:lpstr>Recomendaciones generales para el uso de las PDR-Ag del SARS-CoV-2 (3)</vt:lpstr>
      <vt:lpstr>Dediquemos unos minutos a determinar en qué situaciones deben utilizarse</vt:lpstr>
      <vt:lpstr>Dediquemos unos minutos a determinar en qué situaciones deben utilizarse</vt:lpstr>
      <vt:lpstr>Interpretación de los resultados de las PDR de antígenos del SARS-CoV-2</vt:lpstr>
      <vt:lpstr>Algoritmo del país</vt:lpstr>
      <vt:lpstr>Interpretación de los resultados de las pruebas </vt:lpstr>
      <vt:lpstr>Características de rendimiento de las PDR-Ag para el SARS-CoV-2</vt:lpstr>
      <vt:lpstr>Introducción inicial sobrfe el uso clínico de las PDR de antígenos del SARS-CoV-2</vt:lpstr>
      <vt:lpstr>PowerPoint Presentation</vt:lpstr>
      <vt:lpstr>¿Alguna pregunta?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112</cp:revision>
  <cp:lastPrinted>2020-10-28T13:26:40Z</cp:lastPrinted>
  <dcterms:created xsi:type="dcterms:W3CDTF">2020-10-08T10:02:18Z</dcterms:created>
  <dcterms:modified xsi:type="dcterms:W3CDTF">2022-09-21T13:12:41Z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0x010100CAD057272B239F45BF04C2CC49F4149A</vt:lpwstr>
  </property>
  <property fmtid="{D5CDD505-2E9C-101B-9397-08002B2CF9AE}" pid="3" name="ArticulateGUID">
    <vt:lpwstr>AC4B91B8-3067-4DD7-B19C-89A643548FA7</vt:lpwstr>
  </property>
  <property fmtid="{D5CDD505-2E9C-101B-9397-08002B2CF9AE}" pid="4" name="ArticulatePath">
    <vt:lpwstr>https://worldhealthorg-my.sharepoint.com/personal/barnadasc_who_int/Documents/Doc shared/Ag RDT training package_v1.0/Ag RDT training package_ES/3_SARS-CoV-2_testing_strategies_ES/3_SARS-CoV-2_RDT_Training_03_Strategies_v1.0-ES</vt:lpwstr>
  </property>
</Properties>
</file>