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18"/>
  </p:notesMasterIdLst>
  <p:sldIdLst>
    <p:sldId id="256" r:id="rId6"/>
    <p:sldId id="257" r:id="rId7"/>
    <p:sldId id="288" r:id="rId8"/>
    <p:sldId id="258" r:id="rId9"/>
    <p:sldId id="259" r:id="rId10"/>
    <p:sldId id="278" r:id="rId11"/>
    <p:sldId id="261" r:id="rId12"/>
    <p:sldId id="262" r:id="rId13"/>
    <p:sldId id="263" r:id="rId14"/>
    <p:sldId id="298" r:id="rId15"/>
    <p:sldId id="264" r:id="rId16"/>
    <p:sldId id="271"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9DA991-F64A-41DD-9156-EB2641BFB74C}" v="22" dt="2021-06-14T14:36:40.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7030"/>
  </p:normalViewPr>
  <p:slideViewPr>
    <p:cSldViewPr snapToGrid="0" snapToObjects="1">
      <p:cViewPr varScale="1">
        <p:scale>
          <a:sx n="54" d="100"/>
          <a:sy n="54" d="100"/>
        </p:scale>
        <p:origin x="643" y="5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DBD40-84B1-2349-A508-11CBED669F65}" type="datetimeFigureOut">
              <a:rPr lang="en-GB" smtClean="0"/>
              <a:pPr/>
              <a:t>04/10/2022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A6307-915A-134B-ACFB-C4EC86CF7165}" type="slidenum">
              <a:rPr lang="en-GB" smtClean="0"/>
              <a:pPr/>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532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F7DABE13-9BE3-1F40-9613-B5F5F8F48AEF}"/>
              </a:ext>
            </a:extLst>
          </p:cNvPr>
          <p:cNvPicPr>
            <a:picLocks noChangeAspect="1"/>
          </p:cNvPicPr>
          <p:nvPr userDrawn="1"/>
        </p:nvPicPr>
        <p:blipFill rotWithShape="1">
          <a:blip r:embed="rId2"/>
          <a:srcRect l="17780" t="21339" r="19134" b="19932"/>
          <a:stretch/>
        </p:blipFill>
        <p:spPr>
          <a:xfrm>
            <a:off x="6515100" y="1278462"/>
            <a:ext cx="4840356" cy="4506112"/>
          </a:xfrm>
          <a:prstGeom prst="rect">
            <a:avLst/>
          </a:prstGeom>
        </p:spPr>
      </p:pic>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a:lstStyle/>
          <a:p>
            <a:fld id="{EA522B81-2778-5C41-B3B3-DFCBD4CA0C71}" type="datetime1">
              <a:rPr lang="en-GB" smtClean="0"/>
              <a:pPr/>
              <a:t>04/10/2022</a:t>
            </a:fld>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a:lstStyle/>
          <a:p>
            <a:fld id="{42D34DE6-22C6-0E40-B20E-F2D718CBADB2}" type="slidenum">
              <a:rPr lang="en-GB" smtClean="0"/>
              <a:pPr/>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a:lstStyle/>
          <a:p>
            <a:fld id="{5F64AD41-62B4-234C-9B02-C581AEEE8082}" type="datetime1">
              <a:rPr lang="en-GB" smtClean="0"/>
              <a:pPr/>
              <a:t>04/10/2022</a:t>
            </a:fld>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a:lstStyle/>
          <a:p>
            <a:fld id="{0B4AF139-AF18-F44B-BD06-58DDC85C1355}" type="datetime1">
              <a:rPr lang="en-GB" smtClean="0"/>
              <a:pPr/>
              <a:t>04/10/2022</a:t>
            </a:fld>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pic>
        <p:nvPicPr>
          <p:cNvPr id="16" name="Google Shape;16;p11" descr="Shape&#10;&#10;Description automatically generated"/>
          <p:cNvPicPr preferRelativeResize="0"/>
          <p:nvPr/>
        </p:nvPicPr>
        <p:blipFill rotWithShape="1">
          <a:blip r:embed="rId2">
            <a:alphaModFix/>
          </a:blip>
          <a:srcRect l="17779" t="21339" r="19134" b="19931"/>
          <a:stretch/>
        </p:blipFill>
        <p:spPr>
          <a:xfrm>
            <a:off x="6515100" y="1278462"/>
            <a:ext cx="4840356" cy="4506112"/>
          </a:xfrm>
          <a:prstGeom prst="rect">
            <a:avLst/>
          </a:prstGeom>
          <a:noFill/>
          <a:ln>
            <a:noFill/>
          </a:ln>
        </p:spPr>
      </p:pic>
      <p:sp>
        <p:nvSpPr>
          <p:cNvPr id="17" name="Google Shape;1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19" name="Google Shape;1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1"/>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1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1"/>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415302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12"/>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2"/>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28" name="Google Shape;28;p1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4594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4899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44" name="Google Shape;4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0622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983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58" name="Google Shape;5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28404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65" name="Google Shape;6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70103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72" name="Google Shape;7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4255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anchor="b" anchorCtr="0">
            <a:noAutofit/>
          </a:bodyPr>
          <a:lstStyle>
            <a:lvl1pPr>
              <a:defRPr sz="3600">
                <a:solidFill>
                  <a:schemeClr val="accent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a:lstStyle>
            <a:lvl1pPr algn="l">
              <a:defRPr sz="1000" b="1" i="0" baseline="0">
                <a:solidFill>
                  <a:schemeClr val="bg1"/>
                </a:solidFill>
              </a:defRPr>
            </a:lvl1pPr>
          </a:lstStyle>
          <a:p>
            <a:pPr algn="l"/>
            <a:r>
              <a:rPr lang="en-GB" dirty="0"/>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a:lstStyle>
            <a:lvl1pPr>
              <a:defRPr sz="1000">
                <a:solidFill>
                  <a:schemeClr val="tx1"/>
                </a:solidFill>
              </a:defRPr>
            </a:lvl1pPr>
          </a:lstStyle>
          <a:p>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78" name="Google Shape;7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48160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84" name="Google Shape;8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0713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anchor="b" anchorCtr="0"/>
          <a:lstStyle>
            <a:lvl1pPr>
              <a:defRPr sz="36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a:lstStyle/>
          <a:p>
            <a:fld id="{16564661-BAA7-F149-B0AE-2834D6842173}" type="datetime1">
              <a:rPr lang="en-GB" smtClean="0"/>
              <a:pPr/>
              <a:t>04/10/2022</a:t>
            </a:fld>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a:lstStyle/>
          <a:p>
            <a:fld id="{79D0FBA3-CBE1-834F-823B-F08B6CF2EF30}" type="datetime1">
              <a:rPr lang="en-GB" smtClean="0"/>
              <a:pPr/>
              <a:t>04/10/2022</a:t>
            </a:fld>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a:lstStyle/>
          <a:p>
            <a:r>
              <a:rPr lang="en-GB" dirty="0"/>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a:lstStyle/>
          <a:p>
            <a:fld id="{62F1B9B3-26BA-CE4B-AA8D-50468E00C9E9}" type="datetime1">
              <a:rPr lang="en-GB" smtClean="0"/>
              <a:pPr/>
              <a:t>04/10/2022</a:t>
            </a:fld>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a:lstStyle/>
          <a:p>
            <a:r>
              <a:rPr lang="en-GB" dirty="0"/>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a:lstStyle/>
          <a:p>
            <a:fld id="{764F39D2-B145-9744-A7CB-0ED55E6AD7CA}" type="datetime1">
              <a:rPr lang="en-GB" smtClean="0"/>
              <a:pPr/>
              <a:t>04/10/2022</a:t>
            </a:fld>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a:lstStyle/>
          <a:p>
            <a:r>
              <a:rPr lang="en-GB" dirty="0"/>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a:lstStyle/>
          <a:p>
            <a:fld id="{BC6F7A66-22E5-284D-A669-21C8322AB884}" type="datetime1">
              <a:rPr lang="en-GB" smtClean="0"/>
              <a:pPr/>
              <a:t>04/10/2022</a:t>
            </a:fld>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a:lstStyle/>
          <a:p>
            <a:fld id="{35F42D7C-D06F-5A48-8287-7DB99DDE1A10}" type="datetime1">
              <a:rPr lang="en-GB" smtClean="0"/>
              <a:pPr/>
              <a:t>04/10/2022</a:t>
            </a:fld>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7B58B-8C31-CE4B-8FCE-2DE0FE0DE13E}" type="datetime1">
              <a:rPr lang="en-GB" smtClean="0"/>
              <a:pPr/>
              <a:t>04/10/2022</a:t>
            </a:fld>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34DE6-22C6-0E40-B20E-F2D718CBADB2}" type="slidenum">
              <a:rPr lang="en-GB" smtClean="0"/>
              <a:pPr/>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Overview of  SARS-CoV-2 testing</a:t>
            </a:r>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Arial"/>
                <a:ea typeface="Arial"/>
                <a:cs typeface="Arial"/>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7430395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covid19.who.int/"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hyperlink" Target="https://www.who.int/publications/i/item/advice-on-the-use-of-point-of-care-immunodiagnostic-tests-for-covid-19-scientific-brief"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a:lstStyle/>
          <a:p>
            <a:pPr algn="l" rtl="0"/>
            <a:r>
              <a:rPr lang="es" b="0" i="0" u="none" baseline="0" dirty="0"/>
              <a:t>02</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p:txBody>
          <a:bodyPr>
            <a:normAutofit fontScale="70000" lnSpcReduction="20000"/>
          </a:bodyPr>
          <a:lstStyle/>
          <a:p>
            <a:pPr algn="l" rtl="0">
              <a:lnSpc>
                <a:spcPct val="110000"/>
              </a:lnSpc>
              <a:spcBef>
                <a:spcPts val="600"/>
              </a:spcBef>
              <a:spcAft>
                <a:spcPts val="600"/>
              </a:spcAft>
            </a:pPr>
            <a:r>
              <a:rPr lang="es" sz="3600" b="0" i="0" u="none" baseline="0" dirty="0"/>
              <a:t>Descripción general </a:t>
            </a:r>
            <a:br>
              <a:rPr lang="es" sz="3600" b="0" i="0" u="none" baseline="0" dirty="0"/>
            </a:br>
            <a:r>
              <a:rPr lang="es" sz="3600" b="0" i="0" u="none" baseline="0" dirty="0"/>
              <a:t>de las</a:t>
            </a:r>
            <a:r>
              <a:rPr lang="es" sz="3600" b="0" i="0" u="none" dirty="0"/>
              <a:t> </a:t>
            </a:r>
            <a:r>
              <a:rPr lang="es" sz="3600" b="0" i="0" u="none" baseline="0" dirty="0"/>
              <a:t>pruebas </a:t>
            </a:r>
            <a:br>
              <a:rPr lang="es" sz="3600" b="0" i="0" u="none" baseline="0" dirty="0"/>
            </a:br>
            <a:r>
              <a:rPr lang="es" sz="3600" b="0" i="0" u="none" baseline="0" dirty="0"/>
              <a:t>del SARS-CoV-2</a:t>
            </a:r>
          </a:p>
        </p:txBody>
      </p:sp>
      <p:pic>
        <p:nvPicPr>
          <p:cNvPr id="5" name="Picture 4">
            <a:extLst>
              <a:ext uri="{FF2B5EF4-FFF2-40B4-BE49-F238E27FC236}">
                <a16:creationId xmlns:a16="http://schemas.microsoft.com/office/drawing/2014/main" id="{C3AE9282-ED83-CA42-88B6-5B0AC8E50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pic>
        <p:nvPicPr>
          <p:cNvPr id="6" name="Picture 2">
            <a:extLst>
              <a:ext uri="{FF2B5EF4-FFF2-40B4-BE49-F238E27FC236}">
                <a16:creationId xmlns:a16="http://schemas.microsoft.com/office/drawing/2014/main" id="{FFA606D8-C7BC-41F8-900D-4FB4533D79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2" y="60193"/>
            <a:ext cx="3438643" cy="8711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60B1-EC31-47D6-9CB2-C27945F66C9E}"/>
              </a:ext>
            </a:extLst>
          </p:cNvPr>
          <p:cNvSpPr>
            <a:spLocks noGrp="1"/>
          </p:cNvSpPr>
          <p:nvPr>
            <p:ph type="title"/>
          </p:nvPr>
        </p:nvSpPr>
        <p:spPr/>
        <p:txBody>
          <a:bodyPr/>
          <a:lstStyle/>
          <a:p>
            <a:r>
              <a:rPr lang="fr-CH" dirty="0"/>
              <a:t>PDR de antígenos del SARS-CoV-2 </a:t>
            </a:r>
            <a:endParaRPr lang="en-US"/>
          </a:p>
        </p:txBody>
      </p:sp>
      <p:sp>
        <p:nvSpPr>
          <p:cNvPr id="3" name="Text Placeholder 2">
            <a:extLst>
              <a:ext uri="{FF2B5EF4-FFF2-40B4-BE49-F238E27FC236}">
                <a16:creationId xmlns:a16="http://schemas.microsoft.com/office/drawing/2014/main" id="{6E7575CC-5FDB-4446-BD14-8F67EA0A5929}"/>
              </a:ext>
            </a:extLst>
          </p:cNvPr>
          <p:cNvSpPr>
            <a:spLocks noGrp="1"/>
          </p:cNvSpPr>
          <p:nvPr>
            <p:ph type="body" idx="1"/>
          </p:nvPr>
        </p:nvSpPr>
        <p:spPr>
          <a:xfrm>
            <a:off x="964693" y="2326938"/>
            <a:ext cx="7467601" cy="2744040"/>
          </a:xfrm>
        </p:spPr>
        <p:txBody>
          <a:bodyPr>
            <a:normAutofit lnSpcReduction="10000"/>
          </a:bodyPr>
          <a:lstStyle/>
          <a:p>
            <a:r>
              <a:rPr lang="es-ES" dirty="0"/>
              <a:t>Es fácil de realizar y proporciona un resultado rápido. </a:t>
            </a:r>
          </a:p>
          <a:p>
            <a:r>
              <a:rPr lang="fr-CH" dirty="0"/>
              <a:t>La realizan operadores capacitados o particulares ateniéndose rigurosamente a las instrucciones de cada fabricante. </a:t>
            </a:r>
            <a:endParaRPr lang="en-US" dirty="0"/>
          </a:p>
          <a:p>
            <a:r>
              <a:rPr lang="fr-CH" dirty="0"/>
              <a:t>Es importante seguir las instrucciones de uso específicas de cada prueba, ya que los reactivos y los procedimientos, incluidos los tiempos de incubación, pueden diferir en las distintas pruebas de este tipo. </a:t>
            </a:r>
            <a:endParaRPr lang="en-US" dirty="0"/>
          </a:p>
          <a:p>
            <a:endParaRPr lang="en-US" dirty="0"/>
          </a:p>
        </p:txBody>
      </p:sp>
      <p:sp>
        <p:nvSpPr>
          <p:cNvPr id="4" name="Footer Placeholder 3">
            <a:extLst>
              <a:ext uri="{FF2B5EF4-FFF2-40B4-BE49-F238E27FC236}">
                <a16:creationId xmlns:a16="http://schemas.microsoft.com/office/drawing/2014/main" id="{1233FE14-7A33-4B9A-9F05-9D4DCEDA3E94}"/>
              </a:ext>
            </a:extLst>
          </p:cNvPr>
          <p:cNvSpPr>
            <a:spLocks noGrp="1"/>
          </p:cNvSpPr>
          <p:nvPr>
            <p:ph type="ftr" idx="11"/>
          </p:nvPr>
        </p:nvSpPr>
        <p:spPr>
          <a:xfrm>
            <a:off x="838200" y="6356350"/>
            <a:ext cx="9906000" cy="501650"/>
          </a:xfrm>
        </p:spPr>
        <p:txBody>
          <a:bodyPr/>
          <a:lstStyle/>
          <a:p>
            <a:r>
              <a:rPr lang="en-US" dirty="0"/>
              <a:t>Taller de capacitación sobre pruebas diagnósticas rápidas de antígenos del SARS-CoV-2 (v3.0) | Descripción general de las pruebas del SARS-CoV-2 </a:t>
            </a:r>
          </a:p>
        </p:txBody>
      </p:sp>
      <p:sp>
        <p:nvSpPr>
          <p:cNvPr id="5" name="Slide Number Placeholder 4">
            <a:extLst>
              <a:ext uri="{FF2B5EF4-FFF2-40B4-BE49-F238E27FC236}">
                <a16:creationId xmlns:a16="http://schemas.microsoft.com/office/drawing/2014/main" id="{290204D0-6376-4873-B062-167345DF90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6" name="Picture 7">
            <a:extLst>
              <a:ext uri="{FF2B5EF4-FFF2-40B4-BE49-F238E27FC236}">
                <a16:creationId xmlns:a16="http://schemas.microsoft.com/office/drawing/2014/main" id="{772B4E91-13BE-ABE0-6108-F9821CF87561}"/>
              </a:ext>
            </a:extLst>
          </p:cNvPr>
          <p:cNvPicPr>
            <a:picLocks noChangeAspect="1"/>
          </p:cNvPicPr>
          <p:nvPr/>
        </p:nvPicPr>
        <p:blipFill>
          <a:blip r:embed="rId3"/>
          <a:stretch>
            <a:fillRect/>
          </a:stretch>
        </p:blipFill>
        <p:spPr>
          <a:xfrm>
            <a:off x="9778026" y="1464669"/>
            <a:ext cx="1151734" cy="4114800"/>
          </a:xfrm>
          <a:prstGeom prst="rect">
            <a:avLst/>
          </a:prstGeom>
        </p:spPr>
      </p:pic>
    </p:spTree>
    <p:extLst>
      <p:ext uri="{BB962C8B-B14F-4D97-AF65-F5344CB8AC3E}">
        <p14:creationId xmlns:p14="http://schemas.microsoft.com/office/powerpoint/2010/main" val="209604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44" name="Google Shape;244;p9"/>
          <p:cNvPicPr preferRelativeResize="0"/>
          <p:nvPr/>
        </p:nvPicPr>
        <p:blipFill rotWithShape="1">
          <a:blip r:embed="rId4">
            <a:alphaModFix/>
          </a:blip>
          <a:srcRect/>
          <a:stretch/>
        </p:blipFill>
        <p:spPr>
          <a:xfrm>
            <a:off x="1" y="0"/>
            <a:ext cx="1981364" cy="1550126"/>
          </a:xfrm>
          <a:prstGeom prst="rect">
            <a:avLst/>
          </a:prstGeom>
          <a:noFill/>
          <a:ln>
            <a:noFill/>
          </a:ln>
        </p:spPr>
      </p:pic>
      <p:pic>
        <p:nvPicPr>
          <p:cNvPr id="245" name="Google Shape;245;p9"/>
          <p:cNvPicPr preferRelativeResize="0"/>
          <p:nvPr/>
        </p:nvPicPr>
        <p:blipFill rotWithShape="1">
          <a:blip r:embed="rId5">
            <a:alphaModFix/>
          </a:blip>
          <a:srcRect/>
          <a:stretch/>
        </p:blipFill>
        <p:spPr>
          <a:xfrm>
            <a:off x="10526056" y="4661898"/>
            <a:ext cx="1655488" cy="1557927"/>
          </a:xfrm>
          <a:prstGeom prst="rect">
            <a:avLst/>
          </a:prstGeom>
          <a:noFill/>
          <a:ln>
            <a:noFill/>
          </a:ln>
        </p:spPr>
      </p:pic>
      <p:sp>
        <p:nvSpPr>
          <p:cNvPr id="246" name="Google Shape;246;p9"/>
          <p:cNvSpPr/>
          <p:nvPr/>
        </p:nvSpPr>
        <p:spPr>
          <a:xfrm>
            <a:off x="0"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9"/>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Puntos clave </a:t>
            </a:r>
            <a:endParaRPr/>
          </a:p>
        </p:txBody>
      </p:sp>
      <p:sp>
        <p:nvSpPr>
          <p:cNvPr id="248" name="Google Shape;248;p9"/>
          <p:cNvSpPr txBox="1"/>
          <p:nvPr/>
        </p:nvSpPr>
        <p:spPr>
          <a:xfrm>
            <a:off x="2118361" y="1927496"/>
            <a:ext cx="8407694" cy="44407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000"/>
              <a:buFont typeface="Arial"/>
              <a:buChar char="•"/>
            </a:pPr>
            <a:r>
              <a:rPr lang="en-US" sz="2000" dirty="0">
                <a:solidFill>
                  <a:schemeClr val="lt1"/>
                </a:solidFill>
                <a:latin typeface="Arial"/>
                <a:ea typeface="Arial"/>
                <a:cs typeface="Arial"/>
                <a:sym typeface="Arial"/>
              </a:rPr>
              <a:t>Las pruebas diagnósticas son fundamentales para confirmar el diagnóstico de COVID-19 y para realizar el tamizaje de los contactos asintomáticos de casos confirmados o </a:t>
            </a:r>
            <a:r>
              <a:rPr lang="en-US" sz="2000" dirty="0" err="1">
                <a:solidFill>
                  <a:schemeClr val="lt1"/>
                </a:solidFill>
                <a:latin typeface="Arial"/>
                <a:ea typeface="Arial"/>
                <a:cs typeface="Arial"/>
                <a:sym typeface="Arial"/>
              </a:rPr>
              <a:t>probables</a:t>
            </a:r>
            <a:r>
              <a:rPr lang="en-US" sz="2000" dirty="0">
                <a:solidFill>
                  <a:schemeClr val="lt1"/>
                </a:solidFill>
                <a:latin typeface="Arial"/>
                <a:ea typeface="Arial"/>
                <a:cs typeface="Arial"/>
                <a:sym typeface="Arial"/>
              </a:rPr>
              <a:t>. </a:t>
            </a:r>
            <a:endParaRPr dirty="0">
              <a:solidFill>
                <a:schemeClr val="lt1"/>
              </a:solidFill>
            </a:endParaRPr>
          </a:p>
          <a:p>
            <a:pPr marL="228600" marR="0" lvl="0" indent="-50800" algn="l" rtl="0">
              <a:lnSpc>
                <a:spcPct val="90000"/>
              </a:lnSpc>
              <a:spcBef>
                <a:spcPts val="1000"/>
              </a:spcBef>
              <a:spcAft>
                <a:spcPts val="0"/>
              </a:spcAft>
              <a:buClr>
                <a:schemeClr val="dk1"/>
              </a:buClr>
              <a:buSzPts val="2800"/>
              <a:buFont typeface="Arial"/>
              <a:buNone/>
            </a:pPr>
            <a:endParaRPr sz="2800" dirty="0">
              <a:solidFill>
                <a:schemeClr val="lt1"/>
              </a:solidFill>
              <a:latin typeface="Arial"/>
              <a:ea typeface="Arial"/>
              <a:cs typeface="Arial"/>
            </a:endParaRPr>
          </a:p>
          <a:p>
            <a:pPr marL="228600" marR="0" lvl="0" indent="-228600" algn="l" rtl="0">
              <a:lnSpc>
                <a:spcPct val="90000"/>
              </a:lnSpc>
              <a:spcBef>
                <a:spcPts val="1000"/>
              </a:spcBef>
              <a:spcAft>
                <a:spcPts val="0"/>
              </a:spcAft>
              <a:buClr>
                <a:schemeClr val="lt1"/>
              </a:buClr>
              <a:buSzPts val="2000"/>
              <a:buFont typeface="Arial"/>
              <a:buChar char="•"/>
            </a:pPr>
            <a:r>
              <a:rPr lang="en-US" sz="2000" dirty="0">
                <a:solidFill>
                  <a:schemeClr val="lt1"/>
                </a:solidFill>
                <a:latin typeface="Arial"/>
                <a:ea typeface="Arial"/>
                <a:cs typeface="Arial"/>
                <a:sym typeface="Arial"/>
              </a:rPr>
              <a:t>Las pruebas diagnósticas rápidas de antígenos del SARS-CoV-2 (PDR-Ag) se utilizan para detectar proteínas virales y, por lo tanto, las infecciones en curso por </a:t>
            </a:r>
            <a:r>
              <a:rPr lang="en-US" sz="2000" dirty="0" err="1">
                <a:solidFill>
                  <a:schemeClr val="lt1"/>
                </a:solidFill>
                <a:latin typeface="Arial"/>
                <a:ea typeface="Arial"/>
                <a:cs typeface="Arial"/>
                <a:sym typeface="Arial"/>
              </a:rPr>
              <a:t>el</a:t>
            </a:r>
            <a:r>
              <a:rPr lang="en-US" sz="2000">
                <a:solidFill>
                  <a:schemeClr val="lt1"/>
                </a:solidFill>
                <a:latin typeface="Arial"/>
                <a:ea typeface="Arial"/>
                <a:cs typeface="Arial"/>
                <a:sym typeface="Arial"/>
              </a:rPr>
              <a:t> SARS-CoV-2</a:t>
            </a:r>
            <a:r>
              <a:rPr lang="en-US" sz="2000" dirty="0">
                <a:solidFill>
                  <a:schemeClr val="lt1"/>
                </a:solidFill>
                <a:latin typeface="Arial"/>
                <a:ea typeface="Arial"/>
                <a:cs typeface="Arial"/>
                <a:sym typeface="Arial"/>
              </a:rPr>
              <a:t>. </a:t>
            </a:r>
            <a:endParaRPr dirty="0">
              <a:solidFill>
                <a:schemeClr val="lt1"/>
              </a:solidFill>
            </a:endParaRPr>
          </a:p>
          <a:p>
            <a:pPr marL="228600" marR="0" lvl="0" indent="-101600" algn="l" rtl="0">
              <a:lnSpc>
                <a:spcPct val="90000"/>
              </a:lnSpc>
              <a:spcBef>
                <a:spcPts val="1000"/>
              </a:spcBef>
              <a:spcAft>
                <a:spcPts val="0"/>
              </a:spcAft>
              <a:buClr>
                <a:schemeClr val="dk1"/>
              </a:buClr>
              <a:buSzPts val="2000"/>
              <a:buFont typeface="Arial"/>
              <a:buNone/>
            </a:pPr>
            <a:endParaRPr sz="2000" dirty="0">
              <a:solidFill>
                <a:schemeClr val="lt1"/>
              </a:solidFill>
              <a:latin typeface="Arial"/>
              <a:ea typeface="Arial"/>
              <a:cs typeface="Arial"/>
            </a:endParaRPr>
          </a:p>
          <a:p>
            <a:pPr marL="228600" marR="0" lvl="0" indent="-228600" algn="l" rtl="0">
              <a:lnSpc>
                <a:spcPct val="90000"/>
              </a:lnSpc>
              <a:spcBef>
                <a:spcPts val="1000"/>
              </a:spcBef>
              <a:spcAft>
                <a:spcPts val="0"/>
              </a:spcAft>
              <a:buClr>
                <a:schemeClr val="lt1"/>
              </a:buClr>
              <a:buSzPts val="2000"/>
              <a:buFont typeface="Arial"/>
              <a:buChar char="•"/>
            </a:pPr>
            <a:r>
              <a:rPr lang="en-US" sz="2000" dirty="0">
                <a:solidFill>
                  <a:schemeClr val="lt1"/>
                </a:solidFill>
                <a:latin typeface="Arial"/>
                <a:ea typeface="Arial"/>
                <a:cs typeface="Arial"/>
                <a:sym typeface="Arial"/>
              </a:rPr>
              <a:t>Las PDR-Ag del SARS-CoV-2 se pueden utilizar en el punto de atención con un equipo mínimo. </a:t>
            </a:r>
            <a:endParaRPr dirty="0">
              <a:solidFill>
                <a:schemeClr val="lt1"/>
              </a:solidFill>
            </a:endParaRPr>
          </a:p>
        </p:txBody>
      </p:sp>
      <p:sp>
        <p:nvSpPr>
          <p:cNvPr id="249" name="Google Shape;249;p9"/>
          <p:cNvSpPr txBox="1">
            <a:spLocks noGrp="1"/>
          </p:cNvSpPr>
          <p:nvPr>
            <p:ph type="ftr" idx="11"/>
          </p:nvPr>
        </p:nvSpPr>
        <p:spPr>
          <a:xfrm>
            <a:off x="452416" y="6368256"/>
            <a:ext cx="9840686" cy="501650"/>
          </a:xfrm>
          <a:prstGeom prst="rect">
            <a:avLst/>
          </a:prstGeom>
          <a:noFill/>
          <a:ln>
            <a:noFill/>
          </a:ln>
        </p:spPr>
        <p:txBody>
          <a:bodyPr spcFirstLastPara="1" wrap="square" lIns="91425" tIns="45700" rIns="91425" bIns="45700" anchor="ctr" anchorCtr="0">
            <a:noAutofit/>
          </a:bodyPr>
          <a:lstStyle/>
          <a:p>
            <a:pPr algn="l"/>
            <a:r>
              <a:rPr lang="en-US" sz="1000" b="1" dirty="0">
                <a:solidFill>
                  <a:schemeClr val="lt1"/>
                </a:solidFill>
              </a:rPr>
              <a:t>Taller de capacitación sobre pruebas diagnósticas rápidas de antígenos del SARS-CoV-2 (v3.0) | Descripción general de las pruebas del SARS-CoV-2 </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pPr algn="l" rtl="0"/>
            <a:r>
              <a:rPr lang="es" b="0" i="0" u="none" baseline="0" dirty="0"/>
              <a:t>¿Alguna pregunta?</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pPr algn="r" rtl="0"/>
            <a:fld id="{8B709DE2-93F8-7E45-91D0-E19ACC3ADA42}" type="slidenum">
              <a:rPr/>
              <a:pPr algn="r" rtl="0"/>
              <a:t>12</a:t>
            </a:fld>
            <a:endParaRPr lang="es" dirty="0"/>
          </a:p>
        </p:txBody>
      </p:sp>
    </p:spTree>
    <p:extLst>
      <p:ext uri="{BB962C8B-B14F-4D97-AF65-F5344CB8AC3E}">
        <p14:creationId xmlns:p14="http://schemas.microsoft.com/office/powerpoint/2010/main" val="89267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pPr algn="l" rtl="0"/>
            <a:r>
              <a:rPr lang="es" b="0" i="0" u="none" baseline="0" dirty="0">
                <a:solidFill>
                  <a:srgbClr val="009AC9"/>
                </a:solidFill>
              </a:rPr>
              <a:t>Declaración de exención de responsabilidades</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611765"/>
            <a:ext cx="10515600" cy="4440760"/>
          </a:xfrm>
        </p:spPr>
        <p:txBody>
          <a:bodyPr>
            <a:normAutofit fontScale="77500" lnSpcReduction="20000"/>
          </a:bodyPr>
          <a:lstStyle/>
          <a:p>
            <a:pPr marL="0" indent="0">
              <a:buNone/>
              <a:defRPr/>
            </a:pPr>
            <a:r>
              <a:rPr lang="es-ES" b="1" i="0" u="none" baseline="0" dirty="0"/>
              <a:t>Plataforma </a:t>
            </a:r>
            <a:r>
              <a:rPr lang="es-ES" b="1" dirty="0"/>
              <a:t>de la OMS de </a:t>
            </a:r>
            <a:r>
              <a:rPr lang="es-ES" b="1" i="0" u="none" baseline="0" dirty="0"/>
              <a:t>aprendizaje de seguridad sanitaria: Materiales didácticos</a:t>
            </a:r>
            <a:endParaRPr lang="es-ES" dirty="0"/>
          </a:p>
          <a:p>
            <a:pPr algn="l" rtl="0">
              <a:defRPr/>
            </a:pPr>
            <a:endParaRPr lang="es-ES" dirty="0"/>
          </a:p>
          <a:p>
            <a:pPr marL="0" indent="0" algn="l" rtl="0">
              <a:buNone/>
              <a:defRPr/>
            </a:pPr>
            <a:r>
              <a:rPr lang="es-ES" b="0" i="0" u="none" baseline="0" dirty="0"/>
              <a:t>Estos materiales didácticos de la OMS son © Organización Mundial de la Salud (OMS) 2022. </a:t>
            </a:r>
            <a:br>
              <a:rPr lang="es-ES" b="0" i="0" u="none" baseline="0" dirty="0"/>
            </a:br>
            <a:r>
              <a:rPr lang="es-ES" b="0" i="0" u="none" baseline="0" dirty="0"/>
              <a:t>Reservados todos los derechos.</a:t>
            </a:r>
          </a:p>
          <a:p>
            <a:pPr marL="0" indent="0" algn="l" rtl="0">
              <a:buNone/>
              <a:defRPr/>
            </a:pPr>
            <a:endParaRPr lang="es-ES" dirty="0"/>
          </a:p>
          <a:p>
            <a:pPr marL="0" indent="0" algn="l" rtl="0">
              <a:buNone/>
              <a:defRPr/>
            </a:pPr>
            <a:r>
              <a:rPr lang="es-ES" b="0" i="0" u="none" baseline="0" dirty="0"/>
              <a:t>El uso de estos materiales está sujeto a las </a:t>
            </a:r>
            <a:r>
              <a:rPr lang="es-ES" b="0" i="0" u="sng" baseline="0" dirty="0">
                <a:hlinkClick r:id="rId3"/>
              </a:rPr>
              <a:t>condiciones de uso de los materiales didácticos de la plataforma de aprendizaje de seguridad sanitaria de la OMS</a:t>
            </a:r>
            <a:r>
              <a:rPr lang="es-ES" b="0" i="0" u="none" baseline="0" dirty="0"/>
              <a:t> que usted aceptó al descargarlos y que pueden consultarse [en inglés] en la plataforma de aprendizaje de seguridad sanitaria en: </a:t>
            </a:r>
            <a:r>
              <a:rPr lang="es-ES" b="0" i="0" u="sng" baseline="0" dirty="0">
                <a:hlinkClick r:id="rId4"/>
              </a:rPr>
              <a:t>https://extranet.who.int/hslp</a:t>
            </a:r>
            <a:r>
              <a:rPr lang="es-ES" b="0" i="0" u="none" baseline="0" dirty="0"/>
              <a:t>.  </a:t>
            </a:r>
          </a:p>
          <a:p>
            <a:pPr marL="0" indent="0" algn="l" rtl="0">
              <a:buNone/>
              <a:defRPr/>
            </a:pPr>
            <a:r>
              <a:rPr lang="es-ES" b="0" i="0" u="none" baseline="0" dirty="0"/>
              <a:t> </a:t>
            </a:r>
          </a:p>
          <a:p>
            <a:pPr marL="0" indent="0" algn="l" rtl="0">
              <a:buNone/>
              <a:defRPr/>
            </a:pPr>
            <a:r>
              <a:rPr lang="es-ES" b="0" i="0" u="none" baseline="0" dirty="0"/>
              <a:t>Si usted adapta, modifica, traduce o cambia de cualquier otra manera el contenido de estos materiales, no debe dar a entender que la OMS respalda en modo alguno esas modificaciones ni puede usar el nombre o el logo de la OMS en </a:t>
            </a:r>
            <a:r>
              <a:rPr lang="es-ES" dirty="0"/>
              <a:t>dichos</a:t>
            </a:r>
            <a:r>
              <a:rPr lang="es-ES" b="0" i="0" u="none" baseline="0" dirty="0"/>
              <a:t> materiales modificados.  </a:t>
            </a:r>
          </a:p>
          <a:p>
            <a:pPr algn="l" rtl="0">
              <a:defRPr/>
            </a:pPr>
            <a:endParaRPr lang="es-ES" dirty="0"/>
          </a:p>
          <a:p>
            <a:pPr marL="0" indent="0" algn="l" rtl="0">
              <a:buNone/>
              <a:defRPr/>
            </a:pPr>
            <a:r>
              <a:rPr lang="es-ES" b="0" i="0" u="none" baseline="0" dirty="0"/>
              <a:t>Además, sírvase informar a la OMS de cualquier modificación de estos materiales que usted utilice públicamente, para fines de registro y desarrollo continuo, enviando un mensaje de correo electrónico a </a:t>
            </a:r>
            <a:r>
              <a:rPr lang="es-ES" b="0" i="0" u="sng" baseline="0" dirty="0">
                <a:hlinkClick r:id="rId5"/>
              </a:rPr>
              <a:t>ihrhrt@who.int</a:t>
            </a:r>
            <a:r>
              <a:rPr lang="es-ES" b="0" i="0" u="none" baseline="0" dirty="0"/>
              <a:t>. </a:t>
            </a:r>
          </a:p>
          <a:p>
            <a:endParaRPr lang="es" dirty="0"/>
          </a:p>
          <a:p>
            <a:endParaRPr lang="es"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pPr algn="r" rtl="0"/>
            <a:fld id="{42D34DE6-22C6-0E40-B20E-F2D718CBADB2}" type="slidenum">
              <a:rPr/>
              <a:pPr algn="r" rtl="0"/>
              <a:t>2</a:t>
            </a:fld>
            <a:endParaRPr lang="es" sz="1000" dirty="0"/>
          </a:p>
        </p:txBody>
      </p:sp>
      <p:sp>
        <p:nvSpPr>
          <p:cNvPr id="6" name="Google Shape;185;p3">
            <a:extLst>
              <a:ext uri="{FF2B5EF4-FFF2-40B4-BE49-F238E27FC236}">
                <a16:creationId xmlns:a16="http://schemas.microsoft.com/office/drawing/2014/main" id="{A980A1D0-A301-66EB-E5BE-814BD4AC057A}"/>
              </a:ext>
            </a:extLst>
          </p:cNvPr>
          <p:cNvSpPr txBox="1">
            <a:spLocks noGrp="1"/>
          </p:cNvSpPr>
          <p:nvPr>
            <p:ph type="ftr" idx="11"/>
          </p:nvPr>
        </p:nvSpPr>
        <p:spPr>
          <a:xfrm>
            <a:off x="838199" y="6356350"/>
            <a:ext cx="10025743" cy="501650"/>
          </a:xfrm>
          <a:prstGeom prst="rect">
            <a:avLst/>
          </a:prstGeom>
          <a:noFill/>
          <a:ln>
            <a:noFill/>
          </a:ln>
        </p:spPr>
        <p:txBody>
          <a:bodyPr spcFirstLastPara="1" wrap="square" lIns="0" tIns="0" rIns="0" bIns="0" anchor="ctr" anchorCtr="0">
            <a:noAutofit/>
          </a:bodyPr>
          <a:lstStyle/>
          <a:p>
            <a:r>
              <a:rPr lang="en-US" dirty="0"/>
              <a:t>Taller de capacitación sobre pruebas diagnósticas rápidas de antígenos del SARS-CoV-2 (v3.0) | Descripción general de las pruebas del SARS-CoV-2 </a:t>
            </a:r>
            <a:endParaRPr lang="en-GB" dirty="0"/>
          </a:p>
        </p:txBody>
      </p:sp>
    </p:spTree>
    <p:custDataLst>
      <p:tags r:id="rId1"/>
    </p:custDataLst>
    <p:extLst>
      <p:ext uri="{BB962C8B-B14F-4D97-AF65-F5344CB8AC3E}">
        <p14:creationId xmlns:p14="http://schemas.microsoft.com/office/powerpoint/2010/main" val="371447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pPr algn="l" rtl="0"/>
            <a:r>
              <a:rPr lang="es" b="0" i="0" u="none" baseline="0" dirty="0">
                <a:solidFill>
                  <a:srgbClr val="009AC9"/>
                </a:solidFill>
              </a:rPr>
              <a:t>Objetivos de aprendizaje</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lgn="l" rtl="0">
              <a:spcAft>
                <a:spcPts val="0"/>
              </a:spcAft>
              <a:buFont typeface="Arial" panose="020B0604020202020204" pitchFamily="34" charset="0"/>
              <a:buNone/>
            </a:pPr>
            <a:r>
              <a:rPr lang="es" b="0" i="0" u="none" baseline="0" dirty="0"/>
              <a:t>Al final de este módulo, usted podrá: </a:t>
            </a:r>
            <a:endParaRPr lang="es" dirty="0"/>
          </a:p>
          <a:p>
            <a:pPr marL="381000" indent="-381000" algn="l" rtl="0">
              <a:spcAft>
                <a:spcPts val="0"/>
              </a:spcAft>
            </a:pPr>
            <a:r>
              <a:rPr lang="es" b="0" i="0" u="none" baseline="0" dirty="0">
                <a:sym typeface="Avenir Roman"/>
              </a:rPr>
              <a:t>explicar el papel de los medios diagnósticos en la atención de los pacientes con </a:t>
            </a:r>
            <a:br>
              <a:rPr lang="es" b="0" i="0" u="none" baseline="0" dirty="0">
                <a:sym typeface="Avenir Roman"/>
              </a:rPr>
            </a:br>
            <a:r>
              <a:rPr lang="es" b="0" i="0" u="none" baseline="0" dirty="0">
                <a:sym typeface="Avenir Roman"/>
              </a:rPr>
              <a:t>COVID-19;</a:t>
            </a:r>
          </a:p>
          <a:p>
            <a:pPr marL="381000" indent="-381000" algn="l" rtl="0">
              <a:spcAft>
                <a:spcPts val="0"/>
              </a:spcAft>
            </a:pPr>
            <a:r>
              <a:rPr lang="es" b="0" i="0" u="none" baseline="0" dirty="0">
                <a:sym typeface="Avenir Roman"/>
              </a:rPr>
              <a:t>describir los diferentes medios diagnósticos para la COVID-19 y dónde pueden usarse.</a:t>
            </a:r>
            <a:endParaRPr lang="es" dirty="0"/>
          </a:p>
          <a:p>
            <a:endParaRPr lang="es"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pPr algn="r" rtl="0"/>
            <a:fld id="{42D34DE6-22C6-0E40-B20E-F2D718CBADB2}" type="slidenum">
              <a:rPr/>
              <a:pPr algn="r" rtl="0"/>
              <a:t>3</a:t>
            </a:fld>
            <a:endParaRPr lang="es" sz="1000" dirty="0"/>
          </a:p>
        </p:txBody>
      </p:sp>
      <p:sp>
        <p:nvSpPr>
          <p:cNvPr id="4" name="Google Shape;185;p3">
            <a:extLst>
              <a:ext uri="{FF2B5EF4-FFF2-40B4-BE49-F238E27FC236}">
                <a16:creationId xmlns:a16="http://schemas.microsoft.com/office/drawing/2014/main" id="{B52C5D7E-44D2-85CA-0962-5F9939417323}"/>
              </a:ext>
            </a:extLst>
          </p:cNvPr>
          <p:cNvSpPr txBox="1">
            <a:spLocks noGrp="1"/>
          </p:cNvSpPr>
          <p:nvPr>
            <p:ph type="ftr" idx="11"/>
          </p:nvPr>
        </p:nvSpPr>
        <p:spPr>
          <a:xfrm>
            <a:off x="838199" y="6356350"/>
            <a:ext cx="10025743" cy="501650"/>
          </a:xfrm>
          <a:prstGeom prst="rect">
            <a:avLst/>
          </a:prstGeom>
          <a:noFill/>
          <a:ln>
            <a:noFill/>
          </a:ln>
        </p:spPr>
        <p:txBody>
          <a:bodyPr spcFirstLastPara="1" wrap="square" lIns="0" tIns="0" rIns="0" bIns="0" anchor="ctr" anchorCtr="0">
            <a:noAutofit/>
          </a:bodyPr>
          <a:lstStyle/>
          <a:p>
            <a:r>
              <a:rPr lang="en-US" dirty="0"/>
              <a:t>Taller de capacitación sobre pruebas diagnósticas rápidas de antígenos del SARS-CoV-2 (v3.0) | Descripción general de las pruebas del SARS-CoV-2 </a:t>
            </a:r>
            <a:endParaRPr lang="en-GB" dirty="0"/>
          </a:p>
        </p:txBody>
      </p:sp>
    </p:spTree>
    <p:custDataLst>
      <p:tags r:id="rId1"/>
    </p:custDataLst>
    <p:extLst>
      <p:ext uri="{BB962C8B-B14F-4D97-AF65-F5344CB8AC3E}">
        <p14:creationId xmlns:p14="http://schemas.microsoft.com/office/powerpoint/2010/main" val="28430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 descr="Shape, circle&#10;&#10;Description automatically generated"/>
          <p:cNvPicPr preferRelativeResize="0"/>
          <p:nvPr/>
        </p:nvPicPr>
        <p:blipFill rotWithShape="1">
          <a:blip r:embed="rId4">
            <a:alphaModFix/>
          </a:blip>
          <a:srcRect/>
          <a:stretch/>
        </p:blipFill>
        <p:spPr>
          <a:xfrm>
            <a:off x="6580314" y="1080356"/>
            <a:ext cx="4919341" cy="4919341"/>
          </a:xfrm>
          <a:prstGeom prst="rect">
            <a:avLst/>
          </a:prstGeom>
          <a:noFill/>
          <a:ln>
            <a:noFill/>
          </a:ln>
        </p:spPr>
      </p:pic>
      <p:sp>
        <p:nvSpPr>
          <p:cNvPr id="182" name="Google Shape;182;p3"/>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rPr>
              <a:t>Análisis de la situación de la COVID-19 </a:t>
            </a:r>
            <a:endParaRPr/>
          </a:p>
        </p:txBody>
      </p:sp>
      <p:sp>
        <p:nvSpPr>
          <p:cNvPr id="183" name="Google Shape;183;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sz="1000"/>
          </a:p>
        </p:txBody>
      </p:sp>
      <p:sp>
        <p:nvSpPr>
          <p:cNvPr id="184" name="Google Shape;184;p3"/>
          <p:cNvSpPr txBox="1">
            <a:spLocks noGrp="1"/>
          </p:cNvSpPr>
          <p:nvPr>
            <p:ph type="body" idx="1"/>
          </p:nvPr>
        </p:nvSpPr>
        <p:spPr>
          <a:xfrm>
            <a:off x="838201" y="1736203"/>
            <a:ext cx="5994399" cy="4440760"/>
          </a:xfrm>
          <a:prstGeom prst="rect">
            <a:avLst/>
          </a:prstGeom>
          <a:noFill/>
          <a:ln>
            <a:noFill/>
          </a:ln>
        </p:spPr>
        <p:txBody>
          <a:bodyPr spcFirstLastPara="1" wrap="square" lIns="91425" tIns="45700" rIns="91425" bIns="45700" anchor="t" anchorCtr="0">
            <a:normAutofit/>
          </a:bodyPr>
          <a:lstStyle/>
          <a:p>
            <a:pPr marL="228600" indent="-228600">
              <a:spcBef>
                <a:spcPts val="0"/>
              </a:spcBef>
            </a:pPr>
            <a:r>
              <a:rPr lang="en-US" dirty="0"/>
              <a:t>El análisis de la situación puede consultarse </a:t>
            </a:r>
            <a:r>
              <a:rPr lang="en-US" dirty="0" err="1"/>
              <a:t>en</a:t>
            </a:r>
            <a:r>
              <a:rPr lang="en-US" dirty="0"/>
              <a:t> </a:t>
            </a:r>
            <a:r>
              <a:rPr lang="en-US" dirty="0" err="1"/>
              <a:t>el</a:t>
            </a:r>
            <a:r>
              <a:rPr lang="es-ES" dirty="0"/>
              <a:t> panel de información</a:t>
            </a:r>
            <a:r>
              <a:rPr lang="en-US" dirty="0"/>
              <a:t> de la OMS </a:t>
            </a:r>
            <a:r>
              <a:rPr lang="en-US" dirty="0" err="1"/>
              <a:t>sobre</a:t>
            </a:r>
            <a:r>
              <a:rPr lang="en-US" dirty="0"/>
              <a:t> la COVID-19: </a:t>
            </a:r>
            <a:r>
              <a:rPr lang="en-US" u="sng" dirty="0">
                <a:solidFill>
                  <a:srgbClr val="009AC9"/>
                </a:solidFill>
                <a:hlinkClick r:id="rId5">
                  <a:extLst>
                    <a:ext uri="{A12FA001-AC4F-418D-AE19-62706E023703}">
                      <ahyp:hlinkClr xmlns:ahyp="http://schemas.microsoft.com/office/drawing/2018/hyperlinkcolor" val="tx"/>
                    </a:ext>
                  </a:extLst>
                </a:hlinkClick>
              </a:rPr>
              <a:t>https://covid19.who.int</a:t>
            </a:r>
            <a:r>
              <a:rPr lang="en-US" dirty="0"/>
              <a:t>.</a:t>
            </a:r>
            <a:r>
              <a:rPr lang="en-US" dirty="0">
                <a:solidFill>
                  <a:srgbClr val="009AC9"/>
                </a:solidFill>
              </a:rPr>
              <a:t>  </a:t>
            </a:r>
            <a:endParaRPr dirty="0"/>
          </a:p>
          <a:p>
            <a:pPr marL="228600" lvl="0" indent="-101600" algn="l" rtl="0">
              <a:lnSpc>
                <a:spcPct val="100000"/>
              </a:lnSpc>
              <a:spcBef>
                <a:spcPts val="1000"/>
              </a:spcBef>
              <a:spcAft>
                <a:spcPts val="0"/>
              </a:spcAft>
              <a:buClr>
                <a:schemeClr val="accent1"/>
              </a:buClr>
              <a:buSzPts val="2000"/>
              <a:buNone/>
            </a:pPr>
            <a:endParaRPr dirty="0">
              <a:solidFill>
                <a:srgbClr val="009AC9"/>
              </a:solidFill>
            </a:endParaRPr>
          </a:p>
          <a:p>
            <a:pPr marL="342900" lvl="0" indent="-342900" algn="l" rtl="0">
              <a:lnSpc>
                <a:spcPct val="100000"/>
              </a:lnSpc>
              <a:spcBef>
                <a:spcPts val="1000"/>
              </a:spcBef>
              <a:spcAft>
                <a:spcPts val="0"/>
              </a:spcAft>
              <a:buClr>
                <a:schemeClr val="accent1"/>
              </a:buClr>
              <a:buSzPts val="2000"/>
              <a:buFont typeface="Arial" panose="020B0604020202020204" pitchFamily="34" charset="0"/>
              <a:buChar char="•"/>
            </a:pPr>
            <a:r>
              <a:rPr lang="es-ES" dirty="0"/>
              <a:t>Mientras la pandemia continúa avanzando con la aparición y la propagación de nuevas variantes, las pruebas diagnósticas siguen siendo un medio esencial para luchar contra la COVID-19. </a:t>
            </a:r>
          </a:p>
          <a:p>
            <a:pPr marL="342900" lvl="0" indent="-342900" algn="l" rtl="0">
              <a:lnSpc>
                <a:spcPct val="100000"/>
              </a:lnSpc>
              <a:spcBef>
                <a:spcPts val="1000"/>
              </a:spcBef>
              <a:spcAft>
                <a:spcPts val="0"/>
              </a:spcAft>
              <a:buSzPts val="2000"/>
              <a:buFont typeface="Arial" panose="020B0604020202020204" pitchFamily="34" charset="0"/>
              <a:buChar char="•"/>
            </a:pPr>
            <a:endParaRPr dirty="0"/>
          </a:p>
        </p:txBody>
      </p:sp>
      <p:sp>
        <p:nvSpPr>
          <p:cNvPr id="185" name="Google Shape;185;p3"/>
          <p:cNvSpPr txBox="1">
            <a:spLocks noGrp="1"/>
          </p:cNvSpPr>
          <p:nvPr>
            <p:ph type="ftr" idx="11"/>
          </p:nvPr>
        </p:nvSpPr>
        <p:spPr>
          <a:xfrm>
            <a:off x="838199" y="6356350"/>
            <a:ext cx="10025743" cy="501650"/>
          </a:xfrm>
          <a:prstGeom prst="rect">
            <a:avLst/>
          </a:prstGeom>
          <a:noFill/>
          <a:ln>
            <a:noFill/>
          </a:ln>
        </p:spPr>
        <p:txBody>
          <a:bodyPr spcFirstLastPara="1" wrap="square" lIns="0" tIns="0" rIns="0" bIns="0" anchor="ctr" anchorCtr="0">
            <a:noAutofit/>
          </a:bodyPr>
          <a:lstStyle/>
          <a:p>
            <a:r>
              <a:rPr lang="en-US" dirty="0"/>
              <a:t>Taller de capacitación sobre pruebas diagnósticas rápidas de antígenos del SARS-CoV-2 (v3.0) | Descripción general de las pruebas del SARS-CoV-2 </a:t>
            </a:r>
            <a:endParaRPr lang="en-GB"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rPr>
              <a:t>Medios diagnósticos en la respuesta a la COVID-19 </a:t>
            </a:r>
            <a:endParaRPr/>
          </a:p>
        </p:txBody>
      </p:sp>
      <p:sp>
        <p:nvSpPr>
          <p:cNvPr id="191" name="Google Shape;191;p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sz="1000"/>
          </a:p>
        </p:txBody>
      </p:sp>
      <p:sp>
        <p:nvSpPr>
          <p:cNvPr id="192" name="Google Shape;192;p4"/>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dirty="0"/>
              <a:t>Las pruebas diagnósticas son un componente fundamental de la respuesta a la COVID-19, ya que pueden usarse para: </a:t>
            </a:r>
          </a:p>
          <a:p>
            <a:pPr marL="0" lvl="0" indent="0" algn="l" rtl="0">
              <a:lnSpc>
                <a:spcPct val="100000"/>
              </a:lnSpc>
              <a:spcBef>
                <a:spcPts val="1000"/>
              </a:spcBef>
              <a:spcAft>
                <a:spcPts val="0"/>
              </a:spcAft>
              <a:buSzPts val="2000"/>
              <a:buNone/>
            </a:pPr>
            <a:endParaRPr dirty="0"/>
          </a:p>
          <a:p>
            <a:pPr marL="228600" lvl="0" indent="-228600" algn="l" rtl="0">
              <a:lnSpc>
                <a:spcPct val="100000"/>
              </a:lnSpc>
              <a:spcBef>
                <a:spcPts val="1000"/>
              </a:spcBef>
              <a:spcAft>
                <a:spcPts val="0"/>
              </a:spcAft>
              <a:buClr>
                <a:schemeClr val="accent1"/>
              </a:buClr>
              <a:buSzPts val="2000"/>
              <a:buChar char="•"/>
            </a:pPr>
            <a:r>
              <a:rPr lang="en-US" dirty="0"/>
              <a:t>confirmar la infección en los pacientes que cumplen los criterios clínicos de COVID-19; </a:t>
            </a:r>
          </a:p>
          <a:p>
            <a:pPr marL="228600" indent="-228600"/>
            <a:r>
              <a:rPr lang="en-US" dirty="0"/>
              <a:t>realizar un tamizaje para detectar la infección en personas asintomáticas con alto riesgo de infección, que comprenden los contactos (de casos confirmados o probables) y los trabajadores de la salud; </a:t>
            </a:r>
          </a:p>
          <a:p>
            <a:pPr marL="228600" indent="-228600"/>
            <a:r>
              <a:rPr lang="en-US" dirty="0"/>
              <a:t>realizar con rapidez un tamizaje de los casos presuntos (especialmente en contextos comunitarios); </a:t>
            </a:r>
          </a:p>
          <a:p>
            <a:pPr marL="228600" lvl="0" indent="-228600" algn="l" rtl="0">
              <a:lnSpc>
                <a:spcPct val="100000"/>
              </a:lnSpc>
              <a:spcBef>
                <a:spcPts val="1000"/>
              </a:spcBef>
              <a:spcAft>
                <a:spcPts val="0"/>
              </a:spcAft>
              <a:buClr>
                <a:schemeClr val="accent1"/>
              </a:buClr>
              <a:buSzPts val="2000"/>
              <a:buChar char="•"/>
            </a:pPr>
            <a:r>
              <a:rPr lang="en-US" dirty="0"/>
              <a:t>determinar la exposición (actual y previa) al virus para conocer la extensión real del brote, mapear la pandemia en los diversos países y hacer el seguimiento de las tendencias. </a:t>
            </a:r>
            <a:endParaRPr dirty="0"/>
          </a:p>
          <a:p>
            <a:pPr marL="0" lvl="0" indent="0" algn="l" rtl="0">
              <a:lnSpc>
                <a:spcPct val="100000"/>
              </a:lnSpc>
              <a:spcBef>
                <a:spcPts val="1000"/>
              </a:spcBef>
              <a:spcAft>
                <a:spcPts val="0"/>
              </a:spcAft>
              <a:buSzPts val="2000"/>
              <a:buNone/>
            </a:pPr>
            <a:endParaRPr dirty="0"/>
          </a:p>
        </p:txBody>
      </p:sp>
      <p:sp>
        <p:nvSpPr>
          <p:cNvPr id="193" name="Google Shape;193;p4"/>
          <p:cNvSpPr txBox="1">
            <a:spLocks noGrp="1"/>
          </p:cNvSpPr>
          <p:nvPr>
            <p:ph type="ftr" idx="11"/>
          </p:nvPr>
        </p:nvSpPr>
        <p:spPr>
          <a:xfrm>
            <a:off x="838199" y="6356350"/>
            <a:ext cx="9644743" cy="501650"/>
          </a:xfrm>
          <a:prstGeom prst="rect">
            <a:avLst/>
          </a:prstGeom>
          <a:noFill/>
          <a:ln>
            <a:noFill/>
          </a:ln>
        </p:spPr>
        <p:txBody>
          <a:bodyPr spcFirstLastPara="1" wrap="square" lIns="0" tIns="0" rIns="0" bIns="0" anchor="ctr" anchorCtr="0">
            <a:noAutofit/>
          </a:bodyPr>
          <a:lstStyle/>
          <a:p>
            <a:r>
              <a:rPr lang="en-US" dirty="0"/>
              <a:t>Taller de capacitación sobre pruebas diagnósticas rápidas de antígenos del SARS-CoV-2 (v3.0) | Descripción general de las pruebas del SARS-CoV-2 </a:t>
            </a:r>
            <a:endParaRPr lang="en-GB"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numCol="2" spcCol="180000"/>
          <a:lstStyle/>
          <a:p>
            <a:pPr algn="l" rtl="0"/>
            <a:r>
              <a:rPr lang="es" b="0" i="0" u="none" baseline="0" dirty="0">
                <a:solidFill>
                  <a:srgbClr val="009AC9"/>
                </a:solidFill>
              </a:rPr>
              <a:t>Términos básicos</a:t>
            </a:r>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pPr algn="r" rtl="0"/>
            <a:fld id="{42D34DE6-22C6-0E40-B20E-F2D718CBADB2}" type="slidenum">
              <a:rPr/>
              <a:pPr algn="r" rtl="0"/>
              <a:t>6</a:t>
            </a:fld>
            <a:endParaRPr lang="es" sz="1000" dirty="0"/>
          </a:p>
        </p:txBody>
      </p:sp>
      <p:sp>
        <p:nvSpPr>
          <p:cNvPr id="6" name="Rectangle 5">
            <a:extLst>
              <a:ext uri="{FF2B5EF4-FFF2-40B4-BE49-F238E27FC236}">
                <a16:creationId xmlns:a16="http://schemas.microsoft.com/office/drawing/2014/main" id="{6D438A86-9DEA-1944-99F7-D44F7FB133D9}"/>
              </a:ext>
            </a:extLst>
          </p:cNvPr>
          <p:cNvSpPr/>
          <p:nvPr/>
        </p:nvSpPr>
        <p:spPr>
          <a:xfrm>
            <a:off x="838200" y="2824486"/>
            <a:ext cx="4964400" cy="2829202"/>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066800" rtl="0">
              <a:lnSpc>
                <a:spcPct val="90000"/>
              </a:lnSpc>
              <a:spcBef>
                <a:spcPct val="0"/>
              </a:spcBef>
              <a:spcAft>
                <a:spcPct val="35000"/>
              </a:spcAft>
            </a:pPr>
            <a:r>
              <a:rPr lang="es" sz="2400" b="0" i="0" u="none" baseline="0" dirty="0">
                <a:solidFill>
                  <a:srgbClr val="44546A">
                    <a:hueOff val="0"/>
                    <a:satOff val="0"/>
                    <a:lumOff val="0"/>
                    <a:alphaOff val="0"/>
                  </a:srgbClr>
                </a:solidFill>
              </a:rPr>
              <a:t>Los antígenos son estructuras moleculares extrañas al cuerpo que pueden desencadenar una respuesta inmunitaria.</a:t>
            </a:r>
          </a:p>
        </p:txBody>
      </p:sp>
      <p:sp>
        <p:nvSpPr>
          <p:cNvPr id="8" name="Rectangle 7">
            <a:extLst>
              <a:ext uri="{FF2B5EF4-FFF2-40B4-BE49-F238E27FC236}">
                <a16:creationId xmlns:a16="http://schemas.microsoft.com/office/drawing/2014/main" id="{77772DD0-E229-9446-80CE-400B63325CA1}"/>
              </a:ext>
            </a:extLst>
          </p:cNvPr>
          <p:cNvSpPr/>
          <p:nvPr/>
        </p:nvSpPr>
        <p:spPr>
          <a:xfrm>
            <a:off x="838200" y="2010602"/>
            <a:ext cx="4964401" cy="813885"/>
          </a:xfrm>
          <a:prstGeom prst="rect">
            <a:avLst/>
          </a:prstGeom>
          <a:solidFill>
            <a:srgbClr val="009AC9"/>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rtl="0"/>
            <a:r>
              <a:rPr lang="es" sz="2800" b="0" i="0" u="none" baseline="0" dirty="0">
                <a:solidFill>
                  <a:schemeClr val="bg1"/>
                </a:solidFill>
                <a:cs typeface="Arial" pitchFamily="34" charset="0"/>
              </a:rPr>
              <a:t>Antígeno</a:t>
            </a:r>
            <a:endParaRPr lang="es" sz="2800" dirty="0">
              <a:solidFill>
                <a:schemeClr val="bg1"/>
              </a:solidFill>
              <a:cs typeface="Arial" pitchFamily="34" charset="0"/>
            </a:endParaRPr>
          </a:p>
        </p:txBody>
      </p:sp>
      <p:sp>
        <p:nvSpPr>
          <p:cNvPr id="9" name="Rectangle 8">
            <a:extLst>
              <a:ext uri="{FF2B5EF4-FFF2-40B4-BE49-F238E27FC236}">
                <a16:creationId xmlns:a16="http://schemas.microsoft.com/office/drawing/2014/main" id="{7C396584-8133-9449-9F73-CF3805C69ABB}"/>
              </a:ext>
            </a:extLst>
          </p:cNvPr>
          <p:cNvSpPr/>
          <p:nvPr/>
        </p:nvSpPr>
        <p:spPr>
          <a:xfrm>
            <a:off x="6389913" y="2010603"/>
            <a:ext cx="4963886" cy="813885"/>
          </a:xfrm>
          <a:prstGeom prst="rect">
            <a:avLst/>
          </a:prstGeom>
          <a:solidFill>
            <a:srgbClr val="009AC9"/>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rtl="0"/>
            <a:r>
              <a:rPr lang="es" sz="2800" b="0" i="0" u="none" baseline="0" dirty="0">
                <a:solidFill>
                  <a:schemeClr val="bg1"/>
                </a:solidFill>
                <a:cs typeface="Arial" pitchFamily="34" charset="0"/>
              </a:rPr>
              <a:t>Anticuerpo</a:t>
            </a:r>
            <a:endParaRPr lang="es" sz="2800" dirty="0">
              <a:solidFill>
                <a:schemeClr val="bg1"/>
              </a:solidFill>
              <a:cs typeface="Arial" pitchFamily="34" charset="0"/>
            </a:endParaRPr>
          </a:p>
        </p:txBody>
      </p:sp>
      <p:sp>
        <p:nvSpPr>
          <p:cNvPr id="10" name="Rectangle 9">
            <a:extLst>
              <a:ext uri="{FF2B5EF4-FFF2-40B4-BE49-F238E27FC236}">
                <a16:creationId xmlns:a16="http://schemas.microsoft.com/office/drawing/2014/main" id="{F3E85841-BC3C-E24E-BEEF-4D0971BA285B}"/>
              </a:ext>
            </a:extLst>
          </p:cNvPr>
          <p:cNvSpPr/>
          <p:nvPr/>
        </p:nvSpPr>
        <p:spPr>
          <a:xfrm>
            <a:off x="6389913" y="2824487"/>
            <a:ext cx="4963886" cy="2829201"/>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lvl="0" algn="ctr" defTabSz="1066800" rtl="0">
              <a:lnSpc>
                <a:spcPct val="90000"/>
              </a:lnSpc>
              <a:spcBef>
                <a:spcPct val="0"/>
              </a:spcBef>
              <a:spcAft>
                <a:spcPct val="35000"/>
              </a:spcAft>
            </a:pPr>
            <a:r>
              <a:rPr lang="es" sz="2400" b="0" i="0" u="none" baseline="0" dirty="0">
                <a:solidFill>
                  <a:srgbClr val="44546A">
                    <a:hueOff val="0"/>
                    <a:satOff val="0"/>
                    <a:lumOff val="0"/>
                    <a:alphaOff val="0"/>
                  </a:srgbClr>
                </a:solidFill>
              </a:rPr>
              <a:t>Un anticuerpo es una proteína (también llamada inmunoglobulina) producida por el sistema inmunitario del cuerpo que es capaz de reconocer y actuar sobre un antígeno para causar su destrucción</a:t>
            </a:r>
            <a:r>
              <a:rPr lang="es" sz="2400" b="0" i="0" u="none" baseline="0" dirty="0">
                <a:solidFill>
                  <a:srgbClr val="FF0000"/>
                </a:solidFill>
              </a:rPr>
              <a:t>.</a:t>
            </a:r>
            <a:endParaRPr lang="es" sz="2400" dirty="0">
              <a:solidFill>
                <a:srgbClr val="FF0000"/>
              </a:solidFill>
              <a:latin typeface="Arial" panose="020B0604020202020204"/>
            </a:endParaRPr>
          </a:p>
        </p:txBody>
      </p:sp>
      <p:sp>
        <p:nvSpPr>
          <p:cNvPr id="3" name="Google Shape;193;p4">
            <a:extLst>
              <a:ext uri="{FF2B5EF4-FFF2-40B4-BE49-F238E27FC236}">
                <a16:creationId xmlns:a16="http://schemas.microsoft.com/office/drawing/2014/main" id="{CA8BA96D-56DB-0EA0-0213-74A89024F564}"/>
              </a:ext>
            </a:extLst>
          </p:cNvPr>
          <p:cNvSpPr txBox="1">
            <a:spLocks noGrp="1"/>
          </p:cNvSpPr>
          <p:nvPr>
            <p:ph type="ftr" idx="11"/>
          </p:nvPr>
        </p:nvSpPr>
        <p:spPr>
          <a:xfrm>
            <a:off x="838199" y="6356350"/>
            <a:ext cx="9644743" cy="501650"/>
          </a:xfrm>
          <a:prstGeom prst="rect">
            <a:avLst/>
          </a:prstGeom>
          <a:noFill/>
          <a:ln>
            <a:noFill/>
          </a:ln>
        </p:spPr>
        <p:txBody>
          <a:bodyPr spcFirstLastPara="1" wrap="square" lIns="0" tIns="0" rIns="0" bIns="0" anchor="ctr" anchorCtr="0">
            <a:noAutofit/>
          </a:bodyPr>
          <a:lstStyle/>
          <a:p>
            <a:r>
              <a:rPr lang="en-US" dirty="0"/>
              <a:t>Taller de capacitación sobre pruebas diagnósticas rápidas de antígenos del SARS-CoV-2 (v3.0) | Descripción general de las pruebas del SARS-CoV-2 </a:t>
            </a:r>
            <a:endParaRPr lang="en-GB" dirty="0"/>
          </a:p>
        </p:txBody>
      </p:sp>
    </p:spTree>
    <p:custDataLst>
      <p:tags r:id="rId1"/>
    </p:custDataLst>
    <p:extLst>
      <p:ext uri="{BB962C8B-B14F-4D97-AF65-F5344CB8AC3E}">
        <p14:creationId xmlns:p14="http://schemas.microsoft.com/office/powerpoint/2010/main" val="328535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txBox="1">
            <a:spLocks noGrp="1"/>
          </p:cNvSpPr>
          <p:nvPr>
            <p:ph type="title"/>
          </p:nvPr>
        </p:nvSpPr>
        <p:spPr>
          <a:xfrm>
            <a:off x="838199" y="32386"/>
            <a:ext cx="10515600" cy="76613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sz="2800" dirty="0">
                <a:solidFill>
                  <a:srgbClr val="009AC9"/>
                </a:solidFill>
              </a:rPr>
              <a:t>Tipos de pruebas usadas en la respuesta a la COVID-19 (1) </a:t>
            </a:r>
            <a:endParaRPr sz="2800" dirty="0"/>
          </a:p>
        </p:txBody>
      </p:sp>
      <p:sp>
        <p:nvSpPr>
          <p:cNvPr id="210" name="Google Shape;210;p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42424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000" b="0" i="0" u="none" strike="noStrike" kern="0" cap="none" spc="0" normalizeH="0" baseline="0" noProof="0">
              <a:ln>
                <a:noFill/>
              </a:ln>
              <a:solidFill>
                <a:srgbClr val="424242"/>
              </a:solidFill>
              <a:effectLst/>
              <a:uLnTx/>
              <a:uFillTx/>
              <a:latin typeface="Arial"/>
              <a:cs typeface="Arial"/>
              <a:sym typeface="Arial"/>
            </a:endParaRPr>
          </a:p>
        </p:txBody>
      </p:sp>
      <p:graphicFrame>
        <p:nvGraphicFramePr>
          <p:cNvPr id="211" name="Google Shape;211;p6"/>
          <p:cNvGraphicFramePr/>
          <p:nvPr>
            <p:extLst>
              <p:ext uri="{D42A27DB-BD31-4B8C-83A1-F6EECF244321}">
                <p14:modId xmlns:p14="http://schemas.microsoft.com/office/powerpoint/2010/main" val="3522639603"/>
              </p:ext>
            </p:extLst>
          </p:nvPr>
        </p:nvGraphicFramePr>
        <p:xfrm>
          <a:off x="324158" y="974131"/>
          <a:ext cx="11029641" cy="4097403"/>
        </p:xfrm>
        <a:graphic>
          <a:graphicData uri="http://schemas.openxmlformats.org/drawingml/2006/table">
            <a:tbl>
              <a:tblPr firstRow="1" bandRow="1">
                <a:tableStyleId>{7DF18680-E054-41AD-8BC1-D1AEF772440D}</a:tableStyleId>
              </a:tblPr>
              <a:tblGrid>
                <a:gridCol w="1833008">
                  <a:extLst>
                    <a:ext uri="{9D8B030D-6E8A-4147-A177-3AD203B41FA5}">
                      <a16:colId xmlns:a16="http://schemas.microsoft.com/office/drawing/2014/main" val="20000"/>
                    </a:ext>
                  </a:extLst>
                </a:gridCol>
                <a:gridCol w="1915927">
                  <a:extLst>
                    <a:ext uri="{9D8B030D-6E8A-4147-A177-3AD203B41FA5}">
                      <a16:colId xmlns:a16="http://schemas.microsoft.com/office/drawing/2014/main" val="20001"/>
                    </a:ext>
                  </a:extLst>
                </a:gridCol>
                <a:gridCol w="2715433">
                  <a:extLst>
                    <a:ext uri="{9D8B030D-6E8A-4147-A177-3AD203B41FA5}">
                      <a16:colId xmlns:a16="http://schemas.microsoft.com/office/drawing/2014/main" val="20002"/>
                    </a:ext>
                  </a:extLst>
                </a:gridCol>
                <a:gridCol w="2661326">
                  <a:extLst>
                    <a:ext uri="{9D8B030D-6E8A-4147-A177-3AD203B41FA5}">
                      <a16:colId xmlns:a16="http://schemas.microsoft.com/office/drawing/2014/main" val="20003"/>
                    </a:ext>
                  </a:extLst>
                </a:gridCol>
                <a:gridCol w="1903947">
                  <a:extLst>
                    <a:ext uri="{9D8B030D-6E8A-4147-A177-3AD203B41FA5}">
                      <a16:colId xmlns:a16="http://schemas.microsoft.com/office/drawing/2014/main" val="20004"/>
                    </a:ext>
                  </a:extLst>
                </a:gridCol>
              </a:tblGrid>
              <a:tr h="369150">
                <a:tc>
                  <a:txBody>
                    <a:bodyPr/>
                    <a:lstStyle/>
                    <a:p>
                      <a:pPr marL="0" marR="0" lvl="0" indent="0" algn="l" rtl="0">
                        <a:spcBef>
                          <a:spcPts val="0"/>
                        </a:spcBef>
                        <a:spcAft>
                          <a:spcPts val="0"/>
                        </a:spcAft>
                        <a:buNone/>
                      </a:pPr>
                      <a:r>
                        <a:rPr lang="en-US" sz="1600" u="none" strike="noStrike" cap="none" dirty="0"/>
                        <a:t>Tipo </a:t>
                      </a:r>
                      <a:endParaRPr/>
                    </a:p>
                  </a:txBody>
                  <a:tcPr marL="91450" marR="91450" marT="45725" marB="45725"/>
                </a:tc>
                <a:tc>
                  <a:txBody>
                    <a:bodyPr/>
                    <a:lstStyle/>
                    <a:p>
                      <a:pPr marL="0" marR="0" lvl="0" indent="0" algn="l" rtl="0">
                        <a:spcBef>
                          <a:spcPts val="0"/>
                        </a:spcBef>
                        <a:spcAft>
                          <a:spcPts val="0"/>
                        </a:spcAft>
                        <a:buNone/>
                      </a:pPr>
                      <a:r>
                        <a:rPr lang="en-US" sz="1600" dirty="0"/>
                        <a:t>Diana </a:t>
                      </a:r>
                      <a:endParaRPr/>
                    </a:p>
                  </a:txBody>
                  <a:tcPr marL="91450" marR="91450" marT="45725" marB="45725"/>
                </a:tc>
                <a:tc>
                  <a:txBody>
                    <a:bodyPr/>
                    <a:lstStyle/>
                    <a:p>
                      <a:pPr marL="0" marR="0" lvl="0" indent="0" algn="l" rtl="0">
                        <a:spcBef>
                          <a:spcPts val="0"/>
                        </a:spcBef>
                        <a:spcAft>
                          <a:spcPts val="0"/>
                        </a:spcAft>
                        <a:buNone/>
                      </a:pPr>
                      <a:r>
                        <a:rPr lang="en-US" sz="1600" dirty="0"/>
                        <a:t>Uso </a:t>
                      </a:r>
                      <a:endParaRPr/>
                    </a:p>
                  </a:txBody>
                  <a:tcPr marL="91450" marR="91450" marT="45725" marB="45725"/>
                </a:tc>
                <a:tc>
                  <a:txBody>
                    <a:bodyPr/>
                    <a:lstStyle/>
                    <a:p>
                      <a:pPr marL="0" marR="0" lvl="0" indent="0" algn="l" rtl="0">
                        <a:spcBef>
                          <a:spcPts val="0"/>
                        </a:spcBef>
                        <a:spcAft>
                          <a:spcPts val="0"/>
                        </a:spcAft>
                        <a:buNone/>
                      </a:pPr>
                      <a:r>
                        <a:rPr lang="en-US" sz="1600" dirty="0"/>
                        <a:t>Método </a:t>
                      </a:r>
                      <a:endParaRPr/>
                    </a:p>
                  </a:txBody>
                  <a:tcPr marL="91450" marR="91450" marT="45725" marB="45725"/>
                </a:tc>
                <a:tc>
                  <a:txBody>
                    <a:bodyPr/>
                    <a:lstStyle/>
                    <a:p>
                      <a:pPr marL="0" marR="0" lvl="0" indent="0" algn="l" rtl="0">
                        <a:spcBef>
                          <a:spcPts val="0"/>
                        </a:spcBef>
                        <a:spcAft>
                          <a:spcPts val="0"/>
                        </a:spcAft>
                        <a:buNone/>
                      </a:pPr>
                      <a:r>
                        <a:rPr lang="en-US" sz="1600" dirty="0"/>
                        <a:t>Ubicación </a:t>
                      </a:r>
                      <a:endParaRPr/>
                    </a:p>
                  </a:txBody>
                  <a:tcPr marL="91450" marR="91450" marT="45725" marB="45725"/>
                </a:tc>
                <a:extLst>
                  <a:ext uri="{0D108BD9-81ED-4DB2-BD59-A6C34878D82A}">
                    <a16:rowId xmlns:a16="http://schemas.microsoft.com/office/drawing/2014/main" val="10000"/>
                  </a:ext>
                </a:extLst>
              </a:tr>
              <a:tr h="1152941">
                <a:tc>
                  <a:txBody>
                    <a:bodyPr/>
                    <a:lstStyle/>
                    <a:p>
                      <a:pPr marL="0" marR="0" lvl="0" indent="0" algn="l" rtl="0">
                        <a:spcBef>
                          <a:spcPts val="0"/>
                        </a:spcBef>
                        <a:spcAft>
                          <a:spcPts val="0"/>
                        </a:spcAft>
                        <a:buNone/>
                      </a:pPr>
                      <a:r>
                        <a:rPr lang="en-US" sz="1400" dirty="0"/>
                        <a:t>Pruebas moleculares (análisis basados en la PCR) </a:t>
                      </a:r>
                      <a:endParaRPr sz="1200" dirty="0"/>
                    </a:p>
                  </a:txBody>
                  <a:tcPr marL="91450" marR="91450" marT="45725" marB="45725"/>
                </a:tc>
                <a:tc>
                  <a:txBody>
                    <a:bodyPr/>
                    <a:lstStyle/>
                    <a:p>
                      <a:pPr marL="0" marR="0" lvl="0" indent="0" algn="l" rtl="0">
                        <a:spcBef>
                          <a:spcPts val="0"/>
                        </a:spcBef>
                        <a:spcAft>
                          <a:spcPts val="0"/>
                        </a:spcAft>
                        <a:buNone/>
                      </a:pPr>
                      <a:r>
                        <a:rPr lang="en-US" sz="1400" dirty="0"/>
                        <a:t>Material genético del virus </a:t>
                      </a:r>
                      <a:endParaRPr sz="1200" dirty="0"/>
                    </a:p>
                  </a:txBody>
                  <a:tcPr marL="91450" marR="91450" marT="45725" marB="45725"/>
                </a:tc>
                <a:tc>
                  <a:txBody>
                    <a:bodyPr/>
                    <a:lstStyle/>
                    <a:p>
                      <a:pPr marL="0" marR="0" lvl="0" indent="0" algn="l" rtl="0">
                        <a:spcBef>
                          <a:spcPts val="0"/>
                        </a:spcBef>
                        <a:spcAft>
                          <a:spcPts val="0"/>
                        </a:spcAft>
                        <a:buNone/>
                      </a:pPr>
                      <a:r>
                        <a:rPr lang="en-US" sz="1400" dirty="0"/>
                        <a:t>Detección de una infección en curso por el SARS-CoV-2* </a:t>
                      </a:r>
                      <a:endParaRPr sz="12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400" dirty="0"/>
                        <a:t>Amplificación de pequeñas cantidades de </a:t>
                      </a:r>
                      <a:r>
                        <a:rPr lang="en-US" sz="1400" dirty="0" err="1"/>
                        <a:t>genoma</a:t>
                      </a:r>
                      <a:r>
                        <a:rPr lang="en-US" sz="1400" dirty="0"/>
                        <a:t> </a:t>
                      </a:r>
                      <a:r>
                        <a:rPr lang="en-US" sz="1400" dirty="0" err="1"/>
                        <a:t>vírico</a:t>
                      </a:r>
                      <a:r>
                        <a:rPr lang="en-US" sz="1400" dirty="0"/>
                        <a:t> (ARN) hasta alcanzar niveles detectables </a:t>
                      </a:r>
                      <a:endParaRPr sz="1200" dirty="0"/>
                    </a:p>
                  </a:txBody>
                  <a:tcPr marL="91450" marR="91450" marT="45725" marB="45725"/>
                </a:tc>
                <a:tc>
                  <a:txBody>
                    <a:bodyPr/>
                    <a:lstStyle/>
                    <a:p>
                      <a:pPr marL="0" marR="0" lvl="0" indent="0" algn="l" rtl="0">
                        <a:spcBef>
                          <a:spcPts val="0"/>
                        </a:spcBef>
                        <a:spcAft>
                          <a:spcPts val="0"/>
                        </a:spcAft>
                        <a:buNone/>
                      </a:pPr>
                      <a:r>
                        <a:rPr lang="en-US" sz="1400" dirty="0"/>
                        <a:t>Laboratorio o cerca del paciente </a:t>
                      </a:r>
                      <a:endParaRPr sz="1200"/>
                    </a:p>
                  </a:txBody>
                  <a:tcPr marL="91450" marR="91450" marT="45725" marB="45725"/>
                </a:tc>
                <a:extLst>
                  <a:ext uri="{0D108BD9-81ED-4DB2-BD59-A6C34878D82A}">
                    <a16:rowId xmlns:a16="http://schemas.microsoft.com/office/drawing/2014/main" val="10001"/>
                  </a:ext>
                </a:extLst>
              </a:tr>
              <a:tr h="997607">
                <a:tc>
                  <a:txBody>
                    <a:bodyPr/>
                    <a:lstStyle/>
                    <a:p>
                      <a:pPr marL="0" marR="0" lvl="0" indent="0" algn="l" rtl="0">
                        <a:spcBef>
                          <a:spcPts val="0"/>
                        </a:spcBef>
                        <a:spcAft>
                          <a:spcPts val="0"/>
                        </a:spcAft>
                        <a:buNone/>
                      </a:pPr>
                      <a:r>
                        <a:rPr lang="en-US" sz="1400" dirty="0"/>
                        <a:t>Pruebas de antígenos </a:t>
                      </a:r>
                      <a:endParaRPr sz="1200" dirty="0"/>
                    </a:p>
                  </a:txBody>
                  <a:tcPr marL="91450" marR="91450" marT="45725" marB="45725"/>
                </a:tc>
                <a:tc>
                  <a:txBody>
                    <a:bodyPr/>
                    <a:lstStyle/>
                    <a:p>
                      <a:pPr marL="0" marR="0" lvl="0" indent="0" algn="l" rtl="0">
                        <a:spcBef>
                          <a:spcPts val="0"/>
                        </a:spcBef>
                        <a:spcAft>
                          <a:spcPts val="0"/>
                        </a:spcAft>
                        <a:buNone/>
                      </a:pPr>
                      <a:r>
                        <a:rPr lang="en-US" sz="1400" dirty="0" err="1"/>
                        <a:t>Proteínas</a:t>
                      </a:r>
                      <a:r>
                        <a:rPr lang="en-US" sz="1400" dirty="0"/>
                        <a:t> del virus </a:t>
                      </a:r>
                      <a:endParaRPr sz="12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400" dirty="0"/>
                        <a:t>Detección de una infección en curso por el SARS-CoV-2 </a:t>
                      </a:r>
                      <a:endParaRPr sz="1200" dirty="0"/>
                    </a:p>
                  </a:txBody>
                  <a:tcPr marL="91450" marR="91450" marT="45725" marB="45725"/>
                </a:tc>
                <a:tc>
                  <a:txBody>
                    <a:bodyPr/>
                    <a:lstStyle/>
                    <a:p>
                      <a:pPr marL="0" marR="0" lvl="0" indent="0" algn="l" rtl="0">
                        <a:spcBef>
                          <a:spcPts val="0"/>
                        </a:spcBef>
                        <a:spcAft>
                          <a:spcPts val="0"/>
                        </a:spcAft>
                        <a:buNone/>
                      </a:pPr>
                      <a:r>
                        <a:rPr lang="en-US" sz="1400" dirty="0"/>
                        <a:t>Captura de antígenos en una tira reactiva que causa un cambio de color (por ejemplo, PDR para la malaria) </a:t>
                      </a:r>
                      <a:endParaRPr sz="1200"/>
                    </a:p>
                  </a:txBody>
                  <a:tcPr marL="91450" marR="91450" marT="45725" marB="45725"/>
                </a:tc>
                <a:tc>
                  <a:txBody>
                    <a:bodyPr/>
                    <a:lstStyle/>
                    <a:p>
                      <a:pPr marL="0" marR="0" lvl="0" indent="0" algn="l" rtl="0">
                        <a:spcBef>
                          <a:spcPts val="0"/>
                        </a:spcBef>
                        <a:spcAft>
                          <a:spcPts val="0"/>
                        </a:spcAft>
                        <a:buNone/>
                      </a:pPr>
                      <a:r>
                        <a:rPr lang="en-US" sz="1400" dirty="0"/>
                        <a:t>Punto de atención </a:t>
                      </a:r>
                      <a:endParaRPr sz="1400"/>
                    </a:p>
                  </a:txBody>
                  <a:tcPr marL="91450" marR="91450" marT="45725" marB="45725"/>
                </a:tc>
                <a:extLst>
                  <a:ext uri="{0D108BD9-81ED-4DB2-BD59-A6C34878D82A}">
                    <a16:rowId xmlns:a16="http://schemas.microsoft.com/office/drawing/2014/main" val="10002"/>
                  </a:ext>
                </a:extLst>
              </a:tr>
              <a:tr h="1577705">
                <a:tc>
                  <a:txBody>
                    <a:bodyPr/>
                    <a:lstStyle/>
                    <a:p>
                      <a:pPr marL="0" marR="0" lvl="0" indent="0" algn="l" rtl="0">
                        <a:spcBef>
                          <a:spcPts val="0"/>
                        </a:spcBef>
                        <a:spcAft>
                          <a:spcPts val="0"/>
                        </a:spcAft>
                        <a:buNone/>
                      </a:pPr>
                      <a:r>
                        <a:rPr lang="en-US" sz="1400" dirty="0"/>
                        <a:t>Pruebas de anticuerpos </a:t>
                      </a:r>
                      <a:endParaRPr sz="1200" dirty="0"/>
                    </a:p>
                  </a:txBody>
                  <a:tcPr marL="91450" marR="91450" marT="45725" marB="45725"/>
                </a:tc>
                <a:tc>
                  <a:txBody>
                    <a:bodyPr/>
                    <a:lstStyle/>
                    <a:p>
                      <a:pPr marL="0" marR="0" lvl="0" indent="0" algn="l" rtl="0">
                        <a:spcBef>
                          <a:spcPts val="0"/>
                        </a:spcBef>
                        <a:spcAft>
                          <a:spcPts val="0"/>
                        </a:spcAft>
                        <a:buNone/>
                      </a:pPr>
                      <a:r>
                        <a:rPr lang="en-US" sz="1400" dirty="0"/>
                        <a:t>Anticuerpos que producen los pacientes en respuesta a la infección </a:t>
                      </a:r>
                      <a:endParaRPr sz="1200" dirty="0"/>
                    </a:p>
                  </a:txBody>
                  <a:tcPr marL="91450" marR="91450" marT="45725" marB="45725"/>
                </a:tc>
                <a:tc>
                  <a:txBody>
                    <a:bodyPr/>
                    <a:lstStyle/>
                    <a:p>
                      <a:pPr marL="0" marR="0" lvl="0" indent="0" algn="l" rtl="0">
                        <a:spcBef>
                          <a:spcPts val="0"/>
                        </a:spcBef>
                        <a:spcAft>
                          <a:spcPts val="0"/>
                        </a:spcAft>
                        <a:buNone/>
                      </a:pPr>
                      <a:r>
                        <a:rPr lang="en-US" sz="1400" b="0" u="none" strike="noStrike" dirty="0">
                          <a:solidFill>
                            <a:schemeClr val="dk1"/>
                          </a:solidFill>
                          <a:sym typeface="Arial"/>
                        </a:rPr>
                        <a:t>Evaluación de infecciones pasadas </a:t>
                      </a:r>
                      <a:endParaRPr sz="14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400" dirty="0"/>
                        <a:t>Captura de anticuerpos en una tira reactiva</a:t>
                      </a:r>
                      <a:r>
                        <a:rPr lang="en-US" sz="1400" baseline="-25000" dirty="0"/>
                        <a:t>1</a:t>
                      </a:r>
                      <a:r>
                        <a:rPr lang="en-US" sz="1400" dirty="0"/>
                        <a:t> o en un recipiente de análisis que causa un cambio de color, lectura manual o con el empleo de un instrumento </a:t>
                      </a:r>
                      <a:endParaRPr sz="12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400" dirty="0"/>
                        <a:t>Laboratorio o punto de atención</a:t>
                      </a:r>
                      <a:r>
                        <a:rPr lang="en-US" sz="1400" baseline="-25000" dirty="0"/>
                        <a:t>§</a:t>
                      </a:r>
                      <a:r>
                        <a:rPr lang="en-US" sz="1400" dirty="0"/>
                        <a:t> </a:t>
                      </a:r>
                      <a:endParaRPr sz="1200" baseline="30000" dirty="0"/>
                    </a:p>
                    <a:p>
                      <a:pPr marL="0" marR="0" lvl="0" indent="0" algn="l" rtl="0">
                        <a:spcBef>
                          <a:spcPts val="0"/>
                        </a:spcBef>
                        <a:spcAft>
                          <a:spcPts val="0"/>
                        </a:spcAft>
                        <a:buNone/>
                      </a:pPr>
                      <a:endParaRPr sz="1400" dirty="0"/>
                    </a:p>
                  </a:txBody>
                  <a:tcPr marL="91450" marR="91450" marT="45725" marB="45725"/>
                </a:tc>
                <a:extLst>
                  <a:ext uri="{0D108BD9-81ED-4DB2-BD59-A6C34878D82A}">
                    <a16:rowId xmlns:a16="http://schemas.microsoft.com/office/drawing/2014/main" val="10003"/>
                  </a:ext>
                </a:extLst>
              </a:tr>
            </a:tbl>
          </a:graphicData>
        </a:graphic>
      </p:graphicFrame>
      <p:sp>
        <p:nvSpPr>
          <p:cNvPr id="212" name="Google Shape;212;p6"/>
          <p:cNvSpPr txBox="1">
            <a:spLocks noGrp="1"/>
          </p:cNvSpPr>
          <p:nvPr>
            <p:ph type="ftr" idx="11"/>
          </p:nvPr>
        </p:nvSpPr>
        <p:spPr>
          <a:xfrm>
            <a:off x="838200" y="6356350"/>
            <a:ext cx="10047514" cy="50165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00" b="1" i="0" u="none" strike="noStrike" kern="0" cap="none" spc="0" normalizeH="0" baseline="0" noProof="0" dirty="0">
                <a:ln>
                  <a:noFill/>
                </a:ln>
                <a:solidFill>
                  <a:srgbClr val="FFFFFF"/>
                </a:solidFill>
                <a:effectLst/>
                <a:uLnTx/>
                <a:uFillTx/>
                <a:latin typeface="Arial"/>
                <a:cs typeface="Arial"/>
                <a:sym typeface="Arial"/>
              </a:rPr>
              <a:t>Taller de capacitación sobre pruebas diagnósticas rápidas de antígenos del SARS-CoV-2 (v3.0) | Descripción general de las pruebas del SARS-CoV-2 </a:t>
            </a:r>
            <a:endParaRPr kumimoji="0" lang="en-GB" sz="1000" b="1" i="0" u="none" strike="noStrike" kern="0" cap="none" spc="0" normalizeH="0" baseline="0" noProof="0" dirty="0">
              <a:ln>
                <a:noFill/>
              </a:ln>
              <a:solidFill>
                <a:srgbClr val="FFFFFF"/>
              </a:solidFill>
              <a:effectLst/>
              <a:uLnTx/>
              <a:uFillTx/>
              <a:latin typeface="Arial"/>
              <a:cs typeface="Arial"/>
              <a:sym typeface="Arial"/>
            </a:endParaRPr>
          </a:p>
        </p:txBody>
      </p:sp>
      <p:sp>
        <p:nvSpPr>
          <p:cNvPr id="6" name="TextBox 5">
            <a:extLst>
              <a:ext uri="{FF2B5EF4-FFF2-40B4-BE49-F238E27FC236}">
                <a16:creationId xmlns:a16="http://schemas.microsoft.com/office/drawing/2014/main" id="{B243B09B-07C9-400E-BFE0-9C51067CA374}"/>
              </a:ext>
            </a:extLst>
          </p:cNvPr>
          <p:cNvSpPr txBox="1"/>
          <p:nvPr/>
        </p:nvSpPr>
        <p:spPr>
          <a:xfrm>
            <a:off x="578874" y="5535682"/>
            <a:ext cx="10499622"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50" b="0" i="0" u="none" strike="noStrike" kern="0" cap="none" spc="0" normalizeH="0" baseline="30000" noProof="0" dirty="0">
                <a:ln>
                  <a:noFill/>
                </a:ln>
                <a:solidFill>
                  <a:srgbClr val="000000"/>
                </a:solidFill>
                <a:effectLst/>
                <a:uLnTx/>
                <a:uFillTx/>
                <a:latin typeface="Arial"/>
                <a:cs typeface="Arial"/>
                <a:sym typeface="Arial"/>
              </a:rPr>
              <a:t>§ </a:t>
            </a:r>
            <a:r>
              <a:rPr kumimoji="0" lang="es-ES" sz="1050" b="0" i="0" u="none" strike="noStrike" kern="0" cap="none" spc="0" normalizeH="0" baseline="0" noProof="0" dirty="0">
                <a:ln>
                  <a:noFill/>
                </a:ln>
                <a:solidFill>
                  <a:srgbClr val="000000"/>
                </a:solidFill>
                <a:effectLst/>
                <a:uLnTx/>
                <a:uFillTx/>
                <a:latin typeface="Arial"/>
                <a:cs typeface="Arial"/>
                <a:sym typeface="Arial"/>
              </a:rPr>
              <a:t>Según los datos disponibles en la actualidad, la OMS recomienda el uso de estas nuevas pruebas </a:t>
            </a:r>
            <a:r>
              <a:rPr kumimoji="0" lang="es-ES" sz="1050" b="0" i="0" u="none" strike="noStrike" kern="0" cap="none" spc="0" normalizeH="0" baseline="0" noProof="0" dirty="0" err="1">
                <a:ln>
                  <a:noFill/>
                </a:ln>
                <a:solidFill>
                  <a:srgbClr val="000000"/>
                </a:solidFill>
                <a:effectLst/>
                <a:uLnTx/>
                <a:uFillTx/>
                <a:latin typeface="Arial"/>
                <a:cs typeface="Arial"/>
                <a:sym typeface="Arial"/>
              </a:rPr>
              <a:t>inmunodiagnósticas</a:t>
            </a:r>
            <a:r>
              <a:rPr kumimoji="0" lang="es-ES" sz="1050" b="0" i="0" u="none" strike="noStrike" kern="0" cap="none" spc="0" normalizeH="0" baseline="0" noProof="0" dirty="0">
                <a:ln>
                  <a:noFill/>
                </a:ln>
                <a:solidFill>
                  <a:srgbClr val="000000"/>
                </a:solidFill>
                <a:effectLst/>
                <a:uLnTx/>
                <a:uFillTx/>
                <a:latin typeface="Arial"/>
                <a:cs typeface="Arial"/>
                <a:sym typeface="Arial"/>
              </a:rPr>
              <a:t> en el punto de atención solo en los entornos de investigación. No deben usarse en otro entorno, lo que incluye la toma de decisiones en la práctica clínica, mientras no se disponga de evidencia que apoye su uso en indicaciones específicas. Organización Mundial de la Salud.</a:t>
            </a:r>
            <a:r>
              <a:rPr kumimoji="0" lang="es-ES" sz="1050" b="0" i="1" u="none" strike="noStrike" kern="0" cap="none" spc="0" normalizeH="0" baseline="0" noProof="0" dirty="0">
                <a:ln>
                  <a:noFill/>
                </a:ln>
                <a:solidFill>
                  <a:srgbClr val="000000"/>
                </a:solidFill>
                <a:effectLst/>
                <a:uLnTx/>
                <a:uFillTx/>
                <a:latin typeface="Arial"/>
                <a:cs typeface="Arial"/>
                <a:sym typeface="Arial"/>
              </a:rPr>
              <a:t> </a:t>
            </a:r>
            <a:r>
              <a:rPr kumimoji="0" lang="es-ES" sz="1050" b="0" i="1" u="none" strike="noStrike" kern="0" cap="none" spc="0" normalizeH="0" baseline="0" noProof="0" dirty="0" err="1">
                <a:ln>
                  <a:noFill/>
                </a:ln>
                <a:solidFill>
                  <a:srgbClr val="000000"/>
                </a:solidFill>
                <a:effectLst/>
                <a:uLnTx/>
                <a:uFillTx/>
                <a:latin typeface="Arial"/>
                <a:cs typeface="Arial"/>
                <a:sym typeface="Arial"/>
              </a:rPr>
              <a:t>Advice</a:t>
            </a:r>
            <a:r>
              <a:rPr kumimoji="0" lang="es-ES" sz="1050" b="0" i="1" u="none" strike="noStrike" kern="0" cap="none" spc="0" normalizeH="0" baseline="0" noProof="0" dirty="0">
                <a:ln>
                  <a:noFill/>
                </a:ln>
                <a:solidFill>
                  <a:srgbClr val="000000"/>
                </a:solidFill>
                <a:effectLst/>
                <a:uLnTx/>
                <a:uFillTx/>
                <a:latin typeface="Arial"/>
                <a:cs typeface="Arial"/>
                <a:sym typeface="Arial"/>
              </a:rPr>
              <a:t> </a:t>
            </a:r>
            <a:r>
              <a:rPr kumimoji="0" lang="es-ES" sz="1050" b="0" i="1" u="none" strike="noStrike" kern="0" cap="none" spc="0" normalizeH="0" baseline="0" noProof="0" dirty="0" err="1">
                <a:ln>
                  <a:noFill/>
                </a:ln>
                <a:solidFill>
                  <a:srgbClr val="000000"/>
                </a:solidFill>
                <a:effectLst/>
                <a:uLnTx/>
                <a:uFillTx/>
                <a:latin typeface="Arial"/>
                <a:cs typeface="Arial"/>
                <a:sym typeface="Arial"/>
              </a:rPr>
              <a:t>on</a:t>
            </a:r>
            <a:r>
              <a:rPr kumimoji="0" lang="es-ES" sz="1050" b="0" i="1" u="none" strike="noStrike" kern="0" cap="none" spc="0" normalizeH="0" baseline="0" noProof="0" dirty="0">
                <a:ln>
                  <a:noFill/>
                </a:ln>
                <a:solidFill>
                  <a:srgbClr val="000000"/>
                </a:solidFill>
                <a:effectLst/>
                <a:uLnTx/>
                <a:uFillTx/>
                <a:latin typeface="Arial"/>
                <a:cs typeface="Arial"/>
                <a:sym typeface="Arial"/>
              </a:rPr>
              <a:t> </a:t>
            </a:r>
            <a:r>
              <a:rPr kumimoji="0" lang="es-ES" sz="1050" b="0" i="1" u="none" strike="noStrike" kern="0" cap="none" spc="0" normalizeH="0" baseline="0" noProof="0" dirty="0" err="1">
                <a:ln>
                  <a:noFill/>
                </a:ln>
                <a:solidFill>
                  <a:srgbClr val="000000"/>
                </a:solidFill>
                <a:effectLst/>
                <a:uLnTx/>
                <a:uFillTx/>
                <a:latin typeface="Arial"/>
                <a:cs typeface="Arial"/>
                <a:sym typeface="Arial"/>
              </a:rPr>
              <a:t>the</a:t>
            </a:r>
            <a:r>
              <a:rPr kumimoji="0" lang="es-ES" sz="1050" b="0" i="1" u="none" strike="noStrike" kern="0" cap="none" spc="0" normalizeH="0" baseline="0" noProof="0" dirty="0">
                <a:ln>
                  <a:noFill/>
                </a:ln>
                <a:solidFill>
                  <a:srgbClr val="000000"/>
                </a:solidFill>
                <a:effectLst/>
                <a:uLnTx/>
                <a:uFillTx/>
                <a:latin typeface="Arial"/>
                <a:cs typeface="Arial"/>
                <a:sym typeface="Arial"/>
              </a:rPr>
              <a:t> use </a:t>
            </a:r>
            <a:r>
              <a:rPr kumimoji="0" lang="es-ES" sz="1050" b="0" i="1" u="none" strike="noStrike" kern="0" cap="none" spc="0" normalizeH="0" baseline="0" noProof="0" dirty="0" err="1">
                <a:ln>
                  <a:noFill/>
                </a:ln>
                <a:solidFill>
                  <a:srgbClr val="000000"/>
                </a:solidFill>
                <a:effectLst/>
                <a:uLnTx/>
                <a:uFillTx/>
                <a:latin typeface="Arial"/>
                <a:cs typeface="Arial"/>
                <a:sym typeface="Arial"/>
              </a:rPr>
              <a:t>of</a:t>
            </a:r>
            <a:r>
              <a:rPr kumimoji="0" lang="es-ES" sz="1050" b="0" i="1" u="none" strike="noStrike" kern="0" cap="none" spc="0" normalizeH="0" baseline="0" noProof="0" dirty="0">
                <a:ln>
                  <a:noFill/>
                </a:ln>
                <a:solidFill>
                  <a:srgbClr val="000000"/>
                </a:solidFill>
                <a:effectLst/>
                <a:uLnTx/>
                <a:uFillTx/>
                <a:latin typeface="Arial"/>
                <a:cs typeface="Arial"/>
                <a:sym typeface="Arial"/>
              </a:rPr>
              <a:t> </a:t>
            </a:r>
            <a:r>
              <a:rPr kumimoji="0" lang="es-ES" sz="1050" b="0" i="1" u="none" strike="noStrike" kern="0" cap="none" spc="0" normalizeH="0" baseline="0" noProof="0" dirty="0" err="1">
                <a:ln>
                  <a:noFill/>
                </a:ln>
                <a:solidFill>
                  <a:srgbClr val="000000"/>
                </a:solidFill>
                <a:effectLst/>
                <a:uLnTx/>
                <a:uFillTx/>
                <a:latin typeface="Arial"/>
                <a:cs typeface="Arial"/>
                <a:sym typeface="Arial"/>
              </a:rPr>
              <a:t>point</a:t>
            </a:r>
            <a:r>
              <a:rPr kumimoji="0" lang="es-ES" sz="1050" b="0" i="1" u="none" strike="noStrike" kern="0" cap="none" spc="0" normalizeH="0" baseline="0" noProof="0" dirty="0">
                <a:ln>
                  <a:noFill/>
                </a:ln>
                <a:solidFill>
                  <a:srgbClr val="000000"/>
                </a:solidFill>
                <a:effectLst/>
                <a:uLnTx/>
                <a:uFillTx/>
                <a:latin typeface="Arial"/>
                <a:cs typeface="Arial"/>
                <a:sym typeface="Arial"/>
              </a:rPr>
              <a:t>-</a:t>
            </a:r>
            <a:r>
              <a:rPr kumimoji="0" lang="es-ES" sz="1050" b="0" i="1" u="none" strike="noStrike" kern="0" cap="none" spc="0" normalizeH="0" baseline="0" noProof="0" dirty="0" err="1">
                <a:ln>
                  <a:noFill/>
                </a:ln>
                <a:solidFill>
                  <a:srgbClr val="000000"/>
                </a:solidFill>
                <a:effectLst/>
                <a:uLnTx/>
                <a:uFillTx/>
                <a:latin typeface="Arial"/>
                <a:cs typeface="Arial"/>
                <a:sym typeface="Arial"/>
              </a:rPr>
              <a:t>of</a:t>
            </a:r>
            <a:r>
              <a:rPr kumimoji="0" lang="es-ES" sz="1050" b="0" i="1" u="none" strike="noStrike" kern="0" cap="none" spc="0" normalizeH="0" baseline="0" noProof="0" dirty="0">
                <a:ln>
                  <a:noFill/>
                </a:ln>
                <a:solidFill>
                  <a:srgbClr val="000000"/>
                </a:solidFill>
                <a:effectLst/>
                <a:uLnTx/>
                <a:uFillTx/>
                <a:latin typeface="Arial"/>
                <a:cs typeface="Arial"/>
                <a:sym typeface="Arial"/>
              </a:rPr>
              <a:t>-care </a:t>
            </a:r>
            <a:r>
              <a:rPr kumimoji="0" lang="es-ES" sz="1050" b="0" i="1" u="none" strike="noStrike" kern="0" cap="none" spc="0" normalizeH="0" baseline="0" noProof="0" dirty="0" err="1">
                <a:ln>
                  <a:noFill/>
                </a:ln>
                <a:solidFill>
                  <a:srgbClr val="000000"/>
                </a:solidFill>
                <a:effectLst/>
                <a:uLnTx/>
                <a:uFillTx/>
                <a:latin typeface="Arial"/>
                <a:cs typeface="Arial"/>
                <a:sym typeface="Arial"/>
              </a:rPr>
              <a:t>immunodiagnostic</a:t>
            </a:r>
            <a:r>
              <a:rPr kumimoji="0" lang="es-ES" sz="1050" b="0" i="1" u="none" strike="noStrike" kern="0" cap="none" spc="0" normalizeH="0" baseline="0" noProof="0" dirty="0">
                <a:ln>
                  <a:noFill/>
                </a:ln>
                <a:solidFill>
                  <a:srgbClr val="000000"/>
                </a:solidFill>
                <a:effectLst/>
                <a:uLnTx/>
                <a:uFillTx/>
                <a:latin typeface="Arial"/>
                <a:cs typeface="Arial"/>
                <a:sym typeface="Arial"/>
              </a:rPr>
              <a:t> </a:t>
            </a:r>
            <a:r>
              <a:rPr kumimoji="0" lang="es-ES" sz="1050" b="0" i="1" u="none" strike="noStrike" kern="0" cap="none" spc="0" normalizeH="0" baseline="0" noProof="0" dirty="0" err="1">
                <a:ln>
                  <a:noFill/>
                </a:ln>
                <a:solidFill>
                  <a:srgbClr val="000000"/>
                </a:solidFill>
                <a:effectLst/>
                <a:uLnTx/>
                <a:uFillTx/>
                <a:latin typeface="Arial"/>
                <a:cs typeface="Arial"/>
                <a:sym typeface="Arial"/>
              </a:rPr>
              <a:t>tests</a:t>
            </a:r>
            <a:r>
              <a:rPr kumimoji="0" lang="es-ES" sz="1050" b="0" i="1" u="none" strike="noStrike" kern="0" cap="none" spc="0" normalizeH="0" baseline="0" noProof="0" dirty="0">
                <a:ln>
                  <a:noFill/>
                </a:ln>
                <a:solidFill>
                  <a:srgbClr val="000000"/>
                </a:solidFill>
                <a:effectLst/>
                <a:uLnTx/>
                <a:uFillTx/>
                <a:latin typeface="Arial"/>
                <a:cs typeface="Arial"/>
                <a:sym typeface="Arial"/>
              </a:rPr>
              <a:t> </a:t>
            </a:r>
            <a:r>
              <a:rPr kumimoji="0" lang="es-ES" sz="1050" b="0" i="1" u="none" strike="noStrike" kern="0" cap="none" spc="0" normalizeH="0" baseline="0" noProof="0" dirty="0" err="1">
                <a:ln>
                  <a:noFill/>
                </a:ln>
                <a:solidFill>
                  <a:srgbClr val="000000"/>
                </a:solidFill>
                <a:effectLst/>
                <a:uLnTx/>
                <a:uFillTx/>
                <a:latin typeface="Arial"/>
                <a:cs typeface="Arial"/>
                <a:sym typeface="Arial"/>
              </a:rPr>
              <a:t>for</a:t>
            </a:r>
            <a:r>
              <a:rPr kumimoji="0" lang="es-ES" sz="1050" b="0" i="1" u="none" strike="noStrike" kern="0" cap="none" spc="0" normalizeH="0" baseline="0" noProof="0" dirty="0">
                <a:ln>
                  <a:noFill/>
                </a:ln>
                <a:solidFill>
                  <a:srgbClr val="000000"/>
                </a:solidFill>
                <a:effectLst/>
                <a:uLnTx/>
                <a:uFillTx/>
                <a:latin typeface="Arial"/>
                <a:cs typeface="Arial"/>
                <a:sym typeface="Arial"/>
              </a:rPr>
              <a:t> COVID-19</a:t>
            </a:r>
            <a:r>
              <a:rPr kumimoji="0" lang="es-ES" sz="1050" b="0" i="0" u="none" strike="noStrike" kern="0" cap="none" spc="0" normalizeH="0" baseline="0" noProof="0" dirty="0">
                <a:ln>
                  <a:noFill/>
                </a:ln>
                <a:solidFill>
                  <a:srgbClr val="000000"/>
                </a:solidFill>
                <a:effectLst/>
                <a:uLnTx/>
                <a:uFillTx/>
                <a:latin typeface="Arial"/>
                <a:cs typeface="Arial"/>
                <a:sym typeface="Arial"/>
              </a:rPr>
              <a:t>. Disponible en</a:t>
            </a:r>
            <a:r>
              <a:rPr kumimoji="0" lang="en-US" sz="1050" b="0" i="0" u="none" strike="noStrike" kern="0" cap="none" spc="0" normalizeH="0" baseline="0" noProof="0" dirty="0">
                <a:ln>
                  <a:noFill/>
                </a:ln>
                <a:solidFill>
                  <a:srgbClr val="000000"/>
                </a:solidFill>
                <a:effectLst/>
                <a:uLnTx/>
                <a:uFillTx/>
                <a:latin typeface="Arial"/>
                <a:cs typeface="Arial"/>
                <a:sym typeface="Arial"/>
              </a:rPr>
              <a:t>: </a:t>
            </a:r>
            <a:r>
              <a:rPr kumimoji="0" lang="en-US" sz="1050" b="0" i="0" u="none" strike="noStrike" kern="0" cap="none" spc="0" normalizeH="0" baseline="0" noProof="0" dirty="0">
                <a:ln>
                  <a:noFill/>
                </a:ln>
                <a:solidFill>
                  <a:srgbClr val="000000"/>
                </a:solidFill>
                <a:effectLst/>
                <a:uLnTx/>
                <a:uFillTx/>
                <a:latin typeface="Arial"/>
                <a:cs typeface="Arial"/>
                <a:sym typeface="Arial"/>
                <a:hlinkClick r:id="rId4">
                  <a:extLst>
                    <a:ext uri="{A12FA001-AC4F-418D-AE19-62706E023703}">
                      <ahyp:hlinkClr xmlns:ahyp="http://schemas.microsoft.com/office/drawing/2018/hyperlinkcolor" val="tx"/>
                    </a:ext>
                  </a:extLst>
                </a:hlinkClick>
              </a:rPr>
              <a:t>https://www.who.int/publications/i/item/advice-on-the-use-of-point-of-care-immunodiagnostic-tests-for-covid-19-scientific-brief</a:t>
            </a: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D15756F1-5172-42CF-BB5A-6D831154BACE}"/>
              </a:ext>
            </a:extLst>
          </p:cNvPr>
          <p:cNvSpPr txBox="1"/>
          <p:nvPr/>
        </p:nvSpPr>
        <p:spPr>
          <a:xfrm>
            <a:off x="579408" y="5141615"/>
            <a:ext cx="10499827" cy="4154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CH" sz="1050" b="0" i="0" u="none" strike="noStrike" kern="0" cap="none" spc="0" normalizeH="0" baseline="0" noProof="0" dirty="0">
                <a:ln>
                  <a:noFill/>
                </a:ln>
                <a:solidFill>
                  <a:srgbClr val="000000"/>
                </a:solidFill>
                <a:effectLst/>
                <a:uLnTx/>
                <a:uFillTx/>
                <a:latin typeface="Arial"/>
                <a:cs typeface="Arial"/>
                <a:sym typeface="Arial"/>
              </a:rPr>
              <a:t>* Algunas pruebas también están diseñadas para detectar e identificar variantes. No son pruebas de diagnóstico, pero pueden ser útiles para hacer un seguimiento de las variantes en el marco de la estrategia de vigilancia de variantes de un país. </a:t>
            </a: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a:spLocks noGrp="1"/>
          </p:cNvSpPr>
          <p:nvPr>
            <p:ph type="title"/>
          </p:nvPr>
        </p:nvSpPr>
        <p:spPr>
          <a:xfrm>
            <a:off x="837828" y="26697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dirty="0">
                <a:solidFill>
                  <a:srgbClr val="009AC9"/>
                </a:solidFill>
              </a:rPr>
              <a:t>Tipos de pruebas usadas en la respuesta a la COVID-19 (2) </a:t>
            </a:r>
            <a:endParaRPr dirty="0"/>
          </a:p>
        </p:txBody>
      </p:sp>
      <p:sp>
        <p:nvSpPr>
          <p:cNvPr id="218" name="Google Shape;218;p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sz="1000"/>
          </a:p>
        </p:txBody>
      </p:sp>
      <p:sp>
        <p:nvSpPr>
          <p:cNvPr id="219" name="Google Shape;219;p7"/>
          <p:cNvSpPr txBox="1">
            <a:spLocks noGrp="1"/>
          </p:cNvSpPr>
          <p:nvPr>
            <p:ph type="ftr" idx="11"/>
          </p:nvPr>
        </p:nvSpPr>
        <p:spPr>
          <a:xfrm>
            <a:off x="838199" y="6356350"/>
            <a:ext cx="9350829" cy="501650"/>
          </a:xfrm>
          <a:prstGeom prst="rect">
            <a:avLst/>
          </a:prstGeom>
          <a:noFill/>
          <a:ln>
            <a:noFill/>
          </a:ln>
        </p:spPr>
        <p:txBody>
          <a:bodyPr spcFirstLastPara="1" wrap="square" lIns="0" tIns="0" rIns="0" bIns="0" anchor="ctr" anchorCtr="0">
            <a:noAutofit/>
          </a:bodyPr>
          <a:lstStyle/>
          <a:p>
            <a:r>
              <a:rPr lang="en-US" dirty="0"/>
              <a:t>Taller de capacitación sobre pruebas diagnósticas rápidas de antígenos del SARS-CoV-2 (v3.0) | Descripción general de las pruebas del SARS-CoV-2 </a:t>
            </a:r>
            <a:endParaRPr lang="en-GB" dirty="0"/>
          </a:p>
        </p:txBody>
      </p:sp>
      <p:sp>
        <p:nvSpPr>
          <p:cNvPr id="220" name="Google Shape;220;p7"/>
          <p:cNvSpPr txBox="1"/>
          <p:nvPr/>
        </p:nvSpPr>
        <p:spPr>
          <a:xfrm>
            <a:off x="837828" y="1455557"/>
            <a:ext cx="1017004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chemeClr val="dk1"/>
                </a:solidFill>
                <a:latin typeface="Arial"/>
                <a:ea typeface="Arial"/>
                <a:cs typeface="Arial"/>
                <a:sym typeface="Arial"/>
              </a:rPr>
              <a:t>Representación esquemática simplificada de las proteínas del SARS-CoV-2 detectadas mediante las PDR-Ag y de los anticuerpos humanos </a:t>
            </a:r>
            <a:endParaRPr sz="2000" b="1">
              <a:solidFill>
                <a:schemeClr val="dk1"/>
              </a:solidFill>
              <a:latin typeface="Arial"/>
              <a:ea typeface="Arial"/>
              <a:cs typeface="Arial"/>
              <a:sym typeface="Arial"/>
            </a:endParaRPr>
          </a:p>
        </p:txBody>
      </p:sp>
      <p:sp>
        <p:nvSpPr>
          <p:cNvPr id="221" name="Google Shape;221;p7"/>
          <p:cNvSpPr txBox="1"/>
          <p:nvPr/>
        </p:nvSpPr>
        <p:spPr>
          <a:xfrm>
            <a:off x="1211493" y="4504224"/>
            <a:ext cx="264354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err="1">
                <a:solidFill>
                  <a:schemeClr val="dk1"/>
                </a:solidFill>
                <a:latin typeface="Arial"/>
                <a:ea typeface="Arial"/>
                <a:cs typeface="Arial"/>
                <a:sym typeface="Arial"/>
              </a:rPr>
              <a:t>Antígenos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víricos</a:t>
            </a:r>
            <a:r>
              <a:rPr lang="en-US" sz="1600" dirty="0">
                <a:solidFill>
                  <a:schemeClr val="dk1"/>
                </a:solidFill>
                <a:latin typeface="Arial"/>
                <a:ea typeface="Arial"/>
                <a:cs typeface="Arial"/>
                <a:sym typeface="Arial"/>
              </a:rPr>
              <a:t> del SARS-CoV-2 </a:t>
            </a:r>
            <a:endParaRPr sz="1600" dirty="0">
              <a:solidFill>
                <a:schemeClr val="dk1"/>
              </a:solidFill>
              <a:latin typeface="Arial"/>
              <a:ea typeface="Arial"/>
              <a:cs typeface="Arial"/>
              <a:sym typeface="Arial"/>
            </a:endParaRPr>
          </a:p>
        </p:txBody>
      </p:sp>
      <p:sp>
        <p:nvSpPr>
          <p:cNvPr id="222" name="Google Shape;222;p7"/>
          <p:cNvSpPr txBox="1"/>
          <p:nvPr/>
        </p:nvSpPr>
        <p:spPr>
          <a:xfrm>
            <a:off x="1211493" y="5088545"/>
            <a:ext cx="183575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Anticuerpos humanos </a:t>
            </a:r>
            <a:endParaRPr sz="1600">
              <a:solidFill>
                <a:schemeClr val="dk1"/>
              </a:solidFill>
              <a:latin typeface="Arial"/>
              <a:ea typeface="Arial"/>
              <a:cs typeface="Arial"/>
              <a:sym typeface="Arial"/>
            </a:endParaRPr>
          </a:p>
        </p:txBody>
      </p:sp>
      <p:sp>
        <p:nvSpPr>
          <p:cNvPr id="223" name="Google Shape;223;p7"/>
          <p:cNvSpPr txBox="1"/>
          <p:nvPr/>
        </p:nvSpPr>
        <p:spPr>
          <a:xfrm>
            <a:off x="8200862" y="4180268"/>
            <a:ext cx="249372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1600" dirty="0">
              <a:solidFill>
                <a:schemeClr val="dk1"/>
              </a:solidFill>
              <a:latin typeface="Arial"/>
              <a:ea typeface="Arial"/>
              <a:cs typeface="Arial"/>
              <a:sym typeface="Arial"/>
            </a:endParaRPr>
          </a:p>
          <a:p>
            <a:pPr marL="0" marR="0" lvl="0" indent="0" algn="l" rtl="0">
              <a:spcBef>
                <a:spcPts val="0"/>
              </a:spcBef>
              <a:spcAft>
                <a:spcPts val="0"/>
              </a:spcAft>
              <a:buNone/>
            </a:pPr>
            <a:r>
              <a:rPr lang="es-ES" sz="1600" dirty="0">
                <a:solidFill>
                  <a:schemeClr val="dk1"/>
                </a:solidFill>
                <a:latin typeface="Arial"/>
                <a:ea typeface="Arial"/>
                <a:cs typeface="Arial"/>
                <a:sym typeface="Arial"/>
              </a:rPr>
              <a:t>Proteínas víricas detectadas mediante pruebas de antígenos (PDR-Ag) </a:t>
            </a:r>
          </a:p>
        </p:txBody>
      </p:sp>
      <p:sp>
        <p:nvSpPr>
          <p:cNvPr id="224" name="Google Shape;224;p7"/>
          <p:cNvSpPr txBox="1"/>
          <p:nvPr/>
        </p:nvSpPr>
        <p:spPr>
          <a:xfrm>
            <a:off x="8200862" y="3207884"/>
            <a:ext cx="2620727" cy="830956"/>
          </a:xfrm>
          <a:prstGeom prst="rect">
            <a:avLst/>
          </a:prstGeom>
          <a:noFill/>
          <a:ln>
            <a:noFill/>
          </a:ln>
        </p:spPr>
        <p:txBody>
          <a:bodyPr spcFirstLastPara="1" wrap="square" lIns="91425" tIns="45700" rIns="91425" bIns="45700" anchor="t" anchorCtr="0">
            <a:spAutoFit/>
          </a:bodyPr>
          <a:lstStyle/>
          <a:p>
            <a:pPr lvl="0"/>
            <a:r>
              <a:rPr lang="fr-CH" sz="1600" dirty="0"/>
              <a:t>Anticuerpos humanos específicos del virus detectados mediante pruebas de anticuerpos </a:t>
            </a:r>
            <a:endParaRPr sz="1600" dirty="0">
              <a:solidFill>
                <a:schemeClr val="dk1"/>
              </a:solidFill>
              <a:latin typeface="Arial"/>
              <a:ea typeface="Arial"/>
              <a:cs typeface="Arial"/>
              <a:sym typeface="Arial"/>
            </a:endParaRPr>
          </a:p>
        </p:txBody>
      </p:sp>
      <p:cxnSp>
        <p:nvCxnSpPr>
          <p:cNvPr id="225" name="Google Shape;225;p7"/>
          <p:cNvCxnSpPr/>
          <p:nvPr/>
        </p:nvCxnSpPr>
        <p:spPr>
          <a:xfrm rot="10800000">
            <a:off x="7637353" y="3549254"/>
            <a:ext cx="563509" cy="0"/>
          </a:xfrm>
          <a:prstGeom prst="straightConnector1">
            <a:avLst/>
          </a:prstGeom>
          <a:noFill/>
          <a:ln w="57150" cap="flat" cmpd="sng">
            <a:solidFill>
              <a:srgbClr val="7030A0"/>
            </a:solidFill>
            <a:prstDash val="solid"/>
            <a:miter lim="800000"/>
            <a:headEnd type="none" w="sm" len="sm"/>
            <a:tailEnd type="triangle" w="med" len="med"/>
          </a:ln>
        </p:spPr>
      </p:cxnSp>
      <p:pic>
        <p:nvPicPr>
          <p:cNvPr id="226" name="Google Shape;226;p7" descr="Shape, circle&#10;&#10;Description automatically generated"/>
          <p:cNvPicPr preferRelativeResize="0"/>
          <p:nvPr/>
        </p:nvPicPr>
        <p:blipFill rotWithShape="1">
          <a:blip r:embed="rId4">
            <a:alphaModFix/>
          </a:blip>
          <a:srcRect/>
          <a:stretch/>
        </p:blipFill>
        <p:spPr>
          <a:xfrm>
            <a:off x="4359238" y="2606225"/>
            <a:ext cx="3596746" cy="3295526"/>
          </a:xfrm>
          <a:prstGeom prst="rect">
            <a:avLst/>
          </a:prstGeom>
          <a:noFill/>
          <a:ln>
            <a:noFill/>
          </a:ln>
        </p:spPr>
      </p:pic>
      <p:pic>
        <p:nvPicPr>
          <p:cNvPr id="227" name="Google Shape;227;p7" descr="Icon&#10;&#10;Description automatically generated"/>
          <p:cNvPicPr preferRelativeResize="0"/>
          <p:nvPr/>
        </p:nvPicPr>
        <p:blipFill rotWithShape="1">
          <a:blip r:embed="rId5">
            <a:alphaModFix/>
          </a:blip>
          <a:srcRect t="30111"/>
          <a:stretch/>
        </p:blipFill>
        <p:spPr>
          <a:xfrm>
            <a:off x="860813" y="4981255"/>
            <a:ext cx="333743" cy="553133"/>
          </a:xfrm>
          <a:prstGeom prst="rect">
            <a:avLst/>
          </a:prstGeom>
          <a:noFill/>
          <a:ln>
            <a:noFill/>
          </a:ln>
        </p:spPr>
      </p:pic>
      <p:pic>
        <p:nvPicPr>
          <p:cNvPr id="228" name="Google Shape;228;p7" descr="Icon&#10;&#10;Description automatically generated"/>
          <p:cNvPicPr preferRelativeResize="0"/>
          <p:nvPr/>
        </p:nvPicPr>
        <p:blipFill rotWithShape="1">
          <a:blip r:embed="rId5">
            <a:alphaModFix/>
          </a:blip>
          <a:srcRect l="28570" r="30061" b="70979"/>
          <a:stretch/>
        </p:blipFill>
        <p:spPr>
          <a:xfrm>
            <a:off x="860813" y="4378620"/>
            <a:ext cx="354496" cy="589762"/>
          </a:xfrm>
          <a:prstGeom prst="rect">
            <a:avLst/>
          </a:prstGeom>
          <a:noFill/>
          <a:ln>
            <a:noFill/>
          </a:ln>
        </p:spPr>
      </p:pic>
      <p:cxnSp>
        <p:nvCxnSpPr>
          <p:cNvPr id="229" name="Google Shape;229;p7"/>
          <p:cNvCxnSpPr>
            <a:stCxn id="223" idx="1"/>
          </p:cNvCxnSpPr>
          <p:nvPr/>
        </p:nvCxnSpPr>
        <p:spPr>
          <a:xfrm flipH="1" flipV="1">
            <a:off x="7120862" y="4472657"/>
            <a:ext cx="1080000" cy="369311"/>
          </a:xfrm>
          <a:prstGeom prst="straightConnector1">
            <a:avLst/>
          </a:prstGeom>
          <a:noFill/>
          <a:ln w="57150" cap="flat" cmpd="sng">
            <a:solidFill>
              <a:srgbClr val="7030A0"/>
            </a:solidFill>
            <a:prstDash val="solid"/>
            <a:miter lim="800000"/>
            <a:headEnd type="none" w="sm" len="sm"/>
            <a:tailEnd type="triangle" w="med" len="med"/>
          </a:ln>
        </p:spPr>
      </p:cxn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a:spLocks noGrp="1"/>
          </p:cNvSpPr>
          <p:nvPr>
            <p:ph type="title"/>
          </p:nvPr>
        </p:nvSpPr>
        <p:spPr>
          <a:xfrm>
            <a:off x="948266" y="338117"/>
            <a:ext cx="10515600" cy="942814"/>
          </a:xfrm>
          <a:prstGeom prst="rect">
            <a:avLst/>
          </a:prstGeom>
          <a:noFill/>
          <a:ln>
            <a:noFill/>
          </a:ln>
        </p:spPr>
        <p:txBody>
          <a:bodyPr spcFirstLastPara="1" wrap="square" lIns="0" tIns="0" rIns="0" bIns="0" anchor="b" anchorCtr="0">
            <a:noAutofit/>
          </a:bodyPr>
          <a:lstStyle/>
          <a:p>
            <a:pPr>
              <a:buClr>
                <a:srgbClr val="009AC9"/>
              </a:buClr>
            </a:pPr>
            <a:r>
              <a:rPr lang="en-US" dirty="0">
                <a:solidFill>
                  <a:srgbClr val="009AC9"/>
                </a:solidFill>
              </a:rPr>
              <a:t>Tipos de pruebas usadas en la respuesta a la COVID-19 (3) </a:t>
            </a:r>
            <a:endParaRPr lang="en-US" sz="2200" dirty="0">
              <a:solidFill>
                <a:srgbClr val="009AC9"/>
              </a:solidFill>
            </a:endParaRPr>
          </a:p>
        </p:txBody>
      </p:sp>
      <p:sp>
        <p:nvSpPr>
          <p:cNvPr id="235" name="Google Shape;235;p8"/>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sz="1000"/>
          </a:p>
        </p:txBody>
      </p:sp>
      <p:sp>
        <p:nvSpPr>
          <p:cNvPr id="236" name="Google Shape;236;p8"/>
          <p:cNvSpPr txBox="1">
            <a:spLocks noGrp="1"/>
          </p:cNvSpPr>
          <p:nvPr>
            <p:ph type="ftr" idx="11"/>
          </p:nvPr>
        </p:nvSpPr>
        <p:spPr>
          <a:xfrm>
            <a:off x="838199" y="6356350"/>
            <a:ext cx="9481457" cy="501650"/>
          </a:xfrm>
          <a:prstGeom prst="rect">
            <a:avLst/>
          </a:prstGeom>
          <a:noFill/>
          <a:ln>
            <a:noFill/>
          </a:ln>
        </p:spPr>
        <p:txBody>
          <a:bodyPr spcFirstLastPara="1" wrap="square" lIns="0" tIns="0" rIns="0" bIns="0" anchor="ctr" anchorCtr="0">
            <a:noAutofit/>
          </a:bodyPr>
          <a:lstStyle/>
          <a:p>
            <a:r>
              <a:rPr lang="en-US" dirty="0"/>
              <a:t>Taller de capacitación sobre pruebas diagnósticas rápidas de antígenos del SARS-CoV-2 (v3.0) | Descripción general de las pruebas del SARS-CoV-2 </a:t>
            </a:r>
            <a:endParaRPr lang="en-GB" dirty="0"/>
          </a:p>
        </p:txBody>
      </p:sp>
      <p:sp>
        <p:nvSpPr>
          <p:cNvPr id="237" name="Google Shape;237;p8"/>
          <p:cNvSpPr txBox="1">
            <a:spLocks noGrp="1"/>
          </p:cNvSpPr>
          <p:nvPr>
            <p:ph type="body" idx="1"/>
          </p:nvPr>
        </p:nvSpPr>
        <p:spPr>
          <a:xfrm>
            <a:off x="838200" y="1433730"/>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Otros tipos de pruebas: </a:t>
            </a:r>
            <a:endParaRPr/>
          </a:p>
          <a:p>
            <a:pPr marL="685800" lvl="1" indent="-114300" algn="l" rtl="0">
              <a:lnSpc>
                <a:spcPct val="100000"/>
              </a:lnSpc>
              <a:spcBef>
                <a:spcPts val="500"/>
              </a:spcBef>
              <a:spcAft>
                <a:spcPts val="0"/>
              </a:spcAft>
              <a:buSzPts val="1800"/>
              <a:buNone/>
            </a:pPr>
            <a:endParaRPr/>
          </a:p>
        </p:txBody>
      </p:sp>
      <p:graphicFrame>
        <p:nvGraphicFramePr>
          <p:cNvPr id="238" name="Google Shape;238;p8"/>
          <p:cNvGraphicFramePr/>
          <p:nvPr>
            <p:extLst>
              <p:ext uri="{D42A27DB-BD31-4B8C-83A1-F6EECF244321}">
                <p14:modId xmlns:p14="http://schemas.microsoft.com/office/powerpoint/2010/main" val="2590412315"/>
              </p:ext>
            </p:extLst>
          </p:nvPr>
        </p:nvGraphicFramePr>
        <p:xfrm>
          <a:off x="844017" y="2070946"/>
          <a:ext cx="10515600" cy="3479830"/>
        </p:xfrm>
        <a:graphic>
          <a:graphicData uri="http://schemas.openxmlformats.org/drawingml/2006/table">
            <a:tbl>
              <a:tblPr firstRow="1" bandRow="1">
                <a:tableStyleId>{5C22544A-7EE6-4342-B048-85BDC9FD1C3A}</a:tableStyleId>
              </a:tblPr>
              <a:tblGrid>
                <a:gridCol w="1730825">
                  <a:extLst>
                    <a:ext uri="{9D8B030D-6E8A-4147-A177-3AD203B41FA5}">
                      <a16:colId xmlns:a16="http://schemas.microsoft.com/office/drawing/2014/main" val="20000"/>
                    </a:ext>
                  </a:extLst>
                </a:gridCol>
                <a:gridCol w="2177150">
                  <a:extLst>
                    <a:ext uri="{9D8B030D-6E8A-4147-A177-3AD203B41FA5}">
                      <a16:colId xmlns:a16="http://schemas.microsoft.com/office/drawing/2014/main" val="20001"/>
                    </a:ext>
                  </a:extLst>
                </a:gridCol>
                <a:gridCol w="2246800">
                  <a:extLst>
                    <a:ext uri="{9D8B030D-6E8A-4147-A177-3AD203B41FA5}">
                      <a16:colId xmlns:a16="http://schemas.microsoft.com/office/drawing/2014/main" val="20002"/>
                    </a:ext>
                  </a:extLst>
                </a:gridCol>
                <a:gridCol w="2257700">
                  <a:extLst>
                    <a:ext uri="{9D8B030D-6E8A-4147-A177-3AD203B41FA5}">
                      <a16:colId xmlns:a16="http://schemas.microsoft.com/office/drawing/2014/main" val="20003"/>
                    </a:ext>
                  </a:extLst>
                </a:gridCol>
                <a:gridCol w="210312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600"/>
                        <a:t>Tipo </a:t>
                      </a:r>
                      <a:endParaRPr/>
                    </a:p>
                  </a:txBody>
                  <a:tcPr marL="91450" marR="91450" marT="45725" marB="45725"/>
                </a:tc>
                <a:tc>
                  <a:txBody>
                    <a:bodyPr/>
                    <a:lstStyle/>
                    <a:p>
                      <a:pPr marL="0" marR="0" lvl="0" indent="0" algn="l" rtl="0">
                        <a:spcBef>
                          <a:spcPts val="0"/>
                        </a:spcBef>
                        <a:spcAft>
                          <a:spcPts val="0"/>
                        </a:spcAft>
                        <a:buNone/>
                      </a:pPr>
                      <a:r>
                        <a:rPr lang="en-US" sz="1600"/>
                        <a:t>Diana </a:t>
                      </a:r>
                      <a:endParaRPr/>
                    </a:p>
                  </a:txBody>
                  <a:tcPr marL="91450" marR="91450" marT="45725" marB="45725"/>
                </a:tc>
                <a:tc>
                  <a:txBody>
                    <a:bodyPr/>
                    <a:lstStyle/>
                    <a:p>
                      <a:pPr marL="0" marR="0" lvl="0" indent="0" algn="l" rtl="0">
                        <a:spcBef>
                          <a:spcPts val="0"/>
                        </a:spcBef>
                        <a:spcAft>
                          <a:spcPts val="0"/>
                        </a:spcAft>
                        <a:buNone/>
                      </a:pPr>
                      <a:r>
                        <a:rPr lang="en-US" sz="1600"/>
                        <a:t>Uso </a:t>
                      </a:r>
                      <a:endParaRPr/>
                    </a:p>
                  </a:txBody>
                  <a:tcPr marL="91450" marR="91450" marT="45725" marB="45725"/>
                </a:tc>
                <a:tc>
                  <a:txBody>
                    <a:bodyPr/>
                    <a:lstStyle/>
                    <a:p>
                      <a:pPr marL="0" marR="0" lvl="0" indent="0" algn="l" rtl="0">
                        <a:spcBef>
                          <a:spcPts val="0"/>
                        </a:spcBef>
                        <a:spcAft>
                          <a:spcPts val="0"/>
                        </a:spcAft>
                        <a:buNone/>
                      </a:pPr>
                      <a:r>
                        <a:rPr lang="en-US" sz="1600"/>
                        <a:t>Método </a:t>
                      </a:r>
                      <a:endParaRPr/>
                    </a:p>
                  </a:txBody>
                  <a:tcPr marL="91450" marR="91450" marT="45725" marB="45725"/>
                </a:tc>
                <a:tc>
                  <a:txBody>
                    <a:bodyPr/>
                    <a:lstStyle/>
                    <a:p>
                      <a:pPr marL="0" marR="0" lvl="0" indent="0" algn="l" rtl="0">
                        <a:spcBef>
                          <a:spcPts val="0"/>
                        </a:spcBef>
                        <a:spcAft>
                          <a:spcPts val="0"/>
                        </a:spcAft>
                        <a:buNone/>
                      </a:pPr>
                      <a:r>
                        <a:rPr lang="en-US" sz="1600"/>
                        <a:t>Ubicación </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Secuenciación </a:t>
                      </a:r>
                      <a:endParaRPr sz="1600">
                        <a:solidFill>
                          <a:schemeClr val="dk1"/>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600"/>
                        <a:t>Material genético del virus </a:t>
                      </a:r>
                      <a:endParaRPr/>
                    </a:p>
                  </a:txBody>
                  <a:tcPr marL="91450" marR="91450" marT="45725" marB="45725"/>
                </a:tc>
                <a:tc>
                  <a:txBody>
                    <a:bodyPr/>
                    <a:lstStyle/>
                    <a:p>
                      <a:pPr marL="0" marR="0" lvl="0" indent="0" algn="l" rtl="0">
                        <a:spcBef>
                          <a:spcPts val="0"/>
                        </a:spcBef>
                        <a:spcAft>
                          <a:spcPts val="0"/>
                        </a:spcAft>
                        <a:buNone/>
                      </a:pPr>
                      <a:r>
                        <a:rPr lang="en-US" sz="1600" dirty="0" err="1"/>
                        <a:t>Identificación</a:t>
                      </a:r>
                      <a:r>
                        <a:rPr lang="en-US" sz="1600" dirty="0"/>
                        <a:t> de </a:t>
                      </a:r>
                      <a:r>
                        <a:rPr lang="en-US" sz="1600" dirty="0" err="1"/>
                        <a:t>variantes</a:t>
                      </a:r>
                      <a:r>
                        <a:rPr lang="en-US" sz="1600" dirty="0"/>
                        <a:t>: </a:t>
                      </a:r>
                      <a:r>
                        <a:rPr lang="en-US" sz="1600" dirty="0" err="1"/>
                        <a:t>detección</a:t>
                      </a:r>
                      <a:r>
                        <a:rPr lang="en-US" sz="1600" dirty="0"/>
                        <a:t> de </a:t>
                      </a:r>
                      <a:r>
                        <a:rPr lang="en-US" sz="1600" dirty="0" err="1"/>
                        <a:t>mutaciones</a:t>
                      </a:r>
                      <a:r>
                        <a:rPr lang="en-US" sz="1600" dirty="0"/>
                        <a:t> del virus </a:t>
                      </a:r>
                      <a:r>
                        <a:rPr lang="en-US" sz="1600" dirty="0" err="1"/>
                        <a:t>en</a:t>
                      </a:r>
                      <a:r>
                        <a:rPr lang="en-US" sz="1600" dirty="0"/>
                        <a:t> </a:t>
                      </a:r>
                      <a:r>
                        <a:rPr lang="en-US" sz="1600" dirty="0" err="1"/>
                        <a:t>muestras</a:t>
                      </a:r>
                      <a:r>
                        <a:rPr lang="en-US" sz="1600" dirty="0"/>
                        <a:t> </a:t>
                      </a:r>
                      <a:r>
                        <a:rPr lang="en-US" sz="1600" dirty="0" err="1"/>
                        <a:t>positivas</a:t>
                      </a:r>
                      <a:r>
                        <a:rPr lang="en-US" sz="1600" dirty="0"/>
                        <a:t> para </a:t>
                      </a:r>
                      <a:r>
                        <a:rPr lang="en-US" sz="1600" dirty="0" err="1"/>
                        <a:t>el</a:t>
                      </a:r>
                      <a:r>
                        <a:rPr lang="en-US" sz="1600" dirty="0"/>
                        <a:t> SARS-CoV-2 </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dirty="0" err="1"/>
                        <a:t>Amplificación</a:t>
                      </a:r>
                      <a:r>
                        <a:rPr lang="en-US" sz="1600" dirty="0"/>
                        <a:t> y </a:t>
                      </a:r>
                      <a:r>
                        <a:rPr lang="en-US" sz="1600" dirty="0" err="1"/>
                        <a:t>secuenciación</a:t>
                      </a:r>
                      <a:r>
                        <a:rPr lang="en-US" sz="1600" dirty="0"/>
                        <a:t> de </a:t>
                      </a:r>
                      <a:r>
                        <a:rPr lang="en-US" sz="1600" dirty="0" err="1"/>
                        <a:t>parte</a:t>
                      </a:r>
                      <a:r>
                        <a:rPr lang="en-US" sz="1600" dirty="0"/>
                        <a:t> o la </a:t>
                      </a:r>
                      <a:r>
                        <a:rPr lang="en-US" sz="1600" dirty="0" err="1"/>
                        <a:t>totalidad</a:t>
                      </a:r>
                      <a:r>
                        <a:rPr lang="en-US" sz="1600" dirty="0"/>
                        <a:t> del </a:t>
                      </a:r>
                      <a:r>
                        <a:rPr lang="en-US" sz="1600" dirty="0" err="1"/>
                        <a:t>genoma</a:t>
                      </a:r>
                      <a:r>
                        <a:rPr lang="en-US" sz="1600" dirty="0"/>
                        <a:t> </a:t>
                      </a:r>
                      <a:r>
                        <a:rPr lang="en-US" sz="1600" dirty="0" err="1"/>
                        <a:t>vírico</a:t>
                      </a:r>
                      <a:r>
                        <a:rPr lang="en-US" sz="1600" dirty="0"/>
                        <a:t> (ARN) para </a:t>
                      </a:r>
                      <a:r>
                        <a:rPr lang="en-US" sz="1600" dirty="0" err="1"/>
                        <a:t>determinar</a:t>
                      </a:r>
                      <a:r>
                        <a:rPr lang="en-US" sz="1600" dirty="0"/>
                        <a:t> </a:t>
                      </a:r>
                      <a:r>
                        <a:rPr lang="en-US" sz="1600" dirty="0" err="1"/>
                        <a:t>su</a:t>
                      </a:r>
                      <a:r>
                        <a:rPr lang="en-US" sz="1600" dirty="0"/>
                        <a:t> </a:t>
                      </a:r>
                      <a:r>
                        <a:rPr lang="en-US" sz="1600" dirty="0" err="1"/>
                        <a:t>composición</a:t>
                      </a:r>
                      <a:r>
                        <a:rPr lang="en-US" sz="1600" dirty="0"/>
                        <a:t> (</a:t>
                      </a:r>
                      <a:r>
                        <a:rPr lang="en-US" sz="1600" dirty="0" err="1"/>
                        <a:t>secuencia</a:t>
                      </a:r>
                      <a:r>
                        <a:rPr lang="en-US" sz="1600" dirty="0"/>
                        <a:t> de ARN) </a:t>
                      </a:r>
                      <a:endParaRPr dirty="0"/>
                    </a:p>
                  </a:txBody>
                  <a:tcPr marL="91450" marR="91450" marT="45725" marB="45725"/>
                </a:tc>
                <a:tc>
                  <a:txBody>
                    <a:bodyPr/>
                    <a:lstStyle/>
                    <a:p>
                      <a:pPr marL="0" marR="0" lvl="0" indent="0" algn="l" rtl="0">
                        <a:spcBef>
                          <a:spcPts val="0"/>
                        </a:spcBef>
                        <a:spcAft>
                          <a:spcPts val="0"/>
                        </a:spcAft>
                        <a:buNone/>
                      </a:pPr>
                      <a:r>
                        <a:rPr lang="en-US" sz="1600"/>
                        <a:t>Laboratorio especializado </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Cultivo </a:t>
                      </a:r>
                      <a:endParaRPr/>
                    </a:p>
                  </a:txBody>
                  <a:tcPr marL="91450" marR="91450" marT="45725" marB="45725"/>
                </a:tc>
                <a:tc>
                  <a:txBody>
                    <a:bodyPr/>
                    <a:lstStyle/>
                    <a:p>
                      <a:pPr marL="0" marR="0" lvl="0" indent="0" algn="l" rtl="0">
                        <a:spcBef>
                          <a:spcPts val="0"/>
                        </a:spcBef>
                        <a:spcAft>
                          <a:spcPts val="0"/>
                        </a:spcAft>
                        <a:buNone/>
                      </a:pPr>
                      <a:r>
                        <a:rPr lang="en-US" sz="1600"/>
                        <a:t>Virus </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Evaluación del efecto de los fármacos o los anticuerpos en el crecimiento del virus </a:t>
                      </a:r>
                      <a:endParaRPr/>
                    </a:p>
                  </a:txBody>
                  <a:tcPr marL="91450" marR="91450" marT="45725" marB="45725"/>
                </a:tc>
                <a:tc>
                  <a:txBody>
                    <a:bodyPr/>
                    <a:lstStyle/>
                    <a:p>
                      <a:pPr marL="0" marR="0" lvl="0" indent="0" algn="l" rtl="0">
                        <a:spcBef>
                          <a:spcPts val="0"/>
                        </a:spcBef>
                        <a:spcAft>
                          <a:spcPts val="0"/>
                        </a:spcAft>
                        <a:buNone/>
                      </a:pPr>
                      <a:r>
                        <a:rPr lang="en-US" sz="1600"/>
                        <a:t>Cultivo del virus para realizar pruebas especializadas (por ejemplo, reacción contra los anticuerpos) </a:t>
                      </a:r>
                      <a:endParaRPr/>
                    </a:p>
                  </a:txBody>
                  <a:tcPr marL="91450" marR="91450" marT="45725" marB="45725"/>
                </a:tc>
                <a:tc>
                  <a:txBody>
                    <a:bodyPr/>
                    <a:lstStyle/>
                    <a:p>
                      <a:pPr marL="0" marR="0" lvl="0" indent="0" algn="l" rtl="0">
                        <a:spcBef>
                          <a:spcPts val="0"/>
                        </a:spcBef>
                        <a:spcAft>
                          <a:spcPts val="0"/>
                        </a:spcAft>
                        <a:buNone/>
                      </a:pPr>
                      <a:r>
                        <a:rPr lang="en-US" sz="1600" dirty="0" err="1"/>
                        <a:t>Laboratorio</a:t>
                      </a:r>
                      <a:r>
                        <a:rPr lang="en-US" sz="1600" dirty="0"/>
                        <a:t> </a:t>
                      </a:r>
                      <a:r>
                        <a:rPr lang="en-US" sz="1600" dirty="0" err="1"/>
                        <a:t>especializado</a:t>
                      </a:r>
                      <a:r>
                        <a:rPr lang="en-US" sz="1600" dirty="0"/>
                        <a:t> </a:t>
                      </a:r>
                      <a:endParaRPr dirty="0"/>
                    </a:p>
                  </a:txBody>
                  <a:tcPr marL="91450" marR="91450" marT="45725" marB="45725"/>
                </a:tc>
                <a:extLst>
                  <a:ext uri="{0D108BD9-81ED-4DB2-BD59-A6C34878D82A}">
                    <a16:rowId xmlns:a16="http://schemas.microsoft.com/office/drawing/2014/main" val="10002"/>
                  </a:ext>
                </a:extLst>
              </a:tr>
            </a:tbl>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upplier xmlns="4c29955c-3983-4360-85fb-74cf7af43e96" xsi:nil="true"/>
    <PMIS0 xmlns="4c29955c-3983-4360-85fb-74cf7af43e96" xsi:nil="true"/>
    <PMIS xmlns="4c29955c-3983-4360-85fb-74cf7af43e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D057272B239F45BF04C2CC49F4149A" ma:contentTypeVersion="15" ma:contentTypeDescription="Create a new document." ma:contentTypeScope="" ma:versionID="eba3de616e0b4ecf889af978614f148a">
  <xsd:schema xmlns:xsd="http://www.w3.org/2001/XMLSchema" xmlns:xs="http://www.w3.org/2001/XMLSchema" xmlns:p="http://schemas.microsoft.com/office/2006/metadata/properties" xmlns:ns2="4c29955c-3983-4360-85fb-74cf7af43e96" xmlns:ns3="862aa5ca-c86a-4192-b148-097035e828f6" targetNamespace="http://schemas.microsoft.com/office/2006/metadata/properties" ma:root="true" ma:fieldsID="d876c733c9e71274071c8ca2a9163494" ns2:_="" ns3:_="">
    <xsd:import namespace="4c29955c-3983-4360-85fb-74cf7af43e96"/>
    <xsd:import namespace="862aa5ca-c86a-4192-b148-097035e82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PMIS" minOccurs="0"/>
                <xsd:element ref="ns2:PMIS0" minOccurs="0"/>
                <xsd:element ref="ns2:Suppli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9955c-3983-4360-85fb-74cf7af43e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MIS" ma:index="20" nillable="true" ma:displayName="Year" ma:format="Dropdown" ma:internalName="PMIS" ma:percentage="FALSE">
      <xsd:simpleType>
        <xsd:restriction base="dms:Number"/>
      </xsd:simpleType>
    </xsd:element>
    <xsd:element name="PMIS0" ma:index="21" nillable="true" ma:displayName="PMIS" ma:format="Dropdown" ma:internalName="PMIS0">
      <xsd:simpleType>
        <xsd:restriction base="dms:Text">
          <xsd:maxLength value="255"/>
        </xsd:restriction>
      </xsd:simpleType>
    </xsd:element>
    <xsd:element name="Supplier" ma:index="22" nillable="true" ma:displayName="Supplier" ma:format="Dropdown" ma:internalName="Suppli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2aa5ca-c86a-4192-b148-097035e828f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AB954F-BB6D-4D8F-B768-591E50C39F9F}">
  <ds:schemaRefs>
    <ds:schemaRef ds:uri="http://schemas.microsoft.com/sharepoint/v3/contenttype/forms"/>
  </ds:schemaRefs>
</ds:datastoreItem>
</file>

<file path=customXml/itemProps2.xml><?xml version="1.0" encoding="utf-8"?>
<ds:datastoreItem xmlns:ds="http://schemas.openxmlformats.org/officeDocument/2006/customXml" ds:itemID="{4692BE34-507C-4CFF-A067-4AD7A4169864}">
  <ds:schemaRefs>
    <ds:schemaRef ds:uri="http://schemas.microsoft.com/office/2006/documentManagement/types"/>
    <ds:schemaRef ds:uri="http://purl.org/dc/elements/1.1/"/>
    <ds:schemaRef ds:uri="http://schemas.microsoft.com/office/2006/metadata/properties"/>
    <ds:schemaRef ds:uri="4c29955c-3983-4360-85fb-74cf7af43e96"/>
    <ds:schemaRef ds:uri="862aa5ca-c86a-4192-b148-097035e828f6"/>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1C15096-1B56-4DA1-9609-DE1656168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9955c-3983-4360-85fb-74cf7af43e96"/>
    <ds:schemaRef ds:uri="862aa5ca-c86a-4192-b148-097035e828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3895</TotalTime>
  <Words>1310</Words>
  <Application>Microsoft Office PowerPoint</Application>
  <PresentationFormat>Widescreen</PresentationFormat>
  <Paragraphs>112</Paragraphs>
  <Slides>12</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Office Theme</vt:lpstr>
      <vt:lpstr>1_Office Theme</vt:lpstr>
      <vt:lpstr>02</vt:lpstr>
      <vt:lpstr>Declaración de exención de responsabilidades</vt:lpstr>
      <vt:lpstr>Objetivos de aprendizaje</vt:lpstr>
      <vt:lpstr>Análisis de la situación de la COVID-19 </vt:lpstr>
      <vt:lpstr>Medios diagnósticos en la respuesta a la COVID-19 </vt:lpstr>
      <vt:lpstr>Términos básicos</vt:lpstr>
      <vt:lpstr>Tipos de pruebas usadas en la respuesta a la COVID-19 (1) </vt:lpstr>
      <vt:lpstr>Tipos de pruebas usadas en la respuesta a la COVID-19 (2) </vt:lpstr>
      <vt:lpstr>Tipos de pruebas usadas en la respuesta a la COVID-19 (3) </vt:lpstr>
      <vt:lpstr>PDR de antígenos del SARS-CoV-2 </vt:lpstr>
      <vt:lpstr>PowerPoint Presentation</vt:lpstr>
      <vt:lpstr>¿Alguna pregunta?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natacha milhano</cp:lastModifiedBy>
  <cp:revision>80</cp:revision>
  <dcterms:created xsi:type="dcterms:W3CDTF">2020-10-08T10:02:18Z</dcterms:created>
  <dcterms:modified xsi:type="dcterms:W3CDTF">2022-10-04T09:17:45Z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0x010100CAD057272B239F45BF04C2CC49F4149A</vt:lpwstr>
  </property>
  <property fmtid="{D5CDD505-2E9C-101B-9397-08002B2CF9AE}" pid="3" name="ArticulateGUID">
    <vt:lpwstr>D659BA4A-2953-4467-A0AF-96E39FA1514F</vt:lpwstr>
  </property>
  <property fmtid="{D5CDD505-2E9C-101B-9397-08002B2CF9AE}" pid="4" name="ArticulatePath">
    <vt:lpwstr>https://worldhealthorg-my.sharepoint.com/personal/barnadasc_who_int/Documents/Doc shared/Ag RDT training package_v1.0/Ag RDT training package_ES/2_Overview_of_SARS-CoV-2_testing_ES/2_SARS-CoV-2_RDT_Training_02_Overview_v1.0_ES</vt:lpwstr>
  </property>
</Properties>
</file>