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7" r:id="rId6"/>
    <p:sldId id="272" r:id="rId7"/>
    <p:sldId id="273" r:id="rId8"/>
    <p:sldId id="257" r:id="rId9"/>
    <p:sldId id="298" r:id="rId10"/>
    <p:sldId id="301" r:id="rId11"/>
    <p:sldId id="300" r:id="rId12"/>
    <p:sldId id="276" r:id="rId13"/>
    <p:sldId id="277" r:id="rId14"/>
    <p:sldId id="278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2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  <p:cmAuthor id="2" name="Fiona Stewart" initials="FS" lastIdx="4" clrIdx="1">
    <p:extLst>
      <p:ext uri="{19B8F6BF-5375-455C-9EA6-DF929625EA0E}">
        <p15:presenceInfo xmlns:p15="http://schemas.microsoft.com/office/powerpoint/2012/main" userId="3a7b56f0cb2e9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92" autoAdjust="0"/>
    <p:restoredTop sz="94698"/>
  </p:normalViewPr>
  <p:slideViewPr>
    <p:cSldViewPr snapToGrid="0" snapToObjects="1">
      <p:cViewPr varScale="1">
        <p:scale>
          <a:sx n="79" d="100"/>
          <a:sy n="79" d="100"/>
        </p:scale>
        <p:origin x="110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818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50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48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67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771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31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71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16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30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95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850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3E56F8F-A253-3B45-A45A-F5372D650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2956" y="496956"/>
            <a:ext cx="5396948" cy="53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mailto:ihrhrt@who.int" TargetMode="External"/><Relationship Id="rId5" Type="http://schemas.openxmlformats.org/officeDocument/2006/relationships/hyperlink" Target="https://extranet.who.int/hslp" TargetMode="External"/><Relationship Id="rId4" Type="http://schemas.openxmlformats.org/officeDocument/2006/relationships/hyperlink" Target="https://extranet.who.int/hslp/?q=content/terms-u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SARS-CoV-2-Ag-RDT-implementation" TargetMode="External"/><Relationship Id="rId2" Type="http://schemas.openxmlformats.org/officeDocument/2006/relationships/hyperlink" Target="https://www.who.int/publications/i/item/97892400177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sz="3600" b="0" i="0" u="none" baseline="0" dirty="0"/>
              <a:t>Introducción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05B7E-4030-4C64-A4BF-C587A7254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247E22-60DB-4780-ADF9-4336C003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2" y="60193"/>
            <a:ext cx="3438643" cy="8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Evaluación de las competencias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10</a:t>
            </a:fld>
            <a:endParaRPr lang="es-E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7A1C-D1D4-F547-B008-B7231E75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s-ES" b="0" i="0" u="none" baseline="0" dirty="0"/>
              <a:t>La finalización con éxito de la capacitación tanto para los instructores como para los usuarios requiere que estos:</a:t>
            </a:r>
          </a:p>
          <a:p>
            <a:pPr marL="228600" lvl="3" algn="l" rtl="0" fontAlgn="base">
              <a:spcBef>
                <a:spcPts val="1000"/>
              </a:spcBef>
            </a:pPr>
            <a:r>
              <a:rPr lang="es-ES" sz="2000" b="0" i="0" u="none" baseline="0" dirty="0"/>
              <a:t>obtengan una puntuación mínima del 80% en las pruebas prácticas, en las que los instructores y los participantes tendrán que obtener una muestra nasofaríngea y realizar dos PDR de antígenos del SARS-CoV-2 en muestras enmascaradas mientras son observados por un instructor;</a:t>
            </a:r>
          </a:p>
          <a:p>
            <a:pPr marL="228600" lvl="3" algn="l" rtl="0" fontAlgn="base">
              <a:spcBef>
                <a:spcPts val="1000"/>
              </a:spcBef>
            </a:pPr>
            <a:r>
              <a:rPr lang="es-ES" sz="2000" b="0" i="0" u="none" baseline="0" dirty="0"/>
              <a:t>obtengan una puntuación mínima del 80% en la prueba teórica escrita, en la cual los instructores y los participantes tendrán que responder a cinco preguntas de opción múltiple sobre el contenido presentado en el taller; </a:t>
            </a:r>
          </a:p>
          <a:p>
            <a:pPr algn="l" rtl="0" fontAlgn="base"/>
            <a:r>
              <a:rPr lang="es-ES" b="0" i="0" u="none" baseline="0" dirty="0"/>
              <a:t>obtengan una puntuación mínima del 80% en la prueba de lectura práctica de resultados, en la cual los instructores y los participantes tendrán que interpretar correctamente diferentes resultados de PDR de antígenos del SARS-CoV-2 que se les presentarán mediante fotografías</a:t>
            </a:r>
            <a:r>
              <a:rPr lang="es-ES" dirty="0"/>
              <a:t>.</a:t>
            </a:r>
            <a:endParaRPr lang="es-ES" b="0" i="0" u="none" baseline="0" dirty="0"/>
          </a:p>
          <a:p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5C6FD5D-6401-536C-7579-4B9D047C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69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Presentaciones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11</a:t>
            </a:fld>
            <a:endParaRPr lang="es-E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7A1C-D1D4-F547-B008-B7231E75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/>
          <a:p>
            <a:pPr marL="0" indent="0">
              <a:buNone/>
            </a:pPr>
            <a:r>
              <a:rPr lang="es-ES" b="0" i="0" u="none" baseline="0" dirty="0"/>
              <a:t>En el conjunto de todo el grupo o en los grupos de </a:t>
            </a:r>
            <a:r>
              <a:rPr lang="es-ES" dirty="0"/>
              <a:t>trabajo pequeños, </a:t>
            </a:r>
            <a:r>
              <a:rPr lang="es-ES" b="0" i="0" u="none" baseline="0" dirty="0"/>
              <a:t>preséntese a los demás y diga: </a:t>
            </a:r>
          </a:p>
          <a:p>
            <a:pPr algn="l" rtl="0" fontAlgn="base"/>
            <a:r>
              <a:rPr lang="es-ES" b="0" i="0" u="none" baseline="0" dirty="0"/>
              <a:t>su nombre,</a:t>
            </a:r>
          </a:p>
          <a:p>
            <a:pPr algn="l" rtl="0" fontAlgn="base"/>
            <a:r>
              <a:rPr lang="es-ES" dirty="0"/>
              <a:t>su c</a:t>
            </a:r>
            <a:r>
              <a:rPr lang="es-ES" b="0" i="0" u="none" baseline="0" dirty="0"/>
              <a:t>argo,</a:t>
            </a:r>
          </a:p>
          <a:p>
            <a:pPr algn="l" rtl="0" fontAlgn="base"/>
            <a:r>
              <a:rPr lang="es-ES" b="0" i="0" u="none" baseline="0" dirty="0"/>
              <a:t>su organización,</a:t>
            </a:r>
          </a:p>
          <a:p>
            <a:pPr algn="l" rtl="0" fontAlgn="base"/>
            <a:r>
              <a:rPr lang="es-ES" b="0" i="0" u="none" baseline="0" dirty="0"/>
              <a:t>sus expectativas respecto al taller.</a:t>
            </a:r>
          </a:p>
          <a:p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8FEC97B-848D-DCB6-A34B-EC6DE728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02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6" y="0"/>
            <a:ext cx="4149816" cy="2257063"/>
          </a:xfrm>
        </p:spPr>
        <p:txBody>
          <a:bodyPr/>
          <a:lstStyle/>
          <a:p>
            <a:pPr algn="l" rtl="0"/>
            <a:r>
              <a:rPr lang="es-ES" b="0" i="0" u="none" baseline="0" dirty="0"/>
              <a:t>¿Alguna pregunta?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7" y="365126"/>
            <a:ext cx="10515600" cy="942814"/>
          </a:xfrm>
        </p:spPr>
        <p:txBody>
          <a:bodyPr/>
          <a:lstStyle/>
          <a:p>
            <a:pPr algn="l" rtl="0"/>
            <a:r>
              <a:rPr lang="es-ES" b="0" i="0" u="none" baseline="0" dirty="0"/>
              <a:t>Declaración de exención de responsabilidades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7" y="1611765"/>
            <a:ext cx="10515600" cy="4440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s-ES" b="1" i="0" u="none" baseline="0" dirty="0"/>
              <a:t>Plataforma </a:t>
            </a:r>
            <a:r>
              <a:rPr lang="es-ES" b="1" dirty="0"/>
              <a:t>de la OMS de </a:t>
            </a:r>
            <a:r>
              <a:rPr lang="es-ES" b="1" i="0" u="none" baseline="0" dirty="0"/>
              <a:t>aprendizaje de seguridad sanitaria: Materiales didácticos</a:t>
            </a:r>
            <a:endParaRPr lang="es-ES" dirty="0"/>
          </a:p>
          <a:p>
            <a:pPr algn="l" rtl="0"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Estos materiales didácticos de la OMS son © Organización Mundial de la Salud (OMS) 2022. </a:t>
            </a:r>
            <a:br>
              <a:rPr lang="es-ES" b="0" i="0" u="none" baseline="0" dirty="0"/>
            </a:br>
            <a:r>
              <a:rPr lang="es-ES" b="0" i="0" u="none" baseline="0" dirty="0"/>
              <a:t>Reservados todos los derechos.</a:t>
            </a:r>
          </a:p>
          <a:p>
            <a:pPr marL="0" indent="0" algn="l" rtl="0">
              <a:buNone/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El uso de estos materiales está sujeto a las </a:t>
            </a:r>
            <a:r>
              <a:rPr lang="es-ES" b="0" i="0" u="sng" baseline="0" dirty="0">
                <a:hlinkClick r:id="rId4"/>
              </a:rPr>
              <a:t>condiciones de uso de los materiales didácticos de la plataforma de aprendizaje de seguridad sanitaria de la OMS</a:t>
            </a:r>
            <a:r>
              <a:rPr lang="es-ES" b="0" i="0" u="none" baseline="0" dirty="0"/>
              <a:t> que usted aceptó al descargarlos y que pueden consultarse [en inglés] en la plataforma de aprendizaje de seguridad sanitaria en: </a:t>
            </a:r>
            <a:r>
              <a:rPr lang="es-ES" b="0" i="0" u="sng" baseline="0" dirty="0">
                <a:hlinkClick r:id="rId5"/>
              </a:rPr>
              <a:t>https://extranet.who.int/hslp</a:t>
            </a:r>
            <a:r>
              <a:rPr lang="es-ES" b="0" i="0" u="none" baseline="0" dirty="0"/>
              <a:t>.  </a:t>
            </a:r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 </a:t>
            </a:r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Si usted adapta, modifica, traduce o cambia de cualquier otra manera el contenido de estos materiales, no debe dar a entender que la OMS respalda en modo alguno esas modificaciones ni puede usar el nombre o el logo de la OMS en </a:t>
            </a:r>
            <a:r>
              <a:rPr lang="es-ES" dirty="0"/>
              <a:t>dichos</a:t>
            </a:r>
            <a:r>
              <a:rPr lang="es-ES" b="0" i="0" u="none" baseline="0" dirty="0"/>
              <a:t> materiales modificados.  </a:t>
            </a:r>
          </a:p>
          <a:p>
            <a:pPr algn="l" rtl="0"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Además, sírvase informar a la OMS de cualquier modificación de estos materiales que usted utilice públicamente, para fines de registro y desarrollo continuo, enviando un mensaje de correo electrónico a </a:t>
            </a:r>
            <a:r>
              <a:rPr lang="es-ES" b="0" i="0" u="sng" baseline="0" dirty="0">
                <a:hlinkClick r:id="rId6"/>
              </a:rPr>
              <a:t>ihrhrt@who.int</a:t>
            </a:r>
            <a:r>
              <a:rPr lang="es-ES" b="0" i="0" u="none" baseline="0" dirty="0"/>
              <a:t>. </a:t>
            </a:r>
          </a:p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</a:t>
            </a:fld>
            <a:endParaRPr lang="es-ES"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3CAB6AF-E067-14EA-04EC-B7F2C46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09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" y="365126"/>
            <a:ext cx="11767128" cy="942814"/>
          </a:xfrm>
        </p:spPr>
        <p:txBody>
          <a:bodyPr/>
          <a:lstStyle/>
          <a:p>
            <a:pPr algn="l" rtl="0"/>
            <a:r>
              <a:rPr lang="es-ES" b="0" i="0" u="none" baseline="0" dirty="0"/>
              <a:t>Taller de capacitación sobre pruebas diagnósticas rápidas de antígenos del SARS-CoV-2, descripción general (1)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/>
            <a:r>
              <a:rPr lang="es-ES" b="0" i="0" u="none" baseline="0" dirty="0"/>
              <a:t>La capacitación sobre pruebas diagnósticas rápidas (PDR) de antígenos del </a:t>
            </a:r>
            <a:br>
              <a:rPr lang="es-ES" b="0" i="0" u="none" baseline="0" dirty="0"/>
            </a:br>
            <a:r>
              <a:rPr lang="es-ES" b="0" i="0" u="none" baseline="0" dirty="0"/>
              <a:t>SARS-CoV-2 consta de un taller de capacitación de instructores y otro de capacitación de usuarios.</a:t>
            </a:r>
          </a:p>
          <a:p>
            <a:pPr algn="l" rtl="0"/>
            <a:r>
              <a:rPr lang="es-ES" b="0" i="0" u="none" baseline="0" dirty="0"/>
              <a:t>Capacitación de instructores </a:t>
            </a:r>
          </a:p>
          <a:p>
            <a:pPr lvl="1" algn="l" rtl="0"/>
            <a:r>
              <a:rPr lang="es-ES" b="0" i="0" u="none" baseline="0" dirty="0"/>
              <a:t>El objetivo de este taller es formar a los instructores sobre los componentes teórico y práctico de la realización de las PDR de antígenos del SARS-CoV-2 y proporcionarles las competencias y los recursos necesarios para capacitar a los usuarios respecto a la forma de llevar a cabo de modo seguro las PDR de antígenos del SARS-CoV-2 en los centros clínicos.   </a:t>
            </a:r>
          </a:p>
          <a:p>
            <a:pPr algn="l" rtl="0"/>
            <a:r>
              <a:rPr lang="es-ES" b="0" i="0" u="none" baseline="0" dirty="0"/>
              <a:t>Capacitación de usuarios</a:t>
            </a:r>
            <a:endParaRPr lang="es-ES" dirty="0">
              <a:cs typeface="Arial"/>
            </a:endParaRPr>
          </a:p>
          <a:p>
            <a:pPr lvl="1" algn="l" rtl="0"/>
            <a:r>
              <a:rPr lang="es-ES" b="0" i="0" u="none" baseline="0" dirty="0"/>
              <a:t>El objetivo de este taller es formar a los usuarios sobre los componentes teórico y práctico de la realización de las PDR de antígenos del SARS-CoV-2. </a:t>
            </a:r>
          </a:p>
          <a:p>
            <a:pPr algn="l" rtl="0"/>
            <a:r>
              <a:rPr lang="es-ES" b="0" i="0" u="none" baseline="0" dirty="0"/>
              <a:t>La capacitación de instructores y la capacitación de usuarios concluyen con una evaluación de las competencias y el reconocimiento de los instructores y usuarios que hayan finalizado con éxito la capacitación.   </a:t>
            </a:r>
            <a:endParaRPr lang="es-ES" dirty="0">
              <a:cs typeface="Arial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3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82331-4946-2520-BCC8-02889502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1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8148"/>
            <a:ext cx="10515600" cy="1468361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SARS-CoV-2, descripción general (2)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4</a:t>
            </a:fld>
            <a:endParaRPr lang="en-GB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E73A2-059D-EA45-BA7A-E8B335C2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7788564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Estos talleres han sido diseñados para instructores y usuarios de las PDR de antígenos del SARS-CoV-2 y no pretenden abordar la puesta en práctica de las pruebas PDR en toda la red diagnóstica. </a:t>
            </a:r>
          </a:p>
          <a:p>
            <a:pPr marL="461645" indent="0">
              <a:buNone/>
            </a:pPr>
            <a:r>
              <a:rPr lang="es-ES" sz="2000" dirty="0"/>
              <a:t>Esos aspectos se tratan en la </a:t>
            </a:r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de implantación de las PDR-Ag del SARS-CoV-2</a:t>
            </a:r>
            <a:r>
              <a:rPr lang="es-ES" sz="2000" dirty="0"/>
              <a:t> y en un </a:t>
            </a:r>
            <a:r>
              <a:rPr lang="es-E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curso disponible en </a:t>
            </a:r>
            <a:r>
              <a:rPr lang="es-ES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OpenWHO</a:t>
            </a:r>
            <a:r>
              <a:rPr lang="es-ES" sz="2000" dirty="0"/>
              <a:t> (ambos en inglés). </a:t>
            </a:r>
            <a:endParaRPr lang="es-ES" sz="1700" u="sng" dirty="0"/>
          </a:p>
          <a:p>
            <a:r>
              <a:rPr lang="es-ES" dirty="0"/>
              <a:t>Así</a:t>
            </a:r>
            <a:r>
              <a:rPr lang="en-US" dirty="0"/>
              <a:t> pues, estas sesiones de capacitación no incluirán las actividades que se llevan a cabo a nivel central o de supervisión (por ejemplo, elaboración de directrices, planificación, cadena de suministros, etcétera). </a:t>
            </a:r>
          </a:p>
          <a:p>
            <a:r>
              <a:rPr lang="en-US" dirty="0"/>
              <a:t>Estas actividades se abordarán en materiales posteriores.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3231B58-3E5B-49FA-BD45-2B25D31F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  <p:pic>
        <p:nvPicPr>
          <p:cNvPr id="6" name="Google Shape;116;p3">
            <a:extLst>
              <a:ext uri="{FF2B5EF4-FFF2-40B4-BE49-F238E27FC236}">
                <a16:creationId xmlns:a16="http://schemas.microsoft.com/office/drawing/2014/main" id="{602A595D-2226-46FC-AB96-BF391CA446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2327" y="2188548"/>
            <a:ext cx="2431472" cy="343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30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Objetivos de aprendizaje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>
              <a:buNone/>
            </a:pPr>
            <a:r>
              <a:rPr lang="es-ES" b="0" i="0" u="none" baseline="0" dirty="0"/>
              <a:t>Al final de este taller, usted podrá: </a:t>
            </a:r>
            <a:endParaRPr lang="es-ES" dirty="0"/>
          </a:p>
          <a:p>
            <a:pPr algn="l" rtl="0"/>
            <a:r>
              <a:rPr lang="es-ES" b="0" i="0" u="none" baseline="0" dirty="0"/>
              <a:t>instruir a instructores sobre el papel de las pruebas de antígenos en la respuesta frente a la COVID-19;</a:t>
            </a:r>
            <a:endParaRPr lang="es-ES" dirty="0"/>
          </a:p>
          <a:p>
            <a:pPr algn="l" rtl="0"/>
            <a:r>
              <a:rPr lang="es-ES" b="0" i="0" u="none" baseline="0" dirty="0"/>
              <a:t>instruir a instructores sobre la importancia de garantizar la realización de pruebas de calidad y sobre</a:t>
            </a:r>
            <a:r>
              <a:rPr lang="es-ES" b="0" i="0" u="none" dirty="0"/>
              <a:t> </a:t>
            </a:r>
            <a:r>
              <a:rPr lang="es-ES" b="0" i="0" u="none" baseline="0" dirty="0"/>
              <a:t>cómo reducir al mínimo los errores;</a:t>
            </a:r>
            <a:endParaRPr lang="es-ES" dirty="0"/>
          </a:p>
          <a:p>
            <a:pPr algn="l" rtl="0"/>
            <a:r>
              <a:rPr lang="es-ES" b="0" i="0" u="none" baseline="0" dirty="0"/>
              <a:t>instruir a instructores sobre la forma de obtener las muestras y analizar los datos de las pruebas habituales de manera de poder supervisar el desempeño; </a:t>
            </a:r>
            <a:endParaRPr lang="es-ES" dirty="0"/>
          </a:p>
          <a:p>
            <a:pPr algn="l" rtl="0"/>
            <a:r>
              <a:rPr lang="es-ES" b="0" i="0" u="none" baseline="0" dirty="0"/>
              <a:t>instruir a instructores sobre la forma de capacitar a los usuarios finales para que obtengan las muestras de modo seguro, realicen las PDR de antígenos del SARS-CoV-2, interpreten los resultados y comprendan las consecuencias que tienen para el manejo de los pacientes.</a:t>
            </a:r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5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97C06-82DC-8F75-538C-E25EBF37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47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Objetivos de aprendizaje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>
              <a:buNone/>
            </a:pPr>
            <a:r>
              <a:rPr lang="es-ES" b="0" i="0" u="none" baseline="0" dirty="0"/>
              <a:t>Al final de este taller, usted podrá: </a:t>
            </a:r>
            <a:endParaRPr lang="es-ES" dirty="0"/>
          </a:p>
          <a:p>
            <a:pPr algn="l" rtl="0"/>
            <a:r>
              <a:rPr lang="es-ES" b="0" i="0" u="none" baseline="0" dirty="0"/>
              <a:t>comprender el papel de las pruebas de antígenos en la respuesta frente a la COVID-19</a:t>
            </a:r>
            <a:endParaRPr lang="es-ES" dirty="0"/>
          </a:p>
          <a:p>
            <a:pPr algn="l" rtl="0"/>
            <a:r>
              <a:rPr lang="es-ES" b="0" i="0" u="none" baseline="0" dirty="0"/>
              <a:t>conocer la importancia de garantizar la realización de pruebas de calidad y saber cómo reducir al mínimo los errores </a:t>
            </a:r>
            <a:endParaRPr lang="es-ES" dirty="0"/>
          </a:p>
          <a:p>
            <a:pPr algn="l" rtl="0"/>
            <a:r>
              <a:rPr lang="es-ES" b="0" i="0" u="none" baseline="0" dirty="0"/>
              <a:t>conocer la forma de obtener las muestras y analizar los datos ordinarios de las pruebas para supervisar la ejecución de estas</a:t>
            </a:r>
            <a:endParaRPr lang="es-ES" dirty="0"/>
          </a:p>
          <a:p>
            <a:pPr algn="l" rtl="0"/>
            <a:r>
              <a:rPr lang="es-ES" b="0" i="0" u="none" baseline="0" dirty="0"/>
              <a:t>obtener las muestras de modo seguro, realizar las PDR de antígenos del SARS-CoV-2, interpretar los resultados y comprender las consecuencias que tienen para el manejo de los pacientes.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6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AFBD6-62FD-52A4-3A81-FAC077B4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28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583074" y="354045"/>
            <a:ext cx="11025851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200" dirty="0"/>
              <a:t>Descripción general de los módulos – Taller de capacitación de </a:t>
            </a:r>
            <a:r>
              <a:rPr lang="en-US" sz="3200" dirty="0" err="1"/>
              <a:t>instructores</a:t>
            </a:r>
            <a:r>
              <a:rPr lang="en-US" sz="3200" dirty="0"/>
              <a:t> </a:t>
            </a:r>
            <a:endParaRPr sz="3200"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graphicFrame>
        <p:nvGraphicFramePr>
          <p:cNvPr id="131" name="Google Shape;131;p5"/>
          <p:cNvGraphicFramePr/>
          <p:nvPr/>
        </p:nvGraphicFramePr>
        <p:xfrm>
          <a:off x="5736599" y="1006653"/>
          <a:ext cx="5617200" cy="41533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01 − Introducción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02 − Descripción general de las pruebas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896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03 − Estrategias de uso de las pruebas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04 − Evaluación de la calidad en el uso de las PDR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05 − Seguridad de las pruebas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06 − Obtención de muestras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07 − Preparación para la prueba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08 − Realización de las PDR de antígenos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09 − Uso de los datos de la PDR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10 − Garantía de resultados de calidad 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11 − Capacitación de usuarios finales 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63" y="1872783"/>
            <a:ext cx="3722255" cy="28963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31;p5">
            <a:extLst>
              <a:ext uri="{FF2B5EF4-FFF2-40B4-BE49-F238E27FC236}">
                <a16:creationId xmlns:a16="http://schemas.microsoft.com/office/drawing/2014/main" id="{83444B7E-67FA-4D37-BF58-FFE7C66872B3}"/>
              </a:ext>
            </a:extLst>
          </p:cNvPr>
          <p:cNvGraphicFramePr/>
          <p:nvPr/>
        </p:nvGraphicFramePr>
        <p:xfrm>
          <a:off x="5736599" y="5479172"/>
          <a:ext cx="56172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S1 − Uso de las PDR-Ag del SARS-CoV-2 para el autodiagnóstico de COVID-19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</a:tbl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B238EC6-787E-DFCF-5E05-1CCF5EA4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4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385092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dirty="0"/>
              <a:t>Descripción general de los módulos – Taller de capacitación de usuarios </a:t>
            </a:r>
            <a:endParaRPr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000"/>
          </a:p>
        </p:txBody>
      </p:sp>
      <p:graphicFrame>
        <p:nvGraphicFramePr>
          <p:cNvPr id="131" name="Google Shape;131;p5"/>
          <p:cNvGraphicFramePr/>
          <p:nvPr/>
        </p:nvGraphicFramePr>
        <p:xfrm>
          <a:off x="5736599" y="1442908"/>
          <a:ext cx="5617200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01 − Introducción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02 − Descripción general de las pruebas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896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03 − Estrategias de uso de las pruebas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04 − Evaluación de la calidad en el uso de las PDR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05 − Seguridad de las pruebas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06 − Obtención de muestras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07 − Preparación para la prueba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08 − Realización de las PDR de antígenos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09 − Uso de los datos de la PDR del SARS-CoV-2 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10 − Garantía de la 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caldiad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los </a:t>
                      </a: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63" y="1872783"/>
            <a:ext cx="3722255" cy="28963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31;p5">
            <a:extLst>
              <a:ext uri="{FF2B5EF4-FFF2-40B4-BE49-F238E27FC236}">
                <a16:creationId xmlns:a16="http://schemas.microsoft.com/office/drawing/2014/main" id="{3022CE58-8E1D-4A6C-8F21-0469894577C9}"/>
              </a:ext>
            </a:extLst>
          </p:cNvPr>
          <p:cNvGraphicFramePr/>
          <p:nvPr/>
        </p:nvGraphicFramePr>
        <p:xfrm>
          <a:off x="5736599" y="5479172"/>
          <a:ext cx="56172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S1 − Uso de las PDR-Ag del SARS-CoV-2 para el autodiagnóstico de COVID-19 </a:t>
                      </a:r>
                      <a:endParaRPr sz="1600" b="0" i="0" u="none" strike="noStrike" cap="none" dirty="0">
                        <a:solidFill>
                          <a:srgbClr val="FFFF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</a:tbl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0092A47-D196-0ADA-6923-35A93F95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4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Cómo se realizará el aprendizaje</a:t>
            </a:r>
            <a:endParaRPr lang="es-E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9</a:t>
            </a:fld>
            <a:endParaRPr lang="es-E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7A1C-D1D4-F547-B008-B7231E75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s-ES" b="0" i="0" u="none" baseline="0" dirty="0"/>
              <a:t>Presentaciones (presenciales o en línea).</a:t>
            </a:r>
          </a:p>
          <a:p>
            <a:pPr algn="l" rtl="0" fontAlgn="base"/>
            <a:r>
              <a:rPr lang="es-ES" b="0" i="0" u="none" baseline="0" dirty="0"/>
              <a:t>Ejercicios en papel.</a:t>
            </a:r>
          </a:p>
          <a:p>
            <a:pPr algn="l" rtl="0" fontAlgn="base"/>
            <a:r>
              <a:rPr lang="es-ES" b="0" i="0" u="none" baseline="0" dirty="0"/>
              <a:t>Ejercicios prácticos.</a:t>
            </a:r>
          </a:p>
          <a:p>
            <a:pPr algn="l" rtl="0" fontAlgn="base"/>
            <a:r>
              <a:rPr lang="es-ES" b="0" i="0" u="none" baseline="0" dirty="0"/>
              <a:t>Rondas de preguntas y debates.</a:t>
            </a:r>
          </a:p>
          <a:p>
            <a:pPr algn="l" rtl="0" fontAlgn="base"/>
            <a:r>
              <a:rPr lang="es-ES" b="0" i="0" u="none" baseline="0" dirty="0"/>
              <a:t>Evaluaciones de las competencias.</a:t>
            </a:r>
          </a:p>
          <a:p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C9EF396-10C4-A355-DAFF-A967FAC4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Introducción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801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057272B239F45BF04C2CC49F4149A" ma:contentTypeVersion="15" ma:contentTypeDescription="Create a new document." ma:contentTypeScope="" ma:versionID="eba3de616e0b4ecf889af978614f148a">
  <xsd:schema xmlns:xsd="http://www.w3.org/2001/XMLSchema" xmlns:xs="http://www.w3.org/2001/XMLSchema" xmlns:p="http://schemas.microsoft.com/office/2006/metadata/properties" xmlns:ns2="4c29955c-3983-4360-85fb-74cf7af43e96" xmlns:ns3="862aa5ca-c86a-4192-b148-097035e828f6" targetNamespace="http://schemas.microsoft.com/office/2006/metadata/properties" ma:root="true" ma:fieldsID="d876c733c9e71274071c8ca2a9163494" ns2:_="" ns3:_="">
    <xsd:import namespace="4c29955c-3983-4360-85fb-74cf7af43e96"/>
    <xsd:import namespace="862aa5ca-c86a-4192-b148-097035e82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PMIS" minOccurs="0"/>
                <xsd:element ref="ns2:PMIS0" minOccurs="0"/>
                <xsd:element ref="ns2:Suppl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9955c-3983-4360-85fb-74cf7af43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MIS" ma:index="20" nillable="true" ma:displayName="Year" ma:format="Dropdown" ma:internalName="PMIS" ma:percentage="FALSE">
      <xsd:simpleType>
        <xsd:restriction base="dms:Number"/>
      </xsd:simpleType>
    </xsd:element>
    <xsd:element name="PMIS0" ma:index="21" nillable="true" ma:displayName="PMIS" ma:format="Dropdown" ma:internalName="PMIS0">
      <xsd:simpleType>
        <xsd:restriction base="dms:Text">
          <xsd:maxLength value="255"/>
        </xsd:restriction>
      </xsd:simpleType>
    </xsd:element>
    <xsd:element name="Supplier" ma:index="22" nillable="true" ma:displayName="Supplier" ma:format="Dropdown" ma:internalName="Suppli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aa5ca-c86a-4192-b148-097035e82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pplier xmlns="4c29955c-3983-4360-85fb-74cf7af43e96" xsi:nil="true"/>
    <PMIS0 xmlns="4c29955c-3983-4360-85fb-74cf7af43e96" xsi:nil="true"/>
    <PMIS xmlns="4c29955c-3983-4360-85fb-74cf7af43e96" xsi:nil="true"/>
  </documentManagement>
</p:properties>
</file>

<file path=customXml/itemProps1.xml><?xml version="1.0" encoding="utf-8"?>
<ds:datastoreItem xmlns:ds="http://schemas.openxmlformats.org/officeDocument/2006/customXml" ds:itemID="{6C6DFBB9-1D31-4363-A89A-B6A907123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9955c-3983-4360-85fb-74cf7af43e96"/>
    <ds:schemaRef ds:uri="862aa5ca-c86a-4192-b148-097035e82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12C921-E184-4050-841A-6C78FA6B9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8BF23-8F84-4324-A581-42592BE7F651}">
  <ds:schemaRefs>
    <ds:schemaRef ds:uri="http://purl.org/dc/elements/1.1/"/>
    <ds:schemaRef ds:uri="http://schemas.microsoft.com/office/2006/metadata/properties"/>
    <ds:schemaRef ds:uri="4c29955c-3983-4360-85fb-74cf7af43e9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2aa5ca-c86a-4192-b148-097035e828f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1328</Words>
  <Application>Microsoft Office PowerPoint</Application>
  <PresentationFormat>Widescreen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01</vt:lpstr>
      <vt:lpstr>Declaración de exención de responsabilidades</vt:lpstr>
      <vt:lpstr>Taller de capacitación sobre pruebas diagnósticas rápidas de antígenos del SARS-CoV-2, descripción general (1) </vt:lpstr>
      <vt:lpstr>Taller de capacitación sobre pruebas diagnósticas rápidas de antígenos del SARS-CoV-2, descripción general (2) </vt:lpstr>
      <vt:lpstr>Objetivos de aprendizaje </vt:lpstr>
      <vt:lpstr>Objetivos de aprendizaje </vt:lpstr>
      <vt:lpstr>Descripción general de los módulos – Taller de capacitación de instructores </vt:lpstr>
      <vt:lpstr>Descripción general de los módulos – Taller de capacitación de usuarios </vt:lpstr>
      <vt:lpstr>Cómo se realizará el aprendizaje</vt:lpstr>
      <vt:lpstr>Evaluación de las competencias</vt:lpstr>
      <vt:lpstr>Presentaciones</vt:lpstr>
      <vt:lpstr>¿Alguna pregunta?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278</cp:revision>
  <dcterms:created xsi:type="dcterms:W3CDTF">2020-10-08T10:02:18Z</dcterms:created>
  <dcterms:modified xsi:type="dcterms:W3CDTF">2022-09-20T15:08:04Z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0x010100CAD057272B239F45BF04C2CC49F4149A</vt:lpwstr>
  </property>
  <property fmtid="{D5CDD505-2E9C-101B-9397-08002B2CF9AE}" pid="3" name="ArticulateGUID">
    <vt:lpwstr>3CF4ED29-6C37-4A37-A4E2-51D1474B0DD4</vt:lpwstr>
  </property>
  <property fmtid="{D5CDD505-2E9C-101B-9397-08002B2CF9AE}" pid="4" name="ArticulatePath">
    <vt:lpwstr>https://worldhealthorg-my.sharepoint.com/personal/barnadasc_who_int/Documents/Doc shared/Ag RDT training package_v1.0/Ag RDT training package_ES/1_Introduction_ES/1_SARS-CoV-2_RDT_Training_01_Intro_v1.0-ES</vt:lpwstr>
  </property>
</Properties>
</file>