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35"/>
  </p:notesMasterIdLst>
  <p:sldIdLst>
    <p:sldId id="256" r:id="rId2"/>
    <p:sldId id="257" r:id="rId3"/>
    <p:sldId id="355" r:id="rId4"/>
    <p:sldId id="324" r:id="rId5"/>
    <p:sldId id="325" r:id="rId6"/>
    <p:sldId id="326" r:id="rId7"/>
    <p:sldId id="327" r:id="rId8"/>
    <p:sldId id="328" r:id="rId9"/>
    <p:sldId id="333" r:id="rId10"/>
    <p:sldId id="354" r:id="rId11"/>
    <p:sldId id="329" r:id="rId12"/>
    <p:sldId id="330" r:id="rId13"/>
    <p:sldId id="334" r:id="rId14"/>
    <p:sldId id="331" r:id="rId15"/>
    <p:sldId id="332" r:id="rId16"/>
    <p:sldId id="335" r:id="rId17"/>
    <p:sldId id="338" r:id="rId18"/>
    <p:sldId id="339" r:id="rId19"/>
    <p:sldId id="336" r:id="rId20"/>
    <p:sldId id="346" r:id="rId21"/>
    <p:sldId id="347" r:id="rId22"/>
    <p:sldId id="337" r:id="rId23"/>
    <p:sldId id="343" r:id="rId24"/>
    <p:sldId id="340" r:id="rId25"/>
    <p:sldId id="341" r:id="rId26"/>
    <p:sldId id="342" r:id="rId27"/>
    <p:sldId id="353" r:id="rId28"/>
    <p:sldId id="345" r:id="rId29"/>
    <p:sldId id="352" r:id="rId30"/>
    <p:sldId id="349" r:id="rId31"/>
    <p:sldId id="350" r:id="rId32"/>
    <p:sldId id="351" r:id="rId33"/>
    <p:sldId id="271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alya Underwood" initials="TU" lastIdx="5" clrIdx="0">
    <p:extLst>
      <p:ext uri="{19B8F6BF-5375-455C-9EA6-DF929625EA0E}">
        <p15:presenceInfo xmlns:p15="http://schemas.microsoft.com/office/powerpoint/2012/main" userId="d1b78f39f266085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A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DF0AB5A-7334-9C4A-AF5F-028E65FC7F12}" v="2" dt="2020-10-28T14:33:36.458"/>
    <p1510:client id="{53CDD5F0-7BFD-4D80-ADE1-C4C3A5120403}" v="26" dt="2020-10-28T12:47:35.583"/>
    <p1510:client id="{C149B67D-3EEE-3F46-9C07-CB257A976857}" v="13" dt="2020-10-27T16:00:03.142"/>
    <p1510:client id="{E9AE7041-AA65-2AA1-4CCF-10DCBB211565}" v="94" dt="2020-10-29T11:33:44.70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3193" autoAdjust="0"/>
    <p:restoredTop sz="94615"/>
  </p:normalViewPr>
  <p:slideViewPr>
    <p:cSldViewPr snapToGrid="0" snapToObjects="1">
      <p:cViewPr varScale="1">
        <p:scale>
          <a:sx n="37" d="100"/>
          <a:sy n="37" d="100"/>
        </p:scale>
        <p:origin x="67" y="12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B176E85-D1AB-41D3-B551-75A2C12179CF}" type="doc">
      <dgm:prSet loTypeId="urn:microsoft.com/office/officeart/2005/8/layout/hList3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s"/>
        </a:p>
      </dgm:t>
    </dgm:pt>
    <dgm:pt modelId="{01D2B47E-EF75-4EAD-B942-72625A577A37}">
      <dgm:prSet phldrT="[Text]" custT="1"/>
      <dgm:spPr>
        <a:solidFill>
          <a:srgbClr val="009AC9"/>
        </a:solidFill>
      </dgm:spPr>
      <dgm:t>
        <a:bodyPr/>
        <a:lstStyle/>
        <a:p>
          <a:pPr algn="ctr" rtl="0"/>
          <a:r>
            <a:rPr lang="es-ES" sz="2000" b="0" i="0" u="none" baseline="0" dirty="0">
              <a:solidFill>
                <a:srgbClr val="FFFFFF"/>
              </a:solidFill>
            </a:rPr>
            <a:t>Conocer a los asistentes le ayuda a… </a:t>
          </a:r>
          <a:r>
            <a:rPr lang="es-ES" sz="2000" b="0" i="0" u="none" baseline="0" dirty="0">
              <a:solidFill>
                <a:schemeClr val="bg1"/>
              </a:solidFill>
            </a:rPr>
            <a:t> </a:t>
          </a:r>
        </a:p>
      </dgm:t>
    </dgm:pt>
    <dgm:pt modelId="{9620A8DB-E4FA-4541-BF85-C79C1B8CF4D1}" type="parTrans" cxnId="{FD7886E9-0E3B-496D-9105-004CAE62FECC}">
      <dgm:prSet/>
      <dgm:spPr/>
      <dgm:t>
        <a:bodyPr/>
        <a:lstStyle/>
        <a:p>
          <a:endParaRPr lang="es" sz="2000"/>
        </a:p>
      </dgm:t>
    </dgm:pt>
    <dgm:pt modelId="{F8B150F1-5297-4F61-8DB7-8FB0BBA76C57}" type="sibTrans" cxnId="{FD7886E9-0E3B-496D-9105-004CAE62FECC}">
      <dgm:prSet/>
      <dgm:spPr/>
      <dgm:t>
        <a:bodyPr/>
        <a:lstStyle/>
        <a:p>
          <a:endParaRPr lang="es" sz="2000"/>
        </a:p>
      </dgm:t>
    </dgm:pt>
    <dgm:pt modelId="{C66F4817-490D-4950-AE99-526369539764}">
      <dgm:prSet phldrT="[Text]" custT="1"/>
      <dgm:spPr/>
      <dgm:t>
        <a:bodyPr/>
        <a:lstStyle/>
        <a:p>
          <a:pPr algn="ctr" rtl="0"/>
          <a:r>
            <a:rPr lang="es-ES" sz="2000" b="0" i="0" u="none" kern="1200" baseline="0" dirty="0">
              <a:solidFill>
                <a:srgbClr val="44546A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/>
              <a:ea typeface="+mn-ea"/>
              <a:cs typeface="+mn-cs"/>
            </a:rPr>
            <a:t>Diseñar y adaptar la capacitación</a:t>
          </a:r>
          <a:endParaRPr lang="es-ES" sz="2000" kern="1200" dirty="0"/>
        </a:p>
      </dgm:t>
    </dgm:pt>
    <dgm:pt modelId="{5366ED27-D684-4481-A8A4-6F012D74BDF7}" type="parTrans" cxnId="{75608801-D2BB-46D7-A3E7-3172261DB193}">
      <dgm:prSet/>
      <dgm:spPr/>
      <dgm:t>
        <a:bodyPr/>
        <a:lstStyle/>
        <a:p>
          <a:endParaRPr lang="es" sz="2000"/>
        </a:p>
      </dgm:t>
    </dgm:pt>
    <dgm:pt modelId="{D9A43DA2-36B8-4890-B86A-6DEAE6DA1235}" type="sibTrans" cxnId="{75608801-D2BB-46D7-A3E7-3172261DB193}">
      <dgm:prSet/>
      <dgm:spPr/>
      <dgm:t>
        <a:bodyPr/>
        <a:lstStyle/>
        <a:p>
          <a:endParaRPr lang="es" sz="2000"/>
        </a:p>
      </dgm:t>
    </dgm:pt>
    <dgm:pt modelId="{39FD8F97-AB75-4CDB-8ACF-DD00FC185460}">
      <dgm:prSet phldrT="[Text]" custT="1"/>
      <dgm:spPr/>
      <dgm:t>
        <a:bodyPr/>
        <a:lstStyle/>
        <a:p>
          <a:pPr algn="ctr" rtl="0"/>
          <a:r>
            <a:rPr lang="es-ES" sz="2000" b="0" i="0" u="none" kern="1200" baseline="0" dirty="0">
              <a:solidFill>
                <a:srgbClr val="44546A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/>
              <a:ea typeface="+mn-ea"/>
              <a:cs typeface="+mn-cs"/>
            </a:rPr>
            <a:t>Elegir a los participantes adecuados para la capacitación</a:t>
          </a:r>
        </a:p>
      </dgm:t>
    </dgm:pt>
    <dgm:pt modelId="{632999A0-6776-43A8-A589-32D766131427}" type="parTrans" cxnId="{F9EBC656-88E5-4B8C-8555-8CED496EA96A}">
      <dgm:prSet/>
      <dgm:spPr/>
      <dgm:t>
        <a:bodyPr/>
        <a:lstStyle/>
        <a:p>
          <a:endParaRPr lang="es" sz="2000"/>
        </a:p>
      </dgm:t>
    </dgm:pt>
    <dgm:pt modelId="{D82B09B5-022D-4540-A4CA-A3D887E8F5C7}" type="sibTrans" cxnId="{F9EBC656-88E5-4B8C-8555-8CED496EA96A}">
      <dgm:prSet/>
      <dgm:spPr/>
      <dgm:t>
        <a:bodyPr/>
        <a:lstStyle/>
        <a:p>
          <a:endParaRPr lang="es" sz="2000"/>
        </a:p>
      </dgm:t>
    </dgm:pt>
    <dgm:pt modelId="{664323FD-A7D2-47CC-9DC5-59535DB7D2E3}">
      <dgm:prSet phldrT="[Text]" custT="1"/>
      <dgm:spPr/>
      <dgm:t>
        <a:bodyPr/>
        <a:lstStyle/>
        <a:p>
          <a:pPr algn="ctr" rtl="0"/>
          <a:r>
            <a:rPr lang="es-ES" sz="2000" b="0" i="0" u="none" kern="1200" baseline="0" dirty="0">
              <a:solidFill>
                <a:srgbClr val="44546A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/>
              <a:ea typeface="+mn-ea"/>
              <a:cs typeface="+mn-cs"/>
            </a:rPr>
            <a:t>Omitir el contenido innecesario </a:t>
          </a:r>
        </a:p>
      </dgm:t>
    </dgm:pt>
    <dgm:pt modelId="{2FBE5AA6-443C-40BB-AE73-2213948A6EB1}" type="parTrans" cxnId="{61252B18-3892-48F2-AAE0-C1CC848ACE07}">
      <dgm:prSet/>
      <dgm:spPr/>
      <dgm:t>
        <a:bodyPr/>
        <a:lstStyle/>
        <a:p>
          <a:endParaRPr lang="es" sz="2000"/>
        </a:p>
      </dgm:t>
    </dgm:pt>
    <dgm:pt modelId="{6CB4D1DF-382D-4748-8D2F-9911B267272F}" type="sibTrans" cxnId="{61252B18-3892-48F2-AAE0-C1CC848ACE07}">
      <dgm:prSet/>
      <dgm:spPr/>
      <dgm:t>
        <a:bodyPr/>
        <a:lstStyle/>
        <a:p>
          <a:endParaRPr lang="es" sz="2000"/>
        </a:p>
      </dgm:t>
    </dgm:pt>
    <dgm:pt modelId="{479B4217-D46A-408D-A38E-EFCCBF890F50}" type="pres">
      <dgm:prSet presAssocID="{EB176E85-D1AB-41D3-B551-75A2C12179CF}" presName="composite" presStyleCnt="0">
        <dgm:presLayoutVars>
          <dgm:chMax val="1"/>
          <dgm:dir/>
          <dgm:resizeHandles val="exact"/>
        </dgm:presLayoutVars>
      </dgm:prSet>
      <dgm:spPr/>
    </dgm:pt>
    <dgm:pt modelId="{03BBE677-C1CE-4C0E-AD2C-C3492999947A}" type="pres">
      <dgm:prSet presAssocID="{01D2B47E-EF75-4EAD-B942-72625A577A37}" presName="roof" presStyleLbl="dkBgShp" presStyleIdx="0" presStyleCnt="2"/>
      <dgm:spPr/>
    </dgm:pt>
    <dgm:pt modelId="{001DBA61-CDEA-4E8E-B3F2-47082CF3F398}" type="pres">
      <dgm:prSet presAssocID="{01D2B47E-EF75-4EAD-B942-72625A577A37}" presName="pillars" presStyleCnt="0"/>
      <dgm:spPr/>
    </dgm:pt>
    <dgm:pt modelId="{D7BBD076-3A11-482D-B94D-2496BFEBA340}" type="pres">
      <dgm:prSet presAssocID="{01D2B47E-EF75-4EAD-B942-72625A577A37}" presName="pillar1" presStyleLbl="node1" presStyleIdx="0" presStyleCnt="3">
        <dgm:presLayoutVars>
          <dgm:bulletEnabled val="1"/>
        </dgm:presLayoutVars>
      </dgm:prSet>
      <dgm:spPr/>
    </dgm:pt>
    <dgm:pt modelId="{DA5C794C-65EB-4C3E-B7D4-F64268DC24FE}" type="pres">
      <dgm:prSet presAssocID="{39FD8F97-AB75-4CDB-8ACF-DD00FC185460}" presName="pillarX" presStyleLbl="node1" presStyleIdx="1" presStyleCnt="3">
        <dgm:presLayoutVars>
          <dgm:bulletEnabled val="1"/>
        </dgm:presLayoutVars>
      </dgm:prSet>
      <dgm:spPr/>
    </dgm:pt>
    <dgm:pt modelId="{A7CF7055-36FC-4703-8748-7CECE08157EE}" type="pres">
      <dgm:prSet presAssocID="{664323FD-A7D2-47CC-9DC5-59535DB7D2E3}" presName="pillarX" presStyleLbl="node1" presStyleIdx="2" presStyleCnt="3">
        <dgm:presLayoutVars>
          <dgm:bulletEnabled val="1"/>
        </dgm:presLayoutVars>
      </dgm:prSet>
      <dgm:spPr/>
    </dgm:pt>
    <dgm:pt modelId="{BF2BD952-B88F-4959-A907-2587D54F14D2}" type="pres">
      <dgm:prSet presAssocID="{01D2B47E-EF75-4EAD-B942-72625A577A37}" presName="base" presStyleLbl="dkBgShp" presStyleIdx="1" presStyleCnt="2"/>
      <dgm:spPr>
        <a:solidFill>
          <a:srgbClr val="009AC9"/>
        </a:solidFill>
      </dgm:spPr>
    </dgm:pt>
  </dgm:ptLst>
  <dgm:cxnLst>
    <dgm:cxn modelId="{75608801-D2BB-46D7-A3E7-3172261DB193}" srcId="{01D2B47E-EF75-4EAD-B942-72625A577A37}" destId="{C66F4817-490D-4950-AE99-526369539764}" srcOrd="0" destOrd="0" parTransId="{5366ED27-D684-4481-A8A4-6F012D74BDF7}" sibTransId="{D9A43DA2-36B8-4890-B86A-6DEAE6DA1235}"/>
    <dgm:cxn modelId="{61252B18-3892-48F2-AAE0-C1CC848ACE07}" srcId="{01D2B47E-EF75-4EAD-B942-72625A577A37}" destId="{664323FD-A7D2-47CC-9DC5-59535DB7D2E3}" srcOrd="2" destOrd="0" parTransId="{2FBE5AA6-443C-40BB-AE73-2213948A6EB1}" sibTransId="{6CB4D1DF-382D-4748-8D2F-9911B267272F}"/>
    <dgm:cxn modelId="{23F77632-9D46-4F10-879F-393212E365B0}" type="presOf" srcId="{39FD8F97-AB75-4CDB-8ACF-DD00FC185460}" destId="{DA5C794C-65EB-4C3E-B7D4-F64268DC24FE}" srcOrd="0" destOrd="0" presId="urn:microsoft.com/office/officeart/2005/8/layout/hList3"/>
    <dgm:cxn modelId="{F9EBC656-88E5-4B8C-8555-8CED496EA96A}" srcId="{01D2B47E-EF75-4EAD-B942-72625A577A37}" destId="{39FD8F97-AB75-4CDB-8ACF-DD00FC185460}" srcOrd="1" destOrd="0" parTransId="{632999A0-6776-43A8-A589-32D766131427}" sibTransId="{D82B09B5-022D-4540-A4CA-A3D887E8F5C7}"/>
    <dgm:cxn modelId="{E94E428C-0AE4-4C47-B21B-687718E589DC}" type="presOf" srcId="{01D2B47E-EF75-4EAD-B942-72625A577A37}" destId="{03BBE677-C1CE-4C0E-AD2C-C3492999947A}" srcOrd="0" destOrd="0" presId="urn:microsoft.com/office/officeart/2005/8/layout/hList3"/>
    <dgm:cxn modelId="{B5C0C79D-D9F9-4813-9907-C4FC393ADC0E}" type="presOf" srcId="{664323FD-A7D2-47CC-9DC5-59535DB7D2E3}" destId="{A7CF7055-36FC-4703-8748-7CECE08157EE}" srcOrd="0" destOrd="0" presId="urn:microsoft.com/office/officeart/2005/8/layout/hList3"/>
    <dgm:cxn modelId="{286751A9-92DE-4BFF-9CA0-B73BCBACEC09}" type="presOf" srcId="{EB176E85-D1AB-41D3-B551-75A2C12179CF}" destId="{479B4217-D46A-408D-A38E-EFCCBF890F50}" srcOrd="0" destOrd="0" presId="urn:microsoft.com/office/officeart/2005/8/layout/hList3"/>
    <dgm:cxn modelId="{498652B0-9285-4A82-A1A8-B7547792C7B4}" type="presOf" srcId="{C66F4817-490D-4950-AE99-526369539764}" destId="{D7BBD076-3A11-482D-B94D-2496BFEBA340}" srcOrd="0" destOrd="0" presId="urn:microsoft.com/office/officeart/2005/8/layout/hList3"/>
    <dgm:cxn modelId="{FD7886E9-0E3B-496D-9105-004CAE62FECC}" srcId="{EB176E85-D1AB-41D3-B551-75A2C12179CF}" destId="{01D2B47E-EF75-4EAD-B942-72625A577A37}" srcOrd="0" destOrd="0" parTransId="{9620A8DB-E4FA-4541-BF85-C79C1B8CF4D1}" sibTransId="{F8B150F1-5297-4F61-8DB7-8FB0BBA76C57}"/>
    <dgm:cxn modelId="{116B566B-6B1E-491D-B431-8013271E03AE}" type="presParOf" srcId="{479B4217-D46A-408D-A38E-EFCCBF890F50}" destId="{03BBE677-C1CE-4C0E-AD2C-C3492999947A}" srcOrd="0" destOrd="0" presId="urn:microsoft.com/office/officeart/2005/8/layout/hList3"/>
    <dgm:cxn modelId="{FB296A91-7FE5-4416-AAB7-94528985A7DF}" type="presParOf" srcId="{479B4217-D46A-408D-A38E-EFCCBF890F50}" destId="{001DBA61-CDEA-4E8E-B3F2-47082CF3F398}" srcOrd="1" destOrd="0" presId="urn:microsoft.com/office/officeart/2005/8/layout/hList3"/>
    <dgm:cxn modelId="{E60724CB-DF5B-4C9D-8801-77EBCFA70B8B}" type="presParOf" srcId="{001DBA61-CDEA-4E8E-B3F2-47082CF3F398}" destId="{D7BBD076-3A11-482D-B94D-2496BFEBA340}" srcOrd="0" destOrd="0" presId="urn:microsoft.com/office/officeart/2005/8/layout/hList3"/>
    <dgm:cxn modelId="{8B79C47B-B450-41C2-BEB5-D7FD8148167D}" type="presParOf" srcId="{001DBA61-CDEA-4E8E-B3F2-47082CF3F398}" destId="{DA5C794C-65EB-4C3E-B7D4-F64268DC24FE}" srcOrd="1" destOrd="0" presId="urn:microsoft.com/office/officeart/2005/8/layout/hList3"/>
    <dgm:cxn modelId="{F21354C0-4A15-4DC8-BD05-B5B481028F00}" type="presParOf" srcId="{001DBA61-CDEA-4E8E-B3F2-47082CF3F398}" destId="{A7CF7055-36FC-4703-8748-7CECE08157EE}" srcOrd="2" destOrd="0" presId="urn:microsoft.com/office/officeart/2005/8/layout/hList3"/>
    <dgm:cxn modelId="{D34F9D26-CB1B-4AEE-9A1B-A3433D594D68}" type="presParOf" srcId="{479B4217-D46A-408D-A38E-EFCCBF890F50}" destId="{BF2BD952-B88F-4959-A907-2587D54F14D2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6FE9556-6E70-4D50-BEEB-9717A9B596BD}" type="doc">
      <dgm:prSet loTypeId="urn:microsoft.com/office/officeart/2008/layout/VerticalCurvedList" loCatId="list" qsTypeId="urn:microsoft.com/office/officeart/2005/8/quickstyle/simple2" qsCatId="simple" csTypeId="urn:microsoft.com/office/officeart/2005/8/colors/accent0_1" csCatId="mainScheme" phldr="1"/>
      <dgm:spPr/>
      <dgm:t>
        <a:bodyPr/>
        <a:lstStyle/>
        <a:p>
          <a:endParaRPr lang="es"/>
        </a:p>
      </dgm:t>
    </dgm:pt>
    <dgm:pt modelId="{2F86CD01-108C-4353-83CD-09D900A46AB9}">
      <dgm:prSet phldrT="[Text]" custT="1"/>
      <dgm:spPr>
        <a:solidFill>
          <a:srgbClr val="009AC9"/>
        </a:solidFill>
      </dgm:spPr>
      <dgm:t>
        <a:bodyPr/>
        <a:lstStyle/>
        <a:p>
          <a:pPr algn="ctr" rtl="0"/>
          <a:r>
            <a:rPr lang="es-ES" sz="2000" b="0" i="0" u="none" baseline="0" dirty="0">
              <a:solidFill>
                <a:srgbClr val="FFFFFF"/>
              </a:solidFill>
            </a:rPr>
            <a:t>Mantenga un silencio deliberado </a:t>
          </a:r>
          <a:endParaRPr lang="es-ES" sz="2000" dirty="0">
            <a:solidFill>
              <a:srgbClr val="FFFFFF"/>
            </a:solidFill>
          </a:endParaRPr>
        </a:p>
      </dgm:t>
    </dgm:pt>
    <dgm:pt modelId="{0950A75F-E4F6-4572-8937-C3A97A7527F4}" type="parTrans" cxnId="{46453A43-59A0-48B8-86E6-A238ABF8FE92}">
      <dgm:prSet/>
      <dgm:spPr/>
      <dgm:t>
        <a:bodyPr/>
        <a:lstStyle/>
        <a:p>
          <a:endParaRPr lang="es" sz="2000"/>
        </a:p>
      </dgm:t>
    </dgm:pt>
    <dgm:pt modelId="{8EAC3DD9-7680-4D39-ABAA-BDD23C0D5C55}" type="sibTrans" cxnId="{46453A43-59A0-48B8-86E6-A238ABF8FE92}">
      <dgm:prSet/>
      <dgm:spPr/>
      <dgm:t>
        <a:bodyPr/>
        <a:lstStyle/>
        <a:p>
          <a:endParaRPr lang="es-ES" sz="2000" dirty="0"/>
        </a:p>
      </dgm:t>
    </dgm:pt>
    <dgm:pt modelId="{85163D4B-39EB-4F65-9C1D-6ABEA4DBDA34}">
      <dgm:prSet phldrT="[Text]" custT="1"/>
      <dgm:spPr>
        <a:solidFill>
          <a:srgbClr val="009AC9"/>
        </a:solidFill>
      </dgm:spPr>
      <dgm:t>
        <a:bodyPr/>
        <a:lstStyle/>
        <a:p>
          <a:pPr algn="ctr" rtl="0"/>
          <a:r>
            <a:rPr lang="es-ES" sz="2000" b="0" i="0" u="none" baseline="0" dirty="0">
              <a:solidFill>
                <a:srgbClr val="FFFFFF"/>
              </a:solidFill>
            </a:rPr>
            <a:t>Repita o reformule la pregunta</a:t>
          </a:r>
          <a:endParaRPr lang="es-ES" sz="2000" dirty="0">
            <a:solidFill>
              <a:srgbClr val="FFFFFF"/>
            </a:solidFill>
          </a:endParaRPr>
        </a:p>
      </dgm:t>
    </dgm:pt>
    <dgm:pt modelId="{813A415E-906B-4751-BC85-2ECD38C6E8D0}" type="parTrans" cxnId="{067B7A4F-D666-4628-80D0-64D922F685EB}">
      <dgm:prSet/>
      <dgm:spPr/>
      <dgm:t>
        <a:bodyPr/>
        <a:lstStyle/>
        <a:p>
          <a:endParaRPr lang="es" sz="2000"/>
        </a:p>
      </dgm:t>
    </dgm:pt>
    <dgm:pt modelId="{13B81174-9FC4-4B14-8B4E-A67EA2B7A384}" type="sibTrans" cxnId="{067B7A4F-D666-4628-80D0-64D922F685EB}">
      <dgm:prSet/>
      <dgm:spPr/>
      <dgm:t>
        <a:bodyPr/>
        <a:lstStyle/>
        <a:p>
          <a:endParaRPr lang="es" sz="2000"/>
        </a:p>
      </dgm:t>
    </dgm:pt>
    <dgm:pt modelId="{9A74ED0F-F027-4C0F-8C68-7A2CE1BBA90E}">
      <dgm:prSet phldrT="[Text]" custT="1"/>
      <dgm:spPr>
        <a:solidFill>
          <a:srgbClr val="009AC9"/>
        </a:solidFill>
      </dgm:spPr>
      <dgm:t>
        <a:bodyPr/>
        <a:lstStyle/>
        <a:p>
          <a:pPr algn="ctr" rtl="0"/>
          <a:r>
            <a:rPr lang="es-ES" sz="2000" b="0" i="0" u="none" baseline="0" dirty="0">
              <a:solidFill>
                <a:srgbClr val="FFFFFF"/>
              </a:solidFill>
            </a:rPr>
            <a:t>Use el lenguaje corporal y el contacto visual</a:t>
          </a:r>
          <a:endParaRPr lang="es-ES" sz="2000" dirty="0">
            <a:solidFill>
              <a:srgbClr val="FFFFFF"/>
            </a:solidFill>
          </a:endParaRPr>
        </a:p>
      </dgm:t>
    </dgm:pt>
    <dgm:pt modelId="{28CD9764-9C3A-434C-9936-839816CE7CF6}" type="parTrans" cxnId="{40C14BA0-00F1-411F-AB73-EBDBAABA3B36}">
      <dgm:prSet/>
      <dgm:spPr/>
      <dgm:t>
        <a:bodyPr/>
        <a:lstStyle/>
        <a:p>
          <a:endParaRPr lang="es" sz="2000"/>
        </a:p>
      </dgm:t>
    </dgm:pt>
    <dgm:pt modelId="{C71AD055-6C5B-4E3F-9F5D-7F3B9673DD65}" type="sibTrans" cxnId="{40C14BA0-00F1-411F-AB73-EBDBAABA3B36}">
      <dgm:prSet/>
      <dgm:spPr/>
      <dgm:t>
        <a:bodyPr/>
        <a:lstStyle/>
        <a:p>
          <a:endParaRPr lang="es" sz="2000"/>
        </a:p>
      </dgm:t>
    </dgm:pt>
    <dgm:pt modelId="{A37A0AC4-6D6C-4819-98CE-49CF1F4844AD}">
      <dgm:prSet phldrT="[Text]" custT="1"/>
      <dgm:spPr>
        <a:solidFill>
          <a:srgbClr val="009AC9"/>
        </a:solidFill>
      </dgm:spPr>
      <dgm:t>
        <a:bodyPr/>
        <a:lstStyle/>
        <a:p>
          <a:pPr algn="ctr" rtl="0"/>
          <a:r>
            <a:rPr lang="es-ES" sz="2000" b="0" i="0" u="none" baseline="0" dirty="0">
              <a:solidFill>
                <a:srgbClr val="FFFFFF"/>
              </a:solidFill>
            </a:rPr>
            <a:t>Fomente las respuestas   </a:t>
          </a:r>
          <a:endParaRPr lang="es-ES" sz="2000" dirty="0">
            <a:solidFill>
              <a:srgbClr val="FFFFFF"/>
            </a:solidFill>
          </a:endParaRPr>
        </a:p>
      </dgm:t>
    </dgm:pt>
    <dgm:pt modelId="{F8E3C22A-2C1E-4950-971B-971E4F5F3D9A}" type="parTrans" cxnId="{8EADAD88-E774-4B88-8290-824D0E921852}">
      <dgm:prSet/>
      <dgm:spPr/>
      <dgm:t>
        <a:bodyPr/>
        <a:lstStyle/>
        <a:p>
          <a:endParaRPr lang="es" sz="2000"/>
        </a:p>
      </dgm:t>
    </dgm:pt>
    <dgm:pt modelId="{29B8D11C-FA1E-4078-9429-D33FFF316ED9}" type="sibTrans" cxnId="{8EADAD88-E774-4B88-8290-824D0E921852}">
      <dgm:prSet/>
      <dgm:spPr/>
      <dgm:t>
        <a:bodyPr/>
        <a:lstStyle/>
        <a:p>
          <a:endParaRPr lang="es" sz="2000"/>
        </a:p>
      </dgm:t>
    </dgm:pt>
    <dgm:pt modelId="{B5715EA8-A53F-4C9C-97ED-7BDA9B2741F7}">
      <dgm:prSet phldrT="[Text]" custT="1"/>
      <dgm:spPr>
        <a:solidFill>
          <a:srgbClr val="009AC9"/>
        </a:solidFill>
      </dgm:spPr>
      <dgm:t>
        <a:bodyPr/>
        <a:lstStyle/>
        <a:p>
          <a:pPr algn="ctr" rtl="0"/>
          <a:r>
            <a:rPr lang="es-ES" sz="2000" b="0" i="0" u="none" baseline="0" dirty="0">
              <a:solidFill>
                <a:srgbClr val="FFFFFF"/>
              </a:solidFill>
            </a:rPr>
            <a:t>Ponga un ejemplo</a:t>
          </a:r>
          <a:endParaRPr lang="es-ES" sz="2000" dirty="0">
            <a:solidFill>
              <a:srgbClr val="FFFFFF"/>
            </a:solidFill>
          </a:endParaRPr>
        </a:p>
      </dgm:t>
    </dgm:pt>
    <dgm:pt modelId="{7112146A-DE31-41B4-9C84-331C61935074}" type="parTrans" cxnId="{07067943-A988-47BF-8714-CE449DCD222E}">
      <dgm:prSet/>
      <dgm:spPr/>
      <dgm:t>
        <a:bodyPr/>
        <a:lstStyle/>
        <a:p>
          <a:endParaRPr lang="es" sz="2000"/>
        </a:p>
      </dgm:t>
    </dgm:pt>
    <dgm:pt modelId="{2139DE87-88CC-4F2C-B4F1-8A1043E3C478}" type="sibTrans" cxnId="{07067943-A988-47BF-8714-CE449DCD222E}">
      <dgm:prSet/>
      <dgm:spPr/>
      <dgm:t>
        <a:bodyPr/>
        <a:lstStyle/>
        <a:p>
          <a:endParaRPr lang="es" sz="2000"/>
        </a:p>
      </dgm:t>
    </dgm:pt>
    <dgm:pt modelId="{71D55ED0-F759-4F13-ABC3-D73A135BCCF0}">
      <dgm:prSet phldrT="[Text]" custT="1"/>
      <dgm:spPr>
        <a:solidFill>
          <a:srgbClr val="009AC9"/>
        </a:solidFill>
      </dgm:spPr>
      <dgm:t>
        <a:bodyPr/>
        <a:lstStyle/>
        <a:p>
          <a:pPr algn="ctr" rtl="0"/>
          <a:r>
            <a:rPr lang="es-ES" sz="2000" b="0" i="0" u="none" baseline="0" dirty="0">
              <a:solidFill>
                <a:srgbClr val="FFFFFF"/>
              </a:solidFill>
            </a:rPr>
            <a:t>Responda usted mismo a la pregunta </a:t>
          </a:r>
          <a:endParaRPr lang="es-ES" sz="2000" dirty="0">
            <a:solidFill>
              <a:srgbClr val="FFFFFF"/>
            </a:solidFill>
          </a:endParaRPr>
        </a:p>
      </dgm:t>
    </dgm:pt>
    <dgm:pt modelId="{3AD7938E-789C-48AE-9076-E88613FE72F6}" type="parTrans" cxnId="{574552BD-FB79-4290-99EC-D2834FC86CB0}">
      <dgm:prSet/>
      <dgm:spPr/>
      <dgm:t>
        <a:bodyPr/>
        <a:lstStyle/>
        <a:p>
          <a:endParaRPr lang="es" sz="2000"/>
        </a:p>
      </dgm:t>
    </dgm:pt>
    <dgm:pt modelId="{2C947446-F0D1-4C36-A373-875F2F93DAE9}" type="sibTrans" cxnId="{574552BD-FB79-4290-99EC-D2834FC86CB0}">
      <dgm:prSet/>
      <dgm:spPr/>
      <dgm:t>
        <a:bodyPr/>
        <a:lstStyle/>
        <a:p>
          <a:endParaRPr lang="es" sz="2000"/>
        </a:p>
      </dgm:t>
    </dgm:pt>
    <dgm:pt modelId="{4169E350-B564-45E9-8434-D467614F1D2E}" type="pres">
      <dgm:prSet presAssocID="{A6FE9556-6E70-4D50-BEEB-9717A9B596BD}" presName="Name0" presStyleCnt="0">
        <dgm:presLayoutVars>
          <dgm:chMax val="7"/>
          <dgm:chPref val="7"/>
          <dgm:dir/>
        </dgm:presLayoutVars>
      </dgm:prSet>
      <dgm:spPr/>
    </dgm:pt>
    <dgm:pt modelId="{34B9B219-01D9-4E8A-B89E-8D1643771049}" type="pres">
      <dgm:prSet presAssocID="{A6FE9556-6E70-4D50-BEEB-9717A9B596BD}" presName="Name1" presStyleCnt="0"/>
      <dgm:spPr/>
    </dgm:pt>
    <dgm:pt modelId="{3AB7BA05-7CCC-42EE-9BAD-A344BE4B0AC7}" type="pres">
      <dgm:prSet presAssocID="{A6FE9556-6E70-4D50-BEEB-9717A9B596BD}" presName="cycle" presStyleCnt="0"/>
      <dgm:spPr/>
    </dgm:pt>
    <dgm:pt modelId="{317594E0-0377-4F7F-9F34-6A2AF341A5B4}" type="pres">
      <dgm:prSet presAssocID="{A6FE9556-6E70-4D50-BEEB-9717A9B596BD}" presName="srcNode" presStyleLbl="node1" presStyleIdx="0" presStyleCnt="6"/>
      <dgm:spPr/>
    </dgm:pt>
    <dgm:pt modelId="{C81DD3E9-4AD0-4031-BBE5-4B7F41497DBA}" type="pres">
      <dgm:prSet presAssocID="{A6FE9556-6E70-4D50-BEEB-9717A9B596BD}" presName="conn" presStyleLbl="parChTrans1D2" presStyleIdx="0" presStyleCnt="1"/>
      <dgm:spPr/>
    </dgm:pt>
    <dgm:pt modelId="{BD1F6CBE-D19F-44EE-8511-C52E01779C6D}" type="pres">
      <dgm:prSet presAssocID="{A6FE9556-6E70-4D50-BEEB-9717A9B596BD}" presName="extraNode" presStyleLbl="node1" presStyleIdx="0" presStyleCnt="6"/>
      <dgm:spPr/>
    </dgm:pt>
    <dgm:pt modelId="{E61F7D52-AA05-447C-9245-09C3D20DA796}" type="pres">
      <dgm:prSet presAssocID="{A6FE9556-6E70-4D50-BEEB-9717A9B596BD}" presName="dstNode" presStyleLbl="node1" presStyleIdx="0" presStyleCnt="6"/>
      <dgm:spPr/>
    </dgm:pt>
    <dgm:pt modelId="{7EF7DD5E-9635-4D20-BF6E-9EC901F0AF40}" type="pres">
      <dgm:prSet presAssocID="{2F86CD01-108C-4353-83CD-09D900A46AB9}" presName="text_1" presStyleLbl="node1" presStyleIdx="0" presStyleCnt="6">
        <dgm:presLayoutVars>
          <dgm:bulletEnabled val="1"/>
        </dgm:presLayoutVars>
      </dgm:prSet>
      <dgm:spPr/>
    </dgm:pt>
    <dgm:pt modelId="{21E095B0-D5BE-4848-ADBB-F02668B80E3B}" type="pres">
      <dgm:prSet presAssocID="{2F86CD01-108C-4353-83CD-09D900A46AB9}" presName="accent_1" presStyleCnt="0"/>
      <dgm:spPr/>
    </dgm:pt>
    <dgm:pt modelId="{FDB4870F-0F8E-470D-8C49-E50251B1964C}" type="pres">
      <dgm:prSet presAssocID="{2F86CD01-108C-4353-83CD-09D900A46AB9}" presName="accentRepeatNode" presStyleLbl="solidFgAcc1" presStyleIdx="0" presStyleCnt="6"/>
      <dgm:spPr/>
    </dgm:pt>
    <dgm:pt modelId="{A21A984A-7316-45DF-8934-230974D76A55}" type="pres">
      <dgm:prSet presAssocID="{85163D4B-39EB-4F65-9C1D-6ABEA4DBDA34}" presName="text_2" presStyleLbl="node1" presStyleIdx="1" presStyleCnt="6">
        <dgm:presLayoutVars>
          <dgm:bulletEnabled val="1"/>
        </dgm:presLayoutVars>
      </dgm:prSet>
      <dgm:spPr/>
    </dgm:pt>
    <dgm:pt modelId="{7BD6BCBB-0CD1-4B47-A55D-CF62C96B8180}" type="pres">
      <dgm:prSet presAssocID="{85163D4B-39EB-4F65-9C1D-6ABEA4DBDA34}" presName="accent_2" presStyleCnt="0"/>
      <dgm:spPr/>
    </dgm:pt>
    <dgm:pt modelId="{B47007AE-9A72-4653-B836-094FC0F5C25D}" type="pres">
      <dgm:prSet presAssocID="{85163D4B-39EB-4F65-9C1D-6ABEA4DBDA34}" presName="accentRepeatNode" presStyleLbl="solidFgAcc1" presStyleIdx="1" presStyleCnt="6"/>
      <dgm:spPr/>
    </dgm:pt>
    <dgm:pt modelId="{BC7CB4AD-FA38-4445-8852-3C6E63626AC7}" type="pres">
      <dgm:prSet presAssocID="{9A74ED0F-F027-4C0F-8C68-7A2CE1BBA90E}" presName="text_3" presStyleLbl="node1" presStyleIdx="2" presStyleCnt="6">
        <dgm:presLayoutVars>
          <dgm:bulletEnabled val="1"/>
        </dgm:presLayoutVars>
      </dgm:prSet>
      <dgm:spPr/>
    </dgm:pt>
    <dgm:pt modelId="{F4D724A9-CF09-4FAE-B10C-F332135BF13F}" type="pres">
      <dgm:prSet presAssocID="{9A74ED0F-F027-4C0F-8C68-7A2CE1BBA90E}" presName="accent_3" presStyleCnt="0"/>
      <dgm:spPr/>
    </dgm:pt>
    <dgm:pt modelId="{8B6DEBC0-832C-4F28-B14E-45BFEC80D2BC}" type="pres">
      <dgm:prSet presAssocID="{9A74ED0F-F027-4C0F-8C68-7A2CE1BBA90E}" presName="accentRepeatNode" presStyleLbl="solidFgAcc1" presStyleIdx="2" presStyleCnt="6"/>
      <dgm:spPr/>
    </dgm:pt>
    <dgm:pt modelId="{DAF559F3-CDEA-4662-94A6-918CD2E58E6B}" type="pres">
      <dgm:prSet presAssocID="{A37A0AC4-6D6C-4819-98CE-49CF1F4844AD}" presName="text_4" presStyleLbl="node1" presStyleIdx="3" presStyleCnt="6">
        <dgm:presLayoutVars>
          <dgm:bulletEnabled val="1"/>
        </dgm:presLayoutVars>
      </dgm:prSet>
      <dgm:spPr/>
    </dgm:pt>
    <dgm:pt modelId="{7C32AEE2-F143-483A-8BD0-A83CDF033146}" type="pres">
      <dgm:prSet presAssocID="{A37A0AC4-6D6C-4819-98CE-49CF1F4844AD}" presName="accent_4" presStyleCnt="0"/>
      <dgm:spPr/>
    </dgm:pt>
    <dgm:pt modelId="{07CEB03F-5CCD-419E-A320-25AA927D5E2E}" type="pres">
      <dgm:prSet presAssocID="{A37A0AC4-6D6C-4819-98CE-49CF1F4844AD}" presName="accentRepeatNode" presStyleLbl="solidFgAcc1" presStyleIdx="3" presStyleCnt="6"/>
      <dgm:spPr/>
    </dgm:pt>
    <dgm:pt modelId="{71B1E669-BAA1-48C9-A0AE-6D4D05C213D9}" type="pres">
      <dgm:prSet presAssocID="{B5715EA8-A53F-4C9C-97ED-7BDA9B2741F7}" presName="text_5" presStyleLbl="node1" presStyleIdx="4" presStyleCnt="6">
        <dgm:presLayoutVars>
          <dgm:bulletEnabled val="1"/>
        </dgm:presLayoutVars>
      </dgm:prSet>
      <dgm:spPr/>
    </dgm:pt>
    <dgm:pt modelId="{9ED26776-FD79-4D80-AB84-9C0E9D11F241}" type="pres">
      <dgm:prSet presAssocID="{B5715EA8-A53F-4C9C-97ED-7BDA9B2741F7}" presName="accent_5" presStyleCnt="0"/>
      <dgm:spPr/>
    </dgm:pt>
    <dgm:pt modelId="{830A177C-F982-4563-AC3E-33470B579535}" type="pres">
      <dgm:prSet presAssocID="{B5715EA8-A53F-4C9C-97ED-7BDA9B2741F7}" presName="accentRepeatNode" presStyleLbl="solidFgAcc1" presStyleIdx="4" presStyleCnt="6"/>
      <dgm:spPr/>
    </dgm:pt>
    <dgm:pt modelId="{0870BADE-0929-4B98-8EF6-98750E0EB4F3}" type="pres">
      <dgm:prSet presAssocID="{71D55ED0-F759-4F13-ABC3-D73A135BCCF0}" presName="text_6" presStyleLbl="node1" presStyleIdx="5" presStyleCnt="6">
        <dgm:presLayoutVars>
          <dgm:bulletEnabled val="1"/>
        </dgm:presLayoutVars>
      </dgm:prSet>
      <dgm:spPr/>
    </dgm:pt>
    <dgm:pt modelId="{294A688A-C679-461C-9076-767AE909B8AA}" type="pres">
      <dgm:prSet presAssocID="{71D55ED0-F759-4F13-ABC3-D73A135BCCF0}" presName="accent_6" presStyleCnt="0"/>
      <dgm:spPr/>
    </dgm:pt>
    <dgm:pt modelId="{AE0484EE-E7D2-455C-93C8-20B3BCAB4553}" type="pres">
      <dgm:prSet presAssocID="{71D55ED0-F759-4F13-ABC3-D73A135BCCF0}" presName="accentRepeatNode" presStyleLbl="solidFgAcc1" presStyleIdx="5" presStyleCnt="6"/>
      <dgm:spPr/>
    </dgm:pt>
  </dgm:ptLst>
  <dgm:cxnLst>
    <dgm:cxn modelId="{46453A43-59A0-48B8-86E6-A238ABF8FE92}" srcId="{A6FE9556-6E70-4D50-BEEB-9717A9B596BD}" destId="{2F86CD01-108C-4353-83CD-09D900A46AB9}" srcOrd="0" destOrd="0" parTransId="{0950A75F-E4F6-4572-8937-C3A97A7527F4}" sibTransId="{8EAC3DD9-7680-4D39-ABAA-BDD23C0D5C55}"/>
    <dgm:cxn modelId="{07067943-A988-47BF-8714-CE449DCD222E}" srcId="{A6FE9556-6E70-4D50-BEEB-9717A9B596BD}" destId="{B5715EA8-A53F-4C9C-97ED-7BDA9B2741F7}" srcOrd="4" destOrd="0" parTransId="{7112146A-DE31-41B4-9C84-331C61935074}" sibTransId="{2139DE87-88CC-4F2C-B4F1-8A1043E3C478}"/>
    <dgm:cxn modelId="{18E8964B-D715-49A2-B612-64C6EB9555A6}" type="presOf" srcId="{A37A0AC4-6D6C-4819-98CE-49CF1F4844AD}" destId="{DAF559F3-CDEA-4662-94A6-918CD2E58E6B}" srcOrd="0" destOrd="0" presId="urn:microsoft.com/office/officeart/2008/layout/VerticalCurvedList"/>
    <dgm:cxn modelId="{067B7A4F-D666-4628-80D0-64D922F685EB}" srcId="{A6FE9556-6E70-4D50-BEEB-9717A9B596BD}" destId="{85163D4B-39EB-4F65-9C1D-6ABEA4DBDA34}" srcOrd="1" destOrd="0" parTransId="{813A415E-906B-4751-BC85-2ECD38C6E8D0}" sibTransId="{13B81174-9FC4-4B14-8B4E-A67EA2B7A384}"/>
    <dgm:cxn modelId="{B8F98482-0A06-4F28-BF1F-19B59F821B3A}" type="presOf" srcId="{85163D4B-39EB-4F65-9C1D-6ABEA4DBDA34}" destId="{A21A984A-7316-45DF-8934-230974D76A55}" srcOrd="0" destOrd="0" presId="urn:microsoft.com/office/officeart/2008/layout/VerticalCurvedList"/>
    <dgm:cxn modelId="{8EADAD88-E774-4B88-8290-824D0E921852}" srcId="{A6FE9556-6E70-4D50-BEEB-9717A9B596BD}" destId="{A37A0AC4-6D6C-4819-98CE-49CF1F4844AD}" srcOrd="3" destOrd="0" parTransId="{F8E3C22A-2C1E-4950-971B-971E4F5F3D9A}" sibTransId="{29B8D11C-FA1E-4078-9429-D33FFF316ED9}"/>
    <dgm:cxn modelId="{61B0B48E-4A4E-46A7-ACAC-A2D164EBF301}" type="presOf" srcId="{9A74ED0F-F027-4C0F-8C68-7A2CE1BBA90E}" destId="{BC7CB4AD-FA38-4445-8852-3C6E63626AC7}" srcOrd="0" destOrd="0" presId="urn:microsoft.com/office/officeart/2008/layout/VerticalCurvedList"/>
    <dgm:cxn modelId="{40C14BA0-00F1-411F-AB73-EBDBAABA3B36}" srcId="{A6FE9556-6E70-4D50-BEEB-9717A9B596BD}" destId="{9A74ED0F-F027-4C0F-8C68-7A2CE1BBA90E}" srcOrd="2" destOrd="0" parTransId="{28CD9764-9C3A-434C-9936-839816CE7CF6}" sibTransId="{C71AD055-6C5B-4E3F-9F5D-7F3B9673DD65}"/>
    <dgm:cxn modelId="{C3898BA8-F0C1-40B0-9A78-741624000D08}" type="presOf" srcId="{2F86CD01-108C-4353-83CD-09D900A46AB9}" destId="{7EF7DD5E-9635-4D20-BF6E-9EC901F0AF40}" srcOrd="0" destOrd="0" presId="urn:microsoft.com/office/officeart/2008/layout/VerticalCurvedList"/>
    <dgm:cxn modelId="{D380B4B6-8A51-41B0-83F5-A81A4BB812B7}" type="presOf" srcId="{71D55ED0-F759-4F13-ABC3-D73A135BCCF0}" destId="{0870BADE-0929-4B98-8EF6-98750E0EB4F3}" srcOrd="0" destOrd="0" presId="urn:microsoft.com/office/officeart/2008/layout/VerticalCurvedList"/>
    <dgm:cxn modelId="{574552BD-FB79-4290-99EC-D2834FC86CB0}" srcId="{A6FE9556-6E70-4D50-BEEB-9717A9B596BD}" destId="{71D55ED0-F759-4F13-ABC3-D73A135BCCF0}" srcOrd="5" destOrd="0" parTransId="{3AD7938E-789C-48AE-9076-E88613FE72F6}" sibTransId="{2C947446-F0D1-4C36-A373-875F2F93DAE9}"/>
    <dgm:cxn modelId="{CA7E07C0-F5BD-4111-BD67-FA9CBACE98D9}" type="presOf" srcId="{B5715EA8-A53F-4C9C-97ED-7BDA9B2741F7}" destId="{71B1E669-BAA1-48C9-A0AE-6D4D05C213D9}" srcOrd="0" destOrd="0" presId="urn:microsoft.com/office/officeart/2008/layout/VerticalCurvedList"/>
    <dgm:cxn modelId="{A628FAC6-6F06-4117-ADDC-9F02EA1FDC7B}" type="presOf" srcId="{A6FE9556-6E70-4D50-BEEB-9717A9B596BD}" destId="{4169E350-B564-45E9-8434-D467614F1D2E}" srcOrd="0" destOrd="0" presId="urn:microsoft.com/office/officeart/2008/layout/VerticalCurvedList"/>
    <dgm:cxn modelId="{147481F1-AC22-4095-914D-EDD6681FA738}" type="presOf" srcId="{8EAC3DD9-7680-4D39-ABAA-BDD23C0D5C55}" destId="{C81DD3E9-4AD0-4031-BBE5-4B7F41497DBA}" srcOrd="0" destOrd="0" presId="urn:microsoft.com/office/officeart/2008/layout/VerticalCurvedList"/>
    <dgm:cxn modelId="{2C855C64-4CA3-4FCE-A04A-311C9B85284C}" type="presParOf" srcId="{4169E350-B564-45E9-8434-D467614F1D2E}" destId="{34B9B219-01D9-4E8A-B89E-8D1643771049}" srcOrd="0" destOrd="0" presId="urn:microsoft.com/office/officeart/2008/layout/VerticalCurvedList"/>
    <dgm:cxn modelId="{872EE2A8-DC8F-45C5-B6EC-2DFB15BFAFC9}" type="presParOf" srcId="{34B9B219-01D9-4E8A-B89E-8D1643771049}" destId="{3AB7BA05-7CCC-42EE-9BAD-A344BE4B0AC7}" srcOrd="0" destOrd="0" presId="urn:microsoft.com/office/officeart/2008/layout/VerticalCurvedList"/>
    <dgm:cxn modelId="{B84500D7-14B1-4E22-9092-B72519A2F9DB}" type="presParOf" srcId="{3AB7BA05-7CCC-42EE-9BAD-A344BE4B0AC7}" destId="{317594E0-0377-4F7F-9F34-6A2AF341A5B4}" srcOrd="0" destOrd="0" presId="urn:microsoft.com/office/officeart/2008/layout/VerticalCurvedList"/>
    <dgm:cxn modelId="{456B3494-1803-4228-86D9-F16B4B71DC64}" type="presParOf" srcId="{3AB7BA05-7CCC-42EE-9BAD-A344BE4B0AC7}" destId="{C81DD3E9-4AD0-4031-BBE5-4B7F41497DBA}" srcOrd="1" destOrd="0" presId="urn:microsoft.com/office/officeart/2008/layout/VerticalCurvedList"/>
    <dgm:cxn modelId="{BB409BAC-03B7-4B83-8E71-E8B11A154119}" type="presParOf" srcId="{3AB7BA05-7CCC-42EE-9BAD-A344BE4B0AC7}" destId="{BD1F6CBE-D19F-44EE-8511-C52E01779C6D}" srcOrd="2" destOrd="0" presId="urn:microsoft.com/office/officeart/2008/layout/VerticalCurvedList"/>
    <dgm:cxn modelId="{6D2DD05A-D393-4347-B68C-26C8859A1B73}" type="presParOf" srcId="{3AB7BA05-7CCC-42EE-9BAD-A344BE4B0AC7}" destId="{E61F7D52-AA05-447C-9245-09C3D20DA796}" srcOrd="3" destOrd="0" presId="urn:microsoft.com/office/officeart/2008/layout/VerticalCurvedList"/>
    <dgm:cxn modelId="{526C4FC9-439D-40EE-8D33-DD51D2CFCF59}" type="presParOf" srcId="{34B9B219-01D9-4E8A-B89E-8D1643771049}" destId="{7EF7DD5E-9635-4D20-BF6E-9EC901F0AF40}" srcOrd="1" destOrd="0" presId="urn:microsoft.com/office/officeart/2008/layout/VerticalCurvedList"/>
    <dgm:cxn modelId="{80DEC803-F481-4545-AB76-0C74522D1F87}" type="presParOf" srcId="{34B9B219-01D9-4E8A-B89E-8D1643771049}" destId="{21E095B0-D5BE-4848-ADBB-F02668B80E3B}" srcOrd="2" destOrd="0" presId="urn:microsoft.com/office/officeart/2008/layout/VerticalCurvedList"/>
    <dgm:cxn modelId="{569DD8A4-A349-4053-9258-A284359CBE2F}" type="presParOf" srcId="{21E095B0-D5BE-4848-ADBB-F02668B80E3B}" destId="{FDB4870F-0F8E-470D-8C49-E50251B1964C}" srcOrd="0" destOrd="0" presId="urn:microsoft.com/office/officeart/2008/layout/VerticalCurvedList"/>
    <dgm:cxn modelId="{B75C1A96-6C71-4DF2-AACA-53992E9FC9D6}" type="presParOf" srcId="{34B9B219-01D9-4E8A-B89E-8D1643771049}" destId="{A21A984A-7316-45DF-8934-230974D76A55}" srcOrd="3" destOrd="0" presId="urn:microsoft.com/office/officeart/2008/layout/VerticalCurvedList"/>
    <dgm:cxn modelId="{1BE91409-BDB1-4BD2-B982-3392923B0FB3}" type="presParOf" srcId="{34B9B219-01D9-4E8A-B89E-8D1643771049}" destId="{7BD6BCBB-0CD1-4B47-A55D-CF62C96B8180}" srcOrd="4" destOrd="0" presId="urn:microsoft.com/office/officeart/2008/layout/VerticalCurvedList"/>
    <dgm:cxn modelId="{87E38CAE-7D98-48C6-9BB9-63CB8C635463}" type="presParOf" srcId="{7BD6BCBB-0CD1-4B47-A55D-CF62C96B8180}" destId="{B47007AE-9A72-4653-B836-094FC0F5C25D}" srcOrd="0" destOrd="0" presId="urn:microsoft.com/office/officeart/2008/layout/VerticalCurvedList"/>
    <dgm:cxn modelId="{EEF786D7-D0BD-45C6-BB25-AD309DB585B7}" type="presParOf" srcId="{34B9B219-01D9-4E8A-B89E-8D1643771049}" destId="{BC7CB4AD-FA38-4445-8852-3C6E63626AC7}" srcOrd="5" destOrd="0" presId="urn:microsoft.com/office/officeart/2008/layout/VerticalCurvedList"/>
    <dgm:cxn modelId="{78047C44-D003-49A2-AA84-9B2DB64ED14E}" type="presParOf" srcId="{34B9B219-01D9-4E8A-B89E-8D1643771049}" destId="{F4D724A9-CF09-4FAE-B10C-F332135BF13F}" srcOrd="6" destOrd="0" presId="urn:microsoft.com/office/officeart/2008/layout/VerticalCurvedList"/>
    <dgm:cxn modelId="{EFA5ACCE-2C71-4232-98B8-A69C63300B39}" type="presParOf" srcId="{F4D724A9-CF09-4FAE-B10C-F332135BF13F}" destId="{8B6DEBC0-832C-4F28-B14E-45BFEC80D2BC}" srcOrd="0" destOrd="0" presId="urn:microsoft.com/office/officeart/2008/layout/VerticalCurvedList"/>
    <dgm:cxn modelId="{5F801536-8DAD-43B9-9131-EA8DEA48F39B}" type="presParOf" srcId="{34B9B219-01D9-4E8A-B89E-8D1643771049}" destId="{DAF559F3-CDEA-4662-94A6-918CD2E58E6B}" srcOrd="7" destOrd="0" presId="urn:microsoft.com/office/officeart/2008/layout/VerticalCurvedList"/>
    <dgm:cxn modelId="{5F1BB330-6F68-445C-AAC4-0D5337EBF457}" type="presParOf" srcId="{34B9B219-01D9-4E8A-B89E-8D1643771049}" destId="{7C32AEE2-F143-483A-8BD0-A83CDF033146}" srcOrd="8" destOrd="0" presId="urn:microsoft.com/office/officeart/2008/layout/VerticalCurvedList"/>
    <dgm:cxn modelId="{57F2DB28-95D1-4AC5-8C80-3F931606CEFC}" type="presParOf" srcId="{7C32AEE2-F143-483A-8BD0-A83CDF033146}" destId="{07CEB03F-5CCD-419E-A320-25AA927D5E2E}" srcOrd="0" destOrd="0" presId="urn:microsoft.com/office/officeart/2008/layout/VerticalCurvedList"/>
    <dgm:cxn modelId="{5B29B1D0-2F24-4E66-8477-99E35B9C1F00}" type="presParOf" srcId="{34B9B219-01D9-4E8A-B89E-8D1643771049}" destId="{71B1E669-BAA1-48C9-A0AE-6D4D05C213D9}" srcOrd="9" destOrd="0" presId="urn:microsoft.com/office/officeart/2008/layout/VerticalCurvedList"/>
    <dgm:cxn modelId="{A1A6D5F9-AE93-45AF-A321-1E4385512C2D}" type="presParOf" srcId="{34B9B219-01D9-4E8A-B89E-8D1643771049}" destId="{9ED26776-FD79-4D80-AB84-9C0E9D11F241}" srcOrd="10" destOrd="0" presId="urn:microsoft.com/office/officeart/2008/layout/VerticalCurvedList"/>
    <dgm:cxn modelId="{EEB46C33-4CEE-4495-9A9F-02913330DC83}" type="presParOf" srcId="{9ED26776-FD79-4D80-AB84-9C0E9D11F241}" destId="{830A177C-F982-4563-AC3E-33470B579535}" srcOrd="0" destOrd="0" presId="urn:microsoft.com/office/officeart/2008/layout/VerticalCurvedList"/>
    <dgm:cxn modelId="{C6B3FAF4-A4BD-45DD-8080-CF8E6E6AC32A}" type="presParOf" srcId="{34B9B219-01D9-4E8A-B89E-8D1643771049}" destId="{0870BADE-0929-4B98-8EF6-98750E0EB4F3}" srcOrd="11" destOrd="0" presId="urn:microsoft.com/office/officeart/2008/layout/VerticalCurvedList"/>
    <dgm:cxn modelId="{0ACF9A00-18F3-4B34-ABD8-FAC351FB9AF2}" type="presParOf" srcId="{34B9B219-01D9-4E8A-B89E-8D1643771049}" destId="{294A688A-C679-461C-9076-767AE909B8AA}" srcOrd="12" destOrd="0" presId="urn:microsoft.com/office/officeart/2008/layout/VerticalCurvedList"/>
    <dgm:cxn modelId="{1E0C2D9B-B7D4-4901-962B-AFAD57749977}" type="presParOf" srcId="{294A688A-C679-461C-9076-767AE909B8AA}" destId="{AE0484EE-E7D2-455C-93C8-20B3BCAB455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BBE677-C1CE-4C0E-AD2C-C3492999947A}">
      <dsp:nvSpPr>
        <dsp:cNvPr id="0" name=""/>
        <dsp:cNvSpPr/>
      </dsp:nvSpPr>
      <dsp:spPr>
        <a:xfrm>
          <a:off x="0" y="0"/>
          <a:ext cx="10286998" cy="1219200"/>
        </a:xfrm>
        <a:prstGeom prst="rect">
          <a:avLst/>
        </a:prstGeom>
        <a:solidFill>
          <a:srgbClr val="009AC9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0" i="0" u="none" kern="1200" baseline="0" dirty="0">
              <a:solidFill>
                <a:srgbClr val="FFFFFF"/>
              </a:solidFill>
            </a:rPr>
            <a:t>Conocer a los asistentes le ayuda a… </a:t>
          </a:r>
          <a:r>
            <a:rPr lang="es-ES" sz="2000" b="0" i="0" u="none" kern="1200" baseline="0" dirty="0">
              <a:solidFill>
                <a:schemeClr val="bg1"/>
              </a:solidFill>
            </a:rPr>
            <a:t> </a:t>
          </a:r>
        </a:p>
      </dsp:txBody>
      <dsp:txXfrm>
        <a:off x="0" y="0"/>
        <a:ext cx="10286998" cy="1219200"/>
      </dsp:txXfrm>
    </dsp:sp>
    <dsp:sp modelId="{D7BBD076-3A11-482D-B94D-2496BFEBA340}">
      <dsp:nvSpPr>
        <dsp:cNvPr id="0" name=""/>
        <dsp:cNvSpPr/>
      </dsp:nvSpPr>
      <dsp:spPr>
        <a:xfrm>
          <a:off x="5022" y="1219200"/>
          <a:ext cx="3425651" cy="256032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0" i="0" u="none" kern="1200" baseline="0" dirty="0">
              <a:solidFill>
                <a:srgbClr val="44546A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/>
              <a:ea typeface="+mn-ea"/>
              <a:cs typeface="+mn-cs"/>
            </a:rPr>
            <a:t>Diseñar y adaptar la capacitación</a:t>
          </a:r>
          <a:endParaRPr lang="es-ES" sz="2000" kern="1200" dirty="0"/>
        </a:p>
      </dsp:txBody>
      <dsp:txXfrm>
        <a:off x="5022" y="1219200"/>
        <a:ext cx="3425651" cy="2560320"/>
      </dsp:txXfrm>
    </dsp:sp>
    <dsp:sp modelId="{DA5C794C-65EB-4C3E-B7D4-F64268DC24FE}">
      <dsp:nvSpPr>
        <dsp:cNvPr id="0" name=""/>
        <dsp:cNvSpPr/>
      </dsp:nvSpPr>
      <dsp:spPr>
        <a:xfrm>
          <a:off x="3430673" y="1219200"/>
          <a:ext cx="3425651" cy="256032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0" i="0" u="none" kern="1200" baseline="0" dirty="0">
              <a:solidFill>
                <a:srgbClr val="44546A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/>
              <a:ea typeface="+mn-ea"/>
              <a:cs typeface="+mn-cs"/>
            </a:rPr>
            <a:t>Elegir a los participantes adecuados para la capacitación</a:t>
          </a:r>
        </a:p>
      </dsp:txBody>
      <dsp:txXfrm>
        <a:off x="3430673" y="1219200"/>
        <a:ext cx="3425651" cy="2560320"/>
      </dsp:txXfrm>
    </dsp:sp>
    <dsp:sp modelId="{A7CF7055-36FC-4703-8748-7CECE08157EE}">
      <dsp:nvSpPr>
        <dsp:cNvPr id="0" name=""/>
        <dsp:cNvSpPr/>
      </dsp:nvSpPr>
      <dsp:spPr>
        <a:xfrm>
          <a:off x="6856325" y="1219200"/>
          <a:ext cx="3425651" cy="256032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0" i="0" u="none" kern="1200" baseline="0" dirty="0">
              <a:solidFill>
                <a:srgbClr val="44546A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/>
              <a:ea typeface="+mn-ea"/>
              <a:cs typeface="+mn-cs"/>
            </a:rPr>
            <a:t>Omitir el contenido innecesario </a:t>
          </a:r>
        </a:p>
      </dsp:txBody>
      <dsp:txXfrm>
        <a:off x="6856325" y="1219200"/>
        <a:ext cx="3425651" cy="2560320"/>
      </dsp:txXfrm>
    </dsp:sp>
    <dsp:sp modelId="{BF2BD952-B88F-4959-A907-2587D54F14D2}">
      <dsp:nvSpPr>
        <dsp:cNvPr id="0" name=""/>
        <dsp:cNvSpPr/>
      </dsp:nvSpPr>
      <dsp:spPr>
        <a:xfrm>
          <a:off x="0" y="3779520"/>
          <a:ext cx="10286998" cy="284480"/>
        </a:xfrm>
        <a:prstGeom prst="rect">
          <a:avLst/>
        </a:prstGeom>
        <a:solidFill>
          <a:srgbClr val="009AC9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1DD3E9-4AD0-4031-BBE5-4B7F41497DBA}">
      <dsp:nvSpPr>
        <dsp:cNvPr id="0" name=""/>
        <dsp:cNvSpPr/>
      </dsp:nvSpPr>
      <dsp:spPr>
        <a:xfrm>
          <a:off x="-5111603" y="-783046"/>
          <a:ext cx="6087292" cy="6087292"/>
        </a:xfrm>
        <a:prstGeom prst="blockArc">
          <a:avLst>
            <a:gd name="adj1" fmla="val 18900000"/>
            <a:gd name="adj2" fmla="val 2700000"/>
            <a:gd name="adj3" fmla="val 355"/>
          </a:avLst>
        </a:pr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F7DD5E-9635-4D20-BF6E-9EC901F0AF40}">
      <dsp:nvSpPr>
        <dsp:cNvPr id="0" name=""/>
        <dsp:cNvSpPr/>
      </dsp:nvSpPr>
      <dsp:spPr>
        <a:xfrm>
          <a:off x="363941" y="238086"/>
          <a:ext cx="5974450" cy="475991"/>
        </a:xfrm>
        <a:prstGeom prst="rect">
          <a:avLst/>
        </a:prstGeom>
        <a:solidFill>
          <a:srgbClr val="009AC9"/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77819" tIns="50800" rIns="50800" bIns="508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0" i="0" u="none" kern="1200" baseline="0" dirty="0">
              <a:solidFill>
                <a:srgbClr val="FFFFFF"/>
              </a:solidFill>
            </a:rPr>
            <a:t>Mantenga un silencio deliberado </a:t>
          </a:r>
          <a:endParaRPr lang="es-ES" sz="2000" kern="1200" dirty="0">
            <a:solidFill>
              <a:srgbClr val="FFFFFF"/>
            </a:solidFill>
          </a:endParaRPr>
        </a:p>
      </dsp:txBody>
      <dsp:txXfrm>
        <a:off x="363941" y="238086"/>
        <a:ext cx="5974450" cy="475991"/>
      </dsp:txXfrm>
    </dsp:sp>
    <dsp:sp modelId="{FDB4870F-0F8E-470D-8C49-E50251B1964C}">
      <dsp:nvSpPr>
        <dsp:cNvPr id="0" name=""/>
        <dsp:cNvSpPr/>
      </dsp:nvSpPr>
      <dsp:spPr>
        <a:xfrm>
          <a:off x="66446" y="178587"/>
          <a:ext cx="594989" cy="59498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1A984A-7316-45DF-8934-230974D76A55}">
      <dsp:nvSpPr>
        <dsp:cNvPr id="0" name=""/>
        <dsp:cNvSpPr/>
      </dsp:nvSpPr>
      <dsp:spPr>
        <a:xfrm>
          <a:off x="755477" y="951983"/>
          <a:ext cx="5582914" cy="475991"/>
        </a:xfrm>
        <a:prstGeom prst="rect">
          <a:avLst/>
        </a:prstGeom>
        <a:solidFill>
          <a:srgbClr val="009AC9"/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77819" tIns="50800" rIns="50800" bIns="508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0" i="0" u="none" kern="1200" baseline="0" dirty="0">
              <a:solidFill>
                <a:srgbClr val="FFFFFF"/>
              </a:solidFill>
            </a:rPr>
            <a:t>Repita o reformule la pregunta</a:t>
          </a:r>
          <a:endParaRPr lang="es-ES" sz="2000" kern="1200" dirty="0">
            <a:solidFill>
              <a:srgbClr val="FFFFFF"/>
            </a:solidFill>
          </a:endParaRPr>
        </a:p>
      </dsp:txBody>
      <dsp:txXfrm>
        <a:off x="755477" y="951983"/>
        <a:ext cx="5582914" cy="475991"/>
      </dsp:txXfrm>
    </dsp:sp>
    <dsp:sp modelId="{B47007AE-9A72-4653-B836-094FC0F5C25D}">
      <dsp:nvSpPr>
        <dsp:cNvPr id="0" name=""/>
        <dsp:cNvSpPr/>
      </dsp:nvSpPr>
      <dsp:spPr>
        <a:xfrm>
          <a:off x="457982" y="892484"/>
          <a:ext cx="594989" cy="59498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7CB4AD-FA38-4445-8852-3C6E63626AC7}">
      <dsp:nvSpPr>
        <dsp:cNvPr id="0" name=""/>
        <dsp:cNvSpPr/>
      </dsp:nvSpPr>
      <dsp:spPr>
        <a:xfrm>
          <a:off x="934517" y="1665881"/>
          <a:ext cx="5403875" cy="475991"/>
        </a:xfrm>
        <a:prstGeom prst="rect">
          <a:avLst/>
        </a:prstGeom>
        <a:solidFill>
          <a:srgbClr val="009AC9"/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77819" tIns="50800" rIns="50800" bIns="508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0" i="0" u="none" kern="1200" baseline="0" dirty="0">
              <a:solidFill>
                <a:srgbClr val="FFFFFF"/>
              </a:solidFill>
            </a:rPr>
            <a:t>Use el lenguaje corporal y el contacto visual</a:t>
          </a:r>
          <a:endParaRPr lang="es-ES" sz="2000" kern="1200" dirty="0">
            <a:solidFill>
              <a:srgbClr val="FFFFFF"/>
            </a:solidFill>
          </a:endParaRPr>
        </a:p>
      </dsp:txBody>
      <dsp:txXfrm>
        <a:off x="934517" y="1665881"/>
        <a:ext cx="5403875" cy="475991"/>
      </dsp:txXfrm>
    </dsp:sp>
    <dsp:sp modelId="{8B6DEBC0-832C-4F28-B14E-45BFEC80D2BC}">
      <dsp:nvSpPr>
        <dsp:cNvPr id="0" name=""/>
        <dsp:cNvSpPr/>
      </dsp:nvSpPr>
      <dsp:spPr>
        <a:xfrm>
          <a:off x="637022" y="1606382"/>
          <a:ext cx="594989" cy="59498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F559F3-CDEA-4662-94A6-918CD2E58E6B}">
      <dsp:nvSpPr>
        <dsp:cNvPr id="0" name=""/>
        <dsp:cNvSpPr/>
      </dsp:nvSpPr>
      <dsp:spPr>
        <a:xfrm>
          <a:off x="934517" y="2379326"/>
          <a:ext cx="5403875" cy="475991"/>
        </a:xfrm>
        <a:prstGeom prst="rect">
          <a:avLst/>
        </a:prstGeom>
        <a:solidFill>
          <a:srgbClr val="009AC9"/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77819" tIns="50800" rIns="50800" bIns="508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0" i="0" u="none" kern="1200" baseline="0" dirty="0">
              <a:solidFill>
                <a:srgbClr val="FFFFFF"/>
              </a:solidFill>
            </a:rPr>
            <a:t>Fomente las respuestas   </a:t>
          </a:r>
          <a:endParaRPr lang="es-ES" sz="2000" kern="1200" dirty="0">
            <a:solidFill>
              <a:srgbClr val="FFFFFF"/>
            </a:solidFill>
          </a:endParaRPr>
        </a:p>
      </dsp:txBody>
      <dsp:txXfrm>
        <a:off x="934517" y="2379326"/>
        <a:ext cx="5403875" cy="475991"/>
      </dsp:txXfrm>
    </dsp:sp>
    <dsp:sp modelId="{07CEB03F-5CCD-419E-A320-25AA927D5E2E}">
      <dsp:nvSpPr>
        <dsp:cNvPr id="0" name=""/>
        <dsp:cNvSpPr/>
      </dsp:nvSpPr>
      <dsp:spPr>
        <a:xfrm>
          <a:off x="637022" y="2319827"/>
          <a:ext cx="594989" cy="59498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B1E669-BAA1-48C9-A0AE-6D4D05C213D9}">
      <dsp:nvSpPr>
        <dsp:cNvPr id="0" name=""/>
        <dsp:cNvSpPr/>
      </dsp:nvSpPr>
      <dsp:spPr>
        <a:xfrm>
          <a:off x="755477" y="3093224"/>
          <a:ext cx="5582914" cy="475991"/>
        </a:xfrm>
        <a:prstGeom prst="rect">
          <a:avLst/>
        </a:prstGeom>
        <a:solidFill>
          <a:srgbClr val="009AC9"/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77819" tIns="50800" rIns="50800" bIns="508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0" i="0" u="none" kern="1200" baseline="0" dirty="0">
              <a:solidFill>
                <a:srgbClr val="FFFFFF"/>
              </a:solidFill>
            </a:rPr>
            <a:t>Ponga un ejemplo</a:t>
          </a:r>
          <a:endParaRPr lang="es-ES" sz="2000" kern="1200" dirty="0">
            <a:solidFill>
              <a:srgbClr val="FFFFFF"/>
            </a:solidFill>
          </a:endParaRPr>
        </a:p>
      </dsp:txBody>
      <dsp:txXfrm>
        <a:off x="755477" y="3093224"/>
        <a:ext cx="5582914" cy="475991"/>
      </dsp:txXfrm>
    </dsp:sp>
    <dsp:sp modelId="{830A177C-F982-4563-AC3E-33470B579535}">
      <dsp:nvSpPr>
        <dsp:cNvPr id="0" name=""/>
        <dsp:cNvSpPr/>
      </dsp:nvSpPr>
      <dsp:spPr>
        <a:xfrm>
          <a:off x="457982" y="3033725"/>
          <a:ext cx="594989" cy="59498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70BADE-0929-4B98-8EF6-98750E0EB4F3}">
      <dsp:nvSpPr>
        <dsp:cNvPr id="0" name=""/>
        <dsp:cNvSpPr/>
      </dsp:nvSpPr>
      <dsp:spPr>
        <a:xfrm>
          <a:off x="363941" y="3807121"/>
          <a:ext cx="5974450" cy="475991"/>
        </a:xfrm>
        <a:prstGeom prst="rect">
          <a:avLst/>
        </a:prstGeom>
        <a:solidFill>
          <a:srgbClr val="009AC9"/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77819" tIns="50800" rIns="50800" bIns="508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0" i="0" u="none" kern="1200" baseline="0" dirty="0">
              <a:solidFill>
                <a:srgbClr val="FFFFFF"/>
              </a:solidFill>
            </a:rPr>
            <a:t>Responda usted mismo a la pregunta </a:t>
          </a:r>
          <a:endParaRPr lang="es-ES" sz="2000" kern="1200" dirty="0">
            <a:solidFill>
              <a:srgbClr val="FFFFFF"/>
            </a:solidFill>
          </a:endParaRPr>
        </a:p>
      </dsp:txBody>
      <dsp:txXfrm>
        <a:off x="363941" y="3807121"/>
        <a:ext cx="5974450" cy="475991"/>
      </dsp:txXfrm>
    </dsp:sp>
    <dsp:sp modelId="{AE0484EE-E7D2-455C-93C8-20B3BCAB4553}">
      <dsp:nvSpPr>
        <dsp:cNvPr id="0" name=""/>
        <dsp:cNvSpPr/>
      </dsp:nvSpPr>
      <dsp:spPr>
        <a:xfrm>
          <a:off x="66446" y="3747622"/>
          <a:ext cx="594989" cy="59498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EDBD40-84B1-2349-A508-11CBED669F65}" type="datetimeFigureOut">
              <a:rPr lang="es-ES" smtClean="0"/>
              <a:pPr/>
              <a:t>21/09/2022</a:t>
            </a:fld>
            <a:endParaRPr lang="es-E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dirty="0" err="1"/>
              <a:t>Click</a:t>
            </a:r>
            <a:r>
              <a:rPr lang="es-ES" dirty="0"/>
              <a:t> </a:t>
            </a:r>
            <a:r>
              <a:rPr lang="es-ES" dirty="0" err="1"/>
              <a:t>to</a:t>
            </a:r>
            <a:r>
              <a:rPr lang="es-ES" dirty="0"/>
              <a:t> </a:t>
            </a:r>
            <a:r>
              <a:rPr lang="es-ES" dirty="0" err="1"/>
              <a:t>edit</a:t>
            </a:r>
            <a:r>
              <a:rPr lang="es-ES" dirty="0"/>
              <a:t> Master </a:t>
            </a:r>
            <a:r>
              <a:rPr lang="es-ES" dirty="0" err="1"/>
              <a:t>text</a:t>
            </a:r>
            <a:r>
              <a:rPr lang="es-ES" dirty="0"/>
              <a:t> </a:t>
            </a:r>
            <a:r>
              <a:rPr lang="es-ES" dirty="0" err="1"/>
              <a:t>styles</a:t>
            </a:r>
            <a:endParaRPr lang="es-ES" dirty="0"/>
          </a:p>
          <a:p>
            <a:pPr lvl="1"/>
            <a:r>
              <a:rPr lang="es-ES" dirty="0" err="1"/>
              <a:t>Second</a:t>
            </a:r>
            <a:r>
              <a:rPr lang="es-ES" dirty="0"/>
              <a:t> </a:t>
            </a:r>
            <a:r>
              <a:rPr lang="es-ES" dirty="0" err="1"/>
              <a:t>level</a:t>
            </a:r>
            <a:endParaRPr lang="es-ES" dirty="0"/>
          </a:p>
          <a:p>
            <a:pPr lvl="2"/>
            <a:r>
              <a:rPr lang="es-ES" dirty="0" err="1"/>
              <a:t>Third</a:t>
            </a:r>
            <a:r>
              <a:rPr lang="es-ES" dirty="0"/>
              <a:t> </a:t>
            </a:r>
            <a:r>
              <a:rPr lang="es-ES" dirty="0" err="1"/>
              <a:t>level</a:t>
            </a:r>
            <a:endParaRPr lang="es-ES" dirty="0"/>
          </a:p>
          <a:p>
            <a:pPr lvl="3"/>
            <a:r>
              <a:rPr lang="es-ES" dirty="0" err="1"/>
              <a:t>Fourth</a:t>
            </a:r>
            <a:r>
              <a:rPr lang="es-ES" dirty="0"/>
              <a:t> </a:t>
            </a:r>
            <a:r>
              <a:rPr lang="es-ES" dirty="0" err="1"/>
              <a:t>level</a:t>
            </a:r>
            <a:endParaRPr lang="es-ES" dirty="0"/>
          </a:p>
          <a:p>
            <a:pPr lvl="4"/>
            <a:r>
              <a:rPr lang="es-ES" dirty="0" err="1"/>
              <a:t>Fifth</a:t>
            </a:r>
            <a:r>
              <a:rPr lang="es-ES" dirty="0"/>
              <a:t> </a:t>
            </a:r>
            <a:r>
              <a:rPr lang="es-ES" dirty="0" err="1"/>
              <a:t>level</a:t>
            </a:r>
            <a:endParaRPr lang="es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7A6307-915A-134B-ACFB-C4EC86CF7165}" type="slidenum">
              <a:rPr lang="es-ES" smtClean="0"/>
              <a:pPr/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941060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7A6307-915A-134B-ACFB-C4EC86CF7165}" type="slidenum">
              <a:rPr lang="es-ES" smtClean="0"/>
              <a:pPr/>
              <a:t>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199434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7A6307-915A-134B-ACFB-C4EC86CF7165}" type="slidenum">
              <a:rPr lang="es-ES" smtClean="0"/>
              <a:pPr/>
              <a:t>11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457436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7A6307-915A-134B-ACFB-C4EC86CF7165}" type="slidenum">
              <a:rPr lang="es-ES" smtClean="0"/>
              <a:pPr/>
              <a:t>12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297745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7A6307-915A-134B-ACFB-C4EC86CF7165}" type="slidenum">
              <a:rPr lang="es-ES" smtClean="0"/>
              <a:pPr/>
              <a:t>13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585433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7A6307-915A-134B-ACFB-C4EC86CF7165}" type="slidenum">
              <a:rPr lang="es-ES" smtClean="0"/>
              <a:pPr/>
              <a:t>14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016605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7A6307-915A-134B-ACFB-C4EC86CF7165}" type="slidenum">
              <a:rPr lang="es-ES" smtClean="0"/>
              <a:pPr/>
              <a:t>16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821663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7A6307-915A-134B-ACFB-C4EC86CF7165}" type="slidenum">
              <a:rPr lang="es-ES" smtClean="0"/>
              <a:pPr/>
              <a:t>19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529436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7A6307-915A-134B-ACFB-C4EC86CF7165}" type="slidenum">
              <a:rPr lang="es-ES" smtClean="0"/>
              <a:pPr/>
              <a:t>20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8509712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7A6307-915A-134B-ACFB-C4EC86CF7165}" type="slidenum">
              <a:rPr lang="es-ES" smtClean="0"/>
              <a:pPr/>
              <a:t>21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3596602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7A6307-915A-134B-ACFB-C4EC86CF7165}" type="slidenum">
              <a:rPr lang="es-ES" smtClean="0"/>
              <a:pPr/>
              <a:t>22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1061546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7A6307-915A-134B-ACFB-C4EC86CF7165}" type="slidenum">
              <a:rPr lang="es-ES" smtClean="0"/>
              <a:pPr/>
              <a:t>23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953297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7A6307-915A-134B-ACFB-C4EC86CF7165}" type="slidenum">
              <a:rPr lang="es-ES" smtClean="0"/>
              <a:pPr/>
              <a:t>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3231912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7A6307-915A-134B-ACFB-C4EC86CF7165}" type="slidenum">
              <a:rPr lang="es-ES" smtClean="0"/>
              <a:pPr/>
              <a:t>24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6002614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7A6307-915A-134B-ACFB-C4EC86CF7165}" type="slidenum">
              <a:rPr lang="es-ES" smtClean="0"/>
              <a:pPr/>
              <a:t>25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2363612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7A6307-915A-134B-ACFB-C4EC86CF7165}" type="slidenum">
              <a:rPr lang="es-ES" smtClean="0"/>
              <a:pPr/>
              <a:t>26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0899668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7A6307-915A-134B-ACFB-C4EC86CF7165}" type="slidenum">
              <a:rPr lang="es-ES" smtClean="0"/>
              <a:pPr/>
              <a:t>27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7936444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7A6307-915A-134B-ACFB-C4EC86CF7165}" type="slidenum">
              <a:rPr lang="es-ES" smtClean="0"/>
              <a:pPr/>
              <a:t>28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2781093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7A6307-915A-134B-ACFB-C4EC86CF7165}" type="slidenum">
              <a:rPr lang="es-ES" smtClean="0"/>
              <a:pPr/>
              <a:t>29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1998257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7A6307-915A-134B-ACFB-C4EC86CF7165}" type="slidenum">
              <a:rPr lang="es-ES" smtClean="0"/>
              <a:pPr/>
              <a:t>30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3255288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7A6307-915A-134B-ACFB-C4EC86CF7165}" type="slidenum">
              <a:rPr lang="es-ES" smtClean="0"/>
              <a:pPr/>
              <a:t>31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9231735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dirty="0"/>
              <a:t>Comentario positivo</a:t>
            </a:r>
          </a:p>
          <a:p>
            <a:r>
              <a:rPr lang="es-ES" dirty="0"/>
              <a:t>Sugerencia</a:t>
            </a:r>
            <a:r>
              <a:rPr lang="es-ES" baseline="0" dirty="0"/>
              <a:t> de mejora</a:t>
            </a:r>
          </a:p>
          <a:p>
            <a:r>
              <a:rPr lang="es-ES" baseline="0" dirty="0"/>
              <a:t>Comentario positivo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7A6307-915A-134B-ACFB-C4EC86CF7165}" type="slidenum">
              <a:rPr lang="es-ES" smtClean="0"/>
              <a:pPr/>
              <a:t>32</a:t>
            </a:fld>
            <a:endParaRPr lang="es-ES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7A6307-915A-134B-ACFB-C4EC86CF7165}" type="slidenum">
              <a:rPr lang="es-ES" smtClean="0"/>
              <a:pPr/>
              <a:t>33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141118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7A6307-915A-134B-ACFB-C4EC86CF7165}" type="slidenum">
              <a:rPr lang="es-ES" smtClean="0"/>
              <a:pPr/>
              <a:t>4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588634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7A6307-915A-134B-ACFB-C4EC86CF7165}" type="slidenum">
              <a:rPr lang="es-ES" smtClean="0"/>
              <a:pPr/>
              <a:t>5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998786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7A6307-915A-134B-ACFB-C4EC86CF7165}" type="slidenum">
              <a:rPr lang="es-ES" smtClean="0"/>
              <a:pPr/>
              <a:t>6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838339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7A6307-915A-134B-ACFB-C4EC86CF7165}" type="slidenum">
              <a:rPr lang="es-ES" smtClean="0"/>
              <a:pPr/>
              <a:t>7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796749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7A6307-915A-134B-ACFB-C4EC86CF7165}" type="slidenum">
              <a:rPr lang="es-ES" smtClean="0"/>
              <a:pPr/>
              <a:t>8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031671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7A6307-915A-134B-ACFB-C4EC86CF7165}" type="slidenum">
              <a:rPr lang="es-ES" smtClean="0"/>
              <a:pPr/>
              <a:t>9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422558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7A6307-915A-134B-ACFB-C4EC86CF7165}" type="slidenum">
              <a:rPr lang="es-ES" smtClean="0"/>
              <a:pPr/>
              <a:t>10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922688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7E89AAE4-92F7-6E4A-9788-585B2963BB3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179714" y="567744"/>
            <a:ext cx="5921298" cy="5921298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A0A1A0-4D4D-CE47-A67E-A9F4DBB197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22B81-2778-5C41-B3B3-DFCBD4CA0C71}" type="datetime1">
              <a:rPr lang="es-ES" smtClean="0"/>
              <a:pPr/>
              <a:t>21/09/2022</a:t>
            </a:fld>
            <a:endParaRPr lang="es-E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9E9A00-C2FB-0A47-AD17-4BC42A25DA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err="1"/>
              <a:t>Conference</a:t>
            </a:r>
            <a:r>
              <a:rPr lang="es-ES" dirty="0"/>
              <a:t>     |     </a:t>
            </a:r>
            <a:r>
              <a:rPr lang="es-ES" dirty="0" err="1"/>
              <a:t>Presentation</a:t>
            </a:r>
            <a:r>
              <a:rPr lang="es-ES" dirty="0"/>
              <a:t> </a:t>
            </a:r>
            <a:r>
              <a:rPr lang="es-ES" dirty="0" err="1"/>
              <a:t>title</a:t>
            </a:r>
            <a:endParaRPr lang="es-E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DE29F7-DCB0-094C-851F-A0968DD4F8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34DE6-22C6-0E40-B20E-F2D718CBADB2}" type="slidenum">
              <a:rPr lang="es-ES" smtClean="0"/>
              <a:pPr/>
              <a:t>‹#›</a:t>
            </a:fld>
            <a:endParaRPr lang="es-ES" dirty="0"/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9BADA697-CC04-904E-A093-84FF3BFDB055}"/>
              </a:ext>
            </a:extLst>
          </p:cNvPr>
          <p:cNvSpPr/>
          <p:nvPr userDrawn="1"/>
        </p:nvSpPr>
        <p:spPr>
          <a:xfrm>
            <a:off x="0" y="1010155"/>
            <a:ext cx="6394174" cy="5036476"/>
          </a:xfrm>
          <a:custGeom>
            <a:avLst/>
            <a:gdLst>
              <a:gd name="connsiteX0" fmla="*/ 0 w 6394174"/>
              <a:gd name="connsiteY0" fmla="*/ 0 h 5036476"/>
              <a:gd name="connsiteX1" fmla="*/ 6394174 w 6394174"/>
              <a:gd name="connsiteY1" fmla="*/ 0 h 5036476"/>
              <a:gd name="connsiteX2" fmla="*/ 5135055 w 6394174"/>
              <a:gd name="connsiteY2" fmla="*/ 5036476 h 5036476"/>
              <a:gd name="connsiteX3" fmla="*/ 0 w 6394174"/>
              <a:gd name="connsiteY3" fmla="*/ 5036476 h 5036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94174" h="5036476">
                <a:moveTo>
                  <a:pt x="0" y="0"/>
                </a:moveTo>
                <a:lnTo>
                  <a:pt x="6394174" y="0"/>
                </a:lnTo>
                <a:lnTo>
                  <a:pt x="5135055" y="5036476"/>
                </a:lnTo>
                <a:lnTo>
                  <a:pt x="0" y="503647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3B9F9C4-72BA-474A-85F1-51D0937124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122362"/>
            <a:ext cx="4588565" cy="2940351"/>
          </a:xfrm>
        </p:spPr>
        <p:txBody>
          <a:bodyPr lIns="0" tIns="0" rIns="0" bIns="0" anchor="b"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s-ES" dirty="0" err="1"/>
              <a:t>Click</a:t>
            </a:r>
            <a:r>
              <a:rPr lang="es-ES" dirty="0"/>
              <a:t> </a:t>
            </a:r>
            <a:r>
              <a:rPr lang="es-ES" dirty="0" err="1"/>
              <a:t>to</a:t>
            </a:r>
            <a:r>
              <a:rPr lang="es-ES" dirty="0"/>
              <a:t> </a:t>
            </a:r>
            <a:r>
              <a:rPr lang="es-ES" dirty="0" err="1"/>
              <a:t>edit</a:t>
            </a:r>
            <a:r>
              <a:rPr lang="es-ES" dirty="0"/>
              <a:t> Master </a:t>
            </a:r>
            <a:r>
              <a:rPr lang="es-ES" dirty="0" err="1"/>
              <a:t>title</a:t>
            </a:r>
            <a:r>
              <a:rPr lang="es-ES" dirty="0"/>
              <a:t> </a:t>
            </a:r>
            <a:r>
              <a:rPr lang="es-ES" dirty="0" err="1"/>
              <a:t>style</a:t>
            </a:r>
            <a:endParaRPr lang="es-E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EB50E9B-DD61-564D-A61F-AAAC18591A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4213184"/>
            <a:ext cx="3992217" cy="1044615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 err="1"/>
              <a:t>Click</a:t>
            </a:r>
            <a:r>
              <a:rPr lang="es-ES" dirty="0"/>
              <a:t> </a:t>
            </a:r>
            <a:r>
              <a:rPr lang="es-ES" dirty="0" err="1"/>
              <a:t>to</a:t>
            </a:r>
            <a:r>
              <a:rPr lang="es-ES" dirty="0"/>
              <a:t> </a:t>
            </a:r>
            <a:r>
              <a:rPr lang="es-ES" dirty="0" err="1"/>
              <a:t>edit</a:t>
            </a:r>
            <a:r>
              <a:rPr lang="es-ES" dirty="0"/>
              <a:t> Master </a:t>
            </a:r>
            <a:r>
              <a:rPr lang="es-ES" dirty="0" err="1"/>
              <a:t>subtitle</a:t>
            </a:r>
            <a:r>
              <a:rPr lang="es-ES" dirty="0"/>
              <a:t> </a:t>
            </a:r>
            <a:r>
              <a:rPr lang="es-ES" dirty="0" err="1"/>
              <a:t>style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354901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954B2D-1D08-1F42-82CC-C7AF542F04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EB9826E-1933-D045-AF5A-BA3BD571F2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BA51D4-D759-BF40-A039-E4FAA31276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4AD41-62B4-234C-9B02-C581AEEE8082}" type="datetime1">
              <a:rPr lang="en-GB" smtClean="0"/>
              <a:pPr/>
              <a:t>21/09/2022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72C1AD-DD21-8840-A024-D910B5ADD3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Conference     |     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DDF021-28A2-0E47-939B-CB6C5AFF24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34DE6-22C6-0E40-B20E-F2D718CBADB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52826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C505180-52A3-D34D-9AA3-CB39D7876EE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89CAB5-C205-214E-BF83-E135B9869C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0D129C-15AC-1A4E-8785-88A1FA6D26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AF139-AF18-F44B-BD06-58DDC85C1355}" type="datetime1">
              <a:rPr lang="en-GB" smtClean="0"/>
              <a:pPr/>
              <a:t>21/09/2022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D5B4E7-1AB3-7F41-95D0-6BD052ED4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Conference     |     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D1B791-FCAC-4049-BD9A-ED3978986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34DE6-22C6-0E40-B20E-F2D718CBADB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025396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0">
            <a:extLst>
              <a:ext uri="{FF2B5EF4-FFF2-40B4-BE49-F238E27FC236}">
                <a16:creationId xmlns:a16="http://schemas.microsoft.com/office/drawing/2014/main" id="{86BA4622-83E5-E847-BA04-456FB7316A72}"/>
              </a:ext>
            </a:extLst>
          </p:cNvPr>
          <p:cNvSpPr/>
          <p:nvPr userDrawn="1"/>
        </p:nvSpPr>
        <p:spPr>
          <a:xfrm>
            <a:off x="-1" y="6311900"/>
            <a:ext cx="11353800" cy="570346"/>
          </a:xfrm>
          <a:custGeom>
            <a:avLst/>
            <a:gdLst>
              <a:gd name="connsiteX0" fmla="*/ 0 w 11353800"/>
              <a:gd name="connsiteY0" fmla="*/ 0 h 570346"/>
              <a:gd name="connsiteX1" fmla="*/ 4419175 w 11353800"/>
              <a:gd name="connsiteY1" fmla="*/ 0 h 570346"/>
              <a:gd name="connsiteX2" fmla="*/ 6934625 w 11353800"/>
              <a:gd name="connsiteY2" fmla="*/ 0 h 570346"/>
              <a:gd name="connsiteX3" fmla="*/ 11353800 w 11353800"/>
              <a:gd name="connsiteY3" fmla="*/ 0 h 570346"/>
              <a:gd name="connsiteX4" fmla="*/ 11211214 w 11353800"/>
              <a:gd name="connsiteY4" fmla="*/ 570346 h 570346"/>
              <a:gd name="connsiteX5" fmla="*/ 6792039 w 11353800"/>
              <a:gd name="connsiteY5" fmla="*/ 570346 h 570346"/>
              <a:gd name="connsiteX6" fmla="*/ 4419175 w 11353800"/>
              <a:gd name="connsiteY6" fmla="*/ 570346 h 570346"/>
              <a:gd name="connsiteX7" fmla="*/ 0 w 11353800"/>
              <a:gd name="connsiteY7" fmla="*/ 570346 h 570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353800" h="570346">
                <a:moveTo>
                  <a:pt x="0" y="0"/>
                </a:moveTo>
                <a:lnTo>
                  <a:pt x="4419175" y="0"/>
                </a:lnTo>
                <a:lnTo>
                  <a:pt x="6934625" y="0"/>
                </a:lnTo>
                <a:lnTo>
                  <a:pt x="11353800" y="0"/>
                </a:lnTo>
                <a:lnTo>
                  <a:pt x="11211214" y="570346"/>
                </a:lnTo>
                <a:lnTo>
                  <a:pt x="6792039" y="570346"/>
                </a:lnTo>
                <a:lnTo>
                  <a:pt x="4419175" y="570346"/>
                </a:lnTo>
                <a:lnTo>
                  <a:pt x="0" y="57034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102B227-2D66-E544-9105-EE5DA5C66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42814"/>
          </a:xfrm>
        </p:spPr>
        <p:txBody>
          <a:bodyPr lIns="0" tIns="0" rIns="0" bIns="0" anchor="b" anchorCtr="0">
            <a:no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5AB8C6-127C-3040-936B-39878DE50A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36203"/>
            <a:ext cx="10515600" cy="4440760"/>
          </a:xfrm>
        </p:spPr>
        <p:txBody>
          <a:bodyPr/>
          <a:lstStyle>
            <a:lvl1pPr>
              <a:lnSpc>
                <a:spcPct val="100000"/>
              </a:lnSpc>
              <a:buClr>
                <a:schemeClr val="accent1"/>
              </a:buClr>
              <a:defRPr sz="2000"/>
            </a:lvl1pPr>
            <a:lvl2pPr>
              <a:lnSpc>
                <a:spcPct val="100000"/>
              </a:lnSpc>
              <a:buClr>
                <a:schemeClr val="accent1"/>
              </a:buClr>
              <a:defRPr sz="1800"/>
            </a:lvl2pPr>
            <a:lvl3pPr>
              <a:lnSpc>
                <a:spcPct val="100000"/>
              </a:lnSpc>
              <a:buClr>
                <a:schemeClr val="accent1"/>
              </a:buClr>
              <a:defRPr sz="1800"/>
            </a:lvl3pPr>
            <a:lvl4pPr>
              <a:lnSpc>
                <a:spcPct val="100000"/>
              </a:lnSpc>
              <a:buClr>
                <a:schemeClr val="accent1"/>
              </a:buClr>
              <a:defRPr sz="1800"/>
            </a:lvl4pPr>
            <a:lvl5pPr>
              <a:lnSpc>
                <a:spcPct val="100000"/>
              </a:lnSpc>
              <a:buClr>
                <a:schemeClr val="accent1"/>
              </a:buClr>
              <a:defRPr sz="18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56D4B9-1016-B343-8E4B-4618CD6514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7315200" cy="501650"/>
          </a:xfrm>
        </p:spPr>
        <p:txBody>
          <a:bodyPr lIns="0" tIns="0" rIns="0" bIns="0"/>
          <a:lstStyle>
            <a:lvl1pPr algn="l">
              <a:defRPr sz="1000" b="1" i="0" baseline="0">
                <a:solidFill>
                  <a:schemeClr val="bg1"/>
                </a:solidFill>
              </a:defRPr>
            </a:lvl1pPr>
          </a:lstStyle>
          <a:p>
            <a:pPr algn="l"/>
            <a:r>
              <a:rPr lang="en-GB" dirty="0"/>
              <a:t>Conference     |     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302264-516E-964D-B79B-B9C1965FB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799" y="6311900"/>
            <a:ext cx="510252" cy="575037"/>
          </a:xfrm>
        </p:spPr>
        <p:txBody>
          <a:bodyPr lIns="0" tIns="0" rIns="0" bIns="0"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fld id="{42D34DE6-22C6-0E40-B20E-F2D718CBADB2}" type="slidenum">
              <a:rPr lang="en-GB" smtClean="0"/>
              <a:pPr/>
              <a:t>‹#›</a:t>
            </a:fld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20172214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0">
            <a:extLst>
              <a:ext uri="{FF2B5EF4-FFF2-40B4-BE49-F238E27FC236}">
                <a16:creationId xmlns:a16="http://schemas.microsoft.com/office/drawing/2014/main" id="{7748E0C6-1E0E-0145-A42F-24A2CFE1B039}"/>
              </a:ext>
            </a:extLst>
          </p:cNvPr>
          <p:cNvSpPr/>
          <p:nvPr userDrawn="1"/>
        </p:nvSpPr>
        <p:spPr>
          <a:xfrm>
            <a:off x="0" y="0"/>
            <a:ext cx="5627866" cy="6858000"/>
          </a:xfrm>
          <a:custGeom>
            <a:avLst/>
            <a:gdLst>
              <a:gd name="connsiteX0" fmla="*/ 0 w 5627866"/>
              <a:gd name="connsiteY0" fmla="*/ 0 h 6858000"/>
              <a:gd name="connsiteX1" fmla="*/ 381000 w 5627866"/>
              <a:gd name="connsiteY1" fmla="*/ 0 h 6858000"/>
              <a:gd name="connsiteX2" fmla="*/ 5246866 w 5627866"/>
              <a:gd name="connsiteY2" fmla="*/ 0 h 6858000"/>
              <a:gd name="connsiteX3" fmla="*/ 5627866 w 5627866"/>
              <a:gd name="connsiteY3" fmla="*/ 0 h 6858000"/>
              <a:gd name="connsiteX4" fmla="*/ 3913366 w 5627866"/>
              <a:gd name="connsiteY4" fmla="*/ 6858000 h 6858000"/>
              <a:gd name="connsiteX5" fmla="*/ 3532366 w 5627866"/>
              <a:gd name="connsiteY5" fmla="*/ 6858000 h 6858000"/>
              <a:gd name="connsiteX6" fmla="*/ 381000 w 5627866"/>
              <a:gd name="connsiteY6" fmla="*/ 6858000 h 6858000"/>
              <a:gd name="connsiteX7" fmla="*/ 0 w 5627866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627866" h="6858000">
                <a:moveTo>
                  <a:pt x="0" y="0"/>
                </a:moveTo>
                <a:lnTo>
                  <a:pt x="381000" y="0"/>
                </a:lnTo>
                <a:lnTo>
                  <a:pt x="5246866" y="0"/>
                </a:lnTo>
                <a:lnTo>
                  <a:pt x="5627866" y="0"/>
                </a:lnTo>
                <a:lnTo>
                  <a:pt x="3913366" y="6858000"/>
                </a:lnTo>
                <a:lnTo>
                  <a:pt x="3532366" y="6858000"/>
                </a:lnTo>
                <a:lnTo>
                  <a:pt x="381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97AFCD-3DCC-884C-BB69-FD42AF5FF7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0"/>
            <a:ext cx="3890621" cy="2257063"/>
          </a:xfrm>
        </p:spPr>
        <p:txBody>
          <a:bodyPr lIns="0" tIns="0" rIns="0" bIns="0" anchor="b" anchorCtr="0"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AAC5F8-D261-4C47-A63E-7E1CC0500C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2650603"/>
            <a:ext cx="3890621" cy="1660967"/>
          </a:xfr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7" name="Picture 6" descr="A picture containing square&#10;&#10;Description automatically generated">
            <a:extLst>
              <a:ext uri="{FF2B5EF4-FFF2-40B4-BE49-F238E27FC236}">
                <a16:creationId xmlns:a16="http://schemas.microsoft.com/office/drawing/2014/main" id="{EDBB7E9E-5A62-B247-B27B-60DE021B878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756744" y="420327"/>
            <a:ext cx="6017346" cy="6017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2826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CECAD3-6446-D145-AF2B-16D7CE0C43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E767B6-2508-0149-AF8A-B9E9CEC560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839A89-3A8B-044B-A1D6-D9DA9D9834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E3B457-967E-6B42-884D-3B0448940C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64661-BAA7-F149-B0AE-2834D6842173}" type="datetime1">
              <a:rPr lang="en-GB" smtClean="0"/>
              <a:pPr/>
              <a:t>21/09/2022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FB79E8-17F4-3341-A65E-F5612BD49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Conference     |     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D46CE2-B782-A649-AAF6-4DDE7BB0ED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34DE6-22C6-0E40-B20E-F2D718CBADB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7651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03FBAE-EAA0-2F4D-988D-A34F73903E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E0E640-9D76-AC4F-BDEF-8C44E712FD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BB0BB9-5E42-954D-ABDF-3CCCB0BCDE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062C029-1033-264F-8D7E-7FCA997D55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85DB44-4374-0A42-AEFD-64E65638CE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519BF20-25AE-AC4D-9A30-F6CE735F8F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0FBA3-CBE1-834F-823B-F08B6CF2EF30}" type="datetime1">
              <a:rPr lang="en-GB" smtClean="0"/>
              <a:pPr/>
              <a:t>21/09/2022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4C877BB-6513-5B42-ACD8-1EEC92877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Conference     |     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3F6BAEB-8A97-A349-A792-18111CA8B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34DE6-22C6-0E40-B20E-F2D718CBADB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63269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DDDAA7-E73C-334C-88FE-E0F9958AB3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A3E8015-A471-C143-8C19-C0EDA6291F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1B9B3-26BA-CE4B-AA8D-50468E00C9E9}" type="datetime1">
              <a:rPr lang="en-GB" smtClean="0"/>
              <a:pPr/>
              <a:t>21/09/2022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BEA3E89-4654-2143-9236-7D0F11AD91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Conference     |     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115C60-0EF0-694E-A714-BD8EB7C07D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34DE6-22C6-0E40-B20E-F2D718CBADB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890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DED3233-3DEE-5A45-A6C6-D9FC972F88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F39D2-B145-9744-A7CB-0ED55E6AD7CA}" type="datetime1">
              <a:rPr lang="en-GB" smtClean="0"/>
              <a:pPr/>
              <a:t>21/09/2022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C6C40E5-9D2B-AD4F-896A-6231FB897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Conference     |     Presentation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290E80-B698-1949-B3E4-6A7FFA04C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34DE6-22C6-0E40-B20E-F2D718CBADB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729578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88CF3E-6C35-5846-93E3-D451438928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29643A-5345-BC40-B12E-E0C1D2081A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2AB1CD-EEAC-1642-9967-C87C60F3C9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5E5DAF-15E6-0540-8E1C-C3441C749B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F7A66-22E5-284D-A669-21C8322AB884}" type="datetime1">
              <a:rPr lang="en-GB" smtClean="0"/>
              <a:pPr/>
              <a:t>21/09/2022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5128F8-C557-474C-84AB-B7EDF4EC6D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Conference     |     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1CE386-E8FD-6545-A389-85C6830D0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34DE6-22C6-0E40-B20E-F2D718CBADB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84921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68D352-66D6-9641-93B4-91BFA72B11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D7A392A-D9F5-F445-8AE8-B638F21A62B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DC4E67-8857-8741-9AD4-624EEA528B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659789-AC40-3048-9292-15C98E267E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42D7C-D06F-5A48-8287-7DB99DDE1A10}" type="datetime1">
              <a:rPr lang="en-GB" smtClean="0"/>
              <a:pPr/>
              <a:t>21/09/2022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170A3F-D293-5D45-9AB1-FF61EDCD97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Conference     |     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2B310E-2310-DD45-8C82-2535B762B1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34DE6-22C6-0E40-B20E-F2D718CBADB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58237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873A8CB-F6B3-BB43-A93A-688C17F15E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 err="1"/>
              <a:t>Click</a:t>
            </a:r>
            <a:r>
              <a:rPr lang="es-ES" dirty="0"/>
              <a:t> </a:t>
            </a:r>
            <a:r>
              <a:rPr lang="es-ES" dirty="0" err="1"/>
              <a:t>to</a:t>
            </a:r>
            <a:r>
              <a:rPr lang="es-ES" dirty="0"/>
              <a:t> </a:t>
            </a:r>
            <a:r>
              <a:rPr lang="es-ES" dirty="0" err="1"/>
              <a:t>edit</a:t>
            </a:r>
            <a:r>
              <a:rPr lang="es-ES" dirty="0"/>
              <a:t> Master </a:t>
            </a:r>
            <a:r>
              <a:rPr lang="es-ES" dirty="0" err="1"/>
              <a:t>title</a:t>
            </a:r>
            <a:r>
              <a:rPr lang="es-ES" dirty="0"/>
              <a:t> </a:t>
            </a:r>
            <a:r>
              <a:rPr lang="es-ES" dirty="0" err="1"/>
              <a:t>style</a:t>
            </a:r>
            <a:endParaRPr lang="es-E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826407-3A76-AF48-8D65-CED9267E6A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 err="1"/>
              <a:t>Click</a:t>
            </a:r>
            <a:r>
              <a:rPr lang="es-ES" dirty="0"/>
              <a:t> </a:t>
            </a:r>
            <a:r>
              <a:rPr lang="es-ES" dirty="0" err="1"/>
              <a:t>to</a:t>
            </a:r>
            <a:r>
              <a:rPr lang="es-ES" dirty="0"/>
              <a:t> </a:t>
            </a:r>
            <a:r>
              <a:rPr lang="es-ES" dirty="0" err="1"/>
              <a:t>edit</a:t>
            </a:r>
            <a:r>
              <a:rPr lang="es-ES" dirty="0"/>
              <a:t> Master </a:t>
            </a:r>
            <a:r>
              <a:rPr lang="es-ES" dirty="0" err="1"/>
              <a:t>text</a:t>
            </a:r>
            <a:r>
              <a:rPr lang="es-ES" dirty="0"/>
              <a:t> </a:t>
            </a:r>
            <a:r>
              <a:rPr lang="es-ES" dirty="0" err="1"/>
              <a:t>styles</a:t>
            </a:r>
            <a:endParaRPr lang="es-ES" dirty="0"/>
          </a:p>
          <a:p>
            <a:pPr lvl="1"/>
            <a:r>
              <a:rPr lang="es-ES" dirty="0" err="1"/>
              <a:t>Second</a:t>
            </a:r>
            <a:r>
              <a:rPr lang="es-ES" dirty="0"/>
              <a:t> </a:t>
            </a:r>
            <a:r>
              <a:rPr lang="es-ES" dirty="0" err="1"/>
              <a:t>level</a:t>
            </a:r>
            <a:endParaRPr lang="es-ES" dirty="0"/>
          </a:p>
          <a:p>
            <a:pPr lvl="2"/>
            <a:r>
              <a:rPr lang="es-ES" dirty="0" err="1"/>
              <a:t>Third</a:t>
            </a:r>
            <a:r>
              <a:rPr lang="es-ES" dirty="0"/>
              <a:t> </a:t>
            </a:r>
            <a:r>
              <a:rPr lang="es-ES" dirty="0" err="1"/>
              <a:t>level</a:t>
            </a:r>
            <a:endParaRPr lang="es-ES" dirty="0"/>
          </a:p>
          <a:p>
            <a:pPr lvl="3"/>
            <a:r>
              <a:rPr lang="es-ES" dirty="0" err="1"/>
              <a:t>Fourth</a:t>
            </a:r>
            <a:r>
              <a:rPr lang="es-ES" dirty="0"/>
              <a:t> </a:t>
            </a:r>
            <a:r>
              <a:rPr lang="es-ES" dirty="0" err="1"/>
              <a:t>level</a:t>
            </a:r>
            <a:endParaRPr lang="es-ES" dirty="0"/>
          </a:p>
          <a:p>
            <a:pPr lvl="4"/>
            <a:r>
              <a:rPr lang="es-ES" dirty="0" err="1"/>
              <a:t>Fifth</a:t>
            </a:r>
            <a:r>
              <a:rPr lang="es-ES" dirty="0"/>
              <a:t> </a:t>
            </a:r>
            <a:r>
              <a:rPr lang="es-ES" dirty="0" err="1"/>
              <a:t>level</a:t>
            </a:r>
            <a:endParaRPr lang="es-E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9725CB-8A3D-F342-BC98-EE4E99D74E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37B58B-8C31-CE4B-8FCE-2DE0FE0DE13E}" type="datetime1">
              <a:rPr lang="es-ES" smtClean="0"/>
              <a:pPr/>
              <a:t>21/09/2022</a:t>
            </a:fld>
            <a:endParaRPr lang="es-E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B3676D-A92F-A047-99E3-6A01C4EBA4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s-ES" dirty="0" err="1"/>
              <a:t>Conference</a:t>
            </a:r>
            <a:r>
              <a:rPr lang="es-ES" dirty="0"/>
              <a:t>     |     </a:t>
            </a:r>
            <a:r>
              <a:rPr lang="es-ES" dirty="0" err="1"/>
              <a:t>Presentation</a:t>
            </a:r>
            <a:r>
              <a:rPr lang="es-ES" dirty="0"/>
              <a:t> </a:t>
            </a:r>
            <a:r>
              <a:rPr lang="es-ES" dirty="0" err="1"/>
              <a:t>title</a:t>
            </a:r>
            <a:endParaRPr lang="es-E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BA815-ADFE-8B4B-B1C6-139AAE048F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D34DE6-22C6-0E40-B20E-F2D718CBADB2}" type="slidenum">
              <a:rPr lang="es-ES" smtClean="0"/>
              <a:pPr/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30279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xtranet.who.int/hslp/?q=content/terms-use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ihrhrt@who.int" TargetMode="External"/><Relationship Id="rId4" Type="http://schemas.openxmlformats.org/officeDocument/2006/relationships/hyperlink" Target="https://extranet.who.int/hslp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67B4B2-1362-8E48-9BA4-CEEE750729F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 rtl="0"/>
            <a:r>
              <a:rPr lang="es-ES" b="0" i="0" u="none" baseline="0" dirty="0"/>
              <a:t>11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D7729C4-0A5B-5B46-AF7E-D455DC7D5FF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0" tIns="0" rIns="0" bIns="0" rtlCol="0" anchor="t">
            <a:normAutofit/>
          </a:bodyPr>
          <a:lstStyle/>
          <a:p>
            <a:pPr algn="l" rtl="0"/>
            <a:r>
              <a:rPr lang="es-ES" sz="3600" b="0" i="0" u="none" baseline="0" dirty="0"/>
              <a:t>Capacitación </a:t>
            </a:r>
            <a:br>
              <a:rPr lang="es-ES" sz="3600" b="0" i="0" u="none" baseline="0" dirty="0"/>
            </a:br>
            <a:r>
              <a:rPr lang="es-ES" sz="3600" b="0" i="0" u="none" baseline="0" dirty="0"/>
              <a:t>de usuarios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B3C6269-B9F7-BE41-83CF-FE5F5A8326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7595" y="162817"/>
            <a:ext cx="2257794" cy="791235"/>
          </a:xfrm>
          <a:prstGeom prst="rect">
            <a:avLst/>
          </a:prstGeom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959D2322-EAB0-4DBE-AC60-548F38CC47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02" y="60193"/>
            <a:ext cx="3138863" cy="795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50385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500738-71C5-9249-96CA-36528ECCDF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s-ES" b="0" i="0" u="none" baseline="0" dirty="0"/>
              <a:t>Diferencias en el aprendizaje de los adultos </a:t>
            </a:r>
            <a:br>
              <a:rPr lang="es-ES" b="0" i="0" u="none" baseline="0" dirty="0"/>
            </a:br>
            <a:r>
              <a:rPr lang="es-ES" b="0" i="0" u="none" baseline="0" dirty="0"/>
              <a:t>frente al de los niños</a:t>
            </a:r>
            <a:r>
              <a:rPr lang="es-ES" b="0" i="0" u="none" baseline="30000" dirty="0"/>
              <a:t>1</a:t>
            </a:r>
            <a:endParaRPr lang="es-E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54FDA1-8167-5945-BD3B-C52398ED4E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s-ES" b="0" i="0" u="none" baseline="0" dirty="0"/>
              <a:t>Los adultos son autónomos y se autogestionan. Tienen que tener libertad para autogestionar su aprendizaje.</a:t>
            </a:r>
          </a:p>
          <a:p>
            <a:pPr algn="l" rtl="0"/>
            <a:r>
              <a:rPr lang="es-ES" b="0" i="0" u="none" baseline="0" dirty="0"/>
              <a:t>Los adultos han acumulado experiencias de vida y amplios conocimientos. Tienen que conectar el aprendizaje con este conjunto de conocimientos y experiencias.</a:t>
            </a:r>
          </a:p>
          <a:p>
            <a:pPr algn="l" rtl="0"/>
            <a:r>
              <a:rPr lang="es-ES" b="0" i="0" u="none" baseline="0" dirty="0"/>
              <a:t>Los adultos están orientados a alcanzar objetivos. Generalmente saben qué objetivo desean alcanzar y aprecian que el programa de capacitación les ayude a hacerlo.</a:t>
            </a:r>
          </a:p>
          <a:p>
            <a:pPr algn="l" rtl="0"/>
            <a:r>
              <a:rPr lang="es-ES" b="0" i="0" u="none" baseline="0" dirty="0"/>
              <a:t>Los adultos están orientados a buscar lo que les resulta pertinente. Deben ver que lo que se aprende es aplicable a su trabajo o a otras responsabilidades.</a:t>
            </a:r>
          </a:p>
          <a:p>
            <a:pPr algn="l" rtl="0"/>
            <a:r>
              <a:rPr lang="es-ES" b="0" i="0" u="none" baseline="0" dirty="0"/>
              <a:t>Los adultos son prácticos. Se centran en los aspectos de la capacitación que les son de mayor utilidad en su trabajo y pueden no estar interesados en el conocimiento de por sí.</a:t>
            </a:r>
          </a:p>
          <a:p>
            <a:endParaRPr lang="es-E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E33E1D-B2FF-4C4B-8017-665310052F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42D34DE6-22C6-0E40-B20E-F2D718CBADB2}" type="slidenum">
              <a:rPr lang="es-ES" smtClean="0"/>
              <a:pPr algn="r" rtl="0"/>
              <a:t>10</a:t>
            </a:fld>
            <a:endParaRPr lang="es-ES" sz="1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433C322-C507-974B-A69B-0BE88A992A9C}"/>
              </a:ext>
            </a:extLst>
          </p:cNvPr>
          <p:cNvSpPr txBox="1"/>
          <p:nvPr/>
        </p:nvSpPr>
        <p:spPr>
          <a:xfrm>
            <a:off x="838200" y="5884426"/>
            <a:ext cx="4481099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algn="l" rtl="0"/>
            <a:r>
              <a:rPr lang="es-ES" sz="1200" b="0" i="0" u="none" kern="1200" baseline="30000" dirty="0"/>
              <a:t>1 </a:t>
            </a:r>
            <a:r>
              <a:rPr lang="es-ES" sz="1200" b="0" i="0" u="none" baseline="0" dirty="0"/>
              <a:t>Modificado de: Stephen </a:t>
            </a:r>
            <a:r>
              <a:rPr lang="es-ES" sz="1200" b="0" i="0" u="none" baseline="0" dirty="0" err="1"/>
              <a:t>Lieb</a:t>
            </a:r>
            <a:r>
              <a:rPr lang="es-ES" sz="1200" b="0" i="0" u="none" baseline="0" dirty="0"/>
              <a:t>, </a:t>
            </a:r>
            <a:r>
              <a:rPr lang="es-ES" sz="1200" b="0" i="1" u="none" baseline="0" dirty="0" err="1"/>
              <a:t>Principles</a:t>
            </a:r>
            <a:r>
              <a:rPr lang="es-ES" sz="1200" b="0" i="1" u="none" baseline="0" dirty="0"/>
              <a:t> of </a:t>
            </a:r>
            <a:r>
              <a:rPr lang="es-ES" sz="1200" b="0" i="1" u="none" baseline="0" dirty="0" err="1"/>
              <a:t>adult</a:t>
            </a:r>
            <a:r>
              <a:rPr lang="es-ES" sz="1200" b="0" i="1" u="none" baseline="0" dirty="0"/>
              <a:t> </a:t>
            </a:r>
            <a:r>
              <a:rPr lang="es-ES" sz="1200" b="0" i="1" u="none" baseline="0" dirty="0" err="1"/>
              <a:t>learning</a:t>
            </a:r>
            <a:r>
              <a:rPr lang="es-ES" sz="1200" b="0" i="1" u="none" baseline="0" dirty="0"/>
              <a:t>, </a:t>
            </a:r>
            <a:r>
              <a:rPr lang="es-ES" sz="1200" b="0" i="0" u="none" baseline="0" dirty="0"/>
              <a:t>1991.</a:t>
            </a:r>
            <a:endParaRPr lang="es-ES" sz="1200" kern="1200" dirty="0"/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1200" b="0" i="0" u="none" strike="noStrike" cap="none" spc="0" normalizeH="0" baseline="0" dirty="0">
              <a:ln>
                <a:noFill/>
              </a:ln>
              <a:solidFill>
                <a:srgbClr val="7A7A7A"/>
              </a:solidFill>
              <a:effectLst/>
              <a:uFillTx/>
              <a:latin typeface="Avenir Roman"/>
              <a:ea typeface="Avenir Roman"/>
              <a:cs typeface="Avenir Roman"/>
              <a:sym typeface="Avenir Roman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2BEAF32-C59C-83DB-B7DF-3196278CB0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199" y="6356350"/>
            <a:ext cx="7982243" cy="501650"/>
          </a:xfrm>
        </p:spPr>
        <p:txBody>
          <a:bodyPr/>
          <a:lstStyle/>
          <a:p>
            <a:r>
              <a:rPr lang="en-US" dirty="0"/>
              <a:t>Taller de capacitación sobre pruebas diagnósticas rápidas de antígenos del SARS-CoV-2 (v3.0) | Capacitación de usuarios </a:t>
            </a:r>
            <a:endParaRPr lang="en-GB" dirty="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207322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500738-71C5-9249-96CA-36528ECCDF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s-ES" b="0" i="0" u="none" baseline="0" dirty="0"/>
              <a:t>Consejos para la capacitación</a:t>
            </a:r>
            <a:endParaRPr lang="es-E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54FDA1-8167-5945-BD3B-C52398ED4E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 rtl="0">
              <a:buNone/>
            </a:pPr>
            <a:r>
              <a:rPr lang="es-ES" b="0" i="0" u="none" baseline="0" dirty="0"/>
              <a:t>Los participantes aprenden mejor cuando:</a:t>
            </a:r>
            <a:endParaRPr lang="es-ES" dirty="0"/>
          </a:p>
          <a:p>
            <a:pPr algn="l" rtl="0"/>
            <a:r>
              <a:rPr lang="es-ES" b="0" i="0" u="none" baseline="0" dirty="0"/>
              <a:t>Están en un estado de estrés moderado o bajo; si el estrés es demasiado alto, se convierte en un obstáculo para el aprendizaje.</a:t>
            </a:r>
          </a:p>
          <a:p>
            <a:pPr algn="l" rtl="0">
              <a:lnSpc>
                <a:spcPct val="150000"/>
              </a:lnSpc>
            </a:pPr>
            <a:r>
              <a:rPr lang="es-ES" b="0" i="0" u="none" baseline="0" dirty="0"/>
              <a:t>Consideran que la información aportada y las tareas que se les piden tienen sentido.</a:t>
            </a:r>
          </a:p>
          <a:p>
            <a:pPr algn="l" rtl="0">
              <a:lnSpc>
                <a:spcPct val="150000"/>
              </a:lnSpc>
            </a:pPr>
            <a:r>
              <a:rPr lang="es-ES" b="0" i="0" u="none" baseline="0" dirty="0"/>
              <a:t>Usted escucha sus necesidades y es flexible en su planificación.</a:t>
            </a:r>
          </a:p>
          <a:p>
            <a:pPr algn="l" rtl="0"/>
            <a:r>
              <a:rPr lang="es-ES" b="0" i="0" u="none" baseline="0" dirty="0"/>
              <a:t>Usted cambia su enfoque si los métodos empleados no están dando resultado.</a:t>
            </a:r>
          </a:p>
          <a:p>
            <a:pPr algn="l" rtl="0"/>
            <a:r>
              <a:rPr lang="es-ES" b="0" i="0" u="none" baseline="0" dirty="0"/>
              <a:t>Usted reconoce que los adultos traen consigo muchas experiencias y conocimientos a cualquier situación de aprendizaje; úselos para mejorar este aprendizaje</a:t>
            </a:r>
            <a:endParaRPr lang="es-ES" dirty="0"/>
          </a:p>
          <a:p>
            <a:endParaRPr lang="es-E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E33E1D-B2FF-4C4B-8017-665310052F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42D34DE6-22C6-0E40-B20E-F2D718CBADB2}" type="slidenum">
              <a:rPr lang="es-ES" smtClean="0"/>
              <a:pPr algn="r" rtl="0"/>
              <a:t>11</a:t>
            </a:fld>
            <a:endParaRPr lang="es-ES" sz="10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3FEF37B-147C-11D2-5D94-E117A64751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199" y="6356350"/>
            <a:ext cx="7982243" cy="501650"/>
          </a:xfrm>
        </p:spPr>
        <p:txBody>
          <a:bodyPr/>
          <a:lstStyle/>
          <a:p>
            <a:r>
              <a:rPr lang="en-US" dirty="0"/>
              <a:t>Taller de capacitación sobre pruebas diagnósticas rápidas de antígenos del SARS-CoV-2 (v3.0) | Capacitación de usuarios </a:t>
            </a:r>
            <a:endParaRPr lang="en-GB" dirty="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160645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500738-71C5-9249-96CA-36528ECCDF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s-ES" b="0" i="0" u="none" baseline="0" dirty="0"/>
              <a:t>¡Prepárese bien!</a:t>
            </a:r>
            <a:endParaRPr lang="es-E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54FDA1-8167-5945-BD3B-C52398ED4E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s-ES" b="0" i="0" u="none" baseline="0" dirty="0"/>
              <a:t>Practique antes de comenzar la capacitación.</a:t>
            </a:r>
          </a:p>
          <a:p>
            <a:pPr algn="l" rtl="0"/>
            <a:r>
              <a:rPr lang="es-ES" b="0" i="0" u="none" baseline="0" dirty="0"/>
              <a:t>Conozca el material y la forma en que está estructurado.</a:t>
            </a:r>
          </a:p>
          <a:p>
            <a:pPr algn="l" rtl="0"/>
            <a:r>
              <a:rPr lang="es-ES" b="0" i="0" u="none" baseline="0" dirty="0"/>
              <a:t>Utilice sus capacidades de organización para mantener el tiempo de capacitación asignado a cada tarea.</a:t>
            </a:r>
          </a:p>
          <a:p>
            <a:pPr algn="l" rtl="0"/>
            <a:r>
              <a:rPr lang="es-ES" b="0" i="0" u="none" baseline="0" dirty="0"/>
              <a:t>Muestre competencias comunicativas eficaces. ¡Enseñe mediante el ejemplo! </a:t>
            </a:r>
          </a:p>
          <a:p>
            <a:pPr algn="l" rtl="0"/>
            <a:r>
              <a:rPr lang="es-ES" b="0" i="0" u="none" baseline="0" dirty="0"/>
              <a:t>Use las competencias que está intentando enseñar.</a:t>
            </a:r>
          </a:p>
          <a:p>
            <a:endParaRPr lang="es-E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E33E1D-B2FF-4C4B-8017-665310052F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42D34DE6-22C6-0E40-B20E-F2D718CBADB2}" type="slidenum">
              <a:rPr lang="es-ES" smtClean="0"/>
              <a:pPr algn="r" rtl="0"/>
              <a:t>12</a:t>
            </a:fld>
            <a:endParaRPr lang="es-ES" sz="10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635A7E-AE5B-FDC5-6123-05515FEA84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199" y="6356350"/>
            <a:ext cx="7982243" cy="501650"/>
          </a:xfrm>
        </p:spPr>
        <p:txBody>
          <a:bodyPr/>
          <a:lstStyle/>
          <a:p>
            <a:r>
              <a:rPr lang="en-US" dirty="0"/>
              <a:t>Taller de capacitación sobre pruebas diagnósticas rápidas de antígenos del SARS-CoV-2 (v3.0) | Capacitación de usuarios </a:t>
            </a:r>
            <a:endParaRPr lang="en-GB" dirty="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225724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3C16B9F-E4DF-0B4D-8F6D-CDAE169A5E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s-ES" b="0" i="0" u="none" baseline="0" dirty="0"/>
              <a:t>Preparación </a:t>
            </a:r>
            <a:br>
              <a:rPr lang="es-ES" b="0" i="0" u="none" baseline="0" dirty="0"/>
            </a:br>
            <a:r>
              <a:rPr lang="es-ES" b="0" i="0" u="none" baseline="0" dirty="0"/>
              <a:t>de la capacitación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DB6F39-695C-004B-B1C1-C240CDD05DD7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</p:spPr>
        <p:txBody>
          <a:bodyPr/>
          <a:lstStyle/>
          <a:p>
            <a:pPr algn="r" rtl="0"/>
            <a:fld id="{8B709DE2-93F8-7E45-91D0-E19ACC3ADA42}" type="slidenum">
              <a:rPr lang="es-ES" smtClean="0"/>
              <a:pPr algn="r" rtl="0"/>
              <a:t>13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053675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500738-71C5-9249-96CA-36528ECCDF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s-ES" b="0" i="0" u="none" baseline="0" dirty="0"/>
              <a:t>Preparación de las aulas/salas de capacitación</a:t>
            </a:r>
            <a:endParaRPr lang="es-E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54FDA1-8167-5945-BD3B-C52398ED4E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s-ES" b="0" i="0" u="none" baseline="0" dirty="0"/>
              <a:t>Verifique las salas antes del día de la capacitación (si es posible).</a:t>
            </a:r>
            <a:endParaRPr lang="es-ES" dirty="0"/>
          </a:p>
          <a:p>
            <a:pPr algn="l" rtl="0"/>
            <a:r>
              <a:rPr lang="es-ES" b="0" i="0" u="none" baseline="0" dirty="0"/>
              <a:t>Asegúrese de que están disponibles los materiales, insumos y equipamiento.</a:t>
            </a:r>
            <a:endParaRPr lang="es-ES" dirty="0"/>
          </a:p>
          <a:p>
            <a:pPr algn="l" rtl="0"/>
            <a:r>
              <a:rPr lang="es-ES" b="0" i="0" u="none" baseline="0" dirty="0"/>
              <a:t>Organice las salas de capacitación para promover la mejor situación de aprendizaje.</a:t>
            </a:r>
          </a:p>
          <a:p>
            <a:pPr algn="l" rtl="0"/>
            <a:r>
              <a:rPr lang="es-ES" b="0" i="0" u="none" baseline="0" dirty="0"/>
              <a:t>Tenga en cuenta los requisitos de distanciamiento social al preparar el lugar para realizar la capacitación y contemple la posibilidad de llevarla a cabo en grupos más pequeños.</a:t>
            </a:r>
          </a:p>
          <a:p>
            <a:pPr algn="l" rtl="0"/>
            <a:r>
              <a:rPr lang="es-ES" b="0" i="0" u="none" baseline="0" dirty="0"/>
              <a:t>Llegue temprano el día de la capacitación.</a:t>
            </a:r>
          </a:p>
          <a:p>
            <a:endParaRPr lang="es-ES" dirty="0"/>
          </a:p>
          <a:p>
            <a:endParaRPr lang="es-E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E33E1D-B2FF-4C4B-8017-665310052F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42D34DE6-22C6-0E40-B20E-F2D718CBADB2}" type="slidenum">
              <a:rPr lang="es-ES" smtClean="0"/>
              <a:pPr algn="r" rtl="0"/>
              <a:t>14</a:t>
            </a:fld>
            <a:endParaRPr lang="es-ES" sz="10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4115922-5A29-9037-59DC-C853DA55BF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199" y="6356350"/>
            <a:ext cx="7982243" cy="501650"/>
          </a:xfrm>
        </p:spPr>
        <p:txBody>
          <a:bodyPr/>
          <a:lstStyle/>
          <a:p>
            <a:r>
              <a:rPr lang="en-US" dirty="0"/>
              <a:t>Taller de capacitación sobre pruebas diagnósticas rápidas de antígenos del SARS-CoV-2 (v3.0) | Capacitación de usuarios </a:t>
            </a:r>
            <a:endParaRPr lang="en-GB" dirty="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930288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500738-71C5-9249-96CA-36528ECCDF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Estructura de la capacitación de usuarios 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54FDA1-8167-5945-BD3B-C52398ED4E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Bienvenida e introducción (módulo 01) </a:t>
            </a:r>
          </a:p>
          <a:p>
            <a:r>
              <a:rPr lang="en-US" b="1" dirty="0"/>
              <a:t>Preparación para la prueba (módulos 02-07) </a:t>
            </a:r>
          </a:p>
          <a:p>
            <a:r>
              <a:rPr lang="en-US" b="1" dirty="0"/>
              <a:t>Realización de la prueba (módulo 08) </a:t>
            </a:r>
          </a:p>
          <a:p>
            <a:r>
              <a:rPr lang="en-US" dirty="0"/>
              <a:t>Demostración práctica </a:t>
            </a:r>
          </a:p>
          <a:p>
            <a:r>
              <a:rPr lang="en-US" dirty="0"/>
              <a:t>Práctica de los usuarios </a:t>
            </a:r>
          </a:p>
          <a:p>
            <a:r>
              <a:rPr lang="en-US" b="1" dirty="0"/>
              <a:t>Supervisión de la realización (módulos 09-10) </a:t>
            </a:r>
          </a:p>
          <a:p>
            <a:r>
              <a:rPr lang="en-US" b="1" dirty="0"/>
              <a:t>Autodiagnóstico (módulo S1, opcional) </a:t>
            </a:r>
          </a:p>
          <a:p>
            <a:r>
              <a:rPr lang="en-US" dirty="0"/>
              <a:t>Evaluación de competencias </a:t>
            </a:r>
          </a:p>
          <a:p>
            <a:r>
              <a:rPr lang="en-US" dirty="0"/>
              <a:t>Agradecimientos y clausura 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E33E1D-B2FF-4C4B-8017-665310052F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34DE6-22C6-0E40-B20E-F2D718CBADB2}" type="slidenum">
              <a:rPr lang="en-GB" smtClean="0"/>
              <a:pPr/>
              <a:t>15</a:t>
            </a:fld>
            <a:endParaRPr lang="en-GB" sz="1000" dirty="0"/>
          </a:p>
        </p:txBody>
      </p:sp>
      <p:graphicFrame>
        <p:nvGraphicFramePr>
          <p:cNvPr id="8" name="Table 6">
            <a:extLst>
              <a:ext uri="{FF2B5EF4-FFF2-40B4-BE49-F238E27FC236}">
                <a16:creationId xmlns:a16="http://schemas.microsoft.com/office/drawing/2014/main" id="{26C121A4-65C6-4C60-B5F1-55033C6C19F5}"/>
              </a:ext>
            </a:extLst>
          </p:cNvPr>
          <p:cNvGraphicFramePr>
            <a:graphicFrameLocks noGrp="1"/>
          </p:cNvGraphicFramePr>
          <p:nvPr/>
        </p:nvGraphicFramePr>
        <p:xfrm>
          <a:off x="7301131" y="2003490"/>
          <a:ext cx="3785381" cy="240792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3785381">
                  <a:extLst>
                    <a:ext uri="{9D8B030D-6E8A-4147-A177-3AD203B41FA5}">
                      <a16:colId xmlns:a16="http://schemas.microsoft.com/office/drawing/2014/main" val="72829728"/>
                    </a:ext>
                  </a:extLst>
                </a:gridCol>
              </a:tblGrid>
              <a:tr h="38183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FFFF"/>
                          </a:solidFill>
                          <a:latin typeface="+mj-lt"/>
                        </a:rPr>
                        <a:t>Duración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A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9881864"/>
                  </a:ext>
                </a:extLst>
              </a:tr>
              <a:tr h="1975322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El taller de capacitación de usuarios de pruebas diagnósticas rápidas de antígenos del SARS-CoV-2 debe durar aproximadamente 5 horas (incluida la parte práctica) para un grupo de 5 a 10 participantes por instructor.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87085182"/>
                  </a:ext>
                </a:extLst>
              </a:tr>
            </a:tbl>
          </a:graphicData>
        </a:graphic>
      </p:graphicFrame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313BC612-F57A-4932-B930-B0A11ECE64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199" y="6356350"/>
            <a:ext cx="7982243" cy="501650"/>
          </a:xfrm>
        </p:spPr>
        <p:txBody>
          <a:bodyPr/>
          <a:lstStyle/>
          <a:p>
            <a:r>
              <a:rPr lang="en-US" dirty="0"/>
              <a:t>Taller de capacitación sobre pruebas diagnósticas rápidas de antígenos del SARS-CoV-2 (v3.0) | Capacitación de usuarios </a:t>
            </a:r>
            <a:endParaRPr lang="en-GB" dirty="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710761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500738-71C5-9249-96CA-36528ECCDF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s-ES" b="0" i="0" u="none" baseline="0" dirty="0"/>
              <a:t>Qué necesitará (1)</a:t>
            </a:r>
            <a:endParaRPr lang="es-E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54FDA1-8167-5945-BD3B-C52398ED4E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0797"/>
            <a:ext cx="10515600" cy="4440760"/>
          </a:xfrm>
        </p:spPr>
        <p:txBody>
          <a:bodyPr/>
          <a:lstStyle/>
          <a:p>
            <a:pPr marL="0" indent="0" algn="l" rtl="0">
              <a:buNone/>
            </a:pPr>
            <a:r>
              <a:rPr lang="es-ES" b="1" i="0" u="none" baseline="0" dirty="0"/>
              <a:t>Para llevar a cabo la capacitación de usuarios necesitará lo siguiente:</a:t>
            </a:r>
            <a:r>
              <a:rPr lang="es-ES" b="1" i="0" u="none" baseline="30000" dirty="0"/>
              <a:t>1</a:t>
            </a:r>
          </a:p>
          <a:p>
            <a:pPr algn="l" rtl="0"/>
            <a:r>
              <a:rPr lang="es-ES" b="0" i="0" u="none" baseline="0" dirty="0"/>
              <a:t>Registro de asistencia.</a:t>
            </a:r>
          </a:p>
          <a:p>
            <a:pPr algn="l" rtl="0"/>
            <a:r>
              <a:rPr lang="es-ES" b="0" i="0" u="none" baseline="0" dirty="0"/>
              <a:t>Presentaciones de diapositivas para la capacitación de usuarios.</a:t>
            </a:r>
          </a:p>
          <a:p>
            <a:pPr algn="l" rtl="0"/>
            <a:r>
              <a:rPr lang="es-ES" b="0" i="0" u="none" baseline="0" dirty="0"/>
              <a:t>Útiles escolares para los participantes (por ejemplo, bolígrafos y papel para cada participante).</a:t>
            </a:r>
          </a:p>
          <a:p>
            <a:pPr algn="l" rtl="0"/>
            <a:r>
              <a:rPr lang="es-ES" b="0" i="0" u="none" baseline="0" dirty="0"/>
              <a:t>Materiales impresos: Evaluación de competencias para la PDR de antígenos </a:t>
            </a:r>
            <a:br>
              <a:rPr lang="es-ES" b="0" i="0" u="none" baseline="0" dirty="0"/>
            </a:br>
            <a:r>
              <a:rPr lang="es-ES" b="0" i="0" u="none" baseline="0" dirty="0"/>
              <a:t>del SARS-CoV-2 (una por participante)</a:t>
            </a:r>
          </a:p>
          <a:p>
            <a:pPr algn="l" rtl="0"/>
            <a:r>
              <a:rPr lang="es-ES" b="0" i="0" u="none" baseline="0" dirty="0"/>
              <a:t>Materiales impresos: Hoja de registro de resultados de la PDR de antígenos </a:t>
            </a:r>
            <a:br>
              <a:rPr lang="es-ES" b="0" i="0" u="none" baseline="0" dirty="0"/>
            </a:br>
            <a:r>
              <a:rPr lang="es-ES" b="0" i="0" u="none" baseline="0" dirty="0"/>
              <a:t>del SARS-CoV-2 (una por participante)  </a:t>
            </a:r>
          </a:p>
          <a:p>
            <a:pPr algn="l" rtl="0"/>
            <a:r>
              <a:rPr lang="es-ES" b="0" i="0" u="none" baseline="0" dirty="0"/>
              <a:t>Materiales impresos: Hoja de lectura de la PDR de antígenos del SARS-CoV-2 </a:t>
            </a:r>
            <a:br>
              <a:rPr lang="es-ES" b="0" i="0" u="none" baseline="0" dirty="0"/>
            </a:br>
            <a:r>
              <a:rPr lang="es-ES" b="0" i="0" u="none" baseline="0" dirty="0"/>
              <a:t>(una por participante).  </a:t>
            </a:r>
          </a:p>
          <a:p>
            <a:pPr marL="0" indent="0" algn="l" rtl="0">
              <a:buNone/>
            </a:pPr>
            <a:endParaRPr lang="es-ES" dirty="0"/>
          </a:p>
          <a:p>
            <a:endParaRPr lang="es-ES" dirty="0"/>
          </a:p>
          <a:p>
            <a:endParaRPr lang="es-E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E33E1D-B2FF-4C4B-8017-665310052F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42D34DE6-22C6-0E40-B20E-F2D718CBADB2}" type="slidenum">
              <a:rPr lang="es-ES" smtClean="0"/>
              <a:pPr algn="r" rtl="0"/>
              <a:t>16</a:t>
            </a:fld>
            <a:endParaRPr lang="es-ES" sz="1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77C24A6-1D6F-F647-AFBC-ACA315E0DFB7}"/>
              </a:ext>
            </a:extLst>
          </p:cNvPr>
          <p:cNvSpPr txBox="1"/>
          <p:nvPr/>
        </p:nvSpPr>
        <p:spPr>
          <a:xfrm>
            <a:off x="838200" y="5884426"/>
            <a:ext cx="6849632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algn="l" rtl="0"/>
            <a:r>
              <a:rPr lang="es-ES" sz="1200" b="0" i="0" u="none" kern="1200" baseline="30000" dirty="0"/>
              <a:t>1 </a:t>
            </a:r>
            <a:r>
              <a:rPr lang="es-ES" sz="1200" b="0" i="0" u="none" kern="1200" baseline="0" dirty="0"/>
              <a:t>Véase el </a:t>
            </a:r>
            <a:r>
              <a:rPr lang="es-ES" sz="1200" b="0" i="1" u="none" kern="1200" baseline="0" dirty="0"/>
              <a:t>Manual del instructor </a:t>
            </a:r>
            <a:r>
              <a:rPr lang="es-ES" sz="1200" b="0" u="none" kern="1200" baseline="0" dirty="0"/>
              <a:t>y la </a:t>
            </a:r>
            <a:r>
              <a:rPr lang="es-ES" sz="1200" b="0" i="1" u="none" kern="1200" baseline="0" dirty="0"/>
              <a:t>Lista de verificación de los materiales didácticos </a:t>
            </a:r>
            <a:r>
              <a:rPr lang="es-ES" sz="1200" b="0" u="none" kern="1200" baseline="0" dirty="0"/>
              <a:t>de este taller.</a:t>
            </a:r>
            <a:endParaRPr lang="es-ES" sz="1200" b="0" i="0" u="none" kern="1200" baseline="0" dirty="0"/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1200" b="0" i="0" u="none" strike="noStrike" cap="none" spc="0" normalizeH="0" baseline="0" dirty="0">
              <a:ln>
                <a:noFill/>
              </a:ln>
              <a:solidFill>
                <a:srgbClr val="7A7A7A"/>
              </a:solidFill>
              <a:effectLst/>
              <a:uFillTx/>
              <a:latin typeface="Avenir Roman"/>
              <a:ea typeface="Avenir Roman"/>
              <a:cs typeface="Avenir Roman"/>
              <a:sym typeface="Avenir Roman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A8E4A4C-4D97-202D-1651-C08FB2DE7C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199" y="6356350"/>
            <a:ext cx="7982243" cy="501650"/>
          </a:xfrm>
        </p:spPr>
        <p:txBody>
          <a:bodyPr/>
          <a:lstStyle/>
          <a:p>
            <a:r>
              <a:rPr lang="en-US" dirty="0"/>
              <a:t>Taller de capacitación sobre pruebas diagnósticas rápidas de antígenos del SARS-CoV-2 (v3.0) | Capacitación de usuarios </a:t>
            </a:r>
            <a:endParaRPr lang="en-GB" dirty="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912705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500738-71C5-9249-96CA-36528ECCDF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Qué se </a:t>
            </a:r>
            <a:r>
              <a:rPr lang="en-US" dirty="0" err="1"/>
              <a:t>necesita</a:t>
            </a:r>
            <a:r>
              <a:rPr lang="en-US" dirty="0"/>
              <a:t> (2) 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54FDA1-8167-5945-BD3B-C52398ED4E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Para llevar a cabo la capacitación de </a:t>
            </a:r>
            <a:r>
              <a:rPr lang="en-US" b="1" dirty="0" err="1"/>
              <a:t>usuarios</a:t>
            </a:r>
            <a:r>
              <a:rPr lang="en-US" b="1" dirty="0"/>
              <a:t> se </a:t>
            </a:r>
            <a:r>
              <a:rPr lang="en-US" b="1" dirty="0" err="1"/>
              <a:t>necesita</a:t>
            </a:r>
            <a:r>
              <a:rPr lang="en-US" b="1" dirty="0"/>
              <a:t> lo </a:t>
            </a:r>
            <a:r>
              <a:rPr lang="es-ES" b="1" dirty="0"/>
              <a:t>siguiente:</a:t>
            </a:r>
            <a:r>
              <a:rPr lang="en-US" b="1" baseline="30000" dirty="0"/>
              <a:t>1</a:t>
            </a:r>
            <a:endParaRPr lang="en-US" b="1" dirty="0"/>
          </a:p>
          <a:p>
            <a:r>
              <a:rPr lang="en-US" dirty="0"/>
              <a:t>Equipo de protección personal (EPP), que incluirá guantes, batas, protección ocular o careta protectora </a:t>
            </a:r>
          </a:p>
          <a:p>
            <a:r>
              <a:rPr lang="en-US" dirty="0"/>
              <a:t>Bolígrafos o rotuladores para etiquetar o rotular </a:t>
            </a:r>
          </a:p>
          <a:p>
            <a:r>
              <a:rPr lang="en-US" dirty="0"/>
              <a:t>Lejía, etanol y toallas de papel para limpiar el puesto de trabajo </a:t>
            </a:r>
          </a:p>
          <a:p>
            <a:r>
              <a:rPr lang="en-US" dirty="0"/>
              <a:t>Materiales (kits de prueba) suficientes para que cada participante realice tres pruebas de práctica </a:t>
            </a:r>
          </a:p>
          <a:p>
            <a:r>
              <a:rPr lang="en-US" dirty="0"/>
              <a:t>Materiales (kits de prueba) suficientes para que cada participante realice dos pruebas de competencias (desempeño). 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E33E1D-B2FF-4C4B-8017-665310052F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34DE6-22C6-0E40-B20E-F2D718CBADB2}" type="slidenum">
              <a:rPr lang="en-GB" smtClean="0"/>
              <a:pPr/>
              <a:t>17</a:t>
            </a:fld>
            <a:endParaRPr lang="en-GB" sz="1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E732DA2-40E8-E143-B5BB-4966423073DE}"/>
              </a:ext>
            </a:extLst>
          </p:cNvPr>
          <p:cNvSpPr txBox="1"/>
          <p:nvPr/>
        </p:nvSpPr>
        <p:spPr>
          <a:xfrm>
            <a:off x="838200" y="5884426"/>
            <a:ext cx="6937348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en-US" sz="1200" kern="1200" baseline="30000" dirty="0"/>
              <a:t>1 </a:t>
            </a:r>
            <a:r>
              <a:rPr lang="en-US" sz="1200" dirty="0"/>
              <a:t>Véase el Manual del instructor y la Lista de verificación de los materiales didácticos de este taller. </a:t>
            </a: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spc="0" normalizeH="0" baseline="0" dirty="0">
              <a:ln>
                <a:noFill/>
              </a:ln>
              <a:solidFill>
                <a:srgbClr val="7A7A7A"/>
              </a:solidFill>
              <a:effectLst/>
              <a:uFillTx/>
              <a:latin typeface="Avenir Roman"/>
              <a:ea typeface="Avenir Roman"/>
              <a:cs typeface="Avenir Roman"/>
              <a:sym typeface="Avenir Roman"/>
            </a:endParaRPr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26593D96-D374-46D2-86D5-A9331B112B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199" y="6356350"/>
            <a:ext cx="8151055" cy="501650"/>
          </a:xfrm>
        </p:spPr>
        <p:txBody>
          <a:bodyPr/>
          <a:lstStyle/>
          <a:p>
            <a:r>
              <a:rPr lang="en-US" dirty="0"/>
              <a:t>Taller de capacitación sobre pruebas diagnósticas rápidas de antígenos del SARS-CoV-2 (v3.0) | Capacitación de usuarios </a:t>
            </a:r>
            <a:endParaRPr lang="en-GB" dirty="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9506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500738-71C5-9249-96CA-36528ECCDF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8" y="156123"/>
            <a:ext cx="10515600" cy="942814"/>
          </a:xfrm>
        </p:spPr>
        <p:txBody>
          <a:bodyPr/>
          <a:lstStyle/>
          <a:p>
            <a:r>
              <a:rPr lang="en-US" dirty="0"/>
              <a:t>Qué se </a:t>
            </a:r>
            <a:r>
              <a:rPr lang="en-US" dirty="0" err="1"/>
              <a:t>necesita</a:t>
            </a:r>
            <a:r>
              <a:rPr lang="en-US" dirty="0"/>
              <a:t> (3) 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54FDA1-8167-5945-BD3B-C52398ED4E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8" y="1319339"/>
            <a:ext cx="10866121" cy="4440760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pPr marL="0" indent="0">
              <a:buNone/>
            </a:pPr>
            <a:r>
              <a:rPr lang="en-US" b="1" dirty="0"/>
              <a:t>Para llevar a cabo la capacitación de </a:t>
            </a:r>
            <a:r>
              <a:rPr lang="en-US" b="1" dirty="0" err="1"/>
              <a:t>usuarios</a:t>
            </a:r>
            <a:r>
              <a:rPr lang="en-US" b="1" dirty="0"/>
              <a:t> se </a:t>
            </a:r>
            <a:r>
              <a:rPr lang="en-US" b="1" dirty="0" err="1"/>
              <a:t>necesita</a:t>
            </a:r>
            <a:r>
              <a:rPr lang="en-US" b="1" dirty="0"/>
              <a:t> lo </a:t>
            </a:r>
            <a:r>
              <a:rPr lang="es-ES" b="1" dirty="0"/>
              <a:t>siguiente:</a:t>
            </a:r>
            <a:r>
              <a:rPr lang="en-US" b="1" baseline="30000" dirty="0"/>
              <a:t>1</a:t>
            </a:r>
            <a:r>
              <a:rPr lang="en-US" b="1" dirty="0"/>
              <a:t> </a:t>
            </a:r>
          </a:p>
          <a:p>
            <a:pPr lvl="0"/>
            <a:r>
              <a:rPr lang="en-US" dirty="0"/>
              <a:t>Jabón para el lavado de manos </a:t>
            </a:r>
            <a:endParaRPr lang="en-ZA" dirty="0"/>
          </a:p>
          <a:p>
            <a:pPr lvl="0"/>
            <a:r>
              <a:rPr lang="en-US" dirty="0"/>
              <a:t>Bolsas herméticas para materiales de riesgo biológico en las que colocar o trasladar los materiales de riesgo biológico </a:t>
            </a:r>
            <a:endParaRPr lang="en-ZA" dirty="0"/>
          </a:p>
          <a:p>
            <a:pPr lvl="0"/>
            <a:r>
              <a:rPr lang="en-US" dirty="0"/>
              <a:t>Recipientes para desechos en los que introducir las bolsas para materiales de riesgo biológico </a:t>
            </a:r>
            <a:endParaRPr lang="en-ZA" dirty="0"/>
          </a:p>
          <a:p>
            <a:pPr lvl="0"/>
            <a:r>
              <a:rPr lang="en-US" dirty="0"/>
              <a:t>Tres pulverizadores (dos para la lejía y una para el etanol) </a:t>
            </a:r>
            <a:endParaRPr lang="en-ZA" dirty="0"/>
          </a:p>
          <a:p>
            <a:pPr lvl="0"/>
            <a:r>
              <a:rPr lang="en-US" dirty="0"/>
              <a:t>Dispositivos de medición para preparar las soluciones de lejía y de alcohol </a:t>
            </a:r>
            <a:endParaRPr lang="en-ZA" dirty="0"/>
          </a:p>
          <a:p>
            <a:pPr lvl="0"/>
            <a:r>
              <a:rPr lang="en-US" dirty="0"/>
              <a:t>Cronómetros </a:t>
            </a:r>
            <a:endParaRPr lang="en-ZA" dirty="0"/>
          </a:p>
          <a:p>
            <a:pPr lvl="0"/>
            <a:r>
              <a:rPr lang="en-US" dirty="0"/>
              <a:t>Materiales para las pruebas de ejecución (controles positivos y negativos) </a:t>
            </a:r>
            <a:endParaRPr lang="en-ZA" dirty="0"/>
          </a:p>
          <a:p>
            <a:pPr lvl="0"/>
            <a:r>
              <a:rPr lang="en-US" dirty="0"/>
              <a:t>Libro de registro de PDR de antígenos del SARS-CoV-2 </a:t>
            </a:r>
            <a:endParaRPr lang="en-ZA" dirty="0"/>
          </a:p>
          <a:p>
            <a:pPr lvl="0"/>
            <a:r>
              <a:rPr lang="en-US" dirty="0"/>
              <a:t>Termómetros </a:t>
            </a:r>
            <a:endParaRPr lang="en-ZA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E33E1D-B2FF-4C4B-8017-665310052F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34DE6-22C6-0E40-B20E-F2D718CBADB2}" type="slidenum">
              <a:rPr lang="en-GB" smtClean="0"/>
              <a:pPr/>
              <a:t>18</a:t>
            </a:fld>
            <a:endParaRPr lang="en-GB" sz="1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B5C848-4FFD-2D43-99D9-E3F70614634A}"/>
              </a:ext>
            </a:extLst>
          </p:cNvPr>
          <p:cNvSpPr txBox="1"/>
          <p:nvPr/>
        </p:nvSpPr>
        <p:spPr>
          <a:xfrm>
            <a:off x="838199" y="5958849"/>
            <a:ext cx="6979026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en-US" sz="1200" kern="1200" baseline="30000" dirty="0"/>
              <a:t>1 </a:t>
            </a:r>
            <a:r>
              <a:rPr lang="es-ES" sz="1200" dirty="0"/>
              <a:t>Véase</a:t>
            </a:r>
            <a:r>
              <a:rPr lang="en-US" sz="1200" dirty="0"/>
              <a:t> el Manual del instructor y la Lista de verificación de los materiales didácticos de este taller. </a:t>
            </a: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spc="0" normalizeH="0" baseline="0" dirty="0">
              <a:ln>
                <a:noFill/>
              </a:ln>
              <a:solidFill>
                <a:srgbClr val="7A7A7A"/>
              </a:solidFill>
              <a:effectLst/>
              <a:uFillTx/>
              <a:latin typeface="Avenir Roman"/>
              <a:ea typeface="Avenir Roman"/>
              <a:cs typeface="Avenir Roman"/>
              <a:sym typeface="Avenir Roman"/>
            </a:endParaRPr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59CA91C5-0217-44D5-886E-BE87C9AFC7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199" y="6356350"/>
            <a:ext cx="9065455" cy="501650"/>
          </a:xfrm>
        </p:spPr>
        <p:txBody>
          <a:bodyPr/>
          <a:lstStyle/>
          <a:p>
            <a:r>
              <a:rPr lang="en-US" dirty="0"/>
              <a:t>Taller de capacitación sobre pruebas diagnósticas rápidas de antígenos del SARS-CoV-2 (v3.0) | Capacitación de usuarios </a:t>
            </a:r>
            <a:endParaRPr lang="en-GB" dirty="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363904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500738-71C5-9249-96CA-36528ECCDF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s-ES" b="0" i="0" u="none" baseline="0" dirty="0"/>
              <a:t>Contenido de la capacitación de usuarios </a:t>
            </a:r>
            <a:endParaRPr lang="es-E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54FDA1-8167-5945-BD3B-C52398ED4E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b="0" i="0" u="none" baseline="0" dirty="0"/>
              <a:t>Véase en el </a:t>
            </a:r>
            <a:r>
              <a:rPr lang="es-ES" b="1" i="1" dirty="0">
                <a:solidFill>
                  <a:srgbClr val="009AC9"/>
                </a:solidFill>
              </a:rPr>
              <a:t>Manual del instructor </a:t>
            </a:r>
            <a:r>
              <a:rPr lang="es-ES" dirty="0"/>
              <a:t>del</a:t>
            </a:r>
            <a:r>
              <a:rPr lang="es-ES" b="1" i="1" dirty="0">
                <a:solidFill>
                  <a:srgbClr val="009AC9"/>
                </a:solidFill>
              </a:rPr>
              <a:t> </a:t>
            </a:r>
            <a:r>
              <a:rPr lang="es-ES" b="1" dirty="0">
                <a:solidFill>
                  <a:srgbClr val="009AC9"/>
                </a:solidFill>
              </a:rPr>
              <a:t>Taller </a:t>
            </a:r>
            <a:r>
              <a:rPr lang="es-ES" b="1" i="0" u="none" baseline="0" dirty="0">
                <a:solidFill>
                  <a:srgbClr val="009AC9"/>
                </a:solidFill>
              </a:rPr>
              <a:t>de capacitación sobre pruebas diagnósticas rápidas de antígenos del SARS-CoV-2 </a:t>
            </a:r>
            <a:r>
              <a:rPr lang="es-ES" b="0" i="0" u="none" baseline="0" dirty="0"/>
              <a:t>cómo llevar a cabo el taller para usuarios sobre la realización de las PDR de antígenos del SARS-CoV-2.   </a:t>
            </a:r>
            <a:endParaRPr lang="es-ES" dirty="0"/>
          </a:p>
          <a:p>
            <a:pPr algn="l" rtl="0"/>
            <a:r>
              <a:rPr lang="es-ES" b="0" i="0" u="none" baseline="0" dirty="0"/>
              <a:t>Exponga claramente las metas y los objetivos de </a:t>
            </a:r>
            <a:r>
              <a:rPr lang="es-ES" dirty="0"/>
              <a:t>esta </a:t>
            </a:r>
            <a:r>
              <a:rPr lang="es-ES" b="0" i="0" u="none" baseline="0" dirty="0"/>
              <a:t>capacitación. </a:t>
            </a:r>
          </a:p>
          <a:p>
            <a:pPr algn="l" rtl="0"/>
            <a:r>
              <a:rPr lang="es-ES" b="0" i="0" u="none" baseline="0" dirty="0"/>
              <a:t>Antes de presentar el contenido, explique a los participantes las reglas básicas sobre cómo se desarrollará la capacitación (por ejemplo, los teléfonos móviles deben estar apagados, los participantes deben dar a los demás la posibilidad de participar, etc.).</a:t>
            </a:r>
          </a:p>
          <a:p>
            <a:pPr algn="l" rtl="0"/>
            <a:r>
              <a:rPr lang="es-ES" b="0" i="0" u="none" baseline="0" dirty="0"/>
              <a:t>Presente claramente el contenido, teniendo en cuenta los conocimientos del tema que ya tienen los participantes. </a:t>
            </a:r>
          </a:p>
          <a:p>
            <a:pPr algn="l" rtl="0"/>
            <a:r>
              <a:rPr lang="es-ES" b="0" i="0" u="none" baseline="0" dirty="0"/>
              <a:t>En aras de la brevedad, las presentaciones preparadas son cortas. Durante las presentaciones, anote temas adicionales en el “lista de temas pendientes” y vuelva a ellos al final de la presentación.    </a:t>
            </a:r>
          </a:p>
          <a:p>
            <a:endParaRPr lang="es-E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E33E1D-B2FF-4C4B-8017-665310052F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42D34DE6-22C6-0E40-B20E-F2D718CBADB2}" type="slidenum">
              <a:rPr lang="es-ES" smtClean="0"/>
              <a:pPr algn="r" rtl="0"/>
              <a:t>19</a:t>
            </a:fld>
            <a:endParaRPr lang="es-ES" sz="10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1B74A6-E465-1E76-AFB9-D38EFB8563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199" y="6356350"/>
            <a:ext cx="7982243" cy="501650"/>
          </a:xfrm>
        </p:spPr>
        <p:txBody>
          <a:bodyPr/>
          <a:lstStyle/>
          <a:p>
            <a:r>
              <a:rPr lang="en-US" dirty="0"/>
              <a:t>Taller de capacitación sobre pruebas diagnósticas rápidas de antígenos del SARS-CoV-2 (v3.0) | Capacitación de usuarios </a:t>
            </a:r>
            <a:endParaRPr lang="en-GB" dirty="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152972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500738-71C5-9249-96CA-36528ECCDF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s-ES" b="0" i="0" u="none" baseline="0" dirty="0"/>
              <a:t>Declaración de exención de responsabilidades</a:t>
            </a:r>
            <a:endParaRPr lang="es-E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54FDA1-8167-5945-BD3B-C52398ED4E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89540"/>
            <a:ext cx="10515600" cy="444076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  <a:defRPr/>
            </a:pPr>
            <a:r>
              <a:rPr lang="es-ES" b="1" i="0" u="none" baseline="0" dirty="0"/>
              <a:t>Plataforma </a:t>
            </a:r>
            <a:r>
              <a:rPr lang="es-ES" b="1" dirty="0"/>
              <a:t>de la OMS de </a:t>
            </a:r>
            <a:r>
              <a:rPr lang="es-ES" b="1" i="0" u="none" baseline="0" dirty="0"/>
              <a:t>aprendizaje de seguridad sanitaria: Materiales didácticos</a:t>
            </a:r>
            <a:endParaRPr lang="es-ES" dirty="0"/>
          </a:p>
          <a:p>
            <a:pPr algn="l" rtl="0">
              <a:defRPr/>
            </a:pPr>
            <a:endParaRPr lang="es-ES" dirty="0"/>
          </a:p>
          <a:p>
            <a:pPr marL="0" indent="0" algn="l" rtl="0">
              <a:buNone/>
              <a:defRPr/>
            </a:pPr>
            <a:r>
              <a:rPr lang="es-ES" b="0" i="0" u="none" baseline="0" dirty="0"/>
              <a:t>Estos materiales didácticos de la OMS son © Organización Mundial de la Salud (OMS) 2022. </a:t>
            </a:r>
            <a:br>
              <a:rPr lang="es-ES" b="0" i="0" u="none" baseline="0" dirty="0"/>
            </a:br>
            <a:r>
              <a:rPr lang="es-ES" b="0" i="0" u="none" baseline="0" dirty="0"/>
              <a:t>Reservados todos los derechos.</a:t>
            </a:r>
          </a:p>
          <a:p>
            <a:pPr marL="0" indent="0" algn="l" rtl="0">
              <a:buNone/>
              <a:defRPr/>
            </a:pPr>
            <a:endParaRPr lang="es-ES" dirty="0"/>
          </a:p>
          <a:p>
            <a:pPr marL="0" indent="0" algn="l" rtl="0">
              <a:buNone/>
              <a:defRPr/>
            </a:pPr>
            <a:r>
              <a:rPr lang="es-ES" b="0" i="0" u="none" baseline="0" dirty="0"/>
              <a:t>El uso de estos materiales está sujeto a las </a:t>
            </a:r>
            <a:r>
              <a:rPr lang="es-ES" b="0" i="0" u="sng" baseline="0" dirty="0">
                <a:hlinkClick r:id="rId3"/>
              </a:rPr>
              <a:t>condiciones de uso de los materiales didácticos de la plataforma de aprendizaje de seguridad sanitaria de la OMS</a:t>
            </a:r>
            <a:r>
              <a:rPr lang="es-ES" b="0" i="0" u="none" baseline="0" dirty="0"/>
              <a:t> que usted aceptó al descargarlos y que pueden consultarse [en inglés] en la plataforma de aprendizaje de seguridad sanitaria en: </a:t>
            </a:r>
            <a:r>
              <a:rPr lang="es-ES" b="0" i="0" u="sng" baseline="0" dirty="0">
                <a:hlinkClick r:id="rId4"/>
              </a:rPr>
              <a:t>https://extranet.who.int/hslp</a:t>
            </a:r>
            <a:r>
              <a:rPr lang="es-ES" b="0" i="0" u="none" baseline="0" dirty="0"/>
              <a:t>.  </a:t>
            </a:r>
          </a:p>
          <a:p>
            <a:pPr marL="0" indent="0" algn="l" rtl="0">
              <a:buNone/>
              <a:defRPr/>
            </a:pPr>
            <a:r>
              <a:rPr lang="es-ES" b="0" i="0" u="none" baseline="0" dirty="0"/>
              <a:t> </a:t>
            </a:r>
          </a:p>
          <a:p>
            <a:pPr marL="0" indent="0" algn="l" rtl="0">
              <a:buNone/>
              <a:defRPr/>
            </a:pPr>
            <a:r>
              <a:rPr lang="es-ES" b="0" i="0" u="none" baseline="0" dirty="0"/>
              <a:t>Si usted adapta, modifica, traduce o cambia de cualquier otra manera el contenido de estos materiales, no debe dar a entender que la OMS respalda en modo alguno esas modificaciones ni puede usar el nombre o el logo de la OMS en </a:t>
            </a:r>
            <a:r>
              <a:rPr lang="es-ES" dirty="0"/>
              <a:t>dichos</a:t>
            </a:r>
            <a:r>
              <a:rPr lang="es-ES" b="0" i="0" u="none" baseline="0" dirty="0"/>
              <a:t> materiales modificados.  </a:t>
            </a:r>
          </a:p>
          <a:p>
            <a:pPr algn="l" rtl="0">
              <a:defRPr/>
            </a:pPr>
            <a:endParaRPr lang="es-ES" dirty="0"/>
          </a:p>
          <a:p>
            <a:pPr marL="0" indent="0" algn="l" rtl="0">
              <a:buNone/>
              <a:defRPr/>
            </a:pPr>
            <a:r>
              <a:rPr lang="es-ES" b="0" i="0" u="none" baseline="0" dirty="0"/>
              <a:t>Además, sírvase informar a la OMS de cualquier modificación de estos materiales que usted utilice públicamente, para fines de registro y desarrollo continuo, enviando un mensaje de correo electrónico a </a:t>
            </a:r>
            <a:r>
              <a:rPr lang="es-ES" b="0" i="0" u="sng" baseline="0" dirty="0">
                <a:hlinkClick r:id="rId5"/>
              </a:rPr>
              <a:t>ihrhrt@who.int</a:t>
            </a:r>
            <a:r>
              <a:rPr lang="es-ES" b="0" i="0" u="none" baseline="0" dirty="0"/>
              <a:t>.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E33E1D-B2FF-4C4B-8017-665310052F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42D34DE6-22C6-0E40-B20E-F2D718CBADB2}" type="slidenum">
              <a:rPr lang="es-ES" smtClean="0"/>
              <a:pPr algn="r" rtl="0"/>
              <a:t>2</a:t>
            </a:fld>
            <a:endParaRPr lang="es-ES" sz="1000" dirty="0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02EDE1B9-3C3F-5710-DFE8-CD1AA3BE18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199" y="6356350"/>
            <a:ext cx="7982243" cy="501650"/>
          </a:xfrm>
        </p:spPr>
        <p:txBody>
          <a:bodyPr/>
          <a:lstStyle/>
          <a:p>
            <a:r>
              <a:rPr lang="en-US" dirty="0"/>
              <a:t>Taller de capacitación sobre pruebas diagnósticas rápidas de antígenos del SARS-CoV-2 (v3.0) | Capacitación de usuarios </a:t>
            </a:r>
            <a:endParaRPr lang="en-GB" dirty="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144752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500738-71C5-9249-96CA-36528ECCDF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s-ES" b="0" i="0" u="none" baseline="0" dirty="0"/>
              <a:t>Realización de la evaluación de competencias (1)</a:t>
            </a:r>
            <a:endParaRPr lang="es-E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54FDA1-8167-5945-BD3B-C52398ED4E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 rtl="0">
              <a:buNone/>
            </a:pPr>
            <a:r>
              <a:rPr lang="es-ES" sz="1800" b="0" i="0" u="none" baseline="0" dirty="0"/>
              <a:t>El objetivo de la evaluación de competencias (o prueba de desempeño) es determinar si los participantes han comprendido el contenido de la capacitación, pueden realizar la obtención de la muestra nasofaríngea y la o las PDR de antígenos del SARS-CoV-2 y son capaces de interpretar los resultados de la prueba:</a:t>
            </a:r>
            <a:endParaRPr lang="es-ES" sz="1800" dirty="0"/>
          </a:p>
          <a:p>
            <a:pPr marL="457200" indent="-457200" algn="l" rtl="0">
              <a:buSzPct val="100000"/>
              <a:buFont typeface="+mj-lt"/>
              <a:buAutoNum type="arabicPeriod"/>
            </a:pPr>
            <a:r>
              <a:rPr lang="es-ES" sz="1800" b="0" i="0" u="none" baseline="0" dirty="0"/>
              <a:t>Observe cómo realiza el participante la obtención de una muestra nasofaríngea y cómo lleva a cabo una PDR de antígenos del SARS-CoV-2. Utilice el formulario de evaluación de competencias para registrar si los procedimientos se han realizado correctamente.</a:t>
            </a:r>
          </a:p>
          <a:p>
            <a:pPr marL="457200" indent="-457200" algn="l" rtl="0">
              <a:buSzPct val="100000"/>
              <a:buFont typeface="+mj-lt"/>
              <a:buAutoNum type="arabicPeriod"/>
            </a:pPr>
            <a:r>
              <a:rPr lang="es-ES" sz="1800" b="0" i="0" u="none" baseline="0" dirty="0"/>
              <a:t>Plantee al participante las preguntas teóricas y registre si las ha respondido o no correctamente.</a:t>
            </a:r>
          </a:p>
          <a:p>
            <a:pPr marL="457200" indent="-457200" algn="l" rtl="0">
              <a:buSzPct val="100000"/>
              <a:buFont typeface="+mj-lt"/>
              <a:buAutoNum type="arabicPeriod"/>
            </a:pPr>
            <a:r>
              <a:rPr lang="es-ES" sz="1800" b="0" i="0" u="none" baseline="0" dirty="0"/>
              <a:t>Entregue al participante la hoja de lectura de la PDR de antígenos del SARS-CoV-2 y registre su interpretación de los resultados de la prueba y su conocimiento sobre cómo realizar el manejo del paciente en este contexto.</a:t>
            </a:r>
          </a:p>
          <a:p>
            <a:pPr marL="457200" indent="-457200" algn="l" rtl="0">
              <a:buSzPct val="100000"/>
              <a:buFont typeface="+mj-lt"/>
              <a:buAutoNum type="arabicPeriod"/>
            </a:pPr>
            <a:r>
              <a:rPr lang="es-ES" sz="1800" b="0" i="0" u="none" baseline="0" dirty="0"/>
              <a:t>Calcule el puntaje de la evaluación de competencias.   </a:t>
            </a:r>
          </a:p>
          <a:p>
            <a:endParaRPr lang="es-ES" dirty="0"/>
          </a:p>
          <a:p>
            <a:endParaRPr lang="es-E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E33E1D-B2FF-4C4B-8017-665310052F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42D34DE6-22C6-0E40-B20E-F2D718CBADB2}" type="slidenum">
              <a:rPr lang="es-ES" smtClean="0"/>
              <a:pPr algn="r" rtl="0"/>
              <a:t>20</a:t>
            </a:fld>
            <a:endParaRPr lang="es-ES" sz="10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FE5BD0-B211-DAD7-EA66-6FD8911B20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199" y="6356350"/>
            <a:ext cx="7982243" cy="501650"/>
          </a:xfrm>
        </p:spPr>
        <p:txBody>
          <a:bodyPr/>
          <a:lstStyle/>
          <a:p>
            <a:r>
              <a:rPr lang="en-US" dirty="0"/>
              <a:t>Taller de capacitación sobre pruebas diagnósticas rápidas de antígenos del SARS-CoV-2 (v3.0) | Capacitación de usuarios </a:t>
            </a:r>
            <a:endParaRPr lang="en-GB" dirty="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881757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500738-71C5-9249-96CA-36528ECCDF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s-ES" b="0" i="0" u="none" baseline="0" dirty="0"/>
              <a:t>Realización de una evaluación de competencias (2)</a:t>
            </a:r>
            <a:endParaRPr lang="es-E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54FDA1-8167-5945-BD3B-C52398ED4E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s-ES" b="0" i="0" u="none" baseline="0" dirty="0"/>
              <a:t>Si los participantes superan la evaluación de competencias, pueden realizar la prueba.</a:t>
            </a:r>
          </a:p>
          <a:p>
            <a:pPr algn="l" rtl="0"/>
            <a:r>
              <a:rPr lang="es-ES" b="0" i="0" u="none" baseline="0" dirty="0"/>
              <a:t>Si los participantes no superan la evaluación de competencias, deben repetir la capacitación y se debe realizar de nuevo la evaluación de competencias.</a:t>
            </a:r>
          </a:p>
          <a:p>
            <a:pPr algn="l" rtl="0"/>
            <a:r>
              <a:rPr lang="es-ES" b="0" i="0" u="none" baseline="0" dirty="0"/>
              <a:t>Supervise la ejecución de la prueba por parte de los participantes en el trabajo de campo:</a:t>
            </a:r>
          </a:p>
          <a:p>
            <a:pPr lvl="1" algn="l" rtl="0"/>
            <a:r>
              <a:rPr lang="es-ES" b="0" i="0" u="none" baseline="0" dirty="0"/>
              <a:t>Una vez que los participantes superan una evaluación de competencias e inician la realización ordinaria de pruebas de muestras de pacientes, debe ponerse en marcha un sistema de supervisión de su actuación.</a:t>
            </a:r>
          </a:p>
          <a:p>
            <a:pPr lvl="1" algn="l" rtl="0"/>
            <a:r>
              <a:rPr lang="es-ES" b="0" i="0" u="none" baseline="0" dirty="0"/>
              <a:t>Esto se aborda en el módulo 09 (Uso de datos de la PDR del SARS-CoV-2) y en el módulo 10 (Garantía de resultados de calidad).</a:t>
            </a:r>
            <a:endParaRPr lang="es-ES" dirty="0"/>
          </a:p>
          <a:p>
            <a:endParaRPr lang="es-ES" dirty="0"/>
          </a:p>
          <a:p>
            <a:endParaRPr lang="es-E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E33E1D-B2FF-4C4B-8017-665310052F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42D34DE6-22C6-0E40-B20E-F2D718CBADB2}" type="slidenum">
              <a:rPr lang="es-ES" smtClean="0"/>
              <a:pPr algn="r" rtl="0"/>
              <a:t>21</a:t>
            </a:fld>
            <a:endParaRPr lang="es-ES" sz="10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A26AC4-306D-31BC-6D1C-5FE6CF78DB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199" y="6356350"/>
            <a:ext cx="7982243" cy="501650"/>
          </a:xfrm>
        </p:spPr>
        <p:txBody>
          <a:bodyPr/>
          <a:lstStyle/>
          <a:p>
            <a:r>
              <a:rPr lang="en-US" dirty="0"/>
              <a:t>Taller de capacitación sobre pruebas diagnósticas rápidas de antígenos del SARS-CoV-2 (v3.0) | Capacitación de usuarios </a:t>
            </a:r>
            <a:endParaRPr lang="en-GB" dirty="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211712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500738-71C5-9249-96CA-36528ECCDF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s-ES" b="0" i="0" u="none" baseline="0" dirty="0"/>
              <a:t>Tenga un plan de respaldo</a:t>
            </a:r>
            <a:endParaRPr lang="es-E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54FDA1-8167-5945-BD3B-C52398ED4E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>
              <a:lnSpc>
                <a:spcPct val="150000"/>
              </a:lnSpc>
            </a:pPr>
            <a:r>
              <a:rPr lang="es-ES" b="0" i="0" u="none" baseline="0" dirty="0"/>
              <a:t>Esté preparado para cualquier (y todo tipo) de problemas con un plan de respaldo.</a:t>
            </a:r>
          </a:p>
          <a:p>
            <a:pPr algn="l" rtl="0">
              <a:lnSpc>
                <a:spcPct val="150000"/>
              </a:lnSpc>
            </a:pPr>
            <a:r>
              <a:rPr lang="es-ES" b="0" i="0" u="none" baseline="0" dirty="0"/>
              <a:t>Disponga de insumos y materiales de más.</a:t>
            </a:r>
          </a:p>
          <a:p>
            <a:pPr algn="l" rtl="0">
              <a:lnSpc>
                <a:spcPct val="150000"/>
              </a:lnSpc>
            </a:pPr>
            <a:r>
              <a:rPr lang="es-ES" b="0" i="0" u="none" baseline="0" dirty="0"/>
              <a:t>Use múltiples formatos (folletos, diapositivas). </a:t>
            </a:r>
          </a:p>
          <a:p>
            <a:pPr algn="l" rtl="0">
              <a:lnSpc>
                <a:spcPct val="150000"/>
              </a:lnSpc>
            </a:pPr>
            <a:r>
              <a:rPr lang="es-ES" b="0" i="0" u="none" baseline="0" dirty="0"/>
              <a:t>Sea flexible.</a:t>
            </a:r>
          </a:p>
          <a:p>
            <a:pPr algn="l" rtl="0">
              <a:lnSpc>
                <a:spcPct val="150000"/>
              </a:lnSpc>
            </a:pPr>
            <a:r>
              <a:rPr lang="es-ES" b="0" i="0" u="none" baseline="0" dirty="0"/>
              <a:t>Convierta las situaciones negativas en positivas (por ejemplo, si un participante no supera la evaluación de competencias, transforme esa evaluación en una experiencia de aprendizaje).</a:t>
            </a:r>
          </a:p>
          <a:p>
            <a:endParaRPr lang="es-E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E33E1D-B2FF-4C4B-8017-665310052F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42D34DE6-22C6-0E40-B20E-F2D718CBADB2}" type="slidenum">
              <a:rPr lang="es-ES" smtClean="0"/>
              <a:pPr algn="r" rtl="0"/>
              <a:t>22</a:t>
            </a:fld>
            <a:endParaRPr lang="es-ES" sz="10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EF0EAC-A961-0D86-BF7D-8B8A0D6510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199" y="6356350"/>
            <a:ext cx="7982243" cy="501650"/>
          </a:xfrm>
        </p:spPr>
        <p:txBody>
          <a:bodyPr/>
          <a:lstStyle/>
          <a:p>
            <a:r>
              <a:rPr lang="en-US" dirty="0"/>
              <a:t>Taller de capacitación sobre pruebas diagnósticas rápidas de antígenos del SARS-CoV-2 (v3.0) | Capacitación de usuarios </a:t>
            </a:r>
            <a:endParaRPr lang="en-GB" dirty="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473665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3C16B9F-E4DF-0B4D-8F6D-CDAE169A5E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s-ES" b="0" i="0" u="none" baseline="0" dirty="0"/>
              <a:t>Gestione la capacitación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DB6F39-695C-004B-B1C1-C240CDD05DD7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</p:spPr>
        <p:txBody>
          <a:bodyPr/>
          <a:lstStyle/>
          <a:p>
            <a:pPr algn="r" rtl="0"/>
            <a:fld id="{8B709DE2-93F8-7E45-91D0-E19ACC3ADA42}" type="slidenum">
              <a:rPr lang="es-ES" smtClean="0"/>
              <a:pPr algn="r" rtl="0"/>
              <a:t>23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523684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500738-71C5-9249-96CA-36528ECCDF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s-ES" b="0" i="0" u="none" baseline="0" dirty="0"/>
              <a:t>Use la voz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54FDA1-8167-5945-BD3B-C52398ED4E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36203"/>
            <a:ext cx="5169017" cy="4440760"/>
          </a:xfrm>
        </p:spPr>
        <p:txBody>
          <a:bodyPr>
            <a:normAutofit/>
          </a:bodyPr>
          <a:lstStyle/>
          <a:p>
            <a:pPr algn="l" rtl="0">
              <a:defRPr/>
            </a:pPr>
            <a:r>
              <a:rPr lang="es-ES" b="0" i="0" u="none" baseline="0" dirty="0"/>
              <a:t>Marque el tono de la capacitación.</a:t>
            </a:r>
          </a:p>
          <a:p>
            <a:pPr algn="l" rtl="0">
              <a:defRPr/>
            </a:pPr>
            <a:r>
              <a:rPr lang="es-ES" b="0" i="0" u="none" baseline="0" dirty="0"/>
              <a:t>Transmita el contenido de la capacitación.</a:t>
            </a:r>
          </a:p>
          <a:p>
            <a:pPr algn="l" rtl="0">
              <a:defRPr/>
            </a:pPr>
            <a:r>
              <a:rPr lang="es-ES" b="0" i="0" u="none" baseline="0" dirty="0"/>
              <a:t>Muestre entusiasmo.</a:t>
            </a:r>
          </a:p>
          <a:p>
            <a:pPr algn="l" rtl="0">
              <a:defRPr/>
            </a:pPr>
            <a:r>
              <a:rPr lang="es-ES" b="0" i="0" u="none" baseline="0" dirty="0"/>
              <a:t>Fomente la participación.</a:t>
            </a:r>
          </a:p>
          <a:p>
            <a:pPr algn="l" rtl="0">
              <a:defRPr/>
            </a:pPr>
            <a:r>
              <a:rPr lang="es-ES" b="0" i="0" u="none" baseline="0" dirty="0"/>
              <a:t>Proporcione un refuerzo positivo.</a:t>
            </a:r>
          </a:p>
          <a:p>
            <a:pPr algn="l" rtl="0"/>
            <a:r>
              <a:rPr lang="es-ES" b="0" i="0" u="none" baseline="0" dirty="0"/>
              <a:t>Proyecte la voz para que todos puedan oírle.</a:t>
            </a:r>
          </a:p>
          <a:p>
            <a:endParaRPr lang="es-ES" dirty="0"/>
          </a:p>
          <a:p>
            <a:endParaRPr lang="es-E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E33E1D-B2FF-4C4B-8017-665310052F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42D34DE6-22C6-0E40-B20E-F2D718CBADB2}" type="slidenum">
              <a:rPr lang="es-ES" smtClean="0"/>
              <a:pPr algn="r" rtl="0"/>
              <a:t>24</a:t>
            </a:fld>
            <a:endParaRPr lang="es-ES" sz="1000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872FA27-F98C-A94A-99F8-F1D35923504A}"/>
              </a:ext>
            </a:extLst>
          </p:cNvPr>
          <p:cNvSpPr txBox="1">
            <a:spLocks/>
          </p:cNvSpPr>
          <p:nvPr/>
        </p:nvSpPr>
        <p:spPr>
          <a:xfrm>
            <a:off x="5923328" y="1736203"/>
            <a:ext cx="5430471" cy="44407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s-ES" b="0" i="0" u="none" baseline="0" dirty="0"/>
              <a:t>Introduzca variaciones en el tono de la voz.</a:t>
            </a:r>
          </a:p>
          <a:p>
            <a:pPr algn="l" rtl="0"/>
            <a:r>
              <a:rPr lang="es-ES" b="0" i="0" u="none" baseline="0" dirty="0"/>
              <a:t>Use un ritmo cómodo y variado.</a:t>
            </a:r>
          </a:p>
          <a:p>
            <a:pPr algn="l" rtl="0"/>
            <a:r>
              <a:rPr lang="es-ES" b="0" i="0" u="none" baseline="0" dirty="0"/>
              <a:t>Hable con el nivel técnico que corresponda a los participantes.</a:t>
            </a:r>
          </a:p>
          <a:p>
            <a:pPr algn="l" rtl="0"/>
            <a:r>
              <a:rPr lang="es-ES" b="0" i="0" u="none" baseline="0" dirty="0"/>
              <a:t>Utilice un tono amigable.</a:t>
            </a:r>
          </a:p>
          <a:p>
            <a:pPr algn="l" rtl="0"/>
            <a:r>
              <a:rPr lang="es-ES" b="0" i="0" u="none" baseline="0" dirty="0"/>
              <a:t>Use un micrófono de ser necesario.</a:t>
            </a:r>
          </a:p>
          <a:p>
            <a:endParaRPr lang="es-ES" dirty="0"/>
          </a:p>
          <a:p>
            <a:endParaRPr lang="es-E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97CC9A5-20EC-3E83-C986-F71B002576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199" y="6356350"/>
            <a:ext cx="7982243" cy="501650"/>
          </a:xfrm>
        </p:spPr>
        <p:txBody>
          <a:bodyPr/>
          <a:lstStyle/>
          <a:p>
            <a:r>
              <a:rPr lang="en-US" dirty="0"/>
              <a:t>Taller de capacitación sobre pruebas diagnósticas rápidas de antígenos del SARS-CoV-2 (v3.0) | Capacitación de usuarios </a:t>
            </a:r>
            <a:endParaRPr lang="en-GB" dirty="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761613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500738-71C5-9249-96CA-36528ECCDF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s-ES" b="0" i="0" u="none" baseline="0" dirty="0"/>
              <a:t>Observe y escuche</a:t>
            </a:r>
            <a:endParaRPr lang="es-E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E33E1D-B2FF-4C4B-8017-665310052F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42D34DE6-22C6-0E40-B20E-F2D718CBADB2}" type="slidenum">
              <a:rPr lang="es-ES" smtClean="0"/>
              <a:pPr algn="r" rtl="0"/>
              <a:t>25</a:t>
            </a:fld>
            <a:endParaRPr lang="es-ES" sz="1000" dirty="0"/>
          </a:p>
        </p:txBody>
      </p:sp>
      <p:graphicFrame>
        <p:nvGraphicFramePr>
          <p:cNvPr id="8" name="Table 6">
            <a:extLst>
              <a:ext uri="{FF2B5EF4-FFF2-40B4-BE49-F238E27FC236}">
                <a16:creationId xmlns:a16="http://schemas.microsoft.com/office/drawing/2014/main" id="{3884484E-DDFC-A341-A708-8E4C9ECD1C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5867544"/>
              </p:ext>
            </p:extLst>
          </p:nvPr>
        </p:nvGraphicFramePr>
        <p:xfrm>
          <a:off x="952500" y="1891725"/>
          <a:ext cx="10287000" cy="3591079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5143500">
                  <a:extLst>
                    <a:ext uri="{9D8B030D-6E8A-4147-A177-3AD203B41FA5}">
                      <a16:colId xmlns:a16="http://schemas.microsoft.com/office/drawing/2014/main" val="72829728"/>
                    </a:ext>
                  </a:extLst>
                </a:gridCol>
                <a:gridCol w="5143500">
                  <a:extLst>
                    <a:ext uri="{9D8B030D-6E8A-4147-A177-3AD203B41FA5}">
                      <a16:colId xmlns:a16="http://schemas.microsoft.com/office/drawing/2014/main" val="3899262812"/>
                    </a:ext>
                  </a:extLst>
                </a:gridCol>
              </a:tblGrid>
              <a:tr h="592229">
                <a:tc>
                  <a:txBody>
                    <a:bodyPr/>
                    <a:lstStyle/>
                    <a:p>
                      <a:pPr algn="l" rtl="0"/>
                      <a:r>
                        <a:rPr lang="es-ES" sz="2000" b="0" i="0" u="none" baseline="0" dirty="0">
                          <a:solidFill>
                            <a:srgbClr val="FFFFFF"/>
                          </a:solidFill>
                          <a:latin typeface="+mj-lt"/>
                        </a:rPr>
                        <a:t>Observe a los participantes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AC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s-ES" sz="2000" b="0" i="0" u="none" baseline="0" dirty="0">
                          <a:solidFill>
                            <a:srgbClr val="FFFFFF"/>
                          </a:solidFill>
                          <a:latin typeface="+mj-lt"/>
                        </a:rPr>
                        <a:t>Use las competencias de saber escuchar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A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9881864"/>
                  </a:ext>
                </a:extLst>
              </a:tr>
              <a:tr h="2998850">
                <a:tc>
                  <a:txBody>
                    <a:bodyPr/>
                    <a:lstStyle/>
                    <a:p>
                      <a:pPr marL="285750" indent="-285750" algn="l" rtl="0">
                        <a:spcAft>
                          <a:spcPts val="1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ES" sz="2000" b="0" i="0" u="none" baseline="0" dirty="0">
                          <a:latin typeface="+mj-lt"/>
                        </a:rPr>
                        <a:t>¿Están los participantes involucrados?</a:t>
                      </a:r>
                    </a:p>
                    <a:p>
                      <a:pPr marL="285750" indent="-285750" algn="l" rtl="0">
                        <a:spcAft>
                          <a:spcPts val="1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ES" sz="2000" b="0" i="0" u="none" baseline="0" dirty="0">
                          <a:latin typeface="+mj-lt"/>
                        </a:rPr>
                        <a:t>¿Comprenden los participantes lo que </a:t>
                      </a:r>
                      <a:br>
                        <a:rPr lang="es-ES" sz="2000" b="0" i="0" u="none" baseline="0" dirty="0">
                          <a:latin typeface="+mj-lt"/>
                        </a:rPr>
                      </a:br>
                      <a:r>
                        <a:rPr lang="es-ES" sz="2000" b="0" i="0" u="none" baseline="0" dirty="0">
                          <a:latin typeface="+mj-lt"/>
                        </a:rPr>
                        <a:t>se explica?</a:t>
                      </a:r>
                    </a:p>
                    <a:p>
                      <a:pPr marL="285750" indent="-285750" algn="l" rtl="0">
                        <a:spcAft>
                          <a:spcPts val="1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ES" sz="2000" b="0" i="0" u="none" baseline="0" dirty="0">
                          <a:latin typeface="+mj-lt"/>
                        </a:rPr>
                        <a:t>¿Qué nivel de energía hay?</a:t>
                      </a:r>
                    </a:p>
                    <a:p>
                      <a:pPr marL="285750" indent="-285750" algn="l" rtl="0">
                        <a:spcAft>
                          <a:spcPts val="1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ES" sz="2000" b="0" i="0" u="none" baseline="0" dirty="0">
                          <a:latin typeface="+mj-lt"/>
                        </a:rPr>
                        <a:t>¿Cuál es la dinámica del grupo?</a:t>
                      </a:r>
                    </a:p>
                    <a:p>
                      <a:pPr marL="285750" indent="-285750" algn="l" rtl="0">
                        <a:spcAft>
                          <a:spcPts val="1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ES" sz="2000" b="0" i="0" u="none" baseline="0" dirty="0">
                          <a:latin typeface="+mj-lt"/>
                        </a:rPr>
                        <a:t>¿Quién no está participando?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 algn="l" rtl="0">
                        <a:spcAft>
                          <a:spcPts val="1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ES" sz="2000" b="0" i="0" u="none" baseline="0" dirty="0">
                          <a:latin typeface="+mj-lt"/>
                        </a:rPr>
                        <a:t>Escuche lo que dicen los participantes.</a:t>
                      </a:r>
                    </a:p>
                    <a:p>
                      <a:pPr marL="285750" indent="-285750" algn="l" rtl="0">
                        <a:spcAft>
                          <a:spcPts val="1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ES" sz="2000" b="0" i="0" u="none" baseline="0" dirty="0">
                          <a:latin typeface="+mj-lt"/>
                        </a:rPr>
                        <a:t>¿Entienden lo que se explica?</a:t>
                      </a:r>
                    </a:p>
                    <a:p>
                      <a:pPr marL="285750" indent="-285750" algn="l" rtl="0">
                        <a:spcAft>
                          <a:spcPts val="1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ES" sz="2000" b="0" i="0" u="none" baseline="0" dirty="0">
                          <a:latin typeface="+mj-lt"/>
                        </a:rPr>
                        <a:t>¿Hay inquietudes?</a:t>
                      </a:r>
                    </a:p>
                    <a:p>
                      <a:pPr marL="285750" indent="-285750" algn="l" rtl="0">
                        <a:spcAft>
                          <a:spcPts val="1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ES" sz="2000" b="0" i="0" u="none" baseline="0" dirty="0">
                          <a:latin typeface="+mj-lt"/>
                        </a:rPr>
                        <a:t>¿Cuáles son las necesidades de los participantes?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87085182"/>
                  </a:ext>
                </a:extLst>
              </a:tr>
            </a:tbl>
          </a:graphicData>
        </a:graphic>
      </p:graphicFrame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BA0217A9-5D11-F914-2CC4-B2AD675807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199" y="6356350"/>
            <a:ext cx="7982243" cy="501650"/>
          </a:xfrm>
        </p:spPr>
        <p:txBody>
          <a:bodyPr/>
          <a:lstStyle/>
          <a:p>
            <a:r>
              <a:rPr lang="en-US" dirty="0"/>
              <a:t>Taller de capacitación sobre pruebas diagnósticas rápidas de antígenos del SARS-CoV-2 (v3.0) | Capacitación de usuarios </a:t>
            </a:r>
            <a:endParaRPr lang="en-GB" dirty="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623008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500738-71C5-9249-96CA-36528ECCDF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s-ES" b="0" i="0" u="none" baseline="0" dirty="0"/>
              <a:t>Involucre a los participantes</a:t>
            </a:r>
            <a:endParaRPr lang="es-E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54FDA1-8167-5945-BD3B-C52398ED4E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>
              <a:lnSpc>
                <a:spcPct val="150000"/>
              </a:lnSpc>
            </a:pPr>
            <a:r>
              <a:rPr lang="es-ES" b="0" i="0" u="none" baseline="0" dirty="0"/>
              <a:t>Use ejemplos que estén relacionados con el trabajo y las situaciones en que se encuentran los participantes.</a:t>
            </a:r>
          </a:p>
          <a:p>
            <a:pPr algn="l" rtl="0">
              <a:lnSpc>
                <a:spcPct val="150000"/>
              </a:lnSpc>
            </a:pPr>
            <a:r>
              <a:rPr lang="es-ES" b="0" i="0" u="none" baseline="0" dirty="0"/>
              <a:t>Plantee preguntas durante las presentaciones. </a:t>
            </a:r>
          </a:p>
          <a:p>
            <a:pPr algn="l" rtl="0">
              <a:lnSpc>
                <a:spcPct val="150000"/>
              </a:lnSpc>
            </a:pPr>
            <a:r>
              <a:rPr lang="es-ES" b="0" i="0" u="none" baseline="0" dirty="0"/>
              <a:t>Aliente a los participantes a que contribuyan y pongan en común sus conocimientos y experiencias.</a:t>
            </a:r>
          </a:p>
          <a:p>
            <a:pPr algn="l" rtl="0">
              <a:lnSpc>
                <a:spcPct val="150000"/>
              </a:lnSpc>
            </a:pPr>
            <a:r>
              <a:rPr lang="es-ES" b="0" i="0" u="none" baseline="0" dirty="0"/>
              <a:t>Permita las diferencias de opinión.</a:t>
            </a:r>
          </a:p>
          <a:p>
            <a:pPr algn="l" rtl="0">
              <a:lnSpc>
                <a:spcPct val="150000"/>
              </a:lnSpc>
            </a:pPr>
            <a:r>
              <a:rPr lang="es-ES" b="0" i="0" u="none" baseline="0" dirty="0"/>
              <a:t>Mantenga la atención y la participación de los participantes. </a:t>
            </a:r>
          </a:p>
          <a:p>
            <a:endParaRPr lang="es-ES" dirty="0"/>
          </a:p>
          <a:p>
            <a:endParaRPr lang="es-E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E33E1D-B2FF-4C4B-8017-665310052F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42D34DE6-22C6-0E40-B20E-F2D718CBADB2}" type="slidenum">
              <a:rPr lang="es-ES" smtClean="0"/>
              <a:pPr algn="r" rtl="0"/>
              <a:t>26</a:t>
            </a:fld>
            <a:endParaRPr lang="es-ES" sz="10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687414A-E7BF-DB6F-39A2-BED11663FE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199" y="6356350"/>
            <a:ext cx="7982243" cy="501650"/>
          </a:xfrm>
        </p:spPr>
        <p:txBody>
          <a:bodyPr/>
          <a:lstStyle/>
          <a:p>
            <a:r>
              <a:rPr lang="en-US" dirty="0"/>
              <a:t>Taller de capacitación sobre pruebas diagnósticas rápidas de antígenos del SARS-CoV-2 (v3.0) | Capacitación de usuarios </a:t>
            </a:r>
            <a:endParaRPr lang="en-GB" dirty="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776463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500738-71C5-9249-96CA-36528ECCDF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614002"/>
            <a:ext cx="10515600" cy="942814"/>
          </a:xfrm>
        </p:spPr>
        <p:txBody>
          <a:bodyPr/>
          <a:lstStyle/>
          <a:p>
            <a:pPr algn="l" rtl="0"/>
            <a:r>
              <a:rPr lang="es-ES" b="0" i="0" u="none" baseline="0" dirty="0"/>
              <a:t>Haga preguntas para determinar lo que saben y comprenden los participantes </a:t>
            </a:r>
            <a:endParaRPr lang="es-E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54FDA1-8167-5945-BD3B-C52398ED4E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915590"/>
            <a:ext cx="10515598" cy="4440760"/>
          </a:xfrm>
        </p:spPr>
        <p:txBody>
          <a:bodyPr/>
          <a:lstStyle/>
          <a:p>
            <a:pPr marL="0" indent="0" algn="l" rtl="0">
              <a:buNone/>
            </a:pPr>
            <a:r>
              <a:rPr lang="es-ES" b="0" i="0" u="none" baseline="0" dirty="0"/>
              <a:t>Pida a los participantes que:</a:t>
            </a:r>
          </a:p>
          <a:p>
            <a:pPr algn="l" rtl="0"/>
            <a:r>
              <a:rPr lang="es-ES" b="0" i="0" u="none" baseline="0" dirty="0"/>
              <a:t>expliquen cuestiones complejas,</a:t>
            </a:r>
          </a:p>
          <a:p>
            <a:pPr algn="l" rtl="0"/>
            <a:r>
              <a:rPr lang="es-ES" b="0" i="0" u="none" baseline="0" dirty="0"/>
              <a:t>describan de qué forma sería aplicable la información a su trabajo,</a:t>
            </a:r>
          </a:p>
          <a:p>
            <a:pPr algn="l" rtl="0"/>
            <a:r>
              <a:rPr lang="es-ES" b="0" i="0" u="none" baseline="0" dirty="0"/>
              <a:t>repitan el contenido clave al repasar los temas.</a:t>
            </a:r>
          </a:p>
          <a:p>
            <a:endParaRPr lang="es-ES" dirty="0"/>
          </a:p>
          <a:p>
            <a:endParaRPr lang="es-E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E33E1D-B2FF-4C4B-8017-665310052F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42D34DE6-22C6-0E40-B20E-F2D718CBADB2}" type="slidenum">
              <a:rPr lang="es-ES" smtClean="0"/>
              <a:pPr algn="r" rtl="0"/>
              <a:t>27</a:t>
            </a:fld>
            <a:endParaRPr lang="es-ES" sz="10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F660788-3E0A-2935-99D7-4FF73F7EBD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199" y="6356350"/>
            <a:ext cx="7982243" cy="501650"/>
          </a:xfrm>
        </p:spPr>
        <p:txBody>
          <a:bodyPr/>
          <a:lstStyle/>
          <a:p>
            <a:r>
              <a:rPr lang="en-US" dirty="0"/>
              <a:t>Taller de capacitación sobre pruebas diagnósticas rápidas de antígenos del SARS-CoV-2 (v3.0) | Capacitación de usuarios </a:t>
            </a:r>
            <a:endParaRPr lang="en-GB" dirty="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349873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500738-71C5-9249-96CA-36528ECCDF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s-ES" b="0" i="0" u="none" baseline="0" dirty="0"/>
              <a:t>Tres tipos de preguntas</a:t>
            </a:r>
            <a:endParaRPr lang="es-E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54FDA1-8167-5945-BD3B-C52398ED4E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  <a:p>
            <a:endParaRPr lang="es-E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E33E1D-B2FF-4C4B-8017-665310052F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42D34DE6-22C6-0E40-B20E-F2D718CBADB2}" type="slidenum">
              <a:rPr lang="es-ES" smtClean="0"/>
              <a:pPr algn="r" rtl="0"/>
              <a:t>28</a:t>
            </a:fld>
            <a:endParaRPr lang="es-ES" sz="1000" dirty="0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D884BE1A-2A1F-B844-92EC-583E97A929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2491325"/>
              </p:ext>
            </p:extLst>
          </p:nvPr>
        </p:nvGraphicFramePr>
        <p:xfrm>
          <a:off x="952500" y="2025950"/>
          <a:ext cx="10287000" cy="3048467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3429000">
                  <a:extLst>
                    <a:ext uri="{9D8B030D-6E8A-4147-A177-3AD203B41FA5}">
                      <a16:colId xmlns:a16="http://schemas.microsoft.com/office/drawing/2014/main" val="72829728"/>
                    </a:ext>
                  </a:extLst>
                </a:gridCol>
                <a:gridCol w="3429000">
                  <a:extLst>
                    <a:ext uri="{9D8B030D-6E8A-4147-A177-3AD203B41FA5}">
                      <a16:colId xmlns:a16="http://schemas.microsoft.com/office/drawing/2014/main" val="3899262812"/>
                    </a:ext>
                  </a:extLst>
                </a:gridCol>
                <a:gridCol w="3429000">
                  <a:extLst>
                    <a:ext uri="{9D8B030D-6E8A-4147-A177-3AD203B41FA5}">
                      <a16:colId xmlns:a16="http://schemas.microsoft.com/office/drawing/2014/main" val="567101638"/>
                    </a:ext>
                  </a:extLst>
                </a:gridCol>
              </a:tblGrid>
              <a:tr h="517664">
                <a:tc>
                  <a:txBody>
                    <a:bodyPr/>
                    <a:lstStyle/>
                    <a:p>
                      <a:pPr algn="l" rtl="0"/>
                      <a:r>
                        <a:rPr lang="es-ES" sz="2000" b="0" i="0" u="none" baseline="0" dirty="0">
                          <a:solidFill>
                            <a:srgbClr val="FFFFFF"/>
                          </a:solidFill>
                          <a:latin typeface="+mj-lt"/>
                        </a:rPr>
                        <a:t>Preguntas cerradas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AC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s-ES" sz="2000" b="0" i="0" u="none" baseline="0" dirty="0">
                          <a:solidFill>
                            <a:srgbClr val="FFFFFF"/>
                          </a:solidFill>
                          <a:latin typeface="+mj-lt"/>
                        </a:rPr>
                        <a:t>Preguntas abiertas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AC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s-ES" sz="2000" b="0" i="0" u="none" baseline="0" dirty="0">
                          <a:solidFill>
                            <a:srgbClr val="FFFFFF"/>
                          </a:solidFill>
                          <a:latin typeface="+mj-lt"/>
                        </a:rPr>
                        <a:t>Preguntas exploratorias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A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9881864"/>
                  </a:ext>
                </a:extLst>
              </a:tr>
              <a:tr h="2530803">
                <a:tc>
                  <a:txBody>
                    <a:bodyPr/>
                    <a:lstStyle/>
                    <a:p>
                      <a:pPr marL="285750" indent="-285750" algn="l" rtl="0">
                        <a:spcAft>
                          <a:spcPts val="1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ES" sz="2000" b="0" i="0" u="none" baseline="0" dirty="0">
                          <a:latin typeface="+mj-lt"/>
                        </a:rPr>
                        <a:t>Generan respuestas cortas (sí o no).</a:t>
                      </a:r>
                    </a:p>
                    <a:p>
                      <a:pPr marL="285750" indent="-285750" algn="l" rtl="0">
                        <a:spcAft>
                          <a:spcPts val="1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ES" sz="2000" b="0" i="0" u="none" baseline="0" dirty="0">
                          <a:latin typeface="+mj-lt"/>
                        </a:rPr>
                        <a:t>No fomentan el debate.</a:t>
                      </a:r>
                    </a:p>
                    <a:p>
                      <a:pPr marL="285750" indent="-285750" algn="l" rtl="0">
                        <a:spcAft>
                          <a:spcPts val="1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ES" sz="2000" b="0" i="0" u="none" baseline="0" dirty="0">
                          <a:latin typeface="+mj-lt"/>
                        </a:rPr>
                        <a:t>Limitan lo que dicen los participantes.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 algn="l" rtl="0">
                        <a:spcAft>
                          <a:spcPts val="1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ES" sz="2000" b="0" i="0" u="none" baseline="0" dirty="0">
                          <a:solidFill>
                            <a:schemeClr val="tx1"/>
                          </a:solidFill>
                          <a:latin typeface="+mj-lt"/>
                        </a:rPr>
                        <a:t>Invitan a los participantes a dar respuestas descriptivas para fomentar el debate.</a:t>
                      </a:r>
                    </a:p>
                    <a:p>
                      <a:pPr marL="285750" indent="-285750" algn="l" rtl="0">
                        <a:spcAft>
                          <a:spcPts val="1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ES" sz="2000" b="0" i="0" u="none" baseline="0" dirty="0">
                          <a:latin typeface="+mj-lt"/>
                        </a:rPr>
                        <a:t>Fomentan la participación y la puesta en común de conocimientos.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 algn="l" rtl="0">
                        <a:spcAft>
                          <a:spcPts val="1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ES" sz="2000" b="0" i="0" u="none" baseline="0" dirty="0">
                          <a:latin typeface="+mj-lt"/>
                        </a:rPr>
                        <a:t>Generan un debate mayor.</a:t>
                      </a:r>
                    </a:p>
                    <a:p>
                      <a:pPr marL="285750" indent="-285750" algn="l" rtl="0">
                        <a:spcAft>
                          <a:spcPts val="1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ES" sz="2000" b="0" i="0" u="none" baseline="0" dirty="0">
                          <a:latin typeface="+mj-lt"/>
                        </a:rPr>
                        <a:t>Alientan a los participantes a entrar en mayor detalle.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87085182"/>
                  </a:ext>
                </a:extLst>
              </a:tr>
            </a:tbl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AC3242D-BE2C-669C-3842-AB07F41888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199" y="6356350"/>
            <a:ext cx="7982243" cy="501650"/>
          </a:xfrm>
        </p:spPr>
        <p:txBody>
          <a:bodyPr/>
          <a:lstStyle/>
          <a:p>
            <a:r>
              <a:rPr lang="en-US" dirty="0"/>
              <a:t>Taller de capacitación sobre pruebas diagnósticas rápidas de antígenos del SARS-CoV-2 (v3.0) | Capacitación de usuarios </a:t>
            </a:r>
            <a:endParaRPr lang="en-GB" dirty="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0979811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3C16B9F-E4DF-0B4D-8F6D-CDAE169A5E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s-ES" b="0" i="0" u="none" baseline="0" dirty="0"/>
              <a:t>Cómo afrontar </a:t>
            </a:r>
            <a:br>
              <a:rPr lang="es-ES" b="0" i="0" u="none" baseline="0" dirty="0"/>
            </a:br>
            <a:r>
              <a:rPr lang="es-ES" b="0" i="0" u="none" baseline="0" dirty="0"/>
              <a:t>las dificultades </a:t>
            </a:r>
            <a:br>
              <a:rPr lang="es-ES" b="0" i="0" u="none" baseline="0" dirty="0"/>
            </a:br>
            <a:r>
              <a:rPr lang="es-ES" b="0" i="0" u="none" baseline="0" dirty="0"/>
              <a:t>en la capacitación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DB6F39-695C-004B-B1C1-C240CDD05DD7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</p:spPr>
        <p:txBody>
          <a:bodyPr/>
          <a:lstStyle/>
          <a:p>
            <a:pPr algn="r" rtl="0"/>
            <a:fld id="{8B709DE2-93F8-7E45-91D0-E19ACC3ADA42}" type="slidenum">
              <a:rPr lang="es-ES" smtClean="0"/>
              <a:pPr algn="r" rtl="0"/>
              <a:t>29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416788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500738-71C5-9249-96CA-36528ECCDF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Objetivos de aprendizaje 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54FDA1-8167-5945-BD3B-C52398ED4E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Al final de este taller, usted podrá: </a:t>
            </a:r>
            <a:endParaRPr lang="en-ZA" dirty="0"/>
          </a:p>
          <a:p>
            <a:r>
              <a:rPr lang="en-US" altLang="en-US" dirty="0"/>
              <a:t>aplicar los principios básicos del aprendizaje de adultos para la capacitación; </a:t>
            </a:r>
          </a:p>
          <a:p>
            <a:r>
              <a:rPr lang="en-US" altLang="en-US" dirty="0"/>
              <a:t>usar los métodos de capacitación abordados en este taller para actuar como facilitador de un taller de capacitación de usuarios en el uso de las PDR de antígenos del       SARS-CoV-2. </a:t>
            </a:r>
            <a:endParaRPr lang="en-GB" dirty="0"/>
          </a:p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E33E1D-B2FF-4C4B-8017-665310052F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34DE6-22C6-0E40-B20E-F2D718CBADB2}" type="slidenum">
              <a:rPr lang="en-GB" smtClean="0"/>
              <a:pPr/>
              <a:t>3</a:t>
            </a:fld>
            <a:endParaRPr lang="en-GB" sz="10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53B82FE-6C7A-CD32-C7EA-9BC3FF5976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199" y="6356350"/>
            <a:ext cx="7982243" cy="501650"/>
          </a:xfrm>
        </p:spPr>
        <p:txBody>
          <a:bodyPr/>
          <a:lstStyle/>
          <a:p>
            <a:r>
              <a:rPr lang="en-US" dirty="0"/>
              <a:t>Taller de capacitación sobre pruebas diagnósticas rápidas de antígenos del SARS-CoV-2 (v3.0) | Capacitación de usuarios </a:t>
            </a:r>
            <a:endParaRPr lang="en-GB" dirty="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3104607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500738-71C5-9249-96CA-36528ECCDF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s-ES" b="0" i="0" u="none" baseline="0" dirty="0"/>
              <a:t>Formas de abordar a los participantes difíciles</a:t>
            </a:r>
            <a:endParaRPr lang="es-E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54FDA1-8167-5945-BD3B-C52398ED4E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36203"/>
            <a:ext cx="5257800" cy="4440760"/>
          </a:xfrm>
        </p:spPr>
        <p:txBody>
          <a:bodyPr>
            <a:normAutofit/>
          </a:bodyPr>
          <a:lstStyle/>
          <a:p>
            <a:pPr algn="l" rtl="0">
              <a:lnSpc>
                <a:spcPct val="150000"/>
              </a:lnSpc>
            </a:pPr>
            <a:r>
              <a:rPr lang="es-ES" b="0" i="0" u="none" baseline="0" dirty="0"/>
              <a:t>Mantenga el control.</a:t>
            </a:r>
          </a:p>
          <a:p>
            <a:pPr algn="l" rtl="0">
              <a:lnSpc>
                <a:spcPct val="150000"/>
              </a:lnSpc>
            </a:pPr>
            <a:r>
              <a:rPr lang="es-ES" b="0" i="0" u="none" baseline="0" dirty="0"/>
              <a:t>Use señales verbales. </a:t>
            </a:r>
          </a:p>
          <a:p>
            <a:pPr algn="l" rtl="0">
              <a:lnSpc>
                <a:spcPct val="150000"/>
              </a:lnSpc>
            </a:pPr>
            <a:r>
              <a:rPr lang="es-ES" b="0" i="0" u="none" baseline="0" dirty="0"/>
              <a:t>Use el lenguaje corporal.</a:t>
            </a:r>
          </a:p>
          <a:p>
            <a:pPr algn="l" rtl="0">
              <a:lnSpc>
                <a:spcPct val="150000"/>
              </a:lnSpc>
            </a:pPr>
            <a:r>
              <a:rPr lang="es-ES" b="0" i="0" u="none" baseline="0" dirty="0"/>
              <a:t>Refiérase a las “normas básicas” anteriormente establecidas para la capacitación. </a:t>
            </a:r>
          </a:p>
          <a:p>
            <a:endParaRPr lang="es-ES" dirty="0"/>
          </a:p>
          <a:p>
            <a:endParaRPr lang="es-E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E33E1D-B2FF-4C4B-8017-665310052F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42D34DE6-22C6-0E40-B20E-F2D718CBADB2}" type="slidenum">
              <a:rPr lang="es-ES" smtClean="0"/>
              <a:pPr algn="r" rtl="0"/>
              <a:t>30</a:t>
            </a:fld>
            <a:endParaRPr lang="es-ES" sz="1000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E843358-3A58-F941-84AE-7F53C68D167B}"/>
              </a:ext>
            </a:extLst>
          </p:cNvPr>
          <p:cNvSpPr txBox="1">
            <a:spLocks/>
          </p:cNvSpPr>
          <p:nvPr/>
        </p:nvSpPr>
        <p:spPr>
          <a:xfrm>
            <a:off x="6096000" y="1628225"/>
            <a:ext cx="5257799" cy="44407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>
              <a:lnSpc>
                <a:spcPct val="150000"/>
              </a:lnSpc>
            </a:pPr>
            <a:r>
              <a:rPr lang="es-ES" b="0" i="0" u="none" baseline="0" dirty="0"/>
              <a:t>Use la “lista de temas pendientes” para anotar las preguntas a las que regresar al final de la capacitación. </a:t>
            </a:r>
          </a:p>
          <a:p>
            <a:pPr algn="l" rtl="0">
              <a:lnSpc>
                <a:spcPct val="150000"/>
              </a:lnSpc>
            </a:pPr>
            <a:r>
              <a:rPr lang="es-ES" b="0" i="0" u="none" baseline="0" dirty="0"/>
              <a:t>Dé a la persona una tarea específica.</a:t>
            </a:r>
          </a:p>
          <a:p>
            <a:pPr algn="l" rtl="0">
              <a:lnSpc>
                <a:spcPct val="150000"/>
              </a:lnSpc>
            </a:pPr>
            <a:r>
              <a:rPr lang="es-ES" b="0" i="0" u="none" baseline="0" dirty="0"/>
              <a:t>Converse con la persona fuera del aula.</a:t>
            </a:r>
          </a:p>
          <a:p>
            <a:pPr algn="l" rtl="0">
              <a:lnSpc>
                <a:spcPct val="150000"/>
              </a:lnSpc>
            </a:pPr>
            <a:r>
              <a:rPr lang="es-ES" b="0" i="0" u="none" baseline="0" dirty="0"/>
              <a:t>No pierda nunca la calma ni sea grosero.</a:t>
            </a:r>
          </a:p>
          <a:p>
            <a:endParaRPr lang="es-ES" dirty="0"/>
          </a:p>
          <a:p>
            <a:endParaRPr lang="es-E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E4672B8-AF3B-EA57-318B-036F1FCE50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199" y="6356350"/>
            <a:ext cx="7982243" cy="501650"/>
          </a:xfrm>
        </p:spPr>
        <p:txBody>
          <a:bodyPr/>
          <a:lstStyle/>
          <a:p>
            <a:r>
              <a:rPr lang="en-US" dirty="0"/>
              <a:t>Taller de capacitación sobre pruebas diagnósticas rápidas de antígenos del SARS-CoV-2 (v3.0) | Capacitación de usuarios </a:t>
            </a:r>
            <a:endParaRPr lang="en-GB" dirty="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8630897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500738-71C5-9249-96CA-36528ECCDF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s-ES" b="0" i="0" u="none" baseline="0" dirty="0"/>
              <a:t>Cuando los participantes no responden</a:t>
            </a:r>
            <a:endParaRPr lang="es-E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54FDA1-8167-5945-BD3B-C52398ED4E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  <a:p>
            <a:endParaRPr lang="es-E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E33E1D-B2FF-4C4B-8017-665310052F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42D34DE6-22C6-0E40-B20E-F2D718CBADB2}" type="slidenum">
              <a:rPr lang="es-ES" smtClean="0"/>
              <a:pPr algn="r" rtl="0"/>
              <a:t>31</a:t>
            </a:fld>
            <a:endParaRPr lang="es-ES" sz="1000" dirty="0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083529E1-0EE3-7D41-86D8-03809921826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29080740"/>
              </p:ext>
            </p:extLst>
          </p:nvPr>
        </p:nvGraphicFramePr>
        <p:xfrm>
          <a:off x="2642533" y="1487327"/>
          <a:ext cx="6400800" cy="452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1C82797-70ED-7327-2620-3D523212D9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199" y="6356350"/>
            <a:ext cx="7982243" cy="501650"/>
          </a:xfrm>
        </p:spPr>
        <p:txBody>
          <a:bodyPr/>
          <a:lstStyle/>
          <a:p>
            <a:r>
              <a:rPr lang="en-US" dirty="0"/>
              <a:t>Taller de capacitación sobre pruebas diagnósticas rápidas de antígenos del SARS-CoV-2 (v3.0) | Capacitación de usuarios </a:t>
            </a:r>
            <a:endParaRPr lang="en-GB" dirty="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9674650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500738-71C5-9249-96CA-36528ECCDF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s-ES" dirty="0"/>
              <a:t>Cómo hacer observaciones o dar retroalimentación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54FDA1-8167-5945-BD3B-C52398ED4E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 rtl="0">
              <a:buNone/>
            </a:pPr>
            <a:r>
              <a:rPr lang="es-ES" b="0" i="0" u="none" baseline="0" dirty="0"/>
              <a:t>Un sándwich de valoración está formado por una crítica colocada entre dos comentarios positivos, de la siguiente forma: </a:t>
            </a:r>
          </a:p>
          <a:p>
            <a:pPr algn="l" rtl="0"/>
            <a:r>
              <a:rPr lang="es-ES" b="0" i="0" u="none" baseline="0" dirty="0"/>
              <a:t>un comentario positivo específico,</a:t>
            </a:r>
          </a:p>
          <a:p>
            <a:pPr algn="l" rtl="0"/>
            <a:r>
              <a:rPr lang="es-ES" b="0" i="0" u="none" baseline="0" dirty="0"/>
              <a:t>una crítica o sugerencia de mejora,</a:t>
            </a:r>
          </a:p>
          <a:p>
            <a:pPr algn="l" rtl="0"/>
            <a:r>
              <a:rPr lang="es-ES" b="0" i="0" u="none" baseline="0" dirty="0"/>
              <a:t>un comentario positivo general.</a:t>
            </a:r>
          </a:p>
          <a:p>
            <a:endParaRPr lang="es-ES" dirty="0"/>
          </a:p>
          <a:p>
            <a:endParaRPr lang="es-E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E33E1D-B2FF-4C4B-8017-665310052F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42D34DE6-22C6-0E40-B20E-F2D718CBADB2}" type="slidenum">
              <a:rPr lang="es-ES" smtClean="0"/>
              <a:pPr algn="r" rtl="0"/>
              <a:t>32</a:t>
            </a:fld>
            <a:endParaRPr lang="es-ES" sz="1000" dirty="0"/>
          </a:p>
        </p:txBody>
      </p:sp>
      <p:sp>
        <p:nvSpPr>
          <p:cNvPr id="6" name="Bent Arrow 5">
            <a:extLst>
              <a:ext uri="{FF2B5EF4-FFF2-40B4-BE49-F238E27FC236}">
                <a16:creationId xmlns:a16="http://schemas.microsoft.com/office/drawing/2014/main" id="{3430D55B-AE4F-CC46-9EF8-2A1E91D7592C}"/>
              </a:ext>
            </a:extLst>
          </p:cNvPr>
          <p:cNvSpPr/>
          <p:nvPr/>
        </p:nvSpPr>
        <p:spPr>
          <a:xfrm flipV="1">
            <a:off x="5242014" y="3782123"/>
            <a:ext cx="2491991" cy="569387"/>
          </a:xfrm>
          <a:prstGeom prst="bentArrow">
            <a:avLst/>
          </a:prstGeom>
          <a:solidFill>
            <a:srgbClr val="009AC9"/>
          </a:solidFill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marL="0" marR="0" indent="0" algn="ctr" defTabSz="6477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Avenir Medium"/>
            </a:endParaRPr>
          </a:p>
        </p:txBody>
      </p:sp>
      <p:pic>
        <p:nvPicPr>
          <p:cNvPr id="8" name="Picture 7" descr="A picture containing graphical user interface, diagram&#10;&#10;Description automatically generated">
            <a:extLst>
              <a:ext uri="{FF2B5EF4-FFF2-40B4-BE49-F238E27FC236}">
                <a16:creationId xmlns:a16="http://schemas.microsoft.com/office/drawing/2014/main" id="{7B26AA0C-D515-CB44-AE72-A61F8D984A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3400" y="2378359"/>
            <a:ext cx="3888297" cy="3888297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825F287-5B16-08CB-E360-66AF23893A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199" y="6356350"/>
            <a:ext cx="7982243" cy="501650"/>
          </a:xfrm>
        </p:spPr>
        <p:txBody>
          <a:bodyPr/>
          <a:lstStyle/>
          <a:p>
            <a:r>
              <a:rPr lang="en-US" dirty="0"/>
              <a:t>Taller de capacitación sobre pruebas diagnósticas rápidas de antígenos del SARS-CoV-2 (v3.0) | Capacitación de usuarios </a:t>
            </a:r>
            <a:endParaRPr lang="en-GB" dirty="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1788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3C16B9F-E4DF-0B4D-8F6D-CDAE169A5E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s-ES" b="0" i="0" u="none" baseline="0" dirty="0"/>
              <a:t>¿Alguna pregunta?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DB6F39-695C-004B-B1C1-C240CDD05DD7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</p:spPr>
        <p:txBody>
          <a:bodyPr/>
          <a:lstStyle/>
          <a:p>
            <a:pPr algn="r" rtl="0"/>
            <a:fld id="{8B709DE2-93F8-7E45-91D0-E19ACC3ADA42}" type="slidenum">
              <a:rPr lang="es-ES" smtClean="0"/>
              <a:pPr algn="r" rtl="0"/>
              <a:t>33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8926779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500738-71C5-9249-96CA-36528ECCDF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s-ES" b="0" i="0" u="none" baseline="0" dirty="0"/>
              <a:t>Puntos clave para facilitar una capacitación</a:t>
            </a:r>
            <a:endParaRPr lang="es-E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54FDA1-8167-5945-BD3B-C52398ED4E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  <a:p>
            <a:endParaRPr lang="es-E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E33E1D-B2FF-4C4B-8017-665310052F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42D34DE6-22C6-0E40-B20E-F2D718CBADB2}" type="slidenum">
              <a:rPr lang="es-ES" smtClean="0"/>
              <a:pPr algn="r" rtl="0"/>
              <a:t>4</a:t>
            </a:fld>
            <a:endParaRPr lang="es-ES" sz="1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D5E41D3-5DC7-0A49-BAD2-DA640D1E0916}"/>
              </a:ext>
            </a:extLst>
          </p:cNvPr>
          <p:cNvSpPr txBox="1"/>
          <p:nvPr/>
        </p:nvSpPr>
        <p:spPr>
          <a:xfrm>
            <a:off x="0" y="1896576"/>
            <a:ext cx="12192000" cy="3826689"/>
          </a:xfrm>
          <a:prstGeom prst="rect">
            <a:avLst/>
          </a:prstGeom>
          <a:solidFill>
            <a:srgbClr val="009AC9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rtl="0">
              <a:spcAft>
                <a:spcPts val="1200"/>
              </a:spcAft>
            </a:pPr>
            <a:r>
              <a:rPr lang="es-ES" sz="3200" b="0" i="0" u="none" baseline="0" dirty="0">
                <a:solidFill>
                  <a:srgbClr val="FFFFFF"/>
                </a:solidFill>
              </a:rPr>
              <a:t>Lo que oigo, lo olvido… </a:t>
            </a:r>
          </a:p>
          <a:p>
            <a:pPr algn="ctr" rtl="0">
              <a:spcAft>
                <a:spcPts val="1200"/>
              </a:spcAft>
            </a:pPr>
            <a:r>
              <a:rPr lang="es-ES" sz="3200" b="0" i="0" u="none" baseline="0" dirty="0">
                <a:solidFill>
                  <a:srgbClr val="FFFFFF"/>
                </a:solidFill>
              </a:rPr>
              <a:t>Lo que oigo y veo, lo recuerdo un poco…</a:t>
            </a:r>
          </a:p>
          <a:p>
            <a:pPr algn="ctr" rtl="0">
              <a:spcAft>
                <a:spcPts val="1200"/>
              </a:spcAft>
            </a:pPr>
            <a:r>
              <a:rPr lang="es-ES" sz="3200" b="0" i="0" u="none" baseline="0" dirty="0">
                <a:solidFill>
                  <a:srgbClr val="FFFFFF"/>
                </a:solidFill>
              </a:rPr>
              <a:t>Lo que oigo, veo y comento, lo empiezo a comprender…</a:t>
            </a:r>
          </a:p>
          <a:p>
            <a:pPr algn="ctr" rtl="0">
              <a:spcAft>
                <a:spcPts val="1200"/>
              </a:spcAft>
            </a:pPr>
            <a:r>
              <a:rPr lang="es-ES" sz="3200" b="0" i="0" u="none" baseline="0" dirty="0">
                <a:solidFill>
                  <a:srgbClr val="FFFFFF"/>
                </a:solidFill>
              </a:rPr>
              <a:t>Lo que oigo, veo, comento y hago, </a:t>
            </a:r>
            <a:r>
              <a:rPr lang="es-ES" sz="3200" dirty="0">
                <a:solidFill>
                  <a:srgbClr val="FFFFFF"/>
                </a:solidFill>
              </a:rPr>
              <a:t>lo incorporo como c</a:t>
            </a:r>
            <a:r>
              <a:rPr lang="es-ES" sz="3200" b="0" i="0" u="none" baseline="0" dirty="0">
                <a:solidFill>
                  <a:srgbClr val="FFFFFF"/>
                </a:solidFill>
              </a:rPr>
              <a:t>onocimientos y competencias…</a:t>
            </a:r>
          </a:p>
          <a:p>
            <a:pPr algn="ctr" rtl="0">
              <a:spcAft>
                <a:spcPts val="1200"/>
              </a:spcAft>
            </a:pPr>
            <a:r>
              <a:rPr lang="es-ES" sz="3200" b="0" i="0" u="none" baseline="0" dirty="0">
                <a:solidFill>
                  <a:srgbClr val="FFFFFF"/>
                </a:solidFill>
              </a:rPr>
              <a:t>Lo que enseño a otro, lo domino…</a:t>
            </a:r>
            <a:endParaRPr kumimoji="0" lang="es-ES" sz="48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Avenir Roman"/>
              <a:ea typeface="Avenir Roman"/>
              <a:cs typeface="Avenir Roman"/>
              <a:sym typeface="Avenir Roman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367234-0CC9-502E-AB76-C93AB1E77C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199" y="6356350"/>
            <a:ext cx="7982243" cy="501650"/>
          </a:xfrm>
        </p:spPr>
        <p:txBody>
          <a:bodyPr/>
          <a:lstStyle/>
          <a:p>
            <a:r>
              <a:rPr lang="en-US" dirty="0"/>
              <a:t>Taller de capacitación sobre pruebas diagnósticas rápidas de antígenos del SARS-CoV-2 (v3.0) | Capacitación de usuarios </a:t>
            </a:r>
            <a:endParaRPr lang="en-GB" dirty="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787025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500738-71C5-9249-96CA-36528ECCDF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s-ES" b="0" i="0" u="none" baseline="0" dirty="0"/>
              <a:t>Puntos clave a recordar cuando se capacita a otros</a:t>
            </a:r>
            <a:endParaRPr lang="es-E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54FDA1-8167-5945-BD3B-C52398ED4E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>
              <a:lnSpc>
                <a:spcPct val="150000"/>
              </a:lnSpc>
            </a:pPr>
            <a:r>
              <a:rPr lang="es-ES" b="0" i="0" u="none" baseline="0" dirty="0"/>
              <a:t>Usted ya sabe mucho acerca de la capacitación y la salud.</a:t>
            </a:r>
          </a:p>
          <a:p>
            <a:pPr algn="l" rtl="0">
              <a:lnSpc>
                <a:spcPct val="150000"/>
              </a:lnSpc>
            </a:pPr>
            <a:r>
              <a:rPr lang="es-ES" b="0" i="0" u="none" baseline="0" dirty="0"/>
              <a:t>Tiene mucho para transmitir a otros.</a:t>
            </a:r>
          </a:p>
          <a:p>
            <a:pPr marL="0" indent="0" algn="l" rtl="0">
              <a:buNone/>
            </a:pPr>
            <a:endParaRPr lang="es-ES" dirty="0"/>
          </a:p>
          <a:p>
            <a:endParaRPr lang="es-E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E33E1D-B2FF-4C4B-8017-665310052F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42D34DE6-22C6-0E40-B20E-F2D718CBADB2}" type="slidenum">
              <a:rPr lang="es-ES" smtClean="0"/>
              <a:pPr algn="r" rtl="0"/>
              <a:t>5</a:t>
            </a:fld>
            <a:endParaRPr lang="es-ES" sz="10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08FEE5-D646-2779-2966-A62A1CB0F0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199" y="6356350"/>
            <a:ext cx="7982243" cy="501650"/>
          </a:xfrm>
        </p:spPr>
        <p:txBody>
          <a:bodyPr/>
          <a:lstStyle/>
          <a:p>
            <a:r>
              <a:rPr lang="en-US" dirty="0"/>
              <a:t>Taller de capacitación sobre pruebas diagnósticas rápidas de antígenos del SARS-CoV-2 (v3.0) | Capacitación de usuarios </a:t>
            </a:r>
            <a:endParaRPr lang="en-GB" dirty="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604612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500738-71C5-9249-96CA-36528ECCDF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0"/>
            <a:ext cx="5120114" cy="1692794"/>
          </a:xfrm>
        </p:spPr>
        <p:txBody>
          <a:bodyPr>
            <a:normAutofit/>
          </a:bodyPr>
          <a:lstStyle/>
          <a:p>
            <a:pPr algn="l" rtl="0"/>
            <a:r>
              <a:rPr lang="es-ES" b="0" i="0" u="none" baseline="0" dirty="0"/>
              <a:t>Fundamentos </a:t>
            </a:r>
            <a:br>
              <a:rPr lang="es-ES" b="0" i="0" u="none" baseline="0" dirty="0"/>
            </a:br>
            <a:r>
              <a:rPr lang="es-ES" b="0" i="0" u="none" baseline="0" dirty="0"/>
              <a:t>de la capacitación</a:t>
            </a:r>
            <a:endParaRPr lang="es-ES" dirty="0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4A809D5-3600-46D4-A466-67F2349A5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5320" y="2316480"/>
            <a:ext cx="4572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54FDA1-8167-5945-BD3B-C52398ED4E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321" y="2575034"/>
            <a:ext cx="5120113" cy="3462228"/>
          </a:xfrm>
        </p:spPr>
        <p:txBody>
          <a:bodyPr>
            <a:normAutofit/>
          </a:bodyPr>
          <a:lstStyle/>
          <a:p>
            <a:pPr algn="l" rtl="0"/>
            <a:r>
              <a:rPr lang="es-ES" sz="1800" b="0" i="0" u="none" baseline="0" dirty="0"/>
              <a:t>Conozca a los asistentes.</a:t>
            </a:r>
          </a:p>
          <a:p>
            <a:pPr algn="l" rtl="0"/>
            <a:r>
              <a:rPr lang="es-ES" sz="1800" b="0" i="0" u="none" baseline="0" dirty="0"/>
              <a:t>Use los principios del aprendizaje de adultos.</a:t>
            </a:r>
          </a:p>
          <a:p>
            <a:pPr algn="l" rtl="0"/>
            <a:r>
              <a:rPr lang="es-ES" sz="1800" b="0" i="0" u="none" baseline="0" dirty="0"/>
              <a:t>Prepárese bien.</a:t>
            </a:r>
          </a:p>
          <a:p>
            <a:pPr algn="l" rtl="0"/>
            <a:r>
              <a:rPr lang="es-ES" sz="1800" b="0" i="0" u="none" baseline="0" dirty="0"/>
              <a:t>Maneje la capacitación.</a:t>
            </a:r>
          </a:p>
          <a:p>
            <a:pPr algn="l" rtl="0"/>
            <a:r>
              <a:rPr lang="es-ES" sz="1800" b="0" i="0" u="none" baseline="0" dirty="0"/>
              <a:t>Comunique con eficacia.</a:t>
            </a:r>
          </a:p>
          <a:p>
            <a:pPr algn="l" rtl="0"/>
            <a:r>
              <a:rPr lang="es-ES" sz="1800" b="0" i="0" u="none" baseline="0" dirty="0"/>
              <a:t>Involucre a los participantes.</a:t>
            </a:r>
          </a:p>
          <a:p>
            <a:endParaRPr lang="es-ES" sz="1800" dirty="0"/>
          </a:p>
          <a:p>
            <a:endParaRPr lang="es-ES" sz="18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E33E1D-B2FF-4C4B-8017-665310052F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41820" y="6356350"/>
            <a:ext cx="1165860" cy="365125"/>
          </a:xfrm>
        </p:spPr>
        <p:txBody>
          <a:bodyPr>
            <a:normAutofit/>
          </a:bodyPr>
          <a:lstStyle/>
          <a:p>
            <a:pPr algn="r" rtl="0">
              <a:spcAft>
                <a:spcPts val="600"/>
              </a:spcAft>
            </a:pPr>
            <a:fld id="{42D34DE6-22C6-0E40-B20E-F2D718CBADB2}" type="slidenum">
              <a:rPr lang="es-ES" smtClean="0"/>
              <a:pPr algn="r" rtl="0">
                <a:spcAft>
                  <a:spcPts val="600"/>
                </a:spcAft>
              </a:pPr>
              <a:t>6</a:t>
            </a:fld>
            <a:endParaRPr lang="es-ES" dirty="0"/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D40D82F7-31E3-6345-ABDD-20229EE3AB4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945"/>
          <a:stretch/>
        </p:blipFill>
        <p:spPr>
          <a:xfrm>
            <a:off x="5878850" y="67122"/>
            <a:ext cx="6313150" cy="6857987"/>
          </a:xfrm>
          <a:custGeom>
            <a:avLst/>
            <a:gdLst/>
            <a:ahLst/>
            <a:cxnLst/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BA3423-F3F2-C820-16E4-FDEB9FD421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199" y="6356350"/>
            <a:ext cx="7982243" cy="501650"/>
          </a:xfrm>
        </p:spPr>
        <p:txBody>
          <a:bodyPr/>
          <a:lstStyle/>
          <a:p>
            <a:r>
              <a:rPr lang="en-US" dirty="0"/>
              <a:t>Taller de capacitación sobre pruebas diagnósticas rápidas de antígenos del SARS-CoV-2 (v3.0) | Capacitación de usuarios </a:t>
            </a:r>
            <a:endParaRPr lang="en-GB" dirty="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508465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500738-71C5-9249-96CA-36528ECCDF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s-ES" b="0" i="0" u="none" baseline="0" dirty="0"/>
              <a:t>¿Por qué es importante conocer a los asistentes?</a:t>
            </a:r>
            <a:endParaRPr lang="es-E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54FDA1-8167-5945-BD3B-C52398ED4E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  <a:p>
            <a:endParaRPr lang="es-E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E33E1D-B2FF-4C4B-8017-665310052F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42D34DE6-22C6-0E40-B20E-F2D718CBADB2}" type="slidenum">
              <a:rPr lang="es-ES" smtClean="0"/>
              <a:pPr algn="r" rtl="0"/>
              <a:t>7</a:t>
            </a:fld>
            <a:endParaRPr lang="es-ES" sz="1000" dirty="0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D04FB85B-D01D-D24F-B5B1-2D6EE9BEC6D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77870896"/>
              </p:ext>
            </p:extLst>
          </p:nvPr>
        </p:nvGraphicFramePr>
        <p:xfrm>
          <a:off x="952500" y="1736203"/>
          <a:ext cx="10286999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32886A-DDF5-2B55-5D30-C51A39D256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199" y="6356350"/>
            <a:ext cx="7982243" cy="501650"/>
          </a:xfrm>
        </p:spPr>
        <p:txBody>
          <a:bodyPr/>
          <a:lstStyle/>
          <a:p>
            <a:r>
              <a:rPr lang="en-US" dirty="0"/>
              <a:t>Taller de capacitación sobre pruebas diagnósticas rápidas de antígenos del SARS-CoV-2 (v3.0) | Capacitación de usuarios </a:t>
            </a:r>
            <a:endParaRPr lang="en-GB" dirty="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403175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500738-71C5-9249-96CA-36528ECCDF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s-ES" b="0" i="0" u="none" baseline="0" dirty="0"/>
              <a:t>Cómo conocer a los participantes en el curso</a:t>
            </a:r>
            <a:endParaRPr lang="es-E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54FDA1-8167-5945-BD3B-C52398ED4E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s-ES" b="0" i="0" u="none" baseline="0" dirty="0"/>
              <a:t>Use un ejercicio de “conocerse”.</a:t>
            </a:r>
          </a:p>
          <a:p>
            <a:pPr algn="l" rtl="0"/>
            <a:r>
              <a:rPr lang="es-ES" b="0" i="0" u="none" baseline="0" dirty="0"/>
              <a:t>Pida a los participantes que pongan en común sus expectativas respecto al curso.</a:t>
            </a:r>
          </a:p>
          <a:p>
            <a:pPr algn="l" rtl="0"/>
            <a:r>
              <a:rPr lang="es-ES" b="0" i="0" u="none" baseline="0" dirty="0"/>
              <a:t>Hable con ellos antes de iniciar la capacitación, durante los descansos, etc.</a:t>
            </a:r>
          </a:p>
          <a:p>
            <a:endParaRPr lang="es-ES" dirty="0"/>
          </a:p>
          <a:p>
            <a:endParaRPr lang="es-E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E33E1D-B2FF-4C4B-8017-665310052F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42D34DE6-22C6-0E40-B20E-F2D718CBADB2}" type="slidenum">
              <a:rPr lang="es-ES" smtClean="0"/>
              <a:pPr algn="r" rtl="0"/>
              <a:t>8</a:t>
            </a:fld>
            <a:endParaRPr lang="es-ES" sz="10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A01623-82DA-8317-D2A1-A3A5BB6F9B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199" y="6356350"/>
            <a:ext cx="7982243" cy="501650"/>
          </a:xfrm>
        </p:spPr>
        <p:txBody>
          <a:bodyPr/>
          <a:lstStyle/>
          <a:p>
            <a:r>
              <a:rPr lang="en-US" dirty="0"/>
              <a:t>Taller de capacitación sobre pruebas diagnósticas rápidas de antígenos del SARS-CoV-2 (v3.0) | Capacitación de usuarios </a:t>
            </a:r>
            <a:endParaRPr lang="en-GB" dirty="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153473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3C16B9F-E4DF-0B4D-8F6D-CDAE169A5E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s-ES" b="0" i="0" u="none" baseline="0" dirty="0"/>
              <a:t>Capacitación </a:t>
            </a:r>
            <a:br>
              <a:rPr lang="es-ES" b="0" i="0" u="none" baseline="0" dirty="0"/>
            </a:br>
            <a:r>
              <a:rPr lang="es-ES" b="0" i="0" u="none" baseline="0" dirty="0"/>
              <a:t>de adultos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DB6F39-695C-004B-B1C1-C240CDD05DD7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</p:spPr>
        <p:txBody>
          <a:bodyPr/>
          <a:lstStyle/>
          <a:p>
            <a:pPr algn="r" rtl="0"/>
            <a:fld id="{8B709DE2-93F8-7E45-91D0-E19ACC3ADA42}" type="slidenum">
              <a:rPr lang="es-ES" smtClean="0"/>
              <a:pPr algn="r" rtl="0"/>
              <a:t>9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981355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0">
      <a:dk1>
        <a:srgbClr val="424242"/>
      </a:dk1>
      <a:lt1>
        <a:srgbClr val="FFFFFF"/>
      </a:lt1>
      <a:dk2>
        <a:srgbClr val="44546A"/>
      </a:dk2>
      <a:lt2>
        <a:srgbClr val="E7E6E6"/>
      </a:lt2>
      <a:accent1>
        <a:srgbClr val="0087BC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1817</TotalTime>
  <Words>2882</Words>
  <Application>Microsoft Office PowerPoint</Application>
  <PresentationFormat>Widescreen</PresentationFormat>
  <Paragraphs>300</Paragraphs>
  <Slides>33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7" baseType="lpstr">
      <vt:lpstr>Arial</vt:lpstr>
      <vt:lpstr>Avenir Roman</vt:lpstr>
      <vt:lpstr>Calibri</vt:lpstr>
      <vt:lpstr>Office Theme</vt:lpstr>
      <vt:lpstr>11</vt:lpstr>
      <vt:lpstr>Declaración de exención de responsabilidades</vt:lpstr>
      <vt:lpstr>Objetivos de aprendizaje </vt:lpstr>
      <vt:lpstr>Puntos clave para facilitar una capacitación</vt:lpstr>
      <vt:lpstr>Puntos clave a recordar cuando se capacita a otros</vt:lpstr>
      <vt:lpstr>Fundamentos  de la capacitación</vt:lpstr>
      <vt:lpstr>¿Por qué es importante conocer a los asistentes?</vt:lpstr>
      <vt:lpstr>Cómo conocer a los participantes en el curso</vt:lpstr>
      <vt:lpstr>Capacitación  de adultos</vt:lpstr>
      <vt:lpstr>Diferencias en el aprendizaje de los adultos  frente al de los niños1</vt:lpstr>
      <vt:lpstr>Consejos para la capacitación</vt:lpstr>
      <vt:lpstr>¡Prepárese bien!</vt:lpstr>
      <vt:lpstr>Preparación  de la capacitación</vt:lpstr>
      <vt:lpstr>Preparación de las aulas/salas de capacitación</vt:lpstr>
      <vt:lpstr>Estructura de la capacitación de usuarios </vt:lpstr>
      <vt:lpstr>Qué necesitará (1)</vt:lpstr>
      <vt:lpstr>Qué se necesita (2) </vt:lpstr>
      <vt:lpstr>Qué se necesita (3) </vt:lpstr>
      <vt:lpstr>Contenido de la capacitación de usuarios </vt:lpstr>
      <vt:lpstr>Realización de la evaluación de competencias (1)</vt:lpstr>
      <vt:lpstr>Realización de una evaluación de competencias (2)</vt:lpstr>
      <vt:lpstr>Tenga un plan de respaldo</vt:lpstr>
      <vt:lpstr>Gestione la capacitación</vt:lpstr>
      <vt:lpstr>Use la voz</vt:lpstr>
      <vt:lpstr>Observe y escuche</vt:lpstr>
      <vt:lpstr>Involucre a los participantes</vt:lpstr>
      <vt:lpstr>Haga preguntas para determinar lo que saben y comprenden los participantes </vt:lpstr>
      <vt:lpstr>Tres tipos de preguntas</vt:lpstr>
      <vt:lpstr>Cómo afrontar  las dificultades  en la capacitación</vt:lpstr>
      <vt:lpstr>Formas de abordar a los participantes difíciles</vt:lpstr>
      <vt:lpstr>Cuando los participantes no responden</vt:lpstr>
      <vt:lpstr>Cómo hacer observaciones o dar retroalimentación</vt:lpstr>
      <vt:lpstr>¿Alguna pregunta?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11</dc:title>
  <dc:creator>Andre Trollip</dc:creator>
  <cp:lastModifiedBy>natacha milhano</cp:lastModifiedBy>
  <cp:revision>116</cp:revision>
  <dcterms:created xsi:type="dcterms:W3CDTF">2020-10-08T12:31:05Z</dcterms:created>
  <dcterms:modified xsi:type="dcterms:W3CDTF">2022-09-21T12:28:43Z</dcterms:modified>
</cp:coreProperties>
</file>