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7"/>
  </p:notesMasterIdLst>
  <p:sldIdLst>
    <p:sldId id="256" r:id="rId5"/>
    <p:sldId id="297" r:id="rId6"/>
    <p:sldId id="257" r:id="rId7"/>
    <p:sldId id="323" r:id="rId8"/>
    <p:sldId id="735" r:id="rId9"/>
    <p:sldId id="331" r:id="rId10"/>
    <p:sldId id="734" r:id="rId11"/>
    <p:sldId id="726" r:id="rId12"/>
    <p:sldId id="333" r:id="rId13"/>
    <p:sldId id="727" r:id="rId14"/>
    <p:sldId id="728" r:id="rId15"/>
    <p:sldId id="736" r:id="rId16"/>
    <p:sldId id="724" r:id="rId17"/>
    <p:sldId id="725" r:id="rId18"/>
    <p:sldId id="338" r:id="rId19"/>
    <p:sldId id="335" r:id="rId20"/>
    <p:sldId id="731" r:id="rId21"/>
    <p:sldId id="339" r:id="rId22"/>
    <p:sldId id="732" r:id="rId23"/>
    <p:sldId id="737" r:id="rId24"/>
    <p:sldId id="733" r:id="rId25"/>
    <p:sldId id="294" r:id="rId26"/>
  </p:sldIdLst>
  <p:sldSz cx="12192000" cy="6858000"/>
  <p:notesSz cx="6858000" cy="9144000"/>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9" roundtripDataSignature="AMtx7mijbBPNSbIxIKvwa9r0ffzcNk6cC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54308-FC1F-8E00-65F5-74748D5A4575}" name="Andre Trollip" initials="AT" userId="S::andre.trollip@finddx.org::cd0d68e3-26a3-41f7-8684-42c7438015fc" providerId="AD"/>
  <p188:author id="{CA9C4430-3D65-94B9-1178-C8D3813D652B}" name="SACKS, Jilian" initials="SJ" userId="S::sacksj@who.int::0a0e16e2-2bc6-45a0-8650-13b9c6acd5f6" providerId="AD"/>
  <p188:author id="{32478439-2249-E1EC-A7AB-8851EB8D152A}" name="andre.trollip@finddx.org" initials="an" userId="S::urn:spo:guest#andre.trollip@finddx.org::" providerId="AD"/>
  <p188:author id="{881AC7BA-753C-13A7-423D-CD0DFB00631A}" name="BARNADAS, Céline" initials="BC" userId="S::barnadasc@who.int::35dfe63f-973a-4484-af2b-caa2b0e5656e" providerId="AD"/>
  <p188:author id="{A0BF55F1-DB94-4CBA-153D-88EB9840318B}" name="natacha milhano" initials="nm" userId="88c9fc77fb725f9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ite no admin" initials="M" lastIdx="3" clrIdx="0">
    <p:extLst>
      <p:ext uri="{19B8F6BF-5375-455C-9EA6-DF929625EA0E}">
        <p15:presenceInfo xmlns:p15="http://schemas.microsoft.com/office/powerpoint/2012/main" userId="Maite no 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55" autoAdjust="0"/>
    <p:restoredTop sz="96296" autoAdjust="0"/>
  </p:normalViewPr>
  <p:slideViewPr>
    <p:cSldViewPr snapToGrid="0">
      <p:cViewPr varScale="1">
        <p:scale>
          <a:sx n="97" d="100"/>
          <a:sy n="97" d="100"/>
        </p:scale>
        <p:origin x="614" y="86"/>
      </p:cViewPr>
      <p:guideLst/>
    </p:cSldViewPr>
  </p:slideViewPr>
  <p:notesTextViewPr>
    <p:cViewPr>
      <p:scale>
        <a:sx n="1" d="1"/>
        <a:sy n="1" d="1"/>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indent="-285750" algn="just">
              <a:lnSpc>
                <a:spcPct val="150000"/>
              </a:lnSpc>
              <a:buFont typeface="Arial" panose="020B0604020202020204" pitchFamily="34" charset="0"/>
              <a:buChar char="•"/>
            </a:pPr>
            <a:r>
              <a:rPr lang="en-GB" sz="1200" dirty="0"/>
              <a:t>Feasible- self-testers can reliably and accurately perform SARS-CoV-2 Ag-RDTs, as compared to trained testers</a:t>
            </a:r>
          </a:p>
          <a:p>
            <a:pPr marL="285750" indent="-285750" algn="just">
              <a:lnSpc>
                <a:spcPct val="150000"/>
              </a:lnSpc>
              <a:buFont typeface="Arial" panose="020B0604020202020204" pitchFamily="34" charset="0"/>
              <a:buChar char="•"/>
            </a:pPr>
            <a:r>
              <a:rPr lang="en-GB" sz="1200" dirty="0"/>
              <a:t>Acceptable and has the potential to achieve good uptake</a:t>
            </a:r>
          </a:p>
          <a:p>
            <a:pPr marL="285750" indent="-285750" algn="just">
              <a:lnSpc>
                <a:spcPct val="150000"/>
              </a:lnSpc>
              <a:buFont typeface="Arial" panose="020B0604020202020204" pitchFamily="34" charset="0"/>
              <a:buChar char="•"/>
            </a:pPr>
            <a:r>
              <a:rPr lang="en-GB" sz="1200" dirty="0"/>
              <a:t>Potential to enable timely diagnosis and prompt risk-based decisions and post-test actions</a:t>
            </a:r>
          </a:p>
          <a:p>
            <a:pPr marL="285750" indent="-285750" algn="just">
              <a:lnSpc>
                <a:spcPct val="150000"/>
              </a:lnSpc>
              <a:buFont typeface="Arial" panose="020B0604020202020204" pitchFamily="34" charset="0"/>
              <a:buChar char="•"/>
            </a:pPr>
            <a:r>
              <a:rPr lang="en-GB" sz="1200" dirty="0"/>
              <a:t>Potential to enable additional individual and social benefits</a:t>
            </a:r>
          </a:p>
          <a:p>
            <a:pPr marL="285750" indent="-285750" algn="just">
              <a:lnSpc>
                <a:spcPct val="150000"/>
              </a:lnSpc>
              <a:buFont typeface="Arial" panose="020B0604020202020204" pitchFamily="34" charset="0"/>
              <a:buChar char="•"/>
            </a:pPr>
            <a:r>
              <a:rPr lang="en-GB" sz="1200" dirty="0"/>
              <a:t>Costs and resource requirements are uncertain and variable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t>No specific harms identified or reported following COVID-19 self-testing, however beware of false sense of security with negative test results – crucial to include messages on result interpretation and possibility of re-testing can be used to help mitigate these challenges. </a:t>
            </a:r>
          </a:p>
          <a:p>
            <a:pPr marL="171450" lvl="0" indent="-171450" algn="l" rtl="0">
              <a:spcBef>
                <a:spcPts val="0"/>
              </a:spcBef>
              <a:spcAft>
                <a:spcPts val="0"/>
              </a:spcAft>
              <a:buFont typeface="Arial" panose="020B0604020202020204" pitchFamily="34" charset="0"/>
              <a:buChar char="•"/>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18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Examples of importance of clear messaging and correct interpretation of results in next slide</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74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86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7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983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11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7A6307-915A-134B-ACFB-C4EC86CF7165}" type="slidenum">
              <a:rPr lang="en-GB" smtClean="0"/>
              <a:t>22</a:t>
            </a:fld>
            <a:endParaRPr lang="en-GB"/>
          </a:p>
        </p:txBody>
      </p:sp>
    </p:spTree>
    <p:extLst>
      <p:ext uri="{BB962C8B-B14F-4D97-AF65-F5344CB8AC3E}">
        <p14:creationId xmlns:p14="http://schemas.microsoft.com/office/powerpoint/2010/main" val="12523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Policymakers and implementers need to consider reasons for testing and evolving epidemiology when COVID-19 self-testing is offered along with other testing approaches. Clear and up-to-date messaging will need to be provided to health workers, individuals and communities so that self-testers can understand the meaning of their test results and what actions to take post-test</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88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Considerations for successful implementation</a:t>
            </a:r>
          </a:p>
          <a:p>
            <a:pPr marL="0" lvl="0" indent="0" algn="l" rtl="0">
              <a:spcBef>
                <a:spcPts val="0"/>
              </a:spcBef>
              <a:spcAft>
                <a:spcPts val="0"/>
              </a:spcAft>
              <a:buNone/>
            </a:pPr>
            <a:r>
              <a:rPr lang="en-GB"/>
              <a:t>Last </a:t>
            </a:r>
            <a:r>
              <a:rPr lang="en-GB" err="1"/>
              <a:t>bulletpoint</a:t>
            </a:r>
            <a:r>
              <a:rPr lang="en-GB"/>
              <a:t> expansion- careful consideration of whether and how to adopt self-testing in different contexts, including the populations being prioritized; the disease prevalence in that population; and the impact on accessibility of testing, health care services and result reporting</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16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Considerations for successful implementation</a:t>
            </a:r>
          </a:p>
          <a:p>
            <a:pPr marL="0" lvl="0" indent="0" algn="l" rtl="0">
              <a:spcBef>
                <a:spcPts val="0"/>
              </a:spcBef>
              <a:spcAft>
                <a:spcPts val="0"/>
              </a:spcAft>
              <a:buNone/>
            </a:pPr>
            <a:r>
              <a:rPr lang="en-GB"/>
              <a:t>Last </a:t>
            </a:r>
            <a:r>
              <a:rPr lang="en-GB" err="1"/>
              <a:t>bulletpoint</a:t>
            </a:r>
            <a:r>
              <a:rPr lang="en-GB"/>
              <a:t> expansion- careful consideration of whether and how to adopt self-testing in different contexts, including the populations being prioritized; the disease prevalence in that population; and the impact on accessibility of testing, health care services and result reporting</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5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In a similar manner to ‘regular’/professional SARS-CoV-2 Ag- </a:t>
            </a:r>
            <a:r>
              <a:rPr lang="en-GB" dirty="0" err="1"/>
              <a:t>rdt</a:t>
            </a:r>
            <a:endParaRPr lang="en-GB"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bg2"/>
                </a:solidFill>
              </a:rPr>
              <a:t>Expands access to testing, enabling additional individual and social benefits.</a:t>
            </a:r>
          </a:p>
          <a:p>
            <a:pPr marL="0" lvl="0" indent="0" algn="l" rtl="0">
              <a:spcBef>
                <a:spcPts val="0"/>
              </a:spcBef>
              <a:spcAft>
                <a:spcPts val="0"/>
              </a:spcAft>
              <a:buNone/>
            </a:pPr>
            <a:endParaRPr dirty="0"/>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63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90000"/>
              </a:lnSpc>
              <a:buSzPct val="100000"/>
              <a:buFont typeface="Arial" panose="020B0604020202020204" pitchFamily="34" charset="0"/>
              <a:buChar char="•"/>
            </a:pPr>
            <a:r>
              <a:rPr lang="en-GB" b="1" dirty="0">
                <a:solidFill>
                  <a:schemeClr val="accent1"/>
                </a:solidFill>
              </a:rPr>
              <a:t>Diagnostic:</a:t>
            </a:r>
            <a:r>
              <a:rPr lang="en-GB" dirty="0">
                <a:solidFill>
                  <a:schemeClr val="accent1"/>
                </a:solidFill>
              </a:rPr>
              <a:t> </a:t>
            </a:r>
            <a:r>
              <a:rPr lang="en-GB" dirty="0"/>
              <a:t>in settings with ongoing community transmission and when used by symptomatic individuals or those who have been recently exposed to SARS-CoV-2</a:t>
            </a:r>
          </a:p>
          <a:p>
            <a:pPr marL="800100" lvl="1">
              <a:lnSpc>
                <a:spcPct val="90000"/>
              </a:lnSpc>
              <a:buSzPct val="100000"/>
              <a:buFont typeface="Arial" panose="020B0604020202020204" pitchFamily="34" charset="0"/>
              <a:buChar char="•"/>
            </a:pPr>
            <a:r>
              <a:rPr lang="en-GB" dirty="0"/>
              <a:t>ongoing community transmission</a:t>
            </a:r>
          </a:p>
          <a:p>
            <a:pPr marL="800100" lvl="1">
              <a:lnSpc>
                <a:spcPct val="90000"/>
              </a:lnSpc>
              <a:buSzPct val="100000"/>
              <a:buFont typeface="Arial" panose="020B0604020202020204" pitchFamily="34" charset="0"/>
              <a:buChar char="•"/>
            </a:pPr>
            <a:r>
              <a:rPr lang="en-GB" dirty="0"/>
              <a:t>testing in individuals with symptoms ≤ 7 days </a:t>
            </a:r>
          </a:p>
          <a:p>
            <a:pPr marL="800100" lvl="1">
              <a:lnSpc>
                <a:spcPct val="90000"/>
              </a:lnSpc>
              <a:buSzPct val="100000"/>
              <a:buFont typeface="Arial" panose="020B0604020202020204" pitchFamily="34" charset="0"/>
              <a:buChar char="•"/>
            </a:pPr>
            <a:r>
              <a:rPr lang="en-GB" dirty="0"/>
              <a:t>testing in individuals with recent exposures (such as close contacts and health and care workers) who are asymptomatic </a:t>
            </a:r>
          </a:p>
          <a:p>
            <a:pPr marL="800100" lvl="1">
              <a:lnSpc>
                <a:spcPct val="90000"/>
              </a:lnSpc>
              <a:buSzPct val="100000"/>
              <a:buFont typeface="Arial" panose="020B0604020202020204" pitchFamily="34" charset="0"/>
              <a:buChar char="•"/>
            </a:pPr>
            <a:r>
              <a:rPr lang="en-GB" dirty="0"/>
              <a:t>testing to detect and respond to suspected outbreaks.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51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90000"/>
              </a:lnSpc>
              <a:buClr>
                <a:schemeClr val="dk1"/>
              </a:buClr>
              <a:buNone/>
            </a:pPr>
            <a:endParaRPr lang="en-GB" dirty="0"/>
          </a:p>
          <a:p>
            <a:pPr marL="342900" lvl="0" indent="-342900">
              <a:lnSpc>
                <a:spcPct val="90000"/>
              </a:lnSpc>
              <a:buSzPct val="100000"/>
              <a:buFont typeface="Arial" panose="020B0604020202020204" pitchFamily="34" charset="0"/>
              <a:buChar char="•"/>
            </a:pPr>
            <a:r>
              <a:rPr lang="en-GB" b="1" dirty="0">
                <a:solidFill>
                  <a:schemeClr val="accent1"/>
                </a:solidFill>
              </a:rPr>
              <a:t>Screening:</a:t>
            </a:r>
            <a:r>
              <a:rPr lang="en-GB" dirty="0">
                <a:solidFill>
                  <a:schemeClr val="accent1"/>
                </a:solidFill>
              </a:rPr>
              <a:t> </a:t>
            </a:r>
            <a:r>
              <a:rPr lang="en-GB" dirty="0"/>
              <a:t>irrespective of the level of community transmission:</a:t>
            </a:r>
          </a:p>
          <a:p>
            <a:pPr marL="800100" lvl="1">
              <a:lnSpc>
                <a:spcPct val="90000"/>
              </a:lnSpc>
              <a:buSzPct val="100000"/>
              <a:buFont typeface="Arial" panose="020B0604020202020204" pitchFamily="34" charset="0"/>
              <a:buChar char="•"/>
            </a:pPr>
            <a:r>
              <a:rPr lang="en-GB" dirty="0"/>
              <a:t>testing in asymptomatic individuals with unknown or no known exposure who want increased confidence that they do not have a SARS-CoV-2 infection </a:t>
            </a:r>
            <a:endParaRPr lang="en-GB" dirty="0">
              <a:solidFill>
                <a:srgbClr val="000000"/>
              </a:solidFill>
            </a:endParaRPr>
          </a:p>
          <a:p>
            <a:pPr marL="800100" lvl="1">
              <a:lnSpc>
                <a:spcPct val="90000"/>
              </a:lnSpc>
              <a:buSzPct val="100000"/>
              <a:buFont typeface="Arial" panose="020B0604020202020204" pitchFamily="34" charset="0"/>
              <a:buChar char="•"/>
            </a:pPr>
            <a:r>
              <a:rPr lang="en-GB" dirty="0"/>
              <a:t>For screening purposes, a negative self-test result could enable participation in an activity, such as group activities or indoor gatherings, and confirmatory testing for positive results can be considered.</a:t>
            </a:r>
            <a:endParaRPr lang="en-GB" dirty="0">
              <a:solidFill>
                <a:srgbClr val="424242"/>
              </a:solidFill>
              <a:latin typeface="Arial"/>
              <a:ea typeface="Arial"/>
              <a:cs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7812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 name="Picture 3">
            <a:extLst>
              <a:ext uri="{FF2B5EF4-FFF2-40B4-BE49-F238E27FC236}">
                <a16:creationId xmlns:a16="http://schemas.microsoft.com/office/drawing/2014/main" id="{0419C3A0-4146-AC76-B7FF-6BB45F70AF3F}"/>
              </a:ext>
            </a:extLst>
          </p:cNvPr>
          <p:cNvPicPr>
            <a:picLocks noChangeAspect="1"/>
          </p:cNvPicPr>
          <p:nvPr userDrawn="1"/>
        </p:nvPicPr>
        <p:blipFill rotWithShape="1">
          <a:blip r:embed="rId2"/>
          <a:srcRect b="11708"/>
          <a:stretch/>
        </p:blipFill>
        <p:spPr>
          <a:xfrm>
            <a:off x="6023113" y="1010155"/>
            <a:ext cx="5748129" cy="5075125"/>
          </a:xfrm>
          <a:prstGeom prst="rect">
            <a:avLst/>
          </a:prstGeom>
        </p:spPr>
      </p:pic>
      <p:sp>
        <p:nvSpPr>
          <p:cNvPr id="19" name="Google Shape;19;p14"/>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14"/>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84" name="Google Shape;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5"/>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28" name="Google Shape;28;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17"/>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7" name="Google Shape;37;p17"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SARS-CoV-2 testing strategies</a:t>
            </a:r>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apps.who.int/iris/handle/10665/353057" TargetMode="External"/><Relationship Id="rId3" Type="http://schemas.openxmlformats.org/officeDocument/2006/relationships/notesSlide" Target="../notesSlides/notesSlide10.xml"/><Relationship Id="rId7" Type="http://schemas.openxmlformats.org/officeDocument/2006/relationships/image" Target="../media/image19.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apps.who.int/iris/handle/10665/353057"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jpg"/><Relationship Id="rId5" Type="http://schemas.openxmlformats.org/officeDocument/2006/relationships/image" Target="../media/image23.jpg"/><Relationship Id="rId4" Type="http://schemas.openxmlformats.org/officeDocument/2006/relationships/hyperlink" Target="https://apps.who.int/iris/handle/10665/353057"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apps.who.int/iris/handle/10665/353057"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rapidalert@who.i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hyperlink" Target="https://apps.who.int/iris/handle/10665/353057"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hyperlink" Target="https://apps.who.int/iris/handle/10665/353057"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931316"/>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s-ES" dirty="0"/>
              <a:t>S1</a:t>
            </a:r>
          </a:p>
        </p:txBody>
      </p:sp>
      <p:sp>
        <p:nvSpPr>
          <p:cNvPr id="94" name="Google Shape;94;p1"/>
          <p:cNvSpPr txBox="1">
            <a:spLocks noGrp="1"/>
          </p:cNvSpPr>
          <p:nvPr>
            <p:ph type="subTitle" idx="1"/>
          </p:nvPr>
        </p:nvSpPr>
        <p:spPr>
          <a:xfrm>
            <a:off x="838200" y="3971736"/>
            <a:ext cx="4198405" cy="1456991"/>
          </a:xfrm>
          <a:prstGeom prst="rect">
            <a:avLst/>
          </a:prstGeom>
          <a:noFill/>
          <a:ln>
            <a:noFill/>
          </a:ln>
        </p:spPr>
        <p:txBody>
          <a:bodyPr spcFirstLastPara="1" wrap="square" lIns="0" tIns="0" rIns="0" bIns="0" anchor="t" anchorCtr="0">
            <a:noAutofit/>
          </a:bodyPr>
          <a:lstStyle/>
          <a:p>
            <a:pPr marL="0" indent="0">
              <a:spcBef>
                <a:spcPts val="0"/>
              </a:spcBef>
              <a:buSzPts val="3600"/>
            </a:pPr>
            <a:r>
              <a:rPr lang="es-ES" sz="3300" dirty="0"/>
              <a:t>Uso de las PDR-Ag del SARS-CoV-2 para el autodiagnóstico de la COVID-19</a:t>
            </a:r>
          </a:p>
        </p:txBody>
      </p:sp>
      <p:pic>
        <p:nvPicPr>
          <p:cNvPr id="96" name="Google Shape;96;p1"/>
          <p:cNvPicPr preferRelativeResize="0"/>
          <p:nvPr/>
        </p:nvPicPr>
        <p:blipFill rotWithShape="1">
          <a:blip r:embed="rId4">
            <a:alphaModFix/>
          </a:blip>
          <a:srcRect/>
          <a:stretch/>
        </p:blipFill>
        <p:spPr>
          <a:xfrm>
            <a:off x="3772503" y="159407"/>
            <a:ext cx="1917098" cy="671840"/>
          </a:xfrm>
          <a:prstGeom prst="rect">
            <a:avLst/>
          </a:prstGeom>
          <a:noFill/>
          <a:ln>
            <a:noFill/>
          </a:ln>
        </p:spPr>
      </p:pic>
      <p:pic>
        <p:nvPicPr>
          <p:cNvPr id="3" name="Picture 2">
            <a:extLst>
              <a:ext uri="{FF2B5EF4-FFF2-40B4-BE49-F238E27FC236}">
                <a16:creationId xmlns:a16="http://schemas.microsoft.com/office/drawing/2014/main" id="{8236E37A-ABAB-72BD-73B5-A8816F897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02" y="60193"/>
            <a:ext cx="3438643" cy="8711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0FCA-409C-D46B-F28F-ED513E7122A9}"/>
              </a:ext>
            </a:extLst>
          </p:cNvPr>
          <p:cNvSpPr>
            <a:spLocks noGrp="1"/>
          </p:cNvSpPr>
          <p:nvPr>
            <p:ph type="title"/>
          </p:nvPr>
        </p:nvSpPr>
        <p:spPr>
          <a:xfrm>
            <a:off x="897467" y="566071"/>
            <a:ext cx="10515600" cy="942814"/>
          </a:xfrm>
        </p:spPr>
        <p:txBody>
          <a:bodyPr/>
          <a:lstStyle/>
          <a:p>
            <a:r>
              <a:rPr lang="es-ES" dirty="0"/>
              <a:t>Las pruebas de autodiagnóstico pueden ayudar a realizar el diagnóstico</a:t>
            </a:r>
          </a:p>
        </p:txBody>
      </p:sp>
      <p:sp>
        <p:nvSpPr>
          <p:cNvPr id="3" name="Text Placeholder 2">
            <a:extLst>
              <a:ext uri="{FF2B5EF4-FFF2-40B4-BE49-F238E27FC236}">
                <a16:creationId xmlns:a16="http://schemas.microsoft.com/office/drawing/2014/main" id="{66119105-F2E2-5655-4E15-1F5034B46B15}"/>
              </a:ext>
            </a:extLst>
          </p:cNvPr>
          <p:cNvSpPr>
            <a:spLocks noGrp="1"/>
          </p:cNvSpPr>
          <p:nvPr>
            <p:ph type="body" idx="1"/>
          </p:nvPr>
        </p:nvSpPr>
        <p:spPr>
          <a:xfrm>
            <a:off x="643467" y="1737676"/>
            <a:ext cx="4006932" cy="4440760"/>
          </a:xfrm>
        </p:spPr>
        <p:txBody>
          <a:bodyPr/>
          <a:lstStyle/>
          <a:p>
            <a:r>
              <a:rPr lang="es-ES" dirty="0"/>
              <a:t>Se puede plantear el uso de las pruebas de detección rápida de antígenos si las realiza personal capacitado (profesionales) o para el autodiagnóstico de la COVID-19, para diagnosticar la infección por el SARS-CoV-2, sin necesidad de más pruebas confirmatorias.</a:t>
            </a:r>
          </a:p>
        </p:txBody>
      </p:sp>
      <p:sp>
        <p:nvSpPr>
          <p:cNvPr id="5" name="Slide Number Placeholder 4">
            <a:extLst>
              <a:ext uri="{FF2B5EF4-FFF2-40B4-BE49-F238E27FC236}">
                <a16:creationId xmlns:a16="http://schemas.microsoft.com/office/drawing/2014/main" id="{2D8A974D-DE3B-0790-D22D-AD713A1A1F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7" name="Google Shape;104;p2">
            <a:extLst>
              <a:ext uri="{FF2B5EF4-FFF2-40B4-BE49-F238E27FC236}">
                <a16:creationId xmlns:a16="http://schemas.microsoft.com/office/drawing/2014/main" id="{48424C01-6EC0-EDD3-9D30-694AAD6DD68B}"/>
              </a:ext>
            </a:extLst>
          </p:cNvPr>
          <p:cNvSpPr txBox="1">
            <a:spLocks noGrp="1"/>
          </p:cNvSpPr>
          <p:nvPr>
            <p:ph type="ftr" idx="11"/>
          </p:nvPr>
        </p:nvSpPr>
        <p:spPr>
          <a:xfrm>
            <a:off x="838199" y="6338421"/>
            <a:ext cx="10295022"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pic>
        <p:nvPicPr>
          <p:cNvPr id="4" name="Picture 3">
            <a:extLst>
              <a:ext uri="{FF2B5EF4-FFF2-40B4-BE49-F238E27FC236}">
                <a16:creationId xmlns:a16="http://schemas.microsoft.com/office/drawing/2014/main" id="{BD5D157E-DB90-8A20-A1BB-F3AC0951BA2C}"/>
              </a:ext>
            </a:extLst>
          </p:cNvPr>
          <p:cNvPicPr>
            <a:picLocks noChangeAspect="1"/>
          </p:cNvPicPr>
          <p:nvPr/>
        </p:nvPicPr>
        <p:blipFill>
          <a:blip r:embed="rId3"/>
          <a:stretch>
            <a:fillRect/>
          </a:stretch>
        </p:blipFill>
        <p:spPr>
          <a:xfrm>
            <a:off x="4063194" y="2137992"/>
            <a:ext cx="7800857" cy="4040444"/>
          </a:xfrm>
          <a:prstGeom prst="rect">
            <a:avLst/>
          </a:prstGeom>
        </p:spPr>
      </p:pic>
    </p:spTree>
    <p:extLst>
      <p:ext uri="{BB962C8B-B14F-4D97-AF65-F5344CB8AC3E}">
        <p14:creationId xmlns:p14="http://schemas.microsoft.com/office/powerpoint/2010/main" val="306438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BD22-E074-7968-B1B1-944ECCE043FA}"/>
              </a:ext>
            </a:extLst>
          </p:cNvPr>
          <p:cNvSpPr>
            <a:spLocks noGrp="1"/>
          </p:cNvSpPr>
          <p:nvPr>
            <p:ph type="title"/>
          </p:nvPr>
        </p:nvSpPr>
        <p:spPr/>
        <p:txBody>
          <a:bodyPr/>
          <a:lstStyle/>
          <a:p>
            <a:r>
              <a:rPr lang="es-ES" dirty="0"/>
              <a:t>Las pruebas de autodiagnóstico pueden ayudar a detectar la infección </a:t>
            </a:r>
          </a:p>
        </p:txBody>
      </p:sp>
      <p:sp>
        <p:nvSpPr>
          <p:cNvPr id="3" name="Text Placeholder 2">
            <a:extLst>
              <a:ext uri="{FF2B5EF4-FFF2-40B4-BE49-F238E27FC236}">
                <a16:creationId xmlns:a16="http://schemas.microsoft.com/office/drawing/2014/main" id="{A6C55B30-8A60-CB9A-D219-8934847CE7C2}"/>
              </a:ext>
            </a:extLst>
          </p:cNvPr>
          <p:cNvSpPr>
            <a:spLocks noGrp="1"/>
          </p:cNvSpPr>
          <p:nvPr>
            <p:ph type="body" idx="1"/>
          </p:nvPr>
        </p:nvSpPr>
        <p:spPr>
          <a:xfrm>
            <a:off x="381000" y="1457129"/>
            <a:ext cx="6512626" cy="4440760"/>
          </a:xfrm>
        </p:spPr>
        <p:txBody>
          <a:bodyPr>
            <a:normAutofit fontScale="92500" lnSpcReduction="10000"/>
          </a:bodyPr>
          <a:lstStyle/>
          <a:p>
            <a:r>
              <a:rPr lang="es-ES" dirty="0"/>
              <a:t>Se puede considerar la realización de pruebas de autodiagnóstico de la COVID-19 con fines de detección en personas asintomáticas sin exposición conocida al virus.</a:t>
            </a:r>
          </a:p>
          <a:p>
            <a:r>
              <a:rPr lang="es-ES" dirty="0"/>
              <a:t>La realización de pruebas a personas asintomáticas podría hacer que esas personas estuviesen más seguras de que no están infectadas por el SARS-CoV-2.</a:t>
            </a:r>
          </a:p>
          <a:p>
            <a:r>
              <a:rPr lang="es-ES" dirty="0"/>
              <a:t>Un resultado negativo de la prueba de autodiagnóstico podría permitir la participación en una actividad, como actividades grupales o reuniones en interiores.</a:t>
            </a:r>
          </a:p>
          <a:p>
            <a:r>
              <a:rPr lang="es-ES" dirty="0"/>
              <a:t>Se puede considerar la realización de pruebas confirmatorias en caso de que se obtenga un resultado positivo.</a:t>
            </a:r>
          </a:p>
        </p:txBody>
      </p:sp>
      <p:sp>
        <p:nvSpPr>
          <p:cNvPr id="5" name="Slide Number Placeholder 4">
            <a:extLst>
              <a:ext uri="{FF2B5EF4-FFF2-40B4-BE49-F238E27FC236}">
                <a16:creationId xmlns:a16="http://schemas.microsoft.com/office/drawing/2014/main" id="{DB12981E-2256-BD84-224D-5CFAB24114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8" name="Google Shape;104;p2">
            <a:extLst>
              <a:ext uri="{FF2B5EF4-FFF2-40B4-BE49-F238E27FC236}">
                <a16:creationId xmlns:a16="http://schemas.microsoft.com/office/drawing/2014/main" id="{71860B8B-AAEF-E447-CB9E-E7D1938CD243}"/>
              </a:ext>
            </a:extLst>
          </p:cNvPr>
          <p:cNvSpPr txBox="1">
            <a:spLocks noGrp="1"/>
          </p:cNvSpPr>
          <p:nvPr>
            <p:ph type="ftr" idx="11"/>
          </p:nvPr>
        </p:nvSpPr>
        <p:spPr>
          <a:xfrm>
            <a:off x="838200" y="6338421"/>
            <a:ext cx="10712116"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pic>
        <p:nvPicPr>
          <p:cNvPr id="4" name="Picture 3">
            <a:extLst>
              <a:ext uri="{FF2B5EF4-FFF2-40B4-BE49-F238E27FC236}">
                <a16:creationId xmlns:a16="http://schemas.microsoft.com/office/drawing/2014/main" id="{BA9B1212-02E0-EB1A-9DCB-749799119952}"/>
              </a:ext>
            </a:extLst>
          </p:cNvPr>
          <p:cNvPicPr>
            <a:picLocks noChangeAspect="1"/>
          </p:cNvPicPr>
          <p:nvPr/>
        </p:nvPicPr>
        <p:blipFill>
          <a:blip r:embed="rId3"/>
          <a:stretch>
            <a:fillRect/>
          </a:stretch>
        </p:blipFill>
        <p:spPr>
          <a:xfrm>
            <a:off x="7052636" y="1748472"/>
            <a:ext cx="4939668" cy="3501126"/>
          </a:xfrm>
          <a:prstGeom prst="rect">
            <a:avLst/>
          </a:prstGeom>
        </p:spPr>
      </p:pic>
    </p:spTree>
    <p:extLst>
      <p:ext uri="{BB962C8B-B14F-4D97-AF65-F5344CB8AC3E}">
        <p14:creationId xmlns:p14="http://schemas.microsoft.com/office/powerpoint/2010/main" val="39813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sz="1000"/>
          </a:p>
        </p:txBody>
      </p:sp>
      <p:sp>
        <p:nvSpPr>
          <p:cNvPr id="2" name="TextBox 1">
            <a:extLst>
              <a:ext uri="{FF2B5EF4-FFF2-40B4-BE49-F238E27FC236}">
                <a16:creationId xmlns:a16="http://schemas.microsoft.com/office/drawing/2014/main" id="{B0BFDE07-55AC-9F6A-2D67-9AFA803BA400}"/>
              </a:ext>
            </a:extLst>
          </p:cNvPr>
          <p:cNvSpPr txBox="1"/>
          <p:nvPr/>
        </p:nvSpPr>
        <p:spPr>
          <a:xfrm>
            <a:off x="1667933" y="1736203"/>
            <a:ext cx="9948810" cy="1938992"/>
          </a:xfrm>
          <a:prstGeom prst="rect">
            <a:avLst/>
          </a:prstGeom>
          <a:noFill/>
        </p:spPr>
        <p:txBody>
          <a:bodyPr wrap="square" rtlCol="0">
            <a:spAutoFit/>
          </a:bodyPr>
          <a:lstStyle/>
          <a:p>
            <a:pPr indent="-285750" algn="just">
              <a:buClr>
                <a:schemeClr val="accent1"/>
              </a:buClr>
              <a:buFont typeface="Arial" panose="020B0604020202020204" pitchFamily="34" charset="0"/>
              <a:buChar char="•"/>
            </a:pPr>
            <a:r>
              <a:rPr lang="es-ES" sz="2000" dirty="0">
                <a:solidFill>
                  <a:schemeClr val="bg2"/>
                </a:solidFill>
              </a:rPr>
              <a:t>Es viable.</a:t>
            </a:r>
          </a:p>
          <a:p>
            <a:pPr indent="-285750" algn="just">
              <a:buClr>
                <a:schemeClr val="accent1"/>
              </a:buClr>
              <a:buFont typeface="Arial" panose="020B0604020202020204" pitchFamily="34" charset="0"/>
              <a:buChar char="•"/>
            </a:pPr>
            <a:r>
              <a:rPr lang="es-ES" sz="2000" dirty="0">
                <a:solidFill>
                  <a:schemeClr val="bg2"/>
                </a:solidFill>
              </a:rPr>
              <a:t>Es aceptable.</a:t>
            </a:r>
          </a:p>
          <a:p>
            <a:pPr indent="-285750" algn="just">
              <a:buClr>
                <a:schemeClr val="accent1"/>
              </a:buClr>
              <a:buFont typeface="Arial" panose="020B0604020202020204" pitchFamily="34" charset="0"/>
              <a:buChar char="•"/>
            </a:pPr>
            <a:r>
              <a:rPr lang="es-ES" sz="2000" dirty="0">
                <a:solidFill>
                  <a:schemeClr val="bg2"/>
                </a:solidFill>
              </a:rPr>
              <a:t>Permite un diagnóstico oportuno y agiliza la toma de decisiones basadas en el riesgo y la adopción de medidas posteriores a la prueba.</a:t>
            </a:r>
          </a:p>
          <a:p>
            <a:pPr indent="-285750" algn="just">
              <a:buClr>
                <a:schemeClr val="accent1"/>
              </a:buClr>
              <a:buFont typeface="Arial" panose="020B0604020202020204" pitchFamily="34" charset="0"/>
              <a:buChar char="•"/>
            </a:pPr>
            <a:r>
              <a:rPr lang="es-ES" sz="2000" dirty="0">
                <a:solidFill>
                  <a:schemeClr val="bg2"/>
                </a:solidFill>
              </a:rPr>
              <a:t>Amplía el acceso a las pruebas, lo que puede traducirse en beneficios individuales y sociales adicionales.</a:t>
            </a:r>
          </a:p>
        </p:txBody>
      </p:sp>
      <p:sp>
        <p:nvSpPr>
          <p:cNvPr id="13" name="Google Shape;109;p3">
            <a:extLst>
              <a:ext uri="{FF2B5EF4-FFF2-40B4-BE49-F238E27FC236}">
                <a16:creationId xmlns:a16="http://schemas.microsoft.com/office/drawing/2014/main" id="{0DB39627-846E-C00C-C615-D8D9AAEBC2B4}"/>
              </a:ext>
            </a:extLst>
          </p:cNvPr>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r>
              <a:rPr lang="es-ES" dirty="0"/>
              <a:t>En resumen, ¿por qué debe ofrecerse la prueba de autodiagnóstico? </a:t>
            </a:r>
            <a:endParaRPr dirty="0"/>
          </a:p>
        </p:txBody>
      </p:sp>
      <p:pic>
        <p:nvPicPr>
          <p:cNvPr id="14" name="Graphic 13" descr="Checkmark with solid fill">
            <a:extLst>
              <a:ext uri="{FF2B5EF4-FFF2-40B4-BE49-F238E27FC236}">
                <a16:creationId xmlns:a16="http://schemas.microsoft.com/office/drawing/2014/main" id="{6DD1171B-D8D1-42ED-C674-216B82063B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999" y="2041430"/>
            <a:ext cx="914400" cy="914400"/>
          </a:xfrm>
          <a:prstGeom prst="rect">
            <a:avLst/>
          </a:prstGeom>
        </p:spPr>
      </p:pic>
      <p:sp>
        <p:nvSpPr>
          <p:cNvPr id="8" name="TextBox 7">
            <a:extLst>
              <a:ext uri="{FF2B5EF4-FFF2-40B4-BE49-F238E27FC236}">
                <a16:creationId xmlns:a16="http://schemas.microsoft.com/office/drawing/2014/main" id="{88908C2F-BBC9-C362-BB86-887FE4962CFF}"/>
              </a:ext>
            </a:extLst>
          </p:cNvPr>
          <p:cNvSpPr txBox="1"/>
          <p:nvPr/>
        </p:nvSpPr>
        <p:spPr>
          <a:xfrm>
            <a:off x="1752600" y="3832883"/>
            <a:ext cx="10014540" cy="1938992"/>
          </a:xfrm>
          <a:prstGeom prst="rect">
            <a:avLst/>
          </a:prstGeom>
          <a:noFill/>
        </p:spPr>
        <p:txBody>
          <a:bodyPr wrap="square" lIns="91440" tIns="45720" rIns="91440" bIns="45720" rtlCol="0" anchor="t">
            <a:spAutoFit/>
          </a:bodyPr>
          <a:lstStyle/>
          <a:p>
            <a:pPr indent="-285750" algn="just">
              <a:buFont typeface="Arial" panose="020B0604020202020204" pitchFamily="34" charset="0"/>
              <a:buChar char="•"/>
            </a:pPr>
            <a:endParaRPr lang="en-GB" sz="2000" dirty="0"/>
          </a:p>
          <a:p>
            <a:pPr indent="-285750" algn="just">
              <a:buClr>
                <a:schemeClr val="accent1"/>
              </a:buClr>
              <a:buFont typeface="Arial" panose="020B0604020202020204" pitchFamily="34" charset="0"/>
              <a:buChar char="•"/>
            </a:pPr>
            <a:r>
              <a:rPr lang="es-ES" sz="2000" dirty="0">
                <a:solidFill>
                  <a:schemeClr val="bg2"/>
                </a:solidFill>
              </a:rPr>
              <a:t>Los costos y los requisitos de recursos son inciertos y variables.</a:t>
            </a:r>
            <a:endParaRPr lang="en-GB" sz="2000" dirty="0">
              <a:solidFill>
                <a:schemeClr val="bg2"/>
              </a:solidFill>
            </a:endParaRPr>
          </a:p>
          <a:p>
            <a:pPr indent="-285750" algn="just">
              <a:buClr>
                <a:schemeClr val="accent1"/>
              </a:buClr>
              <a:buFont typeface="Arial" panose="020B0604020202020204" pitchFamily="34" charset="0"/>
              <a:buChar char="•"/>
            </a:pPr>
            <a:r>
              <a:rPr lang="es-ES" sz="2000" dirty="0">
                <a:solidFill>
                  <a:schemeClr val="bg2"/>
                </a:solidFill>
              </a:rPr>
              <a:t>Si se obtiene un resultado negativo se puede dar una falsa sensación de seguridad; es vital incluir mensajes sobre la interpretación del resultado y la posibilidad de volver a realizar la prueba.</a:t>
            </a:r>
            <a:endParaRPr lang="en-GB" sz="2000" dirty="0">
              <a:solidFill>
                <a:schemeClr val="bg2"/>
              </a:solidFill>
            </a:endParaRPr>
          </a:p>
          <a:p>
            <a:pPr algn="just"/>
            <a:endParaRPr lang="en-GB" sz="2000" dirty="0">
              <a:solidFill>
                <a:schemeClr val="dk1"/>
              </a:solidFill>
            </a:endParaRPr>
          </a:p>
        </p:txBody>
      </p:sp>
      <p:pic>
        <p:nvPicPr>
          <p:cNvPr id="16" name="Graphic 15" descr="Exclamation mark with solid fill">
            <a:extLst>
              <a:ext uri="{FF2B5EF4-FFF2-40B4-BE49-F238E27FC236}">
                <a16:creationId xmlns:a16="http://schemas.microsoft.com/office/drawing/2014/main" id="{0E2B8285-AF41-0C29-4CAB-03BBC96CA2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1221" y="4338592"/>
            <a:ext cx="914400" cy="914400"/>
          </a:xfrm>
          <a:prstGeom prst="rect">
            <a:avLst/>
          </a:prstGeom>
        </p:spPr>
      </p:pic>
      <p:sp>
        <p:nvSpPr>
          <p:cNvPr id="15" name="TextBox 14">
            <a:extLst>
              <a:ext uri="{FF2B5EF4-FFF2-40B4-BE49-F238E27FC236}">
                <a16:creationId xmlns:a16="http://schemas.microsoft.com/office/drawing/2014/main" id="{C9E2BF0E-5AAD-4535-AA23-5EF6A4B39A5B}"/>
              </a:ext>
            </a:extLst>
          </p:cNvPr>
          <p:cNvSpPr txBox="1"/>
          <p:nvPr/>
        </p:nvSpPr>
        <p:spPr>
          <a:xfrm>
            <a:off x="515155" y="5698987"/>
            <a:ext cx="11602649" cy="523220"/>
          </a:xfrm>
          <a:prstGeom prst="rect">
            <a:avLst/>
          </a:prstGeom>
          <a:noFill/>
        </p:spPr>
        <p:txBody>
          <a:bodyPr wrap="square">
            <a:spAutoFit/>
          </a:bodyPr>
          <a:lstStyle/>
          <a:p>
            <a:r>
              <a:rPr lang="es-ES" dirty="0">
                <a:solidFill>
                  <a:schemeClr val="bg2"/>
                </a:solidFill>
              </a:rPr>
              <a:t>Procedente de: </a:t>
            </a:r>
            <a:r>
              <a:rPr lang="es-ES" i="1" dirty="0">
                <a:solidFill>
                  <a:schemeClr val="bg2"/>
                </a:solidFill>
              </a:rPr>
              <a:t>Uso de pruebas de diagnóstico rápido de detección de antígenos del SARS-CoV-2 para el autodiagnóstico de la COVID-19.</a:t>
            </a:r>
          </a:p>
          <a:p>
            <a:r>
              <a:rPr lang="es-ES" i="1" dirty="0">
                <a:solidFill>
                  <a:schemeClr val="bg2"/>
                </a:solidFill>
              </a:rPr>
              <a:t>Orientaciones provisionales</a:t>
            </a:r>
            <a:r>
              <a:rPr lang="es-ES" dirty="0">
                <a:solidFill>
                  <a:schemeClr val="bg2"/>
                </a:solidFill>
              </a:rPr>
              <a:t>, 9 de marzo de 2022. </a:t>
            </a:r>
            <a:r>
              <a:rPr lang="en-GB" dirty="0">
                <a:solidFill>
                  <a:schemeClr val="bg2"/>
                </a:solidFill>
              </a:rPr>
              <a:t>Ginebra, </a:t>
            </a:r>
            <a:r>
              <a:rPr lang="es-ES" dirty="0">
                <a:solidFill>
                  <a:schemeClr val="bg2"/>
                </a:solidFill>
              </a:rPr>
              <a:t>Organización Mundial de la Salud</a:t>
            </a:r>
            <a:r>
              <a:rPr lang="en-GB" dirty="0">
                <a:solidFill>
                  <a:schemeClr val="bg2"/>
                </a:solidFill>
              </a:rPr>
              <a:t>. </a:t>
            </a:r>
            <a:r>
              <a:rPr lang="en-GB" dirty="0">
                <a:solidFill>
                  <a:schemeClr val="accent1"/>
                </a:solidFill>
                <a:hlinkClick r:id="rId8"/>
              </a:rPr>
              <a:t>https://apps.who.int/iris/handle/10665/353057</a:t>
            </a:r>
            <a:endParaRPr lang="en-US" dirty="0"/>
          </a:p>
        </p:txBody>
      </p:sp>
      <p:sp>
        <p:nvSpPr>
          <p:cNvPr id="4" name="Google Shape;104;p2">
            <a:extLst>
              <a:ext uri="{FF2B5EF4-FFF2-40B4-BE49-F238E27FC236}">
                <a16:creationId xmlns:a16="http://schemas.microsoft.com/office/drawing/2014/main" id="{5E097A22-AC17-0558-90B8-00F384EC36B3}"/>
              </a:ext>
            </a:extLst>
          </p:cNvPr>
          <p:cNvSpPr txBox="1">
            <a:spLocks noGrp="1"/>
          </p:cNvSpPr>
          <p:nvPr>
            <p:ph type="ftr" idx="11"/>
          </p:nvPr>
        </p:nvSpPr>
        <p:spPr>
          <a:xfrm>
            <a:off x="838199" y="6338421"/>
            <a:ext cx="10515599"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179443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C2C-D581-43B3-3A68-03B205CF625A}"/>
              </a:ext>
            </a:extLst>
          </p:cNvPr>
          <p:cNvSpPr>
            <a:spLocks noGrp="1"/>
          </p:cNvSpPr>
          <p:nvPr>
            <p:ph type="title"/>
          </p:nvPr>
        </p:nvSpPr>
        <p:spPr/>
        <p:txBody>
          <a:bodyPr/>
          <a:lstStyle/>
          <a:p>
            <a:r>
              <a:rPr lang="es-ES"/>
              <a:t>Información clave para los trabajadores de la salud (1)</a:t>
            </a:r>
          </a:p>
        </p:txBody>
      </p:sp>
      <p:sp>
        <p:nvSpPr>
          <p:cNvPr id="4" name="Text Placeholder 3">
            <a:extLst>
              <a:ext uri="{FF2B5EF4-FFF2-40B4-BE49-F238E27FC236}">
                <a16:creationId xmlns:a16="http://schemas.microsoft.com/office/drawing/2014/main" id="{643CD02C-9829-6543-158A-8D97F609DBC9}"/>
              </a:ext>
            </a:extLst>
          </p:cNvPr>
          <p:cNvSpPr>
            <a:spLocks noGrp="1"/>
          </p:cNvSpPr>
          <p:nvPr>
            <p:ph type="body" idx="1"/>
          </p:nvPr>
        </p:nvSpPr>
        <p:spPr>
          <a:xfrm>
            <a:off x="685800" y="1648694"/>
            <a:ext cx="6140115" cy="4440760"/>
          </a:xfrm>
        </p:spPr>
        <p:txBody>
          <a:bodyPr/>
          <a:lstStyle/>
          <a:p>
            <a:r>
              <a:rPr lang="es-ES" dirty="0"/>
              <a:t>Asegúrese de que las pruebas de diagnóstico rápido para detectar antígenos del SARS-CoV-2 suministradas están recomendadas para el autodiagnóstico.</a:t>
            </a:r>
          </a:p>
          <a:p>
            <a:r>
              <a:rPr lang="es-ES" dirty="0"/>
              <a:t>Siga las instrucciones sobre las condiciones de almacenamiento proporcionadas por el fabricante.</a:t>
            </a:r>
          </a:p>
          <a:p>
            <a:r>
              <a:rPr lang="es-ES" dirty="0"/>
              <a:t>Compruebe las fechas de caducidad de las pruebas y asegúrese de utilizar primero las pruebas cuya caducidad sea más próxima.</a:t>
            </a:r>
          </a:p>
          <a:p>
            <a:r>
              <a:rPr lang="es-ES" dirty="0"/>
              <a:t>No suministre pruebas caducadas.</a:t>
            </a:r>
          </a:p>
          <a:p>
            <a:endParaRPr lang="en-GB" dirty="0"/>
          </a:p>
        </p:txBody>
      </p:sp>
      <p:sp>
        <p:nvSpPr>
          <p:cNvPr id="6" name="Slide Number Placeholder 5">
            <a:extLst>
              <a:ext uri="{FF2B5EF4-FFF2-40B4-BE49-F238E27FC236}">
                <a16:creationId xmlns:a16="http://schemas.microsoft.com/office/drawing/2014/main" id="{AFB118C8-EF1F-1298-FF27-3C0EE59FA3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13</a:t>
            </a:fld>
            <a:endParaRPr lang="en-US"/>
          </a:p>
        </p:txBody>
      </p:sp>
      <p:grpSp>
        <p:nvGrpSpPr>
          <p:cNvPr id="7" name="Group 6">
            <a:extLst>
              <a:ext uri="{FF2B5EF4-FFF2-40B4-BE49-F238E27FC236}">
                <a16:creationId xmlns:a16="http://schemas.microsoft.com/office/drawing/2014/main" id="{751E78A9-D3FB-724F-2A73-64A1C91FFD9E}"/>
              </a:ext>
            </a:extLst>
          </p:cNvPr>
          <p:cNvGrpSpPr/>
          <p:nvPr/>
        </p:nvGrpSpPr>
        <p:grpSpPr>
          <a:xfrm>
            <a:off x="7429730" y="1407800"/>
            <a:ext cx="3924069" cy="596348"/>
            <a:chOff x="7861998" y="1527451"/>
            <a:chExt cx="3924069" cy="596348"/>
          </a:xfrm>
        </p:grpSpPr>
        <p:sp>
          <p:nvSpPr>
            <p:cNvPr id="8" name="TextBox 7">
              <a:extLst>
                <a:ext uri="{FF2B5EF4-FFF2-40B4-BE49-F238E27FC236}">
                  <a16:creationId xmlns:a16="http://schemas.microsoft.com/office/drawing/2014/main" id="{158280A5-A1DC-D40A-5779-DBA0D6BE981C}"/>
                </a:ext>
              </a:extLst>
            </p:cNvPr>
            <p:cNvSpPr txBox="1"/>
            <p:nvPr/>
          </p:nvSpPr>
          <p:spPr>
            <a:xfrm>
              <a:off x="8387592" y="1694820"/>
              <a:ext cx="3398475" cy="261610"/>
            </a:xfrm>
            <a:prstGeom prst="rect">
              <a:avLst/>
            </a:prstGeom>
            <a:solidFill>
              <a:schemeClr val="tx1"/>
            </a:solidFill>
          </p:spPr>
          <p:txBody>
            <a:bodyPr wrap="square" rtlCol="0">
              <a:spAutoFit/>
            </a:bodyPr>
            <a:lstStyle/>
            <a:p>
              <a:r>
                <a:rPr lang="es-ES" sz="1100">
                  <a:solidFill>
                    <a:srgbClr val="FFFFFF"/>
                  </a:solidFill>
                  <a:ea typeface="Calibri" charset="0"/>
                  <a:cs typeface="Calibri" charset="0"/>
                </a:rPr>
                <a:t>Adaptar según las directrices de su país</a:t>
              </a:r>
            </a:p>
          </p:txBody>
        </p:sp>
        <p:sp>
          <p:nvSpPr>
            <p:cNvPr id="9" name="Oval 8">
              <a:extLst>
                <a:ext uri="{FF2B5EF4-FFF2-40B4-BE49-F238E27FC236}">
                  <a16:creationId xmlns:a16="http://schemas.microsoft.com/office/drawing/2014/main" id="{6A147321-45CE-C330-F130-E4AEF83D82DF}"/>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encil">
              <a:extLst>
                <a:ext uri="{FF2B5EF4-FFF2-40B4-BE49-F238E27FC236}">
                  <a16:creationId xmlns:a16="http://schemas.microsoft.com/office/drawing/2014/main" id="{577E83B9-6DE7-B6C5-298D-A3C76CC349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1" name="Google Shape;104;p2">
            <a:extLst>
              <a:ext uri="{FF2B5EF4-FFF2-40B4-BE49-F238E27FC236}">
                <a16:creationId xmlns:a16="http://schemas.microsoft.com/office/drawing/2014/main" id="{4BDF042F-0FA1-AFA9-C28D-AF92189C79FF}"/>
              </a:ext>
            </a:extLst>
          </p:cNvPr>
          <p:cNvSpPr txBox="1">
            <a:spLocks noGrp="1"/>
          </p:cNvSpPr>
          <p:nvPr>
            <p:ph type="ftr" idx="11"/>
          </p:nvPr>
        </p:nvSpPr>
        <p:spPr>
          <a:xfrm>
            <a:off x="838199" y="6338421"/>
            <a:ext cx="10359189"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pic>
        <p:nvPicPr>
          <p:cNvPr id="5" name="Picture 4">
            <a:extLst>
              <a:ext uri="{FF2B5EF4-FFF2-40B4-BE49-F238E27FC236}">
                <a16:creationId xmlns:a16="http://schemas.microsoft.com/office/drawing/2014/main" id="{3AA73329-4E36-6C12-F475-9496E188B9CB}"/>
              </a:ext>
            </a:extLst>
          </p:cNvPr>
          <p:cNvPicPr>
            <a:picLocks noChangeAspect="1"/>
          </p:cNvPicPr>
          <p:nvPr/>
        </p:nvPicPr>
        <p:blipFill rotWithShape="1">
          <a:blip r:embed="rId4"/>
          <a:srcRect t="22036"/>
          <a:stretch/>
        </p:blipFill>
        <p:spPr>
          <a:xfrm>
            <a:off x="6714353" y="2078337"/>
            <a:ext cx="5027073" cy="3919330"/>
          </a:xfrm>
          <a:prstGeom prst="rect">
            <a:avLst/>
          </a:prstGeom>
        </p:spPr>
      </p:pic>
    </p:spTree>
    <p:extLst>
      <p:ext uri="{BB962C8B-B14F-4D97-AF65-F5344CB8AC3E}">
        <p14:creationId xmlns:p14="http://schemas.microsoft.com/office/powerpoint/2010/main" val="343365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A742-32B4-16FB-71D5-8C554B2D2FB8}"/>
              </a:ext>
            </a:extLst>
          </p:cNvPr>
          <p:cNvSpPr>
            <a:spLocks noGrp="1"/>
          </p:cNvSpPr>
          <p:nvPr>
            <p:ph type="title"/>
          </p:nvPr>
        </p:nvSpPr>
        <p:spPr/>
        <p:txBody>
          <a:bodyPr/>
          <a:lstStyle/>
          <a:p>
            <a:r>
              <a:rPr lang="es-ES"/>
              <a:t>Información clave para los trabajadores de la salud (2)</a:t>
            </a:r>
          </a:p>
        </p:txBody>
      </p:sp>
      <p:sp>
        <p:nvSpPr>
          <p:cNvPr id="3" name="Text Placeholder 2">
            <a:extLst>
              <a:ext uri="{FF2B5EF4-FFF2-40B4-BE49-F238E27FC236}">
                <a16:creationId xmlns:a16="http://schemas.microsoft.com/office/drawing/2014/main" id="{0856E7A6-8ADA-7DE6-3593-C82A1762437B}"/>
              </a:ext>
            </a:extLst>
          </p:cNvPr>
          <p:cNvSpPr>
            <a:spLocks noGrp="1"/>
          </p:cNvSpPr>
          <p:nvPr>
            <p:ph type="body" idx="1"/>
          </p:nvPr>
        </p:nvSpPr>
        <p:spPr>
          <a:xfrm>
            <a:off x="668867" y="1589540"/>
            <a:ext cx="10515600" cy="4440760"/>
          </a:xfrm>
        </p:spPr>
        <p:txBody>
          <a:bodyPr>
            <a:normAutofit/>
          </a:bodyPr>
          <a:lstStyle/>
          <a:p>
            <a:r>
              <a:rPr lang="es-ES" dirty="0"/>
              <a:t>Explique al usuario la técnica correcta de obtención de muestras para la prueba de autodiagnóstico suministrada. Es importante que se utilice el método de obtención de muestras recomendado para la prueba (por ejemplo, el hisopado nasal).</a:t>
            </a:r>
          </a:p>
          <a:p>
            <a:endParaRPr lang="en-GB" sz="800" dirty="0"/>
          </a:p>
          <a:p>
            <a:r>
              <a:rPr lang="es-ES" dirty="0"/>
              <a:t>Explique al </a:t>
            </a:r>
            <a:r>
              <a:rPr lang="es-ES" dirty="0" err="1"/>
              <a:t>usuariola</a:t>
            </a:r>
            <a:r>
              <a:rPr lang="es-ES" dirty="0"/>
              <a:t> técnica correcta para realizar la prueba de autodiagnóstico suministrada. Es importante que se sigan las instrucciones de uso específicas de la prueba, ya que los reactivos y los procedimientos, incluidos los tiempos de incubación, pueden diferir en las distintas pruebas.</a:t>
            </a:r>
          </a:p>
          <a:p>
            <a:endParaRPr lang="en-GB" sz="800" dirty="0"/>
          </a:p>
          <a:p>
            <a:r>
              <a:rPr lang="es-ES" dirty="0"/>
              <a:t>Siga las recomendaciones de su país sobre la interpretación y comunicación de los resultados de las pruebas de autodiagnóstico. Estas recomendaciones pueden incluir la confirmación de los resultados de las pruebas, la cuarentena y la realización de nuevas pruebas con una prueba de PCR para el SARS-CoV-2 autorizada. </a:t>
            </a:r>
          </a:p>
          <a:p>
            <a:endParaRPr lang="en-GB" dirty="0"/>
          </a:p>
        </p:txBody>
      </p:sp>
      <p:sp>
        <p:nvSpPr>
          <p:cNvPr id="5" name="Slide Number Placeholder 4">
            <a:extLst>
              <a:ext uri="{FF2B5EF4-FFF2-40B4-BE49-F238E27FC236}">
                <a16:creationId xmlns:a16="http://schemas.microsoft.com/office/drawing/2014/main" id="{3C0E9521-7AA6-3087-CEAE-27570F8653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dirty="0"/>
              <a:t>14</a:t>
            </a:fld>
            <a:endParaRPr lang="en-US" dirty="0"/>
          </a:p>
        </p:txBody>
      </p:sp>
      <p:grpSp>
        <p:nvGrpSpPr>
          <p:cNvPr id="6" name="Group 5">
            <a:extLst>
              <a:ext uri="{FF2B5EF4-FFF2-40B4-BE49-F238E27FC236}">
                <a16:creationId xmlns:a16="http://schemas.microsoft.com/office/drawing/2014/main" id="{D6D7F177-0959-BA8A-8227-547A653AD2D8}"/>
              </a:ext>
            </a:extLst>
          </p:cNvPr>
          <p:cNvGrpSpPr/>
          <p:nvPr/>
        </p:nvGrpSpPr>
        <p:grpSpPr>
          <a:xfrm>
            <a:off x="7939982" y="846529"/>
            <a:ext cx="3924069" cy="596348"/>
            <a:chOff x="7861998" y="1527451"/>
            <a:chExt cx="3924069" cy="596348"/>
          </a:xfrm>
        </p:grpSpPr>
        <p:sp>
          <p:nvSpPr>
            <p:cNvPr id="7" name="TextBox 6">
              <a:extLst>
                <a:ext uri="{FF2B5EF4-FFF2-40B4-BE49-F238E27FC236}">
                  <a16:creationId xmlns:a16="http://schemas.microsoft.com/office/drawing/2014/main" id="{0536A4C0-E8D0-E9FB-B1A3-396A24C6D0B5}"/>
                </a:ext>
              </a:extLst>
            </p:cNvPr>
            <p:cNvSpPr txBox="1"/>
            <p:nvPr/>
          </p:nvSpPr>
          <p:spPr>
            <a:xfrm>
              <a:off x="8387592" y="1694820"/>
              <a:ext cx="3398475" cy="261610"/>
            </a:xfrm>
            <a:prstGeom prst="rect">
              <a:avLst/>
            </a:prstGeom>
            <a:solidFill>
              <a:schemeClr val="tx1"/>
            </a:solidFill>
          </p:spPr>
          <p:txBody>
            <a:bodyPr wrap="square" rtlCol="0">
              <a:spAutoFit/>
            </a:bodyPr>
            <a:lstStyle/>
            <a:p>
              <a:r>
                <a:rPr lang="es-ES" sz="1100">
                  <a:solidFill>
                    <a:srgbClr val="FFFFFF"/>
                  </a:solidFill>
                  <a:ea typeface="Calibri" charset="0"/>
                  <a:cs typeface="Calibri" charset="0"/>
                </a:rPr>
                <a:t>Adaptar según las directrices de su país</a:t>
              </a:r>
            </a:p>
          </p:txBody>
        </p:sp>
        <p:sp>
          <p:nvSpPr>
            <p:cNvPr id="8" name="Oval 7">
              <a:extLst>
                <a:ext uri="{FF2B5EF4-FFF2-40B4-BE49-F238E27FC236}">
                  <a16:creationId xmlns:a16="http://schemas.microsoft.com/office/drawing/2014/main" id="{120F1A00-3C5E-9C56-261A-F1533FA50D80}"/>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Pencil">
              <a:extLst>
                <a:ext uri="{FF2B5EF4-FFF2-40B4-BE49-F238E27FC236}">
                  <a16:creationId xmlns:a16="http://schemas.microsoft.com/office/drawing/2014/main" id="{7374D563-77E7-6AB9-593C-733CCA63A1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1" name="Google Shape;104;p2">
            <a:extLst>
              <a:ext uri="{FF2B5EF4-FFF2-40B4-BE49-F238E27FC236}">
                <a16:creationId xmlns:a16="http://schemas.microsoft.com/office/drawing/2014/main" id="{E9BD5978-1D96-0D77-007A-12B1C2C826AF}"/>
              </a:ext>
            </a:extLst>
          </p:cNvPr>
          <p:cNvSpPr txBox="1">
            <a:spLocks noGrp="1"/>
          </p:cNvSpPr>
          <p:nvPr>
            <p:ph type="ftr" idx="11"/>
          </p:nvPr>
        </p:nvSpPr>
        <p:spPr>
          <a:xfrm>
            <a:off x="838199" y="6338421"/>
            <a:ext cx="10515599"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extLst>
      <p:ext uri="{BB962C8B-B14F-4D97-AF65-F5344CB8AC3E}">
        <p14:creationId xmlns:p14="http://schemas.microsoft.com/office/powerpoint/2010/main" val="246695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199" y="289689"/>
            <a:ext cx="10515600" cy="942814"/>
          </a:xfrm>
          <a:prstGeom prst="rect">
            <a:avLst/>
          </a:prstGeom>
          <a:noFill/>
          <a:ln>
            <a:noFill/>
          </a:ln>
        </p:spPr>
        <p:txBody>
          <a:bodyPr spcFirstLastPara="1" wrap="square" lIns="0" tIns="0" rIns="0" bIns="0" anchor="b" anchorCtr="0">
            <a:noAutofit/>
          </a:bodyPr>
          <a:lstStyle/>
          <a:p>
            <a:r>
              <a:rPr lang="es-ES"/>
              <a:t>Información clave que debe facilitarse a los usuarios (1)*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lang="en-US"/>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81009" y="1714055"/>
            <a:ext cx="9208450" cy="2347950"/>
          </a:xfrm>
          <a:prstGeom prst="rect">
            <a:avLst/>
          </a:prstGeom>
          <a:noFill/>
          <a:ln>
            <a:noFill/>
          </a:ln>
        </p:spPr>
        <p:txBody>
          <a:bodyPr spcFirstLastPara="1" wrap="square" lIns="91425" tIns="45700" rIns="91425" bIns="45700" anchor="t" anchorCtr="0">
            <a:noAutofit/>
          </a:bodyPr>
          <a:lstStyle/>
          <a:p>
            <a:pPr marL="0" indent="0" algn="just">
              <a:lnSpc>
                <a:spcPct val="90000"/>
              </a:lnSpc>
              <a:buClr>
                <a:srgbClr val="0070C0"/>
              </a:buClr>
              <a:buSzPts val="1800"/>
              <a:buNone/>
            </a:pPr>
            <a:endParaRPr lang="en-GB">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lang="en-GB">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6E3A3E4E-4DDE-4CDA-81FA-C09B1EBCD968}"/>
              </a:ext>
            </a:extLst>
          </p:cNvPr>
          <p:cNvSpPr txBox="1"/>
          <p:nvPr/>
        </p:nvSpPr>
        <p:spPr>
          <a:xfrm>
            <a:off x="327949" y="5784423"/>
            <a:ext cx="10614212" cy="553998"/>
          </a:xfrm>
          <a:prstGeom prst="rect">
            <a:avLst/>
          </a:prstGeom>
          <a:noFill/>
        </p:spPr>
        <p:txBody>
          <a:bodyPr wrap="square">
            <a:spAutoFit/>
          </a:bodyPr>
          <a:lstStyle/>
          <a:p>
            <a:r>
              <a:rPr lang="es-ES" sz="1000" dirty="0">
                <a:solidFill>
                  <a:schemeClr val="bg2"/>
                </a:solidFill>
              </a:rPr>
              <a:t>* </a:t>
            </a:r>
            <a:r>
              <a:rPr lang="es-ES" sz="1000" i="1" dirty="0">
                <a:solidFill>
                  <a:schemeClr val="bg2"/>
                </a:solidFill>
              </a:rPr>
              <a:t>Uso de pruebas de diagnóstico rápido de detección de antígenos del SARS-CoV-2 para el autodiagnóstico de la COVID-19. Orientaciones provisionales</a:t>
            </a:r>
            <a:r>
              <a:rPr lang="es-ES" sz="1000" dirty="0">
                <a:solidFill>
                  <a:schemeClr val="bg2"/>
                </a:solidFill>
              </a:rPr>
              <a:t>, 9 de marzo de 2022. Ginebra, Organización Mundial de la Salud. </a:t>
            </a:r>
            <a:r>
              <a:rPr lang="es-ES" sz="1000" dirty="0">
                <a:hlinkClick r:id="rId4"/>
              </a:rPr>
              <a:t>https://apps.who.int/iris/handle/10665/353057</a:t>
            </a:r>
          </a:p>
          <a:p>
            <a:endParaRPr lang="en-GB" sz="1000" dirty="0"/>
          </a:p>
        </p:txBody>
      </p:sp>
      <p:sp>
        <p:nvSpPr>
          <p:cNvPr id="13" name="TextBox 12">
            <a:extLst>
              <a:ext uri="{FF2B5EF4-FFF2-40B4-BE49-F238E27FC236}">
                <a16:creationId xmlns:a16="http://schemas.microsoft.com/office/drawing/2014/main" id="{1C98005A-79F4-1520-CBC9-F81CCA29E519}"/>
              </a:ext>
            </a:extLst>
          </p:cNvPr>
          <p:cNvSpPr txBox="1"/>
          <p:nvPr/>
        </p:nvSpPr>
        <p:spPr>
          <a:xfrm>
            <a:off x="838199" y="1680007"/>
            <a:ext cx="10515600" cy="2416046"/>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100000"/>
              <a:buFont typeface="Arial"/>
              <a:buChar char="•"/>
            </a:pPr>
            <a:r>
              <a:rPr lang="es-ES" sz="2000">
                <a:solidFill>
                  <a:schemeClr val="bg2"/>
                </a:solidFill>
              </a:rPr>
              <a:t>Cuándo deben realizarse pruebas de autodiagnóstico </a:t>
            </a:r>
          </a:p>
          <a:p>
            <a:pPr marL="342900" indent="-342900">
              <a:lnSpc>
                <a:spcPct val="90000"/>
              </a:lnSpc>
              <a:spcBef>
                <a:spcPts val="1000"/>
              </a:spcBef>
              <a:buClr>
                <a:schemeClr val="accent1"/>
              </a:buClr>
              <a:buSzPct val="100000"/>
              <a:buFont typeface="Arial"/>
              <a:buChar char="•"/>
            </a:pPr>
            <a:r>
              <a:rPr lang="es-ES" sz="2000">
                <a:solidFill>
                  <a:schemeClr val="bg2"/>
                </a:solidFill>
              </a:rPr>
              <a:t>Interpretación de los resultados positivos o negativos </a:t>
            </a:r>
          </a:p>
          <a:p>
            <a:pPr marL="342900" indent="-342900">
              <a:lnSpc>
                <a:spcPct val="90000"/>
              </a:lnSpc>
              <a:spcBef>
                <a:spcPts val="1000"/>
              </a:spcBef>
              <a:buClr>
                <a:schemeClr val="accent1"/>
              </a:buClr>
              <a:buSzPct val="100000"/>
              <a:buFont typeface="Arial"/>
              <a:buChar char="•"/>
            </a:pPr>
            <a:r>
              <a:rPr lang="es-ES" sz="2000">
                <a:solidFill>
                  <a:schemeClr val="bg2"/>
                </a:solidFill>
              </a:rPr>
              <a:t>Medidas de seguimiento recomendadas después de la prueba</a:t>
            </a:r>
          </a:p>
          <a:p>
            <a:pPr marL="342900" indent="-342900">
              <a:lnSpc>
                <a:spcPct val="90000"/>
              </a:lnSpc>
              <a:spcBef>
                <a:spcPts val="1000"/>
              </a:spcBef>
              <a:buClr>
                <a:schemeClr val="accent1"/>
              </a:buClr>
              <a:buSzPct val="100000"/>
              <a:buFont typeface="Arial"/>
              <a:buChar char="•"/>
            </a:pPr>
            <a:r>
              <a:rPr lang="es-ES" sz="2000">
                <a:solidFill>
                  <a:schemeClr val="bg2"/>
                </a:solidFill>
              </a:rPr>
              <a:t>Información sobre la notificación de resultados, la cuarentena, el rastreo de contactos, cuándo solicitar pruebas confirmatorias y nuevas pruebas, la disponibilidad de servicios de tratamiento, información actualizada sobre prevención y control de la infección, uso de la mascarilla y distanciamiento físico y medidas sociales y de salud pública</a:t>
            </a:r>
          </a:p>
        </p:txBody>
      </p:sp>
      <p:sp>
        <p:nvSpPr>
          <p:cNvPr id="2" name="TextBox 1">
            <a:extLst>
              <a:ext uri="{FF2B5EF4-FFF2-40B4-BE49-F238E27FC236}">
                <a16:creationId xmlns:a16="http://schemas.microsoft.com/office/drawing/2014/main" id="{F5341F34-ED08-F4FB-49DC-BA4CD8D9F1B3}"/>
              </a:ext>
            </a:extLst>
          </p:cNvPr>
          <p:cNvSpPr txBox="1"/>
          <p:nvPr/>
        </p:nvSpPr>
        <p:spPr>
          <a:xfrm>
            <a:off x="838199" y="4330082"/>
            <a:ext cx="10644195" cy="1015663"/>
          </a:xfrm>
          <a:prstGeom prst="rect">
            <a:avLst/>
          </a:prstGeom>
          <a:solidFill>
            <a:schemeClr val="accent1"/>
          </a:solidFill>
          <a:ln>
            <a:solidFill>
              <a:schemeClr val="accent1"/>
            </a:solidFill>
          </a:ln>
        </p:spPr>
        <p:txBody>
          <a:bodyPr wrap="square" rtlCol="0">
            <a:spAutoFit/>
          </a:bodyPr>
          <a:lstStyle/>
          <a:p>
            <a:pPr algn="ctr"/>
            <a:r>
              <a:rPr lang="es-ES" sz="2000" dirty="0">
                <a:solidFill>
                  <a:schemeClr val="bg1"/>
                </a:solidFill>
              </a:rPr>
              <a:t>Algunas personas pueden decidir realizarse pruebas de autodiagnóstico para estar más seguras de que no tienen la infección por SARS-CoV-2 (por ejemplo, para participar en actividades grupales, actos sociales, etcétera).</a:t>
            </a:r>
          </a:p>
        </p:txBody>
      </p:sp>
      <p:grpSp>
        <p:nvGrpSpPr>
          <p:cNvPr id="11" name="Group 10">
            <a:extLst>
              <a:ext uri="{FF2B5EF4-FFF2-40B4-BE49-F238E27FC236}">
                <a16:creationId xmlns:a16="http://schemas.microsoft.com/office/drawing/2014/main" id="{1F4B1AE2-B1FA-D55F-1C0D-1E69F8AEDFA7}"/>
              </a:ext>
            </a:extLst>
          </p:cNvPr>
          <p:cNvGrpSpPr/>
          <p:nvPr/>
        </p:nvGrpSpPr>
        <p:grpSpPr>
          <a:xfrm>
            <a:off x="8100550" y="1685256"/>
            <a:ext cx="3924069" cy="596348"/>
            <a:chOff x="7861998" y="1527451"/>
            <a:chExt cx="3924069" cy="596348"/>
          </a:xfrm>
        </p:grpSpPr>
        <p:sp>
          <p:nvSpPr>
            <p:cNvPr id="12" name="TextBox 11">
              <a:extLst>
                <a:ext uri="{FF2B5EF4-FFF2-40B4-BE49-F238E27FC236}">
                  <a16:creationId xmlns:a16="http://schemas.microsoft.com/office/drawing/2014/main" id="{96906E3A-CCE7-0097-EC84-0672165BFA61}"/>
                </a:ext>
              </a:extLst>
            </p:cNvPr>
            <p:cNvSpPr txBox="1"/>
            <p:nvPr/>
          </p:nvSpPr>
          <p:spPr>
            <a:xfrm>
              <a:off x="8387592" y="1694820"/>
              <a:ext cx="3398475" cy="261610"/>
            </a:xfrm>
            <a:prstGeom prst="rect">
              <a:avLst/>
            </a:prstGeom>
            <a:solidFill>
              <a:schemeClr val="tx1"/>
            </a:solidFill>
          </p:spPr>
          <p:txBody>
            <a:bodyPr wrap="square" rtlCol="0">
              <a:spAutoFit/>
            </a:bodyPr>
            <a:lstStyle/>
            <a:p>
              <a:r>
                <a:rPr lang="es-ES" sz="1100">
                  <a:solidFill>
                    <a:srgbClr val="FFFFFF"/>
                  </a:solidFill>
                  <a:ea typeface="Calibri" charset="0"/>
                  <a:cs typeface="Calibri" charset="0"/>
                </a:rPr>
                <a:t>Adaptar según las directrices de su país</a:t>
              </a:r>
            </a:p>
          </p:txBody>
        </p:sp>
        <p:sp>
          <p:nvSpPr>
            <p:cNvPr id="15" name="Oval 14">
              <a:extLst>
                <a:ext uri="{FF2B5EF4-FFF2-40B4-BE49-F238E27FC236}">
                  <a16:creationId xmlns:a16="http://schemas.microsoft.com/office/drawing/2014/main" id="{7821816D-2923-5E54-2701-FE3E3A0A4787}"/>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Pencil">
              <a:extLst>
                <a:ext uri="{FF2B5EF4-FFF2-40B4-BE49-F238E27FC236}">
                  <a16:creationId xmlns:a16="http://schemas.microsoft.com/office/drawing/2014/main" id="{44F00089-611C-42C0-1FBA-3268D3B743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941" y="1649394"/>
              <a:ext cx="352462" cy="352462"/>
            </a:xfrm>
            <a:prstGeom prst="rect">
              <a:avLst/>
            </a:prstGeom>
          </p:spPr>
        </p:pic>
      </p:grpSp>
      <p:sp>
        <p:nvSpPr>
          <p:cNvPr id="4" name="Google Shape;104;p2">
            <a:extLst>
              <a:ext uri="{FF2B5EF4-FFF2-40B4-BE49-F238E27FC236}">
                <a16:creationId xmlns:a16="http://schemas.microsoft.com/office/drawing/2014/main" id="{DAF81FDC-3E30-3A17-9F12-BCE4A934985C}"/>
              </a:ext>
            </a:extLst>
          </p:cNvPr>
          <p:cNvSpPr txBox="1">
            <a:spLocks noGrp="1"/>
          </p:cNvSpPr>
          <p:nvPr>
            <p:ph type="ftr" idx="11"/>
          </p:nvPr>
        </p:nvSpPr>
        <p:spPr>
          <a:xfrm>
            <a:off x="838199" y="6338421"/>
            <a:ext cx="10327105"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332504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lang="en-US"/>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nvPr>
        </p:nvSpPr>
        <p:spPr>
          <a:xfrm>
            <a:off x="494006" y="732843"/>
            <a:ext cx="11697994" cy="963370"/>
          </a:xfrm>
          <a:prstGeom prst="rect">
            <a:avLst/>
          </a:prstGeom>
          <a:noFill/>
          <a:ln>
            <a:noFill/>
          </a:ln>
        </p:spPr>
        <p:txBody>
          <a:bodyPr spcFirstLastPara="1" wrap="square" lIns="0" tIns="0" rIns="0" bIns="0" anchor="b" anchorCtr="0">
            <a:noAutofit/>
          </a:bodyPr>
          <a:lstStyle/>
          <a:p>
            <a:pPr lvl="0">
              <a:lnSpc>
                <a:spcPct val="100000"/>
              </a:lnSpc>
            </a:pPr>
            <a:r>
              <a:rPr lang="es-ES" dirty="0"/>
              <a:t>Información clave que debe facilitarse a los usuarios (1)* </a:t>
            </a:r>
            <a:br>
              <a:rPr lang="es-ES" dirty="0"/>
            </a:br>
            <a:r>
              <a:rPr lang="es-ES" sz="3200" dirty="0"/>
              <a:t>Cuándo y cómo utilizar pruebas de autodiagnóstico </a:t>
            </a:r>
            <a:br>
              <a:rPr lang="es-ES" sz="3200" dirty="0"/>
            </a:br>
            <a:r>
              <a:rPr lang="es-ES" sz="3200" dirty="0"/>
              <a:t>del SARS-CoV-2</a:t>
            </a:r>
          </a:p>
        </p:txBody>
      </p:sp>
      <p:sp>
        <p:nvSpPr>
          <p:cNvPr id="9" name="TextBox 8">
            <a:extLst>
              <a:ext uri="{FF2B5EF4-FFF2-40B4-BE49-F238E27FC236}">
                <a16:creationId xmlns:a16="http://schemas.microsoft.com/office/drawing/2014/main" id="{EACBA6F9-C2EC-F7D1-DC84-52946DF7351A}"/>
              </a:ext>
            </a:extLst>
          </p:cNvPr>
          <p:cNvSpPr txBox="1"/>
          <p:nvPr/>
        </p:nvSpPr>
        <p:spPr>
          <a:xfrm>
            <a:off x="224118" y="5869959"/>
            <a:ext cx="10614212" cy="553998"/>
          </a:xfrm>
          <a:prstGeom prst="rect">
            <a:avLst/>
          </a:prstGeom>
          <a:noFill/>
        </p:spPr>
        <p:txBody>
          <a:bodyPr wrap="square">
            <a:spAutoFit/>
          </a:bodyPr>
          <a:lstStyle/>
          <a:p>
            <a:r>
              <a:rPr lang="es-ES" sz="1000" dirty="0">
                <a:solidFill>
                  <a:schemeClr val="bg2"/>
                </a:solidFill>
              </a:rPr>
              <a:t>* Uso de pruebas de diagnóstico rápido de detección de antígenos del SARS-CoV-2 para el autodiagnóstico de la COVID-19. Orientaciones provisionales, 9 de marzo de 2022. Ginebra, Organización Mundial de la Salud. </a:t>
            </a:r>
            <a:r>
              <a:rPr lang="es-ES" sz="1000" dirty="0">
                <a:hlinkClick r:id="rId4"/>
              </a:rPr>
              <a:t>https://apps.who.int/iris/handle/10665/353057</a:t>
            </a:r>
          </a:p>
          <a:p>
            <a:endParaRPr lang="en-GB" sz="1000" dirty="0"/>
          </a:p>
        </p:txBody>
      </p:sp>
      <p:sp>
        <p:nvSpPr>
          <p:cNvPr id="2" name="TextBox 1">
            <a:extLst>
              <a:ext uri="{FF2B5EF4-FFF2-40B4-BE49-F238E27FC236}">
                <a16:creationId xmlns:a16="http://schemas.microsoft.com/office/drawing/2014/main" id="{4AFE19C0-BED0-6414-6E40-2398E6A191E6}"/>
              </a:ext>
            </a:extLst>
          </p:cNvPr>
          <p:cNvSpPr txBox="1"/>
          <p:nvPr/>
        </p:nvSpPr>
        <p:spPr>
          <a:xfrm>
            <a:off x="224118" y="3160334"/>
            <a:ext cx="5299039" cy="2246769"/>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s-ES" sz="2000" dirty="0">
                <a:solidFill>
                  <a:schemeClr val="bg2"/>
                </a:solidFill>
              </a:rPr>
              <a:t>Si se siente mal y tiene síntomas que podrían ser debidos a la COVID-19.</a:t>
            </a:r>
          </a:p>
          <a:p>
            <a:pPr marL="342900" indent="-342900">
              <a:buClr>
                <a:schemeClr val="accent1"/>
              </a:buClr>
              <a:buFont typeface="Arial" panose="020B0604020202020204" pitchFamily="34" charset="0"/>
              <a:buChar char="•"/>
            </a:pPr>
            <a:r>
              <a:rPr lang="es-ES" sz="2000" dirty="0">
                <a:solidFill>
                  <a:schemeClr val="bg2"/>
                </a:solidFill>
              </a:rPr>
              <a:t>Si cree que ha estado expuesto a la COVID-19 en los últimos siete días.</a:t>
            </a:r>
          </a:p>
          <a:p>
            <a:pPr marL="342900" indent="-342900">
              <a:buClr>
                <a:schemeClr val="accent1"/>
              </a:buClr>
              <a:buFont typeface="Arial" panose="020B0604020202020204" pitchFamily="34" charset="0"/>
              <a:buChar char="•"/>
            </a:pPr>
            <a:r>
              <a:rPr lang="es-ES" sz="2000" dirty="0">
                <a:solidFill>
                  <a:schemeClr val="bg2"/>
                </a:solidFill>
              </a:rPr>
              <a:t>Si desea comprobar que no está infectado justo antes de participar en una actividad social de interior.</a:t>
            </a:r>
          </a:p>
        </p:txBody>
      </p:sp>
      <p:sp>
        <p:nvSpPr>
          <p:cNvPr id="3" name="TextBox 2">
            <a:extLst>
              <a:ext uri="{FF2B5EF4-FFF2-40B4-BE49-F238E27FC236}">
                <a16:creationId xmlns:a16="http://schemas.microsoft.com/office/drawing/2014/main" id="{BB4EC922-F543-E5B0-C72A-2A8FB11FEFEB}"/>
              </a:ext>
            </a:extLst>
          </p:cNvPr>
          <p:cNvSpPr txBox="1"/>
          <p:nvPr/>
        </p:nvSpPr>
        <p:spPr>
          <a:xfrm>
            <a:off x="2575093" y="2205632"/>
            <a:ext cx="1439818" cy="584775"/>
          </a:xfrm>
          <a:prstGeom prst="rect">
            <a:avLst/>
          </a:prstGeom>
          <a:noFill/>
        </p:spPr>
        <p:txBody>
          <a:bodyPr wrap="none" rtlCol="0">
            <a:spAutoFit/>
          </a:bodyPr>
          <a:lstStyle/>
          <a:p>
            <a:r>
              <a:rPr lang="es-ES" sz="3200" b="1" dirty="0">
                <a:solidFill>
                  <a:schemeClr val="accent1"/>
                </a:solidFill>
              </a:rPr>
              <a:t>CUÁNDO</a:t>
            </a:r>
          </a:p>
        </p:txBody>
      </p:sp>
      <p:sp>
        <p:nvSpPr>
          <p:cNvPr id="10" name="TextBox 9">
            <a:extLst>
              <a:ext uri="{FF2B5EF4-FFF2-40B4-BE49-F238E27FC236}">
                <a16:creationId xmlns:a16="http://schemas.microsoft.com/office/drawing/2014/main" id="{19597339-99D3-D4F4-E518-A024A97726C5}"/>
              </a:ext>
            </a:extLst>
          </p:cNvPr>
          <p:cNvSpPr txBox="1"/>
          <p:nvPr/>
        </p:nvSpPr>
        <p:spPr>
          <a:xfrm>
            <a:off x="8177091" y="1812323"/>
            <a:ext cx="1188146" cy="584775"/>
          </a:xfrm>
          <a:prstGeom prst="rect">
            <a:avLst/>
          </a:prstGeom>
          <a:noFill/>
        </p:spPr>
        <p:txBody>
          <a:bodyPr wrap="none" rtlCol="0">
            <a:spAutoFit/>
          </a:bodyPr>
          <a:lstStyle/>
          <a:p>
            <a:r>
              <a:rPr lang="es-ES" sz="3200" b="1" dirty="0">
                <a:solidFill>
                  <a:schemeClr val="accent1"/>
                </a:solidFill>
              </a:rPr>
              <a:t>CÓMO</a:t>
            </a:r>
          </a:p>
        </p:txBody>
      </p:sp>
      <p:sp>
        <p:nvSpPr>
          <p:cNvPr id="4" name="TextBox 3">
            <a:extLst>
              <a:ext uri="{FF2B5EF4-FFF2-40B4-BE49-F238E27FC236}">
                <a16:creationId xmlns:a16="http://schemas.microsoft.com/office/drawing/2014/main" id="{8A5B09CF-5CB2-655D-1744-158CC3DFCC66}"/>
              </a:ext>
            </a:extLst>
          </p:cNvPr>
          <p:cNvSpPr txBox="1"/>
          <p:nvPr/>
        </p:nvSpPr>
        <p:spPr>
          <a:xfrm>
            <a:off x="5668103" y="2498019"/>
            <a:ext cx="6299779" cy="3170099"/>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s-ES" sz="2000" dirty="0">
                <a:solidFill>
                  <a:schemeClr val="bg2"/>
                </a:solidFill>
              </a:rPr>
              <a:t>Siga siempre las instrucciones que aparecen en el paquete de la prueba (estas varían entre marcas).</a:t>
            </a:r>
          </a:p>
          <a:p>
            <a:pPr marL="342900" indent="-342900">
              <a:buClr>
                <a:schemeClr val="accent1"/>
              </a:buClr>
              <a:buFont typeface="Arial" panose="020B0604020202020204" pitchFamily="34" charset="0"/>
              <a:buChar char="•"/>
            </a:pPr>
            <a:r>
              <a:rPr lang="es-ES" sz="2000" dirty="0">
                <a:solidFill>
                  <a:schemeClr val="bg2"/>
                </a:solidFill>
              </a:rPr>
              <a:t>Lávese bien las manos antes y después de realizar la prueba.</a:t>
            </a:r>
          </a:p>
          <a:p>
            <a:pPr marL="342900" indent="-342900">
              <a:buClr>
                <a:schemeClr val="accent1"/>
              </a:buClr>
              <a:buFont typeface="Arial" panose="020B0604020202020204" pitchFamily="34" charset="0"/>
              <a:buChar char="•"/>
            </a:pPr>
            <a:r>
              <a:rPr lang="es-ES" sz="2000" dirty="0">
                <a:solidFill>
                  <a:schemeClr val="bg2"/>
                </a:solidFill>
              </a:rPr>
              <a:t>Recoja una muestra de la nariz y/o la garganta y realice la prueba siguiendo las instrucciones.</a:t>
            </a:r>
          </a:p>
          <a:p>
            <a:pPr marL="342900" indent="-342900">
              <a:buClr>
                <a:schemeClr val="accent1"/>
              </a:buClr>
              <a:buFont typeface="Arial" panose="020B0604020202020204" pitchFamily="34" charset="0"/>
              <a:buChar char="•"/>
            </a:pPr>
            <a:r>
              <a:rPr lang="es-ES" sz="2000" dirty="0">
                <a:solidFill>
                  <a:schemeClr val="bg2"/>
                </a:solidFill>
              </a:rPr>
              <a:t>Espere el tiempo recomendado antes de leer el resultado.</a:t>
            </a:r>
          </a:p>
          <a:p>
            <a:pPr marL="342900" indent="-342900">
              <a:buClr>
                <a:schemeClr val="accent1"/>
              </a:buClr>
              <a:buFont typeface="Arial" panose="020B0604020202020204" pitchFamily="34" charset="0"/>
              <a:buChar char="•"/>
            </a:pPr>
            <a:r>
              <a:rPr lang="es-ES" sz="2000" dirty="0">
                <a:solidFill>
                  <a:schemeClr val="bg2"/>
                </a:solidFill>
              </a:rPr>
              <a:t>Deshágase de la prueba según se indica en las instrucciones del paquete.</a:t>
            </a:r>
          </a:p>
        </p:txBody>
      </p:sp>
      <p:pic>
        <p:nvPicPr>
          <p:cNvPr id="13" name="Picture 12" descr="A picture containing vector graphics&#10;&#10;Description automatically generated">
            <a:extLst>
              <a:ext uri="{FF2B5EF4-FFF2-40B4-BE49-F238E27FC236}">
                <a16:creationId xmlns:a16="http://schemas.microsoft.com/office/drawing/2014/main" id="{53245664-7517-E2EC-5B27-1F856D96F021}"/>
              </a:ext>
            </a:extLst>
          </p:cNvPr>
          <p:cNvPicPr>
            <a:picLocks noChangeAspect="1"/>
          </p:cNvPicPr>
          <p:nvPr/>
        </p:nvPicPr>
        <p:blipFill>
          <a:blip r:embed="rId5"/>
          <a:stretch>
            <a:fillRect/>
          </a:stretch>
        </p:blipFill>
        <p:spPr>
          <a:xfrm>
            <a:off x="494006" y="1502625"/>
            <a:ext cx="1439818" cy="1439818"/>
          </a:xfrm>
          <a:prstGeom prst="rect">
            <a:avLst/>
          </a:prstGeom>
        </p:spPr>
      </p:pic>
      <p:pic>
        <p:nvPicPr>
          <p:cNvPr id="15" name="Picture 14">
            <a:extLst>
              <a:ext uri="{FF2B5EF4-FFF2-40B4-BE49-F238E27FC236}">
                <a16:creationId xmlns:a16="http://schemas.microsoft.com/office/drawing/2014/main" id="{B74B3D0D-F1B9-A3D8-5D3D-644BDB5322ED}"/>
              </a:ext>
            </a:extLst>
          </p:cNvPr>
          <p:cNvPicPr>
            <a:picLocks noChangeAspect="1"/>
          </p:cNvPicPr>
          <p:nvPr/>
        </p:nvPicPr>
        <p:blipFill>
          <a:blip r:embed="rId6"/>
          <a:stretch>
            <a:fillRect/>
          </a:stretch>
        </p:blipFill>
        <p:spPr>
          <a:xfrm>
            <a:off x="10118420" y="1075317"/>
            <a:ext cx="1439819" cy="1439819"/>
          </a:xfrm>
          <a:prstGeom prst="rect">
            <a:avLst/>
          </a:prstGeom>
        </p:spPr>
      </p:pic>
      <p:sp>
        <p:nvSpPr>
          <p:cNvPr id="6" name="Google Shape;104;p2">
            <a:extLst>
              <a:ext uri="{FF2B5EF4-FFF2-40B4-BE49-F238E27FC236}">
                <a16:creationId xmlns:a16="http://schemas.microsoft.com/office/drawing/2014/main" id="{CFBB217D-0CB1-1438-8B44-F093F9340085}"/>
              </a:ext>
            </a:extLst>
          </p:cNvPr>
          <p:cNvSpPr txBox="1">
            <a:spLocks noGrp="1"/>
          </p:cNvSpPr>
          <p:nvPr>
            <p:ph type="ftr" idx="11"/>
          </p:nvPr>
        </p:nvSpPr>
        <p:spPr>
          <a:xfrm>
            <a:off x="838200" y="6338421"/>
            <a:ext cx="10351168"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340732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lang="en-US"/>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nvPr>
        </p:nvSpPr>
        <p:spPr>
          <a:xfrm>
            <a:off x="765522" y="843928"/>
            <a:ext cx="9541044" cy="942814"/>
          </a:xfrm>
          <a:prstGeom prst="rect">
            <a:avLst/>
          </a:prstGeom>
          <a:noFill/>
          <a:ln>
            <a:noFill/>
          </a:ln>
        </p:spPr>
        <p:txBody>
          <a:bodyPr spcFirstLastPara="1" wrap="square" lIns="0" tIns="0" rIns="0" bIns="0" anchor="b" anchorCtr="0">
            <a:noAutofit/>
          </a:bodyPr>
          <a:lstStyle/>
          <a:p>
            <a:pPr lvl="0"/>
            <a:r>
              <a:rPr lang="es-ES" dirty="0"/>
              <a:t>Información clave que debe facilitarse a los usuarios (1)* </a:t>
            </a:r>
            <a:br>
              <a:rPr lang="es-ES" dirty="0"/>
            </a:br>
            <a:r>
              <a:rPr lang="es-ES" sz="3200" dirty="0"/>
              <a:t>Resultados de la prueba y medidas de seguimiento</a:t>
            </a:r>
          </a:p>
        </p:txBody>
      </p:sp>
      <p:sp>
        <p:nvSpPr>
          <p:cNvPr id="9" name="TextBox 8">
            <a:extLst>
              <a:ext uri="{FF2B5EF4-FFF2-40B4-BE49-F238E27FC236}">
                <a16:creationId xmlns:a16="http://schemas.microsoft.com/office/drawing/2014/main" id="{EACBA6F9-C2EC-F7D1-DC84-52946DF7351A}"/>
              </a:ext>
            </a:extLst>
          </p:cNvPr>
          <p:cNvSpPr txBox="1"/>
          <p:nvPr/>
        </p:nvSpPr>
        <p:spPr>
          <a:xfrm>
            <a:off x="224118" y="5869959"/>
            <a:ext cx="10614212" cy="553998"/>
          </a:xfrm>
          <a:prstGeom prst="rect">
            <a:avLst/>
          </a:prstGeom>
          <a:noFill/>
        </p:spPr>
        <p:txBody>
          <a:bodyPr wrap="square">
            <a:spAutoFit/>
          </a:bodyPr>
          <a:lstStyle/>
          <a:p>
            <a:r>
              <a:rPr lang="es-ES" sz="1000" dirty="0">
                <a:solidFill>
                  <a:schemeClr val="bg2"/>
                </a:solidFill>
              </a:rPr>
              <a:t>* </a:t>
            </a:r>
            <a:r>
              <a:rPr lang="es-ES" sz="1000" i="1" dirty="0">
                <a:solidFill>
                  <a:schemeClr val="bg2"/>
                </a:solidFill>
              </a:rPr>
              <a:t>Uso de pruebas de diagnóstico rápido de detección de antígenos del SARS-CoV-2 para el autodiagnóstico de la COVID-19. Orientaciones provisionales</a:t>
            </a:r>
            <a:r>
              <a:rPr lang="es-ES" sz="1000" dirty="0">
                <a:solidFill>
                  <a:schemeClr val="bg2"/>
                </a:solidFill>
              </a:rPr>
              <a:t>, 9 de marzo de 2022. Ginebra, Organización Mundial de la Salud. </a:t>
            </a:r>
            <a:r>
              <a:rPr lang="es-ES" sz="1000" dirty="0">
                <a:hlinkClick r:id="rId4"/>
              </a:rPr>
              <a:t>https://apps.who.int/iris/handle/10665/353057</a:t>
            </a:r>
          </a:p>
          <a:p>
            <a:endParaRPr lang="en-GB" sz="1000" dirty="0"/>
          </a:p>
        </p:txBody>
      </p:sp>
      <p:sp>
        <p:nvSpPr>
          <p:cNvPr id="2" name="TextBox 1">
            <a:extLst>
              <a:ext uri="{FF2B5EF4-FFF2-40B4-BE49-F238E27FC236}">
                <a16:creationId xmlns:a16="http://schemas.microsoft.com/office/drawing/2014/main" id="{4AFE19C0-BED0-6414-6E40-2398E6A191E6}"/>
              </a:ext>
            </a:extLst>
          </p:cNvPr>
          <p:cNvSpPr txBox="1"/>
          <p:nvPr/>
        </p:nvSpPr>
        <p:spPr>
          <a:xfrm>
            <a:off x="1336735" y="2509320"/>
            <a:ext cx="5309597" cy="3139321"/>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s-ES" sz="1800" dirty="0">
                <a:solidFill>
                  <a:schemeClr val="bg2"/>
                </a:solidFill>
              </a:rPr>
              <a:t>Si tiene síntomas, consulte al trabajador de la salud que le haya sido asignado para saber si necesita tratamiento o atención, especialmente si es usted una persona mayor, tiene alguna afección de salud subyacente o no se ha vacunado contra la COVID-19.</a:t>
            </a:r>
          </a:p>
          <a:p>
            <a:pPr marL="342900" indent="-342900">
              <a:buClr>
                <a:schemeClr val="accent1"/>
              </a:buClr>
              <a:buFont typeface="Arial" panose="020B0604020202020204" pitchFamily="34" charset="0"/>
              <a:buChar char="•"/>
            </a:pPr>
            <a:r>
              <a:rPr lang="es-ES" sz="1800" dirty="0">
                <a:solidFill>
                  <a:schemeClr val="bg2"/>
                </a:solidFill>
              </a:rPr>
              <a:t>Busque atención médica urgente si tiene dolor en el pecho, dificultad para respirar o mareos.</a:t>
            </a:r>
          </a:p>
          <a:p>
            <a:pPr marL="342900" indent="-342900">
              <a:buClr>
                <a:schemeClr val="accent1"/>
              </a:buClr>
              <a:buFont typeface="Arial" panose="020B0604020202020204" pitchFamily="34" charset="0"/>
              <a:buChar char="•"/>
            </a:pPr>
            <a:r>
              <a:rPr lang="es-ES" sz="1800" dirty="0">
                <a:solidFill>
                  <a:schemeClr val="bg2"/>
                </a:solidFill>
              </a:rPr>
              <a:t>Siga las pautas de su país para comunicar los resultados de la prueba y conocer si debe aislarse.</a:t>
            </a:r>
          </a:p>
        </p:txBody>
      </p:sp>
      <p:sp>
        <p:nvSpPr>
          <p:cNvPr id="3" name="TextBox 2">
            <a:extLst>
              <a:ext uri="{FF2B5EF4-FFF2-40B4-BE49-F238E27FC236}">
                <a16:creationId xmlns:a16="http://schemas.microsoft.com/office/drawing/2014/main" id="{BB4EC922-F543-E5B0-C72A-2A8FB11FEFEB}"/>
              </a:ext>
            </a:extLst>
          </p:cNvPr>
          <p:cNvSpPr txBox="1"/>
          <p:nvPr/>
        </p:nvSpPr>
        <p:spPr>
          <a:xfrm>
            <a:off x="2396319" y="1958557"/>
            <a:ext cx="2077813" cy="584775"/>
          </a:xfrm>
          <a:prstGeom prst="rect">
            <a:avLst/>
          </a:prstGeom>
          <a:noFill/>
        </p:spPr>
        <p:txBody>
          <a:bodyPr wrap="none" rtlCol="0">
            <a:spAutoFit/>
          </a:bodyPr>
          <a:lstStyle/>
          <a:p>
            <a:r>
              <a:rPr lang="es-ES" sz="3200" b="1" dirty="0">
                <a:solidFill>
                  <a:schemeClr val="accent1"/>
                </a:solidFill>
              </a:rPr>
              <a:t>POSITIVO</a:t>
            </a:r>
          </a:p>
        </p:txBody>
      </p:sp>
      <p:sp>
        <p:nvSpPr>
          <p:cNvPr id="10" name="TextBox 9">
            <a:extLst>
              <a:ext uri="{FF2B5EF4-FFF2-40B4-BE49-F238E27FC236}">
                <a16:creationId xmlns:a16="http://schemas.microsoft.com/office/drawing/2014/main" id="{19597339-99D3-D4F4-E518-A024A97726C5}"/>
              </a:ext>
            </a:extLst>
          </p:cNvPr>
          <p:cNvSpPr txBox="1"/>
          <p:nvPr/>
        </p:nvSpPr>
        <p:spPr>
          <a:xfrm>
            <a:off x="7785691" y="1952848"/>
            <a:ext cx="2282997" cy="584775"/>
          </a:xfrm>
          <a:prstGeom prst="rect">
            <a:avLst/>
          </a:prstGeom>
          <a:noFill/>
        </p:spPr>
        <p:txBody>
          <a:bodyPr wrap="none" rtlCol="0">
            <a:spAutoFit/>
          </a:bodyPr>
          <a:lstStyle/>
          <a:p>
            <a:r>
              <a:rPr lang="es-ES" sz="3200" b="1" dirty="0">
                <a:solidFill>
                  <a:schemeClr val="accent1"/>
                </a:solidFill>
              </a:rPr>
              <a:t>NEGATIVO</a:t>
            </a:r>
          </a:p>
        </p:txBody>
      </p:sp>
      <p:sp>
        <p:nvSpPr>
          <p:cNvPr id="11" name="TextBox 10">
            <a:extLst>
              <a:ext uri="{FF2B5EF4-FFF2-40B4-BE49-F238E27FC236}">
                <a16:creationId xmlns:a16="http://schemas.microsoft.com/office/drawing/2014/main" id="{47B1EBF3-B64A-2110-15D9-50CCB899F06D}"/>
              </a:ext>
            </a:extLst>
          </p:cNvPr>
          <p:cNvSpPr txBox="1"/>
          <p:nvPr/>
        </p:nvSpPr>
        <p:spPr>
          <a:xfrm>
            <a:off x="6826472" y="2505987"/>
            <a:ext cx="5071442" cy="341632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s-ES" sz="1800" dirty="0">
                <a:solidFill>
                  <a:schemeClr val="bg2"/>
                </a:solidFill>
              </a:rPr>
              <a:t>Un resultado negativo en la prueba le dará más confianza: es menos probable que estuviese infectado cuando se hizo la prueba.</a:t>
            </a:r>
          </a:p>
          <a:p>
            <a:pPr marL="285750" indent="-285750">
              <a:buClr>
                <a:schemeClr val="accent1"/>
              </a:buClr>
              <a:buFont typeface="Arial" panose="020B0604020202020204" pitchFamily="34" charset="0"/>
              <a:buChar char="•"/>
            </a:pPr>
            <a:r>
              <a:rPr lang="es-ES" sz="1800" dirty="0">
                <a:solidFill>
                  <a:schemeClr val="bg2"/>
                </a:solidFill>
              </a:rPr>
              <a:t>Recuerde que pueden producirse resultados falsos negativos, especialmente si se sometió a la prueba poco después de haber sido expuesto al virus.</a:t>
            </a:r>
          </a:p>
          <a:p>
            <a:pPr marL="285750" indent="-285750">
              <a:buClr>
                <a:schemeClr val="accent1"/>
              </a:buClr>
              <a:buFont typeface="Arial" panose="020B0604020202020204" pitchFamily="34" charset="0"/>
              <a:buChar char="•"/>
            </a:pPr>
            <a:r>
              <a:rPr lang="es-ES" sz="1800" dirty="0">
                <a:solidFill>
                  <a:schemeClr val="bg2"/>
                </a:solidFill>
              </a:rPr>
              <a:t>Si sabe que ha estado expuesto al virus recientemente y/o tiene síntomas que podrían ser compatibles con la COVID-19, realice otra prueba 24-48 horas después.</a:t>
            </a:r>
          </a:p>
        </p:txBody>
      </p:sp>
      <p:pic>
        <p:nvPicPr>
          <p:cNvPr id="13" name="Picture 12" descr="A picture containing icon&#10;&#10;Description automatically generated">
            <a:extLst>
              <a:ext uri="{FF2B5EF4-FFF2-40B4-BE49-F238E27FC236}">
                <a16:creationId xmlns:a16="http://schemas.microsoft.com/office/drawing/2014/main" id="{0ED0536F-D61B-54C3-DAB6-F799CAE702BC}"/>
              </a:ext>
            </a:extLst>
          </p:cNvPr>
          <p:cNvPicPr>
            <a:picLocks noChangeAspect="1"/>
          </p:cNvPicPr>
          <p:nvPr/>
        </p:nvPicPr>
        <p:blipFill>
          <a:blip r:embed="rId5"/>
          <a:stretch>
            <a:fillRect/>
          </a:stretch>
        </p:blipFill>
        <p:spPr>
          <a:xfrm>
            <a:off x="-110067" y="2729181"/>
            <a:ext cx="1540934" cy="2342078"/>
          </a:xfrm>
          <a:prstGeom prst="rect">
            <a:avLst/>
          </a:prstGeom>
        </p:spPr>
      </p:pic>
      <p:pic>
        <p:nvPicPr>
          <p:cNvPr id="15" name="Picture 14" descr="Text, icon&#10;&#10;Description automatically generated with medium confidence">
            <a:extLst>
              <a:ext uri="{FF2B5EF4-FFF2-40B4-BE49-F238E27FC236}">
                <a16:creationId xmlns:a16="http://schemas.microsoft.com/office/drawing/2014/main" id="{10C3F5DB-A5DD-D85C-85D0-3F1CEC646259}"/>
              </a:ext>
            </a:extLst>
          </p:cNvPr>
          <p:cNvPicPr>
            <a:picLocks noChangeAspect="1"/>
          </p:cNvPicPr>
          <p:nvPr/>
        </p:nvPicPr>
        <p:blipFill>
          <a:blip r:embed="rId6"/>
          <a:stretch>
            <a:fillRect/>
          </a:stretch>
        </p:blipFill>
        <p:spPr>
          <a:xfrm>
            <a:off x="10306566" y="454301"/>
            <a:ext cx="1605943" cy="1936198"/>
          </a:xfrm>
          <a:prstGeom prst="rect">
            <a:avLst/>
          </a:prstGeom>
        </p:spPr>
      </p:pic>
      <p:sp>
        <p:nvSpPr>
          <p:cNvPr id="5" name="Google Shape;104;p2">
            <a:extLst>
              <a:ext uri="{FF2B5EF4-FFF2-40B4-BE49-F238E27FC236}">
                <a16:creationId xmlns:a16="http://schemas.microsoft.com/office/drawing/2014/main" id="{C6F5F05C-AC18-4921-7512-123E3C33646D}"/>
              </a:ext>
            </a:extLst>
          </p:cNvPr>
          <p:cNvSpPr txBox="1">
            <a:spLocks noGrp="1"/>
          </p:cNvSpPr>
          <p:nvPr>
            <p:ph type="ftr" idx="11"/>
          </p:nvPr>
        </p:nvSpPr>
        <p:spPr>
          <a:xfrm>
            <a:off x="838199" y="6338421"/>
            <a:ext cx="10614211"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404473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Importancia de la interpretación correcta de los resultados de la prueba</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lang="en-US"/>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81009" y="1714055"/>
            <a:ext cx="9208450" cy="2347950"/>
          </a:xfrm>
          <a:prstGeom prst="rect">
            <a:avLst/>
          </a:prstGeom>
          <a:noFill/>
          <a:ln>
            <a:noFill/>
          </a:ln>
        </p:spPr>
        <p:txBody>
          <a:bodyPr spcFirstLastPara="1" wrap="square" lIns="91425" tIns="45700" rIns="91425" bIns="45700" anchor="t" anchorCtr="0">
            <a:noAutofit/>
          </a:bodyPr>
          <a:lstStyle/>
          <a:p>
            <a:pPr marL="0" indent="0" algn="just">
              <a:lnSpc>
                <a:spcPct val="90000"/>
              </a:lnSpc>
              <a:buClr>
                <a:srgbClr val="0070C0"/>
              </a:buClr>
              <a:buSzPts val="1800"/>
              <a:buNone/>
            </a:pPr>
            <a:endParaRPr lang="en-GB" dirty="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lang="en-GB" dirty="0">
              <a:solidFill>
                <a:srgbClr val="000000"/>
              </a:solidFill>
              <a:latin typeface="Arial"/>
              <a:ea typeface="Arial"/>
              <a:cs typeface="Arial"/>
              <a:sym typeface="Arial"/>
            </a:endParaRPr>
          </a:p>
        </p:txBody>
      </p:sp>
      <p:sp>
        <p:nvSpPr>
          <p:cNvPr id="13" name="TextBox 12">
            <a:extLst>
              <a:ext uri="{FF2B5EF4-FFF2-40B4-BE49-F238E27FC236}">
                <a16:creationId xmlns:a16="http://schemas.microsoft.com/office/drawing/2014/main" id="{1C98005A-79F4-1520-CBC9-F81CCA29E519}"/>
              </a:ext>
            </a:extLst>
          </p:cNvPr>
          <p:cNvSpPr txBox="1"/>
          <p:nvPr/>
        </p:nvSpPr>
        <p:spPr>
          <a:xfrm>
            <a:off x="581009" y="1832092"/>
            <a:ext cx="6804529" cy="3783600"/>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100000"/>
              <a:buFont typeface="Arial"/>
              <a:buChar char="•"/>
            </a:pPr>
            <a:r>
              <a:rPr lang="es-ES" sz="2000" dirty="0">
                <a:solidFill>
                  <a:schemeClr val="bg2"/>
                </a:solidFill>
              </a:rPr>
              <a:t>Un resultado positivo en la prueba de autodiagnóstico probablemente indica infección activa por SARS-CoV-2, pero es más probable obtener resultados positivos falsos cuando la persona no ha tenido exposición conocida al virus y se encuentra en lugares donde la transmisión comunitaria es baja o nula. </a:t>
            </a:r>
          </a:p>
          <a:p>
            <a:pPr marL="342900" indent="-342900">
              <a:lnSpc>
                <a:spcPct val="90000"/>
              </a:lnSpc>
              <a:spcBef>
                <a:spcPts val="1000"/>
              </a:spcBef>
              <a:buClr>
                <a:schemeClr val="accent1"/>
              </a:buClr>
              <a:buSzPct val="100000"/>
              <a:buFont typeface="Arial"/>
              <a:buChar char="•"/>
            </a:pPr>
            <a:endParaRPr lang="en-US" sz="800" dirty="0">
              <a:solidFill>
                <a:schemeClr val="bg2"/>
              </a:solidFill>
            </a:endParaRPr>
          </a:p>
          <a:p>
            <a:pPr marL="342900" lvl="1" indent="-342900">
              <a:lnSpc>
                <a:spcPct val="90000"/>
              </a:lnSpc>
              <a:spcBef>
                <a:spcPts val="1000"/>
              </a:spcBef>
              <a:buClr>
                <a:schemeClr val="accent1"/>
              </a:buClr>
              <a:buSzPct val="100000"/>
              <a:buFont typeface="Arial"/>
              <a:buChar char="•"/>
            </a:pPr>
            <a:r>
              <a:rPr lang="es-ES" sz="2000" dirty="0">
                <a:solidFill>
                  <a:schemeClr val="bg2"/>
                </a:solidFill>
              </a:rPr>
              <a:t>Un resultado negativo en la prueba de autodiagnóstico indica una menor probabilidad de infección actual por SARS-CoV-2, pero puede haber resultados negativos falsos, con más probabilidad en las personas que se hacen la prueba muy poco tiempo después de contraer la infección por SARS-CoV-2.</a:t>
            </a:r>
          </a:p>
        </p:txBody>
      </p:sp>
      <p:sp>
        <p:nvSpPr>
          <p:cNvPr id="4" name="Google Shape;104;p2">
            <a:extLst>
              <a:ext uri="{FF2B5EF4-FFF2-40B4-BE49-F238E27FC236}">
                <a16:creationId xmlns:a16="http://schemas.microsoft.com/office/drawing/2014/main" id="{F8CD900C-F64B-E801-5F7C-6EB9EF99EEC1}"/>
              </a:ext>
            </a:extLst>
          </p:cNvPr>
          <p:cNvSpPr txBox="1">
            <a:spLocks noGrp="1"/>
          </p:cNvSpPr>
          <p:nvPr>
            <p:ph type="ftr" idx="11"/>
          </p:nvPr>
        </p:nvSpPr>
        <p:spPr>
          <a:xfrm>
            <a:off x="838200" y="6338421"/>
            <a:ext cx="10315074"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pic>
        <p:nvPicPr>
          <p:cNvPr id="5" name="Picture 4">
            <a:extLst>
              <a:ext uri="{FF2B5EF4-FFF2-40B4-BE49-F238E27FC236}">
                <a16:creationId xmlns:a16="http://schemas.microsoft.com/office/drawing/2014/main" id="{D85D611F-A3D2-0B13-FADD-F21016A2B41F}"/>
              </a:ext>
            </a:extLst>
          </p:cNvPr>
          <p:cNvPicPr>
            <a:picLocks noChangeAspect="1"/>
          </p:cNvPicPr>
          <p:nvPr/>
        </p:nvPicPr>
        <p:blipFill>
          <a:blip r:embed="rId4"/>
          <a:stretch>
            <a:fillRect/>
          </a:stretch>
        </p:blipFill>
        <p:spPr>
          <a:xfrm>
            <a:off x="7622265" y="1894811"/>
            <a:ext cx="4334387" cy="4334387"/>
          </a:xfrm>
          <a:prstGeom prst="rect">
            <a:avLst/>
          </a:prstGeom>
        </p:spPr>
      </p:pic>
      <p:grpSp>
        <p:nvGrpSpPr>
          <p:cNvPr id="7" name="Group 6">
            <a:extLst>
              <a:ext uri="{FF2B5EF4-FFF2-40B4-BE49-F238E27FC236}">
                <a16:creationId xmlns:a16="http://schemas.microsoft.com/office/drawing/2014/main" id="{D6D48420-316E-9E9F-D05C-12F7B1D0FA6B}"/>
              </a:ext>
            </a:extLst>
          </p:cNvPr>
          <p:cNvGrpSpPr/>
          <p:nvPr/>
        </p:nvGrpSpPr>
        <p:grpSpPr>
          <a:xfrm>
            <a:off x="8084615" y="1533918"/>
            <a:ext cx="3924069" cy="596348"/>
            <a:chOff x="7861998" y="1527451"/>
            <a:chExt cx="3924069" cy="596348"/>
          </a:xfrm>
        </p:grpSpPr>
        <p:sp>
          <p:nvSpPr>
            <p:cNvPr id="8" name="TextBox 7">
              <a:extLst>
                <a:ext uri="{FF2B5EF4-FFF2-40B4-BE49-F238E27FC236}">
                  <a16:creationId xmlns:a16="http://schemas.microsoft.com/office/drawing/2014/main" id="{60B77129-1FC1-74FF-C634-9329536FBD6F}"/>
                </a:ext>
              </a:extLst>
            </p:cNvPr>
            <p:cNvSpPr txBox="1"/>
            <p:nvPr/>
          </p:nvSpPr>
          <p:spPr>
            <a:xfrm>
              <a:off x="8387592" y="1694820"/>
              <a:ext cx="3398475" cy="261610"/>
            </a:xfrm>
            <a:prstGeom prst="rect">
              <a:avLst/>
            </a:prstGeom>
            <a:solidFill>
              <a:schemeClr val="tx1"/>
            </a:solidFill>
          </p:spPr>
          <p:txBody>
            <a:bodyPr wrap="square" rtlCol="0">
              <a:spAutoFit/>
            </a:bodyPr>
            <a:lstStyle/>
            <a:p>
              <a:r>
                <a:rPr lang="es-ES" sz="1100">
                  <a:solidFill>
                    <a:srgbClr val="FFFFFF"/>
                  </a:solidFill>
                  <a:ea typeface="Calibri" charset="0"/>
                  <a:cs typeface="Calibri" charset="0"/>
                </a:rPr>
                <a:t>Adaptar según las directrices de su país</a:t>
              </a:r>
            </a:p>
          </p:txBody>
        </p:sp>
        <p:sp>
          <p:nvSpPr>
            <p:cNvPr id="9" name="Oval 8">
              <a:extLst>
                <a:ext uri="{FF2B5EF4-FFF2-40B4-BE49-F238E27FC236}">
                  <a16:creationId xmlns:a16="http://schemas.microsoft.com/office/drawing/2014/main" id="{7F7A1EE5-28CE-9EF1-DB64-A60A4FD69154}"/>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encil">
              <a:extLst>
                <a:ext uri="{FF2B5EF4-FFF2-40B4-BE49-F238E27FC236}">
                  <a16:creationId xmlns:a16="http://schemas.microsoft.com/office/drawing/2014/main" id="{63B71338-30CE-74F3-59D8-5AB9DC99615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941" y="1649394"/>
              <a:ext cx="352462" cy="352462"/>
            </a:xfrm>
            <a:prstGeom prst="rect">
              <a:avLst/>
            </a:prstGeom>
          </p:spPr>
        </p:pic>
      </p:grpSp>
    </p:spTree>
    <p:custDataLst>
      <p:tags r:id="rId1"/>
    </p:custDataLst>
    <p:extLst>
      <p:ext uri="{BB962C8B-B14F-4D97-AF65-F5344CB8AC3E}">
        <p14:creationId xmlns:p14="http://schemas.microsoft.com/office/powerpoint/2010/main" val="66366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ED98-D2CF-468F-AE71-795ECED7C71F}"/>
              </a:ext>
            </a:extLst>
          </p:cNvPr>
          <p:cNvSpPr>
            <a:spLocks noGrp="1"/>
          </p:cNvSpPr>
          <p:nvPr>
            <p:ph type="title"/>
          </p:nvPr>
        </p:nvSpPr>
        <p:spPr>
          <a:xfrm>
            <a:off x="838199" y="243150"/>
            <a:ext cx="10515600" cy="942814"/>
          </a:xfrm>
        </p:spPr>
        <p:txBody>
          <a:bodyPr/>
          <a:lstStyle/>
          <a:p>
            <a:r>
              <a:rPr lang="es-ES" dirty="0"/>
              <a:t>Vamos a practicar</a:t>
            </a:r>
          </a:p>
        </p:txBody>
      </p:sp>
      <p:sp>
        <p:nvSpPr>
          <p:cNvPr id="3" name="Text Placeholder 2">
            <a:extLst>
              <a:ext uri="{FF2B5EF4-FFF2-40B4-BE49-F238E27FC236}">
                <a16:creationId xmlns:a16="http://schemas.microsoft.com/office/drawing/2014/main" id="{37B453FD-A175-4ED4-B110-C2D8CDA2CCC1}"/>
              </a:ext>
            </a:extLst>
          </p:cNvPr>
          <p:cNvSpPr>
            <a:spLocks noGrp="1"/>
          </p:cNvSpPr>
          <p:nvPr>
            <p:ph type="body" idx="1"/>
          </p:nvPr>
        </p:nvSpPr>
        <p:spPr>
          <a:xfrm>
            <a:off x="838200" y="1496132"/>
            <a:ext cx="6064876" cy="4440760"/>
          </a:xfrm>
        </p:spPr>
        <p:txBody>
          <a:bodyPr>
            <a:normAutofit lnSpcReduction="10000"/>
          </a:bodyPr>
          <a:lstStyle/>
          <a:p>
            <a:r>
              <a:rPr lang="es-ES" dirty="0"/>
              <a:t>Dedique unos minutos a practicar situaciones en las que un participante representa el papel de un trabajador de la salud y otro participante representa el papel de miembro de la comunidad:</a:t>
            </a:r>
          </a:p>
          <a:p>
            <a:endParaRPr lang="en-GB" sz="800" dirty="0"/>
          </a:p>
          <a:p>
            <a:pPr lvl="1"/>
            <a:r>
              <a:rPr lang="es-ES" sz="2000" dirty="0"/>
              <a:t>Petición de pruebas de autodiagnóstico y solicitud de información sobre el uso de la prueba (obtención de la muestra, realización de la prueba)</a:t>
            </a:r>
          </a:p>
          <a:p>
            <a:pPr lvl="1"/>
            <a:r>
              <a:rPr lang="es-ES" sz="2000" dirty="0"/>
              <a:t>Medidas de seguimiento después de un resultado positivo</a:t>
            </a:r>
          </a:p>
          <a:p>
            <a:pPr lvl="1"/>
            <a:r>
              <a:rPr lang="es-ES" sz="2000" dirty="0"/>
              <a:t>Medidas de seguimiento después de un resultado negativo</a:t>
            </a:r>
          </a:p>
          <a:p>
            <a:pPr lvl="1"/>
            <a:endParaRPr lang="en-GB" sz="2000" dirty="0"/>
          </a:p>
        </p:txBody>
      </p:sp>
      <p:sp>
        <p:nvSpPr>
          <p:cNvPr id="5" name="Slide Number Placeholder 4">
            <a:extLst>
              <a:ext uri="{FF2B5EF4-FFF2-40B4-BE49-F238E27FC236}">
                <a16:creationId xmlns:a16="http://schemas.microsoft.com/office/drawing/2014/main" id="{7F74500E-2986-4EB2-BD32-90AAE30038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grpSp>
        <p:nvGrpSpPr>
          <p:cNvPr id="6" name="Group 5">
            <a:extLst>
              <a:ext uri="{FF2B5EF4-FFF2-40B4-BE49-F238E27FC236}">
                <a16:creationId xmlns:a16="http://schemas.microsoft.com/office/drawing/2014/main" id="{9E66E0D6-191C-496B-86D6-8E6C3FCC4F32}"/>
              </a:ext>
            </a:extLst>
          </p:cNvPr>
          <p:cNvGrpSpPr/>
          <p:nvPr/>
        </p:nvGrpSpPr>
        <p:grpSpPr>
          <a:xfrm>
            <a:off x="7939982" y="589616"/>
            <a:ext cx="3924069" cy="596348"/>
            <a:chOff x="7861998" y="1527451"/>
            <a:chExt cx="3924069" cy="596348"/>
          </a:xfrm>
        </p:grpSpPr>
        <p:sp>
          <p:nvSpPr>
            <p:cNvPr id="7" name="TextBox 6">
              <a:extLst>
                <a:ext uri="{FF2B5EF4-FFF2-40B4-BE49-F238E27FC236}">
                  <a16:creationId xmlns:a16="http://schemas.microsoft.com/office/drawing/2014/main" id="{3B1D393B-B45A-4E98-B32D-1186D4766695}"/>
                </a:ext>
              </a:extLst>
            </p:cNvPr>
            <p:cNvSpPr txBox="1"/>
            <p:nvPr/>
          </p:nvSpPr>
          <p:spPr>
            <a:xfrm>
              <a:off x="8387592" y="1694820"/>
              <a:ext cx="3398475" cy="261610"/>
            </a:xfrm>
            <a:prstGeom prst="rect">
              <a:avLst/>
            </a:prstGeom>
            <a:solidFill>
              <a:schemeClr val="tx1"/>
            </a:solidFill>
          </p:spPr>
          <p:txBody>
            <a:bodyPr wrap="square" rtlCol="0">
              <a:spAutoFit/>
            </a:bodyPr>
            <a:lstStyle/>
            <a:p>
              <a:r>
                <a:rPr lang="es-ES" sz="1100">
                  <a:solidFill>
                    <a:srgbClr val="FFFFFF"/>
                  </a:solidFill>
                  <a:ea typeface="Calibri" charset="0"/>
                  <a:cs typeface="Calibri" charset="0"/>
                </a:rPr>
                <a:t>Adaptar según las directrices de su país</a:t>
              </a:r>
            </a:p>
          </p:txBody>
        </p:sp>
        <p:sp>
          <p:nvSpPr>
            <p:cNvPr id="8" name="Oval 7">
              <a:extLst>
                <a:ext uri="{FF2B5EF4-FFF2-40B4-BE49-F238E27FC236}">
                  <a16:creationId xmlns:a16="http://schemas.microsoft.com/office/drawing/2014/main" id="{DC890D95-8781-4AFC-9F08-F284CD5F585B}"/>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Pencil">
              <a:extLst>
                <a:ext uri="{FF2B5EF4-FFF2-40B4-BE49-F238E27FC236}">
                  <a16:creationId xmlns:a16="http://schemas.microsoft.com/office/drawing/2014/main" id="{4F609EEC-3CC7-40A0-90B1-3C8C503937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pic>
        <p:nvPicPr>
          <p:cNvPr id="11" name="Picture 10">
            <a:extLst>
              <a:ext uri="{FF2B5EF4-FFF2-40B4-BE49-F238E27FC236}">
                <a16:creationId xmlns:a16="http://schemas.microsoft.com/office/drawing/2014/main" id="{804ECE8A-BA52-F33F-5C03-FB256E6C4F4B}"/>
              </a:ext>
            </a:extLst>
          </p:cNvPr>
          <p:cNvPicPr>
            <a:picLocks noChangeAspect="1"/>
          </p:cNvPicPr>
          <p:nvPr/>
        </p:nvPicPr>
        <p:blipFill>
          <a:blip r:embed="rId4"/>
          <a:stretch>
            <a:fillRect/>
          </a:stretch>
        </p:blipFill>
        <p:spPr>
          <a:xfrm>
            <a:off x="7169702" y="1455880"/>
            <a:ext cx="4694349" cy="4694349"/>
          </a:xfrm>
          <a:prstGeom prst="rect">
            <a:avLst/>
          </a:prstGeom>
        </p:spPr>
      </p:pic>
      <p:sp>
        <p:nvSpPr>
          <p:cNvPr id="12" name="Google Shape;104;p2">
            <a:extLst>
              <a:ext uri="{FF2B5EF4-FFF2-40B4-BE49-F238E27FC236}">
                <a16:creationId xmlns:a16="http://schemas.microsoft.com/office/drawing/2014/main" id="{7D22A53E-28A1-7311-8252-A9D3DBA23C8A}"/>
              </a:ext>
            </a:extLst>
          </p:cNvPr>
          <p:cNvSpPr txBox="1">
            <a:spLocks noGrp="1"/>
          </p:cNvSpPr>
          <p:nvPr>
            <p:ph type="ftr" idx="11"/>
          </p:nvPr>
        </p:nvSpPr>
        <p:spPr>
          <a:xfrm>
            <a:off x="838200" y="6338421"/>
            <a:ext cx="10363200"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extLst>
      <p:ext uri="{BB962C8B-B14F-4D97-AF65-F5344CB8AC3E}">
        <p14:creationId xmlns:p14="http://schemas.microsoft.com/office/powerpoint/2010/main" val="311242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s-ES"/>
              <a:t>Declaración de exención de responsabilidades</a:t>
            </a:r>
          </a:p>
        </p:txBody>
      </p:sp>
      <p:sp>
        <p:nvSpPr>
          <p:cNvPr id="3" name="Content Placeholder 2"/>
          <p:cNvSpPr>
            <a:spLocks noGrp="1"/>
          </p:cNvSpPr>
          <p:nvPr>
            <p:ph idx="1"/>
          </p:nvPr>
        </p:nvSpPr>
        <p:spPr>
          <a:xfrm>
            <a:off x="718277" y="1611765"/>
            <a:ext cx="10515600" cy="4440760"/>
          </a:xfrm>
        </p:spPr>
        <p:txBody>
          <a:bodyPr>
            <a:normAutofit fontScale="77500" lnSpcReduction="20000"/>
          </a:bodyPr>
          <a:lstStyle/>
          <a:p>
            <a:pPr marL="0" indent="0">
              <a:buNone/>
              <a:defRPr/>
            </a:pPr>
            <a:r>
              <a:rPr lang="es-ES" b="1" dirty="0"/>
              <a:t>Plataforma de la OMS de aprendizaje de seguridad sanitaria: Materiales didácticos</a:t>
            </a:r>
          </a:p>
          <a:p>
            <a:pPr>
              <a:defRPr/>
            </a:pPr>
            <a:endParaRPr lang="en-US" dirty="0"/>
          </a:p>
          <a:p>
            <a:pPr marL="0" indent="0">
              <a:buNone/>
              <a:defRPr/>
            </a:pPr>
            <a:r>
              <a:rPr lang="es-ES" dirty="0"/>
              <a:t>Estos materiales didácticos de la OMS son © de la Organización Mundial de la Salud (OMS) 2022. Reservados todos los derechos.</a:t>
            </a:r>
          </a:p>
          <a:p>
            <a:pPr marL="0" indent="0">
              <a:buNone/>
              <a:defRPr/>
            </a:pPr>
            <a:endParaRPr lang="en-US" dirty="0"/>
          </a:p>
          <a:p>
            <a:pPr marL="0" indent="0">
              <a:buNone/>
              <a:defRPr/>
            </a:pPr>
            <a:r>
              <a:rPr lang="es-ES" dirty="0"/>
              <a:t>El uso de estos materiales está sujeto a las </a:t>
            </a:r>
            <a:r>
              <a:rPr lang="es-ES" u="sng" dirty="0">
                <a:hlinkClick r:id="rId3"/>
              </a:rPr>
              <a:t>condiciones de uso de los materiales didácticos de la plataforma de la OMS de aprendizaje de seguridad sanitaria</a:t>
            </a:r>
            <a:r>
              <a:rPr lang="es-ES" dirty="0"/>
              <a:t> que usted aceptó al descargarlos y que pueden consultarse [en inglés] en la plataforma de aprendizaje de seguridad sanitaria en: </a:t>
            </a:r>
            <a:r>
              <a:rPr lang="es-ES" u="sng" dirty="0">
                <a:hlinkClick r:id="rId4"/>
              </a:rPr>
              <a:t>https://extranet.who.int/hslp</a:t>
            </a:r>
            <a:r>
              <a:rPr lang="es-ES" dirty="0"/>
              <a:t>.  </a:t>
            </a:r>
          </a:p>
          <a:p>
            <a:pPr marL="0" indent="0">
              <a:buNone/>
              <a:defRPr/>
            </a:pPr>
            <a:endParaRPr lang="en-US" dirty="0"/>
          </a:p>
          <a:p>
            <a:pPr marL="0" indent="0">
              <a:buNone/>
              <a:defRPr/>
            </a:pPr>
            <a:r>
              <a:rPr lang="es-ES" dirty="0"/>
              <a:t>Si usted adapta, modifica, traduce o cambia de cualquier otra manera el contenido de estos materiales, no debe dar a entender que la OMS respalda en modo alguno esas modificaciones ni puede usar el nombre o el logo de la OMS en esos materiales modificados.  </a:t>
            </a:r>
          </a:p>
          <a:p>
            <a:pPr>
              <a:defRPr/>
            </a:pPr>
            <a:endParaRPr lang="en-US" dirty="0"/>
          </a:p>
          <a:p>
            <a:pPr marL="0" indent="0">
              <a:buNone/>
              <a:defRPr/>
            </a:pPr>
            <a:r>
              <a:rPr lang="es-ES" dirty="0"/>
              <a:t>Además, sírvase informar a la OMS de cualquier modificación de estos materiales que usted utilice públicamente, para fines de registro y desarrollo continuo, enviando un mensaje de correo electrónico a </a:t>
            </a:r>
            <a:r>
              <a:rPr lang="es-ES" u="sng" dirty="0">
                <a:hlinkClick r:id="rId5"/>
              </a:rPr>
              <a:t>ihrhrt@who.int</a:t>
            </a:r>
            <a:r>
              <a:rPr lang="es-ES" dirty="0"/>
              <a:t>. </a:t>
            </a:r>
          </a:p>
          <a:p>
            <a:endParaRPr lang="en-ZA"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a:p>
        </p:txBody>
      </p:sp>
      <p:sp>
        <p:nvSpPr>
          <p:cNvPr id="7" name="Google Shape;104;p2">
            <a:extLst>
              <a:ext uri="{FF2B5EF4-FFF2-40B4-BE49-F238E27FC236}">
                <a16:creationId xmlns:a16="http://schemas.microsoft.com/office/drawing/2014/main" id="{838DC33C-F669-1CC1-F600-3DB3AB745624}"/>
              </a:ext>
            </a:extLst>
          </p:cNvPr>
          <p:cNvSpPr txBox="1">
            <a:spLocks noGrp="1"/>
          </p:cNvSpPr>
          <p:nvPr>
            <p:ph type="ftr" idx="11"/>
          </p:nvPr>
        </p:nvSpPr>
        <p:spPr>
          <a:xfrm>
            <a:off x="838199" y="6338421"/>
            <a:ext cx="10262937"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C77E-3085-E52D-A079-735E84AC7A29}"/>
              </a:ext>
            </a:extLst>
          </p:cNvPr>
          <p:cNvSpPr>
            <a:spLocks noGrp="1"/>
          </p:cNvSpPr>
          <p:nvPr>
            <p:ph type="title"/>
          </p:nvPr>
        </p:nvSpPr>
        <p:spPr>
          <a:xfrm>
            <a:off x="838200" y="146331"/>
            <a:ext cx="10515600" cy="942814"/>
          </a:xfrm>
        </p:spPr>
        <p:txBody>
          <a:bodyPr/>
          <a:lstStyle/>
          <a:p>
            <a:r>
              <a:rPr lang="es-ES" dirty="0"/>
              <a:t>Vigilancia posterior a la comercialización</a:t>
            </a:r>
            <a:r>
              <a:rPr lang="en-GB" dirty="0"/>
              <a:t>*</a:t>
            </a:r>
          </a:p>
        </p:txBody>
      </p:sp>
      <p:sp>
        <p:nvSpPr>
          <p:cNvPr id="3" name="Text Placeholder 2">
            <a:extLst>
              <a:ext uri="{FF2B5EF4-FFF2-40B4-BE49-F238E27FC236}">
                <a16:creationId xmlns:a16="http://schemas.microsoft.com/office/drawing/2014/main" id="{27D20738-135F-9622-6801-37E6572A1E1A}"/>
              </a:ext>
            </a:extLst>
          </p:cNvPr>
          <p:cNvSpPr>
            <a:spLocks noGrp="1"/>
          </p:cNvSpPr>
          <p:nvPr>
            <p:ph type="body" idx="1"/>
          </p:nvPr>
        </p:nvSpPr>
        <p:spPr>
          <a:xfrm>
            <a:off x="838200" y="1420963"/>
            <a:ext cx="10515600" cy="4440760"/>
          </a:xfrm>
        </p:spPr>
        <p:txBody>
          <a:bodyPr/>
          <a:lstStyle/>
          <a:p>
            <a:pPr>
              <a:buClr>
                <a:srgbClr val="009AC9"/>
              </a:buClr>
            </a:pPr>
            <a:r>
              <a:rPr lang="es-ES" dirty="0">
                <a:solidFill>
                  <a:schemeClr val="tx1"/>
                </a:solidFill>
              </a:rPr>
              <a:t>Todos los usuarios deberían contribuir a la vigilancia posterior a la comercialización </a:t>
            </a:r>
            <a:r>
              <a:rPr lang="es-ES" b="1" dirty="0">
                <a:solidFill>
                  <a:schemeClr val="tx1"/>
                </a:solidFill>
              </a:rPr>
              <a:t>comunicando de inmediato a los fabricantes los problemas que hayan surgido</a:t>
            </a:r>
            <a:r>
              <a:rPr lang="es-ES" dirty="0">
                <a:solidFill>
                  <a:schemeClr val="tx1"/>
                </a:solidFill>
              </a:rPr>
              <a:t>.</a:t>
            </a:r>
            <a:endParaRPr lang="en-US" dirty="0">
              <a:solidFill>
                <a:schemeClr val="tx1"/>
              </a:solidFill>
            </a:endParaRPr>
          </a:p>
          <a:p>
            <a:pPr fontAlgn="base"/>
            <a:r>
              <a:rPr lang="es-ES" b="1" dirty="0">
                <a:solidFill>
                  <a:schemeClr val="tx1"/>
                </a:solidFill>
              </a:rPr>
              <a:t>¿A quién deben remitirse los comentarios de los usuarios? </a:t>
            </a:r>
            <a:r>
              <a:rPr lang="en-US" dirty="0">
                <a:solidFill>
                  <a:schemeClr val="tx1"/>
                </a:solidFill>
              </a:rPr>
              <a:t> </a:t>
            </a:r>
          </a:p>
          <a:p>
            <a:pPr lvl="1" fontAlgn="base"/>
            <a:r>
              <a:rPr lang="es-ES" dirty="0">
                <a:solidFill>
                  <a:schemeClr val="tx1"/>
                </a:solidFill>
              </a:rPr>
              <a:t>Al fabricante (su información de contacto figura en las instrucciones de uso) o al representante autorizado del fabricante en su país</a:t>
            </a:r>
            <a:endParaRPr lang="en-US" dirty="0">
              <a:solidFill>
                <a:schemeClr val="tx1"/>
              </a:solidFill>
            </a:endParaRPr>
          </a:p>
          <a:p>
            <a:pPr lvl="1" fontAlgn="base"/>
            <a:r>
              <a:rPr lang="es-ES" dirty="0">
                <a:solidFill>
                  <a:schemeClr val="tx1"/>
                </a:solidFill>
              </a:rPr>
              <a:t>A la OMS, si el producto está incluido en la lista de la OMS para uso de emergencia: </a:t>
            </a:r>
            <a:r>
              <a:rPr lang="en-US" u="sng" dirty="0">
                <a:solidFill>
                  <a:schemeClr val="accent1"/>
                </a:solidFill>
                <a:hlinkClick r:id="rId2">
                  <a:extLst>
                    <a:ext uri="{A12FA001-AC4F-418D-AE19-62706E023703}">
                      <ahyp:hlinkClr xmlns:ahyp="http://schemas.microsoft.com/office/drawing/2018/hyperlinkcolor" val="tx"/>
                    </a:ext>
                  </a:extLst>
                </a:hlinkClick>
              </a:rPr>
              <a:t>rapidalert@who.int</a:t>
            </a:r>
            <a:r>
              <a:rPr lang="en-US" dirty="0">
                <a:solidFill>
                  <a:schemeClr val="tx1"/>
                </a:solidFill>
              </a:rPr>
              <a:t>  </a:t>
            </a:r>
            <a:r>
              <a:rPr lang="en-US" sz="2000" dirty="0">
                <a:solidFill>
                  <a:schemeClr val="tx1"/>
                </a:solidFill>
              </a:rPr>
              <a:t>     </a:t>
            </a:r>
          </a:p>
          <a:p>
            <a:pPr fontAlgn="base"/>
            <a:r>
              <a:rPr lang="es-ES" b="1" dirty="0">
                <a:solidFill>
                  <a:schemeClr val="tx1"/>
                </a:solidFill>
              </a:rPr>
              <a:t>¿Cuándo deben enviarse los comentarios de los usuarios? </a:t>
            </a:r>
            <a:r>
              <a:rPr lang="en-US" dirty="0">
                <a:solidFill>
                  <a:schemeClr val="tx1"/>
                </a:solidFill>
              </a:rPr>
              <a:t> </a:t>
            </a:r>
          </a:p>
          <a:p>
            <a:pPr lvl="1" fontAlgn="base"/>
            <a:r>
              <a:rPr lang="es-ES" u="sng" dirty="0">
                <a:solidFill>
                  <a:schemeClr val="tx1"/>
                </a:solidFill>
              </a:rPr>
              <a:t>Inmediatamente</a:t>
            </a:r>
            <a:r>
              <a:rPr lang="es-ES" dirty="0">
                <a:solidFill>
                  <a:schemeClr val="tx1"/>
                </a:solidFill>
              </a:rPr>
              <a:t> (o lo antes posible). </a:t>
            </a:r>
          </a:p>
          <a:p>
            <a:pPr lvl="1" fontAlgn="base"/>
            <a:r>
              <a:rPr lang="en-US" dirty="0">
                <a:solidFill>
                  <a:schemeClr val="tx1"/>
                </a:solidFill>
              </a:rPr>
              <a:t>Es </a:t>
            </a:r>
            <a:r>
              <a:rPr lang="es-ES" dirty="0">
                <a:solidFill>
                  <a:schemeClr val="tx1"/>
                </a:solidFill>
              </a:rPr>
              <a:t>preferible documentar a investigar. </a:t>
            </a:r>
          </a:p>
          <a:p>
            <a:pPr lvl="1" fontAlgn="base"/>
            <a:r>
              <a:rPr lang="es-ES" dirty="0">
                <a:solidFill>
                  <a:schemeClr val="tx1"/>
                </a:solidFill>
              </a:rPr>
              <a:t>Puede que usted no sea el único usuario que tiene el problema en cuestión; puede advertir a otros. </a:t>
            </a:r>
            <a:endParaRPr lang="en-GB" dirty="0"/>
          </a:p>
        </p:txBody>
      </p:sp>
      <p:sp>
        <p:nvSpPr>
          <p:cNvPr id="5" name="Slide Number Placeholder 4">
            <a:extLst>
              <a:ext uri="{FF2B5EF4-FFF2-40B4-BE49-F238E27FC236}">
                <a16:creationId xmlns:a16="http://schemas.microsoft.com/office/drawing/2014/main" id="{69A5DF84-97D6-A546-F1E9-B236319D77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6" name="TextBox 5">
            <a:extLst>
              <a:ext uri="{FF2B5EF4-FFF2-40B4-BE49-F238E27FC236}">
                <a16:creationId xmlns:a16="http://schemas.microsoft.com/office/drawing/2014/main" id="{B29443C9-F7D8-37AF-5B6F-B920A3D71A20}"/>
              </a:ext>
            </a:extLst>
          </p:cNvPr>
          <p:cNvSpPr txBox="1"/>
          <p:nvPr/>
        </p:nvSpPr>
        <p:spPr>
          <a:xfrm>
            <a:off x="321800" y="5762654"/>
            <a:ext cx="11363325" cy="430887"/>
          </a:xfrm>
          <a:prstGeom prst="rect">
            <a:avLst/>
          </a:prstGeom>
          <a:noFill/>
        </p:spPr>
        <p:txBody>
          <a:bodyPr wrap="square" rtlCol="0">
            <a:spAutoFit/>
          </a:bodyPr>
          <a:lstStyle/>
          <a:p>
            <a:r>
              <a:rPr lang="en-GB" sz="1100" dirty="0">
                <a:solidFill>
                  <a:schemeClr val="tx1"/>
                </a:solidFill>
              </a:rPr>
              <a:t>* </a:t>
            </a:r>
            <a:r>
              <a:rPr lang="es-ES" sz="1100" dirty="0">
                <a:solidFill>
                  <a:schemeClr val="tx1"/>
                </a:solidFill>
              </a:rPr>
              <a:t>Para más información sobre la vigilancia posterior a la comercialización, consúltese el documento </a:t>
            </a:r>
            <a:r>
              <a:rPr lang="es-ES" sz="1100" i="1" dirty="0">
                <a:solidFill>
                  <a:schemeClr val="accent1"/>
                </a:solidFill>
              </a:rPr>
              <a:t>Orientaciones para la vigilancia poscomercialización y la vigilancia del mercado de los dispositivos médicos, incluidos los de diagnóstico </a:t>
            </a:r>
            <a:r>
              <a:rPr lang="es-ES" sz="1100" dirty="0">
                <a:solidFill>
                  <a:schemeClr val="accent1"/>
                </a:solidFill>
              </a:rPr>
              <a:t>in vitro,</a:t>
            </a:r>
            <a:r>
              <a:rPr lang="en-GB" sz="1100" dirty="0">
                <a:solidFill>
                  <a:schemeClr val="accent1"/>
                </a:solidFill>
              </a:rPr>
              <a:t> </a:t>
            </a:r>
            <a:r>
              <a:rPr lang="en-GB" sz="1100" dirty="0"/>
              <a:t>de </a:t>
            </a:r>
            <a:r>
              <a:rPr lang="en-GB" sz="1100" dirty="0" err="1"/>
              <a:t>junio</a:t>
            </a:r>
            <a:r>
              <a:rPr lang="en-GB" sz="1100" dirty="0"/>
              <a:t> de 2021. </a:t>
            </a:r>
          </a:p>
        </p:txBody>
      </p:sp>
      <p:sp>
        <p:nvSpPr>
          <p:cNvPr id="8" name="Google Shape;104;p2">
            <a:extLst>
              <a:ext uri="{FF2B5EF4-FFF2-40B4-BE49-F238E27FC236}">
                <a16:creationId xmlns:a16="http://schemas.microsoft.com/office/drawing/2014/main" id="{AF43EDD6-030D-BD18-D1EA-63A9FD2A4884}"/>
              </a:ext>
            </a:extLst>
          </p:cNvPr>
          <p:cNvSpPr txBox="1">
            <a:spLocks noGrp="1"/>
          </p:cNvSpPr>
          <p:nvPr>
            <p:ph type="ftr" idx="11"/>
          </p:nvPr>
        </p:nvSpPr>
        <p:spPr>
          <a:xfrm>
            <a:off x="838199" y="6338421"/>
            <a:ext cx="10770725"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extLst>
      <p:ext uri="{BB962C8B-B14F-4D97-AF65-F5344CB8AC3E}">
        <p14:creationId xmlns:p14="http://schemas.microsoft.com/office/powerpoint/2010/main" val="193498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lang="en-US"/>
          </a:p>
        </p:txBody>
      </p:sp>
      <p:pic>
        <p:nvPicPr>
          <p:cNvPr id="230" name="Google Shape;230;p12"/>
          <p:cNvPicPr preferRelativeResize="0"/>
          <p:nvPr/>
        </p:nvPicPr>
        <p:blipFill rotWithShape="1">
          <a:blip r:embed="rId4">
            <a:alphaModFix/>
          </a:blip>
          <a:srcRect/>
          <a:stretch/>
        </p:blipFill>
        <p:spPr>
          <a:xfrm>
            <a:off x="1" y="0"/>
            <a:ext cx="1981364" cy="1550126"/>
          </a:xfrm>
          <a:prstGeom prst="rect">
            <a:avLst/>
          </a:prstGeom>
          <a:noFill/>
          <a:ln>
            <a:noFill/>
          </a:ln>
        </p:spPr>
      </p:pic>
      <p:sp>
        <p:nvSpPr>
          <p:cNvPr id="232" name="Google Shape;232;p12"/>
          <p:cNvSpPr/>
          <p:nvPr/>
        </p:nvSpPr>
        <p:spPr>
          <a:xfrm>
            <a:off x="258097"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12"/>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s-ES" sz="4400">
                <a:solidFill>
                  <a:schemeClr val="lt1"/>
                </a:solidFill>
                <a:latin typeface="Arial"/>
                <a:ea typeface="Arial"/>
                <a:cs typeface="Arial"/>
                <a:sym typeface="Arial"/>
              </a:rPr>
              <a:t>Puntos clave</a:t>
            </a:r>
          </a:p>
        </p:txBody>
      </p:sp>
      <p:sp>
        <p:nvSpPr>
          <p:cNvPr id="234" name="Google Shape;234;p12"/>
          <p:cNvSpPr txBox="1"/>
          <p:nvPr/>
        </p:nvSpPr>
        <p:spPr>
          <a:xfrm>
            <a:off x="2445936" y="1246470"/>
            <a:ext cx="7816321" cy="40039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1000"/>
              </a:spcBef>
              <a:spcAft>
                <a:spcPts val="0"/>
              </a:spcAft>
              <a:buClr>
                <a:schemeClr val="lt1"/>
              </a:buClr>
              <a:buSzPts val="2000"/>
              <a:buFont typeface="Arial" panose="020B0604020202020204" pitchFamily="34" charset="0"/>
              <a:buChar char="•"/>
            </a:pPr>
            <a:r>
              <a:rPr lang="es-ES" sz="1800" dirty="0">
                <a:solidFill>
                  <a:schemeClr val="bg1"/>
                </a:solidFill>
                <a:latin typeface="Arial"/>
                <a:ea typeface="Arial"/>
                <a:cs typeface="Arial"/>
                <a:sym typeface="Arial"/>
              </a:rPr>
              <a:t>Deben ofrecerse </a:t>
            </a:r>
            <a:r>
              <a:rPr lang="es-ES" sz="1800" dirty="0">
                <a:solidFill>
                  <a:schemeClr val="bg1"/>
                </a:solidFill>
              </a:rPr>
              <a:t>pruebas de </a:t>
            </a:r>
            <a:r>
              <a:rPr lang="es-ES" sz="1800" dirty="0">
                <a:solidFill>
                  <a:schemeClr val="bg1"/>
                </a:solidFill>
                <a:latin typeface="Arial"/>
                <a:ea typeface="Arial"/>
                <a:cs typeface="Arial"/>
                <a:sym typeface="Arial"/>
              </a:rPr>
              <a:t>autodiagnóstico</a:t>
            </a:r>
            <a:r>
              <a:rPr lang="es-ES" sz="1800" dirty="0">
                <a:solidFill>
                  <a:schemeClr val="bg1"/>
                </a:solidFill>
              </a:rPr>
              <a:t> rápido para detectar antígenos</a:t>
            </a:r>
            <a:r>
              <a:rPr lang="es-ES" sz="1800" dirty="0">
                <a:solidFill>
                  <a:schemeClr val="bg1"/>
                </a:solidFill>
                <a:latin typeface="Arial"/>
                <a:ea typeface="Arial"/>
                <a:cs typeface="Arial"/>
                <a:sym typeface="Arial"/>
              </a:rPr>
              <a:t> del SARS-CoV-2 como parte de los servicios detección de este virus.</a:t>
            </a:r>
          </a:p>
          <a:p>
            <a:pPr marL="342900" marR="0" lvl="0" indent="-342900" algn="l" rtl="0">
              <a:spcBef>
                <a:spcPts val="1000"/>
              </a:spcBef>
              <a:spcAft>
                <a:spcPts val="0"/>
              </a:spcAft>
              <a:buClr>
                <a:schemeClr val="lt1"/>
              </a:buClr>
              <a:buSzPts val="2000"/>
              <a:buFont typeface="Arial" panose="020B0604020202020204" pitchFamily="34" charset="0"/>
              <a:buChar char="•"/>
            </a:pPr>
            <a:r>
              <a:rPr lang="es-ES" sz="1800" dirty="0">
                <a:solidFill>
                  <a:schemeClr val="bg1"/>
                </a:solidFill>
              </a:rPr>
              <a:t>Utilice pruebas de </a:t>
            </a:r>
            <a:r>
              <a:rPr lang="es-ES" sz="1800" dirty="0">
                <a:solidFill>
                  <a:schemeClr val="bg1"/>
                </a:solidFill>
                <a:latin typeface="Arial"/>
                <a:ea typeface="Arial"/>
                <a:cs typeface="Arial"/>
                <a:sym typeface="Arial"/>
              </a:rPr>
              <a:t>autodiagnóstico</a:t>
            </a:r>
            <a:r>
              <a:rPr lang="es-ES" sz="1800" dirty="0">
                <a:solidFill>
                  <a:schemeClr val="bg1"/>
                </a:solidFill>
              </a:rPr>
              <a:t> rápido para detectar antígenos</a:t>
            </a:r>
            <a:r>
              <a:rPr lang="es-ES" sz="1800" dirty="0">
                <a:solidFill>
                  <a:schemeClr val="bg1"/>
                </a:solidFill>
                <a:latin typeface="Arial"/>
                <a:ea typeface="Arial"/>
                <a:cs typeface="Arial"/>
                <a:sym typeface="Arial"/>
              </a:rPr>
              <a:t> del SARS-CoV-2 de calidad garantizada y que cumplan los requisitos mínimos de rendimiento, consistentes en una sensibilidad ≥ 80% y una especificidad ≥ 97%. De ser posible, utilice las que figuran en la lista de la OMS para uso en emergencias.</a:t>
            </a:r>
          </a:p>
          <a:p>
            <a:pPr marL="342900" marR="0" lvl="0" indent="-342900" algn="l" rtl="0">
              <a:spcBef>
                <a:spcPts val="1000"/>
              </a:spcBef>
              <a:spcAft>
                <a:spcPts val="0"/>
              </a:spcAft>
              <a:buClr>
                <a:schemeClr val="lt1"/>
              </a:buClr>
              <a:buSzPts val="2000"/>
              <a:buFont typeface="Arial" panose="020B0604020202020204" pitchFamily="34" charset="0"/>
              <a:buChar char="•"/>
            </a:pPr>
            <a:r>
              <a:rPr lang="es-ES" sz="1800" dirty="0">
                <a:solidFill>
                  <a:schemeClr val="bg1"/>
                </a:solidFill>
              </a:rPr>
              <a:t>El autodiagnóstico siempre debe ser voluntario y nunca obligatorio ni coercitivo, y debería ser gratuito para los estudiantes y los trabajadores.</a:t>
            </a:r>
          </a:p>
          <a:p>
            <a:pPr marL="342900" marR="0" lvl="0" indent="-342900" algn="l" rtl="0">
              <a:spcBef>
                <a:spcPts val="1000"/>
              </a:spcBef>
              <a:spcAft>
                <a:spcPts val="0"/>
              </a:spcAft>
              <a:buClr>
                <a:schemeClr val="lt1"/>
              </a:buClr>
              <a:buSzPts val="2000"/>
              <a:buFont typeface="Arial" panose="020B0604020202020204" pitchFamily="34" charset="0"/>
              <a:buChar char="•"/>
            </a:pPr>
            <a:r>
              <a:rPr lang="es-ES" sz="1800" dirty="0">
                <a:solidFill>
                  <a:schemeClr val="bg1"/>
                </a:solidFill>
              </a:rPr>
              <a:t>Si cambian las características epidemiológicas a nivel local, se debe poner a disposición información sobre las pruebas de autodiagnóstico y las medidas que deben adoptarse cuando el resultado sea positivo o negativo. Esta información ha de ser específica para cada contexto, correcta, clara, concisa y apropiada para la edad de la persona.</a:t>
            </a:r>
          </a:p>
          <a:p>
            <a:pPr marL="342900" marR="0" lvl="0" indent="-342900" algn="l" rtl="0">
              <a:spcBef>
                <a:spcPts val="1000"/>
              </a:spcBef>
              <a:spcAft>
                <a:spcPts val="0"/>
              </a:spcAft>
              <a:buClr>
                <a:schemeClr val="lt1"/>
              </a:buClr>
              <a:buSzPts val="2000"/>
              <a:buFont typeface="Arial" panose="020B0604020202020204" pitchFamily="34" charset="0"/>
              <a:buChar char="•"/>
            </a:pPr>
            <a:endParaRPr lang="en-GB" sz="2000" dirty="0">
              <a:solidFill>
                <a:schemeClr val="bg1"/>
              </a:solidFill>
            </a:endParaRPr>
          </a:p>
          <a:p>
            <a:pPr marL="342900" marR="0" lvl="0" indent="-342900" algn="l" rtl="0">
              <a:spcBef>
                <a:spcPts val="1000"/>
              </a:spcBef>
              <a:spcAft>
                <a:spcPts val="0"/>
              </a:spcAft>
              <a:buClr>
                <a:schemeClr val="lt1"/>
              </a:buClr>
              <a:buSzPts val="2000"/>
              <a:buFont typeface="Arial" panose="020B0604020202020204" pitchFamily="34" charset="0"/>
              <a:buChar char="•"/>
            </a:pPr>
            <a:endParaRPr lang="en-GB" sz="2000" dirty="0">
              <a:solidFill>
                <a:schemeClr val="bg1"/>
              </a:solidFill>
              <a:latin typeface="Arial"/>
              <a:ea typeface="Arial"/>
              <a:cs typeface="Arial"/>
              <a:sym typeface="Arial"/>
            </a:endParaRPr>
          </a:p>
          <a:p>
            <a:pPr marL="469900" marR="0" lvl="0" indent="-342900" algn="l" rtl="0">
              <a:spcBef>
                <a:spcPts val="1000"/>
              </a:spcBef>
              <a:spcAft>
                <a:spcPts val="0"/>
              </a:spcAft>
              <a:buClr>
                <a:schemeClr val="dk1"/>
              </a:buClr>
              <a:buSzPts val="2000"/>
              <a:buFont typeface="Arial" panose="020B0604020202020204" pitchFamily="34" charset="0"/>
              <a:buChar char="•"/>
            </a:pPr>
            <a:endParaRPr sz="2000" dirty="0">
              <a:solidFill>
                <a:schemeClr val="bg1"/>
              </a:solidFill>
              <a:latin typeface="Arial"/>
              <a:ea typeface="Arial"/>
              <a:cs typeface="Arial"/>
              <a:sym typeface="Arial"/>
            </a:endParaRPr>
          </a:p>
        </p:txBody>
      </p:sp>
      <p:sp>
        <p:nvSpPr>
          <p:cNvPr id="5" name="Google Shape;104;p2">
            <a:extLst>
              <a:ext uri="{FF2B5EF4-FFF2-40B4-BE49-F238E27FC236}">
                <a16:creationId xmlns:a16="http://schemas.microsoft.com/office/drawing/2014/main" id="{E55A63D7-22EF-1997-F910-688571E15898}"/>
              </a:ext>
            </a:extLst>
          </p:cNvPr>
          <p:cNvSpPr txBox="1">
            <a:spLocks noGrp="1"/>
          </p:cNvSpPr>
          <p:nvPr>
            <p:ph type="ftr" idx="11"/>
          </p:nvPr>
        </p:nvSpPr>
        <p:spPr>
          <a:xfrm>
            <a:off x="258097" y="6316535"/>
            <a:ext cx="9824366" cy="501650"/>
          </a:xfrm>
          <a:prstGeom prst="rect">
            <a:avLst/>
          </a:prstGeom>
          <a:noFill/>
          <a:ln>
            <a:noFill/>
          </a:ln>
        </p:spPr>
        <p:txBody>
          <a:bodyPr spcFirstLastPara="1" wrap="square" lIns="0" tIns="0" rIns="0" bIns="0" anchor="ctr" anchorCtr="0">
            <a:noAutofit/>
          </a:bodyPr>
          <a:lstStyle/>
          <a:p>
            <a:r>
              <a:rPr lang="es-ES" sz="900" b="1" dirty="0">
                <a:solidFill>
                  <a:srgbClr val="FFFFFF"/>
                </a:solidFill>
              </a:rPr>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129547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a:xfrm>
            <a:off x="696383" y="0"/>
            <a:ext cx="3890621" cy="2257063"/>
          </a:xfrm>
        </p:spPr>
        <p:txBody>
          <a:bodyPr/>
          <a:lstStyle/>
          <a:p>
            <a:r>
              <a:rPr lang="es-ES" dirty="0"/>
              <a:t>¿Alguna pregunta?</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22</a:t>
            </a:fld>
            <a:endParaRPr lang="en-US"/>
          </a:p>
        </p:txBody>
      </p:sp>
    </p:spTree>
    <p:extLst>
      <p:ext uri="{BB962C8B-B14F-4D97-AF65-F5344CB8AC3E}">
        <p14:creationId xmlns:p14="http://schemas.microsoft.com/office/powerpoint/2010/main" val="152764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a:t>Objetivos de aprendizaje</a:t>
            </a:r>
          </a:p>
        </p:txBody>
      </p:sp>
      <p:sp>
        <p:nvSpPr>
          <p:cNvPr id="102" name="Google Shape;102;p2"/>
          <p:cNvSpPr txBox="1">
            <a:spLocks noGrp="1"/>
          </p:cNvSpPr>
          <p:nvPr>
            <p:ph type="body" idx="1"/>
          </p:nvPr>
        </p:nvSpPr>
        <p:spPr>
          <a:xfrm>
            <a:off x="838200" y="1684163"/>
            <a:ext cx="10515600" cy="444076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ts val="2000"/>
              <a:buNone/>
            </a:pPr>
            <a:r>
              <a:rPr lang="es-ES" dirty="0">
                <a:solidFill>
                  <a:schemeClr val="tx1"/>
                </a:solidFill>
              </a:rPr>
              <a:t>Al final de este módulo, usted podrá: </a:t>
            </a:r>
          </a:p>
          <a:p>
            <a:pPr marL="0" lvl="0" indent="0" algn="l" rtl="0">
              <a:lnSpc>
                <a:spcPct val="100000"/>
              </a:lnSpc>
              <a:spcBef>
                <a:spcPts val="0"/>
              </a:spcBef>
              <a:spcAft>
                <a:spcPts val="0"/>
              </a:spcAft>
              <a:buSzPts val="2000"/>
              <a:buNone/>
            </a:pPr>
            <a:endParaRPr lang="es-ES" dirty="0">
              <a:solidFill>
                <a:schemeClr val="tx1"/>
              </a:solidFill>
            </a:endParaRPr>
          </a:p>
          <a:p>
            <a:pPr marL="228600" indent="-228600">
              <a:buFont typeface="Arial,Sans-Serif"/>
            </a:pPr>
            <a:r>
              <a:rPr lang="es-ES" dirty="0">
                <a:solidFill>
                  <a:schemeClr val="tx1"/>
                </a:solidFill>
              </a:rPr>
              <a:t>conocer el papel de las pruebas de autodiagnóstico además de las pruebas profesionales del SARS-CoV-2;</a:t>
            </a:r>
          </a:p>
          <a:p>
            <a:pPr marL="228600" lvl="0" indent="-228600" algn="l">
              <a:lnSpc>
                <a:spcPct val="100000"/>
              </a:lnSpc>
              <a:spcBef>
                <a:spcPts val="1000"/>
              </a:spcBef>
              <a:spcAft>
                <a:spcPts val="0"/>
              </a:spcAft>
              <a:buClr>
                <a:schemeClr val="accent1"/>
              </a:buClr>
              <a:buSzPts val="2000"/>
              <a:buChar char="•"/>
            </a:pPr>
            <a:r>
              <a:rPr lang="es-ES" dirty="0">
                <a:solidFill>
                  <a:schemeClr val="tx1"/>
                </a:solidFill>
              </a:rPr>
              <a:t>mencionar las recomendaciones para la aplicación de las PDR-Ag del SARS-CoV-2 para el autodiagnóstico</a:t>
            </a:r>
          </a:p>
          <a:p>
            <a:pPr marL="228600" lvl="0" indent="-228600" algn="l" rtl="0">
              <a:lnSpc>
                <a:spcPct val="100000"/>
              </a:lnSpc>
              <a:spcBef>
                <a:spcPts val="1000"/>
              </a:spcBef>
              <a:spcAft>
                <a:spcPts val="0"/>
              </a:spcAft>
              <a:buClr>
                <a:schemeClr val="accent1"/>
              </a:buClr>
              <a:buSzPts val="2000"/>
              <a:buChar char="•"/>
            </a:pPr>
            <a:r>
              <a:rPr lang="es-ES" dirty="0">
                <a:solidFill>
                  <a:schemeClr val="tx1"/>
                </a:solidFill>
              </a:rPr>
              <a:t>determinar cuáles son las poblaciones prioritarias para el autodiagnóstico;</a:t>
            </a:r>
          </a:p>
          <a:p>
            <a:pPr marL="228600" lvl="0" indent="-228600" algn="l" rtl="0">
              <a:lnSpc>
                <a:spcPct val="100000"/>
              </a:lnSpc>
              <a:spcBef>
                <a:spcPts val="1000"/>
              </a:spcBef>
              <a:spcAft>
                <a:spcPts val="0"/>
              </a:spcAft>
              <a:buClr>
                <a:schemeClr val="accent1"/>
              </a:buClr>
              <a:buSzPts val="2000"/>
              <a:buChar char="•"/>
            </a:pPr>
            <a:r>
              <a:rPr lang="es-ES" dirty="0">
                <a:solidFill>
                  <a:schemeClr val="tx1"/>
                </a:solidFill>
              </a:rPr>
              <a:t>comprender y saber comunicar cuándo y cómo deben hacerse pruebas de autodiagnóstico los miembros de la comunidad;</a:t>
            </a:r>
          </a:p>
          <a:p>
            <a:pPr marL="228600" lvl="0" indent="-228600" algn="l" rtl="0">
              <a:lnSpc>
                <a:spcPct val="100000"/>
              </a:lnSpc>
              <a:spcBef>
                <a:spcPts val="1000"/>
              </a:spcBef>
              <a:spcAft>
                <a:spcPts val="0"/>
              </a:spcAft>
              <a:buClr>
                <a:schemeClr val="accent1"/>
              </a:buClr>
              <a:buSzPts val="2000"/>
              <a:buChar char="•"/>
            </a:pPr>
            <a:r>
              <a:rPr lang="es-ES" dirty="0">
                <a:solidFill>
                  <a:schemeClr val="tx1"/>
                </a:solidFill>
              </a:rPr>
              <a:t>comprender y saber comunicar las medidas que deben adoptar los miembros de la comunidad en función de los resultados de las pruebas.</a:t>
            </a:r>
          </a:p>
          <a:p>
            <a:pPr marL="0" lvl="0" indent="0" algn="l" rtl="0">
              <a:lnSpc>
                <a:spcPct val="100000"/>
              </a:lnSpc>
              <a:spcBef>
                <a:spcPts val="1000"/>
              </a:spcBef>
              <a:spcAft>
                <a:spcPts val="0"/>
              </a:spcAft>
              <a:buClr>
                <a:schemeClr val="accent1"/>
              </a:buClr>
              <a:buSzPts val="2000"/>
              <a:buNone/>
            </a:pPr>
            <a:endParaRPr lang="en-GB" dirty="0">
              <a:highlight>
                <a:srgbClr val="FFFF00"/>
              </a:highlight>
            </a:endParaRPr>
          </a:p>
          <a:p>
            <a:pPr marL="228600" lvl="0" indent="-228600" algn="l" rtl="0">
              <a:lnSpc>
                <a:spcPct val="100000"/>
              </a:lnSpc>
              <a:spcBef>
                <a:spcPts val="1000"/>
              </a:spcBef>
              <a:spcAft>
                <a:spcPts val="0"/>
              </a:spcAft>
              <a:buClr>
                <a:schemeClr val="accent1"/>
              </a:buClr>
              <a:buSzPts val="2000"/>
              <a:buChar char="•"/>
            </a:pPr>
            <a:endParaRPr lang="en-GB" dirty="0"/>
          </a:p>
          <a:p>
            <a:pPr marL="0" lvl="0" indent="0" algn="l" rtl="0">
              <a:lnSpc>
                <a:spcPct val="100000"/>
              </a:lnSpc>
              <a:spcBef>
                <a:spcPts val="1000"/>
              </a:spcBef>
              <a:spcAft>
                <a:spcPts val="0"/>
              </a:spcAft>
              <a:buClr>
                <a:schemeClr val="accent1"/>
              </a:buClr>
              <a:buSzPts val="2000"/>
              <a:buNone/>
            </a:pPr>
            <a:r>
              <a:rPr lang="es-ES" dirty="0"/>
              <a:t> </a:t>
            </a:r>
          </a:p>
          <a:p>
            <a:pPr marL="228600" lvl="0" indent="-101600" algn="l" rtl="0">
              <a:lnSpc>
                <a:spcPct val="100000"/>
              </a:lnSpc>
              <a:spcBef>
                <a:spcPts val="100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lang="en-US"/>
          </a:p>
        </p:txBody>
      </p:sp>
      <p:sp>
        <p:nvSpPr>
          <p:cNvPr id="104" name="Google Shape;104;p2"/>
          <p:cNvSpPr txBox="1">
            <a:spLocks noGrp="1"/>
          </p:cNvSpPr>
          <p:nvPr>
            <p:ph type="ftr" idx="11"/>
          </p:nvPr>
        </p:nvSpPr>
        <p:spPr>
          <a:xfrm>
            <a:off x="838199" y="6338421"/>
            <a:ext cx="11025851"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r>
              <a:rPr lang="es-ES" dirty="0"/>
              <a:t>Autodiagnóstico con las PDR-Ag del SARS-CoV-2:       recomendaciones generales</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lang="en-US"/>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90891" y="1457280"/>
            <a:ext cx="9208450" cy="2347950"/>
          </a:xfrm>
          <a:prstGeom prst="rect">
            <a:avLst/>
          </a:prstGeom>
          <a:noFill/>
          <a:ln>
            <a:noFill/>
          </a:ln>
        </p:spPr>
        <p:txBody>
          <a:bodyPr spcFirstLastPara="1" wrap="square" lIns="91425" tIns="45700" rIns="91425" bIns="45700" anchor="t" anchorCtr="0">
            <a:noAutofit/>
          </a:bodyPr>
          <a:lstStyle/>
          <a:p>
            <a:pPr marL="342900" indent="-342900" algn="just">
              <a:lnSpc>
                <a:spcPct val="90000"/>
              </a:lnSpc>
              <a:buClr>
                <a:srgbClr val="0070C0"/>
              </a:buClr>
              <a:buSzPts val="1800"/>
            </a:pPr>
            <a:r>
              <a:rPr lang="es-ES" sz="1800" dirty="0">
                <a:solidFill>
                  <a:schemeClr val="bg2"/>
                </a:solidFill>
              </a:rPr>
              <a:t>El papel y el uso de las pruebas de autodiagnóstico deben adaptarse a las prioridades y características epidemiológicas nacionales, la disponibilidad de recursos y el contexto y el sistema de salud locales.</a:t>
            </a:r>
          </a:p>
          <a:p>
            <a:pPr marL="342900" indent="-342900" algn="just">
              <a:lnSpc>
                <a:spcPct val="90000"/>
              </a:lnSpc>
              <a:buClr>
                <a:srgbClr val="0070C0"/>
              </a:buClr>
              <a:buSzPts val="1800"/>
            </a:pPr>
            <a:endParaRPr lang="en-GB" sz="800" dirty="0">
              <a:solidFill>
                <a:schemeClr val="bg2"/>
              </a:solidFill>
            </a:endParaRPr>
          </a:p>
          <a:p>
            <a:pPr marL="342900" indent="-342900" algn="just">
              <a:lnSpc>
                <a:spcPct val="90000"/>
              </a:lnSpc>
              <a:buClr>
                <a:srgbClr val="0070C0"/>
              </a:buClr>
              <a:buSzPts val="1800"/>
            </a:pPr>
            <a:r>
              <a:rPr lang="es-ES" sz="1800" dirty="0">
                <a:solidFill>
                  <a:schemeClr val="bg2"/>
                </a:solidFill>
              </a:rPr>
              <a:t>Deben ofrecerse como parte de los servicios de pruebas del SARS-CoV-2, además de los servicios de realización de pruebas por profesionales.</a:t>
            </a:r>
          </a:p>
          <a:p>
            <a:pPr marL="800100" lvl="1" algn="just">
              <a:lnSpc>
                <a:spcPct val="90000"/>
              </a:lnSpc>
              <a:buClr>
                <a:srgbClr val="0070C0"/>
              </a:buClr>
            </a:pPr>
            <a:r>
              <a:rPr lang="es-ES" sz="1600" dirty="0">
                <a:solidFill>
                  <a:schemeClr val="bg2"/>
                </a:solidFill>
              </a:rPr>
              <a:t>Amplía el acceso a las pruebas, lo que puede traducirse en beneficios individuales y sociales adicionales.</a:t>
            </a:r>
          </a:p>
          <a:p>
            <a:pPr marL="0" indent="0" algn="just">
              <a:lnSpc>
                <a:spcPct val="90000"/>
              </a:lnSpc>
              <a:buClr>
                <a:srgbClr val="0070C0"/>
              </a:buClr>
              <a:buSzPts val="1800"/>
              <a:buNone/>
            </a:pPr>
            <a:endParaRPr lang="en-GB" sz="800" dirty="0">
              <a:solidFill>
                <a:schemeClr val="bg2"/>
              </a:solidFill>
            </a:endParaRPr>
          </a:p>
          <a:p>
            <a:pPr marL="342900" indent="-342900" algn="just">
              <a:lnSpc>
                <a:spcPct val="90000"/>
              </a:lnSpc>
              <a:buClr>
                <a:srgbClr val="0070C0"/>
              </a:buClr>
              <a:buSzPts val="1800"/>
            </a:pPr>
            <a:r>
              <a:rPr lang="es-ES" sz="1800" dirty="0">
                <a:solidFill>
                  <a:schemeClr val="bg2"/>
                </a:solidFill>
              </a:rPr>
              <a:t>La prueba siempre debe ser voluntaria y nunca obligatoria ni coercitiva y debería ser gratuita para los estudiantes y los trabajadores.</a:t>
            </a:r>
          </a:p>
          <a:p>
            <a:pPr marL="342900" indent="-342900" algn="just">
              <a:lnSpc>
                <a:spcPct val="90000"/>
              </a:lnSpc>
              <a:buClr>
                <a:srgbClr val="0070C0"/>
              </a:buClr>
              <a:buSzPts val="1800"/>
            </a:pPr>
            <a:endParaRPr lang="en-GB" sz="800" dirty="0">
              <a:solidFill>
                <a:schemeClr val="bg2"/>
              </a:solidFill>
            </a:endParaRPr>
          </a:p>
          <a:p>
            <a:pPr marL="342900" indent="-342900" algn="just">
              <a:lnSpc>
                <a:spcPct val="90000"/>
              </a:lnSpc>
              <a:buClr>
                <a:srgbClr val="0070C0"/>
              </a:buClr>
              <a:buSzPts val="1800"/>
            </a:pPr>
            <a:r>
              <a:rPr lang="es-ES" sz="1800" dirty="0">
                <a:solidFill>
                  <a:schemeClr val="bg2"/>
                </a:solidFill>
              </a:rPr>
              <a:t>Debe proporcionarse información precisa, accesible y apropiada para la edad de los usuarios.</a:t>
            </a:r>
          </a:p>
          <a:p>
            <a:pPr marL="0" lvl="0" indent="0" algn="just" rtl="0">
              <a:lnSpc>
                <a:spcPct val="90000"/>
              </a:lnSpc>
              <a:spcBef>
                <a:spcPts val="1000"/>
              </a:spcBef>
              <a:spcAft>
                <a:spcPts val="0"/>
              </a:spcAft>
              <a:buClr>
                <a:schemeClr val="dk1"/>
              </a:buClr>
              <a:buSzPts val="1800"/>
              <a:buNone/>
            </a:pPr>
            <a:endParaRPr lang="en-GB" dirty="0">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6E3A3E4E-4DDE-4CDA-81FA-C09B1EBCD968}"/>
              </a:ext>
            </a:extLst>
          </p:cNvPr>
          <p:cNvSpPr txBox="1"/>
          <p:nvPr/>
        </p:nvSpPr>
        <p:spPr>
          <a:xfrm>
            <a:off x="279958" y="5812382"/>
            <a:ext cx="10614212" cy="553998"/>
          </a:xfrm>
          <a:prstGeom prst="rect">
            <a:avLst/>
          </a:prstGeom>
          <a:noFill/>
        </p:spPr>
        <p:txBody>
          <a:bodyPr wrap="square">
            <a:spAutoFit/>
          </a:bodyPr>
          <a:lstStyle/>
          <a:p>
            <a:r>
              <a:rPr lang="es-ES" sz="1000" i="1" dirty="0"/>
              <a:t>Uso de pruebas de diagnóstico rápido de detección de antígenos del SARS-CoV-2 para el autodiagnóstico de la COVID-19. Orientaciones provisionales</a:t>
            </a:r>
            <a:r>
              <a:rPr lang="es-ES" sz="1000" dirty="0"/>
              <a:t>, 9 de marzo de 2022. Ginebra, Organización Mundial de la Salud. </a:t>
            </a:r>
            <a:r>
              <a:rPr lang="es-ES" sz="1000" dirty="0">
                <a:hlinkClick r:id="rId4"/>
              </a:rPr>
              <a:t>https://apps.who.int/iris/handle/10665/353057</a:t>
            </a:r>
          </a:p>
          <a:p>
            <a:endParaRPr lang="en-GB" sz="1000" dirty="0"/>
          </a:p>
        </p:txBody>
      </p:sp>
      <p:pic>
        <p:nvPicPr>
          <p:cNvPr id="3" name="Graphic 2" descr="Subtitles with solid fill">
            <a:extLst>
              <a:ext uri="{FF2B5EF4-FFF2-40B4-BE49-F238E27FC236}">
                <a16:creationId xmlns:a16="http://schemas.microsoft.com/office/drawing/2014/main" id="{0ED65244-B1FB-8FEA-3AA7-5872174F32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41029" y="3744829"/>
            <a:ext cx="914400" cy="914400"/>
          </a:xfrm>
          <a:prstGeom prst="rect">
            <a:avLst/>
          </a:prstGeom>
        </p:spPr>
      </p:pic>
      <p:pic>
        <p:nvPicPr>
          <p:cNvPr id="5" name="Graphic 4" descr="Handshake with solid fill">
            <a:extLst>
              <a:ext uri="{FF2B5EF4-FFF2-40B4-BE49-F238E27FC236}">
                <a16:creationId xmlns:a16="http://schemas.microsoft.com/office/drawing/2014/main" id="{8847408C-1363-0862-C03D-7275B305C1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41029" y="2599113"/>
            <a:ext cx="914400" cy="914400"/>
          </a:xfrm>
          <a:prstGeom prst="rect">
            <a:avLst/>
          </a:prstGeom>
        </p:spPr>
      </p:pic>
      <p:pic>
        <p:nvPicPr>
          <p:cNvPr id="10" name="Graphic 9" descr="Schoolhouse with solid fill">
            <a:extLst>
              <a:ext uri="{FF2B5EF4-FFF2-40B4-BE49-F238E27FC236}">
                <a16:creationId xmlns:a16="http://schemas.microsoft.com/office/drawing/2014/main" id="{6CD65E90-4814-B437-4724-5980489138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41029" y="1347853"/>
            <a:ext cx="914400" cy="914400"/>
          </a:xfrm>
          <a:prstGeom prst="rect">
            <a:avLst/>
          </a:prstGeom>
        </p:spPr>
      </p:pic>
      <p:pic>
        <p:nvPicPr>
          <p:cNvPr id="12" name="Graphic 11" descr="Test tubes with solid fill">
            <a:extLst>
              <a:ext uri="{FF2B5EF4-FFF2-40B4-BE49-F238E27FC236}">
                <a16:creationId xmlns:a16="http://schemas.microsoft.com/office/drawing/2014/main" id="{C9EEA24B-5CCA-84C8-27B6-02D69D8C83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41029" y="4807394"/>
            <a:ext cx="914400" cy="914400"/>
          </a:xfrm>
          <a:prstGeom prst="rect">
            <a:avLst/>
          </a:prstGeom>
        </p:spPr>
      </p:pic>
      <p:sp>
        <p:nvSpPr>
          <p:cNvPr id="4" name="Google Shape;104;p2">
            <a:extLst>
              <a:ext uri="{FF2B5EF4-FFF2-40B4-BE49-F238E27FC236}">
                <a16:creationId xmlns:a16="http://schemas.microsoft.com/office/drawing/2014/main" id="{3D7ACDC5-9994-4637-DA0E-82AB866B1071}"/>
              </a:ext>
            </a:extLst>
          </p:cNvPr>
          <p:cNvSpPr txBox="1">
            <a:spLocks noGrp="1"/>
          </p:cNvSpPr>
          <p:nvPr>
            <p:ph type="ftr" idx="11"/>
          </p:nvPr>
        </p:nvSpPr>
        <p:spPr>
          <a:xfrm>
            <a:off x="590891" y="6338421"/>
            <a:ext cx="10303279"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353176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288853"/>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Orientación mundial</a:t>
            </a:r>
          </a:p>
        </p:txBody>
      </p:sp>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sp>
        <p:nvSpPr>
          <p:cNvPr id="113" name="Google Shape;113;p3"/>
          <p:cNvSpPr txBox="1"/>
          <p:nvPr/>
        </p:nvSpPr>
        <p:spPr>
          <a:xfrm>
            <a:off x="595638" y="1565159"/>
            <a:ext cx="11163679" cy="178506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Font typeface="Arial" panose="020B0604020202020204" pitchFamily="34" charset="0"/>
              <a:buChar char="•"/>
            </a:pPr>
            <a:r>
              <a:rPr lang="es-ES" sz="2000" dirty="0">
                <a:solidFill>
                  <a:schemeClr val="bg2"/>
                </a:solidFill>
              </a:rPr>
              <a:t>E</a:t>
            </a:r>
            <a:r>
              <a:rPr lang="es-ES" sz="2000" b="0" i="0" u="none" strike="noStrike" cap="none" dirty="0">
                <a:solidFill>
                  <a:schemeClr val="bg2"/>
                </a:solidFill>
                <a:latin typeface="Arial"/>
                <a:ea typeface="Arial"/>
                <a:cs typeface="Arial"/>
                <a:sym typeface="Arial"/>
              </a:rPr>
              <a:t>l 9 de marzo de 2022, la OMS publicó las primeras orientaciones provisionales sobre el uso de las PDR de antígenos del SARS-CoV-2 para el autodiagnóstico.*</a:t>
            </a:r>
            <a:endParaRPr lang="en-US" sz="2000" dirty="0">
              <a:solidFill>
                <a:schemeClr val="dk1"/>
              </a:solidFill>
            </a:endParaRPr>
          </a:p>
          <a:p>
            <a:endParaRPr lang="en-GB" sz="1800" dirty="0"/>
          </a:p>
          <a:p>
            <a:pPr marL="0" marR="0" lvl="0" indent="0" algn="l" rtl="0">
              <a:spcBef>
                <a:spcPts val="0"/>
              </a:spcBef>
              <a:spcAft>
                <a:spcPts val="0"/>
              </a:spcAft>
              <a:buNone/>
            </a:pP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41999EF1-E9F4-84C8-E1EE-0C72F2788EB5}"/>
              </a:ext>
            </a:extLst>
          </p:cNvPr>
          <p:cNvSpPr txBox="1"/>
          <p:nvPr/>
        </p:nvSpPr>
        <p:spPr>
          <a:xfrm>
            <a:off x="327949" y="5700611"/>
            <a:ext cx="11320272" cy="523220"/>
          </a:xfrm>
          <a:prstGeom prst="rect">
            <a:avLst/>
          </a:prstGeom>
          <a:noFill/>
        </p:spPr>
        <p:txBody>
          <a:bodyPr wrap="square" rtlCol="0">
            <a:spAutoFit/>
          </a:bodyPr>
          <a:lstStyle/>
          <a:p>
            <a:r>
              <a:rPr lang="es-ES" dirty="0">
                <a:solidFill>
                  <a:schemeClr val="bg2"/>
                </a:solidFill>
              </a:rPr>
              <a:t>* </a:t>
            </a:r>
            <a:r>
              <a:rPr lang="es-ES" i="1" dirty="0">
                <a:solidFill>
                  <a:schemeClr val="bg2"/>
                </a:solidFill>
              </a:rPr>
              <a:t>Uso de pruebas de diagnóstico rápido de detección de antígenos del SARS-CoV-2 para el autodiagnóstico de la COVID-19.</a:t>
            </a:r>
            <a:r>
              <a:rPr lang="en-GB" i="1" dirty="0">
                <a:solidFill>
                  <a:schemeClr val="bg2"/>
                </a:solidFill>
              </a:rPr>
              <a:t> </a:t>
            </a:r>
            <a:r>
              <a:rPr lang="es-ES" i="1" dirty="0">
                <a:solidFill>
                  <a:schemeClr val="bg2"/>
                </a:solidFill>
              </a:rPr>
              <a:t>Orientaciones provisionales</a:t>
            </a:r>
            <a:r>
              <a:rPr lang="es-ES" dirty="0">
                <a:solidFill>
                  <a:schemeClr val="bg2"/>
                </a:solidFill>
              </a:rPr>
              <a:t>, 9 de marzo de 2022. Ginebra, Organización Mundial de la Salud</a:t>
            </a:r>
            <a:r>
              <a:rPr lang="en-GB" dirty="0">
                <a:solidFill>
                  <a:schemeClr val="bg2"/>
                </a:solidFill>
              </a:rPr>
              <a:t>. </a:t>
            </a:r>
            <a:r>
              <a:rPr lang="en-GB" dirty="0">
                <a:solidFill>
                  <a:schemeClr val="accent1"/>
                </a:solidFill>
                <a:hlinkClick r:id="rId4">
                  <a:extLst>
                    <a:ext uri="{A12FA001-AC4F-418D-AE19-62706E023703}">
                      <ahyp:hlinkClr xmlns:ahyp="http://schemas.microsoft.com/office/drawing/2018/hyperlinkcolor" val="tx"/>
                    </a:ext>
                  </a:extLst>
                </a:hlinkClick>
              </a:rPr>
              <a:t>https://apps.who.int/iris/handle/10665/353057</a:t>
            </a:r>
            <a:r>
              <a:rPr lang="en-GB" dirty="0">
                <a:solidFill>
                  <a:schemeClr val="accent1"/>
                </a:solidFill>
              </a:rPr>
              <a:t>.</a:t>
            </a:r>
            <a:endParaRPr lang="en-GB" dirty="0"/>
          </a:p>
        </p:txBody>
      </p:sp>
      <p:sp>
        <p:nvSpPr>
          <p:cNvPr id="4" name="Google Shape;104;p2">
            <a:extLst>
              <a:ext uri="{FF2B5EF4-FFF2-40B4-BE49-F238E27FC236}">
                <a16:creationId xmlns:a16="http://schemas.microsoft.com/office/drawing/2014/main" id="{5CED50ED-8055-649B-35A5-8DFDC60C481C}"/>
              </a:ext>
            </a:extLst>
          </p:cNvPr>
          <p:cNvSpPr txBox="1">
            <a:spLocks noGrp="1"/>
          </p:cNvSpPr>
          <p:nvPr>
            <p:ph type="ftr" idx="11"/>
          </p:nvPr>
        </p:nvSpPr>
        <p:spPr>
          <a:xfrm>
            <a:off x="838200" y="6338421"/>
            <a:ext cx="10375232"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pic>
        <p:nvPicPr>
          <p:cNvPr id="6" name="Picture 5">
            <a:extLst>
              <a:ext uri="{FF2B5EF4-FFF2-40B4-BE49-F238E27FC236}">
                <a16:creationId xmlns:a16="http://schemas.microsoft.com/office/drawing/2014/main" id="{595078D0-796C-4933-89C8-41B81D27066A}"/>
              </a:ext>
            </a:extLst>
          </p:cNvPr>
          <p:cNvPicPr>
            <a:picLocks noChangeAspect="1"/>
          </p:cNvPicPr>
          <p:nvPr/>
        </p:nvPicPr>
        <p:blipFill>
          <a:blip r:embed="rId5"/>
          <a:stretch>
            <a:fillRect/>
          </a:stretch>
        </p:blipFill>
        <p:spPr>
          <a:xfrm>
            <a:off x="3259667" y="2330395"/>
            <a:ext cx="5316110" cy="2906188"/>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008576" y="516481"/>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Aplicación de las pruebas de autodiagnóstico del SARS-CoV-2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lang="en-US"/>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33354" y="2084143"/>
            <a:ext cx="10990822" cy="2347950"/>
          </a:xfrm>
          <a:prstGeom prst="rect">
            <a:avLst/>
          </a:prstGeom>
          <a:noFill/>
          <a:ln>
            <a:noFill/>
          </a:ln>
        </p:spPr>
        <p:txBody>
          <a:bodyPr spcFirstLastPara="1" wrap="square" lIns="91425" tIns="45700" rIns="91425" bIns="45700" anchor="t" anchorCtr="0">
            <a:noAutofit/>
          </a:bodyPr>
          <a:lstStyle/>
          <a:p>
            <a:pPr marL="342900" indent="-342900">
              <a:lnSpc>
                <a:spcPct val="90000"/>
              </a:lnSpc>
              <a:buSzPts val="1800"/>
              <a:buFont typeface="Arial" panose="020B0604020202020204" pitchFamily="34" charset="0"/>
              <a:buChar char="•"/>
            </a:pPr>
            <a:r>
              <a:rPr lang="es-ES" dirty="0">
                <a:solidFill>
                  <a:schemeClr val="bg2"/>
                </a:solidFill>
              </a:rPr>
              <a:t>Además de los servicios de realización de pruebas por profesionales, debe ofrecerse la prueba de autodiagnóstico de la COVID-19 mediante el uso de pruebas rápidas para detectar antígenos del SARS-CoV-2.</a:t>
            </a:r>
          </a:p>
          <a:p>
            <a:pPr marL="342900" indent="-342900">
              <a:lnSpc>
                <a:spcPct val="90000"/>
              </a:lnSpc>
              <a:buSzPts val="1800"/>
              <a:buFont typeface="Arial" panose="020B0604020202020204" pitchFamily="34" charset="0"/>
              <a:buChar char="•"/>
            </a:pPr>
            <a:r>
              <a:rPr lang="es-ES" dirty="0">
                <a:solidFill>
                  <a:schemeClr val="bg2"/>
                </a:solidFill>
              </a:rPr>
              <a:t>La colaboración de los trabajadores de la salud y las comunidades es fundamental. </a:t>
            </a:r>
          </a:p>
          <a:p>
            <a:pPr marL="342900" indent="-342900">
              <a:lnSpc>
                <a:spcPct val="90000"/>
              </a:lnSpc>
              <a:buSzPts val="1800"/>
              <a:buFont typeface="Arial" panose="020B0604020202020204" pitchFamily="34" charset="0"/>
              <a:buChar char="•"/>
            </a:pPr>
            <a:r>
              <a:rPr lang="es-ES" dirty="0">
                <a:solidFill>
                  <a:schemeClr val="bg2"/>
                </a:solidFill>
              </a:rPr>
              <a:t>Elija pruebas rápidas para detectar antígenos del SARS-CoV-2 asequibles y autorizadas para el autodiagnóstico que cumplan los requisitos mínimos de rendimiento (sensibilidad ≥ 80% y especificidad ≥ 97%).</a:t>
            </a:r>
          </a:p>
          <a:p>
            <a:pPr marL="800100" lvl="1" indent="-342900">
              <a:lnSpc>
                <a:spcPct val="90000"/>
              </a:lnSpc>
              <a:buSzPts val="1800"/>
              <a:buFont typeface="Arial" panose="020B0604020202020204" pitchFamily="34" charset="0"/>
              <a:buChar char="•"/>
            </a:pPr>
            <a:r>
              <a:rPr lang="es-ES" dirty="0">
                <a:solidFill>
                  <a:schemeClr val="bg2"/>
                </a:solidFill>
              </a:rPr>
              <a:t>Utilice pruebas de autodiagnóstico de la COVID-19 autorizadas que figuren en la lista de la OMS para uso en emergencias.</a:t>
            </a:r>
          </a:p>
          <a:p>
            <a:pPr marL="800100" lvl="1">
              <a:lnSpc>
                <a:spcPct val="90000"/>
              </a:lnSpc>
              <a:buFont typeface="Arial" panose="020B0604020202020204" pitchFamily="34" charset="0"/>
              <a:buChar char="•"/>
            </a:pPr>
            <a:r>
              <a:rPr lang="es-ES" dirty="0">
                <a:solidFill>
                  <a:schemeClr val="bg2"/>
                </a:solidFill>
              </a:rPr>
              <a:t>Atención: no todas las pruebas rápidas para detectar antígenos del SARS-CoV-2 están autorizadas para el autodiagnóstico.</a:t>
            </a:r>
          </a:p>
          <a:p>
            <a:pPr marL="0" indent="0">
              <a:lnSpc>
                <a:spcPct val="90000"/>
              </a:lnSpc>
              <a:buClr>
                <a:srgbClr val="424242"/>
              </a:buClr>
              <a:buSzPts val="1800"/>
              <a:buNone/>
            </a:pPr>
            <a:endParaRPr lang="en-GB" dirty="0"/>
          </a:p>
        </p:txBody>
      </p:sp>
      <p:sp>
        <p:nvSpPr>
          <p:cNvPr id="3" name="Google Shape;104;p2">
            <a:extLst>
              <a:ext uri="{FF2B5EF4-FFF2-40B4-BE49-F238E27FC236}">
                <a16:creationId xmlns:a16="http://schemas.microsoft.com/office/drawing/2014/main" id="{FFDDD260-2979-35A7-5827-21786BB9C653}"/>
              </a:ext>
            </a:extLst>
          </p:cNvPr>
          <p:cNvSpPr txBox="1">
            <a:spLocks noGrp="1"/>
          </p:cNvSpPr>
          <p:nvPr>
            <p:ph type="ftr" idx="11"/>
          </p:nvPr>
        </p:nvSpPr>
        <p:spPr>
          <a:xfrm>
            <a:off x="838199" y="6338421"/>
            <a:ext cx="10515599"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125607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965200" y="546174"/>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Aplicación de las pruebas de autodiagnóstico del SARS-CoV-2</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lang="en-US"/>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618103" y="1793538"/>
            <a:ext cx="11150564" cy="2347950"/>
          </a:xfrm>
          <a:prstGeom prst="rect">
            <a:avLst/>
          </a:prstGeom>
          <a:noFill/>
          <a:ln>
            <a:noFill/>
          </a:ln>
        </p:spPr>
        <p:txBody>
          <a:bodyPr spcFirstLastPara="1" wrap="square" lIns="91425" tIns="45700" rIns="91425" bIns="45700" anchor="t" anchorCtr="0">
            <a:noAutofit/>
          </a:bodyPr>
          <a:lstStyle/>
          <a:p>
            <a:pPr marL="0" indent="0">
              <a:lnSpc>
                <a:spcPct val="90000"/>
              </a:lnSpc>
              <a:buSzPts val="1800"/>
              <a:buNone/>
            </a:pPr>
            <a:endParaRPr lang="en-GB" dirty="0">
              <a:solidFill>
                <a:schemeClr val="bg2"/>
              </a:solidFill>
            </a:endParaRPr>
          </a:p>
          <a:p>
            <a:pPr marL="342900" indent="-342900">
              <a:lnSpc>
                <a:spcPct val="90000"/>
              </a:lnSpc>
              <a:buSzPts val="1800"/>
              <a:buFont typeface="Arial" panose="020B0604020202020204" pitchFamily="34" charset="0"/>
              <a:buChar char="•"/>
            </a:pPr>
            <a:r>
              <a:rPr lang="es-ES" dirty="0">
                <a:solidFill>
                  <a:schemeClr val="bg2"/>
                </a:solidFill>
              </a:rPr>
              <a:t>El almacenamiento y la manipulación de los kits de pruebas de autodiagnóstico de la COVID-19 deben ajustarse a lo indicado en las instrucciones de uso: intervalo de temperaturas, tipo de muestra, volúmenes de reacción, tiempo de ejecución, etcétera.</a:t>
            </a:r>
          </a:p>
          <a:p>
            <a:pPr marL="342900" lvl="0" indent="-342900">
              <a:lnSpc>
                <a:spcPct val="90000"/>
              </a:lnSpc>
              <a:buSzPts val="1800"/>
              <a:buFont typeface="Arial" panose="020B0604020202020204" pitchFamily="34" charset="0"/>
              <a:buChar char="•"/>
            </a:pPr>
            <a:r>
              <a:rPr lang="es-ES" dirty="0">
                <a:solidFill>
                  <a:schemeClr val="bg2"/>
                </a:solidFill>
              </a:rPr>
              <a:t>Adapte los procedimientos de garantía de la calidad existentes para incluir los kits de pruebas de autodiagnóstico de la COVID-19, incluido el examen de los lotes nuevos y otras actividades de vigilancia posterior a la comercialización.</a:t>
            </a:r>
          </a:p>
          <a:p>
            <a:pPr marL="342900" lvl="0" indent="-342900">
              <a:lnSpc>
                <a:spcPct val="90000"/>
              </a:lnSpc>
              <a:buSzPts val="1800"/>
              <a:buFont typeface="Arial" panose="020B0604020202020204" pitchFamily="34" charset="0"/>
              <a:buChar char="•"/>
            </a:pPr>
            <a:r>
              <a:rPr lang="es-ES" dirty="0">
                <a:solidFill>
                  <a:schemeClr val="bg2"/>
                </a:solidFill>
              </a:rPr>
              <a:t>Los programas nacionales deben revisar regularmente el papel de las pruebas de autodiagnóstico de la COVID-19; a medida que la pandemia continúe y el virus evolucione, se deberán modificar las políticas relativas a los métodos y servicios de pruebas para detectar el SARS-CoV-2, incluida la prueba de autodiagnóstico de la COVID-19.</a:t>
            </a:r>
          </a:p>
          <a:p>
            <a:pPr marL="0" indent="0">
              <a:lnSpc>
                <a:spcPct val="90000"/>
              </a:lnSpc>
              <a:buClr>
                <a:schemeClr val="dk1"/>
              </a:buClr>
              <a:buSzPts val="1800"/>
              <a:buNone/>
            </a:pPr>
            <a:endParaRPr lang="en-GB" dirty="0"/>
          </a:p>
        </p:txBody>
      </p:sp>
      <p:sp>
        <p:nvSpPr>
          <p:cNvPr id="3" name="Google Shape;104;p2">
            <a:extLst>
              <a:ext uri="{FF2B5EF4-FFF2-40B4-BE49-F238E27FC236}">
                <a16:creationId xmlns:a16="http://schemas.microsoft.com/office/drawing/2014/main" id="{7B21C1C9-5D38-F2F2-E856-B0160BB7C133}"/>
              </a:ext>
            </a:extLst>
          </p:cNvPr>
          <p:cNvSpPr txBox="1">
            <a:spLocks noGrp="1"/>
          </p:cNvSpPr>
          <p:nvPr>
            <p:ph type="ftr" idx="11"/>
          </p:nvPr>
        </p:nvSpPr>
        <p:spPr>
          <a:xfrm>
            <a:off x="838199" y="6338421"/>
            <a:ext cx="10278979"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296675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9F19-744C-F2ED-8EEA-42284B02EA3E}"/>
              </a:ext>
            </a:extLst>
          </p:cNvPr>
          <p:cNvSpPr>
            <a:spLocks noGrp="1"/>
          </p:cNvSpPr>
          <p:nvPr>
            <p:ph type="title"/>
          </p:nvPr>
        </p:nvSpPr>
        <p:spPr>
          <a:xfrm>
            <a:off x="838199" y="389630"/>
            <a:ext cx="10515600" cy="942814"/>
          </a:xfrm>
        </p:spPr>
        <p:txBody>
          <a:bodyPr/>
          <a:lstStyle/>
          <a:p>
            <a:r>
              <a:rPr lang="es-ES" dirty="0"/>
              <a:t>Grupos poblacionales prioritarios para las pruebas de autodiagnóstico</a:t>
            </a:r>
          </a:p>
        </p:txBody>
      </p:sp>
      <p:sp>
        <p:nvSpPr>
          <p:cNvPr id="3" name="Text Placeholder 2">
            <a:extLst>
              <a:ext uri="{FF2B5EF4-FFF2-40B4-BE49-F238E27FC236}">
                <a16:creationId xmlns:a16="http://schemas.microsoft.com/office/drawing/2014/main" id="{1AEBB566-78D5-5A1F-B7F5-6366F68531B3}"/>
              </a:ext>
            </a:extLst>
          </p:cNvPr>
          <p:cNvSpPr>
            <a:spLocks noGrp="1"/>
          </p:cNvSpPr>
          <p:nvPr>
            <p:ph type="body" idx="1"/>
          </p:nvPr>
        </p:nvSpPr>
        <p:spPr>
          <a:xfrm>
            <a:off x="838199" y="1512009"/>
            <a:ext cx="10515600" cy="4440760"/>
          </a:xfrm>
        </p:spPr>
        <p:txBody>
          <a:bodyPr/>
          <a:lstStyle/>
          <a:p>
            <a:pPr marL="342900" indent="-342900">
              <a:lnSpc>
                <a:spcPct val="90000"/>
              </a:lnSpc>
              <a:buSzPct val="100000"/>
            </a:pPr>
            <a:r>
              <a:rPr lang="es-ES" dirty="0">
                <a:solidFill>
                  <a:schemeClr val="bg2"/>
                </a:solidFill>
              </a:rPr>
              <a:t>Trabajadores esenciales </a:t>
            </a:r>
          </a:p>
          <a:p>
            <a:pPr marL="342900" indent="-342900">
              <a:lnSpc>
                <a:spcPct val="90000"/>
              </a:lnSpc>
              <a:buSzPct val="100000"/>
            </a:pPr>
            <a:r>
              <a:rPr lang="es-ES" dirty="0">
                <a:solidFill>
                  <a:schemeClr val="bg2"/>
                </a:solidFill>
              </a:rPr>
              <a:t>Contactos estrechos de casos confirmados o probables de infección por el SARS-CoV-2</a:t>
            </a:r>
          </a:p>
          <a:p>
            <a:pPr marL="342900" indent="-342900">
              <a:lnSpc>
                <a:spcPct val="90000"/>
              </a:lnSpc>
              <a:buSzPct val="100000"/>
            </a:pPr>
            <a:r>
              <a:rPr lang="es-ES" dirty="0">
                <a:solidFill>
                  <a:schemeClr val="bg2"/>
                </a:solidFill>
              </a:rPr>
              <a:t>Personas con mayor riesgo de hospitalización o de presentar cuadros graves de COVID-19 </a:t>
            </a:r>
          </a:p>
          <a:p>
            <a:pPr marL="342900" indent="-342900">
              <a:lnSpc>
                <a:spcPct val="90000"/>
              </a:lnSpc>
              <a:buSzPct val="100000"/>
            </a:pPr>
            <a:r>
              <a:rPr lang="es-ES" dirty="0">
                <a:solidFill>
                  <a:schemeClr val="bg2"/>
                </a:solidFill>
              </a:rPr>
              <a:t>Personas con mayores obstáculos para acceder a los servicios de pruebas existentes</a:t>
            </a:r>
          </a:p>
          <a:p>
            <a:endParaRPr lang="en-GB" dirty="0"/>
          </a:p>
          <a:p>
            <a:endParaRPr lang="en-GB" dirty="0"/>
          </a:p>
        </p:txBody>
      </p:sp>
      <p:sp>
        <p:nvSpPr>
          <p:cNvPr id="5" name="Slide Number Placeholder 4">
            <a:extLst>
              <a:ext uri="{FF2B5EF4-FFF2-40B4-BE49-F238E27FC236}">
                <a16:creationId xmlns:a16="http://schemas.microsoft.com/office/drawing/2014/main" id="{3F69DC28-E344-D1D9-3EE0-F220AEB56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TextBox 5">
            <a:extLst>
              <a:ext uri="{FF2B5EF4-FFF2-40B4-BE49-F238E27FC236}">
                <a16:creationId xmlns:a16="http://schemas.microsoft.com/office/drawing/2014/main" id="{70D5421D-7C23-4D39-DDCC-BA285192E53F}"/>
              </a:ext>
            </a:extLst>
          </p:cNvPr>
          <p:cNvSpPr txBox="1"/>
          <p:nvPr/>
        </p:nvSpPr>
        <p:spPr>
          <a:xfrm>
            <a:off x="1437312" y="3663026"/>
            <a:ext cx="4142221" cy="252376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2000" dirty="0">
                <a:solidFill>
                  <a:schemeClr val="bg1"/>
                </a:solidFill>
              </a:rPr>
              <a:t>Actualmente NO se recomienda realizar pruebas generalizadas o sistemáticas a las personas asintomáticas con exposición desconocida o no conocida.</a:t>
            </a:r>
          </a:p>
          <a:p>
            <a:pPr algn="ctr"/>
            <a:endParaRPr lang="en-GB" sz="2000" dirty="0">
              <a:solidFill>
                <a:schemeClr val="bg1"/>
              </a:solidFill>
            </a:endParaRPr>
          </a:p>
          <a:p>
            <a:pPr algn="ctr"/>
            <a:endParaRPr lang="en-GB" sz="2000" dirty="0">
              <a:solidFill>
                <a:schemeClr val="bg1"/>
              </a:solidFill>
            </a:endParaRPr>
          </a:p>
          <a:p>
            <a:pPr algn="ctr"/>
            <a:endParaRPr lang="en-US" sz="1800" dirty="0">
              <a:solidFill>
                <a:schemeClr val="bg1"/>
              </a:solidFill>
            </a:endParaRPr>
          </a:p>
        </p:txBody>
      </p:sp>
      <p:sp>
        <p:nvSpPr>
          <p:cNvPr id="7" name="TextBox 6">
            <a:extLst>
              <a:ext uri="{FF2B5EF4-FFF2-40B4-BE49-F238E27FC236}">
                <a16:creationId xmlns:a16="http://schemas.microsoft.com/office/drawing/2014/main" id="{F86EEEDD-D870-700F-7018-63BA9186E3C0}"/>
              </a:ext>
            </a:extLst>
          </p:cNvPr>
          <p:cNvSpPr txBox="1"/>
          <p:nvPr/>
        </p:nvSpPr>
        <p:spPr>
          <a:xfrm>
            <a:off x="6256867" y="3663026"/>
            <a:ext cx="4731976" cy="2554545"/>
          </a:xfrm>
          <a:prstGeom prst="rect">
            <a:avLst/>
          </a:prstGeom>
          <a:solidFill>
            <a:schemeClr val="accent1"/>
          </a:solidFill>
          <a:ln>
            <a:solidFill>
              <a:schemeClr val="accent1"/>
            </a:solidFill>
          </a:ln>
        </p:spPr>
        <p:txBody>
          <a:bodyPr wrap="square" rtlCol="0">
            <a:spAutoFit/>
          </a:bodyPr>
          <a:lstStyle/>
          <a:p>
            <a:pPr algn="ctr"/>
            <a:r>
              <a:rPr lang="es-ES" sz="2000" dirty="0">
                <a:solidFill>
                  <a:schemeClr val="bg1"/>
                </a:solidFill>
              </a:rPr>
              <a:t>Algunas personas pueden decidir realizarse pruebas de autodiagnóstico para estar más seguras de que no tienen la infección por SARS-CoV-2 (por ejemplo, para participar en actividades grupales, actos sociales, etcétera).</a:t>
            </a:r>
          </a:p>
          <a:p>
            <a:pPr algn="ctr"/>
            <a:endParaRPr lang="en-GB" sz="2000" dirty="0">
              <a:solidFill>
                <a:schemeClr val="bg1"/>
              </a:solidFill>
            </a:endParaRPr>
          </a:p>
        </p:txBody>
      </p:sp>
      <p:sp>
        <p:nvSpPr>
          <p:cNvPr id="9" name="Google Shape;104;p2">
            <a:extLst>
              <a:ext uri="{FF2B5EF4-FFF2-40B4-BE49-F238E27FC236}">
                <a16:creationId xmlns:a16="http://schemas.microsoft.com/office/drawing/2014/main" id="{1F724B8C-B88D-FBAB-937C-9BE59D91A598}"/>
              </a:ext>
            </a:extLst>
          </p:cNvPr>
          <p:cNvSpPr txBox="1">
            <a:spLocks noGrp="1"/>
          </p:cNvSpPr>
          <p:nvPr>
            <p:ph type="ftr" idx="11"/>
          </p:nvPr>
        </p:nvSpPr>
        <p:spPr>
          <a:xfrm>
            <a:off x="838200" y="6338421"/>
            <a:ext cx="10391274"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extLst>
      <p:ext uri="{BB962C8B-B14F-4D97-AF65-F5344CB8AC3E}">
        <p14:creationId xmlns:p14="http://schemas.microsoft.com/office/powerpoint/2010/main" val="422060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490298" y="1381537"/>
            <a:ext cx="10990822" cy="2347950"/>
          </a:xfrm>
          <a:prstGeom prst="rect">
            <a:avLst/>
          </a:prstGeom>
          <a:noFill/>
          <a:ln>
            <a:noFill/>
          </a:ln>
        </p:spPr>
        <p:txBody>
          <a:bodyPr spcFirstLastPara="1" wrap="square" lIns="91425" tIns="45700" rIns="91425" bIns="45700" anchor="t" anchorCtr="0">
            <a:noAutofit/>
          </a:bodyPr>
          <a:lstStyle/>
          <a:p>
            <a:pPr marL="342900" lvl="0" indent="-342900">
              <a:lnSpc>
                <a:spcPct val="90000"/>
              </a:lnSpc>
              <a:buSzPct val="100000"/>
              <a:buFont typeface="Arial" panose="020B0604020202020204" pitchFamily="34" charset="0"/>
              <a:buChar char="•"/>
            </a:pPr>
            <a:r>
              <a:rPr lang="es-ES" b="1" dirty="0">
                <a:solidFill>
                  <a:schemeClr val="accent1"/>
                </a:solidFill>
              </a:rPr>
              <a:t>Diagnóstico:</a:t>
            </a:r>
            <a:r>
              <a:rPr lang="es-ES" dirty="0">
                <a:solidFill>
                  <a:schemeClr val="accent1"/>
                </a:solidFill>
              </a:rPr>
              <a:t> </a:t>
            </a:r>
            <a:r>
              <a:rPr lang="es-ES" dirty="0"/>
              <a:t>en los lugares donde existe transmisión comunitaria y cuando las usan personas sintomáticas o aquellas que han estado expuestas recientemente al SARS-CoV-2</a:t>
            </a:r>
          </a:p>
          <a:p>
            <a:pPr marL="800100" lvl="1">
              <a:lnSpc>
                <a:spcPct val="90000"/>
              </a:lnSpc>
              <a:buSzPct val="100000"/>
              <a:buFont typeface="Arial" panose="020B0604020202020204" pitchFamily="34" charset="0"/>
              <a:buChar char="•"/>
            </a:pPr>
            <a:r>
              <a:rPr lang="es-ES" dirty="0"/>
              <a:t>Transmisión comunitaria en curso</a:t>
            </a:r>
          </a:p>
          <a:p>
            <a:pPr marL="800100" lvl="1">
              <a:lnSpc>
                <a:spcPct val="90000"/>
              </a:lnSpc>
              <a:buSzPct val="100000"/>
              <a:buFont typeface="Arial" panose="020B0604020202020204" pitchFamily="34" charset="0"/>
              <a:buChar char="•"/>
            </a:pPr>
            <a:r>
              <a:rPr lang="es-ES" dirty="0"/>
              <a:t>Personas con síntomas desde hace como máximo 7 días</a:t>
            </a:r>
          </a:p>
          <a:p>
            <a:pPr marL="800100" lvl="1">
              <a:lnSpc>
                <a:spcPct val="90000"/>
              </a:lnSpc>
              <a:buSzPct val="100000"/>
              <a:buFont typeface="Arial" panose="020B0604020202020204" pitchFamily="34" charset="0"/>
              <a:buChar char="•"/>
            </a:pPr>
            <a:r>
              <a:rPr lang="es-ES" dirty="0"/>
              <a:t>Personas con exposición reciente (como contactos cercanos y trabajadores de la salud y asistenciales) que son asintomáticas </a:t>
            </a:r>
          </a:p>
          <a:p>
            <a:pPr marL="800100" lvl="1">
              <a:lnSpc>
                <a:spcPct val="90000"/>
              </a:lnSpc>
              <a:buSzPct val="100000"/>
              <a:buFont typeface="Arial" panose="020B0604020202020204" pitchFamily="34" charset="0"/>
              <a:buChar char="•"/>
            </a:pPr>
            <a:r>
              <a:rPr lang="es-ES" dirty="0"/>
              <a:t>Detección del SARS-CoC-2 y respuesta a presuntos brotes de COVID-19</a:t>
            </a:r>
          </a:p>
          <a:p>
            <a:pPr marL="457200" lvl="1" indent="0">
              <a:lnSpc>
                <a:spcPct val="90000"/>
              </a:lnSpc>
              <a:buClr>
                <a:schemeClr val="dk1"/>
              </a:buClr>
              <a:buNone/>
            </a:pPr>
            <a:endParaRPr lang="es-ES" dirty="0"/>
          </a:p>
          <a:p>
            <a:pPr marL="342900" lvl="0" indent="-342900">
              <a:lnSpc>
                <a:spcPct val="90000"/>
              </a:lnSpc>
              <a:buSzPct val="100000"/>
              <a:buFont typeface="Arial" panose="020B0604020202020204" pitchFamily="34" charset="0"/>
              <a:buChar char="•"/>
            </a:pPr>
            <a:r>
              <a:rPr lang="es-ES" b="1" dirty="0">
                <a:solidFill>
                  <a:schemeClr val="accent1"/>
                </a:solidFill>
              </a:rPr>
              <a:t>Detección:</a:t>
            </a:r>
            <a:r>
              <a:rPr lang="es-ES" dirty="0">
                <a:solidFill>
                  <a:schemeClr val="accent1"/>
                </a:solidFill>
              </a:rPr>
              <a:t> </a:t>
            </a:r>
            <a:r>
              <a:rPr lang="es-ES" dirty="0"/>
              <a:t>independientemente del nivel de transmisión comunitaria:</a:t>
            </a:r>
          </a:p>
          <a:p>
            <a:pPr marL="800100" lvl="1">
              <a:lnSpc>
                <a:spcPct val="90000"/>
              </a:lnSpc>
              <a:buSzPct val="100000"/>
              <a:buFont typeface="Arial" panose="020B0604020202020204" pitchFamily="34" charset="0"/>
              <a:buChar char="•"/>
            </a:pPr>
            <a:r>
              <a:rPr lang="es-ES" dirty="0"/>
              <a:t>Personas asintomáticas con exposición desconocida o no conocida que desean estar más seguras de que no tienen la infección por SARS-CoV-2.  </a:t>
            </a:r>
          </a:p>
          <a:p>
            <a:pPr marL="800100" lvl="1">
              <a:lnSpc>
                <a:spcPct val="90000"/>
              </a:lnSpc>
              <a:buSzPct val="100000"/>
              <a:buFont typeface="Arial" panose="020B0604020202020204" pitchFamily="34" charset="0"/>
              <a:buChar char="•"/>
            </a:pPr>
            <a:r>
              <a:rPr lang="es-ES" dirty="0"/>
              <a:t>Para fines de detección, un resultado negativo de la prueba de autodiagnóstico podría permitir la participación en una actividad, como actividades grupales o reuniones en interiores, y se puede considerar la realización de pruebas confirmatorias en caso de que se haya obtenido un resultado positivo.</a:t>
            </a:r>
            <a:endParaRPr lang="es-ES" dirty="0">
              <a:solidFill>
                <a:srgbClr val="424242"/>
              </a:solidFill>
              <a:latin typeface="Arial"/>
              <a:ea typeface="Arial"/>
              <a:cs typeface="Arial"/>
            </a:endParaRPr>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nvPr>
        </p:nvSpPr>
        <p:spPr>
          <a:xfrm>
            <a:off x="922867" y="204260"/>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s-ES" dirty="0"/>
              <a:t>Pruebas de autodiagnóstico </a:t>
            </a:r>
            <a:r>
              <a:rPr lang="en-GB" dirty="0"/>
              <a:t>del SARS-CoV-2</a:t>
            </a:r>
            <a:endParaRPr dirty="0"/>
          </a:p>
        </p:txBody>
      </p:sp>
      <p:sp>
        <p:nvSpPr>
          <p:cNvPr id="3" name="Google Shape;104;p2">
            <a:extLst>
              <a:ext uri="{FF2B5EF4-FFF2-40B4-BE49-F238E27FC236}">
                <a16:creationId xmlns:a16="http://schemas.microsoft.com/office/drawing/2014/main" id="{C817B165-2AEF-EF64-C8A6-70F38D25C2BD}"/>
              </a:ext>
            </a:extLst>
          </p:cNvPr>
          <p:cNvSpPr txBox="1">
            <a:spLocks noGrp="1"/>
          </p:cNvSpPr>
          <p:nvPr>
            <p:ph type="ftr" idx="11"/>
          </p:nvPr>
        </p:nvSpPr>
        <p:spPr>
          <a:xfrm>
            <a:off x="838199" y="6338421"/>
            <a:ext cx="10295021" cy="501650"/>
          </a:xfrm>
          <a:prstGeom prst="rect">
            <a:avLst/>
          </a:prstGeom>
          <a:noFill/>
          <a:ln>
            <a:noFill/>
          </a:ln>
        </p:spPr>
        <p:txBody>
          <a:bodyPr spcFirstLastPara="1" wrap="square" lIns="0" tIns="0" rIns="0" bIns="0" anchor="ctr" anchorCtr="0">
            <a:noAutofit/>
          </a:bodyPr>
          <a:lstStyle/>
          <a:p>
            <a:r>
              <a:rPr lang="es-ES" dirty="0"/>
              <a:t>Taller de capacitación sobre pruebas diagnósticas rápidas de antígenos del SARS-CoV-2 (v3.0) | Uso de las PDR-Ag del SARS-CoV-2 para el autodiagnóstico de COVID-19</a:t>
            </a:r>
          </a:p>
        </p:txBody>
      </p:sp>
    </p:spTree>
    <p:custDataLst>
      <p:tags r:id="rId1"/>
    </p:custDataLst>
    <p:extLst>
      <p:ext uri="{BB962C8B-B14F-4D97-AF65-F5344CB8AC3E}">
        <p14:creationId xmlns:p14="http://schemas.microsoft.com/office/powerpoint/2010/main" val="4278725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50f158c-397a-4a9d-b005-a44c92e0fccb">
      <UserInfo>
        <DisplayName>BARNADAS, Céline</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2F18066C03F5499150099924B49185" ma:contentTypeVersion="13" ma:contentTypeDescription="Create a new document." ma:contentTypeScope="" ma:versionID="2315772953c8bd93a8996c238dcba93d">
  <xsd:schema xmlns:xsd="http://www.w3.org/2001/XMLSchema" xmlns:xs="http://www.w3.org/2001/XMLSchema" xmlns:p="http://schemas.microsoft.com/office/2006/metadata/properties" xmlns:ns2="759e0dc5-5fc7-4b1a-9988-0ec5a3af862d" xmlns:ns3="450f158c-397a-4a9d-b005-a44c92e0fccb" targetNamespace="http://schemas.microsoft.com/office/2006/metadata/properties" ma:root="true" ma:fieldsID="5d6c42228201fd9bf3b58f2a45ac1aa4" ns2:_="" ns3:_="">
    <xsd:import namespace="759e0dc5-5fc7-4b1a-9988-0ec5a3af862d"/>
    <xsd:import namespace="450f158c-397a-4a9d-b005-a44c92e0f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e0dc5-5fc7-4b1a-9988-0ec5a3af8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0f158c-397a-4a9d-b005-a44c92e0fc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B9635E-1B7C-43A9-8B05-B2A007CE2875}">
  <ds:schemaRefs>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450f158c-397a-4a9d-b005-a44c92e0fccb"/>
    <ds:schemaRef ds:uri="759e0dc5-5fc7-4b1a-9988-0ec5a3af862d"/>
  </ds:schemaRefs>
</ds:datastoreItem>
</file>

<file path=customXml/itemProps2.xml><?xml version="1.0" encoding="utf-8"?>
<ds:datastoreItem xmlns:ds="http://schemas.openxmlformats.org/officeDocument/2006/customXml" ds:itemID="{FCCF077F-73A2-4548-ABB8-B115369DC6DD}">
  <ds:schemaRefs>
    <ds:schemaRef ds:uri="http://schemas.microsoft.com/sharepoint/v3/contenttype/forms"/>
  </ds:schemaRefs>
</ds:datastoreItem>
</file>

<file path=customXml/itemProps3.xml><?xml version="1.0" encoding="utf-8"?>
<ds:datastoreItem xmlns:ds="http://schemas.openxmlformats.org/officeDocument/2006/customXml" ds:itemID="{BAE6A0F8-F1CB-41E0-921E-03FCC6B7BB03}">
  <ds:schemaRefs>
    <ds:schemaRef ds:uri="450f158c-397a-4a9d-b005-a44c92e0fccb"/>
    <ds:schemaRef ds:uri="759e0dc5-5fc7-4b1a-9988-0ec5a3af86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727</TotalTime>
  <Words>3706</Words>
  <Application>Microsoft Office PowerPoint</Application>
  <PresentationFormat>Widescreen</PresentationFormat>
  <Paragraphs>224</Paragraphs>
  <Slides>22</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Arial,Sans-Serif</vt:lpstr>
      <vt:lpstr>Calibri</vt:lpstr>
      <vt:lpstr>Office Theme</vt:lpstr>
      <vt:lpstr>S1</vt:lpstr>
      <vt:lpstr>Declaración de exención de responsabilidades</vt:lpstr>
      <vt:lpstr>Objetivos de aprendizaje</vt:lpstr>
      <vt:lpstr>Autodiagnóstico con las PDR-Ag del SARS-CoV-2:       recomendaciones generales</vt:lpstr>
      <vt:lpstr>Orientación mundial</vt:lpstr>
      <vt:lpstr>Aplicación de las pruebas de autodiagnóstico del SARS-CoV-2 </vt:lpstr>
      <vt:lpstr>Aplicación de las pruebas de autodiagnóstico del SARS-CoV-2</vt:lpstr>
      <vt:lpstr>Grupos poblacionales prioritarios para las pruebas de autodiagnóstico</vt:lpstr>
      <vt:lpstr>Pruebas de autodiagnóstico del SARS-CoV-2</vt:lpstr>
      <vt:lpstr>Las pruebas de autodiagnóstico pueden ayudar a realizar el diagnóstico</vt:lpstr>
      <vt:lpstr>Las pruebas de autodiagnóstico pueden ayudar a detectar la infección </vt:lpstr>
      <vt:lpstr>En resumen, ¿por qué debe ofrecerse la prueba de autodiagnóstico? </vt:lpstr>
      <vt:lpstr>Información clave para los trabajadores de la salud (1)</vt:lpstr>
      <vt:lpstr>Información clave para los trabajadores de la salud (2)</vt:lpstr>
      <vt:lpstr>Información clave que debe facilitarse a los usuarios (1)* </vt:lpstr>
      <vt:lpstr>Información clave que debe facilitarse a los usuarios (1)*  Cuándo y cómo utilizar pruebas de autodiagnóstico  del SARS-CoV-2</vt:lpstr>
      <vt:lpstr>Información clave que debe facilitarse a los usuarios (1)*  Resultados de la prueba y medidas de seguimiento</vt:lpstr>
      <vt:lpstr>Importancia de la interpretación correcta de los resultados de la prueba</vt:lpstr>
      <vt:lpstr>Vamos a practicar</vt:lpstr>
      <vt:lpstr>Vigilancia posterior a la comercialización*</vt:lpstr>
      <vt:lpstr>PowerPoint Presentation</vt:lpstr>
      <vt:lpstr>¿Alguna pregunta?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JOHN ROSS PAPA</dc:creator>
  <cp:lastModifiedBy>natacha milhano</cp:lastModifiedBy>
  <cp:revision>122</cp:revision>
  <dcterms:created xsi:type="dcterms:W3CDTF">2020-10-08T10:02:18Z</dcterms:created>
  <dcterms:modified xsi:type="dcterms:W3CDTF">2022-09-20T15:02:51Z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DE4A125E-6A51-4914-9CAB-2C3A6913DC93</vt:lpwstr>
  </property>
  <property fmtid="{D5CDD505-2E9C-101B-9397-08002B2CF9AE}" pid="4" name="ArticulatePath">
    <vt:lpwstr>https://worldhealthorg-my.sharepoint.com/personal/traorez_who_int/Documents/Track changes_EN/3_SARS-CoV-2 RDT OpenWHO_03_Strategies_v1.0</vt:lpwstr>
  </property>
</Properties>
</file>