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67" r:id="rId2"/>
  </p:sldMasterIdLst>
  <p:notesMasterIdLst>
    <p:notesMasterId r:id="rId33"/>
  </p:notesMasterIdLst>
  <p:sldIdLst>
    <p:sldId id="304" r:id="rId3"/>
    <p:sldId id="305" r:id="rId4"/>
    <p:sldId id="315" r:id="rId5"/>
    <p:sldId id="307" r:id="rId6"/>
    <p:sldId id="308" r:id="rId7"/>
    <p:sldId id="318" r:id="rId8"/>
    <p:sldId id="319" r:id="rId9"/>
    <p:sldId id="320" r:id="rId10"/>
    <p:sldId id="323" r:id="rId11"/>
    <p:sldId id="325" r:id="rId12"/>
    <p:sldId id="326" r:id="rId13"/>
    <p:sldId id="317" r:id="rId14"/>
    <p:sldId id="350" r:id="rId15"/>
    <p:sldId id="346" r:id="rId16"/>
    <p:sldId id="330" r:id="rId17"/>
    <p:sldId id="331" r:id="rId18"/>
    <p:sldId id="332" r:id="rId19"/>
    <p:sldId id="333" r:id="rId20"/>
    <p:sldId id="336" r:id="rId21"/>
    <p:sldId id="335" r:id="rId22"/>
    <p:sldId id="343" r:id="rId23"/>
    <p:sldId id="344" r:id="rId24"/>
    <p:sldId id="345" r:id="rId25"/>
    <p:sldId id="338" r:id="rId26"/>
    <p:sldId id="339" r:id="rId27"/>
    <p:sldId id="314" r:id="rId28"/>
    <p:sldId id="329" r:id="rId29"/>
    <p:sldId id="334" r:id="rId30"/>
    <p:sldId id="341" r:id="rId31"/>
    <p:sldId id="342" r:id="rId32"/>
  </p:sldIdLst>
  <p:sldSz cx="9144000" cy="6858000" type="screen4x3"/>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LMAZON, Virginie" initials="DV" lastIdx="1" clrIdx="0">
    <p:extLst>
      <p:ext uri="{19B8F6BF-5375-455C-9EA6-DF929625EA0E}">
        <p15:presenceInfo xmlns:p15="http://schemas.microsoft.com/office/powerpoint/2012/main" userId="S-1-5-21-1446143339-2250552318-1255726049-134546" providerId="AD"/>
      </p:ext>
    </p:extLst>
  </p:cmAuthor>
  <p:cmAuthor id="2" name="PERKINS, Mark" initials="PM" lastIdx="1" clrIdx="1">
    <p:extLst>
      <p:ext uri="{19B8F6BF-5375-455C-9EA6-DF929625EA0E}">
        <p15:presenceInfo xmlns:p15="http://schemas.microsoft.com/office/powerpoint/2012/main" userId="S-1-5-21-1446143339-2250552318-1255726049-2346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558" autoAdjust="0"/>
  </p:normalViewPr>
  <p:slideViewPr>
    <p:cSldViewPr>
      <p:cViewPr varScale="1">
        <p:scale>
          <a:sx n="94" d="100"/>
          <a:sy n="94" d="100"/>
        </p:scale>
        <p:origin x="894" y="90"/>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450" y="0"/>
            <a:ext cx="2949575" cy="498475"/>
          </a:xfrm>
          <a:prstGeom prst="rect">
            <a:avLst/>
          </a:prstGeom>
        </p:spPr>
        <p:txBody>
          <a:bodyPr vert="horz" lIns="91440" tIns="45720" rIns="91440" bIns="45720" rtlCol="0"/>
          <a:lstStyle>
            <a:lvl1pPr algn="r">
              <a:defRPr sz="1200"/>
            </a:lvl1pPr>
          </a:lstStyle>
          <a:p>
            <a:fld id="{2BAD2F05-12A7-4D81-8D67-04D1481119AC}" type="datetimeFigureOut">
              <a:rPr lang="en-US" smtClean="0"/>
              <a:t>6/14/2018</a:t>
            </a:fld>
            <a:endParaRPr lang="en-US"/>
          </a:p>
        </p:txBody>
      </p:sp>
      <p:sp>
        <p:nvSpPr>
          <p:cNvPr id="4" name="Slide Image Placeholder 3"/>
          <p:cNvSpPr>
            <a:spLocks noGrp="1" noRot="1" noChangeAspect="1"/>
          </p:cNvSpPr>
          <p:nvPr>
            <p:ph type="sldImg" idx="2"/>
          </p:nvPr>
        </p:nvSpPr>
        <p:spPr>
          <a:xfrm>
            <a:off x="1166813" y="1243013"/>
            <a:ext cx="4471987"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1038" y="4783138"/>
            <a:ext cx="5443537" cy="391318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450" y="9440863"/>
            <a:ext cx="2949575" cy="498475"/>
          </a:xfrm>
          <a:prstGeom prst="rect">
            <a:avLst/>
          </a:prstGeom>
        </p:spPr>
        <p:txBody>
          <a:bodyPr vert="horz" lIns="91440" tIns="45720" rIns="91440" bIns="45720" rtlCol="0" anchor="b"/>
          <a:lstStyle>
            <a:lvl1pPr algn="r">
              <a:defRPr sz="1200"/>
            </a:lvl1pPr>
          </a:lstStyle>
          <a:p>
            <a:fld id="{13F54945-840E-42EC-B960-801028D0BD3B}" type="slidenum">
              <a:rPr lang="en-US" smtClean="0"/>
              <a:t>‹#›</a:t>
            </a:fld>
            <a:endParaRPr lang="en-US"/>
          </a:p>
        </p:txBody>
      </p:sp>
    </p:spTree>
    <p:extLst>
      <p:ext uri="{BB962C8B-B14F-4D97-AF65-F5344CB8AC3E}">
        <p14:creationId xmlns:p14="http://schemas.microsoft.com/office/powerpoint/2010/main" val="2519508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355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BCDA64A-18B6-4C98-8D34-658E182352BE}" type="slidenum">
              <a:rPr lang="en-GB" altLang="en-US"/>
              <a:pPr fontAlgn="base">
                <a:spcBef>
                  <a:spcPct val="0"/>
                </a:spcBef>
                <a:spcAft>
                  <a:spcPct val="0"/>
                </a:spcAft>
              </a:pPr>
              <a:t>3</a:t>
            </a:fld>
            <a:endParaRPr lang="en-GB" altLang="en-US"/>
          </a:p>
        </p:txBody>
      </p:sp>
    </p:spTree>
    <p:extLst>
      <p:ext uri="{BB962C8B-B14F-4D97-AF65-F5344CB8AC3E}">
        <p14:creationId xmlns:p14="http://schemas.microsoft.com/office/powerpoint/2010/main" val="4056393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Notes to </a:t>
            </a:r>
            <a:r>
              <a:rPr lang="fr-CH" dirty="0" err="1"/>
              <a:t>facilitators</a:t>
            </a:r>
            <a:r>
              <a:rPr lang="fr-CH" dirty="0"/>
              <a:t>: </a:t>
            </a:r>
          </a:p>
          <a:p>
            <a:pPr marL="171450" indent="-171450">
              <a:buFontTx/>
              <a:buChar char="-"/>
            </a:pPr>
            <a:r>
              <a:rPr lang="fr-CH" dirty="0" err="1"/>
              <a:t>Primary</a:t>
            </a:r>
            <a:r>
              <a:rPr lang="fr-CH" dirty="0"/>
              <a:t> package can </a:t>
            </a:r>
            <a:r>
              <a:rPr lang="fr-CH" dirty="0" err="1"/>
              <a:t>be</a:t>
            </a:r>
            <a:r>
              <a:rPr lang="fr-CH" dirty="0"/>
              <a:t> </a:t>
            </a:r>
            <a:r>
              <a:rPr lang="fr-CH" dirty="0" err="1"/>
              <a:t>placed</a:t>
            </a:r>
            <a:r>
              <a:rPr lang="fr-CH" dirty="0"/>
              <a:t> in </a:t>
            </a:r>
            <a:r>
              <a:rPr lang="en-US" dirty="0"/>
              <a:t>sealable bag or plastic container to limit contamination of the workers from the outer surface of the primary package. </a:t>
            </a:r>
          </a:p>
          <a:p>
            <a:pPr marL="171450" indent="-171450">
              <a:buFontTx/>
              <a:buChar char="-"/>
            </a:pPr>
            <a:r>
              <a:rPr lang="en-US" dirty="0"/>
              <a:t>Primary container must be correctly marked with a minimum of three identifiers:  sample name or unique ID, date of collection, time of collection.</a:t>
            </a:r>
          </a:p>
          <a:p>
            <a:pPr marL="171450" indent="-171450">
              <a:buFontTx/>
              <a:buChar char="-"/>
            </a:pPr>
            <a:r>
              <a:rPr lang="fr-CH" dirty="0"/>
              <a:t>T</a:t>
            </a:r>
            <a:r>
              <a:rPr lang="en-US" dirty="0" err="1"/>
              <a:t>ertiary</a:t>
            </a:r>
            <a:r>
              <a:rPr lang="en-US" dirty="0"/>
              <a:t> package must be correctly marked and labelled</a:t>
            </a:r>
          </a:p>
        </p:txBody>
      </p:sp>
      <p:sp>
        <p:nvSpPr>
          <p:cNvPr id="4" name="Slide Number Placeholder 3"/>
          <p:cNvSpPr>
            <a:spLocks noGrp="1"/>
          </p:cNvSpPr>
          <p:nvPr>
            <p:ph type="sldNum" sz="quarter" idx="10"/>
          </p:nvPr>
        </p:nvSpPr>
        <p:spPr/>
        <p:txBody>
          <a:bodyPr/>
          <a:lstStyle/>
          <a:p>
            <a:fld id="{352CB27C-7546-46C2-81E5-E013FC432927}" type="slidenum">
              <a:rPr lang="en-GB" smtClean="0"/>
              <a:t>20</a:t>
            </a:fld>
            <a:endParaRPr lang="en-GB" dirty="0"/>
          </a:p>
        </p:txBody>
      </p:sp>
    </p:spTree>
    <p:extLst>
      <p:ext uri="{BB962C8B-B14F-4D97-AF65-F5344CB8AC3E}">
        <p14:creationId xmlns:p14="http://schemas.microsoft.com/office/powerpoint/2010/main" val="3201748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2CB27C-7546-46C2-81E5-E013FC432927}" type="slidenum">
              <a:rPr lang="en-GB" smtClean="0"/>
              <a:t>23</a:t>
            </a:fld>
            <a:endParaRPr lang="en-GB" dirty="0"/>
          </a:p>
        </p:txBody>
      </p:sp>
    </p:spTree>
    <p:extLst>
      <p:ext uri="{BB962C8B-B14F-4D97-AF65-F5344CB8AC3E}">
        <p14:creationId xmlns:p14="http://schemas.microsoft.com/office/powerpoint/2010/main" val="3586784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2CB27C-7546-46C2-81E5-E013FC432927}" type="slidenum">
              <a:rPr lang="en-GB" smtClean="0"/>
              <a:t>24</a:t>
            </a:fld>
            <a:endParaRPr lang="en-GB" dirty="0"/>
          </a:p>
        </p:txBody>
      </p:sp>
    </p:spTree>
    <p:extLst>
      <p:ext uri="{BB962C8B-B14F-4D97-AF65-F5344CB8AC3E}">
        <p14:creationId xmlns:p14="http://schemas.microsoft.com/office/powerpoint/2010/main" val="2904545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to facilitators: Don’t enclose dry ice in airtight containers! Using dry ice is not common for outbreak investigation in the field.</a:t>
            </a:r>
          </a:p>
        </p:txBody>
      </p:sp>
      <p:sp>
        <p:nvSpPr>
          <p:cNvPr id="4" name="Slide Number Placeholder 3"/>
          <p:cNvSpPr>
            <a:spLocks noGrp="1"/>
          </p:cNvSpPr>
          <p:nvPr>
            <p:ph type="sldNum" sz="quarter" idx="10"/>
          </p:nvPr>
        </p:nvSpPr>
        <p:spPr/>
        <p:txBody>
          <a:bodyPr/>
          <a:lstStyle/>
          <a:p>
            <a:fld id="{352CB27C-7546-46C2-81E5-E013FC432927}" type="slidenum">
              <a:rPr lang="en-GB" smtClean="0"/>
              <a:t>28</a:t>
            </a:fld>
            <a:endParaRPr lang="en-GB" dirty="0"/>
          </a:p>
        </p:txBody>
      </p:sp>
    </p:spTree>
    <p:extLst>
      <p:ext uri="{BB962C8B-B14F-4D97-AF65-F5344CB8AC3E}">
        <p14:creationId xmlns:p14="http://schemas.microsoft.com/office/powerpoint/2010/main" val="2455377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Notes for </a:t>
            </a:r>
            <a:r>
              <a:rPr lang="fr-CH" dirty="0" err="1"/>
              <a:t>facilitators</a:t>
            </a:r>
            <a:r>
              <a:rPr lang="fr-CH" dirty="0"/>
              <a:t>: «marks» are </a:t>
            </a:r>
            <a:r>
              <a:rPr lang="fr-CH" dirty="0" err="1"/>
              <a:t>what</a:t>
            </a:r>
            <a:r>
              <a:rPr lang="fr-CH" dirty="0"/>
              <a:t> </a:t>
            </a:r>
            <a:r>
              <a:rPr lang="fr-CH" dirty="0" err="1"/>
              <a:t>need</a:t>
            </a:r>
            <a:r>
              <a:rPr lang="fr-CH" dirty="0"/>
              <a:t> to </a:t>
            </a:r>
            <a:r>
              <a:rPr lang="fr-CH" dirty="0" err="1"/>
              <a:t>be</a:t>
            </a:r>
            <a:r>
              <a:rPr lang="fr-CH" dirty="0"/>
              <a:t> </a:t>
            </a:r>
            <a:r>
              <a:rPr lang="fr-CH" dirty="0" err="1"/>
              <a:t>written</a:t>
            </a:r>
            <a:r>
              <a:rPr lang="fr-CH" dirty="0"/>
              <a:t> on the shipping box: </a:t>
            </a:r>
            <a:r>
              <a:rPr lang="fr-CH" dirty="0" err="1"/>
              <a:t>address</a:t>
            </a:r>
            <a:r>
              <a:rPr lang="fr-CH" dirty="0"/>
              <a:t>, etc.</a:t>
            </a:r>
            <a:endParaRPr lang="en-US" dirty="0"/>
          </a:p>
        </p:txBody>
      </p:sp>
      <p:sp>
        <p:nvSpPr>
          <p:cNvPr id="4" name="Slide Number Placeholder 3"/>
          <p:cNvSpPr>
            <a:spLocks noGrp="1"/>
          </p:cNvSpPr>
          <p:nvPr>
            <p:ph type="sldNum" sz="quarter" idx="10"/>
          </p:nvPr>
        </p:nvSpPr>
        <p:spPr/>
        <p:txBody>
          <a:bodyPr/>
          <a:lstStyle/>
          <a:p>
            <a:fld id="{352CB27C-7546-46C2-81E5-E013FC432927}" type="slidenum">
              <a:rPr lang="en-GB" smtClean="0"/>
              <a:t>29</a:t>
            </a:fld>
            <a:endParaRPr lang="en-GB" dirty="0"/>
          </a:p>
        </p:txBody>
      </p:sp>
    </p:spTree>
    <p:extLst>
      <p:ext uri="{BB962C8B-B14F-4D97-AF65-F5344CB8AC3E}">
        <p14:creationId xmlns:p14="http://schemas.microsoft.com/office/powerpoint/2010/main" val="24846540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dirty="0"/>
              <a:t>Notes for </a:t>
            </a:r>
            <a:r>
              <a:rPr lang="fr-CH" dirty="0" err="1"/>
              <a:t>facilitators</a:t>
            </a:r>
            <a:r>
              <a:rPr lang="fr-CH" dirty="0"/>
              <a:t>: «labels» are </a:t>
            </a:r>
            <a:r>
              <a:rPr lang="fr-CH" dirty="0" err="1"/>
              <a:t>internationally</a:t>
            </a:r>
            <a:r>
              <a:rPr lang="fr-CH" dirty="0"/>
              <a:t> </a:t>
            </a:r>
            <a:r>
              <a:rPr lang="fr-CH" dirty="0" err="1"/>
              <a:t>recognized</a:t>
            </a:r>
            <a:r>
              <a:rPr lang="fr-CH" dirty="0"/>
              <a:t> and </a:t>
            </a:r>
            <a:r>
              <a:rPr lang="fr-CH" dirty="0" err="1"/>
              <a:t>pre-defined</a:t>
            </a:r>
            <a:r>
              <a:rPr lang="fr-CH" dirty="0"/>
              <a:t> </a:t>
            </a:r>
            <a:r>
              <a:rPr lang="fr-CH" dirty="0" err="1"/>
              <a:t>symbols</a:t>
            </a:r>
            <a:r>
              <a:rPr lang="fr-CH" dirty="0"/>
              <a:t>. </a:t>
            </a:r>
            <a:r>
              <a:rPr lang="fr-CH" dirty="0" err="1"/>
              <a:t>They</a:t>
            </a:r>
            <a:r>
              <a:rPr lang="fr-CH" dirty="0"/>
              <a:t> </a:t>
            </a:r>
            <a:r>
              <a:rPr lang="fr-CH" dirty="0" err="1"/>
              <a:t>cannot</a:t>
            </a:r>
            <a:r>
              <a:rPr lang="fr-CH" dirty="0"/>
              <a:t> </a:t>
            </a:r>
            <a:r>
              <a:rPr lang="fr-CH" dirty="0" err="1"/>
              <a:t>be</a:t>
            </a:r>
            <a:r>
              <a:rPr lang="fr-CH" dirty="0"/>
              <a:t> </a:t>
            </a:r>
            <a:r>
              <a:rPr lang="fr-CH" dirty="0" err="1"/>
              <a:t>modified</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fld id="{352CB27C-7546-46C2-81E5-E013FC432927}" type="slidenum">
              <a:rPr lang="en-GB" smtClean="0"/>
              <a:t>30</a:t>
            </a:fld>
            <a:endParaRPr lang="en-GB" dirty="0"/>
          </a:p>
        </p:txBody>
      </p:sp>
    </p:spTree>
    <p:extLst>
      <p:ext uri="{BB962C8B-B14F-4D97-AF65-F5344CB8AC3E}">
        <p14:creationId xmlns:p14="http://schemas.microsoft.com/office/powerpoint/2010/main" val="3027088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5325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6D511ED-441A-4AC5-B72B-E7D3410990B4}" type="slidenum">
              <a:rPr lang="en-GB" altLang="en-US"/>
              <a:pPr fontAlgn="base">
                <a:spcBef>
                  <a:spcPct val="0"/>
                </a:spcBef>
                <a:spcAft>
                  <a:spcPct val="0"/>
                </a:spcAft>
              </a:pPr>
              <a:t>8</a:t>
            </a:fld>
            <a:endParaRPr lang="en-GB" altLang="en-US"/>
          </a:p>
        </p:txBody>
      </p:sp>
    </p:spTree>
    <p:extLst>
      <p:ext uri="{BB962C8B-B14F-4D97-AF65-F5344CB8AC3E}">
        <p14:creationId xmlns:p14="http://schemas.microsoft.com/office/powerpoint/2010/main" val="2839449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fr-CH" dirty="0"/>
              <a:t>Notes for </a:t>
            </a:r>
            <a:r>
              <a:rPr lang="fr-CH" dirty="0" err="1"/>
              <a:t>facilitators</a:t>
            </a:r>
            <a:r>
              <a:rPr lang="fr-CH" dirty="0"/>
              <a:t>: </a:t>
            </a:r>
          </a:p>
          <a:p>
            <a:pPr marL="171450" indent="-171450" fontAlgn="auto">
              <a:spcBef>
                <a:spcPts val="0"/>
              </a:spcBef>
              <a:spcAft>
                <a:spcPts val="0"/>
              </a:spcAft>
              <a:buFontTx/>
              <a:buChar char="-"/>
              <a:defRPr/>
            </a:pPr>
            <a:r>
              <a:rPr lang="fr-CH" dirty="0" err="1"/>
              <a:t>reflect</a:t>
            </a:r>
            <a:r>
              <a:rPr lang="fr-CH" dirty="0"/>
              <a:t> </a:t>
            </a:r>
            <a:r>
              <a:rPr lang="fr-CH" dirty="0" err="1"/>
              <a:t>with</a:t>
            </a:r>
            <a:r>
              <a:rPr lang="fr-CH" dirty="0"/>
              <a:t> the audience on </a:t>
            </a:r>
            <a:r>
              <a:rPr lang="fr-CH" dirty="0" err="1"/>
              <a:t>what</a:t>
            </a:r>
            <a:r>
              <a:rPr lang="fr-CH" dirty="0"/>
              <a:t> to do if </a:t>
            </a:r>
            <a:r>
              <a:rPr lang="fr-CH" dirty="0" err="1"/>
              <a:t>adequate</a:t>
            </a:r>
            <a:r>
              <a:rPr lang="fr-CH" dirty="0"/>
              <a:t> PPE </a:t>
            </a:r>
            <a:r>
              <a:rPr lang="fr-CH" dirty="0" err="1"/>
              <a:t>is</a:t>
            </a:r>
            <a:r>
              <a:rPr lang="fr-CH" dirty="0"/>
              <a:t> not </a:t>
            </a:r>
            <a:r>
              <a:rPr lang="fr-CH" dirty="0" err="1"/>
              <a:t>available</a:t>
            </a:r>
            <a:endParaRPr lang="fr-CH" dirty="0"/>
          </a:p>
        </p:txBody>
      </p:sp>
      <p:sp>
        <p:nvSpPr>
          <p:cNvPr id="5837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3B6015F-B994-44C3-9A23-B548AC935525}" type="slidenum">
              <a:rPr lang="en-GB" altLang="en-US"/>
              <a:pPr fontAlgn="base">
                <a:spcBef>
                  <a:spcPct val="0"/>
                </a:spcBef>
                <a:spcAft>
                  <a:spcPct val="0"/>
                </a:spcAft>
              </a:pPr>
              <a:t>9</a:t>
            </a:fld>
            <a:endParaRPr lang="en-GB" altLang="en-US"/>
          </a:p>
        </p:txBody>
      </p:sp>
    </p:spTree>
    <p:extLst>
      <p:ext uri="{BB962C8B-B14F-4D97-AF65-F5344CB8AC3E}">
        <p14:creationId xmlns:p14="http://schemas.microsoft.com/office/powerpoint/2010/main" val="486478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6144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3CF5610-44CD-4658-8915-9214B39E18A0}" type="slidenum">
              <a:rPr lang="en-GB" altLang="en-US"/>
              <a:pPr fontAlgn="base">
                <a:spcBef>
                  <a:spcPct val="0"/>
                </a:spcBef>
                <a:spcAft>
                  <a:spcPct val="0"/>
                </a:spcAft>
              </a:pPr>
              <a:t>10</a:t>
            </a:fld>
            <a:endParaRPr lang="en-GB" altLang="en-US"/>
          </a:p>
        </p:txBody>
      </p:sp>
    </p:spTree>
    <p:extLst>
      <p:ext uri="{BB962C8B-B14F-4D97-AF65-F5344CB8AC3E}">
        <p14:creationId xmlns:p14="http://schemas.microsoft.com/office/powerpoint/2010/main" val="391554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Note: </a:t>
            </a:r>
            <a:r>
              <a:rPr lang="fr-CH" dirty="0" err="1"/>
              <a:t>differential</a:t>
            </a:r>
            <a:r>
              <a:rPr lang="fr-CH" dirty="0"/>
              <a:t> </a:t>
            </a:r>
            <a:r>
              <a:rPr lang="fr-CH" dirty="0" err="1"/>
              <a:t>diagnosis</a:t>
            </a:r>
            <a:r>
              <a:rPr lang="fr-CH" dirty="0"/>
              <a:t> </a:t>
            </a:r>
            <a:r>
              <a:rPr lang="fr-CH" dirty="0" err="1"/>
              <a:t>includes</a:t>
            </a:r>
            <a:r>
              <a:rPr lang="fr-CH" dirty="0"/>
              <a:t> malaria</a:t>
            </a:r>
            <a:endParaRPr lang="en-US" dirty="0"/>
          </a:p>
        </p:txBody>
      </p:sp>
      <p:sp>
        <p:nvSpPr>
          <p:cNvPr id="4" name="Slide Number Placeholder 3"/>
          <p:cNvSpPr>
            <a:spLocks noGrp="1"/>
          </p:cNvSpPr>
          <p:nvPr>
            <p:ph type="sldNum" sz="quarter" idx="10"/>
          </p:nvPr>
        </p:nvSpPr>
        <p:spPr/>
        <p:txBody>
          <a:bodyPr/>
          <a:lstStyle/>
          <a:p>
            <a:fld id="{13F54945-840E-42EC-B960-801028D0BD3B}" type="slidenum">
              <a:rPr lang="en-US" smtClean="0"/>
              <a:t>12</a:t>
            </a:fld>
            <a:endParaRPr lang="en-US"/>
          </a:p>
        </p:txBody>
      </p:sp>
    </p:spTree>
    <p:extLst>
      <p:ext uri="{BB962C8B-B14F-4D97-AF65-F5344CB8AC3E}">
        <p14:creationId xmlns:p14="http://schemas.microsoft.com/office/powerpoint/2010/main" val="2821036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Notes for facilitators: if hypochlorite is used for disinfecting the sample container, keep it mind that it degrades plastic bags (in which the sample container(s) may be placed) and can interfere with some laboratory tests (e.g. PCR) if it gets in the sample. </a:t>
            </a:r>
          </a:p>
        </p:txBody>
      </p:sp>
      <p:sp>
        <p:nvSpPr>
          <p:cNvPr id="6963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64E0E79-17D3-4510-AA00-122DA6F022AA}" type="slidenum">
              <a:rPr lang="en-GB" altLang="en-US"/>
              <a:pPr fontAlgn="base">
                <a:spcBef>
                  <a:spcPct val="0"/>
                </a:spcBef>
                <a:spcAft>
                  <a:spcPct val="0"/>
                </a:spcAft>
              </a:pPr>
              <a:t>15</a:t>
            </a:fld>
            <a:endParaRPr lang="en-GB" altLang="en-US"/>
          </a:p>
        </p:txBody>
      </p:sp>
    </p:spTree>
    <p:extLst>
      <p:ext uri="{BB962C8B-B14F-4D97-AF65-F5344CB8AC3E}">
        <p14:creationId xmlns:p14="http://schemas.microsoft.com/office/powerpoint/2010/main" val="564889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fr-CH" altLang="en-US"/>
              <a:t>Notes for facilitators: </a:t>
            </a:r>
            <a:r>
              <a:rPr lang="en-US" altLang="en-US"/>
              <a:t>10% hypochlorite is 10,000 ppm. Hypochlorite solution (bleach) has to be freshly prepared, unless the hypochlorite solution includes a stabilizer.</a:t>
            </a:r>
          </a:p>
        </p:txBody>
      </p:sp>
      <p:sp>
        <p:nvSpPr>
          <p:cNvPr id="7168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174E197-AB7B-420C-A452-3EE468C8877F}" type="slidenum">
              <a:rPr lang="en-GB" altLang="en-US"/>
              <a:pPr fontAlgn="base">
                <a:spcBef>
                  <a:spcPct val="0"/>
                </a:spcBef>
                <a:spcAft>
                  <a:spcPct val="0"/>
                </a:spcAft>
              </a:pPr>
              <a:t>16</a:t>
            </a:fld>
            <a:endParaRPr lang="en-GB" altLang="en-US"/>
          </a:p>
        </p:txBody>
      </p:sp>
    </p:spTree>
    <p:extLst>
      <p:ext uri="{BB962C8B-B14F-4D97-AF65-F5344CB8AC3E}">
        <p14:creationId xmlns:p14="http://schemas.microsoft.com/office/powerpoint/2010/main" val="4248194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en-US" dirty="0"/>
              <a:t>Notes for facilitators: Disposal and disinfection methods are effective if equipment (e.g. autoclave, incinerator) or reagents (e.g. hypochlorite) are properly maintained/prepared and used strictly in accordance with appropriate protocols. </a:t>
            </a:r>
          </a:p>
          <a:p>
            <a:pPr fontAlgn="auto">
              <a:spcBef>
                <a:spcPts val="0"/>
              </a:spcBef>
              <a:spcAft>
                <a:spcPts val="0"/>
              </a:spcAft>
              <a:defRPr/>
            </a:pPr>
            <a:r>
              <a:rPr lang="en-US" dirty="0"/>
              <a:t>Incineration, due to high temperatures in the burn pit, can also be an effective disinfection method if used correctly. However, incineration, particularly in an open pit, is a much less controlled environment than autoclave and requires longer heating times and higher temperatures to be effective in disinfecting. Also keep in mind that: </a:t>
            </a:r>
          </a:p>
          <a:p>
            <a:pPr marL="171450" indent="-171450" fontAlgn="auto">
              <a:spcBef>
                <a:spcPts val="0"/>
              </a:spcBef>
              <a:spcAft>
                <a:spcPts val="0"/>
              </a:spcAft>
              <a:buFontTx/>
              <a:buChar char="-"/>
              <a:defRPr/>
            </a:pPr>
            <a:r>
              <a:rPr lang="en-US" dirty="0"/>
              <a:t>an open fire has the potential to disperse viable organisms in the air currents; </a:t>
            </a:r>
          </a:p>
          <a:p>
            <a:pPr marL="171450" indent="-171450" fontAlgn="auto">
              <a:spcBef>
                <a:spcPts val="0"/>
              </a:spcBef>
              <a:spcAft>
                <a:spcPts val="0"/>
              </a:spcAft>
              <a:buFontTx/>
              <a:buChar char="-"/>
              <a:defRPr/>
            </a:pPr>
            <a:r>
              <a:rPr lang="en-US" dirty="0"/>
              <a:t>burning waste treated with chlorine could generate dioxins which are carcinogenic; </a:t>
            </a:r>
          </a:p>
          <a:p>
            <a:pPr marL="171450" indent="-171450" fontAlgn="auto">
              <a:spcBef>
                <a:spcPts val="0"/>
              </a:spcBef>
              <a:spcAft>
                <a:spcPts val="0"/>
              </a:spcAft>
              <a:buFontTx/>
              <a:buChar char="-"/>
              <a:defRPr/>
            </a:pPr>
            <a:r>
              <a:rPr lang="en-US" dirty="0"/>
              <a:t>burning certain types of plastics can release harmful chemicals.</a:t>
            </a:r>
          </a:p>
          <a:p>
            <a:pPr fontAlgn="auto">
              <a:spcBef>
                <a:spcPts val="0"/>
              </a:spcBef>
              <a:spcAft>
                <a:spcPts val="0"/>
              </a:spcAft>
              <a:defRPr/>
            </a:pPr>
            <a:r>
              <a:rPr lang="en-US" dirty="0"/>
              <a:t>Autoclaving provides a more controlled environment but effectiveness can be compromised by overloading, obstructing the circulation of steam, bags sealed too tightly, trying to autoclave sealed containers, etc. </a:t>
            </a:r>
          </a:p>
        </p:txBody>
      </p:sp>
      <p:sp>
        <p:nvSpPr>
          <p:cNvPr id="7373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890BE53-3088-45F3-9F47-BB22CFF3ABF2}" type="slidenum">
              <a:rPr lang="en-GB" altLang="en-US"/>
              <a:pPr fontAlgn="base">
                <a:spcBef>
                  <a:spcPct val="0"/>
                </a:spcBef>
                <a:spcAft>
                  <a:spcPct val="0"/>
                </a:spcAft>
              </a:pPr>
              <a:t>17</a:t>
            </a:fld>
            <a:endParaRPr lang="en-GB" altLang="en-US"/>
          </a:p>
        </p:txBody>
      </p:sp>
    </p:spTree>
    <p:extLst>
      <p:ext uri="{BB962C8B-B14F-4D97-AF65-F5344CB8AC3E}">
        <p14:creationId xmlns:p14="http://schemas.microsoft.com/office/powerpoint/2010/main" val="2029748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75780"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86B36D1-B580-4717-AA03-E45BB5133207}" type="slidenum">
              <a:rPr lang="en-GB" altLang="en-US"/>
              <a:pPr fontAlgn="base">
                <a:spcBef>
                  <a:spcPct val="0"/>
                </a:spcBef>
                <a:spcAft>
                  <a:spcPct val="0"/>
                </a:spcAft>
              </a:pPr>
              <a:t>18</a:t>
            </a:fld>
            <a:endParaRPr lang="en-GB" altLang="en-US"/>
          </a:p>
        </p:txBody>
      </p:sp>
    </p:spTree>
    <p:extLst>
      <p:ext uri="{BB962C8B-B14F-4D97-AF65-F5344CB8AC3E}">
        <p14:creationId xmlns:p14="http://schemas.microsoft.com/office/powerpoint/2010/main" val="1562296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60911E9-84FB-4AFC-91A5-E4A4FA504EE7}"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2005881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60911E9-84FB-4AFC-91A5-E4A4FA504EE7}"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493923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60911E9-84FB-4AFC-91A5-E4A4FA504EE7}"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8167399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5"/>
          <p:cNvSpPr>
            <a:spLocks noGrp="1"/>
          </p:cNvSpPr>
          <p:nvPr>
            <p:ph type="sldNum" sz="quarter" idx="11"/>
          </p:nvPr>
        </p:nvSpPr>
        <p:spPr>
          <a:xfrm>
            <a:off x="8382000" y="6481763"/>
            <a:ext cx="609600" cy="365125"/>
          </a:xfrm>
        </p:spPr>
        <p:txBody>
          <a:bodyPr/>
          <a:lstStyle>
            <a:lvl1pPr>
              <a:defRPr smtClean="0"/>
            </a:lvl1pPr>
          </a:lstStyle>
          <a:p>
            <a:pPr>
              <a:defRPr/>
            </a:pPr>
            <a:fld id="{CC593933-5760-4B91-9CB1-63B6333CF551}" type="slidenum">
              <a:rPr lang="en-US"/>
              <a:pPr>
                <a:defRPr/>
              </a:pPr>
              <a:t>‹#›</a:t>
            </a:fld>
            <a:endParaRPr lang="en-US"/>
          </a:p>
        </p:txBody>
      </p:sp>
    </p:spTree>
    <p:extLst>
      <p:ext uri="{BB962C8B-B14F-4D97-AF65-F5344CB8AC3E}">
        <p14:creationId xmlns:p14="http://schemas.microsoft.com/office/powerpoint/2010/main" val="3694398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E5E297B-0EE1-482A-9A44-BAFC7283A88E}"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4052204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E5E297B-0EE1-482A-9A44-BAFC7283A88E}"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101230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5E297B-0EE1-482A-9A44-BAFC7283A88E}"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1244280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E5E297B-0EE1-482A-9A44-BAFC7283A88E}" type="datetimeFigureOut">
              <a:rPr lang="en-GB" smtClean="0"/>
              <a:t>14/06/2018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694168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E5E297B-0EE1-482A-9A44-BAFC7283A88E}" type="datetimeFigureOut">
              <a:rPr lang="en-GB" smtClean="0"/>
              <a:t>14/06/2018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12239103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E5E297B-0EE1-482A-9A44-BAFC7283A88E}" type="datetimeFigureOut">
              <a:rPr lang="en-GB" smtClean="0"/>
              <a:t>14/06/2018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950931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5E297B-0EE1-482A-9A44-BAFC7283A88E}" type="datetimeFigureOut">
              <a:rPr lang="en-GB" smtClean="0"/>
              <a:t>14/06/2018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3143434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60911E9-84FB-4AFC-91A5-E4A4FA504EE7}"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8115973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5E297B-0EE1-482A-9A44-BAFC7283A88E}" type="datetimeFigureOut">
              <a:rPr lang="en-GB" smtClean="0"/>
              <a:t>14/06/2018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17148940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5E297B-0EE1-482A-9A44-BAFC7283A88E}" type="datetimeFigureOut">
              <a:rPr lang="en-GB" smtClean="0"/>
              <a:t>14/06/2018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20020676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E5E297B-0EE1-482A-9A44-BAFC7283A88E}"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30209699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E5E297B-0EE1-482A-9A44-BAFC7283A88E}"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5B096-76EC-497F-896B-DBE805C30170}" type="slidenum">
              <a:rPr lang="en-GB" smtClean="0"/>
              <a:t>‹#›</a:t>
            </a:fld>
            <a:endParaRPr lang="en-GB"/>
          </a:p>
        </p:txBody>
      </p:sp>
    </p:spTree>
    <p:extLst>
      <p:ext uri="{BB962C8B-B14F-4D97-AF65-F5344CB8AC3E}">
        <p14:creationId xmlns:p14="http://schemas.microsoft.com/office/powerpoint/2010/main" val="972933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0911E9-84FB-4AFC-91A5-E4A4FA504EE7}" type="datetimeFigureOut">
              <a:rPr lang="en-GB" smtClean="0"/>
              <a:t>14/06/2018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1554948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60911E9-84FB-4AFC-91A5-E4A4FA504EE7}" type="datetimeFigureOut">
              <a:rPr lang="en-GB" smtClean="0"/>
              <a:t>14/06/2018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2938435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660911E9-84FB-4AFC-91A5-E4A4FA504EE7}" type="datetimeFigureOut">
              <a:rPr lang="en-GB" smtClean="0"/>
              <a:t>14/06/2018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3604136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60911E9-84FB-4AFC-91A5-E4A4FA504EE7}" type="datetimeFigureOut">
              <a:rPr lang="en-GB" smtClean="0"/>
              <a:t>14/06/2018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209056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0911E9-84FB-4AFC-91A5-E4A4FA504EE7}" type="datetimeFigureOut">
              <a:rPr lang="en-GB" smtClean="0"/>
              <a:t>14/06/2018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3280709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0911E9-84FB-4AFC-91A5-E4A4FA504EE7}" type="datetimeFigureOut">
              <a:rPr lang="en-GB" smtClean="0"/>
              <a:t>14/06/2018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4071417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0911E9-84FB-4AFC-91A5-E4A4FA504EE7}" type="datetimeFigureOut">
              <a:rPr lang="en-GB" smtClean="0"/>
              <a:t>14/06/2018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A5A0D6-E43F-48C4-8262-E634ABCDD4CD}" type="slidenum">
              <a:rPr lang="en-GB" smtClean="0"/>
              <a:t>‹#›</a:t>
            </a:fld>
            <a:endParaRPr lang="en-GB"/>
          </a:p>
        </p:txBody>
      </p:sp>
    </p:spTree>
    <p:extLst>
      <p:ext uri="{BB962C8B-B14F-4D97-AF65-F5344CB8AC3E}">
        <p14:creationId xmlns:p14="http://schemas.microsoft.com/office/powerpoint/2010/main" val="3230976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0911E9-84FB-4AFC-91A5-E4A4FA504EE7}" type="datetimeFigureOut">
              <a:rPr lang="en-GB" smtClean="0"/>
              <a:t>14/06/2018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A5A0D6-E43F-48C4-8262-E634ABCDD4CD}" type="slidenum">
              <a:rPr lang="en-GB" smtClean="0"/>
              <a:t>‹#›</a:t>
            </a:fld>
            <a:endParaRPr lang="en-GB"/>
          </a:p>
        </p:txBody>
      </p:sp>
      <p:sp>
        <p:nvSpPr>
          <p:cNvPr id="7" name="TextBox 12"/>
          <p:cNvSpPr txBox="1">
            <a:spLocks noChangeArrowheads="1"/>
          </p:cNvSpPr>
          <p:nvPr userDrawn="1"/>
        </p:nvSpPr>
        <p:spPr bwMode="auto">
          <a:xfrm>
            <a:off x="2057400" y="6478588"/>
            <a:ext cx="27142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indent="0" algn="l" defTabSz="914400" rtl="0" eaLnBrk="1" fontAlgn="base" latinLnBrk="0" hangingPunct="1">
              <a:lnSpc>
                <a:spcPct val="100000"/>
              </a:lnSpc>
              <a:spcBef>
                <a:spcPct val="0"/>
              </a:spcBef>
              <a:spcAft>
                <a:spcPct val="0"/>
              </a:spcAft>
              <a:buClrTx/>
              <a:buSzTx/>
              <a:buFontTx/>
              <a:buNone/>
              <a:tabLst/>
              <a:defRPr/>
            </a:pPr>
            <a:r>
              <a:rPr lang="fr-FR" sz="1200" dirty="0">
                <a:solidFill>
                  <a:schemeClr val="bg1"/>
                </a:solidFill>
                <a:latin typeface="Arial Narrow" pitchFamily="34" charset="0"/>
              </a:rPr>
              <a:t>Formation des Équipes d’Intervention Rapide</a:t>
            </a:r>
            <a:endParaRPr lang="en-GB" sz="1200" dirty="0">
              <a:solidFill>
                <a:schemeClr val="bg1"/>
              </a:solidFill>
              <a:latin typeface="Arial Narrow" pitchFamily="34" charset="0"/>
            </a:endParaRPr>
          </a:p>
        </p:txBody>
      </p:sp>
      <p:grpSp>
        <p:nvGrpSpPr>
          <p:cNvPr id="8" name="Group 7"/>
          <p:cNvGrpSpPr/>
          <p:nvPr userDrawn="1"/>
        </p:nvGrpSpPr>
        <p:grpSpPr>
          <a:xfrm>
            <a:off x="0" y="6096000"/>
            <a:ext cx="9144000" cy="762000"/>
            <a:chOff x="0" y="6096000"/>
            <a:chExt cx="9144000" cy="762000"/>
          </a:xfrm>
        </p:grpSpPr>
        <p:sp>
          <p:nvSpPr>
            <p:cNvPr id="9"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10" name="Group 147"/>
            <p:cNvGrpSpPr>
              <a:grpSpLocks noChangeAspect="1"/>
            </p:cNvGrpSpPr>
            <p:nvPr userDrawn="1"/>
          </p:nvGrpSpPr>
          <p:grpSpPr bwMode="auto">
            <a:xfrm>
              <a:off x="133350" y="6173788"/>
              <a:ext cx="1619250" cy="608012"/>
              <a:chOff x="0" y="0"/>
              <a:chExt cx="2838178" cy="923698"/>
            </a:xfrm>
          </p:grpSpPr>
          <p:sp>
            <p:nvSpPr>
              <p:cNvPr id="12"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3"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1" name="TextBox 12"/>
            <p:cNvSpPr txBox="1">
              <a:spLocks noChangeArrowheads="1"/>
            </p:cNvSpPr>
            <p:nvPr userDrawn="1"/>
          </p:nvSpPr>
          <p:spPr bwMode="auto">
            <a:xfrm>
              <a:off x="2057400" y="6478588"/>
              <a:ext cx="19459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indent="0" algn="l" defTabSz="914400" rtl="0" eaLnBrk="1" fontAlgn="base" latinLnBrk="0" hangingPunct="1">
                <a:lnSpc>
                  <a:spcPct val="100000"/>
                </a:lnSpc>
                <a:spcBef>
                  <a:spcPct val="0"/>
                </a:spcBef>
                <a:spcAft>
                  <a:spcPct val="0"/>
                </a:spcAft>
                <a:buClrTx/>
                <a:buSzTx/>
                <a:buFontTx/>
                <a:buNone/>
                <a:tabLst/>
                <a:defRPr/>
              </a:pPr>
              <a:r>
                <a:rPr lang="fr-FR" sz="1200" dirty="0" err="1">
                  <a:solidFill>
                    <a:schemeClr val="bg1"/>
                  </a:solidFill>
                  <a:latin typeface="Arial Narrow" pitchFamily="34" charset="0"/>
                </a:rPr>
                <a:t>Rapid</a:t>
              </a:r>
              <a:r>
                <a:rPr lang="fr-FR" sz="1200" dirty="0">
                  <a:solidFill>
                    <a:schemeClr val="bg1"/>
                  </a:solidFill>
                  <a:latin typeface="Arial Narrow" pitchFamily="34" charset="0"/>
                </a:rPr>
                <a:t> </a:t>
              </a:r>
              <a:r>
                <a:rPr lang="fr-FR" sz="1200" dirty="0" err="1">
                  <a:solidFill>
                    <a:schemeClr val="bg1"/>
                  </a:solidFill>
                  <a:latin typeface="Arial Narrow" pitchFamily="34" charset="0"/>
                </a:rPr>
                <a:t>Response</a:t>
              </a:r>
              <a:r>
                <a:rPr lang="fr-FR" sz="1200" dirty="0">
                  <a:solidFill>
                    <a:schemeClr val="bg1"/>
                  </a:solidFill>
                  <a:latin typeface="Arial Narrow" pitchFamily="34" charset="0"/>
                </a:rPr>
                <a:t> Team</a:t>
              </a:r>
              <a:r>
                <a:rPr lang="fr-FR" sz="1200" baseline="0" dirty="0">
                  <a:solidFill>
                    <a:schemeClr val="bg1"/>
                  </a:solidFill>
                  <a:latin typeface="Arial Narrow" pitchFamily="34" charset="0"/>
                </a:rPr>
                <a:t> Training</a:t>
              </a:r>
              <a:endParaRPr lang="en-GB" sz="1200" dirty="0">
                <a:solidFill>
                  <a:schemeClr val="bg1"/>
                </a:solidFill>
                <a:latin typeface="Arial Narrow" pitchFamily="34" charset="0"/>
              </a:endParaRPr>
            </a:p>
          </p:txBody>
        </p:sp>
      </p:grpSp>
    </p:spTree>
    <p:extLst>
      <p:ext uri="{BB962C8B-B14F-4D97-AF65-F5344CB8AC3E}">
        <p14:creationId xmlns:p14="http://schemas.microsoft.com/office/powerpoint/2010/main" val="58451431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7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5E297B-0EE1-482A-9A44-BAFC7283A88E}" type="datetimeFigureOut">
              <a:rPr lang="en-GB" smtClean="0"/>
              <a:t>14/06/2018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5B096-76EC-497F-896B-DBE805C30170}" type="slidenum">
              <a:rPr lang="en-GB" smtClean="0"/>
              <a:t>‹#›</a:t>
            </a:fld>
            <a:endParaRPr lang="en-GB"/>
          </a:p>
        </p:txBody>
      </p:sp>
    </p:spTree>
    <p:extLst>
      <p:ext uri="{BB962C8B-B14F-4D97-AF65-F5344CB8AC3E}">
        <p14:creationId xmlns:p14="http://schemas.microsoft.com/office/powerpoint/2010/main" val="27291750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emf"/></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hyperlink" Target="http://www.who.int/ihr/i_s_shipping_training/en/" TargetMode="External"/><Relationship Id="rId13" Type="http://schemas.openxmlformats.org/officeDocument/2006/relationships/hyperlink" Target="https://www.cdc.gov/laboratory/specimen-submission/list.html" TargetMode="External"/><Relationship Id="rId3" Type="http://schemas.openxmlformats.org/officeDocument/2006/relationships/hyperlink" Target="http://www.unece.org/trans/danger/publi/unrec/rev20/20files_e.html" TargetMode="External"/><Relationship Id="rId7" Type="http://schemas.openxmlformats.org/officeDocument/2006/relationships/hyperlink" Target="http://www.who.int/ihr/publications/WHO-WHE-CPI-2017.8/en/" TargetMode="External"/><Relationship Id="rId12" Type="http://schemas.openxmlformats.org/officeDocument/2006/relationships/hyperlink" Target="http://www.who.int/ihr/publications/WHO_CDS_CSR_EDC_2000_4/en/"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www.cdc.gov/urdo/downloads/specstoragehandling.pdf" TargetMode="External"/><Relationship Id="rId11" Type="http://schemas.openxmlformats.org/officeDocument/2006/relationships/hyperlink" Target="https://stacks.cdc.gov/view/cdc/11560" TargetMode="External"/><Relationship Id="rId5" Type="http://schemas.openxmlformats.org/officeDocument/2006/relationships/hyperlink" Target="https://www.iata.org/whatwedo/cargo/dgr/Documents/packing-instruction-650-DGR56-en.pdf" TargetMode="External"/><Relationship Id="rId10" Type="http://schemas.openxmlformats.org/officeDocument/2006/relationships/hyperlink" Target="http://otif.org/en/?page_id=174" TargetMode="External"/><Relationship Id="rId4" Type="http://schemas.openxmlformats.org/officeDocument/2006/relationships/hyperlink" Target="https://www.icao.int/safety/DangerousGoods/Pages/technical-instructions.aspx" TargetMode="External"/><Relationship Id="rId9" Type="http://schemas.openxmlformats.org/officeDocument/2006/relationships/hyperlink" Target="http://www.unece.org/trans/danger/publi/adr/adr2017/17contentse0.html" TargetMode="External"/><Relationship Id="rId14" Type="http://schemas.openxmlformats.org/officeDocument/2006/relationships/hyperlink" Target="http://www.who.int/csr/resources/publications/ebola/surveillance/en/index2.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2.xml"/><Relationship Id="rId4" Type="http://schemas.openxmlformats.org/officeDocument/2006/relationships/hyperlink" Target="mailto:ihrhrt@who.int"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0" y="3500438"/>
            <a:ext cx="9144000" cy="18573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None/>
            </a:pPr>
            <a:r>
              <a:rPr lang="en-US" altLang="en-US" b="1" dirty="0">
                <a:solidFill>
                  <a:srgbClr val="002060"/>
                </a:solidFill>
                <a:latin typeface="Arial"/>
                <a:ea typeface="Arial"/>
                <a:cs typeface="Arial"/>
              </a:rPr>
              <a:t>Safe collection, transport and storage of samples from patients suspected to be infected with Ebola</a:t>
            </a:r>
          </a:p>
        </p:txBody>
      </p:sp>
      <p:sp>
        <p:nvSpPr>
          <p:cNvPr id="6" name="Shape 135"/>
          <p:cNvSpPr/>
          <p:nvPr/>
        </p:nvSpPr>
        <p:spPr>
          <a:xfrm>
            <a:off x="3419872" y="406440"/>
            <a:ext cx="5690792" cy="1107996"/>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p>
            <a:pPr lvl="0" algn="r"/>
            <a:r>
              <a:rPr sz="3600" b="1" dirty="0">
                <a:solidFill>
                  <a:srgbClr val="002060"/>
                </a:solidFill>
                <a:latin typeface="Arial"/>
                <a:ea typeface="Arial"/>
                <a:cs typeface="Arial"/>
                <a:sym typeface="Arial"/>
              </a:rPr>
              <a:t>Rapid Response Teams </a:t>
            </a:r>
            <a:r>
              <a:rPr sz="3600" b="1" dirty="0">
                <a:solidFill>
                  <a:srgbClr val="0070C0"/>
                </a:solidFill>
                <a:latin typeface="Arial"/>
                <a:ea typeface="Arial"/>
                <a:cs typeface="Arial"/>
                <a:sym typeface="Arial"/>
              </a:rPr>
              <a:t>Training</a:t>
            </a:r>
          </a:p>
        </p:txBody>
      </p:sp>
      <p:sp>
        <p:nvSpPr>
          <p:cNvPr id="2" name="TextBox 1">
            <a:extLst>
              <a:ext uri="{FF2B5EF4-FFF2-40B4-BE49-F238E27FC236}">
                <a16:creationId xmlns:a16="http://schemas.microsoft.com/office/drawing/2014/main" id="{FA05AA8F-3EC4-40DD-824D-3EEC1C354F41}"/>
              </a:ext>
            </a:extLst>
          </p:cNvPr>
          <p:cNvSpPr txBox="1"/>
          <p:nvPr/>
        </p:nvSpPr>
        <p:spPr>
          <a:xfrm>
            <a:off x="35496" y="5713511"/>
            <a:ext cx="1630062" cy="307777"/>
          </a:xfrm>
          <a:prstGeom prst="rect">
            <a:avLst/>
          </a:prstGeom>
          <a:noFill/>
        </p:spPr>
        <p:txBody>
          <a:bodyPr wrap="none" rtlCol="0">
            <a:spAutoFit/>
          </a:bodyPr>
          <a:lstStyle/>
          <a:p>
            <a:r>
              <a:rPr lang="fr-FR" sz="1400" dirty="0" err="1">
                <a:solidFill>
                  <a:srgbClr val="002060"/>
                </a:solidFill>
              </a:rPr>
              <a:t>Updated</a:t>
            </a:r>
            <a:r>
              <a:rPr lang="fr-FR" sz="1400" dirty="0">
                <a:solidFill>
                  <a:srgbClr val="002060"/>
                </a:solidFill>
              </a:rPr>
              <a:t>: May 2018</a:t>
            </a:r>
            <a:endParaRPr lang="en-US" sz="1400" dirty="0">
              <a:solidFill>
                <a:srgbClr val="002060"/>
              </a:solidFill>
            </a:endParaRPr>
          </a:p>
        </p:txBody>
      </p:sp>
    </p:spTree>
    <p:extLst>
      <p:ext uri="{BB962C8B-B14F-4D97-AF65-F5344CB8AC3E}">
        <p14:creationId xmlns:p14="http://schemas.microsoft.com/office/powerpoint/2010/main" val="326555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D331D-6D9A-7340-B810-629359D0CA92}"/>
              </a:ext>
            </a:extLst>
          </p:cNvPr>
          <p:cNvSpPr>
            <a:spLocks noGrp="1"/>
          </p:cNvSpPr>
          <p:nvPr>
            <p:ph type="title"/>
          </p:nvPr>
        </p:nvSpPr>
        <p:spPr>
          <a:extLst/>
        </p:spPr>
        <p:txBody>
          <a:bodyPr>
            <a:noAutofit/>
          </a:bodyPr>
          <a:lstStyle/>
          <a:p>
            <a:pPr>
              <a:defRPr/>
            </a:pPr>
            <a:r>
              <a:rPr lang="en-US" sz="3600" b="1" dirty="0">
                <a:solidFill>
                  <a:srgbClr val="002060"/>
                </a:solidFill>
              </a:rPr>
              <a:t>c) Blood Samples</a:t>
            </a:r>
            <a:endParaRPr lang="en-US" sz="3600" b="1" strike="sngStrike" dirty="0">
              <a:solidFill>
                <a:srgbClr val="002060"/>
              </a:solidFill>
            </a:endParaRPr>
          </a:p>
        </p:txBody>
      </p:sp>
      <p:sp>
        <p:nvSpPr>
          <p:cNvPr id="4" name="TextBox 3">
            <a:extLst>
              <a:ext uri="{FF2B5EF4-FFF2-40B4-BE49-F238E27FC236}">
                <a16:creationId xmlns:a16="http://schemas.microsoft.com/office/drawing/2014/main" id="{EC035326-3C75-1144-B911-754E0D0404AB}"/>
              </a:ext>
            </a:extLst>
          </p:cNvPr>
          <p:cNvSpPr txBox="1"/>
          <p:nvPr/>
        </p:nvSpPr>
        <p:spPr>
          <a:xfrm>
            <a:off x="251520" y="1340768"/>
            <a:ext cx="7704856" cy="4801314"/>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defRPr/>
            </a:pPr>
            <a:r>
              <a:rPr lang="en-US" sz="2400" dirty="0">
                <a:latin typeface="+mn-lt"/>
              </a:rPr>
              <a:t>A person trained in phlebotomy should take the sample</a:t>
            </a:r>
          </a:p>
          <a:p>
            <a:pPr marL="285750" indent="-285750">
              <a:buFont typeface="Arial" panose="020B0604020202020204" pitchFamily="34" charset="0"/>
              <a:buChar char="•"/>
              <a:defRPr/>
            </a:pPr>
            <a:r>
              <a:rPr lang="fr-CH" sz="2400" dirty="0"/>
              <a:t>Contact the </a:t>
            </a:r>
            <a:r>
              <a:rPr lang="fr-CH" sz="2400" dirty="0" err="1"/>
              <a:t>laboratory</a:t>
            </a:r>
            <a:r>
              <a:rPr lang="en-US" sz="2400" dirty="0"/>
              <a:t> to confirm the sample type, the volume needed, tube to be used, storage and transport temperature, etc.</a:t>
            </a:r>
          </a:p>
          <a:p>
            <a:pPr marL="285750" indent="-285750">
              <a:buFont typeface="Arial" panose="020B0604020202020204" pitchFamily="34" charset="0"/>
              <a:buChar char="•"/>
              <a:defRPr/>
            </a:pPr>
            <a:r>
              <a:rPr lang="en-US" sz="2400" dirty="0">
                <a:latin typeface="+mn-lt"/>
              </a:rPr>
              <a:t>For PCR, </a:t>
            </a:r>
            <a:r>
              <a:rPr lang="en-US" sz="2400" dirty="0"/>
              <a:t>u</a:t>
            </a:r>
            <a:r>
              <a:rPr lang="en-US" sz="2400" dirty="0">
                <a:latin typeface="+mn-lt"/>
              </a:rPr>
              <a:t>se a plastic EDTA tube to collect whole blood </a:t>
            </a:r>
            <a:r>
              <a:rPr lang="en-US" sz="2400" dirty="0"/>
              <a:t>(avoid heparin tubes);</a:t>
            </a:r>
            <a:endParaRPr lang="en-US" sz="2400" dirty="0">
              <a:latin typeface="+mn-lt"/>
            </a:endParaRPr>
          </a:p>
          <a:p>
            <a:pPr marL="742950" lvl="1" indent="-285750" eaLnBrk="1" fontAlgn="auto" hangingPunct="1">
              <a:spcBef>
                <a:spcPts val="0"/>
              </a:spcBef>
              <a:spcAft>
                <a:spcPts val="0"/>
              </a:spcAft>
              <a:buFont typeface="Arial" panose="020B0604020202020204" pitchFamily="34" charset="0"/>
              <a:buChar char="•"/>
              <a:defRPr/>
            </a:pPr>
            <a:r>
              <a:rPr lang="fr-CH" altLang="en-US" sz="2400" dirty="0">
                <a:solidFill>
                  <a:srgbClr val="0070C0"/>
                </a:solidFill>
              </a:rPr>
              <a:t>CAUTION! </a:t>
            </a:r>
            <a:r>
              <a:rPr lang="fr-CH" altLang="en-US" sz="2400" dirty="0" err="1">
                <a:solidFill>
                  <a:srgbClr val="0070C0"/>
                </a:solidFill>
              </a:rPr>
              <a:t>Color</a:t>
            </a:r>
            <a:r>
              <a:rPr lang="fr-CH" altLang="en-US" sz="2400" dirty="0">
                <a:solidFill>
                  <a:srgbClr val="0070C0"/>
                </a:solidFill>
              </a:rPr>
              <a:t> of EDTA tube caps </a:t>
            </a:r>
            <a:r>
              <a:rPr lang="fr-CH" altLang="en-US" sz="2400" dirty="0" err="1">
                <a:solidFill>
                  <a:srgbClr val="0070C0"/>
                </a:solidFill>
              </a:rPr>
              <a:t>is</a:t>
            </a:r>
            <a:r>
              <a:rPr lang="fr-CH" altLang="en-US" sz="2400" dirty="0">
                <a:solidFill>
                  <a:srgbClr val="0070C0"/>
                </a:solidFill>
              </a:rPr>
              <a:t> not </a:t>
            </a:r>
            <a:r>
              <a:rPr lang="fr-CH" altLang="en-US" sz="2400" dirty="0" err="1">
                <a:solidFill>
                  <a:srgbClr val="0070C0"/>
                </a:solidFill>
              </a:rPr>
              <a:t>standardized</a:t>
            </a:r>
            <a:r>
              <a:rPr lang="fr-CH" altLang="en-US" sz="2400" dirty="0">
                <a:solidFill>
                  <a:srgbClr val="0070C0"/>
                </a:solidFill>
              </a:rPr>
              <a:t>.</a:t>
            </a:r>
            <a:endParaRPr lang="en-US" sz="2400" dirty="0">
              <a:solidFill>
                <a:srgbClr val="0070C0"/>
              </a:solidFill>
              <a:latin typeface="+mn-lt"/>
            </a:endParaRPr>
          </a:p>
          <a:p>
            <a:pPr marL="285750" indent="-285750" eaLnBrk="1" fontAlgn="auto" hangingPunct="1">
              <a:spcBef>
                <a:spcPts val="0"/>
              </a:spcBef>
              <a:spcAft>
                <a:spcPts val="0"/>
              </a:spcAft>
              <a:buFont typeface="Arial" panose="020B0604020202020204" pitchFamily="34" charset="0"/>
              <a:buChar char="•"/>
              <a:defRPr/>
            </a:pPr>
            <a:r>
              <a:rPr lang="en-US" sz="2400" dirty="0">
                <a:latin typeface="+mn-lt"/>
              </a:rPr>
              <a:t>Invert the tubes after collection for gentle mixing;</a:t>
            </a:r>
          </a:p>
          <a:p>
            <a:pPr marL="285750" indent="-285750" eaLnBrk="1" fontAlgn="auto" hangingPunct="1">
              <a:spcBef>
                <a:spcPts val="0"/>
              </a:spcBef>
              <a:spcAft>
                <a:spcPts val="0"/>
              </a:spcAft>
              <a:buFont typeface="Arial" panose="020B0604020202020204" pitchFamily="34" charset="0"/>
              <a:buChar char="•"/>
              <a:defRPr/>
            </a:pPr>
            <a:r>
              <a:rPr lang="en-US" sz="2400" dirty="0">
                <a:latin typeface="+mn-lt"/>
              </a:rPr>
              <a:t>If a venous blood sample cannot be taken, </a:t>
            </a:r>
            <a:r>
              <a:rPr lang="en-US" sz="2400" dirty="0"/>
              <a:t>a swab from finger prick may be colle</a:t>
            </a:r>
            <a:r>
              <a:rPr lang="en-US" sz="2400" dirty="0">
                <a:latin typeface="+mn-lt"/>
              </a:rPr>
              <a:t>cted in some instances.</a:t>
            </a:r>
          </a:p>
          <a:p>
            <a:pPr marL="285750" indent="-285750" eaLnBrk="1" fontAlgn="auto" hangingPunct="1">
              <a:spcBef>
                <a:spcPts val="0"/>
              </a:spcBef>
              <a:spcAft>
                <a:spcPts val="0"/>
              </a:spcAft>
              <a:buFont typeface="Arial" panose="020B0604020202020204" pitchFamily="34" charset="0"/>
              <a:buChar char="•"/>
              <a:defRPr/>
            </a:pPr>
            <a:r>
              <a:rPr lang="en-US" sz="2400" dirty="0"/>
              <a:t>For </a:t>
            </a:r>
            <a:r>
              <a:rPr lang="en-US" sz="2400" dirty="0" err="1"/>
              <a:t>GeneXpert</a:t>
            </a:r>
            <a:r>
              <a:rPr lang="en-US" sz="2400" dirty="0"/>
              <a:t> testing, follow the sample collection steps on the following slide.</a:t>
            </a:r>
            <a:endParaRPr lang="en-US" sz="2400" b="1" dirty="0">
              <a:latin typeface="+mn-lt"/>
            </a:endParaRPr>
          </a:p>
          <a:p>
            <a:pPr eaLnBrk="1" fontAlgn="auto" hangingPunct="1">
              <a:spcBef>
                <a:spcPts val="0"/>
              </a:spcBef>
              <a:spcAft>
                <a:spcPts val="0"/>
              </a:spcAft>
              <a:defRPr/>
            </a:pPr>
            <a:endParaRPr lang="en-US" dirty="0">
              <a:latin typeface="+mn-lt"/>
            </a:endParaRPr>
          </a:p>
        </p:txBody>
      </p:sp>
      <p:pic>
        <p:nvPicPr>
          <p:cNvPr id="6042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5901" t="39500" r="68114" b="16402"/>
          <a:stretch>
            <a:fillRect/>
          </a:stretch>
        </p:blipFill>
        <p:spPr bwMode="auto">
          <a:xfrm>
            <a:off x="7596336" y="764704"/>
            <a:ext cx="165735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058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ltLang="en-US" sz="3600" b="1" dirty="0">
                <a:solidFill>
                  <a:srgbClr val="002060"/>
                </a:solidFill>
              </a:rPr>
              <a:t>c) Post-Mortem Samples</a:t>
            </a:r>
          </a:p>
        </p:txBody>
      </p:sp>
      <p:sp>
        <p:nvSpPr>
          <p:cNvPr id="4" name="TextBox 3">
            <a:extLst>
              <a:ext uri="{FF2B5EF4-FFF2-40B4-BE49-F238E27FC236}">
                <a16:creationId xmlns:a16="http://schemas.microsoft.com/office/drawing/2014/main" id="{D489F0DE-1D7C-7449-B22E-4DF5DE27E651}"/>
              </a:ext>
            </a:extLst>
          </p:cNvPr>
          <p:cNvSpPr txBox="1"/>
          <p:nvPr/>
        </p:nvSpPr>
        <p:spPr>
          <a:xfrm>
            <a:off x="179388" y="1557338"/>
            <a:ext cx="5113337" cy="1200329"/>
          </a:xfrm>
          <a:prstGeom prst="rect">
            <a:avLst/>
          </a:prstGeom>
          <a:noFill/>
        </p:spPr>
        <p:txBody>
          <a:bodyPr>
            <a:spAutoFit/>
          </a:bodyPr>
          <a:lstStyle/>
          <a:p>
            <a:pPr eaLnBrk="1" fontAlgn="auto" hangingPunct="1">
              <a:spcBef>
                <a:spcPts val="0"/>
              </a:spcBef>
              <a:spcAft>
                <a:spcPts val="0"/>
              </a:spcAft>
              <a:defRPr/>
            </a:pPr>
            <a:r>
              <a:rPr lang="en-US" b="1" dirty="0">
                <a:latin typeface="+mn-lt"/>
              </a:rPr>
              <a:t>The RRT may be responding to a death report:</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If a person is suspected to have died from </a:t>
            </a:r>
            <a:r>
              <a:rPr lang="en-US" dirty="0"/>
              <a:t>EVD</a:t>
            </a:r>
            <a:r>
              <a:rPr lang="en-US" dirty="0">
                <a:latin typeface="+mn-lt"/>
              </a:rPr>
              <a:t>, a buccal (oral fluid) swab can be taken</a:t>
            </a:r>
          </a:p>
          <a:p>
            <a:pPr eaLnBrk="1" fontAlgn="auto" hangingPunct="1">
              <a:spcBef>
                <a:spcPts val="0"/>
              </a:spcBef>
              <a:spcAft>
                <a:spcPts val="0"/>
              </a:spcAft>
              <a:defRPr/>
            </a:pPr>
            <a:endParaRPr lang="en-US" dirty="0">
              <a:latin typeface="+mn-lt"/>
            </a:endParaRPr>
          </a:p>
        </p:txBody>
      </p:sp>
      <p:pic>
        <p:nvPicPr>
          <p:cNvPr id="655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1412875"/>
            <a:ext cx="3171825"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168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5"/>
          <p:cNvSpPr txBox="1">
            <a:spLocks noChangeArrowheads="1"/>
          </p:cNvSpPr>
          <p:nvPr/>
        </p:nvSpPr>
        <p:spPr bwMode="auto">
          <a:xfrm>
            <a:off x="3032125" y="53975"/>
            <a:ext cx="3445174" cy="3385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1600" b="1" dirty="0">
                <a:latin typeface="Arial" panose="020B0604020202020204" pitchFamily="34" charset="0"/>
                <a:cs typeface="Arial" panose="020B0604020202020204" pitchFamily="34" charset="0"/>
              </a:rPr>
              <a:t>Ebola suspect or probable case </a:t>
            </a:r>
          </a:p>
        </p:txBody>
      </p:sp>
      <p:sp>
        <p:nvSpPr>
          <p:cNvPr id="32772" name="TextBox 8"/>
          <p:cNvSpPr txBox="1">
            <a:spLocks noChangeArrowheads="1"/>
          </p:cNvSpPr>
          <p:nvPr/>
        </p:nvSpPr>
        <p:spPr bwMode="auto">
          <a:xfrm>
            <a:off x="3456077" y="3985841"/>
            <a:ext cx="3276163" cy="123110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Arial" panose="020B0604020202020204" pitchFamily="34" charset="0"/>
                <a:cs typeface="Arial" panose="020B0604020202020204" pitchFamily="34" charset="0"/>
              </a:rPr>
              <a:t>Capillary blood</a:t>
            </a:r>
          </a:p>
          <a:p>
            <a:pPr marL="171450" indent="-171450" eaLnBrk="1" hangingPunct="1">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For local inactivation and testing by </a:t>
            </a:r>
            <a:r>
              <a:rPr lang="en-US" altLang="en-US" sz="1200" dirty="0" err="1">
                <a:latin typeface="Arial" panose="020B0604020202020204" pitchFamily="34" charset="0"/>
                <a:cs typeface="Arial" panose="020B0604020202020204" pitchFamily="34" charset="0"/>
              </a:rPr>
              <a:t>GeneXpert</a:t>
            </a:r>
            <a:r>
              <a:rPr lang="en-US" altLang="en-US" sz="1200" dirty="0">
                <a:latin typeface="Arial" panose="020B0604020202020204" pitchFamily="34" charset="0"/>
                <a:cs typeface="Arial" panose="020B0604020202020204" pitchFamily="34" charset="0"/>
              </a:rPr>
              <a:t> RT-PCR</a:t>
            </a:r>
          </a:p>
          <a:p>
            <a:pPr marL="171450" indent="-171450" eaLnBrk="1" hangingPunct="1">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For screening using an RDT where PCR is not readily available </a:t>
            </a:r>
            <a:r>
              <a:rPr lang="fr-CH" altLang="en-US" sz="1200" dirty="0">
                <a:latin typeface="Arial" panose="020B0604020202020204" pitchFamily="34" charset="0"/>
                <a:cs typeface="Arial" panose="020B0604020202020204" pitchFamily="34" charset="0"/>
              </a:rPr>
              <a:t>(e.g. investigation of </a:t>
            </a:r>
            <a:r>
              <a:rPr lang="fr-CH" altLang="en-US" sz="1200" dirty="0" err="1">
                <a:latin typeface="Arial" panose="020B0604020202020204" pitchFamily="34" charset="0"/>
                <a:cs typeface="Arial" panose="020B0604020202020204" pitchFamily="34" charset="0"/>
              </a:rPr>
              <a:t>remote</a:t>
            </a:r>
            <a:r>
              <a:rPr lang="fr-CH" altLang="en-US" sz="1200" dirty="0">
                <a:latin typeface="Arial" panose="020B0604020202020204" pitchFamily="34" charset="0"/>
                <a:cs typeface="Arial" panose="020B0604020202020204" pitchFamily="34" charset="0"/>
              </a:rPr>
              <a:t> </a:t>
            </a:r>
            <a:r>
              <a:rPr lang="fr-CH" altLang="en-US" sz="1200" dirty="0" err="1">
                <a:latin typeface="Arial" panose="020B0604020202020204" pitchFamily="34" charset="0"/>
                <a:cs typeface="Arial" panose="020B0604020202020204" pitchFamily="34" charset="0"/>
              </a:rPr>
              <a:t>outbreaks</a:t>
            </a:r>
            <a:r>
              <a:rPr lang="fr-CH" altLang="en-US" sz="1200" dirty="0">
                <a:latin typeface="Arial" panose="020B0604020202020204" pitchFamily="34" charset="0"/>
                <a:cs typeface="Arial" panose="020B0604020202020204" pitchFamily="34" charset="0"/>
              </a:rPr>
              <a:t>)</a:t>
            </a:r>
            <a:endParaRPr lang="en-US" altLang="en-US" sz="1200" dirty="0">
              <a:latin typeface="Arial" panose="020B0604020202020204" pitchFamily="34" charset="0"/>
              <a:cs typeface="Arial" panose="020B0604020202020204" pitchFamily="34" charset="0"/>
            </a:endParaRPr>
          </a:p>
        </p:txBody>
      </p:sp>
      <p:sp>
        <p:nvSpPr>
          <p:cNvPr id="32773" name="TextBox 9"/>
          <p:cNvSpPr txBox="1">
            <a:spLocks noChangeArrowheads="1"/>
          </p:cNvSpPr>
          <p:nvPr/>
        </p:nvSpPr>
        <p:spPr bwMode="auto">
          <a:xfrm>
            <a:off x="123053" y="3985841"/>
            <a:ext cx="3233738" cy="86177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Arial" panose="020B0604020202020204" pitchFamily="34" charset="0"/>
                <a:cs typeface="Arial" panose="020B0604020202020204" pitchFamily="34" charset="0"/>
              </a:rPr>
              <a:t>Venous blood</a:t>
            </a:r>
          </a:p>
          <a:p>
            <a:pPr algn="ctr" eaLnBrk="1" hangingPunct="1"/>
            <a:r>
              <a:rPr lang="en-US" altLang="en-US" sz="1200" dirty="0">
                <a:latin typeface="Arial" panose="020B0604020202020204" pitchFamily="34" charset="0"/>
                <a:cs typeface="Arial" panose="020B0604020202020204" pitchFamily="34" charset="0"/>
              </a:rPr>
              <a:t>Whole blood in EDTA tube</a:t>
            </a:r>
          </a:p>
          <a:p>
            <a:pPr algn="ctr" eaLnBrk="1" hangingPunct="1"/>
            <a:r>
              <a:rPr lang="en-US" altLang="en-US" sz="1200" dirty="0">
                <a:latin typeface="Arial" panose="020B0604020202020204" pitchFamily="34" charset="0"/>
                <a:cs typeface="Arial" panose="020B0604020202020204" pitchFamily="34" charset="0"/>
              </a:rPr>
              <a:t>Transport and storage at 2-8°C or for immediate local testing by </a:t>
            </a:r>
            <a:r>
              <a:rPr lang="en-US" altLang="en-US" sz="1200" dirty="0" err="1">
                <a:latin typeface="Arial" panose="020B0604020202020204" pitchFamily="34" charset="0"/>
                <a:cs typeface="Arial" panose="020B0604020202020204" pitchFamily="34" charset="0"/>
              </a:rPr>
              <a:t>GeneXpert</a:t>
            </a:r>
            <a:endParaRPr lang="en-US" altLang="en-US" sz="1200" b="1" dirty="0">
              <a:latin typeface="Arial" panose="020B0604020202020204" pitchFamily="34" charset="0"/>
              <a:cs typeface="Arial" panose="020B0604020202020204" pitchFamily="34" charset="0"/>
            </a:endParaRPr>
          </a:p>
        </p:txBody>
      </p:sp>
      <p:sp>
        <p:nvSpPr>
          <p:cNvPr id="32774" name="TextBox 10"/>
          <p:cNvSpPr txBox="1">
            <a:spLocks noChangeArrowheads="1"/>
          </p:cNvSpPr>
          <p:nvPr/>
        </p:nvSpPr>
        <p:spPr bwMode="auto">
          <a:xfrm>
            <a:off x="6808093" y="3985841"/>
            <a:ext cx="2156395" cy="141577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Arial" panose="020B0604020202020204" pitchFamily="34" charset="0"/>
                <a:cs typeface="Arial" panose="020B0604020202020204" pitchFamily="34" charset="0"/>
              </a:rPr>
              <a:t>Oral swab</a:t>
            </a:r>
          </a:p>
          <a:p>
            <a:pPr marL="171450" indent="-171450" eaLnBrk="1" hangingPunct="1">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Transport and storage at 2-8°C for PCR</a:t>
            </a:r>
          </a:p>
          <a:p>
            <a:pPr marL="171450" indent="-171450" eaLnBrk="1" hangingPunct="1">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Local inactivation and </a:t>
            </a:r>
            <a:r>
              <a:rPr lang="en-US" altLang="en-US" sz="1200" dirty="0" err="1">
                <a:latin typeface="Arial" panose="020B0604020202020204" pitchFamily="34" charset="0"/>
                <a:cs typeface="Arial" panose="020B0604020202020204" pitchFamily="34" charset="0"/>
              </a:rPr>
              <a:t>GeneXpert</a:t>
            </a:r>
            <a:r>
              <a:rPr lang="en-US" altLang="en-US" sz="1200" dirty="0">
                <a:latin typeface="Arial" panose="020B0604020202020204" pitchFamily="34" charset="0"/>
                <a:cs typeface="Arial" panose="020B0604020202020204" pitchFamily="34" charset="0"/>
              </a:rPr>
              <a:t> PCR testing</a:t>
            </a:r>
          </a:p>
          <a:p>
            <a:pPr marL="171450" indent="-171450" eaLnBrk="1" hangingPunct="1">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Direct screening by RDT (e.g. </a:t>
            </a:r>
            <a:r>
              <a:rPr lang="en-US" altLang="en-US" sz="1200" dirty="0" err="1">
                <a:latin typeface="Arial" panose="020B0604020202020204" pitchFamily="34" charset="0"/>
                <a:cs typeface="Arial" panose="020B0604020202020204" pitchFamily="34" charset="0"/>
              </a:rPr>
              <a:t>Oraquick</a:t>
            </a:r>
            <a:r>
              <a:rPr lang="en-US" altLang="en-US" sz="1200" dirty="0">
                <a:latin typeface="Arial" panose="020B0604020202020204" pitchFamily="34" charset="0"/>
                <a:cs typeface="Arial" panose="020B0604020202020204" pitchFamily="34" charset="0"/>
              </a:rPr>
              <a:t> Ebola)</a:t>
            </a:r>
          </a:p>
        </p:txBody>
      </p:sp>
      <p:sp>
        <p:nvSpPr>
          <p:cNvPr id="32775" name="TextBox 11"/>
          <p:cNvSpPr txBox="1">
            <a:spLocks noChangeArrowheads="1"/>
          </p:cNvSpPr>
          <p:nvPr/>
        </p:nvSpPr>
        <p:spPr bwMode="auto">
          <a:xfrm>
            <a:off x="3744913" y="3052391"/>
            <a:ext cx="2325687"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dirty="0">
                <a:latin typeface="Arial" panose="020B0604020202020204" pitchFamily="34" charset="0"/>
                <a:cs typeface="Arial" panose="020B0604020202020204" pitchFamily="34" charset="0"/>
              </a:rPr>
              <a:t>Blood collection is possible</a:t>
            </a:r>
          </a:p>
        </p:txBody>
      </p:sp>
      <p:sp>
        <p:nvSpPr>
          <p:cNvPr id="32776" name="TextBox 12"/>
          <p:cNvSpPr txBox="1">
            <a:spLocks noChangeArrowheads="1"/>
          </p:cNvSpPr>
          <p:nvPr/>
        </p:nvSpPr>
        <p:spPr bwMode="auto">
          <a:xfrm>
            <a:off x="7308850" y="3523878"/>
            <a:ext cx="1295598"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Arial" panose="020B0604020202020204" pitchFamily="34" charset="0"/>
                <a:cs typeface="Arial" panose="020B0604020202020204" pitchFamily="34" charset="0"/>
              </a:rPr>
              <a:t>No (cadaver)</a:t>
            </a:r>
          </a:p>
        </p:txBody>
      </p:sp>
      <p:sp>
        <p:nvSpPr>
          <p:cNvPr id="32777" name="TextBox 13"/>
          <p:cNvSpPr txBox="1">
            <a:spLocks noChangeArrowheads="1"/>
          </p:cNvSpPr>
          <p:nvPr/>
        </p:nvSpPr>
        <p:spPr bwMode="auto">
          <a:xfrm>
            <a:off x="1855788" y="3523878"/>
            <a:ext cx="493712" cy="307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b="1" dirty="0">
                <a:latin typeface="Arial" panose="020B0604020202020204" pitchFamily="34" charset="0"/>
                <a:cs typeface="Arial" panose="020B0604020202020204" pitchFamily="34" charset="0"/>
              </a:rPr>
              <a:t>Yes</a:t>
            </a:r>
          </a:p>
        </p:txBody>
      </p:sp>
      <p:cxnSp>
        <p:nvCxnSpPr>
          <p:cNvPr id="21" name="Straight Arrow Connector 20"/>
          <p:cNvCxnSpPr>
            <a:cxnSpLocks/>
          </p:cNvCxnSpPr>
          <p:nvPr/>
        </p:nvCxnSpPr>
        <p:spPr>
          <a:xfrm>
            <a:off x="4768850" y="2493178"/>
            <a:ext cx="0" cy="55921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9" name="TextBox 198"/>
          <p:cNvSpPr txBox="1"/>
          <p:nvPr/>
        </p:nvSpPr>
        <p:spPr>
          <a:xfrm>
            <a:off x="2616992" y="5445224"/>
            <a:ext cx="4581525" cy="523875"/>
          </a:xfrm>
          <a:prstGeom prst="rect">
            <a:avLst/>
          </a:prstGeom>
          <a:solidFill>
            <a:schemeClr val="bg1">
              <a:lumMod val="75000"/>
            </a:schemeClr>
          </a:solidFill>
          <a:ln>
            <a:solidFill>
              <a:schemeClr val="tx1"/>
            </a:solidFill>
          </a:ln>
        </p:spPr>
        <p:txBody>
          <a:bodyPr>
            <a:spAutoFit/>
          </a:bodyPr>
          <a:lstStyle/>
          <a:p>
            <a:pPr algn="ctr" eaLnBrk="1" fontAlgn="auto" hangingPunct="1">
              <a:spcBef>
                <a:spcPts val="0"/>
              </a:spcBef>
              <a:spcAft>
                <a:spcPts val="0"/>
              </a:spcAft>
              <a:defRPr/>
            </a:pPr>
            <a:r>
              <a:rPr lang="en-US" sz="1400" b="1" u="sng" dirty="0">
                <a:latin typeface="Arial" panose="020B0604020202020204" pitchFamily="34" charset="0"/>
                <a:cs typeface="Arial" panose="020B0604020202020204" pitchFamily="34" charset="0"/>
              </a:rPr>
              <a:t>/!\</a:t>
            </a:r>
            <a:r>
              <a:rPr lang="en-US" sz="1400" b="1" dirty="0">
                <a:latin typeface="Arial" panose="020B0604020202020204" pitchFamily="34" charset="0"/>
                <a:cs typeface="Arial" panose="020B0604020202020204" pitchFamily="34" charset="0"/>
              </a:rPr>
              <a:t> Maximum precautions are required during collection, storage and transport of the sample</a:t>
            </a:r>
          </a:p>
        </p:txBody>
      </p:sp>
      <p:cxnSp>
        <p:nvCxnSpPr>
          <p:cNvPr id="245" name="Elbow Connector 244"/>
          <p:cNvCxnSpPr>
            <a:cxnSpLocks/>
            <a:stCxn id="32775" idx="3"/>
            <a:endCxn id="32776" idx="0"/>
          </p:cNvCxnSpPr>
          <p:nvPr/>
        </p:nvCxnSpPr>
        <p:spPr>
          <a:xfrm>
            <a:off x="6070600" y="3206379"/>
            <a:ext cx="1886049" cy="317499"/>
          </a:xfrm>
          <a:prstGeom prst="bentConnector2">
            <a:avLst/>
          </a:prstGeom>
        </p:spPr>
        <p:style>
          <a:lnRef idx="1">
            <a:schemeClr val="dk1"/>
          </a:lnRef>
          <a:fillRef idx="0">
            <a:schemeClr val="dk1"/>
          </a:fillRef>
          <a:effectRef idx="0">
            <a:schemeClr val="dk1"/>
          </a:effectRef>
          <a:fontRef idx="minor">
            <a:schemeClr val="tx1"/>
          </a:fontRef>
        </p:style>
      </p:cxnSp>
      <p:cxnSp>
        <p:nvCxnSpPr>
          <p:cNvPr id="248" name="Elbow Connector 247"/>
          <p:cNvCxnSpPr>
            <a:stCxn id="32775" idx="1"/>
            <a:endCxn id="32777" idx="0"/>
          </p:cNvCxnSpPr>
          <p:nvPr/>
        </p:nvCxnSpPr>
        <p:spPr>
          <a:xfrm rot="10800000" flipV="1">
            <a:off x="2103438" y="3206378"/>
            <a:ext cx="1641475" cy="317500"/>
          </a:xfrm>
          <a:prstGeom prst="bentConnector2">
            <a:avLst/>
          </a:prstGeom>
        </p:spPr>
        <p:style>
          <a:lnRef idx="1">
            <a:schemeClr val="dk1"/>
          </a:lnRef>
          <a:fillRef idx="0">
            <a:schemeClr val="dk1"/>
          </a:fillRef>
          <a:effectRef idx="0">
            <a:schemeClr val="dk1"/>
          </a:effectRef>
          <a:fontRef idx="minor">
            <a:schemeClr val="tx1"/>
          </a:fontRef>
        </p:style>
      </p:cxnSp>
      <p:cxnSp>
        <p:nvCxnSpPr>
          <p:cNvPr id="251" name="Straight Connector 250"/>
          <p:cNvCxnSpPr>
            <a:cxnSpLocks/>
            <a:stCxn id="32776" idx="2"/>
            <a:endCxn id="32774" idx="0"/>
          </p:cNvCxnSpPr>
          <p:nvPr/>
        </p:nvCxnSpPr>
        <p:spPr>
          <a:xfrm flipH="1">
            <a:off x="7886291" y="3831655"/>
            <a:ext cx="70358" cy="154186"/>
          </a:xfrm>
          <a:prstGeom prst="line">
            <a:avLst/>
          </a:prstGeom>
        </p:spPr>
        <p:style>
          <a:lnRef idx="1">
            <a:schemeClr val="dk1"/>
          </a:lnRef>
          <a:fillRef idx="0">
            <a:schemeClr val="dk1"/>
          </a:fillRef>
          <a:effectRef idx="0">
            <a:schemeClr val="dk1"/>
          </a:effectRef>
          <a:fontRef idx="minor">
            <a:schemeClr val="tx1"/>
          </a:fontRef>
        </p:style>
      </p:cxnSp>
      <p:cxnSp>
        <p:nvCxnSpPr>
          <p:cNvPr id="254" name="Straight Connector 253"/>
          <p:cNvCxnSpPr>
            <a:cxnSpLocks/>
            <a:stCxn id="32777" idx="2"/>
          </p:cNvCxnSpPr>
          <p:nvPr/>
        </p:nvCxnSpPr>
        <p:spPr>
          <a:xfrm flipH="1">
            <a:off x="2103438" y="3831853"/>
            <a:ext cx="0" cy="153988"/>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71" name="Table 270"/>
          <p:cNvGraphicFramePr>
            <a:graphicFrameLocks noGrp="1"/>
          </p:cNvGraphicFramePr>
          <p:nvPr>
            <p:extLst>
              <p:ext uri="{D42A27DB-BD31-4B8C-83A1-F6EECF244321}">
                <p14:modId xmlns:p14="http://schemas.microsoft.com/office/powerpoint/2010/main" val="1774571120"/>
              </p:ext>
            </p:extLst>
          </p:nvPr>
        </p:nvGraphicFramePr>
        <p:xfrm>
          <a:off x="2102644" y="535304"/>
          <a:ext cx="5332413" cy="2311360"/>
        </p:xfrm>
        <a:graphic>
          <a:graphicData uri="http://schemas.openxmlformats.org/drawingml/2006/table">
            <a:tbl>
              <a:tblPr firstRow="1" bandRow="1">
                <a:tableStyleId>{2D5ABB26-0587-4C30-8999-92F81FD0307C}</a:tableStyleId>
              </a:tblPr>
              <a:tblGrid>
                <a:gridCol w="5332413">
                  <a:extLst>
                    <a:ext uri="{9D8B030D-6E8A-4147-A177-3AD203B41FA5}">
                      <a16:colId xmlns:a16="http://schemas.microsoft.com/office/drawing/2014/main" val="20000"/>
                    </a:ext>
                  </a:extLst>
                </a:gridCol>
              </a:tblGrid>
              <a:tr h="1410042">
                <a:tc>
                  <a:txBody>
                    <a:bodyPr/>
                    <a:lstStyle/>
                    <a:p>
                      <a:pPr marL="228600" indent="-228600" algn="l">
                        <a:buAutoNum type="arabicParenR"/>
                      </a:pPr>
                      <a:r>
                        <a:rPr lang="en-US" sz="1100" dirty="0">
                          <a:highlight>
                            <a:srgbClr val="FF0000"/>
                          </a:highlight>
                          <a:latin typeface="Arial" panose="020B0604020202020204" pitchFamily="34" charset="0"/>
                          <a:cs typeface="Arial" panose="020B0604020202020204" pitchFamily="34" charset="0"/>
                        </a:rPr>
                        <a:t>history of contact</a:t>
                      </a:r>
                    </a:p>
                    <a:p>
                      <a:pPr marL="228600" indent="-228600" algn="l">
                        <a:buAutoNum type="arabicParenR"/>
                      </a:pPr>
                      <a:endParaRPr lang="en-US" sz="1100" dirty="0">
                        <a:highlight>
                          <a:srgbClr val="FF0000"/>
                        </a:highlight>
                        <a:latin typeface="Arial" panose="020B0604020202020204" pitchFamily="34" charset="0"/>
                        <a:cs typeface="Arial" panose="020B0604020202020204" pitchFamily="34" charset="0"/>
                      </a:endParaRPr>
                    </a:p>
                    <a:p>
                      <a:pPr marL="228600" indent="-228600" algn="l">
                        <a:buAutoNum type="arabicParenR"/>
                      </a:pPr>
                      <a:r>
                        <a:rPr lang="en-US" sz="1100" dirty="0">
                          <a:highlight>
                            <a:srgbClr val="FF0000"/>
                          </a:highlight>
                          <a:latin typeface="Arial" panose="020B0604020202020204" pitchFamily="34" charset="0"/>
                          <a:cs typeface="Arial" panose="020B0604020202020204" pitchFamily="34" charset="0"/>
                        </a:rPr>
                        <a:t>Symptoms: Illness with onset of fever and no response to treatment for usual causes of fever in the area, and at least one of the following signs: bloody </a:t>
                      </a:r>
                      <a:r>
                        <a:rPr lang="en-US" sz="1100" dirty="0" err="1">
                          <a:highlight>
                            <a:srgbClr val="FF0000"/>
                          </a:highlight>
                          <a:latin typeface="Arial" panose="020B0604020202020204" pitchFamily="34" charset="0"/>
                          <a:cs typeface="Arial" panose="020B0604020202020204" pitchFamily="34" charset="0"/>
                        </a:rPr>
                        <a:t>diarrhoea</a:t>
                      </a:r>
                      <a:r>
                        <a:rPr lang="en-US" sz="1100" dirty="0">
                          <a:highlight>
                            <a:srgbClr val="FF0000"/>
                          </a:highlight>
                          <a:latin typeface="Arial" panose="020B0604020202020204" pitchFamily="34" charset="0"/>
                          <a:cs typeface="Arial" panose="020B0604020202020204" pitchFamily="34" charset="0"/>
                        </a:rPr>
                        <a:t>, bleeding from gums, bleeding into skin (purpura), bleeding into eyes and urine</a:t>
                      </a:r>
                    </a:p>
                    <a:p>
                      <a:pPr marL="228600" indent="-228600" algn="l">
                        <a:buAutoNum type="arabicParenR"/>
                      </a:pPr>
                      <a:r>
                        <a:rPr lang="en-US" sz="1100" dirty="0">
                          <a:highlight>
                            <a:srgbClr val="FF0000"/>
                          </a:highlight>
                          <a:latin typeface="Arial" panose="020B0604020202020204" pitchFamily="34" charset="0"/>
                          <a:cs typeface="Arial" panose="020B0604020202020204" pitchFamily="34" charset="0"/>
                        </a:rPr>
                        <a:t>preliminary lab results (malaria RDT +/- Ebola RDT)</a:t>
                      </a:r>
                    </a:p>
                    <a:p>
                      <a:pPr marL="228600" indent="-228600" algn="l">
                        <a:buAutoNum type="arabicParenR"/>
                      </a:pPr>
                      <a:endParaRPr lang="en-US" sz="1100" dirty="0">
                        <a:highlight>
                          <a:srgbClr val="FF0000"/>
                        </a:highlight>
                        <a:latin typeface="Arial" panose="020B0604020202020204" pitchFamily="34" charset="0"/>
                        <a:cs typeface="Arial" panose="020B0604020202020204" pitchFamily="34" charset="0"/>
                      </a:endParaRPr>
                    </a:p>
                    <a:p>
                      <a:pPr marL="228600" indent="-228600" algn="l">
                        <a:buAutoNum type="arabicParenR"/>
                      </a:pPr>
                      <a:r>
                        <a:rPr lang="en-US" sz="1100" dirty="0">
                          <a:solidFill>
                            <a:schemeClr val="tx1"/>
                          </a:solidFill>
                          <a:latin typeface="Arial" panose="020B0604020202020204" pitchFamily="34" charset="0"/>
                          <a:cs typeface="Arial" panose="020B0604020202020204" pitchFamily="34" charset="0"/>
                        </a:rPr>
                        <a:t>I’ve inserted a next slide with the definitions of a suspect case in DRC that you can use to edit the text above.</a:t>
                      </a:r>
                    </a:p>
                  </a:txBody>
                  <a:tcPr marL="91432" marR="91432"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0"/>
                  </a:ext>
                </a:extLst>
              </a:tr>
              <a:tr h="543484">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highlight>
                          <a:srgbClr val="FF0000"/>
                        </a:highlight>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endParaRPr lang="en-US" sz="1100" dirty="0">
                        <a:highlight>
                          <a:srgbClr val="FF0000"/>
                        </a:highlight>
                        <a:latin typeface="Arial" panose="020B0604020202020204" pitchFamily="34" charset="0"/>
                        <a:cs typeface="Arial" panose="020B0604020202020204" pitchFamily="34" charset="0"/>
                      </a:endParaRPr>
                    </a:p>
                  </a:txBody>
                  <a:tcPr marL="91432" marR="91432" marT="45738" marB="457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cxnSp>
        <p:nvCxnSpPr>
          <p:cNvPr id="10" name="Straight Connector 9">
            <a:extLst>
              <a:ext uri="{FF2B5EF4-FFF2-40B4-BE49-F238E27FC236}">
                <a16:creationId xmlns:a16="http://schemas.microsoft.com/office/drawing/2014/main" id="{3CE63320-1EF6-4687-8A0B-CE4405C6BD57}"/>
              </a:ext>
            </a:extLst>
          </p:cNvPr>
          <p:cNvCxnSpPr>
            <a:cxnSpLocks/>
            <a:stCxn id="32777" idx="3"/>
          </p:cNvCxnSpPr>
          <p:nvPr/>
        </p:nvCxnSpPr>
        <p:spPr>
          <a:xfrm>
            <a:off x="2349500" y="3677866"/>
            <a:ext cx="2438524"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3247D5A0-B9C5-411A-881C-C394759438A3}"/>
              </a:ext>
            </a:extLst>
          </p:cNvPr>
          <p:cNvCxnSpPr>
            <a:cxnSpLocks/>
          </p:cNvCxnSpPr>
          <p:nvPr/>
        </p:nvCxnSpPr>
        <p:spPr>
          <a:xfrm>
            <a:off x="4788024" y="3677866"/>
            <a:ext cx="0" cy="32719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99888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0847E4-4BD1-4D68-87A6-9A381265D530}"/>
              </a:ext>
            </a:extLst>
          </p:cNvPr>
          <p:cNvSpPr txBox="1"/>
          <p:nvPr/>
        </p:nvSpPr>
        <p:spPr>
          <a:xfrm>
            <a:off x="3411316" y="1444364"/>
            <a:ext cx="1901537" cy="300082"/>
          </a:xfrm>
          <a:prstGeom prst="rect">
            <a:avLst/>
          </a:prstGeom>
          <a:solidFill>
            <a:schemeClr val="bg1">
              <a:lumMod val="65000"/>
            </a:schemeClr>
          </a:solidFill>
        </p:spPr>
        <p:txBody>
          <a:bodyPr wrap="square" rtlCol="0">
            <a:spAutoFit/>
          </a:bodyPr>
          <a:lstStyle/>
          <a:p>
            <a:pPr algn="ctr"/>
            <a:r>
              <a:rPr lang="en-US" sz="1350" dirty="0"/>
              <a:t>Is PCR readily available?</a:t>
            </a:r>
          </a:p>
        </p:txBody>
      </p:sp>
      <p:sp>
        <p:nvSpPr>
          <p:cNvPr id="7" name="TextBox 6">
            <a:extLst>
              <a:ext uri="{FF2B5EF4-FFF2-40B4-BE49-F238E27FC236}">
                <a16:creationId xmlns:a16="http://schemas.microsoft.com/office/drawing/2014/main" id="{C147884C-1A3C-473E-A3AB-DA7BA8C5835C}"/>
              </a:ext>
            </a:extLst>
          </p:cNvPr>
          <p:cNvSpPr txBox="1"/>
          <p:nvPr/>
        </p:nvSpPr>
        <p:spPr>
          <a:xfrm>
            <a:off x="1368214" y="2415785"/>
            <a:ext cx="1543048" cy="507831"/>
          </a:xfrm>
          <a:prstGeom prst="rect">
            <a:avLst/>
          </a:prstGeom>
          <a:solidFill>
            <a:schemeClr val="bg1">
              <a:lumMod val="65000"/>
            </a:schemeClr>
          </a:solidFill>
        </p:spPr>
        <p:txBody>
          <a:bodyPr wrap="square" rtlCol="0">
            <a:spAutoFit/>
          </a:bodyPr>
          <a:lstStyle/>
          <a:p>
            <a:pPr algn="ctr"/>
            <a:r>
              <a:rPr lang="en-US" sz="1350" dirty="0"/>
              <a:t>Perform PCR</a:t>
            </a:r>
          </a:p>
          <a:p>
            <a:pPr algn="ctr"/>
            <a:r>
              <a:rPr lang="en-US" sz="1350" dirty="0"/>
              <a:t>Is the PCR positive?</a:t>
            </a:r>
          </a:p>
        </p:txBody>
      </p:sp>
      <p:sp>
        <p:nvSpPr>
          <p:cNvPr id="8" name="TextBox 7">
            <a:extLst>
              <a:ext uri="{FF2B5EF4-FFF2-40B4-BE49-F238E27FC236}">
                <a16:creationId xmlns:a16="http://schemas.microsoft.com/office/drawing/2014/main" id="{470FA199-5B85-4050-AB22-C6AA93982FD0}"/>
              </a:ext>
            </a:extLst>
          </p:cNvPr>
          <p:cNvSpPr txBox="1"/>
          <p:nvPr/>
        </p:nvSpPr>
        <p:spPr>
          <a:xfrm>
            <a:off x="6159494" y="2418887"/>
            <a:ext cx="1754765" cy="507831"/>
          </a:xfrm>
          <a:prstGeom prst="rect">
            <a:avLst/>
          </a:prstGeom>
          <a:solidFill>
            <a:schemeClr val="bg1">
              <a:lumMod val="65000"/>
            </a:schemeClr>
          </a:solidFill>
        </p:spPr>
        <p:txBody>
          <a:bodyPr wrap="square" rtlCol="0">
            <a:spAutoFit/>
          </a:bodyPr>
          <a:lstStyle/>
          <a:p>
            <a:pPr algn="ctr"/>
            <a:r>
              <a:rPr lang="en-US" sz="1350" dirty="0"/>
              <a:t>Is an RDT  readily available?</a:t>
            </a:r>
          </a:p>
        </p:txBody>
      </p:sp>
      <p:grpSp>
        <p:nvGrpSpPr>
          <p:cNvPr id="64" name="Group 63">
            <a:extLst>
              <a:ext uri="{FF2B5EF4-FFF2-40B4-BE49-F238E27FC236}">
                <a16:creationId xmlns:a16="http://schemas.microsoft.com/office/drawing/2014/main" id="{780E19AF-64B9-4F5B-BC78-8B4BF88B94D5}"/>
              </a:ext>
            </a:extLst>
          </p:cNvPr>
          <p:cNvGrpSpPr/>
          <p:nvPr/>
        </p:nvGrpSpPr>
        <p:grpSpPr>
          <a:xfrm>
            <a:off x="2139739" y="1744446"/>
            <a:ext cx="4897138" cy="674441"/>
            <a:chOff x="2852985" y="1182927"/>
            <a:chExt cx="6529517" cy="899254"/>
          </a:xfrm>
        </p:grpSpPr>
        <p:cxnSp>
          <p:nvCxnSpPr>
            <p:cNvPr id="28" name="Connector: Elbow 27">
              <a:extLst>
                <a:ext uri="{FF2B5EF4-FFF2-40B4-BE49-F238E27FC236}">
                  <a16:creationId xmlns:a16="http://schemas.microsoft.com/office/drawing/2014/main" id="{1735E8C3-D136-4165-B62C-DB3B4A3F4D0E}"/>
                </a:ext>
              </a:extLst>
            </p:cNvPr>
            <p:cNvCxnSpPr>
              <a:cxnSpLocks/>
              <a:stCxn id="5" idx="2"/>
              <a:endCxn id="8" idx="0"/>
            </p:cNvCxnSpPr>
            <p:nvPr/>
          </p:nvCxnSpPr>
          <p:spPr>
            <a:xfrm rot="16200000" flipH="1">
              <a:off x="7149681" y="-150641"/>
              <a:ext cx="899254" cy="3566389"/>
            </a:xfrm>
            <a:prstGeom prst="bentConnector3">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31B40EED-19B6-448F-8E39-9FDA6899539C}"/>
                </a:ext>
              </a:extLst>
            </p:cNvPr>
            <p:cNvCxnSpPr>
              <a:cxnSpLocks/>
              <a:stCxn id="5" idx="2"/>
              <a:endCxn id="7" idx="0"/>
            </p:cNvCxnSpPr>
            <p:nvPr/>
          </p:nvCxnSpPr>
          <p:spPr>
            <a:xfrm rot="5400000">
              <a:off x="3886991" y="148921"/>
              <a:ext cx="895118" cy="2963129"/>
            </a:xfrm>
            <a:prstGeom prst="bentConnector3">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55FDAA64-1303-46B2-8C06-953CB0F9416D}"/>
              </a:ext>
            </a:extLst>
          </p:cNvPr>
          <p:cNvSpPr txBox="1"/>
          <p:nvPr/>
        </p:nvSpPr>
        <p:spPr>
          <a:xfrm>
            <a:off x="2084087" y="1933216"/>
            <a:ext cx="571500" cy="300082"/>
          </a:xfrm>
          <a:prstGeom prst="rect">
            <a:avLst/>
          </a:prstGeom>
          <a:noFill/>
        </p:spPr>
        <p:txBody>
          <a:bodyPr wrap="square" rtlCol="0">
            <a:spAutoFit/>
          </a:bodyPr>
          <a:lstStyle/>
          <a:p>
            <a:r>
              <a:rPr lang="en-US" sz="1350" dirty="0"/>
              <a:t>YES</a:t>
            </a:r>
          </a:p>
        </p:txBody>
      </p:sp>
      <p:sp>
        <p:nvSpPr>
          <p:cNvPr id="36" name="TextBox 35">
            <a:extLst>
              <a:ext uri="{FF2B5EF4-FFF2-40B4-BE49-F238E27FC236}">
                <a16:creationId xmlns:a16="http://schemas.microsoft.com/office/drawing/2014/main" id="{CED3581E-042B-49A4-8175-CC40DF3C96F2}"/>
              </a:ext>
            </a:extLst>
          </p:cNvPr>
          <p:cNvSpPr txBox="1"/>
          <p:nvPr/>
        </p:nvSpPr>
        <p:spPr>
          <a:xfrm>
            <a:off x="6734000" y="1933216"/>
            <a:ext cx="540326" cy="300082"/>
          </a:xfrm>
          <a:prstGeom prst="rect">
            <a:avLst/>
          </a:prstGeom>
          <a:noFill/>
        </p:spPr>
        <p:txBody>
          <a:bodyPr wrap="square" rtlCol="0">
            <a:spAutoFit/>
          </a:bodyPr>
          <a:lstStyle/>
          <a:p>
            <a:r>
              <a:rPr lang="en-US" sz="1350" dirty="0"/>
              <a:t>NO</a:t>
            </a:r>
          </a:p>
        </p:txBody>
      </p:sp>
      <p:sp>
        <p:nvSpPr>
          <p:cNvPr id="39" name="TextBox 38">
            <a:extLst>
              <a:ext uri="{FF2B5EF4-FFF2-40B4-BE49-F238E27FC236}">
                <a16:creationId xmlns:a16="http://schemas.microsoft.com/office/drawing/2014/main" id="{A457FA9C-D218-4736-A053-C0F43106AA47}"/>
              </a:ext>
            </a:extLst>
          </p:cNvPr>
          <p:cNvSpPr txBox="1"/>
          <p:nvPr/>
        </p:nvSpPr>
        <p:spPr>
          <a:xfrm>
            <a:off x="63101" y="3496303"/>
            <a:ext cx="1480703" cy="715581"/>
          </a:xfrm>
          <a:prstGeom prst="rect">
            <a:avLst/>
          </a:prstGeom>
          <a:solidFill>
            <a:srgbClr val="FF0000"/>
          </a:solidFill>
        </p:spPr>
        <p:txBody>
          <a:bodyPr wrap="square" rtlCol="0">
            <a:spAutoFit/>
          </a:bodyPr>
          <a:lstStyle/>
          <a:p>
            <a:pPr algn="ctr"/>
            <a:r>
              <a:rPr lang="en-US" sz="1350" dirty="0"/>
              <a:t>Outbreak response triggered</a:t>
            </a:r>
          </a:p>
        </p:txBody>
      </p:sp>
      <p:sp>
        <p:nvSpPr>
          <p:cNvPr id="49" name="TextBox 48">
            <a:extLst>
              <a:ext uri="{FF2B5EF4-FFF2-40B4-BE49-F238E27FC236}">
                <a16:creationId xmlns:a16="http://schemas.microsoft.com/office/drawing/2014/main" id="{4015FF82-0FCA-4294-9911-01F5754682C4}"/>
              </a:ext>
            </a:extLst>
          </p:cNvPr>
          <p:cNvSpPr txBox="1"/>
          <p:nvPr/>
        </p:nvSpPr>
        <p:spPr>
          <a:xfrm>
            <a:off x="2011379" y="3493249"/>
            <a:ext cx="1618067" cy="715581"/>
          </a:xfrm>
          <a:prstGeom prst="rect">
            <a:avLst/>
          </a:prstGeom>
          <a:solidFill>
            <a:schemeClr val="bg1">
              <a:lumMod val="65000"/>
            </a:schemeClr>
          </a:solidFill>
        </p:spPr>
        <p:txBody>
          <a:bodyPr wrap="square" rtlCol="0">
            <a:spAutoFit/>
          </a:bodyPr>
          <a:lstStyle/>
          <a:p>
            <a:pPr algn="ctr"/>
            <a:r>
              <a:rPr lang="en-US" sz="1350" dirty="0"/>
              <a:t>Has it been &gt;72 hours since onset of symptoms?</a:t>
            </a:r>
          </a:p>
        </p:txBody>
      </p:sp>
      <p:grpSp>
        <p:nvGrpSpPr>
          <p:cNvPr id="63" name="Group 62">
            <a:extLst>
              <a:ext uri="{FF2B5EF4-FFF2-40B4-BE49-F238E27FC236}">
                <a16:creationId xmlns:a16="http://schemas.microsoft.com/office/drawing/2014/main" id="{AC00033D-432C-4A8C-BA03-F3F5CED5DFF1}"/>
              </a:ext>
            </a:extLst>
          </p:cNvPr>
          <p:cNvGrpSpPr/>
          <p:nvPr/>
        </p:nvGrpSpPr>
        <p:grpSpPr>
          <a:xfrm>
            <a:off x="803454" y="2923615"/>
            <a:ext cx="2016959" cy="572687"/>
            <a:chOff x="1071271" y="2755152"/>
            <a:chExt cx="2689279" cy="763583"/>
          </a:xfrm>
        </p:grpSpPr>
        <p:cxnSp>
          <p:nvCxnSpPr>
            <p:cNvPr id="44" name="Connector: Elbow 43">
              <a:extLst>
                <a:ext uri="{FF2B5EF4-FFF2-40B4-BE49-F238E27FC236}">
                  <a16:creationId xmlns:a16="http://schemas.microsoft.com/office/drawing/2014/main" id="{476E4429-B657-4168-8D74-ABB3B9D79C65}"/>
                </a:ext>
              </a:extLst>
            </p:cNvPr>
            <p:cNvCxnSpPr>
              <a:cxnSpLocks/>
              <a:stCxn id="7" idx="2"/>
              <a:endCxn id="39" idx="0"/>
            </p:cNvCxnSpPr>
            <p:nvPr/>
          </p:nvCxnSpPr>
          <p:spPr>
            <a:xfrm rot="5400000">
              <a:off x="1580336" y="2246087"/>
              <a:ext cx="763583" cy="1781714"/>
            </a:xfrm>
            <a:prstGeom prst="bentConnector3">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7" name="Connector: Elbow 46">
              <a:extLst>
                <a:ext uri="{FF2B5EF4-FFF2-40B4-BE49-F238E27FC236}">
                  <a16:creationId xmlns:a16="http://schemas.microsoft.com/office/drawing/2014/main" id="{BF1C2E97-16FF-4A8B-8863-A76356D43314}"/>
                </a:ext>
              </a:extLst>
            </p:cNvPr>
            <p:cNvCxnSpPr>
              <a:cxnSpLocks/>
              <a:stCxn id="7" idx="2"/>
              <a:endCxn id="49" idx="0"/>
            </p:cNvCxnSpPr>
            <p:nvPr/>
          </p:nvCxnSpPr>
          <p:spPr>
            <a:xfrm rot="16200000" flipH="1">
              <a:off x="2927011" y="2681124"/>
              <a:ext cx="759511" cy="907567"/>
            </a:xfrm>
            <a:prstGeom prst="bentConnector3">
              <a:avLst>
                <a:gd name="adj1" fmla="val 50000"/>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AFE03ACC-3023-4580-98AA-4E2B8BF08B2C}"/>
              </a:ext>
            </a:extLst>
          </p:cNvPr>
          <p:cNvSpPr txBox="1"/>
          <p:nvPr/>
        </p:nvSpPr>
        <p:spPr>
          <a:xfrm>
            <a:off x="723167" y="2965352"/>
            <a:ext cx="571500" cy="300082"/>
          </a:xfrm>
          <a:prstGeom prst="rect">
            <a:avLst/>
          </a:prstGeom>
          <a:noFill/>
        </p:spPr>
        <p:txBody>
          <a:bodyPr wrap="square" rtlCol="0">
            <a:spAutoFit/>
          </a:bodyPr>
          <a:lstStyle/>
          <a:p>
            <a:r>
              <a:rPr lang="en-US" sz="1350" dirty="0"/>
              <a:t>YES</a:t>
            </a:r>
          </a:p>
        </p:txBody>
      </p:sp>
      <p:sp>
        <p:nvSpPr>
          <p:cNvPr id="52" name="TextBox 51">
            <a:extLst>
              <a:ext uri="{FF2B5EF4-FFF2-40B4-BE49-F238E27FC236}">
                <a16:creationId xmlns:a16="http://schemas.microsoft.com/office/drawing/2014/main" id="{1805C5C1-3CB0-40DD-9A76-6CD85C2A9F86}"/>
              </a:ext>
            </a:extLst>
          </p:cNvPr>
          <p:cNvSpPr txBox="1"/>
          <p:nvPr/>
        </p:nvSpPr>
        <p:spPr>
          <a:xfrm>
            <a:off x="2548953" y="2982807"/>
            <a:ext cx="540326" cy="300082"/>
          </a:xfrm>
          <a:prstGeom prst="rect">
            <a:avLst/>
          </a:prstGeom>
          <a:noFill/>
        </p:spPr>
        <p:txBody>
          <a:bodyPr wrap="square" rtlCol="0">
            <a:spAutoFit/>
          </a:bodyPr>
          <a:lstStyle/>
          <a:p>
            <a:r>
              <a:rPr lang="en-US" sz="1350" dirty="0"/>
              <a:t>NO</a:t>
            </a:r>
          </a:p>
        </p:txBody>
      </p:sp>
      <p:sp>
        <p:nvSpPr>
          <p:cNvPr id="54" name="TextBox 53">
            <a:extLst>
              <a:ext uri="{FF2B5EF4-FFF2-40B4-BE49-F238E27FC236}">
                <a16:creationId xmlns:a16="http://schemas.microsoft.com/office/drawing/2014/main" id="{27963C64-9537-4CC8-9AA4-CA984AE12CD5}"/>
              </a:ext>
            </a:extLst>
          </p:cNvPr>
          <p:cNvSpPr txBox="1"/>
          <p:nvPr/>
        </p:nvSpPr>
        <p:spPr>
          <a:xfrm>
            <a:off x="2820413" y="4770087"/>
            <a:ext cx="1534147" cy="507831"/>
          </a:xfrm>
          <a:prstGeom prst="rect">
            <a:avLst/>
          </a:prstGeom>
          <a:solidFill>
            <a:schemeClr val="bg1">
              <a:lumMod val="65000"/>
            </a:schemeClr>
          </a:solidFill>
        </p:spPr>
        <p:txBody>
          <a:bodyPr wrap="square" rtlCol="0">
            <a:spAutoFit/>
          </a:bodyPr>
          <a:lstStyle/>
          <a:p>
            <a:pPr algn="ctr"/>
            <a:r>
              <a:rPr lang="en-US" sz="1350" dirty="0"/>
              <a:t>Redo the PCR &gt;72 hours after onset</a:t>
            </a:r>
          </a:p>
        </p:txBody>
      </p:sp>
      <p:sp>
        <p:nvSpPr>
          <p:cNvPr id="55" name="TextBox 54">
            <a:extLst>
              <a:ext uri="{FF2B5EF4-FFF2-40B4-BE49-F238E27FC236}">
                <a16:creationId xmlns:a16="http://schemas.microsoft.com/office/drawing/2014/main" id="{16745C4A-E4F4-4442-AD15-F744065D3F5F}"/>
              </a:ext>
            </a:extLst>
          </p:cNvPr>
          <p:cNvSpPr txBox="1"/>
          <p:nvPr/>
        </p:nvSpPr>
        <p:spPr>
          <a:xfrm>
            <a:off x="727209" y="4778463"/>
            <a:ext cx="1751028" cy="507831"/>
          </a:xfrm>
          <a:prstGeom prst="rect">
            <a:avLst/>
          </a:prstGeom>
          <a:solidFill>
            <a:srgbClr val="92D050"/>
          </a:solidFill>
        </p:spPr>
        <p:txBody>
          <a:bodyPr wrap="square" rtlCol="0">
            <a:spAutoFit/>
          </a:bodyPr>
          <a:lstStyle/>
          <a:p>
            <a:pPr algn="ctr"/>
            <a:r>
              <a:rPr lang="en-US" sz="1350" dirty="0"/>
              <a:t>Not a case, no further response required</a:t>
            </a:r>
          </a:p>
        </p:txBody>
      </p:sp>
      <p:cxnSp>
        <p:nvCxnSpPr>
          <p:cNvPr id="60" name="Connector: Elbow 59">
            <a:extLst>
              <a:ext uri="{FF2B5EF4-FFF2-40B4-BE49-F238E27FC236}">
                <a16:creationId xmlns:a16="http://schemas.microsoft.com/office/drawing/2014/main" id="{43840BEB-62E7-44D0-961E-6B29CBC3B281}"/>
              </a:ext>
            </a:extLst>
          </p:cNvPr>
          <p:cNvCxnSpPr>
            <a:cxnSpLocks/>
            <a:stCxn id="54" idx="3"/>
            <a:endCxn id="7" idx="3"/>
          </p:cNvCxnSpPr>
          <p:nvPr/>
        </p:nvCxnSpPr>
        <p:spPr>
          <a:xfrm flipH="1" flipV="1">
            <a:off x="2911262" y="2669701"/>
            <a:ext cx="1443298" cy="2354302"/>
          </a:xfrm>
          <a:prstGeom prst="bentConnector3">
            <a:avLst>
              <a:gd name="adj1" fmla="val -15839"/>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648B7263-078D-40D4-9828-F63E760A87FD}"/>
              </a:ext>
            </a:extLst>
          </p:cNvPr>
          <p:cNvCxnSpPr>
            <a:cxnSpLocks/>
            <a:stCxn id="49" idx="2"/>
            <a:endCxn id="55" idx="0"/>
          </p:cNvCxnSpPr>
          <p:nvPr/>
        </p:nvCxnSpPr>
        <p:spPr>
          <a:xfrm rot="5400000">
            <a:off x="1926752" y="3884801"/>
            <a:ext cx="569633" cy="121769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Connector: Elbow 69">
            <a:extLst>
              <a:ext uri="{FF2B5EF4-FFF2-40B4-BE49-F238E27FC236}">
                <a16:creationId xmlns:a16="http://schemas.microsoft.com/office/drawing/2014/main" id="{302BFB53-8757-4D68-8DED-3BBF8443CBCD}"/>
              </a:ext>
            </a:extLst>
          </p:cNvPr>
          <p:cNvCxnSpPr>
            <a:cxnSpLocks/>
            <a:stCxn id="49" idx="2"/>
            <a:endCxn id="54" idx="0"/>
          </p:cNvCxnSpPr>
          <p:nvPr/>
        </p:nvCxnSpPr>
        <p:spPr>
          <a:xfrm rot="16200000" flipH="1">
            <a:off x="2923322" y="4105921"/>
            <a:ext cx="561257" cy="76707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00" name="TextBox 199">
            <a:extLst>
              <a:ext uri="{FF2B5EF4-FFF2-40B4-BE49-F238E27FC236}">
                <a16:creationId xmlns:a16="http://schemas.microsoft.com/office/drawing/2014/main" id="{FAD13064-061F-45BD-A02C-4F4BF78E815B}"/>
              </a:ext>
            </a:extLst>
          </p:cNvPr>
          <p:cNvSpPr txBox="1"/>
          <p:nvPr/>
        </p:nvSpPr>
        <p:spPr>
          <a:xfrm>
            <a:off x="5290991" y="3459551"/>
            <a:ext cx="1646624" cy="507831"/>
          </a:xfrm>
          <a:prstGeom prst="rect">
            <a:avLst/>
          </a:prstGeom>
          <a:solidFill>
            <a:schemeClr val="bg1">
              <a:lumMod val="65000"/>
            </a:schemeClr>
          </a:solidFill>
        </p:spPr>
        <p:txBody>
          <a:bodyPr wrap="square" rtlCol="0">
            <a:spAutoFit/>
          </a:bodyPr>
          <a:lstStyle/>
          <a:p>
            <a:pPr algn="ctr"/>
            <a:r>
              <a:rPr lang="en-US" sz="1350" dirty="0"/>
              <a:t>Perform RDT</a:t>
            </a:r>
          </a:p>
          <a:p>
            <a:pPr algn="ctr"/>
            <a:r>
              <a:rPr lang="en-US" sz="1350" dirty="0"/>
              <a:t>Is the RDT reactive?</a:t>
            </a:r>
          </a:p>
        </p:txBody>
      </p:sp>
      <p:sp>
        <p:nvSpPr>
          <p:cNvPr id="207" name="TextBox 206">
            <a:extLst>
              <a:ext uri="{FF2B5EF4-FFF2-40B4-BE49-F238E27FC236}">
                <a16:creationId xmlns:a16="http://schemas.microsoft.com/office/drawing/2014/main" id="{BDBA1378-4D5C-4193-ADBF-B35698AB947F}"/>
              </a:ext>
            </a:extLst>
          </p:cNvPr>
          <p:cNvSpPr txBox="1"/>
          <p:nvPr/>
        </p:nvSpPr>
        <p:spPr>
          <a:xfrm>
            <a:off x="7213713" y="3459551"/>
            <a:ext cx="1876458" cy="715581"/>
          </a:xfrm>
          <a:prstGeom prst="rect">
            <a:avLst/>
          </a:prstGeom>
          <a:solidFill>
            <a:schemeClr val="bg1">
              <a:lumMod val="65000"/>
            </a:schemeClr>
          </a:solidFill>
        </p:spPr>
        <p:txBody>
          <a:bodyPr wrap="square" rtlCol="0">
            <a:spAutoFit/>
          </a:bodyPr>
          <a:lstStyle/>
          <a:p>
            <a:pPr algn="ctr"/>
            <a:r>
              <a:rPr lang="en-US" sz="1350" dirty="0"/>
              <a:t>Refer patient to a facility where testing is possible</a:t>
            </a:r>
          </a:p>
        </p:txBody>
      </p:sp>
      <p:sp>
        <p:nvSpPr>
          <p:cNvPr id="208" name="TextBox 207">
            <a:extLst>
              <a:ext uri="{FF2B5EF4-FFF2-40B4-BE49-F238E27FC236}">
                <a16:creationId xmlns:a16="http://schemas.microsoft.com/office/drawing/2014/main" id="{3A37E4D0-D9DC-4850-93EA-7DFBDD87AD7B}"/>
              </a:ext>
            </a:extLst>
          </p:cNvPr>
          <p:cNvSpPr txBox="1"/>
          <p:nvPr/>
        </p:nvSpPr>
        <p:spPr>
          <a:xfrm>
            <a:off x="4634226" y="4601001"/>
            <a:ext cx="1679487" cy="1338828"/>
          </a:xfrm>
          <a:prstGeom prst="rect">
            <a:avLst/>
          </a:prstGeom>
          <a:solidFill>
            <a:srgbClr val="FF0000"/>
          </a:solidFill>
        </p:spPr>
        <p:txBody>
          <a:bodyPr wrap="square" rtlCol="0">
            <a:spAutoFit/>
          </a:bodyPr>
          <a:lstStyle/>
          <a:p>
            <a:pPr algn="ctr"/>
            <a:r>
              <a:rPr lang="en-US" sz="1350" dirty="0"/>
              <a:t>Send specimen for PCR confirmation, begin outbreak response and re-evaluate when PCR result available</a:t>
            </a:r>
          </a:p>
        </p:txBody>
      </p:sp>
      <p:sp>
        <p:nvSpPr>
          <p:cNvPr id="209" name="TextBox 208">
            <a:extLst>
              <a:ext uri="{FF2B5EF4-FFF2-40B4-BE49-F238E27FC236}">
                <a16:creationId xmlns:a16="http://schemas.microsoft.com/office/drawing/2014/main" id="{98AB073A-B444-4BE6-8D71-2248C652CCA8}"/>
              </a:ext>
            </a:extLst>
          </p:cNvPr>
          <p:cNvSpPr txBox="1"/>
          <p:nvPr/>
        </p:nvSpPr>
        <p:spPr>
          <a:xfrm>
            <a:off x="6897359" y="4616244"/>
            <a:ext cx="1651212" cy="1338828"/>
          </a:xfrm>
          <a:prstGeom prst="rect">
            <a:avLst/>
          </a:prstGeom>
          <a:solidFill>
            <a:schemeClr val="bg1">
              <a:lumMod val="65000"/>
            </a:schemeClr>
          </a:solidFill>
        </p:spPr>
        <p:txBody>
          <a:bodyPr wrap="square" rtlCol="0">
            <a:spAutoFit/>
          </a:bodyPr>
          <a:lstStyle/>
          <a:p>
            <a:pPr algn="ctr"/>
            <a:r>
              <a:rPr lang="en-US" sz="1350" dirty="0"/>
              <a:t>Send specimen for PCR confirmation, await results or commence isolation, depending on estimated risk</a:t>
            </a:r>
          </a:p>
        </p:txBody>
      </p:sp>
      <p:cxnSp>
        <p:nvCxnSpPr>
          <p:cNvPr id="213" name="Connector: Elbow 212">
            <a:extLst>
              <a:ext uri="{FF2B5EF4-FFF2-40B4-BE49-F238E27FC236}">
                <a16:creationId xmlns:a16="http://schemas.microsoft.com/office/drawing/2014/main" id="{47EDFA71-B014-4DA6-937B-03AACE6A393B}"/>
              </a:ext>
            </a:extLst>
          </p:cNvPr>
          <p:cNvCxnSpPr>
            <a:cxnSpLocks/>
            <a:stCxn id="8" idx="2"/>
            <a:endCxn id="200" idx="0"/>
          </p:cNvCxnSpPr>
          <p:nvPr/>
        </p:nvCxnSpPr>
        <p:spPr>
          <a:xfrm rot="5400000">
            <a:off x="6309174" y="2731847"/>
            <a:ext cx="532833" cy="92257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6" name="Connector: Elbow 215">
            <a:extLst>
              <a:ext uri="{FF2B5EF4-FFF2-40B4-BE49-F238E27FC236}">
                <a16:creationId xmlns:a16="http://schemas.microsoft.com/office/drawing/2014/main" id="{576B7DE2-17B8-48C9-911E-BC9B7E1E3165}"/>
              </a:ext>
            </a:extLst>
          </p:cNvPr>
          <p:cNvCxnSpPr>
            <a:cxnSpLocks/>
            <a:stCxn id="8" idx="2"/>
            <a:endCxn id="207" idx="0"/>
          </p:cNvCxnSpPr>
          <p:nvPr/>
        </p:nvCxnSpPr>
        <p:spPr>
          <a:xfrm rot="16200000" flipH="1">
            <a:off x="7327993" y="2635601"/>
            <a:ext cx="532833" cy="111506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9" name="Connector: Elbow 218">
            <a:extLst>
              <a:ext uri="{FF2B5EF4-FFF2-40B4-BE49-F238E27FC236}">
                <a16:creationId xmlns:a16="http://schemas.microsoft.com/office/drawing/2014/main" id="{2F5EB243-1F7A-4062-8FF7-89B60055A3A4}"/>
              </a:ext>
            </a:extLst>
          </p:cNvPr>
          <p:cNvCxnSpPr>
            <a:cxnSpLocks/>
            <a:stCxn id="200" idx="2"/>
            <a:endCxn id="208" idx="0"/>
          </p:cNvCxnSpPr>
          <p:nvPr/>
        </p:nvCxnSpPr>
        <p:spPr>
          <a:xfrm rot="5400000">
            <a:off x="5477328" y="3964025"/>
            <a:ext cx="633619" cy="64033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2" name="Connector: Elbow 221">
            <a:extLst>
              <a:ext uri="{FF2B5EF4-FFF2-40B4-BE49-F238E27FC236}">
                <a16:creationId xmlns:a16="http://schemas.microsoft.com/office/drawing/2014/main" id="{D2DA6FEF-B133-476E-B8CB-CE4D5C4E0DC7}"/>
              </a:ext>
            </a:extLst>
          </p:cNvPr>
          <p:cNvCxnSpPr>
            <a:cxnSpLocks/>
            <a:stCxn id="200" idx="2"/>
            <a:endCxn id="209" idx="0"/>
          </p:cNvCxnSpPr>
          <p:nvPr/>
        </p:nvCxnSpPr>
        <p:spPr>
          <a:xfrm rot="16200000" flipH="1">
            <a:off x="6594203" y="3487482"/>
            <a:ext cx="648862" cy="160866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298" name="TextBox 297">
            <a:extLst>
              <a:ext uri="{FF2B5EF4-FFF2-40B4-BE49-F238E27FC236}">
                <a16:creationId xmlns:a16="http://schemas.microsoft.com/office/drawing/2014/main" id="{DD2A244E-F274-43ED-A823-701C4A5CEEE7}"/>
              </a:ext>
            </a:extLst>
          </p:cNvPr>
          <p:cNvSpPr txBox="1"/>
          <p:nvPr/>
        </p:nvSpPr>
        <p:spPr>
          <a:xfrm>
            <a:off x="1534514" y="4258035"/>
            <a:ext cx="571500" cy="300082"/>
          </a:xfrm>
          <a:prstGeom prst="rect">
            <a:avLst/>
          </a:prstGeom>
          <a:noFill/>
        </p:spPr>
        <p:txBody>
          <a:bodyPr wrap="square" rtlCol="0">
            <a:spAutoFit/>
          </a:bodyPr>
          <a:lstStyle/>
          <a:p>
            <a:r>
              <a:rPr lang="en-US" sz="1350" dirty="0"/>
              <a:t>YES</a:t>
            </a:r>
          </a:p>
        </p:txBody>
      </p:sp>
      <p:sp>
        <p:nvSpPr>
          <p:cNvPr id="299" name="TextBox 298">
            <a:extLst>
              <a:ext uri="{FF2B5EF4-FFF2-40B4-BE49-F238E27FC236}">
                <a16:creationId xmlns:a16="http://schemas.microsoft.com/office/drawing/2014/main" id="{69B6C4D5-C407-4D5D-AFAD-C6D300310A0E}"/>
              </a:ext>
            </a:extLst>
          </p:cNvPr>
          <p:cNvSpPr txBox="1"/>
          <p:nvPr/>
        </p:nvSpPr>
        <p:spPr>
          <a:xfrm>
            <a:off x="6097914" y="2962000"/>
            <a:ext cx="571500" cy="300082"/>
          </a:xfrm>
          <a:prstGeom prst="rect">
            <a:avLst/>
          </a:prstGeom>
          <a:noFill/>
        </p:spPr>
        <p:txBody>
          <a:bodyPr wrap="square" rtlCol="0">
            <a:spAutoFit/>
          </a:bodyPr>
          <a:lstStyle/>
          <a:p>
            <a:r>
              <a:rPr lang="en-US" sz="1350" dirty="0"/>
              <a:t>YES</a:t>
            </a:r>
          </a:p>
        </p:txBody>
      </p:sp>
      <p:sp>
        <p:nvSpPr>
          <p:cNvPr id="300" name="TextBox 299">
            <a:extLst>
              <a:ext uri="{FF2B5EF4-FFF2-40B4-BE49-F238E27FC236}">
                <a16:creationId xmlns:a16="http://schemas.microsoft.com/office/drawing/2014/main" id="{1F186F0E-FA90-40D0-8723-7F3460F4E837}"/>
              </a:ext>
            </a:extLst>
          </p:cNvPr>
          <p:cNvSpPr txBox="1"/>
          <p:nvPr/>
        </p:nvSpPr>
        <p:spPr>
          <a:xfrm>
            <a:off x="5398752" y="4048173"/>
            <a:ext cx="571500" cy="300082"/>
          </a:xfrm>
          <a:prstGeom prst="rect">
            <a:avLst/>
          </a:prstGeom>
          <a:noFill/>
        </p:spPr>
        <p:txBody>
          <a:bodyPr wrap="square" rtlCol="0">
            <a:spAutoFit/>
          </a:bodyPr>
          <a:lstStyle/>
          <a:p>
            <a:r>
              <a:rPr lang="en-US" sz="1350" dirty="0"/>
              <a:t>YES</a:t>
            </a:r>
          </a:p>
        </p:txBody>
      </p:sp>
      <p:cxnSp>
        <p:nvCxnSpPr>
          <p:cNvPr id="306" name="Connector: Elbow 305">
            <a:extLst>
              <a:ext uri="{FF2B5EF4-FFF2-40B4-BE49-F238E27FC236}">
                <a16:creationId xmlns:a16="http://schemas.microsoft.com/office/drawing/2014/main" id="{1B18029F-00E6-41E9-9784-5556BA16A90D}"/>
              </a:ext>
            </a:extLst>
          </p:cNvPr>
          <p:cNvCxnSpPr>
            <a:cxnSpLocks/>
            <a:stCxn id="208" idx="1"/>
            <a:endCxn id="7" idx="3"/>
          </p:cNvCxnSpPr>
          <p:nvPr/>
        </p:nvCxnSpPr>
        <p:spPr>
          <a:xfrm rot="10800000">
            <a:off x="2911262" y="2669701"/>
            <a:ext cx="1722964" cy="260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12" name="TextBox 311">
            <a:extLst>
              <a:ext uri="{FF2B5EF4-FFF2-40B4-BE49-F238E27FC236}">
                <a16:creationId xmlns:a16="http://schemas.microsoft.com/office/drawing/2014/main" id="{7D482D4E-D126-410B-BC75-D55D47C7A41E}"/>
              </a:ext>
            </a:extLst>
          </p:cNvPr>
          <p:cNvSpPr txBox="1"/>
          <p:nvPr/>
        </p:nvSpPr>
        <p:spPr>
          <a:xfrm>
            <a:off x="3321780" y="4269804"/>
            <a:ext cx="540326" cy="300082"/>
          </a:xfrm>
          <a:prstGeom prst="rect">
            <a:avLst/>
          </a:prstGeom>
          <a:noFill/>
        </p:spPr>
        <p:txBody>
          <a:bodyPr wrap="square" rtlCol="0">
            <a:spAutoFit/>
          </a:bodyPr>
          <a:lstStyle/>
          <a:p>
            <a:r>
              <a:rPr lang="en-US" sz="1350" dirty="0"/>
              <a:t>NO</a:t>
            </a:r>
          </a:p>
        </p:txBody>
      </p:sp>
      <p:sp>
        <p:nvSpPr>
          <p:cNvPr id="313" name="TextBox 312">
            <a:extLst>
              <a:ext uri="{FF2B5EF4-FFF2-40B4-BE49-F238E27FC236}">
                <a16:creationId xmlns:a16="http://schemas.microsoft.com/office/drawing/2014/main" id="{612AA3C4-DD63-4F30-BD58-BB3A3A8151BB}"/>
              </a:ext>
            </a:extLst>
          </p:cNvPr>
          <p:cNvSpPr txBox="1"/>
          <p:nvPr/>
        </p:nvSpPr>
        <p:spPr>
          <a:xfrm>
            <a:off x="7862938" y="2962000"/>
            <a:ext cx="540326" cy="300082"/>
          </a:xfrm>
          <a:prstGeom prst="rect">
            <a:avLst/>
          </a:prstGeom>
          <a:noFill/>
        </p:spPr>
        <p:txBody>
          <a:bodyPr wrap="square" rtlCol="0">
            <a:spAutoFit/>
          </a:bodyPr>
          <a:lstStyle/>
          <a:p>
            <a:r>
              <a:rPr lang="en-US" sz="1350" dirty="0"/>
              <a:t>NO</a:t>
            </a:r>
          </a:p>
        </p:txBody>
      </p:sp>
      <p:sp>
        <p:nvSpPr>
          <p:cNvPr id="314" name="TextBox 313">
            <a:extLst>
              <a:ext uri="{FF2B5EF4-FFF2-40B4-BE49-F238E27FC236}">
                <a16:creationId xmlns:a16="http://schemas.microsoft.com/office/drawing/2014/main" id="{3B147C79-264B-40EE-B3D3-704B139D1C5D}"/>
              </a:ext>
            </a:extLst>
          </p:cNvPr>
          <p:cNvSpPr txBox="1"/>
          <p:nvPr/>
        </p:nvSpPr>
        <p:spPr>
          <a:xfrm>
            <a:off x="7493058" y="4048173"/>
            <a:ext cx="540326" cy="300082"/>
          </a:xfrm>
          <a:prstGeom prst="rect">
            <a:avLst/>
          </a:prstGeom>
          <a:noFill/>
        </p:spPr>
        <p:txBody>
          <a:bodyPr wrap="square" rtlCol="0">
            <a:spAutoFit/>
          </a:bodyPr>
          <a:lstStyle/>
          <a:p>
            <a:r>
              <a:rPr lang="en-US" sz="1350" dirty="0"/>
              <a:t>NO</a:t>
            </a:r>
          </a:p>
        </p:txBody>
      </p:sp>
      <p:sp>
        <p:nvSpPr>
          <p:cNvPr id="322" name="TextBox 321">
            <a:extLst>
              <a:ext uri="{FF2B5EF4-FFF2-40B4-BE49-F238E27FC236}">
                <a16:creationId xmlns:a16="http://schemas.microsoft.com/office/drawing/2014/main" id="{1CC10D1F-4BFC-4F3E-909B-93C729DB3388}"/>
              </a:ext>
            </a:extLst>
          </p:cNvPr>
          <p:cNvSpPr txBox="1"/>
          <p:nvPr/>
        </p:nvSpPr>
        <p:spPr>
          <a:xfrm>
            <a:off x="2655587" y="162587"/>
            <a:ext cx="4558126" cy="738664"/>
          </a:xfrm>
          <a:prstGeom prst="rect">
            <a:avLst/>
          </a:prstGeom>
          <a:noFill/>
        </p:spPr>
        <p:txBody>
          <a:bodyPr wrap="square" rtlCol="0">
            <a:spAutoFit/>
          </a:bodyPr>
          <a:lstStyle/>
          <a:p>
            <a:pPr algn="ctr"/>
            <a:r>
              <a:rPr lang="fr-CH" sz="2400" b="1" dirty="0" err="1"/>
              <a:t>Testing</a:t>
            </a:r>
            <a:r>
              <a:rPr lang="fr-CH" sz="2400" b="1" dirty="0"/>
              <a:t> </a:t>
            </a:r>
            <a:r>
              <a:rPr lang="fr-CH" sz="2400" b="1" dirty="0" err="1"/>
              <a:t>algorithm</a:t>
            </a:r>
            <a:r>
              <a:rPr lang="fr-CH" sz="2400" b="1" dirty="0"/>
              <a:t> for live suspects </a:t>
            </a:r>
            <a:endParaRPr lang="fr-CH" b="1" dirty="0"/>
          </a:p>
          <a:p>
            <a:pPr algn="ctr"/>
            <a:r>
              <a:rPr lang="fr-CH" dirty="0" err="1"/>
              <a:t>Choices</a:t>
            </a:r>
            <a:r>
              <a:rPr lang="fr-CH" dirty="0"/>
              <a:t> </a:t>
            </a:r>
            <a:r>
              <a:rPr lang="fr-CH" dirty="0" err="1"/>
              <a:t>may</a:t>
            </a:r>
            <a:r>
              <a:rPr lang="fr-CH" dirty="0"/>
              <a:t> </a:t>
            </a:r>
            <a:r>
              <a:rPr lang="fr-CH" dirty="0" err="1"/>
              <a:t>vary</a:t>
            </a:r>
            <a:r>
              <a:rPr lang="fr-CH" dirty="0"/>
              <a:t> </a:t>
            </a:r>
            <a:r>
              <a:rPr lang="fr-CH" dirty="0" err="1"/>
              <a:t>with</a:t>
            </a:r>
            <a:r>
              <a:rPr lang="fr-CH" dirty="0"/>
              <a:t> stage of outbreak</a:t>
            </a:r>
            <a:endParaRPr lang="en-US" sz="1600" b="1" dirty="0"/>
          </a:p>
        </p:txBody>
      </p:sp>
    </p:spTree>
    <p:extLst>
      <p:ext uri="{BB962C8B-B14F-4D97-AF65-F5344CB8AC3E}">
        <p14:creationId xmlns:p14="http://schemas.microsoft.com/office/powerpoint/2010/main" val="559226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E58AF-AD19-478D-A2E5-A60503812863}"/>
              </a:ext>
            </a:extLst>
          </p:cNvPr>
          <p:cNvSpPr>
            <a:spLocks noGrp="1"/>
          </p:cNvSpPr>
          <p:nvPr>
            <p:ph type="title"/>
          </p:nvPr>
        </p:nvSpPr>
        <p:spPr>
          <a:xfrm>
            <a:off x="457200" y="548680"/>
            <a:ext cx="8003232" cy="418058"/>
          </a:xfrm>
        </p:spPr>
        <p:txBody>
          <a:bodyPr>
            <a:noAutofit/>
          </a:bodyPr>
          <a:lstStyle/>
          <a:p>
            <a:r>
              <a:rPr lang="fr-CH" sz="3600" b="1" dirty="0" err="1">
                <a:solidFill>
                  <a:srgbClr val="002060"/>
                </a:solidFill>
                <a:latin typeface="+mn-lt"/>
              </a:rPr>
              <a:t>Testing</a:t>
            </a:r>
            <a:r>
              <a:rPr lang="fr-CH" sz="3600" b="1" dirty="0">
                <a:solidFill>
                  <a:srgbClr val="002060"/>
                </a:solidFill>
                <a:latin typeface="+mn-lt"/>
              </a:rPr>
              <a:t> </a:t>
            </a:r>
            <a:r>
              <a:rPr lang="fr-CH" sz="3600" b="1" dirty="0" err="1">
                <a:solidFill>
                  <a:srgbClr val="002060"/>
                </a:solidFill>
                <a:latin typeface="+mn-lt"/>
              </a:rPr>
              <a:t>choices</a:t>
            </a:r>
            <a:endParaRPr lang="en-US" sz="3600" b="1" dirty="0">
              <a:solidFill>
                <a:srgbClr val="002060"/>
              </a:solidFill>
              <a:latin typeface="+mn-lt"/>
            </a:endParaRPr>
          </a:p>
        </p:txBody>
      </p:sp>
      <p:sp>
        <p:nvSpPr>
          <p:cNvPr id="3" name="Content Placeholder 2">
            <a:extLst>
              <a:ext uri="{FF2B5EF4-FFF2-40B4-BE49-F238E27FC236}">
                <a16:creationId xmlns:a16="http://schemas.microsoft.com/office/drawing/2014/main" id="{9DC69B82-E6D7-4E97-8FD4-626C9623593A}"/>
              </a:ext>
            </a:extLst>
          </p:cNvPr>
          <p:cNvSpPr>
            <a:spLocks noGrp="1"/>
          </p:cNvSpPr>
          <p:nvPr>
            <p:ph idx="1"/>
          </p:nvPr>
        </p:nvSpPr>
        <p:spPr>
          <a:xfrm>
            <a:off x="323528" y="1124744"/>
            <a:ext cx="8435280" cy="5040560"/>
          </a:xfrm>
        </p:spPr>
        <p:txBody>
          <a:bodyPr>
            <a:normAutofit fontScale="85000" lnSpcReduction="10000"/>
          </a:bodyPr>
          <a:lstStyle/>
          <a:p>
            <a:pPr>
              <a:spcBef>
                <a:spcPts val="1200"/>
              </a:spcBef>
            </a:pPr>
            <a:r>
              <a:rPr lang="fr-CH" sz="2400" dirty="0"/>
              <a:t>RT-PCR </a:t>
            </a:r>
            <a:r>
              <a:rPr lang="fr-CH" sz="2400" dirty="0" err="1"/>
              <a:t>from</a:t>
            </a:r>
            <a:r>
              <a:rPr lang="fr-CH" sz="2400" dirty="0"/>
              <a:t> EDTA </a:t>
            </a:r>
            <a:r>
              <a:rPr lang="fr-CH" sz="2400" dirty="0" err="1"/>
              <a:t>whole</a:t>
            </a:r>
            <a:r>
              <a:rPr lang="fr-CH" sz="2400" dirty="0"/>
              <a:t> </a:t>
            </a:r>
            <a:r>
              <a:rPr lang="fr-CH" sz="2400" dirty="0" err="1"/>
              <a:t>blood</a:t>
            </a:r>
            <a:r>
              <a:rPr lang="fr-CH" sz="2400" dirty="0"/>
              <a:t> </a:t>
            </a:r>
            <a:r>
              <a:rPr lang="fr-CH" sz="2400" dirty="0" err="1"/>
              <a:t>is</a:t>
            </a:r>
            <a:r>
              <a:rPr lang="fr-CH" sz="2400" dirty="0"/>
              <a:t> the </a:t>
            </a:r>
            <a:r>
              <a:rPr lang="fr-CH" sz="2400" dirty="0" err="1"/>
              <a:t>reference</a:t>
            </a:r>
            <a:r>
              <a:rPr lang="fr-CH" sz="2400" dirty="0"/>
              <a:t> </a:t>
            </a:r>
            <a:r>
              <a:rPr lang="fr-CH" sz="2400" dirty="0" err="1"/>
              <a:t>method</a:t>
            </a:r>
            <a:r>
              <a:rPr lang="fr-CH" sz="2400" dirty="0"/>
              <a:t> for </a:t>
            </a:r>
            <a:r>
              <a:rPr lang="fr-CH" sz="2400" dirty="0" err="1"/>
              <a:t>confirmatory</a:t>
            </a:r>
            <a:r>
              <a:rPr lang="fr-CH" sz="2400" dirty="0"/>
              <a:t> Ebola </a:t>
            </a:r>
            <a:r>
              <a:rPr lang="fr-CH" sz="2400" dirty="0" err="1"/>
              <a:t>testing</a:t>
            </a:r>
            <a:r>
              <a:rPr lang="fr-CH" sz="2400" dirty="0"/>
              <a:t> </a:t>
            </a:r>
            <a:r>
              <a:rPr lang="fr-CH" sz="2400" dirty="0" err="1"/>
              <a:t>during</a:t>
            </a:r>
            <a:r>
              <a:rPr lang="fr-CH" sz="2400" dirty="0"/>
              <a:t> acute </a:t>
            </a:r>
            <a:r>
              <a:rPr lang="fr-CH" sz="2400" dirty="0" err="1"/>
              <a:t>illness</a:t>
            </a:r>
            <a:r>
              <a:rPr lang="fr-CH" sz="2400" dirty="0"/>
              <a:t>. </a:t>
            </a:r>
          </a:p>
          <a:p>
            <a:pPr>
              <a:spcBef>
                <a:spcPts val="1200"/>
              </a:spcBef>
            </a:pPr>
            <a:r>
              <a:rPr lang="fr-CH" sz="2400" dirty="0" err="1"/>
              <a:t>Collected</a:t>
            </a:r>
            <a:r>
              <a:rPr lang="fr-CH" sz="2400" dirty="0"/>
              <a:t> </a:t>
            </a:r>
            <a:r>
              <a:rPr lang="fr-CH" sz="2400" dirty="0" err="1"/>
              <a:t>blood</a:t>
            </a:r>
            <a:r>
              <a:rPr lang="fr-CH" sz="2400" dirty="0"/>
              <a:t> can </a:t>
            </a:r>
            <a:r>
              <a:rPr lang="fr-CH" sz="2400" dirty="0" err="1"/>
              <a:t>be</a:t>
            </a:r>
            <a:r>
              <a:rPr lang="fr-CH" sz="2400" dirty="0"/>
              <a:t> </a:t>
            </a:r>
            <a:r>
              <a:rPr lang="fr-CH" sz="2400" dirty="0" err="1"/>
              <a:t>tested</a:t>
            </a:r>
            <a:r>
              <a:rPr lang="fr-CH" sz="2400" dirty="0"/>
              <a:t>-on site if </a:t>
            </a:r>
            <a:r>
              <a:rPr lang="fr-CH" sz="2400" dirty="0" err="1"/>
              <a:t>GeneXpert</a:t>
            </a:r>
            <a:r>
              <a:rPr lang="fr-CH" sz="2400" dirty="0"/>
              <a:t> </a:t>
            </a:r>
            <a:r>
              <a:rPr lang="fr-CH" sz="2400" dirty="0" err="1"/>
              <a:t>is</a:t>
            </a:r>
            <a:r>
              <a:rPr lang="fr-CH" sz="2400" dirty="0"/>
              <a:t> </a:t>
            </a:r>
            <a:r>
              <a:rPr lang="fr-CH" sz="2400" dirty="0" err="1"/>
              <a:t>available</a:t>
            </a:r>
            <a:r>
              <a:rPr lang="fr-CH" sz="2400" dirty="0"/>
              <a:t>, or </a:t>
            </a:r>
            <a:r>
              <a:rPr lang="fr-CH" sz="2400" dirty="0" err="1"/>
              <a:t>shipped</a:t>
            </a:r>
            <a:r>
              <a:rPr lang="fr-CH" sz="2400" dirty="0"/>
              <a:t> to a </a:t>
            </a:r>
            <a:r>
              <a:rPr lang="fr-CH" sz="2400" dirty="0" err="1"/>
              <a:t>reference</a:t>
            </a:r>
            <a:r>
              <a:rPr lang="fr-CH" sz="2400" dirty="0"/>
              <a:t> lab. </a:t>
            </a:r>
          </a:p>
          <a:p>
            <a:pPr>
              <a:spcBef>
                <a:spcPts val="1200"/>
              </a:spcBef>
            </a:pPr>
            <a:r>
              <a:rPr lang="fr-CH" sz="2400" dirty="0"/>
              <a:t>If the </a:t>
            </a:r>
            <a:r>
              <a:rPr lang="fr-CH" sz="2400" dirty="0" err="1"/>
              <a:t>sample</a:t>
            </a:r>
            <a:r>
              <a:rPr lang="fr-CH" sz="2400" dirty="0"/>
              <a:t> </a:t>
            </a:r>
            <a:r>
              <a:rPr lang="fr-CH" sz="2400" dirty="0" err="1"/>
              <a:t>is</a:t>
            </a:r>
            <a:r>
              <a:rPr lang="fr-CH" sz="2400" dirty="0"/>
              <a:t> to </a:t>
            </a:r>
            <a:r>
              <a:rPr lang="fr-CH" sz="2400" dirty="0" err="1"/>
              <a:t>be</a:t>
            </a:r>
            <a:r>
              <a:rPr lang="fr-CH" sz="2400" dirty="0"/>
              <a:t> </a:t>
            </a:r>
            <a:r>
              <a:rPr lang="fr-CH" sz="2400" dirty="0" err="1"/>
              <a:t>shipped</a:t>
            </a:r>
            <a:r>
              <a:rPr lang="fr-CH" sz="2400" dirty="0"/>
              <a:t>, </a:t>
            </a:r>
            <a:r>
              <a:rPr lang="fr-CH" sz="2400" dirty="0" err="1"/>
              <a:t>gravity-sediment</a:t>
            </a:r>
            <a:r>
              <a:rPr lang="fr-CH" sz="2400" dirty="0"/>
              <a:t> and </a:t>
            </a:r>
            <a:r>
              <a:rPr lang="fr-CH" sz="2400" dirty="0" err="1"/>
              <a:t>remove</a:t>
            </a:r>
            <a:r>
              <a:rPr lang="fr-CH" sz="2400" dirty="0"/>
              <a:t> the plasma (in </a:t>
            </a:r>
            <a:r>
              <a:rPr lang="fr-CH" sz="2400" dirty="0" err="1"/>
              <a:t>glove</a:t>
            </a:r>
            <a:r>
              <a:rPr lang="fr-CH" sz="2400" dirty="0"/>
              <a:t> box) for triple packing &amp; transport at ambient temp. (2-8°C if </a:t>
            </a:r>
            <a:r>
              <a:rPr lang="fr-CH" sz="2400" dirty="0" err="1"/>
              <a:t>feasible</a:t>
            </a:r>
            <a:r>
              <a:rPr lang="fr-CH" sz="2400" dirty="0"/>
              <a:t>).</a:t>
            </a:r>
          </a:p>
          <a:p>
            <a:pPr>
              <a:spcBef>
                <a:spcPts val="1200"/>
              </a:spcBef>
            </a:pPr>
            <a:r>
              <a:rPr lang="fr-CH" sz="2400" dirty="0"/>
              <a:t>RT-PCR </a:t>
            </a:r>
            <a:r>
              <a:rPr lang="fr-CH" sz="2400" dirty="0" err="1"/>
              <a:t>using</a:t>
            </a:r>
            <a:r>
              <a:rPr lang="fr-CH" sz="2400" dirty="0"/>
              <a:t> </a:t>
            </a:r>
            <a:r>
              <a:rPr lang="fr-CH" sz="2400" dirty="0" err="1"/>
              <a:t>GeneXpert</a:t>
            </a:r>
            <a:r>
              <a:rPr lang="fr-CH" sz="2400" dirty="0"/>
              <a:t> (</a:t>
            </a:r>
            <a:r>
              <a:rPr lang="fr-CH" sz="2400" dirty="0" err="1"/>
              <a:t>Xpert</a:t>
            </a:r>
            <a:r>
              <a:rPr lang="fr-CH" sz="2400" dirty="0"/>
              <a:t> Ebola </a:t>
            </a:r>
            <a:r>
              <a:rPr lang="fr-CH" sz="2400" dirty="0" err="1"/>
              <a:t>assay</a:t>
            </a:r>
            <a:r>
              <a:rPr lang="fr-CH" sz="2400" dirty="0"/>
              <a:t>) can </a:t>
            </a:r>
            <a:r>
              <a:rPr lang="fr-CH" sz="2400" dirty="0" err="1"/>
              <a:t>be</a:t>
            </a:r>
            <a:r>
              <a:rPr lang="fr-CH" sz="2400" dirty="0"/>
              <a:t> </a:t>
            </a:r>
            <a:r>
              <a:rPr lang="fr-CH" sz="2400" dirty="0" err="1"/>
              <a:t>performed</a:t>
            </a:r>
            <a:r>
              <a:rPr lang="fr-CH" sz="2400" dirty="0"/>
              <a:t> on </a:t>
            </a:r>
            <a:r>
              <a:rPr lang="fr-CH" sz="2400" dirty="0" err="1"/>
              <a:t>inactivated</a:t>
            </a:r>
            <a:r>
              <a:rPr lang="fr-CH" sz="2400" dirty="0"/>
              <a:t> </a:t>
            </a:r>
            <a:r>
              <a:rPr lang="fr-CH" sz="2400" dirty="0" err="1"/>
              <a:t>whole</a:t>
            </a:r>
            <a:r>
              <a:rPr lang="fr-CH" sz="2400" dirty="0"/>
              <a:t> </a:t>
            </a:r>
            <a:r>
              <a:rPr lang="fr-CH" sz="2400" dirty="0" err="1"/>
              <a:t>blood</a:t>
            </a:r>
            <a:r>
              <a:rPr lang="fr-CH" sz="2400" dirty="0"/>
              <a:t>, </a:t>
            </a:r>
            <a:r>
              <a:rPr lang="fr-CH" sz="2400" dirty="0" err="1"/>
              <a:t>capillary</a:t>
            </a:r>
            <a:r>
              <a:rPr lang="fr-CH" sz="2400" dirty="0"/>
              <a:t> </a:t>
            </a:r>
            <a:r>
              <a:rPr lang="fr-CH" sz="2400" dirty="0" err="1"/>
              <a:t>blood</a:t>
            </a:r>
            <a:r>
              <a:rPr lang="fr-CH" sz="2400" dirty="0"/>
              <a:t> or plasma. </a:t>
            </a:r>
            <a:r>
              <a:rPr lang="fr-CH" sz="2400" dirty="0" err="1"/>
              <a:t>Sample</a:t>
            </a:r>
            <a:r>
              <a:rPr lang="fr-CH" sz="2400" dirty="0"/>
              <a:t> can </a:t>
            </a:r>
            <a:r>
              <a:rPr lang="fr-CH" sz="2400" dirty="0" err="1"/>
              <a:t>be</a:t>
            </a:r>
            <a:r>
              <a:rPr lang="fr-CH" sz="2400" dirty="0"/>
              <a:t> </a:t>
            </a:r>
            <a:r>
              <a:rPr lang="fr-CH" sz="2400" dirty="0" err="1"/>
              <a:t>inactivated</a:t>
            </a:r>
            <a:r>
              <a:rPr lang="fr-CH" sz="2400" dirty="0"/>
              <a:t> by collector </a:t>
            </a:r>
            <a:r>
              <a:rPr lang="fr-CH" sz="2400" dirty="0" err="1"/>
              <a:t>under</a:t>
            </a:r>
            <a:r>
              <a:rPr lang="fr-CH" sz="2400" dirty="0"/>
              <a:t> PPE or </a:t>
            </a:r>
            <a:r>
              <a:rPr lang="fr-CH" sz="2400" dirty="0" err="1"/>
              <a:t>afterward</a:t>
            </a:r>
            <a:r>
              <a:rPr lang="fr-CH" sz="2400" dirty="0"/>
              <a:t> in a </a:t>
            </a:r>
            <a:r>
              <a:rPr lang="fr-CH" sz="2400" dirty="0" err="1"/>
              <a:t>glove</a:t>
            </a:r>
            <a:r>
              <a:rPr lang="fr-CH" sz="2400" dirty="0"/>
              <a:t> box. </a:t>
            </a:r>
            <a:r>
              <a:rPr lang="fr-CH" sz="2400" dirty="0" err="1"/>
              <a:t>Sample</a:t>
            </a:r>
            <a:r>
              <a:rPr lang="fr-CH" sz="2400" dirty="0"/>
              <a:t> in inactivation solution </a:t>
            </a:r>
            <a:r>
              <a:rPr lang="fr-CH" sz="2400" dirty="0" err="1"/>
              <a:t>is</a:t>
            </a:r>
            <a:r>
              <a:rPr lang="fr-CH" sz="2400" dirty="0"/>
              <a:t> stable for 24 </a:t>
            </a:r>
            <a:r>
              <a:rPr lang="fr-CH" sz="2400" dirty="0" err="1"/>
              <a:t>hours</a:t>
            </a:r>
            <a:r>
              <a:rPr lang="fr-CH" sz="2400" dirty="0"/>
              <a:t> at ambient </a:t>
            </a:r>
            <a:r>
              <a:rPr lang="fr-CH" sz="2400" dirty="0" err="1"/>
              <a:t>temperature</a:t>
            </a:r>
            <a:r>
              <a:rPr lang="fr-CH" sz="2400" dirty="0"/>
              <a:t>. </a:t>
            </a:r>
            <a:r>
              <a:rPr lang="fr-CH" sz="2400" dirty="0" err="1"/>
              <a:t>See</a:t>
            </a:r>
            <a:r>
              <a:rPr lang="fr-CH" sz="2400" dirty="0"/>
              <a:t> SOP.</a:t>
            </a:r>
          </a:p>
          <a:p>
            <a:pPr>
              <a:spcBef>
                <a:spcPts val="1200"/>
              </a:spcBef>
            </a:pPr>
            <a:r>
              <a:rPr lang="fr-CH" sz="2400" dirty="0"/>
              <a:t>RDT </a:t>
            </a:r>
            <a:r>
              <a:rPr lang="fr-CH" sz="2400" dirty="0" err="1"/>
              <a:t>testing</a:t>
            </a:r>
            <a:r>
              <a:rPr lang="fr-CH" sz="2400" dirty="0"/>
              <a:t> for Ebola </a:t>
            </a:r>
            <a:r>
              <a:rPr lang="fr-CH" sz="2400" dirty="0" err="1"/>
              <a:t>antigens</a:t>
            </a:r>
            <a:r>
              <a:rPr lang="fr-CH" sz="2400" dirty="0"/>
              <a:t> </a:t>
            </a:r>
            <a:r>
              <a:rPr lang="fr-CH" sz="2400" dirty="0" err="1"/>
              <a:t>should</a:t>
            </a:r>
            <a:r>
              <a:rPr lang="fr-CH" sz="2400" dirty="0"/>
              <a:t> </a:t>
            </a:r>
            <a:r>
              <a:rPr lang="fr-CH" sz="2400" dirty="0" err="1"/>
              <a:t>be</a:t>
            </a:r>
            <a:r>
              <a:rPr lang="fr-CH" sz="2400" dirty="0"/>
              <a:t> </a:t>
            </a:r>
            <a:r>
              <a:rPr lang="fr-CH" sz="2400" dirty="0" err="1"/>
              <a:t>reserved</a:t>
            </a:r>
            <a:r>
              <a:rPr lang="fr-CH" sz="2400" dirty="0"/>
              <a:t> for </a:t>
            </a:r>
            <a:r>
              <a:rPr lang="fr-CH" sz="2400" dirty="0" err="1"/>
              <a:t>remote</a:t>
            </a:r>
            <a:r>
              <a:rPr lang="fr-CH" sz="2400" dirty="0"/>
              <a:t> </a:t>
            </a:r>
            <a:r>
              <a:rPr lang="fr-CH" sz="2400" dirty="0" err="1"/>
              <a:t>testing</a:t>
            </a:r>
            <a:r>
              <a:rPr lang="fr-CH" sz="2400" dirty="0"/>
              <a:t> of Ebola suspect cases </a:t>
            </a:r>
            <a:r>
              <a:rPr lang="fr-CH" sz="2400" dirty="0" err="1"/>
              <a:t>where</a:t>
            </a:r>
            <a:r>
              <a:rPr lang="fr-CH" sz="2400" dirty="0"/>
              <a:t> PCR </a:t>
            </a:r>
            <a:r>
              <a:rPr lang="fr-CH" sz="2400" dirty="0" err="1"/>
              <a:t>is</a:t>
            </a:r>
            <a:r>
              <a:rPr lang="fr-CH" sz="2400" dirty="0"/>
              <a:t> not </a:t>
            </a:r>
            <a:r>
              <a:rPr lang="fr-CH" sz="2400" dirty="0" err="1"/>
              <a:t>readily</a:t>
            </a:r>
            <a:r>
              <a:rPr lang="fr-CH" sz="2400" dirty="0"/>
              <a:t> </a:t>
            </a:r>
            <a:r>
              <a:rPr lang="fr-CH" sz="2400" dirty="0" err="1"/>
              <a:t>available</a:t>
            </a:r>
            <a:r>
              <a:rPr lang="fr-CH" sz="2400" dirty="0"/>
              <a:t>. </a:t>
            </a:r>
            <a:r>
              <a:rPr lang="fr-CH" sz="2400" dirty="0" err="1"/>
              <a:t>Both</a:t>
            </a:r>
            <a:r>
              <a:rPr lang="fr-CH" sz="2400" dirty="0"/>
              <a:t> positive and </a:t>
            </a:r>
            <a:r>
              <a:rPr lang="fr-CH" sz="2400" dirty="0" err="1"/>
              <a:t>negative</a:t>
            </a:r>
            <a:r>
              <a:rPr lang="fr-CH" sz="2400" dirty="0"/>
              <a:t> </a:t>
            </a:r>
            <a:r>
              <a:rPr lang="fr-CH" sz="2400" dirty="0" err="1"/>
              <a:t>results</a:t>
            </a:r>
            <a:r>
              <a:rPr lang="fr-CH" sz="2400" dirty="0"/>
              <a:t> </a:t>
            </a:r>
            <a:r>
              <a:rPr lang="fr-CH" sz="2400" dirty="0" err="1"/>
              <a:t>should</a:t>
            </a:r>
            <a:r>
              <a:rPr lang="fr-CH" sz="2400" dirty="0"/>
              <a:t> </a:t>
            </a:r>
            <a:r>
              <a:rPr lang="fr-CH" sz="2400" dirty="0" err="1"/>
              <a:t>be</a:t>
            </a:r>
            <a:r>
              <a:rPr lang="fr-CH" sz="2400" dirty="0"/>
              <a:t> </a:t>
            </a:r>
            <a:r>
              <a:rPr lang="fr-CH" sz="2400" dirty="0" err="1"/>
              <a:t>confirmed</a:t>
            </a:r>
            <a:r>
              <a:rPr lang="fr-CH" sz="2400" dirty="0"/>
              <a:t> by PCR.</a:t>
            </a:r>
          </a:p>
          <a:p>
            <a:pPr>
              <a:spcBef>
                <a:spcPts val="1200"/>
              </a:spcBef>
            </a:pPr>
            <a:r>
              <a:rPr lang="fr-CH" sz="2400" dirty="0"/>
              <a:t>Elisa for IgM or IgG </a:t>
            </a:r>
            <a:r>
              <a:rPr lang="fr-CH" sz="2400" dirty="0" err="1"/>
              <a:t>is</a:t>
            </a:r>
            <a:r>
              <a:rPr lang="fr-CH" sz="2400" dirty="0"/>
              <a:t> </a:t>
            </a:r>
            <a:r>
              <a:rPr lang="fr-CH" sz="2400" dirty="0" err="1"/>
              <a:t>reserved</a:t>
            </a:r>
            <a:r>
              <a:rPr lang="fr-CH" sz="2400" dirty="0"/>
              <a:t> for </a:t>
            </a:r>
            <a:r>
              <a:rPr lang="fr-CH" sz="2400" dirty="0" err="1"/>
              <a:t>retrospective</a:t>
            </a:r>
            <a:r>
              <a:rPr lang="fr-CH" sz="2400" dirty="0"/>
              <a:t> </a:t>
            </a:r>
            <a:r>
              <a:rPr lang="fr-CH" sz="2400" dirty="0" err="1"/>
              <a:t>testing</a:t>
            </a:r>
            <a:r>
              <a:rPr lang="fr-CH" sz="2400" dirty="0"/>
              <a:t> in patients </a:t>
            </a:r>
            <a:r>
              <a:rPr lang="fr-CH" sz="2400" dirty="0" err="1"/>
              <a:t>who</a:t>
            </a:r>
            <a:r>
              <a:rPr lang="fr-CH" sz="2400" dirty="0"/>
              <a:t> have </a:t>
            </a:r>
            <a:r>
              <a:rPr lang="fr-CH" sz="2400" dirty="0" err="1"/>
              <a:t>recovered</a:t>
            </a:r>
            <a:r>
              <a:rPr lang="fr-CH" sz="2400" dirty="0"/>
              <a:t> and </a:t>
            </a:r>
            <a:r>
              <a:rPr lang="fr-CH" sz="2400" dirty="0" err="1"/>
              <a:t>were</a:t>
            </a:r>
            <a:r>
              <a:rPr lang="fr-CH" sz="2400" dirty="0"/>
              <a:t> not </a:t>
            </a:r>
            <a:r>
              <a:rPr lang="fr-CH" sz="2400" dirty="0" err="1"/>
              <a:t>confirmed</a:t>
            </a:r>
            <a:r>
              <a:rPr lang="fr-CH" sz="2400" dirty="0"/>
              <a:t> by PCR in the acute phase of </a:t>
            </a:r>
            <a:r>
              <a:rPr lang="fr-CH" sz="2400" dirty="0" err="1"/>
              <a:t>illness</a:t>
            </a:r>
            <a:r>
              <a:rPr lang="fr-CH" sz="2400" dirty="0"/>
              <a:t>.</a:t>
            </a:r>
          </a:p>
        </p:txBody>
      </p:sp>
    </p:spTree>
    <p:extLst>
      <p:ext uri="{BB962C8B-B14F-4D97-AF65-F5344CB8AC3E}">
        <p14:creationId xmlns:p14="http://schemas.microsoft.com/office/powerpoint/2010/main" val="2973704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en-US" sz="3600" b="1" dirty="0">
                <a:solidFill>
                  <a:srgbClr val="002060"/>
                </a:solidFill>
              </a:rPr>
              <a:t>d) Make it Safe</a:t>
            </a:r>
          </a:p>
        </p:txBody>
      </p:sp>
      <p:sp>
        <p:nvSpPr>
          <p:cNvPr id="68611" name="TextBox 3"/>
          <p:cNvSpPr txBox="1">
            <a:spLocks noChangeArrowheads="1"/>
          </p:cNvSpPr>
          <p:nvPr/>
        </p:nvSpPr>
        <p:spPr bwMode="auto">
          <a:xfrm>
            <a:off x="360363" y="1341438"/>
            <a:ext cx="8315325" cy="273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dirty="0"/>
              <a:t>Place all items that came into contact with the sample into the infectious waste bag for destruction or perform a complete surface disinfection on it when possible;</a:t>
            </a:r>
          </a:p>
          <a:p>
            <a:pPr eaLnBrk="1" hangingPunct="1">
              <a:buFont typeface="Arial" panose="020B0604020202020204" pitchFamily="34" charset="0"/>
              <a:buChar char="•"/>
            </a:pPr>
            <a:r>
              <a:rPr lang="en-US" altLang="en-US" dirty="0"/>
              <a:t>Wipe the sample container with a disinfectant before handing it to your gloved designated helper, who can put it in a second, leak proof container and start preparing it for transport;</a:t>
            </a:r>
          </a:p>
          <a:p>
            <a:pPr eaLnBrk="1" hangingPunct="1">
              <a:buFont typeface="Arial" panose="020B0604020202020204" pitchFamily="34" charset="0"/>
              <a:buChar char="•"/>
            </a:pPr>
            <a:r>
              <a:rPr lang="en-US" altLang="en-US" dirty="0"/>
              <a:t>Have the helper tightly close the second container, seal and disinfect the container surface;</a:t>
            </a:r>
          </a:p>
          <a:p>
            <a:pPr eaLnBrk="1" hangingPunct="1">
              <a:buFont typeface="Arial" panose="020B0604020202020204" pitchFamily="34" charset="0"/>
              <a:buChar char="•"/>
            </a:pPr>
            <a:r>
              <a:rPr lang="en-US" altLang="en-US" dirty="0"/>
              <a:t>If there are multiple patients;</a:t>
            </a:r>
          </a:p>
          <a:p>
            <a:pPr lvl="1" eaLnBrk="1" hangingPunct="1">
              <a:buFont typeface="Arial" panose="020B0604020202020204" pitchFamily="34" charset="0"/>
              <a:buChar char="•"/>
            </a:pPr>
            <a:r>
              <a:rPr lang="en-US" altLang="en-US" sz="1400" dirty="0"/>
              <a:t>Change gloves between each patient – do not reuse gloves! </a:t>
            </a:r>
          </a:p>
          <a:p>
            <a:pPr lvl="1" eaLnBrk="1" hangingPunct="1">
              <a:buFont typeface="Arial" panose="020B0604020202020204" pitchFamily="34" charset="0"/>
              <a:buChar char="•"/>
            </a:pPr>
            <a:r>
              <a:rPr lang="en-US" altLang="en-US" sz="1400" dirty="0"/>
              <a:t>Wash hands between each patient.</a:t>
            </a:r>
          </a:p>
        </p:txBody>
      </p:sp>
      <p:grpSp>
        <p:nvGrpSpPr>
          <p:cNvPr id="68612" name="Group 15"/>
          <p:cNvGrpSpPr>
            <a:grpSpLocks/>
          </p:cNvGrpSpPr>
          <p:nvPr/>
        </p:nvGrpSpPr>
        <p:grpSpPr bwMode="auto">
          <a:xfrm>
            <a:off x="828675" y="4086225"/>
            <a:ext cx="7378700" cy="1930400"/>
            <a:chOff x="774757" y="3674596"/>
            <a:chExt cx="7378779" cy="1930438"/>
          </a:xfrm>
        </p:grpSpPr>
        <p:pic>
          <p:nvPicPr>
            <p:cNvPr id="686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488" y="3759824"/>
              <a:ext cx="2006380" cy="175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7" name="Picture 6"/>
            <p:cNvPicPr>
              <a:picLocks noChangeAspect="1" noChangeArrowheads="1"/>
            </p:cNvPicPr>
            <p:nvPr/>
          </p:nvPicPr>
          <p:blipFill>
            <a:blip r:embed="rId4">
              <a:extLst>
                <a:ext uri="{28A0092B-C50C-407E-A947-70E740481C1C}">
                  <a14:useLocalDpi xmlns:a14="http://schemas.microsoft.com/office/drawing/2010/main" val="0"/>
                </a:ext>
              </a:extLst>
            </a:blip>
            <a:srcRect l="35078" t="50250" r="30890"/>
            <a:stretch>
              <a:fillRect/>
            </a:stretch>
          </p:blipFill>
          <p:spPr bwMode="auto">
            <a:xfrm>
              <a:off x="6126414" y="3674596"/>
              <a:ext cx="2027122" cy="19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8" name="Picture 8"/>
            <p:cNvPicPr>
              <a:picLocks noChangeAspect="1" noChangeArrowheads="1"/>
            </p:cNvPicPr>
            <p:nvPr/>
          </p:nvPicPr>
          <p:blipFill>
            <a:blip r:embed="rId5">
              <a:extLst>
                <a:ext uri="{28A0092B-C50C-407E-A947-70E740481C1C}">
                  <a14:useLocalDpi xmlns:a14="http://schemas.microsoft.com/office/drawing/2010/main" val="0"/>
                </a:ext>
              </a:extLst>
            </a:blip>
            <a:srcRect l="30991" t="21332" r="28130"/>
            <a:stretch>
              <a:fillRect/>
            </a:stretch>
          </p:blipFill>
          <p:spPr bwMode="auto">
            <a:xfrm>
              <a:off x="774757" y="3695682"/>
              <a:ext cx="1656184" cy="1888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A1DC33B4-1B21-054D-8C9F-7A88BF33877D}"/>
                </a:ext>
              </a:extLst>
            </p:cNvPr>
            <p:cNvCxnSpPr>
              <a:cxnSpLocks/>
            </p:cNvCxnSpPr>
            <p:nvPr/>
          </p:nvCxnSpPr>
          <p:spPr>
            <a:xfrm flipV="1">
              <a:off x="2430538" y="4596952"/>
              <a:ext cx="844559" cy="0"/>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10D6115-9C73-194D-B7F7-5AD7764D0AE0}"/>
                </a:ext>
              </a:extLst>
            </p:cNvPr>
            <p:cNvCxnSpPr>
              <a:cxnSpLocks/>
            </p:cNvCxnSpPr>
            <p:nvPr/>
          </p:nvCxnSpPr>
          <p:spPr>
            <a:xfrm flipV="1">
              <a:off x="5075341" y="4596952"/>
              <a:ext cx="844559" cy="0"/>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3971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E9EA5-E17F-9648-85F2-AA03CCEA6B2A}"/>
              </a:ext>
            </a:extLst>
          </p:cNvPr>
          <p:cNvSpPr>
            <a:spLocks noGrp="1"/>
          </p:cNvSpPr>
          <p:nvPr>
            <p:ph type="title"/>
          </p:nvPr>
        </p:nvSpPr>
        <p:spPr/>
        <p:txBody>
          <a:bodyPr>
            <a:normAutofit fontScale="90000"/>
          </a:bodyPr>
          <a:lstStyle/>
          <a:p>
            <a:pPr>
              <a:defRPr/>
            </a:pPr>
            <a:r>
              <a:rPr lang="en-US" sz="3600" b="1" dirty="0">
                <a:solidFill>
                  <a:srgbClr val="002060"/>
                </a:solidFill>
              </a:rPr>
              <a:t>e) Disinfection and Waste Disposal – general recommendations</a:t>
            </a:r>
          </a:p>
        </p:txBody>
      </p:sp>
      <p:sp>
        <p:nvSpPr>
          <p:cNvPr id="70659" name="TextBox 3"/>
          <p:cNvSpPr txBox="1">
            <a:spLocks noChangeArrowheads="1"/>
          </p:cNvSpPr>
          <p:nvPr/>
        </p:nvSpPr>
        <p:spPr bwMode="auto">
          <a:xfrm>
            <a:off x="5475288" y="1557338"/>
            <a:ext cx="1584325" cy="830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a:t>Ensure sharps are disposed in a suitable container to minimize the risk of injury</a:t>
            </a:r>
          </a:p>
        </p:txBody>
      </p:sp>
      <p:pic>
        <p:nvPicPr>
          <p:cNvPr id="70660" name="Picture 6"/>
          <p:cNvPicPr>
            <a:picLocks noChangeAspect="1" noChangeArrowheads="1"/>
          </p:cNvPicPr>
          <p:nvPr/>
        </p:nvPicPr>
        <p:blipFill>
          <a:blip r:embed="rId3">
            <a:extLst>
              <a:ext uri="{28A0092B-C50C-407E-A947-70E740481C1C}">
                <a14:useLocalDpi xmlns:a14="http://schemas.microsoft.com/office/drawing/2010/main" val="0"/>
              </a:ext>
            </a:extLst>
          </a:blip>
          <a:srcRect r="54202"/>
          <a:stretch>
            <a:fillRect/>
          </a:stretch>
        </p:blipFill>
        <p:spPr bwMode="auto">
          <a:xfrm>
            <a:off x="5160963" y="3976688"/>
            <a:ext cx="39243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2813" y="1417638"/>
            <a:ext cx="1871662"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53AAEF40-67B6-8443-91FB-27D312CEE8F5}"/>
              </a:ext>
            </a:extLst>
          </p:cNvPr>
          <p:cNvCxnSpPr>
            <a:cxnSpLocks/>
          </p:cNvCxnSpPr>
          <p:nvPr/>
        </p:nvCxnSpPr>
        <p:spPr>
          <a:xfrm>
            <a:off x="7083425" y="1685925"/>
            <a:ext cx="360363" cy="1714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663" name="TextBox 11"/>
          <p:cNvSpPr txBox="1">
            <a:spLocks noChangeArrowheads="1"/>
          </p:cNvSpPr>
          <p:nvPr/>
        </p:nvSpPr>
        <p:spPr bwMode="auto">
          <a:xfrm>
            <a:off x="234950" y="1625600"/>
            <a:ext cx="5229225"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dirty="0"/>
              <a:t>Disinfect materials at source as much as possible using appropriate disinfectant (e.g. 10% hypochlorite freshly prepared);</a:t>
            </a:r>
          </a:p>
          <a:p>
            <a:pPr eaLnBrk="1" hangingPunct="1">
              <a:buFont typeface="Arial" panose="020B0604020202020204" pitchFamily="34" charset="0"/>
              <a:buChar char="•"/>
            </a:pPr>
            <a:endParaRPr lang="en-US" altLang="en-US" dirty="0"/>
          </a:p>
          <a:p>
            <a:pPr eaLnBrk="1" hangingPunct="1">
              <a:buFont typeface="Arial" panose="020B0604020202020204" pitchFamily="34" charset="0"/>
              <a:buChar char="•"/>
            </a:pPr>
            <a:r>
              <a:rPr lang="en-US" altLang="en-US" dirty="0"/>
              <a:t>Add small amount of disinfection solution to sharps containers;</a:t>
            </a:r>
          </a:p>
          <a:p>
            <a:pPr eaLnBrk="1" hangingPunct="1">
              <a:buFont typeface="Arial" panose="020B0604020202020204" pitchFamily="34" charset="0"/>
              <a:buChar char="•"/>
            </a:pPr>
            <a:endParaRPr lang="en-US" altLang="en-US" dirty="0"/>
          </a:p>
          <a:p>
            <a:pPr eaLnBrk="1" hangingPunct="1">
              <a:buFont typeface="Arial" panose="020B0604020202020204" pitchFamily="34" charset="0"/>
              <a:buChar char="•"/>
            </a:pPr>
            <a:r>
              <a:rPr lang="en-US" altLang="en-US" dirty="0"/>
              <a:t>Double bag and sealed hazardous waste</a:t>
            </a:r>
            <a:r>
              <a:rPr lang="en-US" altLang="en-US" i="1" dirty="0"/>
              <a:t>;</a:t>
            </a:r>
          </a:p>
          <a:p>
            <a:pPr eaLnBrk="1" hangingPunct="1">
              <a:buFont typeface="Arial" panose="020B0604020202020204" pitchFamily="34" charset="0"/>
              <a:buChar char="•"/>
            </a:pPr>
            <a:endParaRPr lang="en-US" altLang="en-US" dirty="0"/>
          </a:p>
          <a:p>
            <a:pPr eaLnBrk="1" hangingPunct="1">
              <a:buFont typeface="Arial" panose="020B0604020202020204" pitchFamily="34" charset="0"/>
              <a:buChar char="•"/>
            </a:pPr>
            <a:r>
              <a:rPr lang="en-US" altLang="en-US" dirty="0"/>
              <a:t>Take hazardous waste to location where it can be properly disinfected and disposed of;</a:t>
            </a:r>
          </a:p>
          <a:p>
            <a:pPr eaLnBrk="1" hangingPunct="1">
              <a:buFont typeface="Arial" panose="020B0604020202020204" pitchFamily="34" charset="0"/>
              <a:buChar char="•"/>
            </a:pPr>
            <a:endParaRPr lang="en-US" altLang="en-US" dirty="0"/>
          </a:p>
          <a:p>
            <a:pPr eaLnBrk="1" hangingPunct="1">
              <a:buFont typeface="Arial" panose="020B0604020202020204" pitchFamily="34" charset="0"/>
              <a:buChar char="•"/>
            </a:pPr>
            <a:r>
              <a:rPr lang="en-US" altLang="en-US" dirty="0"/>
              <a:t>The RRT should manage all waste they create to protect the community and environment.</a:t>
            </a:r>
          </a:p>
        </p:txBody>
      </p:sp>
    </p:spTree>
    <p:extLst>
      <p:ext uri="{BB962C8B-B14F-4D97-AF65-F5344CB8AC3E}">
        <p14:creationId xmlns:p14="http://schemas.microsoft.com/office/powerpoint/2010/main" val="1077661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49263" y="0"/>
            <a:ext cx="8229600" cy="1143000"/>
          </a:xfrm>
        </p:spPr>
        <p:txBody>
          <a:bodyPr/>
          <a:lstStyle/>
          <a:p>
            <a:r>
              <a:rPr lang="en-US" altLang="en-US" sz="3600" b="1" dirty="0">
                <a:solidFill>
                  <a:srgbClr val="002060"/>
                </a:solidFill>
              </a:rPr>
              <a:t>e) Waste Disposal</a:t>
            </a:r>
          </a:p>
        </p:txBody>
      </p:sp>
      <p:sp>
        <p:nvSpPr>
          <p:cNvPr id="12" name="TextBox 11">
            <a:extLst>
              <a:ext uri="{FF2B5EF4-FFF2-40B4-BE49-F238E27FC236}">
                <a16:creationId xmlns:a16="http://schemas.microsoft.com/office/drawing/2014/main" id="{2F032798-A54D-394D-9B36-08727B304A3F}"/>
              </a:ext>
            </a:extLst>
          </p:cNvPr>
          <p:cNvSpPr txBox="1"/>
          <p:nvPr/>
        </p:nvSpPr>
        <p:spPr>
          <a:xfrm>
            <a:off x="449263" y="1052513"/>
            <a:ext cx="8075612" cy="4708525"/>
          </a:xfrm>
          <a:prstGeom prst="rect">
            <a:avLst/>
          </a:prstGeom>
          <a:noFill/>
        </p:spPr>
        <p:txBody>
          <a:bodyPr>
            <a:spAutoFit/>
          </a:bodyPr>
          <a:lstStyle/>
          <a:p>
            <a:pPr eaLnBrk="1" fontAlgn="auto" hangingPunct="1">
              <a:spcBef>
                <a:spcPts val="0"/>
              </a:spcBef>
              <a:spcAft>
                <a:spcPts val="0"/>
              </a:spcAft>
              <a:defRPr/>
            </a:pPr>
            <a:r>
              <a:rPr lang="en-US" sz="2400" dirty="0">
                <a:latin typeface="+mn-lt"/>
              </a:rPr>
              <a:t>Depending on what is available on site, infectious waste can be disposed of in the following ways:</a:t>
            </a:r>
          </a:p>
          <a:p>
            <a:pPr marL="457200" indent="-457200" eaLnBrk="1" fontAlgn="auto" hangingPunct="1">
              <a:spcBef>
                <a:spcPts val="0"/>
              </a:spcBef>
              <a:spcAft>
                <a:spcPts val="0"/>
              </a:spcAft>
              <a:buFont typeface="Arial" panose="020B0604020202020204" pitchFamily="34" charset="0"/>
              <a:buChar char="•"/>
              <a:defRPr/>
            </a:pPr>
            <a:r>
              <a:rPr lang="en-US" sz="2800" b="1" dirty="0">
                <a:latin typeface="+mn-lt"/>
              </a:rPr>
              <a:t>Incineration</a:t>
            </a:r>
          </a:p>
          <a:p>
            <a:pPr eaLnBrk="1" fontAlgn="auto" hangingPunct="1">
              <a:spcBef>
                <a:spcPts val="0"/>
              </a:spcBef>
              <a:spcAft>
                <a:spcPts val="0"/>
              </a:spcAft>
              <a:defRPr/>
            </a:pPr>
            <a:endParaRPr lang="en-US" sz="2800" b="1" dirty="0">
              <a:latin typeface="+mn-lt"/>
            </a:endParaRPr>
          </a:p>
          <a:p>
            <a:pPr marL="457200" indent="-457200" eaLnBrk="1" fontAlgn="auto" hangingPunct="1">
              <a:spcBef>
                <a:spcPts val="0"/>
              </a:spcBef>
              <a:spcAft>
                <a:spcPts val="0"/>
              </a:spcAft>
              <a:buFont typeface="Arial" panose="020B0604020202020204" pitchFamily="34" charset="0"/>
              <a:buChar char="•"/>
              <a:defRPr/>
            </a:pPr>
            <a:r>
              <a:rPr lang="en-US" sz="2800" b="1" dirty="0">
                <a:latin typeface="+mn-lt"/>
              </a:rPr>
              <a:t>Containment &amp; burial</a:t>
            </a:r>
          </a:p>
          <a:p>
            <a:pPr eaLnBrk="1" fontAlgn="auto" hangingPunct="1">
              <a:spcBef>
                <a:spcPts val="0"/>
              </a:spcBef>
              <a:spcAft>
                <a:spcPts val="0"/>
              </a:spcAft>
              <a:defRPr/>
            </a:pPr>
            <a:endParaRPr lang="en-US" sz="2800" dirty="0">
              <a:latin typeface="+mn-lt"/>
            </a:endParaRPr>
          </a:p>
          <a:p>
            <a:pPr eaLnBrk="1" fontAlgn="auto" hangingPunct="1">
              <a:spcBef>
                <a:spcPts val="0"/>
              </a:spcBef>
              <a:spcAft>
                <a:spcPts val="0"/>
              </a:spcAft>
              <a:defRPr/>
            </a:pPr>
            <a:r>
              <a:rPr lang="en-US" sz="2800" dirty="0">
                <a:latin typeface="+mn-lt"/>
              </a:rPr>
              <a:t>Infectious waste should be disinfected before disposal:</a:t>
            </a:r>
          </a:p>
          <a:p>
            <a:pPr marL="457200" indent="-457200" eaLnBrk="1" fontAlgn="auto" hangingPunct="1">
              <a:spcBef>
                <a:spcPts val="0"/>
              </a:spcBef>
              <a:spcAft>
                <a:spcPts val="0"/>
              </a:spcAft>
              <a:buFont typeface="Arial" panose="020B0604020202020204" pitchFamily="34" charset="0"/>
              <a:buChar char="•"/>
              <a:defRPr/>
            </a:pPr>
            <a:r>
              <a:rPr lang="en-US" sz="2800" b="1" dirty="0">
                <a:latin typeface="+mn-lt"/>
              </a:rPr>
              <a:t>Autoclave</a:t>
            </a:r>
          </a:p>
          <a:p>
            <a:pPr marL="457200" indent="-457200" eaLnBrk="1" fontAlgn="auto" hangingPunct="1">
              <a:spcBef>
                <a:spcPts val="0"/>
              </a:spcBef>
              <a:spcAft>
                <a:spcPts val="0"/>
              </a:spcAft>
              <a:buFont typeface="Arial" panose="020B0604020202020204" pitchFamily="34" charset="0"/>
              <a:buChar char="•"/>
              <a:defRPr/>
            </a:pPr>
            <a:endParaRPr lang="en-US" sz="2800" b="1" dirty="0">
              <a:latin typeface="+mn-lt"/>
            </a:endParaRPr>
          </a:p>
          <a:p>
            <a:pPr marL="457200" indent="-457200" eaLnBrk="1" fontAlgn="auto" hangingPunct="1">
              <a:spcBef>
                <a:spcPts val="0"/>
              </a:spcBef>
              <a:spcAft>
                <a:spcPts val="0"/>
              </a:spcAft>
              <a:buFont typeface="Arial" panose="020B0604020202020204" pitchFamily="34" charset="0"/>
              <a:buChar char="•"/>
              <a:defRPr/>
            </a:pPr>
            <a:r>
              <a:rPr lang="en-US" sz="2800" b="1" dirty="0">
                <a:latin typeface="+mn-lt"/>
              </a:rPr>
              <a:t>Chemical disinfection</a:t>
            </a:r>
          </a:p>
          <a:p>
            <a:pPr eaLnBrk="1" fontAlgn="auto" hangingPunct="1">
              <a:spcBef>
                <a:spcPts val="0"/>
              </a:spcBef>
              <a:spcAft>
                <a:spcPts val="0"/>
              </a:spcAft>
              <a:defRPr/>
            </a:pPr>
            <a:endParaRPr lang="en-US" sz="2800" b="1" dirty="0">
              <a:latin typeface="+mn-lt"/>
            </a:endParaRPr>
          </a:p>
        </p:txBody>
      </p:sp>
    </p:spTree>
    <p:extLst>
      <p:ext uri="{BB962C8B-B14F-4D97-AF65-F5344CB8AC3E}">
        <p14:creationId xmlns:p14="http://schemas.microsoft.com/office/powerpoint/2010/main" val="3933618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sz="3600" b="1" dirty="0">
                <a:solidFill>
                  <a:srgbClr val="002060"/>
                </a:solidFill>
              </a:rPr>
              <a:t>e) Spills and accidental exposure</a:t>
            </a:r>
          </a:p>
        </p:txBody>
      </p:sp>
      <p:sp>
        <p:nvSpPr>
          <p:cNvPr id="74755" name="TextBox 2"/>
          <p:cNvSpPr txBox="1">
            <a:spLocks noChangeArrowheads="1"/>
          </p:cNvSpPr>
          <p:nvPr/>
        </p:nvSpPr>
        <p:spPr bwMode="auto">
          <a:xfrm>
            <a:off x="333375" y="1412875"/>
            <a:ext cx="5664200"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800100" indent="-342900">
              <a:defRPr>
                <a:solidFill>
                  <a:schemeClr val="tx1"/>
                </a:solidFill>
                <a:latin typeface="Calibri" panose="020F0502020204030204" pitchFamily="34" charset="0"/>
              </a:defRPr>
            </a:lvl2pPr>
            <a:lvl3pPr marL="1257300" indent="-3429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dirty="0"/>
              <a:t>Response to a spill of blood or bodily fluids:</a:t>
            </a:r>
          </a:p>
          <a:p>
            <a:pPr lvl="1" eaLnBrk="1" hangingPunct="1">
              <a:buFont typeface="Calibri" panose="020F0502020204030204" pitchFamily="34" charset="0"/>
              <a:buAutoNum type="arabicPeriod"/>
            </a:pPr>
            <a:r>
              <a:rPr lang="en-US" altLang="en-US" dirty="0"/>
              <a:t>Move away from the spill area;</a:t>
            </a:r>
          </a:p>
          <a:p>
            <a:pPr lvl="1" eaLnBrk="1" hangingPunct="1">
              <a:buFont typeface="Calibri" panose="020F0502020204030204" pitchFamily="34" charset="0"/>
              <a:buAutoNum type="arabicPeriod"/>
            </a:pPr>
            <a:r>
              <a:rPr lang="en-US" altLang="en-US" dirty="0"/>
              <a:t>Alert others in the area of the spill;</a:t>
            </a:r>
          </a:p>
          <a:p>
            <a:pPr lvl="1" eaLnBrk="1" hangingPunct="1">
              <a:buFont typeface="Calibri" panose="020F0502020204030204" pitchFamily="34" charset="0"/>
              <a:buAutoNum type="arabicPeriod"/>
            </a:pPr>
            <a:r>
              <a:rPr lang="en-US" altLang="en-US" dirty="0"/>
              <a:t>Treat any potential exposures;</a:t>
            </a:r>
          </a:p>
          <a:p>
            <a:pPr lvl="2" eaLnBrk="1" hangingPunct="1">
              <a:buFont typeface="Arial" panose="020B0604020202020204" pitchFamily="34" charset="0"/>
              <a:buChar char="•"/>
            </a:pPr>
            <a:r>
              <a:rPr lang="en-US" altLang="en-US" dirty="0"/>
              <a:t>Disinfect clothing splashes;</a:t>
            </a:r>
          </a:p>
          <a:p>
            <a:pPr lvl="2" eaLnBrk="1" hangingPunct="1">
              <a:buFont typeface="Arial" panose="020B0604020202020204" pitchFamily="34" charset="0"/>
              <a:buChar char="•"/>
            </a:pPr>
            <a:r>
              <a:rPr lang="en-US" altLang="en-US" dirty="0"/>
              <a:t>Remove contaminated PPE;</a:t>
            </a:r>
          </a:p>
          <a:p>
            <a:pPr lvl="2" eaLnBrk="1" hangingPunct="1">
              <a:buFont typeface="Arial" panose="020B0604020202020204" pitchFamily="34" charset="0"/>
              <a:buChar char="•"/>
            </a:pPr>
            <a:r>
              <a:rPr lang="en-US" altLang="en-US" dirty="0"/>
              <a:t>Seek medical attention for those exposed.</a:t>
            </a:r>
          </a:p>
          <a:p>
            <a:pPr lvl="1" eaLnBrk="1" hangingPunct="1">
              <a:buFont typeface="Calibri" panose="020F0502020204030204" pitchFamily="34" charset="0"/>
              <a:buAutoNum type="arabicPeriod"/>
            </a:pPr>
            <a:r>
              <a:rPr lang="en-US" altLang="en-US" dirty="0"/>
              <a:t>Contain the spill;</a:t>
            </a:r>
          </a:p>
          <a:p>
            <a:pPr lvl="2" eaLnBrk="1" hangingPunct="1">
              <a:buFont typeface="Arial" panose="020B0604020202020204" pitchFamily="34" charset="0"/>
              <a:buChar char="•"/>
            </a:pPr>
            <a:r>
              <a:rPr lang="en-US" altLang="en-US" dirty="0"/>
              <a:t>Cover with absorbent materials;</a:t>
            </a:r>
          </a:p>
          <a:p>
            <a:pPr lvl="2" eaLnBrk="1" hangingPunct="1">
              <a:buFont typeface="Arial" panose="020B0604020202020204" pitchFamily="34" charset="0"/>
              <a:buChar char="•"/>
            </a:pPr>
            <a:r>
              <a:rPr lang="en-US" altLang="en-US" dirty="0"/>
              <a:t>Disinfect with an appropriate disinfectant, such as 10% hypochlorite freshly prepared;</a:t>
            </a:r>
          </a:p>
          <a:p>
            <a:pPr lvl="2" eaLnBrk="1" hangingPunct="1">
              <a:buFont typeface="Arial" panose="020B0604020202020204" pitchFamily="34" charset="0"/>
              <a:buChar char="•"/>
            </a:pPr>
            <a:r>
              <a:rPr lang="en-US" altLang="en-US" dirty="0"/>
              <a:t>Remove sharps.</a:t>
            </a:r>
          </a:p>
          <a:p>
            <a:pPr lvl="1" eaLnBrk="1" hangingPunct="1">
              <a:buFont typeface="Calibri" panose="020F0502020204030204" pitchFamily="34" charset="0"/>
              <a:buAutoNum type="arabicPeriod"/>
            </a:pPr>
            <a:r>
              <a:rPr lang="en-US" altLang="en-US" dirty="0"/>
              <a:t>Collect the waste;</a:t>
            </a:r>
          </a:p>
          <a:p>
            <a:pPr lvl="2" eaLnBrk="1" hangingPunct="1">
              <a:buFont typeface="Arial" panose="020B0604020202020204" pitchFamily="34" charset="0"/>
              <a:buChar char="•"/>
            </a:pPr>
            <a:r>
              <a:rPr lang="en-US" altLang="en-US" dirty="0"/>
              <a:t>Gather the waste for proper disposal.</a:t>
            </a:r>
          </a:p>
          <a:p>
            <a:pPr lvl="1" eaLnBrk="1" hangingPunct="1">
              <a:buFont typeface="Calibri" panose="020F0502020204030204" pitchFamily="34" charset="0"/>
              <a:buAutoNum type="arabicPeriod"/>
            </a:pPr>
            <a:r>
              <a:rPr lang="en-US" altLang="en-US" dirty="0"/>
              <a:t>Report the incident.</a:t>
            </a:r>
          </a:p>
        </p:txBody>
      </p:sp>
      <p:pic>
        <p:nvPicPr>
          <p:cNvPr id="74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3" y="2565400"/>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0338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31E67-4AF3-C64B-B4B4-103C33FED293}"/>
              </a:ext>
            </a:extLst>
          </p:cNvPr>
          <p:cNvSpPr>
            <a:spLocks noGrp="1"/>
          </p:cNvSpPr>
          <p:nvPr>
            <p:ph type="title"/>
          </p:nvPr>
        </p:nvSpPr>
        <p:spPr>
          <a:xfrm>
            <a:off x="522160" y="629816"/>
            <a:ext cx="8229600" cy="1143000"/>
          </a:xfrm>
        </p:spPr>
        <p:txBody>
          <a:bodyPr>
            <a:noAutofit/>
          </a:bodyPr>
          <a:lstStyle/>
          <a:p>
            <a:r>
              <a:rPr lang="en-US" sz="3600" b="1" dirty="0">
                <a:solidFill>
                  <a:srgbClr val="002060"/>
                </a:solidFill>
              </a:rPr>
              <a:t>3. Sample transport</a:t>
            </a:r>
            <a:br>
              <a:rPr lang="en-US" sz="3600" b="1" dirty="0">
                <a:solidFill>
                  <a:srgbClr val="002060"/>
                </a:solidFill>
              </a:rPr>
            </a:br>
            <a:br>
              <a:rPr lang="en-US" sz="3600" b="1" dirty="0">
                <a:solidFill>
                  <a:srgbClr val="002060"/>
                </a:solidFill>
              </a:rPr>
            </a:br>
            <a:r>
              <a:rPr lang="en-US" sz="3600" b="1" dirty="0">
                <a:solidFill>
                  <a:srgbClr val="002060"/>
                </a:solidFill>
              </a:rPr>
              <a:t>How to Transport Samples</a:t>
            </a:r>
          </a:p>
        </p:txBody>
      </p:sp>
      <p:sp>
        <p:nvSpPr>
          <p:cNvPr id="3" name="TextBox 2">
            <a:extLst>
              <a:ext uri="{FF2B5EF4-FFF2-40B4-BE49-F238E27FC236}">
                <a16:creationId xmlns:a16="http://schemas.microsoft.com/office/drawing/2014/main" id="{0FB323C3-23FB-704F-BE56-931C1868D2A2}"/>
              </a:ext>
            </a:extLst>
          </p:cNvPr>
          <p:cNvSpPr txBox="1"/>
          <p:nvPr/>
        </p:nvSpPr>
        <p:spPr>
          <a:xfrm>
            <a:off x="237426" y="2244928"/>
            <a:ext cx="8799069" cy="3416320"/>
          </a:xfrm>
          <a:prstGeom prst="rect">
            <a:avLst/>
          </a:prstGeom>
          <a:noFill/>
        </p:spPr>
        <p:txBody>
          <a:bodyPr wrap="square" rtlCol="0">
            <a:spAutoFit/>
          </a:bodyPr>
          <a:lstStyle/>
          <a:p>
            <a:r>
              <a:rPr lang="en-US" b="1" dirty="0"/>
              <a:t>Different samples require different transportation and storage requirements based on the viability of the samples.</a:t>
            </a:r>
          </a:p>
          <a:p>
            <a:endParaRPr lang="en-US" b="1" dirty="0"/>
          </a:p>
          <a:p>
            <a:pPr marL="742950" lvl="1" indent="-285750">
              <a:buFont typeface="Arial" panose="020B0604020202020204" pitchFamily="34" charset="0"/>
              <a:buChar char="•"/>
            </a:pPr>
            <a:r>
              <a:rPr lang="en-US" b="1" dirty="0">
                <a:solidFill>
                  <a:srgbClr val="0070C0"/>
                </a:solidFill>
              </a:rPr>
              <a:t>Whole Blood: </a:t>
            </a:r>
            <a:r>
              <a:rPr lang="en-US" dirty="0"/>
              <a:t>Transport from 2 to 8°C</a:t>
            </a:r>
            <a:endParaRPr lang="en-US" b="1" dirty="0"/>
          </a:p>
          <a:p>
            <a:r>
              <a:rPr lang="en-US" b="1" dirty="0"/>
              <a:t>	Storage prior to transport: </a:t>
            </a:r>
            <a:r>
              <a:rPr lang="en-US" dirty="0"/>
              <a:t>refrigerate 2 to 8°C (if not possible: 24h max at room 	temperature). </a:t>
            </a:r>
          </a:p>
          <a:p>
            <a:r>
              <a:rPr lang="en-US" dirty="0"/>
              <a:t>	Do not freeze whole blood.</a:t>
            </a:r>
          </a:p>
          <a:p>
            <a:endParaRPr lang="en-US" b="1" dirty="0"/>
          </a:p>
          <a:p>
            <a:pPr marL="742950" lvl="1" indent="-285750">
              <a:buFont typeface="Arial" panose="020B0604020202020204" pitchFamily="34" charset="0"/>
              <a:buChar char="•"/>
            </a:pPr>
            <a:r>
              <a:rPr lang="en-US" b="1" dirty="0">
                <a:solidFill>
                  <a:srgbClr val="0070C0"/>
                </a:solidFill>
              </a:rPr>
              <a:t>Swabs: </a:t>
            </a:r>
            <a:r>
              <a:rPr lang="en-US" dirty="0"/>
              <a:t>Transport and storage temperature for PCR testing, 2-8 degree target. For RDTs, follow the instructions on the instructions for use of each product. </a:t>
            </a:r>
          </a:p>
          <a:p>
            <a:endParaRPr lang="en-US" b="1" dirty="0">
              <a:highlight>
                <a:srgbClr val="FFFF00"/>
              </a:highlight>
            </a:endParaRPr>
          </a:p>
          <a:p>
            <a:r>
              <a:rPr lang="en-US" b="1" dirty="0">
                <a:solidFill>
                  <a:schemeClr val="accent6">
                    <a:lumMod val="75000"/>
                  </a:schemeClr>
                </a:solidFill>
              </a:rPr>
              <a:t>CHECK WITH THE LABORATORY TO DETERMINE SAMPLE TRANSPORT REQUIREMENTS!</a:t>
            </a:r>
          </a:p>
        </p:txBody>
      </p:sp>
    </p:spTree>
    <p:extLst>
      <p:ext uri="{BB962C8B-B14F-4D97-AF65-F5344CB8AC3E}">
        <p14:creationId xmlns:p14="http://schemas.microsoft.com/office/powerpoint/2010/main" val="301497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title"/>
          </p:nvPr>
        </p:nvSpPr>
        <p:spPr>
          <a:xfrm>
            <a:off x="467544" y="0"/>
            <a:ext cx="8229600" cy="1143000"/>
          </a:xfrm>
          <a:prstGeom prst="rect">
            <a:avLst/>
          </a:prstGeom>
        </p:spPr>
        <p:txBody>
          <a:bodyPr lIns="0" tIns="0" rIns="0" bIns="0">
            <a:normAutofit/>
          </a:bodyPr>
          <a:lstStyle>
            <a:lvl1pPr>
              <a:defRPr sz="4000" b="1">
                <a:solidFill>
                  <a:srgbClr val="002060"/>
                </a:solidFill>
              </a:defRPr>
            </a:lvl1pPr>
          </a:lstStyle>
          <a:p>
            <a:pPr lvl="0">
              <a:defRPr sz="1800" b="0">
                <a:solidFill>
                  <a:srgbClr val="000000"/>
                </a:solidFill>
              </a:defRPr>
            </a:pPr>
            <a:r>
              <a:rPr sz="3600" b="1" dirty="0">
                <a:solidFill>
                  <a:srgbClr val="002060"/>
                </a:solidFill>
              </a:rPr>
              <a:t>Learning objectives</a:t>
            </a:r>
          </a:p>
        </p:txBody>
      </p:sp>
      <p:sp>
        <p:nvSpPr>
          <p:cNvPr id="139" name="Shape 139"/>
          <p:cNvSpPr>
            <a:spLocks noGrp="1"/>
          </p:cNvSpPr>
          <p:nvPr>
            <p:ph type="body" idx="4294967295"/>
          </p:nvPr>
        </p:nvSpPr>
        <p:spPr>
          <a:xfrm>
            <a:off x="638175" y="1268413"/>
            <a:ext cx="7750249" cy="3168699"/>
          </a:xfrm>
          <a:prstGeom prst="rect">
            <a:avLst/>
          </a:prstGeom>
        </p:spPr>
        <p:txBody>
          <a:bodyPr lIns="0" tIns="0" rIns="0" bIns="0">
            <a:normAutofit fontScale="92500" lnSpcReduction="10000"/>
          </a:bodyPr>
          <a:lstStyle/>
          <a:p>
            <a:pPr marL="0" lvl="0" indent="0">
              <a:spcBef>
                <a:spcPts val="500"/>
              </a:spcBef>
              <a:buSzTx/>
              <a:buNone/>
              <a:defRPr sz="1800"/>
            </a:pPr>
            <a:r>
              <a:rPr sz="2400" dirty="0">
                <a:solidFill>
                  <a:srgbClr val="002060"/>
                </a:solidFill>
                <a:latin typeface="Arial" panose="020B0604020202020204" pitchFamily="34" charset="0"/>
                <a:cs typeface="Arial" panose="020B0604020202020204" pitchFamily="34" charset="0"/>
                <a:sym typeface="Verdana"/>
              </a:rPr>
              <a:t>At the end of this session you should be able to:</a:t>
            </a:r>
            <a:endParaRPr lang="fr-FR" sz="2400" dirty="0">
              <a:solidFill>
                <a:srgbClr val="002060"/>
              </a:solidFill>
              <a:latin typeface="Arial" panose="020B0604020202020204" pitchFamily="34" charset="0"/>
              <a:cs typeface="Arial" panose="020B0604020202020204" pitchFamily="34" charset="0"/>
              <a:sym typeface="Verdana"/>
            </a:endParaRPr>
          </a:p>
          <a:p>
            <a:pPr marL="0" lvl="0" indent="0">
              <a:spcBef>
                <a:spcPts val="500"/>
              </a:spcBef>
              <a:buSzTx/>
              <a:buNone/>
              <a:defRPr sz="1800"/>
            </a:pPr>
            <a:endParaRPr lang="fr-FR" sz="2400" dirty="0">
              <a:solidFill>
                <a:srgbClr val="002060"/>
              </a:solidFill>
              <a:latin typeface="Arial" panose="020B0604020202020204" pitchFamily="34" charset="0"/>
              <a:cs typeface="Arial" panose="020B0604020202020204" pitchFamily="34" charset="0"/>
              <a:sym typeface="Verdana"/>
            </a:endParaRPr>
          </a:p>
          <a:p>
            <a:pPr marL="0" indent="0">
              <a:spcBef>
                <a:spcPts val="500"/>
              </a:spcBef>
              <a:buNone/>
              <a:defRPr sz="1800"/>
            </a:pPr>
            <a:r>
              <a:rPr lang="fr-FR" sz="2400" dirty="0">
                <a:solidFill>
                  <a:srgbClr val="002060"/>
                </a:solidFill>
                <a:latin typeface="Arial" panose="020B0604020202020204" pitchFamily="34" charset="0"/>
                <a:cs typeface="Arial" panose="020B0604020202020204" pitchFamily="34" charset="0"/>
              </a:rPr>
              <a:t>	* </a:t>
            </a:r>
            <a:r>
              <a:rPr lang="fr-FR" sz="2400" dirty="0" err="1">
                <a:solidFill>
                  <a:srgbClr val="002060"/>
                </a:solidFill>
                <a:latin typeface="Arial" panose="020B0604020202020204" pitchFamily="34" charset="0"/>
                <a:cs typeface="Arial" panose="020B0604020202020204" pitchFamily="34" charset="0"/>
              </a:rPr>
              <a:t>Follow</a:t>
            </a:r>
            <a:r>
              <a:rPr lang="fr-FR" sz="2400" dirty="0">
                <a:solidFill>
                  <a:srgbClr val="002060"/>
                </a:solidFill>
                <a:latin typeface="Arial" panose="020B0604020202020204" pitchFamily="34" charset="0"/>
                <a:cs typeface="Arial" panose="020B0604020202020204" pitchFamily="34" charset="0"/>
              </a:rPr>
              <a:t> the key </a:t>
            </a:r>
            <a:r>
              <a:rPr lang="fr-FR" sz="2400" dirty="0" err="1">
                <a:solidFill>
                  <a:srgbClr val="002060"/>
                </a:solidFill>
                <a:latin typeface="Arial" panose="020B0604020202020204" pitchFamily="34" charset="0"/>
                <a:cs typeface="Arial" panose="020B0604020202020204" pitchFamily="34" charset="0"/>
              </a:rPr>
              <a:t>steps</a:t>
            </a:r>
            <a:r>
              <a:rPr lang="fr-FR" sz="2400" dirty="0">
                <a:solidFill>
                  <a:srgbClr val="002060"/>
                </a:solidFill>
                <a:latin typeface="Arial" panose="020B0604020202020204" pitchFamily="34" charset="0"/>
                <a:cs typeface="Arial" panose="020B0604020202020204" pitchFamily="34" charset="0"/>
              </a:rPr>
              <a:t> of a </a:t>
            </a:r>
            <a:r>
              <a:rPr lang="fr-FR" sz="2400" dirty="0" err="1">
                <a:solidFill>
                  <a:srgbClr val="002060"/>
                </a:solidFill>
                <a:latin typeface="Arial" panose="020B0604020202020204" pitchFamily="34" charset="0"/>
                <a:cs typeface="Arial" panose="020B0604020202020204" pitchFamily="34" charset="0"/>
              </a:rPr>
              <a:t>safe</a:t>
            </a:r>
            <a:r>
              <a:rPr lang="fr-FR" sz="2400" dirty="0">
                <a:solidFill>
                  <a:srgbClr val="002060"/>
                </a:solidFill>
                <a:latin typeface="Arial" panose="020B0604020202020204" pitchFamily="34" charset="0"/>
                <a:cs typeface="Arial" panose="020B0604020202020204" pitchFamily="34" charset="0"/>
              </a:rPr>
              <a:t> </a:t>
            </a:r>
            <a:r>
              <a:rPr lang="fr-FR" sz="2400" dirty="0" err="1">
                <a:solidFill>
                  <a:srgbClr val="002060"/>
                </a:solidFill>
                <a:latin typeface="Arial" panose="020B0604020202020204" pitchFamily="34" charset="0"/>
                <a:cs typeface="Arial" panose="020B0604020202020204" pitchFamily="34" charset="0"/>
              </a:rPr>
              <a:t>blood</a:t>
            </a:r>
            <a:r>
              <a:rPr lang="fr-FR" sz="2400" dirty="0">
                <a:solidFill>
                  <a:srgbClr val="002060"/>
                </a:solidFill>
                <a:latin typeface="Arial" panose="020B0604020202020204" pitchFamily="34" charset="0"/>
                <a:cs typeface="Arial" panose="020B0604020202020204" pitchFamily="34" charset="0"/>
              </a:rPr>
              <a:t> </a:t>
            </a:r>
            <a:r>
              <a:rPr lang="fr-FR" sz="2400" dirty="0" err="1">
                <a:solidFill>
                  <a:srgbClr val="002060"/>
                </a:solidFill>
                <a:latin typeface="Arial" panose="020B0604020202020204" pitchFamily="34" charset="0"/>
                <a:cs typeface="Arial" panose="020B0604020202020204" pitchFamily="34" charset="0"/>
              </a:rPr>
              <a:t>sample</a:t>
            </a:r>
            <a:r>
              <a:rPr lang="fr-FR" sz="2400" dirty="0">
                <a:solidFill>
                  <a:srgbClr val="002060"/>
                </a:solidFill>
                <a:latin typeface="Arial" panose="020B0604020202020204" pitchFamily="34" charset="0"/>
                <a:cs typeface="Arial" panose="020B0604020202020204" pitchFamily="34" charset="0"/>
              </a:rPr>
              <a:t>  	 	  collection;</a:t>
            </a:r>
          </a:p>
          <a:p>
            <a:pPr marL="0" indent="0">
              <a:spcBef>
                <a:spcPts val="500"/>
              </a:spcBef>
              <a:buNone/>
              <a:defRPr sz="1800"/>
            </a:pPr>
            <a:br>
              <a:rPr lang="fr-FR" sz="2400" dirty="0">
                <a:solidFill>
                  <a:srgbClr val="002060"/>
                </a:solidFill>
                <a:latin typeface="Arial" panose="020B0604020202020204" pitchFamily="34" charset="0"/>
                <a:cs typeface="Arial" panose="020B0604020202020204" pitchFamily="34" charset="0"/>
              </a:rPr>
            </a:br>
            <a:r>
              <a:rPr lang="fr-FR" sz="2400" dirty="0">
                <a:solidFill>
                  <a:srgbClr val="002060"/>
                </a:solidFill>
                <a:latin typeface="Arial" panose="020B0604020202020204" pitchFamily="34" charset="0"/>
                <a:cs typeface="Arial" panose="020B0604020202020204" pitchFamily="34" charset="0"/>
              </a:rPr>
              <a:t>	* Pack the </a:t>
            </a:r>
            <a:r>
              <a:rPr lang="fr-FR" sz="2400" dirty="0" err="1">
                <a:solidFill>
                  <a:srgbClr val="002060"/>
                </a:solidFill>
                <a:latin typeface="Arial" panose="020B0604020202020204" pitchFamily="34" charset="0"/>
                <a:cs typeface="Arial" panose="020B0604020202020204" pitchFamily="34" charset="0"/>
              </a:rPr>
              <a:t>blood</a:t>
            </a:r>
            <a:r>
              <a:rPr lang="fr-FR" sz="2400" dirty="0">
                <a:solidFill>
                  <a:srgbClr val="002060"/>
                </a:solidFill>
                <a:latin typeface="Arial" panose="020B0604020202020204" pitchFamily="34" charset="0"/>
                <a:cs typeface="Arial" panose="020B0604020202020204" pitchFamily="34" charset="0"/>
              </a:rPr>
              <a:t> </a:t>
            </a:r>
            <a:r>
              <a:rPr lang="fr-FR" sz="2400" dirty="0" err="1">
                <a:solidFill>
                  <a:srgbClr val="002060"/>
                </a:solidFill>
                <a:latin typeface="Arial" panose="020B0604020202020204" pitchFamily="34" charset="0"/>
                <a:cs typeface="Arial" panose="020B0604020202020204" pitchFamily="34" charset="0"/>
              </a:rPr>
              <a:t>samples</a:t>
            </a:r>
            <a:r>
              <a:rPr lang="fr-FR" sz="2400" dirty="0">
                <a:solidFill>
                  <a:srgbClr val="002060"/>
                </a:solidFill>
                <a:latin typeface="Arial" panose="020B0604020202020204" pitchFamily="34" charset="0"/>
                <a:cs typeface="Arial" panose="020B0604020202020204" pitchFamily="34" charset="0"/>
              </a:rPr>
              <a:t> in </a:t>
            </a:r>
            <a:r>
              <a:rPr lang="fr-FR" sz="2400" dirty="0" err="1">
                <a:solidFill>
                  <a:srgbClr val="002060"/>
                </a:solidFill>
                <a:latin typeface="Arial" panose="020B0604020202020204" pitchFamily="34" charset="0"/>
                <a:cs typeface="Arial" panose="020B0604020202020204" pitchFamily="34" charset="0"/>
              </a:rPr>
              <a:t>order</a:t>
            </a:r>
            <a:r>
              <a:rPr lang="fr-FR" sz="2400" dirty="0">
                <a:solidFill>
                  <a:srgbClr val="002060"/>
                </a:solidFill>
                <a:latin typeface="Arial" panose="020B0604020202020204" pitchFamily="34" charset="0"/>
                <a:cs typeface="Arial" panose="020B0604020202020204" pitchFamily="34" charset="0"/>
              </a:rPr>
              <a:t> to transport </a:t>
            </a:r>
            <a:r>
              <a:rPr lang="fr-FR" sz="2400" dirty="0" err="1">
                <a:solidFill>
                  <a:srgbClr val="002060"/>
                </a:solidFill>
                <a:latin typeface="Arial" panose="020B0604020202020204" pitchFamily="34" charset="0"/>
                <a:cs typeface="Arial" panose="020B0604020202020204" pitchFamily="34" charset="0"/>
              </a:rPr>
              <a:t>them</a:t>
            </a:r>
            <a:r>
              <a:rPr lang="fr-FR" sz="2400" dirty="0">
                <a:solidFill>
                  <a:srgbClr val="002060"/>
                </a:solidFill>
                <a:latin typeface="Arial" panose="020B0604020202020204" pitchFamily="34" charset="0"/>
                <a:cs typeface="Arial" panose="020B0604020202020204" pitchFamily="34" charset="0"/>
              </a:rPr>
              <a:t> to 	   the </a:t>
            </a:r>
            <a:r>
              <a:rPr lang="fr-FR" sz="2400" dirty="0" err="1">
                <a:solidFill>
                  <a:srgbClr val="002060"/>
                </a:solidFill>
                <a:latin typeface="Arial" panose="020B0604020202020204" pitchFamily="34" charset="0"/>
                <a:cs typeface="Arial" panose="020B0604020202020204" pitchFamily="34" charset="0"/>
              </a:rPr>
              <a:t>laboratory</a:t>
            </a:r>
            <a:r>
              <a:rPr lang="fr-FR" sz="2400" dirty="0">
                <a:solidFill>
                  <a:srgbClr val="002060"/>
                </a:solidFill>
                <a:latin typeface="Arial" panose="020B0604020202020204" pitchFamily="34" charset="0"/>
                <a:cs typeface="Arial" panose="020B0604020202020204" pitchFamily="34" charset="0"/>
              </a:rPr>
              <a:t>;</a:t>
            </a:r>
          </a:p>
          <a:p>
            <a:pPr>
              <a:spcBef>
                <a:spcPts val="500"/>
              </a:spcBef>
              <a:buFont typeface="Wingdings" panose="05000000000000000000" pitchFamily="2" charset="2"/>
              <a:buChar char="§"/>
              <a:defRPr sz="1800"/>
            </a:pPr>
            <a:endParaRPr lang="fr-FR" sz="2400" dirty="0">
              <a:solidFill>
                <a:srgbClr val="002060"/>
              </a:solidFill>
              <a:latin typeface="Arial" panose="020B0604020202020204" pitchFamily="34" charset="0"/>
              <a:cs typeface="Arial" panose="020B0604020202020204" pitchFamily="34" charset="0"/>
            </a:endParaRPr>
          </a:p>
          <a:p>
            <a:pPr marL="0" indent="0">
              <a:spcBef>
                <a:spcPts val="500"/>
              </a:spcBef>
              <a:buNone/>
              <a:defRPr sz="1800"/>
            </a:pPr>
            <a:r>
              <a:rPr lang="fr-FR" sz="2400" dirty="0">
                <a:solidFill>
                  <a:srgbClr val="002060"/>
                </a:solidFill>
                <a:latin typeface="Arial" panose="020B0604020202020204" pitchFamily="34" charset="0"/>
                <a:cs typeface="Arial" panose="020B0604020202020204" pitchFamily="34" charset="0"/>
              </a:rPr>
              <a:t>	* </a:t>
            </a:r>
            <a:r>
              <a:rPr lang="fr-FR" sz="2400" dirty="0" err="1">
                <a:solidFill>
                  <a:srgbClr val="002060"/>
                </a:solidFill>
                <a:latin typeface="Arial" panose="020B0604020202020204" pitchFamily="34" charset="0"/>
                <a:cs typeface="Arial" panose="020B0604020202020204" pitchFamily="34" charset="0"/>
              </a:rPr>
              <a:t>Ensure</a:t>
            </a:r>
            <a:r>
              <a:rPr lang="fr-FR" sz="2400" dirty="0">
                <a:solidFill>
                  <a:srgbClr val="002060"/>
                </a:solidFill>
                <a:latin typeface="Arial" panose="020B0604020202020204" pitchFamily="34" charset="0"/>
                <a:cs typeface="Arial" panose="020B0604020202020204" pitchFamily="34" charset="0"/>
              </a:rPr>
              <a:t> </a:t>
            </a:r>
            <a:r>
              <a:rPr lang="fr-FR" sz="2400" dirty="0" err="1">
                <a:solidFill>
                  <a:srgbClr val="002060"/>
                </a:solidFill>
                <a:latin typeface="Arial" panose="020B0604020202020204" pitchFamily="34" charset="0"/>
                <a:cs typeface="Arial" panose="020B0604020202020204" pitchFamily="34" charset="0"/>
              </a:rPr>
              <a:t>appropriate</a:t>
            </a:r>
            <a:r>
              <a:rPr lang="fr-FR" sz="2400" dirty="0">
                <a:solidFill>
                  <a:srgbClr val="002060"/>
                </a:solidFill>
                <a:latin typeface="Arial" panose="020B0604020202020204" pitchFamily="34" charset="0"/>
                <a:cs typeface="Arial" panose="020B0604020202020204" pitchFamily="34" charset="0"/>
              </a:rPr>
              <a:t> </a:t>
            </a:r>
            <a:r>
              <a:rPr lang="fr-FR" sz="2400" dirty="0" err="1">
                <a:solidFill>
                  <a:srgbClr val="002060"/>
                </a:solidFill>
                <a:latin typeface="Arial" panose="020B0604020202020204" pitchFamily="34" charset="0"/>
                <a:cs typeface="Arial" panose="020B0604020202020204" pitchFamily="34" charset="0"/>
              </a:rPr>
              <a:t>storage</a:t>
            </a:r>
            <a:r>
              <a:rPr lang="fr-FR" sz="2400" dirty="0">
                <a:solidFill>
                  <a:srgbClr val="002060"/>
                </a:solidFill>
                <a:latin typeface="Arial" panose="020B0604020202020204" pitchFamily="34" charset="0"/>
                <a:cs typeface="Arial" panose="020B0604020202020204" pitchFamily="34" charset="0"/>
              </a:rPr>
              <a:t> of </a:t>
            </a:r>
            <a:r>
              <a:rPr lang="fr-FR" sz="2400" dirty="0" err="1">
                <a:solidFill>
                  <a:srgbClr val="002060"/>
                </a:solidFill>
                <a:latin typeface="Arial" panose="020B0604020202020204" pitchFamily="34" charset="0"/>
                <a:cs typeface="Arial" panose="020B0604020202020204" pitchFamily="34" charset="0"/>
              </a:rPr>
              <a:t>sample</a:t>
            </a:r>
            <a:endParaRPr lang="fr-FR" sz="2400" dirty="0">
              <a:solidFill>
                <a:srgbClr val="002060"/>
              </a:solidFill>
              <a:latin typeface="Arial" panose="020B0604020202020204" pitchFamily="34" charset="0"/>
              <a:cs typeface="Arial" panose="020B0604020202020204" pitchFamily="34" charset="0"/>
              <a:sym typeface="Verdana"/>
            </a:endParaRPr>
          </a:p>
          <a:p>
            <a:pPr marL="0" lvl="0" indent="0">
              <a:spcBef>
                <a:spcPts val="500"/>
              </a:spcBef>
              <a:buSzTx/>
              <a:buNone/>
              <a:defRPr sz="1800"/>
            </a:pPr>
            <a:endParaRPr lang="fr-FR" sz="2400" dirty="0">
              <a:solidFill>
                <a:srgbClr val="002060"/>
              </a:solidFill>
              <a:latin typeface="Arial" panose="020B0604020202020204" pitchFamily="34" charset="0"/>
              <a:cs typeface="Arial" panose="020B0604020202020204" pitchFamily="34" charset="0"/>
              <a:sym typeface="Verdana"/>
            </a:endParaRPr>
          </a:p>
          <a:p>
            <a:pPr marL="0" lvl="0" indent="0">
              <a:spcBef>
                <a:spcPts val="500"/>
              </a:spcBef>
              <a:buSzTx/>
              <a:buNone/>
              <a:defRPr sz="1800"/>
            </a:pPr>
            <a:endParaRPr sz="2400" dirty="0">
              <a:solidFill>
                <a:srgbClr val="002060"/>
              </a:solidFill>
              <a:latin typeface="Arial" panose="020B0604020202020204" pitchFamily="34" charset="0"/>
              <a:cs typeface="Arial" panose="020B0604020202020204" pitchFamily="34" charset="0"/>
              <a:sym typeface="Verdana"/>
            </a:endParaRPr>
          </a:p>
        </p:txBody>
      </p:sp>
    </p:spTree>
    <p:extLst>
      <p:ext uri="{BB962C8B-B14F-4D97-AF65-F5344CB8AC3E}">
        <p14:creationId xmlns:p14="http://schemas.microsoft.com/office/powerpoint/2010/main" val="1956279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31E67-4AF3-C64B-B4B4-103C33FED293}"/>
              </a:ext>
            </a:extLst>
          </p:cNvPr>
          <p:cNvSpPr>
            <a:spLocks noGrp="1"/>
          </p:cNvSpPr>
          <p:nvPr>
            <p:ph type="title"/>
          </p:nvPr>
        </p:nvSpPr>
        <p:spPr>
          <a:xfrm>
            <a:off x="533322" y="-64063"/>
            <a:ext cx="8229600" cy="1143000"/>
          </a:xfrm>
        </p:spPr>
        <p:txBody>
          <a:bodyPr>
            <a:noAutofit/>
          </a:bodyPr>
          <a:lstStyle/>
          <a:p>
            <a:r>
              <a:rPr lang="en-US" sz="3600" b="1" dirty="0">
                <a:solidFill>
                  <a:srgbClr val="002060"/>
                </a:solidFill>
              </a:rPr>
              <a:t>National Sample Transport Systems</a:t>
            </a:r>
          </a:p>
        </p:txBody>
      </p:sp>
      <p:sp>
        <p:nvSpPr>
          <p:cNvPr id="3" name="Rectangle 2">
            <a:extLst>
              <a:ext uri="{FF2B5EF4-FFF2-40B4-BE49-F238E27FC236}">
                <a16:creationId xmlns:a16="http://schemas.microsoft.com/office/drawing/2014/main" id="{59A3CDED-6350-A640-8885-087C0235E62C}"/>
              </a:ext>
            </a:extLst>
          </p:cNvPr>
          <p:cNvSpPr/>
          <p:nvPr/>
        </p:nvSpPr>
        <p:spPr>
          <a:xfrm>
            <a:off x="259748" y="991006"/>
            <a:ext cx="8776748" cy="5355312"/>
          </a:xfrm>
          <a:prstGeom prst="rect">
            <a:avLst/>
          </a:prstGeom>
        </p:spPr>
        <p:txBody>
          <a:bodyPr wrap="square">
            <a:spAutoFit/>
          </a:bodyPr>
          <a:lstStyle/>
          <a:p>
            <a:pPr algn="just"/>
            <a:r>
              <a:rPr lang="en-US" dirty="0"/>
              <a:t>Many countries utilize modified sample transport systems to meet their daily needs.  </a:t>
            </a:r>
          </a:p>
          <a:p>
            <a:pPr algn="just"/>
            <a:r>
              <a:rPr lang="en-US" dirty="0"/>
              <a:t>Shipping containers can be disinfected and are reusable.</a:t>
            </a:r>
          </a:p>
          <a:p>
            <a:pPr algn="just"/>
            <a:r>
              <a:rPr lang="en-US" dirty="0"/>
              <a:t>The Golden Rule for any sample transport is: </a:t>
            </a:r>
            <a:r>
              <a:rPr lang="en-US" b="1" dirty="0">
                <a:solidFill>
                  <a:schemeClr val="accent6">
                    <a:lumMod val="75000"/>
                  </a:schemeClr>
                </a:solidFill>
              </a:rPr>
              <a:t>Triple Packaging for protecting the worker, the 					sample and the environment</a:t>
            </a:r>
          </a:p>
          <a:p>
            <a:pPr algn="just"/>
            <a:endParaRPr lang="en-US" b="1" dirty="0"/>
          </a:p>
          <a:p>
            <a:pPr marL="1657350" lvl="3" indent="-285750" algn="just">
              <a:buFont typeface="Arial" panose="020B0604020202020204" pitchFamily="34" charset="0"/>
              <a:buChar char="•"/>
            </a:pPr>
            <a:r>
              <a:rPr lang="en-US" b="1" dirty="0"/>
              <a:t>Primary Package – 	</a:t>
            </a:r>
            <a:r>
              <a:rPr lang="en-US" dirty="0"/>
              <a:t>is the sample container which is often placed 				within a sealable bag or a plastic container, with 				enough absorbent	material to contain a spill.</a:t>
            </a:r>
          </a:p>
          <a:p>
            <a:pPr lvl="1" algn="just"/>
            <a:endParaRPr lang="en-US" dirty="0"/>
          </a:p>
          <a:p>
            <a:pPr lvl="3" algn="just"/>
            <a:r>
              <a:rPr lang="en-US" b="1" dirty="0"/>
              <a:t>     Secondary Package </a:t>
            </a:r>
            <a:r>
              <a:rPr lang="en-US" dirty="0"/>
              <a:t>– is a sturdy waterproof sealable container used 				to protect the samples during transport and can 				contain multiple primary packages.</a:t>
            </a:r>
            <a:endParaRPr lang="en-US" strike="sngStrike" dirty="0"/>
          </a:p>
          <a:p>
            <a:pPr lvl="1" algn="just"/>
            <a:endParaRPr lang="en-US" dirty="0"/>
          </a:p>
          <a:p>
            <a:pPr lvl="3" algn="just"/>
            <a:r>
              <a:rPr lang="en-US" b="1" dirty="0"/>
              <a:t>     Tertiary Package </a:t>
            </a:r>
            <a:r>
              <a:rPr lang="en-US" dirty="0"/>
              <a:t>–  	can contain multiple secondary packages. It 				functions to regulate sample temperature, hold 				required documentation and protect the 				environment. </a:t>
            </a:r>
          </a:p>
          <a:p>
            <a:pPr algn="just"/>
            <a:endParaRPr lang="en-US" dirty="0"/>
          </a:p>
          <a:p>
            <a:pPr algn="just"/>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931" y="3657214"/>
            <a:ext cx="1004444" cy="100444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931" y="4915758"/>
            <a:ext cx="1037008" cy="1037008"/>
          </a:xfrm>
          <a:prstGeom prst="rect">
            <a:avLst/>
          </a:prstGeom>
        </p:spPr>
      </p:pic>
      <p:pic>
        <p:nvPicPr>
          <p:cNvPr id="9" name="Picture 8">
            <a:extLst>
              <a:ext uri="{FF2B5EF4-FFF2-40B4-BE49-F238E27FC236}">
                <a16:creationId xmlns:a16="http://schemas.microsoft.com/office/drawing/2014/main" id="{9B6F70C8-2CCD-4557-8928-CFF4A65C3255}"/>
              </a:ext>
            </a:extLst>
          </p:cNvPr>
          <p:cNvPicPr/>
          <p:nvPr/>
        </p:nvPicPr>
        <p:blipFill rotWithShape="1">
          <a:blip r:embed="rId5"/>
          <a:srcRect l="66936" t="45150" r="5502" b="17051"/>
          <a:stretch/>
        </p:blipFill>
        <p:spPr>
          <a:xfrm>
            <a:off x="533322" y="2011753"/>
            <a:ext cx="1368152" cy="1391361"/>
          </a:xfrm>
          <a:prstGeom prst="rect">
            <a:avLst/>
          </a:prstGeom>
        </p:spPr>
      </p:pic>
    </p:spTree>
    <p:extLst>
      <p:ext uri="{BB962C8B-B14F-4D97-AF65-F5344CB8AC3E}">
        <p14:creationId xmlns:p14="http://schemas.microsoft.com/office/powerpoint/2010/main" val="2851381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4C26C-4A58-D641-B70F-EFCB06B99244}"/>
              </a:ext>
            </a:extLst>
          </p:cNvPr>
          <p:cNvSpPr>
            <a:spLocks noGrp="1"/>
          </p:cNvSpPr>
          <p:nvPr>
            <p:ph type="title"/>
          </p:nvPr>
        </p:nvSpPr>
        <p:spPr>
          <a:xfrm>
            <a:off x="23562" y="197768"/>
            <a:ext cx="9144000" cy="1143000"/>
          </a:xfrm>
        </p:spPr>
        <p:txBody>
          <a:bodyPr>
            <a:noAutofit/>
          </a:bodyPr>
          <a:lstStyle/>
          <a:p>
            <a:r>
              <a:rPr lang="en-US" sz="3600" b="1" dirty="0">
                <a:solidFill>
                  <a:srgbClr val="002060"/>
                </a:solidFill>
              </a:rPr>
              <a:t>Documentation</a:t>
            </a:r>
            <a:br>
              <a:rPr lang="en-US" sz="3600" b="1" dirty="0">
                <a:solidFill>
                  <a:srgbClr val="002060"/>
                </a:solidFill>
              </a:rPr>
            </a:br>
            <a:r>
              <a:rPr lang="en-US" sz="2800" b="1" dirty="0">
                <a:solidFill>
                  <a:srgbClr val="002060"/>
                </a:solidFill>
              </a:rPr>
              <a:t>Laboratory and Epidemiological Forms</a:t>
            </a:r>
          </a:p>
        </p:txBody>
      </p:sp>
      <p:pic>
        <p:nvPicPr>
          <p:cNvPr id="4" name="Picture 2">
            <a:extLst>
              <a:ext uri="{FF2B5EF4-FFF2-40B4-BE49-F238E27FC236}">
                <a16:creationId xmlns:a16="http://schemas.microsoft.com/office/drawing/2014/main" id="{848CCAC8-55A7-734D-BDF3-13ADEFFB7FC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729" t="75310" r="44866" b="5624"/>
          <a:stretch/>
        </p:blipFill>
        <p:spPr bwMode="auto">
          <a:xfrm>
            <a:off x="5652120" y="1844824"/>
            <a:ext cx="2605840" cy="3446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FC58F54E-A711-9145-8C35-F138EA448256}"/>
              </a:ext>
            </a:extLst>
          </p:cNvPr>
          <p:cNvSpPr txBox="1"/>
          <p:nvPr/>
        </p:nvSpPr>
        <p:spPr>
          <a:xfrm>
            <a:off x="449086" y="1988840"/>
            <a:ext cx="4032448" cy="3416320"/>
          </a:xfrm>
          <a:prstGeom prst="rect">
            <a:avLst/>
          </a:prstGeom>
          <a:noFill/>
        </p:spPr>
        <p:txBody>
          <a:bodyPr wrap="square" rtlCol="0">
            <a:spAutoFit/>
          </a:bodyPr>
          <a:lstStyle/>
          <a:p>
            <a:r>
              <a:rPr lang="en-US" dirty="0"/>
              <a:t>If no refrigeration is required, place the laboratory form/letter and epidemiological questionnaire inside the tertiary container.</a:t>
            </a:r>
          </a:p>
          <a:p>
            <a:endParaRPr lang="en-US" dirty="0"/>
          </a:p>
          <a:p>
            <a:r>
              <a:rPr lang="en-US" dirty="0"/>
              <a:t>If refrigeration is needed, place the documentation in a sealed envelope and attach to the outside of the tertiary container.  </a:t>
            </a:r>
          </a:p>
          <a:p>
            <a:endParaRPr lang="en-US" dirty="0"/>
          </a:p>
          <a:p>
            <a:r>
              <a:rPr lang="en-US" dirty="0"/>
              <a:t>Protect the documents from moisture and public viewing.</a:t>
            </a:r>
          </a:p>
        </p:txBody>
      </p:sp>
      <p:sp>
        <p:nvSpPr>
          <p:cNvPr id="3" name="TextBox 2">
            <a:extLst>
              <a:ext uri="{FF2B5EF4-FFF2-40B4-BE49-F238E27FC236}">
                <a16:creationId xmlns:a16="http://schemas.microsoft.com/office/drawing/2014/main" id="{1A87D0EA-B885-44CF-8B3A-A90DB770D039}"/>
              </a:ext>
            </a:extLst>
          </p:cNvPr>
          <p:cNvSpPr txBox="1"/>
          <p:nvPr/>
        </p:nvSpPr>
        <p:spPr>
          <a:xfrm>
            <a:off x="7537348" y="5405160"/>
            <a:ext cx="990977" cy="246221"/>
          </a:xfrm>
          <a:prstGeom prst="rect">
            <a:avLst/>
          </a:prstGeom>
          <a:noFill/>
        </p:spPr>
        <p:txBody>
          <a:bodyPr wrap="none" rtlCol="0">
            <a:spAutoFit/>
          </a:bodyPr>
          <a:lstStyle/>
          <a:p>
            <a:r>
              <a:rPr lang="fr-CH" sz="1000" i="1" dirty="0"/>
              <a:t>RRT </a:t>
            </a:r>
            <a:r>
              <a:rPr lang="fr-CH" sz="1000" i="1" dirty="0" err="1"/>
              <a:t>lab</a:t>
            </a:r>
            <a:r>
              <a:rPr lang="fr-CH" sz="1000" i="1" dirty="0"/>
              <a:t> module</a:t>
            </a:r>
            <a:endParaRPr lang="en-US" sz="1000" i="1" dirty="0"/>
          </a:p>
        </p:txBody>
      </p:sp>
    </p:spTree>
    <p:extLst>
      <p:ext uri="{BB962C8B-B14F-4D97-AF65-F5344CB8AC3E}">
        <p14:creationId xmlns:p14="http://schemas.microsoft.com/office/powerpoint/2010/main" val="32731906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altLang="en-US" sz="3600" b="1" dirty="0">
                <a:solidFill>
                  <a:srgbClr val="002060"/>
                </a:solidFill>
              </a:rPr>
              <a:t>4. Key messages (1)</a:t>
            </a:r>
          </a:p>
        </p:txBody>
      </p:sp>
      <p:sp>
        <p:nvSpPr>
          <p:cNvPr id="4" name="Rectangle 3">
            <a:extLst>
              <a:ext uri="{FF2B5EF4-FFF2-40B4-BE49-F238E27FC236}">
                <a16:creationId xmlns:a16="http://schemas.microsoft.com/office/drawing/2014/main" id="{74EC5F84-DC6B-514A-8CA1-A50BD12E4C8B}"/>
              </a:ext>
            </a:extLst>
          </p:cNvPr>
          <p:cNvSpPr/>
          <p:nvPr/>
        </p:nvSpPr>
        <p:spPr>
          <a:xfrm>
            <a:off x="250825" y="1341438"/>
            <a:ext cx="8569325" cy="3785652"/>
          </a:xfrm>
          <a:prstGeom prst="rect">
            <a:avLst/>
          </a:prstGeom>
        </p:spPr>
        <p:txBody>
          <a:bodyPr>
            <a:spAutoFit/>
          </a:bodyPr>
          <a:lstStyle/>
          <a:p>
            <a:pPr marL="285750" indent="-285750" eaLnBrk="1" fontAlgn="auto" hangingPunct="1">
              <a:spcBef>
                <a:spcPts val="0"/>
              </a:spcBef>
              <a:spcAft>
                <a:spcPts val="0"/>
              </a:spcAft>
              <a:buFont typeface="Arial" panose="020B0604020202020204" pitchFamily="34" charset="0"/>
              <a:buChar char="•"/>
              <a:defRPr/>
            </a:pPr>
            <a:r>
              <a:rPr lang="en-US" sz="2400" dirty="0">
                <a:latin typeface="+mn-lt"/>
              </a:rPr>
              <a:t>Sample collection and time between collection and processing directly affect the quality and reliability of the laboratory results.</a:t>
            </a:r>
          </a:p>
          <a:p>
            <a:pPr marL="285750" indent="-285750" eaLnBrk="1" fontAlgn="auto" hangingPunct="1">
              <a:spcBef>
                <a:spcPts val="0"/>
              </a:spcBef>
              <a:spcAft>
                <a:spcPts val="0"/>
              </a:spcAft>
              <a:buFont typeface="Arial" panose="020B0604020202020204" pitchFamily="34" charset="0"/>
              <a:buChar char="•"/>
              <a:defRPr/>
            </a:pPr>
            <a:r>
              <a:rPr lang="fr-CH" sz="2400" dirty="0">
                <a:latin typeface="+mn-lt"/>
              </a:rPr>
              <a:t>Rapid </a:t>
            </a:r>
            <a:r>
              <a:rPr lang="fr-CH" sz="2400" dirty="0" err="1">
                <a:latin typeface="+mn-lt"/>
              </a:rPr>
              <a:t>delivery</a:t>
            </a:r>
            <a:r>
              <a:rPr lang="fr-CH" sz="2400" dirty="0">
                <a:latin typeface="+mn-lt"/>
              </a:rPr>
              <a:t> of the </a:t>
            </a:r>
            <a:r>
              <a:rPr lang="fr-CH" sz="2400" dirty="0" err="1">
                <a:latin typeface="+mn-lt"/>
              </a:rPr>
              <a:t>sample</a:t>
            </a:r>
            <a:r>
              <a:rPr lang="fr-CH" sz="2400" dirty="0">
                <a:latin typeface="+mn-lt"/>
              </a:rPr>
              <a:t> to the </a:t>
            </a:r>
            <a:r>
              <a:rPr lang="fr-CH" sz="2400" dirty="0" err="1">
                <a:latin typeface="+mn-lt"/>
              </a:rPr>
              <a:t>laboratory</a:t>
            </a:r>
            <a:r>
              <a:rPr lang="fr-CH" sz="2400" dirty="0">
                <a:latin typeface="+mn-lt"/>
              </a:rPr>
              <a:t> </a:t>
            </a:r>
            <a:r>
              <a:rPr lang="fr-CH" sz="2400" dirty="0" err="1">
                <a:latin typeface="+mn-lt"/>
              </a:rPr>
              <a:t>is</a:t>
            </a:r>
            <a:r>
              <a:rPr lang="fr-CH" sz="2400" dirty="0">
                <a:latin typeface="+mn-lt"/>
              </a:rPr>
              <a:t> important.</a:t>
            </a:r>
          </a:p>
          <a:p>
            <a:pPr marL="342900" indent="-342900">
              <a:buFont typeface="Arial" panose="020B0604020202020204" pitchFamily="34" charset="0"/>
              <a:buChar char="•"/>
            </a:pPr>
            <a:r>
              <a:rPr lang="en-US" sz="2400" dirty="0"/>
              <a:t>Make sure the carrier and laboratory can contact you if a problem arises or if they have questions concerning the sample shipment </a:t>
            </a:r>
            <a:endParaRPr lang="en-US" sz="2400" strike="sngStrike" dirty="0"/>
          </a:p>
          <a:p>
            <a:pPr marL="342900" indent="-342900">
              <a:buFont typeface="Arial" panose="020B0604020202020204" pitchFamily="34" charset="0"/>
              <a:buChar char="•"/>
            </a:pPr>
            <a:r>
              <a:rPr lang="fr-CH" sz="2400" dirty="0"/>
              <a:t>N</a:t>
            </a:r>
            <a:r>
              <a:rPr lang="en-US" sz="2400" dirty="0" err="1"/>
              <a:t>otify</a:t>
            </a:r>
            <a:r>
              <a:rPr lang="en-US" sz="2400" dirty="0"/>
              <a:t> the laboratory in advance of the number of samples and their expected delivery time</a:t>
            </a:r>
            <a:endParaRPr lang="en-US" sz="2400" dirty="0">
              <a:latin typeface="+mn-lt"/>
            </a:endParaRPr>
          </a:p>
          <a:p>
            <a:pPr marL="342900" indent="-342900">
              <a:buFont typeface="Arial" panose="020B0604020202020204" pitchFamily="34" charset="0"/>
              <a:buChar char="•"/>
            </a:pPr>
            <a:r>
              <a:rPr lang="en-US" sz="2400" dirty="0"/>
              <a:t>Check with the carrier to ensure there are no issues with the shipment (e.g. customs)</a:t>
            </a:r>
          </a:p>
        </p:txBody>
      </p:sp>
    </p:spTree>
    <p:extLst>
      <p:ext uri="{BB962C8B-B14F-4D97-AF65-F5344CB8AC3E}">
        <p14:creationId xmlns:p14="http://schemas.microsoft.com/office/powerpoint/2010/main" val="443399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F3146-30C3-4D97-BC68-0130E75EFBA2}"/>
              </a:ext>
            </a:extLst>
          </p:cNvPr>
          <p:cNvSpPr>
            <a:spLocks noGrp="1"/>
          </p:cNvSpPr>
          <p:nvPr>
            <p:ph type="title"/>
          </p:nvPr>
        </p:nvSpPr>
        <p:spPr>
          <a:xfrm>
            <a:off x="463602" y="269776"/>
            <a:ext cx="8229600" cy="1143000"/>
          </a:xfrm>
        </p:spPr>
        <p:txBody>
          <a:bodyPr/>
          <a:lstStyle/>
          <a:p>
            <a:r>
              <a:rPr lang="fr-CH" sz="3600" b="1" dirty="0">
                <a:solidFill>
                  <a:srgbClr val="002060"/>
                </a:solidFill>
              </a:rPr>
              <a:t>Key messages (2)</a:t>
            </a:r>
            <a:endParaRPr lang="en-US" sz="3600" b="1" dirty="0">
              <a:solidFill>
                <a:srgbClr val="002060"/>
              </a:solidFill>
            </a:endParaRPr>
          </a:p>
        </p:txBody>
      </p:sp>
      <p:sp>
        <p:nvSpPr>
          <p:cNvPr id="3" name="Content Placeholder 2">
            <a:extLst>
              <a:ext uri="{FF2B5EF4-FFF2-40B4-BE49-F238E27FC236}">
                <a16:creationId xmlns:a16="http://schemas.microsoft.com/office/drawing/2014/main" id="{89192B8D-E922-4BF7-B0BF-B2670067010E}"/>
              </a:ext>
            </a:extLst>
          </p:cNvPr>
          <p:cNvSpPr>
            <a:spLocks noGrp="1"/>
          </p:cNvSpPr>
          <p:nvPr>
            <p:ph idx="4294967295"/>
          </p:nvPr>
        </p:nvSpPr>
        <p:spPr>
          <a:xfrm>
            <a:off x="457200" y="1484784"/>
            <a:ext cx="8229600" cy="4525963"/>
          </a:xfrm>
        </p:spPr>
        <p:txBody>
          <a:bodyPr>
            <a:normAutofit/>
          </a:bodyPr>
          <a:lstStyle/>
          <a:p>
            <a:pPr marL="285750" indent="-285750">
              <a:spcBef>
                <a:spcPts val="0"/>
              </a:spcBef>
              <a:defRPr/>
            </a:pPr>
            <a:r>
              <a:rPr lang="en-US" sz="2400" dirty="0"/>
              <a:t>Consider the following;</a:t>
            </a:r>
          </a:p>
          <a:p>
            <a:pPr lvl="1">
              <a:spcBef>
                <a:spcPts val="0"/>
              </a:spcBef>
              <a:buFont typeface="Arial" panose="020B0604020202020204" pitchFamily="34" charset="0"/>
              <a:buChar char="•"/>
              <a:defRPr/>
            </a:pPr>
            <a:r>
              <a:rPr lang="en-US" sz="2400" dirty="0"/>
              <a:t>The types and number of samples required and the proper labeling of sample containers;</a:t>
            </a:r>
          </a:p>
          <a:p>
            <a:pPr lvl="1">
              <a:spcBef>
                <a:spcPts val="0"/>
              </a:spcBef>
              <a:buFont typeface="Arial" panose="020B0604020202020204" pitchFamily="34" charset="0"/>
              <a:buChar char="•"/>
              <a:defRPr/>
            </a:pPr>
            <a:r>
              <a:rPr lang="en-US" sz="2400" dirty="0"/>
              <a:t>If samples cannot be transported or tested immediately, they should be stored appropriately;</a:t>
            </a:r>
          </a:p>
          <a:p>
            <a:pPr lvl="1">
              <a:spcBef>
                <a:spcPts val="0"/>
              </a:spcBef>
              <a:buFont typeface="Arial" panose="020B0604020202020204" pitchFamily="34" charset="0"/>
              <a:buChar char="•"/>
              <a:defRPr/>
            </a:pPr>
            <a:r>
              <a:rPr lang="en-US" sz="2400" dirty="0"/>
              <a:t>It is your responsibility to remove hazardous waste and make it safe;</a:t>
            </a:r>
          </a:p>
          <a:p>
            <a:pPr lvl="1">
              <a:spcBef>
                <a:spcPts val="0"/>
              </a:spcBef>
              <a:buFont typeface="Arial" panose="020B0604020202020204" pitchFamily="34" charset="0"/>
              <a:buChar char="•"/>
              <a:defRPr/>
            </a:pPr>
            <a:r>
              <a:rPr lang="en-US" sz="2400" b="1" dirty="0">
                <a:solidFill>
                  <a:schemeClr val="accent6">
                    <a:lumMod val="75000"/>
                  </a:schemeClr>
                </a:solidFill>
              </a:rPr>
              <a:t>If in any doubt, discuss your plans with the laboratory;</a:t>
            </a:r>
          </a:p>
          <a:p>
            <a:pPr lvl="1">
              <a:spcBef>
                <a:spcPts val="0"/>
              </a:spcBef>
              <a:buFont typeface="Arial" panose="020B0604020202020204" pitchFamily="34" charset="0"/>
              <a:buChar char="•"/>
              <a:defRPr/>
            </a:pPr>
            <a:r>
              <a:rPr lang="en-US" sz="2400" b="1" dirty="0">
                <a:solidFill>
                  <a:schemeClr val="accent6">
                    <a:lumMod val="75000"/>
                  </a:schemeClr>
                </a:solidFill>
              </a:rPr>
              <a:t>Record all steps and keep the laboratory informed.</a:t>
            </a:r>
          </a:p>
          <a:p>
            <a:pPr marL="0" indent="0">
              <a:buNone/>
            </a:pPr>
            <a:endParaRPr lang="en-US" sz="2400" dirty="0">
              <a:solidFill>
                <a:schemeClr val="tx1"/>
              </a:solidFill>
            </a:endParaRPr>
          </a:p>
        </p:txBody>
      </p:sp>
    </p:spTree>
    <p:extLst>
      <p:ext uri="{BB962C8B-B14F-4D97-AF65-F5344CB8AC3E}">
        <p14:creationId xmlns:p14="http://schemas.microsoft.com/office/powerpoint/2010/main" val="1703038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F3146-30C3-4D97-BC68-0130E75EFBA2}"/>
              </a:ext>
            </a:extLst>
          </p:cNvPr>
          <p:cNvSpPr>
            <a:spLocks noGrp="1"/>
          </p:cNvSpPr>
          <p:nvPr>
            <p:ph type="title"/>
          </p:nvPr>
        </p:nvSpPr>
        <p:spPr>
          <a:xfrm>
            <a:off x="464473" y="-19051"/>
            <a:ext cx="8229600" cy="1143000"/>
          </a:xfrm>
        </p:spPr>
        <p:txBody>
          <a:bodyPr/>
          <a:lstStyle/>
          <a:p>
            <a:r>
              <a:rPr lang="fr-CH" sz="3600" b="1" dirty="0">
                <a:solidFill>
                  <a:srgbClr val="002060"/>
                </a:solidFill>
              </a:rPr>
              <a:t>5. </a:t>
            </a:r>
            <a:r>
              <a:rPr lang="fr-CH" sz="3600" b="1" dirty="0" err="1">
                <a:solidFill>
                  <a:srgbClr val="002060"/>
                </a:solidFill>
              </a:rPr>
              <a:t>References</a:t>
            </a:r>
            <a:endParaRPr lang="en-US" sz="3600" b="1" dirty="0">
              <a:solidFill>
                <a:srgbClr val="002060"/>
              </a:solidFill>
            </a:endParaRPr>
          </a:p>
        </p:txBody>
      </p:sp>
      <p:sp>
        <p:nvSpPr>
          <p:cNvPr id="3" name="Content Placeholder 2">
            <a:extLst>
              <a:ext uri="{FF2B5EF4-FFF2-40B4-BE49-F238E27FC236}">
                <a16:creationId xmlns:a16="http://schemas.microsoft.com/office/drawing/2014/main" id="{89192B8D-E922-4BF7-B0BF-B2670067010E}"/>
              </a:ext>
            </a:extLst>
          </p:cNvPr>
          <p:cNvSpPr>
            <a:spLocks noGrp="1"/>
          </p:cNvSpPr>
          <p:nvPr>
            <p:ph idx="4294967295"/>
          </p:nvPr>
        </p:nvSpPr>
        <p:spPr>
          <a:xfrm>
            <a:off x="457200" y="1268760"/>
            <a:ext cx="8229600" cy="4525963"/>
          </a:xfrm>
        </p:spPr>
        <p:txBody>
          <a:bodyPr>
            <a:noAutofit/>
          </a:bodyPr>
          <a:lstStyle/>
          <a:p>
            <a:pPr marL="0" indent="0">
              <a:buNone/>
            </a:pPr>
            <a:r>
              <a:rPr lang="en-US" sz="1400" dirty="0"/>
              <a:t>UN Recommendations on the Transport of Dangerous Goods, 2017 (</a:t>
            </a:r>
            <a:r>
              <a:rPr lang="en-US" sz="1400" dirty="0">
                <a:hlinkClick r:id="rId3"/>
              </a:rPr>
              <a:t>http://www.unece.org/trans/danger/publi/unrec/rev20/20files_e.html</a:t>
            </a:r>
            <a:r>
              <a:rPr lang="en-US" sz="1400" dirty="0"/>
              <a:t>) </a:t>
            </a:r>
          </a:p>
          <a:p>
            <a:pPr marL="0" indent="0">
              <a:buNone/>
            </a:pPr>
            <a:endParaRPr lang="en-US" sz="800" dirty="0"/>
          </a:p>
          <a:p>
            <a:pPr marL="0" indent="0">
              <a:buNone/>
            </a:pPr>
            <a:r>
              <a:rPr lang="en-US" sz="1400" dirty="0"/>
              <a:t>ICAO Technical Instructions (</a:t>
            </a:r>
            <a:r>
              <a:rPr lang="en-US" sz="1400" dirty="0">
                <a:hlinkClick r:id="rId4"/>
              </a:rPr>
              <a:t>https://www.icao.int/safety/DangerousGoods/Pages/technical-instructions.aspx</a:t>
            </a:r>
            <a:r>
              <a:rPr lang="en-US" sz="1400" dirty="0"/>
              <a:t>) </a:t>
            </a:r>
          </a:p>
          <a:p>
            <a:pPr marL="0" indent="0">
              <a:buNone/>
            </a:pPr>
            <a:endParaRPr lang="en-US" sz="800" dirty="0"/>
          </a:p>
          <a:p>
            <a:pPr marL="0" indent="0">
              <a:buNone/>
            </a:pPr>
            <a:r>
              <a:rPr lang="en-US" sz="1400" dirty="0"/>
              <a:t>IATA Packing Instruction 650 –  Biological Substances, Category B (</a:t>
            </a:r>
            <a:r>
              <a:rPr lang="en-US" sz="1400" dirty="0">
                <a:hlinkClick r:id="rId5"/>
              </a:rPr>
              <a:t>https://www.iata.org/whatwedo/cargo/dgr/Documents/packing-instruction-650-DGR56-en.pdf</a:t>
            </a:r>
            <a:r>
              <a:rPr lang="en-US" sz="1400" dirty="0"/>
              <a:t>) </a:t>
            </a:r>
          </a:p>
          <a:p>
            <a:pPr marL="0" indent="0">
              <a:buNone/>
            </a:pPr>
            <a:endParaRPr lang="en-US" sz="800" dirty="0"/>
          </a:p>
          <a:p>
            <a:pPr marL="0" indent="0">
              <a:buNone/>
            </a:pPr>
            <a:r>
              <a:rPr lang="en-US" sz="1400" dirty="0"/>
              <a:t>Specimen labeling, storage &amp; handling, CDC, (</a:t>
            </a:r>
            <a:r>
              <a:rPr lang="en-US" sz="1400" dirty="0">
                <a:hlinkClick r:id="rId6"/>
              </a:rPr>
              <a:t>https://www.cdc.gov/urdo/downloads/specstoragehandling.pdf</a:t>
            </a:r>
            <a:r>
              <a:rPr lang="en-US" sz="1400" dirty="0"/>
              <a:t>)</a:t>
            </a:r>
          </a:p>
          <a:p>
            <a:pPr marL="0" indent="0">
              <a:buNone/>
            </a:pPr>
            <a:endParaRPr lang="en-US" sz="800" dirty="0"/>
          </a:p>
          <a:p>
            <a:pPr marL="0" indent="0">
              <a:buNone/>
            </a:pPr>
            <a:r>
              <a:rPr lang="en-US" sz="1400" dirty="0"/>
              <a:t>WHO Guidance on regulations for the transport of infectious substances 2017–2018 (</a:t>
            </a:r>
            <a:r>
              <a:rPr lang="en-US" sz="1400" dirty="0">
                <a:hlinkClick r:id="rId7"/>
              </a:rPr>
              <a:t>http://www.who.int/ihr/publications/WHO-WHE-CPI-2017.8/en/</a:t>
            </a:r>
            <a:r>
              <a:rPr lang="en-US" sz="1400" dirty="0"/>
              <a:t>) </a:t>
            </a:r>
          </a:p>
          <a:p>
            <a:pPr marL="0" indent="0">
              <a:buNone/>
            </a:pPr>
            <a:endParaRPr lang="en-US" sz="800" dirty="0"/>
          </a:p>
          <a:p>
            <a:pPr marL="0" indent="0">
              <a:buNone/>
            </a:pPr>
            <a:r>
              <a:rPr lang="fr-CH" sz="1400" dirty="0"/>
              <a:t>WHO </a:t>
            </a:r>
            <a:r>
              <a:rPr lang="en-US" sz="1400" dirty="0"/>
              <a:t>Infectious Substances Shipping Training - a course for shippers </a:t>
            </a:r>
            <a:r>
              <a:rPr lang="fr-CH" sz="1400" dirty="0"/>
              <a:t>(</a:t>
            </a:r>
            <a:r>
              <a:rPr lang="fr-CH" sz="1400" dirty="0">
                <a:hlinkClick r:id="rId8"/>
              </a:rPr>
              <a:t>http://www.who.int/ihr/i_s_shipping_training/en/</a:t>
            </a:r>
            <a:r>
              <a:rPr lang="fr-CH" sz="1400" dirty="0"/>
              <a:t>) </a:t>
            </a:r>
          </a:p>
          <a:p>
            <a:pPr marL="0" indent="0">
              <a:buNone/>
            </a:pPr>
            <a:endParaRPr lang="en-US" sz="800" dirty="0"/>
          </a:p>
          <a:p>
            <a:pPr marL="0" indent="0">
              <a:buNone/>
            </a:pPr>
            <a:r>
              <a:rPr lang="en-US" sz="1400" dirty="0"/>
              <a:t>European Agreement on the International Carriage of Dangerous Goods by Road (ADR), 2017 (</a:t>
            </a:r>
            <a:r>
              <a:rPr lang="en-US" sz="1400" dirty="0">
                <a:hlinkClick r:id="rId9"/>
              </a:rPr>
              <a:t>www.unece.org/trans/danger/publi/adr/adr2017/17contentse0.html</a:t>
            </a:r>
            <a:r>
              <a:rPr lang="en-US" sz="1400" dirty="0"/>
              <a:t>) </a:t>
            </a:r>
          </a:p>
          <a:p>
            <a:pPr marL="0" indent="0">
              <a:buNone/>
            </a:pPr>
            <a:endParaRPr lang="en-US" sz="800" dirty="0"/>
          </a:p>
          <a:p>
            <a:pPr marL="0" indent="0">
              <a:buNone/>
            </a:pPr>
            <a:r>
              <a:rPr lang="en-US" sz="1400" dirty="0"/>
              <a:t>Regulations on the International Carriage of Dangerous Goods by Rail (RID), 2017 (</a:t>
            </a:r>
            <a:r>
              <a:rPr lang="en-US" sz="1400" dirty="0">
                <a:hlinkClick r:id="rId10"/>
              </a:rPr>
              <a:t>http://otif.org/en/?page_id=174</a:t>
            </a:r>
            <a:r>
              <a:rPr lang="en-US" sz="1400" dirty="0"/>
              <a:t>) </a:t>
            </a:r>
          </a:p>
          <a:p>
            <a:pPr marL="0" indent="0">
              <a:buNone/>
            </a:pPr>
            <a:r>
              <a:rPr lang="en-US" altLang="en-US" sz="1400" dirty="0"/>
              <a:t>Guideline for Disinfection and Sterilization in Healthcare Facilities, 2008, CDC</a:t>
            </a:r>
          </a:p>
          <a:p>
            <a:pPr marL="0" indent="0">
              <a:buNone/>
            </a:pPr>
            <a:r>
              <a:rPr lang="en-US" altLang="en-US" sz="1400" dirty="0">
                <a:hlinkClick r:id="rId11"/>
              </a:rPr>
              <a:t>https://stacks.cdc.gov/view/cdc/11560</a:t>
            </a:r>
            <a:r>
              <a:rPr lang="en-US" altLang="en-US" sz="1400" dirty="0"/>
              <a:t> </a:t>
            </a:r>
          </a:p>
          <a:p>
            <a:endParaRPr lang="en-US" altLang="en-US" sz="1400" dirty="0"/>
          </a:p>
          <a:p>
            <a:pPr marL="0" indent="0">
              <a:buNone/>
            </a:pPr>
            <a:r>
              <a:rPr lang="en-US" altLang="en-US" sz="1400" dirty="0"/>
              <a:t>Guidelines for the collection of clinical specimens during field investigation of outbreaks, WHO/CDS/CSR/EDC/2000.4</a:t>
            </a:r>
          </a:p>
          <a:p>
            <a:r>
              <a:rPr lang="en-US" altLang="en-US" sz="1400" dirty="0">
                <a:hlinkClick r:id="rId12"/>
              </a:rPr>
              <a:t>http://www.who.int/ihr/publications/WHO_CDS_CSR_EDC_2000_4/en/</a:t>
            </a:r>
            <a:r>
              <a:rPr lang="en-US" altLang="en-US" sz="1400" dirty="0"/>
              <a:t> </a:t>
            </a:r>
          </a:p>
          <a:p>
            <a:endParaRPr lang="en-US" altLang="en-US" sz="1400" dirty="0"/>
          </a:p>
          <a:p>
            <a:pPr marL="0" indent="0">
              <a:buNone/>
            </a:pPr>
            <a:r>
              <a:rPr lang="en-US" altLang="en-US" sz="1400" dirty="0"/>
              <a:t>CDC Infectious Diseases Laboratories Test Directory, </a:t>
            </a:r>
            <a:r>
              <a:rPr lang="en-US" altLang="en-US" sz="1400" dirty="0">
                <a:hlinkClick r:id="rId13"/>
              </a:rPr>
              <a:t>https://www.cdc.gov/laboratory/specimen-submission/list.html</a:t>
            </a:r>
            <a:endParaRPr lang="en-US" altLang="en-US" sz="1400" dirty="0"/>
          </a:p>
          <a:p>
            <a:endParaRPr lang="fr-CH" altLang="en-US" sz="1400" dirty="0"/>
          </a:p>
          <a:p>
            <a:pPr marL="0" indent="0">
              <a:buNone/>
            </a:pPr>
            <a:r>
              <a:rPr lang="fr-CH" altLang="en-US" sz="1400" dirty="0"/>
              <a:t>Ebola </a:t>
            </a:r>
            <a:r>
              <a:rPr lang="fr-CH" altLang="en-US" sz="1400" dirty="0" err="1"/>
              <a:t>outbreak</a:t>
            </a:r>
            <a:r>
              <a:rPr lang="fr-CH" altLang="en-US" sz="1400" dirty="0"/>
              <a:t>, </a:t>
            </a:r>
            <a:r>
              <a:rPr lang="fr-CH" altLang="en-US" sz="1400" dirty="0" err="1"/>
              <a:t>laboratory</a:t>
            </a:r>
            <a:r>
              <a:rPr lang="fr-CH" altLang="en-US" sz="1400" dirty="0"/>
              <a:t> </a:t>
            </a:r>
            <a:r>
              <a:rPr lang="fr-CH" altLang="en-US" sz="1400" dirty="0" err="1"/>
              <a:t>technical</a:t>
            </a:r>
            <a:r>
              <a:rPr lang="fr-CH" altLang="en-US" sz="1400" dirty="0"/>
              <a:t> guidances, 2014 (</a:t>
            </a:r>
            <a:r>
              <a:rPr lang="fr-CH" altLang="en-US" sz="1400" dirty="0">
                <a:hlinkClick r:id="rId14"/>
              </a:rPr>
              <a:t>http://www.who.int/csr/resources/publications/ebola/surveillance/en/index2.html</a:t>
            </a:r>
            <a:r>
              <a:rPr lang="fr-CH" altLang="en-US" sz="1400" dirty="0"/>
              <a:t>) </a:t>
            </a:r>
            <a:endParaRPr lang="en-US" altLang="en-US" sz="1400" dirty="0"/>
          </a:p>
          <a:p>
            <a:pPr marL="0" indent="0">
              <a:buNone/>
            </a:pPr>
            <a:endParaRPr lang="en-US" sz="1400" dirty="0"/>
          </a:p>
        </p:txBody>
      </p:sp>
    </p:spTree>
    <p:extLst>
      <p:ext uri="{BB962C8B-B14F-4D97-AF65-F5344CB8AC3E}">
        <p14:creationId xmlns:p14="http://schemas.microsoft.com/office/powerpoint/2010/main" val="3070207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rgbClr val="002060"/>
                </a:solidFill>
              </a:rPr>
              <a:t>Disclaimer</a:t>
            </a:r>
          </a:p>
        </p:txBody>
      </p:sp>
      <p:sp>
        <p:nvSpPr>
          <p:cNvPr id="3" name="Content Placeholder 2"/>
          <p:cNvSpPr>
            <a:spLocks noGrp="1"/>
          </p:cNvSpPr>
          <p:nvPr>
            <p:ph idx="1"/>
          </p:nvPr>
        </p:nvSpPr>
        <p:spPr/>
        <p:txBody>
          <a:bodyPr/>
          <a:lstStyle/>
          <a:p>
            <a:pPr marL="0" indent="0">
              <a:buNone/>
            </a:pPr>
            <a:r>
              <a:rPr lang="en-US" sz="1600" b="1" dirty="0"/>
              <a:t>WHO Health Security Learning Platform - Training Materials</a:t>
            </a:r>
            <a:endParaRPr lang="en-US" sz="1600" dirty="0"/>
          </a:p>
          <a:p>
            <a:endParaRPr lang="en-US" sz="1600" dirty="0"/>
          </a:p>
          <a:p>
            <a:pPr marL="0" indent="0">
              <a:buNone/>
            </a:pPr>
            <a:r>
              <a:rPr lang="en-US" sz="1600" dirty="0"/>
              <a:t>These WHO Training Materials are © World Health Organization (WHO) 2018. All rights reserved.</a:t>
            </a:r>
          </a:p>
          <a:p>
            <a:pPr marL="0" indent="0">
              <a:buNone/>
            </a:pPr>
            <a:endParaRPr lang="en-US" sz="1600" dirty="0"/>
          </a:p>
          <a:p>
            <a:pPr marL="0" indent="0">
              <a:buNone/>
            </a:pPr>
            <a:r>
              <a:rPr lang="en-US" sz="1600" dirty="0"/>
              <a:t>Your use of these materials is subject to the “</a:t>
            </a:r>
            <a:r>
              <a:rPr lang="en-US" sz="1600" u="sng" dirty="0">
                <a:hlinkClick r:id="rId2"/>
              </a:rPr>
              <a:t>WHO Health Security Learning Platform, Training Materials – Terms of Use</a:t>
            </a:r>
            <a:r>
              <a:rPr lang="en-US" sz="1600" dirty="0"/>
              <a:t>”, which you accepted when downloading them and which are available on the Health Security Learning Platform at: </a:t>
            </a:r>
            <a:r>
              <a:rPr lang="en-US" sz="1600" u="sng" dirty="0">
                <a:hlinkClick r:id="rId3"/>
              </a:rPr>
              <a:t>https://extranet.who.int/hslp</a:t>
            </a:r>
            <a:r>
              <a:rPr lang="en-US" sz="1600" dirty="0"/>
              <a:t> .  </a:t>
            </a:r>
          </a:p>
          <a:p>
            <a:pPr marL="0" indent="0">
              <a:buNone/>
            </a:pPr>
            <a:r>
              <a:rPr lang="en-US" sz="1600" dirty="0"/>
              <a:t> </a:t>
            </a:r>
          </a:p>
          <a:p>
            <a:pPr marL="0" indent="0">
              <a:buNone/>
            </a:pPr>
            <a:r>
              <a:rPr lang="en-US" sz="1600" dirty="0"/>
              <a:t>Should you adapt, modify, translate, or in any other way revise the contents of these materials, you shall not imply that WHO is any way affiliated with such modifications and shall not use the WHO name or emblem in such modified materials.  </a:t>
            </a:r>
          </a:p>
          <a:p>
            <a:endParaRPr lang="en-US" sz="1600" dirty="0"/>
          </a:p>
          <a:p>
            <a:pPr marL="0" indent="0">
              <a:buNone/>
            </a:pPr>
            <a:r>
              <a:rPr lang="en-US" sz="1600" dirty="0"/>
              <a:t>Further, please inform WHO of any modifications of these materials that you use publicly, for record-keeping purposes and continued development, by emailing </a:t>
            </a:r>
            <a:r>
              <a:rPr lang="en-US" sz="1600" u="sng" dirty="0">
                <a:hlinkClick r:id="rId4"/>
              </a:rPr>
              <a:t>ihrhrt@who.int</a:t>
            </a:r>
            <a:r>
              <a:rPr lang="en-US" sz="1600" dirty="0"/>
              <a:t>. </a:t>
            </a:r>
          </a:p>
        </p:txBody>
      </p:sp>
    </p:spTree>
    <p:extLst>
      <p:ext uri="{BB962C8B-B14F-4D97-AF65-F5344CB8AC3E}">
        <p14:creationId xmlns:p14="http://schemas.microsoft.com/office/powerpoint/2010/main" val="3180145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E431F-EF94-4601-8409-A1787F5AE27C}"/>
              </a:ext>
            </a:extLst>
          </p:cNvPr>
          <p:cNvSpPr>
            <a:spLocks noGrp="1"/>
          </p:cNvSpPr>
          <p:nvPr>
            <p:ph type="title"/>
          </p:nvPr>
        </p:nvSpPr>
        <p:spPr>
          <a:xfrm>
            <a:off x="539552" y="2708920"/>
            <a:ext cx="8229600" cy="1143000"/>
          </a:xfrm>
        </p:spPr>
        <p:txBody>
          <a:bodyPr/>
          <a:lstStyle/>
          <a:p>
            <a:r>
              <a:rPr lang="fr-CH" dirty="0" err="1"/>
              <a:t>Optional</a:t>
            </a:r>
            <a:r>
              <a:rPr lang="fr-CH" dirty="0"/>
              <a:t> slides</a:t>
            </a:r>
            <a:endParaRPr lang="en-US" dirty="0"/>
          </a:p>
        </p:txBody>
      </p:sp>
    </p:spTree>
    <p:extLst>
      <p:ext uri="{BB962C8B-B14F-4D97-AF65-F5344CB8AC3E}">
        <p14:creationId xmlns:p14="http://schemas.microsoft.com/office/powerpoint/2010/main" val="880692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79D8B1-1703-994D-9563-9AD7AC438FF8}"/>
              </a:ext>
            </a:extLst>
          </p:cNvPr>
          <p:cNvSpPr txBox="1"/>
          <p:nvPr/>
        </p:nvSpPr>
        <p:spPr>
          <a:xfrm>
            <a:off x="395536" y="1288767"/>
            <a:ext cx="7560840" cy="2031325"/>
          </a:xfrm>
          <a:prstGeom prst="rect">
            <a:avLst/>
          </a:prstGeom>
          <a:noFill/>
        </p:spPr>
        <p:txBody>
          <a:bodyPr>
            <a:spAutoFit/>
          </a:bodyPr>
          <a:lstStyle/>
          <a:p>
            <a:pPr marL="285750" indent="-285750" eaLnBrk="1" fontAlgn="auto" hangingPunct="1">
              <a:spcBef>
                <a:spcPts val="0"/>
              </a:spcBef>
              <a:spcAft>
                <a:spcPts val="0"/>
              </a:spcAft>
              <a:buFont typeface="Arial" panose="020B0604020202020204" pitchFamily="34" charset="0"/>
              <a:buChar char="•"/>
              <a:defRPr/>
            </a:pPr>
            <a:r>
              <a:rPr lang="en-US" dirty="0">
                <a:latin typeface="+mn-lt"/>
              </a:rPr>
              <a:t>The term RDT (rapid diagnostic tests) conventionally refers to lateral flow immunoassays </a:t>
            </a:r>
            <a:r>
              <a:rPr lang="en-US" dirty="0"/>
              <a:t>like those used for </a:t>
            </a:r>
            <a:r>
              <a:rPr lang="en-US" dirty="0" err="1"/>
              <a:t>malria</a:t>
            </a:r>
            <a:r>
              <a:rPr lang="en-US" dirty="0"/>
              <a:t>.</a:t>
            </a:r>
            <a:endParaRPr lang="en-US" dirty="0">
              <a:latin typeface="+mn-lt"/>
            </a:endParaRPr>
          </a:p>
          <a:p>
            <a:pPr marL="285750" indent="-285750" eaLnBrk="1" fontAlgn="auto" hangingPunct="1">
              <a:spcBef>
                <a:spcPts val="0"/>
              </a:spcBef>
              <a:spcAft>
                <a:spcPts val="0"/>
              </a:spcAft>
              <a:buFont typeface="Arial" panose="020B0604020202020204" pitchFamily="34" charset="0"/>
              <a:buChar char="•"/>
              <a:defRPr/>
            </a:pPr>
            <a:r>
              <a:rPr lang="en-US" dirty="0"/>
              <a:t>For Ebola, their use is confined to screening in remote settings (for the time being) and the results (positive or negative) must be confirmed with molecular tests.</a:t>
            </a:r>
            <a:endParaRPr lang="en-US" dirty="0">
              <a:latin typeface="+mn-lt"/>
            </a:endParaRP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New RDTs are being developed all the time and new devices may be introduced during response situations</a:t>
            </a:r>
          </a:p>
        </p:txBody>
      </p:sp>
      <p:sp>
        <p:nvSpPr>
          <p:cNvPr id="67587" name="Title 1"/>
          <p:cNvSpPr txBox="1">
            <a:spLocks noChangeArrowheads="1"/>
          </p:cNvSpPr>
          <p:nvPr/>
        </p:nvSpPr>
        <p:spPr bwMode="auto">
          <a:xfrm>
            <a:off x="395288" y="444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3200" b="1">
                <a:solidFill>
                  <a:schemeClr val="bg1"/>
                </a:solidFill>
                <a:latin typeface="Segoe Condensed" pitchFamily="34" charset="0"/>
              </a:rPr>
              <a:t>3c) Zoom on Rapid Diagnostic Tests (RDTs)</a:t>
            </a:r>
          </a:p>
        </p:txBody>
      </p:sp>
      <p:pic>
        <p:nvPicPr>
          <p:cNvPr id="675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8156" y="3421409"/>
            <a:ext cx="3176587"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TextBox 4"/>
          <p:cNvSpPr txBox="1">
            <a:spLocks noChangeArrowheads="1"/>
          </p:cNvSpPr>
          <p:nvPr/>
        </p:nvSpPr>
        <p:spPr bwMode="auto">
          <a:xfrm>
            <a:off x="3707904" y="5218805"/>
            <a:ext cx="4502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i="1" dirty="0"/>
              <a:t>http://www.who.int/malaria/areas/diagnosis/rapid-diagnostic-tests/about-rdt/en/</a:t>
            </a:r>
          </a:p>
        </p:txBody>
      </p:sp>
      <p:sp>
        <p:nvSpPr>
          <p:cNvPr id="67590" name="Title 9"/>
          <p:cNvSpPr>
            <a:spLocks noGrp="1"/>
          </p:cNvSpPr>
          <p:nvPr>
            <p:ph type="title"/>
          </p:nvPr>
        </p:nvSpPr>
        <p:spPr/>
        <p:txBody>
          <a:bodyPr/>
          <a:lstStyle/>
          <a:p>
            <a:r>
              <a:rPr lang="en-US" altLang="en-US" sz="3600" b="1" dirty="0">
                <a:solidFill>
                  <a:srgbClr val="002060"/>
                </a:solidFill>
              </a:rPr>
              <a:t>Zoom on Rapid Diagnostic Tests (RDTs)</a:t>
            </a:r>
            <a:endParaRPr lang="en-US" altLang="en-US" sz="3600" dirty="0"/>
          </a:p>
        </p:txBody>
      </p:sp>
    </p:spTree>
    <p:extLst>
      <p:ext uri="{BB962C8B-B14F-4D97-AF65-F5344CB8AC3E}">
        <p14:creationId xmlns:p14="http://schemas.microsoft.com/office/powerpoint/2010/main" val="19681814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5EB85-B5F2-1A40-9FEF-6597C0C385BF}"/>
              </a:ext>
            </a:extLst>
          </p:cNvPr>
          <p:cNvSpPr>
            <a:spLocks noGrp="1"/>
          </p:cNvSpPr>
          <p:nvPr>
            <p:ph type="title"/>
          </p:nvPr>
        </p:nvSpPr>
        <p:spPr>
          <a:xfrm>
            <a:off x="914400" y="106872"/>
            <a:ext cx="8229600" cy="1143000"/>
          </a:xfrm>
        </p:spPr>
        <p:txBody>
          <a:bodyPr>
            <a:normAutofit/>
          </a:bodyPr>
          <a:lstStyle/>
          <a:p>
            <a:pPr algn="l"/>
            <a:r>
              <a:rPr lang="en-GB" sz="3600" b="1" dirty="0">
                <a:solidFill>
                  <a:srgbClr val="002060"/>
                </a:solidFill>
              </a:rPr>
              <a:t>Triple Packaging</a:t>
            </a:r>
            <a:endParaRPr lang="en-US" sz="3600" b="1" dirty="0">
              <a:solidFill>
                <a:srgbClr val="002060"/>
              </a:solidFill>
            </a:endParaRPr>
          </a:p>
        </p:txBody>
      </p:sp>
      <p:pic>
        <p:nvPicPr>
          <p:cNvPr id="5" name="image9.png">
            <a:extLst>
              <a:ext uri="{FF2B5EF4-FFF2-40B4-BE49-F238E27FC236}">
                <a16:creationId xmlns:a16="http://schemas.microsoft.com/office/drawing/2014/main" id="{FA1AD357-745E-3D41-A60D-DC393814A9A7}"/>
              </a:ext>
            </a:extLst>
          </p:cNvPr>
          <p:cNvPicPr>
            <a:picLocks noChangeAspect="1"/>
          </p:cNvPicPr>
          <p:nvPr/>
        </p:nvPicPr>
        <p:blipFill rotWithShape="1">
          <a:blip r:embed="rId3">
            <a:extLst/>
          </a:blip>
          <a:srcRect l="4046" t="19777" r="4260"/>
          <a:stretch/>
        </p:blipFill>
        <p:spPr>
          <a:xfrm>
            <a:off x="139392" y="1044389"/>
            <a:ext cx="5609434" cy="3680755"/>
          </a:xfrm>
          <a:prstGeom prst="rect">
            <a:avLst/>
          </a:prstGeom>
          <a:ln w="12700">
            <a:miter lim="400000"/>
          </a:ln>
        </p:spPr>
      </p:pic>
      <p:sp>
        <p:nvSpPr>
          <p:cNvPr id="8" name="Content Placeholder 2">
            <a:extLst>
              <a:ext uri="{FF2B5EF4-FFF2-40B4-BE49-F238E27FC236}">
                <a16:creationId xmlns:a16="http://schemas.microsoft.com/office/drawing/2014/main" id="{76DC94CC-7E8A-DC41-9379-4456233945FC}"/>
              </a:ext>
            </a:extLst>
          </p:cNvPr>
          <p:cNvSpPr txBox="1">
            <a:spLocks/>
          </p:cNvSpPr>
          <p:nvPr/>
        </p:nvSpPr>
        <p:spPr>
          <a:xfrm>
            <a:off x="5364088" y="404664"/>
            <a:ext cx="3456384" cy="4525963"/>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b="1" kern="1200">
                <a:solidFill>
                  <a:schemeClr val="tx1">
                    <a:lumMod val="50000"/>
                    <a:lumOff val="50000"/>
                  </a:schemeClr>
                </a:solidFill>
                <a:latin typeface="Segoe Condensed" panose="020B0606040200020203"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1" kern="1200">
                <a:solidFill>
                  <a:schemeClr val="tx1">
                    <a:lumMod val="50000"/>
                    <a:lumOff val="50000"/>
                  </a:schemeClr>
                </a:solidFill>
                <a:latin typeface="Segoe Condensed" panose="020B0606040200020203"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b="1" kern="1200">
                <a:solidFill>
                  <a:schemeClr val="tx1">
                    <a:lumMod val="50000"/>
                    <a:lumOff val="50000"/>
                  </a:schemeClr>
                </a:solidFill>
                <a:latin typeface="Segoe Condensed" panose="020B0606040200020203"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b="1" kern="1200">
                <a:solidFill>
                  <a:schemeClr val="tx1">
                    <a:lumMod val="50000"/>
                    <a:lumOff val="50000"/>
                  </a:schemeClr>
                </a:solidFill>
                <a:latin typeface="Segoe Condensed" panose="020B0606040200020203"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b="1" kern="1200">
                <a:solidFill>
                  <a:schemeClr val="tx1">
                    <a:lumMod val="50000"/>
                    <a:lumOff val="50000"/>
                  </a:schemeClr>
                </a:solidFill>
                <a:latin typeface="Segoe Condensed" panose="020B0606040200020203"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1" indent="0">
              <a:buNone/>
            </a:pPr>
            <a:r>
              <a:rPr lang="en-US" sz="1400" dirty="0">
                <a:solidFill>
                  <a:schemeClr val="tx1"/>
                </a:solidFill>
                <a:latin typeface="Arial" panose="020B0604020202020204" pitchFamily="34" charset="0"/>
                <a:cs typeface="Arial" panose="020B0604020202020204" pitchFamily="34" charset="0"/>
              </a:rPr>
              <a:t>Primary receptacle</a:t>
            </a:r>
            <a:r>
              <a:rPr lang="en-US" sz="1400" b="0" dirty="0">
                <a:solidFill>
                  <a:schemeClr val="tx1"/>
                </a:solidFill>
                <a:latin typeface="Arial" panose="020B0604020202020204" pitchFamily="34" charset="0"/>
                <a:cs typeface="Arial" panose="020B0604020202020204" pitchFamily="34" charset="0"/>
              </a:rPr>
              <a:t> </a:t>
            </a:r>
          </a:p>
          <a:p>
            <a:pPr lvl="1"/>
            <a:r>
              <a:rPr lang="en-US" sz="1400" b="0" dirty="0">
                <a:solidFill>
                  <a:schemeClr val="tx1"/>
                </a:solidFill>
                <a:latin typeface="Arial" panose="020B0604020202020204" pitchFamily="34" charset="0"/>
                <a:cs typeface="Arial" panose="020B0604020202020204" pitchFamily="34" charset="0"/>
              </a:rPr>
              <a:t>Watertight, leak-proof receptacle containing the sample.</a:t>
            </a:r>
          </a:p>
          <a:p>
            <a:pPr lvl="1"/>
            <a:r>
              <a:rPr lang="en-US" sz="1400" b="0" dirty="0">
                <a:solidFill>
                  <a:schemeClr val="tx1"/>
                </a:solidFill>
                <a:latin typeface="Arial" panose="020B0604020202020204" pitchFamily="34" charset="0"/>
                <a:cs typeface="Arial" panose="020B0604020202020204" pitchFamily="34" charset="0"/>
              </a:rPr>
              <a:t>Package with enough absorbent material to absorb all fluid in case of breakage or leakage and to stabilize samples during transport. </a:t>
            </a:r>
          </a:p>
          <a:p>
            <a:pPr marL="457200" lvl="1" indent="0">
              <a:buNone/>
            </a:pPr>
            <a:r>
              <a:rPr lang="en-US" sz="1400" dirty="0">
                <a:solidFill>
                  <a:schemeClr val="tx1"/>
                </a:solidFill>
                <a:latin typeface="Arial" panose="020B0604020202020204" pitchFamily="34" charset="0"/>
                <a:cs typeface="Arial" panose="020B0604020202020204" pitchFamily="34" charset="0"/>
              </a:rPr>
              <a:t>Secondary packaging</a:t>
            </a:r>
            <a:r>
              <a:rPr lang="en-US" sz="1400" b="0" dirty="0">
                <a:solidFill>
                  <a:schemeClr val="tx1"/>
                </a:solidFill>
                <a:latin typeface="Arial" panose="020B0604020202020204" pitchFamily="34" charset="0"/>
                <a:cs typeface="Arial" panose="020B0604020202020204" pitchFamily="34" charset="0"/>
              </a:rPr>
              <a:t> </a:t>
            </a:r>
          </a:p>
          <a:p>
            <a:pPr lvl="1"/>
            <a:r>
              <a:rPr lang="en-US" sz="1400" b="0" dirty="0">
                <a:solidFill>
                  <a:schemeClr val="tx1"/>
                </a:solidFill>
                <a:latin typeface="Arial" panose="020B0604020202020204" pitchFamily="34" charset="0"/>
                <a:cs typeface="Arial" panose="020B0604020202020204" pitchFamily="34" charset="0"/>
              </a:rPr>
              <a:t>Durable, watertight, leak-proof packaging to enclose and protect the primary receptacles. </a:t>
            </a:r>
          </a:p>
          <a:p>
            <a:pPr lvl="1"/>
            <a:r>
              <a:rPr lang="en-US" sz="1400" b="0" dirty="0">
                <a:solidFill>
                  <a:schemeClr val="tx1"/>
                </a:solidFill>
                <a:latin typeface="Arial" panose="020B0604020202020204" pitchFamily="34" charset="0"/>
                <a:cs typeface="Arial" panose="020B0604020202020204" pitchFamily="34" charset="0"/>
              </a:rPr>
              <a:t>Several cushioned primary receptacles may be placed in one secondary packaging.</a:t>
            </a:r>
          </a:p>
          <a:p>
            <a:pPr marL="457200" lvl="1" indent="0">
              <a:buNone/>
            </a:pPr>
            <a:r>
              <a:rPr lang="en-US" sz="1400" dirty="0">
                <a:solidFill>
                  <a:schemeClr val="tx1"/>
                </a:solidFill>
                <a:latin typeface="Arial" panose="020B0604020202020204" pitchFamily="34" charset="0"/>
                <a:cs typeface="Arial" panose="020B0604020202020204" pitchFamily="34" charset="0"/>
              </a:rPr>
              <a:t>Tertiary packaging</a:t>
            </a:r>
            <a:r>
              <a:rPr lang="en-US" sz="1400" b="0" dirty="0">
                <a:solidFill>
                  <a:schemeClr val="tx1"/>
                </a:solidFill>
                <a:latin typeface="Arial" panose="020B0604020202020204" pitchFamily="34" charset="0"/>
                <a:cs typeface="Arial" panose="020B0604020202020204" pitchFamily="34" charset="0"/>
              </a:rPr>
              <a:t> </a:t>
            </a:r>
          </a:p>
          <a:p>
            <a:pPr lvl="1"/>
            <a:r>
              <a:rPr lang="en-US" sz="1400" b="0" dirty="0">
                <a:solidFill>
                  <a:schemeClr val="tx1"/>
                </a:solidFill>
                <a:latin typeface="Arial" panose="020B0604020202020204" pitchFamily="34" charset="0"/>
                <a:cs typeface="Arial" panose="020B0604020202020204" pitchFamily="34" charset="0"/>
              </a:rPr>
              <a:t>Secondary packaging is placed in outer packaging with suitable cushioning material. </a:t>
            </a:r>
          </a:p>
          <a:p>
            <a:pPr lvl="1"/>
            <a:r>
              <a:rPr lang="en-US" sz="1400" b="0" dirty="0">
                <a:solidFill>
                  <a:schemeClr val="tx1"/>
                </a:solidFill>
                <a:latin typeface="Arial" panose="020B0604020202020204" pitchFamily="34" charset="0"/>
                <a:cs typeface="Arial" panose="020B0604020202020204" pitchFamily="34" charset="0"/>
              </a:rPr>
              <a:t>May contains ice or dry ice (if necessary) to maintain sample temperature. </a:t>
            </a:r>
          </a:p>
          <a:p>
            <a:pPr lvl="1"/>
            <a:r>
              <a:rPr lang="en-US" sz="1400" b="0" dirty="0">
                <a:solidFill>
                  <a:schemeClr val="tx1"/>
                </a:solidFill>
                <a:latin typeface="Arial" panose="020B0604020202020204" pitchFamily="34" charset="0"/>
                <a:cs typeface="Arial" panose="020B0604020202020204" pitchFamily="34" charset="0"/>
              </a:rPr>
              <a:t>Contains documentation. </a:t>
            </a:r>
          </a:p>
          <a:p>
            <a:endParaRPr lang="en-US" sz="1400" dirty="0">
              <a:solidFill>
                <a:schemeClr val="tx1"/>
              </a:solidFill>
              <a:latin typeface="Arial" panose="020B0604020202020204" pitchFamily="34" charset="0"/>
              <a:cs typeface="Arial" panose="020B0604020202020204" pitchFamily="34" charset="0"/>
            </a:endParaRPr>
          </a:p>
          <a:p>
            <a:pPr lvl="1">
              <a:buFont typeface="Arial" panose="020B0604020202020204" pitchFamily="34" charset="0"/>
              <a:buChar char="•"/>
            </a:pPr>
            <a:endParaRPr lang="en-US" sz="1400" dirty="0">
              <a:solidFill>
                <a:schemeClr val="tx1"/>
              </a:solidFill>
              <a:latin typeface="Arial" panose="020B0604020202020204" pitchFamily="34" charset="0"/>
              <a:cs typeface="Arial" panose="020B0604020202020204" pitchFamily="34" charset="0"/>
            </a:endParaRPr>
          </a:p>
          <a:p>
            <a:endParaRPr lang="en-US" sz="1400" dirty="0">
              <a:solidFill>
                <a:schemeClr val="tx1"/>
              </a:solidFill>
              <a:latin typeface="Arial" panose="020B0604020202020204" pitchFamily="34" charset="0"/>
              <a:cs typeface="Arial" panose="020B0604020202020204" pitchFamily="34" charset="0"/>
            </a:endParaRPr>
          </a:p>
          <a:p>
            <a:pPr lvl="1">
              <a:buFont typeface="Arial" panose="020B0604020202020204" pitchFamily="34" charset="0"/>
              <a:buChar char="•"/>
            </a:pPr>
            <a:endParaRPr lang="en-US" sz="1400" dirty="0">
              <a:solidFill>
                <a:schemeClr val="tx1"/>
              </a:solidFill>
              <a:latin typeface="Arial" panose="020B0604020202020204" pitchFamily="34" charset="0"/>
              <a:cs typeface="Arial" panose="020B0604020202020204" pitchFamily="34" charset="0"/>
            </a:endParaRPr>
          </a:p>
          <a:p>
            <a:endParaRPr lang="en-US" sz="1400" dirty="0">
              <a:solidFill>
                <a:schemeClr val="tx1"/>
              </a:solidFill>
              <a:latin typeface="Arial" panose="020B0604020202020204" pitchFamily="34" charset="0"/>
              <a:cs typeface="Arial" panose="020B0604020202020204" pitchFamily="34" charset="0"/>
            </a:endParaRPr>
          </a:p>
          <a:p>
            <a:pPr lvl="1">
              <a:buFont typeface="Arial" panose="020B0604020202020204" pitchFamily="34" charset="0"/>
              <a:buChar char="•"/>
            </a:pPr>
            <a:endParaRPr lang="en-US" sz="1400" dirty="0">
              <a:solidFill>
                <a:schemeClr val="tx1"/>
              </a:solidFill>
              <a:latin typeface="Arial" panose="020B0604020202020204" pitchFamily="34" charset="0"/>
              <a:cs typeface="Arial" panose="020B0604020202020204" pitchFamily="34" charset="0"/>
            </a:endParaRPr>
          </a:p>
        </p:txBody>
      </p:sp>
      <p:sp>
        <p:nvSpPr>
          <p:cNvPr id="6" name="Content Placeholder 4">
            <a:extLst>
              <a:ext uri="{FF2B5EF4-FFF2-40B4-BE49-F238E27FC236}">
                <a16:creationId xmlns:a16="http://schemas.microsoft.com/office/drawing/2014/main" id="{9C753C02-134B-47E4-8484-553C566841E3}"/>
              </a:ext>
            </a:extLst>
          </p:cNvPr>
          <p:cNvSpPr txBox="1">
            <a:spLocks/>
          </p:cNvSpPr>
          <p:nvPr/>
        </p:nvSpPr>
        <p:spPr>
          <a:xfrm>
            <a:off x="193725" y="4741682"/>
            <a:ext cx="5599233" cy="1348061"/>
          </a:xfrm>
          <a:prstGeom prst="rect">
            <a:avLst/>
          </a:prstGeom>
          <a:noFill/>
        </p:spPr>
        <p:txBody>
          <a:bodyPr wrap="square" rtlCol="0">
            <a:spAutoFit/>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NZ" sz="1200" dirty="0">
                <a:latin typeface="+mn-lt"/>
              </a:rPr>
              <a:t>Internationally, only packaging tested &amp; approved using Packing Instruction 620 should be used for Cat A shipments. These packages are marked with a UN packaging symbol. </a:t>
            </a:r>
          </a:p>
          <a:p>
            <a:pPr marL="0" indent="0" algn="ctr">
              <a:buNone/>
            </a:pPr>
            <a:endParaRPr lang="en-NZ" sz="1200" dirty="0">
              <a:latin typeface="+mn-lt"/>
            </a:endParaRPr>
          </a:p>
          <a:p>
            <a:pPr marL="0" indent="0" algn="ctr">
              <a:buNone/>
            </a:pPr>
            <a:endParaRPr lang="en-NZ" sz="1200" dirty="0">
              <a:latin typeface="+mn-lt"/>
            </a:endParaRPr>
          </a:p>
          <a:p>
            <a:pPr marL="0" indent="0" algn="ctr">
              <a:buNone/>
            </a:pPr>
            <a:endParaRPr lang="en-NZ" sz="1200" dirty="0">
              <a:latin typeface="+mn-lt"/>
            </a:endParaRPr>
          </a:p>
          <a:p>
            <a:pPr marL="0" indent="0" algn="ctr">
              <a:buNone/>
            </a:pPr>
            <a:r>
              <a:rPr lang="en-NZ" sz="1200" dirty="0">
                <a:latin typeface="+mn-lt"/>
              </a:rPr>
              <a:t>Packing Instruction 650 may be used to guide packaging of Cat B substances</a:t>
            </a:r>
            <a:r>
              <a:rPr lang="en-NZ" sz="1100" dirty="0"/>
              <a:t>. </a:t>
            </a:r>
          </a:p>
        </p:txBody>
      </p:sp>
      <p:grpSp>
        <p:nvGrpSpPr>
          <p:cNvPr id="7" name="Group 178">
            <a:extLst>
              <a:ext uri="{FF2B5EF4-FFF2-40B4-BE49-F238E27FC236}">
                <a16:creationId xmlns:a16="http://schemas.microsoft.com/office/drawing/2014/main" id="{40D2F2AA-C995-4757-B837-3AB6BE13B7DC}"/>
              </a:ext>
            </a:extLst>
          </p:cNvPr>
          <p:cNvGrpSpPr>
            <a:grpSpLocks/>
          </p:cNvGrpSpPr>
          <p:nvPr/>
        </p:nvGrpSpPr>
        <p:grpSpPr bwMode="auto">
          <a:xfrm>
            <a:off x="2271964" y="5080376"/>
            <a:ext cx="1344289" cy="568985"/>
            <a:chOff x="4023" y="1754"/>
            <a:chExt cx="1249" cy="365"/>
          </a:xfrm>
        </p:grpSpPr>
        <p:sp>
          <p:nvSpPr>
            <p:cNvPr id="9" name="Oval 29">
              <a:extLst>
                <a:ext uri="{FF2B5EF4-FFF2-40B4-BE49-F238E27FC236}">
                  <a16:creationId xmlns:a16="http://schemas.microsoft.com/office/drawing/2014/main" id="{FA8AD331-435D-4E9B-813E-859EBEB5CD56}"/>
                </a:ext>
              </a:extLst>
            </p:cNvPr>
            <p:cNvSpPr>
              <a:spLocks noChangeArrowheads="1"/>
            </p:cNvSpPr>
            <p:nvPr/>
          </p:nvSpPr>
          <p:spPr bwMode="auto">
            <a:xfrm>
              <a:off x="4023" y="1833"/>
              <a:ext cx="330" cy="24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Text Box 31">
              <a:extLst>
                <a:ext uri="{FF2B5EF4-FFF2-40B4-BE49-F238E27FC236}">
                  <a16:creationId xmlns:a16="http://schemas.microsoft.com/office/drawing/2014/main" id="{D18F9CF7-80CD-469B-9A60-5BB58BAB0E90}"/>
                </a:ext>
              </a:extLst>
            </p:cNvPr>
            <p:cNvSpPr txBox="1">
              <a:spLocks noChangeArrowheads="1"/>
            </p:cNvSpPr>
            <p:nvPr/>
          </p:nvSpPr>
          <p:spPr bwMode="auto">
            <a:xfrm>
              <a:off x="4327" y="1833"/>
              <a:ext cx="94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fr-FR" sz="800" b="1" dirty="0">
                  <a:cs typeface="Arial" charset="0"/>
                </a:rPr>
                <a:t>4G/CLASS 6.2/02</a:t>
              </a:r>
            </a:p>
            <a:p>
              <a:r>
                <a:rPr lang="fr-FR" sz="800" b="1" dirty="0">
                  <a:cs typeface="Arial" charset="0"/>
                </a:rPr>
                <a:t>F/BVT 312103</a:t>
              </a:r>
            </a:p>
          </p:txBody>
        </p:sp>
        <p:sp>
          <p:nvSpPr>
            <p:cNvPr id="11" name="TextBox 37">
              <a:extLst>
                <a:ext uri="{FF2B5EF4-FFF2-40B4-BE49-F238E27FC236}">
                  <a16:creationId xmlns:a16="http://schemas.microsoft.com/office/drawing/2014/main" id="{58C7E429-0C59-4A95-A65C-0C346876F09B}"/>
                </a:ext>
              </a:extLst>
            </p:cNvPr>
            <p:cNvSpPr txBox="1">
              <a:spLocks noChangeArrowheads="1"/>
            </p:cNvSpPr>
            <p:nvPr/>
          </p:nvSpPr>
          <p:spPr bwMode="auto">
            <a:xfrm>
              <a:off x="4036" y="1754"/>
              <a:ext cx="304"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CH" sz="2000" dirty="0">
                  <a:cs typeface="Arial" charset="0"/>
                </a:rPr>
                <a:t>u</a:t>
              </a:r>
            </a:p>
          </p:txBody>
        </p:sp>
        <p:sp>
          <p:nvSpPr>
            <p:cNvPr id="12" name="TextBox 38">
              <a:extLst>
                <a:ext uri="{FF2B5EF4-FFF2-40B4-BE49-F238E27FC236}">
                  <a16:creationId xmlns:a16="http://schemas.microsoft.com/office/drawing/2014/main" id="{2FE662B8-ECC4-409E-BE52-60B45C9E2A9B}"/>
                </a:ext>
              </a:extLst>
            </p:cNvPr>
            <p:cNvSpPr txBox="1">
              <a:spLocks noChangeArrowheads="1"/>
            </p:cNvSpPr>
            <p:nvPr/>
          </p:nvSpPr>
          <p:spPr bwMode="auto">
            <a:xfrm>
              <a:off x="4041" y="1902"/>
              <a:ext cx="30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80000"/>
                </a:lnSpc>
              </a:pPr>
              <a:r>
                <a:rPr lang="fr-CH" sz="2000" dirty="0">
                  <a:cs typeface="Arial" charset="0"/>
                </a:rPr>
                <a:t>n</a:t>
              </a:r>
            </a:p>
          </p:txBody>
        </p:sp>
      </p:grpSp>
      <p:sp>
        <p:nvSpPr>
          <p:cNvPr id="13" name="TextBox 12">
            <a:extLst>
              <a:ext uri="{FF2B5EF4-FFF2-40B4-BE49-F238E27FC236}">
                <a16:creationId xmlns:a16="http://schemas.microsoft.com/office/drawing/2014/main" id="{F1649384-7572-44B7-9388-7C86702FC235}"/>
              </a:ext>
            </a:extLst>
          </p:cNvPr>
          <p:cNvSpPr txBox="1"/>
          <p:nvPr/>
        </p:nvSpPr>
        <p:spPr>
          <a:xfrm>
            <a:off x="3416167" y="5452004"/>
            <a:ext cx="1315787" cy="215444"/>
          </a:xfrm>
          <a:prstGeom prst="rect">
            <a:avLst/>
          </a:prstGeom>
          <a:noFill/>
        </p:spPr>
        <p:txBody>
          <a:bodyPr wrap="square" rtlCol="0">
            <a:spAutoFit/>
          </a:bodyPr>
          <a:lstStyle/>
          <a:p>
            <a:r>
              <a:rPr lang="fr-CH" sz="800" i="1" dirty="0"/>
              <a:t>ISST Training Programme</a:t>
            </a:r>
          </a:p>
        </p:txBody>
      </p:sp>
    </p:spTree>
    <p:extLst>
      <p:ext uri="{BB962C8B-B14F-4D97-AF65-F5344CB8AC3E}">
        <p14:creationId xmlns:p14="http://schemas.microsoft.com/office/powerpoint/2010/main" val="3549951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2B953F2-A6EB-44BB-A5BC-AED76F361166}"/>
              </a:ext>
            </a:extLst>
          </p:cNvPr>
          <p:cNvSpPr>
            <a:spLocks noGrp="1"/>
          </p:cNvSpPr>
          <p:nvPr>
            <p:ph type="title"/>
          </p:nvPr>
        </p:nvSpPr>
        <p:spPr>
          <a:xfrm>
            <a:off x="138336" y="-11495"/>
            <a:ext cx="8867328" cy="1143000"/>
          </a:xfrm>
        </p:spPr>
        <p:txBody>
          <a:bodyPr>
            <a:noAutofit/>
          </a:bodyPr>
          <a:lstStyle/>
          <a:p>
            <a:r>
              <a:rPr lang="en-US" sz="3600" b="1" dirty="0">
                <a:solidFill>
                  <a:srgbClr val="002060"/>
                </a:solidFill>
              </a:rPr>
              <a:t>International Sample Transport </a:t>
            </a:r>
            <a:r>
              <a:rPr lang="en-US" sz="3600" b="1" u="sng" dirty="0">
                <a:solidFill>
                  <a:srgbClr val="002060"/>
                </a:solidFill>
              </a:rPr>
              <a:t>Marks</a:t>
            </a:r>
          </a:p>
        </p:txBody>
      </p:sp>
      <p:pic>
        <p:nvPicPr>
          <p:cNvPr id="5" name="Picture 1" descr="page1image256">
            <a:extLst>
              <a:ext uri="{FF2B5EF4-FFF2-40B4-BE49-F238E27FC236}">
                <a16:creationId xmlns:a16="http://schemas.microsoft.com/office/drawing/2014/main" id="{6F11D572-7E57-49E5-AA5D-FBD49C57815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43" t="-391" r="54265" b="57494"/>
          <a:stretch/>
        </p:blipFill>
        <p:spPr bwMode="auto">
          <a:xfrm>
            <a:off x="5603080" y="2319309"/>
            <a:ext cx="2421670" cy="17566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page1image256">
            <a:extLst>
              <a:ext uri="{FF2B5EF4-FFF2-40B4-BE49-F238E27FC236}">
                <a16:creationId xmlns:a16="http://schemas.microsoft.com/office/drawing/2014/main" id="{7D8E5F8E-F0BD-42D5-A136-768AF8BB987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033" t="4416" r="2885" b="57523"/>
          <a:stretch/>
        </p:blipFill>
        <p:spPr bwMode="auto">
          <a:xfrm>
            <a:off x="6202425" y="4233796"/>
            <a:ext cx="2567882" cy="1595675"/>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32">
            <a:extLst>
              <a:ext uri="{FF2B5EF4-FFF2-40B4-BE49-F238E27FC236}">
                <a16:creationId xmlns:a16="http://schemas.microsoft.com/office/drawing/2014/main" id="{E1EDB3D7-7E7F-48A8-AF49-0E40F48DE418}"/>
              </a:ext>
            </a:extLst>
          </p:cNvPr>
          <p:cNvSpPr>
            <a:spLocks noChangeArrowheads="1"/>
          </p:cNvSpPr>
          <p:nvPr/>
        </p:nvSpPr>
        <p:spPr bwMode="auto">
          <a:xfrm>
            <a:off x="7918909" y="1061052"/>
            <a:ext cx="885825" cy="88582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200" dirty="0"/>
              <a:t>UN 3373</a:t>
            </a:r>
          </a:p>
        </p:txBody>
      </p:sp>
      <p:sp>
        <p:nvSpPr>
          <p:cNvPr id="9" name="Rectangle 34">
            <a:extLst>
              <a:ext uri="{FF2B5EF4-FFF2-40B4-BE49-F238E27FC236}">
                <a16:creationId xmlns:a16="http://schemas.microsoft.com/office/drawing/2014/main" id="{51DADEF1-376B-430C-858B-EB4DC6B5D6EF}"/>
              </a:ext>
            </a:extLst>
          </p:cNvPr>
          <p:cNvSpPr>
            <a:spLocks noChangeArrowheads="1"/>
          </p:cNvSpPr>
          <p:nvPr/>
        </p:nvSpPr>
        <p:spPr bwMode="auto">
          <a:xfrm>
            <a:off x="6239344" y="1503965"/>
            <a:ext cx="1524000" cy="5334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sz="800" dirty="0"/>
              <a:t>INFECTIOUS SUBSTANCE,</a:t>
            </a:r>
          </a:p>
          <a:p>
            <a:r>
              <a:rPr lang="en-US" sz="800" dirty="0"/>
              <a:t>AFFECTING HUMANS</a:t>
            </a:r>
          </a:p>
          <a:p>
            <a:endParaRPr lang="en-US" sz="800" dirty="0"/>
          </a:p>
          <a:p>
            <a:r>
              <a:rPr lang="en-US" sz="800" dirty="0"/>
              <a:t>UN 2814</a:t>
            </a:r>
          </a:p>
        </p:txBody>
      </p:sp>
      <p:sp>
        <p:nvSpPr>
          <p:cNvPr id="10" name="Rectangle 34">
            <a:extLst>
              <a:ext uri="{FF2B5EF4-FFF2-40B4-BE49-F238E27FC236}">
                <a16:creationId xmlns:a16="http://schemas.microsoft.com/office/drawing/2014/main" id="{E28E1B1B-CE20-4E0A-B397-C3422039C968}"/>
              </a:ext>
            </a:extLst>
          </p:cNvPr>
          <p:cNvSpPr>
            <a:spLocks noChangeArrowheads="1"/>
          </p:cNvSpPr>
          <p:nvPr/>
        </p:nvSpPr>
        <p:spPr bwMode="auto">
          <a:xfrm>
            <a:off x="5532556" y="987108"/>
            <a:ext cx="1524000" cy="38961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sz="800" dirty="0"/>
              <a:t>BIOLOGICAL SUBSTANCE,</a:t>
            </a:r>
          </a:p>
          <a:p>
            <a:r>
              <a:rPr lang="en-US" sz="800" dirty="0"/>
              <a:t>CATEGORY B</a:t>
            </a:r>
          </a:p>
        </p:txBody>
      </p:sp>
      <p:sp>
        <p:nvSpPr>
          <p:cNvPr id="12" name="TextBox 11">
            <a:extLst>
              <a:ext uri="{FF2B5EF4-FFF2-40B4-BE49-F238E27FC236}">
                <a16:creationId xmlns:a16="http://schemas.microsoft.com/office/drawing/2014/main" id="{5960661F-9A54-4F4B-B0DA-7804103D8A92}"/>
              </a:ext>
            </a:extLst>
          </p:cNvPr>
          <p:cNvSpPr txBox="1"/>
          <p:nvPr/>
        </p:nvSpPr>
        <p:spPr>
          <a:xfrm>
            <a:off x="7616264" y="2028743"/>
            <a:ext cx="1491114" cy="246221"/>
          </a:xfrm>
          <a:prstGeom prst="rect">
            <a:avLst/>
          </a:prstGeom>
          <a:noFill/>
        </p:spPr>
        <p:txBody>
          <a:bodyPr wrap="none" rtlCol="0">
            <a:spAutoFit/>
          </a:bodyPr>
          <a:lstStyle/>
          <a:p>
            <a:r>
              <a:rPr lang="fr-CH" sz="1000" i="1" dirty="0"/>
              <a:t>ISST Training Programme</a:t>
            </a:r>
          </a:p>
        </p:txBody>
      </p:sp>
      <p:sp>
        <p:nvSpPr>
          <p:cNvPr id="3" name="Content Placeholder 2">
            <a:extLst>
              <a:ext uri="{FF2B5EF4-FFF2-40B4-BE49-F238E27FC236}">
                <a16:creationId xmlns:a16="http://schemas.microsoft.com/office/drawing/2014/main" id="{16A1E541-3473-47BE-B858-E136AD669B7E}"/>
              </a:ext>
            </a:extLst>
          </p:cNvPr>
          <p:cNvSpPr>
            <a:spLocks noGrp="1"/>
          </p:cNvSpPr>
          <p:nvPr>
            <p:ph idx="1"/>
          </p:nvPr>
        </p:nvSpPr>
        <p:spPr>
          <a:xfrm>
            <a:off x="138336" y="1052736"/>
            <a:ext cx="5394220" cy="3714073"/>
          </a:xfrm>
        </p:spPr>
        <p:txBody>
          <a:bodyPr>
            <a:normAutofit lnSpcReduction="10000"/>
          </a:bodyPr>
          <a:lstStyle/>
          <a:p>
            <a:r>
              <a:rPr lang="en-NZ" sz="2000" dirty="0">
                <a:solidFill>
                  <a:schemeClr val="tx1"/>
                </a:solidFill>
              </a:rPr>
              <a:t>Proper Shipping Name (PSN) of Infectious Substance</a:t>
            </a:r>
          </a:p>
          <a:p>
            <a:pPr marL="0" indent="0">
              <a:buNone/>
            </a:pPr>
            <a:endParaRPr lang="en-NZ" sz="2000" dirty="0">
              <a:solidFill>
                <a:schemeClr val="tx1"/>
              </a:solidFill>
            </a:endParaRPr>
          </a:p>
          <a:p>
            <a:r>
              <a:rPr lang="en-NZ" sz="2000" dirty="0">
                <a:solidFill>
                  <a:schemeClr val="tx1"/>
                </a:solidFill>
              </a:rPr>
              <a:t>UN Number of Infectious Substance.</a:t>
            </a:r>
          </a:p>
          <a:p>
            <a:pPr marL="0" indent="0">
              <a:buNone/>
            </a:pPr>
            <a:endParaRPr lang="en-NZ" sz="2000" dirty="0">
              <a:solidFill>
                <a:schemeClr val="tx1"/>
              </a:solidFill>
            </a:endParaRPr>
          </a:p>
          <a:p>
            <a:r>
              <a:rPr lang="en-NZ" sz="2000" dirty="0">
                <a:solidFill>
                  <a:schemeClr val="tx1"/>
                </a:solidFill>
              </a:rPr>
              <a:t>Name &amp; Address of Shipper &amp; Receiver</a:t>
            </a:r>
          </a:p>
          <a:p>
            <a:pPr marL="0" indent="0">
              <a:buNone/>
            </a:pPr>
            <a:endParaRPr lang="en-NZ" sz="2000" dirty="0">
              <a:solidFill>
                <a:schemeClr val="tx1"/>
              </a:solidFill>
            </a:endParaRPr>
          </a:p>
          <a:p>
            <a:r>
              <a:rPr lang="en-NZ" sz="2000" dirty="0">
                <a:solidFill>
                  <a:schemeClr val="tx1"/>
                </a:solidFill>
              </a:rPr>
              <a:t>Emergency Name &amp; Telephone Number of a Responsible Person (may be written on the airway bill for Cat B packages)</a:t>
            </a:r>
          </a:p>
          <a:p>
            <a:pPr marL="0" indent="0">
              <a:buNone/>
            </a:pPr>
            <a:r>
              <a:rPr lang="en-NZ" sz="2000" dirty="0"/>
              <a:t> </a:t>
            </a:r>
          </a:p>
        </p:txBody>
      </p:sp>
      <p:sp>
        <p:nvSpPr>
          <p:cNvPr id="13" name="Text Box 6">
            <a:extLst>
              <a:ext uri="{FF2B5EF4-FFF2-40B4-BE49-F238E27FC236}">
                <a16:creationId xmlns:a16="http://schemas.microsoft.com/office/drawing/2014/main" id="{C2DC8B26-7A9B-42AF-94B7-4FB5C1789D16}"/>
              </a:ext>
            </a:extLst>
          </p:cNvPr>
          <p:cNvSpPr txBox="1">
            <a:spLocks noChangeArrowheads="1"/>
          </p:cNvSpPr>
          <p:nvPr/>
        </p:nvSpPr>
        <p:spPr bwMode="auto">
          <a:xfrm>
            <a:off x="4139952" y="4810014"/>
            <a:ext cx="1669995" cy="103370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spcBef>
                <a:spcPts val="0"/>
              </a:spcBef>
            </a:pPr>
            <a:r>
              <a:rPr lang="en-GB" altLang="zh-CN" sz="1200" b="1" dirty="0">
                <a:solidFill>
                  <a:srgbClr val="000000"/>
                </a:solidFill>
                <a:ea typeface="SimSun" pitchFamily="2" charset="-122"/>
              </a:rPr>
              <a:t>dry ice as coolant</a:t>
            </a:r>
          </a:p>
          <a:p>
            <a:pPr eaLnBrk="1" hangingPunct="1">
              <a:lnSpc>
                <a:spcPct val="150000"/>
              </a:lnSpc>
              <a:spcBef>
                <a:spcPts val="0"/>
              </a:spcBef>
            </a:pPr>
            <a:r>
              <a:rPr lang="en-GB" altLang="zh-CN" sz="1200" b="1" dirty="0">
                <a:solidFill>
                  <a:srgbClr val="000000"/>
                </a:solidFill>
                <a:ea typeface="SimSun" pitchFamily="2" charset="-122"/>
              </a:rPr>
              <a:t>UN1845 </a:t>
            </a:r>
          </a:p>
          <a:p>
            <a:pPr eaLnBrk="1" hangingPunct="1">
              <a:spcBef>
                <a:spcPts val="0"/>
              </a:spcBef>
            </a:pPr>
            <a:endParaRPr lang="en-GB" altLang="zh-CN" sz="1200" b="1" dirty="0">
              <a:solidFill>
                <a:srgbClr val="000000"/>
              </a:solidFill>
              <a:ea typeface="SimSun" pitchFamily="2" charset="-122"/>
            </a:endParaRPr>
          </a:p>
          <a:p>
            <a:pPr eaLnBrk="1" hangingPunct="1">
              <a:spcBef>
                <a:spcPts val="0"/>
              </a:spcBef>
            </a:pPr>
            <a:r>
              <a:rPr lang="en-GB" altLang="zh-CN" sz="1200" b="1" dirty="0">
                <a:solidFill>
                  <a:srgbClr val="000000"/>
                </a:solidFill>
                <a:ea typeface="SimSun" pitchFamily="2" charset="-122"/>
              </a:rPr>
              <a:t>Net quantity ____kg</a:t>
            </a:r>
            <a:endParaRPr lang="en-GB" sz="1200" b="1" dirty="0"/>
          </a:p>
        </p:txBody>
      </p:sp>
      <p:sp>
        <p:nvSpPr>
          <p:cNvPr id="2" name="TextBox 1">
            <a:extLst>
              <a:ext uri="{FF2B5EF4-FFF2-40B4-BE49-F238E27FC236}">
                <a16:creationId xmlns:a16="http://schemas.microsoft.com/office/drawing/2014/main" id="{66A7ED29-924A-475B-8D78-0E5159E4645B}"/>
              </a:ext>
            </a:extLst>
          </p:cNvPr>
          <p:cNvSpPr txBox="1"/>
          <p:nvPr/>
        </p:nvSpPr>
        <p:spPr>
          <a:xfrm>
            <a:off x="210534" y="4786328"/>
            <a:ext cx="3771046" cy="923330"/>
          </a:xfrm>
          <a:prstGeom prst="rect">
            <a:avLst/>
          </a:prstGeom>
          <a:noFill/>
        </p:spPr>
        <p:txBody>
          <a:bodyPr wrap="square" rtlCol="0">
            <a:spAutoFit/>
          </a:bodyPr>
          <a:lstStyle/>
          <a:p>
            <a:pPr marL="285750" indent="-285750">
              <a:buFont typeface="Arial" panose="020B0604020202020204" pitchFamily="34" charset="0"/>
              <a:buChar char="•"/>
            </a:pPr>
            <a:r>
              <a:rPr lang="en-NZ" dirty="0">
                <a:latin typeface="Arial" panose="020B0604020202020204" pitchFamily="34" charset="0"/>
                <a:cs typeface="Arial" panose="020B0604020202020204" pitchFamily="34" charset="0"/>
              </a:rPr>
              <a:t>Indicators of dry ice (if applicable) including PSN, UN number and net quantity used</a:t>
            </a:r>
          </a:p>
        </p:txBody>
      </p:sp>
      <p:sp>
        <p:nvSpPr>
          <p:cNvPr id="14" name="TextBox 13">
            <a:extLst>
              <a:ext uri="{FF2B5EF4-FFF2-40B4-BE49-F238E27FC236}">
                <a16:creationId xmlns:a16="http://schemas.microsoft.com/office/drawing/2014/main" id="{3031B3E0-03C7-40D6-B627-D0322796A3AC}"/>
              </a:ext>
            </a:extLst>
          </p:cNvPr>
          <p:cNvSpPr txBox="1"/>
          <p:nvPr/>
        </p:nvSpPr>
        <p:spPr>
          <a:xfrm>
            <a:off x="7845575" y="3845951"/>
            <a:ext cx="990977" cy="246221"/>
          </a:xfrm>
          <a:prstGeom prst="rect">
            <a:avLst/>
          </a:prstGeom>
          <a:noFill/>
        </p:spPr>
        <p:txBody>
          <a:bodyPr wrap="none" rtlCol="0">
            <a:spAutoFit/>
          </a:bodyPr>
          <a:lstStyle/>
          <a:p>
            <a:r>
              <a:rPr lang="fr-CH" sz="1000" i="1" dirty="0"/>
              <a:t>RRT </a:t>
            </a:r>
            <a:r>
              <a:rPr lang="fr-CH" sz="1000" i="1" dirty="0" err="1"/>
              <a:t>lab</a:t>
            </a:r>
            <a:r>
              <a:rPr lang="fr-CH" sz="1000" i="1" dirty="0"/>
              <a:t> module</a:t>
            </a:r>
            <a:endParaRPr lang="en-US" sz="1000" i="1" dirty="0"/>
          </a:p>
        </p:txBody>
      </p:sp>
      <p:sp>
        <p:nvSpPr>
          <p:cNvPr id="15" name="TextBox 14">
            <a:extLst>
              <a:ext uri="{FF2B5EF4-FFF2-40B4-BE49-F238E27FC236}">
                <a16:creationId xmlns:a16="http://schemas.microsoft.com/office/drawing/2014/main" id="{0C0E21E7-B6EB-4C76-9552-576FEA1A094D}"/>
              </a:ext>
            </a:extLst>
          </p:cNvPr>
          <p:cNvSpPr txBox="1"/>
          <p:nvPr/>
        </p:nvSpPr>
        <p:spPr>
          <a:xfrm>
            <a:off x="8116401" y="5741116"/>
            <a:ext cx="990977" cy="246221"/>
          </a:xfrm>
          <a:prstGeom prst="rect">
            <a:avLst/>
          </a:prstGeom>
          <a:noFill/>
        </p:spPr>
        <p:txBody>
          <a:bodyPr wrap="none" rtlCol="0">
            <a:spAutoFit/>
          </a:bodyPr>
          <a:lstStyle/>
          <a:p>
            <a:r>
              <a:rPr lang="fr-CH" sz="1000" i="1" dirty="0"/>
              <a:t>RRT </a:t>
            </a:r>
            <a:r>
              <a:rPr lang="fr-CH" sz="1000" i="1" dirty="0" err="1"/>
              <a:t>lab</a:t>
            </a:r>
            <a:r>
              <a:rPr lang="fr-CH" sz="1000" i="1" dirty="0"/>
              <a:t> module</a:t>
            </a:r>
            <a:endParaRPr lang="en-US" sz="1000" i="1" dirty="0"/>
          </a:p>
        </p:txBody>
      </p:sp>
    </p:spTree>
    <p:extLst>
      <p:ext uri="{BB962C8B-B14F-4D97-AF65-F5344CB8AC3E}">
        <p14:creationId xmlns:p14="http://schemas.microsoft.com/office/powerpoint/2010/main" val="2056310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GB" altLang="en-US" sz="3600" b="1" dirty="0">
                <a:solidFill>
                  <a:srgbClr val="002060"/>
                </a:solidFill>
              </a:rPr>
              <a:t>Outline</a:t>
            </a:r>
          </a:p>
        </p:txBody>
      </p:sp>
      <p:sp>
        <p:nvSpPr>
          <p:cNvPr id="2" name="TextBox 1">
            <a:extLst>
              <a:ext uri="{FF2B5EF4-FFF2-40B4-BE49-F238E27FC236}">
                <a16:creationId xmlns:a16="http://schemas.microsoft.com/office/drawing/2014/main" id="{FBE9F4D2-86E7-45AB-B106-459590569916}"/>
              </a:ext>
            </a:extLst>
          </p:cNvPr>
          <p:cNvSpPr txBox="1"/>
          <p:nvPr/>
        </p:nvSpPr>
        <p:spPr>
          <a:xfrm>
            <a:off x="899592" y="1772816"/>
            <a:ext cx="4506042" cy="2246769"/>
          </a:xfrm>
          <a:prstGeom prst="rect">
            <a:avLst/>
          </a:prstGeom>
          <a:noFill/>
        </p:spPr>
        <p:txBody>
          <a:bodyPr wrap="none" rtlCol="0">
            <a:spAutoFit/>
          </a:bodyPr>
          <a:lstStyle/>
          <a:p>
            <a:pPr marL="342900" indent="-342900">
              <a:buAutoNum type="arabicPeriod"/>
            </a:pPr>
            <a:r>
              <a:rPr lang="en-US" altLang="en-US" sz="2800" dirty="0">
                <a:solidFill>
                  <a:srgbClr val="002060"/>
                </a:solidFill>
              </a:rPr>
              <a:t>Introduction</a:t>
            </a:r>
          </a:p>
          <a:p>
            <a:pPr marL="342900" indent="-342900">
              <a:buAutoNum type="arabicPeriod"/>
            </a:pPr>
            <a:r>
              <a:rPr lang="en-US" altLang="en-US" sz="2800" dirty="0">
                <a:solidFill>
                  <a:srgbClr val="002060"/>
                </a:solidFill>
              </a:rPr>
              <a:t>Steps for Sample Collection</a:t>
            </a:r>
          </a:p>
          <a:p>
            <a:pPr marL="342900" indent="-342900">
              <a:buAutoNum type="arabicPeriod"/>
            </a:pPr>
            <a:r>
              <a:rPr lang="fr-FR" sz="2800" dirty="0">
                <a:solidFill>
                  <a:srgbClr val="002060"/>
                </a:solidFill>
              </a:rPr>
              <a:t>S</a:t>
            </a:r>
            <a:r>
              <a:rPr lang="en-US" sz="2800" dirty="0">
                <a:solidFill>
                  <a:srgbClr val="002060"/>
                </a:solidFill>
              </a:rPr>
              <a:t>ample transport</a:t>
            </a:r>
          </a:p>
          <a:p>
            <a:pPr marL="342900" indent="-342900">
              <a:buAutoNum type="arabicPeriod"/>
            </a:pPr>
            <a:r>
              <a:rPr lang="fr-FR" sz="2800" dirty="0">
                <a:solidFill>
                  <a:srgbClr val="002060"/>
                </a:solidFill>
              </a:rPr>
              <a:t>K</a:t>
            </a:r>
            <a:r>
              <a:rPr lang="en-US" sz="2800" dirty="0" err="1">
                <a:solidFill>
                  <a:srgbClr val="002060"/>
                </a:solidFill>
              </a:rPr>
              <a:t>ey</a:t>
            </a:r>
            <a:r>
              <a:rPr lang="en-US" sz="2800" dirty="0">
                <a:solidFill>
                  <a:srgbClr val="002060"/>
                </a:solidFill>
              </a:rPr>
              <a:t> messages</a:t>
            </a:r>
          </a:p>
          <a:p>
            <a:pPr marL="342900" indent="-342900">
              <a:buAutoNum type="arabicPeriod"/>
            </a:pPr>
            <a:r>
              <a:rPr lang="fr-FR" sz="2800" dirty="0">
                <a:solidFill>
                  <a:srgbClr val="002060"/>
                </a:solidFill>
              </a:rPr>
              <a:t>R</a:t>
            </a:r>
            <a:r>
              <a:rPr lang="en-US" sz="2800" dirty="0" err="1">
                <a:solidFill>
                  <a:srgbClr val="002060"/>
                </a:solidFill>
              </a:rPr>
              <a:t>eferences</a:t>
            </a:r>
            <a:endParaRPr lang="en-US" sz="2800" dirty="0"/>
          </a:p>
        </p:txBody>
      </p:sp>
    </p:spTree>
    <p:extLst>
      <p:ext uri="{BB962C8B-B14F-4D97-AF65-F5344CB8AC3E}">
        <p14:creationId xmlns:p14="http://schemas.microsoft.com/office/powerpoint/2010/main" val="2979809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31E67-4AF3-C64B-B4B4-103C33FED293}"/>
              </a:ext>
            </a:extLst>
          </p:cNvPr>
          <p:cNvSpPr>
            <a:spLocks noGrp="1"/>
          </p:cNvSpPr>
          <p:nvPr>
            <p:ph type="title"/>
          </p:nvPr>
        </p:nvSpPr>
        <p:spPr>
          <a:xfrm>
            <a:off x="-54260" y="44624"/>
            <a:ext cx="9306780" cy="724558"/>
          </a:xfrm>
        </p:spPr>
        <p:txBody>
          <a:bodyPr>
            <a:noAutofit/>
          </a:bodyPr>
          <a:lstStyle/>
          <a:p>
            <a:r>
              <a:rPr lang="en-US" sz="3600" b="1" dirty="0">
                <a:solidFill>
                  <a:srgbClr val="002060"/>
                </a:solidFill>
              </a:rPr>
              <a:t>International Sample Transport </a:t>
            </a:r>
            <a:r>
              <a:rPr lang="en-US" sz="3600" b="1" u="sng" dirty="0">
                <a:solidFill>
                  <a:srgbClr val="002060"/>
                </a:solidFill>
              </a:rPr>
              <a:t>Labels</a:t>
            </a:r>
          </a:p>
        </p:txBody>
      </p:sp>
      <p:pic>
        <p:nvPicPr>
          <p:cNvPr id="6" name="Picture 2">
            <a:extLst>
              <a:ext uri="{FF2B5EF4-FFF2-40B4-BE49-F238E27FC236}">
                <a16:creationId xmlns:a16="http://schemas.microsoft.com/office/drawing/2014/main" id="{11BEFA4D-F304-384E-8E8C-B96CFC07C9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6870" y="769182"/>
            <a:ext cx="1516547" cy="1516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a:extLst>
              <a:ext uri="{FF2B5EF4-FFF2-40B4-BE49-F238E27FC236}">
                <a16:creationId xmlns:a16="http://schemas.microsoft.com/office/drawing/2014/main" id="{C6D109EF-29E0-6441-A440-DC4D7B2BC6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3328" y="4509604"/>
            <a:ext cx="1571625"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descr="page1image256">
            <a:extLst>
              <a:ext uri="{FF2B5EF4-FFF2-40B4-BE49-F238E27FC236}">
                <a16:creationId xmlns:a16="http://schemas.microsoft.com/office/drawing/2014/main" id="{29EEA9E6-47AA-B94B-B0AB-A79FDBDCB6E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0772" t="53948" r="345" b="1922"/>
          <a:stretch/>
        </p:blipFill>
        <p:spPr bwMode="auto">
          <a:xfrm>
            <a:off x="5473135" y="2466233"/>
            <a:ext cx="2924019" cy="198600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426E5792-2FE6-4682-BAB5-58AE9F9F4D4F}"/>
              </a:ext>
            </a:extLst>
          </p:cNvPr>
          <p:cNvSpPr txBox="1"/>
          <p:nvPr/>
        </p:nvSpPr>
        <p:spPr>
          <a:xfrm>
            <a:off x="7197928" y="2044913"/>
            <a:ext cx="990977" cy="246221"/>
          </a:xfrm>
          <a:prstGeom prst="rect">
            <a:avLst/>
          </a:prstGeom>
          <a:noFill/>
        </p:spPr>
        <p:txBody>
          <a:bodyPr wrap="none" rtlCol="0">
            <a:spAutoFit/>
          </a:bodyPr>
          <a:lstStyle/>
          <a:p>
            <a:r>
              <a:rPr lang="fr-CH" sz="1000" i="1" dirty="0"/>
              <a:t>RRT </a:t>
            </a:r>
            <a:r>
              <a:rPr lang="fr-CH" sz="1000" i="1" dirty="0" err="1"/>
              <a:t>lab</a:t>
            </a:r>
            <a:r>
              <a:rPr lang="fr-CH" sz="1000" i="1" dirty="0"/>
              <a:t> module</a:t>
            </a:r>
            <a:endParaRPr lang="en-US" sz="1000" i="1" dirty="0"/>
          </a:p>
        </p:txBody>
      </p:sp>
      <p:sp>
        <p:nvSpPr>
          <p:cNvPr id="18" name="TextBox 17">
            <a:extLst>
              <a:ext uri="{FF2B5EF4-FFF2-40B4-BE49-F238E27FC236}">
                <a16:creationId xmlns:a16="http://schemas.microsoft.com/office/drawing/2014/main" id="{D98686A5-5250-4409-B753-28962161B9FA}"/>
              </a:ext>
            </a:extLst>
          </p:cNvPr>
          <p:cNvSpPr txBox="1"/>
          <p:nvPr/>
        </p:nvSpPr>
        <p:spPr>
          <a:xfrm>
            <a:off x="7430069" y="5844533"/>
            <a:ext cx="990977" cy="246221"/>
          </a:xfrm>
          <a:prstGeom prst="rect">
            <a:avLst/>
          </a:prstGeom>
          <a:noFill/>
        </p:spPr>
        <p:txBody>
          <a:bodyPr wrap="none" rtlCol="0">
            <a:spAutoFit/>
          </a:bodyPr>
          <a:lstStyle/>
          <a:p>
            <a:r>
              <a:rPr lang="fr-CH" sz="1000" i="1" dirty="0"/>
              <a:t>RRT </a:t>
            </a:r>
            <a:r>
              <a:rPr lang="fr-CH" sz="1000" i="1" dirty="0" err="1"/>
              <a:t>lab</a:t>
            </a:r>
            <a:r>
              <a:rPr lang="fr-CH" sz="1000" i="1" dirty="0"/>
              <a:t> module</a:t>
            </a:r>
            <a:endParaRPr lang="en-US" sz="1000" i="1" dirty="0"/>
          </a:p>
        </p:txBody>
      </p:sp>
      <p:sp>
        <p:nvSpPr>
          <p:cNvPr id="19" name="TextBox 18">
            <a:extLst>
              <a:ext uri="{FF2B5EF4-FFF2-40B4-BE49-F238E27FC236}">
                <a16:creationId xmlns:a16="http://schemas.microsoft.com/office/drawing/2014/main" id="{8E96D490-80E4-410B-82E8-98B008870B2A}"/>
              </a:ext>
            </a:extLst>
          </p:cNvPr>
          <p:cNvSpPr txBox="1"/>
          <p:nvPr/>
        </p:nvSpPr>
        <p:spPr>
          <a:xfrm>
            <a:off x="7901665" y="4392658"/>
            <a:ext cx="990977" cy="246221"/>
          </a:xfrm>
          <a:prstGeom prst="rect">
            <a:avLst/>
          </a:prstGeom>
          <a:noFill/>
        </p:spPr>
        <p:txBody>
          <a:bodyPr wrap="none" rtlCol="0">
            <a:spAutoFit/>
          </a:bodyPr>
          <a:lstStyle/>
          <a:p>
            <a:r>
              <a:rPr lang="fr-CH" sz="1000" i="1" dirty="0"/>
              <a:t>RRT </a:t>
            </a:r>
            <a:r>
              <a:rPr lang="fr-CH" sz="1000" i="1" dirty="0" err="1"/>
              <a:t>lab</a:t>
            </a:r>
            <a:r>
              <a:rPr lang="fr-CH" sz="1000" i="1" dirty="0"/>
              <a:t> module</a:t>
            </a:r>
            <a:endParaRPr lang="en-US" sz="1000" i="1" dirty="0"/>
          </a:p>
        </p:txBody>
      </p:sp>
      <p:sp>
        <p:nvSpPr>
          <p:cNvPr id="4" name="TextBox 3">
            <a:extLst>
              <a:ext uri="{FF2B5EF4-FFF2-40B4-BE49-F238E27FC236}">
                <a16:creationId xmlns:a16="http://schemas.microsoft.com/office/drawing/2014/main" id="{F59535AD-16C6-4A5E-A215-568528A078B3}"/>
              </a:ext>
            </a:extLst>
          </p:cNvPr>
          <p:cNvSpPr txBox="1"/>
          <p:nvPr/>
        </p:nvSpPr>
        <p:spPr>
          <a:xfrm>
            <a:off x="402833" y="1014396"/>
            <a:ext cx="4961255" cy="5170646"/>
          </a:xfrm>
          <a:prstGeom prst="rect">
            <a:avLst/>
          </a:prstGeom>
          <a:noFill/>
        </p:spPr>
        <p:txBody>
          <a:bodyPr wrap="square" rtlCol="0">
            <a:spAutoFit/>
          </a:bodyPr>
          <a:lstStyle/>
          <a:p>
            <a:r>
              <a:rPr lang="en-NZ" sz="2400" dirty="0">
                <a:latin typeface="Arial" panose="020B0604020202020204" pitchFamily="34" charset="0"/>
                <a:cs typeface="Arial" panose="020B0604020202020204" pitchFamily="34" charset="0"/>
              </a:rPr>
              <a:t>For Cat A Substances:</a:t>
            </a:r>
          </a:p>
          <a:p>
            <a:pPr marL="285750" indent="-285750">
              <a:buFontTx/>
              <a:buChar char="-"/>
            </a:pPr>
            <a:r>
              <a:rPr lang="en-NZ" sz="2400" dirty="0">
                <a:latin typeface="Arial" panose="020B0604020202020204" pitchFamily="34" charset="0"/>
                <a:cs typeface="Arial" panose="020B0604020202020204" pitchFamily="34" charset="0"/>
              </a:rPr>
              <a:t>Infectious Substances Label</a:t>
            </a:r>
          </a:p>
          <a:p>
            <a:endParaRPr lang="en-NZ" sz="2400" dirty="0">
              <a:latin typeface="Arial" panose="020B0604020202020204" pitchFamily="34" charset="0"/>
              <a:cs typeface="Arial" panose="020B0604020202020204" pitchFamily="34" charset="0"/>
            </a:endParaRPr>
          </a:p>
          <a:p>
            <a:r>
              <a:rPr lang="en-NZ" sz="2400" dirty="0">
                <a:latin typeface="Arial" panose="020B0604020202020204" pitchFamily="34" charset="0"/>
                <a:cs typeface="Arial" panose="020B0604020202020204" pitchFamily="34" charset="0"/>
              </a:rPr>
              <a:t>For Packages containing more than 50mL substance:</a:t>
            </a:r>
          </a:p>
          <a:p>
            <a:pPr marL="285750" indent="-285750">
              <a:buFontTx/>
              <a:buChar char="-"/>
            </a:pPr>
            <a:r>
              <a:rPr lang="en-NZ" sz="2400" dirty="0">
                <a:latin typeface="Arial" panose="020B0604020202020204" pitchFamily="34" charset="0"/>
                <a:cs typeface="Arial" panose="020B0604020202020204" pitchFamily="34" charset="0"/>
              </a:rPr>
              <a:t>Orientation arrows on opposite sides of the box</a:t>
            </a:r>
          </a:p>
          <a:p>
            <a:pPr marL="285750" indent="-285750">
              <a:buFontTx/>
              <a:buChar char="-"/>
            </a:pPr>
            <a:r>
              <a:rPr lang="en-NZ" sz="2400" dirty="0">
                <a:latin typeface="Arial" panose="020B0604020202020204" pitchFamily="34" charset="0"/>
                <a:cs typeface="Arial" panose="020B0604020202020204" pitchFamily="34" charset="0"/>
              </a:rPr>
              <a:t>Cargo Aircraft Only (for shipments by air)</a:t>
            </a:r>
          </a:p>
          <a:p>
            <a:endParaRPr lang="en-NZ" sz="2400" dirty="0">
              <a:latin typeface="Arial" panose="020B0604020202020204" pitchFamily="34" charset="0"/>
              <a:cs typeface="Arial" panose="020B0604020202020204" pitchFamily="34" charset="0"/>
            </a:endParaRPr>
          </a:p>
          <a:p>
            <a:r>
              <a:rPr lang="en-NZ" sz="2400" dirty="0">
                <a:latin typeface="Arial" panose="020B0604020202020204" pitchFamily="34" charset="0"/>
                <a:cs typeface="Arial" panose="020B0604020202020204" pitchFamily="34" charset="0"/>
              </a:rPr>
              <a:t>If Dry Ice is included:</a:t>
            </a:r>
          </a:p>
          <a:p>
            <a:pPr marL="457200" indent="-457200">
              <a:buFontTx/>
              <a:buChar char="-"/>
            </a:pPr>
            <a:r>
              <a:rPr lang="en-NZ" sz="2400" dirty="0">
                <a:latin typeface="Arial" panose="020B0604020202020204" pitchFamily="34" charset="0"/>
                <a:cs typeface="Arial" panose="020B0604020202020204" pitchFamily="34" charset="0"/>
              </a:rPr>
              <a:t>Class 9. Miscellaneous Substances Label</a:t>
            </a:r>
          </a:p>
          <a:p>
            <a:pPr marL="285750" indent="-285750">
              <a:buFontTx/>
              <a:buChar char="-"/>
            </a:pPr>
            <a:endParaRPr lang="en-NZ"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5440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noChangeAspect="1"/>
          </p:cNvGrpSpPr>
          <p:nvPr/>
        </p:nvGrpSpPr>
        <p:grpSpPr bwMode="auto">
          <a:xfrm>
            <a:off x="611560" y="1052736"/>
            <a:ext cx="7727776" cy="5085802"/>
            <a:chOff x="1437" y="745"/>
            <a:chExt cx="2930" cy="2943"/>
          </a:xfrm>
        </p:grpSpPr>
        <p:sp>
          <p:nvSpPr>
            <p:cNvPr id="4" name="AutoShape 4"/>
            <p:cNvSpPr>
              <a:spLocks noChangeAspect="1" noChangeArrowheads="1" noTextEdit="1"/>
            </p:cNvSpPr>
            <p:nvPr/>
          </p:nvSpPr>
          <p:spPr bwMode="auto">
            <a:xfrm>
              <a:off x="1437" y="745"/>
              <a:ext cx="2930" cy="2943"/>
            </a:xfrm>
            <a:prstGeom prst="rect">
              <a:avLst/>
            </a:prstGeom>
            <a:noFill/>
            <a:ln w="9525">
              <a:noFill/>
              <a:miter lim="800000"/>
              <a:headEnd/>
              <a:tailEnd/>
            </a:ln>
          </p:spPr>
          <p:txBody>
            <a:bodyPr/>
            <a:lstStyle/>
            <a:p>
              <a:endParaRPr lang="fr-FR"/>
            </a:p>
          </p:txBody>
        </p:sp>
        <p:sp>
          <p:nvSpPr>
            <p:cNvPr id="5" name="_s112681"/>
            <p:cNvSpPr>
              <a:spLocks noChangeShapeType="1"/>
            </p:cNvSpPr>
            <p:nvPr/>
          </p:nvSpPr>
          <p:spPr bwMode="auto">
            <a:xfrm flipH="1">
              <a:off x="2194" y="2179"/>
              <a:ext cx="355" cy="0"/>
            </a:xfrm>
            <a:prstGeom prst="line">
              <a:avLst/>
            </a:prstGeom>
            <a:noFill/>
            <a:ln w="28575">
              <a:solidFill>
                <a:schemeClr val="bg2"/>
              </a:solidFill>
              <a:round/>
              <a:headEnd/>
              <a:tailEnd/>
            </a:ln>
          </p:spPr>
          <p:txBody>
            <a:bodyPr lIns="0" tIns="0" rIns="0" bIns="0" anchor="ctr"/>
            <a:lstStyle/>
            <a:p>
              <a:endParaRPr lang="fr-FR"/>
            </a:p>
          </p:txBody>
        </p:sp>
        <p:sp>
          <p:nvSpPr>
            <p:cNvPr id="6" name="_s112653"/>
            <p:cNvSpPr>
              <a:spLocks noChangeArrowheads="1"/>
            </p:cNvSpPr>
            <p:nvPr/>
          </p:nvSpPr>
          <p:spPr bwMode="auto">
            <a:xfrm>
              <a:off x="1488" y="1826"/>
              <a:ext cx="707" cy="707"/>
            </a:xfrm>
            <a:prstGeom prst="rect">
              <a:avLst/>
            </a:prstGeom>
            <a:gradFill rotWithShape="0">
              <a:gsLst>
                <a:gs pos="0">
                  <a:schemeClr val="accent1"/>
                </a:gs>
                <a:gs pos="100000">
                  <a:schemeClr val="bg1"/>
                </a:gs>
              </a:gsLst>
              <a:path path="rect">
                <a:fillToRect l="100000" b="100000"/>
              </a:path>
            </a:gradFill>
            <a:ln w="9525">
              <a:solidFill>
                <a:schemeClr val="tx1"/>
              </a:solidFill>
              <a:miter lim="800000"/>
              <a:headEnd/>
              <a:tailEnd/>
            </a:ln>
            <a:effectLst>
              <a:outerShdw blurRad="63500" dist="141990" dir="1593903" algn="ctr" rotWithShape="0">
                <a:schemeClr val="accent2">
                  <a:alpha val="74998"/>
                </a:schemeClr>
              </a:outerShdw>
            </a:effectLst>
          </p:spPr>
          <p:txBody>
            <a:bodyPr wrap="none" lIns="0" tIns="0" rIns="0" bIns="0" anchor="ctr"/>
            <a:lstStyle/>
            <a:p>
              <a:pPr algn="ctr">
                <a:spcBef>
                  <a:spcPct val="20000"/>
                </a:spcBef>
                <a:buClr>
                  <a:schemeClr val="bg2"/>
                </a:buClr>
                <a:buSzPct val="75000"/>
                <a:buFont typeface="Wingdings" pitchFamily="-111" charset="2"/>
                <a:buNone/>
              </a:pPr>
              <a:r>
                <a:rPr lang="fr-FR" sz="2000" b="1" dirty="0" err="1">
                  <a:latin typeface="Verdana" pitchFamily="-111" charset="0"/>
                </a:rPr>
                <a:t>Improves</a:t>
              </a:r>
              <a:br>
                <a:rPr lang="fr-FR" sz="2000" b="1" dirty="0">
                  <a:latin typeface="Verdana" pitchFamily="-111" charset="0"/>
                </a:rPr>
              </a:br>
              <a:r>
                <a:rPr lang="fr-FR" sz="2000" b="1" dirty="0" err="1">
                  <a:latin typeface="Verdana" pitchFamily="-111" charset="0"/>
                </a:rPr>
                <a:t>lab</a:t>
              </a:r>
              <a:r>
                <a:rPr lang="fr-FR" sz="2000" b="1" dirty="0">
                  <a:latin typeface="Verdana" pitchFamily="-111" charset="0"/>
                </a:rPr>
                <a:t> </a:t>
              </a:r>
              <a:r>
                <a:rPr lang="fr-FR" sz="2000" b="1" dirty="0" err="1">
                  <a:latin typeface="Verdana" pitchFamily="-111" charset="0"/>
                </a:rPr>
                <a:t>efficiency</a:t>
              </a:r>
              <a:br>
                <a:rPr lang="fr-FR" sz="2000" b="1" dirty="0">
                  <a:latin typeface="Verdana" pitchFamily="-111" charset="0"/>
                </a:rPr>
              </a:br>
              <a:r>
                <a:rPr lang="fr-FR" sz="2000" b="1" dirty="0">
                  <a:latin typeface="Verdana" pitchFamily="-111" charset="0"/>
                </a:rPr>
                <a:t> </a:t>
              </a:r>
            </a:p>
          </p:txBody>
        </p:sp>
        <p:sp>
          <p:nvSpPr>
            <p:cNvPr id="7" name="_s112680"/>
            <p:cNvSpPr>
              <a:spLocks noChangeShapeType="1"/>
            </p:cNvSpPr>
            <p:nvPr/>
          </p:nvSpPr>
          <p:spPr bwMode="auto">
            <a:xfrm>
              <a:off x="2902" y="2532"/>
              <a:ext cx="0" cy="355"/>
            </a:xfrm>
            <a:prstGeom prst="line">
              <a:avLst/>
            </a:prstGeom>
            <a:noFill/>
            <a:ln w="28575">
              <a:solidFill>
                <a:schemeClr val="bg2"/>
              </a:solidFill>
              <a:round/>
              <a:headEnd/>
              <a:tailEnd/>
            </a:ln>
          </p:spPr>
          <p:txBody>
            <a:bodyPr lIns="0" tIns="0" rIns="0" bIns="0" anchor="ctr"/>
            <a:lstStyle/>
            <a:p>
              <a:endParaRPr lang="fr-FR"/>
            </a:p>
          </p:txBody>
        </p:sp>
        <p:sp>
          <p:nvSpPr>
            <p:cNvPr id="8" name="_s112651"/>
            <p:cNvSpPr>
              <a:spLocks noChangeArrowheads="1"/>
            </p:cNvSpPr>
            <p:nvPr/>
          </p:nvSpPr>
          <p:spPr bwMode="auto">
            <a:xfrm>
              <a:off x="2549" y="2887"/>
              <a:ext cx="707" cy="707"/>
            </a:xfrm>
            <a:prstGeom prst="rect">
              <a:avLst/>
            </a:prstGeom>
            <a:gradFill rotWithShape="0">
              <a:gsLst>
                <a:gs pos="0">
                  <a:schemeClr val="accent1"/>
                </a:gs>
                <a:gs pos="100000">
                  <a:schemeClr val="bg1"/>
                </a:gs>
              </a:gsLst>
              <a:path path="rect">
                <a:fillToRect l="100000" b="100000"/>
              </a:path>
            </a:gradFill>
            <a:ln w="9525">
              <a:solidFill>
                <a:schemeClr val="tx1"/>
              </a:solidFill>
              <a:miter lim="800000"/>
              <a:headEnd/>
              <a:tailEnd/>
            </a:ln>
            <a:effectLst>
              <a:outerShdw blurRad="63500" dist="141990" dir="1593903" algn="ctr" rotWithShape="0">
                <a:schemeClr val="accent2">
                  <a:alpha val="74998"/>
                </a:schemeClr>
              </a:outerShdw>
            </a:effectLst>
          </p:spPr>
          <p:txBody>
            <a:bodyPr wrap="none" lIns="0" tIns="0" rIns="0" bIns="0" anchor="ctr"/>
            <a:lstStyle/>
            <a:p>
              <a:pPr algn="ctr">
                <a:spcBef>
                  <a:spcPct val="20000"/>
                </a:spcBef>
                <a:buClr>
                  <a:schemeClr val="bg2"/>
                </a:buClr>
                <a:buSzPct val="75000"/>
                <a:buFont typeface="Wingdings" pitchFamily="-111" charset="2"/>
                <a:buNone/>
              </a:pPr>
              <a:r>
                <a:rPr lang="fr-FR" sz="2000" b="1" dirty="0" err="1">
                  <a:latin typeface="Verdana" pitchFamily="-111" charset="0"/>
                </a:rPr>
                <a:t>Directly</a:t>
              </a:r>
              <a:endParaRPr lang="fr-FR" sz="2000" b="1" dirty="0">
                <a:latin typeface="Verdana" pitchFamily="-111" charset="0"/>
              </a:endParaRPr>
            </a:p>
            <a:p>
              <a:pPr algn="ctr">
                <a:spcBef>
                  <a:spcPct val="20000"/>
                </a:spcBef>
                <a:buClr>
                  <a:schemeClr val="bg2"/>
                </a:buClr>
                <a:buSzPct val="75000"/>
                <a:buFont typeface="Wingdings" pitchFamily="-111" charset="2"/>
                <a:buNone/>
              </a:pPr>
              <a:r>
                <a:rPr lang="fr-FR" sz="2000" b="1" dirty="0">
                  <a:latin typeface="Verdana" pitchFamily="-111" charset="0"/>
                </a:rPr>
                <a:t> affects patient </a:t>
              </a:r>
            </a:p>
            <a:p>
              <a:pPr algn="ctr">
                <a:spcBef>
                  <a:spcPct val="20000"/>
                </a:spcBef>
                <a:buClr>
                  <a:schemeClr val="bg2"/>
                </a:buClr>
                <a:buSzPct val="75000"/>
                <a:buFont typeface="Wingdings" pitchFamily="-111" charset="2"/>
                <a:buNone/>
              </a:pPr>
              <a:r>
                <a:rPr lang="fr-FR" sz="2000" b="1" dirty="0">
                  <a:latin typeface="Verdana" pitchFamily="-111" charset="0"/>
                </a:rPr>
                <a:t>care</a:t>
              </a:r>
              <a:br>
                <a:rPr lang="fr-FR" sz="2000" b="1" dirty="0">
                  <a:latin typeface="Verdana" pitchFamily="-111" charset="0"/>
                </a:rPr>
              </a:br>
              <a:endParaRPr lang="fr-FR" sz="1300" dirty="0"/>
            </a:p>
          </p:txBody>
        </p:sp>
        <p:sp>
          <p:nvSpPr>
            <p:cNvPr id="9" name="_s112679"/>
            <p:cNvSpPr>
              <a:spLocks noChangeShapeType="1"/>
            </p:cNvSpPr>
            <p:nvPr/>
          </p:nvSpPr>
          <p:spPr bwMode="auto">
            <a:xfrm>
              <a:off x="3255" y="2179"/>
              <a:ext cx="355" cy="0"/>
            </a:xfrm>
            <a:prstGeom prst="line">
              <a:avLst/>
            </a:prstGeom>
            <a:noFill/>
            <a:ln w="28575">
              <a:solidFill>
                <a:schemeClr val="bg2"/>
              </a:solidFill>
              <a:round/>
              <a:headEnd/>
              <a:tailEnd/>
            </a:ln>
          </p:spPr>
          <p:txBody>
            <a:bodyPr lIns="0" tIns="0" rIns="0" bIns="0" anchor="ctr"/>
            <a:lstStyle/>
            <a:p>
              <a:endParaRPr lang="fr-FR"/>
            </a:p>
          </p:txBody>
        </p:sp>
        <p:sp>
          <p:nvSpPr>
            <p:cNvPr id="10" name="_s112649"/>
            <p:cNvSpPr>
              <a:spLocks noChangeArrowheads="1"/>
            </p:cNvSpPr>
            <p:nvPr/>
          </p:nvSpPr>
          <p:spPr bwMode="auto">
            <a:xfrm>
              <a:off x="3610" y="1826"/>
              <a:ext cx="757" cy="707"/>
            </a:xfrm>
            <a:prstGeom prst="rect">
              <a:avLst/>
            </a:prstGeom>
            <a:gradFill rotWithShape="0">
              <a:gsLst>
                <a:gs pos="0">
                  <a:schemeClr val="accent1"/>
                </a:gs>
                <a:gs pos="100000">
                  <a:schemeClr val="bg1"/>
                </a:gs>
              </a:gsLst>
              <a:path path="rect">
                <a:fillToRect l="100000" b="100000"/>
              </a:path>
            </a:gradFill>
            <a:ln w="9525">
              <a:solidFill>
                <a:schemeClr val="tx1"/>
              </a:solidFill>
              <a:miter lim="800000"/>
              <a:headEnd/>
              <a:tailEnd/>
            </a:ln>
            <a:effectLst>
              <a:outerShdw blurRad="63500" dist="141990" dir="1593903" algn="ctr" rotWithShape="0">
                <a:schemeClr val="accent2">
                  <a:alpha val="74998"/>
                </a:schemeClr>
              </a:outerShdw>
            </a:effectLst>
          </p:spPr>
          <p:txBody>
            <a:bodyPr wrap="none" lIns="0" tIns="0" rIns="0" bIns="0" anchor="ctr"/>
            <a:lstStyle/>
            <a:p>
              <a:pPr algn="ctr"/>
              <a:r>
                <a:rPr lang="fr-FR" sz="2000" b="1" dirty="0">
                  <a:latin typeface="Verdana" pitchFamily="-111" charset="0"/>
                </a:rPr>
                <a:t>Influences</a:t>
              </a:r>
              <a:br>
                <a:rPr lang="fr-FR" sz="2000" b="1" dirty="0">
                  <a:latin typeface="Verdana" pitchFamily="-111" charset="0"/>
                </a:rPr>
              </a:br>
              <a:r>
                <a:rPr lang="fr-FR" sz="2000" b="1" dirty="0" err="1">
                  <a:latin typeface="Verdana" pitchFamily="-111" charset="0"/>
                </a:rPr>
                <a:t>therapeutic</a:t>
              </a:r>
              <a:endParaRPr lang="fr-FR" sz="2000" b="1" dirty="0">
                <a:latin typeface="Verdana" pitchFamily="-111" charset="0"/>
              </a:endParaRPr>
            </a:p>
            <a:p>
              <a:pPr algn="ctr"/>
              <a:r>
                <a:rPr lang="fr-FR" sz="2000" b="1" dirty="0" err="1">
                  <a:latin typeface="Verdana" pitchFamily="-111" charset="0"/>
                </a:rPr>
                <a:t>decisions</a:t>
              </a:r>
              <a:r>
                <a:rPr lang="fr-FR" sz="2000" b="1" dirty="0">
                  <a:latin typeface="Verdana" pitchFamily="-111" charset="0"/>
                </a:rPr>
                <a:t> </a:t>
              </a:r>
            </a:p>
          </p:txBody>
        </p:sp>
        <p:sp>
          <p:nvSpPr>
            <p:cNvPr id="11" name="_s112678"/>
            <p:cNvSpPr>
              <a:spLocks noChangeShapeType="1"/>
            </p:cNvSpPr>
            <p:nvPr/>
          </p:nvSpPr>
          <p:spPr bwMode="auto">
            <a:xfrm flipV="1">
              <a:off x="2902" y="1471"/>
              <a:ext cx="0" cy="355"/>
            </a:xfrm>
            <a:prstGeom prst="line">
              <a:avLst/>
            </a:prstGeom>
            <a:noFill/>
            <a:ln w="28575">
              <a:solidFill>
                <a:schemeClr val="bg2"/>
              </a:solidFill>
              <a:round/>
              <a:headEnd/>
              <a:tailEnd/>
            </a:ln>
          </p:spPr>
          <p:txBody>
            <a:bodyPr lIns="0" tIns="0" rIns="0" bIns="0" anchor="ctr"/>
            <a:lstStyle/>
            <a:p>
              <a:endParaRPr lang="fr-FR"/>
            </a:p>
          </p:txBody>
        </p:sp>
        <p:sp>
          <p:nvSpPr>
            <p:cNvPr id="12" name="_s112647"/>
            <p:cNvSpPr>
              <a:spLocks noChangeArrowheads="1"/>
            </p:cNvSpPr>
            <p:nvPr/>
          </p:nvSpPr>
          <p:spPr bwMode="auto">
            <a:xfrm>
              <a:off x="2502" y="765"/>
              <a:ext cx="816" cy="707"/>
            </a:xfrm>
            <a:prstGeom prst="rect">
              <a:avLst/>
            </a:prstGeom>
            <a:gradFill rotWithShape="0">
              <a:gsLst>
                <a:gs pos="0">
                  <a:schemeClr val="accent1"/>
                </a:gs>
                <a:gs pos="100000">
                  <a:schemeClr val="bg1"/>
                </a:gs>
              </a:gsLst>
              <a:path path="rect">
                <a:fillToRect l="100000" b="100000"/>
              </a:path>
            </a:gradFill>
            <a:ln w="9525">
              <a:solidFill>
                <a:schemeClr val="tx1"/>
              </a:solidFill>
              <a:miter lim="800000"/>
              <a:headEnd/>
              <a:tailEnd/>
            </a:ln>
            <a:effectLst>
              <a:outerShdw blurRad="63500" dist="141990" dir="1593903" algn="ctr" rotWithShape="0">
                <a:schemeClr val="accent2">
                  <a:alpha val="74998"/>
                </a:schemeClr>
              </a:outerShdw>
            </a:effectLst>
          </p:spPr>
          <p:txBody>
            <a:bodyPr wrap="none" lIns="0" tIns="0" rIns="0" bIns="0" anchor="ctr"/>
            <a:lstStyle/>
            <a:p>
              <a:pPr algn="ctr"/>
              <a:r>
                <a:rPr lang="fr-FR" sz="2100" b="1" dirty="0">
                  <a:latin typeface="Verdana" pitchFamily="-111" charset="0"/>
                </a:rPr>
                <a:t>Essentiel for</a:t>
              </a:r>
              <a:br>
                <a:rPr lang="fr-FR" sz="2100" b="1" dirty="0">
                  <a:latin typeface="Verdana" pitchFamily="-111" charset="0"/>
                </a:rPr>
              </a:br>
              <a:r>
                <a:rPr lang="fr-FR" sz="2100" b="1" dirty="0">
                  <a:latin typeface="Verdana" pitchFamily="-111" charset="0"/>
                </a:rPr>
                <a:t> a correct </a:t>
              </a:r>
            </a:p>
            <a:p>
              <a:pPr algn="ctr"/>
              <a:r>
                <a:rPr lang="fr-FR" sz="2100" b="1" dirty="0" err="1">
                  <a:latin typeface="Verdana" pitchFamily="-111" charset="0"/>
                </a:rPr>
                <a:t>diagnosis</a:t>
              </a:r>
              <a:endParaRPr lang="fr-FR" sz="2100" b="1" dirty="0">
                <a:latin typeface="Verdana" pitchFamily="-111" charset="0"/>
              </a:endParaRPr>
            </a:p>
          </p:txBody>
        </p:sp>
        <p:sp>
          <p:nvSpPr>
            <p:cNvPr id="13" name="_s112646"/>
            <p:cNvSpPr>
              <a:spLocks noChangeArrowheads="1"/>
            </p:cNvSpPr>
            <p:nvPr/>
          </p:nvSpPr>
          <p:spPr bwMode="auto">
            <a:xfrm>
              <a:off x="2549" y="1826"/>
              <a:ext cx="707" cy="707"/>
            </a:xfrm>
            <a:prstGeom prst="rect">
              <a:avLst/>
            </a:prstGeom>
            <a:gradFill rotWithShape="0">
              <a:gsLst>
                <a:gs pos="0">
                  <a:schemeClr val="accent1"/>
                </a:gs>
                <a:gs pos="100000">
                  <a:schemeClr val="bg1"/>
                </a:gs>
              </a:gsLst>
              <a:path path="rect">
                <a:fillToRect l="100000" b="100000"/>
              </a:path>
            </a:gradFill>
            <a:ln w="9525">
              <a:solidFill>
                <a:schemeClr val="tx1"/>
              </a:solidFill>
              <a:miter lim="800000"/>
              <a:headEnd/>
              <a:tailEnd/>
            </a:ln>
            <a:effectLst>
              <a:outerShdw blurRad="63500" dist="141990" dir="1593903" algn="ctr" rotWithShape="0">
                <a:schemeClr val="folHlink">
                  <a:alpha val="74998"/>
                </a:schemeClr>
              </a:outerShdw>
            </a:effectLst>
          </p:spPr>
          <p:txBody>
            <a:bodyPr wrap="none" lIns="0" tIns="0" rIns="0" bIns="0" anchor="ctr"/>
            <a:lstStyle/>
            <a:p>
              <a:pPr algn="ctr"/>
              <a:r>
                <a:rPr lang="fr-FR" sz="2000" b="1" dirty="0">
                  <a:solidFill>
                    <a:srgbClr val="FF0000"/>
                  </a:solidFill>
                  <a:latin typeface="Verdana" pitchFamily="-111" charset="0"/>
                </a:rPr>
                <a:t>Good </a:t>
              </a:r>
              <a:r>
                <a:rPr lang="fr-FR" sz="2000" b="1" dirty="0" err="1">
                  <a:solidFill>
                    <a:srgbClr val="FF0000"/>
                  </a:solidFill>
                  <a:latin typeface="Verdana" pitchFamily="-111" charset="0"/>
                </a:rPr>
                <a:t>sample</a:t>
              </a:r>
              <a:r>
                <a:rPr lang="fr-FR" sz="2000" b="1" dirty="0">
                  <a:solidFill>
                    <a:srgbClr val="FF0000"/>
                  </a:solidFill>
                  <a:latin typeface="Verdana" pitchFamily="-111" charset="0"/>
                </a:rPr>
                <a:t> </a:t>
              </a:r>
            </a:p>
            <a:p>
              <a:pPr algn="ctr"/>
              <a:r>
                <a:rPr lang="fr-FR" sz="2000" b="1" dirty="0">
                  <a:solidFill>
                    <a:srgbClr val="FF0000"/>
                  </a:solidFill>
                  <a:latin typeface="Verdana" pitchFamily="-111" charset="0"/>
                </a:rPr>
                <a:t>management </a:t>
              </a:r>
            </a:p>
          </p:txBody>
        </p:sp>
      </p:grpSp>
      <p:sp>
        <p:nvSpPr>
          <p:cNvPr id="2" name="TextBox 1">
            <a:extLst>
              <a:ext uri="{FF2B5EF4-FFF2-40B4-BE49-F238E27FC236}">
                <a16:creationId xmlns:a16="http://schemas.microsoft.com/office/drawing/2014/main" id="{BB6A029C-311F-4721-B8EC-3B3F350DEF5A}"/>
              </a:ext>
            </a:extLst>
          </p:cNvPr>
          <p:cNvSpPr txBox="1"/>
          <p:nvPr/>
        </p:nvSpPr>
        <p:spPr>
          <a:xfrm>
            <a:off x="2954198" y="243964"/>
            <a:ext cx="3042500" cy="646331"/>
          </a:xfrm>
          <a:prstGeom prst="rect">
            <a:avLst/>
          </a:prstGeom>
          <a:noFill/>
        </p:spPr>
        <p:txBody>
          <a:bodyPr wrap="none" rtlCol="0">
            <a:spAutoFit/>
          </a:bodyPr>
          <a:lstStyle/>
          <a:p>
            <a:r>
              <a:rPr lang="fr-FR" sz="3600" b="1" dirty="0">
                <a:solidFill>
                  <a:srgbClr val="002060"/>
                </a:solidFill>
              </a:rPr>
              <a:t>1. Introduction</a:t>
            </a:r>
            <a:endParaRPr lang="en-US" sz="3600" b="1" dirty="0">
              <a:solidFill>
                <a:srgbClr val="002060"/>
              </a:solidFill>
            </a:endParaRPr>
          </a:p>
        </p:txBody>
      </p:sp>
    </p:spTree>
    <p:extLst>
      <p:ext uri="{BB962C8B-B14F-4D97-AF65-F5344CB8AC3E}">
        <p14:creationId xmlns:p14="http://schemas.microsoft.com/office/powerpoint/2010/main" val="81249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179" y="27773"/>
            <a:ext cx="9036496" cy="1143000"/>
          </a:xfrm>
        </p:spPr>
        <p:txBody>
          <a:bodyPr>
            <a:normAutofit/>
          </a:bodyPr>
          <a:lstStyle/>
          <a:p>
            <a:r>
              <a:rPr lang="fr-FR" sz="3600" b="1" dirty="0" err="1">
                <a:solidFill>
                  <a:srgbClr val="002060"/>
                </a:solidFill>
              </a:rPr>
              <a:t>Mismanagement</a:t>
            </a:r>
            <a:r>
              <a:rPr lang="fr-FR" sz="3600" b="1" dirty="0">
                <a:solidFill>
                  <a:srgbClr val="002060"/>
                </a:solidFill>
              </a:rPr>
              <a:t> of </a:t>
            </a:r>
            <a:r>
              <a:rPr lang="fr-FR" sz="3600" b="1" dirty="0" err="1">
                <a:solidFill>
                  <a:srgbClr val="002060"/>
                </a:solidFill>
              </a:rPr>
              <a:t>samples</a:t>
            </a:r>
            <a:r>
              <a:rPr lang="fr-FR" sz="3600" b="1" dirty="0">
                <a:solidFill>
                  <a:srgbClr val="002060"/>
                </a:solidFill>
              </a:rPr>
              <a:t> </a:t>
            </a:r>
            <a:r>
              <a:rPr lang="fr-FR" sz="3600" b="1" dirty="0" err="1">
                <a:solidFill>
                  <a:srgbClr val="002060"/>
                </a:solidFill>
              </a:rPr>
              <a:t>can</a:t>
            </a:r>
            <a:r>
              <a:rPr lang="fr-FR" sz="3600" b="1" dirty="0">
                <a:solidFill>
                  <a:srgbClr val="002060"/>
                </a:solidFill>
              </a:rPr>
              <a:t> </a:t>
            </a:r>
            <a:r>
              <a:rPr lang="fr-FR" sz="3600" b="1" dirty="0" err="1">
                <a:solidFill>
                  <a:srgbClr val="002060"/>
                </a:solidFill>
              </a:rPr>
              <a:t>produce</a:t>
            </a:r>
            <a:r>
              <a:rPr lang="fr-FR" sz="3600" b="1" dirty="0">
                <a:solidFill>
                  <a:srgbClr val="002060"/>
                </a:solidFill>
              </a:rPr>
              <a:t>…</a:t>
            </a:r>
          </a:p>
        </p:txBody>
      </p:sp>
      <p:sp>
        <p:nvSpPr>
          <p:cNvPr id="3" name="TextBox 2"/>
          <p:cNvSpPr txBox="1"/>
          <p:nvPr/>
        </p:nvSpPr>
        <p:spPr>
          <a:xfrm>
            <a:off x="1259631" y="1196752"/>
            <a:ext cx="6362639" cy="3816429"/>
          </a:xfrm>
          <a:prstGeom prst="rect">
            <a:avLst/>
          </a:prstGeom>
          <a:noFill/>
        </p:spPr>
        <p:txBody>
          <a:bodyPr wrap="none" rtlCol="0">
            <a:spAutoFit/>
          </a:bodyPr>
          <a:lstStyle/>
          <a:p>
            <a:pPr marL="457200" indent="-457200">
              <a:spcBef>
                <a:spcPts val="1200"/>
              </a:spcBef>
              <a:buFont typeface="Arial" panose="020B0604020202020204" pitchFamily="34" charset="0"/>
              <a:buChar char="•"/>
            </a:pPr>
            <a:r>
              <a:rPr lang="en-US" sz="3200" dirty="0">
                <a:solidFill>
                  <a:srgbClr val="002060"/>
                </a:solidFill>
                <a:latin typeface="Arial" panose="020B0604020202020204" pitchFamily="34" charset="0"/>
                <a:cs typeface="Arial" panose="020B0604020202020204" pitchFamily="34" charset="0"/>
              </a:rPr>
              <a:t>Delays in reporting of results</a:t>
            </a:r>
          </a:p>
          <a:p>
            <a:pPr marL="457200" indent="-457200">
              <a:spcBef>
                <a:spcPts val="1200"/>
              </a:spcBef>
              <a:buFont typeface="Arial" panose="020B0604020202020204" pitchFamily="34" charset="0"/>
              <a:buChar char="•"/>
            </a:pPr>
            <a:r>
              <a:rPr lang="en-US" sz="3200" dirty="0">
                <a:solidFill>
                  <a:srgbClr val="002060"/>
                </a:solidFill>
                <a:latin typeface="Arial" panose="020B0604020202020204" pitchFamily="34" charset="0"/>
                <a:cs typeface="Arial" panose="020B0604020202020204" pitchFamily="34" charset="0"/>
              </a:rPr>
              <a:t>Repetition of unnecessary tests</a:t>
            </a:r>
          </a:p>
          <a:p>
            <a:pPr marL="457200" indent="-457200">
              <a:spcBef>
                <a:spcPts val="1200"/>
              </a:spcBef>
              <a:buFont typeface="Arial" panose="020B0604020202020204" pitchFamily="34" charset="0"/>
              <a:buChar char="•"/>
            </a:pPr>
            <a:r>
              <a:rPr lang="en-US" sz="3200" dirty="0">
                <a:solidFill>
                  <a:srgbClr val="002060"/>
                </a:solidFill>
                <a:latin typeface="Arial" panose="020B0604020202020204" pitchFamily="34" charset="0"/>
                <a:cs typeface="Arial" panose="020B0604020202020204" pitchFamily="34" charset="0"/>
              </a:rPr>
              <a:t>Increase in cost</a:t>
            </a:r>
          </a:p>
          <a:p>
            <a:pPr marL="457200" indent="-457200">
              <a:spcBef>
                <a:spcPts val="1200"/>
              </a:spcBef>
              <a:buFont typeface="Arial" panose="020B0604020202020204" pitchFamily="34" charset="0"/>
              <a:buChar char="•"/>
            </a:pPr>
            <a:r>
              <a:rPr lang="en-US" sz="3200" dirty="0">
                <a:solidFill>
                  <a:srgbClr val="002060"/>
                </a:solidFill>
                <a:latin typeface="Arial" panose="020B0604020202020204" pitchFamily="34" charset="0"/>
                <a:cs typeface="Arial" panose="020B0604020202020204" pitchFamily="34" charset="0"/>
              </a:rPr>
              <a:t>Misdiagnosis, mistreatment</a:t>
            </a:r>
          </a:p>
          <a:p>
            <a:pPr marL="457200" indent="-457200">
              <a:spcBef>
                <a:spcPts val="1200"/>
              </a:spcBef>
              <a:buFont typeface="Arial" panose="020B0604020202020204" pitchFamily="34" charset="0"/>
              <a:buChar char="•"/>
            </a:pPr>
            <a:r>
              <a:rPr lang="en-US" sz="3200" dirty="0">
                <a:solidFill>
                  <a:srgbClr val="002060"/>
                </a:solidFill>
                <a:latin typeface="Arial" panose="020B0604020202020204" pitchFamily="34" charset="0"/>
                <a:cs typeface="Arial" panose="020B0604020202020204" pitchFamily="34" charset="0"/>
              </a:rPr>
              <a:t>Injury</a:t>
            </a:r>
          </a:p>
          <a:p>
            <a:pPr marL="457200" indent="-457200">
              <a:spcBef>
                <a:spcPts val="1200"/>
              </a:spcBef>
              <a:buFont typeface="Arial" panose="020B0604020202020204" pitchFamily="34" charset="0"/>
              <a:buChar char="•"/>
            </a:pPr>
            <a:r>
              <a:rPr lang="en-US" sz="3200" dirty="0">
                <a:solidFill>
                  <a:srgbClr val="002060"/>
                </a:solidFill>
                <a:latin typeface="Arial" panose="020B0604020202020204" pitchFamily="34" charset="0"/>
                <a:cs typeface="Arial" panose="020B0604020202020204" pitchFamily="34" charset="0"/>
              </a:rPr>
              <a:t>Death</a:t>
            </a:r>
            <a:endParaRPr lang="en-GB" sz="32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1713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sz="3600" b="1" dirty="0">
                <a:solidFill>
                  <a:srgbClr val="002060"/>
                </a:solidFill>
              </a:rPr>
              <a:t>2. Steps for Sample Collection</a:t>
            </a:r>
          </a:p>
        </p:txBody>
      </p:sp>
      <p:sp>
        <p:nvSpPr>
          <p:cNvPr id="6" name="TextBox 5">
            <a:extLst>
              <a:ext uri="{FF2B5EF4-FFF2-40B4-BE49-F238E27FC236}">
                <a16:creationId xmlns:a16="http://schemas.microsoft.com/office/drawing/2014/main" id="{57D3866B-DE8A-FF45-A184-2CF53112003B}"/>
              </a:ext>
            </a:extLst>
          </p:cNvPr>
          <p:cNvSpPr txBox="1"/>
          <p:nvPr/>
        </p:nvSpPr>
        <p:spPr>
          <a:xfrm>
            <a:off x="250825" y="1125538"/>
            <a:ext cx="8785225" cy="4830762"/>
          </a:xfrm>
          <a:prstGeom prst="rect">
            <a:avLst/>
          </a:prstGeom>
          <a:noFill/>
        </p:spPr>
        <p:txBody>
          <a:bodyPr>
            <a:spAutoFit/>
          </a:bodyPr>
          <a:lstStyle/>
          <a:p>
            <a:pPr eaLnBrk="1" fontAlgn="auto" hangingPunct="1">
              <a:spcBef>
                <a:spcPts val="0"/>
              </a:spcBef>
              <a:spcAft>
                <a:spcPts val="0"/>
              </a:spcAft>
              <a:defRPr/>
            </a:pPr>
            <a:endParaRPr lang="en-US" sz="2800" b="1" dirty="0">
              <a:latin typeface="+mn-lt"/>
            </a:endParaRPr>
          </a:p>
          <a:p>
            <a:pPr marL="514350" indent="-514350" eaLnBrk="1" fontAlgn="auto" hangingPunct="1">
              <a:spcBef>
                <a:spcPts val="0"/>
              </a:spcBef>
              <a:spcAft>
                <a:spcPts val="0"/>
              </a:spcAft>
              <a:buFont typeface="+mj-lt"/>
              <a:buAutoNum type="alphaLcParenR"/>
              <a:defRPr/>
            </a:pPr>
            <a:r>
              <a:rPr lang="en-US" sz="2800" b="1" dirty="0">
                <a:latin typeface="+mn-lt"/>
              </a:rPr>
              <a:t>Get ready</a:t>
            </a:r>
            <a:r>
              <a:rPr lang="en-US" sz="2800" dirty="0">
                <a:latin typeface="+mn-lt"/>
              </a:rPr>
              <a:t>: label containers and forms and assemble all equipment and materials before approaching the patient</a:t>
            </a:r>
          </a:p>
          <a:p>
            <a:pPr marL="514350" indent="-514350" eaLnBrk="1" fontAlgn="auto" hangingPunct="1">
              <a:spcBef>
                <a:spcPts val="0"/>
              </a:spcBef>
              <a:spcAft>
                <a:spcPts val="0"/>
              </a:spcAft>
              <a:buFont typeface="+mj-lt"/>
              <a:buAutoNum type="alphaLcParenR"/>
              <a:defRPr/>
            </a:pPr>
            <a:r>
              <a:rPr lang="en-US" sz="2800" b="1" dirty="0">
                <a:latin typeface="+mn-lt"/>
              </a:rPr>
              <a:t>Protect yourself: </a:t>
            </a:r>
            <a:r>
              <a:rPr lang="en-US" sz="2800" dirty="0">
                <a:latin typeface="+mn-lt"/>
              </a:rPr>
              <a:t>put on </a:t>
            </a:r>
            <a:r>
              <a:rPr lang="en-US" sz="2800" dirty="0"/>
              <a:t>complete </a:t>
            </a:r>
            <a:r>
              <a:rPr lang="en-US" sz="2800" dirty="0">
                <a:latin typeface="+mn-lt"/>
              </a:rPr>
              <a:t>personal protective equipment (PPE)</a:t>
            </a:r>
          </a:p>
          <a:p>
            <a:pPr marL="514350" indent="-514350" eaLnBrk="1" fontAlgn="auto" hangingPunct="1">
              <a:spcBef>
                <a:spcPts val="0"/>
              </a:spcBef>
              <a:spcAft>
                <a:spcPts val="0"/>
              </a:spcAft>
              <a:buFont typeface="+mj-lt"/>
              <a:buAutoNum type="alphaLcParenR"/>
              <a:defRPr/>
            </a:pPr>
            <a:r>
              <a:rPr lang="en-US" sz="2800" b="1" dirty="0">
                <a:latin typeface="+mn-lt"/>
              </a:rPr>
              <a:t>Collect sample: </a:t>
            </a:r>
            <a:r>
              <a:rPr lang="en-US" sz="2800" dirty="0">
                <a:latin typeface="+mn-lt"/>
              </a:rPr>
              <a:t>use sterile technique and safety precautions</a:t>
            </a:r>
          </a:p>
          <a:p>
            <a:pPr marL="514350" indent="-514350" eaLnBrk="1" fontAlgn="auto" hangingPunct="1">
              <a:spcBef>
                <a:spcPts val="0"/>
              </a:spcBef>
              <a:spcAft>
                <a:spcPts val="0"/>
              </a:spcAft>
              <a:buFont typeface="+mj-lt"/>
              <a:buAutoNum type="alphaLcParenR"/>
              <a:defRPr/>
            </a:pPr>
            <a:r>
              <a:rPr lang="en-US" sz="2800" b="1" dirty="0">
                <a:latin typeface="+mn-lt"/>
              </a:rPr>
              <a:t>Make it safe: </a:t>
            </a:r>
            <a:r>
              <a:rPr lang="en-US" sz="2800" dirty="0">
                <a:latin typeface="+mn-lt"/>
              </a:rPr>
              <a:t>prepare sample container for transport </a:t>
            </a:r>
            <a:endParaRPr lang="en-US" sz="2800" b="1" dirty="0">
              <a:latin typeface="+mn-lt"/>
            </a:endParaRPr>
          </a:p>
          <a:p>
            <a:pPr marL="514350" indent="-514350" eaLnBrk="1" fontAlgn="auto" hangingPunct="1">
              <a:spcBef>
                <a:spcPts val="0"/>
              </a:spcBef>
              <a:spcAft>
                <a:spcPts val="0"/>
              </a:spcAft>
              <a:buFont typeface="+mj-lt"/>
              <a:buAutoNum type="alphaLcParenR"/>
              <a:defRPr/>
            </a:pPr>
            <a:r>
              <a:rPr lang="en-US" sz="2800" b="1" dirty="0">
                <a:latin typeface="+mn-lt"/>
              </a:rPr>
              <a:t>Clean up: </a:t>
            </a:r>
            <a:r>
              <a:rPr lang="en-US" sz="2800" dirty="0">
                <a:latin typeface="+mn-lt"/>
              </a:rPr>
              <a:t>manage waste, spills and accidental exposures</a:t>
            </a:r>
          </a:p>
        </p:txBody>
      </p:sp>
    </p:spTree>
    <p:extLst>
      <p:ext uri="{BB962C8B-B14F-4D97-AF65-F5344CB8AC3E}">
        <p14:creationId xmlns:p14="http://schemas.microsoft.com/office/powerpoint/2010/main" val="3951038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sz="3600" b="1" dirty="0">
                <a:solidFill>
                  <a:srgbClr val="002060"/>
                </a:solidFill>
              </a:rPr>
              <a:t>a) Get Ready</a:t>
            </a:r>
          </a:p>
        </p:txBody>
      </p:sp>
      <p:sp>
        <p:nvSpPr>
          <p:cNvPr id="5" name="Shape 160">
            <a:extLst>
              <a:ext uri="{FF2B5EF4-FFF2-40B4-BE49-F238E27FC236}">
                <a16:creationId xmlns:a16="http://schemas.microsoft.com/office/drawing/2014/main" id="{1103BACD-53C3-494F-BAB4-67A465C992A2}"/>
              </a:ext>
            </a:extLst>
          </p:cNvPr>
          <p:cNvSpPr/>
          <p:nvPr/>
        </p:nvSpPr>
        <p:spPr>
          <a:xfrm>
            <a:off x="457200" y="1392238"/>
            <a:ext cx="8335963" cy="4340225"/>
          </a:xfrm>
          <a:prstGeom prst="rect">
            <a:avLst/>
          </a:prstGeom>
          <a:ln w="12700">
            <a:miter lim="400000"/>
          </a:ln>
          <a:extLst>
            <a:ext uri="{C572A759-6A51-4108-AA02-DFA0A04FC94B}"/>
          </a:extLst>
        </p:spPr>
        <p:txBody>
          <a:bodyPr lIns="45719" rIns="45719">
            <a:normAutofit fontScale="92500" lnSpcReduction="10000"/>
          </a:bodyPr>
          <a:lstStyle/>
          <a:p>
            <a:pPr marL="228600" indent="-228600" eaLnBrk="1" fontAlgn="auto" hangingPunct="1">
              <a:lnSpc>
                <a:spcPct val="90000"/>
              </a:lnSpc>
              <a:spcBef>
                <a:spcPts val="1000"/>
              </a:spcBef>
              <a:spcAft>
                <a:spcPts val="0"/>
              </a:spcAft>
              <a:buSzPct val="100000"/>
              <a:buFont typeface="Arial"/>
              <a:buChar char="•"/>
              <a:defRPr sz="2800"/>
            </a:pPr>
            <a:r>
              <a:rPr sz="2800" dirty="0">
                <a:latin typeface="+mn-lt"/>
              </a:rPr>
              <a:t>Introduce yourself</a:t>
            </a:r>
            <a:r>
              <a:rPr lang="en-US" sz="2800" dirty="0">
                <a:latin typeface="+mn-lt"/>
              </a:rPr>
              <a:t> to the patient</a:t>
            </a:r>
            <a:r>
              <a:rPr sz="2800" dirty="0">
                <a:latin typeface="+mn-lt"/>
              </a:rPr>
              <a:t> and </a:t>
            </a:r>
            <a:r>
              <a:rPr lang="en-US" sz="2800" dirty="0">
                <a:latin typeface="+mn-lt"/>
              </a:rPr>
              <a:t>explain what you will do and why.</a:t>
            </a:r>
            <a:endParaRPr sz="2800" dirty="0">
              <a:latin typeface="+mn-lt"/>
            </a:endParaRPr>
          </a:p>
          <a:p>
            <a:pPr marL="228600" indent="-228600" eaLnBrk="1" fontAlgn="auto" hangingPunct="1">
              <a:lnSpc>
                <a:spcPct val="90000"/>
              </a:lnSpc>
              <a:spcBef>
                <a:spcPts val="1000"/>
              </a:spcBef>
              <a:spcAft>
                <a:spcPts val="0"/>
              </a:spcAft>
              <a:buSzPct val="100000"/>
              <a:buFont typeface="Arial"/>
              <a:buChar char="•"/>
              <a:defRPr sz="2800"/>
            </a:pPr>
            <a:r>
              <a:rPr lang="en-US" sz="2800" dirty="0">
                <a:latin typeface="+mn-lt"/>
              </a:rPr>
              <a:t>Record keeping is crucial;</a:t>
            </a:r>
          </a:p>
          <a:p>
            <a:pPr marL="685800" lvl="1" indent="-228600" eaLnBrk="1" fontAlgn="auto" hangingPunct="1">
              <a:lnSpc>
                <a:spcPct val="90000"/>
              </a:lnSpc>
              <a:spcBef>
                <a:spcPts val="1000"/>
              </a:spcBef>
              <a:spcAft>
                <a:spcPts val="0"/>
              </a:spcAft>
              <a:buSzPct val="100000"/>
              <a:buFont typeface="Arial"/>
              <a:buChar char="•"/>
              <a:defRPr sz="2800"/>
            </a:pPr>
            <a:r>
              <a:rPr lang="en-US" sz="2000" dirty="0">
                <a:latin typeface="+mn-lt"/>
              </a:rPr>
              <a:t>Collect</a:t>
            </a:r>
            <a:r>
              <a:rPr sz="2000" dirty="0">
                <a:latin typeface="+mn-lt"/>
              </a:rPr>
              <a:t> </a:t>
            </a:r>
            <a:r>
              <a:rPr lang="en-US" sz="2000" dirty="0">
                <a:latin typeface="+mn-lt"/>
              </a:rPr>
              <a:t>e</a:t>
            </a:r>
            <a:r>
              <a:rPr sz="2000" dirty="0">
                <a:latin typeface="+mn-lt"/>
              </a:rPr>
              <a:t>pidemiological information about patient and fill out on the</a:t>
            </a:r>
            <a:r>
              <a:rPr lang="en-US" sz="2000" dirty="0">
                <a:latin typeface="+mn-lt"/>
              </a:rPr>
              <a:t> case investigation form</a:t>
            </a:r>
            <a:r>
              <a:rPr sz="2000" dirty="0">
                <a:latin typeface="+mn-lt"/>
              </a:rPr>
              <a:t> </a:t>
            </a:r>
            <a:r>
              <a:rPr lang="en-US" sz="2000" dirty="0">
                <a:latin typeface="+mn-lt"/>
              </a:rPr>
              <a:t>(</a:t>
            </a:r>
            <a:r>
              <a:rPr sz="2000" dirty="0">
                <a:latin typeface="+mn-lt"/>
              </a:rPr>
              <a:t>CIF</a:t>
            </a:r>
            <a:r>
              <a:rPr lang="en-US" sz="2000" dirty="0">
                <a:latin typeface="+mn-lt"/>
              </a:rPr>
              <a:t>)</a:t>
            </a:r>
            <a:r>
              <a:rPr sz="2000" dirty="0">
                <a:latin typeface="+mn-lt"/>
              </a:rPr>
              <a:t> or standard national request form</a:t>
            </a:r>
            <a:r>
              <a:rPr lang="en-US" sz="2000" dirty="0">
                <a:latin typeface="+mn-lt"/>
              </a:rPr>
              <a:t>;</a:t>
            </a:r>
            <a:endParaRPr sz="2000" dirty="0">
              <a:latin typeface="+mn-lt"/>
            </a:endParaRPr>
          </a:p>
          <a:p>
            <a:pPr marL="685800" lvl="1" indent="-228600" eaLnBrk="1" fontAlgn="auto" hangingPunct="1">
              <a:lnSpc>
                <a:spcPct val="90000"/>
              </a:lnSpc>
              <a:spcBef>
                <a:spcPts val="1000"/>
              </a:spcBef>
              <a:spcAft>
                <a:spcPts val="0"/>
              </a:spcAft>
              <a:buSzPct val="100000"/>
              <a:buFont typeface="Arial"/>
              <a:buChar char="•"/>
              <a:defRPr sz="2800"/>
            </a:pPr>
            <a:r>
              <a:rPr sz="2000" dirty="0">
                <a:latin typeface="+mn-lt"/>
              </a:rPr>
              <a:t>Label the </a:t>
            </a:r>
            <a:r>
              <a:rPr lang="en-US" sz="2000" dirty="0">
                <a:latin typeface="+mn-lt"/>
              </a:rPr>
              <a:t>form and the </a:t>
            </a:r>
            <a:r>
              <a:rPr sz="2000" dirty="0">
                <a:latin typeface="+mn-lt"/>
              </a:rPr>
              <a:t>primary container with</a:t>
            </a:r>
            <a:r>
              <a:rPr lang="en-US" sz="2000" dirty="0">
                <a:latin typeface="+mn-lt"/>
              </a:rPr>
              <a:t> a minimum of</a:t>
            </a:r>
            <a:r>
              <a:rPr sz="2000" dirty="0">
                <a:latin typeface="+mn-lt"/>
              </a:rPr>
              <a:t> three identifiers</a:t>
            </a:r>
            <a:r>
              <a:rPr lang="en-US" sz="2000" dirty="0">
                <a:latin typeface="+mn-lt"/>
              </a:rPr>
              <a:t>:  sample name or unique ID, date of collection, time of collection.</a:t>
            </a:r>
          </a:p>
          <a:p>
            <a:pPr lvl="2" eaLnBrk="1" fontAlgn="auto" hangingPunct="1">
              <a:lnSpc>
                <a:spcPct val="90000"/>
              </a:lnSpc>
              <a:spcBef>
                <a:spcPts val="1000"/>
              </a:spcBef>
              <a:spcAft>
                <a:spcPts val="0"/>
              </a:spcAft>
              <a:buSzPct val="100000"/>
              <a:defRPr sz="2800"/>
            </a:pPr>
            <a:endParaRPr lang="en-US" sz="2000" dirty="0">
              <a:latin typeface="+mn-lt"/>
            </a:endParaRPr>
          </a:p>
          <a:p>
            <a:pPr eaLnBrk="1" fontAlgn="auto" hangingPunct="1">
              <a:lnSpc>
                <a:spcPct val="110000"/>
              </a:lnSpc>
              <a:spcBef>
                <a:spcPts val="1000"/>
              </a:spcBef>
              <a:spcAft>
                <a:spcPts val="0"/>
              </a:spcAft>
              <a:buSzPct val="100000"/>
              <a:defRPr sz="2800"/>
            </a:pPr>
            <a:r>
              <a:rPr lang="en-US" sz="2800" dirty="0">
                <a:latin typeface="+mn-lt"/>
              </a:rPr>
              <a:t>Ensure you have a helper nearby to </a:t>
            </a:r>
          </a:p>
          <a:p>
            <a:pPr eaLnBrk="1" fontAlgn="auto" hangingPunct="1">
              <a:lnSpc>
                <a:spcPct val="110000"/>
              </a:lnSpc>
              <a:spcBef>
                <a:spcPts val="1000"/>
              </a:spcBef>
              <a:spcAft>
                <a:spcPts val="0"/>
              </a:spcAft>
              <a:buSzPct val="100000"/>
              <a:defRPr sz="2800"/>
            </a:pPr>
            <a:r>
              <a:rPr lang="en-US" sz="2800" dirty="0">
                <a:latin typeface="+mn-lt"/>
              </a:rPr>
              <a:t>assist you with PPE and additional </a:t>
            </a:r>
          </a:p>
          <a:p>
            <a:pPr eaLnBrk="1" fontAlgn="auto" hangingPunct="1">
              <a:lnSpc>
                <a:spcPct val="110000"/>
              </a:lnSpc>
              <a:spcBef>
                <a:spcPts val="1000"/>
              </a:spcBef>
              <a:spcAft>
                <a:spcPts val="0"/>
              </a:spcAft>
              <a:buSzPct val="100000"/>
              <a:defRPr sz="2800"/>
            </a:pPr>
            <a:r>
              <a:rPr lang="en-US" sz="2800" dirty="0">
                <a:latin typeface="+mn-lt"/>
              </a:rPr>
              <a:t>equipment.</a:t>
            </a:r>
          </a:p>
        </p:txBody>
      </p:sp>
      <p:pic>
        <p:nvPicPr>
          <p:cNvPr id="512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5238" y="4005263"/>
            <a:ext cx="2447925"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5689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sz="3600" b="1" dirty="0">
                <a:solidFill>
                  <a:srgbClr val="002060"/>
                </a:solidFill>
              </a:rPr>
              <a:t>b) Protect Yourself</a:t>
            </a:r>
          </a:p>
        </p:txBody>
      </p:sp>
      <p:sp>
        <p:nvSpPr>
          <p:cNvPr id="52228" name="TextBox 6"/>
          <p:cNvSpPr txBox="1">
            <a:spLocks noChangeArrowheads="1"/>
          </p:cNvSpPr>
          <p:nvPr/>
        </p:nvSpPr>
        <p:spPr bwMode="auto">
          <a:xfrm>
            <a:off x="584200" y="3649663"/>
            <a:ext cx="2054225" cy="17541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t>WASH</a:t>
            </a:r>
          </a:p>
          <a:p>
            <a:pPr algn="ctr" eaLnBrk="1" hangingPunct="1"/>
            <a:r>
              <a:rPr lang="en-US" altLang="en-US"/>
              <a:t>YOUR HANDS </a:t>
            </a:r>
            <a:r>
              <a:rPr lang="en-US" altLang="en-US" b="1"/>
              <a:t>BEFORE AND AFTER </a:t>
            </a:r>
            <a:r>
              <a:rPr lang="en-US" altLang="en-US"/>
              <a:t>PATIENT CONTACT AND BETWEEN PATIENTS</a:t>
            </a:r>
          </a:p>
        </p:txBody>
      </p:sp>
      <p:pic>
        <p:nvPicPr>
          <p:cNvPr id="5222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173288"/>
            <a:ext cx="205422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3713" y="1535113"/>
            <a:ext cx="1905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6417745C-270B-D24C-89D5-D8B314A86089}"/>
              </a:ext>
            </a:extLst>
          </p:cNvPr>
          <p:cNvSpPr txBox="1"/>
          <p:nvPr/>
        </p:nvSpPr>
        <p:spPr>
          <a:xfrm>
            <a:off x="3336093" y="1187390"/>
            <a:ext cx="2349419" cy="1754326"/>
          </a:xfrm>
          <a:prstGeom prst="rect">
            <a:avLst/>
          </a:prstGeom>
          <a:noFill/>
          <a:ln>
            <a:solidFill>
              <a:schemeClr val="tx1"/>
            </a:solidFill>
          </a:ln>
        </p:spPr>
        <p:txBody>
          <a:bodyPr>
            <a:spAutoFit/>
          </a:bodyPr>
          <a:lstStyle/>
          <a:p>
            <a:pPr algn="ctr" eaLnBrk="1" fontAlgn="auto" hangingPunct="1">
              <a:spcBef>
                <a:spcPts val="0"/>
              </a:spcBef>
              <a:spcAft>
                <a:spcPts val="0"/>
              </a:spcAft>
              <a:defRPr/>
            </a:pPr>
            <a:r>
              <a:rPr lang="en-US" dirty="0">
                <a:latin typeface="+mn-lt"/>
              </a:rPr>
              <a:t>THE MINIMUM RECOMMENDATION IS UNIVERSAL PPE. THIS INCLUDES GLOVES, GOWN AND EYE PROTECTION</a:t>
            </a:r>
            <a:endParaRPr lang="en-US" strike="sngStrike" dirty="0">
              <a:latin typeface="+mn-lt"/>
            </a:endParaRPr>
          </a:p>
        </p:txBody>
      </p:sp>
      <p:sp>
        <p:nvSpPr>
          <p:cNvPr id="52232" name="TextBox 11"/>
          <p:cNvSpPr txBox="1">
            <a:spLocks noChangeArrowheads="1"/>
          </p:cNvSpPr>
          <p:nvPr/>
        </p:nvSpPr>
        <p:spPr bwMode="auto">
          <a:xfrm>
            <a:off x="6588125" y="3649663"/>
            <a:ext cx="2282825" cy="120032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defRPr/>
            </a:pPr>
            <a:r>
              <a:rPr lang="en-US" altLang="en-US" dirty="0"/>
              <a:t>WEAR FULL PPE: </a:t>
            </a:r>
            <a:r>
              <a:rPr lang="en-US" dirty="0"/>
              <a:t>double gloves, gown, full respiratory protection, boots</a:t>
            </a:r>
            <a:endParaRPr lang="en-US" altLang="en-US" dirty="0"/>
          </a:p>
        </p:txBody>
      </p:sp>
      <p:pic>
        <p:nvPicPr>
          <p:cNvPr id="52234" name="Picture 15"/>
          <p:cNvPicPr>
            <a:picLocks noChangeAspect="1" noChangeArrowheads="1"/>
          </p:cNvPicPr>
          <p:nvPr/>
        </p:nvPicPr>
        <p:blipFill>
          <a:blip r:embed="rId5" cstate="print">
            <a:extLst>
              <a:ext uri="{28A0092B-C50C-407E-A947-70E740481C1C}">
                <a14:useLocalDpi xmlns:a14="http://schemas.microsoft.com/office/drawing/2010/main" val="0"/>
              </a:ext>
            </a:extLst>
          </a:blip>
          <a:srcRect l="75600" t="19949" r="4713" b="54849"/>
          <a:stretch>
            <a:fillRect/>
          </a:stretch>
        </p:blipFill>
        <p:spPr bwMode="auto">
          <a:xfrm>
            <a:off x="3335338" y="3095625"/>
            <a:ext cx="1062037"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5" name="Picture 16"/>
          <p:cNvPicPr>
            <a:picLocks noChangeAspect="1" noChangeArrowheads="1"/>
          </p:cNvPicPr>
          <p:nvPr/>
        </p:nvPicPr>
        <p:blipFill>
          <a:blip r:embed="rId5" cstate="print">
            <a:extLst>
              <a:ext uri="{28A0092B-C50C-407E-A947-70E740481C1C}">
                <a14:useLocalDpi xmlns:a14="http://schemas.microsoft.com/office/drawing/2010/main" val="0"/>
              </a:ext>
            </a:extLst>
          </a:blip>
          <a:srcRect l="74812" t="44101" r="777" b="11800"/>
          <a:stretch>
            <a:fillRect/>
          </a:stretch>
        </p:blipFill>
        <p:spPr bwMode="auto">
          <a:xfrm>
            <a:off x="4603750" y="3225800"/>
            <a:ext cx="137318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6" name="Picture 17"/>
          <p:cNvPicPr>
            <a:picLocks noChangeAspect="1" noChangeArrowheads="1"/>
          </p:cNvPicPr>
          <p:nvPr/>
        </p:nvPicPr>
        <p:blipFill>
          <a:blip r:embed="rId6">
            <a:extLst>
              <a:ext uri="{28A0092B-C50C-407E-A947-70E740481C1C}">
                <a14:useLocalDpi xmlns:a14="http://schemas.microsoft.com/office/drawing/2010/main" val="0"/>
              </a:ext>
            </a:extLst>
          </a:blip>
          <a:srcRect l="54726" t="27951" r="29526" b="53149"/>
          <a:stretch>
            <a:fillRect/>
          </a:stretch>
        </p:blipFill>
        <p:spPr bwMode="auto">
          <a:xfrm>
            <a:off x="3365500" y="4262438"/>
            <a:ext cx="10509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9641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0"/>
          <p:cNvPicPr>
            <a:picLocks noChangeAspect="1" noChangeArrowheads="1"/>
          </p:cNvPicPr>
          <p:nvPr/>
        </p:nvPicPr>
        <p:blipFill>
          <a:blip r:embed="rId3">
            <a:extLst>
              <a:ext uri="{28A0092B-C50C-407E-A947-70E740481C1C}">
                <a14:useLocalDpi xmlns:a14="http://schemas.microsoft.com/office/drawing/2010/main" val="0"/>
              </a:ext>
            </a:extLst>
          </a:blip>
          <a:srcRect l="54726" t="27951" r="29526" b="53149"/>
          <a:stretch>
            <a:fillRect/>
          </a:stretch>
        </p:blipFill>
        <p:spPr bwMode="auto">
          <a:xfrm>
            <a:off x="328067" y="4905375"/>
            <a:ext cx="1052512"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41"/>
          <p:cNvPicPr>
            <a:picLocks noChangeAspect="1" noChangeArrowheads="1"/>
          </p:cNvPicPr>
          <p:nvPr/>
        </p:nvPicPr>
        <p:blipFill>
          <a:blip r:embed="rId4" cstate="print">
            <a:extLst>
              <a:ext uri="{28A0092B-C50C-407E-A947-70E740481C1C}">
                <a14:useLocalDpi xmlns:a14="http://schemas.microsoft.com/office/drawing/2010/main" val="0"/>
              </a:ext>
            </a:extLst>
          </a:blip>
          <a:srcRect l="75600" t="19949" r="4713" b="54849"/>
          <a:stretch>
            <a:fillRect/>
          </a:stretch>
        </p:blipFill>
        <p:spPr bwMode="auto">
          <a:xfrm>
            <a:off x="318542" y="1936750"/>
            <a:ext cx="1062037"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Title 1"/>
          <p:cNvSpPr>
            <a:spLocks noGrp="1"/>
          </p:cNvSpPr>
          <p:nvPr>
            <p:ph type="title"/>
          </p:nvPr>
        </p:nvSpPr>
        <p:spPr/>
        <p:txBody>
          <a:bodyPr/>
          <a:lstStyle/>
          <a:p>
            <a:r>
              <a:rPr lang="en-US" altLang="en-US" sz="3600" b="1" dirty="0">
                <a:solidFill>
                  <a:srgbClr val="002060"/>
                </a:solidFill>
              </a:rPr>
              <a:t>b) PPE Levels</a:t>
            </a:r>
          </a:p>
        </p:txBody>
      </p:sp>
      <p:grpSp>
        <p:nvGrpSpPr>
          <p:cNvPr id="57351" name="Group 19"/>
          <p:cNvGrpSpPr>
            <a:grpSpLocks/>
          </p:cNvGrpSpPr>
          <p:nvPr/>
        </p:nvGrpSpPr>
        <p:grpSpPr bwMode="auto">
          <a:xfrm>
            <a:off x="755650" y="1341438"/>
            <a:ext cx="7344742" cy="1697037"/>
            <a:chOff x="755576" y="1916832"/>
            <a:chExt cx="6066002" cy="1697453"/>
          </a:xfrm>
        </p:grpSpPr>
        <p:sp>
          <p:nvSpPr>
            <p:cNvPr id="57379" name="TextBox 28"/>
            <p:cNvSpPr txBox="1">
              <a:spLocks noChangeArrowheads="1"/>
            </p:cNvSpPr>
            <p:nvPr/>
          </p:nvSpPr>
          <p:spPr bwMode="auto">
            <a:xfrm>
              <a:off x="755576" y="1916832"/>
              <a:ext cx="1656184"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UNIVERSAL PPE</a:t>
              </a:r>
            </a:p>
          </p:txBody>
        </p:sp>
        <p:sp>
          <p:nvSpPr>
            <p:cNvPr id="57380" name="TextBox 29"/>
            <p:cNvSpPr txBox="1">
              <a:spLocks noChangeArrowheads="1"/>
            </p:cNvSpPr>
            <p:nvPr/>
          </p:nvSpPr>
          <p:spPr bwMode="auto">
            <a:xfrm>
              <a:off x="5312841" y="1954941"/>
              <a:ext cx="1296144"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t>FULL PPE</a:t>
              </a:r>
            </a:p>
          </p:txBody>
        </p:sp>
        <p:cxnSp>
          <p:nvCxnSpPr>
            <p:cNvPr id="32" name="Straight Arrow Connector 31">
              <a:extLst>
                <a:ext uri="{FF2B5EF4-FFF2-40B4-BE49-F238E27FC236}">
                  <a16:creationId xmlns:a16="http://schemas.microsoft.com/office/drawing/2014/main" id="{91CF1D6B-4A48-0346-A3C0-B77CA36D7E7B}"/>
                </a:ext>
              </a:extLst>
            </p:cNvPr>
            <p:cNvCxnSpPr>
              <a:cxnSpLocks/>
            </p:cNvCxnSpPr>
            <p:nvPr/>
          </p:nvCxnSpPr>
          <p:spPr>
            <a:xfrm>
              <a:off x="2411302" y="2101027"/>
              <a:ext cx="28806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382" name="TextBox 15"/>
            <p:cNvSpPr txBox="1">
              <a:spLocks noChangeArrowheads="1"/>
            </p:cNvSpPr>
            <p:nvPr/>
          </p:nvSpPr>
          <p:spPr bwMode="auto">
            <a:xfrm>
              <a:off x="5165394" y="3244953"/>
              <a:ext cx="1656184"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t>BLOOD BORNE</a:t>
              </a:r>
            </a:p>
          </p:txBody>
        </p:sp>
        <p:cxnSp>
          <p:nvCxnSpPr>
            <p:cNvPr id="10" name="Straight Arrow Connector 9">
              <a:extLst>
                <a:ext uri="{FF2B5EF4-FFF2-40B4-BE49-F238E27FC236}">
                  <a16:creationId xmlns:a16="http://schemas.microsoft.com/office/drawing/2014/main" id="{FB5BC550-9E7A-4E45-A430-EB76A2A531C1}"/>
                </a:ext>
              </a:extLst>
            </p:cNvPr>
            <p:cNvCxnSpPr>
              <a:cxnSpLocks/>
              <a:stCxn id="57380" idx="2"/>
              <a:endCxn id="57382" idx="0"/>
            </p:cNvCxnSpPr>
            <p:nvPr/>
          </p:nvCxnSpPr>
          <p:spPr>
            <a:xfrm>
              <a:off x="5960914" y="2324273"/>
              <a:ext cx="0" cy="9206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FDE900BA-6636-AC42-B128-DC54555CEDDB}"/>
              </a:ext>
            </a:extLst>
          </p:cNvPr>
          <p:cNvSpPr/>
          <p:nvPr/>
        </p:nvSpPr>
        <p:spPr>
          <a:xfrm>
            <a:off x="361404" y="1905000"/>
            <a:ext cx="2338388" cy="4059238"/>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Cross 14">
            <a:extLst>
              <a:ext uri="{FF2B5EF4-FFF2-40B4-BE49-F238E27FC236}">
                <a16:creationId xmlns:a16="http://schemas.microsoft.com/office/drawing/2014/main" id="{6BC035D6-AB9B-0B45-9E7D-6979F9060473}"/>
              </a:ext>
            </a:extLst>
          </p:cNvPr>
          <p:cNvSpPr/>
          <p:nvPr/>
        </p:nvSpPr>
        <p:spPr>
          <a:xfrm>
            <a:off x="2845073" y="3703638"/>
            <a:ext cx="358775" cy="355600"/>
          </a:xfrm>
          <a:prstGeom prst="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2" name="Group 21">
            <a:extLst>
              <a:ext uri="{FF2B5EF4-FFF2-40B4-BE49-F238E27FC236}">
                <a16:creationId xmlns:a16="http://schemas.microsoft.com/office/drawing/2014/main" id="{555C9114-01F8-5A4C-A580-F42A12816109}"/>
              </a:ext>
            </a:extLst>
          </p:cNvPr>
          <p:cNvGrpSpPr/>
          <p:nvPr/>
        </p:nvGrpSpPr>
        <p:grpSpPr>
          <a:xfrm>
            <a:off x="5264460" y="3770270"/>
            <a:ext cx="459668" cy="512082"/>
            <a:chOff x="4472372" y="4089371"/>
            <a:chExt cx="459668" cy="512082"/>
          </a:xfrm>
          <a:solidFill>
            <a:schemeClr val="tx1"/>
          </a:solidFill>
        </p:grpSpPr>
        <p:sp>
          <p:nvSpPr>
            <p:cNvPr id="37" name="Rectangle 36">
              <a:extLst>
                <a:ext uri="{FF2B5EF4-FFF2-40B4-BE49-F238E27FC236}">
                  <a16:creationId xmlns:a16="http://schemas.microsoft.com/office/drawing/2014/main" id="{8D458EA1-E3CA-3046-B9F2-56B058847C45}"/>
                </a:ext>
              </a:extLst>
            </p:cNvPr>
            <p:cNvSpPr/>
            <p:nvPr/>
          </p:nvSpPr>
          <p:spPr>
            <a:xfrm>
              <a:off x="4472372" y="4089371"/>
              <a:ext cx="459668" cy="1905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a:extLst>
                <a:ext uri="{FF2B5EF4-FFF2-40B4-BE49-F238E27FC236}">
                  <a16:creationId xmlns:a16="http://schemas.microsoft.com/office/drawing/2014/main" id="{CD4FD901-3DA8-1F4C-87FD-E984C5372E5C}"/>
                </a:ext>
              </a:extLst>
            </p:cNvPr>
            <p:cNvSpPr/>
            <p:nvPr/>
          </p:nvSpPr>
          <p:spPr>
            <a:xfrm>
              <a:off x="4472372" y="4410901"/>
              <a:ext cx="459668" cy="1905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57355" name="Group 48"/>
          <p:cNvGrpSpPr>
            <a:grpSpLocks/>
          </p:cNvGrpSpPr>
          <p:nvPr/>
        </p:nvGrpSpPr>
        <p:grpSpPr bwMode="auto">
          <a:xfrm>
            <a:off x="4171266" y="2373982"/>
            <a:ext cx="1225041" cy="2855622"/>
            <a:chOff x="3596145" y="2195976"/>
            <a:chExt cx="1224980" cy="2855922"/>
          </a:xfrm>
        </p:grpSpPr>
        <p:sp>
          <p:nvSpPr>
            <p:cNvPr id="57374" name="TextBox 22"/>
            <p:cNvSpPr txBox="1">
              <a:spLocks noChangeArrowheads="1"/>
            </p:cNvSpPr>
            <p:nvPr/>
          </p:nvSpPr>
          <p:spPr bwMode="auto">
            <a:xfrm>
              <a:off x="3601913" y="2195976"/>
              <a:ext cx="1041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t>N-95 Mask</a:t>
              </a:r>
            </a:p>
          </p:txBody>
        </p:sp>
        <p:sp>
          <p:nvSpPr>
            <p:cNvPr id="57375" name="TextBox 43"/>
            <p:cNvSpPr txBox="1">
              <a:spLocks noChangeArrowheads="1"/>
            </p:cNvSpPr>
            <p:nvPr/>
          </p:nvSpPr>
          <p:spPr bwMode="auto">
            <a:xfrm>
              <a:off x="3596145" y="3732988"/>
              <a:ext cx="12249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t>Double gloves</a:t>
              </a:r>
            </a:p>
          </p:txBody>
        </p:sp>
        <p:sp>
          <p:nvSpPr>
            <p:cNvPr id="57376" name="TextBox 45"/>
            <p:cNvSpPr txBox="1">
              <a:spLocks noChangeArrowheads="1"/>
            </p:cNvSpPr>
            <p:nvPr/>
          </p:nvSpPr>
          <p:spPr bwMode="auto">
            <a:xfrm>
              <a:off x="3623841" y="4774899"/>
              <a:ext cx="1041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t>Face shield</a:t>
              </a:r>
            </a:p>
          </p:txBody>
        </p:sp>
        <p:sp>
          <p:nvSpPr>
            <p:cNvPr id="57378" name="TextBox 47"/>
            <p:cNvSpPr txBox="1">
              <a:spLocks noChangeArrowheads="1"/>
            </p:cNvSpPr>
            <p:nvPr/>
          </p:nvSpPr>
          <p:spPr bwMode="auto">
            <a:xfrm>
              <a:off x="3623841" y="2972321"/>
              <a:ext cx="10417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t>Boots</a:t>
              </a:r>
            </a:p>
          </p:txBody>
        </p:sp>
      </p:grpSp>
      <p:sp>
        <p:nvSpPr>
          <p:cNvPr id="57356" name="TextBox 52"/>
          <p:cNvSpPr txBox="1">
            <a:spLocks noChangeArrowheads="1"/>
          </p:cNvSpPr>
          <p:nvPr/>
        </p:nvSpPr>
        <p:spPr bwMode="auto">
          <a:xfrm>
            <a:off x="1483767" y="2319338"/>
            <a:ext cx="911225" cy="36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Gloves</a:t>
            </a:r>
          </a:p>
        </p:txBody>
      </p:sp>
      <p:pic>
        <p:nvPicPr>
          <p:cNvPr id="57357" name="Picture 37"/>
          <p:cNvPicPr>
            <a:picLocks noChangeAspect="1" noChangeArrowheads="1"/>
          </p:cNvPicPr>
          <p:nvPr/>
        </p:nvPicPr>
        <p:blipFill>
          <a:blip r:embed="rId5">
            <a:extLst>
              <a:ext uri="{28A0092B-C50C-407E-A947-70E740481C1C}">
                <a14:useLocalDpi xmlns:a14="http://schemas.microsoft.com/office/drawing/2010/main" val="0"/>
              </a:ext>
            </a:extLst>
          </a:blip>
          <a:srcRect l="4851" t="18500" r="4851"/>
          <a:stretch>
            <a:fillRect/>
          </a:stretch>
        </p:blipFill>
        <p:spPr bwMode="auto">
          <a:xfrm>
            <a:off x="3561159" y="2252341"/>
            <a:ext cx="681038"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8" name="Picture 42"/>
          <p:cNvPicPr>
            <a:picLocks noChangeAspect="1" noChangeArrowheads="1"/>
          </p:cNvPicPr>
          <p:nvPr/>
        </p:nvPicPr>
        <p:blipFill>
          <a:blip r:embed="rId4" cstate="print">
            <a:extLst>
              <a:ext uri="{28A0092B-C50C-407E-A947-70E740481C1C}">
                <a14:useLocalDpi xmlns:a14="http://schemas.microsoft.com/office/drawing/2010/main" val="0"/>
              </a:ext>
            </a:extLst>
          </a:blip>
          <a:srcRect l="74812" t="44101" r="777" b="11800"/>
          <a:stretch>
            <a:fillRect/>
          </a:stretch>
        </p:blipFill>
        <p:spPr bwMode="auto">
          <a:xfrm>
            <a:off x="1242467" y="3076575"/>
            <a:ext cx="1373187"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9" name="TextBox 51"/>
          <p:cNvSpPr txBox="1">
            <a:spLocks noChangeArrowheads="1"/>
          </p:cNvSpPr>
          <p:nvPr/>
        </p:nvSpPr>
        <p:spPr bwMode="auto">
          <a:xfrm>
            <a:off x="420142" y="3792538"/>
            <a:ext cx="735012" cy="36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Gown</a:t>
            </a:r>
          </a:p>
        </p:txBody>
      </p:sp>
      <p:sp>
        <p:nvSpPr>
          <p:cNvPr id="57360" name="TextBox 53"/>
          <p:cNvSpPr txBox="1">
            <a:spLocks noChangeArrowheads="1"/>
          </p:cNvSpPr>
          <p:nvPr/>
        </p:nvSpPr>
        <p:spPr bwMode="auto">
          <a:xfrm>
            <a:off x="1399629" y="4953000"/>
            <a:ext cx="1246188" cy="9223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t>Eye protection (goggles)</a:t>
            </a:r>
          </a:p>
        </p:txBody>
      </p:sp>
      <p:pic>
        <p:nvPicPr>
          <p:cNvPr id="57364" name="Picture 57"/>
          <p:cNvPicPr>
            <a:picLocks noChangeAspect="1" noChangeArrowheads="1"/>
          </p:cNvPicPr>
          <p:nvPr/>
        </p:nvPicPr>
        <p:blipFill>
          <a:blip r:embed="rId6" cstate="print">
            <a:extLst>
              <a:ext uri="{28A0092B-C50C-407E-A947-70E740481C1C}">
                <a14:useLocalDpi xmlns:a14="http://schemas.microsoft.com/office/drawing/2010/main" val="0"/>
              </a:ext>
            </a:extLst>
          </a:blip>
          <a:srcRect l="75600" t="19949" r="4713" b="54849"/>
          <a:stretch>
            <a:fillRect/>
          </a:stretch>
        </p:blipFill>
        <p:spPr bwMode="auto">
          <a:xfrm>
            <a:off x="3494484" y="3681091"/>
            <a:ext cx="70485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6" name="Picture 59"/>
          <p:cNvPicPr>
            <a:picLocks noChangeAspect="1" noChangeArrowheads="1"/>
          </p:cNvPicPr>
          <p:nvPr/>
        </p:nvPicPr>
        <p:blipFill>
          <a:blip r:embed="rId7" cstate="print">
            <a:extLst>
              <a:ext uri="{28A0092B-C50C-407E-A947-70E740481C1C}">
                <a14:useLocalDpi xmlns:a14="http://schemas.microsoft.com/office/drawing/2010/main" val="0"/>
              </a:ext>
            </a:extLst>
          </a:blip>
          <a:srcRect l="77563" t="56299" r="1961" b="12202"/>
          <a:stretch>
            <a:fillRect/>
          </a:stretch>
        </p:blipFill>
        <p:spPr bwMode="auto">
          <a:xfrm>
            <a:off x="3419872" y="2806379"/>
            <a:ext cx="8461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8" name="Picture 62"/>
          <p:cNvPicPr>
            <a:picLocks noChangeAspect="1" noChangeArrowheads="1"/>
          </p:cNvPicPr>
          <p:nvPr/>
        </p:nvPicPr>
        <p:blipFill>
          <a:blip r:embed="rId3" cstate="print">
            <a:extLst>
              <a:ext uri="{28A0092B-C50C-407E-A947-70E740481C1C}">
                <a14:useLocalDpi xmlns:a14="http://schemas.microsoft.com/office/drawing/2010/main" val="0"/>
              </a:ext>
            </a:extLst>
          </a:blip>
          <a:srcRect l="29527" t="26901" r="53148" b="52100"/>
          <a:stretch>
            <a:fillRect/>
          </a:stretch>
        </p:blipFill>
        <p:spPr bwMode="auto">
          <a:xfrm>
            <a:off x="3453209" y="4713957"/>
            <a:ext cx="8382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7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93805" y="3281363"/>
            <a:ext cx="1906587"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72" name="TextBox 40"/>
          <p:cNvSpPr txBox="1">
            <a:spLocks noChangeArrowheads="1"/>
          </p:cNvSpPr>
          <p:nvPr/>
        </p:nvSpPr>
        <p:spPr bwMode="auto">
          <a:xfrm>
            <a:off x="6096000" y="5807075"/>
            <a:ext cx="10779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CH" altLang="en-US" sz="1000" i="1"/>
              <a:t>G.Pellegrini, CDC </a:t>
            </a:r>
            <a:endParaRPr lang="en-US" altLang="en-US" sz="1000" i="1"/>
          </a:p>
        </p:txBody>
      </p:sp>
    </p:spTree>
    <p:extLst>
      <p:ext uri="{BB962C8B-B14F-4D97-AF65-F5344CB8AC3E}">
        <p14:creationId xmlns:p14="http://schemas.microsoft.com/office/powerpoint/2010/main" val="407479499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1543</TotalTime>
  <Words>2868</Words>
  <Application>Microsoft Office PowerPoint</Application>
  <PresentationFormat>On-screen Show (4:3)</PresentationFormat>
  <Paragraphs>351</Paragraphs>
  <Slides>30</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SimSun</vt:lpstr>
      <vt:lpstr>Arial</vt:lpstr>
      <vt:lpstr>Arial Narrow</vt:lpstr>
      <vt:lpstr>Calibri</vt:lpstr>
      <vt:lpstr>Segoe Condensed</vt:lpstr>
      <vt:lpstr>Verdana</vt:lpstr>
      <vt:lpstr>Wingdings</vt:lpstr>
      <vt:lpstr>Custom Design</vt:lpstr>
      <vt:lpstr>1_Custom Design</vt:lpstr>
      <vt:lpstr>PowerPoint Presentation</vt:lpstr>
      <vt:lpstr>Learning objectives</vt:lpstr>
      <vt:lpstr>Outline</vt:lpstr>
      <vt:lpstr>PowerPoint Presentation</vt:lpstr>
      <vt:lpstr>Mismanagement of samples can produce…</vt:lpstr>
      <vt:lpstr>2. Steps for Sample Collection</vt:lpstr>
      <vt:lpstr>a) Get Ready</vt:lpstr>
      <vt:lpstr>b) Protect Yourself</vt:lpstr>
      <vt:lpstr>b) PPE Levels</vt:lpstr>
      <vt:lpstr>c) Blood Samples</vt:lpstr>
      <vt:lpstr>c) Post-Mortem Samples</vt:lpstr>
      <vt:lpstr>PowerPoint Presentation</vt:lpstr>
      <vt:lpstr>PowerPoint Presentation</vt:lpstr>
      <vt:lpstr>Testing choices</vt:lpstr>
      <vt:lpstr>d) Make it Safe</vt:lpstr>
      <vt:lpstr>e) Disinfection and Waste Disposal – general recommendations</vt:lpstr>
      <vt:lpstr>e) Waste Disposal</vt:lpstr>
      <vt:lpstr>e) Spills and accidental exposure</vt:lpstr>
      <vt:lpstr>3. Sample transport  How to Transport Samples</vt:lpstr>
      <vt:lpstr>National Sample Transport Systems</vt:lpstr>
      <vt:lpstr>Documentation Laboratory and Epidemiological Forms</vt:lpstr>
      <vt:lpstr>4. Key messages (1)</vt:lpstr>
      <vt:lpstr>Key messages (2)</vt:lpstr>
      <vt:lpstr>5. References</vt:lpstr>
      <vt:lpstr>Disclaimer</vt:lpstr>
      <vt:lpstr>Optional slides</vt:lpstr>
      <vt:lpstr>Zoom on Rapid Diagnostic Tests (RDTs)</vt:lpstr>
      <vt:lpstr>Triple Packaging</vt:lpstr>
      <vt:lpstr>International Sample Transport Marks</vt:lpstr>
      <vt:lpstr>International Sample Transport Labels</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safely collect blood samples from patients suspected to be infected with Ebola</dc:title>
  <dc:creator>FORMENTY, Pierre B.H.</dc:creator>
  <cp:lastModifiedBy>GOMEZ, Paula</cp:lastModifiedBy>
  <cp:revision>48</cp:revision>
  <dcterms:created xsi:type="dcterms:W3CDTF">2015-09-28T11:59:50Z</dcterms:created>
  <dcterms:modified xsi:type="dcterms:W3CDTF">2018-06-14T13:26:15Z</dcterms:modified>
</cp:coreProperties>
</file>